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5260" r:id="rId5"/>
  </p:sldMasterIdLst>
  <p:notesMasterIdLst>
    <p:notesMasterId r:id="rId20"/>
  </p:notesMasterIdLst>
  <p:handoutMasterIdLst>
    <p:handoutMasterId r:id="rId21"/>
  </p:handoutMasterIdLst>
  <p:sldIdLst>
    <p:sldId id="262" r:id="rId6"/>
    <p:sldId id="382" r:id="rId7"/>
    <p:sldId id="400" r:id="rId8"/>
    <p:sldId id="405" r:id="rId9"/>
    <p:sldId id="406" r:id="rId10"/>
    <p:sldId id="408" r:id="rId11"/>
    <p:sldId id="407" r:id="rId12"/>
    <p:sldId id="387" r:id="rId13"/>
    <p:sldId id="409" r:id="rId14"/>
    <p:sldId id="401" r:id="rId15"/>
    <p:sldId id="402" r:id="rId16"/>
    <p:sldId id="403" r:id="rId17"/>
    <p:sldId id="404" r:id="rId18"/>
    <p:sldId id="346" r:id="rId1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con, Scott J" initials="" lastIdx="1" clrIdx="0"/>
  <p:cmAuthor id="2" name="Bacon, Scott J" initials="BSJ" lastIdx="1" clrIdx="1">
    <p:extLst>
      <p:ext uri="{19B8F6BF-5375-455C-9EA6-DF929625EA0E}">
        <p15:presenceInfo xmlns:p15="http://schemas.microsoft.com/office/powerpoint/2012/main" userId="S::Scott.Bacon@va.gov::c767094f-bb92-418f-8786-91c03d2d9a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3" autoAdjust="0"/>
    <p:restoredTop sz="90447" autoAdjust="0"/>
  </p:normalViewPr>
  <p:slideViewPr>
    <p:cSldViewPr>
      <p:cViewPr varScale="1">
        <p:scale>
          <a:sx n="103" d="100"/>
          <a:sy n="103" d="100"/>
        </p:scale>
        <p:origin x="19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2178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4C0B82-A3C2-4F0A-BCE7-8A4D42D66B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Dubai Light" panose="020B0303030403030204" pitchFamily="34" charset="-7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8D7C0E-96AA-4ECC-84D0-FE101F7A46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Dubai Light" panose="020B0303030403030204" pitchFamily="34" charset="-78"/>
              </a:defRPr>
            </a:lvl1pPr>
          </a:lstStyle>
          <a:p>
            <a:pPr>
              <a:defRPr/>
            </a:pPr>
            <a:fld id="{10180B6D-3096-42FD-96E9-2A25BC2E8825}" type="datetimeFigureOut">
              <a:rPr lang="en-US"/>
              <a:pPr>
                <a:defRPr/>
              </a:pPr>
              <a:t>3/14/2024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9C44E-A7FD-4D3C-9024-C136C184F4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Dubai Light" panose="020B0303030403030204" pitchFamily="34" charset="-7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4F2AD-6977-496B-9511-3D685D2C90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Dubai Light" panose="020B0303030403030204" pitchFamily="34" charset="-78"/>
              </a:defRPr>
            </a:lvl1pPr>
          </a:lstStyle>
          <a:p>
            <a:pPr>
              <a:defRPr/>
            </a:pPr>
            <a:fld id="{93B013F7-4F0E-448D-8A16-BDA791259A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653B1F-0674-4830-8851-980903877C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F69E43-7822-40A5-A7DE-080B050DD63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8C916A-F15E-4B77-A03E-AF60792F65A9}" type="datetimeFigureOut">
              <a:rPr lang="en-US"/>
              <a:pPr>
                <a:defRPr/>
              </a:pPr>
              <a:t>3/14/2024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4058F58-E1A4-4BAA-BEC2-ADB48C4A4F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2A2F949-014E-4586-B240-AECA5CE8C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BDA85-0DD6-448D-ACC7-5BB1232691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6675A-2052-4E6B-9093-F7D9D82664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68A7C16-7909-414C-A7A5-91AE0AE44C4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8A7C16-7909-414C-A7A5-91AE0AE44C48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6925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8A7C16-7909-414C-A7A5-91AE0AE44C48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2436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8A7C16-7909-414C-A7A5-91AE0AE44C48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6154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8A7C16-7909-414C-A7A5-91AE0AE44C48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1770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8A7C16-7909-414C-A7A5-91AE0AE44C48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3723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8A7C16-7909-414C-A7A5-91AE0AE44C48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045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8A7C16-7909-414C-A7A5-91AE0AE44C48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2607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8A7C16-7909-414C-A7A5-91AE0AE44C48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4090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8A7C16-7909-414C-A7A5-91AE0AE44C48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7363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8A7C16-7909-414C-A7A5-91AE0AE44C48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5652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8A7C16-7909-414C-A7A5-91AE0AE44C48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5584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8A7C16-7909-414C-A7A5-91AE0AE44C48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8407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8A7C16-7909-414C-A7A5-91AE0AE44C48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3437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32C40F-B770-419E-87B5-745B252F2F44}"/>
              </a:ext>
            </a:extLst>
          </p:cNvPr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4DC2618-21E9-4245-B8F6-E7826952E98B}"/>
              </a:ext>
            </a:extLst>
          </p:cNvPr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>
            <a:extLst>
              <a:ext uri="{FF2B5EF4-FFF2-40B4-BE49-F238E27FC236}">
                <a16:creationId xmlns:a16="http://schemas.microsoft.com/office/drawing/2014/main" id="{EF596174-6977-4807-84C3-A7D364EF52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8305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B385AE7-9007-4A93-9D42-860590A67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228B2-BA3D-43B4-BD14-2E08F2DCD3ED}" type="datetime1">
              <a:rPr lang="en-US"/>
              <a:pPr>
                <a:defRPr/>
              </a:pPr>
              <a:t>3/14/2024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A642083-B244-481E-AAFC-594F31A06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85A9421-CFCD-4F09-8D88-33DCC0BDB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72AA5-9B97-4EE3-BE83-AB897C46A1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537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F913-6FEE-4F6C-81B1-CCDD33C1D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98FA3D-3551-41C9-8302-6C0360D4D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71728-5AF1-48F2-89AF-8B8DAC06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D370F-A03A-472F-ADD5-52A72D0D7170}" type="datetimeFigureOut">
              <a:rPr lang="en-US"/>
              <a:pPr>
                <a:defRPr/>
              </a:pPr>
              <a:t>3/14/2024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D5BC0-44F8-4188-BF2F-5F1F0F5AB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EB024-5270-4CC8-AE5A-941B2CB55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B023-F3D3-4768-984A-B3E224423E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4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4CF8B-2B9A-417D-AAC2-5BF8817A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55315-34F0-4EFF-AC04-ADC1B873A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CE355-722C-4CB7-8337-CD10F06D1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D370F-A03A-472F-ADD5-52A72D0D7170}" type="datetimeFigureOut">
              <a:rPr lang="en-US"/>
              <a:pPr>
                <a:defRPr/>
              </a:pPr>
              <a:t>3/14/2024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53D14-CF6C-44F1-B7DF-77C5712C3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F505E-4109-48D0-AAD5-3106175E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B137A-7F97-41A8-944B-3EE65749E6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84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79CA-BBB7-4DDA-AC26-A7AE4087D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58B06-B710-4088-921E-AE8562BFB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0255E-9A40-4183-AE9D-AD0B2B1DE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D370F-A03A-472F-ADD5-52A72D0D7170}" type="datetimeFigureOut">
              <a:rPr lang="en-US"/>
              <a:pPr>
                <a:defRPr/>
              </a:pPr>
              <a:t>3/14/2024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7C962-968C-423D-B210-7045AFE1D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10E1B-8E33-4778-AEC6-651DB4EF3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8A2B1-44FB-45C5-A82B-3B1C81490D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44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8068-A8A6-4864-8F26-C3C9FF737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0A190-D12C-4890-BB2E-EACE7AD80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55812-6780-4D18-8FBF-61131F0FB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DA9A65-8253-4868-BDB8-9EA4830C7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D370F-A03A-472F-ADD5-52A72D0D7170}" type="datetimeFigureOut">
              <a:rPr lang="en-US"/>
              <a:pPr>
                <a:defRPr/>
              </a:pPr>
              <a:t>3/14/2024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E30F0C-9094-4E49-9AF4-0CC802931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E84761-265D-4CD1-A49F-369D68CD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B2E0-37BE-4867-8F75-754D2EC3AB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44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7CD9D-51CC-499A-A59C-F7CE98C26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9B0BB-EAEB-4955-81A4-0B0AD4666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853B47-8915-4822-8E1E-C989C750D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FB7B49-F831-4701-8146-FDF56C64AB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EA717D-0CD8-4049-9E6B-444E0A601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8972535-E86F-487B-B6CF-A436051BD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D370F-A03A-472F-ADD5-52A72D0D7170}" type="datetimeFigureOut">
              <a:rPr lang="en-US"/>
              <a:pPr>
                <a:defRPr/>
              </a:pPr>
              <a:t>3/14/2024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7A0E88A-8167-4C54-A16F-26785AB15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92B45C-D3F0-4C35-AA32-6389D74D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08D12-11B8-4ECA-9458-C5C527D605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866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5292B-DE52-4BEF-A388-5BDFA53E2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A14D817-1D9E-4908-A7D9-3033B5A5E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D370F-A03A-472F-ADD5-52A72D0D7170}" type="datetimeFigureOut">
              <a:rPr lang="en-US"/>
              <a:pPr>
                <a:defRPr/>
              </a:pPr>
              <a:t>3/14/2024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ED7B983-A041-49D4-83F3-A62ECBA69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F7751B7-BCA8-4447-A8BA-4B9A09176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10814-434D-45F1-A9BE-44E2EAEFB6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715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A2CA2E6-4A55-4493-A688-05D13132F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D370F-A03A-472F-ADD5-52A72D0D7170}" type="datetimeFigureOut">
              <a:rPr lang="en-US"/>
              <a:pPr>
                <a:defRPr/>
              </a:pPr>
              <a:t>3/14/2024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0913104-151B-4502-849F-494EEF6B5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FEBE4ED-429B-4EDE-81E4-027E5A78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E3C48-715E-40D8-8D24-4F45381EE2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83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10492-1FA4-4A7C-B470-3B24C4A8C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06DBD-B657-467B-B47B-91FE0C2A9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16719-A0EA-408A-811D-718F0FE7D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7ABC64-A879-4C15-BC13-65BB08831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D370F-A03A-472F-ADD5-52A72D0D7170}" type="datetimeFigureOut">
              <a:rPr lang="en-US"/>
              <a:pPr>
                <a:defRPr/>
              </a:pPr>
              <a:t>3/14/2024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8C43A9-E736-4CEE-B392-6E2FAFEC2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3AE820-43E0-4313-BAAF-275379E49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4DA3-2A86-44B6-81C7-A473362EAD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28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0B853-6DAF-43BE-A514-F4637117D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3B0A90-0D8B-4369-8AA8-EA9183FB8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C580E-7307-4B7A-B5D3-D23641095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C42ABE-2AB9-4805-B526-128251670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D370F-A03A-472F-ADD5-52A72D0D7170}" type="datetimeFigureOut">
              <a:rPr lang="en-US"/>
              <a:pPr>
                <a:defRPr/>
              </a:pPr>
              <a:t>3/14/2024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E24D87-7FCA-4FC4-9FBB-46F015D6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40AE18-CCA4-4AD6-B8CF-F4EB6DA2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20596-C12A-4BC6-96DA-F34FF0E4C1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908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18CF8-28F6-4876-9317-22358306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AF5B77-A2A8-46E0-901D-CAA5A9799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8CEB6-9568-4815-9034-4B37D6740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D370F-A03A-472F-ADD5-52A72D0D7170}" type="datetimeFigureOut">
              <a:rPr lang="en-US"/>
              <a:pPr>
                <a:defRPr/>
              </a:pPr>
              <a:t>3/14/2024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077D7-FC1D-4ED9-8E2E-720EBAB5E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B7DAB-FFFD-4ED4-8DB3-0F912F88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90D9-1AFC-4E9D-8C4F-7D88A511E6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4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066D71-C8F0-4802-9793-563BEB7DD5C4}"/>
              </a:ext>
            </a:extLst>
          </p:cNvPr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D3372CB-E4F1-4931-8982-0C27AA423D6F}"/>
              </a:ext>
            </a:extLst>
          </p:cNvPr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>
            <a:extLst>
              <a:ext uri="{FF2B5EF4-FFF2-40B4-BE49-F238E27FC236}">
                <a16:creationId xmlns:a16="http://schemas.microsoft.com/office/drawing/2014/main" id="{8CD8270A-3DC7-4608-80F1-5621B40230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93663"/>
            <a:ext cx="2324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6705600" cy="914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B2637C7-6760-4C97-ADC5-5BA2D6F8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8371D-B8A1-4308-9F3D-DFAB08FAEFE2}" type="datetime1">
              <a:rPr lang="en-US"/>
              <a:pPr>
                <a:defRPr/>
              </a:pPr>
              <a:t>3/14/2024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EFE5703-6518-4F54-81ED-A25512E4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437A01-3C7E-4EEE-993A-14B281C3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0347F-21D6-4997-AF84-4C5CDC0E99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5783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1281BD-C233-407D-8F1E-6E980F184A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8ED18-15D9-4287-8359-E62594748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7CE08-565C-427E-B072-4BAE7D1DF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D370F-A03A-472F-ADD5-52A72D0D7170}" type="datetimeFigureOut">
              <a:rPr lang="en-US"/>
              <a:pPr>
                <a:defRPr/>
              </a:pPr>
              <a:t>3/14/2024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5866F-00BA-4697-ABFB-5D649D619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DDFE2-2285-4765-99E6-E8F5318C9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1B4CD-49CE-4BCB-8A05-B01F54DD33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2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6726F6-0699-4C78-823B-26224E40178F}"/>
              </a:ext>
            </a:extLst>
          </p:cNvPr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D4E13F-BFB3-494F-A41F-693638EE83BB}"/>
              </a:ext>
            </a:extLst>
          </p:cNvPr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D171FD4-E0D3-4783-9DED-0FFB3D82CEE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38400" y="0"/>
            <a:ext cx="670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95446B03-64D5-40E9-8FF8-0F5D04274E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6525"/>
            <a:ext cx="24384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98F3EE8-A4C4-4497-806B-0E99C578D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A2321-200F-4077-9C97-0C6DB69012B0}" type="datetime1">
              <a:rPr lang="en-US"/>
              <a:pPr>
                <a:defRPr/>
              </a:pPr>
              <a:t>3/14/2024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A9E2425-6289-4B99-A996-C793FC6D4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E063CA0-FAF7-4660-BCCC-ADE2ACAC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F9283-0911-48A9-8581-322A271BA1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008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B658DD-9EBE-4644-BEA2-8983300FA758}"/>
              </a:ext>
            </a:extLst>
          </p:cNvPr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318890-8359-45E3-B508-60479D267D85}"/>
              </a:ext>
            </a:extLst>
          </p:cNvPr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B6B4D49C-A2A7-4460-8284-F16290CF81E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38400" y="0"/>
            <a:ext cx="670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F2FB857D-7DB8-4E92-9244-B23BFFD54C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3663"/>
            <a:ext cx="2514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F2ADD45-70E4-4832-A6B9-545E7BE3A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0995-1297-4CBC-8921-69EA63B17B40}" type="datetime1">
              <a:rPr lang="en-US"/>
              <a:pPr>
                <a:defRPr/>
              </a:pPr>
              <a:t>3/14/2024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148471B-7B7E-446F-9B29-3D843EEFD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61EA164-C072-4A25-BB7F-2CC4163DB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D77C-544F-4A3F-8757-7C6619174C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74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4BE1BA-D612-4F28-ADE2-833E6F0EBBE5}"/>
              </a:ext>
            </a:extLst>
          </p:cNvPr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BC07FA-7CA6-4D3F-B6D9-49AFDA8D6E32}"/>
              </a:ext>
            </a:extLst>
          </p:cNvPr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A696E0DC-9024-48DE-85E6-1A403037F40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38400" y="0"/>
            <a:ext cx="670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CCCE39-8A12-4422-AA2D-F8B7BDB7C0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03188"/>
            <a:ext cx="2552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DCD7C6-EDE5-4721-940C-B52500BA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ED096-4AA2-4EEB-8FC0-777D73812708}" type="datetime1">
              <a:rPr lang="en-US"/>
              <a:pPr>
                <a:defRPr/>
              </a:pPr>
              <a:t>3/14/2024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482ED7E-CAA1-4BE5-AFDA-253B5EF1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5EF0D02-96B4-4734-B194-AF5CA9D6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F83D6-FC3B-4B68-B9D7-993E3EF77CB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044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9D3674-37FB-45DA-99EB-E4F55A1C04E2}"/>
              </a:ext>
            </a:extLst>
          </p:cNvPr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C76FF1-B292-4434-BD53-439A1FDBF809}"/>
              </a:ext>
            </a:extLst>
          </p:cNvPr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F2572EFB-9F93-4478-8392-A77710587D1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38400" y="0"/>
            <a:ext cx="670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D86EBCB-30F9-4BF3-8D19-9FC46D119C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61925"/>
            <a:ext cx="23764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6705600" cy="914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DB83162-B14C-46CC-8A72-1144E78DA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CB2FD-7F9F-4B20-AB74-95202BC2B248}" type="datetime1">
              <a:rPr lang="en-US"/>
              <a:pPr>
                <a:defRPr/>
              </a:pPr>
              <a:t>3/14/2024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A637819-76D4-4DEC-B9A7-95D3DDDB9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D70EFA6-86BE-4689-BD7C-3D9ACEC0C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6E001-5CEA-4885-8C35-A4CAECD0E3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222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7CB8A5-5BBA-46F3-9114-13ED5DDE5696}"/>
              </a:ext>
            </a:extLst>
          </p:cNvPr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12D3091-44D7-411C-99E0-B395ED2D210A}"/>
              </a:ext>
            </a:extLst>
          </p:cNvPr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>
            <a:extLst>
              <a:ext uri="{FF2B5EF4-FFF2-40B4-BE49-F238E27FC236}">
                <a16:creationId xmlns:a16="http://schemas.microsoft.com/office/drawing/2014/main" id="{2AD3132F-89BF-4D56-9051-71E628649F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6705600" cy="914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BE433F0-65BF-4453-9F8C-AC8D4C04D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60A8F-652A-4D07-9CA6-D390D7F0E7BF}" type="datetime1">
              <a:rPr lang="en-US"/>
              <a:pPr>
                <a:defRPr/>
              </a:pPr>
              <a:t>3/14/2024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11B7906-AB8F-40DB-A3FD-3FF72D783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87A7D50-6DC0-4872-A088-D4BCC5504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4B39A-43D7-4B12-ACCE-6C6AD699902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299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90887B9-5517-4B42-A867-B404482A420A}"/>
              </a:ext>
            </a:extLst>
          </p:cNvPr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333998-0BE2-4EE9-96F0-390D8ABAEF51}"/>
              </a:ext>
            </a:extLst>
          </p:cNvPr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>
            <a:extLst>
              <a:ext uri="{FF2B5EF4-FFF2-40B4-BE49-F238E27FC236}">
                <a16:creationId xmlns:a16="http://schemas.microsoft.com/office/drawing/2014/main" id="{43C449AD-B33D-43CC-9E53-B22F84E7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B583A41-1922-4A1C-972E-F56E8F19247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38400" y="0"/>
            <a:ext cx="670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7620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09D085F-2AFB-4FAE-9A7D-3BD764B41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29D26-FBE6-4B89-BE6F-97F1F2E8B16C}" type="datetime1">
              <a:rPr lang="en-US"/>
              <a:pPr>
                <a:defRPr/>
              </a:pPr>
              <a:t>3/14/2024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8B07A54-1D78-4671-BE5F-323B9BCD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BFCA03C-392F-4CC4-AD03-4CDFCC80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B4F9F-B1BD-476D-9E8A-3B5A9BC6C3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091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E4DFE5-843C-47F7-BB33-9C662FFFECF2}"/>
              </a:ext>
            </a:extLst>
          </p:cNvPr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D7054C-9C61-4424-A6A3-98AE751B7186}"/>
              </a:ext>
            </a:extLst>
          </p:cNvPr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>
            <a:extLst>
              <a:ext uri="{FF2B5EF4-FFF2-40B4-BE49-F238E27FC236}">
                <a16:creationId xmlns:a16="http://schemas.microsoft.com/office/drawing/2014/main" id="{061C4335-AF0C-4975-ADAD-CB7E12CA2A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9CDE8F4-3833-40A2-8E82-53F75506853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38400" y="0"/>
            <a:ext cx="670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2999"/>
            <a:ext cx="5486400" cy="35845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21BBC2D-158C-40E7-83AF-01D424D6F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FFCD6-3623-4181-B02F-0A426B6EB95A}" type="datetime1">
              <a:rPr lang="en-US"/>
              <a:pPr>
                <a:defRPr/>
              </a:pPr>
              <a:t>3/14/2024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4E842F0-12B2-40E7-A0C6-F0FD53F37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7975072-ECFB-46F7-889A-B6FAF294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66EB5-5306-491C-B161-08D1229C68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2123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E762AA51-B38A-47B4-BC9E-F197B28776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55B4-C1F5-488D-957E-A87B14CDB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F75528-E8AB-4B1C-9DFA-07994C8881E6}" type="datetime1">
              <a:rPr lang="en-US"/>
              <a:pPr>
                <a:defRPr/>
              </a:pPr>
              <a:t>3/14/2024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5E124-F0E8-4D7B-A3C7-8B5A9A553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64413-FB02-42D8-86DB-21B76AEA5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F5AEB5D-7DF7-46DA-931B-27D6F02AC0D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0" name="Title Placeholder 1">
            <a:extLst>
              <a:ext uri="{FF2B5EF4-FFF2-40B4-BE49-F238E27FC236}">
                <a16:creationId xmlns:a16="http://schemas.microsoft.com/office/drawing/2014/main" id="{82A76A32-F54C-4092-965B-258D65AAD4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590800" y="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56" r:id="rId1"/>
    <p:sldLayoutId id="2147485757" r:id="rId2"/>
    <p:sldLayoutId id="2147485758" r:id="rId3"/>
    <p:sldLayoutId id="2147485759" r:id="rId4"/>
    <p:sldLayoutId id="2147485760" r:id="rId5"/>
    <p:sldLayoutId id="2147485761" r:id="rId6"/>
    <p:sldLayoutId id="2147485762" r:id="rId7"/>
    <p:sldLayoutId id="2147485763" r:id="rId8"/>
    <p:sldLayoutId id="2147485764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486B260F-D6FC-4DF9-85E4-3F8DD0871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7EFF0C45-DDBD-4C72-B609-A31A64FEAE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05221-8B70-412A-9704-0F20EDBAD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ubai Light" panose="020B0303030403030204" pitchFamily="34" charset="-78"/>
              </a:defRPr>
            </a:lvl1pPr>
          </a:lstStyle>
          <a:p>
            <a:pPr>
              <a:defRPr/>
            </a:pPr>
            <a:fld id="{B3DD370F-A03A-472F-ADD5-52A72D0D7170}" type="datetimeFigureOut">
              <a:rPr lang="en-US"/>
              <a:pPr>
                <a:defRPr/>
              </a:pPr>
              <a:t>3/14/2024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0D9A2-EF7A-4842-9045-8BE55917B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ubai Light" panose="020B0303030403030204" pitchFamily="34" charset="-7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49A39-9A8D-4FB1-9E6D-3C29794EF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Dubai Light" panose="020B0303030403030204" pitchFamily="34" charset="-78"/>
              </a:defRPr>
            </a:lvl1pPr>
          </a:lstStyle>
          <a:p>
            <a:pPr>
              <a:defRPr/>
            </a:pPr>
            <a:fld id="{B39AAF7C-3DB0-44C2-A736-DFF95C6735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45" r:id="rId1"/>
    <p:sldLayoutId id="2147485746" r:id="rId2"/>
    <p:sldLayoutId id="2147485747" r:id="rId3"/>
    <p:sldLayoutId id="2147485748" r:id="rId4"/>
    <p:sldLayoutId id="2147485749" r:id="rId5"/>
    <p:sldLayoutId id="2147485750" r:id="rId6"/>
    <p:sldLayoutId id="2147485751" r:id="rId7"/>
    <p:sldLayoutId id="2147485752" r:id="rId8"/>
    <p:sldLayoutId id="2147485753" r:id="rId9"/>
    <p:sldLayoutId id="2147485754" r:id="rId10"/>
    <p:sldLayoutId id="214748575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vagov.sharepoint.com/sites/vacovhacomm/admin/contracts/New%20Reports/Forms/AllItems.as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vagov.sharepoint.com/sites/vacovhacomm/admin/contracts/SitePages/FY20-Cutoff-Dates.asp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vagov.sharepoint.com/sites/vacovhacomm/admin/contracts/SitePages/FY20-Cutoff-Dates.asp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vagov.sharepoint.com/sites/vacovhacomm/admin/contracts/SitePages/FY20-Cutoff-Dates.aspx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vagov.sharepoint.com/sites/vacovhacomm/admin/contracts/SitePages/Package%20Requirements%20and%20Document%20Templates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vagov.sharepoint.com/sites/vacovhacomm/admin/contracts/default.aspx?OR=Teams-HL&amp;CT=1658860072855&amp;sourceId=&amp;params=%7B%22AppName%22%3A%22Teams-Desktop%22%2C%22AppVersion%22%3A%2227%2F21110108720%22%7D&amp;xsdata=MDV8MDF8fGJlMjhmNDU0ZGNmMzQ4NWE0ZGE0MDhkYTZmMzQ4NzM5fGU5NWYxYjIzYWJhZjQ1ZWU4MjFkYjdhYjI1MWFiM2JmfDB8MHw2Mzc5NDQ1Njg2MjQwMDg2MTJ8R29vZHxWR1ZoYlhOVFpXTjFjbWwwZVZObGNuWnBZMlY4ZXlKV0lqb2lNQzR3TGpBd01EQWlMQ0pRSWpvaVYybHVNeklpTENKQlRpSTZJazkwYUdWeUlpd2lWMVFpT2pFeGZRPT18MXxNVGs2TXpFeU1qUTROVGt0WXpRME1DMDBOMkU1TFdJMk9XTXRNMkl3TkdKbVpqSXdPR1V5WHpNMk56VmhNamxqTFdRNU4yUXROREk1WXkwNVpEZGlMV0ZqWmpOalpEazNNMlE0TkVCMWJuRXVaMkpzTG5Od1lXTmxjdz09fHw%3D&amp;sdata=K0k2dDB6Y2JXdDRScW1uKy9CeXNDSXI2K0J3bStCZ1dReXdBOUFWeldQND0%3D&amp;ovuser=e95f1b23-abaf-45ee-821d-b7ab251ab3bf%2CSeth.Custer%40va.gov&amp;clickparams=eyJBcHBOYW1lIjoiVGVhbXMtRGVza3RvcCIsIkFwcFZlcnNpb24iOiIyNy8yMjA2MDYxNDgwNSIsIkhhc0ZlZGVyYXRlZFVzZXIiOmZhbHNlfQ%3D%3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7DEE039-0CC1-47D0-B273-5132E549E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8534400" cy="24384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R&amp;D Contracting Brief</a:t>
            </a:r>
            <a:br>
              <a:rPr lang="en-US" altLang="en-US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</a:br>
            <a:r>
              <a:rPr lang="en-US" altLang="en-US" sz="2000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March 13, 2024</a:t>
            </a:r>
            <a:endParaRPr lang="en-US" altLang="en-US" dirty="0">
              <a:solidFill>
                <a:schemeClr val="tx1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FB77A8C0-4DC8-4B7A-8A67-EE90EF5BF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715000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Dubai Light" panose="020B0303030403030204" pitchFamily="34" charset="-78"/>
                <a:cs typeface="Dubai Light" panose="020B0303030403030204" pitchFamily="34" charset="-78"/>
              </a:rPr>
              <a:t>Mission Statement : Buying for those who secured our freedom. 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i="1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Dubai Light" panose="020B0303030403030204" pitchFamily="34" charset="-78"/>
                <a:cs typeface="Dubai Light" panose="020B0303030403030204" pitchFamily="34" charset="-78"/>
              </a:rPr>
              <a:t>Vision Statement : Reshaping the acquisition function through customers and industry partnering, resulting in effective and innovative use of contracting policy, procedures, and processes; recognized among the best in federal government.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9">
            <a:extLst>
              <a:ext uri="{FF2B5EF4-FFF2-40B4-BE49-F238E27FC236}">
                <a16:creationId xmlns:a16="http://schemas.microsoft.com/office/drawing/2014/main" id="{0ED33286-1FF4-40F2-9F8A-7112F374E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89075"/>
            <a:ext cx="8763000" cy="5064125"/>
          </a:xfrm>
        </p:spPr>
        <p:txBody>
          <a:bodyPr/>
          <a:lstStyle/>
          <a:p>
            <a:r>
              <a:rPr lang="en-US" altLang="en-US" sz="2800" u="sng" dirty="0">
                <a:latin typeface="Dubai Light" panose="020B0303030403030204" pitchFamily="34" charset="-78"/>
                <a:cs typeface="Dubai Light" panose="020B0303030403030204" pitchFamily="34" charset="-78"/>
              </a:rPr>
              <a:t>New Tools - Reports</a:t>
            </a:r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1"/>
            <a:endParaRPr lang="en-US" altLang="en-US" sz="22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562A59A5-23F2-4FF9-8B0B-FB7A30D3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Dubai Light" panose="020B0303030403030204" pitchFamily="34" charset="-78"/>
                <a:cs typeface="Dubai Light" panose="020B0303030403030204" pitchFamily="34" charset="-78"/>
              </a:rPr>
              <a:t>R&amp;D New Tools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A559050-4AAF-45AC-B3CA-57D9C25C32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CC6D8A-2F3B-45C3-B862-DE085D90EAC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38CB2-0820-405C-83BF-C133F05760E2}"/>
              </a:ext>
            </a:extLst>
          </p:cNvPr>
          <p:cNvSpPr txBox="1"/>
          <p:nvPr/>
        </p:nvSpPr>
        <p:spPr>
          <a:xfrm>
            <a:off x="914400" y="5867400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Dubai Light" panose="020B0303030403030204" pitchFamily="34" charset="-78"/>
                <a:cs typeface="Dubai Light" panose="020B0303030403030204" pitchFamily="34" charset="-78"/>
              </a:rPr>
              <a:t>R&amp;D Contracting Customer Center - Reports</a:t>
            </a:r>
            <a:r>
              <a:rPr lang="en-US" dirty="0">
                <a:latin typeface="Dubai Light" panose="020B0303030403030204" pitchFamily="34" charset="-78"/>
                <a:cs typeface="Dubai Light" panose="020B0303030403030204" pitchFamily="34" charset="-78"/>
              </a:rPr>
              <a:t>:</a:t>
            </a:r>
          </a:p>
          <a:p>
            <a:pPr lvl="1"/>
            <a:r>
              <a:rPr lang="en-US" sz="1200" dirty="0">
                <a:hlinkClick r:id="rId3"/>
              </a:rPr>
              <a:t>R&amp;D Contracting Division - Customer Center - New Reports - All Documents (sharepoint.com)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36844-84F8-2265-A720-199353F3EF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415" t="19080"/>
          <a:stretch/>
        </p:blipFill>
        <p:spPr bwMode="auto">
          <a:xfrm>
            <a:off x="1676400" y="2128422"/>
            <a:ext cx="5486400" cy="35702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2765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9">
            <a:extLst>
              <a:ext uri="{FF2B5EF4-FFF2-40B4-BE49-F238E27FC236}">
                <a16:creationId xmlns:a16="http://schemas.microsoft.com/office/drawing/2014/main" id="{0ED33286-1FF4-40F2-9F8A-7112F374E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89075"/>
            <a:ext cx="8763000" cy="5064125"/>
          </a:xfrm>
        </p:spPr>
        <p:txBody>
          <a:bodyPr/>
          <a:lstStyle/>
          <a:p>
            <a:r>
              <a:rPr lang="en-US" altLang="en-US" sz="2800" u="sng" dirty="0">
                <a:latin typeface="Dubai Light" panose="020B0303030403030204" pitchFamily="34" charset="-78"/>
                <a:cs typeface="Dubai Light" panose="020B0303030403030204" pitchFamily="34" charset="-78"/>
              </a:rPr>
              <a:t>New Tools – Cutoff Dates</a:t>
            </a:r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1"/>
            <a:endParaRPr lang="en-US" altLang="en-US" sz="22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562A59A5-23F2-4FF9-8B0B-FB7A30D3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Dubai Light" panose="020B0303030403030204" pitchFamily="34" charset="-78"/>
                <a:cs typeface="Dubai Light" panose="020B0303030403030204" pitchFamily="34" charset="-78"/>
              </a:rPr>
              <a:t>R&amp;D New Tools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A559050-4AAF-45AC-B3CA-57D9C25C32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CC6D8A-2F3B-45C3-B862-DE085D90EAC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38CB2-0820-405C-83BF-C133F05760E2}"/>
              </a:ext>
            </a:extLst>
          </p:cNvPr>
          <p:cNvSpPr txBox="1"/>
          <p:nvPr/>
        </p:nvSpPr>
        <p:spPr>
          <a:xfrm>
            <a:off x="914400" y="5867400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Dubai Light" panose="020B0303030403030204" pitchFamily="34" charset="-78"/>
                <a:cs typeface="Dubai Light" panose="020B0303030403030204" pitchFamily="34" charset="-78"/>
              </a:rPr>
              <a:t>R&amp;D Contracting Customer Center – Cutoff Dates</a:t>
            </a:r>
            <a:r>
              <a:rPr lang="en-US" dirty="0">
                <a:latin typeface="Dubai Light" panose="020B0303030403030204" pitchFamily="34" charset="-78"/>
                <a:cs typeface="Dubai Light" panose="020B0303030403030204" pitchFamily="34" charset="-78"/>
              </a:rPr>
              <a:t>:</a:t>
            </a:r>
          </a:p>
          <a:p>
            <a:pPr lvl="1"/>
            <a:r>
              <a:rPr lang="en-US" sz="1200" dirty="0">
                <a:hlinkClick r:id="rId3"/>
              </a:rPr>
              <a:t>RPO East R&amp;D Contracting Division Cutoff Dates (sharepoint.com)</a:t>
            </a:r>
            <a:endParaRPr lang="en-US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3B2D6F-387D-85C6-7CC3-C30709405C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231" t="16543"/>
          <a:stretch/>
        </p:blipFill>
        <p:spPr bwMode="auto">
          <a:xfrm>
            <a:off x="1540015" y="1991677"/>
            <a:ext cx="6079985" cy="3707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4540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9">
            <a:extLst>
              <a:ext uri="{FF2B5EF4-FFF2-40B4-BE49-F238E27FC236}">
                <a16:creationId xmlns:a16="http://schemas.microsoft.com/office/drawing/2014/main" id="{0ED33286-1FF4-40F2-9F8A-7112F374E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89075"/>
            <a:ext cx="8763000" cy="5064125"/>
          </a:xfrm>
        </p:spPr>
        <p:txBody>
          <a:bodyPr/>
          <a:lstStyle/>
          <a:p>
            <a:r>
              <a:rPr lang="en-US" altLang="en-US" sz="2800" u="sng" dirty="0">
                <a:latin typeface="Dubai Light" panose="020B0303030403030204" pitchFamily="34" charset="-78"/>
                <a:cs typeface="Dubai Light" panose="020B0303030403030204" pitchFamily="34" charset="-78"/>
              </a:rPr>
              <a:t>New Tools – Cutoff Dates</a:t>
            </a:r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1"/>
            <a:endParaRPr lang="en-US" altLang="en-US" sz="22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562A59A5-23F2-4FF9-8B0B-FB7A30D3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Dubai Light" panose="020B0303030403030204" pitchFamily="34" charset="-78"/>
                <a:cs typeface="Dubai Light" panose="020B0303030403030204" pitchFamily="34" charset="-78"/>
              </a:rPr>
              <a:t>R&amp;D New Tools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A559050-4AAF-45AC-B3CA-57D9C25C32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CC6D8A-2F3B-45C3-B862-DE085D90EAC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38CB2-0820-405C-83BF-C133F05760E2}"/>
              </a:ext>
            </a:extLst>
          </p:cNvPr>
          <p:cNvSpPr txBox="1"/>
          <p:nvPr/>
        </p:nvSpPr>
        <p:spPr>
          <a:xfrm>
            <a:off x="914400" y="5867400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Dubai Light" panose="020B0303030403030204" pitchFamily="34" charset="-78"/>
                <a:cs typeface="Dubai Light" panose="020B0303030403030204" pitchFamily="34" charset="-78"/>
              </a:rPr>
              <a:t>R&amp;D Contracting Customer Center – Cutoff Dates</a:t>
            </a:r>
            <a:r>
              <a:rPr lang="en-US" dirty="0">
                <a:latin typeface="Dubai Light" panose="020B0303030403030204" pitchFamily="34" charset="-78"/>
                <a:cs typeface="Dubai Light" panose="020B0303030403030204" pitchFamily="34" charset="-78"/>
              </a:rPr>
              <a:t>:</a:t>
            </a:r>
          </a:p>
          <a:p>
            <a:pPr lvl="1"/>
            <a:r>
              <a:rPr lang="en-US" sz="1200" dirty="0">
                <a:hlinkClick r:id="rId3"/>
              </a:rPr>
              <a:t>RPO East R&amp;D Contracting Division Cutoff Dates (sharepoint.com)</a:t>
            </a:r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C741A7-2C09-95DE-B1AD-F3A1C19C1C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538" t="34661" r="10605" b="10593"/>
          <a:stretch/>
        </p:blipFill>
        <p:spPr bwMode="auto">
          <a:xfrm>
            <a:off x="1295400" y="1981200"/>
            <a:ext cx="6172199" cy="3790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8634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CC155C-7EF0-A0BE-A171-CD25938FE6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77" t="23630" r="22453" b="7815"/>
          <a:stretch/>
        </p:blipFill>
        <p:spPr bwMode="auto">
          <a:xfrm>
            <a:off x="2133600" y="1745289"/>
            <a:ext cx="4572000" cy="4209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62" name="Content Placeholder 9">
            <a:extLst>
              <a:ext uri="{FF2B5EF4-FFF2-40B4-BE49-F238E27FC236}">
                <a16:creationId xmlns:a16="http://schemas.microsoft.com/office/drawing/2014/main" id="{0ED33286-1FF4-40F2-9F8A-7112F374E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89075"/>
            <a:ext cx="8763000" cy="5064125"/>
          </a:xfrm>
        </p:spPr>
        <p:txBody>
          <a:bodyPr/>
          <a:lstStyle/>
          <a:p>
            <a:r>
              <a:rPr lang="en-US" altLang="en-US" sz="2800" u="sng" dirty="0">
                <a:latin typeface="Dubai Light" panose="020B0303030403030204" pitchFamily="34" charset="-78"/>
                <a:cs typeface="Dubai Light" panose="020B0303030403030204" pitchFamily="34" charset="-78"/>
              </a:rPr>
              <a:t>New Tools – R&amp;D PALT</a:t>
            </a:r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1"/>
            <a:endParaRPr lang="en-US" altLang="en-US" sz="22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562A59A5-23F2-4FF9-8B0B-FB7A30D3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Dubai Light" panose="020B0303030403030204" pitchFamily="34" charset="-78"/>
                <a:cs typeface="Dubai Light" panose="020B0303030403030204" pitchFamily="34" charset="-78"/>
              </a:rPr>
              <a:t>R&amp;D New Tools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A559050-4AAF-45AC-B3CA-57D9C25C32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CC6D8A-2F3B-45C3-B862-DE085D90EAC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38CB2-0820-405C-83BF-C133F05760E2}"/>
              </a:ext>
            </a:extLst>
          </p:cNvPr>
          <p:cNvSpPr txBox="1"/>
          <p:nvPr/>
        </p:nvSpPr>
        <p:spPr>
          <a:xfrm>
            <a:off x="914400" y="5867400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Dubai Light" panose="020B0303030403030204" pitchFamily="34" charset="-78"/>
                <a:cs typeface="Dubai Light" panose="020B0303030403030204" pitchFamily="34" charset="-78"/>
              </a:rPr>
              <a:t>R&amp;D Contracting Customer Center – Cutoff Dates</a:t>
            </a:r>
            <a:r>
              <a:rPr lang="en-US" dirty="0">
                <a:latin typeface="Dubai Light" panose="020B0303030403030204" pitchFamily="34" charset="-78"/>
                <a:cs typeface="Dubai Light" panose="020B0303030403030204" pitchFamily="34" charset="-78"/>
              </a:rPr>
              <a:t>:</a:t>
            </a:r>
          </a:p>
          <a:p>
            <a:pPr lvl="1"/>
            <a:r>
              <a:rPr lang="en-US" sz="1200" dirty="0">
                <a:hlinkClick r:id="rId4"/>
              </a:rPr>
              <a:t>RPO East R&amp;D Contracting Division Cutoff Dates (sharepoint.com)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48438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7DEE039-0CC1-47D0-B273-5132E549E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8534400" cy="2286000"/>
          </a:xfrm>
        </p:spPr>
        <p:txBody>
          <a:bodyPr/>
          <a:lstStyle/>
          <a:p>
            <a:r>
              <a:rPr lang="en-US" altLang="en-US" sz="6000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47644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9">
            <a:extLst>
              <a:ext uri="{FF2B5EF4-FFF2-40B4-BE49-F238E27FC236}">
                <a16:creationId xmlns:a16="http://schemas.microsoft.com/office/drawing/2014/main" id="{0ED33286-1FF4-40F2-9F8A-7112F374E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89075"/>
            <a:ext cx="8458200" cy="5064125"/>
          </a:xfrm>
        </p:spPr>
        <p:txBody>
          <a:bodyPr/>
          <a:lstStyle/>
          <a:p>
            <a:r>
              <a:rPr lang="en-US" altLang="en-US" sz="2800" u="sng" dirty="0">
                <a:latin typeface="Dubai Light" panose="020B0303030403030204" pitchFamily="34" charset="-78"/>
                <a:cs typeface="Dubai Light" panose="020B0303030403030204" pitchFamily="34" charset="-78"/>
              </a:rPr>
              <a:t>Purpose</a:t>
            </a:r>
          </a:p>
          <a:p>
            <a:pPr marL="457200" lvl="1" indent="0">
              <a:buNone/>
            </a:pPr>
            <a:r>
              <a:rPr lang="en-US" altLang="en-US" sz="2400" dirty="0">
                <a:latin typeface="Dubai Light" panose="020B0303030403030204" pitchFamily="34" charset="-78"/>
                <a:cs typeface="Dubai Light" panose="020B0303030403030204" pitchFamily="34" charset="-78"/>
              </a:rPr>
              <a:t>Discuss Office of Research &amp; Development (ORD) Contracting Support along with Challenges and Solutions for Optimal Outcomes</a:t>
            </a:r>
          </a:p>
          <a:p>
            <a:pPr lvl="1"/>
            <a:endParaRPr lang="en-US" altLang="en-US" sz="2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1"/>
            <a:r>
              <a:rPr lang="en-US" altLang="en-US" sz="2400" dirty="0">
                <a:latin typeface="Dubai Light" panose="020B0303030403030204" pitchFamily="34" charset="-78"/>
                <a:cs typeface="Dubai Light" panose="020B0303030403030204" pitchFamily="34" charset="-78"/>
              </a:rPr>
              <a:t>Reintroduce the Team</a:t>
            </a:r>
          </a:p>
          <a:p>
            <a:pPr lvl="1"/>
            <a:r>
              <a:rPr lang="en-US" altLang="en-US" sz="2400" dirty="0">
                <a:latin typeface="Dubai Light" panose="020B0303030403030204" pitchFamily="34" charset="-78"/>
                <a:cs typeface="Dubai Light" panose="020B0303030403030204" pitchFamily="34" charset="-78"/>
              </a:rPr>
              <a:t>Recap from Last Year</a:t>
            </a:r>
          </a:p>
          <a:p>
            <a:pPr lvl="1"/>
            <a:r>
              <a:rPr lang="en-US" altLang="en-US" sz="2400" dirty="0">
                <a:latin typeface="Dubai Light" panose="020B0303030403030204" pitchFamily="34" charset="-78"/>
                <a:cs typeface="Dubai Light" panose="020B0303030403030204" pitchFamily="34" charset="-78"/>
              </a:rPr>
              <a:t>New Tools to Help</a:t>
            </a:r>
          </a:p>
          <a:p>
            <a:pPr lvl="1"/>
            <a:r>
              <a:rPr lang="en-US" altLang="en-US" sz="2400" dirty="0">
                <a:latin typeface="Dubai Light" panose="020B0303030403030204" pitchFamily="34" charset="-78"/>
                <a:cs typeface="Dubai Light" panose="020B0303030403030204" pitchFamily="34" charset="-78"/>
              </a:rPr>
              <a:t>Discussion</a:t>
            </a:r>
          </a:p>
          <a:p>
            <a:pPr lvl="2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2"/>
            <a:endParaRPr lang="en-US" altLang="en-US" sz="18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562A59A5-23F2-4FF9-8B0B-FB7A30D3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Dubai Light" panose="020B0303030403030204" pitchFamily="34" charset="-78"/>
                <a:cs typeface="Dubai Light" panose="020B0303030403030204" pitchFamily="34" charset="-78"/>
              </a:rPr>
              <a:t>R&amp;D Contracting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A559050-4AAF-45AC-B3CA-57D9C25C32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CC6D8A-2F3B-45C3-B862-DE085D90EAC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24967D-1EDA-4576-8139-160AD98AAA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13" b="20513"/>
          <a:stretch/>
        </p:blipFill>
        <p:spPr>
          <a:xfrm>
            <a:off x="5645425" y="4724400"/>
            <a:ext cx="2584174" cy="1524000"/>
          </a:xfrm>
          <a:prstGeom prst="rect">
            <a:avLst/>
          </a:prstGeom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4AEFD51C-EAEA-4B53-858E-DD40AE6339C0}"/>
              </a:ext>
            </a:extLst>
          </p:cNvPr>
          <p:cNvSpPr/>
          <p:nvPr/>
        </p:nvSpPr>
        <p:spPr>
          <a:xfrm>
            <a:off x="7924800" y="5715000"/>
            <a:ext cx="381000" cy="3048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7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9">
            <a:extLst>
              <a:ext uri="{FF2B5EF4-FFF2-40B4-BE49-F238E27FC236}">
                <a16:creationId xmlns:a16="http://schemas.microsoft.com/office/drawing/2014/main" id="{0ED33286-1FF4-40F2-9F8A-7112F374E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89075"/>
            <a:ext cx="8686800" cy="5064125"/>
          </a:xfrm>
        </p:spPr>
        <p:txBody>
          <a:bodyPr/>
          <a:lstStyle/>
          <a:p>
            <a:r>
              <a:rPr lang="en-US" altLang="en-US" sz="2800" u="sng" dirty="0">
                <a:latin typeface="Dubai Light" panose="020B0303030403030204" pitchFamily="34" charset="-78"/>
                <a:cs typeface="Dubai Light" panose="020B0303030403030204" pitchFamily="34" charset="-78"/>
              </a:rPr>
              <a:t>RPO-E R&amp;D Contracting Team</a:t>
            </a:r>
          </a:p>
          <a:p>
            <a:pPr lvl="1"/>
            <a:r>
              <a:rPr lang="en-US" altLang="en-US" sz="2400" dirty="0">
                <a:latin typeface="Dubai Light" panose="020B0303030403030204" pitchFamily="34" charset="-78"/>
                <a:cs typeface="Dubai Light" panose="020B0303030403030204" pitchFamily="34" charset="-78"/>
              </a:rPr>
              <a:t>Total RPO-E R&amp;D Contracting Team: 13 personnel (authorized)</a:t>
            </a:r>
          </a:p>
          <a:p>
            <a:pPr lvl="2"/>
            <a:r>
              <a:rPr lang="en-US" altLang="en-US" sz="1800" dirty="0">
                <a:latin typeface="Dubai Light" panose="020B0303030403030204" pitchFamily="34" charset="-78"/>
                <a:cs typeface="Dubai Light" panose="020B0303030403030204" pitchFamily="34" charset="-78"/>
              </a:rPr>
              <a:t>1 supervisor </a:t>
            </a:r>
          </a:p>
          <a:p>
            <a:pPr lvl="3"/>
            <a:r>
              <a:rPr lang="en-US" altLang="en-US" sz="1400" dirty="0">
                <a:latin typeface="Dubai Light" panose="020B0303030403030204" pitchFamily="34" charset="-78"/>
                <a:cs typeface="Dubai Light" panose="020B0303030403030204" pitchFamily="34" charset="-78"/>
              </a:rPr>
              <a:t>Seth Custer</a:t>
            </a:r>
          </a:p>
          <a:p>
            <a:pPr lvl="2"/>
            <a:r>
              <a:rPr lang="en-US" altLang="en-US" sz="1800" dirty="0">
                <a:latin typeface="Dubai Light" panose="020B0303030403030204" pitchFamily="34" charset="-78"/>
                <a:cs typeface="Dubai Light" panose="020B0303030403030204" pitchFamily="34" charset="-78"/>
              </a:rPr>
              <a:t>4 lead GS-1102 staff: </a:t>
            </a:r>
          </a:p>
          <a:p>
            <a:pPr lvl="3"/>
            <a:r>
              <a:rPr lang="en-US" altLang="en-US" sz="1400" dirty="0">
                <a:latin typeface="Dubai Light" panose="020B0303030403030204" pitchFamily="34" charset="-78"/>
                <a:cs typeface="Dubai Light" panose="020B0303030403030204" pitchFamily="34" charset="-78"/>
              </a:rPr>
              <a:t>Mike Haydo, Lynn Portman, Ann Marie Stewart, Renee Kale (new)</a:t>
            </a:r>
          </a:p>
          <a:p>
            <a:pPr lvl="2"/>
            <a:r>
              <a:rPr lang="en-US" altLang="en-US" sz="1800" dirty="0">
                <a:latin typeface="Dubai Light" panose="020B0303030403030204" pitchFamily="34" charset="-78"/>
                <a:cs typeface="Dubai Light" panose="020B0303030403030204" pitchFamily="34" charset="-78"/>
              </a:rPr>
              <a:t>4 journeyman 1102 staff:</a:t>
            </a:r>
          </a:p>
          <a:p>
            <a:pPr lvl="3"/>
            <a:r>
              <a:rPr lang="en-US" altLang="en-US" sz="1400" dirty="0">
                <a:latin typeface="Dubai Light" panose="020B0303030403030204" pitchFamily="34" charset="-78"/>
                <a:cs typeface="Dubai Light" panose="020B0303030403030204" pitchFamily="34" charset="-78"/>
              </a:rPr>
              <a:t>Millicent Covert, Shannon Hukriede, Rachael Talbott, 1 vacant</a:t>
            </a:r>
          </a:p>
          <a:p>
            <a:pPr lvl="2"/>
            <a:r>
              <a:rPr lang="en-US" altLang="en-US" sz="1800" dirty="0">
                <a:latin typeface="Dubai Light" panose="020B0303030403030204" pitchFamily="34" charset="-78"/>
                <a:cs typeface="Dubai Light" panose="020B0303030403030204" pitchFamily="34" charset="-78"/>
              </a:rPr>
              <a:t>3 junior 1102 staff </a:t>
            </a:r>
          </a:p>
          <a:p>
            <a:pPr lvl="3"/>
            <a:r>
              <a:rPr lang="en-US" altLang="en-US" sz="1400" dirty="0">
                <a:latin typeface="Dubai Light" panose="020B0303030403030204" pitchFamily="34" charset="-78"/>
                <a:cs typeface="Dubai Light" panose="020B0303030403030204" pitchFamily="34" charset="-78"/>
              </a:rPr>
              <a:t>Karly Gabrysiak (new), 2 vacant</a:t>
            </a:r>
          </a:p>
          <a:p>
            <a:pPr lvl="2"/>
            <a:r>
              <a:rPr lang="en-US" altLang="en-US" sz="1800" dirty="0">
                <a:latin typeface="Dubai Light" panose="020B0303030403030204" pitchFamily="34" charset="-78"/>
                <a:cs typeface="Dubai Light" panose="020B0303030403030204" pitchFamily="34" charset="-78"/>
              </a:rPr>
              <a:t>1 Procurement Tech</a:t>
            </a:r>
          </a:p>
          <a:p>
            <a:pPr lvl="3"/>
            <a:r>
              <a:rPr lang="en-US" altLang="en-US" sz="1400" dirty="0">
                <a:latin typeface="Dubai Light" panose="020B0303030403030204" pitchFamily="34" charset="-78"/>
                <a:cs typeface="Dubai Light" panose="020B0303030403030204" pitchFamily="34" charset="-78"/>
              </a:rPr>
              <a:t>Darryl Woodley (newer)</a:t>
            </a:r>
          </a:p>
          <a:p>
            <a:pPr lvl="2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2"/>
            <a:endParaRPr lang="en-US" altLang="en-US" sz="18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562A59A5-23F2-4FF9-8B0B-FB7A30D3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Dubai Light" panose="020B0303030403030204" pitchFamily="34" charset="-78"/>
                <a:cs typeface="Dubai Light" panose="020B0303030403030204" pitchFamily="34" charset="-78"/>
              </a:rPr>
              <a:t>R&amp;D Contracting Team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A559050-4AAF-45AC-B3CA-57D9C25C32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CC6D8A-2F3B-45C3-B862-DE085D90EAC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24967D-1EDA-4576-8139-160AD98AAA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13" b="20513"/>
          <a:stretch/>
        </p:blipFill>
        <p:spPr>
          <a:xfrm>
            <a:off x="5645425" y="4724400"/>
            <a:ext cx="2584174" cy="1524000"/>
          </a:xfrm>
          <a:prstGeom prst="rect">
            <a:avLst/>
          </a:prstGeom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4AEFD51C-EAEA-4B53-858E-DD40AE6339C0}"/>
              </a:ext>
            </a:extLst>
          </p:cNvPr>
          <p:cNvSpPr/>
          <p:nvPr/>
        </p:nvSpPr>
        <p:spPr>
          <a:xfrm>
            <a:off x="7924800" y="5715000"/>
            <a:ext cx="381000" cy="3048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90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9">
            <a:extLst>
              <a:ext uri="{FF2B5EF4-FFF2-40B4-BE49-F238E27FC236}">
                <a16:creationId xmlns:a16="http://schemas.microsoft.com/office/drawing/2014/main" id="{0ED33286-1FF4-40F2-9F8A-7112F374E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89075"/>
            <a:ext cx="8686800" cy="5064125"/>
          </a:xfrm>
        </p:spPr>
        <p:txBody>
          <a:bodyPr/>
          <a:lstStyle/>
          <a:p>
            <a:r>
              <a:rPr lang="en-US" altLang="en-US" sz="2800" u="sng" dirty="0">
                <a:latin typeface="Dubai Light" panose="020B0303030403030204" pitchFamily="34" charset="-78"/>
                <a:cs typeface="Dubai Light" panose="020B0303030403030204" pitchFamily="34" charset="-78"/>
              </a:rPr>
              <a:t>R&amp;D Contracting Recap (from FY23)</a:t>
            </a:r>
          </a:p>
          <a:p>
            <a:pPr lvl="1"/>
            <a:r>
              <a:rPr lang="en-US" altLang="en-US" sz="2400" dirty="0">
                <a:latin typeface="Dubai Light" panose="020B0303030403030204" pitchFamily="34" charset="-78"/>
                <a:cs typeface="Dubai Light" panose="020B0303030403030204" pitchFamily="34" charset="-78"/>
              </a:rPr>
              <a:t>Workload Assignment Workflow</a:t>
            </a:r>
          </a:p>
          <a:p>
            <a:pPr lvl="1"/>
            <a:r>
              <a:rPr lang="en-US" altLang="en-US" sz="2400" dirty="0">
                <a:latin typeface="Dubai Light" panose="020B0303030403030204" pitchFamily="34" charset="-78"/>
                <a:cs typeface="Dubai Light" panose="020B0303030403030204" pitchFamily="34" charset="-78"/>
              </a:rPr>
              <a:t>R&amp;D Contracting vs. NCO – R&amp;D Team: 0161 and Services</a:t>
            </a:r>
          </a:p>
          <a:p>
            <a:pPr lvl="1"/>
            <a:r>
              <a:rPr lang="en-US" altLang="en-US" sz="2200" dirty="0">
                <a:latin typeface="Dubai Light" panose="020B0303030403030204" pitchFamily="34" charset="-78"/>
                <a:cs typeface="Dubai Light" panose="020B0303030403030204" pitchFamily="34" charset="-78"/>
              </a:rPr>
              <a:t>New initiatives for R&amp;D Contracting?</a:t>
            </a:r>
          </a:p>
          <a:p>
            <a:pPr lvl="2"/>
            <a:r>
              <a:rPr lang="en-US" altLang="en-US" sz="1800" dirty="0">
                <a:latin typeface="Dubai Light" panose="020B0303030403030204" pitchFamily="34" charset="-78"/>
                <a:cs typeface="Dubai Light" panose="020B0303030403030204" pitchFamily="34" charset="-78"/>
              </a:rPr>
              <a:t>FAR 13</a:t>
            </a:r>
          </a:p>
          <a:p>
            <a:pPr lvl="2"/>
            <a:r>
              <a:rPr lang="en-US" altLang="en-US" sz="1800" dirty="0">
                <a:latin typeface="Dubai Light" panose="020B0303030403030204" pitchFamily="34" charset="-78"/>
                <a:cs typeface="Dubai Light" panose="020B0303030403030204" pitchFamily="34" charset="-78"/>
              </a:rPr>
              <a:t>Cost-Reimbursement Contracts</a:t>
            </a:r>
          </a:p>
          <a:p>
            <a:pPr lvl="2"/>
            <a:r>
              <a:rPr lang="en-US" altLang="en-US" sz="1800" dirty="0">
                <a:latin typeface="Dubai Light" panose="020B0303030403030204" pitchFamily="34" charset="-78"/>
                <a:cs typeface="Dubai Light" panose="020B0303030403030204" pitchFamily="34" charset="-78"/>
              </a:rPr>
              <a:t>Single Office Contract Support</a:t>
            </a:r>
          </a:p>
          <a:p>
            <a:pPr lvl="1"/>
            <a:r>
              <a:rPr lang="en-US" altLang="en-US" sz="2400" dirty="0">
                <a:latin typeface="Dubai Light" panose="020B0303030403030204" pitchFamily="34" charset="-78"/>
                <a:cs typeface="Dubai Light" panose="020B0303030403030204" pitchFamily="34" charset="-78"/>
              </a:rPr>
              <a:t>What goes into a package?</a:t>
            </a:r>
          </a:p>
          <a:p>
            <a:pPr lvl="2"/>
            <a:r>
              <a:rPr lang="en-US" sz="1600" dirty="0">
                <a:hlinkClick r:id="rId3"/>
              </a:rPr>
              <a:t>R&amp;D Contracting Division - Customer Center - Package Requirements and Document Templates (sharepoint.com)</a:t>
            </a:r>
            <a:endParaRPr lang="en-US" altLang="en-US" sz="20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1"/>
            <a:r>
              <a:rPr lang="en-US" altLang="en-US" sz="2400" dirty="0">
                <a:latin typeface="Dubai Light" panose="020B0303030403030204" pitchFamily="34" charset="-78"/>
                <a:cs typeface="Dubai Light" panose="020B0303030403030204" pitchFamily="34" charset="-78"/>
              </a:rPr>
              <a:t>When should a package be submitted?</a:t>
            </a:r>
          </a:p>
          <a:p>
            <a:pPr lvl="1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2"/>
            <a:endParaRPr lang="en-US" altLang="en-US" sz="18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562A59A5-23F2-4FF9-8B0B-FB7A30D3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Dubai Light" panose="020B0303030403030204" pitchFamily="34" charset="-78"/>
                <a:cs typeface="Dubai Light" panose="020B0303030403030204" pitchFamily="34" charset="-78"/>
              </a:rPr>
              <a:t>R&amp;D Contracting Recap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A559050-4AAF-45AC-B3CA-57D9C25C32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CC6D8A-2F3B-45C3-B862-DE085D90EAC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4AEFD51C-EAEA-4B53-858E-DD40AE6339C0}"/>
              </a:ext>
            </a:extLst>
          </p:cNvPr>
          <p:cNvSpPr/>
          <p:nvPr/>
        </p:nvSpPr>
        <p:spPr>
          <a:xfrm>
            <a:off x="7924800" y="5715000"/>
            <a:ext cx="381000" cy="3048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80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9">
            <a:extLst>
              <a:ext uri="{FF2B5EF4-FFF2-40B4-BE49-F238E27FC236}">
                <a16:creationId xmlns:a16="http://schemas.microsoft.com/office/drawing/2014/main" id="{0ED33286-1FF4-40F2-9F8A-7112F374E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89075"/>
            <a:ext cx="8763000" cy="5064125"/>
          </a:xfrm>
        </p:spPr>
        <p:txBody>
          <a:bodyPr/>
          <a:lstStyle/>
          <a:p>
            <a:r>
              <a:rPr lang="en-US" altLang="en-US" sz="2800" u="sng" dirty="0">
                <a:latin typeface="Dubai Light" panose="020B0303030403030204" pitchFamily="34" charset="-78"/>
                <a:cs typeface="Dubai Light" panose="020B0303030403030204" pitchFamily="34" charset="-78"/>
              </a:rPr>
              <a:t>Package Development</a:t>
            </a:r>
            <a:r>
              <a:rPr lang="en-US" altLang="en-US" sz="2800" dirty="0">
                <a:latin typeface="Dubai Light" panose="020B0303030403030204" pitchFamily="34" charset="-78"/>
                <a:cs typeface="Dubai Light" panose="020B0303030403030204" pitchFamily="34" charset="-78"/>
              </a:rPr>
              <a:t> </a:t>
            </a:r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1"/>
            <a:r>
              <a:rPr lang="en-US" altLang="en-US" sz="2200" dirty="0">
                <a:latin typeface="Dubai Light" panose="020B0303030403030204" pitchFamily="34" charset="-78"/>
                <a:cs typeface="Dubai Light" panose="020B0303030403030204" pitchFamily="34" charset="-78"/>
              </a:rPr>
              <a:t>GOOD STUFF:</a:t>
            </a:r>
          </a:p>
          <a:p>
            <a:pPr lvl="2"/>
            <a:r>
              <a:rPr lang="en-US" altLang="en-US" sz="1800" dirty="0">
                <a:latin typeface="Dubai Light" panose="020B0303030403030204" pitchFamily="34" charset="-78"/>
                <a:cs typeface="Dubai Light" panose="020B0303030403030204" pitchFamily="34" charset="-78"/>
              </a:rPr>
              <a:t>Pride in Requirements</a:t>
            </a:r>
          </a:p>
          <a:p>
            <a:pPr lvl="2"/>
            <a:r>
              <a:rPr lang="en-US" altLang="en-US" sz="1800" dirty="0">
                <a:latin typeface="Dubai Light" panose="020B0303030403030204" pitchFamily="34" charset="-78"/>
                <a:cs typeface="Dubai Light" panose="020B0303030403030204" pitchFamily="34" charset="-78"/>
              </a:rPr>
              <a:t>Communication</a:t>
            </a:r>
          </a:p>
          <a:p>
            <a:pPr lvl="2"/>
            <a:r>
              <a:rPr lang="en-US" altLang="en-US" sz="1800" dirty="0">
                <a:latin typeface="Dubai Light" panose="020B0303030403030204" pitchFamily="34" charset="-78"/>
                <a:cs typeface="Dubai Light" panose="020B0303030403030204" pitchFamily="34" charset="-78"/>
              </a:rPr>
              <a:t>Market Research</a:t>
            </a:r>
          </a:p>
          <a:p>
            <a:pPr lvl="2"/>
            <a:r>
              <a:rPr lang="en-US" altLang="en-US" sz="1800" dirty="0">
                <a:latin typeface="Dubai Light" panose="020B0303030403030204" pitchFamily="34" charset="-78"/>
                <a:cs typeface="Dubai Light" panose="020B0303030403030204" pitchFamily="34" charset="-78"/>
              </a:rPr>
              <a:t>J&amp;A… generally pretty good, especially with higher complexity </a:t>
            </a:r>
            <a:r>
              <a:rPr lang="en-US" altLang="en-US" sz="1800" dirty="0">
                <a:latin typeface="Dubai Light" panose="020B0303030403030204" pitchFamily="34" charset="-78"/>
                <a:cs typeface="Dubai Light" panose="020B0303030403030204" pitchFamily="34" charset="-78"/>
                <a:sym typeface="Wingdings" panose="05000000000000000000" pitchFamily="2" charset="2"/>
              </a:rPr>
              <a:t></a:t>
            </a:r>
          </a:p>
          <a:p>
            <a:pPr lvl="1"/>
            <a:endParaRPr lang="en-US" altLang="en-US" sz="22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562A59A5-23F2-4FF9-8B0B-FB7A30D3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Dubai Light" panose="020B0303030403030204" pitchFamily="34" charset="-78"/>
                <a:cs typeface="Dubai Light" panose="020B0303030403030204" pitchFamily="34" charset="-78"/>
              </a:rPr>
              <a:t>R&amp;D Contracting Recap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A559050-4AAF-45AC-B3CA-57D9C25C32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CC6D8A-2F3B-45C3-B862-DE085D90EAC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C6A0E6-F1FC-2849-7CD4-F100AD3D27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13" b="20513"/>
          <a:stretch/>
        </p:blipFill>
        <p:spPr>
          <a:xfrm>
            <a:off x="5645425" y="4724400"/>
            <a:ext cx="2584174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34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9">
            <a:extLst>
              <a:ext uri="{FF2B5EF4-FFF2-40B4-BE49-F238E27FC236}">
                <a16:creationId xmlns:a16="http://schemas.microsoft.com/office/drawing/2014/main" id="{0ED33286-1FF4-40F2-9F8A-7112F374E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89075"/>
            <a:ext cx="8763000" cy="5064125"/>
          </a:xfrm>
        </p:spPr>
        <p:txBody>
          <a:bodyPr/>
          <a:lstStyle/>
          <a:p>
            <a:r>
              <a:rPr lang="en-US" altLang="en-US" sz="2800" u="sng" dirty="0">
                <a:latin typeface="Dubai Light" panose="020B0303030403030204" pitchFamily="34" charset="-78"/>
                <a:cs typeface="Dubai Light" panose="020B0303030403030204" pitchFamily="34" charset="-78"/>
              </a:rPr>
              <a:t>Package Development</a:t>
            </a:r>
            <a:r>
              <a:rPr lang="en-US" altLang="en-US" sz="2800" dirty="0">
                <a:latin typeface="Dubai Light" panose="020B0303030403030204" pitchFamily="34" charset="-78"/>
                <a:cs typeface="Dubai Light" panose="020B0303030403030204" pitchFamily="34" charset="-78"/>
              </a:rPr>
              <a:t> </a:t>
            </a:r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1"/>
            <a:r>
              <a:rPr lang="en-US" altLang="en-US" sz="2200" dirty="0">
                <a:latin typeface="Dubai Light" panose="020B0303030403030204" pitchFamily="34" charset="-78"/>
                <a:cs typeface="Dubai Light" panose="020B0303030403030204" pitchFamily="34" charset="-78"/>
                <a:sym typeface="Wingdings" panose="05000000000000000000" pitchFamily="2" charset="2"/>
              </a:rPr>
              <a:t>NEEDS WORK:</a:t>
            </a:r>
            <a:endParaRPr lang="en-US" altLang="en-US" sz="22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2"/>
            <a:r>
              <a:rPr lang="en-US" altLang="en-US" sz="1800" dirty="0">
                <a:latin typeface="Dubai Light" panose="020B0303030403030204" pitchFamily="34" charset="-78"/>
                <a:cs typeface="Dubai Light" panose="020B0303030403030204" pitchFamily="34" charset="-78"/>
              </a:rPr>
              <a:t>SOW/PWS (more training coming)</a:t>
            </a:r>
          </a:p>
          <a:p>
            <a:pPr lvl="2"/>
            <a:r>
              <a:rPr lang="en-US" altLang="en-US" sz="1800" dirty="0">
                <a:latin typeface="Dubai Light" panose="020B0303030403030204" pitchFamily="34" charset="-78"/>
                <a:cs typeface="Dubai Light" panose="020B0303030403030204" pitchFamily="34" charset="-78"/>
              </a:rPr>
              <a:t>FITARA (more training coming)</a:t>
            </a:r>
          </a:p>
          <a:p>
            <a:pPr marL="914400" lvl="2" indent="0">
              <a:buNone/>
            </a:pPr>
            <a:endParaRPr lang="en-US" altLang="en-US" sz="18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2"/>
            <a:r>
              <a:rPr lang="en-US" altLang="en-US" sz="1800" dirty="0">
                <a:latin typeface="Dubai Light" panose="020B0303030403030204" pitchFamily="34" charset="-78"/>
                <a:cs typeface="Dubai Light" panose="020B0303030403030204" pitchFamily="34" charset="-78"/>
              </a:rPr>
              <a:t>Active Administration/Planning Ahead! (ongoing concern)</a:t>
            </a:r>
          </a:p>
          <a:p>
            <a:pPr lvl="3"/>
            <a:r>
              <a:rPr lang="en-US" altLang="en-US" sz="1400" dirty="0">
                <a:latin typeface="Dubai Light" panose="020B0303030403030204" pitchFamily="34" charset="-78"/>
                <a:cs typeface="Dubai Light" panose="020B0303030403030204" pitchFamily="34" charset="-78"/>
              </a:rPr>
              <a:t>110 Current Open Requirements – Avg 88 days (Submit to Program Need Date)</a:t>
            </a:r>
          </a:p>
          <a:p>
            <a:pPr lvl="4"/>
            <a:r>
              <a:rPr lang="en-US" altLang="en-US" sz="1400" dirty="0">
                <a:latin typeface="Dubai Light" panose="020B0303030403030204" pitchFamily="34" charset="-78"/>
                <a:cs typeface="Dubai Light" panose="020B0303030403030204" pitchFamily="34" charset="-78"/>
              </a:rPr>
              <a:t>27 actions less than 30 days</a:t>
            </a:r>
          </a:p>
          <a:p>
            <a:pPr lvl="4"/>
            <a:r>
              <a:rPr lang="en-US" altLang="en-US" sz="1400" dirty="0">
                <a:latin typeface="Dubai Light" panose="020B0303030403030204" pitchFamily="34" charset="-78"/>
                <a:cs typeface="Dubai Light" panose="020B0303030403030204" pitchFamily="34" charset="-78"/>
              </a:rPr>
              <a:t>47 actions less than 60 days</a:t>
            </a:r>
          </a:p>
          <a:p>
            <a:pPr lvl="4"/>
            <a:r>
              <a:rPr lang="en-US" altLang="en-US" sz="1400" dirty="0">
                <a:latin typeface="Dubai Light" panose="020B0303030403030204" pitchFamily="34" charset="-78"/>
                <a:cs typeface="Dubai Light" panose="020B0303030403030204" pitchFamily="34" charset="-78"/>
              </a:rPr>
              <a:t>75 actions less than 90 days</a:t>
            </a:r>
          </a:p>
          <a:p>
            <a:pPr lvl="4"/>
            <a:r>
              <a:rPr lang="en-US" altLang="en-US" sz="1400" dirty="0">
                <a:latin typeface="Dubai Light" panose="020B0303030403030204" pitchFamily="34" charset="-78"/>
                <a:cs typeface="Dubai Light" panose="020B0303030403030204" pitchFamily="34" charset="-78"/>
              </a:rPr>
              <a:t>35 actions greater than 90 days</a:t>
            </a:r>
          </a:p>
          <a:p>
            <a:pPr lvl="3"/>
            <a:r>
              <a:rPr lang="en-US" altLang="en-US" sz="1400" dirty="0">
                <a:latin typeface="Dubai Light" panose="020B0303030403030204" pitchFamily="34" charset="-78"/>
                <a:cs typeface="Dubai Light" panose="020B0303030403030204" pitchFamily="34" charset="-78"/>
              </a:rPr>
              <a:t>50% options/task orders submitted allow less than 60 days to expiration/Program Need Date</a:t>
            </a:r>
          </a:p>
          <a:p>
            <a:pPr lvl="3"/>
            <a:r>
              <a:rPr lang="en-US" altLang="en-US" sz="1400" dirty="0">
                <a:latin typeface="Dubai Light" panose="020B0303030403030204" pitchFamily="34" charset="-78"/>
                <a:cs typeface="Dubai Light" panose="020B0303030403030204" pitchFamily="34" charset="-78"/>
              </a:rPr>
              <a:t>New Requirements – average 105 days to Program Need Date</a:t>
            </a:r>
          </a:p>
          <a:p>
            <a:pPr lvl="3"/>
            <a:r>
              <a:rPr lang="en-US" altLang="en-US" sz="1400" dirty="0">
                <a:latin typeface="Dubai Light" panose="020B0303030403030204" pitchFamily="34" charset="-78"/>
                <a:cs typeface="Dubai Light" panose="020B0303030403030204" pitchFamily="34" charset="-78"/>
              </a:rPr>
              <a:t>Modifications – average 42 days to Program Need Date</a:t>
            </a:r>
          </a:p>
          <a:p>
            <a:pPr marL="457200" lvl="1" indent="0">
              <a:buNone/>
            </a:pPr>
            <a:endParaRPr lang="en-US" altLang="en-US" sz="22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562A59A5-23F2-4FF9-8B0B-FB7A30D3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Dubai Light" panose="020B0303030403030204" pitchFamily="34" charset="-78"/>
                <a:cs typeface="Dubai Light" panose="020B0303030403030204" pitchFamily="34" charset="-78"/>
              </a:rPr>
              <a:t>R&amp;D Contracting Recap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A559050-4AAF-45AC-B3CA-57D9C25C32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CC6D8A-2F3B-45C3-B862-DE085D90EAC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80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9">
            <a:extLst>
              <a:ext uri="{FF2B5EF4-FFF2-40B4-BE49-F238E27FC236}">
                <a16:creationId xmlns:a16="http://schemas.microsoft.com/office/drawing/2014/main" id="{0ED33286-1FF4-40F2-9F8A-7112F374E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89075"/>
            <a:ext cx="8686800" cy="5064125"/>
          </a:xfrm>
        </p:spPr>
        <p:txBody>
          <a:bodyPr/>
          <a:lstStyle/>
          <a:p>
            <a:r>
              <a:rPr lang="en-US" altLang="en-US" sz="2800" u="sng" dirty="0">
                <a:latin typeface="Dubai Light" panose="020B0303030403030204" pitchFamily="34" charset="-78"/>
                <a:cs typeface="Dubai Light" panose="020B0303030403030204" pitchFamily="34" charset="-78"/>
              </a:rPr>
              <a:t>New Tools</a:t>
            </a:r>
          </a:p>
          <a:p>
            <a:pPr lvl="1"/>
            <a:r>
              <a:rPr lang="en-US" altLang="en-US" sz="2400" dirty="0">
                <a:latin typeface="Dubai Light" panose="020B0303030403030204" pitchFamily="34" charset="-78"/>
                <a:cs typeface="Dubai Light" panose="020B0303030403030204" pitchFamily="34" charset="-78"/>
              </a:rPr>
              <a:t>Assignment Notification Emails</a:t>
            </a:r>
          </a:p>
          <a:p>
            <a:pPr lvl="1"/>
            <a:r>
              <a:rPr lang="en-US" altLang="en-US" sz="2400" dirty="0">
                <a:latin typeface="Dubai Light" panose="020B0303030403030204" pitchFamily="34" charset="-78"/>
                <a:cs typeface="Dubai Light" panose="020B0303030403030204" pitchFamily="34" charset="-78"/>
              </a:rPr>
              <a:t>Reports</a:t>
            </a:r>
          </a:p>
          <a:p>
            <a:pPr lvl="2"/>
            <a:r>
              <a:rPr lang="en-US" altLang="en-US" sz="2000" dirty="0">
                <a:latin typeface="Dubai Light" panose="020B0303030403030204" pitchFamily="34" charset="-78"/>
                <a:cs typeface="Dubai Light" panose="020B0303030403030204" pitchFamily="34" charset="-78"/>
              </a:rPr>
              <a:t>Expiring Contracts List (180-day notice) – updated monthly w notice</a:t>
            </a:r>
          </a:p>
          <a:p>
            <a:pPr lvl="2"/>
            <a:r>
              <a:rPr lang="en-US" altLang="en-US" sz="2000" dirty="0">
                <a:latin typeface="Dubai Light" panose="020B0303030403030204" pitchFamily="34" charset="-78"/>
                <a:cs typeface="Dubai Light" panose="020B0303030403030204" pitchFamily="34" charset="-78"/>
              </a:rPr>
              <a:t>Expiring Options List (120-day notice) – updated monthly w notice</a:t>
            </a:r>
          </a:p>
          <a:p>
            <a:pPr lvl="2"/>
            <a:r>
              <a:rPr lang="en-US" altLang="en-US" sz="2000" dirty="0">
                <a:latin typeface="Dubai Light" panose="020B0303030403030204" pitchFamily="34" charset="-78"/>
                <a:cs typeface="Dubai Light" panose="020B0303030403030204" pitchFamily="34" charset="-78"/>
              </a:rPr>
              <a:t>Open Modifications – updated bi-weekly</a:t>
            </a:r>
          </a:p>
          <a:p>
            <a:pPr lvl="2"/>
            <a:r>
              <a:rPr lang="en-US" altLang="en-US" sz="2000" dirty="0">
                <a:latin typeface="Dubai Light" panose="020B0303030403030204" pitchFamily="34" charset="-78"/>
                <a:cs typeface="Dubai Light" panose="020B0303030403030204" pitchFamily="34" charset="-78"/>
              </a:rPr>
              <a:t>Open Requirements – updated bi-weekly</a:t>
            </a:r>
          </a:p>
          <a:p>
            <a:pPr lvl="1"/>
            <a:r>
              <a:rPr lang="en-US" altLang="en-US" sz="2400" dirty="0">
                <a:latin typeface="Dubai Light" panose="020B0303030403030204" pitchFamily="34" charset="-78"/>
                <a:cs typeface="Dubai Light" panose="020B0303030403030204" pitchFamily="34" charset="-78"/>
              </a:rPr>
              <a:t>Cutoff Dates</a:t>
            </a:r>
          </a:p>
          <a:p>
            <a:pPr lvl="2"/>
            <a:r>
              <a:rPr lang="en-US" altLang="en-US" sz="2000" dirty="0">
                <a:latin typeface="Dubai Light" panose="020B0303030403030204" pitchFamily="34" charset="-78"/>
                <a:cs typeface="Dubai Light" panose="020B0303030403030204" pitchFamily="34" charset="-78"/>
              </a:rPr>
              <a:t>FY-end Cutoff Dates</a:t>
            </a:r>
          </a:p>
          <a:p>
            <a:pPr lvl="2"/>
            <a:r>
              <a:rPr lang="en-US" altLang="en-US" sz="2000" dirty="0">
                <a:latin typeface="Dubai Light" panose="020B0303030403030204" pitchFamily="34" charset="-78"/>
                <a:cs typeface="Dubai Light" panose="020B0303030403030204" pitchFamily="34" charset="-78"/>
              </a:rPr>
              <a:t>PALT Chart</a:t>
            </a:r>
          </a:p>
          <a:p>
            <a:pPr lvl="1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2"/>
            <a:endParaRPr lang="en-US" altLang="en-US" sz="18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562A59A5-23F2-4FF9-8B0B-FB7A30D3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Dubai Light" panose="020B0303030403030204" pitchFamily="34" charset="-78"/>
                <a:cs typeface="Dubai Light" panose="020B0303030403030204" pitchFamily="34" charset="-78"/>
              </a:rPr>
              <a:t>R&amp;D New Tools Summary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A559050-4AAF-45AC-B3CA-57D9C25C32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CC6D8A-2F3B-45C3-B862-DE085D90EAC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24967D-1EDA-4576-8139-160AD98AAA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13" b="20513"/>
          <a:stretch/>
        </p:blipFill>
        <p:spPr>
          <a:xfrm>
            <a:off x="5645425" y="4724400"/>
            <a:ext cx="2584174" cy="1524000"/>
          </a:xfrm>
          <a:prstGeom prst="rect">
            <a:avLst/>
          </a:prstGeom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4AEFD51C-EAEA-4B53-858E-DD40AE6339C0}"/>
              </a:ext>
            </a:extLst>
          </p:cNvPr>
          <p:cNvSpPr/>
          <p:nvPr/>
        </p:nvSpPr>
        <p:spPr>
          <a:xfrm>
            <a:off x="7924800" y="5715000"/>
            <a:ext cx="381000" cy="3048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9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9">
            <a:extLst>
              <a:ext uri="{FF2B5EF4-FFF2-40B4-BE49-F238E27FC236}">
                <a16:creationId xmlns:a16="http://schemas.microsoft.com/office/drawing/2014/main" id="{0ED33286-1FF4-40F2-9F8A-7112F374E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89075"/>
            <a:ext cx="8763000" cy="5064125"/>
          </a:xfrm>
        </p:spPr>
        <p:txBody>
          <a:bodyPr/>
          <a:lstStyle/>
          <a:p>
            <a:r>
              <a:rPr lang="en-US" altLang="en-US" sz="2800" u="sng" dirty="0">
                <a:latin typeface="Dubai Light" panose="020B0303030403030204" pitchFamily="34" charset="-78"/>
                <a:cs typeface="Dubai Light" panose="020B0303030403030204" pitchFamily="34" charset="-78"/>
              </a:rPr>
              <a:t>New Tools – Assignment Notification Emails</a:t>
            </a:r>
            <a:endParaRPr lang="en-US" altLang="en-US" sz="1400" u="sng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1"/>
            <a:endParaRPr lang="en-US" altLang="en-US" sz="22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562A59A5-23F2-4FF9-8B0B-FB7A30D3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Dubai Light" panose="020B0303030403030204" pitchFamily="34" charset="-78"/>
                <a:cs typeface="Dubai Light" panose="020B0303030403030204" pitchFamily="34" charset="-78"/>
              </a:rPr>
              <a:t>R&amp;D Customer Tools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A559050-4AAF-45AC-B3CA-57D9C25C32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CC6D8A-2F3B-45C3-B862-DE085D90EAC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FA8ADC-C7FC-9514-B335-C663D7D560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3" t="11475" r="50307" b="4970"/>
          <a:stretch/>
        </p:blipFill>
        <p:spPr>
          <a:xfrm>
            <a:off x="736600" y="2133600"/>
            <a:ext cx="7645400" cy="431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27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9">
            <a:extLst>
              <a:ext uri="{FF2B5EF4-FFF2-40B4-BE49-F238E27FC236}">
                <a16:creationId xmlns:a16="http://schemas.microsoft.com/office/drawing/2014/main" id="{0ED33286-1FF4-40F2-9F8A-7112F374E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89075"/>
            <a:ext cx="8763000" cy="5064125"/>
          </a:xfrm>
        </p:spPr>
        <p:txBody>
          <a:bodyPr/>
          <a:lstStyle/>
          <a:p>
            <a:r>
              <a:rPr lang="en-US" altLang="en-US" sz="2800" u="sng" dirty="0">
                <a:latin typeface="Dubai Light" panose="020B0303030403030204" pitchFamily="34" charset="-78"/>
                <a:cs typeface="Dubai Light" panose="020B0303030403030204" pitchFamily="34" charset="-78"/>
              </a:rPr>
              <a:t>New Tools</a:t>
            </a:r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1"/>
            <a:endParaRPr lang="en-US" altLang="en-US" sz="22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3"/>
            <a:endParaRPr lang="en-US" altLang="en-US" sz="1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562A59A5-23F2-4FF9-8B0B-FB7A30D3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Dubai Light" panose="020B0303030403030204" pitchFamily="34" charset="-78"/>
                <a:cs typeface="Dubai Light" panose="020B0303030403030204" pitchFamily="34" charset="-78"/>
              </a:rPr>
              <a:t>R&amp;D Customer Tools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A559050-4AAF-45AC-B3CA-57D9C25C32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CC6D8A-2F3B-45C3-B862-DE085D90EAC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38CB2-0820-405C-83BF-C133F05760E2}"/>
              </a:ext>
            </a:extLst>
          </p:cNvPr>
          <p:cNvSpPr txBox="1"/>
          <p:nvPr/>
        </p:nvSpPr>
        <p:spPr>
          <a:xfrm>
            <a:off x="914400" y="5867400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Dubai Light" panose="020B0303030403030204" pitchFamily="34" charset="-78"/>
                <a:cs typeface="Dubai Light" panose="020B0303030403030204" pitchFamily="34" charset="-78"/>
              </a:rPr>
              <a:t>R&amp;D Contracting Customer Center</a:t>
            </a:r>
            <a:r>
              <a:rPr lang="en-US" dirty="0">
                <a:latin typeface="Dubai Light" panose="020B0303030403030204" pitchFamily="34" charset="-78"/>
                <a:cs typeface="Dubai Light" panose="020B0303030403030204" pitchFamily="34" charset="-78"/>
              </a:rPr>
              <a:t>:</a:t>
            </a:r>
          </a:p>
          <a:p>
            <a:pPr lvl="1"/>
            <a:r>
              <a:rPr lang="en-US" sz="1200" dirty="0">
                <a:hlinkClick r:id="rId3"/>
              </a:rPr>
              <a:t>Home - R&amp;D Contracting Division - Customer Center (sharepoint.com)</a:t>
            </a:r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706947-E4CB-DDB8-DE3C-D2CB22E230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969" t="3546" r="14824" b="6968"/>
          <a:stretch/>
        </p:blipFill>
        <p:spPr bwMode="auto">
          <a:xfrm>
            <a:off x="1828800" y="2036445"/>
            <a:ext cx="4648200" cy="36920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A5F2430-A7AF-BE7B-D7D6-289B3BA32024}"/>
              </a:ext>
            </a:extLst>
          </p:cNvPr>
          <p:cNvSpPr/>
          <p:nvPr/>
        </p:nvSpPr>
        <p:spPr>
          <a:xfrm>
            <a:off x="2743200" y="4124334"/>
            <a:ext cx="1143000" cy="676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BA0D4E-5498-2D85-962B-AB27595A1086}"/>
              </a:ext>
            </a:extLst>
          </p:cNvPr>
          <p:cNvSpPr/>
          <p:nvPr/>
        </p:nvSpPr>
        <p:spPr>
          <a:xfrm>
            <a:off x="3733800" y="4657734"/>
            <a:ext cx="1143000" cy="676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00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70B8C538AFB24B91BAB31B557F509C" ma:contentTypeVersion="14" ma:contentTypeDescription="Create a new document." ma:contentTypeScope="" ma:versionID="5174bd0660296d88cb28d060e4008f6c">
  <xsd:schema xmlns:xsd="http://www.w3.org/2001/XMLSchema" xmlns:xs="http://www.w3.org/2001/XMLSchema" xmlns:p="http://schemas.microsoft.com/office/2006/metadata/properties" xmlns:ns2="82a4c570-96aa-4e7e-95a1-f651dcacea28" xmlns:ns3="d84e0ee5-8f79-4036-b05d-88e91c74e162" targetNamespace="http://schemas.microsoft.com/office/2006/metadata/properties" ma:root="true" ma:fieldsID="ebeb40b06b1216898024849a84e652b1" ns2:_="" ns3:_="">
    <xsd:import namespace="82a4c570-96aa-4e7e-95a1-f651dcacea28"/>
    <xsd:import namespace="d84e0ee5-8f79-4036-b05d-88e91c74e1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a4c570-96aa-4e7e-95a1-f651dcacea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0ac6538-d41a-4f9a-bd67-5f7ae81a6d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4e0ee5-8f79-4036-b05d-88e91c74e16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64d9338-b83d-4731-bfaa-a167149304d4}" ma:internalName="TaxCatchAll" ma:showField="CatchAllData" ma:web="d84e0ee5-8f79-4036-b05d-88e91c74e1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4e0ee5-8f79-4036-b05d-88e91c74e162" xsi:nil="true"/>
    <lcf76f155ced4ddcb4097134ff3c332f xmlns="82a4c570-96aa-4e7e-95a1-f651dcacea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19D570-A6CC-4DA5-AC48-DDB01F4604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64A5C1-17D4-431D-A7E0-10457D24A1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a4c570-96aa-4e7e-95a1-f651dcacea28"/>
    <ds:schemaRef ds:uri="d84e0ee5-8f79-4036-b05d-88e91c74e1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A89855-95C5-4DCB-80FB-EF0C13341DCA}">
  <ds:schemaRefs>
    <ds:schemaRef ds:uri="http://schemas.microsoft.com/office/2006/documentManagement/types"/>
    <ds:schemaRef ds:uri="82a4c570-96aa-4e7e-95a1-f651dcacea28"/>
    <ds:schemaRef ds:uri="d84e0ee5-8f79-4036-b05d-88e91c74e162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41808</TotalTime>
  <Words>656</Words>
  <Application>Microsoft Office PowerPoint</Application>
  <PresentationFormat>On-screen Show (4:3)</PresentationFormat>
  <Paragraphs>197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Dubai Light</vt:lpstr>
      <vt:lpstr>Office Theme</vt:lpstr>
      <vt:lpstr>Custom Design</vt:lpstr>
      <vt:lpstr>R&amp;D Contracting Brief March 13, 2024</vt:lpstr>
      <vt:lpstr>R&amp;D Contracting</vt:lpstr>
      <vt:lpstr>R&amp;D Contracting Team</vt:lpstr>
      <vt:lpstr>R&amp;D Contracting Recap</vt:lpstr>
      <vt:lpstr>R&amp;D Contracting Recap</vt:lpstr>
      <vt:lpstr>R&amp;D Contracting Recap</vt:lpstr>
      <vt:lpstr>R&amp;D New Tools Summary</vt:lpstr>
      <vt:lpstr>R&amp;D Customer Tools</vt:lpstr>
      <vt:lpstr>R&amp;D Customer Tools</vt:lpstr>
      <vt:lpstr>R&amp;D New Tools</vt:lpstr>
      <vt:lpstr>R&amp;D New Tools</vt:lpstr>
      <vt:lpstr>R&amp;D New Tools</vt:lpstr>
      <vt:lpstr>R&amp;D New Tools</vt:lpstr>
      <vt:lpstr>Discussion</vt:lpstr>
    </vt:vector>
  </TitlesOfParts>
  <Company>Department of Veterans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R&amp;D Contracting Brief</dc:title>
  <dc:subject>R&amp;D Contracting Brief</dc:subject>
  <dc:creator>VA ORD</dc:creator>
  <cp:lastModifiedBy>Rivera, Portia T</cp:lastModifiedBy>
  <cp:revision>789</cp:revision>
  <cp:lastPrinted>2019-01-10T13:09:21Z</cp:lastPrinted>
  <dcterms:created xsi:type="dcterms:W3CDTF">2011-11-03T17:43:56Z</dcterms:created>
  <dcterms:modified xsi:type="dcterms:W3CDTF">2024-03-14T12:32:59Z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0x0101004270B8C538AFB24B91BAB31B557F509C</vt:lpwstr>
  </property>
</Properties>
</file>