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5" r:id="rId4"/>
    <p:sldMasterId id="2147483701" r:id="rId5"/>
  </p:sldMasterIdLst>
  <p:notesMasterIdLst>
    <p:notesMasterId r:id="rId30"/>
  </p:notesMasterIdLst>
  <p:sldIdLst>
    <p:sldId id="274" r:id="rId6"/>
    <p:sldId id="2147308843" r:id="rId7"/>
    <p:sldId id="2147479355" r:id="rId8"/>
    <p:sldId id="2147479364" r:id="rId9"/>
    <p:sldId id="2147479356" r:id="rId10"/>
    <p:sldId id="2147479366" r:id="rId11"/>
    <p:sldId id="2147479357" r:id="rId12"/>
    <p:sldId id="2147479368" r:id="rId13"/>
    <p:sldId id="2147479369" r:id="rId14"/>
    <p:sldId id="2147479370" r:id="rId15"/>
    <p:sldId id="2147308795" r:id="rId16"/>
    <p:sldId id="2147308796" r:id="rId17"/>
    <p:sldId id="659" r:id="rId18"/>
    <p:sldId id="2147308845" r:id="rId19"/>
    <p:sldId id="2147479373" r:id="rId20"/>
    <p:sldId id="2147479371" r:id="rId21"/>
    <p:sldId id="2147479354" r:id="rId22"/>
    <p:sldId id="2147479358" r:id="rId23"/>
    <p:sldId id="2147479359" r:id="rId24"/>
    <p:sldId id="2147479360" r:id="rId25"/>
    <p:sldId id="2147479361" r:id="rId26"/>
    <p:sldId id="2147479362" r:id="rId27"/>
    <p:sldId id="2147479363" r:id="rId28"/>
    <p:sldId id="2147479372" r:id="rId29"/>
  </p:sldIdLst>
  <p:sldSz cx="12192000" cy="6858000"/>
  <p:notesSz cx="6858000" cy="9144000"/>
  <p:custDataLst>
    <p:tags r:id="rId3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 id="{83CE7F13-3A55-5400-2D79-57EA3E379DAC}" name="Points, Kari" initials="PK" userId="S::kari.points@va.gov::d3d08481-d9e7-4f0b-8844-65fed6518596" providerId="AD"/>
  <p188:author id="{CB320B18-1C69-8A63-1FEE-905451BA3757}" name="Langston, Joy A." initials="LA" userId="S::joy.langston@va.gov::ec0ec09a-6e21-4799-9dc4-f90210de466b" providerId="AD"/>
  <p188:author id="{23E75051-2C91-55FF-E508-13B2DA5BFC75}" name="Jamie Warlick" initials="JW" userId="S::jamie.warlick@riospartners.com::8c995303-487a-469b-b116-56a5e91c4b2f" providerId="AD"/>
  <p188:author id="{481F826B-BC92-D310-BF2C-8964D80E1FDA}" name="Mueez Qureshi" initials="" userId="S::Mueez.Qureshi@riospartners.com::fa91990b-364f-4bbc-8dc0-f707f74c1324" providerId="AD"/>
  <p188:author id="{1A2DE587-A86F-86E6-54A4-AA4FC92DC575}" name="Langston, Joy A." initials="LJA" userId="S::Joy.Langston@va.gov::ec0ec09a-6e21-4799-9dc4-f90210de466b" providerId="AD"/>
  <p188:author id="{A4F754DA-B2C4-C695-EC82-8C721E0F92A2}" name="Berlow, Jason" initials="BJ" userId="S::Jason.Berlow@va.gov::2ca71643-eff5-4d67-b81e-ca1c03f44d5e" providerId="AD"/>
  <p188:author id="{0C3502F4-4B44-52AD-71EB-587DDB94F3AF}" name="Divya Dandu" initials="DD" userId="S::Divya.Dandu@riospartners.com::1cb016b8-1576-4e52-9bf4-2e4b77d90523"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71CCB23-1991-6450-14AE-54C09511E294}" v="8" dt="2024-05-14T12:33:03.126"/>
    <p1510:client id="{2BFD91ED-3C86-BF70-BBE5-D76488698210}" v="2323" dt="2024-05-14T12:02:54.807"/>
    <p1510:client id="{2BFFDACB-6642-4C31-ACFD-196CFC9A0B5B}" v="80" dt="2024-05-14T15:03:07.912"/>
    <p1510:client id="{3C56E9BF-9EA4-7CB6-5E09-4DE12E2C08B5}" v="2" dt="2024-05-14T12:17:17.982"/>
    <p1510:client id="{AE48B7B9-0C16-F575-C861-F6BE4F90F65C}" v="1" dt="2024-05-14T18:56:47.736"/>
    <p1510:client id="{D5CFE203-114A-A0D9-570D-A3784849DB7B}" v="93" dt="2024-05-15T17:39:57.911"/>
    <p1510:client id="{F12A8577-EAEE-2A43-FDC2-2458BE9958BE}" v="28" dt="2024-05-14T10:09:14.68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presProps" Target="presProps.xml"/><Relationship Id="rId37" Type="http://schemas.microsoft.com/office/2018/10/relationships/authors" Target="author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microsoft.com/office/2015/10/relationships/revisionInfo" Target="revisionInfo.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ags" Target="tags/tag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notesMaster" Target="notesMasters/notesMaster1.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5998913-012F-6F49-8283-8DDDE4C05957}" type="datetimeFigureOut">
              <a:rPr lang="en-US" smtClean="0"/>
              <a:t>5/16/2024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64617D-AE8B-264C-B31B-7862E2FC487C}" type="slidenum">
              <a:rPr lang="en-US" smtClean="0"/>
              <a:t>‹#›</a:t>
            </a:fld>
            <a:endParaRPr lang="en-US"/>
          </a:p>
        </p:txBody>
      </p:sp>
    </p:spTree>
    <p:extLst>
      <p:ext uri="{BB962C8B-B14F-4D97-AF65-F5344CB8AC3E}">
        <p14:creationId xmlns:p14="http://schemas.microsoft.com/office/powerpoint/2010/main" val="23757640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Our current financial practices are reflective of our previous budget environment of increases</a:t>
            </a:r>
            <a:endParaRPr lang="en-US"/>
          </a:p>
        </p:txBody>
      </p:sp>
      <p:sp>
        <p:nvSpPr>
          <p:cNvPr id="4" name="Slide Number Placeholder 3"/>
          <p:cNvSpPr>
            <a:spLocks noGrp="1"/>
          </p:cNvSpPr>
          <p:nvPr>
            <p:ph type="sldNum" sz="quarter" idx="5"/>
          </p:nvPr>
        </p:nvSpPr>
        <p:spPr/>
        <p:txBody>
          <a:bodyPr/>
          <a:lstStyle/>
          <a:p>
            <a:fld id="{A764617D-AE8B-264C-B31B-7862E2FC487C}" type="slidenum">
              <a:rPr lang="en-US" smtClean="0"/>
              <a:t>2</a:t>
            </a:fld>
            <a:endParaRPr lang="en-US"/>
          </a:p>
        </p:txBody>
      </p:sp>
    </p:spTree>
    <p:extLst>
      <p:ext uri="{BB962C8B-B14F-4D97-AF65-F5344CB8AC3E}">
        <p14:creationId xmlns:p14="http://schemas.microsoft.com/office/powerpoint/2010/main" val="6565741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TEF (ERIN)/Open obligations (Diane)</a:t>
            </a:r>
          </a:p>
        </p:txBody>
      </p:sp>
      <p:sp>
        <p:nvSpPr>
          <p:cNvPr id="4" name="Slide Number Placeholder 3"/>
          <p:cNvSpPr>
            <a:spLocks noGrp="1"/>
          </p:cNvSpPr>
          <p:nvPr>
            <p:ph type="sldNum" sz="quarter" idx="5"/>
          </p:nvPr>
        </p:nvSpPr>
        <p:spPr/>
        <p:txBody>
          <a:bodyPr/>
          <a:lstStyle/>
          <a:p>
            <a:fld id="{A764617D-AE8B-264C-B31B-7862E2FC487C}" type="slidenum">
              <a:rPr lang="en-US" smtClean="0"/>
              <a:t>8</a:t>
            </a:fld>
            <a:endParaRPr lang="en-US"/>
          </a:p>
        </p:txBody>
      </p:sp>
    </p:spTree>
    <p:extLst>
      <p:ext uri="{BB962C8B-B14F-4D97-AF65-F5344CB8AC3E}">
        <p14:creationId xmlns:p14="http://schemas.microsoft.com/office/powerpoint/2010/main" val="13802074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Erin (RAFT)/Diane (PC)</a:t>
            </a:r>
          </a:p>
        </p:txBody>
      </p:sp>
      <p:sp>
        <p:nvSpPr>
          <p:cNvPr id="4" name="Slide Number Placeholder 3"/>
          <p:cNvSpPr>
            <a:spLocks noGrp="1"/>
          </p:cNvSpPr>
          <p:nvPr>
            <p:ph type="sldNum" sz="quarter" idx="5"/>
          </p:nvPr>
        </p:nvSpPr>
        <p:spPr/>
        <p:txBody>
          <a:bodyPr/>
          <a:lstStyle/>
          <a:p>
            <a:fld id="{A764617D-AE8B-264C-B31B-7862E2FC487C}" type="slidenum">
              <a:rPr lang="en-US" smtClean="0"/>
              <a:t>9</a:t>
            </a:fld>
            <a:endParaRPr lang="en-US"/>
          </a:p>
        </p:txBody>
      </p:sp>
    </p:spTree>
    <p:extLst>
      <p:ext uri="{BB962C8B-B14F-4D97-AF65-F5344CB8AC3E}">
        <p14:creationId xmlns:p14="http://schemas.microsoft.com/office/powerpoint/2010/main" val="38333390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Jason</a:t>
            </a:r>
          </a:p>
        </p:txBody>
      </p:sp>
      <p:sp>
        <p:nvSpPr>
          <p:cNvPr id="4" name="Slide Number Placeholder 3"/>
          <p:cNvSpPr>
            <a:spLocks noGrp="1"/>
          </p:cNvSpPr>
          <p:nvPr>
            <p:ph type="sldNum" sz="quarter" idx="5"/>
          </p:nvPr>
        </p:nvSpPr>
        <p:spPr/>
        <p:txBody>
          <a:bodyPr/>
          <a:lstStyle/>
          <a:p>
            <a:fld id="{A764617D-AE8B-264C-B31B-7862E2FC487C}" type="slidenum">
              <a:rPr lang="en-US" smtClean="0"/>
              <a:t>10</a:t>
            </a:fld>
            <a:endParaRPr lang="en-US"/>
          </a:p>
        </p:txBody>
      </p:sp>
    </p:spTree>
    <p:extLst>
      <p:ext uri="{BB962C8B-B14F-4D97-AF65-F5344CB8AC3E}">
        <p14:creationId xmlns:p14="http://schemas.microsoft.com/office/powerpoint/2010/main" val="35079803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Our current financial practices are reflective of our previous budget environment of increases</a:t>
            </a:r>
            <a:endParaRPr lang="en-US"/>
          </a:p>
        </p:txBody>
      </p:sp>
      <p:sp>
        <p:nvSpPr>
          <p:cNvPr id="4" name="Slide Number Placeholder 3"/>
          <p:cNvSpPr>
            <a:spLocks noGrp="1"/>
          </p:cNvSpPr>
          <p:nvPr>
            <p:ph type="sldNum" sz="quarter" idx="5"/>
          </p:nvPr>
        </p:nvSpPr>
        <p:spPr/>
        <p:txBody>
          <a:bodyPr/>
          <a:lstStyle/>
          <a:p>
            <a:fld id="{A764617D-AE8B-264C-B31B-7862E2FC487C}" type="slidenum">
              <a:rPr lang="en-US" smtClean="0"/>
              <a:t>12</a:t>
            </a:fld>
            <a:endParaRPr lang="en-US"/>
          </a:p>
        </p:txBody>
      </p:sp>
    </p:spTree>
    <p:extLst>
      <p:ext uri="{BB962C8B-B14F-4D97-AF65-F5344CB8AC3E}">
        <p14:creationId xmlns:p14="http://schemas.microsoft.com/office/powerpoint/2010/main" val="15220790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49149B69-5D5E-4520-8FC0-3B4402C575CC}" type="slidenum">
              <a:rPr lang="en-US" smtClean="0"/>
              <a:pPr>
                <a:defRPr/>
              </a:pPr>
              <a:t>13</a:t>
            </a:fld>
            <a:endParaRPr lang="en-US"/>
          </a:p>
        </p:txBody>
      </p:sp>
    </p:spTree>
    <p:extLst>
      <p:ext uri="{BB962C8B-B14F-4D97-AF65-F5344CB8AC3E}">
        <p14:creationId xmlns:p14="http://schemas.microsoft.com/office/powerpoint/2010/main" val="29362660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Our current financial practices are reflective of our previous budget environment of increases</a:t>
            </a:r>
            <a:endParaRPr lang="en-US"/>
          </a:p>
        </p:txBody>
      </p:sp>
      <p:sp>
        <p:nvSpPr>
          <p:cNvPr id="4" name="Slide Number Placeholder 3"/>
          <p:cNvSpPr>
            <a:spLocks noGrp="1"/>
          </p:cNvSpPr>
          <p:nvPr>
            <p:ph type="sldNum" sz="quarter" idx="5"/>
          </p:nvPr>
        </p:nvSpPr>
        <p:spPr/>
        <p:txBody>
          <a:bodyPr/>
          <a:lstStyle/>
          <a:p>
            <a:fld id="{A764617D-AE8B-264C-B31B-7862E2FC487C}" type="slidenum">
              <a:rPr lang="en-US" smtClean="0"/>
              <a:t>14</a:t>
            </a:fld>
            <a:endParaRPr lang="en-US"/>
          </a:p>
        </p:txBody>
      </p:sp>
    </p:spTree>
    <p:extLst>
      <p:ext uri="{BB962C8B-B14F-4D97-AF65-F5344CB8AC3E}">
        <p14:creationId xmlns:p14="http://schemas.microsoft.com/office/powerpoint/2010/main" val="3761702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4.xml"/><Relationship Id="rId4" Type="http://schemas.openxmlformats.org/officeDocument/2006/relationships/image" Target="../media/image4.emf"/></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Master" Target="../slideMasters/slideMaster2.xml"/><Relationship Id="rId1" Type="http://schemas.openxmlformats.org/officeDocument/2006/relationships/tags" Target="../tags/tag7.xml"/><Relationship Id="rId4" Type="http://schemas.openxmlformats.org/officeDocument/2006/relationships/image" Target="../media/image4.emf"/></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a:t>5/16/2024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0A9334-4E67-F94F-A05E-0CE8B74A054E}" type="slidenum">
              <a:rPr lang="en-US" smtClean="0"/>
              <a:pPr/>
              <a:t>‹#›</a:t>
            </a:fld>
            <a:endParaRPr lang="en-US"/>
          </a:p>
        </p:txBody>
      </p:sp>
    </p:spTree>
    <p:extLst>
      <p:ext uri="{BB962C8B-B14F-4D97-AF65-F5344CB8AC3E}">
        <p14:creationId xmlns:p14="http://schemas.microsoft.com/office/powerpoint/2010/main" val="411102684"/>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a:t>5/16/2024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0A9334-4E67-F94F-A05E-0CE8B74A054E}" type="slidenum">
              <a:rPr lang="en-US" smtClean="0"/>
              <a:pPr/>
              <a:t>‹#›</a:t>
            </a:fld>
            <a:endParaRPr lang="en-US"/>
          </a:p>
        </p:txBody>
      </p:sp>
    </p:spTree>
    <p:extLst>
      <p:ext uri="{BB962C8B-B14F-4D97-AF65-F5344CB8AC3E}">
        <p14:creationId xmlns:p14="http://schemas.microsoft.com/office/powerpoint/2010/main" val="4080182016"/>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a:t>5/16/2024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0A9334-4E67-F94F-A05E-0CE8B74A054E}" type="slidenum">
              <a:rPr lang="en-US" smtClean="0"/>
              <a:pPr/>
              <a:t>‹#›</a:t>
            </a:fld>
            <a:endParaRPr lang="en-US"/>
          </a:p>
        </p:txBody>
      </p:sp>
    </p:spTree>
    <p:extLst>
      <p:ext uri="{BB962C8B-B14F-4D97-AF65-F5344CB8AC3E}">
        <p14:creationId xmlns:p14="http://schemas.microsoft.com/office/powerpoint/2010/main" val="95405424"/>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w/ Alt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118873"/>
            <a:ext cx="10515600" cy="752929"/>
          </a:xfrm>
        </p:spPr>
        <p:txBody>
          <a:bodyPr/>
          <a:lstStyle/>
          <a:p>
            <a:r>
              <a:rPr lang="en-US"/>
              <a:t>Click to edit master title style</a:t>
            </a:r>
          </a:p>
        </p:txBody>
      </p:sp>
      <p:sp>
        <p:nvSpPr>
          <p:cNvPr id="3" name="Content Placeholder 2"/>
          <p:cNvSpPr>
            <a:spLocks noGrp="1"/>
          </p:cNvSpPr>
          <p:nvPr>
            <p:ph idx="1"/>
          </p:nvPr>
        </p:nvSpPr>
        <p:spPr>
          <a:xfrm>
            <a:off x="838200" y="1133857"/>
            <a:ext cx="10515600" cy="4818857"/>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FD912DB-CF58-2B44-B78F-FA5C3CCFF15B}"/>
              </a:ext>
            </a:extLst>
          </p:cNvPr>
          <p:cNvSpPr>
            <a:spLocks noGrp="1"/>
          </p:cNvSpPr>
          <p:nvPr>
            <p:ph type="body" sz="quarter" idx="13" hasCustomPrompt="1"/>
          </p:nvPr>
        </p:nvSpPr>
        <p:spPr>
          <a:xfrm>
            <a:off x="-3383279" y="982664"/>
            <a:ext cx="3108113" cy="5064125"/>
          </a:xfrm>
        </p:spPr>
        <p:txBody>
          <a:bodyPr/>
          <a:lstStyle>
            <a:lvl1pPr>
              <a:defRPr/>
            </a:lvl1pPr>
          </a:lstStyle>
          <a:p>
            <a:pPr lvl="0"/>
            <a:r>
              <a:rPr lang="en-US"/>
              <a:t>Insert alt text for complex graphic</a:t>
            </a:r>
          </a:p>
        </p:txBody>
      </p:sp>
      <p:sp>
        <p:nvSpPr>
          <p:cNvPr id="6" name="Slide Number Placeholder 5"/>
          <p:cNvSpPr>
            <a:spLocks noGrp="1"/>
          </p:cNvSpPr>
          <p:nvPr>
            <p:ph type="sldNum" sz="quarter" idx="12"/>
          </p:nvPr>
        </p:nvSpPr>
        <p:spPr/>
        <p:txBody>
          <a:bodyPr/>
          <a:lstStyle/>
          <a:p>
            <a:fld id="{670A9334-4E67-F94F-A05E-0CE8B74A054E}" type="slidenum">
              <a:rPr lang="en-US" smtClean="0"/>
              <a:t>‹#›</a:t>
            </a:fld>
            <a:endParaRPr lang="en-US"/>
          </a:p>
        </p:txBody>
      </p:sp>
    </p:spTree>
    <p:extLst>
      <p:ext uri="{BB962C8B-B14F-4D97-AF65-F5344CB8AC3E}">
        <p14:creationId xmlns:p14="http://schemas.microsoft.com/office/powerpoint/2010/main" val="22909460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two content holders vertical">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118873"/>
            <a:ext cx="10515600" cy="752929"/>
          </a:xfrm>
        </p:spPr>
        <p:txBody>
          <a:bodyPr/>
          <a:lstStyle/>
          <a:p>
            <a:r>
              <a:rPr lang="en-US"/>
              <a:t>Click to edit master title style</a:t>
            </a:r>
          </a:p>
        </p:txBody>
      </p:sp>
      <p:sp>
        <p:nvSpPr>
          <p:cNvPr id="3" name="Content Placeholder 2"/>
          <p:cNvSpPr>
            <a:spLocks noGrp="1"/>
          </p:cNvSpPr>
          <p:nvPr>
            <p:ph idx="1"/>
          </p:nvPr>
        </p:nvSpPr>
        <p:spPr>
          <a:xfrm>
            <a:off x="838200" y="1133857"/>
            <a:ext cx="10515600" cy="2076935"/>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2">
            <a:extLst>
              <a:ext uri="{FF2B5EF4-FFF2-40B4-BE49-F238E27FC236}">
                <a16:creationId xmlns:a16="http://schemas.microsoft.com/office/drawing/2014/main" id="{09A16403-64DA-D349-9AAF-2952A411FC8C}"/>
              </a:ext>
            </a:extLst>
          </p:cNvPr>
          <p:cNvSpPr>
            <a:spLocks noGrp="1"/>
          </p:cNvSpPr>
          <p:nvPr>
            <p:ph idx="13"/>
          </p:nvPr>
        </p:nvSpPr>
        <p:spPr>
          <a:xfrm>
            <a:off x="838200" y="3523766"/>
            <a:ext cx="10515600" cy="2076935"/>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670A9334-4E67-F94F-A05E-0CE8B74A054E}" type="slidenum">
              <a:rPr lang="en-US" smtClean="0"/>
              <a:t>‹#›</a:t>
            </a:fld>
            <a:endParaRPr lang="en-US"/>
          </a:p>
        </p:txBody>
      </p:sp>
    </p:spTree>
    <p:extLst>
      <p:ext uri="{BB962C8B-B14F-4D97-AF65-F5344CB8AC3E}">
        <p14:creationId xmlns:p14="http://schemas.microsoft.com/office/powerpoint/2010/main" val="36810628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Content, and Sidebar Call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118873"/>
            <a:ext cx="10515600" cy="752929"/>
          </a:xfrm>
        </p:spPr>
        <p:txBody>
          <a:bodyPr/>
          <a:lstStyle/>
          <a:p>
            <a:r>
              <a:rPr lang="en-US"/>
              <a:t>Click to edit master title style</a:t>
            </a:r>
          </a:p>
        </p:txBody>
      </p:sp>
      <p:sp>
        <p:nvSpPr>
          <p:cNvPr id="3" name="Content Placeholder 2"/>
          <p:cNvSpPr>
            <a:spLocks noGrp="1"/>
          </p:cNvSpPr>
          <p:nvPr>
            <p:ph idx="1"/>
          </p:nvPr>
        </p:nvSpPr>
        <p:spPr>
          <a:xfrm>
            <a:off x="838202" y="1133856"/>
            <a:ext cx="6878781" cy="4830526"/>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5" name="Straight Connector 4">
            <a:extLst>
              <a:ext uri="{FF2B5EF4-FFF2-40B4-BE49-F238E27FC236}">
                <a16:creationId xmlns:a16="http://schemas.microsoft.com/office/drawing/2014/main" id="{13EDEFD9-BFED-434F-8D05-9CA4431F495F}"/>
              </a:ext>
            </a:extLst>
          </p:cNvPr>
          <p:cNvCxnSpPr/>
          <p:nvPr userDrawn="1"/>
        </p:nvCxnSpPr>
        <p:spPr>
          <a:xfrm>
            <a:off x="7790688" y="1133856"/>
            <a:ext cx="0" cy="483052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7" name="Content Placeholder 2">
            <a:extLst>
              <a:ext uri="{FF2B5EF4-FFF2-40B4-BE49-F238E27FC236}">
                <a16:creationId xmlns:a16="http://schemas.microsoft.com/office/drawing/2014/main" id="{6710610B-BCCF-034B-B401-A7C2A95FDABD}"/>
              </a:ext>
            </a:extLst>
          </p:cNvPr>
          <p:cNvSpPr>
            <a:spLocks noGrp="1"/>
          </p:cNvSpPr>
          <p:nvPr>
            <p:ph idx="13"/>
          </p:nvPr>
        </p:nvSpPr>
        <p:spPr>
          <a:xfrm>
            <a:off x="7854696" y="1133857"/>
            <a:ext cx="3499104" cy="2586089"/>
          </a:xfrm>
        </p:spPr>
        <p:txBody>
          <a:bodyPr/>
          <a:lstStyle>
            <a:lvl1pPr marL="0" indent="0">
              <a:lnSpc>
                <a:spcPct val="110000"/>
              </a:lnSpc>
              <a:buNone/>
              <a:defRPr/>
            </a:lvl1pPr>
          </a:lstStyle>
          <a:p>
            <a:pPr lvl="0"/>
            <a:r>
              <a:rPr lang="en-US"/>
              <a:t>Edit Master text styles</a:t>
            </a:r>
          </a:p>
        </p:txBody>
      </p:sp>
      <p:sp>
        <p:nvSpPr>
          <p:cNvPr id="8" name="Content Placeholder 2">
            <a:extLst>
              <a:ext uri="{FF2B5EF4-FFF2-40B4-BE49-F238E27FC236}">
                <a16:creationId xmlns:a16="http://schemas.microsoft.com/office/drawing/2014/main" id="{11EE1AA3-98A0-E149-81B7-A4FC8FBABDDB}"/>
              </a:ext>
            </a:extLst>
          </p:cNvPr>
          <p:cNvSpPr>
            <a:spLocks noGrp="1"/>
          </p:cNvSpPr>
          <p:nvPr>
            <p:ph idx="14"/>
          </p:nvPr>
        </p:nvSpPr>
        <p:spPr>
          <a:xfrm>
            <a:off x="7854697" y="3719946"/>
            <a:ext cx="3499104" cy="2244437"/>
          </a:xfrm>
        </p:spPr>
        <p:txBody>
          <a:bodyPr/>
          <a:lstStyle>
            <a:lvl1pPr marL="0" indent="0">
              <a:lnSpc>
                <a:spcPct val="110000"/>
              </a:lnSpc>
              <a:buNone/>
              <a:defRPr/>
            </a:lvl1pPr>
          </a:lstStyle>
          <a:p>
            <a:pPr lvl="0"/>
            <a:r>
              <a:rPr lang="en-US"/>
              <a:t>Edit Master text styles</a:t>
            </a:r>
          </a:p>
        </p:txBody>
      </p:sp>
      <p:sp>
        <p:nvSpPr>
          <p:cNvPr id="6" name="Slide Number Placeholder 5"/>
          <p:cNvSpPr>
            <a:spLocks noGrp="1"/>
          </p:cNvSpPr>
          <p:nvPr>
            <p:ph type="sldNum" sz="quarter" idx="12"/>
          </p:nvPr>
        </p:nvSpPr>
        <p:spPr/>
        <p:txBody>
          <a:bodyPr/>
          <a:lstStyle/>
          <a:p>
            <a:fld id="{670A9334-4E67-F94F-A05E-0CE8B74A054E}" type="slidenum">
              <a:rPr lang="en-US" smtClean="0"/>
              <a:t>‹#›</a:t>
            </a:fld>
            <a:endParaRPr lang="en-US"/>
          </a:p>
        </p:txBody>
      </p:sp>
    </p:spTree>
    <p:extLst>
      <p:ext uri="{BB962C8B-B14F-4D97-AF65-F5344CB8AC3E}">
        <p14:creationId xmlns:p14="http://schemas.microsoft.com/office/powerpoint/2010/main" val="20905874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Content, and Two Supporting Image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118873"/>
            <a:ext cx="10515600" cy="752929"/>
          </a:xfrm>
        </p:spPr>
        <p:txBody>
          <a:bodyPr/>
          <a:lstStyle/>
          <a:p>
            <a:r>
              <a:rPr lang="en-US"/>
              <a:t>Click to edit master title style</a:t>
            </a:r>
          </a:p>
        </p:txBody>
      </p:sp>
      <p:sp>
        <p:nvSpPr>
          <p:cNvPr id="3" name="Content Placeholder 2"/>
          <p:cNvSpPr>
            <a:spLocks noGrp="1"/>
          </p:cNvSpPr>
          <p:nvPr>
            <p:ph idx="1"/>
          </p:nvPr>
        </p:nvSpPr>
        <p:spPr>
          <a:xfrm>
            <a:off x="838202" y="1133856"/>
            <a:ext cx="4438649" cy="4830526"/>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2">
            <a:extLst>
              <a:ext uri="{FF2B5EF4-FFF2-40B4-BE49-F238E27FC236}">
                <a16:creationId xmlns:a16="http://schemas.microsoft.com/office/drawing/2014/main" id="{6710610B-BCCF-034B-B401-A7C2A95FDABD}"/>
              </a:ext>
            </a:extLst>
          </p:cNvPr>
          <p:cNvSpPr>
            <a:spLocks noGrp="1"/>
          </p:cNvSpPr>
          <p:nvPr>
            <p:ph idx="13"/>
          </p:nvPr>
        </p:nvSpPr>
        <p:spPr>
          <a:xfrm>
            <a:off x="5486400" y="1133857"/>
            <a:ext cx="5867400" cy="2586089"/>
          </a:xfrm>
        </p:spPr>
        <p:txBody>
          <a:bodyPr/>
          <a:lstStyle>
            <a:lvl1pPr marL="0" indent="0">
              <a:lnSpc>
                <a:spcPct val="110000"/>
              </a:lnSpc>
              <a:buNone/>
              <a:defRPr/>
            </a:lvl1pPr>
          </a:lstStyle>
          <a:p>
            <a:pPr lvl="0"/>
            <a:r>
              <a:rPr lang="en-US"/>
              <a:t>Edit Master text styles</a:t>
            </a:r>
          </a:p>
        </p:txBody>
      </p:sp>
      <p:sp>
        <p:nvSpPr>
          <p:cNvPr id="8" name="Content Placeholder 2">
            <a:extLst>
              <a:ext uri="{FF2B5EF4-FFF2-40B4-BE49-F238E27FC236}">
                <a16:creationId xmlns:a16="http://schemas.microsoft.com/office/drawing/2014/main" id="{11EE1AA3-98A0-E149-81B7-A4FC8FBABDDB}"/>
              </a:ext>
            </a:extLst>
          </p:cNvPr>
          <p:cNvSpPr>
            <a:spLocks noGrp="1"/>
          </p:cNvSpPr>
          <p:nvPr>
            <p:ph idx="14"/>
          </p:nvPr>
        </p:nvSpPr>
        <p:spPr>
          <a:xfrm>
            <a:off x="5486401" y="3719946"/>
            <a:ext cx="5867401" cy="2244437"/>
          </a:xfrm>
        </p:spPr>
        <p:txBody>
          <a:bodyPr/>
          <a:lstStyle>
            <a:lvl1pPr marL="0" indent="0">
              <a:lnSpc>
                <a:spcPct val="110000"/>
              </a:lnSpc>
              <a:buNone/>
              <a:defRPr/>
            </a:lvl1pPr>
          </a:lstStyle>
          <a:p>
            <a:pPr lvl="0"/>
            <a:r>
              <a:rPr lang="en-US"/>
              <a:t>Edit Master text styles</a:t>
            </a:r>
          </a:p>
        </p:txBody>
      </p:sp>
      <p:sp>
        <p:nvSpPr>
          <p:cNvPr id="6" name="Slide Number Placeholder 5"/>
          <p:cNvSpPr>
            <a:spLocks noGrp="1"/>
          </p:cNvSpPr>
          <p:nvPr>
            <p:ph type="sldNum" sz="quarter" idx="12"/>
          </p:nvPr>
        </p:nvSpPr>
        <p:spPr/>
        <p:txBody>
          <a:bodyPr/>
          <a:lstStyle/>
          <a:p>
            <a:fld id="{670A9334-4E67-F94F-A05E-0CE8B74A054E}" type="slidenum">
              <a:rPr lang="en-US" smtClean="0"/>
              <a:t>‹#›</a:t>
            </a:fld>
            <a:endParaRPr lang="en-US"/>
          </a:p>
        </p:txBody>
      </p:sp>
    </p:spTree>
    <p:extLst>
      <p:ext uri="{BB962C8B-B14F-4D97-AF65-F5344CB8AC3E}">
        <p14:creationId xmlns:p14="http://schemas.microsoft.com/office/powerpoint/2010/main" val="26910363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Content, and Three Column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118873"/>
            <a:ext cx="10515600" cy="752929"/>
          </a:xfrm>
        </p:spPr>
        <p:txBody>
          <a:bodyPr/>
          <a:lstStyle/>
          <a:p>
            <a:r>
              <a:rPr lang="en-US"/>
              <a:t>Click to edit master title style</a:t>
            </a:r>
          </a:p>
        </p:txBody>
      </p:sp>
      <p:sp>
        <p:nvSpPr>
          <p:cNvPr id="3" name="Content Placeholder 1"/>
          <p:cNvSpPr>
            <a:spLocks noGrp="1"/>
          </p:cNvSpPr>
          <p:nvPr>
            <p:ph idx="1"/>
          </p:nvPr>
        </p:nvSpPr>
        <p:spPr>
          <a:xfrm>
            <a:off x="838201" y="1133856"/>
            <a:ext cx="10515599" cy="1858726"/>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2">
            <a:extLst>
              <a:ext uri="{FF2B5EF4-FFF2-40B4-BE49-F238E27FC236}">
                <a16:creationId xmlns:a16="http://schemas.microsoft.com/office/drawing/2014/main" id="{6710610B-BCCF-034B-B401-A7C2A95FDABD}"/>
              </a:ext>
            </a:extLst>
          </p:cNvPr>
          <p:cNvSpPr>
            <a:spLocks noGrp="1"/>
          </p:cNvSpPr>
          <p:nvPr>
            <p:ph idx="13"/>
          </p:nvPr>
        </p:nvSpPr>
        <p:spPr>
          <a:xfrm>
            <a:off x="838200" y="3087348"/>
            <a:ext cx="3413760" cy="1391135"/>
          </a:xfrm>
        </p:spPr>
        <p:txBody>
          <a:bodyPr/>
          <a:lstStyle>
            <a:lvl1pPr marL="0" indent="0">
              <a:lnSpc>
                <a:spcPct val="110000"/>
              </a:lnSpc>
              <a:buNone/>
              <a:defRPr/>
            </a:lvl1pPr>
          </a:lstStyle>
          <a:p>
            <a:pPr lvl="0"/>
            <a:r>
              <a:rPr lang="en-US"/>
              <a:t>Edit Master text styles</a:t>
            </a:r>
          </a:p>
        </p:txBody>
      </p:sp>
      <p:sp>
        <p:nvSpPr>
          <p:cNvPr id="9" name="Content Placeholder 2b">
            <a:extLst>
              <a:ext uri="{FF2B5EF4-FFF2-40B4-BE49-F238E27FC236}">
                <a16:creationId xmlns:a16="http://schemas.microsoft.com/office/drawing/2014/main" id="{7ADB0280-2725-5348-9620-05FFA815C35A}"/>
              </a:ext>
            </a:extLst>
          </p:cNvPr>
          <p:cNvSpPr>
            <a:spLocks noGrp="1"/>
          </p:cNvSpPr>
          <p:nvPr>
            <p:ph idx="15"/>
          </p:nvPr>
        </p:nvSpPr>
        <p:spPr>
          <a:xfrm>
            <a:off x="838200" y="4573248"/>
            <a:ext cx="3413760" cy="1388641"/>
          </a:xfrm>
        </p:spPr>
        <p:txBody>
          <a:bodyPr/>
          <a:lstStyle>
            <a:lvl1pPr marL="0" indent="0">
              <a:lnSpc>
                <a:spcPct val="110000"/>
              </a:lnSpc>
              <a:buNone/>
              <a:defRPr/>
            </a:lvl1pPr>
          </a:lstStyle>
          <a:p>
            <a:pPr lvl="0"/>
            <a:r>
              <a:rPr lang="en-US"/>
              <a:t>Edit Master text styles</a:t>
            </a:r>
          </a:p>
        </p:txBody>
      </p:sp>
      <p:sp>
        <p:nvSpPr>
          <p:cNvPr id="8" name="Content Placeholder 3">
            <a:extLst>
              <a:ext uri="{FF2B5EF4-FFF2-40B4-BE49-F238E27FC236}">
                <a16:creationId xmlns:a16="http://schemas.microsoft.com/office/drawing/2014/main" id="{11EE1AA3-98A0-E149-81B7-A4FC8FBABDDB}"/>
              </a:ext>
            </a:extLst>
          </p:cNvPr>
          <p:cNvSpPr>
            <a:spLocks noGrp="1"/>
          </p:cNvSpPr>
          <p:nvPr>
            <p:ph idx="14"/>
          </p:nvPr>
        </p:nvSpPr>
        <p:spPr>
          <a:xfrm>
            <a:off x="4389119" y="3088594"/>
            <a:ext cx="3413760" cy="1389888"/>
          </a:xfrm>
        </p:spPr>
        <p:txBody>
          <a:bodyPr/>
          <a:lstStyle>
            <a:lvl1pPr marL="0" indent="0">
              <a:lnSpc>
                <a:spcPct val="110000"/>
              </a:lnSpc>
              <a:buNone/>
              <a:defRPr/>
            </a:lvl1pPr>
          </a:lstStyle>
          <a:p>
            <a:pPr lvl="0"/>
            <a:r>
              <a:rPr lang="en-US"/>
              <a:t>Edit Master text styles</a:t>
            </a:r>
          </a:p>
        </p:txBody>
      </p:sp>
      <p:sp>
        <p:nvSpPr>
          <p:cNvPr id="13" name="Content Placeholder 3b">
            <a:extLst>
              <a:ext uri="{FF2B5EF4-FFF2-40B4-BE49-F238E27FC236}">
                <a16:creationId xmlns:a16="http://schemas.microsoft.com/office/drawing/2014/main" id="{C41BE50D-B3FE-114C-BA57-58A4DEA04B56}"/>
              </a:ext>
            </a:extLst>
          </p:cNvPr>
          <p:cNvSpPr>
            <a:spLocks noGrp="1"/>
          </p:cNvSpPr>
          <p:nvPr>
            <p:ph idx="16"/>
          </p:nvPr>
        </p:nvSpPr>
        <p:spPr>
          <a:xfrm>
            <a:off x="4389119" y="4574494"/>
            <a:ext cx="3413760" cy="1389888"/>
          </a:xfrm>
        </p:spPr>
        <p:txBody>
          <a:bodyPr/>
          <a:lstStyle>
            <a:lvl1pPr marL="0" indent="0">
              <a:lnSpc>
                <a:spcPct val="110000"/>
              </a:lnSpc>
              <a:buNone/>
              <a:defRPr/>
            </a:lvl1pPr>
          </a:lstStyle>
          <a:p>
            <a:pPr lvl="0"/>
            <a:r>
              <a:rPr lang="en-US"/>
              <a:t>Edit Master text styles</a:t>
            </a:r>
          </a:p>
        </p:txBody>
      </p:sp>
      <p:sp>
        <p:nvSpPr>
          <p:cNvPr id="14" name="Content Placeholder 4">
            <a:extLst>
              <a:ext uri="{FF2B5EF4-FFF2-40B4-BE49-F238E27FC236}">
                <a16:creationId xmlns:a16="http://schemas.microsoft.com/office/drawing/2014/main" id="{255A5921-CC24-C744-992F-90BB2C7F7737}"/>
              </a:ext>
            </a:extLst>
          </p:cNvPr>
          <p:cNvSpPr>
            <a:spLocks noGrp="1"/>
          </p:cNvSpPr>
          <p:nvPr>
            <p:ph idx="17"/>
          </p:nvPr>
        </p:nvSpPr>
        <p:spPr>
          <a:xfrm>
            <a:off x="7940039" y="3089841"/>
            <a:ext cx="3413760" cy="1389888"/>
          </a:xfrm>
        </p:spPr>
        <p:txBody>
          <a:bodyPr/>
          <a:lstStyle>
            <a:lvl1pPr marL="0" indent="0">
              <a:lnSpc>
                <a:spcPct val="110000"/>
              </a:lnSpc>
              <a:buNone/>
              <a:defRPr/>
            </a:lvl1pPr>
          </a:lstStyle>
          <a:p>
            <a:pPr lvl="0"/>
            <a:r>
              <a:rPr lang="en-US"/>
              <a:t>Edit Master text styles</a:t>
            </a:r>
          </a:p>
        </p:txBody>
      </p:sp>
      <p:sp>
        <p:nvSpPr>
          <p:cNvPr id="15" name="Content Placeholder 4b">
            <a:extLst>
              <a:ext uri="{FF2B5EF4-FFF2-40B4-BE49-F238E27FC236}">
                <a16:creationId xmlns:a16="http://schemas.microsoft.com/office/drawing/2014/main" id="{1F9DC565-F7CD-4D49-BBFE-54E017FCDBC7}"/>
              </a:ext>
            </a:extLst>
          </p:cNvPr>
          <p:cNvSpPr>
            <a:spLocks noGrp="1"/>
          </p:cNvSpPr>
          <p:nvPr>
            <p:ph idx="18"/>
          </p:nvPr>
        </p:nvSpPr>
        <p:spPr>
          <a:xfrm>
            <a:off x="7940039" y="4573247"/>
            <a:ext cx="3413760" cy="1389888"/>
          </a:xfrm>
        </p:spPr>
        <p:txBody>
          <a:bodyPr/>
          <a:lstStyle>
            <a:lvl1pPr marL="0" indent="0">
              <a:lnSpc>
                <a:spcPct val="110000"/>
              </a:lnSpc>
              <a:buNone/>
              <a:defRPr/>
            </a:lvl1pPr>
          </a:lstStyle>
          <a:p>
            <a:pPr lvl="0"/>
            <a:r>
              <a:rPr lang="en-US"/>
              <a:t>Edit Master text styles</a:t>
            </a:r>
          </a:p>
        </p:txBody>
      </p:sp>
      <p:sp>
        <p:nvSpPr>
          <p:cNvPr id="6" name="Slide Number Placeholder 5"/>
          <p:cNvSpPr>
            <a:spLocks noGrp="1"/>
          </p:cNvSpPr>
          <p:nvPr>
            <p:ph type="sldNum" sz="quarter" idx="12"/>
          </p:nvPr>
        </p:nvSpPr>
        <p:spPr/>
        <p:txBody>
          <a:bodyPr/>
          <a:lstStyle/>
          <a:p>
            <a:fld id="{670A9334-4E67-F94F-A05E-0CE8B74A054E}" type="slidenum">
              <a:rPr lang="en-US" smtClean="0"/>
              <a:t>‹#›</a:t>
            </a:fld>
            <a:endParaRPr lang="en-US"/>
          </a:p>
        </p:txBody>
      </p:sp>
    </p:spTree>
    <p:extLst>
      <p:ext uri="{BB962C8B-B14F-4D97-AF65-F5344CB8AC3E}">
        <p14:creationId xmlns:p14="http://schemas.microsoft.com/office/powerpoint/2010/main" val="366757175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Header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19B824-BC4D-BC4E-8F89-78915197848F}"/>
              </a:ext>
            </a:extLst>
          </p:cNvPr>
          <p:cNvSpPr>
            <a:spLocks noGrp="1"/>
          </p:cNvSpPr>
          <p:nvPr>
            <p:ph type="title" hasCustomPrompt="1"/>
          </p:nvPr>
        </p:nvSpPr>
        <p:spPr>
          <a:xfrm>
            <a:off x="838200" y="118873"/>
            <a:ext cx="10515600" cy="752929"/>
          </a:xfrm>
        </p:spPr>
        <p:txBody>
          <a:bodyPr/>
          <a:lstStyle>
            <a:lvl1pPr>
              <a:defRPr/>
            </a:lvl1pPr>
          </a:lstStyle>
          <a:p>
            <a:r>
              <a:rPr lang="en-US"/>
              <a:t>Click to edit master title style</a:t>
            </a:r>
          </a:p>
        </p:txBody>
      </p:sp>
      <p:sp>
        <p:nvSpPr>
          <p:cNvPr id="6" name="Text Placeholder 2">
            <a:extLst>
              <a:ext uri="{FF2B5EF4-FFF2-40B4-BE49-F238E27FC236}">
                <a16:creationId xmlns:a16="http://schemas.microsoft.com/office/drawing/2014/main" id="{D126D2C3-64E2-7440-99AC-F8DC77F0E964}"/>
              </a:ext>
            </a:extLst>
          </p:cNvPr>
          <p:cNvSpPr>
            <a:spLocks noGrp="1"/>
          </p:cNvSpPr>
          <p:nvPr>
            <p:ph type="body" idx="1" hasCustomPrompt="1"/>
          </p:nvPr>
        </p:nvSpPr>
        <p:spPr>
          <a:xfrm>
            <a:off x="839789" y="1137442"/>
            <a:ext cx="10514011" cy="421194"/>
          </a:xfrm>
        </p:spPr>
        <p:txBody>
          <a:bodyPr anchor="t"/>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Sub-heading</a:t>
            </a:r>
          </a:p>
        </p:txBody>
      </p:sp>
      <p:sp>
        <p:nvSpPr>
          <p:cNvPr id="7" name="Content Placeholder 2">
            <a:extLst>
              <a:ext uri="{FF2B5EF4-FFF2-40B4-BE49-F238E27FC236}">
                <a16:creationId xmlns:a16="http://schemas.microsoft.com/office/drawing/2014/main" id="{33D4B0C3-AED5-1149-A608-D92E5AF5417A}"/>
              </a:ext>
            </a:extLst>
          </p:cNvPr>
          <p:cNvSpPr>
            <a:spLocks noGrp="1"/>
          </p:cNvSpPr>
          <p:nvPr>
            <p:ph idx="11"/>
          </p:nvPr>
        </p:nvSpPr>
        <p:spPr>
          <a:xfrm>
            <a:off x="838200" y="1641764"/>
            <a:ext cx="10515600" cy="4281993"/>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a:extLst>
              <a:ext uri="{FF2B5EF4-FFF2-40B4-BE49-F238E27FC236}">
                <a16:creationId xmlns:a16="http://schemas.microsoft.com/office/drawing/2014/main" id="{4A79C999-42AF-3D4F-A523-E1CD40483976}"/>
              </a:ext>
            </a:extLst>
          </p:cNvPr>
          <p:cNvSpPr>
            <a:spLocks noGrp="1"/>
          </p:cNvSpPr>
          <p:nvPr>
            <p:ph type="sldNum" sz="quarter" idx="10"/>
          </p:nvPr>
        </p:nvSpPr>
        <p:spPr/>
        <p:txBody>
          <a:bodyPr/>
          <a:lstStyle/>
          <a:p>
            <a:fld id="{670A9334-4E67-F94F-A05E-0CE8B74A054E}" type="slidenum">
              <a:rPr lang="en-US" smtClean="0"/>
              <a:t>‹#›</a:t>
            </a:fld>
            <a:endParaRPr lang="en-US"/>
          </a:p>
        </p:txBody>
      </p:sp>
    </p:spTree>
    <p:extLst>
      <p:ext uri="{BB962C8B-B14F-4D97-AF65-F5344CB8AC3E}">
        <p14:creationId xmlns:p14="http://schemas.microsoft.com/office/powerpoint/2010/main" val="75511254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Two subheadings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19B824-BC4D-BC4E-8F89-78915197848F}"/>
              </a:ext>
            </a:extLst>
          </p:cNvPr>
          <p:cNvSpPr>
            <a:spLocks noGrp="1"/>
          </p:cNvSpPr>
          <p:nvPr>
            <p:ph type="title" hasCustomPrompt="1"/>
          </p:nvPr>
        </p:nvSpPr>
        <p:spPr>
          <a:xfrm>
            <a:off x="838200" y="118873"/>
            <a:ext cx="10515600" cy="752929"/>
          </a:xfrm>
        </p:spPr>
        <p:txBody>
          <a:bodyPr/>
          <a:lstStyle>
            <a:lvl1pPr>
              <a:defRPr/>
            </a:lvl1pPr>
          </a:lstStyle>
          <a:p>
            <a:r>
              <a:rPr lang="en-US"/>
              <a:t>Click to edit master title style</a:t>
            </a:r>
          </a:p>
        </p:txBody>
      </p:sp>
      <p:sp>
        <p:nvSpPr>
          <p:cNvPr id="6" name="Text Placeholder 2">
            <a:extLst>
              <a:ext uri="{FF2B5EF4-FFF2-40B4-BE49-F238E27FC236}">
                <a16:creationId xmlns:a16="http://schemas.microsoft.com/office/drawing/2014/main" id="{D126D2C3-64E2-7440-99AC-F8DC77F0E964}"/>
              </a:ext>
            </a:extLst>
          </p:cNvPr>
          <p:cNvSpPr>
            <a:spLocks noGrp="1"/>
          </p:cNvSpPr>
          <p:nvPr>
            <p:ph type="body" idx="1" hasCustomPrompt="1"/>
          </p:nvPr>
        </p:nvSpPr>
        <p:spPr>
          <a:xfrm>
            <a:off x="839789" y="1137442"/>
            <a:ext cx="10514011" cy="421194"/>
          </a:xfrm>
        </p:spPr>
        <p:txBody>
          <a:bodyPr anchor="t"/>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Sub-heading</a:t>
            </a:r>
          </a:p>
        </p:txBody>
      </p:sp>
      <p:sp>
        <p:nvSpPr>
          <p:cNvPr id="7" name="Content Placeholder 2">
            <a:extLst>
              <a:ext uri="{FF2B5EF4-FFF2-40B4-BE49-F238E27FC236}">
                <a16:creationId xmlns:a16="http://schemas.microsoft.com/office/drawing/2014/main" id="{33D4B0C3-AED5-1149-A608-D92E5AF5417A}"/>
              </a:ext>
            </a:extLst>
          </p:cNvPr>
          <p:cNvSpPr>
            <a:spLocks noGrp="1"/>
          </p:cNvSpPr>
          <p:nvPr>
            <p:ph idx="11"/>
          </p:nvPr>
        </p:nvSpPr>
        <p:spPr>
          <a:xfrm>
            <a:off x="838200" y="1641765"/>
            <a:ext cx="10515600" cy="1735281"/>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ext Placeholder 2">
            <a:extLst>
              <a:ext uri="{FF2B5EF4-FFF2-40B4-BE49-F238E27FC236}">
                <a16:creationId xmlns:a16="http://schemas.microsoft.com/office/drawing/2014/main" id="{902669C5-C031-0949-BCEF-538915E07FD2}"/>
              </a:ext>
            </a:extLst>
          </p:cNvPr>
          <p:cNvSpPr>
            <a:spLocks noGrp="1"/>
          </p:cNvSpPr>
          <p:nvPr>
            <p:ph type="body" idx="12" hasCustomPrompt="1"/>
          </p:nvPr>
        </p:nvSpPr>
        <p:spPr>
          <a:xfrm>
            <a:off x="839789" y="3589697"/>
            <a:ext cx="10514011" cy="421194"/>
          </a:xfrm>
        </p:spPr>
        <p:txBody>
          <a:bodyPr anchor="t"/>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Sub-heading</a:t>
            </a:r>
          </a:p>
        </p:txBody>
      </p:sp>
      <p:sp>
        <p:nvSpPr>
          <p:cNvPr id="9" name="Content Placeholder 2">
            <a:extLst>
              <a:ext uri="{FF2B5EF4-FFF2-40B4-BE49-F238E27FC236}">
                <a16:creationId xmlns:a16="http://schemas.microsoft.com/office/drawing/2014/main" id="{85809810-9DB7-E84D-9C39-5D795F1B7EEB}"/>
              </a:ext>
            </a:extLst>
          </p:cNvPr>
          <p:cNvSpPr>
            <a:spLocks noGrp="1"/>
          </p:cNvSpPr>
          <p:nvPr>
            <p:ph idx="13"/>
          </p:nvPr>
        </p:nvSpPr>
        <p:spPr>
          <a:xfrm>
            <a:off x="838200" y="4094020"/>
            <a:ext cx="10515600" cy="1735281"/>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a:extLst>
              <a:ext uri="{FF2B5EF4-FFF2-40B4-BE49-F238E27FC236}">
                <a16:creationId xmlns:a16="http://schemas.microsoft.com/office/drawing/2014/main" id="{4A79C999-42AF-3D4F-A523-E1CD40483976}"/>
              </a:ext>
            </a:extLst>
          </p:cNvPr>
          <p:cNvSpPr>
            <a:spLocks noGrp="1"/>
          </p:cNvSpPr>
          <p:nvPr>
            <p:ph type="sldNum" sz="quarter" idx="10"/>
          </p:nvPr>
        </p:nvSpPr>
        <p:spPr/>
        <p:txBody>
          <a:bodyPr/>
          <a:lstStyle/>
          <a:p>
            <a:fld id="{670A9334-4E67-F94F-A05E-0CE8B74A054E}" type="slidenum">
              <a:rPr lang="en-US" smtClean="0"/>
              <a:t>‹#›</a:t>
            </a:fld>
            <a:endParaRPr lang="en-US"/>
          </a:p>
        </p:txBody>
      </p:sp>
    </p:spTree>
    <p:extLst>
      <p:ext uri="{BB962C8B-B14F-4D97-AF65-F5344CB8AC3E}">
        <p14:creationId xmlns:p14="http://schemas.microsoft.com/office/powerpoint/2010/main" val="264145159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and Two Columns Horizontal">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3600"/>
            </a:lvl1pPr>
          </a:lstStyle>
          <a:p>
            <a:r>
              <a:rPr lang="en-US"/>
              <a:t>Click to edit master title style</a:t>
            </a:r>
          </a:p>
        </p:txBody>
      </p:sp>
      <p:sp>
        <p:nvSpPr>
          <p:cNvPr id="3" name="Content Placeholder 2"/>
          <p:cNvSpPr>
            <a:spLocks noGrp="1"/>
          </p:cNvSpPr>
          <p:nvPr>
            <p:ph sz="half" idx="1"/>
          </p:nvPr>
        </p:nvSpPr>
        <p:spPr>
          <a:xfrm>
            <a:off x="838200" y="1079501"/>
            <a:ext cx="5181600" cy="4831442"/>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079501"/>
            <a:ext cx="5181600" cy="4831443"/>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p>
            <a:fld id="{670A9334-4E67-F94F-A05E-0CE8B74A054E}" type="slidenum">
              <a:rPr lang="en-US" smtClean="0"/>
              <a:t>‹#›</a:t>
            </a:fld>
            <a:endParaRPr lang="en-US"/>
          </a:p>
        </p:txBody>
      </p:sp>
    </p:spTree>
    <p:extLst>
      <p:ext uri="{BB962C8B-B14F-4D97-AF65-F5344CB8AC3E}">
        <p14:creationId xmlns:p14="http://schemas.microsoft.com/office/powerpoint/2010/main" val="27680468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6DD2AB52-3520-4185-840D-69649027815F}"/>
              </a:ext>
            </a:extLst>
          </p:cNvPr>
          <p:cNvGraphicFramePr>
            <a:graphicFrameLocks noChangeAspect="1"/>
          </p:cNvGraphicFramePr>
          <p:nvPr userDrawn="1">
            <p:custDataLst>
              <p:tags r:id="rId1"/>
            </p:custDataLst>
            <p:extLst>
              <p:ext uri="{D42A27DB-BD31-4B8C-83A1-F6EECF244321}">
                <p14:modId xmlns:p14="http://schemas.microsoft.com/office/powerpoint/2010/main" val="165878257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4" progId="TCLayout.ActiveDocument.1">
                  <p:embed/>
                </p:oleObj>
              </mc:Choice>
              <mc:Fallback>
                <p:oleObj name="think-cell Slide" r:id="rId3" imgW="395" imgH="394" progId="TCLayout.ActiveDocument.1">
                  <p:embed/>
                  <p:pic>
                    <p:nvPicPr>
                      <p:cNvPr id="8" name="Object 7" hidden="1">
                        <a:extLst>
                          <a:ext uri="{FF2B5EF4-FFF2-40B4-BE49-F238E27FC236}">
                            <a16:creationId xmlns:a16="http://schemas.microsoft.com/office/drawing/2014/main" id="{6DD2AB52-3520-4185-840D-69649027815F}"/>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a:xfrm>
            <a:off x="371475" y="136525"/>
            <a:ext cx="11484194" cy="618385"/>
          </a:xfrm>
        </p:spPr>
        <p:txBody>
          <a:bodyPr vert="horz"/>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a:t>5/16/2024</a:t>
            </a:fld>
            <a:endParaRPr lang="en-US"/>
          </a:p>
        </p:txBody>
      </p:sp>
      <p:sp>
        <p:nvSpPr>
          <p:cNvPr id="5" name="Footer Placeholder 4"/>
          <p:cNvSpPr>
            <a:spLocks noGrp="1"/>
          </p:cNvSpPr>
          <p:nvPr>
            <p:ph type="ftr" sz="quarter" idx="11"/>
          </p:nvPr>
        </p:nvSpPr>
        <p:spPr/>
        <p:txBody>
          <a:bodyPr/>
          <a:lstStyle/>
          <a:p>
            <a:r>
              <a:rPr lang="en-US"/>
              <a:t> </a:t>
            </a:r>
          </a:p>
        </p:txBody>
      </p:sp>
      <p:sp>
        <p:nvSpPr>
          <p:cNvPr id="6" name="Slide Number Placeholder 5"/>
          <p:cNvSpPr>
            <a:spLocks noGrp="1"/>
          </p:cNvSpPr>
          <p:nvPr>
            <p:ph type="sldNum" sz="quarter" idx="12"/>
          </p:nvPr>
        </p:nvSpPr>
        <p:spPr/>
        <p:txBody>
          <a:bodyPr/>
          <a:lstStyle/>
          <a:p>
            <a:fld id="{670A9334-4E67-F94F-A05E-0CE8B74A054E}" type="slidenum">
              <a:rPr lang="en-US" smtClean="0"/>
              <a:t>‹#›</a:t>
            </a:fld>
            <a:endParaRPr lang="en-US"/>
          </a:p>
        </p:txBody>
      </p:sp>
    </p:spTree>
    <p:extLst>
      <p:ext uri="{BB962C8B-B14F-4D97-AF65-F5344CB8AC3E}">
        <p14:creationId xmlns:p14="http://schemas.microsoft.com/office/powerpoint/2010/main" val="310351753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and three content holder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119743"/>
            <a:ext cx="10515600" cy="752929"/>
          </a:xfrm>
        </p:spPr>
        <p:txBody>
          <a:bodyPr/>
          <a:lstStyle/>
          <a:p>
            <a:r>
              <a:rPr lang="en-US"/>
              <a:t>Click to edit master title style</a:t>
            </a:r>
          </a:p>
        </p:txBody>
      </p:sp>
      <p:sp>
        <p:nvSpPr>
          <p:cNvPr id="4" name="Content Placeholder 1">
            <a:extLst>
              <a:ext uri="{FF2B5EF4-FFF2-40B4-BE49-F238E27FC236}">
                <a16:creationId xmlns:a16="http://schemas.microsoft.com/office/drawing/2014/main" id="{2EBA3E1E-B72D-5841-BE68-B0030368BE0B}"/>
              </a:ext>
            </a:extLst>
          </p:cNvPr>
          <p:cNvSpPr>
            <a:spLocks noGrp="1"/>
          </p:cNvSpPr>
          <p:nvPr>
            <p:ph sz="quarter" idx="13"/>
          </p:nvPr>
        </p:nvSpPr>
        <p:spPr>
          <a:xfrm>
            <a:off x="838200" y="1058864"/>
            <a:ext cx="5471584" cy="211747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2">
            <a:extLst>
              <a:ext uri="{FF2B5EF4-FFF2-40B4-BE49-F238E27FC236}">
                <a16:creationId xmlns:a16="http://schemas.microsoft.com/office/drawing/2014/main" id="{72D7FA09-D982-8A4E-B298-316DB9B05D14}"/>
              </a:ext>
            </a:extLst>
          </p:cNvPr>
          <p:cNvSpPr>
            <a:spLocks noGrp="1"/>
          </p:cNvSpPr>
          <p:nvPr>
            <p:ph sz="quarter" idx="14"/>
          </p:nvPr>
        </p:nvSpPr>
        <p:spPr>
          <a:xfrm>
            <a:off x="838200" y="3401011"/>
            <a:ext cx="5471584" cy="253523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3">
            <a:extLst>
              <a:ext uri="{FF2B5EF4-FFF2-40B4-BE49-F238E27FC236}">
                <a16:creationId xmlns:a16="http://schemas.microsoft.com/office/drawing/2014/main" id="{5DDD0237-E847-CA45-B519-10F5341252AA}"/>
              </a:ext>
            </a:extLst>
          </p:cNvPr>
          <p:cNvSpPr>
            <a:spLocks noGrp="1"/>
          </p:cNvSpPr>
          <p:nvPr>
            <p:ph sz="quarter" idx="15"/>
          </p:nvPr>
        </p:nvSpPr>
        <p:spPr>
          <a:xfrm>
            <a:off x="6485021" y="1058864"/>
            <a:ext cx="5471584" cy="48773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2"/>
          </p:nvPr>
        </p:nvSpPr>
        <p:spPr/>
        <p:txBody>
          <a:bodyPr/>
          <a:lstStyle/>
          <a:p>
            <a:fld id="{670A9334-4E67-F94F-A05E-0CE8B74A054E}" type="slidenum">
              <a:rPr lang="en-US" smtClean="0"/>
              <a:t>‹#›</a:t>
            </a:fld>
            <a:endParaRPr lang="en-US"/>
          </a:p>
        </p:txBody>
      </p:sp>
    </p:spTree>
    <p:extLst>
      <p:ext uri="{BB962C8B-B14F-4D97-AF65-F5344CB8AC3E}">
        <p14:creationId xmlns:p14="http://schemas.microsoft.com/office/powerpoint/2010/main" val="167770290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6DD2AB52-3520-4185-840D-69649027815F}"/>
              </a:ext>
            </a:extLst>
          </p:cNvPr>
          <p:cNvGraphicFramePr>
            <a:graphicFrameLocks noChangeAspect="1"/>
          </p:cNvGraphicFramePr>
          <p:nvPr userDrawn="1">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4" progId="TCLayout.ActiveDocument.1">
                  <p:embed/>
                </p:oleObj>
              </mc:Choice>
              <mc:Fallback>
                <p:oleObj name="think-cell Slide" r:id="rId3" imgW="395" imgH="394" progId="TCLayout.ActiveDocument.1">
                  <p:embed/>
                  <p:pic>
                    <p:nvPicPr>
                      <p:cNvPr id="8" name="Object 7" hidden="1">
                        <a:extLst>
                          <a:ext uri="{FF2B5EF4-FFF2-40B4-BE49-F238E27FC236}">
                            <a16:creationId xmlns:a16="http://schemas.microsoft.com/office/drawing/2014/main" id="{6DD2AB52-3520-4185-840D-69649027815F}"/>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a:xfrm>
            <a:off x="285750" y="166264"/>
            <a:ext cx="10515600" cy="618385"/>
          </a:xfrm>
        </p:spPr>
        <p:txBody>
          <a:bodyPr vert="horz"/>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5/16/2024</a:t>
            </a:fld>
            <a:endParaRPr lang="en-US"/>
          </a:p>
        </p:txBody>
      </p:sp>
      <p:sp>
        <p:nvSpPr>
          <p:cNvPr id="5" name="Footer Placeholder 4"/>
          <p:cNvSpPr>
            <a:spLocks noGrp="1"/>
          </p:cNvSpPr>
          <p:nvPr>
            <p:ph type="ftr" sz="quarter" idx="11"/>
          </p:nvPr>
        </p:nvSpPr>
        <p:spPr/>
        <p:txBody>
          <a:bodyPr/>
          <a:lstStyle/>
          <a:p>
            <a:r>
              <a:rPr lang="en-US"/>
              <a:t> </a:t>
            </a:r>
          </a:p>
        </p:txBody>
      </p:sp>
      <p:sp>
        <p:nvSpPr>
          <p:cNvPr id="6" name="Slide Number Placeholder 5"/>
          <p:cNvSpPr>
            <a:spLocks noGrp="1"/>
          </p:cNvSpPr>
          <p:nvPr>
            <p:ph type="sldNum" sz="quarter" idx="12"/>
          </p:nvPr>
        </p:nvSpPr>
        <p:spPr/>
        <p:txBody>
          <a:bodyPr/>
          <a:lstStyle/>
          <a:p>
            <a:fld id="{670A9334-4E67-F94F-A05E-0CE8B74A054E}" type="slidenum">
              <a:rPr lang="en-US" smtClean="0"/>
              <a:t>‹#›</a:t>
            </a:fld>
            <a:endParaRPr lang="en-US"/>
          </a:p>
        </p:txBody>
      </p:sp>
    </p:spTree>
    <p:extLst>
      <p:ext uri="{BB962C8B-B14F-4D97-AF65-F5344CB8AC3E}">
        <p14:creationId xmlns:p14="http://schemas.microsoft.com/office/powerpoint/2010/main" val="12819157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764DE79-268F-4C1A-8933-263129D2AF90}" type="datetimeFigureOut">
              <a:rPr lang="en-US" dirty="0"/>
              <a:t>5/16/2024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0A9334-4E67-F94F-A05E-0CE8B74A054E}" type="slidenum">
              <a:rPr lang="en-US" smtClean="0"/>
              <a:pPr/>
              <a:t>‹#›</a:t>
            </a:fld>
            <a:endParaRPr lang="en-US"/>
          </a:p>
        </p:txBody>
      </p:sp>
    </p:spTree>
    <p:extLst>
      <p:ext uri="{BB962C8B-B14F-4D97-AF65-F5344CB8AC3E}">
        <p14:creationId xmlns:p14="http://schemas.microsoft.com/office/powerpoint/2010/main" val="906533632"/>
      </p:ext>
    </p:extLst>
  </p:cSld>
  <p:clrMapOvr>
    <a:masterClrMapping/>
  </p:clrMapOvr>
  <p:hf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5/16/2024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0A9334-4E67-F94F-A05E-0CE8B74A054E}" type="slidenum">
              <a:rPr lang="en-US" smtClean="0"/>
              <a:pPr/>
              <a:t>‹#›</a:t>
            </a:fld>
            <a:endParaRPr lang="en-US"/>
          </a:p>
        </p:txBody>
      </p:sp>
    </p:spTree>
    <p:extLst>
      <p:ext uri="{BB962C8B-B14F-4D97-AF65-F5344CB8AC3E}">
        <p14:creationId xmlns:p14="http://schemas.microsoft.com/office/powerpoint/2010/main" val="740588215"/>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a:t>5/16/2024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0A9334-4E67-F94F-A05E-0CE8B74A054E}" type="slidenum">
              <a:rPr lang="en-US" smtClean="0"/>
              <a:t>‹#›</a:t>
            </a:fld>
            <a:endParaRPr lang="en-US"/>
          </a:p>
        </p:txBody>
      </p:sp>
      <p:cxnSp>
        <p:nvCxnSpPr>
          <p:cNvPr id="7" name="Straight Connector 6" descr="&quot;&quot;">
            <a:extLst>
              <a:ext uri="{FF2B5EF4-FFF2-40B4-BE49-F238E27FC236}">
                <a16:creationId xmlns:a16="http://schemas.microsoft.com/office/drawing/2014/main" id="{BEAC91FE-22FD-4E6A-87EB-4B75B31CDEB8}"/>
              </a:ext>
            </a:extLst>
          </p:cNvPr>
          <p:cNvCxnSpPr/>
          <p:nvPr userDrawn="1"/>
        </p:nvCxnSpPr>
        <p:spPr>
          <a:xfrm>
            <a:off x="831851" y="3571876"/>
            <a:ext cx="10515600" cy="0"/>
          </a:xfrm>
          <a:prstGeom prst="line">
            <a:avLst/>
          </a:prstGeom>
          <a:ln>
            <a:solidFill>
              <a:srgbClr val="003F7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54426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764DE79-268F-4C1A-8933-263129D2AF90}" type="datetimeFigureOut">
              <a:rPr lang="en-US"/>
              <a:t>5/16/2024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0A9334-4E67-F94F-A05E-0CE8B74A054E}" type="slidenum">
              <a:rPr lang="en-US" smtClean="0"/>
              <a:pPr/>
              <a:t>‹#›</a:t>
            </a:fld>
            <a:endParaRPr lang="en-US"/>
          </a:p>
        </p:txBody>
      </p:sp>
    </p:spTree>
    <p:extLst>
      <p:ext uri="{BB962C8B-B14F-4D97-AF65-F5344CB8AC3E}">
        <p14:creationId xmlns:p14="http://schemas.microsoft.com/office/powerpoint/2010/main" val="427520799"/>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764DE79-268F-4C1A-8933-263129D2AF90}" type="datetimeFigureOut">
              <a:rPr lang="en-US"/>
              <a:t>5/16/2024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0A9334-4E67-F94F-A05E-0CE8B74A054E}" type="slidenum">
              <a:rPr lang="en-US" smtClean="0"/>
              <a:t>‹#›</a:t>
            </a:fld>
            <a:endParaRPr lang="en-US"/>
          </a:p>
        </p:txBody>
      </p:sp>
    </p:spTree>
    <p:extLst>
      <p:ext uri="{BB962C8B-B14F-4D97-AF65-F5344CB8AC3E}">
        <p14:creationId xmlns:p14="http://schemas.microsoft.com/office/powerpoint/2010/main" val="4701480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a:t>5/16/2024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0A9334-4E67-F94F-A05E-0CE8B74A054E}" type="slidenum">
              <a:rPr lang="en-US" smtClean="0"/>
              <a:t>‹#›</a:t>
            </a:fld>
            <a:endParaRPr lang="en-US"/>
          </a:p>
        </p:txBody>
      </p:sp>
    </p:spTree>
    <p:extLst>
      <p:ext uri="{BB962C8B-B14F-4D97-AF65-F5344CB8AC3E}">
        <p14:creationId xmlns:p14="http://schemas.microsoft.com/office/powerpoint/2010/main" val="31619659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a:t>5/16/2024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0A9334-4E67-F94F-A05E-0CE8B74A054E}" type="slidenum">
              <a:rPr lang="en-US" smtClean="0"/>
              <a:pPr/>
              <a:t>‹#›</a:t>
            </a:fld>
            <a:endParaRPr lang="en-US"/>
          </a:p>
        </p:txBody>
      </p:sp>
    </p:spTree>
    <p:extLst>
      <p:ext uri="{BB962C8B-B14F-4D97-AF65-F5344CB8AC3E}">
        <p14:creationId xmlns:p14="http://schemas.microsoft.com/office/powerpoint/2010/main" val="3521053510"/>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a:t>5/16/2024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0A9334-4E67-F94F-A05E-0CE8B74A054E}" type="slidenum">
              <a:rPr lang="en-US" smtClean="0"/>
              <a:pPr/>
              <a:t>‹#›</a:t>
            </a:fld>
            <a:endParaRPr lang="en-US"/>
          </a:p>
        </p:txBody>
      </p:sp>
    </p:spTree>
    <p:extLst>
      <p:ext uri="{BB962C8B-B14F-4D97-AF65-F5344CB8AC3E}">
        <p14:creationId xmlns:p14="http://schemas.microsoft.com/office/powerpoint/2010/main" val="3861206053"/>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a:t>5/16/2024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0A9334-4E67-F94F-A05E-0CE8B74A054E}" type="slidenum">
              <a:rPr lang="en-US" smtClean="0"/>
              <a:pPr/>
              <a:t>‹#›</a:t>
            </a:fld>
            <a:endParaRPr lang="en-US"/>
          </a:p>
        </p:txBody>
      </p:sp>
    </p:spTree>
    <p:extLst>
      <p:ext uri="{BB962C8B-B14F-4D97-AF65-F5344CB8AC3E}">
        <p14:creationId xmlns:p14="http://schemas.microsoft.com/office/powerpoint/2010/main" val="70177492"/>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2.png"/><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oleObject" Target="../embeddings/oleObject1.bin"/><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ags" Target="../tags/tag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ags" Target="../tags/tag2.xml"/><Relationship Id="rId27" Type="http://schemas.openxmlformats.org/officeDocument/2006/relationships/image" Target="../media/image3.pn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23.xml"/><Relationship Id="rId7" Type="http://schemas.openxmlformats.org/officeDocument/2006/relationships/oleObject" Target="../embeddings/oleObject3.bin"/><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tags" Target="../tags/tag6.xml"/><Relationship Id="rId5" Type="http://schemas.openxmlformats.org/officeDocument/2006/relationships/tags" Target="../tags/tag5.xml"/><Relationship Id="rId10" Type="http://schemas.openxmlformats.org/officeDocument/2006/relationships/image" Target="../media/image3.png"/><Relationship Id="rId4" Type="http://schemas.openxmlformats.org/officeDocument/2006/relationships/theme" Target="../theme/theme2.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13" name="Object 12" hidden="1">
            <a:extLst>
              <a:ext uri="{FF2B5EF4-FFF2-40B4-BE49-F238E27FC236}">
                <a16:creationId xmlns:a16="http://schemas.microsoft.com/office/drawing/2014/main" id="{BCCC815A-F2C9-434C-A69F-6B52C370B91D}"/>
              </a:ext>
            </a:extLst>
          </p:cNvPr>
          <p:cNvGraphicFramePr>
            <a:graphicFrameLocks noChangeAspect="1"/>
          </p:cNvGraphicFramePr>
          <p:nvPr userDrawn="1">
            <p:custDataLst>
              <p:tags r:id="rId22"/>
            </p:custDataLst>
            <p:extLst>
              <p:ext uri="{D42A27DB-BD31-4B8C-83A1-F6EECF244321}">
                <p14:modId xmlns:p14="http://schemas.microsoft.com/office/powerpoint/2010/main" val="148956016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24" imgW="395" imgH="396" progId="TCLayout.ActiveDocument.1">
                  <p:embed/>
                </p:oleObj>
              </mc:Choice>
              <mc:Fallback>
                <p:oleObj name="think-cell Slide" r:id="rId24" imgW="395" imgH="396" progId="TCLayout.ActiveDocument.1">
                  <p:embed/>
                  <p:pic>
                    <p:nvPicPr>
                      <p:cNvPr id="13" name="Object 12" hidden="1">
                        <a:extLst>
                          <a:ext uri="{FF2B5EF4-FFF2-40B4-BE49-F238E27FC236}">
                            <a16:creationId xmlns:a16="http://schemas.microsoft.com/office/drawing/2014/main" id="{BCCC815A-F2C9-434C-A69F-6B52C370B91D}"/>
                          </a:ext>
                        </a:extLst>
                      </p:cNvPr>
                      <p:cNvPicPr/>
                      <p:nvPr/>
                    </p:nvPicPr>
                    <p:blipFill>
                      <a:blip r:embed="rId25"/>
                      <a:stretch>
                        <a:fillRect/>
                      </a:stretch>
                    </p:blipFill>
                    <p:spPr>
                      <a:xfrm>
                        <a:off x="1588" y="1588"/>
                        <a:ext cx="1588" cy="1588"/>
                      </a:xfrm>
                      <a:prstGeom prst="rect">
                        <a:avLst/>
                      </a:prstGeom>
                    </p:spPr>
                  </p:pic>
                </p:oleObj>
              </mc:Fallback>
            </mc:AlternateContent>
          </a:graphicData>
        </a:graphic>
      </p:graphicFrame>
      <p:sp>
        <p:nvSpPr>
          <p:cNvPr id="12" name="Rectangle 11" hidden="1">
            <a:extLst>
              <a:ext uri="{FF2B5EF4-FFF2-40B4-BE49-F238E27FC236}">
                <a16:creationId xmlns:a16="http://schemas.microsoft.com/office/drawing/2014/main" id="{7E99BCBC-83A5-40D0-8DE3-4DB102CDECA1}"/>
              </a:ext>
            </a:extLst>
          </p:cNvPr>
          <p:cNvSpPr/>
          <p:nvPr userDrawn="1">
            <p:custDataLst>
              <p:tags r:id="rId2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4400" b="0" i="0" baseline="0">
              <a:latin typeface="Calibri Light" panose="020F0302020204030204" pitchFamily="34" charset="0"/>
              <a:ea typeface="+mj-ea"/>
              <a:cs typeface="+mj-cs"/>
              <a:sym typeface="Calibri Light" panose="020F0302020204030204" pitchFamily="34" charset="0"/>
            </a:endParaRPr>
          </a:p>
        </p:txBody>
      </p:sp>
      <p:sp>
        <p:nvSpPr>
          <p:cNvPr id="3" name="Text Placeholder 2"/>
          <p:cNvSpPr>
            <a:spLocks noGrp="1"/>
          </p:cNvSpPr>
          <p:nvPr>
            <p:ph type="body" idx="1"/>
          </p:nvPr>
        </p:nvSpPr>
        <p:spPr>
          <a:xfrm>
            <a:off x="371475" y="1361621"/>
            <a:ext cx="10515600" cy="4351338"/>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a:t>5/16/2024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0A9334-4E67-F94F-A05E-0CE8B74A054E}" type="slidenum">
              <a:rPr lang="en-US" smtClean="0"/>
              <a:pPr/>
              <a:t>‹#›</a:t>
            </a:fld>
            <a:endParaRPr lang="en-US"/>
          </a:p>
        </p:txBody>
      </p:sp>
      <p:sp>
        <p:nvSpPr>
          <p:cNvPr id="7" name="Rectangle 6" descr="&quot;&quot;">
            <a:extLst>
              <a:ext uri="{FF2B5EF4-FFF2-40B4-BE49-F238E27FC236}">
                <a16:creationId xmlns:a16="http://schemas.microsoft.com/office/drawing/2014/main" id="{9A344643-0805-4A78-8519-399E280674A5}"/>
              </a:ext>
            </a:extLst>
          </p:cNvPr>
          <p:cNvSpPr/>
          <p:nvPr userDrawn="1"/>
        </p:nvSpPr>
        <p:spPr>
          <a:xfrm>
            <a:off x="0" y="0"/>
            <a:ext cx="12192000" cy="872671"/>
          </a:xfrm>
          <a:prstGeom prst="rect">
            <a:avLst/>
          </a:prstGeom>
          <a:solidFill>
            <a:srgbClr val="002F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451C4A79-7B67-4263-9C21-0F0F093D2ECB}"/>
              </a:ext>
            </a:extLst>
          </p:cNvPr>
          <p:cNvSpPr/>
          <p:nvPr userDrawn="1"/>
        </p:nvSpPr>
        <p:spPr>
          <a:xfrm>
            <a:off x="0" y="6140681"/>
            <a:ext cx="12192000" cy="731839"/>
          </a:xfrm>
          <a:prstGeom prst="rect">
            <a:avLst/>
          </a:prstGeom>
          <a:solidFill>
            <a:srgbClr val="002F56"/>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a:solidFill>
                <a:prstClr val="white"/>
              </a:solidFill>
            </a:endParaRPr>
          </a:p>
        </p:txBody>
      </p:sp>
      <p:pic>
        <p:nvPicPr>
          <p:cNvPr id="9" name="Picture 2" descr="Choose VA logo">
            <a:extLst>
              <a:ext uri="{FF2B5EF4-FFF2-40B4-BE49-F238E27FC236}">
                <a16:creationId xmlns:a16="http://schemas.microsoft.com/office/drawing/2014/main" id="{ED68DA6A-5DF1-4139-9A45-26BF50A0D2A3}"/>
              </a:ext>
            </a:extLst>
          </p:cNvPr>
          <p:cNvPicPr>
            <a:picLocks noChangeAspect="1" noChangeArrowheads="1"/>
          </p:cNvPicPr>
          <p:nvPr userDrawn="1"/>
        </p:nvPicPr>
        <p:blipFill>
          <a:blip r:embed="rId26" cstate="print">
            <a:extLst>
              <a:ext uri="{28A0092B-C50C-407E-A947-70E740481C1C}">
                <a14:useLocalDpi xmlns:a14="http://schemas.microsoft.com/office/drawing/2010/main"/>
              </a:ext>
            </a:extLst>
          </a:blip>
          <a:srcRect/>
          <a:stretch>
            <a:fillRect/>
          </a:stretch>
        </p:blipFill>
        <p:spPr bwMode="auto">
          <a:xfrm>
            <a:off x="203201" y="6191250"/>
            <a:ext cx="2368550" cy="54864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Seal and logo for the U.S. Department of Veterans Affairs">
            <a:extLst>
              <a:ext uri="{FF2B5EF4-FFF2-40B4-BE49-F238E27FC236}">
                <a16:creationId xmlns:a16="http://schemas.microsoft.com/office/drawing/2014/main" id="{89C54729-2C98-4A73-B5EB-4446016F3463}"/>
              </a:ext>
            </a:extLst>
          </p:cNvPr>
          <p:cNvPicPr>
            <a:picLocks noChangeAspect="1"/>
          </p:cNvPicPr>
          <p:nvPr userDrawn="1"/>
        </p:nvPicPr>
        <p:blipFill>
          <a:blip r:embed="rId27" cstate="print">
            <a:extLst>
              <a:ext uri="{28A0092B-C50C-407E-A947-70E740481C1C}">
                <a14:useLocalDpi xmlns:a14="http://schemas.microsoft.com/office/drawing/2010/main"/>
              </a:ext>
            </a:extLst>
          </a:blip>
          <a:stretch>
            <a:fillRect/>
          </a:stretch>
        </p:blipFill>
        <p:spPr>
          <a:xfrm>
            <a:off x="8743950" y="6184206"/>
            <a:ext cx="2940051" cy="641708"/>
          </a:xfrm>
          <a:prstGeom prst="rect">
            <a:avLst/>
          </a:prstGeom>
        </p:spPr>
      </p:pic>
      <p:sp>
        <p:nvSpPr>
          <p:cNvPr id="2" name="Title Placeholder 1"/>
          <p:cNvSpPr>
            <a:spLocks noGrp="1"/>
          </p:cNvSpPr>
          <p:nvPr>
            <p:ph type="title"/>
          </p:nvPr>
        </p:nvSpPr>
        <p:spPr>
          <a:xfrm>
            <a:off x="371475" y="96812"/>
            <a:ext cx="11312526" cy="680223"/>
          </a:xfrm>
          <a:prstGeom prst="rect">
            <a:avLst/>
          </a:prstGeom>
        </p:spPr>
        <p:txBody>
          <a:bodyPr vert="horz" lIns="91440" tIns="45720" rIns="91440" bIns="45720" rtlCol="0" anchor="ctr">
            <a:noAutofit/>
          </a:bodyPr>
          <a:lstStyle/>
          <a:p>
            <a:r>
              <a:rPr lang="en-US"/>
              <a:t>Click to edit Master title style</a:t>
            </a:r>
          </a:p>
        </p:txBody>
      </p:sp>
    </p:spTree>
    <p:extLst>
      <p:ext uri="{BB962C8B-B14F-4D97-AF65-F5344CB8AC3E}">
        <p14:creationId xmlns:p14="http://schemas.microsoft.com/office/powerpoint/2010/main" val="3287050339"/>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 id="2147483718" r:id="rId12"/>
    <p:sldLayoutId id="2147483719" r:id="rId13"/>
    <p:sldLayoutId id="2147483675" r:id="rId14"/>
    <p:sldLayoutId id="2147483676" r:id="rId15"/>
    <p:sldLayoutId id="2147483677" r:id="rId16"/>
    <p:sldLayoutId id="2147483678" r:id="rId17"/>
    <p:sldLayoutId id="2147483704" r:id="rId18"/>
    <p:sldLayoutId id="2147483680" r:id="rId19"/>
    <p:sldLayoutId id="2147483681" r:id="rId20"/>
  </p:sldLayoutIdLst>
  <p:hf hdr="0" ftr="0" dt="0"/>
  <p:txStyles>
    <p:titleStyle>
      <a:lvl1pPr algn="l" defTabSz="914400" rtl="0" eaLnBrk="1" latinLnBrk="0" hangingPunct="1">
        <a:lnSpc>
          <a:spcPct val="90000"/>
        </a:lnSpc>
        <a:spcBef>
          <a:spcPct val="0"/>
        </a:spcBef>
        <a:buNone/>
        <a:defRPr sz="3600" b="1"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13" name="Object 12" hidden="1">
            <a:extLst>
              <a:ext uri="{FF2B5EF4-FFF2-40B4-BE49-F238E27FC236}">
                <a16:creationId xmlns:a16="http://schemas.microsoft.com/office/drawing/2014/main" id="{BCCC815A-F2C9-434C-A69F-6B52C370B91D}"/>
              </a:ext>
            </a:extLst>
          </p:cNvPr>
          <p:cNvGraphicFramePr>
            <a:graphicFrameLocks noChangeAspect="1"/>
          </p:cNvGraphicFramePr>
          <p:nvPr userDrawn="1">
            <p:custDataLst>
              <p:tags r:id="rId5"/>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7" imgW="395" imgH="396" progId="TCLayout.ActiveDocument.1">
                  <p:embed/>
                </p:oleObj>
              </mc:Choice>
              <mc:Fallback>
                <p:oleObj name="think-cell Slide" r:id="rId7" imgW="395" imgH="396" progId="TCLayout.ActiveDocument.1">
                  <p:embed/>
                  <p:pic>
                    <p:nvPicPr>
                      <p:cNvPr id="13" name="Object 12" hidden="1">
                        <a:extLst>
                          <a:ext uri="{FF2B5EF4-FFF2-40B4-BE49-F238E27FC236}">
                            <a16:creationId xmlns:a16="http://schemas.microsoft.com/office/drawing/2014/main" id="{BCCC815A-F2C9-434C-A69F-6B52C370B91D}"/>
                          </a:ext>
                        </a:extLst>
                      </p:cNvPr>
                      <p:cNvPicPr/>
                      <p:nvPr/>
                    </p:nvPicPr>
                    <p:blipFill>
                      <a:blip r:embed="rId8"/>
                      <a:stretch>
                        <a:fillRect/>
                      </a:stretch>
                    </p:blipFill>
                    <p:spPr>
                      <a:xfrm>
                        <a:off x="1588" y="1588"/>
                        <a:ext cx="1588" cy="1588"/>
                      </a:xfrm>
                      <a:prstGeom prst="rect">
                        <a:avLst/>
                      </a:prstGeom>
                    </p:spPr>
                  </p:pic>
                </p:oleObj>
              </mc:Fallback>
            </mc:AlternateContent>
          </a:graphicData>
        </a:graphic>
      </p:graphicFrame>
      <p:sp>
        <p:nvSpPr>
          <p:cNvPr id="12" name="Rectangle 11" hidden="1">
            <a:extLst>
              <a:ext uri="{FF2B5EF4-FFF2-40B4-BE49-F238E27FC236}">
                <a16:creationId xmlns:a16="http://schemas.microsoft.com/office/drawing/2014/main" id="{7E99BCBC-83A5-40D0-8DE3-4DB102CDECA1}"/>
              </a:ext>
            </a:extLst>
          </p:cNvPr>
          <p:cNvSpPr/>
          <p:nvPr userDrawn="1">
            <p:custDataLst>
              <p:tags r:id="rId6"/>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4400" b="0" i="0" baseline="0">
              <a:latin typeface="Calibri Light" panose="020F0302020204030204" pitchFamily="34" charset="0"/>
              <a:ea typeface="+mj-ea"/>
              <a:cs typeface="+mj-cs"/>
              <a:sym typeface="Calibri Light" panose="020F0302020204030204" pitchFamily="34" charset="0"/>
            </a:endParaRPr>
          </a:p>
        </p:txBody>
      </p:sp>
      <p:sp>
        <p:nvSpPr>
          <p:cNvPr id="3" name="Text Placeholder 2"/>
          <p:cNvSpPr>
            <a:spLocks noGrp="1"/>
          </p:cNvSpPr>
          <p:nvPr>
            <p:ph type="body" idx="1"/>
          </p:nvPr>
        </p:nvSpPr>
        <p:spPr>
          <a:xfrm>
            <a:off x="371475" y="1361621"/>
            <a:ext cx="10515600" cy="4351338"/>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5/16/2024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0A9334-4E67-F94F-A05E-0CE8B74A054E}" type="slidenum">
              <a:rPr lang="en-US" smtClean="0"/>
              <a:pPr/>
              <a:t>‹#›</a:t>
            </a:fld>
            <a:endParaRPr lang="en-US"/>
          </a:p>
        </p:txBody>
      </p:sp>
      <p:sp>
        <p:nvSpPr>
          <p:cNvPr id="7" name="Rectangle 6" descr="&quot;&quot;">
            <a:extLst>
              <a:ext uri="{FF2B5EF4-FFF2-40B4-BE49-F238E27FC236}">
                <a16:creationId xmlns:a16="http://schemas.microsoft.com/office/drawing/2014/main" id="{9A344643-0805-4A78-8519-399E280674A5}"/>
              </a:ext>
            </a:extLst>
          </p:cNvPr>
          <p:cNvSpPr/>
          <p:nvPr userDrawn="1"/>
        </p:nvSpPr>
        <p:spPr>
          <a:xfrm>
            <a:off x="0" y="0"/>
            <a:ext cx="12192000" cy="872671"/>
          </a:xfrm>
          <a:prstGeom prst="rect">
            <a:avLst/>
          </a:prstGeom>
          <a:solidFill>
            <a:srgbClr val="002F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451C4A79-7B67-4263-9C21-0F0F093D2ECB}"/>
              </a:ext>
            </a:extLst>
          </p:cNvPr>
          <p:cNvSpPr/>
          <p:nvPr userDrawn="1"/>
        </p:nvSpPr>
        <p:spPr>
          <a:xfrm>
            <a:off x="0" y="6140681"/>
            <a:ext cx="12192000" cy="731839"/>
          </a:xfrm>
          <a:prstGeom prst="rect">
            <a:avLst/>
          </a:prstGeom>
          <a:solidFill>
            <a:srgbClr val="002F56"/>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a:solidFill>
                <a:prstClr val="white"/>
              </a:solidFill>
            </a:endParaRPr>
          </a:p>
        </p:txBody>
      </p:sp>
      <p:pic>
        <p:nvPicPr>
          <p:cNvPr id="9" name="Picture 2" descr="Choose VA logo">
            <a:extLst>
              <a:ext uri="{FF2B5EF4-FFF2-40B4-BE49-F238E27FC236}">
                <a16:creationId xmlns:a16="http://schemas.microsoft.com/office/drawing/2014/main" id="{ED68DA6A-5DF1-4139-9A45-26BF50A0D2A3}"/>
              </a:ext>
            </a:extLst>
          </p:cNvPr>
          <p:cNvPicPr>
            <a:picLocks noChangeAspect="1" noChangeArrowheads="1"/>
          </p:cNvPicPr>
          <p:nvPr userDrawn="1"/>
        </p:nvPicPr>
        <p:blipFill>
          <a:blip r:embed="rId9" cstate="print">
            <a:extLst>
              <a:ext uri="{28A0092B-C50C-407E-A947-70E740481C1C}">
                <a14:useLocalDpi xmlns:a14="http://schemas.microsoft.com/office/drawing/2010/main"/>
              </a:ext>
            </a:extLst>
          </a:blip>
          <a:srcRect/>
          <a:stretch>
            <a:fillRect/>
          </a:stretch>
        </p:blipFill>
        <p:spPr bwMode="auto">
          <a:xfrm>
            <a:off x="203201" y="6191250"/>
            <a:ext cx="2368550" cy="54864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Seal and logo for the U.S. Department of Veterans Affairs">
            <a:extLst>
              <a:ext uri="{FF2B5EF4-FFF2-40B4-BE49-F238E27FC236}">
                <a16:creationId xmlns:a16="http://schemas.microsoft.com/office/drawing/2014/main" id="{89C54729-2C98-4A73-B5EB-4446016F3463}"/>
              </a:ext>
            </a:extLst>
          </p:cNvPr>
          <p:cNvPicPr>
            <a:picLocks noChangeAspect="1"/>
          </p:cNvPicPr>
          <p:nvPr userDrawn="1"/>
        </p:nvPicPr>
        <p:blipFill>
          <a:blip r:embed="rId10" cstate="print">
            <a:extLst>
              <a:ext uri="{28A0092B-C50C-407E-A947-70E740481C1C}">
                <a14:useLocalDpi xmlns:a14="http://schemas.microsoft.com/office/drawing/2010/main"/>
              </a:ext>
            </a:extLst>
          </a:blip>
          <a:stretch>
            <a:fillRect/>
          </a:stretch>
        </p:blipFill>
        <p:spPr>
          <a:xfrm>
            <a:off x="8743950" y="6184206"/>
            <a:ext cx="2940051" cy="641708"/>
          </a:xfrm>
          <a:prstGeom prst="rect">
            <a:avLst/>
          </a:prstGeom>
        </p:spPr>
      </p:pic>
      <p:sp>
        <p:nvSpPr>
          <p:cNvPr id="2" name="Title Placeholder 1"/>
          <p:cNvSpPr>
            <a:spLocks noGrp="1"/>
          </p:cNvSpPr>
          <p:nvPr>
            <p:ph type="title"/>
          </p:nvPr>
        </p:nvSpPr>
        <p:spPr>
          <a:xfrm>
            <a:off x="390525" y="97245"/>
            <a:ext cx="10515600" cy="680223"/>
          </a:xfrm>
          <a:prstGeom prst="rect">
            <a:avLst/>
          </a:prstGeom>
        </p:spPr>
        <p:txBody>
          <a:bodyPr vert="horz" lIns="91440" tIns="45720" rIns="91440" bIns="45720" rtlCol="0" anchor="ctr">
            <a:noAutofit/>
          </a:bodyPr>
          <a:lstStyle/>
          <a:p>
            <a:r>
              <a:rPr lang="en-US"/>
              <a:t>Click to edit Master title style</a:t>
            </a:r>
          </a:p>
        </p:txBody>
      </p:sp>
    </p:spTree>
    <p:extLst>
      <p:ext uri="{BB962C8B-B14F-4D97-AF65-F5344CB8AC3E}">
        <p14:creationId xmlns:p14="http://schemas.microsoft.com/office/powerpoint/2010/main" val="1536839003"/>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679" r:id="rId3"/>
  </p:sldLayoutIdLst>
  <p:hf hdr="0" ftr="0" dt="0"/>
  <p:txStyles>
    <p:titleStyle>
      <a:lvl1pPr algn="l" defTabSz="914400" rtl="0" eaLnBrk="1" latinLnBrk="0" hangingPunct="1">
        <a:lnSpc>
          <a:spcPct val="90000"/>
        </a:lnSpc>
        <a:spcBef>
          <a:spcPct val="0"/>
        </a:spcBef>
        <a:buNone/>
        <a:defRPr sz="3600" b="1"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dvagov.sharepoint.com/:b:/r/sites/vacovhacomm/admin/ORDFinance/Shared%20Documents/Finance%20Best%20Practices/Budget%20Management/FY%2025%20Budget/fy2025-va-budget-volume-ii%20(Medical%20Research).pdf?csf=1&amp;web=1&amp;e=JeHDGe"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dvagov.sharepoint.com/:b:/r/sites/vacovhacomm/admin/ORDFinance/Shared%20Documents/Finance%20Best%20Practices/Budget%20Management/FY%2024/FY%2024%20ORD%20CR%20Guidance%20Final%20(10.4.23)%20Signed.pdf?csf=1&amp;web=1&amp;e=fthGb6"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dvagov.sharepoint.com/:b:/r/sites/vacovhacomm/admin/ORDFinance/Shared%20Documents/Finance%20Best%20Practices/Toxic%20Exposure%20Fund/FY24%20ORD%20Guidance%20Toxic%20Exposure%20Fund.pdf?csf=1&amp;web=1&amp;e=JHG1Xn"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dvagov.sharepoint.com/:p:/r/sites/vacovhacomm/admin/ORDFinance/_layouts/15/Doc.aspx?sourcedoc=%7BBBB0428D-C010-4925-961A-BCD7D7CE31B8%7D&amp;file=Monthly%20Finance%20Training-Undelivered%20Orders%20and%20Reporting.pptx&amp;action=edit&amp;mobileredirect=true" TargetMode="External"/><Relationship Id="rId4" Type="http://schemas.openxmlformats.org/officeDocument/2006/relationships/hyperlink" Target="mailto:Diane.murphy3@VA.gov"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a:extLst>
              <a:ext uri="{FF2B5EF4-FFF2-40B4-BE49-F238E27FC236}">
                <a16:creationId xmlns:a16="http://schemas.microsoft.com/office/drawing/2014/main" id="{50A97B40-0E24-405D-9340-F4C2098E3709}"/>
              </a:ext>
            </a:extLst>
          </p:cNvPr>
          <p:cNvSpPr>
            <a:spLocks noGrp="1"/>
          </p:cNvSpPr>
          <p:nvPr>
            <p:ph type="subTitle" idx="1"/>
          </p:nvPr>
        </p:nvSpPr>
        <p:spPr>
          <a:xfrm>
            <a:off x="461568" y="2576202"/>
            <a:ext cx="6095551" cy="2473253"/>
          </a:xfrm>
        </p:spPr>
        <p:txBody>
          <a:bodyPr vert="horz" lIns="91440" tIns="45720" rIns="91440" bIns="45720" rtlCol="0" anchor="t">
            <a:normAutofit/>
          </a:bodyPr>
          <a:lstStyle/>
          <a:p>
            <a:endParaRPr lang="en-US"/>
          </a:p>
          <a:p>
            <a:endParaRPr lang="en-US"/>
          </a:p>
          <a:p>
            <a:endParaRPr lang="en-US"/>
          </a:p>
        </p:txBody>
      </p:sp>
      <p:pic>
        <p:nvPicPr>
          <p:cNvPr id="5" name="Picture 10" descr="VASeal transp">
            <a:extLst>
              <a:ext uri="{FF2B5EF4-FFF2-40B4-BE49-F238E27FC236}">
                <a16:creationId xmlns:a16="http://schemas.microsoft.com/office/drawing/2014/main" id="{DFCFC220-AB91-4D5C-983B-017756DBAAAB}"/>
              </a:ext>
            </a:extLst>
          </p:cNvPr>
          <p:cNvPicPr>
            <a:picLocks noChangeAspect="1" noChangeArrowheads="1"/>
          </p:cNvPicPr>
          <p:nvPr/>
        </p:nvPicPr>
        <p:blipFill rotWithShape="1">
          <a:blip r:embed="rId2" cstate="print"/>
          <a:srcRect l="2879" r="1" b="1"/>
          <a:stretch/>
        </p:blipFill>
        <p:spPr bwMode="auto">
          <a:xfrm>
            <a:off x="8715858" y="2262437"/>
            <a:ext cx="2532684" cy="2591092"/>
          </a:xfrm>
          <a:custGeom>
            <a:avLst/>
            <a:gdLst/>
            <a:ahLst/>
            <a:cxnLst/>
            <a:rect l="l" t="t" r="r" b="b"/>
            <a:pathLst>
              <a:path w="6170914" h="6313225">
                <a:moveTo>
                  <a:pt x="3397813" y="0"/>
                </a:moveTo>
                <a:cubicBezTo>
                  <a:pt x="4453378" y="0"/>
                  <a:pt x="5396522" y="481334"/>
                  <a:pt x="6019731" y="1236489"/>
                </a:cubicBezTo>
                <a:lnTo>
                  <a:pt x="6170914" y="1438663"/>
                </a:lnTo>
                <a:lnTo>
                  <a:pt x="6170914" y="5356963"/>
                </a:lnTo>
                <a:lnTo>
                  <a:pt x="6019731" y="5559138"/>
                </a:lnTo>
                <a:cubicBezTo>
                  <a:pt x="5786028" y="5842321"/>
                  <a:pt x="5507333" y="6086998"/>
                  <a:pt x="5194591" y="6282226"/>
                </a:cubicBezTo>
                <a:lnTo>
                  <a:pt x="5141791" y="6313225"/>
                </a:lnTo>
                <a:lnTo>
                  <a:pt x="1659199" y="6313225"/>
                </a:lnTo>
                <a:lnTo>
                  <a:pt x="1498064" y="6215333"/>
                </a:lnTo>
                <a:cubicBezTo>
                  <a:pt x="594240" y="5604721"/>
                  <a:pt x="0" y="4570663"/>
                  <a:pt x="0" y="3397813"/>
                </a:cubicBezTo>
                <a:cubicBezTo>
                  <a:pt x="0" y="1521253"/>
                  <a:pt x="1521253" y="0"/>
                  <a:pt x="3397813" y="0"/>
                </a:cubicBezTo>
                <a:close/>
              </a:path>
            </a:pathLst>
          </a:custGeom>
          <a:noFill/>
        </p:spPr>
      </p:pic>
      <p:sp>
        <p:nvSpPr>
          <p:cNvPr id="3" name="TextBox 2">
            <a:extLst>
              <a:ext uri="{FF2B5EF4-FFF2-40B4-BE49-F238E27FC236}">
                <a16:creationId xmlns:a16="http://schemas.microsoft.com/office/drawing/2014/main" id="{55C8F484-6B8B-49B7-BAA2-C5FBA584D1C0}"/>
              </a:ext>
            </a:extLst>
          </p:cNvPr>
          <p:cNvSpPr txBox="1"/>
          <p:nvPr/>
        </p:nvSpPr>
        <p:spPr>
          <a:xfrm>
            <a:off x="-268183" y="1230243"/>
            <a:ext cx="11516725" cy="954107"/>
          </a:xfrm>
          <a:prstGeom prst="rect">
            <a:avLst/>
          </a:prstGeom>
          <a:noFill/>
        </p:spPr>
        <p:txBody>
          <a:bodyPr wrap="square" rtlCol="0">
            <a:spAutoFit/>
          </a:bodyPr>
          <a:lstStyle/>
          <a:p>
            <a:pPr marL="0" marR="0" algn="ctr">
              <a:spcBef>
                <a:spcPts val="0"/>
              </a:spcBef>
              <a:spcAft>
                <a:spcPts val="0"/>
              </a:spcAft>
              <a:tabLst>
                <a:tab pos="2971800" algn="ctr"/>
                <a:tab pos="5943600" algn="r"/>
              </a:tabLst>
            </a:pPr>
            <a:r>
              <a:rPr lang="en-US" sz="2800" i="1" dirty="0">
                <a:effectLst/>
                <a:latin typeface="Calibri" panose="020F0502020204030204" pitchFamily="34" charset="0"/>
                <a:ea typeface="Calibri" panose="020F0502020204030204" pitchFamily="34" charset="0"/>
              </a:rPr>
              <a:t>Budget Execution Guidance for FY 24 Close-Out </a:t>
            </a:r>
          </a:p>
          <a:p>
            <a:pPr marL="0" marR="0" algn="ctr">
              <a:spcBef>
                <a:spcPts val="0"/>
              </a:spcBef>
              <a:spcAft>
                <a:spcPts val="0"/>
              </a:spcAft>
              <a:tabLst>
                <a:tab pos="2971800" algn="ctr"/>
                <a:tab pos="5943600" algn="r"/>
              </a:tabLst>
            </a:pPr>
            <a:r>
              <a:rPr lang="en-US" sz="2800" i="1" dirty="0">
                <a:effectLst/>
                <a:latin typeface="Calibri" panose="020F0502020204030204" pitchFamily="34" charset="0"/>
                <a:ea typeface="Calibri" panose="020F0502020204030204" pitchFamily="34" charset="0"/>
              </a:rPr>
              <a:t>and critical updates on the FY 25 Budget </a:t>
            </a:r>
          </a:p>
        </p:txBody>
      </p:sp>
      <p:sp>
        <p:nvSpPr>
          <p:cNvPr id="2" name="Slide Number Placeholder 1">
            <a:extLst>
              <a:ext uri="{FF2B5EF4-FFF2-40B4-BE49-F238E27FC236}">
                <a16:creationId xmlns:a16="http://schemas.microsoft.com/office/drawing/2014/main" id="{34434A85-9CC5-4E29-9666-74DA3E13829B}"/>
              </a:ext>
            </a:extLst>
          </p:cNvPr>
          <p:cNvSpPr>
            <a:spLocks noGrp="1"/>
          </p:cNvSpPr>
          <p:nvPr>
            <p:ph type="sldNum" sz="quarter" idx="12"/>
          </p:nvPr>
        </p:nvSpPr>
        <p:spPr/>
        <p:txBody>
          <a:bodyPr/>
          <a:lstStyle/>
          <a:p>
            <a:fld id="{670A9334-4E67-F94F-A05E-0CE8B74A054E}" type="slidenum">
              <a:rPr lang="en-US" smtClean="0"/>
              <a:pPr/>
              <a:t>1</a:t>
            </a:fld>
            <a:endParaRPr lang="en-US"/>
          </a:p>
        </p:txBody>
      </p:sp>
      <p:sp>
        <p:nvSpPr>
          <p:cNvPr id="7" name="Subtitle 3">
            <a:extLst>
              <a:ext uri="{FF2B5EF4-FFF2-40B4-BE49-F238E27FC236}">
                <a16:creationId xmlns:a16="http://schemas.microsoft.com/office/drawing/2014/main" id="{788C140D-A3DA-406D-89E4-B35663EE3CFC}"/>
              </a:ext>
            </a:extLst>
          </p:cNvPr>
          <p:cNvSpPr txBox="1">
            <a:spLocks/>
          </p:cNvSpPr>
          <p:nvPr/>
        </p:nvSpPr>
        <p:spPr>
          <a:xfrm>
            <a:off x="943458" y="2380276"/>
            <a:ext cx="6600578" cy="2473253"/>
          </a:xfrm>
          <a:prstGeom prst="rect">
            <a:avLst/>
          </a:prstGeom>
        </p:spPr>
        <p:txBody>
          <a:bodyPr vert="horz" lIns="91440" tIns="45720" rIns="91440" bIns="45720" rtlCol="0" anchor="t">
            <a:normAutofit fontScale="92500"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dirty="0"/>
              <a:t>May 15, 2024</a:t>
            </a:r>
          </a:p>
          <a:p>
            <a:r>
              <a:rPr lang="en-US" dirty="0"/>
              <a:t>Jason Berlow, ORD Finance, Management Analyst</a:t>
            </a:r>
          </a:p>
          <a:p>
            <a:r>
              <a:rPr lang="en-US" dirty="0"/>
              <a:t>Tony Laracuente, Director of Field Operations, ORD</a:t>
            </a:r>
          </a:p>
          <a:p>
            <a:r>
              <a:rPr lang="en-US" dirty="0"/>
              <a:t>Kari Points, Administrative Officer, Iowa City</a:t>
            </a:r>
          </a:p>
          <a:p>
            <a:r>
              <a:rPr lang="en-US" dirty="0"/>
              <a:t>Diane Murphy, Budget Analyst, ORD Finance</a:t>
            </a:r>
          </a:p>
          <a:p>
            <a:r>
              <a:rPr lang="en-US" dirty="0"/>
              <a:t>Erin Olson, Budget Analyst, ORD Finance</a:t>
            </a:r>
          </a:p>
          <a:p>
            <a:endParaRPr lang="en-US" dirty="0"/>
          </a:p>
        </p:txBody>
      </p:sp>
    </p:spTree>
    <p:extLst>
      <p:ext uri="{BB962C8B-B14F-4D97-AF65-F5344CB8AC3E}">
        <p14:creationId xmlns:p14="http://schemas.microsoft.com/office/powerpoint/2010/main" val="22400037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36D3D6-903C-247F-6D5B-F0FD52B6CA92}"/>
              </a:ext>
            </a:extLst>
          </p:cNvPr>
          <p:cNvSpPr>
            <a:spLocks noGrp="1"/>
          </p:cNvSpPr>
          <p:nvPr>
            <p:ph type="title"/>
          </p:nvPr>
        </p:nvSpPr>
        <p:spPr/>
        <p:txBody>
          <a:bodyPr/>
          <a:lstStyle/>
          <a:p>
            <a:r>
              <a:rPr lang="en-US"/>
              <a:t>Other FY 24 Close-Out Matters (continued)</a:t>
            </a:r>
          </a:p>
        </p:txBody>
      </p:sp>
      <p:graphicFrame>
        <p:nvGraphicFramePr>
          <p:cNvPr id="5" name="Table 5">
            <a:extLst>
              <a:ext uri="{FF2B5EF4-FFF2-40B4-BE49-F238E27FC236}">
                <a16:creationId xmlns:a16="http://schemas.microsoft.com/office/drawing/2014/main" id="{BEC3E2E6-305D-6E3B-5ED5-A279C818D347}"/>
              </a:ext>
            </a:extLst>
          </p:cNvPr>
          <p:cNvGraphicFramePr>
            <a:graphicFrameLocks noGrp="1"/>
          </p:cNvGraphicFramePr>
          <p:nvPr>
            <p:ph idx="1"/>
            <p:extLst>
              <p:ext uri="{D42A27DB-BD31-4B8C-83A1-F6EECF244321}">
                <p14:modId xmlns:p14="http://schemas.microsoft.com/office/powerpoint/2010/main" val="2350206297"/>
              </p:ext>
            </p:extLst>
          </p:nvPr>
        </p:nvGraphicFramePr>
        <p:xfrm>
          <a:off x="1317104" y="1079023"/>
          <a:ext cx="8958957" cy="4652899"/>
        </p:xfrm>
        <a:graphic>
          <a:graphicData uri="http://schemas.openxmlformats.org/drawingml/2006/table">
            <a:tbl>
              <a:tblPr firstRow="1" bandRow="1">
                <a:tableStyleId>{5C22544A-7EE6-4342-B048-85BDC9FD1C3A}</a:tableStyleId>
              </a:tblPr>
              <a:tblGrid>
                <a:gridCol w="2066176">
                  <a:extLst>
                    <a:ext uri="{9D8B030D-6E8A-4147-A177-3AD203B41FA5}">
                      <a16:colId xmlns:a16="http://schemas.microsoft.com/office/drawing/2014/main" val="2621858338"/>
                    </a:ext>
                  </a:extLst>
                </a:gridCol>
                <a:gridCol w="2214101">
                  <a:extLst>
                    <a:ext uri="{9D8B030D-6E8A-4147-A177-3AD203B41FA5}">
                      <a16:colId xmlns:a16="http://schemas.microsoft.com/office/drawing/2014/main" val="2554161923"/>
                    </a:ext>
                  </a:extLst>
                </a:gridCol>
                <a:gridCol w="4678680">
                  <a:extLst>
                    <a:ext uri="{9D8B030D-6E8A-4147-A177-3AD203B41FA5}">
                      <a16:colId xmlns:a16="http://schemas.microsoft.com/office/drawing/2014/main" val="2432913737"/>
                    </a:ext>
                  </a:extLst>
                </a:gridCol>
              </a:tblGrid>
              <a:tr h="370840">
                <a:tc>
                  <a:txBody>
                    <a:bodyPr/>
                    <a:lstStyle/>
                    <a:p>
                      <a:pPr marL="32385" marR="0" indent="0" algn="ctr">
                        <a:lnSpc>
                          <a:spcPct val="107000"/>
                        </a:lnSpc>
                        <a:spcBef>
                          <a:spcPts val="0"/>
                        </a:spcBef>
                        <a:spcAft>
                          <a:spcPts val="0"/>
                        </a:spcAft>
                      </a:pPr>
                      <a:r>
                        <a:rPr lang="en-US" sz="1100" b="1" kern="100">
                          <a:solidFill>
                            <a:srgbClr val="000000"/>
                          </a:solidFill>
                          <a:effectLst/>
                          <a:latin typeface="Arial" panose="020B0604020202020204" pitchFamily="34" charset="0"/>
                          <a:ea typeface="Arial" panose="020B0604020202020204" pitchFamily="34" charset="0"/>
                          <a:cs typeface="Times New Roman" panose="02020603050405020304" pitchFamily="18" charset="0"/>
                        </a:rPr>
                        <a:t>Activity </a:t>
                      </a:r>
                      <a:endParaRPr lang="en-US" sz="1200" kern="100">
                        <a:solidFill>
                          <a:srgbClr val="000000"/>
                        </a:solidFill>
                        <a:effectLst/>
                        <a:latin typeface="Arial" panose="020B0604020202020204" pitchFamily="34" charset="0"/>
                        <a:ea typeface="Arial" panose="020B0604020202020204" pitchFamily="34" charset="0"/>
                        <a:cs typeface="Times New Roman" panose="02020603050405020304" pitchFamily="18" charset="0"/>
                      </a:endParaRPr>
                    </a:p>
                  </a:txBody>
                  <a:tcPr marL="0" marR="34290" marT="19685" marB="0" anchor="ctr"/>
                </a:tc>
                <a:tc>
                  <a:txBody>
                    <a:bodyPr/>
                    <a:lstStyle/>
                    <a:p>
                      <a:pPr marL="33655" marR="0" indent="0" algn="ctr">
                        <a:lnSpc>
                          <a:spcPct val="107000"/>
                        </a:lnSpc>
                        <a:spcBef>
                          <a:spcPts val="0"/>
                        </a:spcBef>
                        <a:spcAft>
                          <a:spcPts val="0"/>
                        </a:spcAft>
                      </a:pPr>
                      <a:r>
                        <a:rPr lang="en-US" sz="1100" b="1" kern="100">
                          <a:solidFill>
                            <a:srgbClr val="000000"/>
                          </a:solidFill>
                          <a:effectLst/>
                          <a:latin typeface="Arial" panose="020B0604020202020204" pitchFamily="34" charset="0"/>
                          <a:ea typeface="Arial" panose="020B0604020202020204" pitchFamily="34" charset="0"/>
                          <a:cs typeface="Times New Roman" panose="02020603050405020304" pitchFamily="18" charset="0"/>
                        </a:rPr>
                        <a:t>Deadline </a:t>
                      </a:r>
                      <a:endParaRPr lang="en-US" sz="1200" kern="100">
                        <a:solidFill>
                          <a:srgbClr val="000000"/>
                        </a:solidFill>
                        <a:effectLst/>
                        <a:latin typeface="Arial" panose="020B0604020202020204" pitchFamily="34" charset="0"/>
                        <a:ea typeface="Arial" panose="020B0604020202020204" pitchFamily="34" charset="0"/>
                        <a:cs typeface="Times New Roman" panose="02020603050405020304" pitchFamily="18" charset="0"/>
                      </a:endParaRPr>
                    </a:p>
                  </a:txBody>
                  <a:tcPr marL="0" marR="34290" marT="19685"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200" kern="100">
                          <a:solidFill>
                            <a:srgbClr val="000000"/>
                          </a:solidFill>
                          <a:effectLst/>
                          <a:latin typeface="Arial" panose="020B0604020202020204" pitchFamily="34" charset="0"/>
                          <a:ea typeface="Arial" panose="020B0604020202020204" pitchFamily="34" charset="0"/>
                          <a:cs typeface="Times New Roman" panose="02020603050405020304" pitchFamily="18" charset="0"/>
                        </a:rPr>
                        <a:t> </a:t>
                      </a:r>
                      <a:r>
                        <a:rPr lang="en-US" sz="1200" b="1" kern="100">
                          <a:solidFill>
                            <a:srgbClr val="000000"/>
                          </a:solidFill>
                          <a:effectLst/>
                          <a:latin typeface="Arial" panose="020B0604020202020204" pitchFamily="34" charset="0"/>
                          <a:ea typeface="Arial" panose="020B0604020202020204" pitchFamily="34" charset="0"/>
                          <a:cs typeface="Times New Roman" panose="02020603050405020304" pitchFamily="18" charset="0"/>
                        </a:rPr>
                        <a:t>Details </a:t>
                      </a:r>
                      <a:endParaRPr lang="en-US" sz="1400" kern="100">
                        <a:solidFill>
                          <a:srgbClr val="000000"/>
                        </a:solidFill>
                        <a:effectLst/>
                        <a:latin typeface="Arial" panose="020B0604020202020204" pitchFamily="34" charset="0"/>
                        <a:ea typeface="Arial" panose="020B0604020202020204" pitchFamily="34" charset="0"/>
                        <a:cs typeface="Times New Roman" panose="02020603050405020304" pitchFamily="18" charset="0"/>
                      </a:endParaRPr>
                    </a:p>
                  </a:txBody>
                  <a:tcPr marL="0" marR="34290" marT="19685" marB="0"/>
                </a:tc>
                <a:extLst>
                  <a:ext uri="{0D108BD9-81ED-4DB2-BD59-A6C34878D82A}">
                    <a16:rowId xmlns:a16="http://schemas.microsoft.com/office/drawing/2014/main" val="4096387691"/>
                  </a:ext>
                </a:extLst>
              </a:tr>
              <a:tr h="370840">
                <a:tc>
                  <a:txBody>
                    <a:bodyPr/>
                    <a:lstStyle/>
                    <a:p>
                      <a:pPr marL="1905" marR="0" indent="0" algn="l" defTabSz="914400" rtl="0" eaLnBrk="1" latinLnBrk="0" hangingPunct="1">
                        <a:lnSpc>
                          <a:spcPct val="100000"/>
                        </a:lnSpc>
                        <a:spcBef>
                          <a:spcPts val="0"/>
                        </a:spcBef>
                        <a:spcAft>
                          <a:spcPts val="0"/>
                        </a:spcAft>
                        <a:buFont typeface="Arial" panose="020B0604020202020204" pitchFamily="34" charset="0"/>
                        <a:buNone/>
                      </a:pPr>
                      <a:r>
                        <a:rPr lang="en-US" sz="1600" b="1" kern="100">
                          <a:solidFill>
                            <a:srgbClr val="000000"/>
                          </a:solidFill>
                          <a:effectLst/>
                          <a:latin typeface="+mn-lt"/>
                          <a:ea typeface="+mn-ea"/>
                          <a:cs typeface="Times New Roman" panose="02020603050405020304" pitchFamily="18" charset="0"/>
                        </a:rPr>
                        <a:t>Reimbursable Accounts </a:t>
                      </a:r>
                    </a:p>
                  </a:txBody>
                  <a:tcPr marL="0" marR="34290" marT="19685" marB="0" anchor="ctr"/>
                </a:tc>
                <a:tc>
                  <a:txBody>
                    <a:bodyPr/>
                    <a:lstStyle/>
                    <a:p>
                      <a:pPr marL="1905" marR="0" indent="0" algn="ctr" defTabSz="914400" rtl="0" eaLnBrk="1" latinLnBrk="0" hangingPunct="1">
                        <a:lnSpc>
                          <a:spcPct val="100000"/>
                        </a:lnSpc>
                        <a:spcBef>
                          <a:spcPts val="0"/>
                        </a:spcBef>
                        <a:spcAft>
                          <a:spcPts val="0"/>
                        </a:spcAft>
                        <a:buFont typeface="Arial" panose="020B0604020202020204" pitchFamily="34" charset="0"/>
                        <a:buNone/>
                      </a:pPr>
                      <a:r>
                        <a:rPr lang="en-US" sz="1600" b="0" kern="100">
                          <a:solidFill>
                            <a:srgbClr val="000000"/>
                          </a:solidFill>
                          <a:effectLst/>
                          <a:latin typeface="+mn-lt"/>
                          <a:ea typeface="+mn-ea"/>
                          <a:cs typeface="Times New Roman" panose="02020603050405020304" pitchFamily="18" charset="0"/>
                        </a:rPr>
                        <a:t>9/15/24</a:t>
                      </a:r>
                    </a:p>
                  </a:txBody>
                  <a:tcPr marL="0" marR="34290" marT="19685" marB="0" anchor="ctr"/>
                </a:tc>
                <a:tc>
                  <a:txBody>
                    <a:bodyPr/>
                    <a:lstStyle/>
                    <a:p>
                      <a:pPr marL="287655" marR="0" indent="-285750" algn="l" rtl="0" eaLnBrk="1" latinLnBrk="0" hangingPunct="1">
                        <a:lnSpc>
                          <a:spcPct val="100000"/>
                        </a:lnSpc>
                        <a:spcBef>
                          <a:spcPts val="0"/>
                        </a:spcBef>
                        <a:spcAft>
                          <a:spcPts val="0"/>
                        </a:spcAft>
                        <a:buFont typeface="Arial" panose="020B0604020202020204" pitchFamily="34" charset="0"/>
                        <a:buChar char="•"/>
                      </a:pPr>
                      <a:r>
                        <a:rPr lang="en-US" sz="1600" b="1" i="1" kern="100">
                          <a:solidFill>
                            <a:srgbClr val="000000"/>
                          </a:solidFill>
                          <a:effectLst/>
                          <a:latin typeface="+mn-lt"/>
                          <a:ea typeface="+mn-ea"/>
                          <a:cs typeface="Times New Roman"/>
                        </a:rPr>
                        <a:t>Manage these funds as soon as you receive them.</a:t>
                      </a:r>
                      <a:endParaRPr lang="en-US" b="1" i="1"/>
                    </a:p>
                    <a:p>
                      <a:pPr marL="287655" marR="0" lvl="0" indent="-285750" algn="l">
                        <a:lnSpc>
                          <a:spcPct val="100000"/>
                        </a:lnSpc>
                        <a:spcBef>
                          <a:spcPts val="0"/>
                        </a:spcBef>
                        <a:spcAft>
                          <a:spcPts val="0"/>
                        </a:spcAft>
                        <a:buFont typeface="Arial" panose="020B0604020202020204" pitchFamily="34" charset="0"/>
                        <a:buChar char="•"/>
                      </a:pPr>
                      <a:r>
                        <a:rPr lang="en-US" sz="1600" b="0" kern="100">
                          <a:solidFill>
                            <a:srgbClr val="000000"/>
                          </a:solidFill>
                          <a:effectLst/>
                          <a:latin typeface="+mn-lt"/>
                          <a:ea typeface="+mn-ea"/>
                          <a:cs typeface="Times New Roman"/>
                        </a:rPr>
                        <a:t>Continue to obligate/expense transfer funding in the 0161R1, 0161R3 and 0161X2 (NPCs) to reduce the unobligated balances in reimbursable accounts and reimburse for the expense generated in the 0161A1 accounts.</a:t>
                      </a:r>
                    </a:p>
                    <a:p>
                      <a:pPr marL="287655" marR="0" indent="-285750" algn="l" defTabSz="914400" rtl="0" eaLnBrk="1" latinLnBrk="0" hangingPunct="1">
                        <a:lnSpc>
                          <a:spcPct val="100000"/>
                        </a:lnSpc>
                        <a:spcBef>
                          <a:spcPts val="0"/>
                        </a:spcBef>
                        <a:spcAft>
                          <a:spcPts val="0"/>
                        </a:spcAft>
                        <a:buFont typeface="Arial" panose="020B0604020202020204" pitchFamily="34" charset="0"/>
                        <a:buChar char="•"/>
                      </a:pPr>
                      <a:r>
                        <a:rPr lang="en-US" sz="1600" b="0" kern="100">
                          <a:solidFill>
                            <a:srgbClr val="000000"/>
                          </a:solidFill>
                          <a:effectLst/>
                          <a:latin typeface="+mn-lt"/>
                          <a:ea typeface="+mn-ea"/>
                          <a:cs typeface="Times New Roman" panose="02020603050405020304" pitchFamily="18" charset="0"/>
                        </a:rPr>
                        <a:t>Continue to use the Reimbursable Report, Trial Balance reports, and VSSC to track your reimbursable balances.</a:t>
                      </a:r>
                    </a:p>
                    <a:p>
                      <a:pPr marL="287655" marR="0" indent="-285750" algn="l" defTabSz="914400" rtl="0" eaLnBrk="1" latinLnBrk="0" hangingPunct="1">
                        <a:lnSpc>
                          <a:spcPct val="100000"/>
                        </a:lnSpc>
                        <a:spcBef>
                          <a:spcPts val="0"/>
                        </a:spcBef>
                        <a:spcAft>
                          <a:spcPts val="0"/>
                        </a:spcAft>
                        <a:buFont typeface="Arial" panose="020B0604020202020204" pitchFamily="34" charset="0"/>
                        <a:buChar char="•"/>
                      </a:pPr>
                      <a:r>
                        <a:rPr lang="en-US" sz="1600" b="0" kern="100">
                          <a:solidFill>
                            <a:srgbClr val="000000"/>
                          </a:solidFill>
                          <a:effectLst/>
                          <a:latin typeface="+mn-lt"/>
                          <a:ea typeface="+mn-ea"/>
                          <a:cs typeface="Times New Roman" panose="02020603050405020304" pitchFamily="18" charset="0"/>
                        </a:rPr>
                        <a:t>Remember that VHA Finance will issue closeout guidance in August which will detail the cutoff deadlines for reimbursable TDAs (around 9/15/24).</a:t>
                      </a:r>
                    </a:p>
                    <a:p>
                      <a:pPr marL="287655" marR="0" indent="-285750" algn="l" defTabSz="914400" rtl="0" eaLnBrk="1" latinLnBrk="0" hangingPunct="1">
                        <a:lnSpc>
                          <a:spcPct val="100000"/>
                        </a:lnSpc>
                        <a:spcBef>
                          <a:spcPts val="0"/>
                        </a:spcBef>
                        <a:spcAft>
                          <a:spcPts val="0"/>
                        </a:spcAft>
                        <a:buFont typeface="Arial" panose="020B0604020202020204" pitchFamily="34" charset="0"/>
                        <a:buChar char="•"/>
                      </a:pPr>
                      <a:r>
                        <a:rPr lang="en-US" sz="1600" b="0" kern="100">
                          <a:solidFill>
                            <a:srgbClr val="000000"/>
                          </a:solidFill>
                          <a:effectLst/>
                          <a:latin typeface="+mn-lt"/>
                          <a:ea typeface="+mn-ea"/>
                          <a:cs typeface="Times New Roman" panose="02020603050405020304" pitchFamily="18" charset="0"/>
                        </a:rPr>
                        <a:t>Collections received after this date will not be TDA’d to sites.</a:t>
                      </a:r>
                    </a:p>
                    <a:p>
                      <a:pPr marL="287655" marR="0" indent="-285750" algn="l" defTabSz="914400" rtl="0" eaLnBrk="1" latinLnBrk="0" hangingPunct="1">
                        <a:lnSpc>
                          <a:spcPct val="100000"/>
                        </a:lnSpc>
                        <a:spcBef>
                          <a:spcPts val="0"/>
                        </a:spcBef>
                        <a:spcAft>
                          <a:spcPts val="0"/>
                        </a:spcAft>
                        <a:buFont typeface="Arial" panose="020B0604020202020204" pitchFamily="34" charset="0"/>
                        <a:buChar char="•"/>
                      </a:pPr>
                      <a:endParaRPr lang="en-US" sz="1600" b="0" kern="100">
                        <a:solidFill>
                          <a:srgbClr val="000000"/>
                        </a:solidFill>
                        <a:effectLst/>
                        <a:latin typeface="+mn-lt"/>
                        <a:ea typeface="+mn-ea"/>
                        <a:cs typeface="Times New Roman" panose="02020603050405020304" pitchFamily="18" charset="0"/>
                      </a:endParaRPr>
                    </a:p>
                    <a:p>
                      <a:pPr marL="287655" marR="0" indent="-285750" algn="l" defTabSz="914400" rtl="0" eaLnBrk="1" latinLnBrk="0" hangingPunct="1">
                        <a:lnSpc>
                          <a:spcPct val="100000"/>
                        </a:lnSpc>
                        <a:spcBef>
                          <a:spcPts val="0"/>
                        </a:spcBef>
                        <a:spcAft>
                          <a:spcPts val="0"/>
                        </a:spcAft>
                        <a:buFont typeface="Arial" panose="020B0604020202020204" pitchFamily="34" charset="0"/>
                        <a:buChar char="•"/>
                      </a:pPr>
                      <a:endParaRPr lang="en-US" sz="1600" b="0" kern="100">
                        <a:solidFill>
                          <a:srgbClr val="000000"/>
                        </a:solidFill>
                        <a:effectLst/>
                        <a:latin typeface="+mn-lt"/>
                        <a:ea typeface="+mn-ea"/>
                        <a:cs typeface="Times New Roman" panose="02020603050405020304" pitchFamily="18" charset="0"/>
                      </a:endParaRPr>
                    </a:p>
                    <a:p>
                      <a:pPr marL="0" marR="19050" indent="0" algn="l">
                        <a:lnSpc>
                          <a:spcPct val="107000"/>
                        </a:lnSpc>
                        <a:spcBef>
                          <a:spcPts val="0"/>
                        </a:spcBef>
                        <a:spcAft>
                          <a:spcPts val="0"/>
                        </a:spcAft>
                      </a:pPr>
                      <a:endParaRPr lang="en-US" sz="1100" b="0" kern="100">
                        <a:solidFill>
                          <a:srgbClr val="000000"/>
                        </a:solidFill>
                        <a:effectLst/>
                        <a:latin typeface="Arial" panose="020B0604020202020204" pitchFamily="34" charset="0"/>
                        <a:ea typeface="Arial" panose="020B0604020202020204" pitchFamily="34" charset="0"/>
                        <a:cs typeface="Times New Roman" panose="02020603050405020304" pitchFamily="18" charset="0"/>
                      </a:endParaRPr>
                    </a:p>
                    <a:p>
                      <a:pPr marL="0" marR="19050" indent="0" algn="l">
                        <a:lnSpc>
                          <a:spcPct val="107000"/>
                        </a:lnSpc>
                        <a:spcBef>
                          <a:spcPts val="0"/>
                        </a:spcBef>
                        <a:spcAft>
                          <a:spcPts val="0"/>
                        </a:spcAft>
                      </a:pPr>
                      <a:endParaRPr lang="en-US" sz="1200" b="0" kern="100">
                        <a:solidFill>
                          <a:srgbClr val="000000"/>
                        </a:solidFill>
                        <a:effectLst/>
                        <a:latin typeface="Arial" panose="020B0604020202020204" pitchFamily="34" charset="0"/>
                        <a:ea typeface="Arial" panose="020B0604020202020204" pitchFamily="34" charset="0"/>
                        <a:cs typeface="Times New Roman" panose="02020603050405020304" pitchFamily="18" charset="0"/>
                      </a:endParaRPr>
                    </a:p>
                  </a:txBody>
                  <a:tcPr marL="0" marR="34290" marT="19685" marB="0" anchor="ctr"/>
                </a:tc>
                <a:extLst>
                  <a:ext uri="{0D108BD9-81ED-4DB2-BD59-A6C34878D82A}">
                    <a16:rowId xmlns:a16="http://schemas.microsoft.com/office/drawing/2014/main" val="2758336851"/>
                  </a:ext>
                </a:extLst>
              </a:tr>
            </a:tbl>
          </a:graphicData>
        </a:graphic>
      </p:graphicFrame>
      <p:sp>
        <p:nvSpPr>
          <p:cNvPr id="4" name="Slide Number Placeholder 3">
            <a:extLst>
              <a:ext uri="{FF2B5EF4-FFF2-40B4-BE49-F238E27FC236}">
                <a16:creationId xmlns:a16="http://schemas.microsoft.com/office/drawing/2014/main" id="{28995BF9-E8AC-0FBE-4B97-026137C77FDB}"/>
              </a:ext>
            </a:extLst>
          </p:cNvPr>
          <p:cNvSpPr>
            <a:spLocks noGrp="1"/>
          </p:cNvSpPr>
          <p:nvPr>
            <p:ph type="sldNum" sz="quarter" idx="12"/>
          </p:nvPr>
        </p:nvSpPr>
        <p:spPr/>
        <p:txBody>
          <a:bodyPr/>
          <a:lstStyle/>
          <a:p>
            <a:fld id="{670A9334-4E67-F94F-A05E-0CE8B74A054E}" type="slidenum">
              <a:rPr lang="en-US" smtClean="0"/>
              <a:t>10</a:t>
            </a:fld>
            <a:endParaRPr lang="en-US"/>
          </a:p>
        </p:txBody>
      </p:sp>
    </p:spTree>
    <p:extLst>
      <p:ext uri="{BB962C8B-B14F-4D97-AF65-F5344CB8AC3E}">
        <p14:creationId xmlns:p14="http://schemas.microsoft.com/office/powerpoint/2010/main" val="29643542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AF194E-F316-F9C2-237B-782C3B604ECF}"/>
              </a:ext>
            </a:extLst>
          </p:cNvPr>
          <p:cNvSpPr>
            <a:spLocks noGrp="1"/>
          </p:cNvSpPr>
          <p:nvPr>
            <p:ph type="title"/>
          </p:nvPr>
        </p:nvSpPr>
        <p:spPr/>
        <p:txBody>
          <a:bodyPr/>
          <a:lstStyle/>
          <a:p>
            <a:pPr algn="ctr"/>
            <a:r>
              <a:rPr lang="en-US"/>
              <a:t>Section 2: Budget Outlook FY 25 and Beyond</a:t>
            </a:r>
          </a:p>
        </p:txBody>
      </p:sp>
      <p:sp>
        <p:nvSpPr>
          <p:cNvPr id="4" name="Slide Number Placeholder 3">
            <a:extLst>
              <a:ext uri="{FF2B5EF4-FFF2-40B4-BE49-F238E27FC236}">
                <a16:creationId xmlns:a16="http://schemas.microsoft.com/office/drawing/2014/main" id="{E3901DD8-7F16-3D67-3462-A7CF5DB2E5D3}"/>
              </a:ext>
            </a:extLst>
          </p:cNvPr>
          <p:cNvSpPr>
            <a:spLocks noGrp="1"/>
          </p:cNvSpPr>
          <p:nvPr>
            <p:ph type="sldNum" sz="quarter" idx="12"/>
          </p:nvPr>
        </p:nvSpPr>
        <p:spPr/>
        <p:txBody>
          <a:bodyPr/>
          <a:lstStyle/>
          <a:p>
            <a:fld id="{670A9334-4E67-F94F-A05E-0CE8B74A054E}" type="slidenum">
              <a:rPr lang="en-US" smtClean="0"/>
              <a:t>11</a:t>
            </a:fld>
            <a:endParaRPr lang="en-US"/>
          </a:p>
        </p:txBody>
      </p:sp>
      <p:pic>
        <p:nvPicPr>
          <p:cNvPr id="6" name="Content Placeholder 5">
            <a:extLst>
              <a:ext uri="{FF2B5EF4-FFF2-40B4-BE49-F238E27FC236}">
                <a16:creationId xmlns:a16="http://schemas.microsoft.com/office/drawing/2014/main" id="{B6C9751B-6AD4-B38F-063E-FB857ACD7107}"/>
              </a:ext>
            </a:extLst>
          </p:cNvPr>
          <p:cNvPicPr>
            <a:picLocks noGrp="1" noChangeAspect="1"/>
          </p:cNvPicPr>
          <p:nvPr>
            <p:ph idx="1"/>
          </p:nvPr>
        </p:nvPicPr>
        <p:blipFill>
          <a:blip r:embed="rId2"/>
          <a:stretch>
            <a:fillRect/>
          </a:stretch>
        </p:blipFill>
        <p:spPr>
          <a:xfrm>
            <a:off x="4219358" y="1257300"/>
            <a:ext cx="3427311" cy="4456113"/>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16932456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B8D6D7-D54F-BA3B-CD14-6745DBE5CC2A}"/>
              </a:ext>
            </a:extLst>
          </p:cNvPr>
          <p:cNvSpPr>
            <a:spLocks noGrp="1"/>
          </p:cNvSpPr>
          <p:nvPr>
            <p:ph type="title"/>
          </p:nvPr>
        </p:nvSpPr>
        <p:spPr>
          <a:xfrm>
            <a:off x="353903" y="136525"/>
            <a:ext cx="11484194" cy="618385"/>
          </a:xfrm>
        </p:spPr>
        <p:txBody>
          <a:bodyPr/>
          <a:lstStyle/>
          <a:p>
            <a:r>
              <a:rPr lang="en-US" sz="2800"/>
              <a:t>Ensuring VA Research continues to make an impact on scientific discovery</a:t>
            </a:r>
          </a:p>
        </p:txBody>
      </p:sp>
      <p:graphicFrame>
        <p:nvGraphicFramePr>
          <p:cNvPr id="5" name="Table 5">
            <a:extLst>
              <a:ext uri="{FF2B5EF4-FFF2-40B4-BE49-F238E27FC236}">
                <a16:creationId xmlns:a16="http://schemas.microsoft.com/office/drawing/2014/main" id="{123D2307-F41A-0028-7ED2-E674A8F8C393}"/>
              </a:ext>
            </a:extLst>
          </p:cNvPr>
          <p:cNvGraphicFramePr>
            <a:graphicFrameLocks noGrp="1"/>
          </p:cNvGraphicFramePr>
          <p:nvPr>
            <p:ph idx="1"/>
            <p:extLst>
              <p:ext uri="{D42A27DB-BD31-4B8C-83A1-F6EECF244321}">
                <p14:modId xmlns:p14="http://schemas.microsoft.com/office/powerpoint/2010/main" val="2179058576"/>
              </p:ext>
            </p:extLst>
          </p:nvPr>
        </p:nvGraphicFramePr>
        <p:xfrm>
          <a:off x="204186" y="1011267"/>
          <a:ext cx="11766483" cy="4565619"/>
        </p:xfrm>
        <a:graphic>
          <a:graphicData uri="http://schemas.openxmlformats.org/drawingml/2006/table">
            <a:tbl>
              <a:tblPr firstRow="1" bandRow="1">
                <a:tableStyleId>{5C22544A-7EE6-4342-B048-85BDC9FD1C3A}</a:tableStyleId>
              </a:tblPr>
              <a:tblGrid>
                <a:gridCol w="2408293">
                  <a:extLst>
                    <a:ext uri="{9D8B030D-6E8A-4147-A177-3AD203B41FA5}">
                      <a16:colId xmlns:a16="http://schemas.microsoft.com/office/drawing/2014/main" val="3383464842"/>
                    </a:ext>
                  </a:extLst>
                </a:gridCol>
                <a:gridCol w="9358190">
                  <a:extLst>
                    <a:ext uri="{9D8B030D-6E8A-4147-A177-3AD203B41FA5}">
                      <a16:colId xmlns:a16="http://schemas.microsoft.com/office/drawing/2014/main" val="1023147336"/>
                    </a:ext>
                  </a:extLst>
                </a:gridCol>
              </a:tblGrid>
              <a:tr h="438595">
                <a:tc>
                  <a:txBody>
                    <a:bodyPr/>
                    <a:lstStyle/>
                    <a:p>
                      <a:r>
                        <a:rPr lang="en-US"/>
                        <a:t>Event</a:t>
                      </a:r>
                    </a:p>
                  </a:txBody>
                  <a:tcPr/>
                </a:tc>
                <a:tc>
                  <a:txBody>
                    <a:bodyPr/>
                    <a:lstStyle/>
                    <a:p>
                      <a:r>
                        <a:rPr lang="en-US"/>
                        <a:t>Details</a:t>
                      </a:r>
                    </a:p>
                  </a:txBody>
                  <a:tcPr/>
                </a:tc>
                <a:extLst>
                  <a:ext uri="{0D108BD9-81ED-4DB2-BD59-A6C34878D82A}">
                    <a16:rowId xmlns:a16="http://schemas.microsoft.com/office/drawing/2014/main" val="2473703412"/>
                  </a:ext>
                </a:extLst>
              </a:tr>
              <a:tr h="1950286">
                <a:tc>
                  <a:txBody>
                    <a:bodyPr/>
                    <a:lstStyle/>
                    <a:p>
                      <a:r>
                        <a:rPr lang="en-US" b="1"/>
                        <a:t>FY 25 Budget Request </a:t>
                      </a:r>
                    </a:p>
                  </a:txBody>
                  <a:tcPr/>
                </a:tc>
                <a:tc>
                  <a:txBody>
                    <a:bodyPr/>
                    <a:lstStyle/>
                    <a:p>
                      <a:pPr marL="285750" marR="0" lvl="0" indent="-285750" algn="l">
                        <a:buClr>
                          <a:srgbClr val="000000"/>
                        </a:buClr>
                        <a:buSzTx/>
                        <a:buFont typeface="Arial,Sans-Serif" panose="020B0604020202020204" pitchFamily="34" charset="0"/>
                        <a:buChar char="•"/>
                      </a:pPr>
                      <a:r>
                        <a:rPr lang="en-US" sz="1800" b="0" i="0" u="none" strike="noStrike" noProof="0">
                          <a:latin typeface="+mn-lt"/>
                        </a:rPr>
                        <a:t>The </a:t>
                      </a:r>
                      <a:r>
                        <a:rPr lang="en-US" sz="1800" b="0" i="0" u="none" strike="noStrike" noProof="0">
                          <a:latin typeface="+mn-lt"/>
                          <a:hlinkClick r:id="rId3"/>
                        </a:rPr>
                        <a:t>FY 25 President’s Budget Request </a:t>
                      </a:r>
                      <a:r>
                        <a:rPr lang="en-US" sz="1800" b="0" i="0" u="none" strike="noStrike" noProof="0">
                          <a:latin typeface="+mn-lt"/>
                        </a:rPr>
                        <a:t>for the Medical Research Appropriation represents a substantial reduction below the FY 24 enacted amount.</a:t>
                      </a:r>
                    </a:p>
                    <a:p>
                      <a:pPr marL="742950" marR="0" lvl="1" indent="-285750" algn="l">
                        <a:buClr>
                          <a:srgbClr val="000000"/>
                        </a:buClr>
                        <a:buSzTx/>
                        <a:buFont typeface="Arial,Sans-Serif" panose="020B0604020202020204" pitchFamily="34" charset="0"/>
                        <a:buChar char="•"/>
                      </a:pPr>
                      <a:r>
                        <a:rPr lang="en-US" sz="1800" b="0" i="0" u="none" strike="noStrike" noProof="0">
                          <a:latin typeface="+mn-lt"/>
                        </a:rPr>
                        <a:t>The requested appropriation amount for the Medical Research Appropriation is </a:t>
                      </a:r>
                      <a:r>
                        <a:rPr lang="en-US" sz="1800" b="1" i="0" u="none" strike="noStrike" noProof="0">
                          <a:latin typeface="+mn-lt"/>
                        </a:rPr>
                        <a:t>$868 Million, a</a:t>
                      </a:r>
                      <a:r>
                        <a:rPr lang="en-US" sz="1800" b="0" i="0" u="none" strike="noStrike" noProof="0">
                          <a:latin typeface="+mn-lt"/>
                        </a:rPr>
                        <a:t> </a:t>
                      </a:r>
                      <a:r>
                        <a:rPr lang="en-US" sz="1800" b="1" i="0" u="none" strike="noStrike" noProof="0">
                          <a:latin typeface="+mn-lt"/>
                        </a:rPr>
                        <a:t>$75 Million </a:t>
                      </a:r>
                      <a:r>
                        <a:rPr lang="en-US" sz="1800" b="0" i="0" u="none" strike="noStrike" noProof="0">
                          <a:latin typeface="+mn-lt"/>
                        </a:rPr>
                        <a:t>reduction from the FY 24 Enacted amount of </a:t>
                      </a:r>
                      <a:r>
                        <a:rPr lang="en-US" sz="1800" b="1" i="0" u="none" strike="noStrike" noProof="0">
                          <a:latin typeface="+mn-lt"/>
                        </a:rPr>
                        <a:t>$943 Million</a:t>
                      </a:r>
                      <a:r>
                        <a:rPr lang="en-US" sz="1800" b="0" i="0" u="none" strike="noStrike" noProof="0">
                          <a:latin typeface="+mn-lt"/>
                        </a:rPr>
                        <a:t>.</a:t>
                      </a:r>
                    </a:p>
                    <a:p>
                      <a:pPr marL="742950" marR="0" lvl="1" indent="-285750" algn="l">
                        <a:buClr>
                          <a:srgbClr val="000000"/>
                        </a:buClr>
                        <a:buSzTx/>
                        <a:buFont typeface="Arial,Sans-Serif" panose="020B0604020202020204" pitchFamily="34" charset="0"/>
                        <a:buChar char="•"/>
                      </a:pPr>
                      <a:r>
                        <a:rPr lang="en-US" sz="1800" b="0" i="0" u="none" strike="noStrike" noProof="0">
                          <a:latin typeface="+mn-lt"/>
                        </a:rPr>
                        <a:t>These reductions are not targeted to VA Research alone but are part of reductions in FY 25 due to the impact of the Fiscal Responsibility Act of 2023.</a:t>
                      </a:r>
                    </a:p>
                  </a:txBody>
                  <a:tcPr/>
                </a:tc>
                <a:extLst>
                  <a:ext uri="{0D108BD9-81ED-4DB2-BD59-A6C34878D82A}">
                    <a16:rowId xmlns:a16="http://schemas.microsoft.com/office/drawing/2014/main" val="4120606075"/>
                  </a:ext>
                </a:extLst>
              </a:tr>
              <a:tr h="2176738">
                <a:tc>
                  <a:txBody>
                    <a:bodyPr/>
                    <a:lstStyle/>
                    <a:p>
                      <a:pPr lvl="0">
                        <a:buNone/>
                      </a:pPr>
                      <a:r>
                        <a:rPr lang="en-US" b="1"/>
                        <a:t>Ensuring VA Research makes the largest impact with the available funding levels</a:t>
                      </a:r>
                    </a:p>
                  </a:txBody>
                  <a:tcPr/>
                </a:tc>
                <a:tc>
                  <a:txBody>
                    <a:bodyPr/>
                    <a:lstStyle/>
                    <a:p>
                      <a:pPr marL="285750" marR="0" lvl="0" indent="-285750" algn="l" rtl="0" eaLnBrk="1" fontAlgn="auto" latinLnBrk="0" hangingPunct="1">
                        <a:lnSpc>
                          <a:spcPct val="100000"/>
                        </a:lnSpc>
                        <a:spcBef>
                          <a:spcPts val="0"/>
                        </a:spcBef>
                        <a:spcAft>
                          <a:spcPts val="0"/>
                        </a:spcAft>
                        <a:buClrTx/>
                        <a:buSzTx/>
                        <a:buFont typeface="Arial" panose="020B0604020202020204" pitchFamily="34" charset="0"/>
                        <a:buChar char="•"/>
                      </a:pPr>
                      <a:r>
                        <a:rPr lang="en-US"/>
                        <a:t>Through required mitigations and adherence to Financial Management policies VA Research’s will continue to make largest impact of scientific discovery that improves Veterans’ health</a:t>
                      </a:r>
                    </a:p>
                    <a:p>
                      <a:pPr marL="285750" marR="0" lvl="0" indent="-285750" algn="l" rtl="0" eaLnBrk="1" fontAlgn="auto" latinLnBrk="0" hangingPunct="1">
                        <a:lnSpc>
                          <a:spcPct val="100000"/>
                        </a:lnSpc>
                        <a:spcBef>
                          <a:spcPts val="0"/>
                        </a:spcBef>
                        <a:spcAft>
                          <a:spcPts val="0"/>
                        </a:spcAft>
                        <a:buClrTx/>
                        <a:buSzTx/>
                        <a:buFont typeface="Arial" panose="020B0604020202020204" pitchFamily="34" charset="0"/>
                        <a:buChar char="•"/>
                      </a:pPr>
                      <a:r>
                        <a:rPr lang="en-US"/>
                        <a:t>Military Environmental Exposure (MEE) Research represents an area of budget growth investing VA Research in areas where Budget growth exists, in the Toxic Exposure Fund (TEF). The FY 25 Budget, increases funding through TEF. This represents an increase of </a:t>
                      </a:r>
                      <a:r>
                        <a:rPr lang="en-US" b="1"/>
                        <a:t>$13 Million </a:t>
                      </a:r>
                      <a:r>
                        <a:rPr lang="en-US"/>
                        <a:t>above the FY 24 enacted amount of </a:t>
                      </a:r>
                      <a:r>
                        <a:rPr lang="en-US" b="1"/>
                        <a:t>$46 Million</a:t>
                      </a:r>
                      <a:r>
                        <a:rPr lang="en-US"/>
                        <a:t>.</a:t>
                      </a:r>
                    </a:p>
                    <a:p>
                      <a:pPr marL="285750" marR="0" lvl="0" indent="-285750" algn="l" rtl="0" eaLnBrk="1" fontAlgn="auto" latinLnBrk="0" hangingPunct="1">
                        <a:lnSpc>
                          <a:spcPct val="100000"/>
                        </a:lnSpc>
                        <a:spcBef>
                          <a:spcPts val="0"/>
                        </a:spcBef>
                        <a:spcAft>
                          <a:spcPts val="0"/>
                        </a:spcAft>
                        <a:buClrTx/>
                        <a:buSzTx/>
                        <a:buFont typeface="Arial" panose="020B0604020202020204" pitchFamily="34" charset="0"/>
                        <a:buChar char="•"/>
                      </a:pPr>
                      <a:endParaRPr lang="en-US"/>
                    </a:p>
                  </a:txBody>
                  <a:tcPr/>
                </a:tc>
                <a:extLst>
                  <a:ext uri="{0D108BD9-81ED-4DB2-BD59-A6C34878D82A}">
                    <a16:rowId xmlns:a16="http://schemas.microsoft.com/office/drawing/2014/main" val="2720613967"/>
                  </a:ext>
                </a:extLst>
              </a:tr>
            </a:tbl>
          </a:graphicData>
        </a:graphic>
      </p:graphicFrame>
      <p:sp>
        <p:nvSpPr>
          <p:cNvPr id="4" name="Slide Number Placeholder 3">
            <a:extLst>
              <a:ext uri="{FF2B5EF4-FFF2-40B4-BE49-F238E27FC236}">
                <a16:creationId xmlns:a16="http://schemas.microsoft.com/office/drawing/2014/main" id="{BBAEE1C5-A4A2-DAF6-0582-405A5A1CAD43}"/>
              </a:ext>
            </a:extLst>
          </p:cNvPr>
          <p:cNvSpPr>
            <a:spLocks noGrp="1"/>
          </p:cNvSpPr>
          <p:nvPr>
            <p:ph type="sldNum" sz="quarter" idx="12"/>
          </p:nvPr>
        </p:nvSpPr>
        <p:spPr/>
        <p:txBody>
          <a:bodyPr/>
          <a:lstStyle/>
          <a:p>
            <a:fld id="{670A9334-4E67-F94F-A05E-0CE8B74A054E}" type="slidenum">
              <a:rPr lang="en-US" smtClean="0"/>
              <a:t>12</a:t>
            </a:fld>
            <a:endParaRPr lang="en-US"/>
          </a:p>
        </p:txBody>
      </p:sp>
    </p:spTree>
    <p:extLst>
      <p:ext uri="{BB962C8B-B14F-4D97-AF65-F5344CB8AC3E}">
        <p14:creationId xmlns:p14="http://schemas.microsoft.com/office/powerpoint/2010/main" val="19120795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6235E31-C9CA-4C8E-ADB6-0A13EEBAD3CA}"/>
              </a:ext>
            </a:extLst>
          </p:cNvPr>
          <p:cNvSpPr>
            <a:spLocks noGrp="1"/>
          </p:cNvSpPr>
          <p:nvPr>
            <p:ph idx="1"/>
          </p:nvPr>
        </p:nvSpPr>
        <p:spPr>
          <a:xfrm>
            <a:off x="568171" y="990600"/>
            <a:ext cx="11176986" cy="5287964"/>
          </a:xfrm>
        </p:spPr>
        <p:txBody>
          <a:bodyPr>
            <a:normAutofit/>
          </a:bodyPr>
          <a:lstStyle/>
          <a:p>
            <a:r>
              <a:rPr lang="en-US" sz="1800">
                <a:latin typeface="Arial" pitchFamily="34" charset="0"/>
                <a:cs typeface="Arial" pitchFamily="34" charset="0"/>
              </a:rPr>
              <a:t>The requested funding level is based on where VA Research’s investment can make the largest impact of scientific discovery that improves Veterans’ health. Targeted investment is focused in areas where the research will make a difference in well-being as well as problems faced by Veterans, clinicians, and the entire healthcare system:</a:t>
            </a:r>
          </a:p>
          <a:p>
            <a:endParaRPr lang="en-US" sz="1600"/>
          </a:p>
          <a:p>
            <a:endParaRPr lang="en-US" sz="1600"/>
          </a:p>
          <a:p>
            <a:endParaRPr lang="en-US" sz="1600"/>
          </a:p>
          <a:p>
            <a:pPr lvl="1"/>
            <a:endParaRPr lang="en-US"/>
          </a:p>
          <a:p>
            <a:pPr lvl="1"/>
            <a:endParaRPr lang="en-US"/>
          </a:p>
          <a:p>
            <a:endParaRPr lang="en-US"/>
          </a:p>
          <a:p>
            <a:endParaRPr lang="en-US"/>
          </a:p>
        </p:txBody>
      </p:sp>
      <p:sp>
        <p:nvSpPr>
          <p:cNvPr id="3" name="Slide Number Placeholder 2">
            <a:extLst>
              <a:ext uri="{FF2B5EF4-FFF2-40B4-BE49-F238E27FC236}">
                <a16:creationId xmlns:a16="http://schemas.microsoft.com/office/drawing/2014/main" id="{56A8FB8B-AD43-4AFC-B760-234061D5D919}"/>
              </a:ext>
            </a:extLst>
          </p:cNvPr>
          <p:cNvSpPr>
            <a:spLocks noGrp="1"/>
          </p:cNvSpPr>
          <p:nvPr>
            <p:ph type="sldNum" sz="quarter" idx="12"/>
          </p:nvPr>
        </p:nvSpPr>
        <p:spPr/>
        <p:txBody>
          <a:bodyPr/>
          <a:lstStyle/>
          <a:p>
            <a:fld id="{D983F1FA-211D-3044-9E35-958DFBC26156}" type="slidenum">
              <a:rPr lang="en-US" smtClean="0">
                <a:solidFill>
                  <a:prstClr val="white"/>
                </a:solidFill>
              </a:rPr>
              <a:pPr/>
              <a:t>13</a:t>
            </a:fld>
            <a:endParaRPr lang="en-US">
              <a:solidFill>
                <a:prstClr val="white"/>
              </a:solidFill>
            </a:endParaRPr>
          </a:p>
        </p:txBody>
      </p:sp>
      <p:sp>
        <p:nvSpPr>
          <p:cNvPr id="4" name="Title 3">
            <a:extLst>
              <a:ext uri="{FF2B5EF4-FFF2-40B4-BE49-F238E27FC236}">
                <a16:creationId xmlns:a16="http://schemas.microsoft.com/office/drawing/2014/main" id="{4BC4DA5F-D450-4004-9F6E-C065819549E9}"/>
              </a:ext>
            </a:extLst>
          </p:cNvPr>
          <p:cNvSpPr>
            <a:spLocks noGrp="1"/>
          </p:cNvSpPr>
          <p:nvPr>
            <p:ph type="title"/>
          </p:nvPr>
        </p:nvSpPr>
        <p:spPr>
          <a:xfrm>
            <a:off x="1000217" y="136525"/>
            <a:ext cx="9144000" cy="685800"/>
          </a:xfrm>
        </p:spPr>
        <p:txBody>
          <a:bodyPr/>
          <a:lstStyle/>
          <a:p>
            <a:r>
              <a:rPr lang="en-US"/>
              <a:t>2025 Request Overview</a:t>
            </a:r>
          </a:p>
        </p:txBody>
      </p:sp>
      <p:graphicFrame>
        <p:nvGraphicFramePr>
          <p:cNvPr id="5" name="Table 5">
            <a:extLst>
              <a:ext uri="{FF2B5EF4-FFF2-40B4-BE49-F238E27FC236}">
                <a16:creationId xmlns:a16="http://schemas.microsoft.com/office/drawing/2014/main" id="{C7ED8D04-F751-42E9-B6F9-3785A021239A}"/>
              </a:ext>
            </a:extLst>
          </p:cNvPr>
          <p:cNvGraphicFramePr>
            <a:graphicFrameLocks noGrp="1"/>
          </p:cNvGraphicFramePr>
          <p:nvPr>
            <p:extLst>
              <p:ext uri="{D42A27DB-BD31-4B8C-83A1-F6EECF244321}">
                <p14:modId xmlns:p14="http://schemas.microsoft.com/office/powerpoint/2010/main" val="1497396200"/>
              </p:ext>
            </p:extLst>
          </p:nvPr>
        </p:nvGraphicFramePr>
        <p:xfrm>
          <a:off x="1388620" y="2397928"/>
          <a:ext cx="9175809" cy="2062144"/>
        </p:xfrm>
        <a:graphic>
          <a:graphicData uri="http://schemas.openxmlformats.org/drawingml/2006/table">
            <a:tbl>
              <a:tblPr firstRow="1" bandRow="1">
                <a:tableStyleId>{7DF18680-E054-41AD-8BC1-D1AEF772440D}</a:tableStyleId>
              </a:tblPr>
              <a:tblGrid>
                <a:gridCol w="4116189">
                  <a:extLst>
                    <a:ext uri="{9D8B030D-6E8A-4147-A177-3AD203B41FA5}">
                      <a16:colId xmlns:a16="http://schemas.microsoft.com/office/drawing/2014/main" val="2986993219"/>
                    </a:ext>
                  </a:extLst>
                </a:gridCol>
                <a:gridCol w="1887292">
                  <a:extLst>
                    <a:ext uri="{9D8B030D-6E8A-4147-A177-3AD203B41FA5}">
                      <a16:colId xmlns:a16="http://schemas.microsoft.com/office/drawing/2014/main" val="25840341"/>
                    </a:ext>
                  </a:extLst>
                </a:gridCol>
                <a:gridCol w="3172328">
                  <a:extLst>
                    <a:ext uri="{9D8B030D-6E8A-4147-A177-3AD203B41FA5}">
                      <a16:colId xmlns:a16="http://schemas.microsoft.com/office/drawing/2014/main" val="1299921455"/>
                    </a:ext>
                  </a:extLst>
                </a:gridCol>
              </a:tblGrid>
              <a:tr h="662126">
                <a:tc>
                  <a:txBody>
                    <a:bodyPr/>
                    <a:lstStyle/>
                    <a:p>
                      <a:pPr algn="ctr"/>
                      <a:r>
                        <a:rPr lang="en-US" sz="1900"/>
                        <a:t>Appropriation Type</a:t>
                      </a:r>
                    </a:p>
                  </a:txBody>
                  <a:tcPr anchor="b"/>
                </a:tc>
                <a:tc>
                  <a:txBody>
                    <a:bodyPr/>
                    <a:lstStyle/>
                    <a:p>
                      <a:pPr algn="ctr"/>
                      <a:r>
                        <a:rPr lang="en-US" sz="1900"/>
                        <a:t>2025 Request</a:t>
                      </a:r>
                    </a:p>
                  </a:txBody>
                  <a:tcPr anchor="b"/>
                </a:tc>
                <a:tc>
                  <a:txBody>
                    <a:bodyPr/>
                    <a:lstStyle/>
                    <a:p>
                      <a:pPr algn="ctr"/>
                      <a:r>
                        <a:rPr lang="en-US" sz="1900"/>
                        <a:t>2025 Request – </a:t>
                      </a:r>
                    </a:p>
                    <a:p>
                      <a:pPr algn="ctr"/>
                      <a:r>
                        <a:rPr lang="en-US" sz="1900"/>
                        <a:t>2024 Enacted</a:t>
                      </a:r>
                    </a:p>
                  </a:txBody>
                  <a:tcPr anchor="b"/>
                </a:tc>
                <a:extLst>
                  <a:ext uri="{0D108BD9-81ED-4DB2-BD59-A6C34878D82A}">
                    <a16:rowId xmlns:a16="http://schemas.microsoft.com/office/drawing/2014/main" val="1961525805"/>
                  </a:ext>
                </a:extLst>
              </a:tr>
              <a:tr h="461944">
                <a:tc>
                  <a:txBody>
                    <a:bodyPr/>
                    <a:lstStyle/>
                    <a:p>
                      <a:r>
                        <a:rPr lang="en-US" sz="1900"/>
                        <a:t>Medical and Prosthetics Research</a:t>
                      </a:r>
                    </a:p>
                  </a:txBody>
                  <a:tcPr anchor="b"/>
                </a:tc>
                <a:tc>
                  <a:txBody>
                    <a:bodyPr/>
                    <a:lstStyle/>
                    <a:p>
                      <a:pPr algn="r"/>
                      <a:r>
                        <a:rPr lang="en-US" sz="1900"/>
                        <a:t>$868 million</a:t>
                      </a:r>
                    </a:p>
                  </a:txBody>
                  <a:tcPr anchor="b"/>
                </a:tc>
                <a:tc>
                  <a:txBody>
                    <a:bodyPr/>
                    <a:lstStyle/>
                    <a:p>
                      <a:pPr algn="r"/>
                      <a:r>
                        <a:rPr lang="en-US" sz="1900"/>
                        <a:t>-$75 million</a:t>
                      </a:r>
                    </a:p>
                  </a:txBody>
                  <a:tcPr anchor="b"/>
                </a:tc>
                <a:extLst>
                  <a:ext uri="{0D108BD9-81ED-4DB2-BD59-A6C34878D82A}">
                    <a16:rowId xmlns:a16="http://schemas.microsoft.com/office/drawing/2014/main" val="1129535436"/>
                  </a:ext>
                </a:extLst>
              </a:tr>
              <a:tr h="467696">
                <a:tc>
                  <a:txBody>
                    <a:bodyPr/>
                    <a:lstStyle/>
                    <a:p>
                      <a:r>
                        <a:rPr lang="en-US" sz="1900"/>
                        <a:t>Toxic Exposure Fund</a:t>
                      </a:r>
                    </a:p>
                  </a:txBody>
                  <a:tcPr anchor="b"/>
                </a:tc>
                <a:tc>
                  <a:txBody>
                    <a:bodyPr/>
                    <a:lstStyle/>
                    <a:p>
                      <a:pPr algn="r"/>
                      <a:r>
                        <a:rPr lang="en-US" sz="1900"/>
                        <a:t>$59 million</a:t>
                      </a:r>
                    </a:p>
                  </a:txBody>
                  <a:tcPr anchor="b"/>
                </a:tc>
                <a:tc>
                  <a:txBody>
                    <a:bodyPr/>
                    <a:lstStyle/>
                    <a:p>
                      <a:pPr algn="r"/>
                      <a:r>
                        <a:rPr lang="en-US" sz="1900"/>
                        <a:t>$13 million</a:t>
                      </a:r>
                    </a:p>
                  </a:txBody>
                  <a:tcPr anchor="b"/>
                </a:tc>
                <a:extLst>
                  <a:ext uri="{0D108BD9-81ED-4DB2-BD59-A6C34878D82A}">
                    <a16:rowId xmlns:a16="http://schemas.microsoft.com/office/drawing/2014/main" val="3921662420"/>
                  </a:ext>
                </a:extLst>
              </a:tr>
              <a:tr h="461944">
                <a:tc>
                  <a:txBody>
                    <a:bodyPr/>
                    <a:lstStyle/>
                    <a:p>
                      <a:r>
                        <a:rPr lang="en-US" sz="1900" b="1"/>
                        <a:t>Total Appropriated Resources</a:t>
                      </a:r>
                    </a:p>
                  </a:txBody>
                  <a:tcPr anchor="b"/>
                </a:tc>
                <a:tc>
                  <a:txBody>
                    <a:bodyPr/>
                    <a:lstStyle/>
                    <a:p>
                      <a:pPr algn="r"/>
                      <a:r>
                        <a:rPr lang="en-US" sz="1900" b="1"/>
                        <a:t>$927 million</a:t>
                      </a:r>
                    </a:p>
                  </a:txBody>
                  <a:tcPr anchor="b"/>
                </a:tc>
                <a:tc>
                  <a:txBody>
                    <a:bodyPr/>
                    <a:lstStyle/>
                    <a:p>
                      <a:pPr algn="r"/>
                      <a:r>
                        <a:rPr lang="en-US" sz="1900" b="1"/>
                        <a:t>-$57 million</a:t>
                      </a:r>
                    </a:p>
                  </a:txBody>
                  <a:tcPr anchor="b"/>
                </a:tc>
                <a:extLst>
                  <a:ext uri="{0D108BD9-81ED-4DB2-BD59-A6C34878D82A}">
                    <a16:rowId xmlns:a16="http://schemas.microsoft.com/office/drawing/2014/main" val="1528223402"/>
                  </a:ext>
                </a:extLst>
              </a:tr>
            </a:tbl>
          </a:graphicData>
        </a:graphic>
      </p:graphicFrame>
    </p:spTree>
    <p:extLst>
      <p:ext uri="{BB962C8B-B14F-4D97-AF65-F5344CB8AC3E}">
        <p14:creationId xmlns:p14="http://schemas.microsoft.com/office/powerpoint/2010/main" val="35447605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B8D6D7-D54F-BA3B-CD14-6745DBE5CC2A}"/>
              </a:ext>
            </a:extLst>
          </p:cNvPr>
          <p:cNvSpPr>
            <a:spLocks noGrp="1"/>
          </p:cNvSpPr>
          <p:nvPr>
            <p:ph type="title"/>
          </p:nvPr>
        </p:nvSpPr>
        <p:spPr>
          <a:xfrm>
            <a:off x="353903" y="136525"/>
            <a:ext cx="11484194" cy="618385"/>
          </a:xfrm>
        </p:spPr>
        <p:txBody>
          <a:bodyPr/>
          <a:lstStyle/>
          <a:p>
            <a:r>
              <a:rPr lang="en-US" sz="2800"/>
              <a:t>Section 2: Mitigations due to reduced funding</a:t>
            </a:r>
          </a:p>
        </p:txBody>
      </p:sp>
      <p:sp>
        <p:nvSpPr>
          <p:cNvPr id="4" name="Slide Number Placeholder 3">
            <a:extLst>
              <a:ext uri="{FF2B5EF4-FFF2-40B4-BE49-F238E27FC236}">
                <a16:creationId xmlns:a16="http://schemas.microsoft.com/office/drawing/2014/main" id="{BBAEE1C5-A4A2-DAF6-0582-405A5A1CAD43}"/>
              </a:ext>
            </a:extLst>
          </p:cNvPr>
          <p:cNvSpPr>
            <a:spLocks noGrp="1"/>
          </p:cNvSpPr>
          <p:nvPr>
            <p:ph type="sldNum" sz="quarter" idx="12"/>
          </p:nvPr>
        </p:nvSpPr>
        <p:spPr/>
        <p:txBody>
          <a:bodyPr/>
          <a:lstStyle/>
          <a:p>
            <a:fld id="{670A9334-4E67-F94F-A05E-0CE8B74A054E}" type="slidenum">
              <a:rPr lang="en-US" smtClean="0"/>
              <a:t>14</a:t>
            </a:fld>
            <a:endParaRPr lang="en-US"/>
          </a:p>
        </p:txBody>
      </p:sp>
      <p:sp>
        <p:nvSpPr>
          <p:cNvPr id="6" name="Content Placeholder 5">
            <a:extLst>
              <a:ext uri="{FF2B5EF4-FFF2-40B4-BE49-F238E27FC236}">
                <a16:creationId xmlns:a16="http://schemas.microsoft.com/office/drawing/2014/main" id="{7A66D32A-A35F-4D69-BF10-7C922A2EF229}"/>
              </a:ext>
            </a:extLst>
          </p:cNvPr>
          <p:cNvSpPr>
            <a:spLocks noGrp="1"/>
          </p:cNvSpPr>
          <p:nvPr>
            <p:ph idx="1"/>
          </p:nvPr>
        </p:nvSpPr>
        <p:spPr/>
        <p:txBody>
          <a:bodyPr/>
          <a:lstStyle/>
          <a:p>
            <a:r>
              <a:rPr lang="en-US" sz="2000" b="1" kern="100">
                <a:solidFill>
                  <a:srgbClr val="000000"/>
                </a:solidFill>
                <a:effectLst/>
                <a:ea typeface="Arial" panose="020B0604020202020204" pitchFamily="34" charset="0"/>
              </a:rPr>
              <a:t>Ensuring VA research continues to make an impact on scientific discovery in FY 25 is a key priority which will include the following strategies that ISRM and Enterprise Operations will utilize:</a:t>
            </a:r>
          </a:p>
          <a:p>
            <a:pPr lvl="1"/>
            <a:r>
              <a:rPr lang="en-US" sz="2000" kern="100">
                <a:solidFill>
                  <a:srgbClr val="000000"/>
                </a:solidFill>
              </a:rPr>
              <a:t>Projects with end dates in FY 25 and beyond will take priority review during the FY 25 Initial Target Allowance (ITA) process.</a:t>
            </a:r>
          </a:p>
          <a:p>
            <a:pPr lvl="1"/>
            <a:r>
              <a:rPr lang="en-US" sz="2000" kern="100">
                <a:solidFill>
                  <a:srgbClr val="000000"/>
                </a:solidFill>
              </a:rPr>
              <a:t>Program directors have the authority to reduce project budgets and/or funding lines to ensure the overall financial health of their program.</a:t>
            </a:r>
          </a:p>
          <a:p>
            <a:pPr lvl="1"/>
            <a:r>
              <a:rPr lang="en-US" sz="2000" kern="100">
                <a:solidFill>
                  <a:srgbClr val="000000"/>
                </a:solidFill>
              </a:rPr>
              <a:t>Delayed new starts (projects in just-in-time)</a:t>
            </a:r>
          </a:p>
          <a:p>
            <a:pPr lvl="1"/>
            <a:r>
              <a:rPr lang="en-US" sz="2000" kern="100">
                <a:solidFill>
                  <a:srgbClr val="000000"/>
                </a:solidFill>
              </a:rPr>
              <a:t>Limited funding for requests to exceed the budget cap and project modifications of merit awards.</a:t>
            </a:r>
          </a:p>
          <a:p>
            <a:pPr lvl="1"/>
            <a:endParaRPr lang="en-US" sz="2000" kern="100">
              <a:solidFill>
                <a:srgbClr val="000000"/>
              </a:solidFill>
              <a:effectLst/>
              <a:ea typeface="Arial" panose="020B0604020202020204" pitchFamily="34" charset="0"/>
            </a:endParaRPr>
          </a:p>
          <a:p>
            <a:pPr marR="239395" lvl="3" fontAlgn="base">
              <a:lnSpc>
                <a:spcPct val="104000"/>
              </a:lnSpc>
              <a:spcBef>
                <a:spcPts val="0"/>
              </a:spcBef>
              <a:spcAft>
                <a:spcPts val="135"/>
              </a:spcAft>
              <a:buClr>
                <a:srgbClr val="000000"/>
              </a:buClr>
              <a:buSzPts val="1200"/>
            </a:pPr>
            <a:endParaRPr lang="en-US" kern="100">
              <a:solidFill>
                <a:srgbClr val="000000"/>
              </a:solidFill>
            </a:endParaRPr>
          </a:p>
          <a:p>
            <a:pPr marL="0" indent="0">
              <a:buNone/>
            </a:pPr>
            <a:endParaRPr lang="en-US" sz="1800" kern="100">
              <a:solidFill>
                <a:srgbClr val="000000"/>
              </a:solidFill>
              <a:latin typeface="Arial" panose="020B0604020202020204" pitchFamily="34" charset="0"/>
              <a:ea typeface="Arial" panose="020B0604020202020204" pitchFamily="34" charset="0"/>
            </a:endParaRPr>
          </a:p>
          <a:p>
            <a:endParaRPr lang="en-US" sz="1800" kern="100">
              <a:solidFill>
                <a:srgbClr val="000000"/>
              </a:solidFill>
              <a:effectLst/>
              <a:latin typeface="Arial" panose="020B0604020202020204" pitchFamily="34" charset="0"/>
              <a:ea typeface="Arial" panose="020B0604020202020204" pitchFamily="34" charset="0"/>
            </a:endParaRPr>
          </a:p>
          <a:p>
            <a:pPr marL="0" indent="0">
              <a:buNone/>
            </a:pPr>
            <a:endParaRPr lang="en-US"/>
          </a:p>
        </p:txBody>
      </p:sp>
    </p:spTree>
    <p:extLst>
      <p:ext uri="{BB962C8B-B14F-4D97-AF65-F5344CB8AC3E}">
        <p14:creationId xmlns:p14="http://schemas.microsoft.com/office/powerpoint/2010/main" val="20244725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34D705-E6FB-24FE-AEDF-408BAB2B6970}"/>
              </a:ext>
            </a:extLst>
          </p:cNvPr>
          <p:cNvSpPr>
            <a:spLocks noGrp="1"/>
          </p:cNvSpPr>
          <p:nvPr>
            <p:ph type="title"/>
          </p:nvPr>
        </p:nvSpPr>
        <p:spPr/>
        <p:txBody>
          <a:bodyPr/>
          <a:lstStyle/>
          <a:p>
            <a:r>
              <a:rPr lang="en-US"/>
              <a:t>FY 25 CR</a:t>
            </a:r>
          </a:p>
        </p:txBody>
      </p:sp>
      <p:sp>
        <p:nvSpPr>
          <p:cNvPr id="3" name="Content Placeholder 2">
            <a:extLst>
              <a:ext uri="{FF2B5EF4-FFF2-40B4-BE49-F238E27FC236}">
                <a16:creationId xmlns:a16="http://schemas.microsoft.com/office/drawing/2014/main" id="{850274C3-4644-0445-D33C-92C7A128F215}"/>
              </a:ext>
            </a:extLst>
          </p:cNvPr>
          <p:cNvSpPr>
            <a:spLocks noGrp="1"/>
          </p:cNvSpPr>
          <p:nvPr>
            <p:ph idx="1"/>
          </p:nvPr>
        </p:nvSpPr>
        <p:spPr/>
        <p:txBody>
          <a:bodyPr/>
          <a:lstStyle/>
          <a:p>
            <a:pPr marR="154940" lvl="1" algn="just" fontAlgn="base">
              <a:lnSpc>
                <a:spcPct val="104000"/>
              </a:lnSpc>
              <a:spcBef>
                <a:spcPts val="0"/>
              </a:spcBef>
              <a:spcAft>
                <a:spcPts val="1385"/>
              </a:spcAft>
              <a:buClr>
                <a:srgbClr val="000000"/>
              </a:buClr>
              <a:buSzPts val="1200"/>
            </a:pPr>
            <a:r>
              <a:rPr lang="en-US" sz="1800" u="sng" strike="noStrike" kern="100">
                <a:solidFill>
                  <a:srgbClr val="000000"/>
                </a:solidFill>
                <a:effectLst/>
                <a:uFill>
                  <a:solidFill>
                    <a:srgbClr val="000000"/>
                  </a:solidFill>
                </a:uFill>
                <a:ea typeface="Arial" panose="020B0604020202020204" pitchFamily="34" charset="0"/>
                <a:cs typeface="Arial" panose="020B0604020202020204" pitchFamily="34" charset="0"/>
              </a:rPr>
              <a:t>BEGIN PREPARATIONS FOR A FY 25 CONTINUING RESOLUTION (CR): Prepare for the FY 25 CR now, so you are ready on October 1</a:t>
            </a:r>
            <a:r>
              <a:rPr lang="en-US" sz="1800" u="sng" strike="noStrike" kern="100" baseline="30000">
                <a:solidFill>
                  <a:srgbClr val="000000"/>
                </a:solidFill>
                <a:effectLst/>
                <a:uFill>
                  <a:solidFill>
                    <a:srgbClr val="000000"/>
                  </a:solidFill>
                </a:uFill>
                <a:ea typeface="Arial" panose="020B0604020202020204" pitchFamily="34" charset="0"/>
                <a:cs typeface="Arial" panose="020B0604020202020204" pitchFamily="34" charset="0"/>
              </a:rPr>
              <a:t>s</a:t>
            </a:r>
            <a:r>
              <a:rPr lang="en-US" sz="1800" u="sng" strike="noStrike" kern="100">
                <a:solidFill>
                  <a:srgbClr val="000000"/>
                </a:solidFill>
                <a:effectLst/>
                <a:uFill>
                  <a:solidFill>
                    <a:srgbClr val="000000"/>
                  </a:solidFill>
                </a:uFill>
                <a:ea typeface="Arial" panose="020B0604020202020204" pitchFamily="34" charset="0"/>
                <a:cs typeface="Arial" panose="020B0604020202020204" pitchFamily="34" charset="0"/>
              </a:rPr>
              <a:t> by planning for the following:</a:t>
            </a:r>
          </a:p>
          <a:p>
            <a:pPr marR="154940" lvl="2" algn="just" fontAlgn="base">
              <a:lnSpc>
                <a:spcPct val="104000"/>
              </a:lnSpc>
              <a:spcBef>
                <a:spcPts val="0"/>
              </a:spcBef>
              <a:spcAft>
                <a:spcPts val="1385"/>
              </a:spcAft>
              <a:buClr>
                <a:srgbClr val="000000"/>
              </a:buClr>
              <a:buSzPts val="1200"/>
            </a:pPr>
            <a:r>
              <a:rPr lang="en-US" sz="1800" kern="100">
                <a:solidFill>
                  <a:srgbClr val="000000"/>
                </a:solidFill>
                <a:uFill>
                  <a:solidFill>
                    <a:srgbClr val="000000"/>
                  </a:solidFill>
                </a:uFill>
                <a:ea typeface="Arial" panose="020B0604020202020204" pitchFamily="34" charset="0"/>
                <a:cs typeface="Arial" panose="020B0604020202020204" pitchFamily="34" charset="0"/>
              </a:rPr>
              <a:t>Plan to start FY 25 under one/multiple CRs for a significant portion of the fiscal year (like FY 24).</a:t>
            </a:r>
          </a:p>
          <a:p>
            <a:pPr marR="154940" lvl="2" algn="just" fontAlgn="base">
              <a:lnSpc>
                <a:spcPct val="104000"/>
              </a:lnSpc>
              <a:spcBef>
                <a:spcPts val="0"/>
              </a:spcBef>
              <a:spcAft>
                <a:spcPts val="1385"/>
              </a:spcAft>
              <a:buClr>
                <a:srgbClr val="000000"/>
              </a:buClr>
              <a:buSzPts val="1200"/>
            </a:pPr>
            <a:r>
              <a:rPr lang="en-US" sz="1800" kern="100">
                <a:solidFill>
                  <a:srgbClr val="000000"/>
                </a:solidFill>
                <a:uFill>
                  <a:solidFill>
                    <a:srgbClr val="000000"/>
                  </a:solidFill>
                </a:uFill>
                <a:ea typeface="Arial" panose="020B0604020202020204" pitchFamily="34" charset="0"/>
                <a:cs typeface="Arial" panose="020B0604020202020204" pitchFamily="34" charset="0"/>
              </a:rPr>
              <a:t>Make sure that July 1st and October 1st project starts are implemented early in the fiscal year by hiring staff, purchasing supplies, and buying equipment.</a:t>
            </a:r>
          </a:p>
          <a:p>
            <a:pPr marR="154940" lvl="2" algn="just" fontAlgn="base">
              <a:lnSpc>
                <a:spcPct val="104000"/>
              </a:lnSpc>
              <a:spcBef>
                <a:spcPts val="0"/>
              </a:spcBef>
              <a:spcAft>
                <a:spcPts val="1385"/>
              </a:spcAft>
              <a:buClr>
                <a:srgbClr val="000000"/>
              </a:buClr>
              <a:buSzPts val="1200"/>
            </a:pPr>
            <a:r>
              <a:rPr lang="en-US" sz="1800" kern="100">
                <a:solidFill>
                  <a:srgbClr val="000000"/>
                </a:solidFill>
                <a:uFill>
                  <a:solidFill>
                    <a:srgbClr val="000000"/>
                  </a:solidFill>
                </a:uFill>
                <a:ea typeface="Arial" panose="020B0604020202020204" pitchFamily="34" charset="0"/>
                <a:cs typeface="Arial" panose="020B0604020202020204" pitchFamily="34" charset="0"/>
              </a:rPr>
              <a:t>Ensure your acquisition packages are submitted to RPO East as early as possible and work with Fiscal to allow you to overcommit your FCP in VISTA.</a:t>
            </a:r>
          </a:p>
          <a:p>
            <a:pPr marR="154940" lvl="2" algn="just" fontAlgn="base">
              <a:lnSpc>
                <a:spcPct val="104000"/>
              </a:lnSpc>
              <a:spcBef>
                <a:spcPts val="0"/>
              </a:spcBef>
              <a:spcAft>
                <a:spcPts val="1385"/>
              </a:spcAft>
              <a:buClr>
                <a:srgbClr val="000000"/>
              </a:buClr>
              <a:buSzPts val="1200"/>
            </a:pPr>
            <a:r>
              <a:rPr lang="en-US" sz="1800" kern="100">
                <a:solidFill>
                  <a:srgbClr val="0000FF"/>
                </a:solidFill>
                <a:uFill>
                  <a:solidFill>
                    <a:srgbClr val="000000"/>
                  </a:solidFill>
                </a:uFill>
                <a:ea typeface="Arial" panose="020B0604020202020204" pitchFamily="34" charset="0"/>
                <a:cs typeface="Arial" panose="020B0604020202020204" pitchFamily="34" charset="0"/>
                <a:hlinkClick r:id="rId2"/>
              </a:rPr>
              <a:t>Refer to ORD FY 24 CR Guidance</a:t>
            </a:r>
            <a:r>
              <a:rPr lang="en-US" sz="1800" kern="100">
                <a:solidFill>
                  <a:srgbClr val="000000"/>
                </a:solidFill>
                <a:uFill>
                  <a:solidFill>
                    <a:srgbClr val="000000"/>
                  </a:solidFill>
                </a:uFill>
                <a:ea typeface="Arial" panose="020B0604020202020204" pitchFamily="34" charset="0"/>
                <a:cs typeface="Arial" panose="020B0604020202020204" pitchFamily="34" charset="0"/>
                <a:hlinkClick r:id="rId2"/>
              </a:rPr>
              <a:t> </a:t>
            </a:r>
            <a:r>
              <a:rPr lang="en-US" sz="1800" kern="100">
                <a:solidFill>
                  <a:srgbClr val="000000"/>
                </a:solidFill>
                <a:uFill>
                  <a:solidFill>
                    <a:srgbClr val="000000"/>
                  </a:solidFill>
                </a:uFill>
                <a:ea typeface="Arial" panose="020B0604020202020204" pitchFamily="34" charset="0"/>
                <a:cs typeface="Arial" panose="020B0604020202020204" pitchFamily="34" charset="0"/>
              </a:rPr>
              <a:t>for complete guidance on executing funding during a CR (the FY 25 CR guidance will be issued in September).</a:t>
            </a:r>
          </a:p>
          <a:p>
            <a:pPr marR="154940" lvl="1" algn="just" fontAlgn="base">
              <a:lnSpc>
                <a:spcPct val="104000"/>
              </a:lnSpc>
              <a:spcBef>
                <a:spcPts val="0"/>
              </a:spcBef>
              <a:spcAft>
                <a:spcPts val="1385"/>
              </a:spcAft>
              <a:buClr>
                <a:srgbClr val="000000"/>
              </a:buClr>
              <a:buSzPts val="1200"/>
            </a:pPr>
            <a:endParaRPr lang="en-US" sz="1600" u="none" strike="noStrike" kern="100">
              <a:solidFill>
                <a:srgbClr val="000000"/>
              </a:solidFill>
              <a:effectLst/>
              <a:uFill>
                <a:solidFill>
                  <a:srgbClr val="000000"/>
                </a:solidFill>
              </a:uFill>
              <a:ea typeface="Arial" panose="020B0604020202020204" pitchFamily="34" charset="0"/>
              <a:cs typeface="Arial" panose="020B0604020202020204" pitchFamily="34" charset="0"/>
            </a:endParaRPr>
          </a:p>
          <a:p>
            <a:pPr marL="0" indent="0">
              <a:buNone/>
            </a:pPr>
            <a:endParaRPr lang="en-US"/>
          </a:p>
        </p:txBody>
      </p:sp>
      <p:sp>
        <p:nvSpPr>
          <p:cNvPr id="4" name="Slide Number Placeholder 3">
            <a:extLst>
              <a:ext uri="{FF2B5EF4-FFF2-40B4-BE49-F238E27FC236}">
                <a16:creationId xmlns:a16="http://schemas.microsoft.com/office/drawing/2014/main" id="{4B3881DC-B072-8ECF-A5F1-6C0BB6E2DEF9}"/>
              </a:ext>
            </a:extLst>
          </p:cNvPr>
          <p:cNvSpPr>
            <a:spLocks noGrp="1"/>
          </p:cNvSpPr>
          <p:nvPr>
            <p:ph type="sldNum" sz="quarter" idx="12"/>
          </p:nvPr>
        </p:nvSpPr>
        <p:spPr/>
        <p:txBody>
          <a:bodyPr/>
          <a:lstStyle/>
          <a:p>
            <a:fld id="{670A9334-4E67-F94F-A05E-0CE8B74A054E}" type="slidenum">
              <a:rPr lang="en-US" smtClean="0"/>
              <a:t>15</a:t>
            </a:fld>
            <a:endParaRPr lang="en-US"/>
          </a:p>
        </p:txBody>
      </p:sp>
    </p:spTree>
    <p:extLst>
      <p:ext uri="{BB962C8B-B14F-4D97-AF65-F5344CB8AC3E}">
        <p14:creationId xmlns:p14="http://schemas.microsoft.com/office/powerpoint/2010/main" val="9155105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153378-6B7A-86E9-ED68-506C862F95C9}"/>
              </a:ext>
            </a:extLst>
          </p:cNvPr>
          <p:cNvSpPr>
            <a:spLocks noGrp="1"/>
          </p:cNvSpPr>
          <p:nvPr>
            <p:ph type="title"/>
          </p:nvPr>
        </p:nvSpPr>
        <p:spPr/>
        <p:txBody>
          <a:bodyPr/>
          <a:lstStyle/>
          <a:p>
            <a:r>
              <a:rPr lang="en-US"/>
              <a:t>Section 3: </a:t>
            </a:r>
            <a:r>
              <a:rPr lang="en-US" b="0"/>
              <a:t>Implementing the changes from a field perspective </a:t>
            </a:r>
            <a:endParaRPr lang="en-US"/>
          </a:p>
        </p:txBody>
      </p:sp>
      <p:pic>
        <p:nvPicPr>
          <p:cNvPr id="6" name="Content Placeholder 5" descr="Logo&#10;&#10;Description automatically generated with low confidence">
            <a:extLst>
              <a:ext uri="{FF2B5EF4-FFF2-40B4-BE49-F238E27FC236}">
                <a16:creationId xmlns:a16="http://schemas.microsoft.com/office/drawing/2014/main" id="{EF21E8C1-BC9E-1003-39A1-F304C1375E6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724150" y="1499394"/>
            <a:ext cx="5810250" cy="4076700"/>
          </a:xfrm>
        </p:spPr>
      </p:pic>
      <p:sp>
        <p:nvSpPr>
          <p:cNvPr id="4" name="Slide Number Placeholder 3">
            <a:extLst>
              <a:ext uri="{FF2B5EF4-FFF2-40B4-BE49-F238E27FC236}">
                <a16:creationId xmlns:a16="http://schemas.microsoft.com/office/drawing/2014/main" id="{DCB39E25-3C8D-259E-AEE3-5A79E125998B}"/>
              </a:ext>
            </a:extLst>
          </p:cNvPr>
          <p:cNvSpPr>
            <a:spLocks noGrp="1"/>
          </p:cNvSpPr>
          <p:nvPr>
            <p:ph type="sldNum" sz="quarter" idx="12"/>
          </p:nvPr>
        </p:nvSpPr>
        <p:spPr/>
        <p:txBody>
          <a:bodyPr/>
          <a:lstStyle/>
          <a:p>
            <a:fld id="{670A9334-4E67-F94F-A05E-0CE8B74A054E}" type="slidenum">
              <a:rPr lang="en-US" smtClean="0"/>
              <a:t>16</a:t>
            </a:fld>
            <a:endParaRPr lang="en-US"/>
          </a:p>
        </p:txBody>
      </p:sp>
    </p:spTree>
    <p:extLst>
      <p:ext uri="{BB962C8B-B14F-4D97-AF65-F5344CB8AC3E}">
        <p14:creationId xmlns:p14="http://schemas.microsoft.com/office/powerpoint/2010/main" val="10478835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5440BA-A1D2-1726-9C1C-4279AC140DEC}"/>
              </a:ext>
            </a:extLst>
          </p:cNvPr>
          <p:cNvSpPr>
            <a:spLocks noGrp="1"/>
          </p:cNvSpPr>
          <p:nvPr>
            <p:ph type="title"/>
          </p:nvPr>
        </p:nvSpPr>
        <p:spPr/>
        <p:txBody>
          <a:bodyPr/>
          <a:lstStyle/>
          <a:p>
            <a:r>
              <a:rPr lang="en-US"/>
              <a:t>Section 3: </a:t>
            </a:r>
            <a:r>
              <a:rPr lang="en-US" b="0"/>
              <a:t>Implementing the changes from a field perspective </a:t>
            </a:r>
            <a:endParaRPr lang="en-US"/>
          </a:p>
        </p:txBody>
      </p:sp>
      <p:sp>
        <p:nvSpPr>
          <p:cNvPr id="3" name="Content Placeholder 2">
            <a:extLst>
              <a:ext uri="{FF2B5EF4-FFF2-40B4-BE49-F238E27FC236}">
                <a16:creationId xmlns:a16="http://schemas.microsoft.com/office/drawing/2014/main" id="{A07F1AA1-BF61-9147-4D70-301062D6CB9E}"/>
              </a:ext>
            </a:extLst>
          </p:cNvPr>
          <p:cNvSpPr>
            <a:spLocks noGrp="1"/>
          </p:cNvSpPr>
          <p:nvPr>
            <p:ph idx="1"/>
          </p:nvPr>
        </p:nvSpPr>
        <p:spPr/>
        <p:txBody>
          <a:bodyPr vert="horz" lIns="91440" tIns="45720" rIns="91440" bIns="45720" rtlCol="0" anchor="t">
            <a:noAutofit/>
          </a:bodyPr>
          <a:lstStyle/>
          <a:p>
            <a:r>
              <a:rPr lang="en-US">
                <a:cs typeface="Calibri"/>
              </a:rPr>
              <a:t>Be working now to ensure that you are under the 2% carryover by:</a:t>
            </a:r>
          </a:p>
          <a:p>
            <a:pPr lvl="1"/>
            <a:r>
              <a:rPr lang="en-US">
                <a:cs typeface="Calibri"/>
              </a:rPr>
              <a:t>Look back at the April RAFT expenditure report. Are there accounts that were underspending? Have you reached out to the PI to discuss their spend plan for the year? </a:t>
            </a:r>
          </a:p>
          <a:p>
            <a:pPr lvl="1"/>
            <a:r>
              <a:rPr lang="en-US">
                <a:cs typeface="Calibri"/>
              </a:rPr>
              <a:t>Be sure that each PI is informed that they will not be able to carry-over more than 2% into next fiscal year. Use these slides and the ORD memorandum as your tool to demonstrate this. There is clear guidance on the 2% carry-over limit and you should ensure this is communicated to the PI's at your station.</a:t>
            </a:r>
          </a:p>
          <a:p>
            <a:pPr lvl="1"/>
            <a:r>
              <a:rPr lang="en-US">
                <a:cs typeface="Calibri"/>
              </a:rPr>
              <a:t>Be aware of what your 2% carry-over is and whether or not you are on pace to achieve it. </a:t>
            </a:r>
          </a:p>
          <a:p>
            <a:pPr lvl="1"/>
            <a:endParaRPr lang="en-US">
              <a:cs typeface="Calibri"/>
            </a:endParaRPr>
          </a:p>
          <a:p>
            <a:pPr lvl="1"/>
            <a:endParaRPr lang="en-US">
              <a:cs typeface="Calibri"/>
            </a:endParaRPr>
          </a:p>
        </p:txBody>
      </p:sp>
      <p:sp>
        <p:nvSpPr>
          <p:cNvPr id="4" name="Slide Number Placeholder 3">
            <a:extLst>
              <a:ext uri="{FF2B5EF4-FFF2-40B4-BE49-F238E27FC236}">
                <a16:creationId xmlns:a16="http://schemas.microsoft.com/office/drawing/2014/main" id="{A22E9783-BA7C-34A6-6C57-DA524248D52E}"/>
              </a:ext>
            </a:extLst>
          </p:cNvPr>
          <p:cNvSpPr>
            <a:spLocks noGrp="1"/>
          </p:cNvSpPr>
          <p:nvPr>
            <p:ph type="sldNum" sz="quarter" idx="12"/>
          </p:nvPr>
        </p:nvSpPr>
        <p:spPr/>
        <p:txBody>
          <a:bodyPr/>
          <a:lstStyle/>
          <a:p>
            <a:fld id="{670A9334-4E67-F94F-A05E-0CE8B74A054E}" type="slidenum">
              <a:rPr lang="en-US" smtClean="0"/>
              <a:t>17</a:t>
            </a:fld>
            <a:endParaRPr lang="en-US"/>
          </a:p>
        </p:txBody>
      </p:sp>
    </p:spTree>
    <p:extLst>
      <p:ext uri="{BB962C8B-B14F-4D97-AF65-F5344CB8AC3E}">
        <p14:creationId xmlns:p14="http://schemas.microsoft.com/office/powerpoint/2010/main" val="5033089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C39F08-44E7-9725-4D09-25182F0F385F}"/>
              </a:ext>
            </a:extLst>
          </p:cNvPr>
          <p:cNvSpPr>
            <a:spLocks noGrp="1"/>
          </p:cNvSpPr>
          <p:nvPr>
            <p:ph type="title"/>
          </p:nvPr>
        </p:nvSpPr>
        <p:spPr/>
        <p:txBody>
          <a:bodyPr/>
          <a:lstStyle/>
          <a:p>
            <a:r>
              <a:rPr lang="en-US" sz="3800">
                <a:cs typeface="Calibri Light"/>
              </a:rPr>
              <a:t>Section 3: Tracking your 2% carry-over as we get closer to the end of the fiscal year</a:t>
            </a:r>
          </a:p>
        </p:txBody>
      </p:sp>
      <p:sp>
        <p:nvSpPr>
          <p:cNvPr id="3" name="Content Placeholder 2">
            <a:extLst>
              <a:ext uri="{FF2B5EF4-FFF2-40B4-BE49-F238E27FC236}">
                <a16:creationId xmlns:a16="http://schemas.microsoft.com/office/drawing/2014/main" id="{3378CE62-D9AE-FE24-CB5B-0CCD4AF170CE}"/>
              </a:ext>
            </a:extLst>
          </p:cNvPr>
          <p:cNvSpPr>
            <a:spLocks noGrp="1"/>
          </p:cNvSpPr>
          <p:nvPr>
            <p:ph idx="1"/>
          </p:nvPr>
        </p:nvSpPr>
        <p:spPr/>
        <p:txBody>
          <a:bodyPr vert="horz" lIns="91440" tIns="45720" rIns="91440" bIns="45720" rtlCol="0" anchor="t">
            <a:noAutofit/>
          </a:bodyPr>
          <a:lstStyle/>
          <a:p>
            <a:r>
              <a:rPr lang="en-US" sz="2000">
                <a:cs typeface="Calibri" panose="020F0502020204030204"/>
              </a:rPr>
              <a:t>Recommend starting an excel sheet to calculate 2% carryover no later than 8/1/24. It should be updated every couple days as you get closer to the end of the fiscal year.</a:t>
            </a:r>
            <a:endParaRPr lang="en-US"/>
          </a:p>
          <a:p>
            <a:r>
              <a:rPr lang="en-US" sz="2000">
                <a:cs typeface="Calibri" panose="020F0502020204030204"/>
              </a:rPr>
              <a:t>The excel sheet example in this presentation is done for the overall appropriation. You should also do this for each individual Program (81, 82, 84, 85, 86) and roll the data up to the overall appropriation.</a:t>
            </a:r>
            <a:endParaRPr lang="en-US"/>
          </a:p>
          <a:p>
            <a:r>
              <a:rPr lang="en-US" sz="2000">
                <a:cs typeface="Calibri" panose="020F0502020204030204"/>
              </a:rPr>
              <a:t>First step is to calculate 2% target.</a:t>
            </a:r>
            <a:endParaRPr lang="en-US"/>
          </a:p>
          <a:p>
            <a:pPr marL="0" indent="0">
              <a:buNone/>
            </a:pPr>
            <a:endParaRPr lang="en-US">
              <a:cs typeface="Calibri" panose="020F0502020204030204"/>
            </a:endParaRPr>
          </a:p>
        </p:txBody>
      </p:sp>
      <p:sp>
        <p:nvSpPr>
          <p:cNvPr id="4" name="Slide Number Placeholder 3">
            <a:extLst>
              <a:ext uri="{FF2B5EF4-FFF2-40B4-BE49-F238E27FC236}">
                <a16:creationId xmlns:a16="http://schemas.microsoft.com/office/drawing/2014/main" id="{8CFF1CDB-4BB3-1929-71A3-46988D0C3F35}"/>
              </a:ext>
            </a:extLst>
          </p:cNvPr>
          <p:cNvSpPr>
            <a:spLocks noGrp="1"/>
          </p:cNvSpPr>
          <p:nvPr>
            <p:ph type="sldNum" sz="quarter" idx="12"/>
          </p:nvPr>
        </p:nvSpPr>
        <p:spPr/>
        <p:txBody>
          <a:bodyPr/>
          <a:lstStyle/>
          <a:p>
            <a:fld id="{670A9334-4E67-F94F-A05E-0CE8B74A054E}" type="slidenum">
              <a:rPr lang="en-US" smtClean="0"/>
              <a:t>18</a:t>
            </a:fld>
            <a:endParaRPr lang="en-US"/>
          </a:p>
        </p:txBody>
      </p:sp>
      <p:graphicFrame>
        <p:nvGraphicFramePr>
          <p:cNvPr id="8" name="Table 7">
            <a:extLst>
              <a:ext uri="{FF2B5EF4-FFF2-40B4-BE49-F238E27FC236}">
                <a16:creationId xmlns:a16="http://schemas.microsoft.com/office/drawing/2014/main" id="{D5B1F95E-9DBA-EF33-D4A8-9609F9B0B1D4}"/>
              </a:ext>
            </a:extLst>
          </p:cNvPr>
          <p:cNvGraphicFramePr>
            <a:graphicFrameLocks noGrp="1"/>
          </p:cNvGraphicFramePr>
          <p:nvPr>
            <p:extLst>
              <p:ext uri="{D42A27DB-BD31-4B8C-83A1-F6EECF244321}">
                <p14:modId xmlns:p14="http://schemas.microsoft.com/office/powerpoint/2010/main" val="998453779"/>
              </p:ext>
            </p:extLst>
          </p:nvPr>
        </p:nvGraphicFramePr>
        <p:xfrm>
          <a:off x="1486807" y="3715566"/>
          <a:ext cx="8293100" cy="1858010"/>
        </p:xfrm>
        <a:graphic>
          <a:graphicData uri="http://schemas.openxmlformats.org/drawingml/2006/table">
            <a:tbl>
              <a:tblPr firstRow="1" bandRow="1">
                <a:tableStyleId>{5C22544A-7EE6-4342-B048-85BDC9FD1C3A}</a:tableStyleId>
              </a:tblPr>
              <a:tblGrid>
                <a:gridCol w="5562600">
                  <a:extLst>
                    <a:ext uri="{9D8B030D-6E8A-4147-A177-3AD203B41FA5}">
                      <a16:colId xmlns:a16="http://schemas.microsoft.com/office/drawing/2014/main" val="3279634544"/>
                    </a:ext>
                  </a:extLst>
                </a:gridCol>
                <a:gridCol w="2730500">
                  <a:extLst>
                    <a:ext uri="{9D8B030D-6E8A-4147-A177-3AD203B41FA5}">
                      <a16:colId xmlns:a16="http://schemas.microsoft.com/office/drawing/2014/main" val="2605451503"/>
                    </a:ext>
                  </a:extLst>
                </a:gridCol>
              </a:tblGrid>
              <a:tr h="929005">
                <a:tc>
                  <a:txBody>
                    <a:bodyPr/>
                    <a:lstStyle/>
                    <a:p>
                      <a:pPr marL="0" algn="l" fontAlgn="t">
                        <a:spcBef>
                          <a:spcPts val="40"/>
                        </a:spcBef>
                        <a:spcAft>
                          <a:spcPts val="0"/>
                        </a:spcAft>
                      </a:pPr>
                      <a:endParaRPr lang="en-US" sz="1800" b="0" i="0" u="none" strike="noStrike">
                        <a:effectLst/>
                        <a:highlight>
                          <a:srgbClr val="4471C4"/>
                        </a:highlight>
                        <a:latin typeface="Arial" panose="020B0604020202020204" pitchFamily="34" charset="0"/>
                      </a:endParaRPr>
                    </a:p>
                    <a:p>
                      <a:pPr marL="0" algn="ctr" fontAlgn="t">
                        <a:spcBef>
                          <a:spcPts val="0"/>
                        </a:spcBef>
                        <a:spcAft>
                          <a:spcPts val="0"/>
                        </a:spcAft>
                      </a:pPr>
                      <a:r>
                        <a:rPr lang="en-US" sz="1800" b="1" i="0" u="none" strike="noStrike">
                          <a:solidFill>
                            <a:srgbClr val="FFFFFF"/>
                          </a:solidFill>
                          <a:effectLst/>
                          <a:highlight>
                            <a:srgbClr val="4471C4"/>
                          </a:highlight>
                          <a:latin typeface="Calibri" panose="020F0502020204030204" pitchFamily="34" charset="0"/>
                          <a:cs typeface="Calibri" panose="020F0502020204030204" pitchFamily="34" charset="0"/>
                        </a:rPr>
                        <a:t>0161A1</a:t>
                      </a:r>
                      <a:r>
                        <a:rPr lang="en-US" sz="1800" b="1" i="0" u="none" strike="noStrike" spc="-20">
                          <a:solidFill>
                            <a:srgbClr val="FFFFFF"/>
                          </a:solidFill>
                          <a:effectLst/>
                          <a:highlight>
                            <a:srgbClr val="4471C4"/>
                          </a:highlight>
                          <a:latin typeface="Calibri" panose="020F0502020204030204" pitchFamily="34" charset="0"/>
                          <a:cs typeface="Calibri" panose="020F0502020204030204" pitchFamily="34" charset="0"/>
                        </a:rPr>
                        <a:t> </a:t>
                      </a:r>
                      <a:r>
                        <a:rPr lang="en-US" sz="1800" b="1" i="0" u="none" strike="noStrike">
                          <a:solidFill>
                            <a:srgbClr val="FFFFFF"/>
                          </a:solidFill>
                          <a:effectLst/>
                          <a:highlight>
                            <a:srgbClr val="4471C4"/>
                          </a:highlight>
                          <a:latin typeface="Calibri" panose="020F0502020204030204" pitchFamily="34" charset="0"/>
                          <a:cs typeface="Calibri" panose="020F0502020204030204" pitchFamily="34" charset="0"/>
                        </a:rPr>
                        <a:t>FY</a:t>
                      </a:r>
                      <a:r>
                        <a:rPr lang="en-US" sz="1800" b="1" i="0" u="none" strike="noStrike" spc="-15">
                          <a:solidFill>
                            <a:srgbClr val="FFFFFF"/>
                          </a:solidFill>
                          <a:effectLst/>
                          <a:highlight>
                            <a:srgbClr val="4471C4"/>
                          </a:highlight>
                          <a:latin typeface="Calibri" panose="020F0502020204030204" pitchFamily="34" charset="0"/>
                          <a:cs typeface="Calibri" panose="020F0502020204030204" pitchFamily="34" charset="0"/>
                        </a:rPr>
                        <a:t> 24</a:t>
                      </a:r>
                      <a:r>
                        <a:rPr lang="en-US" sz="1800" b="1" i="0" u="none" strike="noStrike">
                          <a:solidFill>
                            <a:srgbClr val="FFFFFF"/>
                          </a:solidFill>
                          <a:effectLst/>
                          <a:highlight>
                            <a:srgbClr val="4471C4"/>
                          </a:highlight>
                          <a:latin typeface="Calibri" panose="020F0502020204030204" pitchFamily="34" charset="0"/>
                          <a:cs typeface="Calibri" panose="020F0502020204030204" pitchFamily="34" charset="0"/>
                        </a:rPr>
                        <a:t>/25</a:t>
                      </a:r>
                      <a:r>
                        <a:rPr lang="en-US" sz="1800" b="1" i="0" u="none" strike="noStrike" spc="10">
                          <a:solidFill>
                            <a:srgbClr val="FFFFFF"/>
                          </a:solidFill>
                          <a:effectLst/>
                          <a:highlight>
                            <a:srgbClr val="4471C4"/>
                          </a:highlight>
                          <a:latin typeface="Calibri" panose="020F0502020204030204" pitchFamily="34" charset="0"/>
                          <a:cs typeface="Calibri" panose="020F0502020204030204" pitchFamily="34" charset="0"/>
                        </a:rPr>
                        <a:t> </a:t>
                      </a:r>
                      <a:r>
                        <a:rPr lang="en-US" sz="1800" b="1" i="0" u="none" strike="noStrike" spc="-30">
                          <a:solidFill>
                            <a:srgbClr val="FFFFFF"/>
                          </a:solidFill>
                          <a:effectLst/>
                          <a:highlight>
                            <a:srgbClr val="4471C4"/>
                          </a:highlight>
                          <a:latin typeface="Calibri" panose="020F0502020204030204" pitchFamily="34" charset="0"/>
                          <a:cs typeface="Calibri" panose="020F0502020204030204" pitchFamily="34" charset="0"/>
                        </a:rPr>
                        <a:t>Total</a:t>
                      </a:r>
                      <a:r>
                        <a:rPr lang="en-US" sz="1800" b="1" i="0" u="none" strike="noStrike" spc="-40">
                          <a:solidFill>
                            <a:srgbClr val="FFFFFF"/>
                          </a:solidFill>
                          <a:effectLst/>
                          <a:highlight>
                            <a:srgbClr val="4471C4"/>
                          </a:highlight>
                          <a:latin typeface="Calibri" panose="020F0502020204030204" pitchFamily="34" charset="0"/>
                          <a:cs typeface="Calibri" panose="020F0502020204030204" pitchFamily="34" charset="0"/>
                        </a:rPr>
                        <a:t> </a:t>
                      </a:r>
                      <a:r>
                        <a:rPr lang="en-US" sz="1800" b="1" i="0" u="none" strike="noStrike">
                          <a:solidFill>
                            <a:srgbClr val="FFFFFF"/>
                          </a:solidFill>
                          <a:effectLst/>
                          <a:highlight>
                            <a:srgbClr val="4471C4"/>
                          </a:highlight>
                          <a:latin typeface="Calibri" panose="020F0502020204030204" pitchFamily="34" charset="0"/>
                          <a:cs typeface="Calibri" panose="020F0502020204030204" pitchFamily="34" charset="0"/>
                        </a:rPr>
                        <a:t>from</a:t>
                      </a:r>
                      <a:r>
                        <a:rPr lang="en-US" sz="1800" b="1" i="0" u="none" strike="noStrike" spc="-5">
                          <a:solidFill>
                            <a:srgbClr val="FFFFFF"/>
                          </a:solidFill>
                          <a:effectLst/>
                          <a:highlight>
                            <a:srgbClr val="4471C4"/>
                          </a:highlight>
                          <a:latin typeface="Calibri" panose="020F0502020204030204" pitchFamily="34" charset="0"/>
                          <a:cs typeface="Calibri" panose="020F0502020204030204" pitchFamily="34" charset="0"/>
                        </a:rPr>
                        <a:t> </a:t>
                      </a:r>
                      <a:r>
                        <a:rPr lang="en-US" sz="1800" b="1" i="0" u="none" strike="noStrike" spc="-25">
                          <a:solidFill>
                            <a:srgbClr val="FFFFFF"/>
                          </a:solidFill>
                          <a:effectLst/>
                          <a:highlight>
                            <a:srgbClr val="4471C4"/>
                          </a:highlight>
                          <a:latin typeface="Calibri" panose="020F0502020204030204" pitchFamily="34" charset="0"/>
                          <a:cs typeface="Calibri" panose="020F0502020204030204" pitchFamily="34" charset="0"/>
                        </a:rPr>
                        <a:t>SOA</a:t>
                      </a:r>
                      <a:endParaRPr lang="en-US" sz="1800" b="0" i="0" u="none" strike="noStrike">
                        <a:effectLst/>
                        <a:highlight>
                          <a:srgbClr val="4471C4"/>
                        </a:highlight>
                        <a:latin typeface="Arial" panose="020B0604020202020204" pitchFamily="34" charset="0"/>
                      </a:endParaRPr>
                    </a:p>
                  </a:txBody>
                  <a:tcPr marL="9525" marR="9525" marT="508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471C4"/>
                    </a:solidFill>
                  </a:tcPr>
                </a:tc>
                <a:tc>
                  <a:txBody>
                    <a:bodyPr/>
                    <a:lstStyle/>
                    <a:p>
                      <a:pPr marL="0" algn="l" fontAlgn="t">
                        <a:spcBef>
                          <a:spcPts val="40"/>
                        </a:spcBef>
                        <a:spcAft>
                          <a:spcPts val="0"/>
                        </a:spcAft>
                      </a:pPr>
                      <a:endParaRPr lang="en-US" sz="1800" b="0" i="0" u="none" strike="noStrike">
                        <a:effectLst/>
                        <a:highlight>
                          <a:srgbClr val="4471C4"/>
                        </a:highlight>
                        <a:latin typeface="Arial" panose="020B0604020202020204" pitchFamily="34" charset="0"/>
                      </a:endParaRPr>
                    </a:p>
                    <a:p>
                      <a:pPr marL="0" algn="ctr" fontAlgn="t">
                        <a:spcBef>
                          <a:spcPts val="0"/>
                        </a:spcBef>
                        <a:spcAft>
                          <a:spcPts val="0"/>
                        </a:spcAft>
                      </a:pPr>
                      <a:r>
                        <a:rPr lang="en-US" sz="1800" b="1" i="0" u="none" strike="noStrike" spc="-10">
                          <a:solidFill>
                            <a:srgbClr val="FFFFFF"/>
                          </a:solidFill>
                          <a:effectLst/>
                          <a:highlight>
                            <a:srgbClr val="4471C4"/>
                          </a:highlight>
                          <a:latin typeface="Calibri" panose="020F0502020204030204" pitchFamily="34" charset="0"/>
                          <a:cs typeface="Calibri" panose="020F0502020204030204" pitchFamily="34" charset="0"/>
                        </a:rPr>
                        <a:t>14,304,810</a:t>
                      </a:r>
                      <a:endParaRPr lang="en-US" sz="1800" b="0" i="0" u="none" strike="noStrike">
                        <a:effectLst/>
                        <a:highlight>
                          <a:srgbClr val="4471C4"/>
                        </a:highlight>
                        <a:latin typeface="Arial" panose="020B0604020202020204" pitchFamily="34" charset="0"/>
                      </a:endParaRPr>
                    </a:p>
                  </a:txBody>
                  <a:tcPr marL="9525" marR="9525" marT="508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471C4"/>
                    </a:solidFill>
                  </a:tcPr>
                </a:tc>
                <a:extLst>
                  <a:ext uri="{0D108BD9-81ED-4DB2-BD59-A6C34878D82A}">
                    <a16:rowId xmlns:a16="http://schemas.microsoft.com/office/drawing/2014/main" val="1675367201"/>
                  </a:ext>
                </a:extLst>
              </a:tr>
              <a:tr h="929005">
                <a:tc>
                  <a:txBody>
                    <a:bodyPr/>
                    <a:lstStyle/>
                    <a:p>
                      <a:pPr marL="0" algn="l" fontAlgn="t">
                        <a:spcBef>
                          <a:spcPts val="40"/>
                        </a:spcBef>
                        <a:spcAft>
                          <a:spcPts val="0"/>
                        </a:spcAft>
                      </a:pPr>
                      <a:endParaRPr lang="en-US" sz="1800" b="0" i="0" u="none" strike="noStrike">
                        <a:effectLst/>
                        <a:highlight>
                          <a:srgbClr val="CFD4EA"/>
                        </a:highlight>
                        <a:latin typeface="Arial" panose="020B0604020202020204" pitchFamily="34" charset="0"/>
                      </a:endParaRPr>
                    </a:p>
                    <a:p>
                      <a:pPr marL="0" algn="ctr" fontAlgn="t">
                        <a:spcBef>
                          <a:spcPts val="0"/>
                        </a:spcBef>
                        <a:spcAft>
                          <a:spcPts val="0"/>
                        </a:spcAft>
                      </a:pPr>
                      <a:r>
                        <a:rPr lang="en-US" sz="1800" b="0" i="0" u="none" strike="noStrike" spc="-25">
                          <a:solidFill>
                            <a:srgbClr val="000000"/>
                          </a:solidFill>
                          <a:effectLst/>
                          <a:highlight>
                            <a:srgbClr val="CFD4EA"/>
                          </a:highlight>
                          <a:latin typeface="Calibri" panose="020F0502020204030204" pitchFamily="34" charset="0"/>
                          <a:cs typeface="Calibri" panose="020F0502020204030204" pitchFamily="34" charset="0"/>
                        </a:rPr>
                        <a:t>2%</a:t>
                      </a:r>
                      <a:endParaRPr lang="en-US" sz="1800" b="0" i="0" u="none" strike="noStrike">
                        <a:effectLst/>
                        <a:highlight>
                          <a:srgbClr val="CFD4EA"/>
                        </a:highlight>
                        <a:latin typeface="Arial" panose="020B0604020202020204" pitchFamily="34"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4EA"/>
                    </a:solidFill>
                  </a:tcPr>
                </a:tc>
                <a:tc>
                  <a:txBody>
                    <a:bodyPr/>
                    <a:lstStyle/>
                    <a:p>
                      <a:pPr marL="0" algn="l" fontAlgn="t">
                        <a:spcBef>
                          <a:spcPts val="40"/>
                        </a:spcBef>
                        <a:spcAft>
                          <a:spcPts val="0"/>
                        </a:spcAft>
                      </a:pPr>
                      <a:endParaRPr lang="en-US" sz="1800" b="0" i="0" u="none" strike="noStrike">
                        <a:effectLst/>
                        <a:highlight>
                          <a:srgbClr val="CFD4EA"/>
                        </a:highlight>
                        <a:latin typeface="Arial" panose="020B0604020202020204" pitchFamily="34" charset="0"/>
                      </a:endParaRPr>
                    </a:p>
                    <a:p>
                      <a:pPr marL="0" algn="ctr" fontAlgn="t">
                        <a:spcBef>
                          <a:spcPts val="0"/>
                        </a:spcBef>
                        <a:spcAft>
                          <a:spcPts val="0"/>
                        </a:spcAft>
                      </a:pPr>
                      <a:r>
                        <a:rPr lang="en-US" sz="1800" b="0" i="0" u="none" strike="noStrike" spc="-10">
                          <a:solidFill>
                            <a:srgbClr val="000000"/>
                          </a:solidFill>
                          <a:effectLst/>
                          <a:highlight>
                            <a:srgbClr val="CFD4EA"/>
                          </a:highlight>
                          <a:latin typeface="Calibri" panose="020F0502020204030204" pitchFamily="34" charset="0"/>
                          <a:cs typeface="Calibri" panose="020F0502020204030204" pitchFamily="34" charset="0"/>
                        </a:rPr>
                        <a:t>286,096</a:t>
                      </a:r>
                      <a:endParaRPr lang="en-US" sz="1800" b="0" i="0" u="none" strike="noStrike">
                        <a:effectLst/>
                        <a:highlight>
                          <a:srgbClr val="CFD4EA"/>
                        </a:highlight>
                        <a:latin typeface="Arial" panose="020B0604020202020204" pitchFamily="34" charset="0"/>
                      </a:endParaRPr>
                    </a:p>
                  </a:txBody>
                  <a:tcPr marL="9525" marR="9525" marT="508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4EA"/>
                    </a:solidFill>
                  </a:tcPr>
                </a:tc>
                <a:extLst>
                  <a:ext uri="{0D108BD9-81ED-4DB2-BD59-A6C34878D82A}">
                    <a16:rowId xmlns:a16="http://schemas.microsoft.com/office/drawing/2014/main" val="2395206572"/>
                  </a:ext>
                </a:extLst>
              </a:tr>
            </a:tbl>
          </a:graphicData>
        </a:graphic>
      </p:graphicFrame>
    </p:spTree>
    <p:extLst>
      <p:ext uri="{BB962C8B-B14F-4D97-AF65-F5344CB8AC3E}">
        <p14:creationId xmlns:p14="http://schemas.microsoft.com/office/powerpoint/2010/main" val="42579376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D6CB0C-E41E-3993-5787-A46073185EAC}"/>
              </a:ext>
            </a:extLst>
          </p:cNvPr>
          <p:cNvSpPr>
            <a:spLocks noGrp="1"/>
          </p:cNvSpPr>
          <p:nvPr>
            <p:ph type="title"/>
          </p:nvPr>
        </p:nvSpPr>
        <p:spPr/>
        <p:txBody>
          <a:bodyPr/>
          <a:lstStyle/>
          <a:p>
            <a:r>
              <a:rPr lang="en-US">
                <a:cs typeface="Calibri Light"/>
              </a:rPr>
              <a:t>Section 3: Salaries</a:t>
            </a:r>
            <a:endParaRPr lang="en-US"/>
          </a:p>
        </p:txBody>
      </p:sp>
      <p:sp>
        <p:nvSpPr>
          <p:cNvPr id="3" name="Content Placeholder 2">
            <a:extLst>
              <a:ext uri="{FF2B5EF4-FFF2-40B4-BE49-F238E27FC236}">
                <a16:creationId xmlns:a16="http://schemas.microsoft.com/office/drawing/2014/main" id="{879482D2-7162-CC9D-0A99-24E1E2A6CDA7}"/>
              </a:ext>
            </a:extLst>
          </p:cNvPr>
          <p:cNvSpPr>
            <a:spLocks noGrp="1"/>
          </p:cNvSpPr>
          <p:nvPr>
            <p:ph idx="1"/>
          </p:nvPr>
        </p:nvSpPr>
        <p:spPr/>
        <p:txBody>
          <a:bodyPr vert="horz" lIns="91440" tIns="45720" rIns="91440" bIns="45720" rtlCol="0" anchor="t">
            <a:noAutofit/>
          </a:bodyPr>
          <a:lstStyle/>
          <a:p>
            <a:r>
              <a:rPr lang="en-US" sz="2400">
                <a:cs typeface="Calibri"/>
              </a:rPr>
              <a:t>For Salaries, you will need to project Pay Periods 15, 16, 17, and 18.</a:t>
            </a:r>
            <a:endParaRPr lang="en-US">
              <a:cs typeface="Calibri" panose="020F0502020204030204"/>
            </a:endParaRPr>
          </a:p>
          <a:p>
            <a:r>
              <a:rPr lang="en-US" sz="2400">
                <a:cs typeface="Calibri"/>
              </a:rPr>
              <a:t>The accruals for this year is factored at .6 for the PP19 split (6/10 working days will hit this fiscal year).</a:t>
            </a:r>
            <a:endParaRPr lang="en-US"/>
          </a:p>
          <a:p>
            <a:endParaRPr lang="en-US" sz="2400">
              <a:cs typeface="Calibri"/>
            </a:endParaRPr>
          </a:p>
          <a:p>
            <a:endParaRPr lang="en-US">
              <a:cs typeface="Calibri"/>
            </a:endParaRPr>
          </a:p>
        </p:txBody>
      </p:sp>
      <p:sp>
        <p:nvSpPr>
          <p:cNvPr id="4" name="Slide Number Placeholder 3">
            <a:extLst>
              <a:ext uri="{FF2B5EF4-FFF2-40B4-BE49-F238E27FC236}">
                <a16:creationId xmlns:a16="http://schemas.microsoft.com/office/drawing/2014/main" id="{5DB6C8DA-1856-FAF2-9255-FB5BB80D616E}"/>
              </a:ext>
            </a:extLst>
          </p:cNvPr>
          <p:cNvSpPr>
            <a:spLocks noGrp="1"/>
          </p:cNvSpPr>
          <p:nvPr>
            <p:ph type="sldNum" sz="quarter" idx="12"/>
          </p:nvPr>
        </p:nvSpPr>
        <p:spPr/>
        <p:txBody>
          <a:bodyPr/>
          <a:lstStyle/>
          <a:p>
            <a:fld id="{670A9334-4E67-F94F-A05E-0CE8B74A054E}" type="slidenum">
              <a:rPr lang="en-US" smtClean="0"/>
              <a:t>19</a:t>
            </a:fld>
            <a:endParaRPr lang="en-US"/>
          </a:p>
        </p:txBody>
      </p:sp>
      <p:graphicFrame>
        <p:nvGraphicFramePr>
          <p:cNvPr id="6" name="Table 5">
            <a:extLst>
              <a:ext uri="{FF2B5EF4-FFF2-40B4-BE49-F238E27FC236}">
                <a16:creationId xmlns:a16="http://schemas.microsoft.com/office/drawing/2014/main" id="{33E9789E-69A5-4264-499E-B559D0C25B72}"/>
              </a:ext>
            </a:extLst>
          </p:cNvPr>
          <p:cNvGraphicFramePr>
            <a:graphicFrameLocks noGrp="1"/>
          </p:cNvGraphicFramePr>
          <p:nvPr>
            <p:extLst>
              <p:ext uri="{D42A27DB-BD31-4B8C-83A1-F6EECF244321}">
                <p14:modId xmlns:p14="http://schemas.microsoft.com/office/powerpoint/2010/main" val="866619397"/>
              </p:ext>
            </p:extLst>
          </p:nvPr>
        </p:nvGraphicFramePr>
        <p:xfrm>
          <a:off x="374495" y="2976361"/>
          <a:ext cx="10439400" cy="3115310"/>
        </p:xfrm>
        <a:graphic>
          <a:graphicData uri="http://schemas.openxmlformats.org/drawingml/2006/table">
            <a:tbl>
              <a:tblPr firstRow="1" bandRow="1">
                <a:tableStyleId>{5C22544A-7EE6-4342-B048-85BDC9FD1C3A}</a:tableStyleId>
              </a:tblPr>
              <a:tblGrid>
                <a:gridCol w="2882900">
                  <a:extLst>
                    <a:ext uri="{9D8B030D-6E8A-4147-A177-3AD203B41FA5}">
                      <a16:colId xmlns:a16="http://schemas.microsoft.com/office/drawing/2014/main" val="253017540"/>
                    </a:ext>
                  </a:extLst>
                </a:gridCol>
                <a:gridCol w="1803400">
                  <a:extLst>
                    <a:ext uri="{9D8B030D-6E8A-4147-A177-3AD203B41FA5}">
                      <a16:colId xmlns:a16="http://schemas.microsoft.com/office/drawing/2014/main" val="2017783050"/>
                    </a:ext>
                  </a:extLst>
                </a:gridCol>
                <a:gridCol w="5753100">
                  <a:extLst>
                    <a:ext uri="{9D8B030D-6E8A-4147-A177-3AD203B41FA5}">
                      <a16:colId xmlns:a16="http://schemas.microsoft.com/office/drawing/2014/main" val="633668849"/>
                    </a:ext>
                  </a:extLst>
                </a:gridCol>
              </a:tblGrid>
              <a:tr h="314325">
                <a:tc>
                  <a:txBody>
                    <a:bodyPr/>
                    <a:lstStyle/>
                    <a:p>
                      <a:pPr marL="0" algn="ctr" fontAlgn="t">
                        <a:spcBef>
                          <a:spcPts val="35"/>
                        </a:spcBef>
                        <a:spcAft>
                          <a:spcPts val="0"/>
                        </a:spcAft>
                      </a:pPr>
                      <a:r>
                        <a:rPr lang="en-US" sz="1800" b="1" i="0" u="none" strike="noStrike" spc="-10">
                          <a:solidFill>
                            <a:srgbClr val="FFFFFF"/>
                          </a:solidFill>
                          <a:effectLst/>
                          <a:highlight>
                            <a:srgbClr val="4471C4"/>
                          </a:highlight>
                          <a:latin typeface="Calibri"/>
                          <a:cs typeface="Calibri"/>
                        </a:rPr>
                        <a:t>Salaries</a:t>
                      </a:r>
                      <a:endParaRPr lang="en-US" sz="1800" b="0" i="0" u="none" strike="noStrike">
                        <a:effectLst/>
                        <a:highlight>
                          <a:srgbClr val="4471C4"/>
                        </a:highlight>
                        <a:latin typeface="Calibri"/>
                        <a:cs typeface="Calibri"/>
                      </a:endParaRPr>
                    </a:p>
                  </a:txBody>
                  <a:tcPr marL="9525" marR="9525" marT="444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471C4"/>
                    </a:solidFill>
                  </a:tcPr>
                </a:tc>
                <a:tc>
                  <a:txBody>
                    <a:bodyPr/>
                    <a:lstStyle/>
                    <a:p>
                      <a:pPr marL="0" algn="l" fontAlgn="t">
                        <a:spcBef>
                          <a:spcPts val="0"/>
                        </a:spcBef>
                        <a:spcAft>
                          <a:spcPts val="0"/>
                        </a:spcAft>
                      </a:pPr>
                      <a:endParaRPr lang="en-US" sz="1800" b="0" i="0" u="none" strike="noStrike">
                        <a:effectLst/>
                        <a:highlight>
                          <a:srgbClr val="4471C4"/>
                        </a:highlight>
                        <a:latin typeface="Arial" panose="020B0604020202020204" pitchFamily="34"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471C4"/>
                    </a:solidFill>
                  </a:tcPr>
                </a:tc>
                <a:tc>
                  <a:txBody>
                    <a:bodyPr/>
                    <a:lstStyle/>
                    <a:p>
                      <a:pPr marL="0" algn="l" fontAlgn="t">
                        <a:spcBef>
                          <a:spcPts val="0"/>
                        </a:spcBef>
                        <a:spcAft>
                          <a:spcPts val="0"/>
                        </a:spcAft>
                      </a:pPr>
                      <a:endParaRPr lang="en-US" sz="1800" b="0" i="0" u="none" strike="noStrike">
                        <a:effectLst/>
                        <a:highlight>
                          <a:srgbClr val="4471C4"/>
                        </a:highlight>
                        <a:latin typeface="Arial" panose="020B0604020202020204" pitchFamily="34"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471C4"/>
                    </a:solidFill>
                  </a:tcPr>
                </a:tc>
                <a:extLst>
                  <a:ext uri="{0D108BD9-81ED-4DB2-BD59-A6C34878D82A}">
                    <a16:rowId xmlns:a16="http://schemas.microsoft.com/office/drawing/2014/main" val="955630509"/>
                  </a:ext>
                </a:extLst>
              </a:tr>
              <a:tr h="314325">
                <a:tc>
                  <a:txBody>
                    <a:bodyPr/>
                    <a:lstStyle/>
                    <a:p>
                      <a:pPr marL="0" algn="l" fontAlgn="t">
                        <a:spcBef>
                          <a:spcPts val="35"/>
                        </a:spcBef>
                        <a:spcAft>
                          <a:spcPts val="0"/>
                        </a:spcAft>
                      </a:pPr>
                      <a:r>
                        <a:rPr lang="en-US" sz="1800" b="0" i="0" u="none" strike="noStrike">
                          <a:solidFill>
                            <a:srgbClr val="000000"/>
                          </a:solidFill>
                          <a:effectLst/>
                          <a:highlight>
                            <a:srgbClr val="CFD4EA"/>
                          </a:highlight>
                          <a:latin typeface="Calibri"/>
                          <a:cs typeface="Calibri"/>
                        </a:rPr>
                        <a:t>FMS</a:t>
                      </a:r>
                      <a:r>
                        <a:rPr lang="en-US" sz="1800" b="0" i="0" u="none" strike="noStrike" spc="-5">
                          <a:solidFill>
                            <a:srgbClr val="000000"/>
                          </a:solidFill>
                          <a:effectLst/>
                          <a:highlight>
                            <a:srgbClr val="CFD4EA"/>
                          </a:highlight>
                          <a:latin typeface="Calibri"/>
                          <a:cs typeface="Calibri"/>
                        </a:rPr>
                        <a:t> </a:t>
                      </a:r>
                      <a:r>
                        <a:rPr lang="en-US" sz="1800" b="0" i="0" u="none" strike="noStrike" spc="-10">
                          <a:solidFill>
                            <a:srgbClr val="000000"/>
                          </a:solidFill>
                          <a:effectLst/>
                          <a:highlight>
                            <a:srgbClr val="CFD4EA"/>
                          </a:highlight>
                          <a:latin typeface="Calibri"/>
                          <a:cs typeface="Calibri"/>
                        </a:rPr>
                        <a:t>Budget</a:t>
                      </a:r>
                      <a:endParaRPr lang="en-US" sz="1800" b="0" i="0" u="none" strike="noStrike">
                        <a:effectLst/>
                        <a:highlight>
                          <a:srgbClr val="CFD4EA"/>
                        </a:highlight>
                        <a:latin typeface="Calibri"/>
                        <a:cs typeface="Calibri"/>
                      </a:endParaRPr>
                    </a:p>
                  </a:txBody>
                  <a:tcPr marL="9525" marR="9525" marT="444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4EA"/>
                    </a:solidFill>
                  </a:tcPr>
                </a:tc>
                <a:tc>
                  <a:txBody>
                    <a:bodyPr/>
                    <a:lstStyle/>
                    <a:p>
                      <a:pPr marL="0" algn="ctr" fontAlgn="t">
                        <a:spcBef>
                          <a:spcPts val="35"/>
                        </a:spcBef>
                        <a:spcAft>
                          <a:spcPts val="0"/>
                        </a:spcAft>
                      </a:pPr>
                      <a:r>
                        <a:rPr lang="en-US" sz="1800" b="0" i="0" u="none" strike="noStrike" spc="-10">
                          <a:solidFill>
                            <a:srgbClr val="000000"/>
                          </a:solidFill>
                          <a:effectLst/>
                          <a:highlight>
                            <a:srgbClr val="CFD4EA"/>
                          </a:highlight>
                          <a:latin typeface="Calibri"/>
                          <a:cs typeface="Calibri"/>
                        </a:rPr>
                        <a:t>5,338,531</a:t>
                      </a:r>
                      <a:endParaRPr lang="en-US" sz="1800" b="0" i="0" u="none" strike="noStrike">
                        <a:effectLst/>
                        <a:highlight>
                          <a:srgbClr val="CFD4EA"/>
                        </a:highlight>
                        <a:latin typeface="Calibri"/>
                        <a:cs typeface="Calibri"/>
                      </a:endParaRPr>
                    </a:p>
                  </a:txBody>
                  <a:tcPr marL="9525" marR="9525" marT="444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4EA"/>
                    </a:solidFill>
                  </a:tcPr>
                </a:tc>
                <a:tc>
                  <a:txBody>
                    <a:bodyPr/>
                    <a:lstStyle/>
                    <a:p>
                      <a:pPr marL="0" algn="l" fontAlgn="t">
                        <a:spcBef>
                          <a:spcPts val="0"/>
                        </a:spcBef>
                        <a:spcAft>
                          <a:spcPts val="0"/>
                        </a:spcAft>
                      </a:pPr>
                      <a:endParaRPr lang="en-US" sz="1800" b="0" i="0" u="none" strike="noStrike">
                        <a:effectLst/>
                        <a:highlight>
                          <a:srgbClr val="CFD4EA"/>
                        </a:highlight>
                        <a:latin typeface="Arial" panose="020B0604020202020204" pitchFamily="34"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4EA"/>
                    </a:solidFill>
                  </a:tcPr>
                </a:tc>
                <a:extLst>
                  <a:ext uri="{0D108BD9-81ED-4DB2-BD59-A6C34878D82A}">
                    <a16:rowId xmlns:a16="http://schemas.microsoft.com/office/drawing/2014/main" val="991288991"/>
                  </a:ext>
                </a:extLst>
              </a:tr>
              <a:tr h="314325">
                <a:tc>
                  <a:txBody>
                    <a:bodyPr/>
                    <a:lstStyle/>
                    <a:p>
                      <a:pPr marL="0" algn="l" fontAlgn="t">
                        <a:spcBef>
                          <a:spcPts val="35"/>
                        </a:spcBef>
                        <a:spcAft>
                          <a:spcPts val="0"/>
                        </a:spcAft>
                      </a:pPr>
                      <a:r>
                        <a:rPr lang="en-US" sz="1800" b="0" i="0" u="none" strike="noStrike">
                          <a:solidFill>
                            <a:srgbClr val="000000"/>
                          </a:solidFill>
                          <a:effectLst/>
                          <a:highlight>
                            <a:srgbClr val="E9EBF5"/>
                          </a:highlight>
                          <a:latin typeface="Calibri"/>
                          <a:cs typeface="Calibri"/>
                        </a:rPr>
                        <a:t>FMS</a:t>
                      </a:r>
                      <a:r>
                        <a:rPr lang="en-US" sz="1800" b="0" i="0" u="none" strike="noStrike" spc="-30">
                          <a:solidFill>
                            <a:srgbClr val="000000"/>
                          </a:solidFill>
                          <a:effectLst/>
                          <a:highlight>
                            <a:srgbClr val="E9EBF5"/>
                          </a:highlight>
                          <a:latin typeface="Calibri"/>
                          <a:cs typeface="Calibri"/>
                        </a:rPr>
                        <a:t> </a:t>
                      </a:r>
                      <a:r>
                        <a:rPr lang="en-US" sz="1800" b="0" i="0" u="none" strike="noStrike">
                          <a:solidFill>
                            <a:srgbClr val="000000"/>
                          </a:solidFill>
                          <a:effectLst/>
                          <a:highlight>
                            <a:srgbClr val="E9EBF5"/>
                          </a:highlight>
                          <a:latin typeface="Calibri"/>
                          <a:cs typeface="Calibri"/>
                        </a:rPr>
                        <a:t>Obligated</a:t>
                      </a:r>
                      <a:r>
                        <a:rPr lang="en-US" sz="1800" b="0" i="0" u="none" strike="noStrike" spc="-15">
                          <a:solidFill>
                            <a:srgbClr val="000000"/>
                          </a:solidFill>
                          <a:effectLst/>
                          <a:highlight>
                            <a:srgbClr val="E9EBF5"/>
                          </a:highlight>
                          <a:latin typeface="Calibri"/>
                          <a:cs typeface="Calibri"/>
                        </a:rPr>
                        <a:t> </a:t>
                      </a:r>
                      <a:r>
                        <a:rPr lang="en-US" sz="1800" b="0" i="0" u="none" strike="noStrike">
                          <a:solidFill>
                            <a:srgbClr val="000000"/>
                          </a:solidFill>
                          <a:effectLst/>
                          <a:highlight>
                            <a:srgbClr val="E9EBF5"/>
                          </a:highlight>
                          <a:latin typeface="Calibri"/>
                          <a:cs typeface="Calibri"/>
                        </a:rPr>
                        <a:t>as</a:t>
                      </a:r>
                      <a:r>
                        <a:rPr lang="en-US" sz="1800" b="0" i="0" u="none" strike="noStrike" spc="-20">
                          <a:solidFill>
                            <a:srgbClr val="000000"/>
                          </a:solidFill>
                          <a:effectLst/>
                          <a:highlight>
                            <a:srgbClr val="E9EBF5"/>
                          </a:highlight>
                          <a:latin typeface="Calibri"/>
                          <a:cs typeface="Calibri"/>
                        </a:rPr>
                        <a:t> </a:t>
                      </a:r>
                      <a:r>
                        <a:rPr lang="en-US" sz="1800" b="0" i="0" u="none" strike="noStrike">
                          <a:solidFill>
                            <a:srgbClr val="000000"/>
                          </a:solidFill>
                          <a:effectLst/>
                          <a:highlight>
                            <a:srgbClr val="E9EBF5"/>
                          </a:highlight>
                          <a:latin typeface="Calibri"/>
                          <a:cs typeface="Calibri"/>
                        </a:rPr>
                        <a:t>of</a:t>
                      </a:r>
                      <a:r>
                        <a:rPr lang="en-US" sz="1800" b="0" i="0" u="none" strike="noStrike" spc="-25">
                          <a:solidFill>
                            <a:srgbClr val="000000"/>
                          </a:solidFill>
                          <a:effectLst/>
                          <a:highlight>
                            <a:srgbClr val="E9EBF5"/>
                          </a:highlight>
                          <a:latin typeface="Calibri"/>
                          <a:cs typeface="Calibri"/>
                        </a:rPr>
                        <a:t> </a:t>
                      </a:r>
                      <a:r>
                        <a:rPr lang="en-US" sz="1800" b="0" i="0" u="none" strike="noStrike" spc="-20">
                          <a:solidFill>
                            <a:srgbClr val="000000"/>
                          </a:solidFill>
                          <a:effectLst/>
                          <a:highlight>
                            <a:srgbClr val="E9EBF5"/>
                          </a:highlight>
                          <a:latin typeface="Calibri"/>
                          <a:cs typeface="Calibri"/>
                        </a:rPr>
                        <a:t>8/1</a:t>
                      </a:r>
                      <a:endParaRPr lang="en-US" sz="1800" b="0" i="0" u="none" strike="noStrike">
                        <a:effectLst/>
                        <a:highlight>
                          <a:srgbClr val="E9EBF5"/>
                        </a:highlight>
                        <a:latin typeface="Calibri"/>
                        <a:cs typeface="Calibri"/>
                      </a:endParaRPr>
                    </a:p>
                  </a:txBody>
                  <a:tcPr marL="9525" marR="9525" marT="444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0" algn="ctr" fontAlgn="t">
                        <a:spcBef>
                          <a:spcPts val="35"/>
                        </a:spcBef>
                        <a:spcAft>
                          <a:spcPts val="0"/>
                        </a:spcAft>
                      </a:pPr>
                      <a:r>
                        <a:rPr lang="en-US" sz="1800" b="0" i="0" u="none" strike="noStrike">
                          <a:solidFill>
                            <a:srgbClr val="000000"/>
                          </a:solidFill>
                          <a:effectLst/>
                          <a:highlight>
                            <a:srgbClr val="E9EBF5"/>
                          </a:highlight>
                          <a:latin typeface="Calibri"/>
                          <a:cs typeface="Calibri"/>
                        </a:rPr>
                        <a:t>-</a:t>
                      </a:r>
                      <a:r>
                        <a:rPr lang="en-US" sz="1800" b="0" i="0" u="none" strike="noStrike" spc="-10">
                          <a:solidFill>
                            <a:srgbClr val="000000"/>
                          </a:solidFill>
                          <a:effectLst/>
                          <a:highlight>
                            <a:srgbClr val="E9EBF5"/>
                          </a:highlight>
                          <a:latin typeface="Calibri"/>
                          <a:cs typeface="Calibri"/>
                        </a:rPr>
                        <a:t>4,032,210</a:t>
                      </a:r>
                      <a:endParaRPr lang="en-US" sz="1800" b="0" i="0" u="none" strike="noStrike">
                        <a:effectLst/>
                        <a:highlight>
                          <a:srgbClr val="E9EBF5"/>
                        </a:highlight>
                        <a:latin typeface="Calibri"/>
                        <a:cs typeface="Calibri"/>
                      </a:endParaRPr>
                    </a:p>
                  </a:txBody>
                  <a:tcPr marL="9525" marR="9525" marT="444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rowSpan="7">
                  <a:txBody>
                    <a:bodyPr/>
                    <a:lstStyle/>
                    <a:p>
                      <a:pPr marL="0" algn="l" fontAlgn="t">
                        <a:spcBef>
                          <a:spcPts val="0"/>
                        </a:spcBef>
                        <a:spcAft>
                          <a:spcPts val="0"/>
                        </a:spcAft>
                      </a:pPr>
                      <a:endParaRPr lang="en-US" sz="1800" b="0" i="0" u="none" strike="noStrike">
                        <a:effectLst/>
                        <a:highlight>
                          <a:srgbClr val="E9EBF5"/>
                        </a:highlight>
                        <a:latin typeface="Arial" panose="020B0604020202020204" pitchFamily="34" charset="0"/>
                      </a:endParaRPr>
                    </a:p>
                    <a:p>
                      <a:pPr marL="557530" marR="182880" indent="-374650" algn="l" fontAlgn="t">
                        <a:spcBef>
                          <a:spcPts val="0"/>
                        </a:spcBef>
                        <a:spcAft>
                          <a:spcPts val="0"/>
                        </a:spcAft>
                      </a:pPr>
                      <a:r>
                        <a:rPr lang="en-US" sz="1800" b="0" i="0" u="none" strike="noStrike">
                          <a:solidFill>
                            <a:srgbClr val="000000"/>
                          </a:solidFill>
                          <a:effectLst/>
                          <a:highlight>
                            <a:srgbClr val="E9EBF5"/>
                          </a:highlight>
                          <a:latin typeface="Calibri"/>
                          <a:cs typeface="Calibri"/>
                        </a:rPr>
                        <a:t>As</a:t>
                      </a:r>
                      <a:r>
                        <a:rPr lang="en-US" sz="1800" b="0" i="0" u="none" strike="noStrike" spc="-30">
                          <a:solidFill>
                            <a:srgbClr val="000000"/>
                          </a:solidFill>
                          <a:effectLst/>
                          <a:highlight>
                            <a:srgbClr val="E9EBF5"/>
                          </a:highlight>
                          <a:latin typeface="Calibri"/>
                          <a:cs typeface="Calibri"/>
                        </a:rPr>
                        <a:t> </a:t>
                      </a:r>
                      <a:r>
                        <a:rPr lang="en-US" sz="1800" b="0" i="0" u="none" strike="noStrike">
                          <a:solidFill>
                            <a:srgbClr val="000000"/>
                          </a:solidFill>
                          <a:effectLst/>
                          <a:highlight>
                            <a:srgbClr val="E9EBF5"/>
                          </a:highlight>
                          <a:latin typeface="Calibri"/>
                          <a:cs typeface="Calibri"/>
                        </a:rPr>
                        <a:t>each</a:t>
                      </a:r>
                      <a:r>
                        <a:rPr lang="en-US" sz="1800" b="0" i="0" u="none" strike="noStrike" spc="-15">
                          <a:solidFill>
                            <a:srgbClr val="000000"/>
                          </a:solidFill>
                          <a:effectLst/>
                          <a:highlight>
                            <a:srgbClr val="E9EBF5"/>
                          </a:highlight>
                          <a:latin typeface="Calibri"/>
                          <a:cs typeface="Calibri"/>
                        </a:rPr>
                        <a:t> </a:t>
                      </a:r>
                      <a:r>
                        <a:rPr lang="en-US" sz="1800" b="0" i="0" u="none" strike="noStrike">
                          <a:solidFill>
                            <a:srgbClr val="000000"/>
                          </a:solidFill>
                          <a:effectLst/>
                          <a:highlight>
                            <a:srgbClr val="E9EBF5"/>
                          </a:highlight>
                          <a:latin typeface="Calibri"/>
                          <a:cs typeface="Calibri"/>
                        </a:rPr>
                        <a:t>PP</a:t>
                      </a:r>
                      <a:r>
                        <a:rPr lang="en-US" sz="1800" b="0" i="0" u="none" strike="noStrike" spc="-15">
                          <a:solidFill>
                            <a:srgbClr val="000000"/>
                          </a:solidFill>
                          <a:effectLst/>
                          <a:highlight>
                            <a:srgbClr val="E9EBF5"/>
                          </a:highlight>
                          <a:latin typeface="Calibri"/>
                          <a:cs typeface="Calibri"/>
                        </a:rPr>
                        <a:t> </a:t>
                      </a:r>
                      <a:r>
                        <a:rPr lang="en-US" sz="1800" b="0" i="0" u="none" strike="noStrike">
                          <a:solidFill>
                            <a:srgbClr val="000000"/>
                          </a:solidFill>
                          <a:effectLst/>
                          <a:highlight>
                            <a:srgbClr val="E9EBF5"/>
                          </a:highlight>
                          <a:latin typeface="Calibri"/>
                          <a:cs typeface="Calibri"/>
                        </a:rPr>
                        <a:t>hits,</a:t>
                      </a:r>
                      <a:r>
                        <a:rPr lang="en-US" sz="1800" b="0" i="0" u="none" strike="noStrike" spc="-25">
                          <a:solidFill>
                            <a:srgbClr val="000000"/>
                          </a:solidFill>
                          <a:effectLst/>
                          <a:highlight>
                            <a:srgbClr val="E9EBF5"/>
                          </a:highlight>
                          <a:latin typeface="Calibri"/>
                          <a:cs typeface="Calibri"/>
                        </a:rPr>
                        <a:t> </a:t>
                      </a:r>
                      <a:r>
                        <a:rPr lang="en-US" sz="1800" b="0" i="0" u="none" strike="noStrike">
                          <a:solidFill>
                            <a:srgbClr val="000000"/>
                          </a:solidFill>
                          <a:effectLst/>
                          <a:highlight>
                            <a:srgbClr val="E9EBF5"/>
                          </a:highlight>
                          <a:latin typeface="Calibri"/>
                          <a:cs typeface="Calibri"/>
                        </a:rPr>
                        <a:t>you</a:t>
                      </a:r>
                      <a:r>
                        <a:rPr lang="en-US" sz="1800" b="0" i="0" u="none" strike="noStrike" spc="-10">
                          <a:solidFill>
                            <a:srgbClr val="000000"/>
                          </a:solidFill>
                          <a:effectLst/>
                          <a:highlight>
                            <a:srgbClr val="E9EBF5"/>
                          </a:highlight>
                          <a:latin typeface="Calibri"/>
                          <a:cs typeface="Calibri"/>
                        </a:rPr>
                        <a:t> </a:t>
                      </a:r>
                      <a:r>
                        <a:rPr lang="en-US" sz="1800" b="0" i="0" u="none" strike="noStrike">
                          <a:solidFill>
                            <a:srgbClr val="000000"/>
                          </a:solidFill>
                          <a:effectLst/>
                          <a:highlight>
                            <a:srgbClr val="E9EBF5"/>
                          </a:highlight>
                          <a:latin typeface="Calibri"/>
                          <a:cs typeface="Calibri"/>
                        </a:rPr>
                        <a:t>remove</a:t>
                      </a:r>
                      <a:r>
                        <a:rPr lang="en-US" sz="1800" b="0" i="0" u="none" strike="noStrike" spc="-15">
                          <a:solidFill>
                            <a:srgbClr val="000000"/>
                          </a:solidFill>
                          <a:effectLst/>
                          <a:highlight>
                            <a:srgbClr val="E9EBF5"/>
                          </a:highlight>
                          <a:latin typeface="Calibri"/>
                          <a:cs typeface="Calibri"/>
                        </a:rPr>
                        <a:t> </a:t>
                      </a:r>
                      <a:r>
                        <a:rPr lang="en-US" sz="1800" b="0" i="0" u="none" strike="noStrike">
                          <a:solidFill>
                            <a:srgbClr val="000000"/>
                          </a:solidFill>
                          <a:effectLst/>
                          <a:highlight>
                            <a:srgbClr val="E9EBF5"/>
                          </a:highlight>
                          <a:latin typeface="Calibri"/>
                          <a:cs typeface="Calibri"/>
                        </a:rPr>
                        <a:t>that</a:t>
                      </a:r>
                      <a:r>
                        <a:rPr lang="en-US" sz="1800" b="0" i="0" u="none" strike="noStrike" spc="-25">
                          <a:solidFill>
                            <a:srgbClr val="000000"/>
                          </a:solidFill>
                          <a:effectLst/>
                          <a:highlight>
                            <a:srgbClr val="E9EBF5"/>
                          </a:highlight>
                          <a:latin typeface="Calibri"/>
                          <a:cs typeface="Calibri"/>
                        </a:rPr>
                        <a:t> </a:t>
                      </a:r>
                      <a:r>
                        <a:rPr lang="en-US" sz="1800" b="0" i="0" u="none" strike="noStrike">
                          <a:solidFill>
                            <a:srgbClr val="000000"/>
                          </a:solidFill>
                          <a:effectLst/>
                          <a:highlight>
                            <a:srgbClr val="E9EBF5"/>
                          </a:highlight>
                          <a:latin typeface="Calibri"/>
                          <a:cs typeface="Calibri"/>
                        </a:rPr>
                        <a:t>line</a:t>
                      </a:r>
                      <a:r>
                        <a:rPr lang="en-US" sz="1800" b="0" i="0" u="none" strike="noStrike" spc="-5">
                          <a:solidFill>
                            <a:srgbClr val="000000"/>
                          </a:solidFill>
                          <a:effectLst/>
                          <a:highlight>
                            <a:srgbClr val="E9EBF5"/>
                          </a:highlight>
                          <a:latin typeface="Calibri"/>
                          <a:cs typeface="Calibri"/>
                        </a:rPr>
                        <a:t> </a:t>
                      </a:r>
                      <a:r>
                        <a:rPr lang="en-US" sz="1800" b="0" i="0" u="none" strike="noStrike">
                          <a:solidFill>
                            <a:srgbClr val="000000"/>
                          </a:solidFill>
                          <a:effectLst/>
                          <a:highlight>
                            <a:srgbClr val="E9EBF5"/>
                          </a:highlight>
                          <a:latin typeface="Calibri"/>
                          <a:cs typeface="Calibri"/>
                        </a:rPr>
                        <a:t>item</a:t>
                      </a:r>
                      <a:r>
                        <a:rPr lang="en-US" sz="1800" b="0" i="0" u="none" strike="noStrike" spc="-10">
                          <a:solidFill>
                            <a:srgbClr val="000000"/>
                          </a:solidFill>
                          <a:effectLst/>
                          <a:highlight>
                            <a:srgbClr val="E9EBF5"/>
                          </a:highlight>
                          <a:latin typeface="Calibri"/>
                          <a:cs typeface="Calibri"/>
                        </a:rPr>
                        <a:t> </a:t>
                      </a:r>
                      <a:r>
                        <a:rPr lang="en-US" sz="1800" b="0" i="0" u="none" strike="noStrike">
                          <a:solidFill>
                            <a:srgbClr val="000000"/>
                          </a:solidFill>
                          <a:effectLst/>
                          <a:highlight>
                            <a:srgbClr val="E9EBF5"/>
                          </a:highlight>
                          <a:latin typeface="Calibri"/>
                          <a:cs typeface="Calibri"/>
                        </a:rPr>
                        <a:t>and</a:t>
                      </a:r>
                      <a:r>
                        <a:rPr lang="en-US" sz="1800" b="0" i="0" u="none" strike="noStrike" spc="-10">
                          <a:solidFill>
                            <a:srgbClr val="000000"/>
                          </a:solidFill>
                          <a:effectLst/>
                          <a:highlight>
                            <a:srgbClr val="E9EBF5"/>
                          </a:highlight>
                          <a:latin typeface="Calibri"/>
                          <a:cs typeface="Calibri"/>
                        </a:rPr>
                        <a:t> </a:t>
                      </a:r>
                      <a:r>
                        <a:rPr lang="en-US" sz="1800" b="0" i="0" u="none" strike="noStrike">
                          <a:solidFill>
                            <a:srgbClr val="000000"/>
                          </a:solidFill>
                          <a:effectLst/>
                          <a:highlight>
                            <a:srgbClr val="E9EBF5"/>
                          </a:highlight>
                          <a:latin typeface="Calibri"/>
                          <a:cs typeface="Calibri"/>
                        </a:rPr>
                        <a:t>update</a:t>
                      </a:r>
                      <a:r>
                        <a:rPr lang="en-US" sz="1800" b="0" i="0" u="none" strike="noStrike" spc="-5">
                          <a:solidFill>
                            <a:srgbClr val="000000"/>
                          </a:solidFill>
                          <a:effectLst/>
                          <a:highlight>
                            <a:srgbClr val="E9EBF5"/>
                          </a:highlight>
                          <a:latin typeface="Calibri"/>
                          <a:cs typeface="Calibri"/>
                        </a:rPr>
                        <a:t> </a:t>
                      </a:r>
                      <a:r>
                        <a:rPr lang="en-US" sz="1800" b="0" i="0" u="none" strike="noStrike" spc="-25">
                          <a:solidFill>
                            <a:srgbClr val="000000"/>
                          </a:solidFill>
                          <a:effectLst/>
                          <a:highlight>
                            <a:srgbClr val="E9EBF5"/>
                          </a:highlight>
                          <a:latin typeface="Calibri"/>
                          <a:cs typeface="Calibri"/>
                        </a:rPr>
                        <a:t>the </a:t>
                      </a:r>
                      <a:r>
                        <a:rPr lang="en-US" sz="1800" b="0" i="0" u="none" strike="noStrike">
                          <a:solidFill>
                            <a:srgbClr val="000000"/>
                          </a:solidFill>
                          <a:effectLst/>
                          <a:highlight>
                            <a:srgbClr val="E9EBF5"/>
                          </a:highlight>
                          <a:latin typeface="Calibri"/>
                          <a:cs typeface="Calibri"/>
                        </a:rPr>
                        <a:t>obligated</a:t>
                      </a:r>
                      <a:r>
                        <a:rPr lang="en-US" sz="1800" b="0" i="0" u="none" strike="noStrike" spc="-20">
                          <a:solidFill>
                            <a:srgbClr val="000000"/>
                          </a:solidFill>
                          <a:effectLst/>
                          <a:highlight>
                            <a:srgbClr val="E9EBF5"/>
                          </a:highlight>
                          <a:latin typeface="Calibri"/>
                          <a:cs typeface="Calibri"/>
                        </a:rPr>
                        <a:t> </a:t>
                      </a:r>
                      <a:r>
                        <a:rPr lang="en-US" sz="1800" b="0" i="0" u="none" strike="noStrike">
                          <a:solidFill>
                            <a:srgbClr val="000000"/>
                          </a:solidFill>
                          <a:effectLst/>
                          <a:highlight>
                            <a:srgbClr val="E9EBF5"/>
                          </a:highlight>
                          <a:latin typeface="Calibri"/>
                          <a:cs typeface="Calibri"/>
                        </a:rPr>
                        <a:t>column</a:t>
                      </a:r>
                      <a:r>
                        <a:rPr lang="en-US" sz="1800" b="0" i="0" u="none" strike="noStrike" spc="-30">
                          <a:solidFill>
                            <a:srgbClr val="000000"/>
                          </a:solidFill>
                          <a:effectLst/>
                          <a:highlight>
                            <a:srgbClr val="E9EBF5"/>
                          </a:highlight>
                          <a:latin typeface="Calibri"/>
                          <a:cs typeface="Calibri"/>
                        </a:rPr>
                        <a:t> </a:t>
                      </a:r>
                      <a:r>
                        <a:rPr lang="en-US" sz="1800" b="0" i="0" u="none" strike="noStrike">
                          <a:solidFill>
                            <a:srgbClr val="000000"/>
                          </a:solidFill>
                          <a:effectLst/>
                          <a:highlight>
                            <a:srgbClr val="E9EBF5"/>
                          </a:highlight>
                          <a:latin typeface="Calibri"/>
                          <a:cs typeface="Calibri"/>
                        </a:rPr>
                        <a:t>with</a:t>
                      </a:r>
                      <a:r>
                        <a:rPr lang="en-US" sz="1800" b="0" i="0" u="none" strike="noStrike" spc="-35">
                          <a:solidFill>
                            <a:srgbClr val="000000"/>
                          </a:solidFill>
                          <a:effectLst/>
                          <a:highlight>
                            <a:srgbClr val="E9EBF5"/>
                          </a:highlight>
                          <a:latin typeface="Calibri"/>
                          <a:cs typeface="Calibri"/>
                        </a:rPr>
                        <a:t> </a:t>
                      </a:r>
                      <a:r>
                        <a:rPr lang="en-US" sz="1800" b="0" i="0" u="none" strike="noStrike">
                          <a:solidFill>
                            <a:srgbClr val="000000"/>
                          </a:solidFill>
                          <a:effectLst/>
                          <a:highlight>
                            <a:srgbClr val="E9EBF5"/>
                          </a:highlight>
                          <a:latin typeface="Calibri"/>
                          <a:cs typeface="Calibri"/>
                        </a:rPr>
                        <a:t>the</a:t>
                      </a:r>
                      <a:r>
                        <a:rPr lang="en-US" sz="1800" b="0" i="0" u="none" strike="noStrike" spc="-25">
                          <a:solidFill>
                            <a:srgbClr val="000000"/>
                          </a:solidFill>
                          <a:effectLst/>
                          <a:highlight>
                            <a:srgbClr val="E9EBF5"/>
                          </a:highlight>
                          <a:latin typeface="Calibri"/>
                          <a:cs typeface="Calibri"/>
                        </a:rPr>
                        <a:t> </a:t>
                      </a:r>
                      <a:r>
                        <a:rPr lang="en-US" sz="1800" b="0" i="0" u="none" strike="noStrike">
                          <a:solidFill>
                            <a:srgbClr val="000000"/>
                          </a:solidFill>
                          <a:effectLst/>
                          <a:highlight>
                            <a:srgbClr val="E9EBF5"/>
                          </a:highlight>
                          <a:latin typeface="Calibri"/>
                          <a:cs typeface="Calibri"/>
                        </a:rPr>
                        <a:t>new</a:t>
                      </a:r>
                      <a:r>
                        <a:rPr lang="en-US" sz="1800" b="0" i="0" u="none" strike="noStrike" spc="-40">
                          <a:solidFill>
                            <a:srgbClr val="000000"/>
                          </a:solidFill>
                          <a:effectLst/>
                          <a:highlight>
                            <a:srgbClr val="E9EBF5"/>
                          </a:highlight>
                          <a:latin typeface="Calibri"/>
                          <a:cs typeface="Calibri"/>
                        </a:rPr>
                        <a:t> </a:t>
                      </a:r>
                      <a:r>
                        <a:rPr lang="en-US" sz="1800" b="0" i="0" u="none" strike="noStrike">
                          <a:solidFill>
                            <a:srgbClr val="000000"/>
                          </a:solidFill>
                          <a:effectLst/>
                          <a:highlight>
                            <a:srgbClr val="E9EBF5"/>
                          </a:highlight>
                          <a:latin typeface="Calibri"/>
                          <a:cs typeface="Calibri"/>
                        </a:rPr>
                        <a:t>obligated</a:t>
                      </a:r>
                      <a:r>
                        <a:rPr lang="en-US" sz="1800" b="0" i="0" u="none" strike="noStrike" spc="-30">
                          <a:solidFill>
                            <a:srgbClr val="000000"/>
                          </a:solidFill>
                          <a:effectLst/>
                          <a:highlight>
                            <a:srgbClr val="E9EBF5"/>
                          </a:highlight>
                          <a:latin typeface="Calibri"/>
                          <a:cs typeface="Calibri"/>
                        </a:rPr>
                        <a:t> </a:t>
                      </a:r>
                      <a:r>
                        <a:rPr lang="en-US" sz="1800" b="0" i="0" u="none" strike="noStrike" spc="-10">
                          <a:solidFill>
                            <a:srgbClr val="000000"/>
                          </a:solidFill>
                          <a:effectLst/>
                          <a:highlight>
                            <a:srgbClr val="E9EBF5"/>
                          </a:highlight>
                          <a:latin typeface="Calibri"/>
                          <a:cs typeface="Calibri"/>
                        </a:rPr>
                        <a:t>balance.</a:t>
                      </a:r>
                      <a:endParaRPr lang="en-US" sz="1800" b="0" i="0" u="none" strike="noStrike">
                        <a:effectLst/>
                        <a:highlight>
                          <a:srgbClr val="E9EBF5"/>
                        </a:highlight>
                        <a:latin typeface="Calibri"/>
                        <a:cs typeface="Calibri"/>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1781228009"/>
                  </a:ext>
                </a:extLst>
              </a:tr>
              <a:tr h="314325">
                <a:tc>
                  <a:txBody>
                    <a:bodyPr/>
                    <a:lstStyle/>
                    <a:p>
                      <a:pPr marL="0" lvl="0" algn="l">
                        <a:spcBef>
                          <a:spcPts val="35"/>
                        </a:spcBef>
                        <a:spcAft>
                          <a:spcPts val="0"/>
                        </a:spcAft>
                        <a:buNone/>
                      </a:pPr>
                      <a:r>
                        <a:rPr lang="en-US" sz="1800" b="0" i="0" u="none" strike="noStrike" spc="-20">
                          <a:solidFill>
                            <a:srgbClr val="000000"/>
                          </a:solidFill>
                          <a:effectLst/>
                          <a:highlight>
                            <a:srgbClr val="E9EBF5"/>
                          </a:highlight>
                          <a:latin typeface="Calibri"/>
                          <a:cs typeface="Calibri"/>
                        </a:rPr>
                        <a:t>PP 15</a:t>
                      </a:r>
                    </a:p>
                  </a:txBody>
                  <a:tcPr marL="9525" marR="9525" marT="444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0" lvl="0" algn="ctr">
                        <a:spcBef>
                          <a:spcPts val="35"/>
                        </a:spcBef>
                        <a:spcAft>
                          <a:spcPts val="0"/>
                        </a:spcAft>
                        <a:buNone/>
                      </a:pPr>
                      <a:r>
                        <a:rPr lang="en-US" sz="1800" b="0" i="0" u="none" strike="noStrike" spc="-10">
                          <a:solidFill>
                            <a:srgbClr val="000000"/>
                          </a:solidFill>
                          <a:effectLst/>
                          <a:highlight>
                            <a:srgbClr val="E9EBF5"/>
                          </a:highlight>
                          <a:latin typeface="Calibri"/>
                          <a:cs typeface="Calibri"/>
                        </a:rPr>
                        <a:t>-248,006</a:t>
                      </a:r>
                    </a:p>
                  </a:txBody>
                  <a:tcPr marL="9525" marR="9525" marT="444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vMerge="1">
                  <a:txBody>
                    <a:bodyPr/>
                    <a:lstStyle/>
                    <a:p>
                      <a:endParaRPr lang="en-US"/>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1358733824"/>
                  </a:ext>
                </a:extLst>
              </a:tr>
              <a:tr h="314325">
                <a:tc>
                  <a:txBody>
                    <a:bodyPr/>
                    <a:lstStyle/>
                    <a:p>
                      <a:pPr marL="0" algn="l" fontAlgn="t">
                        <a:spcBef>
                          <a:spcPts val="35"/>
                        </a:spcBef>
                        <a:spcAft>
                          <a:spcPts val="0"/>
                        </a:spcAft>
                      </a:pPr>
                      <a:r>
                        <a:rPr lang="en-US" sz="1800" b="0" i="0" u="none" strike="noStrike">
                          <a:solidFill>
                            <a:srgbClr val="000000"/>
                          </a:solidFill>
                          <a:effectLst/>
                          <a:highlight>
                            <a:srgbClr val="CFD4EA"/>
                          </a:highlight>
                          <a:latin typeface="Calibri"/>
                          <a:cs typeface="Calibri"/>
                        </a:rPr>
                        <a:t>PP</a:t>
                      </a:r>
                      <a:r>
                        <a:rPr lang="en-US" sz="1800" b="0" i="0" u="none" strike="noStrike" spc="-5">
                          <a:solidFill>
                            <a:srgbClr val="000000"/>
                          </a:solidFill>
                          <a:effectLst/>
                          <a:highlight>
                            <a:srgbClr val="CFD4EA"/>
                          </a:highlight>
                          <a:latin typeface="Calibri"/>
                          <a:cs typeface="Calibri"/>
                        </a:rPr>
                        <a:t> </a:t>
                      </a:r>
                      <a:r>
                        <a:rPr lang="en-US" sz="1800" b="0" i="0" u="none" strike="noStrike" spc="-25">
                          <a:solidFill>
                            <a:srgbClr val="000000"/>
                          </a:solidFill>
                          <a:effectLst/>
                          <a:highlight>
                            <a:srgbClr val="CFD4EA"/>
                          </a:highlight>
                          <a:latin typeface="Calibri"/>
                          <a:cs typeface="Calibri"/>
                        </a:rPr>
                        <a:t>16</a:t>
                      </a:r>
                      <a:endParaRPr lang="en-US" sz="1800" b="0" i="0" u="none" strike="noStrike">
                        <a:effectLst/>
                        <a:highlight>
                          <a:srgbClr val="CFD4EA"/>
                        </a:highlight>
                        <a:latin typeface="Calibri"/>
                        <a:cs typeface="Calibri"/>
                      </a:endParaRPr>
                    </a:p>
                  </a:txBody>
                  <a:tcPr marL="9525" marR="9525" marT="444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4EA"/>
                    </a:solidFill>
                  </a:tcPr>
                </a:tc>
                <a:tc>
                  <a:txBody>
                    <a:bodyPr/>
                    <a:lstStyle/>
                    <a:p>
                      <a:pPr marL="0" algn="ctr" fontAlgn="t">
                        <a:spcBef>
                          <a:spcPts val="35"/>
                        </a:spcBef>
                        <a:spcAft>
                          <a:spcPts val="0"/>
                        </a:spcAft>
                      </a:pPr>
                      <a:r>
                        <a:rPr lang="en-US" sz="1800" b="0" i="0" u="none" strike="noStrike">
                          <a:solidFill>
                            <a:srgbClr val="000000"/>
                          </a:solidFill>
                          <a:effectLst/>
                          <a:highlight>
                            <a:srgbClr val="CFD4EA"/>
                          </a:highlight>
                          <a:latin typeface="Calibri"/>
                          <a:cs typeface="Calibri"/>
                        </a:rPr>
                        <a:t>-</a:t>
                      </a:r>
                      <a:r>
                        <a:rPr lang="en-US" sz="1800" b="0" i="0" u="none" strike="noStrike" spc="-10">
                          <a:solidFill>
                            <a:srgbClr val="000000"/>
                          </a:solidFill>
                          <a:effectLst/>
                          <a:highlight>
                            <a:srgbClr val="CFD4EA"/>
                          </a:highlight>
                          <a:latin typeface="Calibri"/>
                          <a:cs typeface="Calibri"/>
                        </a:rPr>
                        <a:t>248,006</a:t>
                      </a:r>
                      <a:endParaRPr lang="en-US" sz="1800" b="0" i="0" u="none" strike="noStrike">
                        <a:effectLst/>
                        <a:highlight>
                          <a:srgbClr val="CFD4EA"/>
                        </a:highlight>
                        <a:latin typeface="Calibri"/>
                        <a:cs typeface="Calibri"/>
                      </a:endParaRPr>
                    </a:p>
                  </a:txBody>
                  <a:tcPr marL="9525" marR="9525" marT="444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4EA"/>
                    </a:solidFill>
                  </a:tcPr>
                </a:tc>
                <a:tc vMerge="1">
                  <a:txBody>
                    <a:bodyPr/>
                    <a:lstStyle/>
                    <a:p>
                      <a:endParaRPr lang="en-US"/>
                    </a:p>
                  </a:txBody>
                  <a:tcPr/>
                </a:tc>
                <a:extLst>
                  <a:ext uri="{0D108BD9-81ED-4DB2-BD59-A6C34878D82A}">
                    <a16:rowId xmlns:a16="http://schemas.microsoft.com/office/drawing/2014/main" val="2274146636"/>
                  </a:ext>
                </a:extLst>
              </a:tr>
              <a:tr h="314325">
                <a:tc>
                  <a:txBody>
                    <a:bodyPr/>
                    <a:lstStyle/>
                    <a:p>
                      <a:pPr marL="0" algn="l" fontAlgn="t">
                        <a:spcBef>
                          <a:spcPts val="35"/>
                        </a:spcBef>
                        <a:spcAft>
                          <a:spcPts val="0"/>
                        </a:spcAft>
                      </a:pPr>
                      <a:r>
                        <a:rPr lang="en-US" sz="1800" b="0" i="0" u="none" strike="noStrike">
                          <a:solidFill>
                            <a:srgbClr val="000000"/>
                          </a:solidFill>
                          <a:effectLst/>
                          <a:highlight>
                            <a:srgbClr val="E9EBF5"/>
                          </a:highlight>
                          <a:latin typeface="Calibri"/>
                          <a:cs typeface="Calibri"/>
                        </a:rPr>
                        <a:t>PP</a:t>
                      </a:r>
                      <a:r>
                        <a:rPr lang="en-US" sz="1800" b="0" i="0" u="none" strike="noStrike" spc="-5">
                          <a:solidFill>
                            <a:srgbClr val="000000"/>
                          </a:solidFill>
                          <a:effectLst/>
                          <a:highlight>
                            <a:srgbClr val="E9EBF5"/>
                          </a:highlight>
                          <a:latin typeface="Calibri"/>
                          <a:cs typeface="Calibri"/>
                        </a:rPr>
                        <a:t> </a:t>
                      </a:r>
                      <a:r>
                        <a:rPr lang="en-US" sz="1800" b="0" i="0" u="none" strike="noStrike" spc="-25">
                          <a:solidFill>
                            <a:srgbClr val="000000"/>
                          </a:solidFill>
                          <a:effectLst/>
                          <a:highlight>
                            <a:srgbClr val="E9EBF5"/>
                          </a:highlight>
                          <a:latin typeface="Calibri"/>
                          <a:cs typeface="Calibri"/>
                        </a:rPr>
                        <a:t>17</a:t>
                      </a:r>
                      <a:endParaRPr lang="en-US" sz="1800" b="0" i="0" u="none" strike="noStrike">
                        <a:effectLst/>
                        <a:highlight>
                          <a:srgbClr val="E9EBF5"/>
                        </a:highlight>
                        <a:latin typeface="Calibri"/>
                        <a:cs typeface="Calibri"/>
                      </a:endParaRPr>
                    </a:p>
                  </a:txBody>
                  <a:tcPr marL="9525" marR="9525" marT="444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0" algn="ctr" fontAlgn="t">
                        <a:spcBef>
                          <a:spcPts val="35"/>
                        </a:spcBef>
                        <a:spcAft>
                          <a:spcPts val="0"/>
                        </a:spcAft>
                      </a:pPr>
                      <a:r>
                        <a:rPr lang="en-US" sz="1800" b="0" i="0" u="none" strike="noStrike">
                          <a:solidFill>
                            <a:srgbClr val="000000"/>
                          </a:solidFill>
                          <a:effectLst/>
                          <a:highlight>
                            <a:srgbClr val="E9EBF5"/>
                          </a:highlight>
                          <a:latin typeface="Calibri"/>
                          <a:cs typeface="Calibri"/>
                        </a:rPr>
                        <a:t>-</a:t>
                      </a:r>
                      <a:r>
                        <a:rPr lang="en-US" sz="1800" b="0" i="0" u="none" strike="noStrike" spc="-10">
                          <a:solidFill>
                            <a:srgbClr val="000000"/>
                          </a:solidFill>
                          <a:effectLst/>
                          <a:highlight>
                            <a:srgbClr val="E9EBF5"/>
                          </a:highlight>
                          <a:latin typeface="Calibri"/>
                          <a:cs typeface="Calibri"/>
                        </a:rPr>
                        <a:t>248,006</a:t>
                      </a:r>
                      <a:endParaRPr lang="en-US" sz="1800" b="0" i="0" u="none" strike="noStrike">
                        <a:effectLst/>
                        <a:highlight>
                          <a:srgbClr val="E9EBF5"/>
                        </a:highlight>
                        <a:latin typeface="Calibri"/>
                        <a:cs typeface="Calibri"/>
                      </a:endParaRPr>
                    </a:p>
                  </a:txBody>
                  <a:tcPr marL="9525" marR="9525" marT="444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vMerge="1">
                  <a:txBody>
                    <a:bodyPr/>
                    <a:lstStyle/>
                    <a:p>
                      <a:endParaRPr lang="en-US"/>
                    </a:p>
                  </a:txBody>
                  <a:tcPr/>
                </a:tc>
                <a:extLst>
                  <a:ext uri="{0D108BD9-81ED-4DB2-BD59-A6C34878D82A}">
                    <a16:rowId xmlns:a16="http://schemas.microsoft.com/office/drawing/2014/main" val="3336237587"/>
                  </a:ext>
                </a:extLst>
              </a:tr>
              <a:tr h="314325">
                <a:tc>
                  <a:txBody>
                    <a:bodyPr/>
                    <a:lstStyle/>
                    <a:p>
                      <a:pPr marL="0" algn="l" fontAlgn="t">
                        <a:spcBef>
                          <a:spcPts val="35"/>
                        </a:spcBef>
                        <a:spcAft>
                          <a:spcPts val="0"/>
                        </a:spcAft>
                      </a:pPr>
                      <a:r>
                        <a:rPr lang="en-US" sz="1800" b="0" i="0" u="none" strike="noStrike">
                          <a:solidFill>
                            <a:srgbClr val="000000"/>
                          </a:solidFill>
                          <a:effectLst/>
                          <a:highlight>
                            <a:srgbClr val="CFD4EA"/>
                          </a:highlight>
                          <a:latin typeface="Calibri"/>
                          <a:cs typeface="Calibri"/>
                        </a:rPr>
                        <a:t>PP</a:t>
                      </a:r>
                      <a:r>
                        <a:rPr lang="en-US" sz="1800" b="0" i="0" u="none" strike="noStrike" spc="-5">
                          <a:solidFill>
                            <a:srgbClr val="000000"/>
                          </a:solidFill>
                          <a:effectLst/>
                          <a:highlight>
                            <a:srgbClr val="CFD4EA"/>
                          </a:highlight>
                          <a:latin typeface="Calibri"/>
                          <a:cs typeface="Calibri"/>
                        </a:rPr>
                        <a:t> </a:t>
                      </a:r>
                      <a:r>
                        <a:rPr lang="en-US" sz="1800" b="0" i="0" u="none" strike="noStrike" spc="-25">
                          <a:solidFill>
                            <a:srgbClr val="000000"/>
                          </a:solidFill>
                          <a:effectLst/>
                          <a:highlight>
                            <a:srgbClr val="CFD4EA"/>
                          </a:highlight>
                          <a:latin typeface="Calibri"/>
                          <a:cs typeface="Calibri"/>
                        </a:rPr>
                        <a:t>18</a:t>
                      </a:r>
                      <a:endParaRPr lang="en-US" sz="1800" b="0" i="0" u="none" strike="noStrike">
                        <a:effectLst/>
                        <a:highlight>
                          <a:srgbClr val="CFD4EA"/>
                        </a:highlight>
                        <a:latin typeface="Calibri"/>
                        <a:cs typeface="Calibri"/>
                      </a:endParaRPr>
                    </a:p>
                  </a:txBody>
                  <a:tcPr marL="9525" marR="9525" marT="444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4EA"/>
                    </a:solidFill>
                  </a:tcPr>
                </a:tc>
                <a:tc>
                  <a:txBody>
                    <a:bodyPr/>
                    <a:lstStyle/>
                    <a:p>
                      <a:pPr marL="0" algn="ctr" fontAlgn="t">
                        <a:spcBef>
                          <a:spcPts val="35"/>
                        </a:spcBef>
                        <a:spcAft>
                          <a:spcPts val="0"/>
                        </a:spcAft>
                      </a:pPr>
                      <a:r>
                        <a:rPr lang="en-US" sz="1800" b="0" i="0" u="none" strike="noStrike">
                          <a:solidFill>
                            <a:srgbClr val="000000"/>
                          </a:solidFill>
                          <a:effectLst/>
                          <a:highlight>
                            <a:srgbClr val="CFD4EA"/>
                          </a:highlight>
                          <a:latin typeface="Calibri"/>
                          <a:cs typeface="Calibri"/>
                        </a:rPr>
                        <a:t>-</a:t>
                      </a:r>
                      <a:r>
                        <a:rPr lang="en-US" sz="1800" b="0" i="0" u="none" strike="noStrike" spc="-10">
                          <a:solidFill>
                            <a:srgbClr val="000000"/>
                          </a:solidFill>
                          <a:effectLst/>
                          <a:highlight>
                            <a:srgbClr val="CFD4EA"/>
                          </a:highlight>
                          <a:latin typeface="Calibri"/>
                          <a:cs typeface="Calibri"/>
                        </a:rPr>
                        <a:t>248,006</a:t>
                      </a:r>
                      <a:endParaRPr lang="en-US" sz="1800" b="0" i="0" u="none" strike="noStrike">
                        <a:effectLst/>
                        <a:highlight>
                          <a:srgbClr val="CFD4EA"/>
                        </a:highlight>
                        <a:latin typeface="Calibri"/>
                        <a:cs typeface="Calibri"/>
                      </a:endParaRPr>
                    </a:p>
                  </a:txBody>
                  <a:tcPr marL="9525" marR="9525" marT="444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4EA"/>
                    </a:solidFill>
                  </a:tcPr>
                </a:tc>
                <a:tc vMerge="1">
                  <a:txBody>
                    <a:bodyPr/>
                    <a:lstStyle/>
                    <a:p>
                      <a:endParaRPr lang="en-US"/>
                    </a:p>
                  </a:txBody>
                  <a:tcPr/>
                </a:tc>
                <a:extLst>
                  <a:ext uri="{0D108BD9-81ED-4DB2-BD59-A6C34878D82A}">
                    <a16:rowId xmlns:a16="http://schemas.microsoft.com/office/drawing/2014/main" val="4102300488"/>
                  </a:ext>
                </a:extLst>
              </a:tr>
              <a:tr h="314325">
                <a:tc>
                  <a:txBody>
                    <a:bodyPr/>
                    <a:lstStyle/>
                    <a:p>
                      <a:pPr marL="0" algn="l" fontAlgn="t">
                        <a:spcBef>
                          <a:spcPts val="35"/>
                        </a:spcBef>
                        <a:spcAft>
                          <a:spcPts val="0"/>
                        </a:spcAft>
                      </a:pPr>
                      <a:r>
                        <a:rPr lang="en-US" sz="1800" b="0" i="0" u="none" strike="noStrike">
                          <a:solidFill>
                            <a:srgbClr val="000000"/>
                          </a:solidFill>
                          <a:effectLst/>
                          <a:highlight>
                            <a:srgbClr val="E9EBF5"/>
                          </a:highlight>
                          <a:latin typeface="Calibri"/>
                          <a:cs typeface="Calibri"/>
                        </a:rPr>
                        <a:t>Accruals</a:t>
                      </a:r>
                      <a:r>
                        <a:rPr lang="en-US" sz="1800" b="0" i="0" u="none" strike="noStrike" spc="-30">
                          <a:solidFill>
                            <a:srgbClr val="000000"/>
                          </a:solidFill>
                          <a:effectLst/>
                          <a:highlight>
                            <a:srgbClr val="E9EBF5"/>
                          </a:highlight>
                          <a:latin typeface="Calibri"/>
                          <a:cs typeface="Calibri"/>
                        </a:rPr>
                        <a:t> </a:t>
                      </a:r>
                      <a:r>
                        <a:rPr lang="en-US" sz="1800" b="0" i="0" u="none" strike="noStrike" spc="-20">
                          <a:solidFill>
                            <a:srgbClr val="000000"/>
                          </a:solidFill>
                          <a:effectLst/>
                          <a:highlight>
                            <a:srgbClr val="E9EBF5"/>
                          </a:highlight>
                          <a:latin typeface="Calibri"/>
                          <a:cs typeface="Calibri"/>
                        </a:rPr>
                        <a:t>(.6)</a:t>
                      </a:r>
                      <a:endParaRPr lang="en-US" sz="1800" b="0" i="0" u="none" strike="noStrike">
                        <a:effectLst/>
                        <a:highlight>
                          <a:srgbClr val="E9EBF5"/>
                        </a:highlight>
                        <a:latin typeface="Arial" panose="020B0604020202020204" pitchFamily="34" charset="0"/>
                      </a:endParaRPr>
                    </a:p>
                  </a:txBody>
                  <a:tcPr marL="9525" marR="9525" marT="444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0" algn="ctr" fontAlgn="t">
                        <a:spcBef>
                          <a:spcPts val="35"/>
                        </a:spcBef>
                        <a:spcAft>
                          <a:spcPts val="0"/>
                        </a:spcAft>
                      </a:pPr>
                      <a:r>
                        <a:rPr lang="en-US" sz="1800" b="0" i="0" u="none" strike="noStrike">
                          <a:solidFill>
                            <a:srgbClr val="000000"/>
                          </a:solidFill>
                          <a:effectLst/>
                          <a:highlight>
                            <a:srgbClr val="E9EBF5"/>
                          </a:highlight>
                          <a:latin typeface="Calibri"/>
                          <a:cs typeface="Calibri"/>
                        </a:rPr>
                        <a:t>-</a:t>
                      </a:r>
                      <a:r>
                        <a:rPr lang="en-US" sz="1800" b="0" i="0" u="none" strike="noStrike" spc="-10">
                          <a:solidFill>
                            <a:srgbClr val="000000"/>
                          </a:solidFill>
                          <a:effectLst/>
                          <a:highlight>
                            <a:srgbClr val="E9EBF5"/>
                          </a:highlight>
                          <a:latin typeface="Calibri"/>
                          <a:cs typeface="Calibri"/>
                        </a:rPr>
                        <a:t>148,803</a:t>
                      </a:r>
                      <a:endParaRPr lang="en-US" sz="1800" b="0" i="0" u="none" strike="noStrike">
                        <a:effectLst/>
                        <a:highlight>
                          <a:srgbClr val="E9EBF5"/>
                        </a:highlight>
                        <a:latin typeface="Arial" panose="020B0604020202020204" pitchFamily="34" charset="0"/>
                      </a:endParaRPr>
                    </a:p>
                  </a:txBody>
                  <a:tcPr marL="9525" marR="9525" marT="444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vMerge="1">
                  <a:txBody>
                    <a:bodyPr/>
                    <a:lstStyle/>
                    <a:p>
                      <a:endParaRPr lang="en-US"/>
                    </a:p>
                  </a:txBody>
                  <a:tcPr/>
                </a:tc>
                <a:extLst>
                  <a:ext uri="{0D108BD9-81ED-4DB2-BD59-A6C34878D82A}">
                    <a16:rowId xmlns:a16="http://schemas.microsoft.com/office/drawing/2014/main" val="2589319843"/>
                  </a:ext>
                </a:extLst>
              </a:tr>
              <a:tr h="600710">
                <a:tc>
                  <a:txBody>
                    <a:bodyPr/>
                    <a:lstStyle/>
                    <a:p>
                      <a:pPr marL="0" algn="l" fontAlgn="t">
                        <a:spcBef>
                          <a:spcPts val="1165"/>
                        </a:spcBef>
                        <a:spcAft>
                          <a:spcPts val="0"/>
                        </a:spcAft>
                      </a:pPr>
                      <a:r>
                        <a:rPr lang="en-US" sz="1800" b="1" i="0" u="none" strike="noStrike" spc="-10">
                          <a:solidFill>
                            <a:srgbClr val="000000"/>
                          </a:solidFill>
                          <a:effectLst/>
                          <a:highlight>
                            <a:srgbClr val="CFD4EA"/>
                          </a:highlight>
                          <a:latin typeface="Calibri"/>
                          <a:cs typeface="Calibri"/>
                        </a:rPr>
                        <a:t>Remaining</a:t>
                      </a:r>
                      <a:endParaRPr lang="en-US" sz="1800" b="0" i="0" u="none" strike="noStrike">
                        <a:effectLst/>
                        <a:highlight>
                          <a:srgbClr val="CFD4EA"/>
                        </a:highlight>
                        <a:latin typeface="Calibri"/>
                        <a:cs typeface="Calibri"/>
                      </a:endParaRPr>
                    </a:p>
                  </a:txBody>
                  <a:tcPr marL="9525" marR="9525" marT="14795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4EA"/>
                    </a:solidFill>
                  </a:tcPr>
                </a:tc>
                <a:tc>
                  <a:txBody>
                    <a:bodyPr/>
                    <a:lstStyle/>
                    <a:p>
                      <a:pPr marL="0" algn="ctr" fontAlgn="t">
                        <a:spcBef>
                          <a:spcPts val="1165"/>
                        </a:spcBef>
                        <a:spcAft>
                          <a:spcPts val="0"/>
                        </a:spcAft>
                      </a:pPr>
                      <a:r>
                        <a:rPr lang="en-US" sz="1800" b="1" i="0" u="none" strike="noStrike" spc="-10">
                          <a:solidFill>
                            <a:srgbClr val="000000"/>
                          </a:solidFill>
                          <a:effectLst/>
                          <a:highlight>
                            <a:srgbClr val="CFD4EA"/>
                          </a:highlight>
                          <a:latin typeface="Calibri"/>
                          <a:cs typeface="Calibri"/>
                        </a:rPr>
                        <a:t>165,494</a:t>
                      </a:r>
                      <a:endParaRPr lang="en-US" sz="1800" b="0" i="0" u="none" strike="noStrike">
                        <a:effectLst/>
                        <a:highlight>
                          <a:srgbClr val="CFD4EA"/>
                        </a:highlight>
                        <a:latin typeface="Calibri"/>
                        <a:cs typeface="Calibri"/>
                      </a:endParaRPr>
                    </a:p>
                  </a:txBody>
                  <a:tcPr marL="9525" marR="9525" marT="14795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4EA"/>
                    </a:solidFill>
                  </a:tcPr>
                </a:tc>
                <a:tc vMerge="1">
                  <a:txBody>
                    <a:bodyPr/>
                    <a:lstStyle/>
                    <a:p>
                      <a:endParaRPr lang="en-US"/>
                    </a:p>
                  </a:txBody>
                  <a:tcPr/>
                </a:tc>
                <a:extLst>
                  <a:ext uri="{0D108BD9-81ED-4DB2-BD59-A6C34878D82A}">
                    <a16:rowId xmlns:a16="http://schemas.microsoft.com/office/drawing/2014/main" val="1091287478"/>
                  </a:ext>
                </a:extLst>
              </a:tr>
            </a:tbl>
          </a:graphicData>
        </a:graphic>
      </p:graphicFrame>
    </p:spTree>
    <p:extLst>
      <p:ext uri="{BB962C8B-B14F-4D97-AF65-F5344CB8AC3E}">
        <p14:creationId xmlns:p14="http://schemas.microsoft.com/office/powerpoint/2010/main" val="489199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B8D6D7-D54F-BA3B-CD14-6745DBE5CC2A}"/>
              </a:ext>
            </a:extLst>
          </p:cNvPr>
          <p:cNvSpPr>
            <a:spLocks noGrp="1"/>
          </p:cNvSpPr>
          <p:nvPr>
            <p:ph type="title"/>
          </p:nvPr>
        </p:nvSpPr>
        <p:spPr/>
        <p:txBody>
          <a:bodyPr/>
          <a:lstStyle/>
          <a:p>
            <a:pPr algn="ctr"/>
            <a:r>
              <a:rPr lang="en-US"/>
              <a:t>Objectives of Today’s Presentation</a:t>
            </a:r>
          </a:p>
        </p:txBody>
      </p:sp>
      <p:graphicFrame>
        <p:nvGraphicFramePr>
          <p:cNvPr id="5" name="Table 5">
            <a:extLst>
              <a:ext uri="{FF2B5EF4-FFF2-40B4-BE49-F238E27FC236}">
                <a16:creationId xmlns:a16="http://schemas.microsoft.com/office/drawing/2014/main" id="{123D2307-F41A-0028-7ED2-E674A8F8C393}"/>
              </a:ext>
            </a:extLst>
          </p:cNvPr>
          <p:cNvGraphicFramePr>
            <a:graphicFrameLocks noGrp="1"/>
          </p:cNvGraphicFramePr>
          <p:nvPr>
            <p:ph idx="1"/>
            <p:extLst>
              <p:ext uri="{D42A27DB-BD31-4B8C-83A1-F6EECF244321}">
                <p14:modId xmlns:p14="http://schemas.microsoft.com/office/powerpoint/2010/main" val="2321910160"/>
              </p:ext>
            </p:extLst>
          </p:nvPr>
        </p:nvGraphicFramePr>
        <p:xfrm>
          <a:off x="381741" y="1011267"/>
          <a:ext cx="10453900" cy="3456115"/>
        </p:xfrm>
        <a:graphic>
          <a:graphicData uri="http://schemas.openxmlformats.org/drawingml/2006/table">
            <a:tbl>
              <a:tblPr firstRow="1" bandRow="1">
                <a:tableStyleId>{5C22544A-7EE6-4342-B048-85BDC9FD1C3A}</a:tableStyleId>
              </a:tblPr>
              <a:tblGrid>
                <a:gridCol w="2012259">
                  <a:extLst>
                    <a:ext uri="{9D8B030D-6E8A-4147-A177-3AD203B41FA5}">
                      <a16:colId xmlns:a16="http://schemas.microsoft.com/office/drawing/2014/main" val="3383464842"/>
                    </a:ext>
                  </a:extLst>
                </a:gridCol>
                <a:gridCol w="8441641">
                  <a:extLst>
                    <a:ext uri="{9D8B030D-6E8A-4147-A177-3AD203B41FA5}">
                      <a16:colId xmlns:a16="http://schemas.microsoft.com/office/drawing/2014/main" val="1023147336"/>
                    </a:ext>
                  </a:extLst>
                </a:gridCol>
              </a:tblGrid>
              <a:tr h="438595">
                <a:tc>
                  <a:txBody>
                    <a:bodyPr/>
                    <a:lstStyle/>
                    <a:p>
                      <a:r>
                        <a:rPr lang="en-US"/>
                        <a:t>Section</a:t>
                      </a:r>
                    </a:p>
                  </a:txBody>
                  <a:tcPr/>
                </a:tc>
                <a:tc>
                  <a:txBody>
                    <a:bodyPr/>
                    <a:lstStyle/>
                    <a:p>
                      <a:r>
                        <a:rPr lang="en-US"/>
                        <a:t>At the end of this Section you will understand…</a:t>
                      </a:r>
                    </a:p>
                  </a:txBody>
                  <a:tcPr/>
                </a:tc>
                <a:extLst>
                  <a:ext uri="{0D108BD9-81ED-4DB2-BD59-A6C34878D82A}">
                    <a16:rowId xmlns:a16="http://schemas.microsoft.com/office/drawing/2014/main" val="2473703412"/>
                  </a:ext>
                </a:extLst>
              </a:tr>
              <a:tr h="845942">
                <a:tc>
                  <a:txBody>
                    <a:bodyPr/>
                    <a:lstStyle/>
                    <a:p>
                      <a:r>
                        <a:rPr lang="en-US" b="1" i="1"/>
                        <a:t>Section 1: </a:t>
                      </a:r>
                      <a:r>
                        <a:rPr lang="en-US"/>
                        <a:t>FY 24 Close Guidance</a:t>
                      </a:r>
                    </a:p>
                  </a:txBody>
                  <a:tcPr/>
                </a:tc>
                <a:tc>
                  <a:txBody>
                    <a:bodyPr/>
                    <a:lstStyle/>
                    <a:p>
                      <a:pPr marL="285750" indent="-285750">
                        <a:buFont typeface="Arial" panose="020B0604020202020204" pitchFamily="34" charset="0"/>
                        <a:buChar char="•"/>
                      </a:pPr>
                      <a:r>
                        <a:rPr lang="en-US"/>
                        <a:t>What are the key aspects of ORD’s close-out guidance. </a:t>
                      </a:r>
                    </a:p>
                    <a:p>
                      <a:pPr marL="285750" indent="-285750">
                        <a:buFont typeface="Arial" panose="020B0604020202020204" pitchFamily="34" charset="0"/>
                        <a:buChar char="•"/>
                      </a:pPr>
                      <a:r>
                        <a:rPr lang="en-US"/>
                        <a:t>The changes in the end of year process.</a:t>
                      </a:r>
                    </a:p>
                    <a:p>
                      <a:pPr marL="285750" lvl="0" indent="-285750">
                        <a:buFont typeface="Arial" panose="020B0604020202020204" pitchFamily="34" charset="0"/>
                        <a:buChar char="•"/>
                      </a:pPr>
                      <a:r>
                        <a:rPr lang="en-US"/>
                        <a:t>What is expected of the site</a:t>
                      </a:r>
                    </a:p>
                  </a:txBody>
                  <a:tcPr/>
                </a:tc>
                <a:extLst>
                  <a:ext uri="{0D108BD9-81ED-4DB2-BD59-A6C34878D82A}">
                    <a16:rowId xmlns:a16="http://schemas.microsoft.com/office/drawing/2014/main" val="3040157985"/>
                  </a:ext>
                </a:extLst>
              </a:tr>
              <a:tr h="438595">
                <a:tc>
                  <a:txBody>
                    <a:bodyPr/>
                    <a:lstStyle/>
                    <a:p>
                      <a:r>
                        <a:rPr lang="en-US" b="1"/>
                        <a:t>Section 2: </a:t>
                      </a:r>
                      <a:r>
                        <a:rPr lang="en-US" b="0"/>
                        <a:t>Budget Outlook FY 25 and Beyond</a:t>
                      </a:r>
                    </a:p>
                  </a:txBody>
                  <a:tcPr/>
                </a:tc>
                <a:tc>
                  <a:txBody>
                    <a:bodyPr/>
                    <a:lstStyle/>
                    <a:p>
                      <a:pPr marL="285750" indent="-285750">
                        <a:buFont typeface="Arial"/>
                        <a:buChar char="•"/>
                      </a:pPr>
                      <a:r>
                        <a:rPr lang="en-US"/>
                        <a:t>Where the ORD budget is headed in FY 25</a:t>
                      </a:r>
                    </a:p>
                    <a:p>
                      <a:pPr marL="285750" lvl="0" indent="-285750">
                        <a:buFont typeface="Arial"/>
                        <a:buChar char="•"/>
                      </a:pPr>
                      <a:r>
                        <a:rPr lang="en-US"/>
                        <a:t>What are the implications of the current budget situation</a:t>
                      </a:r>
                    </a:p>
                  </a:txBody>
                  <a:tcPr/>
                </a:tc>
                <a:extLst>
                  <a:ext uri="{0D108BD9-81ED-4DB2-BD59-A6C34878D82A}">
                    <a16:rowId xmlns:a16="http://schemas.microsoft.com/office/drawing/2014/main" val="1067972793"/>
                  </a:ext>
                </a:extLst>
              </a:tr>
              <a:tr h="438595">
                <a:tc>
                  <a:txBody>
                    <a:bodyPr/>
                    <a:lstStyle/>
                    <a:p>
                      <a:r>
                        <a:rPr lang="en-US" b="1"/>
                        <a:t>Section 3:</a:t>
                      </a:r>
                      <a:r>
                        <a:rPr lang="en-US" b="0"/>
                        <a:t> Implementing the changes from a field perspective </a:t>
                      </a:r>
                      <a:endParaRPr lang="en-US" b="1"/>
                    </a:p>
                  </a:txBody>
                  <a:tcPr/>
                </a:tc>
                <a:tc>
                  <a:txBody>
                    <a:bodyPr/>
                    <a:lstStyle/>
                    <a:p>
                      <a:pPr marL="285750" indent="-285750">
                        <a:buFont typeface="Arial"/>
                        <a:buChar char="•"/>
                      </a:pPr>
                      <a:r>
                        <a:rPr lang="en-US"/>
                        <a:t>The tasks necessary to implement the end of year guidance.</a:t>
                      </a:r>
                    </a:p>
                    <a:p>
                      <a:pPr marL="285750" lvl="0" indent="-285750">
                        <a:buFont typeface="Arial"/>
                        <a:buChar char="•"/>
                      </a:pPr>
                      <a:r>
                        <a:rPr lang="en-US"/>
                        <a:t>The strategies for year end </a:t>
                      </a:r>
                    </a:p>
                    <a:p>
                      <a:pPr marL="0" lvl="0" indent="0">
                        <a:buFont typeface="Arial"/>
                        <a:buNone/>
                      </a:pPr>
                      <a:endParaRPr lang="en-US"/>
                    </a:p>
                    <a:p>
                      <a:pPr marL="285750" lvl="0" indent="-285750">
                        <a:buFont typeface="Arial"/>
                        <a:buChar char="•"/>
                      </a:pPr>
                      <a:endParaRPr lang="en-US"/>
                    </a:p>
                  </a:txBody>
                  <a:tcPr/>
                </a:tc>
                <a:extLst>
                  <a:ext uri="{0D108BD9-81ED-4DB2-BD59-A6C34878D82A}">
                    <a16:rowId xmlns:a16="http://schemas.microsoft.com/office/drawing/2014/main" val="3308463404"/>
                  </a:ext>
                </a:extLst>
              </a:tr>
            </a:tbl>
          </a:graphicData>
        </a:graphic>
      </p:graphicFrame>
      <p:sp>
        <p:nvSpPr>
          <p:cNvPr id="4" name="Slide Number Placeholder 3">
            <a:extLst>
              <a:ext uri="{FF2B5EF4-FFF2-40B4-BE49-F238E27FC236}">
                <a16:creationId xmlns:a16="http://schemas.microsoft.com/office/drawing/2014/main" id="{BBAEE1C5-A4A2-DAF6-0582-405A5A1CAD43}"/>
              </a:ext>
            </a:extLst>
          </p:cNvPr>
          <p:cNvSpPr>
            <a:spLocks noGrp="1"/>
          </p:cNvSpPr>
          <p:nvPr>
            <p:ph type="sldNum" sz="quarter" idx="12"/>
          </p:nvPr>
        </p:nvSpPr>
        <p:spPr/>
        <p:txBody>
          <a:bodyPr/>
          <a:lstStyle/>
          <a:p>
            <a:fld id="{670A9334-4E67-F94F-A05E-0CE8B74A054E}" type="slidenum">
              <a:rPr lang="en-US" smtClean="0"/>
              <a:t>2</a:t>
            </a:fld>
            <a:endParaRPr lang="en-US"/>
          </a:p>
        </p:txBody>
      </p:sp>
    </p:spTree>
    <p:extLst>
      <p:ext uri="{BB962C8B-B14F-4D97-AF65-F5344CB8AC3E}">
        <p14:creationId xmlns:p14="http://schemas.microsoft.com/office/powerpoint/2010/main" val="19239557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5FEC3D-936D-E63F-EE24-BE6808D9F69D}"/>
              </a:ext>
            </a:extLst>
          </p:cNvPr>
          <p:cNvSpPr>
            <a:spLocks noGrp="1"/>
          </p:cNvSpPr>
          <p:nvPr>
            <p:ph type="title"/>
          </p:nvPr>
        </p:nvSpPr>
        <p:spPr/>
        <p:txBody>
          <a:bodyPr/>
          <a:lstStyle/>
          <a:p>
            <a:r>
              <a:rPr lang="en-US">
                <a:cs typeface="Calibri Light"/>
              </a:rPr>
              <a:t>Section 3: All Other</a:t>
            </a:r>
            <a:endParaRPr lang="en-US"/>
          </a:p>
        </p:txBody>
      </p:sp>
      <p:sp>
        <p:nvSpPr>
          <p:cNvPr id="3" name="Content Placeholder 2">
            <a:extLst>
              <a:ext uri="{FF2B5EF4-FFF2-40B4-BE49-F238E27FC236}">
                <a16:creationId xmlns:a16="http://schemas.microsoft.com/office/drawing/2014/main" id="{899DF2E2-D32A-8A43-48F6-B3345C291FD3}"/>
              </a:ext>
            </a:extLst>
          </p:cNvPr>
          <p:cNvSpPr>
            <a:spLocks noGrp="1"/>
          </p:cNvSpPr>
          <p:nvPr>
            <p:ph idx="1"/>
          </p:nvPr>
        </p:nvSpPr>
        <p:spPr>
          <a:xfrm>
            <a:off x="371475" y="1872719"/>
            <a:ext cx="10515600" cy="4351338"/>
          </a:xfrm>
        </p:spPr>
        <p:txBody>
          <a:bodyPr vert="horz" lIns="91440" tIns="45720" rIns="91440" bIns="45720" rtlCol="0" anchor="t">
            <a:noAutofit/>
          </a:bodyPr>
          <a:lstStyle/>
          <a:p>
            <a:endParaRPr lang="en-US" sz="1800">
              <a:cs typeface="Calibri"/>
            </a:endParaRPr>
          </a:p>
          <a:p>
            <a:endParaRPr lang="en-US" sz="1800">
              <a:cs typeface="Calibri"/>
            </a:endParaRPr>
          </a:p>
          <a:p>
            <a:endParaRPr lang="en-US" sz="1800">
              <a:cs typeface="Calibri"/>
            </a:endParaRPr>
          </a:p>
          <a:p>
            <a:r>
              <a:rPr lang="en-US" sz="1800">
                <a:cs typeface="Calibri"/>
              </a:rPr>
              <a:t>The All-Other Current Status column shows the funds remaining if no other obligations were to be completed. The All- Other With Pending Obligations column shows the amount remaining if all pending/committed items would be obligated.</a:t>
            </a:r>
            <a:endParaRPr lang="en-US">
              <a:cs typeface="Calibri" panose="020F0502020204030204"/>
            </a:endParaRPr>
          </a:p>
          <a:p>
            <a:r>
              <a:rPr lang="en-US" sz="1800">
                <a:cs typeface="Calibri"/>
              </a:rPr>
              <a:t>These numbers will change as purchase cards are reconciled, contracts are awarded/obligated and 1358's are completed for IPAs. Obligated items will move over to the Current Status column as this occurs. Any contracts that are not completed by contracting, IPA's that are not obligated by Fiscal and any credit cards that are not reconciled will remain in pending (committed but not obligated) and </a:t>
            </a:r>
            <a:r>
              <a:rPr lang="en-US" sz="1800" b="1" u="sng">
                <a:cs typeface="Calibri"/>
              </a:rPr>
              <a:t>WILL</a:t>
            </a:r>
            <a:r>
              <a:rPr lang="en-US" sz="1800">
                <a:cs typeface="Calibri"/>
              </a:rPr>
              <a:t> count toward your 2%.</a:t>
            </a:r>
            <a:endParaRPr lang="en-US"/>
          </a:p>
          <a:p>
            <a:pPr marL="0" indent="0">
              <a:buNone/>
            </a:pPr>
            <a:r>
              <a:rPr lang="en-US" sz="1800" b="1">
                <a:cs typeface="Calibri"/>
              </a:rPr>
              <a:t>*Note</a:t>
            </a:r>
            <a:r>
              <a:rPr lang="en-US" sz="1800">
                <a:cs typeface="Calibri"/>
              </a:rPr>
              <a:t>: An invoice does not need to be submitted in IPPS for an item to be obligated. Once Fiscal has obligated the 1358 or 2237, it moves to the obligated column of the SOA and is no longer pending and will not count toward your 2%.</a:t>
            </a:r>
            <a:endParaRPr lang="en-US">
              <a:cs typeface="Calibri"/>
            </a:endParaRPr>
          </a:p>
          <a:p>
            <a:endParaRPr lang="en-US">
              <a:cs typeface="Calibri"/>
            </a:endParaRPr>
          </a:p>
        </p:txBody>
      </p:sp>
      <p:sp>
        <p:nvSpPr>
          <p:cNvPr id="4" name="Slide Number Placeholder 3">
            <a:extLst>
              <a:ext uri="{FF2B5EF4-FFF2-40B4-BE49-F238E27FC236}">
                <a16:creationId xmlns:a16="http://schemas.microsoft.com/office/drawing/2014/main" id="{B702BA3E-D6CA-34AB-779E-708BFEECD46D}"/>
              </a:ext>
            </a:extLst>
          </p:cNvPr>
          <p:cNvSpPr>
            <a:spLocks noGrp="1"/>
          </p:cNvSpPr>
          <p:nvPr>
            <p:ph type="sldNum" sz="quarter" idx="12"/>
          </p:nvPr>
        </p:nvSpPr>
        <p:spPr/>
        <p:txBody>
          <a:bodyPr/>
          <a:lstStyle/>
          <a:p>
            <a:fld id="{670A9334-4E67-F94F-A05E-0CE8B74A054E}" type="slidenum">
              <a:rPr lang="en-US" smtClean="0"/>
              <a:t>20</a:t>
            </a:fld>
            <a:endParaRPr lang="en-US"/>
          </a:p>
        </p:txBody>
      </p:sp>
      <p:graphicFrame>
        <p:nvGraphicFramePr>
          <p:cNvPr id="9" name="Table 8">
            <a:extLst>
              <a:ext uri="{FF2B5EF4-FFF2-40B4-BE49-F238E27FC236}">
                <a16:creationId xmlns:a16="http://schemas.microsoft.com/office/drawing/2014/main" id="{490F52B8-8569-4B0D-1CE6-B9488BE50C93}"/>
              </a:ext>
            </a:extLst>
          </p:cNvPr>
          <p:cNvGraphicFramePr>
            <a:graphicFrameLocks noGrp="1"/>
          </p:cNvGraphicFramePr>
          <p:nvPr>
            <p:extLst>
              <p:ext uri="{D42A27DB-BD31-4B8C-83A1-F6EECF244321}">
                <p14:modId xmlns:p14="http://schemas.microsoft.com/office/powerpoint/2010/main" val="3068768901"/>
              </p:ext>
            </p:extLst>
          </p:nvPr>
        </p:nvGraphicFramePr>
        <p:xfrm>
          <a:off x="291635" y="865079"/>
          <a:ext cx="10883900" cy="1986915"/>
        </p:xfrm>
        <a:graphic>
          <a:graphicData uri="http://schemas.openxmlformats.org/drawingml/2006/table">
            <a:tbl>
              <a:tblPr firstRow="1" bandRow="1">
                <a:tableStyleId>{5C22544A-7EE6-4342-B048-85BDC9FD1C3A}</a:tableStyleId>
              </a:tblPr>
              <a:tblGrid>
                <a:gridCol w="2273300">
                  <a:extLst>
                    <a:ext uri="{9D8B030D-6E8A-4147-A177-3AD203B41FA5}">
                      <a16:colId xmlns:a16="http://schemas.microsoft.com/office/drawing/2014/main" val="2400142066"/>
                    </a:ext>
                  </a:extLst>
                </a:gridCol>
                <a:gridCol w="1219200">
                  <a:extLst>
                    <a:ext uri="{9D8B030D-6E8A-4147-A177-3AD203B41FA5}">
                      <a16:colId xmlns:a16="http://schemas.microsoft.com/office/drawing/2014/main" val="3487336822"/>
                    </a:ext>
                  </a:extLst>
                </a:gridCol>
                <a:gridCol w="838200">
                  <a:extLst>
                    <a:ext uri="{9D8B030D-6E8A-4147-A177-3AD203B41FA5}">
                      <a16:colId xmlns:a16="http://schemas.microsoft.com/office/drawing/2014/main" val="269413308"/>
                    </a:ext>
                  </a:extLst>
                </a:gridCol>
                <a:gridCol w="2667000">
                  <a:extLst>
                    <a:ext uri="{9D8B030D-6E8A-4147-A177-3AD203B41FA5}">
                      <a16:colId xmlns:a16="http://schemas.microsoft.com/office/drawing/2014/main" val="3064833780"/>
                    </a:ext>
                  </a:extLst>
                </a:gridCol>
                <a:gridCol w="2197100">
                  <a:extLst>
                    <a:ext uri="{9D8B030D-6E8A-4147-A177-3AD203B41FA5}">
                      <a16:colId xmlns:a16="http://schemas.microsoft.com/office/drawing/2014/main" val="623970924"/>
                    </a:ext>
                  </a:extLst>
                </a:gridCol>
                <a:gridCol w="1689100">
                  <a:extLst>
                    <a:ext uri="{9D8B030D-6E8A-4147-A177-3AD203B41FA5}">
                      <a16:colId xmlns:a16="http://schemas.microsoft.com/office/drawing/2014/main" val="1474079874"/>
                    </a:ext>
                  </a:extLst>
                </a:gridCol>
              </a:tblGrid>
              <a:tr h="243205">
                <a:tc>
                  <a:txBody>
                    <a:bodyPr/>
                    <a:lstStyle/>
                    <a:p>
                      <a:pPr marL="45720" algn="l" fontAlgn="t">
                        <a:lnSpc>
                          <a:spcPct val="90277"/>
                        </a:lnSpc>
                        <a:spcBef>
                          <a:spcPts val="0"/>
                        </a:spcBef>
                        <a:spcAft>
                          <a:spcPts val="0"/>
                        </a:spcAft>
                      </a:pPr>
                      <a:r>
                        <a:rPr lang="en-US" sz="1600" b="1" i="0" u="none" strike="noStrike">
                          <a:solidFill>
                            <a:srgbClr val="FFFFFF"/>
                          </a:solidFill>
                          <a:effectLst/>
                          <a:highlight>
                            <a:srgbClr val="4471C4"/>
                          </a:highlight>
                          <a:latin typeface="Calibri"/>
                          <a:cs typeface="Calibri"/>
                        </a:rPr>
                        <a:t>All</a:t>
                      </a:r>
                      <a:r>
                        <a:rPr lang="en-US" sz="1600" b="1" i="0" u="none" strike="noStrike" spc="-70">
                          <a:solidFill>
                            <a:srgbClr val="FFFFFF"/>
                          </a:solidFill>
                          <a:effectLst/>
                          <a:highlight>
                            <a:srgbClr val="4471C4"/>
                          </a:highlight>
                          <a:latin typeface="Calibri"/>
                          <a:cs typeface="Calibri"/>
                        </a:rPr>
                        <a:t> </a:t>
                      </a:r>
                      <a:r>
                        <a:rPr lang="en-US" sz="1600" b="1" i="0" u="none" strike="noStrike">
                          <a:solidFill>
                            <a:srgbClr val="FFFFFF"/>
                          </a:solidFill>
                          <a:effectLst/>
                          <a:highlight>
                            <a:srgbClr val="4471C4"/>
                          </a:highlight>
                          <a:latin typeface="Calibri"/>
                          <a:cs typeface="Calibri"/>
                        </a:rPr>
                        <a:t>Other</a:t>
                      </a:r>
                      <a:r>
                        <a:rPr lang="en-US" sz="1600" b="1" i="0" u="none" strike="noStrike" spc="-45">
                          <a:solidFill>
                            <a:srgbClr val="FFFFFF"/>
                          </a:solidFill>
                          <a:effectLst/>
                          <a:highlight>
                            <a:srgbClr val="4471C4"/>
                          </a:highlight>
                          <a:latin typeface="Calibri"/>
                          <a:cs typeface="Calibri"/>
                        </a:rPr>
                        <a:t> </a:t>
                      </a:r>
                      <a:r>
                        <a:rPr lang="en-US" sz="1600" b="1" i="0" u="none" strike="noStrike">
                          <a:solidFill>
                            <a:srgbClr val="FFFFFF"/>
                          </a:solidFill>
                          <a:effectLst/>
                          <a:highlight>
                            <a:srgbClr val="4471C4"/>
                          </a:highlight>
                          <a:latin typeface="Calibri"/>
                          <a:cs typeface="Calibri"/>
                        </a:rPr>
                        <a:t>Current</a:t>
                      </a:r>
                      <a:r>
                        <a:rPr lang="en-US" sz="1600" b="1" i="0" u="none" strike="noStrike" spc="-20">
                          <a:solidFill>
                            <a:srgbClr val="FFFFFF"/>
                          </a:solidFill>
                          <a:effectLst/>
                          <a:highlight>
                            <a:srgbClr val="4471C4"/>
                          </a:highlight>
                          <a:latin typeface="Calibri"/>
                          <a:cs typeface="Calibri"/>
                        </a:rPr>
                        <a:t> </a:t>
                      </a:r>
                      <a:r>
                        <a:rPr lang="en-US" sz="1600" b="1" i="0" u="none" strike="noStrike" spc="-10">
                          <a:solidFill>
                            <a:srgbClr val="FFFFFF"/>
                          </a:solidFill>
                          <a:effectLst/>
                          <a:highlight>
                            <a:srgbClr val="4471C4"/>
                          </a:highlight>
                          <a:latin typeface="Calibri"/>
                          <a:cs typeface="Calibri"/>
                        </a:rPr>
                        <a:t>Status</a:t>
                      </a:r>
                      <a:endParaRPr lang="en-US" sz="1800" b="0" i="0" u="none" strike="noStrike">
                        <a:effectLst/>
                        <a:highlight>
                          <a:srgbClr val="4471C4"/>
                        </a:highlight>
                        <a:latin typeface="Calibri"/>
                        <a:cs typeface="Calibri"/>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471C4"/>
                    </a:solidFill>
                  </a:tcPr>
                </a:tc>
                <a:tc>
                  <a:txBody>
                    <a:bodyPr/>
                    <a:lstStyle/>
                    <a:p>
                      <a:pPr marL="0" algn="l" fontAlgn="t">
                        <a:spcBef>
                          <a:spcPts val="0"/>
                        </a:spcBef>
                        <a:spcAft>
                          <a:spcPts val="0"/>
                        </a:spcAft>
                      </a:pPr>
                      <a:endParaRPr lang="en-US" sz="1800" b="0" i="0" u="none" strike="noStrike">
                        <a:effectLst/>
                        <a:highlight>
                          <a:srgbClr val="4471C4"/>
                        </a:highlight>
                        <a:latin typeface="Arial" panose="020B0604020202020204" pitchFamily="34"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471C4"/>
                    </a:solidFill>
                  </a:tcPr>
                </a:tc>
                <a:tc>
                  <a:txBody>
                    <a:bodyPr/>
                    <a:lstStyle/>
                    <a:p>
                      <a:pPr marL="0" algn="l" fontAlgn="t">
                        <a:spcBef>
                          <a:spcPts val="0"/>
                        </a:spcBef>
                        <a:spcAft>
                          <a:spcPts val="0"/>
                        </a:spcAft>
                      </a:pPr>
                      <a:endParaRPr lang="en-US" sz="1800" b="0" i="0" u="none" strike="noStrike">
                        <a:effectLst/>
                        <a:highlight>
                          <a:srgbClr val="4471C4"/>
                        </a:highlight>
                        <a:latin typeface="Arial" panose="020B0604020202020204" pitchFamily="34"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471C4"/>
                    </a:solidFill>
                  </a:tcPr>
                </a:tc>
                <a:tc gridSpan="2">
                  <a:txBody>
                    <a:bodyPr/>
                    <a:lstStyle/>
                    <a:p>
                      <a:pPr marL="45720" algn="l" fontAlgn="t">
                        <a:lnSpc>
                          <a:spcPct val="90277"/>
                        </a:lnSpc>
                        <a:spcBef>
                          <a:spcPts val="0"/>
                        </a:spcBef>
                        <a:spcAft>
                          <a:spcPts val="0"/>
                        </a:spcAft>
                      </a:pPr>
                      <a:r>
                        <a:rPr lang="en-US" sz="1600" b="1" i="0" u="none" strike="noStrike">
                          <a:solidFill>
                            <a:srgbClr val="FFFFFF"/>
                          </a:solidFill>
                          <a:effectLst/>
                          <a:highlight>
                            <a:srgbClr val="4471C4"/>
                          </a:highlight>
                          <a:latin typeface="Calibri"/>
                          <a:cs typeface="Calibri"/>
                        </a:rPr>
                        <a:t>All</a:t>
                      </a:r>
                      <a:r>
                        <a:rPr lang="en-US" sz="1600" b="1" i="0" u="none" strike="noStrike" spc="-60">
                          <a:solidFill>
                            <a:srgbClr val="FFFFFF"/>
                          </a:solidFill>
                          <a:effectLst/>
                          <a:highlight>
                            <a:srgbClr val="4471C4"/>
                          </a:highlight>
                          <a:latin typeface="Calibri"/>
                          <a:cs typeface="Calibri"/>
                        </a:rPr>
                        <a:t> </a:t>
                      </a:r>
                      <a:r>
                        <a:rPr lang="en-US" sz="1600" b="1" i="0" u="none" strike="noStrike">
                          <a:solidFill>
                            <a:srgbClr val="FFFFFF"/>
                          </a:solidFill>
                          <a:effectLst/>
                          <a:highlight>
                            <a:srgbClr val="4471C4"/>
                          </a:highlight>
                          <a:latin typeface="Calibri"/>
                          <a:cs typeface="Calibri"/>
                        </a:rPr>
                        <a:t>Other</a:t>
                      </a:r>
                      <a:r>
                        <a:rPr lang="en-US" sz="1600" b="1" i="0" u="none" strike="noStrike" spc="-35">
                          <a:solidFill>
                            <a:srgbClr val="FFFFFF"/>
                          </a:solidFill>
                          <a:effectLst/>
                          <a:highlight>
                            <a:srgbClr val="4471C4"/>
                          </a:highlight>
                          <a:latin typeface="Calibri"/>
                          <a:cs typeface="Calibri"/>
                        </a:rPr>
                        <a:t> </a:t>
                      </a:r>
                      <a:r>
                        <a:rPr lang="en-US" sz="1600" b="1" i="0" u="none" strike="noStrike">
                          <a:solidFill>
                            <a:srgbClr val="FFFFFF"/>
                          </a:solidFill>
                          <a:effectLst/>
                          <a:highlight>
                            <a:srgbClr val="4471C4"/>
                          </a:highlight>
                          <a:latin typeface="Calibri"/>
                          <a:cs typeface="Calibri"/>
                        </a:rPr>
                        <a:t>With</a:t>
                      </a:r>
                      <a:r>
                        <a:rPr lang="en-US" sz="1600" b="1" i="0" u="none" strike="noStrike" spc="-55">
                          <a:solidFill>
                            <a:srgbClr val="FFFFFF"/>
                          </a:solidFill>
                          <a:effectLst/>
                          <a:highlight>
                            <a:srgbClr val="4471C4"/>
                          </a:highlight>
                          <a:latin typeface="Calibri"/>
                          <a:cs typeface="Calibri"/>
                        </a:rPr>
                        <a:t> </a:t>
                      </a:r>
                      <a:r>
                        <a:rPr lang="en-US" sz="1600" b="1" i="0" u="none" strike="noStrike">
                          <a:solidFill>
                            <a:srgbClr val="FFFFFF"/>
                          </a:solidFill>
                          <a:effectLst/>
                          <a:highlight>
                            <a:srgbClr val="4471C4"/>
                          </a:highlight>
                          <a:latin typeface="Calibri"/>
                          <a:cs typeface="Calibri"/>
                        </a:rPr>
                        <a:t>Pending</a:t>
                      </a:r>
                      <a:r>
                        <a:rPr lang="en-US" sz="1600" b="1" i="0" u="none" strike="noStrike" spc="-30">
                          <a:solidFill>
                            <a:srgbClr val="FFFFFF"/>
                          </a:solidFill>
                          <a:effectLst/>
                          <a:highlight>
                            <a:srgbClr val="4471C4"/>
                          </a:highlight>
                          <a:latin typeface="Calibri"/>
                          <a:cs typeface="Calibri"/>
                        </a:rPr>
                        <a:t> </a:t>
                      </a:r>
                      <a:r>
                        <a:rPr lang="en-US" sz="1600" b="1" i="0" u="none" strike="noStrike" spc="-10">
                          <a:solidFill>
                            <a:srgbClr val="FFFFFF"/>
                          </a:solidFill>
                          <a:effectLst/>
                          <a:highlight>
                            <a:srgbClr val="4471C4"/>
                          </a:highlight>
                          <a:latin typeface="Calibri"/>
                          <a:cs typeface="Calibri"/>
                        </a:rPr>
                        <a:t>Obligations</a:t>
                      </a:r>
                      <a:endParaRPr lang="en-US" sz="1800" b="0" i="0" u="none" strike="noStrike">
                        <a:effectLst/>
                        <a:highlight>
                          <a:srgbClr val="4471C4"/>
                        </a:highlight>
                        <a:latin typeface="Calibri"/>
                        <a:cs typeface="Calibri"/>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471C4"/>
                    </a:solidFill>
                  </a:tcPr>
                </a:tc>
                <a:tc hMerge="1">
                  <a:txBody>
                    <a:bodyPr/>
                    <a:lstStyle/>
                    <a:p>
                      <a:endParaRPr lang="en-US"/>
                    </a:p>
                  </a:txBody>
                  <a:tcPr/>
                </a:tc>
                <a:tc>
                  <a:txBody>
                    <a:bodyPr/>
                    <a:lstStyle/>
                    <a:p>
                      <a:pPr marL="0" algn="l" fontAlgn="t">
                        <a:spcBef>
                          <a:spcPts val="0"/>
                        </a:spcBef>
                        <a:spcAft>
                          <a:spcPts val="0"/>
                        </a:spcAft>
                      </a:pPr>
                      <a:endParaRPr lang="en-US" sz="1800" b="0" i="0" u="none" strike="noStrike">
                        <a:effectLst/>
                        <a:highlight>
                          <a:srgbClr val="4471C4"/>
                        </a:highlight>
                        <a:latin typeface="Arial" panose="020B0604020202020204" pitchFamily="34"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471C4"/>
                    </a:solidFill>
                  </a:tcPr>
                </a:tc>
                <a:extLst>
                  <a:ext uri="{0D108BD9-81ED-4DB2-BD59-A6C34878D82A}">
                    <a16:rowId xmlns:a16="http://schemas.microsoft.com/office/drawing/2014/main" val="4208273784"/>
                  </a:ext>
                </a:extLst>
              </a:tr>
              <a:tr h="255270">
                <a:tc>
                  <a:txBody>
                    <a:bodyPr/>
                    <a:lstStyle/>
                    <a:p>
                      <a:pPr marL="45720" algn="l" fontAlgn="t">
                        <a:lnSpc>
                          <a:spcPct val="92460"/>
                        </a:lnSpc>
                        <a:spcBef>
                          <a:spcPts val="0"/>
                        </a:spcBef>
                        <a:spcAft>
                          <a:spcPts val="0"/>
                        </a:spcAft>
                      </a:pPr>
                      <a:r>
                        <a:rPr lang="en-US" sz="1600" b="0" i="0" u="none" strike="noStrike">
                          <a:solidFill>
                            <a:srgbClr val="000000"/>
                          </a:solidFill>
                          <a:effectLst/>
                          <a:highlight>
                            <a:srgbClr val="CFD4EA"/>
                          </a:highlight>
                          <a:latin typeface="Calibri"/>
                          <a:cs typeface="Calibri"/>
                        </a:rPr>
                        <a:t>FMS</a:t>
                      </a:r>
                      <a:r>
                        <a:rPr lang="en-US" sz="1600" b="0" i="0" u="none" strike="noStrike" spc="-30">
                          <a:solidFill>
                            <a:srgbClr val="000000"/>
                          </a:solidFill>
                          <a:effectLst/>
                          <a:highlight>
                            <a:srgbClr val="CFD4EA"/>
                          </a:highlight>
                          <a:latin typeface="Calibri"/>
                          <a:cs typeface="Calibri"/>
                        </a:rPr>
                        <a:t> </a:t>
                      </a:r>
                      <a:r>
                        <a:rPr lang="en-US" sz="1600" b="0" i="0" u="none" strike="noStrike" spc="-10">
                          <a:solidFill>
                            <a:srgbClr val="000000"/>
                          </a:solidFill>
                          <a:effectLst/>
                          <a:highlight>
                            <a:srgbClr val="CFD4EA"/>
                          </a:highlight>
                          <a:latin typeface="Calibri"/>
                          <a:cs typeface="Calibri"/>
                        </a:rPr>
                        <a:t>Budget</a:t>
                      </a:r>
                      <a:endParaRPr lang="en-US" sz="1800" b="0" i="0" u="none" strike="noStrike">
                        <a:effectLst/>
                        <a:highlight>
                          <a:srgbClr val="CFD4EA"/>
                        </a:highlight>
                        <a:latin typeface="Calibri"/>
                        <a:cs typeface="Calibri"/>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4EA"/>
                    </a:solidFill>
                  </a:tcPr>
                </a:tc>
                <a:tc>
                  <a:txBody>
                    <a:bodyPr/>
                    <a:lstStyle/>
                    <a:p>
                      <a:pPr marL="0" algn="ctr" fontAlgn="t">
                        <a:lnSpc>
                          <a:spcPct val="92460"/>
                        </a:lnSpc>
                        <a:spcBef>
                          <a:spcPts val="0"/>
                        </a:spcBef>
                        <a:spcAft>
                          <a:spcPts val="0"/>
                        </a:spcAft>
                      </a:pPr>
                      <a:r>
                        <a:rPr lang="en-US" sz="1600" b="0" i="0" u="none" strike="noStrike" spc="-10">
                          <a:solidFill>
                            <a:srgbClr val="000000"/>
                          </a:solidFill>
                          <a:effectLst/>
                          <a:highlight>
                            <a:srgbClr val="CFD4EA"/>
                          </a:highlight>
                          <a:latin typeface="Calibri"/>
                          <a:cs typeface="Calibri"/>
                        </a:rPr>
                        <a:t>8,966,279</a:t>
                      </a:r>
                      <a:endParaRPr lang="en-US" sz="1800" b="0" i="0" u="none" strike="noStrike">
                        <a:effectLst/>
                        <a:highlight>
                          <a:srgbClr val="CFD4EA"/>
                        </a:highlight>
                        <a:latin typeface="Calibri"/>
                        <a:cs typeface="Calibri"/>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4EA"/>
                    </a:solidFill>
                  </a:tcPr>
                </a:tc>
                <a:tc>
                  <a:txBody>
                    <a:bodyPr/>
                    <a:lstStyle/>
                    <a:p>
                      <a:pPr marL="0" algn="l" fontAlgn="t">
                        <a:spcBef>
                          <a:spcPts val="0"/>
                        </a:spcBef>
                        <a:spcAft>
                          <a:spcPts val="0"/>
                        </a:spcAft>
                      </a:pPr>
                      <a:endParaRPr lang="en-US" sz="1800" b="0" i="0" u="none" strike="noStrike">
                        <a:effectLst/>
                        <a:highlight>
                          <a:srgbClr val="CFD4EA"/>
                        </a:highlight>
                        <a:latin typeface="Arial" panose="020B0604020202020204" pitchFamily="34"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4EA"/>
                    </a:solidFill>
                  </a:tcPr>
                </a:tc>
                <a:tc>
                  <a:txBody>
                    <a:bodyPr/>
                    <a:lstStyle/>
                    <a:p>
                      <a:pPr marL="45720" algn="l" fontAlgn="t">
                        <a:lnSpc>
                          <a:spcPct val="92460"/>
                        </a:lnSpc>
                        <a:spcBef>
                          <a:spcPts val="0"/>
                        </a:spcBef>
                        <a:spcAft>
                          <a:spcPts val="0"/>
                        </a:spcAft>
                      </a:pPr>
                      <a:r>
                        <a:rPr lang="en-US" sz="1600" b="0" i="0" u="none" strike="noStrike">
                          <a:solidFill>
                            <a:srgbClr val="000000"/>
                          </a:solidFill>
                          <a:effectLst/>
                          <a:highlight>
                            <a:srgbClr val="CFD4EA"/>
                          </a:highlight>
                          <a:latin typeface="Calibri"/>
                          <a:cs typeface="Calibri"/>
                        </a:rPr>
                        <a:t>FMS</a:t>
                      </a:r>
                      <a:r>
                        <a:rPr lang="en-US" sz="1600" b="0" i="0" u="none" strike="noStrike" spc="-30">
                          <a:solidFill>
                            <a:srgbClr val="000000"/>
                          </a:solidFill>
                          <a:effectLst/>
                          <a:highlight>
                            <a:srgbClr val="CFD4EA"/>
                          </a:highlight>
                          <a:latin typeface="Calibri"/>
                          <a:cs typeface="Calibri"/>
                        </a:rPr>
                        <a:t> </a:t>
                      </a:r>
                      <a:r>
                        <a:rPr lang="en-US" sz="1600" b="0" i="0" u="none" strike="noStrike" spc="-10">
                          <a:solidFill>
                            <a:srgbClr val="000000"/>
                          </a:solidFill>
                          <a:effectLst/>
                          <a:highlight>
                            <a:srgbClr val="CFD4EA"/>
                          </a:highlight>
                          <a:latin typeface="Calibri"/>
                          <a:cs typeface="Calibri"/>
                        </a:rPr>
                        <a:t>Budget</a:t>
                      </a:r>
                      <a:endParaRPr lang="en-US" sz="1800" b="0" i="0" u="none" strike="noStrike">
                        <a:effectLst/>
                        <a:highlight>
                          <a:srgbClr val="CFD4EA"/>
                        </a:highlight>
                        <a:latin typeface="Calibri"/>
                        <a:cs typeface="Calibri"/>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4EA"/>
                    </a:solidFill>
                  </a:tcPr>
                </a:tc>
                <a:tc>
                  <a:txBody>
                    <a:bodyPr/>
                    <a:lstStyle/>
                    <a:p>
                      <a:pPr marL="0" algn="ctr" fontAlgn="t">
                        <a:lnSpc>
                          <a:spcPct val="92460"/>
                        </a:lnSpc>
                        <a:spcBef>
                          <a:spcPts val="0"/>
                        </a:spcBef>
                        <a:spcAft>
                          <a:spcPts val="0"/>
                        </a:spcAft>
                      </a:pPr>
                      <a:r>
                        <a:rPr lang="en-US" sz="1600" b="0" i="0" u="none" strike="noStrike" spc="-10">
                          <a:solidFill>
                            <a:srgbClr val="000000"/>
                          </a:solidFill>
                          <a:effectLst/>
                          <a:highlight>
                            <a:srgbClr val="CFD4EA"/>
                          </a:highlight>
                          <a:latin typeface="Calibri"/>
                          <a:cs typeface="Calibri"/>
                        </a:rPr>
                        <a:t>8,966,279</a:t>
                      </a:r>
                      <a:endParaRPr lang="en-US" sz="1800" b="0" i="0" u="none" strike="noStrike">
                        <a:effectLst/>
                        <a:highlight>
                          <a:srgbClr val="CFD4EA"/>
                        </a:highlight>
                        <a:latin typeface="Calibri"/>
                        <a:cs typeface="Calibri"/>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4EA"/>
                    </a:solidFill>
                  </a:tcPr>
                </a:tc>
                <a:tc>
                  <a:txBody>
                    <a:bodyPr/>
                    <a:lstStyle/>
                    <a:p>
                      <a:pPr marL="0" algn="l" fontAlgn="t">
                        <a:spcBef>
                          <a:spcPts val="0"/>
                        </a:spcBef>
                        <a:spcAft>
                          <a:spcPts val="0"/>
                        </a:spcAft>
                      </a:pPr>
                      <a:endParaRPr lang="en-US" sz="1800" b="0" i="0" u="none" strike="noStrike">
                        <a:effectLst/>
                        <a:highlight>
                          <a:srgbClr val="CFD4EA"/>
                        </a:highlight>
                        <a:latin typeface="Arial" panose="020B0604020202020204" pitchFamily="34"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4EA"/>
                    </a:solidFill>
                  </a:tcPr>
                </a:tc>
                <a:extLst>
                  <a:ext uri="{0D108BD9-81ED-4DB2-BD59-A6C34878D82A}">
                    <a16:rowId xmlns:a16="http://schemas.microsoft.com/office/drawing/2014/main" val="4103753977"/>
                  </a:ext>
                </a:extLst>
              </a:tr>
              <a:tr h="255270">
                <a:tc>
                  <a:txBody>
                    <a:bodyPr/>
                    <a:lstStyle/>
                    <a:p>
                      <a:pPr marL="45720" algn="l" fontAlgn="t">
                        <a:lnSpc>
                          <a:spcPct val="92460"/>
                        </a:lnSpc>
                        <a:spcBef>
                          <a:spcPts val="0"/>
                        </a:spcBef>
                        <a:spcAft>
                          <a:spcPts val="0"/>
                        </a:spcAft>
                      </a:pPr>
                      <a:r>
                        <a:rPr lang="en-US" sz="1600" b="0" i="0" u="none" strike="noStrike">
                          <a:solidFill>
                            <a:srgbClr val="000000"/>
                          </a:solidFill>
                          <a:effectLst/>
                          <a:highlight>
                            <a:srgbClr val="E9EBF5"/>
                          </a:highlight>
                          <a:latin typeface="Calibri"/>
                          <a:cs typeface="Calibri"/>
                        </a:rPr>
                        <a:t>FMS</a:t>
                      </a:r>
                      <a:r>
                        <a:rPr lang="en-US" sz="1600" b="0" i="0" u="none" strike="noStrike" spc="-20">
                          <a:solidFill>
                            <a:srgbClr val="000000"/>
                          </a:solidFill>
                          <a:effectLst/>
                          <a:highlight>
                            <a:srgbClr val="E9EBF5"/>
                          </a:highlight>
                          <a:latin typeface="Calibri"/>
                          <a:cs typeface="Calibri"/>
                        </a:rPr>
                        <a:t> </a:t>
                      </a:r>
                      <a:r>
                        <a:rPr lang="en-US" sz="1600" b="0" i="0" u="none" strike="noStrike" spc="-10">
                          <a:solidFill>
                            <a:srgbClr val="000000"/>
                          </a:solidFill>
                          <a:effectLst/>
                          <a:highlight>
                            <a:srgbClr val="E9EBF5"/>
                          </a:highlight>
                          <a:latin typeface="Calibri"/>
                          <a:cs typeface="Calibri"/>
                        </a:rPr>
                        <a:t>Obligated</a:t>
                      </a:r>
                      <a:r>
                        <a:rPr lang="en-US" sz="1600" b="0" i="0" u="none" strike="noStrike" spc="-45">
                          <a:solidFill>
                            <a:srgbClr val="000000"/>
                          </a:solidFill>
                          <a:effectLst/>
                          <a:highlight>
                            <a:srgbClr val="E9EBF5"/>
                          </a:highlight>
                          <a:latin typeface="Calibri"/>
                          <a:cs typeface="Calibri"/>
                        </a:rPr>
                        <a:t> </a:t>
                      </a:r>
                      <a:r>
                        <a:rPr lang="en-US" sz="1600" b="0" i="0" u="none" strike="noStrike">
                          <a:solidFill>
                            <a:srgbClr val="000000"/>
                          </a:solidFill>
                          <a:effectLst/>
                          <a:highlight>
                            <a:srgbClr val="E9EBF5"/>
                          </a:highlight>
                          <a:latin typeface="Calibri"/>
                          <a:cs typeface="Calibri"/>
                        </a:rPr>
                        <a:t>as</a:t>
                      </a:r>
                      <a:r>
                        <a:rPr lang="en-US" sz="1600" b="0" i="0" u="none" strike="noStrike" spc="-30">
                          <a:solidFill>
                            <a:srgbClr val="000000"/>
                          </a:solidFill>
                          <a:effectLst/>
                          <a:highlight>
                            <a:srgbClr val="E9EBF5"/>
                          </a:highlight>
                          <a:latin typeface="Calibri"/>
                          <a:cs typeface="Calibri"/>
                        </a:rPr>
                        <a:t> </a:t>
                      </a:r>
                      <a:r>
                        <a:rPr lang="en-US" sz="1600" b="0" i="0" u="none" strike="noStrike">
                          <a:solidFill>
                            <a:srgbClr val="000000"/>
                          </a:solidFill>
                          <a:effectLst/>
                          <a:highlight>
                            <a:srgbClr val="E9EBF5"/>
                          </a:highlight>
                          <a:latin typeface="Calibri"/>
                          <a:cs typeface="Calibri"/>
                        </a:rPr>
                        <a:t>of</a:t>
                      </a:r>
                      <a:r>
                        <a:rPr lang="en-US" sz="1600" b="0" i="0" u="none" strike="noStrike" spc="-10">
                          <a:solidFill>
                            <a:srgbClr val="000000"/>
                          </a:solidFill>
                          <a:effectLst/>
                          <a:highlight>
                            <a:srgbClr val="E9EBF5"/>
                          </a:highlight>
                          <a:latin typeface="Calibri"/>
                          <a:cs typeface="Calibri"/>
                        </a:rPr>
                        <a:t> </a:t>
                      </a:r>
                      <a:r>
                        <a:rPr lang="en-US" sz="1600" b="0" i="0" u="none" strike="noStrike" spc="-20">
                          <a:solidFill>
                            <a:srgbClr val="000000"/>
                          </a:solidFill>
                          <a:effectLst/>
                          <a:highlight>
                            <a:srgbClr val="E9EBF5"/>
                          </a:highlight>
                          <a:latin typeface="Calibri"/>
                          <a:cs typeface="Calibri"/>
                        </a:rPr>
                        <a:t>8/1</a:t>
                      </a:r>
                      <a:endParaRPr lang="en-US" sz="1800" b="0" i="0" u="none" strike="noStrike">
                        <a:effectLst/>
                        <a:highlight>
                          <a:srgbClr val="E9EBF5"/>
                        </a:highlight>
                        <a:latin typeface="Arial" panose="020B0604020202020204" pitchFamily="34"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0" algn="ctr" fontAlgn="t">
                        <a:lnSpc>
                          <a:spcPct val="92460"/>
                        </a:lnSpc>
                        <a:spcBef>
                          <a:spcPts val="0"/>
                        </a:spcBef>
                        <a:spcAft>
                          <a:spcPts val="0"/>
                        </a:spcAft>
                      </a:pPr>
                      <a:r>
                        <a:rPr lang="en-US" sz="1600" b="0" i="0" u="none" strike="noStrike" spc="-10">
                          <a:solidFill>
                            <a:srgbClr val="000000"/>
                          </a:solidFill>
                          <a:effectLst/>
                          <a:highlight>
                            <a:srgbClr val="E9EBF5"/>
                          </a:highlight>
                          <a:latin typeface="Calibri"/>
                          <a:cs typeface="Calibri"/>
                        </a:rPr>
                        <a:t>-6,752,745</a:t>
                      </a:r>
                      <a:endParaRPr lang="en-US" sz="1800" b="0" i="0" u="none" strike="noStrike">
                        <a:effectLst/>
                        <a:highlight>
                          <a:srgbClr val="E9EBF5"/>
                        </a:highlight>
                        <a:latin typeface="Calibri"/>
                        <a:cs typeface="Calibri"/>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0" algn="l" fontAlgn="t">
                        <a:spcBef>
                          <a:spcPts val="0"/>
                        </a:spcBef>
                        <a:spcAft>
                          <a:spcPts val="0"/>
                        </a:spcAft>
                      </a:pPr>
                      <a:endParaRPr lang="en-US" sz="1800" b="0" i="0" u="none" strike="noStrike">
                        <a:effectLst/>
                        <a:highlight>
                          <a:srgbClr val="E9EBF5"/>
                        </a:highlight>
                        <a:latin typeface="Arial" panose="020B0604020202020204" pitchFamily="34"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45720" algn="l" fontAlgn="t">
                        <a:lnSpc>
                          <a:spcPct val="92460"/>
                        </a:lnSpc>
                        <a:spcBef>
                          <a:spcPts val="0"/>
                        </a:spcBef>
                        <a:spcAft>
                          <a:spcPts val="0"/>
                        </a:spcAft>
                      </a:pPr>
                      <a:r>
                        <a:rPr lang="en-US" sz="1600" b="0" i="0" u="none" strike="noStrike">
                          <a:solidFill>
                            <a:srgbClr val="000000"/>
                          </a:solidFill>
                          <a:effectLst/>
                          <a:highlight>
                            <a:srgbClr val="E9EBF5"/>
                          </a:highlight>
                          <a:latin typeface="Calibri"/>
                          <a:cs typeface="Calibri"/>
                        </a:rPr>
                        <a:t>FMS</a:t>
                      </a:r>
                      <a:r>
                        <a:rPr lang="en-US" sz="1600" b="0" i="0" u="none" strike="noStrike" spc="-20">
                          <a:solidFill>
                            <a:srgbClr val="000000"/>
                          </a:solidFill>
                          <a:effectLst/>
                          <a:highlight>
                            <a:srgbClr val="E9EBF5"/>
                          </a:highlight>
                          <a:latin typeface="Calibri"/>
                          <a:cs typeface="Calibri"/>
                        </a:rPr>
                        <a:t> </a:t>
                      </a:r>
                      <a:r>
                        <a:rPr lang="en-US" sz="1600" b="0" i="0" u="none" strike="noStrike" spc="-10">
                          <a:solidFill>
                            <a:srgbClr val="000000"/>
                          </a:solidFill>
                          <a:effectLst/>
                          <a:highlight>
                            <a:srgbClr val="E9EBF5"/>
                          </a:highlight>
                          <a:latin typeface="Calibri"/>
                          <a:cs typeface="Calibri"/>
                        </a:rPr>
                        <a:t>Obligated</a:t>
                      </a:r>
                      <a:r>
                        <a:rPr lang="en-US" sz="1600" b="0" i="0" u="none" strike="noStrike" spc="-45">
                          <a:solidFill>
                            <a:srgbClr val="000000"/>
                          </a:solidFill>
                          <a:effectLst/>
                          <a:highlight>
                            <a:srgbClr val="E9EBF5"/>
                          </a:highlight>
                          <a:latin typeface="Calibri"/>
                          <a:cs typeface="Calibri"/>
                        </a:rPr>
                        <a:t> </a:t>
                      </a:r>
                      <a:r>
                        <a:rPr lang="en-US" sz="1600" b="0" i="0" u="none" strike="noStrike">
                          <a:solidFill>
                            <a:srgbClr val="000000"/>
                          </a:solidFill>
                          <a:effectLst/>
                          <a:highlight>
                            <a:srgbClr val="E9EBF5"/>
                          </a:highlight>
                          <a:latin typeface="Calibri"/>
                          <a:cs typeface="Calibri"/>
                        </a:rPr>
                        <a:t>as</a:t>
                      </a:r>
                      <a:r>
                        <a:rPr lang="en-US" sz="1600" b="0" i="0" u="none" strike="noStrike" spc="-30">
                          <a:solidFill>
                            <a:srgbClr val="000000"/>
                          </a:solidFill>
                          <a:effectLst/>
                          <a:highlight>
                            <a:srgbClr val="E9EBF5"/>
                          </a:highlight>
                          <a:latin typeface="Calibri"/>
                          <a:cs typeface="Calibri"/>
                        </a:rPr>
                        <a:t> </a:t>
                      </a:r>
                      <a:r>
                        <a:rPr lang="en-US" sz="1600" b="0" i="0" u="none" strike="noStrike">
                          <a:solidFill>
                            <a:srgbClr val="000000"/>
                          </a:solidFill>
                          <a:effectLst/>
                          <a:highlight>
                            <a:srgbClr val="E9EBF5"/>
                          </a:highlight>
                          <a:latin typeface="Calibri"/>
                          <a:cs typeface="Calibri"/>
                        </a:rPr>
                        <a:t>of</a:t>
                      </a:r>
                      <a:r>
                        <a:rPr lang="en-US" sz="1600" b="0" i="0" u="none" strike="noStrike" spc="-10">
                          <a:solidFill>
                            <a:srgbClr val="000000"/>
                          </a:solidFill>
                          <a:effectLst/>
                          <a:highlight>
                            <a:srgbClr val="E9EBF5"/>
                          </a:highlight>
                          <a:latin typeface="Calibri"/>
                          <a:cs typeface="Calibri"/>
                        </a:rPr>
                        <a:t> </a:t>
                      </a:r>
                      <a:r>
                        <a:rPr lang="en-US" sz="1600" b="0" i="0" u="none" strike="noStrike" spc="-20">
                          <a:solidFill>
                            <a:srgbClr val="000000"/>
                          </a:solidFill>
                          <a:effectLst/>
                          <a:highlight>
                            <a:srgbClr val="E9EBF5"/>
                          </a:highlight>
                          <a:latin typeface="Calibri"/>
                          <a:cs typeface="Calibri"/>
                        </a:rPr>
                        <a:t>8/1</a:t>
                      </a:r>
                      <a:endParaRPr lang="en-US" sz="1800" b="0" i="0" u="none" strike="noStrike">
                        <a:effectLst/>
                        <a:highlight>
                          <a:srgbClr val="E9EBF5"/>
                        </a:highlight>
                        <a:latin typeface="Arial" panose="020B0604020202020204" pitchFamily="34"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0" algn="ctr" fontAlgn="t">
                        <a:lnSpc>
                          <a:spcPct val="92460"/>
                        </a:lnSpc>
                        <a:spcBef>
                          <a:spcPts val="0"/>
                        </a:spcBef>
                        <a:spcAft>
                          <a:spcPts val="0"/>
                        </a:spcAft>
                      </a:pPr>
                      <a:r>
                        <a:rPr lang="en-US" sz="1600" b="0" i="0" u="none" strike="noStrike" spc="-10">
                          <a:solidFill>
                            <a:srgbClr val="000000"/>
                          </a:solidFill>
                          <a:effectLst/>
                          <a:highlight>
                            <a:srgbClr val="E9EBF5"/>
                          </a:highlight>
                          <a:latin typeface="Calibri"/>
                          <a:cs typeface="Calibri"/>
                        </a:rPr>
                        <a:t>-6,752,745</a:t>
                      </a:r>
                      <a:endParaRPr lang="en-US" sz="1800" b="0" i="0" u="none" strike="noStrike">
                        <a:effectLst/>
                        <a:highlight>
                          <a:srgbClr val="E9EBF5"/>
                        </a:highlight>
                        <a:latin typeface="Calibri"/>
                        <a:cs typeface="Calibri"/>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0" algn="l" fontAlgn="t">
                        <a:spcBef>
                          <a:spcPts val="0"/>
                        </a:spcBef>
                        <a:spcAft>
                          <a:spcPts val="0"/>
                        </a:spcAft>
                      </a:pPr>
                      <a:endParaRPr lang="en-US" sz="1800" b="0" i="0" u="none" strike="noStrike">
                        <a:effectLst/>
                        <a:highlight>
                          <a:srgbClr val="E9EBF5"/>
                        </a:highlight>
                        <a:latin typeface="Arial" panose="020B0604020202020204" pitchFamily="34"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3634877617"/>
                  </a:ext>
                </a:extLst>
              </a:tr>
              <a:tr h="255270">
                <a:tc>
                  <a:txBody>
                    <a:bodyPr/>
                    <a:lstStyle/>
                    <a:p>
                      <a:pPr marL="45720" algn="l" fontAlgn="t">
                        <a:lnSpc>
                          <a:spcPct val="92460"/>
                        </a:lnSpc>
                        <a:spcBef>
                          <a:spcPts val="0"/>
                        </a:spcBef>
                        <a:spcAft>
                          <a:spcPts val="0"/>
                        </a:spcAft>
                      </a:pPr>
                      <a:r>
                        <a:rPr lang="en-US" sz="1600" b="0" i="0" u="none" strike="noStrike" spc="-10">
                          <a:solidFill>
                            <a:srgbClr val="000000"/>
                          </a:solidFill>
                          <a:effectLst/>
                          <a:highlight>
                            <a:srgbClr val="CFD4EA"/>
                          </a:highlight>
                          <a:latin typeface="Calibri"/>
                          <a:cs typeface="Calibri"/>
                        </a:rPr>
                        <a:t>Remaining</a:t>
                      </a:r>
                      <a:endParaRPr lang="en-US" sz="1800" b="0" i="0" u="none" strike="noStrike">
                        <a:effectLst/>
                        <a:highlight>
                          <a:srgbClr val="CFD4EA"/>
                        </a:highlight>
                        <a:latin typeface="Calibri"/>
                        <a:cs typeface="Calibri"/>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4EA"/>
                    </a:solidFill>
                  </a:tcPr>
                </a:tc>
                <a:tc>
                  <a:txBody>
                    <a:bodyPr/>
                    <a:lstStyle/>
                    <a:p>
                      <a:pPr marL="0" algn="ctr" fontAlgn="t">
                        <a:lnSpc>
                          <a:spcPct val="92460"/>
                        </a:lnSpc>
                        <a:spcBef>
                          <a:spcPts val="0"/>
                        </a:spcBef>
                        <a:spcAft>
                          <a:spcPts val="0"/>
                        </a:spcAft>
                      </a:pPr>
                      <a:r>
                        <a:rPr lang="en-US" sz="1600" b="0" i="0" u="none" strike="noStrike" spc="-10">
                          <a:solidFill>
                            <a:srgbClr val="000000"/>
                          </a:solidFill>
                          <a:effectLst/>
                          <a:highlight>
                            <a:srgbClr val="CFD4EA"/>
                          </a:highlight>
                          <a:latin typeface="Calibri"/>
                          <a:cs typeface="Calibri"/>
                        </a:rPr>
                        <a:t>2,213,534</a:t>
                      </a:r>
                      <a:endParaRPr lang="en-US" sz="1800" b="0" i="0" u="none" strike="noStrike">
                        <a:effectLst/>
                        <a:highlight>
                          <a:srgbClr val="CFD4EA"/>
                        </a:highlight>
                        <a:latin typeface="Calibri"/>
                        <a:cs typeface="Calibri"/>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4EA"/>
                    </a:solidFill>
                  </a:tcPr>
                </a:tc>
                <a:tc>
                  <a:txBody>
                    <a:bodyPr/>
                    <a:lstStyle/>
                    <a:p>
                      <a:pPr marL="0" algn="l" fontAlgn="t">
                        <a:spcBef>
                          <a:spcPts val="0"/>
                        </a:spcBef>
                        <a:spcAft>
                          <a:spcPts val="0"/>
                        </a:spcAft>
                      </a:pPr>
                      <a:endParaRPr lang="en-US" sz="1800" b="0" i="0" u="none" strike="noStrike">
                        <a:effectLst/>
                        <a:highlight>
                          <a:srgbClr val="CFD4EA"/>
                        </a:highlight>
                        <a:latin typeface="Arial" panose="020B0604020202020204" pitchFamily="34"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4EA"/>
                    </a:solidFill>
                  </a:tcPr>
                </a:tc>
                <a:tc>
                  <a:txBody>
                    <a:bodyPr/>
                    <a:lstStyle/>
                    <a:p>
                      <a:pPr marL="45720" algn="l" fontAlgn="t">
                        <a:lnSpc>
                          <a:spcPct val="92460"/>
                        </a:lnSpc>
                        <a:spcBef>
                          <a:spcPts val="0"/>
                        </a:spcBef>
                        <a:spcAft>
                          <a:spcPts val="0"/>
                        </a:spcAft>
                      </a:pPr>
                      <a:r>
                        <a:rPr lang="en-US" sz="1600" b="0" i="0" u="none" strike="noStrike" spc="-10">
                          <a:solidFill>
                            <a:srgbClr val="000000"/>
                          </a:solidFill>
                          <a:effectLst/>
                          <a:highlight>
                            <a:srgbClr val="CFD4EA"/>
                          </a:highlight>
                          <a:latin typeface="Calibri"/>
                          <a:cs typeface="Calibri"/>
                        </a:rPr>
                        <a:t>Pending</a:t>
                      </a:r>
                      <a:r>
                        <a:rPr lang="en-US" sz="1600" b="0" i="0" u="none" strike="noStrike" spc="-60">
                          <a:solidFill>
                            <a:srgbClr val="000000"/>
                          </a:solidFill>
                          <a:effectLst/>
                          <a:highlight>
                            <a:srgbClr val="CFD4EA"/>
                          </a:highlight>
                          <a:latin typeface="Calibri"/>
                          <a:cs typeface="Calibri"/>
                        </a:rPr>
                        <a:t> </a:t>
                      </a:r>
                      <a:r>
                        <a:rPr lang="en-US" sz="1600" b="0" i="0" u="none" strike="noStrike">
                          <a:solidFill>
                            <a:srgbClr val="000000"/>
                          </a:solidFill>
                          <a:effectLst/>
                          <a:highlight>
                            <a:srgbClr val="CFD4EA"/>
                          </a:highlight>
                          <a:latin typeface="Calibri"/>
                          <a:cs typeface="Calibri"/>
                        </a:rPr>
                        <a:t>Credit</a:t>
                      </a:r>
                      <a:r>
                        <a:rPr lang="en-US" sz="1600" b="0" i="0" u="none" strike="noStrike" spc="-30">
                          <a:solidFill>
                            <a:srgbClr val="000000"/>
                          </a:solidFill>
                          <a:effectLst/>
                          <a:highlight>
                            <a:srgbClr val="CFD4EA"/>
                          </a:highlight>
                          <a:latin typeface="Calibri"/>
                          <a:cs typeface="Calibri"/>
                        </a:rPr>
                        <a:t> </a:t>
                      </a:r>
                      <a:r>
                        <a:rPr lang="en-US" sz="1600" b="0" i="0" u="none" strike="noStrike" spc="-20">
                          <a:solidFill>
                            <a:srgbClr val="000000"/>
                          </a:solidFill>
                          <a:effectLst/>
                          <a:highlight>
                            <a:srgbClr val="CFD4EA"/>
                          </a:highlight>
                          <a:latin typeface="Calibri"/>
                          <a:cs typeface="Calibri"/>
                        </a:rPr>
                        <a:t>Card</a:t>
                      </a:r>
                      <a:endParaRPr lang="en-US" sz="1800" b="0" i="0" u="none" strike="noStrike">
                        <a:effectLst/>
                        <a:highlight>
                          <a:srgbClr val="CFD4EA"/>
                        </a:highlight>
                        <a:latin typeface="Calibri"/>
                        <a:cs typeface="Calibri"/>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4EA"/>
                    </a:solidFill>
                  </a:tcPr>
                </a:tc>
                <a:tc>
                  <a:txBody>
                    <a:bodyPr/>
                    <a:lstStyle/>
                    <a:p>
                      <a:pPr marL="0" algn="ctr" fontAlgn="t">
                        <a:lnSpc>
                          <a:spcPct val="92460"/>
                        </a:lnSpc>
                        <a:spcBef>
                          <a:spcPts val="0"/>
                        </a:spcBef>
                        <a:spcAft>
                          <a:spcPts val="0"/>
                        </a:spcAft>
                      </a:pPr>
                      <a:r>
                        <a:rPr lang="en-US" sz="1600" b="0" i="0" u="none" strike="noStrike" spc="-10">
                          <a:solidFill>
                            <a:srgbClr val="000000"/>
                          </a:solidFill>
                          <a:effectLst/>
                          <a:highlight>
                            <a:srgbClr val="CFD4EA"/>
                          </a:highlight>
                          <a:latin typeface="Calibri"/>
                          <a:cs typeface="Calibri"/>
                        </a:rPr>
                        <a:t>-66,392</a:t>
                      </a:r>
                      <a:endParaRPr lang="en-US" sz="1800" b="0" i="0" u="none" strike="noStrike">
                        <a:effectLst/>
                        <a:highlight>
                          <a:srgbClr val="CFD4EA"/>
                        </a:highlight>
                        <a:latin typeface="Calibri"/>
                        <a:cs typeface="Calibri"/>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4EA"/>
                    </a:solidFill>
                  </a:tcPr>
                </a:tc>
                <a:tc rowSpan="3">
                  <a:txBody>
                    <a:bodyPr/>
                    <a:lstStyle/>
                    <a:p>
                      <a:pPr marL="0" marR="210185" indent="45720" algn="l" fontAlgn="t">
                        <a:spcBef>
                          <a:spcPts val="35"/>
                        </a:spcBef>
                        <a:spcAft>
                          <a:spcPts val="0"/>
                        </a:spcAft>
                      </a:pPr>
                      <a:r>
                        <a:rPr lang="en-US" sz="1600" b="1" i="0" u="none" strike="noStrike">
                          <a:solidFill>
                            <a:srgbClr val="000000"/>
                          </a:solidFill>
                          <a:effectLst/>
                          <a:highlight>
                            <a:srgbClr val="FFFF00"/>
                          </a:highlight>
                          <a:latin typeface="Calibri"/>
                          <a:cs typeface="Calibri"/>
                        </a:rPr>
                        <a:t>*These</a:t>
                      </a:r>
                      <a:r>
                        <a:rPr lang="en-US" sz="1600" b="1" i="0" u="none" strike="noStrike" spc="-60">
                          <a:solidFill>
                            <a:srgbClr val="000000"/>
                          </a:solidFill>
                          <a:effectLst/>
                          <a:highlight>
                            <a:srgbClr val="FFFF00"/>
                          </a:highlight>
                          <a:latin typeface="Calibri"/>
                          <a:cs typeface="Calibri"/>
                        </a:rPr>
                        <a:t> </a:t>
                      </a:r>
                      <a:r>
                        <a:rPr lang="en-US" sz="1600" b="1" i="0" u="none" strike="noStrike">
                          <a:solidFill>
                            <a:srgbClr val="000000"/>
                          </a:solidFill>
                          <a:effectLst/>
                          <a:highlight>
                            <a:srgbClr val="FFFF00"/>
                          </a:highlight>
                          <a:latin typeface="Calibri"/>
                          <a:cs typeface="Calibri"/>
                        </a:rPr>
                        <a:t>items</a:t>
                      </a:r>
                      <a:r>
                        <a:rPr lang="en-US" sz="1600" b="1" i="0" u="none" strike="noStrike" spc="-70">
                          <a:solidFill>
                            <a:srgbClr val="000000"/>
                          </a:solidFill>
                          <a:effectLst/>
                          <a:highlight>
                            <a:srgbClr val="FFFF00"/>
                          </a:highlight>
                          <a:latin typeface="Calibri"/>
                          <a:cs typeface="Calibri"/>
                        </a:rPr>
                        <a:t> </a:t>
                      </a:r>
                      <a:r>
                        <a:rPr lang="en-US" sz="1600" b="1" i="0" u="none" strike="noStrike" spc="-25">
                          <a:solidFill>
                            <a:srgbClr val="000000"/>
                          </a:solidFill>
                          <a:effectLst/>
                          <a:highlight>
                            <a:srgbClr val="FFFF00"/>
                          </a:highlight>
                          <a:latin typeface="Calibri"/>
                          <a:cs typeface="Calibri"/>
                        </a:rPr>
                        <a:t>are </a:t>
                      </a:r>
                      <a:r>
                        <a:rPr lang="en-US" sz="1600" b="1" i="0" u="none" strike="noStrike" spc="-10">
                          <a:solidFill>
                            <a:srgbClr val="000000"/>
                          </a:solidFill>
                          <a:effectLst/>
                          <a:highlight>
                            <a:srgbClr val="FFFF00"/>
                          </a:highlight>
                          <a:latin typeface="Calibri"/>
                          <a:cs typeface="Calibri"/>
                        </a:rPr>
                        <a:t>Committed</a:t>
                      </a:r>
                      <a:r>
                        <a:rPr lang="en-US" sz="1600" b="1" i="0" u="none" strike="noStrike" spc="-45">
                          <a:solidFill>
                            <a:srgbClr val="000000"/>
                          </a:solidFill>
                          <a:effectLst/>
                          <a:highlight>
                            <a:srgbClr val="FFFF00"/>
                          </a:highlight>
                          <a:latin typeface="Calibri"/>
                          <a:cs typeface="Calibri"/>
                        </a:rPr>
                        <a:t> </a:t>
                      </a:r>
                      <a:r>
                        <a:rPr lang="en-US" sz="1600" b="1" i="0" u="none" strike="noStrike" spc="-25">
                          <a:solidFill>
                            <a:srgbClr val="000000"/>
                          </a:solidFill>
                          <a:effectLst/>
                          <a:highlight>
                            <a:srgbClr val="FFFF00"/>
                          </a:highlight>
                          <a:latin typeface="Calibri"/>
                          <a:cs typeface="Calibri"/>
                        </a:rPr>
                        <a:t>and </a:t>
                      </a:r>
                      <a:r>
                        <a:rPr lang="en-US" sz="1600" b="1" i="0" u="none" strike="noStrike">
                          <a:solidFill>
                            <a:srgbClr val="000000"/>
                          </a:solidFill>
                          <a:effectLst/>
                          <a:highlight>
                            <a:srgbClr val="FFFF00"/>
                          </a:highlight>
                          <a:latin typeface="Calibri"/>
                          <a:cs typeface="Calibri"/>
                        </a:rPr>
                        <a:t>NOT</a:t>
                      </a:r>
                      <a:r>
                        <a:rPr lang="en-US" sz="1600" b="1" i="0" u="none" strike="noStrike" spc="-60">
                          <a:solidFill>
                            <a:srgbClr val="000000"/>
                          </a:solidFill>
                          <a:effectLst/>
                          <a:highlight>
                            <a:srgbClr val="FFFF00"/>
                          </a:highlight>
                          <a:latin typeface="Calibri"/>
                          <a:cs typeface="Calibri"/>
                        </a:rPr>
                        <a:t> </a:t>
                      </a:r>
                      <a:r>
                        <a:rPr lang="en-US" sz="1600" b="1" i="0" u="none" strike="noStrike" spc="-10">
                          <a:solidFill>
                            <a:srgbClr val="000000"/>
                          </a:solidFill>
                          <a:effectLst/>
                          <a:highlight>
                            <a:srgbClr val="FFFF00"/>
                          </a:highlight>
                          <a:latin typeface="Calibri"/>
                          <a:cs typeface="Calibri"/>
                        </a:rPr>
                        <a:t>Obligated.</a:t>
                      </a:r>
                      <a:endParaRPr lang="en-US" sz="1800" b="0" i="0" u="none" strike="noStrike">
                        <a:effectLst/>
                        <a:highlight>
                          <a:srgbClr val="CFD4EA"/>
                        </a:highlight>
                        <a:latin typeface="Calibri"/>
                        <a:cs typeface="Calibri"/>
                      </a:endParaRPr>
                    </a:p>
                  </a:txBody>
                  <a:tcPr marL="9525" marR="9525" marT="444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4EA"/>
                    </a:solidFill>
                  </a:tcPr>
                </a:tc>
                <a:extLst>
                  <a:ext uri="{0D108BD9-81ED-4DB2-BD59-A6C34878D82A}">
                    <a16:rowId xmlns:a16="http://schemas.microsoft.com/office/drawing/2014/main" val="20511332"/>
                  </a:ext>
                </a:extLst>
              </a:tr>
              <a:tr h="254635">
                <a:tc>
                  <a:txBody>
                    <a:bodyPr/>
                    <a:lstStyle/>
                    <a:p>
                      <a:pPr marL="0" algn="l" fontAlgn="t">
                        <a:spcBef>
                          <a:spcPts val="0"/>
                        </a:spcBef>
                        <a:spcAft>
                          <a:spcPts val="0"/>
                        </a:spcAft>
                      </a:pPr>
                      <a:endParaRPr lang="en-US" sz="1800" b="0" i="0" u="none" strike="noStrike">
                        <a:effectLst/>
                        <a:highlight>
                          <a:srgbClr val="E9EBF5"/>
                        </a:highlight>
                        <a:latin typeface="Arial" panose="020B0604020202020204" pitchFamily="34"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0" algn="l" fontAlgn="t">
                        <a:spcBef>
                          <a:spcPts val="0"/>
                        </a:spcBef>
                        <a:spcAft>
                          <a:spcPts val="0"/>
                        </a:spcAft>
                      </a:pPr>
                      <a:endParaRPr lang="en-US" sz="1800" b="0" i="0" u="none" strike="noStrike">
                        <a:effectLst/>
                        <a:highlight>
                          <a:srgbClr val="E9EBF5"/>
                        </a:highlight>
                        <a:latin typeface="Arial" panose="020B0604020202020204" pitchFamily="34"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0" algn="l" fontAlgn="t">
                        <a:spcBef>
                          <a:spcPts val="0"/>
                        </a:spcBef>
                        <a:spcAft>
                          <a:spcPts val="0"/>
                        </a:spcAft>
                      </a:pPr>
                      <a:endParaRPr lang="en-US" sz="1800" b="0" i="0" u="none" strike="noStrike">
                        <a:effectLst/>
                        <a:highlight>
                          <a:srgbClr val="E9EBF5"/>
                        </a:highlight>
                        <a:latin typeface="Arial" panose="020B0604020202020204" pitchFamily="34"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45720" algn="l" fontAlgn="t">
                        <a:lnSpc>
                          <a:spcPct val="92460"/>
                        </a:lnSpc>
                        <a:spcBef>
                          <a:spcPts val="0"/>
                        </a:spcBef>
                        <a:spcAft>
                          <a:spcPts val="0"/>
                        </a:spcAft>
                      </a:pPr>
                      <a:r>
                        <a:rPr lang="en-US" sz="1600" b="0" i="0" u="none" strike="noStrike" spc="-10">
                          <a:solidFill>
                            <a:srgbClr val="000000"/>
                          </a:solidFill>
                          <a:effectLst/>
                          <a:highlight>
                            <a:srgbClr val="E9EBF5"/>
                          </a:highlight>
                          <a:latin typeface="Calibri"/>
                          <a:cs typeface="Calibri"/>
                        </a:rPr>
                        <a:t>Pending</a:t>
                      </a:r>
                      <a:r>
                        <a:rPr lang="en-US" sz="1600" b="0" i="0" u="none" strike="noStrike" spc="-35">
                          <a:solidFill>
                            <a:srgbClr val="000000"/>
                          </a:solidFill>
                          <a:effectLst/>
                          <a:highlight>
                            <a:srgbClr val="E9EBF5"/>
                          </a:highlight>
                          <a:latin typeface="Calibri"/>
                          <a:cs typeface="Calibri"/>
                        </a:rPr>
                        <a:t> </a:t>
                      </a:r>
                      <a:r>
                        <a:rPr lang="en-US" sz="1600" b="0" i="0" u="none" strike="noStrike" spc="-10">
                          <a:solidFill>
                            <a:srgbClr val="000000"/>
                          </a:solidFill>
                          <a:effectLst/>
                          <a:highlight>
                            <a:srgbClr val="E9EBF5"/>
                          </a:highlight>
                          <a:latin typeface="Calibri"/>
                          <a:cs typeface="Calibri"/>
                        </a:rPr>
                        <a:t>Contracts</a:t>
                      </a:r>
                      <a:endParaRPr lang="en-US" sz="1800" b="0" i="0" u="none" strike="noStrike">
                        <a:effectLst/>
                        <a:highlight>
                          <a:srgbClr val="E9EBF5"/>
                        </a:highlight>
                        <a:latin typeface="Calibri"/>
                        <a:cs typeface="Calibri"/>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0" algn="ctr" fontAlgn="t">
                        <a:lnSpc>
                          <a:spcPct val="92460"/>
                        </a:lnSpc>
                        <a:spcBef>
                          <a:spcPts val="0"/>
                        </a:spcBef>
                        <a:spcAft>
                          <a:spcPts val="0"/>
                        </a:spcAft>
                      </a:pPr>
                      <a:r>
                        <a:rPr lang="en-US" sz="1600" b="0" i="0" u="none" strike="noStrike" spc="-10">
                          <a:solidFill>
                            <a:srgbClr val="000000"/>
                          </a:solidFill>
                          <a:effectLst/>
                          <a:highlight>
                            <a:srgbClr val="E9EBF5"/>
                          </a:highlight>
                          <a:latin typeface="Calibri"/>
                          <a:cs typeface="Calibri"/>
                        </a:rPr>
                        <a:t>-1,356,218</a:t>
                      </a:r>
                      <a:endParaRPr lang="en-US" sz="1800" b="0" i="0" u="none" strike="noStrike">
                        <a:effectLst/>
                        <a:highlight>
                          <a:srgbClr val="E9EBF5"/>
                        </a:highlight>
                        <a:latin typeface="Calibri"/>
                        <a:cs typeface="Calibri"/>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vMerge="1">
                  <a:txBody>
                    <a:bodyPr/>
                    <a:lstStyle/>
                    <a:p>
                      <a:endParaRPr lang="en-US"/>
                    </a:p>
                  </a:txBody>
                  <a:tcPr/>
                </a:tc>
                <a:extLst>
                  <a:ext uri="{0D108BD9-81ED-4DB2-BD59-A6C34878D82A}">
                    <a16:rowId xmlns:a16="http://schemas.microsoft.com/office/drawing/2014/main" val="3301156670"/>
                  </a:ext>
                </a:extLst>
              </a:tr>
              <a:tr h="255270">
                <a:tc>
                  <a:txBody>
                    <a:bodyPr/>
                    <a:lstStyle/>
                    <a:p>
                      <a:pPr marL="0" algn="l" fontAlgn="t">
                        <a:spcBef>
                          <a:spcPts val="0"/>
                        </a:spcBef>
                        <a:spcAft>
                          <a:spcPts val="0"/>
                        </a:spcAft>
                      </a:pPr>
                      <a:endParaRPr lang="en-US" sz="1800" b="0" i="0" u="none" strike="noStrike">
                        <a:effectLst/>
                        <a:highlight>
                          <a:srgbClr val="CFD4EA"/>
                        </a:highlight>
                        <a:latin typeface="Arial" panose="020B0604020202020204" pitchFamily="34"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4EA"/>
                    </a:solidFill>
                  </a:tcPr>
                </a:tc>
                <a:tc>
                  <a:txBody>
                    <a:bodyPr/>
                    <a:lstStyle/>
                    <a:p>
                      <a:pPr marL="0" algn="l" fontAlgn="t">
                        <a:spcBef>
                          <a:spcPts val="0"/>
                        </a:spcBef>
                        <a:spcAft>
                          <a:spcPts val="0"/>
                        </a:spcAft>
                      </a:pPr>
                      <a:endParaRPr lang="en-US" sz="1800" b="0" i="0" u="none" strike="noStrike">
                        <a:effectLst/>
                        <a:highlight>
                          <a:srgbClr val="CFD4EA"/>
                        </a:highlight>
                        <a:latin typeface="Arial" panose="020B0604020202020204" pitchFamily="34"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4EA"/>
                    </a:solidFill>
                  </a:tcPr>
                </a:tc>
                <a:tc>
                  <a:txBody>
                    <a:bodyPr/>
                    <a:lstStyle/>
                    <a:p>
                      <a:pPr marL="0" algn="l" fontAlgn="t">
                        <a:spcBef>
                          <a:spcPts val="0"/>
                        </a:spcBef>
                        <a:spcAft>
                          <a:spcPts val="0"/>
                        </a:spcAft>
                      </a:pPr>
                      <a:endParaRPr lang="en-US" sz="1800" b="0" i="0" u="none" strike="noStrike">
                        <a:effectLst/>
                        <a:highlight>
                          <a:srgbClr val="CFD4EA"/>
                        </a:highlight>
                        <a:latin typeface="Arial" panose="020B0604020202020204" pitchFamily="34"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4EA"/>
                    </a:solidFill>
                  </a:tcPr>
                </a:tc>
                <a:tc>
                  <a:txBody>
                    <a:bodyPr/>
                    <a:lstStyle/>
                    <a:p>
                      <a:pPr marL="45720" algn="l" fontAlgn="t">
                        <a:lnSpc>
                          <a:spcPct val="92460"/>
                        </a:lnSpc>
                        <a:spcBef>
                          <a:spcPts val="0"/>
                        </a:spcBef>
                        <a:spcAft>
                          <a:spcPts val="0"/>
                        </a:spcAft>
                      </a:pPr>
                      <a:r>
                        <a:rPr lang="en-US" sz="1600" b="0" i="0" u="none" strike="noStrike">
                          <a:solidFill>
                            <a:srgbClr val="000000"/>
                          </a:solidFill>
                          <a:effectLst/>
                          <a:highlight>
                            <a:srgbClr val="CFD4EA"/>
                          </a:highlight>
                          <a:latin typeface="Calibri"/>
                          <a:cs typeface="Calibri"/>
                        </a:rPr>
                        <a:t>4th</a:t>
                      </a:r>
                      <a:r>
                        <a:rPr lang="en-US" sz="1600" b="0" i="0" u="none" strike="noStrike" spc="-20">
                          <a:solidFill>
                            <a:srgbClr val="000000"/>
                          </a:solidFill>
                          <a:effectLst/>
                          <a:highlight>
                            <a:srgbClr val="CFD4EA"/>
                          </a:highlight>
                          <a:latin typeface="Calibri"/>
                          <a:cs typeface="Calibri"/>
                        </a:rPr>
                        <a:t> </a:t>
                      </a:r>
                      <a:r>
                        <a:rPr lang="en-US" sz="1600" b="0" i="0" u="none" strike="noStrike">
                          <a:solidFill>
                            <a:srgbClr val="000000"/>
                          </a:solidFill>
                          <a:effectLst/>
                          <a:highlight>
                            <a:srgbClr val="CFD4EA"/>
                          </a:highlight>
                          <a:latin typeface="Calibri"/>
                          <a:cs typeface="Calibri"/>
                        </a:rPr>
                        <a:t>Qtr</a:t>
                      </a:r>
                      <a:r>
                        <a:rPr lang="en-US" sz="1600" b="0" i="0" u="none" strike="noStrike" spc="-20">
                          <a:solidFill>
                            <a:srgbClr val="000000"/>
                          </a:solidFill>
                          <a:effectLst/>
                          <a:highlight>
                            <a:srgbClr val="CFD4EA"/>
                          </a:highlight>
                          <a:latin typeface="Calibri"/>
                          <a:cs typeface="Calibri"/>
                        </a:rPr>
                        <a:t> IPAs</a:t>
                      </a:r>
                      <a:r>
                        <a:rPr lang="en-US" sz="1600" b="0" i="0" u="none" strike="noStrike" spc="-30">
                          <a:solidFill>
                            <a:srgbClr val="000000"/>
                          </a:solidFill>
                          <a:effectLst/>
                          <a:highlight>
                            <a:srgbClr val="CFD4EA"/>
                          </a:highlight>
                          <a:latin typeface="Calibri"/>
                          <a:cs typeface="Calibri"/>
                        </a:rPr>
                        <a:t> </a:t>
                      </a:r>
                      <a:r>
                        <a:rPr lang="en-US" sz="1600" b="0" i="0" u="none" strike="noStrike">
                          <a:solidFill>
                            <a:srgbClr val="000000"/>
                          </a:solidFill>
                          <a:effectLst/>
                          <a:highlight>
                            <a:srgbClr val="CFD4EA"/>
                          </a:highlight>
                          <a:latin typeface="Calibri"/>
                          <a:cs typeface="Calibri"/>
                        </a:rPr>
                        <a:t>to</a:t>
                      </a:r>
                      <a:r>
                        <a:rPr lang="en-US" sz="1600" b="0" i="0" u="none" strike="noStrike" spc="-30">
                          <a:solidFill>
                            <a:srgbClr val="000000"/>
                          </a:solidFill>
                          <a:effectLst/>
                          <a:highlight>
                            <a:srgbClr val="CFD4EA"/>
                          </a:highlight>
                          <a:latin typeface="Calibri"/>
                          <a:cs typeface="Calibri"/>
                        </a:rPr>
                        <a:t> </a:t>
                      </a:r>
                      <a:r>
                        <a:rPr lang="en-US" sz="1600" b="0" i="0" u="none" strike="noStrike">
                          <a:solidFill>
                            <a:srgbClr val="000000"/>
                          </a:solidFill>
                          <a:effectLst/>
                          <a:highlight>
                            <a:srgbClr val="CFD4EA"/>
                          </a:highlight>
                          <a:latin typeface="Calibri"/>
                          <a:cs typeface="Calibri"/>
                        </a:rPr>
                        <a:t>be</a:t>
                      </a:r>
                      <a:r>
                        <a:rPr lang="en-US" sz="1600" b="0" i="0" u="none" strike="noStrike" spc="315">
                          <a:solidFill>
                            <a:srgbClr val="000000"/>
                          </a:solidFill>
                          <a:effectLst/>
                          <a:highlight>
                            <a:srgbClr val="CFD4EA"/>
                          </a:highlight>
                          <a:latin typeface="Calibri"/>
                          <a:cs typeface="Calibri"/>
                        </a:rPr>
                        <a:t> </a:t>
                      </a:r>
                      <a:r>
                        <a:rPr lang="en-US" sz="1600" b="0" i="0" u="none" strike="noStrike" spc="-10">
                          <a:solidFill>
                            <a:srgbClr val="000000"/>
                          </a:solidFill>
                          <a:effectLst/>
                          <a:highlight>
                            <a:srgbClr val="CFD4EA"/>
                          </a:highlight>
                          <a:latin typeface="Calibri"/>
                          <a:cs typeface="Calibri"/>
                        </a:rPr>
                        <a:t>Obligated</a:t>
                      </a:r>
                      <a:endParaRPr lang="en-US" sz="1800" b="0" i="0" u="none" strike="noStrike">
                        <a:effectLst/>
                        <a:highlight>
                          <a:srgbClr val="CFD4EA"/>
                        </a:highlight>
                        <a:latin typeface="Calibri"/>
                        <a:cs typeface="Calibri"/>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4EA"/>
                    </a:solidFill>
                  </a:tcPr>
                </a:tc>
                <a:tc>
                  <a:txBody>
                    <a:bodyPr/>
                    <a:lstStyle/>
                    <a:p>
                      <a:pPr marL="0" algn="ctr" fontAlgn="t">
                        <a:lnSpc>
                          <a:spcPct val="92460"/>
                        </a:lnSpc>
                        <a:spcBef>
                          <a:spcPts val="0"/>
                        </a:spcBef>
                        <a:spcAft>
                          <a:spcPts val="0"/>
                        </a:spcAft>
                      </a:pPr>
                      <a:r>
                        <a:rPr lang="en-US" sz="1600" b="0" i="0" u="none" strike="noStrike" spc="-10">
                          <a:solidFill>
                            <a:srgbClr val="000000"/>
                          </a:solidFill>
                          <a:effectLst/>
                          <a:highlight>
                            <a:srgbClr val="CFD4EA"/>
                          </a:highlight>
                          <a:latin typeface="Calibri"/>
                          <a:cs typeface="Calibri"/>
                        </a:rPr>
                        <a:t>-698,254</a:t>
                      </a:r>
                      <a:endParaRPr lang="en-US" sz="1800" b="0" i="0" u="none" strike="noStrike">
                        <a:effectLst/>
                        <a:highlight>
                          <a:srgbClr val="CFD4EA"/>
                        </a:highlight>
                        <a:latin typeface="Calibri"/>
                        <a:cs typeface="Calibri"/>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4EA"/>
                    </a:solidFill>
                  </a:tcPr>
                </a:tc>
                <a:tc vMerge="1">
                  <a:txBody>
                    <a:bodyPr/>
                    <a:lstStyle/>
                    <a:p>
                      <a:endParaRPr lang="en-US"/>
                    </a:p>
                  </a:txBody>
                  <a:tcPr/>
                </a:tc>
                <a:extLst>
                  <a:ext uri="{0D108BD9-81ED-4DB2-BD59-A6C34878D82A}">
                    <a16:rowId xmlns:a16="http://schemas.microsoft.com/office/drawing/2014/main" val="4224740335"/>
                  </a:ext>
                </a:extLst>
              </a:tr>
              <a:tr h="267335">
                <a:tc>
                  <a:txBody>
                    <a:bodyPr/>
                    <a:lstStyle/>
                    <a:p>
                      <a:pPr marL="0" algn="l" fontAlgn="t">
                        <a:spcBef>
                          <a:spcPts val="0"/>
                        </a:spcBef>
                        <a:spcAft>
                          <a:spcPts val="0"/>
                        </a:spcAft>
                      </a:pPr>
                      <a:endParaRPr lang="en-US" sz="1800" b="0" i="0" u="none" strike="noStrike">
                        <a:effectLst/>
                        <a:highlight>
                          <a:srgbClr val="E9EBF5"/>
                        </a:highlight>
                        <a:latin typeface="Arial" panose="020B0604020202020204" pitchFamily="34"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0" algn="l" fontAlgn="t">
                        <a:spcBef>
                          <a:spcPts val="0"/>
                        </a:spcBef>
                        <a:spcAft>
                          <a:spcPts val="0"/>
                        </a:spcAft>
                      </a:pPr>
                      <a:endParaRPr lang="en-US" sz="1800" b="0" i="0" u="none" strike="noStrike">
                        <a:effectLst/>
                        <a:highlight>
                          <a:srgbClr val="E9EBF5"/>
                        </a:highlight>
                        <a:latin typeface="Arial" panose="020B0604020202020204" pitchFamily="34"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0" algn="l" fontAlgn="t">
                        <a:spcBef>
                          <a:spcPts val="0"/>
                        </a:spcBef>
                        <a:spcAft>
                          <a:spcPts val="0"/>
                        </a:spcAft>
                      </a:pPr>
                      <a:endParaRPr lang="en-US" sz="1800" b="0" i="0" u="none" strike="noStrike">
                        <a:effectLst/>
                        <a:highlight>
                          <a:srgbClr val="E9EBF5"/>
                        </a:highlight>
                        <a:latin typeface="Arial" panose="020B0604020202020204" pitchFamily="34"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45720" algn="l" fontAlgn="t">
                        <a:lnSpc>
                          <a:spcPct val="94940"/>
                        </a:lnSpc>
                        <a:spcBef>
                          <a:spcPts val="0"/>
                        </a:spcBef>
                        <a:spcAft>
                          <a:spcPts val="0"/>
                        </a:spcAft>
                      </a:pPr>
                      <a:r>
                        <a:rPr lang="en-US" sz="1600" b="0" i="0" u="none" strike="noStrike" spc="-10">
                          <a:solidFill>
                            <a:srgbClr val="000000"/>
                          </a:solidFill>
                          <a:effectLst/>
                          <a:highlight>
                            <a:srgbClr val="E9EBF5"/>
                          </a:highlight>
                          <a:latin typeface="Calibri"/>
                          <a:cs typeface="Calibri"/>
                        </a:rPr>
                        <a:t>Remaining</a:t>
                      </a:r>
                      <a:endParaRPr lang="en-US" sz="1800" b="0" i="0" u="none" strike="noStrike">
                        <a:effectLst/>
                        <a:highlight>
                          <a:srgbClr val="E9EBF5"/>
                        </a:highlight>
                        <a:latin typeface="Calibri"/>
                        <a:cs typeface="Calibri"/>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0" algn="ctr" fontAlgn="t">
                        <a:lnSpc>
                          <a:spcPct val="94940"/>
                        </a:lnSpc>
                        <a:spcBef>
                          <a:spcPts val="0"/>
                        </a:spcBef>
                        <a:spcAft>
                          <a:spcPts val="0"/>
                        </a:spcAft>
                      </a:pPr>
                      <a:r>
                        <a:rPr lang="en-US" sz="1600" b="0" i="0" u="none" strike="noStrike" spc="-10">
                          <a:solidFill>
                            <a:srgbClr val="000000"/>
                          </a:solidFill>
                          <a:effectLst/>
                          <a:highlight>
                            <a:srgbClr val="E9EBF5"/>
                          </a:highlight>
                          <a:latin typeface="Calibri"/>
                          <a:cs typeface="Calibri"/>
                        </a:rPr>
                        <a:t>92,670</a:t>
                      </a:r>
                      <a:endParaRPr lang="en-US" sz="1800" b="0" i="0" u="none" strike="noStrike">
                        <a:effectLst/>
                        <a:highlight>
                          <a:srgbClr val="E9EBF5"/>
                        </a:highlight>
                        <a:latin typeface="Calibri"/>
                        <a:cs typeface="Calibri"/>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0" algn="l" fontAlgn="t">
                        <a:spcBef>
                          <a:spcPts val="0"/>
                        </a:spcBef>
                        <a:spcAft>
                          <a:spcPts val="0"/>
                        </a:spcAft>
                      </a:pPr>
                      <a:endParaRPr lang="en-US" sz="1800" b="0" i="0" u="none" strike="noStrike">
                        <a:effectLst/>
                        <a:highlight>
                          <a:srgbClr val="E9EBF5"/>
                        </a:highlight>
                        <a:latin typeface="Arial" panose="020B0604020202020204" pitchFamily="34"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3469596909"/>
                  </a:ext>
                </a:extLst>
              </a:tr>
            </a:tbl>
          </a:graphicData>
        </a:graphic>
      </p:graphicFrame>
    </p:spTree>
    <p:extLst>
      <p:ext uri="{BB962C8B-B14F-4D97-AF65-F5344CB8AC3E}">
        <p14:creationId xmlns:p14="http://schemas.microsoft.com/office/powerpoint/2010/main" val="41409464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3DA28E-EF75-4B97-3220-FFF2E1946792}"/>
              </a:ext>
            </a:extLst>
          </p:cNvPr>
          <p:cNvSpPr>
            <a:spLocks noGrp="1"/>
          </p:cNvSpPr>
          <p:nvPr>
            <p:ph type="title"/>
          </p:nvPr>
        </p:nvSpPr>
        <p:spPr/>
        <p:txBody>
          <a:bodyPr/>
          <a:lstStyle/>
          <a:p>
            <a:r>
              <a:rPr lang="en-US">
                <a:cs typeface="Calibri Light"/>
              </a:rPr>
              <a:t>Section 3: Projecting Carry-Over Percentage</a:t>
            </a:r>
            <a:endParaRPr lang="en-US"/>
          </a:p>
        </p:txBody>
      </p:sp>
      <p:sp>
        <p:nvSpPr>
          <p:cNvPr id="3" name="Content Placeholder 2">
            <a:extLst>
              <a:ext uri="{FF2B5EF4-FFF2-40B4-BE49-F238E27FC236}">
                <a16:creationId xmlns:a16="http://schemas.microsoft.com/office/drawing/2014/main" id="{7C498E86-051A-77F6-0F18-5EA84423F0CD}"/>
              </a:ext>
            </a:extLst>
          </p:cNvPr>
          <p:cNvSpPr>
            <a:spLocks noGrp="1"/>
          </p:cNvSpPr>
          <p:nvPr>
            <p:ph idx="1"/>
          </p:nvPr>
        </p:nvSpPr>
        <p:spPr>
          <a:xfrm>
            <a:off x="371475" y="3322377"/>
            <a:ext cx="10515600" cy="2743704"/>
          </a:xfrm>
        </p:spPr>
        <p:txBody>
          <a:bodyPr vert="horz" lIns="91440" tIns="45720" rIns="91440" bIns="45720" rtlCol="0" anchor="t">
            <a:noAutofit/>
          </a:bodyPr>
          <a:lstStyle/>
          <a:p>
            <a:r>
              <a:rPr lang="en-US" sz="2000">
                <a:cs typeface="Calibri"/>
              </a:rPr>
              <a:t>This slide shows how you combine the salary and all other remaining to determine your percentage.</a:t>
            </a:r>
            <a:endParaRPr lang="en-US">
              <a:cs typeface="Calibri"/>
            </a:endParaRPr>
          </a:p>
          <a:p>
            <a:r>
              <a:rPr lang="en-US" sz="2000">
                <a:cs typeface="Calibri"/>
              </a:rPr>
              <a:t>The allocated amount for this facility was: $14,304,810. The total remaining divided into the allocated amount gives the current percentage.</a:t>
            </a:r>
            <a:endParaRPr lang="en-US"/>
          </a:p>
          <a:p>
            <a:r>
              <a:rPr lang="en-US" sz="2000">
                <a:cs typeface="Calibri"/>
              </a:rPr>
              <a:t>Therefore, it is important to work with Fiscal, Contracting, and Purchase Card agents to ensure that 1358s and 2237s are obligated and credit card purchases are reconciled. Just because an item is entered, it does not mean it is complete. In the above example, if nothing else is completed, the facility will be at 16.7%.</a:t>
            </a:r>
            <a:endParaRPr lang="en-US"/>
          </a:p>
          <a:p>
            <a:endParaRPr lang="en-US">
              <a:cs typeface="Calibri"/>
            </a:endParaRPr>
          </a:p>
        </p:txBody>
      </p:sp>
      <p:sp>
        <p:nvSpPr>
          <p:cNvPr id="4" name="Slide Number Placeholder 3">
            <a:extLst>
              <a:ext uri="{FF2B5EF4-FFF2-40B4-BE49-F238E27FC236}">
                <a16:creationId xmlns:a16="http://schemas.microsoft.com/office/drawing/2014/main" id="{B2415698-1C98-C702-DE64-FEF475D238C2}"/>
              </a:ext>
            </a:extLst>
          </p:cNvPr>
          <p:cNvSpPr>
            <a:spLocks noGrp="1"/>
          </p:cNvSpPr>
          <p:nvPr>
            <p:ph type="sldNum" sz="quarter" idx="12"/>
          </p:nvPr>
        </p:nvSpPr>
        <p:spPr/>
        <p:txBody>
          <a:bodyPr/>
          <a:lstStyle/>
          <a:p>
            <a:fld id="{670A9334-4E67-F94F-A05E-0CE8B74A054E}" type="slidenum">
              <a:rPr lang="en-US" smtClean="0"/>
              <a:t>21</a:t>
            </a:fld>
            <a:endParaRPr lang="en-US"/>
          </a:p>
        </p:txBody>
      </p:sp>
      <p:graphicFrame>
        <p:nvGraphicFramePr>
          <p:cNvPr id="6" name="Table 5">
            <a:extLst>
              <a:ext uri="{FF2B5EF4-FFF2-40B4-BE49-F238E27FC236}">
                <a16:creationId xmlns:a16="http://schemas.microsoft.com/office/drawing/2014/main" id="{F7B35673-441F-A2BC-D75F-67CC79677878}"/>
              </a:ext>
            </a:extLst>
          </p:cNvPr>
          <p:cNvGraphicFramePr>
            <a:graphicFrameLocks noGrp="1"/>
          </p:cNvGraphicFramePr>
          <p:nvPr>
            <p:extLst>
              <p:ext uri="{D42A27DB-BD31-4B8C-83A1-F6EECF244321}">
                <p14:modId xmlns:p14="http://schemas.microsoft.com/office/powerpoint/2010/main" val="245048324"/>
              </p:ext>
            </p:extLst>
          </p:nvPr>
        </p:nvGraphicFramePr>
        <p:xfrm>
          <a:off x="573204" y="1147158"/>
          <a:ext cx="10655300" cy="1868805"/>
        </p:xfrm>
        <a:graphic>
          <a:graphicData uri="http://schemas.openxmlformats.org/drawingml/2006/table">
            <a:tbl>
              <a:tblPr firstRow="1" bandRow="1">
                <a:tableStyleId>{5C22544A-7EE6-4342-B048-85BDC9FD1C3A}</a:tableStyleId>
              </a:tblPr>
              <a:tblGrid>
                <a:gridCol w="3111500">
                  <a:extLst>
                    <a:ext uri="{9D8B030D-6E8A-4147-A177-3AD203B41FA5}">
                      <a16:colId xmlns:a16="http://schemas.microsoft.com/office/drawing/2014/main" val="2574578576"/>
                    </a:ext>
                  </a:extLst>
                </a:gridCol>
                <a:gridCol w="1498600">
                  <a:extLst>
                    <a:ext uri="{9D8B030D-6E8A-4147-A177-3AD203B41FA5}">
                      <a16:colId xmlns:a16="http://schemas.microsoft.com/office/drawing/2014/main" val="3097893119"/>
                    </a:ext>
                  </a:extLst>
                </a:gridCol>
                <a:gridCol w="927100">
                  <a:extLst>
                    <a:ext uri="{9D8B030D-6E8A-4147-A177-3AD203B41FA5}">
                      <a16:colId xmlns:a16="http://schemas.microsoft.com/office/drawing/2014/main" val="1989667109"/>
                    </a:ext>
                  </a:extLst>
                </a:gridCol>
                <a:gridCol w="3581400">
                  <a:extLst>
                    <a:ext uri="{9D8B030D-6E8A-4147-A177-3AD203B41FA5}">
                      <a16:colId xmlns:a16="http://schemas.microsoft.com/office/drawing/2014/main" val="3334227892"/>
                    </a:ext>
                  </a:extLst>
                </a:gridCol>
                <a:gridCol w="1536700">
                  <a:extLst>
                    <a:ext uri="{9D8B030D-6E8A-4147-A177-3AD203B41FA5}">
                      <a16:colId xmlns:a16="http://schemas.microsoft.com/office/drawing/2014/main" val="3897165315"/>
                    </a:ext>
                  </a:extLst>
                </a:gridCol>
              </a:tblGrid>
              <a:tr h="273685">
                <a:tc>
                  <a:txBody>
                    <a:bodyPr/>
                    <a:lstStyle/>
                    <a:p>
                      <a:pPr marL="54610" algn="l" fontAlgn="t">
                        <a:lnSpc>
                          <a:spcPct val="92095"/>
                        </a:lnSpc>
                        <a:spcBef>
                          <a:spcPts val="0"/>
                        </a:spcBef>
                        <a:spcAft>
                          <a:spcPts val="0"/>
                        </a:spcAft>
                      </a:pPr>
                      <a:r>
                        <a:rPr lang="en-US" sz="1800" b="1" i="0" u="none" strike="noStrike">
                          <a:solidFill>
                            <a:srgbClr val="FFFFFF"/>
                          </a:solidFill>
                          <a:effectLst/>
                          <a:highlight>
                            <a:srgbClr val="4471C4"/>
                          </a:highlight>
                          <a:latin typeface="Calibri"/>
                          <a:cs typeface="Calibri"/>
                        </a:rPr>
                        <a:t>Current</a:t>
                      </a:r>
                      <a:r>
                        <a:rPr lang="en-US" sz="1800" b="1" i="0" u="none" strike="noStrike" spc="-35">
                          <a:solidFill>
                            <a:srgbClr val="FFFFFF"/>
                          </a:solidFill>
                          <a:effectLst/>
                          <a:highlight>
                            <a:srgbClr val="4471C4"/>
                          </a:highlight>
                          <a:latin typeface="Calibri"/>
                          <a:cs typeface="Calibri"/>
                        </a:rPr>
                        <a:t> </a:t>
                      </a:r>
                      <a:r>
                        <a:rPr lang="en-US" sz="1800" b="1" i="0" u="none" strike="noStrike">
                          <a:solidFill>
                            <a:srgbClr val="FFFFFF"/>
                          </a:solidFill>
                          <a:effectLst/>
                          <a:highlight>
                            <a:srgbClr val="4471C4"/>
                          </a:highlight>
                          <a:latin typeface="Calibri"/>
                          <a:cs typeface="Calibri"/>
                        </a:rPr>
                        <a:t>%</a:t>
                      </a:r>
                      <a:r>
                        <a:rPr lang="en-US" sz="1800" b="1" i="0" u="none" strike="noStrike" spc="-25">
                          <a:solidFill>
                            <a:srgbClr val="FFFFFF"/>
                          </a:solidFill>
                          <a:effectLst/>
                          <a:highlight>
                            <a:srgbClr val="4471C4"/>
                          </a:highlight>
                          <a:latin typeface="Calibri"/>
                          <a:cs typeface="Calibri"/>
                        </a:rPr>
                        <a:t> </a:t>
                      </a:r>
                      <a:r>
                        <a:rPr lang="en-US" sz="1800" b="1" i="0" u="none" strike="noStrike" spc="-10">
                          <a:solidFill>
                            <a:srgbClr val="FFFFFF"/>
                          </a:solidFill>
                          <a:effectLst/>
                          <a:highlight>
                            <a:srgbClr val="4471C4"/>
                          </a:highlight>
                          <a:latin typeface="Calibri"/>
                          <a:cs typeface="Calibri"/>
                        </a:rPr>
                        <a:t>Status</a:t>
                      </a:r>
                      <a:endParaRPr lang="en-US" sz="1800" b="0" i="0" u="none" strike="noStrike">
                        <a:effectLst/>
                        <a:highlight>
                          <a:srgbClr val="4471C4"/>
                        </a:highlight>
                        <a:latin typeface="Calibri"/>
                        <a:cs typeface="Calibri"/>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471C4"/>
                    </a:solidFill>
                  </a:tcPr>
                </a:tc>
                <a:tc>
                  <a:txBody>
                    <a:bodyPr/>
                    <a:lstStyle/>
                    <a:p>
                      <a:pPr marL="0" algn="l" fontAlgn="t">
                        <a:spcBef>
                          <a:spcPts val="0"/>
                        </a:spcBef>
                        <a:spcAft>
                          <a:spcPts val="0"/>
                        </a:spcAft>
                      </a:pPr>
                      <a:endParaRPr lang="en-US" sz="1800" b="0" i="0" u="none" strike="noStrike">
                        <a:effectLst/>
                        <a:highlight>
                          <a:srgbClr val="4471C4"/>
                        </a:highlight>
                        <a:latin typeface="Arial" panose="020B0604020202020204" pitchFamily="34"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471C4"/>
                    </a:solidFill>
                  </a:tcPr>
                </a:tc>
                <a:tc>
                  <a:txBody>
                    <a:bodyPr/>
                    <a:lstStyle/>
                    <a:p>
                      <a:pPr marL="0" algn="l" fontAlgn="t">
                        <a:spcBef>
                          <a:spcPts val="0"/>
                        </a:spcBef>
                        <a:spcAft>
                          <a:spcPts val="0"/>
                        </a:spcAft>
                      </a:pPr>
                      <a:endParaRPr lang="en-US" sz="1800" b="0" i="0" u="none" strike="noStrike">
                        <a:effectLst/>
                        <a:highlight>
                          <a:srgbClr val="4471C4"/>
                        </a:highlight>
                        <a:latin typeface="Arial" panose="020B0604020202020204" pitchFamily="34"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471C4"/>
                    </a:solidFill>
                  </a:tcPr>
                </a:tc>
                <a:tc>
                  <a:txBody>
                    <a:bodyPr/>
                    <a:lstStyle/>
                    <a:p>
                      <a:pPr marL="54610" algn="l" fontAlgn="t">
                        <a:lnSpc>
                          <a:spcPct val="92095"/>
                        </a:lnSpc>
                        <a:spcBef>
                          <a:spcPts val="0"/>
                        </a:spcBef>
                        <a:spcAft>
                          <a:spcPts val="0"/>
                        </a:spcAft>
                      </a:pPr>
                      <a:r>
                        <a:rPr lang="en-US" sz="1800" b="1" i="0" u="none" strike="noStrike">
                          <a:solidFill>
                            <a:srgbClr val="FFFFFF"/>
                          </a:solidFill>
                          <a:effectLst/>
                          <a:highlight>
                            <a:srgbClr val="4471C4"/>
                          </a:highlight>
                          <a:latin typeface="Calibri"/>
                          <a:cs typeface="Calibri"/>
                        </a:rPr>
                        <a:t>%</a:t>
                      </a:r>
                      <a:r>
                        <a:rPr lang="en-US" sz="1800" b="1" i="0" u="none" strike="noStrike" spc="-5">
                          <a:solidFill>
                            <a:srgbClr val="FFFFFF"/>
                          </a:solidFill>
                          <a:effectLst/>
                          <a:highlight>
                            <a:srgbClr val="4471C4"/>
                          </a:highlight>
                          <a:latin typeface="Calibri"/>
                          <a:cs typeface="Calibri"/>
                        </a:rPr>
                        <a:t> </a:t>
                      </a:r>
                      <a:r>
                        <a:rPr lang="en-US" sz="1800" b="1" i="0" u="none" strike="noStrike">
                          <a:solidFill>
                            <a:srgbClr val="FFFFFF"/>
                          </a:solidFill>
                          <a:effectLst/>
                          <a:highlight>
                            <a:srgbClr val="4471C4"/>
                          </a:highlight>
                          <a:latin typeface="Calibri"/>
                          <a:cs typeface="Calibri"/>
                        </a:rPr>
                        <a:t>With Pending</a:t>
                      </a:r>
                      <a:r>
                        <a:rPr lang="en-US" sz="1800" b="1" i="0" u="none" strike="noStrike" spc="-20">
                          <a:solidFill>
                            <a:srgbClr val="FFFFFF"/>
                          </a:solidFill>
                          <a:effectLst/>
                          <a:highlight>
                            <a:srgbClr val="4471C4"/>
                          </a:highlight>
                          <a:latin typeface="Calibri"/>
                          <a:cs typeface="Calibri"/>
                        </a:rPr>
                        <a:t> </a:t>
                      </a:r>
                      <a:r>
                        <a:rPr lang="en-US" sz="1800" b="1" i="0" u="none" strike="noStrike" spc="-10">
                          <a:solidFill>
                            <a:srgbClr val="FFFFFF"/>
                          </a:solidFill>
                          <a:effectLst/>
                          <a:highlight>
                            <a:srgbClr val="4471C4"/>
                          </a:highlight>
                          <a:latin typeface="Calibri"/>
                          <a:cs typeface="Calibri"/>
                        </a:rPr>
                        <a:t>Obligations</a:t>
                      </a:r>
                      <a:endParaRPr lang="en-US" sz="1800" b="0" i="0" u="none" strike="noStrike">
                        <a:effectLst/>
                        <a:highlight>
                          <a:srgbClr val="4471C4"/>
                        </a:highlight>
                        <a:latin typeface="Calibri"/>
                        <a:cs typeface="Calibri"/>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471C4"/>
                    </a:solidFill>
                  </a:tcPr>
                </a:tc>
                <a:tc>
                  <a:txBody>
                    <a:bodyPr/>
                    <a:lstStyle/>
                    <a:p>
                      <a:pPr marL="0" algn="l" fontAlgn="t">
                        <a:spcBef>
                          <a:spcPts val="0"/>
                        </a:spcBef>
                        <a:spcAft>
                          <a:spcPts val="0"/>
                        </a:spcAft>
                      </a:pPr>
                      <a:endParaRPr lang="en-US" sz="1800" b="0" i="0" u="none" strike="noStrike">
                        <a:effectLst/>
                        <a:highlight>
                          <a:srgbClr val="4471C4"/>
                        </a:highlight>
                        <a:latin typeface="Arial" panose="020B0604020202020204" pitchFamily="34"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471C4"/>
                    </a:solidFill>
                  </a:tcPr>
                </a:tc>
                <a:extLst>
                  <a:ext uri="{0D108BD9-81ED-4DB2-BD59-A6C34878D82A}">
                    <a16:rowId xmlns:a16="http://schemas.microsoft.com/office/drawing/2014/main" val="3602815392"/>
                  </a:ext>
                </a:extLst>
              </a:tr>
              <a:tr h="274320">
                <a:tc>
                  <a:txBody>
                    <a:bodyPr/>
                    <a:lstStyle/>
                    <a:p>
                      <a:pPr marL="54610" algn="l" fontAlgn="t">
                        <a:lnSpc>
                          <a:spcPct val="92095"/>
                        </a:lnSpc>
                        <a:spcBef>
                          <a:spcPts val="0"/>
                        </a:spcBef>
                        <a:spcAft>
                          <a:spcPts val="0"/>
                        </a:spcAft>
                      </a:pPr>
                      <a:r>
                        <a:rPr lang="en-US" sz="1800" b="0" i="0" u="none" strike="noStrike">
                          <a:solidFill>
                            <a:srgbClr val="000000"/>
                          </a:solidFill>
                          <a:effectLst/>
                          <a:highlight>
                            <a:srgbClr val="CFD4EA"/>
                          </a:highlight>
                          <a:latin typeface="Calibri"/>
                          <a:cs typeface="Calibri"/>
                        </a:rPr>
                        <a:t>Salary </a:t>
                      </a:r>
                      <a:r>
                        <a:rPr lang="en-US" sz="1800" b="0" i="0" u="none" strike="noStrike" spc="-10">
                          <a:solidFill>
                            <a:srgbClr val="000000"/>
                          </a:solidFill>
                          <a:effectLst/>
                          <a:highlight>
                            <a:srgbClr val="CFD4EA"/>
                          </a:highlight>
                          <a:latin typeface="Calibri"/>
                          <a:cs typeface="Calibri"/>
                        </a:rPr>
                        <a:t>Remaining</a:t>
                      </a:r>
                      <a:endParaRPr lang="en-US" sz="1800" b="0" i="0" u="none" strike="noStrike">
                        <a:effectLst/>
                        <a:highlight>
                          <a:srgbClr val="CFD4EA"/>
                        </a:highlight>
                        <a:latin typeface="Calibri"/>
                        <a:cs typeface="Calibri"/>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4EA"/>
                    </a:solidFill>
                  </a:tcPr>
                </a:tc>
                <a:tc>
                  <a:txBody>
                    <a:bodyPr/>
                    <a:lstStyle/>
                    <a:p>
                      <a:pPr marL="0" lvl="0" algn="ctr">
                        <a:lnSpc>
                          <a:spcPct val="92095"/>
                        </a:lnSpc>
                        <a:spcBef>
                          <a:spcPts val="0"/>
                        </a:spcBef>
                        <a:spcAft>
                          <a:spcPts val="0"/>
                        </a:spcAft>
                        <a:buNone/>
                      </a:pPr>
                      <a:r>
                        <a:rPr lang="en-US" sz="1800" b="0" i="0" u="none" strike="noStrike" spc="-10" noProof="0">
                          <a:solidFill>
                            <a:srgbClr val="000000"/>
                          </a:solidFill>
                          <a:effectLst/>
                          <a:highlight>
                            <a:srgbClr val="CFD4EA"/>
                          </a:highlight>
                          <a:latin typeface="Calibri"/>
                        </a:rPr>
                        <a:t>165,494</a:t>
                      </a:r>
                      <a:endParaRPr lang="en-US" b="0"/>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4EA"/>
                    </a:solidFill>
                  </a:tcPr>
                </a:tc>
                <a:tc>
                  <a:txBody>
                    <a:bodyPr/>
                    <a:lstStyle/>
                    <a:p>
                      <a:pPr marL="0" algn="l" fontAlgn="t">
                        <a:spcBef>
                          <a:spcPts val="0"/>
                        </a:spcBef>
                        <a:spcAft>
                          <a:spcPts val="0"/>
                        </a:spcAft>
                      </a:pPr>
                      <a:endParaRPr lang="en-US" sz="1800" b="0" i="0" u="none" strike="noStrike">
                        <a:effectLst/>
                        <a:highlight>
                          <a:srgbClr val="CFD4EA"/>
                        </a:highlight>
                        <a:latin typeface="Arial" panose="020B0604020202020204" pitchFamily="34"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4EA"/>
                    </a:solidFill>
                  </a:tcPr>
                </a:tc>
                <a:tc>
                  <a:txBody>
                    <a:bodyPr/>
                    <a:lstStyle/>
                    <a:p>
                      <a:pPr marL="54610" algn="l" fontAlgn="t">
                        <a:lnSpc>
                          <a:spcPct val="92095"/>
                        </a:lnSpc>
                        <a:spcBef>
                          <a:spcPts val="0"/>
                        </a:spcBef>
                        <a:spcAft>
                          <a:spcPts val="0"/>
                        </a:spcAft>
                      </a:pPr>
                      <a:r>
                        <a:rPr lang="en-US" sz="1800" b="0" i="0" u="none" strike="noStrike">
                          <a:solidFill>
                            <a:srgbClr val="000000"/>
                          </a:solidFill>
                          <a:effectLst/>
                          <a:highlight>
                            <a:srgbClr val="CFD4EA"/>
                          </a:highlight>
                          <a:latin typeface="Calibri"/>
                          <a:cs typeface="Calibri"/>
                        </a:rPr>
                        <a:t>Salary</a:t>
                      </a:r>
                      <a:r>
                        <a:rPr lang="en-US" sz="1800" b="0" i="0" u="none" strike="noStrike" spc="-5">
                          <a:solidFill>
                            <a:srgbClr val="000000"/>
                          </a:solidFill>
                          <a:effectLst/>
                          <a:highlight>
                            <a:srgbClr val="CFD4EA"/>
                          </a:highlight>
                          <a:latin typeface="Calibri"/>
                          <a:cs typeface="Calibri"/>
                        </a:rPr>
                        <a:t> </a:t>
                      </a:r>
                      <a:r>
                        <a:rPr lang="en-US" sz="1800" b="0" i="0" u="none" strike="noStrike" spc="-10">
                          <a:solidFill>
                            <a:srgbClr val="000000"/>
                          </a:solidFill>
                          <a:effectLst/>
                          <a:highlight>
                            <a:srgbClr val="CFD4EA"/>
                          </a:highlight>
                          <a:latin typeface="Calibri"/>
                          <a:cs typeface="Calibri"/>
                        </a:rPr>
                        <a:t>Remaining</a:t>
                      </a:r>
                      <a:endParaRPr lang="en-US" sz="1800" b="0" i="0" u="none" strike="noStrike">
                        <a:effectLst/>
                        <a:highlight>
                          <a:srgbClr val="CFD4EA"/>
                        </a:highlight>
                        <a:latin typeface="Calibri"/>
                        <a:cs typeface="Calibri"/>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4EA"/>
                    </a:solidFill>
                  </a:tcPr>
                </a:tc>
                <a:tc>
                  <a:txBody>
                    <a:bodyPr/>
                    <a:lstStyle/>
                    <a:p>
                      <a:pPr marL="0" algn="ctr" fontAlgn="t">
                        <a:lnSpc>
                          <a:spcPct val="92095"/>
                        </a:lnSpc>
                        <a:spcBef>
                          <a:spcPts val="0"/>
                        </a:spcBef>
                        <a:spcAft>
                          <a:spcPts val="0"/>
                        </a:spcAft>
                      </a:pPr>
                      <a:r>
                        <a:rPr lang="en-US" sz="1800" b="0" i="0" u="none" strike="noStrike" spc="-10">
                          <a:solidFill>
                            <a:srgbClr val="000000"/>
                          </a:solidFill>
                          <a:effectLst/>
                          <a:highlight>
                            <a:srgbClr val="CFD4EA"/>
                          </a:highlight>
                          <a:latin typeface="Calibri"/>
                          <a:cs typeface="Calibri"/>
                        </a:rPr>
                        <a:t>165,494</a:t>
                      </a: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4EA"/>
                    </a:solidFill>
                  </a:tcPr>
                </a:tc>
                <a:extLst>
                  <a:ext uri="{0D108BD9-81ED-4DB2-BD59-A6C34878D82A}">
                    <a16:rowId xmlns:a16="http://schemas.microsoft.com/office/drawing/2014/main" val="4255158170"/>
                  </a:ext>
                </a:extLst>
              </a:tr>
              <a:tr h="273685">
                <a:tc>
                  <a:txBody>
                    <a:bodyPr/>
                    <a:lstStyle/>
                    <a:p>
                      <a:pPr marL="54610" algn="l" fontAlgn="t">
                        <a:lnSpc>
                          <a:spcPct val="92095"/>
                        </a:lnSpc>
                        <a:spcBef>
                          <a:spcPts val="0"/>
                        </a:spcBef>
                        <a:spcAft>
                          <a:spcPts val="0"/>
                        </a:spcAft>
                      </a:pPr>
                      <a:r>
                        <a:rPr lang="en-US" sz="1800" b="0" i="0" u="none" strike="noStrike">
                          <a:solidFill>
                            <a:srgbClr val="000000"/>
                          </a:solidFill>
                          <a:effectLst/>
                          <a:highlight>
                            <a:srgbClr val="E9EBF5"/>
                          </a:highlight>
                          <a:latin typeface="Calibri"/>
                          <a:cs typeface="Calibri"/>
                        </a:rPr>
                        <a:t>All</a:t>
                      </a:r>
                      <a:r>
                        <a:rPr lang="en-US" sz="1800" b="0" i="0" u="none" strike="noStrike" spc="-5">
                          <a:solidFill>
                            <a:srgbClr val="000000"/>
                          </a:solidFill>
                          <a:effectLst/>
                          <a:highlight>
                            <a:srgbClr val="E9EBF5"/>
                          </a:highlight>
                          <a:latin typeface="Calibri"/>
                          <a:cs typeface="Calibri"/>
                        </a:rPr>
                        <a:t> </a:t>
                      </a:r>
                      <a:r>
                        <a:rPr lang="en-US" sz="1800" b="0" i="0" u="none" strike="noStrike">
                          <a:solidFill>
                            <a:srgbClr val="000000"/>
                          </a:solidFill>
                          <a:effectLst/>
                          <a:highlight>
                            <a:srgbClr val="E9EBF5"/>
                          </a:highlight>
                          <a:latin typeface="Calibri"/>
                          <a:cs typeface="Calibri"/>
                        </a:rPr>
                        <a:t>Other </a:t>
                      </a:r>
                      <a:r>
                        <a:rPr lang="en-US" sz="1800" b="0" i="0" u="none" strike="noStrike" spc="-10">
                          <a:solidFill>
                            <a:srgbClr val="000000"/>
                          </a:solidFill>
                          <a:effectLst/>
                          <a:highlight>
                            <a:srgbClr val="E9EBF5"/>
                          </a:highlight>
                          <a:latin typeface="Calibri"/>
                          <a:cs typeface="Calibri"/>
                        </a:rPr>
                        <a:t>Remaining</a:t>
                      </a:r>
                      <a:endParaRPr lang="en-US" sz="1800" b="0" i="0" u="none" strike="noStrike">
                        <a:effectLst/>
                        <a:highlight>
                          <a:srgbClr val="E9EBF5"/>
                        </a:highlight>
                        <a:latin typeface="Calibri"/>
                        <a:cs typeface="Calibri"/>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0" algn="ctr" fontAlgn="t">
                        <a:lnSpc>
                          <a:spcPct val="92095"/>
                        </a:lnSpc>
                        <a:spcBef>
                          <a:spcPts val="0"/>
                        </a:spcBef>
                        <a:spcAft>
                          <a:spcPts val="0"/>
                        </a:spcAft>
                      </a:pPr>
                      <a:r>
                        <a:rPr lang="en-US" sz="1800" b="0" i="0" u="none" strike="noStrike" spc="-10">
                          <a:solidFill>
                            <a:srgbClr val="000000"/>
                          </a:solidFill>
                          <a:effectLst/>
                          <a:highlight>
                            <a:srgbClr val="E9EBF5"/>
                          </a:highlight>
                          <a:latin typeface="Calibri"/>
                          <a:cs typeface="Calibri"/>
                        </a:rPr>
                        <a:t>2,213,534</a:t>
                      </a:r>
                      <a:endParaRPr lang="en-US" sz="1800" b="0" i="0" u="none" strike="noStrike">
                        <a:effectLst/>
                        <a:highlight>
                          <a:srgbClr val="E9EBF5"/>
                        </a:highlight>
                        <a:latin typeface="Calibri"/>
                        <a:cs typeface="Calibri"/>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0" algn="l" fontAlgn="t">
                        <a:spcBef>
                          <a:spcPts val="0"/>
                        </a:spcBef>
                        <a:spcAft>
                          <a:spcPts val="0"/>
                        </a:spcAft>
                      </a:pPr>
                      <a:endParaRPr lang="en-US" sz="1800" b="0" i="0" u="none" strike="noStrike">
                        <a:effectLst/>
                        <a:highlight>
                          <a:srgbClr val="E9EBF5"/>
                        </a:highlight>
                        <a:latin typeface="Arial" panose="020B0604020202020204" pitchFamily="34"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54610" algn="l" fontAlgn="t">
                        <a:lnSpc>
                          <a:spcPct val="92095"/>
                        </a:lnSpc>
                        <a:spcBef>
                          <a:spcPts val="0"/>
                        </a:spcBef>
                        <a:spcAft>
                          <a:spcPts val="0"/>
                        </a:spcAft>
                      </a:pPr>
                      <a:r>
                        <a:rPr lang="en-US" sz="1800" b="0" i="0" u="none" strike="noStrike">
                          <a:solidFill>
                            <a:srgbClr val="000000"/>
                          </a:solidFill>
                          <a:effectLst/>
                          <a:highlight>
                            <a:srgbClr val="E9EBF5"/>
                          </a:highlight>
                          <a:latin typeface="Calibri"/>
                          <a:cs typeface="Calibri"/>
                        </a:rPr>
                        <a:t>All</a:t>
                      </a:r>
                      <a:r>
                        <a:rPr lang="en-US" sz="1800" b="0" i="0" u="none" strike="noStrike" spc="-5">
                          <a:solidFill>
                            <a:srgbClr val="000000"/>
                          </a:solidFill>
                          <a:effectLst/>
                          <a:highlight>
                            <a:srgbClr val="E9EBF5"/>
                          </a:highlight>
                          <a:latin typeface="Calibri"/>
                          <a:cs typeface="Calibri"/>
                        </a:rPr>
                        <a:t> </a:t>
                      </a:r>
                      <a:r>
                        <a:rPr lang="en-US" sz="1800" b="0" i="0" u="none" strike="noStrike">
                          <a:solidFill>
                            <a:srgbClr val="000000"/>
                          </a:solidFill>
                          <a:effectLst/>
                          <a:highlight>
                            <a:srgbClr val="E9EBF5"/>
                          </a:highlight>
                          <a:latin typeface="Calibri"/>
                          <a:cs typeface="Calibri"/>
                        </a:rPr>
                        <a:t>Other </a:t>
                      </a:r>
                      <a:r>
                        <a:rPr lang="en-US" sz="1800" b="0" i="0" u="none" strike="noStrike" spc="-10">
                          <a:solidFill>
                            <a:srgbClr val="000000"/>
                          </a:solidFill>
                          <a:effectLst/>
                          <a:highlight>
                            <a:srgbClr val="E9EBF5"/>
                          </a:highlight>
                          <a:latin typeface="Calibri"/>
                          <a:cs typeface="Calibri"/>
                        </a:rPr>
                        <a:t>Remaining</a:t>
                      </a:r>
                      <a:endParaRPr lang="en-US" sz="1800" b="0" i="0" u="none" strike="noStrike">
                        <a:effectLst/>
                        <a:highlight>
                          <a:srgbClr val="E9EBF5"/>
                        </a:highlight>
                        <a:latin typeface="Calibri"/>
                        <a:cs typeface="Calibri"/>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0" algn="ctr" fontAlgn="t">
                        <a:lnSpc>
                          <a:spcPct val="92095"/>
                        </a:lnSpc>
                        <a:spcBef>
                          <a:spcPts val="0"/>
                        </a:spcBef>
                        <a:spcAft>
                          <a:spcPts val="0"/>
                        </a:spcAft>
                      </a:pPr>
                      <a:r>
                        <a:rPr lang="en-US" sz="1800" b="0" i="0" u="none" strike="noStrike" spc="-10">
                          <a:solidFill>
                            <a:srgbClr val="000000"/>
                          </a:solidFill>
                          <a:effectLst/>
                          <a:highlight>
                            <a:srgbClr val="E9EBF5"/>
                          </a:highlight>
                          <a:latin typeface="Calibri"/>
                          <a:cs typeface="Calibri"/>
                        </a:rPr>
                        <a:t>92,670</a:t>
                      </a:r>
                      <a:endParaRPr lang="en-US" sz="1800" b="0" i="0" u="none" strike="noStrike">
                        <a:effectLst/>
                        <a:highlight>
                          <a:srgbClr val="E9EBF5"/>
                        </a:highlight>
                        <a:latin typeface="Calibri"/>
                        <a:cs typeface="Calibri"/>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2001394583"/>
                  </a:ext>
                </a:extLst>
              </a:tr>
              <a:tr h="361950">
                <a:tc>
                  <a:txBody>
                    <a:bodyPr/>
                    <a:lstStyle/>
                    <a:p>
                      <a:pPr marL="54610" algn="l" fontAlgn="t">
                        <a:spcBef>
                          <a:spcPts val="225"/>
                        </a:spcBef>
                        <a:spcAft>
                          <a:spcPts val="0"/>
                        </a:spcAft>
                      </a:pPr>
                      <a:r>
                        <a:rPr lang="en-US" sz="1800" b="0" i="0" u="none" strike="noStrike" spc="-25">
                          <a:solidFill>
                            <a:srgbClr val="000000"/>
                          </a:solidFill>
                          <a:effectLst/>
                          <a:highlight>
                            <a:srgbClr val="CFD4EA"/>
                          </a:highlight>
                          <a:latin typeface="Calibri"/>
                          <a:cs typeface="Calibri"/>
                        </a:rPr>
                        <a:t>Total</a:t>
                      </a:r>
                      <a:r>
                        <a:rPr lang="en-US" sz="1800" b="0" i="0" u="none" strike="noStrike" spc="-65">
                          <a:solidFill>
                            <a:srgbClr val="000000"/>
                          </a:solidFill>
                          <a:effectLst/>
                          <a:highlight>
                            <a:srgbClr val="CFD4EA"/>
                          </a:highlight>
                          <a:latin typeface="Calibri"/>
                          <a:cs typeface="Calibri"/>
                        </a:rPr>
                        <a:t> </a:t>
                      </a:r>
                      <a:r>
                        <a:rPr lang="en-US" sz="1800" b="0" i="0" u="none" strike="noStrike" spc="-10">
                          <a:solidFill>
                            <a:srgbClr val="000000"/>
                          </a:solidFill>
                          <a:effectLst/>
                          <a:highlight>
                            <a:srgbClr val="CFD4EA"/>
                          </a:highlight>
                          <a:latin typeface="Calibri"/>
                          <a:cs typeface="Calibri"/>
                        </a:rPr>
                        <a:t>Remaining</a:t>
                      </a:r>
                      <a:endParaRPr lang="en-US" sz="1800" b="0" i="0" u="none" strike="noStrike">
                        <a:effectLst/>
                        <a:highlight>
                          <a:srgbClr val="CFD4EA"/>
                        </a:highlight>
                        <a:latin typeface="Calibri"/>
                        <a:cs typeface="Calibri"/>
                      </a:endParaRPr>
                    </a:p>
                  </a:txBody>
                  <a:tcPr marL="9525" marR="952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4EA"/>
                    </a:solidFill>
                  </a:tcPr>
                </a:tc>
                <a:tc>
                  <a:txBody>
                    <a:bodyPr/>
                    <a:lstStyle/>
                    <a:p>
                      <a:pPr marL="0" algn="ctr" fontAlgn="t">
                        <a:spcBef>
                          <a:spcPts val="225"/>
                        </a:spcBef>
                        <a:spcAft>
                          <a:spcPts val="0"/>
                        </a:spcAft>
                      </a:pPr>
                      <a:r>
                        <a:rPr lang="en-US" sz="1800" b="0" i="0" u="none" strike="noStrike" spc="-10">
                          <a:solidFill>
                            <a:srgbClr val="000000"/>
                          </a:solidFill>
                          <a:effectLst/>
                          <a:highlight>
                            <a:srgbClr val="CFD4EA"/>
                          </a:highlight>
                          <a:latin typeface="Calibri"/>
                          <a:cs typeface="Calibri"/>
                        </a:rPr>
                        <a:t>2,379,028</a:t>
                      </a:r>
                      <a:endParaRPr lang="en-US" sz="1800" b="0" i="0" u="none" strike="noStrike">
                        <a:effectLst/>
                        <a:highlight>
                          <a:srgbClr val="CFD4EA"/>
                        </a:highlight>
                        <a:latin typeface="Calibri"/>
                        <a:cs typeface="Calibri"/>
                      </a:endParaRPr>
                    </a:p>
                  </a:txBody>
                  <a:tcPr marL="9525" marR="952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4EA"/>
                    </a:solidFill>
                  </a:tcPr>
                </a:tc>
                <a:tc>
                  <a:txBody>
                    <a:bodyPr/>
                    <a:lstStyle/>
                    <a:p>
                      <a:pPr marL="0" algn="l" fontAlgn="t">
                        <a:spcBef>
                          <a:spcPts val="0"/>
                        </a:spcBef>
                        <a:spcAft>
                          <a:spcPts val="0"/>
                        </a:spcAft>
                      </a:pPr>
                      <a:endParaRPr lang="en-US" sz="1800" b="0" i="0" u="none" strike="noStrike">
                        <a:effectLst/>
                        <a:highlight>
                          <a:srgbClr val="CFD4EA"/>
                        </a:highlight>
                        <a:latin typeface="Arial" panose="020B0604020202020204" pitchFamily="34"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4EA"/>
                    </a:solidFill>
                  </a:tcPr>
                </a:tc>
                <a:tc>
                  <a:txBody>
                    <a:bodyPr/>
                    <a:lstStyle/>
                    <a:p>
                      <a:pPr marL="54610" algn="l" fontAlgn="t">
                        <a:spcBef>
                          <a:spcPts val="225"/>
                        </a:spcBef>
                        <a:spcAft>
                          <a:spcPts val="0"/>
                        </a:spcAft>
                      </a:pPr>
                      <a:r>
                        <a:rPr lang="en-US" sz="1800" b="0" i="0" u="none" strike="noStrike" spc="-25">
                          <a:solidFill>
                            <a:srgbClr val="000000"/>
                          </a:solidFill>
                          <a:effectLst/>
                          <a:highlight>
                            <a:srgbClr val="CFD4EA"/>
                          </a:highlight>
                          <a:latin typeface="Calibri"/>
                          <a:cs typeface="Calibri"/>
                        </a:rPr>
                        <a:t>Total</a:t>
                      </a:r>
                      <a:r>
                        <a:rPr lang="en-US" sz="1800" b="0" i="0" u="none" strike="noStrike" spc="-65">
                          <a:solidFill>
                            <a:srgbClr val="000000"/>
                          </a:solidFill>
                          <a:effectLst/>
                          <a:highlight>
                            <a:srgbClr val="CFD4EA"/>
                          </a:highlight>
                          <a:latin typeface="Calibri"/>
                          <a:cs typeface="Calibri"/>
                        </a:rPr>
                        <a:t> </a:t>
                      </a:r>
                      <a:r>
                        <a:rPr lang="en-US" sz="1800" b="0" i="0" u="none" strike="noStrike" spc="-10">
                          <a:solidFill>
                            <a:srgbClr val="000000"/>
                          </a:solidFill>
                          <a:effectLst/>
                          <a:highlight>
                            <a:srgbClr val="CFD4EA"/>
                          </a:highlight>
                          <a:latin typeface="Calibri"/>
                          <a:cs typeface="Calibri"/>
                        </a:rPr>
                        <a:t>Remaining</a:t>
                      </a:r>
                      <a:endParaRPr lang="en-US" sz="1800" b="0" i="0" u="none" strike="noStrike">
                        <a:effectLst/>
                        <a:highlight>
                          <a:srgbClr val="CFD4EA"/>
                        </a:highlight>
                        <a:latin typeface="Calibri"/>
                        <a:cs typeface="Calibri"/>
                      </a:endParaRPr>
                    </a:p>
                  </a:txBody>
                  <a:tcPr marL="9525" marR="952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4EA"/>
                    </a:solidFill>
                  </a:tcPr>
                </a:tc>
                <a:tc>
                  <a:txBody>
                    <a:bodyPr/>
                    <a:lstStyle/>
                    <a:p>
                      <a:pPr marL="0" algn="ctr" fontAlgn="t">
                        <a:spcBef>
                          <a:spcPts val="225"/>
                        </a:spcBef>
                        <a:spcAft>
                          <a:spcPts val="0"/>
                        </a:spcAft>
                      </a:pPr>
                      <a:r>
                        <a:rPr lang="en-US" sz="1800" b="0" i="0" u="none" strike="noStrike" spc="-10">
                          <a:solidFill>
                            <a:srgbClr val="000000"/>
                          </a:solidFill>
                          <a:effectLst/>
                          <a:highlight>
                            <a:srgbClr val="CFD4EA"/>
                          </a:highlight>
                          <a:latin typeface="Calibri"/>
                          <a:cs typeface="Calibri"/>
                        </a:rPr>
                        <a:t>258,164</a:t>
                      </a:r>
                      <a:endParaRPr lang="en-US" sz="1800" b="0" i="0" u="none" strike="noStrike">
                        <a:effectLst/>
                        <a:highlight>
                          <a:srgbClr val="CFD4EA"/>
                        </a:highlight>
                        <a:latin typeface="Calibri"/>
                        <a:cs typeface="Calibri"/>
                      </a:endParaRPr>
                    </a:p>
                  </a:txBody>
                  <a:tcPr marL="9525" marR="9525" marT="2857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4EA"/>
                    </a:solidFill>
                  </a:tcPr>
                </a:tc>
                <a:extLst>
                  <a:ext uri="{0D108BD9-81ED-4DB2-BD59-A6C34878D82A}">
                    <a16:rowId xmlns:a16="http://schemas.microsoft.com/office/drawing/2014/main" val="477836299"/>
                  </a:ext>
                </a:extLst>
              </a:tr>
              <a:tr h="371475">
                <a:tc>
                  <a:txBody>
                    <a:bodyPr/>
                    <a:lstStyle/>
                    <a:p>
                      <a:pPr marL="54610" algn="l" fontAlgn="t">
                        <a:spcBef>
                          <a:spcPts val="260"/>
                        </a:spcBef>
                        <a:spcAft>
                          <a:spcPts val="0"/>
                        </a:spcAft>
                      </a:pPr>
                      <a:r>
                        <a:rPr lang="en-US" sz="1800" b="0" i="0" u="none" strike="noStrike">
                          <a:solidFill>
                            <a:srgbClr val="000000"/>
                          </a:solidFill>
                          <a:effectLst/>
                          <a:highlight>
                            <a:srgbClr val="E9EBF5"/>
                          </a:highlight>
                          <a:latin typeface="Calibri"/>
                          <a:cs typeface="Calibri"/>
                        </a:rPr>
                        <a:t>%</a:t>
                      </a:r>
                      <a:r>
                        <a:rPr lang="en-US" sz="1800" b="0" i="0" u="none" strike="noStrike" spc="-10">
                          <a:solidFill>
                            <a:srgbClr val="000000"/>
                          </a:solidFill>
                          <a:effectLst/>
                          <a:highlight>
                            <a:srgbClr val="E9EBF5"/>
                          </a:highlight>
                          <a:latin typeface="Calibri"/>
                          <a:cs typeface="Calibri"/>
                        </a:rPr>
                        <a:t> </a:t>
                      </a:r>
                      <a:r>
                        <a:rPr lang="en-US" sz="1800" b="0" i="0" u="none" strike="noStrike">
                          <a:solidFill>
                            <a:srgbClr val="000000"/>
                          </a:solidFill>
                          <a:effectLst/>
                          <a:highlight>
                            <a:srgbClr val="E9EBF5"/>
                          </a:highlight>
                          <a:latin typeface="Calibri"/>
                          <a:cs typeface="Calibri"/>
                        </a:rPr>
                        <a:t>if no</a:t>
                      </a:r>
                      <a:r>
                        <a:rPr lang="en-US" sz="1800" b="0" i="0" u="none" strike="noStrike" spc="-20">
                          <a:solidFill>
                            <a:srgbClr val="000000"/>
                          </a:solidFill>
                          <a:effectLst/>
                          <a:highlight>
                            <a:srgbClr val="E9EBF5"/>
                          </a:highlight>
                          <a:latin typeface="Calibri"/>
                          <a:cs typeface="Calibri"/>
                        </a:rPr>
                        <a:t> </a:t>
                      </a:r>
                      <a:r>
                        <a:rPr lang="en-US" sz="1800" b="0" i="0" u="none" strike="noStrike">
                          <a:solidFill>
                            <a:srgbClr val="000000"/>
                          </a:solidFill>
                          <a:effectLst/>
                          <a:highlight>
                            <a:srgbClr val="E9EBF5"/>
                          </a:highlight>
                          <a:latin typeface="Calibri"/>
                          <a:cs typeface="Calibri"/>
                        </a:rPr>
                        <a:t>other</a:t>
                      </a:r>
                      <a:r>
                        <a:rPr lang="en-US" sz="1800" b="0" i="0" u="none" strike="noStrike" spc="-10">
                          <a:solidFill>
                            <a:srgbClr val="000000"/>
                          </a:solidFill>
                          <a:effectLst/>
                          <a:highlight>
                            <a:srgbClr val="E9EBF5"/>
                          </a:highlight>
                          <a:latin typeface="Calibri"/>
                          <a:cs typeface="Calibri"/>
                        </a:rPr>
                        <a:t> </a:t>
                      </a:r>
                      <a:r>
                        <a:rPr lang="en-US" sz="1800" b="0" i="0" u="none" strike="noStrike">
                          <a:solidFill>
                            <a:srgbClr val="000000"/>
                          </a:solidFill>
                          <a:effectLst/>
                          <a:highlight>
                            <a:srgbClr val="E9EBF5"/>
                          </a:highlight>
                          <a:latin typeface="Calibri"/>
                          <a:cs typeface="Calibri"/>
                        </a:rPr>
                        <a:t>items</a:t>
                      </a:r>
                      <a:r>
                        <a:rPr lang="en-US" sz="1800" b="0" i="0" u="none" strike="noStrike" spc="-15">
                          <a:solidFill>
                            <a:srgbClr val="000000"/>
                          </a:solidFill>
                          <a:effectLst/>
                          <a:highlight>
                            <a:srgbClr val="E9EBF5"/>
                          </a:highlight>
                          <a:latin typeface="Calibri"/>
                          <a:cs typeface="Calibri"/>
                        </a:rPr>
                        <a:t> </a:t>
                      </a:r>
                      <a:r>
                        <a:rPr lang="en-US" sz="1800" b="0" i="0" u="none" strike="noStrike">
                          <a:solidFill>
                            <a:srgbClr val="000000"/>
                          </a:solidFill>
                          <a:effectLst/>
                          <a:highlight>
                            <a:srgbClr val="E9EBF5"/>
                          </a:highlight>
                          <a:latin typeface="Calibri"/>
                          <a:cs typeface="Calibri"/>
                        </a:rPr>
                        <a:t>are</a:t>
                      </a:r>
                      <a:r>
                        <a:rPr lang="en-US" sz="1800" b="0" i="0" u="none" strike="noStrike" spc="5">
                          <a:solidFill>
                            <a:srgbClr val="000000"/>
                          </a:solidFill>
                          <a:effectLst/>
                          <a:highlight>
                            <a:srgbClr val="E9EBF5"/>
                          </a:highlight>
                          <a:latin typeface="Calibri"/>
                          <a:cs typeface="Calibri"/>
                        </a:rPr>
                        <a:t> </a:t>
                      </a:r>
                      <a:r>
                        <a:rPr lang="en-US" sz="1800" b="0" i="0" u="none" strike="noStrike" spc="-10">
                          <a:solidFill>
                            <a:srgbClr val="000000"/>
                          </a:solidFill>
                          <a:effectLst/>
                          <a:highlight>
                            <a:srgbClr val="E9EBF5"/>
                          </a:highlight>
                          <a:latin typeface="Calibri"/>
                          <a:cs typeface="Calibri"/>
                        </a:rPr>
                        <a:t>obligated</a:t>
                      </a:r>
                      <a:endParaRPr lang="en-US" sz="1800" b="0" i="0" u="none" strike="noStrike">
                        <a:effectLst/>
                        <a:highlight>
                          <a:srgbClr val="E9EBF5"/>
                        </a:highlight>
                        <a:latin typeface="Calibri"/>
                        <a:cs typeface="Calibri"/>
                      </a:endParaRPr>
                    </a:p>
                  </a:txBody>
                  <a:tcPr marL="9525" marR="9525" marT="3302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0" algn="ctr" fontAlgn="t">
                        <a:spcBef>
                          <a:spcPts val="260"/>
                        </a:spcBef>
                        <a:spcAft>
                          <a:spcPts val="0"/>
                        </a:spcAft>
                      </a:pPr>
                      <a:r>
                        <a:rPr lang="en-US" sz="1800" b="0" i="0" u="none" strike="noStrike" spc="-10">
                          <a:solidFill>
                            <a:srgbClr val="000000"/>
                          </a:solidFill>
                          <a:effectLst/>
                          <a:highlight>
                            <a:srgbClr val="E9EBF5"/>
                          </a:highlight>
                          <a:latin typeface="Calibri"/>
                          <a:cs typeface="Calibri"/>
                        </a:rPr>
                        <a:t>16.7%</a:t>
                      </a:r>
                      <a:endParaRPr lang="en-US" sz="1800" b="0" i="0" u="none" strike="noStrike">
                        <a:effectLst/>
                        <a:highlight>
                          <a:srgbClr val="E9EBF5"/>
                        </a:highlight>
                        <a:latin typeface="Calibri"/>
                        <a:cs typeface="Calibri"/>
                      </a:endParaRPr>
                    </a:p>
                  </a:txBody>
                  <a:tcPr marL="9525" marR="9525" marT="3302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0" algn="l" fontAlgn="t">
                        <a:spcBef>
                          <a:spcPts val="0"/>
                        </a:spcBef>
                        <a:spcAft>
                          <a:spcPts val="0"/>
                        </a:spcAft>
                      </a:pPr>
                      <a:endParaRPr lang="en-US" sz="1800" b="0" i="0" u="none" strike="noStrike">
                        <a:effectLst/>
                        <a:highlight>
                          <a:srgbClr val="E9EBF5"/>
                        </a:highlight>
                        <a:latin typeface="Arial" panose="020B0604020202020204" pitchFamily="34"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54610" algn="l" fontAlgn="t">
                        <a:spcBef>
                          <a:spcPts val="260"/>
                        </a:spcBef>
                        <a:spcAft>
                          <a:spcPts val="0"/>
                        </a:spcAft>
                      </a:pPr>
                      <a:r>
                        <a:rPr lang="en-US" sz="1800" b="0" i="0" u="none" strike="noStrike">
                          <a:solidFill>
                            <a:srgbClr val="000000"/>
                          </a:solidFill>
                          <a:effectLst/>
                          <a:highlight>
                            <a:srgbClr val="E9EBF5"/>
                          </a:highlight>
                          <a:latin typeface="Calibri"/>
                          <a:cs typeface="Calibri"/>
                        </a:rPr>
                        <a:t>%</a:t>
                      </a:r>
                      <a:r>
                        <a:rPr lang="en-US" sz="1800" b="0" i="0" u="none" strike="noStrike" spc="-10">
                          <a:solidFill>
                            <a:srgbClr val="000000"/>
                          </a:solidFill>
                          <a:effectLst/>
                          <a:highlight>
                            <a:srgbClr val="E9EBF5"/>
                          </a:highlight>
                          <a:latin typeface="Calibri"/>
                          <a:cs typeface="Calibri"/>
                        </a:rPr>
                        <a:t> </a:t>
                      </a:r>
                      <a:r>
                        <a:rPr lang="en-US" sz="1800" b="0" i="0" u="none" strike="noStrike">
                          <a:solidFill>
                            <a:srgbClr val="000000"/>
                          </a:solidFill>
                          <a:effectLst/>
                          <a:highlight>
                            <a:srgbClr val="E9EBF5"/>
                          </a:highlight>
                          <a:latin typeface="Calibri"/>
                          <a:cs typeface="Calibri"/>
                        </a:rPr>
                        <a:t>if everything</a:t>
                      </a:r>
                      <a:r>
                        <a:rPr lang="en-US" sz="1800" b="0" i="0" u="none" strike="noStrike" spc="-20">
                          <a:solidFill>
                            <a:srgbClr val="000000"/>
                          </a:solidFill>
                          <a:effectLst/>
                          <a:highlight>
                            <a:srgbClr val="E9EBF5"/>
                          </a:highlight>
                          <a:latin typeface="Calibri"/>
                          <a:cs typeface="Calibri"/>
                        </a:rPr>
                        <a:t> </a:t>
                      </a:r>
                      <a:r>
                        <a:rPr lang="en-US" sz="1800" b="0" i="0" u="none" strike="noStrike">
                          <a:solidFill>
                            <a:srgbClr val="000000"/>
                          </a:solidFill>
                          <a:effectLst/>
                          <a:highlight>
                            <a:srgbClr val="E9EBF5"/>
                          </a:highlight>
                          <a:latin typeface="Calibri"/>
                          <a:cs typeface="Calibri"/>
                        </a:rPr>
                        <a:t>was to</a:t>
                      </a:r>
                      <a:r>
                        <a:rPr lang="en-US" sz="1800" b="0" i="0" u="none" strike="noStrike" spc="-10">
                          <a:solidFill>
                            <a:srgbClr val="000000"/>
                          </a:solidFill>
                          <a:effectLst/>
                          <a:highlight>
                            <a:srgbClr val="E9EBF5"/>
                          </a:highlight>
                          <a:latin typeface="Calibri"/>
                          <a:cs typeface="Calibri"/>
                        </a:rPr>
                        <a:t> </a:t>
                      </a:r>
                      <a:r>
                        <a:rPr lang="en-US" sz="1800" b="0" i="0" u="none" strike="noStrike">
                          <a:solidFill>
                            <a:srgbClr val="000000"/>
                          </a:solidFill>
                          <a:effectLst/>
                          <a:highlight>
                            <a:srgbClr val="E9EBF5"/>
                          </a:highlight>
                          <a:latin typeface="Calibri"/>
                          <a:cs typeface="Calibri"/>
                        </a:rPr>
                        <a:t>be</a:t>
                      </a:r>
                      <a:r>
                        <a:rPr lang="en-US" sz="1800" b="0" i="0" u="none" strike="noStrike" spc="-5">
                          <a:solidFill>
                            <a:srgbClr val="000000"/>
                          </a:solidFill>
                          <a:effectLst/>
                          <a:highlight>
                            <a:srgbClr val="E9EBF5"/>
                          </a:highlight>
                          <a:latin typeface="Calibri"/>
                          <a:cs typeface="Calibri"/>
                        </a:rPr>
                        <a:t> </a:t>
                      </a:r>
                      <a:r>
                        <a:rPr lang="en-US" sz="1800" b="0" i="0" u="none" strike="noStrike" spc="-10">
                          <a:solidFill>
                            <a:srgbClr val="000000"/>
                          </a:solidFill>
                          <a:effectLst/>
                          <a:highlight>
                            <a:srgbClr val="E9EBF5"/>
                          </a:highlight>
                          <a:latin typeface="Calibri"/>
                          <a:cs typeface="Calibri"/>
                        </a:rPr>
                        <a:t>completed</a:t>
                      </a:r>
                      <a:endParaRPr lang="en-US" sz="1800" b="0" i="0" u="none" strike="noStrike">
                        <a:effectLst/>
                        <a:highlight>
                          <a:srgbClr val="E9EBF5"/>
                        </a:highlight>
                        <a:latin typeface="Calibri"/>
                        <a:cs typeface="Calibri"/>
                      </a:endParaRPr>
                    </a:p>
                  </a:txBody>
                  <a:tcPr marL="9525" marR="9525" marT="3302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0" algn="ctr" fontAlgn="t">
                        <a:spcBef>
                          <a:spcPts val="260"/>
                        </a:spcBef>
                        <a:spcAft>
                          <a:spcPts val="0"/>
                        </a:spcAft>
                      </a:pPr>
                      <a:r>
                        <a:rPr lang="en-US" sz="1800" b="0" i="0" u="none" strike="noStrike" spc="-10">
                          <a:solidFill>
                            <a:srgbClr val="000000"/>
                          </a:solidFill>
                          <a:effectLst/>
                          <a:highlight>
                            <a:srgbClr val="E9EBF5"/>
                          </a:highlight>
                          <a:latin typeface="Calibri"/>
                          <a:cs typeface="Calibri"/>
                        </a:rPr>
                        <a:t>1.8%</a:t>
                      </a:r>
                      <a:endParaRPr lang="en-US" sz="1800" b="0" i="0" u="none" strike="noStrike">
                        <a:effectLst/>
                        <a:highlight>
                          <a:srgbClr val="E9EBF5"/>
                        </a:highlight>
                        <a:latin typeface="Calibri"/>
                        <a:cs typeface="Calibri"/>
                      </a:endParaRPr>
                    </a:p>
                  </a:txBody>
                  <a:tcPr marL="9525" marR="9525" marT="3302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3236684101"/>
                  </a:ext>
                </a:extLst>
              </a:tr>
              <a:tr h="274320">
                <a:tc gridSpan="5">
                  <a:txBody>
                    <a:bodyPr/>
                    <a:lstStyle/>
                    <a:p>
                      <a:pPr marL="0" algn="l" fontAlgn="t">
                        <a:spcBef>
                          <a:spcPts val="0"/>
                        </a:spcBef>
                        <a:spcAft>
                          <a:spcPts val="0"/>
                        </a:spcAft>
                      </a:pPr>
                      <a:endParaRPr lang="en-US" sz="1800" b="0" i="0" u="none" strike="noStrike">
                        <a:effectLst/>
                        <a:highlight>
                          <a:srgbClr val="CFD4EA"/>
                        </a:highlight>
                        <a:latin typeface="Arial" panose="020B0604020202020204" pitchFamily="34"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4EA"/>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907677180"/>
                  </a:ext>
                </a:extLst>
              </a:tr>
            </a:tbl>
          </a:graphicData>
        </a:graphic>
      </p:graphicFrame>
    </p:spTree>
    <p:extLst>
      <p:ext uri="{BB962C8B-B14F-4D97-AF65-F5344CB8AC3E}">
        <p14:creationId xmlns:p14="http://schemas.microsoft.com/office/powerpoint/2010/main" val="15228564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EF8547-DDAD-4DA1-244F-2E335B79F3F9}"/>
              </a:ext>
            </a:extLst>
          </p:cNvPr>
          <p:cNvSpPr>
            <a:spLocks noGrp="1"/>
          </p:cNvSpPr>
          <p:nvPr>
            <p:ph type="title"/>
          </p:nvPr>
        </p:nvSpPr>
        <p:spPr/>
        <p:txBody>
          <a:bodyPr/>
          <a:lstStyle/>
          <a:p>
            <a:r>
              <a:rPr lang="en-US">
                <a:cs typeface="Calibri Light"/>
              </a:rPr>
              <a:t>Section 3: All Other Committed Items</a:t>
            </a:r>
            <a:endParaRPr lang="en-US"/>
          </a:p>
        </p:txBody>
      </p:sp>
      <p:sp>
        <p:nvSpPr>
          <p:cNvPr id="3" name="Content Placeholder 2">
            <a:extLst>
              <a:ext uri="{FF2B5EF4-FFF2-40B4-BE49-F238E27FC236}">
                <a16:creationId xmlns:a16="http://schemas.microsoft.com/office/drawing/2014/main" id="{73A9B400-C18B-8E7E-8FD6-E15AE08CC7A7}"/>
              </a:ext>
            </a:extLst>
          </p:cNvPr>
          <p:cNvSpPr>
            <a:spLocks noGrp="1"/>
          </p:cNvSpPr>
          <p:nvPr>
            <p:ph idx="1"/>
          </p:nvPr>
        </p:nvSpPr>
        <p:spPr/>
        <p:txBody>
          <a:bodyPr vert="horz" lIns="91440" tIns="45720" rIns="91440" bIns="45720" rtlCol="0" anchor="ctr">
            <a:noAutofit/>
          </a:bodyPr>
          <a:lstStyle/>
          <a:p>
            <a:endParaRPr lang="en-US">
              <a:cs typeface="Calibri"/>
            </a:endParaRPr>
          </a:p>
          <a:p>
            <a:r>
              <a:rPr lang="en-US" u="sng">
                <a:cs typeface="Calibri"/>
              </a:rPr>
              <a:t>Remember the difference between Committed vs. Obligated. Items are committed but not obligated if:</a:t>
            </a:r>
            <a:endParaRPr lang="en-US" u="sng"/>
          </a:p>
          <a:p>
            <a:pPr lvl="1"/>
            <a:r>
              <a:rPr lang="en-US" sz="2000" b="1">
                <a:cs typeface="Calibri"/>
              </a:rPr>
              <a:t>Credit Card charges not reconciled: </a:t>
            </a:r>
            <a:r>
              <a:rPr lang="en-US" sz="2000">
                <a:cs typeface="Calibri"/>
              </a:rPr>
              <a:t>It is a best practice to stop all credit card charges at the end of August. Notify PI’s well in advance of this deadline. This allows you the month of September to receive orders in and reconcile as much as possible. This will reduce the amount of credit card orders that have been carried into FY25. Once FY25 starts, you will only want to use FY25/26 funds for credit card orders. </a:t>
            </a:r>
            <a:r>
              <a:rPr lang="en-US" sz="2000" b="1">
                <a:cs typeface="Calibri"/>
              </a:rPr>
              <a:t>No prior year funds should be used for credit card charges.</a:t>
            </a:r>
            <a:endParaRPr lang="en-US" sz="2000">
              <a:cs typeface="Calibri" panose="020F0502020204030204"/>
            </a:endParaRPr>
          </a:p>
          <a:p>
            <a:pPr lvl="1"/>
            <a:r>
              <a:rPr lang="en-US" sz="2000" b="1">
                <a:cs typeface="Calibri"/>
              </a:rPr>
              <a:t>1358’s (IPAs) </a:t>
            </a:r>
            <a:r>
              <a:rPr lang="en-US" sz="2000">
                <a:cs typeface="Calibri"/>
              </a:rPr>
              <a:t>that have been sent to Fiscal but not obligated by your Fiscal Office.</a:t>
            </a:r>
          </a:p>
          <a:p>
            <a:pPr marL="457200" lvl="1" indent="0">
              <a:buNone/>
            </a:pPr>
            <a:endParaRPr lang="en-US" sz="2000">
              <a:cs typeface="Calibri"/>
            </a:endParaRPr>
          </a:p>
          <a:p>
            <a:pPr lvl="1"/>
            <a:r>
              <a:rPr lang="en-US" sz="2000" b="1">
                <a:cs typeface="Calibri"/>
              </a:rPr>
              <a:t>2237’s (Contracts) </a:t>
            </a:r>
            <a:r>
              <a:rPr lang="en-US" sz="2000">
                <a:cs typeface="Calibri"/>
              </a:rPr>
              <a:t>that have been sent to Contracting but have not been awarded.</a:t>
            </a:r>
          </a:p>
          <a:p>
            <a:r>
              <a:rPr lang="en-US" u="sng">
                <a:cs typeface="Calibri"/>
              </a:rPr>
              <a:t>Reminder: </a:t>
            </a:r>
            <a:r>
              <a:rPr lang="en-US">
                <a:cs typeface="Calibri"/>
              </a:rPr>
              <a:t>Committed items count towards your 2% carryover until they are obligated!</a:t>
            </a:r>
          </a:p>
          <a:p>
            <a:endParaRPr lang="en-US">
              <a:cs typeface="Calibri"/>
            </a:endParaRPr>
          </a:p>
        </p:txBody>
      </p:sp>
      <p:sp>
        <p:nvSpPr>
          <p:cNvPr id="4" name="Slide Number Placeholder 3">
            <a:extLst>
              <a:ext uri="{FF2B5EF4-FFF2-40B4-BE49-F238E27FC236}">
                <a16:creationId xmlns:a16="http://schemas.microsoft.com/office/drawing/2014/main" id="{D5B37F46-0C2A-0F1C-930E-E220F5E4B4AE}"/>
              </a:ext>
            </a:extLst>
          </p:cNvPr>
          <p:cNvSpPr>
            <a:spLocks noGrp="1"/>
          </p:cNvSpPr>
          <p:nvPr>
            <p:ph type="sldNum" sz="quarter" idx="12"/>
          </p:nvPr>
        </p:nvSpPr>
        <p:spPr/>
        <p:txBody>
          <a:bodyPr/>
          <a:lstStyle/>
          <a:p>
            <a:fld id="{670A9334-4E67-F94F-A05E-0CE8B74A054E}" type="slidenum">
              <a:rPr lang="en-US" smtClean="0"/>
              <a:t>22</a:t>
            </a:fld>
            <a:endParaRPr lang="en-US"/>
          </a:p>
        </p:txBody>
      </p:sp>
    </p:spTree>
    <p:extLst>
      <p:ext uri="{BB962C8B-B14F-4D97-AF65-F5344CB8AC3E}">
        <p14:creationId xmlns:p14="http://schemas.microsoft.com/office/powerpoint/2010/main" val="24158723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4EF8B6-A41E-B237-0DDA-F3314078E721}"/>
              </a:ext>
            </a:extLst>
          </p:cNvPr>
          <p:cNvSpPr>
            <a:spLocks noGrp="1"/>
          </p:cNvSpPr>
          <p:nvPr>
            <p:ph type="title"/>
          </p:nvPr>
        </p:nvSpPr>
        <p:spPr/>
        <p:txBody>
          <a:bodyPr/>
          <a:lstStyle/>
          <a:p>
            <a:r>
              <a:rPr lang="en-US">
                <a:cs typeface="Calibri Light"/>
              </a:rPr>
              <a:t>Section 3: Implementing the Changes from a field perspective</a:t>
            </a:r>
            <a:endParaRPr lang="en-US"/>
          </a:p>
        </p:txBody>
      </p:sp>
      <p:sp>
        <p:nvSpPr>
          <p:cNvPr id="3" name="Content Placeholder 2">
            <a:extLst>
              <a:ext uri="{FF2B5EF4-FFF2-40B4-BE49-F238E27FC236}">
                <a16:creationId xmlns:a16="http://schemas.microsoft.com/office/drawing/2014/main" id="{F075DF0A-1619-F91A-6F8D-9043EE74EFF8}"/>
              </a:ext>
            </a:extLst>
          </p:cNvPr>
          <p:cNvSpPr>
            <a:spLocks noGrp="1"/>
          </p:cNvSpPr>
          <p:nvPr>
            <p:ph idx="1"/>
          </p:nvPr>
        </p:nvSpPr>
        <p:spPr/>
        <p:txBody>
          <a:bodyPr vert="horz" lIns="91440" tIns="45720" rIns="91440" bIns="45720" rtlCol="0" anchor="t">
            <a:noAutofit/>
          </a:bodyPr>
          <a:lstStyle/>
          <a:p>
            <a:r>
              <a:rPr lang="en-US">
                <a:cs typeface="Calibri"/>
              </a:rPr>
              <a:t>What happens if you tried but you just could not get your funds down to 2%?</a:t>
            </a:r>
          </a:p>
          <a:p>
            <a:pPr lvl="1"/>
            <a:r>
              <a:rPr lang="en-US">
                <a:cs typeface="Calibri"/>
              </a:rPr>
              <a:t>When allocating your prior year (FY24/25) remaining funds in FY25, investigators should not be allocated more than 2% carry-over for their project.</a:t>
            </a:r>
          </a:p>
          <a:p>
            <a:pPr lvl="1"/>
            <a:r>
              <a:rPr lang="en-US">
                <a:cs typeface="Calibri"/>
              </a:rPr>
              <a:t>The remaining funds above 2% need to be placed in your Admin cc101 account for usage. </a:t>
            </a:r>
          </a:p>
          <a:p>
            <a:pPr lvl="1"/>
            <a:r>
              <a:rPr lang="en-US">
                <a:cs typeface="Calibri"/>
              </a:rPr>
              <a:t>You may need to do cost transfers to utilize the funds for cc101 if carry-over is in other programs. For example, if you have more than 2% carry-over in Program 85 FCPs, you will need to cross transfer from Program 81 FCP where your cc101 expenses occur to Program 85 to spend the funds.</a:t>
            </a:r>
          </a:p>
        </p:txBody>
      </p:sp>
      <p:sp>
        <p:nvSpPr>
          <p:cNvPr id="4" name="Slide Number Placeholder 3">
            <a:extLst>
              <a:ext uri="{FF2B5EF4-FFF2-40B4-BE49-F238E27FC236}">
                <a16:creationId xmlns:a16="http://schemas.microsoft.com/office/drawing/2014/main" id="{71215D7B-81B4-389B-E88B-C2F4AB9326A3}"/>
              </a:ext>
            </a:extLst>
          </p:cNvPr>
          <p:cNvSpPr>
            <a:spLocks noGrp="1"/>
          </p:cNvSpPr>
          <p:nvPr>
            <p:ph type="sldNum" sz="quarter" idx="12"/>
          </p:nvPr>
        </p:nvSpPr>
        <p:spPr/>
        <p:txBody>
          <a:bodyPr/>
          <a:lstStyle/>
          <a:p>
            <a:fld id="{670A9334-4E67-F94F-A05E-0CE8B74A054E}" type="slidenum">
              <a:rPr lang="en-US" smtClean="0"/>
              <a:t>23</a:t>
            </a:fld>
            <a:endParaRPr lang="en-US"/>
          </a:p>
        </p:txBody>
      </p:sp>
    </p:spTree>
    <p:extLst>
      <p:ext uri="{BB962C8B-B14F-4D97-AF65-F5344CB8AC3E}">
        <p14:creationId xmlns:p14="http://schemas.microsoft.com/office/powerpoint/2010/main" val="19571366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D2DC61-186D-9869-9863-8BC780D8781E}"/>
              </a:ext>
            </a:extLst>
          </p:cNvPr>
          <p:cNvSpPr>
            <a:spLocks noGrp="1"/>
          </p:cNvSpPr>
          <p:nvPr>
            <p:ph type="title"/>
          </p:nvPr>
        </p:nvSpPr>
        <p:spPr/>
        <p:txBody>
          <a:bodyPr/>
          <a:lstStyle/>
          <a:p>
            <a:r>
              <a:rPr lang="en-US"/>
              <a:t>Questions</a:t>
            </a:r>
          </a:p>
        </p:txBody>
      </p:sp>
      <p:sp>
        <p:nvSpPr>
          <p:cNvPr id="3" name="Content Placeholder 2">
            <a:extLst>
              <a:ext uri="{FF2B5EF4-FFF2-40B4-BE49-F238E27FC236}">
                <a16:creationId xmlns:a16="http://schemas.microsoft.com/office/drawing/2014/main" id="{2D3A5142-C5DD-85EB-117F-9281D60F114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7E8FCB1-32CB-6863-6C9F-203CFBCE858B}"/>
              </a:ext>
            </a:extLst>
          </p:cNvPr>
          <p:cNvSpPr>
            <a:spLocks noGrp="1"/>
          </p:cNvSpPr>
          <p:nvPr>
            <p:ph type="sldNum" sz="quarter" idx="12"/>
          </p:nvPr>
        </p:nvSpPr>
        <p:spPr/>
        <p:txBody>
          <a:bodyPr/>
          <a:lstStyle/>
          <a:p>
            <a:fld id="{670A9334-4E67-F94F-A05E-0CE8B74A054E}" type="slidenum">
              <a:rPr lang="en-US" smtClean="0"/>
              <a:t>24</a:t>
            </a:fld>
            <a:endParaRPr lang="en-US"/>
          </a:p>
        </p:txBody>
      </p:sp>
    </p:spTree>
    <p:extLst>
      <p:ext uri="{BB962C8B-B14F-4D97-AF65-F5344CB8AC3E}">
        <p14:creationId xmlns:p14="http://schemas.microsoft.com/office/powerpoint/2010/main" val="19362670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961770-791E-F53E-1A5A-46F9EE112AB6}"/>
              </a:ext>
            </a:extLst>
          </p:cNvPr>
          <p:cNvSpPr>
            <a:spLocks noGrp="1"/>
          </p:cNvSpPr>
          <p:nvPr>
            <p:ph type="title"/>
          </p:nvPr>
        </p:nvSpPr>
        <p:spPr/>
        <p:txBody>
          <a:bodyPr/>
          <a:lstStyle/>
          <a:p>
            <a:r>
              <a:rPr lang="en-US" sz="3200"/>
              <a:t>Section 1: FY 24 close out guidance </a:t>
            </a:r>
          </a:p>
        </p:txBody>
      </p:sp>
      <p:sp>
        <p:nvSpPr>
          <p:cNvPr id="4" name="Slide Number Placeholder 3">
            <a:extLst>
              <a:ext uri="{FF2B5EF4-FFF2-40B4-BE49-F238E27FC236}">
                <a16:creationId xmlns:a16="http://schemas.microsoft.com/office/drawing/2014/main" id="{A681F11D-AAF0-B9F1-CB6C-3B4C204F0426}"/>
              </a:ext>
            </a:extLst>
          </p:cNvPr>
          <p:cNvSpPr>
            <a:spLocks noGrp="1"/>
          </p:cNvSpPr>
          <p:nvPr>
            <p:ph type="sldNum" sz="quarter" idx="12"/>
          </p:nvPr>
        </p:nvSpPr>
        <p:spPr/>
        <p:txBody>
          <a:bodyPr/>
          <a:lstStyle/>
          <a:p>
            <a:fld id="{670A9334-4E67-F94F-A05E-0CE8B74A054E}" type="slidenum">
              <a:rPr lang="en-US" smtClean="0"/>
              <a:t>3</a:t>
            </a:fld>
            <a:endParaRPr lang="en-US"/>
          </a:p>
        </p:txBody>
      </p:sp>
      <p:pic>
        <p:nvPicPr>
          <p:cNvPr id="10" name="Content Placeholder 9" descr="A picture containing text, person, person, indoor&#10;&#10;Description automatically generated">
            <a:extLst>
              <a:ext uri="{FF2B5EF4-FFF2-40B4-BE49-F238E27FC236}">
                <a16:creationId xmlns:a16="http://schemas.microsoft.com/office/drawing/2014/main" id="{8C8D40CD-D114-AE39-ADE1-3432D9253F3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318768" y="1352938"/>
            <a:ext cx="5554464" cy="3983281"/>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30497445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5E58CC-BBBC-4694-C9E5-FFCDB2E6582E}"/>
              </a:ext>
            </a:extLst>
          </p:cNvPr>
          <p:cNvSpPr>
            <a:spLocks noGrp="1"/>
          </p:cNvSpPr>
          <p:nvPr>
            <p:ph type="title"/>
          </p:nvPr>
        </p:nvSpPr>
        <p:spPr/>
        <p:txBody>
          <a:bodyPr/>
          <a:lstStyle/>
          <a:p>
            <a:r>
              <a:rPr lang="en-US"/>
              <a:t>FY 24 Carryover Guidance</a:t>
            </a:r>
          </a:p>
        </p:txBody>
      </p:sp>
      <p:sp>
        <p:nvSpPr>
          <p:cNvPr id="3" name="Content Placeholder 2">
            <a:extLst>
              <a:ext uri="{FF2B5EF4-FFF2-40B4-BE49-F238E27FC236}">
                <a16:creationId xmlns:a16="http://schemas.microsoft.com/office/drawing/2014/main" id="{EB08EB0F-4B9C-0DAE-C714-E4E3E680C948}"/>
              </a:ext>
            </a:extLst>
          </p:cNvPr>
          <p:cNvSpPr>
            <a:spLocks noGrp="1"/>
          </p:cNvSpPr>
          <p:nvPr>
            <p:ph idx="1"/>
          </p:nvPr>
        </p:nvSpPr>
        <p:spPr/>
        <p:txBody>
          <a:bodyPr/>
          <a:lstStyle/>
          <a:p>
            <a:r>
              <a:rPr lang="en-US" sz="3600" b="1" u="sng"/>
              <a:t>By 9/30/24 the follow criteria must be met:</a:t>
            </a:r>
          </a:p>
          <a:p>
            <a:pPr lvl="1"/>
            <a:r>
              <a:rPr lang="en-US" sz="3600" b="1" u="sng"/>
              <a:t>All</a:t>
            </a:r>
            <a:r>
              <a:rPr lang="en-US" sz="3600"/>
              <a:t> stations must achieve a carryover target allowance of 2% of the total station Research (0161A1 24-25) appropriation/allocation.</a:t>
            </a:r>
          </a:p>
          <a:p>
            <a:pPr marL="0" indent="0">
              <a:buNone/>
            </a:pPr>
            <a:endParaRPr lang="en-US" sz="3600"/>
          </a:p>
          <a:p>
            <a:pPr marL="457200" lvl="1" indent="0">
              <a:buNone/>
            </a:pPr>
            <a:r>
              <a:rPr lang="en-US" sz="3600"/>
              <a:t> </a:t>
            </a:r>
          </a:p>
          <a:p>
            <a:pPr marL="457200" lvl="1" indent="0">
              <a:buNone/>
            </a:pPr>
            <a:r>
              <a:rPr lang="en-US"/>
              <a:t> </a:t>
            </a:r>
          </a:p>
          <a:p>
            <a:pPr lvl="1"/>
            <a:endParaRPr lang="en-US"/>
          </a:p>
        </p:txBody>
      </p:sp>
      <p:sp>
        <p:nvSpPr>
          <p:cNvPr id="4" name="Slide Number Placeholder 3">
            <a:extLst>
              <a:ext uri="{FF2B5EF4-FFF2-40B4-BE49-F238E27FC236}">
                <a16:creationId xmlns:a16="http://schemas.microsoft.com/office/drawing/2014/main" id="{68A1EBA6-E278-BC74-C698-968CCAE57E77}"/>
              </a:ext>
            </a:extLst>
          </p:cNvPr>
          <p:cNvSpPr>
            <a:spLocks noGrp="1"/>
          </p:cNvSpPr>
          <p:nvPr>
            <p:ph type="sldNum" sz="quarter" idx="12"/>
          </p:nvPr>
        </p:nvSpPr>
        <p:spPr/>
        <p:txBody>
          <a:bodyPr/>
          <a:lstStyle/>
          <a:p>
            <a:fld id="{670A9334-4E67-F94F-A05E-0CE8B74A054E}" type="slidenum">
              <a:rPr lang="en-US" smtClean="0"/>
              <a:t>4</a:t>
            </a:fld>
            <a:endParaRPr lang="en-US"/>
          </a:p>
        </p:txBody>
      </p:sp>
    </p:spTree>
    <p:extLst>
      <p:ext uri="{BB962C8B-B14F-4D97-AF65-F5344CB8AC3E}">
        <p14:creationId xmlns:p14="http://schemas.microsoft.com/office/powerpoint/2010/main" val="27934842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5E58CC-BBBC-4694-C9E5-FFCDB2E6582E}"/>
              </a:ext>
            </a:extLst>
          </p:cNvPr>
          <p:cNvSpPr>
            <a:spLocks noGrp="1"/>
          </p:cNvSpPr>
          <p:nvPr>
            <p:ph type="title"/>
          </p:nvPr>
        </p:nvSpPr>
        <p:spPr/>
        <p:txBody>
          <a:bodyPr/>
          <a:lstStyle/>
          <a:p>
            <a:r>
              <a:rPr lang="en-US"/>
              <a:t>What has changed for FY 25?</a:t>
            </a:r>
          </a:p>
        </p:txBody>
      </p:sp>
      <p:sp>
        <p:nvSpPr>
          <p:cNvPr id="3" name="Content Placeholder 2">
            <a:extLst>
              <a:ext uri="{FF2B5EF4-FFF2-40B4-BE49-F238E27FC236}">
                <a16:creationId xmlns:a16="http://schemas.microsoft.com/office/drawing/2014/main" id="{EB08EB0F-4B9C-0DAE-C714-E4E3E680C948}"/>
              </a:ext>
            </a:extLst>
          </p:cNvPr>
          <p:cNvSpPr>
            <a:spLocks noGrp="1"/>
          </p:cNvSpPr>
          <p:nvPr>
            <p:ph idx="1"/>
          </p:nvPr>
        </p:nvSpPr>
        <p:spPr/>
        <p:txBody>
          <a:bodyPr/>
          <a:lstStyle/>
          <a:p>
            <a:pPr marL="457200" lvl="1" indent="0">
              <a:buNone/>
            </a:pPr>
            <a:r>
              <a:rPr lang="en-US"/>
              <a:t> </a:t>
            </a:r>
          </a:p>
          <a:p>
            <a:pPr lvl="1"/>
            <a:endParaRPr lang="en-US"/>
          </a:p>
        </p:txBody>
      </p:sp>
      <p:sp>
        <p:nvSpPr>
          <p:cNvPr id="4" name="Slide Number Placeholder 3">
            <a:extLst>
              <a:ext uri="{FF2B5EF4-FFF2-40B4-BE49-F238E27FC236}">
                <a16:creationId xmlns:a16="http://schemas.microsoft.com/office/drawing/2014/main" id="{68A1EBA6-E278-BC74-C698-968CCAE57E77}"/>
              </a:ext>
            </a:extLst>
          </p:cNvPr>
          <p:cNvSpPr>
            <a:spLocks noGrp="1"/>
          </p:cNvSpPr>
          <p:nvPr>
            <p:ph type="sldNum" sz="quarter" idx="12"/>
          </p:nvPr>
        </p:nvSpPr>
        <p:spPr/>
        <p:txBody>
          <a:bodyPr/>
          <a:lstStyle/>
          <a:p>
            <a:fld id="{670A9334-4E67-F94F-A05E-0CE8B74A054E}" type="slidenum">
              <a:rPr lang="en-US" smtClean="0"/>
              <a:t>5</a:t>
            </a:fld>
            <a:endParaRPr lang="en-US"/>
          </a:p>
        </p:txBody>
      </p:sp>
      <p:graphicFrame>
        <p:nvGraphicFramePr>
          <p:cNvPr id="5" name="Table 5">
            <a:extLst>
              <a:ext uri="{FF2B5EF4-FFF2-40B4-BE49-F238E27FC236}">
                <a16:creationId xmlns:a16="http://schemas.microsoft.com/office/drawing/2014/main" id="{69E22F9F-20B5-5B7F-A56B-9B9C811F2609}"/>
              </a:ext>
            </a:extLst>
          </p:cNvPr>
          <p:cNvGraphicFramePr>
            <a:graphicFrameLocks noGrp="1"/>
          </p:cNvGraphicFramePr>
          <p:nvPr>
            <p:extLst>
              <p:ext uri="{D42A27DB-BD31-4B8C-83A1-F6EECF244321}">
                <p14:modId xmlns:p14="http://schemas.microsoft.com/office/powerpoint/2010/main" val="1412949919"/>
              </p:ext>
            </p:extLst>
          </p:nvPr>
        </p:nvGraphicFramePr>
        <p:xfrm>
          <a:off x="1304925" y="1186180"/>
          <a:ext cx="9582150" cy="3937000"/>
        </p:xfrm>
        <a:graphic>
          <a:graphicData uri="http://schemas.openxmlformats.org/drawingml/2006/table">
            <a:tbl>
              <a:tblPr firstRow="1" bandRow="1">
                <a:tableStyleId>{5C22544A-7EE6-4342-B048-85BDC9FD1C3A}</a:tableStyleId>
              </a:tblPr>
              <a:tblGrid>
                <a:gridCol w="4791075">
                  <a:extLst>
                    <a:ext uri="{9D8B030D-6E8A-4147-A177-3AD203B41FA5}">
                      <a16:colId xmlns:a16="http://schemas.microsoft.com/office/drawing/2014/main" val="2765376681"/>
                    </a:ext>
                  </a:extLst>
                </a:gridCol>
                <a:gridCol w="4791075">
                  <a:extLst>
                    <a:ext uri="{9D8B030D-6E8A-4147-A177-3AD203B41FA5}">
                      <a16:colId xmlns:a16="http://schemas.microsoft.com/office/drawing/2014/main" val="1511370954"/>
                    </a:ext>
                  </a:extLst>
                </a:gridCol>
              </a:tblGrid>
              <a:tr h="370840">
                <a:tc>
                  <a:txBody>
                    <a:bodyPr/>
                    <a:lstStyle/>
                    <a:p>
                      <a:pPr algn="ctr"/>
                      <a:r>
                        <a:rPr lang="en-US"/>
                        <a:t>Questions</a:t>
                      </a:r>
                    </a:p>
                  </a:txBody>
                  <a:tcPr/>
                </a:tc>
                <a:tc>
                  <a:txBody>
                    <a:bodyPr/>
                    <a:lstStyle/>
                    <a:p>
                      <a:pPr algn="ctr"/>
                      <a:r>
                        <a:rPr lang="en-US"/>
                        <a:t>Answers</a:t>
                      </a:r>
                    </a:p>
                  </a:txBody>
                  <a:tcPr/>
                </a:tc>
                <a:extLst>
                  <a:ext uri="{0D108BD9-81ED-4DB2-BD59-A6C34878D82A}">
                    <a16:rowId xmlns:a16="http://schemas.microsoft.com/office/drawing/2014/main" val="154557988"/>
                  </a:ext>
                </a:extLst>
              </a:tr>
              <a:tr h="370840">
                <a:tc>
                  <a:txBody>
                    <a:bodyPr/>
                    <a:lstStyle/>
                    <a:p>
                      <a:r>
                        <a:rPr lang="en-US"/>
                        <a:t>Will ORD Sweep 24/25 Funding </a:t>
                      </a:r>
                      <a:r>
                        <a:rPr lang="en-US" b="1" u="sng"/>
                        <a:t>below</a:t>
                      </a:r>
                      <a:r>
                        <a:rPr lang="en-US"/>
                        <a:t> 2%?</a:t>
                      </a:r>
                    </a:p>
                  </a:txBody>
                  <a:tcPr/>
                </a:tc>
                <a:tc>
                  <a:txBody>
                    <a:bodyPr/>
                    <a:lstStyle/>
                    <a:p>
                      <a:r>
                        <a:rPr lang="en-US"/>
                        <a:t>No, funds below the 2% program/appropriation allocation will remain on station for on-going project needs. </a:t>
                      </a:r>
                    </a:p>
                  </a:txBody>
                  <a:tcPr/>
                </a:tc>
                <a:extLst>
                  <a:ext uri="{0D108BD9-81ED-4DB2-BD59-A6C34878D82A}">
                    <a16:rowId xmlns:a16="http://schemas.microsoft.com/office/drawing/2014/main" val="2960474269"/>
                  </a:ext>
                </a:extLst>
              </a:tr>
              <a:tr h="370840">
                <a:tc>
                  <a:txBody>
                    <a:bodyPr/>
                    <a:lstStyle/>
                    <a:p>
                      <a:r>
                        <a:rPr lang="en-US"/>
                        <a:t>Will ORD Sweep 24/25 Funding </a:t>
                      </a:r>
                      <a:r>
                        <a:rPr lang="en-US" u="sng"/>
                        <a:t>above</a:t>
                      </a:r>
                      <a:r>
                        <a:rPr lang="en-US"/>
                        <a:t> 2%?</a:t>
                      </a:r>
                    </a:p>
                    <a:p>
                      <a:endParaRPr lang="en-US"/>
                    </a:p>
                  </a:txBody>
                  <a:tcPr/>
                </a:tc>
                <a:tc>
                  <a:txBody>
                    <a:bodyPr/>
                    <a:lstStyle/>
                    <a:p>
                      <a:r>
                        <a:rPr lang="en-US"/>
                        <a:t>No, funds exceeding 2% will remain on-station.  These funds will now be considered part of the FY 25 Cost Center (CC) 101 allocation.  The FY 25 (25/26) CC 101 that will be reduced by the amount over 2%.   </a:t>
                      </a:r>
                    </a:p>
                  </a:txBody>
                  <a:tcPr/>
                </a:tc>
                <a:extLst>
                  <a:ext uri="{0D108BD9-81ED-4DB2-BD59-A6C34878D82A}">
                    <a16:rowId xmlns:a16="http://schemas.microsoft.com/office/drawing/2014/main" val="3559863599"/>
                  </a:ext>
                </a:extLst>
              </a:tr>
              <a:tr h="370840">
                <a:tc>
                  <a:txBody>
                    <a:bodyPr/>
                    <a:lstStyle/>
                    <a:p>
                      <a:r>
                        <a:rPr lang="en-US"/>
                        <a:t>How will my station determine our status of where we fall with the 2%?</a:t>
                      </a:r>
                    </a:p>
                  </a:txBody>
                  <a:tcPr/>
                </a:tc>
                <a:tc>
                  <a:txBody>
                    <a:bodyPr/>
                    <a:lstStyle/>
                    <a:p>
                      <a:r>
                        <a:rPr lang="en-US"/>
                        <a:t>After October 1, 2024, ORD Finance will distribute a report to Research sites detailing the total funding by program in excess of 2% that should be utilized for CC 101 requirements. </a:t>
                      </a:r>
                    </a:p>
                  </a:txBody>
                  <a:tcPr/>
                </a:tc>
                <a:extLst>
                  <a:ext uri="{0D108BD9-81ED-4DB2-BD59-A6C34878D82A}">
                    <a16:rowId xmlns:a16="http://schemas.microsoft.com/office/drawing/2014/main" val="281324929"/>
                  </a:ext>
                </a:extLst>
              </a:tr>
            </a:tbl>
          </a:graphicData>
        </a:graphic>
      </p:graphicFrame>
    </p:spTree>
    <p:extLst>
      <p:ext uri="{BB962C8B-B14F-4D97-AF65-F5344CB8AC3E}">
        <p14:creationId xmlns:p14="http://schemas.microsoft.com/office/powerpoint/2010/main" val="28815151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5E58CC-BBBC-4694-C9E5-FFCDB2E6582E}"/>
              </a:ext>
            </a:extLst>
          </p:cNvPr>
          <p:cNvSpPr>
            <a:spLocks noGrp="1"/>
          </p:cNvSpPr>
          <p:nvPr>
            <p:ph type="title"/>
          </p:nvPr>
        </p:nvSpPr>
        <p:spPr/>
        <p:txBody>
          <a:bodyPr/>
          <a:lstStyle/>
          <a:p>
            <a:r>
              <a:rPr lang="en-US"/>
              <a:t>What has changed for FY 25? (continued)</a:t>
            </a:r>
          </a:p>
        </p:txBody>
      </p:sp>
      <p:sp>
        <p:nvSpPr>
          <p:cNvPr id="3" name="Content Placeholder 2">
            <a:extLst>
              <a:ext uri="{FF2B5EF4-FFF2-40B4-BE49-F238E27FC236}">
                <a16:creationId xmlns:a16="http://schemas.microsoft.com/office/drawing/2014/main" id="{EB08EB0F-4B9C-0DAE-C714-E4E3E680C948}"/>
              </a:ext>
            </a:extLst>
          </p:cNvPr>
          <p:cNvSpPr>
            <a:spLocks noGrp="1"/>
          </p:cNvSpPr>
          <p:nvPr>
            <p:ph idx="1"/>
          </p:nvPr>
        </p:nvSpPr>
        <p:spPr/>
        <p:txBody>
          <a:bodyPr/>
          <a:lstStyle/>
          <a:p>
            <a:pPr marL="457200" lvl="1" indent="0">
              <a:buNone/>
            </a:pPr>
            <a:r>
              <a:rPr lang="en-US"/>
              <a:t> </a:t>
            </a:r>
          </a:p>
          <a:p>
            <a:pPr lvl="1"/>
            <a:endParaRPr lang="en-US"/>
          </a:p>
        </p:txBody>
      </p:sp>
      <p:sp>
        <p:nvSpPr>
          <p:cNvPr id="4" name="Slide Number Placeholder 3">
            <a:extLst>
              <a:ext uri="{FF2B5EF4-FFF2-40B4-BE49-F238E27FC236}">
                <a16:creationId xmlns:a16="http://schemas.microsoft.com/office/drawing/2014/main" id="{68A1EBA6-E278-BC74-C698-968CCAE57E77}"/>
              </a:ext>
            </a:extLst>
          </p:cNvPr>
          <p:cNvSpPr>
            <a:spLocks noGrp="1"/>
          </p:cNvSpPr>
          <p:nvPr>
            <p:ph type="sldNum" sz="quarter" idx="12"/>
          </p:nvPr>
        </p:nvSpPr>
        <p:spPr/>
        <p:txBody>
          <a:bodyPr/>
          <a:lstStyle/>
          <a:p>
            <a:fld id="{670A9334-4E67-F94F-A05E-0CE8B74A054E}" type="slidenum">
              <a:rPr lang="en-US" smtClean="0"/>
              <a:t>6</a:t>
            </a:fld>
            <a:endParaRPr lang="en-US"/>
          </a:p>
        </p:txBody>
      </p:sp>
      <p:graphicFrame>
        <p:nvGraphicFramePr>
          <p:cNvPr id="5" name="Table 5">
            <a:extLst>
              <a:ext uri="{FF2B5EF4-FFF2-40B4-BE49-F238E27FC236}">
                <a16:creationId xmlns:a16="http://schemas.microsoft.com/office/drawing/2014/main" id="{69E22F9F-20B5-5B7F-A56B-9B9C811F2609}"/>
              </a:ext>
            </a:extLst>
          </p:cNvPr>
          <p:cNvGraphicFramePr>
            <a:graphicFrameLocks noGrp="1"/>
          </p:cNvGraphicFramePr>
          <p:nvPr>
            <p:extLst>
              <p:ext uri="{D42A27DB-BD31-4B8C-83A1-F6EECF244321}">
                <p14:modId xmlns:p14="http://schemas.microsoft.com/office/powerpoint/2010/main" val="4151340158"/>
              </p:ext>
            </p:extLst>
          </p:nvPr>
        </p:nvGraphicFramePr>
        <p:xfrm>
          <a:off x="1304925" y="904966"/>
          <a:ext cx="9582150" cy="5308600"/>
        </p:xfrm>
        <a:graphic>
          <a:graphicData uri="http://schemas.openxmlformats.org/drawingml/2006/table">
            <a:tbl>
              <a:tblPr firstRow="1" bandRow="1">
                <a:tableStyleId>{5C22544A-7EE6-4342-B048-85BDC9FD1C3A}</a:tableStyleId>
              </a:tblPr>
              <a:tblGrid>
                <a:gridCol w="4791075">
                  <a:extLst>
                    <a:ext uri="{9D8B030D-6E8A-4147-A177-3AD203B41FA5}">
                      <a16:colId xmlns:a16="http://schemas.microsoft.com/office/drawing/2014/main" val="2765376681"/>
                    </a:ext>
                  </a:extLst>
                </a:gridCol>
                <a:gridCol w="4791075">
                  <a:extLst>
                    <a:ext uri="{9D8B030D-6E8A-4147-A177-3AD203B41FA5}">
                      <a16:colId xmlns:a16="http://schemas.microsoft.com/office/drawing/2014/main" val="1511370954"/>
                    </a:ext>
                  </a:extLst>
                </a:gridCol>
              </a:tblGrid>
              <a:tr h="370840">
                <a:tc>
                  <a:txBody>
                    <a:bodyPr/>
                    <a:lstStyle/>
                    <a:p>
                      <a:pPr algn="ctr"/>
                      <a:r>
                        <a:rPr lang="en-US"/>
                        <a:t>Questions</a:t>
                      </a:r>
                    </a:p>
                  </a:txBody>
                  <a:tcPr/>
                </a:tc>
                <a:tc>
                  <a:txBody>
                    <a:bodyPr/>
                    <a:lstStyle/>
                    <a:p>
                      <a:pPr algn="ctr"/>
                      <a:r>
                        <a:rPr lang="en-US"/>
                        <a:t>Answers</a:t>
                      </a:r>
                    </a:p>
                  </a:txBody>
                  <a:tcPr/>
                </a:tc>
                <a:extLst>
                  <a:ext uri="{0D108BD9-81ED-4DB2-BD59-A6C34878D82A}">
                    <a16:rowId xmlns:a16="http://schemas.microsoft.com/office/drawing/2014/main" val="154557988"/>
                  </a:ext>
                </a:extLst>
              </a:tr>
              <a:tr h="370840">
                <a:tc>
                  <a:txBody>
                    <a:bodyPr/>
                    <a:lstStyle/>
                    <a:p>
                      <a:r>
                        <a:rPr lang="en-US"/>
                        <a:t>What happens if the CC 101 Allocation </a:t>
                      </a:r>
                      <a:r>
                        <a:rPr lang="en-US" b="1" u="sng"/>
                        <a:t>exceeds</a:t>
                      </a:r>
                      <a:r>
                        <a:rPr lang="en-US"/>
                        <a:t> my stations carryover balance?</a:t>
                      </a:r>
                    </a:p>
                  </a:txBody>
                  <a:tcPr/>
                </a:tc>
                <a:tc>
                  <a:txBody>
                    <a:bodyPr/>
                    <a:lstStyle/>
                    <a:p>
                      <a:r>
                        <a:rPr lang="en-US"/>
                        <a:t>If the CC 101 allocation exceeds the carryover balance, then the remaining portion of the FY 25 CC 101 allocation will be incrementally funded during the CR and the remaining CC 101 allocation will be distributed upon the FY 25 enactment (the same practice as FY 24)</a:t>
                      </a:r>
                    </a:p>
                  </a:txBody>
                  <a:tcPr/>
                </a:tc>
                <a:extLst>
                  <a:ext uri="{0D108BD9-81ED-4DB2-BD59-A6C34878D82A}">
                    <a16:rowId xmlns:a16="http://schemas.microsoft.com/office/drawing/2014/main" val="2960474269"/>
                  </a:ext>
                </a:extLst>
              </a:tr>
              <a:tr h="370840">
                <a:tc>
                  <a:txBody>
                    <a:bodyPr/>
                    <a:lstStyle/>
                    <a:p>
                      <a:r>
                        <a:rPr lang="en-US"/>
                        <a:t>What happens if the CC 101 Allocation is</a:t>
                      </a:r>
                      <a:r>
                        <a:rPr lang="en-US" b="1" u="sng"/>
                        <a:t> below</a:t>
                      </a:r>
                      <a:r>
                        <a:rPr lang="en-US"/>
                        <a:t> my stations carryover balance?</a:t>
                      </a:r>
                    </a:p>
                    <a:p>
                      <a:endParaRPr lang="en-US"/>
                    </a:p>
                  </a:txBody>
                  <a:tcPr/>
                </a:tc>
                <a:tc>
                  <a:txBody>
                    <a:bodyPr/>
                    <a:lstStyle/>
                    <a:p>
                      <a:r>
                        <a:rPr lang="en-US"/>
                        <a:t>If the carryover balance exceeds the CC 101 allocation, you will not receive CC101 in 25/26 funds.  A review will be completed to determine if COINS or other Centers can absorb the carryover.  Please avoid this situation</a:t>
                      </a:r>
                    </a:p>
                  </a:txBody>
                  <a:tcPr/>
                </a:tc>
                <a:extLst>
                  <a:ext uri="{0D108BD9-81ED-4DB2-BD59-A6C34878D82A}">
                    <a16:rowId xmlns:a16="http://schemas.microsoft.com/office/drawing/2014/main" val="3559863599"/>
                  </a:ext>
                </a:extLst>
              </a:tr>
              <a:tr h="370840">
                <a:tc>
                  <a:txBody>
                    <a:bodyPr/>
                    <a:lstStyle/>
                    <a:p>
                      <a:r>
                        <a:rPr lang="en-US"/>
                        <a:t>Will funding sweeps still occur?</a:t>
                      </a:r>
                    </a:p>
                  </a:txBody>
                  <a:tcPr/>
                </a:tc>
                <a:tc>
                  <a:txBody>
                    <a:bodyPr/>
                    <a:lstStyle/>
                    <a:p>
                      <a:r>
                        <a:rPr lang="en-US"/>
                        <a:t>ORD Finance will only perform funding sweeps on a limited basis where funding on station cannot be offset as described above. This will require greater budget management.  Sites in this situation will receive greater micromanagement from Finance.</a:t>
                      </a:r>
                    </a:p>
                  </a:txBody>
                  <a:tcPr/>
                </a:tc>
                <a:extLst>
                  <a:ext uri="{0D108BD9-81ED-4DB2-BD59-A6C34878D82A}">
                    <a16:rowId xmlns:a16="http://schemas.microsoft.com/office/drawing/2014/main" val="281324929"/>
                  </a:ext>
                </a:extLst>
              </a:tr>
            </a:tbl>
          </a:graphicData>
        </a:graphic>
      </p:graphicFrame>
    </p:spTree>
    <p:extLst>
      <p:ext uri="{BB962C8B-B14F-4D97-AF65-F5344CB8AC3E}">
        <p14:creationId xmlns:p14="http://schemas.microsoft.com/office/powerpoint/2010/main" val="1451966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43A6EEF-8432-0559-68BF-FB0756C60539}"/>
              </a:ext>
            </a:extLst>
          </p:cNvPr>
          <p:cNvSpPr>
            <a:spLocks noGrp="1"/>
          </p:cNvSpPr>
          <p:nvPr>
            <p:ph type="sldNum" sz="quarter" idx="12"/>
          </p:nvPr>
        </p:nvSpPr>
        <p:spPr/>
        <p:txBody>
          <a:bodyPr/>
          <a:lstStyle/>
          <a:p>
            <a:fld id="{670A9334-4E67-F94F-A05E-0CE8B74A054E}" type="slidenum">
              <a:rPr lang="en-US" smtClean="0"/>
              <a:t>7</a:t>
            </a:fld>
            <a:endParaRPr lang="en-US"/>
          </a:p>
        </p:txBody>
      </p:sp>
      <p:sp>
        <p:nvSpPr>
          <p:cNvPr id="5" name="Title 1">
            <a:extLst>
              <a:ext uri="{FF2B5EF4-FFF2-40B4-BE49-F238E27FC236}">
                <a16:creationId xmlns:a16="http://schemas.microsoft.com/office/drawing/2014/main" id="{4ADDA7BF-C825-644A-5257-77B285F3C3E1}"/>
              </a:ext>
            </a:extLst>
          </p:cNvPr>
          <p:cNvSpPr>
            <a:spLocks noGrp="1"/>
          </p:cNvSpPr>
          <p:nvPr>
            <p:ph type="title"/>
          </p:nvPr>
        </p:nvSpPr>
        <p:spPr>
          <a:xfrm>
            <a:off x="371475" y="136525"/>
            <a:ext cx="11483975" cy="619125"/>
          </a:xfrm>
        </p:spPr>
        <p:txBody>
          <a:bodyPr/>
          <a:lstStyle/>
          <a:p>
            <a:r>
              <a:rPr lang="en-US"/>
              <a:t>How will this all work?</a:t>
            </a:r>
          </a:p>
        </p:txBody>
      </p:sp>
      <p:pic>
        <p:nvPicPr>
          <p:cNvPr id="9" name="Content Placeholder 8">
            <a:extLst>
              <a:ext uri="{FF2B5EF4-FFF2-40B4-BE49-F238E27FC236}">
                <a16:creationId xmlns:a16="http://schemas.microsoft.com/office/drawing/2014/main" id="{346978EB-117D-F4DA-A86E-4729869948BA}"/>
              </a:ext>
            </a:extLst>
          </p:cNvPr>
          <p:cNvPicPr>
            <a:picLocks noGrp="1" noChangeAspect="1"/>
          </p:cNvPicPr>
          <p:nvPr>
            <p:ph idx="1"/>
          </p:nvPr>
        </p:nvPicPr>
        <p:blipFill>
          <a:blip r:embed="rId2"/>
          <a:stretch>
            <a:fillRect/>
          </a:stretch>
        </p:blipFill>
        <p:spPr>
          <a:xfrm>
            <a:off x="2607076" y="1325366"/>
            <a:ext cx="6793778" cy="4665449"/>
          </a:xfrm>
          <a:prstGeom prst="rect">
            <a:avLst/>
          </a:prstGeom>
        </p:spPr>
      </p:pic>
    </p:spTree>
    <p:extLst>
      <p:ext uri="{BB962C8B-B14F-4D97-AF65-F5344CB8AC3E}">
        <p14:creationId xmlns:p14="http://schemas.microsoft.com/office/powerpoint/2010/main" val="10455250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36D3D6-903C-247F-6D5B-F0FD52B6CA92}"/>
              </a:ext>
            </a:extLst>
          </p:cNvPr>
          <p:cNvSpPr>
            <a:spLocks noGrp="1"/>
          </p:cNvSpPr>
          <p:nvPr>
            <p:ph type="title"/>
          </p:nvPr>
        </p:nvSpPr>
        <p:spPr/>
        <p:txBody>
          <a:bodyPr/>
          <a:lstStyle/>
          <a:p>
            <a:r>
              <a:rPr lang="en-US"/>
              <a:t>Other FY 24 Close-Out Matters</a:t>
            </a:r>
          </a:p>
        </p:txBody>
      </p:sp>
      <p:graphicFrame>
        <p:nvGraphicFramePr>
          <p:cNvPr id="5" name="Table 5">
            <a:extLst>
              <a:ext uri="{FF2B5EF4-FFF2-40B4-BE49-F238E27FC236}">
                <a16:creationId xmlns:a16="http://schemas.microsoft.com/office/drawing/2014/main" id="{BEC3E2E6-305D-6E3B-5ED5-A279C818D347}"/>
              </a:ext>
            </a:extLst>
          </p:cNvPr>
          <p:cNvGraphicFramePr>
            <a:graphicFrameLocks noGrp="1"/>
          </p:cNvGraphicFramePr>
          <p:nvPr>
            <p:ph idx="1"/>
            <p:extLst>
              <p:ext uri="{D42A27DB-BD31-4B8C-83A1-F6EECF244321}">
                <p14:modId xmlns:p14="http://schemas.microsoft.com/office/powerpoint/2010/main" val="905897905"/>
              </p:ext>
            </p:extLst>
          </p:nvPr>
        </p:nvGraphicFramePr>
        <p:xfrm>
          <a:off x="235857" y="898071"/>
          <a:ext cx="11718193" cy="5159311"/>
        </p:xfrm>
        <a:graphic>
          <a:graphicData uri="http://schemas.openxmlformats.org/drawingml/2006/table">
            <a:tbl>
              <a:tblPr firstRow="1" bandRow="1">
                <a:tableStyleId>{5C22544A-7EE6-4342-B048-85BDC9FD1C3A}</a:tableStyleId>
              </a:tblPr>
              <a:tblGrid>
                <a:gridCol w="2555143">
                  <a:extLst>
                    <a:ext uri="{9D8B030D-6E8A-4147-A177-3AD203B41FA5}">
                      <a16:colId xmlns:a16="http://schemas.microsoft.com/office/drawing/2014/main" val="2621858338"/>
                    </a:ext>
                  </a:extLst>
                </a:gridCol>
                <a:gridCol w="2684752">
                  <a:extLst>
                    <a:ext uri="{9D8B030D-6E8A-4147-A177-3AD203B41FA5}">
                      <a16:colId xmlns:a16="http://schemas.microsoft.com/office/drawing/2014/main" val="2554161923"/>
                    </a:ext>
                  </a:extLst>
                </a:gridCol>
                <a:gridCol w="6478298">
                  <a:extLst>
                    <a:ext uri="{9D8B030D-6E8A-4147-A177-3AD203B41FA5}">
                      <a16:colId xmlns:a16="http://schemas.microsoft.com/office/drawing/2014/main" val="2432913737"/>
                    </a:ext>
                  </a:extLst>
                </a:gridCol>
              </a:tblGrid>
              <a:tr h="274919">
                <a:tc>
                  <a:txBody>
                    <a:bodyPr/>
                    <a:lstStyle/>
                    <a:p>
                      <a:pPr marL="32385" marR="0" indent="0" algn="ctr">
                        <a:lnSpc>
                          <a:spcPct val="107000"/>
                        </a:lnSpc>
                        <a:spcBef>
                          <a:spcPts val="0"/>
                        </a:spcBef>
                        <a:spcAft>
                          <a:spcPts val="0"/>
                        </a:spcAft>
                      </a:pPr>
                      <a:r>
                        <a:rPr lang="en-US" sz="1600" b="1" kern="100">
                          <a:solidFill>
                            <a:srgbClr val="000000"/>
                          </a:solidFill>
                          <a:effectLst/>
                          <a:latin typeface="+mn-lt"/>
                          <a:ea typeface="Arial" panose="020B0604020202020204" pitchFamily="34" charset="0"/>
                          <a:cs typeface="Times New Roman" panose="02020603050405020304" pitchFamily="18" charset="0"/>
                        </a:rPr>
                        <a:t>Activity </a:t>
                      </a:r>
                      <a:endParaRPr lang="en-US" sz="1600" kern="100">
                        <a:solidFill>
                          <a:srgbClr val="000000"/>
                        </a:solidFill>
                        <a:effectLst/>
                        <a:latin typeface="+mn-lt"/>
                        <a:ea typeface="Arial" panose="020B0604020202020204" pitchFamily="34" charset="0"/>
                        <a:cs typeface="Times New Roman" panose="02020603050405020304" pitchFamily="18" charset="0"/>
                      </a:endParaRPr>
                    </a:p>
                  </a:txBody>
                  <a:tcPr marL="0" marR="34290" marT="19685" marB="0" anchor="ctr"/>
                </a:tc>
                <a:tc>
                  <a:txBody>
                    <a:bodyPr/>
                    <a:lstStyle/>
                    <a:p>
                      <a:pPr marL="33655" marR="0" indent="0" algn="ctr">
                        <a:lnSpc>
                          <a:spcPct val="107000"/>
                        </a:lnSpc>
                        <a:spcBef>
                          <a:spcPts val="0"/>
                        </a:spcBef>
                        <a:spcAft>
                          <a:spcPts val="0"/>
                        </a:spcAft>
                      </a:pPr>
                      <a:r>
                        <a:rPr lang="en-US" sz="1600" b="1" kern="100">
                          <a:solidFill>
                            <a:srgbClr val="000000"/>
                          </a:solidFill>
                          <a:effectLst/>
                          <a:latin typeface="+mn-lt"/>
                          <a:ea typeface="Arial" panose="020B0604020202020204" pitchFamily="34" charset="0"/>
                          <a:cs typeface="Times New Roman" panose="02020603050405020304" pitchFamily="18" charset="0"/>
                        </a:rPr>
                        <a:t>Deadline </a:t>
                      </a:r>
                      <a:endParaRPr lang="en-US" sz="1600" kern="100">
                        <a:solidFill>
                          <a:srgbClr val="000000"/>
                        </a:solidFill>
                        <a:effectLst/>
                        <a:latin typeface="+mn-lt"/>
                        <a:ea typeface="Arial" panose="020B0604020202020204" pitchFamily="34" charset="0"/>
                        <a:cs typeface="Times New Roman" panose="02020603050405020304" pitchFamily="18" charset="0"/>
                      </a:endParaRPr>
                    </a:p>
                  </a:txBody>
                  <a:tcPr marL="0" marR="34290" marT="19685" marB="0"/>
                </a:tc>
                <a:tc>
                  <a: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lang="en-US" sz="1600" kern="100">
                          <a:solidFill>
                            <a:srgbClr val="000000"/>
                          </a:solidFill>
                          <a:effectLst/>
                          <a:latin typeface="+mn-lt"/>
                          <a:ea typeface="Arial" panose="020B0604020202020204" pitchFamily="34" charset="0"/>
                          <a:cs typeface="Times New Roman" panose="02020603050405020304" pitchFamily="18" charset="0"/>
                        </a:rPr>
                        <a:t> </a:t>
                      </a:r>
                      <a:r>
                        <a:rPr lang="en-US" sz="1600" b="1" kern="100">
                          <a:solidFill>
                            <a:srgbClr val="000000"/>
                          </a:solidFill>
                          <a:effectLst/>
                          <a:latin typeface="+mn-lt"/>
                          <a:ea typeface="Arial" panose="020B0604020202020204" pitchFamily="34" charset="0"/>
                          <a:cs typeface="Times New Roman" panose="02020603050405020304" pitchFamily="18" charset="0"/>
                        </a:rPr>
                        <a:t>Details </a:t>
                      </a:r>
                      <a:endParaRPr lang="en-US" sz="1600" kern="100">
                        <a:solidFill>
                          <a:srgbClr val="000000"/>
                        </a:solidFill>
                        <a:effectLst/>
                        <a:latin typeface="+mn-lt"/>
                        <a:ea typeface="Arial" panose="020B0604020202020204" pitchFamily="34" charset="0"/>
                        <a:cs typeface="Times New Roman" panose="02020603050405020304" pitchFamily="18" charset="0"/>
                      </a:endParaRPr>
                    </a:p>
                  </a:txBody>
                  <a:tcPr marL="0" marR="34290" marT="19685" marB="0"/>
                </a:tc>
                <a:extLst>
                  <a:ext uri="{0D108BD9-81ED-4DB2-BD59-A6C34878D82A}">
                    <a16:rowId xmlns:a16="http://schemas.microsoft.com/office/drawing/2014/main" val="4096387691"/>
                  </a:ext>
                </a:extLst>
              </a:tr>
              <a:tr h="1835757">
                <a:tc>
                  <a:txBody>
                    <a:bodyPr/>
                    <a:lstStyle/>
                    <a:p>
                      <a:pPr marL="67945" marR="0" indent="0" algn="ctr">
                        <a:lnSpc>
                          <a:spcPct val="107000"/>
                        </a:lnSpc>
                        <a:spcBef>
                          <a:spcPts val="0"/>
                        </a:spcBef>
                        <a:spcAft>
                          <a:spcPts val="0"/>
                        </a:spcAft>
                      </a:pPr>
                      <a:r>
                        <a:rPr lang="en-US" sz="1700" b="1" kern="100">
                          <a:solidFill>
                            <a:srgbClr val="000000"/>
                          </a:solidFill>
                          <a:effectLst/>
                          <a:latin typeface="+mn-lt"/>
                          <a:ea typeface="+mn-ea"/>
                          <a:cs typeface="Times New Roman" panose="02020603050405020304" pitchFamily="18" charset="0"/>
                        </a:rPr>
                        <a:t>Toxic Exposure </a:t>
                      </a:r>
                      <a:endParaRPr lang="en-US" sz="1700" kern="100">
                        <a:solidFill>
                          <a:srgbClr val="000000"/>
                        </a:solidFill>
                        <a:effectLst/>
                        <a:latin typeface="+mn-lt"/>
                        <a:ea typeface="+mn-ea"/>
                        <a:cs typeface="Times New Roman" panose="02020603050405020304" pitchFamily="18" charset="0"/>
                      </a:endParaRPr>
                    </a:p>
                    <a:p>
                      <a:pPr marL="67945" marR="0" indent="0" algn="ctr">
                        <a:lnSpc>
                          <a:spcPct val="107000"/>
                        </a:lnSpc>
                        <a:spcBef>
                          <a:spcPts val="0"/>
                        </a:spcBef>
                        <a:spcAft>
                          <a:spcPts val="0"/>
                        </a:spcAft>
                      </a:pPr>
                      <a:r>
                        <a:rPr lang="en-US" sz="1700" b="1" kern="100">
                          <a:solidFill>
                            <a:srgbClr val="000000"/>
                          </a:solidFill>
                          <a:effectLst/>
                          <a:latin typeface="+mn-lt"/>
                          <a:ea typeface="+mn-ea"/>
                          <a:cs typeface="Times New Roman" panose="02020603050405020304" pitchFamily="18" charset="0"/>
                        </a:rPr>
                        <a:t>Fund (TEF) </a:t>
                      </a:r>
                      <a:endParaRPr lang="en-US" sz="1700" kern="100">
                        <a:solidFill>
                          <a:srgbClr val="000000"/>
                        </a:solidFill>
                        <a:effectLst/>
                        <a:latin typeface="+mn-lt"/>
                        <a:ea typeface="+mn-ea"/>
                        <a:cs typeface="Times New Roman" panose="02020603050405020304" pitchFamily="18" charset="0"/>
                      </a:endParaRPr>
                    </a:p>
                    <a:p>
                      <a:pPr marL="67945" marR="0" indent="0" algn="ctr">
                        <a:lnSpc>
                          <a:spcPct val="107000"/>
                        </a:lnSpc>
                        <a:spcBef>
                          <a:spcPts val="0"/>
                        </a:spcBef>
                        <a:spcAft>
                          <a:spcPts val="0"/>
                        </a:spcAft>
                      </a:pPr>
                      <a:r>
                        <a:rPr lang="en-US" sz="1700" b="1" kern="100">
                          <a:solidFill>
                            <a:srgbClr val="000000"/>
                          </a:solidFill>
                          <a:effectLst/>
                          <a:latin typeface="+mn-lt"/>
                          <a:ea typeface="+mn-ea"/>
                          <a:cs typeface="Times New Roman" panose="02020603050405020304" pitchFamily="18" charset="0"/>
                        </a:rPr>
                        <a:t>Execution </a:t>
                      </a:r>
                      <a:endParaRPr lang="en-US" sz="1700" kern="100">
                        <a:solidFill>
                          <a:srgbClr val="000000"/>
                        </a:solidFill>
                        <a:effectLst/>
                        <a:latin typeface="+mn-lt"/>
                        <a:ea typeface="+mn-ea"/>
                        <a:cs typeface="Times New Roman" panose="02020603050405020304" pitchFamily="18" charset="0"/>
                      </a:endParaRPr>
                    </a:p>
                  </a:txBody>
                  <a:tcPr marL="0" marR="34290" marT="19685" marB="0" anchor="ctr"/>
                </a:tc>
                <a:tc>
                  <a:txBody>
                    <a:bodyPr/>
                    <a:lstStyle/>
                    <a:p>
                      <a:pPr marL="68580" marR="0" indent="0" algn="ctr">
                        <a:lnSpc>
                          <a:spcPct val="107000"/>
                        </a:lnSpc>
                        <a:spcBef>
                          <a:spcPts val="0"/>
                        </a:spcBef>
                        <a:spcAft>
                          <a:spcPts val="0"/>
                        </a:spcAft>
                      </a:pPr>
                      <a:r>
                        <a:rPr lang="en-US" sz="1700" kern="100">
                          <a:solidFill>
                            <a:srgbClr val="000000"/>
                          </a:solidFill>
                          <a:effectLst/>
                          <a:latin typeface="+mn-lt"/>
                          <a:ea typeface="+mn-ea"/>
                          <a:cs typeface="Times New Roman" panose="02020603050405020304" pitchFamily="18" charset="0"/>
                        </a:rPr>
                        <a:t>Expense transfer quarterly after the 10</a:t>
                      </a:r>
                      <a:r>
                        <a:rPr lang="en-US" sz="1700" kern="100" baseline="30000">
                          <a:solidFill>
                            <a:srgbClr val="000000"/>
                          </a:solidFill>
                          <a:effectLst/>
                          <a:latin typeface="+mn-lt"/>
                          <a:ea typeface="+mn-ea"/>
                          <a:cs typeface="Times New Roman" panose="02020603050405020304" pitchFamily="18" charset="0"/>
                        </a:rPr>
                        <a:t>th</a:t>
                      </a:r>
                      <a:r>
                        <a:rPr lang="en-US" sz="1700" kern="100">
                          <a:solidFill>
                            <a:srgbClr val="000000"/>
                          </a:solidFill>
                          <a:effectLst/>
                          <a:latin typeface="+mn-lt"/>
                          <a:ea typeface="+mn-ea"/>
                          <a:cs typeface="Times New Roman" panose="02020603050405020304" pitchFamily="18" charset="0"/>
                        </a:rPr>
                        <a:t> business day following each quarter. </a:t>
                      </a:r>
                    </a:p>
                  </a:txBody>
                  <a:tcPr marL="0" marR="34290" marT="19685" marB="0"/>
                </a:tc>
                <a:tc>
                  <a:txBody>
                    <a:bodyPr/>
                    <a:lstStyle/>
                    <a:p>
                      <a:pPr marL="173355" marR="33020" indent="-171450" algn="l">
                        <a:lnSpc>
                          <a:spcPct val="100000"/>
                        </a:lnSpc>
                        <a:spcBef>
                          <a:spcPts val="0"/>
                        </a:spcBef>
                        <a:spcAft>
                          <a:spcPts val="0"/>
                        </a:spcAft>
                        <a:buFont typeface="Arial" panose="020B0604020202020204" pitchFamily="34" charset="0"/>
                        <a:buChar char="•"/>
                      </a:pPr>
                      <a:r>
                        <a:rPr lang="en-US" sz="1700" kern="100">
                          <a:solidFill>
                            <a:srgbClr val="000000"/>
                          </a:solidFill>
                          <a:effectLst/>
                          <a:latin typeface="+mn-lt"/>
                          <a:ea typeface="+mn-ea"/>
                          <a:cs typeface="Times New Roman" panose="02020603050405020304" pitchFamily="18" charset="0"/>
                        </a:rPr>
                        <a:t>Impacted stations received a memo/guidance if they received TEF funds in FY 24. </a:t>
                      </a:r>
                    </a:p>
                    <a:p>
                      <a:pPr marL="173355" marR="33020" indent="-171450" algn="l">
                        <a:lnSpc>
                          <a:spcPct val="100000"/>
                        </a:lnSpc>
                        <a:spcBef>
                          <a:spcPts val="0"/>
                        </a:spcBef>
                        <a:spcAft>
                          <a:spcPts val="0"/>
                        </a:spcAft>
                        <a:buFont typeface="Arial" panose="020B0604020202020204" pitchFamily="34" charset="0"/>
                        <a:buChar char="•"/>
                      </a:pPr>
                      <a:r>
                        <a:rPr lang="en-US" sz="1700" kern="100">
                          <a:solidFill>
                            <a:srgbClr val="000000"/>
                          </a:solidFill>
                          <a:effectLst/>
                          <a:latin typeface="+mn-lt"/>
                          <a:ea typeface="+mn-ea"/>
                          <a:cs typeface="Times New Roman" panose="02020603050405020304" pitchFamily="18" charset="0"/>
                        </a:rPr>
                        <a:t>TEF costs for personnel, will need to be first paid out of the Research appropriation because personnel can only be funded out of one Fund Control Point (FCP).</a:t>
                      </a:r>
                    </a:p>
                    <a:p>
                      <a:pPr marL="173355" marR="0" indent="-171450" algn="l">
                        <a:lnSpc>
                          <a:spcPct val="107000"/>
                        </a:lnSpc>
                        <a:spcBef>
                          <a:spcPts val="0"/>
                        </a:spcBef>
                        <a:spcAft>
                          <a:spcPts val="0"/>
                        </a:spcAft>
                        <a:buFont typeface="Arial" panose="020B0604020202020204" pitchFamily="34" charset="0"/>
                        <a:buChar char="•"/>
                      </a:pPr>
                      <a:r>
                        <a:rPr lang="en-US" sz="1700" kern="100">
                          <a:solidFill>
                            <a:srgbClr val="000000"/>
                          </a:solidFill>
                          <a:effectLst/>
                          <a:latin typeface="+mn-lt"/>
                          <a:ea typeface="+mn-ea"/>
                          <a:cs typeface="Times New Roman" panose="02020603050405020304" pitchFamily="18" charset="0"/>
                        </a:rPr>
                        <a:t>See TEF Guidance</a:t>
                      </a:r>
                      <a:r>
                        <a:rPr lang="en-US" sz="1700" u="none" strike="noStrike" kern="100">
                          <a:solidFill>
                            <a:srgbClr val="000000"/>
                          </a:solidFill>
                          <a:effectLst/>
                          <a:latin typeface="+mn-lt"/>
                          <a:ea typeface="+mn-ea"/>
                          <a:cs typeface="Times New Roman" panose="02020603050405020304" pitchFamily="18" charset="0"/>
                          <a:hlinkClick r:id="rId3"/>
                        </a:rPr>
                        <a:t>: </a:t>
                      </a:r>
                      <a:r>
                        <a:rPr lang="en-US" sz="1700" b="1" u="sng" kern="100">
                          <a:solidFill>
                            <a:srgbClr val="002060"/>
                          </a:solidFill>
                          <a:effectLst/>
                          <a:latin typeface="+mn-lt"/>
                          <a:ea typeface="+mn-ea"/>
                          <a:cs typeface="Times New Roman" panose="02020603050405020304" pitchFamily="18" charset="0"/>
                          <a:hlinkClick r:id="rId3"/>
                        </a:rPr>
                        <a:t>ORD Guidance Toxic Exposure Fund.</a:t>
                      </a:r>
                      <a:endParaRPr lang="en-US" sz="1700" kern="100">
                        <a:solidFill>
                          <a:srgbClr val="000000"/>
                        </a:solidFill>
                        <a:effectLst/>
                        <a:latin typeface="+mn-lt"/>
                        <a:ea typeface="+mn-ea"/>
                        <a:cs typeface="Times New Roman" panose="02020603050405020304" pitchFamily="18" charset="0"/>
                      </a:endParaRPr>
                    </a:p>
                    <a:p>
                      <a:pPr algn="l"/>
                      <a:endParaRPr lang="en-US" sz="1700">
                        <a:latin typeface="+mn-lt"/>
                      </a:endParaRPr>
                    </a:p>
                  </a:txBody>
                  <a:tcPr marL="0" marR="34290" marT="19685" marB="0"/>
                </a:tc>
                <a:extLst>
                  <a:ext uri="{0D108BD9-81ED-4DB2-BD59-A6C34878D82A}">
                    <a16:rowId xmlns:a16="http://schemas.microsoft.com/office/drawing/2014/main" val="2758336851"/>
                  </a:ext>
                </a:extLst>
              </a:tr>
              <a:tr h="3032986">
                <a:tc>
                  <a:txBody>
                    <a:bodyPr/>
                    <a:lstStyle/>
                    <a:p>
                      <a:pPr marL="67945" marR="0" indent="0" algn="ctr" defTabSz="914400" rtl="0" eaLnBrk="1" latinLnBrk="0" hangingPunct="1">
                        <a:lnSpc>
                          <a:spcPct val="107000"/>
                        </a:lnSpc>
                        <a:spcBef>
                          <a:spcPts val="0"/>
                        </a:spcBef>
                        <a:spcAft>
                          <a:spcPts val="0"/>
                        </a:spcAft>
                      </a:pPr>
                      <a:r>
                        <a:rPr lang="en-US" sz="1700" b="1" kern="100">
                          <a:solidFill>
                            <a:srgbClr val="000000"/>
                          </a:solidFill>
                          <a:effectLst/>
                          <a:latin typeface="+mn-lt"/>
                          <a:cs typeface="Times New Roman" panose="02020603050405020304" pitchFamily="18" charset="0"/>
                        </a:rPr>
                        <a:t>Enhanced </a:t>
                      </a:r>
                    </a:p>
                    <a:p>
                      <a:pPr marL="67945" marR="0" indent="0" algn="ctr" defTabSz="914400" rtl="0" eaLnBrk="1" latinLnBrk="0" hangingPunct="1">
                        <a:lnSpc>
                          <a:spcPct val="107000"/>
                        </a:lnSpc>
                        <a:spcBef>
                          <a:spcPts val="0"/>
                        </a:spcBef>
                        <a:spcAft>
                          <a:spcPts val="0"/>
                        </a:spcAft>
                      </a:pPr>
                      <a:r>
                        <a:rPr lang="en-US" sz="1700" b="1" kern="100">
                          <a:solidFill>
                            <a:srgbClr val="000000"/>
                          </a:solidFill>
                          <a:effectLst/>
                          <a:latin typeface="+mn-lt"/>
                          <a:cs typeface="Times New Roman" panose="02020603050405020304" pitchFamily="18" charset="0"/>
                        </a:rPr>
                        <a:t>Tracking of </a:t>
                      </a:r>
                    </a:p>
                    <a:p>
                      <a:pPr marL="67945" marR="0" indent="0" algn="ctr" defTabSz="914400" rtl="0" eaLnBrk="1" latinLnBrk="0" hangingPunct="1">
                        <a:lnSpc>
                          <a:spcPct val="107000"/>
                        </a:lnSpc>
                        <a:spcBef>
                          <a:spcPts val="0"/>
                        </a:spcBef>
                        <a:spcAft>
                          <a:spcPts val="0"/>
                        </a:spcAft>
                      </a:pPr>
                      <a:r>
                        <a:rPr lang="en-US" sz="1700" b="1" kern="100">
                          <a:solidFill>
                            <a:srgbClr val="000000"/>
                          </a:solidFill>
                          <a:effectLst/>
                          <a:latin typeface="+mn-lt"/>
                          <a:cs typeface="Times New Roman" panose="02020603050405020304" pitchFamily="18" charset="0"/>
                        </a:rPr>
                        <a:t>Open </a:t>
                      </a:r>
                    </a:p>
                    <a:p>
                      <a:pPr marL="67945" marR="0" indent="0" algn="ctr" defTabSz="914400" rtl="0" eaLnBrk="1" latinLnBrk="0" hangingPunct="1">
                        <a:lnSpc>
                          <a:spcPct val="107000"/>
                        </a:lnSpc>
                        <a:spcBef>
                          <a:spcPts val="0"/>
                        </a:spcBef>
                        <a:spcAft>
                          <a:spcPts val="0"/>
                        </a:spcAft>
                      </a:pPr>
                      <a:r>
                        <a:rPr lang="en-US" sz="1700" b="1" kern="100">
                          <a:solidFill>
                            <a:srgbClr val="000000"/>
                          </a:solidFill>
                          <a:effectLst/>
                          <a:latin typeface="+mn-lt"/>
                          <a:cs typeface="Times New Roman" panose="02020603050405020304" pitchFamily="18" charset="0"/>
                        </a:rPr>
                        <a:t>Obligations </a:t>
                      </a:r>
                    </a:p>
                    <a:p>
                      <a:pPr algn="ctr"/>
                      <a:endParaRPr lang="en-US" sz="1700">
                        <a:latin typeface="+mn-lt"/>
                      </a:endParaRPr>
                    </a:p>
                  </a:txBody>
                  <a:tcPr/>
                </a:tc>
                <a:tc>
                  <a:txBody>
                    <a:bodyPr/>
                    <a:lstStyle/>
                    <a:p>
                      <a:pPr algn="ctr"/>
                      <a:r>
                        <a:rPr lang="en-US" sz="1700">
                          <a:latin typeface="+mn-lt"/>
                        </a:rPr>
                        <a:t>On-going</a:t>
                      </a:r>
                    </a:p>
                  </a:txBody>
                  <a:tcPr/>
                </a:tc>
                <a:tc>
                  <a:txBody>
                    <a:bodyPr/>
                    <a:lstStyle/>
                    <a:p>
                      <a:pPr marL="173355" marR="33020" indent="-171450" algn="l" rtl="0" eaLnBrk="1" latinLnBrk="0" hangingPunct="1">
                        <a:lnSpc>
                          <a:spcPct val="100000"/>
                        </a:lnSpc>
                        <a:spcBef>
                          <a:spcPts val="0"/>
                        </a:spcBef>
                        <a:spcAft>
                          <a:spcPts val="0"/>
                        </a:spcAft>
                        <a:buFont typeface="Arial" panose="020B0604020202020204" pitchFamily="34" charset="0"/>
                        <a:buChar char="•"/>
                      </a:pPr>
                      <a:r>
                        <a:rPr lang="en-US" sz="1700" kern="100">
                          <a:solidFill>
                            <a:srgbClr val="000000"/>
                          </a:solidFill>
                          <a:effectLst/>
                          <a:latin typeface="+mn-lt"/>
                          <a:ea typeface="+mn-ea"/>
                          <a:cs typeface="Times New Roman"/>
                        </a:rPr>
                        <a:t>We are aware that some stations have performed deobligations on expired accounts (where a new obligation can no longer occur), which represents “a lost opportunity” that could have been redistributed to other activities related to Veterans Research. </a:t>
                      </a:r>
                      <a:endParaRPr lang="en-US" sz="1700" kern="100">
                        <a:solidFill>
                          <a:srgbClr val="000000"/>
                        </a:solidFill>
                        <a:effectLst/>
                        <a:latin typeface="+mn-lt"/>
                        <a:ea typeface="+mn-ea"/>
                        <a:cs typeface="Times New Roman" panose="02020603050405020304" pitchFamily="18" charset="0"/>
                      </a:endParaRPr>
                    </a:p>
                    <a:p>
                      <a:pPr marL="173355" marR="33020" indent="-171450" algn="l" defTabSz="914400" rtl="0" eaLnBrk="1" latinLnBrk="0" hangingPunct="1">
                        <a:lnSpc>
                          <a:spcPct val="100000"/>
                        </a:lnSpc>
                        <a:spcBef>
                          <a:spcPts val="0"/>
                        </a:spcBef>
                        <a:spcAft>
                          <a:spcPts val="0"/>
                        </a:spcAft>
                        <a:buFont typeface="Arial" panose="020B0604020202020204" pitchFamily="34" charset="0"/>
                        <a:buChar char="•"/>
                      </a:pPr>
                      <a:r>
                        <a:rPr lang="en-US" sz="1700" kern="100">
                          <a:solidFill>
                            <a:srgbClr val="000000"/>
                          </a:solidFill>
                          <a:effectLst/>
                          <a:latin typeface="+mn-lt"/>
                          <a:ea typeface="+mn-ea"/>
                          <a:cs typeface="Times New Roman" panose="02020603050405020304" pitchFamily="18" charset="0"/>
                        </a:rPr>
                        <a:t>The ORD Finance contact for this is Diane Murphy (</a:t>
                      </a:r>
                      <a:r>
                        <a:rPr lang="en-US" sz="1700" kern="100">
                          <a:solidFill>
                            <a:srgbClr val="000000"/>
                          </a:solidFill>
                          <a:effectLst/>
                          <a:latin typeface="+mn-lt"/>
                          <a:ea typeface="+mn-ea"/>
                          <a:cs typeface="Times New Roman" panose="02020603050405020304" pitchFamily="18" charset="0"/>
                          <a:hlinkClick r:id="rId4"/>
                        </a:rPr>
                        <a:t>Diane.murphy3@VA.gov</a:t>
                      </a:r>
                      <a:r>
                        <a:rPr lang="en-US" sz="1700" kern="100">
                          <a:solidFill>
                            <a:srgbClr val="000000"/>
                          </a:solidFill>
                          <a:effectLst/>
                          <a:latin typeface="+mn-lt"/>
                          <a:ea typeface="+mn-ea"/>
                          <a:cs typeface="Times New Roman" panose="02020603050405020304" pitchFamily="18" charset="0"/>
                        </a:rPr>
                        <a:t>).</a:t>
                      </a:r>
                    </a:p>
                    <a:p>
                      <a:pPr marL="173355" marR="3302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700" kern="100">
                          <a:solidFill>
                            <a:srgbClr val="000000"/>
                          </a:solidFill>
                          <a:effectLst/>
                          <a:latin typeface="+mn-lt"/>
                          <a:ea typeface="+mn-ea"/>
                          <a:cs typeface="Times New Roman" panose="02020603050405020304" pitchFamily="18" charset="0"/>
                        </a:rPr>
                        <a:t>We are requesting each station to work on closing out purchase orders which are past their end date to mitigate the circumstances above.</a:t>
                      </a:r>
                    </a:p>
                    <a:p>
                      <a:pPr marL="173355" marR="3302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700" kern="100">
                          <a:solidFill>
                            <a:srgbClr val="000000"/>
                          </a:solidFill>
                          <a:effectLst/>
                          <a:latin typeface="+mn-lt"/>
                          <a:ea typeface="+mn-ea"/>
                          <a:cs typeface="Times New Roman" panose="02020603050405020304" pitchFamily="18" charset="0"/>
                        </a:rPr>
                        <a:t>Please refer to the ORD Finance Training on this topic: </a:t>
                      </a:r>
                      <a:r>
                        <a:rPr lang="en-US" sz="1700" kern="100">
                          <a:solidFill>
                            <a:srgbClr val="0070C0"/>
                          </a:solidFill>
                          <a:effectLst/>
                          <a:latin typeface="+mn-lt"/>
                          <a:ea typeface="+mn-ea"/>
                          <a:cs typeface="Times New Roman" panose="02020603050405020304" pitchFamily="18" charset="0"/>
                          <a:hlinkClick r:id="rId5">
                            <a:extLst>
                              <a:ext uri="{A12FA001-AC4F-418D-AE19-62706E023703}">
                                <ahyp:hlinkClr xmlns:ahyp="http://schemas.microsoft.com/office/drawing/2018/hyperlinkcolor" val="tx"/>
                              </a:ext>
                            </a:extLst>
                          </a:hlinkClick>
                        </a:rPr>
                        <a:t>Monthly Finance Training-Undelivered Orders and Reporting.pptx</a:t>
                      </a:r>
                      <a:endParaRPr lang="en-US" sz="1700" kern="100">
                        <a:solidFill>
                          <a:srgbClr val="0070C0"/>
                        </a:solidFill>
                        <a:effectLst/>
                        <a:latin typeface="+mn-lt"/>
                        <a:ea typeface="+mn-ea"/>
                        <a:cs typeface="Times New Roman" panose="02020603050405020304" pitchFamily="18" charset="0"/>
                      </a:endParaRPr>
                    </a:p>
                    <a:p>
                      <a:pPr marL="1905" marR="33020" indent="0" algn="l" defTabSz="914400" rtl="0" eaLnBrk="1" latinLnBrk="0" hangingPunct="1">
                        <a:lnSpc>
                          <a:spcPct val="100000"/>
                        </a:lnSpc>
                        <a:spcBef>
                          <a:spcPts val="0"/>
                        </a:spcBef>
                        <a:spcAft>
                          <a:spcPts val="0"/>
                        </a:spcAft>
                        <a:buFont typeface="Arial" panose="020B0604020202020204" pitchFamily="34" charset="0"/>
                        <a:buNone/>
                      </a:pPr>
                      <a:endParaRPr lang="en-US" sz="1700" kern="100">
                        <a:solidFill>
                          <a:srgbClr val="000000"/>
                        </a:solidFill>
                        <a:effectLst/>
                        <a:latin typeface="+mn-lt"/>
                        <a:ea typeface="+mn-ea"/>
                        <a:cs typeface="Times New Roman" panose="02020603050405020304" pitchFamily="18" charset="0"/>
                      </a:endParaRPr>
                    </a:p>
                  </a:txBody>
                  <a:tcPr marL="0" marR="34290" marT="19685" marB="0"/>
                </a:tc>
                <a:extLst>
                  <a:ext uri="{0D108BD9-81ED-4DB2-BD59-A6C34878D82A}">
                    <a16:rowId xmlns:a16="http://schemas.microsoft.com/office/drawing/2014/main" val="3253955816"/>
                  </a:ext>
                </a:extLst>
              </a:tr>
            </a:tbl>
          </a:graphicData>
        </a:graphic>
      </p:graphicFrame>
      <p:sp>
        <p:nvSpPr>
          <p:cNvPr id="4" name="Slide Number Placeholder 3">
            <a:extLst>
              <a:ext uri="{FF2B5EF4-FFF2-40B4-BE49-F238E27FC236}">
                <a16:creationId xmlns:a16="http://schemas.microsoft.com/office/drawing/2014/main" id="{28995BF9-E8AC-0FBE-4B97-026137C77FDB}"/>
              </a:ext>
            </a:extLst>
          </p:cNvPr>
          <p:cNvSpPr>
            <a:spLocks noGrp="1"/>
          </p:cNvSpPr>
          <p:nvPr>
            <p:ph type="sldNum" sz="quarter" idx="12"/>
          </p:nvPr>
        </p:nvSpPr>
        <p:spPr/>
        <p:txBody>
          <a:bodyPr/>
          <a:lstStyle/>
          <a:p>
            <a:fld id="{670A9334-4E67-F94F-A05E-0CE8B74A054E}" type="slidenum">
              <a:rPr lang="en-US" smtClean="0"/>
              <a:t>8</a:t>
            </a:fld>
            <a:endParaRPr lang="en-US"/>
          </a:p>
        </p:txBody>
      </p:sp>
    </p:spTree>
    <p:extLst>
      <p:ext uri="{BB962C8B-B14F-4D97-AF65-F5344CB8AC3E}">
        <p14:creationId xmlns:p14="http://schemas.microsoft.com/office/powerpoint/2010/main" val="35210512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36D3D6-903C-247F-6D5B-F0FD52B6CA92}"/>
              </a:ext>
            </a:extLst>
          </p:cNvPr>
          <p:cNvSpPr>
            <a:spLocks noGrp="1"/>
          </p:cNvSpPr>
          <p:nvPr>
            <p:ph type="title"/>
          </p:nvPr>
        </p:nvSpPr>
        <p:spPr/>
        <p:txBody>
          <a:bodyPr/>
          <a:lstStyle/>
          <a:p>
            <a:r>
              <a:rPr lang="en-US"/>
              <a:t>Other FY 24 Close-Out Matters (continued)</a:t>
            </a:r>
          </a:p>
        </p:txBody>
      </p:sp>
      <p:graphicFrame>
        <p:nvGraphicFramePr>
          <p:cNvPr id="5" name="Table 5">
            <a:extLst>
              <a:ext uri="{FF2B5EF4-FFF2-40B4-BE49-F238E27FC236}">
                <a16:creationId xmlns:a16="http://schemas.microsoft.com/office/drawing/2014/main" id="{BEC3E2E6-305D-6E3B-5ED5-A279C818D347}"/>
              </a:ext>
            </a:extLst>
          </p:cNvPr>
          <p:cNvGraphicFramePr>
            <a:graphicFrameLocks noGrp="1"/>
          </p:cNvGraphicFramePr>
          <p:nvPr>
            <p:ph idx="1"/>
            <p:extLst>
              <p:ext uri="{D42A27DB-BD31-4B8C-83A1-F6EECF244321}">
                <p14:modId xmlns:p14="http://schemas.microsoft.com/office/powerpoint/2010/main" val="455596241"/>
              </p:ext>
            </p:extLst>
          </p:nvPr>
        </p:nvGraphicFramePr>
        <p:xfrm>
          <a:off x="1315357" y="925285"/>
          <a:ext cx="10352926" cy="5132692"/>
        </p:xfrm>
        <a:graphic>
          <a:graphicData uri="http://schemas.openxmlformats.org/drawingml/2006/table">
            <a:tbl>
              <a:tblPr firstRow="1" bandRow="1">
                <a:tableStyleId>{5C22544A-7EE6-4342-B048-85BDC9FD1C3A}</a:tableStyleId>
              </a:tblPr>
              <a:tblGrid>
                <a:gridCol w="2387663">
                  <a:extLst>
                    <a:ext uri="{9D8B030D-6E8A-4147-A177-3AD203B41FA5}">
                      <a16:colId xmlns:a16="http://schemas.microsoft.com/office/drawing/2014/main" val="2621858338"/>
                    </a:ext>
                  </a:extLst>
                </a:gridCol>
                <a:gridCol w="2558604">
                  <a:extLst>
                    <a:ext uri="{9D8B030D-6E8A-4147-A177-3AD203B41FA5}">
                      <a16:colId xmlns:a16="http://schemas.microsoft.com/office/drawing/2014/main" val="2554161923"/>
                    </a:ext>
                  </a:extLst>
                </a:gridCol>
                <a:gridCol w="5406659">
                  <a:extLst>
                    <a:ext uri="{9D8B030D-6E8A-4147-A177-3AD203B41FA5}">
                      <a16:colId xmlns:a16="http://schemas.microsoft.com/office/drawing/2014/main" val="2432913737"/>
                    </a:ext>
                  </a:extLst>
                </a:gridCol>
              </a:tblGrid>
              <a:tr h="572835">
                <a:tc>
                  <a:txBody>
                    <a:bodyPr/>
                    <a:lstStyle/>
                    <a:p>
                      <a:pPr marL="32385" marR="0" indent="0" algn="ctr">
                        <a:lnSpc>
                          <a:spcPct val="107000"/>
                        </a:lnSpc>
                        <a:spcBef>
                          <a:spcPts val="0"/>
                        </a:spcBef>
                        <a:spcAft>
                          <a:spcPts val="0"/>
                        </a:spcAft>
                      </a:pPr>
                      <a:r>
                        <a:rPr lang="en-US" sz="1100" b="1" kern="100">
                          <a:solidFill>
                            <a:srgbClr val="000000"/>
                          </a:solidFill>
                          <a:effectLst/>
                          <a:latin typeface="Arial" panose="020B0604020202020204" pitchFamily="34" charset="0"/>
                          <a:ea typeface="Arial" panose="020B0604020202020204" pitchFamily="34" charset="0"/>
                          <a:cs typeface="Times New Roman" panose="02020603050405020304" pitchFamily="18" charset="0"/>
                        </a:rPr>
                        <a:t>Activity </a:t>
                      </a:r>
                      <a:endParaRPr lang="en-US" sz="1200" kern="100">
                        <a:solidFill>
                          <a:srgbClr val="000000"/>
                        </a:solidFill>
                        <a:effectLst/>
                        <a:latin typeface="Arial" panose="020B0604020202020204" pitchFamily="34" charset="0"/>
                        <a:ea typeface="Arial" panose="020B0604020202020204" pitchFamily="34" charset="0"/>
                        <a:cs typeface="Times New Roman" panose="02020603050405020304" pitchFamily="18" charset="0"/>
                      </a:endParaRPr>
                    </a:p>
                  </a:txBody>
                  <a:tcPr marL="0" marR="34290" marT="19685" marB="0" anchor="ctr"/>
                </a:tc>
                <a:tc>
                  <a:txBody>
                    <a:bodyPr/>
                    <a:lstStyle/>
                    <a:p>
                      <a:pPr marL="33655" marR="0" indent="0" algn="ctr">
                        <a:lnSpc>
                          <a:spcPct val="107000"/>
                        </a:lnSpc>
                        <a:spcBef>
                          <a:spcPts val="0"/>
                        </a:spcBef>
                        <a:spcAft>
                          <a:spcPts val="0"/>
                        </a:spcAft>
                      </a:pPr>
                      <a:r>
                        <a:rPr lang="en-US" sz="1100" b="1" kern="100">
                          <a:solidFill>
                            <a:srgbClr val="000000"/>
                          </a:solidFill>
                          <a:effectLst/>
                          <a:latin typeface="Arial" panose="020B0604020202020204" pitchFamily="34" charset="0"/>
                          <a:ea typeface="Arial" panose="020B0604020202020204" pitchFamily="34" charset="0"/>
                          <a:cs typeface="Times New Roman" panose="02020603050405020304" pitchFamily="18" charset="0"/>
                        </a:rPr>
                        <a:t>Deadline </a:t>
                      </a:r>
                      <a:endParaRPr lang="en-US" sz="1200" kern="100">
                        <a:solidFill>
                          <a:srgbClr val="000000"/>
                        </a:solidFill>
                        <a:effectLst/>
                        <a:latin typeface="Arial" panose="020B0604020202020204" pitchFamily="34" charset="0"/>
                        <a:ea typeface="Arial" panose="020B0604020202020204" pitchFamily="34" charset="0"/>
                        <a:cs typeface="Times New Roman" panose="02020603050405020304" pitchFamily="18" charset="0"/>
                      </a:endParaRPr>
                    </a:p>
                  </a:txBody>
                  <a:tcPr marL="0" marR="34290" marT="19685"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200" kern="100">
                          <a:solidFill>
                            <a:srgbClr val="000000"/>
                          </a:solidFill>
                          <a:effectLst/>
                          <a:latin typeface="Arial" panose="020B0604020202020204" pitchFamily="34" charset="0"/>
                          <a:ea typeface="Arial" panose="020B0604020202020204" pitchFamily="34" charset="0"/>
                          <a:cs typeface="Times New Roman" panose="02020603050405020304" pitchFamily="18" charset="0"/>
                        </a:rPr>
                        <a:t> </a:t>
                      </a:r>
                      <a:r>
                        <a:rPr lang="en-US" sz="1200" b="1" kern="100">
                          <a:solidFill>
                            <a:srgbClr val="000000"/>
                          </a:solidFill>
                          <a:effectLst/>
                          <a:latin typeface="Arial" panose="020B0604020202020204" pitchFamily="34" charset="0"/>
                          <a:ea typeface="Arial" panose="020B0604020202020204" pitchFamily="34" charset="0"/>
                          <a:cs typeface="Times New Roman" panose="02020603050405020304" pitchFamily="18" charset="0"/>
                        </a:rPr>
                        <a:t>Details </a:t>
                      </a:r>
                      <a:endParaRPr lang="en-US" sz="1400" kern="100">
                        <a:solidFill>
                          <a:srgbClr val="000000"/>
                        </a:solidFill>
                        <a:effectLst/>
                        <a:latin typeface="Arial" panose="020B0604020202020204" pitchFamily="34" charset="0"/>
                        <a:ea typeface="Arial" panose="020B0604020202020204" pitchFamily="34" charset="0"/>
                        <a:cs typeface="Times New Roman" panose="02020603050405020304" pitchFamily="18" charset="0"/>
                      </a:endParaRPr>
                    </a:p>
                  </a:txBody>
                  <a:tcPr marL="0" marR="34290" marT="19685" marB="0"/>
                </a:tc>
                <a:extLst>
                  <a:ext uri="{0D108BD9-81ED-4DB2-BD59-A6C34878D82A}">
                    <a16:rowId xmlns:a16="http://schemas.microsoft.com/office/drawing/2014/main" val="4096387691"/>
                  </a:ext>
                </a:extLst>
              </a:tr>
              <a:tr h="2169754">
                <a:tc>
                  <a:txBody>
                    <a:bodyPr/>
                    <a:lstStyle/>
                    <a:p>
                      <a:pPr marL="67945" marR="0" indent="0" algn="ctr">
                        <a:lnSpc>
                          <a:spcPct val="107000"/>
                        </a:lnSpc>
                        <a:spcBef>
                          <a:spcPts val="0"/>
                        </a:spcBef>
                        <a:spcAft>
                          <a:spcPts val="0"/>
                        </a:spcAft>
                      </a:pPr>
                      <a:r>
                        <a:rPr lang="en-US" sz="1800" b="1" kern="100">
                          <a:solidFill>
                            <a:srgbClr val="000000"/>
                          </a:solidFill>
                          <a:effectLst/>
                          <a:latin typeface="+mn-lt"/>
                          <a:ea typeface="+mn-ea"/>
                          <a:cs typeface="Times New Roman" panose="02020603050405020304" pitchFamily="18" charset="0"/>
                        </a:rPr>
                        <a:t>RAFT </a:t>
                      </a:r>
                    </a:p>
                    <a:p>
                      <a:pPr marL="67945" marR="0" indent="0" algn="ctr">
                        <a:lnSpc>
                          <a:spcPct val="107000"/>
                        </a:lnSpc>
                        <a:spcBef>
                          <a:spcPts val="0"/>
                        </a:spcBef>
                        <a:spcAft>
                          <a:spcPts val="0"/>
                        </a:spcAft>
                      </a:pPr>
                      <a:r>
                        <a:rPr lang="en-US" sz="1800" b="1" kern="100">
                          <a:solidFill>
                            <a:srgbClr val="000000"/>
                          </a:solidFill>
                          <a:effectLst/>
                          <a:latin typeface="+mn-lt"/>
                          <a:ea typeface="+mn-ea"/>
                          <a:cs typeface="Times New Roman" panose="02020603050405020304" pitchFamily="18" charset="0"/>
                        </a:rPr>
                        <a:t>Execution </a:t>
                      </a:r>
                    </a:p>
                    <a:p>
                      <a:pPr marL="67945" marR="0" indent="0" algn="ctr">
                        <a:lnSpc>
                          <a:spcPct val="107000"/>
                        </a:lnSpc>
                        <a:spcBef>
                          <a:spcPts val="0"/>
                        </a:spcBef>
                        <a:spcAft>
                          <a:spcPts val="0"/>
                        </a:spcAft>
                      </a:pPr>
                      <a:r>
                        <a:rPr lang="en-US" sz="1800" b="1" kern="100">
                          <a:solidFill>
                            <a:srgbClr val="000000"/>
                          </a:solidFill>
                          <a:effectLst/>
                          <a:latin typeface="+mn-lt"/>
                          <a:ea typeface="+mn-ea"/>
                          <a:cs typeface="Times New Roman" panose="02020603050405020304" pitchFamily="18" charset="0"/>
                        </a:rPr>
                        <a:t>Report </a:t>
                      </a:r>
                      <a:endParaRPr lang="en-US" sz="1800" kern="100">
                        <a:solidFill>
                          <a:srgbClr val="000000"/>
                        </a:solidFill>
                        <a:effectLst/>
                        <a:latin typeface="+mn-lt"/>
                        <a:ea typeface="+mn-ea"/>
                        <a:cs typeface="Times New Roman" panose="02020603050405020304" pitchFamily="18" charset="0"/>
                      </a:endParaRPr>
                    </a:p>
                  </a:txBody>
                  <a:tcPr marL="0" marR="34290" marT="19685" marB="0" anchor="ctr"/>
                </a:tc>
                <a:tc>
                  <a:txBody>
                    <a:bodyPr/>
                    <a:lstStyle/>
                    <a:p>
                      <a:pPr marL="68580" marR="0" indent="0" algn="ctr">
                        <a:lnSpc>
                          <a:spcPct val="107000"/>
                        </a:lnSpc>
                        <a:spcBef>
                          <a:spcPts val="0"/>
                        </a:spcBef>
                        <a:spcAft>
                          <a:spcPts val="0"/>
                        </a:spcAft>
                      </a:pPr>
                      <a:r>
                        <a:rPr lang="en-US" sz="1800" kern="100">
                          <a:solidFill>
                            <a:srgbClr val="000000"/>
                          </a:solidFill>
                          <a:effectLst/>
                          <a:latin typeface="+mn-lt"/>
                          <a:ea typeface="+mn-ea"/>
                          <a:cs typeface="Times New Roman" panose="02020603050405020304" pitchFamily="18" charset="0"/>
                        </a:rPr>
                        <a:t>7/15/24</a:t>
                      </a:r>
                    </a:p>
                  </a:txBody>
                  <a:tcPr marL="0" marR="34290" marT="19685" marB="0"/>
                </a:tc>
                <a:tc>
                  <a:txBody>
                    <a:bodyPr/>
                    <a:lstStyle/>
                    <a:p>
                      <a:pPr marL="287655" marR="0" indent="-285750">
                        <a:lnSpc>
                          <a:spcPct val="107000"/>
                        </a:lnSpc>
                        <a:spcBef>
                          <a:spcPts val="0"/>
                        </a:spcBef>
                        <a:spcAft>
                          <a:spcPts val="0"/>
                        </a:spcAft>
                        <a:buFont typeface="Arial" panose="020B0604020202020204" pitchFamily="34" charset="0"/>
                        <a:buChar char="•"/>
                      </a:pPr>
                      <a:r>
                        <a:rPr lang="en-US" sz="1800" kern="100">
                          <a:solidFill>
                            <a:srgbClr val="000000"/>
                          </a:solidFill>
                          <a:effectLst/>
                          <a:latin typeface="+mn-lt"/>
                          <a:ea typeface="+mn-ea"/>
                          <a:cs typeface="Times New Roman" panose="02020603050405020304" pitchFamily="18" charset="0"/>
                        </a:rPr>
                        <a:t>Research sites should begin preparing for the Q3</a:t>
                      </a:r>
                    </a:p>
                    <a:p>
                      <a:pPr marL="287655" marR="0" indent="-285750" algn="l" defTabSz="914400" rtl="0" eaLnBrk="1" latinLnBrk="0" hangingPunct="1">
                        <a:lnSpc>
                          <a:spcPct val="104000"/>
                        </a:lnSpc>
                        <a:spcBef>
                          <a:spcPts val="0"/>
                        </a:spcBef>
                        <a:spcAft>
                          <a:spcPts val="75"/>
                        </a:spcAft>
                        <a:buFont typeface="Arial" panose="020B0604020202020204" pitchFamily="34" charset="0"/>
                        <a:buChar char="•"/>
                      </a:pPr>
                      <a:r>
                        <a:rPr lang="en-US" sz="1800" kern="100">
                          <a:solidFill>
                            <a:srgbClr val="000000"/>
                          </a:solidFill>
                          <a:effectLst/>
                          <a:latin typeface="+mn-lt"/>
                          <a:ea typeface="+mn-ea"/>
                          <a:cs typeface="Times New Roman" panose="02020603050405020304" pitchFamily="18" charset="0"/>
                        </a:rPr>
                        <a:t>RAFT Execution Report upon receipt of this memo by evaluating what hiring/contract action/etc will not execute by 9/30/24.</a:t>
                      </a:r>
                    </a:p>
                    <a:p>
                      <a:pPr marL="287655" marR="0" indent="-285750" algn="l" defTabSz="914400" rtl="0" eaLnBrk="1" latinLnBrk="0" hangingPunct="1">
                        <a:spcBef>
                          <a:spcPts val="0"/>
                        </a:spcBef>
                        <a:buFont typeface="Arial" panose="020B0604020202020204" pitchFamily="34" charset="0"/>
                        <a:buChar char="•"/>
                      </a:pPr>
                      <a:r>
                        <a:rPr lang="en-US" sz="1800" kern="100">
                          <a:solidFill>
                            <a:srgbClr val="000000"/>
                          </a:solidFill>
                          <a:effectLst/>
                          <a:latin typeface="+mn-lt"/>
                          <a:ea typeface="+mn-ea"/>
                          <a:cs typeface="Times New Roman" panose="02020603050405020304" pitchFamily="18" charset="0"/>
                        </a:rPr>
                        <a:t>Reach out to ORD Service Budget Analysts to determine if any actions are necessary for the remainder of FY 24.</a:t>
                      </a:r>
                    </a:p>
                  </a:txBody>
                  <a:tcPr marL="0" marR="34290" marT="19685" marB="0"/>
                </a:tc>
                <a:extLst>
                  <a:ext uri="{0D108BD9-81ED-4DB2-BD59-A6C34878D82A}">
                    <a16:rowId xmlns:a16="http://schemas.microsoft.com/office/drawing/2014/main" val="2758336851"/>
                  </a:ext>
                </a:extLst>
              </a:tr>
              <a:tr h="2390103">
                <a:tc>
                  <a:txBody>
                    <a:bodyPr/>
                    <a:lstStyle/>
                    <a:p>
                      <a:pPr algn="ctr"/>
                      <a:r>
                        <a:rPr lang="en-US" sz="1800" b="1">
                          <a:latin typeface="+mn-lt"/>
                        </a:rPr>
                        <a:t>Purchase Cards </a:t>
                      </a:r>
                    </a:p>
                  </a:txBody>
                  <a:tcPr/>
                </a:tc>
                <a:tc>
                  <a:txBody>
                    <a:bodyPr/>
                    <a:lstStyle/>
                    <a:p>
                      <a:pPr algn="ctr"/>
                      <a:r>
                        <a:rPr lang="en-US" sz="1800">
                          <a:latin typeface="+mn-lt"/>
                        </a:rPr>
                        <a:t>9/15/24 </a:t>
                      </a:r>
                    </a:p>
                  </a:txBody>
                  <a:tcPr/>
                </a:tc>
                <a:tc>
                  <a:txBody>
                    <a:bodyPr/>
                    <a:lstStyle/>
                    <a:p>
                      <a:pPr marL="287655" marR="0" indent="-285750" algn="l" rtl="0" eaLnBrk="1" latinLnBrk="0" hangingPunct="1">
                        <a:lnSpc>
                          <a:spcPct val="100000"/>
                        </a:lnSpc>
                        <a:spcBef>
                          <a:spcPts val="0"/>
                        </a:spcBef>
                        <a:spcAft>
                          <a:spcPts val="0"/>
                        </a:spcAft>
                        <a:buFont typeface="Arial" panose="020B0604020202020204" pitchFamily="34" charset="0"/>
                        <a:buChar char="•"/>
                      </a:pPr>
                      <a:r>
                        <a:rPr lang="en-US" sz="1800" b="1" kern="100">
                          <a:solidFill>
                            <a:srgbClr val="000000"/>
                          </a:solidFill>
                          <a:effectLst/>
                          <a:latin typeface="+mn-lt"/>
                          <a:ea typeface="+mn-ea"/>
                          <a:cs typeface="Times New Roman"/>
                        </a:rPr>
                        <a:t>MINIMIZE your Accrual into FY 25</a:t>
                      </a:r>
                      <a:endParaRPr lang="en-US" b="1"/>
                    </a:p>
                    <a:p>
                      <a:pPr marL="287655" marR="0" lvl="0" indent="-285750" algn="l">
                        <a:lnSpc>
                          <a:spcPct val="100000"/>
                        </a:lnSpc>
                        <a:spcBef>
                          <a:spcPts val="0"/>
                        </a:spcBef>
                        <a:spcAft>
                          <a:spcPts val="0"/>
                        </a:spcAft>
                        <a:buFont typeface="Arial" panose="020B0604020202020204" pitchFamily="34" charset="0"/>
                        <a:buChar char="•"/>
                      </a:pPr>
                      <a:r>
                        <a:rPr lang="en-US" sz="1800" kern="100">
                          <a:solidFill>
                            <a:srgbClr val="000000"/>
                          </a:solidFill>
                          <a:effectLst/>
                          <a:latin typeface="+mn-lt"/>
                          <a:ea typeface="+mn-ea"/>
                          <a:cs typeface="Times New Roman"/>
                        </a:rPr>
                        <a:t>All FY 24 Purchase Card Orders need to be managed to reduce issues with back orders that cannot be reconciled by 9/30/24.</a:t>
                      </a:r>
                    </a:p>
                    <a:p>
                      <a:pPr marL="287655" marR="0" indent="-285750" algn="l" defTabSz="914400" rtl="0" eaLnBrk="1" latinLnBrk="0" hangingPunct="1">
                        <a:lnSpc>
                          <a:spcPct val="100000"/>
                        </a:lnSpc>
                        <a:spcBef>
                          <a:spcPts val="0"/>
                        </a:spcBef>
                        <a:spcAft>
                          <a:spcPts val="0"/>
                        </a:spcAft>
                        <a:buFont typeface="Arial" panose="020B0604020202020204" pitchFamily="34" charset="0"/>
                        <a:buChar char="•"/>
                      </a:pPr>
                      <a:r>
                        <a:rPr lang="en-US" sz="1800" kern="100">
                          <a:solidFill>
                            <a:srgbClr val="000000"/>
                          </a:solidFill>
                          <a:effectLst/>
                          <a:latin typeface="+mn-lt"/>
                          <a:ea typeface="+mn-ea"/>
                          <a:cs typeface="Times New Roman" panose="02020603050405020304" pitchFamily="18" charset="0"/>
                        </a:rPr>
                        <a:t> Orders that are not received by 9/30/24, need to be adjusted to FY 25 funding (0161A1 25-26).  </a:t>
                      </a:r>
                    </a:p>
                    <a:p>
                      <a:pPr marL="287655" marR="0" indent="-285750" algn="l" defTabSz="914400" rtl="0" eaLnBrk="1" latinLnBrk="0" hangingPunct="1">
                        <a:lnSpc>
                          <a:spcPct val="100000"/>
                        </a:lnSpc>
                        <a:spcBef>
                          <a:spcPts val="0"/>
                        </a:spcBef>
                        <a:spcAft>
                          <a:spcPts val="0"/>
                        </a:spcAft>
                        <a:buFont typeface="Arial" panose="020B0604020202020204" pitchFamily="34" charset="0"/>
                        <a:buChar char="•"/>
                      </a:pPr>
                      <a:r>
                        <a:rPr lang="en-US" sz="1800" kern="100">
                          <a:solidFill>
                            <a:srgbClr val="000000"/>
                          </a:solidFill>
                          <a:effectLst/>
                          <a:latin typeface="+mn-lt"/>
                          <a:ea typeface="+mn-ea"/>
                          <a:cs typeface="Times New Roman" panose="02020603050405020304" pitchFamily="18" charset="0"/>
                        </a:rPr>
                        <a:t>Review the facility credit card open orders report in August and September to determine the impact.</a:t>
                      </a:r>
                    </a:p>
                  </a:txBody>
                  <a:tcPr marL="0" marR="34290" marT="19685" marB="0"/>
                </a:tc>
                <a:extLst>
                  <a:ext uri="{0D108BD9-81ED-4DB2-BD59-A6C34878D82A}">
                    <a16:rowId xmlns:a16="http://schemas.microsoft.com/office/drawing/2014/main" val="3253955816"/>
                  </a:ext>
                </a:extLst>
              </a:tr>
            </a:tbl>
          </a:graphicData>
        </a:graphic>
      </p:graphicFrame>
      <p:sp>
        <p:nvSpPr>
          <p:cNvPr id="4" name="Slide Number Placeholder 3">
            <a:extLst>
              <a:ext uri="{FF2B5EF4-FFF2-40B4-BE49-F238E27FC236}">
                <a16:creationId xmlns:a16="http://schemas.microsoft.com/office/drawing/2014/main" id="{28995BF9-E8AC-0FBE-4B97-026137C77FDB}"/>
              </a:ext>
            </a:extLst>
          </p:cNvPr>
          <p:cNvSpPr>
            <a:spLocks noGrp="1"/>
          </p:cNvSpPr>
          <p:nvPr>
            <p:ph type="sldNum" sz="quarter" idx="12"/>
          </p:nvPr>
        </p:nvSpPr>
        <p:spPr/>
        <p:txBody>
          <a:bodyPr/>
          <a:lstStyle/>
          <a:p>
            <a:fld id="{670A9334-4E67-F94F-A05E-0CE8B74A054E}" type="slidenum">
              <a:rPr lang="en-US" smtClean="0"/>
              <a:t>9</a:t>
            </a:fld>
            <a:endParaRPr lang="en-US"/>
          </a:p>
        </p:txBody>
      </p:sp>
    </p:spTree>
    <p:extLst>
      <p:ext uri="{BB962C8B-B14F-4D97-AF65-F5344CB8AC3E}">
        <p14:creationId xmlns:p14="http://schemas.microsoft.com/office/powerpoint/2010/main" val="120238013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EE4P_STYLE_ID" val="6cd991bf-f022-4378-96e7-2c338aeb3f5a"/>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Tenjo8i3HuRM573PfLSFAg"/>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Tenjo8i3HuRM573PfLSFAg"/>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d84e0ee5-8f79-4036-b05d-88e91c74e162">
      <UserInfo>
        <DisplayName>Rababy, Laura  (WMC)</DisplayName>
        <AccountId>145</AccountId>
        <AccountType/>
      </UserInfo>
      <UserInfo>
        <DisplayName>Grunfeld, Carl</DisplayName>
        <AccountId>1740</AccountId>
        <AccountType/>
      </UserInfo>
      <UserInfo>
        <DisplayName>Mahon, Michael J. (Cognosante Mvh, Llc)</DisplayName>
        <AccountId>1303</AccountId>
        <AccountType/>
      </UserInfo>
      <UserInfo>
        <DisplayName>Jasany, Joseph A. (VHACLE)</DisplayName>
        <AccountId>1608</AccountId>
        <AccountType/>
      </UserInfo>
      <UserInfo>
        <DisplayName>Hamrick, Phillip L.</DisplayName>
        <AccountId>1824</AccountId>
        <AccountType/>
      </UserInfo>
      <UserInfo>
        <DisplayName>Points, Kari</DisplayName>
        <AccountId>30</AccountId>
        <AccountType/>
      </UserInfo>
      <UserInfo>
        <DisplayName>Laracuente, Antonio J</DisplayName>
        <AccountId>24</AccountId>
        <AccountType/>
      </UserInfo>
      <UserInfo>
        <DisplayName>Allen, Deborah (VHACO)</DisplayName>
        <AccountId>33</AccountId>
        <AccountType/>
      </UserInfo>
      <UserInfo>
        <DisplayName>Murphy, Diane E.</DisplayName>
        <AccountId>15</AccountId>
        <AccountType/>
      </UserInfo>
      <UserInfo>
        <DisplayName>Verwiel, John M.</DisplayName>
        <AccountId>23</AccountId>
        <AccountType/>
      </UserInfo>
      <UserInfo>
        <DisplayName>Verna, Matthew</DisplayName>
        <AccountId>14</AccountId>
        <AccountType/>
      </UserInfo>
      <UserInfo>
        <DisplayName>Byfield, Tanya N.</DisplayName>
        <AccountId>16</AccountId>
        <AccountType/>
      </UserInfo>
      <UserInfo>
        <DisplayName>Howell, Markesia D.</DisplayName>
        <AccountId>22</AccountId>
        <AccountType/>
      </UserInfo>
    </SharedWithUsers>
    <TaxCatchAll xmlns="d84e0ee5-8f79-4036-b05d-88e91c74e162" xsi:nil="true"/>
    <lcf76f155ced4ddcb4097134ff3c332f xmlns="82a4c570-96aa-4e7e-95a1-f651dcacea28">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270B8C538AFB24B91BAB31B557F509C" ma:contentTypeVersion="14" ma:contentTypeDescription="Create a new document." ma:contentTypeScope="" ma:versionID="5174bd0660296d88cb28d060e4008f6c">
  <xsd:schema xmlns:xsd="http://www.w3.org/2001/XMLSchema" xmlns:xs="http://www.w3.org/2001/XMLSchema" xmlns:p="http://schemas.microsoft.com/office/2006/metadata/properties" xmlns:ns2="82a4c570-96aa-4e7e-95a1-f651dcacea28" xmlns:ns3="d84e0ee5-8f79-4036-b05d-88e91c74e162" targetNamespace="http://schemas.microsoft.com/office/2006/metadata/properties" ma:root="true" ma:fieldsID="ebeb40b06b1216898024849a84e652b1" ns2:_="" ns3:_="">
    <xsd:import namespace="82a4c570-96aa-4e7e-95a1-f651dcacea28"/>
    <xsd:import namespace="d84e0ee5-8f79-4036-b05d-88e91c74e162"/>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2a4c570-96aa-4e7e-95a1-f651dcacea2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f0ac6538-d41a-4f9a-bd67-5f7ae81a6d74"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84e0ee5-8f79-4036-b05d-88e91c74e162"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d64d9338-b83d-4731-bfaa-a167149304d4}" ma:internalName="TaxCatchAll" ma:showField="CatchAllData" ma:web="d84e0ee5-8f79-4036-b05d-88e91c74e162">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EFBD2F8-80F4-47CA-A626-F42A0487501B}">
  <ds:schemaRefs>
    <ds:schemaRef ds:uri="http://schemas.microsoft.com/office/2006/documentManagement/types"/>
    <ds:schemaRef ds:uri="http://schemas.openxmlformats.org/package/2006/metadata/core-properties"/>
    <ds:schemaRef ds:uri="http://purl.org/dc/elements/1.1/"/>
    <ds:schemaRef ds:uri="82a4c570-96aa-4e7e-95a1-f651dcacea28"/>
    <ds:schemaRef ds:uri="d84e0ee5-8f79-4036-b05d-88e91c74e162"/>
    <ds:schemaRef ds:uri="http://schemas.microsoft.com/office/2006/metadata/properties"/>
    <ds:schemaRef ds:uri="http://purl.org/dc/term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4A94B6E4-54A8-4D75-8BEE-03A45441908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2a4c570-96aa-4e7e-95a1-f651dcacea28"/>
    <ds:schemaRef ds:uri="d84e0ee5-8f79-4036-b05d-88e91c74e16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3481603-5F97-4818-BCBB-2C8C61BB28F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2677</Words>
  <Application>Microsoft Office PowerPoint</Application>
  <PresentationFormat>Widescreen</PresentationFormat>
  <Paragraphs>287</Paragraphs>
  <Slides>24</Slides>
  <Notes>7</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24</vt:i4>
      </vt:variant>
    </vt:vector>
  </HeadingPairs>
  <TitlesOfParts>
    <vt:vector size="31" baseType="lpstr">
      <vt:lpstr>Arial</vt:lpstr>
      <vt:lpstr>Arial,Sans-Serif</vt:lpstr>
      <vt:lpstr>Calibri</vt:lpstr>
      <vt:lpstr>Calibri Light</vt:lpstr>
      <vt:lpstr>1_Office Theme</vt:lpstr>
      <vt:lpstr>1_Office Theme</vt:lpstr>
      <vt:lpstr>think-cell Slide</vt:lpstr>
      <vt:lpstr>PowerPoint Presentation</vt:lpstr>
      <vt:lpstr>Objectives of Today’s Presentation</vt:lpstr>
      <vt:lpstr>Section 1: FY 24 close out guidance </vt:lpstr>
      <vt:lpstr>FY 24 Carryover Guidance</vt:lpstr>
      <vt:lpstr>What has changed for FY 25?</vt:lpstr>
      <vt:lpstr>What has changed for FY 25? (continued)</vt:lpstr>
      <vt:lpstr>How will this all work?</vt:lpstr>
      <vt:lpstr>Other FY 24 Close-Out Matters</vt:lpstr>
      <vt:lpstr>Other FY 24 Close-Out Matters (continued)</vt:lpstr>
      <vt:lpstr>Other FY 24 Close-Out Matters (continued)</vt:lpstr>
      <vt:lpstr>Section 2: Budget Outlook FY 25 and Beyond</vt:lpstr>
      <vt:lpstr>Ensuring VA Research continues to make an impact on scientific discovery</vt:lpstr>
      <vt:lpstr>2025 Request Overview</vt:lpstr>
      <vt:lpstr>Section 2: Mitigations due to reduced funding</vt:lpstr>
      <vt:lpstr>FY 25 CR</vt:lpstr>
      <vt:lpstr>Section 3: Implementing the changes from a field perspective </vt:lpstr>
      <vt:lpstr>Section 3: Implementing the changes from a field perspective </vt:lpstr>
      <vt:lpstr>Section 3: Tracking your 2% carry-over as we get closer to the end of the fiscal year</vt:lpstr>
      <vt:lpstr>Section 3: Salaries</vt:lpstr>
      <vt:lpstr>Section 3: All Other</vt:lpstr>
      <vt:lpstr>Section 3: Projecting Carry-Over Percentage</vt:lpstr>
      <vt:lpstr>Section 3: All Other Committed Items</vt:lpstr>
      <vt:lpstr>Section 3: Implementing the Changes from a field perspective</vt:lpstr>
      <vt:lpstr>Questions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Budget Execution Guidance for FY 24 Close-Out  and critical updates on the FY 25 Budget </dc:title>
  <dc:subject>Budget Execution Guidance for FY 24 Close-Out  and critical updates on the FY 25 Budget </dc:subject>
  <dc:creator>VA ORD</dc:creator>
  <cp:keywords>Budget Execution Guidance for FY 24 Close-Out  and critical updates on the FY 25 Budget </cp:keywords>
  <dc:description/>
  <cp:lastModifiedBy>Rivera, Portia T</cp:lastModifiedBy>
  <cp:revision>6</cp:revision>
  <dcterms:created xsi:type="dcterms:W3CDTF">2020-12-10T21:28:24Z</dcterms:created>
  <dcterms:modified xsi:type="dcterms:W3CDTF">2024-05-16T12:09:11Z</dcterms:modified>
  <cp:category/>
  <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0x0101004270B8C538AFB24B91BAB31B557F509C</vt:lpwstr>
  </property>
  <property fmtid="{D5CDD505-2E9C-101B-9397-08002B2CF9AE}" pid="3" name="MSIP_Label_7f97ea9d-daff-4c91-a4f1-55d953dbb0fc_Enabled">
    <vt:lpwstr>true</vt:lpwstr>
  </property>
  <property fmtid="{D5CDD505-2E9C-101B-9397-08002B2CF9AE}" pid="4" name="MSIP_Label_7f97ea9d-daff-4c91-a4f1-55d953dbb0fc_SetDate">
    <vt:lpwstr>2022-07-14T16:51:24Z</vt:lpwstr>
  </property>
  <property fmtid="{D5CDD505-2E9C-101B-9397-08002B2CF9AE}" pid="5" name="MSIP_Label_7f97ea9d-daff-4c91-a4f1-55d953dbb0fc_Method">
    <vt:lpwstr>Standard</vt:lpwstr>
  </property>
  <property fmtid="{D5CDD505-2E9C-101B-9397-08002B2CF9AE}" pid="6" name="MSIP_Label_7f97ea9d-daff-4c91-a4f1-55d953dbb0fc_Name">
    <vt:lpwstr>Public</vt:lpwstr>
  </property>
  <property fmtid="{D5CDD505-2E9C-101B-9397-08002B2CF9AE}" pid="7" name="MSIP_Label_7f97ea9d-daff-4c91-a4f1-55d953dbb0fc_SiteId">
    <vt:lpwstr>58196b33-812d-4eb0-ad27-fc2dd9de53eb</vt:lpwstr>
  </property>
  <property fmtid="{D5CDD505-2E9C-101B-9397-08002B2CF9AE}" pid="8" name="MSIP_Label_7f97ea9d-daff-4c91-a4f1-55d953dbb0fc_ActionId">
    <vt:lpwstr>fb91e766-bad5-4876-ba42-946cbd00db6a</vt:lpwstr>
  </property>
  <property fmtid="{D5CDD505-2E9C-101B-9397-08002B2CF9AE}" pid="9" name="MSIP_Label_7f97ea9d-daff-4c91-a4f1-55d953dbb0fc_ContentBits">
    <vt:lpwstr>0</vt:lpwstr>
  </property>
  <property fmtid="{D5CDD505-2E9C-101B-9397-08002B2CF9AE}" pid="10" name="MediaServiceImageTags">
    <vt:lpwstr/>
  </property>
</Properties>
</file>