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3" r:id="rId5"/>
    <p:sldMasterId id="2147483962" r:id="rId6"/>
    <p:sldMasterId id="2147483932" r:id="rId7"/>
    <p:sldMasterId id="2147483973" r:id="rId8"/>
    <p:sldMasterId id="2147483985" r:id="rId9"/>
    <p:sldMasterId id="2147484021" r:id="rId10"/>
  </p:sldMasterIdLst>
  <p:notesMasterIdLst>
    <p:notesMasterId r:id="rId31"/>
  </p:notesMasterIdLst>
  <p:handoutMasterIdLst>
    <p:handoutMasterId r:id="rId32"/>
  </p:handoutMasterIdLst>
  <p:sldIdLst>
    <p:sldId id="1102" r:id="rId11"/>
    <p:sldId id="4340" r:id="rId12"/>
    <p:sldId id="4339" r:id="rId13"/>
    <p:sldId id="4246" r:id="rId14"/>
    <p:sldId id="1053" r:id="rId15"/>
    <p:sldId id="4343" r:id="rId16"/>
    <p:sldId id="4369" r:id="rId17"/>
    <p:sldId id="4370" r:id="rId18"/>
    <p:sldId id="4341" r:id="rId19"/>
    <p:sldId id="4354" r:id="rId20"/>
    <p:sldId id="4346" r:id="rId21"/>
    <p:sldId id="4363" r:id="rId22"/>
    <p:sldId id="4364" r:id="rId23"/>
    <p:sldId id="4365" r:id="rId24"/>
    <p:sldId id="4366" r:id="rId25"/>
    <p:sldId id="4355" r:id="rId26"/>
    <p:sldId id="4362" r:id="rId27"/>
    <p:sldId id="4371" r:id="rId28"/>
    <p:sldId id="4360" r:id="rId29"/>
    <p:sldId id="43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924D3E-D64F-49CF-BBE5-262C9558AABF}">
          <p14:sldIdLst>
            <p14:sldId id="1102"/>
            <p14:sldId id="4340"/>
            <p14:sldId id="4339"/>
            <p14:sldId id="4246"/>
            <p14:sldId id="1053"/>
            <p14:sldId id="4343"/>
            <p14:sldId id="4369"/>
            <p14:sldId id="4370"/>
            <p14:sldId id="4341"/>
            <p14:sldId id="4354"/>
            <p14:sldId id="4346"/>
            <p14:sldId id="4363"/>
            <p14:sldId id="4364"/>
            <p14:sldId id="4365"/>
            <p14:sldId id="4366"/>
            <p14:sldId id="4355"/>
            <p14:sldId id="4362"/>
            <p14:sldId id="4371"/>
            <p14:sldId id="4360"/>
            <p14:sldId id="4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66B00-1FC6-43F2-61FD-C97F2B0051E9}" name="Katrina Young" initials="KY" userId="S::katrinayoung@cvpcorp.com::1eedfffd-033c-4bfb-84e0-623fc6e47ccb" providerId="AD"/>
  <p188:author id="{1B706A7B-4C40-2904-5BD3-4A7C9682A275}" name="Megan Wiltsie" initials="MW" userId="S::meganwiltsie@cvpcorp.com::768c0d5c-683c-4fc0-a968-4fe522885fe8" providerId="AD"/>
  <p188:author id="{8069B2C8-A180-15D3-105F-74C8ED9F7DD1}" name="Kat Varga" initials="KV" userId="S::katvarga@cvpcorp.com::27b39ef9-9f2c-4219-ab68-87563686830f" providerId="AD"/>
  <p188:author id="{F15BDCDE-1275-2710-394B-3231091D8458}" name="Foster, Angela" initials="FA" userId="S::Angela.Foster@va.gov::29524050-54a8-4308-8bd1-10d67264d5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2"/>
    <a:srgbClr val="8BB8E1"/>
    <a:srgbClr val="0070C0"/>
    <a:srgbClr val="B0D3EB"/>
    <a:srgbClr val="F4F1F2"/>
    <a:srgbClr val="AEB0B6"/>
    <a:srgbClr val="FFC000"/>
    <a:srgbClr val="AACA96"/>
    <a:srgbClr val="666666"/>
    <a:srgbClr val="FFE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0" autoAdjust="0"/>
  </p:normalViewPr>
  <p:slideViewPr>
    <p:cSldViewPr snapToGrid="0">
      <p:cViewPr varScale="1">
        <p:scale>
          <a:sx n="112" d="100"/>
          <a:sy n="112" d="100"/>
        </p:scale>
        <p:origin x="102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1B5CC-2A6B-459D-B084-55A7BD8D125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54F85F5-CEB5-480B-8826-E9D3A1E6A2F4}">
      <dgm:prSet/>
      <dgm:spPr/>
      <dgm:t>
        <a:bodyPr/>
        <a:lstStyle/>
        <a:p>
          <a:pPr>
            <a:defRPr cap="all"/>
          </a:pPr>
          <a:r>
            <a:rPr lang="en-US" dirty="0"/>
            <a:t>IRB CR/Closure wizard will be adapted from Form - 7.13A Continuing Review</a:t>
          </a:r>
        </a:p>
        <a:p>
          <a:pPr>
            <a:defRPr cap="all"/>
          </a:pPr>
          <a:r>
            <a:rPr lang="en-US" dirty="0"/>
            <a:t>administrative checklist requirements identified by VAIRRS Workgroup</a:t>
          </a:r>
        </a:p>
      </dgm:t>
    </dgm:pt>
    <dgm:pt modelId="{FDA3BF3E-DB82-4AC9-A31E-56E01BF157E9}" type="parTrans" cxnId="{C6E29362-0CFE-4606-983F-5B2339AF8F45}">
      <dgm:prSet/>
      <dgm:spPr/>
      <dgm:t>
        <a:bodyPr/>
        <a:lstStyle/>
        <a:p>
          <a:endParaRPr lang="en-US"/>
        </a:p>
      </dgm:t>
    </dgm:pt>
    <dgm:pt modelId="{86B5BECE-79BB-4B51-AFF9-E4E472C0374E}" type="sibTrans" cxnId="{C6E29362-0CFE-4606-983F-5B2339AF8F45}">
      <dgm:prSet/>
      <dgm:spPr/>
      <dgm:t>
        <a:bodyPr/>
        <a:lstStyle/>
        <a:p>
          <a:endParaRPr lang="en-US"/>
        </a:p>
      </dgm:t>
    </dgm:pt>
    <dgm:pt modelId="{9EDC35B0-9A72-4E75-8E1B-13C0BFA91E29}">
      <dgm:prSet/>
      <dgm:spPr/>
      <dgm:t>
        <a:bodyPr/>
        <a:lstStyle/>
        <a:p>
          <a:pPr>
            <a:defRPr cap="all"/>
          </a:pPr>
          <a:r>
            <a:rPr lang="en-US" dirty="0"/>
            <a:t>workgroups will meet bi-weekly over Summer</a:t>
          </a:r>
        </a:p>
        <a:p>
          <a:pPr>
            <a:defRPr cap="all"/>
          </a:pPr>
          <a:r>
            <a:rPr lang="en-US" dirty="0"/>
            <a:t>(email VAIRRS to volunteer)</a:t>
          </a:r>
        </a:p>
      </dgm:t>
    </dgm:pt>
    <dgm:pt modelId="{190BE411-E307-4A25-BAF5-B0960DF3957B}" type="parTrans" cxnId="{A25882E5-B4BC-406E-8B27-20A4B9F033A7}">
      <dgm:prSet/>
      <dgm:spPr/>
      <dgm:t>
        <a:bodyPr/>
        <a:lstStyle/>
        <a:p>
          <a:endParaRPr lang="en-US"/>
        </a:p>
      </dgm:t>
    </dgm:pt>
    <dgm:pt modelId="{74E785DF-14D1-4FB0-9677-1D81B7F79C92}" type="sibTrans" cxnId="{A25882E5-B4BC-406E-8B27-20A4B9F033A7}">
      <dgm:prSet/>
      <dgm:spPr/>
      <dgm:t>
        <a:bodyPr/>
        <a:lstStyle/>
        <a:p>
          <a:endParaRPr lang="en-US"/>
        </a:p>
      </dgm:t>
    </dgm:pt>
    <dgm:pt modelId="{1F64D3C3-8E22-40FD-B9CA-F692B1F81BDA}">
      <dgm:prSet/>
      <dgm:spPr/>
      <dgm:t>
        <a:bodyPr/>
        <a:lstStyle/>
        <a:p>
          <a:pPr>
            <a:defRPr cap="all"/>
          </a:pPr>
          <a:r>
            <a:rPr lang="en-US"/>
            <a:t>Expected deployment in Fall 2024</a:t>
          </a:r>
        </a:p>
      </dgm:t>
    </dgm:pt>
    <dgm:pt modelId="{AF969ED9-8ACA-42B6-A767-6D34C6970529}" type="parTrans" cxnId="{D4B5033E-AA7B-44B7-A0B6-46339AE4D62C}">
      <dgm:prSet/>
      <dgm:spPr/>
      <dgm:t>
        <a:bodyPr/>
        <a:lstStyle/>
        <a:p>
          <a:endParaRPr lang="en-US"/>
        </a:p>
      </dgm:t>
    </dgm:pt>
    <dgm:pt modelId="{2F5570EC-B415-4022-899D-D1CCBE4628B5}" type="sibTrans" cxnId="{D4B5033E-AA7B-44B7-A0B6-46339AE4D62C}">
      <dgm:prSet/>
      <dgm:spPr/>
      <dgm:t>
        <a:bodyPr/>
        <a:lstStyle/>
        <a:p>
          <a:endParaRPr lang="en-US"/>
        </a:p>
      </dgm:t>
    </dgm:pt>
    <dgm:pt modelId="{2B98122A-ECF1-4BDA-8F3C-ED9AA47E6782}" type="pres">
      <dgm:prSet presAssocID="{2831B5CC-2A6B-459D-B084-55A7BD8D125F}" presName="root" presStyleCnt="0">
        <dgm:presLayoutVars>
          <dgm:dir/>
          <dgm:resizeHandles val="exact"/>
        </dgm:presLayoutVars>
      </dgm:prSet>
      <dgm:spPr/>
    </dgm:pt>
    <dgm:pt modelId="{8C513A0D-B325-454F-9F99-5B5E87987C83}" type="pres">
      <dgm:prSet presAssocID="{C54F85F5-CEB5-480B-8826-E9D3A1E6A2F4}" presName="compNode" presStyleCnt="0"/>
      <dgm:spPr/>
    </dgm:pt>
    <dgm:pt modelId="{839EF30B-EA62-4BC4-810C-549194131ED6}" type="pres">
      <dgm:prSet presAssocID="{C54F85F5-CEB5-480B-8826-E9D3A1E6A2F4}" presName="iconBgRect" presStyleLbl="bgShp" presStyleIdx="0" presStyleCnt="3"/>
      <dgm:spPr>
        <a:prstGeom prst="round2DiagRect">
          <a:avLst>
            <a:gd name="adj1" fmla="val 29727"/>
            <a:gd name="adj2" fmla="val 0"/>
          </a:avLst>
        </a:prstGeom>
      </dgm:spPr>
    </dgm:pt>
    <dgm:pt modelId="{D472C0B1-FB3F-4028-A431-A0B937D5CF8C}" type="pres">
      <dgm:prSet presAssocID="{C54F85F5-CEB5-480B-8826-E9D3A1E6A2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works"/>
        </a:ext>
      </dgm:extLst>
    </dgm:pt>
    <dgm:pt modelId="{36A85CEA-AD4E-47B4-B19F-C8DBABF349BC}" type="pres">
      <dgm:prSet presAssocID="{C54F85F5-CEB5-480B-8826-E9D3A1E6A2F4}" presName="spaceRect" presStyleCnt="0"/>
      <dgm:spPr/>
    </dgm:pt>
    <dgm:pt modelId="{D1578D26-1B5F-468B-80BA-8177984B36D1}" type="pres">
      <dgm:prSet presAssocID="{C54F85F5-CEB5-480B-8826-E9D3A1E6A2F4}" presName="textRect" presStyleLbl="revTx" presStyleIdx="0" presStyleCnt="3">
        <dgm:presLayoutVars>
          <dgm:chMax val="1"/>
          <dgm:chPref val="1"/>
        </dgm:presLayoutVars>
      </dgm:prSet>
      <dgm:spPr/>
    </dgm:pt>
    <dgm:pt modelId="{AC7E43EA-1A88-4503-8B04-857D05F115BA}" type="pres">
      <dgm:prSet presAssocID="{86B5BECE-79BB-4B51-AFF9-E4E472C0374E}" presName="sibTrans" presStyleCnt="0"/>
      <dgm:spPr/>
    </dgm:pt>
    <dgm:pt modelId="{4EF2EB7D-C752-4CEC-A393-3D2CC562CDFE}" type="pres">
      <dgm:prSet presAssocID="{9EDC35B0-9A72-4E75-8E1B-13C0BFA91E29}" presName="compNode" presStyleCnt="0"/>
      <dgm:spPr/>
    </dgm:pt>
    <dgm:pt modelId="{085288A8-0ACE-4A51-A03F-58ED2A34182A}" type="pres">
      <dgm:prSet presAssocID="{9EDC35B0-9A72-4E75-8E1B-13C0BFA91E29}" presName="iconBgRect" presStyleLbl="bgShp" presStyleIdx="1" presStyleCnt="3"/>
      <dgm:spPr>
        <a:prstGeom prst="round2DiagRect">
          <a:avLst>
            <a:gd name="adj1" fmla="val 29727"/>
            <a:gd name="adj2" fmla="val 0"/>
          </a:avLst>
        </a:prstGeom>
      </dgm:spPr>
    </dgm:pt>
    <dgm:pt modelId="{9DD50171-11A5-417B-8196-EA09BE9EFA67}" type="pres">
      <dgm:prSet presAssocID="{9EDC35B0-9A72-4E75-8E1B-13C0BFA91E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8A8DE2E-6AB0-445B-8A21-6D6FDD3339D5}" type="pres">
      <dgm:prSet presAssocID="{9EDC35B0-9A72-4E75-8E1B-13C0BFA91E29}" presName="spaceRect" presStyleCnt="0"/>
      <dgm:spPr/>
    </dgm:pt>
    <dgm:pt modelId="{2EA41DBE-B878-481E-AC1B-230AEAA3BACC}" type="pres">
      <dgm:prSet presAssocID="{9EDC35B0-9A72-4E75-8E1B-13C0BFA91E29}" presName="textRect" presStyleLbl="revTx" presStyleIdx="1" presStyleCnt="3">
        <dgm:presLayoutVars>
          <dgm:chMax val="1"/>
          <dgm:chPref val="1"/>
        </dgm:presLayoutVars>
      </dgm:prSet>
      <dgm:spPr/>
    </dgm:pt>
    <dgm:pt modelId="{13EB2A5A-02AA-4917-8317-5A6321277F68}" type="pres">
      <dgm:prSet presAssocID="{74E785DF-14D1-4FB0-9677-1D81B7F79C92}" presName="sibTrans" presStyleCnt="0"/>
      <dgm:spPr/>
    </dgm:pt>
    <dgm:pt modelId="{AA8D3AF3-6C57-41D1-AA97-2F873892E4A7}" type="pres">
      <dgm:prSet presAssocID="{1F64D3C3-8E22-40FD-B9CA-F692B1F81BDA}" presName="compNode" presStyleCnt="0"/>
      <dgm:spPr/>
    </dgm:pt>
    <dgm:pt modelId="{C6506F82-7FA3-424F-AC09-0D15DF1E8CE6}" type="pres">
      <dgm:prSet presAssocID="{1F64D3C3-8E22-40FD-B9CA-F692B1F81BDA}" presName="iconBgRect" presStyleLbl="bgShp" presStyleIdx="2" presStyleCnt="3"/>
      <dgm:spPr>
        <a:prstGeom prst="round2DiagRect">
          <a:avLst>
            <a:gd name="adj1" fmla="val 29727"/>
            <a:gd name="adj2" fmla="val 0"/>
          </a:avLst>
        </a:prstGeom>
      </dgm:spPr>
    </dgm:pt>
    <dgm:pt modelId="{A40C7E89-BF9C-428D-9910-518C9CBA354A}" type="pres">
      <dgm:prSet presAssocID="{1F64D3C3-8E22-40FD-B9CA-F692B1F81B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DE61657-5E9D-460C-9EB7-6DAB90CA83D9}" type="pres">
      <dgm:prSet presAssocID="{1F64D3C3-8E22-40FD-B9CA-F692B1F81BDA}" presName="spaceRect" presStyleCnt="0"/>
      <dgm:spPr/>
    </dgm:pt>
    <dgm:pt modelId="{D53A321C-A2B6-487E-A7E4-2432BD63B0C1}" type="pres">
      <dgm:prSet presAssocID="{1F64D3C3-8E22-40FD-B9CA-F692B1F81BDA}" presName="textRect" presStyleLbl="revTx" presStyleIdx="2" presStyleCnt="3">
        <dgm:presLayoutVars>
          <dgm:chMax val="1"/>
          <dgm:chPref val="1"/>
        </dgm:presLayoutVars>
      </dgm:prSet>
      <dgm:spPr/>
    </dgm:pt>
  </dgm:ptLst>
  <dgm:cxnLst>
    <dgm:cxn modelId="{D44C4B00-DE47-4DBD-94FD-90E1B6A5657D}" type="presOf" srcId="{1F64D3C3-8E22-40FD-B9CA-F692B1F81BDA}" destId="{D53A321C-A2B6-487E-A7E4-2432BD63B0C1}" srcOrd="0" destOrd="0" presId="urn:microsoft.com/office/officeart/2018/5/layout/IconLeafLabelList"/>
    <dgm:cxn modelId="{F0952C2C-5082-495D-957E-308BDDFF5554}" type="presOf" srcId="{2831B5CC-2A6B-459D-B084-55A7BD8D125F}" destId="{2B98122A-ECF1-4BDA-8F3C-ED9AA47E6782}" srcOrd="0" destOrd="0" presId="urn:microsoft.com/office/officeart/2018/5/layout/IconLeafLabelList"/>
    <dgm:cxn modelId="{D4B5033E-AA7B-44B7-A0B6-46339AE4D62C}" srcId="{2831B5CC-2A6B-459D-B084-55A7BD8D125F}" destId="{1F64D3C3-8E22-40FD-B9CA-F692B1F81BDA}" srcOrd="2" destOrd="0" parTransId="{AF969ED9-8ACA-42B6-A767-6D34C6970529}" sibTransId="{2F5570EC-B415-4022-899D-D1CCBE4628B5}"/>
    <dgm:cxn modelId="{C6E29362-0CFE-4606-983F-5B2339AF8F45}" srcId="{2831B5CC-2A6B-459D-B084-55A7BD8D125F}" destId="{C54F85F5-CEB5-480B-8826-E9D3A1E6A2F4}" srcOrd="0" destOrd="0" parTransId="{FDA3BF3E-DB82-4AC9-A31E-56E01BF157E9}" sibTransId="{86B5BECE-79BB-4B51-AFF9-E4E472C0374E}"/>
    <dgm:cxn modelId="{ED0B9A4E-6674-44E6-940F-A6FEA8DF07DE}" type="presOf" srcId="{9EDC35B0-9A72-4E75-8E1B-13C0BFA91E29}" destId="{2EA41DBE-B878-481E-AC1B-230AEAA3BACC}" srcOrd="0" destOrd="0" presId="urn:microsoft.com/office/officeart/2018/5/layout/IconLeafLabelList"/>
    <dgm:cxn modelId="{526CABB7-6BB1-4472-82D4-399431452C62}" type="presOf" srcId="{C54F85F5-CEB5-480B-8826-E9D3A1E6A2F4}" destId="{D1578D26-1B5F-468B-80BA-8177984B36D1}" srcOrd="0" destOrd="0" presId="urn:microsoft.com/office/officeart/2018/5/layout/IconLeafLabelList"/>
    <dgm:cxn modelId="{A25882E5-B4BC-406E-8B27-20A4B9F033A7}" srcId="{2831B5CC-2A6B-459D-B084-55A7BD8D125F}" destId="{9EDC35B0-9A72-4E75-8E1B-13C0BFA91E29}" srcOrd="1" destOrd="0" parTransId="{190BE411-E307-4A25-BAF5-B0960DF3957B}" sibTransId="{74E785DF-14D1-4FB0-9677-1D81B7F79C92}"/>
    <dgm:cxn modelId="{AEFBCBF8-768C-4796-8E58-3E0850BB3A5F}" type="presParOf" srcId="{2B98122A-ECF1-4BDA-8F3C-ED9AA47E6782}" destId="{8C513A0D-B325-454F-9F99-5B5E87987C83}" srcOrd="0" destOrd="0" presId="urn:microsoft.com/office/officeart/2018/5/layout/IconLeafLabelList"/>
    <dgm:cxn modelId="{223709B2-E0AE-4E3C-AB2C-C0EAD2EBAE8E}" type="presParOf" srcId="{8C513A0D-B325-454F-9F99-5B5E87987C83}" destId="{839EF30B-EA62-4BC4-810C-549194131ED6}" srcOrd="0" destOrd="0" presId="urn:microsoft.com/office/officeart/2018/5/layout/IconLeafLabelList"/>
    <dgm:cxn modelId="{240C3FEA-BE6A-42AB-9793-86EB8382C059}" type="presParOf" srcId="{8C513A0D-B325-454F-9F99-5B5E87987C83}" destId="{D472C0B1-FB3F-4028-A431-A0B937D5CF8C}" srcOrd="1" destOrd="0" presId="urn:microsoft.com/office/officeart/2018/5/layout/IconLeafLabelList"/>
    <dgm:cxn modelId="{C5B2021E-D160-49ED-8813-6A0B72493540}" type="presParOf" srcId="{8C513A0D-B325-454F-9F99-5B5E87987C83}" destId="{36A85CEA-AD4E-47B4-B19F-C8DBABF349BC}" srcOrd="2" destOrd="0" presId="urn:microsoft.com/office/officeart/2018/5/layout/IconLeafLabelList"/>
    <dgm:cxn modelId="{2796EA58-FB55-47C3-B1B6-9B6D55DD47DD}" type="presParOf" srcId="{8C513A0D-B325-454F-9F99-5B5E87987C83}" destId="{D1578D26-1B5F-468B-80BA-8177984B36D1}" srcOrd="3" destOrd="0" presId="urn:microsoft.com/office/officeart/2018/5/layout/IconLeafLabelList"/>
    <dgm:cxn modelId="{797C32F2-E59D-4B52-AD36-21C8CD07F5D4}" type="presParOf" srcId="{2B98122A-ECF1-4BDA-8F3C-ED9AA47E6782}" destId="{AC7E43EA-1A88-4503-8B04-857D05F115BA}" srcOrd="1" destOrd="0" presId="urn:microsoft.com/office/officeart/2018/5/layout/IconLeafLabelList"/>
    <dgm:cxn modelId="{FFA1603C-B458-4C73-AEA0-5C8C7924A2A8}" type="presParOf" srcId="{2B98122A-ECF1-4BDA-8F3C-ED9AA47E6782}" destId="{4EF2EB7D-C752-4CEC-A393-3D2CC562CDFE}" srcOrd="2" destOrd="0" presId="urn:microsoft.com/office/officeart/2018/5/layout/IconLeafLabelList"/>
    <dgm:cxn modelId="{B1A6CED3-4DE2-4EE7-B880-D0518A2DC0C8}" type="presParOf" srcId="{4EF2EB7D-C752-4CEC-A393-3D2CC562CDFE}" destId="{085288A8-0ACE-4A51-A03F-58ED2A34182A}" srcOrd="0" destOrd="0" presId="urn:microsoft.com/office/officeart/2018/5/layout/IconLeafLabelList"/>
    <dgm:cxn modelId="{3F2D696F-FA9C-477E-B8C6-37520F3BAFB4}" type="presParOf" srcId="{4EF2EB7D-C752-4CEC-A393-3D2CC562CDFE}" destId="{9DD50171-11A5-417B-8196-EA09BE9EFA67}" srcOrd="1" destOrd="0" presId="urn:microsoft.com/office/officeart/2018/5/layout/IconLeafLabelList"/>
    <dgm:cxn modelId="{00F778B5-D82D-4E11-9FAD-6A2DC55228E3}" type="presParOf" srcId="{4EF2EB7D-C752-4CEC-A393-3D2CC562CDFE}" destId="{A8A8DE2E-6AB0-445B-8A21-6D6FDD3339D5}" srcOrd="2" destOrd="0" presId="urn:microsoft.com/office/officeart/2018/5/layout/IconLeafLabelList"/>
    <dgm:cxn modelId="{11805D2A-1C69-46D7-A049-2E571E71B293}" type="presParOf" srcId="{4EF2EB7D-C752-4CEC-A393-3D2CC562CDFE}" destId="{2EA41DBE-B878-481E-AC1B-230AEAA3BACC}" srcOrd="3" destOrd="0" presId="urn:microsoft.com/office/officeart/2018/5/layout/IconLeafLabelList"/>
    <dgm:cxn modelId="{F772C609-2012-4F06-B1B4-9728EA0ADBE3}" type="presParOf" srcId="{2B98122A-ECF1-4BDA-8F3C-ED9AA47E6782}" destId="{13EB2A5A-02AA-4917-8317-5A6321277F68}" srcOrd="3" destOrd="0" presId="urn:microsoft.com/office/officeart/2018/5/layout/IconLeafLabelList"/>
    <dgm:cxn modelId="{8C0EF1FB-01CB-41B7-A3BD-1E7C7CEB5F72}" type="presParOf" srcId="{2B98122A-ECF1-4BDA-8F3C-ED9AA47E6782}" destId="{AA8D3AF3-6C57-41D1-AA97-2F873892E4A7}" srcOrd="4" destOrd="0" presId="urn:microsoft.com/office/officeart/2018/5/layout/IconLeafLabelList"/>
    <dgm:cxn modelId="{38FFB220-4F79-41C9-BBF8-4C9D4F8A2A6B}" type="presParOf" srcId="{AA8D3AF3-6C57-41D1-AA97-2F873892E4A7}" destId="{C6506F82-7FA3-424F-AC09-0D15DF1E8CE6}" srcOrd="0" destOrd="0" presId="urn:microsoft.com/office/officeart/2018/5/layout/IconLeafLabelList"/>
    <dgm:cxn modelId="{B10E572A-42AA-4970-859E-1A25A1FBA98B}" type="presParOf" srcId="{AA8D3AF3-6C57-41D1-AA97-2F873892E4A7}" destId="{A40C7E89-BF9C-428D-9910-518C9CBA354A}" srcOrd="1" destOrd="0" presId="urn:microsoft.com/office/officeart/2018/5/layout/IconLeafLabelList"/>
    <dgm:cxn modelId="{A957D72B-D474-40B8-A70A-B628125788DC}" type="presParOf" srcId="{AA8D3AF3-6C57-41D1-AA97-2F873892E4A7}" destId="{7DE61657-5E9D-460C-9EB7-6DAB90CA83D9}" srcOrd="2" destOrd="0" presId="urn:microsoft.com/office/officeart/2018/5/layout/IconLeafLabelList"/>
    <dgm:cxn modelId="{EF74FEBC-94B8-4684-B0B9-BB2C856DD8F5}" type="presParOf" srcId="{AA8D3AF3-6C57-41D1-AA97-2F873892E4A7}" destId="{D53A321C-A2B6-487E-A7E4-2432BD63B0C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EF30B-EA62-4BC4-810C-549194131ED6}">
      <dsp:nvSpPr>
        <dsp:cNvPr id="0" name=""/>
        <dsp:cNvSpPr/>
      </dsp:nvSpPr>
      <dsp:spPr>
        <a:xfrm>
          <a:off x="718664" y="2022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2C0B1-FB3F-4028-A431-A0B937D5CF8C}">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578D26-1B5F-468B-80BA-8177984B36D1}">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IRB CR/Closure wizard will be adapted from Form - 7.13A Continuing Review</a:t>
          </a:r>
        </a:p>
        <a:p>
          <a:pPr marL="0" lvl="0" indent="0" algn="ctr" defTabSz="488950">
            <a:lnSpc>
              <a:spcPct val="90000"/>
            </a:lnSpc>
            <a:spcBef>
              <a:spcPct val="0"/>
            </a:spcBef>
            <a:spcAft>
              <a:spcPct val="35000"/>
            </a:spcAft>
            <a:buNone/>
            <a:defRPr cap="all"/>
          </a:pPr>
          <a:r>
            <a:rPr lang="en-US" sz="1100" kern="1200" dirty="0"/>
            <a:t>administrative checklist requirements identified by VAIRRS Workgroup</a:t>
          </a:r>
        </a:p>
      </dsp:txBody>
      <dsp:txXfrm>
        <a:off x="93445" y="2767202"/>
        <a:ext cx="3206250" cy="720000"/>
      </dsp:txXfrm>
    </dsp:sp>
    <dsp:sp modelId="{085288A8-0ACE-4A51-A03F-58ED2A34182A}">
      <dsp:nvSpPr>
        <dsp:cNvPr id="0" name=""/>
        <dsp:cNvSpPr/>
      </dsp:nvSpPr>
      <dsp:spPr>
        <a:xfrm>
          <a:off x="4486008" y="2022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50171-11A5-417B-8196-EA09BE9EFA67}">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A41DBE-B878-481E-AC1B-230AEAA3BACC}">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workgroups will meet bi-weekly over Summer</a:t>
          </a:r>
        </a:p>
        <a:p>
          <a:pPr marL="0" lvl="0" indent="0" algn="ctr" defTabSz="488950">
            <a:lnSpc>
              <a:spcPct val="90000"/>
            </a:lnSpc>
            <a:spcBef>
              <a:spcPct val="0"/>
            </a:spcBef>
            <a:spcAft>
              <a:spcPct val="35000"/>
            </a:spcAft>
            <a:buNone/>
            <a:defRPr cap="all"/>
          </a:pPr>
          <a:r>
            <a:rPr lang="en-US" sz="1100" kern="1200" dirty="0"/>
            <a:t>(email VAIRRS to volunteer)</a:t>
          </a:r>
        </a:p>
      </dsp:txBody>
      <dsp:txXfrm>
        <a:off x="3860789" y="2767202"/>
        <a:ext cx="3206250" cy="720000"/>
      </dsp:txXfrm>
    </dsp:sp>
    <dsp:sp modelId="{C6506F82-7FA3-424F-AC09-0D15DF1E8CE6}">
      <dsp:nvSpPr>
        <dsp:cNvPr id="0" name=""/>
        <dsp:cNvSpPr/>
      </dsp:nvSpPr>
      <dsp:spPr>
        <a:xfrm>
          <a:off x="8253352" y="2022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0C7E89-BF9C-428D-9910-518C9CBA354A}">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A321C-A2B6-487E-A7E4-2432BD63B0C1}">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Expected deployment in Fall 2024</a:t>
          </a:r>
        </a:p>
      </dsp:txBody>
      <dsp:txXfrm>
        <a:off x="7628133" y="27672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5/29/2024</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dirty="0"/>
          </a:p>
        </p:txBody>
      </p:sp>
    </p:spTree>
    <p:extLst>
      <p:ext uri="{BB962C8B-B14F-4D97-AF65-F5344CB8AC3E}">
        <p14:creationId xmlns:p14="http://schemas.microsoft.com/office/powerpoint/2010/main" val="2912681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4" name="TextBox 3">
            <a:extLst>
              <a:ext uri="{FF2B5EF4-FFF2-40B4-BE49-F238E27FC236}">
                <a16:creationId xmlns:a16="http://schemas.microsoft.com/office/drawing/2014/main" id="{30DF38CE-CA87-A92C-A874-1CA15A616541}"/>
              </a:ext>
            </a:extLst>
          </p:cNvPr>
          <p:cNvSpPr txBox="1"/>
          <p:nvPr userDrawn="1"/>
        </p:nvSpPr>
        <p:spPr>
          <a:xfrm>
            <a:off x="275303" y="705956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3" name="Picture 2" descr="Logo, company name&#10;&#10;Description automatically generated">
            <a:extLst>
              <a:ext uri="{FF2B5EF4-FFF2-40B4-BE49-F238E27FC236}">
                <a16:creationId xmlns:a16="http://schemas.microsoft.com/office/drawing/2014/main" id="{0D2EB082-FB14-6C48-7EB0-A7B709D57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83246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rgbClr val="003E72"/>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474649" y="2820512"/>
            <a:ext cx="8382000" cy="433163"/>
          </a:xfrm>
        </p:spPr>
        <p:txBody>
          <a:bodyPr>
            <a:noAutofit/>
          </a:bodyPr>
          <a:lstStyle>
            <a:lvl1pPr marL="0" indent="0" algn="l">
              <a:buNone/>
              <a:defRPr sz="3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369662057"/>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rgbClr val="003E72"/>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297618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50439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rgbClr val="003E7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26917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3684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9292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7199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4F1F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520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8053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CE1-AF8F-29C0-2EF6-84A3594C0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6D8EC-33B4-9A64-6E6E-7D61876D4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E4C91601-6A87-2D94-FD1E-68336713F684}"/>
              </a:ext>
            </a:extLst>
          </p:cNvPr>
          <p:cNvSpPr>
            <a:spLocks noGrp="1"/>
          </p:cNvSpPr>
          <p:nvPr>
            <p:ph type="sldNum" sz="quarter" idx="10"/>
          </p:nvPr>
        </p:nvSpPr>
        <p:spPr/>
        <p:txBody>
          <a:bodyPr/>
          <a:lstStyle/>
          <a:p>
            <a:fld id="{3647B706-5948-6248-B5A8-2CC906FD993A}" type="slidenum">
              <a:rPr lang="en-US" smtClean="0"/>
              <a:t>‹#›</a:t>
            </a:fld>
            <a:endParaRPr lang="en-US"/>
          </a:p>
        </p:txBody>
      </p:sp>
    </p:spTree>
    <p:extLst>
      <p:ext uri="{BB962C8B-B14F-4D97-AF65-F5344CB8AC3E}">
        <p14:creationId xmlns:p14="http://schemas.microsoft.com/office/powerpoint/2010/main" val="18358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BB0C-3F42-3AFB-C6FE-61742F866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ED016-C20A-9EF3-F5DF-1D817EB53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46CB8-C99D-A074-69BB-C1AA160B2791}"/>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5" name="Footer Placeholder 4">
            <a:extLst>
              <a:ext uri="{FF2B5EF4-FFF2-40B4-BE49-F238E27FC236}">
                <a16:creationId xmlns:a16="http://schemas.microsoft.com/office/drawing/2014/main" id="{F27DA05D-0268-416D-240F-5DBEDB08A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34C1C-E147-8410-428A-34A6E16A8A24}"/>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078074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02C5-EC21-0C5E-91B5-D776DFCFA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8B4A9-33ED-E2F6-7888-F5E12A04B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EDC4C-C6EF-3161-A533-63AD24452046}"/>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5" name="Footer Placeholder 4">
            <a:extLst>
              <a:ext uri="{FF2B5EF4-FFF2-40B4-BE49-F238E27FC236}">
                <a16:creationId xmlns:a16="http://schemas.microsoft.com/office/drawing/2014/main" id="{D506B596-CDAC-D9CD-8D5C-8D53BDF62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8A2A2-4B68-2A92-7507-C6C7E7D64D23}"/>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75832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2B13-5E1E-BF40-3B38-CD1920F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3254B1-67AB-F589-A875-2E6792AEC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2636B-0C3B-E9A0-0FF7-D3BE8F98C579}"/>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5" name="Footer Placeholder 4">
            <a:extLst>
              <a:ext uri="{FF2B5EF4-FFF2-40B4-BE49-F238E27FC236}">
                <a16:creationId xmlns:a16="http://schemas.microsoft.com/office/drawing/2014/main" id="{8006D1D6-0AED-8915-DD42-044B9DA01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81D3-D292-A949-176B-BAC1A46BC1CB}"/>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470669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B28F-3B20-BD9B-A2C3-760A4CB1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1B3E1-F615-CAB0-7BD7-FF862DBAE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5CB8A-6AA2-1BD1-F770-176211997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8C247-3394-3057-02EA-F76F24F22233}"/>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6" name="Footer Placeholder 5">
            <a:extLst>
              <a:ext uri="{FF2B5EF4-FFF2-40B4-BE49-F238E27FC236}">
                <a16:creationId xmlns:a16="http://schemas.microsoft.com/office/drawing/2014/main" id="{3824351C-7CA5-2D2F-D854-A5E5F9C2E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DE9DC-BC7D-2E99-85B7-2025692CE771}"/>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635905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1DD9-2BC7-A329-C079-E2D2A414C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3C30D4-AA0A-A862-ADAC-3F9E389F2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5B38F-F587-505E-6568-4345CD6F2B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02643-DDA7-4A36-DB31-0FEEFD454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E262F-FA0D-2B94-6983-148E3AD43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EEAD6-4089-8FF2-7F51-DB0F3B90EAA6}"/>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8" name="Footer Placeholder 7">
            <a:extLst>
              <a:ext uri="{FF2B5EF4-FFF2-40B4-BE49-F238E27FC236}">
                <a16:creationId xmlns:a16="http://schemas.microsoft.com/office/drawing/2014/main" id="{4268EF19-A675-4ED9-E1A7-BA32809D0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67310-0497-2FA4-3C33-F8E8C78EECEE}"/>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88730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00E-B990-C404-8A21-7C50FF617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A38D7-8ACA-B1BF-0EB1-A7AED3D5FD26}"/>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4" name="Footer Placeholder 3">
            <a:extLst>
              <a:ext uri="{FF2B5EF4-FFF2-40B4-BE49-F238E27FC236}">
                <a16:creationId xmlns:a16="http://schemas.microsoft.com/office/drawing/2014/main" id="{307D86B9-1FDD-DEB5-00F9-FF793CB0F9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546286-9ADD-FC69-1CFE-CC2A2518882C}"/>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377192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888AA-2ED4-5D9C-D93D-A919B2EE511C}"/>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3" name="Footer Placeholder 2">
            <a:extLst>
              <a:ext uri="{FF2B5EF4-FFF2-40B4-BE49-F238E27FC236}">
                <a16:creationId xmlns:a16="http://schemas.microsoft.com/office/drawing/2014/main" id="{97BE8296-3E21-01DC-505C-ABE26CC95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4DD77-2E42-0106-DCE8-4DC3432DDAE6}"/>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31786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0714-44C6-79BF-019D-356E0507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15E9CA-9077-EC00-31E6-C6223B015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D86294-D7BF-066C-A23D-113C5CD6A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FECAB-8271-1011-C2A4-80A6658917EF}"/>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6" name="Footer Placeholder 5">
            <a:extLst>
              <a:ext uri="{FF2B5EF4-FFF2-40B4-BE49-F238E27FC236}">
                <a16:creationId xmlns:a16="http://schemas.microsoft.com/office/drawing/2014/main" id="{40913957-BFA0-1329-8F4A-A50361A92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9057F-5A3C-6626-4837-11CF6B97F6AC}"/>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47082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D6F9-C2B7-0C1A-6A45-A11BE6EF1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3CC12-554A-0F91-FCB3-30628052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2BFB7-8FBC-BE88-8889-8CD43438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812C8-CB39-A7D4-D290-DA3DFEC3795F}"/>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6" name="Footer Placeholder 5">
            <a:extLst>
              <a:ext uri="{FF2B5EF4-FFF2-40B4-BE49-F238E27FC236}">
                <a16:creationId xmlns:a16="http://schemas.microsoft.com/office/drawing/2014/main" id="{30D25DB7-5167-A17E-F408-1D980BD6E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47BAE-A275-04AD-45D7-93EB0482E727}"/>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64526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8B80-D0D6-263B-EE23-D7F43737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9DF0A-86BB-BCB0-0D1B-C0F898B21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18924-AAC4-8B44-8026-F23D8894B3A5}"/>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5" name="Footer Placeholder 4">
            <a:extLst>
              <a:ext uri="{FF2B5EF4-FFF2-40B4-BE49-F238E27FC236}">
                <a16:creationId xmlns:a16="http://schemas.microsoft.com/office/drawing/2014/main" id="{5EABEB8C-114C-6906-BA46-F3928CABB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C720-50A0-B7AE-AC76-BC54CEA0844A}"/>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76680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5C673-9F04-D55D-67EF-53480B36C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F4A97-0CEA-0C9B-3BDE-D4E47016D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E0A9C-0205-71D3-96A3-F34C5193E3CC}"/>
              </a:ext>
            </a:extLst>
          </p:cNvPr>
          <p:cNvSpPr>
            <a:spLocks noGrp="1"/>
          </p:cNvSpPr>
          <p:nvPr>
            <p:ph type="dt" sz="half" idx="10"/>
          </p:nvPr>
        </p:nvSpPr>
        <p:spPr/>
        <p:txBody>
          <a:bodyPr/>
          <a:lstStyle/>
          <a:p>
            <a:fld id="{3521855E-AF5B-44AD-BB25-E16A6E046410}" type="datetimeFigureOut">
              <a:rPr lang="en-US" smtClean="0"/>
              <a:t>5/29/2024</a:t>
            </a:fld>
            <a:endParaRPr lang="en-US"/>
          </a:p>
        </p:txBody>
      </p:sp>
      <p:sp>
        <p:nvSpPr>
          <p:cNvPr id="5" name="Footer Placeholder 4">
            <a:extLst>
              <a:ext uri="{FF2B5EF4-FFF2-40B4-BE49-F238E27FC236}">
                <a16:creationId xmlns:a16="http://schemas.microsoft.com/office/drawing/2014/main" id="{5A4B3CA1-96FE-ED8D-1AAB-F43625A13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D5F1A-3642-9EB9-094B-9BCE6CA3DD8E}"/>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296132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745048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14E4FCE-636B-E9D0-3873-80A8611F92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4239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05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64633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855176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100781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911171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450699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340775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866868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15383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a:xfrm>
            <a:off x="8610600" y="6356350"/>
            <a:ext cx="2743200" cy="365125"/>
          </a:xfrm>
          <a:prstGeom prst="rect">
            <a:avLst/>
          </a:prstGeom>
        </p:spPr>
        <p:txBody>
          <a:bodyPr/>
          <a:lstStyle/>
          <a:p>
            <a:fld id="{50EE7798-284D-44E6-BD33-EC3C7F4CA87C}"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03527602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57417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1490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467917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508708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075382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312877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4226611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52800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920501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92B-B68C-F505-5D9D-150DE23DD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7948C-F877-43D2-3262-0D50536394A5}"/>
              </a:ext>
            </a:extLst>
          </p:cNvPr>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5/29/2024</a:t>
            </a:fld>
            <a:endParaRPr lang="en-US"/>
          </a:p>
        </p:txBody>
      </p:sp>
      <p:sp>
        <p:nvSpPr>
          <p:cNvPr id="4" name="Footer Placeholder 3">
            <a:extLst>
              <a:ext uri="{FF2B5EF4-FFF2-40B4-BE49-F238E27FC236}">
                <a16:creationId xmlns:a16="http://schemas.microsoft.com/office/drawing/2014/main" id="{AD69FADA-2FDE-D6F5-849A-076DEF58CF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4A9753-2BFA-7186-7919-F03CCCF81634}"/>
              </a:ext>
            </a:extLst>
          </p:cNvPr>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615487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835165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76813734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115273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6789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214284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8301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59166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73291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279833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740358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051242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801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0.png"/><Relationship Id="rId1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1.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3.xml"/><Relationship Id="rId5" Type="http://schemas.openxmlformats.org/officeDocument/2006/relationships/slideLayout" Target="../slideLayouts/slideLayout15.xml"/><Relationship Id="rId15" Type="http://schemas.openxmlformats.org/officeDocument/2006/relationships/oleObject" Target="../embeddings/oleObject2.bin"/><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ags" Target="../tags/tag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8.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1.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oleObject" Target="../embeddings/oleObject3.bin"/><Relationship Id="rId30"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ags" Target="../tags/tag8.xml"/><Relationship Id="rId18"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17" Type="http://schemas.openxmlformats.org/officeDocument/2006/relationships/image" Target="../media/image2.png"/><Relationship Id="rId2" Type="http://schemas.openxmlformats.org/officeDocument/2006/relationships/slideLayout" Target="../slideLayouts/slideLayout60.xml"/><Relationship Id="rId16" Type="http://schemas.openxmlformats.org/officeDocument/2006/relationships/image" Target="../media/image1.emf"/><Relationship Id="rId20" Type="http://schemas.microsoft.com/office/2007/relationships/hdphoto" Target="../media/hdphoto1.wdp"/><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oleObject" Target="../embeddings/oleObject5.bin"/><Relationship Id="rId10" Type="http://schemas.openxmlformats.org/officeDocument/2006/relationships/slideLayout" Target="../slideLayouts/slideLayout68.xml"/><Relationship Id="rId19" Type="http://schemas.openxmlformats.org/officeDocument/2006/relationships/image" Target="../media/image4.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2"/>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8">
            <a:alphaModFix amt="7000"/>
            <a:extLst>
              <a:ext uri="{BEBA8EAE-BF5A-486C-A8C5-ECC9F3942E4B}">
                <a14:imgProps xmlns:a14="http://schemas.microsoft.com/office/drawing/2010/main">
                  <a14:imgLayer r:embed="rId19">
                    <a14:imgEffect>
                      <a14:sharpenSoften amount="-97000"/>
                    </a14:imgEffect>
                  </a14:imgLayer>
                </a14:imgProps>
              </a:ext>
            </a:extLst>
          </a:blip>
          <a:stretch>
            <a:fillRect/>
          </a:stretch>
        </p:blipFill>
        <p:spPr>
          <a:xfrm>
            <a:off x="-1815465"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4033"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AEB0B6"/>
            </a:gs>
          </a:gsLst>
          <a:lin ang="5400000" scaled="1"/>
        </a:gradFill>
        <a:effectLst/>
      </p:bgPr>
    </p:bg>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1907B89B-E264-D90E-DB5B-BF93BCE831F8}"/>
              </a:ext>
            </a:extLst>
          </p:cNvPr>
          <p:cNvPicPr>
            <a:picLocks noChangeAspect="1"/>
          </p:cNvPicPr>
          <p:nvPr userDrawn="1"/>
        </p:nvPicPr>
        <p:blipFill>
          <a:blip r:embed="rId13">
            <a:alphaModFix amt="33000"/>
            <a:extLst>
              <a:ext uri="{BEBA8EAE-BF5A-486C-A8C5-ECC9F3942E4B}">
                <a14:imgProps xmlns:a14="http://schemas.microsoft.com/office/drawing/2010/main">
                  <a14:imgLayer r:embed="rId14">
                    <a14:imgEffect>
                      <a14:sharpenSoften amount="-97000"/>
                    </a14:imgEffect>
                  </a14:imgLayer>
                </a14:imgProps>
              </a:ext>
            </a:extLst>
          </a:blip>
          <a:stretch>
            <a:fillRect/>
          </a:stretch>
        </p:blipFill>
        <p:spPr>
          <a:xfrm>
            <a:off x="-1939034" y="-442316"/>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212899228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sldLayoutIdLst>
    <p:sldLayoutId id="2147484034" r:id="rId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2BF78-6A8E-B288-C194-52EF8814F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32BED-2684-2819-2D94-064093BBD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6FF1-7595-CB28-60ED-B35CE935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1855E-AF5B-44AD-BB25-E16A6E046410}" type="datetimeFigureOut">
              <a:rPr lang="en-US" smtClean="0"/>
              <a:t>5/29/2024</a:t>
            </a:fld>
            <a:endParaRPr lang="en-US"/>
          </a:p>
        </p:txBody>
      </p:sp>
      <p:sp>
        <p:nvSpPr>
          <p:cNvPr id="5" name="Footer Placeholder 4">
            <a:extLst>
              <a:ext uri="{FF2B5EF4-FFF2-40B4-BE49-F238E27FC236}">
                <a16:creationId xmlns:a16="http://schemas.microsoft.com/office/drawing/2014/main" id="{729175F5-C70B-9791-054B-E0457794C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33B27C-C56F-63B6-E00B-E4430BF73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C3846-4044-4CD2-B264-236CB730F55D}" type="slidenum">
              <a:rPr lang="en-US" smtClean="0"/>
              <a:t>‹#›</a:t>
            </a:fld>
            <a:endParaRPr lang="en-US"/>
          </a:p>
        </p:txBody>
      </p:sp>
    </p:spTree>
    <p:extLst>
      <p:ext uri="{BB962C8B-B14F-4D97-AF65-F5344CB8AC3E}">
        <p14:creationId xmlns:p14="http://schemas.microsoft.com/office/powerpoint/2010/main" val="387213382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5"/>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
        <p:nvSpPr>
          <p:cNvPr id="9" name="Rectangle 8">
            <a:extLst>
              <a:ext uri="{FF2B5EF4-FFF2-40B4-BE49-F238E27FC236}">
                <a16:creationId xmlns:a16="http://schemas.microsoft.com/office/drawing/2014/main" id="{EB02A8F7-61E1-629F-3ED7-7D1B889CD0CA}"/>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0" name="Slide Number Placeholder 5">
            <a:extLst>
              <a:ext uri="{FF2B5EF4-FFF2-40B4-BE49-F238E27FC236}">
                <a16:creationId xmlns:a16="http://schemas.microsoft.com/office/drawing/2014/main" id="{8FF8BD9A-2DDC-0EFF-9365-A93E180964CF}"/>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1" name="Picture 2">
            <a:extLst>
              <a:ext uri="{FF2B5EF4-FFF2-40B4-BE49-F238E27FC236}">
                <a16:creationId xmlns:a16="http://schemas.microsoft.com/office/drawing/2014/main" id="{91436293-9489-909A-1990-46EA5989DDC2}"/>
              </a:ext>
            </a:extLst>
          </p:cNvPr>
          <p:cNvPicPr>
            <a:picLocks noChangeAspect="1" noChangeArrowheads="1"/>
          </p:cNvPicPr>
          <p:nvPr userDrawn="1"/>
        </p:nvPicPr>
        <p:blipFill>
          <a:blip r:embed="rId30"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15B916E-0989-F4AF-095C-06E959913833}"/>
              </a:ext>
            </a:extLst>
          </p:cNvPr>
          <p:cNvPicPr>
            <a:picLocks noChangeAspect="1"/>
          </p:cNvPicPr>
          <p:nvPr userDrawn="1"/>
        </p:nvPicPr>
        <p:blipFill rotWithShape="1">
          <a:blip r:embed="rId31"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4" name="Picture 3" descr="Logo, company name&#10;&#10;Description automatically generated">
            <a:extLst>
              <a:ext uri="{FF2B5EF4-FFF2-40B4-BE49-F238E27FC236}">
                <a16:creationId xmlns:a16="http://schemas.microsoft.com/office/drawing/2014/main" id="{6E029203-9716-FEE6-2F43-6B10A1A8E7A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76509446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 id="2147484008" r:id="rId2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149274474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va.gov/programs/epros/vairrs/training/vaiirs_university.cfm" TargetMode="External"/><Relationship Id="rId2" Type="http://schemas.openxmlformats.org/officeDocument/2006/relationships/hyperlink" Target="https://www.research.va.gov/programs/epros/vairrs/training/webinars.cfm" TargetMode="External"/><Relationship Id="rId1" Type="http://schemas.openxmlformats.org/officeDocument/2006/relationships/slideLayout" Target="../slideLayouts/slideLayout13.xml"/><Relationship Id="rId4" Type="http://schemas.openxmlformats.org/officeDocument/2006/relationships/hyperlink" Target="https://www.research.va.gov/programs/epros/education/webinars/archives.cf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epros/education/webinars/archives.cfm" TargetMode="External"/><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hyperlink" Target="mailto:VAIRRS@v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iki.omv-extras.org/lib/exe/detail.php?id=start&amp;media=divider.png"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May 28, 2024</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907774" y="304302"/>
            <a:ext cx="10134600" cy="752929"/>
          </a:xfrm>
        </p:spPr>
        <p:txBody>
          <a:bodyPr/>
          <a:lstStyle/>
          <a:p>
            <a:r>
              <a:rPr lang="en-US" sz="3600" b="1" dirty="0">
                <a:effectLst/>
                <a:latin typeface="Calibri" panose="020F0502020204030204" pitchFamily="34" charset="0"/>
                <a:ea typeface="Calibri" panose="020F0502020204030204" pitchFamily="34" charset="0"/>
              </a:rPr>
              <a:t>VAIRRS Data Evaluation Survey</a:t>
            </a:r>
            <a:endParaRPr lang="en-US" dirty="0"/>
          </a:p>
        </p:txBody>
      </p:sp>
      <p:sp>
        <p:nvSpPr>
          <p:cNvPr id="7" name="Content Placeholder 3">
            <a:extLst>
              <a:ext uri="{FF2B5EF4-FFF2-40B4-BE49-F238E27FC236}">
                <a16:creationId xmlns:a16="http://schemas.microsoft.com/office/drawing/2014/main" id="{806E6504-A91E-8B6F-1E3B-325A675F5074}"/>
              </a:ext>
            </a:extLst>
          </p:cNvPr>
          <p:cNvSpPr>
            <a:spLocks noGrp="1"/>
          </p:cNvSpPr>
          <p:nvPr>
            <p:ph idx="1"/>
          </p:nvPr>
        </p:nvSpPr>
        <p:spPr>
          <a:xfrm>
            <a:off x="907774" y="1295770"/>
            <a:ext cx="10515600" cy="4248150"/>
          </a:xfrm>
        </p:spPr>
        <p:txBody>
          <a:bodyPr>
            <a:normAutofit fontScale="85000" lnSpcReduction="20000"/>
          </a:bodyPr>
          <a:lstStyle/>
          <a:p>
            <a:pPr marL="0" marR="0" indent="0">
              <a:spcBef>
                <a:spcPts val="0"/>
              </a:spcBef>
              <a:spcAft>
                <a:spcPts val="1125"/>
              </a:spcAft>
              <a:buNone/>
            </a:pPr>
            <a:r>
              <a:rPr lang="en-US" b="1" dirty="0">
                <a:solidFill>
                  <a:srgbClr val="FF0000"/>
                </a:solidFill>
                <a:effectLst/>
                <a:ea typeface="Calibri" panose="020F0502020204030204" pitchFamily="34" charset="0"/>
              </a:rPr>
              <a:t>BLUF</a:t>
            </a:r>
            <a:r>
              <a:rPr lang="en-US" b="1" dirty="0">
                <a:effectLst/>
                <a:ea typeface="Calibri" panose="020F0502020204030204" pitchFamily="34" charset="0"/>
              </a:rPr>
              <a:t>: </a:t>
            </a:r>
            <a:r>
              <a:rPr lang="en-US" dirty="0">
                <a:effectLst/>
                <a:ea typeface="Calibri" panose="020F0502020204030204" pitchFamily="34" charset="0"/>
              </a:rPr>
              <a:t>VAIRRS is launching the VAIRRS Data Evaluation Survey on Monday, June 3, 2024.</a:t>
            </a:r>
          </a:p>
          <a:p>
            <a:pPr marL="0" indent="0">
              <a:spcBef>
                <a:spcPts val="0"/>
              </a:spcBef>
              <a:spcAft>
                <a:spcPts val="1125"/>
              </a:spcAft>
              <a:buNone/>
            </a:pPr>
            <a:r>
              <a:rPr lang="en-US" b="1" dirty="0">
                <a:ea typeface="Calibri" panose="020F0502020204030204" pitchFamily="34" charset="0"/>
              </a:rPr>
              <a:t>Why: </a:t>
            </a:r>
            <a:r>
              <a:rPr lang="en-US" b="0" i="0" dirty="0">
                <a:effectLst/>
              </a:rPr>
              <a:t>The Office of Research &amp; Development (ORD) leadership is looking to assess the field's level of confidence in the completeness and accuracy of the research data in VAIRRS. This survey will also collect pertinent information that will feed into VAIRRS strategy for 2024-2028. The VAIRRS Data Evaluation Survey will serve as the mechanism to collect that data from the perspective of each VA research program. </a:t>
            </a:r>
            <a:endParaRPr lang="en-US" dirty="0">
              <a:effectLst/>
              <a:ea typeface="Calibri" panose="020F0502020204030204" pitchFamily="34" charset="0"/>
            </a:endParaRPr>
          </a:p>
          <a:p>
            <a:pPr marL="0" marR="0" indent="0">
              <a:spcBef>
                <a:spcPts val="0"/>
              </a:spcBef>
              <a:spcAft>
                <a:spcPts val="1125"/>
              </a:spcAft>
              <a:buNone/>
            </a:pPr>
            <a:r>
              <a:rPr lang="en-US" b="1" dirty="0">
                <a:ea typeface="Calibri" panose="020F0502020204030204" pitchFamily="34" charset="0"/>
              </a:rPr>
              <a:t>Who:</a:t>
            </a:r>
            <a:r>
              <a:rPr lang="en-US" dirty="0">
                <a:ea typeface="Calibri" panose="020F0502020204030204" pitchFamily="34" charset="0"/>
              </a:rPr>
              <a:t> We are requesting research</a:t>
            </a:r>
            <a:r>
              <a:rPr lang="en-US" i="0" dirty="0">
                <a:effectLst/>
              </a:rPr>
              <a:t> program administrators</a:t>
            </a:r>
            <a:r>
              <a:rPr lang="en-US" dirty="0"/>
              <a:t>, A</a:t>
            </a:r>
            <a:r>
              <a:rPr lang="en-US" i="0" dirty="0">
                <a:effectLst/>
              </a:rPr>
              <a:t>ssociate Chiefs of Staff</a:t>
            </a:r>
            <a:r>
              <a:rPr lang="en-US" dirty="0"/>
              <a:t> (ACOS/R), and Administrative Officers (AOs) to complete the survey. Facilities may have multiple submissions based on the roles at their facility.</a:t>
            </a:r>
          </a:p>
          <a:p>
            <a:pPr marL="0" marR="0" indent="0">
              <a:spcBef>
                <a:spcPts val="0"/>
              </a:spcBef>
              <a:spcAft>
                <a:spcPts val="1125"/>
              </a:spcAft>
              <a:buNone/>
            </a:pPr>
            <a:r>
              <a:rPr lang="en-US" b="1" dirty="0">
                <a:ea typeface="Calibri" panose="020F0502020204030204" pitchFamily="34" charset="0"/>
              </a:rPr>
              <a:t>When: </a:t>
            </a:r>
            <a:r>
              <a:rPr lang="en-US" dirty="0">
                <a:ea typeface="Calibri" panose="020F0502020204030204" pitchFamily="34" charset="0"/>
              </a:rPr>
              <a:t>June 3, 2024 – July 26, 2024</a:t>
            </a:r>
          </a:p>
          <a:p>
            <a:pPr marL="0" marR="0" indent="0">
              <a:spcBef>
                <a:spcPts val="0"/>
              </a:spcBef>
              <a:spcAft>
                <a:spcPts val="1125"/>
              </a:spcAft>
              <a:buNone/>
            </a:pPr>
            <a:r>
              <a:rPr lang="en-US" b="1" dirty="0">
                <a:ea typeface="Calibri" panose="020F0502020204030204" pitchFamily="34" charset="0"/>
              </a:rPr>
              <a:t>How: </a:t>
            </a:r>
            <a:r>
              <a:rPr lang="en-US" dirty="0">
                <a:ea typeface="Calibri" panose="020F0502020204030204" pitchFamily="34" charset="0"/>
              </a:rPr>
              <a:t>Most facilities will receive the survey via email; however, VAIRRS will also conduct randomized interviews with research programs to gather data. If your facility is selected for an interview, the VAIRRS Support Team will reach out to coordinate. </a:t>
            </a:r>
          </a:p>
          <a:p>
            <a:pPr marL="0" marR="0" indent="0">
              <a:spcBef>
                <a:spcPts val="0"/>
              </a:spcBef>
              <a:spcAft>
                <a:spcPts val="1125"/>
              </a:spcAft>
              <a:buNone/>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104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BE96-F9B0-99C9-9AF2-CCB08DC98E0F}"/>
              </a:ext>
            </a:extLst>
          </p:cNvPr>
          <p:cNvSpPr>
            <a:spLocks noGrp="1"/>
          </p:cNvSpPr>
          <p:nvPr>
            <p:ph type="ctrTitle"/>
          </p:nvPr>
        </p:nvSpPr>
        <p:spPr/>
        <p:txBody>
          <a:bodyPr/>
          <a:lstStyle/>
          <a:p>
            <a:r>
              <a:rPr lang="en-US" sz="6600" dirty="0">
                <a:solidFill>
                  <a:prstClr val="white"/>
                </a:solidFill>
                <a:latin typeface="Calibri" panose="020F0502020204030204"/>
              </a:rPr>
              <a:t>VAIRRS Data Integrity</a:t>
            </a:r>
            <a:endParaRPr lang="en-US" sz="6600" dirty="0"/>
          </a:p>
        </p:txBody>
      </p:sp>
      <p:sp>
        <p:nvSpPr>
          <p:cNvPr id="4" name="TextBox 3">
            <a:extLst>
              <a:ext uri="{FF2B5EF4-FFF2-40B4-BE49-F238E27FC236}">
                <a16:creationId xmlns:a16="http://schemas.microsoft.com/office/drawing/2014/main" id="{257E436F-9D8C-9FAC-EEDD-ED06A8282360}"/>
              </a:ext>
            </a:extLst>
          </p:cNvPr>
          <p:cNvSpPr txBox="1"/>
          <p:nvPr/>
        </p:nvSpPr>
        <p:spPr>
          <a:xfrm>
            <a:off x="914401" y="4834595"/>
            <a:ext cx="10410824" cy="1015663"/>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Presented by </a:t>
            </a:r>
          </a:p>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Angie Foster, </a:t>
            </a:r>
            <a:r>
              <a:rPr kumimoji="0" lang="en-US" sz="2000" b="0" i="1" u="none" strike="noStrike" kern="1200" cap="none" spc="0" normalizeH="0" baseline="0" noProof="0" dirty="0" err="1">
                <a:ln>
                  <a:noFill/>
                </a:ln>
                <a:solidFill>
                  <a:prstClr val="white"/>
                </a:solidFill>
                <a:effectLst/>
                <a:uLnTx/>
                <a:uFillTx/>
                <a:latin typeface="Calibri" panose="020F0502020204030204"/>
                <a:ea typeface="+mn-ea"/>
                <a:cs typeface="+mn-cs"/>
              </a:rPr>
              <a:t>ePROS</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Program Manager</a:t>
            </a:r>
          </a:p>
          <a:p>
            <a:r>
              <a:rPr lang="en-US" sz="2000" i="1" dirty="0">
                <a:solidFill>
                  <a:prstClr val="white"/>
                </a:solidFill>
                <a:latin typeface="Calibri" panose="020F0502020204030204"/>
              </a:rPr>
              <a:t>Seong Kim, VAIRRS Dashboard Team Lead</a:t>
            </a:r>
            <a:endParaRPr lang="en-US" sz="2000" dirty="0"/>
          </a:p>
        </p:txBody>
      </p:sp>
    </p:spTree>
    <p:extLst>
      <p:ext uri="{BB962C8B-B14F-4D97-AF65-F5344CB8AC3E}">
        <p14:creationId xmlns:p14="http://schemas.microsoft.com/office/powerpoint/2010/main" val="117444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1A44-6296-55BF-4091-4B4482E6FD15}"/>
              </a:ext>
            </a:extLst>
          </p:cNvPr>
          <p:cNvSpPr>
            <a:spLocks noGrp="1"/>
          </p:cNvSpPr>
          <p:nvPr>
            <p:ph type="title"/>
          </p:nvPr>
        </p:nvSpPr>
        <p:spPr/>
        <p:txBody>
          <a:bodyPr/>
          <a:lstStyle/>
          <a:p>
            <a:r>
              <a:rPr lang="en-US" dirty="0"/>
              <a:t>VAIRRS Data Integrity</a:t>
            </a:r>
          </a:p>
        </p:txBody>
      </p:sp>
      <p:sp>
        <p:nvSpPr>
          <p:cNvPr id="3" name="Content Placeholder 2">
            <a:extLst>
              <a:ext uri="{FF2B5EF4-FFF2-40B4-BE49-F238E27FC236}">
                <a16:creationId xmlns:a16="http://schemas.microsoft.com/office/drawing/2014/main" id="{B88EA90D-8F12-3430-83FB-6DCD6937E002}"/>
              </a:ext>
            </a:extLst>
          </p:cNvPr>
          <p:cNvSpPr>
            <a:spLocks noGrp="1"/>
          </p:cNvSpPr>
          <p:nvPr>
            <p:ph idx="1"/>
          </p:nvPr>
        </p:nvSpPr>
        <p:spPr/>
        <p:txBody>
          <a:bodyPr/>
          <a:lstStyle/>
          <a:p>
            <a:r>
              <a:rPr lang="en-US" dirty="0"/>
              <a:t>The VAIRRS Data Integrity initiative was implemented to define and implement comprehensive </a:t>
            </a:r>
            <a:r>
              <a:rPr lang="en-US" b="1" dirty="0">
                <a:solidFill>
                  <a:srgbClr val="FF0000"/>
                </a:solidFill>
              </a:rPr>
              <a:t>data quality standards </a:t>
            </a:r>
            <a:r>
              <a:rPr lang="en-US" dirty="0"/>
              <a:t>encompassing accuracy, completeness, consistency, reliability, and timeliness.</a:t>
            </a:r>
          </a:p>
          <a:p>
            <a:endParaRPr lang="en-US" dirty="0"/>
          </a:p>
        </p:txBody>
      </p:sp>
    </p:spTree>
    <p:extLst>
      <p:ext uri="{BB962C8B-B14F-4D97-AF65-F5344CB8AC3E}">
        <p14:creationId xmlns:p14="http://schemas.microsoft.com/office/powerpoint/2010/main" val="184366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1A44-6296-55BF-4091-4B4482E6FD15}"/>
              </a:ext>
            </a:extLst>
          </p:cNvPr>
          <p:cNvSpPr>
            <a:spLocks noGrp="1"/>
          </p:cNvSpPr>
          <p:nvPr>
            <p:ph type="title"/>
          </p:nvPr>
        </p:nvSpPr>
        <p:spPr/>
        <p:txBody>
          <a:bodyPr/>
          <a:lstStyle/>
          <a:p>
            <a:r>
              <a:rPr lang="en-US" dirty="0"/>
              <a:t>VAIRRS Data Integrity</a:t>
            </a:r>
          </a:p>
        </p:txBody>
      </p:sp>
      <p:sp>
        <p:nvSpPr>
          <p:cNvPr id="3" name="Content Placeholder 2">
            <a:extLst>
              <a:ext uri="{FF2B5EF4-FFF2-40B4-BE49-F238E27FC236}">
                <a16:creationId xmlns:a16="http://schemas.microsoft.com/office/drawing/2014/main" id="{B88EA90D-8F12-3430-83FB-6DCD6937E002}"/>
              </a:ext>
            </a:extLst>
          </p:cNvPr>
          <p:cNvSpPr>
            <a:spLocks noGrp="1"/>
          </p:cNvSpPr>
          <p:nvPr>
            <p:ph idx="1"/>
          </p:nvPr>
        </p:nvSpPr>
        <p:spPr/>
        <p:txBody>
          <a:bodyPr/>
          <a:lstStyle/>
          <a:p>
            <a:r>
              <a:rPr lang="en-US" dirty="0"/>
              <a:t>The VAIRRS Data Integrity initiative was implemented to define and implement comprehensive </a:t>
            </a:r>
            <a:r>
              <a:rPr lang="en-US" b="1" dirty="0"/>
              <a:t>data quality standards </a:t>
            </a:r>
            <a:r>
              <a:rPr lang="en-US" dirty="0"/>
              <a:t>encompassing accuracy, completeness, consistency, reliability, and timeliness.</a:t>
            </a:r>
          </a:p>
          <a:p>
            <a:r>
              <a:rPr lang="en-US" dirty="0"/>
              <a:t>Implement robust </a:t>
            </a:r>
            <a:r>
              <a:rPr lang="en-US" b="1" dirty="0">
                <a:solidFill>
                  <a:srgbClr val="FF0000"/>
                </a:solidFill>
              </a:rPr>
              <a:t>data validation </a:t>
            </a:r>
            <a:r>
              <a:rPr lang="en-US" dirty="0"/>
              <a:t>processes.</a:t>
            </a:r>
          </a:p>
          <a:p>
            <a:endParaRPr lang="en-US" dirty="0"/>
          </a:p>
          <a:p>
            <a:endParaRPr lang="en-US" dirty="0"/>
          </a:p>
        </p:txBody>
      </p:sp>
    </p:spTree>
    <p:extLst>
      <p:ext uri="{BB962C8B-B14F-4D97-AF65-F5344CB8AC3E}">
        <p14:creationId xmlns:p14="http://schemas.microsoft.com/office/powerpoint/2010/main" val="345866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1A44-6296-55BF-4091-4B4482E6FD15}"/>
              </a:ext>
            </a:extLst>
          </p:cNvPr>
          <p:cNvSpPr>
            <a:spLocks noGrp="1"/>
          </p:cNvSpPr>
          <p:nvPr>
            <p:ph type="title"/>
          </p:nvPr>
        </p:nvSpPr>
        <p:spPr/>
        <p:txBody>
          <a:bodyPr/>
          <a:lstStyle/>
          <a:p>
            <a:r>
              <a:rPr lang="en-US" dirty="0"/>
              <a:t>VAIRRS Data Integrity</a:t>
            </a:r>
          </a:p>
        </p:txBody>
      </p:sp>
      <p:sp>
        <p:nvSpPr>
          <p:cNvPr id="3" name="Content Placeholder 2">
            <a:extLst>
              <a:ext uri="{FF2B5EF4-FFF2-40B4-BE49-F238E27FC236}">
                <a16:creationId xmlns:a16="http://schemas.microsoft.com/office/drawing/2014/main" id="{B88EA90D-8F12-3430-83FB-6DCD6937E002}"/>
              </a:ext>
            </a:extLst>
          </p:cNvPr>
          <p:cNvSpPr>
            <a:spLocks noGrp="1"/>
          </p:cNvSpPr>
          <p:nvPr>
            <p:ph idx="1"/>
          </p:nvPr>
        </p:nvSpPr>
        <p:spPr/>
        <p:txBody>
          <a:bodyPr/>
          <a:lstStyle/>
          <a:p>
            <a:r>
              <a:rPr lang="en-US" dirty="0"/>
              <a:t>The VAIRRS Data Integrity initiative was implemented to define and implement comprehensive </a:t>
            </a:r>
            <a:r>
              <a:rPr lang="en-US" b="1" dirty="0"/>
              <a:t>data quality standards </a:t>
            </a:r>
            <a:r>
              <a:rPr lang="en-US" dirty="0"/>
              <a:t>encompassing accuracy, completeness, consistency, reliability, and timeliness.</a:t>
            </a:r>
          </a:p>
          <a:p>
            <a:r>
              <a:rPr lang="en-US" dirty="0"/>
              <a:t>Implement robust </a:t>
            </a:r>
            <a:r>
              <a:rPr lang="en-US" b="1" dirty="0"/>
              <a:t>data validation </a:t>
            </a:r>
            <a:r>
              <a:rPr lang="en-US" dirty="0"/>
              <a:t>processes.</a:t>
            </a:r>
          </a:p>
          <a:p>
            <a:r>
              <a:rPr lang="en-US" dirty="0"/>
              <a:t>Develop training programs and awareness initiatives to </a:t>
            </a:r>
            <a:r>
              <a:rPr lang="en-US" b="1" dirty="0">
                <a:solidFill>
                  <a:srgbClr val="FF0000"/>
                </a:solidFill>
              </a:rPr>
              <a:t>empower personnel </a:t>
            </a:r>
            <a:r>
              <a:rPr lang="en-US" dirty="0"/>
              <a:t>with the knowledge and skills required to contribute to and benefit from high data quality standards.</a:t>
            </a:r>
          </a:p>
          <a:p>
            <a:endParaRPr lang="en-US" dirty="0"/>
          </a:p>
        </p:txBody>
      </p:sp>
    </p:spTree>
    <p:extLst>
      <p:ext uri="{BB962C8B-B14F-4D97-AF65-F5344CB8AC3E}">
        <p14:creationId xmlns:p14="http://schemas.microsoft.com/office/powerpoint/2010/main" val="26684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4DCDF-C4CD-938C-D672-304BD5BE58F5}"/>
              </a:ext>
            </a:extLst>
          </p:cNvPr>
          <p:cNvSpPr>
            <a:spLocks noGrp="1"/>
          </p:cNvSpPr>
          <p:nvPr>
            <p:ph type="title"/>
          </p:nvPr>
        </p:nvSpPr>
        <p:spPr>
          <a:xfrm>
            <a:off x="761803" y="350196"/>
            <a:ext cx="4646904" cy="1624520"/>
          </a:xfrm>
        </p:spPr>
        <p:txBody>
          <a:bodyPr anchor="ctr">
            <a:normAutofit/>
          </a:bodyPr>
          <a:lstStyle/>
          <a:p>
            <a:r>
              <a:rPr lang="en-US" sz="3700"/>
              <a:t>VAIRRS Data Surveillance and Reporting</a:t>
            </a:r>
          </a:p>
        </p:txBody>
      </p:sp>
      <p:sp>
        <p:nvSpPr>
          <p:cNvPr id="3" name="Content Placeholder 2">
            <a:extLst>
              <a:ext uri="{FF2B5EF4-FFF2-40B4-BE49-F238E27FC236}">
                <a16:creationId xmlns:a16="http://schemas.microsoft.com/office/drawing/2014/main" id="{9B5EFC13-0C86-C8DD-F346-1A9CFDA67C0A}"/>
              </a:ext>
            </a:extLst>
          </p:cNvPr>
          <p:cNvSpPr>
            <a:spLocks noGrp="1"/>
          </p:cNvSpPr>
          <p:nvPr>
            <p:ph idx="1"/>
          </p:nvPr>
        </p:nvSpPr>
        <p:spPr>
          <a:xfrm>
            <a:off x="386499" y="2324912"/>
            <a:ext cx="5505253" cy="4031437"/>
          </a:xfrm>
        </p:spPr>
        <p:txBody>
          <a:bodyPr anchor="ctr">
            <a:normAutofit/>
          </a:bodyPr>
          <a:lstStyle/>
          <a:p>
            <a:pPr>
              <a:lnSpc>
                <a:spcPct val="100000"/>
              </a:lnSpc>
            </a:pPr>
            <a:r>
              <a:rPr lang="en-US" sz="1900" dirty="0"/>
              <a:t>Implement sophisticated anomaly detection mechanisms to proactively identify and address deviations in data patterns.</a:t>
            </a:r>
          </a:p>
          <a:p>
            <a:pPr>
              <a:lnSpc>
                <a:spcPct val="100000"/>
              </a:lnSpc>
            </a:pPr>
            <a:r>
              <a:rPr lang="en-US" sz="1900" dirty="0"/>
              <a:t>Enable continuous monitoring of data streams to promptly identify and respond to anomalies or deviations from established norms.</a:t>
            </a:r>
          </a:p>
          <a:p>
            <a:pPr>
              <a:lnSpc>
                <a:spcPct val="100000"/>
              </a:lnSpc>
            </a:pPr>
            <a:r>
              <a:rPr lang="en-US" sz="1900" dirty="0"/>
              <a:t>Leverage Field Staff Reporting Dashboard to inform field stakeholders of identified data issues</a:t>
            </a:r>
          </a:p>
          <a:p>
            <a:pPr>
              <a:lnSpc>
                <a:spcPct val="100000"/>
              </a:lnSpc>
            </a:pPr>
            <a:r>
              <a:rPr lang="en-US" sz="1900" dirty="0"/>
              <a:t>Provide field stakeholders with quarterly updates</a:t>
            </a:r>
          </a:p>
        </p:txBody>
      </p:sp>
      <p:pic>
        <p:nvPicPr>
          <p:cNvPr id="5" name="Picture 4" descr="Digital financial graph">
            <a:extLst>
              <a:ext uri="{FF2B5EF4-FFF2-40B4-BE49-F238E27FC236}">
                <a16:creationId xmlns:a16="http://schemas.microsoft.com/office/drawing/2014/main" id="{A747FF11-84BA-BDB2-E335-C6BC23A371A4}"/>
              </a:ext>
            </a:extLst>
          </p:cNvPr>
          <p:cNvPicPr>
            <a:picLocks noChangeAspect="1"/>
          </p:cNvPicPr>
          <p:nvPr/>
        </p:nvPicPr>
        <p:blipFill rotWithShape="1">
          <a:blip r:embed="rId2"/>
          <a:srcRect l="29725" r="20219"/>
          <a:stretch/>
        </p:blipFill>
        <p:spPr>
          <a:xfrm>
            <a:off x="6096000" y="1"/>
            <a:ext cx="6102825" cy="6858000"/>
          </a:xfrm>
          <a:prstGeom prst="rect">
            <a:avLst/>
          </a:prstGeom>
        </p:spPr>
      </p:pic>
    </p:spTree>
    <p:extLst>
      <p:ext uri="{BB962C8B-B14F-4D97-AF65-F5344CB8AC3E}">
        <p14:creationId xmlns:p14="http://schemas.microsoft.com/office/powerpoint/2010/main" val="3461637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838200" y="542841"/>
            <a:ext cx="10134600" cy="752929"/>
          </a:xfrm>
        </p:spPr>
        <p:txBody>
          <a:bodyPr/>
          <a:lstStyle/>
          <a:p>
            <a:r>
              <a:rPr lang="en-US" dirty="0"/>
              <a:t>Data Quality Metrics</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247991"/>
          </a:xfrm>
        </p:spPr>
        <p:txBody>
          <a:bodyPr>
            <a:normAutofit/>
          </a:bodyPr>
          <a:lstStyle/>
          <a:p>
            <a:pPr marL="0" marR="0" indent="0">
              <a:spcBef>
                <a:spcPts val="0"/>
              </a:spcBef>
              <a:spcAft>
                <a:spcPts val="1125"/>
              </a:spcAft>
              <a:buNone/>
            </a:pPr>
            <a:endParaRPr lang="en-US" dirty="0">
              <a:latin typeface="Calibri" panose="020F0502020204030204" pitchFamily="34" charset="0"/>
              <a:ea typeface="Calibri" panose="020F0502020204030204" pitchFamily="34" charset="0"/>
            </a:endParaRPr>
          </a:p>
        </p:txBody>
      </p:sp>
      <p:graphicFrame>
        <p:nvGraphicFramePr>
          <p:cNvPr id="2" name="Table 4">
            <a:extLst>
              <a:ext uri="{FF2B5EF4-FFF2-40B4-BE49-F238E27FC236}">
                <a16:creationId xmlns:a16="http://schemas.microsoft.com/office/drawing/2014/main" id="{81B7C09C-0946-D169-4D4D-868EB849D86B}"/>
              </a:ext>
            </a:extLst>
          </p:cNvPr>
          <p:cNvGraphicFramePr>
            <a:graphicFrameLocks noGrp="1"/>
          </p:cNvGraphicFramePr>
          <p:nvPr>
            <p:extLst>
              <p:ext uri="{D42A27DB-BD31-4B8C-83A1-F6EECF244321}">
                <p14:modId xmlns:p14="http://schemas.microsoft.com/office/powerpoint/2010/main" val="945260492"/>
              </p:ext>
            </p:extLst>
          </p:nvPr>
        </p:nvGraphicFramePr>
        <p:xfrm>
          <a:off x="923925" y="1257670"/>
          <a:ext cx="10791826" cy="4236720"/>
        </p:xfrm>
        <a:graphic>
          <a:graphicData uri="http://schemas.openxmlformats.org/drawingml/2006/table">
            <a:tbl>
              <a:tblPr firstRow="1" bandRow="1">
                <a:tableStyleId>{5C22544A-7EE6-4342-B048-85BDC9FD1C3A}</a:tableStyleId>
              </a:tblPr>
              <a:tblGrid>
                <a:gridCol w="1984368">
                  <a:extLst>
                    <a:ext uri="{9D8B030D-6E8A-4147-A177-3AD203B41FA5}">
                      <a16:colId xmlns:a16="http://schemas.microsoft.com/office/drawing/2014/main" val="2280854664"/>
                    </a:ext>
                  </a:extLst>
                </a:gridCol>
                <a:gridCol w="4743987">
                  <a:extLst>
                    <a:ext uri="{9D8B030D-6E8A-4147-A177-3AD203B41FA5}">
                      <a16:colId xmlns:a16="http://schemas.microsoft.com/office/drawing/2014/main" val="3854340366"/>
                    </a:ext>
                  </a:extLst>
                </a:gridCol>
                <a:gridCol w="4063471">
                  <a:extLst>
                    <a:ext uri="{9D8B030D-6E8A-4147-A177-3AD203B41FA5}">
                      <a16:colId xmlns:a16="http://schemas.microsoft.com/office/drawing/2014/main" val="3234393990"/>
                    </a:ext>
                  </a:extLst>
                </a:gridCol>
              </a:tblGrid>
              <a:tr h="818054">
                <a:tc>
                  <a:txBody>
                    <a:bodyPr/>
                    <a:lstStyle/>
                    <a:p>
                      <a:r>
                        <a:rPr lang="en-US" dirty="0"/>
                        <a:t>Data Quality Metric</a:t>
                      </a:r>
                    </a:p>
                  </a:txBody>
                  <a:tcPr/>
                </a:tc>
                <a:tc>
                  <a:txBody>
                    <a:bodyPr/>
                    <a:lstStyle/>
                    <a:p>
                      <a:r>
                        <a:rPr lang="en-US" dirty="0"/>
                        <a:t>Rationale</a:t>
                      </a:r>
                    </a:p>
                  </a:txBody>
                  <a:tcPr/>
                </a:tc>
                <a:tc>
                  <a:txBody>
                    <a:bodyPr/>
                    <a:lstStyle/>
                    <a:p>
                      <a:r>
                        <a:rPr lang="en-US" dirty="0"/>
                        <a:t>Resolution</a:t>
                      </a:r>
                    </a:p>
                  </a:txBody>
                  <a:tcPr/>
                </a:tc>
                <a:extLst>
                  <a:ext uri="{0D108BD9-81ED-4DB2-BD59-A6C34878D82A}">
                    <a16:rowId xmlns:a16="http://schemas.microsoft.com/office/drawing/2014/main" val="3781720811"/>
                  </a:ext>
                </a:extLst>
              </a:tr>
              <a:tr h="986583">
                <a:tc>
                  <a:txBody>
                    <a:bodyPr/>
                    <a:lstStyle/>
                    <a:p>
                      <a:r>
                        <a:rPr lang="en-US" dirty="0"/>
                        <a:t>Expired Projects</a:t>
                      </a:r>
                    </a:p>
                  </a:txBody>
                  <a:tcPr/>
                </a:tc>
                <a:tc>
                  <a:txBody>
                    <a:bodyPr/>
                    <a:lstStyle/>
                    <a:p>
                      <a:r>
                        <a:rPr lang="en-US" dirty="0"/>
                        <a:t>Closed projects approaching or past the Expiration Date/Next Report Due Date will trigger IRBNet notification messages.  </a:t>
                      </a:r>
                    </a:p>
                  </a:txBody>
                  <a:tcPr/>
                </a:tc>
                <a:tc>
                  <a:txBody>
                    <a:bodyPr/>
                    <a:lstStyle/>
                    <a:p>
                      <a:r>
                        <a:rPr lang="en-US" dirty="0"/>
                        <a:t>Remove expiration/due dates upon closure of a project.</a:t>
                      </a:r>
                    </a:p>
                  </a:txBody>
                  <a:tcPr/>
                </a:tc>
                <a:extLst>
                  <a:ext uri="{0D108BD9-81ED-4DB2-BD59-A6C34878D82A}">
                    <a16:rowId xmlns:a16="http://schemas.microsoft.com/office/drawing/2014/main" val="1445256950"/>
                  </a:ext>
                </a:extLst>
              </a:tr>
              <a:tr h="1243363">
                <a:tc>
                  <a:txBody>
                    <a:bodyPr/>
                    <a:lstStyle/>
                    <a:p>
                      <a:r>
                        <a:rPr lang="en-US" dirty="0"/>
                        <a:t>IRB Risk Level Discrepancies</a:t>
                      </a:r>
                    </a:p>
                  </a:txBody>
                  <a:tcPr/>
                </a:tc>
                <a:tc>
                  <a:txBody>
                    <a:bodyPr/>
                    <a:lstStyle/>
                    <a:p>
                      <a:r>
                        <a:rPr lang="en-US" dirty="0"/>
                        <a:t>Project Risk Level must be selected when a new project is approved. Risk levels should be consistent across reviews in the IRB subcommittee workspace. </a:t>
                      </a:r>
                    </a:p>
                  </a:txBody>
                  <a:tcPr/>
                </a:tc>
                <a:tc>
                  <a:txBody>
                    <a:bodyPr/>
                    <a:lstStyle/>
                    <a:p>
                      <a:r>
                        <a:rPr lang="en-US" dirty="0"/>
                        <a:t>Validate change in risk level is appropriate.  </a:t>
                      </a:r>
                    </a:p>
                  </a:txBody>
                  <a:tcPr/>
                </a:tc>
                <a:extLst>
                  <a:ext uri="{0D108BD9-81ED-4DB2-BD59-A6C34878D82A}">
                    <a16:rowId xmlns:a16="http://schemas.microsoft.com/office/drawing/2014/main" val="3809399595"/>
                  </a:ext>
                </a:extLst>
              </a:tr>
              <a:tr h="818054">
                <a:tc>
                  <a:txBody>
                    <a:bodyPr/>
                    <a:lstStyle/>
                    <a:p>
                      <a:r>
                        <a:rPr lang="en-US" dirty="0"/>
                        <a:t>Project Status Flags</a:t>
                      </a:r>
                    </a:p>
                  </a:txBody>
                  <a:tcPr/>
                </a:tc>
                <a:tc>
                  <a:txBody>
                    <a:bodyPr/>
                    <a:lstStyle/>
                    <a:p>
                      <a:r>
                        <a:rPr lang="en-US" dirty="0"/>
                        <a:t>Active projects without the appropriate Project Status will not be accurately reflected on VAIRRS dashboards.</a:t>
                      </a:r>
                    </a:p>
                  </a:txBody>
                  <a:tcPr/>
                </a:tc>
                <a:tc>
                  <a:txBody>
                    <a:bodyPr/>
                    <a:lstStyle/>
                    <a:p>
                      <a:r>
                        <a:rPr lang="en-US" dirty="0"/>
                        <a:t>Project Status must be entered in each committee workspace when a new project is approved and must be updated when the status changes. </a:t>
                      </a:r>
                    </a:p>
                  </a:txBody>
                  <a:tcPr/>
                </a:tc>
                <a:extLst>
                  <a:ext uri="{0D108BD9-81ED-4DB2-BD59-A6C34878D82A}">
                    <a16:rowId xmlns:a16="http://schemas.microsoft.com/office/drawing/2014/main" val="1538237391"/>
                  </a:ext>
                </a:extLst>
              </a:tr>
            </a:tbl>
          </a:graphicData>
        </a:graphic>
      </p:graphicFrame>
    </p:spTree>
    <p:extLst>
      <p:ext uri="{BB962C8B-B14F-4D97-AF65-F5344CB8AC3E}">
        <p14:creationId xmlns:p14="http://schemas.microsoft.com/office/powerpoint/2010/main" val="376220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7EBA-F74D-6B9B-7C3D-D3A277B80A19}"/>
              </a:ext>
            </a:extLst>
          </p:cNvPr>
          <p:cNvSpPr>
            <a:spLocks noGrp="1"/>
          </p:cNvSpPr>
          <p:nvPr>
            <p:ph type="title"/>
          </p:nvPr>
        </p:nvSpPr>
        <p:spPr>
          <a:xfrm>
            <a:off x="838199" y="3052536"/>
            <a:ext cx="10515599" cy="752929"/>
          </a:xfrm>
        </p:spPr>
        <p:txBody>
          <a:bodyPr anchor="b"/>
          <a:lstStyle/>
          <a:p>
            <a:r>
              <a:rPr lang="en-US" dirty="0"/>
              <a:t>Field Staff Reporting Data Integrity Live Demo</a:t>
            </a:r>
          </a:p>
        </p:txBody>
      </p:sp>
      <p:sp>
        <p:nvSpPr>
          <p:cNvPr id="3" name="Content Placeholder 2">
            <a:extLst>
              <a:ext uri="{FF2B5EF4-FFF2-40B4-BE49-F238E27FC236}">
                <a16:creationId xmlns:a16="http://schemas.microsoft.com/office/drawing/2014/main" id="{9C17CE35-F024-7846-69F7-EF8986568D96}"/>
              </a:ext>
            </a:extLst>
          </p:cNvPr>
          <p:cNvSpPr>
            <a:spLocks noGrp="1"/>
          </p:cNvSpPr>
          <p:nvPr>
            <p:ph idx="1"/>
          </p:nvPr>
        </p:nvSpPr>
        <p:spPr>
          <a:xfrm>
            <a:off x="838200" y="3895725"/>
            <a:ext cx="10515600" cy="503608"/>
          </a:xfrm>
        </p:spPr>
        <p:txBody>
          <a:bodyPr/>
          <a:lstStyle/>
          <a:p>
            <a:pPr marL="0" indent="0">
              <a:buNone/>
            </a:pPr>
            <a:r>
              <a:rPr lang="en-US" dirty="0"/>
              <a:t>Presented by Seong Kim, VAIRRS Dashboard Team Lead</a:t>
            </a:r>
          </a:p>
          <a:p>
            <a:endParaRPr lang="en-US" dirty="0"/>
          </a:p>
        </p:txBody>
      </p:sp>
    </p:spTree>
    <p:extLst>
      <p:ext uri="{BB962C8B-B14F-4D97-AF65-F5344CB8AC3E}">
        <p14:creationId xmlns:p14="http://schemas.microsoft.com/office/powerpoint/2010/main" val="242966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088-929F-98BF-4A59-48185B2222FD}"/>
              </a:ext>
            </a:extLst>
          </p:cNvPr>
          <p:cNvSpPr>
            <a:spLocks noGrp="1"/>
          </p:cNvSpPr>
          <p:nvPr>
            <p:ph type="title"/>
          </p:nvPr>
        </p:nvSpPr>
        <p:spPr/>
        <p:txBody>
          <a:bodyPr/>
          <a:lstStyle/>
          <a:p>
            <a:r>
              <a:rPr lang="en-US" dirty="0"/>
              <a:t>Questions?</a:t>
            </a:r>
          </a:p>
        </p:txBody>
      </p:sp>
      <p:pic>
        <p:nvPicPr>
          <p:cNvPr id="5" name="Content Placeholder 4" descr="Question mark boxes">
            <a:extLst>
              <a:ext uri="{FF2B5EF4-FFF2-40B4-BE49-F238E27FC236}">
                <a16:creationId xmlns:a16="http://schemas.microsoft.com/office/drawing/2014/main" id="{902CB65D-1859-9B2B-E91D-3D46636601D8}"/>
              </a:ext>
            </a:extLst>
          </p:cNvPr>
          <p:cNvPicPr>
            <a:picLocks noGrp="1" noChangeAspect="1"/>
          </p:cNvPicPr>
          <p:nvPr>
            <p:ph idx="1"/>
          </p:nvPr>
        </p:nvPicPr>
        <p:blipFill>
          <a:blip r:embed="rId2"/>
          <a:stretch>
            <a:fillRect/>
          </a:stretch>
        </p:blipFill>
        <p:spPr>
          <a:xfrm>
            <a:off x="2320006" y="1110988"/>
            <a:ext cx="7551988" cy="4248150"/>
          </a:xfrm>
        </p:spPr>
      </p:pic>
    </p:spTree>
    <p:extLst>
      <p:ext uri="{BB962C8B-B14F-4D97-AF65-F5344CB8AC3E}">
        <p14:creationId xmlns:p14="http://schemas.microsoft.com/office/powerpoint/2010/main" val="49893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838200" y="542841"/>
            <a:ext cx="10134600" cy="752929"/>
          </a:xfrm>
        </p:spPr>
        <p:txBody>
          <a:bodyPr/>
          <a:lstStyle/>
          <a:p>
            <a:r>
              <a:rPr lang="en-US" sz="3600" b="1" dirty="0">
                <a:effectLst/>
                <a:latin typeface="Calibri" panose="020F0502020204030204" pitchFamily="34" charset="0"/>
                <a:ea typeface="Calibri" panose="020F0502020204030204" pitchFamily="34" charset="0"/>
              </a:rPr>
              <a:t>Resources</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247991"/>
          </a:xfrm>
        </p:spPr>
        <p:txBody>
          <a:bodyPr>
            <a:normAutofit/>
          </a:bodyPr>
          <a:lstStyle/>
          <a:p>
            <a:pPr marL="0" marR="0" indent="0">
              <a:spcBef>
                <a:spcPts val="0"/>
              </a:spcBef>
              <a:spcAft>
                <a:spcPts val="1125"/>
              </a:spcAft>
              <a:buNone/>
            </a:pPr>
            <a:r>
              <a:rPr lang="en-US" dirty="0" err="1">
                <a:latin typeface="Calibri" panose="020F0502020204030204" pitchFamily="34" charset="0"/>
                <a:ea typeface="Calibri" panose="020F0502020204030204" pitchFamily="34" charset="0"/>
              </a:rPr>
              <a:t>ePROS</a:t>
            </a:r>
            <a:r>
              <a:rPr lang="en-US" dirty="0">
                <a:latin typeface="Calibri" panose="020F0502020204030204" pitchFamily="34" charset="0"/>
                <a:ea typeface="Calibri" panose="020F0502020204030204" pitchFamily="34" charset="0"/>
              </a:rPr>
              <a:t> Webinars: </a:t>
            </a:r>
            <a:r>
              <a:rPr lang="en-US" dirty="0">
                <a:latin typeface="Calibri" panose="020F0502020204030204" pitchFamily="34" charset="0"/>
                <a:ea typeface="Calibri" panose="020F0502020204030204" pitchFamily="34" charset="0"/>
                <a:hlinkClick r:id="rId2"/>
              </a:rPr>
              <a:t>https://www.research.va.gov/programs/epros/vairrs/training/webinars.cfm</a:t>
            </a:r>
            <a:endParaRPr lang="en-US" dirty="0">
              <a:latin typeface="Calibri" panose="020F0502020204030204" pitchFamily="34" charset="0"/>
              <a:ea typeface="Calibri" panose="020F0502020204030204" pitchFamily="34" charset="0"/>
              <a:hlinkClick r:id="rId3"/>
            </a:endParaRPr>
          </a:p>
          <a:p>
            <a:pPr marL="0" marR="0" indent="0">
              <a:spcBef>
                <a:spcPts val="0"/>
              </a:spcBef>
              <a:spcAft>
                <a:spcPts val="1125"/>
              </a:spcAft>
              <a:buNone/>
            </a:pPr>
            <a:r>
              <a:rPr lang="en-US" dirty="0" err="1">
                <a:latin typeface="Calibri" panose="020F0502020204030204" pitchFamily="34" charset="0"/>
                <a:ea typeface="Calibri" panose="020F0502020204030204" pitchFamily="34" charset="0"/>
              </a:rPr>
              <a:t>ePROS</a:t>
            </a:r>
            <a:r>
              <a:rPr lang="en-US" dirty="0">
                <a:latin typeface="Calibri" panose="020F0502020204030204" pitchFamily="34" charset="0"/>
                <a:ea typeface="Calibri" panose="020F0502020204030204" pitchFamily="34" charset="0"/>
              </a:rPr>
              <a:t> Webinar Archive: </a:t>
            </a:r>
            <a:r>
              <a:rPr lang="en-US" dirty="0">
                <a:latin typeface="Calibri" panose="020F0502020204030204" pitchFamily="34" charset="0"/>
                <a:ea typeface="Calibri" panose="020F0502020204030204" pitchFamily="34" charset="0"/>
                <a:hlinkClick r:id="rId4"/>
              </a:rPr>
              <a:t>https://www.research.va.gov/programs/epros/education/webinars/archives.cfm</a:t>
            </a:r>
            <a:endParaRPr lang="en-US" dirty="0">
              <a:latin typeface="Calibri" panose="020F0502020204030204" pitchFamily="34" charset="0"/>
              <a:ea typeface="Calibri" panose="020F0502020204030204" pitchFamily="34" charset="0"/>
              <a:hlinkClick r:id="rId3"/>
            </a:endParaRPr>
          </a:p>
          <a:p>
            <a:pPr marL="0" marR="0" indent="0">
              <a:spcBef>
                <a:spcPts val="0"/>
              </a:spcBef>
              <a:spcAft>
                <a:spcPts val="1125"/>
              </a:spcAft>
              <a:buNone/>
            </a:pPr>
            <a:r>
              <a:rPr lang="en-US" dirty="0">
                <a:latin typeface="Calibri" panose="020F0502020204030204" pitchFamily="34" charset="0"/>
                <a:ea typeface="Calibri" panose="020F0502020204030204" pitchFamily="34" charset="0"/>
              </a:rPr>
              <a:t>VAIRRS University: </a:t>
            </a:r>
            <a:r>
              <a:rPr lang="en-US" dirty="0">
                <a:latin typeface="Calibri" panose="020F0502020204030204" pitchFamily="34" charset="0"/>
                <a:ea typeface="Calibri" panose="020F0502020204030204" pitchFamily="34" charset="0"/>
                <a:hlinkClick r:id="rId3"/>
              </a:rPr>
              <a:t>https://www.research.va.gov/programs/epros/vairrs/training/vaiirs_university.cfm</a:t>
            </a:r>
            <a:endParaRPr lang="en-US" dirty="0">
              <a:latin typeface="Calibri" panose="020F0502020204030204" pitchFamily="34" charset="0"/>
              <a:ea typeface="Calibri" panose="020F0502020204030204" pitchFamily="34" charset="0"/>
            </a:endParaRPr>
          </a:p>
          <a:p>
            <a:pPr marL="0" marR="0" indent="0">
              <a:spcBef>
                <a:spcPts val="0"/>
              </a:spcBef>
              <a:spcAft>
                <a:spcPts val="1125"/>
              </a:spcAft>
              <a:buNone/>
            </a:pP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9913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a:xfrm>
            <a:off x="757572" y="113007"/>
            <a:ext cx="8665564" cy="752929"/>
          </a:xfrm>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68383" y="314552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a:t>
            </a:r>
            <a:r>
              <a:rPr lang="en-US" sz="1600" dirty="0" err="1">
                <a:solidFill>
                  <a:prstClr val="black"/>
                </a:solidFill>
                <a:latin typeface="Calibri" panose="020F0502020204030204"/>
              </a:rPr>
              <a:t>ePROS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Available on Teams. </a:t>
            </a:r>
            <a:r>
              <a:rPr lang="en-US" sz="1600" dirty="0">
                <a:solidFill>
                  <a:prstClr val="black"/>
                </a:solidFill>
                <a:latin typeface="Calibri" panose="020F0502020204030204"/>
              </a:rPr>
              <a:t>At the top menu bar select: “More,” “Record and transcribe,” and “Transcript.”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50566" y="3145523"/>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chat box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a:t>
            </a:r>
            <a:r>
              <a:rPr lang="en-US" sz="1600" dirty="0" err="1">
                <a:solidFill>
                  <a:prstClr val="black"/>
                </a:solidFill>
                <a:latin typeface="Calibri" panose="020F0502020204030204"/>
              </a:rPr>
              <a:t>ePROS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rPr>
              <a:t>https://www.research.va.gov/programs/epros/education/webinars/archives.cfm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0" marR="0" lvl="0" indent="0" algn="l" defTabSz="514350" rtl="0" eaLnBrk="1" fontAlgn="auto" latinLnBrk="0" hangingPunct="1">
              <a:lnSpc>
                <a:spcPct val="90000"/>
              </a:lnSpc>
              <a:spcBef>
                <a:spcPts val="563"/>
              </a:spcBef>
              <a:spcAft>
                <a:spcPts val="0"/>
              </a:spcAft>
              <a:buClrTx/>
              <a:buSz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540920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6600" dirty="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400110"/>
          </a:xfrm>
          <a:prstGeom prst="rect">
            <a:avLst/>
          </a:prstGeom>
          <a:noFill/>
        </p:spPr>
        <p:txBody>
          <a:bodyPr wrap="square">
            <a:spAutoFit/>
          </a:bodyPr>
          <a:lstStyle/>
          <a:p>
            <a:pPr algn="ctr"/>
            <a:r>
              <a:rPr lang="en-US" sz="2000" i="1" dirty="0">
                <a:solidFill>
                  <a:schemeClr val="bg1"/>
                </a:solidFill>
              </a:rPr>
              <a:t>If you have any questions, please contact the VAIRRS Support Team at </a:t>
            </a:r>
            <a:r>
              <a:rPr lang="en-US" sz="2000" i="1">
                <a:solidFill>
                  <a:schemeClr val="accent5">
                    <a:lumMod val="40000"/>
                    <a:lumOff val="60000"/>
                  </a:schemeClr>
                </a:solidFill>
                <a:hlinkClick r:id="rId2">
                  <a:extLst>
                    <a:ext uri="{A12FA001-AC4F-418D-AE19-62706E023703}">
                      <ahyp:hlinkClr xmlns:ahyp="http://schemas.microsoft.com/office/drawing/2018/hyperlinkcolor" val="tx"/>
                    </a:ext>
                  </a:extLst>
                </a:hlinkClick>
              </a:rPr>
              <a:t>VAIRRS@va.gov</a:t>
            </a:r>
            <a:r>
              <a:rPr lang="en-US" sz="2000" i="1" dirty="0">
                <a:solidFill>
                  <a:schemeClr val="bg1"/>
                </a:solidFill>
              </a:rPr>
              <a:t>. </a:t>
            </a:r>
          </a:p>
        </p:txBody>
      </p:sp>
    </p:spTree>
    <p:extLst>
      <p:ext uri="{BB962C8B-B14F-4D97-AF65-F5344CB8AC3E}">
        <p14:creationId xmlns:p14="http://schemas.microsoft.com/office/powerpoint/2010/main" val="90938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11190317" cy="424799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lain"/>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Welcome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lain"/>
              <a:tabLst/>
              <a:defRPr/>
            </a:pPr>
            <a:r>
              <a:rPr lang="en-US" sz="2000" dirty="0">
                <a:solidFill>
                  <a:prstClr val="white"/>
                </a:solidFill>
                <a:latin typeface="Calibri" panose="020F0502020204030204"/>
              </a:rPr>
              <a:t>Announcements</a:t>
            </a:r>
          </a:p>
          <a:p>
            <a:pPr marL="457200" indent="-457200">
              <a:buFont typeface="Arial" panose="020B0604020202020204" pitchFamily="34" charset="0"/>
              <a:buAutoNum type="arabicPlain"/>
              <a:defRPr/>
            </a:pPr>
            <a:r>
              <a:rPr lang="en-US" sz="2000" dirty="0">
                <a:solidFill>
                  <a:prstClr val="white"/>
                </a:solidFill>
              </a:rPr>
              <a:t>New Wizards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lain"/>
              <a:tabLst/>
              <a:defRPr/>
            </a:pPr>
            <a:r>
              <a:rPr lang="en-US" sz="2000" dirty="0">
                <a:solidFill>
                  <a:prstClr val="white"/>
                </a:solidFill>
                <a:latin typeface="Calibri" panose="020F0502020204030204"/>
              </a:rPr>
              <a:t>VAIRRS Data Evaluation Survey </a:t>
            </a: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lain"/>
              <a:tabLst/>
              <a:defRPr/>
            </a:pPr>
            <a:r>
              <a:rPr lang="en-US" sz="2000" dirty="0">
                <a:solidFill>
                  <a:prstClr val="white"/>
                </a:solidFill>
              </a:rPr>
              <a:t>Data Integrity and Field Staff Reporting Dashboard Updates</a:t>
            </a:r>
            <a:endParaRPr lang="en-US" sz="2000" i="1" dirty="0">
              <a:solidFill>
                <a:prstClr val="white"/>
              </a:solidFill>
            </a:endParaRPr>
          </a:p>
        </p:txBody>
      </p:sp>
    </p:spTree>
    <p:extLst>
      <p:ext uri="{BB962C8B-B14F-4D97-AF65-F5344CB8AC3E}">
        <p14:creationId xmlns:p14="http://schemas.microsoft.com/office/powerpoint/2010/main" val="279524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52141" y="866578"/>
            <a:ext cx="3869336" cy="4194625"/>
            <a:chOff x="753487" y="2104029"/>
            <a:chExt cx="3862225" cy="243309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793304" y="207012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53487"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4820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Mentor Program</a:t>
              </a:r>
            </a:p>
          </p:txBody>
        </p:sp>
        <p:sp>
          <p:nvSpPr>
            <p:cNvPr id="21" name="Freeform 4">
              <a:extLst>
                <a:ext uri="{FF2B5EF4-FFF2-40B4-BE49-F238E27FC236}">
                  <a16:creationId xmlns:a16="http://schemas.microsoft.com/office/drawing/2014/main" id="{86AFC989-F4F5-4AE8-BF74-BF90AC685681}"/>
                </a:ext>
              </a:extLst>
            </p:cNvPr>
            <p:cNvSpPr/>
            <p:nvPr/>
          </p:nvSpPr>
          <p:spPr>
            <a:xfrm>
              <a:off x="2765827" y="2110095"/>
              <a:ext cx="1524595" cy="819495"/>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71485" y="877036"/>
            <a:ext cx="3869335" cy="4184173"/>
            <a:chOff x="787641" y="2116060"/>
            <a:chExt cx="3712360" cy="253229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680078" y="208554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673056" y="2116060"/>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580297" cy="4284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Field Staff Reporting (FSR) Dashboard </a:t>
              </a: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376419" y="5061207"/>
            <a:ext cx="1137621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Subscribe to the </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VAIRRS Newsletter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to keep up with important announcements and program updates: </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https://public.govdelivery.com/accounts/USVHA/subscriber/new?topic_id=USVHA_1952</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090828" y="847938"/>
            <a:ext cx="3869336" cy="4213265"/>
            <a:chOff x="723740" y="2110381"/>
            <a:chExt cx="3862225" cy="2483042"/>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782314" y="2076475"/>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0"/>
              <a:ext cx="3862225" cy="236667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738895" y="2116643"/>
              <a:ext cx="1524595" cy="812323"/>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851026" y="2268064"/>
              <a:ext cx="3368692" cy="2720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endParaRPr>
            </a:p>
          </p:txBody>
        </p:sp>
      </p:grpSp>
      <p:sp>
        <p:nvSpPr>
          <p:cNvPr id="7" name="TextBox 6">
            <a:extLst>
              <a:ext uri="{FF2B5EF4-FFF2-40B4-BE49-F238E27FC236}">
                <a16:creationId xmlns:a16="http://schemas.microsoft.com/office/drawing/2014/main" id="{1CC7C215-D086-8CFB-9863-3F8687E84E90}"/>
              </a:ext>
            </a:extLst>
          </p:cNvPr>
          <p:cNvSpPr txBox="1"/>
          <p:nvPr/>
        </p:nvSpPr>
        <p:spPr>
          <a:xfrm>
            <a:off x="4263199" y="2236927"/>
            <a:ext cx="3468824" cy="2862322"/>
          </a:xfrm>
          <a:prstGeom prst="rect">
            <a:avLst/>
          </a:prstGeom>
          <a:noFill/>
        </p:spPr>
        <p:txBody>
          <a:bodyPr wrap="square">
            <a:spAutoFit/>
          </a:bodyPr>
          <a:lstStyle/>
          <a:p>
            <a:r>
              <a:rPr lang="en-US" sz="1750" dirty="0"/>
              <a:t>VAIRRS is preparing to roll out two new pages to the FSR Dashboard by the end of May: Site Audit and Data Curation. The Site Audit page can be used to quickly find relevant information from an ORO Site Audit. The Data Curation page will include update requirements to project statuses of various boards and IRB project risk levels. </a:t>
            </a:r>
          </a:p>
        </p:txBody>
      </p:sp>
      <p:sp>
        <p:nvSpPr>
          <p:cNvPr id="8" name="TextBox 7">
            <a:extLst>
              <a:ext uri="{FF2B5EF4-FFF2-40B4-BE49-F238E27FC236}">
                <a16:creationId xmlns:a16="http://schemas.microsoft.com/office/drawing/2014/main" id="{B6B43FA7-E361-6C0D-7BBC-DF9DD0B57A2B}"/>
              </a:ext>
            </a:extLst>
          </p:cNvPr>
          <p:cNvSpPr txBox="1"/>
          <p:nvPr/>
        </p:nvSpPr>
        <p:spPr>
          <a:xfrm>
            <a:off x="8195069" y="2236927"/>
            <a:ext cx="3468824" cy="2585323"/>
          </a:xfrm>
          <a:prstGeom prst="rect">
            <a:avLst/>
          </a:prstGeom>
          <a:noFill/>
        </p:spPr>
        <p:txBody>
          <a:bodyPr wrap="square">
            <a:spAutoFit/>
          </a:bodyPr>
          <a:lstStyle/>
          <a:p>
            <a:r>
              <a:rPr lang="en-US" dirty="0"/>
              <a:t>Implementation of VHA Directive 1200.13 requires use of the IRBNet FCOI module. ORD is hosting a training webinar for the directive on Tuesday, June 18, 2024, at 2:30 PM EDT. Trainings on the IRBNet FCOI module will be made available </a:t>
            </a:r>
            <a:r>
              <a:rPr lang="en-US"/>
              <a:t>to FCOI </a:t>
            </a:r>
            <a:r>
              <a:rPr lang="en-US" dirty="0"/>
              <a:t>Administrators and researchers over the Summer.</a:t>
            </a:r>
          </a:p>
        </p:txBody>
      </p:sp>
      <p:sp>
        <p:nvSpPr>
          <p:cNvPr id="9" name="TextBox 8">
            <a:extLst>
              <a:ext uri="{FF2B5EF4-FFF2-40B4-BE49-F238E27FC236}">
                <a16:creationId xmlns:a16="http://schemas.microsoft.com/office/drawing/2014/main" id="{AB0E9218-CCCE-7D5F-206C-DEDBA61811A0}"/>
              </a:ext>
            </a:extLst>
          </p:cNvPr>
          <p:cNvSpPr txBox="1"/>
          <p:nvPr/>
        </p:nvSpPr>
        <p:spPr>
          <a:xfrm>
            <a:off x="8189288" y="1197516"/>
            <a:ext cx="2297130"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IRBNet FCOI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3E72"/>
                </a:solidFill>
                <a:latin typeface="Calibri" panose="020F0502020204030204"/>
                <a:ea typeface="Open Sans" panose="020B0606030504020204" pitchFamily="34" charset="0"/>
                <a:cs typeface="Segoe UI" panose="020B0502040204020203" pitchFamily="34" charset="0"/>
              </a:rPr>
              <a:t>Module</a:t>
            </a: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 </a:t>
            </a:r>
          </a:p>
        </p:txBody>
      </p:sp>
      <p:sp>
        <p:nvSpPr>
          <p:cNvPr id="11" name="TextBox 10">
            <a:extLst>
              <a:ext uri="{FF2B5EF4-FFF2-40B4-BE49-F238E27FC236}">
                <a16:creationId xmlns:a16="http://schemas.microsoft.com/office/drawing/2014/main" id="{42D79702-1949-186B-E0C4-5F9A77EB0886}"/>
              </a:ext>
            </a:extLst>
          </p:cNvPr>
          <p:cNvSpPr txBox="1"/>
          <p:nvPr/>
        </p:nvSpPr>
        <p:spPr>
          <a:xfrm>
            <a:off x="318596" y="2236927"/>
            <a:ext cx="3869337" cy="286232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750" b="0" i="0" u="none" strike="noStrike" kern="1200" cap="none" spc="0" normalizeH="0" baseline="0" noProof="0" dirty="0">
                <a:ln>
                  <a:noFill/>
                </a:ln>
                <a:solidFill>
                  <a:schemeClr val="tx1"/>
                </a:solidFill>
                <a:effectLst/>
                <a:uLnTx/>
                <a:uFillTx/>
                <a:latin typeface="Calibri" panose="020F0502020204030204"/>
                <a:ea typeface="+mn-ea"/>
                <a:cs typeface="+mn-cs"/>
              </a:rPr>
              <a:t>The VAIRRS Mentor Program currently has four team members from various roles across VA providing mentorship, with the ability to support more mentees. If you are interested in getting help from a fellow VAIRRS user, access the mentee application via the VAIRRS Mentor Program SharePoint page. Applications are accepted on an ongoing basis throughout the year. </a:t>
            </a:r>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379399" y="2057688"/>
            <a:ext cx="9097758" cy="875609"/>
          </a:xfrm>
        </p:spPr>
        <p:txBody>
          <a:bodyPr lIns="91440" tIns="45720" rIns="91440" bIns="45720" anchor="ctr">
            <a:noAutofit/>
          </a:bodyPr>
          <a:lstStyle/>
          <a:p>
            <a:r>
              <a:rPr lang="en-US" sz="3000" b="0" i="1" dirty="0"/>
              <a:t>VAIRRS Monthly Webinar Series: Introduction to the VAIRRS Data Integrity Initiative</a:t>
            </a:r>
            <a:endParaRPr lang="en-US" sz="4800" dirty="0"/>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3224" y="3169920"/>
            <a:ext cx="8794696" cy="2763520"/>
          </a:xfrm>
        </p:spPr>
        <p:txBody>
          <a:bodyPr>
            <a:normAutofit/>
          </a:bodyPr>
          <a:lstStyle/>
          <a:p>
            <a:r>
              <a:rPr lang="en-US" dirty="0"/>
              <a:t>Presenters: </a:t>
            </a:r>
          </a:p>
          <a:p>
            <a:r>
              <a:rPr lang="en-US" dirty="0"/>
              <a:t>Katrina Young, VAIRRS Support Team PM</a:t>
            </a:r>
          </a:p>
          <a:p>
            <a:r>
              <a:rPr lang="en-US" dirty="0"/>
              <a:t>Angela Foster, Program Manager, Enterprise Research Data Systems</a:t>
            </a:r>
          </a:p>
          <a:p>
            <a:r>
              <a:rPr lang="en-US" dirty="0"/>
              <a:t>Seong Kim, VAIRRS Dashboard Team Lead</a:t>
            </a:r>
          </a:p>
          <a:p>
            <a:endParaRPr lang="en-US" dirty="0"/>
          </a:p>
        </p:txBody>
      </p:sp>
    </p:spTree>
    <p:extLst>
      <p:ext uri="{BB962C8B-B14F-4D97-AF65-F5344CB8AC3E}">
        <p14:creationId xmlns:p14="http://schemas.microsoft.com/office/powerpoint/2010/main" val="17367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62120-60A2-C66F-9BD1-A8CAB8AEDEF1}"/>
              </a:ext>
            </a:extLst>
          </p:cNvPr>
          <p:cNvSpPr>
            <a:spLocks noGrp="1"/>
          </p:cNvSpPr>
          <p:nvPr>
            <p:ph type="ctrTitle"/>
          </p:nvPr>
        </p:nvSpPr>
        <p:spPr>
          <a:xfrm>
            <a:off x="914401" y="2039304"/>
            <a:ext cx="10386874" cy="2432522"/>
          </a:xfrm>
        </p:spPr>
        <p:txBody>
          <a:bodyPr/>
          <a:lstStyle/>
          <a:p>
            <a:r>
              <a:rPr lang="en-US" sz="6600" dirty="0"/>
              <a:t>New Wizards</a:t>
            </a:r>
          </a:p>
        </p:txBody>
      </p:sp>
      <p:sp>
        <p:nvSpPr>
          <p:cNvPr id="3" name="TextBox 2">
            <a:extLst>
              <a:ext uri="{FF2B5EF4-FFF2-40B4-BE49-F238E27FC236}">
                <a16:creationId xmlns:a16="http://schemas.microsoft.com/office/drawing/2014/main" id="{9A84D56F-C17E-D9C9-0CF8-FCC7F96894BE}"/>
              </a:ext>
            </a:extLst>
          </p:cNvPr>
          <p:cNvSpPr txBox="1"/>
          <p:nvPr/>
        </p:nvSpPr>
        <p:spPr>
          <a:xfrm>
            <a:off x="914401" y="4148660"/>
            <a:ext cx="7005636" cy="369332"/>
          </a:xfrm>
          <a:prstGeom prst="rect">
            <a:avLst/>
          </a:prstGeom>
          <a:noFill/>
        </p:spPr>
        <p:txBody>
          <a:bodyPr wrap="square">
            <a:spAutoFit/>
          </a:bodyPr>
          <a:lstStyle/>
          <a:p>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Presented by Angie Foster, </a:t>
            </a: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ePROS</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Program Manager </a:t>
            </a:r>
            <a:endParaRPr lang="en-US" sz="1800" dirty="0"/>
          </a:p>
        </p:txBody>
      </p:sp>
    </p:spTree>
    <p:extLst>
      <p:ext uri="{BB962C8B-B14F-4D97-AF65-F5344CB8AC3E}">
        <p14:creationId xmlns:p14="http://schemas.microsoft.com/office/powerpoint/2010/main" val="360693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2267-77BF-8F70-B49A-6FD016C76B73}"/>
              </a:ext>
            </a:extLst>
          </p:cNvPr>
          <p:cNvSpPr>
            <a:spLocks noGrp="1"/>
          </p:cNvSpPr>
          <p:nvPr>
            <p:ph type="title"/>
          </p:nvPr>
        </p:nvSpPr>
        <p:spPr/>
        <p:txBody>
          <a:bodyPr/>
          <a:lstStyle/>
          <a:p>
            <a:r>
              <a:rPr lang="en-US" sz="4000" dirty="0"/>
              <a:t>New VAIRRS Wizards!</a:t>
            </a:r>
          </a:p>
        </p:txBody>
      </p:sp>
      <p:pic>
        <p:nvPicPr>
          <p:cNvPr id="4" name="Content Placeholder 14" descr="Background pattern&#10;&#10;Description automatically generated with medium confidence">
            <a:extLst>
              <a:ext uri="{FF2B5EF4-FFF2-40B4-BE49-F238E27FC236}">
                <a16:creationId xmlns:a16="http://schemas.microsoft.com/office/drawing/2014/main" id="{9CC85459-B55E-23C4-E852-5F19D64BCF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2475" y="2269008"/>
            <a:ext cx="10515600" cy="1483252"/>
          </a:xfrm>
          <a:prstGeom prst="rect">
            <a:avLst/>
          </a:prstGeom>
        </p:spPr>
      </p:pic>
      <p:sp>
        <p:nvSpPr>
          <p:cNvPr id="5" name="Content Placeholder 16">
            <a:extLst>
              <a:ext uri="{FF2B5EF4-FFF2-40B4-BE49-F238E27FC236}">
                <a16:creationId xmlns:a16="http://schemas.microsoft.com/office/drawing/2014/main" id="{80869AC1-9A53-5355-54ED-1486A56A55A2}"/>
              </a:ext>
            </a:extLst>
          </p:cNvPr>
          <p:cNvSpPr txBox="1">
            <a:spLocks/>
          </p:cNvSpPr>
          <p:nvPr/>
        </p:nvSpPr>
        <p:spPr>
          <a:xfrm>
            <a:off x="752475" y="2076700"/>
            <a:ext cx="10515600" cy="933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Continuing Review/Closure</a:t>
            </a:r>
          </a:p>
        </p:txBody>
      </p:sp>
      <p:sp>
        <p:nvSpPr>
          <p:cNvPr id="6" name="Content Placeholder 16">
            <a:extLst>
              <a:ext uri="{FF2B5EF4-FFF2-40B4-BE49-F238E27FC236}">
                <a16:creationId xmlns:a16="http://schemas.microsoft.com/office/drawing/2014/main" id="{6DA46D63-B1C2-6F8D-FBCF-5975B7323565}"/>
              </a:ext>
            </a:extLst>
          </p:cNvPr>
          <p:cNvSpPr txBox="1">
            <a:spLocks/>
          </p:cNvSpPr>
          <p:nvPr/>
        </p:nvSpPr>
        <p:spPr>
          <a:xfrm>
            <a:off x="752475" y="3429000"/>
            <a:ext cx="10515600" cy="9339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rgbClr val="003E72"/>
                </a:solidFill>
              </a:rPr>
              <a:t>Administrative Checklist</a:t>
            </a:r>
          </a:p>
        </p:txBody>
      </p:sp>
    </p:spTree>
    <p:extLst>
      <p:ext uri="{BB962C8B-B14F-4D97-AF65-F5344CB8AC3E}">
        <p14:creationId xmlns:p14="http://schemas.microsoft.com/office/powerpoint/2010/main" val="6595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690E63-14DA-4695-E3BD-38FCBE63757E}"/>
              </a:ext>
            </a:extLst>
          </p:cNvPr>
          <p:cNvSpPr>
            <a:spLocks noGrp="1"/>
          </p:cNvSpPr>
          <p:nvPr>
            <p:ph type="title"/>
          </p:nvPr>
        </p:nvSpPr>
        <p:spPr>
          <a:xfrm>
            <a:off x="644056" y="348865"/>
            <a:ext cx="10457619" cy="1576446"/>
          </a:xfrm>
        </p:spPr>
        <p:txBody>
          <a:bodyPr anchor="ctr">
            <a:normAutofit/>
          </a:bodyPr>
          <a:lstStyle/>
          <a:p>
            <a:r>
              <a:rPr lang="en-US" dirty="0">
                <a:solidFill>
                  <a:srgbClr val="FFFFFF"/>
                </a:solidFill>
              </a:rPr>
              <a:t>Wizard Development Process</a:t>
            </a:r>
          </a:p>
        </p:txBody>
      </p:sp>
      <p:graphicFrame>
        <p:nvGraphicFramePr>
          <p:cNvPr id="22" name="Content Placeholder 2">
            <a:extLst>
              <a:ext uri="{FF2B5EF4-FFF2-40B4-BE49-F238E27FC236}">
                <a16:creationId xmlns:a16="http://schemas.microsoft.com/office/drawing/2014/main" id="{0B26FF09-2BB5-630E-7FFB-041386628BBC}"/>
              </a:ext>
            </a:extLst>
          </p:cNvPr>
          <p:cNvGraphicFramePr>
            <a:graphicFrameLocks noGrp="1"/>
          </p:cNvGraphicFramePr>
          <p:nvPr>
            <p:ph idx="1"/>
            <p:extLst>
              <p:ext uri="{D42A27DB-BD31-4B8C-83A1-F6EECF244321}">
                <p14:modId xmlns:p14="http://schemas.microsoft.com/office/powerpoint/2010/main" val="428204437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69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EBD9-8CBD-FA00-C7C6-2C9D5EEB3958}"/>
              </a:ext>
            </a:extLst>
          </p:cNvPr>
          <p:cNvSpPr>
            <a:spLocks noGrp="1"/>
          </p:cNvSpPr>
          <p:nvPr>
            <p:ph type="ctrTitle"/>
          </p:nvPr>
        </p:nvSpPr>
        <p:spPr/>
        <p:txBody>
          <a:bodyPr/>
          <a:lstStyle/>
          <a:p>
            <a:r>
              <a:rPr lang="en-US" sz="6600" dirty="0"/>
              <a:t>VAIRRS Data Evaluation Survey</a:t>
            </a:r>
          </a:p>
        </p:txBody>
      </p:sp>
      <p:sp>
        <p:nvSpPr>
          <p:cNvPr id="2" name="TextBox 1">
            <a:extLst>
              <a:ext uri="{FF2B5EF4-FFF2-40B4-BE49-F238E27FC236}">
                <a16:creationId xmlns:a16="http://schemas.microsoft.com/office/drawing/2014/main" id="{F4DF2884-5FB9-D648-061A-7E419A109CEA}"/>
              </a:ext>
            </a:extLst>
          </p:cNvPr>
          <p:cNvSpPr txBox="1"/>
          <p:nvPr/>
        </p:nvSpPr>
        <p:spPr>
          <a:xfrm>
            <a:off x="1080589" y="4471826"/>
            <a:ext cx="10410824" cy="707886"/>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Presented by </a:t>
            </a:r>
          </a:p>
          <a:p>
            <a:r>
              <a:rPr lang="en-US" sz="2000" i="1" dirty="0">
                <a:solidFill>
                  <a:prstClr val="white"/>
                </a:solidFill>
                <a:latin typeface="Calibri" panose="020F0502020204030204"/>
              </a:rPr>
              <a:t>Katrina Young, VAIRRS Support PM</a:t>
            </a:r>
            <a:endParaRPr lang="en-US" sz="2000" dirty="0"/>
          </a:p>
        </p:txBody>
      </p:sp>
    </p:spTree>
    <p:extLst>
      <p:ext uri="{BB962C8B-B14F-4D97-AF65-F5344CB8AC3E}">
        <p14:creationId xmlns:p14="http://schemas.microsoft.com/office/powerpoint/2010/main" val="2470239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7.xml><?xml version="1.0" encoding="utf-8"?>
<a:theme xmlns:a="http://schemas.openxmlformats.org/drawingml/2006/main" name="2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Titan Alpha VA ORD Team Visitors</DisplayName>
        <AccountId>4</AccountId>
        <AccountType/>
      </UserInfo>
      <UserInfo>
        <DisplayName>Katrina Young</DisplayName>
        <AccountId>13</AccountId>
        <AccountType/>
      </UserInfo>
    </SharedWithUsers>
    <lcf76f155ced4ddcb4097134ff3c332f xmlns="82a4c570-96aa-4e7e-95a1-f651dcacea28">
      <Terms xmlns="http://schemas.microsoft.com/office/infopath/2007/PartnerControls"/>
    </lcf76f155ced4ddcb4097134ff3c332f>
    <TaxCatchAll xmlns="d84e0ee5-8f79-4036-b05d-88e91c74e1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BF22A-A270-4667-AD98-56171D671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C147DA-14D9-4983-B6CF-EF7536DF17A5}">
  <ds:schemaRefs>
    <ds:schemaRef ds:uri="http://schemas.microsoft.com/office/2006/documentManagement/types"/>
    <ds:schemaRef ds:uri="http://schemas.microsoft.com/office/infopath/2007/PartnerControls"/>
    <ds:schemaRef ds:uri="82a4c570-96aa-4e7e-95a1-f651dcacea28"/>
    <ds:schemaRef ds:uri="http://purl.org/dc/elements/1.1/"/>
    <ds:schemaRef ds:uri="http://schemas.microsoft.com/office/2006/metadata/properties"/>
    <ds:schemaRef ds:uri="http://purl.org/dc/terms/"/>
    <ds:schemaRef ds:uri="http://schemas.openxmlformats.org/package/2006/metadata/core-properties"/>
    <ds:schemaRef ds:uri="d84e0ee5-8f79-4036-b05d-88e91c74e162"/>
    <ds:schemaRef ds:uri="http://www.w3.org/XML/1998/namespace"/>
    <ds:schemaRef ds:uri="http://purl.org/dc/dcmitype/"/>
  </ds:schemaRefs>
</ds:datastoreItem>
</file>

<file path=customXml/itemProps3.xml><?xml version="1.0" encoding="utf-8"?>
<ds:datastoreItem xmlns:ds="http://schemas.openxmlformats.org/officeDocument/2006/customXml" ds:itemID="{5BB57568-D15E-41AD-BD6C-9EC61BAAD0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21745</TotalTime>
  <Words>1128</Words>
  <Application>Microsoft Office PowerPoint</Application>
  <PresentationFormat>Widescreen</PresentationFormat>
  <Paragraphs>92</Paragraphs>
  <Slides>20</Slides>
  <Notes>2</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20</vt:i4>
      </vt:variant>
    </vt:vector>
  </HeadingPairs>
  <TitlesOfParts>
    <vt:vector size="33" baseType="lpstr">
      <vt:lpstr>Arial</vt:lpstr>
      <vt:lpstr>Bradley Hand ITC</vt:lpstr>
      <vt:lpstr>Calibri</vt:lpstr>
      <vt:lpstr>Calibri Light</vt:lpstr>
      <vt:lpstr>Wingdings</vt:lpstr>
      <vt:lpstr>VAIRRS Main Slides</vt:lpstr>
      <vt:lpstr>1_VAIRRS Main Slides</vt:lpstr>
      <vt:lpstr>VAIRRS Custom 1</vt:lpstr>
      <vt:lpstr>VAIRRS Custom 2</vt:lpstr>
      <vt:lpstr>Custom Design</vt:lpstr>
      <vt:lpstr>VA1</vt:lpstr>
      <vt:lpstr>2_VAIRRS Main Slides</vt:lpstr>
      <vt:lpstr>think-cell Slide</vt:lpstr>
      <vt:lpstr>VA Innovation and Research  Review System (VAIRRS) </vt:lpstr>
      <vt:lpstr>Webinar Housekeeping</vt:lpstr>
      <vt:lpstr>PowerPoint Presentation</vt:lpstr>
      <vt:lpstr>Important Announcements </vt:lpstr>
      <vt:lpstr>VAIRRS Monthly Webinar Series: Introduction to the VAIRRS Data Integrity Initiative</vt:lpstr>
      <vt:lpstr>New Wizards</vt:lpstr>
      <vt:lpstr>New VAIRRS Wizards!</vt:lpstr>
      <vt:lpstr>Wizard Development Process</vt:lpstr>
      <vt:lpstr>VAIRRS Data Evaluation Survey</vt:lpstr>
      <vt:lpstr>VAIRRS Data Evaluation Survey</vt:lpstr>
      <vt:lpstr>VAIRRS Data Integrity</vt:lpstr>
      <vt:lpstr>VAIRRS Data Integrity</vt:lpstr>
      <vt:lpstr>VAIRRS Data Integrity</vt:lpstr>
      <vt:lpstr>VAIRRS Data Integrity</vt:lpstr>
      <vt:lpstr>VAIRRS Data Surveillance and Reporting</vt:lpstr>
      <vt:lpstr>Data Quality Metrics </vt:lpstr>
      <vt:lpstr>Field Staff Reporting Data Integrity Live Demo</vt:lpstr>
      <vt:lpstr>Questions?</vt:lpstr>
      <vt:lpstr>Resources </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 Series: Introduction to the VAIRRS Data Integrity Initiative</dc:title>
  <dc:subject>VAIRRS Monthly Webinar Series: Introduction to the VAIRRS Data Integrity Initiative</dc:subject>
  <dc:creator>VA ORD</dc:creator>
  <cp:keywords>VAIRRS Monthly Webinar Series: Introduction to the VAIRRS Data Integrity Initiative</cp:keywords>
  <cp:lastModifiedBy>Rivera, Portia T</cp:lastModifiedBy>
  <cp:revision>53</cp:revision>
  <dcterms:created xsi:type="dcterms:W3CDTF">2021-10-19T21:48:00Z</dcterms:created>
  <dcterms:modified xsi:type="dcterms:W3CDTF">2024-05-29T12:02:52Z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y fmtid="{D5CDD505-2E9C-101B-9397-08002B2CF9AE}" pid="3" name="_ExtendedDescription">
    <vt:lpwstr/>
  </property>
  <property fmtid="{D5CDD505-2E9C-101B-9397-08002B2CF9AE}" pid="4" name="MediaServiceImageTags">
    <vt:lpwstr/>
  </property>
</Properties>
</file>