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3.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3"/>
    <p:sldMasterId id="2147483682" r:id="rId4"/>
    <p:sldMasterId id="2147483704" r:id="rId5"/>
  </p:sldMasterIdLst>
  <p:notesMasterIdLst>
    <p:notesMasterId r:id="rId27"/>
  </p:notesMasterIdLst>
  <p:sldIdLst>
    <p:sldId id="277" r:id="rId6"/>
    <p:sldId id="3612" r:id="rId7"/>
    <p:sldId id="3616" r:id="rId8"/>
    <p:sldId id="3621" r:id="rId9"/>
    <p:sldId id="3585" r:id="rId10"/>
    <p:sldId id="3617" r:id="rId11"/>
    <p:sldId id="3620" r:id="rId12"/>
    <p:sldId id="3626" r:id="rId13"/>
    <p:sldId id="3599" r:id="rId14"/>
    <p:sldId id="3618" r:id="rId15"/>
    <p:sldId id="3619" r:id="rId16"/>
    <p:sldId id="3614" r:id="rId17"/>
    <p:sldId id="3600" r:id="rId18"/>
    <p:sldId id="3625" r:id="rId19"/>
    <p:sldId id="3622" r:id="rId20"/>
    <p:sldId id="3627" r:id="rId21"/>
    <p:sldId id="3597" r:id="rId22"/>
    <p:sldId id="3615" r:id="rId23"/>
    <p:sldId id="3628" r:id="rId24"/>
    <p:sldId id="3602" r:id="rId25"/>
    <p:sldId id="362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55B3E00-E4D3-5FEF-C739-98CB22C3FAC6}" name="Laracuente, Antonio J" initials="LAJ" userId="S::Antonio.Laracuente03@va.gov::f26025aa-017e-46da-97dd-4f9d498fb15b" providerId="AD"/>
  <p188:author id="{77409A2F-143E-B6BD-061A-2370AC2D1378}" name="Jeans, C. Karen" initials="JK" userId="S::c.karen.jeans@va.gov::00c3bc53-3dd4-4359-9a71-7f90200e3ef0" providerId="AD"/>
  <p188:author id="{66EC395F-2F34-6066-C7E3-BAC20BAC8DD2}" name="Tenhula, Wendy" initials="TW" userId="S::wendy.tenhula@va.gov::2516237c-d134-48ae-980f-0c75f510b772" providerId="AD"/>
  <p188:author id="{64E93262-8E67-8201-43B0-18E4C81CE750}" name="Laracuente, Antonio J" initials="LJ" userId="S::antonio.laracuente03@va.gov::f26025aa-017e-46da-97dd-4f9d498fb15b" providerId="AD"/>
  <p188:author id="{4C3B067C-23BF-9DB3-2BC6-6443C62F37E0}" name="Foster, Angela" initials="FA" userId="S::angela.foster@va.gov::29524050-54a8-4308-8bd1-10d67264d500" providerId="AD"/>
  <p188:author id="{5CCF2492-F4B9-E761-4348-9FA045F02986}" name="Britt, Christopher (OGC)" initials="B(" userId="S::christopher.britt@va.gov::5fa82587-9b24-4a8a-aded-5e659692449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8745"/>
    <a:srgbClr val="C445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24B0EE-562D-D171-F50E-DCF23FDBB05D}" v="281" dt="2024-06-17T17:33:30.404"/>
    <p1510:client id="{23CB544C-69CA-F717-006F-38CC01380561}" v="1683" dt="2024-06-17T17:02:40.675"/>
    <p1510:client id="{356425CE-91DF-FE7F-8E37-0D0DA2E1C9C3}" v="6" dt="2024-06-18T14:15:28.174"/>
    <p1510:client id="{359A0300-C46B-A6EF-F79C-6DBBC32A073A}" v="150" dt="2024-06-17T16:12:20.580"/>
    <p1510:client id="{4A3A6F1C-092A-0F6C-ABD0-19D578423D43}" v="1814" dt="2024-06-18T02:12:50.988"/>
    <p1510:client id="{511AA9EB-855F-1887-D1EF-15D5D6DF02B6}" v="14" dt="2024-06-18T17:46:26.991"/>
    <p1510:client id="{76DF457C-424F-FE8A-4B73-8A311171BC53}" v="8" dt="2024-06-17T16:57:18.561"/>
    <p1510:client id="{884ED0EC-C101-6E55-013B-4A117A1D276F}" v="22" dt="2024-06-17T18:09:53.087"/>
    <p1510:client id="{8C106A1F-195A-9E01-6988-8DD77D7B4ABF}" v="898" dt="2024-06-18T02:30:57.152"/>
    <p1510:client id="{D1DAD794-DFB9-4EA6-B440-C52F6CEB0B08}" v="25" dt="2024-06-18T15:11:16.3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1.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CBA919-608D-4D89-AD1F-7F69AD4154BF}" type="datetimeFigureOut">
              <a:rPr lang="en-US" smtClean="0"/>
              <a:t>6/20/2024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D83994-8411-41F0-92A0-615B04B890D5}" type="slidenum">
              <a:rPr lang="en-US" smtClean="0"/>
              <a:t>‹#›</a:t>
            </a:fld>
            <a:endParaRPr lang="en-US"/>
          </a:p>
        </p:txBody>
      </p:sp>
    </p:spTree>
    <p:extLst>
      <p:ext uri="{BB962C8B-B14F-4D97-AF65-F5344CB8AC3E}">
        <p14:creationId xmlns:p14="http://schemas.microsoft.com/office/powerpoint/2010/main" val="3956008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a:p>
        </p:txBody>
      </p:sp>
      <p:sp>
        <p:nvSpPr>
          <p:cNvPr id="4" name="Slide Number Placeholder 3"/>
          <p:cNvSpPr>
            <a:spLocks noGrp="1"/>
          </p:cNvSpPr>
          <p:nvPr>
            <p:ph type="sldNum" sz="quarter" idx="5"/>
          </p:nvPr>
        </p:nvSpPr>
        <p:spPr/>
        <p:txBody>
          <a:bodyPr/>
          <a:lstStyle/>
          <a:p>
            <a:fld id="{AEF2246F-B97D-A340-AC75-47532D5014D8}" type="slidenum">
              <a:rPr lang="en-US" smtClean="0"/>
              <a:t>5</a:t>
            </a:fld>
            <a:endParaRPr lang="en-US"/>
          </a:p>
        </p:txBody>
      </p:sp>
    </p:spTree>
    <p:extLst>
      <p:ext uri="{BB962C8B-B14F-4D97-AF65-F5344CB8AC3E}">
        <p14:creationId xmlns:p14="http://schemas.microsoft.com/office/powerpoint/2010/main" val="2500369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4.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2.xml"/><Relationship Id="rId1" Type="http://schemas.openxmlformats.org/officeDocument/2006/relationships/tags" Target="../tags/tag6.xml"/><Relationship Id="rId4" Type="http://schemas.openxmlformats.org/officeDocument/2006/relationships/image" Target="../media/image4.emf"/></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3.xml"/><Relationship Id="rId1" Type="http://schemas.openxmlformats.org/officeDocument/2006/relationships/tags" Target="../tags/tag9.xml"/><Relationship Id="rId4" Type="http://schemas.openxmlformats.org/officeDocument/2006/relationships/image" Target="../media/image4.emf"/></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1E847A8-CF56-4002-8CBB-68FB60E1C140}" type="datetime1">
              <a:rPr lang="en-US" smtClean="0"/>
              <a:t>6/20/2024</a:t>
            </a:fld>
            <a:endParaRPr lang="en-US"/>
          </a:p>
        </p:txBody>
      </p:sp>
      <p:sp>
        <p:nvSpPr>
          <p:cNvPr id="5" name="Footer Placeholder 4"/>
          <p:cNvSpPr>
            <a:spLocks noGrp="1"/>
          </p:cNvSpPr>
          <p:nvPr>
            <p:ph type="ftr" sz="quarter" idx="11"/>
          </p:nvPr>
        </p:nvSpPr>
        <p:spPr/>
        <p:txBody>
          <a:bodyPr/>
          <a:lstStyle/>
          <a:p>
            <a:r>
              <a:rPr lang="en-US"/>
              <a:t>For questions, please use Q&amp;A box and address to “All Panelists.”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94056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964F80-78AF-4EDE-8FE1-E227BF8C255E}" type="datetime1">
              <a:rPr lang="en-US" smtClean="0"/>
              <a:t>6/20/2024</a:t>
            </a:fld>
            <a:endParaRPr lang="en-US"/>
          </a:p>
        </p:txBody>
      </p:sp>
      <p:sp>
        <p:nvSpPr>
          <p:cNvPr id="5" name="Footer Placeholder 4"/>
          <p:cNvSpPr>
            <a:spLocks noGrp="1"/>
          </p:cNvSpPr>
          <p:nvPr>
            <p:ph type="ftr" sz="quarter" idx="11"/>
          </p:nvPr>
        </p:nvSpPr>
        <p:spPr/>
        <p:txBody>
          <a:bodyPr/>
          <a:lstStyle/>
          <a:p>
            <a:r>
              <a:rPr lang="en-US"/>
              <a:t>For questions, please use Q&amp;A box and address to “All Panelists.”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3951251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7EF134-2DAC-4F80-ACCE-C042811F93EF}" type="datetime1">
              <a:rPr lang="en-US" smtClean="0"/>
              <a:t>6/20/2024</a:t>
            </a:fld>
            <a:endParaRPr lang="en-US"/>
          </a:p>
        </p:txBody>
      </p:sp>
      <p:sp>
        <p:nvSpPr>
          <p:cNvPr id="5" name="Footer Placeholder 4"/>
          <p:cNvSpPr>
            <a:spLocks noGrp="1"/>
          </p:cNvSpPr>
          <p:nvPr>
            <p:ph type="ftr" sz="quarter" idx="11"/>
          </p:nvPr>
        </p:nvSpPr>
        <p:spPr/>
        <p:txBody>
          <a:bodyPr/>
          <a:lstStyle/>
          <a:p>
            <a:r>
              <a:rPr lang="en-US"/>
              <a:t>For questions, please use Q&amp;A box and address to “All Panelists.”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3977540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763838"/>
            <a:ext cx="10363200" cy="1330324"/>
          </a:xfrm>
        </p:spPr>
        <p:txBody>
          <a:bodyPr anchor="ctr">
            <a:normAutofit/>
          </a:bodyPr>
          <a:lstStyle>
            <a:lvl1pPr algn="ctr">
              <a:defRPr sz="44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4316415"/>
            <a:ext cx="9144000" cy="6905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Text Placeholder 11">
            <a:extLst>
              <a:ext uri="{FF2B5EF4-FFF2-40B4-BE49-F238E27FC236}">
                <a16:creationId xmlns:a16="http://schemas.microsoft.com/office/drawing/2014/main" id="{AE38B46A-E2D9-F648-8C4B-C6DF64595CDF}"/>
              </a:ext>
            </a:extLst>
          </p:cNvPr>
          <p:cNvSpPr>
            <a:spLocks noGrp="1"/>
          </p:cNvSpPr>
          <p:nvPr>
            <p:ph type="body" sz="quarter" idx="10" hasCustomPrompt="1"/>
          </p:nvPr>
        </p:nvSpPr>
        <p:spPr>
          <a:xfrm>
            <a:off x="1524000" y="5006977"/>
            <a:ext cx="9144000" cy="774700"/>
          </a:xfrm>
        </p:spPr>
        <p:txBody>
          <a:bodyPr>
            <a:normAutofit/>
          </a:bodyPr>
          <a:lstStyle>
            <a:lvl1pPr marL="0" indent="0" algn="ctr">
              <a:buNone/>
              <a:defRPr sz="2000">
                <a:latin typeface="+mj-lt"/>
              </a:defRPr>
            </a:lvl1pPr>
          </a:lstStyle>
          <a:p>
            <a:pPr lvl="0"/>
            <a:r>
              <a:rPr lang="en-US"/>
              <a:t>Briefer: Name and Title</a:t>
            </a:r>
          </a:p>
        </p:txBody>
      </p:sp>
      <p:sp>
        <p:nvSpPr>
          <p:cNvPr id="4" name="Slide Number Placeholder 3">
            <a:extLst>
              <a:ext uri="{FF2B5EF4-FFF2-40B4-BE49-F238E27FC236}">
                <a16:creationId xmlns:a16="http://schemas.microsoft.com/office/drawing/2014/main" id="{6405287A-C762-B04C-8C78-1932680E8B86}"/>
              </a:ext>
            </a:extLst>
          </p:cNvPr>
          <p:cNvSpPr>
            <a:spLocks noGrp="1"/>
          </p:cNvSpPr>
          <p:nvPr>
            <p:ph type="sldNum" sz="quarter" idx="11"/>
          </p:nvPr>
        </p:nvSpPr>
        <p:spPr/>
        <p:txBody>
          <a:bodyPr/>
          <a:lstStyle/>
          <a:p>
            <a:fld id="{50EE7798-284D-44E6-BD33-EC3C7F4CA87C}" type="slidenum">
              <a:rPr lang="en-US" smtClean="0"/>
              <a:t>‹#›</a:t>
            </a:fld>
            <a:endParaRPr lang="en-US"/>
          </a:p>
        </p:txBody>
      </p:sp>
      <p:pic>
        <p:nvPicPr>
          <p:cNvPr id="6" name="Picture 5">
            <a:extLst>
              <a:ext uri="{FF2B5EF4-FFF2-40B4-BE49-F238E27FC236}">
                <a16:creationId xmlns:a16="http://schemas.microsoft.com/office/drawing/2014/main" id="{3DCF8BCC-BFA1-F642-84C1-3DEA215A8FE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7320" y="1076323"/>
            <a:ext cx="1737360" cy="1633538"/>
          </a:xfrm>
          <a:prstGeom prst="rect">
            <a:avLst/>
          </a:prstGeom>
        </p:spPr>
      </p:pic>
    </p:spTree>
    <p:extLst>
      <p:ext uri="{BB962C8B-B14F-4D97-AF65-F5344CB8AC3E}">
        <p14:creationId xmlns:p14="http://schemas.microsoft.com/office/powerpoint/2010/main" val="1502554298"/>
      </p:ext>
    </p:extLst>
  </p:cSld>
  <p:clrMapOvr>
    <a:masterClrMapping/>
  </p:clrMapOvr>
  <p:extLst>
    <p:ext uri="{DCECCB84-F9BA-43D5-87BE-67443E8EF086}">
      <p15:sldGuideLst xmlns:p15="http://schemas.microsoft.com/office/powerpoint/2012/main">
        <p15:guide id="1" orient="horz" pos="3984">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w/ Alt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4818857"/>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D912DB-CF58-2B44-B78F-FA5C3CCFF15B}"/>
              </a:ext>
            </a:extLst>
          </p:cNvPr>
          <p:cNvSpPr>
            <a:spLocks noGrp="1"/>
          </p:cNvSpPr>
          <p:nvPr>
            <p:ph type="body" sz="quarter" idx="13" hasCustomPrompt="1"/>
          </p:nvPr>
        </p:nvSpPr>
        <p:spPr>
          <a:xfrm>
            <a:off x="-3383279" y="982664"/>
            <a:ext cx="3108113" cy="5064125"/>
          </a:xfrm>
        </p:spPr>
        <p:txBody>
          <a:bodyPr/>
          <a:lstStyle>
            <a:lvl1pPr>
              <a:defRPr/>
            </a:lvl1pPr>
          </a:lstStyle>
          <a:p>
            <a:pPr lvl="0"/>
            <a:r>
              <a:rPr lang="en-US"/>
              <a:t>Insert alt text for complex graphic</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3118081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two content holders vertic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207693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2">
            <a:extLst>
              <a:ext uri="{FF2B5EF4-FFF2-40B4-BE49-F238E27FC236}">
                <a16:creationId xmlns:a16="http://schemas.microsoft.com/office/drawing/2014/main" id="{09A16403-64DA-D349-9AAF-2952A411FC8C}"/>
              </a:ext>
            </a:extLst>
          </p:cNvPr>
          <p:cNvSpPr>
            <a:spLocks noGrp="1"/>
          </p:cNvSpPr>
          <p:nvPr>
            <p:ph idx="13"/>
          </p:nvPr>
        </p:nvSpPr>
        <p:spPr>
          <a:xfrm>
            <a:off x="838200" y="3523766"/>
            <a:ext cx="10515600" cy="207693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700464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Content, and Sidebar Call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2" y="1133856"/>
            <a:ext cx="6878781" cy="48305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5" name="Straight Connector 4">
            <a:extLst>
              <a:ext uri="{FF2B5EF4-FFF2-40B4-BE49-F238E27FC236}">
                <a16:creationId xmlns:a16="http://schemas.microsoft.com/office/drawing/2014/main" id="{13EDEFD9-BFED-434F-8D05-9CA4431F495F}"/>
              </a:ext>
            </a:extLst>
          </p:cNvPr>
          <p:cNvCxnSpPr/>
          <p:nvPr/>
        </p:nvCxnSpPr>
        <p:spPr>
          <a:xfrm>
            <a:off x="7790688" y="1133856"/>
            <a:ext cx="0" cy="48305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7854696" y="1133857"/>
            <a:ext cx="3499104" cy="2586089"/>
          </a:xfrm>
        </p:spPr>
        <p:txBody>
          <a:bodyPr/>
          <a:lstStyle>
            <a:lvl1pPr marL="0" indent="0">
              <a:lnSpc>
                <a:spcPct val="110000"/>
              </a:lnSpc>
              <a:buNone/>
              <a:defRPr/>
            </a:lvl1pPr>
          </a:lstStyle>
          <a:p>
            <a:pPr lvl="0"/>
            <a:r>
              <a:rPr lang="en-US"/>
              <a:t>Click to edit Master text styles</a:t>
            </a:r>
          </a:p>
        </p:txBody>
      </p:sp>
      <p:sp>
        <p:nvSpPr>
          <p:cNvPr id="8" name="Content Placeholder 2">
            <a:extLst>
              <a:ext uri="{FF2B5EF4-FFF2-40B4-BE49-F238E27FC236}">
                <a16:creationId xmlns:a16="http://schemas.microsoft.com/office/drawing/2014/main" id="{11EE1AA3-98A0-E149-81B7-A4FC8FBABDDB}"/>
              </a:ext>
            </a:extLst>
          </p:cNvPr>
          <p:cNvSpPr>
            <a:spLocks noGrp="1"/>
          </p:cNvSpPr>
          <p:nvPr>
            <p:ph idx="14"/>
          </p:nvPr>
        </p:nvSpPr>
        <p:spPr>
          <a:xfrm>
            <a:off x="7854697" y="3719946"/>
            <a:ext cx="3499104" cy="2244437"/>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2402663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Content, and Two Supporting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2" y="1133856"/>
            <a:ext cx="4438649" cy="48305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5486400" y="1133857"/>
            <a:ext cx="5867400" cy="2586089"/>
          </a:xfrm>
        </p:spPr>
        <p:txBody>
          <a:bodyPr/>
          <a:lstStyle>
            <a:lvl1pPr marL="0" indent="0">
              <a:lnSpc>
                <a:spcPct val="110000"/>
              </a:lnSpc>
              <a:buNone/>
              <a:defRPr/>
            </a:lvl1pPr>
          </a:lstStyle>
          <a:p>
            <a:pPr lvl="0"/>
            <a:r>
              <a:rPr lang="en-US"/>
              <a:t>Click to edit Master text styles</a:t>
            </a:r>
          </a:p>
        </p:txBody>
      </p:sp>
      <p:sp>
        <p:nvSpPr>
          <p:cNvPr id="8" name="Content Placeholder 2">
            <a:extLst>
              <a:ext uri="{FF2B5EF4-FFF2-40B4-BE49-F238E27FC236}">
                <a16:creationId xmlns:a16="http://schemas.microsoft.com/office/drawing/2014/main" id="{11EE1AA3-98A0-E149-81B7-A4FC8FBABDDB}"/>
              </a:ext>
            </a:extLst>
          </p:cNvPr>
          <p:cNvSpPr>
            <a:spLocks noGrp="1"/>
          </p:cNvSpPr>
          <p:nvPr>
            <p:ph idx="14"/>
          </p:nvPr>
        </p:nvSpPr>
        <p:spPr>
          <a:xfrm>
            <a:off x="5486401" y="3719946"/>
            <a:ext cx="5867401" cy="2244437"/>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19479993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Content, and Three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1"/>
          <p:cNvSpPr>
            <a:spLocks noGrp="1"/>
          </p:cNvSpPr>
          <p:nvPr>
            <p:ph idx="1"/>
          </p:nvPr>
        </p:nvSpPr>
        <p:spPr>
          <a:xfrm>
            <a:off x="838201" y="1133856"/>
            <a:ext cx="10515599" cy="18587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838200" y="3087348"/>
            <a:ext cx="3413760" cy="1391135"/>
          </a:xfrm>
        </p:spPr>
        <p:txBody>
          <a:bodyPr/>
          <a:lstStyle>
            <a:lvl1pPr marL="0" indent="0">
              <a:lnSpc>
                <a:spcPct val="110000"/>
              </a:lnSpc>
              <a:buNone/>
              <a:defRPr/>
            </a:lvl1pPr>
          </a:lstStyle>
          <a:p>
            <a:pPr lvl="0"/>
            <a:r>
              <a:rPr lang="en-US"/>
              <a:t>Click to edit Master text styles</a:t>
            </a:r>
          </a:p>
        </p:txBody>
      </p:sp>
      <p:sp>
        <p:nvSpPr>
          <p:cNvPr id="9" name="Content Placeholder 2b">
            <a:extLst>
              <a:ext uri="{FF2B5EF4-FFF2-40B4-BE49-F238E27FC236}">
                <a16:creationId xmlns:a16="http://schemas.microsoft.com/office/drawing/2014/main" id="{7ADB0280-2725-5348-9620-05FFA815C35A}"/>
              </a:ext>
            </a:extLst>
          </p:cNvPr>
          <p:cNvSpPr>
            <a:spLocks noGrp="1"/>
          </p:cNvSpPr>
          <p:nvPr>
            <p:ph idx="15"/>
          </p:nvPr>
        </p:nvSpPr>
        <p:spPr>
          <a:xfrm>
            <a:off x="838200" y="4573248"/>
            <a:ext cx="3413760" cy="1388641"/>
          </a:xfrm>
        </p:spPr>
        <p:txBody>
          <a:bodyPr/>
          <a:lstStyle>
            <a:lvl1pPr marL="0" indent="0">
              <a:lnSpc>
                <a:spcPct val="110000"/>
              </a:lnSpc>
              <a:buNone/>
              <a:defRPr/>
            </a:lvl1pPr>
          </a:lstStyle>
          <a:p>
            <a:pPr lvl="0"/>
            <a:r>
              <a:rPr lang="en-US"/>
              <a:t>Click to edit Master text styles</a:t>
            </a:r>
          </a:p>
        </p:txBody>
      </p:sp>
      <p:sp>
        <p:nvSpPr>
          <p:cNvPr id="8" name="Content Placeholder 3">
            <a:extLst>
              <a:ext uri="{FF2B5EF4-FFF2-40B4-BE49-F238E27FC236}">
                <a16:creationId xmlns:a16="http://schemas.microsoft.com/office/drawing/2014/main" id="{11EE1AA3-98A0-E149-81B7-A4FC8FBABDDB}"/>
              </a:ext>
            </a:extLst>
          </p:cNvPr>
          <p:cNvSpPr>
            <a:spLocks noGrp="1"/>
          </p:cNvSpPr>
          <p:nvPr>
            <p:ph idx="14"/>
          </p:nvPr>
        </p:nvSpPr>
        <p:spPr>
          <a:xfrm>
            <a:off x="4389119" y="3088594"/>
            <a:ext cx="3413760" cy="1389888"/>
          </a:xfrm>
        </p:spPr>
        <p:txBody>
          <a:bodyPr/>
          <a:lstStyle>
            <a:lvl1pPr marL="0" indent="0">
              <a:lnSpc>
                <a:spcPct val="110000"/>
              </a:lnSpc>
              <a:buNone/>
              <a:defRPr/>
            </a:lvl1pPr>
          </a:lstStyle>
          <a:p>
            <a:pPr lvl="0"/>
            <a:r>
              <a:rPr lang="en-US"/>
              <a:t>Click to edit Master text styles</a:t>
            </a:r>
          </a:p>
        </p:txBody>
      </p:sp>
      <p:sp>
        <p:nvSpPr>
          <p:cNvPr id="13" name="Content Placeholder 3b">
            <a:extLst>
              <a:ext uri="{FF2B5EF4-FFF2-40B4-BE49-F238E27FC236}">
                <a16:creationId xmlns:a16="http://schemas.microsoft.com/office/drawing/2014/main" id="{C41BE50D-B3FE-114C-BA57-58A4DEA04B56}"/>
              </a:ext>
            </a:extLst>
          </p:cNvPr>
          <p:cNvSpPr>
            <a:spLocks noGrp="1"/>
          </p:cNvSpPr>
          <p:nvPr>
            <p:ph idx="16"/>
          </p:nvPr>
        </p:nvSpPr>
        <p:spPr>
          <a:xfrm>
            <a:off x="4389119" y="4574494"/>
            <a:ext cx="3413760" cy="1389888"/>
          </a:xfrm>
        </p:spPr>
        <p:txBody>
          <a:bodyPr/>
          <a:lstStyle>
            <a:lvl1pPr marL="0" indent="0">
              <a:lnSpc>
                <a:spcPct val="110000"/>
              </a:lnSpc>
              <a:buNone/>
              <a:defRPr/>
            </a:lvl1pPr>
          </a:lstStyle>
          <a:p>
            <a:pPr lvl="0"/>
            <a:r>
              <a:rPr lang="en-US"/>
              <a:t>Click to edit Master text styles</a:t>
            </a:r>
          </a:p>
        </p:txBody>
      </p:sp>
      <p:sp>
        <p:nvSpPr>
          <p:cNvPr id="14" name="Content Placeholder 4">
            <a:extLst>
              <a:ext uri="{FF2B5EF4-FFF2-40B4-BE49-F238E27FC236}">
                <a16:creationId xmlns:a16="http://schemas.microsoft.com/office/drawing/2014/main" id="{255A5921-CC24-C744-992F-90BB2C7F7737}"/>
              </a:ext>
            </a:extLst>
          </p:cNvPr>
          <p:cNvSpPr>
            <a:spLocks noGrp="1"/>
          </p:cNvSpPr>
          <p:nvPr>
            <p:ph idx="17"/>
          </p:nvPr>
        </p:nvSpPr>
        <p:spPr>
          <a:xfrm>
            <a:off x="7940039" y="3089841"/>
            <a:ext cx="3413760" cy="1389888"/>
          </a:xfrm>
        </p:spPr>
        <p:txBody>
          <a:bodyPr/>
          <a:lstStyle>
            <a:lvl1pPr marL="0" indent="0">
              <a:lnSpc>
                <a:spcPct val="110000"/>
              </a:lnSpc>
              <a:buNone/>
              <a:defRPr/>
            </a:lvl1pPr>
          </a:lstStyle>
          <a:p>
            <a:pPr lvl="0"/>
            <a:r>
              <a:rPr lang="en-US"/>
              <a:t>Click to edit Master text styles</a:t>
            </a:r>
          </a:p>
        </p:txBody>
      </p:sp>
      <p:sp>
        <p:nvSpPr>
          <p:cNvPr id="15" name="Content Placeholder 4b">
            <a:extLst>
              <a:ext uri="{FF2B5EF4-FFF2-40B4-BE49-F238E27FC236}">
                <a16:creationId xmlns:a16="http://schemas.microsoft.com/office/drawing/2014/main" id="{1F9DC565-F7CD-4D49-BBFE-54E017FCDBC7}"/>
              </a:ext>
            </a:extLst>
          </p:cNvPr>
          <p:cNvSpPr>
            <a:spLocks noGrp="1"/>
          </p:cNvSpPr>
          <p:nvPr>
            <p:ph idx="18"/>
          </p:nvPr>
        </p:nvSpPr>
        <p:spPr>
          <a:xfrm>
            <a:off x="7940039" y="4573247"/>
            <a:ext cx="3413760" cy="1389888"/>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4050910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Header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4"/>
            <a:ext cx="10515600" cy="42819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4496194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Two subheadings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5"/>
            <a:ext cx="10515600" cy="1735281"/>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2">
            <a:extLst>
              <a:ext uri="{FF2B5EF4-FFF2-40B4-BE49-F238E27FC236}">
                <a16:creationId xmlns:a16="http://schemas.microsoft.com/office/drawing/2014/main" id="{902669C5-C031-0949-BCEF-538915E07FD2}"/>
              </a:ext>
            </a:extLst>
          </p:cNvPr>
          <p:cNvSpPr>
            <a:spLocks noGrp="1"/>
          </p:cNvSpPr>
          <p:nvPr>
            <p:ph type="body" idx="12" hasCustomPrompt="1"/>
          </p:nvPr>
        </p:nvSpPr>
        <p:spPr>
          <a:xfrm>
            <a:off x="839789" y="3589697"/>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9" name="Content Placeholder 2">
            <a:extLst>
              <a:ext uri="{FF2B5EF4-FFF2-40B4-BE49-F238E27FC236}">
                <a16:creationId xmlns:a16="http://schemas.microsoft.com/office/drawing/2014/main" id="{85809810-9DB7-E84D-9C39-5D795F1B7EEB}"/>
              </a:ext>
            </a:extLst>
          </p:cNvPr>
          <p:cNvSpPr>
            <a:spLocks noGrp="1"/>
          </p:cNvSpPr>
          <p:nvPr>
            <p:ph idx="13"/>
          </p:nvPr>
        </p:nvSpPr>
        <p:spPr>
          <a:xfrm>
            <a:off x="838200" y="4094020"/>
            <a:ext cx="10515600" cy="1735281"/>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350132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p:custDataLst>
              <p:tags r:id="rId1"/>
            </p:custDataLst>
            <p:extLst>
              <p:ext uri="{D42A27DB-BD31-4B8C-83A1-F6EECF244321}">
                <p14:modId xmlns:p14="http://schemas.microsoft.com/office/powerpoint/2010/main" val="16196084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145700-466C-4AE3-86E1-CCD0E058DD0A}" type="datetime1">
              <a:rPr lang="en-US" smtClean="0"/>
              <a:t>6/20/2024</a:t>
            </a:fld>
            <a:endParaRPr lang="en-US"/>
          </a:p>
        </p:txBody>
      </p:sp>
      <p:sp>
        <p:nvSpPr>
          <p:cNvPr id="5" name="Footer Placeholder 4"/>
          <p:cNvSpPr>
            <a:spLocks noGrp="1"/>
          </p:cNvSpPr>
          <p:nvPr>
            <p:ph type="ftr" sz="quarter" idx="11"/>
          </p:nvPr>
        </p:nvSpPr>
        <p:spPr/>
        <p:txBody>
          <a:bodyPr/>
          <a:lstStyle/>
          <a:p>
            <a:r>
              <a:rPr lang="en-US"/>
              <a:t>For questions, please use Q&amp;A box and address to “All Panelists.”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38616613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Two Columns Horizonta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a:t>Click to edit master title style</a:t>
            </a:r>
          </a:p>
        </p:txBody>
      </p:sp>
      <p:sp>
        <p:nvSpPr>
          <p:cNvPr id="3" name="Content Placeholder 2"/>
          <p:cNvSpPr>
            <a:spLocks noGrp="1"/>
          </p:cNvSpPr>
          <p:nvPr>
            <p:ph sz="half" idx="1"/>
          </p:nvPr>
        </p:nvSpPr>
        <p:spPr>
          <a:xfrm>
            <a:off x="838200" y="1079501"/>
            <a:ext cx="5181600" cy="4831442"/>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079501"/>
            <a:ext cx="5181600" cy="483144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40408528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three content holder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9743"/>
            <a:ext cx="10515600" cy="752929"/>
          </a:xfrm>
        </p:spPr>
        <p:txBody>
          <a:bodyPr/>
          <a:lstStyle/>
          <a:p>
            <a:r>
              <a:rPr lang="en-US"/>
              <a:t>Click to edit master title style</a:t>
            </a:r>
          </a:p>
        </p:txBody>
      </p:sp>
      <p:sp>
        <p:nvSpPr>
          <p:cNvPr id="4" name="Content Placeholder 1">
            <a:extLst>
              <a:ext uri="{FF2B5EF4-FFF2-40B4-BE49-F238E27FC236}">
                <a16:creationId xmlns:a16="http://schemas.microsoft.com/office/drawing/2014/main" id="{2EBA3E1E-B72D-5841-BE68-B0030368BE0B}"/>
              </a:ext>
            </a:extLst>
          </p:cNvPr>
          <p:cNvSpPr>
            <a:spLocks noGrp="1"/>
          </p:cNvSpPr>
          <p:nvPr>
            <p:ph sz="quarter" idx="13"/>
          </p:nvPr>
        </p:nvSpPr>
        <p:spPr>
          <a:xfrm>
            <a:off x="838200" y="1058864"/>
            <a:ext cx="5471584" cy="2117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2">
            <a:extLst>
              <a:ext uri="{FF2B5EF4-FFF2-40B4-BE49-F238E27FC236}">
                <a16:creationId xmlns:a16="http://schemas.microsoft.com/office/drawing/2014/main" id="{72D7FA09-D982-8A4E-B298-316DB9B05D14}"/>
              </a:ext>
            </a:extLst>
          </p:cNvPr>
          <p:cNvSpPr>
            <a:spLocks noGrp="1"/>
          </p:cNvSpPr>
          <p:nvPr>
            <p:ph sz="quarter" idx="14"/>
          </p:nvPr>
        </p:nvSpPr>
        <p:spPr>
          <a:xfrm>
            <a:off x="838200" y="3401011"/>
            <a:ext cx="5471584" cy="2535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3">
            <a:extLst>
              <a:ext uri="{FF2B5EF4-FFF2-40B4-BE49-F238E27FC236}">
                <a16:creationId xmlns:a16="http://schemas.microsoft.com/office/drawing/2014/main" id="{5DDD0237-E847-CA45-B519-10F5341252AA}"/>
              </a:ext>
            </a:extLst>
          </p:cNvPr>
          <p:cNvSpPr>
            <a:spLocks noGrp="1"/>
          </p:cNvSpPr>
          <p:nvPr>
            <p:ph sz="quarter" idx="15"/>
          </p:nvPr>
        </p:nvSpPr>
        <p:spPr>
          <a:xfrm>
            <a:off x="6485021" y="1058864"/>
            <a:ext cx="5471584" cy="4877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32366262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1E847A8-CF56-4002-8CBB-68FB60E1C140}" type="datetime1">
              <a:rPr lang="en-US" smtClean="0"/>
              <a:t>6/20/2024</a:t>
            </a:fld>
            <a:endParaRPr lang="en-US"/>
          </a:p>
        </p:txBody>
      </p:sp>
      <p:sp>
        <p:nvSpPr>
          <p:cNvPr id="5" name="Footer Placeholder 4"/>
          <p:cNvSpPr>
            <a:spLocks noGrp="1"/>
          </p:cNvSpPr>
          <p:nvPr>
            <p:ph type="ftr" sz="quarter" idx="11"/>
          </p:nvPr>
        </p:nvSpPr>
        <p:spPr/>
        <p:txBody>
          <a:bodyPr/>
          <a:lstStyle/>
          <a:p>
            <a:r>
              <a:rPr lang="en-US"/>
              <a:t>For questions, please use Q&amp;A box and address to “All Panelists.”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35578260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p:custDataLst>
              <p:tags r:id="rId1"/>
            </p:custDataLst>
            <p:extLst>
              <p:ext uri="{D42A27DB-BD31-4B8C-83A1-F6EECF244321}">
                <p14:modId xmlns:p14="http://schemas.microsoft.com/office/powerpoint/2010/main" val="426929270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145700-466C-4AE3-86E1-CCD0E058DD0A}" type="datetime1">
              <a:rPr lang="en-US" smtClean="0"/>
              <a:t>6/20/2024</a:t>
            </a:fld>
            <a:endParaRPr lang="en-US"/>
          </a:p>
        </p:txBody>
      </p:sp>
      <p:sp>
        <p:nvSpPr>
          <p:cNvPr id="5" name="Footer Placeholder 4"/>
          <p:cNvSpPr>
            <a:spLocks noGrp="1"/>
          </p:cNvSpPr>
          <p:nvPr>
            <p:ph type="ftr" sz="quarter" idx="11"/>
          </p:nvPr>
        </p:nvSpPr>
        <p:spPr/>
        <p:txBody>
          <a:bodyPr/>
          <a:lstStyle/>
          <a:p>
            <a:r>
              <a:rPr lang="en-US"/>
              <a:t>For questions, please use Q&amp;A box and address to “All Panelists.”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5864575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929306-7994-4B75-9406-B76AD686070C}" type="datetime1">
              <a:rPr lang="en-US" smtClean="0"/>
              <a:t>6/20/2024</a:t>
            </a:fld>
            <a:endParaRPr lang="en-US"/>
          </a:p>
        </p:txBody>
      </p:sp>
      <p:sp>
        <p:nvSpPr>
          <p:cNvPr id="5" name="Footer Placeholder 4"/>
          <p:cNvSpPr>
            <a:spLocks noGrp="1"/>
          </p:cNvSpPr>
          <p:nvPr>
            <p:ph type="ftr" sz="quarter" idx="11"/>
          </p:nvPr>
        </p:nvSpPr>
        <p:spPr/>
        <p:txBody>
          <a:bodyPr/>
          <a:lstStyle/>
          <a:p>
            <a:r>
              <a:rPr lang="en-US"/>
              <a:t>For questions, please use Q&amp;A box and address to “All Panelists.”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cxnSp>
        <p:nvCxnSpPr>
          <p:cNvPr id="7" name="Straight Connector 6" descr="&quot;&quot;">
            <a:extLst>
              <a:ext uri="{FF2B5EF4-FFF2-40B4-BE49-F238E27FC236}">
                <a16:creationId xmlns:a16="http://schemas.microsoft.com/office/drawing/2014/main" id="{BEAC91FE-22FD-4E6A-87EB-4B75B31CDEB8}"/>
              </a:ext>
            </a:extLst>
          </p:cNvPr>
          <p:cNvCxnSpPr/>
          <p:nvPr/>
        </p:nvCxnSpPr>
        <p:spPr>
          <a:xfrm>
            <a:off x="831851" y="3571876"/>
            <a:ext cx="10515600" cy="0"/>
          </a:xfrm>
          <a:prstGeom prst="line">
            <a:avLst/>
          </a:prstGeom>
          <a:ln>
            <a:solidFill>
              <a:srgbClr val="003F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5343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83A262E-687B-4511-92CD-CD3D63BAAB8F}" type="datetime1">
              <a:rPr lang="en-US" smtClean="0"/>
              <a:t>6/20/2024</a:t>
            </a:fld>
            <a:endParaRPr lang="en-US"/>
          </a:p>
        </p:txBody>
      </p:sp>
      <p:sp>
        <p:nvSpPr>
          <p:cNvPr id="6" name="Footer Placeholder 5"/>
          <p:cNvSpPr>
            <a:spLocks noGrp="1"/>
          </p:cNvSpPr>
          <p:nvPr>
            <p:ph type="ftr" sz="quarter" idx="11"/>
          </p:nvPr>
        </p:nvSpPr>
        <p:spPr/>
        <p:txBody>
          <a:bodyPr/>
          <a:lstStyle/>
          <a:p>
            <a:r>
              <a:rPr lang="en-US"/>
              <a:t>For questions, please use Q&amp;A box and address to “All Panelists.”</a:t>
            </a:r>
          </a:p>
        </p:txBody>
      </p:sp>
      <p:sp>
        <p:nvSpPr>
          <p:cNvPr id="7" name="Slide Number Placeholder 6"/>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31157178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AF054FB-173B-44CF-B45B-313AC4B3DA99}" type="datetime1">
              <a:rPr lang="en-US" smtClean="0"/>
              <a:t>6/20/2024</a:t>
            </a:fld>
            <a:endParaRPr lang="en-US"/>
          </a:p>
        </p:txBody>
      </p:sp>
      <p:sp>
        <p:nvSpPr>
          <p:cNvPr id="8" name="Footer Placeholder 7"/>
          <p:cNvSpPr>
            <a:spLocks noGrp="1"/>
          </p:cNvSpPr>
          <p:nvPr>
            <p:ph type="ftr" sz="quarter" idx="11"/>
          </p:nvPr>
        </p:nvSpPr>
        <p:spPr/>
        <p:txBody>
          <a:bodyPr/>
          <a:lstStyle/>
          <a:p>
            <a:r>
              <a:rPr lang="en-US"/>
              <a:t>For questions, please use Q&amp;A box and address to “All Panelists.”</a:t>
            </a:r>
          </a:p>
        </p:txBody>
      </p:sp>
      <p:sp>
        <p:nvSpPr>
          <p:cNvPr id="9" name="Slide Number Placeholder 8"/>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8009584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C12A6DB-150F-40C3-BA88-6A14162DF1C5}" type="datetime1">
              <a:rPr lang="en-US" smtClean="0"/>
              <a:t>6/20/2024</a:t>
            </a:fld>
            <a:endParaRPr lang="en-US"/>
          </a:p>
        </p:txBody>
      </p:sp>
      <p:sp>
        <p:nvSpPr>
          <p:cNvPr id="4" name="Footer Placeholder 3"/>
          <p:cNvSpPr>
            <a:spLocks noGrp="1"/>
          </p:cNvSpPr>
          <p:nvPr>
            <p:ph type="ftr" sz="quarter" idx="11"/>
          </p:nvPr>
        </p:nvSpPr>
        <p:spPr/>
        <p:txBody>
          <a:bodyPr/>
          <a:lstStyle/>
          <a:p>
            <a:r>
              <a:rPr lang="en-US"/>
              <a:t>For questions, please use Q&amp;A box and address to “All Panelists.”</a:t>
            </a:r>
          </a:p>
        </p:txBody>
      </p:sp>
      <p:sp>
        <p:nvSpPr>
          <p:cNvPr id="5" name="Slide Number Placeholder 4"/>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8166572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843150-D3E5-410A-AE11-73C9BD854EAE}" type="datetime1">
              <a:rPr lang="en-US" smtClean="0"/>
              <a:t>6/20/2024</a:t>
            </a:fld>
            <a:endParaRPr lang="en-US"/>
          </a:p>
        </p:txBody>
      </p:sp>
      <p:sp>
        <p:nvSpPr>
          <p:cNvPr id="3" name="Footer Placeholder 2"/>
          <p:cNvSpPr>
            <a:spLocks noGrp="1"/>
          </p:cNvSpPr>
          <p:nvPr>
            <p:ph type="ftr" sz="quarter" idx="11"/>
          </p:nvPr>
        </p:nvSpPr>
        <p:spPr/>
        <p:txBody>
          <a:bodyPr/>
          <a:lstStyle/>
          <a:p>
            <a:r>
              <a:rPr lang="en-US"/>
              <a:t>For questions, please use Q&amp;A box and address to “All Panelists.”</a:t>
            </a:r>
          </a:p>
        </p:txBody>
      </p:sp>
      <p:sp>
        <p:nvSpPr>
          <p:cNvPr id="4" name="Slide Number Placeholder 3"/>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12407432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4AA369D-1278-4B86-A849-A442BDD3D3D3}" type="datetime1">
              <a:rPr lang="en-US" smtClean="0"/>
              <a:t>6/20/2024</a:t>
            </a:fld>
            <a:endParaRPr lang="en-US"/>
          </a:p>
        </p:txBody>
      </p:sp>
      <p:sp>
        <p:nvSpPr>
          <p:cNvPr id="6" name="Footer Placeholder 5"/>
          <p:cNvSpPr>
            <a:spLocks noGrp="1"/>
          </p:cNvSpPr>
          <p:nvPr>
            <p:ph type="ftr" sz="quarter" idx="11"/>
          </p:nvPr>
        </p:nvSpPr>
        <p:spPr/>
        <p:txBody>
          <a:bodyPr/>
          <a:lstStyle/>
          <a:p>
            <a:r>
              <a:rPr lang="en-US"/>
              <a:t>For questions, please use Q&amp;A box and address to “All Panelists.”</a:t>
            </a:r>
          </a:p>
        </p:txBody>
      </p:sp>
      <p:sp>
        <p:nvSpPr>
          <p:cNvPr id="7" name="Slide Number Placeholder 6"/>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3683538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929306-7994-4B75-9406-B76AD686070C}" type="datetime1">
              <a:rPr lang="en-US" smtClean="0"/>
              <a:t>6/20/2024</a:t>
            </a:fld>
            <a:endParaRPr lang="en-US"/>
          </a:p>
        </p:txBody>
      </p:sp>
      <p:sp>
        <p:nvSpPr>
          <p:cNvPr id="5" name="Footer Placeholder 4"/>
          <p:cNvSpPr>
            <a:spLocks noGrp="1"/>
          </p:cNvSpPr>
          <p:nvPr>
            <p:ph type="ftr" sz="quarter" idx="11"/>
          </p:nvPr>
        </p:nvSpPr>
        <p:spPr/>
        <p:txBody>
          <a:bodyPr/>
          <a:lstStyle/>
          <a:p>
            <a:r>
              <a:rPr lang="en-US"/>
              <a:t>For questions, please use Q&amp;A box and address to “All Panelists.”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cxnSp>
        <p:nvCxnSpPr>
          <p:cNvPr id="7" name="Straight Connector 6" descr="&quot;&quot;">
            <a:extLst>
              <a:ext uri="{FF2B5EF4-FFF2-40B4-BE49-F238E27FC236}">
                <a16:creationId xmlns:a16="http://schemas.microsoft.com/office/drawing/2014/main" id="{BEAC91FE-22FD-4E6A-87EB-4B75B31CDEB8}"/>
              </a:ext>
            </a:extLst>
          </p:cNvPr>
          <p:cNvCxnSpPr/>
          <p:nvPr/>
        </p:nvCxnSpPr>
        <p:spPr>
          <a:xfrm>
            <a:off x="831851" y="3571876"/>
            <a:ext cx="10515600" cy="0"/>
          </a:xfrm>
          <a:prstGeom prst="line">
            <a:avLst/>
          </a:prstGeom>
          <a:ln>
            <a:solidFill>
              <a:srgbClr val="003F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08690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64A9E7-FB63-4C33-8819-5F50C9E60E39}" type="datetime1">
              <a:rPr lang="en-US" smtClean="0"/>
              <a:t>6/20/2024</a:t>
            </a:fld>
            <a:endParaRPr lang="en-US"/>
          </a:p>
        </p:txBody>
      </p:sp>
      <p:sp>
        <p:nvSpPr>
          <p:cNvPr id="6" name="Footer Placeholder 5"/>
          <p:cNvSpPr>
            <a:spLocks noGrp="1"/>
          </p:cNvSpPr>
          <p:nvPr>
            <p:ph type="ftr" sz="quarter" idx="11"/>
          </p:nvPr>
        </p:nvSpPr>
        <p:spPr/>
        <p:txBody>
          <a:bodyPr/>
          <a:lstStyle/>
          <a:p>
            <a:r>
              <a:rPr lang="en-US"/>
              <a:t>For questions, please use Q&amp;A box and address to “All Panelists.”</a:t>
            </a:r>
          </a:p>
        </p:txBody>
      </p:sp>
      <p:sp>
        <p:nvSpPr>
          <p:cNvPr id="7" name="Slide Number Placeholder 6"/>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565868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964F80-78AF-4EDE-8FE1-E227BF8C255E}" type="datetime1">
              <a:rPr lang="en-US" smtClean="0"/>
              <a:t>6/20/2024</a:t>
            </a:fld>
            <a:endParaRPr lang="en-US"/>
          </a:p>
        </p:txBody>
      </p:sp>
      <p:sp>
        <p:nvSpPr>
          <p:cNvPr id="5" name="Footer Placeholder 4"/>
          <p:cNvSpPr>
            <a:spLocks noGrp="1"/>
          </p:cNvSpPr>
          <p:nvPr>
            <p:ph type="ftr" sz="quarter" idx="11"/>
          </p:nvPr>
        </p:nvSpPr>
        <p:spPr/>
        <p:txBody>
          <a:bodyPr/>
          <a:lstStyle/>
          <a:p>
            <a:r>
              <a:rPr lang="en-US"/>
              <a:t>For questions, please use Q&amp;A box and address to “All Panelists.”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36341897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7EF134-2DAC-4F80-ACCE-C042811F93EF}" type="datetime1">
              <a:rPr lang="en-US" smtClean="0"/>
              <a:t>6/20/2024</a:t>
            </a:fld>
            <a:endParaRPr lang="en-US"/>
          </a:p>
        </p:txBody>
      </p:sp>
      <p:sp>
        <p:nvSpPr>
          <p:cNvPr id="5" name="Footer Placeholder 4"/>
          <p:cNvSpPr>
            <a:spLocks noGrp="1"/>
          </p:cNvSpPr>
          <p:nvPr>
            <p:ph type="ftr" sz="quarter" idx="11"/>
          </p:nvPr>
        </p:nvSpPr>
        <p:spPr/>
        <p:txBody>
          <a:bodyPr/>
          <a:lstStyle/>
          <a:p>
            <a:r>
              <a:rPr lang="en-US"/>
              <a:t>For questions, please use Q&amp;A box and address to “All Panelists.”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8921420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763838"/>
            <a:ext cx="10363200" cy="1330324"/>
          </a:xfrm>
        </p:spPr>
        <p:txBody>
          <a:bodyPr anchor="ctr">
            <a:normAutofit/>
          </a:bodyPr>
          <a:lstStyle>
            <a:lvl1pPr algn="ctr">
              <a:defRPr sz="44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4316415"/>
            <a:ext cx="9144000" cy="6905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Text Placeholder 11">
            <a:extLst>
              <a:ext uri="{FF2B5EF4-FFF2-40B4-BE49-F238E27FC236}">
                <a16:creationId xmlns:a16="http://schemas.microsoft.com/office/drawing/2014/main" id="{AE38B46A-E2D9-F648-8C4B-C6DF64595CDF}"/>
              </a:ext>
            </a:extLst>
          </p:cNvPr>
          <p:cNvSpPr>
            <a:spLocks noGrp="1"/>
          </p:cNvSpPr>
          <p:nvPr>
            <p:ph type="body" sz="quarter" idx="10" hasCustomPrompt="1"/>
          </p:nvPr>
        </p:nvSpPr>
        <p:spPr>
          <a:xfrm>
            <a:off x="1524000" y="5006977"/>
            <a:ext cx="9144000" cy="774700"/>
          </a:xfrm>
        </p:spPr>
        <p:txBody>
          <a:bodyPr>
            <a:normAutofit/>
          </a:bodyPr>
          <a:lstStyle>
            <a:lvl1pPr marL="0" indent="0" algn="ctr">
              <a:buNone/>
              <a:defRPr sz="2000">
                <a:latin typeface="+mj-lt"/>
              </a:defRPr>
            </a:lvl1pPr>
          </a:lstStyle>
          <a:p>
            <a:pPr lvl="0"/>
            <a:r>
              <a:rPr lang="en-US"/>
              <a:t>Briefer: Name and Title</a:t>
            </a:r>
          </a:p>
        </p:txBody>
      </p:sp>
      <p:sp>
        <p:nvSpPr>
          <p:cNvPr id="4" name="Slide Number Placeholder 3">
            <a:extLst>
              <a:ext uri="{FF2B5EF4-FFF2-40B4-BE49-F238E27FC236}">
                <a16:creationId xmlns:a16="http://schemas.microsoft.com/office/drawing/2014/main" id="{6405287A-C762-B04C-8C78-1932680E8B86}"/>
              </a:ext>
            </a:extLst>
          </p:cNvPr>
          <p:cNvSpPr>
            <a:spLocks noGrp="1"/>
          </p:cNvSpPr>
          <p:nvPr>
            <p:ph type="sldNum" sz="quarter" idx="11"/>
          </p:nvPr>
        </p:nvSpPr>
        <p:spPr/>
        <p:txBody>
          <a:bodyPr/>
          <a:lstStyle/>
          <a:p>
            <a:fld id="{50EE7798-284D-44E6-BD33-EC3C7F4CA87C}" type="slidenum">
              <a:rPr lang="en-US" smtClean="0"/>
              <a:t>‹#›</a:t>
            </a:fld>
            <a:endParaRPr lang="en-US"/>
          </a:p>
        </p:txBody>
      </p:sp>
      <p:pic>
        <p:nvPicPr>
          <p:cNvPr id="6" name="Picture 5">
            <a:extLst>
              <a:ext uri="{FF2B5EF4-FFF2-40B4-BE49-F238E27FC236}">
                <a16:creationId xmlns:a16="http://schemas.microsoft.com/office/drawing/2014/main" id="{3DCF8BCC-BFA1-F642-84C1-3DEA215A8FE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7320" y="1076323"/>
            <a:ext cx="1737360" cy="1633538"/>
          </a:xfrm>
          <a:prstGeom prst="rect">
            <a:avLst/>
          </a:prstGeom>
        </p:spPr>
      </p:pic>
    </p:spTree>
    <p:extLst>
      <p:ext uri="{BB962C8B-B14F-4D97-AF65-F5344CB8AC3E}">
        <p14:creationId xmlns:p14="http://schemas.microsoft.com/office/powerpoint/2010/main" val="2644060142"/>
      </p:ext>
    </p:extLst>
  </p:cSld>
  <p:clrMapOvr>
    <a:masterClrMapping/>
  </p:clrMapOvr>
  <p:extLst>
    <p:ext uri="{DCECCB84-F9BA-43D5-87BE-67443E8EF086}">
      <p15:sldGuideLst xmlns:p15="http://schemas.microsoft.com/office/powerpoint/2012/main">
        <p15:guide id="1" orient="horz" pos="3984">
          <p15:clr>
            <a:srgbClr val="FBAE40"/>
          </p15:clr>
        </p15:guide>
        <p15:guide id="2" pos="384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itle and Content w/ Alt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4818857"/>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D912DB-CF58-2B44-B78F-FA5C3CCFF15B}"/>
              </a:ext>
            </a:extLst>
          </p:cNvPr>
          <p:cNvSpPr>
            <a:spLocks noGrp="1"/>
          </p:cNvSpPr>
          <p:nvPr>
            <p:ph type="body" sz="quarter" idx="13" hasCustomPrompt="1"/>
          </p:nvPr>
        </p:nvSpPr>
        <p:spPr>
          <a:xfrm>
            <a:off x="-3383279" y="982664"/>
            <a:ext cx="3108113" cy="5064125"/>
          </a:xfrm>
        </p:spPr>
        <p:txBody>
          <a:bodyPr/>
          <a:lstStyle>
            <a:lvl1pPr>
              <a:defRPr/>
            </a:lvl1pPr>
          </a:lstStyle>
          <a:p>
            <a:pPr lvl="0"/>
            <a:r>
              <a:rPr lang="en-US"/>
              <a:t>Insert alt text for complex graphic</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7503070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itle and two content holders vertic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207693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2">
            <a:extLst>
              <a:ext uri="{FF2B5EF4-FFF2-40B4-BE49-F238E27FC236}">
                <a16:creationId xmlns:a16="http://schemas.microsoft.com/office/drawing/2014/main" id="{09A16403-64DA-D349-9AAF-2952A411FC8C}"/>
              </a:ext>
            </a:extLst>
          </p:cNvPr>
          <p:cNvSpPr>
            <a:spLocks noGrp="1"/>
          </p:cNvSpPr>
          <p:nvPr>
            <p:ph idx="13"/>
          </p:nvPr>
        </p:nvSpPr>
        <p:spPr>
          <a:xfrm>
            <a:off x="838200" y="3523766"/>
            <a:ext cx="10515600" cy="207693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22852745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itle, Content, and Sidebar Call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2" y="1133856"/>
            <a:ext cx="6878781" cy="48305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5" name="Straight Connector 4">
            <a:extLst>
              <a:ext uri="{FF2B5EF4-FFF2-40B4-BE49-F238E27FC236}">
                <a16:creationId xmlns:a16="http://schemas.microsoft.com/office/drawing/2014/main" id="{13EDEFD9-BFED-434F-8D05-9CA4431F495F}"/>
              </a:ext>
            </a:extLst>
          </p:cNvPr>
          <p:cNvCxnSpPr/>
          <p:nvPr/>
        </p:nvCxnSpPr>
        <p:spPr>
          <a:xfrm>
            <a:off x="7790688" y="1133856"/>
            <a:ext cx="0" cy="48305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7854696" y="1133857"/>
            <a:ext cx="3499104" cy="2586089"/>
          </a:xfrm>
        </p:spPr>
        <p:txBody>
          <a:bodyPr/>
          <a:lstStyle>
            <a:lvl1pPr marL="0" indent="0">
              <a:lnSpc>
                <a:spcPct val="110000"/>
              </a:lnSpc>
              <a:buNone/>
              <a:defRPr/>
            </a:lvl1pPr>
          </a:lstStyle>
          <a:p>
            <a:pPr lvl="0"/>
            <a:r>
              <a:rPr lang="en-US"/>
              <a:t>Click to edit Master text styles</a:t>
            </a:r>
          </a:p>
        </p:txBody>
      </p:sp>
      <p:sp>
        <p:nvSpPr>
          <p:cNvPr id="8" name="Content Placeholder 2">
            <a:extLst>
              <a:ext uri="{FF2B5EF4-FFF2-40B4-BE49-F238E27FC236}">
                <a16:creationId xmlns:a16="http://schemas.microsoft.com/office/drawing/2014/main" id="{11EE1AA3-98A0-E149-81B7-A4FC8FBABDDB}"/>
              </a:ext>
            </a:extLst>
          </p:cNvPr>
          <p:cNvSpPr>
            <a:spLocks noGrp="1"/>
          </p:cNvSpPr>
          <p:nvPr>
            <p:ph idx="14"/>
          </p:nvPr>
        </p:nvSpPr>
        <p:spPr>
          <a:xfrm>
            <a:off x="7854697" y="3719946"/>
            <a:ext cx="3499104" cy="2244437"/>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37665991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tle, Content, and Two Supporting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2" y="1133856"/>
            <a:ext cx="4438649" cy="48305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5486400" y="1133857"/>
            <a:ext cx="5867400" cy="2586089"/>
          </a:xfrm>
        </p:spPr>
        <p:txBody>
          <a:bodyPr/>
          <a:lstStyle>
            <a:lvl1pPr marL="0" indent="0">
              <a:lnSpc>
                <a:spcPct val="110000"/>
              </a:lnSpc>
              <a:buNone/>
              <a:defRPr/>
            </a:lvl1pPr>
          </a:lstStyle>
          <a:p>
            <a:pPr lvl="0"/>
            <a:r>
              <a:rPr lang="en-US"/>
              <a:t>Click to edit Master text styles</a:t>
            </a:r>
          </a:p>
        </p:txBody>
      </p:sp>
      <p:sp>
        <p:nvSpPr>
          <p:cNvPr id="8" name="Content Placeholder 2">
            <a:extLst>
              <a:ext uri="{FF2B5EF4-FFF2-40B4-BE49-F238E27FC236}">
                <a16:creationId xmlns:a16="http://schemas.microsoft.com/office/drawing/2014/main" id="{11EE1AA3-98A0-E149-81B7-A4FC8FBABDDB}"/>
              </a:ext>
            </a:extLst>
          </p:cNvPr>
          <p:cNvSpPr>
            <a:spLocks noGrp="1"/>
          </p:cNvSpPr>
          <p:nvPr>
            <p:ph idx="14"/>
          </p:nvPr>
        </p:nvSpPr>
        <p:spPr>
          <a:xfrm>
            <a:off x="5486401" y="3719946"/>
            <a:ext cx="5867401" cy="2244437"/>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167418949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itle, Content, and Three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1"/>
          <p:cNvSpPr>
            <a:spLocks noGrp="1"/>
          </p:cNvSpPr>
          <p:nvPr>
            <p:ph idx="1"/>
          </p:nvPr>
        </p:nvSpPr>
        <p:spPr>
          <a:xfrm>
            <a:off x="838201" y="1133856"/>
            <a:ext cx="10515599" cy="18587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838200" y="3087348"/>
            <a:ext cx="3413760" cy="1391135"/>
          </a:xfrm>
        </p:spPr>
        <p:txBody>
          <a:bodyPr/>
          <a:lstStyle>
            <a:lvl1pPr marL="0" indent="0">
              <a:lnSpc>
                <a:spcPct val="110000"/>
              </a:lnSpc>
              <a:buNone/>
              <a:defRPr/>
            </a:lvl1pPr>
          </a:lstStyle>
          <a:p>
            <a:pPr lvl="0"/>
            <a:r>
              <a:rPr lang="en-US"/>
              <a:t>Click to edit Master text styles</a:t>
            </a:r>
          </a:p>
        </p:txBody>
      </p:sp>
      <p:sp>
        <p:nvSpPr>
          <p:cNvPr id="9" name="Content Placeholder 2b">
            <a:extLst>
              <a:ext uri="{FF2B5EF4-FFF2-40B4-BE49-F238E27FC236}">
                <a16:creationId xmlns:a16="http://schemas.microsoft.com/office/drawing/2014/main" id="{7ADB0280-2725-5348-9620-05FFA815C35A}"/>
              </a:ext>
            </a:extLst>
          </p:cNvPr>
          <p:cNvSpPr>
            <a:spLocks noGrp="1"/>
          </p:cNvSpPr>
          <p:nvPr>
            <p:ph idx="15"/>
          </p:nvPr>
        </p:nvSpPr>
        <p:spPr>
          <a:xfrm>
            <a:off x="838200" y="4573248"/>
            <a:ext cx="3413760" cy="1388641"/>
          </a:xfrm>
        </p:spPr>
        <p:txBody>
          <a:bodyPr/>
          <a:lstStyle>
            <a:lvl1pPr marL="0" indent="0">
              <a:lnSpc>
                <a:spcPct val="110000"/>
              </a:lnSpc>
              <a:buNone/>
              <a:defRPr/>
            </a:lvl1pPr>
          </a:lstStyle>
          <a:p>
            <a:pPr lvl="0"/>
            <a:r>
              <a:rPr lang="en-US"/>
              <a:t>Click to edit Master text styles</a:t>
            </a:r>
          </a:p>
        </p:txBody>
      </p:sp>
      <p:sp>
        <p:nvSpPr>
          <p:cNvPr id="8" name="Content Placeholder 3">
            <a:extLst>
              <a:ext uri="{FF2B5EF4-FFF2-40B4-BE49-F238E27FC236}">
                <a16:creationId xmlns:a16="http://schemas.microsoft.com/office/drawing/2014/main" id="{11EE1AA3-98A0-E149-81B7-A4FC8FBABDDB}"/>
              </a:ext>
            </a:extLst>
          </p:cNvPr>
          <p:cNvSpPr>
            <a:spLocks noGrp="1"/>
          </p:cNvSpPr>
          <p:nvPr>
            <p:ph idx="14"/>
          </p:nvPr>
        </p:nvSpPr>
        <p:spPr>
          <a:xfrm>
            <a:off x="4389119" y="3088594"/>
            <a:ext cx="3413760" cy="1389888"/>
          </a:xfrm>
        </p:spPr>
        <p:txBody>
          <a:bodyPr/>
          <a:lstStyle>
            <a:lvl1pPr marL="0" indent="0">
              <a:lnSpc>
                <a:spcPct val="110000"/>
              </a:lnSpc>
              <a:buNone/>
              <a:defRPr/>
            </a:lvl1pPr>
          </a:lstStyle>
          <a:p>
            <a:pPr lvl="0"/>
            <a:r>
              <a:rPr lang="en-US"/>
              <a:t>Click to edit Master text styles</a:t>
            </a:r>
          </a:p>
        </p:txBody>
      </p:sp>
      <p:sp>
        <p:nvSpPr>
          <p:cNvPr id="13" name="Content Placeholder 3b">
            <a:extLst>
              <a:ext uri="{FF2B5EF4-FFF2-40B4-BE49-F238E27FC236}">
                <a16:creationId xmlns:a16="http://schemas.microsoft.com/office/drawing/2014/main" id="{C41BE50D-B3FE-114C-BA57-58A4DEA04B56}"/>
              </a:ext>
            </a:extLst>
          </p:cNvPr>
          <p:cNvSpPr>
            <a:spLocks noGrp="1"/>
          </p:cNvSpPr>
          <p:nvPr>
            <p:ph idx="16"/>
          </p:nvPr>
        </p:nvSpPr>
        <p:spPr>
          <a:xfrm>
            <a:off x="4389119" y="4574494"/>
            <a:ext cx="3413760" cy="1389888"/>
          </a:xfrm>
        </p:spPr>
        <p:txBody>
          <a:bodyPr/>
          <a:lstStyle>
            <a:lvl1pPr marL="0" indent="0">
              <a:lnSpc>
                <a:spcPct val="110000"/>
              </a:lnSpc>
              <a:buNone/>
              <a:defRPr/>
            </a:lvl1pPr>
          </a:lstStyle>
          <a:p>
            <a:pPr lvl="0"/>
            <a:r>
              <a:rPr lang="en-US"/>
              <a:t>Click to edit Master text styles</a:t>
            </a:r>
          </a:p>
        </p:txBody>
      </p:sp>
      <p:sp>
        <p:nvSpPr>
          <p:cNvPr id="14" name="Content Placeholder 4">
            <a:extLst>
              <a:ext uri="{FF2B5EF4-FFF2-40B4-BE49-F238E27FC236}">
                <a16:creationId xmlns:a16="http://schemas.microsoft.com/office/drawing/2014/main" id="{255A5921-CC24-C744-992F-90BB2C7F7737}"/>
              </a:ext>
            </a:extLst>
          </p:cNvPr>
          <p:cNvSpPr>
            <a:spLocks noGrp="1"/>
          </p:cNvSpPr>
          <p:nvPr>
            <p:ph idx="17"/>
          </p:nvPr>
        </p:nvSpPr>
        <p:spPr>
          <a:xfrm>
            <a:off x="7940039" y="3089841"/>
            <a:ext cx="3413760" cy="1389888"/>
          </a:xfrm>
        </p:spPr>
        <p:txBody>
          <a:bodyPr/>
          <a:lstStyle>
            <a:lvl1pPr marL="0" indent="0">
              <a:lnSpc>
                <a:spcPct val="110000"/>
              </a:lnSpc>
              <a:buNone/>
              <a:defRPr/>
            </a:lvl1pPr>
          </a:lstStyle>
          <a:p>
            <a:pPr lvl="0"/>
            <a:r>
              <a:rPr lang="en-US"/>
              <a:t>Click to edit Master text styles</a:t>
            </a:r>
          </a:p>
        </p:txBody>
      </p:sp>
      <p:sp>
        <p:nvSpPr>
          <p:cNvPr id="15" name="Content Placeholder 4b">
            <a:extLst>
              <a:ext uri="{FF2B5EF4-FFF2-40B4-BE49-F238E27FC236}">
                <a16:creationId xmlns:a16="http://schemas.microsoft.com/office/drawing/2014/main" id="{1F9DC565-F7CD-4D49-BBFE-54E017FCDBC7}"/>
              </a:ext>
            </a:extLst>
          </p:cNvPr>
          <p:cNvSpPr>
            <a:spLocks noGrp="1"/>
          </p:cNvSpPr>
          <p:nvPr>
            <p:ph idx="18"/>
          </p:nvPr>
        </p:nvSpPr>
        <p:spPr>
          <a:xfrm>
            <a:off x="7940039" y="4573247"/>
            <a:ext cx="3413760" cy="1389888"/>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24199879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itle, Header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4"/>
            <a:ext cx="10515600" cy="42819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2954956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83A262E-687B-4511-92CD-CD3D63BAAB8F}" type="datetime1">
              <a:rPr lang="en-US" smtClean="0"/>
              <a:t>6/20/2024</a:t>
            </a:fld>
            <a:endParaRPr lang="en-US"/>
          </a:p>
        </p:txBody>
      </p:sp>
      <p:sp>
        <p:nvSpPr>
          <p:cNvPr id="6" name="Footer Placeholder 5"/>
          <p:cNvSpPr>
            <a:spLocks noGrp="1"/>
          </p:cNvSpPr>
          <p:nvPr>
            <p:ph type="ftr" sz="quarter" idx="11"/>
          </p:nvPr>
        </p:nvSpPr>
        <p:spPr/>
        <p:txBody>
          <a:bodyPr/>
          <a:lstStyle/>
          <a:p>
            <a:r>
              <a:rPr lang="en-US"/>
              <a:t>For questions, please use Q&amp;A box and address to “All Panelists.”</a:t>
            </a:r>
          </a:p>
        </p:txBody>
      </p:sp>
      <p:sp>
        <p:nvSpPr>
          <p:cNvPr id="7" name="Slide Number Placeholder 6"/>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91263330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itle, Two subheadings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5"/>
            <a:ext cx="10515600" cy="1735281"/>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2">
            <a:extLst>
              <a:ext uri="{FF2B5EF4-FFF2-40B4-BE49-F238E27FC236}">
                <a16:creationId xmlns:a16="http://schemas.microsoft.com/office/drawing/2014/main" id="{902669C5-C031-0949-BCEF-538915E07FD2}"/>
              </a:ext>
            </a:extLst>
          </p:cNvPr>
          <p:cNvSpPr>
            <a:spLocks noGrp="1"/>
          </p:cNvSpPr>
          <p:nvPr>
            <p:ph type="body" idx="12" hasCustomPrompt="1"/>
          </p:nvPr>
        </p:nvSpPr>
        <p:spPr>
          <a:xfrm>
            <a:off x="839789" y="3589697"/>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9" name="Content Placeholder 2">
            <a:extLst>
              <a:ext uri="{FF2B5EF4-FFF2-40B4-BE49-F238E27FC236}">
                <a16:creationId xmlns:a16="http://schemas.microsoft.com/office/drawing/2014/main" id="{85809810-9DB7-E84D-9C39-5D795F1B7EEB}"/>
              </a:ext>
            </a:extLst>
          </p:cNvPr>
          <p:cNvSpPr>
            <a:spLocks noGrp="1"/>
          </p:cNvSpPr>
          <p:nvPr>
            <p:ph idx="13"/>
          </p:nvPr>
        </p:nvSpPr>
        <p:spPr>
          <a:xfrm>
            <a:off x="838200" y="4094020"/>
            <a:ext cx="10515600" cy="1735281"/>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19341697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itle and Two Columns Horizonta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a:t>Click to edit master title style</a:t>
            </a:r>
          </a:p>
        </p:txBody>
      </p:sp>
      <p:sp>
        <p:nvSpPr>
          <p:cNvPr id="3" name="Content Placeholder 2"/>
          <p:cNvSpPr>
            <a:spLocks noGrp="1"/>
          </p:cNvSpPr>
          <p:nvPr>
            <p:ph sz="half" idx="1"/>
          </p:nvPr>
        </p:nvSpPr>
        <p:spPr>
          <a:xfrm>
            <a:off x="838200" y="1079501"/>
            <a:ext cx="5181600" cy="4831442"/>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079501"/>
            <a:ext cx="5181600" cy="483144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175484278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three content holder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9743"/>
            <a:ext cx="10515600" cy="752929"/>
          </a:xfrm>
        </p:spPr>
        <p:txBody>
          <a:bodyPr/>
          <a:lstStyle/>
          <a:p>
            <a:r>
              <a:rPr lang="en-US"/>
              <a:t>Click to edit master title style</a:t>
            </a:r>
          </a:p>
        </p:txBody>
      </p:sp>
      <p:sp>
        <p:nvSpPr>
          <p:cNvPr id="4" name="Content Placeholder 1">
            <a:extLst>
              <a:ext uri="{FF2B5EF4-FFF2-40B4-BE49-F238E27FC236}">
                <a16:creationId xmlns:a16="http://schemas.microsoft.com/office/drawing/2014/main" id="{2EBA3E1E-B72D-5841-BE68-B0030368BE0B}"/>
              </a:ext>
            </a:extLst>
          </p:cNvPr>
          <p:cNvSpPr>
            <a:spLocks noGrp="1"/>
          </p:cNvSpPr>
          <p:nvPr>
            <p:ph sz="quarter" idx="13"/>
          </p:nvPr>
        </p:nvSpPr>
        <p:spPr>
          <a:xfrm>
            <a:off x="838200" y="1058864"/>
            <a:ext cx="5471584" cy="2117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2">
            <a:extLst>
              <a:ext uri="{FF2B5EF4-FFF2-40B4-BE49-F238E27FC236}">
                <a16:creationId xmlns:a16="http://schemas.microsoft.com/office/drawing/2014/main" id="{72D7FA09-D982-8A4E-B298-316DB9B05D14}"/>
              </a:ext>
            </a:extLst>
          </p:cNvPr>
          <p:cNvSpPr>
            <a:spLocks noGrp="1"/>
          </p:cNvSpPr>
          <p:nvPr>
            <p:ph sz="quarter" idx="14"/>
          </p:nvPr>
        </p:nvSpPr>
        <p:spPr>
          <a:xfrm>
            <a:off x="838200" y="3401011"/>
            <a:ext cx="5471584" cy="2535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3">
            <a:extLst>
              <a:ext uri="{FF2B5EF4-FFF2-40B4-BE49-F238E27FC236}">
                <a16:creationId xmlns:a16="http://schemas.microsoft.com/office/drawing/2014/main" id="{5DDD0237-E847-CA45-B519-10F5341252AA}"/>
              </a:ext>
            </a:extLst>
          </p:cNvPr>
          <p:cNvSpPr>
            <a:spLocks noGrp="1"/>
          </p:cNvSpPr>
          <p:nvPr>
            <p:ph sz="quarter" idx="15"/>
          </p:nvPr>
        </p:nvSpPr>
        <p:spPr>
          <a:xfrm>
            <a:off x="6485021" y="1058864"/>
            <a:ext cx="5471584" cy="4877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210373283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AA9417C-3C88-4F55-945D-A3F0C45704AA}" type="datetime1">
              <a:rPr lang="en-US" smtClean="0"/>
              <a:t>6/20/2024</a:t>
            </a:fld>
            <a:endParaRPr lang="en-US"/>
          </a:p>
        </p:txBody>
      </p:sp>
      <p:sp>
        <p:nvSpPr>
          <p:cNvPr id="5" name="Footer Placeholder 4"/>
          <p:cNvSpPr>
            <a:spLocks noGrp="1"/>
          </p:cNvSpPr>
          <p:nvPr>
            <p:ph type="ftr" sz="quarter" idx="11"/>
          </p:nvPr>
        </p:nvSpPr>
        <p:spPr/>
        <p:txBody>
          <a:bodyPr/>
          <a:lstStyle/>
          <a:p>
            <a:r>
              <a:rPr lang="en-US"/>
              <a:t>For questions, please use Q&amp;A box and address to “All Panelists.”</a:t>
            </a:r>
          </a:p>
        </p:txBody>
      </p:sp>
      <p:sp>
        <p:nvSpPr>
          <p:cNvPr id="6" name="Slide Number Placeholder 5"/>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170298939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p:custDataLst>
              <p:tags r:id="rId1"/>
            </p:custDataLst>
            <p:extLst>
              <p:ext uri="{D42A27DB-BD31-4B8C-83A1-F6EECF244321}">
                <p14:modId xmlns:p14="http://schemas.microsoft.com/office/powerpoint/2010/main" val="426929270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7D1534-D195-4B5F-A555-6AFAC8B7EEE2}" type="datetime1">
              <a:rPr lang="en-US" smtClean="0"/>
              <a:t>6/20/2024</a:t>
            </a:fld>
            <a:endParaRPr lang="en-US"/>
          </a:p>
        </p:txBody>
      </p:sp>
      <p:sp>
        <p:nvSpPr>
          <p:cNvPr id="5" name="Footer Placeholder 4"/>
          <p:cNvSpPr>
            <a:spLocks noGrp="1"/>
          </p:cNvSpPr>
          <p:nvPr>
            <p:ph type="ftr" sz="quarter" idx="11"/>
          </p:nvPr>
        </p:nvSpPr>
        <p:spPr/>
        <p:txBody>
          <a:bodyPr/>
          <a:lstStyle/>
          <a:p>
            <a:r>
              <a:rPr lang="en-US"/>
              <a:t>For questions, please use Q&amp;A box and address to “All Panelists.”</a:t>
            </a:r>
          </a:p>
        </p:txBody>
      </p:sp>
      <p:sp>
        <p:nvSpPr>
          <p:cNvPr id="6" name="Slide Number Placeholder 5"/>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352512701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B86EF8-5F75-426C-B0B2-931EE1BB4B5E}" type="datetime1">
              <a:rPr lang="en-US" smtClean="0"/>
              <a:t>6/20/2024</a:t>
            </a:fld>
            <a:endParaRPr lang="en-US"/>
          </a:p>
        </p:txBody>
      </p:sp>
      <p:sp>
        <p:nvSpPr>
          <p:cNvPr id="5" name="Footer Placeholder 4"/>
          <p:cNvSpPr>
            <a:spLocks noGrp="1"/>
          </p:cNvSpPr>
          <p:nvPr>
            <p:ph type="ftr" sz="quarter" idx="11"/>
          </p:nvPr>
        </p:nvSpPr>
        <p:spPr/>
        <p:txBody>
          <a:bodyPr/>
          <a:lstStyle/>
          <a:p>
            <a:r>
              <a:rPr lang="en-US"/>
              <a:t>For questions, please use Q&amp;A box and address to “All Panelists.”</a:t>
            </a:r>
          </a:p>
        </p:txBody>
      </p:sp>
      <p:sp>
        <p:nvSpPr>
          <p:cNvPr id="6" name="Slide Number Placeholder 5"/>
          <p:cNvSpPr>
            <a:spLocks noGrp="1"/>
          </p:cNvSpPr>
          <p:nvPr>
            <p:ph type="sldNum" sz="quarter" idx="12"/>
          </p:nvPr>
        </p:nvSpPr>
        <p:spPr/>
        <p:txBody>
          <a:bodyPr/>
          <a:lstStyle/>
          <a:p>
            <a:fld id="{C9BB28B2-A8F5-4EF1-827D-F00C9F5F27AE}" type="slidenum">
              <a:rPr lang="en-US" smtClean="0"/>
              <a:t>‹#›</a:t>
            </a:fld>
            <a:endParaRPr lang="en-US"/>
          </a:p>
        </p:txBody>
      </p:sp>
      <p:cxnSp>
        <p:nvCxnSpPr>
          <p:cNvPr id="7" name="Straight Connector 6" descr="&quot;&quot;">
            <a:extLst>
              <a:ext uri="{FF2B5EF4-FFF2-40B4-BE49-F238E27FC236}">
                <a16:creationId xmlns:a16="http://schemas.microsoft.com/office/drawing/2014/main" id="{BEAC91FE-22FD-4E6A-87EB-4B75B31CDEB8}"/>
              </a:ext>
            </a:extLst>
          </p:cNvPr>
          <p:cNvCxnSpPr/>
          <p:nvPr/>
        </p:nvCxnSpPr>
        <p:spPr>
          <a:xfrm>
            <a:off x="831851" y="3571876"/>
            <a:ext cx="10515600" cy="0"/>
          </a:xfrm>
          <a:prstGeom prst="line">
            <a:avLst/>
          </a:prstGeom>
          <a:ln>
            <a:solidFill>
              <a:srgbClr val="003F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46899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BA3462E-4454-492A-8005-6A645AAAD30D}" type="datetime1">
              <a:rPr lang="en-US" smtClean="0"/>
              <a:t>6/20/2024</a:t>
            </a:fld>
            <a:endParaRPr lang="en-US"/>
          </a:p>
        </p:txBody>
      </p:sp>
      <p:sp>
        <p:nvSpPr>
          <p:cNvPr id="6" name="Footer Placeholder 5"/>
          <p:cNvSpPr>
            <a:spLocks noGrp="1"/>
          </p:cNvSpPr>
          <p:nvPr>
            <p:ph type="ftr" sz="quarter" idx="11"/>
          </p:nvPr>
        </p:nvSpPr>
        <p:spPr/>
        <p:txBody>
          <a:bodyPr/>
          <a:lstStyle/>
          <a:p>
            <a:r>
              <a:rPr lang="en-US"/>
              <a:t>For questions, please use Q&amp;A box and address to “All Panelists.”</a:t>
            </a:r>
          </a:p>
        </p:txBody>
      </p:sp>
      <p:sp>
        <p:nvSpPr>
          <p:cNvPr id="7" name="Slide Number Placeholder 6"/>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183133592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49CDAD3-380D-4D89-83A8-986CA33104D9}" type="datetime1">
              <a:rPr lang="en-US" smtClean="0"/>
              <a:t>6/20/2024</a:t>
            </a:fld>
            <a:endParaRPr lang="en-US"/>
          </a:p>
        </p:txBody>
      </p:sp>
      <p:sp>
        <p:nvSpPr>
          <p:cNvPr id="8" name="Footer Placeholder 7"/>
          <p:cNvSpPr>
            <a:spLocks noGrp="1"/>
          </p:cNvSpPr>
          <p:nvPr>
            <p:ph type="ftr" sz="quarter" idx="11"/>
          </p:nvPr>
        </p:nvSpPr>
        <p:spPr/>
        <p:txBody>
          <a:bodyPr/>
          <a:lstStyle/>
          <a:p>
            <a:r>
              <a:rPr lang="en-US"/>
              <a:t>For questions, please use Q&amp;A box and address to “All Panelists.”</a:t>
            </a:r>
          </a:p>
        </p:txBody>
      </p:sp>
      <p:sp>
        <p:nvSpPr>
          <p:cNvPr id="9" name="Slide Number Placeholder 8"/>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181394186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7A2C651-254C-487A-A1A7-22ECCBF5908D}" type="datetime1">
              <a:rPr lang="en-US" smtClean="0"/>
              <a:t>6/20/2024</a:t>
            </a:fld>
            <a:endParaRPr lang="en-US"/>
          </a:p>
        </p:txBody>
      </p:sp>
      <p:sp>
        <p:nvSpPr>
          <p:cNvPr id="4" name="Footer Placeholder 3"/>
          <p:cNvSpPr>
            <a:spLocks noGrp="1"/>
          </p:cNvSpPr>
          <p:nvPr>
            <p:ph type="ftr" sz="quarter" idx="11"/>
          </p:nvPr>
        </p:nvSpPr>
        <p:spPr/>
        <p:txBody>
          <a:bodyPr/>
          <a:lstStyle/>
          <a:p>
            <a:r>
              <a:rPr lang="en-US"/>
              <a:t>For questions, please use Q&amp;A box and address to “All Panelists.”</a:t>
            </a:r>
          </a:p>
        </p:txBody>
      </p:sp>
      <p:sp>
        <p:nvSpPr>
          <p:cNvPr id="5" name="Slide Number Placeholder 4"/>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21770605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F3CB30-DADE-4A7B-AE91-AAAB597F7A76}" type="datetime1">
              <a:rPr lang="en-US" smtClean="0"/>
              <a:t>6/20/2024</a:t>
            </a:fld>
            <a:endParaRPr lang="en-US"/>
          </a:p>
        </p:txBody>
      </p:sp>
      <p:sp>
        <p:nvSpPr>
          <p:cNvPr id="3" name="Footer Placeholder 2"/>
          <p:cNvSpPr>
            <a:spLocks noGrp="1"/>
          </p:cNvSpPr>
          <p:nvPr>
            <p:ph type="ftr" sz="quarter" idx="11"/>
          </p:nvPr>
        </p:nvSpPr>
        <p:spPr/>
        <p:txBody>
          <a:bodyPr/>
          <a:lstStyle/>
          <a:p>
            <a:r>
              <a:rPr lang="en-US"/>
              <a:t>For questions, please use Q&amp;A box and address to “All Panelists.”</a:t>
            </a:r>
          </a:p>
        </p:txBody>
      </p:sp>
      <p:sp>
        <p:nvSpPr>
          <p:cNvPr id="4" name="Slide Number Placeholder 3"/>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1257154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AF054FB-173B-44CF-B45B-313AC4B3DA99}" type="datetime1">
              <a:rPr lang="en-US" smtClean="0"/>
              <a:t>6/20/2024</a:t>
            </a:fld>
            <a:endParaRPr lang="en-US"/>
          </a:p>
        </p:txBody>
      </p:sp>
      <p:sp>
        <p:nvSpPr>
          <p:cNvPr id="8" name="Footer Placeholder 7"/>
          <p:cNvSpPr>
            <a:spLocks noGrp="1"/>
          </p:cNvSpPr>
          <p:nvPr>
            <p:ph type="ftr" sz="quarter" idx="11"/>
          </p:nvPr>
        </p:nvSpPr>
        <p:spPr/>
        <p:txBody>
          <a:bodyPr/>
          <a:lstStyle/>
          <a:p>
            <a:r>
              <a:rPr lang="en-US"/>
              <a:t>For questions, please use Q&amp;A box and address to “All Panelists.”</a:t>
            </a:r>
          </a:p>
        </p:txBody>
      </p:sp>
      <p:sp>
        <p:nvSpPr>
          <p:cNvPr id="9" name="Slide Number Placeholder 8"/>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416492281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BB6CC04-CF25-4879-9A40-A32F175997A0}" type="datetime1">
              <a:rPr lang="en-US" smtClean="0"/>
              <a:t>6/20/2024</a:t>
            </a:fld>
            <a:endParaRPr lang="en-US"/>
          </a:p>
        </p:txBody>
      </p:sp>
      <p:sp>
        <p:nvSpPr>
          <p:cNvPr id="6" name="Footer Placeholder 5"/>
          <p:cNvSpPr>
            <a:spLocks noGrp="1"/>
          </p:cNvSpPr>
          <p:nvPr>
            <p:ph type="ftr" sz="quarter" idx="11"/>
          </p:nvPr>
        </p:nvSpPr>
        <p:spPr/>
        <p:txBody>
          <a:bodyPr/>
          <a:lstStyle/>
          <a:p>
            <a:r>
              <a:rPr lang="en-US"/>
              <a:t>For questions, please use Q&amp;A box and address to “All Panelists.”</a:t>
            </a:r>
          </a:p>
        </p:txBody>
      </p:sp>
      <p:sp>
        <p:nvSpPr>
          <p:cNvPr id="7" name="Slide Number Placeholder 6"/>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223776253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1C6BAA-7D0C-4550-86EA-F83835DF1A26}" type="datetime1">
              <a:rPr lang="en-US" smtClean="0"/>
              <a:t>6/20/2024</a:t>
            </a:fld>
            <a:endParaRPr lang="en-US"/>
          </a:p>
        </p:txBody>
      </p:sp>
      <p:sp>
        <p:nvSpPr>
          <p:cNvPr id="6" name="Footer Placeholder 5"/>
          <p:cNvSpPr>
            <a:spLocks noGrp="1"/>
          </p:cNvSpPr>
          <p:nvPr>
            <p:ph type="ftr" sz="quarter" idx="11"/>
          </p:nvPr>
        </p:nvSpPr>
        <p:spPr/>
        <p:txBody>
          <a:bodyPr/>
          <a:lstStyle/>
          <a:p>
            <a:r>
              <a:rPr lang="en-US"/>
              <a:t>For questions, please use Q&amp;A box and address to “All Panelists.”</a:t>
            </a:r>
          </a:p>
        </p:txBody>
      </p:sp>
      <p:sp>
        <p:nvSpPr>
          <p:cNvPr id="7" name="Slide Number Placeholder 6"/>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249458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BB6E15-4AED-4C72-ADDF-7B339D417F6B}" type="datetime1">
              <a:rPr lang="en-US" smtClean="0"/>
              <a:t>6/20/2024</a:t>
            </a:fld>
            <a:endParaRPr lang="en-US"/>
          </a:p>
        </p:txBody>
      </p:sp>
      <p:sp>
        <p:nvSpPr>
          <p:cNvPr id="5" name="Footer Placeholder 4"/>
          <p:cNvSpPr>
            <a:spLocks noGrp="1"/>
          </p:cNvSpPr>
          <p:nvPr>
            <p:ph type="ftr" sz="quarter" idx="11"/>
          </p:nvPr>
        </p:nvSpPr>
        <p:spPr/>
        <p:txBody>
          <a:bodyPr/>
          <a:lstStyle/>
          <a:p>
            <a:r>
              <a:rPr lang="en-US"/>
              <a:t>For questions, please use Q&amp;A box and address to “All Panelists.”</a:t>
            </a:r>
          </a:p>
        </p:txBody>
      </p:sp>
      <p:sp>
        <p:nvSpPr>
          <p:cNvPr id="6" name="Slide Number Placeholder 5"/>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412198744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4F66AF-9E1E-457F-908C-9C86CBEA9B3A}" type="datetime1">
              <a:rPr lang="en-US" smtClean="0"/>
              <a:t>6/20/2024</a:t>
            </a:fld>
            <a:endParaRPr lang="en-US"/>
          </a:p>
        </p:txBody>
      </p:sp>
      <p:sp>
        <p:nvSpPr>
          <p:cNvPr id="5" name="Footer Placeholder 4"/>
          <p:cNvSpPr>
            <a:spLocks noGrp="1"/>
          </p:cNvSpPr>
          <p:nvPr>
            <p:ph type="ftr" sz="quarter" idx="11"/>
          </p:nvPr>
        </p:nvSpPr>
        <p:spPr/>
        <p:txBody>
          <a:bodyPr/>
          <a:lstStyle/>
          <a:p>
            <a:r>
              <a:rPr lang="en-US"/>
              <a:t>For questions, please use Q&amp;A box and address to “All Panelists.”</a:t>
            </a:r>
          </a:p>
        </p:txBody>
      </p:sp>
      <p:sp>
        <p:nvSpPr>
          <p:cNvPr id="6" name="Slide Number Placeholder 5"/>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82724127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763838"/>
            <a:ext cx="10363200" cy="1330324"/>
          </a:xfrm>
        </p:spPr>
        <p:txBody>
          <a:bodyPr anchor="ctr">
            <a:normAutofit/>
          </a:bodyPr>
          <a:lstStyle>
            <a:lvl1pPr algn="ctr">
              <a:defRPr sz="44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4316415"/>
            <a:ext cx="9144000" cy="6905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Text Placeholder 11">
            <a:extLst>
              <a:ext uri="{FF2B5EF4-FFF2-40B4-BE49-F238E27FC236}">
                <a16:creationId xmlns:a16="http://schemas.microsoft.com/office/drawing/2014/main" id="{AE38B46A-E2D9-F648-8C4B-C6DF64595CDF}"/>
              </a:ext>
            </a:extLst>
          </p:cNvPr>
          <p:cNvSpPr>
            <a:spLocks noGrp="1"/>
          </p:cNvSpPr>
          <p:nvPr>
            <p:ph type="body" sz="quarter" idx="10" hasCustomPrompt="1"/>
          </p:nvPr>
        </p:nvSpPr>
        <p:spPr>
          <a:xfrm>
            <a:off x="1524000" y="5006977"/>
            <a:ext cx="9144000" cy="774700"/>
          </a:xfrm>
        </p:spPr>
        <p:txBody>
          <a:bodyPr>
            <a:normAutofit/>
          </a:bodyPr>
          <a:lstStyle>
            <a:lvl1pPr marL="0" indent="0" algn="ctr">
              <a:buNone/>
              <a:defRPr sz="2000">
                <a:latin typeface="+mj-lt"/>
              </a:defRPr>
            </a:lvl1pPr>
          </a:lstStyle>
          <a:p>
            <a:pPr lvl="0"/>
            <a:r>
              <a:rPr lang="en-US"/>
              <a:t>Briefer: Name and Title</a:t>
            </a:r>
          </a:p>
        </p:txBody>
      </p:sp>
      <p:sp>
        <p:nvSpPr>
          <p:cNvPr id="4" name="Slide Number Placeholder 3">
            <a:extLst>
              <a:ext uri="{FF2B5EF4-FFF2-40B4-BE49-F238E27FC236}">
                <a16:creationId xmlns:a16="http://schemas.microsoft.com/office/drawing/2014/main" id="{6405287A-C762-B04C-8C78-1932680E8B86}"/>
              </a:ext>
            </a:extLst>
          </p:cNvPr>
          <p:cNvSpPr>
            <a:spLocks noGrp="1"/>
          </p:cNvSpPr>
          <p:nvPr>
            <p:ph type="sldNum" sz="quarter" idx="11"/>
          </p:nvPr>
        </p:nvSpPr>
        <p:spPr/>
        <p:txBody>
          <a:bodyPr/>
          <a:lstStyle/>
          <a:p>
            <a:fld id="{C9BB28B2-A8F5-4EF1-827D-F00C9F5F27AE}" type="slidenum">
              <a:rPr lang="en-US" smtClean="0"/>
              <a:t>‹#›</a:t>
            </a:fld>
            <a:endParaRPr lang="en-US"/>
          </a:p>
        </p:txBody>
      </p:sp>
      <p:pic>
        <p:nvPicPr>
          <p:cNvPr id="6" name="Picture 5">
            <a:extLst>
              <a:ext uri="{FF2B5EF4-FFF2-40B4-BE49-F238E27FC236}">
                <a16:creationId xmlns:a16="http://schemas.microsoft.com/office/drawing/2014/main" id="{3DCF8BCC-BFA1-F642-84C1-3DEA215A8FE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7320" y="1076323"/>
            <a:ext cx="1737360" cy="1633538"/>
          </a:xfrm>
          <a:prstGeom prst="rect">
            <a:avLst/>
          </a:prstGeom>
        </p:spPr>
      </p:pic>
    </p:spTree>
    <p:extLst>
      <p:ext uri="{BB962C8B-B14F-4D97-AF65-F5344CB8AC3E}">
        <p14:creationId xmlns:p14="http://schemas.microsoft.com/office/powerpoint/2010/main" val="1493199506"/>
      </p:ext>
    </p:extLst>
  </p:cSld>
  <p:clrMapOvr>
    <a:masterClrMapping/>
  </p:clrMapOvr>
  <p:hf sldNum="0" hdr="0" dt="0"/>
  <p:extLst>
    <p:ext uri="{DCECCB84-F9BA-43D5-87BE-67443E8EF086}">
      <p15:sldGuideLst xmlns:p15="http://schemas.microsoft.com/office/powerpoint/2012/main">
        <p15:guide id="1" orient="horz" pos="3984">
          <p15:clr>
            <a:srgbClr val="FBAE40"/>
          </p15:clr>
        </p15:guide>
        <p15:guide id="2" pos="3840">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Title and Content w/ Alt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4818857"/>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D912DB-CF58-2B44-B78F-FA5C3CCFF15B}"/>
              </a:ext>
            </a:extLst>
          </p:cNvPr>
          <p:cNvSpPr>
            <a:spLocks noGrp="1"/>
          </p:cNvSpPr>
          <p:nvPr>
            <p:ph type="body" sz="quarter" idx="13" hasCustomPrompt="1"/>
          </p:nvPr>
        </p:nvSpPr>
        <p:spPr>
          <a:xfrm>
            <a:off x="-3383279" y="982664"/>
            <a:ext cx="3108113" cy="5064125"/>
          </a:xfrm>
        </p:spPr>
        <p:txBody>
          <a:bodyPr/>
          <a:lstStyle>
            <a:lvl1pPr>
              <a:defRPr/>
            </a:lvl1pPr>
          </a:lstStyle>
          <a:p>
            <a:pPr lvl="0"/>
            <a:r>
              <a:rPr lang="en-US"/>
              <a:t>Insert alt text for complex graphic</a:t>
            </a:r>
          </a:p>
        </p:txBody>
      </p:sp>
      <p:sp>
        <p:nvSpPr>
          <p:cNvPr id="6" name="Slide Number Placeholder 5"/>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1795551389"/>
      </p:ext>
    </p:extLst>
  </p:cSld>
  <p:clrMapOvr>
    <a:masterClrMapping/>
  </p:clrMapOvr>
  <p:hf sldNum="0" hdr="0" dt="0"/>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Title and two content holders vertic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207693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2">
            <a:extLst>
              <a:ext uri="{FF2B5EF4-FFF2-40B4-BE49-F238E27FC236}">
                <a16:creationId xmlns:a16="http://schemas.microsoft.com/office/drawing/2014/main" id="{09A16403-64DA-D349-9AAF-2952A411FC8C}"/>
              </a:ext>
            </a:extLst>
          </p:cNvPr>
          <p:cNvSpPr>
            <a:spLocks noGrp="1"/>
          </p:cNvSpPr>
          <p:nvPr>
            <p:ph idx="13"/>
          </p:nvPr>
        </p:nvSpPr>
        <p:spPr>
          <a:xfrm>
            <a:off x="838200" y="3523766"/>
            <a:ext cx="10515600" cy="207693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2636551588"/>
      </p:ext>
    </p:extLst>
  </p:cSld>
  <p:clrMapOvr>
    <a:masterClrMapping/>
  </p:clrMapOvr>
  <p:hf sldNum="0" hdr="0" dt="0"/>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Title, Content, and Sidebar Call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2" y="1133856"/>
            <a:ext cx="6878781" cy="48305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5" name="Straight Connector 4">
            <a:extLst>
              <a:ext uri="{FF2B5EF4-FFF2-40B4-BE49-F238E27FC236}">
                <a16:creationId xmlns:a16="http://schemas.microsoft.com/office/drawing/2014/main" id="{13EDEFD9-BFED-434F-8D05-9CA4431F495F}"/>
              </a:ext>
            </a:extLst>
          </p:cNvPr>
          <p:cNvCxnSpPr/>
          <p:nvPr/>
        </p:nvCxnSpPr>
        <p:spPr>
          <a:xfrm>
            <a:off x="7790688" y="1133856"/>
            <a:ext cx="0" cy="48305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7854696" y="1133857"/>
            <a:ext cx="3499104" cy="2586089"/>
          </a:xfrm>
        </p:spPr>
        <p:txBody>
          <a:bodyPr/>
          <a:lstStyle>
            <a:lvl1pPr marL="0" indent="0">
              <a:lnSpc>
                <a:spcPct val="110000"/>
              </a:lnSpc>
              <a:buNone/>
              <a:defRPr/>
            </a:lvl1pPr>
          </a:lstStyle>
          <a:p>
            <a:pPr lvl="0"/>
            <a:r>
              <a:rPr lang="en-US"/>
              <a:t>Click to edit Master text styles</a:t>
            </a:r>
          </a:p>
        </p:txBody>
      </p:sp>
      <p:sp>
        <p:nvSpPr>
          <p:cNvPr id="8" name="Content Placeholder 2">
            <a:extLst>
              <a:ext uri="{FF2B5EF4-FFF2-40B4-BE49-F238E27FC236}">
                <a16:creationId xmlns:a16="http://schemas.microsoft.com/office/drawing/2014/main" id="{11EE1AA3-98A0-E149-81B7-A4FC8FBABDDB}"/>
              </a:ext>
            </a:extLst>
          </p:cNvPr>
          <p:cNvSpPr>
            <a:spLocks noGrp="1"/>
          </p:cNvSpPr>
          <p:nvPr>
            <p:ph idx="14"/>
          </p:nvPr>
        </p:nvSpPr>
        <p:spPr>
          <a:xfrm>
            <a:off x="7854697" y="3719946"/>
            <a:ext cx="3499104" cy="2244437"/>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239914069"/>
      </p:ext>
    </p:extLst>
  </p:cSld>
  <p:clrMapOvr>
    <a:masterClrMapping/>
  </p:clrMapOvr>
  <p:hf sldNum="0" hdr="0" dt="0"/>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Title, Content, and Two Supporting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2" y="1133856"/>
            <a:ext cx="4438649" cy="48305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5486400" y="1133857"/>
            <a:ext cx="5867400" cy="2586089"/>
          </a:xfrm>
        </p:spPr>
        <p:txBody>
          <a:bodyPr/>
          <a:lstStyle>
            <a:lvl1pPr marL="0" indent="0">
              <a:lnSpc>
                <a:spcPct val="110000"/>
              </a:lnSpc>
              <a:buNone/>
              <a:defRPr/>
            </a:lvl1pPr>
          </a:lstStyle>
          <a:p>
            <a:pPr lvl="0"/>
            <a:r>
              <a:rPr lang="en-US"/>
              <a:t>Click to edit Master text styles</a:t>
            </a:r>
          </a:p>
        </p:txBody>
      </p:sp>
      <p:sp>
        <p:nvSpPr>
          <p:cNvPr id="8" name="Content Placeholder 2">
            <a:extLst>
              <a:ext uri="{FF2B5EF4-FFF2-40B4-BE49-F238E27FC236}">
                <a16:creationId xmlns:a16="http://schemas.microsoft.com/office/drawing/2014/main" id="{11EE1AA3-98A0-E149-81B7-A4FC8FBABDDB}"/>
              </a:ext>
            </a:extLst>
          </p:cNvPr>
          <p:cNvSpPr>
            <a:spLocks noGrp="1"/>
          </p:cNvSpPr>
          <p:nvPr>
            <p:ph idx="14"/>
          </p:nvPr>
        </p:nvSpPr>
        <p:spPr>
          <a:xfrm>
            <a:off x="5486401" y="3719946"/>
            <a:ext cx="5867401" cy="2244437"/>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2263597328"/>
      </p:ext>
    </p:extLst>
  </p:cSld>
  <p:clrMapOvr>
    <a:masterClrMapping/>
  </p:clrMapOvr>
  <p:hf sldNum="0" hdr="0" dt="0"/>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Title, Content, and Three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1"/>
          <p:cNvSpPr>
            <a:spLocks noGrp="1"/>
          </p:cNvSpPr>
          <p:nvPr>
            <p:ph idx="1"/>
          </p:nvPr>
        </p:nvSpPr>
        <p:spPr>
          <a:xfrm>
            <a:off x="838201" y="1133856"/>
            <a:ext cx="10515599" cy="18587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838200" y="3087348"/>
            <a:ext cx="3413760" cy="1391135"/>
          </a:xfrm>
        </p:spPr>
        <p:txBody>
          <a:bodyPr/>
          <a:lstStyle>
            <a:lvl1pPr marL="0" indent="0">
              <a:lnSpc>
                <a:spcPct val="110000"/>
              </a:lnSpc>
              <a:buNone/>
              <a:defRPr/>
            </a:lvl1pPr>
          </a:lstStyle>
          <a:p>
            <a:pPr lvl="0"/>
            <a:r>
              <a:rPr lang="en-US"/>
              <a:t>Click to edit Master text styles</a:t>
            </a:r>
          </a:p>
        </p:txBody>
      </p:sp>
      <p:sp>
        <p:nvSpPr>
          <p:cNvPr id="9" name="Content Placeholder 2b">
            <a:extLst>
              <a:ext uri="{FF2B5EF4-FFF2-40B4-BE49-F238E27FC236}">
                <a16:creationId xmlns:a16="http://schemas.microsoft.com/office/drawing/2014/main" id="{7ADB0280-2725-5348-9620-05FFA815C35A}"/>
              </a:ext>
            </a:extLst>
          </p:cNvPr>
          <p:cNvSpPr>
            <a:spLocks noGrp="1"/>
          </p:cNvSpPr>
          <p:nvPr>
            <p:ph idx="15"/>
          </p:nvPr>
        </p:nvSpPr>
        <p:spPr>
          <a:xfrm>
            <a:off x="838200" y="4573248"/>
            <a:ext cx="3413760" cy="1388641"/>
          </a:xfrm>
        </p:spPr>
        <p:txBody>
          <a:bodyPr/>
          <a:lstStyle>
            <a:lvl1pPr marL="0" indent="0">
              <a:lnSpc>
                <a:spcPct val="110000"/>
              </a:lnSpc>
              <a:buNone/>
              <a:defRPr/>
            </a:lvl1pPr>
          </a:lstStyle>
          <a:p>
            <a:pPr lvl="0"/>
            <a:r>
              <a:rPr lang="en-US"/>
              <a:t>Click to edit Master text styles</a:t>
            </a:r>
          </a:p>
        </p:txBody>
      </p:sp>
      <p:sp>
        <p:nvSpPr>
          <p:cNvPr id="8" name="Content Placeholder 3">
            <a:extLst>
              <a:ext uri="{FF2B5EF4-FFF2-40B4-BE49-F238E27FC236}">
                <a16:creationId xmlns:a16="http://schemas.microsoft.com/office/drawing/2014/main" id="{11EE1AA3-98A0-E149-81B7-A4FC8FBABDDB}"/>
              </a:ext>
            </a:extLst>
          </p:cNvPr>
          <p:cNvSpPr>
            <a:spLocks noGrp="1"/>
          </p:cNvSpPr>
          <p:nvPr>
            <p:ph idx="14"/>
          </p:nvPr>
        </p:nvSpPr>
        <p:spPr>
          <a:xfrm>
            <a:off x="4389119" y="3088594"/>
            <a:ext cx="3413760" cy="1389888"/>
          </a:xfrm>
        </p:spPr>
        <p:txBody>
          <a:bodyPr/>
          <a:lstStyle>
            <a:lvl1pPr marL="0" indent="0">
              <a:lnSpc>
                <a:spcPct val="110000"/>
              </a:lnSpc>
              <a:buNone/>
              <a:defRPr/>
            </a:lvl1pPr>
          </a:lstStyle>
          <a:p>
            <a:pPr lvl="0"/>
            <a:r>
              <a:rPr lang="en-US"/>
              <a:t>Click to edit Master text styles</a:t>
            </a:r>
          </a:p>
        </p:txBody>
      </p:sp>
      <p:sp>
        <p:nvSpPr>
          <p:cNvPr id="13" name="Content Placeholder 3b">
            <a:extLst>
              <a:ext uri="{FF2B5EF4-FFF2-40B4-BE49-F238E27FC236}">
                <a16:creationId xmlns:a16="http://schemas.microsoft.com/office/drawing/2014/main" id="{C41BE50D-B3FE-114C-BA57-58A4DEA04B56}"/>
              </a:ext>
            </a:extLst>
          </p:cNvPr>
          <p:cNvSpPr>
            <a:spLocks noGrp="1"/>
          </p:cNvSpPr>
          <p:nvPr>
            <p:ph idx="16"/>
          </p:nvPr>
        </p:nvSpPr>
        <p:spPr>
          <a:xfrm>
            <a:off x="4389119" y="4574494"/>
            <a:ext cx="3413760" cy="1389888"/>
          </a:xfrm>
        </p:spPr>
        <p:txBody>
          <a:bodyPr/>
          <a:lstStyle>
            <a:lvl1pPr marL="0" indent="0">
              <a:lnSpc>
                <a:spcPct val="110000"/>
              </a:lnSpc>
              <a:buNone/>
              <a:defRPr/>
            </a:lvl1pPr>
          </a:lstStyle>
          <a:p>
            <a:pPr lvl="0"/>
            <a:r>
              <a:rPr lang="en-US"/>
              <a:t>Click to edit Master text styles</a:t>
            </a:r>
          </a:p>
        </p:txBody>
      </p:sp>
      <p:sp>
        <p:nvSpPr>
          <p:cNvPr id="14" name="Content Placeholder 4">
            <a:extLst>
              <a:ext uri="{FF2B5EF4-FFF2-40B4-BE49-F238E27FC236}">
                <a16:creationId xmlns:a16="http://schemas.microsoft.com/office/drawing/2014/main" id="{255A5921-CC24-C744-992F-90BB2C7F7737}"/>
              </a:ext>
            </a:extLst>
          </p:cNvPr>
          <p:cNvSpPr>
            <a:spLocks noGrp="1"/>
          </p:cNvSpPr>
          <p:nvPr>
            <p:ph idx="17"/>
          </p:nvPr>
        </p:nvSpPr>
        <p:spPr>
          <a:xfrm>
            <a:off x="7940039" y="3089841"/>
            <a:ext cx="3413760" cy="1389888"/>
          </a:xfrm>
        </p:spPr>
        <p:txBody>
          <a:bodyPr/>
          <a:lstStyle>
            <a:lvl1pPr marL="0" indent="0">
              <a:lnSpc>
                <a:spcPct val="110000"/>
              </a:lnSpc>
              <a:buNone/>
              <a:defRPr/>
            </a:lvl1pPr>
          </a:lstStyle>
          <a:p>
            <a:pPr lvl="0"/>
            <a:r>
              <a:rPr lang="en-US"/>
              <a:t>Click to edit Master text styles</a:t>
            </a:r>
          </a:p>
        </p:txBody>
      </p:sp>
      <p:sp>
        <p:nvSpPr>
          <p:cNvPr id="15" name="Content Placeholder 4b">
            <a:extLst>
              <a:ext uri="{FF2B5EF4-FFF2-40B4-BE49-F238E27FC236}">
                <a16:creationId xmlns:a16="http://schemas.microsoft.com/office/drawing/2014/main" id="{1F9DC565-F7CD-4D49-BBFE-54E017FCDBC7}"/>
              </a:ext>
            </a:extLst>
          </p:cNvPr>
          <p:cNvSpPr>
            <a:spLocks noGrp="1"/>
          </p:cNvSpPr>
          <p:nvPr>
            <p:ph idx="18"/>
          </p:nvPr>
        </p:nvSpPr>
        <p:spPr>
          <a:xfrm>
            <a:off x="7940039" y="4573247"/>
            <a:ext cx="3413760" cy="1389888"/>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133885064"/>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C12A6DB-150F-40C3-BA88-6A14162DF1C5}" type="datetime1">
              <a:rPr lang="en-US" smtClean="0"/>
              <a:t>6/20/2024</a:t>
            </a:fld>
            <a:endParaRPr lang="en-US"/>
          </a:p>
        </p:txBody>
      </p:sp>
      <p:sp>
        <p:nvSpPr>
          <p:cNvPr id="4" name="Footer Placeholder 3"/>
          <p:cNvSpPr>
            <a:spLocks noGrp="1"/>
          </p:cNvSpPr>
          <p:nvPr>
            <p:ph type="ftr" sz="quarter" idx="11"/>
          </p:nvPr>
        </p:nvSpPr>
        <p:spPr/>
        <p:txBody>
          <a:bodyPr/>
          <a:lstStyle/>
          <a:p>
            <a:r>
              <a:rPr lang="en-US"/>
              <a:t>For questions, please use Q&amp;A box and address to “All Panelists.”</a:t>
            </a:r>
          </a:p>
        </p:txBody>
      </p:sp>
      <p:sp>
        <p:nvSpPr>
          <p:cNvPr id="5" name="Slide Number Placeholder 4"/>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9224977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Title, Header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4"/>
            <a:ext cx="10515600" cy="42819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2642880921"/>
      </p:ext>
    </p:extLst>
  </p:cSld>
  <p:clrMapOvr>
    <a:masterClrMapping/>
  </p:clrMapOvr>
  <p:hf sldNum="0" hdr="0" dt="0"/>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Title, Two subheadings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5"/>
            <a:ext cx="10515600" cy="1735281"/>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2">
            <a:extLst>
              <a:ext uri="{FF2B5EF4-FFF2-40B4-BE49-F238E27FC236}">
                <a16:creationId xmlns:a16="http://schemas.microsoft.com/office/drawing/2014/main" id="{902669C5-C031-0949-BCEF-538915E07FD2}"/>
              </a:ext>
            </a:extLst>
          </p:cNvPr>
          <p:cNvSpPr>
            <a:spLocks noGrp="1"/>
          </p:cNvSpPr>
          <p:nvPr>
            <p:ph type="body" idx="12" hasCustomPrompt="1"/>
          </p:nvPr>
        </p:nvSpPr>
        <p:spPr>
          <a:xfrm>
            <a:off x="839789" y="3589697"/>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9" name="Content Placeholder 2">
            <a:extLst>
              <a:ext uri="{FF2B5EF4-FFF2-40B4-BE49-F238E27FC236}">
                <a16:creationId xmlns:a16="http://schemas.microsoft.com/office/drawing/2014/main" id="{85809810-9DB7-E84D-9C39-5D795F1B7EEB}"/>
              </a:ext>
            </a:extLst>
          </p:cNvPr>
          <p:cNvSpPr>
            <a:spLocks noGrp="1"/>
          </p:cNvSpPr>
          <p:nvPr>
            <p:ph idx="13"/>
          </p:nvPr>
        </p:nvSpPr>
        <p:spPr>
          <a:xfrm>
            <a:off x="838200" y="4094020"/>
            <a:ext cx="10515600" cy="1735281"/>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2149918021"/>
      </p:ext>
    </p:extLst>
  </p:cSld>
  <p:clrMapOvr>
    <a:masterClrMapping/>
  </p:clrMapOvr>
  <p:hf sldNum="0" hdr="0" dt="0"/>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Title and Two Columns Horizonta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a:t>Click to edit master title style</a:t>
            </a:r>
          </a:p>
        </p:txBody>
      </p:sp>
      <p:sp>
        <p:nvSpPr>
          <p:cNvPr id="3" name="Content Placeholder 2"/>
          <p:cNvSpPr>
            <a:spLocks noGrp="1"/>
          </p:cNvSpPr>
          <p:nvPr>
            <p:ph sz="half" idx="1"/>
          </p:nvPr>
        </p:nvSpPr>
        <p:spPr>
          <a:xfrm>
            <a:off x="838200" y="1079501"/>
            <a:ext cx="5181600" cy="4831442"/>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079501"/>
            <a:ext cx="5181600" cy="483144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641392274"/>
      </p:ext>
    </p:extLst>
  </p:cSld>
  <p:clrMapOvr>
    <a:masterClrMapping/>
  </p:clrMapOvr>
  <p:hf sldNum="0" hdr="0" dt="0"/>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Title and three content holder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9743"/>
            <a:ext cx="10515600" cy="752929"/>
          </a:xfrm>
        </p:spPr>
        <p:txBody>
          <a:bodyPr/>
          <a:lstStyle/>
          <a:p>
            <a:r>
              <a:rPr lang="en-US"/>
              <a:t>Click to edit master title style</a:t>
            </a:r>
          </a:p>
        </p:txBody>
      </p:sp>
      <p:sp>
        <p:nvSpPr>
          <p:cNvPr id="4" name="Content Placeholder 1">
            <a:extLst>
              <a:ext uri="{FF2B5EF4-FFF2-40B4-BE49-F238E27FC236}">
                <a16:creationId xmlns:a16="http://schemas.microsoft.com/office/drawing/2014/main" id="{2EBA3E1E-B72D-5841-BE68-B0030368BE0B}"/>
              </a:ext>
            </a:extLst>
          </p:cNvPr>
          <p:cNvSpPr>
            <a:spLocks noGrp="1"/>
          </p:cNvSpPr>
          <p:nvPr>
            <p:ph sz="quarter" idx="13"/>
          </p:nvPr>
        </p:nvSpPr>
        <p:spPr>
          <a:xfrm>
            <a:off x="838200" y="1058864"/>
            <a:ext cx="5471584" cy="2117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2">
            <a:extLst>
              <a:ext uri="{FF2B5EF4-FFF2-40B4-BE49-F238E27FC236}">
                <a16:creationId xmlns:a16="http://schemas.microsoft.com/office/drawing/2014/main" id="{72D7FA09-D982-8A4E-B298-316DB9B05D14}"/>
              </a:ext>
            </a:extLst>
          </p:cNvPr>
          <p:cNvSpPr>
            <a:spLocks noGrp="1"/>
          </p:cNvSpPr>
          <p:nvPr>
            <p:ph sz="quarter" idx="14"/>
          </p:nvPr>
        </p:nvSpPr>
        <p:spPr>
          <a:xfrm>
            <a:off x="838200" y="3401011"/>
            <a:ext cx="5471584" cy="2535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3">
            <a:extLst>
              <a:ext uri="{FF2B5EF4-FFF2-40B4-BE49-F238E27FC236}">
                <a16:creationId xmlns:a16="http://schemas.microsoft.com/office/drawing/2014/main" id="{5DDD0237-E847-CA45-B519-10F5341252AA}"/>
              </a:ext>
            </a:extLst>
          </p:cNvPr>
          <p:cNvSpPr>
            <a:spLocks noGrp="1"/>
          </p:cNvSpPr>
          <p:nvPr>
            <p:ph sz="quarter" idx="15"/>
          </p:nvPr>
        </p:nvSpPr>
        <p:spPr>
          <a:xfrm>
            <a:off x="6485021" y="1058864"/>
            <a:ext cx="5471584" cy="4877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2"/>
          </p:nvPr>
        </p:nvSpPr>
        <p:spPr/>
        <p:txBody>
          <a:bodyPr/>
          <a:lstStyle/>
          <a:p>
            <a:fld id="{C9BB28B2-A8F5-4EF1-827D-F00C9F5F27AE}" type="slidenum">
              <a:rPr lang="en-US" smtClean="0"/>
              <a:t>‹#›</a:t>
            </a:fld>
            <a:endParaRPr lang="en-US"/>
          </a:p>
        </p:txBody>
      </p:sp>
    </p:spTree>
    <p:extLst>
      <p:ext uri="{BB962C8B-B14F-4D97-AF65-F5344CB8AC3E}">
        <p14:creationId xmlns:p14="http://schemas.microsoft.com/office/powerpoint/2010/main" val="2057932621"/>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843150-D3E5-410A-AE11-73C9BD854EAE}" type="datetime1">
              <a:rPr lang="en-US" smtClean="0"/>
              <a:t>6/20/2024</a:t>
            </a:fld>
            <a:endParaRPr lang="en-US"/>
          </a:p>
        </p:txBody>
      </p:sp>
      <p:sp>
        <p:nvSpPr>
          <p:cNvPr id="3" name="Footer Placeholder 2"/>
          <p:cNvSpPr>
            <a:spLocks noGrp="1"/>
          </p:cNvSpPr>
          <p:nvPr>
            <p:ph type="ftr" sz="quarter" idx="11"/>
          </p:nvPr>
        </p:nvSpPr>
        <p:spPr/>
        <p:txBody>
          <a:bodyPr/>
          <a:lstStyle/>
          <a:p>
            <a:r>
              <a:rPr lang="en-US"/>
              <a:t>For questions, please use Q&amp;A box and address to “All Panelists.”</a:t>
            </a:r>
          </a:p>
        </p:txBody>
      </p:sp>
      <p:sp>
        <p:nvSpPr>
          <p:cNvPr id="4" name="Slide Number Placeholder 3"/>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3274979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4AA369D-1278-4B86-A849-A442BDD3D3D3}" type="datetime1">
              <a:rPr lang="en-US" smtClean="0"/>
              <a:t>6/20/2024</a:t>
            </a:fld>
            <a:endParaRPr lang="en-US"/>
          </a:p>
        </p:txBody>
      </p:sp>
      <p:sp>
        <p:nvSpPr>
          <p:cNvPr id="6" name="Footer Placeholder 5"/>
          <p:cNvSpPr>
            <a:spLocks noGrp="1"/>
          </p:cNvSpPr>
          <p:nvPr>
            <p:ph type="ftr" sz="quarter" idx="11"/>
          </p:nvPr>
        </p:nvSpPr>
        <p:spPr/>
        <p:txBody>
          <a:bodyPr/>
          <a:lstStyle/>
          <a:p>
            <a:r>
              <a:rPr lang="en-US"/>
              <a:t>For questions, please use Q&amp;A box and address to “All Panelists.”</a:t>
            </a:r>
          </a:p>
        </p:txBody>
      </p:sp>
      <p:sp>
        <p:nvSpPr>
          <p:cNvPr id="7" name="Slide Number Placeholder 6"/>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3965565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64A9E7-FB63-4C33-8819-5F50C9E60E39}" type="datetime1">
              <a:rPr lang="en-US" smtClean="0"/>
              <a:t>6/20/2024</a:t>
            </a:fld>
            <a:endParaRPr lang="en-US"/>
          </a:p>
        </p:txBody>
      </p:sp>
      <p:sp>
        <p:nvSpPr>
          <p:cNvPr id="6" name="Footer Placeholder 5"/>
          <p:cNvSpPr>
            <a:spLocks noGrp="1"/>
          </p:cNvSpPr>
          <p:nvPr>
            <p:ph type="ftr" sz="quarter" idx="11"/>
          </p:nvPr>
        </p:nvSpPr>
        <p:spPr/>
        <p:txBody>
          <a:bodyPr/>
          <a:lstStyle/>
          <a:p>
            <a:r>
              <a:rPr lang="en-US"/>
              <a:t>For questions, please use Q&amp;A box and address to “All Panelists.”</a:t>
            </a:r>
          </a:p>
        </p:txBody>
      </p:sp>
      <p:sp>
        <p:nvSpPr>
          <p:cNvPr id="7" name="Slide Number Placeholder 6"/>
          <p:cNvSpPr>
            <a:spLocks noGrp="1"/>
          </p:cNvSpPr>
          <p:nvPr>
            <p:ph type="sldNum" sz="quarter" idx="12"/>
          </p:nvPr>
        </p:nvSpPr>
        <p:spPr/>
        <p:txBody>
          <a:bodyPr/>
          <a:lstStyle/>
          <a:p>
            <a:fld id="{50EE7798-284D-44E6-BD33-EC3C7F4CA87C}" type="slidenum">
              <a:rPr lang="en-US" smtClean="0"/>
              <a:t>‹#›</a:t>
            </a:fld>
            <a:endParaRPr lang="en-US"/>
          </a:p>
        </p:txBody>
      </p:sp>
    </p:spTree>
    <p:extLst>
      <p:ext uri="{BB962C8B-B14F-4D97-AF65-F5344CB8AC3E}">
        <p14:creationId xmlns:p14="http://schemas.microsoft.com/office/powerpoint/2010/main" val="92243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1.xml"/><Relationship Id="rId28"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 Id="rId27"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slideLayout" Target="../slideLayouts/slideLayout39.xml"/><Relationship Id="rId26" Type="http://schemas.openxmlformats.org/officeDocument/2006/relationships/image" Target="../media/image1.emf"/><Relationship Id="rId3" Type="http://schemas.openxmlformats.org/officeDocument/2006/relationships/slideLayout" Target="../slideLayouts/slideLayout24.xml"/><Relationship Id="rId21" Type="http://schemas.openxmlformats.org/officeDocument/2006/relationships/slideLayout" Target="../slideLayouts/slideLayout42.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5" Type="http://schemas.openxmlformats.org/officeDocument/2006/relationships/oleObject" Target="../embeddings/oleObject3.bin"/><Relationship Id="rId2" Type="http://schemas.openxmlformats.org/officeDocument/2006/relationships/slideLayout" Target="../slideLayouts/slideLayout23.xml"/><Relationship Id="rId16" Type="http://schemas.openxmlformats.org/officeDocument/2006/relationships/slideLayout" Target="../slideLayouts/slideLayout37.xml"/><Relationship Id="rId20" Type="http://schemas.openxmlformats.org/officeDocument/2006/relationships/slideLayout" Target="../slideLayouts/slideLayout41.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24" Type="http://schemas.openxmlformats.org/officeDocument/2006/relationships/tags" Target="../tags/tag5.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23" Type="http://schemas.openxmlformats.org/officeDocument/2006/relationships/tags" Target="../tags/tag4.xml"/><Relationship Id="rId28" Type="http://schemas.openxmlformats.org/officeDocument/2006/relationships/image" Target="../media/image3.png"/><Relationship Id="rId10" Type="http://schemas.openxmlformats.org/officeDocument/2006/relationships/slideLayout" Target="../slideLayouts/slideLayout31.xml"/><Relationship Id="rId19" Type="http://schemas.openxmlformats.org/officeDocument/2006/relationships/slideLayout" Target="../slideLayouts/slideLayout40.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 Id="rId22" Type="http://schemas.openxmlformats.org/officeDocument/2006/relationships/theme" Target="../theme/theme2.xml"/><Relationship Id="rId27"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18" Type="http://schemas.openxmlformats.org/officeDocument/2006/relationships/slideLayout" Target="../slideLayouts/slideLayout60.xml"/><Relationship Id="rId26" Type="http://schemas.openxmlformats.org/officeDocument/2006/relationships/image" Target="../media/image1.emf"/><Relationship Id="rId3" Type="http://schemas.openxmlformats.org/officeDocument/2006/relationships/slideLayout" Target="../slideLayouts/slideLayout45.xml"/><Relationship Id="rId21" Type="http://schemas.openxmlformats.org/officeDocument/2006/relationships/slideLayout" Target="../slideLayouts/slideLayout63.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17" Type="http://schemas.openxmlformats.org/officeDocument/2006/relationships/slideLayout" Target="../slideLayouts/slideLayout59.xml"/><Relationship Id="rId25" Type="http://schemas.openxmlformats.org/officeDocument/2006/relationships/oleObject" Target="../embeddings/oleObject5.bin"/><Relationship Id="rId2" Type="http://schemas.openxmlformats.org/officeDocument/2006/relationships/slideLayout" Target="../slideLayouts/slideLayout44.xml"/><Relationship Id="rId16" Type="http://schemas.openxmlformats.org/officeDocument/2006/relationships/slideLayout" Target="../slideLayouts/slideLayout58.xml"/><Relationship Id="rId20" Type="http://schemas.openxmlformats.org/officeDocument/2006/relationships/slideLayout" Target="../slideLayouts/slideLayout62.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24" Type="http://schemas.openxmlformats.org/officeDocument/2006/relationships/tags" Target="../tags/tag8.xml"/><Relationship Id="rId5" Type="http://schemas.openxmlformats.org/officeDocument/2006/relationships/slideLayout" Target="../slideLayouts/slideLayout47.xml"/><Relationship Id="rId15" Type="http://schemas.openxmlformats.org/officeDocument/2006/relationships/slideLayout" Target="../slideLayouts/slideLayout57.xml"/><Relationship Id="rId23" Type="http://schemas.openxmlformats.org/officeDocument/2006/relationships/tags" Target="../tags/tag7.xml"/><Relationship Id="rId28" Type="http://schemas.openxmlformats.org/officeDocument/2006/relationships/image" Target="../media/image3.png"/><Relationship Id="rId10" Type="http://schemas.openxmlformats.org/officeDocument/2006/relationships/slideLayout" Target="../slideLayouts/slideLayout52.xml"/><Relationship Id="rId19" Type="http://schemas.openxmlformats.org/officeDocument/2006/relationships/slideLayout" Target="../slideLayouts/slideLayout61.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 Id="rId22" Type="http://schemas.openxmlformats.org/officeDocument/2006/relationships/theme" Target="../theme/theme3.xml"/><Relationship Id="rId27"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p:custDataLst>
              <p:tags r:id="rId23"/>
            </p:custDataLst>
            <p:extLst>
              <p:ext uri="{D42A27DB-BD31-4B8C-83A1-F6EECF244321}">
                <p14:modId xmlns:p14="http://schemas.microsoft.com/office/powerpoint/2010/main" val="36011887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5" imgW="395" imgH="396" progId="TCLayout.ActiveDocument.1">
                  <p:embed/>
                </p:oleObj>
              </mc:Choice>
              <mc:Fallback>
                <p:oleObj name="think-cell Slide" r:id="rId25"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26"/>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p:custDataLst>
              <p:tags r:id="rId2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199C7A-E107-4C58-BBDA-86733E303BDE}" type="datetime1">
              <a:rPr lang="en-US" smtClean="0"/>
              <a:t>6/20/2024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For questions, please use Q&amp;A box and address to “All Panelists.”</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EE7798-284D-44E6-BD33-EC3C7F4CA87C}" type="slidenum">
              <a:rPr lang="en-US" smtClean="0"/>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p:nvPicPr>
        <p:blipFill>
          <a:blip r:embed="rId27" cstate="print">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p:nvPicPr>
        <p:blipFill>
          <a:blip r:embed="rId28" cstate="print">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1340002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Lst>
  <p:hf sldNum="0" hd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p:custDataLst>
              <p:tags r:id="rId23"/>
            </p:custDataLst>
            <p:extLst>
              <p:ext uri="{D42A27DB-BD31-4B8C-83A1-F6EECF244321}">
                <p14:modId xmlns:p14="http://schemas.microsoft.com/office/powerpoint/2010/main" val="41701960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5" imgW="395" imgH="396" progId="TCLayout.ActiveDocument.1">
                  <p:embed/>
                </p:oleObj>
              </mc:Choice>
              <mc:Fallback>
                <p:oleObj name="think-cell Slide" r:id="rId25"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26"/>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p:custDataLst>
              <p:tags r:id="rId2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EBB9AE-9B2E-43F0-9ADE-35D5A8B3A17C}" type="datetime1">
              <a:rPr lang="en-US" smtClean="0"/>
              <a:t>6/20/2024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For questions, please use Q&amp;A box and address to “All Panelists.”</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BB28B2-A8F5-4EF1-827D-F00C9F5F27AE}" type="slidenum">
              <a:rPr lang="en-US" smtClean="0"/>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p:nvPicPr>
        <p:blipFill>
          <a:blip r:embed="rId27" cstate="print">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p:nvPicPr>
        <p:blipFill>
          <a:blip r:embed="rId28" cstate="print">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75175417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 id="2147483699" r:id="rId17"/>
    <p:sldLayoutId id="2147483700" r:id="rId18"/>
    <p:sldLayoutId id="2147483701" r:id="rId19"/>
    <p:sldLayoutId id="2147483702" r:id="rId20"/>
    <p:sldLayoutId id="2147483703" r:id="rId21"/>
  </p:sldLayoutIdLst>
  <p:hf sldNum="0" hd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p:custDataLst>
              <p:tags r:id="rId23"/>
            </p:custDataLst>
            <p:extLst>
              <p:ext uri="{D42A27DB-BD31-4B8C-83A1-F6EECF244321}">
                <p14:modId xmlns:p14="http://schemas.microsoft.com/office/powerpoint/2010/main" val="41701960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5" imgW="395" imgH="396" progId="TCLayout.ActiveDocument.1">
                  <p:embed/>
                </p:oleObj>
              </mc:Choice>
              <mc:Fallback>
                <p:oleObj name="think-cell Slide" r:id="rId25"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26"/>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p:custDataLst>
              <p:tags r:id="rId2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EBB9AE-9B2E-43F0-9ADE-35D5A8B3A17C}" type="datetime1">
              <a:rPr lang="en-US" smtClean="0"/>
              <a:t>6/20/2024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For questions, please use Q&amp;A box and address to “All Panelists.”</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BB28B2-A8F5-4EF1-827D-F00C9F5F27AE}" type="slidenum">
              <a:rPr lang="en-US" smtClean="0"/>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p:nvPicPr>
        <p:blipFill>
          <a:blip r:embed="rId27" cstate="print">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p:nvPicPr>
        <p:blipFill>
          <a:blip r:embed="rId28" cstate="print">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662570190"/>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 id="2147483721" r:id="rId17"/>
    <p:sldLayoutId id="2147483722" r:id="rId18"/>
    <p:sldLayoutId id="2147483723" r:id="rId19"/>
    <p:sldLayoutId id="2147483724" r:id="rId20"/>
    <p:sldLayoutId id="2147483725" r:id="rId21"/>
  </p:sldLayoutIdLst>
  <p:hf sldNum="0" hd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3" Type="http://schemas.openxmlformats.org/officeDocument/2006/relationships/hyperlink" Target="https://www.research.va.gov/programs/epros/education/webinars/session_archive.cfm?RecordID=227642&amp;Date12192023" TargetMode="External"/><Relationship Id="rId2" Type="http://schemas.openxmlformats.org/officeDocument/2006/relationships/hyperlink" Target="https://www.research.va.gov/programs/epros/education/webinars/session_archive.cfm?RecordID=206989&amp;Date10182022" TargetMode="Externa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8" Type="http://schemas.openxmlformats.org/officeDocument/2006/relationships/hyperlink" Target="https://www.research.va.gov/resources/policies/VA-PI-Pay-Matrix.pdf" TargetMode="External"/><Relationship Id="rId3" Type="http://schemas.openxmlformats.org/officeDocument/2006/relationships/hyperlink" Target="https://www.va.gov/vhapublications/publications.cfm?Pub=6" TargetMode="External"/><Relationship Id="rId7" Type="http://schemas.openxmlformats.org/officeDocument/2006/relationships/hyperlink" Target="https://www.research.va.gov/resources/policies/Delegation-of-Authority-from-Under-Secretary-to-Facility-Directors.pdf" TargetMode="External"/><Relationship Id="rId2" Type="http://schemas.openxmlformats.org/officeDocument/2006/relationships/hyperlink" Target="https://www.congress.gov/117/bills/hr2617/BILLS-117hr2617enr.pdf" TargetMode="External"/><Relationship Id="rId1" Type="http://schemas.openxmlformats.org/officeDocument/2006/relationships/slideLayout" Target="../slideLayouts/slideLayout23.xml"/><Relationship Id="rId6" Type="http://schemas.openxmlformats.org/officeDocument/2006/relationships/hyperlink" Target="https://www.va.gov/vhapublications/ViewPublication.asp?pub_ID=11575" TargetMode="External"/><Relationship Id="rId5" Type="http://schemas.openxmlformats.org/officeDocument/2006/relationships/hyperlink" Target="https://www.research.va.gov/resources/policies/outside_compensation.cfm" TargetMode="External"/><Relationship Id="rId4" Type="http://schemas.openxmlformats.org/officeDocument/2006/relationships/hyperlink" Target="https://www.research.va.gov/programs/tech_transfer/model_agreements/conflict_of_interest.pdf" TargetMode="External"/><Relationship Id="rId9" Type="http://schemas.openxmlformats.org/officeDocument/2006/relationships/hyperlink" Target="https://www.research.va.gov/resources/policies/sample-memo-outside-comp.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941DF-193A-435B-8421-CB7C40252F41}"/>
              </a:ext>
            </a:extLst>
          </p:cNvPr>
          <p:cNvSpPr>
            <a:spLocks noGrp="1"/>
          </p:cNvSpPr>
          <p:nvPr>
            <p:ph type="ctrTitle"/>
          </p:nvPr>
        </p:nvSpPr>
        <p:spPr>
          <a:xfrm>
            <a:off x="1735530" y="303519"/>
            <a:ext cx="9205320" cy="2847965"/>
          </a:xfrm>
        </p:spPr>
        <p:txBody>
          <a:bodyPr vert="horz" lIns="91440" tIns="45720" rIns="91440" bIns="45720" rtlCol="0" anchor="ctr">
            <a:normAutofit/>
          </a:bodyPr>
          <a:lstStyle/>
          <a:p>
            <a:br>
              <a:rPr lang="en-US" sz="3400" kern="1200">
                <a:solidFill>
                  <a:schemeClr val="tx1"/>
                </a:solidFill>
                <a:latin typeface="+mj-lt"/>
                <a:ea typeface="+mj-ea"/>
                <a:cs typeface="+mj-cs"/>
              </a:rPr>
            </a:br>
            <a:r>
              <a:rPr lang="en-US" sz="4000">
                <a:solidFill>
                  <a:schemeClr val="tx1"/>
                </a:solidFill>
                <a:latin typeface="+mn-lt"/>
              </a:rPr>
              <a:t>Implementation of VHA Directive 1200.13 – Financial Conflicts of Interest and Outside Compensation for Performance in VA Research</a:t>
            </a:r>
            <a:endParaRPr lang="en-US" sz="4000" b="1" kern="1200">
              <a:solidFill>
                <a:schemeClr val="tx1"/>
              </a:solidFill>
              <a:latin typeface="+mn-lt"/>
              <a:ea typeface="+mj-ea"/>
              <a:cs typeface="+mj-cs"/>
            </a:endParaRPr>
          </a:p>
        </p:txBody>
      </p:sp>
      <p:sp>
        <p:nvSpPr>
          <p:cNvPr id="4" name="Subtitle 5">
            <a:extLst>
              <a:ext uri="{FF2B5EF4-FFF2-40B4-BE49-F238E27FC236}">
                <a16:creationId xmlns:a16="http://schemas.microsoft.com/office/drawing/2014/main" id="{925B5FBC-47C1-48E9-8F6F-B1A01A48A8AA}"/>
              </a:ext>
            </a:extLst>
          </p:cNvPr>
          <p:cNvSpPr txBox="1">
            <a:spLocks/>
          </p:cNvSpPr>
          <p:nvPr/>
        </p:nvSpPr>
        <p:spPr>
          <a:xfrm>
            <a:off x="1735530" y="3235019"/>
            <a:ext cx="8965870" cy="2727926"/>
          </a:xfrm>
          <a:prstGeom prst="rect">
            <a:avLst/>
          </a:prstGeom>
        </p:spPr>
        <p:txBody>
          <a:bodyPr vert="horz" wrap="square" lIns="91440" tIns="45720" rIns="91440" bIns="45720" rtlCol="0" anchor="t">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t>Presented By: </a:t>
            </a:r>
          </a:p>
          <a:p>
            <a:r>
              <a:rPr lang="en-US"/>
              <a:t>C. Karen Jeans, PhD, CCRN, CIP – Director of Regulatory Affairs</a:t>
            </a:r>
          </a:p>
          <a:p>
            <a:r>
              <a:rPr lang="en-US"/>
              <a:t>Antonio Laracuente, MBA – Director Field Operations</a:t>
            </a:r>
          </a:p>
          <a:p>
            <a:r>
              <a:rPr lang="en-US"/>
              <a:t>Angela “Angie” Foster, </a:t>
            </a:r>
            <a:r>
              <a:rPr lang="en-US">
                <a:effectLst/>
                <a:ea typeface="Calibri" panose="020F0502020204030204" pitchFamily="34" charset="0"/>
              </a:rPr>
              <a:t>MS, FAC-P/PM Senior Level – Program Manager</a:t>
            </a:r>
            <a:endParaRPr lang="en-US"/>
          </a:p>
          <a:p>
            <a:r>
              <a:rPr lang="en-US"/>
              <a:t>Christopher Britt, Ethics Attorney Office of General Counsel        </a:t>
            </a:r>
          </a:p>
          <a:p>
            <a:r>
              <a:rPr lang="en-US">
                <a:cs typeface="Calibri"/>
              </a:rPr>
              <a:t>June 18, 2024</a:t>
            </a:r>
          </a:p>
        </p:txBody>
      </p:sp>
    </p:spTree>
    <p:extLst>
      <p:ext uri="{BB962C8B-B14F-4D97-AF65-F5344CB8AC3E}">
        <p14:creationId xmlns:p14="http://schemas.microsoft.com/office/powerpoint/2010/main" val="753555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2ED5F-B42B-9597-80D6-EB46FB11EA5A}"/>
              </a:ext>
            </a:extLst>
          </p:cNvPr>
          <p:cNvSpPr>
            <a:spLocks noGrp="1"/>
          </p:cNvSpPr>
          <p:nvPr>
            <p:ph type="title"/>
          </p:nvPr>
        </p:nvSpPr>
        <p:spPr>
          <a:xfrm>
            <a:off x="176068" y="437993"/>
            <a:ext cx="12012385" cy="495922"/>
          </a:xfrm>
        </p:spPr>
        <p:txBody>
          <a:bodyPr/>
          <a:lstStyle/>
          <a:p>
            <a:r>
              <a:rPr lang="en-US" sz="2800"/>
              <a:t>Chief of Staff and ACOS/R&amp;D Responsibilities for Implementation of </a:t>
            </a:r>
            <a:br>
              <a:rPr lang="en-US" sz="2800"/>
            </a:br>
            <a:r>
              <a:rPr lang="en-US" sz="2800"/>
              <a:t>VHA Directive 1200.13</a:t>
            </a:r>
            <a:endParaRPr lang="en-US" sz="2800" b="0">
              <a:solidFill>
                <a:srgbClr val="000000"/>
              </a:solidFill>
            </a:endParaRPr>
          </a:p>
          <a:p>
            <a:endParaRPr lang="en-US">
              <a:cs typeface="Calibri Light"/>
            </a:endParaRPr>
          </a:p>
        </p:txBody>
      </p:sp>
      <p:sp>
        <p:nvSpPr>
          <p:cNvPr id="3" name="Content Placeholder 2">
            <a:extLst>
              <a:ext uri="{FF2B5EF4-FFF2-40B4-BE49-F238E27FC236}">
                <a16:creationId xmlns:a16="http://schemas.microsoft.com/office/drawing/2014/main" id="{A0F8A913-2ECD-8047-BFC6-8F417ADAE61B}"/>
              </a:ext>
            </a:extLst>
          </p:cNvPr>
          <p:cNvSpPr>
            <a:spLocks noGrp="1"/>
          </p:cNvSpPr>
          <p:nvPr>
            <p:ph idx="1"/>
          </p:nvPr>
        </p:nvSpPr>
        <p:spPr>
          <a:xfrm>
            <a:off x="352557" y="1098450"/>
            <a:ext cx="11672206" cy="4351338"/>
          </a:xfrm>
        </p:spPr>
        <p:txBody>
          <a:bodyPr vert="horz" lIns="91440" tIns="45720" rIns="91440" bIns="45720" rtlCol="0" anchor="t">
            <a:noAutofit/>
          </a:bodyPr>
          <a:lstStyle/>
          <a:p>
            <a:r>
              <a:rPr lang="en-US" sz="2500" b="1"/>
              <a:t>Chief of Staff</a:t>
            </a:r>
            <a:r>
              <a:rPr lang="en-US" sz="2500"/>
              <a:t> (COS)</a:t>
            </a:r>
            <a:endParaRPr lang="en-US" sz="2500">
              <a:cs typeface="Calibri"/>
            </a:endParaRPr>
          </a:p>
          <a:p>
            <a:pPr lvl="1"/>
            <a:r>
              <a:rPr lang="en-US" sz="2200"/>
              <a:t>Can be delegated by MCD to be approving official.</a:t>
            </a:r>
            <a:endParaRPr lang="en-US" sz="2200">
              <a:cs typeface="Calibri"/>
            </a:endParaRPr>
          </a:p>
          <a:p>
            <a:r>
              <a:rPr lang="en-US" sz="2500" b="1"/>
              <a:t>Associate Chief of Staff for Research and Development </a:t>
            </a:r>
            <a:r>
              <a:rPr lang="en-US" sz="2500"/>
              <a:t>(ACOS/R&amp;D)</a:t>
            </a:r>
            <a:endParaRPr lang="en-US" sz="2500">
              <a:cs typeface="Calibri"/>
            </a:endParaRPr>
          </a:p>
          <a:p>
            <a:pPr marL="742950" lvl="1" indent="-285750">
              <a:spcBef>
                <a:spcPts val="0"/>
              </a:spcBef>
              <a:spcAft>
                <a:spcPts val="1285"/>
              </a:spcAft>
              <a:buFont typeface="Arial" panose="020F0302020204030204"/>
              <a:buChar char="•"/>
            </a:pPr>
            <a:r>
              <a:rPr lang="en-US" sz="2200">
                <a:solidFill>
                  <a:srgbClr val="000000"/>
                </a:solidFill>
                <a:effectLst/>
                <a:ea typeface="Calibri" panose="020F0502020204030204" pitchFamily="34" charset="0"/>
              </a:rPr>
              <a:t>Ensuring that all VA investigators (compensated, without compensation (WOC) or appointed or detailed to VA under the Intergovernmental Personnel Act (IPA), 5 U.S.C. § 3371 et seq.) are assigned annual ethics training within VA Talent Management System (TMS) including tracking and verifying completion.</a:t>
            </a:r>
            <a:r>
              <a:rPr lang="en-US" sz="2200">
                <a:solidFill>
                  <a:srgbClr val="000000"/>
                </a:solidFill>
                <a:ea typeface="Calibri" panose="020F0502020204030204" pitchFamily="34" charset="0"/>
              </a:rPr>
              <a:t> </a:t>
            </a:r>
            <a:endParaRPr lang="en-US" sz="2200">
              <a:solidFill>
                <a:srgbClr val="000000"/>
              </a:solidFill>
              <a:ea typeface="Calibri" panose="020F0502020204030204" pitchFamily="34" charset="0"/>
              <a:cs typeface="Calibri" panose="020F0502020204030204"/>
            </a:endParaRPr>
          </a:p>
          <a:p>
            <a:pPr marL="742950" marR="0" lvl="1" indent="-285750">
              <a:spcBef>
                <a:spcPts val="0"/>
              </a:spcBef>
              <a:spcAft>
                <a:spcPts val="1285"/>
              </a:spcAft>
              <a:buFont typeface="Arial" panose="020F0302020204030204"/>
              <a:buChar char="•"/>
            </a:pPr>
            <a:r>
              <a:rPr lang="en-US" sz="2200">
                <a:solidFill>
                  <a:srgbClr val="000000"/>
                </a:solidFill>
                <a:effectLst/>
                <a:ea typeface="Calibri" panose="020F0502020204030204" pitchFamily="34" charset="0"/>
              </a:rPr>
              <a:t>Forwarding outside compensation requests to the Approving Official once the VA medical facility R&amp;D Committee completes their review and provides a recommendation to approve or disapprove.</a:t>
            </a:r>
            <a:r>
              <a:rPr lang="en-US" sz="2200">
                <a:solidFill>
                  <a:srgbClr val="000000"/>
                </a:solidFill>
                <a:ea typeface="Calibri" panose="020F0502020204030204" pitchFamily="34" charset="0"/>
              </a:rPr>
              <a:t> </a:t>
            </a:r>
            <a:r>
              <a:rPr lang="en-US" sz="2200">
                <a:solidFill>
                  <a:srgbClr val="000000"/>
                </a:solidFill>
                <a:effectLst/>
                <a:ea typeface="Calibri" panose="020F0502020204030204" pitchFamily="34" charset="0"/>
              </a:rPr>
              <a:t> Includes modifications.</a:t>
            </a:r>
            <a:r>
              <a:rPr lang="en-US" sz="2200">
                <a:solidFill>
                  <a:srgbClr val="000000"/>
                </a:solidFill>
                <a:ea typeface="Calibri" panose="020F0502020204030204" pitchFamily="34" charset="0"/>
              </a:rPr>
              <a:t> </a:t>
            </a:r>
            <a:endParaRPr lang="en-US" sz="2200">
              <a:solidFill>
                <a:srgbClr val="000000"/>
              </a:solidFill>
              <a:effectLst/>
              <a:ea typeface="Calibri" panose="020F0502020204030204" pitchFamily="34" charset="0"/>
              <a:cs typeface="Calibri"/>
            </a:endParaRPr>
          </a:p>
          <a:p>
            <a:pPr marL="742950" lvl="1" indent="-285750">
              <a:spcBef>
                <a:spcPts val="0"/>
              </a:spcBef>
              <a:spcAft>
                <a:spcPts val="1285"/>
              </a:spcAft>
              <a:buFont typeface="Arial" panose="020F0302020204030204"/>
              <a:buChar char="•"/>
            </a:pPr>
            <a:r>
              <a:rPr lang="en-US" sz="2200">
                <a:solidFill>
                  <a:srgbClr val="000000"/>
                </a:solidFill>
                <a:effectLst/>
                <a:ea typeface="Calibri" panose="020F0502020204030204" pitchFamily="34" charset="0"/>
              </a:rPr>
              <a:t>Providing the original approval to the VA employee upon receiving approval from the Approving Official. A copy of the letter must be placed in VA Innovation and Research Review System (VAIRRS) under the appropriate project.</a:t>
            </a:r>
            <a:r>
              <a:rPr lang="en-US" sz="2200">
                <a:solidFill>
                  <a:srgbClr val="000000"/>
                </a:solidFill>
                <a:ea typeface="Calibri" panose="020F0502020204030204" pitchFamily="34" charset="0"/>
              </a:rPr>
              <a:t> </a:t>
            </a:r>
            <a:endParaRPr lang="en-US" sz="2200">
              <a:solidFill>
                <a:srgbClr val="000000"/>
              </a:solidFill>
              <a:effectLst/>
              <a:ea typeface="Calibri" panose="020F0502020204030204" pitchFamily="34" charset="0"/>
              <a:cs typeface="Calibri"/>
            </a:endParaRPr>
          </a:p>
          <a:p>
            <a:pPr marL="742950" lvl="1" indent="-285750">
              <a:spcBef>
                <a:spcPts val="0"/>
              </a:spcBef>
              <a:buFont typeface="Arial" panose="020F0302020204030204"/>
              <a:buChar char="•"/>
            </a:pPr>
            <a:r>
              <a:rPr lang="en-US" sz="2200">
                <a:solidFill>
                  <a:srgbClr val="000000"/>
                </a:solidFill>
                <a:effectLst/>
                <a:ea typeface="Calibri" panose="020F0502020204030204" pitchFamily="34" charset="0"/>
              </a:rPr>
              <a:t>Notifying the VA Investigator if the Approving Official disapproves the outside compensation.</a:t>
            </a:r>
            <a:r>
              <a:rPr lang="en-US" sz="2200">
                <a:solidFill>
                  <a:srgbClr val="000000"/>
                </a:solidFill>
                <a:ea typeface="Calibri" panose="020F0502020204030204" pitchFamily="34" charset="0"/>
              </a:rPr>
              <a:t> </a:t>
            </a:r>
            <a:endParaRPr lang="en-US" sz="2200">
              <a:solidFill>
                <a:srgbClr val="000000"/>
              </a:solidFill>
              <a:effectLst/>
              <a:ea typeface="Calibri" panose="020F0502020204030204" pitchFamily="34" charset="0"/>
              <a:cs typeface="Calibri"/>
            </a:endParaRPr>
          </a:p>
        </p:txBody>
      </p:sp>
      <p:sp>
        <p:nvSpPr>
          <p:cNvPr id="4" name="Footer Placeholder 3">
            <a:extLst>
              <a:ext uri="{FF2B5EF4-FFF2-40B4-BE49-F238E27FC236}">
                <a16:creationId xmlns:a16="http://schemas.microsoft.com/office/drawing/2014/main" id="{65901427-DB28-5E0F-ABD9-A78DC9408858}"/>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68185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2ED5F-B42B-9597-80D6-EB46FB11EA5A}"/>
              </a:ext>
            </a:extLst>
          </p:cNvPr>
          <p:cNvSpPr>
            <a:spLocks noGrp="1"/>
          </p:cNvSpPr>
          <p:nvPr>
            <p:ph type="title"/>
          </p:nvPr>
        </p:nvSpPr>
        <p:spPr>
          <a:xfrm>
            <a:off x="95250" y="207084"/>
            <a:ext cx="12012385" cy="495922"/>
          </a:xfrm>
        </p:spPr>
        <p:txBody>
          <a:bodyPr/>
          <a:lstStyle/>
          <a:p>
            <a:r>
              <a:rPr lang="en-US" sz="3200"/>
              <a:t>R&amp;D Committee Responsibilities for Implementation of </a:t>
            </a:r>
            <a:br>
              <a:rPr lang="en-US" sz="3200"/>
            </a:br>
            <a:r>
              <a:rPr lang="en-US" sz="3200"/>
              <a:t>VHA Directive 1200.13</a:t>
            </a:r>
            <a:endParaRPr lang="en-US" sz="3200">
              <a:cs typeface="Calibri Light"/>
            </a:endParaRPr>
          </a:p>
        </p:txBody>
      </p:sp>
      <p:sp>
        <p:nvSpPr>
          <p:cNvPr id="3" name="Content Placeholder 2">
            <a:extLst>
              <a:ext uri="{FF2B5EF4-FFF2-40B4-BE49-F238E27FC236}">
                <a16:creationId xmlns:a16="http://schemas.microsoft.com/office/drawing/2014/main" id="{A0F8A913-2ECD-8047-BFC6-8F417ADAE61B}"/>
              </a:ext>
            </a:extLst>
          </p:cNvPr>
          <p:cNvSpPr>
            <a:spLocks noGrp="1"/>
          </p:cNvSpPr>
          <p:nvPr>
            <p:ph idx="1"/>
          </p:nvPr>
        </p:nvSpPr>
        <p:spPr>
          <a:xfrm>
            <a:off x="317046" y="1035050"/>
            <a:ext cx="11672206" cy="4351338"/>
          </a:xfrm>
        </p:spPr>
        <p:txBody>
          <a:bodyPr vert="horz" lIns="91440" tIns="45720" rIns="91440" bIns="45720" rtlCol="0" anchor="t">
            <a:noAutofit/>
          </a:bodyPr>
          <a:lstStyle/>
          <a:p>
            <a:r>
              <a:rPr lang="en-US" sz="2500" b="1"/>
              <a:t>R&amp;D Committee</a:t>
            </a:r>
          </a:p>
          <a:p>
            <a:pPr lvl="1"/>
            <a:r>
              <a:rPr lang="en-US">
                <a:solidFill>
                  <a:srgbClr val="000000"/>
                </a:solidFill>
                <a:effectLst/>
                <a:ea typeface="Calibri" panose="020F0502020204030204" pitchFamily="34" charset="0"/>
              </a:rPr>
              <a:t>Reviewing outside compensation request recommendations by the VA medical facility FCOI Administrator and approving or disapproving the recommendation during the VA medical facility R&amp;D Committee’s initial review of the VA project.</a:t>
            </a:r>
            <a:r>
              <a:rPr lang="en-US">
                <a:solidFill>
                  <a:srgbClr val="000000"/>
                </a:solidFill>
                <a:ea typeface="Calibri" panose="020F0502020204030204" pitchFamily="34" charset="0"/>
              </a:rPr>
              <a:t> </a:t>
            </a:r>
            <a:endParaRPr lang="en-US">
              <a:solidFill>
                <a:srgbClr val="000000"/>
              </a:solidFill>
              <a:ea typeface="Calibri" panose="020F0502020204030204" pitchFamily="34" charset="0"/>
              <a:cs typeface="Calibri"/>
            </a:endParaRPr>
          </a:p>
          <a:p>
            <a:pPr lvl="1"/>
            <a:r>
              <a:rPr lang="en-US">
                <a:solidFill>
                  <a:srgbClr val="000000"/>
                </a:solidFill>
                <a:effectLst/>
                <a:ea typeface="Calibri" panose="020F0502020204030204" pitchFamily="34" charset="0"/>
              </a:rPr>
              <a:t>Ensuring that each review assesses the request with regard to project budget appropriateness, the effort required to conduct the project and the rationale for outside compensation (i.e., why the work cannot be completed during the employee’s VA tour of duty).</a:t>
            </a:r>
            <a:r>
              <a:rPr lang="en-US">
                <a:solidFill>
                  <a:srgbClr val="000000"/>
                </a:solidFill>
                <a:ea typeface="Calibri" panose="020F0502020204030204" pitchFamily="34" charset="0"/>
              </a:rPr>
              <a:t> </a:t>
            </a:r>
            <a:endParaRPr lang="en-US">
              <a:solidFill>
                <a:srgbClr val="000000"/>
              </a:solidFill>
              <a:ea typeface="Calibri" panose="020F0502020204030204" pitchFamily="34" charset="0"/>
              <a:cs typeface="Calibri"/>
            </a:endParaRPr>
          </a:p>
          <a:p>
            <a:pPr lvl="1"/>
            <a:r>
              <a:rPr lang="en-US">
                <a:solidFill>
                  <a:srgbClr val="000000"/>
                </a:solidFill>
                <a:effectLst/>
                <a:ea typeface="Calibri" panose="020F0502020204030204" pitchFamily="34" charset="0"/>
              </a:rPr>
              <a:t>Reviewing the memorandum submitted by the ACOS/R&amp;D if the ACOS/R&amp;D is the employee conducting the research.</a:t>
            </a:r>
            <a:endParaRPr lang="en-US">
              <a:solidFill>
                <a:srgbClr val="000000"/>
              </a:solidFill>
              <a:effectLst/>
              <a:ea typeface="Calibri" panose="020F0502020204030204" pitchFamily="34" charset="0"/>
              <a:cs typeface="Calibri"/>
            </a:endParaRPr>
          </a:p>
          <a:p>
            <a:pPr lvl="1"/>
            <a:r>
              <a:rPr lang="en-US">
                <a:effectLst/>
                <a:ea typeface="Calibri" panose="020F0502020204030204" pitchFamily="34" charset="0"/>
                <a:cs typeface="Times New Roman"/>
              </a:rPr>
              <a:t>Suspending or terminating an approved VA project if a VA Investigator is participating in an approved VA project despite an FCOI that cannot be resolved. Termination of a project can only be done by the VA medical facility R&amp;D Committee during a convened meeting.</a:t>
            </a:r>
            <a:endParaRPr lang="en-US">
              <a:solidFill>
                <a:srgbClr val="000000"/>
              </a:solidFill>
              <a:effectLst/>
              <a:ea typeface="Calibri" panose="020F0502020204030204" pitchFamily="34" charset="0"/>
              <a:cs typeface="Times New Roman"/>
            </a:endParaRPr>
          </a:p>
        </p:txBody>
      </p:sp>
      <p:sp>
        <p:nvSpPr>
          <p:cNvPr id="4" name="Footer Placeholder 3">
            <a:extLst>
              <a:ext uri="{FF2B5EF4-FFF2-40B4-BE49-F238E27FC236}">
                <a16:creationId xmlns:a16="http://schemas.microsoft.com/office/drawing/2014/main" id="{65901427-DB28-5E0F-ABD9-A78DC9408858}"/>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3869002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2ED5F-B42B-9597-80D6-EB46FB11EA5A}"/>
              </a:ext>
            </a:extLst>
          </p:cNvPr>
          <p:cNvSpPr>
            <a:spLocks noGrp="1"/>
          </p:cNvSpPr>
          <p:nvPr>
            <p:ph type="title"/>
          </p:nvPr>
        </p:nvSpPr>
        <p:spPr>
          <a:xfrm>
            <a:off x="190500" y="383979"/>
            <a:ext cx="11808278" cy="645599"/>
          </a:xfrm>
        </p:spPr>
        <p:txBody>
          <a:bodyPr/>
          <a:lstStyle/>
          <a:p>
            <a:r>
              <a:rPr lang="en-US" sz="3200"/>
              <a:t>FCOI Administrator Responsibilities for Implementation of </a:t>
            </a:r>
            <a:br>
              <a:rPr lang="en-US" sz="3200"/>
            </a:br>
            <a:r>
              <a:rPr lang="en-US" sz="3200"/>
              <a:t>VHA Directive 1200.13</a:t>
            </a:r>
            <a:endParaRPr lang="en-US" sz="3200" b="0">
              <a:solidFill>
                <a:srgbClr val="000000"/>
              </a:solidFill>
              <a:cs typeface="Calibri Light"/>
            </a:endParaRPr>
          </a:p>
          <a:p>
            <a:endParaRPr lang="en-US" sz="3200">
              <a:cs typeface="Calibri Light"/>
            </a:endParaRPr>
          </a:p>
        </p:txBody>
      </p:sp>
      <p:sp>
        <p:nvSpPr>
          <p:cNvPr id="3" name="Content Placeholder 2">
            <a:extLst>
              <a:ext uri="{FF2B5EF4-FFF2-40B4-BE49-F238E27FC236}">
                <a16:creationId xmlns:a16="http://schemas.microsoft.com/office/drawing/2014/main" id="{A0F8A913-2ECD-8047-BFC6-8F417ADAE61B}"/>
              </a:ext>
            </a:extLst>
          </p:cNvPr>
          <p:cNvSpPr>
            <a:spLocks noGrp="1"/>
          </p:cNvSpPr>
          <p:nvPr>
            <p:ph idx="1"/>
          </p:nvPr>
        </p:nvSpPr>
        <p:spPr>
          <a:xfrm>
            <a:off x="187032" y="1032372"/>
            <a:ext cx="11808278" cy="3562124"/>
          </a:xfrm>
        </p:spPr>
        <p:txBody>
          <a:bodyPr vert="horz" lIns="91440" tIns="45720" rIns="91440" bIns="45720" rtlCol="0" anchor="t">
            <a:noAutofit/>
          </a:bodyPr>
          <a:lstStyle/>
          <a:p>
            <a:r>
              <a:rPr lang="en-US" sz="2600" b="1" i="0" u="none" strike="noStrike" baseline="0">
                <a:solidFill>
                  <a:srgbClr val="000000"/>
                </a:solidFill>
                <a:cs typeface="Calibri"/>
              </a:rPr>
              <a:t>FCOI Administrator </a:t>
            </a:r>
            <a:r>
              <a:rPr lang="en-US" sz="2600" b="0" i="0" u="none" strike="noStrike" baseline="0">
                <a:solidFill>
                  <a:srgbClr val="000000"/>
                </a:solidFill>
                <a:cs typeface="Calibri"/>
              </a:rPr>
              <a:t>– Must be a VA paid employee who does not have an affiliate or NPC appointment or</a:t>
            </a:r>
            <a:r>
              <a:rPr lang="en-US" sz="2600">
                <a:solidFill>
                  <a:srgbClr val="000000"/>
                </a:solidFill>
                <a:cs typeface="Calibri"/>
              </a:rPr>
              <a:t> appointed as </a:t>
            </a:r>
            <a:r>
              <a:rPr lang="en-US" sz="2600" b="0" i="0" u="none" strike="noStrike" baseline="0">
                <a:solidFill>
                  <a:srgbClr val="000000"/>
                </a:solidFill>
                <a:cs typeface="Calibri"/>
              </a:rPr>
              <a:t>the Research Compliance Officer</a:t>
            </a:r>
            <a:r>
              <a:rPr lang="en-US" sz="2600">
                <a:solidFill>
                  <a:srgbClr val="000000"/>
                </a:solidFill>
                <a:cs typeface="Calibri"/>
              </a:rPr>
              <a:t>.</a:t>
            </a:r>
            <a:endParaRPr lang="en-US" sz="2600" b="0" i="0" u="none" strike="noStrike" baseline="0">
              <a:solidFill>
                <a:srgbClr val="000000"/>
              </a:solidFill>
              <a:cs typeface="Calibri"/>
            </a:endParaRPr>
          </a:p>
          <a:p>
            <a:pPr lvl="1">
              <a:spcBef>
                <a:spcPts val="0"/>
              </a:spcBef>
              <a:spcAft>
                <a:spcPts val="1285"/>
              </a:spcAft>
            </a:pPr>
            <a:r>
              <a:rPr lang="en-US" sz="2600">
                <a:solidFill>
                  <a:srgbClr val="000000"/>
                </a:solidFill>
                <a:effectLst/>
                <a:ea typeface="Calibri" panose="020F0502020204030204" pitchFamily="34" charset="0"/>
              </a:rPr>
              <a:t>Reviewing and documenting the review of the</a:t>
            </a:r>
            <a:r>
              <a:rPr lang="en-US" sz="2600">
                <a:solidFill>
                  <a:srgbClr val="000000"/>
                </a:solidFill>
                <a:ea typeface="Calibri" panose="020F0502020204030204" pitchFamily="34" charset="0"/>
              </a:rPr>
              <a:t> Alt-450 </a:t>
            </a:r>
            <a:r>
              <a:rPr lang="en-US" sz="2600">
                <a:solidFill>
                  <a:srgbClr val="000000"/>
                </a:solidFill>
                <a:effectLst/>
                <a:ea typeface="Calibri" panose="020F0502020204030204" pitchFamily="34" charset="0"/>
              </a:rPr>
              <a:t>and accompanying documents of the project submissions and filing the signed</a:t>
            </a:r>
            <a:r>
              <a:rPr lang="en-US" sz="2600">
                <a:solidFill>
                  <a:srgbClr val="000000"/>
                </a:solidFill>
                <a:ea typeface="Calibri" panose="020F0502020204030204" pitchFamily="34" charset="0"/>
              </a:rPr>
              <a:t> Alt-450 within</a:t>
            </a:r>
            <a:r>
              <a:rPr lang="en-US" sz="2600">
                <a:solidFill>
                  <a:srgbClr val="000000"/>
                </a:solidFill>
                <a:effectLst/>
                <a:ea typeface="Calibri" panose="020F0502020204030204" pitchFamily="34" charset="0"/>
              </a:rPr>
              <a:t> </a:t>
            </a:r>
            <a:r>
              <a:rPr lang="en-US" sz="2600">
                <a:solidFill>
                  <a:srgbClr val="000000"/>
                </a:solidFill>
                <a:ea typeface="Calibri" panose="020F0502020204030204" pitchFamily="34" charset="0"/>
              </a:rPr>
              <a:t>VAIRRS</a:t>
            </a:r>
            <a:r>
              <a:rPr lang="en-US" sz="2600">
                <a:solidFill>
                  <a:srgbClr val="000000"/>
                </a:solidFill>
                <a:effectLst/>
                <a:ea typeface="Calibri" panose="020F0502020204030204" pitchFamily="34" charset="0"/>
              </a:rPr>
              <a:t>.</a:t>
            </a:r>
            <a:r>
              <a:rPr lang="en-US" sz="2600">
                <a:solidFill>
                  <a:srgbClr val="000000"/>
                </a:solidFill>
                <a:ea typeface="Calibri" panose="020F0502020204030204" pitchFamily="34" charset="0"/>
              </a:rPr>
              <a:t> </a:t>
            </a:r>
            <a:endParaRPr lang="en-US" sz="2600">
              <a:cs typeface="Calibri"/>
            </a:endParaRPr>
          </a:p>
          <a:p>
            <a:pPr lvl="1">
              <a:spcBef>
                <a:spcPts val="0"/>
              </a:spcBef>
              <a:spcAft>
                <a:spcPts val="1285"/>
              </a:spcAft>
            </a:pPr>
            <a:r>
              <a:rPr lang="en-US" sz="2600">
                <a:solidFill>
                  <a:srgbClr val="000000"/>
                </a:solidFill>
                <a:effectLst/>
                <a:ea typeface="Calibri" panose="020F0502020204030204" pitchFamily="34" charset="0"/>
              </a:rPr>
              <a:t>Notifying both the OGC Deputy Ethics Official and the VA medical facility Director within 3 business days upon becoming aware that a VA investigator is participating in VA research despite an FCOI that cannot be resolved.</a:t>
            </a:r>
            <a:r>
              <a:rPr lang="en-US" sz="2600">
                <a:solidFill>
                  <a:srgbClr val="000000"/>
                </a:solidFill>
                <a:ea typeface="Calibri" panose="020F0502020204030204" pitchFamily="34" charset="0"/>
              </a:rPr>
              <a:t> </a:t>
            </a:r>
            <a:endParaRPr lang="en-US" sz="2600">
              <a:solidFill>
                <a:srgbClr val="000000"/>
              </a:solidFill>
              <a:ea typeface="Calibri" panose="020F0502020204030204" pitchFamily="34" charset="0"/>
              <a:cs typeface="Calibri"/>
            </a:endParaRPr>
          </a:p>
          <a:p>
            <a:pPr lvl="1">
              <a:spcBef>
                <a:spcPts val="0"/>
              </a:spcBef>
              <a:spcAft>
                <a:spcPts val="1285"/>
              </a:spcAft>
            </a:pPr>
            <a:r>
              <a:rPr lang="en-US" sz="2600">
                <a:solidFill>
                  <a:srgbClr val="000000"/>
                </a:solidFill>
                <a:effectLst/>
                <a:ea typeface="Calibri" panose="020F0502020204030204" pitchFamily="34" charset="0"/>
              </a:rPr>
              <a:t>Reviewing requests for outside compensation and providing a recommendation to the VA medical facility R&amp;D Committee as part of the project approval process.</a:t>
            </a:r>
            <a:r>
              <a:rPr lang="en-US" sz="2600">
                <a:solidFill>
                  <a:srgbClr val="000000"/>
                </a:solidFill>
                <a:ea typeface="Calibri" panose="020F0502020204030204" pitchFamily="34" charset="0"/>
              </a:rPr>
              <a:t> </a:t>
            </a:r>
            <a:endParaRPr lang="en-US" sz="2600">
              <a:solidFill>
                <a:srgbClr val="000000"/>
              </a:solidFill>
              <a:effectLst/>
              <a:ea typeface="Calibri" panose="020F0502020204030204" pitchFamily="34" charset="0"/>
              <a:cs typeface="Calibri"/>
            </a:endParaRPr>
          </a:p>
          <a:p>
            <a:endParaRPr lang="en-US" b="0" i="0" u="none" strike="noStrike" baseline="0">
              <a:solidFill>
                <a:srgbClr val="000000"/>
              </a:solidFill>
              <a:cs typeface="Calibri"/>
            </a:endParaRPr>
          </a:p>
          <a:p>
            <a:endParaRPr lang="en-US" sz="2400" b="0" i="0" u="none" strike="noStrike" baseline="0">
              <a:solidFill>
                <a:srgbClr val="000000"/>
              </a:solidFill>
            </a:endParaRPr>
          </a:p>
          <a:p>
            <a:pPr lvl="1"/>
            <a:endParaRPr lang="en-US"/>
          </a:p>
          <a:p>
            <a:pPr marL="0" indent="0">
              <a:buNone/>
            </a:pPr>
            <a:endParaRPr lang="en-US"/>
          </a:p>
        </p:txBody>
      </p:sp>
      <p:sp>
        <p:nvSpPr>
          <p:cNvPr id="4" name="Footer Placeholder 3">
            <a:extLst>
              <a:ext uri="{FF2B5EF4-FFF2-40B4-BE49-F238E27FC236}">
                <a16:creationId xmlns:a16="http://schemas.microsoft.com/office/drawing/2014/main" id="{65901427-DB28-5E0F-ABD9-A78DC9408858}"/>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1975694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2ED5F-B42B-9597-80D6-EB46FB11EA5A}"/>
              </a:ext>
            </a:extLst>
          </p:cNvPr>
          <p:cNvSpPr>
            <a:spLocks noGrp="1"/>
          </p:cNvSpPr>
          <p:nvPr>
            <p:ph type="title"/>
          </p:nvPr>
        </p:nvSpPr>
        <p:spPr>
          <a:xfrm>
            <a:off x="190500" y="129979"/>
            <a:ext cx="11808278" cy="645599"/>
          </a:xfrm>
        </p:spPr>
        <p:txBody>
          <a:bodyPr/>
          <a:lstStyle/>
          <a:p>
            <a:r>
              <a:rPr lang="en-US" sz="3200"/>
              <a:t>VA Investigator Responsibilities for Implementation of </a:t>
            </a:r>
            <a:br>
              <a:rPr lang="en-US" sz="3200"/>
            </a:br>
            <a:r>
              <a:rPr lang="en-US" sz="3200"/>
              <a:t>VHA Directive 1200.13</a:t>
            </a:r>
          </a:p>
        </p:txBody>
      </p:sp>
      <p:sp>
        <p:nvSpPr>
          <p:cNvPr id="3" name="Content Placeholder 2">
            <a:extLst>
              <a:ext uri="{FF2B5EF4-FFF2-40B4-BE49-F238E27FC236}">
                <a16:creationId xmlns:a16="http://schemas.microsoft.com/office/drawing/2014/main" id="{A0F8A913-2ECD-8047-BFC6-8F417ADAE61B}"/>
              </a:ext>
            </a:extLst>
          </p:cNvPr>
          <p:cNvSpPr>
            <a:spLocks noGrp="1"/>
          </p:cNvSpPr>
          <p:nvPr>
            <p:ph idx="1"/>
          </p:nvPr>
        </p:nvSpPr>
        <p:spPr>
          <a:xfrm>
            <a:off x="187032" y="1043917"/>
            <a:ext cx="11808278" cy="3562124"/>
          </a:xfrm>
        </p:spPr>
        <p:txBody>
          <a:bodyPr vert="horz" lIns="91440" tIns="45720" rIns="91440" bIns="45720" rtlCol="0" anchor="t">
            <a:noAutofit/>
          </a:bodyPr>
          <a:lstStyle/>
          <a:p>
            <a:r>
              <a:rPr lang="en-US" sz="2500" b="1"/>
              <a:t>VA Investigator</a:t>
            </a:r>
            <a:r>
              <a:rPr lang="en-US" sz="2500"/>
              <a:t>:</a:t>
            </a:r>
            <a:endParaRPr lang="en-US" sz="2500">
              <a:cs typeface="Calibri"/>
            </a:endParaRPr>
          </a:p>
          <a:p>
            <a:pPr lvl="1"/>
            <a:r>
              <a:rPr lang="en-US" sz="2500">
                <a:solidFill>
                  <a:srgbClr val="000000"/>
                </a:solidFill>
              </a:rPr>
              <a:t>Ensuring that he or she discloses any financial conflicts that may impact the study.</a:t>
            </a:r>
            <a:endParaRPr lang="en-US" sz="2500">
              <a:solidFill>
                <a:srgbClr val="000000"/>
              </a:solidFill>
              <a:cs typeface="Calibri"/>
            </a:endParaRPr>
          </a:p>
          <a:p>
            <a:pPr lvl="1"/>
            <a:r>
              <a:rPr lang="en-US" sz="2500">
                <a:solidFill>
                  <a:srgbClr val="000000"/>
                </a:solidFill>
              </a:rPr>
              <a:t>Filing initial and annual Alt-450 Forms in VAIRRS</a:t>
            </a:r>
            <a:r>
              <a:rPr lang="en-US" sz="2500">
                <a:solidFill>
                  <a:srgbClr val="000000"/>
                </a:solidFill>
                <a:ea typeface="+mn-lt"/>
                <a:cs typeface="+mn-lt"/>
              </a:rPr>
              <a:t>. </a:t>
            </a:r>
            <a:endParaRPr lang="en-US" sz="2500">
              <a:solidFill>
                <a:srgbClr val="000000"/>
              </a:solidFill>
              <a:cs typeface="Calibri"/>
            </a:endParaRPr>
          </a:p>
          <a:p>
            <a:pPr lvl="1"/>
            <a:r>
              <a:rPr lang="en-US" sz="2500">
                <a:solidFill>
                  <a:srgbClr val="000000"/>
                </a:solidFill>
              </a:rPr>
              <a:t>Filing a new Alt-450 in VAIRRS</a:t>
            </a:r>
            <a:r>
              <a:rPr lang="en-US" sz="2500">
                <a:solidFill>
                  <a:srgbClr val="000000"/>
                </a:solidFill>
                <a:ea typeface="+mn-lt"/>
                <a:cs typeface="+mn-lt"/>
              </a:rPr>
              <a:t> if a VA investigator has a change in a financial interest that requires disclosure, such as when a new financial interest may result in a potential conflict, within 45 calendar days of the time the change occurred.</a:t>
            </a:r>
            <a:endParaRPr lang="en-US" sz="2500">
              <a:solidFill>
                <a:srgbClr val="000000"/>
              </a:solidFill>
            </a:endParaRPr>
          </a:p>
          <a:p>
            <a:pPr lvl="1"/>
            <a:r>
              <a:rPr lang="en-US" sz="2500">
                <a:solidFill>
                  <a:srgbClr val="000000"/>
                </a:solidFill>
              </a:rPr>
              <a:t>Completing annual ethics training.</a:t>
            </a:r>
            <a:endParaRPr lang="en-US" sz="2500">
              <a:solidFill>
                <a:srgbClr val="000000"/>
              </a:solidFill>
              <a:cs typeface="Calibri"/>
            </a:endParaRPr>
          </a:p>
          <a:p>
            <a:pPr lvl="1"/>
            <a:r>
              <a:rPr lang="en-US" sz="2500">
                <a:solidFill>
                  <a:srgbClr val="000000"/>
                </a:solidFill>
              </a:rPr>
              <a:t>Submits requests for outside compensation when warranted.</a:t>
            </a:r>
            <a:endParaRPr lang="en-US" sz="2500">
              <a:solidFill>
                <a:srgbClr val="000000"/>
              </a:solidFill>
              <a:cs typeface="Calibri"/>
            </a:endParaRPr>
          </a:p>
          <a:p>
            <a:pPr lvl="1"/>
            <a:r>
              <a:rPr lang="en-US" sz="2500">
                <a:solidFill>
                  <a:srgbClr val="000000"/>
                </a:solidFill>
              </a:rPr>
              <a:t>Not participating or initiating research when an FCOI has been determined.</a:t>
            </a:r>
            <a:endParaRPr lang="en-US" sz="2500">
              <a:solidFill>
                <a:srgbClr val="000000"/>
              </a:solidFill>
              <a:cs typeface="Calibri"/>
            </a:endParaRPr>
          </a:p>
          <a:p>
            <a:pPr marL="457200" lvl="1" indent="0">
              <a:buNone/>
            </a:pPr>
            <a:endParaRPr lang="en-US" sz="2600">
              <a:solidFill>
                <a:srgbClr val="000000"/>
              </a:solidFill>
            </a:endParaRPr>
          </a:p>
          <a:p>
            <a:endParaRPr lang="en-US" b="0" i="0" u="none" strike="noStrike" baseline="0">
              <a:solidFill>
                <a:srgbClr val="000000"/>
              </a:solidFill>
              <a:cs typeface="Calibri"/>
            </a:endParaRPr>
          </a:p>
          <a:p>
            <a:endParaRPr lang="en-US" sz="2400" b="0" i="0" u="none" strike="noStrike" baseline="0">
              <a:solidFill>
                <a:srgbClr val="000000"/>
              </a:solidFill>
            </a:endParaRPr>
          </a:p>
          <a:p>
            <a:pPr lvl="1"/>
            <a:endParaRPr lang="en-US"/>
          </a:p>
          <a:p>
            <a:pPr marL="0" indent="0">
              <a:buNone/>
            </a:pPr>
            <a:endParaRPr lang="en-US"/>
          </a:p>
        </p:txBody>
      </p:sp>
      <p:sp>
        <p:nvSpPr>
          <p:cNvPr id="4" name="Footer Placeholder 3">
            <a:extLst>
              <a:ext uri="{FF2B5EF4-FFF2-40B4-BE49-F238E27FC236}">
                <a16:creationId xmlns:a16="http://schemas.microsoft.com/office/drawing/2014/main" id="{65901427-DB28-5E0F-ABD9-A78DC9408858}"/>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38142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E337FAF-F023-083F-26A7-E11A527D80C2}"/>
              </a:ext>
            </a:extLst>
          </p:cNvPr>
          <p:cNvSpPr>
            <a:spLocks noGrp="1"/>
          </p:cNvSpPr>
          <p:nvPr>
            <p:ph type="title"/>
          </p:nvPr>
        </p:nvSpPr>
        <p:spPr/>
        <p:txBody>
          <a:bodyPr/>
          <a:lstStyle/>
          <a:p>
            <a:r>
              <a:rPr lang="en-US">
                <a:cs typeface="Calibri Light"/>
              </a:rPr>
              <a:t>Required VA Investigator Training</a:t>
            </a:r>
            <a:endParaRPr lang="en-US"/>
          </a:p>
        </p:txBody>
      </p:sp>
      <p:sp>
        <p:nvSpPr>
          <p:cNvPr id="7" name="Content Placeholder 6">
            <a:extLst>
              <a:ext uri="{FF2B5EF4-FFF2-40B4-BE49-F238E27FC236}">
                <a16:creationId xmlns:a16="http://schemas.microsoft.com/office/drawing/2014/main" id="{CAC49311-81A5-F543-E631-CABCAC7D58F4}"/>
              </a:ext>
            </a:extLst>
          </p:cNvPr>
          <p:cNvSpPr>
            <a:spLocks noGrp="1"/>
          </p:cNvSpPr>
          <p:nvPr>
            <p:ph idx="1"/>
          </p:nvPr>
        </p:nvSpPr>
        <p:spPr/>
        <p:txBody>
          <a:bodyPr vert="horz" lIns="91440" tIns="45720" rIns="91440" bIns="45720" rtlCol="0" anchor="t">
            <a:noAutofit/>
          </a:bodyPr>
          <a:lstStyle/>
          <a:p>
            <a:pPr marL="0" indent="0">
              <a:buNone/>
            </a:pPr>
            <a:r>
              <a:rPr lang="en-US">
                <a:cs typeface="Calibri" panose="020F0502020204030204"/>
              </a:rPr>
              <a:t>  </a:t>
            </a:r>
          </a:p>
        </p:txBody>
      </p:sp>
      <p:sp>
        <p:nvSpPr>
          <p:cNvPr id="4" name="Footer Placeholder 3">
            <a:extLst>
              <a:ext uri="{FF2B5EF4-FFF2-40B4-BE49-F238E27FC236}">
                <a16:creationId xmlns:a16="http://schemas.microsoft.com/office/drawing/2014/main" id="{4A870163-C9F7-7227-C890-C548AED431C7}"/>
              </a:ext>
            </a:extLst>
          </p:cNvPr>
          <p:cNvSpPr>
            <a:spLocks noGrp="1"/>
          </p:cNvSpPr>
          <p:nvPr>
            <p:ph type="ftr" sz="quarter" idx="11"/>
          </p:nvPr>
        </p:nvSpPr>
        <p:spPr/>
        <p:txBody>
          <a:bodyPr/>
          <a:lstStyle/>
          <a:p>
            <a:r>
              <a:rPr lang="en-US"/>
              <a:t>For questions, please use Q&amp;A box and address to “All Panelists.”</a:t>
            </a:r>
          </a:p>
        </p:txBody>
      </p:sp>
      <p:pic>
        <p:nvPicPr>
          <p:cNvPr id="5" name="Picture 4" descr="Training - Free of Charge Creative Commons Wooden Tile image">
            <a:extLst>
              <a:ext uri="{FF2B5EF4-FFF2-40B4-BE49-F238E27FC236}">
                <a16:creationId xmlns:a16="http://schemas.microsoft.com/office/drawing/2014/main" id="{06BBC1EF-BE88-C5FB-47C1-08978C6F24B2}"/>
              </a:ext>
            </a:extLst>
          </p:cNvPr>
          <p:cNvPicPr>
            <a:picLocks noChangeAspect="1"/>
          </p:cNvPicPr>
          <p:nvPr/>
        </p:nvPicPr>
        <p:blipFill>
          <a:blip r:embed="rId2"/>
          <a:stretch>
            <a:fillRect/>
          </a:stretch>
        </p:blipFill>
        <p:spPr>
          <a:xfrm>
            <a:off x="2920998" y="1166090"/>
            <a:ext cx="5911275" cy="4525819"/>
          </a:xfrm>
          <a:prstGeom prst="rect">
            <a:avLst/>
          </a:prstGeom>
        </p:spPr>
      </p:pic>
    </p:spTree>
    <p:extLst>
      <p:ext uri="{BB962C8B-B14F-4D97-AF65-F5344CB8AC3E}">
        <p14:creationId xmlns:p14="http://schemas.microsoft.com/office/powerpoint/2010/main" val="3082945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19101-43D2-9E55-F047-14FAD98A645B}"/>
              </a:ext>
            </a:extLst>
          </p:cNvPr>
          <p:cNvSpPr>
            <a:spLocks noGrp="1"/>
          </p:cNvSpPr>
          <p:nvPr>
            <p:ph type="title"/>
          </p:nvPr>
        </p:nvSpPr>
        <p:spPr/>
        <p:txBody>
          <a:bodyPr/>
          <a:lstStyle/>
          <a:p>
            <a:r>
              <a:rPr lang="en-US">
                <a:cs typeface="Calibri Light"/>
              </a:rPr>
              <a:t>Training Requirements for VA Investigators</a:t>
            </a:r>
            <a:endParaRPr lang="en-US"/>
          </a:p>
        </p:txBody>
      </p:sp>
      <p:sp>
        <p:nvSpPr>
          <p:cNvPr id="3" name="Content Placeholder 2">
            <a:extLst>
              <a:ext uri="{FF2B5EF4-FFF2-40B4-BE49-F238E27FC236}">
                <a16:creationId xmlns:a16="http://schemas.microsoft.com/office/drawing/2014/main" id="{63288755-0581-C835-DA0B-F8927D1E7D25}"/>
              </a:ext>
            </a:extLst>
          </p:cNvPr>
          <p:cNvSpPr>
            <a:spLocks noGrp="1"/>
          </p:cNvSpPr>
          <p:nvPr>
            <p:ph idx="1"/>
          </p:nvPr>
        </p:nvSpPr>
        <p:spPr/>
        <p:txBody>
          <a:bodyPr vert="horz" lIns="91440" tIns="45720" rIns="91440" bIns="45720" rtlCol="0" anchor="t">
            <a:noAutofit/>
          </a:bodyPr>
          <a:lstStyle/>
          <a:p>
            <a:r>
              <a:rPr lang="en-US">
                <a:ea typeface="+mn-lt"/>
                <a:cs typeface="+mn-lt"/>
              </a:rPr>
              <a:t>Unless live training is provided by a qualified OGC instructor prior to first project submission and annually thereafter, the following TMS courses are required:</a:t>
            </a:r>
          </a:p>
          <a:p>
            <a:pPr lvl="1" indent="-285750"/>
            <a:r>
              <a:rPr lang="en-US" sz="2800">
                <a:ea typeface="+mn-lt"/>
                <a:cs typeface="+mn-lt"/>
              </a:rPr>
              <a:t>For VA Investigators: Government Ethics – The Essentials (TMS #3812493)</a:t>
            </a:r>
          </a:p>
          <a:p>
            <a:pPr lvl="1" indent="-285750"/>
            <a:r>
              <a:rPr lang="en-US" sz="2800">
                <a:ea typeface="+mn-lt"/>
                <a:cs typeface="+mn-lt"/>
              </a:rPr>
              <a:t>For health professions trainees: </a:t>
            </a:r>
          </a:p>
          <a:p>
            <a:pPr lvl="2"/>
            <a:r>
              <a:rPr lang="en-US" sz="2800">
                <a:ea typeface="+mn-lt"/>
                <a:cs typeface="+mn-lt"/>
              </a:rPr>
              <a:t>VHA Mandatory Training for Trainees (TMS #3185966) and VHA Mandatory Training for Trainees – Refresher (TMS #3192008) </a:t>
            </a:r>
            <a:endParaRPr lang="en-US" sz="2800">
              <a:cs typeface="Calibri"/>
            </a:endParaRPr>
          </a:p>
        </p:txBody>
      </p:sp>
      <p:sp>
        <p:nvSpPr>
          <p:cNvPr id="4" name="Footer Placeholder 3">
            <a:extLst>
              <a:ext uri="{FF2B5EF4-FFF2-40B4-BE49-F238E27FC236}">
                <a16:creationId xmlns:a16="http://schemas.microsoft.com/office/drawing/2014/main" id="{45306099-B042-7683-FB82-555687BF896A}"/>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3201919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F852D-77B2-8178-D15F-CEAA502B2856}"/>
              </a:ext>
            </a:extLst>
          </p:cNvPr>
          <p:cNvSpPr>
            <a:spLocks noGrp="1"/>
          </p:cNvSpPr>
          <p:nvPr>
            <p:ph type="title"/>
          </p:nvPr>
        </p:nvSpPr>
        <p:spPr/>
        <p:txBody>
          <a:bodyPr/>
          <a:lstStyle/>
          <a:p>
            <a:r>
              <a:rPr lang="en-US">
                <a:cs typeface="Calibri Light"/>
              </a:rPr>
              <a:t>Research Conflict of Interest Module</a:t>
            </a:r>
            <a:endParaRPr lang="en-US"/>
          </a:p>
        </p:txBody>
      </p:sp>
      <p:pic>
        <p:nvPicPr>
          <p:cNvPr id="5" name="Content Placeholder 4" descr="Image result for VAIRRS">
            <a:extLst>
              <a:ext uri="{FF2B5EF4-FFF2-40B4-BE49-F238E27FC236}">
                <a16:creationId xmlns:a16="http://schemas.microsoft.com/office/drawing/2014/main" id="{4B9AE017-32C2-8149-74AA-3B05E7DB9779}"/>
              </a:ext>
            </a:extLst>
          </p:cNvPr>
          <p:cNvPicPr>
            <a:picLocks noGrp="1" noChangeAspect="1"/>
          </p:cNvPicPr>
          <p:nvPr>
            <p:ph idx="1"/>
          </p:nvPr>
        </p:nvPicPr>
        <p:blipFill>
          <a:blip r:embed="rId2"/>
          <a:stretch>
            <a:fillRect/>
          </a:stretch>
        </p:blipFill>
        <p:spPr>
          <a:xfrm>
            <a:off x="907617" y="1643114"/>
            <a:ext cx="9270133" cy="3568988"/>
          </a:xfrm>
        </p:spPr>
      </p:pic>
      <p:sp>
        <p:nvSpPr>
          <p:cNvPr id="4" name="Footer Placeholder 3">
            <a:extLst>
              <a:ext uri="{FF2B5EF4-FFF2-40B4-BE49-F238E27FC236}">
                <a16:creationId xmlns:a16="http://schemas.microsoft.com/office/drawing/2014/main" id="{31F155EC-E51A-15C2-750B-984F10B79F61}"/>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1360784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8C9EE-B9B3-23C4-2185-980BC530B23F}"/>
              </a:ext>
            </a:extLst>
          </p:cNvPr>
          <p:cNvSpPr>
            <a:spLocks noGrp="1"/>
          </p:cNvSpPr>
          <p:nvPr>
            <p:ph type="title"/>
          </p:nvPr>
        </p:nvSpPr>
        <p:spPr/>
        <p:txBody>
          <a:bodyPr/>
          <a:lstStyle/>
          <a:p>
            <a:r>
              <a:rPr lang="en-US"/>
              <a:t>Utilization of IRBNet</a:t>
            </a:r>
          </a:p>
        </p:txBody>
      </p:sp>
      <p:sp>
        <p:nvSpPr>
          <p:cNvPr id="3" name="Content Placeholder 2">
            <a:extLst>
              <a:ext uri="{FF2B5EF4-FFF2-40B4-BE49-F238E27FC236}">
                <a16:creationId xmlns:a16="http://schemas.microsoft.com/office/drawing/2014/main" id="{D0E65D06-74D9-F3D5-861B-631ABDF8B934}"/>
              </a:ext>
            </a:extLst>
          </p:cNvPr>
          <p:cNvSpPr>
            <a:spLocks noGrp="1"/>
          </p:cNvSpPr>
          <p:nvPr>
            <p:ph idx="1"/>
          </p:nvPr>
        </p:nvSpPr>
        <p:spPr>
          <a:xfrm>
            <a:off x="147575" y="934026"/>
            <a:ext cx="11195957" cy="4351338"/>
          </a:xfrm>
        </p:spPr>
        <p:txBody>
          <a:bodyPr vert="horz" lIns="91440" tIns="45720" rIns="91440" bIns="45720" rtlCol="0" anchor="t">
            <a:noAutofit/>
          </a:bodyPr>
          <a:lstStyle/>
          <a:p>
            <a:r>
              <a:rPr lang="en-US">
                <a:cs typeface="Calibri"/>
              </a:rPr>
              <a:t>All Alt-450 Forms must be submitted via IRBNet utilizing the Conflict of Interest wizard. </a:t>
            </a:r>
          </a:p>
          <a:p>
            <a:r>
              <a:rPr lang="en-US">
                <a:cs typeface="Calibri"/>
              </a:rPr>
              <a:t>A project shell must be created to begin entering Alt-450 Forms</a:t>
            </a:r>
          </a:p>
          <a:p>
            <a:r>
              <a:rPr lang="en-US">
                <a:cs typeface="Calibri"/>
              </a:rPr>
              <a:t>Training is available in the Training Archives at:</a:t>
            </a:r>
          </a:p>
          <a:p>
            <a:pPr lvl="1"/>
            <a:r>
              <a:rPr lang="en-US" sz="2800">
                <a:hlinkClick r:id="rId2"/>
              </a:rPr>
              <a:t>Conflict of Interest (COI) Module for Investigators and Committee Members (va.gov)</a:t>
            </a:r>
            <a:endParaRPr lang="en-US" sz="2800">
              <a:cs typeface="Calibri"/>
            </a:endParaRPr>
          </a:p>
          <a:p>
            <a:pPr lvl="1"/>
            <a:r>
              <a:rPr lang="en-US" sz="2800">
                <a:cs typeface="Calibri"/>
              </a:rPr>
              <a:t>VAIRRS Support is also available to host training webinars for the researcher community</a:t>
            </a:r>
          </a:p>
          <a:p>
            <a:r>
              <a:rPr lang="en-US">
                <a:cs typeface="Calibri"/>
              </a:rPr>
              <a:t>Outside Compensation memorandums may be entered into IRBNet in the R&amp;DC workspace.</a:t>
            </a:r>
          </a:p>
          <a:p>
            <a:pPr lvl="1"/>
            <a:r>
              <a:rPr lang="en-US" sz="2800">
                <a:hlinkClick r:id="rId3"/>
              </a:rPr>
              <a:t>Implementation of VHA Notice 2023-09, Outside Compensation for Performance of VA Research</a:t>
            </a:r>
            <a:endParaRPr lang="en-US" sz="2800">
              <a:cs typeface="Calibri"/>
            </a:endParaRPr>
          </a:p>
        </p:txBody>
      </p:sp>
      <p:sp>
        <p:nvSpPr>
          <p:cNvPr id="4" name="Footer Placeholder 3">
            <a:extLst>
              <a:ext uri="{FF2B5EF4-FFF2-40B4-BE49-F238E27FC236}">
                <a16:creationId xmlns:a16="http://schemas.microsoft.com/office/drawing/2014/main" id="{DD1B454B-2D23-6718-83D3-25D82869E03E}"/>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1125378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F116A-33A4-4C5F-C67B-B1DFCCFDD086}"/>
              </a:ext>
            </a:extLst>
          </p:cNvPr>
          <p:cNvSpPr>
            <a:spLocks noGrp="1"/>
          </p:cNvSpPr>
          <p:nvPr>
            <p:ph type="title"/>
          </p:nvPr>
        </p:nvSpPr>
        <p:spPr/>
        <p:txBody>
          <a:bodyPr/>
          <a:lstStyle/>
          <a:p>
            <a:r>
              <a:rPr lang="en-US"/>
              <a:t>FCOI Administrator (FCOIA) Role and FCOI Administrator Training</a:t>
            </a:r>
          </a:p>
        </p:txBody>
      </p:sp>
      <p:sp>
        <p:nvSpPr>
          <p:cNvPr id="3" name="Content Placeholder 2">
            <a:extLst>
              <a:ext uri="{FF2B5EF4-FFF2-40B4-BE49-F238E27FC236}">
                <a16:creationId xmlns:a16="http://schemas.microsoft.com/office/drawing/2014/main" id="{97A85045-C539-615A-B715-3A5D8D20CB00}"/>
              </a:ext>
            </a:extLst>
          </p:cNvPr>
          <p:cNvSpPr>
            <a:spLocks noGrp="1"/>
          </p:cNvSpPr>
          <p:nvPr>
            <p:ph idx="1"/>
          </p:nvPr>
        </p:nvSpPr>
        <p:spPr/>
        <p:txBody>
          <a:bodyPr vert="horz" lIns="91440" tIns="45720" rIns="91440" bIns="45720" rtlCol="0" anchor="t">
            <a:noAutofit/>
          </a:bodyPr>
          <a:lstStyle/>
          <a:p>
            <a:r>
              <a:rPr lang="en-US"/>
              <a:t>Training for FCOI Administrators will be provided by OGC EST prior to the full implementation of the Directive and will be announced.</a:t>
            </a:r>
            <a:endParaRPr lang="en-US">
              <a:cs typeface="Calibri"/>
            </a:endParaRPr>
          </a:p>
          <a:p>
            <a:endParaRPr lang="en-US">
              <a:cs typeface="Calibri"/>
            </a:endParaRPr>
          </a:p>
          <a:p>
            <a:r>
              <a:rPr lang="en-US">
                <a:cs typeface="Calibri"/>
              </a:rPr>
              <a:t>Goal</a:t>
            </a:r>
            <a:r>
              <a:rPr lang="en-US"/>
              <a:t> of the training is to ensure that FCOI Administrators understand their role in reviewing the Alt-450 Forms, including circumstances when the FCOIA should certify the Alt-450 Forms instead of assigning it to OGC Ethics. </a:t>
            </a:r>
            <a:endParaRPr lang="en-US">
              <a:cs typeface="Calibri"/>
            </a:endParaRPr>
          </a:p>
          <a:p>
            <a:endParaRPr lang="en-US">
              <a:cs typeface="Calibri"/>
            </a:endParaRPr>
          </a:p>
          <a:p>
            <a:r>
              <a:rPr lang="en-US">
                <a:cs typeface="Calibri"/>
              </a:rPr>
              <a:t>IRBNet will provide Conflict of Interest module training to FCOI Administrators upon notification the research office is ready to begin using the module. </a:t>
            </a:r>
          </a:p>
        </p:txBody>
      </p:sp>
      <p:sp>
        <p:nvSpPr>
          <p:cNvPr id="4" name="Footer Placeholder 3">
            <a:extLst>
              <a:ext uri="{FF2B5EF4-FFF2-40B4-BE49-F238E27FC236}">
                <a16:creationId xmlns:a16="http://schemas.microsoft.com/office/drawing/2014/main" id="{79D481EE-A9C9-D2E8-D160-F30E6928D255}"/>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1632079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2FB9-1412-6D8B-B703-6202B22ABE84}"/>
              </a:ext>
            </a:extLst>
          </p:cNvPr>
          <p:cNvSpPr>
            <a:spLocks noGrp="1"/>
          </p:cNvSpPr>
          <p:nvPr>
            <p:ph type="title"/>
          </p:nvPr>
        </p:nvSpPr>
        <p:spPr/>
        <p:txBody>
          <a:bodyPr/>
          <a:lstStyle/>
          <a:p>
            <a:r>
              <a:rPr lang="en-US">
                <a:cs typeface="Calibri Light"/>
              </a:rPr>
              <a:t>Summary</a:t>
            </a:r>
            <a:endParaRPr lang="en-US"/>
          </a:p>
        </p:txBody>
      </p:sp>
      <p:sp>
        <p:nvSpPr>
          <p:cNvPr id="3" name="Content Placeholder 2">
            <a:extLst>
              <a:ext uri="{FF2B5EF4-FFF2-40B4-BE49-F238E27FC236}">
                <a16:creationId xmlns:a16="http://schemas.microsoft.com/office/drawing/2014/main" id="{C1AFBF08-DEB1-3572-A157-62979661CE06}"/>
              </a:ext>
            </a:extLst>
          </p:cNvPr>
          <p:cNvSpPr>
            <a:spLocks noGrp="1"/>
          </p:cNvSpPr>
          <p:nvPr>
            <p:ph idx="1"/>
          </p:nvPr>
        </p:nvSpPr>
        <p:spPr/>
        <p:txBody>
          <a:bodyPr vert="horz" lIns="91440" tIns="45720" rIns="91440" bIns="45720" rtlCol="0" anchor="t">
            <a:noAutofit/>
          </a:bodyPr>
          <a:lstStyle/>
          <a:p>
            <a:r>
              <a:rPr lang="en-US">
                <a:cs typeface="Calibri"/>
              </a:rPr>
              <a:t>Standardizing submission and review of research financial conflict of interest disclosures is critical to ensuring VA complies with the applicable federal ethics laws.</a:t>
            </a:r>
          </a:p>
          <a:p>
            <a:r>
              <a:rPr lang="en-US">
                <a:cs typeface="Calibri"/>
              </a:rPr>
              <a:t>The date for compliance with VHA Directive 1200.13's policies is September 2, 2024.  </a:t>
            </a:r>
          </a:p>
          <a:p>
            <a:endParaRPr lang="en-US">
              <a:cs typeface="Calibri"/>
            </a:endParaRPr>
          </a:p>
          <a:p>
            <a:endParaRPr lang="en-US">
              <a:cs typeface="Calibri"/>
            </a:endParaRPr>
          </a:p>
        </p:txBody>
      </p:sp>
      <p:sp>
        <p:nvSpPr>
          <p:cNvPr id="4" name="Footer Placeholder 3">
            <a:extLst>
              <a:ext uri="{FF2B5EF4-FFF2-40B4-BE49-F238E27FC236}">
                <a16:creationId xmlns:a16="http://schemas.microsoft.com/office/drawing/2014/main" id="{266C4A1A-03B5-5731-DF3B-1393E064DFA2}"/>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1893571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90FD2-C147-D904-0576-A62D91153607}"/>
              </a:ext>
            </a:extLst>
          </p:cNvPr>
          <p:cNvSpPr>
            <a:spLocks noGrp="1"/>
          </p:cNvSpPr>
          <p:nvPr>
            <p:ph type="title"/>
          </p:nvPr>
        </p:nvSpPr>
        <p:spPr/>
        <p:txBody>
          <a:bodyPr/>
          <a:lstStyle/>
          <a:p>
            <a:r>
              <a:rPr lang="en-US"/>
              <a:t>Objectives</a:t>
            </a:r>
          </a:p>
        </p:txBody>
      </p:sp>
      <p:sp>
        <p:nvSpPr>
          <p:cNvPr id="3" name="Content Placeholder 2">
            <a:extLst>
              <a:ext uri="{FF2B5EF4-FFF2-40B4-BE49-F238E27FC236}">
                <a16:creationId xmlns:a16="http://schemas.microsoft.com/office/drawing/2014/main" id="{67378152-7DA9-760D-5DFB-E824FBE350EA}"/>
              </a:ext>
            </a:extLst>
          </p:cNvPr>
          <p:cNvSpPr>
            <a:spLocks noGrp="1"/>
          </p:cNvSpPr>
          <p:nvPr>
            <p:ph idx="1"/>
          </p:nvPr>
        </p:nvSpPr>
        <p:spPr>
          <a:xfrm>
            <a:off x="117475" y="934439"/>
            <a:ext cx="11508509" cy="4351338"/>
          </a:xfrm>
        </p:spPr>
        <p:txBody>
          <a:bodyPr vert="horz" lIns="91440" tIns="45720" rIns="91440" bIns="45720" rtlCol="0" anchor="t">
            <a:noAutofit/>
          </a:bodyPr>
          <a:lstStyle/>
          <a:p>
            <a:pPr>
              <a:lnSpc>
                <a:spcPct val="100000"/>
              </a:lnSpc>
              <a:spcBef>
                <a:spcPts val="0"/>
              </a:spcBef>
              <a:spcAft>
                <a:spcPts val="600"/>
              </a:spcAft>
              <a:tabLst>
                <a:tab pos="457200" algn="l"/>
              </a:tabLst>
            </a:pPr>
            <a:r>
              <a:rPr lang="en-US">
                <a:solidFill>
                  <a:srgbClr val="000000"/>
                </a:solidFill>
                <a:effectLst/>
                <a:ea typeface="Times New Roman" panose="02020603050405020304" pitchFamily="18" charset="0"/>
              </a:rPr>
              <a:t>Describe the key responsibilities required by VHA Directive 1200.13 for </a:t>
            </a:r>
            <a:r>
              <a:rPr lang="en-US">
                <a:solidFill>
                  <a:srgbClr val="000000"/>
                </a:solidFill>
                <a:ea typeface="Times New Roman" panose="02020603050405020304" pitchFamily="18" charset="0"/>
              </a:rPr>
              <a:t>the VA</a:t>
            </a:r>
            <a:r>
              <a:rPr lang="en-US">
                <a:solidFill>
                  <a:srgbClr val="000000"/>
                </a:solidFill>
                <a:effectLst/>
                <a:ea typeface="Times New Roman" panose="02020603050405020304" pitchFamily="18" charset="0"/>
              </a:rPr>
              <a:t> Medical Center Director, </a:t>
            </a:r>
            <a:r>
              <a:rPr lang="en-US">
                <a:solidFill>
                  <a:srgbClr val="000000"/>
                </a:solidFill>
                <a:ea typeface="Times New Roman" panose="02020603050405020304" pitchFamily="18" charset="0"/>
              </a:rPr>
              <a:t>Chief of Staff, ACOS</a:t>
            </a:r>
            <a:r>
              <a:rPr lang="en-US">
                <a:solidFill>
                  <a:srgbClr val="000000"/>
                </a:solidFill>
                <a:effectLst/>
                <a:ea typeface="Times New Roman" panose="02020603050405020304" pitchFamily="18" charset="0"/>
              </a:rPr>
              <a:t>/R,</a:t>
            </a:r>
            <a:r>
              <a:rPr lang="en-US">
                <a:solidFill>
                  <a:srgbClr val="000000"/>
                </a:solidFill>
                <a:ea typeface="Times New Roman" panose="02020603050405020304" pitchFamily="18" charset="0"/>
              </a:rPr>
              <a:t> </a:t>
            </a:r>
            <a:r>
              <a:rPr lang="en-US">
                <a:solidFill>
                  <a:srgbClr val="000000"/>
                </a:solidFill>
                <a:effectLst/>
                <a:ea typeface="Times New Roman" panose="02020603050405020304" pitchFamily="18" charset="0"/>
              </a:rPr>
              <a:t>R&amp;D Committee, Financial Conflict of Interest (FCOI) Administrators, and VA Investigators;</a:t>
            </a:r>
            <a:endParaRPr lang="en-US">
              <a:solidFill>
                <a:srgbClr val="000000"/>
              </a:solidFill>
              <a:effectLst/>
              <a:ea typeface="Calibri" panose="020F0502020204030204" pitchFamily="34" charset="0"/>
              <a:cs typeface="Calibri"/>
            </a:endParaRPr>
          </a:p>
          <a:p>
            <a:pPr>
              <a:lnSpc>
                <a:spcPct val="100000"/>
              </a:lnSpc>
              <a:spcBef>
                <a:spcPts val="0"/>
              </a:spcBef>
              <a:spcAft>
                <a:spcPts val="600"/>
              </a:spcAft>
              <a:tabLst>
                <a:tab pos="457200" algn="l"/>
              </a:tabLst>
            </a:pPr>
            <a:r>
              <a:rPr lang="en-US">
                <a:solidFill>
                  <a:srgbClr val="000000"/>
                </a:solidFill>
                <a:effectLst/>
                <a:ea typeface="Times New Roman" panose="02020603050405020304" pitchFamily="18" charset="0"/>
              </a:rPr>
              <a:t>Identify key requirements for submission and review of the Research Financial Conflict of Interest (FCOI) Statement, OGE Form 450 Alternative-VA (“Alt-450”);</a:t>
            </a:r>
            <a:r>
              <a:rPr lang="en-US">
                <a:solidFill>
                  <a:srgbClr val="000000"/>
                </a:solidFill>
                <a:ea typeface="Times New Roman" panose="02020603050405020304" pitchFamily="18" charset="0"/>
              </a:rPr>
              <a:t> </a:t>
            </a:r>
            <a:endParaRPr lang="en-US">
              <a:solidFill>
                <a:srgbClr val="000000"/>
              </a:solidFill>
              <a:effectLst/>
              <a:ea typeface="Calibri" panose="020F0502020204030204" pitchFamily="34" charset="0"/>
              <a:cs typeface="Calibri"/>
            </a:endParaRPr>
          </a:p>
          <a:p>
            <a:pPr>
              <a:lnSpc>
                <a:spcPct val="100000"/>
              </a:lnSpc>
              <a:spcBef>
                <a:spcPts val="0"/>
              </a:spcBef>
              <a:spcAft>
                <a:spcPts val="600"/>
              </a:spcAft>
              <a:tabLst>
                <a:tab pos="457200" algn="l"/>
              </a:tabLst>
            </a:pPr>
            <a:r>
              <a:rPr lang="en-US">
                <a:solidFill>
                  <a:srgbClr val="000000"/>
                </a:solidFill>
                <a:effectLst/>
                <a:ea typeface="Times New Roman" panose="02020603050405020304" pitchFamily="18" charset="0"/>
              </a:rPr>
              <a:t>Describe how training for Financial Conflict of Interest Administrators’ </a:t>
            </a:r>
            <a:r>
              <a:rPr lang="en-US">
                <a:solidFill>
                  <a:srgbClr val="000000"/>
                </a:solidFill>
                <a:ea typeface="Times New Roman" panose="02020603050405020304" pitchFamily="18" charset="0"/>
              </a:rPr>
              <a:t>review</a:t>
            </a:r>
            <a:r>
              <a:rPr lang="en-US">
                <a:solidFill>
                  <a:srgbClr val="000000"/>
                </a:solidFill>
                <a:effectLst/>
                <a:ea typeface="Times New Roman" panose="02020603050405020304" pitchFamily="18" charset="0"/>
              </a:rPr>
              <a:t> of the OGE Alt-450 </a:t>
            </a:r>
            <a:r>
              <a:rPr lang="en-US">
                <a:solidFill>
                  <a:srgbClr val="000000"/>
                </a:solidFill>
                <a:ea typeface="Times New Roman" panose="02020603050405020304" pitchFamily="18" charset="0"/>
              </a:rPr>
              <a:t>forms will</a:t>
            </a:r>
            <a:r>
              <a:rPr lang="en-US">
                <a:solidFill>
                  <a:srgbClr val="000000"/>
                </a:solidFill>
                <a:effectLst/>
                <a:ea typeface="Times New Roman" panose="02020603050405020304" pitchFamily="18" charset="0"/>
              </a:rPr>
              <a:t> be conducted; and</a:t>
            </a:r>
            <a:endParaRPr lang="en-US">
              <a:solidFill>
                <a:srgbClr val="000000"/>
              </a:solidFill>
              <a:effectLst/>
              <a:ea typeface="Calibri" panose="020F0502020204030204" pitchFamily="34" charset="0"/>
              <a:cs typeface="Calibri"/>
            </a:endParaRPr>
          </a:p>
          <a:p>
            <a:pPr>
              <a:lnSpc>
                <a:spcPct val="100000"/>
              </a:lnSpc>
              <a:spcBef>
                <a:spcPts val="0"/>
              </a:spcBef>
              <a:spcAft>
                <a:spcPts val="600"/>
              </a:spcAft>
              <a:tabLst>
                <a:tab pos="457200" algn="l"/>
              </a:tabLst>
            </a:pPr>
            <a:r>
              <a:rPr lang="en-US">
                <a:solidFill>
                  <a:srgbClr val="000000"/>
                </a:solidFill>
                <a:effectLst/>
                <a:ea typeface="Times New Roman" panose="02020603050405020304" pitchFamily="18" charset="0"/>
              </a:rPr>
              <a:t>Identify training resources provided by</a:t>
            </a:r>
            <a:r>
              <a:rPr lang="en-US">
                <a:solidFill>
                  <a:srgbClr val="000000"/>
                </a:solidFill>
                <a:ea typeface="Times New Roman" panose="02020603050405020304" pitchFamily="18" charset="0"/>
              </a:rPr>
              <a:t> the VHA Office of Research and Development (ORD)</a:t>
            </a:r>
            <a:r>
              <a:rPr lang="en-US">
                <a:solidFill>
                  <a:srgbClr val="000000"/>
                </a:solidFill>
                <a:effectLst/>
                <a:ea typeface="Times New Roman" panose="02020603050405020304" pitchFamily="18" charset="0"/>
              </a:rPr>
              <a:t> on the VAIRRS Research Conflict of Interest Module.</a:t>
            </a:r>
            <a:endParaRPr lang="en-US">
              <a:solidFill>
                <a:srgbClr val="000000"/>
              </a:solidFill>
              <a:effectLst/>
              <a:ea typeface="Calibri" panose="020F0502020204030204" pitchFamily="34" charset="0"/>
              <a:cs typeface="Calibri"/>
            </a:endParaRPr>
          </a:p>
          <a:p>
            <a:pPr>
              <a:lnSpc>
                <a:spcPct val="100000"/>
              </a:lnSpc>
            </a:pPr>
            <a:endParaRPr lang="en-US">
              <a:cs typeface="Calibri"/>
            </a:endParaRPr>
          </a:p>
        </p:txBody>
      </p:sp>
      <p:sp>
        <p:nvSpPr>
          <p:cNvPr id="4" name="Footer Placeholder 3">
            <a:extLst>
              <a:ext uri="{FF2B5EF4-FFF2-40B4-BE49-F238E27FC236}">
                <a16:creationId xmlns:a16="http://schemas.microsoft.com/office/drawing/2014/main" id="{94885EF2-0774-8D50-49FF-900AA43043E3}"/>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2731167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8C9EE-B9B3-23C4-2185-980BC530B23F}"/>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D0E65D06-74D9-F3D5-861B-631ABDF8B934}"/>
              </a:ext>
            </a:extLst>
          </p:cNvPr>
          <p:cNvSpPr>
            <a:spLocks noGrp="1"/>
          </p:cNvSpPr>
          <p:nvPr>
            <p:ph idx="1"/>
          </p:nvPr>
        </p:nvSpPr>
        <p:spPr>
          <a:xfrm>
            <a:off x="220559" y="930729"/>
            <a:ext cx="11736531" cy="4351338"/>
          </a:xfrm>
        </p:spPr>
        <p:txBody>
          <a:bodyPr vert="horz" lIns="91440" tIns="45720" rIns="91440" bIns="45720" rtlCol="0" anchor="t">
            <a:noAutofit/>
          </a:bodyPr>
          <a:lstStyle/>
          <a:p>
            <a:r>
              <a:rPr lang="en-US" sz="2300" u="sng">
                <a:solidFill>
                  <a:srgbClr val="0B6CB2"/>
                </a:solidFill>
                <a:latin typeface="Calibri"/>
                <a:cs typeface="Arial"/>
                <a:hlinkClick r:id="rId2"/>
              </a:rPr>
              <a:t>The Joseph Maxwell Cleland and Robert Joseph Dole Memorial Veterans Benefits and Health Care Improvement Act of 2022 § 182 (2022)</a:t>
            </a:r>
            <a:r>
              <a:rPr lang="en-US" sz="2300">
                <a:solidFill>
                  <a:srgbClr val="444444"/>
                </a:solidFill>
                <a:latin typeface="Calibri"/>
                <a:cs typeface="Arial"/>
              </a:rPr>
              <a:t>,</a:t>
            </a:r>
            <a:endParaRPr lang="en-US" sz="2300">
              <a:solidFill>
                <a:srgbClr val="000000"/>
              </a:solidFill>
              <a:latin typeface="Calibri"/>
              <a:cs typeface="Arial"/>
            </a:endParaRPr>
          </a:p>
          <a:p>
            <a:r>
              <a:rPr lang="en-US" sz="2300">
                <a:solidFill>
                  <a:srgbClr val="000000"/>
                </a:solidFill>
                <a:latin typeface="Calibri"/>
                <a:cs typeface="Arial"/>
              </a:rPr>
              <a:t>VHA Directive 1200.13 </a:t>
            </a:r>
            <a:r>
              <a:rPr lang="en-US" sz="2300">
                <a:solidFill>
                  <a:srgbClr val="000000"/>
                </a:solidFill>
                <a:ea typeface="+mn-lt"/>
                <a:cs typeface="+mn-lt"/>
              </a:rPr>
              <a:t>Financial Conflicts of Interest and Outside Compensation for Performance in VA Research (May 2, 2024)</a:t>
            </a:r>
            <a:r>
              <a:rPr lang="en-US" sz="2300">
                <a:solidFill>
                  <a:srgbClr val="000000"/>
                </a:solidFill>
                <a:latin typeface="Calibri"/>
                <a:cs typeface="Arial"/>
              </a:rPr>
              <a:t> located at </a:t>
            </a:r>
            <a:r>
              <a:rPr lang="en-US" sz="2300">
                <a:solidFill>
                  <a:srgbClr val="000000"/>
                </a:solidFill>
                <a:latin typeface="Calibri"/>
                <a:cs typeface="Arial"/>
                <a:hlinkClick r:id="rId3"/>
              </a:rPr>
              <a:t>VHA Publications</a:t>
            </a:r>
            <a:endParaRPr lang="en-US" sz="2300">
              <a:solidFill>
                <a:srgbClr val="000000"/>
              </a:solidFill>
              <a:latin typeface="Calibri"/>
              <a:cs typeface="Arial"/>
            </a:endParaRPr>
          </a:p>
          <a:p>
            <a:r>
              <a:rPr lang="en-US" sz="2300">
                <a:solidFill>
                  <a:srgbClr val="000000"/>
                </a:solidFill>
                <a:latin typeface="Calibri"/>
                <a:cs typeface="Arial"/>
              </a:rPr>
              <a:t>Research Financial Conflict of Interest Statement – OGE Form 450 Alternative-VA located at </a:t>
            </a:r>
            <a:r>
              <a:rPr lang="en-US" sz="2300">
                <a:solidFill>
                  <a:srgbClr val="000000"/>
                </a:solidFill>
                <a:ea typeface="+mn-lt"/>
                <a:cs typeface="+mn-lt"/>
                <a:hlinkClick r:id="rId4"/>
              </a:rPr>
              <a:t>conflict_of_interest.pdf (va.gov)</a:t>
            </a:r>
            <a:endParaRPr lang="en-US" sz="2300">
              <a:solidFill>
                <a:srgbClr val="000000"/>
              </a:solidFill>
              <a:ea typeface="+mn-lt"/>
              <a:cs typeface="+mn-lt"/>
            </a:endParaRPr>
          </a:p>
          <a:p>
            <a:r>
              <a:rPr lang="en-US" sz="2300">
                <a:solidFill>
                  <a:srgbClr val="000000"/>
                </a:solidFill>
                <a:latin typeface="Calibri"/>
                <a:cs typeface="Arial"/>
              </a:rPr>
              <a:t>ORD Webpage: Outside Compensation Guidelines located at </a:t>
            </a:r>
            <a:r>
              <a:rPr lang="en-US" sz="2300">
                <a:solidFill>
                  <a:srgbClr val="000000"/>
                </a:solidFill>
                <a:ea typeface="+mn-lt"/>
                <a:cs typeface="+mn-lt"/>
                <a:hlinkClick r:id="rId5"/>
              </a:rPr>
              <a:t>Outside Compensation Guidelines: Guidance under development (va.gov)</a:t>
            </a:r>
            <a:endParaRPr lang="en-US" sz="2300">
              <a:solidFill>
                <a:srgbClr val="000000"/>
              </a:solidFill>
              <a:latin typeface="Calibri"/>
              <a:cs typeface="Calibri"/>
            </a:endParaRPr>
          </a:p>
          <a:p>
            <a:pPr lvl="1"/>
            <a:r>
              <a:rPr lang="en-US" sz="2300" u="sng">
                <a:solidFill>
                  <a:srgbClr val="0B6CB2"/>
                </a:solidFill>
                <a:latin typeface="Calibri"/>
                <a:cs typeface="Arial"/>
                <a:hlinkClick r:id="rId6"/>
              </a:rPr>
              <a:t>Delegation of Authority from Secretary to the Under Secretary - Outside Compensation</a:t>
            </a:r>
            <a:endParaRPr lang="en-US" sz="2300" u="sng">
              <a:solidFill>
                <a:srgbClr val="0B6CB2"/>
              </a:solidFill>
              <a:latin typeface="Calibri"/>
              <a:cs typeface="Arial"/>
            </a:endParaRPr>
          </a:p>
          <a:p>
            <a:pPr lvl="1"/>
            <a:r>
              <a:rPr lang="en-US" sz="2300" u="sng">
                <a:solidFill>
                  <a:srgbClr val="0B6CB2"/>
                </a:solidFill>
                <a:latin typeface="Calibri"/>
                <a:cs typeface="Arial"/>
                <a:hlinkClick r:id="rId7"/>
              </a:rPr>
              <a:t>Delegation of Authority from Under Secretary to Facility Directors</a:t>
            </a:r>
            <a:endParaRPr lang="en-US" sz="2300" u="sng">
              <a:solidFill>
                <a:srgbClr val="0B6CB2"/>
              </a:solidFill>
              <a:latin typeface="Calibri"/>
              <a:cs typeface="Arial"/>
            </a:endParaRPr>
          </a:p>
          <a:p>
            <a:pPr lvl="1"/>
            <a:r>
              <a:rPr lang="en-US" sz="2300" u="sng">
                <a:solidFill>
                  <a:srgbClr val="0B6CB2"/>
                </a:solidFill>
                <a:latin typeface="Calibri"/>
                <a:cs typeface="Arial"/>
                <a:hlinkClick r:id="rId8"/>
              </a:rPr>
              <a:t>Matrix: Scenarios and Considerations for Outside Pay to VA Compensated Investigators and Staff Engaged in VA Research</a:t>
            </a:r>
            <a:endParaRPr lang="en-US" sz="2300" u="sng">
              <a:solidFill>
                <a:srgbClr val="0B6CB2"/>
              </a:solidFill>
              <a:latin typeface="Calibri"/>
              <a:cs typeface="Arial"/>
            </a:endParaRPr>
          </a:p>
          <a:p>
            <a:r>
              <a:rPr lang="en-US" sz="2300">
                <a:latin typeface="Calibri"/>
                <a:cs typeface="Arial"/>
              </a:rPr>
              <a:t>Sample Memo - </a:t>
            </a:r>
            <a:r>
              <a:rPr lang="en-US" sz="2300">
                <a:latin typeface="Calibri"/>
                <a:cs typeface="Arial"/>
                <a:hlinkClick r:id="rId9"/>
              </a:rPr>
              <a:t>https://www.research.va.gov/resources/policies/sample-memo-outside-comp.docx</a:t>
            </a:r>
            <a:endParaRPr lang="en-US" sz="2300">
              <a:latin typeface="Calibri"/>
              <a:cs typeface="Arial"/>
            </a:endParaRPr>
          </a:p>
          <a:p>
            <a:endParaRPr lang="en-US" sz="2300">
              <a:effectLst/>
              <a:latin typeface="Calibri" panose="020F0502020204030204" pitchFamily="34" charset="0"/>
              <a:ea typeface="Calibri" panose="020F0502020204030204" pitchFamily="34" charset="0"/>
              <a:cs typeface="Calibri"/>
            </a:endParaRPr>
          </a:p>
        </p:txBody>
      </p:sp>
      <p:sp>
        <p:nvSpPr>
          <p:cNvPr id="4" name="Footer Placeholder 3">
            <a:extLst>
              <a:ext uri="{FF2B5EF4-FFF2-40B4-BE49-F238E27FC236}">
                <a16:creationId xmlns:a16="http://schemas.microsoft.com/office/drawing/2014/main" id="{DD1B454B-2D23-6718-83D3-25D82869E03E}"/>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1825668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6321238-66C7-9F78-542F-0FEB21107EB9}"/>
              </a:ext>
            </a:extLst>
          </p:cNvPr>
          <p:cNvSpPr>
            <a:spLocks noGrp="1"/>
          </p:cNvSpPr>
          <p:nvPr>
            <p:ph type="ctrTitle"/>
          </p:nvPr>
        </p:nvSpPr>
        <p:spPr/>
        <p:txBody>
          <a:bodyPr/>
          <a:lstStyle/>
          <a:p>
            <a:r>
              <a:rPr lang="en-US" i="1">
                <a:solidFill>
                  <a:srgbClr val="00B0F0"/>
                </a:solidFill>
              </a:rPr>
              <a:t>Questions ?????</a:t>
            </a:r>
          </a:p>
        </p:txBody>
      </p:sp>
      <p:sp>
        <p:nvSpPr>
          <p:cNvPr id="4" name="Footer Placeholder 3">
            <a:extLst>
              <a:ext uri="{FF2B5EF4-FFF2-40B4-BE49-F238E27FC236}">
                <a16:creationId xmlns:a16="http://schemas.microsoft.com/office/drawing/2014/main" id="{93D30BEF-89C6-BD2A-49FF-604F453C7B05}"/>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1210195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25174-E6C0-FE73-7494-2F430A15C389}"/>
              </a:ext>
            </a:extLst>
          </p:cNvPr>
          <p:cNvSpPr>
            <a:spLocks noGrp="1"/>
          </p:cNvSpPr>
          <p:nvPr>
            <p:ph type="title"/>
          </p:nvPr>
        </p:nvSpPr>
        <p:spPr/>
        <p:txBody>
          <a:bodyPr/>
          <a:lstStyle/>
          <a:p>
            <a:r>
              <a:rPr lang="en-US">
                <a:cs typeface="Calibri Light"/>
              </a:rPr>
              <a:t>Background</a:t>
            </a:r>
            <a:endParaRPr lang="en-US"/>
          </a:p>
        </p:txBody>
      </p:sp>
      <p:sp>
        <p:nvSpPr>
          <p:cNvPr id="3" name="Content Placeholder 2">
            <a:extLst>
              <a:ext uri="{FF2B5EF4-FFF2-40B4-BE49-F238E27FC236}">
                <a16:creationId xmlns:a16="http://schemas.microsoft.com/office/drawing/2014/main" id="{1D3C55DE-85AA-A775-9433-550F741CCAF6}"/>
              </a:ext>
            </a:extLst>
          </p:cNvPr>
          <p:cNvSpPr>
            <a:spLocks noGrp="1"/>
          </p:cNvSpPr>
          <p:nvPr>
            <p:ph idx="1"/>
          </p:nvPr>
        </p:nvSpPr>
        <p:spPr>
          <a:xfrm>
            <a:off x="290657" y="1049894"/>
            <a:ext cx="11208327" cy="4351338"/>
          </a:xfrm>
        </p:spPr>
        <p:txBody>
          <a:bodyPr vert="horz" lIns="91440" tIns="45720" rIns="91440" bIns="45720" rtlCol="0" anchor="t">
            <a:noAutofit/>
          </a:bodyPr>
          <a:lstStyle/>
          <a:p>
            <a:r>
              <a:rPr lang="en-US"/>
              <a:t>On December 28, 2004, VHA Handbook 1200.13 - </a:t>
            </a:r>
            <a:r>
              <a:rPr lang="en-US">
                <a:ea typeface="+mn-lt"/>
                <a:cs typeface="+mn-lt"/>
              </a:rPr>
              <a:t>Financial Conflicts of Interest in Research Handbook </a:t>
            </a:r>
            <a:r>
              <a:rPr lang="en-US"/>
              <a:t>was published by ORD and rescinded shortly afterwards on February 1, 2005.  </a:t>
            </a:r>
          </a:p>
          <a:p>
            <a:r>
              <a:rPr lang="en-US"/>
              <a:t>Although no ORD policy existed, VA employees are required to adhere to federal ethics laws. The </a:t>
            </a:r>
            <a:r>
              <a:rPr lang="en-US">
                <a:ea typeface="+mn-lt"/>
                <a:cs typeface="+mn-lt"/>
              </a:rPr>
              <a:t>Research FCOI Statement, OGE Form 450 Alternative-VA</a:t>
            </a:r>
            <a:r>
              <a:rPr lang="en-US"/>
              <a:t> ("Alt-450"), was developed and approved by the Office of Government Ethics (OGE) for VA Investigators to disclose financial conflicts of interest, allowing review by VA OGC Ethics.  </a:t>
            </a:r>
            <a:endParaRPr lang="en-US">
              <a:cs typeface="Calibri"/>
            </a:endParaRPr>
          </a:p>
          <a:p>
            <a:r>
              <a:rPr lang="en-US"/>
              <a:t>Implementation of the Alt-450 varied across VA Facility programs with a lack of a systematic approach for review and determination.  </a:t>
            </a:r>
            <a:endParaRPr lang="en-US">
              <a:cs typeface="Calibri"/>
            </a:endParaRPr>
          </a:p>
          <a:p>
            <a:r>
              <a:rPr lang="en-US">
                <a:cs typeface="Calibri"/>
              </a:rPr>
              <a:t>Numerous attempts were made to develop a national research financial conflict of interest policy, but major challenges existed. </a:t>
            </a:r>
          </a:p>
        </p:txBody>
      </p:sp>
      <p:sp>
        <p:nvSpPr>
          <p:cNvPr id="4" name="Footer Placeholder 3">
            <a:extLst>
              <a:ext uri="{FF2B5EF4-FFF2-40B4-BE49-F238E27FC236}">
                <a16:creationId xmlns:a16="http://schemas.microsoft.com/office/drawing/2014/main" id="{912C4FDE-14FE-7931-A308-65B52C7C96ED}"/>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3533869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25174-E6C0-FE73-7494-2F430A15C389}"/>
              </a:ext>
            </a:extLst>
          </p:cNvPr>
          <p:cNvSpPr>
            <a:spLocks noGrp="1"/>
          </p:cNvSpPr>
          <p:nvPr>
            <p:ph type="title"/>
          </p:nvPr>
        </p:nvSpPr>
        <p:spPr/>
        <p:txBody>
          <a:bodyPr/>
          <a:lstStyle/>
          <a:p>
            <a:r>
              <a:rPr lang="en-US"/>
              <a:t>Background (cont.)</a:t>
            </a:r>
          </a:p>
        </p:txBody>
      </p:sp>
      <p:sp>
        <p:nvSpPr>
          <p:cNvPr id="3" name="Content Placeholder 2">
            <a:extLst>
              <a:ext uri="{FF2B5EF4-FFF2-40B4-BE49-F238E27FC236}">
                <a16:creationId xmlns:a16="http://schemas.microsoft.com/office/drawing/2014/main" id="{1D3C55DE-85AA-A775-9433-550F741CCAF6}"/>
              </a:ext>
            </a:extLst>
          </p:cNvPr>
          <p:cNvSpPr>
            <a:spLocks noGrp="1"/>
          </p:cNvSpPr>
          <p:nvPr>
            <p:ph idx="1"/>
          </p:nvPr>
        </p:nvSpPr>
        <p:spPr>
          <a:xfrm>
            <a:off x="290657" y="911348"/>
            <a:ext cx="11866417" cy="4351338"/>
          </a:xfrm>
        </p:spPr>
        <p:txBody>
          <a:bodyPr vert="horz" lIns="91440" tIns="45720" rIns="91440" bIns="45720" rtlCol="0" anchor="t">
            <a:noAutofit/>
          </a:bodyPr>
          <a:lstStyle/>
          <a:p>
            <a:r>
              <a:rPr lang="en-US">
                <a:solidFill>
                  <a:srgbClr val="000000"/>
                </a:solidFill>
                <a:latin typeface="Calibri"/>
                <a:cs typeface="Calibri"/>
              </a:rPr>
              <a:t>On December 29, 2022, the Joseph Maxwell Cleland and Robert Joseph Dole Memorial Veterans Benefits and Health Care Improvement Act of 2022 § 182 (2022), which is part of the Consolidated Appropriations Act, 2023 (P.L. 117-328), was signed into law by President Biden. </a:t>
            </a:r>
            <a:endParaRPr lang="en-US">
              <a:cs typeface="Calibri" panose="020F0502020204030204"/>
            </a:endParaRPr>
          </a:p>
          <a:p>
            <a:r>
              <a:rPr lang="en-US">
                <a:solidFill>
                  <a:srgbClr val="000000"/>
                </a:solidFill>
                <a:latin typeface="Calibri"/>
                <a:cs typeface="Calibri"/>
              </a:rPr>
              <a:t>The Law included provisions </a:t>
            </a:r>
            <a:r>
              <a:rPr lang="en-US">
                <a:solidFill>
                  <a:srgbClr val="000000"/>
                </a:solidFill>
                <a:ea typeface="+mn-lt"/>
                <a:cs typeface="+mn-lt"/>
              </a:rPr>
              <a:t>for the VA employees to receive outside compensation from an academic affiliate or VA Nonprofit Corporation (NPC) to perform the VA-approved research project if certain conditions are met. </a:t>
            </a:r>
          </a:p>
          <a:p>
            <a:r>
              <a:rPr lang="en-US"/>
              <a:t>VHA Notice 2023-09(1) was published on November 28, 2023, which included the implementation policies for the applicable provisions of the Law involving outside compensation.</a:t>
            </a:r>
            <a:endParaRPr lang="en-US">
              <a:cs typeface="Calibri"/>
            </a:endParaRPr>
          </a:p>
          <a:p>
            <a:r>
              <a:rPr lang="en-US"/>
              <a:t>VHA Notice 2023-09(1) is now rescinded with the publication of VHA Directive 1200.13 on May 2, 2024; its policies are incorporated within the Directive.</a:t>
            </a:r>
            <a:endParaRPr lang="en-US">
              <a:cs typeface="Calibri"/>
            </a:endParaRPr>
          </a:p>
        </p:txBody>
      </p:sp>
      <p:sp>
        <p:nvSpPr>
          <p:cNvPr id="4" name="Footer Placeholder 3">
            <a:extLst>
              <a:ext uri="{FF2B5EF4-FFF2-40B4-BE49-F238E27FC236}">
                <a16:creationId xmlns:a16="http://schemas.microsoft.com/office/drawing/2014/main" id="{912C4FDE-14FE-7931-A308-65B52C7C96ED}"/>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1776144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a:extLst>
              <a:ext uri="{FF2B5EF4-FFF2-40B4-BE49-F238E27FC236}">
                <a16:creationId xmlns:a16="http://schemas.microsoft.com/office/drawing/2014/main" id="{8CE357C9-7D76-4494-A36E-9201DAA25553}"/>
              </a:ext>
            </a:extLst>
          </p:cNvPr>
          <p:cNvSpPr>
            <a:spLocks noGrp="1"/>
          </p:cNvSpPr>
          <p:nvPr>
            <p:ph type="title"/>
          </p:nvPr>
        </p:nvSpPr>
        <p:spPr>
          <a:xfrm>
            <a:off x="1381993" y="41564"/>
            <a:ext cx="9144000" cy="762000"/>
          </a:xfrm>
        </p:spPr>
        <p:txBody>
          <a:bodyPr>
            <a:noAutofit/>
          </a:bodyPr>
          <a:lstStyle/>
          <a:p>
            <a:pPr algn="ctr"/>
            <a:r>
              <a:rPr lang="en-US" b="0">
                <a:latin typeface="+mn-lt"/>
                <a:cs typeface="Arial"/>
              </a:rPr>
              <a:t>Bottom Line Up Front</a:t>
            </a:r>
          </a:p>
        </p:txBody>
      </p:sp>
      <p:sp>
        <p:nvSpPr>
          <p:cNvPr id="3" name="Slide Number Placeholder 2">
            <a:extLst>
              <a:ext uri="{FF2B5EF4-FFF2-40B4-BE49-F238E27FC236}">
                <a16:creationId xmlns:a16="http://schemas.microsoft.com/office/drawing/2014/main" id="{59A1866F-F11E-4146-9355-29F47F6E093A}"/>
              </a:ext>
            </a:extLst>
          </p:cNvPr>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a:solidFill>
                <a:prstClr val="white"/>
              </a:solidFill>
            </a:endParaRPr>
          </a:p>
        </p:txBody>
      </p:sp>
      <p:sp>
        <p:nvSpPr>
          <p:cNvPr id="6" name="TextBox 5">
            <a:extLst>
              <a:ext uri="{FF2B5EF4-FFF2-40B4-BE49-F238E27FC236}">
                <a16:creationId xmlns:a16="http://schemas.microsoft.com/office/drawing/2014/main" id="{B576CEE1-B8B6-4853-A174-DD762E626E11}"/>
              </a:ext>
            </a:extLst>
          </p:cNvPr>
          <p:cNvSpPr txBox="1"/>
          <p:nvPr/>
        </p:nvSpPr>
        <p:spPr>
          <a:xfrm>
            <a:off x="295565" y="1262763"/>
            <a:ext cx="11058236" cy="3539430"/>
          </a:xfrm>
          <a:prstGeom prst="rect">
            <a:avLst/>
          </a:prstGeom>
          <a:noFill/>
        </p:spPr>
        <p:txBody>
          <a:bodyPr wrap="square" lIns="91440" tIns="45720" rIns="91440" bIns="45720" anchor="t">
            <a:spAutoFit/>
          </a:bodyPr>
          <a:lstStyle/>
          <a:p>
            <a:r>
              <a:rPr lang="en-US" sz="2800"/>
              <a:t>The publication of VHA Directive 1200.13 </a:t>
            </a:r>
            <a:endParaRPr lang="en-US" sz="2800" b="1" i="1"/>
          </a:p>
          <a:p>
            <a:pPr marL="457200" indent="-457200">
              <a:buFont typeface="Arial"/>
              <a:buChar char="•"/>
            </a:pPr>
            <a:r>
              <a:rPr lang="en-US" sz="2800"/>
              <a:t>codifies the process into formal policy that was implemented with the publication of the OGE 450 Alternative VA (Alt-450 – Research Financial Conflict of Interest Statement) in November of 2013 and </a:t>
            </a:r>
            <a:endParaRPr lang="en-US" sz="2800" b="1" i="1"/>
          </a:p>
          <a:p>
            <a:pPr marL="457200" indent="-457200">
              <a:buFont typeface="Arial"/>
              <a:buChar char="•"/>
            </a:pPr>
            <a:r>
              <a:rPr lang="en-US" sz="2800"/>
              <a:t>incorporates the policy requirements of VHA Notice 2023-9(1) (Outside Compensation for Performance of VA Research) published November 28, 2023 into one (1) ORD national Directive.</a:t>
            </a:r>
            <a:endParaRPr lang="en-US" sz="2800" b="1" i="1" u="none" strike="noStrike">
              <a:effectLst/>
              <a:cs typeface="Calibri"/>
            </a:endParaRPr>
          </a:p>
          <a:p>
            <a:pPr marL="285750" indent="-285750">
              <a:buFont typeface="Arial" panose="020B0604020202020204" pitchFamily="34" charset="0"/>
              <a:buChar char="•"/>
            </a:pPr>
            <a:endParaRPr lang="en-US" sz="2800"/>
          </a:p>
        </p:txBody>
      </p:sp>
    </p:spTree>
    <p:extLst>
      <p:ext uri="{BB962C8B-B14F-4D97-AF65-F5344CB8AC3E}">
        <p14:creationId xmlns:p14="http://schemas.microsoft.com/office/powerpoint/2010/main" val="2949336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22129-7D26-EDF0-1E44-FA0BCCD7D657}"/>
              </a:ext>
            </a:extLst>
          </p:cNvPr>
          <p:cNvSpPr>
            <a:spLocks noGrp="1"/>
          </p:cNvSpPr>
          <p:nvPr>
            <p:ph type="title"/>
          </p:nvPr>
        </p:nvSpPr>
        <p:spPr/>
        <p:txBody>
          <a:bodyPr/>
          <a:lstStyle/>
          <a:p>
            <a:r>
              <a:rPr lang="en-US">
                <a:cs typeface="Calibri Light"/>
              </a:rPr>
              <a:t>Moving Forward to Implement VHA Directive 1200.13</a:t>
            </a:r>
          </a:p>
        </p:txBody>
      </p:sp>
      <p:sp>
        <p:nvSpPr>
          <p:cNvPr id="3" name="Content Placeholder 2">
            <a:extLst>
              <a:ext uri="{FF2B5EF4-FFF2-40B4-BE49-F238E27FC236}">
                <a16:creationId xmlns:a16="http://schemas.microsoft.com/office/drawing/2014/main" id="{FA87EA9E-D852-6633-5BA0-0F7860155FA7}"/>
              </a:ext>
            </a:extLst>
          </p:cNvPr>
          <p:cNvSpPr>
            <a:spLocks noGrp="1"/>
          </p:cNvSpPr>
          <p:nvPr>
            <p:ph idx="1"/>
          </p:nvPr>
        </p:nvSpPr>
        <p:spPr>
          <a:xfrm>
            <a:off x="299589" y="1145961"/>
            <a:ext cx="11392618" cy="4351338"/>
          </a:xfrm>
        </p:spPr>
        <p:txBody>
          <a:bodyPr vert="horz" lIns="91440" tIns="45720" rIns="91440" bIns="45720" rtlCol="0" anchor="t">
            <a:noAutofit/>
          </a:bodyPr>
          <a:lstStyle/>
          <a:p>
            <a:r>
              <a:rPr lang="en-US">
                <a:latin typeface="Calibri"/>
                <a:cs typeface="Calibri"/>
              </a:rPr>
              <a:t>The new policy requirements of this Directive are required to be implemented by September 2, 2024 (no later than 4 months following publication date).  </a:t>
            </a:r>
            <a:endParaRPr lang="en-US">
              <a:cs typeface="Calibri"/>
            </a:endParaRPr>
          </a:p>
          <a:p>
            <a:r>
              <a:rPr lang="en-US"/>
              <a:t>Key implementation requirements:	</a:t>
            </a:r>
            <a:endParaRPr lang="en-US">
              <a:cs typeface="Calibri"/>
            </a:endParaRPr>
          </a:p>
          <a:p>
            <a:pPr lvl="1"/>
            <a:r>
              <a:rPr lang="en-US" sz="2800"/>
              <a:t>Appointment of a Financial Conflict of Interest Administrator</a:t>
            </a:r>
            <a:endParaRPr lang="en-US" sz="2800">
              <a:cs typeface="Calibri"/>
            </a:endParaRPr>
          </a:p>
          <a:p>
            <a:pPr lvl="1"/>
            <a:r>
              <a:rPr lang="en-US" sz="2800"/>
              <a:t>Utilization of IRBNet (VAIRRS) for submission of and processing the       </a:t>
            </a:r>
          </a:p>
          <a:p>
            <a:pPr marL="457200" lvl="1" indent="0">
              <a:buNone/>
            </a:pPr>
            <a:r>
              <a:rPr lang="en-US" sz="2800"/>
              <a:t>   Alt-450 Forms</a:t>
            </a:r>
            <a:endParaRPr lang="en-US" sz="2800">
              <a:cs typeface="Calibri"/>
            </a:endParaRPr>
          </a:p>
          <a:p>
            <a:pPr lvl="1"/>
            <a:r>
              <a:rPr lang="en-US" sz="2800"/>
              <a:t>Approval process for outside compensation</a:t>
            </a:r>
            <a:endParaRPr lang="en-US" sz="2800">
              <a:cs typeface="Calibri"/>
            </a:endParaRPr>
          </a:p>
          <a:p>
            <a:pPr lvl="2"/>
            <a:r>
              <a:rPr lang="en-US" sz="2800"/>
              <a:t>Including documentation of the decision by the Approving Official</a:t>
            </a:r>
            <a:endParaRPr lang="en-US" sz="2800">
              <a:cs typeface="Calibri"/>
            </a:endParaRPr>
          </a:p>
          <a:p>
            <a:r>
              <a:rPr lang="en-US"/>
              <a:t>Note that this program is different than the affiliate university or VA NPC Conflict of Interest program and must be managed separately.</a:t>
            </a:r>
            <a:endParaRPr lang="en-US">
              <a:cs typeface="Calibri"/>
            </a:endParaRPr>
          </a:p>
        </p:txBody>
      </p:sp>
      <p:sp>
        <p:nvSpPr>
          <p:cNvPr id="4" name="Footer Placeholder 3">
            <a:extLst>
              <a:ext uri="{FF2B5EF4-FFF2-40B4-BE49-F238E27FC236}">
                <a16:creationId xmlns:a16="http://schemas.microsoft.com/office/drawing/2014/main" id="{3A73A888-F412-2869-F85E-EC38A71A57BC}"/>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2988433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21386-21B8-6693-725E-972B3A27400E}"/>
              </a:ext>
            </a:extLst>
          </p:cNvPr>
          <p:cNvSpPr>
            <a:spLocks noGrp="1"/>
          </p:cNvSpPr>
          <p:nvPr>
            <p:ph type="title"/>
          </p:nvPr>
        </p:nvSpPr>
        <p:spPr/>
        <p:txBody>
          <a:bodyPr/>
          <a:lstStyle/>
          <a:p>
            <a:r>
              <a:rPr lang="en-US"/>
              <a:t>Who is Required to File the Alt-450 Forms </a:t>
            </a:r>
            <a:endParaRPr lang="en-US">
              <a:cs typeface="Calibri Light"/>
            </a:endParaRPr>
          </a:p>
        </p:txBody>
      </p:sp>
      <p:sp>
        <p:nvSpPr>
          <p:cNvPr id="3" name="Content Placeholder 2">
            <a:extLst>
              <a:ext uri="{FF2B5EF4-FFF2-40B4-BE49-F238E27FC236}">
                <a16:creationId xmlns:a16="http://schemas.microsoft.com/office/drawing/2014/main" id="{ED3582E7-CA77-DFEA-4857-3BFDCDA7C91B}"/>
              </a:ext>
            </a:extLst>
          </p:cNvPr>
          <p:cNvSpPr>
            <a:spLocks noGrp="1"/>
          </p:cNvSpPr>
          <p:nvPr>
            <p:ph idx="1"/>
          </p:nvPr>
        </p:nvSpPr>
        <p:spPr>
          <a:xfrm>
            <a:off x="319452" y="1002026"/>
            <a:ext cx="11156647" cy="4351338"/>
          </a:xfrm>
        </p:spPr>
        <p:txBody>
          <a:bodyPr vert="horz" lIns="91440" tIns="45720" rIns="91440" bIns="45720" rtlCol="0" anchor="t">
            <a:noAutofit/>
          </a:bodyPr>
          <a:lstStyle/>
          <a:p>
            <a:pPr algn="l"/>
            <a:endParaRPr lang="en-US" sz="2600" b="0" i="0" u="none" strike="noStrike" baseline="0">
              <a:solidFill>
                <a:srgbClr val="000000"/>
              </a:solidFill>
              <a:latin typeface="Arial" panose="020B0604020202020204" pitchFamily="34" charset="0"/>
              <a:cs typeface="Arial"/>
            </a:endParaRPr>
          </a:p>
          <a:p>
            <a:r>
              <a:rPr lang="en-US" sz="2600" b="0" i="0" u="none" strike="noStrike" baseline="0">
                <a:solidFill>
                  <a:srgbClr val="000000"/>
                </a:solidFill>
              </a:rPr>
              <a:t>All VA investigators (compensated, WOC or IPA), who meet either of the following criteria are considered to hold a position that requires them to complete and submit an</a:t>
            </a:r>
            <a:r>
              <a:rPr lang="en-US" sz="2600">
                <a:solidFill>
                  <a:srgbClr val="000000"/>
                </a:solidFill>
              </a:rPr>
              <a:t> Alt-450 Form</a:t>
            </a:r>
            <a:r>
              <a:rPr lang="en-US" sz="2600" b="0" i="0" u="none" strike="noStrike" baseline="0">
                <a:solidFill>
                  <a:srgbClr val="000000"/>
                </a:solidFill>
              </a:rPr>
              <a:t> as required by </a:t>
            </a:r>
            <a:r>
              <a:rPr lang="en-US" sz="2600">
                <a:solidFill>
                  <a:srgbClr val="000000"/>
                </a:solidFill>
              </a:rPr>
              <a:t>VHA Directive 1200.13: </a:t>
            </a:r>
            <a:endParaRPr lang="en-US" sz="2600">
              <a:solidFill>
                <a:srgbClr val="000000"/>
              </a:solidFill>
              <a:cs typeface="Calibri"/>
            </a:endParaRPr>
          </a:p>
          <a:p>
            <a:endParaRPr lang="en-US" sz="2600">
              <a:solidFill>
                <a:srgbClr val="000000"/>
              </a:solidFill>
            </a:endParaRPr>
          </a:p>
          <a:p>
            <a:pPr marL="457200" lvl="1" indent="0">
              <a:buNone/>
            </a:pPr>
            <a:r>
              <a:rPr lang="en-US" sz="2600" b="0" i="0" u="none" strike="noStrike" baseline="0">
                <a:solidFill>
                  <a:srgbClr val="000000"/>
                </a:solidFill>
              </a:rPr>
              <a:t>(1) Hold the position of VA investigator (i.e., principal investigator, co-principal investigator, investigator, co-investigator, sub-investigator or VA medical facility site investigator). </a:t>
            </a:r>
            <a:r>
              <a:rPr lang="en-US" sz="2600" b="1" i="1" u="none" strike="noStrike" baseline="0">
                <a:solidFill>
                  <a:srgbClr val="000000"/>
                </a:solidFill>
              </a:rPr>
              <a:t>NOTE: </a:t>
            </a:r>
            <a:r>
              <a:rPr lang="en-US" sz="2600" b="0" i="1" u="none" strike="noStrike" baseline="0">
                <a:solidFill>
                  <a:srgbClr val="000000"/>
                </a:solidFill>
              </a:rPr>
              <a:t>A VA medical facility site investigator in a multiple-site study can be a VA site principal investigator, co-principal investigator or sub-investigator.</a:t>
            </a:r>
            <a:r>
              <a:rPr lang="en-US" sz="2600" i="1">
                <a:solidFill>
                  <a:srgbClr val="000000"/>
                </a:solidFill>
              </a:rPr>
              <a:t> </a:t>
            </a:r>
            <a:endParaRPr lang="en-US" sz="2600" b="0" i="1" u="none" strike="noStrike" baseline="0">
              <a:solidFill>
                <a:srgbClr val="000000"/>
              </a:solidFill>
              <a:cs typeface="Calibri"/>
            </a:endParaRPr>
          </a:p>
          <a:p>
            <a:pPr marL="457200" lvl="1" indent="0">
              <a:buNone/>
            </a:pPr>
            <a:endParaRPr lang="en-US" sz="2600" i="1">
              <a:solidFill>
                <a:srgbClr val="000000"/>
              </a:solidFill>
              <a:cs typeface="Calibri"/>
            </a:endParaRPr>
          </a:p>
          <a:p>
            <a:pPr marL="457200" lvl="1" indent="0">
              <a:buNone/>
            </a:pPr>
            <a:r>
              <a:rPr lang="en-US" sz="2600">
                <a:solidFill>
                  <a:srgbClr val="000000"/>
                </a:solidFill>
              </a:rPr>
              <a:t>(2) All VA employees being</a:t>
            </a:r>
            <a:r>
              <a:rPr lang="en-US" sz="2600" b="0" i="0" u="none" strike="noStrike" baseline="0">
                <a:solidFill>
                  <a:srgbClr val="000000"/>
                </a:solidFill>
              </a:rPr>
              <a:t> proposed for the position of VA investigator.</a:t>
            </a:r>
            <a:r>
              <a:rPr lang="en-US" sz="2600">
                <a:solidFill>
                  <a:srgbClr val="000000"/>
                </a:solidFill>
              </a:rPr>
              <a:t> </a:t>
            </a:r>
            <a:endParaRPr lang="en-US" sz="2600" b="0" i="0" u="none" strike="noStrike" baseline="0">
              <a:solidFill>
                <a:srgbClr val="000000"/>
              </a:solidFill>
              <a:cs typeface="Calibri"/>
            </a:endParaRPr>
          </a:p>
          <a:p>
            <a:endParaRPr lang="en-US" sz="2400" b="0" i="0" u="none" strike="noStrike" baseline="0">
              <a:solidFill>
                <a:srgbClr val="000000"/>
              </a:solidFill>
              <a:latin typeface="Arial" panose="020B0604020202020204" pitchFamily="34" charset="0"/>
            </a:endParaRPr>
          </a:p>
          <a:p>
            <a:endParaRPr lang="en-US" sz="2400" b="0" i="0" u="none" strike="noStrike" baseline="0">
              <a:solidFill>
                <a:srgbClr val="000000"/>
              </a:solidFill>
              <a:latin typeface="Arial" panose="020B0604020202020204" pitchFamily="34" charset="0"/>
            </a:endParaRPr>
          </a:p>
          <a:p>
            <a:endParaRPr lang="en-US" sz="2400"/>
          </a:p>
        </p:txBody>
      </p:sp>
      <p:sp>
        <p:nvSpPr>
          <p:cNvPr id="4" name="Footer Placeholder 3">
            <a:extLst>
              <a:ext uri="{FF2B5EF4-FFF2-40B4-BE49-F238E27FC236}">
                <a16:creationId xmlns:a16="http://schemas.microsoft.com/office/drawing/2014/main" id="{4598D8E3-49BF-C0B9-7386-BB8797E0B2DE}"/>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3496110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583ED-BD4B-EC5D-944C-671B668B6A98}"/>
              </a:ext>
            </a:extLst>
          </p:cNvPr>
          <p:cNvSpPr>
            <a:spLocks noGrp="1"/>
          </p:cNvSpPr>
          <p:nvPr>
            <p:ph type="title"/>
          </p:nvPr>
        </p:nvSpPr>
        <p:spPr>
          <a:xfrm>
            <a:off x="8659" y="339446"/>
            <a:ext cx="12605326" cy="618385"/>
          </a:xfrm>
        </p:spPr>
        <p:txBody>
          <a:bodyPr/>
          <a:lstStyle/>
          <a:p>
            <a:r>
              <a:rPr lang="en-US" sz="3200">
                <a:cs typeface="Calibri Light"/>
              </a:rPr>
              <a:t>Key Responsible Parties for Implementation of VHA Directive 1200.13 </a:t>
            </a:r>
          </a:p>
          <a:p>
            <a:endParaRPr lang="en-US">
              <a:cs typeface="Calibri Light"/>
            </a:endParaRPr>
          </a:p>
        </p:txBody>
      </p:sp>
      <p:sp>
        <p:nvSpPr>
          <p:cNvPr id="4" name="Footer Placeholder 3">
            <a:extLst>
              <a:ext uri="{FF2B5EF4-FFF2-40B4-BE49-F238E27FC236}">
                <a16:creationId xmlns:a16="http://schemas.microsoft.com/office/drawing/2014/main" id="{10AE9164-97EA-314E-447C-AB4FCB98F59F}"/>
              </a:ext>
            </a:extLst>
          </p:cNvPr>
          <p:cNvSpPr>
            <a:spLocks noGrp="1"/>
          </p:cNvSpPr>
          <p:nvPr>
            <p:ph type="ftr" sz="quarter" idx="11"/>
          </p:nvPr>
        </p:nvSpPr>
        <p:spPr/>
        <p:txBody>
          <a:bodyPr/>
          <a:lstStyle/>
          <a:p>
            <a:r>
              <a:rPr lang="en-US"/>
              <a:t>For questions, please use Q&amp;A box and address to “All Panelists.”</a:t>
            </a:r>
          </a:p>
        </p:txBody>
      </p:sp>
      <p:sp>
        <p:nvSpPr>
          <p:cNvPr id="91" name="Rectangle 90">
            <a:extLst>
              <a:ext uri="{FF2B5EF4-FFF2-40B4-BE49-F238E27FC236}">
                <a16:creationId xmlns:a16="http://schemas.microsoft.com/office/drawing/2014/main" id="{700F1E40-036C-14AB-F98B-0CC234694A2D}"/>
              </a:ext>
            </a:extLst>
          </p:cNvPr>
          <p:cNvSpPr/>
          <p:nvPr/>
        </p:nvSpPr>
        <p:spPr>
          <a:xfrm>
            <a:off x="28863" y="1991593"/>
            <a:ext cx="2008910" cy="2516909"/>
          </a:xfrm>
          <a:prstGeom prst="rect">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a:cs typeface="Calibri"/>
              </a:rPr>
              <a:t>Medical Center Director</a:t>
            </a:r>
          </a:p>
        </p:txBody>
      </p:sp>
      <p:sp>
        <p:nvSpPr>
          <p:cNvPr id="92" name="Rectangle 91">
            <a:extLst>
              <a:ext uri="{FF2B5EF4-FFF2-40B4-BE49-F238E27FC236}">
                <a16:creationId xmlns:a16="http://schemas.microsoft.com/office/drawing/2014/main" id="{B66255C2-7C26-D337-208C-FABCD0EB4B62}"/>
              </a:ext>
            </a:extLst>
          </p:cNvPr>
          <p:cNvSpPr/>
          <p:nvPr/>
        </p:nvSpPr>
        <p:spPr>
          <a:xfrm>
            <a:off x="2049316" y="2003137"/>
            <a:ext cx="2008910" cy="2505363"/>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b="1">
                <a:cs typeface="Calibri"/>
              </a:rPr>
              <a:t>Chief of Staff</a:t>
            </a:r>
          </a:p>
        </p:txBody>
      </p:sp>
      <p:sp>
        <p:nvSpPr>
          <p:cNvPr id="93" name="Rectangle 92">
            <a:extLst>
              <a:ext uri="{FF2B5EF4-FFF2-40B4-BE49-F238E27FC236}">
                <a16:creationId xmlns:a16="http://schemas.microsoft.com/office/drawing/2014/main" id="{2ACD6865-7854-F443-7F0D-F23FA03C52FC}"/>
              </a:ext>
            </a:extLst>
          </p:cNvPr>
          <p:cNvSpPr/>
          <p:nvPr/>
        </p:nvSpPr>
        <p:spPr>
          <a:xfrm>
            <a:off x="4058225" y="2003136"/>
            <a:ext cx="2055090" cy="2493818"/>
          </a:xfrm>
          <a:prstGeom prst="rect">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a:cs typeface="Calibri"/>
            </a:endParaRPr>
          </a:p>
          <a:p>
            <a:pPr algn="ctr"/>
            <a:r>
              <a:rPr lang="en-US" sz="2400" b="1">
                <a:cs typeface="Calibri"/>
              </a:rPr>
              <a:t>ACOS/R&amp;D</a:t>
            </a:r>
          </a:p>
          <a:p>
            <a:pPr algn="ctr"/>
            <a:endParaRPr lang="en-US">
              <a:cs typeface="Calibri"/>
            </a:endParaRPr>
          </a:p>
        </p:txBody>
      </p:sp>
      <p:sp>
        <p:nvSpPr>
          <p:cNvPr id="94" name="Rectangle 93">
            <a:extLst>
              <a:ext uri="{FF2B5EF4-FFF2-40B4-BE49-F238E27FC236}">
                <a16:creationId xmlns:a16="http://schemas.microsoft.com/office/drawing/2014/main" id="{66D7895C-A4B1-0D3C-257E-642E81C37808}"/>
              </a:ext>
            </a:extLst>
          </p:cNvPr>
          <p:cNvSpPr/>
          <p:nvPr/>
        </p:nvSpPr>
        <p:spPr>
          <a:xfrm>
            <a:off x="6110949" y="2003138"/>
            <a:ext cx="2032001" cy="2482273"/>
          </a:xfrm>
          <a:prstGeom prst="rect">
            <a:avLst/>
          </a:prstGeom>
          <a:solidFill>
            <a:schemeClr val="bg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b="1">
                <a:cs typeface="Calibri"/>
              </a:rPr>
              <a:t>Research &amp; Development (R&amp;D) Committee</a:t>
            </a:r>
          </a:p>
          <a:p>
            <a:pPr algn="ctr"/>
            <a:endParaRPr lang="en-US" sz="2400" b="1">
              <a:cs typeface="Calibri"/>
            </a:endParaRPr>
          </a:p>
        </p:txBody>
      </p:sp>
      <p:sp>
        <p:nvSpPr>
          <p:cNvPr id="96" name="Rectangle 95">
            <a:extLst>
              <a:ext uri="{FF2B5EF4-FFF2-40B4-BE49-F238E27FC236}">
                <a16:creationId xmlns:a16="http://schemas.microsoft.com/office/drawing/2014/main" id="{416599D0-53B4-CC9D-D36C-9487F58FD71D}"/>
              </a:ext>
            </a:extLst>
          </p:cNvPr>
          <p:cNvSpPr/>
          <p:nvPr/>
        </p:nvSpPr>
        <p:spPr>
          <a:xfrm>
            <a:off x="8145314" y="2009952"/>
            <a:ext cx="1985819" cy="2493819"/>
          </a:xfrm>
          <a:prstGeom prst="rect">
            <a:avLst/>
          </a:prstGeom>
          <a:solidFill>
            <a:srgbClr val="C445C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b="1">
                <a:cs typeface="Calibri"/>
              </a:rPr>
              <a:t>Financial Conflict of Interest (FCOI) Administrator</a:t>
            </a:r>
          </a:p>
        </p:txBody>
      </p:sp>
      <p:sp>
        <p:nvSpPr>
          <p:cNvPr id="97" name="Rectangle 96">
            <a:extLst>
              <a:ext uri="{FF2B5EF4-FFF2-40B4-BE49-F238E27FC236}">
                <a16:creationId xmlns:a16="http://schemas.microsoft.com/office/drawing/2014/main" id="{BB909888-FBDC-FF3B-2C19-CAF0C957CA8A}"/>
              </a:ext>
            </a:extLst>
          </p:cNvPr>
          <p:cNvSpPr/>
          <p:nvPr/>
        </p:nvSpPr>
        <p:spPr>
          <a:xfrm>
            <a:off x="10121952" y="2009952"/>
            <a:ext cx="2066636" cy="2493819"/>
          </a:xfrm>
          <a:prstGeom prst="rect">
            <a:avLst/>
          </a:prstGeom>
          <a:solidFill>
            <a:srgbClr val="C48745"/>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400" b="1">
                <a:cs typeface="Calibri"/>
              </a:rPr>
              <a:t>VA Investigators</a:t>
            </a:r>
          </a:p>
          <a:p>
            <a:pPr algn="ctr"/>
            <a:endParaRPr lang="en-US">
              <a:cs typeface="Calibri"/>
            </a:endParaRPr>
          </a:p>
        </p:txBody>
      </p:sp>
      <p:sp>
        <p:nvSpPr>
          <p:cNvPr id="98" name="TextBox 97">
            <a:extLst>
              <a:ext uri="{FF2B5EF4-FFF2-40B4-BE49-F238E27FC236}">
                <a16:creationId xmlns:a16="http://schemas.microsoft.com/office/drawing/2014/main" id="{8763F689-20B6-3F8D-DDE9-B8CE977D02A5}"/>
              </a:ext>
            </a:extLst>
          </p:cNvPr>
          <p:cNvSpPr txBox="1"/>
          <p:nvPr/>
        </p:nvSpPr>
        <p:spPr>
          <a:xfrm>
            <a:off x="1137226" y="5293591"/>
            <a:ext cx="99060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cs typeface="Calibri"/>
              </a:rPr>
              <a:t>For purposes of this presentation, the following individuals or groups will be discussed, but other individuals are also included in VHA Directive 1200.13</a:t>
            </a:r>
            <a:endParaRPr lang="en-US" b="1"/>
          </a:p>
        </p:txBody>
      </p:sp>
      <p:sp>
        <p:nvSpPr>
          <p:cNvPr id="99" name="Star: 5 Points 98">
            <a:extLst>
              <a:ext uri="{FF2B5EF4-FFF2-40B4-BE49-F238E27FC236}">
                <a16:creationId xmlns:a16="http://schemas.microsoft.com/office/drawing/2014/main" id="{ED78A6D4-A0B4-EC8E-92F5-84D5AB7904B3}"/>
              </a:ext>
            </a:extLst>
          </p:cNvPr>
          <p:cNvSpPr/>
          <p:nvPr/>
        </p:nvSpPr>
        <p:spPr>
          <a:xfrm>
            <a:off x="282864" y="4895272"/>
            <a:ext cx="865908" cy="808181"/>
          </a:xfrm>
          <a:prstGeom prst="star5">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4888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9"/>
                                        </p:tgtEl>
                                        <p:attrNameLst>
                                          <p:attrName>style.visibility</p:attrName>
                                        </p:attrNameLst>
                                      </p:cBhvr>
                                      <p:to>
                                        <p:strVal val="visible"/>
                                      </p:to>
                                    </p:set>
                                    <p:anim calcmode="lin" valueType="num">
                                      <p:cBhvr additive="base">
                                        <p:cTn id="31" dur="500" fill="hold"/>
                                        <p:tgtEl>
                                          <p:spTgt spid="99"/>
                                        </p:tgtEl>
                                        <p:attrNameLst>
                                          <p:attrName>ppt_x</p:attrName>
                                        </p:attrNameLst>
                                      </p:cBhvr>
                                      <p:tavLst>
                                        <p:tav tm="0">
                                          <p:val>
                                            <p:strVal val="#ppt_x"/>
                                          </p:val>
                                        </p:tav>
                                        <p:tav tm="100000">
                                          <p:val>
                                            <p:strVal val="#ppt_x"/>
                                          </p:val>
                                        </p:tav>
                                      </p:tavLst>
                                    </p:anim>
                                    <p:anim calcmode="lin" valueType="num">
                                      <p:cBhvr additive="base">
                                        <p:cTn id="32" dur="500" fill="hold"/>
                                        <p:tgtEl>
                                          <p:spTgt spid="9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8"/>
                                        </p:tgtEl>
                                        <p:attrNameLst>
                                          <p:attrName>style.visibility</p:attrName>
                                        </p:attrNameLst>
                                      </p:cBhvr>
                                      <p:to>
                                        <p:strVal val="visible"/>
                                      </p:to>
                                    </p:set>
                                    <p:anim calcmode="lin" valueType="num">
                                      <p:cBhvr additive="base">
                                        <p:cTn id="37" dur="500" fill="hold"/>
                                        <p:tgtEl>
                                          <p:spTgt spid="98"/>
                                        </p:tgtEl>
                                        <p:attrNameLst>
                                          <p:attrName>ppt_x</p:attrName>
                                        </p:attrNameLst>
                                      </p:cBhvr>
                                      <p:tavLst>
                                        <p:tav tm="0">
                                          <p:val>
                                            <p:strVal val="#ppt_x"/>
                                          </p:val>
                                        </p:tav>
                                        <p:tav tm="100000">
                                          <p:val>
                                            <p:strVal val="#ppt_x"/>
                                          </p:val>
                                        </p:tav>
                                      </p:tavLst>
                                    </p:anim>
                                    <p:anim calcmode="lin" valueType="num">
                                      <p:cBhvr additive="base">
                                        <p:cTn id="38" dur="500" fill="hold"/>
                                        <p:tgtEl>
                                          <p:spTgt spid="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92" grpId="0" animBg="1"/>
      <p:bldP spid="93" grpId="0" animBg="1"/>
      <p:bldP spid="94" grpId="0" animBg="1"/>
      <p:bldP spid="96" grpId="0" animBg="1"/>
      <p:bldP spid="97" grpId="0" animBg="1"/>
      <p:bldP spid="98" grpId="0"/>
      <p:bldP spid="9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2ED5F-B42B-9597-80D6-EB46FB11EA5A}"/>
              </a:ext>
            </a:extLst>
          </p:cNvPr>
          <p:cNvSpPr>
            <a:spLocks noGrp="1"/>
          </p:cNvSpPr>
          <p:nvPr>
            <p:ph type="title"/>
          </p:nvPr>
        </p:nvSpPr>
        <p:spPr>
          <a:xfrm>
            <a:off x="95250" y="207084"/>
            <a:ext cx="12012385" cy="495922"/>
          </a:xfrm>
        </p:spPr>
        <p:txBody>
          <a:bodyPr/>
          <a:lstStyle/>
          <a:p>
            <a:r>
              <a:rPr lang="en-US" sz="2800">
                <a:cs typeface="Calibri Light"/>
              </a:rPr>
              <a:t>VA Medical Facility Director Key Responsibilities for Implementation of </a:t>
            </a:r>
            <a:br>
              <a:rPr lang="en-US" sz="2800">
                <a:cs typeface="Calibri Light"/>
              </a:rPr>
            </a:br>
            <a:r>
              <a:rPr lang="en-US" sz="2800">
                <a:cs typeface="Calibri Light"/>
              </a:rPr>
              <a:t>VHA Directive 1200.13</a:t>
            </a:r>
            <a:endParaRPr lang="en-US" sz="2800"/>
          </a:p>
        </p:txBody>
      </p:sp>
      <p:sp>
        <p:nvSpPr>
          <p:cNvPr id="3" name="Content Placeholder 2">
            <a:extLst>
              <a:ext uri="{FF2B5EF4-FFF2-40B4-BE49-F238E27FC236}">
                <a16:creationId xmlns:a16="http://schemas.microsoft.com/office/drawing/2014/main" id="{A0F8A913-2ECD-8047-BFC6-8F417ADAE61B}"/>
              </a:ext>
            </a:extLst>
          </p:cNvPr>
          <p:cNvSpPr>
            <a:spLocks noGrp="1"/>
          </p:cNvSpPr>
          <p:nvPr>
            <p:ph idx="1"/>
          </p:nvPr>
        </p:nvSpPr>
        <p:spPr>
          <a:xfrm>
            <a:off x="97682" y="919595"/>
            <a:ext cx="11672206" cy="4351338"/>
          </a:xfrm>
        </p:spPr>
        <p:txBody>
          <a:bodyPr vert="horz" lIns="91440" tIns="45720" rIns="91440" bIns="45720" rtlCol="0" anchor="t">
            <a:noAutofit/>
          </a:bodyPr>
          <a:lstStyle/>
          <a:p>
            <a:r>
              <a:rPr lang="en-US" sz="2500" b="1"/>
              <a:t>VA Medical Facility Director</a:t>
            </a:r>
            <a:r>
              <a:rPr lang="en-US" sz="2500"/>
              <a:t> (MCD) – Approving Official</a:t>
            </a:r>
            <a:endParaRPr lang="en-US" sz="2500">
              <a:cs typeface="Calibri"/>
            </a:endParaRPr>
          </a:p>
          <a:p>
            <a:pPr marL="0" indent="0">
              <a:buNone/>
            </a:pPr>
            <a:endParaRPr lang="en-US" sz="2000">
              <a:cs typeface="Calibri"/>
            </a:endParaRPr>
          </a:p>
          <a:p>
            <a:pPr lvl="1">
              <a:spcBef>
                <a:spcPts val="0"/>
              </a:spcBef>
              <a:spcAft>
                <a:spcPts val="1285"/>
              </a:spcAft>
            </a:pPr>
            <a:r>
              <a:rPr lang="en-US">
                <a:solidFill>
                  <a:srgbClr val="000000"/>
                </a:solidFill>
                <a:effectLst/>
                <a:ea typeface="Calibri" panose="020F0502020204030204" pitchFamily="34" charset="0"/>
              </a:rPr>
              <a:t>Ensuring the VA medical facility’s research FCOI program is not a combined program with that of the VA medical facility’s Affiliate or other entity.</a:t>
            </a:r>
            <a:r>
              <a:rPr lang="en-US">
                <a:solidFill>
                  <a:srgbClr val="000000"/>
                </a:solidFill>
                <a:ea typeface="Calibri" panose="020F0502020204030204" pitchFamily="34" charset="0"/>
              </a:rPr>
              <a:t> </a:t>
            </a:r>
            <a:endParaRPr lang="en-US">
              <a:solidFill>
                <a:srgbClr val="000000"/>
              </a:solidFill>
              <a:ea typeface="Calibri" panose="020F0502020204030204" pitchFamily="34" charset="0"/>
              <a:cs typeface="Calibri"/>
            </a:endParaRPr>
          </a:p>
          <a:p>
            <a:pPr lvl="1">
              <a:spcBef>
                <a:spcPts val="0"/>
              </a:spcBef>
              <a:spcAft>
                <a:spcPts val="1285"/>
              </a:spcAft>
            </a:pPr>
            <a:r>
              <a:rPr lang="en-US">
                <a:solidFill>
                  <a:srgbClr val="000000"/>
                </a:solidFill>
                <a:effectLst/>
                <a:ea typeface="Calibri" panose="020F0502020204030204" pitchFamily="34" charset="0"/>
              </a:rPr>
              <a:t>Appointing, in writing, a VA medical facility FCOI Administrator who is responsible for the VA medical facility’s research FCOI program and reviewing and certifying Alt-450s.</a:t>
            </a:r>
            <a:r>
              <a:rPr lang="en-US">
                <a:solidFill>
                  <a:srgbClr val="000000"/>
                </a:solidFill>
                <a:ea typeface="Calibri" panose="020F0502020204030204" pitchFamily="34" charset="0"/>
              </a:rPr>
              <a:t> </a:t>
            </a:r>
            <a:endParaRPr lang="en-US">
              <a:solidFill>
                <a:srgbClr val="000000"/>
              </a:solidFill>
              <a:effectLst/>
              <a:ea typeface="Calibri" panose="020F0502020204030204" pitchFamily="34" charset="0"/>
              <a:cs typeface="Calibri"/>
            </a:endParaRPr>
          </a:p>
          <a:p>
            <a:pPr lvl="1">
              <a:spcBef>
                <a:spcPts val="0"/>
              </a:spcBef>
              <a:spcAft>
                <a:spcPts val="1365"/>
              </a:spcAft>
            </a:pPr>
            <a:r>
              <a:rPr lang="en-US">
                <a:solidFill>
                  <a:srgbClr val="000000"/>
                </a:solidFill>
                <a:effectLst/>
                <a:ea typeface="Calibri" panose="020F0502020204030204" pitchFamily="34" charset="0"/>
              </a:rPr>
              <a:t>Making final binding programmatic decisions in consultation with an OGC Deputy Ethics Official in situations in which an FCOI can be resolved.</a:t>
            </a:r>
            <a:r>
              <a:rPr lang="en-US">
                <a:solidFill>
                  <a:srgbClr val="000000"/>
                </a:solidFill>
                <a:ea typeface="Calibri" panose="020F0502020204030204" pitchFamily="34" charset="0"/>
              </a:rPr>
              <a:t> </a:t>
            </a:r>
            <a:endParaRPr lang="en-US">
              <a:solidFill>
                <a:srgbClr val="000000"/>
              </a:solidFill>
              <a:effectLst/>
              <a:ea typeface="Calibri" panose="020F0502020204030204" pitchFamily="34" charset="0"/>
              <a:cs typeface="Calibri"/>
            </a:endParaRPr>
          </a:p>
          <a:p>
            <a:pPr lvl="1">
              <a:spcBef>
                <a:spcPts val="0"/>
              </a:spcBef>
              <a:spcAft>
                <a:spcPts val="1365"/>
              </a:spcAft>
            </a:pPr>
            <a:r>
              <a:rPr lang="en-US">
                <a:solidFill>
                  <a:srgbClr val="000000"/>
                </a:solidFill>
                <a:effectLst/>
                <a:ea typeface="Calibri" panose="020F0502020204030204" pitchFamily="34" charset="0"/>
              </a:rPr>
              <a:t>Terminating research or taking other appropriate actions upon receiving notification that a VA investigator is participating in VA research despite an FCOI that cannot be </a:t>
            </a:r>
            <a:r>
              <a:rPr lang="en-US">
                <a:solidFill>
                  <a:srgbClr val="000000"/>
                </a:solidFill>
                <a:ea typeface="Calibri" panose="020F0502020204030204" pitchFamily="34" charset="0"/>
              </a:rPr>
              <a:t>resolved.</a:t>
            </a:r>
            <a:endParaRPr lang="en-US">
              <a:ea typeface="Calibri" panose="020F0502020204030204" pitchFamily="34" charset="0"/>
              <a:cs typeface="Calibri"/>
            </a:endParaRPr>
          </a:p>
          <a:p>
            <a:pPr lvl="1">
              <a:spcBef>
                <a:spcPts val="0"/>
              </a:spcBef>
              <a:spcAft>
                <a:spcPts val="1365"/>
              </a:spcAft>
            </a:pPr>
            <a:r>
              <a:rPr lang="en-US">
                <a:ea typeface="Calibri" panose="020F0502020204030204" pitchFamily="34" charset="0"/>
                <a:cs typeface="Times New Roman"/>
              </a:rPr>
              <a:t>Serving</a:t>
            </a:r>
            <a:r>
              <a:rPr lang="en-US">
                <a:effectLst/>
                <a:ea typeface="Calibri" panose="020F0502020204030204" pitchFamily="34" charset="0"/>
                <a:cs typeface="Times New Roman"/>
              </a:rPr>
              <a:t> as the Approving Official for requests for outside compensation from projects administered by the Affiliate or VA NPC and providing written approval as appropriate</a:t>
            </a:r>
            <a:r>
              <a:rPr lang="en-US" b="0" i="0" u="none" strike="noStrike" baseline="0">
                <a:solidFill>
                  <a:srgbClr val="000000"/>
                </a:solidFill>
              </a:rPr>
              <a:t>.</a:t>
            </a:r>
            <a:r>
              <a:rPr lang="en-US">
                <a:solidFill>
                  <a:srgbClr val="000000"/>
                </a:solidFill>
              </a:rPr>
              <a:t> </a:t>
            </a:r>
            <a:endParaRPr lang="en-US" b="0" i="0" u="none" strike="noStrike" baseline="0">
              <a:solidFill>
                <a:srgbClr val="000000"/>
              </a:solidFill>
              <a:cs typeface="Calibri"/>
            </a:endParaRPr>
          </a:p>
          <a:p>
            <a:endParaRPr lang="en-US" sz="2400" b="0" i="0" u="none" strike="noStrike" baseline="0">
              <a:solidFill>
                <a:srgbClr val="000000"/>
              </a:solidFill>
              <a:cs typeface="Calibri"/>
            </a:endParaRPr>
          </a:p>
          <a:p>
            <a:endParaRPr lang="en-US" sz="2400" b="0" i="0" u="none" strike="noStrike" baseline="0">
              <a:solidFill>
                <a:srgbClr val="000000"/>
              </a:solidFill>
              <a:latin typeface="Arial" panose="020B0604020202020204" pitchFamily="34" charset="0"/>
              <a:cs typeface="Arial"/>
            </a:endParaRPr>
          </a:p>
          <a:p>
            <a:pPr marL="0" indent="0">
              <a:buNone/>
            </a:pPr>
            <a:endParaRPr lang="en-US" sz="2200">
              <a:cs typeface="Calibri"/>
            </a:endParaRPr>
          </a:p>
        </p:txBody>
      </p:sp>
      <p:sp>
        <p:nvSpPr>
          <p:cNvPr id="4" name="Footer Placeholder 3">
            <a:extLst>
              <a:ext uri="{FF2B5EF4-FFF2-40B4-BE49-F238E27FC236}">
                <a16:creationId xmlns:a16="http://schemas.microsoft.com/office/drawing/2014/main" id="{65901427-DB28-5E0F-ABD9-A78DC9408858}"/>
              </a:ext>
            </a:extLst>
          </p:cNvPr>
          <p:cNvSpPr>
            <a:spLocks noGrp="1"/>
          </p:cNvSpPr>
          <p:nvPr>
            <p:ph type="ftr" sz="quarter" idx="11"/>
          </p:nvPr>
        </p:nvSpPr>
        <p:spPr/>
        <p:txBody>
          <a:bodyPr/>
          <a:lstStyle/>
          <a:p>
            <a:r>
              <a:rPr lang="en-US"/>
              <a:t>For questions, please use Q&amp;A box and address to “All Panelists.”</a:t>
            </a:r>
          </a:p>
        </p:txBody>
      </p:sp>
    </p:spTree>
    <p:extLst>
      <p:ext uri="{BB962C8B-B14F-4D97-AF65-F5344CB8AC3E}">
        <p14:creationId xmlns:p14="http://schemas.microsoft.com/office/powerpoint/2010/main" val="5163553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VA1">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1" id="{B8820CC7-E417-41A1-92AD-8D515739015D}" vid="{58D1FB06-EE2C-4BCD-B14E-3A514438E180}"/>
    </a:ext>
  </a:extLst>
</a:theme>
</file>

<file path=ppt/theme/theme2.xml><?xml version="1.0" encoding="utf-8"?>
<a:theme xmlns:a="http://schemas.openxmlformats.org/drawingml/2006/main" name="1_VA1">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1" id="{B8820CC7-E417-41A1-92AD-8D515739015D}" vid="{58D1FB06-EE2C-4BCD-B14E-3A514438E180}"/>
    </a:ext>
  </a:extLst>
</a:theme>
</file>

<file path=ppt/theme/theme3.xml><?xml version="1.0" encoding="utf-8"?>
<a:theme xmlns:a="http://schemas.openxmlformats.org/drawingml/2006/main" name="2_VA1">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1" id="{B8820CC7-E417-41A1-92AD-8D515739015D}" vid="{58D1FB06-EE2C-4BCD-B14E-3A514438E180}"/>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70B8C538AFB24B91BAB31B557F509C" ma:contentTypeVersion="14" ma:contentTypeDescription="Create a new document." ma:contentTypeScope="" ma:versionID="5174bd0660296d88cb28d060e4008f6c">
  <xsd:schema xmlns:xsd="http://www.w3.org/2001/XMLSchema" xmlns:xs="http://www.w3.org/2001/XMLSchema" xmlns:p="http://schemas.microsoft.com/office/2006/metadata/properties" xmlns:ns2="82a4c570-96aa-4e7e-95a1-f651dcacea28" xmlns:ns3="d84e0ee5-8f79-4036-b05d-88e91c74e162" targetNamespace="http://schemas.microsoft.com/office/2006/metadata/properties" ma:root="true" ma:fieldsID="ebeb40b06b1216898024849a84e652b1" ns2:_="" ns3:_="">
    <xsd:import namespace="82a4c570-96aa-4e7e-95a1-f651dcacea28"/>
    <xsd:import namespace="d84e0ee5-8f79-4036-b05d-88e91c74e16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a4c570-96aa-4e7e-95a1-f651dcacea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0ac6538-d41a-4f9a-bd67-5f7ae81a6d74"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84e0ee5-8f79-4036-b05d-88e91c74e16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d64d9338-b83d-4731-bfaa-a167149304d4}" ma:internalName="TaxCatchAll" ma:showField="CatchAllData" ma:web="d84e0ee5-8f79-4036-b05d-88e91c74e162">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01E277-D95F-43EF-B1D8-D0E0BF3BD2A7}">
  <ds:schemaRefs>
    <ds:schemaRef ds:uri="http://schemas.microsoft.com/sharepoint/v3/contenttype/forms"/>
  </ds:schemaRefs>
</ds:datastoreItem>
</file>

<file path=customXml/itemProps2.xml><?xml version="1.0" encoding="utf-8"?>
<ds:datastoreItem xmlns:ds="http://schemas.openxmlformats.org/officeDocument/2006/customXml" ds:itemID="{B72A16E4-2E81-4C20-8F35-50C25BB146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a4c570-96aa-4e7e-95a1-f651dcacea28"/>
    <ds:schemaRef ds:uri="d84e0ee5-8f79-4036-b05d-88e91c74e1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ChooseVA</Template>
  <TotalTime>0</TotalTime>
  <Words>2342</Words>
  <Application>Microsoft Office PowerPoint</Application>
  <PresentationFormat>Widescreen</PresentationFormat>
  <Paragraphs>149</Paragraphs>
  <Slides>21</Slides>
  <Notes>1</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Calibri Light</vt:lpstr>
      <vt:lpstr>VA1</vt:lpstr>
      <vt:lpstr>1_VA1</vt:lpstr>
      <vt:lpstr>2_VA1</vt:lpstr>
      <vt:lpstr>think-cell Slide</vt:lpstr>
      <vt:lpstr> Implementation of VHA Directive 1200.13 – Financial Conflicts of Interest and Outside Compensation for Performance in VA Research</vt:lpstr>
      <vt:lpstr>Objectives</vt:lpstr>
      <vt:lpstr>Background</vt:lpstr>
      <vt:lpstr>Background (cont.)</vt:lpstr>
      <vt:lpstr>Bottom Line Up Front</vt:lpstr>
      <vt:lpstr>Moving Forward to Implement VHA Directive 1200.13</vt:lpstr>
      <vt:lpstr>Who is Required to File the Alt-450 Forms </vt:lpstr>
      <vt:lpstr>Key Responsible Parties for Implementation of VHA Directive 1200.13  </vt:lpstr>
      <vt:lpstr>VA Medical Facility Director Key Responsibilities for Implementation of  VHA Directive 1200.13</vt:lpstr>
      <vt:lpstr>Chief of Staff and ACOS/R&amp;D Responsibilities for Implementation of  VHA Directive 1200.13 </vt:lpstr>
      <vt:lpstr>R&amp;D Committee Responsibilities for Implementation of  VHA Directive 1200.13</vt:lpstr>
      <vt:lpstr>FCOI Administrator Responsibilities for Implementation of  VHA Directive 1200.13 </vt:lpstr>
      <vt:lpstr>VA Investigator Responsibilities for Implementation of  VHA Directive 1200.13</vt:lpstr>
      <vt:lpstr>Required VA Investigator Training</vt:lpstr>
      <vt:lpstr>Training Requirements for VA Investigators</vt:lpstr>
      <vt:lpstr>Research Conflict of Interest Module</vt:lpstr>
      <vt:lpstr>Utilization of IRBNet</vt:lpstr>
      <vt:lpstr>FCOI Administrator (FCOIA) Role and FCOI Administrator Training</vt:lpstr>
      <vt:lpstr>Summary</vt:lpstr>
      <vt:lpstr>References</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Implementation of VHA Directive 1200.13: Financial Conflicts of Interest and Interest and Outside Compensation for Performance in VA Research</dc:title>
  <dc:subject>Implementation of VHA Directive 1200.13: Financial Conflicts of Interest and Interest and Outside Compensation for Performance in VA Research</dc:subject>
  <dc:creator>VA ORD</dc:creator>
  <cp:keywords>Implementation of VHA Directive 1200.13: Financial Conflicts of Interest and Interest and Outside Compensation for Performance in VA Research</cp:keywords>
  <cp:lastModifiedBy>Rivera, Portia T</cp:lastModifiedBy>
  <cp:revision>3</cp:revision>
  <dcterms:created xsi:type="dcterms:W3CDTF">2022-01-07T15:46:04Z</dcterms:created>
  <dcterms:modified xsi:type="dcterms:W3CDTF">2024-06-20T15:13:17Z</dcterms:modified>
</cp:coreProperties>
</file>