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 id="2147483676" r:id="rId6"/>
    <p:sldMasterId id="2147483693" r:id="rId7"/>
  </p:sldMasterIdLst>
  <p:notesMasterIdLst>
    <p:notesMasterId r:id="rId58"/>
  </p:notesMasterIdLst>
  <p:sldIdLst>
    <p:sldId id="368" r:id="rId8"/>
    <p:sldId id="369" r:id="rId9"/>
    <p:sldId id="370" r:id="rId10"/>
    <p:sldId id="366" r:id="rId11"/>
    <p:sldId id="258" r:id="rId12"/>
    <p:sldId id="336" r:id="rId13"/>
    <p:sldId id="301" r:id="rId14"/>
    <p:sldId id="328" r:id="rId15"/>
    <p:sldId id="348" r:id="rId16"/>
    <p:sldId id="592" r:id="rId17"/>
    <p:sldId id="335" r:id="rId18"/>
    <p:sldId id="256" r:id="rId19"/>
    <p:sldId id="281" r:id="rId20"/>
    <p:sldId id="304" r:id="rId21"/>
    <p:sldId id="302" r:id="rId22"/>
    <p:sldId id="305" r:id="rId23"/>
    <p:sldId id="570" r:id="rId24"/>
    <p:sldId id="573" r:id="rId25"/>
    <p:sldId id="574" r:id="rId26"/>
    <p:sldId id="576" r:id="rId27"/>
    <p:sldId id="580" r:id="rId28"/>
    <p:sldId id="581" r:id="rId29"/>
    <p:sldId id="582" r:id="rId30"/>
    <p:sldId id="569" r:id="rId31"/>
    <p:sldId id="371" r:id="rId32"/>
    <p:sldId id="313" r:id="rId33"/>
    <p:sldId id="584" r:id="rId34"/>
    <p:sldId id="585" r:id="rId35"/>
    <p:sldId id="586" r:id="rId36"/>
    <p:sldId id="588" r:id="rId37"/>
    <p:sldId id="587" r:id="rId38"/>
    <p:sldId id="372" r:id="rId39"/>
    <p:sldId id="373" r:id="rId40"/>
    <p:sldId id="374" r:id="rId41"/>
    <p:sldId id="280" r:id="rId42"/>
    <p:sldId id="282" r:id="rId43"/>
    <p:sldId id="283" r:id="rId44"/>
    <p:sldId id="270" r:id="rId45"/>
    <p:sldId id="271" r:id="rId46"/>
    <p:sldId id="286" r:id="rId47"/>
    <p:sldId id="298" r:id="rId48"/>
    <p:sldId id="299" r:id="rId49"/>
    <p:sldId id="287" r:id="rId50"/>
    <p:sldId id="294" r:id="rId51"/>
    <p:sldId id="300" r:id="rId52"/>
    <p:sldId id="375" r:id="rId53"/>
    <p:sldId id="303" r:id="rId54"/>
    <p:sldId id="590" r:id="rId55"/>
    <p:sldId id="591" r:id="rId56"/>
    <p:sldId id="583"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1D41"/>
    <a:srgbClr val="1C5E86"/>
    <a:srgbClr val="7A9A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1463" autoAdjust="0"/>
  </p:normalViewPr>
  <p:slideViewPr>
    <p:cSldViewPr snapToGrid="0">
      <p:cViewPr varScale="1">
        <p:scale>
          <a:sx n="110" d="100"/>
          <a:sy n="110" d="100"/>
        </p:scale>
        <p:origin x="630" y="102"/>
      </p:cViewPr>
      <p:guideLst/>
    </p:cSldViewPr>
  </p:slid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AEs vs SAEs</c:v>
                </c:pt>
              </c:strCache>
            </c:strRef>
          </c:tx>
          <c:spPr>
            <a:solidFill>
              <a:schemeClr val="accent2"/>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3-9AD5-4DC3-B89B-8E0BA0E8FEE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9AD5-4DC3-B89B-8E0BA0E8FEEB}"/>
              </c:ext>
            </c:extLst>
          </c:dPt>
          <c:cat>
            <c:strRef>
              <c:f>Sheet1!$A$2:$A$3</c:f>
              <c:strCache>
                <c:ptCount val="2"/>
                <c:pt idx="0">
                  <c:v>Serious Adverse Events</c:v>
                </c:pt>
                <c:pt idx="1">
                  <c:v>Adverse Events</c:v>
                </c:pt>
              </c:strCache>
            </c:strRef>
          </c:cat>
          <c:val>
            <c:numRef>
              <c:f>Sheet1!$B$2:$B$3</c:f>
              <c:numCache>
                <c:formatCode>General</c:formatCode>
                <c:ptCount val="2"/>
                <c:pt idx="0">
                  <c:v>5</c:v>
                </c:pt>
                <c:pt idx="1">
                  <c:v>95</c:v>
                </c:pt>
              </c:numCache>
            </c:numRef>
          </c:val>
          <c:extLst>
            <c:ext xmlns:c16="http://schemas.microsoft.com/office/drawing/2014/chart" uri="{C3380CC4-5D6E-409C-BE32-E72D297353CC}">
              <c16:uniqueId val="{00000000-9AD5-4DC3-B89B-8E0BA0E8FEE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3D2FC9-C83D-4A7E-BC91-D7395222F9E2}" type="datetimeFigureOut">
              <a:rPr lang="en-US" smtClean="0"/>
              <a:t>6/21/2024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55616B-2FA3-4376-BCD0-1F328DD3311B}" type="slidenum">
              <a:rPr lang="en-US" smtClean="0"/>
              <a:t>‹#›</a:t>
            </a:fld>
            <a:endParaRPr lang="en-US"/>
          </a:p>
        </p:txBody>
      </p:sp>
    </p:spTree>
    <p:extLst>
      <p:ext uri="{BB962C8B-B14F-4D97-AF65-F5344CB8AC3E}">
        <p14:creationId xmlns:p14="http://schemas.microsoft.com/office/powerpoint/2010/main" val="1713332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3AB886F-E96E-4E77-8505-4F2C40F9D358}" type="slidenum">
              <a:rPr lang="en-US" smtClean="0"/>
              <a:t>5</a:t>
            </a:fld>
            <a:endParaRPr lang="en-US" dirty="0"/>
          </a:p>
        </p:txBody>
      </p:sp>
    </p:spTree>
    <p:extLst>
      <p:ext uri="{BB962C8B-B14F-4D97-AF65-F5344CB8AC3E}">
        <p14:creationId xmlns:p14="http://schemas.microsoft.com/office/powerpoint/2010/main" val="2422503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find out just by logging in to Rave, going to any subject in your study, and clicking on any reporting period folder. If the study is integrated, you’ll see the Expedited Reporting Evaluation form right under the Adverse Events form in the left-hand sidebar.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066F93-B2D7-4731-9B44-4DC4058E0F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58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that you’ve found the form, you can use it to create a CTEP-AERS ticket. First, you enter your AEs on the Adverse Event Form in Rave, then you go to the Expedited Reporting form and tick a </a:t>
            </a:r>
            <a:r>
              <a:rPr lang="en-US" dirty="0" err="1"/>
              <a:t>ticky</a:t>
            </a:r>
            <a:r>
              <a:rPr lang="en-US" dirty="0"/>
              <a:t> box, and that generates a link.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066F93-B2D7-4731-9B44-4DC4058E0F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6159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looks like this. You tick the little box over on the right, labeled, “Send all AEs for evaluation,” then, and this is crucial, </a:t>
            </a:r>
            <a:r>
              <a:rPr lang="en-US" i="1" dirty="0"/>
              <a:t>save the form</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066F93-B2D7-4731-9B44-4DC4058E0F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3834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you’ll see a recommendation. In this case, it reads, “An expedited report is RECOMMENDED. If the Investigator believes an expedited report is NOT warranted, (e.g., per protocol, commercial agent/arm, medical judgment, etc.), edit the “Recommended action for report field to indicate ‘NONE.’” So: sometimes the engine gets it wrong. You still need to know your protocol section 5, and know whether any given event is reportable. </a:t>
            </a:r>
          </a:p>
          <a:p>
            <a:endParaRPr lang="en-US" dirty="0"/>
          </a:p>
          <a:p>
            <a:r>
              <a:rPr lang="en-US" dirty="0"/>
              <a:t>If the engine says it is, but you’re quite sure it’s not, you can edit this field by clicking the little pencil icon on the right, then save. The text will change to say, “The recommendation was OVERRIDDEN.”</a:t>
            </a:r>
          </a:p>
          <a:p>
            <a:endParaRPr lang="en-US" dirty="0"/>
          </a:p>
          <a:p>
            <a:r>
              <a:rPr lang="en-US" dirty="0"/>
              <a:t>If you </a:t>
            </a:r>
            <a:r>
              <a:rPr lang="en-US" i="1" dirty="0"/>
              <a:t>do</a:t>
            </a:r>
            <a:r>
              <a:rPr lang="en-US" dirty="0"/>
              <a:t> agree that you need an expedited report, then you click the link that says, “Clink this link to complete the safety report,” and it will direct you straight to CTEP-AERS’ ticket creation website and prepopulate some fields for you.</a:t>
            </a:r>
          </a:p>
          <a:p>
            <a:endParaRPr lang="en-US" dirty="0"/>
          </a:p>
          <a:p>
            <a:r>
              <a:rPr lang="en-US" dirty="0"/>
              <a:t>This page also lets you know what type of report is recommended: CTEP 24 Hour SAE Notification vs. 10-Day.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066F93-B2D7-4731-9B44-4DC4058E0F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6503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B. If the Expedited Evaluation form is there, you </a:t>
            </a:r>
            <a:r>
              <a:rPr lang="en-US" i="1" dirty="0"/>
              <a:t>must</a:t>
            </a:r>
            <a:r>
              <a:rPr lang="en-US" dirty="0"/>
              <a:t> use it instead of initiating a ticket directly on the CTEP-AERS website. The only exception—though this scenario is increasingly less common—is that if you did submit a ticket via the website and then you need to amend or withdraw it, you have to do that via the website as well. You have to finish the same way you started, you can’t mix and match, because that will trigger a duplicate assessment and all sorts of havoc in the FDA safety </a:t>
            </a:r>
            <a:r>
              <a:rPr lang="en-US"/>
              <a:t>report submission process</a:t>
            </a:r>
            <a:r>
              <a:rPr lang="en-US" dirty="0"/>
              <a:t>.</a:t>
            </a:r>
          </a:p>
          <a:p>
            <a:endParaRPr lang="en-US" dirty="0"/>
          </a:p>
          <a:p>
            <a:r>
              <a:rPr lang="en-US" dirty="0"/>
              <a:t>C. That’s because many SAEs require 24-hour or 10-day notifications. You can run the evaluation as many times as you want in a cycle, and in fact you must run it every time you update the AE form. If you’ve already generated a ticket, and you get a query saying the grade or attribution doesn’t match, or the data manager thinks it’s missing an AE that should be on there, you make your corrections and run the engine again, and the recommendation will say, “AMEND,” and direct you to back to your existing ticket so you can submit your amendment.</a:t>
            </a:r>
          </a:p>
          <a:p>
            <a:endParaRPr lang="en-US" dirty="0"/>
          </a:p>
          <a:p>
            <a:r>
              <a:rPr lang="en-US" dirty="0"/>
              <a:t>The same is true if you need to withdraw a ticket all together because, for e.g., you put an AE in the wrong cycle: you can edit the recommendation field to say, “WITHDRAW,” and save the form and go from there.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066F93-B2D7-4731-9B44-4DC4058E0F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4330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dirty="0"/>
              <a:t>And that is how you use the Expedited Reporting form! Thank you very much. Happy to </a:t>
            </a:r>
            <a:r>
              <a:rPr lang="en-US"/>
              <a:t>take questions.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D13F83-3FAD-4A9A-9CD3-191DECA4F3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4999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055616B-2FA3-4376-BCD0-1F328DD3311B}" type="slidenum">
              <a:rPr lang="en-US" smtClean="0"/>
              <a:t>26</a:t>
            </a:fld>
            <a:endParaRPr lang="en-US"/>
          </a:p>
        </p:txBody>
      </p:sp>
    </p:spTree>
    <p:extLst>
      <p:ext uri="{BB962C8B-B14F-4D97-AF65-F5344CB8AC3E}">
        <p14:creationId xmlns:p14="http://schemas.microsoft.com/office/powerpoint/2010/main" val="2803970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 expedited reporting required; routine AE reporting is sufficient to fulfill safety reporting requirements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C517F-8DCF-4177-8F6B-09376FC7FAF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12910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Depends: related or unrelated?</a:t>
            </a:r>
          </a:p>
          <a:p>
            <a:r>
              <a:rPr lang="en-US" sz="1200" dirty="0"/>
              <a:t>If related: expected or unexpected*?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C517F-8DCF-4177-8F6B-09376FC7FAF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9153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C517F-8DCF-4177-8F6B-09376FC7FAF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93153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3AB886F-E96E-4E77-8505-4F2C40F9D358}" type="slidenum">
              <a:rPr lang="en-US" smtClean="0"/>
              <a:t>6</a:t>
            </a:fld>
            <a:endParaRPr lang="en-US" dirty="0"/>
          </a:p>
        </p:txBody>
      </p:sp>
    </p:spTree>
    <p:extLst>
      <p:ext uri="{BB962C8B-B14F-4D97-AF65-F5344CB8AC3E}">
        <p14:creationId xmlns:p14="http://schemas.microsoft.com/office/powerpoint/2010/main" val="2375880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C517F-8DCF-4177-8F6B-09376FC7FAF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38686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B886F-E96E-4E77-8505-4F2C40F9D358}" type="slidenum">
              <a:rPr lang="en-US" smtClean="0"/>
              <a:t>7</a:t>
            </a:fld>
            <a:endParaRPr lang="en-US" dirty="0"/>
          </a:p>
        </p:txBody>
      </p:sp>
    </p:spTree>
    <p:extLst>
      <p:ext uri="{BB962C8B-B14F-4D97-AF65-F5344CB8AC3E}">
        <p14:creationId xmlns:p14="http://schemas.microsoft.com/office/powerpoint/2010/main" val="1742106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055616B-2FA3-4376-BCD0-1F328DD3311B}" type="slidenum">
              <a:rPr lang="en-US" smtClean="0"/>
              <a:t>8</a:t>
            </a:fld>
            <a:endParaRPr lang="en-US"/>
          </a:p>
        </p:txBody>
      </p:sp>
    </p:spTree>
    <p:extLst>
      <p:ext uri="{BB962C8B-B14F-4D97-AF65-F5344CB8AC3E}">
        <p14:creationId xmlns:p14="http://schemas.microsoft.com/office/powerpoint/2010/main" val="1759760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055616B-2FA3-4376-BCD0-1F328DD3311B}" type="slidenum">
              <a:rPr lang="en-US" smtClean="0"/>
              <a:t>9</a:t>
            </a:fld>
            <a:endParaRPr lang="en-US"/>
          </a:p>
        </p:txBody>
      </p:sp>
    </p:spTree>
    <p:extLst>
      <p:ext uri="{BB962C8B-B14F-4D97-AF65-F5344CB8AC3E}">
        <p14:creationId xmlns:p14="http://schemas.microsoft.com/office/powerpoint/2010/main" val="3622327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055616B-2FA3-4376-BCD0-1F328DD3311B}" type="slidenum">
              <a:rPr lang="en-US" smtClean="0"/>
              <a:t>10</a:t>
            </a:fld>
            <a:endParaRPr lang="en-US"/>
          </a:p>
        </p:txBody>
      </p:sp>
    </p:spTree>
    <p:extLst>
      <p:ext uri="{BB962C8B-B14F-4D97-AF65-F5344CB8AC3E}">
        <p14:creationId xmlns:p14="http://schemas.microsoft.com/office/powerpoint/2010/main" val="542394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3AB886F-E96E-4E77-8505-4F2C40F9D358}" type="slidenum">
              <a:rPr lang="en-US" smtClean="0"/>
              <a:t>11</a:t>
            </a:fld>
            <a:endParaRPr lang="en-US" dirty="0"/>
          </a:p>
        </p:txBody>
      </p:sp>
    </p:spTree>
    <p:extLst>
      <p:ext uri="{BB962C8B-B14F-4D97-AF65-F5344CB8AC3E}">
        <p14:creationId xmlns:p14="http://schemas.microsoft.com/office/powerpoint/2010/main" val="2910058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Hi, I’m Cameron, I’m a member of ECOG-ACRIN’s Adverse Events team. I’ve been asked to talk about Rave’s Expedited Reporting Evaluation engine. Many of you will be familiar with this already, if you’ve worked on a newer study, a CTEP-integrated study: this is the tool that syncs adverse event records in Medidata Rave with the data in CTEP-AERS, tells you whether or not you need to submit an AE ticket, and generates a link that sends you right to the ticket creation page. It’s pretty neat, and saves a lot of time, though it’s not infallible. I’m going to show you what the form looks like and how and when to use it.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066F93-B2D7-4731-9B44-4DC4058E0F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0837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up: how do you know if your study is integrated? You can find this info in a couple places. The first is on your protocol home page on CTSU. Right on the Home tab, there’s a table labeled “Supported By” that tells you whether the study uses the CIRB, OPEN, Rave, etc., and here you can see that “SAE Int” is also checked off.</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066F93-B2D7-4731-9B44-4DC4058E0F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3523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0D1D41"/>
                </a:solidFill>
                <a:latin typeface="Trade Gothic LT Std Bold" panose="000008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103310B-F767-40D3-B7C0-A987527892FB}" type="slidenum">
              <a:rPr lang="en-US" smtClean="0"/>
              <a:t>‹#›</a:t>
            </a:fld>
            <a:endParaRPr lang="en-US"/>
          </a:p>
        </p:txBody>
      </p:sp>
    </p:spTree>
    <p:extLst>
      <p:ext uri="{BB962C8B-B14F-4D97-AF65-F5344CB8AC3E}">
        <p14:creationId xmlns:p14="http://schemas.microsoft.com/office/powerpoint/2010/main" val="440226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ext Placeholder 7">
            <a:extLst>
              <a:ext uri="{FF2B5EF4-FFF2-40B4-BE49-F238E27FC236}">
                <a16:creationId xmlns:a16="http://schemas.microsoft.com/office/drawing/2014/main" id="{0BD33AF1-B60D-5D51-B3D9-7FD615C9DADC}"/>
              </a:ext>
            </a:extLst>
          </p:cNvPr>
          <p:cNvSpPr>
            <a:spLocks noGrp="1"/>
          </p:cNvSpPr>
          <p:nvPr>
            <p:ph type="body" sz="quarter" idx="13" hasCustomPrompt="1"/>
          </p:nvPr>
        </p:nvSpPr>
        <p:spPr>
          <a:xfrm>
            <a:off x="711200" y="2209800"/>
            <a:ext cx="10769600" cy="812800"/>
          </a:xfrm>
        </p:spPr>
        <p:txBody>
          <a:bodyPr/>
          <a:lstStyle>
            <a:lvl1pPr marL="0" indent="0" algn="ctr">
              <a:buNone/>
              <a:defRPr sz="4267" b="1">
                <a:solidFill>
                  <a:srgbClr val="930024"/>
                </a:solidFill>
                <a:latin typeface="Arial" panose="020B0604020202020204" pitchFamily="34" charset="0"/>
                <a:cs typeface="Arial" panose="020B0604020202020204" pitchFamily="34" charset="0"/>
              </a:defRPr>
            </a:lvl1pPr>
            <a:lvl2pPr marL="609585" indent="0">
              <a:buNone/>
              <a:defRPr b="1">
                <a:latin typeface="Arial" panose="020B0604020202020204" pitchFamily="34" charset="0"/>
                <a:cs typeface="Arial" panose="020B0604020202020204" pitchFamily="34" charset="0"/>
              </a:defRPr>
            </a:lvl2pPr>
            <a:lvl3pPr marL="1219170" indent="0">
              <a:buNone/>
              <a:defRPr b="1">
                <a:latin typeface="Arial" panose="020B0604020202020204" pitchFamily="34" charset="0"/>
                <a:cs typeface="Arial" panose="020B0604020202020204" pitchFamily="34" charset="0"/>
              </a:defRPr>
            </a:lvl3pPr>
            <a:lvl4pPr marL="1828754" indent="0">
              <a:buNone/>
              <a:defRPr b="1">
                <a:latin typeface="Arial" panose="020B0604020202020204" pitchFamily="34" charset="0"/>
                <a:cs typeface="Arial" panose="020B0604020202020204" pitchFamily="34" charset="0"/>
              </a:defRPr>
            </a:lvl4pPr>
            <a:lvl5pPr marL="2438339" indent="0">
              <a:buNone/>
              <a:defRPr b="1">
                <a:latin typeface="Arial" panose="020B0604020202020204" pitchFamily="34" charset="0"/>
                <a:cs typeface="Arial" panose="020B0604020202020204" pitchFamily="34" charset="0"/>
              </a:defRPr>
            </a:lvl5pPr>
          </a:lstStyle>
          <a:p>
            <a:pPr lvl="0"/>
            <a:r>
              <a:rPr lang="en-US" dirty="0"/>
              <a:t>Title of Abstract</a:t>
            </a:r>
          </a:p>
        </p:txBody>
      </p:sp>
      <p:sp>
        <p:nvSpPr>
          <p:cNvPr id="9" name="Text Placeholder 7">
            <a:extLst>
              <a:ext uri="{FF2B5EF4-FFF2-40B4-BE49-F238E27FC236}">
                <a16:creationId xmlns:a16="http://schemas.microsoft.com/office/drawing/2014/main" id="{94E13B97-C04E-A4A5-3A62-89059CBF4EC5}"/>
              </a:ext>
            </a:extLst>
          </p:cNvPr>
          <p:cNvSpPr>
            <a:spLocks noGrp="1"/>
          </p:cNvSpPr>
          <p:nvPr>
            <p:ph type="body" sz="quarter" idx="14" hasCustomPrompt="1"/>
          </p:nvPr>
        </p:nvSpPr>
        <p:spPr>
          <a:xfrm>
            <a:off x="711200" y="3018488"/>
            <a:ext cx="10769600" cy="612341"/>
          </a:xfrm>
        </p:spPr>
        <p:txBody>
          <a:bodyPr>
            <a:noAutofit/>
          </a:bodyPr>
          <a:lstStyle>
            <a:lvl1pPr marL="0" indent="0" algn="ctr">
              <a:buNone/>
              <a:defRPr sz="3200" b="1">
                <a:solidFill>
                  <a:srgbClr val="930024"/>
                </a:solidFill>
                <a:latin typeface="Arial" panose="020B0604020202020204" pitchFamily="34" charset="0"/>
                <a:cs typeface="Arial" panose="020B0604020202020204" pitchFamily="34" charset="0"/>
              </a:defRPr>
            </a:lvl1pPr>
            <a:lvl2pPr marL="609585" indent="0">
              <a:buNone/>
              <a:defRPr b="1">
                <a:latin typeface="Arial" panose="020B0604020202020204" pitchFamily="34" charset="0"/>
                <a:cs typeface="Arial" panose="020B0604020202020204" pitchFamily="34" charset="0"/>
              </a:defRPr>
            </a:lvl2pPr>
            <a:lvl3pPr marL="1219170" indent="0">
              <a:buNone/>
              <a:defRPr sz="3200" b="1">
                <a:latin typeface="Arial" panose="020B0604020202020204" pitchFamily="34" charset="0"/>
                <a:cs typeface="Arial" panose="020B0604020202020204" pitchFamily="34" charset="0"/>
              </a:defRPr>
            </a:lvl3pPr>
            <a:lvl4pPr marL="1828754" indent="0">
              <a:buNone/>
              <a:defRPr sz="3200" b="1">
                <a:latin typeface="Arial" panose="020B0604020202020204" pitchFamily="34" charset="0"/>
                <a:cs typeface="Arial" panose="020B0604020202020204" pitchFamily="34" charset="0"/>
              </a:defRPr>
            </a:lvl4pPr>
            <a:lvl5pPr marL="2438339" indent="0">
              <a:buNone/>
              <a:defRPr sz="3200" b="1">
                <a:latin typeface="Arial" panose="020B0604020202020204" pitchFamily="34" charset="0"/>
                <a:cs typeface="Arial" panose="020B0604020202020204" pitchFamily="34" charset="0"/>
              </a:defRPr>
            </a:lvl5pPr>
          </a:lstStyle>
          <a:p>
            <a:pPr lvl="0"/>
            <a:r>
              <a:rPr lang="en-US" dirty="0"/>
              <a:t>(Please Make Sure Study Number is Listed in Title)</a:t>
            </a:r>
          </a:p>
        </p:txBody>
      </p:sp>
      <p:sp>
        <p:nvSpPr>
          <p:cNvPr id="10" name="Text Placeholder 7">
            <a:extLst>
              <a:ext uri="{FF2B5EF4-FFF2-40B4-BE49-F238E27FC236}">
                <a16:creationId xmlns:a16="http://schemas.microsoft.com/office/drawing/2014/main" id="{4C9E1AA8-3544-92AB-334D-8C07397E854C}"/>
              </a:ext>
            </a:extLst>
          </p:cNvPr>
          <p:cNvSpPr>
            <a:spLocks noGrp="1"/>
          </p:cNvSpPr>
          <p:nvPr>
            <p:ph type="body" sz="quarter" idx="15" hasCustomPrompt="1"/>
          </p:nvPr>
        </p:nvSpPr>
        <p:spPr>
          <a:xfrm>
            <a:off x="711200" y="3628774"/>
            <a:ext cx="10769600" cy="612341"/>
          </a:xfrm>
        </p:spPr>
        <p:txBody>
          <a:bodyPr>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609585" indent="0">
              <a:buNone/>
              <a:defRPr b="1">
                <a:latin typeface="Arial" panose="020B0604020202020204" pitchFamily="34" charset="0"/>
                <a:cs typeface="Arial" panose="020B0604020202020204" pitchFamily="34" charset="0"/>
              </a:defRPr>
            </a:lvl2pPr>
            <a:lvl3pPr marL="1219170" indent="0">
              <a:buNone/>
              <a:defRPr sz="3200" b="1">
                <a:latin typeface="Arial" panose="020B0604020202020204" pitchFamily="34" charset="0"/>
                <a:cs typeface="Arial" panose="020B0604020202020204" pitchFamily="34" charset="0"/>
              </a:defRPr>
            </a:lvl3pPr>
            <a:lvl4pPr marL="1828754" indent="0">
              <a:buNone/>
              <a:defRPr sz="3200" b="1">
                <a:latin typeface="Arial" panose="020B0604020202020204" pitchFamily="34" charset="0"/>
                <a:cs typeface="Arial" panose="020B0604020202020204" pitchFamily="34" charset="0"/>
              </a:defRPr>
            </a:lvl4pPr>
            <a:lvl5pPr marL="2438339" indent="0">
              <a:buNone/>
              <a:defRPr sz="3200" b="1">
                <a:latin typeface="Arial" panose="020B0604020202020204" pitchFamily="34" charset="0"/>
                <a:cs typeface="Arial" panose="020B0604020202020204" pitchFamily="34" charset="0"/>
              </a:defRPr>
            </a:lvl5pPr>
          </a:lstStyle>
          <a:p>
            <a:pPr lvl="0"/>
            <a:r>
              <a:rPr lang="en-US" dirty="0"/>
              <a:t>Author Names</a:t>
            </a:r>
          </a:p>
        </p:txBody>
      </p:sp>
      <p:sp>
        <p:nvSpPr>
          <p:cNvPr id="11" name="Text Placeholder 7">
            <a:extLst>
              <a:ext uri="{FF2B5EF4-FFF2-40B4-BE49-F238E27FC236}">
                <a16:creationId xmlns:a16="http://schemas.microsoft.com/office/drawing/2014/main" id="{DF9792E3-AAEB-F429-1ECD-D8BC08ADD972}"/>
              </a:ext>
            </a:extLst>
          </p:cNvPr>
          <p:cNvSpPr>
            <a:spLocks noGrp="1"/>
          </p:cNvSpPr>
          <p:nvPr>
            <p:ph type="body" sz="quarter" idx="16" hasCustomPrompt="1"/>
          </p:nvPr>
        </p:nvSpPr>
        <p:spPr>
          <a:xfrm>
            <a:off x="711200" y="4862135"/>
            <a:ext cx="10769600" cy="612341"/>
          </a:xfrm>
        </p:spPr>
        <p:txBody>
          <a:bodyPr>
            <a:noAutofit/>
          </a:bodyPr>
          <a:lstStyle>
            <a:lvl1pPr marL="0" indent="0" algn="ctr">
              <a:buFont typeface="Arial" panose="020B0604020202020204" pitchFamily="34" charset="0"/>
              <a:buNone/>
              <a:defRPr sz="2400" b="1">
                <a:solidFill>
                  <a:srgbClr val="930024"/>
                </a:solidFill>
                <a:latin typeface="Arial" panose="020B0604020202020204" pitchFamily="34" charset="0"/>
                <a:cs typeface="Arial" panose="020B0604020202020204" pitchFamily="34" charset="0"/>
              </a:defRPr>
            </a:lvl1pPr>
            <a:lvl2pPr marL="609585" indent="0">
              <a:buNone/>
              <a:defRPr b="1">
                <a:latin typeface="Arial" panose="020B0604020202020204" pitchFamily="34" charset="0"/>
                <a:cs typeface="Arial" panose="020B0604020202020204" pitchFamily="34" charset="0"/>
              </a:defRPr>
            </a:lvl2pPr>
            <a:lvl3pPr marL="1219170" indent="0">
              <a:buNone/>
              <a:defRPr sz="3200" b="1">
                <a:latin typeface="Arial" panose="020B0604020202020204" pitchFamily="34" charset="0"/>
                <a:cs typeface="Arial" panose="020B0604020202020204" pitchFamily="34" charset="0"/>
              </a:defRPr>
            </a:lvl3pPr>
            <a:lvl4pPr marL="1828754" indent="0">
              <a:buNone/>
              <a:defRPr sz="3200" b="1">
                <a:latin typeface="Arial" panose="020B0604020202020204" pitchFamily="34" charset="0"/>
                <a:cs typeface="Arial" panose="020B0604020202020204" pitchFamily="34" charset="0"/>
              </a:defRPr>
            </a:lvl4pPr>
            <a:lvl5pPr marL="2438339" indent="0">
              <a:buNone/>
              <a:defRPr sz="3200" b="1">
                <a:latin typeface="Arial" panose="020B0604020202020204" pitchFamily="34" charset="0"/>
                <a:cs typeface="Arial" panose="020B0604020202020204" pitchFamily="34" charset="0"/>
              </a:defRPr>
            </a:lvl5pPr>
          </a:lstStyle>
          <a:p>
            <a:pPr lvl="0"/>
            <a:r>
              <a:rPr lang="en-US" dirty="0"/>
              <a:t>Name of Conference</a:t>
            </a:r>
          </a:p>
          <a:p>
            <a:pPr lvl="0"/>
            <a:r>
              <a:rPr lang="en-US" dirty="0"/>
              <a:t>Date of Presentation</a:t>
            </a:r>
          </a:p>
        </p:txBody>
      </p:sp>
    </p:spTree>
    <p:extLst>
      <p:ext uri="{BB962C8B-B14F-4D97-AF65-F5344CB8AC3E}">
        <p14:creationId xmlns:p14="http://schemas.microsoft.com/office/powerpoint/2010/main" val="3768429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2">
            <a:extLst>
              <a:ext uri="{FF2B5EF4-FFF2-40B4-BE49-F238E27FC236}">
                <a16:creationId xmlns:a16="http://schemas.microsoft.com/office/drawing/2014/main" id="{CB4A69D1-6E44-FDEF-3263-0F5ED4C7EBAD}"/>
              </a:ext>
            </a:extLst>
          </p:cNvPr>
          <p:cNvSpPr/>
          <p:nvPr userDrawn="1"/>
        </p:nvSpPr>
        <p:spPr>
          <a:xfrm>
            <a:off x="1" y="6476299"/>
            <a:ext cx="12192000" cy="355476"/>
          </a:xfrm>
          <a:custGeom>
            <a:avLst/>
            <a:gdLst/>
            <a:ahLst/>
            <a:cxnLst/>
            <a:rect l="l" t="t" r="r" b="b"/>
            <a:pathLst>
              <a:path w="9466305" h="296285">
                <a:moveTo>
                  <a:pt x="0" y="0"/>
                </a:moveTo>
                <a:lnTo>
                  <a:pt x="9466305" y="0"/>
                </a:lnTo>
                <a:lnTo>
                  <a:pt x="9466305" y="296285"/>
                </a:lnTo>
                <a:lnTo>
                  <a:pt x="0" y="296285"/>
                </a:lnTo>
                <a:lnTo>
                  <a:pt x="0" y="0"/>
                </a:lnTo>
                <a:close/>
              </a:path>
            </a:pathLst>
          </a:custGeom>
          <a:blipFill>
            <a:blip r:embed="rId3">
              <a:extLst>
                <a:ext uri="{96DAC541-7B7A-43D3-8B79-37D633B846F1}">
                  <asvg:svgBlip xmlns:asvg="http://schemas.microsoft.com/office/drawing/2016/SVG/main" r:embed="rId4"/>
                </a:ext>
              </a:extLst>
            </a:blip>
            <a:stretch>
              <a:fillRect l="-1826" t="-610793" r="-1699" b="-1064532"/>
            </a:stretch>
          </a:blipFill>
        </p:spPr>
        <p:txBody>
          <a:bodyPr/>
          <a:lstStyle/>
          <a:p>
            <a:endParaRPr lang="en-US" sz="2400"/>
          </a:p>
        </p:txBody>
      </p:sp>
      <p:sp>
        <p:nvSpPr>
          <p:cNvPr id="15" name="Freeform 3">
            <a:extLst>
              <a:ext uri="{FF2B5EF4-FFF2-40B4-BE49-F238E27FC236}">
                <a16:creationId xmlns:a16="http://schemas.microsoft.com/office/drawing/2014/main" id="{3DCBC8F3-F35D-3178-129D-AC4A793BB48F}"/>
              </a:ext>
            </a:extLst>
          </p:cNvPr>
          <p:cNvSpPr/>
          <p:nvPr userDrawn="1"/>
        </p:nvSpPr>
        <p:spPr>
          <a:xfrm>
            <a:off x="84931" y="6471218"/>
            <a:ext cx="685800" cy="360557"/>
          </a:xfrm>
          <a:custGeom>
            <a:avLst/>
            <a:gdLst/>
            <a:ahLst/>
            <a:cxnLst/>
            <a:rect l="l" t="t" r="r" b="b"/>
            <a:pathLst>
              <a:path w="514350" h="270418">
                <a:moveTo>
                  <a:pt x="0" y="0"/>
                </a:moveTo>
                <a:lnTo>
                  <a:pt x="514350" y="0"/>
                </a:lnTo>
                <a:lnTo>
                  <a:pt x="514350" y="270418"/>
                </a:lnTo>
                <a:lnTo>
                  <a:pt x="0" y="270418"/>
                </a:lnTo>
                <a:lnTo>
                  <a:pt x="0" y="0"/>
                </a:lnTo>
                <a:close/>
              </a:path>
            </a:pathLst>
          </a:custGeom>
          <a:blipFill>
            <a:blip r:embed="rId5"/>
            <a:stretch>
              <a:fillRect b="-1675"/>
            </a:stretch>
          </a:blipFill>
        </p:spPr>
        <p:txBody>
          <a:bodyPr/>
          <a:lstStyle/>
          <a:p>
            <a:endParaRPr lang="en-US" sz="2400"/>
          </a:p>
        </p:txBody>
      </p:sp>
      <p:sp>
        <p:nvSpPr>
          <p:cNvPr id="8" name="Text Placeholder 7">
            <a:extLst>
              <a:ext uri="{FF2B5EF4-FFF2-40B4-BE49-F238E27FC236}">
                <a16:creationId xmlns:a16="http://schemas.microsoft.com/office/drawing/2014/main" id="{778D6E84-F312-91B0-B2E8-21C0FB72214A}"/>
              </a:ext>
            </a:extLst>
          </p:cNvPr>
          <p:cNvSpPr>
            <a:spLocks noGrp="1"/>
          </p:cNvSpPr>
          <p:nvPr>
            <p:ph type="body" sz="quarter" idx="10"/>
          </p:nvPr>
        </p:nvSpPr>
        <p:spPr>
          <a:xfrm>
            <a:off x="609600" y="1498600"/>
            <a:ext cx="11074400" cy="1524000"/>
          </a:xfrm>
        </p:spPr>
        <p:txBody>
          <a:bodyPr/>
          <a:lstStyle>
            <a:lvl1pPr>
              <a:defRPr sz="2667">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133">
                <a:latin typeface="Arial" panose="020B0604020202020204" pitchFamily="34" charset="0"/>
                <a:cs typeface="Arial" panose="020B0604020202020204" pitchFamily="34" charset="0"/>
              </a:defRPr>
            </a:lvl3pPr>
            <a:lvl4pPr>
              <a:defRPr sz="1867">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0">
            <a:extLst>
              <a:ext uri="{FF2B5EF4-FFF2-40B4-BE49-F238E27FC236}">
                <a16:creationId xmlns:a16="http://schemas.microsoft.com/office/drawing/2014/main" id="{AF89697D-92CE-A9F8-D4F9-42C1C2962484}"/>
              </a:ext>
            </a:extLst>
          </p:cNvPr>
          <p:cNvSpPr>
            <a:spLocks noGrp="1"/>
          </p:cNvSpPr>
          <p:nvPr>
            <p:ph type="body" sz="quarter" idx="14" hasCustomPrompt="1"/>
          </p:nvPr>
        </p:nvSpPr>
        <p:spPr>
          <a:xfrm>
            <a:off x="609600" y="381000"/>
            <a:ext cx="11074400" cy="812800"/>
          </a:xfrm>
        </p:spPr>
        <p:txBody>
          <a:bodyPr>
            <a:noAutofit/>
          </a:bodyPr>
          <a:lstStyle>
            <a:lvl1pPr marL="0" indent="0" algn="ctr">
              <a:buNone/>
              <a:defRPr sz="4267" b="1">
                <a:solidFill>
                  <a:srgbClr val="930024"/>
                </a:solidFill>
                <a:latin typeface="Arial" panose="020B0604020202020204" pitchFamily="34" charset="0"/>
                <a:cs typeface="Arial" panose="020B0604020202020204" pitchFamily="34" charset="0"/>
              </a:defRPr>
            </a:lvl1pPr>
            <a:lvl2pPr marL="609585" indent="0">
              <a:buNone/>
              <a:defRPr sz="4267" b="1">
                <a:solidFill>
                  <a:schemeClr val="bg1"/>
                </a:solidFill>
                <a:latin typeface="Arial" panose="020B0604020202020204" pitchFamily="34" charset="0"/>
                <a:cs typeface="Arial" panose="020B0604020202020204" pitchFamily="34" charset="0"/>
              </a:defRPr>
            </a:lvl2pPr>
            <a:lvl3pPr marL="1219170" indent="0">
              <a:buNone/>
              <a:defRPr sz="4267" b="1">
                <a:solidFill>
                  <a:schemeClr val="bg1"/>
                </a:solidFill>
                <a:latin typeface="Arial" panose="020B0604020202020204" pitchFamily="34" charset="0"/>
                <a:cs typeface="Arial" panose="020B0604020202020204" pitchFamily="34" charset="0"/>
              </a:defRPr>
            </a:lvl3pPr>
            <a:lvl4pPr marL="1828754" indent="0">
              <a:buNone/>
              <a:defRPr sz="4267" b="1">
                <a:solidFill>
                  <a:schemeClr val="bg1"/>
                </a:solidFill>
                <a:latin typeface="Arial" panose="020B0604020202020204" pitchFamily="34" charset="0"/>
                <a:cs typeface="Arial" panose="020B0604020202020204" pitchFamily="34" charset="0"/>
              </a:defRPr>
            </a:lvl4pPr>
            <a:lvl5pPr marL="2438339" indent="0">
              <a:buNone/>
              <a:defRPr sz="4267" b="1">
                <a:solidFill>
                  <a:schemeClr val="bg1"/>
                </a:solidFill>
                <a:latin typeface="Arial" panose="020B0604020202020204" pitchFamily="34" charset="0"/>
                <a:cs typeface="Arial" panose="020B0604020202020204" pitchFamily="34" charset="0"/>
              </a:defRPr>
            </a:lvl5pPr>
          </a:lstStyle>
          <a:p>
            <a:pPr lvl="0"/>
            <a:r>
              <a:rPr lang="en-US" dirty="0"/>
              <a:t>Slide Heading</a:t>
            </a:r>
          </a:p>
        </p:txBody>
      </p:sp>
    </p:spTree>
    <p:extLst>
      <p:ext uri="{BB962C8B-B14F-4D97-AF65-F5344CB8AC3E}">
        <p14:creationId xmlns:p14="http://schemas.microsoft.com/office/powerpoint/2010/main" val="590150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2">
            <a:extLst>
              <a:ext uri="{FF2B5EF4-FFF2-40B4-BE49-F238E27FC236}">
                <a16:creationId xmlns:a16="http://schemas.microsoft.com/office/drawing/2014/main" id="{E3342D40-439C-71C2-99DC-B5A1FC1DE65C}"/>
              </a:ext>
            </a:extLst>
          </p:cNvPr>
          <p:cNvSpPr/>
          <p:nvPr userDrawn="1"/>
        </p:nvSpPr>
        <p:spPr>
          <a:xfrm>
            <a:off x="1" y="6476299"/>
            <a:ext cx="12192000" cy="355476"/>
          </a:xfrm>
          <a:custGeom>
            <a:avLst/>
            <a:gdLst/>
            <a:ahLst/>
            <a:cxnLst/>
            <a:rect l="l" t="t" r="r" b="b"/>
            <a:pathLst>
              <a:path w="9466305" h="296285">
                <a:moveTo>
                  <a:pt x="0" y="0"/>
                </a:moveTo>
                <a:lnTo>
                  <a:pt x="9466305" y="0"/>
                </a:lnTo>
                <a:lnTo>
                  <a:pt x="9466305" y="296285"/>
                </a:lnTo>
                <a:lnTo>
                  <a:pt x="0" y="296285"/>
                </a:lnTo>
                <a:lnTo>
                  <a:pt x="0" y="0"/>
                </a:lnTo>
                <a:close/>
              </a:path>
            </a:pathLst>
          </a:custGeom>
          <a:blipFill>
            <a:blip r:embed="rId3">
              <a:extLst>
                <a:ext uri="{96DAC541-7B7A-43D3-8B79-37D633B846F1}">
                  <asvg:svgBlip xmlns:asvg="http://schemas.microsoft.com/office/drawing/2016/SVG/main" r:embed="rId4"/>
                </a:ext>
              </a:extLst>
            </a:blip>
            <a:stretch>
              <a:fillRect l="-1826" t="-610793" r="-1699" b="-1064532"/>
            </a:stretch>
          </a:blipFill>
        </p:spPr>
        <p:txBody>
          <a:bodyPr/>
          <a:lstStyle/>
          <a:p>
            <a:endParaRPr lang="en-US" sz="2400"/>
          </a:p>
        </p:txBody>
      </p:sp>
      <p:sp>
        <p:nvSpPr>
          <p:cNvPr id="21" name="Freeform 3">
            <a:extLst>
              <a:ext uri="{FF2B5EF4-FFF2-40B4-BE49-F238E27FC236}">
                <a16:creationId xmlns:a16="http://schemas.microsoft.com/office/drawing/2014/main" id="{9C50C03E-3A07-661F-D95F-FD57C32E51CF}"/>
              </a:ext>
            </a:extLst>
          </p:cNvPr>
          <p:cNvSpPr/>
          <p:nvPr userDrawn="1"/>
        </p:nvSpPr>
        <p:spPr>
          <a:xfrm>
            <a:off x="84931" y="6471218"/>
            <a:ext cx="685800" cy="360557"/>
          </a:xfrm>
          <a:custGeom>
            <a:avLst/>
            <a:gdLst/>
            <a:ahLst/>
            <a:cxnLst/>
            <a:rect l="l" t="t" r="r" b="b"/>
            <a:pathLst>
              <a:path w="514350" h="270418">
                <a:moveTo>
                  <a:pt x="0" y="0"/>
                </a:moveTo>
                <a:lnTo>
                  <a:pt x="514350" y="0"/>
                </a:lnTo>
                <a:lnTo>
                  <a:pt x="514350" y="270418"/>
                </a:lnTo>
                <a:lnTo>
                  <a:pt x="0" y="270418"/>
                </a:lnTo>
                <a:lnTo>
                  <a:pt x="0" y="0"/>
                </a:lnTo>
                <a:close/>
              </a:path>
            </a:pathLst>
          </a:custGeom>
          <a:blipFill>
            <a:blip r:embed="rId5"/>
            <a:stretch>
              <a:fillRect b="-1675"/>
            </a:stretch>
          </a:blipFill>
        </p:spPr>
        <p:txBody>
          <a:bodyPr/>
          <a:lstStyle/>
          <a:p>
            <a:endParaRPr lang="en-US" sz="2400"/>
          </a:p>
        </p:txBody>
      </p:sp>
      <p:sp>
        <p:nvSpPr>
          <p:cNvPr id="8" name="Text Placeholder 7">
            <a:extLst>
              <a:ext uri="{FF2B5EF4-FFF2-40B4-BE49-F238E27FC236}">
                <a16:creationId xmlns:a16="http://schemas.microsoft.com/office/drawing/2014/main" id="{C4E4D867-512C-CDAD-A102-C725CA044116}"/>
              </a:ext>
            </a:extLst>
          </p:cNvPr>
          <p:cNvSpPr>
            <a:spLocks noGrp="1"/>
          </p:cNvSpPr>
          <p:nvPr>
            <p:ph type="body" sz="quarter" idx="10"/>
          </p:nvPr>
        </p:nvSpPr>
        <p:spPr>
          <a:xfrm>
            <a:off x="609600" y="1498600"/>
            <a:ext cx="11074400" cy="1524000"/>
          </a:xfrm>
        </p:spPr>
        <p:txBody>
          <a:bodyPr/>
          <a:lstStyle>
            <a:lvl1pPr>
              <a:defRPr sz="2667">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133">
                <a:latin typeface="Arial" panose="020B0604020202020204" pitchFamily="34" charset="0"/>
                <a:cs typeface="Arial" panose="020B0604020202020204" pitchFamily="34" charset="0"/>
              </a:defRPr>
            </a:lvl3pPr>
            <a:lvl4pPr>
              <a:defRPr sz="1867">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0">
            <a:extLst>
              <a:ext uri="{FF2B5EF4-FFF2-40B4-BE49-F238E27FC236}">
                <a16:creationId xmlns:a16="http://schemas.microsoft.com/office/drawing/2014/main" id="{D8BC0374-C3BD-6148-486C-6C684FE20C0B}"/>
              </a:ext>
            </a:extLst>
          </p:cNvPr>
          <p:cNvSpPr>
            <a:spLocks noGrp="1"/>
          </p:cNvSpPr>
          <p:nvPr>
            <p:ph type="body" sz="quarter" idx="14" hasCustomPrompt="1"/>
          </p:nvPr>
        </p:nvSpPr>
        <p:spPr>
          <a:xfrm>
            <a:off x="609600" y="381000"/>
            <a:ext cx="11074400" cy="812800"/>
          </a:xfrm>
        </p:spPr>
        <p:txBody>
          <a:bodyPr>
            <a:noAutofit/>
          </a:bodyPr>
          <a:lstStyle>
            <a:lvl1pPr marL="0" indent="0" algn="ctr">
              <a:buNone/>
              <a:defRPr sz="4267" b="1">
                <a:solidFill>
                  <a:srgbClr val="930024"/>
                </a:solidFill>
                <a:latin typeface="Arial" panose="020B0604020202020204" pitchFamily="34" charset="0"/>
                <a:cs typeface="Arial" panose="020B0604020202020204" pitchFamily="34" charset="0"/>
              </a:defRPr>
            </a:lvl1pPr>
            <a:lvl2pPr marL="609585" indent="0">
              <a:buNone/>
              <a:defRPr sz="4267" b="1">
                <a:solidFill>
                  <a:schemeClr val="bg1"/>
                </a:solidFill>
                <a:latin typeface="Arial" panose="020B0604020202020204" pitchFamily="34" charset="0"/>
                <a:cs typeface="Arial" panose="020B0604020202020204" pitchFamily="34" charset="0"/>
              </a:defRPr>
            </a:lvl2pPr>
            <a:lvl3pPr marL="1219170" indent="0">
              <a:buNone/>
              <a:defRPr sz="4267" b="1">
                <a:solidFill>
                  <a:schemeClr val="bg1"/>
                </a:solidFill>
                <a:latin typeface="Arial" panose="020B0604020202020204" pitchFamily="34" charset="0"/>
                <a:cs typeface="Arial" panose="020B0604020202020204" pitchFamily="34" charset="0"/>
              </a:defRPr>
            </a:lvl3pPr>
            <a:lvl4pPr marL="1828754" indent="0">
              <a:buNone/>
              <a:defRPr sz="4267" b="1">
                <a:solidFill>
                  <a:schemeClr val="bg1"/>
                </a:solidFill>
                <a:latin typeface="Arial" panose="020B0604020202020204" pitchFamily="34" charset="0"/>
                <a:cs typeface="Arial" panose="020B0604020202020204" pitchFamily="34" charset="0"/>
              </a:defRPr>
            </a:lvl4pPr>
            <a:lvl5pPr marL="2438339" indent="0">
              <a:buNone/>
              <a:defRPr sz="4267" b="1">
                <a:solidFill>
                  <a:schemeClr val="bg1"/>
                </a:solidFill>
                <a:latin typeface="Arial" panose="020B0604020202020204" pitchFamily="34" charset="0"/>
                <a:cs typeface="Arial" panose="020B0604020202020204" pitchFamily="34" charset="0"/>
              </a:defRPr>
            </a:lvl5pPr>
          </a:lstStyle>
          <a:p>
            <a:pPr lvl="0"/>
            <a:r>
              <a:rPr lang="en-US" dirty="0"/>
              <a:t>Slide Heading</a:t>
            </a:r>
          </a:p>
        </p:txBody>
      </p:sp>
    </p:spTree>
    <p:extLst>
      <p:ext uri="{BB962C8B-B14F-4D97-AF65-F5344CB8AC3E}">
        <p14:creationId xmlns:p14="http://schemas.microsoft.com/office/powerpoint/2010/main" val="3995735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073450"/>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Freeform 2">
            <a:extLst>
              <a:ext uri="{FF2B5EF4-FFF2-40B4-BE49-F238E27FC236}">
                <a16:creationId xmlns:a16="http://schemas.microsoft.com/office/drawing/2014/main" id="{6806E62B-E128-23B4-EDBE-6E320F4286C3}"/>
              </a:ext>
            </a:extLst>
          </p:cNvPr>
          <p:cNvSpPr/>
          <p:nvPr userDrawn="1"/>
        </p:nvSpPr>
        <p:spPr>
          <a:xfrm>
            <a:off x="-34329" y="6484728"/>
            <a:ext cx="12226329" cy="373272"/>
          </a:xfrm>
          <a:custGeom>
            <a:avLst/>
            <a:gdLst/>
            <a:ahLst/>
            <a:cxnLst/>
            <a:rect l="l" t="t" r="r" b="b"/>
            <a:pathLst>
              <a:path w="9169747" h="279954">
                <a:moveTo>
                  <a:pt x="0" y="0"/>
                </a:moveTo>
                <a:lnTo>
                  <a:pt x="9169747" y="0"/>
                </a:lnTo>
                <a:lnTo>
                  <a:pt x="9169747" y="279954"/>
                </a:lnTo>
                <a:lnTo>
                  <a:pt x="0" y="279954"/>
                </a:lnTo>
                <a:lnTo>
                  <a:pt x="0" y="0"/>
                </a:lnTo>
                <a:close/>
              </a:path>
            </a:pathLst>
          </a:custGeom>
          <a:blipFill>
            <a:blip r:embed="rId2">
              <a:extLst>
                <a:ext uri="{96DAC541-7B7A-43D3-8B79-37D633B846F1}">
                  <asvg:svgBlip xmlns:asvg="http://schemas.microsoft.com/office/drawing/2016/SVG/main" r:embed="rId3"/>
                </a:ext>
              </a:extLst>
            </a:blip>
            <a:stretch>
              <a:fillRect l="-78687" t="-3002178" r="-79607" b="-1392375"/>
            </a:stretch>
          </a:blipFill>
        </p:spPr>
        <p:txBody>
          <a:bodyPr/>
          <a:lstStyle/>
          <a:p>
            <a:endParaRPr lang="en-US" sz="2400"/>
          </a:p>
        </p:txBody>
      </p:sp>
      <p:sp>
        <p:nvSpPr>
          <p:cNvPr id="9" name="Freeform 3">
            <a:extLst>
              <a:ext uri="{FF2B5EF4-FFF2-40B4-BE49-F238E27FC236}">
                <a16:creationId xmlns:a16="http://schemas.microsoft.com/office/drawing/2014/main" id="{E4C68119-EC57-FC7D-6644-609BF5D7BE86}"/>
              </a:ext>
            </a:extLst>
          </p:cNvPr>
          <p:cNvSpPr/>
          <p:nvPr userDrawn="1"/>
        </p:nvSpPr>
        <p:spPr>
          <a:xfrm>
            <a:off x="101601" y="6484728"/>
            <a:ext cx="698281" cy="373272"/>
          </a:xfrm>
          <a:custGeom>
            <a:avLst/>
            <a:gdLst/>
            <a:ahLst/>
            <a:cxnLst/>
            <a:rect l="l" t="t" r="r" b="b"/>
            <a:pathLst>
              <a:path w="523711" h="279954">
                <a:moveTo>
                  <a:pt x="0" y="0"/>
                </a:moveTo>
                <a:lnTo>
                  <a:pt x="523711" y="0"/>
                </a:lnTo>
                <a:lnTo>
                  <a:pt x="523711" y="279954"/>
                </a:lnTo>
                <a:lnTo>
                  <a:pt x="0" y="279954"/>
                </a:lnTo>
                <a:lnTo>
                  <a:pt x="0" y="0"/>
                </a:lnTo>
                <a:close/>
              </a:path>
            </a:pathLst>
          </a:custGeom>
          <a:blipFill>
            <a:blip r:embed="rId4"/>
            <a:stretch>
              <a:fillRect/>
            </a:stretch>
          </a:blipFill>
        </p:spPr>
        <p:txBody>
          <a:bodyPr/>
          <a:lstStyle/>
          <a:p>
            <a:endParaRPr lang="en-US" sz="2400"/>
          </a:p>
        </p:txBody>
      </p:sp>
      <p:sp>
        <p:nvSpPr>
          <p:cNvPr id="4" name="Text Placeholder 7">
            <a:extLst>
              <a:ext uri="{FF2B5EF4-FFF2-40B4-BE49-F238E27FC236}">
                <a16:creationId xmlns:a16="http://schemas.microsoft.com/office/drawing/2014/main" id="{F01F7A85-62DD-CA3B-CED1-24967ABF0DE1}"/>
              </a:ext>
            </a:extLst>
          </p:cNvPr>
          <p:cNvSpPr>
            <a:spLocks noGrp="1"/>
          </p:cNvSpPr>
          <p:nvPr>
            <p:ph type="body" sz="quarter" idx="13"/>
          </p:nvPr>
        </p:nvSpPr>
        <p:spPr>
          <a:xfrm>
            <a:off x="609600" y="1498600"/>
            <a:ext cx="11074400" cy="1524000"/>
          </a:xfrm>
        </p:spPr>
        <p:txBody>
          <a:bodyPr/>
          <a:lstStyle>
            <a:lvl1pPr>
              <a:defRPr sz="2667">
                <a:solidFill>
                  <a:schemeClr val="bg1"/>
                </a:solidFill>
                <a:latin typeface="Arial" panose="020B0604020202020204" pitchFamily="34" charset="0"/>
                <a:cs typeface="Arial" panose="020B0604020202020204" pitchFamily="34" charset="0"/>
              </a:defRPr>
            </a:lvl1pPr>
            <a:lvl2pPr>
              <a:defRPr sz="2400">
                <a:solidFill>
                  <a:schemeClr val="bg1"/>
                </a:solidFill>
                <a:latin typeface="Arial" panose="020B0604020202020204" pitchFamily="34" charset="0"/>
                <a:cs typeface="Arial" panose="020B0604020202020204" pitchFamily="34" charset="0"/>
              </a:defRPr>
            </a:lvl2pPr>
            <a:lvl3pPr>
              <a:defRPr sz="2133">
                <a:solidFill>
                  <a:schemeClr val="bg1"/>
                </a:solidFill>
                <a:latin typeface="Arial" panose="020B0604020202020204" pitchFamily="34" charset="0"/>
                <a:cs typeface="Arial" panose="020B0604020202020204" pitchFamily="34" charset="0"/>
              </a:defRPr>
            </a:lvl3pPr>
            <a:lvl4pPr>
              <a:defRPr sz="1867">
                <a:solidFill>
                  <a:schemeClr val="bg1"/>
                </a:solidFill>
                <a:latin typeface="Arial" panose="020B0604020202020204" pitchFamily="34" charset="0"/>
                <a:cs typeface="Arial" panose="020B0604020202020204" pitchFamily="34" charset="0"/>
              </a:defRPr>
            </a:lvl4pPr>
            <a:lvl5pPr>
              <a:defRPr sz="1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820D646A-BF2A-4B80-9C92-155075E47012}"/>
              </a:ext>
            </a:extLst>
          </p:cNvPr>
          <p:cNvSpPr>
            <a:spLocks noGrp="1"/>
          </p:cNvSpPr>
          <p:nvPr>
            <p:ph type="body" sz="quarter" idx="14" hasCustomPrompt="1"/>
          </p:nvPr>
        </p:nvSpPr>
        <p:spPr>
          <a:xfrm>
            <a:off x="609600" y="381000"/>
            <a:ext cx="11074400" cy="812800"/>
          </a:xfrm>
        </p:spPr>
        <p:txBody>
          <a:bodyPr>
            <a:noAutofit/>
          </a:bodyPr>
          <a:lstStyle>
            <a:lvl1pPr marL="0" indent="0" algn="ctr">
              <a:buNone/>
              <a:defRPr sz="4267" b="1">
                <a:solidFill>
                  <a:schemeClr val="bg1"/>
                </a:solidFill>
                <a:latin typeface="Arial" panose="020B0604020202020204" pitchFamily="34" charset="0"/>
                <a:cs typeface="Arial" panose="020B0604020202020204" pitchFamily="34" charset="0"/>
              </a:defRPr>
            </a:lvl1pPr>
            <a:lvl2pPr marL="609585" indent="0">
              <a:buNone/>
              <a:defRPr sz="4267" b="1">
                <a:solidFill>
                  <a:schemeClr val="bg1"/>
                </a:solidFill>
                <a:latin typeface="Arial" panose="020B0604020202020204" pitchFamily="34" charset="0"/>
                <a:cs typeface="Arial" panose="020B0604020202020204" pitchFamily="34" charset="0"/>
              </a:defRPr>
            </a:lvl2pPr>
            <a:lvl3pPr marL="1219170" indent="0">
              <a:buNone/>
              <a:defRPr sz="4267" b="1">
                <a:solidFill>
                  <a:schemeClr val="bg1"/>
                </a:solidFill>
                <a:latin typeface="Arial" panose="020B0604020202020204" pitchFamily="34" charset="0"/>
                <a:cs typeface="Arial" panose="020B0604020202020204" pitchFamily="34" charset="0"/>
              </a:defRPr>
            </a:lvl3pPr>
            <a:lvl4pPr marL="1828754" indent="0">
              <a:buNone/>
              <a:defRPr sz="4267" b="1">
                <a:solidFill>
                  <a:schemeClr val="bg1"/>
                </a:solidFill>
                <a:latin typeface="Arial" panose="020B0604020202020204" pitchFamily="34" charset="0"/>
                <a:cs typeface="Arial" panose="020B0604020202020204" pitchFamily="34" charset="0"/>
              </a:defRPr>
            </a:lvl4pPr>
            <a:lvl5pPr marL="2438339" indent="0">
              <a:buNone/>
              <a:defRPr sz="4267" b="1">
                <a:solidFill>
                  <a:schemeClr val="bg1"/>
                </a:solidFill>
                <a:latin typeface="Arial" panose="020B0604020202020204" pitchFamily="34" charset="0"/>
                <a:cs typeface="Arial" panose="020B0604020202020204" pitchFamily="34" charset="0"/>
              </a:defRPr>
            </a:lvl5pPr>
          </a:lstStyle>
          <a:p>
            <a:pPr lvl="0"/>
            <a:r>
              <a:rPr lang="en-US" dirty="0"/>
              <a:t>Slide Heading</a:t>
            </a:r>
          </a:p>
        </p:txBody>
      </p:sp>
    </p:spTree>
    <p:extLst>
      <p:ext uri="{BB962C8B-B14F-4D97-AF65-F5344CB8AC3E}">
        <p14:creationId xmlns:p14="http://schemas.microsoft.com/office/powerpoint/2010/main" val="12982544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1219200" y="15703550"/>
            <a:ext cx="2844800" cy="486833"/>
          </a:xfrm>
        </p:spPr>
        <p:txBody>
          <a:bodyPr/>
          <a:lstStyle/>
          <a:p>
            <a:endParaRPr lang="en-US"/>
          </a:p>
        </p:txBody>
      </p:sp>
      <p:sp>
        <p:nvSpPr>
          <p:cNvPr id="8" name="Footer Placeholder 7"/>
          <p:cNvSpPr>
            <a:spLocks noGrp="1"/>
          </p:cNvSpPr>
          <p:nvPr>
            <p:ph type="ftr" sz="quarter" idx="11"/>
          </p:nvPr>
        </p:nvSpPr>
        <p:spPr>
          <a:xfrm>
            <a:off x="2336800" y="15703550"/>
            <a:ext cx="3860800" cy="486833"/>
          </a:xfrm>
        </p:spPr>
        <p:txBody>
          <a:bodyPr/>
          <a:lstStyle/>
          <a:p>
            <a:endParaRPr lang="en-US"/>
          </a:p>
        </p:txBody>
      </p:sp>
      <p:sp>
        <p:nvSpPr>
          <p:cNvPr id="9" name="Slide Number Placeholder 8"/>
          <p:cNvSpPr>
            <a:spLocks noGrp="1"/>
          </p:cNvSpPr>
          <p:nvPr>
            <p:ph type="sldNum" sz="quarter" idx="12"/>
          </p:nvPr>
        </p:nvSpPr>
        <p:spPr>
          <a:xfrm>
            <a:off x="6908800" y="15703550"/>
            <a:ext cx="2844800" cy="486833"/>
          </a:xfrm>
        </p:spPr>
        <p:txBody>
          <a:bodyPr/>
          <a:lstStyle/>
          <a:p>
            <a:fld id="{B6F15528-21DE-4FAA-801E-634DDDAF4B2B}" type="slidenum">
              <a:rPr lang="en-US" smtClean="0"/>
              <a:pPr/>
              <a:t>‹#›</a:t>
            </a:fld>
            <a:endParaRPr lang="en-US"/>
          </a:p>
        </p:txBody>
      </p:sp>
      <p:sp>
        <p:nvSpPr>
          <p:cNvPr id="4" name="Text Placeholder 7">
            <a:extLst>
              <a:ext uri="{FF2B5EF4-FFF2-40B4-BE49-F238E27FC236}">
                <a16:creationId xmlns:a16="http://schemas.microsoft.com/office/drawing/2014/main" id="{E9C0C91C-F759-0122-2AD0-C9DF437EEF3A}"/>
              </a:ext>
            </a:extLst>
          </p:cNvPr>
          <p:cNvSpPr>
            <a:spLocks noGrp="1"/>
          </p:cNvSpPr>
          <p:nvPr>
            <p:ph type="body" sz="quarter" idx="13" hasCustomPrompt="1"/>
          </p:nvPr>
        </p:nvSpPr>
        <p:spPr>
          <a:xfrm>
            <a:off x="711199" y="279400"/>
            <a:ext cx="10769600" cy="812800"/>
          </a:xfrm>
        </p:spPr>
        <p:txBody>
          <a:bodyPr/>
          <a:lstStyle>
            <a:lvl1pPr marL="0" indent="0" algn="ctr">
              <a:buNone/>
              <a:defRPr sz="4267" b="1">
                <a:solidFill>
                  <a:srgbClr val="930024"/>
                </a:solidFill>
                <a:latin typeface="Arial" panose="020B0604020202020204" pitchFamily="34" charset="0"/>
                <a:cs typeface="Arial" panose="020B0604020202020204" pitchFamily="34" charset="0"/>
              </a:defRPr>
            </a:lvl1pPr>
            <a:lvl2pPr marL="609585" indent="0">
              <a:buNone/>
              <a:defRPr b="1">
                <a:latin typeface="Arial" panose="020B0604020202020204" pitchFamily="34" charset="0"/>
                <a:cs typeface="Arial" panose="020B0604020202020204" pitchFamily="34" charset="0"/>
              </a:defRPr>
            </a:lvl2pPr>
            <a:lvl3pPr marL="1219170" indent="0">
              <a:buNone/>
              <a:defRPr b="1">
                <a:latin typeface="Arial" panose="020B0604020202020204" pitchFamily="34" charset="0"/>
                <a:cs typeface="Arial" panose="020B0604020202020204" pitchFamily="34" charset="0"/>
              </a:defRPr>
            </a:lvl3pPr>
            <a:lvl4pPr marL="1828754" indent="0">
              <a:buNone/>
              <a:defRPr b="1">
                <a:latin typeface="Arial" panose="020B0604020202020204" pitchFamily="34" charset="0"/>
                <a:cs typeface="Arial" panose="020B0604020202020204" pitchFamily="34" charset="0"/>
              </a:defRPr>
            </a:lvl4pPr>
            <a:lvl5pPr marL="2438339" indent="0">
              <a:buNone/>
              <a:defRPr b="1">
                <a:latin typeface="Arial" panose="020B0604020202020204" pitchFamily="34" charset="0"/>
                <a:cs typeface="Arial" panose="020B0604020202020204" pitchFamily="34" charset="0"/>
              </a:defRPr>
            </a:lvl5pPr>
          </a:lstStyle>
          <a:p>
            <a:pPr lvl="0"/>
            <a:r>
              <a:rPr lang="en-US" dirty="0"/>
              <a:t>Acknowledgements</a:t>
            </a:r>
          </a:p>
        </p:txBody>
      </p:sp>
      <p:sp>
        <p:nvSpPr>
          <p:cNvPr id="5" name="Text Placeholder 7">
            <a:extLst>
              <a:ext uri="{FF2B5EF4-FFF2-40B4-BE49-F238E27FC236}">
                <a16:creationId xmlns:a16="http://schemas.microsoft.com/office/drawing/2014/main" id="{37A40374-BF6D-C4B6-244D-C5D1AADB292A}"/>
              </a:ext>
            </a:extLst>
          </p:cNvPr>
          <p:cNvSpPr>
            <a:spLocks noGrp="1"/>
          </p:cNvSpPr>
          <p:nvPr>
            <p:ph type="body" sz="quarter" idx="14" hasCustomPrompt="1"/>
          </p:nvPr>
        </p:nvSpPr>
        <p:spPr>
          <a:xfrm>
            <a:off x="711199" y="1600200"/>
            <a:ext cx="10769600" cy="612341"/>
          </a:xfrm>
        </p:spPr>
        <p:txBody>
          <a:bodyPr>
            <a:noAutofit/>
          </a:bodyPr>
          <a:lstStyle>
            <a:lvl1pPr marL="0" indent="0" algn="l">
              <a:buNone/>
              <a:defRPr sz="2667" b="1">
                <a:solidFill>
                  <a:schemeClr val="tx1"/>
                </a:solidFill>
                <a:latin typeface="Arial" panose="020B0604020202020204" pitchFamily="34" charset="0"/>
                <a:cs typeface="Arial" panose="020B0604020202020204" pitchFamily="34" charset="0"/>
              </a:defRPr>
            </a:lvl1pPr>
            <a:lvl2pPr marL="609585" indent="0">
              <a:buNone/>
              <a:defRPr b="1">
                <a:latin typeface="Arial" panose="020B0604020202020204" pitchFamily="34" charset="0"/>
                <a:cs typeface="Arial" panose="020B0604020202020204" pitchFamily="34" charset="0"/>
              </a:defRPr>
            </a:lvl2pPr>
            <a:lvl3pPr marL="1219170" indent="0">
              <a:buNone/>
              <a:defRPr sz="3200" b="1">
                <a:latin typeface="Arial" panose="020B0604020202020204" pitchFamily="34" charset="0"/>
                <a:cs typeface="Arial" panose="020B0604020202020204" pitchFamily="34" charset="0"/>
              </a:defRPr>
            </a:lvl3pPr>
            <a:lvl4pPr marL="1828754" indent="0">
              <a:buNone/>
              <a:defRPr sz="3200" b="1">
                <a:latin typeface="Arial" panose="020B0604020202020204" pitchFamily="34" charset="0"/>
                <a:cs typeface="Arial" panose="020B0604020202020204" pitchFamily="34" charset="0"/>
              </a:defRPr>
            </a:lvl4pPr>
            <a:lvl5pPr marL="2438339" indent="0">
              <a:buNone/>
              <a:defRPr sz="3200" b="1">
                <a:latin typeface="Arial" panose="020B0604020202020204" pitchFamily="34" charset="0"/>
                <a:cs typeface="Arial" panose="020B0604020202020204" pitchFamily="34" charset="0"/>
              </a:defRPr>
            </a:lvl5pPr>
          </a:lstStyle>
          <a:p>
            <a:pPr lvl="0"/>
            <a:r>
              <a:rPr lang="en-US" dirty="0"/>
              <a:t>Author’s Affiliations</a:t>
            </a:r>
          </a:p>
        </p:txBody>
      </p:sp>
      <p:sp>
        <p:nvSpPr>
          <p:cNvPr id="6" name="Text Placeholder 7">
            <a:extLst>
              <a:ext uri="{FF2B5EF4-FFF2-40B4-BE49-F238E27FC236}">
                <a16:creationId xmlns:a16="http://schemas.microsoft.com/office/drawing/2014/main" id="{1CB26D0A-E35D-F03F-AE2E-70D5C9AAFCD2}"/>
              </a:ext>
            </a:extLst>
          </p:cNvPr>
          <p:cNvSpPr>
            <a:spLocks noGrp="1"/>
          </p:cNvSpPr>
          <p:nvPr>
            <p:ph type="body" sz="quarter" idx="15" hasCustomPrompt="1"/>
          </p:nvPr>
        </p:nvSpPr>
        <p:spPr>
          <a:xfrm>
            <a:off x="711199" y="2217840"/>
            <a:ext cx="10769600" cy="612341"/>
          </a:xfrm>
        </p:spPr>
        <p:txBody>
          <a:bodyPr>
            <a:noAutofit/>
          </a:bodyPr>
          <a:lstStyle>
            <a:lvl1pPr marL="0" indent="0" algn="l">
              <a:buNone/>
              <a:defRPr sz="2667" b="0" i="1">
                <a:solidFill>
                  <a:schemeClr val="tx1"/>
                </a:solidFill>
                <a:latin typeface="Arial" panose="020B0604020202020204" pitchFamily="34" charset="0"/>
                <a:cs typeface="Arial" panose="020B0604020202020204" pitchFamily="34" charset="0"/>
              </a:defRPr>
            </a:lvl1pPr>
            <a:lvl2pPr marL="609585" indent="0">
              <a:buNone/>
              <a:defRPr b="1">
                <a:latin typeface="Arial" panose="020B0604020202020204" pitchFamily="34" charset="0"/>
                <a:cs typeface="Arial" panose="020B0604020202020204" pitchFamily="34" charset="0"/>
              </a:defRPr>
            </a:lvl2pPr>
            <a:lvl3pPr marL="1219170" indent="0">
              <a:buNone/>
              <a:defRPr sz="3200" b="1">
                <a:latin typeface="Arial" panose="020B0604020202020204" pitchFamily="34" charset="0"/>
                <a:cs typeface="Arial" panose="020B0604020202020204" pitchFamily="34" charset="0"/>
              </a:defRPr>
            </a:lvl3pPr>
            <a:lvl4pPr marL="1828754" indent="0">
              <a:buNone/>
              <a:defRPr sz="3200" b="1">
                <a:latin typeface="Arial" panose="020B0604020202020204" pitchFamily="34" charset="0"/>
                <a:cs typeface="Arial" panose="020B0604020202020204" pitchFamily="34" charset="0"/>
              </a:defRPr>
            </a:lvl4pPr>
            <a:lvl5pPr marL="2438339" indent="0">
              <a:buNone/>
              <a:defRPr sz="3200" b="1">
                <a:latin typeface="Arial" panose="020B0604020202020204" pitchFamily="34" charset="0"/>
                <a:cs typeface="Arial" panose="020B0604020202020204" pitchFamily="34" charset="0"/>
              </a:defRPr>
            </a:lvl5pPr>
          </a:lstStyle>
          <a:p>
            <a:pPr lvl="0"/>
            <a:r>
              <a:rPr lang="en-US" dirty="0"/>
              <a:t>@ - Optional: Add social media handle(s) here</a:t>
            </a:r>
          </a:p>
        </p:txBody>
      </p:sp>
      <p:sp>
        <p:nvSpPr>
          <p:cNvPr id="10" name="Text Placeholder 7">
            <a:extLst>
              <a:ext uri="{FF2B5EF4-FFF2-40B4-BE49-F238E27FC236}">
                <a16:creationId xmlns:a16="http://schemas.microsoft.com/office/drawing/2014/main" id="{A6FA7347-16CA-7BBF-967C-B6FEEB1228D7}"/>
              </a:ext>
            </a:extLst>
          </p:cNvPr>
          <p:cNvSpPr>
            <a:spLocks noGrp="1"/>
          </p:cNvSpPr>
          <p:nvPr>
            <p:ph type="body" sz="quarter" idx="16" hasCustomPrompt="1"/>
          </p:nvPr>
        </p:nvSpPr>
        <p:spPr>
          <a:xfrm>
            <a:off x="711199" y="3327400"/>
            <a:ext cx="10769600" cy="612341"/>
          </a:xfrm>
        </p:spPr>
        <p:txBody>
          <a:bodyPr>
            <a:noAutofit/>
          </a:bodyPr>
          <a:lstStyle>
            <a:lvl1pPr marL="0" indent="0" algn="l">
              <a:buNone/>
              <a:defRPr sz="2667" b="0">
                <a:solidFill>
                  <a:schemeClr val="tx1"/>
                </a:solidFill>
                <a:latin typeface="Arial" panose="020B0604020202020204" pitchFamily="34" charset="0"/>
                <a:cs typeface="Arial" panose="020B0604020202020204" pitchFamily="34" charset="0"/>
              </a:defRPr>
            </a:lvl1pPr>
            <a:lvl2pPr marL="609585" indent="0">
              <a:buNone/>
              <a:defRPr b="1">
                <a:latin typeface="Arial" panose="020B0604020202020204" pitchFamily="34" charset="0"/>
                <a:cs typeface="Arial" panose="020B0604020202020204" pitchFamily="34" charset="0"/>
              </a:defRPr>
            </a:lvl2pPr>
            <a:lvl3pPr marL="1219170" indent="0">
              <a:buNone/>
              <a:defRPr sz="3200" b="1">
                <a:latin typeface="Arial" panose="020B0604020202020204" pitchFamily="34" charset="0"/>
                <a:cs typeface="Arial" panose="020B0604020202020204" pitchFamily="34" charset="0"/>
              </a:defRPr>
            </a:lvl3pPr>
            <a:lvl4pPr marL="1828754" indent="0">
              <a:buNone/>
              <a:defRPr sz="3200" b="1">
                <a:latin typeface="Arial" panose="020B0604020202020204" pitchFamily="34" charset="0"/>
                <a:cs typeface="Arial" panose="020B0604020202020204" pitchFamily="34" charset="0"/>
              </a:defRPr>
            </a:lvl4pPr>
            <a:lvl5pPr marL="2438339" indent="0">
              <a:buNone/>
              <a:defRPr sz="3200" b="1">
                <a:latin typeface="Arial" panose="020B0604020202020204" pitchFamily="34" charset="0"/>
                <a:cs typeface="Arial" panose="020B0604020202020204" pitchFamily="34" charset="0"/>
              </a:defRPr>
            </a:lvl5pPr>
          </a:lstStyle>
          <a:p>
            <a:pPr lvl="0"/>
            <a:r>
              <a:rPr lang="en-US" dirty="0"/>
              <a:t>Grant/Sponsor Acknowledgements</a:t>
            </a:r>
          </a:p>
        </p:txBody>
      </p:sp>
      <p:sp>
        <p:nvSpPr>
          <p:cNvPr id="11" name="Text Placeholder 7">
            <a:extLst>
              <a:ext uri="{FF2B5EF4-FFF2-40B4-BE49-F238E27FC236}">
                <a16:creationId xmlns:a16="http://schemas.microsoft.com/office/drawing/2014/main" id="{705E6EB9-CDE7-A300-5EE0-28B0FF5DA3E1}"/>
              </a:ext>
            </a:extLst>
          </p:cNvPr>
          <p:cNvSpPr>
            <a:spLocks noGrp="1"/>
          </p:cNvSpPr>
          <p:nvPr>
            <p:ph type="body" sz="quarter" idx="17" hasCustomPrompt="1"/>
          </p:nvPr>
        </p:nvSpPr>
        <p:spPr>
          <a:xfrm>
            <a:off x="711199" y="3939742"/>
            <a:ext cx="10769600" cy="612341"/>
          </a:xfrm>
        </p:spPr>
        <p:txBody>
          <a:bodyPr>
            <a:noAutofit/>
          </a:bodyPr>
          <a:lstStyle>
            <a:lvl1pPr marL="457189" indent="-457189" algn="l">
              <a:buFont typeface="Arial" panose="020B0604020202020204" pitchFamily="34" charset="0"/>
              <a:buChar char="•"/>
              <a:defRPr sz="2667" b="1">
                <a:solidFill>
                  <a:schemeClr val="tx1"/>
                </a:solidFill>
                <a:latin typeface="Arial" panose="020B0604020202020204" pitchFamily="34" charset="0"/>
                <a:cs typeface="Arial" panose="020B0604020202020204" pitchFamily="34" charset="0"/>
              </a:defRPr>
            </a:lvl1pPr>
            <a:lvl2pPr marL="609585" indent="0">
              <a:buNone/>
              <a:defRPr b="1">
                <a:latin typeface="Arial" panose="020B0604020202020204" pitchFamily="34" charset="0"/>
                <a:cs typeface="Arial" panose="020B0604020202020204" pitchFamily="34" charset="0"/>
              </a:defRPr>
            </a:lvl2pPr>
            <a:lvl3pPr marL="1219170" indent="0">
              <a:buNone/>
              <a:defRPr sz="3200" b="1">
                <a:latin typeface="Arial" panose="020B0604020202020204" pitchFamily="34" charset="0"/>
                <a:cs typeface="Arial" panose="020B0604020202020204" pitchFamily="34" charset="0"/>
              </a:defRPr>
            </a:lvl3pPr>
            <a:lvl4pPr marL="1828754" indent="0">
              <a:buNone/>
              <a:defRPr sz="3200" b="1">
                <a:latin typeface="Arial" panose="020B0604020202020204" pitchFamily="34" charset="0"/>
                <a:cs typeface="Arial" panose="020B0604020202020204" pitchFamily="34" charset="0"/>
              </a:defRPr>
            </a:lvl4pPr>
            <a:lvl5pPr marL="2438339" indent="0">
              <a:buNone/>
              <a:defRPr sz="3200" b="1">
                <a:latin typeface="Arial" panose="020B0604020202020204" pitchFamily="34" charset="0"/>
                <a:cs typeface="Arial" panose="020B0604020202020204" pitchFamily="34" charset="0"/>
              </a:defRPr>
            </a:lvl5pPr>
          </a:lstStyle>
          <a:p>
            <a:pPr lvl="0"/>
            <a:r>
              <a:rPr lang="en-US" dirty="0"/>
              <a:t>Grant Info</a:t>
            </a:r>
          </a:p>
          <a:p>
            <a:pPr lvl="0"/>
            <a:r>
              <a:rPr lang="en-US" dirty="0"/>
              <a:t>NCT Number</a:t>
            </a:r>
          </a:p>
        </p:txBody>
      </p:sp>
    </p:spTree>
    <p:extLst>
      <p:ext uri="{BB962C8B-B14F-4D97-AF65-F5344CB8AC3E}">
        <p14:creationId xmlns:p14="http://schemas.microsoft.com/office/powerpoint/2010/main" val="98119719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ue Title Slide">
    <p:bg>
      <p:bgPr>
        <a:solidFill>
          <a:schemeClr val="accent4"/>
        </a:solidFill>
        <a:effectLst/>
      </p:bgPr>
    </p:bg>
    <p:spTree>
      <p:nvGrpSpPr>
        <p:cNvPr id="1" name=""/>
        <p:cNvGrpSpPr/>
        <p:nvPr/>
      </p:nvGrpSpPr>
      <p:grpSpPr>
        <a:xfrm>
          <a:off x="0" y="0"/>
          <a:ext cx="0" cy="0"/>
          <a:chOff x="0" y="0"/>
          <a:chExt cx="0" cy="0"/>
        </a:xfrm>
      </p:grpSpPr>
      <p:sp>
        <p:nvSpPr>
          <p:cNvPr id="14" name="Pentagon 13"/>
          <p:cNvSpPr>
            <a:spLocks noChangeAspect="1"/>
          </p:cNvSpPr>
          <p:nvPr/>
        </p:nvSpPr>
        <p:spPr>
          <a:xfrm>
            <a:off x="1555315" y="0"/>
            <a:ext cx="3829485" cy="6864096"/>
          </a:xfrm>
          <a:prstGeom prst="homePlate">
            <a:avLst>
              <a:gd name="adj" fmla="val 36290"/>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Pentagon 14"/>
          <p:cNvSpPr>
            <a:spLocks noChangeAspect="1"/>
          </p:cNvSpPr>
          <p:nvPr/>
        </p:nvSpPr>
        <p:spPr>
          <a:xfrm>
            <a:off x="0" y="0"/>
            <a:ext cx="3829485" cy="6864096"/>
          </a:xfrm>
          <a:prstGeom prst="homePlate">
            <a:avLst>
              <a:gd name="adj" fmla="val 36290"/>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9" name="Rectangle 18"/>
          <p:cNvSpPr/>
          <p:nvPr/>
        </p:nvSpPr>
        <p:spPr>
          <a:xfrm flipV="1">
            <a:off x="0" y="5035296"/>
            <a:ext cx="121920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1"/>
          <p:cNvSpPr>
            <a:spLocks noGrp="1"/>
          </p:cNvSpPr>
          <p:nvPr>
            <p:ph type="ctrTitle" hasCustomPrompt="1"/>
          </p:nvPr>
        </p:nvSpPr>
        <p:spPr>
          <a:xfrm>
            <a:off x="914400" y="1638300"/>
            <a:ext cx="10363200" cy="1827843"/>
          </a:xfrm>
        </p:spPr>
        <p:txBody>
          <a:bodyPr lIns="0" tIns="0" rIns="0" bIns="0" anchor="b">
            <a:noAutofit/>
          </a:bodyPr>
          <a:lstStyle>
            <a:lvl1pPr algn="r">
              <a:defRPr sz="3733" b="0" i="0">
                <a:solidFill>
                  <a:srgbClr val="FFFFFF"/>
                </a:solidFill>
                <a:latin typeface="Arial"/>
                <a:cs typeface="Arial"/>
              </a:defRPr>
            </a:lvl1pPr>
          </a:lstStyle>
          <a:p>
            <a:r>
              <a:rPr lang="en-US" dirty="0"/>
              <a:t>Title of the presentation</a:t>
            </a:r>
          </a:p>
        </p:txBody>
      </p:sp>
      <p:sp>
        <p:nvSpPr>
          <p:cNvPr id="11" name="Subtitle 2"/>
          <p:cNvSpPr>
            <a:spLocks noGrp="1"/>
          </p:cNvSpPr>
          <p:nvPr>
            <p:ph type="subTitle" idx="1" hasCustomPrompt="1"/>
          </p:nvPr>
        </p:nvSpPr>
        <p:spPr>
          <a:xfrm>
            <a:off x="914400" y="3566160"/>
            <a:ext cx="10363200" cy="686376"/>
          </a:xfrm>
        </p:spPr>
        <p:txBody>
          <a:bodyPr lIns="0" tIns="0" rIns="0" bIns="0" anchor="t">
            <a:noAutofit/>
          </a:bodyPr>
          <a:lstStyle>
            <a:lvl1pPr marL="0" indent="0" algn="r">
              <a:buNone/>
              <a:defRPr sz="1867" b="0" i="1" spc="133">
                <a:solidFill>
                  <a:schemeClr val="bg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 goes here </a:t>
            </a:r>
          </a:p>
        </p:txBody>
      </p:sp>
      <p:pic>
        <p:nvPicPr>
          <p:cNvPr id="13" name="Picture 12" descr="NCI-Logo-Color.png"/>
          <p:cNvPicPr>
            <a:picLocks/>
          </p:cNvPicPr>
          <p:nvPr/>
        </p:nvPicPr>
        <p:blipFill>
          <a:blip r:embed="rId2">
            <a:extLst>
              <a:ext uri="{28A0092B-C50C-407E-A947-70E740481C1C}">
                <a14:useLocalDpi xmlns:a14="http://schemas.microsoft.com/office/drawing/2010/main" val="0"/>
              </a:ext>
            </a:extLst>
          </a:blip>
          <a:stretch>
            <a:fillRect/>
          </a:stretch>
        </p:blipFill>
        <p:spPr>
          <a:xfrm>
            <a:off x="609602" y="5710324"/>
            <a:ext cx="5324687" cy="508000"/>
          </a:xfrm>
          <a:prstGeom prst="rect">
            <a:avLst/>
          </a:prstGeom>
        </p:spPr>
      </p:pic>
      <p:sp>
        <p:nvSpPr>
          <p:cNvPr id="9" name="Date Placeholder 3"/>
          <p:cNvSpPr>
            <a:spLocks noGrp="1"/>
          </p:cNvSpPr>
          <p:nvPr>
            <p:ph type="dt" sz="half" idx="2"/>
          </p:nvPr>
        </p:nvSpPr>
        <p:spPr>
          <a:xfrm>
            <a:off x="8534400" y="5727700"/>
            <a:ext cx="3048000" cy="474576"/>
          </a:xfrm>
          <a:prstGeom prst="rect">
            <a:avLst/>
          </a:prstGeom>
        </p:spPr>
        <p:txBody>
          <a:bodyPr vert="horz" lIns="0" tIns="0" rIns="0" bIns="0" rtlCol="0" anchor="ctr"/>
          <a:lstStyle>
            <a:lvl1pPr algn="r" fontAlgn="auto">
              <a:spcBef>
                <a:spcPts val="0"/>
              </a:spcBef>
              <a:spcAft>
                <a:spcPts val="0"/>
              </a:spcAft>
              <a:defRPr lang="en-US" sz="1867" smtClean="0"/>
            </a:lvl1pPr>
          </a:lstStyle>
          <a:p>
            <a:pPr>
              <a:defRPr/>
            </a:pPr>
            <a:endParaRPr lang="en-US" dirty="0"/>
          </a:p>
        </p:txBody>
      </p:sp>
    </p:spTree>
    <p:extLst>
      <p:ext uri="{BB962C8B-B14F-4D97-AF65-F5344CB8AC3E}">
        <p14:creationId xmlns:p14="http://schemas.microsoft.com/office/powerpoint/2010/main" val="113926065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genda with Sub-Bullet">
    <p:spTree>
      <p:nvGrpSpPr>
        <p:cNvPr id="1" name=""/>
        <p:cNvGrpSpPr/>
        <p:nvPr/>
      </p:nvGrpSpPr>
      <p:grpSpPr>
        <a:xfrm>
          <a:off x="0" y="0"/>
          <a:ext cx="0" cy="0"/>
          <a:chOff x="0" y="0"/>
          <a:chExt cx="0" cy="0"/>
        </a:xfrm>
      </p:grpSpPr>
      <p:sp>
        <p:nvSpPr>
          <p:cNvPr id="12" name="Pentagon 11"/>
          <p:cNvSpPr>
            <a:spLocks noChangeAspect="1"/>
          </p:cNvSpPr>
          <p:nvPr/>
        </p:nvSpPr>
        <p:spPr>
          <a:xfrm>
            <a:off x="1569480" y="0"/>
            <a:ext cx="3829485" cy="6864096"/>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Pentagon 12"/>
          <p:cNvSpPr>
            <a:spLocks noChangeAspect="1"/>
          </p:cNvSpPr>
          <p:nvPr/>
        </p:nvSpPr>
        <p:spPr>
          <a:xfrm>
            <a:off x="14166" y="0"/>
            <a:ext cx="3829485" cy="6864096"/>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itle 1"/>
          <p:cNvSpPr>
            <a:spLocks noGrp="1"/>
          </p:cNvSpPr>
          <p:nvPr>
            <p:ph type="title" hasCustomPrompt="1"/>
          </p:nvPr>
        </p:nvSpPr>
        <p:spPr>
          <a:xfrm>
            <a:off x="658368" y="1828800"/>
            <a:ext cx="4023360" cy="1828800"/>
          </a:xfrm>
        </p:spPr>
        <p:txBody>
          <a:bodyPr lIns="0" tIns="0" rIns="0" bIns="0" anchor="b">
            <a:noAutofit/>
          </a:bodyPr>
          <a:lstStyle>
            <a:lvl1pPr algn="r">
              <a:lnSpc>
                <a:spcPct val="90000"/>
              </a:lnSpc>
              <a:defRPr sz="3200">
                <a:solidFill>
                  <a:srgbClr val="123E57"/>
                </a:solidFill>
                <a:latin typeface="+mj-lt"/>
                <a:cs typeface="SapientSansBold"/>
              </a:defRPr>
            </a:lvl1pPr>
          </a:lstStyle>
          <a:p>
            <a:r>
              <a:rPr lang="en-US" dirty="0"/>
              <a:t>Agenda</a:t>
            </a:r>
          </a:p>
        </p:txBody>
      </p:sp>
      <p:sp>
        <p:nvSpPr>
          <p:cNvPr id="7" name="Text Box 14"/>
          <p:cNvSpPr txBox="1">
            <a:spLocks noChangeArrowheads="1"/>
          </p:cNvSpPr>
          <p:nvPr/>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9" name="Picture 8" descr="NCI-Logo-Gray-Knock-NE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11" name="Text Placeholder 12"/>
          <p:cNvSpPr>
            <a:spLocks noGrp="1"/>
          </p:cNvSpPr>
          <p:nvPr>
            <p:ph type="body" sz="quarter" idx="11" hasCustomPrompt="1"/>
          </p:nvPr>
        </p:nvSpPr>
        <p:spPr>
          <a:xfrm>
            <a:off x="5779008" y="0"/>
            <a:ext cx="5730240" cy="6864096"/>
          </a:xfrm>
        </p:spPr>
        <p:txBody>
          <a:bodyPr anchor="ctr">
            <a:noAutofit/>
          </a:bodyPr>
          <a:lstStyle>
            <a:lvl1pPr marL="609585" marR="0" indent="-609585" algn="l" defTabSz="609585" rtl="0" eaLnBrk="1" fontAlgn="auto" latinLnBrk="0" hangingPunct="1">
              <a:lnSpc>
                <a:spcPct val="100000"/>
              </a:lnSpc>
              <a:spcBef>
                <a:spcPts val="0"/>
              </a:spcBef>
              <a:spcAft>
                <a:spcPts val="1333"/>
              </a:spcAft>
              <a:buClr>
                <a:schemeClr val="accent1"/>
              </a:buClr>
              <a:buSzTx/>
              <a:buFont typeface="+mj-lt"/>
              <a:buAutoNum type="arabicPeriod"/>
              <a:tabLst/>
              <a:defRPr i="1">
                <a:solidFill>
                  <a:srgbClr val="000000"/>
                </a:solidFill>
              </a:defRPr>
            </a:lvl1pPr>
            <a:lvl2pPr marL="914377" marR="0"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lang="en-US" sz="2533" i="1" kern="1200" baseline="0" dirty="0" smtClean="0">
                <a:solidFill>
                  <a:srgbClr val="000000"/>
                </a:solidFill>
                <a:latin typeface="+mn-lt"/>
                <a:ea typeface="ＭＳ Ｐゴシック" charset="0"/>
                <a:cs typeface="SapientCentroSlab-Light"/>
              </a:defRPr>
            </a:lvl2pPr>
          </a:lstStyle>
          <a:p>
            <a:r>
              <a:rPr lang="en-US" dirty="0"/>
              <a:t>Agenda Item 1</a:t>
            </a:r>
          </a:p>
          <a:p>
            <a:pPr lvl="1"/>
            <a:r>
              <a:rPr lang="en-US" dirty="0"/>
              <a:t>Agenda Item 1a</a:t>
            </a:r>
          </a:p>
          <a:p>
            <a:pPr lvl="1"/>
            <a:r>
              <a:rPr lang="en-US" dirty="0"/>
              <a:t>Agenda Item 1b</a:t>
            </a:r>
          </a:p>
          <a:p>
            <a:r>
              <a:rPr lang="en-US" dirty="0"/>
              <a:t>Agenda Item 2</a:t>
            </a:r>
          </a:p>
          <a:p>
            <a:pPr lvl="1"/>
            <a:r>
              <a:rPr lang="en-US" dirty="0"/>
              <a:t>Agenda Item 2a</a:t>
            </a:r>
          </a:p>
          <a:p>
            <a:pPr lvl="1"/>
            <a:r>
              <a:rPr lang="en-US" dirty="0"/>
              <a:t>Agenda Item 2b</a:t>
            </a:r>
          </a:p>
          <a:p>
            <a:r>
              <a:rPr lang="en-US" dirty="0"/>
              <a:t>Agenda Item 3</a:t>
            </a:r>
          </a:p>
          <a:p>
            <a:pPr marL="914377" marR="0" lvl="1"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a:pPr>
            <a:r>
              <a:rPr lang="en-US" dirty="0"/>
              <a:t>Agenda Item 3a</a:t>
            </a:r>
          </a:p>
          <a:p>
            <a:pPr marL="914377" marR="0" lvl="1"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a:pPr>
            <a:r>
              <a:rPr lang="en-US" dirty="0"/>
              <a:t>Agenda Item 3b</a:t>
            </a:r>
          </a:p>
        </p:txBody>
      </p:sp>
    </p:spTree>
    <p:extLst>
      <p:ext uri="{BB962C8B-B14F-4D97-AF65-F5344CB8AC3E}">
        <p14:creationId xmlns:p14="http://schemas.microsoft.com/office/powerpoint/2010/main" val="3764374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ue Section Break">
    <p:bg>
      <p:bgPr>
        <a:solidFill>
          <a:schemeClr val="accent4"/>
        </a:solidFill>
        <a:effectLst/>
      </p:bgPr>
    </p:bg>
    <p:spTree>
      <p:nvGrpSpPr>
        <p:cNvPr id="1" name=""/>
        <p:cNvGrpSpPr/>
        <p:nvPr/>
      </p:nvGrpSpPr>
      <p:grpSpPr>
        <a:xfrm>
          <a:off x="0" y="0"/>
          <a:ext cx="0" cy="0"/>
          <a:chOff x="0" y="0"/>
          <a:chExt cx="0" cy="0"/>
        </a:xfrm>
      </p:grpSpPr>
      <p:sp>
        <p:nvSpPr>
          <p:cNvPr id="11" name="Pentagon 10"/>
          <p:cNvSpPr/>
          <p:nvPr/>
        </p:nvSpPr>
        <p:spPr>
          <a:xfrm>
            <a:off x="0" y="0"/>
            <a:ext cx="11277597" cy="68580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Pentagon 11"/>
          <p:cNvSpPr/>
          <p:nvPr/>
        </p:nvSpPr>
        <p:spPr>
          <a:xfrm>
            <a:off x="0" y="0"/>
            <a:ext cx="9719731" cy="68580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itle 1"/>
          <p:cNvSpPr>
            <a:spLocks noGrp="1"/>
          </p:cNvSpPr>
          <p:nvPr>
            <p:ph type="ctrTitle" hasCustomPrompt="1"/>
          </p:nvPr>
        </p:nvSpPr>
        <p:spPr>
          <a:xfrm>
            <a:off x="4572001" y="2423160"/>
            <a:ext cx="6705599" cy="1828800"/>
          </a:xfrm>
        </p:spPr>
        <p:txBody>
          <a:bodyPr lIns="0" tIns="0" rIns="0" bIns="0" anchor="b">
            <a:noAutofit/>
          </a:bodyPr>
          <a:lstStyle>
            <a:lvl1pPr algn="r">
              <a:defRPr sz="3733" spc="-107">
                <a:solidFill>
                  <a:schemeClr val="bg1"/>
                </a:solidFill>
                <a:latin typeface="+mj-lt"/>
                <a:cs typeface="SapientSansBold"/>
              </a:defRPr>
            </a:lvl1pPr>
          </a:lstStyle>
          <a:p>
            <a:pPr lvl="0"/>
            <a:r>
              <a:rPr lang="en-US" dirty="0"/>
              <a:t>Section title</a:t>
            </a:r>
          </a:p>
        </p:txBody>
      </p:sp>
      <p:sp>
        <p:nvSpPr>
          <p:cNvPr id="10" name="Subtitle 2"/>
          <p:cNvSpPr>
            <a:spLocks noGrp="1"/>
          </p:cNvSpPr>
          <p:nvPr>
            <p:ph type="subTitle" idx="1" hasCustomPrompt="1"/>
          </p:nvPr>
        </p:nvSpPr>
        <p:spPr>
          <a:xfrm>
            <a:off x="4571999" y="4343400"/>
            <a:ext cx="6697189" cy="685800"/>
          </a:xfrm>
        </p:spPr>
        <p:txBody>
          <a:bodyPr lIns="0" tIns="0" rIns="0" bIns="0">
            <a:noAutofit/>
          </a:bodyPr>
          <a:lstStyle>
            <a:lvl1pPr marL="0" indent="0" algn="r">
              <a:buNone/>
              <a:defRPr sz="1867" b="0" i="1" spc="133">
                <a:solidFill>
                  <a:srgbClr val="FFFFFF"/>
                </a:solidFill>
                <a:latin typeface="+mn-lt"/>
                <a:cs typeface="SapientCentroSlab-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 goes here</a:t>
            </a:r>
          </a:p>
        </p:txBody>
      </p:sp>
      <p:sp>
        <p:nvSpPr>
          <p:cNvPr id="8" name="Text Box 14"/>
          <p:cNvSpPr txBox="1">
            <a:spLocks noChangeArrowheads="1"/>
          </p:cNvSpPr>
          <p:nvPr/>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FFFFFF"/>
                </a:solidFill>
                <a:latin typeface="+mn-lt"/>
                <a:cs typeface="SapientSansRegular"/>
              </a:rPr>
              <a:t> </a:t>
            </a:r>
            <a:fld id="{4225D95B-3580-C74C-AC82-B8FCF626B418}" type="slidenum">
              <a:rPr lang="en-US" sz="1333" b="1" smtClean="0">
                <a:solidFill>
                  <a:srgbClr val="FFFFFF"/>
                </a:solidFill>
                <a:latin typeface="+mn-lt"/>
                <a:cs typeface="SapientSansRegular"/>
              </a:rPr>
              <a:pPr algn="r" fontAlgn="auto">
                <a:lnSpc>
                  <a:spcPct val="101000"/>
                </a:lnSpc>
                <a:spcBef>
                  <a:spcPct val="50000"/>
                </a:spcBef>
                <a:spcAft>
                  <a:spcPts val="0"/>
                </a:spcAft>
                <a:defRPr/>
              </a:pPr>
              <a:t>‹#›</a:t>
            </a:fld>
            <a:endParaRPr lang="en-US" sz="1333" b="1" dirty="0">
              <a:solidFill>
                <a:srgbClr val="FFFFFF"/>
              </a:solidFill>
              <a:latin typeface="+mn-lt"/>
              <a:cs typeface="SapientSansRegular"/>
            </a:endParaRPr>
          </a:p>
        </p:txBody>
      </p:sp>
      <p:pic>
        <p:nvPicPr>
          <p:cNvPr id="13" name="Picture 12" descr="NCI-Logo-White-Knoc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2" y="6486144"/>
            <a:ext cx="2555849" cy="243840"/>
          </a:xfrm>
          <a:prstGeom prst="rect">
            <a:avLst/>
          </a:prstGeom>
        </p:spPr>
      </p:pic>
    </p:spTree>
    <p:extLst>
      <p:ext uri="{BB962C8B-B14F-4D97-AF65-F5344CB8AC3E}">
        <p14:creationId xmlns:p14="http://schemas.microsoft.com/office/powerpoint/2010/main" val="3561862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ue Section Break ALT">
    <p:bg>
      <p:bgPr>
        <a:solidFill>
          <a:schemeClr val="bg1"/>
        </a:solidFill>
        <a:effectLst/>
      </p:bgPr>
    </p:bg>
    <p:spTree>
      <p:nvGrpSpPr>
        <p:cNvPr id="1" name=""/>
        <p:cNvGrpSpPr/>
        <p:nvPr/>
      </p:nvGrpSpPr>
      <p:grpSpPr>
        <a:xfrm>
          <a:off x="0" y="0"/>
          <a:ext cx="0" cy="0"/>
          <a:chOff x="0" y="0"/>
          <a:chExt cx="0" cy="0"/>
        </a:xfrm>
      </p:grpSpPr>
      <p:sp>
        <p:nvSpPr>
          <p:cNvPr id="7" name="Pentagon 6"/>
          <p:cNvSpPr>
            <a:spLocks noChangeAspect="1"/>
          </p:cNvSpPr>
          <p:nvPr/>
        </p:nvSpPr>
        <p:spPr>
          <a:xfrm>
            <a:off x="2031143" y="0"/>
            <a:ext cx="3829485" cy="6864096"/>
          </a:xfrm>
          <a:prstGeom prst="homePlate">
            <a:avLst>
              <a:gd name="adj" fmla="val 36290"/>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Pentagon 9"/>
          <p:cNvSpPr>
            <a:spLocks noChangeAspect="1"/>
          </p:cNvSpPr>
          <p:nvPr/>
        </p:nvSpPr>
        <p:spPr>
          <a:xfrm>
            <a:off x="1" y="0"/>
            <a:ext cx="4305313" cy="6864096"/>
          </a:xfrm>
          <a:prstGeom prst="homePlate">
            <a:avLst>
              <a:gd name="adj" fmla="val 32357"/>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itle 1"/>
          <p:cNvSpPr>
            <a:spLocks noGrp="1"/>
          </p:cNvSpPr>
          <p:nvPr>
            <p:ph type="ctrTitle" hasCustomPrompt="1"/>
          </p:nvPr>
        </p:nvSpPr>
        <p:spPr>
          <a:xfrm>
            <a:off x="5860628" y="2423160"/>
            <a:ext cx="5416971" cy="1828800"/>
          </a:xfrm>
        </p:spPr>
        <p:txBody>
          <a:bodyPr lIns="0" tIns="0" rIns="0" bIns="0" anchor="b">
            <a:noAutofit/>
          </a:bodyPr>
          <a:lstStyle>
            <a:lvl1pPr algn="r">
              <a:defRPr sz="3733" spc="-107">
                <a:solidFill>
                  <a:srgbClr val="BB0E3D"/>
                </a:solidFill>
                <a:latin typeface="+mj-lt"/>
                <a:cs typeface="SapientSansBold"/>
              </a:defRPr>
            </a:lvl1pPr>
          </a:lstStyle>
          <a:p>
            <a:pPr lvl="0"/>
            <a:r>
              <a:rPr lang="en-US" dirty="0"/>
              <a:t>Section title</a:t>
            </a:r>
          </a:p>
        </p:txBody>
      </p:sp>
      <p:sp>
        <p:nvSpPr>
          <p:cNvPr id="9" name="Subtitle 2"/>
          <p:cNvSpPr>
            <a:spLocks noGrp="1"/>
          </p:cNvSpPr>
          <p:nvPr>
            <p:ph type="subTitle" idx="1" hasCustomPrompt="1"/>
          </p:nvPr>
        </p:nvSpPr>
        <p:spPr>
          <a:xfrm>
            <a:off x="5860628" y="4343400"/>
            <a:ext cx="5408560" cy="685800"/>
          </a:xfrm>
        </p:spPr>
        <p:txBody>
          <a:bodyPr lIns="0" tIns="0" rIns="0" bIns="0">
            <a:noAutofit/>
          </a:bodyPr>
          <a:lstStyle>
            <a:lvl1pPr marL="0" indent="0" algn="r">
              <a:buNone/>
              <a:defRPr sz="1867" b="0" i="1" spc="133">
                <a:solidFill>
                  <a:schemeClr val="accent3"/>
                </a:solidFill>
                <a:latin typeface="+mn-lt"/>
                <a:cs typeface="SapientCentroSlab-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 goes here</a:t>
            </a:r>
          </a:p>
        </p:txBody>
      </p:sp>
      <p:pic>
        <p:nvPicPr>
          <p:cNvPr id="11" name="Picture 10" descr="NCI-Logo-White-Knoc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2" y="6486144"/>
            <a:ext cx="2555849" cy="243840"/>
          </a:xfrm>
          <a:prstGeom prst="rect">
            <a:avLst/>
          </a:prstGeom>
        </p:spPr>
      </p:pic>
      <p:sp>
        <p:nvSpPr>
          <p:cNvPr id="13" name="Text Box 14"/>
          <p:cNvSpPr txBox="1">
            <a:spLocks noChangeArrowheads="1"/>
          </p:cNvSpPr>
          <p:nvPr/>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Tree>
    <p:extLst>
      <p:ext uri="{BB962C8B-B14F-4D97-AF65-F5344CB8AC3E}">
        <p14:creationId xmlns:p14="http://schemas.microsoft.com/office/powerpoint/2010/main" val="3612654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Blue">
    <p:bg>
      <p:bgPr>
        <a:solidFill>
          <a:schemeClr val="accent4"/>
        </a:solidFill>
        <a:effectLst/>
      </p:bgPr>
    </p:bg>
    <p:spTree>
      <p:nvGrpSpPr>
        <p:cNvPr id="1" name=""/>
        <p:cNvGrpSpPr/>
        <p:nvPr/>
      </p:nvGrpSpPr>
      <p:grpSpPr>
        <a:xfrm>
          <a:off x="0" y="0"/>
          <a:ext cx="0" cy="0"/>
          <a:chOff x="0" y="0"/>
          <a:chExt cx="0" cy="0"/>
        </a:xfrm>
      </p:grpSpPr>
      <p:sp>
        <p:nvSpPr>
          <p:cNvPr id="5" name="Pentagon 4"/>
          <p:cNvSpPr/>
          <p:nvPr/>
        </p:nvSpPr>
        <p:spPr>
          <a:xfrm>
            <a:off x="0" y="0"/>
            <a:ext cx="11277597" cy="68580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Pentagon 7"/>
          <p:cNvSpPr/>
          <p:nvPr/>
        </p:nvSpPr>
        <p:spPr>
          <a:xfrm>
            <a:off x="0" y="0"/>
            <a:ext cx="9719731" cy="68580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 Placeholder 8"/>
          <p:cNvSpPr>
            <a:spLocks noGrp="1"/>
          </p:cNvSpPr>
          <p:nvPr>
            <p:ph type="body" sz="quarter" idx="10" hasCustomPrompt="1"/>
          </p:nvPr>
        </p:nvSpPr>
        <p:spPr>
          <a:xfrm>
            <a:off x="914400" y="1828800"/>
            <a:ext cx="10363200" cy="3200400"/>
          </a:xfrm>
        </p:spPr>
        <p:txBody>
          <a:bodyPr anchor="ctr">
            <a:noAutofit/>
          </a:bodyPr>
          <a:lstStyle>
            <a:lvl1pPr marL="0" indent="0" algn="ctr">
              <a:spcAft>
                <a:spcPts val="0"/>
              </a:spcAft>
              <a:buNone/>
              <a:defRPr sz="3200" b="0" i="1" baseline="0">
                <a:solidFill>
                  <a:srgbClr val="FFFFFF"/>
                </a:solidFill>
                <a:latin typeface="+mn-lt"/>
                <a:cs typeface="SapientCentroSlab-Light"/>
              </a:defRPr>
            </a:lvl1pPr>
          </a:lstStyle>
          <a:p>
            <a:pPr lvl="0"/>
            <a:r>
              <a:rPr lang="en-US" dirty="0"/>
              <a:t>Vision Quote</a:t>
            </a:r>
            <a:br>
              <a:rPr lang="en-US" dirty="0"/>
            </a:br>
            <a:r>
              <a:rPr lang="en-US" dirty="0"/>
              <a:t>“</a:t>
            </a:r>
            <a:r>
              <a:rPr lang="en-US" dirty="0" err="1"/>
              <a:t>Lorem</a:t>
            </a:r>
            <a:r>
              <a:rPr lang="en-US" dirty="0"/>
              <a:t> </a:t>
            </a:r>
            <a:r>
              <a:rPr lang="en-US" dirty="0" err="1"/>
              <a:t>ipsum</a:t>
            </a:r>
            <a:r>
              <a:rPr lang="en-US" dirty="0"/>
              <a:t> dolor sit </a:t>
            </a:r>
            <a:r>
              <a:rPr lang="en-US" dirty="0" err="1"/>
              <a:t>amet</a:t>
            </a:r>
            <a:r>
              <a:rPr lang="en-US" dirty="0"/>
              <a:t>, fugit </a:t>
            </a:r>
            <a:r>
              <a:rPr lang="en-US" dirty="0" err="1"/>
              <a:t>liberavisse</a:t>
            </a:r>
            <a:r>
              <a:rPr lang="en-US" dirty="0"/>
              <a:t> </a:t>
            </a:r>
            <a:br>
              <a:rPr lang="en-US" dirty="0"/>
            </a:br>
            <a:r>
              <a:rPr lang="en-US" dirty="0" err="1"/>
              <a:t>nec</a:t>
            </a:r>
            <a:r>
              <a:rPr lang="en-US" dirty="0"/>
              <a:t> at. </a:t>
            </a:r>
            <a:r>
              <a:rPr lang="en-US" dirty="0" err="1"/>
              <a:t>Essent</a:t>
            </a:r>
            <a:r>
              <a:rPr lang="en-US" dirty="0"/>
              <a:t> </a:t>
            </a:r>
            <a:r>
              <a:rPr lang="en-US" dirty="0" err="1"/>
              <a:t>elaboraret</a:t>
            </a:r>
            <a:r>
              <a:rPr lang="en-US" dirty="0"/>
              <a:t> </a:t>
            </a:r>
            <a:r>
              <a:rPr lang="en-US" dirty="0" err="1"/>
              <a:t>conclusionemque</a:t>
            </a:r>
            <a:r>
              <a:rPr lang="en-US" dirty="0"/>
              <a:t> </a:t>
            </a:r>
            <a:br>
              <a:rPr lang="en-US" dirty="0"/>
            </a:br>
            <a:r>
              <a:rPr lang="en-US" dirty="0" err="1"/>
              <a:t>eam</a:t>
            </a:r>
            <a:r>
              <a:rPr lang="en-US" dirty="0"/>
              <a:t> id. Quo ex </a:t>
            </a:r>
            <a:r>
              <a:rPr lang="en-US" dirty="0" err="1"/>
              <a:t>laboramus</a:t>
            </a:r>
            <a:r>
              <a:rPr lang="en-US" dirty="0"/>
              <a:t> </a:t>
            </a:r>
            <a:r>
              <a:rPr lang="en-US" dirty="0" err="1"/>
              <a:t>accommodare</a:t>
            </a:r>
            <a:r>
              <a:rPr lang="en-US" dirty="0"/>
              <a:t>, </a:t>
            </a:r>
            <a:br>
              <a:rPr lang="en-US" dirty="0"/>
            </a:br>
            <a:r>
              <a:rPr lang="en-US" dirty="0"/>
              <a:t>his </a:t>
            </a:r>
            <a:r>
              <a:rPr lang="en-US" dirty="0" err="1"/>
              <a:t>falli</a:t>
            </a:r>
            <a:r>
              <a:rPr lang="en-US" dirty="0"/>
              <a:t> </a:t>
            </a:r>
            <a:r>
              <a:rPr lang="en-US" dirty="0" err="1"/>
              <a:t>deleniti</a:t>
            </a:r>
            <a:r>
              <a:rPr lang="en-US" dirty="0"/>
              <a:t> </a:t>
            </a:r>
            <a:r>
              <a:rPr lang="en-US" dirty="0" err="1"/>
              <a:t>ei</a:t>
            </a:r>
            <a:r>
              <a:rPr lang="en-US" dirty="0"/>
              <a:t>. </a:t>
            </a:r>
            <a:r>
              <a:rPr lang="en-US" dirty="0" err="1"/>
              <a:t>Illud</a:t>
            </a:r>
            <a:r>
              <a:rPr lang="en-US" dirty="0"/>
              <a:t> postulant </a:t>
            </a:r>
            <a:br>
              <a:rPr lang="en-US" dirty="0"/>
            </a:br>
            <a:r>
              <a:rPr lang="en-US" dirty="0" err="1"/>
              <a:t>adversarium</a:t>
            </a:r>
            <a:r>
              <a:rPr lang="en-US" dirty="0"/>
              <a:t> </a:t>
            </a:r>
            <a:r>
              <a:rPr lang="en-US" dirty="0" err="1"/>
              <a:t>ei</a:t>
            </a:r>
            <a:r>
              <a:rPr lang="en-US" dirty="0"/>
              <a:t> his.”</a:t>
            </a:r>
          </a:p>
        </p:txBody>
      </p:sp>
      <p:sp>
        <p:nvSpPr>
          <p:cNvPr id="7" name="Text Box 14"/>
          <p:cNvSpPr txBox="1">
            <a:spLocks noChangeArrowheads="1"/>
          </p:cNvSpPr>
          <p:nvPr/>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FFFFFF"/>
                </a:solidFill>
                <a:latin typeface="+mn-lt"/>
                <a:cs typeface="SapientSansRegular"/>
              </a:rPr>
              <a:t> </a:t>
            </a:r>
            <a:fld id="{4225D95B-3580-C74C-AC82-B8FCF626B418}" type="slidenum">
              <a:rPr lang="en-US" sz="1333" b="1" smtClean="0">
                <a:solidFill>
                  <a:srgbClr val="FFFFFF"/>
                </a:solidFill>
                <a:latin typeface="+mn-lt"/>
                <a:cs typeface="SapientSansRegular"/>
              </a:rPr>
              <a:pPr algn="r" fontAlgn="auto">
                <a:lnSpc>
                  <a:spcPct val="101000"/>
                </a:lnSpc>
                <a:spcBef>
                  <a:spcPct val="50000"/>
                </a:spcBef>
                <a:spcAft>
                  <a:spcPts val="0"/>
                </a:spcAft>
                <a:defRPr/>
              </a:pPr>
              <a:t>‹#›</a:t>
            </a:fld>
            <a:endParaRPr lang="en-US" sz="1333" b="1" dirty="0">
              <a:solidFill>
                <a:srgbClr val="FFFFFF"/>
              </a:solidFill>
              <a:latin typeface="+mn-lt"/>
              <a:cs typeface="SapientSansRegular"/>
            </a:endParaRPr>
          </a:p>
        </p:txBody>
      </p:sp>
      <p:pic>
        <p:nvPicPr>
          <p:cNvPr id="10" name="Picture 9" descr="NCI-Logo-White-Knoc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2" y="6486144"/>
            <a:ext cx="2555849" cy="243840"/>
          </a:xfrm>
          <a:prstGeom prst="rect">
            <a:avLst/>
          </a:prstGeom>
        </p:spPr>
      </p:pic>
    </p:spTree>
    <p:extLst>
      <p:ext uri="{BB962C8B-B14F-4D97-AF65-F5344CB8AC3E}">
        <p14:creationId xmlns:p14="http://schemas.microsoft.com/office/powerpoint/2010/main" val="2076314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6"/>
            <a:ext cx="10515600" cy="3828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103310B-F767-40D3-B7C0-A987527892FB}" type="slidenum">
              <a:rPr lang="en-US" smtClean="0"/>
              <a:t>‹#›</a:t>
            </a:fld>
            <a:endParaRPr lang="en-US"/>
          </a:p>
        </p:txBody>
      </p:sp>
    </p:spTree>
    <p:extLst>
      <p:ext uri="{BB962C8B-B14F-4D97-AF65-F5344CB8AC3E}">
        <p14:creationId xmlns:p14="http://schemas.microsoft.com/office/powerpoint/2010/main" val="1635318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3"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6859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ne Column — No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
        <p:nvSpPr>
          <p:cNvPr id="5"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2328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lumn Lef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6" name="Content Placeholder 2"/>
          <p:cNvSpPr>
            <a:spLocks noGrp="1"/>
          </p:cNvSpPr>
          <p:nvPr>
            <p:ph sz="quarter" idx="11"/>
          </p:nvPr>
        </p:nvSpPr>
        <p:spPr>
          <a:xfrm>
            <a:off x="658369"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08679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lumn Lef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
        <p:nvSpPr>
          <p:cNvPr id="5"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a:t>Click to edit Master text styles</a:t>
            </a:r>
          </a:p>
        </p:txBody>
      </p:sp>
      <p:sp>
        <p:nvSpPr>
          <p:cNvPr id="6" name="Content Placeholder 2"/>
          <p:cNvSpPr>
            <a:spLocks noGrp="1"/>
          </p:cNvSpPr>
          <p:nvPr>
            <p:ph sz="quarter" idx="11"/>
          </p:nvPr>
        </p:nvSpPr>
        <p:spPr>
          <a:xfrm>
            <a:off x="658369"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4338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lumn Righ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6" name="Content Placeholder 2"/>
          <p:cNvSpPr>
            <a:spLocks noGrp="1"/>
          </p:cNvSpPr>
          <p:nvPr>
            <p:ph sz="quarter" idx="11"/>
          </p:nvPr>
        </p:nvSpPr>
        <p:spPr>
          <a:xfrm>
            <a:off x="6067976"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65836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15386087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 Righ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
        <p:nvSpPr>
          <p:cNvPr id="5" name="Content Placeholder 2"/>
          <p:cNvSpPr>
            <a:spLocks noGrp="1"/>
          </p:cNvSpPr>
          <p:nvPr>
            <p:ph sz="quarter" idx="11"/>
          </p:nvPr>
        </p:nvSpPr>
        <p:spPr>
          <a:xfrm>
            <a:off x="6067976"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2"/>
          </p:nvPr>
        </p:nvSpPr>
        <p:spPr>
          <a:xfrm>
            <a:off x="65836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4825193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ingle Graphic —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1" name="Picture 10" descr="NCI-Logo-Gray-Knock-NE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313038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ingle Graphic — No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Tree>
    <p:extLst>
      <p:ext uri="{BB962C8B-B14F-4D97-AF65-F5344CB8AC3E}">
        <p14:creationId xmlns:p14="http://schemas.microsoft.com/office/powerpoint/2010/main" val="24586912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 Footer">
    <p:spTree>
      <p:nvGrpSpPr>
        <p:cNvPr id="1" name=""/>
        <p:cNvGrpSpPr/>
        <p:nvPr/>
      </p:nvGrpSpPr>
      <p:grpSpPr>
        <a:xfrm>
          <a:off x="0" y="0"/>
          <a:ext cx="0" cy="0"/>
          <a:chOff x="0" y="0"/>
          <a:chExt cx="0" cy="0"/>
        </a:xfrm>
      </p:grpSpPr>
      <p:sp>
        <p:nvSpPr>
          <p:cNvPr id="11" name="Text Box 14"/>
          <p:cNvSpPr txBox="1">
            <a:spLocks noChangeArrowheads="1"/>
          </p:cNvSpPr>
          <p:nvPr/>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2" name="Picture 11" descr="NCI-Logo-Gray-Knock-NE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3358801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 No Footer">
    <p:spTree>
      <p:nvGrpSpPr>
        <p:cNvPr id="1" name=""/>
        <p:cNvGrpSpPr/>
        <p:nvPr/>
      </p:nvGrpSpPr>
      <p:grpSpPr>
        <a:xfrm>
          <a:off x="0" y="0"/>
          <a:ext cx="0" cy="0"/>
          <a:chOff x="0" y="0"/>
          <a:chExt cx="0" cy="0"/>
        </a:xfrm>
      </p:grpSpPr>
      <p:sp>
        <p:nvSpPr>
          <p:cNvPr id="3" name="Text Box 14"/>
          <p:cNvSpPr txBox="1">
            <a:spLocks noChangeArrowheads="1"/>
          </p:cNvSpPr>
          <p:nvPr/>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Tree>
    <p:extLst>
      <p:ext uri="{BB962C8B-B14F-4D97-AF65-F5344CB8AC3E}">
        <p14:creationId xmlns:p14="http://schemas.microsoft.com/office/powerpoint/2010/main" val="46068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103310B-F767-40D3-B7C0-A987527892FB}" type="slidenum">
              <a:rPr lang="en-US" smtClean="0"/>
              <a:t>‹#›</a:t>
            </a:fld>
            <a:endParaRPr lang="en-US"/>
          </a:p>
        </p:txBody>
      </p:sp>
    </p:spTree>
    <p:extLst>
      <p:ext uri="{BB962C8B-B14F-4D97-AF65-F5344CB8AC3E}">
        <p14:creationId xmlns:p14="http://schemas.microsoft.com/office/powerpoint/2010/main" val="3538195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ack Cover Blue">
    <p:bg>
      <p:bgPr>
        <a:solidFill>
          <a:schemeClr val="accent4"/>
        </a:solidFill>
        <a:effectLst/>
      </p:bgPr>
    </p:bg>
    <p:spTree>
      <p:nvGrpSpPr>
        <p:cNvPr id="1" name=""/>
        <p:cNvGrpSpPr/>
        <p:nvPr/>
      </p:nvGrpSpPr>
      <p:grpSpPr>
        <a:xfrm>
          <a:off x="0" y="0"/>
          <a:ext cx="0" cy="0"/>
          <a:chOff x="0" y="0"/>
          <a:chExt cx="0" cy="0"/>
        </a:xfrm>
      </p:grpSpPr>
      <p:sp>
        <p:nvSpPr>
          <p:cNvPr id="7" name="Pentagon 6"/>
          <p:cNvSpPr/>
          <p:nvPr/>
        </p:nvSpPr>
        <p:spPr>
          <a:xfrm>
            <a:off x="0" y="0"/>
            <a:ext cx="11277597" cy="68580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Pentagon 8"/>
          <p:cNvSpPr/>
          <p:nvPr/>
        </p:nvSpPr>
        <p:spPr>
          <a:xfrm>
            <a:off x="0" y="0"/>
            <a:ext cx="9719731" cy="68580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2" name="Group 1"/>
          <p:cNvGrpSpPr>
            <a:grpSpLocks noChangeAspect="1"/>
          </p:cNvGrpSpPr>
          <p:nvPr/>
        </p:nvGrpSpPr>
        <p:grpSpPr>
          <a:xfrm>
            <a:off x="3992035" y="2865121"/>
            <a:ext cx="4218368" cy="1084580"/>
            <a:chOff x="2333626" y="1990725"/>
            <a:chExt cx="4519680" cy="1162050"/>
          </a:xfrm>
        </p:grpSpPr>
        <p:pic>
          <p:nvPicPr>
            <p:cNvPr id="6" name="Picture 5" descr="NCI-Logo-Stac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5" y="2133600"/>
              <a:ext cx="3119501" cy="852170"/>
            </a:xfrm>
            <a:prstGeom prst="rect">
              <a:avLst/>
            </a:prstGeom>
          </p:spPr>
        </p:pic>
        <p:pic>
          <p:nvPicPr>
            <p:cNvPr id="8" name="Picture 7" descr="4_hhs_logo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626" y="1990725"/>
              <a:ext cx="1162050" cy="1162050"/>
            </a:xfrm>
            <a:prstGeom prst="rect">
              <a:avLst/>
            </a:prstGeom>
          </p:spPr>
        </p:pic>
      </p:grpSp>
      <p:sp>
        <p:nvSpPr>
          <p:cNvPr id="10" name="TextBox 13"/>
          <p:cNvSpPr txBox="1">
            <a:spLocks noChangeArrowheads="1"/>
          </p:cNvSpPr>
          <p:nvPr/>
        </p:nvSpPr>
        <p:spPr bwMode="auto">
          <a:xfrm>
            <a:off x="2701330" y="5808133"/>
            <a:ext cx="6838026" cy="420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2133" b="1" dirty="0" err="1">
                <a:solidFill>
                  <a:schemeClr val="bg1"/>
                </a:solidFill>
                <a:latin typeface="Arial" charset="0"/>
              </a:rPr>
              <a:t>www.cancer.gov</a:t>
            </a:r>
            <a:r>
              <a:rPr lang="en-US" sz="2133" b="1" dirty="0">
                <a:solidFill>
                  <a:schemeClr val="bg1"/>
                </a:solidFill>
                <a:latin typeface="Arial" charset="0"/>
              </a:rPr>
              <a:t>                 </a:t>
            </a:r>
            <a:r>
              <a:rPr lang="en-US" sz="2133" b="1" dirty="0" err="1">
                <a:solidFill>
                  <a:schemeClr val="bg1"/>
                </a:solidFill>
                <a:latin typeface="Arial" charset="0"/>
              </a:rPr>
              <a:t>www.cancer.gov</a:t>
            </a:r>
            <a:r>
              <a:rPr lang="en-US" sz="2133" b="1" dirty="0">
                <a:solidFill>
                  <a:schemeClr val="bg1"/>
                </a:solidFill>
                <a:latin typeface="Arial" charset="0"/>
              </a:rPr>
              <a:t>/</a:t>
            </a:r>
            <a:r>
              <a:rPr lang="en-US" sz="2133" b="1" dirty="0" err="1">
                <a:solidFill>
                  <a:schemeClr val="bg1"/>
                </a:solidFill>
                <a:latin typeface="Arial" charset="0"/>
              </a:rPr>
              <a:t>espanol</a:t>
            </a:r>
            <a:endParaRPr lang="en-US" sz="2133" b="1" dirty="0">
              <a:solidFill>
                <a:schemeClr val="bg1"/>
              </a:solidFill>
              <a:latin typeface="Arial" charset="0"/>
            </a:endParaRPr>
          </a:p>
        </p:txBody>
      </p:sp>
    </p:spTree>
    <p:extLst>
      <p:ext uri="{BB962C8B-B14F-4D97-AF65-F5344CB8AC3E}">
        <p14:creationId xmlns:p14="http://schemas.microsoft.com/office/powerpoint/2010/main" val="1738568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F15F8DD-F836-3082-93BB-B35601B5388B}"/>
              </a:ext>
            </a:extLst>
          </p:cNvPr>
          <p:cNvSpPr>
            <a:spLocks noGrp="1"/>
          </p:cNvSpPr>
          <p:nvPr>
            <p:ph type="ctrTitle"/>
          </p:nvPr>
        </p:nvSpPr>
        <p:spPr>
          <a:xfrm>
            <a:off x="517927" y="1122363"/>
            <a:ext cx="5896515" cy="2387600"/>
          </a:xfrm>
        </p:spPr>
        <p:txBody>
          <a:bodyPr>
            <a:normAutofit/>
          </a:bodyPr>
          <a:lstStyle/>
          <a:p>
            <a:pPr algn="l"/>
            <a:endParaRPr lang="en-US" dirty="0"/>
          </a:p>
        </p:txBody>
      </p:sp>
      <p:sp>
        <p:nvSpPr>
          <p:cNvPr id="4" name="Subtitle 2">
            <a:extLst>
              <a:ext uri="{FF2B5EF4-FFF2-40B4-BE49-F238E27FC236}">
                <a16:creationId xmlns:a16="http://schemas.microsoft.com/office/drawing/2014/main" id="{2CFEBD24-447B-A433-5CF5-5FFB9C57C809}"/>
              </a:ext>
            </a:extLst>
          </p:cNvPr>
          <p:cNvSpPr>
            <a:spLocks noGrp="1"/>
          </p:cNvSpPr>
          <p:nvPr>
            <p:ph type="subTitle" idx="1"/>
          </p:nvPr>
        </p:nvSpPr>
        <p:spPr>
          <a:xfrm>
            <a:off x="517928" y="3602038"/>
            <a:ext cx="5896514" cy="1655762"/>
          </a:xfrm>
          <a:prstGeom prst="rect">
            <a:avLst/>
          </a:prstGeom>
        </p:spPr>
        <p:txBody>
          <a:bodyPr>
            <a:normAutofit/>
          </a:bodyPr>
          <a:lstStyle>
            <a:lvl1pPr marL="0" indent="0">
              <a:buNone/>
              <a:defRPr>
                <a:latin typeface="Arial" panose="020B0604020202020204" pitchFamily="34" charset="0"/>
                <a:cs typeface="Arial" panose="020B0604020202020204" pitchFamily="34" charset="0"/>
              </a:defRPr>
            </a:lvl1pPr>
          </a:lstStyle>
          <a:p>
            <a:pPr algn="l"/>
            <a:endParaRPr lang="en-US" dirty="0"/>
          </a:p>
        </p:txBody>
      </p:sp>
    </p:spTree>
    <p:extLst>
      <p:ext uri="{BB962C8B-B14F-4D97-AF65-F5344CB8AC3E}">
        <p14:creationId xmlns:p14="http://schemas.microsoft.com/office/powerpoint/2010/main" val="3909081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normAutofit/>
          </a:bodyPr>
          <a:lstStyle>
            <a:lvl1pPr marL="0" indent="0" algn="ctr">
              <a:buNone/>
              <a:defRPr sz="4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42434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4" name="Text Placeholder 5"/>
          <p:cNvSpPr>
            <a:spLocks noGrp="1"/>
          </p:cNvSpPr>
          <p:nvPr>
            <p:ph type="body" sz="quarter" idx="11"/>
          </p:nvPr>
        </p:nvSpPr>
        <p:spPr bwMode="blackWhite">
          <a:xfrm>
            <a:off x="438151" y="1335314"/>
            <a:ext cx="11324357" cy="4855936"/>
          </a:xfrm>
          <a:prstGeom prst="rect">
            <a:avLst/>
          </a:prstGeom>
        </p:spPr>
        <p:txBody>
          <a:bodyPr vert="horz">
            <a:normAutofit/>
          </a:bodyPr>
          <a:lstStyle>
            <a:lvl1pPr marL="623888" indent="-623888">
              <a:lnSpc>
                <a:spcPct val="110000"/>
              </a:lnSpc>
              <a:spcBef>
                <a:spcPts val="0"/>
              </a:spcBef>
              <a:spcAft>
                <a:spcPts val="1200"/>
              </a:spcAft>
              <a:buClrTx/>
              <a:buSzPct val="100000"/>
              <a:buFont typeface="Arial" panose="020B0604020202020204" pitchFamily="34" charset="0"/>
              <a:buChar char="•"/>
              <a:defRPr sz="3600" baseline="0">
                <a:solidFill>
                  <a:schemeClr val="tx1"/>
                </a:solidFill>
                <a:latin typeface="Arial" panose="020B0604020202020204" pitchFamily="34" charset="0"/>
                <a:cs typeface="Arial" panose="020B0604020202020204" pitchFamily="34" charset="0"/>
              </a:defRPr>
            </a:lvl1pPr>
            <a:lvl2pPr marL="1371600" indent="-625475">
              <a:lnSpc>
                <a:spcPct val="110000"/>
              </a:lnSpc>
              <a:spcBef>
                <a:spcPts val="0"/>
              </a:spcBef>
              <a:spcAft>
                <a:spcPts val="1200"/>
              </a:spcAft>
              <a:buClrTx/>
              <a:buFont typeface="Calibri" panose="020F0502020204030204" pitchFamily="34" charset="0"/>
              <a:buChar char="–"/>
              <a:defRPr sz="3600" baseline="0">
                <a:solidFill>
                  <a:schemeClr val="tx1"/>
                </a:solidFill>
                <a:latin typeface="Arial" panose="020B0604020202020204" pitchFamily="34" charset="0"/>
                <a:cs typeface="Arial" panose="020B0604020202020204" pitchFamily="34" charset="0"/>
              </a:defRPr>
            </a:lvl2pPr>
            <a:lvl3pPr marL="2120900" indent="-630238">
              <a:lnSpc>
                <a:spcPct val="110000"/>
              </a:lnSpc>
              <a:spcBef>
                <a:spcPts val="0"/>
              </a:spcBef>
              <a:spcAft>
                <a:spcPts val="1200"/>
              </a:spcAft>
              <a:buClrTx/>
              <a:buFont typeface="Arial" panose="020B0604020202020204" pitchFamily="34" charset="0"/>
              <a:buChar char="•"/>
              <a:tabLst/>
              <a:defRPr sz="3600" baseline="0">
                <a:solidFill>
                  <a:schemeClr val="tx1"/>
                </a:solidFill>
                <a:latin typeface="Arial" panose="020B0604020202020204" pitchFamily="34" charset="0"/>
                <a:cs typeface="Arial" panose="020B0604020202020204" pitchFamily="34" charset="0"/>
              </a:defRPr>
            </a:lvl3pPr>
            <a:lvl4pPr>
              <a:defRPr sz="3200" baseline="0">
                <a:solidFill>
                  <a:schemeClr val="tx1">
                    <a:lumMod val="65000"/>
                    <a:lumOff val="35000"/>
                  </a:schemeClr>
                </a:solidFill>
                <a:latin typeface="Arial" panose="020B0604020202020204" pitchFamily="34" charset="0"/>
                <a:cs typeface="Arial" panose="020B0604020202020204" pitchFamily="34" charset="0"/>
              </a:defRPr>
            </a:lvl4pPr>
            <a:lvl5pPr>
              <a:defRPr sz="3200" baseline="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endParaRPr lang="en-US" dirty="0"/>
          </a:p>
        </p:txBody>
      </p:sp>
    </p:spTree>
    <p:extLst>
      <p:ext uri="{BB962C8B-B14F-4D97-AF65-F5344CB8AC3E}">
        <p14:creationId xmlns:p14="http://schemas.microsoft.com/office/powerpoint/2010/main" val="8078406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1.a. Outline">
    <p:spTree>
      <p:nvGrpSpPr>
        <p:cNvPr id="1" name=""/>
        <p:cNvGrpSpPr/>
        <p:nvPr/>
      </p:nvGrpSpPr>
      <p:grpSpPr>
        <a:xfrm>
          <a:off x="0" y="0"/>
          <a:ext cx="0" cy="0"/>
          <a:chOff x="0" y="0"/>
          <a:chExt cx="0" cy="0"/>
        </a:xfrm>
      </p:grpSpPr>
      <p:sp>
        <p:nvSpPr>
          <p:cNvPr id="8" name="TextBox 7"/>
          <p:cNvSpPr txBox="1"/>
          <p:nvPr userDrawn="1"/>
        </p:nvSpPr>
        <p:spPr>
          <a:xfrm>
            <a:off x="6079067" y="6645275"/>
            <a:ext cx="184731" cy="369332"/>
          </a:xfrm>
          <a:prstGeom prst="rect">
            <a:avLst/>
          </a:prstGeom>
          <a:noFill/>
        </p:spPr>
        <p:txBody>
          <a:bodyPr wrap="none">
            <a:spAutoFit/>
          </a:bodyPr>
          <a:lstStyle/>
          <a:p>
            <a:pPr>
              <a:defRPr/>
            </a:pPr>
            <a:endParaRPr lang="en-US" sz="1800" dirty="0">
              <a:solidFill>
                <a:prstClr val="black"/>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0"/>
          </p:nvPr>
        </p:nvSpPr>
        <p:spPr>
          <a:xfrm>
            <a:off x="438151" y="283701"/>
            <a:ext cx="11446639" cy="747712"/>
          </a:xfrm>
          <a:prstGeom prst="rect">
            <a:avLst/>
          </a:prstGeom>
        </p:spPr>
        <p:txBody>
          <a:bodyPr vert="horz" anchor="ctr">
            <a:normAutofit/>
          </a:bodyPr>
          <a:lstStyle>
            <a:lvl1pPr marL="0" indent="0" algn="l">
              <a:buFontTx/>
              <a:buNone/>
              <a:defRPr sz="4400" b="1" baseline="0">
                <a:solidFill>
                  <a:srgbClr val="2E398E"/>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6" name="Text Placeholder 5"/>
          <p:cNvSpPr>
            <a:spLocks noGrp="1"/>
          </p:cNvSpPr>
          <p:nvPr>
            <p:ph type="body" sz="quarter" idx="11"/>
          </p:nvPr>
        </p:nvSpPr>
        <p:spPr bwMode="blackWhite">
          <a:xfrm>
            <a:off x="438151" y="1306286"/>
            <a:ext cx="11446933" cy="4884964"/>
          </a:xfrm>
          <a:prstGeom prst="rect">
            <a:avLst/>
          </a:prstGeom>
        </p:spPr>
        <p:txBody>
          <a:bodyPr vert="horz">
            <a:normAutofit/>
          </a:bodyPr>
          <a:lstStyle>
            <a:lvl1pPr marL="681038" indent="-681038">
              <a:lnSpc>
                <a:spcPct val="110000"/>
              </a:lnSpc>
              <a:spcBef>
                <a:spcPts val="0"/>
              </a:spcBef>
              <a:spcAft>
                <a:spcPts val="1200"/>
              </a:spcAft>
              <a:buClrTx/>
              <a:buSzPct val="100000"/>
              <a:buFont typeface="+mj-lt"/>
              <a:buAutoNum type="arabicPeriod"/>
              <a:defRPr sz="3600" baseline="0">
                <a:solidFill>
                  <a:schemeClr val="tx1"/>
                </a:solidFill>
                <a:latin typeface="Arial" panose="020B0604020202020204" pitchFamily="34" charset="0"/>
                <a:cs typeface="Arial" panose="020B0604020202020204" pitchFamily="34" charset="0"/>
              </a:defRPr>
            </a:lvl1pPr>
            <a:lvl2pPr marL="1371600" indent="-625475">
              <a:lnSpc>
                <a:spcPct val="110000"/>
              </a:lnSpc>
              <a:spcBef>
                <a:spcPts val="0"/>
              </a:spcBef>
              <a:spcAft>
                <a:spcPts val="1200"/>
              </a:spcAft>
              <a:buClrTx/>
              <a:buFont typeface="+mj-lt"/>
              <a:buAutoNum type="alphaLcPeriod"/>
              <a:defRPr sz="3600" baseline="0">
                <a:solidFill>
                  <a:schemeClr val="tx1"/>
                </a:solidFill>
                <a:latin typeface="Arial" panose="020B0604020202020204" pitchFamily="34" charset="0"/>
                <a:cs typeface="Arial" panose="020B0604020202020204" pitchFamily="34" charset="0"/>
              </a:defRPr>
            </a:lvl2pPr>
            <a:lvl3pPr marL="2062163" indent="-630238">
              <a:lnSpc>
                <a:spcPct val="110000"/>
              </a:lnSpc>
              <a:spcBef>
                <a:spcPts val="0"/>
              </a:spcBef>
              <a:spcAft>
                <a:spcPts val="1200"/>
              </a:spcAft>
              <a:buClrTx/>
              <a:buFont typeface="+mj-lt"/>
              <a:buAutoNum type="arabicParenR"/>
              <a:defRPr sz="3600" baseline="0">
                <a:solidFill>
                  <a:schemeClr val="tx1"/>
                </a:solidFill>
                <a:latin typeface="Arial" panose="020B0604020202020204" pitchFamily="34" charset="0"/>
                <a:cs typeface="Arial" panose="020B0604020202020204" pitchFamily="34" charset="0"/>
              </a:defRPr>
            </a:lvl3pPr>
            <a:lvl4pPr>
              <a:defRPr sz="3200" baseline="0">
                <a:solidFill>
                  <a:schemeClr val="tx1">
                    <a:lumMod val="65000"/>
                    <a:lumOff val="35000"/>
                  </a:schemeClr>
                </a:solidFill>
              </a:defRPr>
            </a:lvl4pPr>
            <a:lvl5pPr>
              <a:defRPr sz="3200" baseline="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83944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I.A. Outline">
    <p:spTree>
      <p:nvGrpSpPr>
        <p:cNvPr id="1" name=""/>
        <p:cNvGrpSpPr/>
        <p:nvPr/>
      </p:nvGrpSpPr>
      <p:grpSpPr>
        <a:xfrm>
          <a:off x="0" y="0"/>
          <a:ext cx="0" cy="0"/>
          <a:chOff x="0" y="0"/>
          <a:chExt cx="0" cy="0"/>
        </a:xfrm>
      </p:grpSpPr>
      <p:sp>
        <p:nvSpPr>
          <p:cNvPr id="8" name="TextBox 7"/>
          <p:cNvSpPr txBox="1"/>
          <p:nvPr userDrawn="1"/>
        </p:nvSpPr>
        <p:spPr>
          <a:xfrm>
            <a:off x="6079067" y="6645275"/>
            <a:ext cx="184731" cy="369332"/>
          </a:xfrm>
          <a:prstGeom prst="rect">
            <a:avLst/>
          </a:prstGeom>
          <a:noFill/>
        </p:spPr>
        <p:txBody>
          <a:bodyPr wrap="none">
            <a:spAutoFit/>
          </a:bodyPr>
          <a:lstStyle/>
          <a:p>
            <a:pPr>
              <a:defRPr/>
            </a:pPr>
            <a:endParaRPr lang="en-US" sz="1800" dirty="0">
              <a:solidFill>
                <a:prstClr val="black"/>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0"/>
          </p:nvPr>
        </p:nvSpPr>
        <p:spPr>
          <a:xfrm>
            <a:off x="438151" y="283701"/>
            <a:ext cx="11446639" cy="747712"/>
          </a:xfrm>
          <a:prstGeom prst="rect">
            <a:avLst/>
          </a:prstGeom>
        </p:spPr>
        <p:txBody>
          <a:bodyPr vert="horz" anchor="ctr">
            <a:normAutofit/>
          </a:bodyPr>
          <a:lstStyle>
            <a:lvl1pPr marL="0" indent="0" algn="l">
              <a:buFontTx/>
              <a:buNone/>
              <a:defRPr sz="4400" b="1" baseline="0">
                <a:solidFill>
                  <a:srgbClr val="2E398E"/>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6" name="Text Placeholder 5"/>
          <p:cNvSpPr>
            <a:spLocks noGrp="1"/>
          </p:cNvSpPr>
          <p:nvPr>
            <p:ph type="body" sz="quarter" idx="11"/>
          </p:nvPr>
        </p:nvSpPr>
        <p:spPr bwMode="blackWhite">
          <a:xfrm>
            <a:off x="438151" y="1322614"/>
            <a:ext cx="11446933" cy="4868636"/>
          </a:xfrm>
          <a:prstGeom prst="rect">
            <a:avLst/>
          </a:prstGeom>
        </p:spPr>
        <p:txBody>
          <a:bodyPr vert="horz">
            <a:normAutofit/>
          </a:bodyPr>
          <a:lstStyle>
            <a:lvl1pPr marL="582613" indent="-582613">
              <a:lnSpc>
                <a:spcPct val="110000"/>
              </a:lnSpc>
              <a:spcBef>
                <a:spcPts val="0"/>
              </a:spcBef>
              <a:spcAft>
                <a:spcPts val="1200"/>
              </a:spcAft>
              <a:buClrTx/>
              <a:buSzPct val="100000"/>
              <a:buFont typeface="+mj-lt"/>
              <a:buAutoNum type="romanUcPeriod"/>
              <a:defRPr sz="3600" baseline="0">
                <a:solidFill>
                  <a:schemeClr val="tx1"/>
                </a:solidFill>
                <a:latin typeface="Arial" panose="020B0604020202020204" pitchFamily="34" charset="0"/>
                <a:cs typeface="Arial" panose="020B0604020202020204" pitchFamily="34" charset="0"/>
              </a:defRPr>
            </a:lvl1pPr>
            <a:lvl2pPr marL="1371600" indent="-690563">
              <a:lnSpc>
                <a:spcPct val="110000"/>
              </a:lnSpc>
              <a:spcBef>
                <a:spcPts val="0"/>
              </a:spcBef>
              <a:spcAft>
                <a:spcPts val="1200"/>
              </a:spcAft>
              <a:buClrTx/>
              <a:buFont typeface="+mj-lt"/>
              <a:buAutoNum type="alphaUcPeriod"/>
              <a:defRPr sz="3600" baseline="0">
                <a:solidFill>
                  <a:schemeClr val="tx1"/>
                </a:solidFill>
                <a:latin typeface="Arial" panose="020B0604020202020204" pitchFamily="34" charset="0"/>
                <a:cs typeface="Arial" panose="020B0604020202020204" pitchFamily="34" charset="0"/>
              </a:defRPr>
            </a:lvl2pPr>
            <a:lvl3pPr marL="2003425" indent="-525463">
              <a:lnSpc>
                <a:spcPct val="110000"/>
              </a:lnSpc>
              <a:spcBef>
                <a:spcPts val="0"/>
              </a:spcBef>
              <a:spcAft>
                <a:spcPts val="1200"/>
              </a:spcAft>
              <a:buClrTx/>
              <a:buFont typeface="+mj-lt"/>
              <a:buAutoNum type="romanLcPeriod"/>
              <a:defRPr sz="3600" baseline="0">
                <a:solidFill>
                  <a:schemeClr val="tx1"/>
                </a:solidFill>
                <a:latin typeface="Arial" panose="020B0604020202020204" pitchFamily="34" charset="0"/>
                <a:cs typeface="Arial" panose="020B0604020202020204" pitchFamily="34" charset="0"/>
              </a:defRPr>
            </a:lvl3pPr>
            <a:lvl4pPr>
              <a:defRPr sz="3200" baseline="0">
                <a:solidFill>
                  <a:schemeClr val="tx1">
                    <a:lumMod val="65000"/>
                    <a:lumOff val="35000"/>
                  </a:schemeClr>
                </a:solidFill>
              </a:defRPr>
            </a:lvl4pPr>
            <a:lvl5pPr>
              <a:defRPr sz="3200" baseline="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p:txBody>
      </p:sp>
    </p:spTree>
    <p:extLst>
      <p:ext uri="{BB962C8B-B14F-4D97-AF65-F5344CB8AC3E}">
        <p14:creationId xmlns:p14="http://schemas.microsoft.com/office/powerpoint/2010/main" val="24109179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nk w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2725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46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103310B-F767-40D3-B7C0-A987527892FB}" type="slidenum">
              <a:rPr lang="en-US" smtClean="0"/>
              <a:t>‹#›</a:t>
            </a:fld>
            <a:endParaRPr lang="en-US"/>
          </a:p>
        </p:txBody>
      </p:sp>
    </p:spTree>
    <p:extLst>
      <p:ext uri="{BB962C8B-B14F-4D97-AF65-F5344CB8AC3E}">
        <p14:creationId xmlns:p14="http://schemas.microsoft.com/office/powerpoint/2010/main" val="303647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7103310B-F767-40D3-B7C0-A987527892FB}" type="slidenum">
              <a:rPr lang="en-US" smtClean="0"/>
              <a:t>‹#›</a:t>
            </a:fld>
            <a:endParaRPr lang="en-US"/>
          </a:p>
        </p:txBody>
      </p:sp>
    </p:spTree>
    <p:extLst>
      <p:ext uri="{BB962C8B-B14F-4D97-AF65-F5344CB8AC3E}">
        <p14:creationId xmlns:p14="http://schemas.microsoft.com/office/powerpoint/2010/main" val="2969956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7103310B-F767-40D3-B7C0-A987527892FB}" type="slidenum">
              <a:rPr lang="en-US" smtClean="0"/>
              <a:t>‹#›</a:t>
            </a:fld>
            <a:endParaRPr lang="en-US"/>
          </a:p>
        </p:txBody>
      </p:sp>
    </p:spTree>
    <p:extLst>
      <p:ext uri="{BB962C8B-B14F-4D97-AF65-F5344CB8AC3E}">
        <p14:creationId xmlns:p14="http://schemas.microsoft.com/office/powerpoint/2010/main" val="1921701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103310B-F767-40D3-B7C0-A987527892FB}" type="slidenum">
              <a:rPr lang="en-US" smtClean="0"/>
              <a:t>‹#›</a:t>
            </a:fld>
            <a:endParaRPr lang="en-US"/>
          </a:p>
        </p:txBody>
      </p:sp>
    </p:spTree>
    <p:extLst>
      <p:ext uri="{BB962C8B-B14F-4D97-AF65-F5344CB8AC3E}">
        <p14:creationId xmlns:p14="http://schemas.microsoft.com/office/powerpoint/2010/main" val="2223686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103310B-F767-40D3-B7C0-A987527892FB}" type="slidenum">
              <a:rPr lang="en-US" smtClean="0"/>
              <a:t>‹#›</a:t>
            </a:fld>
            <a:endParaRPr lang="en-US"/>
          </a:p>
        </p:txBody>
      </p:sp>
    </p:spTree>
    <p:extLst>
      <p:ext uri="{BB962C8B-B14F-4D97-AF65-F5344CB8AC3E}">
        <p14:creationId xmlns:p14="http://schemas.microsoft.com/office/powerpoint/2010/main" val="3256412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103310B-F767-40D3-B7C0-A987527892FB}" type="slidenum">
              <a:rPr lang="en-US" smtClean="0"/>
              <a:t>‹#›</a:t>
            </a:fld>
            <a:endParaRPr lang="en-US"/>
          </a:p>
        </p:txBody>
      </p:sp>
    </p:spTree>
    <p:extLst>
      <p:ext uri="{BB962C8B-B14F-4D97-AF65-F5344CB8AC3E}">
        <p14:creationId xmlns:p14="http://schemas.microsoft.com/office/powerpoint/2010/main" val="2240270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3.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image" Target="../media/image1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C30D6959-AEE6-4903-91A7-8BCD2B47830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8200" y="6269065"/>
            <a:ext cx="1495238" cy="447619"/>
          </a:xfrm>
          <a:prstGeom prst="rect">
            <a:avLst/>
          </a:prstGeom>
        </p:spPr>
      </p:pic>
      <p:pic>
        <p:nvPicPr>
          <p:cNvPr id="11" name="Picture 10">
            <a:extLst>
              <a:ext uri="{FF2B5EF4-FFF2-40B4-BE49-F238E27FC236}">
                <a16:creationId xmlns:a16="http://schemas.microsoft.com/office/drawing/2014/main" id="{8E3C4C56-DD30-4CE1-B1F7-8E638DD4893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46974" y="0"/>
            <a:ext cx="1438626" cy="1825625"/>
          </a:xfrm>
          <a:prstGeom prst="rect">
            <a:avLst/>
          </a:prstGeom>
        </p:spPr>
      </p:pic>
      <p:sp>
        <p:nvSpPr>
          <p:cNvPr id="4" name="Rectangle 3">
            <a:extLst>
              <a:ext uri="{FF2B5EF4-FFF2-40B4-BE49-F238E27FC236}">
                <a16:creationId xmlns:a16="http://schemas.microsoft.com/office/drawing/2014/main" id="{BA0A233C-9EF6-41DC-BEA9-596E4BA98A38}"/>
              </a:ext>
            </a:extLst>
          </p:cNvPr>
          <p:cNvSpPr/>
          <p:nvPr/>
        </p:nvSpPr>
        <p:spPr>
          <a:xfrm>
            <a:off x="838200" y="6118455"/>
            <a:ext cx="10515600" cy="58508"/>
          </a:xfrm>
          <a:prstGeom prst="rect">
            <a:avLst/>
          </a:prstGeom>
          <a:solidFill>
            <a:srgbClr val="6D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A9ABF"/>
              </a:solidFill>
            </a:endParaRPr>
          </a:p>
        </p:txBody>
      </p:sp>
      <p:sp>
        <p:nvSpPr>
          <p:cNvPr id="9" name="Rectangle 8">
            <a:extLst>
              <a:ext uri="{FF2B5EF4-FFF2-40B4-BE49-F238E27FC236}">
                <a16:creationId xmlns:a16="http://schemas.microsoft.com/office/drawing/2014/main" id="{9C04CBF1-7EAE-451E-BFD3-3651CDBFE019}"/>
              </a:ext>
            </a:extLst>
          </p:cNvPr>
          <p:cNvSpPr/>
          <p:nvPr/>
        </p:nvSpPr>
        <p:spPr>
          <a:xfrm>
            <a:off x="838200" y="327481"/>
            <a:ext cx="9882673" cy="83065"/>
          </a:xfrm>
          <a:prstGeom prst="rect">
            <a:avLst/>
          </a:prstGeom>
          <a:solidFill>
            <a:srgbClr val="6D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A9ABF"/>
              </a:solidFill>
            </a:endParaRPr>
          </a:p>
        </p:txBody>
      </p:sp>
      <p:pic>
        <p:nvPicPr>
          <p:cNvPr id="7" name="Picture 6">
            <a:extLst>
              <a:ext uri="{FF2B5EF4-FFF2-40B4-BE49-F238E27FC236}">
                <a16:creationId xmlns:a16="http://schemas.microsoft.com/office/drawing/2014/main" id="{11283E84-13C9-4AC5-A915-B1CB751C3102}"/>
              </a:ext>
            </a:extLst>
          </p:cNvPr>
          <p:cNvPicPr>
            <a:picLocks noChangeAspect="1"/>
          </p:cNvPicPr>
          <p:nvPr/>
        </p:nvPicPr>
        <p:blipFill>
          <a:blip r:embed="rId13"/>
          <a:stretch>
            <a:fillRect/>
          </a:stretch>
        </p:blipFill>
        <p:spPr>
          <a:xfrm>
            <a:off x="8472691" y="6323774"/>
            <a:ext cx="2982022" cy="561774"/>
          </a:xfrm>
          <a:prstGeom prst="rect">
            <a:avLst/>
          </a:prstGeom>
        </p:spPr>
      </p:pic>
    </p:spTree>
    <p:extLst>
      <p:ext uri="{BB962C8B-B14F-4D97-AF65-F5344CB8AC3E}">
        <p14:creationId xmlns:p14="http://schemas.microsoft.com/office/powerpoint/2010/main" val="1563712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400" kern="1200">
          <a:solidFill>
            <a:srgbClr val="0D1D41"/>
          </a:solidFill>
          <a:latin typeface="Trade Gothic LT Std Bold" panose="000008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ade Gothic LT Std"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ade Gothic LT Std"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ade Gothic LT Std"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ade Gothic LT Std"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ade Gothic LT Std"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2800" y="411692"/>
            <a:ext cx="10972800" cy="603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8475134"/>
            <a:ext cx="28448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8475134"/>
            <a:ext cx="38608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8475134"/>
            <a:ext cx="28448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5030743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sldNum="0"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363540"/>
            <a:ext cx="10972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US" dirty="0"/>
          </a:p>
        </p:txBody>
      </p:sp>
      <p:sp>
        <p:nvSpPr>
          <p:cNvPr id="5123" name="Text Placeholder 2"/>
          <p:cNvSpPr>
            <a:spLocks noGrp="1"/>
          </p:cNvSpPr>
          <p:nvPr>
            <p:ph type="body" idx="1"/>
          </p:nvPr>
        </p:nvSpPr>
        <p:spPr bwMode="auto">
          <a:xfrm>
            <a:off x="609600" y="1320504"/>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609600" y="6356351"/>
            <a:ext cx="2844800" cy="365125"/>
          </a:xfrm>
          <a:prstGeom prst="rect">
            <a:avLst/>
          </a:prstGeom>
        </p:spPr>
        <p:txBody>
          <a:bodyPr vert="horz" lIns="0" tIns="0" rIns="0" bIns="0" rtlCol="0" anchor="ctr"/>
          <a:lstStyle>
            <a:lvl1pPr algn="l" fontAlgn="auto">
              <a:spcBef>
                <a:spcPts val="0"/>
              </a:spcBef>
              <a:spcAft>
                <a:spcPts val="0"/>
              </a:spcAft>
              <a:defRPr lang="en-US" sz="1200" smtClean="0"/>
            </a:lvl1pPr>
          </a:lstStyle>
          <a:p>
            <a:pPr>
              <a:defRPr/>
            </a:pPr>
            <a:endParaRPr lang="en-US" dirty="0"/>
          </a:p>
        </p:txBody>
      </p:sp>
      <p:sp>
        <p:nvSpPr>
          <p:cNvPr id="11" name="Footer Placeholder 4"/>
          <p:cNvSpPr>
            <a:spLocks noGrp="1"/>
          </p:cNvSpPr>
          <p:nvPr>
            <p:ph type="ftr" sz="quarter" idx="3"/>
          </p:nvPr>
        </p:nvSpPr>
        <p:spPr>
          <a:xfrm>
            <a:off x="4165600" y="6356351"/>
            <a:ext cx="3860800" cy="365125"/>
          </a:xfrm>
          <a:prstGeom prst="rect">
            <a:avLst/>
          </a:prstGeom>
        </p:spPr>
        <p:txBody>
          <a:bodyPr vert="horz" lIns="0" tIns="0" rIns="0" bIns="0" rtlCol="0" anchor="ctr"/>
          <a:lstStyle>
            <a:lvl1pPr algn="ctr" fontAlgn="auto">
              <a:spcBef>
                <a:spcPts val="0"/>
              </a:spcBef>
              <a:spcAft>
                <a:spcPts val="0"/>
              </a:spcAft>
              <a:defRPr sz="1200" dirty="0" smtClean="0">
                <a:solidFill>
                  <a:srgbClr val="6C6C6C"/>
                </a:solidFill>
                <a:latin typeface="+mn-lt"/>
                <a:ea typeface="+mn-ea"/>
                <a:cs typeface="SapientSansRegular"/>
              </a:defRPr>
            </a:lvl1pPr>
          </a:lstStyle>
          <a:p>
            <a:pPr>
              <a:defRPr/>
            </a:pPr>
            <a:endParaRPr lang="en-US"/>
          </a:p>
        </p:txBody>
      </p:sp>
      <p:sp>
        <p:nvSpPr>
          <p:cNvPr id="12" name="Slide Number Placeholder 5"/>
          <p:cNvSpPr>
            <a:spLocks noGrp="1"/>
          </p:cNvSpPr>
          <p:nvPr>
            <p:ph type="sldNum" sz="quarter" idx="4"/>
          </p:nvPr>
        </p:nvSpPr>
        <p:spPr>
          <a:xfrm>
            <a:off x="8737600" y="6356351"/>
            <a:ext cx="2844800" cy="365125"/>
          </a:xfrm>
          <a:prstGeom prst="rect">
            <a:avLst/>
          </a:prstGeom>
        </p:spPr>
        <p:txBody>
          <a:bodyPr vert="horz" lIns="0" tIns="0" rIns="0" bIns="0" rtlCol="0" anchor="ctr"/>
          <a:lstStyle>
            <a:lvl1pPr algn="r" fontAlgn="auto">
              <a:spcBef>
                <a:spcPts val="0"/>
              </a:spcBef>
              <a:spcAft>
                <a:spcPts val="0"/>
              </a:spcAft>
              <a:defRPr sz="1200" b="0" i="0" smtClean="0">
                <a:solidFill>
                  <a:srgbClr val="6C6C6C"/>
                </a:solidFill>
                <a:latin typeface="+mn-lt"/>
                <a:ea typeface="+mn-ea"/>
                <a:cs typeface="Sapient Centro Slab"/>
              </a:defRPr>
            </a:lvl1pPr>
          </a:lstStyle>
          <a:p>
            <a:pPr>
              <a:defRPr/>
            </a:pPr>
            <a:fld id="{4F8F9822-CE00-0B4F-ADB5-DBA954363B09}" type="slidenum">
              <a:rPr lang="en-US" smtClean="0"/>
              <a:pPr>
                <a:defRPr/>
              </a:pPr>
              <a:t>‹#›</a:t>
            </a:fld>
            <a:endParaRPr lang="en-US" dirty="0"/>
          </a:p>
        </p:txBody>
      </p:sp>
    </p:spTree>
    <p:extLst>
      <p:ext uri="{BB962C8B-B14F-4D97-AF65-F5344CB8AC3E}">
        <p14:creationId xmlns:p14="http://schemas.microsoft.com/office/powerpoint/2010/main" val="478492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p:hf sldNum="0" hdr="0" ftr="0" dt="0"/>
  <p:txStyles>
    <p:titleStyle>
      <a:lvl1pPr algn="l" defTabSz="609585" rtl="0" eaLnBrk="1" fontAlgn="base" hangingPunct="1">
        <a:spcBef>
          <a:spcPct val="0"/>
        </a:spcBef>
        <a:spcAft>
          <a:spcPct val="0"/>
        </a:spcAft>
        <a:defRPr sz="3200" b="0" kern="1200">
          <a:solidFill>
            <a:srgbClr val="123E57"/>
          </a:solidFill>
          <a:latin typeface="+mj-lt"/>
          <a:ea typeface="ＭＳ Ｐゴシック" charset="0"/>
          <a:cs typeface="SapientSansBold"/>
        </a:defRPr>
      </a:lvl1pPr>
      <a:lvl2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2pPr>
      <a:lvl3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3pPr>
      <a:lvl4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4pPr>
      <a:lvl5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5pPr>
      <a:lvl6pPr marL="609585" algn="l" defTabSz="609585" rtl="0" eaLnBrk="1" fontAlgn="base" hangingPunct="1">
        <a:spcBef>
          <a:spcPct val="0"/>
        </a:spcBef>
        <a:spcAft>
          <a:spcPct val="0"/>
        </a:spcAft>
        <a:defRPr sz="4933">
          <a:solidFill>
            <a:schemeClr val="tx2"/>
          </a:solidFill>
          <a:latin typeface="SapientCentroSlab-Light" charset="0"/>
          <a:ea typeface="ＭＳ Ｐゴシック" charset="0"/>
        </a:defRPr>
      </a:lvl6pPr>
      <a:lvl7pPr marL="1219170" algn="l" defTabSz="609585" rtl="0" eaLnBrk="1" fontAlgn="base" hangingPunct="1">
        <a:spcBef>
          <a:spcPct val="0"/>
        </a:spcBef>
        <a:spcAft>
          <a:spcPct val="0"/>
        </a:spcAft>
        <a:defRPr sz="4933">
          <a:solidFill>
            <a:schemeClr val="tx2"/>
          </a:solidFill>
          <a:latin typeface="SapientCentroSlab-Light" charset="0"/>
          <a:ea typeface="ＭＳ Ｐゴシック" charset="0"/>
        </a:defRPr>
      </a:lvl7pPr>
      <a:lvl8pPr marL="1828754" algn="l" defTabSz="609585" rtl="0" eaLnBrk="1" fontAlgn="base" hangingPunct="1">
        <a:spcBef>
          <a:spcPct val="0"/>
        </a:spcBef>
        <a:spcAft>
          <a:spcPct val="0"/>
        </a:spcAft>
        <a:defRPr sz="4933">
          <a:solidFill>
            <a:schemeClr val="tx2"/>
          </a:solidFill>
          <a:latin typeface="SapientCentroSlab-Light" charset="0"/>
          <a:ea typeface="ＭＳ Ｐゴシック" charset="0"/>
        </a:defRPr>
      </a:lvl8pPr>
      <a:lvl9pPr marL="2438339" algn="l" defTabSz="609585" rtl="0" eaLnBrk="1" fontAlgn="base" hangingPunct="1">
        <a:spcBef>
          <a:spcPct val="0"/>
        </a:spcBef>
        <a:spcAft>
          <a:spcPct val="0"/>
        </a:spcAft>
        <a:defRPr sz="4933">
          <a:solidFill>
            <a:schemeClr val="tx2"/>
          </a:solidFill>
          <a:latin typeface="SapientCentroSlab-Light" charset="0"/>
          <a:ea typeface="ＭＳ Ｐゴシック" charset="0"/>
        </a:defRPr>
      </a:lvl9pPr>
    </p:titleStyle>
    <p:bodyStyle>
      <a:lvl1pPr marL="304792" indent="-304792" algn="l" defTabSz="609585" rtl="0" eaLnBrk="1" fontAlgn="base" hangingPunct="1">
        <a:spcBef>
          <a:spcPct val="0"/>
        </a:spcBef>
        <a:spcAft>
          <a:spcPts val="1333"/>
        </a:spcAft>
        <a:buClr>
          <a:schemeClr val="accent1"/>
        </a:buClr>
        <a:buFont typeface="Wingdings" charset="0"/>
        <a:buChar char="§"/>
        <a:defRPr sz="2667" kern="1200">
          <a:solidFill>
            <a:srgbClr val="000000"/>
          </a:solidFill>
          <a:latin typeface="+mn-lt"/>
          <a:ea typeface="ＭＳ Ｐゴシック" charset="0"/>
          <a:cs typeface="SapientCentroSlab-Light"/>
        </a:defRPr>
      </a:lvl1pPr>
      <a:lvl2pPr marL="609585" indent="-304792" algn="l" defTabSz="609585" rtl="0" eaLnBrk="1" fontAlgn="base" hangingPunct="1">
        <a:spcBef>
          <a:spcPct val="0"/>
        </a:spcBef>
        <a:spcAft>
          <a:spcPts val="1333"/>
        </a:spcAft>
        <a:buClr>
          <a:schemeClr val="accent1"/>
        </a:buClr>
        <a:buFont typeface="Wingdings" charset="0"/>
        <a:buChar char="§"/>
        <a:defRPr sz="2533" kern="1200">
          <a:solidFill>
            <a:srgbClr val="000000"/>
          </a:solidFill>
          <a:latin typeface="+mn-lt"/>
          <a:ea typeface="ＭＳ Ｐゴシック" charset="0"/>
          <a:cs typeface="SapientCentroSlab-Light"/>
        </a:defRPr>
      </a:lvl2pPr>
      <a:lvl3pPr marL="914377" indent="-304792" algn="l" defTabSz="609585" rtl="0" eaLnBrk="1" fontAlgn="base" hangingPunct="1">
        <a:spcBef>
          <a:spcPct val="0"/>
        </a:spcBef>
        <a:spcAft>
          <a:spcPts val="1333"/>
        </a:spcAft>
        <a:buClr>
          <a:schemeClr val="accent1"/>
        </a:buClr>
        <a:buFont typeface="Wingdings" charset="0"/>
        <a:buChar char="§"/>
        <a:defRPr sz="2400" kern="1200">
          <a:solidFill>
            <a:srgbClr val="000000"/>
          </a:solidFill>
          <a:latin typeface="+mn-lt"/>
          <a:ea typeface="ＭＳ Ｐゴシック" charset="0"/>
          <a:cs typeface="SapientCentroSlab-Light"/>
        </a:defRPr>
      </a:lvl3pPr>
      <a:lvl4pPr marL="1219170" indent="-304792" algn="l" defTabSz="609585" rtl="0" eaLnBrk="1" fontAlgn="base" hangingPunct="1">
        <a:spcBef>
          <a:spcPct val="0"/>
        </a:spcBef>
        <a:spcAft>
          <a:spcPts val="1333"/>
        </a:spcAft>
        <a:buClr>
          <a:schemeClr val="accent1"/>
        </a:buClr>
        <a:buFont typeface="Wingdings" charset="0"/>
        <a:buChar char="§"/>
        <a:defRPr sz="2267" kern="1200">
          <a:solidFill>
            <a:srgbClr val="000000"/>
          </a:solidFill>
          <a:latin typeface="+mn-lt"/>
          <a:ea typeface="ＭＳ Ｐゴシック" charset="0"/>
          <a:cs typeface="SapientCentroSlab-Light"/>
        </a:defRPr>
      </a:lvl4pPr>
      <a:lvl5pPr marL="1523962" indent="-304792" algn="l" defTabSz="609585" rtl="0" eaLnBrk="1" fontAlgn="base" hangingPunct="1">
        <a:spcBef>
          <a:spcPct val="0"/>
        </a:spcBef>
        <a:spcAft>
          <a:spcPts val="1333"/>
        </a:spcAft>
        <a:buClr>
          <a:schemeClr val="accent1"/>
        </a:buClr>
        <a:buFont typeface="Wingdings" charset="0"/>
        <a:buChar char="§"/>
        <a:defRPr sz="2133" kern="1200">
          <a:solidFill>
            <a:srgbClr val="000000"/>
          </a:solidFill>
          <a:latin typeface="+mn-lt"/>
          <a:ea typeface="ＭＳ Ｐゴシック" charset="0"/>
          <a:cs typeface="SapientCentroSlab-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4DDA67-AA7F-70D1-878B-5DFD6444A056}"/>
              </a:ext>
            </a:extLst>
          </p:cNvPr>
          <p:cNvSpPr/>
          <p:nvPr userDrawn="1"/>
        </p:nvSpPr>
        <p:spPr>
          <a:xfrm>
            <a:off x="-15240" y="6326758"/>
            <a:ext cx="12207240" cy="5312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36417" y="365126"/>
            <a:ext cx="11326091" cy="715529"/>
          </a:xfrm>
          <a:prstGeom prst="rect">
            <a:avLst/>
          </a:prstGeom>
        </p:spPr>
        <p:txBody>
          <a:bodyPr vert="horz" lIns="91440" tIns="45720" rIns="91440" bIns="45720" rtlCol="0" anchor="ctr">
            <a:normAutofit/>
          </a:bodyPr>
          <a:lstStyle/>
          <a:p>
            <a:r>
              <a:rPr lang="en-US" dirty="0"/>
              <a:t>Click to edit Master title style</a:t>
            </a:r>
          </a:p>
        </p:txBody>
      </p:sp>
      <p:pic>
        <p:nvPicPr>
          <p:cNvPr id="6" name="Picture 5">
            <a:extLst>
              <a:ext uri="{FF2B5EF4-FFF2-40B4-BE49-F238E27FC236}">
                <a16:creationId xmlns:a16="http://schemas.microsoft.com/office/drawing/2014/main" id="{628A8C8B-F324-3CD1-CE6B-7C8DBA30121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69617" y="6397195"/>
            <a:ext cx="2293467" cy="435837"/>
          </a:xfrm>
          <a:prstGeom prst="rect">
            <a:avLst/>
          </a:prstGeom>
        </p:spPr>
      </p:pic>
      <p:sp>
        <p:nvSpPr>
          <p:cNvPr id="8" name="Rectangle 7">
            <a:extLst>
              <a:ext uri="{FF2B5EF4-FFF2-40B4-BE49-F238E27FC236}">
                <a16:creationId xmlns:a16="http://schemas.microsoft.com/office/drawing/2014/main" id="{7191D3B2-4175-C07F-E33C-8214F879AA60}"/>
              </a:ext>
            </a:extLst>
          </p:cNvPr>
          <p:cNvSpPr/>
          <p:nvPr userDrawn="1"/>
        </p:nvSpPr>
        <p:spPr>
          <a:xfrm>
            <a:off x="2803348" y="6360216"/>
            <a:ext cx="8959160" cy="276999"/>
          </a:xfrm>
          <a:prstGeom prst="rect">
            <a:avLst/>
          </a:prstGeom>
        </p:spPr>
        <p:txBody>
          <a:bodyPr wrap="square">
            <a:spAutoFit/>
          </a:bodyPr>
          <a:lstStyle/>
          <a:p>
            <a:pPr algn="l" defTabSz="457200" fontAlgn="base">
              <a:spcBef>
                <a:spcPct val="0"/>
              </a:spcBef>
              <a:spcAft>
                <a:spcPct val="0"/>
              </a:spcAft>
              <a:defRPr/>
            </a:pPr>
            <a:r>
              <a:rPr lang="en-US" sz="1200" dirty="0">
                <a:solidFill>
                  <a:schemeClr val="tx1"/>
                </a:solidFill>
                <a:latin typeface="Arial" panose="020B0604020202020204" pitchFamily="34" charset="0"/>
                <a:ea typeface="Geneva" charset="-128"/>
                <a:cs typeface="Arial" panose="020B0604020202020204" pitchFamily="34" charset="0"/>
              </a:rPr>
              <a:t>Confidential information and property</a:t>
            </a:r>
            <a:r>
              <a:rPr lang="en-US" sz="1200" baseline="0" dirty="0">
                <a:solidFill>
                  <a:schemeClr val="tx1"/>
                </a:solidFill>
                <a:latin typeface="Arial" panose="020B0604020202020204" pitchFamily="34" charset="0"/>
                <a:ea typeface="Geneva" charset="-128"/>
                <a:cs typeface="Arial" panose="020B0604020202020204" pitchFamily="34" charset="0"/>
              </a:rPr>
              <a:t> of the author; may not be distributed or reproduced without written permission.</a:t>
            </a:r>
            <a:endParaRPr lang="en-US" sz="1200" dirty="0">
              <a:solidFill>
                <a:schemeClr val="tx1"/>
              </a:solidFill>
              <a:latin typeface="Arial" panose="020B0604020202020204" pitchFamily="34" charset="0"/>
              <a:ea typeface="Geneva" charset="-128"/>
              <a:cs typeface="Arial" panose="020B0604020202020204" pitchFamily="34" charset="0"/>
            </a:endParaRPr>
          </a:p>
        </p:txBody>
      </p:sp>
      <p:sp>
        <p:nvSpPr>
          <p:cNvPr id="9" name="Footer Placeholder 1">
            <a:extLst>
              <a:ext uri="{FF2B5EF4-FFF2-40B4-BE49-F238E27FC236}">
                <a16:creationId xmlns:a16="http://schemas.microsoft.com/office/drawing/2014/main" id="{5739A742-10D2-546C-974C-92AC7CD2D216}"/>
              </a:ext>
            </a:extLst>
          </p:cNvPr>
          <p:cNvSpPr txBox="1">
            <a:spLocks/>
          </p:cNvSpPr>
          <p:nvPr userDrawn="1"/>
        </p:nvSpPr>
        <p:spPr>
          <a:xfrm>
            <a:off x="7511822" y="6419634"/>
            <a:ext cx="4496077" cy="3651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0"/>
              </a:spcBef>
              <a:spcAft>
                <a:spcPct val="0"/>
              </a:spcAft>
              <a:defRPr/>
            </a:pPr>
            <a:endParaRPr lang="en-US" sz="1200" dirty="0">
              <a:solidFill>
                <a:schemeClr val="tx1"/>
              </a:solidFill>
              <a:latin typeface="Arial" panose="020B0604020202020204" pitchFamily="34" charset="0"/>
              <a:ea typeface="Geneva" charset="-128"/>
              <a:cs typeface="Arial" panose="020B0604020202020204" pitchFamily="34" charset="0"/>
            </a:endParaRPr>
          </a:p>
        </p:txBody>
      </p:sp>
    </p:spTree>
    <p:extLst>
      <p:ext uri="{BB962C8B-B14F-4D97-AF65-F5344CB8AC3E}">
        <p14:creationId xmlns:p14="http://schemas.microsoft.com/office/powerpoint/2010/main" val="352211212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Lst>
  <p:hf sldNum="0" hdr="0" ftr="0" dt="0"/>
  <p:txStyles>
    <p:titleStyle>
      <a:lvl1pPr algn="l" defTabSz="914400" rtl="0" eaLnBrk="1" latinLnBrk="0" hangingPunct="1">
        <a:lnSpc>
          <a:spcPct val="90000"/>
        </a:lnSpc>
        <a:spcBef>
          <a:spcPct val="0"/>
        </a:spcBef>
        <a:buNone/>
        <a:defRPr sz="4400" b="1" kern="1200" baseline="0">
          <a:solidFill>
            <a:srgbClr val="2E398E"/>
          </a:solidFill>
          <a:latin typeface="Arial" panose="020B0604020202020204" pitchFamily="34" charset="0"/>
          <a:ea typeface="+mj-ea"/>
          <a:cs typeface="Arial" panose="020B0604020202020204" pitchFamily="34" charset="0"/>
        </a:defRPr>
      </a:lvl1pPr>
    </p:titleStyle>
    <p:bodyStyle>
      <a:lvl1pPr marL="582613" indent="-582613" algn="l" defTabSz="914400" rtl="0" eaLnBrk="1" latinLnBrk="0" hangingPunct="1">
        <a:lnSpc>
          <a:spcPct val="100000"/>
        </a:lnSpc>
        <a:spcBef>
          <a:spcPts val="1000"/>
        </a:spcBef>
        <a:spcAft>
          <a:spcPts val="600"/>
        </a:spcAft>
        <a:buSzPct val="75000"/>
        <a:buFont typeface="Wingdings" panose="05000000000000000000" pitchFamily="2" charset="2"/>
        <a:buChar char="t"/>
        <a:defRPr sz="3600" kern="1200">
          <a:solidFill>
            <a:schemeClr val="tx1"/>
          </a:solidFill>
          <a:latin typeface="+mn-lt"/>
          <a:ea typeface="+mn-ea"/>
          <a:cs typeface="+mn-cs"/>
        </a:defRPr>
      </a:lvl1pPr>
      <a:lvl2pPr marL="1309688" indent="-561975" algn="l" defTabSz="914400" rtl="0" eaLnBrk="1" latinLnBrk="0" hangingPunct="1">
        <a:lnSpc>
          <a:spcPct val="100000"/>
        </a:lnSpc>
        <a:spcBef>
          <a:spcPts val="500"/>
        </a:spcBef>
        <a:spcAft>
          <a:spcPts val="600"/>
        </a:spcAft>
        <a:buFont typeface="Calibri" panose="020F050202020403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adr@swog.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hyperlink" Target="mailto:McCartneyS@nrgoncology.org" TargetMode="External"/><Relationship Id="rId2" Type="http://schemas.openxmlformats.org/officeDocument/2006/relationships/hyperlink" Target="mailto:mspiller@swog.org" TargetMode="External"/><Relationship Id="rId1" Type="http://schemas.openxmlformats.org/officeDocument/2006/relationships/slideLayout" Target="../slideLayouts/slideLayout16.xml"/><Relationship Id="rId4" Type="http://schemas.openxmlformats.org/officeDocument/2006/relationships/hyperlink" Target="mailto:csalisbury@ecog-acrin.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s://ctep.cancer.gov/protocolDevelopment/electronic_applications/adverse_events.htm" TargetMode="External"/><Relationship Id="rId2" Type="http://schemas.openxmlformats.org/officeDocument/2006/relationships/hyperlink" Target="https://ctep.cancer.gov/protocolDevelopment/electronic_applications/docs/aeguidelines.pdf" TargetMode="External"/><Relationship Id="rId1" Type="http://schemas.openxmlformats.org/officeDocument/2006/relationships/slideLayout" Target="../slideLayouts/slideLayout16.xml"/><Relationship Id="rId5" Type="http://schemas.openxmlformats.org/officeDocument/2006/relationships/image" Target="../media/image39.emf"/><Relationship Id="rId4" Type="http://schemas.openxmlformats.org/officeDocument/2006/relationships/package" Target="../embeddings/Microsoft_Word_Document.docx"/></Relationships>
</file>

<file path=ppt/slides/_rels/slide49.xml.rels><?xml version="1.0" encoding="UTF-8" standalone="yes"?>
<Relationships xmlns="http://schemas.openxmlformats.org/package/2006/relationships"><Relationship Id="rId3" Type="http://schemas.openxmlformats.org/officeDocument/2006/relationships/hyperlink" Target="https://www.ctsu.org/Public/Default.aspx?ReturnUrl=/readfile.aspx?EDocId=527555" TargetMode="External"/><Relationship Id="rId2" Type="http://schemas.openxmlformats.org/officeDocument/2006/relationships/hyperlink" Target="https://ctepcore.nci.nih.gov/ctepaers/help/webhelp/welcome/help%20-%20welcome%20to%20ctepaers%20help.htm" TargetMode="External"/><Relationship Id="rId1" Type="http://schemas.openxmlformats.org/officeDocument/2006/relationships/slideLayout" Target="../slideLayouts/slideLayout16.xml"/><Relationship Id="rId4" Type="http://schemas.openxmlformats.org/officeDocument/2006/relationships/hyperlink" Target="https://ctepcore.nci.nih.gov/ctepaers/help/webhelp/rave%20users/rave-overview.htm"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McCartneyS@nrgoncology.org" TargetMode="External"/><Relationship Id="rId2" Type="http://schemas.openxmlformats.org/officeDocument/2006/relationships/hyperlink" Target="mailto:mspiller@swog.org" TargetMode="External"/><Relationship Id="rId1" Type="http://schemas.openxmlformats.org/officeDocument/2006/relationships/slideLayout" Target="../slideLayouts/slideLayout16.xml"/><Relationship Id="rId4" Type="http://schemas.openxmlformats.org/officeDocument/2006/relationships/hyperlink" Target="mailto:csalisbury@ecog-acrin.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4D47B-0510-69BF-0987-B41237306E61}"/>
              </a:ext>
            </a:extLst>
          </p:cNvPr>
          <p:cNvSpPr>
            <a:spLocks noGrp="1"/>
          </p:cNvSpPr>
          <p:nvPr>
            <p:ph type="ctrTitle"/>
          </p:nvPr>
        </p:nvSpPr>
        <p:spPr>
          <a:xfrm>
            <a:off x="914400" y="828675"/>
            <a:ext cx="10363200" cy="1827843"/>
          </a:xfrm>
        </p:spPr>
        <p:txBody>
          <a:bodyPr/>
          <a:lstStyle/>
          <a:p>
            <a:r>
              <a:rPr lang="en-US" sz="5400" dirty="0"/>
              <a:t>Serious Adverse Event Reporting</a:t>
            </a:r>
            <a:endParaRPr lang="en-US" sz="4800" dirty="0"/>
          </a:p>
        </p:txBody>
      </p:sp>
      <p:sp>
        <p:nvSpPr>
          <p:cNvPr id="5" name="TextBox 4">
            <a:extLst>
              <a:ext uri="{FF2B5EF4-FFF2-40B4-BE49-F238E27FC236}">
                <a16:creationId xmlns:a16="http://schemas.microsoft.com/office/drawing/2014/main" id="{BE6C396F-0BAB-43D6-917E-6C9308A49BA8}"/>
              </a:ext>
            </a:extLst>
          </p:cNvPr>
          <p:cNvSpPr txBox="1"/>
          <p:nvPr/>
        </p:nvSpPr>
        <p:spPr>
          <a:xfrm>
            <a:off x="3228473" y="3429000"/>
            <a:ext cx="5735053" cy="646331"/>
          </a:xfrm>
          <a:prstGeom prst="rect">
            <a:avLst/>
          </a:prstGeom>
          <a:noFill/>
        </p:spPr>
        <p:txBody>
          <a:bodyPr wrap="square">
            <a:spAutoFit/>
          </a:bodyPr>
          <a:lstStyle/>
          <a:p>
            <a:r>
              <a:rPr lang="en-US" sz="3600" b="1" dirty="0">
                <a:solidFill>
                  <a:schemeClr val="accent4">
                    <a:lumMod val="40000"/>
                    <a:lumOff val="60000"/>
                  </a:schemeClr>
                </a:solidFill>
              </a:rPr>
              <a:t>VA NAVIGATE PROGRAM</a:t>
            </a:r>
            <a:endParaRPr lang="en-US" sz="3200" dirty="0">
              <a:solidFill>
                <a:schemeClr val="accent4">
                  <a:lumMod val="40000"/>
                  <a:lumOff val="60000"/>
                </a:schemeClr>
              </a:solidFill>
            </a:endParaRPr>
          </a:p>
        </p:txBody>
      </p:sp>
    </p:spTree>
    <p:extLst>
      <p:ext uri="{BB962C8B-B14F-4D97-AF65-F5344CB8AC3E}">
        <p14:creationId xmlns:p14="http://schemas.microsoft.com/office/powerpoint/2010/main" val="49129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89FD4-18A0-4EBA-B37E-B02979BD7964}"/>
              </a:ext>
            </a:extLst>
          </p:cNvPr>
          <p:cNvSpPr>
            <a:spLocks noGrp="1"/>
          </p:cNvSpPr>
          <p:nvPr>
            <p:ph type="title"/>
          </p:nvPr>
        </p:nvSpPr>
        <p:spPr/>
        <p:txBody>
          <a:bodyPr>
            <a:normAutofit/>
          </a:bodyPr>
          <a:lstStyle/>
          <a:p>
            <a:pPr algn="ctr"/>
            <a:r>
              <a:rPr lang="en-US" sz="5400" dirty="0"/>
              <a:t>Helpful Reminders</a:t>
            </a:r>
          </a:p>
        </p:txBody>
      </p:sp>
      <p:sp>
        <p:nvSpPr>
          <p:cNvPr id="8" name="TextBox 7">
            <a:extLst>
              <a:ext uri="{FF2B5EF4-FFF2-40B4-BE49-F238E27FC236}">
                <a16:creationId xmlns:a16="http://schemas.microsoft.com/office/drawing/2014/main" id="{5A01DF71-BB77-80BB-9772-6760B79CFF4A}"/>
              </a:ext>
            </a:extLst>
          </p:cNvPr>
          <p:cNvSpPr txBox="1"/>
          <p:nvPr/>
        </p:nvSpPr>
        <p:spPr>
          <a:xfrm>
            <a:off x="838200" y="2110406"/>
            <a:ext cx="10788316" cy="3416320"/>
          </a:xfrm>
          <a:prstGeom prst="rect">
            <a:avLst/>
          </a:prstGeom>
          <a:noFill/>
        </p:spPr>
        <p:txBody>
          <a:bodyPr wrap="square">
            <a:spAutoFit/>
          </a:bodyPr>
          <a:lstStyle/>
          <a:p>
            <a:pPr marL="342900" marR="0" lvl="0" indent="-342900">
              <a:spcBef>
                <a:spcPts val="0"/>
              </a:spcBef>
              <a:spcAft>
                <a:spcPts val="0"/>
              </a:spcAft>
              <a:buSzPts val="1000"/>
              <a:buFont typeface="Wingdings" panose="05000000000000000000" pitchFamily="2" charset="2"/>
              <a:buChar char="q"/>
              <a:tabLst>
                <a:tab pos="457200" algn="l"/>
              </a:tabLst>
            </a:pPr>
            <a:r>
              <a:rPr lang="en-US" sz="2400" dirty="0">
                <a:solidFill>
                  <a:srgbClr val="0D1D41"/>
                </a:solidFill>
                <a:ea typeface="Aptos" panose="020B0004020202020204" pitchFamily="34" charset="0"/>
                <a:cs typeface="Aptos" panose="020B0004020202020204" pitchFamily="34" charset="0"/>
              </a:rPr>
              <a:t>All serious adverse events for patients on investigational treatment must include at least one seriousness criterion.</a:t>
            </a:r>
            <a:br>
              <a:rPr lang="en-US" sz="2400" dirty="0">
                <a:solidFill>
                  <a:srgbClr val="0D1D41"/>
                </a:solidFill>
                <a:ea typeface="Aptos" panose="020B0004020202020204" pitchFamily="34" charset="0"/>
                <a:cs typeface="Aptos" panose="020B0004020202020204" pitchFamily="34" charset="0"/>
              </a:rPr>
            </a:br>
            <a:endParaRPr lang="en-US" sz="2400" dirty="0">
              <a:solidFill>
                <a:srgbClr val="0D1D41"/>
              </a:solidFill>
              <a:effectLst/>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Wingdings" panose="05000000000000000000" pitchFamily="2" charset="2"/>
              <a:buChar char="q"/>
              <a:tabLst>
                <a:tab pos="457200" algn="l"/>
              </a:tabLst>
            </a:pPr>
            <a:r>
              <a:rPr lang="en-US" sz="2400" dirty="0">
                <a:solidFill>
                  <a:srgbClr val="0D1D41"/>
                </a:solidFill>
                <a:effectLst/>
                <a:ea typeface="Times New Roman" panose="02020603050405020304" pitchFamily="18" charset="0"/>
                <a:cs typeface="Aptos" panose="020B0004020202020204" pitchFamily="34" charset="0"/>
              </a:rPr>
              <a:t>Rave recommendations are not always correct since they’re based on simple rules.</a:t>
            </a:r>
            <a:br>
              <a:rPr lang="en-US" sz="2400" dirty="0">
                <a:solidFill>
                  <a:srgbClr val="0D1D41"/>
                </a:solidFill>
                <a:effectLst/>
                <a:ea typeface="Times New Roman" panose="02020603050405020304" pitchFamily="18" charset="0"/>
                <a:cs typeface="Aptos" panose="020B0004020202020204" pitchFamily="34" charset="0"/>
              </a:rPr>
            </a:br>
            <a:endParaRPr lang="en-US" sz="2400" dirty="0">
              <a:solidFill>
                <a:srgbClr val="0D1D41"/>
              </a:solidFill>
              <a:effectLst/>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Wingdings" panose="05000000000000000000" pitchFamily="2" charset="2"/>
              <a:buChar char="q"/>
              <a:tabLst>
                <a:tab pos="457200" algn="l"/>
              </a:tabLst>
            </a:pPr>
            <a:r>
              <a:rPr lang="en-US" sz="2400" dirty="0">
                <a:solidFill>
                  <a:srgbClr val="0D1D41"/>
                </a:solidFill>
                <a:ea typeface="Times New Roman" panose="02020603050405020304" pitchFamily="18" charset="0"/>
                <a:cs typeface="Aptos" panose="020B0004020202020204" pitchFamily="34" charset="0"/>
              </a:rPr>
              <a:t>Be sure to complete all s</a:t>
            </a:r>
            <a:r>
              <a:rPr lang="en-US" sz="2400" dirty="0">
                <a:solidFill>
                  <a:srgbClr val="0D1D41"/>
                </a:solidFill>
                <a:effectLst/>
                <a:ea typeface="Times New Roman" panose="02020603050405020304" pitchFamily="18" charset="0"/>
                <a:cs typeface="Aptos" panose="020B0004020202020204" pitchFamily="34" charset="0"/>
              </a:rPr>
              <a:t>tudy agent dose information and ensure it matches data entered into Rave.</a:t>
            </a:r>
            <a:br>
              <a:rPr lang="en-US" sz="2400" dirty="0">
                <a:solidFill>
                  <a:srgbClr val="0D1D41"/>
                </a:solidFill>
                <a:effectLst/>
                <a:ea typeface="Times New Roman" panose="02020603050405020304" pitchFamily="18" charset="0"/>
                <a:cs typeface="Aptos" panose="020B0004020202020204" pitchFamily="34" charset="0"/>
              </a:rPr>
            </a:br>
            <a:endParaRPr lang="en-US" sz="2400" dirty="0">
              <a:solidFill>
                <a:srgbClr val="0D1D41"/>
              </a:solidFill>
              <a:effectLst/>
              <a:ea typeface="Times New Roman" panose="02020603050405020304" pitchFamily="18" charset="0"/>
              <a:cs typeface="Aptos" panose="020B0004020202020204" pitchFamily="34" charset="0"/>
            </a:endParaRPr>
          </a:p>
          <a:p>
            <a:pPr marL="342900" marR="0" lvl="0" indent="-342900">
              <a:spcBef>
                <a:spcPts val="0"/>
              </a:spcBef>
              <a:spcAft>
                <a:spcPts val="0"/>
              </a:spcAft>
              <a:buSzPts val="1000"/>
              <a:buFont typeface="Wingdings" panose="05000000000000000000" pitchFamily="2" charset="2"/>
              <a:buChar char="q"/>
              <a:tabLst>
                <a:tab pos="457200" algn="l"/>
              </a:tabLst>
            </a:pPr>
            <a:r>
              <a:rPr lang="en-US" sz="2400" dirty="0">
                <a:solidFill>
                  <a:srgbClr val="0D1D41"/>
                </a:solidFill>
                <a:effectLst/>
                <a:ea typeface="Times New Roman" panose="02020603050405020304" pitchFamily="18" charset="0"/>
                <a:cs typeface="Aptos" panose="020B0004020202020204" pitchFamily="34" charset="0"/>
              </a:rPr>
              <a:t>Attributions must match between CTEP-AERS and Rave.</a:t>
            </a:r>
            <a:endParaRPr lang="en-US" sz="2400" dirty="0">
              <a:solidFill>
                <a:srgbClr val="0D1D41"/>
              </a:solidFill>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687558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866792-BC05-47FA-BFAC-7A4D3487AF17}"/>
              </a:ext>
            </a:extLst>
          </p:cNvPr>
          <p:cNvSpPr>
            <a:spLocks noGrp="1"/>
          </p:cNvSpPr>
          <p:nvPr>
            <p:ph idx="1"/>
          </p:nvPr>
        </p:nvSpPr>
        <p:spPr>
          <a:xfrm>
            <a:off x="288758" y="1514637"/>
            <a:ext cx="11451485" cy="3828726"/>
          </a:xfrm>
        </p:spPr>
        <p:txBody>
          <a:bodyPr>
            <a:normAutofit/>
          </a:bodyPr>
          <a:lstStyle/>
          <a:p>
            <a:pPr marL="0" indent="0" algn="ctr">
              <a:buNone/>
            </a:pPr>
            <a:r>
              <a:rPr lang="en-US" sz="4000" b="1" dirty="0">
                <a:solidFill>
                  <a:srgbClr val="0D1D41"/>
                </a:solidFill>
              </a:rPr>
              <a:t>SWOG SAE TEAM</a:t>
            </a:r>
            <a:br>
              <a:rPr lang="en-US" sz="4000" dirty="0">
                <a:solidFill>
                  <a:srgbClr val="0D1D41"/>
                </a:solidFill>
              </a:rPr>
            </a:br>
            <a:r>
              <a:rPr lang="en-US" sz="4000" dirty="0">
                <a:solidFill>
                  <a:srgbClr val="0D1D41"/>
                </a:solidFill>
              </a:rPr>
              <a:t> </a:t>
            </a:r>
          </a:p>
          <a:p>
            <a:pPr marL="0" indent="0" algn="ctr">
              <a:buNone/>
            </a:pPr>
            <a:r>
              <a:rPr lang="en-US" dirty="0">
                <a:solidFill>
                  <a:srgbClr val="0D1D41"/>
                </a:solidFill>
                <a:highlight>
                  <a:srgbClr val="FFFF00"/>
                </a:highlight>
              </a:rPr>
              <a:t>Contact first with all SWOG SAE questions, including technical support issues.</a:t>
            </a:r>
          </a:p>
          <a:p>
            <a:pPr marL="914400" lvl="2" indent="0">
              <a:buNone/>
            </a:pPr>
            <a:endParaRPr lang="en-US" sz="3200" dirty="0">
              <a:solidFill>
                <a:srgbClr val="0D1D41"/>
              </a:solidFill>
            </a:endParaRPr>
          </a:p>
          <a:p>
            <a:pPr marL="914400" lvl="2" indent="0" algn="ctr">
              <a:buNone/>
            </a:pPr>
            <a:r>
              <a:rPr lang="en-US" sz="3200" dirty="0">
                <a:solidFill>
                  <a:srgbClr val="0D1D41"/>
                </a:solidFill>
              </a:rPr>
              <a:t>SAE Email: </a:t>
            </a:r>
            <a:r>
              <a:rPr lang="en-US" sz="3200" dirty="0">
                <a:solidFill>
                  <a:srgbClr val="0D1D41"/>
                </a:solidFill>
                <a:hlinkClick r:id="rId3">
                  <a:extLst>
                    <a:ext uri="{A12FA001-AC4F-418D-AE19-62706E023703}">
                      <ahyp:hlinkClr xmlns:ahyp="http://schemas.microsoft.com/office/drawing/2018/hyperlinkcolor" val="tx"/>
                    </a:ext>
                  </a:extLst>
                </a:hlinkClick>
              </a:rPr>
              <a:t>adr@swog.org</a:t>
            </a:r>
            <a:endParaRPr lang="en-US" sz="3200" dirty="0">
              <a:solidFill>
                <a:srgbClr val="0D1D41"/>
              </a:solidFill>
            </a:endParaRPr>
          </a:p>
          <a:p>
            <a:pPr marL="914400" lvl="2" indent="0" algn="ctr">
              <a:buNone/>
            </a:pPr>
            <a:endParaRPr lang="en-US" sz="3200" dirty="0">
              <a:solidFill>
                <a:srgbClr val="0D1D41"/>
              </a:solidFill>
            </a:endParaRPr>
          </a:p>
          <a:p>
            <a:pPr marL="914400" lvl="2" indent="0" algn="ctr">
              <a:buNone/>
            </a:pPr>
            <a:r>
              <a:rPr lang="en-US" sz="3200" dirty="0">
                <a:solidFill>
                  <a:srgbClr val="0D1D41"/>
                </a:solidFill>
              </a:rPr>
              <a:t>SAE Phone: 210-614-8808</a:t>
            </a:r>
          </a:p>
        </p:txBody>
      </p:sp>
    </p:spTree>
    <p:extLst>
      <p:ext uri="{BB962C8B-B14F-4D97-AF65-F5344CB8AC3E}">
        <p14:creationId xmlns:p14="http://schemas.microsoft.com/office/powerpoint/2010/main" val="4066165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E1CCC-9B6E-DC4B-75CE-AB7768DC01A9}"/>
              </a:ext>
            </a:extLst>
          </p:cNvPr>
          <p:cNvSpPr>
            <a:spLocks noGrp="1"/>
          </p:cNvSpPr>
          <p:nvPr>
            <p:ph type="ctrTitle" idx="4294967295"/>
          </p:nvPr>
        </p:nvSpPr>
        <p:spPr>
          <a:xfrm>
            <a:off x="508000" y="2514601"/>
            <a:ext cx="10769600" cy="1960033"/>
          </a:xfrm>
          <a:prstGeom prst="rect">
            <a:avLst/>
          </a:prstGeom>
        </p:spPr>
        <p:txBody>
          <a:bodyPr/>
          <a:lstStyle/>
          <a:p>
            <a:r>
              <a:rPr lang="en-US" sz="4267" b="1" dirty="0">
                <a:solidFill>
                  <a:srgbClr val="930024"/>
                </a:solidFill>
                <a:latin typeface="Arial" panose="020B0604020202020204" pitchFamily="34" charset="0"/>
              </a:rPr>
              <a:t>Adverse Event Reporting Expectations</a:t>
            </a:r>
            <a:br>
              <a:rPr lang="en-US" sz="4267" b="1" dirty="0">
                <a:solidFill>
                  <a:srgbClr val="930024"/>
                </a:solidFill>
                <a:latin typeface="Arial" panose="020B0604020202020204" pitchFamily="34" charset="0"/>
              </a:rPr>
            </a:br>
            <a:r>
              <a:rPr lang="en-US" sz="3200" b="1" dirty="0">
                <a:solidFill>
                  <a:srgbClr val="930024"/>
                </a:solidFill>
                <a:latin typeface="Arial" panose="020B0604020202020204" pitchFamily="34" charset="0"/>
              </a:rPr>
              <a:t>  </a:t>
            </a:r>
            <a:br>
              <a:rPr lang="en-US" b="0" i="0" dirty="0">
                <a:effectLst/>
              </a:rPr>
            </a:br>
            <a:r>
              <a:rPr lang="en-US" sz="2667" b="1" dirty="0">
                <a:solidFill>
                  <a:srgbClr val="262626"/>
                </a:solidFill>
                <a:latin typeface="Arial" panose="020B0604020202020204" pitchFamily="34" charset="0"/>
                <a:cs typeface="Arial" panose="020B0604020202020204" pitchFamily="34" charset="0"/>
              </a:rPr>
              <a:t>Sara McCartney</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8E461518-59B2-271A-6B7C-3BD45BB42E65}"/>
              </a:ext>
            </a:extLst>
          </p:cNvPr>
          <p:cNvSpPr>
            <a:spLocks noGrp="1"/>
          </p:cNvSpPr>
          <p:nvPr>
            <p:ph type="subTitle" idx="4294967295"/>
          </p:nvPr>
        </p:nvSpPr>
        <p:spPr>
          <a:xfrm>
            <a:off x="1727200" y="4851400"/>
            <a:ext cx="8534400" cy="1320800"/>
          </a:xfrm>
        </p:spPr>
        <p:txBody>
          <a:bodyPr/>
          <a:lstStyle/>
          <a:p>
            <a:pPr marL="0" indent="0" algn="ctr" fontAlgn="base">
              <a:buNone/>
            </a:pPr>
            <a:r>
              <a:rPr lang="en-US" sz="2400" b="1" dirty="0">
                <a:solidFill>
                  <a:srgbClr val="990033"/>
                </a:solidFill>
                <a:latin typeface="Arial" panose="020B0604020202020204" pitchFamily="34" charset="0"/>
                <a:cs typeface="Arial" panose="020B0604020202020204" pitchFamily="34" charset="0"/>
              </a:rPr>
              <a:t>NRG Oncology</a:t>
            </a:r>
            <a:endParaRPr lang="en-US" sz="2400" dirty="0">
              <a:latin typeface="Arial" panose="020B0604020202020204" pitchFamily="34" charset="0"/>
              <a:cs typeface="Arial" panose="020B0604020202020204" pitchFamily="34" charset="0"/>
            </a:endParaRPr>
          </a:p>
          <a:p>
            <a:pPr marL="0" indent="0" algn="ctr" fontAlgn="base">
              <a:buNone/>
            </a:pPr>
            <a:r>
              <a:rPr lang="en-US" sz="2400" b="1" dirty="0">
                <a:solidFill>
                  <a:srgbClr val="990033"/>
                </a:solidFill>
                <a:latin typeface="Arial" panose="020B0604020202020204" pitchFamily="34" charset="0"/>
                <a:cs typeface="Arial" panose="020B0604020202020204" pitchFamily="34" charset="0"/>
              </a:rPr>
              <a:t>June 21, 2024</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9567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89D462-617F-EA35-C26C-42F48D3B6120}"/>
              </a:ext>
            </a:extLst>
          </p:cNvPr>
          <p:cNvSpPr>
            <a:spLocks noGrp="1"/>
          </p:cNvSpPr>
          <p:nvPr>
            <p:ph type="body" sz="quarter" idx="10"/>
          </p:nvPr>
        </p:nvSpPr>
        <p:spPr>
          <a:xfrm>
            <a:off x="406400" y="1498600"/>
            <a:ext cx="11074400" cy="4267200"/>
          </a:xfrm>
        </p:spPr>
        <p:txBody>
          <a:bodyPr>
            <a:noAutofit/>
          </a:bodyPr>
          <a:lstStyle/>
          <a:p>
            <a:r>
              <a:rPr lang="en-US" dirty="0"/>
              <a:t>AE collection starts with initiation of protocol treatment</a:t>
            </a:r>
          </a:p>
          <a:p>
            <a:pPr lvl="1"/>
            <a:r>
              <a:rPr lang="en-US" dirty="0"/>
              <a:t>Including expedited reporting</a:t>
            </a:r>
          </a:p>
          <a:p>
            <a:r>
              <a:rPr lang="en-US" dirty="0"/>
              <a:t>During Treatment: all AEs; all grade</a:t>
            </a:r>
          </a:p>
          <a:p>
            <a:pPr lvl="1"/>
            <a:r>
              <a:rPr lang="en-US" dirty="0"/>
              <a:t>regardless of attribution</a:t>
            </a:r>
          </a:p>
          <a:p>
            <a:r>
              <a:rPr lang="en-US" dirty="0"/>
              <a:t>In follow-up: related (possibly, probably definitely, AEs; all grades</a:t>
            </a:r>
          </a:p>
          <a:p>
            <a:r>
              <a:rPr lang="en-US" kern="100" dirty="0">
                <a:effectLst/>
                <a:ea typeface="Aptos" panose="020B0004020202020204" pitchFamily="34" charset="0"/>
              </a:rPr>
              <a:t>NRG routine AE reporting guidelines:  https://www.nrgoncology.org/Clinical-Trials/Clinical-Trial-Resources/Statistical-and-Data-Management-Center-SDMC-/Data-Management-Resources</a:t>
            </a:r>
          </a:p>
          <a:p>
            <a:endParaRPr lang="en-US" dirty="0"/>
          </a:p>
        </p:txBody>
      </p:sp>
      <p:sp>
        <p:nvSpPr>
          <p:cNvPr id="3" name="Text Placeholder 2">
            <a:extLst>
              <a:ext uri="{FF2B5EF4-FFF2-40B4-BE49-F238E27FC236}">
                <a16:creationId xmlns:a16="http://schemas.microsoft.com/office/drawing/2014/main" id="{49EEC1A9-A62C-3810-04F4-A7F48B9BE9CC}"/>
              </a:ext>
            </a:extLst>
          </p:cNvPr>
          <p:cNvSpPr>
            <a:spLocks noGrp="1"/>
          </p:cNvSpPr>
          <p:nvPr>
            <p:ph type="body" sz="quarter" idx="14"/>
          </p:nvPr>
        </p:nvSpPr>
        <p:spPr/>
        <p:txBody>
          <a:bodyPr/>
          <a:lstStyle/>
          <a:p>
            <a:r>
              <a:rPr lang="en-US" sz="3733" dirty="0"/>
              <a:t>Routine AE Reporting</a:t>
            </a:r>
          </a:p>
        </p:txBody>
      </p:sp>
    </p:spTree>
    <p:extLst>
      <p:ext uri="{BB962C8B-B14F-4D97-AF65-F5344CB8AC3E}">
        <p14:creationId xmlns:p14="http://schemas.microsoft.com/office/powerpoint/2010/main" val="3723236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89D462-617F-EA35-C26C-42F48D3B6120}"/>
              </a:ext>
            </a:extLst>
          </p:cNvPr>
          <p:cNvSpPr>
            <a:spLocks noGrp="1"/>
          </p:cNvSpPr>
          <p:nvPr>
            <p:ph type="body" sz="quarter" idx="10"/>
          </p:nvPr>
        </p:nvSpPr>
        <p:spPr>
          <a:xfrm>
            <a:off x="406400" y="1498600"/>
            <a:ext cx="11074400" cy="4267200"/>
          </a:xfrm>
        </p:spPr>
        <p:txBody>
          <a:bodyPr>
            <a:noAutofit/>
          </a:bodyPr>
          <a:lstStyle/>
          <a:p>
            <a:pPr marL="609585" indent="-609585">
              <a:defRPr/>
            </a:pPr>
            <a:r>
              <a:rPr lang="en-US" sz="3200" dirty="0"/>
              <a:t>NRG Routine AE Reporting Guidelines</a:t>
            </a:r>
          </a:p>
          <a:p>
            <a:pPr marL="1600160" lvl="1" indent="-609585">
              <a:defRPr/>
            </a:pPr>
            <a:r>
              <a:rPr lang="en-US" sz="2133" i="1" spc="-7" dirty="0">
                <a:solidFill>
                  <a:srgbClr val="231F20"/>
                </a:solidFill>
                <a:ea typeface="Calibri" panose="020F0502020204030204" pitchFamily="34" charset="0"/>
              </a:rPr>
              <a:t>Laboratory</a:t>
            </a:r>
            <a:r>
              <a:rPr lang="en-US" sz="2133" i="1" spc="-20" dirty="0">
                <a:solidFill>
                  <a:srgbClr val="231F20"/>
                </a:solidFill>
                <a:ea typeface="Calibri" panose="020F0502020204030204" pitchFamily="34" charset="0"/>
              </a:rPr>
              <a:t> </a:t>
            </a:r>
            <a:r>
              <a:rPr lang="en-US" sz="2133" i="1" spc="-7" dirty="0">
                <a:solidFill>
                  <a:srgbClr val="231F20"/>
                </a:solidFill>
                <a:ea typeface="Calibri" panose="020F0502020204030204" pitchFamily="34" charset="0"/>
              </a:rPr>
              <a:t>abnormalities</a:t>
            </a:r>
            <a:r>
              <a:rPr lang="en-US" sz="2133" i="1" spc="7" dirty="0">
                <a:solidFill>
                  <a:srgbClr val="231F20"/>
                </a:solidFill>
                <a:ea typeface="Calibri" panose="020F0502020204030204" pitchFamily="34" charset="0"/>
              </a:rPr>
              <a:t> </a:t>
            </a:r>
            <a:r>
              <a:rPr lang="en-US" sz="2133" i="1" dirty="0">
                <a:solidFill>
                  <a:srgbClr val="231F20"/>
                </a:solidFill>
                <a:ea typeface="Calibri" panose="020F0502020204030204" pitchFamily="34" charset="0"/>
              </a:rPr>
              <a:t>and</a:t>
            </a:r>
            <a:r>
              <a:rPr lang="en-US" sz="2133" i="1" spc="-27" dirty="0">
                <a:solidFill>
                  <a:srgbClr val="231F20"/>
                </a:solidFill>
                <a:ea typeface="Calibri" panose="020F0502020204030204" pitchFamily="34" charset="0"/>
              </a:rPr>
              <a:t> </a:t>
            </a:r>
            <a:r>
              <a:rPr lang="en-US" sz="2133" i="1" spc="-7" dirty="0">
                <a:solidFill>
                  <a:srgbClr val="231F20"/>
                </a:solidFill>
                <a:ea typeface="Calibri" panose="020F0502020204030204" pitchFamily="34" charset="0"/>
              </a:rPr>
              <a:t>changes</a:t>
            </a:r>
            <a:r>
              <a:rPr lang="en-US" sz="2133" i="1" spc="-13" dirty="0">
                <a:solidFill>
                  <a:srgbClr val="231F20"/>
                </a:solidFill>
                <a:ea typeface="Calibri" panose="020F0502020204030204" pitchFamily="34" charset="0"/>
              </a:rPr>
              <a:t> </a:t>
            </a:r>
            <a:r>
              <a:rPr lang="en-US" sz="2133" i="1" dirty="0">
                <a:solidFill>
                  <a:srgbClr val="231F20"/>
                </a:solidFill>
                <a:ea typeface="Calibri" panose="020F0502020204030204" pitchFamily="34" charset="0"/>
              </a:rPr>
              <a:t>in</a:t>
            </a:r>
            <a:r>
              <a:rPr lang="en-US" sz="2133" i="1" spc="-20" dirty="0">
                <a:solidFill>
                  <a:srgbClr val="231F20"/>
                </a:solidFill>
                <a:ea typeface="Calibri" panose="020F0502020204030204" pitchFamily="34" charset="0"/>
              </a:rPr>
              <a:t> </a:t>
            </a:r>
            <a:r>
              <a:rPr lang="en-US" sz="2133" i="1" dirty="0">
                <a:solidFill>
                  <a:srgbClr val="231F20"/>
                </a:solidFill>
                <a:ea typeface="Calibri" panose="020F0502020204030204" pitchFamily="34" charset="0"/>
              </a:rPr>
              <a:t>vital</a:t>
            </a:r>
            <a:r>
              <a:rPr lang="en-US" sz="2133" i="1" spc="-33" dirty="0">
                <a:solidFill>
                  <a:srgbClr val="231F20"/>
                </a:solidFill>
                <a:ea typeface="Calibri" panose="020F0502020204030204" pitchFamily="34" charset="0"/>
              </a:rPr>
              <a:t> </a:t>
            </a:r>
            <a:r>
              <a:rPr lang="en-US" sz="2133" i="1" spc="-7" dirty="0">
                <a:solidFill>
                  <a:srgbClr val="231F20"/>
                </a:solidFill>
                <a:ea typeface="Calibri" panose="020F0502020204030204" pitchFamily="34" charset="0"/>
              </a:rPr>
              <a:t>signs</a:t>
            </a:r>
            <a:r>
              <a:rPr lang="en-US" sz="2133" i="1" spc="-13" dirty="0">
                <a:solidFill>
                  <a:srgbClr val="231F20"/>
                </a:solidFill>
                <a:ea typeface="Calibri" panose="020F0502020204030204" pitchFamily="34" charset="0"/>
              </a:rPr>
              <a:t> </a:t>
            </a:r>
            <a:r>
              <a:rPr lang="en-US" sz="2133" i="1" spc="-7" dirty="0">
                <a:solidFill>
                  <a:srgbClr val="231F20"/>
                </a:solidFill>
                <a:ea typeface="Calibri" panose="020F0502020204030204" pitchFamily="34" charset="0"/>
              </a:rPr>
              <a:t>(outside</a:t>
            </a:r>
            <a:r>
              <a:rPr lang="en-US" sz="2133" i="1" spc="-27" dirty="0">
                <a:solidFill>
                  <a:srgbClr val="231F20"/>
                </a:solidFill>
                <a:ea typeface="Calibri" panose="020F0502020204030204" pitchFamily="34" charset="0"/>
              </a:rPr>
              <a:t> </a:t>
            </a:r>
            <a:r>
              <a:rPr lang="en-US" sz="2133" i="1" dirty="0">
                <a:solidFill>
                  <a:srgbClr val="231F20"/>
                </a:solidFill>
                <a:ea typeface="Calibri" panose="020F0502020204030204" pitchFamily="34" charset="0"/>
              </a:rPr>
              <a:t>of</a:t>
            </a:r>
            <a:r>
              <a:rPr lang="en-US" sz="2133" i="1" spc="-20" dirty="0">
                <a:solidFill>
                  <a:srgbClr val="231F20"/>
                </a:solidFill>
                <a:ea typeface="Calibri" panose="020F0502020204030204" pitchFamily="34" charset="0"/>
              </a:rPr>
              <a:t> </a:t>
            </a:r>
            <a:r>
              <a:rPr lang="en-US" sz="2133" i="1" spc="-7" dirty="0">
                <a:solidFill>
                  <a:srgbClr val="231F20"/>
                </a:solidFill>
                <a:ea typeface="Calibri" panose="020F0502020204030204" pitchFamily="34" charset="0"/>
              </a:rPr>
              <a:t>reference</a:t>
            </a:r>
            <a:r>
              <a:rPr lang="en-US" sz="2133" i="1" spc="-13" dirty="0">
                <a:solidFill>
                  <a:srgbClr val="231F20"/>
                </a:solidFill>
                <a:ea typeface="Calibri" panose="020F0502020204030204" pitchFamily="34" charset="0"/>
              </a:rPr>
              <a:t> </a:t>
            </a:r>
            <a:r>
              <a:rPr lang="en-US" sz="2133" i="1" dirty="0">
                <a:solidFill>
                  <a:srgbClr val="231F20"/>
                </a:solidFill>
                <a:ea typeface="Calibri" panose="020F0502020204030204" pitchFamily="34" charset="0"/>
              </a:rPr>
              <a:t>range)</a:t>
            </a:r>
            <a:r>
              <a:rPr lang="en-US" sz="2133" i="1" spc="-13" dirty="0">
                <a:solidFill>
                  <a:srgbClr val="231F20"/>
                </a:solidFill>
                <a:ea typeface="Calibri" panose="020F0502020204030204" pitchFamily="34" charset="0"/>
              </a:rPr>
              <a:t> </a:t>
            </a:r>
            <a:r>
              <a:rPr lang="en-US" sz="2133" i="1" dirty="0">
                <a:solidFill>
                  <a:srgbClr val="231F20"/>
                </a:solidFill>
                <a:ea typeface="Calibri" panose="020F0502020204030204" pitchFamily="34" charset="0"/>
              </a:rPr>
              <a:t>are</a:t>
            </a:r>
            <a:r>
              <a:rPr lang="en-US" sz="2133" i="1" spc="-33" dirty="0">
                <a:solidFill>
                  <a:srgbClr val="231F20"/>
                </a:solidFill>
                <a:ea typeface="Calibri" panose="020F0502020204030204" pitchFamily="34" charset="0"/>
              </a:rPr>
              <a:t> </a:t>
            </a:r>
            <a:r>
              <a:rPr lang="en-US" sz="2133" i="1" spc="-7" dirty="0">
                <a:solidFill>
                  <a:srgbClr val="231F20"/>
                </a:solidFill>
                <a:ea typeface="Calibri" panose="020F0502020204030204" pitchFamily="34" charset="0"/>
              </a:rPr>
              <a:t>considered</a:t>
            </a:r>
            <a:r>
              <a:rPr lang="en-US" sz="2133" i="1" spc="513" dirty="0">
                <a:solidFill>
                  <a:srgbClr val="231F20"/>
                </a:solidFill>
                <a:ea typeface="Calibri" panose="020F0502020204030204" pitchFamily="34" charset="0"/>
              </a:rPr>
              <a:t> </a:t>
            </a:r>
            <a:r>
              <a:rPr lang="en-US" sz="2133" i="1" dirty="0">
                <a:solidFill>
                  <a:srgbClr val="231F20"/>
                </a:solidFill>
                <a:ea typeface="Calibri" panose="020F0502020204030204" pitchFamily="34" charset="0"/>
              </a:rPr>
              <a:t>adverse</a:t>
            </a:r>
            <a:r>
              <a:rPr lang="en-US" sz="2133" i="1" spc="-27" dirty="0">
                <a:solidFill>
                  <a:srgbClr val="231F20"/>
                </a:solidFill>
                <a:ea typeface="Calibri" panose="020F0502020204030204" pitchFamily="34" charset="0"/>
              </a:rPr>
              <a:t> </a:t>
            </a:r>
            <a:r>
              <a:rPr lang="en-US" sz="2133" i="1" dirty="0">
                <a:solidFill>
                  <a:srgbClr val="231F20"/>
                </a:solidFill>
                <a:ea typeface="Calibri" panose="020F0502020204030204" pitchFamily="34" charset="0"/>
              </a:rPr>
              <a:t>events</a:t>
            </a:r>
            <a:r>
              <a:rPr lang="en-US" sz="2133" i="1" spc="-27" dirty="0">
                <a:solidFill>
                  <a:srgbClr val="231F20"/>
                </a:solidFill>
                <a:ea typeface="Calibri" panose="020F0502020204030204" pitchFamily="34" charset="0"/>
              </a:rPr>
              <a:t> </a:t>
            </a:r>
            <a:r>
              <a:rPr lang="en-US" sz="2133" i="1" dirty="0">
                <a:solidFill>
                  <a:srgbClr val="231F20"/>
                </a:solidFill>
                <a:ea typeface="Calibri" panose="020F0502020204030204" pitchFamily="34" charset="0"/>
              </a:rPr>
              <a:t>if</a:t>
            </a:r>
            <a:r>
              <a:rPr lang="en-US" sz="2133" i="1" spc="-20" dirty="0">
                <a:solidFill>
                  <a:srgbClr val="231F20"/>
                </a:solidFill>
                <a:ea typeface="Calibri" panose="020F0502020204030204" pitchFamily="34" charset="0"/>
              </a:rPr>
              <a:t> </a:t>
            </a:r>
            <a:r>
              <a:rPr lang="en-US" sz="2133" i="1" spc="-7" dirty="0">
                <a:solidFill>
                  <a:srgbClr val="231F20"/>
                </a:solidFill>
                <a:ea typeface="Calibri" panose="020F0502020204030204" pitchFamily="34" charset="0"/>
              </a:rPr>
              <a:t>they</a:t>
            </a:r>
            <a:r>
              <a:rPr lang="en-US" sz="2133" i="1" spc="-20" dirty="0">
                <a:solidFill>
                  <a:srgbClr val="231F20"/>
                </a:solidFill>
                <a:ea typeface="Calibri" panose="020F0502020204030204" pitchFamily="34" charset="0"/>
              </a:rPr>
              <a:t> </a:t>
            </a:r>
            <a:r>
              <a:rPr lang="en-US" sz="2133" i="1" spc="-7" dirty="0">
                <a:solidFill>
                  <a:srgbClr val="231F20"/>
                </a:solidFill>
                <a:ea typeface="Calibri" panose="020F0502020204030204" pitchFamily="34" charset="0"/>
              </a:rPr>
              <a:t>result</a:t>
            </a:r>
            <a:r>
              <a:rPr lang="en-US" sz="2133" i="1" spc="-13" dirty="0">
                <a:solidFill>
                  <a:srgbClr val="231F20"/>
                </a:solidFill>
                <a:ea typeface="Calibri" panose="020F0502020204030204" pitchFamily="34" charset="0"/>
              </a:rPr>
              <a:t> in</a:t>
            </a:r>
            <a:r>
              <a:rPr lang="en-US" sz="2133" i="1" spc="-27" dirty="0">
                <a:solidFill>
                  <a:srgbClr val="231F20"/>
                </a:solidFill>
                <a:ea typeface="Calibri" panose="020F0502020204030204" pitchFamily="34" charset="0"/>
              </a:rPr>
              <a:t> </a:t>
            </a:r>
            <a:r>
              <a:rPr lang="en-US" sz="2133" b="1" i="1" spc="-7" dirty="0">
                <a:solidFill>
                  <a:srgbClr val="231F20"/>
                </a:solidFill>
                <a:ea typeface="Calibri" panose="020F0502020204030204" pitchFamily="34" charset="0"/>
              </a:rPr>
              <a:t>discontinuation</a:t>
            </a:r>
            <a:r>
              <a:rPr lang="en-US" sz="2133" b="1" i="1" spc="-13" dirty="0">
                <a:solidFill>
                  <a:srgbClr val="231F20"/>
                </a:solidFill>
                <a:ea typeface="Calibri" panose="020F0502020204030204" pitchFamily="34" charset="0"/>
              </a:rPr>
              <a:t> </a:t>
            </a:r>
            <a:r>
              <a:rPr lang="en-US" sz="2133" b="1" i="1" spc="-7" dirty="0">
                <a:solidFill>
                  <a:srgbClr val="231F20"/>
                </a:solidFill>
                <a:ea typeface="Calibri" panose="020F0502020204030204" pitchFamily="34" charset="0"/>
              </a:rPr>
              <a:t>or</a:t>
            </a:r>
            <a:r>
              <a:rPr lang="en-US" sz="2133" b="1" i="1" spc="-27" dirty="0">
                <a:solidFill>
                  <a:srgbClr val="231F20"/>
                </a:solidFill>
                <a:ea typeface="Calibri" panose="020F0502020204030204" pitchFamily="34" charset="0"/>
              </a:rPr>
              <a:t> </a:t>
            </a:r>
            <a:r>
              <a:rPr lang="en-US" sz="2133" b="1" i="1" spc="-7" dirty="0">
                <a:solidFill>
                  <a:srgbClr val="231F20"/>
                </a:solidFill>
                <a:ea typeface="Calibri" panose="020F0502020204030204" pitchFamily="34" charset="0"/>
              </a:rPr>
              <a:t>interruption</a:t>
            </a:r>
            <a:r>
              <a:rPr lang="en-US" sz="2133" b="1" i="1" spc="-20" dirty="0">
                <a:solidFill>
                  <a:srgbClr val="231F20"/>
                </a:solidFill>
                <a:ea typeface="Calibri" panose="020F0502020204030204" pitchFamily="34" charset="0"/>
              </a:rPr>
              <a:t> </a:t>
            </a:r>
            <a:r>
              <a:rPr lang="en-US" sz="2133" b="1" i="1" dirty="0">
                <a:solidFill>
                  <a:srgbClr val="231F20"/>
                </a:solidFill>
                <a:ea typeface="Calibri" panose="020F0502020204030204" pitchFamily="34" charset="0"/>
              </a:rPr>
              <a:t>of</a:t>
            </a:r>
            <a:r>
              <a:rPr lang="en-US" sz="2133" b="1" i="1" spc="-13" dirty="0">
                <a:solidFill>
                  <a:srgbClr val="231F20"/>
                </a:solidFill>
                <a:ea typeface="Calibri" panose="020F0502020204030204" pitchFamily="34" charset="0"/>
              </a:rPr>
              <a:t> </a:t>
            </a:r>
            <a:r>
              <a:rPr lang="en-US" sz="2133" b="1" i="1" spc="-7" dirty="0">
                <a:solidFill>
                  <a:srgbClr val="231F20"/>
                </a:solidFill>
                <a:ea typeface="Calibri" panose="020F0502020204030204" pitchFamily="34" charset="0"/>
              </a:rPr>
              <a:t>study</a:t>
            </a:r>
            <a:r>
              <a:rPr lang="en-US" sz="2133" b="1" i="1" spc="-33" dirty="0">
                <a:solidFill>
                  <a:srgbClr val="231F20"/>
                </a:solidFill>
                <a:ea typeface="Calibri" panose="020F0502020204030204" pitchFamily="34" charset="0"/>
              </a:rPr>
              <a:t> </a:t>
            </a:r>
            <a:r>
              <a:rPr lang="en-US" sz="2133" b="1" i="1" spc="-7" dirty="0">
                <a:solidFill>
                  <a:srgbClr val="231F20"/>
                </a:solidFill>
                <a:ea typeface="Calibri" panose="020F0502020204030204" pitchFamily="34" charset="0"/>
              </a:rPr>
              <a:t>treatment</a:t>
            </a:r>
            <a:r>
              <a:rPr lang="en-US" sz="2133" i="1" spc="-7" dirty="0">
                <a:solidFill>
                  <a:srgbClr val="231F20"/>
                </a:solidFill>
                <a:ea typeface="Calibri" panose="020F0502020204030204" pitchFamily="34" charset="0"/>
              </a:rPr>
              <a:t>,</a:t>
            </a:r>
            <a:r>
              <a:rPr lang="en-US" sz="2133" i="1" spc="-13" dirty="0">
                <a:solidFill>
                  <a:srgbClr val="231F20"/>
                </a:solidFill>
                <a:ea typeface="Calibri" panose="020F0502020204030204" pitchFamily="34" charset="0"/>
              </a:rPr>
              <a:t> </a:t>
            </a:r>
            <a:r>
              <a:rPr lang="en-US" sz="2133" b="1" i="1" spc="-7" dirty="0">
                <a:solidFill>
                  <a:srgbClr val="231F20"/>
                </a:solidFill>
                <a:ea typeface="Calibri" panose="020F0502020204030204" pitchFamily="34" charset="0"/>
              </a:rPr>
              <a:t>are clinically</a:t>
            </a:r>
            <a:r>
              <a:rPr lang="en-US" sz="2133" b="1" i="1" spc="533" dirty="0">
                <a:solidFill>
                  <a:srgbClr val="231F20"/>
                </a:solidFill>
                <a:ea typeface="Calibri" panose="020F0502020204030204" pitchFamily="34" charset="0"/>
              </a:rPr>
              <a:t> </a:t>
            </a:r>
            <a:r>
              <a:rPr lang="en-US" sz="2133" b="1" i="1" dirty="0">
                <a:solidFill>
                  <a:srgbClr val="231F20"/>
                </a:solidFill>
                <a:ea typeface="Calibri" panose="020F0502020204030204" pitchFamily="34" charset="0"/>
              </a:rPr>
              <a:t>significant</a:t>
            </a:r>
            <a:r>
              <a:rPr lang="en-US" sz="2133" b="1" i="1" spc="-20" dirty="0">
                <a:solidFill>
                  <a:srgbClr val="231F20"/>
                </a:solidFill>
                <a:ea typeface="Calibri" panose="020F0502020204030204" pitchFamily="34" charset="0"/>
              </a:rPr>
              <a:t> </a:t>
            </a:r>
            <a:r>
              <a:rPr lang="en-US" sz="2133" b="1" i="1" spc="-7" dirty="0">
                <a:solidFill>
                  <a:srgbClr val="231F20"/>
                </a:solidFill>
                <a:ea typeface="Calibri" panose="020F0502020204030204" pitchFamily="34" charset="0"/>
              </a:rPr>
              <a:t>and</a:t>
            </a:r>
            <a:r>
              <a:rPr lang="en-US" sz="2133" b="1" i="1" spc="-40" dirty="0">
                <a:solidFill>
                  <a:srgbClr val="231F20"/>
                </a:solidFill>
                <a:ea typeface="Calibri" panose="020F0502020204030204" pitchFamily="34" charset="0"/>
              </a:rPr>
              <a:t> </a:t>
            </a:r>
            <a:r>
              <a:rPr lang="en-US" sz="2133" b="1" i="1" spc="-7" dirty="0">
                <a:solidFill>
                  <a:srgbClr val="231F20"/>
                </a:solidFill>
                <a:ea typeface="Calibri" panose="020F0502020204030204" pitchFamily="34" charset="0"/>
              </a:rPr>
              <a:t>require</a:t>
            </a:r>
            <a:r>
              <a:rPr lang="en-US" sz="2133" b="1" i="1" spc="-33" dirty="0">
                <a:solidFill>
                  <a:srgbClr val="231F20"/>
                </a:solidFill>
                <a:ea typeface="Calibri" panose="020F0502020204030204" pitchFamily="34" charset="0"/>
              </a:rPr>
              <a:t> </a:t>
            </a:r>
            <a:r>
              <a:rPr lang="en-US" sz="2133" b="1" i="1" spc="-7" dirty="0">
                <a:solidFill>
                  <a:srgbClr val="231F20"/>
                </a:solidFill>
                <a:ea typeface="Calibri" panose="020F0502020204030204" pitchFamily="34" charset="0"/>
              </a:rPr>
              <a:t>therapeutic</a:t>
            </a:r>
            <a:r>
              <a:rPr lang="en-US" sz="2133" b="1" i="1" spc="-20" dirty="0">
                <a:solidFill>
                  <a:srgbClr val="231F20"/>
                </a:solidFill>
                <a:ea typeface="Calibri" panose="020F0502020204030204" pitchFamily="34" charset="0"/>
              </a:rPr>
              <a:t> </a:t>
            </a:r>
            <a:r>
              <a:rPr lang="en-US" sz="2133" b="1" i="1" spc="-7" dirty="0">
                <a:solidFill>
                  <a:srgbClr val="231F20"/>
                </a:solidFill>
                <a:ea typeface="Calibri" panose="020F0502020204030204" pitchFamily="34" charset="0"/>
              </a:rPr>
              <a:t>medical</a:t>
            </a:r>
            <a:r>
              <a:rPr lang="en-US" sz="2133" b="1" i="1" spc="-27" dirty="0">
                <a:solidFill>
                  <a:srgbClr val="231F20"/>
                </a:solidFill>
                <a:ea typeface="Calibri" panose="020F0502020204030204" pitchFamily="34" charset="0"/>
              </a:rPr>
              <a:t> </a:t>
            </a:r>
            <a:r>
              <a:rPr lang="en-US" sz="2133" b="1" i="1" spc="-7" dirty="0">
                <a:solidFill>
                  <a:srgbClr val="231F20"/>
                </a:solidFill>
                <a:ea typeface="Calibri" panose="020F0502020204030204" pitchFamily="34" charset="0"/>
              </a:rPr>
              <a:t>intervention,</a:t>
            </a:r>
            <a:r>
              <a:rPr lang="en-US" sz="2133" b="1" i="1" spc="-40" dirty="0">
                <a:solidFill>
                  <a:srgbClr val="231F20"/>
                </a:solidFill>
                <a:ea typeface="Calibri" panose="020F0502020204030204" pitchFamily="34" charset="0"/>
              </a:rPr>
              <a:t> </a:t>
            </a:r>
            <a:r>
              <a:rPr lang="en-US" sz="2133" b="1" i="1" dirty="0">
                <a:solidFill>
                  <a:srgbClr val="231F20"/>
                </a:solidFill>
                <a:ea typeface="Calibri" panose="020F0502020204030204" pitchFamily="34" charset="0"/>
              </a:rPr>
              <a:t>meet</a:t>
            </a:r>
            <a:r>
              <a:rPr lang="en-US" sz="2133" b="1" i="1" spc="-33" dirty="0">
                <a:solidFill>
                  <a:srgbClr val="231F20"/>
                </a:solidFill>
                <a:ea typeface="Calibri" panose="020F0502020204030204" pitchFamily="34" charset="0"/>
              </a:rPr>
              <a:t> </a:t>
            </a:r>
            <a:r>
              <a:rPr lang="en-US" sz="2133" b="1" i="1" spc="-7" dirty="0">
                <a:solidFill>
                  <a:srgbClr val="231F20"/>
                </a:solidFill>
                <a:ea typeface="Calibri" panose="020F0502020204030204" pitchFamily="34" charset="0"/>
              </a:rPr>
              <a:t>protocol</a:t>
            </a:r>
            <a:r>
              <a:rPr lang="en-US" sz="2133" b="1" i="1" spc="-13" dirty="0">
                <a:solidFill>
                  <a:srgbClr val="231F20"/>
                </a:solidFill>
                <a:ea typeface="Calibri" panose="020F0502020204030204" pitchFamily="34" charset="0"/>
              </a:rPr>
              <a:t> </a:t>
            </a:r>
            <a:r>
              <a:rPr lang="en-US" sz="2133" b="1" i="1" spc="-7" dirty="0">
                <a:solidFill>
                  <a:srgbClr val="231F20"/>
                </a:solidFill>
                <a:ea typeface="Calibri" panose="020F0502020204030204" pitchFamily="34" charset="0"/>
              </a:rPr>
              <a:t>specific</a:t>
            </a:r>
            <a:r>
              <a:rPr lang="en-US" sz="2133" b="1" i="1" spc="-33" dirty="0">
                <a:solidFill>
                  <a:srgbClr val="231F20"/>
                </a:solidFill>
                <a:ea typeface="Calibri" panose="020F0502020204030204" pitchFamily="34" charset="0"/>
              </a:rPr>
              <a:t> </a:t>
            </a:r>
            <a:r>
              <a:rPr lang="en-US" sz="2133" b="1" i="1" spc="-7" dirty="0">
                <a:solidFill>
                  <a:srgbClr val="231F20"/>
                </a:solidFill>
                <a:ea typeface="Calibri" panose="020F0502020204030204" pitchFamily="34" charset="0"/>
              </a:rPr>
              <a:t>criteria</a:t>
            </a:r>
            <a:r>
              <a:rPr lang="en-US" sz="2133" b="1" i="1" spc="-27" dirty="0">
                <a:solidFill>
                  <a:srgbClr val="231F20"/>
                </a:solidFill>
                <a:ea typeface="Calibri" panose="020F0502020204030204" pitchFamily="34" charset="0"/>
              </a:rPr>
              <a:t> </a:t>
            </a:r>
            <a:r>
              <a:rPr lang="en-US" sz="2133" i="1" dirty="0">
                <a:solidFill>
                  <a:srgbClr val="231F20"/>
                </a:solidFill>
                <a:ea typeface="Calibri" panose="020F0502020204030204" pitchFamily="34" charset="0"/>
              </a:rPr>
              <a:t>(see</a:t>
            </a:r>
            <a:r>
              <a:rPr lang="en-US" sz="2133" i="1" spc="473" dirty="0">
                <a:solidFill>
                  <a:srgbClr val="231F20"/>
                </a:solidFill>
                <a:ea typeface="Calibri" panose="020F0502020204030204" pitchFamily="34" charset="0"/>
              </a:rPr>
              <a:t> </a:t>
            </a:r>
            <a:r>
              <a:rPr lang="en-US" sz="2133" i="1" spc="-7" dirty="0">
                <a:solidFill>
                  <a:srgbClr val="231F20"/>
                </a:solidFill>
                <a:ea typeface="Calibri" panose="020F0502020204030204" pitchFamily="34" charset="0"/>
              </a:rPr>
              <a:t>toxicity</a:t>
            </a:r>
            <a:r>
              <a:rPr lang="en-US" sz="2133" i="1" spc="-20" dirty="0">
                <a:solidFill>
                  <a:srgbClr val="231F20"/>
                </a:solidFill>
                <a:ea typeface="Calibri" panose="020F0502020204030204" pitchFamily="34" charset="0"/>
              </a:rPr>
              <a:t> </a:t>
            </a:r>
            <a:r>
              <a:rPr lang="en-US" sz="2133" i="1" spc="-7" dirty="0">
                <a:solidFill>
                  <a:srgbClr val="231F20"/>
                </a:solidFill>
                <a:ea typeface="Calibri" panose="020F0502020204030204" pitchFamily="34" charset="0"/>
              </a:rPr>
              <a:t>management</a:t>
            </a:r>
            <a:r>
              <a:rPr lang="en-US" sz="2133" i="1" spc="-27" dirty="0">
                <a:solidFill>
                  <a:srgbClr val="231F20"/>
                </a:solidFill>
                <a:ea typeface="Calibri" panose="020F0502020204030204" pitchFamily="34" charset="0"/>
              </a:rPr>
              <a:t> </a:t>
            </a:r>
            <a:r>
              <a:rPr lang="en-US" sz="2133" i="1" dirty="0">
                <a:solidFill>
                  <a:srgbClr val="231F20"/>
                </a:solidFill>
                <a:ea typeface="Calibri" panose="020F0502020204030204" pitchFamily="34" charset="0"/>
              </a:rPr>
              <a:t>in</a:t>
            </a:r>
            <a:r>
              <a:rPr lang="en-US" sz="2133" i="1" spc="-40" dirty="0">
                <a:solidFill>
                  <a:srgbClr val="231F20"/>
                </a:solidFill>
                <a:ea typeface="Calibri" panose="020F0502020204030204" pitchFamily="34" charset="0"/>
              </a:rPr>
              <a:t> </a:t>
            </a:r>
            <a:r>
              <a:rPr lang="en-US" sz="2133" i="1" spc="-7" dirty="0">
                <a:solidFill>
                  <a:srgbClr val="231F20"/>
                </a:solidFill>
                <a:ea typeface="Calibri" panose="020F0502020204030204" pitchFamily="34" charset="0"/>
              </a:rPr>
              <a:t>protocol)</a:t>
            </a:r>
            <a:r>
              <a:rPr lang="en-US" sz="2133" i="1" spc="-13" dirty="0">
                <a:solidFill>
                  <a:srgbClr val="231F20"/>
                </a:solidFill>
                <a:ea typeface="Calibri" panose="020F0502020204030204" pitchFamily="34" charset="0"/>
              </a:rPr>
              <a:t> </a:t>
            </a:r>
            <a:r>
              <a:rPr lang="en-US" sz="2133" i="1" spc="-7" dirty="0">
                <a:solidFill>
                  <a:srgbClr val="231F20"/>
                </a:solidFill>
                <a:ea typeface="Calibri" panose="020F0502020204030204" pitchFamily="34" charset="0"/>
              </a:rPr>
              <a:t>and/or</a:t>
            </a:r>
            <a:r>
              <a:rPr lang="en-US" sz="2133" i="1" spc="-33" dirty="0">
                <a:solidFill>
                  <a:srgbClr val="231F20"/>
                </a:solidFill>
                <a:ea typeface="Calibri" panose="020F0502020204030204" pitchFamily="34" charset="0"/>
              </a:rPr>
              <a:t> </a:t>
            </a:r>
            <a:r>
              <a:rPr lang="en-US" sz="2133" b="1" i="1" dirty="0">
                <a:solidFill>
                  <a:srgbClr val="231F20"/>
                </a:solidFill>
                <a:ea typeface="Calibri" panose="020F0502020204030204" pitchFamily="34" charset="0"/>
              </a:rPr>
              <a:t>if</a:t>
            </a:r>
            <a:r>
              <a:rPr lang="en-US" sz="2133" b="1" i="1" spc="-27" dirty="0">
                <a:solidFill>
                  <a:srgbClr val="231F20"/>
                </a:solidFill>
                <a:ea typeface="Calibri" panose="020F0502020204030204" pitchFamily="34" charset="0"/>
              </a:rPr>
              <a:t> </a:t>
            </a:r>
            <a:r>
              <a:rPr lang="en-US" sz="2133" b="1" i="1" spc="-7" dirty="0">
                <a:solidFill>
                  <a:srgbClr val="231F20"/>
                </a:solidFill>
                <a:ea typeface="Calibri" panose="020F0502020204030204" pitchFamily="34" charset="0"/>
              </a:rPr>
              <a:t>the</a:t>
            </a:r>
            <a:r>
              <a:rPr lang="en-US" sz="2133" b="1" i="1" spc="-20" dirty="0">
                <a:solidFill>
                  <a:srgbClr val="231F20"/>
                </a:solidFill>
                <a:ea typeface="Calibri" panose="020F0502020204030204" pitchFamily="34" charset="0"/>
              </a:rPr>
              <a:t> </a:t>
            </a:r>
            <a:r>
              <a:rPr lang="en-US" sz="2133" b="1" i="1" spc="-7" dirty="0">
                <a:solidFill>
                  <a:srgbClr val="231F20"/>
                </a:solidFill>
                <a:ea typeface="Calibri" panose="020F0502020204030204" pitchFamily="34" charset="0"/>
              </a:rPr>
              <a:t>investigator</a:t>
            </a:r>
            <a:r>
              <a:rPr lang="en-US" sz="2133" b="1" i="1" spc="-33" dirty="0">
                <a:solidFill>
                  <a:srgbClr val="231F20"/>
                </a:solidFill>
                <a:ea typeface="Calibri" panose="020F0502020204030204" pitchFamily="34" charset="0"/>
              </a:rPr>
              <a:t> </a:t>
            </a:r>
            <a:r>
              <a:rPr lang="en-US" sz="2133" b="1" i="1" spc="-7" dirty="0">
                <a:solidFill>
                  <a:srgbClr val="231F20"/>
                </a:solidFill>
                <a:ea typeface="Calibri" panose="020F0502020204030204" pitchFamily="34" charset="0"/>
              </a:rPr>
              <a:t>considers</a:t>
            </a:r>
            <a:r>
              <a:rPr lang="en-US" sz="2133" b="1" i="1" spc="-40" dirty="0">
                <a:solidFill>
                  <a:srgbClr val="231F20"/>
                </a:solidFill>
                <a:ea typeface="Calibri" panose="020F0502020204030204" pitchFamily="34" charset="0"/>
              </a:rPr>
              <a:t> </a:t>
            </a:r>
            <a:r>
              <a:rPr lang="en-US" sz="2133" b="1" i="1" spc="-7" dirty="0">
                <a:solidFill>
                  <a:srgbClr val="231F20"/>
                </a:solidFill>
                <a:ea typeface="Calibri" panose="020F0502020204030204" pitchFamily="34" charset="0"/>
              </a:rPr>
              <a:t>them</a:t>
            </a:r>
            <a:r>
              <a:rPr lang="en-US" sz="2133" b="1" i="1" spc="-20" dirty="0">
                <a:solidFill>
                  <a:srgbClr val="231F20"/>
                </a:solidFill>
                <a:ea typeface="Calibri" panose="020F0502020204030204" pitchFamily="34" charset="0"/>
              </a:rPr>
              <a:t> </a:t>
            </a:r>
            <a:r>
              <a:rPr lang="en-US" sz="2133" b="1" i="1" dirty="0">
                <a:solidFill>
                  <a:srgbClr val="231F20"/>
                </a:solidFill>
                <a:ea typeface="Calibri" panose="020F0502020204030204" pitchFamily="34" charset="0"/>
              </a:rPr>
              <a:t>to</a:t>
            </a:r>
            <a:r>
              <a:rPr lang="en-US" sz="2133" b="1" i="1" spc="-40" dirty="0">
                <a:solidFill>
                  <a:srgbClr val="231F20"/>
                </a:solidFill>
                <a:ea typeface="Calibri" panose="020F0502020204030204" pitchFamily="34" charset="0"/>
              </a:rPr>
              <a:t> </a:t>
            </a:r>
            <a:r>
              <a:rPr lang="en-US" sz="2133" b="1" i="1" dirty="0">
                <a:solidFill>
                  <a:srgbClr val="231F20"/>
                </a:solidFill>
                <a:ea typeface="Calibri" panose="020F0502020204030204" pitchFamily="34" charset="0"/>
              </a:rPr>
              <a:t>be</a:t>
            </a:r>
            <a:r>
              <a:rPr lang="en-US" sz="2133" b="1" i="1" spc="-33" dirty="0">
                <a:solidFill>
                  <a:srgbClr val="231F20"/>
                </a:solidFill>
                <a:ea typeface="Calibri" panose="020F0502020204030204" pitchFamily="34" charset="0"/>
              </a:rPr>
              <a:t> </a:t>
            </a:r>
            <a:r>
              <a:rPr lang="en-US" sz="2133" b="1" i="1" dirty="0">
                <a:solidFill>
                  <a:srgbClr val="231F20"/>
                </a:solidFill>
                <a:ea typeface="Calibri" panose="020F0502020204030204" pitchFamily="34" charset="0"/>
              </a:rPr>
              <a:t>adverse</a:t>
            </a:r>
            <a:r>
              <a:rPr lang="en-US" sz="2133" b="1" i="1" spc="593" dirty="0">
                <a:solidFill>
                  <a:srgbClr val="231F20"/>
                </a:solidFill>
                <a:ea typeface="Calibri" panose="020F0502020204030204" pitchFamily="34" charset="0"/>
              </a:rPr>
              <a:t> </a:t>
            </a:r>
            <a:r>
              <a:rPr lang="en-US" sz="2133" b="1" i="1" dirty="0">
                <a:solidFill>
                  <a:srgbClr val="231F20"/>
                </a:solidFill>
                <a:ea typeface="Calibri" panose="020F0502020204030204" pitchFamily="34" charset="0"/>
              </a:rPr>
              <a:t>events</a:t>
            </a:r>
            <a:r>
              <a:rPr lang="en-US" sz="2133" i="1" dirty="0">
                <a:solidFill>
                  <a:srgbClr val="231F20"/>
                </a:solidFill>
                <a:ea typeface="Calibri" panose="020F0502020204030204" pitchFamily="34" charset="0"/>
              </a:rPr>
              <a:t>.</a:t>
            </a:r>
            <a:r>
              <a:rPr lang="en-US" sz="2133" i="1" spc="-20" dirty="0">
                <a:solidFill>
                  <a:srgbClr val="231F20"/>
                </a:solidFill>
                <a:ea typeface="Calibri" panose="020F0502020204030204" pitchFamily="34" charset="0"/>
              </a:rPr>
              <a:t> </a:t>
            </a:r>
          </a:p>
          <a:p>
            <a:pPr marL="1600160" lvl="1" indent="-609585">
              <a:defRPr/>
            </a:pPr>
            <a:r>
              <a:rPr lang="en-US" sz="2133" i="1" spc="-20" dirty="0">
                <a:solidFill>
                  <a:srgbClr val="231F20"/>
                </a:solidFill>
              </a:rPr>
              <a:t>Laboratory values and vital signs that are clearly attributable to another AE do not require discrete reporting</a:t>
            </a:r>
          </a:p>
          <a:p>
            <a:pPr marL="609585" indent="-609585">
              <a:defRPr/>
            </a:pPr>
            <a:r>
              <a:rPr lang="en-US" sz="3200" dirty="0"/>
              <a:t>Understanding clinical significance</a:t>
            </a:r>
          </a:p>
          <a:p>
            <a:pPr marL="1600160" lvl="1" indent="-609585">
              <a:defRPr/>
            </a:pPr>
            <a:r>
              <a:rPr lang="en-US" dirty="0"/>
              <a:t>Outside of reference range is not sufficient to be an AE</a:t>
            </a:r>
          </a:p>
          <a:p>
            <a:endParaRPr lang="en-US" dirty="0"/>
          </a:p>
        </p:txBody>
      </p:sp>
      <p:sp>
        <p:nvSpPr>
          <p:cNvPr id="3" name="Text Placeholder 2">
            <a:extLst>
              <a:ext uri="{FF2B5EF4-FFF2-40B4-BE49-F238E27FC236}">
                <a16:creationId xmlns:a16="http://schemas.microsoft.com/office/drawing/2014/main" id="{49EEC1A9-A62C-3810-04F4-A7F48B9BE9CC}"/>
              </a:ext>
            </a:extLst>
          </p:cNvPr>
          <p:cNvSpPr>
            <a:spLocks noGrp="1"/>
          </p:cNvSpPr>
          <p:nvPr>
            <p:ph type="body" sz="quarter" idx="14"/>
          </p:nvPr>
        </p:nvSpPr>
        <p:spPr/>
        <p:txBody>
          <a:bodyPr/>
          <a:lstStyle/>
          <a:p>
            <a:r>
              <a:rPr lang="en-US" sz="3733" dirty="0"/>
              <a:t>Routine AE Reporting</a:t>
            </a:r>
          </a:p>
        </p:txBody>
      </p:sp>
    </p:spTree>
    <p:extLst>
      <p:ext uri="{BB962C8B-B14F-4D97-AF65-F5344CB8AC3E}">
        <p14:creationId xmlns:p14="http://schemas.microsoft.com/office/powerpoint/2010/main" val="2215403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89D462-617F-EA35-C26C-42F48D3B6120}"/>
              </a:ext>
            </a:extLst>
          </p:cNvPr>
          <p:cNvSpPr>
            <a:spLocks noGrp="1"/>
          </p:cNvSpPr>
          <p:nvPr>
            <p:ph type="body" sz="quarter" idx="10"/>
          </p:nvPr>
        </p:nvSpPr>
        <p:spPr>
          <a:xfrm>
            <a:off x="558800" y="1295400"/>
            <a:ext cx="11074400" cy="4267200"/>
          </a:xfrm>
        </p:spPr>
        <p:txBody>
          <a:bodyPr>
            <a:noAutofit/>
          </a:bodyPr>
          <a:lstStyle/>
          <a:p>
            <a:r>
              <a:rPr lang="en-US" dirty="0"/>
              <a:t>IND studies use CTEP expedited reporting tables</a:t>
            </a:r>
          </a:p>
          <a:p>
            <a:pPr lvl="1"/>
            <a:r>
              <a:rPr lang="en-US" sz="2667" dirty="0"/>
              <a:t>Note: SOC arm(s) will have limited expedited reporting requirements</a:t>
            </a:r>
          </a:p>
          <a:p>
            <a:r>
              <a:rPr lang="en-US" dirty="0"/>
              <a:t>IND-exempt studies </a:t>
            </a:r>
          </a:p>
          <a:p>
            <a:pPr lvl="1"/>
            <a:r>
              <a:rPr lang="en-US" sz="2667" dirty="0"/>
              <a:t>Limited expedited reporting</a:t>
            </a:r>
          </a:p>
          <a:p>
            <a:pPr lvl="1"/>
            <a:r>
              <a:rPr lang="en-US" sz="2667" dirty="0"/>
              <a:t>No expedited reporting; aggregate analysis sufficient for safety </a:t>
            </a:r>
          </a:p>
          <a:p>
            <a:r>
              <a:rPr lang="en-US" dirty="0"/>
              <a:t>Rave-CTEP-AERS Integration</a:t>
            </a:r>
          </a:p>
          <a:p>
            <a:pPr lvl="1"/>
            <a:r>
              <a:rPr lang="en-US" sz="2667" dirty="0"/>
              <a:t>CTEP IND studies</a:t>
            </a:r>
          </a:p>
          <a:p>
            <a:pPr lvl="1"/>
            <a:r>
              <a:rPr lang="en-US" sz="2667" dirty="0"/>
              <a:t>Registration intent studies</a:t>
            </a:r>
          </a:p>
        </p:txBody>
      </p:sp>
      <p:sp>
        <p:nvSpPr>
          <p:cNvPr id="3" name="Text Placeholder 2">
            <a:extLst>
              <a:ext uri="{FF2B5EF4-FFF2-40B4-BE49-F238E27FC236}">
                <a16:creationId xmlns:a16="http://schemas.microsoft.com/office/drawing/2014/main" id="{49EEC1A9-A62C-3810-04F4-A7F48B9BE9CC}"/>
              </a:ext>
            </a:extLst>
          </p:cNvPr>
          <p:cNvSpPr>
            <a:spLocks noGrp="1"/>
          </p:cNvSpPr>
          <p:nvPr>
            <p:ph type="body" sz="quarter" idx="14"/>
          </p:nvPr>
        </p:nvSpPr>
        <p:spPr/>
        <p:txBody>
          <a:bodyPr/>
          <a:lstStyle/>
          <a:p>
            <a:r>
              <a:rPr lang="en-US" dirty="0"/>
              <a:t>Expedited AE Reporting</a:t>
            </a:r>
          </a:p>
        </p:txBody>
      </p:sp>
    </p:spTree>
    <p:extLst>
      <p:ext uri="{BB962C8B-B14F-4D97-AF65-F5344CB8AC3E}">
        <p14:creationId xmlns:p14="http://schemas.microsoft.com/office/powerpoint/2010/main" val="2912736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EDB8D1-532F-A3B0-D588-7BFCA3A1A135}"/>
              </a:ext>
            </a:extLst>
          </p:cNvPr>
          <p:cNvSpPr>
            <a:spLocks noGrp="1"/>
          </p:cNvSpPr>
          <p:nvPr>
            <p:ph type="body" sz="quarter" idx="10"/>
          </p:nvPr>
        </p:nvSpPr>
        <p:spPr>
          <a:xfrm>
            <a:off x="609600" y="1498600"/>
            <a:ext cx="11074400" cy="4572000"/>
          </a:xfrm>
        </p:spPr>
        <p:txBody>
          <a:bodyPr>
            <a:normAutofit/>
          </a:bodyPr>
          <a:lstStyle/>
          <a:p>
            <a:pPr marL="0" indent="0">
              <a:spcBef>
                <a:spcPts val="0"/>
              </a:spcBef>
              <a:spcAft>
                <a:spcPts val="340"/>
              </a:spcAft>
              <a:buNone/>
            </a:pPr>
            <a:r>
              <a:rPr lang="en-US" sz="3200" b="1" dirty="0">
                <a:ea typeface="Calibri" panose="020F0502020204030204" pitchFamily="34" charset="0"/>
              </a:rPr>
              <a:t>Adverse Event Data Submission</a:t>
            </a:r>
          </a:p>
          <a:p>
            <a:pPr>
              <a:spcBef>
                <a:spcPts val="0"/>
              </a:spcBef>
              <a:spcAft>
                <a:spcPts val="340"/>
              </a:spcAft>
            </a:pPr>
            <a:r>
              <a:rPr lang="en-US" sz="2400" dirty="0">
                <a:ea typeface="Calibri" panose="020F0502020204030204" pitchFamily="34" charset="0"/>
              </a:rPr>
              <a:t>During Protocol Treatment: report all &gt;/= grade 3 AEs</a:t>
            </a:r>
          </a:p>
          <a:p>
            <a:pPr lvl="1">
              <a:spcBef>
                <a:spcPts val="0"/>
              </a:spcBef>
              <a:spcAft>
                <a:spcPts val="340"/>
              </a:spcAft>
            </a:pPr>
            <a:r>
              <a:rPr lang="en-US" dirty="0">
                <a:latin typeface="Arial" panose="020B0604020202020204" pitchFamily="34" charset="0"/>
                <a:ea typeface="Calibri" panose="020F0502020204030204" pitchFamily="34" charset="0"/>
                <a:cs typeface="Arial" panose="020B0604020202020204" pitchFamily="34" charset="0"/>
              </a:rPr>
              <a:t>No start/end date</a:t>
            </a:r>
          </a:p>
          <a:p>
            <a:pPr lvl="1">
              <a:spcBef>
                <a:spcPts val="0"/>
              </a:spcBef>
              <a:spcAft>
                <a:spcPts val="340"/>
              </a:spcAft>
            </a:pPr>
            <a:r>
              <a:rPr lang="en-US" dirty="0">
                <a:latin typeface="Arial" panose="020B0604020202020204" pitchFamily="34" charset="0"/>
                <a:ea typeface="Calibri" panose="020F0502020204030204" pitchFamily="34" charset="0"/>
                <a:cs typeface="Arial" panose="020B0604020202020204" pitchFamily="34" charset="0"/>
              </a:rPr>
              <a:t>No attribution</a:t>
            </a:r>
          </a:p>
          <a:p>
            <a:pPr>
              <a:spcBef>
                <a:spcPts val="0"/>
              </a:spcBef>
              <a:spcAft>
                <a:spcPts val="340"/>
              </a:spcAft>
            </a:pPr>
            <a:r>
              <a:rPr lang="en-US" sz="2400" dirty="0">
                <a:ea typeface="Calibri" panose="020F0502020204030204" pitchFamily="34" charset="0"/>
              </a:rPr>
              <a:t>In Follow-up: possible scenarios</a:t>
            </a:r>
          </a:p>
          <a:p>
            <a:pPr lvl="2">
              <a:spcBef>
                <a:spcPts val="0"/>
              </a:spcBef>
              <a:spcAft>
                <a:spcPts val="340"/>
              </a:spcAft>
            </a:pPr>
            <a:r>
              <a:rPr lang="en-US" sz="2400" dirty="0">
                <a:ea typeface="Calibri" panose="020F0502020204030204" pitchFamily="34" charset="0"/>
              </a:rPr>
              <a:t>Stop AE reporting, or</a:t>
            </a:r>
          </a:p>
          <a:p>
            <a:pPr lvl="2">
              <a:spcBef>
                <a:spcPts val="0"/>
              </a:spcBef>
              <a:spcAft>
                <a:spcPts val="340"/>
              </a:spcAft>
            </a:pPr>
            <a:r>
              <a:rPr lang="en-US" sz="2400" dirty="0">
                <a:ea typeface="Calibri" panose="020F0502020204030204" pitchFamily="34" charset="0"/>
              </a:rPr>
              <a:t>follow defined late toxicities of interest for specified, finite timeframe (detail in analysis plan)</a:t>
            </a:r>
          </a:p>
          <a:p>
            <a:endParaRPr lang="en-US" dirty="0"/>
          </a:p>
        </p:txBody>
      </p:sp>
      <p:sp>
        <p:nvSpPr>
          <p:cNvPr id="3" name="Text Placeholder 2">
            <a:extLst>
              <a:ext uri="{FF2B5EF4-FFF2-40B4-BE49-F238E27FC236}">
                <a16:creationId xmlns:a16="http://schemas.microsoft.com/office/drawing/2014/main" id="{B35569C2-3B77-03C5-E6F2-091B513E280A}"/>
              </a:ext>
            </a:extLst>
          </p:cNvPr>
          <p:cNvSpPr>
            <a:spLocks noGrp="1"/>
          </p:cNvSpPr>
          <p:nvPr>
            <p:ph type="body" sz="quarter" idx="14"/>
          </p:nvPr>
        </p:nvSpPr>
        <p:spPr/>
        <p:txBody>
          <a:bodyPr/>
          <a:lstStyle/>
          <a:p>
            <a:r>
              <a:rPr lang="en-US" dirty="0"/>
              <a:t>Streamlined Clinical Trials</a:t>
            </a:r>
          </a:p>
        </p:txBody>
      </p:sp>
    </p:spTree>
    <p:extLst>
      <p:ext uri="{BB962C8B-B14F-4D97-AF65-F5344CB8AC3E}">
        <p14:creationId xmlns:p14="http://schemas.microsoft.com/office/powerpoint/2010/main" val="1023944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4B11B-810A-27A3-A136-2ABE494FFEB2}"/>
              </a:ext>
            </a:extLst>
          </p:cNvPr>
          <p:cNvSpPr>
            <a:spLocks noGrp="1"/>
          </p:cNvSpPr>
          <p:nvPr>
            <p:ph type="ctrTitle"/>
          </p:nvPr>
        </p:nvSpPr>
        <p:spPr>
          <a:xfrm>
            <a:off x="517928" y="731911"/>
            <a:ext cx="9216916" cy="2387600"/>
          </a:xfrm>
        </p:spPr>
        <p:txBody>
          <a:bodyPr>
            <a:normAutofit/>
          </a:bodyPr>
          <a:lstStyle/>
          <a:p>
            <a:r>
              <a:rPr lang="en-US" dirty="0"/>
              <a:t>Expedited Reporting Evaluation for Integrated Studies</a:t>
            </a:r>
          </a:p>
        </p:txBody>
      </p:sp>
      <p:sp>
        <p:nvSpPr>
          <p:cNvPr id="3" name="Subtitle 2">
            <a:extLst>
              <a:ext uri="{FF2B5EF4-FFF2-40B4-BE49-F238E27FC236}">
                <a16:creationId xmlns:a16="http://schemas.microsoft.com/office/drawing/2014/main" id="{D0EEF991-1122-2F8A-A712-ED2AFED70D73}"/>
              </a:ext>
            </a:extLst>
          </p:cNvPr>
          <p:cNvSpPr>
            <a:spLocks noGrp="1"/>
          </p:cNvSpPr>
          <p:nvPr>
            <p:ph type="subTitle" idx="1"/>
          </p:nvPr>
        </p:nvSpPr>
        <p:spPr>
          <a:xfrm>
            <a:off x="1913206" y="3938954"/>
            <a:ext cx="4501236" cy="1482620"/>
          </a:xfrm>
        </p:spPr>
        <p:txBody>
          <a:bodyPr>
            <a:normAutofit fontScale="77500" lnSpcReduction="20000"/>
          </a:bodyPr>
          <a:lstStyle/>
          <a:p>
            <a:pPr>
              <a:lnSpc>
                <a:spcPct val="110000"/>
              </a:lnSpc>
              <a:spcBef>
                <a:spcPts val="600"/>
              </a:spcBef>
              <a:spcAft>
                <a:spcPts val="0"/>
              </a:spcAft>
            </a:pPr>
            <a:r>
              <a:rPr lang="en-US" b="1" dirty="0"/>
              <a:t>Cameron Salisbury</a:t>
            </a:r>
          </a:p>
          <a:p>
            <a:pPr>
              <a:lnSpc>
                <a:spcPct val="110000"/>
              </a:lnSpc>
              <a:spcBef>
                <a:spcPts val="600"/>
              </a:spcBef>
              <a:spcAft>
                <a:spcPts val="0"/>
              </a:spcAft>
            </a:pPr>
            <a:r>
              <a:rPr lang="en-US" dirty="0" err="1"/>
              <a:t>dverse</a:t>
            </a:r>
            <a:r>
              <a:rPr lang="en-US" dirty="0"/>
              <a:t> Events Team</a:t>
            </a:r>
          </a:p>
          <a:p>
            <a:pPr>
              <a:lnSpc>
                <a:spcPct val="110000"/>
              </a:lnSpc>
              <a:spcBef>
                <a:spcPts val="600"/>
              </a:spcBef>
              <a:spcAft>
                <a:spcPts val="0"/>
              </a:spcAft>
            </a:pPr>
            <a:r>
              <a:rPr lang="en-US" dirty="0"/>
              <a:t>ECOG-ACRIN</a:t>
            </a:r>
          </a:p>
        </p:txBody>
      </p:sp>
      <p:sp>
        <p:nvSpPr>
          <p:cNvPr id="4" name="Subtitle 5">
            <a:extLst>
              <a:ext uri="{FF2B5EF4-FFF2-40B4-BE49-F238E27FC236}">
                <a16:creationId xmlns:a16="http://schemas.microsoft.com/office/drawing/2014/main" id="{197F9306-8C67-4139-54CE-BF67FA1728D0}"/>
              </a:ext>
            </a:extLst>
          </p:cNvPr>
          <p:cNvSpPr txBox="1">
            <a:spLocks/>
          </p:cNvSpPr>
          <p:nvPr/>
        </p:nvSpPr>
        <p:spPr>
          <a:xfrm>
            <a:off x="0" y="2847709"/>
            <a:ext cx="10905067" cy="2573865"/>
          </a:xfrm>
          <a:prstGeom prst="rect">
            <a:avLst/>
          </a:prstGeom>
          <a:solidFill>
            <a:srgbClr val="2AA9E0"/>
          </a:solidFill>
        </p:spPr>
        <p:txBody>
          <a:bodyPr anchor="ctr">
            <a:normAutofit/>
          </a:bodyPr>
          <a:lstStyle>
            <a:lvl1pPr marL="0" indent="0" algn="l" defTabSz="914400" rtl="0" eaLnBrk="1" latinLnBrk="0" hangingPunct="1">
              <a:lnSpc>
                <a:spcPct val="100000"/>
              </a:lnSpc>
              <a:spcBef>
                <a:spcPts val="1000"/>
              </a:spcBef>
              <a:spcAft>
                <a:spcPts val="600"/>
              </a:spcAft>
              <a:buSzPct val="75000"/>
              <a:buFont typeface="Wingdings" panose="05000000000000000000" pitchFamily="2" charset="2"/>
              <a:buNone/>
              <a:defRPr sz="3600" kern="1200">
                <a:solidFill>
                  <a:schemeClr val="tx1"/>
                </a:solidFill>
                <a:latin typeface="Arial" panose="020B0604020202020204" pitchFamily="34" charset="0"/>
                <a:ea typeface="+mn-ea"/>
                <a:cs typeface="Arial" panose="020B0604020202020204" pitchFamily="34" charset="0"/>
              </a:defRPr>
            </a:lvl1pPr>
            <a:lvl2pPr marL="1309688" indent="-561975" algn="l" defTabSz="914400" rtl="0" eaLnBrk="1" latinLnBrk="0" hangingPunct="1">
              <a:lnSpc>
                <a:spcPct val="100000"/>
              </a:lnSpc>
              <a:spcBef>
                <a:spcPts val="500"/>
              </a:spcBef>
              <a:spcAft>
                <a:spcPts val="600"/>
              </a:spcAft>
              <a:buFont typeface="Calibri" panose="020F050202020403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lvl="0" indent="0" algn="l" defTabSz="914400" rtl="0" eaLnBrk="1" fontAlgn="auto" latinLnBrk="0" hangingPunct="1">
              <a:lnSpc>
                <a:spcPct val="100000"/>
              </a:lnSpc>
              <a:spcBef>
                <a:spcPts val="1000"/>
              </a:spcBef>
              <a:spcAft>
                <a:spcPts val="600"/>
              </a:spcAft>
              <a:buClrTx/>
              <a:buSzPct val="75000"/>
              <a:buFont typeface="Wingdings" panose="05000000000000000000" pitchFamily="2" charset="2"/>
              <a:buNone/>
              <a:tabLst/>
              <a:defRPr/>
            </a:pP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Cameron Salisbury</a:t>
            </a:r>
            <a:b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Adverse Events Team</a:t>
            </a:r>
            <a:b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ECOG-ACRIN</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169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Is my study integrated?</a:t>
            </a:r>
          </a:p>
        </p:txBody>
      </p:sp>
      <p:pic>
        <p:nvPicPr>
          <p:cNvPr id="3" name="Picture 2">
            <a:extLst>
              <a:ext uri="{FF2B5EF4-FFF2-40B4-BE49-F238E27FC236}">
                <a16:creationId xmlns:a16="http://schemas.microsoft.com/office/drawing/2014/main" id="{5EBBAF32-1610-B532-31E6-F4F4A613F127}"/>
              </a:ext>
            </a:extLst>
          </p:cNvPr>
          <p:cNvPicPr>
            <a:picLocks noChangeAspect="1"/>
          </p:cNvPicPr>
          <p:nvPr/>
        </p:nvPicPr>
        <p:blipFill>
          <a:blip r:embed="rId3"/>
          <a:stretch>
            <a:fillRect/>
          </a:stretch>
        </p:blipFill>
        <p:spPr>
          <a:xfrm>
            <a:off x="4285207" y="1335313"/>
            <a:ext cx="7468642" cy="4648849"/>
          </a:xfrm>
          <a:prstGeom prst="rect">
            <a:avLst/>
          </a:prstGeom>
        </p:spPr>
      </p:pic>
      <p:sp>
        <p:nvSpPr>
          <p:cNvPr id="4" name="TextBox 3">
            <a:extLst>
              <a:ext uri="{FF2B5EF4-FFF2-40B4-BE49-F238E27FC236}">
                <a16:creationId xmlns:a16="http://schemas.microsoft.com/office/drawing/2014/main" id="{62FA28AF-BCAF-13A6-FFE6-6CF0AD17CEFE}"/>
              </a:ext>
            </a:extLst>
          </p:cNvPr>
          <p:cNvSpPr txBox="1"/>
          <p:nvPr/>
        </p:nvSpPr>
        <p:spPr>
          <a:xfrm>
            <a:off x="1140542" y="263504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F243AB8-433E-B2B7-DA6A-D457E3316D87}"/>
              </a:ext>
            </a:extLst>
          </p:cNvPr>
          <p:cNvSpPr txBox="1"/>
          <p:nvPr/>
        </p:nvSpPr>
        <p:spPr>
          <a:xfrm>
            <a:off x="626286" y="1640113"/>
            <a:ext cx="3470787"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Check the protocol home page on the CTSU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Or…</a:t>
            </a:r>
          </a:p>
        </p:txBody>
      </p:sp>
      <p:sp>
        <p:nvSpPr>
          <p:cNvPr id="9" name="Circle: Hollow 8">
            <a:extLst>
              <a:ext uri="{FF2B5EF4-FFF2-40B4-BE49-F238E27FC236}">
                <a16:creationId xmlns:a16="http://schemas.microsoft.com/office/drawing/2014/main" id="{860A698B-4235-2C60-76FF-62ED9845F69D}"/>
              </a:ext>
            </a:extLst>
          </p:cNvPr>
          <p:cNvSpPr/>
          <p:nvPr/>
        </p:nvSpPr>
        <p:spPr>
          <a:xfrm>
            <a:off x="8760542" y="4719484"/>
            <a:ext cx="1465006" cy="1337187"/>
          </a:xfrm>
          <a:prstGeom prst="donut">
            <a:avLst>
              <a:gd name="adj" fmla="val 1413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19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lnSpcReduction="10000"/>
          </a:bodyPr>
          <a:lstStyle/>
          <a:p>
            <a:pPr algn="ctr"/>
            <a:r>
              <a:rPr lang="en-US" dirty="0"/>
              <a:t>Is my study integrated?</a:t>
            </a:r>
          </a:p>
        </p:txBody>
      </p:sp>
      <p:pic>
        <p:nvPicPr>
          <p:cNvPr id="9" name="Picture 8">
            <a:extLst>
              <a:ext uri="{FF2B5EF4-FFF2-40B4-BE49-F238E27FC236}">
                <a16:creationId xmlns:a16="http://schemas.microsoft.com/office/drawing/2014/main" id="{243593A5-4509-4322-ABAA-A98F8C73D756}"/>
              </a:ext>
            </a:extLst>
          </p:cNvPr>
          <p:cNvPicPr>
            <a:picLocks noChangeAspect="1"/>
          </p:cNvPicPr>
          <p:nvPr/>
        </p:nvPicPr>
        <p:blipFill>
          <a:blip r:embed="rId3"/>
          <a:stretch>
            <a:fillRect/>
          </a:stretch>
        </p:blipFill>
        <p:spPr>
          <a:xfrm>
            <a:off x="4344439" y="1209368"/>
            <a:ext cx="7540351" cy="4786484"/>
          </a:xfrm>
          <a:prstGeom prst="rect">
            <a:avLst/>
          </a:prstGeom>
        </p:spPr>
      </p:pic>
      <p:sp>
        <p:nvSpPr>
          <p:cNvPr id="10" name="Circle: Hollow 9">
            <a:extLst>
              <a:ext uri="{FF2B5EF4-FFF2-40B4-BE49-F238E27FC236}">
                <a16:creationId xmlns:a16="http://schemas.microsoft.com/office/drawing/2014/main" id="{A3379151-9CE4-4A8C-6086-510D76374ADF}"/>
              </a:ext>
            </a:extLst>
          </p:cNvPr>
          <p:cNvSpPr/>
          <p:nvPr/>
        </p:nvSpPr>
        <p:spPr>
          <a:xfrm>
            <a:off x="4344145" y="2573382"/>
            <a:ext cx="1907177" cy="1345474"/>
          </a:xfrm>
          <a:prstGeom prst="donut">
            <a:avLst>
              <a:gd name="adj" fmla="val 12352"/>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6E9917E-D57E-3E45-B9CE-F667AEEAC225}"/>
              </a:ext>
            </a:extLst>
          </p:cNvPr>
          <p:cNvSpPr txBox="1"/>
          <p:nvPr/>
        </p:nvSpPr>
        <p:spPr>
          <a:xfrm>
            <a:off x="526382" y="1340452"/>
            <a:ext cx="371583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 Rave, navigate to any treatment cycle for a subject on study. The Expedited Reporting Evaluation form appears right below the Adverse Events form in the sidebar.</a:t>
            </a:r>
          </a:p>
        </p:txBody>
      </p:sp>
    </p:spTree>
    <p:extLst>
      <p:ext uri="{BB962C8B-B14F-4D97-AF65-F5344CB8AC3E}">
        <p14:creationId xmlns:p14="http://schemas.microsoft.com/office/powerpoint/2010/main" val="2682800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A4F77-92CE-BE10-9936-770835144D68}"/>
              </a:ext>
            </a:extLst>
          </p:cNvPr>
          <p:cNvSpPr>
            <a:spLocks noGrp="1"/>
          </p:cNvSpPr>
          <p:nvPr>
            <p:ph type="title"/>
          </p:nvPr>
        </p:nvSpPr>
        <p:spPr/>
        <p:txBody>
          <a:bodyPr/>
          <a:lstStyle/>
          <a:p>
            <a:r>
              <a:rPr lang="en-US" sz="4000" b="1" dirty="0"/>
              <a:t>Speakers</a:t>
            </a:r>
          </a:p>
        </p:txBody>
      </p:sp>
      <p:sp>
        <p:nvSpPr>
          <p:cNvPr id="3" name="Text Placeholder 2">
            <a:extLst>
              <a:ext uri="{FF2B5EF4-FFF2-40B4-BE49-F238E27FC236}">
                <a16:creationId xmlns:a16="http://schemas.microsoft.com/office/drawing/2014/main" id="{645C6E03-6568-5CA2-ABC3-1335D5CE13AB}"/>
              </a:ext>
            </a:extLst>
          </p:cNvPr>
          <p:cNvSpPr>
            <a:spLocks noGrp="1"/>
          </p:cNvSpPr>
          <p:nvPr>
            <p:ph type="body" sz="quarter" idx="11"/>
          </p:nvPr>
        </p:nvSpPr>
        <p:spPr/>
        <p:txBody>
          <a:bodyPr/>
          <a:lstStyle/>
          <a:p>
            <a:pPr marL="285750" indent="-285750">
              <a:buFont typeface="Arial" panose="020B0604020202020204" pitchFamily="34" charset="0"/>
              <a:buChar char="•"/>
            </a:pPr>
            <a:r>
              <a:rPr lang="en-US" sz="2800" b="1" dirty="0">
                <a:effectLst/>
                <a:latin typeface="Calibri" panose="020F0502020204030204" pitchFamily="34" charset="0"/>
                <a:ea typeface="Times New Roman" panose="02020603050405020304" pitchFamily="18" charset="0"/>
                <a:cs typeface="Aptos" panose="020B0004020202020204" pitchFamily="34" charset="0"/>
              </a:rPr>
              <a:t>Maggie Spillers - </a:t>
            </a:r>
            <a:r>
              <a:rPr lang="en-US" sz="2800" b="1" dirty="0">
                <a:solidFill>
                  <a:srgbClr val="1C5E86"/>
                </a:solidFill>
                <a:effectLst/>
                <a:latin typeface="Calibri" panose="020F0502020204030204" pitchFamily="34" charset="0"/>
                <a:ea typeface="Times New Roman" panose="02020603050405020304" pitchFamily="18" charset="0"/>
                <a:cs typeface="Aptos" panose="020B0004020202020204" pitchFamily="34" charset="0"/>
              </a:rPr>
              <a:t>SWOG</a:t>
            </a:r>
            <a:r>
              <a:rPr lang="en-US" sz="2800" b="1" dirty="0">
                <a:effectLst/>
                <a:latin typeface="Calibri" panose="020F0502020204030204" pitchFamily="34" charset="0"/>
                <a:ea typeface="Times New Roman" panose="02020603050405020304" pitchFamily="18" charset="0"/>
                <a:cs typeface="Aptos" panose="020B0004020202020204" pitchFamily="34" charset="0"/>
              </a:rPr>
              <a:t> </a:t>
            </a:r>
            <a:r>
              <a:rPr lang="en-US" sz="2800" b="1" u="sng" dirty="0">
                <a:solidFill>
                  <a:srgbClr val="0000FF"/>
                </a:solidFill>
                <a:effectLst/>
                <a:latin typeface="Calibri" panose="020F0502020204030204" pitchFamily="34" charset="0"/>
                <a:ea typeface="Times New Roman" panose="02020603050405020304" pitchFamily="18" charset="0"/>
                <a:cs typeface="Aptos" panose="020B0004020202020204" pitchFamily="34" charset="0"/>
                <a:hlinkClick r:id="rId2"/>
              </a:rPr>
              <a:t>mspiller@swog.org</a:t>
            </a:r>
            <a:br>
              <a:rPr lang="en-US" sz="2800" b="1" u="sng" dirty="0">
                <a:solidFill>
                  <a:srgbClr val="0000FF"/>
                </a:solidFill>
                <a:effectLst/>
                <a:latin typeface="Calibri" panose="020F0502020204030204" pitchFamily="34" charset="0"/>
                <a:ea typeface="Times New Roman" panose="02020603050405020304" pitchFamily="18" charset="0"/>
                <a:cs typeface="Aptos" panose="020B0004020202020204" pitchFamily="34" charset="0"/>
              </a:rPr>
            </a:br>
            <a:endParaRPr lang="en-US" sz="2800" b="1" u="sng" dirty="0">
              <a:solidFill>
                <a:srgbClr val="0000FF"/>
              </a:solidFill>
              <a:latin typeface="Aptos" panose="020B0004020202020204" pitchFamily="34" charset="0"/>
              <a:ea typeface="Times New Roman" panose="02020603050405020304" pitchFamily="18" charset="0"/>
              <a:cs typeface="Aptos" panose="020B0004020202020204" pitchFamily="34" charset="0"/>
            </a:endParaRPr>
          </a:p>
          <a:p>
            <a:pPr marL="285750" indent="-285750">
              <a:buFont typeface="Arial" panose="020B0604020202020204" pitchFamily="34" charset="0"/>
              <a:buChar char="•"/>
            </a:pPr>
            <a:r>
              <a:rPr lang="en-US" sz="2800" b="1" dirty="0">
                <a:effectLst/>
                <a:latin typeface="Calibri" panose="020F0502020204030204" pitchFamily="34" charset="0"/>
                <a:ea typeface="Times New Roman" panose="02020603050405020304" pitchFamily="18" charset="0"/>
                <a:cs typeface="Aptos" panose="020B0004020202020204" pitchFamily="34" charset="0"/>
              </a:rPr>
              <a:t>Sara McCartney - </a:t>
            </a:r>
            <a:r>
              <a:rPr lang="en-US" sz="2800" b="1" dirty="0">
                <a:solidFill>
                  <a:srgbClr val="1C5E86"/>
                </a:solidFill>
                <a:effectLst/>
                <a:latin typeface="Calibri" panose="020F0502020204030204" pitchFamily="34" charset="0"/>
                <a:ea typeface="Times New Roman" panose="02020603050405020304" pitchFamily="18" charset="0"/>
                <a:cs typeface="Aptos" panose="020B0004020202020204" pitchFamily="34" charset="0"/>
              </a:rPr>
              <a:t>NRG</a:t>
            </a:r>
            <a:r>
              <a:rPr lang="en-US" sz="2800" b="1" dirty="0">
                <a:effectLst/>
                <a:latin typeface="Calibri" panose="020F0502020204030204" pitchFamily="34" charset="0"/>
                <a:ea typeface="Times New Roman" panose="02020603050405020304" pitchFamily="18" charset="0"/>
                <a:cs typeface="Aptos" panose="020B0004020202020204" pitchFamily="34" charset="0"/>
              </a:rPr>
              <a:t> </a:t>
            </a:r>
            <a:r>
              <a:rPr lang="en-US" sz="2800" b="1" u="sng" dirty="0">
                <a:solidFill>
                  <a:srgbClr val="0000FF"/>
                </a:solidFill>
                <a:effectLst/>
                <a:latin typeface="Calibri" panose="020F0502020204030204" pitchFamily="34" charset="0"/>
                <a:ea typeface="Times New Roman" panose="02020603050405020304" pitchFamily="18" charset="0"/>
                <a:cs typeface="Aptos" panose="020B0004020202020204" pitchFamily="34" charset="0"/>
                <a:hlinkClick r:id="rId3"/>
              </a:rPr>
              <a:t>McCartneyS@nrgoncology.org</a:t>
            </a:r>
            <a:br>
              <a:rPr lang="en-US" sz="2800" b="1" u="sng" dirty="0">
                <a:solidFill>
                  <a:srgbClr val="0000FF"/>
                </a:solidFill>
                <a:effectLst/>
                <a:latin typeface="Calibri" panose="020F0502020204030204" pitchFamily="34" charset="0"/>
                <a:ea typeface="Times New Roman" panose="02020603050405020304" pitchFamily="18" charset="0"/>
                <a:cs typeface="Aptos" panose="020B0004020202020204" pitchFamily="34" charset="0"/>
              </a:rPr>
            </a:br>
            <a:endParaRPr lang="en-US" sz="2800" b="1" u="sng" dirty="0">
              <a:solidFill>
                <a:srgbClr val="0000FF"/>
              </a:solidFill>
              <a:latin typeface="Aptos" panose="020B0004020202020204" pitchFamily="34" charset="0"/>
              <a:ea typeface="Times New Roman" panose="02020603050405020304" pitchFamily="18" charset="0"/>
              <a:cs typeface="Aptos" panose="020B0004020202020204" pitchFamily="34" charset="0"/>
            </a:endParaRPr>
          </a:p>
          <a:p>
            <a:pPr marL="285750" indent="-285750">
              <a:buFont typeface="Arial" panose="020B0604020202020204" pitchFamily="34" charset="0"/>
              <a:buChar char="•"/>
            </a:pPr>
            <a:r>
              <a:rPr lang="en-US" sz="2800" b="1" dirty="0">
                <a:latin typeface="Calibri" panose="020F0502020204030204" pitchFamily="34" charset="0"/>
                <a:ea typeface="Aptos" panose="020B0004020202020204" pitchFamily="34" charset="0"/>
                <a:cs typeface="Aptos" panose="020B0004020202020204" pitchFamily="34" charset="0"/>
              </a:rPr>
              <a:t>Cameron Salisbury</a:t>
            </a:r>
            <a:r>
              <a:rPr lang="en-US" sz="2800" b="1" dirty="0">
                <a:effectLst/>
                <a:latin typeface="Calibri" panose="020F0502020204030204" pitchFamily="34" charset="0"/>
                <a:ea typeface="Times New Roman" panose="02020603050405020304" pitchFamily="18" charset="0"/>
                <a:cs typeface="Aptos" panose="020B0004020202020204" pitchFamily="34" charset="0"/>
              </a:rPr>
              <a:t> - </a:t>
            </a:r>
            <a:r>
              <a:rPr lang="en-US" sz="2800" b="1" dirty="0">
                <a:solidFill>
                  <a:srgbClr val="1C5E86"/>
                </a:solidFill>
                <a:effectLst/>
                <a:latin typeface="Calibri" panose="020F0502020204030204" pitchFamily="34" charset="0"/>
                <a:ea typeface="Times New Roman" panose="02020603050405020304" pitchFamily="18" charset="0"/>
                <a:cs typeface="Aptos" panose="020B0004020202020204" pitchFamily="34" charset="0"/>
              </a:rPr>
              <a:t>ECOG-ACRIN</a:t>
            </a:r>
            <a:r>
              <a:rPr lang="en-US" sz="2800" b="1" dirty="0">
                <a:effectLst/>
                <a:latin typeface="Calibri" panose="020F0502020204030204" pitchFamily="34" charset="0"/>
                <a:ea typeface="Times New Roman" panose="02020603050405020304" pitchFamily="18" charset="0"/>
                <a:cs typeface="Aptos" panose="020B0004020202020204" pitchFamily="34" charset="0"/>
              </a:rPr>
              <a:t> </a:t>
            </a:r>
            <a:r>
              <a:rPr lang="en-US" sz="2800" b="1" dirty="0">
                <a:effectLst/>
                <a:latin typeface="Calibri" panose="020F0502020204030204" pitchFamily="34" charset="0"/>
                <a:ea typeface="Times New Roman" panose="02020603050405020304" pitchFamily="18" charset="0"/>
                <a:cs typeface="Aptos" panose="020B0004020202020204" pitchFamily="34" charset="0"/>
                <a:hlinkClick r:id="rId4"/>
              </a:rPr>
              <a:t>csalisbury@ecog-acrin.org</a:t>
            </a:r>
            <a:endParaRPr lang="en-US" dirty="0"/>
          </a:p>
        </p:txBody>
      </p:sp>
      <p:sp>
        <p:nvSpPr>
          <p:cNvPr id="4" name="Rectangle 3">
            <a:extLst>
              <a:ext uri="{FF2B5EF4-FFF2-40B4-BE49-F238E27FC236}">
                <a16:creationId xmlns:a16="http://schemas.microsoft.com/office/drawing/2014/main" id="{5D1894EC-C73D-652D-1190-A1BA11E96ACE}"/>
              </a:ext>
            </a:extLst>
          </p:cNvPr>
          <p:cNvSpPr/>
          <p:nvPr/>
        </p:nvSpPr>
        <p:spPr>
          <a:xfrm>
            <a:off x="11502189" y="6304547"/>
            <a:ext cx="545432" cy="441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68172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8151" y="574902"/>
            <a:ext cx="11446639" cy="747712"/>
          </a:xfrm>
        </p:spPr>
        <p:txBody>
          <a:bodyPr>
            <a:normAutofit lnSpcReduction="10000"/>
          </a:bodyPr>
          <a:lstStyle/>
          <a:p>
            <a:pPr algn="ctr"/>
            <a:r>
              <a:rPr lang="en-US" dirty="0"/>
              <a:t>Expedited Reporting Evaluation</a:t>
            </a:r>
          </a:p>
        </p:txBody>
      </p:sp>
      <p:sp>
        <p:nvSpPr>
          <p:cNvPr id="3" name="Text Placeholder 2"/>
          <p:cNvSpPr>
            <a:spLocks noGrp="1"/>
          </p:cNvSpPr>
          <p:nvPr>
            <p:ph type="body" sz="quarter" idx="11"/>
          </p:nvPr>
        </p:nvSpPr>
        <p:spPr>
          <a:xfrm>
            <a:off x="438151" y="1796415"/>
            <a:ext cx="11446933" cy="4587533"/>
          </a:xfrm>
        </p:spPr>
        <p:txBody>
          <a:bodyPr/>
          <a:lstStyle/>
          <a:p>
            <a:pPr marL="0" indent="0">
              <a:buNone/>
            </a:pPr>
            <a:r>
              <a:rPr lang="en-US" dirty="0"/>
              <a:t>Create CTEP-AERS tickets directly from RAVE in </a:t>
            </a:r>
          </a:p>
          <a:p>
            <a:pPr marL="0" indent="0">
              <a:buNone/>
            </a:pPr>
            <a:r>
              <a:rPr lang="en-US" dirty="0"/>
              <a:t>three simple steps: </a:t>
            </a:r>
          </a:p>
          <a:p>
            <a:pPr marL="0" indent="0">
              <a:buNone/>
            </a:pPr>
            <a:r>
              <a:rPr lang="en-US" dirty="0"/>
              <a:t>	1. Enter an adverse event in RAVE</a:t>
            </a:r>
          </a:p>
          <a:p>
            <a:pPr marL="0" indent="0">
              <a:buNone/>
            </a:pPr>
            <a:r>
              <a:rPr lang="en-US" dirty="0"/>
              <a:t>	2. Select a checkbox to “run” the Rules Evaluation</a:t>
            </a:r>
          </a:p>
          <a:p>
            <a:pPr marL="0" indent="0">
              <a:buNone/>
            </a:pPr>
            <a:r>
              <a:rPr lang="en-US" dirty="0"/>
              <a:t>	3. Click a link to generate a CTEP-AERS ticket</a:t>
            </a:r>
          </a:p>
        </p:txBody>
      </p:sp>
    </p:spTree>
    <p:extLst>
      <p:ext uri="{BB962C8B-B14F-4D97-AF65-F5344CB8AC3E}">
        <p14:creationId xmlns:p14="http://schemas.microsoft.com/office/powerpoint/2010/main" val="1672993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75AD696-3664-C3AB-3427-FEACFFCA30B3}"/>
              </a:ext>
            </a:extLst>
          </p:cNvPr>
          <p:cNvSpPr>
            <a:spLocks noGrp="1"/>
          </p:cNvSpPr>
          <p:nvPr>
            <p:ph type="body" sz="quarter" idx="10"/>
          </p:nvPr>
        </p:nvSpPr>
        <p:spPr/>
        <p:txBody>
          <a:bodyPr>
            <a:normAutofit fontScale="85000" lnSpcReduction="10000"/>
          </a:bodyPr>
          <a:lstStyle/>
          <a:p>
            <a:pPr algn="ctr"/>
            <a:r>
              <a:rPr lang="en-US" dirty="0"/>
              <a:t>How it works: Step 2 – Run the Rules Evaluation</a:t>
            </a:r>
          </a:p>
        </p:txBody>
      </p:sp>
      <p:pic>
        <p:nvPicPr>
          <p:cNvPr id="12" name="Picture 11">
            <a:extLst>
              <a:ext uri="{FF2B5EF4-FFF2-40B4-BE49-F238E27FC236}">
                <a16:creationId xmlns:a16="http://schemas.microsoft.com/office/drawing/2014/main" id="{AB82B311-2556-5A3D-485C-B56382D04C20}"/>
              </a:ext>
            </a:extLst>
          </p:cNvPr>
          <p:cNvPicPr>
            <a:picLocks noChangeAspect="1"/>
          </p:cNvPicPr>
          <p:nvPr/>
        </p:nvPicPr>
        <p:blipFill>
          <a:blip r:embed="rId3"/>
          <a:stretch>
            <a:fillRect/>
          </a:stretch>
        </p:blipFill>
        <p:spPr>
          <a:xfrm>
            <a:off x="1175709" y="1272716"/>
            <a:ext cx="9364081" cy="4525303"/>
          </a:xfrm>
          <a:prstGeom prst="rect">
            <a:avLst/>
          </a:prstGeom>
        </p:spPr>
      </p:pic>
      <p:pic>
        <p:nvPicPr>
          <p:cNvPr id="13" name="Picture 12">
            <a:extLst>
              <a:ext uri="{FF2B5EF4-FFF2-40B4-BE49-F238E27FC236}">
                <a16:creationId xmlns:a16="http://schemas.microsoft.com/office/drawing/2014/main" id="{1922952C-57B0-24B5-4603-DDE88248AF16}"/>
              </a:ext>
            </a:extLst>
          </p:cNvPr>
          <p:cNvPicPr>
            <a:picLocks noChangeAspect="1"/>
          </p:cNvPicPr>
          <p:nvPr/>
        </p:nvPicPr>
        <p:blipFill>
          <a:blip r:embed="rId4"/>
          <a:stretch>
            <a:fillRect/>
          </a:stretch>
        </p:blipFill>
        <p:spPr>
          <a:xfrm>
            <a:off x="722695" y="3158331"/>
            <a:ext cx="10877550" cy="1076325"/>
          </a:xfrm>
          <a:prstGeom prst="rect">
            <a:avLst/>
          </a:prstGeom>
        </p:spPr>
      </p:pic>
      <p:cxnSp>
        <p:nvCxnSpPr>
          <p:cNvPr id="19" name="Straight Arrow Connector 18">
            <a:extLst>
              <a:ext uri="{FF2B5EF4-FFF2-40B4-BE49-F238E27FC236}">
                <a16:creationId xmlns:a16="http://schemas.microsoft.com/office/drawing/2014/main" id="{9173E443-D822-B9B5-0169-C81EB35BCDBF}"/>
              </a:ext>
            </a:extLst>
          </p:cNvPr>
          <p:cNvCxnSpPr/>
          <p:nvPr/>
        </p:nvCxnSpPr>
        <p:spPr>
          <a:xfrm flipV="1">
            <a:off x="8394700" y="3733800"/>
            <a:ext cx="2133600" cy="127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9C3B6DD9-E814-F457-54A7-3C5634ECEFEC}"/>
              </a:ext>
            </a:extLst>
          </p:cNvPr>
          <p:cNvSpPr/>
          <p:nvPr/>
        </p:nvSpPr>
        <p:spPr>
          <a:xfrm>
            <a:off x="6096000" y="3892731"/>
            <a:ext cx="2852057" cy="2196489"/>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Check box to run rules evaluation, then save the form.</a:t>
            </a:r>
          </a:p>
        </p:txBody>
      </p:sp>
    </p:spTree>
    <p:extLst>
      <p:ext uri="{BB962C8B-B14F-4D97-AF65-F5344CB8AC3E}">
        <p14:creationId xmlns:p14="http://schemas.microsoft.com/office/powerpoint/2010/main" val="2296670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1D9F02-D714-8DF2-386C-846F27865851}"/>
              </a:ext>
            </a:extLst>
          </p:cNvPr>
          <p:cNvSpPr>
            <a:spLocks noGrp="1"/>
          </p:cNvSpPr>
          <p:nvPr>
            <p:ph type="body" sz="quarter" idx="10"/>
          </p:nvPr>
        </p:nvSpPr>
        <p:spPr>
          <a:xfrm>
            <a:off x="438151" y="625013"/>
            <a:ext cx="11446639" cy="747712"/>
          </a:xfrm>
        </p:spPr>
        <p:txBody>
          <a:bodyPr>
            <a:normAutofit fontScale="85000" lnSpcReduction="10000"/>
          </a:bodyPr>
          <a:lstStyle/>
          <a:p>
            <a:r>
              <a:rPr lang="en-US" dirty="0"/>
              <a:t>How it works: Step 3 – Create CTEP-AERS ticket</a:t>
            </a:r>
          </a:p>
          <a:p>
            <a:endParaRPr lang="en-US" dirty="0"/>
          </a:p>
        </p:txBody>
      </p:sp>
      <p:pic>
        <p:nvPicPr>
          <p:cNvPr id="4" name="Picture 3">
            <a:extLst>
              <a:ext uri="{FF2B5EF4-FFF2-40B4-BE49-F238E27FC236}">
                <a16:creationId xmlns:a16="http://schemas.microsoft.com/office/drawing/2014/main" id="{0FD22075-7F4C-98C3-CF05-6F4C49C6F0C1}"/>
              </a:ext>
            </a:extLst>
          </p:cNvPr>
          <p:cNvPicPr>
            <a:picLocks noChangeAspect="1"/>
          </p:cNvPicPr>
          <p:nvPr/>
        </p:nvPicPr>
        <p:blipFill>
          <a:blip r:embed="rId3"/>
          <a:stretch>
            <a:fillRect/>
          </a:stretch>
        </p:blipFill>
        <p:spPr>
          <a:xfrm>
            <a:off x="632207" y="1272713"/>
            <a:ext cx="11058525" cy="2800350"/>
          </a:xfrm>
          <a:prstGeom prst="rect">
            <a:avLst/>
          </a:prstGeom>
        </p:spPr>
      </p:pic>
      <p:sp>
        <p:nvSpPr>
          <p:cNvPr id="5" name="Oval 4">
            <a:extLst>
              <a:ext uri="{FF2B5EF4-FFF2-40B4-BE49-F238E27FC236}">
                <a16:creationId xmlns:a16="http://schemas.microsoft.com/office/drawing/2014/main" id="{80AB33E8-4F14-CAD1-5201-313DCBAB5389}"/>
              </a:ext>
            </a:extLst>
          </p:cNvPr>
          <p:cNvSpPr/>
          <p:nvPr/>
        </p:nvSpPr>
        <p:spPr>
          <a:xfrm>
            <a:off x="1282700" y="4343400"/>
            <a:ext cx="1701800" cy="15621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Click here to create CTEP-AERS report</a:t>
            </a:r>
          </a:p>
        </p:txBody>
      </p:sp>
      <p:sp>
        <p:nvSpPr>
          <p:cNvPr id="7" name="Oval 6">
            <a:extLst>
              <a:ext uri="{FF2B5EF4-FFF2-40B4-BE49-F238E27FC236}">
                <a16:creationId xmlns:a16="http://schemas.microsoft.com/office/drawing/2014/main" id="{E71EC0DC-72D1-F65B-8860-2AC9F42B63B6}"/>
              </a:ext>
            </a:extLst>
          </p:cNvPr>
          <p:cNvSpPr/>
          <p:nvPr/>
        </p:nvSpPr>
        <p:spPr>
          <a:xfrm>
            <a:off x="4076700" y="3949700"/>
            <a:ext cx="2692400" cy="19558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May override recommendations by following instructions</a:t>
            </a:r>
          </a:p>
        </p:txBody>
      </p:sp>
      <p:cxnSp>
        <p:nvCxnSpPr>
          <p:cNvPr id="9" name="Straight Arrow Connector 8">
            <a:extLst>
              <a:ext uri="{FF2B5EF4-FFF2-40B4-BE49-F238E27FC236}">
                <a16:creationId xmlns:a16="http://schemas.microsoft.com/office/drawing/2014/main" id="{628922F1-90DB-DF2B-CA5C-B094DBBC8467}"/>
              </a:ext>
            </a:extLst>
          </p:cNvPr>
          <p:cNvCxnSpPr/>
          <p:nvPr/>
        </p:nvCxnSpPr>
        <p:spPr>
          <a:xfrm flipH="1" flipV="1">
            <a:off x="1485900" y="2743200"/>
            <a:ext cx="635000" cy="160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F9152E2-6C49-411B-D72B-7B5871CAAAAA}"/>
              </a:ext>
            </a:extLst>
          </p:cNvPr>
          <p:cNvCxnSpPr/>
          <p:nvPr/>
        </p:nvCxnSpPr>
        <p:spPr>
          <a:xfrm flipH="1" flipV="1">
            <a:off x="4546600" y="2413000"/>
            <a:ext cx="685800" cy="1536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745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6D51B7-F1B5-44F2-16A2-E350DDFA0872}"/>
              </a:ext>
            </a:extLst>
          </p:cNvPr>
          <p:cNvSpPr>
            <a:spLocks noGrp="1"/>
          </p:cNvSpPr>
          <p:nvPr>
            <p:ph type="body" sz="quarter" idx="10"/>
          </p:nvPr>
        </p:nvSpPr>
        <p:spPr/>
        <p:txBody>
          <a:bodyPr>
            <a:normAutofit lnSpcReduction="10000"/>
          </a:bodyPr>
          <a:lstStyle/>
          <a:p>
            <a:pPr algn="ctr"/>
            <a:r>
              <a:rPr lang="en-US" dirty="0"/>
              <a:t>Considerations</a:t>
            </a:r>
          </a:p>
        </p:txBody>
      </p:sp>
      <p:sp>
        <p:nvSpPr>
          <p:cNvPr id="3" name="Text Placeholder 2">
            <a:extLst>
              <a:ext uri="{FF2B5EF4-FFF2-40B4-BE49-F238E27FC236}">
                <a16:creationId xmlns:a16="http://schemas.microsoft.com/office/drawing/2014/main" id="{BDE90DA7-08CD-E834-2FC7-E2FA2AACB5A4}"/>
              </a:ext>
            </a:extLst>
          </p:cNvPr>
          <p:cNvSpPr>
            <a:spLocks noGrp="1"/>
          </p:cNvSpPr>
          <p:nvPr>
            <p:ph type="body" sz="quarter" idx="11"/>
          </p:nvPr>
        </p:nvSpPr>
        <p:spPr/>
        <p:txBody>
          <a:bodyPr>
            <a:normAutofit fontScale="92500"/>
          </a:bodyPr>
          <a:lstStyle/>
          <a:p>
            <a:pPr marL="0" indent="0">
              <a:buNone/>
            </a:pPr>
            <a:r>
              <a:rPr lang="en-US" dirty="0"/>
              <a:t>Keep in mind:</a:t>
            </a:r>
          </a:p>
          <a:p>
            <a:pPr lvl="1"/>
            <a:r>
              <a:rPr lang="en-US" dirty="0"/>
              <a:t>Recommendations may be overridden, but ONLY if a physician deems an event to be NOT serious.</a:t>
            </a:r>
          </a:p>
          <a:p>
            <a:pPr lvl="1"/>
            <a:r>
              <a:rPr lang="en-US" dirty="0"/>
              <a:t>Not all studies include the integration – check the instructions on the AE Form in Rave.</a:t>
            </a:r>
          </a:p>
          <a:p>
            <a:pPr lvl="1"/>
            <a:r>
              <a:rPr lang="en-US" b="1" i="1" dirty="0"/>
              <a:t>Must enter events as they occur – cannot wait until the end of the cycle.</a:t>
            </a:r>
          </a:p>
          <a:p>
            <a:endParaRPr lang="en-US" dirty="0"/>
          </a:p>
        </p:txBody>
      </p:sp>
    </p:spTree>
    <p:extLst>
      <p:ext uri="{BB962C8B-B14F-4D97-AF65-F5344CB8AC3E}">
        <p14:creationId xmlns:p14="http://schemas.microsoft.com/office/powerpoint/2010/main" val="2536972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30131"/>
          <a:stretch/>
        </p:blipFill>
        <p:spPr>
          <a:xfrm>
            <a:off x="2132024" y="2675376"/>
            <a:ext cx="7927953" cy="1507249"/>
          </a:xfrm>
          <a:prstGeom prst="rect">
            <a:avLst/>
          </a:prstGeom>
        </p:spPr>
      </p:pic>
    </p:spTree>
    <p:extLst>
      <p:ext uri="{BB962C8B-B14F-4D97-AF65-F5344CB8AC3E}">
        <p14:creationId xmlns:p14="http://schemas.microsoft.com/office/powerpoint/2010/main" val="3495162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E98C2-9608-06A3-F066-03D06534CA30}"/>
              </a:ext>
            </a:extLst>
          </p:cNvPr>
          <p:cNvSpPr>
            <a:spLocks noGrp="1"/>
          </p:cNvSpPr>
          <p:nvPr>
            <p:ph type="title"/>
          </p:nvPr>
        </p:nvSpPr>
        <p:spPr>
          <a:xfrm>
            <a:off x="2081212" y="2766218"/>
            <a:ext cx="8029575" cy="1325563"/>
          </a:xfrm>
        </p:spPr>
        <p:txBody>
          <a:bodyPr>
            <a:normAutofit fontScale="90000"/>
          </a:bodyPr>
          <a:lstStyle/>
          <a:p>
            <a:pPr algn="ctr"/>
            <a:r>
              <a:rPr lang="en-US" sz="4900" b="1" dirty="0"/>
              <a:t>CTEP-AERS System Use</a:t>
            </a:r>
            <a:br>
              <a:rPr lang="en-US" dirty="0"/>
            </a:br>
            <a:br>
              <a:rPr lang="en-US" dirty="0"/>
            </a:br>
            <a:r>
              <a:rPr lang="en-US" sz="4000" dirty="0">
                <a:solidFill>
                  <a:srgbClr val="1C5E86"/>
                </a:solidFill>
              </a:rPr>
              <a:t>Maggie Spillers - SWOG</a:t>
            </a:r>
            <a:endParaRPr lang="en-US" dirty="0">
              <a:solidFill>
                <a:srgbClr val="1C5E86"/>
              </a:solidFill>
            </a:endParaRPr>
          </a:p>
        </p:txBody>
      </p:sp>
    </p:spTree>
    <p:extLst>
      <p:ext uri="{BB962C8B-B14F-4D97-AF65-F5344CB8AC3E}">
        <p14:creationId xmlns:p14="http://schemas.microsoft.com/office/powerpoint/2010/main" val="1429538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E1436-4438-4C96-B983-E13A3A99FA42}"/>
              </a:ext>
            </a:extLst>
          </p:cNvPr>
          <p:cNvSpPr>
            <a:spLocks noGrp="1"/>
          </p:cNvSpPr>
          <p:nvPr>
            <p:ph type="title"/>
          </p:nvPr>
        </p:nvSpPr>
        <p:spPr>
          <a:xfrm>
            <a:off x="838200" y="334730"/>
            <a:ext cx="10515600" cy="1069586"/>
          </a:xfrm>
        </p:spPr>
        <p:txBody>
          <a:bodyPr/>
          <a:lstStyle/>
          <a:p>
            <a:pPr algn="ctr"/>
            <a:r>
              <a:rPr lang="en-US" dirty="0"/>
              <a:t>CTEP-AERS Home Page</a:t>
            </a:r>
          </a:p>
        </p:txBody>
      </p:sp>
      <p:pic>
        <p:nvPicPr>
          <p:cNvPr id="9" name="Picture 8">
            <a:extLst>
              <a:ext uri="{FF2B5EF4-FFF2-40B4-BE49-F238E27FC236}">
                <a16:creationId xmlns:a16="http://schemas.microsoft.com/office/drawing/2014/main" id="{3C6716E0-B053-4064-6706-908F71E6C6C8}"/>
              </a:ext>
            </a:extLst>
          </p:cNvPr>
          <p:cNvPicPr>
            <a:picLocks noChangeAspect="1"/>
          </p:cNvPicPr>
          <p:nvPr/>
        </p:nvPicPr>
        <p:blipFill>
          <a:blip r:embed="rId3"/>
          <a:stretch>
            <a:fillRect/>
          </a:stretch>
        </p:blipFill>
        <p:spPr>
          <a:xfrm>
            <a:off x="1970711" y="1460720"/>
            <a:ext cx="8132143" cy="4527757"/>
          </a:xfrm>
          <a:prstGeom prst="rect">
            <a:avLst/>
          </a:prstGeom>
          <a:ln w="28575">
            <a:solidFill>
              <a:srgbClr val="0D1D41"/>
            </a:solidFill>
          </a:ln>
        </p:spPr>
      </p:pic>
      <p:sp>
        <p:nvSpPr>
          <p:cNvPr id="8" name="Right Arrow 5">
            <a:extLst>
              <a:ext uri="{FF2B5EF4-FFF2-40B4-BE49-F238E27FC236}">
                <a16:creationId xmlns:a16="http://schemas.microsoft.com/office/drawing/2014/main" id="{0ACAF08C-2ACF-461A-BC7A-F8AD39FD0EC1}"/>
              </a:ext>
            </a:extLst>
          </p:cNvPr>
          <p:cNvSpPr>
            <a:spLocks noChangeArrowheads="1"/>
          </p:cNvSpPr>
          <p:nvPr/>
        </p:nvSpPr>
        <p:spPr bwMode="auto">
          <a:xfrm rot="10800000">
            <a:off x="2359258" y="1894766"/>
            <a:ext cx="1061183" cy="356142"/>
          </a:xfrm>
          <a:prstGeom prst="rightArrow">
            <a:avLst>
              <a:gd name="adj1" fmla="val 50000"/>
              <a:gd name="adj2" fmla="val 50036"/>
            </a:avLst>
          </a:prstGeom>
          <a:solidFill>
            <a:schemeClr val="accent4"/>
          </a:solidFill>
          <a:ln w="28575" algn="ctr">
            <a:solidFill>
              <a:schemeClr val="tx1"/>
            </a:solidFill>
            <a:round/>
            <a:headEnd/>
            <a:tailEnd/>
          </a:ln>
        </p:spPr>
        <p:txBody>
          <a:bodyPr/>
          <a:lstStyle>
            <a:lvl1pPr>
              <a:spcBef>
                <a:spcPct val="20000"/>
              </a:spcBef>
              <a:buClr>
                <a:schemeClr val="hlink"/>
              </a:buClr>
              <a:buSzPct val="90000"/>
              <a:buFont typeface="Wingdings" pitchFamily="2" charset="2"/>
              <a:buBlip>
                <a:blip r:embed="rId4"/>
              </a:buBlip>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accent2"/>
              </a:buClr>
              <a:buSzPct val="90000"/>
              <a:buFont typeface="Wingdings" pitchFamily="2" charset="2"/>
              <a:buBlip>
                <a:blip r:embed="rId5"/>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folHlink"/>
              </a:buClr>
              <a:buSzPct val="90000"/>
              <a:buFont typeface="Wingdings" pitchFamily="2" charset="2"/>
              <a:buBlip>
                <a:blip r:embed="rId6"/>
              </a:buBlip>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6"/>
              </a:buBlip>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6"/>
              </a:buBlip>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6"/>
              </a:buBlip>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6"/>
              </a:buBlip>
              <a:defRPr sz="2000">
                <a:solidFill>
                  <a:schemeClr val="tx1"/>
                </a:solidFill>
                <a:latin typeface="Arial" charset="0"/>
              </a:defRPr>
            </a:lvl9pPr>
          </a:lstStyle>
          <a:p>
            <a:pPr>
              <a:spcBef>
                <a:spcPct val="0"/>
              </a:spcBef>
              <a:buClrTx/>
              <a:buSzTx/>
              <a:buFontTx/>
              <a:buNone/>
            </a:pPr>
            <a:endParaRPr lang="en-US" altLang="en-US" sz="2800" dirty="0"/>
          </a:p>
        </p:txBody>
      </p:sp>
    </p:spTree>
    <p:extLst>
      <p:ext uri="{BB962C8B-B14F-4D97-AF65-F5344CB8AC3E}">
        <p14:creationId xmlns:p14="http://schemas.microsoft.com/office/powerpoint/2010/main" val="1616400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CFF40-A3AA-9C65-3DFD-46A4EA02FAAA}"/>
              </a:ext>
            </a:extLst>
          </p:cNvPr>
          <p:cNvSpPr>
            <a:spLocks noGrp="1"/>
          </p:cNvSpPr>
          <p:nvPr>
            <p:ph type="title"/>
          </p:nvPr>
        </p:nvSpPr>
        <p:spPr>
          <a:xfrm>
            <a:off x="1118937" y="553318"/>
            <a:ext cx="4476750" cy="5751364"/>
          </a:xfrm>
        </p:spPr>
        <p:txBody>
          <a:bodyPr>
            <a:normAutofit/>
          </a:bodyPr>
          <a:lstStyle/>
          <a:p>
            <a:pPr algn="ctr"/>
            <a:r>
              <a:rPr lang="en-US" sz="4800" dirty="0"/>
              <a:t>Navigating to </a:t>
            </a:r>
            <a:br>
              <a:rPr lang="en-US" sz="4800" dirty="0"/>
            </a:br>
            <a:r>
              <a:rPr lang="en-US" sz="4800" dirty="0"/>
              <a:t>CTEP-AERS </a:t>
            </a:r>
            <a:br>
              <a:rPr lang="en-US" sz="4800" dirty="0"/>
            </a:br>
            <a:r>
              <a:rPr lang="en-US" sz="4800" dirty="0"/>
              <a:t>from RAVE</a:t>
            </a:r>
          </a:p>
        </p:txBody>
      </p:sp>
      <p:pic>
        <p:nvPicPr>
          <p:cNvPr id="5" name="Picture 4">
            <a:extLst>
              <a:ext uri="{FF2B5EF4-FFF2-40B4-BE49-F238E27FC236}">
                <a16:creationId xmlns:a16="http://schemas.microsoft.com/office/drawing/2014/main" id="{AAD87FFF-9FD4-ED57-A55B-FE355266DEEB}"/>
              </a:ext>
            </a:extLst>
          </p:cNvPr>
          <p:cNvPicPr>
            <a:picLocks noChangeAspect="1"/>
          </p:cNvPicPr>
          <p:nvPr/>
        </p:nvPicPr>
        <p:blipFill>
          <a:blip r:embed="rId2"/>
          <a:stretch>
            <a:fillRect/>
          </a:stretch>
        </p:blipFill>
        <p:spPr>
          <a:xfrm>
            <a:off x="5983706" y="127064"/>
            <a:ext cx="6021700" cy="6168897"/>
          </a:xfrm>
          <a:prstGeom prst="rect">
            <a:avLst/>
          </a:prstGeom>
        </p:spPr>
      </p:pic>
      <p:sp>
        <p:nvSpPr>
          <p:cNvPr id="6" name="Rectangle 5">
            <a:extLst>
              <a:ext uri="{FF2B5EF4-FFF2-40B4-BE49-F238E27FC236}">
                <a16:creationId xmlns:a16="http://schemas.microsoft.com/office/drawing/2014/main" id="{4F367FF7-7C94-61B3-B15F-D697B5DD92A3}"/>
              </a:ext>
            </a:extLst>
          </p:cNvPr>
          <p:cNvSpPr/>
          <p:nvPr/>
        </p:nvSpPr>
        <p:spPr>
          <a:xfrm>
            <a:off x="7299158" y="4235116"/>
            <a:ext cx="681789" cy="481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443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3EBBAF0-6827-6832-5AB8-86207F49A5B3}"/>
              </a:ext>
            </a:extLst>
          </p:cNvPr>
          <p:cNvPicPr>
            <a:picLocks noChangeAspect="1"/>
          </p:cNvPicPr>
          <p:nvPr/>
        </p:nvPicPr>
        <p:blipFill>
          <a:blip r:embed="rId2"/>
          <a:stretch>
            <a:fillRect/>
          </a:stretch>
        </p:blipFill>
        <p:spPr>
          <a:xfrm>
            <a:off x="1499937" y="888419"/>
            <a:ext cx="8764071" cy="4757945"/>
          </a:xfrm>
          <a:prstGeom prst="rect">
            <a:avLst/>
          </a:prstGeom>
        </p:spPr>
      </p:pic>
    </p:spTree>
    <p:extLst>
      <p:ext uri="{BB962C8B-B14F-4D97-AF65-F5344CB8AC3E}">
        <p14:creationId xmlns:p14="http://schemas.microsoft.com/office/powerpoint/2010/main" val="1892364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7E7868-B056-8A93-0358-1E8A7C232304}"/>
              </a:ext>
            </a:extLst>
          </p:cNvPr>
          <p:cNvPicPr>
            <a:picLocks noChangeAspect="1"/>
          </p:cNvPicPr>
          <p:nvPr/>
        </p:nvPicPr>
        <p:blipFill>
          <a:blip r:embed="rId2"/>
          <a:stretch>
            <a:fillRect/>
          </a:stretch>
        </p:blipFill>
        <p:spPr>
          <a:xfrm>
            <a:off x="3472713" y="667144"/>
            <a:ext cx="7043277" cy="5041376"/>
          </a:xfrm>
          <a:prstGeom prst="rect">
            <a:avLst/>
          </a:prstGeom>
        </p:spPr>
      </p:pic>
      <p:sp>
        <p:nvSpPr>
          <p:cNvPr id="4" name="Title 1">
            <a:extLst>
              <a:ext uri="{FF2B5EF4-FFF2-40B4-BE49-F238E27FC236}">
                <a16:creationId xmlns:a16="http://schemas.microsoft.com/office/drawing/2014/main" id="{F42B444B-E970-9171-B14D-DBB6594D0F06}"/>
              </a:ext>
            </a:extLst>
          </p:cNvPr>
          <p:cNvSpPr>
            <a:spLocks noGrp="1"/>
          </p:cNvSpPr>
          <p:nvPr>
            <p:ph type="title"/>
          </p:nvPr>
        </p:nvSpPr>
        <p:spPr>
          <a:xfrm>
            <a:off x="121930" y="2465870"/>
            <a:ext cx="3268579" cy="1443924"/>
          </a:xfrm>
        </p:spPr>
        <p:txBody>
          <a:bodyPr>
            <a:normAutofit/>
          </a:bodyPr>
          <a:lstStyle/>
          <a:p>
            <a:pPr algn="ctr"/>
            <a:r>
              <a:rPr lang="en-US" sz="4800" dirty="0"/>
              <a:t>CTEP-AERS Sections</a:t>
            </a:r>
          </a:p>
        </p:txBody>
      </p:sp>
    </p:spTree>
    <p:extLst>
      <p:ext uri="{BB962C8B-B14F-4D97-AF65-F5344CB8AC3E}">
        <p14:creationId xmlns:p14="http://schemas.microsoft.com/office/powerpoint/2010/main" val="1035827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A4F77-92CE-BE10-9936-770835144D68}"/>
              </a:ext>
            </a:extLst>
          </p:cNvPr>
          <p:cNvSpPr>
            <a:spLocks noGrp="1"/>
          </p:cNvSpPr>
          <p:nvPr>
            <p:ph type="title"/>
          </p:nvPr>
        </p:nvSpPr>
        <p:spPr/>
        <p:txBody>
          <a:bodyPr/>
          <a:lstStyle/>
          <a:p>
            <a:r>
              <a:rPr lang="en-US" sz="4000" b="1" dirty="0"/>
              <a:t>Agenda</a:t>
            </a:r>
            <a:endParaRPr lang="en-US" b="1" dirty="0"/>
          </a:p>
        </p:txBody>
      </p:sp>
      <p:sp>
        <p:nvSpPr>
          <p:cNvPr id="3" name="Text Placeholder 2">
            <a:extLst>
              <a:ext uri="{FF2B5EF4-FFF2-40B4-BE49-F238E27FC236}">
                <a16:creationId xmlns:a16="http://schemas.microsoft.com/office/drawing/2014/main" id="{645C6E03-6568-5CA2-ABC3-1335D5CE13AB}"/>
              </a:ext>
            </a:extLst>
          </p:cNvPr>
          <p:cNvSpPr>
            <a:spLocks noGrp="1"/>
          </p:cNvSpPr>
          <p:nvPr>
            <p:ph type="body" sz="quarter" idx="11"/>
          </p:nvPr>
        </p:nvSpPr>
        <p:spPr>
          <a:xfrm>
            <a:off x="5857875" y="0"/>
            <a:ext cx="6334125" cy="6864096"/>
          </a:xfrm>
        </p:spPr>
        <p:txBody>
          <a:bodyPr/>
          <a:lstStyle/>
          <a:p>
            <a:pPr marL="0" indent="0">
              <a:buNone/>
            </a:pPr>
            <a:r>
              <a:rPr lang="en-US" sz="2800" b="1" dirty="0"/>
              <a:t>Expectations – </a:t>
            </a:r>
            <a:r>
              <a:rPr lang="en-US" sz="2800" b="1" dirty="0">
                <a:solidFill>
                  <a:srgbClr val="1C5E86"/>
                </a:solidFill>
              </a:rPr>
              <a:t>SWOG and NRG</a:t>
            </a:r>
          </a:p>
          <a:p>
            <a:pPr marL="0" indent="0">
              <a:buNone/>
            </a:pPr>
            <a:r>
              <a:rPr lang="en-US" sz="2800" b="1" dirty="0"/>
              <a:t>RAVE Integration – </a:t>
            </a:r>
            <a:r>
              <a:rPr lang="en-US" sz="2800" b="1" dirty="0">
                <a:solidFill>
                  <a:srgbClr val="1C5E86"/>
                </a:solidFill>
              </a:rPr>
              <a:t>ECOG-ACRIN</a:t>
            </a:r>
          </a:p>
          <a:p>
            <a:pPr marL="0" indent="0">
              <a:buNone/>
            </a:pPr>
            <a:r>
              <a:rPr lang="en-US" sz="2800" b="1" dirty="0"/>
              <a:t>CTEP-AERS - </a:t>
            </a:r>
            <a:r>
              <a:rPr lang="en-US" sz="2800" b="1" dirty="0">
                <a:solidFill>
                  <a:srgbClr val="1C5E86"/>
                </a:solidFill>
              </a:rPr>
              <a:t>SWOG</a:t>
            </a:r>
          </a:p>
          <a:p>
            <a:pPr marL="0" indent="0">
              <a:buNone/>
            </a:pPr>
            <a:r>
              <a:rPr lang="en-US" sz="2800" b="1" dirty="0"/>
              <a:t>Practice Examples – </a:t>
            </a:r>
            <a:r>
              <a:rPr lang="en-US" sz="2800" b="1" dirty="0">
                <a:solidFill>
                  <a:srgbClr val="1C5E86"/>
                </a:solidFill>
              </a:rPr>
              <a:t>NRG</a:t>
            </a:r>
          </a:p>
          <a:p>
            <a:pPr marL="0" indent="0">
              <a:buNone/>
            </a:pPr>
            <a:r>
              <a:rPr lang="en-US" sz="2800" b="1" dirty="0"/>
              <a:t>Resources – </a:t>
            </a:r>
            <a:r>
              <a:rPr lang="en-US" sz="2800" b="1" dirty="0">
                <a:solidFill>
                  <a:srgbClr val="1C5E86"/>
                </a:solidFill>
              </a:rPr>
              <a:t>SWOG</a:t>
            </a:r>
          </a:p>
          <a:p>
            <a:pPr marL="0" indent="0">
              <a:buNone/>
            </a:pPr>
            <a:r>
              <a:rPr lang="en-US" sz="2800" b="1" dirty="0"/>
              <a:t>Q&amp;A - </a:t>
            </a:r>
            <a:r>
              <a:rPr lang="en-US" sz="2800" b="1" dirty="0">
                <a:solidFill>
                  <a:srgbClr val="1C5E86"/>
                </a:solidFill>
              </a:rPr>
              <a:t>All Groups</a:t>
            </a:r>
          </a:p>
        </p:txBody>
      </p:sp>
      <p:sp>
        <p:nvSpPr>
          <p:cNvPr id="4" name="Rectangle 3">
            <a:extLst>
              <a:ext uri="{FF2B5EF4-FFF2-40B4-BE49-F238E27FC236}">
                <a16:creationId xmlns:a16="http://schemas.microsoft.com/office/drawing/2014/main" id="{3088A4B6-DB0A-3513-119B-8705AD076562}"/>
              </a:ext>
            </a:extLst>
          </p:cNvPr>
          <p:cNvSpPr/>
          <p:nvPr/>
        </p:nvSpPr>
        <p:spPr>
          <a:xfrm>
            <a:off x="11502189" y="6304547"/>
            <a:ext cx="545432" cy="441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23661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2B444B-E970-9171-B14D-DBB6594D0F06}"/>
              </a:ext>
            </a:extLst>
          </p:cNvPr>
          <p:cNvSpPr>
            <a:spLocks noGrp="1"/>
          </p:cNvSpPr>
          <p:nvPr>
            <p:ph type="title"/>
          </p:nvPr>
        </p:nvSpPr>
        <p:spPr>
          <a:xfrm>
            <a:off x="121930" y="2465870"/>
            <a:ext cx="3268579" cy="1443924"/>
          </a:xfrm>
        </p:spPr>
        <p:txBody>
          <a:bodyPr>
            <a:normAutofit/>
          </a:bodyPr>
          <a:lstStyle/>
          <a:p>
            <a:pPr algn="ctr"/>
            <a:r>
              <a:rPr lang="en-US" sz="4800" dirty="0"/>
              <a:t>CTEP-AERS Sections</a:t>
            </a:r>
          </a:p>
        </p:txBody>
      </p:sp>
      <p:pic>
        <p:nvPicPr>
          <p:cNvPr id="6" name="Picture 5">
            <a:extLst>
              <a:ext uri="{FF2B5EF4-FFF2-40B4-BE49-F238E27FC236}">
                <a16:creationId xmlns:a16="http://schemas.microsoft.com/office/drawing/2014/main" id="{8B227037-96E5-E098-C8A3-9DDBEC6E9751}"/>
              </a:ext>
            </a:extLst>
          </p:cNvPr>
          <p:cNvPicPr>
            <a:picLocks noChangeAspect="1"/>
          </p:cNvPicPr>
          <p:nvPr/>
        </p:nvPicPr>
        <p:blipFill>
          <a:blip r:embed="rId2"/>
          <a:stretch>
            <a:fillRect/>
          </a:stretch>
        </p:blipFill>
        <p:spPr>
          <a:xfrm>
            <a:off x="3763447" y="528418"/>
            <a:ext cx="6919022" cy="5512646"/>
          </a:xfrm>
          <a:prstGeom prst="rect">
            <a:avLst/>
          </a:prstGeom>
        </p:spPr>
      </p:pic>
    </p:spTree>
    <p:extLst>
      <p:ext uri="{BB962C8B-B14F-4D97-AF65-F5344CB8AC3E}">
        <p14:creationId xmlns:p14="http://schemas.microsoft.com/office/powerpoint/2010/main" val="3077740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D42333-6DE8-F435-4468-D9A8F7851285}"/>
              </a:ext>
            </a:extLst>
          </p:cNvPr>
          <p:cNvPicPr>
            <a:picLocks noChangeAspect="1"/>
          </p:cNvPicPr>
          <p:nvPr/>
        </p:nvPicPr>
        <p:blipFill>
          <a:blip r:embed="rId2"/>
          <a:stretch>
            <a:fillRect/>
          </a:stretch>
        </p:blipFill>
        <p:spPr>
          <a:xfrm>
            <a:off x="5590674" y="120316"/>
            <a:ext cx="6376560" cy="6086717"/>
          </a:xfrm>
          <a:prstGeom prst="rect">
            <a:avLst/>
          </a:prstGeom>
        </p:spPr>
      </p:pic>
      <p:sp>
        <p:nvSpPr>
          <p:cNvPr id="7" name="Title 1">
            <a:extLst>
              <a:ext uri="{FF2B5EF4-FFF2-40B4-BE49-F238E27FC236}">
                <a16:creationId xmlns:a16="http://schemas.microsoft.com/office/drawing/2014/main" id="{4FD3D2A9-164E-4160-F554-1BF49AA4BAAD}"/>
              </a:ext>
            </a:extLst>
          </p:cNvPr>
          <p:cNvSpPr>
            <a:spLocks noGrp="1"/>
          </p:cNvSpPr>
          <p:nvPr>
            <p:ph type="title"/>
          </p:nvPr>
        </p:nvSpPr>
        <p:spPr>
          <a:xfrm>
            <a:off x="1301024" y="2441712"/>
            <a:ext cx="3268579" cy="1443924"/>
          </a:xfrm>
        </p:spPr>
        <p:txBody>
          <a:bodyPr>
            <a:normAutofit fontScale="90000"/>
          </a:bodyPr>
          <a:lstStyle/>
          <a:p>
            <a:pPr algn="ctr"/>
            <a:r>
              <a:rPr lang="en-US" sz="4800" dirty="0"/>
              <a:t>Submitting CTEP-AERS Reports</a:t>
            </a:r>
          </a:p>
        </p:txBody>
      </p:sp>
    </p:spTree>
    <p:extLst>
      <p:ext uri="{BB962C8B-B14F-4D97-AF65-F5344CB8AC3E}">
        <p14:creationId xmlns:p14="http://schemas.microsoft.com/office/powerpoint/2010/main" val="1066911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E1CCC-9B6E-DC4B-75CE-AB7768DC01A9}"/>
              </a:ext>
            </a:extLst>
          </p:cNvPr>
          <p:cNvSpPr>
            <a:spLocks noGrp="1"/>
          </p:cNvSpPr>
          <p:nvPr>
            <p:ph type="ctrTitle" idx="4294967295"/>
          </p:nvPr>
        </p:nvSpPr>
        <p:spPr>
          <a:xfrm>
            <a:off x="508000" y="2514601"/>
            <a:ext cx="10769600" cy="1960033"/>
          </a:xfrm>
          <a:prstGeom prst="rect">
            <a:avLst/>
          </a:prstGeom>
        </p:spPr>
        <p:txBody>
          <a:bodyPr/>
          <a:lstStyle/>
          <a:p>
            <a:r>
              <a:rPr lang="en-US" sz="4267" b="1" dirty="0">
                <a:solidFill>
                  <a:srgbClr val="930024"/>
                </a:solidFill>
                <a:latin typeface="Arial" panose="020B0604020202020204" pitchFamily="34" charset="0"/>
              </a:rPr>
              <a:t>Expedited Adverse Event Reporting: Practice Scenarios</a:t>
            </a:r>
            <a:br>
              <a:rPr lang="en-US" sz="4267" b="1" dirty="0">
                <a:solidFill>
                  <a:srgbClr val="930024"/>
                </a:solidFill>
                <a:latin typeface="Arial" panose="020B0604020202020204" pitchFamily="34" charset="0"/>
              </a:rPr>
            </a:br>
            <a:r>
              <a:rPr lang="en-US" sz="3200" b="1" dirty="0">
                <a:solidFill>
                  <a:srgbClr val="930024"/>
                </a:solidFill>
                <a:latin typeface="Arial" panose="020B0604020202020204" pitchFamily="34" charset="0"/>
              </a:rPr>
              <a:t>  </a:t>
            </a:r>
            <a:br>
              <a:rPr lang="en-US" b="0" i="0" dirty="0">
                <a:effectLst/>
              </a:rPr>
            </a:br>
            <a:r>
              <a:rPr lang="en-US" sz="2667" b="1" dirty="0">
                <a:solidFill>
                  <a:srgbClr val="262626"/>
                </a:solidFill>
                <a:latin typeface="Arial" panose="020B0604020202020204" pitchFamily="34" charset="0"/>
                <a:cs typeface="Arial" panose="020B0604020202020204" pitchFamily="34" charset="0"/>
              </a:rPr>
              <a:t>Sara McCartney</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8E461518-59B2-271A-6B7C-3BD45BB42E65}"/>
              </a:ext>
            </a:extLst>
          </p:cNvPr>
          <p:cNvSpPr>
            <a:spLocks noGrp="1"/>
          </p:cNvSpPr>
          <p:nvPr>
            <p:ph type="subTitle" idx="4294967295"/>
          </p:nvPr>
        </p:nvSpPr>
        <p:spPr>
          <a:xfrm>
            <a:off x="1727200" y="4851400"/>
            <a:ext cx="8534400" cy="1320800"/>
          </a:xfrm>
        </p:spPr>
        <p:txBody>
          <a:bodyPr/>
          <a:lstStyle/>
          <a:p>
            <a:pPr marL="0" indent="0" algn="ctr" fontAlgn="base">
              <a:buNone/>
            </a:pPr>
            <a:r>
              <a:rPr lang="en-US" sz="2400" b="1" dirty="0">
                <a:solidFill>
                  <a:srgbClr val="990033"/>
                </a:solidFill>
                <a:latin typeface="Arial" panose="020B0604020202020204" pitchFamily="34" charset="0"/>
                <a:cs typeface="Arial" panose="020B0604020202020204" pitchFamily="34" charset="0"/>
              </a:rPr>
              <a:t>NRG Oncology</a:t>
            </a:r>
            <a:endParaRPr lang="en-US" sz="2400" dirty="0">
              <a:latin typeface="Arial" panose="020B0604020202020204" pitchFamily="34" charset="0"/>
              <a:cs typeface="Arial" panose="020B0604020202020204" pitchFamily="34" charset="0"/>
            </a:endParaRPr>
          </a:p>
          <a:p>
            <a:pPr marL="0" indent="0" algn="ctr" fontAlgn="base">
              <a:buNone/>
            </a:pPr>
            <a:r>
              <a:rPr lang="en-US" sz="2400" b="1" dirty="0">
                <a:solidFill>
                  <a:srgbClr val="990033"/>
                </a:solidFill>
                <a:latin typeface="Arial" panose="020B0604020202020204" pitchFamily="34" charset="0"/>
                <a:cs typeface="Arial" panose="020B0604020202020204" pitchFamily="34" charset="0"/>
              </a:rPr>
              <a:t>June 21, 2024</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7133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89D462-617F-EA35-C26C-42F48D3B6120}"/>
              </a:ext>
            </a:extLst>
          </p:cNvPr>
          <p:cNvSpPr>
            <a:spLocks noGrp="1"/>
          </p:cNvSpPr>
          <p:nvPr>
            <p:ph type="body" sz="quarter" idx="10"/>
          </p:nvPr>
        </p:nvSpPr>
        <p:spPr>
          <a:xfrm>
            <a:off x="558800" y="1600200"/>
            <a:ext cx="11074400" cy="4267200"/>
          </a:xfrm>
        </p:spPr>
        <p:txBody>
          <a:bodyPr>
            <a:noAutofit/>
          </a:bodyPr>
          <a:lstStyle/>
          <a:p>
            <a:r>
              <a:rPr lang="en-US" dirty="0"/>
              <a:t>Define the adverse event(s): select CTCAE term(s) that most accurately describes the clinical scenario</a:t>
            </a:r>
          </a:p>
          <a:p>
            <a:r>
              <a:rPr lang="en-US" dirty="0"/>
              <a:t>Severity: CTCAE grade</a:t>
            </a:r>
          </a:p>
          <a:p>
            <a:r>
              <a:rPr lang="en-US" dirty="0"/>
              <a:t>Seriousness criteria</a:t>
            </a:r>
          </a:p>
          <a:p>
            <a:r>
              <a:rPr lang="en-US" dirty="0"/>
              <a:t>Protocol expedited reporting criteria</a:t>
            </a:r>
          </a:p>
          <a:p>
            <a:pPr lvl="1"/>
            <a:r>
              <a:rPr lang="en-US" sz="2133" dirty="0"/>
              <a:t>Expedited reporting table(s): study phase, AE grade and seriousness criteria</a:t>
            </a:r>
          </a:p>
          <a:p>
            <a:pPr lvl="1"/>
            <a:r>
              <a:rPr lang="en-US" sz="2133" dirty="0"/>
              <a:t>AEs of special interest</a:t>
            </a:r>
          </a:p>
          <a:p>
            <a:pPr lvl="1"/>
            <a:r>
              <a:rPr lang="en-US" sz="2133" dirty="0"/>
              <a:t>Commercial agent/SOC arms</a:t>
            </a:r>
          </a:p>
          <a:p>
            <a:pPr lvl="1"/>
            <a:r>
              <a:rPr lang="en-US" sz="2133" dirty="0"/>
              <a:t>CAEPR/SPEER</a:t>
            </a:r>
          </a:p>
        </p:txBody>
      </p:sp>
      <p:sp>
        <p:nvSpPr>
          <p:cNvPr id="3" name="Text Placeholder 2">
            <a:extLst>
              <a:ext uri="{FF2B5EF4-FFF2-40B4-BE49-F238E27FC236}">
                <a16:creationId xmlns:a16="http://schemas.microsoft.com/office/drawing/2014/main" id="{49EEC1A9-A62C-3810-04F4-A7F48B9BE9CC}"/>
              </a:ext>
            </a:extLst>
          </p:cNvPr>
          <p:cNvSpPr>
            <a:spLocks noGrp="1"/>
          </p:cNvSpPr>
          <p:nvPr>
            <p:ph type="body" sz="quarter" idx="14"/>
          </p:nvPr>
        </p:nvSpPr>
        <p:spPr/>
        <p:txBody>
          <a:bodyPr/>
          <a:lstStyle/>
          <a:p>
            <a:r>
              <a:rPr lang="en-US" sz="3733" dirty="0"/>
              <a:t>Assessment: Does an AE meet expedited reporting?</a:t>
            </a:r>
          </a:p>
        </p:txBody>
      </p:sp>
    </p:spTree>
    <p:extLst>
      <p:ext uri="{BB962C8B-B14F-4D97-AF65-F5344CB8AC3E}">
        <p14:creationId xmlns:p14="http://schemas.microsoft.com/office/powerpoint/2010/main" val="4003993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89D462-617F-EA35-C26C-42F48D3B6120}"/>
              </a:ext>
            </a:extLst>
          </p:cNvPr>
          <p:cNvSpPr>
            <a:spLocks noGrp="1"/>
          </p:cNvSpPr>
          <p:nvPr>
            <p:ph type="body" sz="quarter" idx="10"/>
          </p:nvPr>
        </p:nvSpPr>
        <p:spPr>
          <a:xfrm>
            <a:off x="558800" y="1498600"/>
            <a:ext cx="11074400" cy="4267200"/>
          </a:xfrm>
        </p:spPr>
        <p:txBody>
          <a:bodyPr>
            <a:noAutofit/>
          </a:bodyPr>
          <a:lstStyle/>
          <a:p>
            <a:r>
              <a:rPr lang="en-US" sz="3200" dirty="0"/>
              <a:t>Duplicative reporting</a:t>
            </a:r>
          </a:p>
          <a:p>
            <a:pPr lvl="1"/>
            <a:r>
              <a:rPr lang="en-US" sz="2933" dirty="0"/>
              <a:t>Associated signs/symptoms</a:t>
            </a:r>
          </a:p>
          <a:p>
            <a:r>
              <a:rPr lang="en-US" sz="3200" dirty="0"/>
              <a:t>AE does not meet expedited reporting criteria</a:t>
            </a:r>
          </a:p>
          <a:p>
            <a:r>
              <a:rPr lang="en-US" sz="3200" dirty="0"/>
              <a:t>Over reporting of laboratory values (and vital signs)</a:t>
            </a:r>
          </a:p>
          <a:p>
            <a:pPr lvl="1"/>
            <a:r>
              <a:rPr lang="en-US" sz="2933" dirty="0"/>
              <a:t>out of reference range is not sufficient to be an AE</a:t>
            </a:r>
          </a:p>
          <a:p>
            <a:pPr lvl="1"/>
            <a:r>
              <a:rPr lang="en-US" sz="2933" dirty="0"/>
              <a:t>conflate severe with serious</a:t>
            </a:r>
          </a:p>
        </p:txBody>
      </p:sp>
      <p:sp>
        <p:nvSpPr>
          <p:cNvPr id="3" name="Text Placeholder 2">
            <a:extLst>
              <a:ext uri="{FF2B5EF4-FFF2-40B4-BE49-F238E27FC236}">
                <a16:creationId xmlns:a16="http://schemas.microsoft.com/office/drawing/2014/main" id="{49EEC1A9-A62C-3810-04F4-A7F48B9BE9CC}"/>
              </a:ext>
            </a:extLst>
          </p:cNvPr>
          <p:cNvSpPr>
            <a:spLocks noGrp="1"/>
          </p:cNvSpPr>
          <p:nvPr>
            <p:ph type="body" sz="quarter" idx="14"/>
          </p:nvPr>
        </p:nvSpPr>
        <p:spPr/>
        <p:txBody>
          <a:bodyPr/>
          <a:lstStyle/>
          <a:p>
            <a:r>
              <a:rPr lang="en-US" dirty="0"/>
              <a:t>Expedited reporting pitfalls</a:t>
            </a:r>
          </a:p>
        </p:txBody>
      </p:sp>
    </p:spTree>
    <p:extLst>
      <p:ext uri="{BB962C8B-B14F-4D97-AF65-F5344CB8AC3E}">
        <p14:creationId xmlns:p14="http://schemas.microsoft.com/office/powerpoint/2010/main" val="3147415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89D462-617F-EA35-C26C-42F48D3B6120}"/>
              </a:ext>
            </a:extLst>
          </p:cNvPr>
          <p:cNvSpPr>
            <a:spLocks noGrp="1"/>
          </p:cNvSpPr>
          <p:nvPr>
            <p:ph type="body" sz="quarter" idx="10"/>
          </p:nvPr>
        </p:nvSpPr>
        <p:spPr>
          <a:xfrm>
            <a:off x="558800" y="1397000"/>
            <a:ext cx="11074400" cy="4572000"/>
          </a:xfrm>
        </p:spPr>
        <p:txBody>
          <a:bodyPr>
            <a:noAutofit/>
          </a:bodyPr>
          <a:lstStyle/>
          <a:p>
            <a:r>
              <a:rPr lang="en-US" sz="3200" dirty="0"/>
              <a:t>Phase III Study of IND Drug X versus SOC Chemotherapy</a:t>
            </a:r>
          </a:p>
          <a:p>
            <a:r>
              <a:rPr lang="en-US" sz="3200" dirty="0"/>
              <a:t>Patient admitted to the hospital with chest pain and shortness of breath. </a:t>
            </a:r>
          </a:p>
          <a:p>
            <a:pPr lvl="1"/>
            <a:r>
              <a:rPr lang="en-US" sz="2933" dirty="0"/>
              <a:t>Laboratory assessments: elevated troponin</a:t>
            </a:r>
          </a:p>
          <a:p>
            <a:r>
              <a:rPr lang="en-US" sz="3467" dirty="0"/>
              <a:t>Assessment: what AE(s) requires expedited reporting?</a:t>
            </a:r>
          </a:p>
          <a:p>
            <a:pPr lvl="1"/>
            <a:r>
              <a:rPr lang="en-US" dirty="0"/>
              <a:t>CTCAE term/grade, seriousness criteria, protocol specific expedited reporting criteria</a:t>
            </a:r>
          </a:p>
          <a:p>
            <a:pPr marL="609585" lvl="1" indent="0">
              <a:buNone/>
            </a:pPr>
            <a:endParaRPr lang="en-US" sz="3200" dirty="0"/>
          </a:p>
        </p:txBody>
      </p:sp>
      <p:sp>
        <p:nvSpPr>
          <p:cNvPr id="3" name="Text Placeholder 2">
            <a:extLst>
              <a:ext uri="{FF2B5EF4-FFF2-40B4-BE49-F238E27FC236}">
                <a16:creationId xmlns:a16="http://schemas.microsoft.com/office/drawing/2014/main" id="{49EEC1A9-A62C-3810-04F4-A7F48B9BE9CC}"/>
              </a:ext>
            </a:extLst>
          </p:cNvPr>
          <p:cNvSpPr>
            <a:spLocks noGrp="1"/>
          </p:cNvSpPr>
          <p:nvPr>
            <p:ph type="body" sz="quarter" idx="14"/>
          </p:nvPr>
        </p:nvSpPr>
        <p:spPr/>
        <p:txBody>
          <a:bodyPr/>
          <a:lstStyle/>
          <a:p>
            <a:r>
              <a:rPr lang="en-US" dirty="0"/>
              <a:t>Example 1</a:t>
            </a:r>
          </a:p>
        </p:txBody>
      </p:sp>
    </p:spTree>
    <p:extLst>
      <p:ext uri="{BB962C8B-B14F-4D97-AF65-F5344CB8AC3E}">
        <p14:creationId xmlns:p14="http://schemas.microsoft.com/office/powerpoint/2010/main" val="2338466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6FD4D2-9E82-BECC-9B34-8FDEC88B6F41}"/>
              </a:ext>
            </a:extLst>
          </p:cNvPr>
          <p:cNvSpPr>
            <a:spLocks noGrp="1"/>
          </p:cNvSpPr>
          <p:nvPr>
            <p:ph type="body" sz="quarter" idx="10"/>
          </p:nvPr>
        </p:nvSpPr>
        <p:spPr>
          <a:xfrm>
            <a:off x="609600" y="1498600"/>
            <a:ext cx="11074400" cy="4673600"/>
          </a:xfrm>
        </p:spPr>
        <p:txBody>
          <a:bodyPr>
            <a:normAutofit fontScale="92500" lnSpcReduction="10000"/>
          </a:bodyPr>
          <a:lstStyle/>
          <a:p>
            <a:r>
              <a:rPr lang="en-US" sz="3733" dirty="0"/>
              <a:t>Chest pain and dyspnea?</a:t>
            </a:r>
          </a:p>
          <a:p>
            <a:r>
              <a:rPr lang="en-US" sz="3733" b="1" dirty="0"/>
              <a:t>Myocardial infarction, grade 3</a:t>
            </a:r>
          </a:p>
          <a:p>
            <a:pPr lvl="1"/>
            <a:r>
              <a:rPr lang="en-US" sz="3467" dirty="0"/>
              <a:t>Signs and symptoms versus definitive diagnosis</a:t>
            </a:r>
          </a:p>
          <a:p>
            <a:pPr lvl="1"/>
            <a:r>
              <a:rPr lang="en-US" sz="3200" dirty="0"/>
              <a:t>Note, supporting laboratory assessments do not require discrete AE reporting</a:t>
            </a:r>
          </a:p>
          <a:p>
            <a:r>
              <a:rPr lang="en-US" sz="3200" dirty="0"/>
              <a:t>Is it serious?</a:t>
            </a:r>
          </a:p>
          <a:p>
            <a:pPr lvl="1"/>
            <a:r>
              <a:rPr lang="en-US" sz="2933" dirty="0"/>
              <a:t>Yes, hospitalization </a:t>
            </a:r>
          </a:p>
          <a:p>
            <a:r>
              <a:rPr lang="en-US" sz="3467" dirty="0"/>
              <a:t>Does it meet protocol expedited reporting criteria?</a:t>
            </a:r>
          </a:p>
          <a:p>
            <a:pPr lvl="1"/>
            <a:r>
              <a:rPr lang="en-US" sz="2933" dirty="0"/>
              <a:t>What treatment arm?</a:t>
            </a:r>
          </a:p>
          <a:p>
            <a:pPr lvl="1"/>
            <a:endParaRPr lang="en-US" sz="3467" dirty="0"/>
          </a:p>
        </p:txBody>
      </p:sp>
      <p:sp>
        <p:nvSpPr>
          <p:cNvPr id="3" name="Text Placeholder 2">
            <a:extLst>
              <a:ext uri="{FF2B5EF4-FFF2-40B4-BE49-F238E27FC236}">
                <a16:creationId xmlns:a16="http://schemas.microsoft.com/office/drawing/2014/main" id="{80684DA6-3488-1100-CE3C-D88D4CB9A563}"/>
              </a:ext>
            </a:extLst>
          </p:cNvPr>
          <p:cNvSpPr>
            <a:spLocks noGrp="1"/>
          </p:cNvSpPr>
          <p:nvPr>
            <p:ph type="body" sz="quarter" idx="14"/>
          </p:nvPr>
        </p:nvSpPr>
        <p:spPr/>
        <p:txBody>
          <a:bodyPr/>
          <a:lstStyle/>
          <a:p>
            <a:r>
              <a:rPr lang="en-US" dirty="0"/>
              <a:t>What AE(s) Require Expedited Reporting?</a:t>
            </a:r>
          </a:p>
        </p:txBody>
      </p:sp>
    </p:spTree>
    <p:extLst>
      <p:ext uri="{BB962C8B-B14F-4D97-AF65-F5344CB8AC3E}">
        <p14:creationId xmlns:p14="http://schemas.microsoft.com/office/powerpoint/2010/main" val="292355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EEC1A9-A62C-3810-04F4-A7F48B9BE9CC}"/>
              </a:ext>
            </a:extLst>
          </p:cNvPr>
          <p:cNvSpPr>
            <a:spLocks noGrp="1"/>
          </p:cNvSpPr>
          <p:nvPr>
            <p:ph type="body" sz="quarter" idx="14"/>
          </p:nvPr>
        </p:nvSpPr>
        <p:spPr/>
        <p:txBody>
          <a:bodyPr/>
          <a:lstStyle/>
          <a:p>
            <a:r>
              <a:rPr lang="en-US" dirty="0"/>
              <a:t>Phase III IND Arm Expedited Reporting</a:t>
            </a:r>
          </a:p>
        </p:txBody>
      </p:sp>
      <p:pic>
        <p:nvPicPr>
          <p:cNvPr id="5" name="Picture 4" descr="A screenshot of a medical report&#10;&#10;Description automatically generated">
            <a:extLst>
              <a:ext uri="{FF2B5EF4-FFF2-40B4-BE49-F238E27FC236}">
                <a16:creationId xmlns:a16="http://schemas.microsoft.com/office/drawing/2014/main" id="{73FE8D93-3C56-94E6-E462-774736380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9539" y="1193801"/>
            <a:ext cx="7817749" cy="5080000"/>
          </a:xfrm>
          <a:prstGeom prst="rect">
            <a:avLst/>
          </a:prstGeom>
        </p:spPr>
      </p:pic>
    </p:spTree>
    <p:extLst>
      <p:ext uri="{BB962C8B-B14F-4D97-AF65-F5344CB8AC3E}">
        <p14:creationId xmlns:p14="http://schemas.microsoft.com/office/powerpoint/2010/main" val="878436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5F8D77-DBEF-732D-06E5-3CAD456F3ECD}"/>
              </a:ext>
            </a:extLst>
          </p:cNvPr>
          <p:cNvSpPr>
            <a:spLocks noGrp="1"/>
          </p:cNvSpPr>
          <p:nvPr>
            <p:ph type="body" sz="quarter" idx="14"/>
          </p:nvPr>
        </p:nvSpPr>
        <p:spPr/>
        <p:txBody>
          <a:bodyPr/>
          <a:lstStyle/>
          <a:p>
            <a:r>
              <a:rPr lang="en-US" dirty="0"/>
              <a:t>Control Arm Expedited Reporting</a:t>
            </a:r>
          </a:p>
        </p:txBody>
      </p:sp>
      <p:pic>
        <p:nvPicPr>
          <p:cNvPr id="7" name="Picture 6" descr="A screenshot of a document&#10;&#10;Description automatically generated">
            <a:extLst>
              <a:ext uri="{FF2B5EF4-FFF2-40B4-BE49-F238E27FC236}">
                <a16:creationId xmlns:a16="http://schemas.microsoft.com/office/drawing/2014/main" id="{9E60EDFF-AC98-6248-D3E8-4E4C9C7B9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293" y="1295400"/>
            <a:ext cx="7640543" cy="5080000"/>
          </a:xfrm>
          <a:prstGeom prst="rect">
            <a:avLst/>
          </a:prstGeom>
        </p:spPr>
      </p:pic>
    </p:spTree>
    <p:extLst>
      <p:ext uri="{BB962C8B-B14F-4D97-AF65-F5344CB8AC3E}">
        <p14:creationId xmlns:p14="http://schemas.microsoft.com/office/powerpoint/2010/main" val="2607446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EDAAC5-F44C-AE74-B1B1-47F5FCD210C3}"/>
              </a:ext>
            </a:extLst>
          </p:cNvPr>
          <p:cNvSpPr>
            <a:spLocks noGrp="1"/>
          </p:cNvSpPr>
          <p:nvPr>
            <p:ph type="body" sz="quarter" idx="10"/>
          </p:nvPr>
        </p:nvSpPr>
        <p:spPr>
          <a:xfrm>
            <a:off x="558800" y="1346200"/>
            <a:ext cx="11074400" cy="4165600"/>
          </a:xfrm>
        </p:spPr>
        <p:txBody>
          <a:bodyPr>
            <a:noAutofit/>
          </a:bodyPr>
          <a:lstStyle/>
          <a:p>
            <a:r>
              <a:rPr lang="en-US" sz="3200" dirty="0"/>
              <a:t>Phase III Study of IND Drug X versus SOC Chemotherapy</a:t>
            </a:r>
          </a:p>
          <a:p>
            <a:r>
              <a:rPr lang="en-US" sz="3200" dirty="0"/>
              <a:t>Patient came to the ED after coughing up blood. On admission experienced syncope and hypotension; required urgent intervention</a:t>
            </a:r>
          </a:p>
          <a:p>
            <a:pPr lvl="1"/>
            <a:r>
              <a:rPr lang="en-US" sz="2667" dirty="0"/>
              <a:t>Laboratory assessments: hemoglobin 5</a:t>
            </a:r>
          </a:p>
          <a:p>
            <a:r>
              <a:rPr lang="en-US" sz="3467" dirty="0"/>
              <a:t>Assessment: what AE(s) requires expedited reporting?</a:t>
            </a:r>
          </a:p>
          <a:p>
            <a:pPr lvl="1"/>
            <a:r>
              <a:rPr lang="en-US" dirty="0"/>
              <a:t>CTCAE term/grade, seriousness criteria, protocol specific expedited reporting criteria</a:t>
            </a:r>
          </a:p>
          <a:p>
            <a:endParaRPr lang="en-US" sz="2400" dirty="0"/>
          </a:p>
        </p:txBody>
      </p:sp>
      <p:sp>
        <p:nvSpPr>
          <p:cNvPr id="3" name="Text Placeholder 2">
            <a:extLst>
              <a:ext uri="{FF2B5EF4-FFF2-40B4-BE49-F238E27FC236}">
                <a16:creationId xmlns:a16="http://schemas.microsoft.com/office/drawing/2014/main" id="{28ABAA30-FDC5-C3AD-A4AD-4DD5A57236CA}"/>
              </a:ext>
            </a:extLst>
          </p:cNvPr>
          <p:cNvSpPr>
            <a:spLocks noGrp="1"/>
          </p:cNvSpPr>
          <p:nvPr>
            <p:ph type="body" sz="quarter" idx="14"/>
          </p:nvPr>
        </p:nvSpPr>
        <p:spPr/>
        <p:txBody>
          <a:bodyPr/>
          <a:lstStyle/>
          <a:p>
            <a:r>
              <a:rPr lang="en-US" dirty="0"/>
              <a:t>Example 2</a:t>
            </a:r>
          </a:p>
          <a:p>
            <a:endParaRPr lang="en-US" dirty="0"/>
          </a:p>
        </p:txBody>
      </p:sp>
    </p:spTree>
    <p:extLst>
      <p:ext uri="{BB962C8B-B14F-4D97-AF65-F5344CB8AC3E}">
        <p14:creationId xmlns:p14="http://schemas.microsoft.com/office/powerpoint/2010/main" val="613599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E98C2-9608-06A3-F066-03D06534CA30}"/>
              </a:ext>
            </a:extLst>
          </p:cNvPr>
          <p:cNvSpPr>
            <a:spLocks noGrp="1"/>
          </p:cNvSpPr>
          <p:nvPr>
            <p:ph type="title"/>
          </p:nvPr>
        </p:nvSpPr>
        <p:spPr>
          <a:xfrm>
            <a:off x="2081212" y="2766218"/>
            <a:ext cx="8167688" cy="1325563"/>
          </a:xfrm>
        </p:spPr>
        <p:txBody>
          <a:bodyPr>
            <a:normAutofit fontScale="90000"/>
          </a:bodyPr>
          <a:lstStyle/>
          <a:p>
            <a:pPr algn="ctr"/>
            <a:r>
              <a:rPr lang="en-US" sz="4900" b="1" dirty="0"/>
              <a:t>SWOG SAE Reporting Expectations</a:t>
            </a:r>
            <a:br>
              <a:rPr lang="en-US" dirty="0"/>
            </a:br>
            <a:br>
              <a:rPr lang="en-US" dirty="0"/>
            </a:br>
            <a:r>
              <a:rPr lang="en-US" sz="4000" dirty="0">
                <a:solidFill>
                  <a:srgbClr val="1C5E86"/>
                </a:solidFill>
              </a:rPr>
              <a:t>Maggie Spillers - SWOG</a:t>
            </a:r>
            <a:endParaRPr lang="en-US" dirty="0">
              <a:solidFill>
                <a:srgbClr val="1C5E86"/>
              </a:solidFill>
            </a:endParaRPr>
          </a:p>
        </p:txBody>
      </p:sp>
    </p:spTree>
    <p:extLst>
      <p:ext uri="{BB962C8B-B14F-4D97-AF65-F5344CB8AC3E}">
        <p14:creationId xmlns:p14="http://schemas.microsoft.com/office/powerpoint/2010/main" val="3756803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89D462-617F-EA35-C26C-42F48D3B6120}"/>
              </a:ext>
            </a:extLst>
          </p:cNvPr>
          <p:cNvSpPr>
            <a:spLocks noGrp="1"/>
          </p:cNvSpPr>
          <p:nvPr>
            <p:ph type="body" sz="quarter" idx="10"/>
          </p:nvPr>
        </p:nvSpPr>
        <p:spPr>
          <a:xfrm>
            <a:off x="558800" y="1498600"/>
            <a:ext cx="11074400" cy="4267200"/>
          </a:xfrm>
        </p:spPr>
        <p:txBody>
          <a:bodyPr>
            <a:noAutofit/>
          </a:bodyPr>
          <a:lstStyle/>
          <a:p>
            <a:r>
              <a:rPr lang="en-US" sz="3200" dirty="0"/>
              <a:t>Cough; hypotension; syncope; and/or anemia?</a:t>
            </a:r>
          </a:p>
          <a:p>
            <a:r>
              <a:rPr lang="en-US" sz="3200" b="1" dirty="0"/>
              <a:t>Bronchial hemorrhage (grade 4)</a:t>
            </a:r>
          </a:p>
          <a:p>
            <a:pPr lvl="1"/>
            <a:r>
              <a:rPr lang="en-US" sz="2933" dirty="0"/>
              <a:t>Signs/symptoms versus definitive diagnosis</a:t>
            </a:r>
          </a:p>
          <a:p>
            <a:pPr lvl="1"/>
            <a:r>
              <a:rPr lang="en-US" sz="2667" dirty="0"/>
              <a:t>Note: hemoglobin decrease due to bleeding is not the same clinical condition as anemia</a:t>
            </a:r>
          </a:p>
          <a:p>
            <a:r>
              <a:rPr lang="en-US" sz="3200" dirty="0"/>
              <a:t>Is it serious?</a:t>
            </a:r>
          </a:p>
          <a:p>
            <a:pPr lvl="1"/>
            <a:r>
              <a:rPr lang="en-US" sz="2933" dirty="0"/>
              <a:t>Yes, hospitalization and life threatening </a:t>
            </a:r>
          </a:p>
          <a:p>
            <a:r>
              <a:rPr lang="en-US" sz="3200" dirty="0"/>
              <a:t>Does it meet protocol expedited reporting criteria?</a:t>
            </a:r>
          </a:p>
          <a:p>
            <a:pPr lvl="1"/>
            <a:r>
              <a:rPr lang="en-US" sz="2933" dirty="0"/>
              <a:t>What treatment arm?</a:t>
            </a:r>
          </a:p>
          <a:p>
            <a:pPr lvl="1"/>
            <a:endParaRPr lang="en-US" sz="2667" dirty="0"/>
          </a:p>
        </p:txBody>
      </p:sp>
      <p:sp>
        <p:nvSpPr>
          <p:cNvPr id="3" name="Text Placeholder 2">
            <a:extLst>
              <a:ext uri="{FF2B5EF4-FFF2-40B4-BE49-F238E27FC236}">
                <a16:creationId xmlns:a16="http://schemas.microsoft.com/office/drawing/2014/main" id="{49EEC1A9-A62C-3810-04F4-A7F48B9BE9CC}"/>
              </a:ext>
            </a:extLst>
          </p:cNvPr>
          <p:cNvSpPr>
            <a:spLocks noGrp="1"/>
          </p:cNvSpPr>
          <p:nvPr>
            <p:ph type="body" sz="quarter" idx="14"/>
          </p:nvPr>
        </p:nvSpPr>
        <p:spPr/>
        <p:txBody>
          <a:bodyPr/>
          <a:lstStyle/>
          <a:p>
            <a:r>
              <a:rPr lang="en-US" dirty="0"/>
              <a:t>What AE(s) Require Expedited Reporting?</a:t>
            </a:r>
          </a:p>
        </p:txBody>
      </p:sp>
    </p:spTree>
    <p:extLst>
      <p:ext uri="{BB962C8B-B14F-4D97-AF65-F5344CB8AC3E}">
        <p14:creationId xmlns:p14="http://schemas.microsoft.com/office/powerpoint/2010/main" val="122556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EEC1A9-A62C-3810-04F4-A7F48B9BE9CC}"/>
              </a:ext>
            </a:extLst>
          </p:cNvPr>
          <p:cNvSpPr>
            <a:spLocks noGrp="1"/>
          </p:cNvSpPr>
          <p:nvPr>
            <p:ph type="body" sz="quarter" idx="14"/>
          </p:nvPr>
        </p:nvSpPr>
        <p:spPr/>
        <p:txBody>
          <a:bodyPr/>
          <a:lstStyle/>
          <a:p>
            <a:r>
              <a:rPr lang="en-US" dirty="0"/>
              <a:t>Phase III IND Arm Expedited Reporting</a:t>
            </a:r>
          </a:p>
        </p:txBody>
      </p:sp>
      <p:pic>
        <p:nvPicPr>
          <p:cNvPr id="5" name="Picture 4" descr="A screenshot of a medical report&#10;&#10;Description automatically generated">
            <a:extLst>
              <a:ext uri="{FF2B5EF4-FFF2-40B4-BE49-F238E27FC236}">
                <a16:creationId xmlns:a16="http://schemas.microsoft.com/office/drawing/2014/main" id="{73FE8D93-3C56-94E6-E462-774736380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9539" y="1193801"/>
            <a:ext cx="7817749" cy="5080000"/>
          </a:xfrm>
          <a:prstGeom prst="rect">
            <a:avLst/>
          </a:prstGeom>
        </p:spPr>
      </p:pic>
    </p:spTree>
    <p:extLst>
      <p:ext uri="{BB962C8B-B14F-4D97-AF65-F5344CB8AC3E}">
        <p14:creationId xmlns:p14="http://schemas.microsoft.com/office/powerpoint/2010/main" val="658530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5F8D77-DBEF-732D-06E5-3CAD456F3ECD}"/>
              </a:ext>
            </a:extLst>
          </p:cNvPr>
          <p:cNvSpPr>
            <a:spLocks noGrp="1"/>
          </p:cNvSpPr>
          <p:nvPr>
            <p:ph type="body" sz="quarter" idx="14"/>
          </p:nvPr>
        </p:nvSpPr>
        <p:spPr/>
        <p:txBody>
          <a:bodyPr/>
          <a:lstStyle/>
          <a:p>
            <a:r>
              <a:rPr lang="en-US" dirty="0"/>
              <a:t>Control Arm Expedited Reporting Table</a:t>
            </a:r>
          </a:p>
        </p:txBody>
      </p:sp>
      <p:pic>
        <p:nvPicPr>
          <p:cNvPr id="7" name="Picture 6" descr="A screenshot of a document&#10;&#10;Description automatically generated">
            <a:extLst>
              <a:ext uri="{FF2B5EF4-FFF2-40B4-BE49-F238E27FC236}">
                <a16:creationId xmlns:a16="http://schemas.microsoft.com/office/drawing/2014/main" id="{9E60EDFF-AC98-6248-D3E8-4E4C9C7B9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293" y="1295400"/>
            <a:ext cx="7640543" cy="5080000"/>
          </a:xfrm>
          <a:prstGeom prst="rect">
            <a:avLst/>
          </a:prstGeom>
        </p:spPr>
      </p:pic>
    </p:spTree>
    <p:extLst>
      <p:ext uri="{BB962C8B-B14F-4D97-AF65-F5344CB8AC3E}">
        <p14:creationId xmlns:p14="http://schemas.microsoft.com/office/powerpoint/2010/main" val="2788728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EDAAC5-F44C-AE74-B1B1-47F5FCD210C3}"/>
              </a:ext>
            </a:extLst>
          </p:cNvPr>
          <p:cNvSpPr>
            <a:spLocks noGrp="1"/>
          </p:cNvSpPr>
          <p:nvPr>
            <p:ph type="body" sz="quarter" idx="10"/>
          </p:nvPr>
        </p:nvSpPr>
        <p:spPr>
          <a:xfrm>
            <a:off x="609600" y="1498600"/>
            <a:ext cx="11074400" cy="4165600"/>
          </a:xfrm>
        </p:spPr>
        <p:txBody>
          <a:bodyPr>
            <a:noAutofit/>
          </a:bodyPr>
          <a:lstStyle/>
          <a:p>
            <a:r>
              <a:rPr lang="en-US" sz="3200" dirty="0"/>
              <a:t>Phase III Study of IND Drug X versus SOC Chemotherapy</a:t>
            </a:r>
          </a:p>
          <a:p>
            <a:r>
              <a:rPr lang="en-US" sz="3200" dirty="0"/>
              <a:t>Routine interval lab work, dose held per protocol dose mods: </a:t>
            </a:r>
          </a:p>
          <a:p>
            <a:pPr lvl="1"/>
            <a:r>
              <a:rPr lang="en-US" dirty="0"/>
              <a:t>Grade 3 Platelet Count Decrease</a:t>
            </a:r>
          </a:p>
          <a:p>
            <a:pPr lvl="1"/>
            <a:r>
              <a:rPr lang="en-US" dirty="0"/>
              <a:t>Grade 3 WBC Decrease</a:t>
            </a:r>
          </a:p>
          <a:p>
            <a:pPr lvl="1"/>
            <a:r>
              <a:rPr lang="en-US" dirty="0"/>
              <a:t>Grade 4 Neutrophil count decrease</a:t>
            </a:r>
          </a:p>
          <a:p>
            <a:pPr lvl="1"/>
            <a:r>
              <a:rPr lang="en-US" dirty="0"/>
              <a:t>Grade 4 Lymphocyte Count Decrease</a:t>
            </a:r>
          </a:p>
          <a:p>
            <a:r>
              <a:rPr lang="en-US" sz="3733" dirty="0"/>
              <a:t>What AE(s) require expedited reporting?</a:t>
            </a:r>
          </a:p>
          <a:p>
            <a:endParaRPr lang="en-US" sz="2400" dirty="0"/>
          </a:p>
        </p:txBody>
      </p:sp>
      <p:sp>
        <p:nvSpPr>
          <p:cNvPr id="3" name="Text Placeholder 2">
            <a:extLst>
              <a:ext uri="{FF2B5EF4-FFF2-40B4-BE49-F238E27FC236}">
                <a16:creationId xmlns:a16="http://schemas.microsoft.com/office/drawing/2014/main" id="{28ABAA30-FDC5-C3AD-A4AD-4DD5A57236CA}"/>
              </a:ext>
            </a:extLst>
          </p:cNvPr>
          <p:cNvSpPr>
            <a:spLocks noGrp="1"/>
          </p:cNvSpPr>
          <p:nvPr>
            <p:ph type="body" sz="quarter" idx="14"/>
          </p:nvPr>
        </p:nvSpPr>
        <p:spPr/>
        <p:txBody>
          <a:bodyPr/>
          <a:lstStyle/>
          <a:p>
            <a:r>
              <a:rPr lang="en-US" dirty="0"/>
              <a:t>Example 3</a:t>
            </a:r>
          </a:p>
          <a:p>
            <a:endParaRPr lang="en-US" dirty="0"/>
          </a:p>
        </p:txBody>
      </p:sp>
    </p:spTree>
    <p:extLst>
      <p:ext uri="{BB962C8B-B14F-4D97-AF65-F5344CB8AC3E}">
        <p14:creationId xmlns:p14="http://schemas.microsoft.com/office/powerpoint/2010/main" val="7369481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6FD4D2-9E82-BECC-9B34-8FDEC88B6F41}"/>
              </a:ext>
            </a:extLst>
          </p:cNvPr>
          <p:cNvSpPr>
            <a:spLocks noGrp="1"/>
          </p:cNvSpPr>
          <p:nvPr>
            <p:ph type="body" sz="quarter" idx="10"/>
          </p:nvPr>
        </p:nvSpPr>
        <p:spPr>
          <a:xfrm>
            <a:off x="609600" y="1498600"/>
            <a:ext cx="11074400" cy="3556000"/>
          </a:xfrm>
        </p:spPr>
        <p:txBody>
          <a:bodyPr>
            <a:normAutofit/>
          </a:bodyPr>
          <a:lstStyle/>
          <a:p>
            <a:r>
              <a:rPr lang="en-US" sz="3200" dirty="0"/>
              <a:t>Is it serious?</a:t>
            </a:r>
          </a:p>
          <a:p>
            <a:pPr lvl="1"/>
            <a:r>
              <a:rPr lang="en-US" sz="2933" dirty="0"/>
              <a:t>No</a:t>
            </a:r>
          </a:p>
          <a:p>
            <a:r>
              <a:rPr lang="en-US" sz="3200" dirty="0"/>
              <a:t>Does it meet protocol expedited reporting criteria?</a:t>
            </a:r>
          </a:p>
          <a:p>
            <a:pPr lvl="1"/>
            <a:r>
              <a:rPr lang="en-US" sz="2933" dirty="0"/>
              <a:t>What treatment arm?</a:t>
            </a:r>
          </a:p>
          <a:p>
            <a:pPr marL="0" indent="0">
              <a:buNone/>
            </a:pPr>
            <a:endParaRPr lang="en-US" sz="3733" b="1" dirty="0"/>
          </a:p>
          <a:p>
            <a:pPr marL="0" indent="0">
              <a:buNone/>
            </a:pPr>
            <a:endParaRPr lang="en-US" sz="3733" dirty="0"/>
          </a:p>
        </p:txBody>
      </p:sp>
      <p:sp>
        <p:nvSpPr>
          <p:cNvPr id="3" name="Text Placeholder 2">
            <a:extLst>
              <a:ext uri="{FF2B5EF4-FFF2-40B4-BE49-F238E27FC236}">
                <a16:creationId xmlns:a16="http://schemas.microsoft.com/office/drawing/2014/main" id="{80684DA6-3488-1100-CE3C-D88D4CB9A563}"/>
              </a:ext>
            </a:extLst>
          </p:cNvPr>
          <p:cNvSpPr>
            <a:spLocks noGrp="1"/>
          </p:cNvSpPr>
          <p:nvPr>
            <p:ph type="body" sz="quarter" idx="14"/>
          </p:nvPr>
        </p:nvSpPr>
        <p:spPr>
          <a:xfrm>
            <a:off x="406400" y="482600"/>
            <a:ext cx="11074400" cy="812800"/>
          </a:xfrm>
        </p:spPr>
        <p:txBody>
          <a:bodyPr/>
          <a:lstStyle/>
          <a:p>
            <a:r>
              <a:rPr lang="en-US" dirty="0"/>
              <a:t>What AE(s) Require Expedited Reporting?</a:t>
            </a:r>
          </a:p>
        </p:txBody>
      </p:sp>
    </p:spTree>
    <p:extLst>
      <p:ext uri="{BB962C8B-B14F-4D97-AF65-F5344CB8AC3E}">
        <p14:creationId xmlns:p14="http://schemas.microsoft.com/office/powerpoint/2010/main" val="348937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EEC1A9-A62C-3810-04F4-A7F48B9BE9CC}"/>
              </a:ext>
            </a:extLst>
          </p:cNvPr>
          <p:cNvSpPr>
            <a:spLocks noGrp="1"/>
          </p:cNvSpPr>
          <p:nvPr>
            <p:ph type="body" sz="quarter" idx="14"/>
          </p:nvPr>
        </p:nvSpPr>
        <p:spPr/>
        <p:txBody>
          <a:bodyPr/>
          <a:lstStyle/>
          <a:p>
            <a:r>
              <a:rPr lang="en-US" dirty="0"/>
              <a:t>Phase III IND Arm Expedited Reporting</a:t>
            </a:r>
          </a:p>
        </p:txBody>
      </p:sp>
      <p:pic>
        <p:nvPicPr>
          <p:cNvPr id="5" name="Picture 4" descr="A screenshot of a medical report&#10;&#10;Description automatically generated">
            <a:extLst>
              <a:ext uri="{FF2B5EF4-FFF2-40B4-BE49-F238E27FC236}">
                <a16:creationId xmlns:a16="http://schemas.microsoft.com/office/drawing/2014/main" id="{73FE8D93-3C56-94E6-E462-774736380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539" y="1193801"/>
            <a:ext cx="7817749" cy="5080000"/>
          </a:xfrm>
          <a:prstGeom prst="rect">
            <a:avLst/>
          </a:prstGeom>
        </p:spPr>
      </p:pic>
    </p:spTree>
    <p:extLst>
      <p:ext uri="{BB962C8B-B14F-4D97-AF65-F5344CB8AC3E}">
        <p14:creationId xmlns:p14="http://schemas.microsoft.com/office/powerpoint/2010/main" val="4138023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5F8D77-DBEF-732D-06E5-3CAD456F3ECD}"/>
              </a:ext>
            </a:extLst>
          </p:cNvPr>
          <p:cNvSpPr>
            <a:spLocks noGrp="1"/>
          </p:cNvSpPr>
          <p:nvPr>
            <p:ph type="body" sz="quarter" idx="14"/>
          </p:nvPr>
        </p:nvSpPr>
        <p:spPr/>
        <p:txBody>
          <a:bodyPr/>
          <a:lstStyle/>
          <a:p>
            <a:r>
              <a:rPr lang="en-US" dirty="0"/>
              <a:t>Control Arm Expedited Reporting Table</a:t>
            </a:r>
          </a:p>
        </p:txBody>
      </p:sp>
      <p:pic>
        <p:nvPicPr>
          <p:cNvPr id="7" name="Picture 6" descr="A screenshot of a document&#10;&#10;Description automatically generated">
            <a:extLst>
              <a:ext uri="{FF2B5EF4-FFF2-40B4-BE49-F238E27FC236}">
                <a16:creationId xmlns:a16="http://schemas.microsoft.com/office/drawing/2014/main" id="{9E60EDFF-AC98-6248-D3E8-4E4C9C7B9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293" y="1295400"/>
            <a:ext cx="7640543" cy="5080000"/>
          </a:xfrm>
          <a:prstGeom prst="rect">
            <a:avLst/>
          </a:prstGeom>
        </p:spPr>
      </p:pic>
    </p:spTree>
    <p:extLst>
      <p:ext uri="{BB962C8B-B14F-4D97-AF65-F5344CB8AC3E}">
        <p14:creationId xmlns:p14="http://schemas.microsoft.com/office/powerpoint/2010/main" val="59580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B9EE09-2A88-E1BD-6138-7AC90261FCF3}"/>
              </a:ext>
            </a:extLst>
          </p:cNvPr>
          <p:cNvSpPr>
            <a:spLocks noGrp="1"/>
          </p:cNvSpPr>
          <p:nvPr>
            <p:ph type="body" sz="quarter" idx="10"/>
          </p:nvPr>
        </p:nvSpPr>
        <p:spPr>
          <a:xfrm>
            <a:off x="558800" y="1905000"/>
            <a:ext cx="11074400" cy="3962400"/>
          </a:xfrm>
        </p:spPr>
        <p:txBody>
          <a:bodyPr>
            <a:normAutofit/>
          </a:bodyPr>
          <a:lstStyle/>
          <a:p>
            <a:r>
              <a:rPr lang="en-US" dirty="0"/>
              <a:t>CAEPR/SPEER</a:t>
            </a:r>
          </a:p>
          <a:p>
            <a:pPr lvl="1"/>
            <a:r>
              <a:rPr lang="en-US" dirty="0"/>
              <a:t>Specific Protocol Exceptions to Expedited reporting</a:t>
            </a:r>
          </a:p>
          <a:p>
            <a:pPr lvl="2"/>
            <a:r>
              <a:rPr lang="en-US" dirty="0"/>
              <a:t>CTCAE term (grade): excluded from expedited reporting regardless of seriousness criteria met </a:t>
            </a:r>
          </a:p>
          <a:p>
            <a:pPr lvl="1"/>
            <a:r>
              <a:rPr lang="en-US" dirty="0"/>
              <a:t>E.g. Vomiting (Gr 3)</a:t>
            </a:r>
          </a:p>
          <a:p>
            <a:pPr lvl="1"/>
            <a:r>
              <a:rPr lang="en-US" dirty="0"/>
              <a:t>Routine AE reporting is sufficient to fulfill safety reporting requirements</a:t>
            </a:r>
          </a:p>
          <a:p>
            <a:r>
              <a:rPr lang="en-US" dirty="0"/>
              <a:t>Adverse Events of Special Interest</a:t>
            </a:r>
          </a:p>
          <a:p>
            <a:pPr lvl="1"/>
            <a:r>
              <a:rPr lang="en-US" dirty="0"/>
              <a:t>CTCAE term (grade): requires expedited reporting even if not serious</a:t>
            </a:r>
          </a:p>
        </p:txBody>
      </p:sp>
      <p:sp>
        <p:nvSpPr>
          <p:cNvPr id="3" name="Text Placeholder 2">
            <a:extLst>
              <a:ext uri="{FF2B5EF4-FFF2-40B4-BE49-F238E27FC236}">
                <a16:creationId xmlns:a16="http://schemas.microsoft.com/office/drawing/2014/main" id="{F241ED2D-F72D-C8CA-6EA5-00C732C5404F}"/>
              </a:ext>
            </a:extLst>
          </p:cNvPr>
          <p:cNvSpPr>
            <a:spLocks noGrp="1"/>
          </p:cNvSpPr>
          <p:nvPr>
            <p:ph type="body" sz="quarter" idx="14"/>
          </p:nvPr>
        </p:nvSpPr>
        <p:spPr/>
        <p:txBody>
          <a:bodyPr/>
          <a:lstStyle/>
          <a:p>
            <a:r>
              <a:rPr lang="en-US" dirty="0"/>
              <a:t>Other Protocol Specific Expedited Reporting Requirements</a:t>
            </a:r>
          </a:p>
        </p:txBody>
      </p:sp>
    </p:spTree>
    <p:extLst>
      <p:ext uri="{BB962C8B-B14F-4D97-AF65-F5344CB8AC3E}">
        <p14:creationId xmlns:p14="http://schemas.microsoft.com/office/powerpoint/2010/main" val="9298356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A4F77-92CE-BE10-9936-770835144D68}"/>
              </a:ext>
            </a:extLst>
          </p:cNvPr>
          <p:cNvSpPr>
            <a:spLocks noGrp="1"/>
          </p:cNvSpPr>
          <p:nvPr>
            <p:ph type="title"/>
          </p:nvPr>
        </p:nvSpPr>
        <p:spPr/>
        <p:txBody>
          <a:bodyPr/>
          <a:lstStyle/>
          <a:p>
            <a:r>
              <a:rPr lang="en-US" sz="4000" b="1" dirty="0"/>
              <a:t>SAE Resources</a:t>
            </a:r>
            <a:endParaRPr lang="en-US" b="1" dirty="0"/>
          </a:p>
        </p:txBody>
      </p:sp>
      <p:sp>
        <p:nvSpPr>
          <p:cNvPr id="3" name="Text Placeholder 2">
            <a:extLst>
              <a:ext uri="{FF2B5EF4-FFF2-40B4-BE49-F238E27FC236}">
                <a16:creationId xmlns:a16="http://schemas.microsoft.com/office/drawing/2014/main" id="{645C6E03-6568-5CA2-ABC3-1335D5CE13AB}"/>
              </a:ext>
            </a:extLst>
          </p:cNvPr>
          <p:cNvSpPr>
            <a:spLocks noGrp="1"/>
          </p:cNvSpPr>
          <p:nvPr>
            <p:ph type="body" sz="quarter" idx="11"/>
          </p:nvPr>
        </p:nvSpPr>
        <p:spPr>
          <a:xfrm>
            <a:off x="5470357" y="0"/>
            <a:ext cx="6721643" cy="6864096"/>
          </a:xfrm>
        </p:spPr>
        <p:txBody>
          <a:bodyPr/>
          <a:lstStyle/>
          <a:p>
            <a:pPr>
              <a:buFont typeface="Wingdings" panose="05000000000000000000" pitchFamily="2" charset="2"/>
              <a:buChar char="§"/>
            </a:pPr>
            <a:r>
              <a:rPr lang="en-US" sz="3200" dirty="0">
                <a:solidFill>
                  <a:srgbClr val="0D1D41"/>
                </a:solidFill>
                <a:hlinkClick r:id="rId2">
                  <a:extLst>
                    <a:ext uri="{A12FA001-AC4F-418D-AE19-62706E023703}">
                      <ahyp:hlinkClr xmlns:ahyp="http://schemas.microsoft.com/office/drawing/2018/hyperlinkcolor" val="tx"/>
                    </a:ext>
                  </a:extLst>
                </a:hlinkClick>
              </a:rPr>
              <a:t>NCI Guidelines for Investigators: Adverse Event Reporting Requirements</a:t>
            </a:r>
            <a:br>
              <a:rPr lang="en-US" sz="3200" dirty="0">
                <a:solidFill>
                  <a:srgbClr val="0D1D41"/>
                </a:solidFill>
              </a:rPr>
            </a:br>
            <a:endParaRPr lang="en-US" sz="3200" dirty="0">
              <a:solidFill>
                <a:srgbClr val="0D1D41"/>
              </a:solidFill>
            </a:endParaRPr>
          </a:p>
          <a:p>
            <a:pPr>
              <a:buFont typeface="Wingdings" panose="05000000000000000000" pitchFamily="2" charset="2"/>
              <a:buChar char="§"/>
            </a:pPr>
            <a:r>
              <a:rPr lang="en-US" sz="3200" dirty="0">
                <a:solidFill>
                  <a:srgbClr val="0D1D41"/>
                </a:solidFill>
                <a:hlinkClick r:id="rId3">
                  <a:extLst>
                    <a:ext uri="{A12FA001-AC4F-418D-AE19-62706E023703}">
                      <ahyp:hlinkClr xmlns:ahyp="http://schemas.microsoft.com/office/drawing/2018/hyperlinkcolor" val="tx"/>
                    </a:ext>
                  </a:extLst>
                </a:hlinkClick>
              </a:rPr>
              <a:t>Information on the CTEP-AERS application</a:t>
            </a:r>
            <a:br>
              <a:rPr lang="en-US" sz="3200" dirty="0">
                <a:solidFill>
                  <a:srgbClr val="0D1D41"/>
                </a:solidFill>
              </a:rPr>
            </a:br>
            <a:endParaRPr lang="en-US" sz="3200" dirty="0">
              <a:solidFill>
                <a:srgbClr val="0D1D41"/>
              </a:solidFill>
            </a:endParaRPr>
          </a:p>
          <a:p>
            <a:pPr>
              <a:buFont typeface="Wingdings" panose="05000000000000000000" pitchFamily="2" charset="2"/>
              <a:buChar char="§"/>
            </a:pPr>
            <a:r>
              <a:rPr lang="en-US" sz="3200" dirty="0">
                <a:solidFill>
                  <a:srgbClr val="0D1D41"/>
                </a:solidFill>
              </a:rPr>
              <a:t>NRG Routine AE Reporting Guidelines (embedded below) </a:t>
            </a:r>
          </a:p>
          <a:p>
            <a:pPr marL="0" indent="0">
              <a:buNone/>
            </a:pPr>
            <a:endParaRPr lang="en-US" sz="2800" b="1" dirty="0">
              <a:solidFill>
                <a:srgbClr val="1C5E86"/>
              </a:solidFill>
            </a:endParaRPr>
          </a:p>
        </p:txBody>
      </p:sp>
      <p:sp>
        <p:nvSpPr>
          <p:cNvPr id="4" name="Rectangle 3">
            <a:extLst>
              <a:ext uri="{FF2B5EF4-FFF2-40B4-BE49-F238E27FC236}">
                <a16:creationId xmlns:a16="http://schemas.microsoft.com/office/drawing/2014/main" id="{3088A4B6-DB0A-3513-119B-8705AD076562}"/>
              </a:ext>
            </a:extLst>
          </p:cNvPr>
          <p:cNvSpPr/>
          <p:nvPr/>
        </p:nvSpPr>
        <p:spPr>
          <a:xfrm>
            <a:off x="11502189" y="6304547"/>
            <a:ext cx="545432" cy="441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5" name="Object 4">
            <a:extLst>
              <a:ext uri="{FF2B5EF4-FFF2-40B4-BE49-F238E27FC236}">
                <a16:creationId xmlns:a16="http://schemas.microsoft.com/office/drawing/2014/main" id="{A1BB2672-4836-F5AE-A6C7-8E318323FC66}"/>
              </a:ext>
            </a:extLst>
          </p:cNvPr>
          <p:cNvGraphicFramePr>
            <a:graphicFrameLocks noChangeAspect="1"/>
          </p:cNvGraphicFramePr>
          <p:nvPr>
            <p:extLst>
              <p:ext uri="{D42A27DB-BD31-4B8C-83A1-F6EECF244321}">
                <p14:modId xmlns:p14="http://schemas.microsoft.com/office/powerpoint/2010/main" val="282785089"/>
              </p:ext>
            </p:extLst>
          </p:nvPr>
        </p:nvGraphicFramePr>
        <p:xfrm>
          <a:off x="7972925" y="5577067"/>
          <a:ext cx="858253" cy="743522"/>
        </p:xfrm>
        <a:graphic>
          <a:graphicData uri="http://schemas.openxmlformats.org/presentationml/2006/ole">
            <mc:AlternateContent xmlns:mc="http://schemas.openxmlformats.org/markup-compatibility/2006">
              <mc:Choice xmlns:v="urn:schemas-microsoft-com:vml" Requires="v">
                <p:oleObj name="Document" showAsIcon="1" r:id="rId4" imgW="914642" imgH="792480" progId="Word.Document.12">
                  <p:embed/>
                </p:oleObj>
              </mc:Choice>
              <mc:Fallback>
                <p:oleObj name="Document" showAsIcon="1" r:id="rId4" imgW="914642" imgH="792480" progId="Word.Document.12">
                  <p:embed/>
                  <p:pic>
                    <p:nvPicPr>
                      <p:cNvPr id="0" name=""/>
                      <p:cNvPicPr/>
                      <p:nvPr/>
                    </p:nvPicPr>
                    <p:blipFill>
                      <a:blip r:embed="rId5"/>
                      <a:stretch>
                        <a:fillRect/>
                      </a:stretch>
                    </p:blipFill>
                    <p:spPr>
                      <a:xfrm>
                        <a:off x="7972925" y="5577067"/>
                        <a:ext cx="858253" cy="743522"/>
                      </a:xfrm>
                      <a:prstGeom prst="rect">
                        <a:avLst/>
                      </a:prstGeom>
                      <a:ln w="28575">
                        <a:noFill/>
                      </a:ln>
                    </p:spPr>
                  </p:pic>
                </p:oleObj>
              </mc:Fallback>
            </mc:AlternateContent>
          </a:graphicData>
        </a:graphic>
      </p:graphicFrame>
      <p:sp>
        <p:nvSpPr>
          <p:cNvPr id="6" name="TextBox 5">
            <a:extLst>
              <a:ext uri="{FF2B5EF4-FFF2-40B4-BE49-F238E27FC236}">
                <a16:creationId xmlns:a16="http://schemas.microsoft.com/office/drawing/2014/main" id="{6DAAECD6-C44A-E488-DCBC-D355281DD421}"/>
              </a:ext>
            </a:extLst>
          </p:cNvPr>
          <p:cNvSpPr txBox="1"/>
          <p:nvPr/>
        </p:nvSpPr>
        <p:spPr>
          <a:xfrm>
            <a:off x="6390371" y="6340460"/>
            <a:ext cx="4023360" cy="369332"/>
          </a:xfrm>
          <a:prstGeom prst="rect">
            <a:avLst/>
          </a:prstGeom>
          <a:noFill/>
        </p:spPr>
        <p:txBody>
          <a:bodyPr wrap="square" rtlCol="0">
            <a:spAutoFit/>
          </a:bodyPr>
          <a:lstStyle/>
          <a:p>
            <a:r>
              <a:rPr lang="en-US" dirty="0">
                <a:solidFill>
                  <a:srgbClr val="0D1D41"/>
                </a:solidFill>
                <a:highlight>
                  <a:srgbClr val="FFFF00"/>
                </a:highlight>
              </a:rPr>
              <a:t>Right click </a:t>
            </a:r>
            <a:r>
              <a:rPr lang="en-US" sz="1800" dirty="0">
                <a:solidFill>
                  <a:srgbClr val="0D1D41"/>
                </a:solidFill>
                <a:effectLst/>
                <a:highlight>
                  <a:srgbClr val="FFFF00"/>
                </a:highlight>
                <a:latin typeface="Calibri" panose="020F0502020204030204" pitchFamily="34" charset="0"/>
              </a:rPr>
              <a:t>→ Document Object → Open</a:t>
            </a:r>
            <a:endParaRPr lang="en-US" dirty="0">
              <a:solidFill>
                <a:srgbClr val="0D1D41"/>
              </a:solidFill>
              <a:highlight>
                <a:srgbClr val="FFFF00"/>
              </a:highlight>
            </a:endParaRPr>
          </a:p>
        </p:txBody>
      </p:sp>
    </p:spTree>
    <p:extLst>
      <p:ext uri="{BB962C8B-B14F-4D97-AF65-F5344CB8AC3E}">
        <p14:creationId xmlns:p14="http://schemas.microsoft.com/office/powerpoint/2010/main" val="3515421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A4F77-92CE-BE10-9936-770835144D68}"/>
              </a:ext>
            </a:extLst>
          </p:cNvPr>
          <p:cNvSpPr>
            <a:spLocks noGrp="1"/>
          </p:cNvSpPr>
          <p:nvPr>
            <p:ph type="title"/>
          </p:nvPr>
        </p:nvSpPr>
        <p:spPr/>
        <p:txBody>
          <a:bodyPr/>
          <a:lstStyle/>
          <a:p>
            <a:r>
              <a:rPr lang="en-US" sz="4000" b="1" dirty="0"/>
              <a:t>SAE Resources</a:t>
            </a:r>
            <a:endParaRPr lang="en-US" b="1" dirty="0"/>
          </a:p>
        </p:txBody>
      </p:sp>
      <p:sp>
        <p:nvSpPr>
          <p:cNvPr id="3" name="Text Placeholder 2">
            <a:extLst>
              <a:ext uri="{FF2B5EF4-FFF2-40B4-BE49-F238E27FC236}">
                <a16:creationId xmlns:a16="http://schemas.microsoft.com/office/drawing/2014/main" id="{645C6E03-6568-5CA2-ABC3-1335D5CE13AB}"/>
              </a:ext>
            </a:extLst>
          </p:cNvPr>
          <p:cNvSpPr>
            <a:spLocks noGrp="1"/>
          </p:cNvSpPr>
          <p:nvPr>
            <p:ph type="body" sz="quarter" idx="11"/>
          </p:nvPr>
        </p:nvSpPr>
        <p:spPr>
          <a:xfrm>
            <a:off x="5502441" y="0"/>
            <a:ext cx="6689559" cy="6864096"/>
          </a:xfrm>
        </p:spPr>
        <p:txBody>
          <a:bodyPr/>
          <a:lstStyle/>
          <a:p>
            <a:pPr>
              <a:buFont typeface="Wingdings" panose="05000000000000000000" pitchFamily="2" charset="2"/>
              <a:buChar char="§"/>
            </a:pPr>
            <a:r>
              <a:rPr lang="en-US" sz="3200" dirty="0">
                <a:solidFill>
                  <a:srgbClr val="0D1D41"/>
                </a:solidFill>
                <a:hlinkClick r:id="rId2">
                  <a:extLst>
                    <a:ext uri="{A12FA001-AC4F-418D-AE19-62706E023703}">
                      <ahyp:hlinkClr xmlns:ahyp="http://schemas.microsoft.com/office/drawing/2018/hyperlinkcolor" val="tx"/>
                    </a:ext>
                  </a:extLst>
                </a:hlinkClick>
              </a:rPr>
              <a:t>CTEP-AERS Help Resources</a:t>
            </a:r>
            <a:br>
              <a:rPr lang="en-US" sz="3200" dirty="0">
                <a:solidFill>
                  <a:srgbClr val="0D1D41"/>
                </a:solidFill>
              </a:rPr>
            </a:br>
            <a:endParaRPr lang="en-US" sz="3200" dirty="0">
              <a:solidFill>
                <a:srgbClr val="0D1D41"/>
              </a:solidFill>
            </a:endParaRPr>
          </a:p>
          <a:p>
            <a:pPr>
              <a:buFont typeface="Wingdings" panose="05000000000000000000" pitchFamily="2" charset="2"/>
              <a:buChar char="§"/>
            </a:pPr>
            <a:r>
              <a:rPr lang="en-US" sz="3200" dirty="0">
                <a:solidFill>
                  <a:srgbClr val="0D1D41"/>
                </a:solidFill>
                <a:hlinkClick r:id="rId3">
                  <a:extLst>
                    <a:ext uri="{A12FA001-AC4F-418D-AE19-62706E023703}">
                      <ahyp:hlinkClr xmlns:ahyp="http://schemas.microsoft.com/office/drawing/2018/hyperlinkcolor" val="tx"/>
                    </a:ext>
                  </a:extLst>
                </a:hlinkClick>
              </a:rPr>
              <a:t>CTSU Start/Stop Date Guidance</a:t>
            </a:r>
            <a:br>
              <a:rPr lang="en-US" sz="3200" dirty="0">
                <a:solidFill>
                  <a:srgbClr val="0D1D41"/>
                </a:solidFill>
              </a:rPr>
            </a:br>
            <a:endParaRPr lang="en-US" sz="3200" dirty="0">
              <a:solidFill>
                <a:srgbClr val="0D1D41"/>
              </a:solidFill>
            </a:endParaRPr>
          </a:p>
          <a:p>
            <a:pPr>
              <a:buFont typeface="Wingdings" panose="05000000000000000000" pitchFamily="2" charset="2"/>
              <a:buChar char="§"/>
            </a:pPr>
            <a:r>
              <a:rPr lang="en-US" sz="3200" dirty="0">
                <a:solidFill>
                  <a:srgbClr val="0D1D41"/>
                </a:solidFill>
                <a:hlinkClick r:id="rId4">
                  <a:extLst>
                    <a:ext uri="{A12FA001-AC4F-418D-AE19-62706E023703}">
                      <ahyp:hlinkClr xmlns:ahyp="http://schemas.microsoft.com/office/drawing/2018/hyperlinkcolor" val="tx"/>
                    </a:ext>
                  </a:extLst>
                </a:hlinkClick>
              </a:rPr>
              <a:t>Information on the Rave/CTEP-AERS integration</a:t>
            </a:r>
            <a:endParaRPr lang="en-US" sz="3200" dirty="0">
              <a:solidFill>
                <a:srgbClr val="0D1D41"/>
              </a:solidFill>
            </a:endParaRPr>
          </a:p>
          <a:p>
            <a:pPr marL="0" indent="0">
              <a:buNone/>
            </a:pPr>
            <a:endParaRPr lang="en-US" sz="2800" b="1" dirty="0">
              <a:solidFill>
                <a:srgbClr val="1C5E86"/>
              </a:solidFill>
            </a:endParaRPr>
          </a:p>
        </p:txBody>
      </p:sp>
      <p:sp>
        <p:nvSpPr>
          <p:cNvPr id="4" name="Rectangle 3">
            <a:extLst>
              <a:ext uri="{FF2B5EF4-FFF2-40B4-BE49-F238E27FC236}">
                <a16:creationId xmlns:a16="http://schemas.microsoft.com/office/drawing/2014/main" id="{3088A4B6-DB0A-3513-119B-8705AD076562}"/>
              </a:ext>
            </a:extLst>
          </p:cNvPr>
          <p:cNvSpPr/>
          <p:nvPr/>
        </p:nvSpPr>
        <p:spPr>
          <a:xfrm>
            <a:off x="11502189" y="6304547"/>
            <a:ext cx="545432" cy="441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99804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B2D7A-3F3D-43B1-9F29-5BE8047B8988}"/>
              </a:ext>
            </a:extLst>
          </p:cNvPr>
          <p:cNvSpPr>
            <a:spLocks noGrp="1"/>
          </p:cNvSpPr>
          <p:nvPr>
            <p:ph type="title"/>
          </p:nvPr>
        </p:nvSpPr>
        <p:spPr/>
        <p:txBody>
          <a:bodyPr/>
          <a:lstStyle/>
          <a:p>
            <a:r>
              <a:rPr lang="en-US" dirty="0"/>
              <a:t>Serious Adverse Events</a:t>
            </a:r>
          </a:p>
        </p:txBody>
      </p:sp>
      <p:sp>
        <p:nvSpPr>
          <p:cNvPr id="3" name="Content Placeholder 2">
            <a:extLst>
              <a:ext uri="{FF2B5EF4-FFF2-40B4-BE49-F238E27FC236}">
                <a16:creationId xmlns:a16="http://schemas.microsoft.com/office/drawing/2014/main" id="{A4F7F257-A119-4D9D-B40A-C346EA7E6183}"/>
              </a:ext>
            </a:extLst>
          </p:cNvPr>
          <p:cNvSpPr>
            <a:spLocks noGrp="1"/>
          </p:cNvSpPr>
          <p:nvPr>
            <p:ph idx="1"/>
          </p:nvPr>
        </p:nvSpPr>
        <p:spPr>
          <a:xfrm>
            <a:off x="838200" y="1825625"/>
            <a:ext cx="5978236" cy="3078883"/>
          </a:xfrm>
        </p:spPr>
        <p:txBody>
          <a:bodyPr>
            <a:normAutofit fontScale="92500" lnSpcReduction="10000"/>
          </a:bodyPr>
          <a:lstStyle/>
          <a:p>
            <a:r>
              <a:rPr lang="en-US" dirty="0">
                <a:solidFill>
                  <a:srgbClr val="0D1D41"/>
                </a:solidFill>
              </a:rPr>
              <a:t>SAEs are a subset of all adverse events collected. </a:t>
            </a:r>
          </a:p>
          <a:p>
            <a:endParaRPr lang="en-US" dirty="0">
              <a:solidFill>
                <a:srgbClr val="0D1D41"/>
              </a:solidFill>
            </a:endParaRPr>
          </a:p>
          <a:p>
            <a:r>
              <a:rPr lang="en-US" dirty="0">
                <a:solidFill>
                  <a:srgbClr val="0D1D41"/>
                </a:solidFill>
              </a:rPr>
              <a:t>The reporting of SAEs is in addition to, and does not replace, the necessity of adequately reporting adverse events on the case report forms and in the final results of the clinical trial.</a:t>
            </a:r>
          </a:p>
        </p:txBody>
      </p:sp>
      <p:graphicFrame>
        <p:nvGraphicFramePr>
          <p:cNvPr id="11" name="Chart 10">
            <a:extLst>
              <a:ext uri="{FF2B5EF4-FFF2-40B4-BE49-F238E27FC236}">
                <a16:creationId xmlns:a16="http://schemas.microsoft.com/office/drawing/2014/main" id="{4E381544-E99A-4165-A2EF-8A052D31A5E1}"/>
              </a:ext>
            </a:extLst>
          </p:cNvPr>
          <p:cNvGraphicFramePr/>
          <p:nvPr>
            <p:extLst>
              <p:ext uri="{D42A27DB-BD31-4B8C-83A1-F6EECF244321}">
                <p14:modId xmlns:p14="http://schemas.microsoft.com/office/powerpoint/2010/main" val="3820479783"/>
              </p:ext>
            </p:extLst>
          </p:nvPr>
        </p:nvGraphicFramePr>
        <p:xfrm>
          <a:off x="6000318" y="717876"/>
          <a:ext cx="6191682" cy="50703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00058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A4F77-92CE-BE10-9936-770835144D68}"/>
              </a:ext>
            </a:extLst>
          </p:cNvPr>
          <p:cNvSpPr>
            <a:spLocks noGrp="1"/>
          </p:cNvSpPr>
          <p:nvPr>
            <p:ph type="title"/>
          </p:nvPr>
        </p:nvSpPr>
        <p:spPr/>
        <p:txBody>
          <a:bodyPr/>
          <a:lstStyle/>
          <a:p>
            <a:r>
              <a:rPr lang="en-US" sz="4000" b="1" dirty="0"/>
              <a:t>Q &amp; A</a:t>
            </a:r>
          </a:p>
        </p:txBody>
      </p:sp>
      <p:sp>
        <p:nvSpPr>
          <p:cNvPr id="3" name="Text Placeholder 2">
            <a:extLst>
              <a:ext uri="{FF2B5EF4-FFF2-40B4-BE49-F238E27FC236}">
                <a16:creationId xmlns:a16="http://schemas.microsoft.com/office/drawing/2014/main" id="{645C6E03-6568-5CA2-ABC3-1335D5CE13AB}"/>
              </a:ext>
            </a:extLst>
          </p:cNvPr>
          <p:cNvSpPr>
            <a:spLocks noGrp="1"/>
          </p:cNvSpPr>
          <p:nvPr>
            <p:ph type="body" sz="quarter" idx="11"/>
          </p:nvPr>
        </p:nvSpPr>
        <p:spPr>
          <a:xfrm>
            <a:off x="5779008" y="0"/>
            <a:ext cx="6060066" cy="6864096"/>
          </a:xfrm>
        </p:spPr>
        <p:txBody>
          <a:bodyPr/>
          <a:lstStyle/>
          <a:p>
            <a:pPr marL="285750" indent="-285750">
              <a:buFont typeface="Arial" panose="020B0604020202020204" pitchFamily="34" charset="0"/>
              <a:buChar char="•"/>
            </a:pPr>
            <a:r>
              <a:rPr lang="en-US" sz="2800" b="1" dirty="0">
                <a:effectLst/>
                <a:latin typeface="Calibri" panose="020F0502020204030204" pitchFamily="34" charset="0"/>
                <a:ea typeface="Times New Roman" panose="02020603050405020304" pitchFamily="18" charset="0"/>
                <a:cs typeface="Aptos" panose="020B0004020202020204" pitchFamily="34" charset="0"/>
              </a:rPr>
              <a:t>Maggie Spillers - </a:t>
            </a:r>
            <a:r>
              <a:rPr lang="en-US" sz="2800" b="1" dirty="0">
                <a:solidFill>
                  <a:srgbClr val="1C5E86"/>
                </a:solidFill>
                <a:effectLst/>
                <a:latin typeface="Calibri" panose="020F0502020204030204" pitchFamily="34" charset="0"/>
                <a:ea typeface="Times New Roman" panose="02020603050405020304" pitchFamily="18" charset="0"/>
                <a:cs typeface="Aptos" panose="020B0004020202020204" pitchFamily="34" charset="0"/>
              </a:rPr>
              <a:t>SWOG</a:t>
            </a:r>
            <a:r>
              <a:rPr lang="en-US" sz="2800" b="1" dirty="0">
                <a:effectLst/>
                <a:latin typeface="Calibri" panose="020F0502020204030204" pitchFamily="34" charset="0"/>
                <a:ea typeface="Times New Roman" panose="02020603050405020304" pitchFamily="18" charset="0"/>
                <a:cs typeface="Aptos" panose="020B0004020202020204" pitchFamily="34" charset="0"/>
              </a:rPr>
              <a:t> </a:t>
            </a:r>
            <a:r>
              <a:rPr lang="en-US" sz="2800" b="1" u="sng" dirty="0">
                <a:solidFill>
                  <a:srgbClr val="0000FF"/>
                </a:solidFill>
                <a:effectLst/>
                <a:latin typeface="Calibri" panose="020F0502020204030204" pitchFamily="34" charset="0"/>
                <a:ea typeface="Times New Roman" panose="02020603050405020304" pitchFamily="18" charset="0"/>
                <a:cs typeface="Aptos" panose="020B0004020202020204" pitchFamily="34" charset="0"/>
                <a:hlinkClick r:id="rId2"/>
              </a:rPr>
              <a:t>mspiller@swog.org</a:t>
            </a:r>
            <a:br>
              <a:rPr lang="en-US" sz="2800" b="1" u="sng" dirty="0">
                <a:solidFill>
                  <a:srgbClr val="0000FF"/>
                </a:solidFill>
                <a:effectLst/>
                <a:latin typeface="Calibri" panose="020F0502020204030204" pitchFamily="34" charset="0"/>
                <a:ea typeface="Times New Roman" panose="02020603050405020304" pitchFamily="18" charset="0"/>
                <a:cs typeface="Aptos" panose="020B0004020202020204" pitchFamily="34" charset="0"/>
              </a:rPr>
            </a:br>
            <a:endParaRPr lang="en-US" sz="2800" b="1" u="sng" dirty="0">
              <a:solidFill>
                <a:srgbClr val="0000FF"/>
              </a:solidFill>
              <a:latin typeface="Aptos" panose="020B0004020202020204" pitchFamily="34" charset="0"/>
              <a:ea typeface="Times New Roman" panose="02020603050405020304" pitchFamily="18" charset="0"/>
              <a:cs typeface="Aptos" panose="020B0004020202020204" pitchFamily="34" charset="0"/>
            </a:endParaRPr>
          </a:p>
          <a:p>
            <a:pPr marL="285750" indent="-285750">
              <a:buFont typeface="Arial" panose="020B0604020202020204" pitchFamily="34" charset="0"/>
              <a:buChar char="•"/>
            </a:pPr>
            <a:r>
              <a:rPr lang="en-US" sz="2800" b="1" dirty="0">
                <a:effectLst/>
                <a:latin typeface="Calibri" panose="020F0502020204030204" pitchFamily="34" charset="0"/>
                <a:ea typeface="Times New Roman" panose="02020603050405020304" pitchFamily="18" charset="0"/>
                <a:cs typeface="Aptos" panose="020B0004020202020204" pitchFamily="34" charset="0"/>
              </a:rPr>
              <a:t>Sara McCartney - </a:t>
            </a:r>
            <a:r>
              <a:rPr lang="en-US" sz="2800" b="1" dirty="0">
                <a:solidFill>
                  <a:srgbClr val="1C5E86"/>
                </a:solidFill>
                <a:effectLst/>
                <a:latin typeface="Calibri" panose="020F0502020204030204" pitchFamily="34" charset="0"/>
                <a:ea typeface="Times New Roman" panose="02020603050405020304" pitchFamily="18" charset="0"/>
                <a:cs typeface="Aptos" panose="020B0004020202020204" pitchFamily="34" charset="0"/>
              </a:rPr>
              <a:t>NRG</a:t>
            </a:r>
            <a:r>
              <a:rPr lang="en-US" sz="2800" b="1" dirty="0">
                <a:effectLst/>
                <a:latin typeface="Calibri" panose="020F0502020204030204" pitchFamily="34" charset="0"/>
                <a:ea typeface="Times New Roman" panose="02020603050405020304" pitchFamily="18" charset="0"/>
                <a:cs typeface="Aptos" panose="020B0004020202020204" pitchFamily="34" charset="0"/>
              </a:rPr>
              <a:t> </a:t>
            </a:r>
            <a:r>
              <a:rPr lang="en-US" sz="2800" b="1" u="sng" dirty="0">
                <a:solidFill>
                  <a:srgbClr val="0000FF"/>
                </a:solidFill>
                <a:effectLst/>
                <a:latin typeface="Calibri" panose="020F0502020204030204" pitchFamily="34" charset="0"/>
                <a:ea typeface="Times New Roman" panose="02020603050405020304" pitchFamily="18" charset="0"/>
                <a:cs typeface="Aptos" panose="020B0004020202020204" pitchFamily="34" charset="0"/>
                <a:hlinkClick r:id="rId3"/>
              </a:rPr>
              <a:t>McCartneyS@nrgoncology.org</a:t>
            </a:r>
            <a:br>
              <a:rPr lang="en-US" sz="2800" b="1" u="sng" dirty="0">
                <a:solidFill>
                  <a:srgbClr val="0000FF"/>
                </a:solidFill>
                <a:effectLst/>
                <a:latin typeface="Calibri" panose="020F0502020204030204" pitchFamily="34" charset="0"/>
                <a:ea typeface="Times New Roman" panose="02020603050405020304" pitchFamily="18" charset="0"/>
                <a:cs typeface="Aptos" panose="020B0004020202020204" pitchFamily="34" charset="0"/>
              </a:rPr>
            </a:br>
            <a:endParaRPr lang="en-US" sz="2800" b="1" u="sng" dirty="0">
              <a:solidFill>
                <a:srgbClr val="0000FF"/>
              </a:solidFill>
              <a:latin typeface="Aptos" panose="020B0004020202020204" pitchFamily="34" charset="0"/>
              <a:ea typeface="Times New Roman" panose="02020603050405020304" pitchFamily="18" charset="0"/>
              <a:cs typeface="Aptos" panose="020B0004020202020204" pitchFamily="34" charset="0"/>
            </a:endParaRPr>
          </a:p>
          <a:p>
            <a:pPr marL="285750" indent="-285750">
              <a:buFont typeface="Arial" panose="020B0604020202020204" pitchFamily="34" charset="0"/>
              <a:buChar char="•"/>
            </a:pPr>
            <a:r>
              <a:rPr lang="en-US" sz="2800" b="1" dirty="0">
                <a:latin typeface="Calibri" panose="020F0502020204030204" pitchFamily="34" charset="0"/>
                <a:ea typeface="Aptos" panose="020B0004020202020204" pitchFamily="34" charset="0"/>
                <a:cs typeface="Aptos" panose="020B0004020202020204" pitchFamily="34" charset="0"/>
              </a:rPr>
              <a:t>Cameron Salisbury</a:t>
            </a:r>
            <a:r>
              <a:rPr lang="en-US" sz="2800" b="1" dirty="0">
                <a:effectLst/>
                <a:latin typeface="Calibri" panose="020F0502020204030204" pitchFamily="34" charset="0"/>
                <a:ea typeface="Times New Roman" panose="02020603050405020304" pitchFamily="18" charset="0"/>
                <a:cs typeface="Aptos" panose="020B0004020202020204" pitchFamily="34" charset="0"/>
              </a:rPr>
              <a:t> - </a:t>
            </a:r>
            <a:r>
              <a:rPr lang="en-US" sz="2800" b="1" dirty="0">
                <a:solidFill>
                  <a:srgbClr val="1C5E86"/>
                </a:solidFill>
                <a:effectLst/>
                <a:latin typeface="Calibri" panose="020F0502020204030204" pitchFamily="34" charset="0"/>
                <a:ea typeface="Times New Roman" panose="02020603050405020304" pitchFamily="18" charset="0"/>
                <a:cs typeface="Aptos" panose="020B0004020202020204" pitchFamily="34" charset="0"/>
              </a:rPr>
              <a:t>ECOG-ACRIN</a:t>
            </a:r>
            <a:r>
              <a:rPr lang="en-US" sz="2800" b="1" dirty="0">
                <a:effectLst/>
                <a:latin typeface="Calibri" panose="020F0502020204030204" pitchFamily="34" charset="0"/>
                <a:ea typeface="Times New Roman" panose="02020603050405020304" pitchFamily="18" charset="0"/>
                <a:cs typeface="Aptos" panose="020B0004020202020204" pitchFamily="34" charset="0"/>
              </a:rPr>
              <a:t> </a:t>
            </a:r>
            <a:r>
              <a:rPr lang="en-US" sz="2800" b="1" dirty="0">
                <a:effectLst/>
                <a:latin typeface="Calibri" panose="020F0502020204030204" pitchFamily="34" charset="0"/>
                <a:ea typeface="Times New Roman" panose="02020603050405020304" pitchFamily="18" charset="0"/>
                <a:cs typeface="Aptos" panose="020B0004020202020204" pitchFamily="34" charset="0"/>
                <a:hlinkClick r:id="rId4"/>
              </a:rPr>
              <a:t>csalisbury@ecog-acrin.org</a:t>
            </a:r>
            <a:br>
              <a:rPr lang="en-US" sz="2800" b="1" dirty="0">
                <a:effectLst/>
                <a:latin typeface="Calibri" panose="020F0502020204030204" pitchFamily="34" charset="0"/>
                <a:ea typeface="Times New Roman" panose="02020603050405020304" pitchFamily="18" charset="0"/>
                <a:cs typeface="Aptos" panose="020B0004020202020204" pitchFamily="34" charset="0"/>
              </a:rPr>
            </a:br>
            <a:endParaRPr lang="en-US" sz="2800" b="1" dirty="0">
              <a:effectLst/>
              <a:latin typeface="Calibri" panose="020F0502020204030204" pitchFamily="34" charset="0"/>
              <a:ea typeface="Times New Roman" panose="02020603050405020304" pitchFamily="18" charset="0"/>
              <a:cs typeface="Aptos" panose="020B0004020202020204" pitchFamily="34" charset="0"/>
            </a:endParaRPr>
          </a:p>
          <a:p>
            <a:pPr marL="285750" indent="-285750">
              <a:buFont typeface="Arial" panose="020B0604020202020204" pitchFamily="34" charset="0"/>
              <a:buChar char="•"/>
            </a:pPr>
            <a:r>
              <a:rPr lang="en-US" sz="2800" b="1" dirty="0">
                <a:latin typeface="Calibri" panose="020F0502020204030204" pitchFamily="34" charset="0"/>
              </a:rPr>
              <a:t>Proxy for Rombi Wade-Oliver - </a:t>
            </a:r>
            <a:r>
              <a:rPr lang="en-US" sz="2800" b="1" dirty="0">
                <a:solidFill>
                  <a:srgbClr val="1C5E86"/>
                </a:solidFill>
                <a:latin typeface="Calibri" panose="020F0502020204030204" pitchFamily="34" charset="0"/>
              </a:rPr>
              <a:t>Alliance </a:t>
            </a:r>
            <a:endParaRPr lang="en-US" dirty="0">
              <a:solidFill>
                <a:srgbClr val="1C5E86"/>
              </a:solidFill>
            </a:endParaRPr>
          </a:p>
        </p:txBody>
      </p:sp>
      <p:sp>
        <p:nvSpPr>
          <p:cNvPr id="4" name="Rectangle 3">
            <a:extLst>
              <a:ext uri="{FF2B5EF4-FFF2-40B4-BE49-F238E27FC236}">
                <a16:creationId xmlns:a16="http://schemas.microsoft.com/office/drawing/2014/main" id="{5D1894EC-C73D-652D-1190-A1BA11E96ACE}"/>
              </a:ext>
            </a:extLst>
          </p:cNvPr>
          <p:cNvSpPr/>
          <p:nvPr/>
        </p:nvSpPr>
        <p:spPr>
          <a:xfrm>
            <a:off x="11502189" y="6304547"/>
            <a:ext cx="545432" cy="441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07793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BA5C2E-0357-BFFC-DA98-183DF99109D7}"/>
              </a:ext>
            </a:extLst>
          </p:cNvPr>
          <p:cNvSpPr txBox="1"/>
          <p:nvPr/>
        </p:nvSpPr>
        <p:spPr>
          <a:xfrm>
            <a:off x="846826" y="1326118"/>
            <a:ext cx="10498347" cy="4893647"/>
          </a:xfrm>
          <a:prstGeom prst="rect">
            <a:avLst/>
          </a:prstGeom>
          <a:noFill/>
        </p:spPr>
        <p:txBody>
          <a:bodyPr wrap="square" rtlCol="0">
            <a:spAutoFit/>
          </a:bodyPr>
          <a:lstStyle/>
          <a:p>
            <a:r>
              <a:rPr lang="en-US" sz="2400" b="1" dirty="0">
                <a:solidFill>
                  <a:srgbClr val="0D1D41"/>
                </a:solidFill>
              </a:rPr>
              <a:t>What is the deadline for submitting an SAE report to SWOG?</a:t>
            </a:r>
            <a:br>
              <a:rPr lang="en-US" sz="2400" b="1" dirty="0">
                <a:solidFill>
                  <a:srgbClr val="0D1D41"/>
                </a:solidFill>
              </a:rPr>
            </a:br>
            <a:endParaRPr lang="en-US" sz="2400" b="1" dirty="0">
              <a:solidFill>
                <a:srgbClr val="0D1D41"/>
              </a:solidFill>
            </a:endParaRPr>
          </a:p>
          <a:p>
            <a:endParaRPr lang="en-US" sz="2400" b="1" dirty="0">
              <a:solidFill>
                <a:srgbClr val="0D1D41"/>
              </a:solidFill>
            </a:endParaRPr>
          </a:p>
          <a:p>
            <a:pPr marL="285750" indent="-285750">
              <a:buFont typeface="Wingdings" panose="05000000000000000000" pitchFamily="2" charset="2"/>
              <a:buChar char="§"/>
            </a:pPr>
            <a:r>
              <a:rPr lang="en-US" sz="2400" dirty="0">
                <a:solidFill>
                  <a:srgbClr val="0D1D41"/>
                </a:solidFill>
              </a:rPr>
              <a:t>Reporting timeframes are found in the SAE reporting tables within the protocol. SAE tables are found in Section 8 or Section 16 of the protocol.</a:t>
            </a:r>
          </a:p>
          <a:p>
            <a:pPr marL="285750" indent="-285750">
              <a:buFont typeface="Wingdings" panose="05000000000000000000" pitchFamily="2" charset="2"/>
              <a:buChar char="§"/>
            </a:pPr>
            <a:r>
              <a:rPr lang="en-US" sz="2400" dirty="0">
                <a:solidFill>
                  <a:srgbClr val="0D1D41"/>
                </a:solidFill>
              </a:rPr>
              <a:t>It is important to note that the ‘submission due dates’ in Rave or in the automated CTEP-AERS emails are not true deadlines; these dates only reflect the date after which CTEP-AERS will automatically delete unsubmitted reports.</a:t>
            </a:r>
          </a:p>
          <a:p>
            <a:pPr marL="285750" indent="-285750">
              <a:buFont typeface="Wingdings" panose="05000000000000000000" pitchFamily="2" charset="2"/>
              <a:buChar char="§"/>
            </a:pPr>
            <a:r>
              <a:rPr lang="en-US" sz="2400" dirty="0">
                <a:solidFill>
                  <a:srgbClr val="0D1D41"/>
                </a:solidFill>
              </a:rPr>
              <a:t>SWOG makes every effort to notify sites if they have a pending report that will soon be deleted, but sites are responsible for reporting within protocol-specified timeframes.</a:t>
            </a:r>
          </a:p>
          <a:p>
            <a:br>
              <a:rPr lang="en-US" sz="2400" dirty="0">
                <a:solidFill>
                  <a:srgbClr val="0D1D41"/>
                </a:solidFill>
              </a:rPr>
            </a:br>
            <a:endParaRPr lang="en-US" sz="2400" dirty="0">
              <a:solidFill>
                <a:srgbClr val="0D1D41"/>
              </a:solidFill>
            </a:endParaRPr>
          </a:p>
        </p:txBody>
      </p:sp>
    </p:spTree>
    <p:extLst>
      <p:ext uri="{BB962C8B-B14F-4D97-AF65-F5344CB8AC3E}">
        <p14:creationId xmlns:p14="http://schemas.microsoft.com/office/powerpoint/2010/main" val="2344817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B7A1820-A740-42AF-BDE5-EFD5F7647BC7}"/>
              </a:ext>
            </a:extLst>
          </p:cNvPr>
          <p:cNvSpPr>
            <a:spLocks noGrp="1"/>
          </p:cNvSpPr>
          <p:nvPr>
            <p:ph type="title"/>
          </p:nvPr>
        </p:nvSpPr>
        <p:spPr>
          <a:xfrm>
            <a:off x="933450" y="457200"/>
            <a:ext cx="3657600" cy="1600200"/>
          </a:xfrm>
        </p:spPr>
        <p:txBody>
          <a:bodyPr>
            <a:normAutofit/>
          </a:bodyPr>
          <a:lstStyle/>
          <a:p>
            <a:r>
              <a:rPr lang="en-US" sz="2400" b="1" u="sng" dirty="0"/>
              <a:t>Additional Reporting Requirements</a:t>
            </a:r>
          </a:p>
        </p:txBody>
      </p:sp>
      <p:sp>
        <p:nvSpPr>
          <p:cNvPr id="13" name="Text Placeholder 3">
            <a:extLst>
              <a:ext uri="{FF2B5EF4-FFF2-40B4-BE49-F238E27FC236}">
                <a16:creationId xmlns:a16="http://schemas.microsoft.com/office/drawing/2014/main" id="{7D8721F8-C589-41C4-A321-BFDDF7E8CD6C}"/>
              </a:ext>
            </a:extLst>
          </p:cNvPr>
          <p:cNvSpPr>
            <a:spLocks noGrp="1"/>
          </p:cNvSpPr>
          <p:nvPr>
            <p:ph type="body" sz="half" idx="2"/>
          </p:nvPr>
        </p:nvSpPr>
        <p:spPr>
          <a:xfrm>
            <a:off x="933450" y="1906946"/>
            <a:ext cx="3737253" cy="3516405"/>
          </a:xfrm>
        </p:spPr>
        <p:txBody>
          <a:bodyPr>
            <a:normAutofit/>
          </a:bodyPr>
          <a:lstStyle/>
          <a:p>
            <a:endParaRPr lang="en-US" sz="2400" dirty="0">
              <a:solidFill>
                <a:srgbClr val="0D1D41"/>
              </a:solidFill>
            </a:endParaRPr>
          </a:p>
          <a:p>
            <a:r>
              <a:rPr lang="en-US" sz="2400" dirty="0">
                <a:solidFill>
                  <a:srgbClr val="0D1D41"/>
                </a:solidFill>
              </a:rPr>
              <a:t>A subsection that may contain information on events that are exceptions to expedited reporting as well as events that require expedited reporting regardless (AESI)</a:t>
            </a:r>
          </a:p>
        </p:txBody>
      </p:sp>
      <p:pic>
        <p:nvPicPr>
          <p:cNvPr id="6" name="Picture 5">
            <a:extLst>
              <a:ext uri="{FF2B5EF4-FFF2-40B4-BE49-F238E27FC236}">
                <a16:creationId xmlns:a16="http://schemas.microsoft.com/office/drawing/2014/main" id="{2D335F4D-8B93-4B35-81A7-8BCCF3347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991" y="1024702"/>
            <a:ext cx="6918579" cy="48442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5">
            <a:extLst>
              <a:ext uri="{FF2B5EF4-FFF2-40B4-BE49-F238E27FC236}">
                <a16:creationId xmlns:a16="http://schemas.microsoft.com/office/drawing/2014/main" id="{B821D0DC-7BC3-4BF5-B59B-26C30B0E3AB6}"/>
              </a:ext>
            </a:extLst>
          </p:cNvPr>
          <p:cNvSpPr>
            <a:spLocks noChangeArrowheads="1"/>
          </p:cNvSpPr>
          <p:nvPr/>
        </p:nvSpPr>
        <p:spPr bwMode="auto">
          <a:xfrm>
            <a:off x="4198876" y="5071096"/>
            <a:ext cx="1119763" cy="362628"/>
          </a:xfrm>
          <a:prstGeom prst="rightArrow">
            <a:avLst>
              <a:gd name="adj1" fmla="val 50000"/>
              <a:gd name="adj2" fmla="val 50036"/>
            </a:avLst>
          </a:prstGeom>
          <a:solidFill>
            <a:schemeClr val="accent4"/>
          </a:solidFill>
          <a:ln w="28575" algn="ctr">
            <a:solidFill>
              <a:schemeClr val="tx1"/>
            </a:solidFill>
            <a:round/>
            <a:headEnd/>
            <a:tailEnd/>
          </a:ln>
        </p:spPr>
        <p:txBody>
          <a:bodyPr/>
          <a:lstStyle>
            <a:lvl1pPr>
              <a:spcBef>
                <a:spcPct val="20000"/>
              </a:spcBef>
              <a:buClr>
                <a:schemeClr val="hlink"/>
              </a:buClr>
              <a:buSzPct val="90000"/>
              <a:buFont typeface="Wingdings" pitchFamily="2" charset="2"/>
              <a:buBlip>
                <a:blip r:embed="rId4"/>
              </a:buBlip>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accent2"/>
              </a:buClr>
              <a:buSzPct val="90000"/>
              <a:buFont typeface="Wingdings" pitchFamily="2" charset="2"/>
              <a:buBlip>
                <a:blip r:embed="rId5"/>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folHlink"/>
              </a:buClr>
              <a:buSzPct val="90000"/>
              <a:buFont typeface="Wingdings" pitchFamily="2" charset="2"/>
              <a:buBlip>
                <a:blip r:embed="rId6"/>
              </a:buBlip>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6"/>
              </a:buBlip>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6"/>
              </a:buBlip>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6"/>
              </a:buBlip>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6"/>
              </a:buBlip>
              <a:defRPr sz="2000">
                <a:solidFill>
                  <a:schemeClr val="tx1"/>
                </a:solidFill>
                <a:latin typeface="Arial" charset="0"/>
              </a:defRPr>
            </a:lvl9pPr>
          </a:lstStyle>
          <a:p>
            <a:pPr>
              <a:spcBef>
                <a:spcPct val="0"/>
              </a:spcBef>
              <a:buClrTx/>
              <a:buSzTx/>
              <a:buFontTx/>
              <a:buNone/>
            </a:pPr>
            <a:endParaRPr lang="en-US" altLang="en-US" sz="2800" dirty="0"/>
          </a:p>
        </p:txBody>
      </p:sp>
      <p:sp>
        <p:nvSpPr>
          <p:cNvPr id="8" name="Right Arrow 5">
            <a:extLst>
              <a:ext uri="{FF2B5EF4-FFF2-40B4-BE49-F238E27FC236}">
                <a16:creationId xmlns:a16="http://schemas.microsoft.com/office/drawing/2014/main" id="{09B87E98-5F02-49A2-9EA4-CCF6854FA5BA}"/>
              </a:ext>
            </a:extLst>
          </p:cNvPr>
          <p:cNvSpPr>
            <a:spLocks noChangeArrowheads="1"/>
          </p:cNvSpPr>
          <p:nvPr/>
        </p:nvSpPr>
        <p:spPr bwMode="auto">
          <a:xfrm>
            <a:off x="4198877" y="4503594"/>
            <a:ext cx="1119763" cy="362628"/>
          </a:xfrm>
          <a:prstGeom prst="rightArrow">
            <a:avLst>
              <a:gd name="adj1" fmla="val 50000"/>
              <a:gd name="adj2" fmla="val 50036"/>
            </a:avLst>
          </a:prstGeom>
          <a:solidFill>
            <a:schemeClr val="accent4"/>
          </a:solidFill>
          <a:ln w="28575" algn="ctr">
            <a:solidFill>
              <a:schemeClr val="tx1"/>
            </a:solidFill>
            <a:round/>
            <a:headEnd/>
            <a:tailEnd/>
          </a:ln>
        </p:spPr>
        <p:txBody>
          <a:bodyPr/>
          <a:lstStyle>
            <a:lvl1pPr>
              <a:spcBef>
                <a:spcPct val="20000"/>
              </a:spcBef>
              <a:buClr>
                <a:schemeClr val="hlink"/>
              </a:buClr>
              <a:buSzPct val="90000"/>
              <a:buFont typeface="Wingdings" pitchFamily="2" charset="2"/>
              <a:buBlip>
                <a:blip r:embed="rId4"/>
              </a:buBlip>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accent2"/>
              </a:buClr>
              <a:buSzPct val="90000"/>
              <a:buFont typeface="Wingdings" pitchFamily="2" charset="2"/>
              <a:buBlip>
                <a:blip r:embed="rId5"/>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folHlink"/>
              </a:buClr>
              <a:buSzPct val="90000"/>
              <a:buFont typeface="Wingdings" pitchFamily="2" charset="2"/>
              <a:buBlip>
                <a:blip r:embed="rId6"/>
              </a:buBlip>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6"/>
              </a:buBlip>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6"/>
              </a:buBlip>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6"/>
              </a:buBlip>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6"/>
              </a:buBlip>
              <a:defRPr sz="2000">
                <a:solidFill>
                  <a:schemeClr val="tx1"/>
                </a:solidFill>
                <a:latin typeface="Arial" charset="0"/>
              </a:defRPr>
            </a:lvl9pPr>
          </a:lstStyle>
          <a:p>
            <a:pPr>
              <a:spcBef>
                <a:spcPct val="0"/>
              </a:spcBef>
              <a:buClrTx/>
              <a:buSzTx/>
              <a:buFontTx/>
              <a:buNone/>
            </a:pPr>
            <a:endParaRPr lang="en-US" altLang="en-US" sz="2800" dirty="0"/>
          </a:p>
        </p:txBody>
      </p:sp>
    </p:spTree>
    <p:extLst>
      <p:ext uri="{BB962C8B-B14F-4D97-AF65-F5344CB8AC3E}">
        <p14:creationId xmlns:p14="http://schemas.microsoft.com/office/powerpoint/2010/main" val="1470219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86572BC-D097-495E-A68C-6FD0880B9034}"/>
              </a:ext>
            </a:extLst>
          </p:cNvPr>
          <p:cNvPicPr>
            <a:picLocks noGrp="1" noChangeAspect="1"/>
          </p:cNvPicPr>
          <p:nvPr>
            <p:ph idx="1"/>
          </p:nvPr>
        </p:nvPicPr>
        <p:blipFill>
          <a:blip r:embed="rId3"/>
          <a:stretch>
            <a:fillRect/>
          </a:stretch>
        </p:blipFill>
        <p:spPr>
          <a:xfrm>
            <a:off x="5333188" y="936969"/>
            <a:ext cx="5452162" cy="4788117"/>
          </a:xfrm>
        </p:spPr>
      </p:pic>
      <p:sp>
        <p:nvSpPr>
          <p:cNvPr id="2" name="Title 1">
            <a:extLst>
              <a:ext uri="{FF2B5EF4-FFF2-40B4-BE49-F238E27FC236}">
                <a16:creationId xmlns:a16="http://schemas.microsoft.com/office/drawing/2014/main" id="{DF289FD4-18A0-4EBA-B37E-B02979BD7964}"/>
              </a:ext>
            </a:extLst>
          </p:cNvPr>
          <p:cNvSpPr>
            <a:spLocks noGrp="1"/>
          </p:cNvSpPr>
          <p:nvPr>
            <p:ph type="title"/>
          </p:nvPr>
        </p:nvSpPr>
        <p:spPr/>
        <p:txBody>
          <a:bodyPr>
            <a:normAutofit/>
          </a:bodyPr>
          <a:lstStyle/>
          <a:p>
            <a:pPr algn="ctr"/>
            <a:r>
              <a:rPr lang="en-US" sz="5400" dirty="0"/>
              <a:t>SPEER</a:t>
            </a:r>
          </a:p>
        </p:txBody>
      </p:sp>
      <p:sp>
        <p:nvSpPr>
          <p:cNvPr id="4" name="TextBox 3">
            <a:extLst>
              <a:ext uri="{FF2B5EF4-FFF2-40B4-BE49-F238E27FC236}">
                <a16:creationId xmlns:a16="http://schemas.microsoft.com/office/drawing/2014/main" id="{6DF3410B-77D3-5FD4-B7B0-6EF314F2D67F}"/>
              </a:ext>
            </a:extLst>
          </p:cNvPr>
          <p:cNvSpPr txBox="1"/>
          <p:nvPr/>
        </p:nvSpPr>
        <p:spPr>
          <a:xfrm>
            <a:off x="370114" y="1802040"/>
            <a:ext cx="5071931" cy="4028282"/>
          </a:xfrm>
          <a:prstGeom prst="rect">
            <a:avLst/>
          </a:prstGeom>
          <a:noFill/>
        </p:spPr>
        <p:txBody>
          <a:bodyPr wrap="square" rtlCol="0">
            <a:spAutoFit/>
          </a:bodyPr>
          <a:lstStyle/>
          <a:p>
            <a:pPr marL="342900" marR="0" lvl="0" indent="-342900">
              <a:lnSpc>
                <a:spcPct val="107000"/>
              </a:lnSpc>
              <a:spcBef>
                <a:spcPts val="0"/>
              </a:spcBef>
              <a:spcAft>
                <a:spcPts val="0"/>
              </a:spcAft>
              <a:buFont typeface="Wingdings" panose="05000000000000000000" pitchFamily="2" charset="2"/>
              <a:buChar char="§"/>
            </a:pPr>
            <a:r>
              <a:rPr lang="en-US" sz="1800" dirty="0">
                <a:solidFill>
                  <a:srgbClr val="0D1D41"/>
                </a:solidFill>
                <a:effectLst/>
                <a:latin typeface="Calibri" panose="020F0502020204030204" pitchFamily="34" charset="0"/>
                <a:ea typeface="Calibri" panose="020F0502020204030204" pitchFamily="34" charset="0"/>
                <a:cs typeface="Times New Roman" panose="02020603050405020304" pitchFamily="18" charset="0"/>
              </a:rPr>
              <a:t>SPEER = Specific Protocol Exceptions to Expedited Reporting</a:t>
            </a:r>
          </a:p>
          <a:p>
            <a:pPr marL="342900" marR="0" lvl="0" indent="-342900">
              <a:lnSpc>
                <a:spcPct val="107000"/>
              </a:lnSpc>
              <a:spcBef>
                <a:spcPts val="0"/>
              </a:spcBef>
              <a:spcAft>
                <a:spcPts val="0"/>
              </a:spcAft>
              <a:buFont typeface="Wingdings" panose="05000000000000000000" pitchFamily="2" charset="2"/>
              <a:buChar char="§"/>
            </a:pPr>
            <a:r>
              <a:rPr lang="en-US" sz="1800" dirty="0">
                <a:solidFill>
                  <a:srgbClr val="0D1D41"/>
                </a:solidFill>
                <a:effectLst/>
                <a:latin typeface="Calibri" panose="020F0502020204030204" pitchFamily="34" charset="0"/>
                <a:ea typeface="Calibri" panose="020F0502020204030204" pitchFamily="34" charset="0"/>
                <a:cs typeface="Times New Roman" panose="02020603050405020304" pitchFamily="18" charset="0"/>
              </a:rPr>
              <a:t>This subset of AEs (SPEER) is a list of events that are protocol-specific </a:t>
            </a:r>
            <a:r>
              <a:rPr lang="en-US" sz="1800" b="1" dirty="0">
                <a:solidFill>
                  <a:srgbClr val="0D1D41"/>
                </a:solidFill>
                <a:effectLst/>
                <a:latin typeface="Calibri" panose="020F0502020204030204" pitchFamily="34" charset="0"/>
                <a:ea typeface="Calibri" panose="020F0502020204030204" pitchFamily="34" charset="0"/>
                <a:cs typeface="Times New Roman" panose="02020603050405020304" pitchFamily="18" charset="0"/>
              </a:rPr>
              <a:t>exceptions to expedited (SAE) reporting </a:t>
            </a:r>
            <a:r>
              <a:rPr lang="en-US" sz="1800" dirty="0">
                <a:solidFill>
                  <a:srgbClr val="0D1D41"/>
                </a:solidFill>
                <a:effectLst/>
                <a:latin typeface="Calibri" panose="020F0502020204030204" pitchFamily="34" charset="0"/>
                <a:ea typeface="Calibri" panose="020F0502020204030204" pitchFamily="34" charset="0"/>
                <a:cs typeface="Times New Roman" panose="02020603050405020304" pitchFamily="18" charset="0"/>
              </a:rPr>
              <a:t>to NCI. </a:t>
            </a:r>
          </a:p>
          <a:p>
            <a:pPr marL="342900" marR="0" lvl="0" indent="-342900">
              <a:lnSpc>
                <a:spcPct val="107000"/>
              </a:lnSpc>
              <a:spcBef>
                <a:spcPts val="0"/>
              </a:spcBef>
              <a:spcAft>
                <a:spcPts val="0"/>
              </a:spcAft>
              <a:buFont typeface="Wingdings" panose="05000000000000000000" pitchFamily="2" charset="2"/>
              <a:buChar char="§"/>
            </a:pPr>
            <a:r>
              <a:rPr lang="en-US" sz="1800" dirty="0">
                <a:solidFill>
                  <a:srgbClr val="0D1D41"/>
                </a:solidFill>
                <a:effectLst/>
                <a:latin typeface="Calibri" panose="020F0502020204030204" pitchFamily="34" charset="0"/>
                <a:ea typeface="Calibri" panose="020F0502020204030204" pitchFamily="34" charset="0"/>
                <a:cs typeface="Times New Roman" panose="02020603050405020304" pitchFamily="18" charset="0"/>
              </a:rPr>
              <a:t>Report AEs on the SPEER as SAEs only if they </a:t>
            </a:r>
            <a:r>
              <a:rPr lang="en-US" sz="1800" i="1" dirty="0">
                <a:solidFill>
                  <a:srgbClr val="0D1D41"/>
                </a:solidFill>
                <a:effectLst/>
                <a:latin typeface="Calibri" panose="020F0502020204030204" pitchFamily="34" charset="0"/>
                <a:ea typeface="Calibri" panose="020F0502020204030204" pitchFamily="34" charset="0"/>
                <a:cs typeface="Times New Roman" panose="02020603050405020304" pitchFamily="18" charset="0"/>
              </a:rPr>
              <a:t>exceed</a:t>
            </a:r>
            <a:r>
              <a:rPr lang="en-US" sz="1800" dirty="0">
                <a:solidFill>
                  <a:srgbClr val="0D1D41"/>
                </a:solidFill>
                <a:effectLst/>
                <a:latin typeface="Calibri" panose="020F0502020204030204" pitchFamily="34" charset="0"/>
                <a:ea typeface="Calibri" panose="020F0502020204030204" pitchFamily="34" charset="0"/>
                <a:cs typeface="Times New Roman" panose="02020603050405020304" pitchFamily="18" charset="0"/>
              </a:rPr>
              <a:t> the grade noted in parentheses next to the AE in the SPEER. </a:t>
            </a:r>
          </a:p>
          <a:p>
            <a:pPr marL="342900" marR="0" lvl="0" indent="-342900">
              <a:lnSpc>
                <a:spcPct val="107000"/>
              </a:lnSpc>
              <a:spcBef>
                <a:spcPts val="0"/>
              </a:spcBef>
              <a:spcAft>
                <a:spcPts val="800"/>
              </a:spcAft>
              <a:buFont typeface="Wingdings" panose="05000000000000000000" pitchFamily="2" charset="2"/>
              <a:buChar char="§"/>
            </a:pPr>
            <a:r>
              <a:rPr lang="en-US" sz="1800" dirty="0">
                <a:solidFill>
                  <a:srgbClr val="0D1D41"/>
                </a:solidFill>
                <a:effectLst/>
                <a:latin typeface="Calibri" panose="020F0502020204030204" pitchFamily="34" charset="0"/>
                <a:ea typeface="Calibri" panose="020F0502020204030204" pitchFamily="34" charset="0"/>
                <a:cs typeface="Times New Roman" panose="02020603050405020304" pitchFamily="18" charset="0"/>
              </a:rPr>
              <a:t>If the protocol uses multiple investigational agents and has an AE listed on different SPEERs, use the lower of the grades to determine if expedited reporting is required. </a:t>
            </a:r>
          </a:p>
          <a:p>
            <a:endParaRPr lang="en-US" dirty="0">
              <a:solidFill>
                <a:srgbClr val="0D1D41"/>
              </a:solidFill>
            </a:endParaRPr>
          </a:p>
        </p:txBody>
      </p:sp>
    </p:spTree>
    <p:extLst>
      <p:ext uri="{BB962C8B-B14F-4D97-AF65-F5344CB8AC3E}">
        <p14:creationId xmlns:p14="http://schemas.microsoft.com/office/powerpoint/2010/main" val="512647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86572BC-D097-495E-A68C-6FD0880B9034}"/>
              </a:ext>
            </a:extLst>
          </p:cNvPr>
          <p:cNvPicPr>
            <a:picLocks noGrp="1" noChangeAspect="1"/>
          </p:cNvPicPr>
          <p:nvPr>
            <p:ph idx="1"/>
          </p:nvPr>
        </p:nvPicPr>
        <p:blipFill>
          <a:blip r:embed="rId3"/>
          <a:stretch>
            <a:fillRect/>
          </a:stretch>
        </p:blipFill>
        <p:spPr>
          <a:xfrm>
            <a:off x="5333188" y="936969"/>
            <a:ext cx="5452162" cy="4788117"/>
          </a:xfrm>
        </p:spPr>
      </p:pic>
      <p:sp>
        <p:nvSpPr>
          <p:cNvPr id="2" name="Title 1">
            <a:extLst>
              <a:ext uri="{FF2B5EF4-FFF2-40B4-BE49-F238E27FC236}">
                <a16:creationId xmlns:a16="http://schemas.microsoft.com/office/drawing/2014/main" id="{DF289FD4-18A0-4EBA-B37E-B02979BD7964}"/>
              </a:ext>
            </a:extLst>
          </p:cNvPr>
          <p:cNvSpPr>
            <a:spLocks noGrp="1"/>
          </p:cNvSpPr>
          <p:nvPr>
            <p:ph type="title"/>
          </p:nvPr>
        </p:nvSpPr>
        <p:spPr/>
        <p:txBody>
          <a:bodyPr>
            <a:normAutofit/>
          </a:bodyPr>
          <a:lstStyle/>
          <a:p>
            <a:pPr algn="ctr"/>
            <a:r>
              <a:rPr lang="en-US" sz="5400" dirty="0"/>
              <a:t>SPEER</a:t>
            </a:r>
          </a:p>
        </p:txBody>
      </p:sp>
      <p:sp>
        <p:nvSpPr>
          <p:cNvPr id="3" name="TextBox 2">
            <a:extLst>
              <a:ext uri="{FF2B5EF4-FFF2-40B4-BE49-F238E27FC236}">
                <a16:creationId xmlns:a16="http://schemas.microsoft.com/office/drawing/2014/main" id="{3AA6957B-EA8C-E7AA-62C9-CA09F6D45010}"/>
              </a:ext>
            </a:extLst>
          </p:cNvPr>
          <p:cNvSpPr txBox="1"/>
          <p:nvPr/>
        </p:nvSpPr>
        <p:spPr>
          <a:xfrm>
            <a:off x="701111" y="1835966"/>
            <a:ext cx="4769166" cy="3416320"/>
          </a:xfrm>
          <a:prstGeom prst="rect">
            <a:avLst/>
          </a:prstGeom>
          <a:noFill/>
        </p:spPr>
        <p:txBody>
          <a:bodyPr wrap="square" rtlCol="0">
            <a:spAutoFit/>
          </a:bodyPr>
          <a:lstStyle/>
          <a:p>
            <a:r>
              <a:rPr lang="en-US" sz="3600" dirty="0">
                <a:solidFill>
                  <a:srgbClr val="0D1D41"/>
                </a:solidFill>
                <a:highlight>
                  <a:srgbClr val="FFFF00"/>
                </a:highlight>
              </a:rPr>
              <a:t>Reminder that the SPEER column only applies to SAE reporting.</a:t>
            </a:r>
          </a:p>
          <a:p>
            <a:endParaRPr lang="en-US" sz="3600" dirty="0">
              <a:solidFill>
                <a:srgbClr val="0D1D41"/>
              </a:solidFill>
              <a:highlight>
                <a:srgbClr val="FFFF00"/>
              </a:highlight>
            </a:endParaRPr>
          </a:p>
          <a:p>
            <a:r>
              <a:rPr lang="en-US" sz="3600" dirty="0">
                <a:solidFill>
                  <a:srgbClr val="0D1D41"/>
                </a:solidFill>
                <a:highlight>
                  <a:srgbClr val="FFFF00"/>
                </a:highlight>
              </a:rPr>
              <a:t>It does not apply to routine AE reporting.</a:t>
            </a:r>
          </a:p>
        </p:txBody>
      </p:sp>
    </p:spTree>
    <p:extLst>
      <p:ext uri="{BB962C8B-B14F-4D97-AF65-F5344CB8AC3E}">
        <p14:creationId xmlns:p14="http://schemas.microsoft.com/office/powerpoint/2010/main" val="1372862497"/>
      </p:ext>
    </p:extLst>
  </p:cSld>
  <p:clrMapOvr>
    <a:masterClrMapping/>
  </p:clrMapOvr>
</p:sld>
</file>

<file path=ppt/theme/theme1.xml><?xml version="1.0" encoding="utf-8"?>
<a:theme xmlns:a="http://schemas.openxmlformats.org/drawingml/2006/main" name="SWOG PPT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OG SAE Training 2022" id="{694C5F81-C1B5-4EF6-986B-FCE81BEB1535}" vid="{A2195179-3358-4D82-881B-6574857C25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sic">
      <a:majorFont>
        <a:latin typeface="Century Gothic"/>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CIBlue">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CIBlue" id="{ADE1CAEC-5C7C-4591-B0AB-2D59BCFE0B82}" vid="{9ED47524-FE77-4FE3-96E3-0E680410AFE6}"/>
    </a:ext>
  </a:extLst>
</a:theme>
</file>

<file path=ppt/theme/theme4.xml><?xml version="1.0" encoding="utf-8"?>
<a:theme xmlns:a="http://schemas.openxmlformats.org/drawingml/2006/main" name="1_EA White Background Lt Bl 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70B8C538AFB24B91BAB31B557F509C" ma:contentTypeVersion="14" ma:contentTypeDescription="Create a new document." ma:contentTypeScope="" ma:versionID="5174bd0660296d88cb28d060e4008f6c">
  <xsd:schema xmlns:xsd="http://www.w3.org/2001/XMLSchema" xmlns:xs="http://www.w3.org/2001/XMLSchema" xmlns:p="http://schemas.microsoft.com/office/2006/metadata/properties" xmlns:ns2="82a4c570-96aa-4e7e-95a1-f651dcacea28" xmlns:ns3="d84e0ee5-8f79-4036-b05d-88e91c74e162" targetNamespace="http://schemas.microsoft.com/office/2006/metadata/properties" ma:root="true" ma:fieldsID="ebeb40b06b1216898024849a84e652b1" ns2:_="" ns3:_="">
    <xsd:import namespace="82a4c570-96aa-4e7e-95a1-f651dcacea28"/>
    <xsd:import namespace="d84e0ee5-8f79-4036-b05d-88e91c74e1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a4c570-96aa-4e7e-95a1-f651dcacea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4e0ee5-8f79-4036-b05d-88e91c74e16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64d9338-b83d-4731-bfaa-a167149304d4}" ma:internalName="TaxCatchAll" ma:showField="CatchAllData" ma:web="d84e0ee5-8f79-4036-b05d-88e91c74e16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84e0ee5-8f79-4036-b05d-88e91c74e162" xsi:nil="true"/>
    <lcf76f155ced4ddcb4097134ff3c332f xmlns="82a4c570-96aa-4e7e-95a1-f651dcacea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F6CAC50-019E-4A50-A408-CBA615CB09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a4c570-96aa-4e7e-95a1-f651dcacea28"/>
    <ds:schemaRef ds:uri="d84e0ee5-8f79-4036-b05d-88e91c74e1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EB2285-7BAE-454D-B1AD-EF8B7C998ADC}">
  <ds:schemaRefs>
    <ds:schemaRef ds:uri="http://schemas.microsoft.com/sharepoint/v3/contenttype/forms"/>
  </ds:schemaRefs>
</ds:datastoreItem>
</file>

<file path=customXml/itemProps3.xml><?xml version="1.0" encoding="utf-8"?>
<ds:datastoreItem xmlns:ds="http://schemas.openxmlformats.org/officeDocument/2006/customXml" ds:itemID="{BFDE71FE-2D15-4C4D-BD13-2CAD9A0E8DE5}">
  <ds:schemaRefs>
    <ds:schemaRef ds:uri="82a4c570-96aa-4e7e-95a1-f651dcacea28"/>
    <ds:schemaRef ds:uri="d84e0ee5-8f79-4036-b05d-88e91c74e162"/>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dcmitype/"/>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SWOG PPT Template</Template>
  <TotalTime>2502</TotalTime>
  <Words>2502</Words>
  <Application>Microsoft Office PowerPoint</Application>
  <PresentationFormat>Widescreen</PresentationFormat>
  <Paragraphs>247</Paragraphs>
  <Slides>50</Slides>
  <Notes>20</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50</vt:i4>
      </vt:variant>
    </vt:vector>
  </HeadingPairs>
  <TitlesOfParts>
    <vt:vector size="65" baseType="lpstr">
      <vt:lpstr>Aptos</vt:lpstr>
      <vt:lpstr>Arial</vt:lpstr>
      <vt:lpstr>Calibri</vt:lpstr>
      <vt:lpstr>Century Gothic</vt:lpstr>
      <vt:lpstr>SapientCentroSlab-Light</vt:lpstr>
      <vt:lpstr>Symbol</vt:lpstr>
      <vt:lpstr>Times New Roman</vt:lpstr>
      <vt:lpstr>Trade Gothic LT Std</vt:lpstr>
      <vt:lpstr>Trade Gothic LT Std Bold</vt:lpstr>
      <vt:lpstr>Wingdings</vt:lpstr>
      <vt:lpstr>SWOG PPT Template</vt:lpstr>
      <vt:lpstr>Office Theme</vt:lpstr>
      <vt:lpstr>NCIBlue</vt:lpstr>
      <vt:lpstr>1_EA White Background Lt Bl Title</vt:lpstr>
      <vt:lpstr>Document</vt:lpstr>
      <vt:lpstr>Serious Adverse Event Reporting</vt:lpstr>
      <vt:lpstr>Speakers</vt:lpstr>
      <vt:lpstr>Agenda</vt:lpstr>
      <vt:lpstr>SWOG SAE Reporting Expectations  Maggie Spillers - SWOG</vt:lpstr>
      <vt:lpstr>Serious Adverse Events</vt:lpstr>
      <vt:lpstr>PowerPoint Presentation</vt:lpstr>
      <vt:lpstr>Additional Reporting Requirements</vt:lpstr>
      <vt:lpstr>SPEER</vt:lpstr>
      <vt:lpstr>SPEER</vt:lpstr>
      <vt:lpstr>Helpful Reminders</vt:lpstr>
      <vt:lpstr>PowerPoint Presentation</vt:lpstr>
      <vt:lpstr>Adverse Event Reporting Expectations    Sara McCartney </vt:lpstr>
      <vt:lpstr>PowerPoint Presentation</vt:lpstr>
      <vt:lpstr>PowerPoint Presentation</vt:lpstr>
      <vt:lpstr>PowerPoint Presentation</vt:lpstr>
      <vt:lpstr>PowerPoint Presentation</vt:lpstr>
      <vt:lpstr>Expedited Reporting Evaluation for Integrated Studies</vt:lpstr>
      <vt:lpstr>Is my study integrated?</vt:lpstr>
      <vt:lpstr>PowerPoint Presentation</vt:lpstr>
      <vt:lpstr>PowerPoint Presentation</vt:lpstr>
      <vt:lpstr>PowerPoint Presentation</vt:lpstr>
      <vt:lpstr>PowerPoint Presentation</vt:lpstr>
      <vt:lpstr>PowerPoint Presentation</vt:lpstr>
      <vt:lpstr>PowerPoint Presentation</vt:lpstr>
      <vt:lpstr>CTEP-AERS System Use  Maggie Spillers - SWOG</vt:lpstr>
      <vt:lpstr>CTEP-AERS Home Page</vt:lpstr>
      <vt:lpstr>Navigating to  CTEP-AERS  from RAVE</vt:lpstr>
      <vt:lpstr>PowerPoint Presentation</vt:lpstr>
      <vt:lpstr>CTEP-AERS Sections</vt:lpstr>
      <vt:lpstr>CTEP-AERS Sections</vt:lpstr>
      <vt:lpstr>Submitting CTEP-AERS Reports</vt:lpstr>
      <vt:lpstr>Expedited Adverse Event Reporting: Practice Scenarios    Sara McCartney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SAE Resources</vt:lpstr>
      <vt:lpstr>SAE Resources</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Serious Adverse Event Reporting</dc:title>
  <dc:subject>Serious Adverse Event Reporting</dc:subject>
  <dc:creator>VA ORD </dc:creator>
  <cp:keywords>Serious Adverse Event Reporting</cp:keywords>
  <cp:lastModifiedBy>Rivera, Portia T</cp:lastModifiedBy>
  <cp:revision>192</cp:revision>
  <dcterms:created xsi:type="dcterms:W3CDTF">2022-01-26T19:11:29Z</dcterms:created>
  <dcterms:modified xsi:type="dcterms:W3CDTF">2024-06-21T17:16:16Z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0x010100963720B154DA8749A8C120846830AE5E</vt:lpwstr>
  </property>
</Properties>
</file>