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97" r:id="rId5"/>
    <p:sldMasterId id="2147484009" r:id="rId6"/>
    <p:sldMasterId id="2147484019" r:id="rId7"/>
    <p:sldMasterId id="2147483962" r:id="rId8"/>
    <p:sldMasterId id="2147483932" r:id="rId9"/>
    <p:sldMasterId id="2147483972" r:id="rId10"/>
  </p:sldMasterIdLst>
  <p:notesMasterIdLst>
    <p:notesMasterId r:id="rId45"/>
  </p:notesMasterIdLst>
  <p:handoutMasterIdLst>
    <p:handoutMasterId r:id="rId46"/>
  </p:handoutMasterIdLst>
  <p:sldIdLst>
    <p:sldId id="4380" r:id="rId11"/>
    <p:sldId id="4381" r:id="rId12"/>
    <p:sldId id="4340" r:id="rId13"/>
    <p:sldId id="4266" r:id="rId14"/>
    <p:sldId id="4246" r:id="rId15"/>
    <p:sldId id="4372" r:id="rId16"/>
    <p:sldId id="4375" r:id="rId17"/>
    <p:sldId id="4349" r:id="rId18"/>
    <p:sldId id="4346" r:id="rId19"/>
    <p:sldId id="4347" r:id="rId20"/>
    <p:sldId id="4374" r:id="rId21"/>
    <p:sldId id="4348" r:id="rId22"/>
    <p:sldId id="272" r:id="rId23"/>
    <p:sldId id="4377" r:id="rId24"/>
    <p:sldId id="4274" r:id="rId25"/>
    <p:sldId id="4277" r:id="rId26"/>
    <p:sldId id="4247" r:id="rId27"/>
    <p:sldId id="4285" r:id="rId28"/>
    <p:sldId id="4267" r:id="rId29"/>
    <p:sldId id="4268" r:id="rId30"/>
    <p:sldId id="4286" r:id="rId31"/>
    <p:sldId id="4287" r:id="rId32"/>
    <p:sldId id="4288" r:id="rId33"/>
    <p:sldId id="4289" r:id="rId34"/>
    <p:sldId id="4290" r:id="rId35"/>
    <p:sldId id="4275" r:id="rId36"/>
    <p:sldId id="4291" r:id="rId37"/>
    <p:sldId id="4292" r:id="rId38"/>
    <p:sldId id="4293" r:id="rId39"/>
    <p:sldId id="4294" r:id="rId40"/>
    <p:sldId id="4345" r:id="rId41"/>
    <p:sldId id="4371" r:id="rId42"/>
    <p:sldId id="4379" r:id="rId43"/>
    <p:sldId id="434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E32C21-E2C1-465C-9E72-F8E0DA9FACB3}">
          <p14:sldIdLst>
            <p14:sldId id="4380"/>
            <p14:sldId id="4381"/>
            <p14:sldId id="4340"/>
            <p14:sldId id="4266"/>
            <p14:sldId id="4246"/>
            <p14:sldId id="4372"/>
            <p14:sldId id="4375"/>
            <p14:sldId id="4349"/>
            <p14:sldId id="4346"/>
            <p14:sldId id="4347"/>
            <p14:sldId id="4374"/>
            <p14:sldId id="4348"/>
            <p14:sldId id="272"/>
            <p14:sldId id="4377"/>
            <p14:sldId id="4274"/>
            <p14:sldId id="4277"/>
            <p14:sldId id="4247"/>
            <p14:sldId id="4285"/>
            <p14:sldId id="4267"/>
            <p14:sldId id="4268"/>
            <p14:sldId id="4286"/>
            <p14:sldId id="4287"/>
            <p14:sldId id="4288"/>
            <p14:sldId id="4289"/>
            <p14:sldId id="4290"/>
            <p14:sldId id="4275"/>
            <p14:sldId id="4291"/>
            <p14:sldId id="4292"/>
            <p14:sldId id="4293"/>
            <p14:sldId id="4294"/>
            <p14:sldId id="4345"/>
            <p14:sldId id="4371"/>
            <p14:sldId id="4379"/>
            <p14:sldId id="4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6ACA29-3550-DA80-AF50-429694CD9A47}" name="Luis Vargas (PFS)" initials="LV(" userId="S::lvargas@pfs.us::81f2f49b-18c1-4f4b-8702-b0b478624702" providerId="AD"/>
  <p188:author id="{ED1B214F-566A-28B4-97AF-C7ED288D98BD}" name="Brooke Tannehill" initials="BT" userId="S::brooketannehill@cvpcorp.com::f80b0fe5-43ac-4498-98ad-08b1e485aa8e" providerId="AD"/>
  <p188:author id="{1B706A7B-4C40-2904-5BD3-4A7C9682A275}" name="Megan Wiltsie" initials="MW" userId="S::meganwiltsie@cvpcorp.com::768c0d5c-683c-4fc0-a968-4fe522885fe8" providerId="AD"/>
  <p188:author id="{AB488EBB-86C7-D58E-4456-A1543C16335B}" name="Knight, Cody" initials="CMK" userId="Knight, Cody" providerId="None"/>
  <p188:author id="{8069B2C8-A180-15D3-105F-74C8ED9F7DD1}" name="Kat Varga" initials="KV" userId="S::katvarga@cvpcorp.com::27b39ef9-9f2c-4219-ab68-87563686830f" providerId="AD"/>
  <p188:author id="{DA9731EC-061C-1155-C2F6-605703861C11}" name="Michael Quander" initials="MQ" userId="S::michaelquander@cvpcorp.com::3becece1-4806-422e-b3f4-aa40963d0619" providerId="AD"/>
  <p188:author id="{9A8AD3FC-E7ED-8E75-F683-84A7D554F4D8}" name="Alli Schulman" initials="AS" userId="S::allischulman@cvpcorp.com::2d069229-c71e-48ad-902f-61067a4c9c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ster, Angela" initials="FA" lastIdx="1" clrIdx="0">
    <p:extLst>
      <p:ext uri="{19B8F6BF-5375-455C-9EA6-DF929625EA0E}">
        <p15:presenceInfo xmlns:p15="http://schemas.microsoft.com/office/powerpoint/2012/main" userId="S::Angela.Foster@va.gov::29524050-54a8-4308-8bd1-10d67264d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2"/>
    <a:srgbClr val="2812F6"/>
    <a:srgbClr val="FFC000"/>
    <a:srgbClr val="002F56"/>
    <a:srgbClr val="0071C0"/>
    <a:srgbClr val="AFD3EB"/>
    <a:srgbClr val="8BB8E1"/>
    <a:srgbClr val="AACA96"/>
    <a:srgbClr val="2B4261"/>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320"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9C7B1-2442-4C6A-9058-1930F43C981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BC0D5AB-339F-477C-9F52-32131CC32B7E}">
      <dgm:prSet custT="1"/>
      <dgm:spPr/>
      <dgm:t>
        <a:bodyPr/>
        <a:lstStyle/>
        <a:p>
          <a:pPr>
            <a:lnSpc>
              <a:spcPct val="100000"/>
            </a:lnSpc>
          </a:pPr>
          <a:r>
            <a:rPr lang="en-US" sz="1500" dirty="0">
              <a:solidFill>
                <a:schemeClr val="tx1"/>
              </a:solidFill>
            </a:rPr>
            <a:t>When Co-PIs are located at different VA facilities, one Co-PI must assume a lead role.</a:t>
          </a:r>
        </a:p>
      </dgm:t>
    </dgm:pt>
    <dgm:pt modelId="{43548771-0E09-41FE-B26A-E2B061649D13}" type="parTrans" cxnId="{56A1279A-42EC-4365-AC69-6A2406CE1F2F}">
      <dgm:prSet/>
      <dgm:spPr/>
      <dgm:t>
        <a:bodyPr/>
        <a:lstStyle/>
        <a:p>
          <a:endParaRPr lang="en-US"/>
        </a:p>
      </dgm:t>
    </dgm:pt>
    <dgm:pt modelId="{379A05FC-5A89-43EA-AB6D-67C9CA3B754D}" type="sibTrans" cxnId="{56A1279A-42EC-4365-AC69-6A2406CE1F2F}">
      <dgm:prSet/>
      <dgm:spPr/>
      <dgm:t>
        <a:bodyPr/>
        <a:lstStyle/>
        <a:p>
          <a:pPr>
            <a:lnSpc>
              <a:spcPct val="100000"/>
            </a:lnSpc>
          </a:pPr>
          <a:endParaRPr lang="en-US"/>
        </a:p>
      </dgm:t>
    </dgm:pt>
    <dgm:pt modelId="{A6D3F092-DD32-42BB-8B7C-A7D730CE6EEE}">
      <dgm:prSet custT="1"/>
      <dgm:spPr/>
      <dgm:t>
        <a:bodyPr/>
        <a:lstStyle/>
        <a:p>
          <a:pPr>
            <a:lnSpc>
              <a:spcPct val="100000"/>
            </a:lnSpc>
          </a:pPr>
          <a:r>
            <a:rPr lang="en-US" sz="1500" dirty="0">
              <a:solidFill>
                <a:schemeClr val="tx1"/>
              </a:solidFill>
            </a:rPr>
            <a:t>IRBNet allows only one lead Co-PI in the system, even if there are multiple Co-PIs.</a:t>
          </a:r>
        </a:p>
      </dgm:t>
    </dgm:pt>
    <dgm:pt modelId="{D6525D15-A483-4E00-A0AF-B0067EF25C38}" type="parTrans" cxnId="{1F6CA259-73C2-4CBD-AB0A-EE545F4618AC}">
      <dgm:prSet/>
      <dgm:spPr/>
      <dgm:t>
        <a:bodyPr/>
        <a:lstStyle/>
        <a:p>
          <a:endParaRPr lang="en-US"/>
        </a:p>
      </dgm:t>
    </dgm:pt>
    <dgm:pt modelId="{C7216C6D-72B1-429E-A8CA-C6EDBE80810E}" type="sibTrans" cxnId="{1F6CA259-73C2-4CBD-AB0A-EE545F4618AC}">
      <dgm:prSet/>
      <dgm:spPr/>
      <dgm:t>
        <a:bodyPr/>
        <a:lstStyle/>
        <a:p>
          <a:pPr>
            <a:lnSpc>
              <a:spcPct val="100000"/>
            </a:lnSpc>
          </a:pPr>
          <a:endParaRPr lang="en-US"/>
        </a:p>
      </dgm:t>
    </dgm:pt>
    <dgm:pt modelId="{6A24FCB4-FF0C-41AB-BA87-B64ECF60201D}">
      <dgm:prSet custT="1"/>
      <dgm:spPr/>
      <dgm:t>
        <a:bodyPr/>
        <a:lstStyle/>
        <a:p>
          <a:pPr>
            <a:lnSpc>
              <a:spcPct val="100000"/>
            </a:lnSpc>
          </a:pPr>
          <a:r>
            <a:rPr lang="en-US" sz="1500" dirty="0">
              <a:solidFill>
                <a:schemeClr val="tx1"/>
              </a:solidFill>
            </a:rPr>
            <a:t>The lead Co-PI is responsible for submitting the PI New Project Application to the CIRB</a:t>
          </a:r>
          <a:r>
            <a:rPr lang="en-US" sz="1800" dirty="0">
              <a:solidFill>
                <a:schemeClr val="tx1"/>
              </a:solidFill>
            </a:rPr>
            <a:t>.</a:t>
          </a:r>
        </a:p>
      </dgm:t>
    </dgm:pt>
    <dgm:pt modelId="{ABB91F08-CB96-45FD-ABD3-845190EDA772}" type="parTrans" cxnId="{D0ACE655-C11E-4332-8308-60A2110BF9AF}">
      <dgm:prSet/>
      <dgm:spPr/>
      <dgm:t>
        <a:bodyPr/>
        <a:lstStyle/>
        <a:p>
          <a:endParaRPr lang="en-US"/>
        </a:p>
      </dgm:t>
    </dgm:pt>
    <dgm:pt modelId="{55A3273A-587C-4839-8263-1B45FAE57050}" type="sibTrans" cxnId="{D0ACE655-C11E-4332-8308-60A2110BF9AF}">
      <dgm:prSet/>
      <dgm:spPr/>
      <dgm:t>
        <a:bodyPr/>
        <a:lstStyle/>
        <a:p>
          <a:pPr>
            <a:lnSpc>
              <a:spcPct val="100000"/>
            </a:lnSpc>
          </a:pPr>
          <a:endParaRPr lang="en-US"/>
        </a:p>
      </dgm:t>
    </dgm:pt>
    <dgm:pt modelId="{B99C84C7-A6CE-4750-A2E7-31FE3ECB4ABE}">
      <dgm:prSet custT="1"/>
      <dgm:spPr/>
      <dgm:t>
        <a:bodyPr/>
        <a:lstStyle/>
        <a:p>
          <a:pPr>
            <a:lnSpc>
              <a:spcPct val="100000"/>
            </a:lnSpc>
          </a:pPr>
          <a:r>
            <a:rPr lang="en-US" sz="1500" dirty="0">
              <a:solidFill>
                <a:schemeClr val="tx1"/>
              </a:solidFill>
            </a:rPr>
            <a:t>All Co-PIs (lead and non-lead) must submit the PI Project to their local Research Administrations before submitting to the CIRB. This ensures local oversight of each investigator’s involvement in the project.</a:t>
          </a:r>
        </a:p>
      </dgm:t>
    </dgm:pt>
    <dgm:pt modelId="{42149D6E-507B-4D7A-974D-6664CFEEA910}" type="parTrans" cxnId="{114D7325-DD82-4B6A-9EF8-E536B4D9DA82}">
      <dgm:prSet/>
      <dgm:spPr/>
      <dgm:t>
        <a:bodyPr/>
        <a:lstStyle/>
        <a:p>
          <a:endParaRPr lang="en-US"/>
        </a:p>
      </dgm:t>
    </dgm:pt>
    <dgm:pt modelId="{0890E20A-30B2-4497-B475-DEEA1734CC61}" type="sibTrans" cxnId="{114D7325-DD82-4B6A-9EF8-E536B4D9DA82}">
      <dgm:prSet/>
      <dgm:spPr/>
      <dgm:t>
        <a:bodyPr/>
        <a:lstStyle/>
        <a:p>
          <a:pPr>
            <a:lnSpc>
              <a:spcPct val="100000"/>
            </a:lnSpc>
          </a:pPr>
          <a:endParaRPr lang="en-US"/>
        </a:p>
      </dgm:t>
    </dgm:pt>
    <dgm:pt modelId="{56EE4C3B-698A-49D4-8107-2D75021B1510}">
      <dgm:prSet custT="1"/>
      <dgm:spPr/>
      <dgm:t>
        <a:bodyPr/>
        <a:lstStyle/>
        <a:p>
          <a:pPr>
            <a:lnSpc>
              <a:spcPct val="100000"/>
            </a:lnSpc>
          </a:pPr>
          <a:r>
            <a:rPr lang="en-US" sz="1500" dirty="0">
              <a:solidFill>
                <a:schemeClr val="tx1"/>
              </a:solidFill>
            </a:rPr>
            <a:t>The CIRB cannot describe the review process at the local Research Administration, as each site’s process varies. Please contact your local Research Administration or Local Site Liaison for specific instructions.</a:t>
          </a:r>
        </a:p>
      </dgm:t>
    </dgm:pt>
    <dgm:pt modelId="{2F70A99A-D8A9-4EE5-898C-18B77EA8C92A}" type="parTrans" cxnId="{B43EC9AA-84D8-493E-959B-149248F5AE06}">
      <dgm:prSet/>
      <dgm:spPr/>
      <dgm:t>
        <a:bodyPr/>
        <a:lstStyle/>
        <a:p>
          <a:endParaRPr lang="en-US"/>
        </a:p>
      </dgm:t>
    </dgm:pt>
    <dgm:pt modelId="{1E385271-67F1-41E3-B5C6-05150D4DAB40}" type="sibTrans" cxnId="{B43EC9AA-84D8-493E-959B-149248F5AE06}">
      <dgm:prSet/>
      <dgm:spPr/>
      <dgm:t>
        <a:bodyPr/>
        <a:lstStyle/>
        <a:p>
          <a:endParaRPr lang="en-US"/>
        </a:p>
      </dgm:t>
    </dgm:pt>
    <dgm:pt modelId="{EF1A3E33-2B94-4910-909A-4ABDEF5229C6}" type="pres">
      <dgm:prSet presAssocID="{EE09C7B1-2442-4C6A-9058-1930F43C981F}" presName="root" presStyleCnt="0">
        <dgm:presLayoutVars>
          <dgm:dir/>
          <dgm:resizeHandles val="exact"/>
        </dgm:presLayoutVars>
      </dgm:prSet>
      <dgm:spPr/>
    </dgm:pt>
    <dgm:pt modelId="{9C09F262-980E-48AE-BA0D-0B015FEF40D1}" type="pres">
      <dgm:prSet presAssocID="{EE09C7B1-2442-4C6A-9058-1930F43C981F}" presName="container" presStyleCnt="0">
        <dgm:presLayoutVars>
          <dgm:dir/>
          <dgm:resizeHandles val="exact"/>
        </dgm:presLayoutVars>
      </dgm:prSet>
      <dgm:spPr/>
    </dgm:pt>
    <dgm:pt modelId="{649085FC-BB7A-464C-87CC-1C1B3B28B145}" type="pres">
      <dgm:prSet presAssocID="{9BC0D5AB-339F-477C-9F52-32131CC32B7E}" presName="compNode" presStyleCnt="0"/>
      <dgm:spPr/>
    </dgm:pt>
    <dgm:pt modelId="{2E211564-6637-41E4-964A-AC445CB070E2}" type="pres">
      <dgm:prSet presAssocID="{9BC0D5AB-339F-477C-9F52-32131CC32B7E}" presName="iconBgRect" presStyleLbl="bgShp" presStyleIdx="0" presStyleCnt="5"/>
      <dgm:spPr/>
    </dgm:pt>
    <dgm:pt modelId="{54BF0D97-FC0A-4885-912D-C27D3F105B77}" type="pres">
      <dgm:prSet presAssocID="{9BC0D5AB-339F-477C-9F52-32131CC32B7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3E10220F-2E41-4CE1-B978-0D39308AAB3E}" type="pres">
      <dgm:prSet presAssocID="{9BC0D5AB-339F-477C-9F52-32131CC32B7E}" presName="spaceRect" presStyleCnt="0"/>
      <dgm:spPr/>
    </dgm:pt>
    <dgm:pt modelId="{923FD43B-4F9F-48F2-B80F-06F8FB6A310E}" type="pres">
      <dgm:prSet presAssocID="{9BC0D5AB-339F-477C-9F52-32131CC32B7E}" presName="textRect" presStyleLbl="revTx" presStyleIdx="0" presStyleCnt="5">
        <dgm:presLayoutVars>
          <dgm:chMax val="1"/>
          <dgm:chPref val="1"/>
        </dgm:presLayoutVars>
      </dgm:prSet>
      <dgm:spPr/>
    </dgm:pt>
    <dgm:pt modelId="{4F303E4A-A84A-4ECD-9256-3E022A6AB545}" type="pres">
      <dgm:prSet presAssocID="{379A05FC-5A89-43EA-AB6D-67C9CA3B754D}" presName="sibTrans" presStyleLbl="sibTrans2D1" presStyleIdx="0" presStyleCnt="0"/>
      <dgm:spPr/>
    </dgm:pt>
    <dgm:pt modelId="{210B980B-ED3F-4BBC-AF19-EF6A10E6D2D2}" type="pres">
      <dgm:prSet presAssocID="{A6D3F092-DD32-42BB-8B7C-A7D730CE6EEE}" presName="compNode" presStyleCnt="0"/>
      <dgm:spPr/>
    </dgm:pt>
    <dgm:pt modelId="{B9DEB01F-E3F3-4280-95DE-8ADD33D93EE3}" type="pres">
      <dgm:prSet presAssocID="{A6D3F092-DD32-42BB-8B7C-A7D730CE6EEE}" presName="iconBgRect" presStyleLbl="bgShp" presStyleIdx="1" presStyleCnt="5"/>
      <dgm:spPr/>
    </dgm:pt>
    <dgm:pt modelId="{57D7EDF3-E2E8-49E0-912E-296C40439B0A}" type="pres">
      <dgm:prSet presAssocID="{A6D3F092-DD32-42BB-8B7C-A7D730CE6EE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A3ECF0CA-75F1-4319-BFCE-061DE590389B}" type="pres">
      <dgm:prSet presAssocID="{A6D3F092-DD32-42BB-8B7C-A7D730CE6EEE}" presName="spaceRect" presStyleCnt="0"/>
      <dgm:spPr/>
    </dgm:pt>
    <dgm:pt modelId="{6E83E2CD-5518-4026-B09F-B603FBEB9A02}" type="pres">
      <dgm:prSet presAssocID="{A6D3F092-DD32-42BB-8B7C-A7D730CE6EEE}" presName="textRect" presStyleLbl="revTx" presStyleIdx="1" presStyleCnt="5">
        <dgm:presLayoutVars>
          <dgm:chMax val="1"/>
          <dgm:chPref val="1"/>
        </dgm:presLayoutVars>
      </dgm:prSet>
      <dgm:spPr/>
    </dgm:pt>
    <dgm:pt modelId="{42DB30F7-4693-4B06-8D65-FCF0BBCAD8A3}" type="pres">
      <dgm:prSet presAssocID="{C7216C6D-72B1-429E-A8CA-C6EDBE80810E}" presName="sibTrans" presStyleLbl="sibTrans2D1" presStyleIdx="0" presStyleCnt="0"/>
      <dgm:spPr/>
    </dgm:pt>
    <dgm:pt modelId="{5BE73E93-55CD-4CA2-88C7-16035E80EACB}" type="pres">
      <dgm:prSet presAssocID="{6A24FCB4-FF0C-41AB-BA87-B64ECF60201D}" presName="compNode" presStyleCnt="0"/>
      <dgm:spPr/>
    </dgm:pt>
    <dgm:pt modelId="{CBD1AB11-9380-4A66-81B2-982D37E38D13}" type="pres">
      <dgm:prSet presAssocID="{6A24FCB4-FF0C-41AB-BA87-B64ECF60201D}" presName="iconBgRect" presStyleLbl="bgShp" presStyleIdx="2" presStyleCnt="5" custLinFactNeighborX="1169" custLinFactNeighborY="-31007"/>
      <dgm:spPr/>
    </dgm:pt>
    <dgm:pt modelId="{CAD6F5B1-F7B4-4960-9062-CF014FFA8BBC}" type="pres">
      <dgm:prSet presAssocID="{6A24FCB4-FF0C-41AB-BA87-B64ECF60201D}" presName="iconRect" presStyleLbl="node1" presStyleIdx="2" presStyleCnt="5" custLinFactNeighborX="2016" custLinFactNeighborY="-5125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55BF09FB-5EFF-4047-BEEF-4710CA893BAF}" type="pres">
      <dgm:prSet presAssocID="{6A24FCB4-FF0C-41AB-BA87-B64ECF60201D}" presName="spaceRect" presStyleCnt="0"/>
      <dgm:spPr/>
    </dgm:pt>
    <dgm:pt modelId="{A158AC17-B669-4D76-AADD-6BF64E970C19}" type="pres">
      <dgm:prSet presAssocID="{6A24FCB4-FF0C-41AB-BA87-B64ECF60201D}" presName="textRect" presStyleLbl="revTx" presStyleIdx="2" presStyleCnt="5" custLinFactNeighborY="-29231">
        <dgm:presLayoutVars>
          <dgm:chMax val="1"/>
          <dgm:chPref val="1"/>
        </dgm:presLayoutVars>
      </dgm:prSet>
      <dgm:spPr/>
    </dgm:pt>
    <dgm:pt modelId="{96ABBEB1-A8AD-4BCF-88A6-BEB95329130D}" type="pres">
      <dgm:prSet presAssocID="{55A3273A-587C-4839-8263-1B45FAE57050}" presName="sibTrans" presStyleLbl="sibTrans2D1" presStyleIdx="0" presStyleCnt="0"/>
      <dgm:spPr/>
    </dgm:pt>
    <dgm:pt modelId="{7BB03840-683A-4734-8D4B-B432808B91C9}" type="pres">
      <dgm:prSet presAssocID="{B99C84C7-A6CE-4750-A2E7-31FE3ECB4ABE}" presName="compNode" presStyleCnt="0"/>
      <dgm:spPr/>
    </dgm:pt>
    <dgm:pt modelId="{D93AB47A-9071-45C7-9741-AA45ADB57803}" type="pres">
      <dgm:prSet presAssocID="{B99C84C7-A6CE-4750-A2E7-31FE3ECB4ABE}" presName="iconBgRect" presStyleLbl="bgShp" presStyleIdx="3" presStyleCnt="5" custLinFactNeighborX="-1169" custLinFactNeighborY="-30400"/>
      <dgm:spPr/>
    </dgm:pt>
    <dgm:pt modelId="{3242031A-C363-4E5D-A000-22167EC0A834}" type="pres">
      <dgm:prSet presAssocID="{B99C84C7-A6CE-4750-A2E7-31FE3ECB4ABE}" presName="iconRect" presStyleLbl="node1" presStyleIdx="3" presStyleCnt="5" custLinFactNeighborX="-2016" custLinFactNeighborY="-5327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A0C9C556-3E6A-40F3-BCB5-1EE094267571}" type="pres">
      <dgm:prSet presAssocID="{B99C84C7-A6CE-4750-A2E7-31FE3ECB4ABE}" presName="spaceRect" presStyleCnt="0"/>
      <dgm:spPr/>
    </dgm:pt>
    <dgm:pt modelId="{412A739B-2F6A-4A78-A5E5-00539F52F9AE}" type="pres">
      <dgm:prSet presAssocID="{B99C84C7-A6CE-4750-A2E7-31FE3ECB4ABE}" presName="textRect" presStyleLbl="revTx" presStyleIdx="3" presStyleCnt="5">
        <dgm:presLayoutVars>
          <dgm:chMax val="1"/>
          <dgm:chPref val="1"/>
        </dgm:presLayoutVars>
      </dgm:prSet>
      <dgm:spPr/>
    </dgm:pt>
    <dgm:pt modelId="{14C702BD-569F-4878-A0B2-0C54B5759F7C}" type="pres">
      <dgm:prSet presAssocID="{0890E20A-30B2-4497-B475-DEEA1734CC61}" presName="sibTrans" presStyleLbl="sibTrans2D1" presStyleIdx="0" presStyleCnt="0"/>
      <dgm:spPr/>
    </dgm:pt>
    <dgm:pt modelId="{81996A6C-76AA-4A93-A098-61BF87FEBCC8}" type="pres">
      <dgm:prSet presAssocID="{56EE4C3B-698A-49D4-8107-2D75021B1510}" presName="compNode" presStyleCnt="0"/>
      <dgm:spPr/>
    </dgm:pt>
    <dgm:pt modelId="{5519774F-7919-4114-9929-FD5CEC654D11}" type="pres">
      <dgm:prSet presAssocID="{56EE4C3B-698A-49D4-8107-2D75021B1510}" presName="iconBgRect" presStyleLbl="bgShp" presStyleIdx="4" presStyleCnt="5" custLinFactNeighborX="3507" custLinFactNeighborY="-57875"/>
      <dgm:spPr/>
    </dgm:pt>
    <dgm:pt modelId="{1274F2A0-25CC-4977-AA57-7D766CD757F6}" type="pres">
      <dgm:prSet presAssocID="{56EE4C3B-698A-49D4-8107-2D75021B1510}" presName="iconRect" presStyleLbl="node1" presStyleIdx="4" presStyleCnt="5" custLinFactNeighborX="8064" custLinFactNeighborY="-9741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01D7E8A5-F533-41AB-935A-DB8B201E652C}" type="pres">
      <dgm:prSet presAssocID="{56EE4C3B-698A-49D4-8107-2D75021B1510}" presName="spaceRect" presStyleCnt="0"/>
      <dgm:spPr/>
    </dgm:pt>
    <dgm:pt modelId="{0AF261E1-9D75-4235-9920-A08E25E17F57}" type="pres">
      <dgm:prSet presAssocID="{56EE4C3B-698A-49D4-8107-2D75021B1510}" presName="textRect" presStyleLbl="revTx" presStyleIdx="4" presStyleCnt="5" custLinFactNeighborY="-24426">
        <dgm:presLayoutVars>
          <dgm:chMax val="1"/>
          <dgm:chPref val="1"/>
        </dgm:presLayoutVars>
      </dgm:prSet>
      <dgm:spPr/>
    </dgm:pt>
  </dgm:ptLst>
  <dgm:cxnLst>
    <dgm:cxn modelId="{0FBA9005-560F-4038-9290-2A694D93D178}" type="presOf" srcId="{9BC0D5AB-339F-477C-9F52-32131CC32B7E}" destId="{923FD43B-4F9F-48F2-B80F-06F8FB6A310E}" srcOrd="0" destOrd="0" presId="urn:microsoft.com/office/officeart/2018/2/layout/IconCircleList"/>
    <dgm:cxn modelId="{114D7325-DD82-4B6A-9EF8-E536B4D9DA82}" srcId="{EE09C7B1-2442-4C6A-9058-1930F43C981F}" destId="{B99C84C7-A6CE-4750-A2E7-31FE3ECB4ABE}" srcOrd="3" destOrd="0" parTransId="{42149D6E-507B-4D7A-974D-6664CFEEA910}" sibTransId="{0890E20A-30B2-4497-B475-DEEA1734CC61}"/>
    <dgm:cxn modelId="{0616742B-7CA1-4157-9B55-3881D04ECE5D}" type="presOf" srcId="{A6D3F092-DD32-42BB-8B7C-A7D730CE6EEE}" destId="{6E83E2CD-5518-4026-B09F-B603FBEB9A02}" srcOrd="0" destOrd="0" presId="urn:microsoft.com/office/officeart/2018/2/layout/IconCircleList"/>
    <dgm:cxn modelId="{5D70085B-07A9-470A-ADA8-EEA9D5665997}" type="presOf" srcId="{6A24FCB4-FF0C-41AB-BA87-B64ECF60201D}" destId="{A158AC17-B669-4D76-AADD-6BF64E970C19}" srcOrd="0" destOrd="0" presId="urn:microsoft.com/office/officeart/2018/2/layout/IconCircleList"/>
    <dgm:cxn modelId="{86931160-693B-49C9-B7B6-67B322F91580}" type="presOf" srcId="{56EE4C3B-698A-49D4-8107-2D75021B1510}" destId="{0AF261E1-9D75-4235-9920-A08E25E17F57}" srcOrd="0" destOrd="0" presId="urn:microsoft.com/office/officeart/2018/2/layout/IconCircleList"/>
    <dgm:cxn modelId="{9C967A61-9F53-4905-B82A-A620A9C176AF}" type="presOf" srcId="{C7216C6D-72B1-429E-A8CA-C6EDBE80810E}" destId="{42DB30F7-4693-4B06-8D65-FCF0BBCAD8A3}" srcOrd="0" destOrd="0" presId="urn:microsoft.com/office/officeart/2018/2/layout/IconCircleList"/>
    <dgm:cxn modelId="{D0ACE655-C11E-4332-8308-60A2110BF9AF}" srcId="{EE09C7B1-2442-4C6A-9058-1930F43C981F}" destId="{6A24FCB4-FF0C-41AB-BA87-B64ECF60201D}" srcOrd="2" destOrd="0" parTransId="{ABB91F08-CB96-45FD-ABD3-845190EDA772}" sibTransId="{55A3273A-587C-4839-8263-1B45FAE57050}"/>
    <dgm:cxn modelId="{1F6CA259-73C2-4CBD-AB0A-EE545F4618AC}" srcId="{EE09C7B1-2442-4C6A-9058-1930F43C981F}" destId="{A6D3F092-DD32-42BB-8B7C-A7D730CE6EEE}" srcOrd="1" destOrd="0" parTransId="{D6525D15-A483-4E00-A0AF-B0067EF25C38}" sibTransId="{C7216C6D-72B1-429E-A8CA-C6EDBE80810E}"/>
    <dgm:cxn modelId="{EA25007A-0CED-4FBC-B5F2-34BE2AD7A5BA}" type="presOf" srcId="{379A05FC-5A89-43EA-AB6D-67C9CA3B754D}" destId="{4F303E4A-A84A-4ECD-9256-3E022A6AB545}" srcOrd="0" destOrd="0" presId="urn:microsoft.com/office/officeart/2018/2/layout/IconCircleList"/>
    <dgm:cxn modelId="{EDD0D38E-D362-47B6-8FC9-5E9C358FBDED}" type="presOf" srcId="{55A3273A-587C-4839-8263-1B45FAE57050}" destId="{96ABBEB1-A8AD-4BCF-88A6-BEB95329130D}" srcOrd="0" destOrd="0" presId="urn:microsoft.com/office/officeart/2018/2/layout/IconCircleList"/>
    <dgm:cxn modelId="{56A1279A-42EC-4365-AC69-6A2406CE1F2F}" srcId="{EE09C7B1-2442-4C6A-9058-1930F43C981F}" destId="{9BC0D5AB-339F-477C-9F52-32131CC32B7E}" srcOrd="0" destOrd="0" parTransId="{43548771-0E09-41FE-B26A-E2B061649D13}" sibTransId="{379A05FC-5A89-43EA-AB6D-67C9CA3B754D}"/>
    <dgm:cxn modelId="{B43EC9AA-84D8-493E-959B-149248F5AE06}" srcId="{EE09C7B1-2442-4C6A-9058-1930F43C981F}" destId="{56EE4C3B-698A-49D4-8107-2D75021B1510}" srcOrd="4" destOrd="0" parTransId="{2F70A99A-D8A9-4EE5-898C-18B77EA8C92A}" sibTransId="{1E385271-67F1-41E3-B5C6-05150D4DAB40}"/>
    <dgm:cxn modelId="{88C6CDAC-8630-4C9A-989C-E18640650A6E}" type="presOf" srcId="{B99C84C7-A6CE-4750-A2E7-31FE3ECB4ABE}" destId="{412A739B-2F6A-4A78-A5E5-00539F52F9AE}" srcOrd="0" destOrd="0" presId="urn:microsoft.com/office/officeart/2018/2/layout/IconCircleList"/>
    <dgm:cxn modelId="{0BC8A6D2-FFA5-45DE-BF1E-5DD9299CB9EF}" type="presOf" srcId="{EE09C7B1-2442-4C6A-9058-1930F43C981F}" destId="{EF1A3E33-2B94-4910-909A-4ABDEF5229C6}" srcOrd="0" destOrd="0" presId="urn:microsoft.com/office/officeart/2018/2/layout/IconCircleList"/>
    <dgm:cxn modelId="{145537F3-D85A-412A-9FA6-0D16CBB6B5DC}" type="presOf" srcId="{0890E20A-30B2-4497-B475-DEEA1734CC61}" destId="{14C702BD-569F-4878-A0B2-0C54B5759F7C}" srcOrd="0" destOrd="0" presId="urn:microsoft.com/office/officeart/2018/2/layout/IconCircleList"/>
    <dgm:cxn modelId="{87B9C233-C470-4ACB-9E4D-2A5A1F834BF9}" type="presParOf" srcId="{EF1A3E33-2B94-4910-909A-4ABDEF5229C6}" destId="{9C09F262-980E-48AE-BA0D-0B015FEF40D1}" srcOrd="0" destOrd="0" presId="urn:microsoft.com/office/officeart/2018/2/layout/IconCircleList"/>
    <dgm:cxn modelId="{67DADD02-BEEF-4042-85FE-D86E721B755A}" type="presParOf" srcId="{9C09F262-980E-48AE-BA0D-0B015FEF40D1}" destId="{649085FC-BB7A-464C-87CC-1C1B3B28B145}" srcOrd="0" destOrd="0" presId="urn:microsoft.com/office/officeart/2018/2/layout/IconCircleList"/>
    <dgm:cxn modelId="{6764D5A6-E669-4715-8BAD-E7A627F1AB34}" type="presParOf" srcId="{649085FC-BB7A-464C-87CC-1C1B3B28B145}" destId="{2E211564-6637-41E4-964A-AC445CB070E2}" srcOrd="0" destOrd="0" presId="urn:microsoft.com/office/officeart/2018/2/layout/IconCircleList"/>
    <dgm:cxn modelId="{B1AC4ED2-84E5-46FD-B588-FB21F12E49DB}" type="presParOf" srcId="{649085FC-BB7A-464C-87CC-1C1B3B28B145}" destId="{54BF0D97-FC0A-4885-912D-C27D3F105B77}" srcOrd="1" destOrd="0" presId="urn:microsoft.com/office/officeart/2018/2/layout/IconCircleList"/>
    <dgm:cxn modelId="{6241377D-7DEB-42D4-9161-E59867931D31}" type="presParOf" srcId="{649085FC-BB7A-464C-87CC-1C1B3B28B145}" destId="{3E10220F-2E41-4CE1-B978-0D39308AAB3E}" srcOrd="2" destOrd="0" presId="urn:microsoft.com/office/officeart/2018/2/layout/IconCircleList"/>
    <dgm:cxn modelId="{BB30D185-D1DF-48E8-A839-50F380841ECD}" type="presParOf" srcId="{649085FC-BB7A-464C-87CC-1C1B3B28B145}" destId="{923FD43B-4F9F-48F2-B80F-06F8FB6A310E}" srcOrd="3" destOrd="0" presId="urn:microsoft.com/office/officeart/2018/2/layout/IconCircleList"/>
    <dgm:cxn modelId="{E30D5CFC-9C56-41E3-A094-C2060DFFF81C}" type="presParOf" srcId="{9C09F262-980E-48AE-BA0D-0B015FEF40D1}" destId="{4F303E4A-A84A-4ECD-9256-3E022A6AB545}" srcOrd="1" destOrd="0" presId="urn:microsoft.com/office/officeart/2018/2/layout/IconCircleList"/>
    <dgm:cxn modelId="{5126B973-DC1E-43E2-8A8A-3880D2FCC73F}" type="presParOf" srcId="{9C09F262-980E-48AE-BA0D-0B015FEF40D1}" destId="{210B980B-ED3F-4BBC-AF19-EF6A10E6D2D2}" srcOrd="2" destOrd="0" presId="urn:microsoft.com/office/officeart/2018/2/layout/IconCircleList"/>
    <dgm:cxn modelId="{47CF6F99-DCC5-4455-9E65-9A9BCFA117CD}" type="presParOf" srcId="{210B980B-ED3F-4BBC-AF19-EF6A10E6D2D2}" destId="{B9DEB01F-E3F3-4280-95DE-8ADD33D93EE3}" srcOrd="0" destOrd="0" presId="urn:microsoft.com/office/officeart/2018/2/layout/IconCircleList"/>
    <dgm:cxn modelId="{92D85EB1-C0C1-4ECD-8ABD-58D257653318}" type="presParOf" srcId="{210B980B-ED3F-4BBC-AF19-EF6A10E6D2D2}" destId="{57D7EDF3-E2E8-49E0-912E-296C40439B0A}" srcOrd="1" destOrd="0" presId="urn:microsoft.com/office/officeart/2018/2/layout/IconCircleList"/>
    <dgm:cxn modelId="{1AA791DF-09E7-489E-BA29-E81CCF5DCEDD}" type="presParOf" srcId="{210B980B-ED3F-4BBC-AF19-EF6A10E6D2D2}" destId="{A3ECF0CA-75F1-4319-BFCE-061DE590389B}" srcOrd="2" destOrd="0" presId="urn:microsoft.com/office/officeart/2018/2/layout/IconCircleList"/>
    <dgm:cxn modelId="{270A4B10-95F7-4FE0-9FD1-33C877086E19}" type="presParOf" srcId="{210B980B-ED3F-4BBC-AF19-EF6A10E6D2D2}" destId="{6E83E2CD-5518-4026-B09F-B603FBEB9A02}" srcOrd="3" destOrd="0" presId="urn:microsoft.com/office/officeart/2018/2/layout/IconCircleList"/>
    <dgm:cxn modelId="{9B4E8956-932B-4BFE-9B06-F0EEDD0913F2}" type="presParOf" srcId="{9C09F262-980E-48AE-BA0D-0B015FEF40D1}" destId="{42DB30F7-4693-4B06-8D65-FCF0BBCAD8A3}" srcOrd="3" destOrd="0" presId="urn:microsoft.com/office/officeart/2018/2/layout/IconCircleList"/>
    <dgm:cxn modelId="{FEA5D5D8-E8C6-41BD-A096-7E77952077CC}" type="presParOf" srcId="{9C09F262-980E-48AE-BA0D-0B015FEF40D1}" destId="{5BE73E93-55CD-4CA2-88C7-16035E80EACB}" srcOrd="4" destOrd="0" presId="urn:microsoft.com/office/officeart/2018/2/layout/IconCircleList"/>
    <dgm:cxn modelId="{1876ED7A-A187-493F-943D-C1E0E7E67018}" type="presParOf" srcId="{5BE73E93-55CD-4CA2-88C7-16035E80EACB}" destId="{CBD1AB11-9380-4A66-81B2-982D37E38D13}" srcOrd="0" destOrd="0" presId="urn:microsoft.com/office/officeart/2018/2/layout/IconCircleList"/>
    <dgm:cxn modelId="{1A430B21-AE3C-448E-A1E6-96BC90732086}" type="presParOf" srcId="{5BE73E93-55CD-4CA2-88C7-16035E80EACB}" destId="{CAD6F5B1-F7B4-4960-9062-CF014FFA8BBC}" srcOrd="1" destOrd="0" presId="urn:microsoft.com/office/officeart/2018/2/layout/IconCircleList"/>
    <dgm:cxn modelId="{014D3894-5286-4E01-AE8C-0DCE67B564A9}" type="presParOf" srcId="{5BE73E93-55CD-4CA2-88C7-16035E80EACB}" destId="{55BF09FB-5EFF-4047-BEEF-4710CA893BAF}" srcOrd="2" destOrd="0" presId="urn:microsoft.com/office/officeart/2018/2/layout/IconCircleList"/>
    <dgm:cxn modelId="{73584B66-D108-4CD1-8C33-2CEEAEFF0D92}" type="presParOf" srcId="{5BE73E93-55CD-4CA2-88C7-16035E80EACB}" destId="{A158AC17-B669-4D76-AADD-6BF64E970C19}" srcOrd="3" destOrd="0" presId="urn:microsoft.com/office/officeart/2018/2/layout/IconCircleList"/>
    <dgm:cxn modelId="{665F9BB0-F4B0-4E20-A001-5373A36DBFAE}" type="presParOf" srcId="{9C09F262-980E-48AE-BA0D-0B015FEF40D1}" destId="{96ABBEB1-A8AD-4BCF-88A6-BEB95329130D}" srcOrd="5" destOrd="0" presId="urn:microsoft.com/office/officeart/2018/2/layout/IconCircleList"/>
    <dgm:cxn modelId="{05F44031-EEB1-41CF-87BE-64528574B9A9}" type="presParOf" srcId="{9C09F262-980E-48AE-BA0D-0B015FEF40D1}" destId="{7BB03840-683A-4734-8D4B-B432808B91C9}" srcOrd="6" destOrd="0" presId="urn:microsoft.com/office/officeart/2018/2/layout/IconCircleList"/>
    <dgm:cxn modelId="{8FC0681C-011F-45D5-A833-47789F04A04B}" type="presParOf" srcId="{7BB03840-683A-4734-8D4B-B432808B91C9}" destId="{D93AB47A-9071-45C7-9741-AA45ADB57803}" srcOrd="0" destOrd="0" presId="urn:microsoft.com/office/officeart/2018/2/layout/IconCircleList"/>
    <dgm:cxn modelId="{51B015B3-36DA-4A51-ADF7-9DF968100E99}" type="presParOf" srcId="{7BB03840-683A-4734-8D4B-B432808B91C9}" destId="{3242031A-C363-4E5D-A000-22167EC0A834}" srcOrd="1" destOrd="0" presId="urn:microsoft.com/office/officeart/2018/2/layout/IconCircleList"/>
    <dgm:cxn modelId="{994CBF96-1CAF-44E7-B24D-ABDEB81AE63F}" type="presParOf" srcId="{7BB03840-683A-4734-8D4B-B432808B91C9}" destId="{A0C9C556-3E6A-40F3-BCB5-1EE094267571}" srcOrd="2" destOrd="0" presId="urn:microsoft.com/office/officeart/2018/2/layout/IconCircleList"/>
    <dgm:cxn modelId="{63EB1244-E1A7-4825-8269-50CCCCA8288F}" type="presParOf" srcId="{7BB03840-683A-4734-8D4B-B432808B91C9}" destId="{412A739B-2F6A-4A78-A5E5-00539F52F9AE}" srcOrd="3" destOrd="0" presId="urn:microsoft.com/office/officeart/2018/2/layout/IconCircleList"/>
    <dgm:cxn modelId="{17920C04-17D8-413E-9DBB-6033DB8F9EF7}" type="presParOf" srcId="{9C09F262-980E-48AE-BA0D-0B015FEF40D1}" destId="{14C702BD-569F-4878-A0B2-0C54B5759F7C}" srcOrd="7" destOrd="0" presId="urn:microsoft.com/office/officeart/2018/2/layout/IconCircleList"/>
    <dgm:cxn modelId="{18C61A4F-7D74-4AC1-8E0D-30E3261B54A2}" type="presParOf" srcId="{9C09F262-980E-48AE-BA0D-0B015FEF40D1}" destId="{81996A6C-76AA-4A93-A098-61BF87FEBCC8}" srcOrd="8" destOrd="0" presId="urn:microsoft.com/office/officeart/2018/2/layout/IconCircleList"/>
    <dgm:cxn modelId="{C6F45005-AD3B-41A5-8122-11B28DE1B5E9}" type="presParOf" srcId="{81996A6C-76AA-4A93-A098-61BF87FEBCC8}" destId="{5519774F-7919-4114-9929-FD5CEC654D11}" srcOrd="0" destOrd="0" presId="urn:microsoft.com/office/officeart/2018/2/layout/IconCircleList"/>
    <dgm:cxn modelId="{4DF12914-7A42-44B6-80D1-B26F780D18BC}" type="presParOf" srcId="{81996A6C-76AA-4A93-A098-61BF87FEBCC8}" destId="{1274F2A0-25CC-4977-AA57-7D766CD757F6}" srcOrd="1" destOrd="0" presId="urn:microsoft.com/office/officeart/2018/2/layout/IconCircleList"/>
    <dgm:cxn modelId="{DDC7E818-918F-4A47-A829-FB3FBF48A60C}" type="presParOf" srcId="{81996A6C-76AA-4A93-A098-61BF87FEBCC8}" destId="{01D7E8A5-F533-41AB-935A-DB8B201E652C}" srcOrd="2" destOrd="0" presId="urn:microsoft.com/office/officeart/2018/2/layout/IconCircleList"/>
    <dgm:cxn modelId="{F484E042-0081-43CC-A494-0D9382086A16}" type="presParOf" srcId="{81996A6C-76AA-4A93-A098-61BF87FEBCC8}" destId="{0AF261E1-9D75-4235-9920-A08E25E17F5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97A45A-9C18-4F60-8869-97B58876BCE8}"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1A823D0F-F814-4878-A56A-0769E89C1B41}">
      <dgm:prSet/>
      <dgm:spPr/>
      <dgm:t>
        <a:bodyPr/>
        <a:lstStyle/>
        <a:p>
          <a:r>
            <a:rPr lang="en-US" b="0" i="0" baseline="0"/>
            <a:t>There are three</a:t>
          </a:r>
          <a:r>
            <a:rPr lang="en-US" b="1" i="0" baseline="0"/>
            <a:t> </a:t>
          </a:r>
          <a:r>
            <a:rPr lang="en-US" b="0" i="0" baseline="0"/>
            <a:t>Co-PIs on a PI New Project Application. </a:t>
          </a:r>
          <a:endParaRPr lang="en-US"/>
        </a:p>
      </dgm:t>
    </dgm:pt>
    <dgm:pt modelId="{E2AF3B8B-63FB-4365-9817-1DCA9ED13E1F}" type="parTrans" cxnId="{26857BC8-C430-48DC-BAB9-C11CEB74049B}">
      <dgm:prSet/>
      <dgm:spPr/>
      <dgm:t>
        <a:bodyPr/>
        <a:lstStyle/>
        <a:p>
          <a:endParaRPr lang="en-US"/>
        </a:p>
      </dgm:t>
    </dgm:pt>
    <dgm:pt modelId="{B11D85AE-D734-444E-A03F-93BF8096B326}" type="sibTrans" cxnId="{26857BC8-C430-48DC-BAB9-C11CEB74049B}">
      <dgm:prSet/>
      <dgm:spPr/>
      <dgm:t>
        <a:bodyPr/>
        <a:lstStyle/>
        <a:p>
          <a:endParaRPr lang="en-US"/>
        </a:p>
      </dgm:t>
    </dgm:pt>
    <dgm:pt modelId="{61D59492-CFD7-4718-95B3-FADC66E27726}">
      <dgm:prSet/>
      <dgm:spPr/>
      <dgm:t>
        <a:bodyPr/>
        <a:lstStyle/>
        <a:p>
          <a:r>
            <a:rPr lang="en-US" b="0" i="0" baseline="0"/>
            <a:t>One is located at Atlanta VAMC, one at Boston VAMC, and one at Cincinnati VAMC. </a:t>
          </a:r>
          <a:endParaRPr lang="en-US"/>
        </a:p>
      </dgm:t>
    </dgm:pt>
    <dgm:pt modelId="{5106B8DF-7310-4838-9993-07EE59C737AB}" type="parTrans" cxnId="{CB919E0D-6EC0-4831-8A6E-ADFF2BCE0701}">
      <dgm:prSet/>
      <dgm:spPr/>
      <dgm:t>
        <a:bodyPr/>
        <a:lstStyle/>
        <a:p>
          <a:endParaRPr lang="en-US"/>
        </a:p>
      </dgm:t>
    </dgm:pt>
    <dgm:pt modelId="{986223DA-2F04-4CCC-8FF8-569FA51E7957}" type="sibTrans" cxnId="{CB919E0D-6EC0-4831-8A6E-ADFF2BCE0701}">
      <dgm:prSet/>
      <dgm:spPr/>
      <dgm:t>
        <a:bodyPr/>
        <a:lstStyle/>
        <a:p>
          <a:endParaRPr lang="en-US"/>
        </a:p>
      </dgm:t>
    </dgm:pt>
    <dgm:pt modelId="{3BAEB4C7-0645-4DC6-AEDC-028151BFA395}">
      <dgm:prSet/>
      <dgm:spPr/>
      <dgm:t>
        <a:bodyPr/>
        <a:lstStyle/>
        <a:p>
          <a:r>
            <a:rPr lang="en-US" b="0" i="0" baseline="0"/>
            <a:t>All three Co-PIs have equal responsibility and oversight of the project. </a:t>
          </a:r>
          <a:endParaRPr lang="en-US"/>
        </a:p>
      </dgm:t>
    </dgm:pt>
    <dgm:pt modelId="{5A4183AE-A9CE-48F2-A233-0656E37BCB45}" type="parTrans" cxnId="{71B9B7AD-33F9-4583-AEA9-353018F62318}">
      <dgm:prSet/>
      <dgm:spPr/>
      <dgm:t>
        <a:bodyPr/>
        <a:lstStyle/>
        <a:p>
          <a:endParaRPr lang="en-US"/>
        </a:p>
      </dgm:t>
    </dgm:pt>
    <dgm:pt modelId="{4296CAAF-89B3-4C2A-8942-4CFBDE1B7092}" type="sibTrans" cxnId="{71B9B7AD-33F9-4583-AEA9-353018F62318}">
      <dgm:prSet/>
      <dgm:spPr/>
      <dgm:t>
        <a:bodyPr/>
        <a:lstStyle/>
        <a:p>
          <a:endParaRPr lang="en-US"/>
        </a:p>
      </dgm:t>
    </dgm:pt>
    <dgm:pt modelId="{1BD907B1-3E5B-4B54-A8F4-674FE43D1B65}">
      <dgm:prSet/>
      <dgm:spPr/>
      <dgm:t>
        <a:bodyPr/>
        <a:lstStyle/>
        <a:p>
          <a:r>
            <a:rPr lang="en-US" b="0" i="0" baseline="0"/>
            <a:t>In this example, all three Co-PIs will follow these instructions when creating and submitting the project in IRBNet. </a:t>
          </a:r>
          <a:endParaRPr lang="en-US"/>
        </a:p>
      </dgm:t>
    </dgm:pt>
    <dgm:pt modelId="{BA15FE94-D068-4827-9CD2-A8AAAE65E629}" type="parTrans" cxnId="{AEBCCC7E-50EF-4893-84F8-7F60A4D75D2B}">
      <dgm:prSet/>
      <dgm:spPr/>
      <dgm:t>
        <a:bodyPr/>
        <a:lstStyle/>
        <a:p>
          <a:endParaRPr lang="en-US"/>
        </a:p>
      </dgm:t>
    </dgm:pt>
    <dgm:pt modelId="{90993A0A-988F-437E-9331-041F03B10B5A}" type="sibTrans" cxnId="{AEBCCC7E-50EF-4893-84F8-7F60A4D75D2B}">
      <dgm:prSet/>
      <dgm:spPr/>
      <dgm:t>
        <a:bodyPr/>
        <a:lstStyle/>
        <a:p>
          <a:endParaRPr lang="en-US"/>
        </a:p>
      </dgm:t>
    </dgm:pt>
    <dgm:pt modelId="{8FEADB3E-B2FC-7945-B585-B5B5C8BFB333}" type="pres">
      <dgm:prSet presAssocID="{D097A45A-9C18-4F60-8869-97B58876BCE8}" presName="outerComposite" presStyleCnt="0">
        <dgm:presLayoutVars>
          <dgm:chMax val="5"/>
          <dgm:dir/>
          <dgm:resizeHandles val="exact"/>
        </dgm:presLayoutVars>
      </dgm:prSet>
      <dgm:spPr/>
    </dgm:pt>
    <dgm:pt modelId="{AE7F985B-5150-5A4A-98BF-CB16EA6D24EB}" type="pres">
      <dgm:prSet presAssocID="{D097A45A-9C18-4F60-8869-97B58876BCE8}" presName="dummyMaxCanvas" presStyleCnt="0">
        <dgm:presLayoutVars/>
      </dgm:prSet>
      <dgm:spPr/>
    </dgm:pt>
    <dgm:pt modelId="{7A22D074-0CA9-7B4F-9F3B-33C463EBC05C}" type="pres">
      <dgm:prSet presAssocID="{D097A45A-9C18-4F60-8869-97B58876BCE8}" presName="FourNodes_1" presStyleLbl="node1" presStyleIdx="0" presStyleCnt="4">
        <dgm:presLayoutVars>
          <dgm:bulletEnabled val="1"/>
        </dgm:presLayoutVars>
      </dgm:prSet>
      <dgm:spPr/>
    </dgm:pt>
    <dgm:pt modelId="{5DC7BEE4-3FDD-E84D-9CE2-3B5EFC957BE1}" type="pres">
      <dgm:prSet presAssocID="{D097A45A-9C18-4F60-8869-97B58876BCE8}" presName="FourNodes_2" presStyleLbl="node1" presStyleIdx="1" presStyleCnt="4">
        <dgm:presLayoutVars>
          <dgm:bulletEnabled val="1"/>
        </dgm:presLayoutVars>
      </dgm:prSet>
      <dgm:spPr/>
    </dgm:pt>
    <dgm:pt modelId="{F3B1C066-308E-3943-AC81-D6A72C13A44E}" type="pres">
      <dgm:prSet presAssocID="{D097A45A-9C18-4F60-8869-97B58876BCE8}" presName="FourNodes_3" presStyleLbl="node1" presStyleIdx="2" presStyleCnt="4">
        <dgm:presLayoutVars>
          <dgm:bulletEnabled val="1"/>
        </dgm:presLayoutVars>
      </dgm:prSet>
      <dgm:spPr/>
    </dgm:pt>
    <dgm:pt modelId="{BAF51E54-36FC-0349-8C0E-B7C02EFF9834}" type="pres">
      <dgm:prSet presAssocID="{D097A45A-9C18-4F60-8869-97B58876BCE8}" presName="FourNodes_4" presStyleLbl="node1" presStyleIdx="3" presStyleCnt="4">
        <dgm:presLayoutVars>
          <dgm:bulletEnabled val="1"/>
        </dgm:presLayoutVars>
      </dgm:prSet>
      <dgm:spPr/>
    </dgm:pt>
    <dgm:pt modelId="{F7D0F653-FF87-0341-AF71-D7FF5F7AC339}" type="pres">
      <dgm:prSet presAssocID="{D097A45A-9C18-4F60-8869-97B58876BCE8}" presName="FourConn_1-2" presStyleLbl="fgAccFollowNode1" presStyleIdx="0" presStyleCnt="3">
        <dgm:presLayoutVars>
          <dgm:bulletEnabled val="1"/>
        </dgm:presLayoutVars>
      </dgm:prSet>
      <dgm:spPr/>
    </dgm:pt>
    <dgm:pt modelId="{0A9D4882-748F-BB4F-AA23-333CC1ABB846}" type="pres">
      <dgm:prSet presAssocID="{D097A45A-9C18-4F60-8869-97B58876BCE8}" presName="FourConn_2-3" presStyleLbl="fgAccFollowNode1" presStyleIdx="1" presStyleCnt="3">
        <dgm:presLayoutVars>
          <dgm:bulletEnabled val="1"/>
        </dgm:presLayoutVars>
      </dgm:prSet>
      <dgm:spPr/>
    </dgm:pt>
    <dgm:pt modelId="{6ED1ED6A-99AC-4B44-898B-5906475F3334}" type="pres">
      <dgm:prSet presAssocID="{D097A45A-9C18-4F60-8869-97B58876BCE8}" presName="FourConn_3-4" presStyleLbl="fgAccFollowNode1" presStyleIdx="2" presStyleCnt="3">
        <dgm:presLayoutVars>
          <dgm:bulletEnabled val="1"/>
        </dgm:presLayoutVars>
      </dgm:prSet>
      <dgm:spPr/>
    </dgm:pt>
    <dgm:pt modelId="{225C36B0-AF5A-D44C-A30F-77D99B22CCE3}" type="pres">
      <dgm:prSet presAssocID="{D097A45A-9C18-4F60-8869-97B58876BCE8}" presName="FourNodes_1_text" presStyleLbl="node1" presStyleIdx="3" presStyleCnt="4">
        <dgm:presLayoutVars>
          <dgm:bulletEnabled val="1"/>
        </dgm:presLayoutVars>
      </dgm:prSet>
      <dgm:spPr/>
    </dgm:pt>
    <dgm:pt modelId="{FD6D3803-3E92-F34E-8CA8-CD55D6F09D52}" type="pres">
      <dgm:prSet presAssocID="{D097A45A-9C18-4F60-8869-97B58876BCE8}" presName="FourNodes_2_text" presStyleLbl="node1" presStyleIdx="3" presStyleCnt="4">
        <dgm:presLayoutVars>
          <dgm:bulletEnabled val="1"/>
        </dgm:presLayoutVars>
      </dgm:prSet>
      <dgm:spPr/>
    </dgm:pt>
    <dgm:pt modelId="{A2E620DF-6D85-4B49-98DF-715308B67319}" type="pres">
      <dgm:prSet presAssocID="{D097A45A-9C18-4F60-8869-97B58876BCE8}" presName="FourNodes_3_text" presStyleLbl="node1" presStyleIdx="3" presStyleCnt="4">
        <dgm:presLayoutVars>
          <dgm:bulletEnabled val="1"/>
        </dgm:presLayoutVars>
      </dgm:prSet>
      <dgm:spPr/>
    </dgm:pt>
    <dgm:pt modelId="{D761D20C-3EE2-E548-9856-50D5540CDBA8}" type="pres">
      <dgm:prSet presAssocID="{D097A45A-9C18-4F60-8869-97B58876BCE8}" presName="FourNodes_4_text" presStyleLbl="node1" presStyleIdx="3" presStyleCnt="4">
        <dgm:presLayoutVars>
          <dgm:bulletEnabled val="1"/>
        </dgm:presLayoutVars>
      </dgm:prSet>
      <dgm:spPr/>
    </dgm:pt>
  </dgm:ptLst>
  <dgm:cxnLst>
    <dgm:cxn modelId="{CB919E0D-6EC0-4831-8A6E-ADFF2BCE0701}" srcId="{D097A45A-9C18-4F60-8869-97B58876BCE8}" destId="{61D59492-CFD7-4718-95B3-FADC66E27726}" srcOrd="1" destOrd="0" parTransId="{5106B8DF-7310-4838-9993-07EE59C737AB}" sibTransId="{986223DA-2F04-4CCC-8FF8-569FA51E7957}"/>
    <dgm:cxn modelId="{595C9611-76C7-934C-815D-8F2897B91AE4}" type="presOf" srcId="{3BAEB4C7-0645-4DC6-AEDC-028151BFA395}" destId="{F3B1C066-308E-3943-AC81-D6A72C13A44E}" srcOrd="0" destOrd="0" presId="urn:microsoft.com/office/officeart/2005/8/layout/vProcess5"/>
    <dgm:cxn modelId="{AF14FD17-12E9-CE4C-A159-1992D2D36268}" type="presOf" srcId="{4296CAAF-89B3-4C2A-8942-4CFBDE1B7092}" destId="{6ED1ED6A-99AC-4B44-898B-5906475F3334}" srcOrd="0" destOrd="0" presId="urn:microsoft.com/office/officeart/2005/8/layout/vProcess5"/>
    <dgm:cxn modelId="{3E8BB418-0DA9-0544-823B-660956AF45F2}" type="presOf" srcId="{B11D85AE-D734-444E-A03F-93BF8096B326}" destId="{F7D0F653-FF87-0341-AF71-D7FF5F7AC339}" srcOrd="0" destOrd="0" presId="urn:microsoft.com/office/officeart/2005/8/layout/vProcess5"/>
    <dgm:cxn modelId="{3EE5551C-55B6-D240-8EB8-5E7B819F2B88}" type="presOf" srcId="{1BD907B1-3E5B-4B54-A8F4-674FE43D1B65}" destId="{BAF51E54-36FC-0349-8C0E-B7C02EFF9834}" srcOrd="0" destOrd="0" presId="urn:microsoft.com/office/officeart/2005/8/layout/vProcess5"/>
    <dgm:cxn modelId="{1B4E8A24-10F7-E144-BBDA-423CDC8BA6E3}" type="presOf" srcId="{1A823D0F-F814-4878-A56A-0769E89C1B41}" destId="{7A22D074-0CA9-7B4F-9F3B-33C463EBC05C}" srcOrd="0" destOrd="0" presId="urn:microsoft.com/office/officeart/2005/8/layout/vProcess5"/>
    <dgm:cxn modelId="{9435013A-4235-3A4B-800B-204D246F2D32}" type="presOf" srcId="{1A823D0F-F814-4878-A56A-0769E89C1B41}" destId="{225C36B0-AF5A-D44C-A30F-77D99B22CCE3}" srcOrd="1" destOrd="0" presId="urn:microsoft.com/office/officeart/2005/8/layout/vProcess5"/>
    <dgm:cxn modelId="{681FD272-C89F-8E40-8A22-C372714F14D4}" type="presOf" srcId="{3BAEB4C7-0645-4DC6-AEDC-028151BFA395}" destId="{A2E620DF-6D85-4B49-98DF-715308B67319}" srcOrd="1" destOrd="0" presId="urn:microsoft.com/office/officeart/2005/8/layout/vProcess5"/>
    <dgm:cxn modelId="{AEBCCC7E-50EF-4893-84F8-7F60A4D75D2B}" srcId="{D097A45A-9C18-4F60-8869-97B58876BCE8}" destId="{1BD907B1-3E5B-4B54-A8F4-674FE43D1B65}" srcOrd="3" destOrd="0" parTransId="{BA15FE94-D068-4827-9CD2-A8AAAE65E629}" sibTransId="{90993A0A-988F-437E-9331-041F03B10B5A}"/>
    <dgm:cxn modelId="{33A8098E-502F-954C-96F9-F8BF8CEFCDFF}" type="presOf" srcId="{1BD907B1-3E5B-4B54-A8F4-674FE43D1B65}" destId="{D761D20C-3EE2-E548-9856-50D5540CDBA8}" srcOrd="1" destOrd="0" presId="urn:microsoft.com/office/officeart/2005/8/layout/vProcess5"/>
    <dgm:cxn modelId="{6D5258A2-69E4-774A-8643-40A6E20378D7}" type="presOf" srcId="{D097A45A-9C18-4F60-8869-97B58876BCE8}" destId="{8FEADB3E-B2FC-7945-B585-B5B5C8BFB333}" srcOrd="0" destOrd="0" presId="urn:microsoft.com/office/officeart/2005/8/layout/vProcess5"/>
    <dgm:cxn modelId="{71B9B7AD-33F9-4583-AEA9-353018F62318}" srcId="{D097A45A-9C18-4F60-8869-97B58876BCE8}" destId="{3BAEB4C7-0645-4DC6-AEDC-028151BFA395}" srcOrd="2" destOrd="0" parTransId="{5A4183AE-A9CE-48F2-A233-0656E37BCB45}" sibTransId="{4296CAAF-89B3-4C2A-8942-4CFBDE1B7092}"/>
    <dgm:cxn modelId="{258998B4-26A7-614F-A2F4-195A30B5005B}" type="presOf" srcId="{61D59492-CFD7-4718-95B3-FADC66E27726}" destId="{FD6D3803-3E92-F34E-8CA8-CD55D6F09D52}" srcOrd="1" destOrd="0" presId="urn:microsoft.com/office/officeart/2005/8/layout/vProcess5"/>
    <dgm:cxn modelId="{8B56B5C4-6820-DF46-A260-7733AFDBD434}" type="presOf" srcId="{986223DA-2F04-4CCC-8FF8-569FA51E7957}" destId="{0A9D4882-748F-BB4F-AA23-333CC1ABB846}" srcOrd="0" destOrd="0" presId="urn:microsoft.com/office/officeart/2005/8/layout/vProcess5"/>
    <dgm:cxn modelId="{26857BC8-C430-48DC-BAB9-C11CEB74049B}" srcId="{D097A45A-9C18-4F60-8869-97B58876BCE8}" destId="{1A823D0F-F814-4878-A56A-0769E89C1B41}" srcOrd="0" destOrd="0" parTransId="{E2AF3B8B-63FB-4365-9817-1DCA9ED13E1F}" sibTransId="{B11D85AE-D734-444E-A03F-93BF8096B326}"/>
    <dgm:cxn modelId="{53CD21FE-5929-9249-AFD9-97CC646B6397}" type="presOf" srcId="{61D59492-CFD7-4718-95B3-FADC66E27726}" destId="{5DC7BEE4-3FDD-E84D-9CE2-3B5EFC957BE1}" srcOrd="0" destOrd="0" presId="urn:microsoft.com/office/officeart/2005/8/layout/vProcess5"/>
    <dgm:cxn modelId="{17C64D43-A318-8947-9FA7-4AF6DCE598E4}" type="presParOf" srcId="{8FEADB3E-B2FC-7945-B585-B5B5C8BFB333}" destId="{AE7F985B-5150-5A4A-98BF-CB16EA6D24EB}" srcOrd="0" destOrd="0" presId="urn:microsoft.com/office/officeart/2005/8/layout/vProcess5"/>
    <dgm:cxn modelId="{D78BD7ED-E612-EB44-9058-6505023BF392}" type="presParOf" srcId="{8FEADB3E-B2FC-7945-B585-B5B5C8BFB333}" destId="{7A22D074-0CA9-7B4F-9F3B-33C463EBC05C}" srcOrd="1" destOrd="0" presId="urn:microsoft.com/office/officeart/2005/8/layout/vProcess5"/>
    <dgm:cxn modelId="{528B049B-5C6F-4448-9B02-D1C63965C5DE}" type="presParOf" srcId="{8FEADB3E-B2FC-7945-B585-B5B5C8BFB333}" destId="{5DC7BEE4-3FDD-E84D-9CE2-3B5EFC957BE1}" srcOrd="2" destOrd="0" presId="urn:microsoft.com/office/officeart/2005/8/layout/vProcess5"/>
    <dgm:cxn modelId="{2E3F1A42-532C-C647-BEEA-3C2B80350A66}" type="presParOf" srcId="{8FEADB3E-B2FC-7945-B585-B5B5C8BFB333}" destId="{F3B1C066-308E-3943-AC81-D6A72C13A44E}" srcOrd="3" destOrd="0" presId="urn:microsoft.com/office/officeart/2005/8/layout/vProcess5"/>
    <dgm:cxn modelId="{EEC30768-36E5-8140-9941-EB31A1B4FFEB}" type="presParOf" srcId="{8FEADB3E-B2FC-7945-B585-B5B5C8BFB333}" destId="{BAF51E54-36FC-0349-8C0E-B7C02EFF9834}" srcOrd="4" destOrd="0" presId="urn:microsoft.com/office/officeart/2005/8/layout/vProcess5"/>
    <dgm:cxn modelId="{5BE95DB3-C790-694B-BD51-E96B494A779E}" type="presParOf" srcId="{8FEADB3E-B2FC-7945-B585-B5B5C8BFB333}" destId="{F7D0F653-FF87-0341-AF71-D7FF5F7AC339}" srcOrd="5" destOrd="0" presId="urn:microsoft.com/office/officeart/2005/8/layout/vProcess5"/>
    <dgm:cxn modelId="{2EDB7C55-42D5-164D-B953-5C75A904C551}" type="presParOf" srcId="{8FEADB3E-B2FC-7945-B585-B5B5C8BFB333}" destId="{0A9D4882-748F-BB4F-AA23-333CC1ABB846}" srcOrd="6" destOrd="0" presId="urn:microsoft.com/office/officeart/2005/8/layout/vProcess5"/>
    <dgm:cxn modelId="{48323F58-673D-1342-A226-B09102FF7033}" type="presParOf" srcId="{8FEADB3E-B2FC-7945-B585-B5B5C8BFB333}" destId="{6ED1ED6A-99AC-4B44-898B-5906475F3334}" srcOrd="7" destOrd="0" presId="urn:microsoft.com/office/officeart/2005/8/layout/vProcess5"/>
    <dgm:cxn modelId="{D16705D3-7ECA-A449-9E72-CE79709406BB}" type="presParOf" srcId="{8FEADB3E-B2FC-7945-B585-B5B5C8BFB333}" destId="{225C36B0-AF5A-D44C-A30F-77D99B22CCE3}" srcOrd="8" destOrd="0" presId="urn:microsoft.com/office/officeart/2005/8/layout/vProcess5"/>
    <dgm:cxn modelId="{C785D0FE-6525-1344-8899-6A207A7BB2F9}" type="presParOf" srcId="{8FEADB3E-B2FC-7945-B585-B5B5C8BFB333}" destId="{FD6D3803-3E92-F34E-8CA8-CD55D6F09D52}" srcOrd="9" destOrd="0" presId="urn:microsoft.com/office/officeart/2005/8/layout/vProcess5"/>
    <dgm:cxn modelId="{444B2B11-8A54-844B-A4EB-339A607B9EC3}" type="presParOf" srcId="{8FEADB3E-B2FC-7945-B585-B5B5C8BFB333}" destId="{A2E620DF-6D85-4B49-98DF-715308B67319}" srcOrd="10" destOrd="0" presId="urn:microsoft.com/office/officeart/2005/8/layout/vProcess5"/>
    <dgm:cxn modelId="{60B93687-A029-0643-A617-79E3395BBF3F}" type="presParOf" srcId="{8FEADB3E-B2FC-7945-B585-B5B5C8BFB333}" destId="{D761D20C-3EE2-E548-9856-50D5540CDBA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11564-6637-41E4-964A-AC445CB070E2}">
      <dsp:nvSpPr>
        <dsp:cNvPr id="0" name=""/>
        <dsp:cNvSpPr/>
      </dsp:nvSpPr>
      <dsp:spPr>
        <a:xfrm>
          <a:off x="2008818" y="119676"/>
          <a:ext cx="1024704" cy="102470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F0D97-FC0A-4885-912D-C27D3F105B77}">
      <dsp:nvSpPr>
        <dsp:cNvPr id="0" name=""/>
        <dsp:cNvSpPr/>
      </dsp:nvSpPr>
      <dsp:spPr>
        <a:xfrm>
          <a:off x="2224006" y="334864"/>
          <a:ext cx="594328" cy="594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3FD43B-4F9F-48F2-B80F-06F8FB6A310E}">
      <dsp:nvSpPr>
        <dsp:cNvPr id="0" name=""/>
        <dsp:cNvSpPr/>
      </dsp:nvSpPr>
      <dsp:spPr>
        <a:xfrm>
          <a:off x="3253102" y="119676"/>
          <a:ext cx="2415374" cy="1024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tx1"/>
              </a:solidFill>
            </a:rPr>
            <a:t>When Co-PIs are located at different VA facilities, one Co-PI must assume a lead role.</a:t>
          </a:r>
        </a:p>
      </dsp:txBody>
      <dsp:txXfrm>
        <a:off x="3253102" y="119676"/>
        <a:ext cx="2415374" cy="1024704"/>
      </dsp:txXfrm>
    </dsp:sp>
    <dsp:sp modelId="{B9DEB01F-E3F3-4280-95DE-8ADD33D93EE3}">
      <dsp:nvSpPr>
        <dsp:cNvPr id="0" name=""/>
        <dsp:cNvSpPr/>
      </dsp:nvSpPr>
      <dsp:spPr>
        <a:xfrm>
          <a:off x="6089338" y="119676"/>
          <a:ext cx="1024704" cy="102470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7EDF3-E2E8-49E0-912E-296C40439B0A}">
      <dsp:nvSpPr>
        <dsp:cNvPr id="0" name=""/>
        <dsp:cNvSpPr/>
      </dsp:nvSpPr>
      <dsp:spPr>
        <a:xfrm>
          <a:off x="6304526" y="334864"/>
          <a:ext cx="594328" cy="594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83E2CD-5518-4026-B09F-B603FBEB9A02}">
      <dsp:nvSpPr>
        <dsp:cNvPr id="0" name=""/>
        <dsp:cNvSpPr/>
      </dsp:nvSpPr>
      <dsp:spPr>
        <a:xfrm>
          <a:off x="7333622" y="119676"/>
          <a:ext cx="2415374" cy="1024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tx1"/>
              </a:solidFill>
            </a:rPr>
            <a:t>IRBNet allows only one lead Co-PI in the system, even if there are multiple Co-PIs.</a:t>
          </a:r>
        </a:p>
      </dsp:txBody>
      <dsp:txXfrm>
        <a:off x="7333622" y="119676"/>
        <a:ext cx="2415374" cy="1024704"/>
      </dsp:txXfrm>
    </dsp:sp>
    <dsp:sp modelId="{CBD1AB11-9380-4A66-81B2-982D37E38D13}">
      <dsp:nvSpPr>
        <dsp:cNvPr id="0" name=""/>
        <dsp:cNvSpPr/>
      </dsp:nvSpPr>
      <dsp:spPr>
        <a:xfrm>
          <a:off x="2020797" y="1680120"/>
          <a:ext cx="1024704" cy="102470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6F5B1-F7B4-4960-9062-CF014FFA8BBC}">
      <dsp:nvSpPr>
        <dsp:cNvPr id="0" name=""/>
        <dsp:cNvSpPr/>
      </dsp:nvSpPr>
      <dsp:spPr>
        <a:xfrm>
          <a:off x="2235988" y="1908409"/>
          <a:ext cx="594328" cy="594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58AC17-B669-4D76-AADD-6BF64E970C19}">
      <dsp:nvSpPr>
        <dsp:cNvPr id="0" name=""/>
        <dsp:cNvSpPr/>
      </dsp:nvSpPr>
      <dsp:spPr>
        <a:xfrm>
          <a:off x="3253102" y="1698318"/>
          <a:ext cx="2415374" cy="1024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tx1"/>
              </a:solidFill>
            </a:rPr>
            <a:t>The lead Co-PI is responsible for submitting the PI New Project Application to the CIRB</a:t>
          </a:r>
          <a:r>
            <a:rPr lang="en-US" sz="1800" kern="1200" dirty="0">
              <a:solidFill>
                <a:schemeClr val="tx1"/>
              </a:solidFill>
            </a:rPr>
            <a:t>.</a:t>
          </a:r>
        </a:p>
      </dsp:txBody>
      <dsp:txXfrm>
        <a:off x="3253102" y="1698318"/>
        <a:ext cx="2415374" cy="1024704"/>
      </dsp:txXfrm>
    </dsp:sp>
    <dsp:sp modelId="{D93AB47A-9071-45C7-9741-AA45ADB57803}">
      <dsp:nvSpPr>
        <dsp:cNvPr id="0" name=""/>
        <dsp:cNvSpPr/>
      </dsp:nvSpPr>
      <dsp:spPr>
        <a:xfrm>
          <a:off x="6077359" y="1686340"/>
          <a:ext cx="1024704" cy="102470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2031A-C363-4E5D-A000-22167EC0A834}">
      <dsp:nvSpPr>
        <dsp:cNvPr id="0" name=""/>
        <dsp:cNvSpPr/>
      </dsp:nvSpPr>
      <dsp:spPr>
        <a:xfrm>
          <a:off x="6292544" y="1896427"/>
          <a:ext cx="594328" cy="5943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2A739B-2F6A-4A78-A5E5-00539F52F9AE}">
      <dsp:nvSpPr>
        <dsp:cNvPr id="0" name=""/>
        <dsp:cNvSpPr/>
      </dsp:nvSpPr>
      <dsp:spPr>
        <a:xfrm>
          <a:off x="7333622" y="1997850"/>
          <a:ext cx="2415374" cy="1024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tx1"/>
              </a:solidFill>
            </a:rPr>
            <a:t>All Co-PIs (lead and non-lead) must submit the PI Project to their local Research Administrations before submitting to the CIRB. This ensures local oversight of each investigator’s involvement in the project.</a:t>
          </a:r>
        </a:p>
      </dsp:txBody>
      <dsp:txXfrm>
        <a:off x="7333622" y="1997850"/>
        <a:ext cx="2415374" cy="1024704"/>
      </dsp:txXfrm>
    </dsp:sp>
    <dsp:sp modelId="{5519774F-7919-4114-9929-FD5CEC654D11}">
      <dsp:nvSpPr>
        <dsp:cNvPr id="0" name=""/>
        <dsp:cNvSpPr/>
      </dsp:nvSpPr>
      <dsp:spPr>
        <a:xfrm>
          <a:off x="2044755" y="3282975"/>
          <a:ext cx="1024704" cy="102470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4F2A0-25CC-4977-AA57-7D766CD757F6}">
      <dsp:nvSpPr>
        <dsp:cNvPr id="0" name=""/>
        <dsp:cNvSpPr/>
      </dsp:nvSpPr>
      <dsp:spPr>
        <a:xfrm>
          <a:off x="2271933" y="3512252"/>
          <a:ext cx="594328" cy="5943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261E1-9D75-4235-9920-A08E25E17F57}">
      <dsp:nvSpPr>
        <dsp:cNvPr id="0" name=""/>
        <dsp:cNvSpPr/>
      </dsp:nvSpPr>
      <dsp:spPr>
        <a:xfrm>
          <a:off x="3253102" y="3625729"/>
          <a:ext cx="2415374" cy="1024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tx1"/>
              </a:solidFill>
            </a:rPr>
            <a:t>The CIRB cannot describe the review process at the local Research Administration, as each site’s process varies. Please contact your local Research Administration or Local Site Liaison for specific instructions.</a:t>
          </a:r>
        </a:p>
      </dsp:txBody>
      <dsp:txXfrm>
        <a:off x="3253102" y="3625729"/>
        <a:ext cx="2415374" cy="1024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2D074-0CA9-7B4F-9F3B-33C463EBC05C}">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There are three</a:t>
          </a:r>
          <a:r>
            <a:rPr lang="en-US" sz="2300" b="1" i="0" kern="1200" baseline="0"/>
            <a:t> </a:t>
          </a:r>
          <a:r>
            <a:rPr lang="en-US" sz="2300" b="0" i="0" kern="1200" baseline="0"/>
            <a:t>Co-PIs on a PI New Project Application. </a:t>
          </a:r>
          <a:endParaRPr lang="en-US" sz="2300" kern="1200"/>
        </a:p>
      </dsp:txBody>
      <dsp:txXfrm>
        <a:off x="27017" y="27017"/>
        <a:ext cx="7668958" cy="868383"/>
      </dsp:txXfrm>
    </dsp:sp>
    <dsp:sp modelId="{5DC7BEE4-3FDD-E84D-9CE2-3B5EFC957BE1}">
      <dsp:nvSpPr>
        <dsp:cNvPr id="0" name=""/>
        <dsp:cNvSpPr/>
      </dsp:nvSpPr>
      <dsp:spPr>
        <a:xfrm>
          <a:off x="732164" y="1090129"/>
          <a:ext cx="8742263" cy="922417"/>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One is located at Atlanta VAMC, one at Boston VAMC, and one at Cincinnati VAMC. </a:t>
          </a:r>
          <a:endParaRPr lang="en-US" sz="2300" kern="1200"/>
        </a:p>
      </dsp:txBody>
      <dsp:txXfrm>
        <a:off x="759181" y="1117146"/>
        <a:ext cx="7356493" cy="868383"/>
      </dsp:txXfrm>
    </dsp:sp>
    <dsp:sp modelId="{F3B1C066-308E-3943-AC81-D6A72C13A44E}">
      <dsp:nvSpPr>
        <dsp:cNvPr id="0" name=""/>
        <dsp:cNvSpPr/>
      </dsp:nvSpPr>
      <dsp:spPr>
        <a:xfrm>
          <a:off x="1453401" y="2180258"/>
          <a:ext cx="8742263" cy="922417"/>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All three Co-PIs have equal responsibility and oversight of the project. </a:t>
          </a:r>
          <a:endParaRPr lang="en-US" sz="2300" kern="1200"/>
        </a:p>
      </dsp:txBody>
      <dsp:txXfrm>
        <a:off x="1480418" y="2207275"/>
        <a:ext cx="7367421" cy="868383"/>
      </dsp:txXfrm>
    </dsp:sp>
    <dsp:sp modelId="{BAF51E54-36FC-0349-8C0E-B7C02EFF9834}">
      <dsp:nvSpPr>
        <dsp:cNvPr id="0" name=""/>
        <dsp:cNvSpPr/>
      </dsp:nvSpPr>
      <dsp:spPr>
        <a:xfrm>
          <a:off x="2185565" y="3270387"/>
          <a:ext cx="8742263" cy="92241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In this example, all three Co-PIs will follow these instructions when creating and submitting the project in IRBNet. </a:t>
          </a:r>
          <a:endParaRPr lang="en-US" sz="2300" kern="1200"/>
        </a:p>
      </dsp:txBody>
      <dsp:txXfrm>
        <a:off x="2212582" y="3297404"/>
        <a:ext cx="7356493" cy="868383"/>
      </dsp:txXfrm>
    </dsp:sp>
    <dsp:sp modelId="{F7D0F653-FF87-0341-AF71-D7FF5F7AC339}">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0A9D4882-748F-BB4F-AA23-333CC1ABB846}">
      <dsp:nvSpPr>
        <dsp:cNvPr id="0" name=""/>
        <dsp:cNvSpPr/>
      </dsp:nvSpPr>
      <dsp:spPr>
        <a:xfrm>
          <a:off x="8874856" y="1796616"/>
          <a:ext cx="599571" cy="59957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6ED1ED6A-99AC-4B44-898B-5906475F3334}">
      <dsp:nvSpPr>
        <dsp:cNvPr id="0" name=""/>
        <dsp:cNvSpPr/>
      </dsp:nvSpPr>
      <dsp:spPr>
        <a:xfrm>
          <a:off x="9596093" y="2886746"/>
          <a:ext cx="599571" cy="59957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6/27/2024</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normAutofit fontScale="77500" lnSpcReduction="20000"/>
          </a:bodyPr>
          <a:lstStyle/>
          <a:p>
            <a:r>
              <a:rPr lang="x-none" sz="1800" b="1" u="sng">
                <a:solidFill>
                  <a:srgbClr val="C00000"/>
                </a:solidFill>
                <a:latin typeface="Calibri"/>
                <a:ea typeface="ＭＳ Ｐゴシック"/>
                <a:cs typeface="Calibri"/>
              </a:rPr>
              <a:t>Presenters – Please do not make changes to this slide.</a:t>
            </a:r>
          </a:p>
          <a:p>
            <a:endParaRPr lang="x-none" sz="1800">
              <a:solidFill>
                <a:srgbClr val="C00000"/>
              </a:solidFill>
              <a:latin typeface="Calibri"/>
              <a:ea typeface="ＭＳ Ｐゴシック"/>
              <a:cs typeface="Calibri"/>
            </a:endParaRPr>
          </a:p>
          <a:p>
            <a:pPr algn="l"/>
            <a:r>
              <a:rPr lang="x-none" sz="1800" b="0" i="0">
                <a:solidFill>
                  <a:srgbClr val="C00000"/>
                </a:solidFill>
                <a:effectLst/>
                <a:latin typeface="Calibri"/>
                <a:ea typeface="ＭＳ Ｐゴシック"/>
                <a:cs typeface="Calibri"/>
              </a:rPr>
              <a:t>HOSTING THE WEBINAR</a:t>
            </a:r>
            <a:r>
              <a:rPr lang="en-US" sz="1800" b="0" i="0">
                <a:solidFill>
                  <a:srgbClr val="C00000"/>
                </a:solidFill>
                <a:effectLst/>
                <a:latin typeface="Calibri"/>
                <a:ea typeface="ＭＳ Ｐゴシック"/>
                <a:cs typeface="Calibri"/>
              </a:rPr>
              <a:t> </a:t>
            </a:r>
            <a:endParaRPr lang="en-US" b="0" i="0">
              <a:solidFill>
                <a:srgbClr val="1E4E79"/>
              </a:solidFill>
              <a:effectLst/>
              <a:latin typeface="Calibri"/>
              <a:ea typeface="ＭＳ Ｐゴシック"/>
              <a:cs typeface="Calibri"/>
            </a:endParaRPr>
          </a:p>
          <a:p>
            <a:pPr lvl="1" algn="l" rtl="0" fontAlgn="base">
              <a:buFont typeface="+mj-lt"/>
              <a:buAutoNum type="arabicPeriod"/>
            </a:pPr>
            <a:r>
              <a:rPr lang="x-none" sz="1800" b="0" i="0">
                <a:solidFill>
                  <a:srgbClr val="000000"/>
                </a:solidFill>
                <a:effectLst/>
                <a:latin typeface="Calibri"/>
                <a:ea typeface="ＭＳ Ｐゴシック"/>
                <a:cs typeface="Calibri"/>
              </a:rPr>
              <a:t>Join the webinar 10 minutes early</a:t>
            </a:r>
            <a:r>
              <a:rPr lang="en-US" sz="1800" b="0" i="0">
                <a:solidFill>
                  <a:srgbClr val="000000"/>
                </a:solidFill>
                <a:effectLst/>
                <a:latin typeface="Calibri"/>
                <a:ea typeface="ＭＳ Ｐゴシック"/>
                <a:cs typeface="Calibri"/>
              </a:rPr>
              <a:t> </a:t>
            </a:r>
          </a:p>
          <a:p>
            <a:pPr lvl="1" algn="l" rtl="0" fontAlgn="base">
              <a:buFont typeface="+mj-lt"/>
              <a:buAutoNum type="arabicPeriod"/>
            </a:pPr>
            <a:r>
              <a:rPr lang="x-none" sz="1800" b="0" i="0">
                <a:solidFill>
                  <a:srgbClr val="000000"/>
                </a:solidFill>
                <a:effectLst/>
                <a:latin typeface="Calibri"/>
                <a:ea typeface="ＭＳ Ｐゴシック"/>
                <a:cs typeface="Calibri"/>
              </a:rPr>
              <a:t>Start with a sound check of all speakers</a:t>
            </a:r>
            <a:r>
              <a:rPr lang="en-US" sz="1800" b="0" i="0">
                <a:solidFill>
                  <a:srgbClr val="000000"/>
                </a:solidFill>
                <a:effectLst/>
                <a:latin typeface="Calibri"/>
                <a:ea typeface="ＭＳ Ｐゴシック"/>
                <a:cs typeface="Calibri"/>
              </a:rPr>
              <a:t> </a:t>
            </a:r>
          </a:p>
          <a:p>
            <a:pPr lvl="1" algn="l" rtl="0" fontAlgn="base">
              <a:buFont typeface="+mj-lt"/>
              <a:buAutoNum type="arabicPeriod"/>
            </a:pPr>
            <a:r>
              <a:rPr lang="x-none" sz="1800" b="0" i="0">
                <a:solidFill>
                  <a:srgbClr val="000000"/>
                </a:solidFill>
                <a:effectLst/>
                <a:latin typeface="Calibri"/>
                <a:ea typeface="ＭＳ Ｐゴシック"/>
                <a:cs typeface="Calibri"/>
              </a:rPr>
              <a:t>Share the PowerPoint slides- ask if other speakers can see it</a:t>
            </a:r>
            <a:r>
              <a:rPr lang="en-US" sz="1800" b="0" i="0">
                <a:solidFill>
                  <a:srgbClr val="000000"/>
                </a:solidFill>
                <a:effectLst/>
                <a:latin typeface="Calibri"/>
                <a:ea typeface="ＭＳ Ｐゴシック"/>
                <a:cs typeface="Calibri"/>
              </a:rPr>
              <a:t> </a:t>
            </a:r>
          </a:p>
          <a:p>
            <a:pPr lvl="1" algn="l" rtl="0" fontAlgn="base">
              <a:buFont typeface="+mj-lt"/>
              <a:buAutoNum type="arabicPeriod"/>
            </a:pPr>
            <a:r>
              <a:rPr lang="x-none" sz="1800" b="0" i="0">
                <a:solidFill>
                  <a:srgbClr val="FF0000"/>
                </a:solidFill>
                <a:effectLst/>
                <a:latin typeface="Calibri"/>
                <a:ea typeface="ＭＳ Ｐゴシック"/>
                <a:cs typeface="Calibri"/>
              </a:rPr>
              <a:t>Begin Recording</a:t>
            </a:r>
            <a:r>
              <a:rPr lang="en-US" sz="1800" b="0" i="0">
                <a:solidFill>
                  <a:srgbClr val="FF0000"/>
                </a:solidFill>
                <a:effectLst/>
                <a:latin typeface="Calibri"/>
                <a:ea typeface="ＭＳ Ｐゴシック"/>
                <a:cs typeface="Calibri"/>
              </a:rPr>
              <a:t> </a:t>
            </a:r>
          </a:p>
          <a:p>
            <a:pPr lvl="1" algn="l" rtl="0" fontAlgn="base">
              <a:buFont typeface="+mj-lt"/>
              <a:buAutoNum type="arabicPeriod"/>
            </a:pPr>
            <a:r>
              <a:rPr lang="x-none" sz="1800" b="0" i="0">
                <a:solidFill>
                  <a:srgbClr val="000000"/>
                </a:solidFill>
                <a:effectLst/>
                <a:latin typeface="Calibri"/>
                <a:ea typeface="ＭＳ Ｐゴシック"/>
                <a:cs typeface="Calibri"/>
              </a:rPr>
              <a:t>At the end of the meeting, remind audience to fill out the survey.  Add survey link to chat.</a:t>
            </a:r>
            <a:r>
              <a:rPr lang="en-US" sz="1800" b="0" i="0">
                <a:solidFill>
                  <a:srgbClr val="000000"/>
                </a:solidFill>
                <a:effectLst/>
                <a:latin typeface="Calibri"/>
                <a:ea typeface="ＭＳ Ｐゴシック"/>
                <a:cs typeface="Calibri"/>
              </a:rPr>
              <a:t> </a:t>
            </a:r>
          </a:p>
          <a:p>
            <a:pPr algn="l" rtl="0" fontAlgn="base"/>
            <a:r>
              <a:rPr lang="en-US" sz="1800" b="0" i="0">
                <a:solidFill>
                  <a:srgbClr val="000000"/>
                </a:solidFill>
                <a:effectLst/>
                <a:latin typeface="Calibri"/>
                <a:ea typeface="ＭＳ Ｐゴシック"/>
                <a:cs typeface="Calibri"/>
              </a:rPr>
              <a:t> </a:t>
            </a:r>
            <a:endParaRPr lang="en-US" b="0" i="0">
              <a:solidFill>
                <a:srgbClr val="000000"/>
              </a:solidFill>
              <a:effectLst/>
              <a:latin typeface="Calibri"/>
              <a:ea typeface="ＭＳ Ｐゴシック"/>
              <a:cs typeface="Calibri"/>
            </a:endParaRPr>
          </a:p>
          <a:p>
            <a:pPr algn="l" rtl="0" fontAlgn="base"/>
            <a:r>
              <a:rPr lang="x-none" sz="1800" b="0" i="0">
                <a:solidFill>
                  <a:srgbClr val="C00000"/>
                </a:solidFill>
                <a:effectLst/>
                <a:latin typeface="Calibri"/>
                <a:ea typeface="ＭＳ Ｐゴシック"/>
                <a:cs typeface="Calibri"/>
              </a:rPr>
              <a:t>Q&amp;A ASSISTANT ROLE</a:t>
            </a:r>
            <a:r>
              <a:rPr lang="en-US" sz="1800" b="0" i="0">
                <a:solidFill>
                  <a:srgbClr val="C00000"/>
                </a:solidFill>
                <a:effectLst/>
                <a:latin typeface="Calibri"/>
                <a:ea typeface="ＭＳ Ｐゴシック"/>
                <a:cs typeface="Calibri"/>
              </a:rPr>
              <a:t> </a:t>
            </a:r>
            <a:endParaRPr lang="en-US" b="0" i="0">
              <a:solidFill>
                <a:srgbClr val="1E4E79"/>
              </a:solidFill>
              <a:effectLst/>
              <a:latin typeface="Calibri"/>
              <a:ea typeface="ＭＳ Ｐゴシック"/>
              <a:cs typeface="Calibri"/>
            </a:endParaRPr>
          </a:p>
          <a:p>
            <a:pPr lvl="1">
              <a:buFont typeface="+mj-lt"/>
              <a:buAutoNum type="arabicPeriod"/>
            </a:pPr>
            <a:r>
              <a:rPr lang="en-US" sz="1800" b="0" i="0">
                <a:solidFill>
                  <a:srgbClr val="000000"/>
                </a:solidFill>
                <a:effectLst/>
                <a:latin typeface="Calibri"/>
                <a:ea typeface="ＭＳ Ｐゴシック"/>
                <a:cs typeface="Calibri"/>
              </a:rPr>
              <a:t>When questions are submitted, please respond</a:t>
            </a:r>
            <a:r>
              <a:rPr lang="en-US" sz="1800">
                <a:solidFill>
                  <a:srgbClr val="000000"/>
                </a:solidFill>
                <a:latin typeface="Calibri"/>
                <a:ea typeface="ＭＳ Ｐゴシック"/>
                <a:cs typeface="Calibri"/>
              </a:rPr>
              <a:t> in the chat  </a:t>
            </a:r>
            <a:r>
              <a:rPr lang="en-US" sz="1800" b="0" i="0">
                <a:solidFill>
                  <a:srgbClr val="000000"/>
                </a:solidFill>
                <a:effectLst/>
                <a:latin typeface="Calibri"/>
                <a:ea typeface="ＭＳ Ｐゴシック"/>
                <a:cs typeface="Calibri"/>
              </a:rPr>
              <a:t>“</a:t>
            </a:r>
            <a:r>
              <a:rPr lang="en-US" sz="1800" b="1" i="0">
                <a:solidFill>
                  <a:srgbClr val="000000"/>
                </a:solidFill>
                <a:effectLst/>
                <a:latin typeface="Calibri"/>
                <a:ea typeface="ＭＳ Ｐゴシック"/>
                <a:cs typeface="Calibri"/>
              </a:rPr>
              <a:t>Thank you for your question</a:t>
            </a:r>
            <a:r>
              <a:rPr lang="en-US" sz="1800" b="0" i="0">
                <a:solidFill>
                  <a:srgbClr val="000000"/>
                </a:solidFill>
                <a:effectLst/>
                <a:latin typeface="Calibri"/>
                <a:ea typeface="ＭＳ Ｐゴシック"/>
                <a:cs typeface="Calibri"/>
              </a:rPr>
              <a:t>.”  </a:t>
            </a:r>
            <a:endParaRPr lang="en-US" sz="1800">
              <a:solidFill>
                <a:srgbClr val="000000"/>
              </a:solidFill>
              <a:latin typeface="Calibri"/>
              <a:ea typeface="ＭＳ Ｐゴシック"/>
              <a:cs typeface="Calibri"/>
            </a:endParaRPr>
          </a:p>
          <a:p>
            <a:pPr lvl="1">
              <a:buAutoNum type="arabicPeriod"/>
            </a:pPr>
            <a:r>
              <a:rPr lang="en-US" sz="1800" b="0" i="0">
                <a:solidFill>
                  <a:srgbClr val="000000"/>
                </a:solidFill>
                <a:effectLst/>
                <a:latin typeface="Calibri"/>
                <a:ea typeface="ＭＳ Ｐゴシック"/>
                <a:cs typeface="Calibri"/>
              </a:rPr>
              <a:t>Copy and paste submitted questions into a PowerPoint document to share at the end during the last 15-ish minutes of the webinar. You will only need to share your screen. The presenter will read the questions aloud and answer the question. </a:t>
            </a:r>
            <a:endParaRPr lang="en-US"/>
          </a:p>
          <a:p>
            <a:pPr lvl="1">
              <a:buFont typeface="+mj-lt"/>
              <a:buAutoNum type="arabicPeriod"/>
            </a:pPr>
            <a:r>
              <a:rPr lang="en-US" sz="1800" b="0" i="0">
                <a:solidFill>
                  <a:srgbClr val="000000"/>
                </a:solidFill>
                <a:effectLst/>
                <a:latin typeface="Calibri"/>
                <a:ea typeface="ＭＳ Ｐゴシック"/>
                <a:cs typeface="Calibri"/>
              </a:rPr>
              <a:t>Download attendance list of </a:t>
            </a:r>
            <a:r>
              <a:rPr lang="en-US" sz="1800">
                <a:solidFill>
                  <a:srgbClr val="000000"/>
                </a:solidFill>
                <a:latin typeface="Calibri"/>
                <a:ea typeface="ＭＳ Ｐゴシック"/>
                <a:cs typeface="Calibri"/>
              </a:rPr>
              <a:t>meeting. Send</a:t>
            </a:r>
            <a:r>
              <a:rPr lang="en-US" sz="1800" b="0" i="0">
                <a:solidFill>
                  <a:srgbClr val="000000"/>
                </a:solidFill>
                <a:effectLst/>
                <a:latin typeface="Calibri"/>
                <a:ea typeface="ＭＳ Ｐゴシック"/>
                <a:cs typeface="Calibri"/>
              </a:rPr>
              <a:t> reminder to fill out survey if they haven't already, providing survey link.  Test link before sending. </a:t>
            </a:r>
          </a:p>
          <a:p>
            <a:endParaRPr lang="en-US"/>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a:p>
        </p:txBody>
      </p:sp>
    </p:spTree>
    <p:extLst>
      <p:ext uri="{BB962C8B-B14F-4D97-AF65-F5344CB8AC3E}">
        <p14:creationId xmlns:p14="http://schemas.microsoft.com/office/powerpoint/2010/main" val="179055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22</a:t>
            </a:fld>
            <a:endParaRPr lang="en-US"/>
          </a:p>
        </p:txBody>
      </p:sp>
    </p:spTree>
    <p:extLst>
      <p:ext uri="{BB962C8B-B14F-4D97-AF65-F5344CB8AC3E}">
        <p14:creationId xmlns:p14="http://schemas.microsoft.com/office/powerpoint/2010/main" val="79001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23</a:t>
            </a:fld>
            <a:endParaRPr lang="en-US"/>
          </a:p>
        </p:txBody>
      </p:sp>
    </p:spTree>
    <p:extLst>
      <p:ext uri="{BB962C8B-B14F-4D97-AF65-F5344CB8AC3E}">
        <p14:creationId xmlns:p14="http://schemas.microsoft.com/office/powerpoint/2010/main" val="241548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24</a:t>
            </a:fld>
            <a:endParaRPr lang="en-US"/>
          </a:p>
        </p:txBody>
      </p:sp>
    </p:spTree>
    <p:extLst>
      <p:ext uri="{BB962C8B-B14F-4D97-AF65-F5344CB8AC3E}">
        <p14:creationId xmlns:p14="http://schemas.microsoft.com/office/powerpoint/2010/main" val="11775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25</a:t>
            </a:fld>
            <a:endParaRPr lang="en-US"/>
          </a:p>
        </p:txBody>
      </p:sp>
    </p:spTree>
    <p:extLst>
      <p:ext uri="{BB962C8B-B14F-4D97-AF65-F5344CB8AC3E}">
        <p14:creationId xmlns:p14="http://schemas.microsoft.com/office/powerpoint/2010/main" val="1727063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26</a:t>
            </a:fld>
            <a:endParaRPr lang="en-US"/>
          </a:p>
        </p:txBody>
      </p:sp>
    </p:spTree>
    <p:extLst>
      <p:ext uri="{BB962C8B-B14F-4D97-AF65-F5344CB8AC3E}">
        <p14:creationId xmlns:p14="http://schemas.microsoft.com/office/powerpoint/2010/main" val="320960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27</a:t>
            </a:fld>
            <a:endParaRPr lang="en-US"/>
          </a:p>
        </p:txBody>
      </p:sp>
    </p:spTree>
    <p:extLst>
      <p:ext uri="{BB962C8B-B14F-4D97-AF65-F5344CB8AC3E}">
        <p14:creationId xmlns:p14="http://schemas.microsoft.com/office/powerpoint/2010/main" val="175518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28</a:t>
            </a:fld>
            <a:endParaRPr lang="en-US"/>
          </a:p>
        </p:txBody>
      </p:sp>
    </p:spTree>
    <p:extLst>
      <p:ext uri="{BB962C8B-B14F-4D97-AF65-F5344CB8AC3E}">
        <p14:creationId xmlns:p14="http://schemas.microsoft.com/office/powerpoint/2010/main" val="49952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29</a:t>
            </a:fld>
            <a:endParaRPr lang="en-US"/>
          </a:p>
        </p:txBody>
      </p:sp>
    </p:spTree>
    <p:extLst>
      <p:ext uri="{BB962C8B-B14F-4D97-AF65-F5344CB8AC3E}">
        <p14:creationId xmlns:p14="http://schemas.microsoft.com/office/powerpoint/2010/main" val="183620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30</a:t>
            </a:fld>
            <a:endParaRPr lang="en-US"/>
          </a:p>
        </p:txBody>
      </p:sp>
    </p:spTree>
    <p:extLst>
      <p:ext uri="{BB962C8B-B14F-4D97-AF65-F5344CB8AC3E}">
        <p14:creationId xmlns:p14="http://schemas.microsoft.com/office/powerpoint/2010/main" val="1527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a:t>
            </a:fld>
            <a:endParaRPr lang="en-US"/>
          </a:p>
        </p:txBody>
      </p:sp>
    </p:spTree>
    <p:extLst>
      <p:ext uri="{BB962C8B-B14F-4D97-AF65-F5344CB8AC3E}">
        <p14:creationId xmlns:p14="http://schemas.microsoft.com/office/powerpoint/2010/main" val="230273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15</a:t>
            </a:fld>
            <a:endParaRPr lang="en-US"/>
          </a:p>
        </p:txBody>
      </p:sp>
    </p:spTree>
    <p:extLst>
      <p:ext uri="{BB962C8B-B14F-4D97-AF65-F5344CB8AC3E}">
        <p14:creationId xmlns:p14="http://schemas.microsoft.com/office/powerpoint/2010/main" val="151151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16</a:t>
            </a:fld>
            <a:endParaRPr lang="en-US"/>
          </a:p>
        </p:txBody>
      </p:sp>
    </p:spTree>
    <p:extLst>
      <p:ext uri="{BB962C8B-B14F-4D97-AF65-F5344CB8AC3E}">
        <p14:creationId xmlns:p14="http://schemas.microsoft.com/office/powerpoint/2010/main" val="195554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17</a:t>
            </a:fld>
            <a:endParaRPr lang="en-US"/>
          </a:p>
        </p:txBody>
      </p:sp>
    </p:spTree>
    <p:extLst>
      <p:ext uri="{BB962C8B-B14F-4D97-AF65-F5344CB8AC3E}">
        <p14:creationId xmlns:p14="http://schemas.microsoft.com/office/powerpoint/2010/main" val="332103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18</a:t>
            </a:fld>
            <a:endParaRPr lang="en-US"/>
          </a:p>
        </p:txBody>
      </p:sp>
    </p:spTree>
    <p:extLst>
      <p:ext uri="{BB962C8B-B14F-4D97-AF65-F5344CB8AC3E}">
        <p14:creationId xmlns:p14="http://schemas.microsoft.com/office/powerpoint/2010/main" val="98009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19</a:t>
            </a:fld>
            <a:endParaRPr lang="en-US"/>
          </a:p>
        </p:txBody>
      </p:sp>
    </p:spTree>
    <p:extLst>
      <p:ext uri="{BB962C8B-B14F-4D97-AF65-F5344CB8AC3E}">
        <p14:creationId xmlns:p14="http://schemas.microsoft.com/office/powerpoint/2010/main" val="283523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20</a:t>
            </a:fld>
            <a:endParaRPr lang="en-US"/>
          </a:p>
        </p:txBody>
      </p:sp>
    </p:spTree>
    <p:extLst>
      <p:ext uri="{BB962C8B-B14F-4D97-AF65-F5344CB8AC3E}">
        <p14:creationId xmlns:p14="http://schemas.microsoft.com/office/powerpoint/2010/main" val="69983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a:p>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21</a:t>
            </a:fld>
            <a:endParaRPr lang="en-US"/>
          </a:p>
        </p:txBody>
      </p:sp>
    </p:spTree>
    <p:extLst>
      <p:ext uri="{BB962C8B-B14F-4D97-AF65-F5344CB8AC3E}">
        <p14:creationId xmlns:p14="http://schemas.microsoft.com/office/powerpoint/2010/main" val="1638238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9.xml"/><Relationship Id="rId4" Type="http://schemas.openxmlformats.org/officeDocument/2006/relationships/image" Target="../media/image13.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1257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BC0-01FB-85AF-17F6-78F3477F1A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8968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2964AF03-F442-573C-B70C-4D2A7967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49298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451840" y="3178163"/>
            <a:ext cx="10363200" cy="730127"/>
          </a:xfrm>
        </p:spPr>
        <p:txBody>
          <a:bodyPr>
            <a:normAutofit/>
          </a:bodyPr>
          <a:lstStyle>
            <a:lvl1pPr algn="l">
              <a:defRPr sz="2000" b="1">
                <a:latin typeface="Calibri"/>
                <a:cs typeface="Calibri"/>
              </a:defRPr>
            </a:lvl1pPr>
          </a:lstStyle>
          <a:p>
            <a:r>
              <a:rPr lang="en-US"/>
              <a:t>Click to edit Master title style</a:t>
            </a:r>
          </a:p>
        </p:txBody>
      </p:sp>
      <p:sp>
        <p:nvSpPr>
          <p:cNvPr id="3" name="Subtitle 2"/>
          <p:cNvSpPr>
            <a:spLocks noGrp="1"/>
          </p:cNvSpPr>
          <p:nvPr>
            <p:ph type="subTitle" idx="1"/>
          </p:nvPr>
        </p:nvSpPr>
        <p:spPr>
          <a:xfrm>
            <a:off x="476928" y="4004455"/>
            <a:ext cx="10338112"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9542686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D361B-9EFA-317F-A506-A5136754C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D8EEE-11EA-D1B2-C3EB-0D5896063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7AF3A1-6837-05AE-2489-D192D49E5F86}"/>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5" name="Footer Placeholder 4">
            <a:extLst>
              <a:ext uri="{FF2B5EF4-FFF2-40B4-BE49-F238E27FC236}">
                <a16:creationId xmlns:a16="http://schemas.microsoft.com/office/drawing/2014/main" id="{BF23B852-6E23-C5C4-2286-BF542B759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F4A0F-DA13-358B-DBC2-012C3A1DEF8B}"/>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171571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4D53-8138-C1B1-DBC0-A6B69692B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51A899-D0E5-F7ED-BB5F-7F982D41E6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988E4-E9E9-CA8F-D184-743158A3008D}"/>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5" name="Footer Placeholder 4">
            <a:extLst>
              <a:ext uri="{FF2B5EF4-FFF2-40B4-BE49-F238E27FC236}">
                <a16:creationId xmlns:a16="http://schemas.microsoft.com/office/drawing/2014/main" id="{7DCFF56C-00C1-AB71-A264-DFAC6A081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FFDC7-54F7-1743-D08A-E3DA35EC784E}"/>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314141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98B5-8B5B-F4F5-D659-E2A96E5D0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C510B-5BB4-E3DC-5338-645380D600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3C9211-A0F2-C2A5-FBFA-87233E5FBA3D}"/>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5" name="Footer Placeholder 4">
            <a:extLst>
              <a:ext uri="{FF2B5EF4-FFF2-40B4-BE49-F238E27FC236}">
                <a16:creationId xmlns:a16="http://schemas.microsoft.com/office/drawing/2014/main" id="{E02AAF06-61D7-DF28-3DFE-136CF2EE3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D0388-6077-4AE9-4530-479B86322A56}"/>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3076203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D63-7563-A666-ACD7-40C326997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309C50-EED7-9D29-3F2C-56C158E47F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8E364-973B-10B8-CF40-2F34BDCC3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D953C-C98E-512B-4EB5-EEAB8206753C}"/>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6" name="Footer Placeholder 5">
            <a:extLst>
              <a:ext uri="{FF2B5EF4-FFF2-40B4-BE49-F238E27FC236}">
                <a16:creationId xmlns:a16="http://schemas.microsoft.com/office/drawing/2014/main" id="{69EEDDEF-1016-4C57-528B-5E11645D3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26414-60D5-E56E-CDD9-DA88BA351F66}"/>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428209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CD03-5B8E-ED49-E43C-EB05C26083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79752-FB07-BD6D-8AD1-40F1E7793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035D7-731D-F389-1781-6638C05FD2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46F5FB-ABB9-2713-64CD-A42576909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0F682-F361-D66A-9CF9-8494FE6B5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4AA1E4-AB65-EC1C-071D-DAFB4B196337}"/>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8" name="Footer Placeholder 7">
            <a:extLst>
              <a:ext uri="{FF2B5EF4-FFF2-40B4-BE49-F238E27FC236}">
                <a16:creationId xmlns:a16="http://schemas.microsoft.com/office/drawing/2014/main" id="{D767CF4D-C4F2-1E22-A3AF-A251E49B6E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1F399-FAA0-5E80-8D8E-076745B020E0}"/>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284081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8218-EB25-3A47-6364-04C2F1A598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DBAAB-2331-5AD8-C51E-386AD406BFDB}"/>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4" name="Footer Placeholder 3">
            <a:extLst>
              <a:ext uri="{FF2B5EF4-FFF2-40B4-BE49-F238E27FC236}">
                <a16:creationId xmlns:a16="http://schemas.microsoft.com/office/drawing/2014/main" id="{B5D613FD-F621-F4E0-5532-15B664DEA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BD74CD-71BB-ABFD-F7A7-9A2ED76AEECA}"/>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3322885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87756-9084-736D-0313-BE3A8346EFE3}"/>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3" name="Footer Placeholder 2">
            <a:extLst>
              <a:ext uri="{FF2B5EF4-FFF2-40B4-BE49-F238E27FC236}">
                <a16:creationId xmlns:a16="http://schemas.microsoft.com/office/drawing/2014/main" id="{AC2AD3F9-31D3-6B59-9473-301EB22999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CABF4-FF3E-03F1-2484-11EDB15C1097}"/>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1575715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B380-6D5B-809E-5448-251B1B934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6EBC9C-A0D9-E0CA-FB4F-153434DB5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F64680-942A-934D-C3E2-D1CAEC12D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C54AD-3613-7849-E6EA-70D146A9BCAA}"/>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6" name="Footer Placeholder 5">
            <a:extLst>
              <a:ext uri="{FF2B5EF4-FFF2-40B4-BE49-F238E27FC236}">
                <a16:creationId xmlns:a16="http://schemas.microsoft.com/office/drawing/2014/main" id="{7BDBE9B3-FAAF-0B44-FA4B-E5EF0F752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824A1-88BD-B8B9-D438-22BC864E2E29}"/>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1064672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9701-ACFA-3381-59F4-A1F3E5A92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DBFE5D-E9F5-5979-CCE4-718D1706C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56AC3C-86F8-8C83-C751-54A48D30F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0DDD2-9504-C42A-7D49-A9ED8E76D416}"/>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6" name="Footer Placeholder 5">
            <a:extLst>
              <a:ext uri="{FF2B5EF4-FFF2-40B4-BE49-F238E27FC236}">
                <a16:creationId xmlns:a16="http://schemas.microsoft.com/office/drawing/2014/main" id="{D84826FC-7B4E-7A8E-9D08-E3F294E0F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62414-2342-FEFE-D412-A8A4FF6CE5D2}"/>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3818419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5902-7E98-BBA1-6BD6-F166D4DDA7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2C20F5-7087-4400-901F-928E5048B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E9DF6-1F7C-FBAD-57F8-CA0A3BBFC73D}"/>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5" name="Footer Placeholder 4">
            <a:extLst>
              <a:ext uri="{FF2B5EF4-FFF2-40B4-BE49-F238E27FC236}">
                <a16:creationId xmlns:a16="http://schemas.microsoft.com/office/drawing/2014/main" id="{1CA51D98-468F-BF89-6BB6-CD1E836A6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7AB8A-B6F2-92F2-74F8-82375F089B50}"/>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2483208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1497B-2971-F60E-3A90-9E294650A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98BB99-2417-12FE-3071-8930D76201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6D40B-1312-39CB-606D-5719350AB1E7}"/>
              </a:ext>
            </a:extLst>
          </p:cNvPr>
          <p:cNvSpPr>
            <a:spLocks noGrp="1"/>
          </p:cNvSpPr>
          <p:nvPr>
            <p:ph type="dt" sz="half" idx="10"/>
          </p:nvPr>
        </p:nvSpPr>
        <p:spPr/>
        <p:txBody>
          <a:bodyPr/>
          <a:lstStyle/>
          <a:p>
            <a:fld id="{29A14F0F-19E5-5449-98C6-2FE40F35BA98}" type="datetimeFigureOut">
              <a:rPr lang="en-US" smtClean="0"/>
              <a:t>6/27/2024</a:t>
            </a:fld>
            <a:endParaRPr lang="en-US"/>
          </a:p>
        </p:txBody>
      </p:sp>
      <p:sp>
        <p:nvSpPr>
          <p:cNvPr id="5" name="Footer Placeholder 4">
            <a:extLst>
              <a:ext uri="{FF2B5EF4-FFF2-40B4-BE49-F238E27FC236}">
                <a16:creationId xmlns:a16="http://schemas.microsoft.com/office/drawing/2014/main" id="{F50D4492-3988-D04D-9EC5-99EE01523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A2652-8C7E-948C-016B-7ED984C91C74}"/>
              </a:ext>
            </a:extLst>
          </p:cNvPr>
          <p:cNvSpPr>
            <a:spLocks noGrp="1"/>
          </p:cNvSpPr>
          <p:nvPr>
            <p:ph type="sldNum" sz="quarter" idx="12"/>
          </p:nvPr>
        </p:nvSpPr>
        <p:spPr/>
        <p:txBody>
          <a:bodyPr/>
          <a:lstStyle/>
          <a:p>
            <a:fld id="{8E717A7A-D7C3-4F42-BBB3-6C487B4F5997}" type="slidenum">
              <a:rPr lang="en-US" smtClean="0"/>
              <a:t>‹#›</a:t>
            </a:fld>
            <a:endParaRPr lang="en-US"/>
          </a:p>
        </p:txBody>
      </p:sp>
    </p:spTree>
    <p:extLst>
      <p:ext uri="{BB962C8B-B14F-4D97-AF65-F5344CB8AC3E}">
        <p14:creationId xmlns:p14="http://schemas.microsoft.com/office/powerpoint/2010/main" val="3207398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rgbClr val="003E72"/>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474649" y="2820512"/>
            <a:ext cx="8382000" cy="433163"/>
          </a:xfrm>
        </p:spPr>
        <p:txBody>
          <a:bodyPr>
            <a:noAutofit/>
          </a:bodyPr>
          <a:lstStyle>
            <a:lvl1pPr marL="0" indent="0" algn="l">
              <a:buNone/>
              <a:defRPr sz="30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452237775"/>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rgbClr val="003E72"/>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spTree>
    <p:extLst>
      <p:ext uri="{BB962C8B-B14F-4D97-AF65-F5344CB8AC3E}">
        <p14:creationId xmlns:p14="http://schemas.microsoft.com/office/powerpoint/2010/main" val="1627734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171193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rgbClr val="003E7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400082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452963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48078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4041265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4F1F2"/>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237124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649154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9C84-AE2F-8405-AF51-DCA9B96414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66100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97171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451840" y="3178163"/>
            <a:ext cx="10363200" cy="730127"/>
          </a:xfrm>
        </p:spPr>
        <p:txBody>
          <a:bodyPr>
            <a:normAutofit/>
          </a:bodyPr>
          <a:lstStyle>
            <a:lvl1pPr algn="l">
              <a:defRPr sz="2000" b="1">
                <a:latin typeface="Calibri"/>
                <a:cs typeface="Calibri"/>
              </a:defRPr>
            </a:lvl1pPr>
          </a:lstStyle>
          <a:p>
            <a:r>
              <a:rPr lang="en-US"/>
              <a:t>Click to edit Master title style</a:t>
            </a:r>
          </a:p>
        </p:txBody>
      </p:sp>
      <p:sp>
        <p:nvSpPr>
          <p:cNvPr id="3" name="Subtitle 2"/>
          <p:cNvSpPr>
            <a:spLocks noGrp="1"/>
          </p:cNvSpPr>
          <p:nvPr>
            <p:ph type="subTitle" idx="1"/>
          </p:nvPr>
        </p:nvSpPr>
        <p:spPr>
          <a:xfrm>
            <a:off x="476928" y="4004455"/>
            <a:ext cx="10338112"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380499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2458845804"/>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336796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79A78958-F6FE-AB8A-B162-FC6BA1928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200113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02996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7415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75574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885128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73483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219478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066280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399910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FDE2-6902-7934-8221-49497DF39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F0B6D-DC21-6DE0-1CBB-AE01FD0AC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4479509-9275-4735-352C-B7BE1EACBCFD}"/>
              </a:ext>
            </a:extLst>
          </p:cNvPr>
          <p:cNvSpPr>
            <a:spLocks noGrp="1"/>
          </p:cNvSpPr>
          <p:nvPr>
            <p:ph type="sldNum" sz="quarter" idx="10"/>
          </p:nvPr>
        </p:nvSpPr>
        <p:spPr/>
        <p:txBody>
          <a:bodyPr/>
          <a:lstStyle/>
          <a:p>
            <a:fld id="{3647B706-5948-6248-B5A8-2CC906FD993A}" type="slidenum">
              <a:rPr lang="en-US" smtClean="0"/>
              <a:t>‹#›</a:t>
            </a:fld>
            <a:endParaRPr lang="en-US"/>
          </a:p>
        </p:txBody>
      </p:sp>
    </p:spTree>
    <p:extLst>
      <p:ext uri="{BB962C8B-B14F-4D97-AF65-F5344CB8AC3E}">
        <p14:creationId xmlns:p14="http://schemas.microsoft.com/office/powerpoint/2010/main" val="26595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4" name="Picture 3" descr="Logo, company name&#10;&#10;Description automatically generated">
            <a:extLst>
              <a:ext uri="{FF2B5EF4-FFF2-40B4-BE49-F238E27FC236}">
                <a16:creationId xmlns:a16="http://schemas.microsoft.com/office/drawing/2014/main" id="{796B2F5B-5BF6-8EDD-9D17-B55BE2979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FC2C42C3-A719-B85C-7A9A-43E9F87DB6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6108" y="5804471"/>
            <a:ext cx="1599784" cy="1275725"/>
          </a:xfrm>
          <a:prstGeom prst="rect">
            <a:avLst/>
          </a:prstGeom>
        </p:spPr>
      </p:pic>
    </p:spTree>
    <p:extLst>
      <p:ext uri="{BB962C8B-B14F-4D97-AF65-F5344CB8AC3E}">
        <p14:creationId xmlns:p14="http://schemas.microsoft.com/office/powerpoint/2010/main" val="3726607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 name="Picture 1" descr="Logo, company name&#10;&#10;Description automatically generated">
            <a:extLst>
              <a:ext uri="{FF2B5EF4-FFF2-40B4-BE49-F238E27FC236}">
                <a16:creationId xmlns:a16="http://schemas.microsoft.com/office/drawing/2014/main" id="{3FA1529E-0048-9CB4-CB1A-C3789CC853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6108" y="5804471"/>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1F91D4F-A932-4FA6-A468-BF18A7F35BC6}"/>
              </a:ext>
            </a:extLst>
          </p:cNvPr>
          <p:cNvSpPr>
            <a:spLocks noGrp="1"/>
          </p:cNvSpPr>
          <p:nvPr>
            <p:ph type="pic" sz="quarter" idx="11" hasCustomPrompt="1"/>
          </p:nvPr>
        </p:nvSpPr>
        <p:spPr>
          <a:xfrm>
            <a:off x="6284913" y="0"/>
            <a:ext cx="5907087" cy="6858000"/>
          </a:xfrm>
          <a:prstGeom prst="parallelogram">
            <a:avLst>
              <a:gd name="adj" fmla="val 36907"/>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3" name="Title 1">
            <a:extLst>
              <a:ext uri="{FF2B5EF4-FFF2-40B4-BE49-F238E27FC236}">
                <a16:creationId xmlns:a16="http://schemas.microsoft.com/office/drawing/2014/main" id="{1AD26C11-437E-8849-AD78-852C2DBB330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4" name="Text Placeholder 3">
            <a:extLst>
              <a:ext uri="{FF2B5EF4-FFF2-40B4-BE49-F238E27FC236}">
                <a16:creationId xmlns:a16="http://schemas.microsoft.com/office/drawing/2014/main" id="{1924C876-91BF-9E48-815B-4D70F72C991A}"/>
              </a:ext>
            </a:extLst>
          </p:cNvPr>
          <p:cNvSpPr>
            <a:spLocks noGrp="1"/>
          </p:cNvSpPr>
          <p:nvPr>
            <p:ph type="body" sz="quarter" idx="12"/>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E3A6B5E9-6E3C-A548-BB49-0AD830571EEE}"/>
              </a:ext>
            </a:extLst>
          </p:cNvPr>
          <p:cNvPicPr>
            <a:picLocks noChangeAspect="1"/>
          </p:cNvPicPr>
          <p:nvPr userDrawn="1"/>
        </p:nvPicPr>
        <p:blipFill>
          <a:blip r:embed="rId2"/>
          <a:stretch>
            <a:fillRect/>
          </a:stretch>
        </p:blipFill>
        <p:spPr>
          <a:xfrm>
            <a:off x="10715821" y="5842067"/>
            <a:ext cx="1476179" cy="1177158"/>
          </a:xfrm>
          <a:prstGeom prst="rect">
            <a:avLst/>
          </a:prstGeom>
        </p:spPr>
      </p:pic>
    </p:spTree>
    <p:extLst>
      <p:ext uri="{BB962C8B-B14F-4D97-AF65-F5344CB8AC3E}">
        <p14:creationId xmlns:p14="http://schemas.microsoft.com/office/powerpoint/2010/main" val="3221126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152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1630370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008145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09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413671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4" name="Picture 3" descr="Logo, company name&#10;&#10;Description automatically generated">
            <a:extLst>
              <a:ext uri="{FF2B5EF4-FFF2-40B4-BE49-F238E27FC236}">
                <a16:creationId xmlns:a16="http://schemas.microsoft.com/office/drawing/2014/main" id="{71391183-0167-3204-7809-52B1B7C35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586136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531135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86614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412960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981762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779496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051911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26785422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51724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35632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2" name="Picture 1" descr="Logo, company name&#10;&#10;Description automatically generated">
            <a:extLst>
              <a:ext uri="{FF2B5EF4-FFF2-40B4-BE49-F238E27FC236}">
                <a16:creationId xmlns:a16="http://schemas.microsoft.com/office/drawing/2014/main" id="{95BE4FA8-2428-1D2B-DEF5-94AD270EED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994729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527768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986490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474340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723836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3877428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90218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01F57C16-FA00-558F-66BE-74CAC0683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4.png"/><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18" Type="http://schemas.openxmlformats.org/officeDocument/2006/relationships/oleObject" Target="../embeddings/oleObject2.bin"/><Relationship Id="rId3" Type="http://schemas.openxmlformats.org/officeDocument/2006/relationships/slideLayout" Target="../slideLayouts/slideLayout28.xml"/><Relationship Id="rId21" Type="http://schemas.openxmlformats.org/officeDocument/2006/relationships/image" Target="../media/image4.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microsoft.com/office/2007/relationships/hdphoto" Target="../media/hdphoto1.wdp"/><Relationship Id="rId2" Type="http://schemas.openxmlformats.org/officeDocument/2006/relationships/slideLayout" Target="../slideLayouts/slideLayout27.xml"/><Relationship Id="rId16" Type="http://schemas.openxmlformats.org/officeDocument/2006/relationships/image" Target="../media/image11.png"/><Relationship Id="rId20"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ags" Target="../tags/tag4.xml"/><Relationship Id="rId10" Type="http://schemas.openxmlformats.org/officeDocument/2006/relationships/slideLayout" Target="../slideLayouts/slideLayout35.xml"/><Relationship Id="rId19" Type="http://schemas.openxmlformats.org/officeDocument/2006/relationships/image" Target="../media/image2.emf"/><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ags" Target="../tags/tag5.xml"/><Relationship Id="rId1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image" Target="../media/image3.png"/><Relationship Id="rId2" Type="http://schemas.openxmlformats.org/officeDocument/2006/relationships/slideLayout" Target="../slideLayouts/slideLayout39.xml"/><Relationship Id="rId16" Type="http://schemas.openxmlformats.org/officeDocument/2006/relationships/image" Target="../media/image2.emf"/><Relationship Id="rId20" Type="http://schemas.microsoft.com/office/2007/relationships/hdphoto" Target="../media/hdphoto1.wdp"/><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oleObject" Target="../embeddings/oleObject3.bin"/><Relationship Id="rId10" Type="http://schemas.openxmlformats.org/officeDocument/2006/relationships/slideLayout" Target="../slideLayouts/slideLayout47.xml"/><Relationship Id="rId19"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ags" Target="../tags/tag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image" Target="../media/image2.emf"/><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oleObject" Target="../embeddings/oleObject4.bin"/><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image" Target="../media/image8.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ags" Target="../tags/tag8.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ags" Target="../tags/tag7.xml"/><Relationship Id="rId28" Type="http://schemas.openxmlformats.org/officeDocument/2006/relationships/image" Target="../media/image4.png"/><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heme" Target="../theme/theme7.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8">
            <a:alphaModFix amt="7000"/>
            <a:extLst>
              <a:ext uri="{BEBA8EAE-BF5A-486C-A8C5-ECC9F3942E4B}">
                <a14:imgProps xmlns:a14="http://schemas.microsoft.com/office/drawing/2010/main">
                  <a14:imgLayer r:embed="rId19">
                    <a14:imgEffect>
                      <a14:sharpenSoften amount="-97000"/>
                    </a14:imgEffect>
                  </a14:imgLayer>
                </a14:imgProps>
              </a:ext>
            </a:extLst>
          </a:blip>
          <a:stretch>
            <a:fillRect/>
          </a:stretch>
        </p:blipFill>
        <p:spPr>
          <a:xfrm>
            <a:off x="-1914319" y="-355819"/>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6"/>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2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2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3965" r:id="rId10"/>
    <p:sldLayoutId id="2147483995" r:id="rId11"/>
    <p:sldLayoutId id="2147483966" r:id="rId12"/>
    <p:sldLayoutId id="2147483996" r:id="rId13"/>
    <p:sldLayoutId id="2147484033" r:id="rId14"/>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CC6C9-7C28-56CA-EA27-4B3776A7D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E63F0-ACA5-2727-8B3D-DDD8AA7C1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B4451-5507-B852-232B-E949785B52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A14F0F-19E5-5449-98C6-2FE40F35BA98}" type="datetimeFigureOut">
              <a:rPr lang="en-US" smtClean="0"/>
              <a:t>6/27/2024</a:t>
            </a:fld>
            <a:endParaRPr lang="en-US"/>
          </a:p>
        </p:txBody>
      </p:sp>
      <p:sp>
        <p:nvSpPr>
          <p:cNvPr id="5" name="Footer Placeholder 4">
            <a:extLst>
              <a:ext uri="{FF2B5EF4-FFF2-40B4-BE49-F238E27FC236}">
                <a16:creationId xmlns:a16="http://schemas.microsoft.com/office/drawing/2014/main" id="{CEFA8766-E1A5-DF40-2A6A-065B9E6EA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41DAC5-2761-8FA7-8363-C69CC0D82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717A7A-D7C3-4F42-BBB3-6C487B4F5997}" type="slidenum">
              <a:rPr lang="en-US" smtClean="0"/>
              <a:t>‹#›</a:t>
            </a:fld>
            <a:endParaRPr lang="en-US"/>
          </a:p>
        </p:txBody>
      </p:sp>
    </p:spTree>
    <p:extLst>
      <p:ext uri="{BB962C8B-B14F-4D97-AF65-F5344CB8AC3E}">
        <p14:creationId xmlns:p14="http://schemas.microsoft.com/office/powerpoint/2010/main" val="423764863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100000">
              <a:srgbClr val="AEB0B6"/>
            </a:gs>
          </a:gsLst>
          <a:lin ang="5400000" scaled="1"/>
        </a:gradFill>
        <a:effectLst/>
      </p:bgPr>
    </p:bg>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1907B89B-E264-D90E-DB5B-BF93BCE831F8}"/>
              </a:ext>
            </a:extLst>
          </p:cNvPr>
          <p:cNvPicPr>
            <a:picLocks noChangeAspect="1"/>
          </p:cNvPicPr>
          <p:nvPr userDrawn="1"/>
        </p:nvPicPr>
        <p:blipFill>
          <a:blip r:embed="rId16">
            <a:alphaModFix amt="33000"/>
            <a:extLst>
              <a:ext uri="{BEBA8EAE-BF5A-486C-A8C5-ECC9F3942E4B}">
                <a14:imgProps xmlns:a14="http://schemas.microsoft.com/office/drawing/2010/main">
                  <a14:imgLayer r:embed="rId17">
                    <a14:imgEffect>
                      <a14:sharpenSoften amount="-97000"/>
                    </a14:imgEffect>
                  </a14:imgLayer>
                </a14:imgProps>
              </a:ext>
            </a:extLst>
          </a:blip>
          <a:stretch>
            <a:fillRect/>
          </a:stretch>
        </p:blipFill>
        <p:spPr>
          <a:xfrm>
            <a:off x="-1939034" y="-442316"/>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4"/>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6" progId="TCLayout.ActiveDocument.1">
                  <p:embed/>
                </p:oleObj>
              </mc:Choice>
              <mc:Fallback>
                <p:oleObj name="think-cell Slide" r:id="rId18"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20"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347531764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31" r:id="rId10"/>
    <p:sldLayoutId id="2147484032" r:id="rId11"/>
    <p:sldLayoutId id="2147484034" r:id="rId12"/>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9">
            <a:alphaModFix amt="7000"/>
            <a:extLst>
              <a:ext uri="{BEBA8EAE-BF5A-486C-A8C5-ECC9F3942E4B}">
                <a14:imgProps xmlns:a14="http://schemas.microsoft.com/office/drawing/2010/main">
                  <a14:imgLayer r:embed="rId20">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2290573742"/>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sldLayoutIdLst>
    <p:sldLayoutId id="2147483971" r:id="rId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 id="2147483967" r:id="rId5"/>
    <p:sldLayoutId id="21474839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6/27/2024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7"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28"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24646889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hyperlink" Target="https://apps.gov.powerapps.us/play/e/default-e95f1b23-abaf-45ee-821d-b7ab251ab3bf/a/e40d77cb-7ac9-472a-b96c-5c8f65afaa3e?tenantId=e95f1b23-abaf-45ee-821d-b7ab251ab3bf&amp;hint=0659c213-8b46-4efd-9379-8c545ad3f2a2&amp;sourcetime=1707239838032&amp;source=porta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earch.va.gov/programs/epros/education/webinars/archives.cfm" TargetMode="External"/><Relationship Id="rId2" Type="http://schemas.openxmlformats.org/officeDocument/2006/relationships/image" Target="../media/image16.jpeg"/><Relationship Id="rId1" Type="http://schemas.openxmlformats.org/officeDocument/2006/relationships/slideLayout" Target="../slideLayouts/slideLayout61.xml"/><Relationship Id="rId4" Type="http://schemas.openxmlformats.org/officeDocument/2006/relationships/hyperlink" Target="https://apps.gov.powerapps.us/play/e/default-e95f1b23-abaf-45ee-821d-b7ab251ab3bf/a/e40d77cb-7ac9-472a-b96c-5c8f65afaa3e?tenantId=e95f1b23-abaf-45ee-821d-b7ab251ab3bf&amp;hint=0659c213-8b46-4efd-9379-8c545ad3f2a2&amp;sourcetime=1707239838032&amp;source=porta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hyperlink" Target="https://www.research.va.gov/programs/epros/education/webinars/archives.cfm" TargetMode="External"/><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hyperlink" Target="https://www.research.va.gov/programs/epros/vairrs/training/webinars.cfm" TargetMode="Externa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10.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hyperlink" Target="https://www.research.va.gov/programs/epros/vairrs/training/vaiirs_university.cfm" TargetMode="External"/><Relationship Id="rId9" Type="http://schemas.openxmlformats.org/officeDocument/2006/relationships/image" Target="../media/image42.png"/><Relationship Id="rId14" Type="http://schemas.openxmlformats.org/officeDocument/2006/relationships/image" Target="../media/image47.svg"/></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hyperlink" Target="https://apps.gov.powerapps.us/play/e/default-e95f1b23-abaf-45ee-821d-b7ab251ab3bf/a/e40d77cb-7ac9-472a-b96c-5c8f65afaa3e?tenantId=e95f1b23-abaf-45ee-821d-b7ab251ab3bf&amp;hint=0659c213-8b46-4efd-9379-8c545ad3f2a2&amp;sourcetime=1707239838032&amp;source=portal" TargetMode="Externa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hyperlink" Target="mailto:VAIRRS@va.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mailto:VAIRRSAdministrators@va.gov" TargetMode="External"/><Relationship Id="rId2" Type="http://schemas.openxmlformats.org/officeDocument/2006/relationships/hyperlink" Target="https://public.govdelivery.com/accounts/USVHA/subscriber/new?topic_id=USVHA_1952" TargetMode="External"/><Relationship Id="rId1" Type="http://schemas.openxmlformats.org/officeDocument/2006/relationships/slideLayout" Target="../slideLayouts/slideLayout10.xml"/><Relationship Id="rId4" Type="http://schemas.openxmlformats.org/officeDocument/2006/relationships/hyperlink" Target="mailto:VAIRRSendusers@v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VACentralIRB@va.gov" TargetMode="Externa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45E9C71-B0BC-BA93-5F1B-FB76E4C36A34}"/>
              </a:ext>
            </a:extLst>
          </p:cNvPr>
          <p:cNvSpPr txBox="1">
            <a:spLocks/>
          </p:cNvSpPr>
          <p:nvPr/>
        </p:nvSpPr>
        <p:spPr>
          <a:xfrm>
            <a:off x="2059394" y="3915568"/>
            <a:ext cx="3945835" cy="173292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600"/>
              <a:t>Check the chat box for handouts that may have been uploaded by the presenters. </a:t>
            </a:r>
            <a:endParaRPr lang="en-US" sz="1600">
              <a:cs typeface="Calibri"/>
            </a:endParaRPr>
          </a:p>
          <a:p>
            <a:pPr>
              <a:buFont typeface="Wingdings" panose="05000000000000000000" pitchFamily="2" charset="2"/>
              <a:buChar char="ü"/>
            </a:pPr>
            <a:r>
              <a:rPr lang="en-US" sz="1600"/>
              <a:t>Please mute your mic and use the chat box or raise your hand to ask questions. Reactions are also encouraged.</a:t>
            </a:r>
            <a:endParaRPr lang="en-US" sz="1600">
              <a:cs typeface="Calibri"/>
            </a:endParaRPr>
          </a:p>
        </p:txBody>
      </p:sp>
      <p:sp>
        <p:nvSpPr>
          <p:cNvPr id="5" name="TextBox 4">
            <a:extLst>
              <a:ext uri="{FF2B5EF4-FFF2-40B4-BE49-F238E27FC236}">
                <a16:creationId xmlns:a16="http://schemas.microsoft.com/office/drawing/2014/main" id="{0FAF94A7-CC87-0F11-3D6F-D30213308CAB}"/>
              </a:ext>
            </a:extLst>
          </p:cNvPr>
          <p:cNvSpPr txBox="1"/>
          <p:nvPr/>
        </p:nvSpPr>
        <p:spPr>
          <a:xfrm>
            <a:off x="2442941" y="3090446"/>
            <a:ext cx="7124575" cy="677108"/>
          </a:xfrm>
          <a:prstGeom prst="rect">
            <a:avLst/>
          </a:prstGeom>
          <a:noFill/>
        </p:spPr>
        <p:txBody>
          <a:bodyPr wrap="square" lIns="91440" tIns="45720" rIns="91440" bIns="45720" rtlCol="0" anchor="t">
            <a:spAutoFit/>
          </a:bodyPr>
          <a:lstStyle/>
          <a:p>
            <a:pPr algn="ctr"/>
            <a:r>
              <a:rPr lang="en-US" sz="2000" b="1" dirty="0">
                <a:latin typeface="Calibri"/>
                <a:ea typeface="ＭＳ Ｐゴシック"/>
                <a:cs typeface="Calibri"/>
              </a:rPr>
              <a:t>Welcome to the </a:t>
            </a:r>
            <a:r>
              <a:rPr lang="en-US" sz="2000" b="1" dirty="0" err="1">
                <a:latin typeface="Calibri"/>
                <a:ea typeface="ＭＳ Ｐゴシック"/>
                <a:cs typeface="Calibri"/>
              </a:rPr>
              <a:t>ePROS</a:t>
            </a:r>
            <a:r>
              <a:rPr lang="en-US" sz="2000" b="1" dirty="0">
                <a:latin typeface="Calibri"/>
                <a:ea typeface="ＭＳ Ｐゴシック"/>
                <a:cs typeface="Calibri"/>
              </a:rPr>
              <a:t> Webinar.  </a:t>
            </a:r>
            <a:endParaRPr lang="en-US" sz="2000" b="1" dirty="0">
              <a:latin typeface="Calibri"/>
              <a:cs typeface="Calibri"/>
            </a:endParaRPr>
          </a:p>
          <a:p>
            <a:pPr algn="ctr"/>
            <a:r>
              <a:rPr lang="en-US" b="1" dirty="0">
                <a:latin typeface="Calibri"/>
                <a:ea typeface="ＭＳ Ｐゴシック"/>
                <a:cs typeface="Calibri"/>
              </a:rPr>
              <a:t>We will begin shortly.</a:t>
            </a:r>
          </a:p>
        </p:txBody>
      </p:sp>
      <p:grpSp>
        <p:nvGrpSpPr>
          <p:cNvPr id="13" name="Group 12">
            <a:extLst>
              <a:ext uri="{FF2B5EF4-FFF2-40B4-BE49-F238E27FC236}">
                <a16:creationId xmlns:a16="http://schemas.microsoft.com/office/drawing/2014/main" id="{7332C52C-9655-8795-9C85-6171FDD95F3E}"/>
              </a:ext>
            </a:extLst>
          </p:cNvPr>
          <p:cNvGrpSpPr/>
          <p:nvPr/>
        </p:nvGrpSpPr>
        <p:grpSpPr>
          <a:xfrm>
            <a:off x="1943451" y="5622708"/>
            <a:ext cx="8305101" cy="448840"/>
            <a:chOff x="419450" y="3103838"/>
            <a:chExt cx="8305101" cy="448840"/>
          </a:xfrm>
        </p:grpSpPr>
        <p:pic>
          <p:nvPicPr>
            <p:cNvPr id="6" name="Picture 5">
              <a:extLst>
                <a:ext uri="{FF2B5EF4-FFF2-40B4-BE49-F238E27FC236}">
                  <a16:creationId xmlns:a16="http://schemas.microsoft.com/office/drawing/2014/main" id="{0A179403-F56D-695D-81A8-3BE522C80A6D}"/>
                </a:ext>
              </a:extLst>
            </p:cNvPr>
            <p:cNvPicPr>
              <a:picLocks noChangeAspect="1"/>
            </p:cNvPicPr>
            <p:nvPr/>
          </p:nvPicPr>
          <p:blipFill rotWithShape="1">
            <a:blip r:embed="rId3"/>
            <a:srcRect l="9174" t="1" b="-609"/>
            <a:stretch/>
          </p:blipFill>
          <p:spPr>
            <a:xfrm>
              <a:off x="419450" y="3103838"/>
              <a:ext cx="8305101" cy="446139"/>
            </a:xfrm>
            <a:prstGeom prst="rect">
              <a:avLst/>
            </a:prstGeom>
          </p:spPr>
        </p:pic>
        <p:grpSp>
          <p:nvGrpSpPr>
            <p:cNvPr id="12" name="Group 11">
              <a:extLst>
                <a:ext uri="{FF2B5EF4-FFF2-40B4-BE49-F238E27FC236}">
                  <a16:creationId xmlns:a16="http://schemas.microsoft.com/office/drawing/2014/main" id="{C3AC6C9D-04CA-DE6E-C2B4-1C13B887917A}"/>
                </a:ext>
              </a:extLst>
            </p:cNvPr>
            <p:cNvGrpSpPr/>
            <p:nvPr/>
          </p:nvGrpSpPr>
          <p:grpSpPr>
            <a:xfrm>
              <a:off x="3431099" y="3103838"/>
              <a:ext cx="1697371" cy="448840"/>
              <a:chOff x="3850548" y="401054"/>
              <a:chExt cx="1697371" cy="448840"/>
            </a:xfrm>
          </p:grpSpPr>
          <p:sp>
            <p:nvSpPr>
              <p:cNvPr id="7" name="Rectangle 6">
                <a:extLst>
                  <a:ext uri="{FF2B5EF4-FFF2-40B4-BE49-F238E27FC236}">
                    <a16:creationId xmlns:a16="http://schemas.microsoft.com/office/drawing/2014/main" id="{1D082409-A4A3-70ED-5481-9973E1C67877}"/>
                  </a:ext>
                </a:extLst>
              </p:cNvPr>
              <p:cNvSpPr/>
              <p:nvPr/>
            </p:nvSpPr>
            <p:spPr>
              <a:xfrm>
                <a:off x="3850548" y="403755"/>
                <a:ext cx="419448" cy="44343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A004F8-CA51-EBD6-79AD-F3961A39FD80}"/>
                  </a:ext>
                </a:extLst>
              </p:cNvPr>
              <p:cNvSpPr/>
              <p:nvPr/>
            </p:nvSpPr>
            <p:spPr>
              <a:xfrm>
                <a:off x="4709023" y="401054"/>
                <a:ext cx="419448" cy="44343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19114-DE93-9FEF-713A-B1E2DD1AD498}"/>
                  </a:ext>
                </a:extLst>
              </p:cNvPr>
              <p:cNvSpPr/>
              <p:nvPr/>
            </p:nvSpPr>
            <p:spPr>
              <a:xfrm>
                <a:off x="5128471" y="406456"/>
                <a:ext cx="419448" cy="44343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Content Placeholder 2">
            <a:extLst>
              <a:ext uri="{FF2B5EF4-FFF2-40B4-BE49-F238E27FC236}">
                <a16:creationId xmlns:a16="http://schemas.microsoft.com/office/drawing/2014/main" id="{9A72B5C4-79C9-DAB5-9AA7-9028FB8B8F31}"/>
              </a:ext>
            </a:extLst>
          </p:cNvPr>
          <p:cNvSpPr txBox="1">
            <a:spLocks/>
          </p:cNvSpPr>
          <p:nvPr/>
        </p:nvSpPr>
        <p:spPr>
          <a:xfrm>
            <a:off x="6102779" y="3915568"/>
            <a:ext cx="3945835" cy="173292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Font typeface="Wingdings" panose="05000000000000000000" pitchFamily="2" charset="2"/>
              <a:buChar char="ü"/>
              <a:defRPr/>
            </a:pPr>
            <a:r>
              <a:rPr lang="en-US" sz="1600">
                <a:solidFill>
                  <a:prstClr val="black"/>
                </a:solidFill>
              </a:rPr>
              <a:t>Please complete the post-webinar evaluation survey, available here </a:t>
            </a:r>
            <a:r>
              <a:rPr lang="en-US" sz="1600">
                <a:solidFill>
                  <a:prstClr val="black"/>
                </a:solidFill>
                <a:latin typeface="Calibri"/>
                <a:cs typeface="Arial"/>
                <a:hlinkClick r:id="rId4">
                  <a:extLst>
                    <a:ext uri="{A12FA001-AC4F-418D-AE19-62706E023703}">
                      <ahyp:hlinkClr xmlns:ahyp="http://schemas.microsoft.com/office/drawing/2018/hyperlinkcolor" val="tx"/>
                    </a:ext>
                  </a:extLst>
                </a:hlinkClick>
              </a:rPr>
              <a:t>here</a:t>
            </a:r>
            <a:r>
              <a:rPr lang="en-US" sz="1600">
                <a:solidFill>
                  <a:prstClr val="black"/>
                </a:solidFill>
                <a:latin typeface="Calibri"/>
                <a:cs typeface="Arial"/>
              </a:rPr>
              <a:t> </a:t>
            </a:r>
            <a:r>
              <a:rPr lang="en-US" sz="1600">
                <a:solidFill>
                  <a:prstClr val="black"/>
                </a:solidFill>
              </a:rPr>
              <a:t>after the webinar. The presenter will post the link in chat.</a:t>
            </a:r>
            <a:endParaRPr lang="en-US" sz="1600">
              <a:solidFill>
                <a:prstClr val="black"/>
              </a:solidFill>
              <a:cs typeface="Calibri"/>
            </a:endParaRPr>
          </a:p>
          <a:p>
            <a:pPr marL="171450" indent="-171450" defTabSz="685800">
              <a:spcBef>
                <a:spcPts val="750"/>
              </a:spcBef>
              <a:buFont typeface="Wingdings" panose="05000000000000000000" pitchFamily="2" charset="2"/>
              <a:buChar char="ü"/>
              <a:defRPr/>
            </a:pPr>
            <a:r>
              <a:rPr lang="en-US" sz="1600">
                <a:solidFill>
                  <a:prstClr val="black"/>
                </a:solidFill>
              </a:rPr>
              <a:t>If you experience sound issues– call in using the number included on the TEAMs calendar invitation.</a:t>
            </a:r>
            <a:endParaRPr lang="en-US" sz="1600">
              <a:solidFill>
                <a:prstClr val="black"/>
              </a:solidFill>
              <a:cs typeface="Calibri"/>
            </a:endParaRPr>
          </a:p>
          <a:p>
            <a:pPr marL="0" indent="0" defTabSz="685800">
              <a:spcBef>
                <a:spcPts val="750"/>
              </a:spcBef>
              <a:buNone/>
              <a:defRPr/>
            </a:pPr>
            <a:endParaRPr lang="en-US" sz="1600">
              <a:solidFill>
                <a:prstClr val="black"/>
              </a:solidFill>
            </a:endParaRPr>
          </a:p>
        </p:txBody>
      </p:sp>
      <p:sp>
        <p:nvSpPr>
          <p:cNvPr id="19" name="Rectangle 18">
            <a:extLst>
              <a:ext uri="{FF2B5EF4-FFF2-40B4-BE49-F238E27FC236}">
                <a16:creationId xmlns:a16="http://schemas.microsoft.com/office/drawing/2014/main" id="{1055385A-6AC9-47C2-B200-074DD4E7A10A}"/>
              </a:ext>
            </a:extLst>
          </p:cNvPr>
          <p:cNvSpPr/>
          <p:nvPr/>
        </p:nvSpPr>
        <p:spPr>
          <a:xfrm>
            <a:off x="8498264" y="5617801"/>
            <a:ext cx="419448" cy="443438"/>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19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785609" y="349112"/>
            <a:ext cx="10044023" cy="877729"/>
          </a:xfrm>
        </p:spPr>
        <p:txBody>
          <a:bodyPr vert="horz" lIns="91440" tIns="45720" rIns="91440" bIns="45720" rtlCol="0" anchor="ctr">
            <a:normAutofit/>
          </a:bodyPr>
          <a:lstStyle/>
          <a:p>
            <a:r>
              <a:rPr lang="en-US" sz="3600" u="sng" kern="1200" spc="300" dirty="0">
                <a:solidFill>
                  <a:srgbClr val="FFFFFF"/>
                </a:solidFill>
                <a:ea typeface="+mj-ea"/>
                <a:cs typeface="+mj-cs"/>
              </a:rPr>
              <a:t>How to</a:t>
            </a:r>
            <a:r>
              <a:rPr lang="en-US" sz="3600" kern="1200" spc="300" dirty="0">
                <a:solidFill>
                  <a:srgbClr val="FFFFFF"/>
                </a:solidFill>
                <a:ea typeface="+mj-ea"/>
                <a:cs typeface="+mj-cs"/>
              </a:rPr>
              <a:t>: Share Package</a:t>
            </a:r>
            <a:endParaRPr lang="en-US" sz="3600" kern="1200" dirty="0">
              <a:solidFill>
                <a:srgbClr val="FFFFFF"/>
              </a:solidFill>
              <a:ea typeface="+mj-ea"/>
              <a:cs typeface="+mj-cs"/>
            </a:endParaRPr>
          </a:p>
        </p:txBody>
      </p:sp>
      <p:pic>
        <p:nvPicPr>
          <p:cNvPr id="56" name="Picture 55">
            <a:extLst>
              <a:ext uri="{FF2B5EF4-FFF2-40B4-BE49-F238E27FC236}">
                <a16:creationId xmlns:a16="http://schemas.microsoft.com/office/drawing/2014/main" id="{3C47E085-BFFB-F53C-08CF-FC0451EF2A6F}"/>
              </a:ext>
            </a:extLst>
          </p:cNvPr>
          <p:cNvPicPr>
            <a:picLocks noChangeAspect="1"/>
          </p:cNvPicPr>
          <p:nvPr/>
        </p:nvPicPr>
        <p:blipFill>
          <a:blip r:embed="rId2"/>
          <a:stretch>
            <a:fillRect/>
          </a:stretch>
        </p:blipFill>
        <p:spPr>
          <a:xfrm>
            <a:off x="755315" y="2448033"/>
            <a:ext cx="1754332" cy="3857351"/>
          </a:xfrm>
          <a:prstGeom prst="rect">
            <a:avLst/>
          </a:prstGeom>
          <a:solidFill>
            <a:schemeClr val="tx1"/>
          </a:solidFill>
          <a:ln>
            <a:solidFill>
              <a:schemeClr val="tx1"/>
            </a:solidFill>
          </a:ln>
          <a:effectLst/>
        </p:spPr>
      </p:pic>
      <p:pic>
        <p:nvPicPr>
          <p:cNvPr id="4" name="Picture 3">
            <a:extLst>
              <a:ext uri="{FF2B5EF4-FFF2-40B4-BE49-F238E27FC236}">
                <a16:creationId xmlns:a16="http://schemas.microsoft.com/office/drawing/2014/main" id="{1E2A4153-1EDA-3D98-BA4A-973A6864582F}"/>
              </a:ext>
            </a:extLst>
          </p:cNvPr>
          <p:cNvPicPr>
            <a:picLocks noChangeAspect="1"/>
          </p:cNvPicPr>
          <p:nvPr/>
        </p:nvPicPr>
        <p:blipFill>
          <a:blip r:embed="rId3"/>
          <a:stretch>
            <a:fillRect/>
          </a:stretch>
        </p:blipFill>
        <p:spPr>
          <a:xfrm>
            <a:off x="4780047" y="2112579"/>
            <a:ext cx="5481147" cy="2626192"/>
          </a:xfrm>
          <a:prstGeom prst="rect">
            <a:avLst/>
          </a:prstGeom>
          <a:solidFill>
            <a:schemeClr val="tx1"/>
          </a:solidFill>
          <a:ln>
            <a:solidFill>
              <a:schemeClr val="tx1"/>
            </a:solidFill>
          </a:ln>
          <a:effectLst/>
        </p:spPr>
      </p:pic>
      <p:sp>
        <p:nvSpPr>
          <p:cNvPr id="5" name="Oval 4">
            <a:extLst>
              <a:ext uri="{FF2B5EF4-FFF2-40B4-BE49-F238E27FC236}">
                <a16:creationId xmlns:a16="http://schemas.microsoft.com/office/drawing/2014/main" id="{9A7DC50F-28A8-5BFC-8E29-E626253D05C2}"/>
              </a:ext>
            </a:extLst>
          </p:cNvPr>
          <p:cNvSpPr/>
          <p:nvPr/>
        </p:nvSpPr>
        <p:spPr>
          <a:xfrm>
            <a:off x="785609" y="4600572"/>
            <a:ext cx="1584422" cy="2892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239F875-4E5E-C3A7-7BC0-2E31E9BF51BA}"/>
              </a:ext>
            </a:extLst>
          </p:cNvPr>
          <p:cNvSpPr/>
          <p:nvPr/>
        </p:nvSpPr>
        <p:spPr>
          <a:xfrm>
            <a:off x="4995285" y="2934262"/>
            <a:ext cx="728436" cy="2626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7D3DC6A-74E5-0F9F-A82B-AD607A34C72C}"/>
              </a:ext>
            </a:extLst>
          </p:cNvPr>
          <p:cNvSpPr/>
          <p:nvPr/>
        </p:nvSpPr>
        <p:spPr>
          <a:xfrm>
            <a:off x="4995285" y="3521615"/>
            <a:ext cx="728436" cy="2626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EE33553-F4AD-CE61-8E1C-772FF219AE9D}"/>
              </a:ext>
            </a:extLst>
          </p:cNvPr>
          <p:cNvSpPr/>
          <p:nvPr/>
        </p:nvSpPr>
        <p:spPr>
          <a:xfrm>
            <a:off x="4985993" y="4216983"/>
            <a:ext cx="728436" cy="2626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BB7FD072-60C3-5033-7D8D-E0F966B94870}"/>
              </a:ext>
            </a:extLst>
          </p:cNvPr>
          <p:cNvCxnSpPr>
            <a:cxnSpLocks/>
          </p:cNvCxnSpPr>
          <p:nvPr/>
        </p:nvCxnSpPr>
        <p:spPr>
          <a:xfrm flipV="1">
            <a:off x="2547176" y="3153788"/>
            <a:ext cx="2373051" cy="1564786"/>
          </a:xfrm>
          <a:prstGeom prst="straightConnector1">
            <a:avLst/>
          </a:prstGeom>
          <a:ln w="38100" cap="flat" cmpd="sng" algn="ctr">
            <a:solidFill>
              <a:srgbClr val="C0000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8" name="TextBox 57">
            <a:extLst>
              <a:ext uri="{FF2B5EF4-FFF2-40B4-BE49-F238E27FC236}">
                <a16:creationId xmlns:a16="http://schemas.microsoft.com/office/drawing/2014/main" id="{506888A1-292D-F0B5-A50C-01DB0A1E0C4F}"/>
              </a:ext>
            </a:extLst>
          </p:cNvPr>
          <p:cNvSpPr txBox="1"/>
          <p:nvPr/>
        </p:nvSpPr>
        <p:spPr>
          <a:xfrm>
            <a:off x="4891332" y="5072476"/>
            <a:ext cx="6569293" cy="1043940"/>
          </a:xfrm>
          <a:prstGeom prst="rect">
            <a:avLst/>
          </a:prstGeom>
          <a:noFill/>
        </p:spPr>
        <p:txBody>
          <a:bodyPr wrap="square">
            <a:spAutoFit/>
          </a:bodyPr>
          <a:lstStyle/>
          <a:p>
            <a:pPr marL="274320" indent="-274320" defTabSz="877824">
              <a:spcAft>
                <a:spcPts val="600"/>
              </a:spcAft>
              <a:buFont typeface="Wingdings" panose="05000000000000000000" pitchFamily="2" charset="2"/>
              <a:buChar char="q"/>
            </a:pPr>
            <a:r>
              <a:rPr lang="en-US" sz="1728" b="1" u="sng" kern="1200">
                <a:solidFill>
                  <a:schemeClr val="tx1"/>
                </a:solidFill>
                <a:latin typeface="+mn-lt"/>
                <a:ea typeface="+mn-ea"/>
                <a:cs typeface="+mn-cs"/>
              </a:rPr>
              <a:t>Share</a:t>
            </a:r>
            <a:r>
              <a:rPr lang="en-US" sz="1728" b="1" kern="1200">
                <a:solidFill>
                  <a:srgbClr val="1453A3"/>
                </a:solidFill>
                <a:latin typeface="+mn-lt"/>
                <a:ea typeface="+mn-ea"/>
                <a:cs typeface="+mn-cs"/>
              </a:rPr>
              <a:t> </a:t>
            </a:r>
            <a:r>
              <a:rPr lang="en-US" sz="1728" kern="1200">
                <a:solidFill>
                  <a:schemeClr val="tx1"/>
                </a:solidFill>
                <a:latin typeface="+mn-lt"/>
                <a:ea typeface="+mn-ea"/>
                <a:cs typeface="+mn-cs"/>
              </a:rPr>
              <a:t>package with study team members</a:t>
            </a:r>
          </a:p>
          <a:p>
            <a:pPr marL="274320" indent="-274320" defTabSz="877824">
              <a:spcAft>
                <a:spcPts val="600"/>
              </a:spcAft>
              <a:buFont typeface="Wingdings" panose="05000000000000000000" pitchFamily="2" charset="2"/>
              <a:buChar char="q"/>
            </a:pPr>
            <a:r>
              <a:rPr lang="en-US" sz="1728" b="1" u="sng" kern="1200">
                <a:solidFill>
                  <a:schemeClr val="tx1"/>
                </a:solidFill>
                <a:latin typeface="+mn-lt"/>
                <a:ea typeface="+mn-ea"/>
                <a:cs typeface="+mn-cs"/>
              </a:rPr>
              <a:t>Multi-site share </a:t>
            </a:r>
            <a:r>
              <a:rPr lang="en-US" sz="1728" kern="1200">
                <a:solidFill>
                  <a:schemeClr val="tx1"/>
                </a:solidFill>
                <a:latin typeface="+mn-lt"/>
                <a:ea typeface="+mn-ea"/>
                <a:cs typeface="+mn-cs"/>
              </a:rPr>
              <a:t>with local site/non-lead site investigator</a:t>
            </a:r>
          </a:p>
          <a:p>
            <a:pPr marL="274320" indent="-274320" defTabSz="877824">
              <a:spcAft>
                <a:spcPts val="600"/>
              </a:spcAft>
              <a:buFont typeface="Wingdings" panose="05000000000000000000" pitchFamily="2" charset="2"/>
              <a:buChar char="q"/>
            </a:pPr>
            <a:r>
              <a:rPr lang="en-US" sz="1728" b="1" u="sng" kern="1200">
                <a:solidFill>
                  <a:schemeClr val="tx1"/>
                </a:solidFill>
                <a:latin typeface="+mn-lt"/>
                <a:ea typeface="+mn-ea"/>
                <a:cs typeface="+mn-cs"/>
              </a:rPr>
              <a:t>Transfer</a:t>
            </a:r>
            <a:r>
              <a:rPr lang="en-US" sz="1728" kern="1200">
                <a:solidFill>
                  <a:schemeClr val="tx1"/>
                </a:solidFill>
                <a:latin typeface="+mn-lt"/>
                <a:ea typeface="+mn-ea"/>
                <a:cs typeface="+mn-cs"/>
              </a:rPr>
              <a:t> ownership of project to another investigator</a:t>
            </a:r>
            <a:endParaRPr lang="en-US"/>
          </a:p>
        </p:txBody>
      </p:sp>
    </p:spTree>
    <p:extLst>
      <p:ext uri="{BB962C8B-B14F-4D97-AF65-F5344CB8AC3E}">
        <p14:creationId xmlns:p14="http://schemas.microsoft.com/office/powerpoint/2010/main" val="165365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857C-453C-5584-6A2E-6809C3092F71}"/>
              </a:ext>
            </a:extLst>
          </p:cNvPr>
          <p:cNvSpPr>
            <a:spLocks noGrp="1"/>
          </p:cNvSpPr>
          <p:nvPr>
            <p:ph type="ctrTitle"/>
          </p:nvPr>
        </p:nvSpPr>
        <p:spPr/>
        <p:txBody>
          <a:bodyPr/>
          <a:lstStyle/>
          <a:p>
            <a:r>
              <a:rPr lang="en-US" sz="6600" dirty="0"/>
              <a:t>Objectives and Definitions</a:t>
            </a:r>
          </a:p>
        </p:txBody>
      </p:sp>
      <p:sp>
        <p:nvSpPr>
          <p:cNvPr id="5" name="TextBox 4">
            <a:extLst>
              <a:ext uri="{FF2B5EF4-FFF2-40B4-BE49-F238E27FC236}">
                <a16:creationId xmlns:a16="http://schemas.microsoft.com/office/drawing/2014/main" id="{6103D4CC-EAAE-ACEA-FFDE-31A693C8704A}"/>
              </a:ext>
            </a:extLst>
          </p:cNvPr>
          <p:cNvSpPr txBox="1"/>
          <p:nvPr/>
        </p:nvSpPr>
        <p:spPr>
          <a:xfrm>
            <a:off x="1080589" y="4471826"/>
            <a:ext cx="10410824" cy="707886"/>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Presented by </a:t>
            </a:r>
          </a:p>
          <a:p>
            <a:r>
              <a:rPr lang="en-US" sz="2000" i="1" dirty="0">
                <a:solidFill>
                  <a:prstClr val="white"/>
                </a:solidFill>
                <a:latin typeface="Calibri" panose="020F0502020204030204"/>
              </a:rPr>
              <a:t>Jessica Kroll, VA Central IRB Administrator</a:t>
            </a:r>
            <a:endParaRPr lang="en-US" sz="2000" dirty="0"/>
          </a:p>
        </p:txBody>
      </p:sp>
    </p:spTree>
    <p:extLst>
      <p:ext uri="{BB962C8B-B14F-4D97-AF65-F5344CB8AC3E}">
        <p14:creationId xmlns:p14="http://schemas.microsoft.com/office/powerpoint/2010/main" val="185044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1">
            <a:extLst>
              <a:ext uri="{FF2B5EF4-FFF2-40B4-BE49-F238E27FC236}">
                <a16:creationId xmlns:a16="http://schemas.microsoft.com/office/drawing/2014/main" id="{4DC0C736-5E62-7840-BC5A-404494112B27}"/>
              </a:ext>
            </a:extLst>
          </p:cNvPr>
          <p:cNvSpPr>
            <a:spLocks noGrp="1"/>
          </p:cNvSpPr>
          <p:nvPr>
            <p:ph type="title"/>
          </p:nvPr>
        </p:nvSpPr>
        <p:spPr/>
        <p:txBody>
          <a:bodyPr/>
          <a:lstStyle/>
          <a:p>
            <a:r>
              <a:rPr lang="en-US"/>
              <a:t>Objectives</a:t>
            </a:r>
          </a:p>
        </p:txBody>
      </p:sp>
      <p:sp>
        <p:nvSpPr>
          <p:cNvPr id="3" name="TextBox 2">
            <a:extLst>
              <a:ext uri="{FF2B5EF4-FFF2-40B4-BE49-F238E27FC236}">
                <a16:creationId xmlns:a16="http://schemas.microsoft.com/office/drawing/2014/main" id="{C85A17DC-947C-3866-1175-70E17C9FA0F9}"/>
              </a:ext>
            </a:extLst>
          </p:cNvPr>
          <p:cNvSpPr txBox="1"/>
          <p:nvPr/>
        </p:nvSpPr>
        <p:spPr>
          <a:xfrm>
            <a:off x="838200" y="1662149"/>
            <a:ext cx="10357884" cy="2246769"/>
          </a:xfrm>
          <a:prstGeom prst="rect">
            <a:avLst/>
          </a:prstGeom>
          <a:noFill/>
        </p:spPr>
        <p:txBody>
          <a:bodyPr wrap="square">
            <a:spAutoFit/>
          </a:bodyPr>
          <a:lstStyle/>
          <a:p>
            <a:r>
              <a:rPr lang="en-US" sz="2800" dirty="0">
                <a:solidFill>
                  <a:srgbClr val="003E72"/>
                </a:solidFill>
              </a:rPr>
              <a:t>The VA Central IRB (CIRB) will outline a new submission process for when a PI has multiple Co-PIs </a:t>
            </a:r>
            <a:r>
              <a:rPr lang="en-US" sz="2800" b="1" dirty="0">
                <a:solidFill>
                  <a:srgbClr val="003E72"/>
                </a:solidFill>
              </a:rPr>
              <a:t>located at different VA facilities.</a:t>
            </a:r>
          </a:p>
          <a:p>
            <a:endParaRPr lang="en-US" sz="2800" dirty="0">
              <a:solidFill>
                <a:srgbClr val="003E72"/>
              </a:solidFill>
            </a:endParaRPr>
          </a:p>
          <a:p>
            <a:r>
              <a:rPr lang="en-US" sz="2800" dirty="0">
                <a:solidFill>
                  <a:srgbClr val="003E72"/>
                </a:solidFill>
              </a:rPr>
              <a:t>If all Co-PIs are located at the same VA facility, the submission process outlined in this webinar should </a:t>
            </a:r>
            <a:r>
              <a:rPr lang="en-US" sz="2800" b="1" dirty="0">
                <a:solidFill>
                  <a:srgbClr val="003E72"/>
                </a:solidFill>
              </a:rPr>
              <a:t>NOT </a:t>
            </a:r>
            <a:r>
              <a:rPr lang="en-US" sz="2800" dirty="0">
                <a:solidFill>
                  <a:srgbClr val="003E72"/>
                </a:solidFill>
              </a:rPr>
              <a:t>be followed.</a:t>
            </a:r>
          </a:p>
        </p:txBody>
      </p:sp>
    </p:spTree>
    <p:extLst>
      <p:ext uri="{BB962C8B-B14F-4D97-AF65-F5344CB8AC3E}">
        <p14:creationId xmlns:p14="http://schemas.microsoft.com/office/powerpoint/2010/main" val="421109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1">
            <a:extLst>
              <a:ext uri="{FF2B5EF4-FFF2-40B4-BE49-F238E27FC236}">
                <a16:creationId xmlns:a16="http://schemas.microsoft.com/office/drawing/2014/main" id="{4DC0C736-5E62-7840-BC5A-404494112B27}"/>
              </a:ext>
            </a:extLst>
          </p:cNvPr>
          <p:cNvSpPr>
            <a:spLocks noGrp="1"/>
          </p:cNvSpPr>
          <p:nvPr>
            <p:ph type="title"/>
          </p:nvPr>
        </p:nvSpPr>
        <p:spPr/>
        <p:txBody>
          <a:bodyPr/>
          <a:lstStyle/>
          <a:p>
            <a:r>
              <a:rPr lang="en-US" dirty="0"/>
              <a:t>Definitions</a:t>
            </a:r>
          </a:p>
        </p:txBody>
      </p:sp>
      <p:sp>
        <p:nvSpPr>
          <p:cNvPr id="3" name="TextBox 2">
            <a:extLst>
              <a:ext uri="{FF2B5EF4-FFF2-40B4-BE49-F238E27FC236}">
                <a16:creationId xmlns:a16="http://schemas.microsoft.com/office/drawing/2014/main" id="{C85A17DC-947C-3866-1175-70E17C9FA0F9}"/>
              </a:ext>
            </a:extLst>
          </p:cNvPr>
          <p:cNvSpPr txBox="1"/>
          <p:nvPr/>
        </p:nvSpPr>
        <p:spPr>
          <a:xfrm>
            <a:off x="995916" y="1166842"/>
            <a:ext cx="10357884" cy="4524315"/>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003E72"/>
                </a:solidFill>
              </a:rPr>
              <a:t>Principal Investigator (PI):</a:t>
            </a:r>
            <a:r>
              <a:rPr lang="en-US" dirty="0">
                <a:solidFill>
                  <a:srgbClr val="003E72"/>
                </a:solidFill>
              </a:rPr>
              <a:t> The PI is the investigator responsible for the entire project. They oversee scientific, technical, and day-to-day management of the research conducted across engaged and non-engaged local sites. PI also refers to the application process for obtaining VA CIRB approval.</a:t>
            </a:r>
          </a:p>
          <a:p>
            <a:pPr marL="285750" indent="-285750">
              <a:buFont typeface="Arial" panose="020B0604020202020204" pitchFamily="34" charset="0"/>
              <a:buChar char="•"/>
            </a:pPr>
            <a:endParaRPr lang="en-US" dirty="0">
              <a:solidFill>
                <a:srgbClr val="003E72"/>
              </a:solidFill>
            </a:endParaRPr>
          </a:p>
          <a:p>
            <a:pPr marL="285750" indent="-285750">
              <a:buFont typeface="Arial" panose="020B0604020202020204" pitchFamily="34" charset="0"/>
              <a:buChar char="•"/>
            </a:pPr>
            <a:r>
              <a:rPr lang="en-US" b="1" dirty="0">
                <a:solidFill>
                  <a:srgbClr val="003E72"/>
                </a:solidFill>
              </a:rPr>
              <a:t>Local Site Investigator (LSI):</a:t>
            </a:r>
            <a:r>
              <a:rPr lang="en-US" dirty="0">
                <a:solidFill>
                  <a:srgbClr val="003E72"/>
                </a:solidFill>
              </a:rPr>
              <a:t> The LSI is an investigator at a site participating in a multi-site research project. They oversee the scientific, technical, and day-to-day management of the research at the local site. The LSI also refers to the application process for obtaining CIRB approval for the investigator and the site where the study will be conducted, linked to the PI application but distinct from it.</a:t>
            </a:r>
          </a:p>
          <a:p>
            <a:pPr marL="285750" indent="-285750">
              <a:buFont typeface="Arial" panose="020B0604020202020204" pitchFamily="34" charset="0"/>
              <a:buChar char="•"/>
            </a:pPr>
            <a:endParaRPr lang="en-US" dirty="0">
              <a:solidFill>
                <a:srgbClr val="003E72"/>
              </a:solidFill>
            </a:endParaRPr>
          </a:p>
          <a:p>
            <a:pPr marL="285750" indent="-285750">
              <a:buFont typeface="Arial" panose="020B0604020202020204" pitchFamily="34" charset="0"/>
              <a:buChar char="•"/>
            </a:pPr>
            <a:r>
              <a:rPr lang="en-US" b="1" dirty="0">
                <a:solidFill>
                  <a:srgbClr val="003E72"/>
                </a:solidFill>
              </a:rPr>
              <a:t>Co-Principal Investigator (Co-PI):</a:t>
            </a:r>
            <a:r>
              <a:rPr lang="en-US" dirty="0">
                <a:solidFill>
                  <a:srgbClr val="003E72"/>
                </a:solidFill>
              </a:rPr>
              <a:t> A Co-Principal Investigator shares equal oversight and responsibility with the other Co-PIs for conducting a research project, as detailed in the PI definition above.</a:t>
            </a:r>
          </a:p>
          <a:p>
            <a:pPr marL="285750" indent="-285750">
              <a:buFont typeface="Arial" panose="020B0604020202020204" pitchFamily="34" charset="0"/>
              <a:buChar char="•"/>
            </a:pPr>
            <a:endParaRPr lang="en-US" dirty="0">
              <a:solidFill>
                <a:srgbClr val="003E72"/>
              </a:solidFill>
            </a:endParaRPr>
          </a:p>
          <a:p>
            <a:pPr marL="285750" indent="-285750">
              <a:buFont typeface="Arial" panose="020B0604020202020204" pitchFamily="34" charset="0"/>
              <a:buChar char="•"/>
            </a:pPr>
            <a:r>
              <a:rPr lang="en-US" b="1" dirty="0">
                <a:solidFill>
                  <a:srgbClr val="003E72"/>
                </a:solidFill>
              </a:rPr>
              <a:t>Lead Co-Principal Investigator:</a:t>
            </a:r>
            <a:r>
              <a:rPr lang="en-US" dirty="0">
                <a:solidFill>
                  <a:srgbClr val="003E72"/>
                </a:solidFill>
              </a:rPr>
              <a:t> For IRBNet purposes, one of the Co-PIs must assume the lead Co-PI role. The lead Co-PI will be responsible for creating the project in IRBNet, sharing it with the non-lead Co-PIs, and making all required submissions to the CIRB. The lead Co-PI will be the named recipient for all CIRB notifications and communications for the project.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0CD-2A42-00EC-E66D-895D70485AF4}"/>
              </a:ext>
            </a:extLst>
          </p:cNvPr>
          <p:cNvSpPr>
            <a:spLocks noGrp="1"/>
          </p:cNvSpPr>
          <p:nvPr>
            <p:ph type="ctrTitle"/>
          </p:nvPr>
        </p:nvSpPr>
        <p:spPr/>
        <p:txBody>
          <a:bodyPr/>
          <a:lstStyle/>
          <a:p>
            <a:r>
              <a:rPr lang="en-US" sz="6600" dirty="0"/>
              <a:t>VA Central IRB Submission Process for Co-PIs at Different VA Facilities</a:t>
            </a:r>
          </a:p>
        </p:txBody>
      </p:sp>
      <p:sp>
        <p:nvSpPr>
          <p:cNvPr id="5" name="TextBox 4">
            <a:extLst>
              <a:ext uri="{FF2B5EF4-FFF2-40B4-BE49-F238E27FC236}">
                <a16:creationId xmlns:a16="http://schemas.microsoft.com/office/drawing/2014/main" id="{CD5A3C8F-96DC-BA73-F0C1-E8BB669C29CA}"/>
              </a:ext>
            </a:extLst>
          </p:cNvPr>
          <p:cNvSpPr txBox="1"/>
          <p:nvPr/>
        </p:nvSpPr>
        <p:spPr>
          <a:xfrm>
            <a:off x="1080589" y="4471826"/>
            <a:ext cx="10410824" cy="707886"/>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Presented by </a:t>
            </a:r>
          </a:p>
          <a:p>
            <a:r>
              <a:rPr lang="en-US" sz="2000" i="1" dirty="0">
                <a:solidFill>
                  <a:prstClr val="white"/>
                </a:solidFill>
                <a:latin typeface="Calibri" panose="020F0502020204030204"/>
              </a:rPr>
              <a:t>Jessica Kroll, VA Central IRB Administrator</a:t>
            </a:r>
            <a:endParaRPr lang="en-US" sz="2000" dirty="0"/>
          </a:p>
        </p:txBody>
      </p:sp>
    </p:spTree>
    <p:extLst>
      <p:ext uri="{BB962C8B-B14F-4D97-AF65-F5344CB8AC3E}">
        <p14:creationId xmlns:p14="http://schemas.microsoft.com/office/powerpoint/2010/main" val="3925057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descr="A diagram of a company&#10;&#10;Description automatically generated">
            <a:extLst>
              <a:ext uri="{FF2B5EF4-FFF2-40B4-BE49-F238E27FC236}">
                <a16:creationId xmlns:a16="http://schemas.microsoft.com/office/drawing/2014/main" id="{5AB18845-95F3-8B6A-E3DC-B65B51730200}"/>
              </a:ext>
            </a:extLst>
          </p:cNvPr>
          <p:cNvPicPr>
            <a:picLocks noChangeAspect="1"/>
          </p:cNvPicPr>
          <p:nvPr/>
        </p:nvPicPr>
        <p:blipFill>
          <a:blip r:embed="rId3"/>
          <a:stretch>
            <a:fillRect/>
          </a:stretch>
        </p:blipFill>
        <p:spPr>
          <a:xfrm>
            <a:off x="0" y="0"/>
            <a:ext cx="12181654" cy="6863829"/>
          </a:xfrm>
          <a:prstGeom prst="rect">
            <a:avLst/>
          </a:prstGeom>
        </p:spPr>
      </p:pic>
      <p:pic>
        <p:nvPicPr>
          <p:cNvPr id="5" name="Picture 4" descr="A diagram of a company project&#10;&#10;Description automatically generated">
            <a:extLst>
              <a:ext uri="{FF2B5EF4-FFF2-40B4-BE49-F238E27FC236}">
                <a16:creationId xmlns:a16="http://schemas.microsoft.com/office/drawing/2014/main" id="{F76B4330-D2A3-A521-7AA6-DC6945467546}"/>
              </a:ext>
            </a:extLst>
          </p:cNvPr>
          <p:cNvPicPr>
            <a:picLocks noChangeAspect="1"/>
          </p:cNvPicPr>
          <p:nvPr/>
        </p:nvPicPr>
        <p:blipFill rotWithShape="1">
          <a:blip r:embed="rId4"/>
          <a:srcRect l="2051" r="2946" b="836"/>
          <a:stretch/>
        </p:blipFill>
        <p:spPr>
          <a:xfrm>
            <a:off x="3017177" y="542841"/>
            <a:ext cx="6157646" cy="5704135"/>
          </a:xfrm>
          <a:prstGeom prst="rect">
            <a:avLst/>
          </a:prstGeom>
        </p:spPr>
      </p:pic>
    </p:spTree>
    <p:extLst>
      <p:ext uri="{BB962C8B-B14F-4D97-AF65-F5344CB8AC3E}">
        <p14:creationId xmlns:p14="http://schemas.microsoft.com/office/powerpoint/2010/main" val="288592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7176-7E32-4A04-BD42-00DD9D13A655}"/>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42D25C41-A2FF-6132-CFD0-7D9DA33AE17A}"/>
              </a:ext>
            </a:extLst>
          </p:cNvPr>
          <p:cNvPicPr>
            <a:picLocks noChangeAspect="1"/>
          </p:cNvPicPr>
          <p:nvPr/>
        </p:nvPicPr>
        <p:blipFill>
          <a:blip r:embed="rId3"/>
          <a:stretch>
            <a:fillRect/>
          </a:stretch>
        </p:blipFill>
        <p:spPr>
          <a:xfrm>
            <a:off x="175986" y="429838"/>
            <a:ext cx="1651000" cy="508000"/>
          </a:xfrm>
          <a:prstGeom prst="rect">
            <a:avLst/>
          </a:prstGeom>
        </p:spPr>
      </p:pic>
      <p:pic>
        <p:nvPicPr>
          <p:cNvPr id="3" name="Picture 2" descr="A diagram of a company&#10;&#10;Description automatically generated">
            <a:extLst>
              <a:ext uri="{FF2B5EF4-FFF2-40B4-BE49-F238E27FC236}">
                <a16:creationId xmlns:a16="http://schemas.microsoft.com/office/drawing/2014/main" id="{0005F19B-7147-B277-B52B-F1A8D17E8A1C}"/>
              </a:ext>
            </a:extLst>
          </p:cNvPr>
          <p:cNvPicPr>
            <a:picLocks noChangeAspect="1"/>
          </p:cNvPicPr>
          <p:nvPr/>
        </p:nvPicPr>
        <p:blipFill>
          <a:blip r:embed="rId4"/>
          <a:stretch>
            <a:fillRect/>
          </a:stretch>
        </p:blipFill>
        <p:spPr>
          <a:xfrm>
            <a:off x="0" y="0"/>
            <a:ext cx="12181654" cy="6863829"/>
          </a:xfrm>
          <a:prstGeom prst="rect">
            <a:avLst/>
          </a:prstGeom>
        </p:spPr>
      </p:pic>
      <p:pic>
        <p:nvPicPr>
          <p:cNvPr id="6" name="Picture 5" descr="A diagram of a company&#10;&#10;Description automatically generated">
            <a:extLst>
              <a:ext uri="{FF2B5EF4-FFF2-40B4-BE49-F238E27FC236}">
                <a16:creationId xmlns:a16="http://schemas.microsoft.com/office/drawing/2014/main" id="{02623134-E67D-EB28-56AC-2ED76687C8A0}"/>
              </a:ext>
            </a:extLst>
          </p:cNvPr>
          <p:cNvPicPr>
            <a:picLocks noChangeAspect="1"/>
          </p:cNvPicPr>
          <p:nvPr/>
        </p:nvPicPr>
        <p:blipFill rotWithShape="1">
          <a:blip r:embed="rId5"/>
          <a:srcRect r="1967"/>
          <a:stretch/>
        </p:blipFill>
        <p:spPr>
          <a:xfrm>
            <a:off x="2489200" y="514170"/>
            <a:ext cx="7389341" cy="5829659"/>
          </a:xfrm>
          <a:prstGeom prst="rect">
            <a:avLst/>
          </a:prstGeom>
        </p:spPr>
      </p:pic>
    </p:spTree>
    <p:extLst>
      <p:ext uri="{BB962C8B-B14F-4D97-AF65-F5344CB8AC3E}">
        <p14:creationId xmlns:p14="http://schemas.microsoft.com/office/powerpoint/2010/main" val="74317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CDBB5-B627-4783-A2BB-4767F4D1E4CB}"/>
              </a:ext>
            </a:extLst>
          </p:cNvPr>
          <p:cNvSpPr>
            <a:spLocks noGrp="1"/>
          </p:cNvSpPr>
          <p:nvPr>
            <p:ph type="title"/>
          </p:nvPr>
        </p:nvSpPr>
        <p:spPr>
          <a:xfrm>
            <a:off x="1073988" y="349112"/>
            <a:ext cx="10044023" cy="877729"/>
          </a:xfrm>
        </p:spPr>
        <p:txBody>
          <a:bodyPr anchor="ctr">
            <a:normAutofit/>
          </a:bodyPr>
          <a:lstStyle/>
          <a:p>
            <a:r>
              <a:rPr lang="en-US">
                <a:solidFill>
                  <a:srgbClr val="FFFFFF"/>
                </a:solidFill>
              </a:rPr>
              <a:t>Important Notes</a:t>
            </a:r>
          </a:p>
        </p:txBody>
      </p:sp>
      <p:graphicFrame>
        <p:nvGraphicFramePr>
          <p:cNvPr id="41" name="Content Placeholder 38">
            <a:extLst>
              <a:ext uri="{FF2B5EF4-FFF2-40B4-BE49-F238E27FC236}">
                <a16:creationId xmlns:a16="http://schemas.microsoft.com/office/drawing/2014/main" id="{AE9A9AA6-43DE-64AD-EE7B-C2C8A239FFA0}"/>
              </a:ext>
            </a:extLst>
          </p:cNvPr>
          <p:cNvGraphicFramePr>
            <a:graphicFrameLocks noGrp="1"/>
          </p:cNvGraphicFramePr>
          <p:nvPr>
            <p:ph idx="1"/>
            <p:extLst>
              <p:ext uri="{D42A27DB-BD31-4B8C-83A1-F6EECF244321}">
                <p14:modId xmlns:p14="http://schemas.microsoft.com/office/powerpoint/2010/main" val="2063730063"/>
              </p:ext>
            </p:extLst>
          </p:nvPr>
        </p:nvGraphicFramePr>
        <p:xfrm>
          <a:off x="170482" y="1750265"/>
          <a:ext cx="11757816" cy="5020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3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CDBB5-B627-4783-A2BB-4767F4D1E4CB}"/>
              </a:ext>
            </a:extLst>
          </p:cNvPr>
          <p:cNvSpPr>
            <a:spLocks noGrp="1"/>
          </p:cNvSpPr>
          <p:nvPr>
            <p:ph type="title"/>
          </p:nvPr>
        </p:nvSpPr>
        <p:spPr>
          <a:xfrm>
            <a:off x="1073988" y="349112"/>
            <a:ext cx="10044023" cy="877729"/>
          </a:xfrm>
        </p:spPr>
        <p:txBody>
          <a:bodyPr anchor="ctr">
            <a:normAutofit/>
          </a:bodyPr>
          <a:lstStyle/>
          <a:p>
            <a:r>
              <a:rPr lang="en-US">
                <a:solidFill>
                  <a:srgbClr val="FFFFFF"/>
                </a:solidFill>
              </a:rPr>
              <a:t>Example</a:t>
            </a:r>
          </a:p>
        </p:txBody>
      </p:sp>
      <p:graphicFrame>
        <p:nvGraphicFramePr>
          <p:cNvPr id="5" name="Content Placeholder 2">
            <a:extLst>
              <a:ext uri="{FF2B5EF4-FFF2-40B4-BE49-F238E27FC236}">
                <a16:creationId xmlns:a16="http://schemas.microsoft.com/office/drawing/2014/main" id="{3E21C814-D96B-73AA-5103-7EBFD8E2473E}"/>
              </a:ext>
            </a:extLst>
          </p:cNvPr>
          <p:cNvGraphicFramePr>
            <a:graphicFrameLocks noGrp="1"/>
          </p:cNvGraphicFramePr>
          <p:nvPr>
            <p:ph idx="1"/>
            <p:extLst>
              <p:ext uri="{D42A27DB-BD31-4B8C-83A1-F6EECF244321}">
                <p14:modId xmlns:p14="http://schemas.microsoft.com/office/powerpoint/2010/main" val="62957646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97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DBB5-B627-4783-A2BB-4767F4D1E4CB}"/>
              </a:ext>
            </a:extLst>
          </p:cNvPr>
          <p:cNvSpPr>
            <a:spLocks noGrp="1"/>
          </p:cNvSpPr>
          <p:nvPr>
            <p:ph type="title"/>
          </p:nvPr>
        </p:nvSpPr>
        <p:spPr>
          <a:xfrm>
            <a:off x="605725" y="473613"/>
            <a:ext cx="10515600" cy="1325563"/>
          </a:xfrm>
        </p:spPr>
        <p:txBody>
          <a:bodyPr/>
          <a:lstStyle/>
          <a:p>
            <a:r>
              <a:rPr lang="en-US">
                <a:solidFill>
                  <a:srgbClr val="003E72"/>
                </a:solidFill>
              </a:rPr>
              <a:t>Step 1</a:t>
            </a:r>
          </a:p>
        </p:txBody>
      </p:sp>
      <p:sp>
        <p:nvSpPr>
          <p:cNvPr id="3" name="Content Placeholder 2">
            <a:extLst>
              <a:ext uri="{FF2B5EF4-FFF2-40B4-BE49-F238E27FC236}">
                <a16:creationId xmlns:a16="http://schemas.microsoft.com/office/drawing/2014/main" id="{382F7F76-1D26-4FC2-A476-65C2B1A553F7}"/>
              </a:ext>
            </a:extLst>
          </p:cNvPr>
          <p:cNvSpPr>
            <a:spLocks noGrp="1"/>
          </p:cNvSpPr>
          <p:nvPr>
            <p:ph idx="4294967295"/>
          </p:nvPr>
        </p:nvSpPr>
        <p:spPr>
          <a:xfrm>
            <a:off x="997837" y="1438275"/>
            <a:ext cx="10123488" cy="3981450"/>
          </a:xfrm>
        </p:spPr>
        <p:txBody>
          <a:bodyPr>
            <a:normAutofit/>
          </a:bodyPr>
          <a:lstStyle/>
          <a:p>
            <a:pPr>
              <a:buFont typeface="Arial" panose="020B0604020202020204" pitchFamily="34" charset="0"/>
              <a:buChar char="•"/>
            </a:pPr>
            <a:r>
              <a:rPr lang="en-US" sz="1800" dirty="0"/>
              <a:t>One of the three Co-PIs must assume the lead role for this project.</a:t>
            </a:r>
          </a:p>
          <a:p>
            <a:pPr>
              <a:buFont typeface="Arial" panose="020B0604020202020204" pitchFamily="34" charset="0"/>
              <a:buChar char="•"/>
            </a:pPr>
            <a:r>
              <a:rPr lang="en-US" sz="1800" dirty="0"/>
              <a:t>The lead Co-PI will create the PI New Project in IRBNet and compile all applicable submission forms according to the CIRB guidance document titled "</a:t>
            </a:r>
            <a:r>
              <a:rPr lang="en-US" sz="1800" i="1" u="sng" dirty="0"/>
              <a:t>INSTRUCTIONS - PI and LSI New Project Submission</a:t>
            </a:r>
            <a:r>
              <a:rPr lang="en-US" sz="1800" dirty="0"/>
              <a:t>."</a:t>
            </a:r>
          </a:p>
          <a:p>
            <a:pPr marL="0" indent="0">
              <a:buNone/>
            </a:pPr>
            <a:endParaRPr lang="en-US" sz="1800" b="1" dirty="0"/>
          </a:p>
          <a:p>
            <a:pPr marL="0" indent="0">
              <a:buNone/>
            </a:pPr>
            <a:r>
              <a:rPr lang="en-US" sz="1800" b="1" dirty="0"/>
              <a:t>Required Forms:</a:t>
            </a:r>
            <a:endParaRPr lang="en-US" sz="1800" dirty="0"/>
          </a:p>
          <a:p>
            <a:pPr>
              <a:buFont typeface="Arial" panose="020B0604020202020204" pitchFamily="34" charset="0"/>
              <a:buChar char="•"/>
            </a:pPr>
            <a:r>
              <a:rPr lang="en-US" sz="1800" b="1" dirty="0"/>
              <a:t>Form 107 Co-PI Different VA Facility</a:t>
            </a:r>
            <a:r>
              <a:rPr lang="en-US" sz="1800" dirty="0"/>
              <a:t> must be completed for each non-lead Co-PI and included in the New Project package.</a:t>
            </a:r>
          </a:p>
          <a:p>
            <a:pPr>
              <a:buFont typeface="Arial" panose="020B0604020202020204" pitchFamily="34" charset="0"/>
              <a:buChar char="•"/>
            </a:pPr>
            <a:r>
              <a:rPr lang="en-US" sz="1800" b="1" dirty="0"/>
              <a:t>Study Team Tracking Wizard</a:t>
            </a:r>
            <a:r>
              <a:rPr lang="en-US" sz="1800" dirty="0"/>
              <a:t> must list each Co-PI and their primary VA location.</a:t>
            </a:r>
          </a:p>
          <a:p>
            <a:pPr marL="0" indent="0">
              <a:buNone/>
            </a:pPr>
            <a:endParaRPr lang="en-US" dirty="0"/>
          </a:p>
        </p:txBody>
      </p:sp>
    </p:spTree>
    <p:extLst>
      <p:ext uri="{BB962C8B-B14F-4D97-AF65-F5344CB8AC3E}">
        <p14:creationId xmlns:p14="http://schemas.microsoft.com/office/powerpoint/2010/main" val="376260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p:txBody>
          <a:bodyPr lIns="91440" tIns="45720" rIns="91440" bIns="45720" anchor="ctr">
            <a:noAutofit/>
          </a:bodyPr>
          <a:lstStyle/>
          <a:p>
            <a:r>
              <a:rPr lang="en-US" sz="4800">
                <a:latin typeface="Calibri"/>
                <a:cs typeface="Calibri"/>
              </a:rPr>
              <a:t>VA Innovation and Research </a:t>
            </a:r>
            <a:br>
              <a:rPr lang="en-US" sz="4800">
                <a:latin typeface="Calibri"/>
                <a:cs typeface="Calibri"/>
              </a:rPr>
            </a:br>
            <a:r>
              <a:rPr lang="en-US" sz="480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470258" y="3148292"/>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p:txBody>
          <a:bodyPr anchor="b"/>
          <a:lstStyle/>
          <a:p>
            <a:r>
              <a:rPr lang="en-US" dirty="0"/>
              <a:t>June 27, 2024</a:t>
            </a:r>
          </a:p>
        </p:txBody>
      </p:sp>
    </p:spTree>
    <p:extLst>
      <p:ext uri="{BB962C8B-B14F-4D97-AF65-F5344CB8AC3E}">
        <p14:creationId xmlns:p14="http://schemas.microsoft.com/office/powerpoint/2010/main" val="127803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F7F76-1D26-4FC2-A476-65C2B1A553F7}"/>
              </a:ext>
            </a:extLst>
          </p:cNvPr>
          <p:cNvSpPr>
            <a:spLocks noGrp="1"/>
          </p:cNvSpPr>
          <p:nvPr>
            <p:ph idx="4294967295"/>
          </p:nvPr>
        </p:nvSpPr>
        <p:spPr>
          <a:xfrm>
            <a:off x="839492" y="1463277"/>
            <a:ext cx="10123488" cy="920750"/>
          </a:xfrm>
        </p:spPr>
        <p:txBody>
          <a:bodyPr>
            <a:normAutofit/>
          </a:bodyPr>
          <a:lstStyle/>
          <a:p>
            <a:pPr marL="0" indent="0">
              <a:buNone/>
            </a:pPr>
            <a:r>
              <a:rPr lang="en-US" sz="1800"/>
              <a:t>The lead Co-PI will “Share this Project” with each non-lead Co-PI and assign each of them </a:t>
            </a:r>
            <a:r>
              <a:rPr lang="en-US" sz="1800" b="1" u="sng"/>
              <a:t>full access </a:t>
            </a:r>
            <a:r>
              <a:rPr lang="en-US" sz="1800"/>
              <a:t>to the project.</a:t>
            </a:r>
          </a:p>
        </p:txBody>
      </p:sp>
      <p:grpSp>
        <p:nvGrpSpPr>
          <p:cNvPr id="4" name="Group 3">
            <a:extLst>
              <a:ext uri="{FF2B5EF4-FFF2-40B4-BE49-F238E27FC236}">
                <a16:creationId xmlns:a16="http://schemas.microsoft.com/office/drawing/2014/main" id="{470BBD47-F72E-457C-B6FE-836B93A97A10}"/>
              </a:ext>
            </a:extLst>
          </p:cNvPr>
          <p:cNvGrpSpPr/>
          <p:nvPr/>
        </p:nvGrpSpPr>
        <p:grpSpPr>
          <a:xfrm>
            <a:off x="987286" y="2647489"/>
            <a:ext cx="10515601" cy="2750452"/>
            <a:chOff x="838199" y="3120958"/>
            <a:chExt cx="10515601" cy="2750452"/>
          </a:xfrm>
        </p:grpSpPr>
        <p:pic>
          <p:nvPicPr>
            <p:cNvPr id="5" name="Picture 4">
              <a:extLst>
                <a:ext uri="{FF2B5EF4-FFF2-40B4-BE49-F238E27FC236}">
                  <a16:creationId xmlns:a16="http://schemas.microsoft.com/office/drawing/2014/main" id="{E3042B41-1D6E-4B42-8BD6-BC9BFC4F6BE9}"/>
                </a:ext>
              </a:extLst>
            </p:cNvPr>
            <p:cNvPicPr/>
            <p:nvPr/>
          </p:nvPicPr>
          <p:blipFill>
            <a:blip r:embed="rId3"/>
            <a:stretch>
              <a:fillRect/>
            </a:stretch>
          </p:blipFill>
          <p:spPr>
            <a:xfrm>
              <a:off x="3301466" y="3120958"/>
              <a:ext cx="8052334" cy="2750451"/>
            </a:xfrm>
            <a:prstGeom prst="rect">
              <a:avLst/>
            </a:prstGeom>
          </p:spPr>
        </p:pic>
        <p:pic>
          <p:nvPicPr>
            <p:cNvPr id="6" name="Picture 5">
              <a:extLst>
                <a:ext uri="{FF2B5EF4-FFF2-40B4-BE49-F238E27FC236}">
                  <a16:creationId xmlns:a16="http://schemas.microsoft.com/office/drawing/2014/main" id="{B10D32BA-C19D-4B70-A7DD-717F15F0BB44}"/>
                </a:ext>
              </a:extLst>
            </p:cNvPr>
            <p:cNvPicPr/>
            <p:nvPr/>
          </p:nvPicPr>
          <p:blipFill rotWithShape="1">
            <a:blip r:embed="rId4"/>
            <a:srcRect t="35714" r="4726" b="20124"/>
            <a:stretch/>
          </p:blipFill>
          <p:spPr bwMode="auto">
            <a:xfrm>
              <a:off x="838199" y="3120958"/>
              <a:ext cx="2338138" cy="2750452"/>
            </a:xfrm>
            <a:prstGeom prst="rect">
              <a:avLst/>
            </a:prstGeom>
            <a:ln>
              <a:no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0EB85E9D-D44F-4958-90EA-54A223D9AF14}"/>
                </a:ext>
              </a:extLst>
            </p:cNvPr>
            <p:cNvCxnSpPr>
              <a:cxnSpLocks/>
            </p:cNvCxnSpPr>
            <p:nvPr/>
          </p:nvCxnSpPr>
          <p:spPr>
            <a:xfrm flipH="1">
              <a:off x="2375177" y="4001294"/>
              <a:ext cx="92628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6D859B6-BFFD-4ADC-9C08-FA065783F307}"/>
                </a:ext>
              </a:extLst>
            </p:cNvPr>
            <p:cNvSpPr/>
            <p:nvPr/>
          </p:nvSpPr>
          <p:spPr>
            <a:xfrm>
              <a:off x="3935506" y="4885765"/>
              <a:ext cx="484094" cy="2061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4D4D03-CB15-41CF-91DA-40A6672C581E}"/>
                </a:ext>
              </a:extLst>
            </p:cNvPr>
            <p:cNvSpPr/>
            <p:nvPr/>
          </p:nvSpPr>
          <p:spPr>
            <a:xfrm>
              <a:off x="5939440" y="5635359"/>
              <a:ext cx="312618" cy="188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1">
            <a:extLst>
              <a:ext uri="{FF2B5EF4-FFF2-40B4-BE49-F238E27FC236}">
                <a16:creationId xmlns:a16="http://schemas.microsoft.com/office/drawing/2014/main" id="{78D46196-CD63-F8D5-C905-4F212C5432DF}"/>
              </a:ext>
            </a:extLst>
          </p:cNvPr>
          <p:cNvSpPr>
            <a:spLocks noGrp="1"/>
          </p:cNvSpPr>
          <p:nvPr>
            <p:ph type="title"/>
          </p:nvPr>
        </p:nvSpPr>
        <p:spPr>
          <a:xfrm>
            <a:off x="13598704" y="1260870"/>
            <a:ext cx="10515600" cy="1325563"/>
          </a:xfrm>
        </p:spPr>
        <p:txBody>
          <a:bodyPr/>
          <a:lstStyle/>
          <a:p>
            <a:endParaRPr lang="en-US"/>
          </a:p>
        </p:txBody>
      </p:sp>
      <p:sp>
        <p:nvSpPr>
          <p:cNvPr id="13" name="Title 1">
            <a:extLst>
              <a:ext uri="{FF2B5EF4-FFF2-40B4-BE49-F238E27FC236}">
                <a16:creationId xmlns:a16="http://schemas.microsoft.com/office/drawing/2014/main" id="{6E6ABF72-0A4C-9648-6DB2-92847271C29E}"/>
              </a:ext>
            </a:extLst>
          </p:cNvPr>
          <p:cNvSpPr txBox="1">
            <a:spLocks/>
          </p:cNvSpPr>
          <p:nvPr/>
        </p:nvSpPr>
        <p:spPr>
          <a:xfrm>
            <a:off x="605725" y="473613"/>
            <a:ext cx="10515600" cy="1325563"/>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r>
              <a:rPr lang="en-US">
                <a:solidFill>
                  <a:srgbClr val="003E72"/>
                </a:solidFill>
              </a:rPr>
              <a:t>Step 2</a:t>
            </a:r>
          </a:p>
        </p:txBody>
      </p:sp>
    </p:spTree>
    <p:extLst>
      <p:ext uri="{BB962C8B-B14F-4D97-AF65-F5344CB8AC3E}">
        <p14:creationId xmlns:p14="http://schemas.microsoft.com/office/powerpoint/2010/main" val="56050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F7F76-1D26-4FC2-A476-65C2B1A553F7}"/>
              </a:ext>
            </a:extLst>
          </p:cNvPr>
          <p:cNvSpPr>
            <a:spLocks noGrp="1"/>
          </p:cNvSpPr>
          <p:nvPr>
            <p:ph idx="4294967295"/>
          </p:nvPr>
        </p:nvSpPr>
        <p:spPr>
          <a:xfrm>
            <a:off x="838200" y="1280195"/>
            <a:ext cx="3104930" cy="3981450"/>
          </a:xfrm>
        </p:spPr>
        <p:txBody>
          <a:bodyPr>
            <a:normAutofit/>
          </a:bodyPr>
          <a:lstStyle/>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The lead and non-lead Co-PIs will simultaneously submit the project (i.e., package -1) to each of their local Research </a:t>
            </a:r>
            <a:r>
              <a:rPr lang="en-US" sz="1800">
                <a:latin typeface="Calibri" panose="020F0502020204030204" pitchFamily="34" charset="0"/>
                <a:ea typeface="Calibri" panose="020F0502020204030204" pitchFamily="34" charset="0"/>
                <a:cs typeface="Times New Roman" panose="02020603050405020304" pitchFamily="18" charset="0"/>
              </a:rPr>
              <a:t>A</a:t>
            </a:r>
            <a:r>
              <a:rPr lang="en-US" sz="1800">
                <a:effectLst/>
                <a:latin typeface="Calibri" panose="020F0502020204030204" pitchFamily="34" charset="0"/>
                <a:ea typeface="Calibri" panose="020F0502020204030204" pitchFamily="34" charset="0"/>
                <a:cs typeface="Times New Roman" panose="02020603050405020304" pitchFamily="18" charset="0"/>
              </a:rPr>
              <a:t>dministrations. </a:t>
            </a:r>
          </a:p>
          <a:p>
            <a:pPr marL="0" indent="0">
              <a:buNone/>
            </a:pPr>
            <a:r>
              <a:rPr lang="en-US"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a:effectLst/>
                <a:latin typeface="Calibri" panose="020F0502020204030204" pitchFamily="34" charset="0"/>
                <a:ea typeface="Calibri" panose="020F0502020204030204" pitchFamily="34" charset="0"/>
                <a:cs typeface="Times New Roman" panose="02020603050405020304" pitchFamily="18" charset="0"/>
              </a:rPr>
              <a:t>NOTE</a:t>
            </a:r>
            <a:r>
              <a:rPr lang="en-US" sz="1800">
                <a:effectLst/>
                <a:latin typeface="Calibri" panose="020F0502020204030204" pitchFamily="34" charset="0"/>
                <a:ea typeface="Calibri" panose="020F0502020204030204" pitchFamily="34" charset="0"/>
                <a:cs typeface="Times New Roman" panose="02020603050405020304" pitchFamily="18" charset="0"/>
              </a:rPr>
              <a:t>: A single package can be submitted to more than one board. In this instance, all Co-PIs can submit the same package to each of their local Research Administrations for review (see figure to the right). </a:t>
            </a:r>
          </a:p>
          <a:p>
            <a:pPr marL="0" indent="0">
              <a:buNone/>
            </a:pPr>
            <a:endParaRPr lang="en-US"/>
          </a:p>
        </p:txBody>
      </p:sp>
      <p:grpSp>
        <p:nvGrpSpPr>
          <p:cNvPr id="4" name="Group 3">
            <a:extLst>
              <a:ext uri="{FF2B5EF4-FFF2-40B4-BE49-F238E27FC236}">
                <a16:creationId xmlns:a16="http://schemas.microsoft.com/office/drawing/2014/main" id="{E89CFF9A-B71D-49D4-89CD-A0397FAD15B7}"/>
              </a:ext>
            </a:extLst>
          </p:cNvPr>
          <p:cNvGrpSpPr/>
          <p:nvPr/>
        </p:nvGrpSpPr>
        <p:grpSpPr>
          <a:xfrm>
            <a:off x="4292366" y="1210527"/>
            <a:ext cx="7575374" cy="4436945"/>
            <a:chOff x="2165392" y="2329614"/>
            <a:chExt cx="7575374" cy="4436945"/>
          </a:xfrm>
        </p:grpSpPr>
        <p:pic>
          <p:nvPicPr>
            <p:cNvPr id="5" name="Picture 4">
              <a:extLst>
                <a:ext uri="{FF2B5EF4-FFF2-40B4-BE49-F238E27FC236}">
                  <a16:creationId xmlns:a16="http://schemas.microsoft.com/office/drawing/2014/main" id="{A08A6EB9-AC57-4061-A416-03A9017D9151}"/>
                </a:ext>
              </a:extLst>
            </p:cNvPr>
            <p:cNvPicPr/>
            <p:nvPr/>
          </p:nvPicPr>
          <p:blipFill>
            <a:blip r:embed="rId3"/>
            <a:stretch>
              <a:fillRect/>
            </a:stretch>
          </p:blipFill>
          <p:spPr>
            <a:xfrm>
              <a:off x="2165392" y="2329614"/>
              <a:ext cx="7575374" cy="4436945"/>
            </a:xfrm>
            <a:prstGeom prst="rect">
              <a:avLst/>
            </a:prstGeom>
          </p:spPr>
        </p:pic>
        <p:cxnSp>
          <p:nvCxnSpPr>
            <p:cNvPr id="6" name="Straight Arrow Connector 5">
              <a:extLst>
                <a:ext uri="{FF2B5EF4-FFF2-40B4-BE49-F238E27FC236}">
                  <a16:creationId xmlns:a16="http://schemas.microsoft.com/office/drawing/2014/main" id="{8D295B56-27C1-49C5-8D15-C94F324246F4}"/>
                </a:ext>
              </a:extLst>
            </p:cNvPr>
            <p:cNvCxnSpPr>
              <a:cxnSpLocks/>
            </p:cNvCxnSpPr>
            <p:nvPr/>
          </p:nvCxnSpPr>
          <p:spPr>
            <a:xfrm flipH="1">
              <a:off x="3214851" y="4390007"/>
              <a:ext cx="497613"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F790FDB-95C6-40F4-87C0-2939E131C5A4}"/>
                </a:ext>
              </a:extLst>
            </p:cNvPr>
            <p:cNvSpPr/>
            <p:nvPr/>
          </p:nvSpPr>
          <p:spPr>
            <a:xfrm>
              <a:off x="3712465" y="3654784"/>
              <a:ext cx="3712464" cy="6941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20A2450E-F56D-4127-8849-E941E404DCE3}"/>
                </a:ext>
              </a:extLst>
            </p:cNvPr>
            <p:cNvSpPr/>
            <p:nvPr/>
          </p:nvSpPr>
          <p:spPr>
            <a:xfrm>
              <a:off x="3712464" y="2886391"/>
              <a:ext cx="5935628" cy="7272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9">
            <a:extLst>
              <a:ext uri="{FF2B5EF4-FFF2-40B4-BE49-F238E27FC236}">
                <a16:creationId xmlns:a16="http://schemas.microsoft.com/office/drawing/2014/main" id="{8A1D50FB-9D19-DC34-14EB-9588591744F5}"/>
              </a:ext>
            </a:extLst>
          </p:cNvPr>
          <p:cNvSpPr>
            <a:spLocks noGrp="1"/>
          </p:cNvSpPr>
          <p:nvPr>
            <p:ph type="title"/>
          </p:nvPr>
        </p:nvSpPr>
        <p:spPr>
          <a:xfrm>
            <a:off x="12816672" y="2882748"/>
            <a:ext cx="10515600" cy="1325563"/>
          </a:xfrm>
        </p:spPr>
        <p:txBody>
          <a:bodyPr/>
          <a:lstStyle/>
          <a:p>
            <a:endParaRPr lang="en-US"/>
          </a:p>
        </p:txBody>
      </p:sp>
      <p:sp>
        <p:nvSpPr>
          <p:cNvPr id="11" name="Title 1">
            <a:extLst>
              <a:ext uri="{FF2B5EF4-FFF2-40B4-BE49-F238E27FC236}">
                <a16:creationId xmlns:a16="http://schemas.microsoft.com/office/drawing/2014/main" id="{55D5152C-4AAC-EFD0-9E7F-C1DBB1AAC2E4}"/>
              </a:ext>
            </a:extLst>
          </p:cNvPr>
          <p:cNvSpPr txBox="1">
            <a:spLocks/>
          </p:cNvSpPr>
          <p:nvPr/>
        </p:nvSpPr>
        <p:spPr>
          <a:xfrm>
            <a:off x="605725" y="473613"/>
            <a:ext cx="10515600" cy="1325563"/>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r>
              <a:rPr lang="en-US">
                <a:solidFill>
                  <a:srgbClr val="003E72"/>
                </a:solidFill>
              </a:rPr>
              <a:t>Step 3</a:t>
            </a:r>
          </a:p>
        </p:txBody>
      </p:sp>
    </p:spTree>
    <p:extLst>
      <p:ext uri="{BB962C8B-B14F-4D97-AF65-F5344CB8AC3E}">
        <p14:creationId xmlns:p14="http://schemas.microsoft.com/office/powerpoint/2010/main" val="356760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F7F76-1D26-4FC2-A476-65C2B1A553F7}"/>
              </a:ext>
            </a:extLst>
          </p:cNvPr>
          <p:cNvSpPr>
            <a:spLocks noGrp="1"/>
          </p:cNvSpPr>
          <p:nvPr>
            <p:ph idx="4294967295"/>
          </p:nvPr>
        </p:nvSpPr>
        <p:spPr>
          <a:xfrm>
            <a:off x="838200" y="1289682"/>
            <a:ext cx="5524500" cy="3981450"/>
          </a:xfrm>
        </p:spPr>
        <p:txBody>
          <a:bodyPr>
            <a:noAutofit/>
          </a:bodyPr>
          <a:lstStyle/>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lead and non-lead Co-PIs submit the package to their local Research Administrations, they </a:t>
            </a:r>
            <a:r>
              <a:rPr lang="en-US" sz="1800" dirty="0">
                <a:latin typeface="Calibri" panose="020F0502020204030204" pitchFamily="34" charset="0"/>
                <a:ea typeface="Calibri" panose="020F0502020204030204" pitchFamily="34" charset="0"/>
                <a:cs typeface="Times New Roman" panose="02020603050405020304" pitchFamily="18" charset="0"/>
              </a:rPr>
              <a:t>need to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 in the comments section that </a:t>
            </a:r>
            <a:r>
              <a:rPr lang="en-US" sz="1800" dirty="0">
                <a:latin typeface="Calibri" panose="020F0502020204030204" pitchFamily="34" charset="0"/>
                <a:ea typeface="Calibri" panose="020F0502020204030204" pitchFamily="34" charset="0"/>
                <a:cs typeface="Times New Roman" panose="02020603050405020304" pitchFamily="18" charset="0"/>
              </a:rPr>
              <a:t>it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 project with Co-PIs located at different VA facilities, with the lead Co-PI being listed as the Principal Investigator in IRBNet and on the submission forms. </a:t>
            </a:r>
          </a:p>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important for non-lead Co-PIs, as their information will not be listed as Principal Investigator when they submit to their local Research Administration. Non-lead Co-PIs can direct their local research administrations to review the Form 107 and </a:t>
            </a:r>
            <a:r>
              <a:rPr lang="en-US" sz="1800" dirty="0">
                <a:latin typeface="Calibri" panose="020F0502020204030204" pitchFamily="34" charset="0"/>
                <a:ea typeface="Calibri" panose="020F0502020204030204" pitchFamily="34" charset="0"/>
                <a:cs typeface="Times New Roman" panose="02020603050405020304" pitchFamily="18" charset="0"/>
              </a:rPr>
              <a:t>Study Team Tracking Wizard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where they are listed as Co-PIs. </a:t>
            </a:r>
          </a:p>
        </p:txBody>
      </p:sp>
      <p:pic>
        <p:nvPicPr>
          <p:cNvPr id="4" name="Content Placeholder 10">
            <a:extLst>
              <a:ext uri="{FF2B5EF4-FFF2-40B4-BE49-F238E27FC236}">
                <a16:creationId xmlns:a16="http://schemas.microsoft.com/office/drawing/2014/main" id="{E87DE043-ADE3-4849-A121-FB921A56461C}"/>
              </a:ext>
            </a:extLst>
          </p:cNvPr>
          <p:cNvPicPr>
            <a:picLocks/>
          </p:cNvPicPr>
          <p:nvPr/>
        </p:nvPicPr>
        <p:blipFill rotWithShape="1">
          <a:blip r:embed="rId3"/>
          <a:srcRect l="19357"/>
          <a:stretch/>
        </p:blipFill>
        <p:spPr bwMode="auto">
          <a:xfrm>
            <a:off x="6471509" y="1406798"/>
            <a:ext cx="5160586" cy="3776869"/>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B432A008-162D-05F1-6EE5-168BBA381519}"/>
              </a:ext>
            </a:extLst>
          </p:cNvPr>
          <p:cNvSpPr txBox="1">
            <a:spLocks/>
          </p:cNvSpPr>
          <p:nvPr/>
        </p:nvSpPr>
        <p:spPr>
          <a:xfrm>
            <a:off x="605725" y="473613"/>
            <a:ext cx="10515600" cy="1325563"/>
          </a:xfrm>
          <a:prstGeom prst="rect">
            <a:avLst/>
          </a:prstGeom>
        </p:spPr>
        <p:txBody>
          <a:bodyPr/>
          <a:lstStyle>
            <a:lvl1pPr algn="l" defTabSz="914400" rtl="0" eaLnBrk="1" latinLnBrk="0" hangingPunct="1">
              <a:lnSpc>
                <a:spcPct val="90000"/>
              </a:lnSpc>
              <a:spcBef>
                <a:spcPct val="0"/>
              </a:spcBef>
              <a:buNone/>
              <a:defRPr sz="3600" b="1" kern="1200">
                <a:solidFill>
                  <a:srgbClr val="003E72"/>
                </a:solidFill>
                <a:latin typeface="+mn-lt"/>
                <a:ea typeface="+mj-ea"/>
                <a:cs typeface="+mj-cs"/>
              </a:defRPr>
            </a:lvl1pPr>
          </a:lstStyle>
          <a:p>
            <a:r>
              <a:rPr lang="en-US" dirty="0"/>
              <a:t>Step 3 Continued</a:t>
            </a:r>
          </a:p>
        </p:txBody>
      </p:sp>
    </p:spTree>
    <p:extLst>
      <p:ext uri="{BB962C8B-B14F-4D97-AF65-F5344CB8AC3E}">
        <p14:creationId xmlns:p14="http://schemas.microsoft.com/office/powerpoint/2010/main" val="30386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F7F76-1D26-4FC2-A476-65C2B1A553F7}"/>
              </a:ext>
            </a:extLst>
          </p:cNvPr>
          <p:cNvSpPr>
            <a:spLocks noGrp="1"/>
          </p:cNvSpPr>
          <p:nvPr>
            <p:ph idx="4294967295"/>
          </p:nvPr>
        </p:nvSpPr>
        <p:spPr>
          <a:xfrm>
            <a:off x="697424" y="1438275"/>
            <a:ext cx="10123488" cy="3981450"/>
          </a:xfrm>
        </p:spPr>
        <p:txBody>
          <a:bodyPr>
            <a:normAutofit/>
          </a:bodyPr>
          <a:lstStyle/>
          <a:p>
            <a:pPr>
              <a:lnSpc>
                <a:spcPct val="107000"/>
              </a:lnSpc>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local Research Administration will complete their local review (i.e., COI Determination, ACOS signoff on Form 102, etc.) </a:t>
            </a:r>
          </a:p>
          <a:p>
            <a:pPr>
              <a:lnSpc>
                <a:spcPct val="107000"/>
              </a:lnSpc>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Form 102 with ACOS signoff for each Co-PI (lead and non-lead) must be uploaded into the package that is submitted to the CIRB. </a:t>
            </a:r>
          </a:p>
          <a:p>
            <a:pPr marL="0" marR="0" indent="0">
              <a:lnSpc>
                <a:spcPct val="107000"/>
              </a:lnSpc>
              <a:spcBef>
                <a:spcPts val="0"/>
              </a:spcBef>
              <a:spcAft>
                <a:spcPts val="800"/>
              </a:spcAft>
              <a:buNone/>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NOTE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step allows local Research Administrations to have awareness and oversight of the Co-PIs role in the project. </a:t>
            </a:r>
          </a:p>
          <a:p>
            <a:pPr marL="0" indent="0">
              <a:buNone/>
            </a:pPr>
            <a:endParaRPr lang="en-US" dirty="0"/>
          </a:p>
        </p:txBody>
      </p:sp>
      <p:sp>
        <p:nvSpPr>
          <p:cNvPr id="5" name="Title 1">
            <a:extLst>
              <a:ext uri="{FF2B5EF4-FFF2-40B4-BE49-F238E27FC236}">
                <a16:creationId xmlns:a16="http://schemas.microsoft.com/office/drawing/2014/main" id="{CE31A32C-1FFA-9E8E-19FA-F6029F46C3F5}"/>
              </a:ext>
            </a:extLst>
          </p:cNvPr>
          <p:cNvSpPr>
            <a:spLocks noGrp="1"/>
          </p:cNvSpPr>
          <p:nvPr>
            <p:ph type="title"/>
          </p:nvPr>
        </p:nvSpPr>
        <p:spPr>
          <a:xfrm>
            <a:off x="605725" y="473613"/>
            <a:ext cx="10515600" cy="1325563"/>
          </a:xfrm>
        </p:spPr>
        <p:txBody>
          <a:bodyPr/>
          <a:lstStyle/>
          <a:p>
            <a:r>
              <a:rPr lang="en-US">
                <a:solidFill>
                  <a:srgbClr val="003E72"/>
                </a:solidFill>
              </a:rPr>
              <a:t>Step 4</a:t>
            </a:r>
          </a:p>
        </p:txBody>
      </p:sp>
    </p:spTree>
    <p:extLst>
      <p:ext uri="{BB962C8B-B14F-4D97-AF65-F5344CB8AC3E}">
        <p14:creationId xmlns:p14="http://schemas.microsoft.com/office/powerpoint/2010/main" val="324904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FCB245-4B93-325F-529A-15D140F03F3B}"/>
              </a:ext>
            </a:extLst>
          </p:cNvPr>
          <p:cNvSpPr>
            <a:spLocks noGrp="1"/>
          </p:cNvSpPr>
          <p:nvPr>
            <p:ph type="title"/>
          </p:nvPr>
        </p:nvSpPr>
        <p:spPr>
          <a:xfrm>
            <a:off x="605725" y="473613"/>
            <a:ext cx="8665564" cy="752929"/>
          </a:xfrm>
        </p:spPr>
        <p:txBody>
          <a:bodyPr/>
          <a:lstStyle/>
          <a:p>
            <a:r>
              <a:rPr lang="en-US" dirty="0"/>
              <a:t>Step 5</a:t>
            </a:r>
          </a:p>
        </p:txBody>
      </p:sp>
      <p:sp>
        <p:nvSpPr>
          <p:cNvPr id="6" name="Title 1">
            <a:extLst>
              <a:ext uri="{FF2B5EF4-FFF2-40B4-BE49-F238E27FC236}">
                <a16:creationId xmlns:a16="http://schemas.microsoft.com/office/drawing/2014/main" id="{8A40F978-B2F8-189A-7AFF-D26314E35E23}"/>
              </a:ext>
            </a:extLst>
          </p:cNvPr>
          <p:cNvSpPr txBox="1">
            <a:spLocks/>
          </p:cNvSpPr>
          <p:nvPr/>
        </p:nvSpPr>
        <p:spPr>
          <a:xfrm>
            <a:off x="605725" y="473613"/>
            <a:ext cx="10515600" cy="1325563"/>
          </a:xfrm>
          <a:prstGeom prst="rect">
            <a:avLst/>
          </a:prstGeom>
        </p:spPr>
        <p:txBody>
          <a:bodyPr/>
          <a:lstStyle>
            <a:lvl1pPr algn="l" defTabSz="914400" rtl="0" eaLnBrk="1" latinLnBrk="0" hangingPunct="1">
              <a:lnSpc>
                <a:spcPct val="90000"/>
              </a:lnSpc>
              <a:spcBef>
                <a:spcPct val="0"/>
              </a:spcBef>
              <a:buNone/>
              <a:defRPr sz="3600" b="1" kern="1200">
                <a:solidFill>
                  <a:srgbClr val="003E72"/>
                </a:solidFill>
                <a:latin typeface="+mn-lt"/>
                <a:ea typeface="+mj-ea"/>
                <a:cs typeface="+mj-cs"/>
              </a:defRPr>
            </a:lvl1pPr>
          </a:lstStyle>
          <a:p>
            <a:endParaRPr lang="en-US" dirty="0"/>
          </a:p>
        </p:txBody>
      </p:sp>
      <p:sp>
        <p:nvSpPr>
          <p:cNvPr id="2" name="Content Placeholder 2">
            <a:extLst>
              <a:ext uri="{FF2B5EF4-FFF2-40B4-BE49-F238E27FC236}">
                <a16:creationId xmlns:a16="http://schemas.microsoft.com/office/drawing/2014/main" id="{F6A47CCA-7AB3-633D-9D9E-0C678D701C2D}"/>
              </a:ext>
            </a:extLst>
          </p:cNvPr>
          <p:cNvSpPr txBox="1">
            <a:spLocks/>
          </p:cNvSpPr>
          <p:nvPr/>
        </p:nvSpPr>
        <p:spPr>
          <a:xfrm>
            <a:off x="697424" y="1438275"/>
            <a:ext cx="10123488" cy="3981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all local Research Administration reviews are complete, the lead Co-PI will submit the project to the CIRB.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package that is submitted to the CIRB should only include documents that are required by the CIRB. Do not include local forms. </a:t>
            </a:r>
            <a:endParaRPr lang="en-US" sz="1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27638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288CA1-C7E4-4459-ECBC-585AA1DF38BE}"/>
              </a:ext>
            </a:extLst>
          </p:cNvPr>
          <p:cNvSpPr>
            <a:spLocks noGrp="1"/>
          </p:cNvSpPr>
          <p:nvPr>
            <p:ph type="title"/>
          </p:nvPr>
        </p:nvSpPr>
        <p:spPr>
          <a:xfrm>
            <a:off x="605725" y="473613"/>
            <a:ext cx="10515600" cy="1325563"/>
          </a:xfrm>
        </p:spPr>
        <p:txBody>
          <a:bodyPr/>
          <a:lstStyle/>
          <a:p>
            <a:r>
              <a:rPr lang="en-US">
                <a:solidFill>
                  <a:srgbClr val="003E72"/>
                </a:solidFill>
              </a:rPr>
              <a:t>Step 6</a:t>
            </a:r>
          </a:p>
        </p:txBody>
      </p:sp>
      <p:sp>
        <p:nvSpPr>
          <p:cNvPr id="5" name="Content Placeholder 2">
            <a:extLst>
              <a:ext uri="{FF2B5EF4-FFF2-40B4-BE49-F238E27FC236}">
                <a16:creationId xmlns:a16="http://schemas.microsoft.com/office/drawing/2014/main" id="{C5F72EA1-AF68-1989-0AC3-EB33576183CC}"/>
              </a:ext>
            </a:extLst>
          </p:cNvPr>
          <p:cNvSpPr txBox="1">
            <a:spLocks/>
          </p:cNvSpPr>
          <p:nvPr/>
        </p:nvSpPr>
        <p:spPr>
          <a:xfrm>
            <a:off x="697424" y="1438275"/>
            <a:ext cx="10123488" cy="3981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CIRB will review the new project. </a:t>
            </a:r>
          </a:p>
          <a:p>
            <a:pPr>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the CIRB administrative review process revisions, clarification, or other requests may be made prior to the submission receiving CIRB review.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This process will occur utilizing IRBNet’s “Unlock and Lock” function so that you can add, remove, or revise documents within the same package. </a:t>
            </a:r>
            <a:endParaRPr lang="en-US" sz="1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67064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E64614-A4CA-97D9-B442-87CBEA06A518}"/>
              </a:ext>
            </a:extLst>
          </p:cNvPr>
          <p:cNvSpPr>
            <a:spLocks noGrp="1"/>
          </p:cNvSpPr>
          <p:nvPr>
            <p:ph type="title"/>
          </p:nvPr>
        </p:nvSpPr>
        <p:spPr>
          <a:xfrm>
            <a:off x="605725" y="473613"/>
            <a:ext cx="10515600" cy="1325563"/>
          </a:xfrm>
        </p:spPr>
        <p:txBody>
          <a:bodyPr/>
          <a:lstStyle/>
          <a:p>
            <a:r>
              <a:rPr lang="en-US">
                <a:solidFill>
                  <a:srgbClr val="003E72"/>
                </a:solidFill>
              </a:rPr>
              <a:t>Step 7</a:t>
            </a:r>
          </a:p>
        </p:txBody>
      </p:sp>
      <p:sp>
        <p:nvSpPr>
          <p:cNvPr id="5" name="Content Placeholder 2">
            <a:extLst>
              <a:ext uri="{FF2B5EF4-FFF2-40B4-BE49-F238E27FC236}">
                <a16:creationId xmlns:a16="http://schemas.microsoft.com/office/drawing/2014/main" id="{C7F303B1-7CEF-2988-5E5E-280D50925AEA}"/>
              </a:ext>
            </a:extLst>
          </p:cNvPr>
          <p:cNvSpPr txBox="1">
            <a:spLocks/>
          </p:cNvSpPr>
          <p:nvPr/>
        </p:nvSpPr>
        <p:spPr>
          <a:xfrm>
            <a:off x="697424" y="1438275"/>
            <a:ext cx="10123488" cy="3981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final CIRB approval is received, each Co-PI will follow their local R&amp;D Committee policies to obtain final approvals at their local Research Administration.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6797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F7F76-1D26-4FC2-A476-65C2B1A553F7}"/>
              </a:ext>
            </a:extLst>
          </p:cNvPr>
          <p:cNvSpPr>
            <a:spLocks noGrp="1"/>
          </p:cNvSpPr>
          <p:nvPr>
            <p:ph idx="1"/>
          </p:nvPr>
        </p:nvSpPr>
        <p:spPr/>
        <p:txBody>
          <a:bodyPr>
            <a:normAutofit/>
          </a:bodyPr>
          <a:lstStyle/>
          <a:p>
            <a:pPr>
              <a:spcBef>
                <a:spcPts val="0"/>
              </a:spcBef>
            </a:pPr>
            <a:r>
              <a:rPr lang="en-US" sz="1900" b="1" dirty="0">
                <a:effectLst/>
                <a:latin typeface="Calibri" panose="020F0502020204030204" pitchFamily="34" charset="0"/>
                <a:ea typeface="Calibri" panose="020F0502020204030204" pitchFamily="34" charset="0"/>
                <a:cs typeface="Times New Roman" panose="02020603050405020304" pitchFamily="18" charset="0"/>
              </a:rPr>
              <a:t>Will the Co-PIs have to submit an LSI application after final R&amp;D Committee approval of the new project?</a:t>
            </a:r>
          </a:p>
          <a:p>
            <a:pPr marL="0" marR="0" indent="0">
              <a:spcBef>
                <a:spcPts val="0"/>
              </a:spcBef>
              <a:spcAft>
                <a:spcPts val="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    Following local R&amp;D Committee approval, each Co-PI may be required to submit an LSI </a:t>
            </a:r>
          </a:p>
          <a:p>
            <a:pPr marL="0" marR="0" indent="0">
              <a:spcBef>
                <a:spcPts val="0"/>
              </a:spcBef>
              <a:spcAft>
                <a:spcPts val="0"/>
              </a:spcAft>
              <a:buNone/>
            </a:pPr>
            <a:r>
              <a:rPr lang="en-US" sz="1900" dirty="0">
                <a:latin typeface="Calibri" panose="020F0502020204030204" pitchFamily="34" charset="0"/>
                <a:ea typeface="Calibri" panose="020F0502020204030204" pitchFamily="34" charset="0"/>
                <a:cs typeface="Times New Roman" panose="02020603050405020304" pitchFamily="18" charset="0"/>
              </a:rPr>
              <a:t>    a</a:t>
            </a:r>
            <a:r>
              <a:rPr lang="en-US" sz="1900" dirty="0">
                <a:effectLst/>
                <a:latin typeface="Calibri" panose="020F0502020204030204" pitchFamily="34" charset="0"/>
                <a:ea typeface="Calibri" panose="020F0502020204030204" pitchFamily="34" charset="0"/>
                <a:cs typeface="Times New Roman" panose="02020603050405020304" pitchFamily="18" charset="0"/>
              </a:rPr>
              <a:t>pplication to the CIRB. This is the same as with any PI project and will be based on the Co-</a:t>
            </a:r>
          </a:p>
          <a:p>
            <a:pPr marL="0" marR="0" indent="0">
              <a:spcBef>
                <a:spcPts val="0"/>
              </a:spcBef>
              <a:spcAft>
                <a:spcPts val="600"/>
              </a:spcAft>
              <a:buNone/>
            </a:pPr>
            <a:r>
              <a:rPr lang="en-US" sz="1900" dirty="0">
                <a:latin typeface="Calibri" panose="020F0502020204030204" pitchFamily="34" charset="0"/>
                <a:ea typeface="Calibri" panose="020F0502020204030204" pitchFamily="34" charset="0"/>
                <a:cs typeface="Times New Roman" panose="02020603050405020304" pitchFamily="18" charset="0"/>
              </a:rPr>
              <a:t>    </a:t>
            </a:r>
            <a:r>
              <a:rPr lang="en-US" sz="1900" dirty="0">
                <a:effectLst/>
                <a:latin typeface="Calibri" panose="020F0502020204030204" pitchFamily="34" charset="0"/>
                <a:ea typeface="Calibri" panose="020F0502020204030204" pitchFamily="34" charset="0"/>
                <a:cs typeface="Times New Roman" panose="02020603050405020304" pitchFamily="18" charset="0"/>
              </a:rPr>
              <a:t>PIs engagement in local research activities.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    Our standard process outlined in the CIRB guidance document titled “</a:t>
            </a:r>
            <a:r>
              <a:rPr lang="en-US" sz="1900" i="1" dirty="0">
                <a:effectLst/>
                <a:latin typeface="Calibri" panose="020F0502020204030204" pitchFamily="34" charset="0"/>
                <a:ea typeface="Calibri" panose="020F0502020204030204" pitchFamily="34" charset="0"/>
                <a:cs typeface="Times New Roman" panose="02020603050405020304" pitchFamily="18" charset="0"/>
              </a:rPr>
              <a:t>INSTRUCTIONS - PI and </a:t>
            </a:r>
          </a:p>
          <a:p>
            <a:pPr marL="0" marR="0" indent="0">
              <a:spcBef>
                <a:spcPts val="0"/>
              </a:spcBef>
              <a:spcAft>
                <a:spcPts val="600"/>
              </a:spcAft>
              <a:buNone/>
            </a:pPr>
            <a:r>
              <a:rPr lang="en-US" sz="1900" i="1" dirty="0">
                <a:latin typeface="Calibri" panose="020F0502020204030204" pitchFamily="34" charset="0"/>
                <a:ea typeface="Calibri" panose="020F0502020204030204" pitchFamily="34" charset="0"/>
                <a:cs typeface="Times New Roman" panose="02020603050405020304" pitchFamily="18" charset="0"/>
              </a:rPr>
              <a:t>    </a:t>
            </a:r>
            <a:r>
              <a:rPr lang="en-US" sz="1900" i="1" dirty="0">
                <a:effectLst/>
                <a:latin typeface="Calibri" panose="020F0502020204030204" pitchFamily="34" charset="0"/>
                <a:ea typeface="Calibri" panose="020F0502020204030204" pitchFamily="34" charset="0"/>
                <a:cs typeface="Times New Roman" panose="02020603050405020304" pitchFamily="18" charset="0"/>
              </a:rPr>
              <a:t>LSI New Project Submission</a:t>
            </a:r>
            <a:r>
              <a:rPr lang="en-US" sz="1900" dirty="0">
                <a:effectLst/>
                <a:latin typeface="Calibri" panose="020F0502020204030204" pitchFamily="34" charset="0"/>
                <a:ea typeface="Calibri" panose="020F0502020204030204" pitchFamily="34" charset="0"/>
                <a:cs typeface="Times New Roman" panose="02020603050405020304" pitchFamily="18" charset="0"/>
              </a:rPr>
              <a:t>” should be followed if an LSI application needs to be submitted.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    If there is uncertainty on whether an LSI application needs to be submitted for a Co-PI, then   </a:t>
            </a:r>
          </a:p>
          <a:p>
            <a:pPr marL="0" marR="0" indent="0">
              <a:spcBef>
                <a:spcPts val="0"/>
              </a:spcBef>
              <a:spcAft>
                <a:spcPts val="0"/>
              </a:spcAft>
              <a:buNone/>
            </a:pPr>
            <a:r>
              <a:rPr lang="en-US" sz="1900" dirty="0">
                <a:latin typeface="Calibri" panose="020F0502020204030204" pitchFamily="34" charset="0"/>
                <a:ea typeface="Calibri" panose="020F0502020204030204" pitchFamily="34" charset="0"/>
                <a:cs typeface="Times New Roman" panose="02020603050405020304" pitchFamily="18" charset="0"/>
              </a:rPr>
              <a:t>    </a:t>
            </a:r>
            <a:r>
              <a:rPr lang="en-US" sz="1900" dirty="0">
                <a:effectLst/>
                <a:latin typeface="Calibri" panose="020F0502020204030204" pitchFamily="34" charset="0"/>
                <a:ea typeface="Calibri" panose="020F0502020204030204" pitchFamily="34" charset="0"/>
                <a:cs typeface="Times New Roman" panose="02020603050405020304" pitchFamily="18" charset="0"/>
              </a:rPr>
              <a:t>please consult with the CIRB </a:t>
            </a:r>
            <a:r>
              <a:rPr lang="en-US" sz="1900" dirty="0">
                <a:latin typeface="Calibri" panose="020F0502020204030204" pitchFamily="34" charset="0"/>
                <a:ea typeface="Calibri" panose="020F0502020204030204" pitchFamily="34" charset="0"/>
                <a:cs typeface="Times New Roman" panose="02020603050405020304" pitchFamily="18" charset="0"/>
              </a:rPr>
              <a:t>m</a:t>
            </a:r>
            <a:r>
              <a:rPr lang="en-US" sz="1900" dirty="0">
                <a:effectLst/>
                <a:latin typeface="Calibri" panose="020F0502020204030204" pitchFamily="34" charset="0"/>
                <a:ea typeface="Calibri" panose="020F0502020204030204" pitchFamily="34" charset="0"/>
                <a:cs typeface="Times New Roman" panose="02020603050405020304" pitchFamily="18" charset="0"/>
              </a:rPr>
              <a:t>anager overseeing the project. </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p:txBody>
      </p:sp>
      <p:sp>
        <p:nvSpPr>
          <p:cNvPr id="9" name="Title 1">
            <a:extLst>
              <a:ext uri="{FF2B5EF4-FFF2-40B4-BE49-F238E27FC236}">
                <a16:creationId xmlns:a16="http://schemas.microsoft.com/office/drawing/2014/main" id="{3DF44A8C-0329-CF2A-07EB-4FE05407ED8B}"/>
              </a:ext>
            </a:extLst>
          </p:cNvPr>
          <p:cNvSpPr>
            <a:spLocks noGrp="1"/>
          </p:cNvSpPr>
          <p:nvPr>
            <p:ph type="title"/>
          </p:nvPr>
        </p:nvSpPr>
        <p:spPr>
          <a:xfrm>
            <a:off x="605725" y="473613"/>
            <a:ext cx="10515600" cy="1325563"/>
          </a:xfrm>
        </p:spPr>
        <p:txBody>
          <a:bodyPr/>
          <a:lstStyle/>
          <a:p>
            <a:r>
              <a:rPr lang="en-US">
                <a:solidFill>
                  <a:srgbClr val="003E72"/>
                </a:solidFill>
              </a:rPr>
              <a:t>Additional Considerations</a:t>
            </a:r>
          </a:p>
        </p:txBody>
      </p:sp>
    </p:spTree>
    <p:extLst>
      <p:ext uri="{BB962C8B-B14F-4D97-AF65-F5344CB8AC3E}">
        <p14:creationId xmlns:p14="http://schemas.microsoft.com/office/powerpoint/2010/main" val="221345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210D72-0644-CD84-517D-A53FEB5B6BD4}"/>
              </a:ext>
            </a:extLst>
          </p:cNvPr>
          <p:cNvSpPr>
            <a:spLocks noGrp="1"/>
          </p:cNvSpPr>
          <p:nvPr>
            <p:ph type="title"/>
          </p:nvPr>
        </p:nvSpPr>
        <p:spPr>
          <a:xfrm>
            <a:off x="605725" y="473613"/>
            <a:ext cx="10515600" cy="1325563"/>
          </a:xfrm>
        </p:spPr>
        <p:txBody>
          <a:bodyPr/>
          <a:lstStyle/>
          <a:p>
            <a:r>
              <a:rPr lang="en-US">
                <a:solidFill>
                  <a:srgbClr val="003E72"/>
                </a:solidFill>
              </a:rPr>
              <a:t>Additional Considerations</a:t>
            </a:r>
          </a:p>
        </p:txBody>
      </p:sp>
      <p:sp>
        <p:nvSpPr>
          <p:cNvPr id="2" name="Content Placeholder 2">
            <a:extLst>
              <a:ext uri="{FF2B5EF4-FFF2-40B4-BE49-F238E27FC236}">
                <a16:creationId xmlns:a16="http://schemas.microsoft.com/office/drawing/2014/main" id="{09C13FE6-2193-7DB7-A02B-9008171233EA}"/>
              </a:ext>
            </a:extLst>
          </p:cNvPr>
          <p:cNvSpPr txBox="1">
            <a:spLocks/>
          </p:cNvSpPr>
          <p:nvPr/>
        </p:nvSpPr>
        <p:spPr>
          <a:xfrm>
            <a:off x="838200" y="1608667"/>
            <a:ext cx="10515600"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900" b="1" dirty="0">
                <a:effectLst/>
                <a:latin typeface="Calibri" panose="020F0502020204030204" pitchFamily="34" charset="0"/>
                <a:ea typeface="Calibri" panose="020F0502020204030204" pitchFamily="34" charset="0"/>
                <a:cs typeface="Times New Roman" panose="02020603050405020304" pitchFamily="18" charset="0"/>
              </a:rPr>
              <a:t>Will all Co-PIs be named as Principal Investigators in IRBNet and on CIRB determination letters for the project? </a:t>
            </a:r>
          </a:p>
          <a:p>
            <a:pPr marL="0" marR="0" indent="0">
              <a:spcBef>
                <a:spcPts val="0"/>
              </a:spcBef>
              <a:spcAft>
                <a:spcPts val="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290513"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IRBNet only allows for a single Principal Investigator to be listed on a project and in order to support this process, the Investigator to be named will be the lead Co-PI. Currently, there is no capability to name Co-PIs within IRBNet. </a:t>
            </a:r>
          </a:p>
          <a:p>
            <a:pPr marL="290513" marR="0" indent="0">
              <a:spcBef>
                <a:spcPts val="0"/>
              </a:spcBef>
              <a:spcAft>
                <a:spcPts val="0"/>
              </a:spcAft>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290513"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As a result, the lead Co-PI will be the named recipient on all CIRB determination letters and other official communication for the project. When necessary, the CIRB will document the name of each non-lead Co-PI and the name of their VA Facility within the body of the letter. </a:t>
            </a:r>
          </a:p>
          <a:p>
            <a:pPr marL="0" indent="0">
              <a:buNone/>
            </a:pPr>
            <a:endParaRPr lang="en-US" sz="2000" dirty="0"/>
          </a:p>
          <a:p>
            <a:pPr marL="0" indent="0">
              <a:spcBef>
                <a:spcPts val="0"/>
              </a:spcBef>
              <a:buFont typeface="Arial" panose="020B0604020202020204" pitchFamily="34" charset="0"/>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9374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F7F76-1D26-4FC2-A476-65C2B1A553F7}"/>
              </a:ext>
            </a:extLst>
          </p:cNvPr>
          <p:cNvSpPr>
            <a:spLocks noGrp="1"/>
          </p:cNvSpPr>
          <p:nvPr>
            <p:ph idx="4294967295"/>
          </p:nvPr>
        </p:nvSpPr>
        <p:spPr>
          <a:xfrm>
            <a:off x="6180221" y="1438275"/>
            <a:ext cx="10123488" cy="3981450"/>
          </a:xfrm>
        </p:spPr>
        <p:txBody>
          <a:bodyPr>
            <a:normAutofit/>
          </a:bodyPr>
          <a:lstStyle/>
          <a:p>
            <a:pPr marL="0" indent="0">
              <a:buNone/>
            </a:pPr>
            <a:endParaRPr lang="en-US" dirty="0"/>
          </a:p>
          <a:p>
            <a:pPr marL="0" indent="0">
              <a:buNone/>
            </a:pPr>
            <a:endParaRPr lang="en-US" dirty="0"/>
          </a:p>
        </p:txBody>
      </p:sp>
      <p:sp>
        <p:nvSpPr>
          <p:cNvPr id="6" name="Title 1">
            <a:extLst>
              <a:ext uri="{FF2B5EF4-FFF2-40B4-BE49-F238E27FC236}">
                <a16:creationId xmlns:a16="http://schemas.microsoft.com/office/drawing/2014/main" id="{AE211D85-28B0-E9B3-7A1F-2A13850FC616}"/>
              </a:ext>
            </a:extLst>
          </p:cNvPr>
          <p:cNvSpPr>
            <a:spLocks noGrp="1"/>
          </p:cNvSpPr>
          <p:nvPr>
            <p:ph type="title"/>
          </p:nvPr>
        </p:nvSpPr>
        <p:spPr>
          <a:xfrm>
            <a:off x="605725" y="473613"/>
            <a:ext cx="10515600" cy="1325563"/>
          </a:xfrm>
        </p:spPr>
        <p:txBody>
          <a:bodyPr/>
          <a:lstStyle/>
          <a:p>
            <a:r>
              <a:rPr lang="en-US">
                <a:solidFill>
                  <a:srgbClr val="003E72"/>
                </a:solidFill>
              </a:rPr>
              <a:t>Additional Considerations</a:t>
            </a:r>
          </a:p>
        </p:txBody>
      </p:sp>
      <p:sp>
        <p:nvSpPr>
          <p:cNvPr id="5" name="Content Placeholder 2">
            <a:extLst>
              <a:ext uri="{FF2B5EF4-FFF2-40B4-BE49-F238E27FC236}">
                <a16:creationId xmlns:a16="http://schemas.microsoft.com/office/drawing/2014/main" id="{486F9940-4A40-7EB0-CD35-7D230595CE48}"/>
              </a:ext>
            </a:extLst>
          </p:cNvPr>
          <p:cNvSpPr txBox="1">
            <a:spLocks/>
          </p:cNvSpPr>
          <p:nvPr/>
        </p:nvSpPr>
        <p:spPr>
          <a:xfrm>
            <a:off x="838200" y="1608667"/>
            <a:ext cx="10515600"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900" b="1" dirty="0">
                <a:effectLst/>
                <a:latin typeface="Calibri" panose="020F0502020204030204" pitchFamily="34" charset="0"/>
                <a:ea typeface="Calibri" panose="020F0502020204030204" pitchFamily="34" charset="0"/>
                <a:cs typeface="Times New Roman" panose="02020603050405020304" pitchFamily="18" charset="0"/>
              </a:rPr>
              <a:t>Who will be responsible for making future submissions to the CIRB?</a:t>
            </a:r>
          </a:p>
          <a:p>
            <a:pPr marL="0" marR="0" indent="0">
              <a:spcBef>
                <a:spcPts val="0"/>
              </a:spcBef>
              <a:spcAft>
                <a:spcPts val="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290513" marR="0" indent="0">
              <a:spcBef>
                <a:spcPts val="0"/>
              </a:spcBef>
              <a:spcAft>
                <a:spcPts val="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While all Co-PIs share equal oversight and responsibility, the lead Co-PI will submit all future submissions to the CIRB for this PI project given the parameters within IRBNet. </a:t>
            </a:r>
          </a:p>
          <a:p>
            <a:pPr marL="0" indent="0">
              <a:buNone/>
            </a:pPr>
            <a:endParaRPr lang="en-US" sz="2000" dirty="0"/>
          </a:p>
          <a:p>
            <a:pPr marL="0" indent="0">
              <a:spcBef>
                <a:spcPts val="0"/>
              </a:spcBef>
              <a:buFont typeface="Arial" panose="020B0604020202020204" pitchFamily="34" charset="0"/>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2360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68383" y="314552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Presentation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Slides are shared in the TEAMs chat at the beginning of the meeting.</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a:t>
            </a:r>
            <a:r>
              <a:rPr lang="en-US" sz="1600" dirty="0" err="1">
                <a:solidFill>
                  <a:prstClr val="black"/>
                </a:solidFill>
                <a:latin typeface="Calibri" panose="020F0502020204030204"/>
              </a:rPr>
              <a:t>ePROS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Available on Teams. To access, select </a:t>
            </a:r>
            <a:r>
              <a:rPr lang="en-US" sz="1600" dirty="0">
                <a:solidFill>
                  <a:prstClr val="black"/>
                </a:solidFill>
                <a:latin typeface="Calibri" panose="020F0502020204030204"/>
              </a:rPr>
              <a:t>“More” in the top menu bar, then “Record and transcribe,” and finally “Transcript.”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50566" y="3145523"/>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chat </a:t>
            </a:r>
            <a:r>
              <a:rPr lang="en-US" sz="1600" dirty="0">
                <a:solidFill>
                  <a:prstClr val="black"/>
                </a:solidFill>
                <a:latin typeface="Calibri" panose="020F0502020204030204"/>
              </a:rPr>
              <a:t>feature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a:t>
            </a:r>
            <a:r>
              <a:rPr lang="en-US" sz="1600" dirty="0" err="1">
                <a:solidFill>
                  <a:prstClr val="black"/>
                </a:solidFill>
                <a:latin typeface="Calibri" panose="020F0502020204030204"/>
              </a:rPr>
              <a:t>ePROS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webinars can be found </a:t>
            </a:r>
            <a:r>
              <a:rPr lang="en-US" sz="1600" dirty="0">
                <a:solidFill>
                  <a:prstClr val="black"/>
                </a:solidFill>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rPr>
              <a:t>https://www.research.va.gov/programs/epros/education/webinars/archives.cfm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effectLst/>
                <a:uLnTx/>
                <a:uFillTx/>
                <a:latin typeface="Calibri" panose="020F0502020204030204"/>
                <a:ea typeface="+mn-ea"/>
                <a:cs typeface="+mn-cs"/>
              </a:rPr>
              <a:t> </a:t>
            </a:r>
            <a:r>
              <a:rPr kumimoji="0" lang="en-US" sz="1600" b="1" i="0" u="none" strike="noStrike" kern="1200" cap="none" spc="0" normalizeH="0" baseline="0" noProof="0" dirty="0">
                <a:ln>
                  <a:noFill/>
                </a:ln>
                <a:effectLst/>
                <a:uLnTx/>
                <a:uFillTx/>
                <a:latin typeface="Calibri" panose="020F0502020204030204"/>
                <a:ea typeface="+mn-ea"/>
                <a:cs typeface="+mn-cs"/>
              </a:rPr>
              <a:t>Survey</a:t>
            </a:r>
            <a:r>
              <a:rPr lang="en-US" sz="1600" dirty="0">
                <a:latin typeface="Calibri" panose="020F0502020204030204"/>
              </a:rPr>
              <a:t> -</a:t>
            </a:r>
            <a:r>
              <a:rPr kumimoji="0" lang="en-US" sz="1600" b="0" i="0" u="none" strike="noStrike" kern="1200" cap="none" spc="0" normalizeH="0" baseline="0" noProof="0" dirty="0">
                <a:ln>
                  <a:noFill/>
                </a:ln>
                <a:effectLst/>
                <a:uLnTx/>
                <a:uFillTx/>
                <a:latin typeface="Calibri" panose="020F0502020204030204"/>
                <a:ea typeface="+mn-ea"/>
                <a:cs typeface="+mn-cs"/>
              </a:rPr>
              <a:t> Please complete the post-webinar evaluation survey available here: </a:t>
            </a:r>
            <a:r>
              <a:rPr kumimoji="0" lang="en-US" sz="1600" b="0" i="0" u="none" strike="noStrike" kern="1200" cap="none" spc="0" normalizeH="0" baseline="0" noProof="0" dirty="0" err="1">
                <a:ln>
                  <a:noFill/>
                </a:ln>
                <a:effectLst/>
                <a:uLnTx/>
                <a:uFillTx/>
                <a:latin typeface="Calibri" panose="020F0502020204030204"/>
                <a:ea typeface="+mn-ea"/>
                <a:cs typeface="+mn-cs"/>
                <a:hlinkClick r:id="rId4"/>
              </a:rPr>
              <a:t>ePROS</a:t>
            </a:r>
            <a:r>
              <a:rPr kumimoji="0" lang="en-US" sz="1600" b="0" i="0" u="none" strike="noStrike" kern="1200" cap="none" spc="0" normalizeH="0" baseline="0" noProof="0" dirty="0">
                <a:ln>
                  <a:noFill/>
                </a:ln>
                <a:effectLst/>
                <a:uLnTx/>
                <a:uFillTx/>
                <a:latin typeface="Calibri" panose="020F0502020204030204"/>
                <a:ea typeface="+mn-ea"/>
                <a:cs typeface="+mn-cs"/>
                <a:hlinkClick r:id="rId4"/>
              </a:rPr>
              <a:t> Webinar Survey</a:t>
            </a:r>
            <a:r>
              <a:rPr kumimoji="0" lang="en-US" sz="1600" b="0" i="0" u="none" strike="noStrike" kern="1200" cap="none" spc="0" normalizeH="0" baseline="0" noProof="0" dirty="0">
                <a:ln>
                  <a:noFill/>
                </a:ln>
                <a:effectLst/>
                <a:uLnTx/>
                <a:uFillTx/>
                <a:latin typeface="Calibri" panose="020F0502020204030204"/>
                <a:ea typeface="+mn-ea"/>
                <a:cs typeface="+mn-cs"/>
              </a:rPr>
              <a:t>. We will also post this link in the chat. </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0" marR="0" lvl="0" indent="0" algn="l" defTabSz="514350" rtl="0" eaLnBrk="1" fontAlgn="auto" latinLnBrk="0" hangingPunct="1">
              <a:lnSpc>
                <a:spcPct val="90000"/>
              </a:lnSpc>
              <a:spcBef>
                <a:spcPts val="563"/>
              </a:spcBef>
              <a:spcAft>
                <a:spcPts val="0"/>
              </a:spcAft>
              <a:buClrTx/>
              <a:buSz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540920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44988D-4222-17A7-72AA-A737F4E93158}"/>
              </a:ext>
            </a:extLst>
          </p:cNvPr>
          <p:cNvSpPr>
            <a:spLocks noGrp="1"/>
          </p:cNvSpPr>
          <p:nvPr>
            <p:ph type="title"/>
          </p:nvPr>
        </p:nvSpPr>
        <p:spPr/>
        <p:txBody>
          <a:bodyPr/>
          <a:lstStyle/>
          <a:p>
            <a:r>
              <a:rPr lang="en-US" dirty="0"/>
              <a:t>Additional Considerations</a:t>
            </a:r>
            <a:br>
              <a:rPr lang="en-US" dirty="0"/>
            </a:br>
            <a:endParaRPr lang="en-US" dirty="0"/>
          </a:p>
        </p:txBody>
      </p:sp>
      <p:sp>
        <p:nvSpPr>
          <p:cNvPr id="6" name="Title 1">
            <a:extLst>
              <a:ext uri="{FF2B5EF4-FFF2-40B4-BE49-F238E27FC236}">
                <a16:creationId xmlns:a16="http://schemas.microsoft.com/office/drawing/2014/main" id="{C93C60D7-BA1A-018D-7A97-B1D8BD81E839}"/>
              </a:ext>
            </a:extLst>
          </p:cNvPr>
          <p:cNvSpPr txBox="1">
            <a:spLocks/>
          </p:cNvSpPr>
          <p:nvPr/>
        </p:nvSpPr>
        <p:spPr>
          <a:xfrm>
            <a:off x="605725" y="473613"/>
            <a:ext cx="10515600" cy="1325563"/>
          </a:xfrm>
          <a:prstGeom prst="rect">
            <a:avLst/>
          </a:prstGeom>
        </p:spPr>
        <p:txBody>
          <a:bodyPr/>
          <a:lstStyle>
            <a:lvl1pPr algn="l" defTabSz="914400" rtl="0" eaLnBrk="1" latinLnBrk="0" hangingPunct="1">
              <a:lnSpc>
                <a:spcPct val="90000"/>
              </a:lnSpc>
              <a:spcBef>
                <a:spcPct val="0"/>
              </a:spcBef>
              <a:buNone/>
              <a:defRPr sz="3600" b="1" kern="1200">
                <a:solidFill>
                  <a:srgbClr val="003E72"/>
                </a:solidFill>
                <a:latin typeface="+mn-lt"/>
                <a:ea typeface="+mj-ea"/>
                <a:cs typeface="+mj-cs"/>
              </a:defRPr>
            </a:lvl1pPr>
          </a:lstStyle>
          <a:p>
            <a:endParaRPr lang="en-US" dirty="0"/>
          </a:p>
        </p:txBody>
      </p:sp>
      <p:sp>
        <p:nvSpPr>
          <p:cNvPr id="2" name="Content Placeholder 2">
            <a:extLst>
              <a:ext uri="{FF2B5EF4-FFF2-40B4-BE49-F238E27FC236}">
                <a16:creationId xmlns:a16="http://schemas.microsoft.com/office/drawing/2014/main" id="{55678F44-4684-3FB1-6D63-A1A72ED512DF}"/>
              </a:ext>
            </a:extLst>
          </p:cNvPr>
          <p:cNvSpPr txBox="1">
            <a:spLocks/>
          </p:cNvSpPr>
          <p:nvPr/>
        </p:nvSpPr>
        <p:spPr>
          <a:xfrm>
            <a:off x="838200" y="1608667"/>
            <a:ext cx="10515600"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Who will receive project notifications, for example project expiration notices? </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90513" marR="0" indent="-166688">
              <a:spcBef>
                <a:spcPts val="0"/>
              </a:spcBef>
              <a:spcAft>
                <a:spcPts val="0"/>
              </a:spcAft>
              <a:buNone/>
              <a:tabLst>
                <a:tab pos="55563"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All Co-PIs will receive IRBNet notifications for the project because each of them will have been granted Full Access to the project. </a:t>
            </a:r>
          </a:p>
          <a:p>
            <a:pPr marL="0" indent="0">
              <a:buNone/>
            </a:pPr>
            <a:endParaRPr lang="en-US" sz="2000" dirty="0"/>
          </a:p>
          <a:p>
            <a:pPr marL="0" indent="0">
              <a:spcBef>
                <a:spcPts val="0"/>
              </a:spcBef>
              <a:buFont typeface="Arial" panose="020B0604020202020204" pitchFamily="34" charset="0"/>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35967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3661A-F277-394D-9DA2-A73218BC5DCD}"/>
              </a:ext>
            </a:extLst>
          </p:cNvPr>
          <p:cNvSpPr>
            <a:spLocks noGrp="1"/>
          </p:cNvSpPr>
          <p:nvPr>
            <p:ph type="title"/>
          </p:nvPr>
        </p:nvSpPr>
        <p:spPr>
          <a:xfrm>
            <a:off x="988438" y="367814"/>
            <a:ext cx="10044023" cy="877729"/>
          </a:xfrm>
        </p:spPr>
        <p:txBody>
          <a:bodyPr vert="horz" lIns="91440" tIns="45720" rIns="91440" bIns="45720" rtlCol="0" anchor="ctr">
            <a:normAutofit/>
          </a:bodyPr>
          <a:lstStyle/>
          <a:p>
            <a:r>
              <a:rPr lang="en-US" sz="4000" kern="1200">
                <a:solidFill>
                  <a:srgbClr val="FFFFFF"/>
                </a:solidFill>
                <a:latin typeface="Calibri" panose="020F0502020204030204" pitchFamily="34" charset="0"/>
                <a:cs typeface="Calibri" panose="020F0502020204030204" pitchFamily="34" charset="0"/>
              </a:rPr>
              <a:t>VAIRRS Resources</a:t>
            </a:r>
          </a:p>
        </p:txBody>
      </p:sp>
      <p:sp>
        <p:nvSpPr>
          <p:cNvPr id="6" name="TextBox 5">
            <a:extLst>
              <a:ext uri="{FF2B5EF4-FFF2-40B4-BE49-F238E27FC236}">
                <a16:creationId xmlns:a16="http://schemas.microsoft.com/office/drawing/2014/main" id="{C2C03874-87D1-3DE6-A0CD-5C5D208B80B2}"/>
              </a:ext>
            </a:extLst>
          </p:cNvPr>
          <p:cNvSpPr txBox="1"/>
          <p:nvPr/>
        </p:nvSpPr>
        <p:spPr>
          <a:xfrm>
            <a:off x="655834" y="1924820"/>
            <a:ext cx="7989627" cy="3677930"/>
          </a:xfrm>
          <a:prstGeom prst="rect">
            <a:avLst/>
          </a:prstGeom>
          <a:noFill/>
        </p:spPr>
        <p:txBody>
          <a:bodyPr wrap="square">
            <a:spAutoFit/>
          </a:bodyPr>
          <a:lstStyle/>
          <a:p>
            <a:pPr defTabSz="905256">
              <a:spcAft>
                <a:spcPts val="600"/>
              </a:spcAft>
            </a:pPr>
            <a:r>
              <a:rPr lang="en-US" b="1" dirty="0" err="1">
                <a:solidFill>
                  <a:srgbClr val="003E72"/>
                </a:solidFill>
              </a:rPr>
              <a:t>ePROS</a:t>
            </a:r>
            <a:r>
              <a:rPr lang="en-US" b="1" dirty="0">
                <a:solidFill>
                  <a:srgbClr val="003E72"/>
                </a:solidFill>
              </a:rPr>
              <a:t> Webinars: </a:t>
            </a:r>
            <a:r>
              <a:rPr lang="en-US" dirty="0">
                <a:solidFill>
                  <a:srgbClr val="003E72"/>
                </a:solidFill>
                <a:hlinkClick r:id="rId2"/>
              </a:rPr>
              <a:t>https://www.research.va.gov/programs/epros/vairrs/training/webinars.cfm</a:t>
            </a:r>
            <a:endParaRPr lang="en-US" dirty="0">
              <a:solidFill>
                <a:srgbClr val="003E72"/>
              </a:solidFill>
            </a:endParaRPr>
          </a:p>
          <a:p>
            <a:pPr defTabSz="905256">
              <a:spcAft>
                <a:spcPts val="600"/>
              </a:spcAft>
            </a:pPr>
            <a:endParaRPr lang="en-US" dirty="0">
              <a:solidFill>
                <a:srgbClr val="003E72"/>
              </a:solidFill>
            </a:endParaRPr>
          </a:p>
          <a:p>
            <a:pPr defTabSz="905256">
              <a:spcAft>
                <a:spcPts val="600"/>
              </a:spcAft>
            </a:pPr>
            <a:r>
              <a:rPr lang="en-US" b="1" dirty="0" err="1">
                <a:solidFill>
                  <a:srgbClr val="003E72"/>
                </a:solidFill>
              </a:rPr>
              <a:t>ePROS</a:t>
            </a:r>
            <a:r>
              <a:rPr lang="en-US" b="1" dirty="0">
                <a:solidFill>
                  <a:srgbClr val="003E72"/>
                </a:solidFill>
              </a:rPr>
              <a:t> Webinar Archive: </a:t>
            </a:r>
            <a:r>
              <a:rPr lang="en-US" dirty="0">
                <a:solidFill>
                  <a:srgbClr val="003E72"/>
                </a:solidFill>
                <a:hlinkClick r:id="rId3"/>
              </a:rPr>
              <a:t>https://www.research.va.gov/programs/epros/education/webinars/archives.cfm</a:t>
            </a:r>
            <a:endParaRPr lang="en-US" dirty="0">
              <a:solidFill>
                <a:srgbClr val="003E72"/>
              </a:solidFill>
            </a:endParaRPr>
          </a:p>
          <a:p>
            <a:pPr defTabSz="905256">
              <a:spcAft>
                <a:spcPts val="600"/>
              </a:spcAft>
            </a:pPr>
            <a:endParaRPr lang="en-US" dirty="0">
              <a:solidFill>
                <a:srgbClr val="003E72"/>
              </a:solidFill>
            </a:endParaRPr>
          </a:p>
          <a:p>
            <a:pPr defTabSz="905256">
              <a:spcAft>
                <a:spcPts val="600"/>
              </a:spcAft>
            </a:pPr>
            <a:r>
              <a:rPr lang="en-US" b="1" dirty="0">
                <a:solidFill>
                  <a:srgbClr val="003E72"/>
                </a:solidFill>
              </a:rPr>
              <a:t>VAIRRS University: </a:t>
            </a:r>
            <a:r>
              <a:rPr lang="en-US" dirty="0">
                <a:solidFill>
                  <a:srgbClr val="003E72"/>
                </a:solidFill>
                <a:hlinkClick r:id="rId4"/>
              </a:rPr>
              <a:t>https://www.research.va.gov/programs/epros/vairrs/training/vaiirs_university.cfm</a:t>
            </a:r>
            <a:endParaRPr lang="en-US" dirty="0">
              <a:solidFill>
                <a:srgbClr val="003E72"/>
              </a:solidFill>
            </a:endParaRPr>
          </a:p>
          <a:p>
            <a:pPr defTabSz="905256">
              <a:spcAft>
                <a:spcPts val="600"/>
              </a:spcAft>
            </a:pPr>
            <a:endParaRPr lang="en-US" dirty="0">
              <a:solidFill>
                <a:srgbClr val="003E72"/>
              </a:solidFill>
            </a:endParaRPr>
          </a:p>
          <a:p>
            <a:pPr marL="282893" indent="-282893" defTabSz="905256">
              <a:spcAft>
                <a:spcPts val="600"/>
              </a:spcAft>
              <a:buFont typeface="Arial" panose="020B0604020202020204" pitchFamily="34" charset="0"/>
              <a:buChar char="•"/>
            </a:pPr>
            <a:endParaRPr lang="en-US" kern="1200" dirty="0">
              <a:solidFill>
                <a:srgbClr val="003E72"/>
              </a:solidFill>
              <a:latin typeface="+mn-lt"/>
              <a:ea typeface="+mn-ea"/>
              <a:cs typeface="+mn-cs"/>
            </a:endParaRPr>
          </a:p>
          <a:p>
            <a:pPr marL="282893" indent="-282893" defTabSz="905256">
              <a:spcAft>
                <a:spcPts val="600"/>
              </a:spcAft>
              <a:buFont typeface="Arial" panose="020B0604020202020204" pitchFamily="34" charset="0"/>
              <a:buChar char="•"/>
            </a:pPr>
            <a:endParaRPr lang="en-US" kern="1200" dirty="0">
              <a:solidFill>
                <a:srgbClr val="003E72"/>
              </a:solidFill>
              <a:latin typeface="+mn-lt"/>
              <a:ea typeface="+mn-ea"/>
              <a:cs typeface="+mn-cs"/>
            </a:endParaRPr>
          </a:p>
        </p:txBody>
      </p:sp>
      <p:pic>
        <p:nvPicPr>
          <p:cNvPr id="14" name="Picture 3">
            <a:extLst>
              <a:ext uri="{FF2B5EF4-FFF2-40B4-BE49-F238E27FC236}">
                <a16:creationId xmlns:a16="http://schemas.microsoft.com/office/drawing/2014/main" id="{4D4E2D7B-D37D-3252-6756-A606371725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2740" y="2211202"/>
            <a:ext cx="1617598" cy="1399222"/>
          </a:xfrm>
          <a:prstGeom prst="rect">
            <a:avLst/>
          </a:prstGeom>
        </p:spPr>
      </p:pic>
      <p:pic>
        <p:nvPicPr>
          <p:cNvPr id="15" name="Picture 4">
            <a:extLst>
              <a:ext uri="{FF2B5EF4-FFF2-40B4-BE49-F238E27FC236}">
                <a16:creationId xmlns:a16="http://schemas.microsoft.com/office/drawing/2014/main" id="{6778A70C-3C15-42EF-8EC7-F99907ECAE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54287" y="2999715"/>
            <a:ext cx="1617598" cy="1399222"/>
          </a:xfrm>
          <a:prstGeom prst="rect">
            <a:avLst/>
          </a:prstGeom>
        </p:spPr>
      </p:pic>
      <p:pic>
        <p:nvPicPr>
          <p:cNvPr id="16" name="Picture 5">
            <a:extLst>
              <a:ext uri="{FF2B5EF4-FFF2-40B4-BE49-F238E27FC236}">
                <a16:creationId xmlns:a16="http://schemas.microsoft.com/office/drawing/2014/main" id="{0C3F94A1-DE97-AE04-DE40-A6B5B56877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439613" y="3850837"/>
            <a:ext cx="1617598" cy="1399222"/>
          </a:xfrm>
          <a:prstGeom prst="rect">
            <a:avLst/>
          </a:prstGeom>
        </p:spPr>
      </p:pic>
      <p:pic>
        <p:nvPicPr>
          <p:cNvPr id="17" name="Picture 6">
            <a:extLst>
              <a:ext uri="{FF2B5EF4-FFF2-40B4-BE49-F238E27FC236}">
                <a16:creationId xmlns:a16="http://schemas.microsoft.com/office/drawing/2014/main" id="{B483C7EB-7E6C-6669-66F7-6F44B78E7B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51362" y="4701959"/>
            <a:ext cx="1617598" cy="1399222"/>
          </a:xfrm>
          <a:prstGeom prst="rect">
            <a:avLst/>
          </a:prstGeom>
        </p:spPr>
      </p:pic>
      <p:pic>
        <p:nvPicPr>
          <p:cNvPr id="18" name="Picture 7">
            <a:extLst>
              <a:ext uri="{FF2B5EF4-FFF2-40B4-BE49-F238E27FC236}">
                <a16:creationId xmlns:a16="http://schemas.microsoft.com/office/drawing/2014/main" id="{2EE2286E-85CE-E373-3245-DC746F46C8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900355" y="2533230"/>
            <a:ext cx="696111" cy="609097"/>
          </a:xfrm>
          <a:prstGeom prst="rect">
            <a:avLst/>
          </a:prstGeom>
        </p:spPr>
      </p:pic>
      <p:pic>
        <p:nvPicPr>
          <p:cNvPr id="19" name="Picture 8">
            <a:extLst>
              <a:ext uri="{FF2B5EF4-FFF2-40B4-BE49-F238E27FC236}">
                <a16:creationId xmlns:a16="http://schemas.microsoft.com/office/drawing/2014/main" id="{03192F0C-1A76-EEF0-9251-34A9F4B7467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359222" y="3533742"/>
            <a:ext cx="807728" cy="331168"/>
          </a:xfrm>
          <a:prstGeom prst="rect">
            <a:avLst/>
          </a:prstGeom>
        </p:spPr>
      </p:pic>
      <p:pic>
        <p:nvPicPr>
          <p:cNvPr id="20" name="Picture 9">
            <a:extLst>
              <a:ext uri="{FF2B5EF4-FFF2-40B4-BE49-F238E27FC236}">
                <a16:creationId xmlns:a16="http://schemas.microsoft.com/office/drawing/2014/main" id="{C9F3E685-E4B6-B886-FD41-88E7FBB7023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812984" y="4331662"/>
            <a:ext cx="870856" cy="574764"/>
          </a:xfrm>
          <a:prstGeom prst="rect">
            <a:avLst/>
          </a:prstGeom>
        </p:spPr>
      </p:pic>
      <p:pic>
        <p:nvPicPr>
          <p:cNvPr id="21" name="Picture 10">
            <a:extLst>
              <a:ext uri="{FF2B5EF4-FFF2-40B4-BE49-F238E27FC236}">
                <a16:creationId xmlns:a16="http://schemas.microsoft.com/office/drawing/2014/main" id="{241D3854-BA03-183B-9CBA-3784D476EB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0287861" y="5095213"/>
            <a:ext cx="744600" cy="640357"/>
          </a:xfrm>
          <a:prstGeom prst="rect">
            <a:avLst/>
          </a:prstGeom>
        </p:spPr>
      </p:pic>
    </p:spTree>
    <p:extLst>
      <p:ext uri="{BB962C8B-B14F-4D97-AF65-F5344CB8AC3E}">
        <p14:creationId xmlns:p14="http://schemas.microsoft.com/office/powerpoint/2010/main" val="338879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088-929F-98BF-4A59-48185B2222FD}"/>
              </a:ext>
            </a:extLst>
          </p:cNvPr>
          <p:cNvSpPr>
            <a:spLocks noGrp="1"/>
          </p:cNvSpPr>
          <p:nvPr>
            <p:ph type="title"/>
          </p:nvPr>
        </p:nvSpPr>
        <p:spPr/>
        <p:txBody>
          <a:bodyPr/>
          <a:lstStyle/>
          <a:p>
            <a:r>
              <a:rPr lang="en-US"/>
              <a:t>Questions?</a:t>
            </a:r>
          </a:p>
        </p:txBody>
      </p:sp>
      <p:pic>
        <p:nvPicPr>
          <p:cNvPr id="5" name="Content Placeholder 4" descr="Question mark boxes">
            <a:extLst>
              <a:ext uri="{FF2B5EF4-FFF2-40B4-BE49-F238E27FC236}">
                <a16:creationId xmlns:a16="http://schemas.microsoft.com/office/drawing/2014/main" id="{902CB65D-1859-9B2B-E91D-3D46636601D8}"/>
              </a:ext>
            </a:extLst>
          </p:cNvPr>
          <p:cNvPicPr>
            <a:picLocks noGrp="1" noChangeAspect="1"/>
          </p:cNvPicPr>
          <p:nvPr>
            <p:ph idx="1"/>
          </p:nvPr>
        </p:nvPicPr>
        <p:blipFill>
          <a:blip r:embed="rId2"/>
          <a:stretch>
            <a:fillRect/>
          </a:stretch>
        </p:blipFill>
        <p:spPr>
          <a:xfrm>
            <a:off x="2320006" y="1110988"/>
            <a:ext cx="7551988" cy="4248150"/>
          </a:xfrm>
        </p:spPr>
      </p:pic>
    </p:spTree>
    <p:extLst>
      <p:ext uri="{BB962C8B-B14F-4D97-AF65-F5344CB8AC3E}">
        <p14:creationId xmlns:p14="http://schemas.microsoft.com/office/powerpoint/2010/main" val="49893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088-929F-98BF-4A59-48185B2222FD}"/>
              </a:ext>
            </a:extLst>
          </p:cNvPr>
          <p:cNvSpPr>
            <a:spLocks noGrp="1"/>
          </p:cNvSpPr>
          <p:nvPr>
            <p:ph type="title"/>
          </p:nvPr>
        </p:nvSpPr>
        <p:spPr/>
        <p:txBody>
          <a:bodyPr/>
          <a:lstStyle/>
          <a:p>
            <a:r>
              <a:rPr lang="en-US" dirty="0"/>
              <a:t>Survey</a:t>
            </a:r>
          </a:p>
        </p:txBody>
      </p:sp>
      <p:sp>
        <p:nvSpPr>
          <p:cNvPr id="4" name="Content Placeholder 3">
            <a:extLst>
              <a:ext uri="{FF2B5EF4-FFF2-40B4-BE49-F238E27FC236}">
                <a16:creationId xmlns:a16="http://schemas.microsoft.com/office/drawing/2014/main" id="{9F6024F0-C7D6-2B31-857A-F949690CAFEA}"/>
              </a:ext>
            </a:extLst>
          </p:cNvPr>
          <p:cNvSpPr>
            <a:spLocks noGrp="1"/>
          </p:cNvSpPr>
          <p:nvPr>
            <p:ph idx="4294967295"/>
          </p:nvPr>
        </p:nvSpPr>
        <p:spPr>
          <a:xfrm>
            <a:off x="0" y="2892292"/>
            <a:ext cx="12192000" cy="1073417"/>
          </a:xfrm>
        </p:spPr>
        <p:txBody>
          <a:bodyPr/>
          <a:lstStyle/>
          <a:p>
            <a:pPr marL="0" indent="0" algn="ctr" defTabSz="905256">
              <a:spcAft>
                <a:spcPts val="600"/>
              </a:spcAft>
              <a:buNone/>
            </a:pPr>
            <a:r>
              <a:rPr lang="en-US" b="1" dirty="0">
                <a:solidFill>
                  <a:srgbClr val="003E72"/>
                </a:solidFill>
              </a:rPr>
              <a:t>Please take 3 minutes to let us know how we did today.</a:t>
            </a:r>
          </a:p>
          <a:p>
            <a:pPr marL="0" indent="0" algn="ctr" defTabSz="905256">
              <a:spcAft>
                <a:spcPts val="600"/>
              </a:spcAft>
              <a:buNone/>
            </a:pPr>
            <a:r>
              <a:rPr lang="en-US" b="1" dirty="0" err="1">
                <a:solidFill>
                  <a:srgbClr val="003E72"/>
                </a:solidFill>
                <a:hlinkClick r:id="rId2"/>
              </a:rPr>
              <a:t>ePROS</a:t>
            </a:r>
            <a:r>
              <a:rPr lang="en-US" b="1" dirty="0">
                <a:solidFill>
                  <a:srgbClr val="003E72"/>
                </a:solidFill>
                <a:hlinkClick r:id="rId2"/>
              </a:rPr>
              <a:t> Webinar Survey</a:t>
            </a:r>
            <a:endParaRPr lang="en-US" dirty="0">
              <a:solidFill>
                <a:srgbClr val="003E72"/>
              </a:solidFill>
            </a:endParaRPr>
          </a:p>
          <a:p>
            <a:endParaRPr lang="en-US" dirty="0"/>
          </a:p>
        </p:txBody>
      </p:sp>
    </p:spTree>
    <p:extLst>
      <p:ext uri="{BB962C8B-B14F-4D97-AF65-F5344CB8AC3E}">
        <p14:creationId xmlns:p14="http://schemas.microsoft.com/office/powerpoint/2010/main" val="2304800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38099" y="1782450"/>
            <a:ext cx="12191999" cy="951546"/>
          </a:xfrm>
        </p:spPr>
        <p:txBody>
          <a:bodyPr/>
          <a:lstStyle/>
          <a:p>
            <a:pPr algn="ctr"/>
            <a:r>
              <a:rPr lang="en-US" sz="6600"/>
              <a:t>Thank you for joining!</a:t>
            </a:r>
          </a:p>
        </p:txBody>
      </p:sp>
      <p:sp>
        <p:nvSpPr>
          <p:cNvPr id="4" name="TextBox 3">
            <a:extLst>
              <a:ext uri="{FF2B5EF4-FFF2-40B4-BE49-F238E27FC236}">
                <a16:creationId xmlns:a16="http://schemas.microsoft.com/office/drawing/2014/main" id="{DE70335D-C8E5-6A92-FAAF-1A2ACBA4D308}"/>
              </a:ext>
            </a:extLst>
          </p:cNvPr>
          <p:cNvSpPr txBox="1"/>
          <p:nvPr/>
        </p:nvSpPr>
        <p:spPr>
          <a:xfrm>
            <a:off x="1009651" y="2967335"/>
            <a:ext cx="10096500" cy="400110"/>
          </a:xfrm>
          <a:prstGeom prst="rect">
            <a:avLst/>
          </a:prstGeom>
          <a:noFill/>
        </p:spPr>
        <p:txBody>
          <a:bodyPr wrap="square">
            <a:spAutoFit/>
          </a:bodyPr>
          <a:lstStyle/>
          <a:p>
            <a:pPr algn="ctr"/>
            <a:r>
              <a:rPr lang="en-US" sz="2000" i="1">
                <a:solidFill>
                  <a:schemeClr val="bg1"/>
                </a:solidFill>
              </a:rPr>
              <a:t>If you have any questions, please contact the VAIRRS Support Team at </a:t>
            </a:r>
            <a:r>
              <a:rPr lang="en-US" sz="2000" i="1">
                <a:solidFill>
                  <a:schemeClr val="accent5">
                    <a:lumMod val="40000"/>
                    <a:lumOff val="60000"/>
                  </a:schemeClr>
                </a:solidFill>
                <a:hlinkClick r:id="rId2">
                  <a:extLst>
                    <a:ext uri="{A12FA001-AC4F-418D-AE19-62706E023703}">
                      <ahyp:hlinkClr xmlns:ahyp="http://schemas.microsoft.com/office/drawing/2018/hyperlinkcolor" val="tx"/>
                    </a:ext>
                  </a:extLst>
                </a:hlinkClick>
              </a:rPr>
              <a:t>VAIRRS@va.gov</a:t>
            </a:r>
            <a:r>
              <a:rPr lang="en-US" sz="2000" i="1">
                <a:solidFill>
                  <a:schemeClr val="bg1"/>
                </a:solidFill>
              </a:rPr>
              <a:t>. </a:t>
            </a:r>
          </a:p>
        </p:txBody>
      </p:sp>
    </p:spTree>
    <p:extLst>
      <p:ext uri="{BB962C8B-B14F-4D97-AF65-F5344CB8AC3E}">
        <p14:creationId xmlns:p14="http://schemas.microsoft.com/office/powerpoint/2010/main" val="90938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r>
              <a:rPr lang="en-US" sz="3600"/>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9647583"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01	Announcements</a:t>
            </a:r>
          </a:p>
          <a:p>
            <a:pPr marL="0" indent="0">
              <a:buFont typeface="Arial" panose="020B0604020202020204" pitchFamily="34" charset="0"/>
              <a:buNone/>
            </a:pPr>
            <a:r>
              <a:rPr lang="en-US" sz="2000" dirty="0">
                <a:solidFill>
                  <a:schemeClr val="bg1"/>
                </a:solidFill>
              </a:rPr>
              <a:t>03	Multi-Site Projects and Packages </a:t>
            </a:r>
          </a:p>
          <a:p>
            <a:pPr marL="0" indent="0">
              <a:buNone/>
            </a:pPr>
            <a:r>
              <a:rPr lang="en-US" sz="2000" dirty="0">
                <a:solidFill>
                  <a:schemeClr val="bg1"/>
                </a:solidFill>
              </a:rPr>
              <a:t>04            Objectives and Definitions</a:t>
            </a:r>
          </a:p>
          <a:p>
            <a:pPr marL="0" indent="0">
              <a:buFont typeface="Arial" panose="020B0604020202020204" pitchFamily="34" charset="0"/>
              <a:buNone/>
            </a:pPr>
            <a:r>
              <a:rPr lang="en-US" sz="2000" dirty="0">
                <a:solidFill>
                  <a:schemeClr val="bg1"/>
                </a:solidFill>
              </a:rPr>
              <a:t>05            VA Central IRB Submission Process for Co-PIs at Different VA Facilities </a:t>
            </a:r>
          </a:p>
          <a:p>
            <a:pPr marL="0" indent="0">
              <a:buNone/>
            </a:pPr>
            <a:endParaRPr lang="en-US" sz="2000" dirty="0">
              <a:solidFill>
                <a:schemeClr val="bg1"/>
              </a:solidFill>
            </a:endParaRPr>
          </a:p>
          <a:p>
            <a:pPr marL="0" indent="0">
              <a:buFont typeface="Arial" panose="020B0604020202020204" pitchFamily="34" charset="0"/>
              <a:buNone/>
            </a:pPr>
            <a:r>
              <a:rPr lang="en-US" sz="2000" dirty="0">
                <a:solidFill>
                  <a:schemeClr val="bg1"/>
                </a:solidFill>
              </a:rPr>
              <a:t>		</a:t>
            </a:r>
            <a:br>
              <a:rPr lang="en-US" sz="2000" dirty="0">
                <a:solidFill>
                  <a:schemeClr val="bg1"/>
                </a:solidFill>
              </a:rPr>
            </a:br>
            <a:r>
              <a:rPr lang="en-US" sz="2000" dirty="0">
                <a:solidFill>
                  <a:schemeClr val="bg1"/>
                </a:solidFill>
              </a:rPr>
              <a:t>	</a:t>
            </a:r>
            <a:endParaRPr lang="en-US" sz="2000" i="1" dirty="0">
              <a:solidFill>
                <a:schemeClr val="bg1"/>
              </a:solidFill>
            </a:endParaRPr>
          </a:p>
        </p:txBody>
      </p:sp>
    </p:spTree>
    <p:extLst>
      <p:ext uri="{BB962C8B-B14F-4D97-AF65-F5344CB8AC3E}">
        <p14:creationId xmlns:p14="http://schemas.microsoft.com/office/powerpoint/2010/main" val="26918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a:latin typeface="+mn-lt"/>
              </a:rPr>
              <a:t>Important Announcements </a:t>
            </a:r>
          </a:p>
        </p:txBody>
      </p:sp>
      <p:grpSp>
        <p:nvGrpSpPr>
          <p:cNvPr id="4" name="Group 3">
            <a:extLst>
              <a:ext uri="{FF2B5EF4-FFF2-40B4-BE49-F238E27FC236}">
                <a16:creationId xmlns:a16="http://schemas.microsoft.com/office/drawing/2014/main" id="{DAFBBBD6-591D-48D6-A0E4-345644144C6B}"/>
              </a:ext>
            </a:extLst>
          </p:cNvPr>
          <p:cNvGrpSpPr/>
          <p:nvPr/>
        </p:nvGrpSpPr>
        <p:grpSpPr>
          <a:xfrm>
            <a:off x="252141" y="866578"/>
            <a:ext cx="3869336" cy="4194625"/>
            <a:chOff x="753487" y="2104029"/>
            <a:chExt cx="3862225" cy="2433091"/>
          </a:xfrm>
        </p:grpSpPr>
        <p:sp>
          <p:nvSpPr>
            <p:cNvPr id="19" name="Freeform 21">
              <a:extLst>
                <a:ext uri="{FF2B5EF4-FFF2-40B4-BE49-F238E27FC236}">
                  <a16:creationId xmlns:a16="http://schemas.microsoft.com/office/drawing/2014/main" id="{29DCDAEF-ADE6-4EF1-9812-FC3E3B0E4DAB}"/>
                </a:ext>
              </a:extLst>
            </p:cNvPr>
            <p:cNvSpPr>
              <a:spLocks/>
            </p:cNvSpPr>
            <p:nvPr/>
          </p:nvSpPr>
          <p:spPr bwMode="auto">
            <a:xfrm rot="2700000">
              <a:off x="2793304" y="2070123"/>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FAA05AA-F041-422E-A49E-AF8FDF7B1616}"/>
                </a:ext>
              </a:extLst>
            </p:cNvPr>
            <p:cNvSpPr/>
            <p:nvPr/>
          </p:nvSpPr>
          <p:spPr>
            <a:xfrm>
              <a:off x="753487" y="2226751"/>
              <a:ext cx="3862225" cy="231036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1201A73C-3ECC-46E5-AA6A-FE57535FCEB0}"/>
                </a:ext>
              </a:extLst>
            </p:cNvPr>
            <p:cNvSpPr txBox="1"/>
            <p:nvPr/>
          </p:nvSpPr>
          <p:spPr>
            <a:xfrm>
              <a:off x="767696" y="2264274"/>
              <a:ext cx="2885847" cy="4106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VAIRRS </a:t>
              </a:r>
              <a:r>
                <a:rPr lang="en-US" sz="2000" b="1">
                  <a:solidFill>
                    <a:srgbClr val="003E72"/>
                  </a:solidFill>
                  <a:latin typeface="Calibri" panose="020F0502020204030204"/>
                  <a:ea typeface="Open Sans" panose="020B0606030504020204" pitchFamily="34" charset="0"/>
                  <a:cs typeface="Segoe UI" panose="020B0502040204020203" pitchFamily="34" charset="0"/>
                </a:rPr>
                <a:t>Distribution Subscription List</a:t>
              </a:r>
              <a:endParaRPr kumimoji="0" lang="en-US" sz="2000" b="1" i="0" u="none" strike="noStrike" kern="1200" cap="none" spc="0" normalizeH="0" baseline="0" noProof="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endParaRPr>
            </a:p>
          </p:txBody>
        </p:sp>
        <p:sp>
          <p:nvSpPr>
            <p:cNvPr id="21" name="Freeform 4">
              <a:extLst>
                <a:ext uri="{FF2B5EF4-FFF2-40B4-BE49-F238E27FC236}">
                  <a16:creationId xmlns:a16="http://schemas.microsoft.com/office/drawing/2014/main" id="{86AFC989-F4F5-4AE8-BF74-BF90AC685681}"/>
                </a:ext>
              </a:extLst>
            </p:cNvPr>
            <p:cNvSpPr/>
            <p:nvPr/>
          </p:nvSpPr>
          <p:spPr>
            <a:xfrm>
              <a:off x="2765827" y="2110095"/>
              <a:ext cx="1524595" cy="56478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144DD1DB-CFED-4E4F-9CF3-2B91BCDECE21}"/>
              </a:ext>
            </a:extLst>
          </p:cNvPr>
          <p:cNvGrpSpPr/>
          <p:nvPr/>
        </p:nvGrpSpPr>
        <p:grpSpPr>
          <a:xfrm>
            <a:off x="4171485" y="877035"/>
            <a:ext cx="3869335" cy="4184173"/>
            <a:chOff x="787641" y="2116060"/>
            <a:chExt cx="3712360" cy="2532292"/>
          </a:xfrm>
        </p:grpSpPr>
        <p:sp>
          <p:nvSpPr>
            <p:cNvPr id="44" name="Freeform 21">
              <a:extLst>
                <a:ext uri="{FF2B5EF4-FFF2-40B4-BE49-F238E27FC236}">
                  <a16:creationId xmlns:a16="http://schemas.microsoft.com/office/drawing/2014/main" id="{EA267CC8-314A-4F1C-8A99-C2E459E1DFA1}"/>
                </a:ext>
              </a:extLst>
            </p:cNvPr>
            <p:cNvSpPr>
              <a:spLocks/>
            </p:cNvSpPr>
            <p:nvPr/>
          </p:nvSpPr>
          <p:spPr bwMode="auto">
            <a:xfrm rot="2700000">
              <a:off x="2680078" y="2085543"/>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5B21EF2-6A4C-47E7-A630-EACD59FDFEAA}"/>
                </a:ext>
              </a:extLst>
            </p:cNvPr>
            <p:cNvSpPr/>
            <p:nvPr/>
          </p:nvSpPr>
          <p:spPr>
            <a:xfrm>
              <a:off x="787641" y="2237731"/>
              <a:ext cx="3712360" cy="24106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46" name="Freeform 4">
              <a:extLst>
                <a:ext uri="{FF2B5EF4-FFF2-40B4-BE49-F238E27FC236}">
                  <a16:creationId xmlns:a16="http://schemas.microsoft.com/office/drawing/2014/main" id="{647E3FCF-9DEE-406B-A9AD-798CAB0403EE}"/>
                </a:ext>
              </a:extLst>
            </p:cNvPr>
            <p:cNvSpPr/>
            <p:nvPr/>
          </p:nvSpPr>
          <p:spPr>
            <a:xfrm>
              <a:off x="2673056" y="2116060"/>
              <a:ext cx="1524595" cy="589284"/>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5F770CF-8764-4A82-9140-BB9FB981D4C6}"/>
                </a:ext>
              </a:extLst>
            </p:cNvPr>
            <p:cNvSpPr txBox="1"/>
            <p:nvPr/>
          </p:nvSpPr>
          <p:spPr>
            <a:xfrm>
              <a:off x="875634" y="2297988"/>
              <a:ext cx="2580297" cy="4284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Field Staff Reporting (FSR) Dashboard </a:t>
              </a:r>
            </a:p>
          </p:txBody>
        </p:sp>
      </p:grpSp>
      <p:sp>
        <p:nvSpPr>
          <p:cNvPr id="5" name="TextBox 4">
            <a:extLst>
              <a:ext uri="{FF2B5EF4-FFF2-40B4-BE49-F238E27FC236}">
                <a16:creationId xmlns:a16="http://schemas.microsoft.com/office/drawing/2014/main" id="{BDEDFA24-B60F-47DF-BA85-5DF5A4B93BDB}"/>
              </a:ext>
            </a:extLst>
          </p:cNvPr>
          <p:cNvSpPr txBox="1"/>
          <p:nvPr/>
        </p:nvSpPr>
        <p:spPr>
          <a:xfrm>
            <a:off x="376419" y="5061207"/>
            <a:ext cx="1137621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Calibri" panose="020F0502020204030204"/>
                <a:ea typeface="+mn-ea"/>
                <a:cs typeface="+mn-cs"/>
              </a:rPr>
              <a:t>Subscribe to the </a:t>
            </a:r>
            <a:r>
              <a:rPr kumimoji="0" lang="en-US" sz="1800" b="1" i="1" u="none" strike="noStrike" kern="1200" cap="none" spc="0" normalizeH="0" baseline="0" noProof="0">
                <a:ln>
                  <a:noFill/>
                </a:ln>
                <a:solidFill>
                  <a:prstClr val="white"/>
                </a:solidFill>
                <a:effectLst/>
                <a:uLnTx/>
                <a:uFillTx/>
                <a:latin typeface="Calibri" panose="020F0502020204030204"/>
                <a:ea typeface="+mn-ea"/>
                <a:cs typeface="+mn-cs"/>
              </a:rPr>
              <a:t>VAIRRS Newsletter </a:t>
            </a:r>
            <a:r>
              <a:rPr kumimoji="0" lang="en-US" sz="1800" b="0" i="1" u="none" strike="noStrike" kern="1200" cap="none" spc="0" normalizeH="0" baseline="0" noProof="0">
                <a:ln>
                  <a:noFill/>
                </a:ln>
                <a:solidFill>
                  <a:prstClr val="white"/>
                </a:solidFill>
                <a:effectLst/>
                <a:uLnTx/>
                <a:uFillTx/>
                <a:latin typeface="Calibri" panose="020F0502020204030204"/>
                <a:ea typeface="+mn-ea"/>
                <a:cs typeface="+mn-cs"/>
              </a:rPr>
              <a:t>to keep up with important announcements and program updates: </a:t>
            </a:r>
            <a:r>
              <a:rPr kumimoji="0" lang="en-US" sz="1800" b="0" i="1" u="none" strike="noStrike" kern="1200" cap="none" spc="0" normalizeH="0" baseline="0" noProof="0">
                <a:ln>
                  <a:noFill/>
                </a:ln>
                <a:solidFill>
                  <a:srgbClr val="AFD3EB"/>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https://public.govdelivery.com/accounts/USVHA/subscriber/new?topic_id=USVHA_1952</a:t>
            </a:r>
            <a:r>
              <a:rPr kumimoji="0" lang="en-US" sz="1800" b="0" i="1" u="none" strike="noStrike" kern="1200" cap="none" spc="0" normalizeH="0" baseline="0" noProof="0">
                <a:ln>
                  <a:noFill/>
                </a:ln>
                <a:solidFill>
                  <a:srgbClr val="AFD3EB"/>
                </a:solidFill>
                <a:effectLst/>
                <a:uLnTx/>
                <a:uFillTx/>
                <a:latin typeface="Calibri" panose="020F0502020204030204"/>
                <a:ea typeface="+mn-ea"/>
                <a:cs typeface="+mn-cs"/>
              </a:rPr>
              <a:t> </a:t>
            </a:r>
          </a:p>
        </p:txBody>
      </p:sp>
      <p:grpSp>
        <p:nvGrpSpPr>
          <p:cNvPr id="17" name="Group 16">
            <a:extLst>
              <a:ext uri="{FF2B5EF4-FFF2-40B4-BE49-F238E27FC236}">
                <a16:creationId xmlns:a16="http://schemas.microsoft.com/office/drawing/2014/main" id="{DC9989A0-A538-95A2-5637-C88F0DBEA11E}"/>
              </a:ext>
            </a:extLst>
          </p:cNvPr>
          <p:cNvGrpSpPr/>
          <p:nvPr/>
        </p:nvGrpSpPr>
        <p:grpSpPr>
          <a:xfrm>
            <a:off x="8090828" y="847938"/>
            <a:ext cx="3869336" cy="4213265"/>
            <a:chOff x="723740" y="2110381"/>
            <a:chExt cx="3862225" cy="2483042"/>
          </a:xfrm>
        </p:grpSpPr>
        <p:sp>
          <p:nvSpPr>
            <p:cNvPr id="18" name="Freeform 21">
              <a:extLst>
                <a:ext uri="{FF2B5EF4-FFF2-40B4-BE49-F238E27FC236}">
                  <a16:creationId xmlns:a16="http://schemas.microsoft.com/office/drawing/2014/main" id="{8C157776-4044-5D44-B15F-39E1931BF1FC}"/>
                </a:ext>
              </a:extLst>
            </p:cNvPr>
            <p:cNvSpPr>
              <a:spLocks/>
            </p:cNvSpPr>
            <p:nvPr/>
          </p:nvSpPr>
          <p:spPr bwMode="auto">
            <a:xfrm rot="2700000">
              <a:off x="2782314" y="2076475"/>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83EB563-60DE-6F0A-FEDB-2FCD52A4491C}"/>
                </a:ext>
              </a:extLst>
            </p:cNvPr>
            <p:cNvSpPr/>
            <p:nvPr/>
          </p:nvSpPr>
          <p:spPr>
            <a:xfrm>
              <a:off x="723740" y="2226750"/>
              <a:ext cx="3862225" cy="236667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24" name="Freeform 4">
              <a:extLst>
                <a:ext uri="{FF2B5EF4-FFF2-40B4-BE49-F238E27FC236}">
                  <a16:creationId xmlns:a16="http://schemas.microsoft.com/office/drawing/2014/main" id="{10396576-3B7E-638D-6085-D54706B0FF30}"/>
                </a:ext>
              </a:extLst>
            </p:cNvPr>
            <p:cNvSpPr/>
            <p:nvPr/>
          </p:nvSpPr>
          <p:spPr>
            <a:xfrm>
              <a:off x="2738895" y="2116643"/>
              <a:ext cx="1524595" cy="584720"/>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2"/>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2FB0D4C-8614-7814-BF18-630654835B87}"/>
                </a:ext>
              </a:extLst>
            </p:cNvPr>
            <p:cNvSpPr txBox="1"/>
            <p:nvPr/>
          </p:nvSpPr>
          <p:spPr>
            <a:xfrm>
              <a:off x="851026" y="2268064"/>
              <a:ext cx="3368692" cy="2720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endParaRPr>
            </a:p>
          </p:txBody>
        </p:sp>
      </p:grpSp>
      <p:sp>
        <p:nvSpPr>
          <p:cNvPr id="7" name="TextBox 6">
            <a:extLst>
              <a:ext uri="{FF2B5EF4-FFF2-40B4-BE49-F238E27FC236}">
                <a16:creationId xmlns:a16="http://schemas.microsoft.com/office/drawing/2014/main" id="{1CC7C215-D086-8CFB-9863-3F8687E84E90}"/>
              </a:ext>
            </a:extLst>
          </p:cNvPr>
          <p:cNvSpPr txBox="1"/>
          <p:nvPr/>
        </p:nvSpPr>
        <p:spPr>
          <a:xfrm>
            <a:off x="4263199" y="1857805"/>
            <a:ext cx="3468824" cy="3293209"/>
          </a:xfrm>
          <a:prstGeom prst="rect">
            <a:avLst/>
          </a:prstGeom>
          <a:noFill/>
        </p:spPr>
        <p:txBody>
          <a:bodyPr wrap="square">
            <a:spAutoFit/>
          </a:bodyPr>
          <a:lstStyle/>
          <a:p>
            <a:r>
              <a:rPr lang="en-US" sz="1600" dirty="0"/>
              <a:t>VAIRRS just rolled out the "Data Curation" page on the FSR Dashboard. The Data Curation page includes data validation requirements for the project status of various boards, IRB project risk levels, and projects approaching an expiration date. </a:t>
            </a:r>
          </a:p>
          <a:p>
            <a:endParaRPr lang="en-US" sz="1600" dirty="0"/>
          </a:p>
          <a:p>
            <a:r>
              <a:rPr lang="en-US" sz="1600" dirty="0"/>
              <a:t>Secondly, the "Site Audit" page is now under review by several VAIRRS sites. It can be used to quickly find relevant information that may be required for a site audit.</a:t>
            </a:r>
          </a:p>
        </p:txBody>
      </p:sp>
      <p:sp>
        <p:nvSpPr>
          <p:cNvPr id="8" name="TextBox 7">
            <a:extLst>
              <a:ext uri="{FF2B5EF4-FFF2-40B4-BE49-F238E27FC236}">
                <a16:creationId xmlns:a16="http://schemas.microsoft.com/office/drawing/2014/main" id="{B6B43FA7-E361-6C0D-7BBC-DF9DD0B57A2B}"/>
              </a:ext>
            </a:extLst>
          </p:cNvPr>
          <p:cNvSpPr txBox="1"/>
          <p:nvPr/>
        </p:nvSpPr>
        <p:spPr>
          <a:xfrm>
            <a:off x="8195069" y="1857805"/>
            <a:ext cx="3468824" cy="3046988"/>
          </a:xfrm>
          <a:prstGeom prst="rect">
            <a:avLst/>
          </a:prstGeom>
          <a:noFill/>
        </p:spPr>
        <p:txBody>
          <a:bodyPr wrap="square">
            <a:spAutoFit/>
          </a:bodyPr>
          <a:lstStyle/>
          <a:p>
            <a:r>
              <a:rPr lang="en-US" sz="1600" dirty="0"/>
              <a:t>The VAIRRS Mentor Program currently has four team members from various roles across VA providing mentorship, with the ability to support more mentees. If you are interested in getting help from a fellow VAIRRS user or becoming a VAIRRS mentor, access the mentee/mentor applications via the VAIRRS Mentor Program SharePoint page. Applications are accepted on an ongoing basis or until all slots are filled.  </a:t>
            </a:r>
          </a:p>
        </p:txBody>
      </p:sp>
      <p:sp>
        <p:nvSpPr>
          <p:cNvPr id="9" name="TextBox 8">
            <a:extLst>
              <a:ext uri="{FF2B5EF4-FFF2-40B4-BE49-F238E27FC236}">
                <a16:creationId xmlns:a16="http://schemas.microsoft.com/office/drawing/2014/main" id="{AB0E9218-CCCE-7D5F-206C-DEDBA61811A0}"/>
              </a:ext>
            </a:extLst>
          </p:cNvPr>
          <p:cNvSpPr txBox="1"/>
          <p:nvPr/>
        </p:nvSpPr>
        <p:spPr>
          <a:xfrm>
            <a:off x="8189288" y="1197516"/>
            <a:ext cx="2297130"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VAIRRS Mentor Program</a:t>
            </a:r>
          </a:p>
        </p:txBody>
      </p:sp>
      <p:sp>
        <p:nvSpPr>
          <p:cNvPr id="11" name="TextBox 10">
            <a:extLst>
              <a:ext uri="{FF2B5EF4-FFF2-40B4-BE49-F238E27FC236}">
                <a16:creationId xmlns:a16="http://schemas.microsoft.com/office/drawing/2014/main" id="{42D79702-1949-186B-E0C4-5F9A77EB0886}"/>
              </a:ext>
            </a:extLst>
          </p:cNvPr>
          <p:cNvSpPr txBox="1"/>
          <p:nvPr/>
        </p:nvSpPr>
        <p:spPr>
          <a:xfrm>
            <a:off x="318596" y="1857805"/>
            <a:ext cx="3869337" cy="3293209"/>
          </a:xfrm>
          <a:prstGeom prst="rect">
            <a:avLst/>
          </a:prstGeom>
          <a:noFill/>
        </p:spPr>
        <p:txBody>
          <a:bodyPr wrap="square">
            <a:spAutoFit/>
          </a:bodyPr>
          <a:lstStyle/>
          <a:p>
            <a:r>
              <a:rPr lang="en-US" sz="1600"/>
              <a:t>VAIRRS has launched a new Distribution Subscription List, which will serve as the primary method to receive VAIRRS training announcements, surveys, and data-specific emails outside of the newsletters and program updates. VAIRRS is retiring the contact groups: </a:t>
            </a:r>
            <a:r>
              <a:rPr lang="en-US" sz="1600">
                <a:hlinkClick r:id="rId3"/>
              </a:rPr>
              <a:t>VAIRRSAdministrators@va.gov</a:t>
            </a:r>
            <a:r>
              <a:rPr lang="en-US" sz="1600"/>
              <a:t> and </a:t>
            </a:r>
            <a:r>
              <a:rPr lang="en-US" sz="1600">
                <a:hlinkClick r:id="rId4"/>
              </a:rPr>
              <a:t>VAIRRSendusers@va.gov</a:t>
            </a:r>
            <a:r>
              <a:rPr lang="en-US" sz="1600"/>
              <a:t>. </a:t>
            </a:r>
          </a:p>
          <a:p>
            <a:endParaRPr lang="en-US" sz="1600"/>
          </a:p>
          <a:p>
            <a:r>
              <a:rPr lang="en-US" sz="1600" b="1"/>
              <a:t>Note: This subscription list does not include subscriptions to VAIRRS newsletters or other ORD news. </a:t>
            </a:r>
            <a:endParaRPr lang="en-US" sz="1600"/>
          </a:p>
        </p:txBody>
      </p:sp>
    </p:spTree>
    <p:extLst>
      <p:ext uri="{BB962C8B-B14F-4D97-AF65-F5344CB8AC3E}">
        <p14:creationId xmlns:p14="http://schemas.microsoft.com/office/powerpoint/2010/main" val="3764334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EBF-3D60-E2C8-B7C6-6CDA2F56A1E8}"/>
              </a:ext>
            </a:extLst>
          </p:cNvPr>
          <p:cNvSpPr>
            <a:spLocks noGrp="1"/>
          </p:cNvSpPr>
          <p:nvPr>
            <p:ph type="ctrTitle"/>
          </p:nvPr>
        </p:nvSpPr>
        <p:spPr>
          <a:xfrm>
            <a:off x="2470258" y="2296650"/>
            <a:ext cx="9097758" cy="875609"/>
          </a:xfrm>
        </p:spPr>
        <p:txBody>
          <a:bodyPr/>
          <a:lstStyle/>
          <a:p>
            <a:r>
              <a:rPr lang="en-US" sz="3000" b="0" i="1" dirty="0"/>
              <a:t>VAIRRS Monthly Webinar Series: Standard "Multi-site" and "Co-investigator at a Different Site" Processes</a:t>
            </a:r>
            <a:br>
              <a:rPr lang="en-US" sz="1200" dirty="0"/>
            </a:br>
            <a:endParaRPr lang="en-US" sz="3000" dirty="0"/>
          </a:p>
        </p:txBody>
      </p:sp>
      <p:sp>
        <p:nvSpPr>
          <p:cNvPr id="4" name="Text Placeholder 3">
            <a:extLst>
              <a:ext uri="{FF2B5EF4-FFF2-40B4-BE49-F238E27FC236}">
                <a16:creationId xmlns:a16="http://schemas.microsoft.com/office/drawing/2014/main" id="{B920E2D9-EDA9-D015-F2F4-1750A4CC3504}"/>
              </a:ext>
            </a:extLst>
          </p:cNvPr>
          <p:cNvSpPr>
            <a:spLocks noGrp="1"/>
          </p:cNvSpPr>
          <p:nvPr>
            <p:ph type="body" sz="quarter" idx="10"/>
          </p:nvPr>
        </p:nvSpPr>
        <p:spPr>
          <a:xfrm>
            <a:off x="2470258" y="3220385"/>
            <a:ext cx="8382000" cy="774700"/>
          </a:xfrm>
        </p:spPr>
        <p:txBody>
          <a:bodyPr>
            <a:normAutofit fontScale="25000" lnSpcReduction="20000"/>
          </a:bodyPr>
          <a:lstStyle/>
          <a:p>
            <a:r>
              <a:rPr lang="en-US" sz="6200" dirty="0"/>
              <a:t>Presenters: </a:t>
            </a:r>
          </a:p>
          <a:p>
            <a:r>
              <a:rPr lang="en-US" sz="6200" dirty="0"/>
              <a:t>Angela Foster, </a:t>
            </a:r>
            <a:r>
              <a:rPr lang="en-US" sz="6200" dirty="0" err="1"/>
              <a:t>ePROS</a:t>
            </a:r>
            <a:r>
              <a:rPr lang="en-US" sz="6200" dirty="0"/>
              <a:t> Program Manager</a:t>
            </a:r>
          </a:p>
          <a:p>
            <a:r>
              <a:rPr lang="en-US" sz="6200" dirty="0"/>
              <a:t>Jessica Kroll, VA Central IRB Administrator</a:t>
            </a:r>
          </a:p>
          <a:p>
            <a:endParaRPr lang="en-US" dirty="0"/>
          </a:p>
        </p:txBody>
      </p:sp>
    </p:spTree>
    <p:extLst>
      <p:ext uri="{BB962C8B-B14F-4D97-AF65-F5344CB8AC3E}">
        <p14:creationId xmlns:p14="http://schemas.microsoft.com/office/powerpoint/2010/main" val="71845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50CD-2A42-00EC-E66D-895D70485AF4}"/>
              </a:ext>
            </a:extLst>
          </p:cNvPr>
          <p:cNvSpPr>
            <a:spLocks noGrp="1"/>
          </p:cNvSpPr>
          <p:nvPr>
            <p:ph type="ctrTitle"/>
          </p:nvPr>
        </p:nvSpPr>
        <p:spPr/>
        <p:txBody>
          <a:bodyPr/>
          <a:lstStyle/>
          <a:p>
            <a:r>
              <a:rPr lang="en-US" sz="6600" dirty="0"/>
              <a:t>Multi-Site Projects and</a:t>
            </a:r>
            <a:br>
              <a:rPr lang="en-US" sz="6600" dirty="0"/>
            </a:br>
            <a:r>
              <a:rPr lang="en-US" sz="6600" dirty="0"/>
              <a:t>Packages</a:t>
            </a:r>
          </a:p>
        </p:txBody>
      </p:sp>
      <p:sp>
        <p:nvSpPr>
          <p:cNvPr id="5" name="TextBox 4">
            <a:extLst>
              <a:ext uri="{FF2B5EF4-FFF2-40B4-BE49-F238E27FC236}">
                <a16:creationId xmlns:a16="http://schemas.microsoft.com/office/drawing/2014/main" id="{CD5A3C8F-96DC-BA73-F0C1-E8BB669C29CA}"/>
              </a:ext>
            </a:extLst>
          </p:cNvPr>
          <p:cNvSpPr txBox="1"/>
          <p:nvPr/>
        </p:nvSpPr>
        <p:spPr>
          <a:xfrm>
            <a:off x="1080589" y="4471826"/>
            <a:ext cx="10410824" cy="707886"/>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Presented by </a:t>
            </a:r>
          </a:p>
          <a:p>
            <a:r>
              <a:rPr lang="en-US" sz="2000" i="1" dirty="0">
                <a:solidFill>
                  <a:prstClr val="white"/>
                </a:solidFill>
                <a:latin typeface="Calibri" panose="020F0502020204030204"/>
              </a:rPr>
              <a:t>Angie Foster, </a:t>
            </a:r>
            <a:r>
              <a:rPr lang="en-US" sz="2000" i="1" dirty="0" err="1">
                <a:solidFill>
                  <a:prstClr val="white"/>
                </a:solidFill>
                <a:latin typeface="Calibri" panose="020F0502020204030204"/>
              </a:rPr>
              <a:t>ePROS</a:t>
            </a:r>
            <a:r>
              <a:rPr lang="en-US" sz="2000" i="1" dirty="0">
                <a:solidFill>
                  <a:prstClr val="white"/>
                </a:solidFill>
                <a:latin typeface="Calibri" panose="020F0502020204030204"/>
              </a:rPr>
              <a:t> Program Manager</a:t>
            </a:r>
          </a:p>
        </p:txBody>
      </p:sp>
    </p:spTree>
    <p:extLst>
      <p:ext uri="{BB962C8B-B14F-4D97-AF65-F5344CB8AC3E}">
        <p14:creationId xmlns:p14="http://schemas.microsoft.com/office/powerpoint/2010/main" val="39181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1">
            <a:extLst>
              <a:ext uri="{FF2B5EF4-FFF2-40B4-BE49-F238E27FC236}">
                <a16:creationId xmlns:a16="http://schemas.microsoft.com/office/drawing/2014/main" id="{4DC0C736-5E62-7840-BC5A-404494112B27}"/>
              </a:ext>
            </a:extLst>
          </p:cNvPr>
          <p:cNvSpPr>
            <a:spLocks noGrp="1"/>
          </p:cNvSpPr>
          <p:nvPr>
            <p:ph type="title"/>
          </p:nvPr>
        </p:nvSpPr>
        <p:spPr/>
        <p:txBody>
          <a:bodyPr/>
          <a:lstStyle/>
          <a:p>
            <a:r>
              <a:rPr lang="en-US" sz="3600"/>
              <a:t>Mult-site Share Function</a:t>
            </a:r>
          </a:p>
        </p:txBody>
      </p:sp>
      <p:sp>
        <p:nvSpPr>
          <p:cNvPr id="3" name="TextBox 2">
            <a:extLst>
              <a:ext uri="{FF2B5EF4-FFF2-40B4-BE49-F238E27FC236}">
                <a16:creationId xmlns:a16="http://schemas.microsoft.com/office/drawing/2014/main" id="{C85A17DC-947C-3866-1175-70E17C9FA0F9}"/>
              </a:ext>
            </a:extLst>
          </p:cNvPr>
          <p:cNvSpPr txBox="1"/>
          <p:nvPr/>
        </p:nvSpPr>
        <p:spPr>
          <a:xfrm>
            <a:off x="838200" y="1295770"/>
            <a:ext cx="6842201" cy="3647152"/>
          </a:xfrm>
          <a:prstGeom prst="rect">
            <a:avLst/>
          </a:prstGeom>
          <a:noFill/>
        </p:spPr>
        <p:txBody>
          <a:bodyPr wrap="square">
            <a:spAutoFit/>
          </a:bodyPr>
          <a:lstStyle/>
          <a:p>
            <a:pPr>
              <a:lnSpc>
                <a:spcPct val="90000"/>
              </a:lnSpc>
              <a:spcAft>
                <a:spcPts val="600"/>
              </a:spcAft>
            </a:pPr>
            <a:r>
              <a:rPr lang="en-US" sz="2400" u="sng" dirty="0">
                <a:solidFill>
                  <a:srgbClr val="003E72"/>
                </a:solidFill>
              </a:rPr>
              <a:t>Correct IRBNet Number </a:t>
            </a:r>
          </a:p>
          <a:p>
            <a:pPr marL="285750" indent="-228600">
              <a:lnSpc>
                <a:spcPct val="90000"/>
              </a:lnSpc>
              <a:spcAft>
                <a:spcPts val="600"/>
              </a:spcAft>
              <a:buFont typeface="Arial" panose="020B0604020202020204" pitchFamily="34" charset="0"/>
              <a:buChar char="•"/>
            </a:pPr>
            <a:r>
              <a:rPr lang="en-US" sz="2400" dirty="0">
                <a:solidFill>
                  <a:srgbClr val="003E72"/>
                </a:solidFill>
              </a:rPr>
              <a:t>Each site has a unique IRBNet number assigned to it. </a:t>
            </a:r>
            <a:r>
              <a:rPr lang="en-US" sz="2400" b="1" dirty="0">
                <a:solidFill>
                  <a:srgbClr val="003E72"/>
                </a:solidFill>
              </a:rPr>
              <a:t>No two sites share the same number </a:t>
            </a:r>
            <a:r>
              <a:rPr lang="en-US" sz="2400" dirty="0">
                <a:solidFill>
                  <a:srgbClr val="003E72"/>
                </a:solidFill>
              </a:rPr>
              <a:t>– not even in the case when the PI site also has an approved LSI at the same location. </a:t>
            </a:r>
          </a:p>
          <a:p>
            <a:pPr marL="285750" indent="-228600">
              <a:lnSpc>
                <a:spcPct val="90000"/>
              </a:lnSpc>
              <a:spcAft>
                <a:spcPts val="600"/>
              </a:spcAft>
              <a:buFont typeface="Arial" panose="020B0604020202020204" pitchFamily="34" charset="0"/>
              <a:buChar char="•"/>
            </a:pPr>
            <a:r>
              <a:rPr lang="en-US" sz="2400" dirty="0">
                <a:solidFill>
                  <a:srgbClr val="003E72"/>
                </a:solidFill>
              </a:rPr>
              <a:t>Please be certain that the PI has shared the project with each LSI using the ‘</a:t>
            </a:r>
            <a:r>
              <a:rPr lang="en-US" sz="2400" b="1" dirty="0">
                <a:solidFill>
                  <a:srgbClr val="003E72"/>
                </a:solidFill>
              </a:rPr>
              <a:t>multi-site</a:t>
            </a:r>
            <a:r>
              <a:rPr lang="en-US" sz="2400" dirty="0">
                <a:solidFill>
                  <a:srgbClr val="003E72"/>
                </a:solidFill>
              </a:rPr>
              <a:t>’ share function and proper access is granted.</a:t>
            </a:r>
          </a:p>
          <a:p>
            <a:pPr marL="285750" indent="-228600">
              <a:lnSpc>
                <a:spcPct val="90000"/>
              </a:lnSpc>
              <a:spcAft>
                <a:spcPts val="600"/>
              </a:spcAft>
              <a:buFont typeface="Arial" panose="020B0604020202020204" pitchFamily="34" charset="0"/>
              <a:buChar char="•"/>
            </a:pPr>
            <a:r>
              <a:rPr lang="en-US" sz="2400" dirty="0">
                <a:solidFill>
                  <a:srgbClr val="003E72"/>
                </a:solidFill>
              </a:rPr>
              <a:t>For questions regarding CIRB project shell numbers, you may contact </a:t>
            </a:r>
            <a:r>
              <a:rPr lang="en-US" sz="2400" dirty="0">
                <a:solidFill>
                  <a:srgbClr val="2812F6"/>
                </a:solidFill>
                <a:hlinkClick r:id="rId2">
                  <a:extLst>
                    <a:ext uri="{A12FA001-AC4F-418D-AE19-62706E023703}">
                      <ahyp:hlinkClr xmlns:ahyp="http://schemas.microsoft.com/office/drawing/2018/hyperlinkcolor" val="tx"/>
                    </a:ext>
                  </a:extLst>
                </a:hlinkClick>
              </a:rPr>
              <a:t>VACentralIRB@va.gov</a:t>
            </a:r>
            <a:r>
              <a:rPr lang="en-US" sz="2400" dirty="0">
                <a:solidFill>
                  <a:srgbClr val="003E72"/>
                </a:solidFill>
              </a:rPr>
              <a:t>.</a:t>
            </a:r>
            <a:endParaRPr lang="en-US" sz="2400" dirty="0"/>
          </a:p>
        </p:txBody>
      </p:sp>
      <p:pic>
        <p:nvPicPr>
          <p:cNvPr id="2" name="Picture Placeholder 7" descr="An abstract blue pattern with numbers">
            <a:extLst>
              <a:ext uri="{FF2B5EF4-FFF2-40B4-BE49-F238E27FC236}">
                <a16:creationId xmlns:a16="http://schemas.microsoft.com/office/drawing/2014/main" id="{202329DB-679F-995B-C4F3-54D613052B1B}"/>
              </a:ext>
            </a:extLst>
          </p:cNvPr>
          <p:cNvPicPr>
            <a:picLocks noChangeAspect="1"/>
          </p:cNvPicPr>
          <p:nvPr/>
        </p:nvPicPr>
        <p:blipFill rotWithShape="1">
          <a:blip r:embed="rId3"/>
          <a:srcRect l="15479" t="13874" r="15479"/>
          <a:stretch/>
        </p:blipFill>
        <p:spPr>
          <a:xfrm>
            <a:off x="7680401" y="919305"/>
            <a:ext cx="4170530" cy="3901876"/>
          </a:xfrm>
          <a:prstGeom prst="rect">
            <a:avLst/>
          </a:prstGeom>
        </p:spPr>
      </p:pic>
    </p:spTree>
    <p:extLst>
      <p:ext uri="{BB962C8B-B14F-4D97-AF65-F5344CB8AC3E}">
        <p14:creationId xmlns:p14="http://schemas.microsoft.com/office/powerpoint/2010/main" val="116642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993937" y="-332802"/>
            <a:ext cx="10743200" cy="2432522"/>
          </a:xfrm>
        </p:spPr>
        <p:txBody>
          <a:bodyPr/>
          <a:lstStyle/>
          <a:p>
            <a:r>
              <a:rPr lang="en-US" sz="2400" spc="300">
                <a:solidFill>
                  <a:srgbClr val="002060"/>
                </a:solidFill>
                <a:cs typeface="Arial"/>
              </a:rPr>
              <a:t>Projects vs. Packages</a:t>
            </a:r>
            <a:br>
              <a:rPr lang="en-US" sz="2400" spc="300">
                <a:solidFill>
                  <a:srgbClr val="002060"/>
                </a:solidFill>
                <a:cs typeface="Arial"/>
              </a:rPr>
            </a:br>
            <a:r>
              <a:rPr lang="en-US" sz="2400" spc="300">
                <a:solidFill>
                  <a:srgbClr val="002060"/>
                </a:solidFill>
                <a:cs typeface="Arial"/>
              </a:rPr>
              <a:t>Multi-site Projects </a:t>
            </a:r>
            <a:endParaRPr lang="en-US" sz="2400"/>
          </a:p>
        </p:txBody>
      </p:sp>
      <p:grpSp>
        <p:nvGrpSpPr>
          <p:cNvPr id="3" name="Group 2">
            <a:extLst>
              <a:ext uri="{FF2B5EF4-FFF2-40B4-BE49-F238E27FC236}">
                <a16:creationId xmlns:a16="http://schemas.microsoft.com/office/drawing/2014/main" id="{88A2E9E3-AD3D-57EF-8081-C0DCE5035939}"/>
              </a:ext>
            </a:extLst>
          </p:cNvPr>
          <p:cNvGrpSpPr/>
          <p:nvPr/>
        </p:nvGrpSpPr>
        <p:grpSpPr>
          <a:xfrm>
            <a:off x="4693808" y="1020085"/>
            <a:ext cx="3368256" cy="1632203"/>
            <a:chOff x="2607426" y="1116987"/>
            <a:chExt cx="6022570" cy="1965061"/>
          </a:xfrm>
        </p:grpSpPr>
        <p:sp>
          <p:nvSpPr>
            <p:cNvPr id="6" name="Rectangle: Rounded Corners 1">
              <a:extLst>
                <a:ext uri="{FF2B5EF4-FFF2-40B4-BE49-F238E27FC236}">
                  <a16:creationId xmlns:a16="http://schemas.microsoft.com/office/drawing/2014/main" id="{124EACC7-B69B-23E8-2E6D-A455AA5B6298}"/>
                </a:ext>
              </a:extLst>
            </p:cNvPr>
            <p:cNvSpPr/>
            <p:nvPr/>
          </p:nvSpPr>
          <p:spPr>
            <a:xfrm>
              <a:off x="4217324" y="1116987"/>
              <a:ext cx="2759825" cy="734193"/>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7" name="TextBox 6">
              <a:extLst>
                <a:ext uri="{FF2B5EF4-FFF2-40B4-BE49-F238E27FC236}">
                  <a16:creationId xmlns:a16="http://schemas.microsoft.com/office/drawing/2014/main" id="{DC239DF1-1420-6DDA-BFD8-AD40F014A2C5}"/>
                </a:ext>
              </a:extLst>
            </p:cNvPr>
            <p:cNvSpPr txBox="1"/>
            <p:nvPr/>
          </p:nvSpPr>
          <p:spPr>
            <a:xfrm>
              <a:off x="4554682" y="1138978"/>
              <a:ext cx="2083722" cy="722556"/>
            </a:xfrm>
            <a:prstGeom prst="rect">
              <a:avLst/>
            </a:prstGeom>
            <a:noFill/>
          </p:spPr>
          <p:txBody>
            <a:bodyPr wrap="square" rtlCol="0">
              <a:spAutoFit/>
            </a:bodyPr>
            <a:lstStyle/>
            <a:p>
              <a:pPr algn="ctr"/>
              <a:r>
                <a:rPr lang="en-US" sz="1100">
                  <a:solidFill>
                    <a:schemeClr val="bg1"/>
                  </a:solidFill>
                </a:rPr>
                <a:t>Approved PI Project</a:t>
              </a:r>
            </a:p>
            <a:p>
              <a:pPr algn="ctr"/>
              <a:r>
                <a:rPr lang="en-US" sz="1100">
                  <a:solidFill>
                    <a:schemeClr val="bg1"/>
                  </a:solidFill>
                </a:rPr>
                <a:t>(Package – 1)</a:t>
              </a:r>
            </a:p>
          </p:txBody>
        </p:sp>
        <p:sp>
          <p:nvSpPr>
            <p:cNvPr id="8" name="Rectangle: Rounded Corners 11">
              <a:extLst>
                <a:ext uri="{FF2B5EF4-FFF2-40B4-BE49-F238E27FC236}">
                  <a16:creationId xmlns:a16="http://schemas.microsoft.com/office/drawing/2014/main" id="{7AF6CE91-9D74-520D-2FAE-79E128C04721}"/>
                </a:ext>
              </a:extLst>
            </p:cNvPr>
            <p:cNvSpPr/>
            <p:nvPr/>
          </p:nvSpPr>
          <p:spPr>
            <a:xfrm>
              <a:off x="2607426" y="2198438"/>
              <a:ext cx="1848197" cy="883610"/>
            </a:xfrm>
            <a:prstGeom prst="roundRect">
              <a:avLst/>
            </a:prstGeom>
            <a:solidFill>
              <a:srgbClr val="8BB8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9" name="TextBox 8">
              <a:extLst>
                <a:ext uri="{FF2B5EF4-FFF2-40B4-BE49-F238E27FC236}">
                  <a16:creationId xmlns:a16="http://schemas.microsoft.com/office/drawing/2014/main" id="{641C76F1-90E6-78FD-4D8E-678964B55E23}"/>
                </a:ext>
              </a:extLst>
            </p:cNvPr>
            <p:cNvSpPr txBox="1"/>
            <p:nvPr/>
          </p:nvSpPr>
          <p:spPr>
            <a:xfrm>
              <a:off x="2690207" y="2380864"/>
              <a:ext cx="1682635" cy="518759"/>
            </a:xfrm>
            <a:prstGeom prst="rect">
              <a:avLst/>
            </a:prstGeom>
            <a:noFill/>
          </p:spPr>
          <p:txBody>
            <a:bodyPr wrap="square" rtlCol="0">
              <a:spAutoFit/>
            </a:bodyPr>
            <a:lstStyle/>
            <a:p>
              <a:pPr algn="ctr"/>
              <a:r>
                <a:rPr lang="en-US" sz="1100">
                  <a:solidFill>
                    <a:schemeClr val="bg1"/>
                  </a:solidFill>
                </a:rPr>
                <a:t>Amendment</a:t>
              </a:r>
            </a:p>
            <a:p>
              <a:pPr algn="ctr"/>
              <a:r>
                <a:rPr lang="en-US" sz="1100">
                  <a:solidFill>
                    <a:schemeClr val="bg1"/>
                  </a:solidFill>
                </a:rPr>
                <a:t>(Package -2)</a:t>
              </a:r>
            </a:p>
          </p:txBody>
        </p:sp>
        <p:sp>
          <p:nvSpPr>
            <p:cNvPr id="10" name="Rectangle: Rounded Corners 14">
              <a:extLst>
                <a:ext uri="{FF2B5EF4-FFF2-40B4-BE49-F238E27FC236}">
                  <a16:creationId xmlns:a16="http://schemas.microsoft.com/office/drawing/2014/main" id="{BD8BBFF7-4593-CB37-F2BB-FCDC6987D952}"/>
                </a:ext>
              </a:extLst>
            </p:cNvPr>
            <p:cNvSpPr/>
            <p:nvPr/>
          </p:nvSpPr>
          <p:spPr>
            <a:xfrm>
              <a:off x="4672445" y="2198438"/>
              <a:ext cx="1848197" cy="88361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11" name="Rectangle: Rounded Corners 16">
              <a:extLst>
                <a:ext uri="{FF2B5EF4-FFF2-40B4-BE49-F238E27FC236}">
                  <a16:creationId xmlns:a16="http://schemas.microsoft.com/office/drawing/2014/main" id="{7DE6980A-A1BD-7A62-20B1-CBE049A7BEEB}"/>
                </a:ext>
              </a:extLst>
            </p:cNvPr>
            <p:cNvSpPr/>
            <p:nvPr/>
          </p:nvSpPr>
          <p:spPr>
            <a:xfrm>
              <a:off x="6781799" y="2198438"/>
              <a:ext cx="1848197" cy="88361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12" name="TextBox 11">
              <a:extLst>
                <a:ext uri="{FF2B5EF4-FFF2-40B4-BE49-F238E27FC236}">
                  <a16:creationId xmlns:a16="http://schemas.microsoft.com/office/drawing/2014/main" id="{754256A9-C7B0-9A9A-66C9-7E4C5273980F}"/>
                </a:ext>
              </a:extLst>
            </p:cNvPr>
            <p:cNvSpPr txBox="1"/>
            <p:nvPr/>
          </p:nvSpPr>
          <p:spPr>
            <a:xfrm>
              <a:off x="4672445" y="2278964"/>
              <a:ext cx="1848197" cy="722556"/>
            </a:xfrm>
            <a:prstGeom prst="rect">
              <a:avLst/>
            </a:prstGeom>
            <a:noFill/>
          </p:spPr>
          <p:txBody>
            <a:bodyPr wrap="square" rtlCol="0">
              <a:spAutoFit/>
            </a:bodyPr>
            <a:lstStyle/>
            <a:p>
              <a:pPr algn="ctr"/>
              <a:r>
                <a:rPr lang="en-US" sz="1100">
                  <a:solidFill>
                    <a:schemeClr val="bg1"/>
                  </a:solidFill>
                </a:rPr>
                <a:t>CR/Progress Report</a:t>
              </a:r>
            </a:p>
            <a:p>
              <a:pPr algn="ctr"/>
              <a:r>
                <a:rPr lang="en-US" sz="1100">
                  <a:solidFill>
                    <a:schemeClr val="bg1"/>
                  </a:solidFill>
                </a:rPr>
                <a:t>(Package -3)</a:t>
              </a:r>
            </a:p>
          </p:txBody>
        </p:sp>
        <p:sp>
          <p:nvSpPr>
            <p:cNvPr id="13" name="TextBox 12">
              <a:extLst>
                <a:ext uri="{FF2B5EF4-FFF2-40B4-BE49-F238E27FC236}">
                  <a16:creationId xmlns:a16="http://schemas.microsoft.com/office/drawing/2014/main" id="{7EB08388-EB98-811D-822D-6E2768C31A1B}"/>
                </a:ext>
              </a:extLst>
            </p:cNvPr>
            <p:cNvSpPr txBox="1"/>
            <p:nvPr/>
          </p:nvSpPr>
          <p:spPr>
            <a:xfrm>
              <a:off x="6847610" y="2380864"/>
              <a:ext cx="1716576" cy="518759"/>
            </a:xfrm>
            <a:prstGeom prst="rect">
              <a:avLst/>
            </a:prstGeom>
            <a:noFill/>
          </p:spPr>
          <p:txBody>
            <a:bodyPr wrap="square" rtlCol="0">
              <a:spAutoFit/>
            </a:bodyPr>
            <a:lstStyle/>
            <a:p>
              <a:pPr algn="ctr"/>
              <a:r>
                <a:rPr lang="en-US" sz="1100">
                  <a:solidFill>
                    <a:schemeClr val="bg1"/>
                  </a:solidFill>
                </a:rPr>
                <a:t>Amendment</a:t>
              </a:r>
            </a:p>
            <a:p>
              <a:pPr algn="ctr"/>
              <a:r>
                <a:rPr lang="en-US" sz="1100">
                  <a:solidFill>
                    <a:schemeClr val="bg1"/>
                  </a:solidFill>
                </a:rPr>
                <a:t>(Package -4)</a:t>
              </a:r>
            </a:p>
          </p:txBody>
        </p:sp>
        <p:cxnSp>
          <p:nvCxnSpPr>
            <p:cNvPr id="14" name="Straight Connector 13">
              <a:extLst>
                <a:ext uri="{FF2B5EF4-FFF2-40B4-BE49-F238E27FC236}">
                  <a16:creationId xmlns:a16="http://schemas.microsoft.com/office/drawing/2014/main" id="{BD38FC73-C46A-59D9-8107-33410EB2D9FE}"/>
                </a:ext>
              </a:extLst>
            </p:cNvPr>
            <p:cNvCxnSpPr>
              <a:cxnSpLocks/>
              <a:stCxn id="7" idx="2"/>
            </p:cNvCxnSpPr>
            <p:nvPr/>
          </p:nvCxnSpPr>
          <p:spPr>
            <a:xfrm>
              <a:off x="5596543" y="1861534"/>
              <a:ext cx="2" cy="107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A2D52C-E17D-C3CA-A13D-F8F1BB49F374}"/>
                </a:ext>
              </a:extLst>
            </p:cNvPr>
            <p:cNvCxnSpPr>
              <a:cxnSpLocks/>
            </p:cNvCxnSpPr>
            <p:nvPr/>
          </p:nvCxnSpPr>
          <p:spPr>
            <a:xfrm>
              <a:off x="3531524" y="2021311"/>
              <a:ext cx="41743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8AD644A-3C2A-E324-D12A-E23373FD776C}"/>
                </a:ext>
              </a:extLst>
            </p:cNvPr>
            <p:cNvCxnSpPr>
              <a:cxnSpLocks/>
              <a:endCxn id="8" idx="0"/>
            </p:cNvCxnSpPr>
            <p:nvPr/>
          </p:nvCxnSpPr>
          <p:spPr>
            <a:xfrm>
              <a:off x="3531523" y="2021311"/>
              <a:ext cx="2" cy="177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66D433-B332-55B1-2C98-1A181E21DF2D}"/>
                </a:ext>
              </a:extLst>
            </p:cNvPr>
            <p:cNvCxnSpPr>
              <a:cxnSpLocks/>
              <a:stCxn id="6" idx="2"/>
              <a:endCxn id="10" idx="0"/>
            </p:cNvCxnSpPr>
            <p:nvPr/>
          </p:nvCxnSpPr>
          <p:spPr>
            <a:xfrm flipH="1">
              <a:off x="5596545" y="1851179"/>
              <a:ext cx="692" cy="347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7687FC-B44B-1E88-2051-FACEBB1FA7E8}"/>
                </a:ext>
              </a:extLst>
            </p:cNvPr>
            <p:cNvCxnSpPr>
              <a:cxnSpLocks/>
              <a:endCxn id="11" idx="0"/>
            </p:cNvCxnSpPr>
            <p:nvPr/>
          </p:nvCxnSpPr>
          <p:spPr>
            <a:xfrm>
              <a:off x="7705899" y="2007457"/>
              <a:ext cx="0" cy="190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1959B009-D530-5A5A-DD2B-6DA5B67CFFD5}"/>
              </a:ext>
            </a:extLst>
          </p:cNvPr>
          <p:cNvSpPr/>
          <p:nvPr/>
        </p:nvSpPr>
        <p:spPr>
          <a:xfrm>
            <a:off x="4352010" y="647769"/>
            <a:ext cx="4027055" cy="27893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20" name="Group 19">
            <a:extLst>
              <a:ext uri="{FF2B5EF4-FFF2-40B4-BE49-F238E27FC236}">
                <a16:creationId xmlns:a16="http://schemas.microsoft.com/office/drawing/2014/main" id="{17FBF69D-129D-B28F-9988-5C368B20429D}"/>
              </a:ext>
            </a:extLst>
          </p:cNvPr>
          <p:cNvGrpSpPr/>
          <p:nvPr/>
        </p:nvGrpSpPr>
        <p:grpSpPr>
          <a:xfrm>
            <a:off x="1908922" y="3148713"/>
            <a:ext cx="3368256" cy="1632203"/>
            <a:chOff x="2607426" y="1116987"/>
            <a:chExt cx="6022570" cy="1965061"/>
          </a:xfrm>
        </p:grpSpPr>
        <p:sp>
          <p:nvSpPr>
            <p:cNvPr id="21" name="Rectangle: Rounded Corners 47">
              <a:extLst>
                <a:ext uri="{FF2B5EF4-FFF2-40B4-BE49-F238E27FC236}">
                  <a16:creationId xmlns:a16="http://schemas.microsoft.com/office/drawing/2014/main" id="{B4ADCE7D-E066-8011-1EDD-60C7F8A233D8}"/>
                </a:ext>
              </a:extLst>
            </p:cNvPr>
            <p:cNvSpPr/>
            <p:nvPr/>
          </p:nvSpPr>
          <p:spPr>
            <a:xfrm>
              <a:off x="4217324" y="1116987"/>
              <a:ext cx="2759825" cy="734193"/>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22" name="TextBox 21">
              <a:extLst>
                <a:ext uri="{FF2B5EF4-FFF2-40B4-BE49-F238E27FC236}">
                  <a16:creationId xmlns:a16="http://schemas.microsoft.com/office/drawing/2014/main" id="{9CF2E06F-38FF-3690-CDDC-119CC35696AE}"/>
                </a:ext>
              </a:extLst>
            </p:cNvPr>
            <p:cNvSpPr txBox="1"/>
            <p:nvPr/>
          </p:nvSpPr>
          <p:spPr>
            <a:xfrm>
              <a:off x="4554682" y="1138978"/>
              <a:ext cx="2083722" cy="722556"/>
            </a:xfrm>
            <a:prstGeom prst="rect">
              <a:avLst/>
            </a:prstGeom>
            <a:noFill/>
          </p:spPr>
          <p:txBody>
            <a:bodyPr wrap="square" rtlCol="0">
              <a:spAutoFit/>
            </a:bodyPr>
            <a:lstStyle/>
            <a:p>
              <a:pPr algn="ctr"/>
              <a:r>
                <a:rPr lang="en-US" sz="1100">
                  <a:solidFill>
                    <a:schemeClr val="bg1"/>
                  </a:solidFill>
                </a:rPr>
                <a:t>Approved LSI Project</a:t>
              </a:r>
            </a:p>
            <a:p>
              <a:pPr algn="ctr"/>
              <a:r>
                <a:rPr lang="en-US" sz="1100">
                  <a:solidFill>
                    <a:schemeClr val="bg1"/>
                  </a:solidFill>
                </a:rPr>
                <a:t>(Package – 1)</a:t>
              </a:r>
            </a:p>
          </p:txBody>
        </p:sp>
        <p:sp>
          <p:nvSpPr>
            <p:cNvPr id="23" name="Rectangle: Rounded Corners 49">
              <a:extLst>
                <a:ext uri="{FF2B5EF4-FFF2-40B4-BE49-F238E27FC236}">
                  <a16:creationId xmlns:a16="http://schemas.microsoft.com/office/drawing/2014/main" id="{3F66C461-4EF3-54BA-3B98-5036FAC147C0}"/>
                </a:ext>
              </a:extLst>
            </p:cNvPr>
            <p:cNvSpPr/>
            <p:nvPr/>
          </p:nvSpPr>
          <p:spPr>
            <a:xfrm>
              <a:off x="2607426" y="2198438"/>
              <a:ext cx="1848197" cy="883610"/>
            </a:xfrm>
            <a:prstGeom prst="roundRect">
              <a:avLst/>
            </a:prstGeom>
            <a:solidFill>
              <a:srgbClr val="8BB8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24" name="TextBox 23">
              <a:extLst>
                <a:ext uri="{FF2B5EF4-FFF2-40B4-BE49-F238E27FC236}">
                  <a16:creationId xmlns:a16="http://schemas.microsoft.com/office/drawing/2014/main" id="{354345CC-357E-D5C9-1DA6-B19EB66BCEF5}"/>
                </a:ext>
              </a:extLst>
            </p:cNvPr>
            <p:cNvSpPr txBox="1"/>
            <p:nvPr/>
          </p:nvSpPr>
          <p:spPr>
            <a:xfrm>
              <a:off x="2690207" y="2380864"/>
              <a:ext cx="1682635" cy="518759"/>
            </a:xfrm>
            <a:prstGeom prst="rect">
              <a:avLst/>
            </a:prstGeom>
            <a:noFill/>
          </p:spPr>
          <p:txBody>
            <a:bodyPr wrap="square" rtlCol="0">
              <a:spAutoFit/>
            </a:bodyPr>
            <a:lstStyle/>
            <a:p>
              <a:pPr algn="ctr"/>
              <a:r>
                <a:rPr lang="en-US" sz="1100">
                  <a:solidFill>
                    <a:schemeClr val="bg1"/>
                  </a:solidFill>
                </a:rPr>
                <a:t>Amendment</a:t>
              </a:r>
            </a:p>
            <a:p>
              <a:pPr algn="ctr"/>
              <a:r>
                <a:rPr lang="en-US" sz="1100">
                  <a:solidFill>
                    <a:schemeClr val="bg1"/>
                  </a:solidFill>
                </a:rPr>
                <a:t>(Package -2)</a:t>
              </a:r>
            </a:p>
          </p:txBody>
        </p:sp>
        <p:sp>
          <p:nvSpPr>
            <p:cNvPr id="25" name="Rectangle: Rounded Corners 51">
              <a:extLst>
                <a:ext uri="{FF2B5EF4-FFF2-40B4-BE49-F238E27FC236}">
                  <a16:creationId xmlns:a16="http://schemas.microsoft.com/office/drawing/2014/main" id="{34A941D8-E8DC-7039-231E-59E9D7A9F9EC}"/>
                </a:ext>
              </a:extLst>
            </p:cNvPr>
            <p:cNvSpPr/>
            <p:nvPr/>
          </p:nvSpPr>
          <p:spPr>
            <a:xfrm>
              <a:off x="4672445" y="2198438"/>
              <a:ext cx="1848196" cy="88361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26" name="Rectangle: Rounded Corners 52">
              <a:extLst>
                <a:ext uri="{FF2B5EF4-FFF2-40B4-BE49-F238E27FC236}">
                  <a16:creationId xmlns:a16="http://schemas.microsoft.com/office/drawing/2014/main" id="{63F72871-654D-3D30-E659-7493A35833DD}"/>
                </a:ext>
              </a:extLst>
            </p:cNvPr>
            <p:cNvSpPr/>
            <p:nvPr/>
          </p:nvSpPr>
          <p:spPr>
            <a:xfrm>
              <a:off x="6781799" y="2198438"/>
              <a:ext cx="1848197" cy="88361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27" name="TextBox 26">
              <a:extLst>
                <a:ext uri="{FF2B5EF4-FFF2-40B4-BE49-F238E27FC236}">
                  <a16:creationId xmlns:a16="http://schemas.microsoft.com/office/drawing/2014/main" id="{23311E96-75B9-CA07-977B-CC7DB4A9365E}"/>
                </a:ext>
              </a:extLst>
            </p:cNvPr>
            <p:cNvSpPr txBox="1"/>
            <p:nvPr/>
          </p:nvSpPr>
          <p:spPr>
            <a:xfrm>
              <a:off x="4672445" y="2297758"/>
              <a:ext cx="1848197" cy="722556"/>
            </a:xfrm>
            <a:prstGeom prst="rect">
              <a:avLst/>
            </a:prstGeom>
            <a:noFill/>
          </p:spPr>
          <p:txBody>
            <a:bodyPr wrap="square" rtlCol="0">
              <a:spAutoFit/>
            </a:bodyPr>
            <a:lstStyle/>
            <a:p>
              <a:pPr algn="ctr"/>
              <a:r>
                <a:rPr lang="en-US" sz="1100">
                  <a:solidFill>
                    <a:schemeClr val="bg1"/>
                  </a:solidFill>
                </a:rPr>
                <a:t>CR/Progress Report</a:t>
              </a:r>
            </a:p>
            <a:p>
              <a:pPr algn="ctr"/>
              <a:r>
                <a:rPr lang="en-US" sz="1100">
                  <a:solidFill>
                    <a:schemeClr val="bg1"/>
                  </a:solidFill>
                </a:rPr>
                <a:t>(Package -3)</a:t>
              </a:r>
            </a:p>
          </p:txBody>
        </p:sp>
        <p:sp>
          <p:nvSpPr>
            <p:cNvPr id="28" name="TextBox 27">
              <a:extLst>
                <a:ext uri="{FF2B5EF4-FFF2-40B4-BE49-F238E27FC236}">
                  <a16:creationId xmlns:a16="http://schemas.microsoft.com/office/drawing/2014/main" id="{592B5D2A-4EB0-8A89-02C3-A5FBDE5D1B3F}"/>
                </a:ext>
              </a:extLst>
            </p:cNvPr>
            <p:cNvSpPr txBox="1"/>
            <p:nvPr/>
          </p:nvSpPr>
          <p:spPr>
            <a:xfrm>
              <a:off x="6847610" y="2380864"/>
              <a:ext cx="1716576" cy="518759"/>
            </a:xfrm>
            <a:prstGeom prst="rect">
              <a:avLst/>
            </a:prstGeom>
            <a:noFill/>
          </p:spPr>
          <p:txBody>
            <a:bodyPr wrap="square" rtlCol="0">
              <a:spAutoFit/>
            </a:bodyPr>
            <a:lstStyle/>
            <a:p>
              <a:pPr algn="ctr"/>
              <a:r>
                <a:rPr lang="en-US" sz="1100">
                  <a:solidFill>
                    <a:schemeClr val="bg1"/>
                  </a:solidFill>
                </a:rPr>
                <a:t>Amendment</a:t>
              </a:r>
            </a:p>
            <a:p>
              <a:pPr algn="ctr"/>
              <a:r>
                <a:rPr lang="en-US" sz="1100">
                  <a:solidFill>
                    <a:schemeClr val="bg1"/>
                  </a:solidFill>
                </a:rPr>
                <a:t>(Package -4)</a:t>
              </a:r>
            </a:p>
          </p:txBody>
        </p:sp>
        <p:cxnSp>
          <p:nvCxnSpPr>
            <p:cNvPr id="29" name="Straight Connector 28">
              <a:extLst>
                <a:ext uri="{FF2B5EF4-FFF2-40B4-BE49-F238E27FC236}">
                  <a16:creationId xmlns:a16="http://schemas.microsoft.com/office/drawing/2014/main" id="{41EB470F-FA3F-861C-0B86-FA5A2FB26D7B}"/>
                </a:ext>
              </a:extLst>
            </p:cNvPr>
            <p:cNvCxnSpPr>
              <a:cxnSpLocks/>
              <a:stCxn id="22" idx="2"/>
            </p:cNvCxnSpPr>
            <p:nvPr/>
          </p:nvCxnSpPr>
          <p:spPr>
            <a:xfrm>
              <a:off x="5596543" y="1861534"/>
              <a:ext cx="2" cy="107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15E19B-54FB-0120-B926-FCB40BA0CC03}"/>
                </a:ext>
              </a:extLst>
            </p:cNvPr>
            <p:cNvCxnSpPr>
              <a:cxnSpLocks/>
            </p:cNvCxnSpPr>
            <p:nvPr/>
          </p:nvCxnSpPr>
          <p:spPr>
            <a:xfrm>
              <a:off x="3531524" y="2021311"/>
              <a:ext cx="41743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03D595-DAD6-09C6-1E6B-49D41EDCD06F}"/>
                </a:ext>
              </a:extLst>
            </p:cNvPr>
            <p:cNvCxnSpPr>
              <a:cxnSpLocks/>
              <a:endCxn id="23" idx="0"/>
            </p:cNvCxnSpPr>
            <p:nvPr/>
          </p:nvCxnSpPr>
          <p:spPr>
            <a:xfrm>
              <a:off x="3531523" y="2021311"/>
              <a:ext cx="2" cy="177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84378BA-B65B-99E5-1F5B-D45D7C718749}"/>
                </a:ext>
              </a:extLst>
            </p:cNvPr>
            <p:cNvCxnSpPr>
              <a:cxnSpLocks/>
              <a:stCxn id="21" idx="2"/>
              <a:endCxn id="25" idx="0"/>
            </p:cNvCxnSpPr>
            <p:nvPr/>
          </p:nvCxnSpPr>
          <p:spPr>
            <a:xfrm flipH="1">
              <a:off x="5596543" y="1851180"/>
              <a:ext cx="694" cy="347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C5BA727-DCB1-9653-2702-1C8A107BF37E}"/>
                </a:ext>
              </a:extLst>
            </p:cNvPr>
            <p:cNvCxnSpPr>
              <a:cxnSpLocks/>
              <a:endCxn id="26" idx="0"/>
            </p:cNvCxnSpPr>
            <p:nvPr/>
          </p:nvCxnSpPr>
          <p:spPr>
            <a:xfrm>
              <a:off x="7705899" y="2007457"/>
              <a:ext cx="0" cy="190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7627E3E9-B9B8-5240-8110-AA33F59B9BA9}"/>
              </a:ext>
            </a:extLst>
          </p:cNvPr>
          <p:cNvSpPr/>
          <p:nvPr/>
        </p:nvSpPr>
        <p:spPr>
          <a:xfrm>
            <a:off x="1567124" y="2776397"/>
            <a:ext cx="4027055" cy="27893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35" name="Group 34">
            <a:extLst>
              <a:ext uri="{FF2B5EF4-FFF2-40B4-BE49-F238E27FC236}">
                <a16:creationId xmlns:a16="http://schemas.microsoft.com/office/drawing/2014/main" id="{44ACE074-07BC-FBAF-8CC9-B3360FAE1FBA}"/>
              </a:ext>
            </a:extLst>
          </p:cNvPr>
          <p:cNvGrpSpPr/>
          <p:nvPr/>
        </p:nvGrpSpPr>
        <p:grpSpPr>
          <a:xfrm>
            <a:off x="7550035" y="3107100"/>
            <a:ext cx="3368256" cy="1632203"/>
            <a:chOff x="2607426" y="1116987"/>
            <a:chExt cx="6022570" cy="1965061"/>
          </a:xfrm>
        </p:grpSpPr>
        <p:sp>
          <p:nvSpPr>
            <p:cNvPr id="36" name="Rectangle: Rounded Corners 77">
              <a:extLst>
                <a:ext uri="{FF2B5EF4-FFF2-40B4-BE49-F238E27FC236}">
                  <a16:creationId xmlns:a16="http://schemas.microsoft.com/office/drawing/2014/main" id="{447A038E-42AB-63C6-E306-B285FEE639E1}"/>
                </a:ext>
              </a:extLst>
            </p:cNvPr>
            <p:cNvSpPr/>
            <p:nvPr/>
          </p:nvSpPr>
          <p:spPr>
            <a:xfrm>
              <a:off x="4217324" y="1116987"/>
              <a:ext cx="2759825" cy="734193"/>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37" name="TextBox 36">
              <a:extLst>
                <a:ext uri="{FF2B5EF4-FFF2-40B4-BE49-F238E27FC236}">
                  <a16:creationId xmlns:a16="http://schemas.microsoft.com/office/drawing/2014/main" id="{889E1E95-AC76-351A-BE1A-EE8791C0B855}"/>
                </a:ext>
              </a:extLst>
            </p:cNvPr>
            <p:cNvSpPr txBox="1"/>
            <p:nvPr/>
          </p:nvSpPr>
          <p:spPr>
            <a:xfrm>
              <a:off x="4554682" y="1138978"/>
              <a:ext cx="2083722" cy="722556"/>
            </a:xfrm>
            <a:prstGeom prst="rect">
              <a:avLst/>
            </a:prstGeom>
            <a:noFill/>
          </p:spPr>
          <p:txBody>
            <a:bodyPr wrap="square" rtlCol="0">
              <a:spAutoFit/>
            </a:bodyPr>
            <a:lstStyle/>
            <a:p>
              <a:pPr algn="ctr"/>
              <a:r>
                <a:rPr lang="en-US" sz="1100">
                  <a:solidFill>
                    <a:schemeClr val="bg1"/>
                  </a:solidFill>
                </a:rPr>
                <a:t>Approved LSI Project</a:t>
              </a:r>
            </a:p>
            <a:p>
              <a:pPr algn="ctr"/>
              <a:r>
                <a:rPr lang="en-US" sz="1100">
                  <a:solidFill>
                    <a:schemeClr val="bg1"/>
                  </a:solidFill>
                </a:rPr>
                <a:t>(Package – 1)</a:t>
              </a:r>
            </a:p>
          </p:txBody>
        </p:sp>
        <p:sp>
          <p:nvSpPr>
            <p:cNvPr id="38" name="Rectangle: Rounded Corners 79">
              <a:extLst>
                <a:ext uri="{FF2B5EF4-FFF2-40B4-BE49-F238E27FC236}">
                  <a16:creationId xmlns:a16="http://schemas.microsoft.com/office/drawing/2014/main" id="{504E1A6F-9A4F-2B32-1A40-4013F5D010F0}"/>
                </a:ext>
              </a:extLst>
            </p:cNvPr>
            <p:cNvSpPr/>
            <p:nvPr/>
          </p:nvSpPr>
          <p:spPr>
            <a:xfrm>
              <a:off x="2607426" y="2198438"/>
              <a:ext cx="1848197" cy="883610"/>
            </a:xfrm>
            <a:prstGeom prst="roundRect">
              <a:avLst/>
            </a:prstGeom>
            <a:solidFill>
              <a:srgbClr val="8BB8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39" name="TextBox 38">
              <a:extLst>
                <a:ext uri="{FF2B5EF4-FFF2-40B4-BE49-F238E27FC236}">
                  <a16:creationId xmlns:a16="http://schemas.microsoft.com/office/drawing/2014/main" id="{5178FDA2-45D9-C349-838E-15689001FE87}"/>
                </a:ext>
              </a:extLst>
            </p:cNvPr>
            <p:cNvSpPr txBox="1"/>
            <p:nvPr/>
          </p:nvSpPr>
          <p:spPr>
            <a:xfrm>
              <a:off x="2690207" y="2380864"/>
              <a:ext cx="1682635" cy="518759"/>
            </a:xfrm>
            <a:prstGeom prst="rect">
              <a:avLst/>
            </a:prstGeom>
            <a:noFill/>
          </p:spPr>
          <p:txBody>
            <a:bodyPr wrap="square" rtlCol="0">
              <a:spAutoFit/>
            </a:bodyPr>
            <a:lstStyle/>
            <a:p>
              <a:pPr algn="ctr"/>
              <a:r>
                <a:rPr lang="en-US" sz="1100">
                  <a:solidFill>
                    <a:schemeClr val="bg1"/>
                  </a:solidFill>
                </a:rPr>
                <a:t>Amendment</a:t>
              </a:r>
            </a:p>
            <a:p>
              <a:pPr algn="ctr"/>
              <a:r>
                <a:rPr lang="en-US" sz="1100">
                  <a:solidFill>
                    <a:schemeClr val="bg1"/>
                  </a:solidFill>
                </a:rPr>
                <a:t>(Package -2)</a:t>
              </a:r>
            </a:p>
          </p:txBody>
        </p:sp>
        <p:sp>
          <p:nvSpPr>
            <p:cNvPr id="40" name="Rectangle: Rounded Corners 81">
              <a:extLst>
                <a:ext uri="{FF2B5EF4-FFF2-40B4-BE49-F238E27FC236}">
                  <a16:creationId xmlns:a16="http://schemas.microsoft.com/office/drawing/2014/main" id="{B058DA6A-3D74-C65C-7080-7B730C492213}"/>
                </a:ext>
              </a:extLst>
            </p:cNvPr>
            <p:cNvSpPr/>
            <p:nvPr/>
          </p:nvSpPr>
          <p:spPr>
            <a:xfrm>
              <a:off x="4672445" y="2198438"/>
              <a:ext cx="1848196" cy="88361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41" name="Rectangle: Rounded Corners 82">
              <a:extLst>
                <a:ext uri="{FF2B5EF4-FFF2-40B4-BE49-F238E27FC236}">
                  <a16:creationId xmlns:a16="http://schemas.microsoft.com/office/drawing/2014/main" id="{61A20DD7-B6CB-5248-F12B-26A6681DF2EE}"/>
                </a:ext>
              </a:extLst>
            </p:cNvPr>
            <p:cNvSpPr/>
            <p:nvPr/>
          </p:nvSpPr>
          <p:spPr>
            <a:xfrm>
              <a:off x="6781799" y="2198438"/>
              <a:ext cx="1848197" cy="88361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n>
                  <a:solidFill>
                    <a:sysClr val="windowText" lastClr="000000"/>
                  </a:solidFill>
                </a:ln>
                <a:solidFill>
                  <a:sysClr val="windowText" lastClr="000000"/>
                </a:solidFill>
              </a:endParaRPr>
            </a:p>
          </p:txBody>
        </p:sp>
        <p:sp>
          <p:nvSpPr>
            <p:cNvPr id="42" name="TextBox 41">
              <a:extLst>
                <a:ext uri="{FF2B5EF4-FFF2-40B4-BE49-F238E27FC236}">
                  <a16:creationId xmlns:a16="http://schemas.microsoft.com/office/drawing/2014/main" id="{0BEE5F80-A7FD-87F9-0F7C-71A675212D08}"/>
                </a:ext>
              </a:extLst>
            </p:cNvPr>
            <p:cNvSpPr txBox="1"/>
            <p:nvPr/>
          </p:nvSpPr>
          <p:spPr>
            <a:xfrm>
              <a:off x="4672445" y="2297758"/>
              <a:ext cx="1848197" cy="722556"/>
            </a:xfrm>
            <a:prstGeom prst="rect">
              <a:avLst/>
            </a:prstGeom>
            <a:noFill/>
          </p:spPr>
          <p:txBody>
            <a:bodyPr wrap="square" rtlCol="0">
              <a:spAutoFit/>
            </a:bodyPr>
            <a:lstStyle/>
            <a:p>
              <a:pPr algn="ctr"/>
              <a:r>
                <a:rPr lang="en-US" sz="1100">
                  <a:solidFill>
                    <a:schemeClr val="bg1"/>
                  </a:solidFill>
                </a:rPr>
                <a:t>CR/Progress Report</a:t>
              </a:r>
            </a:p>
            <a:p>
              <a:pPr algn="ctr"/>
              <a:r>
                <a:rPr lang="en-US" sz="1100">
                  <a:solidFill>
                    <a:schemeClr val="bg1"/>
                  </a:solidFill>
                </a:rPr>
                <a:t>(Package -3)</a:t>
              </a:r>
            </a:p>
          </p:txBody>
        </p:sp>
        <p:sp>
          <p:nvSpPr>
            <p:cNvPr id="43" name="TextBox 42">
              <a:extLst>
                <a:ext uri="{FF2B5EF4-FFF2-40B4-BE49-F238E27FC236}">
                  <a16:creationId xmlns:a16="http://schemas.microsoft.com/office/drawing/2014/main" id="{73388C49-93D5-6B55-2DB5-ACDE521C2596}"/>
                </a:ext>
              </a:extLst>
            </p:cNvPr>
            <p:cNvSpPr txBox="1"/>
            <p:nvPr/>
          </p:nvSpPr>
          <p:spPr>
            <a:xfrm>
              <a:off x="6847610" y="2380864"/>
              <a:ext cx="1716576" cy="518759"/>
            </a:xfrm>
            <a:prstGeom prst="rect">
              <a:avLst/>
            </a:prstGeom>
            <a:noFill/>
          </p:spPr>
          <p:txBody>
            <a:bodyPr wrap="square" rtlCol="0">
              <a:spAutoFit/>
            </a:bodyPr>
            <a:lstStyle/>
            <a:p>
              <a:pPr algn="ctr"/>
              <a:r>
                <a:rPr lang="en-US" sz="1100">
                  <a:solidFill>
                    <a:schemeClr val="bg1"/>
                  </a:solidFill>
                </a:rPr>
                <a:t>Amendment</a:t>
              </a:r>
            </a:p>
            <a:p>
              <a:pPr algn="ctr"/>
              <a:r>
                <a:rPr lang="en-US" sz="1100">
                  <a:solidFill>
                    <a:schemeClr val="bg1"/>
                  </a:solidFill>
                </a:rPr>
                <a:t>(Package -4)</a:t>
              </a:r>
            </a:p>
          </p:txBody>
        </p:sp>
        <p:cxnSp>
          <p:nvCxnSpPr>
            <p:cNvPr id="44" name="Straight Connector 43">
              <a:extLst>
                <a:ext uri="{FF2B5EF4-FFF2-40B4-BE49-F238E27FC236}">
                  <a16:creationId xmlns:a16="http://schemas.microsoft.com/office/drawing/2014/main" id="{8B38941A-6C95-F01A-70BB-2D58AFF912E1}"/>
                </a:ext>
              </a:extLst>
            </p:cNvPr>
            <p:cNvCxnSpPr>
              <a:cxnSpLocks/>
              <a:stCxn id="37" idx="2"/>
            </p:cNvCxnSpPr>
            <p:nvPr/>
          </p:nvCxnSpPr>
          <p:spPr>
            <a:xfrm>
              <a:off x="5596543" y="1861534"/>
              <a:ext cx="2" cy="107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1FCD0D-2ED5-3F0C-6181-0B3E031CC03D}"/>
                </a:ext>
              </a:extLst>
            </p:cNvPr>
            <p:cNvCxnSpPr>
              <a:cxnSpLocks/>
            </p:cNvCxnSpPr>
            <p:nvPr/>
          </p:nvCxnSpPr>
          <p:spPr>
            <a:xfrm>
              <a:off x="3531524" y="2021311"/>
              <a:ext cx="41743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42904A1-4615-8F9C-1D1B-5012B4A4E06F}"/>
                </a:ext>
              </a:extLst>
            </p:cNvPr>
            <p:cNvCxnSpPr>
              <a:cxnSpLocks/>
              <a:endCxn id="38" idx="0"/>
            </p:cNvCxnSpPr>
            <p:nvPr/>
          </p:nvCxnSpPr>
          <p:spPr>
            <a:xfrm>
              <a:off x="3531523" y="2021311"/>
              <a:ext cx="2" cy="177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1563B8F-D1CB-249D-1BB9-5882839C76FD}"/>
                </a:ext>
              </a:extLst>
            </p:cNvPr>
            <p:cNvCxnSpPr>
              <a:cxnSpLocks/>
              <a:stCxn id="36" idx="2"/>
              <a:endCxn id="40" idx="0"/>
            </p:cNvCxnSpPr>
            <p:nvPr/>
          </p:nvCxnSpPr>
          <p:spPr>
            <a:xfrm flipH="1">
              <a:off x="5596543" y="1851180"/>
              <a:ext cx="694" cy="347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77C1C2D-C9AA-80CC-90CB-CBAD1DCC7C6A}"/>
                </a:ext>
              </a:extLst>
            </p:cNvPr>
            <p:cNvCxnSpPr>
              <a:cxnSpLocks/>
              <a:endCxn id="41" idx="0"/>
            </p:cNvCxnSpPr>
            <p:nvPr/>
          </p:nvCxnSpPr>
          <p:spPr>
            <a:xfrm>
              <a:off x="7705899" y="2007457"/>
              <a:ext cx="0" cy="190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Oval 48">
            <a:extLst>
              <a:ext uri="{FF2B5EF4-FFF2-40B4-BE49-F238E27FC236}">
                <a16:creationId xmlns:a16="http://schemas.microsoft.com/office/drawing/2014/main" id="{C5D15CFE-98C9-D0C2-0B7C-6BB6515B16F4}"/>
              </a:ext>
            </a:extLst>
          </p:cNvPr>
          <p:cNvSpPr/>
          <p:nvPr/>
        </p:nvSpPr>
        <p:spPr>
          <a:xfrm>
            <a:off x="7208237" y="2734784"/>
            <a:ext cx="4027055" cy="27893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0" name="Rectangle 49">
            <a:extLst>
              <a:ext uri="{FF2B5EF4-FFF2-40B4-BE49-F238E27FC236}">
                <a16:creationId xmlns:a16="http://schemas.microsoft.com/office/drawing/2014/main" id="{8214F812-2660-F3A4-EE3D-D4288A754AEE}"/>
              </a:ext>
            </a:extLst>
          </p:cNvPr>
          <p:cNvSpPr/>
          <p:nvPr/>
        </p:nvSpPr>
        <p:spPr>
          <a:xfrm>
            <a:off x="2713581" y="2491513"/>
            <a:ext cx="1703351" cy="523220"/>
          </a:xfrm>
          <a:prstGeom prst="rect">
            <a:avLst/>
          </a:prstGeom>
          <a:solidFill>
            <a:srgbClr val="FFC000"/>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LSI Project</a:t>
            </a:r>
          </a:p>
        </p:txBody>
      </p:sp>
      <p:sp>
        <p:nvSpPr>
          <p:cNvPr id="51" name="Rectangle 50">
            <a:extLst>
              <a:ext uri="{FF2B5EF4-FFF2-40B4-BE49-F238E27FC236}">
                <a16:creationId xmlns:a16="http://schemas.microsoft.com/office/drawing/2014/main" id="{473619B3-957F-0787-D946-D225B74608F4}"/>
              </a:ext>
            </a:extLst>
          </p:cNvPr>
          <p:cNvSpPr/>
          <p:nvPr/>
        </p:nvSpPr>
        <p:spPr>
          <a:xfrm>
            <a:off x="8413353" y="2390678"/>
            <a:ext cx="1703351" cy="523220"/>
          </a:xfrm>
          <a:prstGeom prst="rect">
            <a:avLst/>
          </a:prstGeom>
          <a:solidFill>
            <a:srgbClr val="FFC000"/>
          </a:solidFill>
        </p:spPr>
        <p:txBody>
          <a:bodyPr wrap="none" lIns="91440" tIns="45720" rIns="91440" bIns="45720">
            <a:spAutoFit/>
          </a:bodyPr>
          <a:lstStyle/>
          <a:p>
            <a:pPr algn="ctr"/>
            <a:r>
              <a:rPr lang="en-US" sz="2800">
                <a:ln w="0"/>
                <a:effectLst>
                  <a:outerShdw blurRad="38100" dist="19050" dir="2700000" algn="tl" rotWithShape="0">
                    <a:schemeClr val="dk1">
                      <a:alpha val="40000"/>
                    </a:schemeClr>
                  </a:outerShdw>
                </a:effectLst>
              </a:rPr>
              <a:t>LS</a:t>
            </a:r>
            <a:r>
              <a:rPr lang="en-US" sz="2800" b="0" cap="none" spc="0">
                <a:ln w="0"/>
                <a:solidFill>
                  <a:schemeClr val="tx1"/>
                </a:solidFill>
                <a:effectLst>
                  <a:outerShdw blurRad="38100" dist="19050" dir="2700000" algn="tl" rotWithShape="0">
                    <a:schemeClr val="dk1">
                      <a:alpha val="40000"/>
                    </a:schemeClr>
                  </a:outerShdw>
                </a:effectLst>
              </a:rPr>
              <a:t>I Project</a:t>
            </a:r>
          </a:p>
        </p:txBody>
      </p:sp>
    </p:spTree>
    <p:extLst>
      <p:ext uri="{BB962C8B-B14F-4D97-AF65-F5344CB8AC3E}">
        <p14:creationId xmlns:p14="http://schemas.microsoft.com/office/powerpoint/2010/main" val="1552300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84e0ee5-8f79-4036-b05d-88e91c74e162">
      <UserInfo>
        <DisplayName>Titan Alpha VA ORD Team Visitors</DisplayName>
        <AccountId>4</AccountId>
        <AccountType/>
      </UserInfo>
      <UserInfo>
        <DisplayName>Marquis Payne</DisplayName>
        <AccountId>12</AccountId>
        <AccountType/>
      </UserInfo>
    </SharedWithUsers>
    <lcf76f155ced4ddcb4097134ff3c332f xmlns="82a4c570-96aa-4e7e-95a1-f651dcacea28">
      <Terms xmlns="http://schemas.microsoft.com/office/infopath/2007/PartnerControls"/>
    </lcf76f155ced4ddcb4097134ff3c332f>
    <TaxCatchAll xmlns="d84e0ee5-8f79-4036-b05d-88e91c74e1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C147DA-14D9-4983-B6CF-EF7536DF17A5}">
  <ds:schemaRefs>
    <ds:schemaRef ds:uri="http://purl.org/dc/elements/1.1/"/>
    <ds:schemaRef ds:uri="http://schemas.openxmlformats.org/package/2006/metadata/core-properties"/>
    <ds:schemaRef ds:uri="http://purl.org/dc/terms/"/>
    <ds:schemaRef ds:uri="http://schemas.microsoft.com/office/infopath/2007/PartnerControls"/>
    <ds:schemaRef ds:uri="82a4c570-96aa-4e7e-95a1-f651dcacea28"/>
    <ds:schemaRef ds:uri="http://purl.org/dc/dcmitype/"/>
    <ds:schemaRef ds:uri="http://schemas.microsoft.com/office/2006/metadata/properties"/>
    <ds:schemaRef ds:uri="http://schemas.microsoft.com/office/2006/documentManagement/types"/>
    <ds:schemaRef ds:uri="d84e0ee5-8f79-4036-b05d-88e91c74e162"/>
    <ds:schemaRef ds:uri="http://www.w3.org/XML/1998/namespace"/>
  </ds:schemaRefs>
</ds:datastoreItem>
</file>

<file path=customXml/itemProps2.xml><?xml version="1.0" encoding="utf-8"?>
<ds:datastoreItem xmlns:ds="http://schemas.openxmlformats.org/officeDocument/2006/customXml" ds:itemID="{3962EDF5-31B5-497A-9880-16EC0ECE3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B57568-D15E-41AD-BD6C-9EC61BAAD05A}">
  <ds:schemaRefs>
    <ds:schemaRef ds:uri="http://schemas.microsoft.com/sharepoint/v3/contenttype/forms"/>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90</TotalTime>
  <Words>2451</Words>
  <Application>Microsoft Office PowerPoint</Application>
  <PresentationFormat>Widescreen</PresentationFormat>
  <Paragraphs>212</Paragraphs>
  <Slides>34</Slides>
  <Notes>18</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34</vt:i4>
      </vt:variant>
    </vt:vector>
  </HeadingPairs>
  <TitlesOfParts>
    <vt:vector size="50" baseType="lpstr">
      <vt:lpstr>Aptos</vt:lpstr>
      <vt:lpstr>Aptos Display</vt:lpstr>
      <vt:lpstr>Arial</vt:lpstr>
      <vt:lpstr>Bradley Hand ITC</vt:lpstr>
      <vt:lpstr>Calibri</vt:lpstr>
      <vt:lpstr>Calibri Light</vt:lpstr>
      <vt:lpstr>Open Sans</vt:lpstr>
      <vt:lpstr>Wingdings</vt:lpstr>
      <vt:lpstr>VAIRRS Main Slides</vt:lpstr>
      <vt:lpstr>Custom Design</vt:lpstr>
      <vt:lpstr>1_VAIRRS Main Slides</vt:lpstr>
      <vt:lpstr>2_VAIRRS Main Slides</vt:lpstr>
      <vt:lpstr>VAIRRS Custom 1</vt:lpstr>
      <vt:lpstr>VAIRRS Custom 2</vt:lpstr>
      <vt:lpstr>VA1</vt:lpstr>
      <vt:lpstr>think-cell Slide</vt:lpstr>
      <vt:lpstr>PowerPoint Presentation</vt:lpstr>
      <vt:lpstr>VA Innovation and Research  Review System (VAIRRS) </vt:lpstr>
      <vt:lpstr>Webinar Housekeeping</vt:lpstr>
      <vt:lpstr>PowerPoint Presentation</vt:lpstr>
      <vt:lpstr>Important Announcements </vt:lpstr>
      <vt:lpstr>VAIRRS Monthly Webinar Series: Standard "Multi-site" and "Co-investigator at a Different Site" Processes </vt:lpstr>
      <vt:lpstr>Multi-Site Projects and Packages</vt:lpstr>
      <vt:lpstr>Mult-site Share Function</vt:lpstr>
      <vt:lpstr>Projects vs. Packages Multi-site Projects </vt:lpstr>
      <vt:lpstr>How to: Share Package</vt:lpstr>
      <vt:lpstr>Objectives and Definitions</vt:lpstr>
      <vt:lpstr>Objectives</vt:lpstr>
      <vt:lpstr>Definitions</vt:lpstr>
      <vt:lpstr>VA Central IRB Submission Process for Co-PIs at Different VA Facilities</vt:lpstr>
      <vt:lpstr>PowerPoint Presentation</vt:lpstr>
      <vt:lpstr>PowerPoint Presentation</vt:lpstr>
      <vt:lpstr>Important Notes</vt:lpstr>
      <vt:lpstr>Example</vt:lpstr>
      <vt:lpstr>Step 1</vt:lpstr>
      <vt:lpstr>PowerPoint Presentation</vt:lpstr>
      <vt:lpstr>PowerPoint Presentation</vt:lpstr>
      <vt:lpstr>PowerPoint Presentation</vt:lpstr>
      <vt:lpstr>Step 4</vt:lpstr>
      <vt:lpstr>Step 5</vt:lpstr>
      <vt:lpstr>Step 6</vt:lpstr>
      <vt:lpstr>Step 7</vt:lpstr>
      <vt:lpstr>Additional Considerations</vt:lpstr>
      <vt:lpstr>Additional Considerations</vt:lpstr>
      <vt:lpstr>Additional Considerations</vt:lpstr>
      <vt:lpstr>Additional Considerations </vt:lpstr>
      <vt:lpstr>VAIRRS Resources</vt:lpstr>
      <vt:lpstr>Questions?</vt:lpstr>
      <vt:lpstr>Survey</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VAIRRS Monthly Webinar: Standard "Multi-site" and "Co-investigator at a Different Site" Processes</dc:title>
  <dc:subject>VAIRRS Monthly Webinar: Standard "Multi-site" and "Co-investigator at a Different Site" Processes</dc:subject>
  <dc:creator>VA ORD </dc:creator>
  <cp:keywords>VAIRRS Monthly Webinar: Standard "Multi-site" and "Co-investigator at a Different Site" Processes</cp:keywords>
  <cp:lastModifiedBy>Rivera, Portia T</cp:lastModifiedBy>
  <cp:revision>6</cp:revision>
  <dcterms:created xsi:type="dcterms:W3CDTF">2021-10-19T21:48:00Z</dcterms:created>
  <dcterms:modified xsi:type="dcterms:W3CDTF">2024-06-27T19:20:36Z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0x0101004270B8C538AFB24B91BAB31B557F509C</vt:lpwstr>
  </property>
  <property fmtid="{D5CDD505-2E9C-101B-9397-08002B2CF9AE}" pid="3" name="_ExtendedDescription">
    <vt:lpwstr/>
  </property>
  <property fmtid="{D5CDD505-2E9C-101B-9397-08002B2CF9AE}" pid="4" name="MediaServiceImageTags">
    <vt:lpwstr/>
  </property>
</Properties>
</file>