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57" r:id="rId6"/>
    <p:sldId id="278" r:id="rId7"/>
    <p:sldId id="258" r:id="rId8"/>
    <p:sldId id="281" r:id="rId9"/>
    <p:sldId id="284" r:id="rId10"/>
    <p:sldId id="259" r:id="rId11"/>
    <p:sldId id="276" r:id="rId12"/>
    <p:sldId id="260" r:id="rId13"/>
    <p:sldId id="261" r:id="rId14"/>
    <p:sldId id="262" r:id="rId15"/>
    <p:sldId id="291" r:id="rId16"/>
    <p:sldId id="277" r:id="rId17"/>
    <p:sldId id="279" r:id="rId18"/>
    <p:sldId id="290" r:id="rId19"/>
    <p:sldId id="269" r:id="rId20"/>
    <p:sldId id="288" r:id="rId21"/>
    <p:sldId id="280" r:id="rId22"/>
    <p:sldId id="271" r:id="rId23"/>
    <p:sldId id="270" r:id="rId24"/>
    <p:sldId id="272" r:id="rId25"/>
    <p:sldId id="287" r:id="rId26"/>
    <p:sldId id="274" r:id="rId27"/>
    <p:sldId id="275" r:id="rId28"/>
  </p:sldIdLst>
  <p:sldSz cx="12192000" cy="6858000"/>
  <p:notesSz cx="9309100" cy="7023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E7F13-3A55-5400-2D79-57EA3E379DAC}" name="Points, Kari" initials="PK" userId="S::kari.points@va.gov::d3d08481-d9e7-4f0b-8844-65fed6518596" providerId="AD"/>
  <p188:author id="{9E74EE4B-CCFD-1154-FECD-01956C248A2D}" name="Olson, Erin (STL)" initials="OE(" userId="S::Erin.Olson@va.gov::7045963f-2966-4230-8af9-72df39aeb45e" providerId="AD"/>
  <p188:author id="{64E93262-8E67-8201-43B0-18E4C81CE750}" name="Laracuente, Antonio J" initials="LJ" userId="S::antonio.laracuente03@va.gov::f26025aa-017e-46da-97dd-4f9d498fb1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DE7F-44B3-9A10-776D-79B9EB5BFAED}" v="10" dt="2024-07-17T14:20:27.261"/>
    <p1510:client id="{0C54EF27-ABBC-4E3F-388B-33E088362131}" v="148" dt="2024-07-17T15:04:05.656"/>
    <p1510:client id="{2616E422-432E-5F9C-53FC-D8D57A6CBE30}" v="44" dt="2024-07-17T12:57:09.174"/>
    <p1510:client id="{6813C743-D73C-FF69-67E2-0BE1E79E7260}" v="196" dt="2024-07-17T11:58:14.826"/>
    <p1510:client id="{73313B1F-FEE1-FB68-11ED-10FDFCB298E3}" v="128" dt="2024-07-17T12:52:06.314"/>
    <p1510:client id="{80BB3705-6547-68B9-6DCB-324548E00384}" v="1389" dt="2024-07-16T16:29:23.049"/>
    <p1510:client id="{B4D848CA-D262-A611-3A64-453201114D8F}" v="1286" dt="2024-07-16T18:56:42.825"/>
    <p1510:client id="{B9F16E39-3AFA-650F-53F4-97E5EDC91154}" v="482" dt="2024-07-16T20:59:10.423"/>
    <p1510:client id="{D34B71AA-E579-4E75-8CAD-27140071F9BD}" v="770" dt="2024-07-17T12:38:16.765"/>
    <p1510:client id="{DA8D59E8-2C0F-8096-A34E-DE6C601363E8}" v="39" dt="2024-07-17T11:07:54.073"/>
    <p1510:client id="{F7F45060-2F6D-235D-9510-E2FBE9F2FA29}" v="826" dt="2024-07-16T21:57:49.5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6" y="9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2733" y="0"/>
            <a:ext cx="4033943" cy="352781"/>
          </a:xfrm>
          <a:prstGeom prst="rect">
            <a:avLst/>
          </a:prstGeom>
        </p:spPr>
        <p:txBody>
          <a:bodyPr vert="horz" lIns="91440" tIns="45720" rIns="91440" bIns="45720" rtlCol="0"/>
          <a:lstStyle>
            <a:lvl1pPr algn="r">
              <a:defRPr sz="1200"/>
            </a:lvl1pPr>
          </a:lstStyle>
          <a:p>
            <a:fld id="{0DB48B7B-B9C0-4ABD-AC38-EECEB0B5C119}" type="datetimeFigureOut">
              <a:rPr lang="en-US" smtClean="0"/>
              <a:t>7/17/2024</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2733" y="6670320"/>
            <a:ext cx="4033943" cy="352780"/>
          </a:xfrm>
          <a:prstGeom prst="rect">
            <a:avLst/>
          </a:prstGeom>
        </p:spPr>
        <p:txBody>
          <a:bodyPr vert="horz" lIns="91440" tIns="45720" rIns="91440" bIns="45720" rtlCol="0" anchor="b"/>
          <a:lstStyle>
            <a:lvl1pPr algn="r">
              <a:defRPr sz="1200"/>
            </a:lvl1pPr>
          </a:lstStyle>
          <a:p>
            <a:fld id="{F3BFBC79-E2A0-412E-94E8-B5D71906C8BF}" type="slidenum">
              <a:rPr lang="en-US" smtClean="0"/>
              <a:t>‹#›</a:t>
            </a:fld>
            <a:endParaRPr lang="en-US"/>
          </a:p>
        </p:txBody>
      </p:sp>
    </p:spTree>
    <p:extLst>
      <p:ext uri="{BB962C8B-B14F-4D97-AF65-F5344CB8AC3E}">
        <p14:creationId xmlns:p14="http://schemas.microsoft.com/office/powerpoint/2010/main" val="11659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BFBC79-E2A0-412E-94E8-B5D71906C8BF}" type="slidenum">
              <a:rPr lang="en-US" smtClean="0"/>
              <a:t>1</a:t>
            </a:fld>
            <a:endParaRPr lang="en-US"/>
          </a:p>
        </p:txBody>
      </p:sp>
    </p:spTree>
    <p:extLst>
      <p:ext uri="{BB962C8B-B14F-4D97-AF65-F5344CB8AC3E}">
        <p14:creationId xmlns:p14="http://schemas.microsoft.com/office/powerpoint/2010/main" val="359491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BFBC79-E2A0-412E-94E8-B5D71906C8BF}" type="slidenum">
              <a:rPr lang="en-US" smtClean="0"/>
              <a:t>8</a:t>
            </a:fld>
            <a:endParaRPr lang="en-US"/>
          </a:p>
        </p:txBody>
      </p:sp>
    </p:spTree>
    <p:extLst>
      <p:ext uri="{BB962C8B-B14F-4D97-AF65-F5344CB8AC3E}">
        <p14:creationId xmlns:p14="http://schemas.microsoft.com/office/powerpoint/2010/main" val="49305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annual appropriations acts are not enacted by the beginning of the fiscal year (i.e., by October 1), one or more continuing resolutions may be enacted to provide temporary funding to continue certain programs and activities until action on the annual appropriation is completed. This means, you can obligate and spend money on October 1</a:t>
            </a:r>
            <a:r>
              <a:rPr lang="en-US" baseline="30000"/>
              <a:t>st</a:t>
            </a:r>
            <a:r>
              <a:rPr lang="en-US"/>
              <a:t>, 2024.</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F3BFBC79-E2A0-412E-94E8-B5D71906C8BF}" type="slidenum">
              <a:rPr lang="en-US" smtClean="0"/>
              <a:t>22</a:t>
            </a:fld>
            <a:endParaRPr lang="en-US"/>
          </a:p>
        </p:txBody>
      </p:sp>
    </p:spTree>
    <p:extLst>
      <p:ext uri="{BB962C8B-B14F-4D97-AF65-F5344CB8AC3E}">
        <p14:creationId xmlns:p14="http://schemas.microsoft.com/office/powerpoint/2010/main" val="391146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73760"/>
          </a:xfrm>
          <a:custGeom>
            <a:avLst/>
            <a:gdLst/>
            <a:ahLst/>
            <a:cxnLst/>
            <a:rect l="l" t="t" r="r" b="b"/>
            <a:pathLst>
              <a:path w="12192000" h="873760">
                <a:moveTo>
                  <a:pt x="12192000" y="0"/>
                </a:moveTo>
                <a:lnTo>
                  <a:pt x="0" y="0"/>
                </a:lnTo>
                <a:lnTo>
                  <a:pt x="0" y="873251"/>
                </a:lnTo>
                <a:lnTo>
                  <a:pt x="12192000" y="873251"/>
                </a:lnTo>
                <a:lnTo>
                  <a:pt x="12192000" y="0"/>
                </a:lnTo>
                <a:close/>
              </a:path>
            </a:pathLst>
          </a:custGeom>
          <a:solidFill>
            <a:srgbClr val="002E55"/>
          </a:solidFill>
        </p:spPr>
        <p:txBody>
          <a:bodyPr wrap="square" lIns="0" tIns="0" rIns="0" bIns="0" rtlCol="0"/>
          <a:lstStyle/>
          <a:p>
            <a:endParaRPr/>
          </a:p>
        </p:txBody>
      </p:sp>
      <p:sp>
        <p:nvSpPr>
          <p:cNvPr id="17" name="bg object 17"/>
          <p:cNvSpPr/>
          <p:nvPr/>
        </p:nvSpPr>
        <p:spPr>
          <a:xfrm>
            <a:off x="0" y="6140196"/>
            <a:ext cx="12192000" cy="718185"/>
          </a:xfrm>
          <a:custGeom>
            <a:avLst/>
            <a:gdLst/>
            <a:ahLst/>
            <a:cxnLst/>
            <a:rect l="l" t="t" r="r" b="b"/>
            <a:pathLst>
              <a:path w="12192000" h="718184">
                <a:moveTo>
                  <a:pt x="12192000" y="0"/>
                </a:moveTo>
                <a:lnTo>
                  <a:pt x="0" y="0"/>
                </a:lnTo>
                <a:lnTo>
                  <a:pt x="0" y="717803"/>
                </a:lnTo>
                <a:lnTo>
                  <a:pt x="12192000" y="717803"/>
                </a:lnTo>
                <a:lnTo>
                  <a:pt x="12192000" y="0"/>
                </a:lnTo>
                <a:close/>
              </a:path>
            </a:pathLst>
          </a:custGeom>
          <a:solidFill>
            <a:srgbClr val="002E55"/>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202692" y="6192012"/>
            <a:ext cx="2369819" cy="548639"/>
          </a:xfrm>
          <a:prstGeom prst="rect">
            <a:avLst/>
          </a:prstGeom>
        </p:spPr>
      </p:pic>
      <p:pic>
        <p:nvPicPr>
          <p:cNvPr id="19" name="bg object 19"/>
          <p:cNvPicPr/>
          <p:nvPr/>
        </p:nvPicPr>
        <p:blipFill>
          <a:blip r:embed="rId3" cstate="print"/>
          <a:stretch>
            <a:fillRect/>
          </a:stretch>
        </p:blipFill>
        <p:spPr>
          <a:xfrm>
            <a:off x="8744712" y="6184392"/>
            <a:ext cx="2939795" cy="641603"/>
          </a:xfrm>
          <a:prstGeom prst="rect">
            <a:avLst/>
          </a:prstGeom>
        </p:spPr>
      </p:pic>
      <p:pic>
        <p:nvPicPr>
          <p:cNvPr id="20" name="bg object 20"/>
          <p:cNvPicPr/>
          <p:nvPr/>
        </p:nvPicPr>
        <p:blipFill>
          <a:blip r:embed="rId4" cstate="print"/>
          <a:stretch>
            <a:fillRect/>
          </a:stretch>
        </p:blipFill>
        <p:spPr>
          <a:xfrm>
            <a:off x="2083560" y="1108795"/>
            <a:ext cx="2396999" cy="156460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73760"/>
          </a:xfrm>
          <a:custGeom>
            <a:avLst/>
            <a:gdLst/>
            <a:ahLst/>
            <a:cxnLst/>
            <a:rect l="l" t="t" r="r" b="b"/>
            <a:pathLst>
              <a:path w="12192000" h="873760">
                <a:moveTo>
                  <a:pt x="12192000" y="0"/>
                </a:moveTo>
                <a:lnTo>
                  <a:pt x="0" y="0"/>
                </a:lnTo>
                <a:lnTo>
                  <a:pt x="0" y="873251"/>
                </a:lnTo>
                <a:lnTo>
                  <a:pt x="12192000" y="873251"/>
                </a:lnTo>
                <a:lnTo>
                  <a:pt x="12192000" y="0"/>
                </a:lnTo>
                <a:close/>
              </a:path>
            </a:pathLst>
          </a:custGeom>
          <a:solidFill>
            <a:srgbClr val="002E55"/>
          </a:solidFill>
        </p:spPr>
        <p:txBody>
          <a:bodyPr wrap="square" lIns="0" tIns="0" rIns="0" bIns="0" rtlCol="0"/>
          <a:lstStyle/>
          <a:p>
            <a:endParaRPr/>
          </a:p>
        </p:txBody>
      </p:sp>
      <p:sp>
        <p:nvSpPr>
          <p:cNvPr id="17" name="bg object 17"/>
          <p:cNvSpPr/>
          <p:nvPr/>
        </p:nvSpPr>
        <p:spPr>
          <a:xfrm>
            <a:off x="0" y="6140196"/>
            <a:ext cx="12192000" cy="718185"/>
          </a:xfrm>
          <a:custGeom>
            <a:avLst/>
            <a:gdLst/>
            <a:ahLst/>
            <a:cxnLst/>
            <a:rect l="l" t="t" r="r" b="b"/>
            <a:pathLst>
              <a:path w="12192000" h="718184">
                <a:moveTo>
                  <a:pt x="12192000" y="0"/>
                </a:moveTo>
                <a:lnTo>
                  <a:pt x="0" y="0"/>
                </a:lnTo>
                <a:lnTo>
                  <a:pt x="0" y="717803"/>
                </a:lnTo>
                <a:lnTo>
                  <a:pt x="12192000" y="717803"/>
                </a:lnTo>
                <a:lnTo>
                  <a:pt x="12192000" y="0"/>
                </a:lnTo>
                <a:close/>
              </a:path>
            </a:pathLst>
          </a:custGeom>
          <a:solidFill>
            <a:srgbClr val="002E55"/>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202692" y="6192012"/>
            <a:ext cx="2369819" cy="548639"/>
          </a:xfrm>
          <a:prstGeom prst="rect">
            <a:avLst/>
          </a:prstGeom>
        </p:spPr>
      </p:pic>
      <p:pic>
        <p:nvPicPr>
          <p:cNvPr id="19" name="bg object 19"/>
          <p:cNvPicPr/>
          <p:nvPr/>
        </p:nvPicPr>
        <p:blipFill>
          <a:blip r:embed="rId8" cstate="print"/>
          <a:stretch>
            <a:fillRect/>
          </a:stretch>
        </p:blipFill>
        <p:spPr>
          <a:xfrm>
            <a:off x="8744712" y="6184392"/>
            <a:ext cx="2939795" cy="641603"/>
          </a:xfrm>
          <a:prstGeom prst="rect">
            <a:avLst/>
          </a:prstGeom>
        </p:spPr>
      </p:pic>
      <p:sp>
        <p:nvSpPr>
          <p:cNvPr id="2" name="Holder 2"/>
          <p:cNvSpPr>
            <a:spLocks noGrp="1"/>
          </p:cNvSpPr>
          <p:nvPr>
            <p:ph type="title"/>
          </p:nvPr>
        </p:nvSpPr>
        <p:spPr>
          <a:xfrm>
            <a:off x="146147" y="158944"/>
            <a:ext cx="11631930" cy="574040"/>
          </a:xfrm>
          <a:prstGeom prst="rect">
            <a:avLst/>
          </a:prstGeom>
        </p:spPr>
        <p:txBody>
          <a:bodyPr wrap="square" lIns="0" tIns="0" rIns="0" bIns="0">
            <a:spAutoFit/>
          </a:bodyPr>
          <a:lstStyle>
            <a:lvl1pPr>
              <a:defRPr sz="28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661865" y="1071472"/>
            <a:ext cx="10868660" cy="47009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epartment.va.gov/financial-policy-documents/financial-document/chapter-02-oblig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vagov.sharepoint.com/:w:/r/sites/vacovhacomm/admin/ORDFinance/_layouts/15/Doc.aspx?sourcedoc=%7BDC3DF229-314E-4D9C-94D8-BB1A1D1BC4A2%7D&amp;file=FSC%20NewsFlash%20FY23%20Issue%2031%20-%20ConcurGov%20FY23-24%20Rollover%20System%20Outage%20and%20Rollover%20Procedures%20(1).docx&amp;action=default&amp;mobileredirect=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vagov.sharepoint.com/:p:/r/sites/vacovhacomm/admin/ORDFinance/_layouts/15/Doc.aspx?sourcedoc=%7B6EC00D05-2546-4D7E-99C3-4ED264A7D201%7D&amp;file=Monthly%20Finance%20Training%2C%20Reimbursable%20Process_Final.pptx&amp;action=edit&amp;mobileredirect=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va.gov/programs/epros/education/webinars/session_archive.cfm?RecordID=196695&amp;Date06232022" TargetMode="External"/><Relationship Id="rId2" Type="http://schemas.openxmlformats.org/officeDocument/2006/relationships/hyperlink" Target="https://dvagov.sharepoint.com/sites/vacovhacomm/admin/ORDFinance/Shared%20Documents/Forms/AllItems.aspx?id=%2Fsites%2Fvacovhacomm%2Fadmin%2FORDFinance%2FShared%20Documents%2FFinance%20Best%20Practices%2FReimbursements&amp;viewid=81c93420%2D25c9%2D4cd4%2Da35a%2Deb24c49214d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4%2FFY%2024%20ORD%20CR%20Guidance%20Final%20%2810%2E4%2E23%29%20Signed%2Epdf&amp;parent=%2Fsites%2Fvacovhacomm%2Fadmin%2FORDFinance%2FShared%20Documents%2FFinance%20Best%20Practices%2FBudget%20Management%2FFY%20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4%2FFY%2024%20ORD%20Field%20Year%20End%20Guidance%205%2E6%2E24%20%28002%29%2Epdf&amp;viewid=81c93420%2D25c9%2D4cd4%2Da35a%2Deb24c49214d2&amp;parent=%2Fsites%2Fvacovhacomm%2Fadmin%2FORDFinance%2FShared%20Documents%2FFinance%20Best%20Practices%2FBudget%20Management%2FFY%2024" TargetMode="External"/><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search.va.gov/programs/epros/education/webinars/session_archive.cfm?RecordID=196695&amp;Date0623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2230" y="2809971"/>
            <a:ext cx="6975831" cy="2582566"/>
          </a:xfrm>
          <a:prstGeom prst="rect">
            <a:avLst/>
          </a:prstGeom>
        </p:spPr>
        <p:txBody>
          <a:bodyPr vert="horz" wrap="square" lIns="0" tIns="163195" rIns="0" bIns="0" rtlCol="0" anchor="t">
            <a:spAutoFit/>
          </a:bodyPr>
          <a:lstStyle/>
          <a:p>
            <a:pPr algn="ctr">
              <a:lnSpc>
                <a:spcPct val="100000"/>
              </a:lnSpc>
              <a:spcBef>
                <a:spcPts val="1285"/>
              </a:spcBef>
              <a:tabLst>
                <a:tab pos="903605" algn="l"/>
              </a:tabLst>
            </a:pPr>
            <a:r>
              <a:rPr lang="en-US" sz="3600" spc="-20">
                <a:latin typeface="Calibri"/>
                <a:cs typeface="Calibri"/>
              </a:rPr>
              <a:t>July 17</a:t>
            </a:r>
            <a:r>
              <a:rPr sz="3600">
                <a:latin typeface="Calibri"/>
                <a:cs typeface="Calibri"/>
              </a:rPr>
              <a:t>,</a:t>
            </a:r>
            <a:r>
              <a:rPr sz="3600" spc="5">
                <a:latin typeface="Calibri"/>
                <a:cs typeface="Calibri"/>
              </a:rPr>
              <a:t> </a:t>
            </a:r>
            <a:r>
              <a:rPr lang="en-US" sz="3600" spc="-20">
                <a:latin typeface="Calibri"/>
                <a:cs typeface="Calibri"/>
              </a:rPr>
              <a:t>2024</a:t>
            </a:r>
            <a:endParaRPr sz="3600">
              <a:latin typeface="Calibri"/>
              <a:cs typeface="Calibri"/>
            </a:endParaRPr>
          </a:p>
          <a:p>
            <a:pPr marL="12700" marR="5080" indent="337820" algn="ctr">
              <a:lnSpc>
                <a:spcPct val="124700"/>
              </a:lnSpc>
              <a:spcBef>
                <a:spcPts val="80"/>
              </a:spcBef>
            </a:pPr>
            <a:r>
              <a:rPr lang="en-US" sz="2400">
                <a:latin typeface="Calibri"/>
                <a:cs typeface="Calibri"/>
              </a:rPr>
              <a:t>Antonio Laracuente, Director Field Operations</a:t>
            </a:r>
          </a:p>
          <a:p>
            <a:pPr marL="12700" marR="5080" indent="337820" algn="ctr">
              <a:lnSpc>
                <a:spcPct val="124700"/>
              </a:lnSpc>
              <a:spcBef>
                <a:spcPts val="80"/>
              </a:spcBef>
            </a:pPr>
            <a:r>
              <a:rPr sz="2400">
                <a:latin typeface="Calibri"/>
                <a:cs typeface="Calibri"/>
              </a:rPr>
              <a:t>Kari</a:t>
            </a:r>
            <a:r>
              <a:rPr sz="2400" spc="-75">
                <a:latin typeface="Calibri"/>
                <a:cs typeface="Calibri"/>
              </a:rPr>
              <a:t> </a:t>
            </a:r>
            <a:r>
              <a:rPr sz="2400">
                <a:latin typeface="Calibri"/>
                <a:cs typeface="Calibri"/>
              </a:rPr>
              <a:t>Points,</a:t>
            </a:r>
            <a:r>
              <a:rPr sz="2400" spc="-50">
                <a:latin typeface="Calibri"/>
                <a:cs typeface="Calibri"/>
              </a:rPr>
              <a:t> </a:t>
            </a:r>
            <a:r>
              <a:rPr sz="2400" spc="-20">
                <a:latin typeface="Calibri"/>
                <a:cs typeface="Calibri"/>
              </a:rPr>
              <a:t>AO</a:t>
            </a:r>
            <a:r>
              <a:rPr lang="en-US" sz="2400" spc="-20">
                <a:latin typeface="Calibri"/>
                <a:cs typeface="Calibri"/>
              </a:rPr>
              <a:t> </a:t>
            </a:r>
            <a:r>
              <a:rPr sz="2400">
                <a:latin typeface="Calibri"/>
                <a:cs typeface="Calibri"/>
              </a:rPr>
              <a:t>Research,</a:t>
            </a:r>
            <a:r>
              <a:rPr sz="2400" spc="-70">
                <a:latin typeface="Calibri"/>
                <a:cs typeface="Calibri"/>
              </a:rPr>
              <a:t> </a:t>
            </a:r>
            <a:r>
              <a:rPr sz="2400">
                <a:latin typeface="Calibri"/>
                <a:cs typeface="Calibri"/>
              </a:rPr>
              <a:t>Iowa</a:t>
            </a:r>
            <a:r>
              <a:rPr sz="2400" spc="-55">
                <a:latin typeface="Calibri"/>
                <a:cs typeface="Calibri"/>
              </a:rPr>
              <a:t> </a:t>
            </a:r>
            <a:r>
              <a:rPr sz="2400">
                <a:latin typeface="Calibri"/>
                <a:cs typeface="Calibri"/>
              </a:rPr>
              <a:t>City</a:t>
            </a:r>
            <a:r>
              <a:rPr sz="2400" spc="-65">
                <a:latin typeface="Calibri"/>
                <a:cs typeface="Calibri"/>
              </a:rPr>
              <a:t> </a:t>
            </a:r>
            <a:r>
              <a:rPr sz="2400" spc="-20">
                <a:latin typeface="Calibri"/>
                <a:cs typeface="Calibri"/>
              </a:rPr>
              <a:t>VAMC </a:t>
            </a:r>
            <a:endParaRPr lang="en-US" sz="2400" spc="-20">
              <a:latin typeface="Calibri"/>
              <a:cs typeface="Calibri"/>
            </a:endParaRPr>
          </a:p>
          <a:p>
            <a:pPr marL="12700" marR="5080" indent="337820" algn="ctr">
              <a:lnSpc>
                <a:spcPct val="124700"/>
              </a:lnSpc>
              <a:spcBef>
                <a:spcPts val="80"/>
              </a:spcBef>
            </a:pPr>
            <a:r>
              <a:rPr lang="en-US" sz="2400">
                <a:latin typeface="Calibri"/>
                <a:cs typeface="Calibri"/>
              </a:rPr>
              <a:t>Diane Murphy</a:t>
            </a:r>
            <a:r>
              <a:rPr sz="2400">
                <a:latin typeface="Calibri"/>
                <a:cs typeface="Calibri"/>
              </a:rPr>
              <a:t>,</a:t>
            </a:r>
            <a:r>
              <a:rPr lang="en-US" sz="2400" spc="-70">
                <a:latin typeface="Calibri"/>
                <a:cs typeface="Calibri"/>
              </a:rPr>
              <a:t>  ORD </a:t>
            </a:r>
            <a:r>
              <a:rPr lang="en-US" sz="2400">
                <a:latin typeface="Calibri"/>
                <a:cs typeface="Calibri"/>
              </a:rPr>
              <a:t>Finance</a:t>
            </a:r>
          </a:p>
          <a:p>
            <a:pPr marL="12700" marR="5080" indent="337820" algn="ctr">
              <a:lnSpc>
                <a:spcPct val="124700"/>
              </a:lnSpc>
              <a:spcBef>
                <a:spcPts val="80"/>
              </a:spcBef>
            </a:pPr>
            <a:r>
              <a:rPr lang="en-US" sz="2400">
                <a:latin typeface="Calibri"/>
                <a:cs typeface="Calibri"/>
              </a:rPr>
              <a:t>Erin Olson, ORD Finance </a:t>
            </a:r>
          </a:p>
        </p:txBody>
      </p:sp>
      <p:pic>
        <p:nvPicPr>
          <p:cNvPr id="3" name="object 3"/>
          <p:cNvPicPr/>
          <p:nvPr/>
        </p:nvPicPr>
        <p:blipFill>
          <a:blip r:embed="rId3" cstate="print"/>
          <a:stretch>
            <a:fillRect/>
          </a:stretch>
        </p:blipFill>
        <p:spPr>
          <a:xfrm>
            <a:off x="8569452" y="2894076"/>
            <a:ext cx="2532887" cy="2586660"/>
          </a:xfrm>
          <a:prstGeom prst="rect">
            <a:avLst/>
          </a:prstGeom>
        </p:spPr>
      </p:pic>
      <p:sp>
        <p:nvSpPr>
          <p:cNvPr id="4" name="object 4"/>
          <p:cNvSpPr txBox="1">
            <a:spLocks noGrp="1"/>
          </p:cNvSpPr>
          <p:nvPr>
            <p:ph type="title"/>
          </p:nvPr>
        </p:nvSpPr>
        <p:spPr>
          <a:xfrm>
            <a:off x="1752600" y="984821"/>
            <a:ext cx="8149523" cy="696595"/>
          </a:xfrm>
          <a:prstGeom prst="rect">
            <a:avLst/>
          </a:prstGeom>
        </p:spPr>
        <p:txBody>
          <a:bodyPr vert="horz" wrap="square" lIns="0" tIns="13335" rIns="0" bIns="0" rtlCol="0">
            <a:spAutoFit/>
          </a:bodyPr>
          <a:lstStyle/>
          <a:p>
            <a:pPr marL="12700">
              <a:lnSpc>
                <a:spcPct val="100000"/>
              </a:lnSpc>
              <a:spcBef>
                <a:spcPts val="105"/>
              </a:spcBef>
            </a:pPr>
            <a:r>
              <a:rPr sz="4400" b="0">
                <a:solidFill>
                  <a:srgbClr val="000000"/>
                </a:solidFill>
                <a:latin typeface="Calibri"/>
                <a:cs typeface="Calibri"/>
              </a:rPr>
              <a:t>Preparing</a:t>
            </a:r>
            <a:r>
              <a:rPr sz="4400" b="0" spc="-50">
                <a:solidFill>
                  <a:srgbClr val="000000"/>
                </a:solidFill>
                <a:latin typeface="Calibri"/>
                <a:cs typeface="Calibri"/>
              </a:rPr>
              <a:t> </a:t>
            </a:r>
            <a:r>
              <a:rPr sz="4400" b="0">
                <a:solidFill>
                  <a:srgbClr val="000000"/>
                </a:solidFill>
                <a:latin typeface="Calibri"/>
                <a:cs typeface="Calibri"/>
              </a:rPr>
              <a:t>to</a:t>
            </a:r>
            <a:r>
              <a:rPr sz="4400" b="0" spc="-20">
                <a:solidFill>
                  <a:srgbClr val="000000"/>
                </a:solidFill>
                <a:latin typeface="Calibri"/>
                <a:cs typeface="Calibri"/>
              </a:rPr>
              <a:t> </a:t>
            </a:r>
            <a:r>
              <a:rPr sz="4400" b="0">
                <a:solidFill>
                  <a:srgbClr val="000000"/>
                </a:solidFill>
                <a:latin typeface="Calibri"/>
                <a:cs typeface="Calibri"/>
              </a:rPr>
              <a:t>Close</a:t>
            </a:r>
            <a:r>
              <a:rPr sz="4400" b="0" spc="-35">
                <a:solidFill>
                  <a:srgbClr val="000000"/>
                </a:solidFill>
                <a:latin typeface="Calibri"/>
                <a:cs typeface="Calibri"/>
              </a:rPr>
              <a:t> </a:t>
            </a:r>
            <a:r>
              <a:rPr sz="4400" b="0">
                <a:solidFill>
                  <a:srgbClr val="000000"/>
                </a:solidFill>
                <a:latin typeface="Calibri"/>
                <a:cs typeface="Calibri"/>
              </a:rPr>
              <a:t>the</a:t>
            </a:r>
            <a:r>
              <a:rPr sz="4400" b="0" spc="-40">
                <a:solidFill>
                  <a:srgbClr val="000000"/>
                </a:solidFill>
                <a:latin typeface="Calibri"/>
                <a:cs typeface="Calibri"/>
              </a:rPr>
              <a:t> </a:t>
            </a:r>
            <a:r>
              <a:rPr sz="4400" b="0">
                <a:solidFill>
                  <a:srgbClr val="000000"/>
                </a:solidFill>
                <a:latin typeface="Calibri"/>
                <a:cs typeface="Calibri"/>
              </a:rPr>
              <a:t>Fiscal</a:t>
            </a:r>
            <a:r>
              <a:rPr sz="4400" b="0" spc="-20">
                <a:solidFill>
                  <a:srgbClr val="000000"/>
                </a:solidFill>
                <a:latin typeface="Calibri"/>
                <a:cs typeface="Calibri"/>
              </a:rPr>
              <a:t> </a:t>
            </a:r>
            <a:r>
              <a:rPr sz="4400" b="0" spc="-45">
                <a:solidFill>
                  <a:srgbClr val="000000"/>
                </a:solidFill>
                <a:latin typeface="Calibri"/>
                <a:cs typeface="Calibri"/>
              </a:rPr>
              <a:t>Year</a:t>
            </a:r>
            <a:endParaRPr sz="4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43070"/>
          </a:xfrm>
          <a:prstGeom prst="rect">
            <a:avLst/>
          </a:prstGeom>
        </p:spPr>
        <p:txBody>
          <a:bodyPr vert="horz" wrap="square" lIns="0" tIns="12065" rIns="0" bIns="0" rtlCol="0" anchor="t">
            <a:spAutoFit/>
          </a:bodyPr>
          <a:lstStyle/>
          <a:p>
            <a:pPr marL="12700">
              <a:lnSpc>
                <a:spcPct val="100000"/>
              </a:lnSpc>
              <a:spcBef>
                <a:spcPts val="95"/>
              </a:spcBef>
            </a:pPr>
            <a:r>
              <a:rPr spc="-20"/>
              <a:t>Section</a:t>
            </a:r>
            <a:r>
              <a:rPr spc="-114"/>
              <a:t> </a:t>
            </a:r>
            <a:r>
              <a:t>1:</a:t>
            </a:r>
            <a:r>
              <a:rPr spc="-75"/>
              <a:t> </a:t>
            </a:r>
            <a:r>
              <a:rPr spc="-20"/>
              <a:t>Key</a:t>
            </a:r>
            <a:r>
              <a:rPr spc="-90"/>
              <a:t> </a:t>
            </a:r>
            <a:r>
              <a:rPr spc="-30"/>
              <a:t>Points</a:t>
            </a:r>
            <a:r>
              <a:rPr spc="-100"/>
              <a:t> </a:t>
            </a:r>
            <a:r>
              <a:rPr spc="-40"/>
              <a:t>regarding</a:t>
            </a:r>
            <a:r>
              <a:rPr spc="-105"/>
              <a:t> </a:t>
            </a:r>
            <a:r>
              <a:t>the</a:t>
            </a:r>
            <a:r>
              <a:rPr spc="-100"/>
              <a:t> </a:t>
            </a:r>
            <a:r>
              <a:rPr spc="-30"/>
              <a:t>Current</a:t>
            </a:r>
            <a:r>
              <a:rPr spc="-95"/>
              <a:t> </a:t>
            </a:r>
            <a:r>
              <a:rPr spc="-65"/>
              <a:t>Year</a:t>
            </a:r>
            <a:r>
              <a:rPr spc="-95"/>
              <a:t> </a:t>
            </a:r>
            <a:r>
              <a:rPr spc="-35"/>
              <a:t>Appropriation</a:t>
            </a:r>
            <a:r>
              <a:rPr spc="-110"/>
              <a:t> </a:t>
            </a:r>
            <a:r>
              <a:t>(CY)</a:t>
            </a:r>
            <a:r>
              <a:rPr spc="-95"/>
              <a:t> </a:t>
            </a:r>
            <a:r>
              <a:rPr spc="-30"/>
              <a:t>(0161A1</a:t>
            </a:r>
            <a:r>
              <a:rPr spc="-120"/>
              <a:t> </a:t>
            </a:r>
            <a:r>
              <a:rPr lang="en-US" spc="-35"/>
              <a:t>24-</a:t>
            </a:r>
            <a:r>
              <a:rPr lang="en-US" spc="-25"/>
              <a:t>25</a:t>
            </a:r>
            <a:r>
              <a:rPr spc="-25"/>
              <a:t>)</a:t>
            </a:r>
          </a:p>
        </p:txBody>
      </p:sp>
      <p:sp>
        <p:nvSpPr>
          <p:cNvPr id="3" name="object 3"/>
          <p:cNvSpPr txBox="1"/>
          <p:nvPr/>
        </p:nvSpPr>
        <p:spPr>
          <a:xfrm>
            <a:off x="323215" y="954041"/>
            <a:ext cx="11344275" cy="5029838"/>
          </a:xfrm>
          <a:prstGeom prst="rect">
            <a:avLst/>
          </a:prstGeom>
        </p:spPr>
        <p:txBody>
          <a:bodyPr vert="horz" wrap="square" lIns="0" tIns="12700" rIns="0" bIns="0" rtlCol="0" anchor="t">
            <a:spAutoFit/>
          </a:bodyPr>
          <a:lstStyle/>
          <a:p>
            <a:pPr marL="755015" marR="203200" indent="-285750">
              <a:lnSpc>
                <a:spcPct val="114999"/>
              </a:lnSpc>
              <a:spcBef>
                <a:spcPts val="1005"/>
              </a:spcBef>
              <a:buFont typeface="Arial" panose="020B0604020202020204" pitchFamily="34" charset="0"/>
              <a:buChar char="•"/>
              <a:tabLst>
                <a:tab pos="698500" algn="l"/>
              </a:tabLst>
            </a:pPr>
            <a:r>
              <a:rPr sz="1800">
                <a:latin typeface="Calibri"/>
                <a:cs typeface="Calibri"/>
              </a:rPr>
              <a:t>All</a:t>
            </a:r>
            <a:r>
              <a:rPr sz="1800" spc="-25">
                <a:latin typeface="Calibri"/>
                <a:cs typeface="Calibri"/>
              </a:rPr>
              <a:t> </a:t>
            </a:r>
            <a:r>
              <a:rPr sz="1800">
                <a:latin typeface="Calibri"/>
                <a:cs typeface="Calibri"/>
              </a:rPr>
              <a:t>Research</a:t>
            </a:r>
            <a:r>
              <a:rPr sz="1800" spc="-30">
                <a:latin typeface="Calibri"/>
                <a:cs typeface="Calibri"/>
              </a:rPr>
              <a:t> </a:t>
            </a:r>
            <a:r>
              <a:rPr sz="1800">
                <a:latin typeface="Calibri"/>
                <a:cs typeface="Calibri"/>
              </a:rPr>
              <a:t>Stations</a:t>
            </a:r>
            <a:r>
              <a:rPr sz="1800" spc="-20">
                <a:latin typeface="Calibri"/>
                <a:cs typeface="Calibri"/>
              </a:rPr>
              <a:t> </a:t>
            </a:r>
            <a:r>
              <a:rPr sz="1800">
                <a:latin typeface="Calibri"/>
                <a:cs typeface="Calibri"/>
              </a:rPr>
              <a:t>have</a:t>
            </a:r>
            <a:r>
              <a:rPr sz="1800" spc="-40">
                <a:latin typeface="Calibri"/>
                <a:cs typeface="Calibri"/>
              </a:rPr>
              <a:t> </a:t>
            </a:r>
            <a:r>
              <a:rPr sz="1800">
                <a:latin typeface="Calibri"/>
                <a:cs typeface="Calibri"/>
              </a:rPr>
              <a:t>a</a:t>
            </a:r>
            <a:r>
              <a:rPr sz="1800" spc="-20">
                <a:latin typeface="Calibri"/>
                <a:cs typeface="Calibri"/>
              </a:rPr>
              <a:t> </a:t>
            </a:r>
            <a:r>
              <a:rPr sz="1800" b="1">
                <a:latin typeface="Calibri"/>
                <a:cs typeface="Calibri"/>
              </a:rPr>
              <a:t>target</a:t>
            </a:r>
            <a:r>
              <a:rPr sz="1800" b="1" spc="-35">
                <a:latin typeface="Calibri"/>
                <a:cs typeface="Calibri"/>
              </a:rPr>
              <a:t> </a:t>
            </a:r>
            <a:r>
              <a:rPr sz="1800" b="1">
                <a:latin typeface="Calibri"/>
                <a:cs typeface="Calibri"/>
              </a:rPr>
              <a:t>not</a:t>
            </a:r>
            <a:r>
              <a:rPr sz="1800" b="1" spc="-40">
                <a:latin typeface="Calibri"/>
                <a:cs typeface="Calibri"/>
              </a:rPr>
              <a:t> </a:t>
            </a:r>
            <a:r>
              <a:rPr sz="1800" b="1">
                <a:latin typeface="Calibri"/>
                <a:cs typeface="Calibri"/>
              </a:rPr>
              <a:t>to</a:t>
            </a:r>
            <a:r>
              <a:rPr sz="1800" b="1" spc="-35">
                <a:latin typeface="Calibri"/>
                <a:cs typeface="Calibri"/>
              </a:rPr>
              <a:t> </a:t>
            </a:r>
            <a:r>
              <a:rPr sz="1800" b="1" spc="-10">
                <a:latin typeface="Calibri"/>
                <a:cs typeface="Calibri"/>
              </a:rPr>
              <a:t>exceed</a:t>
            </a:r>
            <a:r>
              <a:rPr sz="1800" b="1" spc="-70">
                <a:latin typeface="Calibri"/>
                <a:cs typeface="Calibri"/>
              </a:rPr>
              <a:t> </a:t>
            </a:r>
            <a:r>
              <a:rPr lang="en-US" sz="1800" b="1">
                <a:latin typeface="Calibri"/>
                <a:cs typeface="Calibri"/>
              </a:rPr>
              <a:t>2</a:t>
            </a:r>
            <a:r>
              <a:rPr sz="1800" b="1">
                <a:latin typeface="Calibri"/>
                <a:cs typeface="Calibri"/>
              </a:rPr>
              <a:t>%</a:t>
            </a:r>
            <a:r>
              <a:rPr sz="1800" b="1" spc="-25">
                <a:latin typeface="Calibri"/>
                <a:cs typeface="Calibri"/>
              </a:rPr>
              <a:t> </a:t>
            </a:r>
            <a:r>
              <a:rPr sz="1800" b="1">
                <a:latin typeface="Calibri"/>
                <a:cs typeface="Calibri"/>
              </a:rPr>
              <a:t>carryover</a:t>
            </a:r>
            <a:r>
              <a:rPr sz="1800">
                <a:latin typeface="Calibri"/>
                <a:cs typeface="Calibri"/>
              </a:rPr>
              <a:t>,</a:t>
            </a:r>
            <a:r>
              <a:rPr sz="1800" spc="-55">
                <a:latin typeface="Calibri"/>
                <a:cs typeface="Calibri"/>
              </a:rPr>
              <a:t> </a:t>
            </a:r>
            <a:r>
              <a:rPr sz="1800">
                <a:latin typeface="Calibri"/>
                <a:cs typeface="Calibri"/>
              </a:rPr>
              <a:t>due</a:t>
            </a:r>
            <a:r>
              <a:rPr sz="1800" spc="-15">
                <a:latin typeface="Calibri"/>
                <a:cs typeface="Calibri"/>
              </a:rPr>
              <a:t> </a:t>
            </a:r>
            <a:r>
              <a:rPr sz="1800">
                <a:latin typeface="Calibri"/>
                <a:cs typeface="Calibri"/>
              </a:rPr>
              <a:t>to</a:t>
            </a:r>
            <a:r>
              <a:rPr sz="1800" spc="-25">
                <a:latin typeface="Calibri"/>
                <a:cs typeface="Calibri"/>
              </a:rPr>
              <a:t> </a:t>
            </a:r>
            <a:r>
              <a:rPr sz="1800">
                <a:latin typeface="Calibri"/>
                <a:cs typeface="Calibri"/>
              </a:rPr>
              <a:t>the</a:t>
            </a:r>
            <a:r>
              <a:rPr sz="1800" spc="-30">
                <a:latin typeface="Calibri"/>
                <a:cs typeface="Calibri"/>
              </a:rPr>
              <a:t> </a:t>
            </a:r>
            <a:r>
              <a:rPr sz="1800">
                <a:latin typeface="Calibri"/>
                <a:cs typeface="Calibri"/>
              </a:rPr>
              <a:t>risk</a:t>
            </a:r>
            <a:r>
              <a:rPr sz="1800" spc="-30">
                <a:latin typeface="Calibri"/>
                <a:cs typeface="Calibri"/>
              </a:rPr>
              <a:t> </a:t>
            </a:r>
            <a:r>
              <a:rPr sz="1800">
                <a:latin typeface="Calibri"/>
                <a:cs typeface="Calibri"/>
              </a:rPr>
              <a:t>of</a:t>
            </a:r>
            <a:r>
              <a:rPr sz="1800" spc="-15">
                <a:latin typeface="Calibri"/>
                <a:cs typeface="Calibri"/>
              </a:rPr>
              <a:t> </a:t>
            </a:r>
            <a:r>
              <a:rPr sz="1800">
                <a:latin typeface="Calibri"/>
                <a:cs typeface="Calibri"/>
              </a:rPr>
              <a:t>Congressional</a:t>
            </a:r>
            <a:r>
              <a:rPr sz="1800" spc="-35">
                <a:latin typeface="Calibri"/>
                <a:cs typeface="Calibri"/>
              </a:rPr>
              <a:t> </a:t>
            </a:r>
            <a:r>
              <a:rPr sz="1800">
                <a:latin typeface="Calibri"/>
                <a:cs typeface="Calibri"/>
              </a:rPr>
              <a:t>Recissions</a:t>
            </a:r>
            <a:r>
              <a:rPr sz="1800" spc="-10">
                <a:latin typeface="Calibri"/>
                <a:cs typeface="Calibri"/>
              </a:rPr>
              <a:t> (</a:t>
            </a:r>
            <a:r>
              <a:rPr lang="en-US" sz="1800" spc="-10">
                <a:latin typeface="Calibri"/>
                <a:cs typeface="Calibri"/>
              </a:rPr>
              <a:t>recissions</a:t>
            </a:r>
            <a:r>
              <a:rPr sz="1800" spc="-10">
                <a:latin typeface="Calibri"/>
                <a:cs typeface="Calibri"/>
              </a:rPr>
              <a:t> </a:t>
            </a:r>
            <a:r>
              <a:rPr sz="1800">
                <a:latin typeface="Calibri"/>
                <a:cs typeface="Calibri"/>
              </a:rPr>
              <a:t>occurred</a:t>
            </a:r>
            <a:r>
              <a:rPr sz="1800" spc="-10">
                <a:latin typeface="Calibri"/>
                <a:cs typeface="Calibri"/>
              </a:rPr>
              <a:t> </a:t>
            </a:r>
            <a:r>
              <a:rPr sz="1800">
                <a:latin typeface="Calibri"/>
                <a:cs typeface="Calibri"/>
              </a:rPr>
              <a:t>in</a:t>
            </a:r>
            <a:r>
              <a:rPr sz="1800" spc="-10">
                <a:latin typeface="Calibri"/>
                <a:cs typeface="Calibri"/>
              </a:rPr>
              <a:t> </a:t>
            </a:r>
            <a:r>
              <a:rPr sz="1800">
                <a:latin typeface="Calibri"/>
                <a:cs typeface="Calibri"/>
              </a:rPr>
              <a:t>FY</a:t>
            </a:r>
            <a:r>
              <a:rPr sz="1800" spc="-20">
                <a:latin typeface="Calibri"/>
                <a:cs typeface="Calibri"/>
              </a:rPr>
              <a:t> </a:t>
            </a:r>
            <a:r>
              <a:rPr sz="1800">
                <a:latin typeface="Calibri"/>
                <a:cs typeface="Calibri"/>
              </a:rPr>
              <a:t>2</a:t>
            </a:r>
            <a:r>
              <a:rPr lang="en-US" sz="1800">
                <a:latin typeface="Calibri"/>
                <a:cs typeface="Calibri"/>
              </a:rPr>
              <a:t>1</a:t>
            </a:r>
            <a:r>
              <a:rPr sz="1800" spc="-15">
                <a:latin typeface="Calibri"/>
                <a:cs typeface="Calibri"/>
              </a:rPr>
              <a:t> </a:t>
            </a:r>
            <a:r>
              <a:rPr sz="1800">
                <a:latin typeface="Calibri"/>
                <a:cs typeface="Calibri"/>
              </a:rPr>
              <a:t>and</a:t>
            </a:r>
            <a:r>
              <a:rPr sz="1800" spc="-20">
                <a:latin typeface="Calibri"/>
                <a:cs typeface="Calibri"/>
              </a:rPr>
              <a:t> </a:t>
            </a:r>
            <a:r>
              <a:rPr sz="1800">
                <a:latin typeface="Calibri"/>
                <a:cs typeface="Calibri"/>
              </a:rPr>
              <a:t>FY</a:t>
            </a:r>
            <a:r>
              <a:rPr sz="1800" spc="-25">
                <a:latin typeface="Calibri"/>
                <a:cs typeface="Calibri"/>
              </a:rPr>
              <a:t> </a:t>
            </a:r>
            <a:r>
              <a:rPr sz="1800">
                <a:latin typeface="Calibri"/>
                <a:cs typeface="Calibri"/>
              </a:rPr>
              <a:t>2</a:t>
            </a:r>
            <a:r>
              <a:rPr lang="en-US" sz="1800">
                <a:latin typeface="Calibri"/>
                <a:cs typeface="Calibri"/>
              </a:rPr>
              <a:t>2</a:t>
            </a:r>
            <a:r>
              <a:rPr sz="1800">
                <a:latin typeface="Calibri"/>
                <a:cs typeface="Calibri"/>
              </a:rPr>
              <a:t>).</a:t>
            </a:r>
            <a:r>
              <a:rPr sz="1800" spc="-10">
                <a:latin typeface="Calibri"/>
                <a:cs typeface="Calibri"/>
              </a:rPr>
              <a:t> </a:t>
            </a:r>
            <a:r>
              <a:rPr sz="1800">
                <a:latin typeface="Calibri"/>
                <a:cs typeface="Calibri"/>
              </a:rPr>
              <a:t>Congress</a:t>
            </a:r>
            <a:r>
              <a:rPr sz="1800" spc="-20">
                <a:latin typeface="Calibri"/>
                <a:cs typeface="Calibri"/>
              </a:rPr>
              <a:t> </a:t>
            </a:r>
            <a:r>
              <a:rPr sz="1800">
                <a:latin typeface="Calibri"/>
                <a:cs typeface="Calibri"/>
              </a:rPr>
              <a:t>views</a:t>
            </a:r>
            <a:r>
              <a:rPr sz="1800" spc="-20">
                <a:latin typeface="Calibri"/>
                <a:cs typeface="Calibri"/>
              </a:rPr>
              <a:t> </a:t>
            </a:r>
            <a:r>
              <a:rPr sz="1800">
                <a:latin typeface="Calibri"/>
                <a:cs typeface="Calibri"/>
              </a:rPr>
              <a:t>an</a:t>
            </a:r>
            <a:r>
              <a:rPr sz="1800" spc="-20">
                <a:latin typeface="Calibri"/>
                <a:cs typeface="Calibri"/>
              </a:rPr>
              <a:t> </a:t>
            </a:r>
            <a:r>
              <a:rPr sz="1800">
                <a:latin typeface="Calibri"/>
                <a:cs typeface="Calibri"/>
              </a:rPr>
              <a:t>unobligated balance</a:t>
            </a:r>
            <a:r>
              <a:rPr sz="1800" spc="-5">
                <a:latin typeface="Calibri"/>
                <a:cs typeface="Calibri"/>
              </a:rPr>
              <a:t> </a:t>
            </a:r>
            <a:r>
              <a:rPr sz="1800">
                <a:latin typeface="Calibri"/>
                <a:cs typeface="Calibri"/>
              </a:rPr>
              <a:t>as</a:t>
            </a:r>
            <a:r>
              <a:rPr sz="1800" spc="-20">
                <a:latin typeface="Calibri"/>
                <a:cs typeface="Calibri"/>
              </a:rPr>
              <a:t> </a:t>
            </a:r>
            <a:r>
              <a:rPr sz="1800">
                <a:latin typeface="Calibri"/>
                <a:cs typeface="Calibri"/>
              </a:rPr>
              <a:t>available</a:t>
            </a:r>
            <a:r>
              <a:rPr sz="1800" spc="-15">
                <a:latin typeface="Calibri"/>
                <a:cs typeface="Calibri"/>
              </a:rPr>
              <a:t> </a:t>
            </a:r>
            <a:r>
              <a:rPr sz="1800">
                <a:latin typeface="Calibri"/>
                <a:cs typeface="Calibri"/>
              </a:rPr>
              <a:t>funding</a:t>
            </a:r>
            <a:r>
              <a:rPr sz="1800" spc="-10">
                <a:latin typeface="Calibri"/>
                <a:cs typeface="Calibri"/>
              </a:rPr>
              <a:t> </a:t>
            </a:r>
            <a:r>
              <a:rPr sz="1800">
                <a:latin typeface="Calibri"/>
                <a:cs typeface="Calibri"/>
              </a:rPr>
              <a:t>for</a:t>
            </a:r>
            <a:r>
              <a:rPr sz="1800" spc="-25">
                <a:latin typeface="Calibri"/>
                <a:cs typeface="Calibri"/>
              </a:rPr>
              <a:t> </a:t>
            </a:r>
            <a:r>
              <a:rPr sz="1800" spc="-20">
                <a:latin typeface="Calibri"/>
                <a:cs typeface="Calibri"/>
              </a:rPr>
              <a:t>re-</a:t>
            </a:r>
            <a:r>
              <a:rPr sz="1800" spc="-10">
                <a:latin typeface="Calibri"/>
                <a:cs typeface="Calibri"/>
              </a:rPr>
              <a:t>appropriation </a:t>
            </a:r>
            <a:r>
              <a:rPr sz="1800">
                <a:latin typeface="Calibri"/>
                <a:cs typeface="Calibri"/>
              </a:rPr>
              <a:t>outside</a:t>
            </a:r>
            <a:r>
              <a:rPr sz="1800" spc="-30">
                <a:latin typeface="Calibri"/>
                <a:cs typeface="Calibri"/>
              </a:rPr>
              <a:t> </a:t>
            </a:r>
            <a:r>
              <a:rPr sz="1800">
                <a:latin typeface="Calibri"/>
                <a:cs typeface="Calibri"/>
              </a:rPr>
              <a:t>of</a:t>
            </a:r>
            <a:r>
              <a:rPr sz="1800" spc="-25">
                <a:latin typeface="Calibri"/>
                <a:cs typeface="Calibri"/>
              </a:rPr>
              <a:t> </a:t>
            </a:r>
            <a:r>
              <a:rPr sz="1800">
                <a:latin typeface="Calibri"/>
                <a:cs typeface="Calibri"/>
              </a:rPr>
              <a:t>the</a:t>
            </a:r>
            <a:r>
              <a:rPr sz="1800" spc="-30">
                <a:latin typeface="Calibri"/>
                <a:cs typeface="Calibri"/>
              </a:rPr>
              <a:t> </a:t>
            </a:r>
            <a:r>
              <a:rPr sz="1800">
                <a:latin typeface="Calibri"/>
                <a:cs typeface="Calibri"/>
              </a:rPr>
              <a:t>VA.</a:t>
            </a:r>
            <a:r>
              <a:rPr sz="1800" spc="-30">
                <a:latin typeface="Calibri"/>
                <a:cs typeface="Calibri"/>
              </a:rPr>
              <a:t> </a:t>
            </a:r>
            <a:r>
              <a:rPr sz="1800">
                <a:latin typeface="Calibri"/>
                <a:cs typeface="Calibri"/>
              </a:rPr>
              <a:t>Past</a:t>
            </a:r>
            <a:r>
              <a:rPr sz="1800" spc="-35">
                <a:latin typeface="Calibri"/>
                <a:cs typeface="Calibri"/>
              </a:rPr>
              <a:t> </a:t>
            </a:r>
            <a:r>
              <a:rPr sz="1800">
                <a:latin typeface="Calibri"/>
                <a:cs typeface="Calibri"/>
              </a:rPr>
              <a:t>recissions</a:t>
            </a:r>
            <a:r>
              <a:rPr sz="1800" spc="-30">
                <a:latin typeface="Calibri"/>
                <a:cs typeface="Calibri"/>
              </a:rPr>
              <a:t> </a:t>
            </a:r>
            <a:r>
              <a:rPr sz="1800">
                <a:latin typeface="Calibri"/>
                <a:cs typeface="Calibri"/>
              </a:rPr>
              <a:t>have</a:t>
            </a:r>
            <a:r>
              <a:rPr sz="1800" spc="-35">
                <a:latin typeface="Calibri"/>
                <a:cs typeface="Calibri"/>
              </a:rPr>
              <a:t> </a:t>
            </a:r>
            <a:r>
              <a:rPr sz="1800">
                <a:latin typeface="Calibri"/>
                <a:cs typeface="Calibri"/>
              </a:rPr>
              <a:t>had</a:t>
            </a:r>
            <a:r>
              <a:rPr sz="1800" spc="-15">
                <a:latin typeface="Calibri"/>
                <a:cs typeface="Calibri"/>
              </a:rPr>
              <a:t> </a:t>
            </a:r>
            <a:r>
              <a:rPr sz="1800">
                <a:latin typeface="Calibri"/>
                <a:cs typeface="Calibri"/>
              </a:rPr>
              <a:t>negative</a:t>
            </a:r>
            <a:r>
              <a:rPr sz="1800" spc="-40">
                <a:latin typeface="Calibri"/>
                <a:cs typeface="Calibri"/>
              </a:rPr>
              <a:t> </a:t>
            </a:r>
            <a:r>
              <a:rPr sz="1800">
                <a:latin typeface="Calibri"/>
                <a:cs typeface="Calibri"/>
              </a:rPr>
              <a:t>consequences</a:t>
            </a:r>
            <a:r>
              <a:rPr sz="1800" spc="-15">
                <a:latin typeface="Calibri"/>
                <a:cs typeface="Calibri"/>
              </a:rPr>
              <a:t> </a:t>
            </a:r>
            <a:r>
              <a:rPr sz="1800">
                <a:latin typeface="Calibri"/>
                <a:cs typeface="Calibri"/>
              </a:rPr>
              <a:t>on</a:t>
            </a:r>
            <a:r>
              <a:rPr sz="1800" spc="-15">
                <a:latin typeface="Calibri"/>
                <a:cs typeface="Calibri"/>
              </a:rPr>
              <a:t> </a:t>
            </a:r>
            <a:r>
              <a:rPr sz="1800">
                <a:latin typeface="Calibri"/>
                <a:cs typeface="Calibri"/>
              </a:rPr>
              <a:t>the</a:t>
            </a:r>
            <a:r>
              <a:rPr sz="1800" spc="-30">
                <a:latin typeface="Calibri"/>
                <a:cs typeface="Calibri"/>
              </a:rPr>
              <a:t> </a:t>
            </a:r>
            <a:r>
              <a:rPr sz="1800">
                <a:latin typeface="Calibri"/>
                <a:cs typeface="Calibri"/>
              </a:rPr>
              <a:t>field</a:t>
            </a:r>
            <a:r>
              <a:rPr sz="1800" spc="-5">
                <a:latin typeface="Calibri"/>
                <a:cs typeface="Calibri"/>
              </a:rPr>
              <a:t> </a:t>
            </a:r>
            <a:r>
              <a:rPr sz="1800">
                <a:latin typeface="Calibri"/>
                <a:cs typeface="Calibri"/>
              </a:rPr>
              <a:t>because</a:t>
            </a:r>
            <a:r>
              <a:rPr sz="1800" spc="-30">
                <a:latin typeface="Calibri"/>
                <a:cs typeface="Calibri"/>
              </a:rPr>
              <a:t> </a:t>
            </a:r>
            <a:r>
              <a:rPr sz="1800">
                <a:latin typeface="Calibri"/>
                <a:cs typeface="Calibri"/>
              </a:rPr>
              <a:t>we</a:t>
            </a:r>
            <a:r>
              <a:rPr sz="1800" spc="-25">
                <a:latin typeface="Calibri"/>
                <a:cs typeface="Calibri"/>
              </a:rPr>
              <a:t> </a:t>
            </a:r>
            <a:r>
              <a:rPr sz="1800">
                <a:latin typeface="Calibri"/>
                <a:cs typeface="Calibri"/>
              </a:rPr>
              <a:t>were</a:t>
            </a:r>
            <a:r>
              <a:rPr sz="1800" spc="-15">
                <a:latin typeface="Calibri"/>
                <a:cs typeface="Calibri"/>
              </a:rPr>
              <a:t> </a:t>
            </a:r>
            <a:r>
              <a:rPr sz="1800">
                <a:latin typeface="Calibri"/>
                <a:cs typeface="Calibri"/>
              </a:rPr>
              <a:t>required</a:t>
            </a:r>
            <a:r>
              <a:rPr sz="1800" spc="-20">
                <a:latin typeface="Calibri"/>
                <a:cs typeface="Calibri"/>
              </a:rPr>
              <a:t> </a:t>
            </a:r>
            <a:r>
              <a:rPr sz="1800">
                <a:latin typeface="Calibri"/>
                <a:cs typeface="Calibri"/>
              </a:rPr>
              <a:t>to</a:t>
            </a:r>
            <a:r>
              <a:rPr sz="1800" spc="-25">
                <a:latin typeface="Calibri"/>
                <a:cs typeface="Calibri"/>
              </a:rPr>
              <a:t> </a:t>
            </a:r>
            <a:r>
              <a:rPr sz="1800" spc="-20">
                <a:latin typeface="Calibri"/>
                <a:cs typeface="Calibri"/>
              </a:rPr>
              <a:t>pull </a:t>
            </a:r>
            <a:r>
              <a:rPr sz="1800">
                <a:latin typeface="Calibri"/>
                <a:cs typeface="Calibri"/>
              </a:rPr>
              <a:t>these</a:t>
            </a:r>
            <a:r>
              <a:rPr sz="1800" spc="-30">
                <a:latin typeface="Calibri"/>
                <a:cs typeface="Calibri"/>
              </a:rPr>
              <a:t> </a:t>
            </a:r>
            <a:r>
              <a:rPr sz="1800">
                <a:latin typeface="Calibri"/>
                <a:cs typeface="Calibri"/>
              </a:rPr>
              <a:t>funds</a:t>
            </a:r>
            <a:r>
              <a:rPr sz="1800" spc="-15">
                <a:latin typeface="Calibri"/>
                <a:cs typeface="Calibri"/>
              </a:rPr>
              <a:t> </a:t>
            </a:r>
            <a:r>
              <a:rPr sz="1800">
                <a:latin typeface="Calibri"/>
                <a:cs typeface="Calibri"/>
              </a:rPr>
              <a:t>back</a:t>
            </a:r>
            <a:r>
              <a:rPr sz="1800" spc="-10">
                <a:latin typeface="Calibri"/>
                <a:cs typeface="Calibri"/>
              </a:rPr>
              <a:t> </a:t>
            </a:r>
            <a:r>
              <a:rPr sz="1800">
                <a:latin typeface="Calibri"/>
                <a:cs typeface="Calibri"/>
              </a:rPr>
              <a:t>from</a:t>
            </a:r>
            <a:r>
              <a:rPr sz="1800" spc="-30">
                <a:latin typeface="Calibri"/>
                <a:cs typeface="Calibri"/>
              </a:rPr>
              <a:t> </a:t>
            </a:r>
            <a:r>
              <a:rPr sz="1800">
                <a:latin typeface="Calibri"/>
                <a:cs typeface="Calibri"/>
              </a:rPr>
              <a:t>stations</a:t>
            </a:r>
            <a:r>
              <a:rPr sz="1800" spc="-15">
                <a:latin typeface="Calibri"/>
                <a:cs typeface="Calibri"/>
              </a:rPr>
              <a:t> </a:t>
            </a:r>
            <a:r>
              <a:rPr sz="1800">
                <a:latin typeface="Calibri"/>
                <a:cs typeface="Calibri"/>
              </a:rPr>
              <a:t>that</a:t>
            </a:r>
            <a:r>
              <a:rPr sz="1800" spc="-25">
                <a:latin typeface="Calibri"/>
                <a:cs typeface="Calibri"/>
              </a:rPr>
              <a:t> </a:t>
            </a:r>
            <a:r>
              <a:rPr sz="1800">
                <a:latin typeface="Calibri"/>
                <a:cs typeface="Calibri"/>
              </a:rPr>
              <a:t>had</a:t>
            </a:r>
            <a:r>
              <a:rPr sz="1800" spc="-5">
                <a:latin typeface="Calibri"/>
                <a:cs typeface="Calibri"/>
              </a:rPr>
              <a:t> </a:t>
            </a:r>
            <a:r>
              <a:rPr sz="1800">
                <a:latin typeface="Calibri"/>
                <a:cs typeface="Calibri"/>
              </a:rPr>
              <a:t>prior</a:t>
            </a:r>
            <a:r>
              <a:rPr sz="1800" spc="-15">
                <a:latin typeface="Calibri"/>
                <a:cs typeface="Calibri"/>
              </a:rPr>
              <a:t> </a:t>
            </a:r>
            <a:r>
              <a:rPr sz="1800">
                <a:latin typeface="Calibri"/>
                <a:cs typeface="Calibri"/>
              </a:rPr>
              <a:t>plans</a:t>
            </a:r>
            <a:r>
              <a:rPr sz="1800" spc="-20">
                <a:latin typeface="Calibri"/>
                <a:cs typeface="Calibri"/>
              </a:rPr>
              <a:t> </a:t>
            </a:r>
            <a:r>
              <a:rPr sz="1800">
                <a:latin typeface="Calibri"/>
                <a:cs typeface="Calibri"/>
              </a:rPr>
              <a:t>for</a:t>
            </a:r>
            <a:r>
              <a:rPr sz="1800" spc="-15">
                <a:latin typeface="Calibri"/>
                <a:cs typeface="Calibri"/>
              </a:rPr>
              <a:t> </a:t>
            </a:r>
            <a:r>
              <a:rPr sz="1800">
                <a:latin typeface="Calibri"/>
                <a:cs typeface="Calibri"/>
              </a:rPr>
              <a:t>this</a:t>
            </a:r>
            <a:r>
              <a:rPr sz="1800" spc="-15">
                <a:latin typeface="Calibri"/>
                <a:cs typeface="Calibri"/>
              </a:rPr>
              <a:t> </a:t>
            </a:r>
            <a:r>
              <a:rPr sz="1800">
                <a:latin typeface="Calibri"/>
                <a:cs typeface="Calibri"/>
              </a:rPr>
              <a:t>funding.</a:t>
            </a:r>
            <a:r>
              <a:rPr sz="1800" spc="-25">
                <a:latin typeface="Calibri"/>
                <a:cs typeface="Calibri"/>
              </a:rPr>
              <a:t> </a:t>
            </a:r>
            <a:r>
              <a:rPr sz="1800" b="1" u="sng">
                <a:uFill>
                  <a:solidFill>
                    <a:srgbClr val="000000"/>
                  </a:solidFill>
                </a:uFill>
                <a:latin typeface="Calibri"/>
                <a:cs typeface="Calibri"/>
              </a:rPr>
              <a:t>Always,</a:t>
            </a:r>
            <a:r>
              <a:rPr sz="1800" b="1" u="sng" spc="-30">
                <a:uFill>
                  <a:solidFill>
                    <a:srgbClr val="000000"/>
                  </a:solidFill>
                </a:uFill>
                <a:latin typeface="Calibri"/>
                <a:cs typeface="Calibri"/>
              </a:rPr>
              <a:t> </a:t>
            </a:r>
            <a:r>
              <a:rPr sz="1800" b="1" u="sng">
                <a:uFill>
                  <a:solidFill>
                    <a:srgbClr val="000000"/>
                  </a:solidFill>
                </a:uFill>
                <a:latin typeface="Calibri"/>
                <a:cs typeface="Calibri"/>
              </a:rPr>
              <a:t>consider</a:t>
            </a:r>
            <a:r>
              <a:rPr sz="1800" b="1" u="sng" spc="-50">
                <a:uFill>
                  <a:solidFill>
                    <a:srgbClr val="000000"/>
                  </a:solidFill>
                </a:uFill>
                <a:latin typeface="Calibri"/>
                <a:cs typeface="Calibri"/>
              </a:rPr>
              <a:t> </a:t>
            </a:r>
            <a:r>
              <a:rPr sz="1800" b="1" u="sng">
                <a:uFill>
                  <a:solidFill>
                    <a:srgbClr val="000000"/>
                  </a:solidFill>
                </a:uFill>
                <a:latin typeface="Calibri"/>
                <a:cs typeface="Calibri"/>
              </a:rPr>
              <a:t>funding</a:t>
            </a:r>
            <a:r>
              <a:rPr sz="1800" b="1" u="sng" spc="-55">
                <a:uFill>
                  <a:solidFill>
                    <a:srgbClr val="000000"/>
                  </a:solidFill>
                </a:uFill>
                <a:latin typeface="Calibri"/>
                <a:cs typeface="Calibri"/>
              </a:rPr>
              <a:t> </a:t>
            </a:r>
            <a:r>
              <a:rPr sz="1800" b="1" u="sng">
                <a:uFill>
                  <a:solidFill>
                    <a:srgbClr val="000000"/>
                  </a:solidFill>
                </a:uFill>
                <a:latin typeface="Calibri"/>
                <a:cs typeface="Calibri"/>
              </a:rPr>
              <a:t>as</a:t>
            </a:r>
            <a:r>
              <a:rPr sz="1800" b="1" u="sng" spc="-20">
                <a:uFill>
                  <a:solidFill>
                    <a:srgbClr val="000000"/>
                  </a:solidFill>
                </a:uFill>
                <a:latin typeface="Calibri"/>
                <a:cs typeface="Calibri"/>
              </a:rPr>
              <a:t> </a:t>
            </a:r>
            <a:r>
              <a:rPr sz="1800" b="1" u="sng">
                <a:uFill>
                  <a:solidFill>
                    <a:srgbClr val="000000"/>
                  </a:solidFill>
                </a:uFill>
                <a:latin typeface="Calibri"/>
                <a:cs typeface="Calibri"/>
              </a:rPr>
              <a:t>one-</a:t>
            </a:r>
            <a:r>
              <a:rPr sz="1800" b="1" u="sng" spc="-10">
                <a:uFill>
                  <a:solidFill>
                    <a:srgbClr val="000000"/>
                  </a:solidFill>
                </a:uFill>
                <a:latin typeface="Calibri"/>
                <a:cs typeface="Calibri"/>
              </a:rPr>
              <a:t>yea</a:t>
            </a:r>
            <a:r>
              <a:rPr sz="1800" b="1" u="sng" spc="-10">
                <a:latin typeface="Calibri"/>
                <a:cs typeface="Calibri"/>
              </a:rPr>
              <a:t>r.</a:t>
            </a:r>
            <a:r>
              <a:rPr lang="en-US" sz="1800" b="1" u="sng" spc="-10">
                <a:latin typeface="Calibri"/>
                <a:cs typeface="Calibri"/>
              </a:rPr>
              <a:t> Reinforce this with your investigators early and often.</a:t>
            </a:r>
            <a:endParaRPr lang="en-US" sz="1800" b="1" u="sng">
              <a:latin typeface="Calibri"/>
              <a:cs typeface="Calibri"/>
            </a:endParaRPr>
          </a:p>
          <a:p>
            <a:pPr marL="755650" marR="5080" indent="-285750">
              <a:lnSpc>
                <a:spcPct val="114999"/>
              </a:lnSpc>
              <a:spcBef>
                <a:spcPts val="1000"/>
              </a:spcBef>
              <a:buFont typeface="Arial" panose="020B0604020202020204" pitchFamily="34" charset="0"/>
              <a:buChar char="•"/>
              <a:tabLst>
                <a:tab pos="698500" algn="l"/>
              </a:tabLst>
            </a:pPr>
            <a:r>
              <a:rPr sz="1800" spc="-60">
                <a:latin typeface="Calibri"/>
                <a:cs typeface="Calibri"/>
              </a:rPr>
              <a:t>To</a:t>
            </a:r>
            <a:r>
              <a:rPr sz="1800" spc="-35">
                <a:latin typeface="Calibri"/>
                <a:cs typeface="Calibri"/>
              </a:rPr>
              <a:t> </a:t>
            </a:r>
            <a:r>
              <a:rPr sz="1800">
                <a:latin typeface="Calibri"/>
                <a:cs typeface="Calibri"/>
              </a:rPr>
              <a:t>meet</a:t>
            </a:r>
            <a:r>
              <a:rPr sz="1800" spc="-30">
                <a:latin typeface="Calibri"/>
                <a:cs typeface="Calibri"/>
              </a:rPr>
              <a:t> </a:t>
            </a:r>
            <a:r>
              <a:rPr sz="1800">
                <a:latin typeface="Calibri"/>
                <a:cs typeface="Calibri"/>
              </a:rPr>
              <a:t>this</a:t>
            </a:r>
            <a:r>
              <a:rPr lang="en-US" sz="1800" spc="370">
                <a:latin typeface="Calibri"/>
                <a:cs typeface="Calibri"/>
              </a:rPr>
              <a:t> </a:t>
            </a:r>
            <a:r>
              <a:rPr lang="en-US" sz="1800" b="1">
                <a:latin typeface="Calibri"/>
                <a:cs typeface="Calibri"/>
              </a:rPr>
              <a:t>2</a:t>
            </a:r>
            <a:r>
              <a:rPr sz="1800" b="1">
                <a:latin typeface="Calibri"/>
                <a:cs typeface="Calibri"/>
              </a:rPr>
              <a:t>%</a:t>
            </a:r>
            <a:r>
              <a:rPr sz="1800" b="1" spc="-20">
                <a:latin typeface="Calibri"/>
                <a:cs typeface="Calibri"/>
              </a:rPr>
              <a:t> </a:t>
            </a:r>
            <a:r>
              <a:rPr sz="1800">
                <a:latin typeface="Calibri"/>
                <a:cs typeface="Calibri"/>
              </a:rPr>
              <a:t>target,</a:t>
            </a:r>
            <a:r>
              <a:rPr sz="1800" spc="-20">
                <a:latin typeface="Calibri"/>
                <a:cs typeface="Calibri"/>
              </a:rPr>
              <a:t> </a:t>
            </a:r>
            <a:r>
              <a:rPr sz="1800">
                <a:latin typeface="Calibri"/>
                <a:cs typeface="Calibri"/>
              </a:rPr>
              <a:t>stations</a:t>
            </a:r>
            <a:r>
              <a:rPr sz="1800" spc="-35">
                <a:latin typeface="Calibri"/>
                <a:cs typeface="Calibri"/>
              </a:rPr>
              <a:t> </a:t>
            </a:r>
            <a:r>
              <a:rPr sz="1800">
                <a:latin typeface="Calibri"/>
                <a:cs typeface="Calibri"/>
              </a:rPr>
              <a:t>need</a:t>
            </a:r>
            <a:r>
              <a:rPr sz="1800" spc="-15">
                <a:latin typeface="Calibri"/>
                <a:cs typeface="Calibri"/>
              </a:rPr>
              <a:t> </a:t>
            </a:r>
            <a:r>
              <a:rPr sz="1800">
                <a:latin typeface="Calibri"/>
                <a:cs typeface="Calibri"/>
              </a:rPr>
              <a:t>to</a:t>
            </a:r>
            <a:r>
              <a:rPr sz="1800" spc="-25">
                <a:latin typeface="Calibri"/>
                <a:cs typeface="Calibri"/>
              </a:rPr>
              <a:t> </a:t>
            </a:r>
            <a:r>
              <a:rPr sz="1800" b="1" spc="-10">
                <a:latin typeface="Calibri"/>
                <a:cs typeface="Calibri"/>
              </a:rPr>
              <a:t>execute</a:t>
            </a:r>
            <a:r>
              <a:rPr sz="1800" b="1" spc="-65">
                <a:latin typeface="Calibri"/>
                <a:cs typeface="Calibri"/>
              </a:rPr>
              <a:t> </a:t>
            </a:r>
            <a:r>
              <a:rPr sz="1800" b="1">
                <a:latin typeface="Calibri"/>
                <a:cs typeface="Calibri"/>
              </a:rPr>
              <a:t>1358s,</a:t>
            </a:r>
            <a:r>
              <a:rPr sz="1800" b="1" spc="-20">
                <a:latin typeface="Calibri"/>
                <a:cs typeface="Calibri"/>
              </a:rPr>
              <a:t> </a:t>
            </a:r>
            <a:r>
              <a:rPr sz="1800" b="1" spc="-10">
                <a:latin typeface="Calibri"/>
                <a:cs typeface="Calibri"/>
              </a:rPr>
              <a:t>contracts,</a:t>
            </a:r>
            <a:r>
              <a:rPr sz="1800" b="1" spc="-60">
                <a:latin typeface="Calibri"/>
                <a:cs typeface="Calibri"/>
              </a:rPr>
              <a:t> </a:t>
            </a:r>
            <a:r>
              <a:rPr sz="1800" b="1">
                <a:latin typeface="Calibri"/>
                <a:cs typeface="Calibri"/>
              </a:rPr>
              <a:t>purchase</a:t>
            </a:r>
            <a:r>
              <a:rPr sz="1800" b="1" spc="-65">
                <a:latin typeface="Calibri"/>
                <a:cs typeface="Calibri"/>
              </a:rPr>
              <a:t> </a:t>
            </a:r>
            <a:r>
              <a:rPr sz="1800" b="1">
                <a:latin typeface="Calibri"/>
                <a:cs typeface="Calibri"/>
              </a:rPr>
              <a:t>card</a:t>
            </a:r>
            <a:r>
              <a:rPr sz="1800" b="1" spc="-20">
                <a:latin typeface="Calibri"/>
                <a:cs typeface="Calibri"/>
              </a:rPr>
              <a:t> </a:t>
            </a:r>
            <a:r>
              <a:rPr sz="1800" b="1">
                <a:latin typeface="Calibri"/>
                <a:cs typeface="Calibri"/>
              </a:rPr>
              <a:t>orders,</a:t>
            </a:r>
            <a:r>
              <a:rPr sz="1800" b="1" spc="-60">
                <a:latin typeface="Calibri"/>
                <a:cs typeface="Calibri"/>
              </a:rPr>
              <a:t> </a:t>
            </a:r>
            <a:r>
              <a:rPr sz="1800" b="1">
                <a:latin typeface="Calibri"/>
                <a:cs typeface="Calibri"/>
              </a:rPr>
              <a:t>and</a:t>
            </a:r>
            <a:r>
              <a:rPr sz="1800" b="1" spc="-30">
                <a:latin typeface="Calibri"/>
                <a:cs typeface="Calibri"/>
              </a:rPr>
              <a:t> </a:t>
            </a:r>
            <a:r>
              <a:rPr sz="1800" b="1">
                <a:latin typeface="Calibri"/>
                <a:cs typeface="Calibri"/>
              </a:rPr>
              <a:t>expense</a:t>
            </a:r>
            <a:r>
              <a:rPr sz="1800" b="1" spc="-65">
                <a:latin typeface="Calibri"/>
                <a:cs typeface="Calibri"/>
              </a:rPr>
              <a:t> </a:t>
            </a:r>
            <a:r>
              <a:rPr sz="1800" b="1" spc="-10">
                <a:latin typeface="Calibri"/>
                <a:cs typeface="Calibri"/>
              </a:rPr>
              <a:t>transfers</a:t>
            </a:r>
            <a:r>
              <a:rPr sz="1800" b="1" spc="-45">
                <a:latin typeface="Calibri"/>
                <a:cs typeface="Calibri"/>
              </a:rPr>
              <a:t> </a:t>
            </a:r>
            <a:r>
              <a:rPr sz="1800" spc="-25">
                <a:latin typeface="Calibri"/>
                <a:cs typeface="Calibri"/>
              </a:rPr>
              <a:t>as </a:t>
            </a:r>
            <a:r>
              <a:rPr sz="1800">
                <a:latin typeface="Calibri"/>
                <a:cs typeface="Calibri"/>
              </a:rPr>
              <a:t>soon</a:t>
            </a:r>
            <a:r>
              <a:rPr sz="1800" spc="-25">
                <a:latin typeface="Calibri"/>
                <a:cs typeface="Calibri"/>
              </a:rPr>
              <a:t> </a:t>
            </a:r>
            <a:r>
              <a:rPr sz="1800">
                <a:latin typeface="Calibri"/>
                <a:cs typeface="Calibri"/>
              </a:rPr>
              <a:t>as</a:t>
            </a:r>
            <a:r>
              <a:rPr sz="1800" spc="-5">
                <a:latin typeface="Calibri"/>
                <a:cs typeface="Calibri"/>
              </a:rPr>
              <a:t> </a:t>
            </a:r>
            <a:r>
              <a:rPr sz="1800">
                <a:latin typeface="Calibri"/>
                <a:cs typeface="Calibri"/>
              </a:rPr>
              <a:t>possible</a:t>
            </a:r>
            <a:r>
              <a:rPr sz="1800" spc="-15">
                <a:latin typeface="Calibri"/>
                <a:cs typeface="Calibri"/>
              </a:rPr>
              <a:t> </a:t>
            </a:r>
            <a:r>
              <a:rPr sz="1800">
                <a:latin typeface="Calibri"/>
                <a:cs typeface="Calibri"/>
              </a:rPr>
              <a:t>or</a:t>
            </a:r>
            <a:r>
              <a:rPr sz="1800" spc="-5">
                <a:latin typeface="Calibri"/>
                <a:cs typeface="Calibri"/>
              </a:rPr>
              <a:t> </a:t>
            </a:r>
            <a:r>
              <a:rPr sz="1800">
                <a:latin typeface="Calibri"/>
                <a:cs typeface="Calibri"/>
              </a:rPr>
              <a:t>return</a:t>
            </a:r>
            <a:r>
              <a:rPr sz="1800" spc="-5">
                <a:latin typeface="Calibri"/>
                <a:cs typeface="Calibri"/>
              </a:rPr>
              <a:t> </a:t>
            </a:r>
            <a:r>
              <a:rPr sz="1800">
                <a:latin typeface="Calibri"/>
                <a:cs typeface="Calibri"/>
              </a:rPr>
              <a:t>funds</a:t>
            </a:r>
            <a:r>
              <a:rPr sz="1800" spc="-5">
                <a:latin typeface="Calibri"/>
                <a:cs typeface="Calibri"/>
              </a:rPr>
              <a:t> </a:t>
            </a:r>
            <a:r>
              <a:rPr sz="1800">
                <a:latin typeface="Calibri"/>
                <a:cs typeface="Calibri"/>
              </a:rPr>
              <a:t>when </a:t>
            </a:r>
            <a:r>
              <a:rPr sz="1800" spc="-10">
                <a:latin typeface="Calibri"/>
                <a:cs typeface="Calibri"/>
              </a:rPr>
              <a:t>applicable</a:t>
            </a:r>
            <a:r>
              <a:rPr lang="en-US" sz="1800" spc="-10">
                <a:latin typeface="Calibri"/>
                <a:cs typeface="Calibri"/>
              </a:rPr>
              <a:t> (the deadline is </a:t>
            </a:r>
            <a:r>
              <a:rPr lang="en-US" spc="-10">
                <a:latin typeface="Calibri"/>
                <a:cs typeface="Calibri"/>
              </a:rPr>
              <a:t>9/10/24</a:t>
            </a:r>
            <a:r>
              <a:rPr lang="en-US" sz="1800" spc="-10">
                <a:latin typeface="Calibri"/>
                <a:cs typeface="Calibri"/>
              </a:rPr>
              <a:t>)</a:t>
            </a:r>
            <a:r>
              <a:rPr sz="1800" spc="-10">
                <a:latin typeface="Calibri"/>
                <a:cs typeface="Calibri"/>
              </a:rPr>
              <a:t>.</a:t>
            </a:r>
            <a:endParaRPr lang="en-US" sz="1800" spc="-10">
              <a:latin typeface="Calibri"/>
              <a:cs typeface="Calibri"/>
            </a:endParaRPr>
          </a:p>
          <a:p>
            <a:pPr marL="755650" marR="5080" indent="-285750">
              <a:lnSpc>
                <a:spcPct val="114999"/>
              </a:lnSpc>
              <a:spcBef>
                <a:spcPts val="1000"/>
              </a:spcBef>
              <a:buFont typeface="Arial" panose="020B0604020202020204" pitchFamily="34" charset="0"/>
              <a:buChar char="•"/>
              <a:tabLst>
                <a:tab pos="698500" algn="l"/>
              </a:tabLst>
            </a:pPr>
            <a:r>
              <a:rPr lang="en-US" spc="-10">
                <a:latin typeface="Calibri"/>
                <a:cs typeface="Calibri"/>
              </a:rPr>
              <a:t>Toxic Exposure Fund (TEF) appropriation funded projects should also execute to 2%. You should have been able </a:t>
            </a:r>
            <a:endParaRPr lang="en-US" sz="1800">
              <a:latin typeface="Calibri"/>
              <a:cs typeface="Calibri"/>
            </a:endParaRPr>
          </a:p>
          <a:p>
            <a:pPr marL="755650" indent="-285750">
              <a:lnSpc>
                <a:spcPct val="100000"/>
              </a:lnSpc>
              <a:spcBef>
                <a:spcPts val="1320"/>
              </a:spcBef>
              <a:buFont typeface="Arial" panose="020B0604020202020204" pitchFamily="34" charset="0"/>
              <a:buChar char="•"/>
              <a:tabLst>
                <a:tab pos="698500" algn="l"/>
              </a:tabLst>
            </a:pPr>
            <a:r>
              <a:rPr sz="1800">
                <a:latin typeface="Calibri"/>
                <a:cs typeface="Calibri"/>
              </a:rPr>
              <a:t>In</a:t>
            </a:r>
            <a:r>
              <a:rPr sz="1800" spc="-35">
                <a:latin typeface="Calibri"/>
                <a:cs typeface="Calibri"/>
              </a:rPr>
              <a:t> </a:t>
            </a:r>
            <a:r>
              <a:rPr sz="1800">
                <a:latin typeface="Calibri"/>
                <a:cs typeface="Calibri"/>
              </a:rPr>
              <a:t>August</a:t>
            </a:r>
            <a:r>
              <a:rPr sz="1800" spc="-40">
                <a:latin typeface="Calibri"/>
                <a:cs typeface="Calibri"/>
              </a:rPr>
              <a:t> </a:t>
            </a:r>
            <a:r>
              <a:rPr sz="1800">
                <a:latin typeface="Calibri"/>
                <a:cs typeface="Calibri"/>
              </a:rPr>
              <a:t>and</a:t>
            </a:r>
            <a:r>
              <a:rPr sz="1800" spc="-30">
                <a:latin typeface="Calibri"/>
                <a:cs typeface="Calibri"/>
              </a:rPr>
              <a:t> </a:t>
            </a:r>
            <a:r>
              <a:rPr sz="1800" spc="-10">
                <a:latin typeface="Calibri"/>
                <a:cs typeface="Calibri"/>
              </a:rPr>
              <a:t>September</a:t>
            </a:r>
            <a:r>
              <a:rPr lang="en-US" sz="1800" spc="-10">
                <a:latin typeface="Calibri"/>
                <a:cs typeface="Calibri"/>
              </a:rPr>
              <a:t> </a:t>
            </a:r>
            <a:r>
              <a:rPr lang="en-US" spc="-10">
                <a:latin typeface="Calibri"/>
                <a:cs typeface="Calibri"/>
              </a:rPr>
              <a:t>2024</a:t>
            </a:r>
            <a:r>
              <a:rPr sz="1800" spc="-10">
                <a:latin typeface="Calibri"/>
                <a:cs typeface="Calibri"/>
              </a:rPr>
              <a:t>,</a:t>
            </a:r>
            <a:r>
              <a:rPr sz="1800" spc="-15">
                <a:latin typeface="Calibri"/>
                <a:cs typeface="Calibri"/>
              </a:rPr>
              <a:t> </a:t>
            </a:r>
            <a:r>
              <a:rPr sz="1800">
                <a:latin typeface="Calibri"/>
                <a:cs typeface="Calibri"/>
              </a:rPr>
              <a:t>ORD</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closely</a:t>
            </a:r>
            <a:r>
              <a:rPr sz="1800" spc="-25">
                <a:latin typeface="Calibri"/>
                <a:cs typeface="Calibri"/>
              </a:rPr>
              <a:t> </a:t>
            </a:r>
            <a:r>
              <a:rPr sz="1800">
                <a:latin typeface="Calibri"/>
                <a:cs typeface="Calibri"/>
              </a:rPr>
              <a:t>monitor</a:t>
            </a:r>
            <a:r>
              <a:rPr sz="1800" spc="-30">
                <a:latin typeface="Calibri"/>
                <a:cs typeface="Calibri"/>
              </a:rPr>
              <a:t> </a:t>
            </a:r>
            <a:r>
              <a:rPr sz="1800">
                <a:latin typeface="Calibri"/>
                <a:cs typeface="Calibri"/>
              </a:rPr>
              <a:t>execution</a:t>
            </a:r>
            <a:r>
              <a:rPr sz="1800" spc="-20">
                <a:latin typeface="Calibri"/>
                <a:cs typeface="Calibri"/>
              </a:rPr>
              <a:t> </a:t>
            </a:r>
            <a:r>
              <a:rPr sz="1800">
                <a:latin typeface="Calibri"/>
                <a:cs typeface="Calibri"/>
              </a:rPr>
              <a:t>and</a:t>
            </a:r>
            <a:r>
              <a:rPr sz="1800" spc="-35">
                <a:latin typeface="Calibri"/>
                <a:cs typeface="Calibri"/>
              </a:rPr>
              <a:t> </a:t>
            </a:r>
            <a:r>
              <a:rPr sz="1800">
                <a:latin typeface="Calibri"/>
                <a:cs typeface="Calibri"/>
              </a:rPr>
              <a:t>station</a:t>
            </a:r>
            <a:r>
              <a:rPr sz="1800" spc="-20">
                <a:latin typeface="Calibri"/>
                <a:cs typeface="Calibri"/>
              </a:rPr>
              <a:t> </a:t>
            </a:r>
            <a:r>
              <a:rPr sz="1800">
                <a:latin typeface="Calibri"/>
                <a:cs typeface="Calibri"/>
              </a:rPr>
              <a:t>progress</a:t>
            </a:r>
            <a:r>
              <a:rPr sz="1800" spc="-40">
                <a:latin typeface="Calibri"/>
                <a:cs typeface="Calibri"/>
              </a:rPr>
              <a:t> </a:t>
            </a:r>
            <a:r>
              <a:rPr sz="1800">
                <a:latin typeface="Calibri"/>
                <a:cs typeface="Calibri"/>
              </a:rPr>
              <a:t>to</a:t>
            </a:r>
            <a:r>
              <a:rPr sz="1800" spc="-40">
                <a:latin typeface="Calibri"/>
                <a:cs typeface="Calibri"/>
              </a:rPr>
              <a:t> </a:t>
            </a:r>
            <a:r>
              <a:rPr sz="1800">
                <a:latin typeface="Calibri"/>
                <a:cs typeface="Calibri"/>
              </a:rPr>
              <a:t>meeting</a:t>
            </a:r>
            <a:r>
              <a:rPr sz="1800" spc="-20">
                <a:latin typeface="Calibri"/>
                <a:cs typeface="Calibri"/>
              </a:rPr>
              <a:t> </a:t>
            </a:r>
            <a:r>
              <a:rPr sz="1800">
                <a:latin typeface="Calibri"/>
                <a:cs typeface="Calibri"/>
              </a:rPr>
              <a:t>this</a:t>
            </a:r>
            <a:r>
              <a:rPr sz="1800" spc="-25">
                <a:latin typeface="Calibri"/>
                <a:cs typeface="Calibri"/>
              </a:rPr>
              <a:t> </a:t>
            </a:r>
            <a:r>
              <a:rPr sz="1800" spc="-10">
                <a:latin typeface="Calibri"/>
                <a:cs typeface="Calibri"/>
              </a:rPr>
              <a:t>target.</a:t>
            </a:r>
            <a:endParaRPr sz="1800">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sz="1800">
                <a:latin typeface="Calibri"/>
                <a:cs typeface="Calibri"/>
              </a:rPr>
              <a:t>Run</a:t>
            </a:r>
            <a:r>
              <a:rPr sz="1800" spc="-35">
                <a:latin typeface="Calibri"/>
                <a:cs typeface="Calibri"/>
              </a:rPr>
              <a:t> </a:t>
            </a:r>
            <a:r>
              <a:rPr sz="1800">
                <a:latin typeface="Calibri"/>
                <a:cs typeface="Calibri"/>
              </a:rPr>
              <a:t>daily</a:t>
            </a:r>
            <a:r>
              <a:rPr sz="1800" spc="-25">
                <a:latin typeface="Calibri"/>
                <a:cs typeface="Calibri"/>
              </a:rPr>
              <a:t> </a:t>
            </a:r>
            <a:r>
              <a:rPr sz="1800">
                <a:latin typeface="Calibri"/>
                <a:cs typeface="Calibri"/>
              </a:rPr>
              <a:t>Status</a:t>
            </a:r>
            <a:r>
              <a:rPr sz="1800" spc="-45">
                <a:latin typeface="Calibri"/>
                <a:cs typeface="Calibri"/>
              </a:rPr>
              <a:t> </a:t>
            </a:r>
            <a:r>
              <a:rPr sz="1800">
                <a:latin typeface="Calibri"/>
                <a:cs typeface="Calibri"/>
              </a:rPr>
              <a:t>of</a:t>
            </a:r>
            <a:r>
              <a:rPr sz="1800" spc="-20">
                <a:latin typeface="Calibri"/>
                <a:cs typeface="Calibri"/>
              </a:rPr>
              <a:t> </a:t>
            </a:r>
            <a:r>
              <a:rPr sz="1800">
                <a:latin typeface="Calibri"/>
                <a:cs typeface="Calibri"/>
              </a:rPr>
              <a:t>Funds</a:t>
            </a:r>
            <a:r>
              <a:rPr sz="1800" spc="-40">
                <a:latin typeface="Calibri"/>
                <a:cs typeface="Calibri"/>
              </a:rPr>
              <a:t> </a:t>
            </a:r>
            <a:r>
              <a:rPr sz="1800">
                <a:latin typeface="Calibri"/>
                <a:cs typeface="Calibri"/>
              </a:rPr>
              <a:t>to</a:t>
            </a:r>
            <a:r>
              <a:rPr sz="1800" spc="-25">
                <a:latin typeface="Calibri"/>
                <a:cs typeface="Calibri"/>
              </a:rPr>
              <a:t> </a:t>
            </a:r>
            <a:r>
              <a:rPr sz="1800">
                <a:latin typeface="Calibri"/>
                <a:cs typeface="Calibri"/>
              </a:rPr>
              <a:t>track</a:t>
            </a:r>
            <a:r>
              <a:rPr sz="1800" spc="-40">
                <a:latin typeface="Calibri"/>
                <a:cs typeface="Calibri"/>
              </a:rPr>
              <a:t> </a:t>
            </a:r>
            <a:r>
              <a:rPr sz="1800">
                <a:latin typeface="Calibri"/>
                <a:cs typeface="Calibri"/>
              </a:rPr>
              <a:t>Current</a:t>
            </a:r>
            <a:r>
              <a:rPr sz="1800" spc="-30">
                <a:latin typeface="Calibri"/>
                <a:cs typeface="Calibri"/>
              </a:rPr>
              <a:t> </a:t>
            </a:r>
            <a:r>
              <a:rPr sz="1800" spc="-20">
                <a:latin typeface="Calibri"/>
                <a:cs typeface="Calibri"/>
              </a:rPr>
              <a:t>Year</a:t>
            </a:r>
            <a:r>
              <a:rPr sz="1800" spc="-35">
                <a:latin typeface="Calibri"/>
                <a:cs typeface="Calibri"/>
              </a:rPr>
              <a:t> </a:t>
            </a:r>
            <a:r>
              <a:rPr sz="1800">
                <a:latin typeface="Calibri"/>
                <a:cs typeface="Calibri"/>
              </a:rPr>
              <a:t>execution</a:t>
            </a:r>
            <a:r>
              <a:rPr sz="1800" spc="-25">
                <a:latin typeface="Calibri"/>
                <a:cs typeface="Calibri"/>
              </a:rPr>
              <a:t> </a:t>
            </a:r>
            <a:r>
              <a:rPr sz="1800">
                <a:latin typeface="Calibri"/>
                <a:cs typeface="Calibri"/>
              </a:rPr>
              <a:t>starting</a:t>
            </a:r>
            <a:r>
              <a:rPr sz="1800" spc="-20">
                <a:latin typeface="Calibri"/>
                <a:cs typeface="Calibri"/>
              </a:rPr>
              <a:t> </a:t>
            </a:r>
            <a:r>
              <a:rPr sz="1800">
                <a:latin typeface="Calibri"/>
                <a:cs typeface="Calibri"/>
              </a:rPr>
              <a:t>September</a:t>
            </a:r>
            <a:r>
              <a:rPr sz="1800" spc="-30">
                <a:latin typeface="Calibri"/>
                <a:cs typeface="Calibri"/>
              </a:rPr>
              <a:t> </a:t>
            </a:r>
            <a:r>
              <a:rPr sz="1800">
                <a:latin typeface="Calibri"/>
                <a:cs typeface="Calibri"/>
              </a:rPr>
              <a:t>1</a:t>
            </a:r>
            <a:r>
              <a:rPr lang="en-US" spc="-35">
                <a:latin typeface="Calibri"/>
                <a:cs typeface="Calibri"/>
              </a:rPr>
              <a:t> </a:t>
            </a:r>
            <a:endParaRPr lang="en-US" sz="1800" spc="-35">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lang="en-US">
                <a:latin typeface="Calibri"/>
                <a:cs typeface="Calibri"/>
              </a:rPr>
              <a:t>Over the next 5 weeks,  work</a:t>
            </a:r>
            <a:r>
              <a:rPr lang="en-US" sz="1800" spc="-65">
                <a:latin typeface="Calibri"/>
                <a:cs typeface="Calibri"/>
              </a:rPr>
              <a:t> </a:t>
            </a:r>
            <a:r>
              <a:rPr sz="1800">
                <a:latin typeface="Calibri"/>
                <a:cs typeface="Calibri"/>
              </a:rPr>
              <a:t>actively</a:t>
            </a:r>
            <a:r>
              <a:rPr sz="1800" spc="-35">
                <a:latin typeface="Calibri"/>
                <a:cs typeface="Calibri"/>
              </a:rPr>
              <a:t> </a:t>
            </a:r>
            <a:r>
              <a:rPr sz="1800">
                <a:latin typeface="Calibri"/>
                <a:cs typeface="Calibri"/>
              </a:rPr>
              <a:t>with</a:t>
            </a:r>
            <a:r>
              <a:rPr sz="1800" spc="-35">
                <a:latin typeface="Calibri"/>
                <a:cs typeface="Calibri"/>
              </a:rPr>
              <a:t> </a:t>
            </a:r>
            <a:r>
              <a:rPr sz="1800">
                <a:latin typeface="Calibri"/>
                <a:cs typeface="Calibri"/>
              </a:rPr>
              <a:t>contracting</a:t>
            </a:r>
            <a:r>
              <a:rPr sz="1800" spc="-25">
                <a:latin typeface="Calibri"/>
                <a:cs typeface="Calibri"/>
              </a:rPr>
              <a:t> </a:t>
            </a:r>
            <a:r>
              <a:rPr sz="1800">
                <a:latin typeface="Calibri"/>
                <a:cs typeface="Calibri"/>
              </a:rPr>
              <a:t>to</a:t>
            </a:r>
            <a:r>
              <a:rPr sz="1800" spc="-50">
                <a:latin typeface="Calibri"/>
                <a:cs typeface="Calibri"/>
              </a:rPr>
              <a:t> </a:t>
            </a:r>
            <a:r>
              <a:rPr sz="1800" spc="-10">
                <a:latin typeface="Calibri"/>
                <a:cs typeface="Calibri"/>
              </a:rPr>
              <a:t>obligate/finalize</a:t>
            </a:r>
            <a:r>
              <a:rPr sz="1800" spc="-25">
                <a:latin typeface="Calibri"/>
                <a:cs typeface="Calibri"/>
              </a:rPr>
              <a:t> </a:t>
            </a:r>
            <a:r>
              <a:rPr sz="1800">
                <a:latin typeface="Calibri"/>
                <a:cs typeface="Calibri"/>
              </a:rPr>
              <a:t>contracting</a:t>
            </a:r>
            <a:r>
              <a:rPr sz="1800" spc="-25">
                <a:latin typeface="Calibri"/>
                <a:cs typeface="Calibri"/>
              </a:rPr>
              <a:t> </a:t>
            </a:r>
            <a:r>
              <a:rPr sz="1800" spc="-10">
                <a:latin typeface="Calibri"/>
                <a:cs typeface="Calibri"/>
              </a:rPr>
              <a:t>activities.</a:t>
            </a:r>
            <a:endParaRPr lang="en-US" sz="1800" spc="-10">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lang="en-US" spc="-10">
                <a:latin typeface="Calibri"/>
                <a:cs typeface="Calibri"/>
              </a:rPr>
              <a:t>IF YOU NEED TO SEND MONEY BACK - DO SO NOW BY CONTACTING THE APPROPRIATE BUDGET ANALYST</a:t>
            </a:r>
          </a:p>
          <a:p>
            <a:pPr marL="755650" marR="441325" indent="-285750">
              <a:lnSpc>
                <a:spcPct val="114999"/>
              </a:lnSpc>
              <a:spcBef>
                <a:spcPts val="994"/>
              </a:spcBef>
              <a:buFont typeface="Arial" panose="020B0604020202020204" pitchFamily="34" charset="0"/>
              <a:buChar char="•"/>
              <a:tabLst>
                <a:tab pos="698500" algn="l"/>
              </a:tabLst>
            </a:pPr>
            <a:endParaRPr lang="en-US" spc="-1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713" rIns="0" bIns="0" rtlCol="0">
            <a:spAutoFit/>
          </a:bodyPr>
          <a:lstStyle/>
          <a:p>
            <a:pPr marL="184785">
              <a:lnSpc>
                <a:spcPct val="100000"/>
              </a:lnSpc>
              <a:spcBef>
                <a:spcPts val="95"/>
              </a:spcBef>
            </a:pPr>
            <a:r>
              <a:rPr spc="-20"/>
              <a:t>Section</a:t>
            </a:r>
            <a:r>
              <a:rPr spc="-120"/>
              <a:t> </a:t>
            </a:r>
            <a:r>
              <a:t>1:</a:t>
            </a:r>
            <a:r>
              <a:rPr spc="-80"/>
              <a:t> </a:t>
            </a:r>
            <a:r>
              <a:rPr spc="-40"/>
              <a:t>Follow-</a:t>
            </a:r>
            <a:r>
              <a:t>up</a:t>
            </a:r>
            <a:r>
              <a:rPr spc="-114"/>
              <a:t> </a:t>
            </a:r>
            <a:r>
              <a:rPr spc="-20"/>
              <a:t>from</a:t>
            </a:r>
            <a:r>
              <a:rPr spc="-105"/>
              <a:t> </a:t>
            </a:r>
            <a:r>
              <a:t>Q3</a:t>
            </a:r>
            <a:r>
              <a:rPr spc="-100"/>
              <a:t> </a:t>
            </a:r>
            <a:r>
              <a:rPr spc="-10"/>
              <a:t>RAFT</a:t>
            </a:r>
            <a:r>
              <a:rPr spc="-114"/>
              <a:t> </a:t>
            </a:r>
            <a:r>
              <a:rPr spc="-10"/>
              <a:t>Report</a:t>
            </a:r>
          </a:p>
        </p:txBody>
      </p:sp>
      <p:sp>
        <p:nvSpPr>
          <p:cNvPr id="3" name="object 3"/>
          <p:cNvSpPr txBox="1"/>
          <p:nvPr/>
        </p:nvSpPr>
        <p:spPr>
          <a:xfrm>
            <a:off x="476250" y="994711"/>
            <a:ext cx="11239500" cy="4315669"/>
          </a:xfrm>
          <a:prstGeom prst="rect">
            <a:avLst/>
          </a:prstGeom>
        </p:spPr>
        <p:txBody>
          <a:bodyPr vert="horz" wrap="square" lIns="0" tIns="113030" rIns="0" bIns="0" rtlCol="0" anchor="t">
            <a:spAutoFit/>
          </a:bodyPr>
          <a:lstStyle/>
          <a:p>
            <a:pPr marL="240665" marR="5080" indent="-227965">
              <a:lnSpc>
                <a:spcPct val="163215"/>
              </a:lnSpc>
              <a:spcBef>
                <a:spcPts val="1040"/>
              </a:spcBef>
              <a:buFont typeface="Arial"/>
              <a:buChar char="•"/>
              <a:tabLst>
                <a:tab pos="240665" algn="l"/>
                <a:tab pos="241300" algn="l"/>
              </a:tabLst>
            </a:pPr>
            <a:r>
              <a:rPr sz="1800">
                <a:latin typeface="Calibri"/>
                <a:cs typeface="Calibri"/>
              </a:rPr>
              <a:t>The</a:t>
            </a:r>
            <a:r>
              <a:rPr sz="1800" spc="-20">
                <a:latin typeface="Calibri"/>
                <a:cs typeface="Calibri"/>
              </a:rPr>
              <a:t> </a:t>
            </a:r>
            <a:r>
              <a:rPr sz="1800">
                <a:latin typeface="Calibri"/>
                <a:cs typeface="Calibri"/>
              </a:rPr>
              <a:t>Q3</a:t>
            </a:r>
            <a:r>
              <a:rPr sz="1800" spc="-10">
                <a:latin typeface="Calibri"/>
                <a:cs typeface="Calibri"/>
              </a:rPr>
              <a:t> </a:t>
            </a:r>
            <a:r>
              <a:rPr sz="1800">
                <a:latin typeface="Calibri"/>
                <a:cs typeface="Calibri"/>
              </a:rPr>
              <a:t>RAFT</a:t>
            </a:r>
            <a:r>
              <a:rPr sz="1800" spc="-20">
                <a:latin typeface="Calibri"/>
                <a:cs typeface="Calibri"/>
              </a:rPr>
              <a:t> </a:t>
            </a:r>
            <a:r>
              <a:rPr sz="1800">
                <a:latin typeface="Calibri"/>
                <a:cs typeface="Calibri"/>
              </a:rPr>
              <a:t>report</a:t>
            </a:r>
            <a:r>
              <a:rPr sz="1800" spc="-15">
                <a:latin typeface="Calibri"/>
                <a:cs typeface="Calibri"/>
              </a:rPr>
              <a:t> </a:t>
            </a:r>
            <a:r>
              <a:rPr sz="1800">
                <a:latin typeface="Calibri"/>
                <a:cs typeface="Calibri"/>
              </a:rPr>
              <a:t>was</a:t>
            </a:r>
            <a:r>
              <a:rPr sz="1800" spc="-15">
                <a:latin typeface="Calibri"/>
                <a:cs typeface="Calibri"/>
              </a:rPr>
              <a:t> </a:t>
            </a:r>
            <a:r>
              <a:rPr sz="1800">
                <a:latin typeface="Calibri"/>
                <a:cs typeface="Calibri"/>
              </a:rPr>
              <a:t>pivotal,</a:t>
            </a:r>
            <a:r>
              <a:rPr sz="1800" spc="-15">
                <a:latin typeface="Calibri"/>
                <a:cs typeface="Calibri"/>
              </a:rPr>
              <a:t> </a:t>
            </a:r>
            <a:r>
              <a:rPr sz="1800">
                <a:latin typeface="Calibri"/>
                <a:cs typeface="Calibri"/>
              </a:rPr>
              <a:t>since</a:t>
            </a:r>
            <a:r>
              <a:rPr sz="1800" spc="-5">
                <a:latin typeface="Calibri"/>
                <a:cs typeface="Calibri"/>
              </a:rPr>
              <a:t> </a:t>
            </a:r>
            <a:r>
              <a:rPr sz="1800">
                <a:latin typeface="Calibri"/>
                <a:cs typeface="Calibri"/>
              </a:rPr>
              <a:t>it</a:t>
            </a:r>
            <a:r>
              <a:rPr sz="1800" spc="-15">
                <a:latin typeface="Calibri"/>
                <a:cs typeface="Calibri"/>
              </a:rPr>
              <a:t> </a:t>
            </a:r>
            <a:r>
              <a:rPr sz="1800">
                <a:latin typeface="Calibri"/>
                <a:cs typeface="Calibri"/>
              </a:rPr>
              <a:t>provided</a:t>
            </a:r>
            <a:r>
              <a:rPr sz="1800" spc="-10">
                <a:latin typeface="Calibri"/>
                <a:cs typeface="Calibri"/>
              </a:rPr>
              <a:t> </a:t>
            </a:r>
            <a:r>
              <a:rPr sz="1800">
                <a:latin typeface="Calibri"/>
                <a:cs typeface="Calibri"/>
              </a:rPr>
              <a:t>you</a:t>
            </a:r>
            <a:r>
              <a:rPr sz="1800" spc="-20">
                <a:latin typeface="Calibri"/>
                <a:cs typeface="Calibri"/>
              </a:rPr>
              <a:t> </a:t>
            </a:r>
            <a:r>
              <a:rPr sz="1800">
                <a:latin typeface="Calibri"/>
                <a:cs typeface="Calibri"/>
              </a:rPr>
              <a:t>a</a:t>
            </a:r>
            <a:r>
              <a:rPr sz="1800" spc="-10">
                <a:latin typeface="Calibri"/>
                <a:cs typeface="Calibri"/>
              </a:rPr>
              <a:t> </a:t>
            </a:r>
            <a:r>
              <a:rPr sz="1800">
                <a:latin typeface="Calibri"/>
                <a:cs typeface="Calibri"/>
              </a:rPr>
              <a:t>good</a:t>
            </a:r>
            <a:r>
              <a:rPr sz="1800" spc="-20">
                <a:latin typeface="Calibri"/>
                <a:cs typeface="Calibri"/>
              </a:rPr>
              <a:t> </a:t>
            </a:r>
            <a:r>
              <a:rPr sz="1800">
                <a:latin typeface="Calibri"/>
                <a:cs typeface="Calibri"/>
              </a:rPr>
              <a:t>idea</a:t>
            </a:r>
            <a:r>
              <a:rPr sz="1800" spc="-10">
                <a:latin typeface="Calibri"/>
                <a:cs typeface="Calibri"/>
              </a:rPr>
              <a:t> </a:t>
            </a:r>
            <a:r>
              <a:rPr sz="1800">
                <a:latin typeface="Calibri"/>
                <a:cs typeface="Calibri"/>
              </a:rPr>
              <a:t>of</a:t>
            </a:r>
            <a:r>
              <a:rPr sz="1800" spc="-5">
                <a:latin typeface="Calibri"/>
                <a:cs typeface="Calibri"/>
              </a:rPr>
              <a:t> </a:t>
            </a:r>
            <a:r>
              <a:rPr sz="1800">
                <a:latin typeface="Calibri"/>
                <a:cs typeface="Calibri"/>
              </a:rPr>
              <a:t>projects</a:t>
            </a:r>
            <a:r>
              <a:rPr sz="1800" spc="-30">
                <a:latin typeface="Calibri"/>
                <a:cs typeface="Calibri"/>
              </a:rPr>
              <a:t> </a:t>
            </a:r>
            <a:r>
              <a:rPr sz="1800">
                <a:latin typeface="Calibri"/>
                <a:cs typeface="Calibri"/>
              </a:rPr>
              <a:t>that</a:t>
            </a:r>
            <a:r>
              <a:rPr sz="1800" spc="-25">
                <a:latin typeface="Calibri"/>
                <a:cs typeface="Calibri"/>
              </a:rPr>
              <a:t> </a:t>
            </a:r>
            <a:r>
              <a:rPr sz="1800">
                <a:latin typeface="Calibri"/>
                <a:cs typeface="Calibri"/>
              </a:rPr>
              <a:t>are</a:t>
            </a:r>
            <a:r>
              <a:rPr sz="1800" spc="-5">
                <a:latin typeface="Calibri"/>
                <a:cs typeface="Calibri"/>
              </a:rPr>
              <a:t> </a:t>
            </a:r>
            <a:r>
              <a:rPr sz="1800">
                <a:latin typeface="Calibri"/>
                <a:cs typeface="Calibri"/>
              </a:rPr>
              <a:t>not</a:t>
            </a:r>
            <a:r>
              <a:rPr sz="1800" spc="-25">
                <a:latin typeface="Calibri"/>
                <a:cs typeface="Calibri"/>
              </a:rPr>
              <a:t> </a:t>
            </a:r>
            <a:r>
              <a:rPr sz="1800">
                <a:latin typeface="Calibri"/>
                <a:cs typeface="Calibri"/>
              </a:rPr>
              <a:t>spending.</a:t>
            </a:r>
            <a:r>
              <a:rPr sz="1800" spc="380">
                <a:latin typeface="Calibri"/>
                <a:cs typeface="Calibri"/>
              </a:rPr>
              <a:t> </a:t>
            </a:r>
            <a:r>
              <a:rPr sz="1800">
                <a:latin typeface="Calibri"/>
                <a:cs typeface="Calibri"/>
              </a:rPr>
              <a:t>Projects</a:t>
            </a:r>
            <a:r>
              <a:rPr sz="1800" spc="-30">
                <a:latin typeface="Calibri"/>
                <a:cs typeface="Calibri"/>
              </a:rPr>
              <a:t> </a:t>
            </a:r>
            <a:r>
              <a:rPr sz="1800" b="1">
                <a:latin typeface="Calibri"/>
                <a:cs typeface="Calibri"/>
              </a:rPr>
              <a:t>with</a:t>
            </a:r>
            <a:r>
              <a:rPr sz="1800" b="1" spc="-20">
                <a:latin typeface="Calibri"/>
                <a:cs typeface="Calibri"/>
              </a:rPr>
              <a:t> less </a:t>
            </a:r>
            <a:r>
              <a:rPr sz="1800" b="1">
                <a:latin typeface="Calibri"/>
                <a:cs typeface="Calibri"/>
              </a:rPr>
              <a:t>than</a:t>
            </a:r>
            <a:r>
              <a:rPr sz="1800" b="1" spc="-35">
                <a:latin typeface="Calibri"/>
                <a:cs typeface="Calibri"/>
              </a:rPr>
              <a:t> </a:t>
            </a:r>
            <a:r>
              <a:rPr sz="1800" b="1">
                <a:latin typeface="Calibri"/>
                <a:cs typeface="Calibri"/>
              </a:rPr>
              <a:t>60%</a:t>
            </a:r>
            <a:r>
              <a:rPr sz="1800" b="1" spc="-20">
                <a:latin typeface="Calibri"/>
                <a:cs typeface="Calibri"/>
              </a:rPr>
              <a:t> </a:t>
            </a:r>
            <a:r>
              <a:rPr sz="1800" b="1">
                <a:latin typeface="Calibri"/>
                <a:cs typeface="Calibri"/>
              </a:rPr>
              <a:t>expenditures</a:t>
            </a:r>
            <a:r>
              <a:rPr sz="1800" b="1" spc="-35">
                <a:latin typeface="Calibri"/>
                <a:cs typeface="Calibri"/>
              </a:rPr>
              <a:t> </a:t>
            </a:r>
            <a:r>
              <a:rPr sz="1800" b="1">
                <a:latin typeface="Calibri"/>
                <a:cs typeface="Calibri"/>
              </a:rPr>
              <a:t>are</a:t>
            </a:r>
            <a:r>
              <a:rPr sz="1800" b="1" spc="-50">
                <a:latin typeface="Calibri"/>
                <a:cs typeface="Calibri"/>
              </a:rPr>
              <a:t> </a:t>
            </a:r>
            <a:r>
              <a:rPr sz="1800" b="1">
                <a:latin typeface="Calibri"/>
                <a:cs typeface="Calibri"/>
              </a:rPr>
              <a:t>at</a:t>
            </a:r>
            <a:r>
              <a:rPr sz="1800" b="1" spc="-15">
                <a:latin typeface="Calibri"/>
                <a:cs typeface="Calibri"/>
              </a:rPr>
              <a:t> </a:t>
            </a:r>
            <a:r>
              <a:rPr sz="1800" b="1" spc="-10">
                <a:latin typeface="Calibri"/>
                <a:cs typeface="Calibri"/>
              </a:rPr>
              <a:t>risk</a:t>
            </a:r>
            <a:r>
              <a:rPr sz="1800" spc="-10">
                <a:latin typeface="Calibri"/>
                <a:cs typeface="Calibri"/>
              </a:rPr>
              <a:t>.</a:t>
            </a:r>
            <a:endParaRPr lang="en-US" spc="-10">
              <a:solidFill>
                <a:srgbClr val="000000"/>
              </a:solidFill>
              <a:latin typeface="Calibri"/>
              <a:ea typeface="Calibri"/>
              <a:cs typeface="Calibri"/>
            </a:endParaRPr>
          </a:p>
          <a:p>
            <a:pPr marL="240665" marR="5080" indent="-227965">
              <a:lnSpc>
                <a:spcPct val="163215"/>
              </a:lnSpc>
              <a:spcBef>
                <a:spcPts val="1040"/>
              </a:spcBef>
              <a:buFont typeface="Arial"/>
              <a:buChar char="•"/>
              <a:tabLst>
                <a:tab pos="240665" algn="l"/>
                <a:tab pos="241300" algn="l"/>
              </a:tabLst>
            </a:pPr>
            <a:r>
              <a:rPr lang="en-US" spc="-10">
                <a:latin typeface="Calibri"/>
                <a:cs typeface="Calibri"/>
              </a:rPr>
              <a:t>Over 67% in total obligations to date</a:t>
            </a:r>
          </a:p>
          <a:p>
            <a:pPr marL="240665" marR="5080" indent="-227965">
              <a:lnSpc>
                <a:spcPct val="163215"/>
              </a:lnSpc>
              <a:spcBef>
                <a:spcPts val="1040"/>
              </a:spcBef>
              <a:buFont typeface="Arial"/>
              <a:buChar char="•"/>
              <a:tabLst>
                <a:tab pos="240665" algn="l"/>
                <a:tab pos="241300" algn="l"/>
              </a:tabLst>
            </a:pPr>
            <a:r>
              <a:rPr lang="en-US" spc="-10">
                <a:latin typeface="Calibri"/>
                <a:cs typeface="Calibri"/>
              </a:rPr>
              <a:t>Individually the data was all over the board and did not correlate well to the FMS status of allowance.</a:t>
            </a:r>
          </a:p>
          <a:p>
            <a:pPr marL="240665" marR="5080" indent="-227965">
              <a:lnSpc>
                <a:spcPct val="163215"/>
              </a:lnSpc>
              <a:spcBef>
                <a:spcPts val="1040"/>
              </a:spcBef>
              <a:buFont typeface="Arial"/>
              <a:buChar char="•"/>
              <a:tabLst>
                <a:tab pos="240665" algn="l"/>
                <a:tab pos="241300" algn="l"/>
              </a:tabLst>
            </a:pPr>
            <a:r>
              <a:rPr lang="en-US" spc="-10">
                <a:latin typeface="Calibri"/>
                <a:cs typeface="Calibri"/>
              </a:rPr>
              <a:t>Still, clearly evident that individual project management is difficult and needs to be looked at for future training.</a:t>
            </a:r>
          </a:p>
          <a:p>
            <a:pPr marL="240665" marR="5080" indent="-227965">
              <a:lnSpc>
                <a:spcPct val="163215"/>
              </a:lnSpc>
              <a:spcBef>
                <a:spcPts val="1040"/>
              </a:spcBef>
              <a:buFont typeface="Arial"/>
              <a:buChar char="•"/>
              <a:tabLst>
                <a:tab pos="240665" algn="l"/>
                <a:tab pos="241300" algn="l"/>
              </a:tabLst>
            </a:pPr>
            <a:r>
              <a:rPr lang="en-US" spc="-10">
                <a:latin typeface="Calibri"/>
                <a:cs typeface="Calibri"/>
              </a:rPr>
              <a:t>CC101 expenditure report revealed little correlation to the purpose of the allocation – will be updated for end of year report.</a:t>
            </a:r>
          </a:p>
          <a:p>
            <a:pPr marL="240665" marR="5080" indent="-227965">
              <a:lnSpc>
                <a:spcPct val="163215"/>
              </a:lnSpc>
              <a:spcBef>
                <a:spcPts val="1040"/>
              </a:spcBef>
              <a:buFont typeface="Arial"/>
              <a:buChar char="•"/>
              <a:tabLst>
                <a:tab pos="240665" algn="l"/>
                <a:tab pos="241300" algn="l"/>
              </a:tabLst>
            </a:pPr>
            <a:endParaRPr lang="en-US" spc="-10">
              <a:latin typeface="Calibri"/>
              <a:cs typeface="Calibri"/>
            </a:endParaRPr>
          </a:p>
        </p:txBody>
      </p:sp>
      <p:sp>
        <p:nvSpPr>
          <p:cNvPr id="4" name="object 4"/>
          <p:cNvSpPr txBox="1"/>
          <p:nvPr/>
        </p:nvSpPr>
        <p:spPr>
          <a:xfrm>
            <a:off x="188277" y="7667202"/>
            <a:ext cx="11524615" cy="2659831"/>
          </a:xfrm>
          <a:prstGeom prst="rect">
            <a:avLst/>
          </a:prstGeom>
          <a:ln w="12700">
            <a:solidFill>
              <a:srgbClr val="2E528F"/>
            </a:solidFill>
          </a:ln>
        </p:spPr>
        <p:txBody>
          <a:bodyPr vert="horz" wrap="square" lIns="0" tIns="33655" rIns="0" bIns="0" rtlCol="0" anchor="t">
            <a:spAutoFit/>
          </a:bodyPr>
          <a:lstStyle/>
          <a:p>
            <a:pPr marL="319405" indent="-229235">
              <a:lnSpc>
                <a:spcPct val="100000"/>
              </a:lnSpc>
              <a:spcBef>
                <a:spcPts val="265"/>
              </a:spcBef>
              <a:buFont typeface="Arial"/>
              <a:buChar char="•"/>
              <a:tabLst>
                <a:tab pos="319405" algn="l"/>
                <a:tab pos="320040" algn="l"/>
              </a:tabLst>
            </a:pPr>
            <a:r>
              <a:rPr sz="1800">
                <a:latin typeface="Calibri"/>
                <a:cs typeface="Calibri"/>
              </a:rPr>
              <a:t>Work</a:t>
            </a:r>
            <a:r>
              <a:rPr sz="1800" spc="-60">
                <a:latin typeface="Calibri"/>
                <a:cs typeface="Calibri"/>
              </a:rPr>
              <a:t> </a:t>
            </a:r>
            <a:r>
              <a:rPr lang="en-US">
                <a:latin typeface="Calibri"/>
                <a:cs typeface="Calibri"/>
              </a:rPr>
              <a:t>your</a:t>
            </a:r>
            <a:r>
              <a:rPr sz="1800" spc="-35">
                <a:latin typeface="Calibri"/>
                <a:cs typeface="Calibri"/>
              </a:rPr>
              <a:t> </a:t>
            </a:r>
            <a:r>
              <a:rPr sz="1800">
                <a:latin typeface="Calibri"/>
                <a:cs typeface="Calibri"/>
              </a:rPr>
              <a:t>way</a:t>
            </a:r>
            <a:r>
              <a:rPr sz="1800" spc="-35">
                <a:latin typeface="Calibri"/>
                <a:cs typeface="Calibri"/>
              </a:rPr>
              <a:t> </a:t>
            </a:r>
            <a:r>
              <a:rPr sz="1800">
                <a:latin typeface="Calibri"/>
                <a:cs typeface="Calibri"/>
              </a:rPr>
              <a:t>from</a:t>
            </a:r>
            <a:r>
              <a:rPr sz="1800" spc="-45">
                <a:latin typeface="Calibri"/>
                <a:cs typeface="Calibri"/>
              </a:rPr>
              <a:t> </a:t>
            </a:r>
            <a:r>
              <a:rPr sz="1800" b="1" spc="-30">
                <a:latin typeface="Calibri"/>
                <a:cs typeface="Calibri"/>
              </a:rPr>
              <a:t>Total</a:t>
            </a:r>
            <a:r>
              <a:rPr sz="1800" b="1" spc="-60">
                <a:latin typeface="Calibri"/>
                <a:cs typeface="Calibri"/>
              </a:rPr>
              <a:t> </a:t>
            </a:r>
            <a:r>
              <a:rPr sz="1800" b="1">
                <a:latin typeface="Calibri"/>
                <a:cs typeface="Calibri"/>
              </a:rPr>
              <a:t>Allocation</a:t>
            </a:r>
            <a:r>
              <a:rPr sz="1800" b="1" spc="-50">
                <a:latin typeface="Calibri"/>
                <a:cs typeface="Calibri"/>
              </a:rPr>
              <a:t> </a:t>
            </a:r>
            <a:r>
              <a:rPr sz="1800" b="1">
                <a:latin typeface="Calibri"/>
                <a:cs typeface="Calibri"/>
              </a:rPr>
              <a:t>to</a:t>
            </a:r>
            <a:r>
              <a:rPr sz="1800" b="1" spc="-75">
                <a:latin typeface="Calibri"/>
                <a:cs typeface="Calibri"/>
              </a:rPr>
              <a:t> </a:t>
            </a:r>
            <a:r>
              <a:rPr sz="1800" b="1">
                <a:latin typeface="Calibri"/>
                <a:cs typeface="Calibri"/>
              </a:rPr>
              <a:t>Program</a:t>
            </a:r>
            <a:r>
              <a:rPr sz="1800" b="1" spc="-55">
                <a:latin typeface="Calibri"/>
                <a:cs typeface="Calibri"/>
              </a:rPr>
              <a:t> </a:t>
            </a:r>
            <a:r>
              <a:rPr sz="1800" b="1">
                <a:latin typeface="Calibri"/>
                <a:cs typeface="Calibri"/>
              </a:rPr>
              <a:t>to</a:t>
            </a:r>
            <a:r>
              <a:rPr sz="1800" b="1" spc="-35">
                <a:latin typeface="Calibri"/>
                <a:cs typeface="Calibri"/>
              </a:rPr>
              <a:t> </a:t>
            </a:r>
            <a:r>
              <a:rPr sz="1800" b="1">
                <a:latin typeface="Calibri"/>
                <a:cs typeface="Calibri"/>
              </a:rPr>
              <a:t>Individual</a:t>
            </a:r>
            <a:r>
              <a:rPr sz="1800" b="1" spc="-50">
                <a:latin typeface="Calibri"/>
                <a:cs typeface="Calibri"/>
              </a:rPr>
              <a:t> </a:t>
            </a:r>
            <a:r>
              <a:rPr sz="1800" b="1" spc="-10">
                <a:latin typeface="Calibri"/>
                <a:cs typeface="Calibri"/>
              </a:rPr>
              <a:t>projects:</a:t>
            </a:r>
            <a:endParaRPr sz="1800">
              <a:latin typeface="Calibri"/>
              <a:cs typeface="Calibri"/>
            </a:endParaRPr>
          </a:p>
          <a:p>
            <a:pPr marL="776605" marR="720725" lvl="1" indent="-228600">
              <a:lnSpc>
                <a:spcPct val="163215"/>
              </a:lnSpc>
              <a:spcBef>
                <a:spcPts val="525"/>
              </a:spcBef>
              <a:buFont typeface="Arial"/>
              <a:buChar char="•"/>
              <a:tabLst>
                <a:tab pos="776605" algn="l"/>
                <a:tab pos="777240" algn="l"/>
              </a:tabLst>
            </a:pPr>
            <a:r>
              <a:rPr sz="1800" b="1">
                <a:latin typeface="Calibri"/>
                <a:cs typeface="Calibri"/>
              </a:rPr>
              <a:t>Example</a:t>
            </a:r>
            <a:r>
              <a:rPr sz="1800" b="1" spc="-50">
                <a:latin typeface="Calibri"/>
                <a:cs typeface="Calibri"/>
              </a:rPr>
              <a:t> </a:t>
            </a:r>
            <a:r>
              <a:rPr sz="1800" b="1">
                <a:latin typeface="Calibri"/>
                <a:cs typeface="Calibri"/>
              </a:rPr>
              <a:t>1</a:t>
            </a:r>
            <a:r>
              <a:rPr sz="1800">
                <a:latin typeface="Calibri"/>
                <a:cs typeface="Calibri"/>
              </a:rPr>
              <a:t>:</a:t>
            </a:r>
            <a:r>
              <a:rPr sz="1800" spc="385">
                <a:latin typeface="Calibri"/>
                <a:cs typeface="Calibri"/>
              </a:rPr>
              <a:t> </a:t>
            </a:r>
            <a:r>
              <a:rPr sz="1800">
                <a:latin typeface="Calibri"/>
                <a:cs typeface="Calibri"/>
              </a:rPr>
              <a:t>Appropriation</a:t>
            </a:r>
            <a:r>
              <a:rPr sz="1800" spc="-20">
                <a:latin typeface="Calibri"/>
                <a:cs typeface="Calibri"/>
              </a:rPr>
              <a:t> </a:t>
            </a:r>
            <a:r>
              <a:rPr sz="1800">
                <a:latin typeface="Calibri"/>
                <a:cs typeface="Calibri"/>
              </a:rPr>
              <a:t>is</a:t>
            </a:r>
            <a:r>
              <a:rPr sz="1800" spc="-10">
                <a:latin typeface="Calibri"/>
                <a:cs typeface="Calibri"/>
              </a:rPr>
              <a:t> </a:t>
            </a:r>
            <a:r>
              <a:rPr sz="1800">
                <a:latin typeface="Calibri"/>
                <a:cs typeface="Calibri"/>
              </a:rPr>
              <a:t>at</a:t>
            </a:r>
            <a:r>
              <a:rPr sz="1800" spc="-35">
                <a:latin typeface="Calibri"/>
                <a:cs typeface="Calibri"/>
              </a:rPr>
              <a:t> </a:t>
            </a:r>
            <a:r>
              <a:rPr sz="1800">
                <a:latin typeface="Calibri"/>
                <a:cs typeface="Calibri"/>
              </a:rPr>
              <a:t>8%, program</a:t>
            </a:r>
            <a:r>
              <a:rPr sz="1800" spc="-20">
                <a:latin typeface="Calibri"/>
                <a:cs typeface="Calibri"/>
              </a:rPr>
              <a:t> </a:t>
            </a:r>
            <a:r>
              <a:rPr sz="1800">
                <a:latin typeface="Calibri"/>
                <a:cs typeface="Calibri"/>
              </a:rPr>
              <a:t>81</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82</a:t>
            </a:r>
            <a:r>
              <a:rPr sz="1800" spc="-20">
                <a:latin typeface="Calibri"/>
                <a:cs typeface="Calibri"/>
              </a:rPr>
              <a:t> </a:t>
            </a:r>
            <a:r>
              <a:rPr sz="1800">
                <a:latin typeface="Calibri"/>
                <a:cs typeface="Calibri"/>
              </a:rPr>
              <a:t>are</a:t>
            </a:r>
            <a:r>
              <a:rPr sz="1800" spc="-20">
                <a:latin typeface="Calibri"/>
                <a:cs typeface="Calibri"/>
              </a:rPr>
              <a:t> </a:t>
            </a:r>
            <a:r>
              <a:rPr sz="1800">
                <a:latin typeface="Calibri"/>
                <a:cs typeface="Calibri"/>
              </a:rPr>
              <a:t>at</a:t>
            </a:r>
            <a:r>
              <a:rPr sz="1800" spc="-25">
                <a:latin typeface="Calibri"/>
                <a:cs typeface="Calibri"/>
              </a:rPr>
              <a:t> </a:t>
            </a:r>
            <a:r>
              <a:rPr sz="1800">
                <a:latin typeface="Calibri"/>
                <a:cs typeface="Calibri"/>
              </a:rPr>
              <a:t>2%,</a:t>
            </a:r>
            <a:r>
              <a:rPr sz="1800" spc="-1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84</a:t>
            </a:r>
            <a:r>
              <a:rPr sz="1800" spc="-15">
                <a:latin typeface="Calibri"/>
                <a:cs typeface="Calibri"/>
              </a:rPr>
              <a:t> </a:t>
            </a:r>
            <a:r>
              <a:rPr sz="1800">
                <a:latin typeface="Calibri"/>
                <a:cs typeface="Calibri"/>
              </a:rPr>
              <a:t>is</a:t>
            </a:r>
            <a:r>
              <a:rPr sz="1800" spc="-15">
                <a:latin typeface="Calibri"/>
                <a:cs typeface="Calibri"/>
              </a:rPr>
              <a:t> </a:t>
            </a:r>
            <a:r>
              <a:rPr sz="1800">
                <a:latin typeface="Calibri"/>
                <a:cs typeface="Calibri"/>
              </a:rPr>
              <a:t>at</a:t>
            </a:r>
            <a:r>
              <a:rPr sz="1800" spc="-25">
                <a:latin typeface="Calibri"/>
                <a:cs typeface="Calibri"/>
              </a:rPr>
              <a:t> </a:t>
            </a:r>
            <a:r>
              <a:rPr sz="1800">
                <a:latin typeface="Calibri"/>
                <a:cs typeface="Calibri"/>
              </a:rPr>
              <a:t>10%</a:t>
            </a:r>
            <a:r>
              <a:rPr sz="1800" spc="-10">
                <a:latin typeface="Calibri"/>
                <a:cs typeface="Calibri"/>
              </a:rPr>
              <a:t> </a:t>
            </a:r>
            <a:r>
              <a:rPr sz="1800">
                <a:latin typeface="Calibri"/>
                <a:cs typeface="Calibri"/>
              </a:rPr>
              <a:t>and</a:t>
            </a:r>
            <a:r>
              <a:rPr sz="1800" spc="-2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85</a:t>
            </a:r>
            <a:r>
              <a:rPr sz="1800" spc="-20">
                <a:latin typeface="Calibri"/>
                <a:cs typeface="Calibri"/>
              </a:rPr>
              <a:t> </a:t>
            </a:r>
            <a:r>
              <a:rPr sz="1800">
                <a:latin typeface="Calibri"/>
                <a:cs typeface="Calibri"/>
              </a:rPr>
              <a:t>is</a:t>
            </a:r>
            <a:r>
              <a:rPr sz="1800" spc="-5">
                <a:latin typeface="Calibri"/>
                <a:cs typeface="Calibri"/>
              </a:rPr>
              <a:t> </a:t>
            </a:r>
            <a:r>
              <a:rPr sz="1800" spc="-25">
                <a:latin typeface="Calibri"/>
                <a:cs typeface="Calibri"/>
              </a:rPr>
              <a:t>at </a:t>
            </a:r>
            <a:r>
              <a:rPr sz="1800">
                <a:latin typeface="Calibri"/>
                <a:cs typeface="Calibri"/>
              </a:rPr>
              <a:t>5%.</a:t>
            </a:r>
            <a:r>
              <a:rPr sz="1800" spc="355">
                <a:latin typeface="Calibri"/>
                <a:cs typeface="Calibri"/>
              </a:rPr>
              <a:t> </a:t>
            </a:r>
            <a:r>
              <a:rPr sz="1800">
                <a:latin typeface="Calibri"/>
                <a:cs typeface="Calibri"/>
              </a:rPr>
              <a:t>Focus</a:t>
            </a:r>
            <a:r>
              <a:rPr sz="1800" spc="-20">
                <a:latin typeface="Calibri"/>
                <a:cs typeface="Calibri"/>
              </a:rPr>
              <a:t> </a:t>
            </a:r>
            <a:r>
              <a:rPr sz="1800">
                <a:latin typeface="Calibri"/>
                <a:cs typeface="Calibri"/>
              </a:rPr>
              <a:t>first</a:t>
            </a:r>
            <a:r>
              <a:rPr sz="1800" spc="-15">
                <a:latin typeface="Calibri"/>
                <a:cs typeface="Calibri"/>
              </a:rPr>
              <a:t> </a:t>
            </a:r>
            <a:r>
              <a:rPr sz="1800">
                <a:latin typeface="Calibri"/>
                <a:cs typeface="Calibri"/>
              </a:rPr>
              <a:t>on</a:t>
            </a:r>
            <a:r>
              <a:rPr sz="1800" spc="-25">
                <a:latin typeface="Calibri"/>
                <a:cs typeface="Calibri"/>
              </a:rPr>
              <a:t> </a:t>
            </a:r>
            <a:r>
              <a:rPr sz="1800">
                <a:latin typeface="Calibri"/>
                <a:cs typeface="Calibri"/>
              </a:rPr>
              <a:t>program</a:t>
            </a:r>
            <a:r>
              <a:rPr sz="1800" spc="-25">
                <a:latin typeface="Calibri"/>
                <a:cs typeface="Calibri"/>
              </a:rPr>
              <a:t> </a:t>
            </a:r>
            <a:r>
              <a:rPr sz="1800">
                <a:latin typeface="Calibri"/>
                <a:cs typeface="Calibri"/>
              </a:rPr>
              <a:t>84</a:t>
            </a:r>
            <a:r>
              <a:rPr sz="1800" spc="-15">
                <a:latin typeface="Calibri"/>
                <a:cs typeface="Calibri"/>
              </a:rPr>
              <a:t> </a:t>
            </a:r>
            <a:r>
              <a:rPr sz="1800">
                <a:latin typeface="Calibri"/>
                <a:cs typeface="Calibri"/>
              </a:rPr>
              <a:t>to</a:t>
            </a:r>
            <a:r>
              <a:rPr sz="1800" spc="-25">
                <a:latin typeface="Calibri"/>
                <a:cs typeface="Calibri"/>
              </a:rPr>
              <a:t> </a:t>
            </a:r>
            <a:r>
              <a:rPr sz="1800">
                <a:latin typeface="Calibri"/>
                <a:cs typeface="Calibri"/>
              </a:rPr>
              <a:t>see</a:t>
            </a:r>
            <a:r>
              <a:rPr sz="1800" spc="-35">
                <a:latin typeface="Calibri"/>
                <a:cs typeface="Calibri"/>
              </a:rPr>
              <a:t> </a:t>
            </a:r>
            <a:r>
              <a:rPr sz="1800">
                <a:latin typeface="Calibri"/>
                <a:cs typeface="Calibri"/>
              </a:rPr>
              <a:t>where</a:t>
            </a:r>
            <a:r>
              <a:rPr sz="1800" spc="-10">
                <a:latin typeface="Calibri"/>
                <a:cs typeface="Calibri"/>
              </a:rPr>
              <a:t> </a:t>
            </a:r>
            <a:r>
              <a:rPr sz="1800">
                <a:latin typeface="Calibri"/>
                <a:cs typeface="Calibri"/>
              </a:rPr>
              <a:t>the</a:t>
            </a:r>
            <a:r>
              <a:rPr sz="1800" spc="-10">
                <a:latin typeface="Calibri"/>
                <a:cs typeface="Calibri"/>
              </a:rPr>
              <a:t> </a:t>
            </a:r>
            <a:r>
              <a:rPr sz="1800">
                <a:latin typeface="Calibri"/>
                <a:cs typeface="Calibri"/>
              </a:rPr>
              <a:t>problem</a:t>
            </a:r>
            <a:r>
              <a:rPr sz="1800" spc="-10">
                <a:latin typeface="Calibri"/>
                <a:cs typeface="Calibri"/>
              </a:rPr>
              <a:t> </a:t>
            </a:r>
            <a:r>
              <a:rPr sz="1800">
                <a:latin typeface="Calibri"/>
                <a:cs typeface="Calibri"/>
              </a:rPr>
              <a:t>may</a:t>
            </a:r>
            <a:r>
              <a:rPr sz="1800" spc="-25">
                <a:latin typeface="Calibri"/>
                <a:cs typeface="Calibri"/>
              </a:rPr>
              <a:t> be.</a:t>
            </a:r>
            <a:endParaRPr lang="en-US" sz="1800">
              <a:latin typeface="Calibri"/>
              <a:cs typeface="Calibri"/>
            </a:endParaRPr>
          </a:p>
          <a:p>
            <a:pPr marL="776605" lvl="1" indent="-229235">
              <a:lnSpc>
                <a:spcPct val="172558"/>
              </a:lnSpc>
              <a:spcBef>
                <a:spcPts val="265"/>
              </a:spcBef>
              <a:buFont typeface="Arial"/>
              <a:buChar char="•"/>
              <a:tabLst>
                <a:tab pos="776605" algn="l"/>
                <a:tab pos="777240" algn="l"/>
              </a:tabLst>
            </a:pPr>
            <a:r>
              <a:rPr sz="1800" b="1">
                <a:latin typeface="Calibri"/>
                <a:cs typeface="Calibri"/>
              </a:rPr>
              <a:t>Example</a:t>
            </a:r>
            <a:r>
              <a:rPr sz="1800" b="1" spc="-55">
                <a:latin typeface="Calibri"/>
                <a:cs typeface="Calibri"/>
              </a:rPr>
              <a:t> </a:t>
            </a:r>
            <a:r>
              <a:rPr sz="1800" b="1">
                <a:latin typeface="Calibri"/>
                <a:cs typeface="Calibri"/>
              </a:rPr>
              <a:t>2</a:t>
            </a:r>
            <a:r>
              <a:rPr sz="1800">
                <a:latin typeface="Calibri"/>
                <a:cs typeface="Calibri"/>
              </a:rPr>
              <a:t>:</a:t>
            </a:r>
            <a:r>
              <a:rPr sz="1800" spc="390">
                <a:latin typeface="Calibri"/>
                <a:cs typeface="Calibri"/>
              </a:rPr>
              <a:t> </a:t>
            </a:r>
            <a:r>
              <a:rPr sz="1800">
                <a:latin typeface="Calibri"/>
                <a:cs typeface="Calibri"/>
              </a:rPr>
              <a:t>Appropriation</a:t>
            </a:r>
            <a:r>
              <a:rPr sz="1800" spc="-25">
                <a:latin typeface="Calibri"/>
                <a:cs typeface="Calibri"/>
              </a:rPr>
              <a:t> </a:t>
            </a:r>
            <a:r>
              <a:rPr sz="1800">
                <a:latin typeface="Calibri"/>
                <a:cs typeface="Calibri"/>
              </a:rPr>
              <a:t>is</a:t>
            </a:r>
            <a:r>
              <a:rPr sz="1800" spc="-5">
                <a:latin typeface="Calibri"/>
                <a:cs typeface="Calibri"/>
              </a:rPr>
              <a:t> </a:t>
            </a:r>
            <a:r>
              <a:rPr sz="1800">
                <a:latin typeface="Calibri"/>
                <a:cs typeface="Calibri"/>
              </a:rPr>
              <a:t>at</a:t>
            </a:r>
            <a:r>
              <a:rPr sz="1800" spc="-35">
                <a:latin typeface="Calibri"/>
                <a:cs typeface="Calibri"/>
              </a:rPr>
              <a:t> </a:t>
            </a:r>
            <a:r>
              <a:rPr sz="1800">
                <a:latin typeface="Calibri"/>
                <a:cs typeface="Calibri"/>
              </a:rPr>
              <a:t>3%,</a:t>
            </a:r>
            <a:r>
              <a:rPr sz="1800" spc="-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81</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82</a:t>
            </a:r>
            <a:r>
              <a:rPr sz="1800" spc="-25">
                <a:latin typeface="Calibri"/>
                <a:cs typeface="Calibri"/>
              </a:rPr>
              <a:t> </a:t>
            </a:r>
            <a:r>
              <a:rPr sz="1800">
                <a:latin typeface="Calibri"/>
                <a:cs typeface="Calibri"/>
              </a:rPr>
              <a:t>are</a:t>
            </a:r>
            <a:r>
              <a:rPr sz="1800" spc="-15">
                <a:latin typeface="Calibri"/>
                <a:cs typeface="Calibri"/>
              </a:rPr>
              <a:t> </a:t>
            </a:r>
            <a:r>
              <a:rPr sz="1800">
                <a:latin typeface="Calibri"/>
                <a:cs typeface="Calibri"/>
              </a:rPr>
              <a:t>at</a:t>
            </a:r>
            <a:r>
              <a:rPr sz="1800" spc="-25">
                <a:latin typeface="Calibri"/>
                <a:cs typeface="Calibri"/>
              </a:rPr>
              <a:t> </a:t>
            </a:r>
            <a:r>
              <a:rPr sz="1800">
                <a:latin typeface="Calibri"/>
                <a:cs typeface="Calibri"/>
              </a:rPr>
              <a:t>1%,</a:t>
            </a:r>
            <a:r>
              <a:rPr sz="1800" spc="-20">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84</a:t>
            </a:r>
            <a:r>
              <a:rPr sz="1800" spc="-10">
                <a:latin typeface="Calibri"/>
                <a:cs typeface="Calibri"/>
              </a:rPr>
              <a:t> </a:t>
            </a:r>
            <a:r>
              <a:rPr sz="1800">
                <a:latin typeface="Calibri"/>
                <a:cs typeface="Calibri"/>
              </a:rPr>
              <a:t>at</a:t>
            </a:r>
            <a:r>
              <a:rPr sz="1800" spc="-30">
                <a:latin typeface="Calibri"/>
                <a:cs typeface="Calibri"/>
              </a:rPr>
              <a:t> </a:t>
            </a:r>
            <a:r>
              <a:rPr sz="1800">
                <a:latin typeface="Calibri"/>
                <a:cs typeface="Calibri"/>
              </a:rPr>
              <a:t>2%</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program</a:t>
            </a:r>
            <a:r>
              <a:rPr sz="1800" spc="-25">
                <a:latin typeface="Calibri"/>
                <a:cs typeface="Calibri"/>
              </a:rPr>
              <a:t> </a:t>
            </a:r>
            <a:r>
              <a:rPr sz="1800">
                <a:latin typeface="Calibri"/>
                <a:cs typeface="Calibri"/>
              </a:rPr>
              <a:t>85</a:t>
            </a:r>
            <a:r>
              <a:rPr sz="1800" spc="-20">
                <a:latin typeface="Calibri"/>
                <a:cs typeface="Calibri"/>
              </a:rPr>
              <a:t> </a:t>
            </a:r>
            <a:r>
              <a:rPr sz="1800">
                <a:latin typeface="Calibri"/>
                <a:cs typeface="Calibri"/>
              </a:rPr>
              <a:t>is</a:t>
            </a:r>
            <a:r>
              <a:rPr sz="1800" spc="-15">
                <a:latin typeface="Calibri"/>
                <a:cs typeface="Calibri"/>
              </a:rPr>
              <a:t> </a:t>
            </a:r>
            <a:r>
              <a:rPr sz="1800" spc="-25">
                <a:latin typeface="Calibri"/>
                <a:cs typeface="Calibri"/>
              </a:rPr>
              <a:t>at</a:t>
            </a:r>
            <a:endParaRPr lang="en-US" sz="1800">
              <a:latin typeface="Calibri"/>
              <a:cs typeface="Calibri"/>
            </a:endParaRPr>
          </a:p>
          <a:p>
            <a:pPr marL="776605" marR="342900">
              <a:lnSpc>
                <a:spcPct val="163215"/>
              </a:lnSpc>
              <a:spcBef>
                <a:spcPts val="140"/>
              </a:spcBef>
            </a:pPr>
            <a:r>
              <a:rPr sz="1800">
                <a:latin typeface="Calibri"/>
                <a:cs typeface="Calibri"/>
              </a:rPr>
              <a:t>7%.</a:t>
            </a:r>
            <a:r>
              <a:rPr sz="1800" spc="365">
                <a:latin typeface="Calibri"/>
                <a:cs typeface="Calibri"/>
              </a:rPr>
              <a:t> </a:t>
            </a:r>
            <a:r>
              <a:rPr sz="1800">
                <a:latin typeface="Calibri"/>
                <a:cs typeface="Calibri"/>
              </a:rPr>
              <a:t>While</a:t>
            </a:r>
            <a:r>
              <a:rPr sz="1800" spc="-5">
                <a:latin typeface="Calibri"/>
                <a:cs typeface="Calibri"/>
              </a:rPr>
              <a:t> </a:t>
            </a:r>
            <a:r>
              <a:rPr sz="1800">
                <a:latin typeface="Calibri"/>
                <a:cs typeface="Calibri"/>
              </a:rPr>
              <a:t>you</a:t>
            </a:r>
            <a:r>
              <a:rPr sz="1800" spc="-5">
                <a:latin typeface="Calibri"/>
                <a:cs typeface="Calibri"/>
              </a:rPr>
              <a:t> </a:t>
            </a:r>
            <a:r>
              <a:rPr sz="1800">
                <a:latin typeface="Calibri"/>
                <a:cs typeface="Calibri"/>
              </a:rPr>
              <a:t>are</a:t>
            </a:r>
            <a:r>
              <a:rPr sz="1800" spc="-20">
                <a:latin typeface="Calibri"/>
                <a:cs typeface="Calibri"/>
              </a:rPr>
              <a:t> </a:t>
            </a:r>
            <a:r>
              <a:rPr sz="1800">
                <a:latin typeface="Calibri"/>
                <a:cs typeface="Calibri"/>
              </a:rPr>
              <a:t>not</a:t>
            </a:r>
            <a:r>
              <a:rPr sz="1800" spc="-10">
                <a:latin typeface="Calibri"/>
                <a:cs typeface="Calibri"/>
              </a:rPr>
              <a:t> </a:t>
            </a:r>
            <a:r>
              <a:rPr sz="1800">
                <a:latin typeface="Calibri"/>
                <a:cs typeface="Calibri"/>
              </a:rPr>
              <a:t>in</a:t>
            </a:r>
            <a:r>
              <a:rPr sz="1800" spc="-5">
                <a:latin typeface="Calibri"/>
                <a:cs typeface="Calibri"/>
              </a:rPr>
              <a:t> </a:t>
            </a:r>
            <a:r>
              <a:rPr sz="1800">
                <a:latin typeface="Calibri"/>
                <a:cs typeface="Calibri"/>
              </a:rPr>
              <a:t>danger</a:t>
            </a:r>
            <a:r>
              <a:rPr sz="1800" spc="-25">
                <a:latin typeface="Calibri"/>
                <a:cs typeface="Calibri"/>
              </a:rPr>
              <a:t> </a:t>
            </a:r>
            <a:r>
              <a:rPr sz="1800">
                <a:latin typeface="Calibri"/>
                <a:cs typeface="Calibri"/>
              </a:rPr>
              <a:t>you</a:t>
            </a:r>
            <a:r>
              <a:rPr sz="1800" spc="-5">
                <a:latin typeface="Calibri"/>
                <a:cs typeface="Calibri"/>
              </a:rPr>
              <a:t> </a:t>
            </a:r>
            <a:r>
              <a:rPr sz="1800">
                <a:latin typeface="Calibri"/>
                <a:cs typeface="Calibri"/>
              </a:rPr>
              <a:t>should</a:t>
            </a:r>
            <a:r>
              <a:rPr sz="1800" spc="-10">
                <a:latin typeface="Calibri"/>
                <a:cs typeface="Calibri"/>
              </a:rPr>
              <a:t> </a:t>
            </a:r>
            <a:r>
              <a:rPr sz="1800">
                <a:latin typeface="Calibri"/>
                <a:cs typeface="Calibri"/>
              </a:rPr>
              <a:t>look</a:t>
            </a:r>
            <a:r>
              <a:rPr sz="1800" spc="-25">
                <a:latin typeface="Calibri"/>
                <a:cs typeface="Calibri"/>
              </a:rPr>
              <a:t> </a:t>
            </a:r>
            <a:r>
              <a:rPr sz="1800">
                <a:latin typeface="Calibri"/>
                <a:cs typeface="Calibri"/>
              </a:rPr>
              <a:t>at</a:t>
            </a:r>
            <a:r>
              <a:rPr sz="1800" spc="-25">
                <a:latin typeface="Calibri"/>
                <a:cs typeface="Calibri"/>
              </a:rPr>
              <a:t> </a:t>
            </a:r>
            <a:r>
              <a:rPr sz="1800">
                <a:latin typeface="Calibri"/>
                <a:cs typeface="Calibri"/>
              </a:rPr>
              <a:t>projects</a:t>
            </a:r>
            <a:r>
              <a:rPr sz="1800" spc="-15">
                <a:latin typeface="Calibri"/>
                <a:cs typeface="Calibri"/>
              </a:rPr>
              <a:t> </a:t>
            </a:r>
            <a:r>
              <a:rPr sz="1800">
                <a:latin typeface="Calibri"/>
                <a:cs typeface="Calibri"/>
              </a:rPr>
              <a:t>in</a:t>
            </a:r>
            <a:r>
              <a:rPr sz="1800" spc="-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85</a:t>
            </a:r>
            <a:r>
              <a:rPr sz="1800" spc="-20">
                <a:latin typeface="Calibri"/>
                <a:cs typeface="Calibri"/>
              </a:rPr>
              <a:t> </a:t>
            </a:r>
            <a:r>
              <a:rPr sz="1800">
                <a:latin typeface="Calibri"/>
                <a:cs typeface="Calibri"/>
              </a:rPr>
              <a:t>to</a:t>
            </a:r>
            <a:r>
              <a:rPr sz="1800" spc="-25">
                <a:latin typeface="Calibri"/>
                <a:cs typeface="Calibri"/>
              </a:rPr>
              <a:t> </a:t>
            </a:r>
            <a:r>
              <a:rPr sz="1800">
                <a:latin typeface="Calibri"/>
                <a:cs typeface="Calibri"/>
              </a:rPr>
              <a:t>see</a:t>
            </a:r>
            <a:r>
              <a:rPr sz="1800" spc="-15">
                <a:latin typeface="Calibri"/>
                <a:cs typeface="Calibri"/>
              </a:rPr>
              <a:t> </a:t>
            </a:r>
            <a:r>
              <a:rPr sz="1800">
                <a:latin typeface="Calibri"/>
                <a:cs typeface="Calibri"/>
              </a:rPr>
              <a:t>where</a:t>
            </a:r>
            <a:r>
              <a:rPr sz="1800" spc="-5">
                <a:latin typeface="Calibri"/>
                <a:cs typeface="Calibri"/>
              </a:rPr>
              <a:t> </a:t>
            </a:r>
            <a:r>
              <a:rPr sz="1800">
                <a:latin typeface="Calibri"/>
                <a:cs typeface="Calibri"/>
              </a:rPr>
              <a:t>there</a:t>
            </a:r>
            <a:r>
              <a:rPr sz="1800" spc="-15">
                <a:latin typeface="Calibri"/>
                <a:cs typeface="Calibri"/>
              </a:rPr>
              <a:t> </a:t>
            </a:r>
            <a:r>
              <a:rPr sz="1800">
                <a:latin typeface="Calibri"/>
                <a:cs typeface="Calibri"/>
              </a:rPr>
              <a:t>may</a:t>
            </a:r>
            <a:r>
              <a:rPr sz="1800" spc="-20">
                <a:latin typeface="Calibri"/>
                <a:cs typeface="Calibri"/>
              </a:rPr>
              <a:t> </a:t>
            </a:r>
            <a:r>
              <a:rPr sz="1800">
                <a:latin typeface="Calibri"/>
                <a:cs typeface="Calibri"/>
              </a:rPr>
              <a:t>be</a:t>
            </a:r>
            <a:r>
              <a:rPr sz="1800" spc="-5">
                <a:latin typeface="Calibri"/>
                <a:cs typeface="Calibri"/>
              </a:rPr>
              <a:t> </a:t>
            </a:r>
            <a:r>
              <a:rPr sz="1800" spc="-10">
                <a:latin typeface="Calibri"/>
                <a:cs typeface="Calibri"/>
              </a:rPr>
              <a:t>continual problems.</a:t>
            </a:r>
            <a:endParaRPr lang="en-US"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547A-E780-28CE-DF32-56B23484AA84}"/>
              </a:ext>
            </a:extLst>
          </p:cNvPr>
          <p:cNvSpPr>
            <a:spLocks noGrp="1"/>
          </p:cNvSpPr>
          <p:nvPr>
            <p:ph type="title"/>
          </p:nvPr>
        </p:nvSpPr>
        <p:spPr>
          <a:xfrm>
            <a:off x="146147" y="158944"/>
            <a:ext cx="11631930" cy="430887"/>
          </a:xfrm>
        </p:spPr>
        <p:txBody>
          <a:bodyPr wrap="square" lIns="0" tIns="0" rIns="0" bIns="0" anchor="t">
            <a:spAutoFit/>
          </a:bodyPr>
          <a:lstStyle/>
          <a:p>
            <a:r>
              <a:rPr lang="en-US"/>
              <a:t>Section 1: Looking at Appropriation, Program and Individual Project Data</a:t>
            </a:r>
          </a:p>
        </p:txBody>
      </p:sp>
      <p:sp>
        <p:nvSpPr>
          <p:cNvPr id="3" name="Text Placeholder 2">
            <a:extLst>
              <a:ext uri="{FF2B5EF4-FFF2-40B4-BE49-F238E27FC236}">
                <a16:creationId xmlns:a16="http://schemas.microsoft.com/office/drawing/2014/main" id="{CBC6E493-2C11-5CC5-7007-105AB9C65D17}"/>
              </a:ext>
            </a:extLst>
          </p:cNvPr>
          <p:cNvSpPr>
            <a:spLocks noGrp="1"/>
          </p:cNvSpPr>
          <p:nvPr>
            <p:ph type="body" idx="1"/>
          </p:nvPr>
        </p:nvSpPr>
        <p:spPr>
          <a:xfrm>
            <a:off x="661865" y="1071472"/>
            <a:ext cx="11184611" cy="3277820"/>
          </a:xfrm>
        </p:spPr>
        <p:txBody>
          <a:bodyPr wrap="square" lIns="0" tIns="0" rIns="0" bIns="0" anchor="t">
            <a:spAutoFit/>
          </a:bodyPr>
          <a:lstStyle/>
          <a:p>
            <a:pPr marL="319405" indent="-229235">
              <a:spcBef>
                <a:spcPts val="265"/>
              </a:spcBef>
              <a:buFont typeface="Arial,Sans-Serif"/>
              <a:buChar char="•"/>
            </a:pPr>
            <a:r>
              <a:rPr lang="en-US">
                <a:cs typeface="Calibri"/>
              </a:rPr>
              <a:t>Work your way from </a:t>
            </a:r>
            <a:r>
              <a:rPr lang="en-US" b="1">
                <a:cs typeface="Calibri"/>
              </a:rPr>
              <a:t>Total Allocation to Program to Individual projects:</a:t>
            </a:r>
            <a:endParaRPr lang="en-US"/>
          </a:p>
          <a:p>
            <a:pPr marL="90170">
              <a:spcBef>
                <a:spcPts val="265"/>
              </a:spcBef>
            </a:pPr>
            <a:endParaRPr lang="en-US" b="1">
              <a:cs typeface="Calibri"/>
            </a:endParaRPr>
          </a:p>
          <a:p>
            <a:pPr marL="776605" lvl="1" indent="-229235">
              <a:spcBef>
                <a:spcPts val="265"/>
              </a:spcBef>
              <a:buFont typeface="Arial,Sans-Serif"/>
              <a:buChar char="•"/>
            </a:pPr>
            <a:r>
              <a:rPr lang="en-US" b="1">
                <a:cs typeface="Calibri"/>
              </a:rPr>
              <a:t>Example 1</a:t>
            </a:r>
            <a:r>
              <a:rPr lang="en-US">
                <a:cs typeface="Calibri"/>
              </a:rPr>
              <a:t>: Appropriation is at 8%, program 81 and 82 are at 2%, program 84 is at 10% and program 85 is at 5%. Focus first on program 84 to see where the problem may be.</a:t>
            </a:r>
          </a:p>
          <a:p>
            <a:pPr marL="547370" lvl="1">
              <a:spcBef>
                <a:spcPts val="265"/>
              </a:spcBef>
            </a:pPr>
            <a:endParaRPr lang="en-US">
              <a:cs typeface="Calibri"/>
            </a:endParaRPr>
          </a:p>
          <a:p>
            <a:pPr marL="776605" lvl="1" indent="-229235">
              <a:spcBef>
                <a:spcPts val="265"/>
              </a:spcBef>
              <a:buFont typeface="Arial,Sans-Serif"/>
              <a:buChar char="•"/>
            </a:pPr>
            <a:r>
              <a:rPr lang="en-US" b="1">
                <a:cs typeface="Calibri"/>
              </a:rPr>
              <a:t>Example 2</a:t>
            </a:r>
            <a:r>
              <a:rPr lang="en-US">
                <a:cs typeface="Calibri"/>
              </a:rPr>
              <a:t>: Appropriation is at 2%, program 81 and 82 are at 1%, program 84 at 2% and program 85 is at 7%. While you are not in danger you should look at projects in Program 85 to see where there may be continual problems.</a:t>
            </a:r>
          </a:p>
          <a:p>
            <a:pPr marL="776605" lvl="1" indent="-229235">
              <a:spcBef>
                <a:spcPts val="265"/>
              </a:spcBef>
              <a:buFont typeface="Arial,Sans-Serif"/>
              <a:buChar char="•"/>
            </a:pPr>
            <a:endParaRPr lang="en-US">
              <a:cs typeface="Calibri"/>
            </a:endParaRPr>
          </a:p>
          <a:p>
            <a:pPr marL="90170">
              <a:spcBef>
                <a:spcPts val="265"/>
              </a:spcBef>
            </a:pPr>
            <a:endParaRPr lang="en-US">
              <a:cs typeface="Calibri"/>
            </a:endParaRPr>
          </a:p>
          <a:p>
            <a:endParaRPr lang="en-US">
              <a:cs typeface="Calibri"/>
            </a:endParaRPr>
          </a:p>
        </p:txBody>
      </p:sp>
    </p:spTree>
    <p:extLst>
      <p:ext uri="{BB962C8B-B14F-4D97-AF65-F5344CB8AC3E}">
        <p14:creationId xmlns:p14="http://schemas.microsoft.com/office/powerpoint/2010/main" val="65663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617A-4D16-ACD4-C28E-C125E17D6C80}"/>
              </a:ext>
            </a:extLst>
          </p:cNvPr>
          <p:cNvSpPr>
            <a:spLocks noGrp="1"/>
          </p:cNvSpPr>
          <p:nvPr>
            <p:ph type="title"/>
          </p:nvPr>
        </p:nvSpPr>
        <p:spPr>
          <a:xfrm>
            <a:off x="146147" y="158944"/>
            <a:ext cx="11631930" cy="430887"/>
          </a:xfrm>
        </p:spPr>
        <p:txBody>
          <a:bodyPr/>
          <a:lstStyle/>
          <a:p>
            <a:r>
              <a:rPr lang="en-US"/>
              <a:t>Section 1: Annual Close Review</a:t>
            </a:r>
          </a:p>
        </p:txBody>
      </p:sp>
      <p:sp>
        <p:nvSpPr>
          <p:cNvPr id="3" name="Text Placeholder 2">
            <a:extLst>
              <a:ext uri="{FF2B5EF4-FFF2-40B4-BE49-F238E27FC236}">
                <a16:creationId xmlns:a16="http://schemas.microsoft.com/office/drawing/2014/main" id="{721BE1B1-26C4-8C44-E0C2-04975598D302}"/>
              </a:ext>
            </a:extLst>
          </p:cNvPr>
          <p:cNvSpPr>
            <a:spLocks noGrp="1"/>
          </p:cNvSpPr>
          <p:nvPr>
            <p:ph type="body" idx="1"/>
          </p:nvPr>
        </p:nvSpPr>
        <p:spPr>
          <a:xfrm>
            <a:off x="661865" y="1071472"/>
            <a:ext cx="10868660" cy="2492990"/>
          </a:xfrm>
        </p:spPr>
        <p:txBody>
          <a:bodyPr wrap="square" lIns="0" tIns="0" rIns="0" bIns="0" anchor="t">
            <a:spAutoFit/>
          </a:bodyPr>
          <a:lstStyle/>
          <a:p>
            <a:pPr marL="285750" indent="-285750">
              <a:buFont typeface="Arial" panose="020B0604020202020204" pitchFamily="34" charset="0"/>
              <a:buChar char="•"/>
            </a:pPr>
            <a:r>
              <a:rPr lang="en-US"/>
              <a:t>Review outstanding obligations to determine if they meet the requirements of an obligation as defined in OFP Volume III, Chapter 2 </a:t>
            </a:r>
            <a:r>
              <a:rPr lang="en-US">
                <a:ea typeface="+mn-lt"/>
                <a:cs typeface="+mn-lt"/>
                <a:hlinkClick r:id="rId2"/>
              </a:rPr>
              <a:t>Chapter 02 - Obligations - Financial Policy Documents (va.gov)</a:t>
            </a: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Estimated obligations are to be adjusted (increased or decreased) accordingly</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ea typeface="Calibri"/>
                <a:cs typeface="Calibri"/>
              </a:rPr>
              <a:t>The UDO report is critical in managing money.  It tells you which obligations are open.  Very useful when managing 1358 for subject reimbursement and IPAs.  We do not want a large lapse in money as occurred last year at one station.</a:t>
            </a:r>
          </a:p>
          <a:p>
            <a:pPr marL="285750" indent="-285750">
              <a:buFont typeface="Arial" panose="020B0604020202020204" pitchFamily="34" charset="0"/>
              <a:buChar char="•"/>
            </a:pPr>
            <a:endParaRPr lang="en-US">
              <a:ea typeface="Calibri"/>
              <a:cs typeface="Calibri"/>
            </a:endParaRPr>
          </a:p>
        </p:txBody>
      </p:sp>
    </p:spTree>
    <p:extLst>
      <p:ext uri="{BB962C8B-B14F-4D97-AF65-F5344CB8AC3E}">
        <p14:creationId xmlns:p14="http://schemas.microsoft.com/office/powerpoint/2010/main" val="290446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4FB5-3709-964F-FC47-706ACF60B9C1}"/>
              </a:ext>
            </a:extLst>
          </p:cNvPr>
          <p:cNvSpPr>
            <a:spLocks noGrp="1"/>
          </p:cNvSpPr>
          <p:nvPr>
            <p:ph type="title"/>
          </p:nvPr>
        </p:nvSpPr>
        <p:spPr>
          <a:xfrm>
            <a:off x="146147" y="158944"/>
            <a:ext cx="11631930" cy="430887"/>
          </a:xfrm>
        </p:spPr>
        <p:txBody>
          <a:bodyPr wrap="square" lIns="0" tIns="0" rIns="0" bIns="0" anchor="t">
            <a:spAutoFit/>
          </a:bodyPr>
          <a:lstStyle/>
          <a:p>
            <a:r>
              <a:rPr lang="en-US"/>
              <a:t>Section 2: Committed vs. Obligated, Credit Cards and Travel</a:t>
            </a:r>
          </a:p>
        </p:txBody>
      </p:sp>
      <p:sp>
        <p:nvSpPr>
          <p:cNvPr id="3" name="Text Placeholder 2">
            <a:extLst>
              <a:ext uri="{FF2B5EF4-FFF2-40B4-BE49-F238E27FC236}">
                <a16:creationId xmlns:a16="http://schemas.microsoft.com/office/drawing/2014/main" id="{B332C2A8-A185-5CD6-6A36-4F5167BB338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A9BB680-C2B1-C18E-7068-FC481965B90D}"/>
              </a:ext>
            </a:extLst>
          </p:cNvPr>
          <p:cNvPicPr>
            <a:picLocks noChangeAspect="1"/>
          </p:cNvPicPr>
          <p:nvPr/>
        </p:nvPicPr>
        <p:blipFill>
          <a:blip r:embed="rId2"/>
          <a:stretch>
            <a:fillRect/>
          </a:stretch>
        </p:blipFill>
        <p:spPr>
          <a:xfrm>
            <a:off x="2358040" y="1209902"/>
            <a:ext cx="8915400" cy="456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346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F9E4-71B4-23BD-B518-4EEA12A28A46}"/>
              </a:ext>
            </a:extLst>
          </p:cNvPr>
          <p:cNvSpPr>
            <a:spLocks noGrp="1"/>
          </p:cNvSpPr>
          <p:nvPr>
            <p:ph type="title"/>
          </p:nvPr>
        </p:nvSpPr>
        <p:spPr>
          <a:xfrm>
            <a:off x="146147" y="158944"/>
            <a:ext cx="11631930" cy="430887"/>
          </a:xfrm>
        </p:spPr>
        <p:txBody>
          <a:bodyPr wrap="square" lIns="0" tIns="0" rIns="0" bIns="0" anchor="t">
            <a:spAutoFit/>
          </a:bodyPr>
          <a:lstStyle/>
          <a:p>
            <a:r>
              <a:rPr lang="en-US"/>
              <a:t>Section 2: Reminder: Committed vs. Obligated</a:t>
            </a:r>
            <a:endParaRPr lang="en-US" spc="-10"/>
          </a:p>
        </p:txBody>
      </p:sp>
      <p:sp>
        <p:nvSpPr>
          <p:cNvPr id="3" name="Text Placeholder 2">
            <a:extLst>
              <a:ext uri="{FF2B5EF4-FFF2-40B4-BE49-F238E27FC236}">
                <a16:creationId xmlns:a16="http://schemas.microsoft.com/office/drawing/2014/main" id="{1DAE4618-C60D-7347-DC6C-3BA080DCE21B}"/>
              </a:ext>
            </a:extLst>
          </p:cNvPr>
          <p:cNvSpPr>
            <a:spLocks noGrp="1"/>
          </p:cNvSpPr>
          <p:nvPr>
            <p:ph type="body" idx="1"/>
          </p:nvPr>
        </p:nvSpPr>
        <p:spPr>
          <a:xfrm>
            <a:off x="245574" y="873601"/>
            <a:ext cx="5374014" cy="4985980"/>
          </a:xfrm>
        </p:spPr>
        <p:txBody>
          <a:bodyPr wrap="square" lIns="0" tIns="0" rIns="0" bIns="0" anchor="t">
            <a:spAutoFit/>
          </a:bodyPr>
          <a:lstStyle/>
          <a:p>
            <a:r>
              <a:rPr lang="en-US"/>
              <a:t>You may think that you’ve reached the 2% carryover threshold because you’ve entered a 2237 for equipment, a 1358 for IPAs, or placed a credit card order. </a:t>
            </a:r>
          </a:p>
          <a:p>
            <a:endParaRPr lang="en-US"/>
          </a:p>
          <a:p>
            <a:r>
              <a:rPr lang="en-US"/>
              <a:t>However, taking the action to enter the funding documents in VISTA only </a:t>
            </a:r>
            <a:r>
              <a:rPr lang="en-US" b="1"/>
              <a:t>commits the funds. </a:t>
            </a:r>
          </a:p>
          <a:p>
            <a:r>
              <a:rPr lang="en-US"/>
              <a:t>Funds hit the fund control point and come off your balance when those transactions </a:t>
            </a:r>
            <a:r>
              <a:rPr lang="en-US" b="1"/>
              <a:t>are obligated by fiscal. </a:t>
            </a:r>
          </a:p>
          <a:p>
            <a:endParaRPr lang="en-US" b="1"/>
          </a:p>
          <a:p>
            <a:r>
              <a:rPr lang="en-US"/>
              <a:t>For a 2237 supporting a contract, obligation occurs only after the contract is completed and signed. </a:t>
            </a:r>
          </a:p>
          <a:p>
            <a:endParaRPr lang="en-US"/>
          </a:p>
          <a:p>
            <a:r>
              <a:rPr lang="en-US"/>
              <a:t>For a 1358 for IPAs, you may need to follow up with your fiscal until you see the obligation hit your fund control point. </a:t>
            </a:r>
          </a:p>
          <a:p>
            <a:endParaRPr lang="en-US">
              <a:cs typeface="Calibri"/>
            </a:endParaRPr>
          </a:p>
          <a:p>
            <a:r>
              <a:rPr lang="en-US">
                <a:cs typeface="Calibri"/>
              </a:rPr>
              <a:t>For credit cards, the purchase order is not obligated until the order has been reconciled.</a:t>
            </a:r>
          </a:p>
        </p:txBody>
      </p:sp>
      <p:pic>
        <p:nvPicPr>
          <p:cNvPr id="5" name="Picture 4" descr="A picture containing text, cat&#10;&#10;Description automatically generated">
            <a:extLst>
              <a:ext uri="{FF2B5EF4-FFF2-40B4-BE49-F238E27FC236}">
                <a16:creationId xmlns:a16="http://schemas.microsoft.com/office/drawing/2014/main" id="{608540D4-AFFB-C76A-40E1-261ABC0DE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944" y="1812070"/>
            <a:ext cx="6036033" cy="3233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209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422" y="924792"/>
            <a:ext cx="11626850" cy="5506636"/>
          </a:xfrm>
          <a:prstGeom prst="rect">
            <a:avLst/>
          </a:prstGeom>
        </p:spPr>
        <p:txBody>
          <a:bodyPr vert="horz" wrap="square" lIns="0" tIns="152400" rIns="0" bIns="0" rtlCol="0" anchor="t">
            <a:spAutoFit/>
          </a:bodyPr>
          <a:lstStyle/>
          <a:p>
            <a:pPr marL="240665" marR="665480" indent="-228600">
              <a:lnSpc>
                <a:spcPct val="150000"/>
              </a:lnSpc>
              <a:spcBef>
                <a:spcPts val="1700"/>
              </a:spcBef>
              <a:buFont typeface="Arial"/>
              <a:buChar char="•"/>
              <a:tabLst>
                <a:tab pos="240665" algn="l"/>
                <a:tab pos="241300" algn="l"/>
              </a:tabLst>
            </a:pPr>
            <a:r>
              <a:rPr lang="en-US" sz="1600" b="1">
                <a:latin typeface="Calibri"/>
                <a:cs typeface="Calibri"/>
              </a:rPr>
              <a:t>Credit</a:t>
            </a:r>
            <a:r>
              <a:rPr lang="en-US" sz="1600" b="1" spc="-40">
                <a:latin typeface="Calibri"/>
                <a:cs typeface="Calibri"/>
              </a:rPr>
              <a:t> </a:t>
            </a:r>
            <a:r>
              <a:rPr lang="en-US" sz="1600" b="1">
                <a:latin typeface="Calibri"/>
                <a:cs typeface="Calibri"/>
              </a:rPr>
              <a:t>Card</a:t>
            </a:r>
            <a:r>
              <a:rPr lang="en-US" sz="1600" b="1" spc="-10">
                <a:latin typeface="Calibri"/>
                <a:cs typeface="Calibri"/>
              </a:rPr>
              <a:t> </a:t>
            </a:r>
            <a:r>
              <a:rPr lang="en-US" sz="1600" b="1">
                <a:latin typeface="Calibri"/>
                <a:cs typeface="Calibri"/>
              </a:rPr>
              <a:t>charges</a:t>
            </a:r>
            <a:r>
              <a:rPr lang="en-US" sz="1600" b="1" spc="-25">
                <a:latin typeface="Calibri"/>
                <a:cs typeface="Calibri"/>
              </a:rPr>
              <a:t> </a:t>
            </a:r>
            <a:r>
              <a:rPr lang="en-US" sz="1600" b="1">
                <a:latin typeface="Calibri"/>
                <a:cs typeface="Calibri"/>
              </a:rPr>
              <a:t>not</a:t>
            </a:r>
            <a:r>
              <a:rPr lang="en-US" sz="1600" b="1" spc="-45">
                <a:latin typeface="Calibri"/>
                <a:cs typeface="Calibri"/>
              </a:rPr>
              <a:t> </a:t>
            </a:r>
            <a:r>
              <a:rPr lang="en-US" sz="1600" b="1">
                <a:latin typeface="Calibri"/>
                <a:cs typeface="Calibri"/>
              </a:rPr>
              <a:t>reconciled:</a:t>
            </a:r>
            <a:r>
              <a:rPr lang="en-US" sz="1600" b="1" spc="380">
                <a:latin typeface="Calibri"/>
                <a:cs typeface="Calibri"/>
              </a:rPr>
              <a:t> </a:t>
            </a:r>
            <a:r>
              <a:rPr lang="en-US" sz="1600">
                <a:latin typeface="Calibri"/>
                <a:cs typeface="Calibri"/>
              </a:rPr>
              <a:t>It</a:t>
            </a:r>
            <a:r>
              <a:rPr lang="en-US" sz="1600" spc="-40">
                <a:latin typeface="Calibri"/>
                <a:cs typeface="Calibri"/>
              </a:rPr>
              <a:t> </a:t>
            </a:r>
            <a:r>
              <a:rPr lang="en-US" sz="1600">
                <a:latin typeface="Calibri"/>
                <a:cs typeface="Calibri"/>
              </a:rPr>
              <a:t>is</a:t>
            </a:r>
            <a:r>
              <a:rPr lang="en-US" sz="1600" spc="-20">
                <a:latin typeface="Calibri"/>
                <a:cs typeface="Calibri"/>
              </a:rPr>
              <a:t> </a:t>
            </a:r>
            <a:r>
              <a:rPr lang="en-US" sz="1600">
                <a:latin typeface="Calibri"/>
                <a:cs typeface="Calibri"/>
              </a:rPr>
              <a:t>a</a:t>
            </a:r>
            <a:r>
              <a:rPr lang="en-US" sz="1600" spc="-35">
                <a:latin typeface="Calibri"/>
                <a:cs typeface="Calibri"/>
              </a:rPr>
              <a:t> </a:t>
            </a:r>
            <a:r>
              <a:rPr lang="en-US" sz="1600">
                <a:latin typeface="Calibri"/>
                <a:cs typeface="Calibri"/>
              </a:rPr>
              <a:t>best</a:t>
            </a:r>
            <a:r>
              <a:rPr lang="en-US" sz="1600" spc="-15">
                <a:latin typeface="Calibri"/>
                <a:cs typeface="Calibri"/>
              </a:rPr>
              <a:t> </a:t>
            </a:r>
            <a:r>
              <a:rPr lang="en-US" sz="1600">
                <a:latin typeface="Calibri"/>
                <a:cs typeface="Calibri"/>
              </a:rPr>
              <a:t>practice</a:t>
            </a:r>
            <a:r>
              <a:rPr lang="en-US" sz="1600" spc="-30">
                <a:latin typeface="Calibri"/>
                <a:cs typeface="Calibri"/>
              </a:rPr>
              <a:t> </a:t>
            </a:r>
            <a:r>
              <a:rPr lang="en-US" sz="1600">
                <a:latin typeface="Calibri"/>
                <a:cs typeface="Calibri"/>
              </a:rPr>
              <a:t>to</a:t>
            </a:r>
            <a:r>
              <a:rPr lang="en-US" sz="1600" spc="-35">
                <a:latin typeface="Calibri"/>
                <a:cs typeface="Calibri"/>
              </a:rPr>
              <a:t> </a:t>
            </a:r>
            <a:r>
              <a:rPr lang="en-US" sz="1600">
                <a:latin typeface="Calibri"/>
                <a:cs typeface="Calibri"/>
              </a:rPr>
              <a:t>stop</a:t>
            </a:r>
            <a:r>
              <a:rPr lang="en-US" sz="1600" spc="-25">
                <a:latin typeface="Calibri"/>
                <a:cs typeface="Calibri"/>
              </a:rPr>
              <a:t> </a:t>
            </a:r>
            <a:r>
              <a:rPr lang="en-US" sz="1600">
                <a:latin typeface="Calibri"/>
                <a:cs typeface="Calibri"/>
              </a:rPr>
              <a:t>all</a:t>
            </a:r>
            <a:r>
              <a:rPr lang="en-US" sz="1600" spc="-20">
                <a:latin typeface="Calibri"/>
                <a:cs typeface="Calibri"/>
              </a:rPr>
              <a:t> </a:t>
            </a:r>
            <a:r>
              <a:rPr lang="en-US" sz="1600">
                <a:latin typeface="Calibri"/>
                <a:cs typeface="Calibri"/>
              </a:rPr>
              <a:t>credit</a:t>
            </a:r>
            <a:r>
              <a:rPr lang="en-US" sz="1600" spc="-25">
                <a:latin typeface="Calibri"/>
                <a:cs typeface="Calibri"/>
              </a:rPr>
              <a:t> </a:t>
            </a:r>
            <a:r>
              <a:rPr lang="en-US" sz="1600">
                <a:latin typeface="Calibri"/>
                <a:cs typeface="Calibri"/>
              </a:rPr>
              <a:t>card</a:t>
            </a:r>
            <a:r>
              <a:rPr lang="en-US" sz="1600" spc="-35">
                <a:latin typeface="Calibri"/>
                <a:cs typeface="Calibri"/>
              </a:rPr>
              <a:t> </a:t>
            </a:r>
            <a:r>
              <a:rPr lang="en-US" sz="1600">
                <a:latin typeface="Calibri"/>
                <a:cs typeface="Calibri"/>
              </a:rPr>
              <a:t>charges</a:t>
            </a:r>
            <a:r>
              <a:rPr lang="en-US" sz="1600" spc="-50">
                <a:latin typeface="Calibri"/>
                <a:cs typeface="Calibri"/>
              </a:rPr>
              <a:t> </a:t>
            </a:r>
            <a:r>
              <a:rPr lang="en-US" sz="1600">
                <a:latin typeface="Calibri"/>
                <a:cs typeface="Calibri"/>
              </a:rPr>
              <a:t>at</a:t>
            </a:r>
            <a:r>
              <a:rPr lang="en-US" sz="1600" spc="-15">
                <a:latin typeface="Calibri"/>
                <a:cs typeface="Calibri"/>
              </a:rPr>
              <a:t> </a:t>
            </a:r>
            <a:r>
              <a:rPr lang="en-US" sz="1600">
                <a:latin typeface="Calibri"/>
                <a:cs typeface="Calibri"/>
              </a:rPr>
              <a:t>the</a:t>
            </a:r>
            <a:r>
              <a:rPr lang="en-US" sz="1600" spc="-40">
                <a:latin typeface="Calibri"/>
                <a:cs typeface="Calibri"/>
              </a:rPr>
              <a:t> </a:t>
            </a:r>
            <a:r>
              <a:rPr lang="en-US" sz="1600">
                <a:latin typeface="Calibri"/>
                <a:cs typeface="Calibri"/>
              </a:rPr>
              <a:t>end</a:t>
            </a:r>
            <a:r>
              <a:rPr lang="en-US" sz="1600" spc="-30">
                <a:latin typeface="Calibri"/>
                <a:cs typeface="Calibri"/>
              </a:rPr>
              <a:t> </a:t>
            </a:r>
            <a:r>
              <a:rPr lang="en-US" sz="1600" spc="-25">
                <a:latin typeface="Calibri"/>
                <a:cs typeface="Calibri"/>
              </a:rPr>
              <a:t>of </a:t>
            </a:r>
            <a:r>
              <a:rPr lang="en-US" sz="1600">
                <a:latin typeface="Calibri"/>
                <a:cs typeface="Calibri"/>
              </a:rPr>
              <a:t>August.</a:t>
            </a:r>
            <a:r>
              <a:rPr lang="en-US" sz="1600" spc="-55">
                <a:latin typeface="Calibri"/>
                <a:cs typeface="Calibri"/>
              </a:rPr>
              <a:t> </a:t>
            </a:r>
            <a:r>
              <a:rPr lang="en-US" sz="1600">
                <a:latin typeface="Calibri"/>
                <a:cs typeface="Calibri"/>
              </a:rPr>
              <a:t>Notify</a:t>
            </a:r>
            <a:r>
              <a:rPr lang="en-US" sz="1600" spc="-45">
                <a:latin typeface="Calibri"/>
                <a:cs typeface="Calibri"/>
              </a:rPr>
              <a:t> </a:t>
            </a:r>
            <a:r>
              <a:rPr lang="en-US" sz="1600" spc="-10">
                <a:latin typeface="Calibri"/>
                <a:cs typeface="Calibri"/>
              </a:rPr>
              <a:t>PIs</a:t>
            </a:r>
            <a:r>
              <a:rPr lang="en-US" sz="1600" spc="-25">
                <a:latin typeface="Calibri"/>
                <a:cs typeface="Calibri"/>
              </a:rPr>
              <a:t> </a:t>
            </a:r>
            <a:r>
              <a:rPr lang="en-US" sz="1600">
                <a:latin typeface="Calibri"/>
                <a:cs typeface="Calibri"/>
              </a:rPr>
              <a:t>well</a:t>
            </a:r>
            <a:r>
              <a:rPr lang="en-US" sz="1600" spc="-25">
                <a:latin typeface="Calibri"/>
                <a:cs typeface="Calibri"/>
              </a:rPr>
              <a:t> </a:t>
            </a:r>
            <a:r>
              <a:rPr lang="en-US" sz="1600">
                <a:latin typeface="Calibri"/>
                <a:cs typeface="Calibri"/>
              </a:rPr>
              <a:t>in</a:t>
            </a:r>
            <a:r>
              <a:rPr lang="en-US" sz="1600" spc="-20">
                <a:latin typeface="Calibri"/>
                <a:cs typeface="Calibri"/>
              </a:rPr>
              <a:t> </a:t>
            </a:r>
            <a:r>
              <a:rPr lang="en-US" sz="1600">
                <a:latin typeface="Calibri"/>
                <a:cs typeface="Calibri"/>
              </a:rPr>
              <a:t>advance</a:t>
            </a:r>
            <a:r>
              <a:rPr lang="en-US" sz="1600" spc="-50">
                <a:latin typeface="Calibri"/>
                <a:cs typeface="Calibri"/>
              </a:rPr>
              <a:t> </a:t>
            </a:r>
            <a:r>
              <a:rPr lang="en-US" sz="1600">
                <a:latin typeface="Calibri"/>
                <a:cs typeface="Calibri"/>
              </a:rPr>
              <a:t>of this</a:t>
            </a:r>
            <a:r>
              <a:rPr lang="en-US" sz="1600" spc="-15">
                <a:latin typeface="Calibri"/>
                <a:cs typeface="Calibri"/>
              </a:rPr>
              <a:t> </a:t>
            </a:r>
            <a:r>
              <a:rPr lang="en-US" sz="1600">
                <a:latin typeface="Calibri"/>
                <a:cs typeface="Calibri"/>
              </a:rPr>
              <a:t>deadline.</a:t>
            </a:r>
            <a:r>
              <a:rPr lang="en-US" sz="1600" spc="-35">
                <a:latin typeface="Calibri"/>
                <a:cs typeface="Calibri"/>
              </a:rPr>
              <a:t> Check your monthly spend limit and request an increase if needed since PIs will likely have additional orders to get them through end of year. </a:t>
            </a:r>
            <a:r>
              <a:rPr lang="en-US" sz="1600">
                <a:latin typeface="Calibri"/>
                <a:cs typeface="Calibri"/>
              </a:rPr>
              <a:t>This</a:t>
            </a:r>
            <a:r>
              <a:rPr lang="en-US" sz="1600" spc="-15">
                <a:latin typeface="Calibri"/>
                <a:cs typeface="Calibri"/>
              </a:rPr>
              <a:t> </a:t>
            </a:r>
            <a:r>
              <a:rPr lang="en-US" sz="1600">
                <a:latin typeface="Calibri"/>
                <a:cs typeface="Calibri"/>
              </a:rPr>
              <a:t>allows</a:t>
            </a:r>
            <a:r>
              <a:rPr lang="en-US" sz="1600" spc="-20">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the</a:t>
            </a:r>
            <a:r>
              <a:rPr lang="en-US" sz="1600" spc="-35">
                <a:latin typeface="Calibri"/>
                <a:cs typeface="Calibri"/>
              </a:rPr>
              <a:t> </a:t>
            </a:r>
            <a:r>
              <a:rPr lang="en-US" sz="1600">
                <a:latin typeface="Calibri"/>
                <a:cs typeface="Calibri"/>
              </a:rPr>
              <a:t>month</a:t>
            </a:r>
            <a:r>
              <a:rPr lang="en-US" sz="1600" spc="-30">
                <a:latin typeface="Calibri"/>
                <a:cs typeface="Calibri"/>
              </a:rPr>
              <a:t> </a:t>
            </a:r>
            <a:r>
              <a:rPr lang="en-US" sz="1600">
                <a:latin typeface="Calibri"/>
                <a:cs typeface="Calibri"/>
              </a:rPr>
              <a:t>of</a:t>
            </a:r>
            <a:r>
              <a:rPr lang="en-US" sz="1600" spc="-20">
                <a:latin typeface="Calibri"/>
                <a:cs typeface="Calibri"/>
              </a:rPr>
              <a:t> </a:t>
            </a:r>
            <a:r>
              <a:rPr lang="en-US" sz="1600">
                <a:latin typeface="Calibri"/>
                <a:cs typeface="Calibri"/>
              </a:rPr>
              <a:t>September</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spc="-10">
                <a:latin typeface="Calibri"/>
                <a:cs typeface="Calibri"/>
              </a:rPr>
              <a:t>receive </a:t>
            </a:r>
            <a:r>
              <a:rPr lang="en-US" sz="1600">
                <a:latin typeface="Calibri"/>
                <a:cs typeface="Calibri"/>
              </a:rPr>
              <a:t>orders</a:t>
            </a:r>
            <a:r>
              <a:rPr lang="en-US" sz="1600" spc="-35">
                <a:latin typeface="Calibri"/>
                <a:cs typeface="Calibri"/>
              </a:rPr>
              <a:t> </a:t>
            </a:r>
            <a:r>
              <a:rPr lang="en-US" sz="1600">
                <a:latin typeface="Calibri"/>
                <a:cs typeface="Calibri"/>
              </a:rPr>
              <a:t>in</a:t>
            </a:r>
            <a:r>
              <a:rPr lang="en-US" sz="1600" spc="-25">
                <a:latin typeface="Calibri"/>
                <a:cs typeface="Calibri"/>
              </a:rPr>
              <a:t> </a:t>
            </a:r>
            <a:r>
              <a:rPr lang="en-US" sz="1600">
                <a:latin typeface="Calibri"/>
                <a:cs typeface="Calibri"/>
              </a:rPr>
              <a:t>and</a:t>
            </a:r>
            <a:r>
              <a:rPr lang="en-US" sz="1600" spc="-45">
                <a:latin typeface="Calibri"/>
                <a:cs typeface="Calibri"/>
              </a:rPr>
              <a:t> </a:t>
            </a:r>
            <a:r>
              <a:rPr lang="en-US" sz="1600">
                <a:latin typeface="Calibri"/>
                <a:cs typeface="Calibri"/>
              </a:rPr>
              <a:t>reconcile</a:t>
            </a:r>
            <a:r>
              <a:rPr lang="en-US" sz="1600" spc="-30">
                <a:latin typeface="Calibri"/>
                <a:cs typeface="Calibri"/>
              </a:rPr>
              <a:t> </a:t>
            </a:r>
            <a:r>
              <a:rPr lang="en-US" sz="1600">
                <a:latin typeface="Calibri"/>
                <a:cs typeface="Calibri"/>
              </a:rPr>
              <a:t>as</a:t>
            </a:r>
            <a:r>
              <a:rPr lang="en-US" sz="1600" spc="-30">
                <a:latin typeface="Calibri"/>
                <a:cs typeface="Calibri"/>
              </a:rPr>
              <a:t> </a:t>
            </a:r>
            <a:r>
              <a:rPr lang="en-US" sz="1600">
                <a:latin typeface="Calibri"/>
                <a:cs typeface="Calibri"/>
              </a:rPr>
              <a:t>much</a:t>
            </a:r>
            <a:r>
              <a:rPr lang="en-US" sz="1600" spc="-35">
                <a:latin typeface="Calibri"/>
                <a:cs typeface="Calibri"/>
              </a:rPr>
              <a:t> </a:t>
            </a:r>
            <a:r>
              <a:rPr lang="en-US" sz="1600">
                <a:latin typeface="Calibri"/>
                <a:cs typeface="Calibri"/>
              </a:rPr>
              <a:t>as</a:t>
            </a:r>
            <a:r>
              <a:rPr lang="en-US" sz="1600" spc="-30">
                <a:latin typeface="Calibri"/>
                <a:cs typeface="Calibri"/>
              </a:rPr>
              <a:t> </a:t>
            </a:r>
            <a:r>
              <a:rPr lang="en-US" sz="1600">
                <a:latin typeface="Calibri"/>
                <a:cs typeface="Calibri"/>
              </a:rPr>
              <a:t>possible.</a:t>
            </a:r>
            <a:r>
              <a:rPr lang="en-US" sz="1600" spc="-15">
                <a:latin typeface="Calibri"/>
                <a:cs typeface="Calibri"/>
              </a:rPr>
              <a:t> </a:t>
            </a:r>
            <a:r>
              <a:rPr lang="en-US" sz="1600">
                <a:latin typeface="Calibri"/>
                <a:cs typeface="Calibri"/>
              </a:rPr>
              <a:t>This</a:t>
            </a:r>
            <a:r>
              <a:rPr lang="en-US" sz="1600" spc="-25">
                <a:latin typeface="Calibri"/>
                <a:cs typeface="Calibri"/>
              </a:rPr>
              <a:t> </a:t>
            </a:r>
            <a:r>
              <a:rPr lang="en-US" sz="1600">
                <a:latin typeface="Calibri"/>
                <a:cs typeface="Calibri"/>
              </a:rPr>
              <a:t>will</a:t>
            </a:r>
            <a:r>
              <a:rPr lang="en-US" sz="1600" spc="-20">
                <a:latin typeface="Calibri"/>
                <a:cs typeface="Calibri"/>
              </a:rPr>
              <a:t> </a:t>
            </a:r>
            <a:r>
              <a:rPr lang="en-US" sz="1600">
                <a:latin typeface="Calibri"/>
                <a:cs typeface="Calibri"/>
              </a:rPr>
              <a:t>reduce</a:t>
            </a:r>
            <a:r>
              <a:rPr lang="en-US" sz="1600" spc="-40">
                <a:latin typeface="Calibri"/>
                <a:cs typeface="Calibri"/>
              </a:rPr>
              <a:t> </a:t>
            </a:r>
            <a:r>
              <a:rPr lang="en-US" sz="1600">
                <a:latin typeface="Calibri"/>
                <a:cs typeface="Calibri"/>
              </a:rPr>
              <a:t>the</a:t>
            </a:r>
            <a:r>
              <a:rPr lang="en-US" sz="1600" spc="-30">
                <a:latin typeface="Calibri"/>
                <a:cs typeface="Calibri"/>
              </a:rPr>
              <a:t> </a:t>
            </a:r>
            <a:r>
              <a:rPr lang="en-US" sz="1600">
                <a:latin typeface="Calibri"/>
                <a:cs typeface="Calibri"/>
              </a:rPr>
              <a:t>amount</a:t>
            </a:r>
            <a:r>
              <a:rPr lang="en-US" sz="1600" spc="-40">
                <a:latin typeface="Calibri"/>
                <a:cs typeface="Calibri"/>
              </a:rPr>
              <a:t> </a:t>
            </a:r>
            <a:r>
              <a:rPr lang="en-US" sz="1600">
                <a:latin typeface="Calibri"/>
                <a:cs typeface="Calibri"/>
              </a:rPr>
              <a:t>of</a:t>
            </a:r>
            <a:r>
              <a:rPr lang="en-US" sz="1600" spc="-35">
                <a:latin typeface="Calibri"/>
                <a:cs typeface="Calibri"/>
              </a:rPr>
              <a:t> </a:t>
            </a:r>
            <a:r>
              <a:rPr lang="en-US" sz="1600">
                <a:latin typeface="Calibri"/>
                <a:cs typeface="Calibri"/>
              </a:rPr>
              <a:t>credit</a:t>
            </a:r>
            <a:r>
              <a:rPr lang="en-US" sz="1600" spc="-25">
                <a:latin typeface="Calibri"/>
                <a:cs typeface="Calibri"/>
              </a:rPr>
              <a:t> </a:t>
            </a:r>
            <a:r>
              <a:rPr lang="en-US" sz="1600">
                <a:latin typeface="Calibri"/>
                <a:cs typeface="Calibri"/>
              </a:rPr>
              <a:t>card</a:t>
            </a:r>
            <a:r>
              <a:rPr lang="en-US" sz="1600" spc="-35">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that are carried</a:t>
            </a:r>
            <a:r>
              <a:rPr lang="en-US" sz="1600" spc="-25">
                <a:latin typeface="Calibri"/>
                <a:cs typeface="Calibri"/>
              </a:rPr>
              <a:t> </a:t>
            </a:r>
            <a:r>
              <a:rPr lang="en-US" sz="1600">
                <a:latin typeface="Calibri"/>
                <a:cs typeface="Calibri"/>
              </a:rPr>
              <a:t>into</a:t>
            </a:r>
            <a:r>
              <a:rPr lang="en-US" sz="1600" spc="-25">
                <a:latin typeface="Calibri"/>
                <a:cs typeface="Calibri"/>
              </a:rPr>
              <a:t> </a:t>
            </a:r>
            <a:r>
              <a:rPr lang="en-US" sz="1600">
                <a:latin typeface="Calibri"/>
                <a:cs typeface="Calibri"/>
              </a:rPr>
              <a:t>FY25.</a:t>
            </a:r>
            <a:r>
              <a:rPr lang="en-US" sz="1600" spc="-35">
                <a:latin typeface="Calibri"/>
                <a:cs typeface="Calibri"/>
              </a:rPr>
              <a:t> </a:t>
            </a:r>
            <a:r>
              <a:rPr lang="en-US" sz="1600">
                <a:latin typeface="Calibri"/>
                <a:cs typeface="Calibri"/>
              </a:rPr>
              <a:t>Once</a:t>
            </a:r>
            <a:r>
              <a:rPr lang="en-US" sz="1600" spc="-55">
                <a:latin typeface="Calibri"/>
                <a:cs typeface="Calibri"/>
              </a:rPr>
              <a:t> </a:t>
            </a:r>
            <a:r>
              <a:rPr lang="en-US" sz="1600">
                <a:latin typeface="Calibri"/>
                <a:cs typeface="Calibri"/>
              </a:rPr>
              <a:t>FY25</a:t>
            </a:r>
            <a:r>
              <a:rPr lang="en-US" sz="1600" spc="-30">
                <a:latin typeface="Calibri"/>
                <a:cs typeface="Calibri"/>
              </a:rPr>
              <a:t> </a:t>
            </a:r>
            <a:r>
              <a:rPr lang="en-US" sz="1600">
                <a:latin typeface="Calibri"/>
                <a:cs typeface="Calibri"/>
              </a:rPr>
              <a:t>starts,</a:t>
            </a:r>
            <a:r>
              <a:rPr lang="en-US" sz="1600" spc="-5">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will</a:t>
            </a:r>
            <a:r>
              <a:rPr lang="en-US" sz="1600" spc="-20">
                <a:latin typeface="Calibri"/>
                <a:cs typeface="Calibri"/>
              </a:rPr>
              <a:t> </a:t>
            </a:r>
            <a:r>
              <a:rPr lang="en-US" sz="1600">
                <a:latin typeface="Calibri"/>
                <a:cs typeface="Calibri"/>
              </a:rPr>
              <a:t>only</a:t>
            </a:r>
            <a:r>
              <a:rPr lang="en-US" sz="1600" spc="-40">
                <a:latin typeface="Calibri"/>
                <a:cs typeface="Calibri"/>
              </a:rPr>
              <a:t> </a:t>
            </a:r>
            <a:r>
              <a:rPr lang="en-US" sz="1600">
                <a:latin typeface="Calibri"/>
                <a:cs typeface="Calibri"/>
              </a:rPr>
              <a:t>want</a:t>
            </a:r>
            <a:r>
              <a:rPr lang="en-US" sz="1600" spc="-25">
                <a:latin typeface="Calibri"/>
                <a:cs typeface="Calibri"/>
              </a:rPr>
              <a:t> </a:t>
            </a:r>
            <a:r>
              <a:rPr lang="en-US" sz="1600">
                <a:latin typeface="Calibri"/>
                <a:cs typeface="Calibri"/>
              </a:rPr>
              <a:t>to</a:t>
            </a:r>
            <a:r>
              <a:rPr lang="en-US" sz="1600" spc="-40">
                <a:latin typeface="Calibri"/>
                <a:cs typeface="Calibri"/>
              </a:rPr>
              <a:t> </a:t>
            </a:r>
            <a:r>
              <a:rPr lang="en-US" sz="1600">
                <a:latin typeface="Calibri"/>
                <a:cs typeface="Calibri"/>
              </a:rPr>
              <a:t>use</a:t>
            </a:r>
            <a:r>
              <a:rPr lang="en-US" sz="1600" spc="-25">
                <a:latin typeface="Calibri"/>
                <a:cs typeface="Calibri"/>
              </a:rPr>
              <a:t> </a:t>
            </a:r>
            <a:r>
              <a:rPr lang="en-US" sz="1600">
                <a:latin typeface="Calibri"/>
                <a:cs typeface="Calibri"/>
              </a:rPr>
              <a:t>FY25/26</a:t>
            </a:r>
            <a:r>
              <a:rPr lang="en-US" sz="1600" spc="-55">
                <a:latin typeface="Calibri"/>
                <a:cs typeface="Calibri"/>
              </a:rPr>
              <a:t> </a:t>
            </a:r>
            <a:r>
              <a:rPr lang="en-US" sz="1600">
                <a:latin typeface="Calibri"/>
                <a:cs typeface="Calibri"/>
              </a:rPr>
              <a:t>funds</a:t>
            </a:r>
            <a:r>
              <a:rPr lang="en-US" sz="1600" spc="-40">
                <a:latin typeface="Calibri"/>
                <a:cs typeface="Calibri"/>
              </a:rPr>
              <a:t> </a:t>
            </a:r>
            <a:r>
              <a:rPr lang="en-US" sz="1600">
                <a:latin typeface="Calibri"/>
                <a:cs typeface="Calibri"/>
              </a:rPr>
              <a:t>for</a:t>
            </a:r>
            <a:r>
              <a:rPr lang="en-US" sz="1600" spc="-40">
                <a:latin typeface="Calibri"/>
                <a:cs typeface="Calibri"/>
              </a:rPr>
              <a:t> </a:t>
            </a:r>
            <a:r>
              <a:rPr lang="en-US" sz="1600">
                <a:latin typeface="Calibri"/>
                <a:cs typeface="Calibri"/>
              </a:rPr>
              <a:t>credit</a:t>
            </a:r>
            <a:r>
              <a:rPr lang="en-US" sz="1600" spc="-30">
                <a:latin typeface="Calibri"/>
                <a:cs typeface="Calibri"/>
              </a:rPr>
              <a:t> </a:t>
            </a:r>
            <a:r>
              <a:rPr lang="en-US" sz="1600">
                <a:latin typeface="Calibri"/>
                <a:cs typeface="Calibri"/>
              </a:rPr>
              <a:t>card</a:t>
            </a:r>
            <a:r>
              <a:rPr lang="en-US" sz="1600" spc="-45">
                <a:latin typeface="Calibri"/>
                <a:cs typeface="Calibri"/>
              </a:rPr>
              <a:t> </a:t>
            </a:r>
            <a:r>
              <a:rPr lang="en-US" sz="1600">
                <a:latin typeface="Calibri"/>
                <a:cs typeface="Calibri"/>
              </a:rPr>
              <a:t>orders.</a:t>
            </a:r>
            <a:r>
              <a:rPr lang="en-US" sz="1600" spc="-20">
                <a:latin typeface="Calibri"/>
                <a:cs typeface="Calibri"/>
              </a:rPr>
              <a:t> </a:t>
            </a:r>
            <a:r>
              <a:rPr lang="en-US" sz="1600" b="1">
                <a:latin typeface="Calibri"/>
                <a:cs typeface="Calibri"/>
              </a:rPr>
              <a:t>No</a:t>
            </a:r>
            <a:r>
              <a:rPr lang="en-US" sz="1600" b="1" spc="-30">
                <a:latin typeface="Calibri"/>
                <a:cs typeface="Calibri"/>
              </a:rPr>
              <a:t> </a:t>
            </a:r>
            <a:r>
              <a:rPr lang="en-US" sz="1600" b="1" spc="-10">
                <a:latin typeface="Calibri"/>
                <a:cs typeface="Calibri"/>
              </a:rPr>
              <a:t>prior </a:t>
            </a:r>
            <a:r>
              <a:rPr lang="en-US" sz="1600" b="1">
                <a:latin typeface="Calibri"/>
                <a:cs typeface="Calibri"/>
              </a:rPr>
              <a:t>year</a:t>
            </a:r>
            <a:r>
              <a:rPr lang="en-US" sz="1600" b="1" spc="-15">
                <a:latin typeface="Calibri"/>
                <a:cs typeface="Calibri"/>
              </a:rPr>
              <a:t> </a:t>
            </a:r>
            <a:r>
              <a:rPr lang="en-US" sz="1600" b="1">
                <a:latin typeface="Calibri"/>
                <a:cs typeface="Calibri"/>
              </a:rPr>
              <a:t>funds</a:t>
            </a:r>
            <a:r>
              <a:rPr lang="en-US" sz="1600" b="1" spc="-35">
                <a:latin typeface="Calibri"/>
                <a:cs typeface="Calibri"/>
              </a:rPr>
              <a:t> </a:t>
            </a:r>
            <a:r>
              <a:rPr lang="en-US" sz="1600" b="1">
                <a:latin typeface="Calibri"/>
                <a:cs typeface="Calibri"/>
              </a:rPr>
              <a:t>should</a:t>
            </a:r>
            <a:r>
              <a:rPr lang="en-US" sz="1600" b="1" spc="-50">
                <a:latin typeface="Calibri"/>
                <a:cs typeface="Calibri"/>
              </a:rPr>
              <a:t> </a:t>
            </a:r>
            <a:r>
              <a:rPr lang="en-US" sz="1600" b="1">
                <a:latin typeface="Calibri"/>
                <a:cs typeface="Calibri"/>
              </a:rPr>
              <a:t>be</a:t>
            </a:r>
            <a:r>
              <a:rPr lang="en-US" sz="1600" b="1" spc="-30">
                <a:latin typeface="Calibri"/>
                <a:cs typeface="Calibri"/>
              </a:rPr>
              <a:t> </a:t>
            </a:r>
            <a:r>
              <a:rPr lang="en-US" sz="1600" b="1">
                <a:latin typeface="Calibri"/>
                <a:cs typeface="Calibri"/>
              </a:rPr>
              <a:t>used</a:t>
            </a:r>
            <a:r>
              <a:rPr lang="en-US" sz="1600" b="1" spc="-25">
                <a:latin typeface="Calibri"/>
                <a:cs typeface="Calibri"/>
              </a:rPr>
              <a:t> </a:t>
            </a:r>
            <a:r>
              <a:rPr lang="en-US" sz="1600" b="1">
                <a:latin typeface="Calibri"/>
                <a:cs typeface="Calibri"/>
              </a:rPr>
              <a:t>for</a:t>
            </a:r>
            <a:r>
              <a:rPr lang="en-US" sz="1600" b="1" spc="-25">
                <a:latin typeface="Calibri"/>
                <a:cs typeface="Calibri"/>
              </a:rPr>
              <a:t> </a:t>
            </a:r>
            <a:r>
              <a:rPr lang="en-US" sz="1600" b="1">
                <a:latin typeface="Calibri"/>
                <a:cs typeface="Calibri"/>
              </a:rPr>
              <a:t>credit</a:t>
            </a:r>
            <a:r>
              <a:rPr lang="en-US" sz="1600" b="1" spc="-30">
                <a:latin typeface="Calibri"/>
                <a:cs typeface="Calibri"/>
              </a:rPr>
              <a:t> </a:t>
            </a:r>
            <a:r>
              <a:rPr lang="en-US" sz="1600" b="1">
                <a:latin typeface="Calibri"/>
                <a:cs typeface="Calibri"/>
              </a:rPr>
              <a:t>card</a:t>
            </a:r>
            <a:r>
              <a:rPr lang="en-US" sz="1600" b="1" spc="-35">
                <a:latin typeface="Calibri"/>
                <a:cs typeface="Calibri"/>
              </a:rPr>
              <a:t> </a:t>
            </a:r>
            <a:r>
              <a:rPr lang="en-US" sz="1600" b="1" spc="-10">
                <a:latin typeface="Calibri"/>
                <a:cs typeface="Calibri"/>
              </a:rPr>
              <a:t>charges.</a:t>
            </a:r>
            <a:endParaRPr lang="en-US" sz="1600">
              <a:latin typeface="Calibri"/>
              <a:cs typeface="Calibri"/>
            </a:endParaRPr>
          </a:p>
          <a:p>
            <a:pPr marL="241300" indent="-229235">
              <a:spcBef>
                <a:spcPts val="1200"/>
              </a:spcBef>
              <a:buFont typeface="Arial"/>
              <a:buChar char="•"/>
              <a:tabLst>
                <a:tab pos="241300" algn="l"/>
                <a:tab pos="241935" algn="l"/>
              </a:tabLst>
            </a:pPr>
            <a:r>
              <a:rPr lang="en-US" sz="1600">
                <a:latin typeface="Calibri"/>
                <a:cs typeface="Calibri"/>
              </a:rPr>
              <a:t>If</a:t>
            </a:r>
            <a:r>
              <a:rPr lang="en-US" sz="1600" spc="-35">
                <a:latin typeface="Calibri"/>
                <a:cs typeface="Calibri"/>
              </a:rPr>
              <a:t> </a:t>
            </a:r>
            <a:r>
              <a:rPr lang="en-US" sz="1600">
                <a:latin typeface="Calibri"/>
                <a:cs typeface="Calibri"/>
              </a:rPr>
              <a:t>expected</a:t>
            </a:r>
            <a:r>
              <a:rPr lang="en-US" sz="1600" spc="-20">
                <a:latin typeface="Calibri"/>
                <a:cs typeface="Calibri"/>
              </a:rPr>
              <a:t> reconciliation date</a:t>
            </a:r>
            <a:r>
              <a:rPr lang="en-US" sz="1600" spc="-15">
                <a:latin typeface="Calibri"/>
                <a:cs typeface="Calibri"/>
              </a:rPr>
              <a:t> </a:t>
            </a:r>
            <a:r>
              <a:rPr lang="en-US" sz="1600">
                <a:latin typeface="Calibri"/>
                <a:cs typeface="Calibri"/>
              </a:rPr>
              <a:t>is</a:t>
            </a:r>
            <a:r>
              <a:rPr lang="en-US" sz="1600" spc="-15">
                <a:latin typeface="Calibri"/>
                <a:cs typeface="Calibri"/>
              </a:rPr>
              <a:t> </a:t>
            </a:r>
            <a:r>
              <a:rPr lang="en-US" sz="1600">
                <a:latin typeface="Calibri"/>
                <a:cs typeface="Calibri"/>
              </a:rPr>
              <a:t>after</a:t>
            </a:r>
            <a:r>
              <a:rPr lang="en-US" sz="1600" spc="-25">
                <a:latin typeface="Calibri"/>
                <a:cs typeface="Calibri"/>
              </a:rPr>
              <a:t> November 1</a:t>
            </a:r>
            <a:r>
              <a:rPr lang="en-US" sz="1600" spc="-25" baseline="30000">
                <a:latin typeface="Calibri"/>
                <a:cs typeface="Calibri"/>
              </a:rPr>
              <a:t>st</a:t>
            </a:r>
            <a:r>
              <a:rPr lang="en-US" sz="1600" spc="-25">
                <a:latin typeface="Calibri"/>
                <a:cs typeface="Calibri"/>
              </a:rPr>
              <a:t>, 2024</a:t>
            </a:r>
            <a:r>
              <a:rPr lang="en-US" sz="1600">
                <a:latin typeface="Calibri"/>
                <a:cs typeface="Calibri"/>
              </a:rPr>
              <a:t>,</a:t>
            </a:r>
            <a:r>
              <a:rPr lang="en-US" sz="1600" spc="-50">
                <a:latin typeface="Calibri"/>
                <a:cs typeface="Calibri"/>
              </a:rPr>
              <a:t> </a:t>
            </a:r>
            <a:r>
              <a:rPr lang="en-US" sz="1600">
                <a:latin typeface="Calibri"/>
                <a:cs typeface="Calibri"/>
              </a:rPr>
              <a:t>you</a:t>
            </a:r>
            <a:r>
              <a:rPr lang="en-US" sz="1600" spc="-55">
                <a:latin typeface="Calibri"/>
                <a:cs typeface="Calibri"/>
              </a:rPr>
              <a:t> are required</a:t>
            </a:r>
            <a:r>
              <a:rPr lang="en-US" sz="1600" spc="-20">
                <a:latin typeface="Calibri"/>
                <a:cs typeface="Calibri"/>
              </a:rPr>
              <a:t> </a:t>
            </a:r>
            <a:r>
              <a:rPr lang="en-US" sz="1600" spc="-25">
                <a:latin typeface="Calibri"/>
                <a:cs typeface="Calibri"/>
              </a:rPr>
              <a:t>to </a:t>
            </a:r>
            <a:r>
              <a:rPr lang="en-US" sz="1600">
                <a:latin typeface="Calibri"/>
                <a:cs typeface="Calibri"/>
              </a:rPr>
              <a:t>cancel</a:t>
            </a:r>
            <a:r>
              <a:rPr lang="en-US" sz="1600" spc="-35">
                <a:latin typeface="Calibri"/>
                <a:cs typeface="Calibri"/>
              </a:rPr>
              <a:t> </a:t>
            </a:r>
            <a:r>
              <a:rPr lang="en-US" sz="1600">
                <a:latin typeface="Calibri"/>
                <a:cs typeface="Calibri"/>
              </a:rPr>
              <a:t>the</a:t>
            </a:r>
            <a:r>
              <a:rPr lang="en-US" sz="1600" spc="-20">
                <a:latin typeface="Calibri"/>
                <a:cs typeface="Calibri"/>
              </a:rPr>
              <a:t> </a:t>
            </a:r>
            <a:r>
              <a:rPr lang="en-US" sz="1600">
                <a:latin typeface="Calibri"/>
                <a:cs typeface="Calibri"/>
              </a:rPr>
              <a:t>order</a:t>
            </a:r>
            <a:r>
              <a:rPr lang="en-US" sz="1600" spc="-30">
                <a:latin typeface="Calibri"/>
                <a:cs typeface="Calibri"/>
              </a:rPr>
              <a:t> </a:t>
            </a:r>
            <a:r>
              <a:rPr lang="en-US" sz="1600">
                <a:latin typeface="Calibri"/>
                <a:cs typeface="Calibri"/>
              </a:rPr>
              <a:t>and</a:t>
            </a:r>
            <a:r>
              <a:rPr lang="en-US" sz="1600" spc="-30">
                <a:latin typeface="Calibri"/>
                <a:cs typeface="Calibri"/>
              </a:rPr>
              <a:t> </a:t>
            </a:r>
            <a:r>
              <a:rPr lang="en-US" sz="1600">
                <a:latin typeface="Calibri"/>
                <a:cs typeface="Calibri"/>
              </a:rPr>
              <a:t>reorder</a:t>
            </a:r>
            <a:r>
              <a:rPr lang="en-US" sz="1600" spc="-15">
                <a:latin typeface="Calibri"/>
                <a:cs typeface="Calibri"/>
              </a:rPr>
              <a:t> </a:t>
            </a:r>
            <a:r>
              <a:rPr lang="en-US" sz="1600">
                <a:latin typeface="Calibri"/>
                <a:cs typeface="Calibri"/>
              </a:rPr>
              <a:t>in</a:t>
            </a:r>
            <a:r>
              <a:rPr lang="en-US" sz="1600" spc="-25">
                <a:latin typeface="Calibri"/>
                <a:cs typeface="Calibri"/>
              </a:rPr>
              <a:t> </a:t>
            </a:r>
            <a:r>
              <a:rPr lang="en-US" sz="1600">
                <a:latin typeface="Calibri"/>
                <a:cs typeface="Calibri"/>
              </a:rPr>
              <a:t>FY25/26</a:t>
            </a:r>
            <a:r>
              <a:rPr lang="en-US" sz="1600" spc="-45">
                <a:latin typeface="Calibri"/>
                <a:cs typeface="Calibri"/>
              </a:rPr>
              <a:t> </a:t>
            </a:r>
            <a:r>
              <a:rPr lang="en-US" sz="1600">
                <a:latin typeface="Calibri"/>
                <a:cs typeface="Calibri"/>
              </a:rPr>
              <a:t>as these prior year funds will be swept as detailed in Section 1.</a:t>
            </a:r>
            <a:endParaRPr lang="en-US" sz="1600" b="1">
              <a:latin typeface="Calibri"/>
              <a:cs typeface="Calibri"/>
            </a:endParaRPr>
          </a:p>
          <a:p>
            <a:pPr marL="241300" indent="-229235">
              <a:lnSpc>
                <a:spcPct val="100000"/>
              </a:lnSpc>
              <a:spcBef>
                <a:spcPts val="1200"/>
              </a:spcBef>
              <a:buFont typeface="Arial"/>
              <a:buChar char="•"/>
              <a:tabLst>
                <a:tab pos="241300" algn="l"/>
                <a:tab pos="241935" algn="l"/>
              </a:tabLst>
            </a:pPr>
            <a:r>
              <a:rPr lang="en-US" sz="1600" b="1">
                <a:latin typeface="Calibri"/>
                <a:cs typeface="Calibri"/>
              </a:rPr>
              <a:t>Following</a:t>
            </a:r>
            <a:r>
              <a:rPr lang="en-US" sz="1600" b="1" spc="-80">
                <a:latin typeface="Calibri"/>
                <a:cs typeface="Calibri"/>
              </a:rPr>
              <a:t> </a:t>
            </a:r>
            <a:r>
              <a:rPr lang="en-US" sz="1600" b="1">
                <a:latin typeface="Calibri"/>
                <a:cs typeface="Calibri"/>
              </a:rPr>
              <a:t>are</a:t>
            </a:r>
            <a:r>
              <a:rPr lang="en-US" sz="1600" b="1" spc="-25">
                <a:latin typeface="Calibri"/>
                <a:cs typeface="Calibri"/>
              </a:rPr>
              <a:t> </a:t>
            </a:r>
            <a:r>
              <a:rPr lang="en-US" sz="1600" b="1" spc="-10">
                <a:latin typeface="Calibri"/>
                <a:cs typeface="Calibri"/>
              </a:rPr>
              <a:t>different</a:t>
            </a:r>
            <a:r>
              <a:rPr lang="en-US" sz="1600" b="1" spc="-45">
                <a:latin typeface="Calibri"/>
                <a:cs typeface="Calibri"/>
              </a:rPr>
              <a:t> </a:t>
            </a:r>
            <a:r>
              <a:rPr lang="en-US" sz="1600" b="1">
                <a:latin typeface="Calibri"/>
                <a:cs typeface="Calibri"/>
              </a:rPr>
              <a:t>options</a:t>
            </a:r>
            <a:r>
              <a:rPr lang="en-US" sz="1600" b="1" spc="-60">
                <a:latin typeface="Calibri"/>
                <a:cs typeface="Calibri"/>
              </a:rPr>
              <a:t> </a:t>
            </a:r>
            <a:r>
              <a:rPr lang="en-US" sz="1600" b="1">
                <a:latin typeface="Calibri"/>
                <a:cs typeface="Calibri"/>
              </a:rPr>
              <a:t>to</a:t>
            </a:r>
            <a:r>
              <a:rPr lang="en-US" sz="1600" b="1" spc="-45">
                <a:latin typeface="Calibri"/>
                <a:cs typeface="Calibri"/>
              </a:rPr>
              <a:t> </a:t>
            </a:r>
            <a:r>
              <a:rPr lang="en-US" sz="1600" b="1">
                <a:latin typeface="Calibri"/>
                <a:cs typeface="Calibri"/>
              </a:rPr>
              <a:t>obtain</a:t>
            </a:r>
            <a:r>
              <a:rPr lang="en-US" sz="1600" b="1" spc="-50">
                <a:latin typeface="Calibri"/>
                <a:cs typeface="Calibri"/>
              </a:rPr>
              <a:t> </a:t>
            </a:r>
            <a:r>
              <a:rPr lang="en-US" sz="1600" b="1">
                <a:latin typeface="Calibri"/>
                <a:cs typeface="Calibri"/>
              </a:rPr>
              <a:t>credit</a:t>
            </a:r>
            <a:r>
              <a:rPr lang="en-US" sz="1600" b="1" spc="-45">
                <a:latin typeface="Calibri"/>
                <a:cs typeface="Calibri"/>
              </a:rPr>
              <a:t> </a:t>
            </a:r>
            <a:r>
              <a:rPr lang="en-US" sz="1600" b="1">
                <a:latin typeface="Calibri"/>
                <a:cs typeface="Calibri"/>
              </a:rPr>
              <a:t>card</a:t>
            </a:r>
            <a:r>
              <a:rPr lang="en-US" sz="1600" b="1" spc="-40">
                <a:latin typeface="Calibri"/>
                <a:cs typeface="Calibri"/>
              </a:rPr>
              <a:t> </a:t>
            </a:r>
            <a:r>
              <a:rPr lang="en-US" sz="1600" b="1">
                <a:latin typeface="Calibri"/>
                <a:cs typeface="Calibri"/>
              </a:rPr>
              <a:t>open</a:t>
            </a:r>
            <a:r>
              <a:rPr lang="en-US" sz="1600" b="1" spc="-35">
                <a:latin typeface="Calibri"/>
                <a:cs typeface="Calibri"/>
              </a:rPr>
              <a:t> </a:t>
            </a:r>
            <a:r>
              <a:rPr lang="en-US" sz="1600" b="1" spc="-10">
                <a:latin typeface="Calibri"/>
                <a:cs typeface="Calibri"/>
              </a:rPr>
              <a:t>orders</a:t>
            </a:r>
            <a:r>
              <a:rPr lang="en-US" sz="1600" spc="-10">
                <a:latin typeface="Calibri"/>
                <a:cs typeface="Calibri"/>
              </a:rPr>
              <a:t>:</a:t>
            </a:r>
            <a:endParaRPr lang="en-US" sz="1600">
              <a:latin typeface="Calibri"/>
              <a:cs typeface="Calibri"/>
            </a:endParaRPr>
          </a:p>
          <a:p>
            <a:pPr marL="812165" lvl="1" indent="-342900">
              <a:lnSpc>
                <a:spcPct val="100000"/>
              </a:lnSpc>
              <a:spcBef>
                <a:spcPts val="1105"/>
              </a:spcBef>
              <a:buFont typeface="Arial" panose="020B0604020202020204" pitchFamily="34" charset="0"/>
              <a:buChar char="•"/>
              <a:tabLst>
                <a:tab pos="699135" algn="l"/>
              </a:tabLst>
            </a:pPr>
            <a:r>
              <a:rPr lang="en-US" sz="1600">
                <a:latin typeface="Calibri"/>
                <a:cs typeface="Calibri"/>
              </a:rPr>
              <a:t>Fiscal</a:t>
            </a:r>
            <a:r>
              <a:rPr lang="en-US" sz="1600" spc="-35">
                <a:latin typeface="Calibri"/>
                <a:cs typeface="Calibri"/>
              </a:rPr>
              <a:t> </a:t>
            </a:r>
            <a:r>
              <a:rPr lang="en-US" sz="1600">
                <a:latin typeface="Calibri"/>
                <a:cs typeface="Calibri"/>
              </a:rPr>
              <a:t>Office</a:t>
            </a:r>
            <a:r>
              <a:rPr lang="en-US" sz="1600" spc="-25">
                <a:latin typeface="Calibri"/>
                <a:cs typeface="Calibri"/>
              </a:rPr>
              <a:t> </a:t>
            </a:r>
            <a:r>
              <a:rPr lang="en-US" sz="1600">
                <a:latin typeface="Calibri"/>
                <a:cs typeface="Calibri"/>
              </a:rPr>
              <a:t>can</a:t>
            </a:r>
            <a:r>
              <a:rPr lang="en-US" sz="1600" spc="-40">
                <a:latin typeface="Calibri"/>
                <a:cs typeface="Calibri"/>
              </a:rPr>
              <a:t> </a:t>
            </a:r>
            <a:r>
              <a:rPr lang="en-US" sz="1600">
                <a:latin typeface="Calibri"/>
                <a:cs typeface="Calibri"/>
              </a:rPr>
              <a:t>provide</a:t>
            </a:r>
            <a:r>
              <a:rPr lang="en-US" sz="1600" spc="-30">
                <a:latin typeface="Calibri"/>
                <a:cs typeface="Calibri"/>
              </a:rPr>
              <a:t> </a:t>
            </a:r>
            <a:r>
              <a:rPr lang="en-US" sz="1600">
                <a:latin typeface="Calibri"/>
                <a:cs typeface="Calibri"/>
              </a:rPr>
              <a:t>the</a:t>
            </a:r>
            <a:r>
              <a:rPr lang="en-US" sz="1600" spc="-45">
                <a:latin typeface="Calibri"/>
                <a:cs typeface="Calibri"/>
              </a:rPr>
              <a:t> </a:t>
            </a:r>
            <a:r>
              <a:rPr lang="en-US" sz="1600">
                <a:latin typeface="Calibri"/>
                <a:cs typeface="Calibri"/>
              </a:rPr>
              <a:t>accrual</a:t>
            </a:r>
            <a:r>
              <a:rPr lang="en-US" sz="1600" spc="-30">
                <a:latin typeface="Calibri"/>
                <a:cs typeface="Calibri"/>
              </a:rPr>
              <a:t> </a:t>
            </a:r>
            <a:r>
              <a:rPr lang="en-US" sz="1600">
                <a:latin typeface="Calibri"/>
                <a:cs typeface="Calibri"/>
              </a:rPr>
              <a:t>reports</a:t>
            </a:r>
            <a:r>
              <a:rPr lang="en-US" sz="1600" spc="-25">
                <a:latin typeface="Calibri"/>
                <a:cs typeface="Calibri"/>
              </a:rPr>
              <a:t> </a:t>
            </a:r>
            <a:r>
              <a:rPr lang="en-US" sz="1600">
                <a:latin typeface="Calibri"/>
                <a:cs typeface="Calibri"/>
              </a:rPr>
              <a:t>for</a:t>
            </a:r>
            <a:r>
              <a:rPr lang="en-US" sz="1600" spc="-45">
                <a:latin typeface="Calibri"/>
                <a:cs typeface="Calibri"/>
              </a:rPr>
              <a:t> </a:t>
            </a:r>
            <a:r>
              <a:rPr lang="en-US" sz="1600">
                <a:latin typeface="Calibri"/>
                <a:cs typeface="Calibri"/>
              </a:rPr>
              <a:t>open</a:t>
            </a:r>
            <a:r>
              <a:rPr lang="en-US" sz="1600" spc="-50">
                <a:latin typeface="Calibri"/>
                <a:cs typeface="Calibri"/>
              </a:rPr>
              <a:t> </a:t>
            </a:r>
            <a:r>
              <a:rPr lang="en-US" sz="1600">
                <a:latin typeface="Calibri"/>
                <a:cs typeface="Calibri"/>
              </a:rPr>
              <a:t>credit</a:t>
            </a:r>
            <a:r>
              <a:rPr lang="en-US" sz="1600" spc="-15">
                <a:latin typeface="Calibri"/>
                <a:cs typeface="Calibri"/>
              </a:rPr>
              <a:t> </a:t>
            </a:r>
            <a:r>
              <a:rPr lang="en-US" sz="1600">
                <a:latin typeface="Calibri"/>
                <a:cs typeface="Calibri"/>
              </a:rPr>
              <a:t>card</a:t>
            </a:r>
            <a:r>
              <a:rPr lang="en-US" sz="1600" spc="-45">
                <a:latin typeface="Calibri"/>
                <a:cs typeface="Calibri"/>
              </a:rPr>
              <a:t> </a:t>
            </a:r>
            <a:r>
              <a:rPr lang="en-US" sz="1600" spc="-10">
                <a:latin typeface="Calibri"/>
                <a:cs typeface="Calibri"/>
              </a:rPr>
              <a:t>orders.</a:t>
            </a:r>
            <a:endParaRPr lang="en-US" sz="1600">
              <a:latin typeface="Calibri"/>
              <a:cs typeface="Calibri"/>
            </a:endParaRPr>
          </a:p>
          <a:p>
            <a:pPr marL="812800" marR="307975" lvl="1" indent="-342900">
              <a:lnSpc>
                <a:spcPct val="100000"/>
              </a:lnSpc>
              <a:spcBef>
                <a:spcPts val="1695"/>
              </a:spcBef>
              <a:buFont typeface="Arial" panose="020B0604020202020204" pitchFamily="34" charset="0"/>
              <a:buChar char="•"/>
              <a:tabLst>
                <a:tab pos="699135" algn="l"/>
              </a:tabLst>
            </a:pPr>
            <a:r>
              <a:rPr lang="en-US" sz="1600" spc="-40">
                <a:latin typeface="Calibri"/>
                <a:cs typeface="Calibri"/>
              </a:rPr>
              <a:t>You</a:t>
            </a:r>
            <a:r>
              <a:rPr lang="en-US" sz="1600" spc="-50">
                <a:latin typeface="Calibri"/>
                <a:cs typeface="Calibri"/>
              </a:rPr>
              <a:t> </a:t>
            </a:r>
            <a:r>
              <a:rPr lang="en-US" sz="1600">
                <a:latin typeface="Calibri"/>
                <a:cs typeface="Calibri"/>
              </a:rPr>
              <a:t>can</a:t>
            </a:r>
            <a:r>
              <a:rPr lang="en-US" sz="1600" spc="-40">
                <a:latin typeface="Calibri"/>
                <a:cs typeface="Calibri"/>
              </a:rPr>
              <a:t> </a:t>
            </a:r>
            <a:r>
              <a:rPr lang="en-US" sz="1600">
                <a:latin typeface="Calibri"/>
                <a:cs typeface="Calibri"/>
              </a:rPr>
              <a:t>pull</a:t>
            </a:r>
            <a:r>
              <a:rPr lang="en-US" sz="1600" spc="-35">
                <a:latin typeface="Calibri"/>
                <a:cs typeface="Calibri"/>
              </a:rPr>
              <a:t> </a:t>
            </a:r>
            <a:r>
              <a:rPr lang="en-US" sz="1600">
                <a:latin typeface="Calibri"/>
                <a:cs typeface="Calibri"/>
              </a:rPr>
              <a:t>the</a:t>
            </a:r>
            <a:r>
              <a:rPr lang="en-US" sz="1600" spc="-45">
                <a:latin typeface="Calibri"/>
                <a:cs typeface="Calibri"/>
              </a:rPr>
              <a:t> </a:t>
            </a:r>
            <a:r>
              <a:rPr lang="en-US" sz="1600">
                <a:latin typeface="Calibri"/>
                <a:cs typeface="Calibri"/>
              </a:rPr>
              <a:t>Running</a:t>
            </a:r>
            <a:r>
              <a:rPr lang="en-US" sz="1600" spc="-55">
                <a:latin typeface="Calibri"/>
                <a:cs typeface="Calibri"/>
              </a:rPr>
              <a:t> </a:t>
            </a:r>
            <a:r>
              <a:rPr lang="en-US" sz="1600">
                <a:latin typeface="Calibri"/>
                <a:cs typeface="Calibri"/>
              </a:rPr>
              <a:t>Balance</a:t>
            </a:r>
            <a:r>
              <a:rPr lang="en-US" sz="1600" spc="-35">
                <a:latin typeface="Calibri"/>
                <a:cs typeface="Calibri"/>
              </a:rPr>
              <a:t> </a:t>
            </a:r>
            <a:r>
              <a:rPr lang="en-US" sz="1600">
                <a:latin typeface="Calibri"/>
                <a:cs typeface="Calibri"/>
              </a:rPr>
              <a:t>report</a:t>
            </a:r>
            <a:r>
              <a:rPr lang="en-US" sz="1600" spc="-40">
                <a:latin typeface="Calibri"/>
                <a:cs typeface="Calibri"/>
              </a:rPr>
              <a:t> </a:t>
            </a:r>
            <a:r>
              <a:rPr lang="en-US" sz="1600">
                <a:latin typeface="Calibri"/>
                <a:cs typeface="Calibri"/>
              </a:rPr>
              <a:t>in</a:t>
            </a:r>
            <a:r>
              <a:rPr lang="en-US" sz="1600" spc="-25">
                <a:latin typeface="Calibri"/>
                <a:cs typeface="Calibri"/>
              </a:rPr>
              <a:t> </a:t>
            </a:r>
            <a:r>
              <a:rPr lang="en-US" sz="1600" spc="-20">
                <a:latin typeface="Calibri"/>
                <a:cs typeface="Calibri"/>
              </a:rPr>
              <a:t>VISTA</a:t>
            </a:r>
            <a:r>
              <a:rPr lang="en-US" sz="1600" spc="-35">
                <a:latin typeface="Calibri"/>
                <a:cs typeface="Calibri"/>
              </a:rPr>
              <a:t> </a:t>
            </a:r>
            <a:r>
              <a:rPr lang="en-US" sz="1600">
                <a:latin typeface="Calibri"/>
                <a:cs typeface="Calibri"/>
              </a:rPr>
              <a:t>to</a:t>
            </a:r>
            <a:r>
              <a:rPr lang="en-US" sz="1600" spc="-40">
                <a:latin typeface="Calibri"/>
                <a:cs typeface="Calibri"/>
              </a:rPr>
              <a:t> </a:t>
            </a:r>
            <a:r>
              <a:rPr lang="en-US" sz="1600">
                <a:latin typeface="Calibri"/>
                <a:cs typeface="Calibri"/>
              </a:rPr>
              <a:t>determine</a:t>
            </a:r>
            <a:r>
              <a:rPr lang="en-US" sz="1600" spc="-10">
                <a:latin typeface="Calibri"/>
                <a:cs typeface="Calibri"/>
              </a:rPr>
              <a:t> </a:t>
            </a:r>
            <a:r>
              <a:rPr lang="en-US" sz="1600">
                <a:latin typeface="Calibri"/>
                <a:cs typeface="Calibri"/>
              </a:rPr>
              <a:t>what</a:t>
            </a:r>
            <a:r>
              <a:rPr lang="en-US" sz="1600" spc="-40">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are</a:t>
            </a:r>
            <a:r>
              <a:rPr lang="en-US" sz="1600" spc="-20">
                <a:latin typeface="Calibri"/>
                <a:cs typeface="Calibri"/>
              </a:rPr>
              <a:t> </a:t>
            </a:r>
            <a:r>
              <a:rPr lang="en-US" sz="1600">
                <a:latin typeface="Calibri"/>
                <a:cs typeface="Calibri"/>
              </a:rPr>
              <a:t>open.</a:t>
            </a:r>
            <a:r>
              <a:rPr lang="en-US" sz="1600" spc="-55">
                <a:latin typeface="Calibri"/>
                <a:cs typeface="Calibri"/>
              </a:rPr>
              <a:t> </a:t>
            </a:r>
            <a:r>
              <a:rPr lang="en-US" sz="1600">
                <a:latin typeface="Calibri"/>
                <a:cs typeface="Calibri"/>
              </a:rPr>
              <a:t>Any</a:t>
            </a:r>
            <a:r>
              <a:rPr lang="en-US" sz="1600" spc="-60">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with</a:t>
            </a:r>
            <a:r>
              <a:rPr lang="en-US" sz="1600" spc="-25">
                <a:latin typeface="Calibri"/>
                <a:cs typeface="Calibri"/>
              </a:rPr>
              <a:t> </a:t>
            </a:r>
            <a:r>
              <a:rPr lang="en-US" sz="1600" spc="-50">
                <a:latin typeface="Calibri"/>
                <a:cs typeface="Calibri"/>
              </a:rPr>
              <a:t>a </a:t>
            </a:r>
            <a:r>
              <a:rPr lang="en-US" sz="1600">
                <a:latin typeface="Calibri"/>
                <a:cs typeface="Calibri"/>
              </a:rPr>
              <a:t>“@”</a:t>
            </a:r>
            <a:r>
              <a:rPr lang="en-US" sz="1600" spc="-45">
                <a:latin typeface="Calibri"/>
                <a:cs typeface="Calibri"/>
              </a:rPr>
              <a:t> </a:t>
            </a:r>
            <a:r>
              <a:rPr lang="en-US" sz="1600">
                <a:latin typeface="Calibri"/>
                <a:cs typeface="Calibri"/>
              </a:rPr>
              <a:t>next</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a:latin typeface="Calibri"/>
                <a:cs typeface="Calibri"/>
              </a:rPr>
              <a:t>the</a:t>
            </a:r>
            <a:r>
              <a:rPr lang="en-US" sz="1600" spc="-25">
                <a:latin typeface="Calibri"/>
                <a:cs typeface="Calibri"/>
              </a:rPr>
              <a:t> </a:t>
            </a:r>
            <a:r>
              <a:rPr lang="en-US" sz="1600">
                <a:latin typeface="Calibri"/>
                <a:cs typeface="Calibri"/>
              </a:rPr>
              <a:t>order</a:t>
            </a:r>
            <a:r>
              <a:rPr lang="en-US" sz="1600" spc="-40">
                <a:latin typeface="Calibri"/>
                <a:cs typeface="Calibri"/>
              </a:rPr>
              <a:t> </a:t>
            </a:r>
            <a:r>
              <a:rPr lang="en-US" sz="1600">
                <a:latin typeface="Calibri"/>
                <a:cs typeface="Calibri"/>
              </a:rPr>
              <a:t>are</a:t>
            </a:r>
            <a:r>
              <a:rPr lang="en-US" sz="1600" spc="-20">
                <a:latin typeface="Calibri"/>
                <a:cs typeface="Calibri"/>
              </a:rPr>
              <a:t> </a:t>
            </a:r>
            <a:r>
              <a:rPr lang="en-US" sz="1600" spc="-10">
                <a:latin typeface="Calibri"/>
                <a:cs typeface="Calibri"/>
              </a:rPr>
              <a:t>open.</a:t>
            </a:r>
            <a:endParaRPr lang="en-US" sz="1600">
              <a:latin typeface="Calibri"/>
              <a:cs typeface="Calibri"/>
            </a:endParaRPr>
          </a:p>
          <a:p>
            <a:pPr marL="812800" marR="905510" lvl="1" indent="-342900">
              <a:lnSpc>
                <a:spcPct val="100000"/>
              </a:lnSpc>
              <a:spcBef>
                <a:spcPts val="1700"/>
              </a:spcBef>
              <a:buFont typeface="Arial" panose="020B0604020202020204" pitchFamily="34" charset="0"/>
              <a:buChar char="•"/>
              <a:tabLst>
                <a:tab pos="699135" algn="l"/>
              </a:tabLst>
            </a:pPr>
            <a:r>
              <a:rPr lang="en-US" sz="1600">
                <a:latin typeface="Calibri"/>
                <a:cs typeface="Calibri"/>
              </a:rPr>
              <a:t>If</a:t>
            </a:r>
            <a:r>
              <a:rPr lang="en-US" sz="1600" spc="-40">
                <a:latin typeface="Calibri"/>
                <a:cs typeface="Calibri"/>
              </a:rPr>
              <a:t> </a:t>
            </a:r>
            <a:r>
              <a:rPr lang="en-US" sz="1600">
                <a:latin typeface="Calibri"/>
                <a:cs typeface="Calibri"/>
              </a:rPr>
              <a:t>you</a:t>
            </a:r>
            <a:r>
              <a:rPr lang="en-US" sz="1600" spc="-40">
                <a:latin typeface="Calibri"/>
                <a:cs typeface="Calibri"/>
              </a:rPr>
              <a:t> </a:t>
            </a:r>
            <a:r>
              <a:rPr lang="en-US" sz="1600">
                <a:latin typeface="Calibri"/>
                <a:cs typeface="Calibri"/>
              </a:rPr>
              <a:t>have</a:t>
            </a:r>
            <a:r>
              <a:rPr lang="en-US" sz="1600" spc="-30">
                <a:latin typeface="Calibri"/>
                <a:cs typeface="Calibri"/>
              </a:rPr>
              <a:t> </a:t>
            </a:r>
            <a:r>
              <a:rPr lang="en-US" sz="1600">
                <a:latin typeface="Calibri"/>
                <a:cs typeface="Calibri"/>
              </a:rPr>
              <a:t>the</a:t>
            </a:r>
            <a:r>
              <a:rPr lang="en-US" sz="1600" spc="-25">
                <a:latin typeface="Calibri"/>
                <a:cs typeface="Calibri"/>
              </a:rPr>
              <a:t> </a:t>
            </a:r>
            <a:r>
              <a:rPr lang="en-US" sz="1600">
                <a:latin typeface="Calibri"/>
                <a:cs typeface="Calibri"/>
              </a:rPr>
              <a:t>unreconciled</a:t>
            </a:r>
            <a:r>
              <a:rPr lang="en-US" sz="1600" spc="-45">
                <a:latin typeface="Calibri"/>
                <a:cs typeface="Calibri"/>
              </a:rPr>
              <a:t> </a:t>
            </a:r>
            <a:r>
              <a:rPr lang="en-US" sz="1600">
                <a:latin typeface="Calibri"/>
                <a:cs typeface="Calibri"/>
              </a:rPr>
              <a:t>menu</a:t>
            </a:r>
            <a:r>
              <a:rPr lang="en-US" sz="1600" spc="-35">
                <a:latin typeface="Calibri"/>
                <a:cs typeface="Calibri"/>
              </a:rPr>
              <a:t> </a:t>
            </a:r>
            <a:r>
              <a:rPr lang="en-US" sz="1600">
                <a:latin typeface="Calibri"/>
                <a:cs typeface="Calibri"/>
              </a:rPr>
              <a:t>by</a:t>
            </a:r>
            <a:r>
              <a:rPr lang="en-US" sz="1600" spc="-40">
                <a:latin typeface="Calibri"/>
                <a:cs typeface="Calibri"/>
              </a:rPr>
              <a:t> </a:t>
            </a:r>
            <a:r>
              <a:rPr lang="en-US" sz="1600">
                <a:latin typeface="Calibri"/>
                <a:cs typeface="Calibri"/>
              </a:rPr>
              <a:t>cardholder</a:t>
            </a:r>
            <a:r>
              <a:rPr lang="en-US" sz="1600" spc="-50">
                <a:latin typeface="Calibri"/>
                <a:cs typeface="Calibri"/>
              </a:rPr>
              <a:t> </a:t>
            </a:r>
            <a:r>
              <a:rPr lang="en-US" sz="1600">
                <a:latin typeface="Calibri"/>
                <a:cs typeface="Calibri"/>
              </a:rPr>
              <a:t>menu</a:t>
            </a:r>
            <a:r>
              <a:rPr lang="en-US" sz="1600" spc="-20">
                <a:latin typeface="Calibri"/>
                <a:cs typeface="Calibri"/>
              </a:rPr>
              <a:t> </a:t>
            </a:r>
            <a:r>
              <a:rPr lang="en-US" sz="1600">
                <a:latin typeface="Calibri"/>
                <a:cs typeface="Calibri"/>
              </a:rPr>
              <a:t>in</a:t>
            </a:r>
            <a:r>
              <a:rPr lang="en-US" sz="1600" spc="-35">
                <a:latin typeface="Calibri"/>
                <a:cs typeface="Calibri"/>
              </a:rPr>
              <a:t> </a:t>
            </a:r>
            <a:r>
              <a:rPr lang="en-US" sz="1600" spc="-20">
                <a:latin typeface="Calibri"/>
                <a:cs typeface="Calibri"/>
              </a:rPr>
              <a:t>VISTA,</a:t>
            </a:r>
            <a:r>
              <a:rPr lang="en-US" sz="1600" spc="-30">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can</a:t>
            </a:r>
            <a:r>
              <a:rPr lang="en-US" sz="1600" spc="-45">
                <a:latin typeface="Calibri"/>
                <a:cs typeface="Calibri"/>
              </a:rPr>
              <a:t> </a:t>
            </a:r>
            <a:r>
              <a:rPr lang="en-US" sz="1600">
                <a:latin typeface="Calibri"/>
                <a:cs typeface="Calibri"/>
              </a:rPr>
              <a:t>pull</a:t>
            </a:r>
            <a:r>
              <a:rPr lang="en-US" sz="1600" spc="-25">
                <a:latin typeface="Calibri"/>
                <a:cs typeface="Calibri"/>
              </a:rPr>
              <a:t> </a:t>
            </a:r>
            <a:r>
              <a:rPr lang="en-US" sz="1600">
                <a:latin typeface="Calibri"/>
                <a:cs typeface="Calibri"/>
              </a:rPr>
              <a:t>the</a:t>
            </a:r>
            <a:r>
              <a:rPr lang="en-US" sz="1600" spc="-40">
                <a:latin typeface="Calibri"/>
                <a:cs typeface="Calibri"/>
              </a:rPr>
              <a:t> </a:t>
            </a:r>
            <a:r>
              <a:rPr lang="en-US" sz="1600">
                <a:latin typeface="Calibri"/>
                <a:cs typeface="Calibri"/>
              </a:rPr>
              <a:t>open</a:t>
            </a:r>
            <a:r>
              <a:rPr lang="en-US" sz="1600" spc="-35">
                <a:latin typeface="Calibri"/>
                <a:cs typeface="Calibri"/>
              </a:rPr>
              <a:t> </a:t>
            </a:r>
            <a:r>
              <a:rPr lang="en-US" sz="1600">
                <a:latin typeface="Calibri"/>
                <a:cs typeface="Calibri"/>
              </a:rPr>
              <a:t>orders</a:t>
            </a:r>
            <a:r>
              <a:rPr lang="en-US" sz="1600" spc="-25">
                <a:latin typeface="Calibri"/>
                <a:cs typeface="Calibri"/>
              </a:rPr>
              <a:t> for </a:t>
            </a:r>
            <a:r>
              <a:rPr lang="en-US" sz="1600">
                <a:latin typeface="Calibri"/>
                <a:cs typeface="Calibri"/>
              </a:rPr>
              <a:t>each</a:t>
            </a:r>
            <a:r>
              <a:rPr lang="en-US" sz="1600" spc="-15">
                <a:latin typeface="Calibri"/>
                <a:cs typeface="Calibri"/>
              </a:rPr>
              <a:t> </a:t>
            </a:r>
            <a:r>
              <a:rPr lang="en-US" sz="1600" spc="-10">
                <a:latin typeface="Calibri"/>
                <a:cs typeface="Calibri"/>
              </a:rPr>
              <a:t>cardholder.</a:t>
            </a:r>
            <a:endParaRPr lang="en-US" sz="1600">
              <a:latin typeface="Calibri"/>
              <a:cs typeface="Calibri"/>
            </a:endParaRPr>
          </a:p>
          <a:p>
            <a:pPr marL="812165" lvl="1" indent="-342900">
              <a:lnSpc>
                <a:spcPct val="100000"/>
              </a:lnSpc>
              <a:spcBef>
                <a:spcPts val="1705"/>
              </a:spcBef>
              <a:buFont typeface="Arial" panose="020B0604020202020204" pitchFamily="34" charset="0"/>
              <a:buChar char="•"/>
              <a:tabLst>
                <a:tab pos="699135" algn="l"/>
              </a:tabLst>
            </a:pPr>
            <a:r>
              <a:rPr lang="en-US" sz="1600">
                <a:latin typeface="Calibri"/>
                <a:cs typeface="Calibri"/>
              </a:rPr>
              <a:t>Ask</a:t>
            </a:r>
            <a:r>
              <a:rPr lang="en-US" sz="1600" spc="-30">
                <a:latin typeface="Calibri"/>
                <a:cs typeface="Calibri"/>
              </a:rPr>
              <a:t> </a:t>
            </a:r>
            <a:r>
              <a:rPr lang="en-US" sz="1600">
                <a:latin typeface="Calibri"/>
                <a:cs typeface="Calibri"/>
              </a:rPr>
              <a:t>your</a:t>
            </a:r>
            <a:r>
              <a:rPr lang="en-US" sz="1600" spc="-45">
                <a:latin typeface="Calibri"/>
                <a:cs typeface="Calibri"/>
              </a:rPr>
              <a:t> </a:t>
            </a:r>
            <a:r>
              <a:rPr lang="en-US" sz="1600">
                <a:latin typeface="Calibri"/>
                <a:cs typeface="Calibri"/>
              </a:rPr>
              <a:t>cardholder(s)</a:t>
            </a:r>
            <a:r>
              <a:rPr lang="en-US" sz="1600" spc="-30">
                <a:latin typeface="Calibri"/>
                <a:cs typeface="Calibri"/>
              </a:rPr>
              <a:t> </a:t>
            </a:r>
            <a:r>
              <a:rPr lang="en-US" sz="1600">
                <a:latin typeface="Calibri"/>
                <a:cs typeface="Calibri"/>
              </a:rPr>
              <a:t>and</a:t>
            </a:r>
            <a:r>
              <a:rPr lang="en-US" sz="1600" spc="-25">
                <a:latin typeface="Calibri"/>
                <a:cs typeface="Calibri"/>
              </a:rPr>
              <a:t> </a:t>
            </a:r>
            <a:r>
              <a:rPr lang="en-US" sz="1600">
                <a:latin typeface="Calibri"/>
                <a:cs typeface="Calibri"/>
              </a:rPr>
              <a:t>work</a:t>
            </a:r>
            <a:r>
              <a:rPr lang="en-US" sz="1600" spc="-30">
                <a:latin typeface="Calibri"/>
                <a:cs typeface="Calibri"/>
              </a:rPr>
              <a:t> </a:t>
            </a:r>
            <a:r>
              <a:rPr lang="en-US" sz="1600">
                <a:latin typeface="Calibri"/>
                <a:cs typeface="Calibri"/>
              </a:rPr>
              <a:t>with</a:t>
            </a:r>
            <a:r>
              <a:rPr lang="en-US" sz="1600" spc="-15">
                <a:latin typeface="Calibri"/>
                <a:cs typeface="Calibri"/>
              </a:rPr>
              <a:t> </a:t>
            </a:r>
            <a:r>
              <a:rPr lang="en-US" sz="1600">
                <a:latin typeface="Calibri"/>
                <a:cs typeface="Calibri"/>
              </a:rPr>
              <a:t>them</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a:latin typeface="Calibri"/>
                <a:cs typeface="Calibri"/>
              </a:rPr>
              <a:t>see</a:t>
            </a:r>
            <a:r>
              <a:rPr lang="en-US" sz="1600" spc="-10">
                <a:latin typeface="Calibri"/>
                <a:cs typeface="Calibri"/>
              </a:rPr>
              <a:t> </a:t>
            </a:r>
            <a:r>
              <a:rPr lang="en-US" sz="1600">
                <a:latin typeface="Calibri"/>
                <a:cs typeface="Calibri"/>
              </a:rPr>
              <a:t>what</a:t>
            </a:r>
            <a:r>
              <a:rPr lang="en-US" sz="1600" spc="-20">
                <a:latin typeface="Calibri"/>
                <a:cs typeface="Calibri"/>
              </a:rPr>
              <a:t> </a:t>
            </a:r>
            <a:r>
              <a:rPr lang="en-US" sz="1600">
                <a:latin typeface="Calibri"/>
                <a:cs typeface="Calibri"/>
              </a:rPr>
              <a:t>can</a:t>
            </a:r>
            <a:r>
              <a:rPr lang="en-US" sz="1600" spc="-25">
                <a:latin typeface="Calibri"/>
                <a:cs typeface="Calibri"/>
              </a:rPr>
              <a:t> </a:t>
            </a:r>
            <a:r>
              <a:rPr lang="en-US" sz="1600">
                <a:latin typeface="Calibri"/>
                <a:cs typeface="Calibri"/>
              </a:rPr>
              <a:t>be</a:t>
            </a:r>
            <a:r>
              <a:rPr lang="en-US" sz="1600" spc="-25">
                <a:latin typeface="Calibri"/>
                <a:cs typeface="Calibri"/>
              </a:rPr>
              <a:t> </a:t>
            </a:r>
            <a:r>
              <a:rPr lang="en-US" sz="1600" spc="-10">
                <a:latin typeface="Calibri"/>
                <a:cs typeface="Calibri"/>
              </a:rPr>
              <a:t>reconciled.</a:t>
            </a:r>
          </a:p>
          <a:p>
            <a:pPr marL="812165" lvl="1" indent="-342900">
              <a:lnSpc>
                <a:spcPct val="100000"/>
              </a:lnSpc>
              <a:spcBef>
                <a:spcPts val="1705"/>
              </a:spcBef>
              <a:buFont typeface="Arial" panose="020B0604020202020204" pitchFamily="34" charset="0"/>
              <a:buChar char="•"/>
              <a:tabLst>
                <a:tab pos="699135" algn="l"/>
              </a:tabLst>
            </a:pPr>
            <a:endParaRPr lang="en-US" sz="1400">
              <a:latin typeface="Calibri"/>
              <a:cs typeface="Calibri"/>
            </a:endParaRP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14</a:t>
            </a:r>
            <a:endParaRPr sz="1200">
              <a:latin typeface="Calibri"/>
              <a:cs typeface="Calibri"/>
            </a:endParaRPr>
          </a:p>
        </p:txBody>
      </p:sp>
      <p:sp>
        <p:nvSpPr>
          <p:cNvPr id="4" name="object 4"/>
          <p:cNvSpPr txBox="1">
            <a:spLocks noGrp="1"/>
          </p:cNvSpPr>
          <p:nvPr>
            <p:ph type="title"/>
          </p:nvPr>
        </p:nvSpPr>
        <p:spPr>
          <a:xfrm>
            <a:off x="146147" y="158944"/>
            <a:ext cx="11631930" cy="485931"/>
          </a:xfrm>
          <a:prstGeom prst="rect">
            <a:avLst/>
          </a:prstGeom>
        </p:spPr>
        <p:txBody>
          <a:bodyPr vert="horz" wrap="square" lIns="0" tIns="54511" rIns="0" bIns="0" rtlCol="0" anchor="t">
            <a:spAutoFit/>
          </a:bodyPr>
          <a:lstStyle/>
          <a:p>
            <a:pPr marL="449580">
              <a:spcBef>
                <a:spcPts val="95"/>
              </a:spcBef>
            </a:pPr>
            <a:r>
              <a:rPr spc="-20"/>
              <a:t>Section</a:t>
            </a:r>
            <a:r>
              <a:rPr lang="en-US" spc="-125"/>
              <a:t> 2</a:t>
            </a:r>
            <a:r>
              <a:t>:</a:t>
            </a:r>
            <a:r>
              <a:rPr spc="-95"/>
              <a:t> </a:t>
            </a:r>
            <a:r>
              <a:rPr spc="-20"/>
              <a:t>Helpful</a:t>
            </a:r>
            <a:r>
              <a:rPr spc="-105"/>
              <a:t> </a:t>
            </a:r>
            <a:r>
              <a:t>tips</a:t>
            </a:r>
            <a:r>
              <a:rPr spc="-110"/>
              <a:t> </a:t>
            </a:r>
            <a:r>
              <a:t>on</a:t>
            </a:r>
            <a:r>
              <a:rPr spc="-85"/>
              <a:t> </a:t>
            </a:r>
            <a:r>
              <a:rPr spc="-20"/>
              <a:t>credit</a:t>
            </a:r>
            <a:r>
              <a:rPr spc="-114"/>
              <a:t> </a:t>
            </a:r>
            <a:r>
              <a:rPr spc="-25"/>
              <a:t>card</a:t>
            </a:r>
            <a:r>
              <a:rPr spc="-125"/>
              <a:t> </a:t>
            </a:r>
            <a:r>
              <a:rPr spc="-10"/>
              <a:t>open</a:t>
            </a:r>
            <a:r>
              <a:rPr spc="-110"/>
              <a:t> </a:t>
            </a:r>
            <a:r>
              <a:rPr spc="-10"/>
              <a:t>orders</a:t>
            </a:r>
            <a:endParaRPr lang="en-US" spc="-1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422" y="924792"/>
            <a:ext cx="11626850" cy="4316823"/>
          </a:xfrm>
          <a:prstGeom prst="rect">
            <a:avLst/>
          </a:prstGeom>
        </p:spPr>
        <p:txBody>
          <a:bodyPr vert="horz" wrap="square" lIns="0" tIns="152400" rIns="0" bIns="0" rtlCol="0" anchor="t">
            <a:spAutoFit/>
          </a:bodyPr>
          <a:lstStyle/>
          <a:p>
            <a:pPr marL="240665" marR="665480" indent="-228600">
              <a:lnSpc>
                <a:spcPct val="150000"/>
              </a:lnSpc>
              <a:spcBef>
                <a:spcPts val="1700"/>
              </a:spcBef>
              <a:buFont typeface="Arial"/>
              <a:buChar char="•"/>
              <a:tabLst>
                <a:tab pos="240665" algn="l"/>
                <a:tab pos="241300" algn="l"/>
              </a:tabLst>
            </a:pPr>
            <a:r>
              <a:rPr lang="en-US" sz="2000" b="1" spc="-20">
                <a:highlight>
                  <a:srgbClr val="FFFF00"/>
                </a:highlight>
                <a:latin typeface="Calibri"/>
                <a:cs typeface="Calibri"/>
              </a:rPr>
              <a:t>Note: The slide is from FY23 FSC News Flash as the FY24 has not been issued yet. Expect similar timelines for closing this year.</a:t>
            </a:r>
            <a:r>
              <a:rPr lang="en-US" sz="2000" b="1" spc="-20">
                <a:latin typeface="Calibri"/>
                <a:cs typeface="Calibri"/>
              </a:rPr>
              <a:t>   </a:t>
            </a:r>
            <a:r>
              <a:rPr lang="en-US" sz="1600" spc="-20">
                <a:latin typeface="Calibri"/>
                <a:cs typeface="Calibri"/>
                <a:hlinkClick r:id="rId2"/>
              </a:rPr>
              <a:t>FSC News Flash 8.24.23</a:t>
            </a:r>
            <a:endParaRPr lang="en-US" sz="2000" spc="-20">
              <a:latin typeface="Calibri"/>
              <a:cs typeface="Calibri"/>
            </a:endParaRPr>
          </a:p>
          <a:p>
            <a:pPr marL="240665" marR="665480" indent="-228600">
              <a:lnSpc>
                <a:spcPct val="150000"/>
              </a:lnSpc>
              <a:spcBef>
                <a:spcPts val="1750"/>
              </a:spcBef>
              <a:buFont typeface="Arial"/>
              <a:buChar char="•"/>
              <a:tabLst>
                <a:tab pos="240665" algn="l"/>
                <a:tab pos="241300" algn="l"/>
              </a:tabLst>
            </a:pPr>
            <a:r>
              <a:rPr lang="en-US" sz="1600" spc="-20">
                <a:latin typeface="Calibri"/>
                <a:cs typeface="Calibri"/>
              </a:rPr>
              <a:t>VA’s Temporary Duty (TDY) Travel System, </a:t>
            </a:r>
            <a:r>
              <a:rPr lang="en-US" sz="1600" spc="-20" err="1">
                <a:latin typeface="Calibri"/>
                <a:cs typeface="Calibri"/>
              </a:rPr>
              <a:t>ConcurGov</a:t>
            </a:r>
            <a:r>
              <a:rPr lang="en-US" sz="1600" spc="-20">
                <a:latin typeface="Calibri"/>
                <a:cs typeface="Calibri"/>
              </a:rPr>
              <a:t>, will be unavailable from 5:00pm Eastern Standard Time (EST) Friday, September 15, 2023 through 6:00am EST Monday, September 18, 2023 to allow time for the loading of the FY 2024 FMS Lines of Accounting (LOA) and </a:t>
            </a:r>
            <a:r>
              <a:rPr lang="en-US" sz="1600" spc="-20" err="1">
                <a:latin typeface="Calibri"/>
                <a:cs typeface="Calibri"/>
              </a:rPr>
              <a:t>iFAMS</a:t>
            </a:r>
            <a:r>
              <a:rPr lang="en-US" sz="1600" spc="-20">
                <a:latin typeface="Calibri"/>
                <a:cs typeface="Calibri"/>
              </a:rPr>
              <a:t> Accounting Templates. </a:t>
            </a:r>
          </a:p>
          <a:p>
            <a:pPr marL="240665" marR="665480" lvl="3" indent="-228600">
              <a:lnSpc>
                <a:spcPct val="150000"/>
              </a:lnSpc>
              <a:spcBef>
                <a:spcPts val="1750"/>
              </a:spcBef>
              <a:buFont typeface="Arial"/>
              <a:buChar char="•"/>
              <a:tabLst>
                <a:tab pos="240665" algn="l"/>
                <a:tab pos="241300" algn="l"/>
              </a:tabLst>
            </a:pPr>
            <a:r>
              <a:rPr lang="en-US" sz="1600" spc="-20">
                <a:latin typeface="Calibri"/>
                <a:cs typeface="Calibri"/>
              </a:rPr>
              <a:t>While </a:t>
            </a:r>
            <a:r>
              <a:rPr lang="en-US" sz="1600" spc="-20" err="1">
                <a:latin typeface="Calibri"/>
                <a:cs typeface="Calibri"/>
              </a:rPr>
              <a:t>ConcurGov</a:t>
            </a:r>
            <a:r>
              <a:rPr lang="en-US" sz="1600" spc="-20">
                <a:latin typeface="Calibri"/>
                <a:cs typeface="Calibri"/>
              </a:rPr>
              <a:t> is down, Emergency Travel Procedures will be in effect and travelers requiring reservations or immediate booking during this time should contact the Travel Management Center (TMC) directly at (866) 779-6612. Please note that the TMC will charge the full-service fee for this support. </a:t>
            </a:r>
          </a:p>
          <a:p>
            <a:pPr marL="240665" marR="665480" indent="-228600">
              <a:lnSpc>
                <a:spcPct val="150000"/>
              </a:lnSpc>
              <a:spcBef>
                <a:spcPts val="1750"/>
              </a:spcBef>
              <a:buFont typeface="Arial"/>
              <a:buChar char="•"/>
              <a:tabLst>
                <a:tab pos="240665" algn="l"/>
                <a:tab pos="241300" algn="l"/>
              </a:tabLst>
            </a:pPr>
            <a:r>
              <a:rPr lang="en-US" sz="1600">
                <a:latin typeface="Calibri"/>
                <a:cs typeface="Calibri"/>
              </a:rPr>
              <a:t>Be cognizant of deadlines and consider choosing travel dates when possible outside of these critical time periods. </a:t>
            </a: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14</a:t>
            </a:r>
            <a:endParaRPr sz="1200">
              <a:latin typeface="Calibri"/>
              <a:cs typeface="Calibri"/>
            </a:endParaRPr>
          </a:p>
        </p:txBody>
      </p:sp>
      <p:sp>
        <p:nvSpPr>
          <p:cNvPr id="4" name="object 4"/>
          <p:cNvSpPr txBox="1">
            <a:spLocks noGrp="1"/>
          </p:cNvSpPr>
          <p:nvPr>
            <p:ph type="title"/>
          </p:nvPr>
        </p:nvSpPr>
        <p:spPr>
          <a:xfrm>
            <a:off x="146147" y="158944"/>
            <a:ext cx="11631930" cy="485931"/>
          </a:xfrm>
          <a:prstGeom prst="rect">
            <a:avLst/>
          </a:prstGeom>
        </p:spPr>
        <p:txBody>
          <a:bodyPr vert="horz" wrap="square" lIns="0" tIns="54511" rIns="0" bIns="0" rtlCol="0" anchor="t">
            <a:spAutoFit/>
          </a:bodyPr>
          <a:lstStyle/>
          <a:p>
            <a:pPr marL="449580">
              <a:spcBef>
                <a:spcPts val="95"/>
              </a:spcBef>
            </a:pPr>
            <a:r>
              <a:rPr spc="-20"/>
              <a:t>Section</a:t>
            </a:r>
            <a:r>
              <a:rPr lang="en-US" spc="-125"/>
              <a:t> 2</a:t>
            </a:r>
            <a:r>
              <a:t>:</a:t>
            </a:r>
            <a:r>
              <a:rPr lang="en-US"/>
              <a:t> Travel/Concur</a:t>
            </a:r>
            <a:endParaRPr lang="en-US" spc="-10"/>
          </a:p>
        </p:txBody>
      </p:sp>
    </p:spTree>
    <p:extLst>
      <p:ext uri="{BB962C8B-B14F-4D97-AF65-F5344CB8AC3E}">
        <p14:creationId xmlns:p14="http://schemas.microsoft.com/office/powerpoint/2010/main" val="112775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50FA-9000-2661-D9D5-F211FF3F1F62}"/>
              </a:ext>
            </a:extLst>
          </p:cNvPr>
          <p:cNvSpPr>
            <a:spLocks noGrp="1"/>
          </p:cNvSpPr>
          <p:nvPr>
            <p:ph type="title"/>
          </p:nvPr>
        </p:nvSpPr>
        <p:spPr>
          <a:xfrm>
            <a:off x="146147" y="158944"/>
            <a:ext cx="11631930" cy="430887"/>
          </a:xfrm>
        </p:spPr>
        <p:txBody>
          <a:bodyPr wrap="square" lIns="0" tIns="0" rIns="0" bIns="0" anchor="t">
            <a:spAutoFit/>
          </a:bodyPr>
          <a:lstStyle/>
          <a:p>
            <a:r>
              <a:rPr lang="en-US"/>
              <a:t>Section 3: Reimbursables </a:t>
            </a:r>
          </a:p>
        </p:txBody>
      </p:sp>
      <p:sp>
        <p:nvSpPr>
          <p:cNvPr id="3" name="Text Placeholder 2">
            <a:extLst>
              <a:ext uri="{FF2B5EF4-FFF2-40B4-BE49-F238E27FC236}">
                <a16:creationId xmlns:a16="http://schemas.microsoft.com/office/drawing/2014/main" id="{6F215FB2-BEA4-C229-A4AC-71D8D1DB327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C621B536-B5EE-354C-D5B4-E470B10F3BB7}"/>
              </a:ext>
            </a:extLst>
          </p:cNvPr>
          <p:cNvPicPr>
            <a:picLocks noChangeAspect="1"/>
          </p:cNvPicPr>
          <p:nvPr/>
        </p:nvPicPr>
        <p:blipFill>
          <a:blip r:embed="rId2"/>
          <a:stretch>
            <a:fillRect/>
          </a:stretch>
        </p:blipFill>
        <p:spPr>
          <a:xfrm>
            <a:off x="1538287" y="2081212"/>
            <a:ext cx="9115425"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561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nchor="t">
            <a:spAutoFit/>
          </a:bodyPr>
          <a:lstStyle/>
          <a:p>
            <a:pPr marL="229870">
              <a:spcBef>
                <a:spcPts val="95"/>
              </a:spcBef>
            </a:pPr>
            <a:r>
              <a:rPr spc="-20"/>
              <a:t>Section</a:t>
            </a:r>
            <a:r>
              <a:rPr lang="en-US" spc="-125"/>
              <a:t> 3</a:t>
            </a:r>
            <a:r>
              <a:t>:</a:t>
            </a:r>
            <a:r>
              <a:rPr spc="-90"/>
              <a:t> </a:t>
            </a:r>
            <a:r>
              <a:rPr spc="-20"/>
              <a:t>Biggest</a:t>
            </a:r>
            <a:r>
              <a:rPr spc="-114"/>
              <a:t> </a:t>
            </a:r>
            <a:r>
              <a:rPr spc="-10"/>
              <a:t>Issue</a:t>
            </a:r>
            <a:r>
              <a:rPr spc="-110"/>
              <a:t> </a:t>
            </a:r>
            <a:r>
              <a:t>with</a:t>
            </a:r>
            <a:r>
              <a:rPr spc="-125"/>
              <a:t> </a:t>
            </a:r>
            <a:r>
              <a:rPr spc="-10"/>
              <a:t>Reimbursables</a:t>
            </a:r>
            <a:endParaRPr lang="en-US"/>
          </a:p>
        </p:txBody>
      </p:sp>
      <p:sp>
        <p:nvSpPr>
          <p:cNvPr id="3" name="object 3"/>
          <p:cNvSpPr txBox="1"/>
          <p:nvPr/>
        </p:nvSpPr>
        <p:spPr>
          <a:xfrm>
            <a:off x="467969" y="1187641"/>
            <a:ext cx="11278870" cy="4194995"/>
          </a:xfrm>
          <a:prstGeom prst="rect">
            <a:avLst/>
          </a:prstGeom>
        </p:spPr>
        <p:txBody>
          <a:bodyPr vert="horz" wrap="square" lIns="0" tIns="45720" rIns="0" bIns="0" rtlCol="0" anchor="t">
            <a:spAutoFit/>
          </a:bodyPr>
          <a:lstStyle/>
          <a:p>
            <a:pPr marL="240665" indent="-227965">
              <a:lnSpc>
                <a:spcPct val="100000"/>
              </a:lnSpc>
              <a:spcBef>
                <a:spcPts val="360"/>
              </a:spcBef>
              <a:buFont typeface="Arial"/>
              <a:buChar char="•"/>
              <a:tabLst>
                <a:tab pos="240665" algn="l"/>
                <a:tab pos="241300" algn="l"/>
              </a:tabLst>
            </a:pPr>
            <a:r>
              <a:rPr lang="en-US" sz="1600">
                <a:latin typeface="Calibri"/>
                <a:cs typeface="Calibri"/>
              </a:rPr>
              <a:t>See our training from March on our SharePoint: </a:t>
            </a:r>
            <a:r>
              <a:rPr lang="en-US" sz="1600">
                <a:hlinkClick r:id="rId2"/>
              </a:rPr>
              <a:t>Monthly Finance Training, Reimbursable Process_Final.pptx (sharepoint.com)</a:t>
            </a:r>
            <a:endParaRPr lang="en-US" sz="1600">
              <a:latin typeface="Calibri"/>
              <a:cs typeface="Calibri"/>
            </a:endParaRPr>
          </a:p>
          <a:p>
            <a:pPr marL="240665" indent="-227965">
              <a:lnSpc>
                <a:spcPct val="100000"/>
              </a:lnSpc>
              <a:spcBef>
                <a:spcPts val="360"/>
              </a:spcBef>
              <a:buFont typeface="Arial"/>
              <a:buChar char="•"/>
              <a:tabLst>
                <a:tab pos="240665" algn="l"/>
                <a:tab pos="241300" algn="l"/>
              </a:tabLst>
            </a:pPr>
            <a:r>
              <a:rPr sz="1600">
                <a:latin typeface="Calibri"/>
                <a:cs typeface="Calibri"/>
              </a:rPr>
              <a:t>Stations</a:t>
            </a:r>
            <a:r>
              <a:rPr sz="1600" spc="-15">
                <a:latin typeface="Calibri"/>
                <a:cs typeface="Calibri"/>
              </a:rPr>
              <a:t> </a:t>
            </a:r>
            <a:r>
              <a:rPr sz="1600">
                <a:latin typeface="Calibri"/>
                <a:cs typeface="Calibri"/>
              </a:rPr>
              <a:t>are</a:t>
            </a:r>
            <a:r>
              <a:rPr sz="1600" spc="-25">
                <a:latin typeface="Calibri"/>
                <a:cs typeface="Calibri"/>
              </a:rPr>
              <a:t> </a:t>
            </a:r>
            <a:r>
              <a:rPr sz="1600">
                <a:latin typeface="Calibri"/>
                <a:cs typeface="Calibri"/>
              </a:rPr>
              <a:t>not</a:t>
            </a:r>
            <a:r>
              <a:rPr sz="1600" spc="-30">
                <a:latin typeface="Calibri"/>
                <a:cs typeface="Calibri"/>
              </a:rPr>
              <a:t> </a:t>
            </a:r>
            <a:r>
              <a:rPr sz="1600">
                <a:latin typeface="Calibri"/>
                <a:cs typeface="Calibri"/>
              </a:rPr>
              <a:t>closing</a:t>
            </a:r>
            <a:r>
              <a:rPr sz="1600" spc="-30">
                <a:latin typeface="Calibri"/>
                <a:cs typeface="Calibri"/>
              </a:rPr>
              <a:t> </a:t>
            </a:r>
            <a:r>
              <a:rPr sz="1600">
                <a:latin typeface="Calibri"/>
                <a:cs typeface="Calibri"/>
              </a:rPr>
              <a:t>the</a:t>
            </a:r>
            <a:r>
              <a:rPr sz="1600" spc="-20">
                <a:latin typeface="Calibri"/>
                <a:cs typeface="Calibri"/>
              </a:rPr>
              <a:t> loop</a:t>
            </a:r>
            <a:r>
              <a:rPr lang="en-US" sz="1600" spc="-20">
                <a:latin typeface="Calibri"/>
                <a:cs typeface="Calibri"/>
              </a:rPr>
              <a:t>.</a:t>
            </a:r>
            <a:endParaRPr sz="1600">
              <a:latin typeface="Calibri"/>
              <a:cs typeface="Calibri"/>
            </a:endParaRPr>
          </a:p>
          <a:p>
            <a:pPr marL="697865" marR="156845" lvl="1" indent="-227965">
              <a:lnSpc>
                <a:spcPct val="163636"/>
              </a:lnSpc>
              <a:spcBef>
                <a:spcPts val="540"/>
              </a:spcBef>
              <a:buFont typeface="Arial"/>
              <a:buChar char="•"/>
              <a:tabLst>
                <a:tab pos="697865" algn="l"/>
                <a:tab pos="698500" algn="l"/>
              </a:tabLst>
            </a:pPr>
            <a:r>
              <a:rPr sz="1600">
                <a:latin typeface="Calibri"/>
                <a:cs typeface="Calibri"/>
              </a:rPr>
              <a:t>Reimbursables</a:t>
            </a:r>
            <a:r>
              <a:rPr sz="1600" spc="-25">
                <a:latin typeface="Calibri"/>
                <a:cs typeface="Calibri"/>
              </a:rPr>
              <a:t> </a:t>
            </a:r>
            <a:r>
              <a:rPr sz="1600">
                <a:latin typeface="Calibri"/>
                <a:cs typeface="Calibri"/>
              </a:rPr>
              <a:t>are</a:t>
            </a:r>
            <a:r>
              <a:rPr sz="1600" spc="-40">
                <a:latin typeface="Calibri"/>
                <a:cs typeface="Calibri"/>
              </a:rPr>
              <a:t> </a:t>
            </a:r>
            <a:r>
              <a:rPr sz="1600">
                <a:latin typeface="Calibri"/>
                <a:cs typeface="Calibri"/>
              </a:rPr>
              <a:t>meant</a:t>
            </a:r>
            <a:r>
              <a:rPr sz="1600" spc="-25">
                <a:latin typeface="Calibri"/>
                <a:cs typeface="Calibri"/>
              </a:rPr>
              <a:t> </a:t>
            </a:r>
            <a:r>
              <a:rPr sz="1600">
                <a:latin typeface="Calibri"/>
                <a:cs typeface="Calibri"/>
              </a:rPr>
              <a:t>to</a:t>
            </a:r>
            <a:r>
              <a:rPr sz="1600" spc="-50">
                <a:latin typeface="Calibri"/>
                <a:cs typeface="Calibri"/>
              </a:rPr>
              <a:t> </a:t>
            </a:r>
            <a:r>
              <a:rPr sz="1600">
                <a:latin typeface="Calibri"/>
                <a:cs typeface="Calibri"/>
              </a:rPr>
              <a:t>offset</a:t>
            </a:r>
            <a:r>
              <a:rPr sz="1600" spc="-30">
                <a:latin typeface="Calibri"/>
                <a:cs typeface="Calibri"/>
              </a:rPr>
              <a:t> </a:t>
            </a:r>
            <a:r>
              <a:rPr sz="1600">
                <a:latin typeface="Calibri"/>
                <a:cs typeface="Calibri"/>
              </a:rPr>
              <a:t>expenditures</a:t>
            </a:r>
            <a:r>
              <a:rPr sz="1600" spc="-40">
                <a:latin typeface="Calibri"/>
                <a:cs typeface="Calibri"/>
              </a:rPr>
              <a:t> </a:t>
            </a:r>
            <a:r>
              <a:rPr sz="1600">
                <a:latin typeface="Calibri"/>
                <a:cs typeface="Calibri"/>
              </a:rPr>
              <a:t>made</a:t>
            </a:r>
            <a:r>
              <a:rPr sz="1600" spc="-40">
                <a:latin typeface="Calibri"/>
                <a:cs typeface="Calibri"/>
              </a:rPr>
              <a:t> </a:t>
            </a:r>
            <a:r>
              <a:rPr sz="1600">
                <a:latin typeface="Calibri"/>
                <a:cs typeface="Calibri"/>
              </a:rPr>
              <a:t>in</a:t>
            </a:r>
            <a:r>
              <a:rPr sz="1600" spc="-35">
                <a:latin typeface="Calibri"/>
                <a:cs typeface="Calibri"/>
              </a:rPr>
              <a:t> </a:t>
            </a:r>
            <a:r>
              <a:rPr sz="1600">
                <a:latin typeface="Calibri"/>
                <a:cs typeface="Calibri"/>
              </a:rPr>
              <a:t>the</a:t>
            </a:r>
            <a:r>
              <a:rPr sz="1600" spc="-55">
                <a:latin typeface="Calibri"/>
                <a:cs typeface="Calibri"/>
              </a:rPr>
              <a:t> </a:t>
            </a:r>
            <a:r>
              <a:rPr sz="1600">
                <a:latin typeface="Calibri"/>
                <a:cs typeface="Calibri"/>
              </a:rPr>
              <a:t>0161A</a:t>
            </a:r>
            <a:r>
              <a:rPr sz="1600" spc="-70">
                <a:latin typeface="Calibri"/>
                <a:cs typeface="Calibri"/>
              </a:rPr>
              <a:t> </a:t>
            </a:r>
            <a:r>
              <a:rPr sz="1600">
                <a:latin typeface="Calibri"/>
                <a:cs typeface="Calibri"/>
              </a:rPr>
              <a:t>appropriation</a:t>
            </a:r>
            <a:r>
              <a:rPr sz="1600" spc="-35">
                <a:latin typeface="Calibri"/>
                <a:cs typeface="Calibri"/>
              </a:rPr>
              <a:t> </a:t>
            </a:r>
            <a:r>
              <a:rPr sz="1600">
                <a:latin typeface="Calibri"/>
                <a:cs typeface="Calibri"/>
              </a:rPr>
              <a:t>(be</a:t>
            </a:r>
            <a:r>
              <a:rPr sz="1600" spc="-55">
                <a:latin typeface="Calibri"/>
                <a:cs typeface="Calibri"/>
              </a:rPr>
              <a:t> </a:t>
            </a:r>
            <a:r>
              <a:rPr sz="1600">
                <a:latin typeface="Calibri"/>
                <a:cs typeface="Calibri"/>
              </a:rPr>
              <a:t>careful</a:t>
            </a:r>
            <a:r>
              <a:rPr sz="1600" spc="-50">
                <a:latin typeface="Calibri"/>
                <a:cs typeface="Calibri"/>
              </a:rPr>
              <a:t> </a:t>
            </a:r>
            <a:r>
              <a:rPr sz="1600" spc="-10">
                <a:latin typeface="Calibri"/>
                <a:cs typeface="Calibri"/>
              </a:rPr>
              <a:t>though </a:t>
            </a:r>
            <a:r>
              <a:rPr sz="1600">
                <a:latin typeface="Calibri"/>
                <a:cs typeface="Calibri"/>
              </a:rPr>
              <a:t>as</a:t>
            </a:r>
            <a:r>
              <a:rPr sz="1600" spc="-25">
                <a:latin typeface="Calibri"/>
                <a:cs typeface="Calibri"/>
              </a:rPr>
              <a:t> </a:t>
            </a:r>
            <a:r>
              <a:rPr sz="1600">
                <a:latin typeface="Calibri"/>
                <a:cs typeface="Calibri"/>
              </a:rPr>
              <a:t>this</a:t>
            </a:r>
            <a:r>
              <a:rPr sz="1600" spc="-5">
                <a:latin typeface="Calibri"/>
                <a:cs typeface="Calibri"/>
              </a:rPr>
              <a:t> </a:t>
            </a:r>
            <a:r>
              <a:rPr sz="1600">
                <a:latin typeface="Calibri"/>
                <a:cs typeface="Calibri"/>
              </a:rPr>
              <a:t>will</a:t>
            </a:r>
            <a:r>
              <a:rPr sz="1600" spc="-5">
                <a:latin typeface="Calibri"/>
                <a:cs typeface="Calibri"/>
              </a:rPr>
              <a:t> </a:t>
            </a:r>
            <a:r>
              <a:rPr sz="1600">
                <a:latin typeface="Calibri"/>
                <a:cs typeface="Calibri"/>
              </a:rPr>
              <a:t>increase</a:t>
            </a:r>
            <a:r>
              <a:rPr sz="1600" spc="-5">
                <a:latin typeface="Calibri"/>
                <a:cs typeface="Calibri"/>
              </a:rPr>
              <a:t> </a:t>
            </a:r>
            <a:r>
              <a:rPr sz="1600">
                <a:latin typeface="Calibri"/>
                <a:cs typeface="Calibri"/>
              </a:rPr>
              <a:t>balances</a:t>
            </a:r>
            <a:r>
              <a:rPr sz="1600" spc="-15">
                <a:latin typeface="Calibri"/>
                <a:cs typeface="Calibri"/>
              </a:rPr>
              <a:t> </a:t>
            </a:r>
            <a:r>
              <a:rPr sz="1600">
                <a:latin typeface="Calibri"/>
                <a:cs typeface="Calibri"/>
              </a:rPr>
              <a:t>in</a:t>
            </a:r>
            <a:r>
              <a:rPr sz="1600" spc="-20">
                <a:latin typeface="Calibri"/>
                <a:cs typeface="Calibri"/>
              </a:rPr>
              <a:t> </a:t>
            </a:r>
            <a:r>
              <a:rPr sz="1600" spc="-10">
                <a:latin typeface="Calibri"/>
                <a:cs typeface="Calibri"/>
              </a:rPr>
              <a:t>0161A1).</a:t>
            </a:r>
            <a:endParaRPr lang="en-US" sz="1600">
              <a:latin typeface="Calibri"/>
              <a:cs typeface="Calibri"/>
            </a:endParaRPr>
          </a:p>
          <a:p>
            <a:pPr marL="697865" marR="31115" lvl="1" indent="-227965">
              <a:lnSpc>
                <a:spcPct val="163636"/>
              </a:lnSpc>
              <a:spcBef>
                <a:spcPts val="490"/>
              </a:spcBef>
              <a:buFont typeface="Arial"/>
              <a:buChar char="•"/>
              <a:tabLst>
                <a:tab pos="697865" algn="l"/>
                <a:tab pos="698500" algn="l"/>
              </a:tabLst>
            </a:pPr>
            <a:r>
              <a:rPr sz="1600">
                <a:latin typeface="Calibri"/>
                <a:cs typeface="Calibri"/>
              </a:rPr>
              <a:t>Stations</a:t>
            </a:r>
            <a:r>
              <a:rPr sz="1600" spc="-15">
                <a:latin typeface="Calibri"/>
                <a:cs typeface="Calibri"/>
              </a:rPr>
              <a:t> </a:t>
            </a:r>
            <a:r>
              <a:rPr sz="1600">
                <a:latin typeface="Calibri"/>
                <a:cs typeface="Calibri"/>
              </a:rPr>
              <a:t>are</a:t>
            </a:r>
            <a:r>
              <a:rPr sz="1600" spc="-25">
                <a:latin typeface="Calibri"/>
                <a:cs typeface="Calibri"/>
              </a:rPr>
              <a:t> </a:t>
            </a:r>
            <a:r>
              <a:rPr sz="1600">
                <a:latin typeface="Calibri"/>
                <a:cs typeface="Calibri"/>
              </a:rPr>
              <a:t>billing</a:t>
            </a:r>
            <a:r>
              <a:rPr sz="1600" spc="-20">
                <a:latin typeface="Calibri"/>
                <a:cs typeface="Calibri"/>
              </a:rPr>
              <a:t> </a:t>
            </a:r>
            <a:r>
              <a:rPr sz="1600">
                <a:latin typeface="Calibri"/>
                <a:cs typeface="Calibri"/>
              </a:rPr>
              <a:t>and</a:t>
            </a:r>
            <a:r>
              <a:rPr sz="1600" spc="-35">
                <a:latin typeface="Calibri"/>
                <a:cs typeface="Calibri"/>
              </a:rPr>
              <a:t> </a:t>
            </a:r>
            <a:r>
              <a:rPr sz="1600">
                <a:latin typeface="Calibri"/>
                <a:cs typeface="Calibri"/>
              </a:rPr>
              <a:t>receiving</a:t>
            </a:r>
            <a:r>
              <a:rPr sz="1600" spc="-25">
                <a:latin typeface="Calibri"/>
                <a:cs typeface="Calibri"/>
              </a:rPr>
              <a:t> </a:t>
            </a:r>
            <a:r>
              <a:rPr sz="1600">
                <a:latin typeface="Calibri"/>
                <a:cs typeface="Calibri"/>
              </a:rPr>
              <a:t>the</a:t>
            </a:r>
            <a:r>
              <a:rPr sz="1600" spc="-25">
                <a:latin typeface="Calibri"/>
                <a:cs typeface="Calibri"/>
              </a:rPr>
              <a:t> </a:t>
            </a:r>
            <a:r>
              <a:rPr sz="1600">
                <a:latin typeface="Calibri"/>
                <a:cs typeface="Calibri"/>
              </a:rPr>
              <a:t>TDAs</a:t>
            </a:r>
            <a:r>
              <a:rPr sz="1600" spc="-40">
                <a:latin typeface="Calibri"/>
                <a:cs typeface="Calibri"/>
              </a:rPr>
              <a:t> </a:t>
            </a:r>
            <a:r>
              <a:rPr sz="1600">
                <a:latin typeface="Calibri"/>
                <a:cs typeface="Calibri"/>
              </a:rPr>
              <a:t>but</a:t>
            </a:r>
            <a:r>
              <a:rPr sz="1600" spc="-30">
                <a:latin typeface="Calibri"/>
                <a:cs typeface="Calibri"/>
              </a:rPr>
              <a:t> </a:t>
            </a:r>
            <a:r>
              <a:rPr sz="1600">
                <a:latin typeface="Calibri"/>
                <a:cs typeface="Calibri"/>
              </a:rPr>
              <a:t>are</a:t>
            </a:r>
            <a:r>
              <a:rPr sz="1600" spc="-25">
                <a:latin typeface="Calibri"/>
                <a:cs typeface="Calibri"/>
              </a:rPr>
              <a:t> </a:t>
            </a:r>
            <a:r>
              <a:rPr sz="1600">
                <a:latin typeface="Calibri"/>
                <a:cs typeface="Calibri"/>
              </a:rPr>
              <a:t>not</a:t>
            </a:r>
            <a:r>
              <a:rPr sz="1600" spc="-35">
                <a:latin typeface="Calibri"/>
                <a:cs typeface="Calibri"/>
              </a:rPr>
              <a:t> </a:t>
            </a:r>
            <a:r>
              <a:rPr sz="1600">
                <a:latin typeface="Calibri"/>
                <a:cs typeface="Calibri"/>
              </a:rPr>
              <a:t>cost</a:t>
            </a:r>
            <a:r>
              <a:rPr sz="1600" spc="-30">
                <a:latin typeface="Calibri"/>
                <a:cs typeface="Calibri"/>
              </a:rPr>
              <a:t> </a:t>
            </a:r>
            <a:r>
              <a:rPr sz="1600" spc="-10">
                <a:latin typeface="Calibri"/>
                <a:cs typeface="Calibri"/>
              </a:rPr>
              <a:t>transferring</a:t>
            </a:r>
            <a:r>
              <a:rPr sz="1600" spc="-20">
                <a:latin typeface="Calibri"/>
                <a:cs typeface="Calibri"/>
              </a:rPr>
              <a:t> </a:t>
            </a:r>
            <a:r>
              <a:rPr sz="1600">
                <a:latin typeface="Calibri"/>
                <a:cs typeface="Calibri"/>
              </a:rPr>
              <a:t>the</a:t>
            </a:r>
            <a:r>
              <a:rPr sz="1600" spc="-25">
                <a:latin typeface="Calibri"/>
                <a:cs typeface="Calibri"/>
              </a:rPr>
              <a:t> </a:t>
            </a:r>
            <a:r>
              <a:rPr sz="1600">
                <a:latin typeface="Calibri"/>
                <a:cs typeface="Calibri"/>
              </a:rPr>
              <a:t>expense</a:t>
            </a:r>
            <a:r>
              <a:rPr sz="1600" spc="-15">
                <a:latin typeface="Calibri"/>
                <a:cs typeface="Calibri"/>
              </a:rPr>
              <a:t> </a:t>
            </a:r>
            <a:r>
              <a:rPr sz="1600">
                <a:latin typeface="Calibri"/>
                <a:cs typeface="Calibri"/>
              </a:rPr>
              <a:t>from</a:t>
            </a:r>
            <a:r>
              <a:rPr sz="1600" spc="-25">
                <a:latin typeface="Calibri"/>
                <a:cs typeface="Calibri"/>
              </a:rPr>
              <a:t> </a:t>
            </a:r>
            <a:r>
              <a:rPr sz="1600">
                <a:latin typeface="Calibri"/>
                <a:cs typeface="Calibri"/>
              </a:rPr>
              <a:t>the</a:t>
            </a:r>
            <a:r>
              <a:rPr sz="1600" spc="-40">
                <a:latin typeface="Calibri"/>
                <a:cs typeface="Calibri"/>
              </a:rPr>
              <a:t> </a:t>
            </a:r>
            <a:r>
              <a:rPr sz="1600">
                <a:latin typeface="Calibri"/>
                <a:cs typeface="Calibri"/>
              </a:rPr>
              <a:t>0161A</a:t>
            </a:r>
            <a:r>
              <a:rPr sz="1600" spc="-50">
                <a:latin typeface="Calibri"/>
                <a:cs typeface="Calibri"/>
              </a:rPr>
              <a:t> </a:t>
            </a:r>
            <a:r>
              <a:rPr sz="1600" spc="-25">
                <a:latin typeface="Calibri"/>
                <a:cs typeface="Calibri"/>
              </a:rPr>
              <a:t>to </a:t>
            </a:r>
            <a:r>
              <a:rPr sz="1600">
                <a:latin typeface="Calibri"/>
                <a:cs typeface="Calibri"/>
              </a:rPr>
              <a:t>0161R1</a:t>
            </a:r>
            <a:r>
              <a:rPr sz="1600" spc="-45">
                <a:latin typeface="Calibri"/>
                <a:cs typeface="Calibri"/>
              </a:rPr>
              <a:t> </a:t>
            </a:r>
            <a:r>
              <a:rPr sz="1600">
                <a:latin typeface="Calibri"/>
                <a:cs typeface="Calibri"/>
              </a:rPr>
              <a:t>or</a:t>
            </a:r>
            <a:r>
              <a:rPr sz="1600" spc="-15">
                <a:latin typeface="Calibri"/>
                <a:cs typeface="Calibri"/>
              </a:rPr>
              <a:t> </a:t>
            </a:r>
            <a:r>
              <a:rPr sz="1600" spc="-25">
                <a:latin typeface="Calibri"/>
                <a:cs typeface="Calibri"/>
              </a:rPr>
              <a:t>X2.</a:t>
            </a:r>
            <a:endParaRPr lang="en-US" sz="1600">
              <a:latin typeface="Calibri"/>
              <a:cs typeface="Calibri"/>
            </a:endParaRPr>
          </a:p>
          <a:p>
            <a:pPr marL="240665" marR="5080" indent="-227965">
              <a:lnSpc>
                <a:spcPct val="163636"/>
              </a:lnSpc>
              <a:buFont typeface="Arial"/>
              <a:buChar char="•"/>
              <a:tabLst>
                <a:tab pos="240665" algn="l"/>
                <a:tab pos="241300" algn="l"/>
              </a:tabLst>
            </a:pPr>
            <a:r>
              <a:rPr sz="1600">
                <a:latin typeface="Calibri"/>
                <a:cs typeface="Calibri"/>
              </a:rPr>
              <a:t>Problem</a:t>
            </a:r>
            <a:r>
              <a:rPr sz="1600" spc="-20">
                <a:latin typeface="Calibri"/>
                <a:cs typeface="Calibri"/>
              </a:rPr>
              <a:t> </a:t>
            </a:r>
            <a:r>
              <a:rPr sz="1600">
                <a:latin typeface="Calibri"/>
                <a:cs typeface="Calibri"/>
              </a:rPr>
              <a:t>is</a:t>
            </a:r>
            <a:r>
              <a:rPr sz="1600" spc="-30">
                <a:latin typeface="Calibri"/>
                <a:cs typeface="Calibri"/>
              </a:rPr>
              <a:t> </a:t>
            </a:r>
            <a:r>
              <a:rPr sz="1600">
                <a:latin typeface="Calibri"/>
                <a:cs typeface="Calibri"/>
              </a:rPr>
              <a:t>cumulative</a:t>
            </a:r>
            <a:r>
              <a:rPr sz="1600" spc="-5">
                <a:latin typeface="Calibri"/>
                <a:cs typeface="Calibri"/>
              </a:rPr>
              <a:t> </a:t>
            </a:r>
            <a:r>
              <a:rPr sz="1600">
                <a:latin typeface="Calibri"/>
                <a:cs typeface="Calibri"/>
              </a:rPr>
              <a:t>as</a:t>
            </a:r>
            <a:r>
              <a:rPr sz="1600" spc="-25">
                <a:latin typeface="Calibri"/>
                <a:cs typeface="Calibri"/>
              </a:rPr>
              <a:t> </a:t>
            </a:r>
            <a:r>
              <a:rPr sz="1600">
                <a:latin typeface="Calibri"/>
                <a:cs typeface="Calibri"/>
              </a:rPr>
              <a:t>you</a:t>
            </a:r>
            <a:r>
              <a:rPr sz="1600" spc="-45">
                <a:latin typeface="Calibri"/>
                <a:cs typeface="Calibri"/>
              </a:rPr>
              <a:t> </a:t>
            </a:r>
            <a:r>
              <a:rPr sz="1600">
                <a:latin typeface="Calibri"/>
                <a:cs typeface="Calibri"/>
              </a:rPr>
              <a:t>do</a:t>
            </a:r>
            <a:r>
              <a:rPr sz="1600" spc="-55">
                <a:latin typeface="Calibri"/>
                <a:cs typeface="Calibri"/>
              </a:rPr>
              <a:t> </a:t>
            </a:r>
            <a:r>
              <a:rPr sz="1600">
                <a:latin typeface="Calibri"/>
                <a:cs typeface="Calibri"/>
              </a:rPr>
              <a:t>not</a:t>
            </a:r>
            <a:r>
              <a:rPr sz="1600" spc="-35">
                <a:latin typeface="Calibri"/>
                <a:cs typeface="Calibri"/>
              </a:rPr>
              <a:t> </a:t>
            </a:r>
            <a:r>
              <a:rPr sz="1600">
                <a:latin typeface="Calibri"/>
                <a:cs typeface="Calibri"/>
              </a:rPr>
              <a:t>close</a:t>
            </a:r>
            <a:r>
              <a:rPr sz="1600" spc="-25">
                <a:latin typeface="Calibri"/>
                <a:cs typeface="Calibri"/>
              </a:rPr>
              <a:t> </a:t>
            </a:r>
            <a:r>
              <a:rPr sz="1600">
                <a:latin typeface="Calibri"/>
                <a:cs typeface="Calibri"/>
              </a:rPr>
              <a:t>the</a:t>
            </a:r>
            <a:r>
              <a:rPr sz="1600" spc="-25">
                <a:latin typeface="Calibri"/>
                <a:cs typeface="Calibri"/>
              </a:rPr>
              <a:t> </a:t>
            </a:r>
            <a:r>
              <a:rPr sz="1600">
                <a:latin typeface="Calibri"/>
                <a:cs typeface="Calibri"/>
              </a:rPr>
              <a:t>loop,</a:t>
            </a:r>
            <a:r>
              <a:rPr sz="1600" spc="-50">
                <a:latin typeface="Calibri"/>
                <a:cs typeface="Calibri"/>
              </a:rPr>
              <a:t> </a:t>
            </a:r>
            <a:r>
              <a:rPr sz="1600">
                <a:latin typeface="Calibri"/>
                <a:cs typeface="Calibri"/>
              </a:rPr>
              <a:t>the</a:t>
            </a:r>
            <a:r>
              <a:rPr sz="1600" spc="-25">
                <a:latin typeface="Calibri"/>
                <a:cs typeface="Calibri"/>
              </a:rPr>
              <a:t> </a:t>
            </a:r>
            <a:r>
              <a:rPr sz="1600">
                <a:latin typeface="Calibri"/>
                <a:cs typeface="Calibri"/>
              </a:rPr>
              <a:t>balances</a:t>
            </a:r>
            <a:r>
              <a:rPr sz="1600" spc="-30">
                <a:latin typeface="Calibri"/>
                <a:cs typeface="Calibri"/>
              </a:rPr>
              <a:t> </a:t>
            </a:r>
            <a:r>
              <a:rPr sz="1600">
                <a:latin typeface="Calibri"/>
                <a:cs typeface="Calibri"/>
              </a:rPr>
              <a:t>grow</a:t>
            </a:r>
            <a:r>
              <a:rPr sz="1600" spc="-40">
                <a:latin typeface="Calibri"/>
                <a:cs typeface="Calibri"/>
              </a:rPr>
              <a:t> </a:t>
            </a:r>
            <a:r>
              <a:rPr sz="1600">
                <a:latin typeface="Calibri"/>
                <a:cs typeface="Calibri"/>
              </a:rPr>
              <a:t>and</a:t>
            </a:r>
            <a:r>
              <a:rPr sz="1600" spc="-35">
                <a:latin typeface="Calibri"/>
                <a:cs typeface="Calibri"/>
              </a:rPr>
              <a:t> </a:t>
            </a:r>
            <a:r>
              <a:rPr sz="1600">
                <a:latin typeface="Calibri"/>
                <a:cs typeface="Calibri"/>
              </a:rPr>
              <a:t>Fiscal</a:t>
            </a:r>
            <a:r>
              <a:rPr sz="1600" spc="-15">
                <a:latin typeface="Calibri"/>
                <a:cs typeface="Calibri"/>
              </a:rPr>
              <a:t> </a:t>
            </a:r>
            <a:r>
              <a:rPr sz="1600">
                <a:latin typeface="Calibri"/>
                <a:cs typeface="Calibri"/>
              </a:rPr>
              <a:t>will</a:t>
            </a:r>
            <a:r>
              <a:rPr sz="1600" spc="-35">
                <a:latin typeface="Calibri"/>
                <a:cs typeface="Calibri"/>
              </a:rPr>
              <a:t> </a:t>
            </a:r>
            <a:r>
              <a:rPr sz="1600">
                <a:latin typeface="Calibri"/>
                <a:cs typeface="Calibri"/>
              </a:rPr>
              <a:t>offset</a:t>
            </a:r>
            <a:r>
              <a:rPr sz="1600" spc="-10">
                <a:latin typeface="Calibri"/>
                <a:cs typeface="Calibri"/>
              </a:rPr>
              <a:t> </a:t>
            </a:r>
            <a:r>
              <a:rPr sz="1600">
                <a:latin typeface="Calibri"/>
                <a:cs typeface="Calibri"/>
              </a:rPr>
              <a:t>expenditures</a:t>
            </a:r>
            <a:r>
              <a:rPr sz="1600" spc="-25">
                <a:latin typeface="Calibri"/>
                <a:cs typeface="Calibri"/>
              </a:rPr>
              <a:t> in </a:t>
            </a:r>
            <a:r>
              <a:rPr sz="1600">
                <a:latin typeface="Calibri"/>
                <a:cs typeface="Calibri"/>
              </a:rPr>
              <a:t>previous</a:t>
            </a:r>
            <a:r>
              <a:rPr sz="1600" spc="-45">
                <a:latin typeface="Calibri"/>
                <a:cs typeface="Calibri"/>
              </a:rPr>
              <a:t> </a:t>
            </a:r>
            <a:r>
              <a:rPr sz="1600">
                <a:latin typeface="Calibri"/>
                <a:cs typeface="Calibri"/>
              </a:rPr>
              <a:t>years</a:t>
            </a:r>
            <a:r>
              <a:rPr sz="1600" spc="-25">
                <a:latin typeface="Calibri"/>
                <a:cs typeface="Calibri"/>
              </a:rPr>
              <a:t> </a:t>
            </a:r>
            <a:r>
              <a:rPr sz="1600">
                <a:latin typeface="Calibri"/>
                <a:cs typeface="Calibri"/>
              </a:rPr>
              <a:t>per</a:t>
            </a:r>
            <a:r>
              <a:rPr sz="1600" spc="-25">
                <a:latin typeface="Calibri"/>
                <a:cs typeface="Calibri"/>
              </a:rPr>
              <a:t> </a:t>
            </a:r>
            <a:r>
              <a:rPr sz="1600">
                <a:latin typeface="Calibri"/>
                <a:cs typeface="Calibri"/>
              </a:rPr>
              <a:t>the</a:t>
            </a:r>
            <a:r>
              <a:rPr sz="1600" spc="-40">
                <a:latin typeface="Calibri"/>
                <a:cs typeface="Calibri"/>
              </a:rPr>
              <a:t> </a:t>
            </a:r>
            <a:r>
              <a:rPr sz="1600">
                <a:latin typeface="Calibri"/>
                <a:cs typeface="Calibri"/>
              </a:rPr>
              <a:t>bill,</a:t>
            </a:r>
            <a:r>
              <a:rPr sz="1600" spc="-25">
                <a:latin typeface="Calibri"/>
                <a:cs typeface="Calibri"/>
              </a:rPr>
              <a:t> </a:t>
            </a:r>
            <a:r>
              <a:rPr sz="1600">
                <a:latin typeface="Calibri"/>
                <a:cs typeface="Calibri"/>
              </a:rPr>
              <a:t>thus</a:t>
            </a:r>
            <a:r>
              <a:rPr sz="1600" spc="-25">
                <a:latin typeface="Calibri"/>
                <a:cs typeface="Calibri"/>
              </a:rPr>
              <a:t> </a:t>
            </a:r>
            <a:r>
              <a:rPr sz="1600">
                <a:latin typeface="Calibri"/>
                <a:cs typeface="Calibri"/>
              </a:rPr>
              <a:t>making</a:t>
            </a:r>
            <a:r>
              <a:rPr sz="1600" spc="-35">
                <a:latin typeface="Calibri"/>
                <a:cs typeface="Calibri"/>
              </a:rPr>
              <a:t> </a:t>
            </a:r>
            <a:r>
              <a:rPr sz="1600">
                <a:latin typeface="Calibri"/>
                <a:cs typeface="Calibri"/>
              </a:rPr>
              <a:t>Research</a:t>
            </a:r>
            <a:r>
              <a:rPr sz="1600" spc="-20">
                <a:latin typeface="Calibri"/>
                <a:cs typeface="Calibri"/>
              </a:rPr>
              <a:t> </a:t>
            </a:r>
            <a:r>
              <a:rPr sz="1600">
                <a:latin typeface="Calibri"/>
                <a:cs typeface="Calibri"/>
              </a:rPr>
              <a:t>lose</a:t>
            </a:r>
            <a:r>
              <a:rPr sz="1600" spc="-20">
                <a:latin typeface="Calibri"/>
                <a:cs typeface="Calibri"/>
              </a:rPr>
              <a:t> </a:t>
            </a:r>
            <a:r>
              <a:rPr sz="1600">
                <a:latin typeface="Calibri"/>
                <a:cs typeface="Calibri"/>
              </a:rPr>
              <a:t>buying</a:t>
            </a:r>
            <a:r>
              <a:rPr sz="1600" spc="-65">
                <a:latin typeface="Calibri"/>
                <a:cs typeface="Calibri"/>
              </a:rPr>
              <a:t> </a:t>
            </a:r>
            <a:r>
              <a:rPr sz="1600" spc="-10">
                <a:latin typeface="Calibri"/>
                <a:cs typeface="Calibri"/>
              </a:rPr>
              <a:t>power.</a:t>
            </a:r>
            <a:endParaRPr lang="en-US" sz="1600">
              <a:latin typeface="Calibri"/>
              <a:cs typeface="Calibri"/>
            </a:endParaRPr>
          </a:p>
          <a:p>
            <a:pPr marL="698500" marR="213995" lvl="1" indent="-229235" algn="just">
              <a:lnSpc>
                <a:spcPct val="163636"/>
              </a:lnSpc>
              <a:buFont typeface="Arial"/>
              <a:buChar char="•"/>
              <a:tabLst>
                <a:tab pos="698500" algn="l"/>
              </a:tabLst>
            </a:pPr>
            <a:r>
              <a:rPr sz="1600" b="1">
                <a:latin typeface="Calibri"/>
                <a:cs typeface="Calibri"/>
              </a:rPr>
              <a:t>Example</a:t>
            </a:r>
            <a:r>
              <a:rPr sz="1600">
                <a:latin typeface="Calibri"/>
                <a:cs typeface="Calibri"/>
              </a:rPr>
              <a:t>:</a:t>
            </a:r>
            <a:r>
              <a:rPr sz="1600" spc="415">
                <a:latin typeface="Calibri"/>
                <a:cs typeface="Calibri"/>
              </a:rPr>
              <a:t> </a:t>
            </a:r>
            <a:r>
              <a:rPr sz="1600">
                <a:latin typeface="Calibri"/>
                <a:cs typeface="Calibri"/>
              </a:rPr>
              <a:t>Bill</a:t>
            </a:r>
            <a:r>
              <a:rPr sz="1600" spc="-5">
                <a:latin typeface="Calibri"/>
                <a:cs typeface="Calibri"/>
              </a:rPr>
              <a:t> </a:t>
            </a:r>
            <a:r>
              <a:rPr sz="1600">
                <a:latin typeface="Calibri"/>
                <a:cs typeface="Calibri"/>
              </a:rPr>
              <a:t>was</a:t>
            </a:r>
            <a:r>
              <a:rPr sz="1600" spc="-20">
                <a:latin typeface="Calibri"/>
                <a:cs typeface="Calibri"/>
              </a:rPr>
              <a:t> </a:t>
            </a:r>
            <a:r>
              <a:rPr sz="1600">
                <a:latin typeface="Calibri"/>
                <a:cs typeface="Calibri"/>
              </a:rPr>
              <a:t>made,</a:t>
            </a:r>
            <a:r>
              <a:rPr sz="1600" spc="-20">
                <a:latin typeface="Calibri"/>
                <a:cs typeface="Calibri"/>
              </a:rPr>
              <a:t> </a:t>
            </a:r>
            <a:r>
              <a:rPr sz="1600">
                <a:latin typeface="Calibri"/>
                <a:cs typeface="Calibri"/>
              </a:rPr>
              <a:t>paid</a:t>
            </a:r>
            <a:r>
              <a:rPr sz="1600" spc="-15">
                <a:latin typeface="Calibri"/>
                <a:cs typeface="Calibri"/>
              </a:rPr>
              <a:t> </a:t>
            </a:r>
            <a:r>
              <a:rPr sz="1600">
                <a:latin typeface="Calibri"/>
                <a:cs typeface="Calibri"/>
              </a:rPr>
              <a:t>and</a:t>
            </a:r>
            <a:r>
              <a:rPr sz="1600" spc="-35">
                <a:latin typeface="Calibri"/>
                <a:cs typeface="Calibri"/>
              </a:rPr>
              <a:t> </a:t>
            </a:r>
            <a:r>
              <a:rPr sz="1600">
                <a:latin typeface="Calibri"/>
                <a:cs typeface="Calibri"/>
              </a:rPr>
              <a:t>TDA</a:t>
            </a:r>
            <a:r>
              <a:rPr sz="1600" spc="-20">
                <a:latin typeface="Calibri"/>
                <a:cs typeface="Calibri"/>
              </a:rPr>
              <a:t> </a:t>
            </a:r>
            <a:r>
              <a:rPr sz="1600">
                <a:latin typeface="Calibri"/>
                <a:cs typeface="Calibri"/>
              </a:rPr>
              <a:t>received</a:t>
            </a:r>
            <a:r>
              <a:rPr sz="1600" spc="-15">
                <a:latin typeface="Calibri"/>
                <a:cs typeface="Calibri"/>
              </a:rPr>
              <a:t> </a:t>
            </a:r>
            <a:r>
              <a:rPr sz="1600">
                <a:latin typeface="Calibri"/>
                <a:cs typeface="Calibri"/>
              </a:rPr>
              <a:t>June</a:t>
            </a:r>
            <a:r>
              <a:rPr sz="1600" spc="-30">
                <a:latin typeface="Calibri"/>
                <a:cs typeface="Calibri"/>
              </a:rPr>
              <a:t> </a:t>
            </a:r>
            <a:r>
              <a:rPr lang="en-US" sz="1600">
                <a:latin typeface="Calibri"/>
                <a:cs typeface="Calibri"/>
              </a:rPr>
              <a:t>2024</a:t>
            </a:r>
            <a:r>
              <a:rPr sz="1600" spc="-45">
                <a:latin typeface="Calibri"/>
                <a:cs typeface="Calibri"/>
              </a:rPr>
              <a:t> </a:t>
            </a:r>
            <a:r>
              <a:rPr sz="1600">
                <a:latin typeface="Calibri"/>
                <a:cs typeface="Calibri"/>
              </a:rPr>
              <a:t>in</a:t>
            </a:r>
            <a:r>
              <a:rPr sz="1600" spc="-10">
                <a:latin typeface="Calibri"/>
                <a:cs typeface="Calibri"/>
              </a:rPr>
              <a:t> </a:t>
            </a:r>
            <a:r>
              <a:rPr sz="1600">
                <a:latin typeface="Calibri"/>
                <a:cs typeface="Calibri"/>
              </a:rPr>
              <a:t>X2.</a:t>
            </a:r>
            <a:r>
              <a:rPr sz="1600" spc="395">
                <a:latin typeface="Calibri"/>
                <a:cs typeface="Calibri"/>
              </a:rPr>
              <a:t> </a:t>
            </a:r>
            <a:r>
              <a:rPr sz="1600">
                <a:latin typeface="Calibri"/>
                <a:cs typeface="Calibri"/>
              </a:rPr>
              <a:t>Cost</a:t>
            </a:r>
            <a:r>
              <a:rPr sz="1600" spc="-25">
                <a:latin typeface="Calibri"/>
                <a:cs typeface="Calibri"/>
              </a:rPr>
              <a:t> </a:t>
            </a:r>
            <a:r>
              <a:rPr sz="1600">
                <a:latin typeface="Calibri"/>
                <a:cs typeface="Calibri"/>
              </a:rPr>
              <a:t>incurred</a:t>
            </a:r>
            <a:r>
              <a:rPr sz="1600" spc="-30">
                <a:latin typeface="Calibri"/>
                <a:cs typeface="Calibri"/>
              </a:rPr>
              <a:t> </a:t>
            </a:r>
            <a:r>
              <a:rPr sz="1600">
                <a:latin typeface="Calibri"/>
                <a:cs typeface="Calibri"/>
              </a:rPr>
              <a:t>in</a:t>
            </a:r>
            <a:r>
              <a:rPr sz="1600" spc="-10">
                <a:latin typeface="Calibri"/>
                <a:cs typeface="Calibri"/>
              </a:rPr>
              <a:t> </a:t>
            </a:r>
            <a:r>
              <a:rPr lang="en-US" sz="1600">
                <a:latin typeface="Calibri"/>
                <a:cs typeface="Calibri"/>
              </a:rPr>
              <a:t>22/23</a:t>
            </a:r>
            <a:r>
              <a:rPr sz="1600" spc="-55">
                <a:latin typeface="Calibri"/>
                <a:cs typeface="Calibri"/>
              </a:rPr>
              <a:t> </a:t>
            </a:r>
            <a:r>
              <a:rPr sz="1600">
                <a:latin typeface="Calibri"/>
                <a:cs typeface="Calibri"/>
              </a:rPr>
              <a:t>funds.</a:t>
            </a:r>
            <a:r>
              <a:rPr sz="1600" spc="409">
                <a:latin typeface="Calibri"/>
                <a:cs typeface="Calibri"/>
              </a:rPr>
              <a:t> </a:t>
            </a:r>
            <a:r>
              <a:rPr sz="1600" spc="-20">
                <a:latin typeface="Calibri"/>
                <a:cs typeface="Calibri"/>
              </a:rPr>
              <a:t>Cost </a:t>
            </a:r>
            <a:r>
              <a:rPr sz="1600" spc="-10">
                <a:latin typeface="Calibri"/>
                <a:cs typeface="Calibri"/>
              </a:rPr>
              <a:t>transfer</a:t>
            </a:r>
            <a:r>
              <a:rPr sz="1600" spc="-5">
                <a:latin typeface="Calibri"/>
                <a:cs typeface="Calibri"/>
              </a:rPr>
              <a:t> </a:t>
            </a:r>
            <a:r>
              <a:rPr sz="1600">
                <a:latin typeface="Calibri"/>
                <a:cs typeface="Calibri"/>
              </a:rPr>
              <a:t>is</a:t>
            </a:r>
            <a:r>
              <a:rPr sz="1600" spc="-5">
                <a:latin typeface="Calibri"/>
                <a:cs typeface="Calibri"/>
              </a:rPr>
              <a:t> </a:t>
            </a:r>
            <a:r>
              <a:rPr sz="1600">
                <a:latin typeface="Calibri"/>
                <a:cs typeface="Calibri"/>
              </a:rPr>
              <a:t>now</a:t>
            </a:r>
            <a:r>
              <a:rPr sz="1600" spc="-40">
                <a:latin typeface="Calibri"/>
                <a:cs typeface="Calibri"/>
              </a:rPr>
              <a:t> </a:t>
            </a:r>
            <a:r>
              <a:rPr sz="1600">
                <a:latin typeface="Calibri"/>
                <a:cs typeface="Calibri"/>
              </a:rPr>
              <a:t>done</a:t>
            </a:r>
            <a:r>
              <a:rPr sz="1600" spc="-30">
                <a:latin typeface="Calibri"/>
                <a:cs typeface="Calibri"/>
              </a:rPr>
              <a:t> </a:t>
            </a:r>
            <a:r>
              <a:rPr sz="1600">
                <a:latin typeface="Calibri"/>
                <a:cs typeface="Calibri"/>
              </a:rPr>
              <a:t>from</a:t>
            </a:r>
            <a:r>
              <a:rPr lang="en-US" sz="1600">
                <a:latin typeface="Calibri"/>
                <a:cs typeface="Calibri"/>
              </a:rPr>
              <a:t> 0161A1 22/23</a:t>
            </a:r>
            <a:r>
              <a:rPr sz="1600" spc="-50">
                <a:latin typeface="Calibri"/>
                <a:cs typeface="Calibri"/>
              </a:rPr>
              <a:t> </a:t>
            </a:r>
            <a:r>
              <a:rPr sz="1600">
                <a:latin typeface="Calibri"/>
                <a:cs typeface="Calibri"/>
              </a:rPr>
              <a:t>to</a:t>
            </a:r>
            <a:r>
              <a:rPr sz="1600" spc="-15">
                <a:latin typeface="Calibri"/>
                <a:cs typeface="Calibri"/>
              </a:rPr>
              <a:t> </a:t>
            </a:r>
            <a:r>
              <a:rPr lang="en-US" sz="1600" spc="-15">
                <a:latin typeface="Calibri"/>
                <a:cs typeface="Calibri"/>
              </a:rPr>
              <a:t>0161</a:t>
            </a:r>
            <a:r>
              <a:rPr sz="1600">
                <a:latin typeface="Calibri"/>
                <a:cs typeface="Calibri"/>
              </a:rPr>
              <a:t>X2,</a:t>
            </a:r>
            <a:r>
              <a:rPr sz="1600" spc="-35">
                <a:latin typeface="Calibri"/>
                <a:cs typeface="Calibri"/>
              </a:rPr>
              <a:t> </a:t>
            </a:r>
            <a:r>
              <a:rPr sz="1600">
                <a:latin typeface="Calibri"/>
                <a:cs typeface="Calibri"/>
              </a:rPr>
              <a:t>those</a:t>
            </a:r>
            <a:r>
              <a:rPr sz="1600" spc="-15">
                <a:latin typeface="Calibri"/>
                <a:cs typeface="Calibri"/>
              </a:rPr>
              <a:t> </a:t>
            </a:r>
            <a:r>
              <a:rPr sz="1600">
                <a:latin typeface="Calibri"/>
                <a:cs typeface="Calibri"/>
              </a:rPr>
              <a:t>funds</a:t>
            </a:r>
            <a:r>
              <a:rPr sz="1600" spc="-40">
                <a:latin typeface="Calibri"/>
                <a:cs typeface="Calibri"/>
              </a:rPr>
              <a:t> </a:t>
            </a:r>
            <a:r>
              <a:rPr sz="1600">
                <a:latin typeface="Calibri"/>
                <a:cs typeface="Calibri"/>
              </a:rPr>
              <a:t>in</a:t>
            </a:r>
            <a:r>
              <a:rPr sz="1600" spc="-10">
                <a:latin typeface="Calibri"/>
                <a:cs typeface="Calibri"/>
              </a:rPr>
              <a:t> </a:t>
            </a:r>
            <a:r>
              <a:rPr sz="1600">
                <a:latin typeface="Calibri"/>
                <a:cs typeface="Calibri"/>
              </a:rPr>
              <a:t>A1</a:t>
            </a:r>
            <a:r>
              <a:rPr sz="1600" spc="-20">
                <a:latin typeface="Calibri"/>
                <a:cs typeface="Calibri"/>
              </a:rPr>
              <a:t> </a:t>
            </a:r>
            <a:r>
              <a:rPr sz="1600">
                <a:latin typeface="Calibri"/>
                <a:cs typeface="Calibri"/>
              </a:rPr>
              <a:t>are</a:t>
            </a:r>
            <a:r>
              <a:rPr sz="1600" spc="-10">
                <a:latin typeface="Calibri"/>
                <a:cs typeface="Calibri"/>
              </a:rPr>
              <a:t> </a:t>
            </a:r>
            <a:r>
              <a:rPr sz="1600">
                <a:latin typeface="Calibri"/>
                <a:cs typeface="Calibri"/>
              </a:rPr>
              <a:t>not</a:t>
            </a:r>
            <a:r>
              <a:rPr sz="1600" spc="-35">
                <a:latin typeface="Calibri"/>
                <a:cs typeface="Calibri"/>
              </a:rPr>
              <a:t> </a:t>
            </a:r>
            <a:r>
              <a:rPr sz="1600">
                <a:latin typeface="Calibri"/>
                <a:cs typeface="Calibri"/>
              </a:rPr>
              <a:t>accessible</a:t>
            </a:r>
            <a:r>
              <a:rPr sz="1600" spc="10">
                <a:latin typeface="Calibri"/>
                <a:cs typeface="Calibri"/>
              </a:rPr>
              <a:t> </a:t>
            </a:r>
            <a:r>
              <a:rPr sz="1600">
                <a:latin typeface="Calibri"/>
                <a:cs typeface="Calibri"/>
              </a:rPr>
              <a:t>for</a:t>
            </a:r>
            <a:r>
              <a:rPr sz="1600" spc="-30">
                <a:latin typeface="Calibri"/>
                <a:cs typeface="Calibri"/>
              </a:rPr>
              <a:t> </a:t>
            </a:r>
            <a:r>
              <a:rPr sz="1600">
                <a:latin typeface="Calibri"/>
                <a:cs typeface="Calibri"/>
              </a:rPr>
              <a:t>use.</a:t>
            </a:r>
            <a:r>
              <a:rPr sz="1600" spc="409">
                <a:latin typeface="Calibri"/>
                <a:cs typeface="Calibri"/>
              </a:rPr>
              <a:t> </a:t>
            </a:r>
            <a:r>
              <a:rPr sz="1600">
                <a:latin typeface="Calibri"/>
                <a:cs typeface="Calibri"/>
              </a:rPr>
              <a:t>Closing</a:t>
            </a:r>
            <a:r>
              <a:rPr sz="1600" spc="-20">
                <a:latin typeface="Calibri"/>
                <a:cs typeface="Calibri"/>
              </a:rPr>
              <a:t> </a:t>
            </a:r>
            <a:r>
              <a:rPr sz="1600">
                <a:latin typeface="Calibri"/>
                <a:cs typeface="Calibri"/>
              </a:rPr>
              <a:t>the</a:t>
            </a:r>
            <a:r>
              <a:rPr sz="1600" spc="-10">
                <a:latin typeface="Calibri"/>
                <a:cs typeface="Calibri"/>
              </a:rPr>
              <a:t> </a:t>
            </a:r>
            <a:r>
              <a:rPr sz="1600" spc="-20">
                <a:latin typeface="Calibri"/>
                <a:cs typeface="Calibri"/>
              </a:rPr>
              <a:t>loop </a:t>
            </a:r>
            <a:r>
              <a:rPr sz="1600">
                <a:latin typeface="Calibri"/>
                <a:cs typeface="Calibri"/>
              </a:rPr>
              <a:t>took</a:t>
            </a:r>
            <a:r>
              <a:rPr sz="1600" spc="-45">
                <a:latin typeface="Calibri"/>
                <a:cs typeface="Calibri"/>
              </a:rPr>
              <a:t> </a:t>
            </a:r>
            <a:r>
              <a:rPr sz="1600">
                <a:latin typeface="Calibri"/>
                <a:cs typeface="Calibri"/>
              </a:rPr>
              <a:t>too</a:t>
            </a:r>
            <a:r>
              <a:rPr sz="1600" spc="-40">
                <a:latin typeface="Calibri"/>
                <a:cs typeface="Calibri"/>
              </a:rPr>
              <a:t> </a:t>
            </a:r>
            <a:r>
              <a:rPr sz="1600" spc="-10">
                <a:latin typeface="Calibri"/>
                <a:cs typeface="Calibri"/>
              </a:rPr>
              <a:t>long</a:t>
            </a:r>
            <a:r>
              <a:rPr lang="en-US" sz="1600" spc="-10">
                <a:latin typeface="Calibri"/>
                <a:cs typeface="Calibri"/>
              </a:rPr>
              <a:t>, and the funds are not available for use anymore!</a:t>
            </a:r>
            <a:endParaRPr lang="en-US" sz="1600">
              <a:latin typeface="Calibri"/>
              <a:cs typeface="Calibri"/>
            </a:endParaRPr>
          </a:p>
          <a:p>
            <a:pPr marL="240665" indent="-227965">
              <a:lnSpc>
                <a:spcPct val="100000"/>
              </a:lnSpc>
              <a:buFont typeface="Arial"/>
              <a:buChar char="•"/>
              <a:tabLst>
                <a:tab pos="240665" algn="l"/>
                <a:tab pos="241300" algn="l"/>
              </a:tabLst>
            </a:pPr>
            <a:r>
              <a:rPr sz="1600" b="1">
                <a:latin typeface="Calibri"/>
                <a:cs typeface="Calibri"/>
              </a:rPr>
              <a:t>Work</a:t>
            </a:r>
            <a:r>
              <a:rPr sz="1600" b="1" spc="-55">
                <a:latin typeface="Calibri"/>
                <a:cs typeface="Calibri"/>
              </a:rPr>
              <a:t> </a:t>
            </a:r>
            <a:r>
              <a:rPr sz="1600" b="1">
                <a:latin typeface="Calibri"/>
                <a:cs typeface="Calibri"/>
              </a:rPr>
              <a:t>with</a:t>
            </a:r>
            <a:r>
              <a:rPr sz="1600" b="1" spc="-45">
                <a:latin typeface="Calibri"/>
                <a:cs typeface="Calibri"/>
              </a:rPr>
              <a:t> </a:t>
            </a:r>
            <a:r>
              <a:rPr sz="1600" b="1">
                <a:latin typeface="Calibri"/>
                <a:cs typeface="Calibri"/>
              </a:rPr>
              <a:t>Fiscal</a:t>
            </a:r>
            <a:r>
              <a:rPr sz="1600" b="1" spc="-50">
                <a:latin typeface="Calibri"/>
                <a:cs typeface="Calibri"/>
              </a:rPr>
              <a:t> </a:t>
            </a:r>
            <a:r>
              <a:rPr sz="1600" b="1">
                <a:latin typeface="Calibri"/>
                <a:cs typeface="Calibri"/>
              </a:rPr>
              <a:t>to</a:t>
            </a:r>
            <a:r>
              <a:rPr sz="1600" b="1" spc="-30">
                <a:latin typeface="Calibri"/>
                <a:cs typeface="Calibri"/>
              </a:rPr>
              <a:t> </a:t>
            </a:r>
            <a:r>
              <a:rPr sz="1600" b="1">
                <a:latin typeface="Calibri"/>
                <a:cs typeface="Calibri"/>
              </a:rPr>
              <a:t>cost</a:t>
            </a:r>
            <a:r>
              <a:rPr sz="1600" b="1" spc="-45">
                <a:latin typeface="Calibri"/>
                <a:cs typeface="Calibri"/>
              </a:rPr>
              <a:t> </a:t>
            </a:r>
            <a:r>
              <a:rPr sz="1600" b="1" spc="-10">
                <a:latin typeface="Calibri"/>
                <a:cs typeface="Calibri"/>
              </a:rPr>
              <a:t>transfer</a:t>
            </a:r>
            <a:r>
              <a:rPr sz="1600" b="1" spc="-40">
                <a:latin typeface="Calibri"/>
                <a:cs typeface="Calibri"/>
              </a:rPr>
              <a:t> </a:t>
            </a:r>
            <a:r>
              <a:rPr sz="1600" b="1">
                <a:latin typeface="Calibri"/>
                <a:cs typeface="Calibri"/>
              </a:rPr>
              <a:t>to</a:t>
            </a:r>
            <a:r>
              <a:rPr sz="1600" b="1" spc="-35">
                <a:latin typeface="Calibri"/>
                <a:cs typeface="Calibri"/>
              </a:rPr>
              <a:t> </a:t>
            </a:r>
            <a:r>
              <a:rPr lang="en-US" sz="1600" b="1">
                <a:latin typeface="Calibri"/>
                <a:cs typeface="Calibri"/>
              </a:rPr>
              <a:t>24/25</a:t>
            </a:r>
            <a:r>
              <a:rPr sz="1600" b="1" spc="370">
                <a:latin typeface="Calibri"/>
                <a:cs typeface="Calibri"/>
              </a:rPr>
              <a:t> </a:t>
            </a:r>
            <a:r>
              <a:rPr sz="1600" b="1">
                <a:latin typeface="Calibri"/>
                <a:cs typeface="Calibri"/>
              </a:rPr>
              <a:t>to</a:t>
            </a:r>
            <a:r>
              <a:rPr sz="1600" b="1" spc="-45">
                <a:latin typeface="Calibri"/>
                <a:cs typeface="Calibri"/>
              </a:rPr>
              <a:t> </a:t>
            </a:r>
            <a:r>
              <a:rPr sz="1600" b="1">
                <a:latin typeface="Calibri"/>
                <a:cs typeface="Calibri"/>
              </a:rPr>
              <a:t>reduce</a:t>
            </a:r>
            <a:r>
              <a:rPr sz="1600" b="1" spc="-25">
                <a:latin typeface="Calibri"/>
                <a:cs typeface="Calibri"/>
              </a:rPr>
              <a:t> </a:t>
            </a:r>
            <a:r>
              <a:rPr sz="1600" b="1">
                <a:latin typeface="Calibri"/>
                <a:cs typeface="Calibri"/>
              </a:rPr>
              <a:t>R1</a:t>
            </a:r>
            <a:r>
              <a:rPr sz="1600" b="1" spc="-40">
                <a:latin typeface="Calibri"/>
                <a:cs typeface="Calibri"/>
              </a:rPr>
              <a:t> </a:t>
            </a:r>
            <a:r>
              <a:rPr sz="1600" b="1">
                <a:latin typeface="Calibri"/>
                <a:cs typeface="Calibri"/>
              </a:rPr>
              <a:t>balance</a:t>
            </a:r>
            <a:r>
              <a:rPr sz="1600" b="1" spc="-25">
                <a:latin typeface="Calibri"/>
                <a:cs typeface="Calibri"/>
              </a:rPr>
              <a:t> </a:t>
            </a:r>
            <a:r>
              <a:rPr sz="1600" b="1">
                <a:latin typeface="Calibri"/>
                <a:cs typeface="Calibri"/>
              </a:rPr>
              <a:t>to</a:t>
            </a:r>
            <a:r>
              <a:rPr sz="1600" b="1" spc="-45">
                <a:latin typeface="Calibri"/>
                <a:cs typeface="Calibri"/>
              </a:rPr>
              <a:t> </a:t>
            </a:r>
            <a:r>
              <a:rPr sz="1600" b="1" spc="-20">
                <a:latin typeface="Calibri"/>
                <a:cs typeface="Calibri"/>
              </a:rPr>
              <a:t>“0”.</a:t>
            </a:r>
            <a:endParaRPr sz="1600">
              <a:latin typeface="Calibri"/>
              <a:cs typeface="Calibri"/>
            </a:endParaRP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16</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511" y="2809120"/>
            <a:ext cx="4103370" cy="1798441"/>
          </a:xfrm>
          <a:prstGeom prst="rect">
            <a:avLst/>
          </a:prstGeom>
        </p:spPr>
        <p:txBody>
          <a:bodyPr vert="horz" wrap="square" lIns="0" tIns="43815" rIns="0" bIns="0" rtlCol="0" anchor="t">
            <a:spAutoFit/>
          </a:bodyPr>
          <a:lstStyle/>
          <a:p>
            <a:pPr marL="241300" marR="5080" indent="-228600">
              <a:lnSpc>
                <a:spcPct val="163215"/>
              </a:lnSpc>
              <a:spcBef>
                <a:spcPts val="345"/>
              </a:spcBef>
              <a:buFont typeface="Wingdings"/>
              <a:buChar char=""/>
              <a:tabLst>
                <a:tab pos="241300" algn="l"/>
              </a:tabLst>
            </a:pPr>
            <a:r>
              <a:rPr sz="1800">
                <a:latin typeface="Calibri"/>
                <a:cs typeface="Calibri"/>
              </a:rPr>
              <a:t>A</a:t>
            </a:r>
            <a:r>
              <a:rPr sz="1800" spc="-25">
                <a:latin typeface="Calibri"/>
                <a:cs typeface="Calibri"/>
              </a:rPr>
              <a:t> </a:t>
            </a:r>
            <a:r>
              <a:rPr sz="1800">
                <a:latin typeface="Calibri"/>
                <a:cs typeface="Calibri"/>
              </a:rPr>
              <a:t>recording</a:t>
            </a:r>
            <a:r>
              <a:rPr sz="1800" spc="-5">
                <a:latin typeface="Calibri"/>
                <a:cs typeface="Calibri"/>
              </a:rPr>
              <a:t> </a:t>
            </a:r>
            <a:r>
              <a:rPr sz="1800">
                <a:latin typeface="Calibri"/>
                <a:cs typeface="Calibri"/>
              </a:rPr>
              <a:t>of</a:t>
            </a:r>
            <a:r>
              <a:rPr sz="1800" spc="-5">
                <a:latin typeface="Calibri"/>
                <a:cs typeface="Calibri"/>
              </a:rPr>
              <a:t> </a:t>
            </a:r>
            <a:r>
              <a:rPr sz="1800">
                <a:latin typeface="Calibri"/>
                <a:cs typeface="Calibri"/>
              </a:rPr>
              <a:t>this</a:t>
            </a:r>
            <a:r>
              <a:rPr sz="1800" spc="-15">
                <a:latin typeface="Calibri"/>
                <a:cs typeface="Calibri"/>
              </a:rPr>
              <a:t> </a:t>
            </a:r>
            <a:r>
              <a:rPr sz="1800">
                <a:latin typeface="Calibri"/>
                <a:cs typeface="Calibri"/>
              </a:rPr>
              <a:t>session</a:t>
            </a:r>
            <a:r>
              <a:rPr sz="1800" spc="-30">
                <a:latin typeface="Calibri"/>
                <a:cs typeface="Calibri"/>
              </a:rPr>
              <a:t> </a:t>
            </a:r>
            <a:r>
              <a:rPr sz="1800">
                <a:latin typeface="Calibri"/>
                <a:cs typeface="Calibri"/>
              </a:rPr>
              <a:t>and</a:t>
            </a:r>
            <a:r>
              <a:rPr sz="1800" spc="-10">
                <a:latin typeface="Calibri"/>
                <a:cs typeface="Calibri"/>
              </a:rPr>
              <a:t> </a:t>
            </a:r>
            <a:r>
              <a:rPr sz="1800" spc="-25">
                <a:latin typeface="Calibri"/>
                <a:cs typeface="Calibri"/>
              </a:rPr>
              <a:t>the </a:t>
            </a:r>
            <a:r>
              <a:rPr sz="1800">
                <a:latin typeface="Calibri"/>
                <a:cs typeface="Calibri"/>
              </a:rPr>
              <a:t>associated</a:t>
            </a:r>
            <a:r>
              <a:rPr sz="1800" spc="-45">
                <a:latin typeface="Calibri"/>
                <a:cs typeface="Calibri"/>
              </a:rPr>
              <a:t> </a:t>
            </a:r>
            <a:r>
              <a:rPr sz="1800">
                <a:latin typeface="Calibri"/>
                <a:cs typeface="Calibri"/>
              </a:rPr>
              <a:t>handouts</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be</a:t>
            </a:r>
            <a:r>
              <a:rPr sz="1800" spc="-20">
                <a:latin typeface="Calibri"/>
                <a:cs typeface="Calibri"/>
              </a:rPr>
              <a:t> </a:t>
            </a:r>
            <a:r>
              <a:rPr sz="1800">
                <a:latin typeface="Calibri"/>
                <a:cs typeface="Calibri"/>
              </a:rPr>
              <a:t>available</a:t>
            </a:r>
            <a:r>
              <a:rPr sz="1800" spc="-25">
                <a:latin typeface="Calibri"/>
                <a:cs typeface="Calibri"/>
              </a:rPr>
              <a:t> on </a:t>
            </a:r>
            <a:r>
              <a:rPr sz="1800" spc="-10">
                <a:latin typeface="Calibri"/>
                <a:cs typeface="Calibri"/>
              </a:rPr>
              <a:t>ORPP&amp;E’s</a:t>
            </a:r>
            <a:r>
              <a:rPr sz="1800" spc="-70">
                <a:latin typeface="Calibri"/>
                <a:cs typeface="Calibri"/>
              </a:rPr>
              <a:t> </a:t>
            </a:r>
            <a:r>
              <a:rPr sz="1800">
                <a:latin typeface="Calibri"/>
                <a:cs typeface="Calibri"/>
              </a:rPr>
              <a:t>Education</a:t>
            </a:r>
            <a:r>
              <a:rPr sz="1800" spc="-50">
                <a:latin typeface="Calibri"/>
                <a:cs typeface="Calibri"/>
              </a:rPr>
              <a:t> </a:t>
            </a:r>
            <a:r>
              <a:rPr sz="1800">
                <a:latin typeface="Calibri"/>
                <a:cs typeface="Calibri"/>
              </a:rPr>
              <a:t>and</a:t>
            </a:r>
            <a:r>
              <a:rPr sz="1800" spc="-50">
                <a:latin typeface="Calibri"/>
                <a:cs typeface="Calibri"/>
              </a:rPr>
              <a:t> </a:t>
            </a:r>
            <a:r>
              <a:rPr sz="1800" spc="-10">
                <a:latin typeface="Calibri"/>
                <a:cs typeface="Calibri"/>
              </a:rPr>
              <a:t>Training</a:t>
            </a:r>
            <a:r>
              <a:rPr sz="1800" spc="-45">
                <a:latin typeface="Calibri"/>
                <a:cs typeface="Calibri"/>
              </a:rPr>
              <a:t> </a:t>
            </a:r>
            <a:r>
              <a:rPr sz="1800" spc="-10">
                <a:latin typeface="Calibri"/>
                <a:cs typeface="Calibri"/>
              </a:rPr>
              <a:t>website approximately</a:t>
            </a:r>
            <a:r>
              <a:rPr sz="1800" spc="20">
                <a:latin typeface="Calibri"/>
                <a:cs typeface="Calibri"/>
              </a:rPr>
              <a:t> </a:t>
            </a:r>
            <a:r>
              <a:rPr sz="1800" spc="-10">
                <a:latin typeface="Calibri"/>
                <a:cs typeface="Calibri"/>
              </a:rPr>
              <a:t>one-</a:t>
            </a:r>
            <a:r>
              <a:rPr sz="1800">
                <a:latin typeface="Calibri"/>
                <a:cs typeface="Calibri"/>
              </a:rPr>
              <a:t>week</a:t>
            </a:r>
            <a:r>
              <a:rPr sz="1800" spc="20">
                <a:latin typeface="Calibri"/>
                <a:cs typeface="Calibri"/>
              </a:rPr>
              <a:t> </a:t>
            </a:r>
            <a:r>
              <a:rPr sz="1800" spc="-10">
                <a:latin typeface="Calibri"/>
                <a:cs typeface="Calibri"/>
              </a:rPr>
              <a:t>post-webinar</a:t>
            </a:r>
            <a:endParaRPr lang="en-US" sz="1800">
              <a:latin typeface="Calibri"/>
              <a:cs typeface="Calibri"/>
            </a:endParaRPr>
          </a:p>
        </p:txBody>
      </p:sp>
      <p:sp>
        <p:nvSpPr>
          <p:cNvPr id="3" name="object 3"/>
          <p:cNvSpPr txBox="1"/>
          <p:nvPr/>
        </p:nvSpPr>
        <p:spPr>
          <a:xfrm>
            <a:off x="1039511" y="4297992"/>
            <a:ext cx="4204970" cy="1798441"/>
          </a:xfrm>
          <a:prstGeom prst="rect">
            <a:avLst/>
          </a:prstGeom>
        </p:spPr>
        <p:txBody>
          <a:bodyPr vert="horz" wrap="square" lIns="0" tIns="43815" rIns="0" bIns="0" rtlCol="0" anchor="t">
            <a:spAutoFit/>
          </a:bodyPr>
          <a:lstStyle/>
          <a:p>
            <a:pPr marL="240665" marR="5080" indent="-228600">
              <a:lnSpc>
                <a:spcPct val="163215"/>
              </a:lnSpc>
              <a:spcBef>
                <a:spcPts val="345"/>
              </a:spcBef>
              <a:buFont typeface="Wingdings"/>
              <a:buChar char=""/>
              <a:tabLst>
                <a:tab pos="241300" algn="l"/>
              </a:tabLst>
            </a:pPr>
            <a:r>
              <a:rPr sz="1800">
                <a:latin typeface="Calibri"/>
                <a:cs typeface="Calibri"/>
              </a:rPr>
              <a:t>An</a:t>
            </a:r>
            <a:r>
              <a:rPr sz="1800" spc="-30">
                <a:latin typeface="Calibri"/>
                <a:cs typeface="Calibri"/>
              </a:rPr>
              <a:t> </a:t>
            </a:r>
            <a:r>
              <a:rPr sz="1800">
                <a:latin typeface="Calibri"/>
                <a:cs typeface="Calibri"/>
              </a:rPr>
              <a:t>archive</a:t>
            </a:r>
            <a:r>
              <a:rPr sz="1800" spc="-25">
                <a:latin typeface="Calibri"/>
                <a:cs typeface="Calibri"/>
              </a:rPr>
              <a:t> </a:t>
            </a:r>
            <a:r>
              <a:rPr sz="1800">
                <a:latin typeface="Calibri"/>
                <a:cs typeface="Calibri"/>
              </a:rPr>
              <a:t>of</a:t>
            </a:r>
            <a:r>
              <a:rPr sz="1800" spc="-15">
                <a:latin typeface="Calibri"/>
                <a:cs typeface="Calibri"/>
              </a:rPr>
              <a:t> </a:t>
            </a:r>
            <a:r>
              <a:rPr sz="1800">
                <a:latin typeface="Calibri"/>
                <a:cs typeface="Calibri"/>
              </a:rPr>
              <a:t>all</a:t>
            </a:r>
            <a:r>
              <a:rPr sz="1800" spc="-20">
                <a:latin typeface="Calibri"/>
                <a:cs typeface="Calibri"/>
              </a:rPr>
              <a:t> </a:t>
            </a:r>
            <a:r>
              <a:rPr sz="1800">
                <a:latin typeface="Calibri"/>
                <a:cs typeface="Calibri"/>
              </a:rPr>
              <a:t>ORPP&amp;E</a:t>
            </a:r>
            <a:r>
              <a:rPr sz="1800" spc="-25">
                <a:latin typeface="Calibri"/>
                <a:cs typeface="Calibri"/>
              </a:rPr>
              <a:t> </a:t>
            </a:r>
            <a:r>
              <a:rPr sz="1800">
                <a:latin typeface="Calibri"/>
                <a:cs typeface="Calibri"/>
              </a:rPr>
              <a:t>webinars</a:t>
            </a:r>
            <a:r>
              <a:rPr sz="1800" spc="-30">
                <a:latin typeface="Calibri"/>
                <a:cs typeface="Calibri"/>
              </a:rPr>
              <a:t> </a:t>
            </a:r>
            <a:r>
              <a:rPr sz="1800">
                <a:latin typeface="Calibri"/>
                <a:cs typeface="Calibri"/>
              </a:rPr>
              <a:t>can</a:t>
            </a:r>
            <a:r>
              <a:rPr sz="1800" spc="-10">
                <a:latin typeface="Calibri"/>
                <a:cs typeface="Calibri"/>
              </a:rPr>
              <a:t> </a:t>
            </a:r>
            <a:r>
              <a:rPr sz="1800" spc="-25">
                <a:latin typeface="Calibri"/>
                <a:cs typeface="Calibri"/>
              </a:rPr>
              <a:t>be </a:t>
            </a:r>
            <a:r>
              <a:rPr sz="1800">
                <a:latin typeface="Calibri"/>
                <a:cs typeface="Calibri"/>
              </a:rPr>
              <a:t>found</a:t>
            </a:r>
            <a:r>
              <a:rPr sz="1800" spc="-30">
                <a:latin typeface="Calibri"/>
                <a:cs typeface="Calibri"/>
              </a:rPr>
              <a:t> </a:t>
            </a:r>
            <a:r>
              <a:rPr sz="1800" spc="-10">
                <a:latin typeface="Calibri"/>
                <a:cs typeface="Calibri"/>
              </a:rPr>
              <a:t>here: </a:t>
            </a:r>
            <a:r>
              <a:rPr sz="1800" u="sng" spc="-20">
                <a:uFill>
                  <a:solidFill>
                    <a:srgbClr val="000000"/>
                  </a:solidFill>
                </a:uFill>
                <a:latin typeface="Calibri"/>
                <a:cs typeface="Calibri"/>
                <a:hlinkClick r:id="rId2"/>
              </a:rPr>
              <a:t>https://www.research.va.gov/programs/or</a:t>
            </a:r>
            <a:r>
              <a:rPr sz="1800" spc="-20">
                <a:latin typeface="Calibri"/>
                <a:cs typeface="Calibri"/>
                <a:hlinkClick r:id="rId2"/>
              </a:rPr>
              <a:t> </a:t>
            </a:r>
            <a:r>
              <a:rPr sz="1800" u="sng" spc="-10">
                <a:uFill>
                  <a:solidFill>
                    <a:srgbClr val="000000"/>
                  </a:solidFill>
                </a:uFill>
                <a:latin typeface="Calibri"/>
                <a:cs typeface="Calibri"/>
                <a:hlinkClick r:id="rId2"/>
              </a:rPr>
              <a:t>ppe/education/webinars/archives.cfm</a:t>
            </a:r>
            <a:endParaRPr lang="en-US" sz="1800">
              <a:latin typeface="Calibri"/>
              <a:cs typeface="Calibri"/>
            </a:endParaRPr>
          </a:p>
        </p:txBody>
      </p:sp>
      <p:sp>
        <p:nvSpPr>
          <p:cNvPr id="4" name="object 4"/>
          <p:cNvSpPr txBox="1"/>
          <p:nvPr/>
        </p:nvSpPr>
        <p:spPr>
          <a:xfrm>
            <a:off x="5960990" y="1787819"/>
            <a:ext cx="4872990" cy="958215"/>
          </a:xfrm>
          <a:prstGeom prst="rect">
            <a:avLst/>
          </a:prstGeom>
        </p:spPr>
        <p:txBody>
          <a:bodyPr vert="horz" wrap="square" lIns="0" tIns="48895" rIns="0" bIns="0" rtlCol="0">
            <a:spAutoFit/>
          </a:bodyPr>
          <a:lstStyle/>
          <a:p>
            <a:pPr marL="241300" indent="-228600">
              <a:lnSpc>
                <a:spcPct val="100000"/>
              </a:lnSpc>
              <a:spcBef>
                <a:spcPts val="385"/>
              </a:spcBef>
              <a:buFont typeface="Wingdings"/>
              <a:buChar char=""/>
              <a:tabLst>
                <a:tab pos="241300" algn="l"/>
              </a:tabLst>
            </a:pPr>
            <a:r>
              <a:rPr sz="1800">
                <a:latin typeface="Calibri"/>
                <a:cs typeface="Calibri"/>
              </a:rPr>
              <a:t>Please</a:t>
            </a:r>
            <a:r>
              <a:rPr sz="1800" spc="-30">
                <a:latin typeface="Calibri"/>
                <a:cs typeface="Calibri"/>
              </a:rPr>
              <a:t> </a:t>
            </a:r>
            <a:r>
              <a:rPr sz="1800">
                <a:latin typeface="Calibri"/>
                <a:cs typeface="Calibri"/>
              </a:rPr>
              <a:t>use</a:t>
            </a:r>
            <a:r>
              <a:rPr sz="1800" spc="-15">
                <a:latin typeface="Calibri"/>
                <a:cs typeface="Calibri"/>
              </a:rPr>
              <a:t> </a:t>
            </a:r>
            <a:r>
              <a:rPr sz="1800">
                <a:latin typeface="Calibri"/>
                <a:cs typeface="Calibri"/>
              </a:rPr>
              <a:t>the</a:t>
            </a:r>
            <a:r>
              <a:rPr sz="1800" spc="-15">
                <a:latin typeface="Calibri"/>
                <a:cs typeface="Calibri"/>
              </a:rPr>
              <a:t> </a:t>
            </a:r>
            <a:r>
              <a:rPr sz="1800">
                <a:latin typeface="Calibri"/>
                <a:cs typeface="Calibri"/>
              </a:rPr>
              <a:t>Q&amp;A</a:t>
            </a:r>
            <a:r>
              <a:rPr sz="1800" spc="-20">
                <a:latin typeface="Calibri"/>
                <a:cs typeface="Calibri"/>
              </a:rPr>
              <a:t> </a:t>
            </a:r>
            <a:r>
              <a:rPr sz="1800">
                <a:latin typeface="Calibri"/>
                <a:cs typeface="Calibri"/>
              </a:rPr>
              <a:t>feature</a:t>
            </a:r>
            <a:r>
              <a:rPr sz="1800" spc="-5">
                <a:latin typeface="Calibri"/>
                <a:cs typeface="Calibri"/>
              </a:rPr>
              <a:t> </a:t>
            </a:r>
            <a:r>
              <a:rPr sz="1800">
                <a:latin typeface="Calibri"/>
                <a:cs typeface="Calibri"/>
              </a:rPr>
              <a:t>to</a:t>
            </a:r>
            <a:r>
              <a:rPr sz="1800" spc="-20">
                <a:latin typeface="Calibri"/>
                <a:cs typeface="Calibri"/>
              </a:rPr>
              <a:t> </a:t>
            </a:r>
            <a:r>
              <a:rPr sz="1800">
                <a:latin typeface="Calibri"/>
                <a:cs typeface="Calibri"/>
              </a:rPr>
              <a:t>submit</a:t>
            </a:r>
            <a:r>
              <a:rPr sz="1800" spc="-25">
                <a:latin typeface="Calibri"/>
                <a:cs typeface="Calibri"/>
              </a:rPr>
              <a:t> </a:t>
            </a:r>
            <a:r>
              <a:rPr sz="1800" spc="-10">
                <a:latin typeface="Calibri"/>
                <a:cs typeface="Calibri"/>
              </a:rPr>
              <a:t>questions.</a:t>
            </a:r>
            <a:endParaRPr sz="1800">
              <a:latin typeface="Calibri"/>
              <a:cs typeface="Calibri"/>
            </a:endParaRPr>
          </a:p>
          <a:p>
            <a:pPr marL="698500" lvl="1" indent="-228600">
              <a:lnSpc>
                <a:spcPct val="100000"/>
              </a:lnSpc>
              <a:spcBef>
                <a:spcPts val="290"/>
              </a:spcBef>
              <a:buFont typeface="Wingdings"/>
              <a:buChar char=""/>
              <a:tabLst>
                <a:tab pos="698500" algn="l"/>
              </a:tabLst>
            </a:pPr>
            <a:r>
              <a:rPr sz="1800" b="1">
                <a:solidFill>
                  <a:srgbClr val="FF0000"/>
                </a:solidFill>
                <a:latin typeface="Calibri"/>
                <a:cs typeface="Calibri"/>
              </a:rPr>
              <a:t>Please</a:t>
            </a:r>
            <a:r>
              <a:rPr sz="1800" b="1" spc="-45">
                <a:solidFill>
                  <a:srgbClr val="FF0000"/>
                </a:solidFill>
                <a:latin typeface="Calibri"/>
                <a:cs typeface="Calibri"/>
              </a:rPr>
              <a:t> </a:t>
            </a:r>
            <a:r>
              <a:rPr sz="1800" b="1">
                <a:solidFill>
                  <a:srgbClr val="FF0000"/>
                </a:solidFill>
                <a:latin typeface="Calibri"/>
                <a:cs typeface="Calibri"/>
              </a:rPr>
              <a:t>do</a:t>
            </a:r>
            <a:r>
              <a:rPr sz="1800" b="1" spc="-10">
                <a:solidFill>
                  <a:srgbClr val="FF0000"/>
                </a:solidFill>
                <a:latin typeface="Calibri"/>
                <a:cs typeface="Calibri"/>
              </a:rPr>
              <a:t> </a:t>
            </a:r>
            <a:r>
              <a:rPr sz="1800" b="1">
                <a:solidFill>
                  <a:srgbClr val="FF0000"/>
                </a:solidFill>
                <a:latin typeface="Calibri"/>
                <a:cs typeface="Calibri"/>
              </a:rPr>
              <a:t>not</a:t>
            </a:r>
            <a:r>
              <a:rPr sz="1800" b="1" spc="-15">
                <a:solidFill>
                  <a:srgbClr val="FF0000"/>
                </a:solidFill>
                <a:latin typeface="Calibri"/>
                <a:cs typeface="Calibri"/>
              </a:rPr>
              <a:t> </a:t>
            </a:r>
            <a:r>
              <a:rPr sz="1800" b="1">
                <a:solidFill>
                  <a:srgbClr val="FF0000"/>
                </a:solidFill>
                <a:latin typeface="Calibri"/>
                <a:cs typeface="Calibri"/>
              </a:rPr>
              <a:t>use</a:t>
            </a:r>
            <a:r>
              <a:rPr sz="1800" b="1" spc="-20">
                <a:solidFill>
                  <a:srgbClr val="FF0000"/>
                </a:solidFill>
                <a:latin typeface="Calibri"/>
                <a:cs typeface="Calibri"/>
              </a:rPr>
              <a:t> </a:t>
            </a:r>
            <a:r>
              <a:rPr sz="1800" b="1">
                <a:solidFill>
                  <a:srgbClr val="FF0000"/>
                </a:solidFill>
                <a:latin typeface="Calibri"/>
                <a:cs typeface="Calibri"/>
              </a:rPr>
              <a:t>Chat</a:t>
            </a:r>
            <a:r>
              <a:rPr sz="1800" b="1" spc="-15">
                <a:solidFill>
                  <a:srgbClr val="FF0000"/>
                </a:solidFill>
                <a:latin typeface="Calibri"/>
                <a:cs typeface="Calibri"/>
              </a:rPr>
              <a:t> </a:t>
            </a:r>
            <a:r>
              <a:rPr sz="1800" b="1">
                <a:solidFill>
                  <a:srgbClr val="FF0000"/>
                </a:solidFill>
                <a:latin typeface="Calibri"/>
                <a:cs typeface="Calibri"/>
              </a:rPr>
              <a:t>to</a:t>
            </a:r>
            <a:r>
              <a:rPr sz="1800" b="1" spc="5">
                <a:solidFill>
                  <a:srgbClr val="FF0000"/>
                </a:solidFill>
                <a:latin typeface="Calibri"/>
                <a:cs typeface="Calibri"/>
              </a:rPr>
              <a:t> </a:t>
            </a:r>
            <a:r>
              <a:rPr sz="1800" b="1">
                <a:solidFill>
                  <a:srgbClr val="FF0000"/>
                </a:solidFill>
                <a:latin typeface="Calibri"/>
                <a:cs typeface="Calibri"/>
              </a:rPr>
              <a:t>send</a:t>
            </a:r>
            <a:r>
              <a:rPr sz="1800" b="1" spc="-5">
                <a:solidFill>
                  <a:srgbClr val="FF0000"/>
                </a:solidFill>
                <a:latin typeface="Calibri"/>
                <a:cs typeface="Calibri"/>
              </a:rPr>
              <a:t> </a:t>
            </a:r>
            <a:r>
              <a:rPr sz="1800" b="1">
                <a:solidFill>
                  <a:srgbClr val="FF0000"/>
                </a:solidFill>
                <a:latin typeface="Calibri"/>
                <a:cs typeface="Calibri"/>
              </a:rPr>
              <a:t>in</a:t>
            </a:r>
            <a:r>
              <a:rPr sz="1800" b="1" spc="-5">
                <a:solidFill>
                  <a:srgbClr val="FF0000"/>
                </a:solidFill>
                <a:latin typeface="Calibri"/>
                <a:cs typeface="Calibri"/>
              </a:rPr>
              <a:t> </a:t>
            </a:r>
            <a:r>
              <a:rPr sz="1800" b="1" spc="-10">
                <a:solidFill>
                  <a:srgbClr val="FF0000"/>
                </a:solidFill>
                <a:latin typeface="Calibri"/>
                <a:cs typeface="Calibri"/>
              </a:rPr>
              <a:t>questions</a:t>
            </a:r>
            <a:r>
              <a:rPr sz="1800" spc="-10">
                <a:solidFill>
                  <a:srgbClr val="FF0000"/>
                </a:solidFill>
                <a:latin typeface="Calibri"/>
                <a:cs typeface="Calibri"/>
              </a:rPr>
              <a:t>.</a:t>
            </a:r>
            <a:endParaRPr sz="1800">
              <a:latin typeface="Calibri"/>
              <a:cs typeface="Calibri"/>
            </a:endParaRPr>
          </a:p>
          <a:p>
            <a:pPr marL="698500" lvl="1" indent="-228600">
              <a:lnSpc>
                <a:spcPct val="100000"/>
              </a:lnSpc>
              <a:spcBef>
                <a:spcPts val="290"/>
              </a:spcBef>
              <a:buFont typeface="Wingdings"/>
              <a:buChar char=""/>
              <a:tabLst>
                <a:tab pos="698500" algn="l"/>
              </a:tabLst>
            </a:pPr>
            <a:r>
              <a:rPr sz="1800" b="1">
                <a:solidFill>
                  <a:srgbClr val="FF0000"/>
                </a:solidFill>
                <a:latin typeface="Calibri"/>
                <a:cs typeface="Calibri"/>
              </a:rPr>
              <a:t>Be</a:t>
            </a:r>
            <a:r>
              <a:rPr sz="1800" b="1" spc="-30">
                <a:solidFill>
                  <a:srgbClr val="FF0000"/>
                </a:solidFill>
                <a:latin typeface="Calibri"/>
                <a:cs typeface="Calibri"/>
              </a:rPr>
              <a:t> </a:t>
            </a:r>
            <a:r>
              <a:rPr sz="1800" b="1">
                <a:solidFill>
                  <a:srgbClr val="FF0000"/>
                </a:solidFill>
                <a:latin typeface="Calibri"/>
                <a:cs typeface="Calibri"/>
              </a:rPr>
              <a:t>sure</a:t>
            </a:r>
            <a:r>
              <a:rPr sz="1800" b="1" spc="-40">
                <a:solidFill>
                  <a:srgbClr val="FF0000"/>
                </a:solidFill>
                <a:latin typeface="Calibri"/>
                <a:cs typeface="Calibri"/>
              </a:rPr>
              <a:t> </a:t>
            </a:r>
            <a:r>
              <a:rPr sz="1800" b="1">
                <a:solidFill>
                  <a:srgbClr val="FF0000"/>
                </a:solidFill>
                <a:latin typeface="Calibri"/>
                <a:cs typeface="Calibri"/>
              </a:rPr>
              <a:t>to</a:t>
            </a:r>
            <a:r>
              <a:rPr sz="1800" b="1" spc="-35">
                <a:solidFill>
                  <a:srgbClr val="FF0000"/>
                </a:solidFill>
                <a:latin typeface="Calibri"/>
                <a:cs typeface="Calibri"/>
              </a:rPr>
              <a:t> </a:t>
            </a:r>
            <a:r>
              <a:rPr sz="1800" b="1">
                <a:solidFill>
                  <a:srgbClr val="FF0000"/>
                </a:solidFill>
                <a:latin typeface="Calibri"/>
                <a:cs typeface="Calibri"/>
              </a:rPr>
              <a:t>send</a:t>
            </a:r>
            <a:r>
              <a:rPr sz="1800" b="1" spc="-40">
                <a:solidFill>
                  <a:srgbClr val="FF0000"/>
                </a:solidFill>
                <a:latin typeface="Calibri"/>
                <a:cs typeface="Calibri"/>
              </a:rPr>
              <a:t> </a:t>
            </a:r>
            <a:r>
              <a:rPr sz="1800" b="1">
                <a:solidFill>
                  <a:srgbClr val="FF0000"/>
                </a:solidFill>
                <a:latin typeface="Calibri"/>
                <a:cs typeface="Calibri"/>
              </a:rPr>
              <a:t>questions</a:t>
            </a:r>
            <a:r>
              <a:rPr sz="1800" b="1" spc="-65">
                <a:solidFill>
                  <a:srgbClr val="FF0000"/>
                </a:solidFill>
                <a:latin typeface="Calibri"/>
                <a:cs typeface="Calibri"/>
              </a:rPr>
              <a:t> </a:t>
            </a:r>
            <a:r>
              <a:rPr sz="1800" b="1">
                <a:solidFill>
                  <a:srgbClr val="FF0000"/>
                </a:solidFill>
                <a:latin typeface="Calibri"/>
                <a:cs typeface="Calibri"/>
              </a:rPr>
              <a:t>to</a:t>
            </a:r>
            <a:r>
              <a:rPr sz="1800" b="1" spc="-20">
                <a:solidFill>
                  <a:srgbClr val="FF0000"/>
                </a:solidFill>
                <a:latin typeface="Calibri"/>
                <a:cs typeface="Calibri"/>
              </a:rPr>
              <a:t> “All</a:t>
            </a:r>
            <a:r>
              <a:rPr sz="1800" b="1" spc="-30">
                <a:solidFill>
                  <a:srgbClr val="FF0000"/>
                </a:solidFill>
                <a:latin typeface="Calibri"/>
                <a:cs typeface="Calibri"/>
              </a:rPr>
              <a:t> </a:t>
            </a:r>
            <a:r>
              <a:rPr sz="1800" b="1" spc="-10">
                <a:solidFill>
                  <a:srgbClr val="FF0000"/>
                </a:solidFill>
                <a:latin typeface="Calibri"/>
                <a:cs typeface="Calibri"/>
              </a:rPr>
              <a:t>panelists”.</a:t>
            </a:r>
            <a:endParaRPr sz="1800">
              <a:latin typeface="Calibri"/>
              <a:cs typeface="Calibri"/>
            </a:endParaRPr>
          </a:p>
        </p:txBody>
      </p:sp>
      <p:sp>
        <p:nvSpPr>
          <p:cNvPr id="5" name="object 5"/>
          <p:cNvSpPr txBox="1"/>
          <p:nvPr/>
        </p:nvSpPr>
        <p:spPr>
          <a:xfrm>
            <a:off x="5960990" y="3078723"/>
            <a:ext cx="5168265" cy="1346907"/>
          </a:xfrm>
          <a:prstGeom prst="rect">
            <a:avLst/>
          </a:prstGeom>
        </p:spPr>
        <p:txBody>
          <a:bodyPr vert="horz" wrap="square" lIns="0" tIns="43815" rIns="0" bIns="0" rtlCol="0" anchor="t">
            <a:spAutoFit/>
          </a:bodyPr>
          <a:lstStyle/>
          <a:p>
            <a:pPr marL="141605" marR="5080" indent="-128905">
              <a:lnSpc>
                <a:spcPct val="163215"/>
              </a:lnSpc>
              <a:spcBef>
                <a:spcPts val="345"/>
              </a:spcBef>
              <a:buSzPct val="94444"/>
              <a:buFont typeface="Wingdings"/>
              <a:buChar char=""/>
              <a:tabLst>
                <a:tab pos="193040" algn="l"/>
              </a:tabLst>
            </a:pPr>
            <a:r>
              <a:rPr sz="1800">
                <a:latin typeface="Calibri"/>
                <a:cs typeface="Calibri"/>
              </a:rPr>
              <a:t>We</a:t>
            </a:r>
            <a:r>
              <a:rPr sz="1800" spc="-40">
                <a:latin typeface="Calibri"/>
                <a:cs typeface="Calibri"/>
              </a:rPr>
              <a:t> </a:t>
            </a:r>
            <a:r>
              <a:rPr sz="1800">
                <a:latin typeface="Calibri"/>
                <a:cs typeface="Calibri"/>
              </a:rPr>
              <a:t>would</a:t>
            </a:r>
            <a:r>
              <a:rPr sz="1800" spc="-15">
                <a:latin typeface="Calibri"/>
                <a:cs typeface="Calibri"/>
              </a:rPr>
              <a:t> </a:t>
            </a:r>
            <a:r>
              <a:rPr sz="1800">
                <a:latin typeface="Calibri"/>
                <a:cs typeface="Calibri"/>
              </a:rPr>
              <a:t>be</a:t>
            </a:r>
            <a:r>
              <a:rPr sz="1800" spc="-15">
                <a:latin typeface="Calibri"/>
                <a:cs typeface="Calibri"/>
              </a:rPr>
              <a:t> </a:t>
            </a:r>
            <a:r>
              <a:rPr sz="1800">
                <a:latin typeface="Calibri"/>
                <a:cs typeface="Calibri"/>
              </a:rPr>
              <a:t>ever</a:t>
            </a:r>
            <a:r>
              <a:rPr sz="1800" spc="-35">
                <a:latin typeface="Calibri"/>
                <a:cs typeface="Calibri"/>
              </a:rPr>
              <a:t> </a:t>
            </a:r>
            <a:r>
              <a:rPr sz="1800">
                <a:latin typeface="Calibri"/>
                <a:cs typeface="Calibri"/>
              </a:rPr>
              <a:t>so</a:t>
            </a:r>
            <a:r>
              <a:rPr sz="1800" spc="-30">
                <a:latin typeface="Calibri"/>
                <a:cs typeface="Calibri"/>
              </a:rPr>
              <a:t> </a:t>
            </a:r>
            <a:r>
              <a:rPr sz="1800">
                <a:latin typeface="Calibri"/>
                <a:cs typeface="Calibri"/>
              </a:rPr>
              <a:t>grateful</a:t>
            </a:r>
            <a:r>
              <a:rPr sz="1800" spc="-35">
                <a:latin typeface="Calibri"/>
                <a:cs typeface="Calibri"/>
              </a:rPr>
              <a:t> </a:t>
            </a:r>
            <a:r>
              <a:rPr sz="1800">
                <a:latin typeface="Calibri"/>
                <a:cs typeface="Calibri"/>
              </a:rPr>
              <a:t>if</a:t>
            </a:r>
            <a:r>
              <a:rPr sz="1800" spc="-30">
                <a:latin typeface="Calibri"/>
                <a:cs typeface="Calibri"/>
              </a:rPr>
              <a:t> </a:t>
            </a:r>
            <a:r>
              <a:rPr sz="1800">
                <a:latin typeface="Calibri"/>
                <a:cs typeface="Calibri"/>
              </a:rPr>
              <a:t>you</a:t>
            </a:r>
            <a:r>
              <a:rPr sz="1800" spc="-15">
                <a:latin typeface="Calibri"/>
                <a:cs typeface="Calibri"/>
              </a:rPr>
              <a:t> </a:t>
            </a:r>
            <a:r>
              <a:rPr sz="1800">
                <a:latin typeface="Calibri"/>
                <a:cs typeface="Calibri"/>
              </a:rPr>
              <a:t>would</a:t>
            </a:r>
            <a:r>
              <a:rPr sz="1800" spc="-15">
                <a:latin typeface="Calibri"/>
                <a:cs typeface="Calibri"/>
              </a:rPr>
              <a:t> </a:t>
            </a:r>
            <a:r>
              <a:rPr sz="1800" spc="-10">
                <a:latin typeface="Calibri"/>
                <a:cs typeface="Calibri"/>
              </a:rPr>
              <a:t>complete </a:t>
            </a:r>
            <a:r>
              <a:rPr sz="1800">
                <a:latin typeface="Calibri"/>
                <a:cs typeface="Calibri"/>
              </a:rPr>
              <a:t>the</a:t>
            </a:r>
            <a:r>
              <a:rPr sz="1800" spc="-5">
                <a:latin typeface="Calibri"/>
                <a:cs typeface="Calibri"/>
              </a:rPr>
              <a:t> </a:t>
            </a:r>
            <a:r>
              <a:rPr sz="1800" spc="-10">
                <a:latin typeface="Calibri"/>
                <a:cs typeface="Calibri"/>
              </a:rPr>
              <a:t>post-</a:t>
            </a:r>
            <a:r>
              <a:rPr sz="1800">
                <a:latin typeface="Calibri"/>
                <a:cs typeface="Calibri"/>
              </a:rPr>
              <a:t>webinar</a:t>
            </a:r>
            <a:r>
              <a:rPr sz="1800" spc="-25">
                <a:latin typeface="Calibri"/>
                <a:cs typeface="Calibri"/>
              </a:rPr>
              <a:t> </a:t>
            </a:r>
            <a:r>
              <a:rPr sz="1800">
                <a:latin typeface="Calibri"/>
                <a:cs typeface="Calibri"/>
              </a:rPr>
              <a:t>evaluation</a:t>
            </a:r>
            <a:r>
              <a:rPr sz="1800" spc="-5">
                <a:latin typeface="Calibri"/>
                <a:cs typeface="Calibri"/>
              </a:rPr>
              <a:t> </a:t>
            </a:r>
            <a:r>
              <a:rPr sz="1800">
                <a:latin typeface="Calibri"/>
                <a:cs typeface="Calibri"/>
              </a:rPr>
              <a:t>survey</a:t>
            </a:r>
            <a:r>
              <a:rPr sz="1800" spc="-30">
                <a:latin typeface="Calibri"/>
                <a:cs typeface="Calibri"/>
              </a:rPr>
              <a:t> </a:t>
            </a:r>
            <a:r>
              <a:rPr sz="1800">
                <a:latin typeface="Calibri"/>
                <a:cs typeface="Calibri"/>
              </a:rPr>
              <a:t>that</a:t>
            </a:r>
            <a:r>
              <a:rPr sz="1800" spc="-10">
                <a:latin typeface="Calibri"/>
                <a:cs typeface="Calibri"/>
              </a:rPr>
              <a:t> </a:t>
            </a:r>
            <a:r>
              <a:rPr sz="1800">
                <a:latin typeface="Calibri"/>
                <a:cs typeface="Calibri"/>
              </a:rPr>
              <a:t>pops</a:t>
            </a:r>
            <a:r>
              <a:rPr sz="1800" spc="-15">
                <a:latin typeface="Calibri"/>
                <a:cs typeface="Calibri"/>
              </a:rPr>
              <a:t> </a:t>
            </a:r>
            <a:r>
              <a:rPr sz="1800">
                <a:latin typeface="Calibri"/>
                <a:cs typeface="Calibri"/>
              </a:rPr>
              <a:t>up</a:t>
            </a:r>
            <a:r>
              <a:rPr sz="1800" spc="-5">
                <a:latin typeface="Calibri"/>
                <a:cs typeface="Calibri"/>
              </a:rPr>
              <a:t> </a:t>
            </a:r>
            <a:r>
              <a:rPr sz="1800" spc="-20">
                <a:latin typeface="Calibri"/>
                <a:cs typeface="Calibri"/>
              </a:rPr>
              <a:t>once </a:t>
            </a:r>
            <a:r>
              <a:rPr sz="1800">
                <a:latin typeface="Calibri"/>
                <a:cs typeface="Calibri"/>
              </a:rPr>
              <a:t>you</a:t>
            </a:r>
            <a:r>
              <a:rPr sz="1800" spc="-10">
                <a:latin typeface="Calibri"/>
                <a:cs typeface="Calibri"/>
              </a:rPr>
              <a:t> </a:t>
            </a:r>
            <a:r>
              <a:rPr sz="1800">
                <a:latin typeface="Calibri"/>
                <a:cs typeface="Calibri"/>
              </a:rPr>
              <a:t>exit</a:t>
            </a:r>
            <a:r>
              <a:rPr sz="1800" spc="-20">
                <a:latin typeface="Calibri"/>
                <a:cs typeface="Calibri"/>
              </a:rPr>
              <a:t> </a:t>
            </a:r>
            <a:r>
              <a:rPr sz="1800">
                <a:latin typeface="Calibri"/>
                <a:cs typeface="Calibri"/>
              </a:rPr>
              <a:t>the</a:t>
            </a:r>
            <a:r>
              <a:rPr sz="1800" spc="-15">
                <a:latin typeface="Calibri"/>
                <a:cs typeface="Calibri"/>
              </a:rPr>
              <a:t> </a:t>
            </a:r>
            <a:r>
              <a:rPr sz="1800" spc="-10">
                <a:latin typeface="Calibri"/>
                <a:cs typeface="Calibri"/>
              </a:rPr>
              <a:t>webinar.</a:t>
            </a:r>
            <a:endParaRPr lang="en-US" sz="1800">
              <a:latin typeface="Calibri"/>
              <a:cs typeface="Calibri"/>
            </a:endParaRPr>
          </a:p>
        </p:txBody>
      </p:sp>
      <p:sp>
        <p:nvSpPr>
          <p:cNvPr id="6" name="object 6"/>
          <p:cNvSpPr txBox="1"/>
          <p:nvPr/>
        </p:nvSpPr>
        <p:spPr>
          <a:xfrm>
            <a:off x="5960914" y="4218675"/>
            <a:ext cx="5055870" cy="1346907"/>
          </a:xfrm>
          <a:prstGeom prst="rect">
            <a:avLst/>
          </a:prstGeom>
        </p:spPr>
        <p:txBody>
          <a:bodyPr vert="horz" wrap="square" lIns="0" tIns="43815" rIns="0" bIns="0" rtlCol="0" anchor="t">
            <a:spAutoFit/>
          </a:bodyPr>
          <a:lstStyle/>
          <a:p>
            <a:pPr marL="142240" marR="5080" indent="-130175">
              <a:lnSpc>
                <a:spcPct val="163215"/>
              </a:lnSpc>
              <a:spcBef>
                <a:spcPts val="345"/>
              </a:spcBef>
              <a:buSzPct val="94444"/>
              <a:buFont typeface="Wingdings"/>
              <a:buChar char=""/>
              <a:tabLst>
                <a:tab pos="193040" algn="l"/>
              </a:tabLst>
            </a:pPr>
            <a:r>
              <a:rPr sz="1800">
                <a:latin typeface="Calibri"/>
                <a:cs typeface="Calibri"/>
              </a:rPr>
              <a:t>Experiencing</a:t>
            </a:r>
            <a:r>
              <a:rPr sz="1800" spc="5">
                <a:latin typeface="Calibri"/>
                <a:cs typeface="Calibri"/>
              </a:rPr>
              <a:t> </a:t>
            </a:r>
            <a:r>
              <a:rPr sz="1800">
                <a:latin typeface="Calibri"/>
                <a:cs typeface="Calibri"/>
              </a:rPr>
              <a:t>sound</a:t>
            </a:r>
            <a:r>
              <a:rPr sz="1800" spc="-15">
                <a:latin typeface="Calibri"/>
                <a:cs typeface="Calibri"/>
              </a:rPr>
              <a:t> </a:t>
            </a:r>
            <a:r>
              <a:rPr sz="1800">
                <a:latin typeface="Calibri"/>
                <a:cs typeface="Calibri"/>
              </a:rPr>
              <a:t>issues</a:t>
            </a:r>
            <a:r>
              <a:rPr sz="1800" spc="-20">
                <a:latin typeface="Calibri"/>
                <a:cs typeface="Calibri"/>
              </a:rPr>
              <a:t> </a:t>
            </a:r>
            <a:r>
              <a:rPr sz="1800">
                <a:latin typeface="Calibri"/>
                <a:cs typeface="Calibri"/>
              </a:rPr>
              <a:t>–</a:t>
            </a:r>
            <a:r>
              <a:rPr sz="1800" spc="-10">
                <a:latin typeface="Calibri"/>
                <a:cs typeface="Calibri"/>
              </a:rPr>
              <a:t> </a:t>
            </a:r>
            <a:r>
              <a:rPr sz="1800">
                <a:latin typeface="Calibri"/>
                <a:cs typeface="Calibri"/>
              </a:rPr>
              <a:t>you</a:t>
            </a:r>
            <a:r>
              <a:rPr sz="1800" spc="-5">
                <a:latin typeface="Calibri"/>
                <a:cs typeface="Calibri"/>
              </a:rPr>
              <a:t> </a:t>
            </a:r>
            <a:r>
              <a:rPr sz="1800">
                <a:latin typeface="Calibri"/>
                <a:cs typeface="Calibri"/>
              </a:rPr>
              <a:t>can</a:t>
            </a:r>
            <a:r>
              <a:rPr sz="1800" spc="-5">
                <a:latin typeface="Calibri"/>
                <a:cs typeface="Calibri"/>
              </a:rPr>
              <a:t> </a:t>
            </a:r>
            <a:r>
              <a:rPr sz="1800">
                <a:latin typeface="Calibri"/>
                <a:cs typeface="Calibri"/>
              </a:rPr>
              <a:t>call</a:t>
            </a:r>
            <a:r>
              <a:rPr sz="1800" spc="-5">
                <a:latin typeface="Calibri"/>
                <a:cs typeface="Calibri"/>
              </a:rPr>
              <a:t> </a:t>
            </a:r>
            <a:r>
              <a:rPr sz="1800">
                <a:latin typeface="Calibri"/>
                <a:cs typeface="Calibri"/>
              </a:rPr>
              <a:t>in</a:t>
            </a:r>
            <a:r>
              <a:rPr sz="1800" spc="-10">
                <a:latin typeface="Calibri"/>
                <a:cs typeface="Calibri"/>
              </a:rPr>
              <a:t> </a:t>
            </a:r>
            <a:r>
              <a:rPr sz="1800">
                <a:latin typeface="Calibri"/>
                <a:cs typeface="Calibri"/>
              </a:rPr>
              <a:t>using</a:t>
            </a:r>
            <a:r>
              <a:rPr sz="1800" spc="-5">
                <a:latin typeface="Calibri"/>
                <a:cs typeface="Calibri"/>
              </a:rPr>
              <a:t> </a:t>
            </a:r>
            <a:r>
              <a:rPr sz="1800" spc="-25">
                <a:latin typeface="Calibri"/>
                <a:cs typeface="Calibri"/>
              </a:rPr>
              <a:t>the </a:t>
            </a:r>
            <a:r>
              <a:rPr sz="1800">
                <a:latin typeface="Calibri"/>
                <a:cs typeface="Calibri"/>
              </a:rPr>
              <a:t>number</a:t>
            </a:r>
            <a:r>
              <a:rPr sz="1800" spc="-5">
                <a:latin typeface="Calibri"/>
                <a:cs typeface="Calibri"/>
              </a:rPr>
              <a:t> </a:t>
            </a:r>
            <a:r>
              <a:rPr sz="1800">
                <a:latin typeface="Calibri"/>
                <a:cs typeface="Calibri"/>
              </a:rPr>
              <a:t>included</a:t>
            </a:r>
            <a:r>
              <a:rPr sz="1800" spc="15">
                <a:latin typeface="Calibri"/>
                <a:cs typeface="Calibri"/>
              </a:rPr>
              <a:t> </a:t>
            </a:r>
            <a:r>
              <a:rPr sz="1800">
                <a:latin typeface="Calibri"/>
                <a:cs typeface="Calibri"/>
              </a:rPr>
              <a:t>on</a:t>
            </a:r>
            <a:r>
              <a:rPr sz="1800" spc="5">
                <a:latin typeface="Calibri"/>
                <a:cs typeface="Calibri"/>
              </a:rPr>
              <a:t> </a:t>
            </a:r>
            <a:r>
              <a:rPr sz="1800">
                <a:latin typeface="Calibri"/>
                <a:cs typeface="Calibri"/>
              </a:rPr>
              <a:t>the</a:t>
            </a:r>
            <a:r>
              <a:rPr sz="1800" spc="-5">
                <a:latin typeface="Calibri"/>
                <a:cs typeface="Calibri"/>
              </a:rPr>
              <a:t> </a:t>
            </a:r>
            <a:r>
              <a:rPr sz="1800">
                <a:latin typeface="Calibri"/>
                <a:cs typeface="Calibri"/>
              </a:rPr>
              <a:t>handouts</a:t>
            </a:r>
            <a:r>
              <a:rPr sz="1800" spc="10">
                <a:latin typeface="Calibri"/>
                <a:cs typeface="Calibri"/>
              </a:rPr>
              <a:t> </a:t>
            </a:r>
            <a:r>
              <a:rPr sz="1800">
                <a:latin typeface="Calibri"/>
                <a:cs typeface="Calibri"/>
              </a:rPr>
              <a:t>and</a:t>
            </a:r>
            <a:r>
              <a:rPr sz="1800" spc="-10">
                <a:latin typeface="Calibri"/>
                <a:cs typeface="Calibri"/>
              </a:rPr>
              <a:t> </a:t>
            </a:r>
            <a:r>
              <a:rPr sz="1800">
                <a:latin typeface="Calibri"/>
                <a:cs typeface="Calibri"/>
              </a:rPr>
              <a:t>on</a:t>
            </a:r>
            <a:r>
              <a:rPr sz="1800" spc="5">
                <a:latin typeface="Calibri"/>
                <a:cs typeface="Calibri"/>
              </a:rPr>
              <a:t> </a:t>
            </a:r>
            <a:r>
              <a:rPr sz="1800" spc="-20">
                <a:latin typeface="Calibri"/>
                <a:cs typeface="Calibri"/>
              </a:rPr>
              <a:t>your </a:t>
            </a:r>
            <a:r>
              <a:rPr sz="1800" spc="-10">
                <a:latin typeface="Calibri"/>
                <a:cs typeface="Calibri"/>
              </a:rPr>
              <a:t>registration</a:t>
            </a:r>
            <a:r>
              <a:rPr sz="1800" spc="-30">
                <a:latin typeface="Calibri"/>
                <a:cs typeface="Calibri"/>
              </a:rPr>
              <a:t> </a:t>
            </a:r>
            <a:r>
              <a:rPr sz="1800">
                <a:latin typeface="Calibri"/>
                <a:cs typeface="Calibri"/>
              </a:rPr>
              <a:t>confirmation</a:t>
            </a:r>
            <a:r>
              <a:rPr sz="1800" spc="-20">
                <a:latin typeface="Calibri"/>
                <a:cs typeface="Calibri"/>
              </a:rPr>
              <a:t> </a:t>
            </a:r>
            <a:r>
              <a:rPr sz="1800">
                <a:latin typeface="Calibri"/>
                <a:cs typeface="Calibri"/>
              </a:rPr>
              <a:t>email</a:t>
            </a:r>
            <a:r>
              <a:rPr sz="1800" spc="-20">
                <a:latin typeface="Calibri"/>
                <a:cs typeface="Calibri"/>
              </a:rPr>
              <a:t> </a:t>
            </a:r>
            <a:r>
              <a:rPr sz="1800">
                <a:latin typeface="Calibri"/>
                <a:cs typeface="Calibri"/>
              </a:rPr>
              <a:t>that</a:t>
            </a:r>
            <a:r>
              <a:rPr sz="1800" spc="-35">
                <a:latin typeface="Calibri"/>
                <a:cs typeface="Calibri"/>
              </a:rPr>
              <a:t> </a:t>
            </a:r>
            <a:r>
              <a:rPr sz="1800">
                <a:latin typeface="Calibri"/>
                <a:cs typeface="Calibri"/>
              </a:rPr>
              <a:t>you</a:t>
            </a:r>
            <a:r>
              <a:rPr sz="1800" spc="-15">
                <a:latin typeface="Calibri"/>
                <a:cs typeface="Calibri"/>
              </a:rPr>
              <a:t> </a:t>
            </a:r>
            <a:r>
              <a:rPr sz="1800" spc="-10">
                <a:latin typeface="Calibri"/>
                <a:cs typeface="Calibri"/>
              </a:rPr>
              <a:t>received.</a:t>
            </a:r>
            <a:endParaRPr lang="en-US" sz="1800">
              <a:latin typeface="Calibri"/>
              <a:cs typeface="Calibri"/>
            </a:endParaRPr>
          </a:p>
        </p:txBody>
      </p:sp>
      <p:sp>
        <p:nvSpPr>
          <p:cNvPr id="7" name="object 7"/>
          <p:cNvSpPr txBox="1"/>
          <p:nvPr/>
        </p:nvSpPr>
        <p:spPr>
          <a:xfrm>
            <a:off x="3368040" y="6148303"/>
            <a:ext cx="4473575" cy="595630"/>
          </a:xfrm>
          <a:prstGeom prst="rect">
            <a:avLst/>
          </a:prstGeom>
        </p:spPr>
        <p:txBody>
          <a:bodyPr vert="horz" wrap="square" lIns="0" tIns="12700" rIns="0" bIns="0" rtlCol="0">
            <a:spAutoFit/>
          </a:bodyPr>
          <a:lstStyle/>
          <a:p>
            <a:pPr marL="12700" marR="5080">
              <a:lnSpc>
                <a:spcPct val="143800"/>
              </a:lnSpc>
              <a:spcBef>
                <a:spcPts val="100"/>
              </a:spcBef>
            </a:pPr>
            <a:r>
              <a:rPr sz="1300" b="1">
                <a:solidFill>
                  <a:srgbClr val="FFFFFF"/>
                </a:solidFill>
                <a:latin typeface="Calibri"/>
                <a:cs typeface="Calibri"/>
              </a:rPr>
              <a:t>For</a:t>
            </a:r>
            <a:r>
              <a:rPr sz="1300" b="1" spc="-40">
                <a:solidFill>
                  <a:srgbClr val="FFFFFF"/>
                </a:solidFill>
                <a:latin typeface="Calibri"/>
                <a:cs typeface="Calibri"/>
              </a:rPr>
              <a:t> </a:t>
            </a:r>
            <a:r>
              <a:rPr sz="1300" b="1">
                <a:solidFill>
                  <a:srgbClr val="FFFFFF"/>
                </a:solidFill>
                <a:latin typeface="Calibri"/>
                <a:cs typeface="Calibri"/>
              </a:rPr>
              <a:t>questions,</a:t>
            </a:r>
            <a:r>
              <a:rPr sz="1300" b="1" spc="-25">
                <a:solidFill>
                  <a:srgbClr val="FFFFFF"/>
                </a:solidFill>
                <a:latin typeface="Calibri"/>
                <a:cs typeface="Calibri"/>
              </a:rPr>
              <a:t> </a:t>
            </a:r>
            <a:r>
              <a:rPr sz="1300" b="1">
                <a:solidFill>
                  <a:srgbClr val="FFFFFF"/>
                </a:solidFill>
                <a:latin typeface="Calibri"/>
                <a:cs typeface="Calibri"/>
              </a:rPr>
              <a:t>please</a:t>
            </a:r>
            <a:r>
              <a:rPr sz="1300" b="1" spc="-35">
                <a:solidFill>
                  <a:srgbClr val="FFFFFF"/>
                </a:solidFill>
                <a:latin typeface="Calibri"/>
                <a:cs typeface="Calibri"/>
              </a:rPr>
              <a:t> </a:t>
            </a:r>
            <a:r>
              <a:rPr sz="1300" b="1">
                <a:solidFill>
                  <a:srgbClr val="FFFFFF"/>
                </a:solidFill>
                <a:latin typeface="Calibri"/>
                <a:cs typeface="Calibri"/>
              </a:rPr>
              <a:t>use</a:t>
            </a:r>
            <a:r>
              <a:rPr sz="1300" b="1" spc="-45">
                <a:solidFill>
                  <a:srgbClr val="FFFFFF"/>
                </a:solidFill>
                <a:latin typeface="Calibri"/>
                <a:cs typeface="Calibri"/>
              </a:rPr>
              <a:t> </a:t>
            </a:r>
            <a:r>
              <a:rPr sz="1300" b="1">
                <a:solidFill>
                  <a:srgbClr val="FFFFFF"/>
                </a:solidFill>
                <a:latin typeface="Calibri"/>
                <a:cs typeface="Calibri"/>
              </a:rPr>
              <a:t>Q&amp;A</a:t>
            </a:r>
            <a:r>
              <a:rPr sz="1300" b="1" spc="-45">
                <a:solidFill>
                  <a:srgbClr val="FFFFFF"/>
                </a:solidFill>
                <a:latin typeface="Calibri"/>
                <a:cs typeface="Calibri"/>
              </a:rPr>
              <a:t> </a:t>
            </a:r>
            <a:r>
              <a:rPr sz="1300" b="1">
                <a:solidFill>
                  <a:srgbClr val="FFFFFF"/>
                </a:solidFill>
                <a:latin typeface="Calibri"/>
                <a:cs typeface="Calibri"/>
              </a:rPr>
              <a:t>box</a:t>
            </a:r>
            <a:r>
              <a:rPr sz="1300" b="1" spc="-30">
                <a:solidFill>
                  <a:srgbClr val="FFFFFF"/>
                </a:solidFill>
                <a:latin typeface="Calibri"/>
                <a:cs typeface="Calibri"/>
              </a:rPr>
              <a:t> </a:t>
            </a:r>
            <a:r>
              <a:rPr sz="1300" b="1">
                <a:solidFill>
                  <a:srgbClr val="FFFFFF"/>
                </a:solidFill>
                <a:latin typeface="Calibri"/>
                <a:cs typeface="Calibri"/>
              </a:rPr>
              <a:t>and</a:t>
            </a:r>
            <a:r>
              <a:rPr sz="1300" b="1" spc="-30">
                <a:solidFill>
                  <a:srgbClr val="FFFFFF"/>
                </a:solidFill>
                <a:latin typeface="Calibri"/>
                <a:cs typeface="Calibri"/>
              </a:rPr>
              <a:t> </a:t>
            </a:r>
            <a:r>
              <a:rPr sz="1300" b="1">
                <a:solidFill>
                  <a:srgbClr val="FFFFFF"/>
                </a:solidFill>
                <a:latin typeface="Calibri"/>
                <a:cs typeface="Calibri"/>
              </a:rPr>
              <a:t>address</a:t>
            </a:r>
            <a:r>
              <a:rPr sz="1300" b="1" spc="-40">
                <a:solidFill>
                  <a:srgbClr val="FFFFFF"/>
                </a:solidFill>
                <a:latin typeface="Calibri"/>
                <a:cs typeface="Calibri"/>
              </a:rPr>
              <a:t> </a:t>
            </a:r>
            <a:r>
              <a:rPr sz="1300" b="1">
                <a:solidFill>
                  <a:srgbClr val="FFFFFF"/>
                </a:solidFill>
                <a:latin typeface="Calibri"/>
                <a:cs typeface="Calibri"/>
              </a:rPr>
              <a:t>to</a:t>
            </a:r>
            <a:r>
              <a:rPr sz="1300" b="1" spc="-30">
                <a:solidFill>
                  <a:srgbClr val="FFFFFF"/>
                </a:solidFill>
                <a:latin typeface="Calibri"/>
                <a:cs typeface="Calibri"/>
              </a:rPr>
              <a:t> </a:t>
            </a:r>
            <a:r>
              <a:rPr sz="1300" b="1" spc="-20">
                <a:solidFill>
                  <a:srgbClr val="FFFFFF"/>
                </a:solidFill>
                <a:latin typeface="Calibri"/>
                <a:cs typeface="Calibri"/>
              </a:rPr>
              <a:t>“All</a:t>
            </a:r>
            <a:r>
              <a:rPr sz="1300" b="1" spc="-30">
                <a:solidFill>
                  <a:srgbClr val="FFFFFF"/>
                </a:solidFill>
                <a:latin typeface="Calibri"/>
                <a:cs typeface="Calibri"/>
              </a:rPr>
              <a:t> </a:t>
            </a:r>
            <a:r>
              <a:rPr sz="1300" b="1" spc="-10">
                <a:solidFill>
                  <a:srgbClr val="FFFFFF"/>
                </a:solidFill>
                <a:latin typeface="Calibri"/>
                <a:cs typeface="Calibri"/>
              </a:rPr>
              <a:t>Panelists.” </a:t>
            </a:r>
            <a:r>
              <a:rPr sz="1300" b="1">
                <a:solidFill>
                  <a:srgbClr val="FFFFFF"/>
                </a:solidFill>
                <a:latin typeface="Calibri"/>
                <a:cs typeface="Calibri"/>
              </a:rPr>
              <a:t>All</a:t>
            </a:r>
            <a:r>
              <a:rPr sz="1300" b="1" spc="-30">
                <a:solidFill>
                  <a:srgbClr val="FFFFFF"/>
                </a:solidFill>
                <a:latin typeface="Calibri"/>
                <a:cs typeface="Calibri"/>
              </a:rPr>
              <a:t> </a:t>
            </a:r>
            <a:r>
              <a:rPr sz="1300" b="1" spc="-10">
                <a:solidFill>
                  <a:srgbClr val="FFFFFF"/>
                </a:solidFill>
                <a:latin typeface="Calibri"/>
                <a:cs typeface="Calibri"/>
              </a:rPr>
              <a:t>Webinars</a:t>
            </a:r>
            <a:r>
              <a:rPr sz="1300" b="1" spc="-15">
                <a:solidFill>
                  <a:srgbClr val="FFFFFF"/>
                </a:solidFill>
                <a:latin typeface="Calibri"/>
                <a:cs typeface="Calibri"/>
              </a:rPr>
              <a:t> </a:t>
            </a:r>
            <a:r>
              <a:rPr sz="1300" b="1">
                <a:solidFill>
                  <a:srgbClr val="FFFFFF"/>
                </a:solidFill>
                <a:latin typeface="Calibri"/>
                <a:cs typeface="Calibri"/>
              </a:rPr>
              <a:t>will</a:t>
            </a:r>
            <a:r>
              <a:rPr sz="1300" b="1" spc="-25">
                <a:solidFill>
                  <a:srgbClr val="FFFFFF"/>
                </a:solidFill>
                <a:latin typeface="Calibri"/>
                <a:cs typeface="Calibri"/>
              </a:rPr>
              <a:t> </a:t>
            </a:r>
            <a:r>
              <a:rPr sz="1300" b="1">
                <a:solidFill>
                  <a:srgbClr val="FFFFFF"/>
                </a:solidFill>
                <a:latin typeface="Calibri"/>
                <a:cs typeface="Calibri"/>
              </a:rPr>
              <a:t>be</a:t>
            </a:r>
            <a:r>
              <a:rPr sz="1300" b="1" spc="-20">
                <a:solidFill>
                  <a:srgbClr val="FFFFFF"/>
                </a:solidFill>
                <a:latin typeface="Calibri"/>
                <a:cs typeface="Calibri"/>
              </a:rPr>
              <a:t> </a:t>
            </a:r>
            <a:r>
              <a:rPr sz="1300" b="1" spc="-10">
                <a:solidFill>
                  <a:srgbClr val="FFFFFF"/>
                </a:solidFill>
                <a:latin typeface="Calibri"/>
                <a:cs typeface="Calibri"/>
              </a:rPr>
              <a:t>recorded</a:t>
            </a:r>
            <a:r>
              <a:rPr sz="1300" b="1">
                <a:solidFill>
                  <a:srgbClr val="FFFFFF"/>
                </a:solidFill>
                <a:latin typeface="Calibri"/>
                <a:cs typeface="Calibri"/>
              </a:rPr>
              <a:t> and</a:t>
            </a:r>
            <a:r>
              <a:rPr sz="1300" b="1" spc="-20">
                <a:solidFill>
                  <a:srgbClr val="FFFFFF"/>
                </a:solidFill>
                <a:latin typeface="Calibri"/>
                <a:cs typeface="Calibri"/>
              </a:rPr>
              <a:t> </a:t>
            </a:r>
            <a:r>
              <a:rPr sz="1300" b="1">
                <a:solidFill>
                  <a:srgbClr val="FFFFFF"/>
                </a:solidFill>
                <a:latin typeface="Calibri"/>
                <a:cs typeface="Calibri"/>
              </a:rPr>
              <a:t>posted</a:t>
            </a:r>
            <a:r>
              <a:rPr sz="1300" b="1" spc="-20">
                <a:solidFill>
                  <a:srgbClr val="FFFFFF"/>
                </a:solidFill>
                <a:latin typeface="Calibri"/>
                <a:cs typeface="Calibri"/>
              </a:rPr>
              <a:t> </a:t>
            </a:r>
            <a:r>
              <a:rPr sz="1300" b="1">
                <a:solidFill>
                  <a:srgbClr val="FFFFFF"/>
                </a:solidFill>
                <a:latin typeface="Calibri"/>
                <a:cs typeface="Calibri"/>
              </a:rPr>
              <a:t>within</a:t>
            </a:r>
            <a:r>
              <a:rPr sz="1300" b="1" spc="-20">
                <a:solidFill>
                  <a:srgbClr val="FFFFFF"/>
                </a:solidFill>
                <a:latin typeface="Calibri"/>
                <a:cs typeface="Calibri"/>
              </a:rPr>
              <a:t> </a:t>
            </a:r>
            <a:r>
              <a:rPr sz="1300" b="1">
                <a:solidFill>
                  <a:srgbClr val="FFFFFF"/>
                </a:solidFill>
                <a:latin typeface="Calibri"/>
                <a:cs typeface="Calibri"/>
              </a:rPr>
              <a:t>one</a:t>
            </a:r>
            <a:r>
              <a:rPr sz="1300" b="1" spc="-15">
                <a:solidFill>
                  <a:srgbClr val="FFFFFF"/>
                </a:solidFill>
                <a:latin typeface="Calibri"/>
                <a:cs typeface="Calibri"/>
              </a:rPr>
              <a:t> </a:t>
            </a:r>
            <a:r>
              <a:rPr sz="1300" b="1" spc="-10">
                <a:solidFill>
                  <a:srgbClr val="FFFFFF"/>
                </a:solidFill>
                <a:latin typeface="Calibri"/>
                <a:cs typeface="Calibri"/>
              </a:rPr>
              <a:t>week.</a:t>
            </a:r>
            <a:endParaRPr sz="1300">
              <a:latin typeface="Calibri"/>
              <a:cs typeface="Calibri"/>
            </a:endParaRPr>
          </a:p>
        </p:txBody>
      </p:sp>
      <p:sp>
        <p:nvSpPr>
          <p:cNvPr id="8" name="object 8"/>
          <p:cNvSpPr txBox="1"/>
          <p:nvPr/>
        </p:nvSpPr>
        <p:spPr>
          <a:xfrm>
            <a:off x="2502261" y="1946694"/>
            <a:ext cx="773430" cy="525978"/>
          </a:xfrm>
          <a:prstGeom prst="rect">
            <a:avLst/>
          </a:prstGeom>
        </p:spPr>
        <p:txBody>
          <a:bodyPr vert="horz" wrap="square" lIns="0" tIns="35560" rIns="0" bIns="0" rtlCol="0" anchor="t">
            <a:spAutoFit/>
          </a:bodyPr>
          <a:lstStyle/>
          <a:p>
            <a:pPr marL="12700" marR="5080" indent="141605">
              <a:lnSpc>
                <a:spcPct val="158730"/>
              </a:lnSpc>
              <a:spcBef>
                <a:spcPts val="280"/>
              </a:spcBef>
            </a:pPr>
            <a:r>
              <a:rPr sz="1050" b="1" i="1" spc="-10">
                <a:latin typeface="Bradley Hand ITC"/>
                <a:cs typeface="Bradley Hand ITC"/>
              </a:rPr>
              <a:t>Webinar </a:t>
            </a:r>
            <a:r>
              <a:rPr sz="1050" b="1" i="1" spc="-25">
                <a:latin typeface="Bradley Hand ITC"/>
                <a:cs typeface="Bradley Hand ITC"/>
              </a:rPr>
              <a:t>Housekeeping</a:t>
            </a:r>
            <a:endParaRPr lang="en-US" sz="1050">
              <a:latin typeface="Bradley Hand ITC"/>
              <a:cs typeface="Bradley Hand IT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4508"/>
          </a:xfrm>
          <a:prstGeom prst="rect">
            <a:avLst/>
          </a:prstGeom>
        </p:spPr>
        <p:txBody>
          <a:bodyPr vert="horz" wrap="square" lIns="0" tIns="53102" rIns="0" bIns="0" rtlCol="0" anchor="t">
            <a:spAutoFit/>
          </a:bodyPr>
          <a:lstStyle/>
          <a:p>
            <a:pPr marL="202565">
              <a:spcBef>
                <a:spcPts val="95"/>
              </a:spcBef>
            </a:pPr>
            <a:r>
              <a:rPr spc="-20"/>
              <a:t>Section</a:t>
            </a:r>
            <a:r>
              <a:rPr lang="en-US" spc="-90"/>
              <a:t> 3</a:t>
            </a:r>
            <a:r>
              <a:t>:</a:t>
            </a:r>
            <a:r>
              <a:rPr spc="-60"/>
              <a:t> </a:t>
            </a:r>
            <a:r>
              <a:rPr spc="-30"/>
              <a:t>Managing</a:t>
            </a:r>
            <a:r>
              <a:rPr spc="-95"/>
              <a:t> </a:t>
            </a:r>
            <a:r>
              <a:rPr spc="-40"/>
              <a:t>Reimbursable</a:t>
            </a:r>
            <a:r>
              <a:rPr spc="-80"/>
              <a:t> </a:t>
            </a:r>
            <a:r>
              <a:rPr spc="-10"/>
              <a:t>Funding</a:t>
            </a:r>
          </a:p>
        </p:txBody>
      </p:sp>
      <p:graphicFrame>
        <p:nvGraphicFramePr>
          <p:cNvPr id="3" name="object 3"/>
          <p:cNvGraphicFramePr>
            <a:graphicFrameLocks noGrp="1"/>
          </p:cNvGraphicFramePr>
          <p:nvPr>
            <p:extLst>
              <p:ext uri="{D42A27DB-BD31-4B8C-83A1-F6EECF244321}">
                <p14:modId xmlns:p14="http://schemas.microsoft.com/office/powerpoint/2010/main" val="1955290021"/>
              </p:ext>
            </p:extLst>
          </p:nvPr>
        </p:nvGraphicFramePr>
        <p:xfrm>
          <a:off x="637821" y="949725"/>
          <a:ext cx="10779126" cy="5091429"/>
        </p:xfrm>
        <a:graphic>
          <a:graphicData uri="http://schemas.openxmlformats.org/drawingml/2006/table">
            <a:tbl>
              <a:tblPr firstRow="1" bandRow="1">
                <a:tableStyleId>{2D5ABB26-0587-4C30-8999-92F81FD0307C}</a:tableStyleId>
              </a:tblPr>
              <a:tblGrid>
                <a:gridCol w="1660582">
                  <a:extLst>
                    <a:ext uri="{9D8B030D-6E8A-4147-A177-3AD203B41FA5}">
                      <a16:colId xmlns:a16="http://schemas.microsoft.com/office/drawing/2014/main" val="20000"/>
                    </a:ext>
                  </a:extLst>
                </a:gridCol>
                <a:gridCol w="1255956">
                  <a:extLst>
                    <a:ext uri="{9D8B030D-6E8A-4147-A177-3AD203B41FA5}">
                      <a16:colId xmlns:a16="http://schemas.microsoft.com/office/drawing/2014/main" val="1720267607"/>
                    </a:ext>
                  </a:extLst>
                </a:gridCol>
                <a:gridCol w="7862588">
                  <a:extLst>
                    <a:ext uri="{9D8B030D-6E8A-4147-A177-3AD203B41FA5}">
                      <a16:colId xmlns:a16="http://schemas.microsoft.com/office/drawing/2014/main" val="20001"/>
                    </a:ext>
                  </a:extLst>
                </a:gridCol>
              </a:tblGrid>
              <a:tr h="412750">
                <a:tc>
                  <a:txBody>
                    <a:bodyPr/>
                    <a:lstStyle/>
                    <a:p>
                      <a:pPr algn="ctr">
                        <a:lnSpc>
                          <a:spcPct val="100000"/>
                        </a:lnSpc>
                        <a:spcBef>
                          <a:spcPts val="565"/>
                        </a:spcBef>
                      </a:pPr>
                      <a:r>
                        <a:rPr sz="1600" b="1" spc="-10">
                          <a:solidFill>
                            <a:srgbClr val="FFFFFF"/>
                          </a:solidFill>
                          <a:latin typeface="Calibri"/>
                          <a:cs typeface="Calibri"/>
                        </a:rPr>
                        <a:t>Research</a:t>
                      </a:r>
                      <a:r>
                        <a:rPr sz="1600" b="1" spc="-40">
                          <a:solidFill>
                            <a:srgbClr val="FFFFFF"/>
                          </a:solidFill>
                          <a:latin typeface="Calibri"/>
                          <a:cs typeface="Calibri"/>
                        </a:rPr>
                        <a:t> </a:t>
                      </a:r>
                      <a:r>
                        <a:rPr sz="1600" b="1" spc="-10">
                          <a:solidFill>
                            <a:srgbClr val="FFFFFF"/>
                          </a:solidFill>
                          <a:latin typeface="Calibri"/>
                          <a:cs typeface="Calibri"/>
                        </a:rPr>
                        <a:t>Appropriations</a:t>
                      </a:r>
                      <a:endParaRPr sz="16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0" algn="ctr">
                        <a:lnSpc>
                          <a:spcPct val="100000"/>
                        </a:lnSpc>
                        <a:spcBef>
                          <a:spcPts val="565"/>
                        </a:spcBef>
                      </a:pPr>
                      <a:r>
                        <a:rPr lang="en-US" sz="1600" b="1" spc="-10">
                          <a:solidFill>
                            <a:srgbClr val="FFFFFF"/>
                          </a:solidFill>
                          <a:latin typeface="Calibri"/>
                          <a:ea typeface="+mn-ea"/>
                          <a:cs typeface="Calibri"/>
                        </a:rPr>
                        <a:t>Current Balance as 7/16/2024</a:t>
                      </a:r>
                      <a:endParaRPr sz="1600" b="1" spc="-10">
                        <a:solidFill>
                          <a:srgbClr val="FFFFFF"/>
                        </a:solidFill>
                        <a:latin typeface="Calibri"/>
                        <a:ea typeface="+mn-ea"/>
                        <a:cs typeface="Calibri"/>
                      </a:endParaRPr>
                    </a:p>
                  </a:txBody>
                  <a:tcPr marL="0" marR="0" marT="717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marL="635" algn="ctr">
                        <a:lnSpc>
                          <a:spcPct val="100000"/>
                        </a:lnSpc>
                        <a:spcBef>
                          <a:spcPts val="565"/>
                        </a:spcBef>
                      </a:pPr>
                      <a:r>
                        <a:rPr sz="1600" b="1">
                          <a:solidFill>
                            <a:srgbClr val="FFFFFF"/>
                          </a:solidFill>
                          <a:latin typeface="Calibri"/>
                          <a:cs typeface="Calibri"/>
                        </a:rPr>
                        <a:t>Key</a:t>
                      </a:r>
                      <a:r>
                        <a:rPr sz="1600" b="1" spc="-70">
                          <a:solidFill>
                            <a:srgbClr val="FFFFFF"/>
                          </a:solidFill>
                          <a:latin typeface="Calibri"/>
                          <a:cs typeface="Calibri"/>
                        </a:rPr>
                        <a:t> </a:t>
                      </a:r>
                      <a:r>
                        <a:rPr sz="1600" b="1" spc="-10">
                          <a:solidFill>
                            <a:srgbClr val="FFFFFF"/>
                          </a:solidFill>
                          <a:latin typeface="Calibri"/>
                          <a:cs typeface="Calibri"/>
                        </a:rPr>
                        <a:t>Activities</a:t>
                      </a:r>
                      <a:endParaRPr sz="16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913765">
                <a:tc>
                  <a:txBody>
                    <a:bodyPr/>
                    <a:lstStyle/>
                    <a:p>
                      <a:pPr>
                        <a:lnSpc>
                          <a:spcPct val="100000"/>
                        </a:lnSpc>
                        <a:spcBef>
                          <a:spcPts val="5"/>
                        </a:spcBef>
                      </a:pPr>
                      <a:endParaRPr sz="2200">
                        <a:latin typeface="Times New Roman"/>
                        <a:cs typeface="Times New Roman"/>
                      </a:endParaRPr>
                    </a:p>
                    <a:p>
                      <a:pPr marL="635" algn="ctr">
                        <a:lnSpc>
                          <a:spcPct val="100000"/>
                        </a:lnSpc>
                      </a:pPr>
                      <a:r>
                        <a:rPr sz="1600" spc="-10">
                          <a:latin typeface="Calibri"/>
                          <a:cs typeface="Calibri"/>
                        </a:rPr>
                        <a:t>No-</a:t>
                      </a:r>
                      <a:r>
                        <a:rPr sz="1600" spc="-20">
                          <a:latin typeface="Calibri"/>
                          <a:cs typeface="Calibri"/>
                        </a:rPr>
                        <a:t>Year</a:t>
                      </a:r>
                      <a:r>
                        <a:rPr sz="1600" spc="-60">
                          <a:latin typeface="Calibri"/>
                          <a:cs typeface="Calibri"/>
                        </a:rPr>
                        <a:t> </a:t>
                      </a:r>
                      <a:r>
                        <a:rPr sz="1600" spc="-10">
                          <a:latin typeface="Calibri"/>
                          <a:cs typeface="Calibri"/>
                        </a:rPr>
                        <a:t>(0161X2)</a:t>
                      </a:r>
                      <a:endParaRPr sz="1600">
                        <a:latin typeface="Calibri"/>
                        <a:cs typeface="Calibri"/>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0805" marR="270510" indent="0">
                        <a:lnSpc>
                          <a:spcPct val="100000"/>
                        </a:lnSpc>
                        <a:spcBef>
                          <a:spcPts val="260"/>
                        </a:spcBef>
                        <a:buFont typeface="Arial"/>
                        <a:buNone/>
                        <a:tabLst>
                          <a:tab pos="377825" algn="l"/>
                          <a:tab pos="378460" algn="l"/>
                        </a:tabLst>
                      </a:pPr>
                      <a:r>
                        <a:rPr lang="en-US" sz="1600">
                          <a:latin typeface="Calibri"/>
                          <a:cs typeface="Calibri"/>
                        </a:rPr>
                        <a:t>$6.5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tc>
                  <a:txBody>
                    <a:bodyPr/>
                    <a:lstStyle/>
                    <a:p>
                      <a:pPr marL="377825" marR="270510" indent="-287020">
                        <a:lnSpc>
                          <a:spcPct val="100000"/>
                        </a:lnSpc>
                        <a:spcBef>
                          <a:spcPts val="260"/>
                        </a:spcBef>
                        <a:buFont typeface="Arial"/>
                        <a:buChar char="•"/>
                        <a:tabLst>
                          <a:tab pos="377825" algn="l"/>
                          <a:tab pos="378460" algn="l"/>
                        </a:tabLst>
                      </a:pPr>
                      <a:r>
                        <a:rPr sz="1600">
                          <a:latin typeface="Calibri"/>
                          <a:cs typeface="Calibri"/>
                        </a:rPr>
                        <a:t>Continue</a:t>
                      </a:r>
                      <a:r>
                        <a:rPr sz="1600" spc="-40">
                          <a:latin typeface="Calibri"/>
                          <a:cs typeface="Calibri"/>
                        </a:rPr>
                        <a:t> </a:t>
                      </a:r>
                      <a:r>
                        <a:rPr sz="1600">
                          <a:latin typeface="Calibri"/>
                          <a:cs typeface="Calibri"/>
                        </a:rPr>
                        <a:t>to</a:t>
                      </a:r>
                      <a:r>
                        <a:rPr sz="1600" spc="-30">
                          <a:latin typeface="Calibri"/>
                          <a:cs typeface="Calibri"/>
                        </a:rPr>
                        <a:t> </a:t>
                      </a:r>
                      <a:r>
                        <a:rPr sz="1600" spc="-10">
                          <a:latin typeface="Calibri"/>
                          <a:cs typeface="Calibri"/>
                        </a:rPr>
                        <a:t>obligate</a:t>
                      </a:r>
                      <a:r>
                        <a:rPr sz="1600" spc="-55">
                          <a:latin typeface="Calibri"/>
                          <a:cs typeface="Calibri"/>
                        </a:rPr>
                        <a:t> </a:t>
                      </a:r>
                      <a:r>
                        <a:rPr sz="1600">
                          <a:latin typeface="Calibri"/>
                          <a:cs typeface="Calibri"/>
                        </a:rPr>
                        <a:t>funding</a:t>
                      </a:r>
                      <a:r>
                        <a:rPr sz="1600" spc="-50">
                          <a:latin typeface="Calibri"/>
                          <a:cs typeface="Calibri"/>
                        </a:rPr>
                        <a:t> </a:t>
                      </a:r>
                      <a:r>
                        <a:rPr sz="1600">
                          <a:latin typeface="Calibri"/>
                          <a:cs typeface="Calibri"/>
                        </a:rPr>
                        <a:t>that</a:t>
                      </a:r>
                      <a:r>
                        <a:rPr sz="1600" spc="-45">
                          <a:latin typeface="Calibri"/>
                          <a:cs typeface="Calibri"/>
                        </a:rPr>
                        <a:t> </a:t>
                      </a:r>
                      <a:r>
                        <a:rPr sz="1600">
                          <a:latin typeface="Calibri"/>
                          <a:cs typeface="Calibri"/>
                        </a:rPr>
                        <a:t>is</a:t>
                      </a:r>
                      <a:r>
                        <a:rPr sz="1600" spc="-30">
                          <a:latin typeface="Calibri"/>
                          <a:cs typeface="Calibri"/>
                        </a:rPr>
                        <a:t> </a:t>
                      </a:r>
                      <a:r>
                        <a:rPr sz="1600" spc="-10">
                          <a:latin typeface="Calibri"/>
                          <a:cs typeface="Calibri"/>
                        </a:rPr>
                        <a:t>unobligated.</a:t>
                      </a:r>
                      <a:r>
                        <a:rPr sz="1600" spc="-60">
                          <a:latin typeface="Calibri"/>
                          <a:cs typeface="Calibri"/>
                        </a:rPr>
                        <a:t> </a:t>
                      </a:r>
                      <a:r>
                        <a:rPr sz="1600">
                          <a:latin typeface="Calibri"/>
                          <a:cs typeface="Calibri"/>
                        </a:rPr>
                        <a:t>The</a:t>
                      </a:r>
                      <a:r>
                        <a:rPr sz="1600" spc="-20">
                          <a:latin typeface="Calibri"/>
                          <a:cs typeface="Calibri"/>
                        </a:rPr>
                        <a:t> </a:t>
                      </a:r>
                      <a:r>
                        <a:rPr sz="1600" spc="-10">
                          <a:latin typeface="Calibri"/>
                          <a:cs typeface="Calibri"/>
                        </a:rPr>
                        <a:t>no-</a:t>
                      </a:r>
                      <a:r>
                        <a:rPr sz="1600">
                          <a:latin typeface="Calibri"/>
                          <a:cs typeface="Calibri"/>
                        </a:rPr>
                        <a:t>year</a:t>
                      </a:r>
                      <a:r>
                        <a:rPr sz="1600" spc="-15">
                          <a:latin typeface="Calibri"/>
                          <a:cs typeface="Calibri"/>
                        </a:rPr>
                        <a:t> </a:t>
                      </a:r>
                      <a:r>
                        <a:rPr sz="1600">
                          <a:latin typeface="Calibri"/>
                          <a:cs typeface="Calibri"/>
                        </a:rPr>
                        <a:t>fund</a:t>
                      </a:r>
                      <a:r>
                        <a:rPr sz="1600" spc="-40">
                          <a:latin typeface="Calibri"/>
                          <a:cs typeface="Calibri"/>
                        </a:rPr>
                        <a:t> </a:t>
                      </a:r>
                      <a:r>
                        <a:rPr sz="1600">
                          <a:latin typeface="Calibri"/>
                          <a:cs typeface="Calibri"/>
                        </a:rPr>
                        <a:t>is</a:t>
                      </a:r>
                      <a:r>
                        <a:rPr sz="1600" spc="-30">
                          <a:latin typeface="Calibri"/>
                          <a:cs typeface="Calibri"/>
                        </a:rPr>
                        <a:t> </a:t>
                      </a:r>
                      <a:r>
                        <a:rPr sz="1600" spc="-10">
                          <a:latin typeface="Calibri"/>
                          <a:cs typeface="Calibri"/>
                        </a:rPr>
                        <a:t>intended</a:t>
                      </a:r>
                      <a:r>
                        <a:rPr sz="1600" spc="-40">
                          <a:latin typeface="Calibri"/>
                          <a:cs typeface="Calibri"/>
                        </a:rPr>
                        <a:t> </a:t>
                      </a:r>
                      <a:r>
                        <a:rPr sz="1600" spc="-25">
                          <a:latin typeface="Calibri"/>
                          <a:cs typeface="Calibri"/>
                        </a:rPr>
                        <a:t>to </a:t>
                      </a:r>
                      <a:r>
                        <a:rPr sz="1600" spc="-10">
                          <a:latin typeface="Calibri"/>
                          <a:cs typeface="Calibri"/>
                        </a:rPr>
                        <a:t>reimburse</a:t>
                      </a:r>
                      <a:r>
                        <a:rPr sz="1600" spc="-30">
                          <a:latin typeface="Calibri"/>
                          <a:cs typeface="Calibri"/>
                        </a:rPr>
                        <a:t> </a:t>
                      </a:r>
                      <a:r>
                        <a:rPr sz="1600">
                          <a:latin typeface="Calibri"/>
                          <a:cs typeface="Calibri"/>
                        </a:rPr>
                        <a:t>VA</a:t>
                      </a:r>
                      <a:r>
                        <a:rPr sz="1600" spc="-35">
                          <a:latin typeface="Calibri"/>
                          <a:cs typeface="Calibri"/>
                        </a:rPr>
                        <a:t> </a:t>
                      </a:r>
                      <a:r>
                        <a:rPr sz="1600" spc="-10">
                          <a:latin typeface="Calibri"/>
                          <a:cs typeface="Calibri"/>
                        </a:rPr>
                        <a:t>Research</a:t>
                      </a:r>
                      <a:r>
                        <a:rPr sz="1600" spc="-15">
                          <a:latin typeface="Calibri"/>
                          <a:cs typeface="Calibri"/>
                        </a:rPr>
                        <a:t> </a:t>
                      </a:r>
                      <a:r>
                        <a:rPr sz="1600">
                          <a:latin typeface="Calibri"/>
                          <a:cs typeface="Calibri"/>
                        </a:rPr>
                        <a:t>from</a:t>
                      </a:r>
                      <a:r>
                        <a:rPr sz="1600" spc="-35">
                          <a:latin typeface="Calibri"/>
                          <a:cs typeface="Calibri"/>
                        </a:rPr>
                        <a:t> </a:t>
                      </a:r>
                      <a:r>
                        <a:rPr sz="1600">
                          <a:latin typeface="Calibri"/>
                          <a:cs typeface="Calibri"/>
                        </a:rPr>
                        <a:t>the</a:t>
                      </a:r>
                      <a:r>
                        <a:rPr sz="1600" spc="-50">
                          <a:latin typeface="Calibri"/>
                          <a:cs typeface="Calibri"/>
                        </a:rPr>
                        <a:t> </a:t>
                      </a:r>
                      <a:r>
                        <a:rPr sz="1600">
                          <a:latin typeface="Calibri"/>
                          <a:cs typeface="Calibri"/>
                        </a:rPr>
                        <a:t>NPCs,</a:t>
                      </a:r>
                      <a:r>
                        <a:rPr sz="1600" spc="-40">
                          <a:latin typeface="Calibri"/>
                          <a:cs typeface="Calibri"/>
                        </a:rPr>
                        <a:t> </a:t>
                      </a:r>
                      <a:r>
                        <a:rPr sz="1600">
                          <a:latin typeface="Calibri"/>
                          <a:cs typeface="Calibri"/>
                        </a:rPr>
                        <a:t>thus</a:t>
                      </a:r>
                      <a:r>
                        <a:rPr sz="1600" spc="-50">
                          <a:latin typeface="Calibri"/>
                          <a:cs typeface="Calibri"/>
                        </a:rPr>
                        <a:t> </a:t>
                      </a:r>
                      <a:r>
                        <a:rPr sz="1600">
                          <a:latin typeface="Calibri"/>
                          <a:cs typeface="Calibri"/>
                        </a:rPr>
                        <a:t>it’s</a:t>
                      </a:r>
                      <a:r>
                        <a:rPr sz="1600" spc="-60">
                          <a:latin typeface="Calibri"/>
                          <a:cs typeface="Calibri"/>
                        </a:rPr>
                        <a:t> </a:t>
                      </a:r>
                      <a:r>
                        <a:rPr sz="1600">
                          <a:latin typeface="Calibri"/>
                          <a:cs typeface="Calibri"/>
                        </a:rPr>
                        <a:t>critical</a:t>
                      </a:r>
                      <a:r>
                        <a:rPr sz="1600" spc="-65">
                          <a:latin typeface="Calibri"/>
                          <a:cs typeface="Calibri"/>
                        </a:rPr>
                        <a:t> </a:t>
                      </a:r>
                      <a:r>
                        <a:rPr sz="1600">
                          <a:latin typeface="Calibri"/>
                          <a:cs typeface="Calibri"/>
                        </a:rPr>
                        <a:t>to</a:t>
                      </a:r>
                      <a:r>
                        <a:rPr sz="1600" spc="-40">
                          <a:latin typeface="Calibri"/>
                          <a:cs typeface="Calibri"/>
                        </a:rPr>
                        <a:t> </a:t>
                      </a:r>
                      <a:r>
                        <a:rPr sz="1600" spc="-10">
                          <a:latin typeface="Calibri"/>
                          <a:cs typeface="Calibri"/>
                        </a:rPr>
                        <a:t>obligate</a:t>
                      </a:r>
                      <a:r>
                        <a:rPr sz="1600" spc="-70">
                          <a:latin typeface="Calibri"/>
                          <a:cs typeface="Calibri"/>
                        </a:rPr>
                        <a:t> </a:t>
                      </a:r>
                      <a:r>
                        <a:rPr sz="1600">
                          <a:latin typeface="Calibri"/>
                          <a:cs typeface="Calibri"/>
                        </a:rPr>
                        <a:t>these</a:t>
                      </a:r>
                      <a:r>
                        <a:rPr sz="1600" spc="-30">
                          <a:latin typeface="Calibri"/>
                          <a:cs typeface="Calibri"/>
                        </a:rPr>
                        <a:t> </a:t>
                      </a:r>
                      <a:r>
                        <a:rPr sz="1600">
                          <a:latin typeface="Calibri"/>
                          <a:cs typeface="Calibri"/>
                        </a:rPr>
                        <a:t>balances</a:t>
                      </a:r>
                      <a:r>
                        <a:rPr sz="1600" spc="-60">
                          <a:latin typeface="Calibri"/>
                          <a:cs typeface="Calibri"/>
                        </a:rPr>
                        <a:t> </a:t>
                      </a:r>
                      <a:r>
                        <a:rPr sz="1600" spc="-10">
                          <a:latin typeface="Calibri"/>
                          <a:cs typeface="Calibri"/>
                        </a:rPr>
                        <a:t>quicky </a:t>
                      </a:r>
                      <a:r>
                        <a:rPr sz="1600">
                          <a:latin typeface="Calibri"/>
                          <a:cs typeface="Calibri"/>
                        </a:rPr>
                        <a:t>after</a:t>
                      </a:r>
                      <a:r>
                        <a:rPr sz="1600" spc="-60">
                          <a:latin typeface="Calibri"/>
                          <a:cs typeface="Calibri"/>
                        </a:rPr>
                        <a:t> </a:t>
                      </a:r>
                      <a:r>
                        <a:rPr sz="1600">
                          <a:latin typeface="Calibri"/>
                          <a:cs typeface="Calibri"/>
                        </a:rPr>
                        <a:t>they</a:t>
                      </a:r>
                      <a:r>
                        <a:rPr sz="1600" spc="-30">
                          <a:latin typeface="Calibri"/>
                          <a:cs typeface="Calibri"/>
                        </a:rPr>
                        <a:t> </a:t>
                      </a:r>
                      <a:r>
                        <a:rPr sz="1600">
                          <a:latin typeface="Calibri"/>
                          <a:cs typeface="Calibri"/>
                        </a:rPr>
                        <a:t>are</a:t>
                      </a:r>
                      <a:r>
                        <a:rPr sz="1600" spc="-45">
                          <a:latin typeface="Calibri"/>
                          <a:cs typeface="Calibri"/>
                        </a:rPr>
                        <a:t> </a:t>
                      </a:r>
                      <a:r>
                        <a:rPr sz="1600" spc="-10">
                          <a:latin typeface="Calibri"/>
                          <a:cs typeface="Calibri"/>
                        </a:rPr>
                        <a:t>earned.</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634489">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30"/>
                        </a:spcBef>
                      </a:pPr>
                      <a:endParaRPr sz="1450">
                        <a:latin typeface="Times New Roman"/>
                        <a:cs typeface="Times New Roman"/>
                      </a:endParaRPr>
                    </a:p>
                    <a:p>
                      <a:pPr algn="ctr">
                        <a:lnSpc>
                          <a:spcPct val="100000"/>
                        </a:lnSpc>
                      </a:pPr>
                      <a:r>
                        <a:rPr sz="1600">
                          <a:latin typeface="Calibri"/>
                          <a:cs typeface="Calibri"/>
                        </a:rPr>
                        <a:t>Prior</a:t>
                      </a:r>
                      <a:r>
                        <a:rPr sz="1600" spc="-45">
                          <a:latin typeface="Calibri"/>
                          <a:cs typeface="Calibri"/>
                        </a:rPr>
                        <a:t> </a:t>
                      </a:r>
                      <a:r>
                        <a:rPr sz="1600" spc="-20">
                          <a:latin typeface="Calibri"/>
                          <a:cs typeface="Calibri"/>
                        </a:rPr>
                        <a:t>Year</a:t>
                      </a:r>
                      <a:r>
                        <a:rPr sz="1600" spc="-45">
                          <a:latin typeface="Calibri"/>
                          <a:cs typeface="Calibri"/>
                        </a:rPr>
                        <a:t> </a:t>
                      </a:r>
                      <a:r>
                        <a:rPr sz="1600">
                          <a:latin typeface="Calibri"/>
                          <a:cs typeface="Calibri"/>
                        </a:rPr>
                        <a:t>(0161R1</a:t>
                      </a:r>
                      <a:r>
                        <a:rPr sz="1600" spc="-15">
                          <a:latin typeface="Calibri"/>
                          <a:cs typeface="Calibri"/>
                        </a:rPr>
                        <a:t> </a:t>
                      </a:r>
                      <a:r>
                        <a:rPr lang="en-US" sz="1600" spc="-20">
                          <a:latin typeface="Calibri"/>
                          <a:cs typeface="Calibri"/>
                        </a:rPr>
                        <a:t>23-</a:t>
                      </a:r>
                      <a:r>
                        <a:rPr lang="en-US" sz="1600" spc="-25">
                          <a:latin typeface="Calibri"/>
                          <a:cs typeface="Calibri"/>
                        </a:rPr>
                        <a:t>24</a:t>
                      </a:r>
                      <a:r>
                        <a:rPr sz="1600" spc="-25">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0170" indent="0">
                        <a:lnSpc>
                          <a:spcPct val="100000"/>
                        </a:lnSpc>
                        <a:buFont typeface="Arial"/>
                        <a:buNone/>
                        <a:tabLst>
                          <a:tab pos="377825" algn="l"/>
                          <a:tab pos="378460" algn="l"/>
                        </a:tabLst>
                      </a:pPr>
                      <a:r>
                        <a:rPr lang="en-US" sz="1600">
                          <a:latin typeface="Calibri"/>
                          <a:cs typeface="Calibri"/>
                        </a:rPr>
                        <a:t>$4.8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377825" marR="177165" indent="-287020">
                        <a:lnSpc>
                          <a:spcPct val="100000"/>
                        </a:lnSpc>
                        <a:spcBef>
                          <a:spcPts val="260"/>
                        </a:spcBef>
                        <a:buFont typeface="Arial"/>
                        <a:buChar char="•"/>
                      </a:pPr>
                      <a:r>
                        <a:rPr sz="1600">
                          <a:latin typeface="Calibri"/>
                          <a:cs typeface="Calibri"/>
                        </a:rPr>
                        <a:t>Run</a:t>
                      </a:r>
                      <a:r>
                        <a:rPr sz="1600" spc="-35">
                          <a:latin typeface="Calibri"/>
                          <a:cs typeface="Calibri"/>
                        </a:rPr>
                        <a:t> </a:t>
                      </a:r>
                      <a:r>
                        <a:rPr sz="1600">
                          <a:latin typeface="Calibri"/>
                          <a:cs typeface="Calibri"/>
                        </a:rPr>
                        <a:t>daily</a:t>
                      </a:r>
                      <a:r>
                        <a:rPr sz="1600" spc="-65">
                          <a:latin typeface="Calibri"/>
                          <a:cs typeface="Calibri"/>
                        </a:rPr>
                        <a:t> </a:t>
                      </a:r>
                      <a:r>
                        <a:rPr sz="1600">
                          <a:latin typeface="Calibri"/>
                          <a:cs typeface="Calibri"/>
                        </a:rPr>
                        <a:t>Status</a:t>
                      </a:r>
                      <a:r>
                        <a:rPr sz="1600" spc="-45">
                          <a:latin typeface="Calibri"/>
                          <a:cs typeface="Calibri"/>
                        </a:rPr>
                        <a:t> </a:t>
                      </a:r>
                      <a:r>
                        <a:rPr sz="1600">
                          <a:latin typeface="Calibri"/>
                          <a:cs typeface="Calibri"/>
                        </a:rPr>
                        <a:t>of</a:t>
                      </a:r>
                      <a:r>
                        <a:rPr sz="1600" spc="-30">
                          <a:latin typeface="Calibri"/>
                          <a:cs typeface="Calibri"/>
                        </a:rPr>
                        <a:t> </a:t>
                      </a:r>
                      <a:r>
                        <a:rPr sz="1600">
                          <a:latin typeface="Calibri"/>
                          <a:cs typeface="Calibri"/>
                        </a:rPr>
                        <a:t>Funds</a:t>
                      </a:r>
                      <a:r>
                        <a:rPr sz="1600" spc="-45">
                          <a:latin typeface="Calibri"/>
                          <a:cs typeface="Calibri"/>
                        </a:rPr>
                        <a:t> </a:t>
                      </a:r>
                      <a:r>
                        <a:rPr sz="1600">
                          <a:latin typeface="Calibri"/>
                          <a:cs typeface="Calibri"/>
                        </a:rPr>
                        <a:t>to</a:t>
                      </a:r>
                      <a:r>
                        <a:rPr sz="1600" spc="-45">
                          <a:latin typeface="Calibri"/>
                          <a:cs typeface="Calibri"/>
                        </a:rPr>
                        <a:t> </a:t>
                      </a:r>
                      <a:r>
                        <a:rPr sz="1600">
                          <a:latin typeface="Calibri"/>
                          <a:cs typeface="Calibri"/>
                        </a:rPr>
                        <a:t>track</a:t>
                      </a:r>
                      <a:r>
                        <a:rPr sz="1600" spc="-25">
                          <a:latin typeface="Calibri"/>
                          <a:cs typeface="Calibri"/>
                        </a:rPr>
                        <a:t> </a:t>
                      </a:r>
                      <a:r>
                        <a:rPr sz="1600">
                          <a:latin typeface="Calibri"/>
                          <a:cs typeface="Calibri"/>
                        </a:rPr>
                        <a:t>Prior</a:t>
                      </a:r>
                      <a:r>
                        <a:rPr sz="1600" spc="-35">
                          <a:latin typeface="Calibri"/>
                          <a:cs typeface="Calibri"/>
                        </a:rPr>
                        <a:t> </a:t>
                      </a:r>
                      <a:r>
                        <a:rPr sz="1600" spc="-20">
                          <a:latin typeface="Calibri"/>
                          <a:cs typeface="Calibri"/>
                        </a:rPr>
                        <a:t>Year</a:t>
                      </a:r>
                      <a:r>
                        <a:rPr sz="1600" spc="-30">
                          <a:latin typeface="Calibri"/>
                          <a:cs typeface="Calibri"/>
                        </a:rPr>
                        <a:t> </a:t>
                      </a:r>
                      <a:r>
                        <a:rPr sz="1600">
                          <a:latin typeface="Calibri"/>
                          <a:cs typeface="Calibri"/>
                        </a:rPr>
                        <a:t>0161R1</a:t>
                      </a:r>
                      <a:r>
                        <a:rPr sz="1600" spc="-5">
                          <a:latin typeface="Calibri"/>
                          <a:cs typeface="Calibri"/>
                        </a:rPr>
                        <a:t> </a:t>
                      </a:r>
                      <a:r>
                        <a:rPr sz="1600" spc="-10">
                          <a:latin typeface="Calibri"/>
                          <a:cs typeface="Calibri"/>
                        </a:rPr>
                        <a:t>available</a:t>
                      </a:r>
                      <a:r>
                        <a:rPr sz="1600" spc="-75">
                          <a:latin typeface="Calibri"/>
                          <a:cs typeface="Calibri"/>
                        </a:rPr>
                        <a:t> </a:t>
                      </a:r>
                      <a:r>
                        <a:rPr sz="1600">
                          <a:latin typeface="Calibri"/>
                          <a:cs typeface="Calibri"/>
                        </a:rPr>
                        <a:t>funds</a:t>
                      </a:r>
                      <a:r>
                        <a:rPr sz="1600" spc="-45">
                          <a:latin typeface="Calibri"/>
                          <a:cs typeface="Calibri"/>
                        </a:rPr>
                        <a:t> </a:t>
                      </a:r>
                      <a:r>
                        <a:rPr sz="1600">
                          <a:latin typeface="Calibri"/>
                          <a:cs typeface="Calibri"/>
                        </a:rPr>
                        <a:t>are</a:t>
                      </a:r>
                      <a:r>
                        <a:rPr sz="1600" spc="-35">
                          <a:latin typeface="Calibri"/>
                          <a:cs typeface="Calibri"/>
                        </a:rPr>
                        <a:t> </a:t>
                      </a:r>
                      <a:r>
                        <a:rPr sz="1600" spc="-10">
                          <a:latin typeface="Calibri"/>
                          <a:cs typeface="Calibri"/>
                        </a:rPr>
                        <a:t>obligated</a:t>
                      </a:r>
                      <a:r>
                        <a:rPr sz="1600" spc="-70">
                          <a:latin typeface="Calibri"/>
                          <a:cs typeface="Calibri"/>
                        </a:rPr>
                        <a:t> </a:t>
                      </a:r>
                      <a:r>
                        <a:rPr sz="1600" spc="-10">
                          <a:latin typeface="Calibri"/>
                          <a:cs typeface="Calibri"/>
                        </a:rPr>
                        <a:t>starting </a:t>
                      </a:r>
                      <a:r>
                        <a:rPr sz="1600">
                          <a:latin typeface="Calibri"/>
                          <a:cs typeface="Calibri"/>
                        </a:rPr>
                        <a:t>on</a:t>
                      </a:r>
                      <a:r>
                        <a:rPr sz="1600" spc="-30">
                          <a:latin typeface="Calibri"/>
                          <a:cs typeface="Calibri"/>
                        </a:rPr>
                        <a:t> </a:t>
                      </a:r>
                      <a:r>
                        <a:rPr sz="1600">
                          <a:latin typeface="Calibri"/>
                          <a:cs typeface="Calibri"/>
                        </a:rPr>
                        <a:t>August</a:t>
                      </a:r>
                      <a:r>
                        <a:rPr sz="1600" spc="-40">
                          <a:latin typeface="Calibri"/>
                          <a:cs typeface="Calibri"/>
                        </a:rPr>
                        <a:t> </a:t>
                      </a:r>
                      <a:r>
                        <a:rPr sz="1600">
                          <a:latin typeface="Calibri"/>
                          <a:cs typeface="Calibri"/>
                        </a:rPr>
                        <a:t>1</a:t>
                      </a:r>
                      <a:r>
                        <a:rPr lang="en-US" sz="1600" spc="-45">
                          <a:latin typeface="Calibri"/>
                          <a:cs typeface="Calibri"/>
                        </a:rPr>
                        <a:t> </a:t>
                      </a:r>
                      <a:endParaRPr sz="1600">
                        <a:latin typeface="Calibri"/>
                        <a:cs typeface="Calibri"/>
                      </a:endParaRPr>
                    </a:p>
                    <a:p>
                      <a:pPr marL="377825" marR="261620" indent="-287020">
                        <a:lnSpc>
                          <a:spcPct val="100000"/>
                        </a:lnSpc>
                        <a:buFont typeface="Arial"/>
                        <a:buChar char="•"/>
                        <a:tabLst>
                          <a:tab pos="377825" algn="l"/>
                          <a:tab pos="378460" algn="l"/>
                        </a:tabLst>
                      </a:pPr>
                      <a:r>
                        <a:rPr sz="1600">
                          <a:latin typeface="Calibri"/>
                          <a:cs typeface="Calibri"/>
                        </a:rPr>
                        <a:t>Run</a:t>
                      </a:r>
                      <a:r>
                        <a:rPr sz="1600" spc="-40">
                          <a:latin typeface="Calibri"/>
                          <a:cs typeface="Calibri"/>
                        </a:rPr>
                        <a:t> </a:t>
                      </a:r>
                      <a:r>
                        <a:rPr sz="1600" spc="-25">
                          <a:latin typeface="Calibri"/>
                          <a:cs typeface="Calibri"/>
                        </a:rPr>
                        <a:t>CALT</a:t>
                      </a:r>
                      <a:r>
                        <a:rPr sz="1600" spc="-45">
                          <a:latin typeface="Calibri"/>
                          <a:cs typeface="Calibri"/>
                        </a:rPr>
                        <a:t> </a:t>
                      </a:r>
                      <a:r>
                        <a:rPr sz="1600">
                          <a:latin typeface="Calibri"/>
                          <a:cs typeface="Calibri"/>
                        </a:rPr>
                        <a:t>tables</a:t>
                      </a:r>
                      <a:r>
                        <a:rPr sz="1600" spc="-50">
                          <a:latin typeface="Calibri"/>
                          <a:cs typeface="Calibri"/>
                        </a:rPr>
                        <a:t> </a:t>
                      </a:r>
                      <a:r>
                        <a:rPr sz="1600">
                          <a:latin typeface="Calibri"/>
                          <a:cs typeface="Calibri"/>
                        </a:rPr>
                        <a:t>(weekly</a:t>
                      </a:r>
                      <a:r>
                        <a:rPr sz="1600" spc="-35">
                          <a:latin typeface="Calibri"/>
                          <a:cs typeface="Calibri"/>
                        </a:rPr>
                        <a:t> </a:t>
                      </a:r>
                      <a:r>
                        <a:rPr sz="1600">
                          <a:latin typeface="Calibri"/>
                          <a:cs typeface="Calibri"/>
                        </a:rPr>
                        <a:t>through</a:t>
                      </a:r>
                      <a:r>
                        <a:rPr sz="1600" spc="-35">
                          <a:latin typeface="Calibri"/>
                          <a:cs typeface="Calibri"/>
                        </a:rPr>
                        <a:t> </a:t>
                      </a:r>
                      <a:r>
                        <a:rPr sz="1600">
                          <a:latin typeface="Calibri"/>
                          <a:cs typeface="Calibri"/>
                        </a:rPr>
                        <a:t>August;</a:t>
                      </a:r>
                      <a:r>
                        <a:rPr sz="1600" spc="-70">
                          <a:latin typeface="Calibri"/>
                          <a:cs typeface="Calibri"/>
                        </a:rPr>
                        <a:t> </a:t>
                      </a:r>
                      <a:r>
                        <a:rPr sz="1600">
                          <a:latin typeface="Calibri"/>
                          <a:cs typeface="Calibri"/>
                        </a:rPr>
                        <a:t>daily</a:t>
                      </a:r>
                      <a:r>
                        <a:rPr sz="1600" spc="-70">
                          <a:latin typeface="Calibri"/>
                          <a:cs typeface="Calibri"/>
                        </a:rPr>
                        <a:t> </a:t>
                      </a:r>
                      <a:r>
                        <a:rPr sz="1600">
                          <a:latin typeface="Calibri"/>
                          <a:cs typeface="Calibri"/>
                        </a:rPr>
                        <a:t>in</a:t>
                      </a:r>
                      <a:r>
                        <a:rPr sz="1600" spc="-50">
                          <a:latin typeface="Calibri"/>
                          <a:cs typeface="Calibri"/>
                        </a:rPr>
                        <a:t> </a:t>
                      </a:r>
                      <a:r>
                        <a:rPr sz="1600" spc="-10">
                          <a:latin typeface="Calibri"/>
                          <a:cs typeface="Calibri"/>
                        </a:rPr>
                        <a:t>September)</a:t>
                      </a:r>
                      <a:r>
                        <a:rPr sz="1600" spc="-20">
                          <a:latin typeface="Calibri"/>
                          <a:cs typeface="Calibri"/>
                        </a:rPr>
                        <a:t> </a:t>
                      </a:r>
                      <a:r>
                        <a:rPr sz="1600">
                          <a:latin typeface="Calibri"/>
                          <a:cs typeface="Calibri"/>
                        </a:rPr>
                        <a:t>to</a:t>
                      </a:r>
                      <a:r>
                        <a:rPr sz="1600" spc="-40">
                          <a:latin typeface="Calibri"/>
                          <a:cs typeface="Calibri"/>
                        </a:rPr>
                        <a:t> </a:t>
                      </a:r>
                      <a:r>
                        <a:rPr sz="1600">
                          <a:latin typeface="Calibri"/>
                          <a:cs typeface="Calibri"/>
                        </a:rPr>
                        <a:t>ensure</a:t>
                      </a:r>
                      <a:r>
                        <a:rPr sz="1600" spc="-30">
                          <a:latin typeface="Calibri"/>
                          <a:cs typeface="Calibri"/>
                        </a:rPr>
                        <a:t> </a:t>
                      </a:r>
                      <a:r>
                        <a:rPr sz="1600">
                          <a:latin typeface="Calibri"/>
                          <a:cs typeface="Calibri"/>
                        </a:rPr>
                        <a:t>all</a:t>
                      </a:r>
                      <a:r>
                        <a:rPr sz="1600" spc="-65">
                          <a:latin typeface="Calibri"/>
                          <a:cs typeface="Calibri"/>
                        </a:rPr>
                        <a:t> </a:t>
                      </a:r>
                      <a:r>
                        <a:rPr sz="1600" spc="-10">
                          <a:latin typeface="Calibri"/>
                          <a:cs typeface="Calibri"/>
                        </a:rPr>
                        <a:t>Reimbursable advances</a:t>
                      </a:r>
                      <a:r>
                        <a:rPr sz="1600" spc="-50">
                          <a:latin typeface="Calibri"/>
                          <a:cs typeface="Calibri"/>
                        </a:rPr>
                        <a:t> </a:t>
                      </a:r>
                      <a:r>
                        <a:rPr sz="1600">
                          <a:latin typeface="Calibri"/>
                          <a:cs typeface="Calibri"/>
                        </a:rPr>
                        <a:t>have</a:t>
                      </a:r>
                      <a:r>
                        <a:rPr sz="1600" spc="-50">
                          <a:latin typeface="Calibri"/>
                          <a:cs typeface="Calibri"/>
                        </a:rPr>
                        <a:t> </a:t>
                      </a:r>
                      <a:r>
                        <a:rPr sz="1600">
                          <a:latin typeface="Calibri"/>
                          <a:cs typeface="Calibri"/>
                        </a:rPr>
                        <a:t>been</a:t>
                      </a:r>
                      <a:r>
                        <a:rPr sz="1600" spc="-25">
                          <a:latin typeface="Calibri"/>
                          <a:cs typeface="Calibri"/>
                        </a:rPr>
                        <a:t> </a:t>
                      </a:r>
                      <a:r>
                        <a:rPr sz="1600" spc="-10">
                          <a:latin typeface="Calibri"/>
                          <a:cs typeface="Calibri"/>
                        </a:rPr>
                        <a:t>earned.</a:t>
                      </a:r>
                      <a:endParaRPr sz="1600">
                        <a:latin typeface="Calibri"/>
                        <a:cs typeface="Calibri"/>
                      </a:endParaRPr>
                    </a:p>
                    <a:p>
                      <a:pPr marL="377825" indent="-287655">
                        <a:lnSpc>
                          <a:spcPct val="100000"/>
                        </a:lnSpc>
                        <a:buFont typeface="Arial"/>
                        <a:buChar char="•"/>
                        <a:tabLst>
                          <a:tab pos="377825" algn="l"/>
                          <a:tab pos="378460" algn="l"/>
                        </a:tabLst>
                      </a:pPr>
                      <a:r>
                        <a:rPr sz="1600">
                          <a:latin typeface="Calibri"/>
                          <a:cs typeface="Calibri"/>
                        </a:rPr>
                        <a:t>We</a:t>
                      </a:r>
                      <a:r>
                        <a:rPr lang="en-US" sz="1600">
                          <a:latin typeface="Calibri"/>
                          <a:cs typeface="Calibri"/>
                        </a:rPr>
                        <a:t> always</a:t>
                      </a:r>
                      <a:r>
                        <a:rPr sz="1600" spc="-20">
                          <a:latin typeface="Calibri"/>
                          <a:cs typeface="Calibri"/>
                        </a:rPr>
                        <a:t> </a:t>
                      </a:r>
                      <a:r>
                        <a:rPr lang="en-US" sz="1600" spc="-20">
                          <a:latin typeface="Calibri"/>
                          <a:cs typeface="Calibri"/>
                        </a:rPr>
                        <a:t>s</a:t>
                      </a:r>
                      <a:r>
                        <a:rPr sz="1600">
                          <a:latin typeface="Calibri"/>
                          <a:cs typeface="Calibri"/>
                        </a:rPr>
                        <a:t>end</a:t>
                      </a:r>
                      <a:r>
                        <a:rPr sz="1600" spc="-30">
                          <a:latin typeface="Calibri"/>
                          <a:cs typeface="Calibri"/>
                        </a:rPr>
                        <a:t> </a:t>
                      </a:r>
                      <a:r>
                        <a:rPr sz="1600">
                          <a:latin typeface="Calibri"/>
                          <a:cs typeface="Calibri"/>
                        </a:rPr>
                        <a:t>the</a:t>
                      </a:r>
                      <a:r>
                        <a:rPr sz="1600" spc="-40">
                          <a:latin typeface="Calibri"/>
                          <a:cs typeface="Calibri"/>
                        </a:rPr>
                        <a:t> </a:t>
                      </a:r>
                      <a:r>
                        <a:rPr sz="1600">
                          <a:latin typeface="Calibri"/>
                          <a:cs typeface="Calibri"/>
                        </a:rPr>
                        <a:t>R</a:t>
                      </a:r>
                      <a:r>
                        <a:rPr sz="1600" spc="-25">
                          <a:latin typeface="Calibri"/>
                          <a:cs typeface="Calibri"/>
                        </a:rPr>
                        <a:t> </a:t>
                      </a:r>
                      <a:r>
                        <a:rPr sz="1600">
                          <a:latin typeface="Calibri"/>
                          <a:cs typeface="Calibri"/>
                        </a:rPr>
                        <a:t>report</a:t>
                      </a:r>
                      <a:r>
                        <a:rPr sz="1600" spc="-5">
                          <a:latin typeface="Calibri"/>
                          <a:cs typeface="Calibri"/>
                        </a:rPr>
                        <a:t> </a:t>
                      </a:r>
                      <a:r>
                        <a:rPr sz="1600">
                          <a:latin typeface="Calibri"/>
                          <a:cs typeface="Calibri"/>
                        </a:rPr>
                        <a:t>from</a:t>
                      </a:r>
                      <a:r>
                        <a:rPr sz="1600" spc="-35">
                          <a:latin typeface="Calibri"/>
                          <a:cs typeface="Calibri"/>
                        </a:rPr>
                        <a:t> </a:t>
                      </a:r>
                      <a:r>
                        <a:rPr sz="1600">
                          <a:latin typeface="Calibri"/>
                          <a:cs typeface="Calibri"/>
                        </a:rPr>
                        <a:t>Raju</a:t>
                      </a:r>
                      <a:r>
                        <a:rPr sz="1600" spc="-30">
                          <a:latin typeface="Calibri"/>
                          <a:cs typeface="Calibri"/>
                        </a:rPr>
                        <a:t> </a:t>
                      </a:r>
                      <a:r>
                        <a:rPr sz="1600">
                          <a:latin typeface="Calibri"/>
                          <a:cs typeface="Calibri"/>
                        </a:rPr>
                        <a:t>Rama</a:t>
                      </a:r>
                      <a:r>
                        <a:rPr sz="1600" spc="-25">
                          <a:latin typeface="Calibri"/>
                          <a:cs typeface="Calibri"/>
                        </a:rPr>
                        <a:t> </a:t>
                      </a:r>
                      <a:r>
                        <a:rPr sz="1600">
                          <a:latin typeface="Calibri"/>
                          <a:cs typeface="Calibri"/>
                        </a:rPr>
                        <a:t>so</a:t>
                      </a:r>
                      <a:r>
                        <a:rPr sz="1600" spc="-35">
                          <a:latin typeface="Calibri"/>
                          <a:cs typeface="Calibri"/>
                        </a:rPr>
                        <a:t> </a:t>
                      </a:r>
                      <a:r>
                        <a:rPr sz="1600">
                          <a:latin typeface="Calibri"/>
                          <a:cs typeface="Calibri"/>
                        </a:rPr>
                        <a:t>you</a:t>
                      </a:r>
                      <a:r>
                        <a:rPr sz="1600" spc="-30">
                          <a:latin typeface="Calibri"/>
                          <a:cs typeface="Calibri"/>
                        </a:rPr>
                        <a:t> </a:t>
                      </a:r>
                      <a:r>
                        <a:rPr sz="1600">
                          <a:latin typeface="Calibri"/>
                          <a:cs typeface="Calibri"/>
                        </a:rPr>
                        <a:t>can</a:t>
                      </a:r>
                      <a:r>
                        <a:rPr sz="1600" spc="-40">
                          <a:latin typeface="Calibri"/>
                          <a:cs typeface="Calibri"/>
                        </a:rPr>
                        <a:t> </a:t>
                      </a:r>
                      <a:r>
                        <a:rPr sz="1600">
                          <a:latin typeface="Calibri"/>
                          <a:cs typeface="Calibri"/>
                        </a:rPr>
                        <a:t>see</a:t>
                      </a:r>
                      <a:r>
                        <a:rPr sz="1600" spc="-20">
                          <a:latin typeface="Calibri"/>
                          <a:cs typeface="Calibri"/>
                        </a:rPr>
                        <a:t> </a:t>
                      </a:r>
                      <a:r>
                        <a:rPr sz="1600">
                          <a:latin typeface="Calibri"/>
                          <a:cs typeface="Calibri"/>
                        </a:rPr>
                        <a:t>the</a:t>
                      </a:r>
                      <a:r>
                        <a:rPr sz="1600" spc="-40">
                          <a:latin typeface="Calibri"/>
                          <a:cs typeface="Calibri"/>
                        </a:rPr>
                        <a:t> </a:t>
                      </a:r>
                      <a:r>
                        <a:rPr sz="1600" spc="-10">
                          <a:latin typeface="Calibri"/>
                          <a:cs typeface="Calibri"/>
                        </a:rPr>
                        <a:t>status</a:t>
                      </a:r>
                      <a:r>
                        <a:rPr sz="1600" spc="-50">
                          <a:latin typeface="Calibri"/>
                          <a:cs typeface="Calibri"/>
                        </a:rPr>
                        <a:t> </a:t>
                      </a:r>
                      <a:r>
                        <a:rPr sz="1600">
                          <a:latin typeface="Calibri"/>
                          <a:cs typeface="Calibri"/>
                        </a:rPr>
                        <a:t>of</a:t>
                      </a:r>
                      <a:r>
                        <a:rPr sz="1600" spc="-30">
                          <a:latin typeface="Calibri"/>
                          <a:cs typeface="Calibri"/>
                        </a:rPr>
                        <a:t> </a:t>
                      </a:r>
                      <a:r>
                        <a:rPr sz="1600" spc="-10">
                          <a:latin typeface="Calibri"/>
                          <a:cs typeface="Calibri"/>
                        </a:rPr>
                        <a:t>reimbursables</a:t>
                      </a:r>
                      <a:r>
                        <a:rPr lang="en-US" sz="1600" spc="-10">
                          <a:latin typeface="Calibri"/>
                          <a:cs typeface="Calibri"/>
                        </a:rPr>
                        <a:t>, and they can all be found on our </a:t>
                      </a:r>
                      <a:r>
                        <a:rPr lang="en-US" sz="1600" spc="-10">
                          <a:latin typeface="Calibri"/>
                          <a:cs typeface="Calibri"/>
                          <a:hlinkClick r:id="rId2"/>
                        </a:rPr>
                        <a:t>SharePoint</a:t>
                      </a:r>
                      <a:r>
                        <a:rPr lang="en-US" sz="1600" spc="-10">
                          <a:latin typeface="Calibri"/>
                          <a:cs typeface="Calibri"/>
                        </a:rPr>
                        <a:t> for FY 24.</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73990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40"/>
                        </a:spcBef>
                      </a:pPr>
                      <a:endParaRPr sz="1800">
                        <a:latin typeface="Times New Roman"/>
                        <a:cs typeface="Times New Roman"/>
                      </a:endParaRPr>
                    </a:p>
                    <a:p>
                      <a:pPr algn="ctr">
                        <a:lnSpc>
                          <a:spcPct val="100000"/>
                        </a:lnSpc>
                      </a:pPr>
                      <a:r>
                        <a:rPr sz="1600">
                          <a:latin typeface="Calibri"/>
                          <a:cs typeface="Calibri"/>
                        </a:rPr>
                        <a:t>Current</a:t>
                      </a:r>
                      <a:r>
                        <a:rPr sz="1600" spc="-50">
                          <a:latin typeface="Calibri"/>
                          <a:cs typeface="Calibri"/>
                        </a:rPr>
                        <a:t> </a:t>
                      </a:r>
                      <a:r>
                        <a:rPr sz="1600" spc="-20">
                          <a:latin typeface="Calibri"/>
                          <a:cs typeface="Calibri"/>
                        </a:rPr>
                        <a:t>Year</a:t>
                      </a:r>
                      <a:r>
                        <a:rPr sz="1600" spc="-60">
                          <a:latin typeface="Calibri"/>
                          <a:cs typeface="Calibri"/>
                        </a:rPr>
                        <a:t> </a:t>
                      </a:r>
                      <a:r>
                        <a:rPr sz="1600">
                          <a:latin typeface="Calibri"/>
                          <a:cs typeface="Calibri"/>
                        </a:rPr>
                        <a:t>(0161</a:t>
                      </a:r>
                      <a:r>
                        <a:rPr sz="1600" spc="-35">
                          <a:latin typeface="Calibri"/>
                          <a:cs typeface="Calibri"/>
                        </a:rPr>
                        <a:t> </a:t>
                      </a:r>
                      <a:r>
                        <a:rPr lang="en-US" sz="1600" spc="-20">
                          <a:latin typeface="Calibri"/>
                          <a:cs typeface="Calibri"/>
                        </a:rPr>
                        <a:t>24-</a:t>
                      </a:r>
                      <a:r>
                        <a:rPr lang="en-US" sz="1600" spc="-25">
                          <a:latin typeface="Calibri"/>
                          <a:cs typeface="Calibri"/>
                        </a:rPr>
                        <a:t>25</a:t>
                      </a:r>
                      <a:r>
                        <a:rPr sz="1600" spc="-25">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0805" marR="261620" indent="0">
                        <a:lnSpc>
                          <a:spcPct val="100000"/>
                        </a:lnSpc>
                        <a:buFont typeface="Arial"/>
                        <a:buNone/>
                        <a:tabLst>
                          <a:tab pos="377825" algn="l"/>
                          <a:tab pos="378460" algn="l"/>
                        </a:tabLst>
                      </a:pPr>
                      <a:r>
                        <a:rPr lang="en-US" sz="1600">
                          <a:latin typeface="Calibri"/>
                          <a:cs typeface="Calibri"/>
                        </a:rPr>
                        <a:t>$2.9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377825" marR="177165" indent="-287020">
                        <a:lnSpc>
                          <a:spcPct val="100000"/>
                        </a:lnSpc>
                        <a:spcBef>
                          <a:spcPts val="260"/>
                        </a:spcBef>
                        <a:buFont typeface="Arial"/>
                        <a:buChar char="•"/>
                      </a:pPr>
                      <a:r>
                        <a:rPr lang="en-US" sz="1600">
                          <a:latin typeface="Calibri"/>
                          <a:cs typeface="Calibri"/>
                        </a:rPr>
                        <a:t>Run</a:t>
                      </a:r>
                      <a:r>
                        <a:rPr lang="en-US" sz="1600" spc="-35">
                          <a:latin typeface="Calibri"/>
                          <a:cs typeface="Calibri"/>
                        </a:rPr>
                        <a:t> </a:t>
                      </a:r>
                      <a:r>
                        <a:rPr lang="en-US" sz="1600">
                          <a:latin typeface="Calibri"/>
                          <a:cs typeface="Calibri"/>
                        </a:rPr>
                        <a:t>daily</a:t>
                      </a:r>
                      <a:r>
                        <a:rPr lang="en-US" sz="1600" spc="-65">
                          <a:latin typeface="Calibri"/>
                          <a:cs typeface="Calibri"/>
                        </a:rPr>
                        <a:t> </a:t>
                      </a:r>
                      <a:r>
                        <a:rPr lang="en-US" sz="1600">
                          <a:latin typeface="Calibri"/>
                          <a:cs typeface="Calibri"/>
                        </a:rPr>
                        <a:t>Status</a:t>
                      </a:r>
                      <a:r>
                        <a:rPr lang="en-US" sz="1600" spc="-45">
                          <a:latin typeface="Calibri"/>
                          <a:cs typeface="Calibri"/>
                        </a:rPr>
                        <a:t> </a:t>
                      </a:r>
                      <a:r>
                        <a:rPr lang="en-US" sz="1600">
                          <a:latin typeface="Calibri"/>
                          <a:cs typeface="Calibri"/>
                        </a:rPr>
                        <a:t>of</a:t>
                      </a:r>
                      <a:r>
                        <a:rPr lang="en-US" sz="1600" spc="-30">
                          <a:latin typeface="Calibri"/>
                          <a:cs typeface="Calibri"/>
                        </a:rPr>
                        <a:t> </a:t>
                      </a:r>
                      <a:r>
                        <a:rPr lang="en-US" sz="1600">
                          <a:latin typeface="Calibri"/>
                          <a:cs typeface="Calibri"/>
                        </a:rPr>
                        <a:t>Funds</a:t>
                      </a:r>
                      <a:r>
                        <a:rPr lang="en-US" sz="1600" spc="-45">
                          <a:latin typeface="Calibri"/>
                          <a:cs typeface="Calibri"/>
                        </a:rPr>
                        <a:t> </a:t>
                      </a:r>
                      <a:r>
                        <a:rPr lang="en-US" sz="1600">
                          <a:latin typeface="Calibri"/>
                          <a:cs typeface="Calibri"/>
                        </a:rPr>
                        <a:t>to</a:t>
                      </a:r>
                      <a:r>
                        <a:rPr lang="en-US" sz="1600" spc="-45">
                          <a:latin typeface="Calibri"/>
                          <a:cs typeface="Calibri"/>
                        </a:rPr>
                        <a:t> </a:t>
                      </a:r>
                      <a:r>
                        <a:rPr lang="en-US" sz="1600">
                          <a:latin typeface="Calibri"/>
                          <a:cs typeface="Calibri"/>
                        </a:rPr>
                        <a:t>track</a:t>
                      </a:r>
                      <a:r>
                        <a:rPr lang="en-US" sz="1600" spc="-30">
                          <a:latin typeface="Calibri"/>
                          <a:cs typeface="Calibri"/>
                        </a:rPr>
                        <a:t> </a:t>
                      </a:r>
                      <a:r>
                        <a:rPr lang="en-US" sz="1600">
                          <a:latin typeface="Calibri"/>
                          <a:cs typeface="Calibri"/>
                        </a:rPr>
                        <a:t>Prior</a:t>
                      </a:r>
                      <a:r>
                        <a:rPr lang="en-US" sz="1600" spc="-35">
                          <a:latin typeface="Calibri"/>
                          <a:cs typeface="Calibri"/>
                        </a:rPr>
                        <a:t> </a:t>
                      </a:r>
                      <a:r>
                        <a:rPr lang="en-US" sz="1600" spc="-20">
                          <a:latin typeface="Calibri"/>
                          <a:cs typeface="Calibri"/>
                        </a:rPr>
                        <a:t>Year</a:t>
                      </a:r>
                      <a:r>
                        <a:rPr lang="en-US" sz="1600" spc="-25">
                          <a:latin typeface="Calibri"/>
                          <a:cs typeface="Calibri"/>
                        </a:rPr>
                        <a:t> </a:t>
                      </a:r>
                      <a:r>
                        <a:rPr lang="en-US" sz="1600">
                          <a:latin typeface="Calibri"/>
                          <a:cs typeface="Calibri"/>
                        </a:rPr>
                        <a:t>0161R1</a:t>
                      </a:r>
                      <a:r>
                        <a:rPr lang="en-US" sz="1600" spc="-10">
                          <a:latin typeface="Calibri"/>
                          <a:cs typeface="Calibri"/>
                        </a:rPr>
                        <a:t> available</a:t>
                      </a:r>
                      <a:r>
                        <a:rPr lang="en-US" sz="1600" spc="-75">
                          <a:latin typeface="Calibri"/>
                          <a:cs typeface="Calibri"/>
                        </a:rPr>
                        <a:t> </a:t>
                      </a:r>
                      <a:r>
                        <a:rPr lang="en-US" sz="1600">
                          <a:latin typeface="Calibri"/>
                          <a:cs typeface="Calibri"/>
                        </a:rPr>
                        <a:t>funds</a:t>
                      </a:r>
                      <a:r>
                        <a:rPr lang="en-US" sz="1600" spc="-45">
                          <a:latin typeface="Calibri"/>
                          <a:cs typeface="Calibri"/>
                        </a:rPr>
                        <a:t> </a:t>
                      </a:r>
                      <a:r>
                        <a:rPr lang="en-US" sz="1600">
                          <a:latin typeface="Calibri"/>
                          <a:cs typeface="Calibri"/>
                        </a:rPr>
                        <a:t>are</a:t>
                      </a:r>
                      <a:r>
                        <a:rPr lang="en-US" sz="1600" spc="-35">
                          <a:latin typeface="Calibri"/>
                          <a:cs typeface="Calibri"/>
                        </a:rPr>
                        <a:t> </a:t>
                      </a:r>
                      <a:r>
                        <a:rPr lang="en-US" sz="1600" spc="-10">
                          <a:latin typeface="Calibri"/>
                          <a:cs typeface="Calibri"/>
                        </a:rPr>
                        <a:t>obligated</a:t>
                      </a:r>
                      <a:r>
                        <a:rPr lang="en-US" sz="1600" spc="-70">
                          <a:latin typeface="Calibri"/>
                          <a:cs typeface="Calibri"/>
                        </a:rPr>
                        <a:t> </a:t>
                      </a:r>
                      <a:r>
                        <a:rPr lang="en-US" sz="1600" spc="-10">
                          <a:latin typeface="Calibri"/>
                          <a:cs typeface="Calibri"/>
                        </a:rPr>
                        <a:t>starting </a:t>
                      </a:r>
                      <a:r>
                        <a:rPr lang="en-US" sz="1600">
                          <a:latin typeface="Calibri"/>
                          <a:cs typeface="Calibri"/>
                        </a:rPr>
                        <a:t>on</a:t>
                      </a:r>
                      <a:r>
                        <a:rPr lang="en-US" sz="1600" spc="-30">
                          <a:latin typeface="Calibri"/>
                          <a:cs typeface="Calibri"/>
                        </a:rPr>
                        <a:t> </a:t>
                      </a:r>
                      <a:r>
                        <a:rPr lang="en-US" sz="1600">
                          <a:latin typeface="Calibri"/>
                          <a:cs typeface="Calibri"/>
                        </a:rPr>
                        <a:t>August</a:t>
                      </a:r>
                      <a:r>
                        <a:rPr lang="en-US" sz="1600" spc="-40">
                          <a:latin typeface="Calibri"/>
                          <a:cs typeface="Calibri"/>
                        </a:rPr>
                        <a:t> </a:t>
                      </a:r>
                      <a:r>
                        <a:rPr lang="en-US" sz="1600">
                          <a:latin typeface="Calibri"/>
                          <a:cs typeface="Calibri"/>
                        </a:rPr>
                        <a:t>1</a:t>
                      </a:r>
                      <a:r>
                        <a:rPr lang="en-US" sz="1600" spc="-45">
                          <a:latin typeface="Calibri"/>
                          <a:cs typeface="Calibri"/>
                        </a:rPr>
                        <a:t> </a:t>
                      </a:r>
                      <a:r>
                        <a:rPr lang="en-US" sz="1600">
                          <a:latin typeface="Calibri"/>
                          <a:cs typeface="Calibri"/>
                        </a:rPr>
                        <a:t>(Please</a:t>
                      </a:r>
                      <a:r>
                        <a:rPr lang="en-US" sz="1600" spc="-30">
                          <a:latin typeface="Calibri"/>
                          <a:cs typeface="Calibri"/>
                        </a:rPr>
                        <a:t> see </a:t>
                      </a:r>
                      <a:r>
                        <a:rPr lang="en-US" sz="1600">
                          <a:latin typeface="Calibri"/>
                          <a:cs typeface="Calibri"/>
                        </a:rPr>
                        <a:t>June</a:t>
                      </a:r>
                      <a:r>
                        <a:rPr lang="en-US" sz="1600" spc="-30">
                          <a:latin typeface="Calibri"/>
                          <a:cs typeface="Calibri"/>
                        </a:rPr>
                        <a:t> 2022 </a:t>
                      </a:r>
                      <a:r>
                        <a:rPr lang="en-US" sz="1600">
                          <a:latin typeface="Calibri"/>
                          <a:cs typeface="Calibri"/>
                        </a:rPr>
                        <a:t>Monthly</a:t>
                      </a:r>
                      <a:r>
                        <a:rPr lang="en-US" sz="1600" spc="-35">
                          <a:latin typeface="Calibri"/>
                          <a:cs typeface="Calibri"/>
                        </a:rPr>
                        <a:t> </a:t>
                      </a:r>
                      <a:r>
                        <a:rPr lang="en-US" sz="1600" spc="-10">
                          <a:latin typeface="Calibri"/>
                          <a:cs typeface="Calibri"/>
                        </a:rPr>
                        <a:t>training</a:t>
                      </a:r>
                      <a:r>
                        <a:rPr lang="en-US" sz="1600" spc="-60">
                          <a:latin typeface="Calibri"/>
                          <a:cs typeface="Calibri"/>
                        </a:rPr>
                        <a:t> </a:t>
                      </a:r>
                      <a:r>
                        <a:rPr lang="en-US" sz="1600">
                          <a:latin typeface="Calibri"/>
                          <a:cs typeface="Calibri"/>
                        </a:rPr>
                        <a:t>that</a:t>
                      </a:r>
                      <a:r>
                        <a:rPr lang="en-US" sz="1600" spc="-40">
                          <a:latin typeface="Calibri"/>
                          <a:cs typeface="Calibri"/>
                        </a:rPr>
                        <a:t> </a:t>
                      </a:r>
                      <a:r>
                        <a:rPr lang="en-US" sz="1600">
                          <a:latin typeface="Calibri"/>
                          <a:cs typeface="Calibri"/>
                        </a:rPr>
                        <a:t>provided</a:t>
                      </a:r>
                      <a:r>
                        <a:rPr lang="en-US" sz="1600" spc="-20">
                          <a:latin typeface="Calibri"/>
                          <a:cs typeface="Calibri"/>
                        </a:rPr>
                        <a:t> </a:t>
                      </a:r>
                      <a:r>
                        <a:rPr lang="en-US" sz="1600" spc="-10">
                          <a:latin typeface="Calibri"/>
                          <a:cs typeface="Calibri"/>
                        </a:rPr>
                        <a:t>instructions</a:t>
                      </a:r>
                      <a:r>
                        <a:rPr lang="en-US" sz="1600" spc="-45">
                          <a:latin typeface="Calibri"/>
                          <a:cs typeface="Calibri"/>
                        </a:rPr>
                        <a:t> </a:t>
                      </a:r>
                      <a:r>
                        <a:rPr lang="en-US" sz="1600">
                          <a:latin typeface="Calibri"/>
                          <a:cs typeface="Calibri"/>
                        </a:rPr>
                        <a:t>on</a:t>
                      </a:r>
                      <a:r>
                        <a:rPr lang="en-US" sz="1600" spc="-25">
                          <a:latin typeface="Calibri"/>
                          <a:cs typeface="Calibri"/>
                        </a:rPr>
                        <a:t> </a:t>
                      </a:r>
                      <a:r>
                        <a:rPr lang="en-US" sz="1600">
                          <a:latin typeface="Calibri"/>
                          <a:cs typeface="Calibri"/>
                        </a:rPr>
                        <a:t>how</a:t>
                      </a:r>
                      <a:r>
                        <a:rPr lang="en-US" sz="1600" spc="-15">
                          <a:latin typeface="Calibri"/>
                          <a:cs typeface="Calibri"/>
                        </a:rPr>
                        <a:t> </a:t>
                      </a:r>
                      <a:r>
                        <a:rPr lang="en-US" sz="1600">
                          <a:latin typeface="Calibri"/>
                          <a:cs typeface="Calibri"/>
                        </a:rPr>
                        <a:t>to</a:t>
                      </a:r>
                      <a:r>
                        <a:rPr lang="en-US" sz="1600" spc="-40">
                          <a:latin typeface="Calibri"/>
                          <a:cs typeface="Calibri"/>
                        </a:rPr>
                        <a:t> </a:t>
                      </a:r>
                      <a:r>
                        <a:rPr lang="en-US" sz="1600" spc="-25">
                          <a:latin typeface="Calibri"/>
                          <a:cs typeface="Calibri"/>
                        </a:rPr>
                        <a:t>use</a:t>
                      </a:r>
                      <a:r>
                        <a:rPr lang="en-US" sz="1600" spc="500">
                          <a:latin typeface="Calibri"/>
                          <a:cs typeface="Calibri"/>
                        </a:rPr>
                        <a:t> </a:t>
                      </a:r>
                      <a:r>
                        <a:rPr lang="en-US" sz="1600" spc="-10">
                          <a:latin typeface="Calibri"/>
                          <a:cs typeface="Calibri"/>
                        </a:rPr>
                        <a:t>VSSC: </a:t>
                      </a:r>
                      <a:r>
                        <a:rPr lang="en-US" sz="1600">
                          <a:hlinkClick r:id="rId3"/>
                        </a:rPr>
                        <a:t>Finance Monthly Training Series: Using VSSC and reading the Status of Allowance (SOA) (va.gov)</a:t>
                      </a:r>
                      <a:r>
                        <a:rPr lang="en-US" sz="1600" spc="-10">
                          <a:latin typeface="Calibri"/>
                          <a:cs typeface="Calibri"/>
                        </a:rPr>
                        <a:t>.</a:t>
                      </a:r>
                      <a:endParaRPr lang="en-US" sz="1600">
                        <a:latin typeface="Calibri"/>
                        <a:cs typeface="Calibri"/>
                      </a:endParaRPr>
                    </a:p>
                    <a:p>
                      <a:pPr marL="377825" marR="261620" indent="-287020">
                        <a:lnSpc>
                          <a:spcPct val="100000"/>
                        </a:lnSpc>
                        <a:buFont typeface="Arial"/>
                        <a:buChar char="•"/>
                        <a:tabLst>
                          <a:tab pos="377825" algn="l"/>
                          <a:tab pos="378460" algn="l"/>
                        </a:tabLst>
                      </a:pPr>
                      <a:r>
                        <a:rPr lang="en-US" sz="1600">
                          <a:latin typeface="Calibri"/>
                          <a:cs typeface="Calibri"/>
                        </a:rPr>
                        <a:t>Run</a:t>
                      </a:r>
                      <a:r>
                        <a:rPr lang="en-US" sz="1600" spc="-40">
                          <a:latin typeface="Calibri"/>
                          <a:cs typeface="Calibri"/>
                        </a:rPr>
                        <a:t> </a:t>
                      </a:r>
                      <a:r>
                        <a:rPr lang="en-US" sz="1600" spc="-25">
                          <a:latin typeface="Calibri"/>
                          <a:cs typeface="Calibri"/>
                        </a:rPr>
                        <a:t>CALT</a:t>
                      </a:r>
                      <a:r>
                        <a:rPr lang="en-US" sz="1600" spc="-45">
                          <a:latin typeface="Calibri"/>
                          <a:cs typeface="Calibri"/>
                        </a:rPr>
                        <a:t> </a:t>
                      </a:r>
                      <a:r>
                        <a:rPr lang="en-US" sz="1600">
                          <a:latin typeface="Calibri"/>
                          <a:cs typeface="Calibri"/>
                        </a:rPr>
                        <a:t>tables</a:t>
                      </a:r>
                      <a:r>
                        <a:rPr lang="en-US" sz="1600" spc="-50">
                          <a:latin typeface="Calibri"/>
                          <a:cs typeface="Calibri"/>
                        </a:rPr>
                        <a:t> </a:t>
                      </a:r>
                      <a:r>
                        <a:rPr lang="en-US" sz="1600">
                          <a:latin typeface="Calibri"/>
                          <a:cs typeface="Calibri"/>
                        </a:rPr>
                        <a:t>(weekly</a:t>
                      </a:r>
                      <a:r>
                        <a:rPr lang="en-US" sz="1600" spc="-35">
                          <a:latin typeface="Calibri"/>
                          <a:cs typeface="Calibri"/>
                        </a:rPr>
                        <a:t> </a:t>
                      </a:r>
                      <a:r>
                        <a:rPr lang="en-US" sz="1600">
                          <a:latin typeface="Calibri"/>
                          <a:cs typeface="Calibri"/>
                        </a:rPr>
                        <a:t>through</a:t>
                      </a:r>
                      <a:r>
                        <a:rPr lang="en-US" sz="1600" spc="-35">
                          <a:latin typeface="Calibri"/>
                          <a:cs typeface="Calibri"/>
                        </a:rPr>
                        <a:t> </a:t>
                      </a:r>
                      <a:r>
                        <a:rPr lang="en-US" sz="1600">
                          <a:latin typeface="Calibri"/>
                          <a:cs typeface="Calibri"/>
                        </a:rPr>
                        <a:t>August;</a:t>
                      </a:r>
                      <a:r>
                        <a:rPr lang="en-US" sz="1600" spc="-70">
                          <a:latin typeface="Calibri"/>
                          <a:cs typeface="Calibri"/>
                        </a:rPr>
                        <a:t> </a:t>
                      </a:r>
                      <a:r>
                        <a:rPr lang="en-US" sz="1600">
                          <a:latin typeface="Calibri"/>
                          <a:cs typeface="Calibri"/>
                        </a:rPr>
                        <a:t>daily</a:t>
                      </a:r>
                      <a:r>
                        <a:rPr lang="en-US" sz="1600" spc="-70">
                          <a:latin typeface="Calibri"/>
                          <a:cs typeface="Calibri"/>
                        </a:rPr>
                        <a:t> </a:t>
                      </a:r>
                      <a:r>
                        <a:rPr lang="en-US" sz="1600">
                          <a:latin typeface="Calibri"/>
                          <a:cs typeface="Calibri"/>
                        </a:rPr>
                        <a:t>in</a:t>
                      </a:r>
                      <a:r>
                        <a:rPr lang="en-US" sz="1600" spc="-50">
                          <a:latin typeface="Calibri"/>
                          <a:cs typeface="Calibri"/>
                        </a:rPr>
                        <a:t> </a:t>
                      </a:r>
                      <a:r>
                        <a:rPr lang="en-US" sz="1600" spc="-10">
                          <a:latin typeface="Calibri"/>
                          <a:cs typeface="Calibri"/>
                        </a:rPr>
                        <a:t>September)</a:t>
                      </a:r>
                      <a:r>
                        <a:rPr lang="en-US" sz="1600" spc="-20">
                          <a:latin typeface="Calibri"/>
                          <a:cs typeface="Calibri"/>
                        </a:rPr>
                        <a:t> </a:t>
                      </a:r>
                      <a:r>
                        <a:rPr lang="en-US" sz="1600">
                          <a:latin typeface="Calibri"/>
                          <a:cs typeface="Calibri"/>
                        </a:rPr>
                        <a:t>to</a:t>
                      </a:r>
                      <a:r>
                        <a:rPr lang="en-US" sz="1600" spc="-40">
                          <a:latin typeface="Calibri"/>
                          <a:cs typeface="Calibri"/>
                        </a:rPr>
                        <a:t> </a:t>
                      </a:r>
                      <a:r>
                        <a:rPr lang="en-US" sz="1600">
                          <a:latin typeface="Calibri"/>
                          <a:cs typeface="Calibri"/>
                        </a:rPr>
                        <a:t>ensure</a:t>
                      </a:r>
                      <a:r>
                        <a:rPr lang="en-US" sz="1600" spc="-30">
                          <a:latin typeface="Calibri"/>
                          <a:cs typeface="Calibri"/>
                        </a:rPr>
                        <a:t> </a:t>
                      </a:r>
                      <a:r>
                        <a:rPr lang="en-US" sz="1600">
                          <a:latin typeface="Calibri"/>
                          <a:cs typeface="Calibri"/>
                        </a:rPr>
                        <a:t>all</a:t>
                      </a:r>
                      <a:r>
                        <a:rPr lang="en-US" sz="1600" spc="-65">
                          <a:latin typeface="Calibri"/>
                          <a:cs typeface="Calibri"/>
                        </a:rPr>
                        <a:t> </a:t>
                      </a:r>
                      <a:r>
                        <a:rPr lang="en-US" sz="1600" spc="-10">
                          <a:latin typeface="Calibri"/>
                          <a:cs typeface="Calibri"/>
                        </a:rPr>
                        <a:t>Reimbursable advances</a:t>
                      </a:r>
                      <a:r>
                        <a:rPr lang="en-US" sz="1600" spc="-50">
                          <a:latin typeface="Calibri"/>
                          <a:cs typeface="Calibri"/>
                        </a:rPr>
                        <a:t> </a:t>
                      </a:r>
                      <a:r>
                        <a:rPr lang="en-US" sz="1600">
                          <a:latin typeface="Calibri"/>
                          <a:cs typeface="Calibri"/>
                        </a:rPr>
                        <a:t>have</a:t>
                      </a:r>
                      <a:r>
                        <a:rPr lang="en-US" sz="1600" spc="-50">
                          <a:latin typeface="Calibri"/>
                          <a:cs typeface="Calibri"/>
                        </a:rPr>
                        <a:t> </a:t>
                      </a:r>
                      <a:r>
                        <a:rPr lang="en-US" sz="1600">
                          <a:latin typeface="Calibri"/>
                          <a:cs typeface="Calibri"/>
                        </a:rPr>
                        <a:t>been</a:t>
                      </a:r>
                      <a:r>
                        <a:rPr lang="en-US" sz="1600" spc="-25">
                          <a:latin typeface="Calibri"/>
                          <a:cs typeface="Calibri"/>
                        </a:rPr>
                        <a:t> </a:t>
                      </a:r>
                      <a:r>
                        <a:rPr lang="en-US" sz="1600" spc="-10">
                          <a:latin typeface="Calibri"/>
                          <a:cs typeface="Calibri"/>
                        </a:rPr>
                        <a:t>earned.</a:t>
                      </a:r>
                      <a:endParaRPr lang="en-US"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nchor="t">
            <a:spAutoFit/>
          </a:bodyPr>
          <a:lstStyle/>
          <a:p>
            <a:pPr marL="229870">
              <a:lnSpc>
                <a:spcPct val="100000"/>
              </a:lnSpc>
              <a:spcBef>
                <a:spcPts val="95"/>
              </a:spcBef>
            </a:pPr>
            <a:r>
              <a:rPr lang="en-US" spc="-35"/>
              <a:t>Section 4: Planning for </a:t>
            </a:r>
            <a:r>
              <a:rPr lang="en-US" spc="-10"/>
              <a:t>FY 25</a:t>
            </a:r>
            <a:endParaRPr lang="en-US" spc="-20"/>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17</a:t>
            </a:r>
            <a:endParaRPr sz="1200">
              <a:latin typeface="Calibri"/>
              <a:cs typeface="Calibri"/>
            </a:endParaRPr>
          </a:p>
        </p:txBody>
      </p:sp>
      <p:pic>
        <p:nvPicPr>
          <p:cNvPr id="6" name="Picture 5">
            <a:extLst>
              <a:ext uri="{FF2B5EF4-FFF2-40B4-BE49-F238E27FC236}">
                <a16:creationId xmlns:a16="http://schemas.microsoft.com/office/drawing/2014/main" id="{27F688F7-F397-4AC5-A2E9-60DEE66D60C6}"/>
              </a:ext>
            </a:extLst>
          </p:cNvPr>
          <p:cNvPicPr>
            <a:picLocks noChangeAspect="1"/>
          </p:cNvPicPr>
          <p:nvPr/>
        </p:nvPicPr>
        <p:blipFill>
          <a:blip r:embed="rId2"/>
          <a:stretch>
            <a:fillRect/>
          </a:stretch>
        </p:blipFill>
        <p:spPr>
          <a:xfrm>
            <a:off x="687476" y="1140857"/>
            <a:ext cx="6256306" cy="4792634"/>
          </a:xfrm>
          <a:prstGeom prst="rect">
            <a:avLst/>
          </a:prstGeom>
        </p:spPr>
      </p:pic>
      <p:sp>
        <p:nvSpPr>
          <p:cNvPr id="8" name="TextBox 7">
            <a:extLst>
              <a:ext uri="{FF2B5EF4-FFF2-40B4-BE49-F238E27FC236}">
                <a16:creationId xmlns:a16="http://schemas.microsoft.com/office/drawing/2014/main" id="{FE635AA9-D3A2-0576-C5AC-3BC4A3DDFBC9}"/>
              </a:ext>
            </a:extLst>
          </p:cNvPr>
          <p:cNvSpPr txBox="1"/>
          <p:nvPr/>
        </p:nvSpPr>
        <p:spPr>
          <a:xfrm>
            <a:off x="6943782" y="1322773"/>
            <a:ext cx="4834295" cy="5078313"/>
          </a:xfrm>
          <a:prstGeom prst="rect">
            <a:avLst/>
          </a:prstGeom>
          <a:noFill/>
        </p:spPr>
        <p:txBody>
          <a:bodyPr wrap="square" rtlCol="0">
            <a:spAutoFit/>
          </a:bodyPr>
          <a:lstStyle/>
          <a:p>
            <a:pPr marL="285750" indent="-285750">
              <a:buFont typeface="Arial" panose="020B0604020202020204" pitchFamily="34" charset="0"/>
              <a:buChar char="•"/>
            </a:pPr>
            <a:r>
              <a:rPr lang="en-US"/>
              <a:t>FY25 House mark and Senate mark both provide more funding than the FY25 President’s budget but until enactment, we will not have a final FY25 number to execute.</a:t>
            </a:r>
          </a:p>
          <a:p>
            <a:endParaRPr lang="en-US"/>
          </a:p>
          <a:p>
            <a:pPr marL="285750" indent="-285750">
              <a:buFont typeface="Arial" panose="020B0604020202020204" pitchFamily="34" charset="0"/>
              <a:buChar char="•"/>
            </a:pPr>
            <a:r>
              <a:rPr lang="en-US"/>
              <a:t>VA Research has been through times of plenty and leaner years – we will persevere however be aware that mitigation strategies used in the past will again be in place.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Remember during a FY25 CR we will be operating with the FY24 Enacted amount, which is greater than the FY25 President’s budget request.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D133-C40E-BD98-E091-595A3614B35D}"/>
              </a:ext>
            </a:extLst>
          </p:cNvPr>
          <p:cNvSpPr>
            <a:spLocks noGrp="1"/>
          </p:cNvSpPr>
          <p:nvPr>
            <p:ph type="title"/>
          </p:nvPr>
        </p:nvSpPr>
        <p:spPr>
          <a:xfrm>
            <a:off x="146147" y="158944"/>
            <a:ext cx="11631930" cy="430887"/>
          </a:xfrm>
        </p:spPr>
        <p:txBody>
          <a:bodyPr wrap="square" lIns="0" tIns="0" rIns="0" bIns="0" anchor="t">
            <a:spAutoFit/>
          </a:bodyPr>
          <a:lstStyle/>
          <a:p>
            <a:r>
              <a:rPr lang="en-US"/>
              <a:t>Section 4: Planning for FY 25</a:t>
            </a:r>
          </a:p>
        </p:txBody>
      </p:sp>
      <p:sp>
        <p:nvSpPr>
          <p:cNvPr id="3" name="Text Placeholder 2">
            <a:extLst>
              <a:ext uri="{FF2B5EF4-FFF2-40B4-BE49-F238E27FC236}">
                <a16:creationId xmlns:a16="http://schemas.microsoft.com/office/drawing/2014/main" id="{DB7EB85E-3D94-5791-561E-8D0ABF27BC9D}"/>
              </a:ext>
            </a:extLst>
          </p:cNvPr>
          <p:cNvSpPr>
            <a:spLocks noGrp="1"/>
          </p:cNvSpPr>
          <p:nvPr>
            <p:ph type="body" idx="1"/>
          </p:nvPr>
        </p:nvSpPr>
        <p:spPr>
          <a:xfrm>
            <a:off x="51636" y="589831"/>
            <a:ext cx="11820952" cy="6186309"/>
          </a:xfrm>
        </p:spPr>
        <p:txBody>
          <a:bodyPr wrap="square" lIns="0" tIns="0" rIns="0" bIns="0" anchor="t">
            <a:spAutoFit/>
          </a:bodyPr>
          <a:lstStyle/>
          <a:p>
            <a:endParaRPr lang="en-US" sz="2400"/>
          </a:p>
          <a:p>
            <a:r>
              <a:rPr lang="en-US" sz="2400"/>
              <a:t>• Plan to start FY 25 under one/multiple CRs for a significant portion of the fiscal year.</a:t>
            </a:r>
          </a:p>
          <a:p>
            <a:endParaRPr lang="en-US" sz="2400">
              <a:latin typeface="Calibri"/>
              <a:cs typeface="Calibri"/>
            </a:endParaRPr>
          </a:p>
          <a:p>
            <a:pPr marL="285750" indent="-285750">
              <a:buFont typeface="Arial" panose="020B0604020202020204" pitchFamily="34" charset="0"/>
              <a:buChar char="•"/>
            </a:pPr>
            <a:r>
              <a:rPr lang="en-US" sz="2400">
                <a:latin typeface="Calibri"/>
                <a:cs typeface="Calibri"/>
              </a:rPr>
              <a:t>Meet</a:t>
            </a:r>
            <a:r>
              <a:rPr lang="en-US" sz="2400" spc="-35">
                <a:latin typeface="Calibri"/>
                <a:cs typeface="Calibri"/>
              </a:rPr>
              <a:t> </a:t>
            </a:r>
            <a:r>
              <a:rPr lang="en-US" sz="2400">
                <a:latin typeface="Calibri"/>
                <a:cs typeface="Calibri"/>
              </a:rPr>
              <a:t>early</a:t>
            </a:r>
            <a:r>
              <a:rPr lang="en-US" sz="2400" spc="-20">
                <a:latin typeface="Calibri"/>
                <a:cs typeface="Calibri"/>
              </a:rPr>
              <a:t> </a:t>
            </a:r>
            <a:r>
              <a:rPr lang="en-US" sz="2400">
                <a:latin typeface="Calibri"/>
                <a:cs typeface="Calibri"/>
              </a:rPr>
              <a:t>with</a:t>
            </a:r>
            <a:r>
              <a:rPr lang="en-US" sz="2400" spc="-25">
                <a:latin typeface="Calibri"/>
                <a:cs typeface="Calibri"/>
              </a:rPr>
              <a:t> </a:t>
            </a:r>
            <a:r>
              <a:rPr lang="en-US" sz="2400">
                <a:latin typeface="Calibri"/>
                <a:cs typeface="Calibri"/>
              </a:rPr>
              <a:t>your</a:t>
            </a:r>
            <a:r>
              <a:rPr lang="en-US" sz="2400" spc="-10">
                <a:latin typeface="Calibri"/>
                <a:cs typeface="Calibri"/>
              </a:rPr>
              <a:t> investigators to develop spend plan. Schedule now if time permits; Pink sheets provide funds for FY25.</a:t>
            </a:r>
          </a:p>
          <a:p>
            <a:endParaRPr lang="en-US" sz="2400"/>
          </a:p>
          <a:p>
            <a:r>
              <a:rPr lang="en-US" sz="2400"/>
              <a:t>• Make sure that July 1st and October 1st project starts are implemented early in the fiscal year by hiring staff, purchasing supplies, and buying equipment. You can and should start personnel actions while projects are in JIT. </a:t>
            </a:r>
          </a:p>
          <a:p>
            <a:endParaRPr lang="en-US" sz="2400"/>
          </a:p>
          <a:p>
            <a:r>
              <a:rPr lang="en-US" sz="2400"/>
              <a:t>• Ensure your acquisition packages are submitted to RPO East as early as possible and work with Fiscal to allow you to overcommit your FCP in VISTA. </a:t>
            </a:r>
          </a:p>
          <a:p>
            <a:endParaRPr lang="en-US" sz="2400"/>
          </a:p>
          <a:p>
            <a:r>
              <a:rPr lang="en-US" sz="2400"/>
              <a:t>• Refer to </a:t>
            </a:r>
            <a:r>
              <a:rPr lang="en-US" sz="2400">
                <a:hlinkClick r:id="rId3"/>
              </a:rPr>
              <a:t>FY24 ORD CR Guidance</a:t>
            </a:r>
            <a:r>
              <a:rPr lang="en-US" sz="2400"/>
              <a:t> on executing funding during a CR. FY25 CR guidance will release in September. </a:t>
            </a:r>
          </a:p>
          <a:p>
            <a:endParaRPr lang="en-US" sz="2400"/>
          </a:p>
          <a:p>
            <a:endParaRPr lang="en-US">
              <a:cs typeface="Calibri"/>
            </a:endParaRPr>
          </a:p>
        </p:txBody>
      </p:sp>
    </p:spTree>
    <p:extLst>
      <p:ext uri="{BB962C8B-B14F-4D97-AF65-F5344CB8AC3E}">
        <p14:creationId xmlns:p14="http://schemas.microsoft.com/office/powerpoint/2010/main" val="145464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4690745">
              <a:lnSpc>
                <a:spcPct val="100000"/>
              </a:lnSpc>
              <a:spcBef>
                <a:spcPts val="95"/>
              </a:spcBef>
            </a:pPr>
            <a:r>
              <a:rPr spc="-25"/>
              <a:t>Questions</a:t>
            </a:r>
          </a:p>
        </p:txBody>
      </p:sp>
      <p:sp>
        <p:nvSpPr>
          <p:cNvPr id="3" name="object 3"/>
          <p:cNvSpPr/>
          <p:nvPr/>
        </p:nvSpPr>
        <p:spPr>
          <a:xfrm>
            <a:off x="2275634" y="1975953"/>
            <a:ext cx="1250315" cy="616585"/>
          </a:xfrm>
          <a:custGeom>
            <a:avLst/>
            <a:gdLst/>
            <a:ahLst/>
            <a:cxnLst/>
            <a:rect l="l" t="t" r="r" b="b"/>
            <a:pathLst>
              <a:path w="1250314" h="616585">
                <a:moveTo>
                  <a:pt x="804824" y="325234"/>
                </a:moveTo>
                <a:lnTo>
                  <a:pt x="171234" y="325234"/>
                </a:lnTo>
                <a:lnTo>
                  <a:pt x="171234" y="359473"/>
                </a:lnTo>
                <a:lnTo>
                  <a:pt x="804824" y="359473"/>
                </a:lnTo>
                <a:lnTo>
                  <a:pt x="804824" y="325234"/>
                </a:lnTo>
                <a:close/>
              </a:path>
              <a:path w="1250314" h="616585">
                <a:moveTo>
                  <a:pt x="976058" y="154051"/>
                </a:moveTo>
                <a:lnTo>
                  <a:pt x="171234" y="154051"/>
                </a:lnTo>
                <a:lnTo>
                  <a:pt x="171234" y="188290"/>
                </a:lnTo>
                <a:lnTo>
                  <a:pt x="976058" y="188290"/>
                </a:lnTo>
                <a:lnTo>
                  <a:pt x="976058" y="154051"/>
                </a:lnTo>
                <a:close/>
              </a:path>
              <a:path w="1250314" h="616585">
                <a:moveTo>
                  <a:pt x="1078801" y="239649"/>
                </a:moveTo>
                <a:lnTo>
                  <a:pt x="171234" y="239649"/>
                </a:lnTo>
                <a:lnTo>
                  <a:pt x="171234" y="273875"/>
                </a:lnTo>
                <a:lnTo>
                  <a:pt x="1078801" y="273875"/>
                </a:lnTo>
                <a:lnTo>
                  <a:pt x="1078801" y="239649"/>
                </a:lnTo>
                <a:close/>
              </a:path>
              <a:path w="1250314" h="616585">
                <a:moveTo>
                  <a:pt x="1250048" y="68478"/>
                </a:moveTo>
                <a:lnTo>
                  <a:pt x="1244663" y="41821"/>
                </a:lnTo>
                <a:lnTo>
                  <a:pt x="1239545" y="34239"/>
                </a:lnTo>
                <a:lnTo>
                  <a:pt x="1229982" y="20053"/>
                </a:lnTo>
                <a:lnTo>
                  <a:pt x="1215796" y="10502"/>
                </a:lnTo>
                <a:lnTo>
                  <a:pt x="1215796" y="68478"/>
                </a:lnTo>
                <a:lnTo>
                  <a:pt x="1215796" y="427951"/>
                </a:lnTo>
                <a:lnTo>
                  <a:pt x="1213104" y="441274"/>
                </a:lnTo>
                <a:lnTo>
                  <a:pt x="1205763" y="452158"/>
                </a:lnTo>
                <a:lnTo>
                  <a:pt x="1194879" y="459498"/>
                </a:lnTo>
                <a:lnTo>
                  <a:pt x="1181544" y="462178"/>
                </a:lnTo>
                <a:lnTo>
                  <a:pt x="873315" y="462178"/>
                </a:lnTo>
                <a:lnTo>
                  <a:pt x="873315" y="533603"/>
                </a:lnTo>
                <a:lnTo>
                  <a:pt x="836129" y="496417"/>
                </a:lnTo>
                <a:lnTo>
                  <a:pt x="801878" y="462178"/>
                </a:lnTo>
                <a:lnTo>
                  <a:pt x="665073" y="462178"/>
                </a:lnTo>
                <a:lnTo>
                  <a:pt x="616458" y="547243"/>
                </a:lnTo>
                <a:lnTo>
                  <a:pt x="587413" y="496417"/>
                </a:lnTo>
                <a:lnTo>
                  <a:pt x="567842" y="462178"/>
                </a:lnTo>
                <a:lnTo>
                  <a:pt x="431038" y="462178"/>
                </a:lnTo>
                <a:lnTo>
                  <a:pt x="359600" y="533603"/>
                </a:lnTo>
                <a:lnTo>
                  <a:pt x="359600" y="462178"/>
                </a:lnTo>
                <a:lnTo>
                  <a:pt x="68491" y="462178"/>
                </a:lnTo>
                <a:lnTo>
                  <a:pt x="55156" y="459498"/>
                </a:lnTo>
                <a:lnTo>
                  <a:pt x="44272" y="452158"/>
                </a:lnTo>
                <a:lnTo>
                  <a:pt x="36931" y="441274"/>
                </a:lnTo>
                <a:lnTo>
                  <a:pt x="34251" y="427951"/>
                </a:lnTo>
                <a:lnTo>
                  <a:pt x="34251" y="68478"/>
                </a:lnTo>
                <a:lnTo>
                  <a:pt x="36931" y="55143"/>
                </a:lnTo>
                <a:lnTo>
                  <a:pt x="44272" y="44259"/>
                </a:lnTo>
                <a:lnTo>
                  <a:pt x="55156" y="36931"/>
                </a:lnTo>
                <a:lnTo>
                  <a:pt x="68491" y="34239"/>
                </a:lnTo>
                <a:lnTo>
                  <a:pt x="1181544" y="34239"/>
                </a:lnTo>
                <a:lnTo>
                  <a:pt x="1194879" y="36931"/>
                </a:lnTo>
                <a:lnTo>
                  <a:pt x="1205763" y="44259"/>
                </a:lnTo>
                <a:lnTo>
                  <a:pt x="1213104" y="55143"/>
                </a:lnTo>
                <a:lnTo>
                  <a:pt x="1215796" y="68478"/>
                </a:lnTo>
                <a:lnTo>
                  <a:pt x="1215796" y="10502"/>
                </a:lnTo>
                <a:lnTo>
                  <a:pt x="1208214" y="5384"/>
                </a:lnTo>
                <a:lnTo>
                  <a:pt x="1181544" y="0"/>
                </a:lnTo>
                <a:lnTo>
                  <a:pt x="68491" y="0"/>
                </a:lnTo>
                <a:lnTo>
                  <a:pt x="41833" y="5384"/>
                </a:lnTo>
                <a:lnTo>
                  <a:pt x="20066" y="20053"/>
                </a:lnTo>
                <a:lnTo>
                  <a:pt x="5384" y="41821"/>
                </a:lnTo>
                <a:lnTo>
                  <a:pt x="0" y="68478"/>
                </a:lnTo>
                <a:lnTo>
                  <a:pt x="0" y="427951"/>
                </a:lnTo>
                <a:lnTo>
                  <a:pt x="5384" y="454596"/>
                </a:lnTo>
                <a:lnTo>
                  <a:pt x="20066" y="476364"/>
                </a:lnTo>
                <a:lnTo>
                  <a:pt x="41833" y="491032"/>
                </a:lnTo>
                <a:lnTo>
                  <a:pt x="68491" y="496417"/>
                </a:lnTo>
                <a:lnTo>
                  <a:pt x="325348" y="496417"/>
                </a:lnTo>
                <a:lnTo>
                  <a:pt x="325348" y="616242"/>
                </a:lnTo>
                <a:lnTo>
                  <a:pt x="408025" y="533603"/>
                </a:lnTo>
                <a:lnTo>
                  <a:pt x="445223" y="496417"/>
                </a:lnTo>
                <a:lnTo>
                  <a:pt x="547966" y="496417"/>
                </a:lnTo>
                <a:lnTo>
                  <a:pt x="616458" y="616242"/>
                </a:lnTo>
                <a:lnTo>
                  <a:pt x="655904" y="547243"/>
                </a:lnTo>
                <a:lnTo>
                  <a:pt x="684949" y="496417"/>
                </a:lnTo>
                <a:lnTo>
                  <a:pt x="787692" y="496417"/>
                </a:lnTo>
                <a:lnTo>
                  <a:pt x="907567" y="616242"/>
                </a:lnTo>
                <a:lnTo>
                  <a:pt x="907567" y="533603"/>
                </a:lnTo>
                <a:lnTo>
                  <a:pt x="907567" y="496417"/>
                </a:lnTo>
                <a:lnTo>
                  <a:pt x="1181544" y="496417"/>
                </a:lnTo>
                <a:lnTo>
                  <a:pt x="1208214" y="491032"/>
                </a:lnTo>
                <a:lnTo>
                  <a:pt x="1229982" y="476364"/>
                </a:lnTo>
                <a:lnTo>
                  <a:pt x="1244663" y="454596"/>
                </a:lnTo>
                <a:lnTo>
                  <a:pt x="1250048" y="427951"/>
                </a:lnTo>
                <a:lnTo>
                  <a:pt x="1250048" y="68478"/>
                </a:lnTo>
                <a:close/>
              </a:path>
            </a:pathLst>
          </a:custGeom>
          <a:solidFill>
            <a:srgbClr val="000000"/>
          </a:solidFill>
        </p:spPr>
        <p:txBody>
          <a:bodyPr wrap="square" lIns="0" tIns="0" rIns="0" bIns="0" rtlCol="0"/>
          <a:lstStyle/>
          <a:p>
            <a:endParaRPr/>
          </a:p>
        </p:txBody>
      </p:sp>
      <p:sp>
        <p:nvSpPr>
          <p:cNvPr id="4" name="object 4"/>
          <p:cNvSpPr/>
          <p:nvPr/>
        </p:nvSpPr>
        <p:spPr>
          <a:xfrm>
            <a:off x="2258489" y="3002673"/>
            <a:ext cx="1267460" cy="650875"/>
          </a:xfrm>
          <a:custGeom>
            <a:avLst/>
            <a:gdLst/>
            <a:ahLst/>
            <a:cxnLst/>
            <a:rect l="l" t="t" r="r" b="b"/>
            <a:pathLst>
              <a:path w="1267460" h="650875">
                <a:moveTo>
                  <a:pt x="406488" y="135940"/>
                </a:moveTo>
                <a:lnTo>
                  <a:pt x="399719" y="94081"/>
                </a:lnTo>
                <a:lnTo>
                  <a:pt x="380911" y="57721"/>
                </a:lnTo>
                <a:lnTo>
                  <a:pt x="372237" y="49060"/>
                </a:lnTo>
                <a:lnTo>
                  <a:pt x="372237" y="136004"/>
                </a:lnTo>
                <a:lnTo>
                  <a:pt x="364502" y="174231"/>
                </a:lnTo>
                <a:lnTo>
                  <a:pt x="343433" y="205447"/>
                </a:lnTo>
                <a:lnTo>
                  <a:pt x="312191" y="226491"/>
                </a:lnTo>
                <a:lnTo>
                  <a:pt x="273951" y="234188"/>
                </a:lnTo>
                <a:lnTo>
                  <a:pt x="235699" y="226466"/>
                </a:lnTo>
                <a:lnTo>
                  <a:pt x="204482" y="205397"/>
                </a:lnTo>
                <a:lnTo>
                  <a:pt x="183438" y="174167"/>
                </a:lnTo>
                <a:lnTo>
                  <a:pt x="175729" y="135940"/>
                </a:lnTo>
                <a:lnTo>
                  <a:pt x="183451" y="97713"/>
                </a:lnTo>
                <a:lnTo>
                  <a:pt x="204520" y="66509"/>
                </a:lnTo>
                <a:lnTo>
                  <a:pt x="235750" y="45466"/>
                </a:lnTo>
                <a:lnTo>
                  <a:pt x="273977" y="37744"/>
                </a:lnTo>
                <a:lnTo>
                  <a:pt x="312216" y="45504"/>
                </a:lnTo>
                <a:lnTo>
                  <a:pt x="343433" y="66560"/>
                </a:lnTo>
                <a:lnTo>
                  <a:pt x="364490" y="97790"/>
                </a:lnTo>
                <a:lnTo>
                  <a:pt x="372237" y="136004"/>
                </a:lnTo>
                <a:lnTo>
                  <a:pt x="372237" y="49060"/>
                </a:lnTo>
                <a:lnTo>
                  <a:pt x="360921" y="37744"/>
                </a:lnTo>
                <a:lnTo>
                  <a:pt x="352259" y="29083"/>
                </a:lnTo>
                <a:lnTo>
                  <a:pt x="315874" y="10274"/>
                </a:lnTo>
                <a:lnTo>
                  <a:pt x="273977" y="3517"/>
                </a:lnTo>
                <a:lnTo>
                  <a:pt x="232092" y="10274"/>
                </a:lnTo>
                <a:lnTo>
                  <a:pt x="195719" y="29083"/>
                </a:lnTo>
                <a:lnTo>
                  <a:pt x="167030" y="57772"/>
                </a:lnTo>
                <a:lnTo>
                  <a:pt x="148221" y="94132"/>
                </a:lnTo>
                <a:lnTo>
                  <a:pt x="141478" y="136004"/>
                </a:lnTo>
                <a:lnTo>
                  <a:pt x="148234" y="177876"/>
                </a:lnTo>
                <a:lnTo>
                  <a:pt x="167055" y="214223"/>
                </a:lnTo>
                <a:lnTo>
                  <a:pt x="195745" y="242887"/>
                </a:lnTo>
                <a:lnTo>
                  <a:pt x="232130" y="261683"/>
                </a:lnTo>
                <a:lnTo>
                  <a:pt x="274015" y="268427"/>
                </a:lnTo>
                <a:lnTo>
                  <a:pt x="315899" y="261670"/>
                </a:lnTo>
                <a:lnTo>
                  <a:pt x="352272" y="242849"/>
                </a:lnTo>
                <a:lnTo>
                  <a:pt x="360921" y="234188"/>
                </a:lnTo>
                <a:lnTo>
                  <a:pt x="380936" y="214172"/>
                </a:lnTo>
                <a:lnTo>
                  <a:pt x="399745" y="177812"/>
                </a:lnTo>
                <a:lnTo>
                  <a:pt x="406488" y="135940"/>
                </a:lnTo>
                <a:close/>
              </a:path>
              <a:path w="1267460" h="650875">
                <a:moveTo>
                  <a:pt x="520382" y="377558"/>
                </a:moveTo>
                <a:lnTo>
                  <a:pt x="485800" y="352691"/>
                </a:lnTo>
                <a:lnTo>
                  <a:pt x="419976" y="320484"/>
                </a:lnTo>
                <a:lnTo>
                  <a:pt x="357670" y="302234"/>
                </a:lnTo>
                <a:lnTo>
                  <a:pt x="302107" y="293827"/>
                </a:lnTo>
                <a:lnTo>
                  <a:pt x="273977" y="292722"/>
                </a:lnTo>
                <a:lnTo>
                  <a:pt x="245948" y="294119"/>
                </a:lnTo>
                <a:lnTo>
                  <a:pt x="190525" y="302475"/>
                </a:lnTo>
                <a:lnTo>
                  <a:pt x="128549" y="321170"/>
                </a:lnTo>
                <a:lnTo>
                  <a:pt x="62750" y="353301"/>
                </a:lnTo>
                <a:lnTo>
                  <a:pt x="18757" y="386664"/>
                </a:lnTo>
                <a:lnTo>
                  <a:pt x="0" y="438213"/>
                </a:lnTo>
                <a:lnTo>
                  <a:pt x="0" y="547776"/>
                </a:lnTo>
                <a:lnTo>
                  <a:pt x="34251" y="547776"/>
                </a:lnTo>
                <a:lnTo>
                  <a:pt x="34251" y="438213"/>
                </a:lnTo>
                <a:lnTo>
                  <a:pt x="35674" y="427456"/>
                </a:lnTo>
                <a:lnTo>
                  <a:pt x="80860" y="382371"/>
                </a:lnTo>
                <a:lnTo>
                  <a:pt x="140855" y="353123"/>
                </a:lnTo>
                <a:lnTo>
                  <a:pt x="197472" y="335978"/>
                </a:lnTo>
                <a:lnTo>
                  <a:pt x="248272" y="328256"/>
                </a:lnTo>
                <a:lnTo>
                  <a:pt x="273977" y="326948"/>
                </a:lnTo>
                <a:lnTo>
                  <a:pt x="299669" y="327977"/>
                </a:lnTo>
                <a:lnTo>
                  <a:pt x="350405" y="335711"/>
                </a:lnTo>
                <a:lnTo>
                  <a:pt x="402971" y="351028"/>
                </a:lnTo>
                <a:lnTo>
                  <a:pt x="455714" y="375056"/>
                </a:lnTo>
                <a:lnTo>
                  <a:pt x="480466" y="390283"/>
                </a:lnTo>
                <a:lnTo>
                  <a:pt x="496989" y="384403"/>
                </a:lnTo>
                <a:lnTo>
                  <a:pt x="515874" y="378637"/>
                </a:lnTo>
                <a:lnTo>
                  <a:pt x="520382" y="377558"/>
                </a:lnTo>
                <a:close/>
              </a:path>
              <a:path w="1267460" h="650875">
                <a:moveTo>
                  <a:pt x="766089" y="238645"/>
                </a:moveTo>
                <a:lnTo>
                  <a:pt x="759320" y="196786"/>
                </a:lnTo>
                <a:lnTo>
                  <a:pt x="740511" y="160426"/>
                </a:lnTo>
                <a:lnTo>
                  <a:pt x="731837" y="151765"/>
                </a:lnTo>
                <a:lnTo>
                  <a:pt x="731837" y="238709"/>
                </a:lnTo>
                <a:lnTo>
                  <a:pt x="724103" y="276936"/>
                </a:lnTo>
                <a:lnTo>
                  <a:pt x="703033" y="308152"/>
                </a:lnTo>
                <a:lnTo>
                  <a:pt x="671791" y="329196"/>
                </a:lnTo>
                <a:lnTo>
                  <a:pt x="633552" y="336892"/>
                </a:lnTo>
                <a:lnTo>
                  <a:pt x="595299" y="329171"/>
                </a:lnTo>
                <a:lnTo>
                  <a:pt x="564083" y="308102"/>
                </a:lnTo>
                <a:lnTo>
                  <a:pt x="543039" y="276872"/>
                </a:lnTo>
                <a:lnTo>
                  <a:pt x="535330" y="238645"/>
                </a:lnTo>
                <a:lnTo>
                  <a:pt x="543052" y="200418"/>
                </a:lnTo>
                <a:lnTo>
                  <a:pt x="564121" y="169214"/>
                </a:lnTo>
                <a:lnTo>
                  <a:pt x="595350" y="148170"/>
                </a:lnTo>
                <a:lnTo>
                  <a:pt x="633577" y="140449"/>
                </a:lnTo>
                <a:lnTo>
                  <a:pt x="671817" y="148209"/>
                </a:lnTo>
                <a:lnTo>
                  <a:pt x="703033" y="169278"/>
                </a:lnTo>
                <a:lnTo>
                  <a:pt x="724090" y="200494"/>
                </a:lnTo>
                <a:lnTo>
                  <a:pt x="731837" y="238709"/>
                </a:lnTo>
                <a:lnTo>
                  <a:pt x="731837" y="151765"/>
                </a:lnTo>
                <a:lnTo>
                  <a:pt x="720521" y="140449"/>
                </a:lnTo>
                <a:lnTo>
                  <a:pt x="711860" y="131787"/>
                </a:lnTo>
                <a:lnTo>
                  <a:pt x="675487" y="112979"/>
                </a:lnTo>
                <a:lnTo>
                  <a:pt x="633577" y="106222"/>
                </a:lnTo>
                <a:lnTo>
                  <a:pt x="591693" y="112979"/>
                </a:lnTo>
                <a:lnTo>
                  <a:pt x="555320" y="131787"/>
                </a:lnTo>
                <a:lnTo>
                  <a:pt x="526630" y="160477"/>
                </a:lnTo>
                <a:lnTo>
                  <a:pt x="507822" y="196837"/>
                </a:lnTo>
                <a:lnTo>
                  <a:pt x="501078" y="238709"/>
                </a:lnTo>
                <a:lnTo>
                  <a:pt x="507847" y="280581"/>
                </a:lnTo>
                <a:lnTo>
                  <a:pt x="526656" y="316941"/>
                </a:lnTo>
                <a:lnTo>
                  <a:pt x="555345" y="345605"/>
                </a:lnTo>
                <a:lnTo>
                  <a:pt x="591731" y="364388"/>
                </a:lnTo>
                <a:lnTo>
                  <a:pt x="633615" y="371132"/>
                </a:lnTo>
                <a:lnTo>
                  <a:pt x="675500" y="364375"/>
                </a:lnTo>
                <a:lnTo>
                  <a:pt x="711873" y="345554"/>
                </a:lnTo>
                <a:lnTo>
                  <a:pt x="720534" y="336892"/>
                </a:lnTo>
                <a:lnTo>
                  <a:pt x="740549" y="316877"/>
                </a:lnTo>
                <a:lnTo>
                  <a:pt x="759345" y="280517"/>
                </a:lnTo>
                <a:lnTo>
                  <a:pt x="766089" y="238645"/>
                </a:lnTo>
                <a:close/>
              </a:path>
              <a:path w="1267460" h="650875">
                <a:moveTo>
                  <a:pt x="907567" y="540931"/>
                </a:moveTo>
                <a:lnTo>
                  <a:pt x="888898" y="489458"/>
                </a:lnTo>
                <a:lnTo>
                  <a:pt x="845375" y="455345"/>
                </a:lnTo>
                <a:lnTo>
                  <a:pt x="779564" y="423138"/>
                </a:lnTo>
                <a:lnTo>
                  <a:pt x="717270" y="404901"/>
                </a:lnTo>
                <a:lnTo>
                  <a:pt x="661708" y="396532"/>
                </a:lnTo>
                <a:lnTo>
                  <a:pt x="633577" y="395427"/>
                </a:lnTo>
                <a:lnTo>
                  <a:pt x="605548" y="396824"/>
                </a:lnTo>
                <a:lnTo>
                  <a:pt x="550125" y="405193"/>
                </a:lnTo>
                <a:lnTo>
                  <a:pt x="488149" y="423875"/>
                </a:lnTo>
                <a:lnTo>
                  <a:pt x="422351" y="456006"/>
                </a:lnTo>
                <a:lnTo>
                  <a:pt x="378358" y="489369"/>
                </a:lnTo>
                <a:lnTo>
                  <a:pt x="359600" y="540931"/>
                </a:lnTo>
                <a:lnTo>
                  <a:pt x="359600" y="650481"/>
                </a:lnTo>
                <a:lnTo>
                  <a:pt x="393852" y="650481"/>
                </a:lnTo>
                <a:lnTo>
                  <a:pt x="393852" y="540931"/>
                </a:lnTo>
                <a:lnTo>
                  <a:pt x="395274" y="530161"/>
                </a:lnTo>
                <a:lnTo>
                  <a:pt x="440474" y="485076"/>
                </a:lnTo>
                <a:lnTo>
                  <a:pt x="500456" y="455828"/>
                </a:lnTo>
                <a:lnTo>
                  <a:pt x="557072" y="438683"/>
                </a:lnTo>
                <a:lnTo>
                  <a:pt x="607872" y="430974"/>
                </a:lnTo>
                <a:lnTo>
                  <a:pt x="633577" y="429666"/>
                </a:lnTo>
                <a:lnTo>
                  <a:pt x="659269" y="430695"/>
                </a:lnTo>
                <a:lnTo>
                  <a:pt x="710006" y="438416"/>
                </a:lnTo>
                <a:lnTo>
                  <a:pt x="766724" y="454964"/>
                </a:lnTo>
                <a:lnTo>
                  <a:pt x="826554" y="484009"/>
                </a:lnTo>
                <a:lnTo>
                  <a:pt x="861987" y="510641"/>
                </a:lnTo>
                <a:lnTo>
                  <a:pt x="873315" y="540931"/>
                </a:lnTo>
                <a:lnTo>
                  <a:pt x="873315" y="650481"/>
                </a:lnTo>
                <a:lnTo>
                  <a:pt x="907567" y="650481"/>
                </a:lnTo>
                <a:lnTo>
                  <a:pt x="907567" y="540931"/>
                </a:lnTo>
                <a:close/>
              </a:path>
              <a:path w="1267460" h="650875">
                <a:moveTo>
                  <a:pt x="1125689" y="132422"/>
                </a:moveTo>
                <a:lnTo>
                  <a:pt x="1118933" y="90563"/>
                </a:lnTo>
                <a:lnTo>
                  <a:pt x="1100112" y="54216"/>
                </a:lnTo>
                <a:lnTo>
                  <a:pt x="1091438" y="45554"/>
                </a:lnTo>
                <a:lnTo>
                  <a:pt x="1091438" y="132499"/>
                </a:lnTo>
                <a:lnTo>
                  <a:pt x="1083703" y="170726"/>
                </a:lnTo>
                <a:lnTo>
                  <a:pt x="1062634" y="201942"/>
                </a:lnTo>
                <a:lnTo>
                  <a:pt x="1031405" y="222973"/>
                </a:lnTo>
                <a:lnTo>
                  <a:pt x="993152" y="230682"/>
                </a:lnTo>
                <a:lnTo>
                  <a:pt x="954913" y="222948"/>
                </a:lnTo>
                <a:lnTo>
                  <a:pt x="923683" y="201891"/>
                </a:lnTo>
                <a:lnTo>
                  <a:pt x="902639" y="170662"/>
                </a:lnTo>
                <a:lnTo>
                  <a:pt x="894930" y="132422"/>
                </a:lnTo>
                <a:lnTo>
                  <a:pt x="902665" y="94208"/>
                </a:lnTo>
                <a:lnTo>
                  <a:pt x="923721" y="62992"/>
                </a:lnTo>
                <a:lnTo>
                  <a:pt x="954951" y="41960"/>
                </a:lnTo>
                <a:lnTo>
                  <a:pt x="993190" y="34239"/>
                </a:lnTo>
                <a:lnTo>
                  <a:pt x="1031417" y="41998"/>
                </a:lnTo>
                <a:lnTo>
                  <a:pt x="1062634" y="63055"/>
                </a:lnTo>
                <a:lnTo>
                  <a:pt x="1083691" y="94272"/>
                </a:lnTo>
                <a:lnTo>
                  <a:pt x="1091438" y="132499"/>
                </a:lnTo>
                <a:lnTo>
                  <a:pt x="1091438" y="45554"/>
                </a:lnTo>
                <a:lnTo>
                  <a:pt x="1080122" y="34239"/>
                </a:lnTo>
                <a:lnTo>
                  <a:pt x="1071460" y="25577"/>
                </a:lnTo>
                <a:lnTo>
                  <a:pt x="1035088" y="6769"/>
                </a:lnTo>
                <a:lnTo>
                  <a:pt x="993190" y="0"/>
                </a:lnTo>
                <a:lnTo>
                  <a:pt x="951293" y="6769"/>
                </a:lnTo>
                <a:lnTo>
                  <a:pt x="914920" y="25577"/>
                </a:lnTo>
                <a:lnTo>
                  <a:pt x="886231" y="54254"/>
                </a:lnTo>
                <a:lnTo>
                  <a:pt x="867422" y="90627"/>
                </a:lnTo>
                <a:lnTo>
                  <a:pt x="860679" y="132499"/>
                </a:lnTo>
                <a:lnTo>
                  <a:pt x="867448" y="174358"/>
                </a:lnTo>
                <a:lnTo>
                  <a:pt x="886269" y="210718"/>
                </a:lnTo>
                <a:lnTo>
                  <a:pt x="914958" y="239382"/>
                </a:lnTo>
                <a:lnTo>
                  <a:pt x="951331" y="258178"/>
                </a:lnTo>
                <a:lnTo>
                  <a:pt x="993216" y="264922"/>
                </a:lnTo>
                <a:lnTo>
                  <a:pt x="1035100" y="258152"/>
                </a:lnTo>
                <a:lnTo>
                  <a:pt x="1071473" y="239344"/>
                </a:lnTo>
                <a:lnTo>
                  <a:pt x="1080135" y="230682"/>
                </a:lnTo>
                <a:lnTo>
                  <a:pt x="1100150" y="210667"/>
                </a:lnTo>
                <a:lnTo>
                  <a:pt x="1118946" y="174294"/>
                </a:lnTo>
                <a:lnTo>
                  <a:pt x="1125689" y="132422"/>
                </a:lnTo>
                <a:close/>
              </a:path>
              <a:path w="1267460" h="650875">
                <a:moveTo>
                  <a:pt x="1267167" y="434695"/>
                </a:moveTo>
                <a:lnTo>
                  <a:pt x="1248498" y="383222"/>
                </a:lnTo>
                <a:lnTo>
                  <a:pt x="1204976" y="349123"/>
                </a:lnTo>
                <a:lnTo>
                  <a:pt x="1139164" y="316928"/>
                </a:lnTo>
                <a:lnTo>
                  <a:pt x="1076871" y="298678"/>
                </a:lnTo>
                <a:lnTo>
                  <a:pt x="1021308" y="290258"/>
                </a:lnTo>
                <a:lnTo>
                  <a:pt x="993190" y="289153"/>
                </a:lnTo>
                <a:lnTo>
                  <a:pt x="965149" y="290550"/>
                </a:lnTo>
                <a:lnTo>
                  <a:pt x="909726" y="298932"/>
                </a:lnTo>
                <a:lnTo>
                  <a:pt x="847750" y="317627"/>
                </a:lnTo>
                <a:lnTo>
                  <a:pt x="781964" y="349745"/>
                </a:lnTo>
                <a:lnTo>
                  <a:pt x="746264" y="374269"/>
                </a:lnTo>
                <a:lnTo>
                  <a:pt x="743915" y="376631"/>
                </a:lnTo>
                <a:lnTo>
                  <a:pt x="762012" y="381647"/>
                </a:lnTo>
                <a:lnTo>
                  <a:pt x="784440" y="389051"/>
                </a:lnTo>
                <a:lnTo>
                  <a:pt x="836218" y="359981"/>
                </a:lnTo>
                <a:lnTo>
                  <a:pt x="891743" y="338937"/>
                </a:lnTo>
                <a:lnTo>
                  <a:pt x="941946" y="327850"/>
                </a:lnTo>
                <a:lnTo>
                  <a:pt x="993190" y="323532"/>
                </a:lnTo>
                <a:lnTo>
                  <a:pt x="1018882" y="324561"/>
                </a:lnTo>
                <a:lnTo>
                  <a:pt x="1069606" y="332270"/>
                </a:lnTo>
                <a:lnTo>
                  <a:pt x="1126324" y="348830"/>
                </a:lnTo>
                <a:lnTo>
                  <a:pt x="1186167" y="377888"/>
                </a:lnTo>
                <a:lnTo>
                  <a:pt x="1221574" y="404482"/>
                </a:lnTo>
                <a:lnTo>
                  <a:pt x="1232916" y="434695"/>
                </a:lnTo>
                <a:lnTo>
                  <a:pt x="1232916" y="544245"/>
                </a:lnTo>
                <a:lnTo>
                  <a:pt x="1267167" y="544245"/>
                </a:lnTo>
                <a:lnTo>
                  <a:pt x="1267167" y="434695"/>
                </a:lnTo>
                <a:close/>
              </a:path>
            </a:pathLst>
          </a:custGeom>
          <a:solidFill>
            <a:srgbClr val="000000"/>
          </a:solidFill>
        </p:spPr>
        <p:txBody>
          <a:bodyPr wrap="square" lIns="0" tIns="0" rIns="0" bIns="0" rtlCol="0"/>
          <a:lstStyle/>
          <a:p>
            <a:endParaRPr/>
          </a:p>
        </p:txBody>
      </p:sp>
      <p:pic>
        <p:nvPicPr>
          <p:cNvPr id="10" name="Picture 9" descr="A person in a suit and tie&#10;&#10;Description automatically generated">
            <a:extLst>
              <a:ext uri="{FF2B5EF4-FFF2-40B4-BE49-F238E27FC236}">
                <a16:creationId xmlns:a16="http://schemas.microsoft.com/office/drawing/2014/main" id="{9DE52276-B3C9-2F63-FEDC-0EF7A98E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69147"/>
            <a:ext cx="5056467" cy="4752097"/>
          </a:xfrm>
          <a:prstGeom prst="rect">
            <a:avLst/>
          </a:prstGeom>
          <a:ln w="57150">
            <a:solidFill>
              <a:schemeClr val="tx2"/>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Useful</a:t>
            </a:r>
            <a:r>
              <a:rPr spc="-114"/>
              <a:t> </a:t>
            </a:r>
            <a:r>
              <a:rPr spc="-25"/>
              <a:t>Resources</a:t>
            </a:r>
          </a:p>
        </p:txBody>
      </p:sp>
      <p:sp>
        <p:nvSpPr>
          <p:cNvPr id="3" name="object 3"/>
          <p:cNvSpPr txBox="1"/>
          <p:nvPr/>
        </p:nvSpPr>
        <p:spPr>
          <a:xfrm>
            <a:off x="450215" y="1329109"/>
            <a:ext cx="6555105" cy="452120"/>
          </a:xfrm>
          <a:prstGeom prst="rect">
            <a:avLst/>
          </a:prstGeom>
        </p:spPr>
        <p:txBody>
          <a:bodyPr vert="horz" wrap="square" lIns="0" tIns="12065" rIns="0" bIns="0" rtlCol="0" anchor="t">
            <a:spAutoFit/>
          </a:bodyPr>
          <a:lstStyle/>
          <a:p>
            <a:pPr marL="241300" indent="-229235">
              <a:lnSpc>
                <a:spcPct val="100000"/>
              </a:lnSpc>
              <a:spcBef>
                <a:spcPts val="95"/>
              </a:spcBef>
              <a:buClr>
                <a:srgbClr val="000000"/>
              </a:buClr>
              <a:buFont typeface="Arial"/>
              <a:buChar char="•"/>
              <a:tabLst>
                <a:tab pos="241935" algn="l"/>
              </a:tabLst>
            </a:pPr>
            <a:r>
              <a:rPr sz="2800" u="sng">
                <a:solidFill>
                  <a:srgbClr val="0562C1"/>
                </a:solidFill>
                <a:uFill>
                  <a:solidFill>
                    <a:srgbClr val="0562C1"/>
                  </a:solidFill>
                </a:uFill>
                <a:latin typeface="Calibri"/>
                <a:cs typeface="Calibri"/>
                <a:hlinkClick r:id="rId2"/>
              </a:rPr>
              <a:t>Past</a:t>
            </a:r>
            <a:r>
              <a:rPr sz="2800" u="sng" spc="-85">
                <a:solidFill>
                  <a:srgbClr val="0562C1"/>
                </a:solidFill>
                <a:uFill>
                  <a:solidFill>
                    <a:srgbClr val="0562C1"/>
                  </a:solidFill>
                </a:uFill>
                <a:latin typeface="Calibri"/>
                <a:cs typeface="Calibri"/>
                <a:hlinkClick r:id="rId2"/>
              </a:rPr>
              <a:t> </a:t>
            </a:r>
            <a:r>
              <a:rPr sz="2800" u="sng">
                <a:solidFill>
                  <a:srgbClr val="0562C1"/>
                </a:solidFill>
                <a:uFill>
                  <a:solidFill>
                    <a:srgbClr val="0562C1"/>
                  </a:solidFill>
                </a:uFill>
                <a:latin typeface="Calibri"/>
                <a:cs typeface="Calibri"/>
                <a:hlinkClick r:id="rId2"/>
              </a:rPr>
              <a:t>ORD</a:t>
            </a:r>
            <a:r>
              <a:rPr sz="2800" u="sng" spc="-95">
                <a:solidFill>
                  <a:srgbClr val="0562C1"/>
                </a:solidFill>
                <a:uFill>
                  <a:solidFill>
                    <a:srgbClr val="0562C1"/>
                  </a:solidFill>
                </a:uFill>
                <a:latin typeface="Calibri"/>
                <a:cs typeface="Calibri"/>
                <a:hlinkClick r:id="rId2"/>
              </a:rPr>
              <a:t> </a:t>
            </a:r>
            <a:r>
              <a:rPr sz="2800" u="sng">
                <a:solidFill>
                  <a:srgbClr val="0562C1"/>
                </a:solidFill>
                <a:uFill>
                  <a:solidFill>
                    <a:srgbClr val="0562C1"/>
                  </a:solidFill>
                </a:uFill>
                <a:latin typeface="Calibri"/>
                <a:cs typeface="Calibri"/>
                <a:hlinkClick r:id="rId2"/>
              </a:rPr>
              <a:t>Finance</a:t>
            </a:r>
            <a:r>
              <a:rPr sz="2800" u="sng" spc="-90">
                <a:solidFill>
                  <a:srgbClr val="0562C1"/>
                </a:solidFill>
                <a:uFill>
                  <a:solidFill>
                    <a:srgbClr val="0562C1"/>
                  </a:solidFill>
                </a:uFill>
                <a:latin typeface="Calibri"/>
                <a:cs typeface="Calibri"/>
                <a:hlinkClick r:id="rId2"/>
              </a:rPr>
              <a:t> </a:t>
            </a:r>
            <a:r>
              <a:rPr sz="2800" u="sng" spc="-30">
                <a:solidFill>
                  <a:srgbClr val="0562C1"/>
                </a:solidFill>
                <a:uFill>
                  <a:solidFill>
                    <a:srgbClr val="0562C1"/>
                  </a:solidFill>
                </a:uFill>
                <a:latin typeface="Calibri"/>
                <a:cs typeface="Calibri"/>
                <a:hlinkClick r:id="rId2"/>
              </a:rPr>
              <a:t>Training</a:t>
            </a:r>
            <a:r>
              <a:rPr sz="2800" u="sng" spc="-90">
                <a:solidFill>
                  <a:srgbClr val="0562C1"/>
                </a:solidFill>
                <a:uFill>
                  <a:solidFill>
                    <a:srgbClr val="0562C1"/>
                  </a:solidFill>
                </a:uFill>
                <a:latin typeface="Calibri"/>
                <a:cs typeface="Calibri"/>
                <a:hlinkClick r:id="rId2"/>
              </a:rPr>
              <a:t> </a:t>
            </a:r>
            <a:r>
              <a:rPr sz="2800" u="sng" spc="-10">
                <a:solidFill>
                  <a:srgbClr val="0562C1"/>
                </a:solidFill>
                <a:uFill>
                  <a:solidFill>
                    <a:srgbClr val="0562C1"/>
                  </a:solidFill>
                </a:uFill>
                <a:latin typeface="Calibri"/>
                <a:cs typeface="Calibri"/>
                <a:hlinkClick r:id="rId2"/>
              </a:rPr>
              <a:t>(sharepoint.com)</a:t>
            </a:r>
            <a:endParaRPr sz="2800">
              <a:latin typeface="Calibri"/>
              <a:cs typeface="Calibri"/>
              <a:hlinkClick r:id="rId2"/>
            </a:endParaRP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20</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05267"/>
          </a:xfrm>
          <a:prstGeom prst="rect">
            <a:avLst/>
          </a:prstGeom>
        </p:spPr>
        <p:txBody>
          <a:bodyPr vert="horz" wrap="square" lIns="0" tIns="12700" rIns="0" bIns="0" rtlCol="0">
            <a:spAutoFit/>
          </a:bodyPr>
          <a:lstStyle/>
          <a:p>
            <a:pPr marL="230504">
              <a:lnSpc>
                <a:spcPct val="100000"/>
              </a:lnSpc>
              <a:spcBef>
                <a:spcPts val="100"/>
              </a:spcBef>
            </a:pPr>
            <a:r>
              <a:rPr sz="3200" spc="-20"/>
              <a:t>Objectives</a:t>
            </a:r>
            <a:r>
              <a:rPr sz="3200" spc="-100"/>
              <a:t> </a:t>
            </a:r>
            <a:r>
              <a:rPr sz="3200"/>
              <a:t>for</a:t>
            </a:r>
            <a:r>
              <a:rPr sz="3200" spc="-110"/>
              <a:t> </a:t>
            </a:r>
            <a:r>
              <a:rPr sz="3200" spc="-40"/>
              <a:t>today’s</a:t>
            </a:r>
            <a:r>
              <a:rPr sz="3200" spc="-125"/>
              <a:t> </a:t>
            </a:r>
            <a:r>
              <a:rPr sz="3200" spc="-10"/>
              <a:t>training</a:t>
            </a:r>
            <a:endParaRPr sz="3200"/>
          </a:p>
        </p:txBody>
      </p:sp>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3</a:t>
            </a:r>
            <a:endParaRPr sz="1200">
              <a:latin typeface="Calibri"/>
              <a:cs typeface="Calibri"/>
            </a:endParaRPr>
          </a:p>
        </p:txBody>
      </p:sp>
      <p:pic>
        <p:nvPicPr>
          <p:cNvPr id="8" name="Picture 7" descr="A person sitting at a table&#10;&#10;Description automatically generated with low confidence">
            <a:extLst>
              <a:ext uri="{FF2B5EF4-FFF2-40B4-BE49-F238E27FC236}">
                <a16:creationId xmlns:a16="http://schemas.microsoft.com/office/drawing/2014/main" id="{E5DB705D-339D-6805-F078-4F996E6A5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350" y="1195309"/>
            <a:ext cx="6569678" cy="4467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255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05267"/>
          </a:xfrm>
          <a:prstGeom prst="rect">
            <a:avLst/>
          </a:prstGeom>
        </p:spPr>
        <p:txBody>
          <a:bodyPr vert="horz" wrap="square" lIns="0" tIns="12700" rIns="0" bIns="0" rtlCol="0">
            <a:spAutoFit/>
          </a:bodyPr>
          <a:lstStyle/>
          <a:p>
            <a:pPr marL="230504">
              <a:lnSpc>
                <a:spcPct val="100000"/>
              </a:lnSpc>
              <a:spcBef>
                <a:spcPts val="100"/>
              </a:spcBef>
            </a:pPr>
            <a:r>
              <a:rPr sz="3200" spc="-20"/>
              <a:t>Objectives</a:t>
            </a:r>
            <a:r>
              <a:rPr sz="3200" spc="-100"/>
              <a:t> </a:t>
            </a:r>
            <a:r>
              <a:rPr sz="3200"/>
              <a:t>for</a:t>
            </a:r>
            <a:r>
              <a:rPr sz="3200" spc="-110"/>
              <a:t> </a:t>
            </a:r>
            <a:r>
              <a:rPr sz="3200" spc="-40"/>
              <a:t>today’s</a:t>
            </a:r>
            <a:r>
              <a:rPr sz="3200" spc="-125"/>
              <a:t> </a:t>
            </a:r>
            <a:r>
              <a:rPr sz="3200" spc="-10"/>
              <a:t>training</a:t>
            </a:r>
            <a:endParaRPr sz="3200"/>
          </a:p>
        </p:txBody>
      </p:sp>
      <p:graphicFrame>
        <p:nvGraphicFramePr>
          <p:cNvPr id="3" name="object 3"/>
          <p:cNvGraphicFramePr>
            <a:graphicFrameLocks noGrp="1"/>
          </p:cNvGraphicFramePr>
          <p:nvPr>
            <p:extLst>
              <p:ext uri="{D42A27DB-BD31-4B8C-83A1-F6EECF244321}">
                <p14:modId xmlns:p14="http://schemas.microsoft.com/office/powerpoint/2010/main" val="3523739230"/>
              </p:ext>
            </p:extLst>
          </p:nvPr>
        </p:nvGraphicFramePr>
        <p:xfrm>
          <a:off x="96844" y="904445"/>
          <a:ext cx="11987768" cy="5515624"/>
        </p:xfrm>
        <a:graphic>
          <a:graphicData uri="http://schemas.openxmlformats.org/drawingml/2006/table">
            <a:tbl>
              <a:tblPr firstRow="1" bandRow="1">
                <a:tableStyleId>{2D5ABB26-0587-4C30-8999-92F81FD0307C}</a:tableStyleId>
              </a:tblPr>
              <a:tblGrid>
                <a:gridCol w="4689267">
                  <a:extLst>
                    <a:ext uri="{9D8B030D-6E8A-4147-A177-3AD203B41FA5}">
                      <a16:colId xmlns:a16="http://schemas.microsoft.com/office/drawing/2014/main" val="20000"/>
                    </a:ext>
                  </a:extLst>
                </a:gridCol>
                <a:gridCol w="7298501">
                  <a:extLst>
                    <a:ext uri="{9D8B030D-6E8A-4147-A177-3AD203B41FA5}">
                      <a16:colId xmlns:a16="http://schemas.microsoft.com/office/drawing/2014/main" val="20001"/>
                    </a:ext>
                  </a:extLst>
                </a:gridCol>
              </a:tblGrid>
              <a:tr h="359643">
                <a:tc>
                  <a:txBody>
                    <a:bodyPr/>
                    <a:lstStyle/>
                    <a:p>
                      <a:pPr>
                        <a:lnSpc>
                          <a:spcPct val="100000"/>
                        </a:lnSpc>
                        <a:spcBef>
                          <a:spcPts val="40"/>
                        </a:spcBef>
                      </a:pPr>
                      <a:endParaRPr sz="2050">
                        <a:latin typeface="Times New Roman"/>
                        <a:cs typeface="Times New Roman"/>
                      </a:endParaRPr>
                    </a:p>
                    <a:p>
                      <a:pPr marL="635" algn="ctr">
                        <a:lnSpc>
                          <a:spcPct val="100000"/>
                        </a:lnSpc>
                      </a:pPr>
                      <a:r>
                        <a:rPr sz="1800" b="1" spc="-10">
                          <a:solidFill>
                            <a:srgbClr val="FFFFFF"/>
                          </a:solidFill>
                          <a:latin typeface="Calibri"/>
                          <a:cs typeface="Calibri"/>
                        </a:rPr>
                        <a:t>Training</a:t>
                      </a:r>
                      <a:r>
                        <a:rPr sz="1800" b="1" spc="-80">
                          <a:solidFill>
                            <a:srgbClr val="FFFFFF"/>
                          </a:solidFill>
                          <a:latin typeface="Calibri"/>
                          <a:cs typeface="Calibri"/>
                        </a:rPr>
                        <a:t> </a:t>
                      </a:r>
                      <a:r>
                        <a:rPr sz="1800" b="1" spc="-10">
                          <a:solidFill>
                            <a:srgbClr val="FFFFFF"/>
                          </a:solidFill>
                          <a:latin typeface="Calibri"/>
                          <a:cs typeface="Calibri"/>
                        </a:rPr>
                        <a:t>Section:</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spcBef>
                          <a:spcPts val="40"/>
                        </a:spcBef>
                      </a:pPr>
                      <a:endParaRPr sz="2050">
                        <a:latin typeface="Times New Roman"/>
                        <a:cs typeface="Times New Roman"/>
                      </a:endParaRPr>
                    </a:p>
                    <a:p>
                      <a:pPr algn="ctr">
                        <a:lnSpc>
                          <a:spcPct val="100000"/>
                        </a:lnSpc>
                      </a:pPr>
                      <a:r>
                        <a:rPr sz="1800" b="1">
                          <a:solidFill>
                            <a:srgbClr val="FFFFFF"/>
                          </a:solidFill>
                          <a:latin typeface="Calibri"/>
                          <a:cs typeface="Calibri"/>
                        </a:rPr>
                        <a:t>By</a:t>
                      </a:r>
                      <a:r>
                        <a:rPr sz="1800" b="1" spc="-10">
                          <a:solidFill>
                            <a:srgbClr val="FFFFFF"/>
                          </a:solidFill>
                          <a:latin typeface="Calibri"/>
                          <a:cs typeface="Calibri"/>
                        </a:rPr>
                        <a:t> </a:t>
                      </a:r>
                      <a:r>
                        <a:rPr sz="1800" b="1">
                          <a:solidFill>
                            <a:srgbClr val="FFFFFF"/>
                          </a:solidFill>
                          <a:latin typeface="Calibri"/>
                          <a:cs typeface="Calibri"/>
                        </a:rPr>
                        <a:t>the</a:t>
                      </a:r>
                      <a:r>
                        <a:rPr sz="1800" b="1" spc="-10">
                          <a:solidFill>
                            <a:srgbClr val="FFFFFF"/>
                          </a:solidFill>
                          <a:latin typeface="Calibri"/>
                          <a:cs typeface="Calibri"/>
                        </a:rPr>
                        <a:t> </a:t>
                      </a:r>
                      <a:r>
                        <a:rPr sz="1800" b="1">
                          <a:solidFill>
                            <a:srgbClr val="FFFFFF"/>
                          </a:solidFill>
                          <a:latin typeface="Calibri"/>
                          <a:cs typeface="Calibri"/>
                        </a:rPr>
                        <a:t>end</a:t>
                      </a:r>
                      <a:r>
                        <a:rPr sz="1800" b="1" spc="-25">
                          <a:solidFill>
                            <a:srgbClr val="FFFFFF"/>
                          </a:solidFill>
                          <a:latin typeface="Calibri"/>
                          <a:cs typeface="Calibri"/>
                        </a:rPr>
                        <a:t> </a:t>
                      </a:r>
                      <a:r>
                        <a:rPr sz="1800" b="1">
                          <a:solidFill>
                            <a:srgbClr val="FFFFFF"/>
                          </a:solidFill>
                          <a:latin typeface="Calibri"/>
                          <a:cs typeface="Calibri"/>
                        </a:rPr>
                        <a:t>of</a:t>
                      </a:r>
                      <a:r>
                        <a:rPr sz="1800" b="1" spc="-10">
                          <a:solidFill>
                            <a:srgbClr val="FFFFFF"/>
                          </a:solidFill>
                          <a:latin typeface="Calibri"/>
                          <a:cs typeface="Calibri"/>
                        </a:rPr>
                        <a:t> </a:t>
                      </a:r>
                      <a:r>
                        <a:rPr sz="1800" b="1">
                          <a:solidFill>
                            <a:srgbClr val="FFFFFF"/>
                          </a:solidFill>
                          <a:latin typeface="Calibri"/>
                          <a:cs typeface="Calibri"/>
                        </a:rPr>
                        <a:t>this</a:t>
                      </a:r>
                      <a:r>
                        <a:rPr sz="1800" b="1" spc="-15">
                          <a:solidFill>
                            <a:srgbClr val="FFFFFF"/>
                          </a:solidFill>
                          <a:latin typeface="Calibri"/>
                          <a:cs typeface="Calibri"/>
                        </a:rPr>
                        <a:t> </a:t>
                      </a:r>
                      <a:r>
                        <a:rPr sz="1800" b="1">
                          <a:solidFill>
                            <a:srgbClr val="FFFFFF"/>
                          </a:solidFill>
                          <a:latin typeface="Calibri"/>
                          <a:cs typeface="Calibri"/>
                        </a:rPr>
                        <a:t>section,</a:t>
                      </a:r>
                      <a:r>
                        <a:rPr sz="1800" b="1" spc="-40">
                          <a:solidFill>
                            <a:srgbClr val="FFFFFF"/>
                          </a:solidFill>
                          <a:latin typeface="Calibri"/>
                          <a:cs typeface="Calibri"/>
                        </a:rPr>
                        <a:t> </a:t>
                      </a:r>
                      <a:r>
                        <a:rPr sz="1800" b="1">
                          <a:solidFill>
                            <a:srgbClr val="FFFFFF"/>
                          </a:solidFill>
                          <a:latin typeface="Calibri"/>
                          <a:cs typeface="Calibri"/>
                        </a:rPr>
                        <a:t>you</a:t>
                      </a:r>
                      <a:r>
                        <a:rPr sz="1800" b="1" spc="-10">
                          <a:solidFill>
                            <a:srgbClr val="FFFFFF"/>
                          </a:solidFill>
                          <a:latin typeface="Calibri"/>
                          <a:cs typeface="Calibri"/>
                        </a:rPr>
                        <a:t> will:</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884405">
                <a:tc>
                  <a:txBody>
                    <a:bodyPr/>
                    <a:lstStyle/>
                    <a:p>
                      <a:pPr marL="90805" marR="1467485">
                        <a:lnSpc>
                          <a:spcPct val="100000"/>
                        </a:lnSpc>
                        <a:spcBef>
                          <a:spcPts val="229"/>
                        </a:spcBef>
                      </a:pPr>
                      <a:r>
                        <a:rPr sz="2000" b="1">
                          <a:latin typeface="Calibri"/>
                          <a:cs typeface="Calibri"/>
                        </a:rPr>
                        <a:t>Section</a:t>
                      </a:r>
                      <a:r>
                        <a:rPr sz="2000" b="1" spc="-40">
                          <a:latin typeface="Calibri"/>
                          <a:cs typeface="Calibri"/>
                        </a:rPr>
                        <a:t> </a:t>
                      </a:r>
                      <a:r>
                        <a:rPr sz="2000" b="1">
                          <a:latin typeface="Calibri"/>
                          <a:cs typeface="Calibri"/>
                        </a:rPr>
                        <a:t>1:</a:t>
                      </a:r>
                      <a:r>
                        <a:rPr sz="2000" b="1" spc="-35">
                          <a:latin typeface="Calibri"/>
                          <a:cs typeface="Calibri"/>
                        </a:rPr>
                        <a:t> </a:t>
                      </a:r>
                      <a:r>
                        <a:rPr lang="en-US" sz="2000">
                          <a:latin typeface="Calibri"/>
                          <a:cs typeface="Calibri"/>
                        </a:rPr>
                        <a:t>Understand the requirements for prior year and current year closeout. Deep dive training on CC101 is in August.</a:t>
                      </a:r>
                      <a:endParaRPr sz="2000">
                        <a:highlight>
                          <a:srgbClr val="FFFF00"/>
                        </a:highlight>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77825" marR="421640" indent="-287020">
                        <a:lnSpc>
                          <a:spcPct val="100000"/>
                        </a:lnSpc>
                        <a:spcBef>
                          <a:spcPts val="229"/>
                        </a:spcBef>
                        <a:buFont typeface="Arial"/>
                        <a:buChar char="•"/>
                        <a:tabLst>
                          <a:tab pos="377825" algn="l"/>
                          <a:tab pos="378460" algn="l"/>
                        </a:tabLst>
                      </a:pPr>
                      <a:r>
                        <a:rPr sz="2000">
                          <a:latin typeface="Calibri"/>
                          <a:cs typeface="Calibri"/>
                        </a:rPr>
                        <a:t>Be</a:t>
                      </a:r>
                      <a:r>
                        <a:rPr sz="2000" spc="-55">
                          <a:latin typeface="Calibri"/>
                          <a:cs typeface="Calibri"/>
                        </a:rPr>
                        <a:t> </a:t>
                      </a:r>
                      <a:r>
                        <a:rPr sz="2000">
                          <a:latin typeface="Calibri"/>
                          <a:cs typeface="Calibri"/>
                        </a:rPr>
                        <a:t>aware</a:t>
                      </a:r>
                      <a:r>
                        <a:rPr sz="2000" spc="-40">
                          <a:latin typeface="Calibri"/>
                          <a:cs typeface="Calibri"/>
                        </a:rPr>
                        <a:t> </a:t>
                      </a:r>
                      <a:r>
                        <a:rPr sz="2000">
                          <a:latin typeface="Calibri"/>
                          <a:cs typeface="Calibri"/>
                        </a:rPr>
                        <a:t>of</a:t>
                      </a:r>
                      <a:r>
                        <a:rPr sz="2000" spc="-55">
                          <a:latin typeface="Calibri"/>
                          <a:cs typeface="Calibri"/>
                        </a:rPr>
                        <a:t> </a:t>
                      </a:r>
                      <a:r>
                        <a:rPr sz="2000">
                          <a:latin typeface="Calibri"/>
                          <a:cs typeface="Calibri"/>
                        </a:rPr>
                        <a:t>key</a:t>
                      </a:r>
                      <a:r>
                        <a:rPr sz="2000" spc="-60">
                          <a:latin typeface="Calibri"/>
                          <a:cs typeface="Calibri"/>
                        </a:rPr>
                        <a:t> </a:t>
                      </a:r>
                      <a:r>
                        <a:rPr sz="2000">
                          <a:latin typeface="Calibri"/>
                          <a:cs typeface="Calibri"/>
                        </a:rPr>
                        <a:t>considerations</a:t>
                      </a:r>
                      <a:r>
                        <a:rPr sz="2000" spc="-50">
                          <a:latin typeface="Calibri"/>
                          <a:cs typeface="Calibri"/>
                        </a:rPr>
                        <a:t> </a:t>
                      </a:r>
                      <a:r>
                        <a:rPr sz="2000">
                          <a:latin typeface="Calibri"/>
                          <a:cs typeface="Calibri"/>
                        </a:rPr>
                        <a:t>for</a:t>
                      </a:r>
                      <a:r>
                        <a:rPr sz="2000" spc="-55">
                          <a:latin typeface="Calibri"/>
                          <a:cs typeface="Calibri"/>
                        </a:rPr>
                        <a:t> </a:t>
                      </a:r>
                      <a:r>
                        <a:rPr sz="2000" spc="-10">
                          <a:latin typeface="Calibri"/>
                          <a:cs typeface="Calibri"/>
                        </a:rPr>
                        <a:t>Prior-</a:t>
                      </a:r>
                      <a:r>
                        <a:rPr sz="2000" spc="-20">
                          <a:latin typeface="Calibri"/>
                          <a:cs typeface="Calibri"/>
                        </a:rPr>
                        <a:t>Year </a:t>
                      </a:r>
                      <a:r>
                        <a:rPr sz="2000">
                          <a:latin typeface="Calibri"/>
                          <a:cs typeface="Calibri"/>
                        </a:rPr>
                        <a:t>and</a:t>
                      </a:r>
                      <a:r>
                        <a:rPr sz="2000" spc="-40">
                          <a:latin typeface="Calibri"/>
                          <a:cs typeface="Calibri"/>
                        </a:rPr>
                        <a:t> </a:t>
                      </a:r>
                      <a:r>
                        <a:rPr sz="2000" spc="-10">
                          <a:latin typeface="Calibri"/>
                          <a:cs typeface="Calibri"/>
                        </a:rPr>
                        <a:t>Current-</a:t>
                      </a:r>
                      <a:r>
                        <a:rPr sz="2000" spc="-20">
                          <a:latin typeface="Calibri"/>
                          <a:cs typeface="Calibri"/>
                        </a:rPr>
                        <a:t>Year</a:t>
                      </a:r>
                      <a:r>
                        <a:rPr sz="2000" spc="-35">
                          <a:latin typeface="Calibri"/>
                          <a:cs typeface="Calibri"/>
                        </a:rPr>
                        <a:t> </a:t>
                      </a:r>
                      <a:r>
                        <a:rPr sz="2000" spc="-10">
                          <a:latin typeface="Calibri"/>
                          <a:cs typeface="Calibri"/>
                        </a:rPr>
                        <a:t>funds</a:t>
                      </a:r>
                      <a:endParaRPr sz="2000">
                        <a:latin typeface="Calibri"/>
                        <a:cs typeface="Calibri"/>
                      </a:endParaRPr>
                    </a:p>
                    <a:p>
                      <a:pPr marL="377825" indent="-287655">
                        <a:lnSpc>
                          <a:spcPct val="100000"/>
                        </a:lnSpc>
                        <a:buFont typeface="Arial"/>
                        <a:buChar char="•"/>
                      </a:pPr>
                      <a:r>
                        <a:rPr sz="2000">
                          <a:latin typeface="Calibri"/>
                          <a:cs typeface="Calibri"/>
                        </a:rPr>
                        <a:t>Understand</a:t>
                      </a:r>
                      <a:r>
                        <a:rPr sz="2000" spc="-40">
                          <a:latin typeface="Calibri"/>
                          <a:cs typeface="Calibri"/>
                        </a:rPr>
                        <a:t> </a:t>
                      </a:r>
                      <a:r>
                        <a:rPr sz="2000">
                          <a:latin typeface="Calibri"/>
                          <a:cs typeface="Calibri"/>
                        </a:rPr>
                        <a:t>the</a:t>
                      </a:r>
                      <a:r>
                        <a:rPr sz="2000" spc="-40">
                          <a:latin typeface="Calibri"/>
                          <a:cs typeface="Calibri"/>
                        </a:rPr>
                        <a:t> how,</a:t>
                      </a:r>
                      <a:r>
                        <a:rPr sz="2000" spc="-50">
                          <a:latin typeface="Calibri"/>
                          <a:cs typeface="Calibri"/>
                        </a:rPr>
                        <a:t> </a:t>
                      </a:r>
                      <a:r>
                        <a:rPr sz="2000">
                          <a:latin typeface="Calibri"/>
                          <a:cs typeface="Calibri"/>
                        </a:rPr>
                        <a:t>what</a:t>
                      </a:r>
                      <a:r>
                        <a:rPr sz="2000" spc="-30">
                          <a:latin typeface="Calibri"/>
                          <a:cs typeface="Calibri"/>
                        </a:rPr>
                        <a:t> </a:t>
                      </a:r>
                      <a:r>
                        <a:rPr sz="2000">
                          <a:latin typeface="Calibri"/>
                          <a:cs typeface="Calibri"/>
                        </a:rPr>
                        <a:t>and</a:t>
                      </a:r>
                      <a:r>
                        <a:rPr sz="2000" spc="-35">
                          <a:latin typeface="Calibri"/>
                          <a:cs typeface="Calibri"/>
                        </a:rPr>
                        <a:t> </a:t>
                      </a:r>
                      <a:r>
                        <a:rPr sz="2000">
                          <a:latin typeface="Calibri"/>
                          <a:cs typeface="Calibri"/>
                        </a:rPr>
                        <a:t>why</a:t>
                      </a:r>
                      <a:r>
                        <a:rPr sz="2000" spc="-55">
                          <a:latin typeface="Calibri"/>
                          <a:cs typeface="Calibri"/>
                        </a:rPr>
                        <a:t> </a:t>
                      </a:r>
                      <a:r>
                        <a:rPr sz="2000">
                          <a:latin typeface="Calibri"/>
                          <a:cs typeface="Calibri"/>
                        </a:rPr>
                        <a:t>of</a:t>
                      </a:r>
                      <a:r>
                        <a:rPr lang="en-US" sz="2000" spc="-40">
                          <a:latin typeface="Calibri"/>
                          <a:cs typeface="Calibri"/>
                        </a:rPr>
                        <a:t> 2</a:t>
                      </a:r>
                      <a:r>
                        <a:rPr sz="2000" spc="-25">
                          <a:latin typeface="Calibri"/>
                          <a:cs typeface="Calibri"/>
                        </a:rPr>
                        <a:t>%</a:t>
                      </a:r>
                      <a:endParaRPr lang="en-US" sz="2000" spc="-25">
                        <a:latin typeface="Calibri"/>
                        <a:cs typeface="Calibri"/>
                      </a:endParaRPr>
                    </a:p>
                    <a:p>
                      <a:pPr marL="377825" indent="-287655">
                        <a:lnSpc>
                          <a:spcPct val="100000"/>
                        </a:lnSpc>
                        <a:buFont typeface="Arial"/>
                        <a:buChar char="•"/>
                      </a:pPr>
                      <a:r>
                        <a:rPr lang="en-US" sz="2000" spc="-25">
                          <a:latin typeface="Calibri"/>
                          <a:cs typeface="Calibri"/>
                        </a:rPr>
                        <a:t>Understand the amount greater than your 2% carryover is counting toward your station’s FY25 CC101</a:t>
                      </a:r>
                    </a:p>
                    <a:p>
                      <a:pPr marL="377825" lvl="0" indent="-287655">
                        <a:lnSpc>
                          <a:spcPct val="100000"/>
                        </a:lnSpc>
                        <a:buFont typeface="Arial"/>
                        <a:buChar char="•"/>
                      </a:pPr>
                      <a:r>
                        <a:rPr lang="en-US" sz="2000" spc="-25">
                          <a:latin typeface="Calibri"/>
                          <a:cs typeface="Calibri"/>
                        </a:rPr>
                        <a:t>TEF closeout</a:t>
                      </a: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603917">
                <a:tc>
                  <a:txBody>
                    <a:bodyPr/>
                    <a:lstStyle/>
                    <a:p>
                      <a:pPr marL="91440" marR="1467485" lvl="0">
                        <a:lnSpc>
                          <a:spcPct val="100000"/>
                        </a:lnSpc>
                        <a:spcBef>
                          <a:spcPts val="234"/>
                        </a:spcBef>
                        <a:buNone/>
                      </a:pPr>
                      <a:r>
                        <a:rPr lang="en-US" sz="2000" b="1">
                          <a:latin typeface="Calibri"/>
                          <a:cs typeface="Calibri"/>
                        </a:rPr>
                        <a:t>Section</a:t>
                      </a:r>
                      <a:r>
                        <a:rPr lang="en-US" sz="2000" b="1" spc="-40">
                          <a:latin typeface="Calibri"/>
                          <a:cs typeface="Calibri"/>
                        </a:rPr>
                        <a:t> 2</a:t>
                      </a:r>
                      <a:r>
                        <a:rPr lang="en-US" sz="2000" b="1">
                          <a:latin typeface="Calibri"/>
                          <a:cs typeface="Calibri"/>
                        </a:rPr>
                        <a:t>:</a:t>
                      </a:r>
                      <a:r>
                        <a:rPr lang="en-US" sz="2000" b="1" spc="-35">
                          <a:latin typeface="Calibri"/>
                          <a:cs typeface="Calibri"/>
                        </a:rPr>
                        <a:t> </a:t>
                      </a:r>
                      <a:r>
                        <a:rPr lang="en-US" sz="2000" b="0" spc="-35">
                          <a:latin typeface="Calibri"/>
                          <a:cs typeface="Calibri"/>
                        </a:rPr>
                        <a:t>Committed vs. Obligated; Credit Cards and Travel</a:t>
                      </a:r>
                      <a:endParaRPr sz="2000">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377825" lvl="0" indent="-287655">
                        <a:lnSpc>
                          <a:spcPct val="100000"/>
                        </a:lnSpc>
                        <a:spcBef>
                          <a:spcPts val="234"/>
                        </a:spcBef>
                        <a:buFont typeface="Arial"/>
                        <a:buChar char="•"/>
                      </a:pPr>
                      <a:r>
                        <a:rPr lang="en-US" sz="2000">
                          <a:latin typeface="Calibri"/>
                          <a:cs typeface="Calibri"/>
                        </a:rPr>
                        <a:t>Understand Committed vs. Obligated and the impact on 2%</a:t>
                      </a:r>
                    </a:p>
                    <a:p>
                      <a:pPr marL="377825" lvl="0" indent="-287655">
                        <a:lnSpc>
                          <a:spcPct val="100000"/>
                        </a:lnSpc>
                        <a:spcBef>
                          <a:spcPts val="234"/>
                        </a:spcBef>
                        <a:buFont typeface="Arial"/>
                        <a:buChar char="•"/>
                      </a:pPr>
                      <a:r>
                        <a:rPr lang="en-US" sz="2000">
                          <a:latin typeface="Calibri"/>
                          <a:cs typeface="Calibri"/>
                        </a:rPr>
                        <a:t>Understand cutoff dates and why you need to move open orders on 24/25 funds to 25/26 funds</a:t>
                      </a:r>
                      <a:endParaRPr lang="en-US"/>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10003"/>
                  </a:ext>
                </a:extLst>
              </a:tr>
              <a:tr h="988540">
                <a:tc>
                  <a:txBody>
                    <a:bodyPr/>
                    <a:lstStyle/>
                    <a:p>
                      <a:pPr marL="91440" marR="1467485" lvl="0">
                        <a:lnSpc>
                          <a:spcPct val="100000"/>
                        </a:lnSpc>
                        <a:spcBef>
                          <a:spcPts val="234"/>
                        </a:spcBef>
                        <a:buNone/>
                      </a:pPr>
                      <a:r>
                        <a:rPr lang="en-US" sz="2000" b="1">
                          <a:latin typeface="Calibri"/>
                          <a:cs typeface="Calibri"/>
                        </a:rPr>
                        <a:t>Section 3</a:t>
                      </a:r>
                      <a:r>
                        <a:rPr lang="en-US" sz="2000">
                          <a:latin typeface="Calibri"/>
                          <a:cs typeface="Calibri"/>
                        </a:rPr>
                        <a:t>: Managing reimbursables, IAAs and collections</a:t>
                      </a:r>
                      <a:endParaRPr sz="2000">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377825" marR="0" lvl="0" indent="-287655">
                        <a:lnSpc>
                          <a:spcPct val="100000"/>
                        </a:lnSpc>
                        <a:spcBef>
                          <a:spcPts val="234"/>
                        </a:spcBef>
                        <a:spcAft>
                          <a:spcPts val="0"/>
                        </a:spcAft>
                        <a:buClrTx/>
                        <a:buSzTx/>
                        <a:buFont typeface="Arial"/>
                        <a:buChar char="•"/>
                      </a:pPr>
                      <a:r>
                        <a:rPr lang="en-US" sz="2000" b="0" i="0" u="none" strike="noStrike" kern="0" cap="none" spc="0" normalizeH="0" baseline="0" noProof="0">
                          <a:ln>
                            <a:noFill/>
                          </a:ln>
                          <a:solidFill>
                            <a:prstClr val="black"/>
                          </a:solidFill>
                          <a:effectLst/>
                          <a:uLnTx/>
                          <a:uFillTx/>
                          <a:latin typeface="+mn-lt"/>
                          <a:ea typeface="+mn-ea"/>
                          <a:cs typeface="Calibri"/>
                        </a:rPr>
                        <a:t>Understand</a:t>
                      </a:r>
                      <a:r>
                        <a:rPr lang="en-US" sz="2000" b="0" i="0" u="none" strike="noStrike" kern="0" cap="none" spc="-35" normalizeH="0" baseline="0" noProof="0">
                          <a:ln>
                            <a:noFill/>
                          </a:ln>
                          <a:solidFill>
                            <a:prstClr val="black"/>
                          </a:solidFill>
                          <a:effectLst/>
                          <a:uLnTx/>
                          <a:uFillTx/>
                          <a:latin typeface="+mn-lt"/>
                          <a:ea typeface="+mn-ea"/>
                          <a:cs typeface="Calibri"/>
                        </a:rPr>
                        <a:t> </a:t>
                      </a:r>
                      <a:r>
                        <a:rPr lang="en-US" sz="2000" b="0" i="0" u="none" strike="noStrike" kern="0" cap="none" spc="0" normalizeH="0" baseline="0" noProof="0">
                          <a:ln>
                            <a:noFill/>
                          </a:ln>
                          <a:solidFill>
                            <a:prstClr val="black"/>
                          </a:solidFill>
                          <a:effectLst/>
                          <a:uLnTx/>
                          <a:uFillTx/>
                          <a:latin typeface="+mn-lt"/>
                          <a:ea typeface="+mn-ea"/>
                          <a:cs typeface="Calibri"/>
                        </a:rPr>
                        <a:t>what it means to close</a:t>
                      </a:r>
                      <a:r>
                        <a:rPr lang="en-US" sz="2000" b="0" i="0" u="none" strike="noStrike" kern="0" cap="none" spc="-25" normalizeH="0" baseline="0" noProof="0">
                          <a:ln>
                            <a:noFill/>
                          </a:ln>
                          <a:solidFill>
                            <a:prstClr val="black"/>
                          </a:solidFill>
                          <a:effectLst/>
                          <a:uLnTx/>
                          <a:uFillTx/>
                          <a:latin typeface="+mn-lt"/>
                          <a:ea typeface="+mn-ea"/>
                          <a:cs typeface="Calibri"/>
                        </a:rPr>
                        <a:t> </a:t>
                      </a:r>
                      <a:r>
                        <a:rPr lang="en-US" sz="2000" b="0" i="0" u="none" strike="noStrike" kern="0" cap="none" spc="0" normalizeH="0" baseline="0" noProof="0">
                          <a:ln>
                            <a:noFill/>
                          </a:ln>
                          <a:solidFill>
                            <a:prstClr val="black"/>
                          </a:solidFill>
                          <a:effectLst/>
                          <a:uLnTx/>
                          <a:uFillTx/>
                          <a:latin typeface="+mn-lt"/>
                          <a:ea typeface="+mn-ea"/>
                          <a:cs typeface="Calibri"/>
                        </a:rPr>
                        <a:t>the</a:t>
                      </a:r>
                      <a:r>
                        <a:rPr lang="en-US" sz="2000" b="0" i="0" u="none" strike="noStrike" kern="0" cap="none" spc="-50" normalizeH="0" baseline="0" noProof="0">
                          <a:ln>
                            <a:noFill/>
                          </a:ln>
                          <a:solidFill>
                            <a:prstClr val="black"/>
                          </a:solidFill>
                          <a:effectLst/>
                          <a:uLnTx/>
                          <a:uFillTx/>
                          <a:latin typeface="+mn-lt"/>
                          <a:ea typeface="+mn-ea"/>
                          <a:cs typeface="Calibri"/>
                        </a:rPr>
                        <a:t> </a:t>
                      </a:r>
                      <a:r>
                        <a:rPr lang="en-US" sz="2000" b="0" i="0" u="none" strike="noStrike" kern="0" cap="none" spc="-20" normalizeH="0" baseline="0" noProof="0">
                          <a:ln>
                            <a:noFill/>
                          </a:ln>
                          <a:solidFill>
                            <a:prstClr val="black"/>
                          </a:solidFill>
                          <a:effectLst/>
                          <a:uLnTx/>
                          <a:uFillTx/>
                          <a:latin typeface="+mn-lt"/>
                          <a:ea typeface="+mn-ea"/>
                          <a:cs typeface="Calibri"/>
                        </a:rPr>
                        <a:t>loop/execute cost transfers</a:t>
                      </a:r>
                      <a:endParaRPr lang="en-US" sz="2000" b="0" i="0" u="none" strike="noStrike" kern="0" cap="none" spc="0" normalizeH="0" baseline="0" noProof="0">
                        <a:ln>
                          <a:noFill/>
                        </a:ln>
                        <a:solidFill>
                          <a:prstClr val="black"/>
                        </a:solidFill>
                        <a:effectLst/>
                        <a:uLnTx/>
                        <a:uFillTx/>
                        <a:latin typeface="+mn-lt"/>
                        <a:ea typeface="+mn-ea"/>
                        <a:cs typeface="Calibri"/>
                      </a:endParaRPr>
                    </a:p>
                    <a:p>
                      <a:pPr marL="90170" lvl="0" indent="0">
                        <a:lnSpc>
                          <a:spcPct val="100000"/>
                        </a:lnSpc>
                        <a:spcBef>
                          <a:spcPts val="234"/>
                        </a:spcBef>
                        <a:buFont typeface="Arial"/>
                        <a:buNone/>
                      </a:pPr>
                      <a:endParaRPr lang="en-US" sz="2000">
                        <a:latin typeface="Calibri"/>
                        <a:cs typeface="Calibri"/>
                      </a:endParaRP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2964180434"/>
                  </a:ext>
                </a:extLst>
              </a:tr>
              <a:tr h="720810">
                <a:tc>
                  <a:txBody>
                    <a:bodyPr/>
                    <a:lstStyle/>
                    <a:p>
                      <a:pPr marL="91440" marR="1467485" lvl="0">
                        <a:lnSpc>
                          <a:spcPct val="100000"/>
                        </a:lnSpc>
                        <a:spcBef>
                          <a:spcPts val="234"/>
                        </a:spcBef>
                        <a:buNone/>
                      </a:pPr>
                      <a:r>
                        <a:rPr lang="en-US" sz="2000" b="1">
                          <a:latin typeface="Calibri"/>
                          <a:cs typeface="Calibri"/>
                        </a:rPr>
                        <a:t>Section 4: </a:t>
                      </a:r>
                      <a:r>
                        <a:rPr lang="en-US" sz="2000">
                          <a:latin typeface="Calibri"/>
                          <a:cs typeface="Calibri"/>
                        </a:rPr>
                        <a:t>What to expect in FY 25</a:t>
                      </a:r>
                      <a:endParaRPr sz="2000">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433070" lvl="0" indent="-342900">
                        <a:lnSpc>
                          <a:spcPct val="100000"/>
                        </a:lnSpc>
                        <a:spcBef>
                          <a:spcPts val="234"/>
                        </a:spcBef>
                        <a:buFont typeface="Arial" panose="020B0604020202020204" pitchFamily="34" charset="0"/>
                        <a:buChar char="•"/>
                      </a:pPr>
                      <a:r>
                        <a:rPr lang="en-US" sz="2000">
                          <a:latin typeface="Calibri"/>
                          <a:cs typeface="Calibri"/>
                        </a:rPr>
                        <a:t>Plan for a CR to start the year</a:t>
                      </a:r>
                      <a:endParaRPr lang="en-US"/>
                    </a:p>
                    <a:p>
                      <a:pPr marL="433070" lvl="0" indent="-342900">
                        <a:lnSpc>
                          <a:spcPct val="100000"/>
                        </a:lnSpc>
                        <a:spcBef>
                          <a:spcPts val="234"/>
                        </a:spcBef>
                        <a:buFont typeface="Arial" panose="020B0604020202020204" pitchFamily="34" charset="0"/>
                        <a:buChar char="•"/>
                      </a:pPr>
                      <a:r>
                        <a:rPr lang="en-US" sz="2000">
                          <a:latin typeface="Calibri"/>
                          <a:cs typeface="Calibri"/>
                        </a:rPr>
                        <a:t>Plan to continue to obligate until funds </a:t>
                      </a:r>
                      <a:r>
                        <a:rPr lang="en-US" sz="2000" err="1">
                          <a:latin typeface="Calibri"/>
                          <a:cs typeface="Calibri"/>
                        </a:rPr>
                        <a:t>TDA’d</a:t>
                      </a:r>
                      <a:r>
                        <a:rPr lang="en-US" sz="2000">
                          <a:latin typeface="Calibri"/>
                          <a:cs typeface="Calibri"/>
                        </a:rPr>
                        <a:t> to sites</a:t>
                      </a: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1055780512"/>
                  </a:ext>
                </a:extLst>
              </a:tr>
              <a:tr h="360405">
                <a:tc gridSpan="2">
                  <a:txBody>
                    <a:bodyPr/>
                    <a:lstStyle/>
                    <a:p>
                      <a:pPr algn="ctr">
                        <a:lnSpc>
                          <a:spcPct val="100000"/>
                        </a:lnSpc>
                        <a:spcBef>
                          <a:spcPts val="235"/>
                        </a:spcBef>
                      </a:pPr>
                      <a:r>
                        <a:rPr sz="2000" b="1" spc="-25">
                          <a:latin typeface="Calibri"/>
                          <a:cs typeface="Calibri"/>
                        </a:rPr>
                        <a:t>Q&amp;A</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3</a:t>
            </a:r>
            <a:endParaRPr sz="1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CE87-CA27-FD7B-0BEC-E6AC46434F7D}"/>
              </a:ext>
            </a:extLst>
          </p:cNvPr>
          <p:cNvSpPr>
            <a:spLocks noGrp="1"/>
          </p:cNvSpPr>
          <p:nvPr>
            <p:ph type="title"/>
          </p:nvPr>
        </p:nvSpPr>
        <p:spPr>
          <a:xfrm>
            <a:off x="146147" y="158944"/>
            <a:ext cx="11631930" cy="430887"/>
          </a:xfrm>
        </p:spPr>
        <p:txBody>
          <a:bodyPr wrap="square" lIns="0" tIns="0" rIns="0" bIns="0" anchor="t">
            <a:spAutoFit/>
          </a:bodyPr>
          <a:lstStyle/>
          <a:p>
            <a:r>
              <a:rPr lang="en-US" b="1"/>
              <a:t>IMPORTANT!  Read the guidance on FY 24 close out</a:t>
            </a:r>
          </a:p>
        </p:txBody>
      </p:sp>
      <p:sp>
        <p:nvSpPr>
          <p:cNvPr id="3" name="Text Placeholder 2">
            <a:extLst>
              <a:ext uri="{FF2B5EF4-FFF2-40B4-BE49-F238E27FC236}">
                <a16:creationId xmlns:a16="http://schemas.microsoft.com/office/drawing/2014/main" id="{45075773-7994-2D19-F3E0-BCCEA71B2E7C}"/>
              </a:ext>
            </a:extLst>
          </p:cNvPr>
          <p:cNvSpPr>
            <a:spLocks noGrp="1"/>
          </p:cNvSpPr>
          <p:nvPr>
            <p:ph type="body" idx="1"/>
          </p:nvPr>
        </p:nvSpPr>
        <p:spPr>
          <a:xfrm>
            <a:off x="661865" y="1071472"/>
            <a:ext cx="10868660" cy="1877437"/>
          </a:xfrm>
        </p:spPr>
        <p:txBody>
          <a:bodyPr wrap="square" lIns="0" tIns="0" rIns="0" bIns="0" anchor="t">
            <a:spAutoFit/>
          </a:bodyPr>
          <a:lstStyle/>
          <a:p>
            <a:pPr marL="285750" indent="-285750">
              <a:buFont typeface="Arial" panose="020B0604020202020204" pitchFamily="34" charset="0"/>
              <a:buChar char="•"/>
            </a:pPr>
            <a:r>
              <a:rPr lang="en-US" sz="2800" b="1"/>
              <a:t>FSC and VHA guidance is located on the </a:t>
            </a:r>
            <a:r>
              <a:rPr lang="en-US" sz="2800" b="1">
                <a:hlinkClick r:id="rId2"/>
              </a:rPr>
              <a:t>ORD Field Finance Resource Center</a:t>
            </a:r>
            <a:r>
              <a:rPr lang="en-US" sz="2800" b="1"/>
              <a:t>.  </a:t>
            </a:r>
            <a:endParaRPr lang="en-US"/>
          </a:p>
          <a:p>
            <a:pPr marL="285750" indent="-285750">
              <a:buFont typeface="Arial" panose="020B0604020202020204" pitchFamily="34" charset="0"/>
              <a:buChar char="•"/>
            </a:pPr>
            <a:r>
              <a:rPr lang="en-US" sz="2800" b="1"/>
              <a:t>In addition, the ORD guidance is posted: </a:t>
            </a:r>
            <a:r>
              <a:rPr lang="en-US" sz="2800" b="1">
                <a:cs typeface="Calibri"/>
                <a:hlinkClick r:id="rId3"/>
              </a:rPr>
              <a:t>FY24 ORD Closeout Guidance</a:t>
            </a:r>
            <a:endParaRPr lang="en-US" sz="2800" b="1">
              <a:cs typeface="Calibri"/>
            </a:endParaRPr>
          </a:p>
          <a:p>
            <a:endParaRPr lang="en-US"/>
          </a:p>
          <a:p>
            <a:pPr lvl="1"/>
            <a:endParaRPr lang="en-US" sz="2000"/>
          </a:p>
        </p:txBody>
      </p:sp>
      <p:pic>
        <p:nvPicPr>
          <p:cNvPr id="5" name="Picture 4">
            <a:extLst>
              <a:ext uri="{FF2B5EF4-FFF2-40B4-BE49-F238E27FC236}">
                <a16:creationId xmlns:a16="http://schemas.microsoft.com/office/drawing/2014/main" id="{A6F3D28E-74EC-1A7B-0839-2F6907EC110B}"/>
              </a:ext>
            </a:extLst>
          </p:cNvPr>
          <p:cNvPicPr>
            <a:picLocks noChangeAspect="1"/>
          </p:cNvPicPr>
          <p:nvPr/>
        </p:nvPicPr>
        <p:blipFill>
          <a:blip r:embed="rId4"/>
          <a:stretch>
            <a:fillRect/>
          </a:stretch>
        </p:blipFill>
        <p:spPr>
          <a:xfrm>
            <a:off x="2728496" y="3255323"/>
            <a:ext cx="5810023" cy="2531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604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075773-7994-2D19-F3E0-BCCEA71B2E7C}"/>
              </a:ext>
            </a:extLst>
          </p:cNvPr>
          <p:cNvSpPr>
            <a:spLocks noGrp="1"/>
          </p:cNvSpPr>
          <p:nvPr>
            <p:ph type="body" idx="1"/>
          </p:nvPr>
        </p:nvSpPr>
        <p:spPr>
          <a:xfrm>
            <a:off x="527782" y="1308979"/>
            <a:ext cx="10868660" cy="861774"/>
          </a:xfrm>
        </p:spPr>
        <p:txBody>
          <a:bodyPr wrap="square" lIns="0" tIns="0" rIns="0" bIns="0" anchor="t">
            <a:spAutoFit/>
          </a:bodyPr>
          <a:lstStyle/>
          <a:p>
            <a:pPr marL="285750" indent="-285750">
              <a:buFont typeface="Arial" panose="020B0604020202020204" pitchFamily="34" charset="0"/>
              <a:buChar char="•"/>
            </a:pPr>
            <a:r>
              <a:rPr lang="en-US" sz="2800">
                <a:hlinkClick r:id="rId2"/>
              </a:rPr>
              <a:t>ORD Field Administrative Officer and Financial Management Resources (sharepoint.com)</a:t>
            </a:r>
            <a:endParaRPr lang="en-US" sz="2800"/>
          </a:p>
        </p:txBody>
      </p:sp>
      <p:pic>
        <p:nvPicPr>
          <p:cNvPr id="9" name="Picture 8">
            <a:extLst>
              <a:ext uri="{FF2B5EF4-FFF2-40B4-BE49-F238E27FC236}">
                <a16:creationId xmlns:a16="http://schemas.microsoft.com/office/drawing/2014/main" id="{2A1BE204-43D8-DCA6-3C37-F6EDA0D56B45}"/>
              </a:ext>
            </a:extLst>
          </p:cNvPr>
          <p:cNvPicPr>
            <a:picLocks noChangeAspect="1"/>
          </p:cNvPicPr>
          <p:nvPr/>
        </p:nvPicPr>
        <p:blipFill>
          <a:blip r:embed="rId3"/>
          <a:stretch>
            <a:fillRect/>
          </a:stretch>
        </p:blipFill>
        <p:spPr>
          <a:xfrm>
            <a:off x="7937236" y="2782116"/>
            <a:ext cx="3726982" cy="238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peech Bubble: Oval 9">
            <a:extLst>
              <a:ext uri="{FF2B5EF4-FFF2-40B4-BE49-F238E27FC236}">
                <a16:creationId xmlns:a16="http://schemas.microsoft.com/office/drawing/2014/main" id="{132DB15A-673D-5DDC-67BC-B7BEFBE55F51}"/>
              </a:ext>
            </a:extLst>
          </p:cNvPr>
          <p:cNvSpPr/>
          <p:nvPr/>
        </p:nvSpPr>
        <p:spPr>
          <a:xfrm>
            <a:off x="9381507" y="1852551"/>
            <a:ext cx="2282712" cy="11994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ORD Finance handling low usage of SharePoint! </a:t>
            </a:r>
          </a:p>
        </p:txBody>
      </p:sp>
      <p:pic>
        <p:nvPicPr>
          <p:cNvPr id="4" name="Picture 3">
            <a:extLst>
              <a:ext uri="{FF2B5EF4-FFF2-40B4-BE49-F238E27FC236}">
                <a16:creationId xmlns:a16="http://schemas.microsoft.com/office/drawing/2014/main" id="{9E422E7F-28AC-C1C6-EF74-206CEDED78C5}"/>
              </a:ext>
            </a:extLst>
          </p:cNvPr>
          <p:cNvPicPr>
            <a:picLocks noChangeAspect="1"/>
          </p:cNvPicPr>
          <p:nvPr/>
        </p:nvPicPr>
        <p:blipFill>
          <a:blip r:embed="rId4"/>
          <a:stretch>
            <a:fillRect/>
          </a:stretch>
        </p:blipFill>
        <p:spPr>
          <a:xfrm>
            <a:off x="528057" y="2169142"/>
            <a:ext cx="7056399" cy="3569786"/>
          </a:xfrm>
          <a:prstGeom prst="rect">
            <a:avLst/>
          </a:prstGeom>
        </p:spPr>
      </p:pic>
      <p:cxnSp>
        <p:nvCxnSpPr>
          <p:cNvPr id="12" name="Straight Arrow Connector 11">
            <a:extLst>
              <a:ext uri="{FF2B5EF4-FFF2-40B4-BE49-F238E27FC236}">
                <a16:creationId xmlns:a16="http://schemas.microsoft.com/office/drawing/2014/main" id="{E4FAEC86-1EF4-B738-4F8F-C04009DAC033}"/>
              </a:ext>
            </a:extLst>
          </p:cNvPr>
          <p:cNvCxnSpPr/>
          <p:nvPr/>
        </p:nvCxnSpPr>
        <p:spPr>
          <a:xfrm flipH="1">
            <a:off x="2576945" y="4892634"/>
            <a:ext cx="5515419" cy="472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AAFCE87-CA27-FD7B-0BEC-E6AC46434F7D}"/>
              </a:ext>
            </a:extLst>
          </p:cNvPr>
          <p:cNvSpPr>
            <a:spLocks noGrp="1"/>
          </p:cNvSpPr>
          <p:nvPr>
            <p:ph type="title"/>
          </p:nvPr>
        </p:nvSpPr>
        <p:spPr>
          <a:xfrm>
            <a:off x="146147" y="158944"/>
            <a:ext cx="11631930" cy="861774"/>
          </a:xfrm>
        </p:spPr>
        <p:txBody>
          <a:bodyPr wrap="square" lIns="0" tIns="0" rIns="0" bIns="0" anchor="t">
            <a:spAutoFit/>
          </a:bodyPr>
          <a:lstStyle/>
          <a:p>
            <a:r>
              <a:rPr lang="en-US" b="1"/>
              <a:t>Bookmark the Link:  Guidance is on the ORD Field Finance Resource Center</a:t>
            </a:r>
            <a:br>
              <a:rPr lang="en-US" b="1"/>
            </a:br>
            <a:endParaRPr lang="en-US" b="1"/>
          </a:p>
        </p:txBody>
      </p:sp>
      <p:sp>
        <p:nvSpPr>
          <p:cNvPr id="7" name="Oval 6">
            <a:extLst>
              <a:ext uri="{FF2B5EF4-FFF2-40B4-BE49-F238E27FC236}">
                <a16:creationId xmlns:a16="http://schemas.microsoft.com/office/drawing/2014/main" id="{37548B85-495F-FAED-8A81-8731A2C288A0}"/>
              </a:ext>
            </a:extLst>
          </p:cNvPr>
          <p:cNvSpPr/>
          <p:nvPr/>
        </p:nvSpPr>
        <p:spPr>
          <a:xfrm>
            <a:off x="1871112" y="5216709"/>
            <a:ext cx="1033153" cy="4750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49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16230">
              <a:lnSpc>
                <a:spcPct val="100000"/>
              </a:lnSpc>
              <a:spcBef>
                <a:spcPts val="100"/>
              </a:spcBef>
            </a:pPr>
            <a:r>
              <a:rPr spc="-20"/>
              <a:t>Section</a:t>
            </a:r>
            <a:r>
              <a:rPr spc="-114"/>
              <a:t> </a:t>
            </a:r>
            <a:r>
              <a:t>1</a:t>
            </a:r>
            <a:r>
              <a:rPr sz="3600"/>
              <a:t>:</a:t>
            </a:r>
            <a:r>
              <a:rPr sz="3600" spc="-90"/>
              <a:t> </a:t>
            </a:r>
            <a:r>
              <a:rPr lang="en-US"/>
              <a:t>FY24 </a:t>
            </a:r>
            <a:r>
              <a:rPr spc="-20"/>
              <a:t>Closing</a:t>
            </a:r>
            <a:r>
              <a:rPr spc="-95"/>
              <a:t> </a:t>
            </a:r>
            <a:r>
              <a:t>the</a:t>
            </a:r>
            <a:r>
              <a:rPr spc="-100"/>
              <a:t> </a:t>
            </a:r>
            <a:r>
              <a:rPr spc="-10"/>
              <a:t>Fiscal</a:t>
            </a:r>
            <a:r>
              <a:rPr spc="-85"/>
              <a:t> </a:t>
            </a:r>
            <a:r>
              <a:rPr spc="-65"/>
              <a:t>Year</a:t>
            </a:r>
            <a:r>
              <a:rPr spc="-95"/>
              <a:t> </a:t>
            </a:r>
            <a:r>
              <a:rPr spc="-40"/>
              <a:t>(Appropriated</a:t>
            </a:r>
            <a:r>
              <a:rPr spc="-105"/>
              <a:t> </a:t>
            </a:r>
            <a:r>
              <a:rPr spc="-10"/>
              <a:t>Funds)</a:t>
            </a:r>
            <a:endParaRPr sz="3600"/>
          </a:p>
        </p:txBody>
      </p:sp>
      <p:graphicFrame>
        <p:nvGraphicFramePr>
          <p:cNvPr id="3" name="object 3"/>
          <p:cNvGraphicFramePr>
            <a:graphicFrameLocks noGrp="1"/>
          </p:cNvGraphicFramePr>
          <p:nvPr>
            <p:extLst>
              <p:ext uri="{D42A27DB-BD31-4B8C-83A1-F6EECF244321}">
                <p14:modId xmlns:p14="http://schemas.microsoft.com/office/powerpoint/2010/main" val="4039481796"/>
              </p:ext>
            </p:extLst>
          </p:nvPr>
        </p:nvGraphicFramePr>
        <p:xfrm>
          <a:off x="86768" y="887702"/>
          <a:ext cx="12007340" cy="5857757"/>
        </p:xfrm>
        <a:graphic>
          <a:graphicData uri="http://schemas.openxmlformats.org/drawingml/2006/table">
            <a:tbl>
              <a:tblPr firstRow="1" bandRow="1">
                <a:tableStyleId>{2D5ABB26-0587-4C30-8999-92F81FD0307C}</a:tableStyleId>
              </a:tblPr>
              <a:tblGrid>
                <a:gridCol w="3268063">
                  <a:extLst>
                    <a:ext uri="{9D8B030D-6E8A-4147-A177-3AD203B41FA5}">
                      <a16:colId xmlns:a16="http://schemas.microsoft.com/office/drawing/2014/main" val="20000"/>
                    </a:ext>
                  </a:extLst>
                </a:gridCol>
                <a:gridCol w="8739277">
                  <a:extLst>
                    <a:ext uri="{9D8B030D-6E8A-4147-A177-3AD203B41FA5}">
                      <a16:colId xmlns:a16="http://schemas.microsoft.com/office/drawing/2014/main" val="20001"/>
                    </a:ext>
                  </a:extLst>
                </a:gridCol>
              </a:tblGrid>
              <a:tr h="315998">
                <a:tc>
                  <a:txBody>
                    <a:bodyPr/>
                    <a:lstStyle/>
                    <a:p>
                      <a:pPr marR="38735" algn="ctr">
                        <a:lnSpc>
                          <a:spcPct val="100000"/>
                        </a:lnSpc>
                        <a:spcBef>
                          <a:spcPts val="475"/>
                        </a:spcBef>
                      </a:pPr>
                      <a:r>
                        <a:rPr sz="1800" b="1">
                          <a:solidFill>
                            <a:srgbClr val="FFFFFF"/>
                          </a:solidFill>
                          <a:latin typeface="Calibri"/>
                          <a:cs typeface="Calibri"/>
                        </a:rPr>
                        <a:t>Research</a:t>
                      </a:r>
                      <a:r>
                        <a:rPr sz="1800" b="1" spc="-60">
                          <a:solidFill>
                            <a:srgbClr val="FFFFFF"/>
                          </a:solidFill>
                          <a:latin typeface="Calibri"/>
                          <a:cs typeface="Calibri"/>
                        </a:rPr>
                        <a:t> </a:t>
                      </a:r>
                      <a:r>
                        <a:rPr sz="1800" b="1" spc="-10">
                          <a:solidFill>
                            <a:srgbClr val="FFFFFF"/>
                          </a:solidFill>
                          <a:latin typeface="Calibri"/>
                          <a:cs typeface="Calibri"/>
                        </a:rPr>
                        <a:t>Appropriations</a:t>
                      </a:r>
                      <a:endParaRPr sz="1800">
                        <a:latin typeface="Calibri"/>
                        <a:cs typeface="Calibri"/>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475"/>
                        </a:spcBef>
                      </a:pPr>
                      <a:r>
                        <a:rPr sz="1800" b="1">
                          <a:solidFill>
                            <a:srgbClr val="FFFFFF"/>
                          </a:solidFill>
                          <a:latin typeface="Calibri"/>
                          <a:cs typeface="Calibri"/>
                        </a:rPr>
                        <a:t>Key</a:t>
                      </a:r>
                      <a:r>
                        <a:rPr sz="1800" b="1" spc="-65">
                          <a:solidFill>
                            <a:srgbClr val="FFFFFF"/>
                          </a:solidFill>
                          <a:latin typeface="Calibri"/>
                          <a:cs typeface="Calibri"/>
                        </a:rPr>
                        <a:t> </a:t>
                      </a:r>
                      <a:r>
                        <a:rPr sz="1800" b="1" spc="-10">
                          <a:solidFill>
                            <a:srgbClr val="FFFFFF"/>
                          </a:solidFill>
                          <a:latin typeface="Calibri"/>
                          <a:cs typeface="Calibri"/>
                        </a:rPr>
                        <a:t>Activities</a:t>
                      </a:r>
                      <a:endParaRPr sz="1800">
                        <a:latin typeface="Calibri"/>
                        <a:cs typeface="Calibri"/>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606323">
                <a:tc>
                  <a:txBody>
                    <a:bodyPr/>
                    <a:lstStyle/>
                    <a:p>
                      <a:pPr>
                        <a:lnSpc>
                          <a:spcPct val="100000"/>
                        </a:lnSpc>
                      </a:pPr>
                      <a:endParaRPr sz="1800">
                        <a:latin typeface="Times New Roman"/>
                        <a:cs typeface="Times New Roman"/>
                      </a:endParaRPr>
                    </a:p>
                    <a:p>
                      <a:pPr>
                        <a:lnSpc>
                          <a:spcPct val="100000"/>
                        </a:lnSpc>
                        <a:spcBef>
                          <a:spcPts val="15"/>
                        </a:spcBef>
                      </a:pPr>
                      <a:endParaRPr sz="2150">
                        <a:latin typeface="Times New Roman"/>
                        <a:cs typeface="Times New Roman"/>
                      </a:endParaRPr>
                    </a:p>
                    <a:p>
                      <a:pPr marL="1270" algn="ctr">
                        <a:lnSpc>
                          <a:spcPct val="100000"/>
                        </a:lnSpc>
                      </a:pPr>
                      <a:r>
                        <a:rPr sz="1800">
                          <a:latin typeface="Calibri"/>
                          <a:cs typeface="Calibri"/>
                        </a:rPr>
                        <a:t>Prior</a:t>
                      </a:r>
                      <a:r>
                        <a:rPr sz="1800" spc="-40">
                          <a:latin typeface="Calibri"/>
                          <a:cs typeface="Calibri"/>
                        </a:rPr>
                        <a:t> </a:t>
                      </a:r>
                      <a:r>
                        <a:rPr sz="1800" spc="-10">
                          <a:latin typeface="Calibri"/>
                          <a:cs typeface="Calibri"/>
                        </a:rPr>
                        <a:t>Year</a:t>
                      </a:r>
                      <a:r>
                        <a:rPr sz="1800" spc="-30">
                          <a:latin typeface="Calibri"/>
                          <a:cs typeface="Calibri"/>
                        </a:rPr>
                        <a:t> </a:t>
                      </a:r>
                      <a:r>
                        <a:rPr sz="1800">
                          <a:latin typeface="Calibri"/>
                          <a:cs typeface="Calibri"/>
                        </a:rPr>
                        <a:t>(0161A1</a:t>
                      </a:r>
                      <a:r>
                        <a:rPr lang="en-US" sz="1800">
                          <a:latin typeface="Calibri"/>
                          <a:cs typeface="Calibri"/>
                        </a:rPr>
                        <a:t> and 0161R1</a:t>
                      </a:r>
                      <a:r>
                        <a:rPr sz="1800" spc="-25">
                          <a:latin typeface="Calibri"/>
                          <a:cs typeface="Calibri"/>
                        </a:rPr>
                        <a:t> </a:t>
                      </a:r>
                      <a:r>
                        <a:rPr lang="en-US" sz="1800" spc="-10">
                          <a:latin typeface="Calibri"/>
                          <a:cs typeface="Calibri"/>
                        </a:rPr>
                        <a:t>23-</a:t>
                      </a:r>
                      <a:r>
                        <a:rPr lang="en-US" sz="1800" spc="-25">
                          <a:latin typeface="Calibri"/>
                          <a:cs typeface="Calibri"/>
                        </a:rPr>
                        <a:t>24</a:t>
                      </a:r>
                      <a:r>
                        <a:rPr sz="1800" spc="-25">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77190" marR="259715" indent="-286385">
                        <a:lnSpc>
                          <a:spcPct val="100000"/>
                        </a:lnSpc>
                        <a:spcBef>
                          <a:spcPts val="240"/>
                        </a:spcBef>
                        <a:buFont typeface="Arial"/>
                        <a:buChar char="•"/>
                      </a:pPr>
                      <a:r>
                        <a:rPr lang="en-US" sz="1800" spc="-10">
                          <a:latin typeface="Calibri"/>
                          <a:cs typeface="Calibri"/>
                        </a:rPr>
                        <a:t>Do not let funds expire because a lapse potentially impacts future appropriations.</a:t>
                      </a:r>
                      <a:endParaRPr sz="1800" spc="-10">
                        <a:latin typeface="Calibri"/>
                        <a:cs typeface="Calibri"/>
                      </a:endParaRPr>
                    </a:p>
                    <a:p>
                      <a:pPr marL="377190" marR="394335" indent="-286385">
                        <a:lnSpc>
                          <a:spcPct val="100000"/>
                        </a:lnSpc>
                        <a:buFont typeface="Arial"/>
                        <a:buChar char="•"/>
                      </a:pPr>
                      <a:r>
                        <a:rPr lang="en-US" sz="1800">
                          <a:latin typeface="Calibri"/>
                          <a:cs typeface="Calibri"/>
                        </a:rPr>
                        <a:t>Finance requested the field</a:t>
                      </a:r>
                      <a:r>
                        <a:rPr lang="en-US" sz="1800" spc="-25">
                          <a:latin typeface="Calibri"/>
                          <a:cs typeface="Calibri"/>
                        </a:rPr>
                        <a:t> to</a:t>
                      </a:r>
                      <a:r>
                        <a:rPr sz="1800" spc="-20">
                          <a:latin typeface="Calibri"/>
                          <a:cs typeface="Calibri"/>
                        </a:rPr>
                        <a:t> </a:t>
                      </a:r>
                      <a:r>
                        <a:rPr sz="1800">
                          <a:latin typeface="Calibri"/>
                          <a:cs typeface="Calibri"/>
                        </a:rPr>
                        <a:t>obligate</a:t>
                      </a:r>
                      <a:r>
                        <a:rPr sz="1800" spc="-20">
                          <a:latin typeface="Calibri"/>
                          <a:cs typeface="Calibri"/>
                        </a:rPr>
                        <a:t> </a:t>
                      </a:r>
                      <a:r>
                        <a:rPr sz="1800">
                          <a:latin typeface="Calibri"/>
                          <a:cs typeface="Calibri"/>
                        </a:rPr>
                        <a:t>all</a:t>
                      </a:r>
                      <a:r>
                        <a:rPr sz="1800" spc="-30">
                          <a:latin typeface="Calibri"/>
                          <a:cs typeface="Calibri"/>
                        </a:rPr>
                        <a:t> </a:t>
                      </a:r>
                      <a:r>
                        <a:rPr sz="1800" spc="-10">
                          <a:latin typeface="Calibri"/>
                          <a:cs typeface="Calibri"/>
                        </a:rPr>
                        <a:t>prior </a:t>
                      </a:r>
                      <a:r>
                        <a:rPr sz="1800">
                          <a:latin typeface="Calibri"/>
                          <a:cs typeface="Calibri"/>
                        </a:rPr>
                        <a:t>year</a:t>
                      </a:r>
                      <a:r>
                        <a:rPr sz="1800" spc="-40">
                          <a:latin typeface="Calibri"/>
                          <a:cs typeface="Calibri"/>
                        </a:rPr>
                        <a:t> </a:t>
                      </a:r>
                      <a:r>
                        <a:rPr sz="1800">
                          <a:latin typeface="Calibri"/>
                          <a:cs typeface="Calibri"/>
                        </a:rPr>
                        <a:t>funding</a:t>
                      </a:r>
                      <a:r>
                        <a:rPr sz="1800" spc="-15">
                          <a:latin typeface="Calibri"/>
                          <a:cs typeface="Calibri"/>
                        </a:rPr>
                        <a:t> </a:t>
                      </a:r>
                      <a:r>
                        <a:rPr sz="1800">
                          <a:latin typeface="Calibri"/>
                          <a:cs typeface="Calibri"/>
                        </a:rPr>
                        <a:t>by</a:t>
                      </a:r>
                      <a:r>
                        <a:rPr lang="en-US" sz="1800">
                          <a:latin typeface="Calibri"/>
                          <a:cs typeface="Calibri"/>
                        </a:rPr>
                        <a:t> Q2</a:t>
                      </a:r>
                      <a:r>
                        <a:rPr lang="en-US" sz="1800" spc="-10">
                          <a:latin typeface="Calibri"/>
                          <a:cs typeface="Calibri"/>
                        </a:rPr>
                        <a:t>.  This was not accomplished.  </a:t>
                      </a:r>
                      <a:r>
                        <a:rPr lang="en-US" sz="1800" b="1" spc="-10">
                          <a:highlight>
                            <a:srgbClr val="FFFF00"/>
                          </a:highlight>
                          <a:latin typeface="Calibri"/>
                          <a:cs typeface="Calibri"/>
                        </a:rPr>
                        <a:t>As of 7/19/24 $5.8 Million (0161A) and $4.8 Million (0161R1) was still unobligated.</a:t>
                      </a:r>
                    </a:p>
                    <a:p>
                      <a:pPr marL="377190" marR="394335" indent="-286385">
                        <a:lnSpc>
                          <a:spcPct val="100000"/>
                        </a:lnSpc>
                        <a:buFont typeface="Arial"/>
                        <a:buChar char="•"/>
                      </a:pPr>
                      <a:r>
                        <a:rPr lang="en-US" sz="1800" spc="-10">
                          <a:latin typeface="Calibri"/>
                          <a:cs typeface="Calibri"/>
                        </a:rPr>
                        <a:t>Stations allowing Prior Year funding to lapse may receive a dollar for dollar decrease in FY25 CC101.</a:t>
                      </a: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895992">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0"/>
                        </a:spcBef>
                      </a:pPr>
                      <a:endParaRPr sz="1450">
                        <a:latin typeface="Times New Roman"/>
                        <a:cs typeface="Times New Roman"/>
                      </a:endParaRPr>
                    </a:p>
                    <a:p>
                      <a:pPr algn="ctr">
                        <a:lnSpc>
                          <a:spcPct val="100000"/>
                        </a:lnSpc>
                      </a:pPr>
                      <a:r>
                        <a:rPr sz="1800">
                          <a:latin typeface="Calibri"/>
                          <a:cs typeface="Calibri"/>
                        </a:rPr>
                        <a:t>Current</a:t>
                      </a:r>
                      <a:r>
                        <a:rPr sz="1800" spc="-40">
                          <a:latin typeface="Calibri"/>
                          <a:cs typeface="Calibri"/>
                        </a:rPr>
                        <a:t> </a:t>
                      </a:r>
                      <a:r>
                        <a:rPr sz="1800" spc="-20">
                          <a:latin typeface="Calibri"/>
                          <a:cs typeface="Calibri"/>
                        </a:rPr>
                        <a:t>Year</a:t>
                      </a:r>
                      <a:r>
                        <a:rPr sz="1800" spc="-30">
                          <a:latin typeface="Calibri"/>
                          <a:cs typeface="Calibri"/>
                        </a:rPr>
                        <a:t> </a:t>
                      </a:r>
                      <a:r>
                        <a:rPr sz="1800">
                          <a:latin typeface="Calibri"/>
                          <a:cs typeface="Calibri"/>
                        </a:rPr>
                        <a:t>(0161A1</a:t>
                      </a:r>
                      <a:r>
                        <a:rPr sz="1800" spc="-20">
                          <a:latin typeface="Calibri"/>
                          <a:cs typeface="Calibri"/>
                        </a:rPr>
                        <a:t> </a:t>
                      </a:r>
                      <a:r>
                        <a:rPr lang="en-US" sz="1800" spc="-10">
                          <a:latin typeface="Calibri"/>
                          <a:cs typeface="Calibri"/>
                        </a:rPr>
                        <a:t>24-</a:t>
                      </a:r>
                      <a:r>
                        <a:rPr lang="en-US" sz="1800" spc="-25">
                          <a:latin typeface="Calibri"/>
                          <a:cs typeface="Calibri"/>
                        </a:rPr>
                        <a:t>25</a:t>
                      </a:r>
                      <a:r>
                        <a:rPr sz="1800" spc="-25">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tc>
                  <a:txBody>
                    <a:bodyPr/>
                    <a:lstStyle/>
                    <a:p>
                      <a:pPr marL="377190" indent="-286385">
                        <a:lnSpc>
                          <a:spcPct val="100000"/>
                        </a:lnSpc>
                        <a:spcBef>
                          <a:spcPts val="240"/>
                        </a:spcBef>
                        <a:buFont typeface="Arial"/>
                        <a:buChar char="•"/>
                      </a:pPr>
                      <a:r>
                        <a:rPr lang="en-US" sz="1800">
                          <a:latin typeface="Calibri"/>
                          <a:cs typeface="Calibri"/>
                        </a:rPr>
                        <a:t>Research</a:t>
                      </a:r>
                      <a:r>
                        <a:rPr sz="1800" spc="-35">
                          <a:latin typeface="Calibri"/>
                          <a:cs typeface="Calibri"/>
                        </a:rPr>
                        <a:t> </a:t>
                      </a:r>
                      <a:r>
                        <a:rPr sz="1800">
                          <a:latin typeface="Calibri"/>
                          <a:cs typeface="Calibri"/>
                        </a:rPr>
                        <a:t>Stations</a:t>
                      </a:r>
                      <a:r>
                        <a:rPr sz="1800" spc="-25">
                          <a:latin typeface="Calibri"/>
                          <a:cs typeface="Calibri"/>
                        </a:rPr>
                        <a:t> </a:t>
                      </a:r>
                      <a:r>
                        <a:rPr lang="en-US" sz="1800">
                          <a:latin typeface="Calibri"/>
                          <a:cs typeface="Calibri"/>
                        </a:rPr>
                        <a:t>may not</a:t>
                      </a:r>
                      <a:r>
                        <a:rPr sz="1800" spc="-35">
                          <a:latin typeface="Calibri"/>
                          <a:cs typeface="Calibri"/>
                        </a:rPr>
                        <a:t> </a:t>
                      </a:r>
                      <a:r>
                        <a:rPr sz="1800">
                          <a:latin typeface="Calibri"/>
                          <a:cs typeface="Calibri"/>
                        </a:rPr>
                        <a:t>exceed</a:t>
                      </a:r>
                      <a:r>
                        <a:rPr lang="en-US" sz="1800" spc="340">
                          <a:latin typeface="Calibri"/>
                          <a:cs typeface="Calibri"/>
                        </a:rPr>
                        <a:t> 2</a:t>
                      </a:r>
                      <a:r>
                        <a:rPr sz="1800">
                          <a:latin typeface="Calibri"/>
                          <a:cs typeface="Calibri"/>
                        </a:rPr>
                        <a:t>%</a:t>
                      </a:r>
                      <a:r>
                        <a:rPr sz="1800" spc="-25">
                          <a:latin typeface="Calibri"/>
                          <a:cs typeface="Calibri"/>
                        </a:rPr>
                        <a:t> </a:t>
                      </a:r>
                      <a:r>
                        <a:rPr sz="1800" spc="-10">
                          <a:latin typeface="Calibri"/>
                          <a:cs typeface="Calibri"/>
                        </a:rPr>
                        <a:t>carryover.</a:t>
                      </a:r>
                      <a:r>
                        <a:rPr lang="en-US" sz="1800" spc="-10">
                          <a:latin typeface="Calibri"/>
                          <a:cs typeface="Calibri"/>
                        </a:rPr>
                        <a:t> </a:t>
                      </a:r>
                      <a:endParaRPr lang="en-US" sz="1800">
                        <a:latin typeface="Calibri"/>
                        <a:cs typeface="Calibri"/>
                      </a:endParaRPr>
                    </a:p>
                    <a:p>
                      <a:pPr marL="377190" lvl="0" indent="-286385">
                        <a:lnSpc>
                          <a:spcPct val="100000"/>
                        </a:lnSpc>
                        <a:spcBef>
                          <a:spcPts val="240"/>
                        </a:spcBef>
                        <a:buFont typeface="Arial"/>
                        <a:buChar char="•"/>
                      </a:pPr>
                      <a:r>
                        <a:rPr lang="en-US" sz="1800">
                          <a:latin typeface="+mn-lt"/>
                          <a:cs typeface="Calibri"/>
                        </a:rPr>
                        <a:t>Unexecuted funds over 2% will be left on station to be used as FY25 CC101.</a:t>
                      </a:r>
                      <a:endParaRPr lang="en-US" sz="1800">
                        <a:latin typeface="Calibri"/>
                        <a:cs typeface="Calibri"/>
                      </a:endParaRPr>
                    </a:p>
                    <a:p>
                      <a:pPr marL="377190" marR="964565" lvl="0" indent="-287020">
                        <a:lnSpc>
                          <a:spcPct val="100000"/>
                        </a:lnSpc>
                        <a:buFont typeface="Arial"/>
                        <a:buChar char="•"/>
                      </a:pPr>
                      <a:r>
                        <a:rPr lang="en-US" sz="1800">
                          <a:latin typeface="+mn-lt"/>
                          <a:cs typeface="Calibri"/>
                        </a:rPr>
                        <a:t>All Purchase Card Orders that cannot be reconciled by 9/30/24 should be moved to current year FY 25 funding (0161A1 24-25).  </a:t>
                      </a:r>
                      <a:endParaRPr lang="en-US"/>
                    </a:p>
                    <a:p>
                      <a:pPr marL="375920" marR="964565" indent="-285750">
                        <a:lnSpc>
                          <a:spcPct val="100000"/>
                        </a:lnSpc>
                        <a:buFont typeface="Arial" panose="020B0604020202020204" pitchFamily="34" charset="0"/>
                        <a:buChar char="•"/>
                      </a:pPr>
                      <a:r>
                        <a:rPr sz="1800">
                          <a:latin typeface="Calibri"/>
                          <a:cs typeface="Calibri"/>
                        </a:rPr>
                        <a:t>ORD</a:t>
                      </a:r>
                      <a:r>
                        <a:rPr sz="1800" spc="-25">
                          <a:latin typeface="Calibri"/>
                          <a:cs typeface="Calibri"/>
                        </a:rPr>
                        <a:t> </a:t>
                      </a:r>
                      <a:r>
                        <a:rPr sz="1800">
                          <a:latin typeface="Calibri"/>
                          <a:cs typeface="Calibri"/>
                        </a:rPr>
                        <a:t>will be</a:t>
                      </a:r>
                      <a:r>
                        <a:rPr sz="1800" spc="-5">
                          <a:latin typeface="Calibri"/>
                          <a:cs typeface="Calibri"/>
                        </a:rPr>
                        <a:t> </a:t>
                      </a:r>
                      <a:r>
                        <a:rPr sz="1800">
                          <a:latin typeface="Calibri"/>
                          <a:cs typeface="Calibri"/>
                        </a:rPr>
                        <a:t>working</a:t>
                      </a:r>
                      <a:r>
                        <a:rPr sz="1800" spc="-10">
                          <a:latin typeface="Calibri"/>
                          <a:cs typeface="Calibri"/>
                        </a:rPr>
                        <a:t> </a:t>
                      </a:r>
                      <a:r>
                        <a:rPr sz="1800">
                          <a:latin typeface="Calibri"/>
                          <a:cs typeface="Calibri"/>
                        </a:rPr>
                        <a:t>closely</a:t>
                      </a:r>
                      <a:r>
                        <a:rPr sz="1800" spc="-5">
                          <a:latin typeface="Calibri"/>
                          <a:cs typeface="Calibri"/>
                        </a:rPr>
                        <a:t> </a:t>
                      </a:r>
                      <a:r>
                        <a:rPr sz="1800">
                          <a:latin typeface="Calibri"/>
                          <a:cs typeface="Calibri"/>
                        </a:rPr>
                        <a:t>with</a:t>
                      </a:r>
                      <a:r>
                        <a:rPr sz="1800" spc="-5">
                          <a:latin typeface="Calibri"/>
                          <a:cs typeface="Calibri"/>
                        </a:rPr>
                        <a:t> </a:t>
                      </a:r>
                      <a:r>
                        <a:rPr sz="1800">
                          <a:latin typeface="Calibri"/>
                          <a:cs typeface="Calibri"/>
                        </a:rPr>
                        <a:t>Services</a:t>
                      </a:r>
                      <a:r>
                        <a:rPr sz="1800" spc="-5">
                          <a:latin typeface="Calibri"/>
                          <a:cs typeface="Calibri"/>
                        </a:rPr>
                        <a:t> </a:t>
                      </a:r>
                      <a:r>
                        <a:rPr sz="1800">
                          <a:latin typeface="Calibri"/>
                          <a:cs typeface="Calibri"/>
                        </a:rPr>
                        <a:t>and</a:t>
                      </a:r>
                      <a:r>
                        <a:rPr sz="1800" spc="-15">
                          <a:latin typeface="Calibri"/>
                          <a:cs typeface="Calibri"/>
                        </a:rPr>
                        <a:t> </a:t>
                      </a:r>
                      <a:r>
                        <a:rPr sz="1800">
                          <a:latin typeface="Calibri"/>
                          <a:cs typeface="Calibri"/>
                        </a:rPr>
                        <a:t>Stations</a:t>
                      </a:r>
                      <a:r>
                        <a:rPr sz="1800" spc="-10">
                          <a:latin typeface="Calibri"/>
                          <a:cs typeface="Calibri"/>
                        </a:rPr>
                        <a:t> </a:t>
                      </a:r>
                      <a:r>
                        <a:rPr sz="1800">
                          <a:latin typeface="Calibri"/>
                          <a:cs typeface="Calibri"/>
                        </a:rPr>
                        <a:t>to</a:t>
                      </a:r>
                      <a:r>
                        <a:rPr sz="1800" spc="-25">
                          <a:latin typeface="Calibri"/>
                          <a:cs typeface="Calibri"/>
                        </a:rPr>
                        <a:t> </a:t>
                      </a:r>
                      <a:r>
                        <a:rPr sz="1800">
                          <a:latin typeface="Calibri"/>
                          <a:cs typeface="Calibri"/>
                        </a:rPr>
                        <a:t>pull </a:t>
                      </a:r>
                      <a:r>
                        <a:rPr lang="en-US" sz="1800">
                          <a:latin typeface="Calibri"/>
                          <a:cs typeface="Calibri"/>
                        </a:rPr>
                        <a:t>current year funds</a:t>
                      </a:r>
                      <a:r>
                        <a:rPr sz="1800" spc="-15">
                          <a:latin typeface="Calibri"/>
                          <a:cs typeface="Calibri"/>
                        </a:rPr>
                        <a:t> </a:t>
                      </a:r>
                      <a:r>
                        <a:rPr sz="1800">
                          <a:latin typeface="Calibri"/>
                          <a:cs typeface="Calibri"/>
                        </a:rPr>
                        <a:t>back</a:t>
                      </a:r>
                      <a:r>
                        <a:rPr lang="en-US" sz="1800" spc="-5">
                          <a:latin typeface="Calibri"/>
                          <a:cs typeface="Calibri"/>
                        </a:rPr>
                        <a:t> by program.</a:t>
                      </a:r>
                      <a:endParaRPr sz="1800" spc="-1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r h="1448330">
                <a:tc>
                  <a:txBody>
                    <a:bodyPr/>
                    <a:lstStyle/>
                    <a:p>
                      <a:pPr lvl="0" algn="ctr">
                        <a:lnSpc>
                          <a:spcPct val="100000"/>
                        </a:lnSpc>
                        <a:buNone/>
                      </a:pPr>
                      <a:r>
                        <a:rPr lang="en-US" sz="1800" spc="-25">
                          <a:latin typeface="Calibri"/>
                          <a:cs typeface="Calibri"/>
                        </a:rPr>
                        <a:t>TEF (1126RD)</a:t>
                      </a:r>
                      <a:endParaRPr sz="1800" spc="-25">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75920" lvl="0" indent="-285750">
                        <a:lnSpc>
                          <a:spcPct val="100000"/>
                        </a:lnSpc>
                        <a:buFont typeface="Arial"/>
                        <a:buChar char="•"/>
                      </a:pPr>
                      <a:r>
                        <a:rPr lang="en-US" sz="1800">
                          <a:latin typeface="Calibri"/>
                          <a:cs typeface="Calibri"/>
                        </a:rPr>
                        <a:t>Prior Year TEF is 3 year money</a:t>
                      </a:r>
                    </a:p>
                    <a:p>
                      <a:pPr marL="375920" lvl="0" indent="-285750">
                        <a:lnSpc>
                          <a:spcPct val="100000"/>
                        </a:lnSpc>
                        <a:buFont typeface="Arial"/>
                        <a:buChar char="•"/>
                      </a:pPr>
                      <a:r>
                        <a:rPr lang="en-US" sz="1800">
                          <a:latin typeface="Calibri"/>
                          <a:cs typeface="Calibri"/>
                        </a:rPr>
                        <a:t>Current Year TEF is 5 year money</a:t>
                      </a:r>
                    </a:p>
                    <a:p>
                      <a:pPr marL="375920" lvl="0" indent="-285750">
                        <a:lnSpc>
                          <a:spcPct val="100000"/>
                        </a:lnSpc>
                        <a:buFont typeface="Arial"/>
                        <a:buChar char="•"/>
                      </a:pPr>
                      <a:r>
                        <a:rPr lang="en-US" sz="1800">
                          <a:latin typeface="Calibri"/>
                          <a:cs typeface="Calibri"/>
                        </a:rPr>
                        <a:t>ORD expectation is to execute to 2% however we understand cost transfers cannot be executed until pay periods end, purchase card orders are reconciled, and contracts are paid in full. Therefore, work with the relevant services.</a:t>
                      </a:r>
                    </a:p>
                    <a:p>
                      <a:pPr marL="375920" lvl="0" indent="-285750">
                        <a:lnSpc>
                          <a:spcPct val="100000"/>
                        </a:lnSpc>
                        <a:buFont typeface="Arial"/>
                        <a:buChar char="•"/>
                      </a:pPr>
                      <a:r>
                        <a:rPr lang="en-US" sz="1800">
                          <a:latin typeface="Calibri"/>
                          <a:cs typeface="Calibri"/>
                        </a:rPr>
                        <a:t>THIS WILL NOT AFFECT YOUR CC101. TEF FUNDS DO NOT IMPACT CC101</a:t>
                      </a:r>
                    </a:p>
                    <a:p>
                      <a:pPr marL="375920" lvl="0" indent="-285750">
                        <a:lnSpc>
                          <a:spcPct val="100000"/>
                        </a:lnSpc>
                        <a:buFont typeface="Arial"/>
                        <a:buChar char="•"/>
                      </a:pPr>
                      <a:endParaRPr lang="en-US"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228912471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9C38-CB60-E229-225E-BCD401CEC4B0}"/>
              </a:ext>
            </a:extLst>
          </p:cNvPr>
          <p:cNvSpPr>
            <a:spLocks noGrp="1"/>
          </p:cNvSpPr>
          <p:nvPr>
            <p:ph type="title"/>
          </p:nvPr>
        </p:nvSpPr>
        <p:spPr>
          <a:xfrm>
            <a:off x="146147" y="158944"/>
            <a:ext cx="11631930" cy="553998"/>
          </a:xfrm>
        </p:spPr>
        <p:txBody>
          <a:bodyPr/>
          <a:lstStyle/>
          <a:p>
            <a:r>
              <a:rPr kumimoji="0" lang="en-US" sz="2800" b="0" i="0" u="none" strike="noStrike" kern="0" cap="none" spc="-20" normalizeH="0" baseline="0" noProof="0">
                <a:ln>
                  <a:noFill/>
                </a:ln>
                <a:solidFill>
                  <a:prstClr val="white"/>
                </a:solidFill>
                <a:effectLst/>
                <a:uLnTx/>
                <a:uFillTx/>
                <a:latin typeface="Calibri Light"/>
                <a:ea typeface="+mj-ea"/>
                <a:cs typeface="Calibri Light"/>
              </a:rPr>
              <a:t>Section</a:t>
            </a:r>
            <a:r>
              <a:rPr kumimoji="0" lang="en-US" sz="2800" b="0" i="0" u="none" strike="noStrike" kern="0" cap="none" spc="-114"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1</a:t>
            </a:r>
            <a:r>
              <a:rPr kumimoji="0" lang="en-US" sz="3600" b="0" i="0" u="none" strike="noStrike" kern="0" cap="none" spc="0" normalizeH="0" baseline="0" noProof="0">
                <a:ln>
                  <a:noFill/>
                </a:ln>
                <a:solidFill>
                  <a:prstClr val="white"/>
                </a:solidFill>
                <a:effectLst/>
                <a:uLnTx/>
                <a:uFillTx/>
                <a:latin typeface="Calibri Light"/>
                <a:ea typeface="+mj-ea"/>
                <a:cs typeface="Calibri Light"/>
              </a:rPr>
              <a:t>:</a:t>
            </a:r>
            <a:r>
              <a:rPr kumimoji="0" lang="en-US" sz="3600" b="0" i="0" u="none" strike="noStrike" kern="0" cap="none" spc="-90"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FY 2024</a:t>
            </a:r>
            <a:r>
              <a:rPr kumimoji="0" lang="en-US" sz="2800" b="0" i="0" u="none" strike="noStrike" kern="0" cap="none" spc="-20" normalizeH="0" baseline="0" noProof="0">
                <a:ln>
                  <a:noFill/>
                </a:ln>
                <a:solidFill>
                  <a:prstClr val="white"/>
                </a:solidFill>
                <a:effectLst/>
                <a:uLnTx/>
                <a:uFillTx/>
                <a:latin typeface="Calibri Light"/>
                <a:ea typeface="+mj-ea"/>
                <a:cs typeface="Calibri Light"/>
              </a:rPr>
              <a:t>:</a:t>
            </a:r>
            <a:r>
              <a:rPr kumimoji="0" lang="en-US" sz="2800" b="0" i="0" u="none" strike="noStrike" kern="0" cap="none" spc="-100" normalizeH="0" baseline="0" noProof="0">
                <a:ln>
                  <a:noFill/>
                </a:ln>
                <a:solidFill>
                  <a:prstClr val="white"/>
                </a:solidFill>
                <a:effectLst/>
                <a:uLnTx/>
                <a:uFillTx/>
                <a:latin typeface="Calibri Light"/>
                <a:ea typeface="+mj-ea"/>
                <a:cs typeface="Calibri Light"/>
              </a:rPr>
              <a:t> Key Date for </a:t>
            </a:r>
            <a:r>
              <a:rPr kumimoji="0" lang="en-US" sz="2800" b="0" i="0" u="none" strike="noStrike" kern="0" cap="none" spc="-20" normalizeH="0" baseline="0" noProof="0">
                <a:ln>
                  <a:noFill/>
                </a:ln>
                <a:solidFill>
                  <a:prstClr val="white"/>
                </a:solidFill>
                <a:effectLst/>
                <a:uLnTx/>
                <a:uFillTx/>
                <a:latin typeface="Calibri Light"/>
                <a:ea typeface="+mj-ea"/>
                <a:cs typeface="Calibri Light"/>
              </a:rPr>
              <a:t>Closing</a:t>
            </a:r>
            <a:r>
              <a:rPr kumimoji="0" lang="en-US" sz="2800" b="0" i="0" u="none" strike="noStrike" kern="0" cap="none" spc="-95"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the</a:t>
            </a:r>
            <a:r>
              <a:rPr kumimoji="0" lang="en-US" sz="2800" b="0" i="0" u="none" strike="noStrike" kern="0" cap="none" spc="-100" normalizeH="0" baseline="0" noProof="0">
                <a:ln>
                  <a:noFill/>
                </a:ln>
                <a:solidFill>
                  <a:prstClr val="white"/>
                </a:solidFill>
                <a:effectLst/>
                <a:uLnTx/>
                <a:uFillTx/>
                <a:latin typeface="Calibri Light"/>
                <a:ea typeface="+mj-ea"/>
                <a:cs typeface="Calibri Light"/>
              </a:rPr>
              <a:t> </a:t>
            </a:r>
            <a:r>
              <a:rPr kumimoji="0" lang="en-US" sz="2800" b="0" i="0" u="none" strike="noStrike" kern="0" cap="none" spc="-10" normalizeH="0" baseline="0" noProof="0">
                <a:ln>
                  <a:noFill/>
                </a:ln>
                <a:solidFill>
                  <a:prstClr val="white"/>
                </a:solidFill>
                <a:effectLst/>
                <a:uLnTx/>
                <a:uFillTx/>
                <a:latin typeface="Calibri Light"/>
                <a:ea typeface="+mj-ea"/>
                <a:cs typeface="Calibri Light"/>
              </a:rPr>
              <a:t>Fiscal</a:t>
            </a:r>
            <a:r>
              <a:rPr kumimoji="0" lang="en-US" sz="2800" b="0" i="0" u="none" strike="noStrike" kern="0" cap="none" spc="-85" normalizeH="0" baseline="0" noProof="0">
                <a:ln>
                  <a:noFill/>
                </a:ln>
                <a:solidFill>
                  <a:prstClr val="white"/>
                </a:solidFill>
                <a:effectLst/>
                <a:uLnTx/>
                <a:uFillTx/>
                <a:latin typeface="Calibri Light"/>
                <a:ea typeface="+mj-ea"/>
                <a:cs typeface="Calibri Light"/>
              </a:rPr>
              <a:t> </a:t>
            </a:r>
            <a:r>
              <a:rPr kumimoji="0" lang="en-US" sz="2800" b="0" i="0" u="none" strike="noStrike" kern="0" cap="none" spc="-65" normalizeH="0" baseline="0" noProof="0">
                <a:ln>
                  <a:noFill/>
                </a:ln>
                <a:solidFill>
                  <a:prstClr val="white"/>
                </a:solidFill>
                <a:effectLst/>
                <a:uLnTx/>
                <a:uFillTx/>
                <a:latin typeface="Calibri Light"/>
                <a:ea typeface="+mj-ea"/>
                <a:cs typeface="Calibri Light"/>
              </a:rPr>
              <a:t>Year</a:t>
            </a:r>
            <a:endParaRPr lang="en-US"/>
          </a:p>
        </p:txBody>
      </p:sp>
      <p:graphicFrame>
        <p:nvGraphicFramePr>
          <p:cNvPr id="4" name="Table 4">
            <a:extLst>
              <a:ext uri="{FF2B5EF4-FFF2-40B4-BE49-F238E27FC236}">
                <a16:creationId xmlns:a16="http://schemas.microsoft.com/office/drawing/2014/main" id="{66751D74-0FD7-35A2-8905-78780692905E}"/>
              </a:ext>
            </a:extLst>
          </p:cNvPr>
          <p:cNvGraphicFramePr>
            <a:graphicFrameLocks noGrp="1"/>
          </p:cNvGraphicFramePr>
          <p:nvPr>
            <p:extLst>
              <p:ext uri="{D42A27DB-BD31-4B8C-83A1-F6EECF244321}">
                <p14:modId xmlns:p14="http://schemas.microsoft.com/office/powerpoint/2010/main" val="2575159777"/>
              </p:ext>
            </p:extLst>
          </p:nvPr>
        </p:nvGraphicFramePr>
        <p:xfrm>
          <a:off x="773040" y="917594"/>
          <a:ext cx="10623269" cy="4749067"/>
        </p:xfrm>
        <a:graphic>
          <a:graphicData uri="http://schemas.openxmlformats.org/drawingml/2006/table">
            <a:tbl>
              <a:tblPr firstRow="1" bandRow="1">
                <a:tableStyleId>{5C22544A-7EE6-4342-B048-85BDC9FD1C3A}</a:tableStyleId>
              </a:tblPr>
              <a:tblGrid>
                <a:gridCol w="2160095">
                  <a:extLst>
                    <a:ext uri="{9D8B030D-6E8A-4147-A177-3AD203B41FA5}">
                      <a16:colId xmlns:a16="http://schemas.microsoft.com/office/drawing/2014/main" val="1148211950"/>
                    </a:ext>
                  </a:extLst>
                </a:gridCol>
                <a:gridCol w="8463174">
                  <a:extLst>
                    <a:ext uri="{9D8B030D-6E8A-4147-A177-3AD203B41FA5}">
                      <a16:colId xmlns:a16="http://schemas.microsoft.com/office/drawing/2014/main" val="594921404"/>
                    </a:ext>
                  </a:extLst>
                </a:gridCol>
              </a:tblGrid>
              <a:tr h="461012">
                <a:tc gridSpan="2">
                  <a:txBody>
                    <a:bodyPr/>
                    <a:lstStyle/>
                    <a:p>
                      <a:pPr algn="ctr"/>
                      <a:r>
                        <a:rPr lang="en-US"/>
                        <a:t>KEY DATES</a:t>
                      </a:r>
                    </a:p>
                  </a:txBody>
                  <a:tcPr/>
                </a:tc>
                <a:tc hMerge="1">
                  <a:txBody>
                    <a:bodyPr/>
                    <a:lstStyle/>
                    <a:p>
                      <a:endParaRPr lang="en-US"/>
                    </a:p>
                  </a:txBody>
                  <a:tcPr/>
                </a:tc>
                <a:extLst>
                  <a:ext uri="{0D108BD9-81ED-4DB2-BD59-A6C34878D82A}">
                    <a16:rowId xmlns:a16="http://schemas.microsoft.com/office/drawing/2014/main" val="385673361"/>
                  </a:ext>
                </a:extLst>
              </a:tr>
              <a:tr h="1459647">
                <a:tc>
                  <a:txBody>
                    <a:bodyPr/>
                    <a:lstStyle/>
                    <a:p>
                      <a:r>
                        <a:rPr lang="en-US"/>
                        <a:t>8/1/2024</a:t>
                      </a:r>
                    </a:p>
                  </a:txBody>
                  <a:tcPr/>
                </a:tc>
                <a:tc>
                  <a:txBody>
                    <a:bodyPr/>
                    <a:lstStyle/>
                    <a:p>
                      <a:r>
                        <a:rPr lang="en-US"/>
                        <a:t>Do not enter any more bills or collect funds that impact 24/25. Bills impacting 23/24 funds should have stopped earlier this year.</a:t>
                      </a:r>
                    </a:p>
                    <a:p>
                      <a:pPr lvl="0">
                        <a:buNone/>
                      </a:pPr>
                      <a:endParaRPr lang="en-US"/>
                    </a:p>
                    <a:p>
                      <a:pPr lvl="0">
                        <a:buNone/>
                      </a:pPr>
                      <a:r>
                        <a:rPr lang="en-US"/>
                        <a:t>TDAs-Funding requests should only be for emergency funding situations or </a:t>
                      </a:r>
                    </a:p>
                    <a:p>
                      <a:r>
                        <a:rPr lang="en-US"/>
                        <a:t>requirements that are ready to obligate.</a:t>
                      </a:r>
                    </a:p>
                    <a:p>
                      <a:endParaRPr lang="en-US"/>
                    </a:p>
                  </a:txBody>
                  <a:tcPr/>
                </a:tc>
                <a:extLst>
                  <a:ext uri="{0D108BD9-81ED-4DB2-BD59-A6C34878D82A}">
                    <a16:rowId xmlns:a16="http://schemas.microsoft.com/office/drawing/2014/main" val="3973650131"/>
                  </a:ext>
                </a:extLst>
              </a:tr>
              <a:tr h="1229176">
                <a:tc>
                  <a:txBody>
                    <a:bodyPr/>
                    <a:lstStyle/>
                    <a:p>
                      <a:r>
                        <a:rPr lang="en-US"/>
                        <a:t>9/23/24</a:t>
                      </a:r>
                    </a:p>
                  </a:txBody>
                  <a:tcPr/>
                </a:tc>
                <a:tc>
                  <a:txBody>
                    <a:bodyPr/>
                    <a:lstStyle/>
                    <a:p>
                      <a:r>
                        <a:rPr lang="en-US"/>
                        <a:t>On the night of Monday, September 23, 2024, Charge Card System (CCS) will record the obligation/expenditure transactions for the billings in FMS. These transactions will include invoice billings submitted to US Bank as of close of business September 23</a:t>
                      </a:r>
                    </a:p>
                    <a:p>
                      <a:endParaRPr lang="en-US"/>
                    </a:p>
                  </a:txBody>
                  <a:tcPr/>
                </a:tc>
                <a:extLst>
                  <a:ext uri="{0D108BD9-81ED-4DB2-BD59-A6C34878D82A}">
                    <a16:rowId xmlns:a16="http://schemas.microsoft.com/office/drawing/2014/main" val="4244546034"/>
                  </a:ext>
                </a:extLst>
              </a:tr>
              <a:tr h="307294">
                <a:tc>
                  <a:txBody>
                    <a:bodyPr/>
                    <a:lstStyle/>
                    <a:p>
                      <a:r>
                        <a:rPr lang="en-US"/>
                        <a:t>09/27/2024</a:t>
                      </a:r>
                    </a:p>
                  </a:txBody>
                  <a:tcPr/>
                </a:tc>
                <a:tc>
                  <a:txBody>
                    <a:bodyPr/>
                    <a:lstStyle/>
                    <a:p>
                      <a:r>
                        <a:rPr lang="en-US"/>
                        <a:t>Ensure all commitments are obligated (remember commitments are not obligations)</a:t>
                      </a:r>
                    </a:p>
                  </a:txBody>
                  <a:tcPr/>
                </a:tc>
                <a:extLst>
                  <a:ext uri="{0D108BD9-81ED-4DB2-BD59-A6C34878D82A}">
                    <a16:rowId xmlns:a16="http://schemas.microsoft.com/office/drawing/2014/main" val="3823854857"/>
                  </a:ext>
                </a:extLst>
              </a:tr>
              <a:tr h="955759">
                <a:tc>
                  <a:txBody>
                    <a:bodyPr/>
                    <a:lstStyle/>
                    <a:p>
                      <a:pPr lvl="0">
                        <a:buNone/>
                      </a:pPr>
                      <a:r>
                        <a:rPr lang="en-US"/>
                        <a:t>10/01/2024</a:t>
                      </a:r>
                    </a:p>
                  </a:txBody>
                  <a:tcPr/>
                </a:tc>
                <a:tc>
                  <a:txBody>
                    <a:bodyPr/>
                    <a:lstStyle/>
                    <a:p>
                      <a:pPr lvl="0">
                        <a:buNone/>
                      </a:pPr>
                      <a:r>
                        <a:rPr lang="en-US"/>
                        <a:t>FMS balance will be used to determine carryover.  2% based on total allocation in 0161A1.  Example:  Ceiling is 10,000,000.  anything over 200,000 in the balance column is subject for use as CC101 funding and will be deducted from the FY 25 distribution</a:t>
                      </a:r>
                    </a:p>
                  </a:txBody>
                  <a:tcPr/>
                </a:tc>
                <a:extLst>
                  <a:ext uri="{0D108BD9-81ED-4DB2-BD59-A6C34878D82A}">
                    <a16:rowId xmlns:a16="http://schemas.microsoft.com/office/drawing/2014/main" val="2204680595"/>
                  </a:ext>
                </a:extLst>
              </a:tr>
            </a:tbl>
          </a:graphicData>
        </a:graphic>
      </p:graphicFrame>
    </p:spTree>
    <p:extLst>
      <p:ext uri="{BB962C8B-B14F-4D97-AF65-F5344CB8AC3E}">
        <p14:creationId xmlns:p14="http://schemas.microsoft.com/office/powerpoint/2010/main" val="178422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28574"/>
          </a:xfrm>
          <a:prstGeom prst="rect">
            <a:avLst/>
          </a:prstGeom>
        </p:spPr>
        <p:txBody>
          <a:bodyPr vert="horz" wrap="square" lIns="0" tIns="96742" rIns="0" bIns="0" rtlCol="0">
            <a:spAutoFit/>
          </a:bodyPr>
          <a:lstStyle/>
          <a:p>
            <a:pPr marL="134620">
              <a:lnSpc>
                <a:spcPct val="100000"/>
              </a:lnSpc>
              <a:spcBef>
                <a:spcPts val="95"/>
              </a:spcBef>
            </a:pPr>
            <a:r>
              <a:rPr spc="-20"/>
              <a:t>Section</a:t>
            </a:r>
            <a:r>
              <a:rPr spc="-120"/>
              <a:t> </a:t>
            </a:r>
            <a:r>
              <a:t>1:</a:t>
            </a:r>
            <a:r>
              <a:rPr spc="-85"/>
              <a:t> </a:t>
            </a:r>
            <a:r>
              <a:rPr spc="-20"/>
              <a:t>Key</a:t>
            </a:r>
            <a:r>
              <a:rPr spc="-85"/>
              <a:t> </a:t>
            </a:r>
            <a:r>
              <a:rPr spc="-30"/>
              <a:t>Points</a:t>
            </a:r>
            <a:r>
              <a:rPr spc="-100"/>
              <a:t> </a:t>
            </a:r>
            <a:r>
              <a:rPr spc="-40"/>
              <a:t>regarding</a:t>
            </a:r>
            <a:r>
              <a:rPr spc="-100"/>
              <a:t> </a:t>
            </a:r>
            <a:r>
              <a:rPr b="1" spc="-10"/>
              <a:t>Prior</a:t>
            </a:r>
            <a:r>
              <a:rPr b="1" spc="-100"/>
              <a:t> </a:t>
            </a:r>
            <a:r>
              <a:rPr b="1" spc="-65"/>
              <a:t>Year</a:t>
            </a:r>
            <a:r>
              <a:rPr b="1" spc="-95"/>
              <a:t> </a:t>
            </a:r>
            <a:r>
              <a:rPr spc="-35"/>
              <a:t>Appropriation</a:t>
            </a:r>
            <a:r>
              <a:rPr spc="-110"/>
              <a:t> </a:t>
            </a:r>
            <a:r>
              <a:t>(PY)</a:t>
            </a:r>
            <a:r>
              <a:rPr spc="-85"/>
              <a:t> </a:t>
            </a:r>
            <a:r>
              <a:rPr spc="-30"/>
              <a:t>(0161A1</a:t>
            </a:r>
            <a:r>
              <a:rPr spc="-120"/>
              <a:t> </a:t>
            </a:r>
            <a:r>
              <a:rPr spc="-35"/>
              <a:t>2</a:t>
            </a:r>
            <a:r>
              <a:rPr lang="en-US" spc="-35"/>
              <a:t>3</a:t>
            </a:r>
            <a:r>
              <a:rPr spc="-35"/>
              <a:t>-</a:t>
            </a:r>
            <a:r>
              <a:rPr spc="-25"/>
              <a:t>2</a:t>
            </a:r>
            <a:r>
              <a:rPr lang="en-US" spc="-25"/>
              <a:t>4</a:t>
            </a:r>
            <a:r>
              <a:rPr spc="-25"/>
              <a:t>)</a:t>
            </a:r>
          </a:p>
        </p:txBody>
      </p:sp>
      <p:sp>
        <p:nvSpPr>
          <p:cNvPr id="3" name="object 3"/>
          <p:cNvSpPr txBox="1"/>
          <p:nvPr/>
        </p:nvSpPr>
        <p:spPr>
          <a:xfrm>
            <a:off x="345537" y="1130356"/>
            <a:ext cx="11233150" cy="3978910"/>
          </a:xfrm>
          <a:prstGeom prst="rect">
            <a:avLst/>
          </a:prstGeom>
        </p:spPr>
        <p:txBody>
          <a:bodyPr vert="horz" wrap="square" lIns="0" tIns="43815" rIns="0" bIns="0" rtlCol="0" anchor="t">
            <a:spAutoFit/>
          </a:bodyPr>
          <a:lstStyle/>
          <a:p>
            <a:pPr marL="240665" indent="-227965">
              <a:spcBef>
                <a:spcPts val="770"/>
              </a:spcBef>
              <a:buFont typeface="Arial,Sans-Serif"/>
              <a:buChar char="•"/>
              <a:tabLst>
                <a:tab pos="240665" algn="l"/>
                <a:tab pos="241300" algn="l"/>
              </a:tabLst>
            </a:pPr>
            <a:r>
              <a:rPr sz="1800">
                <a:latin typeface="Calibri"/>
                <a:cs typeface="Calibri"/>
              </a:rPr>
              <a:t>All</a:t>
            </a:r>
            <a:r>
              <a:rPr sz="1800" spc="-20">
                <a:latin typeface="Calibri"/>
                <a:cs typeface="Calibri"/>
              </a:rPr>
              <a:t> </a:t>
            </a:r>
            <a:r>
              <a:rPr sz="1800">
                <a:latin typeface="Calibri"/>
                <a:cs typeface="Calibri"/>
              </a:rPr>
              <a:t>Prior</a:t>
            </a:r>
            <a:r>
              <a:rPr sz="1800" spc="-20">
                <a:latin typeface="Calibri"/>
                <a:cs typeface="Calibri"/>
              </a:rPr>
              <a:t> Year</a:t>
            </a:r>
            <a:r>
              <a:rPr sz="1800" spc="-25">
                <a:latin typeface="Calibri"/>
                <a:cs typeface="Calibri"/>
              </a:rPr>
              <a:t> </a:t>
            </a:r>
            <a:r>
              <a:rPr sz="1800">
                <a:latin typeface="Calibri"/>
                <a:cs typeface="Calibri"/>
              </a:rPr>
              <a:t>Appropriation</a:t>
            </a:r>
            <a:r>
              <a:rPr sz="1800" spc="-15">
                <a:latin typeface="Calibri"/>
                <a:cs typeface="Calibri"/>
              </a:rPr>
              <a:t> </a:t>
            </a:r>
            <a:r>
              <a:rPr sz="1800">
                <a:latin typeface="Calibri"/>
                <a:cs typeface="Calibri"/>
              </a:rPr>
              <a:t>balances</a:t>
            </a:r>
            <a:r>
              <a:rPr sz="1800" spc="-10">
                <a:latin typeface="Calibri"/>
                <a:cs typeface="Calibri"/>
              </a:rPr>
              <a:t> </a:t>
            </a:r>
            <a:r>
              <a:rPr sz="1800">
                <a:latin typeface="Calibri"/>
                <a:cs typeface="Calibri"/>
              </a:rPr>
              <a:t>(2</a:t>
            </a:r>
            <a:r>
              <a:rPr lang="en-US">
                <a:latin typeface="Calibri"/>
                <a:cs typeface="Calibri"/>
              </a:rPr>
              <a:t>3</a:t>
            </a:r>
            <a:r>
              <a:rPr sz="1800">
                <a:latin typeface="Calibri"/>
                <a:cs typeface="Calibri"/>
              </a:rPr>
              <a:t>/2</a:t>
            </a:r>
            <a:r>
              <a:rPr lang="en-US">
                <a:latin typeface="Calibri"/>
                <a:cs typeface="Calibri"/>
              </a:rPr>
              <a:t>4</a:t>
            </a:r>
            <a:r>
              <a:rPr sz="1800">
                <a:latin typeface="Calibri"/>
                <a:cs typeface="Calibri"/>
              </a:rPr>
              <a:t>)</a:t>
            </a:r>
            <a:r>
              <a:rPr sz="1800" spc="-10">
                <a:latin typeface="Calibri"/>
                <a:cs typeface="Calibri"/>
              </a:rPr>
              <a:t> </a:t>
            </a:r>
            <a:r>
              <a:rPr sz="1800">
                <a:latin typeface="Calibri"/>
                <a:cs typeface="Calibri"/>
              </a:rPr>
              <a:t>must</a:t>
            </a:r>
            <a:r>
              <a:rPr sz="1800" spc="-25">
                <a:latin typeface="Calibri"/>
                <a:cs typeface="Calibri"/>
              </a:rPr>
              <a:t> </a:t>
            </a:r>
            <a:r>
              <a:rPr sz="1800">
                <a:latin typeface="Calibri"/>
                <a:cs typeface="Calibri"/>
              </a:rPr>
              <a:t>be</a:t>
            </a:r>
            <a:r>
              <a:rPr sz="1800" spc="-10">
                <a:latin typeface="Calibri"/>
                <a:cs typeface="Calibri"/>
              </a:rPr>
              <a:t> </a:t>
            </a:r>
            <a:r>
              <a:rPr lang="en-US" sz="1800" b="1">
                <a:latin typeface="Calibri"/>
                <a:cs typeface="Calibri"/>
              </a:rPr>
              <a:t>$0</a:t>
            </a:r>
            <a:r>
              <a:rPr lang="en-US" b="1">
                <a:latin typeface="Calibri"/>
                <a:cs typeface="Calibri"/>
              </a:rPr>
              <a:t> as soon as possible.</a:t>
            </a:r>
            <a:r>
              <a:rPr lang="en-US" b="1" spc="-30">
                <a:latin typeface="Calibri"/>
                <a:cs typeface="Calibri"/>
              </a:rPr>
              <a:t> Funds</a:t>
            </a:r>
            <a:r>
              <a:rPr sz="1800" b="1" spc="-50">
                <a:latin typeface="Calibri"/>
                <a:cs typeface="Calibri"/>
              </a:rPr>
              <a:t> </a:t>
            </a:r>
            <a:r>
              <a:rPr sz="1800" b="1">
                <a:latin typeface="Calibri"/>
                <a:cs typeface="Calibri"/>
              </a:rPr>
              <a:t>must</a:t>
            </a:r>
            <a:r>
              <a:rPr sz="1800" b="1" spc="-35">
                <a:latin typeface="Calibri"/>
                <a:cs typeface="Calibri"/>
              </a:rPr>
              <a:t> </a:t>
            </a:r>
            <a:r>
              <a:rPr sz="1800" b="1">
                <a:latin typeface="Calibri"/>
                <a:cs typeface="Calibri"/>
              </a:rPr>
              <a:t>be</a:t>
            </a:r>
            <a:r>
              <a:rPr sz="1800" b="1" spc="-30">
                <a:latin typeface="Calibri"/>
                <a:cs typeface="Calibri"/>
              </a:rPr>
              <a:t> </a:t>
            </a:r>
            <a:r>
              <a:rPr sz="1800" b="1">
                <a:latin typeface="Calibri"/>
                <a:cs typeface="Calibri"/>
              </a:rPr>
              <a:t>obligated</a:t>
            </a:r>
            <a:r>
              <a:rPr lang="en-US" b="1" spc="-25">
                <a:latin typeface="Calibri"/>
                <a:cs typeface="Calibri"/>
              </a:rPr>
              <a:t> </a:t>
            </a:r>
            <a:r>
              <a:rPr lang="en-US" b="1">
                <a:latin typeface="Calibri"/>
                <a:cs typeface="Calibri"/>
              </a:rPr>
              <a:t>by</a:t>
            </a:r>
            <a:r>
              <a:rPr sz="1800" b="1" spc="-60">
                <a:latin typeface="Calibri"/>
                <a:cs typeface="Calibri"/>
              </a:rPr>
              <a:t> </a:t>
            </a:r>
            <a:r>
              <a:rPr sz="1800" b="1">
                <a:latin typeface="Calibri"/>
                <a:cs typeface="Calibri"/>
              </a:rPr>
              <a:t>9/30/2</a:t>
            </a:r>
            <a:r>
              <a:rPr lang="en-US" b="1">
                <a:latin typeface="Calibri"/>
                <a:cs typeface="Calibri"/>
              </a:rPr>
              <a:t>4</a:t>
            </a:r>
            <a:r>
              <a:rPr sz="1800" b="1" spc="-5">
                <a:latin typeface="Calibri"/>
                <a:cs typeface="Calibri"/>
              </a:rPr>
              <a:t> </a:t>
            </a:r>
            <a:r>
              <a:rPr sz="1800">
                <a:latin typeface="Calibri"/>
                <a:cs typeface="Calibri"/>
              </a:rPr>
              <a:t>to</a:t>
            </a:r>
            <a:r>
              <a:rPr sz="1800" spc="-25">
                <a:latin typeface="Calibri"/>
                <a:cs typeface="Calibri"/>
              </a:rPr>
              <a:t> </a:t>
            </a:r>
            <a:r>
              <a:rPr sz="1800">
                <a:latin typeface="Calibri"/>
                <a:cs typeface="Calibri"/>
              </a:rPr>
              <a:t>avoid</a:t>
            </a:r>
            <a:r>
              <a:rPr sz="1800" spc="-20">
                <a:latin typeface="Calibri"/>
                <a:cs typeface="Calibri"/>
              </a:rPr>
              <a:t> </a:t>
            </a:r>
            <a:r>
              <a:rPr sz="1800" spc="-25">
                <a:latin typeface="Calibri"/>
                <a:cs typeface="Calibri"/>
              </a:rPr>
              <a:t>the </a:t>
            </a:r>
            <a:r>
              <a:rPr sz="1800">
                <a:latin typeface="Calibri"/>
                <a:cs typeface="Calibri"/>
              </a:rPr>
              <a:t>funds</a:t>
            </a:r>
            <a:r>
              <a:rPr sz="1800" spc="5">
                <a:latin typeface="Calibri"/>
                <a:cs typeface="Calibri"/>
              </a:rPr>
              <a:t> </a:t>
            </a:r>
            <a:r>
              <a:rPr lang="en-US" spc="-10">
                <a:latin typeface="Calibri"/>
                <a:cs typeface="Calibri"/>
              </a:rPr>
              <a:t>lapsing.  </a:t>
            </a:r>
            <a:r>
              <a:rPr lang="en-US" b="1" u="sng" spc="-10">
                <a:highlight>
                  <a:srgbClr val="FFFF00"/>
                </a:highlight>
                <a:latin typeface="Calibri"/>
                <a:cs typeface="Calibri"/>
              </a:rPr>
              <a:t>Lapsed Prior Year 0161A1 23/24 funds may result in a dollar for dollar reduction in CC101 FY25 – we cannot stress enough how important it is to execute all funds. </a:t>
            </a:r>
            <a:endParaRPr lang="en-US" spc="-10">
              <a:latin typeface="Calibri"/>
              <a:cs typeface="Calibri"/>
            </a:endParaRPr>
          </a:p>
          <a:p>
            <a:pPr marL="240665" indent="-227965">
              <a:lnSpc>
                <a:spcPct val="100000"/>
              </a:lnSpc>
              <a:spcBef>
                <a:spcPts val="770"/>
              </a:spcBef>
              <a:buFont typeface="Arial"/>
              <a:buChar char="•"/>
              <a:tabLst>
                <a:tab pos="240665" algn="l"/>
                <a:tab pos="241300" algn="l"/>
              </a:tabLst>
            </a:pPr>
            <a:r>
              <a:rPr lang="en-US" spc="-10">
                <a:latin typeface="Calibri"/>
                <a:cs typeface="Calibri"/>
              </a:rPr>
              <a:t>If you have commitments  in 23/24 funds that will cannot be obligated by 9/1, please let us know ASAP!</a:t>
            </a:r>
            <a:endParaRPr lang="en-US" sz="1800" spc="-10">
              <a:latin typeface="Calibri"/>
              <a:cs typeface="Calibri"/>
            </a:endParaRPr>
          </a:p>
          <a:p>
            <a:pPr marL="240665" indent="-227965">
              <a:spcBef>
                <a:spcPts val="770"/>
              </a:spcBef>
              <a:buFont typeface="Arial,Sans-Serif"/>
              <a:buChar char="•"/>
              <a:tabLst>
                <a:tab pos="240665" algn="l"/>
                <a:tab pos="241300" algn="l"/>
              </a:tabLst>
            </a:pPr>
            <a:r>
              <a:rPr lang="en-US" spc="-10">
                <a:latin typeface="Calibri"/>
                <a:cs typeface="Calibri"/>
              </a:rPr>
              <a:t>Do not leave this until the last minute, Funds that lapsed are frowned upon by Congress.</a:t>
            </a:r>
          </a:p>
          <a:p>
            <a:pPr marL="240665" indent="-227965">
              <a:spcBef>
                <a:spcPts val="770"/>
              </a:spcBef>
              <a:buFont typeface="Arial"/>
              <a:buChar char="•"/>
              <a:tabLst>
                <a:tab pos="240665" algn="l"/>
                <a:tab pos="241300" algn="l"/>
              </a:tabLst>
            </a:pPr>
            <a:r>
              <a:rPr sz="1800">
                <a:latin typeface="Calibri"/>
                <a:cs typeface="Calibri"/>
              </a:rPr>
              <a:t>If</a:t>
            </a:r>
            <a:r>
              <a:rPr sz="1800" spc="-25">
                <a:latin typeface="Calibri"/>
                <a:cs typeface="Calibri"/>
              </a:rPr>
              <a:t> </a:t>
            </a:r>
            <a:r>
              <a:rPr sz="1800">
                <a:latin typeface="Calibri"/>
                <a:cs typeface="Calibri"/>
              </a:rPr>
              <a:t>your</a:t>
            </a:r>
            <a:r>
              <a:rPr sz="1800" spc="-25">
                <a:latin typeface="Calibri"/>
                <a:cs typeface="Calibri"/>
              </a:rPr>
              <a:t> </a:t>
            </a:r>
            <a:r>
              <a:rPr sz="1800">
                <a:latin typeface="Calibri"/>
                <a:cs typeface="Calibri"/>
              </a:rPr>
              <a:t>station</a:t>
            </a:r>
            <a:r>
              <a:rPr sz="1800" spc="-10">
                <a:latin typeface="Calibri"/>
                <a:cs typeface="Calibri"/>
              </a:rPr>
              <a:t> </a:t>
            </a:r>
            <a:r>
              <a:rPr sz="1800">
                <a:latin typeface="Calibri"/>
                <a:cs typeface="Calibri"/>
              </a:rPr>
              <a:t>has</a:t>
            </a:r>
            <a:r>
              <a:rPr sz="1800" spc="-15">
                <a:latin typeface="Calibri"/>
                <a:cs typeface="Calibri"/>
              </a:rPr>
              <a:t> </a:t>
            </a:r>
            <a:r>
              <a:rPr sz="1800" b="1">
                <a:latin typeface="Calibri"/>
                <a:cs typeface="Calibri"/>
              </a:rPr>
              <a:t>credit</a:t>
            </a:r>
            <a:r>
              <a:rPr sz="1800" b="1" spc="-45">
                <a:latin typeface="Calibri"/>
                <a:cs typeface="Calibri"/>
              </a:rPr>
              <a:t> </a:t>
            </a:r>
            <a:r>
              <a:rPr sz="1800" b="1">
                <a:latin typeface="Calibri"/>
                <a:cs typeface="Calibri"/>
              </a:rPr>
              <a:t>card</a:t>
            </a:r>
            <a:r>
              <a:rPr sz="1800" b="1" spc="-25">
                <a:latin typeface="Calibri"/>
                <a:cs typeface="Calibri"/>
              </a:rPr>
              <a:t> </a:t>
            </a:r>
            <a:r>
              <a:rPr sz="1800" b="1">
                <a:latin typeface="Calibri"/>
                <a:cs typeface="Calibri"/>
              </a:rPr>
              <a:t>orders</a:t>
            </a:r>
            <a:r>
              <a:rPr sz="1800" b="1" spc="-50">
                <a:latin typeface="Calibri"/>
                <a:cs typeface="Calibri"/>
              </a:rPr>
              <a:t> </a:t>
            </a:r>
            <a:r>
              <a:rPr sz="1800">
                <a:latin typeface="Calibri"/>
                <a:cs typeface="Calibri"/>
              </a:rPr>
              <a:t>(that</a:t>
            </a:r>
            <a:r>
              <a:rPr sz="1800" spc="-10">
                <a:latin typeface="Calibri"/>
                <a:cs typeface="Calibri"/>
              </a:rPr>
              <a:t> </a:t>
            </a:r>
            <a:r>
              <a:rPr sz="1800">
                <a:latin typeface="Calibri"/>
                <a:cs typeface="Calibri"/>
              </a:rPr>
              <a:t>used</a:t>
            </a:r>
            <a:r>
              <a:rPr sz="1800" spc="-20">
                <a:latin typeface="Calibri"/>
                <a:cs typeface="Calibri"/>
              </a:rPr>
              <a:t> </a:t>
            </a:r>
            <a:r>
              <a:rPr sz="1800">
                <a:latin typeface="Calibri"/>
                <a:cs typeface="Calibri"/>
              </a:rPr>
              <a:t>0161A1</a:t>
            </a:r>
            <a:r>
              <a:rPr sz="1800" spc="-25">
                <a:latin typeface="Calibri"/>
                <a:cs typeface="Calibri"/>
              </a:rPr>
              <a:t> </a:t>
            </a:r>
            <a:r>
              <a:rPr sz="1800">
                <a:latin typeface="Calibri"/>
                <a:cs typeface="Calibri"/>
              </a:rPr>
              <a:t>2</a:t>
            </a:r>
            <a:r>
              <a:rPr lang="en-US">
                <a:latin typeface="Calibri"/>
                <a:cs typeface="Calibri"/>
              </a:rPr>
              <a:t>3/24 funds</a:t>
            </a:r>
            <a:r>
              <a:rPr sz="1800">
                <a:latin typeface="Calibri"/>
                <a:cs typeface="Calibri"/>
              </a:rPr>
              <a:t>)</a:t>
            </a:r>
            <a:r>
              <a:rPr sz="1800" spc="-30">
                <a:latin typeface="Calibri"/>
                <a:cs typeface="Calibri"/>
              </a:rPr>
              <a:t> </a:t>
            </a:r>
            <a:r>
              <a:rPr sz="1800">
                <a:latin typeface="Calibri"/>
                <a:cs typeface="Calibri"/>
              </a:rPr>
              <a:t>that</a:t>
            </a:r>
            <a:r>
              <a:rPr sz="1800" spc="-25">
                <a:latin typeface="Calibri"/>
                <a:cs typeface="Calibri"/>
              </a:rPr>
              <a:t> </a:t>
            </a:r>
            <a:r>
              <a:rPr lang="en-US" sz="1800">
                <a:latin typeface="Calibri"/>
                <a:cs typeface="Calibri"/>
              </a:rPr>
              <a:t>are not yet reconciled</a:t>
            </a:r>
            <a:r>
              <a:rPr sz="1800">
                <a:latin typeface="Calibri"/>
                <a:cs typeface="Calibri"/>
              </a:rPr>
              <a:t>,</a:t>
            </a:r>
            <a:r>
              <a:rPr sz="1800" spc="-15">
                <a:latin typeface="Calibri"/>
                <a:cs typeface="Calibri"/>
              </a:rPr>
              <a:t> </a:t>
            </a:r>
            <a:r>
              <a:rPr sz="1800" spc="-20">
                <a:latin typeface="Calibri"/>
                <a:cs typeface="Calibri"/>
              </a:rPr>
              <a:t>take </a:t>
            </a:r>
            <a:r>
              <a:rPr sz="1800">
                <a:latin typeface="Calibri"/>
                <a:cs typeface="Calibri"/>
              </a:rPr>
              <a:t>actions</a:t>
            </a:r>
            <a:r>
              <a:rPr sz="1800" spc="-20">
                <a:latin typeface="Calibri"/>
                <a:cs typeface="Calibri"/>
              </a:rPr>
              <a:t> </a:t>
            </a:r>
            <a:r>
              <a:rPr sz="1800">
                <a:latin typeface="Calibri"/>
                <a:cs typeface="Calibri"/>
              </a:rPr>
              <a:t>to</a:t>
            </a:r>
            <a:r>
              <a:rPr sz="1800" spc="-20">
                <a:latin typeface="Calibri"/>
                <a:cs typeface="Calibri"/>
              </a:rPr>
              <a:t> </a:t>
            </a:r>
            <a:r>
              <a:rPr sz="1800" b="1">
                <a:latin typeface="Calibri"/>
                <a:cs typeface="Calibri"/>
              </a:rPr>
              <a:t>close</a:t>
            </a:r>
            <a:r>
              <a:rPr sz="1800" b="1" spc="-25">
                <a:latin typeface="Calibri"/>
                <a:cs typeface="Calibri"/>
              </a:rPr>
              <a:t> </a:t>
            </a:r>
            <a:r>
              <a:rPr sz="1800" b="1">
                <a:latin typeface="Calibri"/>
                <a:cs typeface="Calibri"/>
              </a:rPr>
              <a:t>these</a:t>
            </a:r>
            <a:r>
              <a:rPr sz="1800" b="1" spc="-60">
                <a:latin typeface="Calibri"/>
                <a:cs typeface="Calibri"/>
              </a:rPr>
              <a:t> </a:t>
            </a:r>
            <a:r>
              <a:rPr sz="1800" b="1">
                <a:latin typeface="Calibri"/>
                <a:cs typeface="Calibri"/>
              </a:rPr>
              <a:t>transactions</a:t>
            </a:r>
            <a:r>
              <a:rPr sz="1800" b="1" spc="-30">
                <a:latin typeface="Calibri"/>
                <a:cs typeface="Calibri"/>
              </a:rPr>
              <a:t> </a:t>
            </a:r>
            <a:r>
              <a:rPr sz="1800" b="1">
                <a:latin typeface="Calibri"/>
                <a:cs typeface="Calibri"/>
              </a:rPr>
              <a:t>and</a:t>
            </a:r>
            <a:r>
              <a:rPr sz="1800" b="1" spc="-65">
                <a:latin typeface="Calibri"/>
                <a:cs typeface="Calibri"/>
              </a:rPr>
              <a:t> </a:t>
            </a:r>
            <a:r>
              <a:rPr sz="1800" b="1">
                <a:latin typeface="Calibri"/>
                <a:cs typeface="Calibri"/>
              </a:rPr>
              <a:t>move</a:t>
            </a:r>
            <a:r>
              <a:rPr sz="1800" b="1" spc="-40">
                <a:latin typeface="Calibri"/>
                <a:cs typeface="Calibri"/>
              </a:rPr>
              <a:t> </a:t>
            </a:r>
            <a:r>
              <a:rPr sz="1800" b="1">
                <a:latin typeface="Calibri"/>
                <a:cs typeface="Calibri"/>
              </a:rPr>
              <a:t>the</a:t>
            </a:r>
            <a:r>
              <a:rPr sz="1800" b="1" spc="-40">
                <a:latin typeface="Calibri"/>
                <a:cs typeface="Calibri"/>
              </a:rPr>
              <a:t> </a:t>
            </a:r>
            <a:r>
              <a:rPr sz="1800" b="1">
                <a:latin typeface="Calibri"/>
                <a:cs typeface="Calibri"/>
              </a:rPr>
              <a:t>transaction</a:t>
            </a:r>
            <a:r>
              <a:rPr sz="1800" b="1" spc="-25">
                <a:latin typeface="Calibri"/>
                <a:cs typeface="Calibri"/>
              </a:rPr>
              <a:t> </a:t>
            </a:r>
            <a:r>
              <a:rPr sz="1800" b="1">
                <a:latin typeface="Calibri"/>
                <a:cs typeface="Calibri"/>
              </a:rPr>
              <a:t>to</a:t>
            </a:r>
            <a:r>
              <a:rPr sz="1800" b="1" spc="-30">
                <a:latin typeface="Calibri"/>
                <a:cs typeface="Calibri"/>
              </a:rPr>
              <a:t> </a:t>
            </a:r>
            <a:r>
              <a:rPr sz="1800" b="1">
                <a:latin typeface="Calibri"/>
                <a:cs typeface="Calibri"/>
              </a:rPr>
              <a:t>current</a:t>
            </a:r>
            <a:r>
              <a:rPr sz="1800" b="1" spc="-50">
                <a:latin typeface="Calibri"/>
                <a:cs typeface="Calibri"/>
              </a:rPr>
              <a:t> </a:t>
            </a:r>
            <a:r>
              <a:rPr sz="1800" b="1">
                <a:latin typeface="Calibri"/>
                <a:cs typeface="Calibri"/>
              </a:rPr>
              <a:t>year</a:t>
            </a:r>
            <a:r>
              <a:rPr sz="1800" b="1" spc="-25">
                <a:latin typeface="Calibri"/>
                <a:cs typeface="Calibri"/>
              </a:rPr>
              <a:t> </a:t>
            </a:r>
            <a:r>
              <a:rPr sz="1800">
                <a:latin typeface="Calibri"/>
                <a:cs typeface="Calibri"/>
              </a:rPr>
              <a:t>(0161A1</a:t>
            </a:r>
            <a:r>
              <a:rPr sz="1800" spc="-10">
                <a:latin typeface="Calibri"/>
                <a:cs typeface="Calibri"/>
              </a:rPr>
              <a:t> </a:t>
            </a:r>
            <a:r>
              <a:rPr lang="en-US" spc="-10">
                <a:latin typeface="Calibri"/>
                <a:cs typeface="Calibri"/>
              </a:rPr>
              <a:t>24-</a:t>
            </a:r>
            <a:r>
              <a:rPr lang="en-US" spc="-20">
                <a:latin typeface="Calibri"/>
                <a:cs typeface="Calibri"/>
              </a:rPr>
              <a:t>25</a:t>
            </a:r>
            <a:r>
              <a:rPr sz="1800" spc="-20">
                <a:latin typeface="Calibri"/>
                <a:cs typeface="Calibri"/>
              </a:rPr>
              <a:t>).</a:t>
            </a:r>
            <a:endParaRPr lang="en-US" sz="1800">
              <a:latin typeface="Calibri"/>
              <a:cs typeface="Calibri"/>
            </a:endParaRPr>
          </a:p>
          <a:p>
            <a:pPr marL="240665" marR="459740" indent="-227965">
              <a:lnSpc>
                <a:spcPct val="163215"/>
              </a:lnSpc>
              <a:spcBef>
                <a:spcPts val="1015"/>
              </a:spcBef>
              <a:buFont typeface="Arial"/>
              <a:buChar char="•"/>
              <a:tabLst>
                <a:tab pos="240665" algn="l"/>
                <a:tab pos="241300" algn="l"/>
              </a:tabLst>
            </a:pPr>
            <a:r>
              <a:rPr sz="1800">
                <a:latin typeface="Calibri"/>
                <a:cs typeface="Calibri"/>
                <a:hlinkClick r:id="rId2"/>
              </a:rPr>
              <a:t>Run</a:t>
            </a:r>
            <a:r>
              <a:rPr sz="1800" spc="-15">
                <a:latin typeface="Calibri"/>
                <a:cs typeface="Calibri"/>
                <a:hlinkClick r:id="rId2"/>
              </a:rPr>
              <a:t> </a:t>
            </a:r>
            <a:r>
              <a:rPr sz="1800">
                <a:latin typeface="Calibri"/>
                <a:cs typeface="Calibri"/>
                <a:hlinkClick r:id="rId2"/>
              </a:rPr>
              <a:t>daily</a:t>
            </a:r>
            <a:r>
              <a:rPr sz="1800" spc="-15">
                <a:latin typeface="Calibri"/>
                <a:cs typeface="Calibri"/>
                <a:hlinkClick r:id="rId2"/>
              </a:rPr>
              <a:t> </a:t>
            </a:r>
            <a:r>
              <a:rPr sz="1800">
                <a:latin typeface="Calibri"/>
                <a:cs typeface="Calibri"/>
                <a:hlinkClick r:id="rId2"/>
              </a:rPr>
              <a:t>Status</a:t>
            </a:r>
            <a:r>
              <a:rPr sz="1800" spc="-30">
                <a:latin typeface="Calibri"/>
                <a:cs typeface="Calibri"/>
                <a:hlinkClick r:id="rId2"/>
              </a:rPr>
              <a:t> </a:t>
            </a:r>
            <a:r>
              <a:rPr sz="1800">
                <a:latin typeface="Calibri"/>
                <a:cs typeface="Calibri"/>
                <a:hlinkClick r:id="rId2"/>
              </a:rPr>
              <a:t>of</a:t>
            </a:r>
            <a:r>
              <a:rPr sz="1800" spc="-5">
                <a:latin typeface="Calibri"/>
                <a:cs typeface="Calibri"/>
                <a:hlinkClick r:id="rId2"/>
              </a:rPr>
              <a:t> </a:t>
            </a:r>
            <a:r>
              <a:rPr sz="1800">
                <a:latin typeface="Calibri"/>
                <a:cs typeface="Calibri"/>
                <a:hlinkClick r:id="rId2"/>
              </a:rPr>
              <a:t>Funds</a:t>
            </a:r>
            <a:r>
              <a:rPr sz="1800" spc="-35">
                <a:latin typeface="Calibri"/>
                <a:cs typeface="Calibri"/>
                <a:hlinkClick r:id="rId2"/>
              </a:rPr>
              <a:t> </a:t>
            </a:r>
            <a:r>
              <a:rPr sz="1800">
                <a:latin typeface="Calibri"/>
                <a:cs typeface="Calibri"/>
                <a:hlinkClick r:id="rId2"/>
              </a:rPr>
              <a:t>to</a:t>
            </a:r>
            <a:r>
              <a:rPr sz="1800" spc="-10">
                <a:latin typeface="Calibri"/>
                <a:cs typeface="Calibri"/>
                <a:hlinkClick r:id="rId2"/>
              </a:rPr>
              <a:t> </a:t>
            </a:r>
            <a:r>
              <a:rPr sz="1800" b="1">
                <a:latin typeface="Calibri"/>
                <a:cs typeface="Calibri"/>
                <a:hlinkClick r:id="rId2"/>
              </a:rPr>
              <a:t>track</a:t>
            </a:r>
            <a:r>
              <a:rPr sz="1800" b="1" spc="-35">
                <a:latin typeface="Calibri"/>
                <a:cs typeface="Calibri"/>
                <a:hlinkClick r:id="rId2"/>
              </a:rPr>
              <a:t> </a:t>
            </a:r>
            <a:r>
              <a:rPr sz="1800" b="1">
                <a:latin typeface="Calibri"/>
                <a:cs typeface="Calibri"/>
                <a:hlinkClick r:id="rId2"/>
              </a:rPr>
              <a:t>Prior</a:t>
            </a:r>
            <a:r>
              <a:rPr sz="1800" b="1" spc="-30">
                <a:latin typeface="Calibri"/>
                <a:cs typeface="Calibri"/>
                <a:hlinkClick r:id="rId2"/>
              </a:rPr>
              <a:t> </a:t>
            </a:r>
            <a:r>
              <a:rPr sz="1800" b="1" spc="-20">
                <a:latin typeface="Calibri"/>
                <a:cs typeface="Calibri"/>
                <a:hlinkClick r:id="rId2"/>
              </a:rPr>
              <a:t>Year</a:t>
            </a:r>
            <a:r>
              <a:rPr sz="1800" b="1" spc="-35">
                <a:latin typeface="Calibri"/>
                <a:cs typeface="Calibri"/>
                <a:hlinkClick r:id="rId2"/>
              </a:rPr>
              <a:t> </a:t>
            </a:r>
            <a:r>
              <a:rPr sz="1800" b="1" spc="-10">
                <a:latin typeface="Calibri"/>
                <a:cs typeface="Calibri"/>
                <a:hlinkClick r:id="rId2"/>
              </a:rPr>
              <a:t>execution</a:t>
            </a:r>
            <a:r>
              <a:rPr sz="1800" b="1" spc="-65">
                <a:latin typeface="Calibri"/>
                <a:cs typeface="Calibri"/>
                <a:hlinkClick r:id="rId2"/>
              </a:rPr>
              <a:t> </a:t>
            </a:r>
            <a:r>
              <a:rPr sz="1800" b="1">
                <a:latin typeface="Calibri"/>
                <a:cs typeface="Calibri"/>
                <a:hlinkClick r:id="rId2"/>
              </a:rPr>
              <a:t>daily</a:t>
            </a:r>
            <a:r>
              <a:rPr sz="1800" b="1" spc="-45">
                <a:latin typeface="Calibri"/>
                <a:cs typeface="Calibri"/>
                <a:hlinkClick r:id="rId2"/>
              </a:rPr>
              <a:t> </a:t>
            </a:r>
            <a:r>
              <a:rPr sz="1800">
                <a:latin typeface="Calibri"/>
                <a:cs typeface="Calibri"/>
                <a:hlinkClick r:id="rId2"/>
              </a:rPr>
              <a:t>(</a:t>
            </a:r>
            <a:r>
              <a:rPr sz="1800" u="sng">
                <a:solidFill>
                  <a:srgbClr val="0562C1"/>
                </a:solidFill>
                <a:uFill>
                  <a:solidFill>
                    <a:srgbClr val="0562C1"/>
                  </a:solidFill>
                </a:uFill>
                <a:latin typeface="Calibri"/>
                <a:cs typeface="Calibri"/>
                <a:hlinkClick r:id="rId2"/>
              </a:rPr>
              <a:t>Monthly </a:t>
            </a:r>
            <a:r>
              <a:rPr sz="1800" u="sng" spc="-10">
                <a:solidFill>
                  <a:srgbClr val="0562C1"/>
                </a:solidFill>
                <a:uFill>
                  <a:solidFill>
                    <a:srgbClr val="0562C1"/>
                  </a:solidFill>
                </a:uFill>
                <a:latin typeface="Calibri"/>
                <a:cs typeface="Calibri"/>
                <a:hlinkClick r:id="rId2"/>
              </a:rPr>
              <a:t>Training</a:t>
            </a:r>
            <a:r>
              <a:rPr sz="1800" u="sng" spc="-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Series:</a:t>
            </a:r>
            <a:r>
              <a:rPr sz="1800" u="sng" spc="-3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Using</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VSSC</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and</a:t>
            </a:r>
            <a:r>
              <a:rPr sz="1800" u="sng" spc="-2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reading</a:t>
            </a:r>
            <a:r>
              <a:rPr sz="1800" u="sng" spc="-5">
                <a:solidFill>
                  <a:srgbClr val="0562C1"/>
                </a:solidFill>
                <a:uFill>
                  <a:solidFill>
                    <a:srgbClr val="0562C1"/>
                  </a:solidFill>
                </a:uFill>
                <a:latin typeface="Calibri"/>
                <a:cs typeface="Calibri"/>
                <a:hlinkClick r:id="rId2"/>
              </a:rPr>
              <a:t> </a:t>
            </a:r>
            <a:r>
              <a:rPr sz="1800" u="sng" spc="-25">
                <a:solidFill>
                  <a:srgbClr val="0562C1"/>
                </a:solidFill>
                <a:uFill>
                  <a:solidFill>
                    <a:srgbClr val="0562C1"/>
                  </a:solidFill>
                </a:uFill>
                <a:latin typeface="Calibri"/>
                <a:cs typeface="Calibri"/>
                <a:hlinkClick r:id="rId2"/>
              </a:rPr>
              <a:t>the</a:t>
            </a:r>
            <a:r>
              <a:rPr sz="1800" spc="-25">
                <a:solidFill>
                  <a:srgbClr val="0562C1"/>
                </a:solidFill>
                <a:latin typeface="Calibri"/>
                <a:cs typeface="Calibri"/>
                <a:hlinkClick r:id="rId2"/>
              </a:rPr>
              <a:t> </a:t>
            </a:r>
            <a:r>
              <a:rPr sz="1800" u="sng">
                <a:solidFill>
                  <a:srgbClr val="0562C1"/>
                </a:solidFill>
                <a:uFill>
                  <a:solidFill>
                    <a:srgbClr val="0562C1"/>
                  </a:solidFill>
                </a:uFill>
                <a:latin typeface="Calibri"/>
                <a:cs typeface="Calibri"/>
                <a:hlinkClick r:id="rId2"/>
              </a:rPr>
              <a:t>Status</a:t>
            </a:r>
            <a:r>
              <a:rPr sz="1800" u="sng" spc="-5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of</a:t>
            </a:r>
            <a:r>
              <a:rPr sz="1800" u="sng" spc="-2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Allowance</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(SOA)</a:t>
            </a:r>
            <a:r>
              <a:rPr sz="1800" u="sng" spc="-20">
                <a:solidFill>
                  <a:srgbClr val="0562C1"/>
                </a:solidFill>
                <a:uFill>
                  <a:solidFill>
                    <a:srgbClr val="0562C1"/>
                  </a:solidFill>
                </a:uFill>
                <a:latin typeface="Calibri"/>
                <a:cs typeface="Calibri"/>
                <a:hlinkClick r:id="rId2"/>
              </a:rPr>
              <a:t> </a:t>
            </a:r>
            <a:r>
              <a:rPr sz="1800" u="sng" spc="-10">
                <a:solidFill>
                  <a:srgbClr val="0562C1"/>
                </a:solidFill>
                <a:uFill>
                  <a:solidFill>
                    <a:srgbClr val="0562C1"/>
                  </a:solidFill>
                </a:uFill>
                <a:latin typeface="Calibri"/>
                <a:cs typeface="Calibri"/>
                <a:hlinkClick r:id="rId2"/>
              </a:rPr>
              <a:t>(va.gov)</a:t>
            </a:r>
            <a:r>
              <a:rPr sz="1800" spc="-10">
                <a:latin typeface="Calibri"/>
                <a:cs typeface="Calibri"/>
                <a:hlinkClick r:id="rId2"/>
              </a:rPr>
              <a:t>).</a:t>
            </a:r>
            <a:endParaRPr lang="en-US" sz="1800">
              <a:latin typeface="Calibri"/>
              <a:cs typeface="Calibri"/>
              <a:hlinkClick r:id="rId2"/>
            </a:endParaRPr>
          </a:p>
          <a:p>
            <a:pPr marL="240665" indent="-227965">
              <a:spcBef>
                <a:spcPts val="755"/>
              </a:spcBef>
              <a:buFont typeface="Arial"/>
              <a:buChar char="•"/>
              <a:tabLst>
                <a:tab pos="240665" algn="l"/>
                <a:tab pos="241300" algn="l"/>
              </a:tabLst>
            </a:pPr>
            <a:r>
              <a:rPr sz="1800">
                <a:latin typeface="Calibri"/>
                <a:cs typeface="Calibri"/>
              </a:rPr>
              <a:t>We</a:t>
            </a:r>
            <a:r>
              <a:rPr lang="en-US" sz="1800">
                <a:latin typeface="Calibri"/>
                <a:cs typeface="Calibri"/>
              </a:rPr>
              <a:t> </a:t>
            </a:r>
            <a:r>
              <a:rPr lang="en-US">
                <a:latin typeface="Calibri"/>
                <a:cs typeface="Calibri"/>
              </a:rPr>
              <a:t>contacted stations who’ve continued to have large prior year balances and asked to move to undistributed in Q3 for pullback. We will continue to contact sites if we see large amounts pop up on the SOA – Finance reviews daily.  </a:t>
            </a:r>
            <a:endParaRPr lang="en-US"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Bowen, Jennifer A.</DisplayName>
        <AccountId>981</AccountId>
        <AccountType/>
      </UserInfo>
      <UserInfo>
        <DisplayName>Berlow, Jason</DisplayName>
        <AccountId>13</AccountId>
        <AccountType/>
      </UserInfo>
      <UserInfo>
        <DisplayName>Points, Kari</DisplayName>
        <AccountId>30</AccountId>
        <AccountType/>
      </UserInfo>
      <UserInfo>
        <DisplayName>Laracuente, Antonio J</DisplayName>
        <AccountId>24</AccountId>
        <AccountType/>
      </UserInfo>
      <UserInfo>
        <DisplayName>Verwiel, John M.</DisplayName>
        <AccountId>23</AccountId>
        <AccountType/>
      </UserInfo>
      <UserInfo>
        <DisplayName>Langston, Joy A.</DisplayName>
        <AccountId>9</AccountId>
        <AccountType/>
      </UserInfo>
      <UserInfo>
        <DisplayName>Murphy, Diane E.</DisplayName>
        <AccountId>15</AccountId>
        <AccountType/>
      </UserInfo>
    </SharedWithUsers>
    <lcf76f155ced4ddcb4097134ff3c332f xmlns="82a4c570-96aa-4e7e-95a1-f651dcacea28">
      <Terms xmlns="http://schemas.microsoft.com/office/infopath/2007/PartnerControls"/>
    </lcf76f155ced4ddcb4097134ff3c332f>
    <TaxCatchAll xmlns="d84e0ee5-8f79-4036-b05d-88e91c74e1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C43F5D-9A7B-4A2E-A13C-205E111A08C9}">
  <ds:schemaRefs>
    <ds:schemaRef ds:uri="http://schemas.microsoft.com/sharepoint/v3/contenttype/forms"/>
  </ds:schemaRefs>
</ds:datastoreItem>
</file>

<file path=customXml/itemProps2.xml><?xml version="1.0" encoding="utf-8"?>
<ds:datastoreItem xmlns:ds="http://schemas.openxmlformats.org/officeDocument/2006/customXml" ds:itemID="{B11FA0BF-AD9A-4CD1-8BF7-642A85A3BEE2}">
  <ds:schemaRefs>
    <ds:schemaRef ds:uri="33c4a2d5-9cba-4e0a-92ff-311539fe0490"/>
    <ds:schemaRef ds:uri="6fd99b86-a2da-47ef-ab26-55e7009dfe6e"/>
    <ds:schemaRef ds:uri="77dce447-0566-47ff-8c07-c9b85fda5322"/>
    <ds:schemaRef ds:uri="886558c9-644e-46d6-b7c4-93d8d67040fe"/>
    <ds:schemaRef ds:uri="a2e24842-871b-4e9e-9826-0ade6dc7baca"/>
    <ds:schemaRef ds:uri="fea499aa-8b5d-4e93-a98e-ef6443c223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F39602-FF59-45AD-9C30-8968FF0FE953}"/>
</file>

<file path=docProps/app.xml><?xml version="1.0" encoding="utf-8"?>
<Properties xmlns="http://schemas.openxmlformats.org/officeDocument/2006/extended-properties" xmlns:vt="http://schemas.openxmlformats.org/officeDocument/2006/docPropsVTypes">
  <Template/>
  <TotalTime>0</TotalTime>
  <Words>3058</Words>
  <Application>Microsoft Office PowerPoint</Application>
  <PresentationFormat>Widescreen</PresentationFormat>
  <Paragraphs>204</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Arial,Sans-Serif</vt:lpstr>
      <vt:lpstr>Bradley Hand ITC</vt:lpstr>
      <vt:lpstr>Calibri</vt:lpstr>
      <vt:lpstr>Calibri Light</vt:lpstr>
      <vt:lpstr>Times New Roman</vt:lpstr>
      <vt:lpstr>Wingdings</vt:lpstr>
      <vt:lpstr>Office Theme</vt:lpstr>
      <vt:lpstr>Preparing to Close the Fiscal Year</vt:lpstr>
      <vt:lpstr>PowerPoint Presentation</vt:lpstr>
      <vt:lpstr>Objectives for today’s training</vt:lpstr>
      <vt:lpstr>Objectives for today’s training</vt:lpstr>
      <vt:lpstr>IMPORTANT!  Read the guidance on FY 24 close out</vt:lpstr>
      <vt:lpstr>Bookmark the Link:  Guidance is on the ORD Field Finance Resource Center </vt:lpstr>
      <vt:lpstr>Section 1: FY24 Closing the Fiscal Year (Appropriated Funds)</vt:lpstr>
      <vt:lpstr>Section 1: FY 2024: Key Date for Closing the Fiscal Year</vt:lpstr>
      <vt:lpstr>Section 1: Key Points regarding Prior Year Appropriation (PY) (0161A1 23-24)</vt:lpstr>
      <vt:lpstr>Section 1: Key Points regarding the Current Year Appropriation (CY) (0161A1 24-25)</vt:lpstr>
      <vt:lpstr>Section 1: Follow-up from Q3 RAFT Report</vt:lpstr>
      <vt:lpstr>Section 1: Looking at Appropriation, Program and Individual Project Data</vt:lpstr>
      <vt:lpstr>Section 1: Annual Close Review</vt:lpstr>
      <vt:lpstr>Section 2: Committed vs. Obligated, Credit Cards and Travel</vt:lpstr>
      <vt:lpstr>Section 2: Reminder: Committed vs. Obligated</vt:lpstr>
      <vt:lpstr>Section 2: Helpful tips on credit card open orders</vt:lpstr>
      <vt:lpstr>Section 2: Travel/Concur</vt:lpstr>
      <vt:lpstr>Section 3: Reimbursables </vt:lpstr>
      <vt:lpstr>Section 3: Biggest Issue with Reimbursables</vt:lpstr>
      <vt:lpstr>Section 3: Managing Reimbursable Funding</vt:lpstr>
      <vt:lpstr>Section 4: Planning for FY 25</vt:lpstr>
      <vt:lpstr>Section 4: Planning for FY 25</vt:lpstr>
      <vt:lpstr>Questions</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Close the Fiscal Year</dc:title>
  <dc:subject>Preparing to Close the Fiscal Year</dc:subject>
  <dc:creator>Berlow, Jason</dc:creator>
  <cp:keywords>Preparing to Close the Fiscal Year</cp:keywords>
  <cp:lastModifiedBy>Lallier, Amy L.</cp:lastModifiedBy>
  <cp:revision>3</cp:revision>
  <cp:lastPrinted>2023-08-30T16:36:47Z</cp:lastPrinted>
  <dcterms:created xsi:type="dcterms:W3CDTF">2023-08-09T12:48:07Z</dcterms:created>
  <dcterms:modified xsi:type="dcterms:W3CDTF">2024-07-17T16:31:08Z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2022-08-03T00:00:00Z</vt:filetime>
  </property>
  <property fmtid="{D5CDD505-2E9C-101B-9397-08002B2CF9AE}" pid="3" name="Creator">
    <vt:lpwstr>Acrobat PDFMaker 22 for PowerPoint</vt:lpwstr>
  </property>
  <property fmtid="{D5CDD505-2E9C-101B-9397-08002B2CF9AE}" pid="4" name="LastSaved">
    <vt:filetime>2023-08-09T00:00:00Z</vt:filetime>
  </property>
  <property fmtid="{D5CDD505-2E9C-101B-9397-08002B2CF9AE}" pid="5" name="Producer">
    <vt:lpwstr>Adobe PDF Library 22.1.117</vt:lpwstr>
  </property>
  <property fmtid="{D5CDD505-2E9C-101B-9397-08002B2CF9AE}" pid="6" name="MediaServiceImageTags">
    <vt:lpwstr/>
  </property>
  <property fmtid="{D5CDD505-2E9C-101B-9397-08002B2CF9AE}" pid="7" name="ContentTypeId">
    <vt:lpwstr>0x0101004270B8C538AFB24B91BAB31B557F509C</vt:lpwstr>
  </property>
</Properties>
</file>