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7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9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10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11.xml" ContentType="application/vnd.openxmlformats-officedocument.theme+xml"/>
  <Override PartName="/ppt/slideLayouts/slideLayout40.xml" ContentType="application/vnd.openxmlformats-officedocument.presentationml.slideLayout+xml"/>
  <Override PartName="/ppt/theme/theme12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2" r:id="rId5"/>
    <p:sldMasterId id="2147483694" r:id="rId6"/>
    <p:sldMasterId id="2147483699" r:id="rId7"/>
    <p:sldMasterId id="2147483650" r:id="rId8"/>
    <p:sldMasterId id="2147483662" r:id="rId9"/>
    <p:sldMasterId id="2147483717" r:id="rId10"/>
    <p:sldMasterId id="2147483725" r:id="rId11"/>
    <p:sldMasterId id="2147483730" r:id="rId12"/>
    <p:sldMasterId id="2147483733" r:id="rId13"/>
    <p:sldMasterId id="2147483757" r:id="rId14"/>
    <p:sldMasterId id="2147483764" r:id="rId15"/>
    <p:sldMasterId id="2147483779" r:id="rId16"/>
  </p:sldMasterIdLst>
  <p:notesMasterIdLst>
    <p:notesMasterId r:id="rId32"/>
  </p:notesMasterIdLst>
  <p:handoutMasterIdLst>
    <p:handoutMasterId r:id="rId33"/>
  </p:handoutMasterIdLst>
  <p:sldIdLst>
    <p:sldId id="256" r:id="rId17"/>
    <p:sldId id="4956" r:id="rId18"/>
    <p:sldId id="259" r:id="rId19"/>
    <p:sldId id="2193" r:id="rId20"/>
    <p:sldId id="2195" r:id="rId21"/>
    <p:sldId id="4950" r:id="rId22"/>
    <p:sldId id="320" r:id="rId23"/>
    <p:sldId id="321" r:id="rId24"/>
    <p:sldId id="2201" r:id="rId25"/>
    <p:sldId id="2147470505" r:id="rId26"/>
    <p:sldId id="2147470504" r:id="rId27"/>
    <p:sldId id="2218" r:id="rId28"/>
    <p:sldId id="2147470506" r:id="rId29"/>
    <p:sldId id="2147470508" r:id="rId30"/>
    <p:sldId id="214747050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B264D51-D3A9-0BF7-C94D-E6B614FF298D}" name="Stephanie Pyle" initials="SP" userId="S::stephanie.pyle@advarra.com::50147a9d-dfc0-4b36-8cbe-f516d401c692" providerId="AD"/>
  <p188:author id="{55251568-A927-70E4-D6EB-E140DF46EC3D}" name="Sarah Bowman" initials="SB" userId="S::sarah.bowman@advarra.com::47c82d7e-231a-422c-804e-bb3ecb504fb2" providerId="AD"/>
  <p188:author id="{D3A2CA70-508C-3796-061E-F7A56E6468C8}" name="Stephanie Pyle" initials="SP" userId="S::Stephanie.Pyle@advarra.com::50147a9d-dfc0-4b36-8cbe-f516d401c692" providerId="AD"/>
  <p188:author id="{67F1D9C9-A4F4-F124-BC93-E6C11D9046A8}" name="Meghan Hosely" initials="MH" userId="S::meghan.hosely@advarra.com::734271d4-5a04-4199-bdbd-5e5a6e60c59c" providerId="AD"/>
  <p188:author id="{D9886ED3-00A5-980C-C6DE-04E2069F175A}" name="James Riddle" initials="JR" userId="S::james.riddle@advarra.com::0d1fa3ac-fd41-473f-9e30-3c2c1123209a" providerId="AD"/>
  <p188:author id="{C89E8EE1-39D7-0B9B-58A4-C00FD6073B25}" name="Barbara Schneider" initials="BS" userId="S::barbara.schneider@advarra.com::c7be409f-049f-46d9-865f-04ebab9d22d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anie Pyle" initials="SP" lastIdx="66" clrIdx="0">
    <p:extLst>
      <p:ext uri="{19B8F6BF-5375-455C-9EA6-DF929625EA0E}">
        <p15:presenceInfo xmlns:p15="http://schemas.microsoft.com/office/powerpoint/2012/main" userId="S::Stephanie.Pyle@advarra.com::50147a9d-dfc0-4b36-8cbe-f516d401c692" providerId="AD"/>
      </p:ext>
    </p:extLst>
  </p:cmAuthor>
  <p:cmAuthor id="2" name="Joan Versaggi" initials="JV" lastIdx="10" clrIdx="1">
    <p:extLst>
      <p:ext uri="{19B8F6BF-5375-455C-9EA6-DF929625EA0E}">
        <p15:presenceInfo xmlns:p15="http://schemas.microsoft.com/office/powerpoint/2012/main" userId="S::Joan.Versaggi@advarra.com::0f5a4628-99ba-47e1-92ee-d6cb4a69aa55" providerId="AD"/>
      </p:ext>
    </p:extLst>
  </p:cmAuthor>
  <p:cmAuthor id="3" name="Lisa Rooney" initials="LR" lastIdx="12" clrIdx="2">
    <p:extLst>
      <p:ext uri="{19B8F6BF-5375-455C-9EA6-DF929625EA0E}">
        <p15:presenceInfo xmlns:p15="http://schemas.microsoft.com/office/powerpoint/2012/main" userId="S::lisa.rooney@advarra.com::161fc5a8-a83f-4f5e-86c7-e5e1452056cb" providerId="AD"/>
      </p:ext>
    </p:extLst>
  </p:cmAuthor>
  <p:cmAuthor id="4" name="Sarah Bowman" initials="SB" lastIdx="4" clrIdx="3">
    <p:extLst>
      <p:ext uri="{19B8F6BF-5375-455C-9EA6-DF929625EA0E}">
        <p15:presenceInfo xmlns:p15="http://schemas.microsoft.com/office/powerpoint/2012/main" userId="S::Sarah.Bowman@advarra.com::47c82d7e-231a-422c-804e-bb3ecb504fb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D"/>
    <a:srgbClr val="E4E7EC"/>
    <a:srgbClr val="FFFFFF"/>
    <a:srgbClr val="005172"/>
    <a:srgbClr val="0035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5.xml"/><Relationship Id="rId34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8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230A994-2203-4CFC-BF5C-3B6964C08B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B13C44-E550-4703-98E9-03B4F63F1E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2BD08-9F0E-4912-BFD0-C67C84CCB95D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E1DED-B4DE-4E4C-BE5A-7D28FC7385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E025F-8DE6-41E3-916D-1FD64DD235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7A7AF-AE29-4FDE-8611-47067C381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1944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33DB3-888A-4754-8B45-C774C0877273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68A2C-0977-4AC1-B29A-E58FED618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4312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r>
              <a:rPr lang="en-US"/>
              <a:t>A brief overview of Advarra – showing the scope of our work </a:t>
            </a:r>
          </a:p>
          <a:p>
            <a:pPr lvl="0"/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BE0231-95F6-3D40-8BE5-4184080834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838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575EB31-414D-4C5E-AA4C-35EF603B31DC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468A2C-0977-4AC1-B29A-E58FED618A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29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C9D5B-E44F-4120-8715-2BBCBB0C6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621" y="1122363"/>
            <a:ext cx="10037379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3881A-7099-4FC9-A649-6A93537B83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621" y="3602038"/>
            <a:ext cx="820857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E26CB-D82E-4E0D-8D9F-715F8E111C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04219" y="6353100"/>
            <a:ext cx="1608083" cy="365125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8834FD5F-538D-43B7-A486-C4E6F4C2E49E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924C9-C37E-4E62-90A6-F8E02CDB6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9055" y="6353101"/>
            <a:ext cx="453855" cy="365125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0A98F41F-07C5-4DCD-B2F1-B3D535DCDC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96647D2-661B-42B1-89FC-C430089F1A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18512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C4743-BF0F-4079-AB84-C6E997E37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C51D8B-7B19-4721-9203-8094C3EF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941C-1776-41EA-9A2E-1784D61D71C6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4C4E3-4AF5-4CB3-BF89-5B8BC2818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88FB9C-0440-42D8-AC79-7C11C61C0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32705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7733CF-6939-45DA-AC73-435187A5F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5C33-12AE-4681-929F-8E1D3850889D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257A5-3F11-40BC-99B1-0E1B8ECBB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E0386-7305-42A9-81AB-C05FDD3D10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494558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BB51E-7BDF-4C69-A799-97CFD17BB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297" y="681036"/>
            <a:ext cx="10964254" cy="10096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501A54-ED90-4416-A00E-5CC43E922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8707-3EFD-4137-A2BF-51E5FD61BBB6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F801A-63A8-48E6-A3CF-8F28D12D5D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1586780-0A11-41CB-A16D-307F1128BE4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5297" y="1706527"/>
            <a:ext cx="10964254" cy="4270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A0DB744-9882-4D5A-800E-693143C6F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73681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A37C2-8E48-4088-8DEA-C5C72911F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62811-4C7A-424E-BB33-A96EC6A20A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9199" y="6356349"/>
            <a:ext cx="1615965" cy="365125"/>
          </a:xfrm>
          <a:prstGeom prst="rect">
            <a:avLst/>
          </a:prstGeom>
        </p:spPr>
        <p:txBody>
          <a:bodyPr/>
          <a:lstStyle/>
          <a:p>
            <a:fld id="{DDE6A125-2A78-4FDB-A9DF-6AE6F9580315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A9402-F0F2-4B53-B48D-2EA80280A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D44D-FC45-496F-84A2-250CC42F6AA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67DEA-2F41-4730-B8DC-8A7E7B4BB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4264785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lain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3F86E7-0749-4DFA-BD75-6262CA747B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9200" y="6366423"/>
            <a:ext cx="1615965" cy="365125"/>
          </a:xfrm>
          <a:prstGeom prst="rect">
            <a:avLst/>
          </a:prstGeom>
        </p:spPr>
        <p:txBody>
          <a:bodyPr/>
          <a:lstStyle/>
          <a:p>
            <a:fld id="{90D6238A-84ED-4F62-9DB2-EFE3E34D2186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CD7ED-0E20-424F-9DD0-E42A85383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D44D-FC45-496F-84A2-250CC42F6AA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D9FBF-10E1-4234-86D5-3A331F62A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4085832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39CF9-69A0-4793-AE4C-E81A4DECE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1672352"/>
            <a:ext cx="10972800" cy="1945673"/>
          </a:xfrm>
        </p:spPr>
        <p:txBody>
          <a:bodyPr bIns="0" anchor="b" anchorCtr="0"/>
          <a:lstStyle>
            <a:lvl1pPr algn="ctr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84BC3-44B4-495C-9EEA-81A219AA2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77317"/>
            <a:ext cx="10972799" cy="917410"/>
          </a:xfrm>
        </p:spPr>
        <p:txBody>
          <a:bodyPr tIns="0" anchor="t" anchorCtr="0"/>
          <a:lstStyle>
            <a:lvl1pPr marL="0" indent="0" algn="ctr">
              <a:buNone/>
              <a:defRPr sz="24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6C4D6-6D41-4FCE-B2C6-51D9E8329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00177" y="6356350"/>
            <a:ext cx="1619250" cy="365125"/>
          </a:xfrm>
        </p:spPr>
        <p:txBody>
          <a:bodyPr/>
          <a:lstStyle>
            <a:lvl1pPr algn="r">
              <a:defRPr/>
            </a:lvl1pPr>
          </a:lstStyle>
          <a:p>
            <a:fld id="{84CF289B-ED46-4E30-A180-E3DE9A687CAD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7D980-3BD7-440D-8452-A4EA0C733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4250" y="6356350"/>
            <a:ext cx="438148" cy="365125"/>
          </a:xfrm>
        </p:spPr>
        <p:txBody>
          <a:bodyPr/>
          <a:lstStyle/>
          <a:p>
            <a:fld id="{159E9D4D-AD36-476A-A3D4-0A489622FC0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BB29B87-C9F7-4D78-8553-7BAA636F368D}"/>
              </a:ext>
            </a:extLst>
          </p:cNvPr>
          <p:cNvCxnSpPr>
            <a:cxnSpLocks/>
          </p:cNvCxnSpPr>
          <p:nvPr userDrawn="1"/>
        </p:nvCxnSpPr>
        <p:spPr>
          <a:xfrm>
            <a:off x="2886075" y="3997671"/>
            <a:ext cx="6419848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4C4E829-C190-41F2-8602-A916D0FCF4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8961142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Ma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7CF65-8AE5-4267-8E20-2782DA3A2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B8973-7883-49EA-BBA3-3A2C087BA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08CF8-1394-4C98-85CD-75836522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1170-D9F2-4B35-A064-F3DB6BE4E29D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4D0FE-9C72-4BAB-A110-4BED2EEA2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833BA2-568C-4240-8509-950D83480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358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7C9A1C-C20A-4060-8052-359D38B8C6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" y="3660988"/>
            <a:ext cx="10965873" cy="2189883"/>
          </a:xfrm>
        </p:spPr>
        <p:txBody>
          <a:bodyPr lIns="0" rIns="0" numCol="2" spcCol="457200">
            <a:normAutofit/>
          </a:bodyPr>
          <a:lstStyle>
            <a:lvl1pPr marL="0" indent="0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None/>
              <a:defRPr sz="2400"/>
            </a:lvl1pPr>
            <a:lvl2pPr marL="457200" indent="0">
              <a:buNone/>
              <a:defRPr/>
            </a:lvl2pPr>
          </a:lstStyle>
          <a:p>
            <a:pPr lvl="0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633147-CAC6-4084-AD4A-17F9814B08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668337"/>
            <a:ext cx="5486401" cy="1022351"/>
          </a:xfrm>
        </p:spPr>
        <p:txBody>
          <a:bodyPr lIns="0" rIns="0"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Today’s Presenters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05594-0C76-45B7-9F2A-415F0AC4E7B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954430"/>
            <a:ext cx="5486401" cy="473458"/>
          </a:xfrm>
        </p:spPr>
        <p:txBody>
          <a:bodyPr lIns="0" rIns="0"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Presenter Name, Credentials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28729-1457-4905-8739-8F7189D567A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09600" y="2462620"/>
            <a:ext cx="5484813" cy="917349"/>
          </a:xfrm>
        </p:spPr>
        <p:txBody>
          <a:bodyPr lIns="0" rIns="0" anchor="t">
            <a:normAutofit/>
          </a:bodyPr>
          <a:lstStyle>
            <a:lvl1pPr marL="0" indent="0">
              <a:buNone/>
              <a:defRPr sz="1800" b="0" i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Job Title, Employer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3E742E-68F9-4D5B-B60E-A54A70F7AF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13454" y="6356348"/>
            <a:ext cx="1619549" cy="365125"/>
          </a:xfrm>
        </p:spPr>
        <p:txBody>
          <a:bodyPr/>
          <a:lstStyle>
            <a:lvl1pPr algn="r">
              <a:defRPr/>
            </a:lvl1pPr>
          </a:lstStyle>
          <a:p>
            <a:fld id="{043D4116-2003-4230-BC52-8A2E283014A9}" type="datetime1">
              <a:rPr lang="en-US" smtClean="0"/>
              <a:t>11/12/2024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7B3627-A8A5-406D-9941-AA9A70E41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9055" y="6356349"/>
            <a:ext cx="436418" cy="365125"/>
          </a:xfrm>
        </p:spPr>
        <p:txBody>
          <a:bodyPr/>
          <a:lstStyle/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1B9241A-B5CE-437A-AD49-122D2B8351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61423" y="-6"/>
            <a:ext cx="3379974" cy="3379975"/>
          </a:xfrm>
          <a:noFill/>
        </p:spPr>
        <p:txBody>
          <a:bodyPr/>
          <a:lstStyle/>
          <a:p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5EA0C5F-AEBF-47AD-A432-570FC8677FF5}"/>
              </a:ext>
            </a:extLst>
          </p:cNvPr>
          <p:cNvCxnSpPr/>
          <p:nvPr userDrawn="1"/>
        </p:nvCxnSpPr>
        <p:spPr>
          <a:xfrm>
            <a:off x="609599" y="1690688"/>
            <a:ext cx="235694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69981AB-A944-45FB-940B-FB7F381F27C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577131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7A508F-A57C-4555-A990-4E646C3335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9788" y="2057400"/>
            <a:ext cx="3932237" cy="404495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7BDD26-8AF0-484C-97AE-EBFB17F3D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3172"/>
            <a:ext cx="3932237" cy="1374228"/>
          </a:xfrm>
        </p:spPr>
        <p:txBody>
          <a:bodyPr lIns="0" rIns="0" anchor="ctr"/>
          <a:lstStyle>
            <a:lvl1pPr>
              <a:defRPr sz="3200"/>
            </a:lvl1pPr>
          </a:lstStyle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C87EDB2-0782-45E4-949E-C2D9E3DA5E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81600" y="0"/>
            <a:ext cx="7010400" cy="68580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DCEA8-3992-43D7-87E6-4A6C5314CF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chemeClr val="bg1">
              <a:alpha val="20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3881E9-5CF9-4CBB-805D-2254A1E39F4A}" type="datetime1">
              <a:rPr lang="en-US" smtClean="0"/>
              <a:t>11/12/2024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EB5C7-1E83-40BE-9F96-0FCA03C95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chemeClr val="bg1">
              <a:alpha val="20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AD6BB62-A315-4D6E-BD08-3A8B165A45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25CC490-CDA4-4AE1-B0BF-D62B7F65D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5906" y="6360616"/>
            <a:ext cx="23756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6139032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in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A37C2-8E48-4088-8DEA-C5C72911F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62811-4C7A-424E-BB33-A96EC6A20A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9199" y="6356349"/>
            <a:ext cx="1615965" cy="365125"/>
          </a:xfrm>
          <a:prstGeom prst="rect">
            <a:avLst/>
          </a:prstGeom>
        </p:spPr>
        <p:txBody>
          <a:bodyPr/>
          <a:lstStyle/>
          <a:p>
            <a:fld id="{002E8641-8F19-490B-AB94-A4D4976F7168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A9402-F0F2-4B53-B48D-2EA80280A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D44D-FC45-496F-84A2-250CC42F6AA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67DEA-2F41-4730-B8DC-8A7E7B4BB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641397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7C9A1C-C20A-4060-8052-359D38B8C6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" y="3660988"/>
            <a:ext cx="10965873" cy="2189883"/>
          </a:xfrm>
        </p:spPr>
        <p:txBody>
          <a:bodyPr lIns="0" rIns="0" numCol="2" spcCol="457200">
            <a:normAutofit/>
          </a:bodyPr>
          <a:lstStyle>
            <a:lvl1pPr marL="0" indent="0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None/>
              <a:defRPr sz="2400"/>
            </a:lvl1pPr>
            <a:lvl2pPr marL="457200" indent="0">
              <a:buNone/>
              <a:defRPr/>
            </a:lvl2pPr>
          </a:lstStyle>
          <a:p>
            <a:pPr lvl="0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633147-CAC6-4084-AD4A-17F9814B08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668337"/>
            <a:ext cx="5486401" cy="1022351"/>
          </a:xfrm>
        </p:spPr>
        <p:txBody>
          <a:bodyPr lIns="0" rIns="0"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Today’s Presenters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05594-0C76-45B7-9F2A-415F0AC4E7B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954430"/>
            <a:ext cx="5486401" cy="473458"/>
          </a:xfrm>
        </p:spPr>
        <p:txBody>
          <a:bodyPr lIns="0" rIns="0"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Presenter Name, Credentials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28729-1457-4905-8739-8F7189D567A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09600" y="2462620"/>
            <a:ext cx="5484813" cy="917349"/>
          </a:xfrm>
        </p:spPr>
        <p:txBody>
          <a:bodyPr lIns="0" rIns="0" anchor="t">
            <a:normAutofit/>
          </a:bodyPr>
          <a:lstStyle>
            <a:lvl1pPr marL="0" indent="0">
              <a:buNone/>
              <a:defRPr sz="1800" b="0" i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Job Title, Employer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3E742E-68F9-4D5B-B60E-A54A70F7AF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13454" y="6356348"/>
            <a:ext cx="1619549" cy="365125"/>
          </a:xfrm>
        </p:spPr>
        <p:txBody>
          <a:bodyPr/>
          <a:lstStyle>
            <a:lvl1pPr algn="r">
              <a:defRPr/>
            </a:lvl1pPr>
          </a:lstStyle>
          <a:p>
            <a:fld id="{B21671DC-D9C0-4BBF-AF2A-4D967E096387}" type="datetime1">
              <a:rPr lang="en-US" smtClean="0"/>
              <a:t>11/12/2024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7B3627-A8A5-406D-9941-AA9A70E41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9055" y="6356349"/>
            <a:ext cx="436418" cy="365125"/>
          </a:xfrm>
        </p:spPr>
        <p:txBody>
          <a:bodyPr/>
          <a:lstStyle/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1B9241A-B5CE-437A-AD49-122D2B8351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61423" y="-6"/>
            <a:ext cx="3379974" cy="3379975"/>
          </a:xfrm>
          <a:noFill/>
        </p:spPr>
        <p:txBody>
          <a:bodyPr/>
          <a:lstStyle/>
          <a:p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5EA0C5F-AEBF-47AD-A432-570FC8677FF5}"/>
              </a:ext>
            </a:extLst>
          </p:cNvPr>
          <p:cNvCxnSpPr/>
          <p:nvPr userDrawn="1"/>
        </p:nvCxnSpPr>
        <p:spPr>
          <a:xfrm>
            <a:off x="609599" y="1690688"/>
            <a:ext cx="235694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69981AB-A944-45FB-940B-FB7F381F27C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6190612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pot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4C7C6-3CD3-441B-B091-C9DB0B04F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19683A-6632-4E1F-927A-707F1A0B7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F8A6B-17A0-41ED-8F77-FAEAF8A463F5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07DF9-FBF3-42B5-92AE-040CB2233E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8F53536-EF03-423A-8313-DCCD7FFEC8FE}"/>
              </a:ext>
            </a:extLst>
          </p:cNvPr>
          <p:cNvSpPr/>
          <p:nvPr userDrawn="1"/>
        </p:nvSpPr>
        <p:spPr>
          <a:xfrm>
            <a:off x="2518064" y="2424285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4FCFD5-53DD-4CAF-A58C-76028FC0CD0E}"/>
              </a:ext>
            </a:extLst>
          </p:cNvPr>
          <p:cNvSpPr/>
          <p:nvPr userDrawn="1"/>
        </p:nvSpPr>
        <p:spPr>
          <a:xfrm>
            <a:off x="5359690" y="2424284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8CA825B-CECA-46C3-A11A-E9E8BCBA3348}"/>
              </a:ext>
            </a:extLst>
          </p:cNvPr>
          <p:cNvSpPr/>
          <p:nvPr userDrawn="1"/>
        </p:nvSpPr>
        <p:spPr>
          <a:xfrm>
            <a:off x="8201316" y="2424283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16">
            <a:extLst>
              <a:ext uri="{FF2B5EF4-FFF2-40B4-BE49-F238E27FC236}">
                <a16:creationId xmlns:a16="http://schemas.microsoft.com/office/drawing/2014/main" id="{6B01A221-444E-40DB-9359-2596764DA0B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910971" y="2817013"/>
            <a:ext cx="686808" cy="6868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46B4DEE0-1B2B-4496-BA82-863204EAFD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727935" y="2792314"/>
            <a:ext cx="736130" cy="7361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73213E5C-DE04-4E7B-B2C7-E7E0202B1D6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572197" y="2798334"/>
            <a:ext cx="730856" cy="73085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E8D16A1-3298-4B1A-95B7-035E0DA6224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356642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8592FDB9-4B3A-4722-8B98-91B604F307D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98268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1AE97C1-6D92-4E40-B638-C5588E22537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039894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050C414-A644-4CC8-960A-A1FA7E6D47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654138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pot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4C7C6-3CD3-441B-B091-C9DB0B04F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19683A-6632-4E1F-927A-707F1A0B7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1D6DC-02F1-4785-A2ED-4780E8BA3A04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07DF9-FBF3-42B5-92AE-040CB2233E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8F53536-EF03-423A-8313-DCCD7FFEC8FE}"/>
              </a:ext>
            </a:extLst>
          </p:cNvPr>
          <p:cNvSpPr/>
          <p:nvPr userDrawn="1"/>
        </p:nvSpPr>
        <p:spPr>
          <a:xfrm>
            <a:off x="1178794" y="2424285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4FCFD5-53DD-4CAF-A58C-76028FC0CD0E}"/>
              </a:ext>
            </a:extLst>
          </p:cNvPr>
          <p:cNvSpPr/>
          <p:nvPr userDrawn="1"/>
        </p:nvSpPr>
        <p:spPr>
          <a:xfrm>
            <a:off x="4020420" y="2424284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8CA825B-CECA-46C3-A11A-E9E8BCBA3348}"/>
              </a:ext>
            </a:extLst>
          </p:cNvPr>
          <p:cNvSpPr/>
          <p:nvPr userDrawn="1"/>
        </p:nvSpPr>
        <p:spPr>
          <a:xfrm>
            <a:off x="6862046" y="2424283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16">
            <a:extLst>
              <a:ext uri="{FF2B5EF4-FFF2-40B4-BE49-F238E27FC236}">
                <a16:creationId xmlns:a16="http://schemas.microsoft.com/office/drawing/2014/main" id="{6B01A221-444E-40DB-9359-2596764DA0B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571701" y="2817013"/>
            <a:ext cx="686808" cy="6868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46B4DEE0-1B2B-4496-BA82-863204EAFD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88665" y="2792314"/>
            <a:ext cx="736130" cy="7361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73213E5C-DE04-4E7B-B2C7-E7E0202B1D6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32927" y="2798334"/>
            <a:ext cx="730856" cy="73085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E8D16A1-3298-4B1A-95B7-035E0DA6224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17372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8592FDB9-4B3A-4722-8B98-91B604F307D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858998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1AE97C1-6D92-4E40-B638-C5588E22537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700624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050C414-A644-4CC8-960A-A1FA7E6D47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CAC2903-E0D4-4AF9-ACFC-4653AE21BFF3}"/>
              </a:ext>
            </a:extLst>
          </p:cNvPr>
          <p:cNvSpPr/>
          <p:nvPr userDrawn="1"/>
        </p:nvSpPr>
        <p:spPr>
          <a:xfrm>
            <a:off x="9540586" y="2424283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7FFA123B-F581-4CEF-8A67-BDA67AB2D91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911467" y="2798334"/>
            <a:ext cx="730856" cy="73085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B7084B29-5534-435E-85D9-C1DEFF73998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379164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41664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BB51E-7BDF-4C69-A799-97CFD17BB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297" y="681036"/>
            <a:ext cx="10964254" cy="10096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501A54-ED90-4416-A00E-5CC43E922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F7226-8602-4331-9076-24748B55AFE2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F801A-63A8-48E6-A3CF-8F28D12D5D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1586780-0A11-41CB-A16D-307F1128BE4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5297" y="1706527"/>
            <a:ext cx="10964254" cy="4270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A0DB744-9882-4D5A-800E-693143C6F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3294570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57C9A1C-C20A-4060-8052-359D38B8C6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" y="3660988"/>
            <a:ext cx="10965873" cy="2189883"/>
          </a:xfrm>
        </p:spPr>
        <p:txBody>
          <a:bodyPr lIns="0" rIns="0" numCol="2" spcCol="457200">
            <a:normAutofit/>
          </a:bodyPr>
          <a:lstStyle>
            <a:lvl1pPr marL="0" indent="0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None/>
              <a:defRPr sz="2400"/>
            </a:lvl1pPr>
            <a:lvl2pPr marL="457200" indent="0">
              <a:buNone/>
              <a:defRPr/>
            </a:lvl2pPr>
          </a:lstStyle>
          <a:p>
            <a:pPr lvl="0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633147-CAC6-4084-AD4A-17F9814B08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668337"/>
            <a:ext cx="5486401" cy="1022351"/>
          </a:xfrm>
        </p:spPr>
        <p:txBody>
          <a:bodyPr lIns="0" rIns="0"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Today’s Presenters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05594-0C76-45B7-9F2A-415F0AC4E7B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954430"/>
            <a:ext cx="5486401" cy="473458"/>
          </a:xfrm>
        </p:spPr>
        <p:txBody>
          <a:bodyPr lIns="0" rIns="0"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Presenter Name, Credentials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28729-1457-4905-8739-8F7189D567A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09600" y="2462620"/>
            <a:ext cx="5484813" cy="917349"/>
          </a:xfrm>
        </p:spPr>
        <p:txBody>
          <a:bodyPr lIns="0" rIns="0" anchor="t">
            <a:normAutofit/>
          </a:bodyPr>
          <a:lstStyle>
            <a:lvl1pPr marL="0" indent="0">
              <a:buNone/>
              <a:defRPr sz="1800" b="0" i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Job Title, Employer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3E742E-68F9-4D5B-B60E-A54A70F7AF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13454" y="6356348"/>
            <a:ext cx="1619549" cy="365125"/>
          </a:xfrm>
        </p:spPr>
        <p:txBody>
          <a:bodyPr/>
          <a:lstStyle>
            <a:lvl1pPr algn="r">
              <a:defRPr/>
            </a:lvl1pPr>
          </a:lstStyle>
          <a:p>
            <a:fld id="{B21671DC-D9C0-4BBF-AF2A-4D967E096387}" type="datetime1">
              <a:rPr lang="en-US" smtClean="0"/>
              <a:t>11/12/2024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7B3627-A8A5-406D-9941-AA9A70E41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9055" y="6356349"/>
            <a:ext cx="436418" cy="365125"/>
          </a:xfrm>
        </p:spPr>
        <p:txBody>
          <a:bodyPr/>
          <a:lstStyle/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1B9241A-B5CE-437A-AD49-122D2B8351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61423" y="-6"/>
            <a:ext cx="3379974" cy="3379975"/>
          </a:xfrm>
          <a:noFill/>
        </p:spPr>
        <p:txBody>
          <a:bodyPr/>
          <a:lstStyle/>
          <a:p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5EA0C5F-AEBF-47AD-A432-570FC8677FF5}"/>
              </a:ext>
            </a:extLst>
          </p:cNvPr>
          <p:cNvCxnSpPr/>
          <p:nvPr userDrawn="1"/>
        </p:nvCxnSpPr>
        <p:spPr>
          <a:xfrm>
            <a:off x="609599" y="1690688"/>
            <a:ext cx="2356945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69981AB-A944-45FB-940B-FB7F381F27C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1888447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7A508F-A57C-4555-A990-4E646C3335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9788" y="2057400"/>
            <a:ext cx="3932237" cy="404495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7BDD26-8AF0-484C-97AE-EBFB17F3D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3172"/>
            <a:ext cx="3932237" cy="1374228"/>
          </a:xfrm>
        </p:spPr>
        <p:txBody>
          <a:bodyPr lIns="0" rIns="0" anchor="ctr"/>
          <a:lstStyle>
            <a:lvl1pPr>
              <a:defRPr sz="3200"/>
            </a:lvl1pPr>
          </a:lstStyle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C87EDB2-0782-45E4-949E-C2D9E3DA5E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81600" y="0"/>
            <a:ext cx="7010400" cy="68580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DCEA8-3992-43D7-87E6-4A6C5314CF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chemeClr val="bg1">
              <a:alpha val="20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A7C53C-C58F-41D4-9ABA-91C443802FB2}" type="datetime1">
              <a:rPr lang="en-US" smtClean="0"/>
              <a:t>11/12/2024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EB5C7-1E83-40BE-9F96-0FCA03C95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chemeClr val="bg1">
              <a:alpha val="20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AD6BB62-A315-4D6E-BD08-3A8B165A45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25CC490-CDA4-4AE1-B0BF-D62B7F65D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5906" y="6360616"/>
            <a:ext cx="23756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7057098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7CF65-8AE5-4267-8E20-2782DA3A2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B8973-7883-49EA-BBA3-3A2C087BA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08CF8-1394-4C98-85CD-75836522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2DA7B-044E-4654-9646-9C1FC5D168E2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4D0FE-9C72-4BAB-A110-4BED2EEA2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833BA2-568C-4240-8509-950D83480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9910948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BC120-BC04-4E16-8F41-B3C8DE74C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024B4-3A25-4BC0-B028-59BCA7BC8F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14" y="170432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1B232-6F3B-4F11-8175-7E6909583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170432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FDDC06-B7CC-48C8-ADE7-D0817769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AF65-54B3-4DF4-BD9B-6B4D43B3B017}" type="datetime1">
              <a:rPr lang="en-US" smtClean="0"/>
              <a:t>11/12/2024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BE1FCC-4196-4D44-8186-53022D08E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E29006-33A6-40A8-AF0A-D8FD4CB76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40282915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65678-A3A5-469C-812D-9AE7A5AD3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713" y="365125"/>
            <a:ext cx="109728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37509-6E6E-4173-907A-E7D4FC49A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0713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700D6-8720-44C7-8D36-FF4AF875B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713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704751-0A49-4491-A5EF-87F9B3EE9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0325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A3B55A-BCD6-4969-B2A0-9FD0C2DD6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0325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464598-869C-4E58-BD9C-F9E292CD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22368-D45C-4EB9-8B44-5646829278C2}" type="datetime1">
              <a:rPr lang="en-US" smtClean="0"/>
              <a:t>11/12/2024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E9503B-5D6D-460E-B1E6-E48FCFDE6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B05CA7F-E633-4B2D-B221-999409246DF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2339061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C4743-BF0F-4079-AB84-C6E997E37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C51D8B-7B19-4721-9203-8094C3EF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5207-9113-4AD8-8C75-2E7705F24FD3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4C4E3-4AF5-4CB3-BF89-5B8BC2818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88FB9C-0440-42D8-AC79-7C11C61C0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5733032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7733CF-6939-45DA-AC73-435187A5F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35C7-5819-4F14-890E-D4FACA31B386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257A5-3F11-40BC-99B1-0E1B8ECBB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E0386-7305-42A9-81AB-C05FDD3D10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48967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C7A508F-A57C-4555-A990-4E646C3335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9788" y="2057400"/>
            <a:ext cx="3932237" cy="404495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None/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7BDD26-8AF0-484C-97AE-EBFB17F3D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3172"/>
            <a:ext cx="3932237" cy="1374228"/>
          </a:xfrm>
        </p:spPr>
        <p:txBody>
          <a:bodyPr lIns="0" rIns="0" anchor="ctr"/>
          <a:lstStyle>
            <a:lvl1pPr>
              <a:defRPr sz="3200"/>
            </a:lvl1pPr>
          </a:lstStyle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C87EDB2-0782-45E4-949E-C2D9E3DA5E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81600" y="0"/>
            <a:ext cx="7010400" cy="68580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DCEA8-3992-43D7-87E6-4A6C5314CF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solidFill>
            <a:schemeClr val="bg1">
              <a:alpha val="20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1A7C53C-C58F-41D4-9ABA-91C443802FB2}" type="datetime1">
              <a:rPr lang="en-US" smtClean="0"/>
              <a:t>11/12/2024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EB5C7-1E83-40BE-9F96-0FCA03C95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solidFill>
            <a:schemeClr val="bg1">
              <a:alpha val="20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AD6BB62-A315-4D6E-BD08-3A8B165A45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25CC490-CDA4-4AE1-B0BF-D62B7F65D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05906" y="6360616"/>
            <a:ext cx="23756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65762265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Slide Bulle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519813" y="1835776"/>
            <a:ext cx="10783187" cy="3935091"/>
          </a:xfrm>
        </p:spPr>
        <p:txBody>
          <a:bodyPr/>
          <a:lstStyle>
            <a:lvl1pPr defTabSz="243834">
              <a:buClr>
                <a:schemeClr val="bg1">
                  <a:lumMod val="50000"/>
                </a:schemeClr>
              </a:buClr>
              <a:buSzPct val="70000"/>
              <a:defRPr sz="2400" b="0" spc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defTabSz="243834">
              <a:buClr>
                <a:schemeClr val="bg1">
                  <a:lumMod val="50000"/>
                </a:schemeClr>
              </a:buClr>
              <a:buSzPct val="70000"/>
              <a:defRPr sz="2133" b="0" spc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defTabSz="243834">
              <a:buClr>
                <a:schemeClr val="bg1">
                  <a:lumMod val="50000"/>
                </a:schemeClr>
              </a:buClr>
              <a:buSzPct val="70000"/>
              <a:defRPr sz="1867" b="0" spc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defTabSz="243834">
              <a:buClr>
                <a:schemeClr val="bg1">
                  <a:lumMod val="50000"/>
                </a:schemeClr>
              </a:buClr>
              <a:buSzPct val="70000"/>
              <a:defRPr sz="1600" b="0" spc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defTabSz="243834">
              <a:buClr>
                <a:schemeClr val="bg1">
                  <a:lumMod val="50000"/>
                </a:schemeClr>
              </a:buClr>
              <a:buSzPct val="70000"/>
              <a:defRPr sz="1600" b="0" spc="0">
                <a:solidFill>
                  <a:schemeClr val="bg1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336551" y="642162"/>
            <a:ext cx="10972800" cy="499628"/>
          </a:xfrm>
        </p:spPr>
        <p:txBody>
          <a:bodyPr>
            <a:normAutofit/>
          </a:bodyPr>
          <a:lstStyle>
            <a:lvl1pPr marL="0" indent="0" algn="l">
              <a:buNone/>
              <a:defRPr sz="1867" b="0" spc="0" baseline="0">
                <a:solidFill>
                  <a:srgbClr val="007EE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/>
              <a:t>Subhead goes here</a:t>
            </a:r>
          </a:p>
        </p:txBody>
      </p:sp>
      <p:sp>
        <p:nvSpPr>
          <p:cNvPr id="22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330200" y="281028"/>
            <a:ext cx="10972800" cy="475067"/>
          </a:xfrm>
        </p:spPr>
        <p:txBody>
          <a:bodyPr>
            <a:normAutofit/>
          </a:bodyPr>
          <a:lstStyle>
            <a:lvl1pPr marL="0" indent="0" algn="l">
              <a:buNone/>
              <a:defRPr sz="2133" b="1" spc="0" baseline="0">
                <a:solidFill>
                  <a:srgbClr val="00336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70F8BA9A-465F-874A-A6C9-79026C14ED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07649" y="6135297"/>
            <a:ext cx="1598032" cy="42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3966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hoto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46048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96805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Spot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4C7C6-3CD3-441B-B091-C9DB0B04F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19683A-6632-4E1F-927A-707F1A0B7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A592-CDD1-44FC-BF54-EA18D0FD1B50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07DF9-FBF3-42B5-92AE-040CB2233E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8F53536-EF03-423A-8313-DCCD7FFEC8FE}"/>
              </a:ext>
            </a:extLst>
          </p:cNvPr>
          <p:cNvSpPr/>
          <p:nvPr userDrawn="1"/>
        </p:nvSpPr>
        <p:spPr>
          <a:xfrm>
            <a:off x="2518064" y="2424285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4FCFD5-53DD-4CAF-A58C-76028FC0CD0E}"/>
              </a:ext>
            </a:extLst>
          </p:cNvPr>
          <p:cNvSpPr/>
          <p:nvPr userDrawn="1"/>
        </p:nvSpPr>
        <p:spPr>
          <a:xfrm>
            <a:off x="5359690" y="2424284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8CA825B-CECA-46C3-A11A-E9E8BCBA3348}"/>
              </a:ext>
            </a:extLst>
          </p:cNvPr>
          <p:cNvSpPr/>
          <p:nvPr userDrawn="1"/>
        </p:nvSpPr>
        <p:spPr>
          <a:xfrm>
            <a:off x="8201316" y="2424283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16">
            <a:extLst>
              <a:ext uri="{FF2B5EF4-FFF2-40B4-BE49-F238E27FC236}">
                <a16:creationId xmlns:a16="http://schemas.microsoft.com/office/drawing/2014/main" id="{6B01A221-444E-40DB-9359-2596764DA0B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910971" y="2817013"/>
            <a:ext cx="686808" cy="6868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46B4DEE0-1B2B-4496-BA82-863204EAFD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727935" y="2792314"/>
            <a:ext cx="736130" cy="7361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73213E5C-DE04-4E7B-B2C7-E7E0202B1D6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572197" y="2798334"/>
            <a:ext cx="730856" cy="73085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E8D16A1-3298-4B1A-95B7-035E0DA6224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356642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endParaRPr lang="en-US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8592FDB9-4B3A-4722-8B98-91B604F307D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98268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1AE97C1-6D92-4E40-B638-C5588E22537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039894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050C414-A644-4CC8-960A-A1FA7E6D47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2749385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39CF9-69A0-4793-AE4C-E81A4DECE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1672352"/>
            <a:ext cx="10972800" cy="1945673"/>
          </a:xfrm>
        </p:spPr>
        <p:txBody>
          <a:bodyPr bIns="0" anchor="b" anchorCtr="0"/>
          <a:lstStyle>
            <a:lvl1pPr algn="ctr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84BC3-44B4-495C-9EEA-81A219AA2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77317"/>
            <a:ext cx="10972799" cy="917410"/>
          </a:xfrm>
        </p:spPr>
        <p:txBody>
          <a:bodyPr tIns="0" anchor="t" anchorCtr="0"/>
          <a:lstStyle>
            <a:lvl1pPr marL="0" indent="0" algn="ctr">
              <a:buNone/>
              <a:defRPr sz="24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6C4D6-6D41-4FCE-B2C6-51D9E8329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00177" y="6356350"/>
            <a:ext cx="1619250" cy="365125"/>
          </a:xfrm>
        </p:spPr>
        <p:txBody>
          <a:bodyPr/>
          <a:lstStyle>
            <a:lvl1pPr algn="r">
              <a:defRPr/>
            </a:lvl1pPr>
          </a:lstStyle>
          <a:p>
            <a:fld id="{84CF289B-ED46-4E30-A180-E3DE9A687CAD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7D980-3BD7-440D-8452-A4EA0C733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4250" y="6356350"/>
            <a:ext cx="438148" cy="365125"/>
          </a:xfrm>
        </p:spPr>
        <p:txBody>
          <a:bodyPr/>
          <a:lstStyle/>
          <a:p>
            <a:fld id="{159E9D4D-AD36-476A-A3D4-0A489622FC0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BB29B87-C9F7-4D78-8553-7BAA636F368D}"/>
              </a:ext>
            </a:extLst>
          </p:cNvPr>
          <p:cNvCxnSpPr>
            <a:cxnSpLocks/>
          </p:cNvCxnSpPr>
          <p:nvPr userDrawn="1"/>
        </p:nvCxnSpPr>
        <p:spPr>
          <a:xfrm>
            <a:off x="2886075" y="3997671"/>
            <a:ext cx="6419848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4C4E829-C190-41F2-8602-A916D0FCF4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882908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7CF65-8AE5-4267-8E20-2782DA3A2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B8973-7883-49EA-BBA3-3A2C087BA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08CF8-1394-4C98-85CD-75836522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1170-D9F2-4B35-A064-F3DB6BE4E29D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4D0FE-9C72-4BAB-A110-4BED2EEA2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833BA2-568C-4240-8509-950D83480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6570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BC120-BC04-4E16-8F41-B3C8DE74C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024B4-3A25-4BC0-B028-59BCA7BC8F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14" y="1704322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1B232-6F3B-4F11-8175-7E6909583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1704322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FDDC06-B7CC-48C8-ADE7-D0817769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0BA1-BE7E-48A4-9CFC-CD98FF8EDF06}" type="datetime1">
              <a:rPr lang="en-US" smtClean="0"/>
              <a:t>11/12/2024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BE1FCC-4196-4D44-8186-53022D08E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E29006-33A6-40A8-AF0A-D8FD4CB76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137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65678-A3A5-469C-812D-9AE7A5AD3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713" y="365125"/>
            <a:ext cx="109728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37509-6E6E-4173-907A-E7D4FC49A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0713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700D6-8720-44C7-8D36-FF4AF875B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713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704751-0A49-4491-A5EF-87F9B3EE9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0325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A3B55A-BCD6-4969-B2A0-9FD0C2DD6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0325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464598-869C-4E58-BD9C-F9E292CD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759D-B86C-4D05-960D-60BA05FC5278}" type="datetime1">
              <a:rPr lang="en-US" smtClean="0"/>
              <a:t>11/12/2024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E9503B-5D6D-460E-B1E6-E48FCFDE6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B05CA7F-E633-4B2D-B221-999409246DF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197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C4743-BF0F-4079-AB84-C6E997E37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C51D8B-7B19-4721-9203-8094C3EF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0941C-1776-41EA-9A2E-1784D61D71C6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14C4E3-4AF5-4CB3-BF89-5B8BC2818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488FB9C-0440-42D8-AC79-7C11C61C0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399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7733CF-6939-45DA-AC73-435187A5F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5C33-12AE-4681-929F-8E1D3850889D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C257A5-3F11-40BC-99B1-0E1B8ECBB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E0386-7305-42A9-81AB-C05FDD3D10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433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pot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4C7C6-3CD3-441B-B091-C9DB0B04F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19683A-6632-4E1F-927A-707F1A0B7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FB5E-C188-4E0C-96EF-5982A70D2D39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07DF9-FBF3-42B5-92AE-040CB2233E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8F53536-EF03-423A-8313-DCCD7FFEC8FE}"/>
              </a:ext>
            </a:extLst>
          </p:cNvPr>
          <p:cNvSpPr/>
          <p:nvPr userDrawn="1"/>
        </p:nvSpPr>
        <p:spPr>
          <a:xfrm>
            <a:off x="2518064" y="2424285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4FCFD5-53DD-4CAF-A58C-76028FC0CD0E}"/>
              </a:ext>
            </a:extLst>
          </p:cNvPr>
          <p:cNvSpPr/>
          <p:nvPr userDrawn="1"/>
        </p:nvSpPr>
        <p:spPr>
          <a:xfrm>
            <a:off x="5359690" y="2424284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8CA825B-CECA-46C3-A11A-E9E8BCBA3348}"/>
              </a:ext>
            </a:extLst>
          </p:cNvPr>
          <p:cNvSpPr/>
          <p:nvPr userDrawn="1"/>
        </p:nvSpPr>
        <p:spPr>
          <a:xfrm>
            <a:off x="8201316" y="2424283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16">
            <a:extLst>
              <a:ext uri="{FF2B5EF4-FFF2-40B4-BE49-F238E27FC236}">
                <a16:creationId xmlns:a16="http://schemas.microsoft.com/office/drawing/2014/main" id="{6B01A221-444E-40DB-9359-2596764DA0B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910971" y="2817013"/>
            <a:ext cx="686808" cy="6868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46B4DEE0-1B2B-4496-BA82-863204EAFD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727935" y="2792314"/>
            <a:ext cx="736130" cy="7361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73213E5C-DE04-4E7B-B2C7-E7E0202B1D6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572197" y="2798334"/>
            <a:ext cx="730856" cy="73085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E8D16A1-3298-4B1A-95B7-035E0DA6224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356642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endParaRPr lang="en-US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8592FDB9-4B3A-4722-8B98-91B604F307D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198268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1AE97C1-6D92-4E40-B638-C5588E22537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039894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050C414-A644-4CC8-960A-A1FA7E6D47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8425092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39CF9-69A0-4793-AE4C-E81A4DECE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1672352"/>
            <a:ext cx="10972800" cy="1945673"/>
          </a:xfrm>
        </p:spPr>
        <p:txBody>
          <a:bodyPr bIns="0" anchor="b" anchorCtr="0"/>
          <a:lstStyle>
            <a:lvl1pPr algn="ctr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84BC3-44B4-495C-9EEA-81A219AA2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377317"/>
            <a:ext cx="10972799" cy="917410"/>
          </a:xfrm>
        </p:spPr>
        <p:txBody>
          <a:bodyPr tIns="0" anchor="t" anchorCtr="0"/>
          <a:lstStyle>
            <a:lvl1pPr marL="0" indent="0" algn="ctr">
              <a:buNone/>
              <a:defRPr sz="24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6C4D6-6D41-4FCE-B2C6-51D9E8329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00177" y="6356350"/>
            <a:ext cx="1619250" cy="365125"/>
          </a:xfrm>
        </p:spPr>
        <p:txBody>
          <a:bodyPr/>
          <a:lstStyle>
            <a:lvl1pPr algn="r">
              <a:defRPr/>
            </a:lvl1pPr>
          </a:lstStyle>
          <a:p>
            <a:fld id="{84CF289B-ED46-4E30-A180-E3DE9A687CAD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7D980-3BD7-440D-8452-A4EA0C733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4250" y="6356350"/>
            <a:ext cx="438148" cy="365125"/>
          </a:xfrm>
        </p:spPr>
        <p:txBody>
          <a:bodyPr/>
          <a:lstStyle/>
          <a:p>
            <a:fld id="{159E9D4D-AD36-476A-A3D4-0A489622FC0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BB29B87-C9F7-4D78-8553-7BAA636F368D}"/>
              </a:ext>
            </a:extLst>
          </p:cNvPr>
          <p:cNvCxnSpPr>
            <a:cxnSpLocks/>
          </p:cNvCxnSpPr>
          <p:nvPr userDrawn="1"/>
        </p:nvCxnSpPr>
        <p:spPr>
          <a:xfrm>
            <a:off x="2886075" y="3997671"/>
            <a:ext cx="6419848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4C4E829-C190-41F2-8602-A916D0FCF4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5974534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A37C2-8E48-4088-8DEA-C5C72911F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62811-4C7A-424E-BB33-A96EC6A20A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9199" y="6356349"/>
            <a:ext cx="1615965" cy="365125"/>
          </a:xfrm>
          <a:prstGeom prst="rect">
            <a:avLst/>
          </a:prstGeom>
        </p:spPr>
        <p:txBody>
          <a:bodyPr/>
          <a:lstStyle/>
          <a:p>
            <a:fld id="{DDE6A125-2A78-4FDB-A9DF-6AE6F9580315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A9402-F0F2-4B53-B48D-2EA80280A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D44D-FC45-496F-84A2-250CC42F6AA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67DEA-2F41-4730-B8DC-8A7E7B4BB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265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lain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3F86E7-0749-4DFA-BD75-6262CA747B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9200" y="6366423"/>
            <a:ext cx="1615965" cy="365125"/>
          </a:xfrm>
          <a:prstGeom prst="rect">
            <a:avLst/>
          </a:prstGeom>
        </p:spPr>
        <p:txBody>
          <a:bodyPr/>
          <a:lstStyle/>
          <a:p>
            <a:fld id="{90D6238A-84ED-4F62-9DB2-EFE3E34D2186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ECD7ED-0E20-424F-9DD0-E42A85383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D44D-FC45-496F-84A2-250CC42F6AA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D9FBF-10E1-4234-86D5-3A331F62A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156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Spot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4C7C6-3CD3-441B-B091-C9DB0B04F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19683A-6632-4E1F-927A-707F1A0B7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FB5E-C188-4E0C-96EF-5982A70D2D39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B07DF9-FBF3-42B5-92AE-040CB2233E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8F53536-EF03-423A-8313-DCCD7FFEC8FE}"/>
              </a:ext>
            </a:extLst>
          </p:cNvPr>
          <p:cNvSpPr/>
          <p:nvPr userDrawn="1"/>
        </p:nvSpPr>
        <p:spPr>
          <a:xfrm>
            <a:off x="1178794" y="2424285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04FCFD5-53DD-4CAF-A58C-76028FC0CD0E}"/>
              </a:ext>
            </a:extLst>
          </p:cNvPr>
          <p:cNvSpPr/>
          <p:nvPr userDrawn="1"/>
        </p:nvSpPr>
        <p:spPr>
          <a:xfrm>
            <a:off x="4020420" y="2424284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8CA825B-CECA-46C3-A11A-E9E8BCBA3348}"/>
              </a:ext>
            </a:extLst>
          </p:cNvPr>
          <p:cNvSpPr/>
          <p:nvPr userDrawn="1"/>
        </p:nvSpPr>
        <p:spPr>
          <a:xfrm>
            <a:off x="6862046" y="2424283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16">
            <a:extLst>
              <a:ext uri="{FF2B5EF4-FFF2-40B4-BE49-F238E27FC236}">
                <a16:creationId xmlns:a16="http://schemas.microsoft.com/office/drawing/2014/main" id="{6B01A221-444E-40DB-9359-2596764DA0B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571701" y="2817013"/>
            <a:ext cx="686808" cy="68680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2" name="Picture Placeholder 16">
            <a:extLst>
              <a:ext uri="{FF2B5EF4-FFF2-40B4-BE49-F238E27FC236}">
                <a16:creationId xmlns:a16="http://schemas.microsoft.com/office/drawing/2014/main" id="{46B4DEE0-1B2B-4496-BA82-863204EAFD2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388665" y="2792314"/>
            <a:ext cx="736130" cy="7361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3" name="Picture Placeholder 16">
            <a:extLst>
              <a:ext uri="{FF2B5EF4-FFF2-40B4-BE49-F238E27FC236}">
                <a16:creationId xmlns:a16="http://schemas.microsoft.com/office/drawing/2014/main" id="{73213E5C-DE04-4E7B-B2C7-E7E0202B1D6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32927" y="2798334"/>
            <a:ext cx="730856" cy="73085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E8D16A1-3298-4B1A-95B7-035E0DA6224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17372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endParaRPr lang="en-US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8592FDB9-4B3A-4722-8B98-91B604F307D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858998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endParaRPr lang="en-US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1AE97C1-6D92-4E40-B638-C5588E22537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700624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050C414-A644-4CC8-960A-A1FA7E6D47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CAC2903-E0D4-4AF9-ACFC-4653AE21BFF3}"/>
              </a:ext>
            </a:extLst>
          </p:cNvPr>
          <p:cNvSpPr/>
          <p:nvPr userDrawn="1"/>
        </p:nvSpPr>
        <p:spPr>
          <a:xfrm>
            <a:off x="9540586" y="2424283"/>
            <a:ext cx="1472620" cy="14726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7FFA123B-F581-4CEF-8A67-BDA67AB2D91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911467" y="2798334"/>
            <a:ext cx="730856" cy="73085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B7084B29-5534-435E-85D9-C1DEFF73998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379164" y="3919538"/>
            <a:ext cx="1795463" cy="100965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4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BB51E-7BDF-4C69-A799-97CFD17BB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297" y="681036"/>
            <a:ext cx="10964254" cy="10096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501A54-ED90-4416-A00E-5CC43E922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7BD6E-AD06-40D8-A1DD-8B55A174A8A0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0F801A-63A8-48E6-A3CF-8F28D12D5D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1586780-0A11-41CB-A16D-307F1128BE4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15297" y="1706527"/>
            <a:ext cx="10964254" cy="4270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A0DB744-9882-4D5A-800E-693143C6F7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434501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7CF65-8AE5-4267-8E20-2782DA3A2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B8973-7883-49EA-BBA3-3A2C087BA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08CF8-1394-4C98-85CD-75836522E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1170-D9F2-4B35-A064-F3DB6BE4E29D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4D0FE-9C72-4BAB-A110-4BED2EEA2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833BA2-568C-4240-8509-950D83480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56687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BC120-BC04-4E16-8F41-B3C8DE74C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024B4-3A25-4BC0-B028-59BCA7BC8F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614" y="170432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1B232-6F3B-4F11-8175-7E6909583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170432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FDDC06-B7CC-48C8-ADE7-D08177692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0BA1-BE7E-48A4-9CFC-CD98FF8EDF06}" type="datetime1">
              <a:rPr lang="en-US" smtClean="0"/>
              <a:t>11/12/2024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BE1FCC-4196-4D44-8186-53022D08E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E29006-33A6-40A8-AF0A-D8FD4CB76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0946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65678-A3A5-469C-812D-9AE7A5AD3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713" y="365125"/>
            <a:ext cx="109728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37509-6E6E-4173-907A-E7D4FC49A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0713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0700D6-8720-44C7-8D36-FF4AF875B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713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704751-0A49-4491-A5EF-87F9B3EE9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0325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A3B55A-BCD6-4969-B2A0-9FD0C2DD6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0325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464598-869C-4E58-BD9C-F9E292CD3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759D-B86C-4D05-960D-60BA05FC5278}" type="datetime1">
              <a:rPr lang="en-US" smtClean="0"/>
              <a:t>11/12/2024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E9503B-5D6D-460E-B1E6-E48FCFDE6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B05CA7F-E633-4B2D-B221-999409246DF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785102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theme" Target="../theme/theme10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theme" Target="../theme/theme11.xml"/><Relationship Id="rId5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8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6.sv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theme" Target="../theme/theme1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4.png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Single Corner Snipped 17">
            <a:extLst>
              <a:ext uri="{FF2B5EF4-FFF2-40B4-BE49-F238E27FC236}">
                <a16:creationId xmlns:a16="http://schemas.microsoft.com/office/drawing/2014/main" id="{AB68FFBE-9B50-4C89-9C5E-308347810799}"/>
              </a:ext>
            </a:extLst>
          </p:cNvPr>
          <p:cNvSpPr/>
          <p:nvPr userDrawn="1"/>
        </p:nvSpPr>
        <p:spPr>
          <a:xfrm flipV="1">
            <a:off x="1124606" y="-68637"/>
            <a:ext cx="11087455" cy="6926637"/>
          </a:xfrm>
          <a:custGeom>
            <a:avLst/>
            <a:gdLst>
              <a:gd name="connsiteX0" fmla="*/ 0 w 11567160"/>
              <a:gd name="connsiteY0" fmla="*/ 0 h 6858000"/>
              <a:gd name="connsiteX1" fmla="*/ 8138160 w 11567160"/>
              <a:gd name="connsiteY1" fmla="*/ 0 h 6858000"/>
              <a:gd name="connsiteX2" fmla="*/ 11567160 w 11567160"/>
              <a:gd name="connsiteY2" fmla="*/ 3429000 h 6858000"/>
              <a:gd name="connsiteX3" fmla="*/ 11567160 w 11567160"/>
              <a:gd name="connsiteY3" fmla="*/ 6858000 h 6858000"/>
              <a:gd name="connsiteX4" fmla="*/ 0 w 11567160"/>
              <a:gd name="connsiteY4" fmla="*/ 6858000 h 6858000"/>
              <a:gd name="connsiteX5" fmla="*/ 0 w 11567160"/>
              <a:gd name="connsiteY5" fmla="*/ 0 h 6858000"/>
              <a:gd name="connsiteX0" fmla="*/ 0 w 11601450"/>
              <a:gd name="connsiteY0" fmla="*/ 0 h 6880860"/>
              <a:gd name="connsiteX1" fmla="*/ 8138160 w 11601450"/>
              <a:gd name="connsiteY1" fmla="*/ 0 h 6880860"/>
              <a:gd name="connsiteX2" fmla="*/ 11601450 w 11601450"/>
              <a:gd name="connsiteY2" fmla="*/ 6880860 h 6880860"/>
              <a:gd name="connsiteX3" fmla="*/ 11567160 w 11601450"/>
              <a:gd name="connsiteY3" fmla="*/ 6858000 h 6880860"/>
              <a:gd name="connsiteX4" fmla="*/ 0 w 11601450"/>
              <a:gd name="connsiteY4" fmla="*/ 6858000 h 6880860"/>
              <a:gd name="connsiteX5" fmla="*/ 0 w 11601450"/>
              <a:gd name="connsiteY5" fmla="*/ 0 h 6880860"/>
              <a:gd name="connsiteX0" fmla="*/ 0 w 11601450"/>
              <a:gd name="connsiteY0" fmla="*/ 0 h 6880860"/>
              <a:gd name="connsiteX1" fmla="*/ 8138160 w 11601450"/>
              <a:gd name="connsiteY1" fmla="*/ 0 h 6880860"/>
              <a:gd name="connsiteX2" fmla="*/ 11601450 w 11601450"/>
              <a:gd name="connsiteY2" fmla="*/ 6880860 h 6880860"/>
              <a:gd name="connsiteX3" fmla="*/ 11578590 w 11601450"/>
              <a:gd name="connsiteY3" fmla="*/ 6858000 h 6880860"/>
              <a:gd name="connsiteX4" fmla="*/ 0 w 11601450"/>
              <a:gd name="connsiteY4" fmla="*/ 6858000 h 6880860"/>
              <a:gd name="connsiteX5" fmla="*/ 0 w 11601450"/>
              <a:gd name="connsiteY5" fmla="*/ 0 h 6880860"/>
              <a:gd name="connsiteX0" fmla="*/ 0 w 11601450"/>
              <a:gd name="connsiteY0" fmla="*/ 11430 h 6892290"/>
              <a:gd name="connsiteX1" fmla="*/ 6640830 w 11601450"/>
              <a:gd name="connsiteY1" fmla="*/ 0 h 6892290"/>
              <a:gd name="connsiteX2" fmla="*/ 11601450 w 11601450"/>
              <a:gd name="connsiteY2" fmla="*/ 6892290 h 6892290"/>
              <a:gd name="connsiteX3" fmla="*/ 11578590 w 11601450"/>
              <a:gd name="connsiteY3" fmla="*/ 6869430 h 6892290"/>
              <a:gd name="connsiteX4" fmla="*/ 0 w 11601450"/>
              <a:gd name="connsiteY4" fmla="*/ 6869430 h 6892290"/>
              <a:gd name="connsiteX5" fmla="*/ 0 w 11601450"/>
              <a:gd name="connsiteY5" fmla="*/ 11430 h 6892290"/>
              <a:gd name="connsiteX0" fmla="*/ 0 w 11601450"/>
              <a:gd name="connsiteY0" fmla="*/ 11430 h 6892290"/>
              <a:gd name="connsiteX1" fmla="*/ 5693557 w 11601450"/>
              <a:gd name="connsiteY1" fmla="*/ 0 h 6892290"/>
              <a:gd name="connsiteX2" fmla="*/ 11601450 w 11601450"/>
              <a:gd name="connsiteY2" fmla="*/ 6892290 h 6892290"/>
              <a:gd name="connsiteX3" fmla="*/ 11578590 w 11601450"/>
              <a:gd name="connsiteY3" fmla="*/ 6869430 h 6892290"/>
              <a:gd name="connsiteX4" fmla="*/ 0 w 11601450"/>
              <a:gd name="connsiteY4" fmla="*/ 6869430 h 6892290"/>
              <a:gd name="connsiteX5" fmla="*/ 0 w 11601450"/>
              <a:gd name="connsiteY5" fmla="*/ 11430 h 6892290"/>
              <a:gd name="connsiteX0" fmla="*/ 0 w 11601450"/>
              <a:gd name="connsiteY0" fmla="*/ 11430 h 6892290"/>
              <a:gd name="connsiteX1" fmla="*/ 5693557 w 11601450"/>
              <a:gd name="connsiteY1" fmla="*/ 0 h 6892290"/>
              <a:gd name="connsiteX2" fmla="*/ 11601450 w 11601450"/>
              <a:gd name="connsiteY2" fmla="*/ 6892290 h 6892290"/>
              <a:gd name="connsiteX3" fmla="*/ 8905728 w 11601450"/>
              <a:gd name="connsiteY3" fmla="*/ 6869430 h 6892290"/>
              <a:gd name="connsiteX4" fmla="*/ 0 w 11601450"/>
              <a:gd name="connsiteY4" fmla="*/ 6869430 h 6892290"/>
              <a:gd name="connsiteX5" fmla="*/ 0 w 11601450"/>
              <a:gd name="connsiteY5" fmla="*/ 11430 h 6892290"/>
              <a:gd name="connsiteX0" fmla="*/ 0 w 8905728"/>
              <a:gd name="connsiteY0" fmla="*/ 11430 h 6869430"/>
              <a:gd name="connsiteX1" fmla="*/ 5693557 w 8905728"/>
              <a:gd name="connsiteY1" fmla="*/ 0 h 6869430"/>
              <a:gd name="connsiteX2" fmla="*/ 8890727 w 8905728"/>
              <a:gd name="connsiteY2" fmla="*/ 3751043 h 6869430"/>
              <a:gd name="connsiteX3" fmla="*/ 8905728 w 8905728"/>
              <a:gd name="connsiteY3" fmla="*/ 6869430 h 6869430"/>
              <a:gd name="connsiteX4" fmla="*/ 0 w 8905728"/>
              <a:gd name="connsiteY4" fmla="*/ 6869430 h 6869430"/>
              <a:gd name="connsiteX5" fmla="*/ 0 w 8905728"/>
              <a:gd name="connsiteY5" fmla="*/ 11430 h 686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05728" h="6869430">
                <a:moveTo>
                  <a:pt x="0" y="11430"/>
                </a:moveTo>
                <a:lnTo>
                  <a:pt x="5693557" y="0"/>
                </a:lnTo>
                <a:lnTo>
                  <a:pt x="8890727" y="3751043"/>
                </a:lnTo>
                <a:cubicBezTo>
                  <a:pt x="8895727" y="4790505"/>
                  <a:pt x="8900728" y="5829968"/>
                  <a:pt x="8905728" y="6869430"/>
                </a:cubicBezTo>
                <a:lnTo>
                  <a:pt x="0" y="6869430"/>
                </a:lnTo>
                <a:lnTo>
                  <a:pt x="0" y="1143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731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Single Corner Snipped 17">
            <a:extLst>
              <a:ext uri="{FF2B5EF4-FFF2-40B4-BE49-F238E27FC236}">
                <a16:creationId xmlns:a16="http://schemas.microsoft.com/office/drawing/2014/main" id="{B8B7E03C-5D05-4E57-9460-E4CBBAF91427}"/>
              </a:ext>
            </a:extLst>
          </p:cNvPr>
          <p:cNvSpPr/>
          <p:nvPr userDrawn="1"/>
        </p:nvSpPr>
        <p:spPr>
          <a:xfrm flipV="1">
            <a:off x="562303" y="-68637"/>
            <a:ext cx="11653062" cy="6926637"/>
          </a:xfrm>
          <a:custGeom>
            <a:avLst/>
            <a:gdLst>
              <a:gd name="connsiteX0" fmla="*/ 0 w 11567160"/>
              <a:gd name="connsiteY0" fmla="*/ 0 h 6858000"/>
              <a:gd name="connsiteX1" fmla="*/ 8138160 w 11567160"/>
              <a:gd name="connsiteY1" fmla="*/ 0 h 6858000"/>
              <a:gd name="connsiteX2" fmla="*/ 11567160 w 11567160"/>
              <a:gd name="connsiteY2" fmla="*/ 3429000 h 6858000"/>
              <a:gd name="connsiteX3" fmla="*/ 11567160 w 11567160"/>
              <a:gd name="connsiteY3" fmla="*/ 6858000 h 6858000"/>
              <a:gd name="connsiteX4" fmla="*/ 0 w 11567160"/>
              <a:gd name="connsiteY4" fmla="*/ 6858000 h 6858000"/>
              <a:gd name="connsiteX5" fmla="*/ 0 w 11567160"/>
              <a:gd name="connsiteY5" fmla="*/ 0 h 6858000"/>
              <a:gd name="connsiteX0" fmla="*/ 0 w 11601450"/>
              <a:gd name="connsiteY0" fmla="*/ 0 h 6880860"/>
              <a:gd name="connsiteX1" fmla="*/ 8138160 w 11601450"/>
              <a:gd name="connsiteY1" fmla="*/ 0 h 6880860"/>
              <a:gd name="connsiteX2" fmla="*/ 11601450 w 11601450"/>
              <a:gd name="connsiteY2" fmla="*/ 6880860 h 6880860"/>
              <a:gd name="connsiteX3" fmla="*/ 11567160 w 11601450"/>
              <a:gd name="connsiteY3" fmla="*/ 6858000 h 6880860"/>
              <a:gd name="connsiteX4" fmla="*/ 0 w 11601450"/>
              <a:gd name="connsiteY4" fmla="*/ 6858000 h 6880860"/>
              <a:gd name="connsiteX5" fmla="*/ 0 w 11601450"/>
              <a:gd name="connsiteY5" fmla="*/ 0 h 6880860"/>
              <a:gd name="connsiteX0" fmla="*/ 0 w 11601450"/>
              <a:gd name="connsiteY0" fmla="*/ 0 h 6880860"/>
              <a:gd name="connsiteX1" fmla="*/ 8138160 w 11601450"/>
              <a:gd name="connsiteY1" fmla="*/ 0 h 6880860"/>
              <a:gd name="connsiteX2" fmla="*/ 11601450 w 11601450"/>
              <a:gd name="connsiteY2" fmla="*/ 6880860 h 6880860"/>
              <a:gd name="connsiteX3" fmla="*/ 11578590 w 11601450"/>
              <a:gd name="connsiteY3" fmla="*/ 6858000 h 6880860"/>
              <a:gd name="connsiteX4" fmla="*/ 0 w 11601450"/>
              <a:gd name="connsiteY4" fmla="*/ 6858000 h 6880860"/>
              <a:gd name="connsiteX5" fmla="*/ 0 w 11601450"/>
              <a:gd name="connsiteY5" fmla="*/ 0 h 6880860"/>
              <a:gd name="connsiteX0" fmla="*/ 0 w 11601450"/>
              <a:gd name="connsiteY0" fmla="*/ 11430 h 6892290"/>
              <a:gd name="connsiteX1" fmla="*/ 6640830 w 11601450"/>
              <a:gd name="connsiteY1" fmla="*/ 0 h 6892290"/>
              <a:gd name="connsiteX2" fmla="*/ 11601450 w 11601450"/>
              <a:gd name="connsiteY2" fmla="*/ 6892290 h 6892290"/>
              <a:gd name="connsiteX3" fmla="*/ 11578590 w 11601450"/>
              <a:gd name="connsiteY3" fmla="*/ 6869430 h 6892290"/>
              <a:gd name="connsiteX4" fmla="*/ 0 w 11601450"/>
              <a:gd name="connsiteY4" fmla="*/ 6869430 h 6892290"/>
              <a:gd name="connsiteX5" fmla="*/ 0 w 11601450"/>
              <a:gd name="connsiteY5" fmla="*/ 11430 h 6892290"/>
              <a:gd name="connsiteX0" fmla="*/ 0 w 11601450"/>
              <a:gd name="connsiteY0" fmla="*/ 11430 h 6892290"/>
              <a:gd name="connsiteX1" fmla="*/ 5693557 w 11601450"/>
              <a:gd name="connsiteY1" fmla="*/ 0 h 6892290"/>
              <a:gd name="connsiteX2" fmla="*/ 11601450 w 11601450"/>
              <a:gd name="connsiteY2" fmla="*/ 6892290 h 6892290"/>
              <a:gd name="connsiteX3" fmla="*/ 11578590 w 11601450"/>
              <a:gd name="connsiteY3" fmla="*/ 6869430 h 6892290"/>
              <a:gd name="connsiteX4" fmla="*/ 0 w 11601450"/>
              <a:gd name="connsiteY4" fmla="*/ 6869430 h 6892290"/>
              <a:gd name="connsiteX5" fmla="*/ 0 w 11601450"/>
              <a:gd name="connsiteY5" fmla="*/ 11430 h 6892290"/>
              <a:gd name="connsiteX0" fmla="*/ 0 w 11601450"/>
              <a:gd name="connsiteY0" fmla="*/ 11430 h 6892290"/>
              <a:gd name="connsiteX1" fmla="*/ 5693557 w 11601450"/>
              <a:gd name="connsiteY1" fmla="*/ 0 h 6892290"/>
              <a:gd name="connsiteX2" fmla="*/ 9641621 w 11601450"/>
              <a:gd name="connsiteY2" fmla="*/ 4623056 h 6892290"/>
              <a:gd name="connsiteX3" fmla="*/ 11601450 w 11601450"/>
              <a:gd name="connsiteY3" fmla="*/ 6892290 h 6892290"/>
              <a:gd name="connsiteX4" fmla="*/ 11578590 w 11601450"/>
              <a:gd name="connsiteY4" fmla="*/ 6869430 h 6892290"/>
              <a:gd name="connsiteX5" fmla="*/ 0 w 11601450"/>
              <a:gd name="connsiteY5" fmla="*/ 6869430 h 6892290"/>
              <a:gd name="connsiteX6" fmla="*/ 0 w 11601450"/>
              <a:gd name="connsiteY6" fmla="*/ 11430 h 6892290"/>
              <a:gd name="connsiteX0" fmla="*/ 0 w 11601450"/>
              <a:gd name="connsiteY0" fmla="*/ 11430 h 6892290"/>
              <a:gd name="connsiteX1" fmla="*/ 5693557 w 11601450"/>
              <a:gd name="connsiteY1" fmla="*/ 0 h 6892290"/>
              <a:gd name="connsiteX2" fmla="*/ 9353891 w 11601450"/>
              <a:gd name="connsiteY2" fmla="*/ 4305193 h 6892290"/>
              <a:gd name="connsiteX3" fmla="*/ 11601450 w 11601450"/>
              <a:gd name="connsiteY3" fmla="*/ 6892290 h 6892290"/>
              <a:gd name="connsiteX4" fmla="*/ 11578590 w 11601450"/>
              <a:gd name="connsiteY4" fmla="*/ 6869430 h 6892290"/>
              <a:gd name="connsiteX5" fmla="*/ 0 w 11601450"/>
              <a:gd name="connsiteY5" fmla="*/ 6869430 h 6892290"/>
              <a:gd name="connsiteX6" fmla="*/ 0 w 11601450"/>
              <a:gd name="connsiteY6" fmla="*/ 11430 h 6892290"/>
              <a:gd name="connsiteX0" fmla="*/ 0 w 11601450"/>
              <a:gd name="connsiteY0" fmla="*/ 11430 h 6892290"/>
              <a:gd name="connsiteX1" fmla="*/ 5693557 w 11601450"/>
              <a:gd name="connsiteY1" fmla="*/ 0 h 6892290"/>
              <a:gd name="connsiteX2" fmla="*/ 9353891 w 11601450"/>
              <a:gd name="connsiteY2" fmla="*/ 4305193 h 6892290"/>
              <a:gd name="connsiteX3" fmla="*/ 11601450 w 11601450"/>
              <a:gd name="connsiteY3" fmla="*/ 6892290 h 6892290"/>
              <a:gd name="connsiteX4" fmla="*/ 9360038 w 11601450"/>
              <a:gd name="connsiteY4" fmla="*/ 6878779 h 6892290"/>
              <a:gd name="connsiteX5" fmla="*/ 0 w 11601450"/>
              <a:gd name="connsiteY5" fmla="*/ 6869430 h 6892290"/>
              <a:gd name="connsiteX6" fmla="*/ 0 w 11601450"/>
              <a:gd name="connsiteY6" fmla="*/ 11430 h 6892290"/>
              <a:gd name="connsiteX0" fmla="*/ 0 w 11601450"/>
              <a:gd name="connsiteY0" fmla="*/ 11430 h 6892290"/>
              <a:gd name="connsiteX1" fmla="*/ 5693557 w 11601450"/>
              <a:gd name="connsiteY1" fmla="*/ 0 h 6892290"/>
              <a:gd name="connsiteX2" fmla="*/ 9353891 w 11601450"/>
              <a:gd name="connsiteY2" fmla="*/ 4305193 h 6892290"/>
              <a:gd name="connsiteX3" fmla="*/ 11601450 w 11601450"/>
              <a:gd name="connsiteY3" fmla="*/ 6892290 h 6892290"/>
              <a:gd name="connsiteX4" fmla="*/ 9360038 w 11601450"/>
              <a:gd name="connsiteY4" fmla="*/ 6869430 h 6892290"/>
              <a:gd name="connsiteX5" fmla="*/ 0 w 11601450"/>
              <a:gd name="connsiteY5" fmla="*/ 6869430 h 6892290"/>
              <a:gd name="connsiteX6" fmla="*/ 0 w 11601450"/>
              <a:gd name="connsiteY6" fmla="*/ 11430 h 6892290"/>
              <a:gd name="connsiteX0" fmla="*/ 0 w 9360038"/>
              <a:gd name="connsiteY0" fmla="*/ 11430 h 6869430"/>
              <a:gd name="connsiteX1" fmla="*/ 5693557 w 9360038"/>
              <a:gd name="connsiteY1" fmla="*/ 0 h 6869430"/>
              <a:gd name="connsiteX2" fmla="*/ 9353891 w 9360038"/>
              <a:gd name="connsiteY2" fmla="*/ 4305193 h 6869430"/>
              <a:gd name="connsiteX3" fmla="*/ 9360038 w 9360038"/>
              <a:gd name="connsiteY3" fmla="*/ 6869430 h 6869430"/>
              <a:gd name="connsiteX4" fmla="*/ 0 w 9360038"/>
              <a:gd name="connsiteY4" fmla="*/ 6869430 h 6869430"/>
              <a:gd name="connsiteX5" fmla="*/ 0 w 9360038"/>
              <a:gd name="connsiteY5" fmla="*/ 11430 h 6869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60038" h="6869430">
                <a:moveTo>
                  <a:pt x="0" y="11430"/>
                </a:moveTo>
                <a:lnTo>
                  <a:pt x="5693557" y="0"/>
                </a:lnTo>
                <a:lnTo>
                  <a:pt x="9353891" y="4305193"/>
                </a:lnTo>
                <a:lnTo>
                  <a:pt x="9360038" y="6869430"/>
                </a:lnTo>
                <a:lnTo>
                  <a:pt x="0" y="6869430"/>
                </a:lnTo>
                <a:lnTo>
                  <a:pt x="0" y="1143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731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Single Corner Snipped 17">
            <a:extLst>
              <a:ext uri="{FF2B5EF4-FFF2-40B4-BE49-F238E27FC236}">
                <a16:creationId xmlns:a16="http://schemas.microsoft.com/office/drawing/2014/main" id="{498336C8-45B8-4B21-BD6B-B9A239416AD8}"/>
              </a:ext>
            </a:extLst>
          </p:cNvPr>
          <p:cNvSpPr/>
          <p:nvPr userDrawn="1"/>
        </p:nvSpPr>
        <p:spPr>
          <a:xfrm flipV="1">
            <a:off x="0" y="-72833"/>
            <a:ext cx="12200582" cy="6930833"/>
          </a:xfrm>
          <a:custGeom>
            <a:avLst/>
            <a:gdLst>
              <a:gd name="connsiteX0" fmla="*/ 0 w 11567160"/>
              <a:gd name="connsiteY0" fmla="*/ 0 h 6858000"/>
              <a:gd name="connsiteX1" fmla="*/ 8138160 w 11567160"/>
              <a:gd name="connsiteY1" fmla="*/ 0 h 6858000"/>
              <a:gd name="connsiteX2" fmla="*/ 11567160 w 11567160"/>
              <a:gd name="connsiteY2" fmla="*/ 3429000 h 6858000"/>
              <a:gd name="connsiteX3" fmla="*/ 11567160 w 11567160"/>
              <a:gd name="connsiteY3" fmla="*/ 6858000 h 6858000"/>
              <a:gd name="connsiteX4" fmla="*/ 0 w 11567160"/>
              <a:gd name="connsiteY4" fmla="*/ 6858000 h 6858000"/>
              <a:gd name="connsiteX5" fmla="*/ 0 w 11567160"/>
              <a:gd name="connsiteY5" fmla="*/ 0 h 6858000"/>
              <a:gd name="connsiteX0" fmla="*/ 0 w 11601450"/>
              <a:gd name="connsiteY0" fmla="*/ 0 h 6880860"/>
              <a:gd name="connsiteX1" fmla="*/ 8138160 w 11601450"/>
              <a:gd name="connsiteY1" fmla="*/ 0 h 6880860"/>
              <a:gd name="connsiteX2" fmla="*/ 11601450 w 11601450"/>
              <a:gd name="connsiteY2" fmla="*/ 6880860 h 6880860"/>
              <a:gd name="connsiteX3" fmla="*/ 11567160 w 11601450"/>
              <a:gd name="connsiteY3" fmla="*/ 6858000 h 6880860"/>
              <a:gd name="connsiteX4" fmla="*/ 0 w 11601450"/>
              <a:gd name="connsiteY4" fmla="*/ 6858000 h 6880860"/>
              <a:gd name="connsiteX5" fmla="*/ 0 w 11601450"/>
              <a:gd name="connsiteY5" fmla="*/ 0 h 6880860"/>
              <a:gd name="connsiteX0" fmla="*/ 0 w 11601450"/>
              <a:gd name="connsiteY0" fmla="*/ 0 h 6880860"/>
              <a:gd name="connsiteX1" fmla="*/ 8138160 w 11601450"/>
              <a:gd name="connsiteY1" fmla="*/ 0 h 6880860"/>
              <a:gd name="connsiteX2" fmla="*/ 11601450 w 11601450"/>
              <a:gd name="connsiteY2" fmla="*/ 6880860 h 6880860"/>
              <a:gd name="connsiteX3" fmla="*/ 11578590 w 11601450"/>
              <a:gd name="connsiteY3" fmla="*/ 6858000 h 6880860"/>
              <a:gd name="connsiteX4" fmla="*/ 0 w 11601450"/>
              <a:gd name="connsiteY4" fmla="*/ 6858000 h 6880860"/>
              <a:gd name="connsiteX5" fmla="*/ 0 w 11601450"/>
              <a:gd name="connsiteY5" fmla="*/ 0 h 6880860"/>
              <a:gd name="connsiteX0" fmla="*/ 0 w 11601450"/>
              <a:gd name="connsiteY0" fmla="*/ 11430 h 6892290"/>
              <a:gd name="connsiteX1" fmla="*/ 6640830 w 11601450"/>
              <a:gd name="connsiteY1" fmla="*/ 0 h 6892290"/>
              <a:gd name="connsiteX2" fmla="*/ 11601450 w 11601450"/>
              <a:gd name="connsiteY2" fmla="*/ 6892290 h 6892290"/>
              <a:gd name="connsiteX3" fmla="*/ 11578590 w 11601450"/>
              <a:gd name="connsiteY3" fmla="*/ 6869430 h 6892290"/>
              <a:gd name="connsiteX4" fmla="*/ 0 w 11601450"/>
              <a:gd name="connsiteY4" fmla="*/ 6869430 h 6892290"/>
              <a:gd name="connsiteX5" fmla="*/ 0 w 11601450"/>
              <a:gd name="connsiteY5" fmla="*/ 11430 h 6892290"/>
              <a:gd name="connsiteX0" fmla="*/ 0 w 11601450"/>
              <a:gd name="connsiteY0" fmla="*/ 11430 h 6892290"/>
              <a:gd name="connsiteX1" fmla="*/ 5693557 w 11601450"/>
              <a:gd name="connsiteY1" fmla="*/ 0 h 6892290"/>
              <a:gd name="connsiteX2" fmla="*/ 11601450 w 11601450"/>
              <a:gd name="connsiteY2" fmla="*/ 6892290 h 6892290"/>
              <a:gd name="connsiteX3" fmla="*/ 11578590 w 11601450"/>
              <a:gd name="connsiteY3" fmla="*/ 6869430 h 6892290"/>
              <a:gd name="connsiteX4" fmla="*/ 0 w 11601450"/>
              <a:gd name="connsiteY4" fmla="*/ 6869430 h 6892290"/>
              <a:gd name="connsiteX5" fmla="*/ 0 w 11601450"/>
              <a:gd name="connsiteY5" fmla="*/ 11430 h 6892290"/>
              <a:gd name="connsiteX0" fmla="*/ 0 w 11601450"/>
              <a:gd name="connsiteY0" fmla="*/ 11430 h 6892290"/>
              <a:gd name="connsiteX1" fmla="*/ 5693557 w 11601450"/>
              <a:gd name="connsiteY1" fmla="*/ 0 h 6892290"/>
              <a:gd name="connsiteX2" fmla="*/ 9782831 w 11601450"/>
              <a:gd name="connsiteY2" fmla="*/ 4791336 h 6892290"/>
              <a:gd name="connsiteX3" fmla="*/ 11601450 w 11601450"/>
              <a:gd name="connsiteY3" fmla="*/ 6892290 h 6892290"/>
              <a:gd name="connsiteX4" fmla="*/ 11578590 w 11601450"/>
              <a:gd name="connsiteY4" fmla="*/ 6869430 h 6892290"/>
              <a:gd name="connsiteX5" fmla="*/ 0 w 11601450"/>
              <a:gd name="connsiteY5" fmla="*/ 6869430 h 6892290"/>
              <a:gd name="connsiteX6" fmla="*/ 0 w 11601450"/>
              <a:gd name="connsiteY6" fmla="*/ 11430 h 6892290"/>
              <a:gd name="connsiteX0" fmla="*/ 0 w 11601450"/>
              <a:gd name="connsiteY0" fmla="*/ 11430 h 6892290"/>
              <a:gd name="connsiteX1" fmla="*/ 5693557 w 11601450"/>
              <a:gd name="connsiteY1" fmla="*/ 0 h 6892290"/>
              <a:gd name="connsiteX2" fmla="*/ 9782831 w 11601450"/>
              <a:gd name="connsiteY2" fmla="*/ 4791336 h 6892290"/>
              <a:gd name="connsiteX3" fmla="*/ 11601450 w 11601450"/>
              <a:gd name="connsiteY3" fmla="*/ 6892290 h 6892290"/>
              <a:gd name="connsiteX4" fmla="*/ 9746202 w 11601450"/>
              <a:gd name="connsiteY4" fmla="*/ 6888129 h 6892290"/>
              <a:gd name="connsiteX5" fmla="*/ 0 w 11601450"/>
              <a:gd name="connsiteY5" fmla="*/ 6869430 h 6892290"/>
              <a:gd name="connsiteX6" fmla="*/ 0 w 11601450"/>
              <a:gd name="connsiteY6" fmla="*/ 11430 h 6892290"/>
              <a:gd name="connsiteX0" fmla="*/ 0 w 9782831"/>
              <a:gd name="connsiteY0" fmla="*/ 11430 h 6888129"/>
              <a:gd name="connsiteX1" fmla="*/ 5693557 w 9782831"/>
              <a:gd name="connsiteY1" fmla="*/ 0 h 6888129"/>
              <a:gd name="connsiteX2" fmla="*/ 9782831 w 9782831"/>
              <a:gd name="connsiteY2" fmla="*/ 4791336 h 6888129"/>
              <a:gd name="connsiteX3" fmla="*/ 9761490 w 9782831"/>
              <a:gd name="connsiteY3" fmla="*/ 6873592 h 6888129"/>
              <a:gd name="connsiteX4" fmla="*/ 9746202 w 9782831"/>
              <a:gd name="connsiteY4" fmla="*/ 6888129 h 6888129"/>
              <a:gd name="connsiteX5" fmla="*/ 0 w 9782831"/>
              <a:gd name="connsiteY5" fmla="*/ 6869430 h 6888129"/>
              <a:gd name="connsiteX6" fmla="*/ 0 w 9782831"/>
              <a:gd name="connsiteY6" fmla="*/ 11430 h 6888129"/>
              <a:gd name="connsiteX0" fmla="*/ 0 w 9782831"/>
              <a:gd name="connsiteY0" fmla="*/ 11430 h 6873592"/>
              <a:gd name="connsiteX1" fmla="*/ 5693557 w 9782831"/>
              <a:gd name="connsiteY1" fmla="*/ 0 h 6873592"/>
              <a:gd name="connsiteX2" fmla="*/ 9782831 w 9782831"/>
              <a:gd name="connsiteY2" fmla="*/ 4791336 h 6873592"/>
              <a:gd name="connsiteX3" fmla="*/ 9761490 w 9782831"/>
              <a:gd name="connsiteY3" fmla="*/ 6873592 h 6873592"/>
              <a:gd name="connsiteX4" fmla="*/ 9746202 w 9782831"/>
              <a:gd name="connsiteY4" fmla="*/ 6869432 h 6873592"/>
              <a:gd name="connsiteX5" fmla="*/ 0 w 9782831"/>
              <a:gd name="connsiteY5" fmla="*/ 6869430 h 6873592"/>
              <a:gd name="connsiteX6" fmla="*/ 0 w 9782831"/>
              <a:gd name="connsiteY6" fmla="*/ 11430 h 6873592"/>
              <a:gd name="connsiteX0" fmla="*/ 0 w 9767687"/>
              <a:gd name="connsiteY0" fmla="*/ 11430 h 6873592"/>
              <a:gd name="connsiteX1" fmla="*/ 5693557 w 9767687"/>
              <a:gd name="connsiteY1" fmla="*/ 0 h 6873592"/>
              <a:gd name="connsiteX2" fmla="*/ 9767687 w 9767687"/>
              <a:gd name="connsiteY2" fmla="*/ 4772638 h 6873592"/>
              <a:gd name="connsiteX3" fmla="*/ 9761490 w 9767687"/>
              <a:gd name="connsiteY3" fmla="*/ 6873592 h 6873592"/>
              <a:gd name="connsiteX4" fmla="*/ 9746202 w 9767687"/>
              <a:gd name="connsiteY4" fmla="*/ 6869432 h 6873592"/>
              <a:gd name="connsiteX5" fmla="*/ 0 w 9767687"/>
              <a:gd name="connsiteY5" fmla="*/ 6869430 h 6873592"/>
              <a:gd name="connsiteX6" fmla="*/ 0 w 9767687"/>
              <a:gd name="connsiteY6" fmla="*/ 11430 h 6873592"/>
              <a:gd name="connsiteX0" fmla="*/ 0 w 9797975"/>
              <a:gd name="connsiteY0" fmla="*/ 11430 h 6873592"/>
              <a:gd name="connsiteX1" fmla="*/ 5693557 w 9797975"/>
              <a:gd name="connsiteY1" fmla="*/ 0 h 6873592"/>
              <a:gd name="connsiteX2" fmla="*/ 9797975 w 9797975"/>
              <a:gd name="connsiteY2" fmla="*/ 4810034 h 6873592"/>
              <a:gd name="connsiteX3" fmla="*/ 9761490 w 9797975"/>
              <a:gd name="connsiteY3" fmla="*/ 6873592 h 6873592"/>
              <a:gd name="connsiteX4" fmla="*/ 9746202 w 9797975"/>
              <a:gd name="connsiteY4" fmla="*/ 6869432 h 6873592"/>
              <a:gd name="connsiteX5" fmla="*/ 0 w 9797975"/>
              <a:gd name="connsiteY5" fmla="*/ 6869430 h 6873592"/>
              <a:gd name="connsiteX6" fmla="*/ 0 w 9797975"/>
              <a:gd name="connsiteY6" fmla="*/ 11430 h 6873592"/>
              <a:gd name="connsiteX0" fmla="*/ 0 w 9797975"/>
              <a:gd name="connsiteY0" fmla="*/ 11430 h 6873592"/>
              <a:gd name="connsiteX1" fmla="*/ 5693557 w 9797975"/>
              <a:gd name="connsiteY1" fmla="*/ 0 h 6873592"/>
              <a:gd name="connsiteX2" fmla="*/ 9797975 w 9797975"/>
              <a:gd name="connsiteY2" fmla="*/ 4810034 h 6873592"/>
              <a:gd name="connsiteX3" fmla="*/ 9761490 w 9797975"/>
              <a:gd name="connsiteY3" fmla="*/ 6873592 h 6873592"/>
              <a:gd name="connsiteX4" fmla="*/ 0 w 9797975"/>
              <a:gd name="connsiteY4" fmla="*/ 6869430 h 6873592"/>
              <a:gd name="connsiteX5" fmla="*/ 0 w 9797975"/>
              <a:gd name="connsiteY5" fmla="*/ 11430 h 6873592"/>
              <a:gd name="connsiteX0" fmla="*/ 0 w 9799821"/>
              <a:gd name="connsiteY0" fmla="*/ 11430 h 6873592"/>
              <a:gd name="connsiteX1" fmla="*/ 5693557 w 9799821"/>
              <a:gd name="connsiteY1" fmla="*/ 0 h 6873592"/>
              <a:gd name="connsiteX2" fmla="*/ 9797975 w 9799821"/>
              <a:gd name="connsiteY2" fmla="*/ 4810034 h 6873592"/>
              <a:gd name="connsiteX3" fmla="*/ 9799349 w 9799821"/>
              <a:gd name="connsiteY3" fmla="*/ 6873592 h 6873592"/>
              <a:gd name="connsiteX4" fmla="*/ 0 w 9799821"/>
              <a:gd name="connsiteY4" fmla="*/ 6869430 h 6873592"/>
              <a:gd name="connsiteX5" fmla="*/ 0 w 9799821"/>
              <a:gd name="connsiteY5" fmla="*/ 11430 h 6873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99821" h="6873592">
                <a:moveTo>
                  <a:pt x="0" y="11430"/>
                </a:moveTo>
                <a:lnTo>
                  <a:pt x="5693557" y="0"/>
                </a:lnTo>
                <a:lnTo>
                  <a:pt x="9797975" y="4810034"/>
                </a:lnTo>
                <a:cubicBezTo>
                  <a:pt x="9795909" y="5510352"/>
                  <a:pt x="9801415" y="6173274"/>
                  <a:pt x="9799349" y="6873592"/>
                </a:cubicBezTo>
                <a:lnTo>
                  <a:pt x="0" y="6869430"/>
                </a:lnTo>
                <a:lnTo>
                  <a:pt x="0" y="1143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731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83A302-56C2-44CD-8CDF-EB00733737F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62303" y="365125"/>
            <a:ext cx="1106739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C6B02-9A06-437C-A297-2029B4124D34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62303" y="1704322"/>
            <a:ext cx="1106739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E5E8C-00D3-45B0-81AA-8BEAF8ACAA30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9521696" y="6353101"/>
            <a:ext cx="1652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943F8966-C3B1-4A25-97AE-785A744656FC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B387E-4A41-4011-8C49-0A6550721A89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177753" y="6353101"/>
            <a:ext cx="4519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0A98F41F-07C5-4DCD-B2F1-B3D535DCDC8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94FACC06-ADD6-4314-9F92-DDF42242199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0139" y="6410777"/>
            <a:ext cx="1855340" cy="251338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C160E-078D-4CD7-BA3B-4D29EF3878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13932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accent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E19599-6C02-4E83-85C0-92E30824B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89" y="365125"/>
            <a:ext cx="109833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28D67-72E2-46A3-BEA3-7A01468D1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9089" y="1704322"/>
            <a:ext cx="109833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3E819-E960-44C3-8907-05D1A960D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44046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8D32F-186A-48B7-BF49-59B923CD1556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D10F8-B964-4277-AD3E-C7AAE7B78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4722" y="6356350"/>
            <a:ext cx="4476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0EB83BB9-9771-475A-A902-6FB1C201C3C1}"/>
              </a:ext>
            </a:extLst>
          </p:cNvPr>
          <p:cNvSpPr/>
          <p:nvPr userDrawn="1"/>
        </p:nvSpPr>
        <p:spPr>
          <a:xfrm flipH="1">
            <a:off x="11667300" y="0"/>
            <a:ext cx="525521" cy="6858000"/>
          </a:xfrm>
          <a:prstGeom prst="rtTriangle">
            <a:avLst/>
          </a:prstGeom>
          <a:ln>
            <a:noFill/>
          </a:ln>
          <a:effectLst>
            <a:outerShdw blurRad="317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027FF65-1364-41E7-8CF9-BC18DE7E4D3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089" y="6410072"/>
            <a:ext cx="1856390" cy="253299"/>
          </a:xfrm>
          <a:prstGeom prst="rect">
            <a:avLst/>
          </a:prstGeom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DD650C64-30F1-4B85-AB78-127805A86062}"/>
              </a:ext>
            </a:extLst>
          </p:cNvPr>
          <p:cNvSpPr/>
          <p:nvPr userDrawn="1"/>
        </p:nvSpPr>
        <p:spPr>
          <a:xfrm flipH="1">
            <a:off x="11944234" y="2719082"/>
            <a:ext cx="248588" cy="4138918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317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FDCC2-0D28-4026-9A15-1AA691CD0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74783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40" r:id="rId6"/>
    <p:sldLayoutId id="2147483741" r:id="rId7"/>
    <p:sldLayoutId id="2147483742" r:id="rId8"/>
    <p:sldLayoutId id="2147483743" r:id="rId9"/>
    <p:sldLayoutId id="2147483744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Arial" panose="020B0604020202020204" pitchFamily="34" charset="0"/>
        <a:buChar char="•"/>
        <a:defRPr lang="en-US" sz="28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24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20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18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18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E19599-6C02-4E83-85C0-92E30824B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89" y="365125"/>
            <a:ext cx="109833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28D67-72E2-46A3-BEA3-7A01468D1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9089" y="1704322"/>
            <a:ext cx="109833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3E819-E960-44C3-8907-05D1A960D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44046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8D32F-186A-48B7-BF49-59B923CD1556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D10F8-B964-4277-AD3E-C7AAE7B78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4722" y="6356350"/>
            <a:ext cx="4476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0EB83BB9-9771-475A-A902-6FB1C201C3C1}"/>
              </a:ext>
            </a:extLst>
          </p:cNvPr>
          <p:cNvSpPr/>
          <p:nvPr userDrawn="1"/>
        </p:nvSpPr>
        <p:spPr>
          <a:xfrm flipH="1">
            <a:off x="11667300" y="0"/>
            <a:ext cx="525521" cy="6858000"/>
          </a:xfrm>
          <a:prstGeom prst="rtTriangle">
            <a:avLst/>
          </a:prstGeom>
          <a:ln>
            <a:noFill/>
          </a:ln>
          <a:effectLst>
            <a:outerShdw blurRad="317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027FF65-1364-41E7-8CF9-BC18DE7E4D3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89" y="6410072"/>
            <a:ext cx="1856390" cy="253299"/>
          </a:xfrm>
          <a:prstGeom prst="rect">
            <a:avLst/>
          </a:prstGeom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DD650C64-30F1-4B85-AB78-127805A86062}"/>
              </a:ext>
            </a:extLst>
          </p:cNvPr>
          <p:cNvSpPr/>
          <p:nvPr userDrawn="1"/>
        </p:nvSpPr>
        <p:spPr>
          <a:xfrm flipH="1">
            <a:off x="11944234" y="2719082"/>
            <a:ext cx="248588" cy="4138918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317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FDCC2-0D28-4026-9A15-1AA691CD0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Arial" panose="020B0604020202020204" pitchFamily="34" charset="0"/>
        <a:buChar char="•"/>
        <a:defRPr lang="en-US" sz="28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24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20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18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18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939EC8-A2CB-4BC6-B06A-E12167FB4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365125"/>
            <a:ext cx="109727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D0875-FDA1-4DCD-99B3-E5A38BB2C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1" y="1704322"/>
            <a:ext cx="1097279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984FC-4D61-4ACC-AF6B-EA8B74125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03980" y="6363848"/>
            <a:ext cx="162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B5FCA0F4-AFC3-47DD-9679-484B55BB8A38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BB411-0BA4-4F1C-B17B-542EDB48A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3081" y="6359525"/>
            <a:ext cx="4414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159E9D4D-AD36-476A-A3D4-0A489622FC0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E2E708F6-32D8-435C-AF73-D7AF8A4F907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7485" y="6419959"/>
            <a:ext cx="1866900" cy="25290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73351-9398-4758-B0E5-4F596B0BBD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70863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E53DE3-273B-4C53-BDEB-054EBB9B5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111" y="365125"/>
            <a:ext cx="109622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B6C1-0C95-445B-9D36-62384105C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0111" y="1704322"/>
            <a:ext cx="109622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FA8C8-B4BC-4159-9508-9BD68858F5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493071" y="6366423"/>
            <a:ext cx="1615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D15A7-8EB8-438B-B766-AE99F091E492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D1FC6-4058-4214-A7FB-9866280E7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9945" y="6366423"/>
            <a:ext cx="4624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5D44D-FC45-496F-84A2-250CC42F6AA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5E5143CB-68D0-4CA2-9A01-39DEF6CC1FC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89" y="6410072"/>
            <a:ext cx="1856390" cy="25329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FA3D2-D886-46FD-AAED-16BE82D8F3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02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9EAD16F-534E-470A-8953-2CEB56B348FB}"/>
              </a:ext>
            </a:extLst>
          </p:cNvPr>
          <p:cNvSpPr/>
          <p:nvPr userDrawn="1"/>
        </p:nvSpPr>
        <p:spPr>
          <a:xfrm>
            <a:off x="0" y="681038"/>
            <a:ext cx="12192000" cy="54959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9EB49C-EA4A-4AE7-9E3D-28DBCCE3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89" y="681036"/>
            <a:ext cx="10993822" cy="1009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587CC-193D-4470-A3A3-797C6DA49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9089" y="1704322"/>
            <a:ext cx="1099382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32026-0BF0-4D6F-8F87-2B8222321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07404" y="6357617"/>
            <a:ext cx="1626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6038-FE63-46E9-901D-1896791D7E4C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9AA5A-2D74-42E6-9B4A-EF26157D9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51477" y="6358082"/>
            <a:ext cx="4414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E57128AC-2A4D-4DFF-9CDE-E6396819492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89" y="6410072"/>
            <a:ext cx="1856390" cy="25329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EE7FD-7E75-4BB8-8862-9B0FD16F6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974891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9EAD16F-534E-470A-8953-2CEB56B348FB}"/>
              </a:ext>
            </a:extLst>
          </p:cNvPr>
          <p:cNvSpPr/>
          <p:nvPr userDrawn="1"/>
        </p:nvSpPr>
        <p:spPr>
          <a:xfrm>
            <a:off x="0" y="-95250"/>
            <a:ext cx="12192000" cy="6272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9EB49C-EA4A-4AE7-9E3D-28DBCCE3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297" y="681036"/>
            <a:ext cx="10964254" cy="1009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587CC-193D-4470-A3A3-797C6DA49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297" y="1704322"/>
            <a:ext cx="1096425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32026-0BF0-4D6F-8F87-2B8222321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03978" y="6356349"/>
            <a:ext cx="1623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64EE2-3B55-4E67-ADF9-43E235BE25E8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9AA5A-2D74-42E6-9B4A-EF26157D9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7605" y="6356349"/>
            <a:ext cx="4519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1A78070D-9B81-4C4D-BFBF-D6E1A06F51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89" y="6410072"/>
            <a:ext cx="1856390" cy="25329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86D8F-6C0D-4708-A9E8-1743D1E27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41385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707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Arial" panose="020B0604020202020204" pitchFamily="34" charset="0"/>
        <a:buChar char="•"/>
        <a:defRPr lang="en-US" sz="2800" kern="1200" dirty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2400" kern="1200" dirty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2000" kern="1200" dirty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E19599-6C02-4E83-85C0-92E30824B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89" y="365125"/>
            <a:ext cx="109833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28D67-72E2-46A3-BEA3-7A01468D1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9089" y="1704322"/>
            <a:ext cx="109833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3E819-E960-44C3-8907-05D1A960D8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44046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8D32F-186A-48B7-BF49-59B923CD1556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D10F8-B964-4277-AD3E-C7AAE7B78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4722" y="6356350"/>
            <a:ext cx="4476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252FA-D4E1-499A-9BBC-E740199C70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0EB83BB9-9771-475A-A902-6FB1C201C3C1}"/>
              </a:ext>
            </a:extLst>
          </p:cNvPr>
          <p:cNvSpPr/>
          <p:nvPr userDrawn="1"/>
        </p:nvSpPr>
        <p:spPr>
          <a:xfrm flipH="1">
            <a:off x="11667300" y="0"/>
            <a:ext cx="525521" cy="6858000"/>
          </a:xfrm>
          <a:prstGeom prst="rtTriangle">
            <a:avLst/>
          </a:prstGeom>
          <a:ln>
            <a:noFill/>
          </a:ln>
          <a:effectLst>
            <a:outerShdw blurRad="317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027FF65-1364-41E7-8CF9-BC18DE7E4D3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89" y="6410072"/>
            <a:ext cx="1856390" cy="253299"/>
          </a:xfrm>
          <a:prstGeom prst="rect">
            <a:avLst/>
          </a:prstGeom>
        </p:spPr>
      </p:pic>
      <p:sp>
        <p:nvSpPr>
          <p:cNvPr id="9" name="Right Triangle 8">
            <a:extLst>
              <a:ext uri="{FF2B5EF4-FFF2-40B4-BE49-F238E27FC236}">
                <a16:creationId xmlns:a16="http://schemas.microsoft.com/office/drawing/2014/main" id="{DD650C64-30F1-4B85-AB78-127805A86062}"/>
              </a:ext>
            </a:extLst>
          </p:cNvPr>
          <p:cNvSpPr/>
          <p:nvPr userDrawn="1"/>
        </p:nvSpPr>
        <p:spPr>
          <a:xfrm flipH="1">
            <a:off x="11944234" y="2719082"/>
            <a:ext cx="248588" cy="4138918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317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FDCC2-0D28-4026-9A15-1AA691CD0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420805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3" r:id="rId2"/>
    <p:sldLayoutId id="2147483704" r:id="rId3"/>
    <p:sldLayoutId id="2147483705" r:id="rId4"/>
    <p:sldLayoutId id="2147483706" r:id="rId5"/>
    <p:sldLayoutId id="214748376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Arial" panose="020B0604020202020204" pitchFamily="34" charset="0"/>
        <a:buChar char="•"/>
        <a:defRPr lang="en-US" sz="28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24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20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18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1800" kern="1200" dirty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E53DE3-273B-4C53-BDEB-054EBB9B5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111" y="365125"/>
            <a:ext cx="109622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B6C1-0C95-445B-9D36-62384105C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0111" y="1704322"/>
            <a:ext cx="109622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FA8C8-B4BC-4159-9508-9BD68858F5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493071" y="6366423"/>
            <a:ext cx="1615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D15A7-8EB8-438B-B766-AE99F091E492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D1FC6-4058-4214-A7FB-9866280E7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9945" y="6366423"/>
            <a:ext cx="4624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5D44D-FC45-496F-84A2-250CC42F6AA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5E5143CB-68D0-4CA2-9A01-39DEF6CC1FC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89" y="6410072"/>
            <a:ext cx="1856390" cy="25329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FA3D2-D886-46FD-AAED-16BE82D8F3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176141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7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939EC8-A2CB-4BC6-B06A-E12167FB4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365125"/>
            <a:ext cx="109727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D0875-FDA1-4DCD-99B3-E5A38BB2C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1" y="1704322"/>
            <a:ext cx="1097279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984FC-4D61-4ACC-AF6B-EA8B74125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03980" y="6363848"/>
            <a:ext cx="162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F784E98E-50FA-4D28-AC46-2420C1A2C3C5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BB411-0BA4-4F1C-B17B-542EDB48A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3081" y="6359525"/>
            <a:ext cx="4414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159E9D4D-AD36-476A-A3D4-0A489622FC0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E2E708F6-32D8-435C-AF73-D7AF8A4F907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7485" y="6419959"/>
            <a:ext cx="1866900" cy="25290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73351-9398-4758-B0E5-4F596B0BBD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41317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756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9EAD16F-534E-470A-8953-2CEB56B348FB}"/>
              </a:ext>
            </a:extLst>
          </p:cNvPr>
          <p:cNvSpPr/>
          <p:nvPr userDrawn="1"/>
        </p:nvSpPr>
        <p:spPr>
          <a:xfrm>
            <a:off x="0" y="681038"/>
            <a:ext cx="12192000" cy="54959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9EB49C-EA4A-4AE7-9E3D-28DBCCE3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89" y="681036"/>
            <a:ext cx="10993822" cy="1009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587CC-193D-4470-A3A3-797C6DA49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9089" y="1704322"/>
            <a:ext cx="1099382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32026-0BF0-4D6F-8F87-2B8222321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07404" y="6357617"/>
            <a:ext cx="1626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6038-FE63-46E9-901D-1896791D7E4C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9AA5A-2D74-42E6-9B4A-EF26157D9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51477" y="6358082"/>
            <a:ext cx="4414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E57128AC-2A4D-4DFF-9CDE-E6396819492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089" y="6410072"/>
            <a:ext cx="1856390" cy="25329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EE7FD-7E75-4BB8-8862-9B0FD16F6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263343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1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9EAD16F-534E-470A-8953-2CEB56B348FB}"/>
              </a:ext>
            </a:extLst>
          </p:cNvPr>
          <p:cNvSpPr/>
          <p:nvPr/>
        </p:nvSpPr>
        <p:spPr>
          <a:xfrm>
            <a:off x="0" y="-95250"/>
            <a:ext cx="12192000" cy="62722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9EB49C-EA4A-4AE7-9E3D-28DBCCE3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297" y="681036"/>
            <a:ext cx="10964254" cy="1009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587CC-193D-4470-A3A3-797C6DA49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5297" y="1704322"/>
            <a:ext cx="1096425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32026-0BF0-4D6F-8F87-2B8222321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03978" y="6356349"/>
            <a:ext cx="1623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45021-F1F3-4E4B-B4E7-03E05A01BF6D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9AA5A-2D74-42E6-9B4A-EF26157D9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27605" y="6356349"/>
            <a:ext cx="4519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1A78070D-9B81-4C4D-BFBF-D6E1A06F512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089" y="6410072"/>
            <a:ext cx="1856390" cy="25329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86D8F-6C0D-4708-A9E8-1743D1E27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30446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Arial" panose="020B0604020202020204" pitchFamily="34" charset="0"/>
        <a:buChar char="•"/>
        <a:defRPr lang="en-US" sz="2800" kern="1200" dirty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2400" kern="1200" dirty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2000" kern="1200" dirty="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9EAD16F-534E-470A-8953-2CEB56B348FB}"/>
              </a:ext>
            </a:extLst>
          </p:cNvPr>
          <p:cNvSpPr/>
          <p:nvPr userDrawn="1"/>
        </p:nvSpPr>
        <p:spPr>
          <a:xfrm>
            <a:off x="0" y="681038"/>
            <a:ext cx="12192000" cy="54959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9EB49C-EA4A-4AE7-9E3D-28DBCCE3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089" y="681036"/>
            <a:ext cx="10993822" cy="1009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4587CC-193D-4470-A3A3-797C6DA49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9089" y="1704322"/>
            <a:ext cx="1099382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32026-0BF0-4D6F-8F87-2B8222321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07404" y="6357617"/>
            <a:ext cx="16264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6038-FE63-46E9-901D-1896791D7E4C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9AA5A-2D74-42E6-9B4A-EF26157D9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51477" y="6358082"/>
            <a:ext cx="4414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6BB62-A315-4D6E-BD08-3A8B165A45D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E57128AC-2A4D-4DFF-9CDE-E6396819492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089" y="6410072"/>
            <a:ext cx="1856390" cy="25329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EE7FD-7E75-4BB8-8862-9B0FD16F67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73523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rbi.net/CIRBI/sd/Doc/0/CM33KAC5NG8UUHLOFE0OULIG00/Advarra%20IRB%20Handbook%20for%20Investigators-%20Institutions-%20Sponsors-%20and%20Sponsors%27%20Representatives%20v.6%20July%2030%202024.pdf" TargetMode="External"/><Relationship Id="rId2" Type="http://schemas.openxmlformats.org/officeDocument/2006/relationships/hyperlink" Target="https://www.research.va.gov/programs/epros/irb_relationships.cfm" TargetMode="External"/><Relationship Id="rId1" Type="http://schemas.openxmlformats.org/officeDocument/2006/relationships/slideLayout" Target="../slideLayouts/slideLayout16.xml"/><Relationship Id="rId4" Type="http://schemas.openxmlformats.org/officeDocument/2006/relationships/hyperlink" Target="mailto:VHACOORDRegulatory@va.gov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tacy.west@advarra.com" TargetMode="Externa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787C3-B7DE-4C7F-821C-2D46410220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Advarra IRB Review 101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EEFF07-BDE2-484B-82C3-77EE2C40D4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Department of Veterans Affairs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3B58C-B89A-4D03-A989-0AD798F50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4FD5F-538D-43B7-A486-C4E6F4C2E49E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BEF67-E026-4786-AE64-7717B0E3C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8F41F-07C5-4DCD-B2F1-B3D535DCDC8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A4C27-11CC-4C41-866F-222472F58C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846562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05A52C-1BF6-2BB7-1FA2-308D284D1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38E5307-F15C-1E8C-D833-9128A289912C}"/>
              </a:ext>
            </a:extLst>
          </p:cNvPr>
          <p:cNvSpPr/>
          <p:nvPr/>
        </p:nvSpPr>
        <p:spPr>
          <a:xfrm>
            <a:off x="1140915" y="4576527"/>
            <a:ext cx="9702799" cy="939827"/>
          </a:xfrm>
          <a:custGeom>
            <a:avLst/>
            <a:gdLst>
              <a:gd name="connsiteX0" fmla="*/ 0 w 8128000"/>
              <a:gd name="connsiteY0" fmla="*/ 0 h 1252125"/>
              <a:gd name="connsiteX1" fmla="*/ 8128000 w 8128000"/>
              <a:gd name="connsiteY1" fmla="*/ 0 h 1252125"/>
              <a:gd name="connsiteX2" fmla="*/ 8128000 w 8128000"/>
              <a:gd name="connsiteY2" fmla="*/ 1252125 h 1252125"/>
              <a:gd name="connsiteX3" fmla="*/ 0 w 8128000"/>
              <a:gd name="connsiteY3" fmla="*/ 1252125 h 1252125"/>
              <a:gd name="connsiteX4" fmla="*/ 0 w 8128000"/>
              <a:gd name="connsiteY4" fmla="*/ 0 h 1252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28000" h="1252125">
                <a:moveTo>
                  <a:pt x="0" y="0"/>
                </a:moveTo>
                <a:lnTo>
                  <a:pt x="8128000" y="0"/>
                </a:lnTo>
                <a:lnTo>
                  <a:pt x="8128000" y="1252125"/>
                </a:lnTo>
                <a:lnTo>
                  <a:pt x="0" y="1252125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accent2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30823" tIns="624840" rIns="630823" bIns="213360" numCol="1" spcCol="1270" anchor="ctr" anchorCtr="0">
            <a:noAutofit/>
          </a:bodyPr>
          <a:lstStyle/>
          <a:p>
            <a:pPr marL="0" lvl="1" algn="l" defTabSz="1333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US" sz="1200" kern="1200" dirty="0"/>
              <a:t>If an event is not determined to rise to the level of Unanticipated Problem, or Serious or Continuing Non-Compliance, the IRB only issues an acknowledgement letter and does not produce a formal determination notice.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7D7F67-7F01-A593-753E-E513491EC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Advarra/VA FAQs</a:t>
            </a:r>
            <a:br>
              <a:rPr lang="en-US" dirty="0"/>
            </a:b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85775-77AA-279E-A00A-9E6BD16CA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1170-D9F2-4B35-A064-F3DB6BE4E29D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F7B42F-99EB-2B72-7757-5A6D2DBFB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dirty="0" smtClean="0"/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D4B8D3-6914-A890-25AB-9F8279006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A07960E-0F28-EFEA-E0D0-8E8A0A02B1C5}"/>
              </a:ext>
            </a:extLst>
          </p:cNvPr>
          <p:cNvGrpSpPr/>
          <p:nvPr/>
        </p:nvGrpSpPr>
        <p:grpSpPr>
          <a:xfrm>
            <a:off x="1140915" y="1035819"/>
            <a:ext cx="9702799" cy="3227614"/>
            <a:chOff x="-377061" y="642062"/>
            <a:chExt cx="8128000" cy="367675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82B0140-C740-5B8A-F6A2-501586FE9D79}"/>
                </a:ext>
              </a:extLst>
            </p:cNvPr>
            <p:cNvSpPr/>
            <p:nvPr/>
          </p:nvSpPr>
          <p:spPr>
            <a:xfrm>
              <a:off x="-377061" y="797903"/>
              <a:ext cx="8128000" cy="779541"/>
            </a:xfrm>
            <a:custGeom>
              <a:avLst/>
              <a:gdLst>
                <a:gd name="connsiteX0" fmla="*/ 0 w 8128000"/>
                <a:gd name="connsiteY0" fmla="*/ 0 h 1252125"/>
                <a:gd name="connsiteX1" fmla="*/ 8128000 w 8128000"/>
                <a:gd name="connsiteY1" fmla="*/ 0 h 1252125"/>
                <a:gd name="connsiteX2" fmla="*/ 8128000 w 8128000"/>
                <a:gd name="connsiteY2" fmla="*/ 1252125 h 1252125"/>
                <a:gd name="connsiteX3" fmla="*/ 0 w 8128000"/>
                <a:gd name="connsiteY3" fmla="*/ 1252125 h 1252125"/>
                <a:gd name="connsiteX4" fmla="*/ 0 w 8128000"/>
                <a:gd name="connsiteY4" fmla="*/ 0 h 125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8000" h="1252125">
                  <a:moveTo>
                    <a:pt x="0" y="0"/>
                  </a:moveTo>
                  <a:lnTo>
                    <a:pt x="8128000" y="0"/>
                  </a:lnTo>
                  <a:lnTo>
                    <a:pt x="8128000" y="1252125"/>
                  </a:lnTo>
                  <a:lnTo>
                    <a:pt x="0" y="125212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823" tIns="624840" rIns="630823" bIns="213360" numCol="1" spcCol="1270" anchor="ctr" anchorCtr="0">
              <a:noAutofit/>
            </a:bodyPr>
            <a:lstStyle/>
            <a:p>
              <a:pPr marL="0" lvl="1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>
                  <a:solidFill>
                    <a:schemeClr val="tx1"/>
                  </a:solidFill>
                </a:rPr>
                <a:t>Advarra does not sign VA submitted forms, however the site approval notice is signed and can be appended to VA required forms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50DE4BD9-1DB2-8D03-F6D3-3A09BBFC6888}"/>
                </a:ext>
              </a:extLst>
            </p:cNvPr>
            <p:cNvSpPr/>
            <p:nvPr/>
          </p:nvSpPr>
          <p:spPr>
            <a:xfrm>
              <a:off x="-203347" y="642062"/>
              <a:ext cx="5689600" cy="480485"/>
            </a:xfrm>
            <a:prstGeom prst="roundRect">
              <a:avLst>
                <a:gd name="adj" fmla="val 4446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8284" tIns="43231" rIns="258284" bIns="43231" numCol="1" spcCol="1270" anchor="ctr" anchorCtr="0">
              <a:noAutofit/>
            </a:bodyPr>
            <a:lstStyle/>
            <a:p>
              <a:pPr marL="0" lvl="0" indent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dirty="0"/>
                <a:t>Who signs VA form 10-9012?</a:t>
              </a:r>
              <a:endParaRPr lang="en-US" kern="120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730740F-1312-C6DE-2C09-D1C57EB87949}"/>
                </a:ext>
              </a:extLst>
            </p:cNvPr>
            <p:cNvSpPr/>
            <p:nvPr/>
          </p:nvSpPr>
          <p:spPr>
            <a:xfrm>
              <a:off x="-377061" y="1970027"/>
              <a:ext cx="8128000" cy="1070610"/>
            </a:xfrm>
            <a:custGeom>
              <a:avLst/>
              <a:gdLst>
                <a:gd name="connsiteX0" fmla="*/ 0 w 8128000"/>
                <a:gd name="connsiteY0" fmla="*/ 0 h 1252125"/>
                <a:gd name="connsiteX1" fmla="*/ 8128000 w 8128000"/>
                <a:gd name="connsiteY1" fmla="*/ 0 h 1252125"/>
                <a:gd name="connsiteX2" fmla="*/ 8128000 w 8128000"/>
                <a:gd name="connsiteY2" fmla="*/ 1252125 h 1252125"/>
                <a:gd name="connsiteX3" fmla="*/ 0 w 8128000"/>
                <a:gd name="connsiteY3" fmla="*/ 1252125 h 1252125"/>
                <a:gd name="connsiteX4" fmla="*/ 0 w 8128000"/>
                <a:gd name="connsiteY4" fmla="*/ 0 h 125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8000" h="1252125">
                  <a:moveTo>
                    <a:pt x="0" y="0"/>
                  </a:moveTo>
                  <a:lnTo>
                    <a:pt x="8128000" y="0"/>
                  </a:lnTo>
                  <a:lnTo>
                    <a:pt x="8128000" y="1252125"/>
                  </a:lnTo>
                  <a:lnTo>
                    <a:pt x="0" y="1252125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2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823" tIns="624840" rIns="630823" bIns="213360" numCol="1" spcCol="1270" anchor="ctr" anchorCtr="0">
              <a:noAutofit/>
            </a:bodyPr>
            <a:lstStyle/>
            <a:p>
              <a:pPr marL="0" lvl="1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/>
                <a:t>Advarra reviews waiver requests and HIPAA language that is embedded in the ICF.  Advarra does NOT review stand-alone HIPAA Authorizations or VA waiver documents. </a:t>
              </a:r>
              <a:r>
                <a:rPr lang="en-US" sz="1200" dirty="0"/>
                <a:t>For VA sites, reviewers will request a summary of PHI included under any waiver requests to provide central location for HIPAA review criteria</a:t>
              </a:r>
              <a:endParaRPr lang="en-US" sz="1200" kern="1200" dirty="0"/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B857C43-D329-BE28-6868-90C8D1DD1717}"/>
                </a:ext>
              </a:extLst>
            </p:cNvPr>
            <p:cNvSpPr/>
            <p:nvPr/>
          </p:nvSpPr>
          <p:spPr>
            <a:xfrm>
              <a:off x="-203350" y="1780041"/>
              <a:ext cx="5689600" cy="456443"/>
            </a:xfrm>
            <a:prstGeom prst="roundRect">
              <a:avLst>
                <a:gd name="adj" fmla="val 5319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8284" tIns="43231" rIns="258284" bIns="43231" numCol="1" spcCol="1270" anchor="ctr" anchorCtr="0">
              <a:noAutofit/>
            </a:bodyPr>
            <a:lstStyle/>
            <a:p>
              <a:pPr marL="0" lvl="0" indent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dirty="0"/>
                <a:t>How does Advarra review HIPAA?</a:t>
              </a:r>
              <a:endParaRPr lang="en-US" sz="2000" kern="120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A1FD1185-723C-BDE3-6AB3-6EF832258FD4}"/>
                </a:ext>
              </a:extLst>
            </p:cNvPr>
            <p:cNvSpPr/>
            <p:nvPr/>
          </p:nvSpPr>
          <p:spPr>
            <a:xfrm>
              <a:off x="-377061" y="3433220"/>
              <a:ext cx="8128000" cy="885600"/>
            </a:xfrm>
            <a:custGeom>
              <a:avLst/>
              <a:gdLst>
                <a:gd name="connsiteX0" fmla="*/ 0 w 8128000"/>
                <a:gd name="connsiteY0" fmla="*/ 0 h 1252125"/>
                <a:gd name="connsiteX1" fmla="*/ 8128000 w 8128000"/>
                <a:gd name="connsiteY1" fmla="*/ 0 h 1252125"/>
                <a:gd name="connsiteX2" fmla="*/ 8128000 w 8128000"/>
                <a:gd name="connsiteY2" fmla="*/ 1252125 h 1252125"/>
                <a:gd name="connsiteX3" fmla="*/ 0 w 8128000"/>
                <a:gd name="connsiteY3" fmla="*/ 1252125 h 1252125"/>
                <a:gd name="connsiteX4" fmla="*/ 0 w 8128000"/>
                <a:gd name="connsiteY4" fmla="*/ 0 h 125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8000" h="1252125">
                  <a:moveTo>
                    <a:pt x="0" y="0"/>
                  </a:moveTo>
                  <a:lnTo>
                    <a:pt x="8128000" y="0"/>
                  </a:lnTo>
                  <a:lnTo>
                    <a:pt x="8128000" y="1252125"/>
                  </a:lnTo>
                  <a:lnTo>
                    <a:pt x="0" y="1252125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823" tIns="624840" rIns="630823" bIns="213360" numCol="1" spcCol="1270" anchor="ctr" anchorCtr="0">
              <a:noAutofit/>
            </a:bodyPr>
            <a:lstStyle/>
            <a:p>
              <a:pPr marL="0" lvl="1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dirty="0">
                  <a:solidFill>
                    <a:schemeClr val="accent2">
                      <a:lumMod val="75000"/>
                    </a:schemeClr>
                  </a:solidFill>
                </a:rPr>
                <a:t>R</a:t>
              </a:r>
              <a:r>
                <a:rPr lang="en-US" sz="1200" kern="1200" dirty="0">
                  <a:solidFill>
                    <a:schemeClr val="accent2">
                      <a:lumMod val="75000"/>
                    </a:schemeClr>
                  </a:solidFill>
                </a:rPr>
                <a:t>isk determination for the overall protocol can be requested by reaching out to stacy.west@advarra.com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491F8203-0DEE-95A1-258E-BA0746DED7DE}"/>
                </a:ext>
              </a:extLst>
            </p:cNvPr>
            <p:cNvSpPr/>
            <p:nvPr/>
          </p:nvSpPr>
          <p:spPr>
            <a:xfrm>
              <a:off x="-203350" y="3245504"/>
              <a:ext cx="5689600" cy="536215"/>
            </a:xfrm>
            <a:prstGeom prst="roundRect">
              <a:avLst>
                <a:gd name="adj" fmla="val 3573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8284" tIns="43231" rIns="258284" bIns="43231" numCol="1" spcCol="1270" anchor="ctr" anchorCtr="0">
              <a:noAutofit/>
            </a:bodyPr>
            <a:lstStyle/>
            <a:p>
              <a:pPr marL="0" lvl="0" indent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>
                  <a:solidFill>
                    <a:schemeClr val="bg1">
                      <a:lumMod val="95000"/>
                    </a:schemeClr>
                  </a:solidFill>
                </a:rPr>
                <a:t>How do I get risk determinations?</a:t>
              </a:r>
            </a:p>
          </p:txBody>
        </p:sp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FE8E332-BB68-F7B4-BE20-EB22B28B1F17}"/>
              </a:ext>
            </a:extLst>
          </p:cNvPr>
          <p:cNvSpPr/>
          <p:nvPr/>
        </p:nvSpPr>
        <p:spPr>
          <a:xfrm>
            <a:off x="1348281" y="4346222"/>
            <a:ext cx="6791959" cy="617430"/>
          </a:xfrm>
          <a:prstGeom prst="roundRect">
            <a:avLst>
              <a:gd name="adj" fmla="val 357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8284" tIns="43231" rIns="258284" bIns="43231" numCol="1" spcCol="1270" anchor="ctr" anchorCtr="0">
            <a:noAutofit/>
          </a:bodyPr>
          <a:lstStyle/>
          <a:p>
            <a:pPr marL="0" lvl="0" indent="0" algn="l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>
                <a:solidFill>
                  <a:schemeClr val="bg1">
                    <a:lumMod val="95000"/>
                  </a:schemeClr>
                </a:solidFill>
              </a:rPr>
              <a:t>I submitted a report, but only received an acknowledgement?</a:t>
            </a:r>
          </a:p>
        </p:txBody>
      </p:sp>
    </p:spTree>
    <p:extLst>
      <p:ext uri="{BB962C8B-B14F-4D97-AF65-F5344CB8AC3E}">
        <p14:creationId xmlns:p14="http://schemas.microsoft.com/office/powerpoint/2010/main" val="2675851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995904-4620-743E-1793-AD21D175F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9F952-19C1-614E-8F2D-D01321F5E6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CIRBI Demonstration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787D4B4-1677-E31B-F096-4A24B02E69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DC882-5492-8593-2F12-FFD03D914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289B-ED46-4E30-A180-E3DE9A687CAD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52D79-E9C4-77F6-DA47-6ABA3AE74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9D4D-AD36-476A-A3D4-0A489622FC0B}" type="slidenum">
              <a:rPr lang="en-US" dirty="0" smtClean="0"/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65CC9-3D30-5E56-AA98-9FE01D15FD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861530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2E34D-0B7F-451D-9F5F-61228A0EC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Center for IRB Intelligence (CIRBI) Platform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2BA50-D8F1-4481-BCA2-BAA715194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601170-D9F2-4B35-A064-F3DB6BE4E29D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FF973B-ECDA-47DE-8DD2-D8251F9F4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9252FA-D4E1-499A-9BBC-E740199C702B}" type="slidenum"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F0562-687B-4775-9411-FE9EAC66A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CONFIDENTIAL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15418B1-4EAD-409F-881B-9C8914AEA5DA}"/>
              </a:ext>
            </a:extLst>
          </p:cNvPr>
          <p:cNvSpPr/>
          <p:nvPr/>
        </p:nvSpPr>
        <p:spPr>
          <a:xfrm>
            <a:off x="1460783" y="1676166"/>
            <a:ext cx="8878600" cy="747042"/>
          </a:xfrm>
          <a:prstGeom prst="roundRect">
            <a:avLst>
              <a:gd name="adj" fmla="val 3803"/>
            </a:avLst>
          </a:prstGeom>
          <a:solidFill>
            <a:schemeClr val="accent1">
              <a:lumMod val="75000"/>
            </a:schemeClr>
          </a:solidFill>
          <a:ln/>
          <a:effectLst>
            <a:outerShdw blurRad="57150" dist="19050" dir="5400000" algn="ctr" rotWithShape="0">
              <a:srgbClr val="000000">
                <a:alpha val="2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Customizable, Scalable, Fully Integrated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1138377-979E-4845-8897-57AE44F004C4}"/>
              </a:ext>
            </a:extLst>
          </p:cNvPr>
          <p:cNvGrpSpPr/>
          <p:nvPr/>
        </p:nvGrpSpPr>
        <p:grpSpPr>
          <a:xfrm>
            <a:off x="1460783" y="2670932"/>
            <a:ext cx="2639725" cy="2873226"/>
            <a:chOff x="1432208" y="2644466"/>
            <a:chExt cx="2639725" cy="2873226"/>
          </a:xfrm>
          <a:effectLst>
            <a:outerShdw blurRad="127000" sx="102000" sy="102000" algn="ctr" rotWithShape="0">
              <a:prstClr val="black">
                <a:alpha val="10000"/>
              </a:prstClr>
            </a:outerShdw>
          </a:effectLst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CF9DC57-711C-4BEE-9F52-FDE7D70BA560}"/>
                </a:ext>
              </a:extLst>
            </p:cNvPr>
            <p:cNvSpPr txBox="1"/>
            <p:nvPr/>
          </p:nvSpPr>
          <p:spPr>
            <a:xfrm>
              <a:off x="1432208" y="3391508"/>
              <a:ext cx="2639725" cy="2126184"/>
            </a:xfrm>
            <a:prstGeom prst="rect">
              <a:avLst/>
            </a:prstGeom>
            <a:solidFill>
              <a:srgbClr val="E4E7E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71450" marR="0" lvl="1" indent="-171450" algn="l" defTabSz="6223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“Click-and-go” transparent and intuitive interface</a:t>
              </a:r>
            </a:p>
            <a:p>
              <a:pPr marL="171450" marR="0" lvl="1" indent="-171450" algn="l" defTabSz="6223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Guided and adaptive </a:t>
              </a:r>
              <a:r>
                <a:rPr kumimoji="0" lang="en-US" sz="1800" b="0" i="0" u="none" strike="noStrike" kern="1200" cap="none" spc="0" normalizeH="0" baseline="0" noProof="0" err="1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SmartForms</a:t>
              </a: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B522819-C489-442F-9A8D-2BFA23565AE0}"/>
                </a:ext>
              </a:extLst>
            </p:cNvPr>
            <p:cNvSpPr txBox="1"/>
            <p:nvPr/>
          </p:nvSpPr>
          <p:spPr>
            <a:xfrm>
              <a:off x="1432208" y="2644466"/>
              <a:ext cx="2639725" cy="747042"/>
            </a:xfrm>
            <a:prstGeom prst="round2SameRect">
              <a:avLst>
                <a:gd name="adj1" fmla="val 5617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69088" rIns="120904" bIns="69088" numCol="1" spcCol="127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User Experience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EB486CDD-CC8E-4238-9B4E-1C81FDC43F9F}"/>
              </a:ext>
            </a:extLst>
          </p:cNvPr>
          <p:cNvGrpSpPr/>
          <p:nvPr/>
        </p:nvGrpSpPr>
        <p:grpSpPr>
          <a:xfrm>
            <a:off x="4521480" y="2670932"/>
            <a:ext cx="2757206" cy="2849928"/>
            <a:chOff x="4551644" y="2670932"/>
            <a:chExt cx="2757206" cy="2849928"/>
          </a:xfrm>
          <a:effectLst>
            <a:outerShdw blurRad="127000" sx="102000" sy="102000" algn="ctr" rotWithShape="0">
              <a:prstClr val="black">
                <a:alpha val="10000"/>
              </a:prstClr>
            </a:outerShdw>
          </a:effectLst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CD6EEA2-1697-42B3-81E7-11302FB10CC1}"/>
                </a:ext>
              </a:extLst>
            </p:cNvPr>
            <p:cNvSpPr txBox="1"/>
            <p:nvPr/>
          </p:nvSpPr>
          <p:spPr>
            <a:xfrm>
              <a:off x="4551644" y="3417974"/>
              <a:ext cx="2757205" cy="2102886"/>
            </a:xfrm>
            <a:prstGeom prst="rect">
              <a:avLst/>
            </a:prstGeom>
            <a:solidFill>
              <a:srgbClr val="E4E7E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71450" marR="0" lvl="1" indent="-171450" algn="l" defTabSz="6223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Real-time visibility for trial managers</a:t>
              </a:r>
            </a:p>
            <a:p>
              <a:pPr marL="171450" marR="0" lvl="1" indent="-171450" algn="l" defTabSz="6223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Improves transparency and study efficiency</a:t>
              </a:r>
            </a:p>
            <a:p>
              <a:pPr marL="171450" marR="0" lvl="1" indent="-171450" algn="l" defTabSz="6223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24/7 access from </a:t>
              </a:r>
              <a:b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any device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D7D7A6B-C04F-4914-8169-0244257F736C}"/>
                </a:ext>
              </a:extLst>
            </p:cNvPr>
            <p:cNvSpPr txBox="1"/>
            <p:nvPr/>
          </p:nvSpPr>
          <p:spPr>
            <a:xfrm>
              <a:off x="4551645" y="2670932"/>
              <a:ext cx="2757205" cy="747042"/>
            </a:xfrm>
            <a:prstGeom prst="round2SameRect">
              <a:avLst>
                <a:gd name="adj1" fmla="val 4767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69088" rIns="120904" bIns="69088" numCol="1" spcCol="127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Real-Time Data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092FC7F-7783-49CB-9F8C-3FF81CCF5A04}"/>
              </a:ext>
            </a:extLst>
          </p:cNvPr>
          <p:cNvGrpSpPr/>
          <p:nvPr/>
        </p:nvGrpSpPr>
        <p:grpSpPr>
          <a:xfrm>
            <a:off x="7699658" y="2670932"/>
            <a:ext cx="2639725" cy="2859655"/>
            <a:chOff x="7671083" y="2659882"/>
            <a:chExt cx="2639725" cy="2859655"/>
          </a:xfrm>
          <a:effectLst>
            <a:outerShdw blurRad="127000" sx="102000" sy="102000" algn="ctr" rotWithShape="0">
              <a:prstClr val="black">
                <a:alpha val="10000"/>
              </a:prstClr>
            </a:outerShdw>
          </a:effectLst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F9C77DE-70B9-446C-AB28-CC4F858E0AA6}"/>
                </a:ext>
              </a:extLst>
            </p:cNvPr>
            <p:cNvSpPr txBox="1"/>
            <p:nvPr/>
          </p:nvSpPr>
          <p:spPr>
            <a:xfrm>
              <a:off x="7671083" y="3406924"/>
              <a:ext cx="2639725" cy="2112613"/>
            </a:xfrm>
            <a:prstGeom prst="rect">
              <a:avLst/>
            </a:prstGeom>
            <a:solidFill>
              <a:srgbClr val="E4E7EC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74676" rIns="99568" bIns="112014" numCol="1" spcCol="1270" anchor="t" anchorCtr="0">
              <a:noAutofit/>
            </a:bodyPr>
            <a:lstStyle/>
            <a:p>
              <a:pPr marL="171450" marR="0" lvl="1" indent="-171450" algn="l" defTabSz="6223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Seamless management </a:t>
              </a:r>
              <a:b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of studies, protocols, </a:t>
              </a:r>
              <a:b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</a:b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and sites</a:t>
              </a:r>
            </a:p>
            <a:p>
              <a:pPr marL="171450" marR="0" lvl="1" indent="-171450" algn="l" defTabSz="6223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Consistent timelines as volume increases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5D102DE-12A1-44D0-8420-C5CC3AF94CF1}"/>
                </a:ext>
              </a:extLst>
            </p:cNvPr>
            <p:cNvSpPr txBox="1"/>
            <p:nvPr/>
          </p:nvSpPr>
          <p:spPr>
            <a:xfrm>
              <a:off x="7671083" y="2659882"/>
              <a:ext cx="2639725" cy="747042"/>
            </a:xfrm>
            <a:prstGeom prst="round2SameRect">
              <a:avLst>
                <a:gd name="adj1" fmla="val 4767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69088" rIns="120904" bIns="69088" numCol="1" spcCol="127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Scalability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E06C8729-0C8A-4990-8E14-D1C91570DA3F}"/>
              </a:ext>
            </a:extLst>
          </p:cNvPr>
          <p:cNvSpPr/>
          <p:nvPr/>
        </p:nvSpPr>
        <p:spPr>
          <a:xfrm>
            <a:off x="2823235" y="5750771"/>
            <a:ext cx="6096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7EA3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Industry-Leading IRB Platform for Predictable Results</a:t>
            </a:r>
          </a:p>
        </p:txBody>
      </p:sp>
    </p:spTree>
    <p:extLst>
      <p:ext uri="{BB962C8B-B14F-4D97-AF65-F5344CB8AC3E}">
        <p14:creationId xmlns:p14="http://schemas.microsoft.com/office/powerpoint/2010/main" val="5018759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883B44-9B15-7E1A-D712-59696883D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EB2D7-4545-0E94-4BEC-EE2B9F3DA5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Q&amp;A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A9B104D-B829-0C7C-13EF-E79252689E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938A1-E3C5-32FC-F84A-B29E0FBF9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289B-ED46-4E30-A180-E3DE9A687CAD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2909EB-437F-C244-91AC-77A8BDDE0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9D4D-AD36-476A-A3D4-0A489622FC0B}" type="slidenum">
              <a:rPr lang="en-US" dirty="0" smtClean="0"/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F77B9-9FE9-1C4D-58D3-261BF3F7FE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614452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9F19B-6452-0241-7FAE-0E5CD7728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6C366-5D83-15A7-8BC8-A7BDD7DEA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 Commercial IRB guidance: </a:t>
            </a:r>
            <a:r>
              <a:rPr lang="en-US" dirty="0">
                <a:hlinkClick r:id="rId2"/>
              </a:rPr>
              <a:t>https://www.research.va.gov/programs/epros/irb_relationships.cfm</a:t>
            </a:r>
            <a:endParaRPr lang="en-US" dirty="0"/>
          </a:p>
          <a:p>
            <a:r>
              <a:rPr lang="en-US" dirty="0"/>
              <a:t>Advarra IRB Handbook: </a:t>
            </a:r>
            <a:r>
              <a:rPr lang="en-US" dirty="0">
                <a:hlinkClick r:id="rId3"/>
              </a:rPr>
              <a:t>Handbook Link</a:t>
            </a:r>
            <a:endParaRPr lang="en-US" dirty="0"/>
          </a:p>
          <a:p>
            <a:r>
              <a:rPr lang="en-US" dirty="0"/>
              <a:t>VA contact: </a:t>
            </a:r>
            <a:r>
              <a:rPr lang="en-US" b="0" i="0" u="none" strike="noStrike" dirty="0">
                <a:solidFill>
                  <a:srgbClr val="336699"/>
                </a:solidFill>
                <a:effectLst/>
                <a:latin typeface="Arial" panose="020B0604020202020204" pitchFamily="34" charset="0"/>
                <a:hlinkClick r:id="rId4"/>
              </a:rPr>
              <a:t>VHACOORDRegulatory@va.gov</a:t>
            </a:r>
            <a:endParaRPr lang="en-US" b="0" i="0" u="none" strike="noStrike" dirty="0">
              <a:solidFill>
                <a:srgbClr val="336699"/>
              </a:solidFill>
              <a:effectLst/>
              <a:latin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</a:rPr>
              <a:t>Advarra Contact: </a:t>
            </a:r>
            <a:r>
              <a:rPr lang="en-US" dirty="0">
                <a:solidFill>
                  <a:srgbClr val="92D050"/>
                </a:solidFill>
                <a:latin typeface="Arial" panose="020B0604020202020204" pitchFamily="34" charset="0"/>
              </a:rPr>
              <a:t>Stacy.West@advarra.com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1AA8E-F83A-D5B3-7F48-7226B3F3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1170-D9F2-4B35-A064-F3DB6BE4E29D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1905A7-1C08-9385-E933-2729A6278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60559-DFAF-EA88-5F30-A986D63B4E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77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D82F9-A517-A54A-8C21-4B7EFE3CF5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1BAC6-9881-65A9-0B07-297F000C60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731C4774-7A62-6530-3897-3AFAC3DF3D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Contact: </a:t>
            </a:r>
            <a:r>
              <a:rPr lang="en-US" dirty="0">
                <a:hlinkClick r:id="rId2"/>
              </a:rPr>
              <a:t>stacy.west@advarra.com</a:t>
            </a:r>
            <a:r>
              <a:rPr lang="en-US" dirty="0"/>
              <a:t> for any Advarra review questions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DF886-86DB-EA60-22A9-26D60F783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289B-ED46-4E30-A180-E3DE9A687CAD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D8ECA6-F47A-66CE-0E49-345FECB80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9D4D-AD36-476A-A3D4-0A489622FC0B}" type="slidenum">
              <a:rPr lang="en-US" dirty="0" smtClean="0"/>
              <a:t>15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3C6A6-BCDD-E064-7999-5965F6CA51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81269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5EDC4-85A9-4DB8-988D-972CB8226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A950C-3542-43E0-AF96-C0DBCF475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to Advarra IRB services</a:t>
            </a:r>
          </a:p>
          <a:p>
            <a:r>
              <a:rPr lang="en-US" dirty="0"/>
              <a:t>VA/Advarra FAQs</a:t>
            </a:r>
          </a:p>
          <a:p>
            <a:r>
              <a:rPr lang="en-US" dirty="0"/>
              <a:t>Demonstration of CIRBI system</a:t>
            </a:r>
          </a:p>
          <a:p>
            <a:r>
              <a:rPr lang="en-US" dirty="0"/>
              <a:t>Q&amp;A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E495C-FC41-4061-9E18-21478E38B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1170-D9F2-4B35-A064-F3DB6BE4E29D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162A9D-CB8E-4137-BD80-C29888388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4EBCE-4676-4E7A-8787-B183AAEDC6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129072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2FA42-F2F4-423A-92ED-B7D09EF97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Institutional Review Board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DDDBA0-2226-41A4-8490-EA05DCE0DE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21E3D-AF8E-46A1-8D5B-52FA133F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289B-ED46-4E30-A180-E3DE9A687CAD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19BCAB-FF29-4285-A476-F43E67B4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9D4D-AD36-476A-A3D4-0A489622FC0B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F4A37-47A3-401B-8A22-5F9D700BB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254755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911FE-ABD3-4783-A0F3-54B327E6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IRB Turnaround Times </a:t>
            </a:r>
            <a:br>
              <a:rPr lang="en-US"/>
            </a:b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</a:rPr>
              <a:t>By Review Type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6A5F9-0C44-49AF-881B-985204EE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1170-D9F2-4B35-A064-F3DB6BE4E29D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0A24E9-D180-41D6-960A-E7161DF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dirty="0" smtClean="0"/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F936C-2BC0-4739-B7B1-D03B957245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2FB1E78-552B-4C15-B6B7-4150E9F73D34}"/>
              </a:ext>
            </a:extLst>
          </p:cNvPr>
          <p:cNvGrpSpPr/>
          <p:nvPr/>
        </p:nvGrpSpPr>
        <p:grpSpPr>
          <a:xfrm>
            <a:off x="1244601" y="1866900"/>
            <a:ext cx="9702799" cy="4266488"/>
            <a:chOff x="-290203" y="642061"/>
            <a:chExt cx="8128000" cy="5408776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EFAF881-00AB-4E87-AF65-D5652C1A7D67}"/>
                </a:ext>
              </a:extLst>
            </p:cNvPr>
            <p:cNvSpPr/>
            <p:nvPr/>
          </p:nvSpPr>
          <p:spPr>
            <a:xfrm>
              <a:off x="-290203" y="1084861"/>
              <a:ext cx="8128000" cy="1252125"/>
            </a:xfrm>
            <a:custGeom>
              <a:avLst/>
              <a:gdLst>
                <a:gd name="connsiteX0" fmla="*/ 0 w 8128000"/>
                <a:gd name="connsiteY0" fmla="*/ 0 h 1252125"/>
                <a:gd name="connsiteX1" fmla="*/ 8128000 w 8128000"/>
                <a:gd name="connsiteY1" fmla="*/ 0 h 1252125"/>
                <a:gd name="connsiteX2" fmla="*/ 8128000 w 8128000"/>
                <a:gd name="connsiteY2" fmla="*/ 1252125 h 1252125"/>
                <a:gd name="connsiteX3" fmla="*/ 0 w 8128000"/>
                <a:gd name="connsiteY3" fmla="*/ 1252125 h 1252125"/>
                <a:gd name="connsiteX4" fmla="*/ 0 w 8128000"/>
                <a:gd name="connsiteY4" fmla="*/ 0 h 125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8000" h="1252125">
                  <a:moveTo>
                    <a:pt x="0" y="0"/>
                  </a:moveTo>
                  <a:lnTo>
                    <a:pt x="8128000" y="0"/>
                  </a:lnTo>
                  <a:lnTo>
                    <a:pt x="8128000" y="1252125"/>
                  </a:lnTo>
                  <a:lnTo>
                    <a:pt x="0" y="125212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823" tIns="624840" rIns="630823" bIns="213360" numCol="1" spcCol="1270" anchor="ctr" anchorCtr="0">
              <a:noAutofit/>
            </a:bodyPr>
            <a:lstStyle/>
            <a:p>
              <a:pPr marL="0" lvl="1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800" b="1" kern="1200" dirty="0">
                  <a:solidFill>
                    <a:schemeClr val="accent1"/>
                  </a:solidFill>
                </a:rPr>
                <a:t>4-5 business days </a:t>
              </a:r>
              <a:r>
                <a:rPr lang="en-US" sz="2800" kern="1200" dirty="0"/>
                <a:t>to review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4A77D14F-9374-4B0C-A36C-72D0BAC6144A}"/>
                </a:ext>
              </a:extLst>
            </p:cNvPr>
            <p:cNvSpPr/>
            <p:nvPr/>
          </p:nvSpPr>
          <p:spPr>
            <a:xfrm>
              <a:off x="-203347" y="642061"/>
              <a:ext cx="5689600" cy="885600"/>
            </a:xfrm>
            <a:prstGeom prst="roundRect">
              <a:avLst>
                <a:gd name="adj" fmla="val 4446"/>
              </a:avLst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8284" tIns="43231" rIns="258284" bIns="43231" numCol="1" spcCol="1270" anchor="ctr" anchorCtr="0">
              <a:noAutofit/>
            </a:bodyPr>
            <a:lstStyle/>
            <a:p>
              <a:pPr marL="0" lvl="0" indent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/>
                <a:t>New protocol and consent</a:t>
              </a: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4756626-C23E-49E2-B507-D20A8708E653}"/>
                </a:ext>
              </a:extLst>
            </p:cNvPr>
            <p:cNvSpPr/>
            <p:nvPr/>
          </p:nvSpPr>
          <p:spPr>
            <a:xfrm>
              <a:off x="-290203" y="2941787"/>
              <a:ext cx="8128000" cy="1252125"/>
            </a:xfrm>
            <a:custGeom>
              <a:avLst/>
              <a:gdLst>
                <a:gd name="connsiteX0" fmla="*/ 0 w 8128000"/>
                <a:gd name="connsiteY0" fmla="*/ 0 h 1252125"/>
                <a:gd name="connsiteX1" fmla="*/ 8128000 w 8128000"/>
                <a:gd name="connsiteY1" fmla="*/ 0 h 1252125"/>
                <a:gd name="connsiteX2" fmla="*/ 8128000 w 8128000"/>
                <a:gd name="connsiteY2" fmla="*/ 1252125 h 1252125"/>
                <a:gd name="connsiteX3" fmla="*/ 0 w 8128000"/>
                <a:gd name="connsiteY3" fmla="*/ 1252125 h 1252125"/>
                <a:gd name="connsiteX4" fmla="*/ 0 w 8128000"/>
                <a:gd name="connsiteY4" fmla="*/ 0 h 125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8000" h="1252125">
                  <a:moveTo>
                    <a:pt x="0" y="0"/>
                  </a:moveTo>
                  <a:lnTo>
                    <a:pt x="8128000" y="0"/>
                  </a:lnTo>
                  <a:lnTo>
                    <a:pt x="8128000" y="1252125"/>
                  </a:lnTo>
                  <a:lnTo>
                    <a:pt x="0" y="1252125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2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823" tIns="624840" rIns="630823" bIns="213360" numCol="1" spcCol="1270" anchor="ctr" anchorCtr="0">
              <a:noAutofit/>
            </a:bodyPr>
            <a:lstStyle/>
            <a:p>
              <a:pPr marL="0" lvl="1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800" b="1" kern="1200" dirty="0">
                  <a:solidFill>
                    <a:schemeClr val="accent2"/>
                  </a:solidFill>
                </a:rPr>
                <a:t>1-2 business day </a:t>
              </a:r>
              <a:r>
                <a:rPr lang="en-US" sz="2800" kern="1200" dirty="0"/>
                <a:t>to review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4FE480AC-DC4F-455D-AB42-34AEC3204866}"/>
                </a:ext>
              </a:extLst>
            </p:cNvPr>
            <p:cNvSpPr/>
            <p:nvPr/>
          </p:nvSpPr>
          <p:spPr>
            <a:xfrm>
              <a:off x="-203347" y="2498986"/>
              <a:ext cx="5689600" cy="885600"/>
            </a:xfrm>
            <a:prstGeom prst="roundRect">
              <a:avLst>
                <a:gd name="adj" fmla="val 5319"/>
              </a:avLst>
            </a:pr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8284" tIns="43231" rIns="258284" bIns="43231" numCol="1" spcCol="1270" anchor="ctr" anchorCtr="0">
              <a:noAutofit/>
            </a:bodyPr>
            <a:lstStyle/>
            <a:p>
              <a:pPr marL="0" lvl="0" indent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 dirty="0"/>
                <a:t>New site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8C00498-D11B-403F-8472-8939D1BE62E4}"/>
                </a:ext>
              </a:extLst>
            </p:cNvPr>
            <p:cNvSpPr/>
            <p:nvPr/>
          </p:nvSpPr>
          <p:spPr>
            <a:xfrm>
              <a:off x="-290203" y="4798712"/>
              <a:ext cx="8128000" cy="1252125"/>
            </a:xfrm>
            <a:custGeom>
              <a:avLst/>
              <a:gdLst>
                <a:gd name="connsiteX0" fmla="*/ 0 w 8128000"/>
                <a:gd name="connsiteY0" fmla="*/ 0 h 1252125"/>
                <a:gd name="connsiteX1" fmla="*/ 8128000 w 8128000"/>
                <a:gd name="connsiteY1" fmla="*/ 0 h 1252125"/>
                <a:gd name="connsiteX2" fmla="*/ 8128000 w 8128000"/>
                <a:gd name="connsiteY2" fmla="*/ 1252125 h 1252125"/>
                <a:gd name="connsiteX3" fmla="*/ 0 w 8128000"/>
                <a:gd name="connsiteY3" fmla="*/ 1252125 h 1252125"/>
                <a:gd name="connsiteX4" fmla="*/ 0 w 8128000"/>
                <a:gd name="connsiteY4" fmla="*/ 0 h 125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28000" h="1252125">
                  <a:moveTo>
                    <a:pt x="0" y="0"/>
                  </a:moveTo>
                  <a:lnTo>
                    <a:pt x="8128000" y="0"/>
                  </a:lnTo>
                  <a:lnTo>
                    <a:pt x="8128000" y="1252125"/>
                  </a:lnTo>
                  <a:lnTo>
                    <a:pt x="0" y="1252125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accent3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30823" tIns="624840" rIns="630823" bIns="213360" numCol="1" spcCol="1270" anchor="ctr" anchorCtr="0">
              <a:noAutofit/>
            </a:bodyPr>
            <a:lstStyle/>
            <a:p>
              <a:pPr marL="0" lvl="1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2800" b="1" kern="1200">
                  <a:solidFill>
                    <a:schemeClr val="accent3">
                      <a:lumMod val="75000"/>
                    </a:schemeClr>
                  </a:solidFill>
                </a:rPr>
                <a:t>1 business day </a:t>
              </a:r>
              <a:r>
                <a:rPr lang="en-US" sz="2800" kern="1200"/>
                <a:t>following IRB meeting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7613E8A3-BE5F-4E52-A4C4-64B344A2BF15}"/>
                </a:ext>
              </a:extLst>
            </p:cNvPr>
            <p:cNvSpPr/>
            <p:nvPr/>
          </p:nvSpPr>
          <p:spPr>
            <a:xfrm>
              <a:off x="-203347" y="4355912"/>
              <a:ext cx="5689600" cy="885600"/>
            </a:xfrm>
            <a:prstGeom prst="roundRect">
              <a:avLst>
                <a:gd name="adj" fmla="val 3573"/>
              </a:avLst>
            </a:prstGeom>
            <a:solidFill>
              <a:schemeClr val="accent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8284" tIns="43231" rIns="258284" bIns="43231" numCol="1" spcCol="1270" anchor="ctr" anchorCtr="0">
              <a:noAutofit/>
            </a:bodyPr>
            <a:lstStyle/>
            <a:p>
              <a:pPr marL="0" lvl="0" indent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800" kern="120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IRB review notification and consent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4213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9CF7F-238E-4679-80BA-E0541CC0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Flexibility and Speed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266AB-D790-41D7-91A0-7C56040B7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8600" y="1704322"/>
            <a:ext cx="6273800" cy="4351338"/>
          </a:xfrm>
        </p:spPr>
        <p:txBody>
          <a:bodyPr/>
          <a:lstStyle/>
          <a:p>
            <a:r>
              <a:rPr lang="en-US"/>
              <a:t>No submission deadlines</a:t>
            </a:r>
          </a:p>
          <a:p>
            <a:r>
              <a:rPr lang="en-US"/>
              <a:t>Daily meetings</a:t>
            </a:r>
          </a:p>
          <a:p>
            <a:pPr lvl="1"/>
            <a:r>
              <a:rPr lang="en-US"/>
              <a:t>20 scheduled meetings per week and ad hoc as needed</a:t>
            </a:r>
          </a:p>
          <a:p>
            <a:r>
              <a:rPr lang="en-US"/>
              <a:t>Ability to review North American studies across US and Canada via single submission process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AA960-999F-4C62-BB7A-DB18E8D8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01170-D9F2-4B35-A064-F3DB6BE4E29D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D4564D-43B0-4C05-BB79-722250C2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dirty="0" smtClean="0"/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82349-5060-46D7-B761-2E441E4AA9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EFD9B9B7-CBF5-4CB3-800B-C3E458274630}"/>
              </a:ext>
            </a:extLst>
          </p:cNvPr>
          <p:cNvSpPr txBox="1">
            <a:spLocks/>
          </p:cNvSpPr>
          <p:nvPr/>
        </p:nvSpPr>
        <p:spPr>
          <a:xfrm>
            <a:off x="599089" y="1690688"/>
            <a:ext cx="4182461" cy="3660540"/>
          </a:xfrm>
          <a:prstGeom prst="roundRect">
            <a:avLst>
              <a:gd name="adj" fmla="val 881"/>
            </a:avLst>
          </a:prstGeom>
          <a:solidFill>
            <a:schemeClr val="accent1"/>
          </a:solidFill>
          <a:effectLst>
            <a:outerShdw blurRad="63500" sx="102000" sy="102000" algn="ctr" rotWithShape="0">
              <a:prstClr val="black">
                <a:alpha val="10000"/>
              </a:prstClr>
            </a:outerShdw>
          </a:effectLst>
        </p:spPr>
        <p:txBody>
          <a:bodyPr lIns="274320" rIns="27432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 sz="2800" kern="12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 sz="2400" kern="12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 sz="2000" kern="12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 sz="1800" kern="12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lang="en-US" sz="1800" kern="1200" dirty="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>
                <a:solidFill>
                  <a:schemeClr val="bg1"/>
                </a:solidFill>
                <a:ea typeface="Ebrima" panose="02000000000000000000" pitchFamily="2" charset="0"/>
                <a:cs typeface="Calibri Light" panose="020F0302020204030204" pitchFamily="34" charset="0"/>
              </a:rPr>
              <a:t>Single IRB roster with extensive list of alternates—enables maximum flexibility</a:t>
            </a:r>
          </a:p>
          <a:p>
            <a:pPr marL="0" indent="0">
              <a:buNone/>
            </a:pPr>
            <a:endParaRPr lang="en-US" sz="2000">
              <a:solidFill>
                <a:srgbClr val="FFFFFF"/>
              </a:solidFill>
              <a:ea typeface="Calibri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n-US" sz="2000">
                <a:solidFill>
                  <a:srgbClr val="FFFFFF"/>
                </a:solidFill>
                <a:ea typeface="Calibri" charset="0"/>
                <a:cs typeface="Calibri Light" panose="020F0302020204030204" pitchFamily="34" charset="0"/>
              </a:rPr>
              <a:t>Largest Canadian REB to be AAHRPP accredited</a:t>
            </a:r>
            <a:endParaRPr lang="en-US" sz="2000">
              <a:solidFill>
                <a:schemeClr val="bg1"/>
              </a:solidFill>
            </a:endParaRPr>
          </a:p>
          <a:p>
            <a:r>
              <a:rPr lang="en-US" sz="1800">
                <a:solidFill>
                  <a:schemeClr val="bg1"/>
                </a:solidFill>
              </a:rPr>
              <a:t>Canadian board meets 3x/week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2257E9-C52C-4874-A28D-7FA2C4CCFE37}"/>
              </a:ext>
            </a:extLst>
          </p:cNvPr>
          <p:cNvCxnSpPr/>
          <p:nvPr/>
        </p:nvCxnSpPr>
        <p:spPr>
          <a:xfrm>
            <a:off x="1791794" y="3422650"/>
            <a:ext cx="1797050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685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04995C4-7766-8748-9815-DB7963CE6179}"/>
              </a:ext>
            </a:extLst>
          </p:cNvPr>
          <p:cNvGrpSpPr/>
          <p:nvPr/>
        </p:nvGrpSpPr>
        <p:grpSpPr>
          <a:xfrm>
            <a:off x="697185" y="3199555"/>
            <a:ext cx="891908" cy="891908"/>
            <a:chOff x="842053" y="2984320"/>
            <a:chExt cx="891908" cy="89190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C6804E4-697F-4892-B2FD-FEB74C0D1FFF}"/>
                </a:ext>
              </a:extLst>
            </p:cNvPr>
            <p:cNvSpPr/>
            <p:nvPr/>
          </p:nvSpPr>
          <p:spPr>
            <a:xfrm>
              <a:off x="842053" y="2984320"/>
              <a:ext cx="891908" cy="8919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BA87C1F-205C-664B-A010-5929488DB9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97313" y="3193783"/>
              <a:ext cx="385163" cy="473429"/>
            </a:xfrm>
            <a:prstGeom prst="rect">
              <a:avLst/>
            </a:prstGeom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D11A567-84F8-464F-9737-A62B080101E4}"/>
              </a:ext>
            </a:extLst>
          </p:cNvPr>
          <p:cNvGrpSpPr/>
          <p:nvPr/>
        </p:nvGrpSpPr>
        <p:grpSpPr>
          <a:xfrm>
            <a:off x="6183626" y="3199555"/>
            <a:ext cx="891908" cy="891908"/>
            <a:chOff x="842053" y="4946848"/>
            <a:chExt cx="891908" cy="891908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54761D2C-50BC-4779-8482-1B9D953E3765}"/>
                </a:ext>
              </a:extLst>
            </p:cNvPr>
            <p:cNvSpPr/>
            <p:nvPr/>
          </p:nvSpPr>
          <p:spPr>
            <a:xfrm>
              <a:off x="842053" y="4946848"/>
              <a:ext cx="891908" cy="8919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13F60FA-F433-6446-A17B-0AC1BDA637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45276" y="5151288"/>
              <a:ext cx="479749" cy="458377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IRB Experience and Reputation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F1A782E-B5C4-44D0-B2AC-A876DD20CD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CONFIDENTIAL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78FC128-6E17-4994-8B26-2C27A7115BE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819364" y="3403994"/>
            <a:ext cx="3260636" cy="67640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FFFFFF"/>
                </a:solidFill>
                <a:ea typeface="Calibri" charset="0"/>
                <a:cs typeface="Calibri Light" panose="020F0302020204030204" pitchFamily="34" charset="0"/>
              </a:rPr>
              <a:t>Over </a:t>
            </a:r>
            <a:r>
              <a:rPr lang="en-US" sz="2400" b="1" dirty="0">
                <a:solidFill>
                  <a:schemeClr val="accent3"/>
                </a:solidFill>
                <a:ea typeface="Calibri" charset="0"/>
                <a:cs typeface="Calibri Light" panose="020F0302020204030204" pitchFamily="34" charset="0"/>
              </a:rPr>
              <a:t>12,000</a:t>
            </a:r>
            <a:r>
              <a:rPr lang="en-US" sz="1800" dirty="0">
                <a:solidFill>
                  <a:srgbClr val="FFFFFF"/>
                </a:solidFill>
                <a:ea typeface="Calibri" charset="0"/>
                <a:cs typeface="Calibri Light" panose="020F0302020204030204" pitchFamily="34" charset="0"/>
              </a:rPr>
              <a:t> open protocols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F7CC791-458F-4524-A082-8746D352732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43166" y="3173336"/>
            <a:ext cx="3858106" cy="89336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800">
                <a:solidFill>
                  <a:srgbClr val="FFFFFF"/>
                </a:solidFill>
                <a:ea typeface="Calibri" charset="0"/>
                <a:cs typeface="Calibri Light" panose="020F0302020204030204" pitchFamily="34" charset="0"/>
              </a:rPr>
              <a:t>Access to over </a:t>
            </a:r>
            <a:r>
              <a:rPr lang="en-US" sz="2400" b="1">
                <a:solidFill>
                  <a:schemeClr val="accent3"/>
                </a:solidFill>
                <a:ea typeface="Calibri" charset="0"/>
                <a:cs typeface="Calibri Light" panose="020F0302020204030204" pitchFamily="34" charset="0"/>
              </a:rPr>
              <a:t>3,500</a:t>
            </a:r>
            <a:r>
              <a:rPr lang="en-US" sz="1800">
                <a:solidFill>
                  <a:srgbClr val="FFFFFF"/>
                </a:solidFill>
                <a:ea typeface="Calibri" charset="0"/>
                <a:cs typeface="Calibri Light" panose="020F0302020204030204" pitchFamily="34" charset="0"/>
              </a:rPr>
              <a:t> institutional sites and therapeutic networks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67E1FD6-AC5E-43F1-B915-E48A3CAC7488}"/>
              </a:ext>
            </a:extLst>
          </p:cNvPr>
          <p:cNvGrpSpPr/>
          <p:nvPr/>
        </p:nvGrpSpPr>
        <p:grpSpPr>
          <a:xfrm>
            <a:off x="610458" y="4522543"/>
            <a:ext cx="4998772" cy="1032592"/>
            <a:chOff x="-2272585" y="4875492"/>
            <a:chExt cx="4998772" cy="1032592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A8ABA107-1329-4266-9BAE-5DF80DEC510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2272585" y="4875492"/>
              <a:ext cx="1032592" cy="1032592"/>
            </a:xfrm>
            <a:prstGeom prst="rect">
              <a:avLst/>
            </a:prstGeom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02E9E1A-547F-43BA-894A-53E2535203FD}"/>
                </a:ext>
              </a:extLst>
            </p:cNvPr>
            <p:cNvSpPr txBox="1"/>
            <p:nvPr/>
          </p:nvSpPr>
          <p:spPr>
            <a:xfrm>
              <a:off x="-1063679" y="4977312"/>
              <a:ext cx="378986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Calibri" charset="0"/>
                  <a:cs typeface="Calibri Light" panose="020F0302020204030204" pitchFamily="34" charset="0"/>
                </a:rPr>
                <a:t>IRB fully accredited by AAHRPP, including largest Canadian REB to be AAHRPP accredited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6F3E088-7055-114D-A7C1-24C719ACDFE4}"/>
              </a:ext>
            </a:extLst>
          </p:cNvPr>
          <p:cNvGrpSpPr/>
          <p:nvPr/>
        </p:nvGrpSpPr>
        <p:grpSpPr>
          <a:xfrm>
            <a:off x="6183626" y="1881322"/>
            <a:ext cx="891908" cy="891908"/>
            <a:chOff x="842053" y="3964392"/>
            <a:chExt cx="891908" cy="891908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B35DADC-F207-4FE2-A2EC-013423E521C2}"/>
                </a:ext>
              </a:extLst>
            </p:cNvPr>
            <p:cNvSpPr/>
            <p:nvPr/>
          </p:nvSpPr>
          <p:spPr>
            <a:xfrm>
              <a:off x="842053" y="3964392"/>
              <a:ext cx="891908" cy="8919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13E2DDD-98E5-484B-94BA-9D8152B5C10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46946" y="4206502"/>
              <a:ext cx="482123" cy="380838"/>
            </a:xfrm>
            <a:prstGeom prst="rect">
              <a:avLst/>
            </a:prstGeom>
          </p:spPr>
        </p:pic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55A16250-D89B-4DE6-8EAD-02734B93CED4}"/>
              </a:ext>
            </a:extLst>
          </p:cNvPr>
          <p:cNvSpPr/>
          <p:nvPr/>
        </p:nvSpPr>
        <p:spPr>
          <a:xfrm>
            <a:off x="6950635" y="212537"/>
            <a:ext cx="5241365" cy="800219"/>
          </a:xfrm>
          <a:prstGeom prst="rect">
            <a:avLst/>
          </a:prstGeom>
          <a:gradFill>
            <a:gsLst>
              <a:gs pos="0">
                <a:srgbClr val="007EA3"/>
              </a:gs>
              <a:gs pos="78000">
                <a:schemeClr val="accent1"/>
              </a:gs>
            </a:gsLst>
            <a:lin ang="0" scaled="0"/>
          </a:gradFill>
        </p:spPr>
        <p:txBody>
          <a:bodyPr wrap="square" lIns="1188720" tIns="91440" rIns="548640" bIns="9144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We have worked with </a:t>
            </a:r>
            <a:r>
              <a:rPr kumimoji="0" lang="en-US" sz="2000" b="0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every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major sponsor and CRO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BE0DC84-447C-4F60-B907-292D0ED642A3}"/>
              </a:ext>
            </a:extLst>
          </p:cNvPr>
          <p:cNvSpPr/>
          <p:nvPr/>
        </p:nvSpPr>
        <p:spPr>
          <a:xfrm>
            <a:off x="7443166" y="2092971"/>
            <a:ext cx="3316977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Calibri" charset="0"/>
                <a:cs typeface="Calibri Light"/>
              </a:rPr>
              <a:t>More than 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92D400"/>
                </a:solidFill>
                <a:effectLst/>
                <a:uLnTx/>
                <a:uFillTx/>
                <a:latin typeface="Arial" panose="020B0604020202020204"/>
                <a:ea typeface="Calibri" charset="0"/>
                <a:cs typeface="Calibri Light"/>
              </a:rPr>
              <a:t>41,000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Calibri" charset="0"/>
                <a:cs typeface="Calibri Light"/>
              </a:rPr>
              <a:t> open sites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BC22103-C677-4303-B416-E78F81F46EAE}"/>
              </a:ext>
            </a:extLst>
          </p:cNvPr>
          <p:cNvSpPr txBox="1"/>
          <p:nvPr/>
        </p:nvSpPr>
        <p:spPr>
          <a:xfrm>
            <a:off x="7443166" y="4795292"/>
            <a:ext cx="4033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Unparalleled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Calibri" charset="0"/>
                <a:cs typeface="Calibri Light" panose="020F0302020204030204" pitchFamily="34" charset="0"/>
              </a:rPr>
              <a:t>audit history with FDA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CA64B5C-A87C-014E-9834-FA9F2307675F}"/>
              </a:ext>
            </a:extLst>
          </p:cNvPr>
          <p:cNvGrpSpPr/>
          <p:nvPr/>
        </p:nvGrpSpPr>
        <p:grpSpPr>
          <a:xfrm>
            <a:off x="696724" y="1881322"/>
            <a:ext cx="891908" cy="891908"/>
            <a:chOff x="846851" y="1963209"/>
            <a:chExt cx="891908" cy="891908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57486F5C-0EAA-4EF0-9371-26298F7B8DFF}"/>
                </a:ext>
              </a:extLst>
            </p:cNvPr>
            <p:cNvSpPr/>
            <p:nvPr/>
          </p:nvSpPr>
          <p:spPr>
            <a:xfrm>
              <a:off x="846851" y="1963209"/>
              <a:ext cx="891908" cy="89190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4FE31A82-1C4B-4155-8B1B-69972327A92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068460" y="2174858"/>
              <a:ext cx="468471" cy="488838"/>
            </a:xfrm>
            <a:prstGeom prst="rect">
              <a:avLst/>
            </a:prstGeom>
          </p:spPr>
        </p:pic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809CDA68-4955-442A-85D7-79C62BD89495}"/>
              </a:ext>
            </a:extLst>
          </p:cNvPr>
          <p:cNvSpPr/>
          <p:nvPr/>
        </p:nvSpPr>
        <p:spPr>
          <a:xfrm>
            <a:off x="1824161" y="1820119"/>
            <a:ext cx="3894251" cy="101566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92D400"/>
                </a:solidFill>
                <a:effectLst/>
                <a:uLnTx/>
                <a:uFillTx/>
                <a:latin typeface="Arial" panose="020B0604020202020204"/>
                <a:ea typeface="Calibri" charset="0"/>
                <a:cs typeface="Calibri Light" panose="020F0302020204030204" pitchFamily="34" charset="0"/>
              </a:rPr>
              <a:t>100%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Calibri" charset="0"/>
                <a:cs typeface="Calibri Light" panose="020F0302020204030204" pitchFamily="34" charset="0"/>
              </a:rPr>
              <a:t> of US-based Operation Warp Speed vaccine trials overseen by Advarra IRB, IBC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3AA522-1434-48D0-BFC5-40C3937F58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D6BB62-A315-4D6E-BD08-3A8B165A45D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25" name="Picture 24" descr="A picture containing drawing&#10;&#10;Description automatically generated">
            <a:extLst>
              <a:ext uri="{FF2B5EF4-FFF2-40B4-BE49-F238E27FC236}">
                <a16:creationId xmlns:a16="http://schemas.microsoft.com/office/drawing/2014/main" id="{057CFFFE-F280-7C46-8DDD-8190C1FF1AE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3382" y="4616355"/>
            <a:ext cx="711200" cy="850900"/>
          </a:xfrm>
          <a:prstGeom prst="rect">
            <a:avLst/>
          </a:prstGeom>
        </p:spPr>
      </p:pic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AA844BA-44E2-4455-8528-32257F1ED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1872F-7B67-44B9-8FC8-3BDC9EE8559C}" type="datetime1">
              <a:rPr lang="en-US" smtClean="0"/>
              <a:t>11/12/2024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98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E838D1FB-0140-BF45-8834-11DFF948FFA4}"/>
              </a:ext>
            </a:extLst>
          </p:cNvPr>
          <p:cNvSpPr/>
          <p:nvPr/>
        </p:nvSpPr>
        <p:spPr>
          <a:xfrm>
            <a:off x="-25746" y="1637105"/>
            <a:ext cx="1415143" cy="1202418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00A385-C0E6-47ED-B5E3-036EA0EC5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Broad Therapeutic Experience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73059-2216-422C-B6DE-84894D18D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322" y="1557398"/>
            <a:ext cx="10983311" cy="61480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b="1" dirty="0">
                <a:solidFill>
                  <a:schemeClr val="accent2"/>
                </a:solidFill>
              </a:rPr>
              <a:t>All major therapeutic areas, including: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3D19D-34C4-4075-9A3A-A83A90C76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BC9B-4241-4803-8DC9-37718D94D844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99BA5-0131-4176-BB7C-0DB3B554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252FA-D4E1-499A-9BBC-E740199C702B}" type="slidenum">
              <a:rPr lang="en-US" dirty="0" smtClean="0"/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B08C8-6807-49DE-9761-F430F35F0C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E38932F-7A6E-A048-897D-2AD62821851F}"/>
              </a:ext>
            </a:extLst>
          </p:cNvPr>
          <p:cNvSpPr txBox="1"/>
          <p:nvPr/>
        </p:nvSpPr>
        <p:spPr>
          <a:xfrm>
            <a:off x="1578811" y="2172206"/>
            <a:ext cx="348472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Behavioral Health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Biobanking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Cardiology/Vascular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CNS/Neurology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Dental/Orthodontics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Dermatology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Endocrinology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D802089-8819-024B-ACC0-46E443ED6E1D}"/>
              </a:ext>
            </a:extLst>
          </p:cNvPr>
          <p:cNvSpPr txBox="1"/>
          <p:nvPr/>
        </p:nvSpPr>
        <p:spPr>
          <a:xfrm>
            <a:off x="8055624" y="2172206"/>
            <a:ext cx="3484727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Otolaryngology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Pain Management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Respiratory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Rheumatology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Weight Management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Women’s Health-OB/GYN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14F6F10-84D8-9F45-9750-792C512E7FBD}"/>
              </a:ext>
            </a:extLst>
          </p:cNvPr>
          <p:cNvSpPr/>
          <p:nvPr/>
        </p:nvSpPr>
        <p:spPr>
          <a:xfrm>
            <a:off x="4843646" y="2156966"/>
            <a:ext cx="306374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Gastroenterology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Hematology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Immunology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Infectious Diseases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Nephrology/Urology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Oncology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Orthopedics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E4522DB7-8D12-B343-91AA-F43CA25ECC3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422" y="1830994"/>
            <a:ext cx="814640" cy="81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962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5DE2263-F47E-904B-A808-86F0BF2FC817}"/>
              </a:ext>
            </a:extLst>
          </p:cNvPr>
          <p:cNvSpPr/>
          <p:nvPr/>
        </p:nvSpPr>
        <p:spPr>
          <a:xfrm>
            <a:off x="0" y="1660005"/>
            <a:ext cx="12192000" cy="359667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0A350FD0-37B5-B948-B551-9E836EBA7085}"/>
              </a:ext>
            </a:extLst>
          </p:cNvPr>
          <p:cNvSpPr/>
          <p:nvPr/>
        </p:nvSpPr>
        <p:spPr>
          <a:xfrm>
            <a:off x="143124" y="2152649"/>
            <a:ext cx="1520837" cy="620981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/>
              <a:t>Receipt &amp; initial processing </a:t>
            </a:r>
            <a:br>
              <a:rPr lang="en-US" sz="1100"/>
            </a:br>
            <a:r>
              <a:rPr lang="en-US" sz="1100"/>
              <a:t>of submission</a:t>
            </a:r>
          </a:p>
        </p:txBody>
      </p:sp>
      <p:sp>
        <p:nvSpPr>
          <p:cNvPr id="28" name="Chevron 27">
            <a:extLst>
              <a:ext uri="{FF2B5EF4-FFF2-40B4-BE49-F238E27FC236}">
                <a16:creationId xmlns:a16="http://schemas.microsoft.com/office/drawing/2014/main" id="{E49D293C-8EEE-A34A-8497-1802C37F0182}"/>
              </a:ext>
            </a:extLst>
          </p:cNvPr>
          <p:cNvSpPr/>
          <p:nvPr/>
        </p:nvSpPr>
        <p:spPr>
          <a:xfrm>
            <a:off x="1449277" y="2152649"/>
            <a:ext cx="2566722" cy="620707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/>
              <a:t>Submission materials prepared for IRB review &amp; assigned review date</a:t>
            </a:r>
          </a:p>
        </p:txBody>
      </p:sp>
      <p:sp>
        <p:nvSpPr>
          <p:cNvPr id="29" name="Chevron 28">
            <a:extLst>
              <a:ext uri="{FF2B5EF4-FFF2-40B4-BE49-F238E27FC236}">
                <a16:creationId xmlns:a16="http://schemas.microsoft.com/office/drawing/2014/main" id="{E18C1853-DE77-4149-848E-EC0F319CE359}"/>
              </a:ext>
            </a:extLst>
          </p:cNvPr>
          <p:cNvSpPr/>
          <p:nvPr/>
        </p:nvSpPr>
        <p:spPr>
          <a:xfrm>
            <a:off x="3808014" y="2161265"/>
            <a:ext cx="2362199" cy="620707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bg1"/>
                </a:solidFill>
              </a:rPr>
              <a:t>Administrative pre-review &amp; follow-up with client (as applicable)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B2DCA0E-97F9-D845-8C44-5B1BD5E97A37}"/>
              </a:ext>
            </a:extLst>
          </p:cNvPr>
          <p:cNvSpPr/>
          <p:nvPr/>
        </p:nvSpPr>
        <p:spPr>
          <a:xfrm>
            <a:off x="143124" y="2868226"/>
            <a:ext cx="9416476" cy="2346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6D83C6-FD5D-6B4C-924F-85046B0A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New Submission Lifecycle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04E70-4B3C-9E46-BB1F-948C6FCCEC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503980" y="6366423"/>
            <a:ext cx="1615965" cy="365125"/>
          </a:xfrm>
        </p:spPr>
        <p:txBody>
          <a:bodyPr/>
          <a:lstStyle/>
          <a:p>
            <a:fld id="{C6B672FE-B74B-41D7-A53A-4DE4169B6046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7BB8B5-882F-E649-8A4F-86EFEC128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5D44D-FC45-496F-84A2-250CC42F6AA7}" type="slidenum">
              <a:rPr lang="en-US" dirty="0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721E2-B159-4940-8ACC-C8F6DB09E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76F40F-AD3E-C340-A9DF-E6A974AADAE3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43124" y="1747668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imes New Roman" pitchFamily="18" charset="0"/>
              </a:rPr>
              <a:t>New protocol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E139745-1199-4440-8AC8-324EC34B89BF}"/>
              </a:ext>
            </a:extLst>
          </p:cNvPr>
          <p:cNvSpPr/>
          <p:nvPr/>
        </p:nvSpPr>
        <p:spPr>
          <a:xfrm>
            <a:off x="0" y="2847067"/>
            <a:ext cx="95595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buClr>
                <a:schemeClr val="bg1"/>
              </a:buClr>
            </a:pPr>
            <a:r>
              <a:rPr lang="en-US" sz="1200" dirty="0">
                <a:solidFill>
                  <a:schemeClr val="bg1"/>
                </a:solidFill>
                <a:cs typeface="Calibri Light" panose="020F0302020204030204" pitchFamily="34" charset="0"/>
              </a:rPr>
              <a:t>4-5 business days</a:t>
            </a:r>
          </a:p>
        </p:txBody>
      </p:sp>
      <p:sp>
        <p:nvSpPr>
          <p:cNvPr id="24" name="Chevron 28">
            <a:extLst>
              <a:ext uri="{FF2B5EF4-FFF2-40B4-BE49-F238E27FC236}">
                <a16:creationId xmlns:a16="http://schemas.microsoft.com/office/drawing/2014/main" id="{FB39C88D-95E4-4811-A06F-D716F12212F2}"/>
              </a:ext>
            </a:extLst>
          </p:cNvPr>
          <p:cNvSpPr/>
          <p:nvPr/>
        </p:nvSpPr>
        <p:spPr>
          <a:xfrm>
            <a:off x="5948240" y="2169881"/>
            <a:ext cx="1343107" cy="620707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bg1"/>
                </a:solidFill>
              </a:rPr>
              <a:t>IRB review</a:t>
            </a:r>
          </a:p>
        </p:txBody>
      </p:sp>
      <p:sp>
        <p:nvSpPr>
          <p:cNvPr id="26" name="Chevron 28">
            <a:extLst>
              <a:ext uri="{FF2B5EF4-FFF2-40B4-BE49-F238E27FC236}">
                <a16:creationId xmlns:a16="http://schemas.microsoft.com/office/drawing/2014/main" id="{0E45B16E-55FE-4CFE-86FD-FA7566B23B90}"/>
              </a:ext>
            </a:extLst>
          </p:cNvPr>
          <p:cNvSpPr/>
          <p:nvPr/>
        </p:nvSpPr>
        <p:spPr>
          <a:xfrm>
            <a:off x="7074007" y="2178497"/>
            <a:ext cx="2777661" cy="620707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bg1"/>
                </a:solidFill>
              </a:rPr>
              <a:t>Review outcome &amp; IRB </a:t>
            </a:r>
            <a:br>
              <a:rPr lang="en-US" sz="1100">
                <a:solidFill>
                  <a:schemeClr val="bg1"/>
                </a:solidFill>
              </a:rPr>
            </a:br>
            <a:r>
              <a:rPr lang="en-US" sz="1100">
                <a:solidFill>
                  <a:schemeClr val="bg1"/>
                </a:solidFill>
              </a:rPr>
              <a:t>follow-up questions (as applicable) provided to client</a:t>
            </a:r>
          </a:p>
        </p:txBody>
      </p:sp>
      <p:sp>
        <p:nvSpPr>
          <p:cNvPr id="31" name="Chevron 28">
            <a:extLst>
              <a:ext uri="{FF2B5EF4-FFF2-40B4-BE49-F238E27FC236}">
                <a16:creationId xmlns:a16="http://schemas.microsoft.com/office/drawing/2014/main" id="{0906559D-40BE-4AF5-A006-B1CD698447CE}"/>
              </a:ext>
            </a:extLst>
          </p:cNvPr>
          <p:cNvSpPr/>
          <p:nvPr/>
        </p:nvSpPr>
        <p:spPr>
          <a:xfrm>
            <a:off x="9668786" y="2181154"/>
            <a:ext cx="2494937" cy="620707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bg1"/>
                </a:solidFill>
              </a:rPr>
              <a:t>Approval documents &amp; ICF(s) generated, proofed, &amp; posted to portal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0540F07-1C8B-422D-860A-EFC002C17D83}"/>
              </a:ext>
            </a:extLst>
          </p:cNvPr>
          <p:cNvSpPr/>
          <p:nvPr/>
        </p:nvSpPr>
        <p:spPr>
          <a:xfrm>
            <a:off x="9616655" y="2868226"/>
            <a:ext cx="2523215" cy="2346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8CD3BFA-10DF-44FC-B00D-B49FA1EB105C}"/>
              </a:ext>
            </a:extLst>
          </p:cNvPr>
          <p:cNvSpPr/>
          <p:nvPr/>
        </p:nvSpPr>
        <p:spPr>
          <a:xfrm>
            <a:off x="10236901" y="2840938"/>
            <a:ext cx="13869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buClr>
                <a:schemeClr val="bg1"/>
              </a:buClr>
            </a:pPr>
            <a:r>
              <a:rPr lang="en-US" sz="1200">
                <a:solidFill>
                  <a:schemeClr val="bg1"/>
                </a:solidFill>
                <a:cs typeface="Calibri Light" panose="020F0302020204030204" pitchFamily="34" charset="0"/>
              </a:rPr>
              <a:t>1 business day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3A37B7-432D-47F9-9DFB-6F66856C787B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49238" y="3416923"/>
            <a:ext cx="3029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Times New Roman" pitchFamily="18" charset="0"/>
              </a:rPr>
              <a:t>New Investigator/Site</a:t>
            </a:r>
          </a:p>
        </p:txBody>
      </p:sp>
      <p:sp>
        <p:nvSpPr>
          <p:cNvPr id="36" name="Pentagon 26">
            <a:extLst>
              <a:ext uri="{FF2B5EF4-FFF2-40B4-BE49-F238E27FC236}">
                <a16:creationId xmlns:a16="http://schemas.microsoft.com/office/drawing/2014/main" id="{2B3D63AC-F734-45E5-8B75-2134F261B531}"/>
              </a:ext>
            </a:extLst>
          </p:cNvPr>
          <p:cNvSpPr/>
          <p:nvPr/>
        </p:nvSpPr>
        <p:spPr>
          <a:xfrm>
            <a:off x="143123" y="3928730"/>
            <a:ext cx="1520837" cy="620981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/>
              <a:t>Receipt &amp; initial processing </a:t>
            </a:r>
            <a:br>
              <a:rPr lang="en-US" sz="1100"/>
            </a:br>
            <a:r>
              <a:rPr lang="en-US" sz="1100"/>
              <a:t>of submission</a:t>
            </a:r>
          </a:p>
        </p:txBody>
      </p:sp>
      <p:sp>
        <p:nvSpPr>
          <p:cNvPr id="38" name="Chevron 28">
            <a:extLst>
              <a:ext uri="{FF2B5EF4-FFF2-40B4-BE49-F238E27FC236}">
                <a16:creationId xmlns:a16="http://schemas.microsoft.com/office/drawing/2014/main" id="{9110DCD4-9DBB-4723-B8EA-CBE6203D9124}"/>
              </a:ext>
            </a:extLst>
          </p:cNvPr>
          <p:cNvSpPr/>
          <p:nvPr/>
        </p:nvSpPr>
        <p:spPr>
          <a:xfrm>
            <a:off x="1445815" y="3935851"/>
            <a:ext cx="2362199" cy="620707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bg1"/>
                </a:solidFill>
              </a:rPr>
              <a:t>Administrative pre-review &amp; follow-up with client (as applicable)</a:t>
            </a:r>
          </a:p>
        </p:txBody>
      </p:sp>
      <p:sp>
        <p:nvSpPr>
          <p:cNvPr id="39" name="Chevron 28">
            <a:extLst>
              <a:ext uri="{FF2B5EF4-FFF2-40B4-BE49-F238E27FC236}">
                <a16:creationId xmlns:a16="http://schemas.microsoft.com/office/drawing/2014/main" id="{979A71E6-B70A-4690-B18F-CA8E6E5DF668}"/>
              </a:ext>
            </a:extLst>
          </p:cNvPr>
          <p:cNvSpPr/>
          <p:nvPr/>
        </p:nvSpPr>
        <p:spPr>
          <a:xfrm>
            <a:off x="3588027" y="3928730"/>
            <a:ext cx="1866568" cy="620707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bg1"/>
                </a:solidFill>
              </a:rPr>
              <a:t>IRB member review</a:t>
            </a:r>
          </a:p>
        </p:txBody>
      </p:sp>
      <p:sp>
        <p:nvSpPr>
          <p:cNvPr id="40" name="Chevron 28">
            <a:extLst>
              <a:ext uri="{FF2B5EF4-FFF2-40B4-BE49-F238E27FC236}">
                <a16:creationId xmlns:a16="http://schemas.microsoft.com/office/drawing/2014/main" id="{CD4F5637-1576-4495-A3C8-B5AC994E7DF5}"/>
              </a:ext>
            </a:extLst>
          </p:cNvPr>
          <p:cNvSpPr/>
          <p:nvPr/>
        </p:nvSpPr>
        <p:spPr>
          <a:xfrm>
            <a:off x="5241235" y="3925382"/>
            <a:ext cx="2494937" cy="620707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chemeClr val="bg1"/>
                </a:solidFill>
              </a:rPr>
              <a:t>Approval documents &amp; ICF(s) generated, proofed, &amp; posted to portal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BC776FA-D73A-425D-BF42-F87F11AE7BE0}"/>
              </a:ext>
            </a:extLst>
          </p:cNvPr>
          <p:cNvSpPr/>
          <p:nvPr/>
        </p:nvSpPr>
        <p:spPr>
          <a:xfrm>
            <a:off x="143123" y="4750119"/>
            <a:ext cx="5033176" cy="2346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CCC3743-DBB1-42AB-803D-8B04CD93FD75}"/>
              </a:ext>
            </a:extLst>
          </p:cNvPr>
          <p:cNvSpPr/>
          <p:nvPr/>
        </p:nvSpPr>
        <p:spPr>
          <a:xfrm>
            <a:off x="209314" y="4735905"/>
            <a:ext cx="496698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buClr>
                <a:schemeClr val="bg1"/>
              </a:buClr>
            </a:pPr>
            <a:r>
              <a:rPr lang="en-US" sz="1200" dirty="0">
                <a:solidFill>
                  <a:schemeClr val="bg1"/>
                </a:solidFill>
                <a:cs typeface="Calibri Light" panose="020F0302020204030204" pitchFamily="34" charset="0"/>
              </a:rPr>
              <a:t>1-2 business days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FB17935-291A-4CDC-BC80-EC9429CB2F95}"/>
              </a:ext>
            </a:extLst>
          </p:cNvPr>
          <p:cNvSpPr/>
          <p:nvPr/>
        </p:nvSpPr>
        <p:spPr>
          <a:xfrm>
            <a:off x="5241235" y="4757063"/>
            <a:ext cx="2494937" cy="2346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3974022-5887-4DF8-AA06-1C1866FFA126}"/>
              </a:ext>
            </a:extLst>
          </p:cNvPr>
          <p:cNvSpPr/>
          <p:nvPr/>
        </p:nvSpPr>
        <p:spPr>
          <a:xfrm>
            <a:off x="5795211" y="4728960"/>
            <a:ext cx="138698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buClr>
                <a:schemeClr val="bg1"/>
              </a:buClr>
            </a:pPr>
            <a:r>
              <a:rPr lang="en-US" sz="1200">
                <a:solidFill>
                  <a:schemeClr val="bg1"/>
                </a:solidFill>
                <a:cs typeface="Calibri Light" panose="020F0302020204030204" pitchFamily="34" charset="0"/>
              </a:rPr>
              <a:t>1 business day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41C603-786B-7C64-64FE-BFA6C3E7C70F}"/>
              </a:ext>
            </a:extLst>
          </p:cNvPr>
          <p:cNvSpPr txBox="1"/>
          <p:nvPr/>
        </p:nvSpPr>
        <p:spPr>
          <a:xfrm>
            <a:off x="2012752" y="5436022"/>
            <a:ext cx="8538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Note: Turnaround time is dependent upon complete and accurate submission of study documents.  </a:t>
            </a:r>
          </a:p>
          <a:p>
            <a:pPr algn="ctr"/>
            <a:r>
              <a:rPr lang="en-US" sz="1400" i="1" dirty="0"/>
              <a:t>Any follow up requiring a response may extend this </a:t>
            </a:r>
            <a:r>
              <a:rPr lang="en-US" sz="1400" i="1"/>
              <a:t>turnaround time.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2962851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645E-B00D-44F7-A3D2-5ABC630283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Advarra/VA FAQs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F91F41-12F6-46BF-B423-1FFED5EED5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96BD5-DFC2-42BB-A135-1BDA45021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289B-ED46-4E30-A180-E3DE9A687CAD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3BA63-BA83-44AB-8489-3FAA00D7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E9D4D-AD36-476A-A3D4-0A489622FC0B}" type="slidenum">
              <a:rPr lang="en-US" dirty="0" smtClean="0"/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AFE06-877E-4E24-86EB-55E751A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9660618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DjB04I7uD25jVfc67jHq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DjB04I7uD25jVfc67jHqK"/>
</p:tagLst>
</file>

<file path=ppt/theme/theme1.xml><?xml version="1.0" encoding="utf-8"?>
<a:theme xmlns:a="http://schemas.openxmlformats.org/drawingml/2006/main" name="Title Slide">
  <a:themeElements>
    <a:clrScheme name="Custom 10">
      <a:dk1>
        <a:srgbClr val="000000"/>
      </a:dk1>
      <a:lt1>
        <a:srgbClr val="FFFFFF"/>
      </a:lt1>
      <a:dk2>
        <a:srgbClr val="4E5157"/>
      </a:dk2>
      <a:lt2>
        <a:srgbClr val="C9D0D9"/>
      </a:lt2>
      <a:accent1>
        <a:srgbClr val="005172"/>
      </a:accent1>
      <a:accent2>
        <a:srgbClr val="007EA3"/>
      </a:accent2>
      <a:accent3>
        <a:srgbClr val="92D400"/>
      </a:accent3>
      <a:accent4>
        <a:srgbClr val="4E5157"/>
      </a:accent4>
      <a:accent5>
        <a:srgbClr val="C9D0D9"/>
      </a:accent5>
      <a:accent6>
        <a:srgbClr val="E98300"/>
      </a:accent6>
      <a:hlink>
        <a:srgbClr val="92D400"/>
      </a:hlink>
      <a:folHlink>
        <a:srgbClr val="6D9F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mokey Glass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6CFECB1-78DF-453B-B8D5-35F93F0A2BEB}" vid="{6E1796F9-AF2C-4C51-BC4B-ED7A52E68757}"/>
    </a:ext>
  </a:extLst>
</a:theme>
</file>

<file path=ppt/theme/theme10.xml><?xml version="1.0" encoding="utf-8"?>
<a:theme xmlns:a="http://schemas.openxmlformats.org/drawingml/2006/main" name="1_Main Content Master">
  <a:themeElements>
    <a:clrScheme name="Custom 8">
      <a:dk1>
        <a:srgbClr val="000000"/>
      </a:dk1>
      <a:lt1>
        <a:srgbClr val="FFFFFF"/>
      </a:lt1>
      <a:dk2>
        <a:srgbClr val="4E5157"/>
      </a:dk2>
      <a:lt2>
        <a:srgbClr val="C9D0D9"/>
      </a:lt2>
      <a:accent1>
        <a:srgbClr val="005172"/>
      </a:accent1>
      <a:accent2>
        <a:srgbClr val="007EA3"/>
      </a:accent2>
      <a:accent3>
        <a:srgbClr val="92D400"/>
      </a:accent3>
      <a:accent4>
        <a:srgbClr val="4E5157"/>
      </a:accent4>
      <a:accent5>
        <a:srgbClr val="C9D0D9"/>
      </a:accent5>
      <a:accent6>
        <a:srgbClr val="E98300"/>
      </a:accent6>
      <a:hlink>
        <a:srgbClr val="007EA3"/>
      </a:hlink>
      <a:folHlink>
        <a:srgbClr val="0051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varra PPT refresh 2020_TEMPLATE" id="{5A1D9D7B-0D29-4155-98DD-B2F77176BE09}" vid="{821C1D6C-3C3F-450F-B409-E6628D33EBDA}"/>
    </a:ext>
  </a:extLst>
</a:theme>
</file>

<file path=ppt/theme/theme11.xml><?xml version="1.0" encoding="utf-8"?>
<a:theme xmlns:a="http://schemas.openxmlformats.org/drawingml/2006/main" name="3_Main Content Master">
  <a:themeElements>
    <a:clrScheme name="Custom 8">
      <a:dk1>
        <a:srgbClr val="000000"/>
      </a:dk1>
      <a:lt1>
        <a:srgbClr val="FFFFFF"/>
      </a:lt1>
      <a:dk2>
        <a:srgbClr val="4E5157"/>
      </a:dk2>
      <a:lt2>
        <a:srgbClr val="C9D0D9"/>
      </a:lt2>
      <a:accent1>
        <a:srgbClr val="005172"/>
      </a:accent1>
      <a:accent2>
        <a:srgbClr val="007EA3"/>
      </a:accent2>
      <a:accent3>
        <a:srgbClr val="92D400"/>
      </a:accent3>
      <a:accent4>
        <a:srgbClr val="4E5157"/>
      </a:accent4>
      <a:accent5>
        <a:srgbClr val="C9D0D9"/>
      </a:accent5>
      <a:accent6>
        <a:srgbClr val="E98300"/>
      </a:accent6>
      <a:hlink>
        <a:srgbClr val="007EA3"/>
      </a:hlink>
      <a:folHlink>
        <a:srgbClr val="0051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varra PPT refresh 2020_TEMPLATE" id="{5A1D9D7B-0D29-4155-98DD-B2F77176BE09}" vid="{821C1D6C-3C3F-450F-B409-E6628D33EBDA}"/>
    </a:ext>
  </a:extLst>
</a:theme>
</file>

<file path=ppt/theme/theme12.xml><?xml version="1.0" encoding="utf-8"?>
<a:theme xmlns:a="http://schemas.openxmlformats.org/drawingml/2006/main" name="1_Section Master">
  <a:themeElements>
    <a:clrScheme name="Custom 10">
      <a:dk1>
        <a:srgbClr val="000000"/>
      </a:dk1>
      <a:lt1>
        <a:srgbClr val="FFFFFF"/>
      </a:lt1>
      <a:dk2>
        <a:srgbClr val="4E5157"/>
      </a:dk2>
      <a:lt2>
        <a:srgbClr val="C9D0D9"/>
      </a:lt2>
      <a:accent1>
        <a:srgbClr val="005172"/>
      </a:accent1>
      <a:accent2>
        <a:srgbClr val="007EA3"/>
      </a:accent2>
      <a:accent3>
        <a:srgbClr val="92D400"/>
      </a:accent3>
      <a:accent4>
        <a:srgbClr val="4E5157"/>
      </a:accent4>
      <a:accent5>
        <a:srgbClr val="C9D0D9"/>
      </a:accent5>
      <a:accent6>
        <a:srgbClr val="E98300"/>
      </a:accent6>
      <a:hlink>
        <a:srgbClr val="92D400"/>
      </a:hlink>
      <a:folHlink>
        <a:srgbClr val="6D9F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varra PPT refresh 2020_TEMPLATE" id="{5A1D9D7B-0D29-4155-98DD-B2F77176BE09}" vid="{D97A05F2-AB9D-4987-98B5-8B72198B8536}"/>
    </a:ext>
  </a:extLst>
</a:theme>
</file>

<file path=ppt/theme/theme13.xml><?xml version="1.0" encoding="utf-8"?>
<a:theme xmlns:a="http://schemas.openxmlformats.org/drawingml/2006/main" name="1_Plain Content Master">
  <a:themeElements>
    <a:clrScheme name="Custom 9">
      <a:dk1>
        <a:srgbClr val="000000"/>
      </a:dk1>
      <a:lt1>
        <a:srgbClr val="FFFFFF"/>
      </a:lt1>
      <a:dk2>
        <a:srgbClr val="4E5157"/>
      </a:dk2>
      <a:lt2>
        <a:srgbClr val="C9D0D9"/>
      </a:lt2>
      <a:accent1>
        <a:srgbClr val="005172"/>
      </a:accent1>
      <a:accent2>
        <a:srgbClr val="007EA3"/>
      </a:accent2>
      <a:accent3>
        <a:srgbClr val="9EE503"/>
      </a:accent3>
      <a:accent4>
        <a:srgbClr val="4E5157"/>
      </a:accent4>
      <a:accent5>
        <a:srgbClr val="C9D0D9"/>
      </a:accent5>
      <a:accent6>
        <a:srgbClr val="E98300"/>
      </a:accent6>
      <a:hlink>
        <a:srgbClr val="007EA3"/>
      </a:hlink>
      <a:folHlink>
        <a:srgbClr val="0051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mokey Glass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varra PPT refresh 2020_TEMPLATE" id="{5A1D9D7B-0D29-4155-98DD-B2F77176BE09}" vid="{145A1185-17D6-4695-A383-E9C62A87D8E2}"/>
    </a:ext>
  </a:ext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hoto &amp; Content">
  <a:themeElements>
    <a:clrScheme name="Custom 10">
      <a:dk1>
        <a:srgbClr val="000000"/>
      </a:dk1>
      <a:lt1>
        <a:srgbClr val="FFFFFF"/>
      </a:lt1>
      <a:dk2>
        <a:srgbClr val="4E5157"/>
      </a:dk2>
      <a:lt2>
        <a:srgbClr val="C9D0D9"/>
      </a:lt2>
      <a:accent1>
        <a:srgbClr val="005172"/>
      </a:accent1>
      <a:accent2>
        <a:srgbClr val="007EA3"/>
      </a:accent2>
      <a:accent3>
        <a:srgbClr val="92D400"/>
      </a:accent3>
      <a:accent4>
        <a:srgbClr val="4E5157"/>
      </a:accent4>
      <a:accent5>
        <a:srgbClr val="C9D0D9"/>
      </a:accent5>
      <a:accent6>
        <a:srgbClr val="E98300"/>
      </a:accent6>
      <a:hlink>
        <a:srgbClr val="92D400"/>
      </a:hlink>
      <a:folHlink>
        <a:srgbClr val="6D9F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6CFECB1-78DF-453B-B8D5-35F93F0A2BEB}" vid="{3EA2C597-3FF6-4E47-A2F4-5CC4DC9A1D82}"/>
    </a:ext>
  </a:extLst>
</a:theme>
</file>

<file path=ppt/theme/theme3.xml><?xml version="1.0" encoding="utf-8"?>
<a:theme xmlns:a="http://schemas.openxmlformats.org/drawingml/2006/main" name="Design &amp; Content">
  <a:themeElements>
    <a:clrScheme name="Custom 10">
      <a:dk1>
        <a:srgbClr val="000000"/>
      </a:dk1>
      <a:lt1>
        <a:srgbClr val="FFFFFF"/>
      </a:lt1>
      <a:dk2>
        <a:srgbClr val="4E5157"/>
      </a:dk2>
      <a:lt2>
        <a:srgbClr val="C9D0D9"/>
      </a:lt2>
      <a:accent1>
        <a:srgbClr val="005172"/>
      </a:accent1>
      <a:accent2>
        <a:srgbClr val="007EA3"/>
      </a:accent2>
      <a:accent3>
        <a:srgbClr val="92D400"/>
      </a:accent3>
      <a:accent4>
        <a:srgbClr val="4E5157"/>
      </a:accent4>
      <a:accent5>
        <a:srgbClr val="C9D0D9"/>
      </a:accent5>
      <a:accent6>
        <a:srgbClr val="E98300"/>
      </a:accent6>
      <a:hlink>
        <a:srgbClr val="92D400"/>
      </a:hlink>
      <a:folHlink>
        <a:srgbClr val="6D9F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6CFECB1-78DF-453B-B8D5-35F93F0A2BEB}" vid="{DE4A7082-6777-43EB-BE65-57BF41D94D58}"/>
    </a:ext>
  </a:extLst>
</a:theme>
</file>

<file path=ppt/theme/theme4.xml><?xml version="1.0" encoding="utf-8"?>
<a:theme xmlns:a="http://schemas.openxmlformats.org/drawingml/2006/main" name="Main Content Master">
  <a:themeElements>
    <a:clrScheme name="Custom 8">
      <a:dk1>
        <a:srgbClr val="000000"/>
      </a:dk1>
      <a:lt1>
        <a:srgbClr val="FFFFFF"/>
      </a:lt1>
      <a:dk2>
        <a:srgbClr val="4E5157"/>
      </a:dk2>
      <a:lt2>
        <a:srgbClr val="C9D0D9"/>
      </a:lt2>
      <a:accent1>
        <a:srgbClr val="005172"/>
      </a:accent1>
      <a:accent2>
        <a:srgbClr val="007EA3"/>
      </a:accent2>
      <a:accent3>
        <a:srgbClr val="92D400"/>
      </a:accent3>
      <a:accent4>
        <a:srgbClr val="4E5157"/>
      </a:accent4>
      <a:accent5>
        <a:srgbClr val="C9D0D9"/>
      </a:accent5>
      <a:accent6>
        <a:srgbClr val="E98300"/>
      </a:accent6>
      <a:hlink>
        <a:srgbClr val="007EA3"/>
      </a:hlink>
      <a:folHlink>
        <a:srgbClr val="0051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6CFECB1-78DF-453B-B8D5-35F93F0A2BEB}" vid="{67A8C0D0-EAEB-4966-A0AA-BD53C6C57038}"/>
    </a:ext>
  </a:extLst>
</a:theme>
</file>

<file path=ppt/theme/theme5.xml><?xml version="1.0" encoding="utf-8"?>
<a:theme xmlns:a="http://schemas.openxmlformats.org/drawingml/2006/main" name="Plain Content Master">
  <a:themeElements>
    <a:clrScheme name="Custom 9">
      <a:dk1>
        <a:srgbClr val="000000"/>
      </a:dk1>
      <a:lt1>
        <a:srgbClr val="FFFFFF"/>
      </a:lt1>
      <a:dk2>
        <a:srgbClr val="4E5157"/>
      </a:dk2>
      <a:lt2>
        <a:srgbClr val="C9D0D9"/>
      </a:lt2>
      <a:accent1>
        <a:srgbClr val="005172"/>
      </a:accent1>
      <a:accent2>
        <a:srgbClr val="007EA3"/>
      </a:accent2>
      <a:accent3>
        <a:srgbClr val="9EE503"/>
      </a:accent3>
      <a:accent4>
        <a:srgbClr val="4E5157"/>
      </a:accent4>
      <a:accent5>
        <a:srgbClr val="C9D0D9"/>
      </a:accent5>
      <a:accent6>
        <a:srgbClr val="E98300"/>
      </a:accent6>
      <a:hlink>
        <a:srgbClr val="007EA3"/>
      </a:hlink>
      <a:folHlink>
        <a:srgbClr val="0051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mokey Glass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6CFECB1-78DF-453B-B8D5-35F93F0A2BEB}" vid="{E0112727-4005-4767-B723-0F31567EE53D}"/>
    </a:ext>
  </a:extLst>
</a:theme>
</file>

<file path=ppt/theme/theme6.xml><?xml version="1.0" encoding="utf-8"?>
<a:theme xmlns:a="http://schemas.openxmlformats.org/drawingml/2006/main" name="Section Master">
  <a:themeElements>
    <a:clrScheme name="Custom 10">
      <a:dk1>
        <a:srgbClr val="000000"/>
      </a:dk1>
      <a:lt1>
        <a:srgbClr val="FFFFFF"/>
      </a:lt1>
      <a:dk2>
        <a:srgbClr val="4E5157"/>
      </a:dk2>
      <a:lt2>
        <a:srgbClr val="C9D0D9"/>
      </a:lt2>
      <a:accent1>
        <a:srgbClr val="005172"/>
      </a:accent1>
      <a:accent2>
        <a:srgbClr val="007EA3"/>
      </a:accent2>
      <a:accent3>
        <a:srgbClr val="92D400"/>
      </a:accent3>
      <a:accent4>
        <a:srgbClr val="4E5157"/>
      </a:accent4>
      <a:accent5>
        <a:srgbClr val="C9D0D9"/>
      </a:accent5>
      <a:accent6>
        <a:srgbClr val="E98300"/>
      </a:accent6>
      <a:hlink>
        <a:srgbClr val="92D400"/>
      </a:hlink>
      <a:folHlink>
        <a:srgbClr val="6D9F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6CFECB1-78DF-453B-B8D5-35F93F0A2BEB}" vid="{3F9233E0-3A34-48A9-B537-9D79E11638B4}"/>
    </a:ext>
  </a:extLst>
</a:theme>
</file>

<file path=ppt/theme/theme7.xml><?xml version="1.0" encoding="utf-8"?>
<a:theme xmlns:a="http://schemas.openxmlformats.org/drawingml/2006/main" name="1_Photo &amp; Content">
  <a:themeElements>
    <a:clrScheme name="Custom 10">
      <a:dk1>
        <a:srgbClr val="000000"/>
      </a:dk1>
      <a:lt1>
        <a:srgbClr val="FFFFFF"/>
      </a:lt1>
      <a:dk2>
        <a:srgbClr val="4E5157"/>
      </a:dk2>
      <a:lt2>
        <a:srgbClr val="C9D0D9"/>
      </a:lt2>
      <a:accent1>
        <a:srgbClr val="005172"/>
      </a:accent1>
      <a:accent2>
        <a:srgbClr val="007EA3"/>
      </a:accent2>
      <a:accent3>
        <a:srgbClr val="92D400"/>
      </a:accent3>
      <a:accent4>
        <a:srgbClr val="4E5157"/>
      </a:accent4>
      <a:accent5>
        <a:srgbClr val="C9D0D9"/>
      </a:accent5>
      <a:accent6>
        <a:srgbClr val="E98300"/>
      </a:accent6>
      <a:hlink>
        <a:srgbClr val="92D400"/>
      </a:hlink>
      <a:folHlink>
        <a:srgbClr val="6D9F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varra PPT refresh 2020_TEMPLATE" id="{5A1D9D7B-0D29-4155-98DD-B2F77176BE09}" vid="{49793BD2-8383-4909-97DE-D948575CFEBB}"/>
    </a:ext>
  </a:extLst>
</a:theme>
</file>

<file path=ppt/theme/theme8.xml><?xml version="1.0" encoding="utf-8"?>
<a:theme xmlns:a="http://schemas.openxmlformats.org/drawingml/2006/main" name="1_Design &amp; Content">
  <a:themeElements>
    <a:clrScheme name="Custom 10">
      <a:dk1>
        <a:srgbClr val="000000"/>
      </a:dk1>
      <a:lt1>
        <a:srgbClr val="FFFFFF"/>
      </a:lt1>
      <a:dk2>
        <a:srgbClr val="4E5157"/>
      </a:dk2>
      <a:lt2>
        <a:srgbClr val="C9D0D9"/>
      </a:lt2>
      <a:accent1>
        <a:srgbClr val="005172"/>
      </a:accent1>
      <a:accent2>
        <a:srgbClr val="007EA3"/>
      </a:accent2>
      <a:accent3>
        <a:srgbClr val="92D400"/>
      </a:accent3>
      <a:accent4>
        <a:srgbClr val="4E5157"/>
      </a:accent4>
      <a:accent5>
        <a:srgbClr val="C9D0D9"/>
      </a:accent5>
      <a:accent6>
        <a:srgbClr val="E98300"/>
      </a:accent6>
      <a:hlink>
        <a:srgbClr val="92D400"/>
      </a:hlink>
      <a:folHlink>
        <a:srgbClr val="6D9F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varra PPT refresh 2020_TEMPLATE" id="{5A1D9D7B-0D29-4155-98DD-B2F77176BE09}" vid="{0E58E2F7-D216-4005-84BF-9ABDA4D0BB89}"/>
    </a:ext>
  </a:extLst>
</a:theme>
</file>

<file path=ppt/theme/theme9.xml><?xml version="1.0" encoding="utf-8"?>
<a:theme xmlns:a="http://schemas.openxmlformats.org/drawingml/2006/main" name="2_Photo &amp; Content">
  <a:themeElements>
    <a:clrScheme name="Custom 10">
      <a:dk1>
        <a:srgbClr val="000000"/>
      </a:dk1>
      <a:lt1>
        <a:srgbClr val="FFFFFF"/>
      </a:lt1>
      <a:dk2>
        <a:srgbClr val="4E5157"/>
      </a:dk2>
      <a:lt2>
        <a:srgbClr val="C9D0D9"/>
      </a:lt2>
      <a:accent1>
        <a:srgbClr val="005172"/>
      </a:accent1>
      <a:accent2>
        <a:srgbClr val="007EA3"/>
      </a:accent2>
      <a:accent3>
        <a:srgbClr val="92D400"/>
      </a:accent3>
      <a:accent4>
        <a:srgbClr val="4E5157"/>
      </a:accent4>
      <a:accent5>
        <a:srgbClr val="C9D0D9"/>
      </a:accent5>
      <a:accent6>
        <a:srgbClr val="E98300"/>
      </a:accent6>
      <a:hlink>
        <a:srgbClr val="92D400"/>
      </a:hlink>
      <a:folHlink>
        <a:srgbClr val="6D9F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varra PPT refresh 2020_TEMPLATE" id="{5A1D9D7B-0D29-4155-98DD-B2F77176BE09}" vid="{49793BD2-8383-4909-97DE-D948575CFEB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70B8C538AFB24B91BAB31B557F509C" ma:contentTypeVersion="14" ma:contentTypeDescription="Create a new document." ma:contentTypeScope="" ma:versionID="5174bd0660296d88cb28d060e4008f6c">
  <xsd:schema xmlns:xsd="http://www.w3.org/2001/XMLSchema" xmlns:xs="http://www.w3.org/2001/XMLSchema" xmlns:p="http://schemas.microsoft.com/office/2006/metadata/properties" xmlns:ns2="82a4c570-96aa-4e7e-95a1-f651dcacea28" xmlns:ns3="d84e0ee5-8f79-4036-b05d-88e91c74e162" targetNamespace="http://schemas.microsoft.com/office/2006/metadata/properties" ma:root="true" ma:fieldsID="ebeb40b06b1216898024849a84e652b1" ns2:_="" ns3:_="">
    <xsd:import namespace="82a4c570-96aa-4e7e-95a1-f651dcacea28"/>
    <xsd:import namespace="d84e0ee5-8f79-4036-b05d-88e91c74e1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a4c570-96aa-4e7e-95a1-f651dcacea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0ac6538-d41a-4f9a-bd67-5f7ae81a6d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e0ee5-8f79-4036-b05d-88e91c74e162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64d9338-b83d-4731-bfaa-a167149304d4}" ma:internalName="TaxCatchAll" ma:showField="CatchAllData" ma:web="d84e0ee5-8f79-4036-b05d-88e91c74e1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84e0ee5-8f79-4036-b05d-88e91c74e162">
      <UserInfo>
        <DisplayName>Stephanie Pyle</DisplayName>
        <AccountId>17</AccountId>
        <AccountType/>
      </UserInfo>
      <UserInfo>
        <DisplayName>Jayna Funakoshi</DisplayName>
        <AccountId>9</AccountId>
        <AccountType/>
      </UserInfo>
    </SharedWithUsers>
    <TaxCatchAll xmlns="d84e0ee5-8f79-4036-b05d-88e91c74e162" xsi:nil="true"/>
    <lcf76f155ced4ddcb4097134ff3c332f xmlns="82a4c570-96aa-4e7e-95a1-f651dcacea2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899D5D-8875-46E4-970A-AA8A2BF5B5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a4c570-96aa-4e7e-95a1-f651dcacea28"/>
    <ds:schemaRef ds:uri="d84e0ee5-8f79-4036-b05d-88e91c74e1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ADE5D6-DC93-4410-A4BE-4BC121394436}">
  <ds:schemaRefs>
    <ds:schemaRef ds:uri="http://purl.org/dc/elements/1.1/"/>
    <ds:schemaRef ds:uri="82a4c570-96aa-4e7e-95a1-f651dcacea28"/>
    <ds:schemaRef ds:uri="d84e0ee5-8f79-4036-b05d-88e91c74e162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A774646-C73F-438E-A08E-48A0713748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3620</TotalTime>
  <Words>739</Words>
  <Application>Microsoft Office PowerPoint</Application>
  <PresentationFormat>Widescreen</PresentationFormat>
  <Paragraphs>154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15</vt:i4>
      </vt:variant>
    </vt:vector>
  </HeadingPairs>
  <TitlesOfParts>
    <vt:vector size="32" baseType="lpstr">
      <vt:lpstr>Arial</vt:lpstr>
      <vt:lpstr>Calibri</vt:lpstr>
      <vt:lpstr>Calibri Light</vt:lpstr>
      <vt:lpstr>Ebrima</vt:lpstr>
      <vt:lpstr>Title Slide</vt:lpstr>
      <vt:lpstr>Photo &amp; Content</vt:lpstr>
      <vt:lpstr>Design &amp; Content</vt:lpstr>
      <vt:lpstr>Main Content Master</vt:lpstr>
      <vt:lpstr>Plain Content Master</vt:lpstr>
      <vt:lpstr>Section Master</vt:lpstr>
      <vt:lpstr>1_Photo &amp; Content</vt:lpstr>
      <vt:lpstr>1_Design &amp; Content</vt:lpstr>
      <vt:lpstr>2_Photo &amp; Content</vt:lpstr>
      <vt:lpstr>1_Main Content Master</vt:lpstr>
      <vt:lpstr>3_Main Content Master</vt:lpstr>
      <vt:lpstr>1_Section Master</vt:lpstr>
      <vt:lpstr>1_Plain Content Master</vt:lpstr>
      <vt:lpstr>Advarra IRB Review 101</vt:lpstr>
      <vt:lpstr>Agenda</vt:lpstr>
      <vt:lpstr>Institutional Review Board</vt:lpstr>
      <vt:lpstr>IRB Turnaround Times  By Review Type</vt:lpstr>
      <vt:lpstr>Process Flexibility and Speed</vt:lpstr>
      <vt:lpstr>IRB Experience and Reputation</vt:lpstr>
      <vt:lpstr>Broad Therapeutic Experience</vt:lpstr>
      <vt:lpstr>New Submission Lifecycle</vt:lpstr>
      <vt:lpstr>Advarra/VA FAQs</vt:lpstr>
      <vt:lpstr>Advarra/VA FAQs </vt:lpstr>
      <vt:lpstr>CIRBI Demonstration</vt:lpstr>
      <vt:lpstr>Center for IRB Intelligence (CIRBI) Platform</vt:lpstr>
      <vt:lpstr>Q&amp;A</vt:lpstr>
      <vt:lpstr>Resources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Advarra IRB Review 101</dc:title>
  <dc:subject>Advarra IRB Review 101</dc:subject>
  <dc:creator>VA ORD</dc:creator>
  <cp:keywords>Advarra IRB Review 101</cp:keywords>
  <cp:lastModifiedBy>Rivera, Portia T</cp:lastModifiedBy>
  <cp:revision>13</cp:revision>
  <dcterms:created xsi:type="dcterms:W3CDTF">2021-03-01T13:32:02Z</dcterms:created>
  <dcterms:modified xsi:type="dcterms:W3CDTF">2024-11-12T12:54:42Z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0x0101004270B8C538AFB24B91BAB31B557F509C</vt:lpwstr>
  </property>
</Properties>
</file>