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8"/>
  </p:notesMasterIdLst>
  <p:handoutMasterIdLst>
    <p:handoutMasterId r:id="rId29"/>
  </p:handoutMasterIdLst>
  <p:sldIdLst>
    <p:sldId id="327" r:id="rId5"/>
    <p:sldId id="402" r:id="rId6"/>
    <p:sldId id="446" r:id="rId7"/>
    <p:sldId id="458" r:id="rId8"/>
    <p:sldId id="403" r:id="rId9"/>
    <p:sldId id="430" r:id="rId10"/>
    <p:sldId id="432" r:id="rId11"/>
    <p:sldId id="901" r:id="rId12"/>
    <p:sldId id="898" r:id="rId13"/>
    <p:sldId id="891" r:id="rId14"/>
    <p:sldId id="892" r:id="rId15"/>
    <p:sldId id="894" r:id="rId16"/>
    <p:sldId id="896" r:id="rId17"/>
    <p:sldId id="895" r:id="rId18"/>
    <p:sldId id="468" r:id="rId19"/>
    <p:sldId id="899" r:id="rId20"/>
    <p:sldId id="902" r:id="rId21"/>
    <p:sldId id="908" r:id="rId22"/>
    <p:sldId id="425" r:id="rId23"/>
    <p:sldId id="889" r:id="rId24"/>
    <p:sldId id="421" r:id="rId25"/>
    <p:sldId id="405" r:id="rId26"/>
    <p:sldId id="885" r:id="rId2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Angela" initials="FA" lastIdx="7" clrIdx="0">
    <p:extLst>
      <p:ext uri="{19B8F6BF-5375-455C-9EA6-DF929625EA0E}">
        <p15:presenceInfo xmlns:p15="http://schemas.microsoft.com/office/powerpoint/2012/main" userId="S::Angela.Foster@va.gov::29524050-54a8-4308-8bd1-10d67264d500" providerId="AD"/>
      </p:ext>
    </p:extLst>
  </p:cmAuthor>
  <p:cmAuthor id="2" name="Workman, Don E." initials="WDE" lastIdx="9" clrIdx="1">
    <p:extLst>
      <p:ext uri="{19B8F6BF-5375-455C-9EA6-DF929625EA0E}">
        <p15:presenceInfo xmlns:p15="http://schemas.microsoft.com/office/powerpoint/2012/main" userId="S::Don.Workman@va.gov::0a3d2f99-f7e7-4296-970f-bb7eab0cd3e8" providerId="AD"/>
      </p:ext>
    </p:extLst>
  </p:cmAuthor>
  <p:cmAuthor id="3" name="O'Brien, Christie" initials="OC" lastIdx="3" clrIdx="2">
    <p:extLst>
      <p:ext uri="{19B8F6BF-5375-455C-9EA6-DF929625EA0E}">
        <p15:presenceInfo xmlns:p15="http://schemas.microsoft.com/office/powerpoint/2012/main" userId="S::Christie.O'Brien@va.gov::7d017a83-5ff7-45d9-b304-5d013876a98c" providerId="AD"/>
      </p:ext>
    </p:extLst>
  </p:cmAuthor>
  <p:cmAuthor id="4" name="Jessica" initials="J" lastIdx="4" clrIdx="3">
    <p:extLst>
      <p:ext uri="{19B8F6BF-5375-455C-9EA6-DF929625EA0E}">
        <p15:presenceInfo xmlns:p15="http://schemas.microsoft.com/office/powerpoint/2012/main" userId="S::Jessica.Kroll@va.gov::713e1659-9a0b-4490-9e15-2f1f3061f8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E"/>
    <a:srgbClr val="003399"/>
    <a:srgbClr val="000099"/>
    <a:srgbClr val="CCECFF"/>
    <a:srgbClr val="0066CC"/>
    <a:srgbClr val="336699"/>
    <a:srgbClr val="3366CC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0E752-9E7B-4829-BE06-B4D38630F724}" vWet="4" dt="2022-01-13T19:05:38.606"/>
    <p1510:client id="{FAEB6E7A-9291-475C-9DBF-B9E08D010778}" v="1" dt="2022-01-13T19:19:3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Janet L." userId="S::janet.johnson8@va.gov::fd4b879a-3e06-4fdc-a7d3-7c35cd8827e4" providerId="AD" clId="Web-{FAEB6E7A-9291-475C-9DBF-B9E08D010778}"/>
    <pc:docChg chg="sldOrd">
      <pc:chgData name="Johnson, Janet L." userId="S::janet.johnson8@va.gov::fd4b879a-3e06-4fdc-a7d3-7c35cd8827e4" providerId="AD" clId="Web-{FAEB6E7A-9291-475C-9DBF-B9E08D010778}" dt="2022-01-13T19:19:30.141" v="0"/>
      <pc:docMkLst>
        <pc:docMk/>
      </pc:docMkLst>
      <pc:sldChg chg="ord">
        <pc:chgData name="Johnson, Janet L." userId="S::janet.johnson8@va.gov::fd4b879a-3e06-4fdc-a7d3-7c35cd8827e4" providerId="AD" clId="Web-{FAEB6E7A-9291-475C-9DBF-B9E08D010778}" dt="2022-01-13T19:19:30.141" v="0"/>
        <pc:sldMkLst>
          <pc:docMk/>
          <pc:sldMk cId="2369921089" sldId="40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1-10T08:20:57.413" idx="8">
    <p:pos x="10" y="10"/>
    <p:text>Delete if Angie is not presenting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CE56C1-B30B-4E0B-B4AF-AA0A774A2B7A}" type="datetime1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9766B6E-F780-4189-A9E9-CF88040C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8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0F45370-6F28-403B-B7B2-95C1EE238BC8}" type="datetime1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39" tIns="48321" rIns="96639" bIns="4832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88"/>
            <a:ext cx="5851526" cy="4319587"/>
          </a:xfrm>
          <a:prstGeom prst="rect">
            <a:avLst/>
          </a:prstGeom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850CD8-3DC0-4D51-9F0F-9FA8CBAFA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A8AC77-AA18-4B2E-A059-F88CAA9F38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5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4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0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3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50CD8-3DC0-4D51-9F0F-9FA8CBAFAE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0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60D5-4C07-408F-A1D5-FBE4E348B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E41BC-F3C7-4440-964A-79A2B9AB8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AB98-9D83-492E-8368-C7175A3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8036-696E-4188-A6AA-7FE09813F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F43B-DC5F-4813-A4DA-17F2F6C13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341D-E8BE-4F86-965D-1FB71959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BBB8-63D5-4F68-8BFB-EAA674B48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88A4-D08F-4E06-9EB3-D565824E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452FDFF-9483-4A82-A0D2-0EFD9C98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5" r:id="rId2"/>
    <p:sldLayoutId id="2147483793" r:id="rId3"/>
    <p:sldLayoutId id="2147483786" r:id="rId4"/>
    <p:sldLayoutId id="2147483787" r:id="rId5"/>
    <p:sldLayoutId id="2147483788" r:id="rId6"/>
    <p:sldLayoutId id="2147483794" r:id="rId7"/>
    <p:sldLayoutId id="2147483789" r:id="rId8"/>
    <p:sldLayoutId id="2147483790" r:id="rId9"/>
    <p:sldLayoutId id="2147483791" r:id="rId10"/>
    <p:sldLayoutId id="214748379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HAORPPE/VAIR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IRRS@va.gov" TargetMode="External"/><Relationship Id="rId5" Type="http://schemas.openxmlformats.org/officeDocument/2006/relationships/hyperlink" Target="mailto:VACentralIRB@va.gov" TargetMode="External"/><Relationship Id="rId4" Type="http://schemas.openxmlformats.org/officeDocument/2006/relationships/hyperlink" Target="https://www.research.va.gov/programs/orppe/vairrs/default.cf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wl.excelsior.edu/writing-process/prewriting-strategies/prewriting-strategies-asking-defining-questions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.va.gov/programs/orppe/education/webinars/archives.c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hyperlink" Target="https://www.research.va.gov/programs/orppe/vairrs/default.cf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vagov.sharepoint.com/sites/VHAORPPE/vair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writing-process/prewriting-strategies/prewriting-strategies-asking-defining-questio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vagov.sharepoint.com/sites/VHAORPPE/VAIRRS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82880" y="2962657"/>
            <a:ext cx="8778240" cy="3178800"/>
          </a:xfrm>
        </p:spPr>
        <p:txBody>
          <a:bodyPr>
            <a:normAutofit fontScale="90000"/>
          </a:bodyPr>
          <a:lstStyle/>
          <a:p>
            <a:pPr marL="4763" indent="-4763" algn="ctr">
              <a:spcBef>
                <a:spcPct val="20000"/>
              </a:spcBef>
              <a:defRPr/>
            </a:pPr>
            <a:br>
              <a:rPr lang="en-US" sz="3200" spc="100"/>
            </a:br>
            <a:r>
              <a:rPr lang="en-US" sz="4000" spc="100"/>
              <a:t> IRBNet 101 for Central IRB Coordinators and Investigators</a:t>
            </a:r>
            <a:br>
              <a:rPr lang="en-US" sz="4000" spc="100"/>
            </a:br>
            <a:br>
              <a:rPr lang="en-US" sz="1600" spc="100"/>
            </a:br>
            <a:r>
              <a:rPr lang="en-US" sz="2200" spc="100"/>
              <a:t>Don E. Workman, Ph.D., VA IRB Network Director</a:t>
            </a:r>
            <a:br>
              <a:rPr lang="en-US" sz="2200" spc="100"/>
            </a:br>
            <a:r>
              <a:rPr lang="en-US" sz="2200" spc="100"/>
              <a:t>Jessica Kroll, VA Central IRB Administrator</a:t>
            </a:r>
            <a:br>
              <a:rPr lang="en-US" sz="2200" spc="100"/>
            </a:br>
            <a:br>
              <a:rPr lang="en-US" sz="2200" spc="100"/>
            </a:br>
            <a:r>
              <a:rPr lang="en-US" sz="2200" spc="100"/>
              <a:t>January 13</a:t>
            </a:r>
            <a:r>
              <a:rPr lang="en-US" spc="100"/>
              <a:t>, 2022</a:t>
            </a:r>
            <a:br>
              <a:rPr lang="en-US" spc="100"/>
            </a:br>
            <a:endParaRPr lang="en-US" sz="2200" spc="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C1269-2998-4E91-8F9D-E1D742B64453}"/>
              </a:ext>
            </a:extLst>
          </p:cNvPr>
          <p:cNvSpPr txBox="1"/>
          <p:nvPr/>
        </p:nvSpPr>
        <p:spPr>
          <a:xfrm>
            <a:off x="6096000" y="362831"/>
            <a:ext cx="2622965" cy="91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Dial in (Main)</a:t>
            </a:r>
            <a:r>
              <a:rPr lang="en-US" sz="1200">
                <a:solidFill>
                  <a:schemeClr val="tx1"/>
                </a:solidFill>
              </a:rPr>
              <a:t>: (404) 397-1596</a:t>
            </a:r>
          </a:p>
          <a:p>
            <a:r>
              <a:rPr lang="en-US" sz="1200"/>
              <a:t>Attendee Access Code: 199-219-1720</a:t>
            </a:r>
          </a:p>
          <a:p>
            <a:r>
              <a:rPr lang="en-US" sz="1200"/>
              <a:t>Slides available on SharePoint:  </a:t>
            </a:r>
          </a:p>
          <a:p>
            <a:r>
              <a:rPr lang="en-US" sz="1200"/>
              <a:t>See link in Q&amp;A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37E6F2-1DB7-4D3D-90B5-3049BA87FE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3D760-604B-43D8-9133-2568A4B48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236961" y="359693"/>
            <a:ext cx="4449020" cy="578514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73A5029-C45F-4D38-AB8B-F9EC00FCB8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99"/>
          <a:stretch/>
        </p:blipFill>
        <p:spPr>
          <a:xfrm>
            <a:off x="409072" y="1028700"/>
            <a:ext cx="1708485" cy="51099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8E3A27-0DCE-4D49-9B0C-F7E3121548DD}"/>
              </a:ext>
            </a:extLst>
          </p:cNvPr>
          <p:cNvSpPr/>
          <p:nvPr/>
        </p:nvSpPr>
        <p:spPr>
          <a:xfrm>
            <a:off x="289668" y="941188"/>
            <a:ext cx="2033336" cy="203333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8DF375-91C0-4494-82AD-FC56A1F8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23" y="4967288"/>
            <a:ext cx="1952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1528E-8856-475B-BA0D-B2644C92AC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3D9E2-8A2D-4421-B10A-2771F6D1A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7"/>
          <a:stretch/>
        </p:blipFill>
        <p:spPr>
          <a:xfrm>
            <a:off x="2658978" y="495249"/>
            <a:ext cx="4702342" cy="502976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829A36B-859C-4881-8600-290141727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99"/>
          <a:stretch/>
        </p:blipFill>
        <p:spPr>
          <a:xfrm>
            <a:off x="409072" y="415089"/>
            <a:ext cx="1708485" cy="510992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66B7B9-497C-4D4E-AFB8-8595B51B7503}"/>
              </a:ext>
            </a:extLst>
          </p:cNvPr>
          <p:cNvSpPr/>
          <p:nvPr/>
        </p:nvSpPr>
        <p:spPr>
          <a:xfrm>
            <a:off x="132347" y="2213811"/>
            <a:ext cx="2249906" cy="175661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98E7E2-B8F1-425B-9003-C44467E0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20" y="4421855"/>
            <a:ext cx="1952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86B42-0861-4342-9E76-FB69A2EE4E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94FEB-9258-4720-AB21-DCFD0A38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1298408"/>
            <a:ext cx="5214996" cy="4261184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DABBA2C5-AEBC-400A-AB0C-95A09E32849E}"/>
              </a:ext>
            </a:extLst>
          </p:cNvPr>
          <p:cNvSpPr/>
          <p:nvPr/>
        </p:nvSpPr>
        <p:spPr>
          <a:xfrm rot="2392661">
            <a:off x="6436893" y="1226216"/>
            <a:ext cx="397042" cy="386013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ED2421-9F6C-4C77-B5CB-677793D4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99"/>
          <a:stretch/>
        </p:blipFill>
        <p:spPr>
          <a:xfrm>
            <a:off x="409072" y="415089"/>
            <a:ext cx="1708485" cy="51099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875226-37EA-4AD9-B356-DC6DB02C2071}"/>
              </a:ext>
            </a:extLst>
          </p:cNvPr>
          <p:cNvSpPr/>
          <p:nvPr/>
        </p:nvSpPr>
        <p:spPr>
          <a:xfrm>
            <a:off x="192504" y="3765877"/>
            <a:ext cx="2249906" cy="175661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AE5CF-CEEF-4927-A1EF-F4BC85DAC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40880"/>
            <a:ext cx="1952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2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73C86-D99E-4CB7-A175-56FBECA19D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48637-2168-44C1-9993-8C7269FC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100" y="388350"/>
            <a:ext cx="4424864" cy="4549349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D5E02C4F-C7BF-4DCB-B2F2-4C08E6785C89}"/>
              </a:ext>
            </a:extLst>
          </p:cNvPr>
          <p:cNvSpPr/>
          <p:nvPr/>
        </p:nvSpPr>
        <p:spPr>
          <a:xfrm rot="2392661">
            <a:off x="3326730" y="4957910"/>
            <a:ext cx="397042" cy="386013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E9161D5-71A0-49EC-8859-112431FF3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01" b="16140"/>
          <a:stretch/>
        </p:blipFill>
        <p:spPr>
          <a:xfrm>
            <a:off x="469230" y="388350"/>
            <a:ext cx="2195767" cy="57510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6F9C99E-B580-4708-9704-01C311B45370}"/>
              </a:ext>
            </a:extLst>
          </p:cNvPr>
          <p:cNvSpPr/>
          <p:nvPr/>
        </p:nvSpPr>
        <p:spPr>
          <a:xfrm>
            <a:off x="442159" y="264686"/>
            <a:ext cx="2734177" cy="2767271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9A58EB-CB8B-42D2-964F-BC845077B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017" y="5150916"/>
            <a:ext cx="1735894" cy="14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4A7CD9-581E-445E-95FC-7F7ECB9D2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F414A-E55E-499A-BDA4-55AA2E22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"/>
          <a:stretch/>
        </p:blipFill>
        <p:spPr>
          <a:xfrm>
            <a:off x="3470482" y="388350"/>
            <a:ext cx="3438776" cy="5841780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7399838-0438-48A0-8CCC-160619B7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01" b="16140"/>
          <a:stretch/>
        </p:blipFill>
        <p:spPr>
          <a:xfrm>
            <a:off x="469230" y="388350"/>
            <a:ext cx="2195767" cy="57510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E839E1F-96CC-4BDC-884E-8D0CA5DF049D}"/>
              </a:ext>
            </a:extLst>
          </p:cNvPr>
          <p:cNvSpPr/>
          <p:nvPr/>
        </p:nvSpPr>
        <p:spPr>
          <a:xfrm>
            <a:off x="333871" y="2839444"/>
            <a:ext cx="2854494" cy="327906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94D684-7D87-4FD0-A988-F5E57DF3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504" y="4542974"/>
            <a:ext cx="1952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FDDB-DEFA-43D4-A1C3-441731C9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Reminder: Important Process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4D92-94B2-4297-ACB2-0DDC322C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/>
              <a:t>All </a:t>
            </a:r>
            <a:r>
              <a:rPr lang="en-US" b="1" u="sng">
                <a:solidFill>
                  <a:srgbClr val="FF0000"/>
                </a:solidFill>
              </a:rPr>
              <a:t>new</a:t>
            </a:r>
            <a:r>
              <a:rPr lang="en-US" b="1" u="sng"/>
              <a:t> Principal Investigator/Study Chair (PI/SC) and Local Site Investigator (LSI) study applications must be routed </a:t>
            </a:r>
            <a:r>
              <a:rPr lang="en-US" b="1" u="sng">
                <a:solidFill>
                  <a:srgbClr val="FF0000"/>
                </a:solidFill>
              </a:rPr>
              <a:t>through the local research administration</a:t>
            </a:r>
          </a:p>
          <a:p>
            <a:pPr lvl="1"/>
            <a:r>
              <a:rPr lang="en-US" b="1" u="sng"/>
              <a:t>In place of the previous 15-day waiting period for local context reviews after PI/SC approval</a:t>
            </a:r>
          </a:p>
          <a:p>
            <a:pPr lvl="1"/>
            <a:r>
              <a:rPr lang="en-US" b="1" u="sng"/>
              <a:t>What is required from this Research Office Review</a:t>
            </a:r>
          </a:p>
          <a:p>
            <a:pPr lvl="2"/>
            <a:r>
              <a:rPr lang="en-US" b="1" u="sng"/>
              <a:t>Depends on your local SOPs</a:t>
            </a:r>
          </a:p>
          <a:p>
            <a:pPr lvl="2"/>
            <a:r>
              <a:rPr lang="en-US" b="1" u="sng"/>
              <a:t>We would recommend a review at least for input about the local context including facility, equipment, personnel availability</a:t>
            </a:r>
          </a:p>
          <a:p>
            <a:r>
              <a:rPr lang="en-US" b="1" u="sng"/>
              <a:t>All </a:t>
            </a:r>
            <a:r>
              <a:rPr lang="en-US" b="1" u="sng">
                <a:solidFill>
                  <a:srgbClr val="FF0000"/>
                </a:solidFill>
              </a:rPr>
              <a:t>post-approval </a:t>
            </a:r>
            <a:r>
              <a:rPr lang="en-US" b="1" u="sng"/>
              <a:t>actions are to be submitted </a:t>
            </a:r>
            <a:r>
              <a:rPr lang="en-US" b="1" u="sng">
                <a:solidFill>
                  <a:srgbClr val="FF0000"/>
                </a:solidFill>
              </a:rPr>
              <a:t>directly to the CIRB</a:t>
            </a: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5A37-9A9A-4B5D-96FB-22CB8D98C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94225-39F7-473A-80CB-C0EB4BBC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05" y="4378020"/>
            <a:ext cx="809619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72D4-E0AC-44EA-ABFB-B917A13B6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810A4-3592-4E2D-AB15-64D985A2B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1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A4258-0D7F-47CC-A106-9411A5CC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New Process for Exempt Applications to VA CIRB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3CC81-0D95-44AA-A699-CED384DD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Prior guidance:  </a:t>
            </a:r>
          </a:p>
          <a:p>
            <a:pPr lvl="1"/>
            <a:r>
              <a:rPr lang="en-US" sz="2400"/>
              <a:t>Submit one PISC application </a:t>
            </a:r>
          </a:p>
          <a:p>
            <a:pPr lvl="1"/>
            <a:r>
              <a:rPr lang="en-US" sz="2400"/>
              <a:t>Share approved package with participating sites</a:t>
            </a:r>
          </a:p>
          <a:p>
            <a:pPr lvl="2"/>
            <a:r>
              <a:rPr lang="en-US" sz="2400"/>
              <a:t>They can share with local Research Office for RDC approval</a:t>
            </a:r>
          </a:p>
          <a:p>
            <a:pPr lvl="2"/>
            <a:r>
              <a:rPr lang="en-US" sz="2400"/>
              <a:t>They can take Board Documents and create a new package and send to local Research Office for RDC approval</a:t>
            </a:r>
          </a:p>
          <a:p>
            <a:r>
              <a:rPr lang="en-US" sz="2400"/>
              <a:t>Upcoming guidance:</a:t>
            </a:r>
          </a:p>
          <a:p>
            <a:pPr lvl="1"/>
            <a:r>
              <a:rPr lang="en-US" sz="2400"/>
              <a:t>VA CIRB will require PISC application and then LSI applications for each engaged research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39F80-2572-45DC-A3BE-4A407E846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AF43B-DC5F-4813-A4DA-17F2F6C139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8902-AFBC-4873-B0BB-1B2176FA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Contents for PISC and LSI packages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A17D2-8D39-499D-A447-4FAE926DA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PISC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1D41B-0012-4CFF-AF3E-889743A6C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41125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Cover Sheet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IRBNet Wizard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 Information Sheet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IRBNet Wizard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CIRB Form 102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(and, if needed, 	additional FCOI documentation)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105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Request for Exemption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	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Research Data Security Plan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(ERDSP)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CV/ </a:t>
            </a:r>
            <a:r>
              <a:rPr lang="en-US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Biosketches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Study team members 	in the Investigator Role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103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Waiver of HIPAA 	Authorization – </a:t>
            </a:r>
            <a:r>
              <a:rPr lang="en-US" sz="18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applicable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10-0493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MODEL HIPAA 	Authorization Form – </a:t>
            </a:r>
            <a:r>
              <a:rPr lang="en-US" sz="18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applicable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Information Sheet or Consent 	Scripts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applicable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885E3-6FA7-4C73-886E-A1BF1D24E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/>
              <a:t>LSI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C222F-9B13-48DA-8BA4-C6C00C6DDC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Cover Sheet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IRBNet Wizard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 Information Sheet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IRBNet Wizard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CIRB Form 102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(and, if needed, 	additional FCOI documentation)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 Research Data Security Plan 	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(ERDSP)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CV/ </a:t>
            </a:r>
            <a:r>
              <a:rPr lang="en-US" sz="1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Biosketches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Study team members 	in the Investigator Role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Information Sheet or Consent 	Scripts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applicable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00FFF-3A91-4B69-9E25-775FBA93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C8036-696E-4188-A6AA-7FE09813FD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6A8B-0DF2-4486-B854-1E7514CE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Additional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BE01-72AC-44D0-942F-4DB60377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0347"/>
            <a:ext cx="8229600" cy="42038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/>
              <a:t>All guidance documents for the VA CIRB are posted in the Forms and Templates library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1A73F-CF9C-4A44-BF4D-05232B03D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B1652-96EC-4AA5-844F-CCDC5D8B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63" y="2545139"/>
            <a:ext cx="7417181" cy="3979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0747DB-361F-4B39-81A8-E2B017002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63" y="3794983"/>
            <a:ext cx="7287734" cy="29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8E50-CE8E-4309-AEDE-B7C1E695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0B40-C144-4710-B6DC-1B4A0C49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/>
              <a:t>VAIRS?  IRBNet?</a:t>
            </a:r>
          </a:p>
          <a:p>
            <a:pPr lvl="1"/>
            <a:r>
              <a:rPr lang="en-US" sz="2000"/>
              <a:t>What is unique about submitting to VA CIRB?</a:t>
            </a:r>
          </a:p>
          <a:p>
            <a:pPr lvl="1"/>
            <a:r>
              <a:rPr lang="en-US" sz="2000"/>
              <a:t>CIRB Submission Process</a:t>
            </a:r>
          </a:p>
          <a:p>
            <a:pPr lvl="1"/>
            <a:r>
              <a:rPr lang="en-US" sz="2000"/>
              <a:t>Viewing review results</a:t>
            </a:r>
          </a:p>
          <a:p>
            <a:pPr lvl="1"/>
            <a:r>
              <a:rPr lang="en-US" sz="2000"/>
              <a:t>Returned Packages</a:t>
            </a:r>
          </a:p>
          <a:p>
            <a:pPr lvl="1"/>
            <a:r>
              <a:rPr lang="en-US" sz="2000"/>
              <a:t>Unlocked Packages</a:t>
            </a:r>
          </a:p>
          <a:p>
            <a:pPr lvl="1"/>
            <a:r>
              <a:rPr lang="en-US" sz="2000"/>
              <a:t>Subsequent Packages</a:t>
            </a:r>
          </a:p>
          <a:p>
            <a:pPr lvl="1"/>
            <a:r>
              <a:rPr lang="en-US" sz="2000"/>
              <a:t>Live Demonstration</a:t>
            </a:r>
          </a:p>
          <a:p>
            <a:pPr lvl="1"/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F6A7B-1E1E-4653-8F2D-D33B63C868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6A8B-0DF2-4486-B854-1E7514CE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Additional Guidance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BE01-72AC-44D0-942F-4DB60377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1"/>
            <a:ext cx="8229600" cy="859308"/>
          </a:xfrm>
        </p:spPr>
        <p:txBody>
          <a:bodyPr/>
          <a:lstStyle/>
          <a:p>
            <a:r>
              <a:rPr lang="en-US" sz="2000"/>
              <a:t>VAIRRS SharePoint Portal: </a:t>
            </a:r>
            <a:r>
              <a:rPr lang="en-US" sz="2000">
                <a:hlinkClick r:id="rId3"/>
              </a:rPr>
              <a:t>https://dvagov.sharepoint.com/sites/VHAORPPE/VAIRRS</a:t>
            </a:r>
            <a:endParaRPr lang="en-US" sz="2000"/>
          </a:p>
          <a:p>
            <a:r>
              <a:rPr lang="en-US" sz="2000"/>
              <a:t>VAIRRS Website: </a:t>
            </a:r>
            <a:r>
              <a:rPr lang="en-US" sz="2000">
                <a:hlinkClick r:id="rId4"/>
              </a:rPr>
              <a:t>https://www.research.va.gov/programs/orppe/vairrs/default.cfm</a:t>
            </a:r>
            <a:endParaRPr lang="en-US" sz="2000"/>
          </a:p>
          <a:p>
            <a:r>
              <a:rPr lang="en-US" sz="2000"/>
              <a:t>For questions regarding local submission procedures:</a:t>
            </a:r>
          </a:p>
          <a:p>
            <a:pPr lvl="1"/>
            <a:r>
              <a:rPr lang="en-US" sz="2000"/>
              <a:t>Contact your local research office</a:t>
            </a:r>
          </a:p>
          <a:p>
            <a:r>
              <a:rPr lang="en-US" sz="2000"/>
              <a:t>For questions related to CIRB processes:</a:t>
            </a:r>
          </a:p>
          <a:p>
            <a:pPr lvl="1"/>
            <a:r>
              <a:rPr lang="en-US" sz="2000"/>
              <a:t>Contact the Central IRB mailbox </a:t>
            </a:r>
            <a:r>
              <a:rPr lang="en-US" sz="2000">
                <a:hlinkClick r:id="rId5"/>
              </a:rPr>
              <a:t>VACentralIRB@va.gov</a:t>
            </a:r>
            <a:r>
              <a:rPr lang="en-US" sz="2000"/>
              <a:t> </a:t>
            </a:r>
          </a:p>
          <a:p>
            <a:r>
              <a:rPr lang="en-US" sz="2000"/>
              <a:t>For questions related to the VAIRRS program:</a:t>
            </a:r>
          </a:p>
          <a:p>
            <a:pPr lvl="1"/>
            <a:r>
              <a:rPr lang="en-US" sz="2000"/>
              <a:t>Contact </a:t>
            </a:r>
            <a:r>
              <a:rPr lang="en-US" sz="2000">
                <a:hlinkClick r:id="rId6"/>
              </a:rPr>
              <a:t>VAIRRS@va.gov</a:t>
            </a:r>
            <a:endParaRPr lang="en-US" sz="2000"/>
          </a:p>
          <a:p>
            <a:r>
              <a:rPr lang="en-US" sz="2000"/>
              <a:t>For technical issues with IRBNet:</a:t>
            </a:r>
          </a:p>
          <a:p>
            <a:pPr lvl="1"/>
            <a:r>
              <a:rPr lang="en-US" sz="2000"/>
              <a:t>Contact IRBNet Support at govsupport@irbnet.org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1A73F-CF9C-4A44-BF4D-05232B03D0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E829-A7F5-4B4F-AAAE-07122A35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Questions?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5E127296-0CEB-49E4-8F76-385A356D4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45920" y="2079943"/>
            <a:ext cx="5852160" cy="3901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8BFC3-8B63-4623-9758-797B2DA9A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8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5DA8-5BD3-40E3-8205-843EE11E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IRBNet Terms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456FB-38C1-40FF-B934-46C0443D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4314"/>
            <a:ext cx="8229600" cy="4190513"/>
          </a:xfrm>
        </p:spPr>
        <p:txBody>
          <a:bodyPr/>
          <a:lstStyle/>
          <a:p>
            <a:r>
              <a:rPr lang="en-US" b="1"/>
              <a:t>Institution/Organization</a:t>
            </a:r>
            <a:r>
              <a:rPr lang="en-US"/>
              <a:t> – Each VAMC and the Central IRB are considered ‘Organizations’ in IRBNet</a:t>
            </a:r>
          </a:p>
          <a:p>
            <a:r>
              <a:rPr lang="en-US" b="1"/>
              <a:t>Package</a:t>
            </a:r>
            <a:r>
              <a:rPr lang="en-US"/>
              <a:t> – Package and submission are used interchangeably.  A package represents the individual submissions (Initial Review, CR, Amendments, etc.) for a project</a:t>
            </a:r>
          </a:p>
          <a:p>
            <a:r>
              <a:rPr lang="en-US" b="1"/>
              <a:t>Multiple Packages </a:t>
            </a:r>
            <a:r>
              <a:rPr lang="en-US"/>
              <a:t>– Sometimes there are multiple packages for a single submission (e.g., an amendment when changes are required)</a:t>
            </a:r>
            <a:endParaRPr lang="en-US" b="1"/>
          </a:p>
          <a:p>
            <a:r>
              <a:rPr lang="en-US" b="1"/>
              <a:t>Submission Manager </a:t>
            </a:r>
            <a:r>
              <a:rPr lang="en-US"/>
              <a:t>– The Submission Manager is the primary user interface (like a workspace) for all user roles.  The submissions viewable in your Submission Manager are dependent on your role, permission level, shared submissions, and selected (manual or default) filters</a:t>
            </a:r>
          </a:p>
          <a:p>
            <a:r>
              <a:rPr lang="en-US" b="1"/>
              <a:t>IRBNet ID </a:t>
            </a:r>
            <a:r>
              <a:rPr lang="en-US"/>
              <a:t>– The IRBNet ID is the unique identifier for every Project and Package.  The numbers before the dash represent the Project and the number after the dash represent the package</a:t>
            </a:r>
          </a:p>
          <a:p>
            <a:r>
              <a:rPr lang="en-US" b="1"/>
              <a:t>VA CIRB Study Number </a:t>
            </a:r>
            <a:r>
              <a:rPr lang="en-US"/>
              <a:t>– Two-digit year – Two-Digit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04D4-E5C3-4480-90AE-243DB5D7CF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5867-FC9F-4612-BBA8-011A626A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Availability of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F0BE-AC0E-48E2-BBE9-81CBFAE4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/>
              <a:t>A recording of this session and the associated handouts will be available on ORPP&amp;E’s Education and Training website approximately one-week post-webinar</a:t>
            </a:r>
          </a:p>
          <a:p>
            <a:pPr marL="457200" indent="-457200"/>
            <a:r>
              <a:rPr lang="en-US" sz="2400"/>
              <a:t>An archive of all ORPP&amp;E-hosted webinars can be found here:  </a:t>
            </a:r>
            <a:r>
              <a:rPr lang="en-US" sz="2400">
                <a:hlinkClick r:id="rId2"/>
              </a:rPr>
              <a:t>https://www.research.va.gov/programs/orppe/education/webinars/archives.cfm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57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8031-BD3B-454D-88A6-F2CDA032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is VAIRRS?  IRBNet?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33B7-9020-462D-8E37-F808D454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 Innovation and Research Review System</a:t>
            </a:r>
          </a:p>
          <a:p>
            <a:pPr lvl="1"/>
            <a:r>
              <a:rPr lang="en-US"/>
              <a:t>Includes IRBNet</a:t>
            </a:r>
          </a:p>
          <a:p>
            <a:pPr lvl="1"/>
            <a:r>
              <a:rPr lang="en-US"/>
              <a:t>VAIRRS Website: </a:t>
            </a:r>
            <a:r>
              <a:rPr lang="en-US">
                <a:hlinkClick r:id="rId3"/>
              </a:rPr>
              <a:t>https://www.research.va.gov/programs/orppe/vairrs/default.cfm</a:t>
            </a:r>
            <a:endParaRPr lang="en-US"/>
          </a:p>
          <a:p>
            <a:pPr lvl="1"/>
            <a:r>
              <a:rPr lang="en-US"/>
              <a:t>VAIRRS SharePoint Portal: </a:t>
            </a:r>
            <a:r>
              <a:rPr lang="en-US">
                <a:hlinkClick r:id="rId4"/>
              </a:rPr>
              <a:t>https://dvagov.sharepoint.com/sites/VHAORPPE/vairrs</a:t>
            </a:r>
            <a:endParaRPr lang="en-US"/>
          </a:p>
          <a:p>
            <a:pPr lvl="1"/>
            <a:r>
              <a:rPr lang="en-US"/>
              <a:t>Optimization Dashboards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C82AE-581A-4E07-9EE5-725C036E66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D1988-9CE0-4D23-9EA7-5CEEEF80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30" y="3567972"/>
            <a:ext cx="5035624" cy="1963753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D243C-B41C-4F7F-A595-5D11D205A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467" y="4119135"/>
            <a:ext cx="4563533" cy="2304247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5AAFCA-342F-49F4-8B05-52FE0B040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87120" y="4879785"/>
            <a:ext cx="3099803" cy="162660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51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A704D5C7-42D3-4A59-A653-7F093101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0918" y="2853492"/>
            <a:ext cx="4482164" cy="2988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15CD36-F0BA-4A25-B000-E350FDF9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B803-0D88-42BE-8039-2241D7B0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Have you already submitted to the VA CIRB?</a:t>
            </a:r>
          </a:p>
          <a:p>
            <a:pPr lvl="1"/>
            <a:r>
              <a:rPr lang="en-US"/>
              <a:t>Yes</a:t>
            </a:r>
          </a:p>
          <a:p>
            <a:pPr lvl="1"/>
            <a:r>
              <a:rPr lang="en-US"/>
              <a:t>No</a:t>
            </a:r>
          </a:p>
          <a:p>
            <a:pPr lvl="1"/>
            <a:endParaRPr lang="en-US"/>
          </a:p>
          <a:p>
            <a:r>
              <a:rPr lang="en-US"/>
              <a:t>What is your role in working with IRBNet (check all that apply)?</a:t>
            </a:r>
          </a:p>
          <a:p>
            <a:pPr lvl="1"/>
            <a:r>
              <a:rPr lang="en-US"/>
              <a:t>RDC Member</a:t>
            </a:r>
          </a:p>
          <a:p>
            <a:pPr lvl="1"/>
            <a:r>
              <a:rPr lang="en-US"/>
              <a:t>IRB Member</a:t>
            </a:r>
          </a:p>
          <a:p>
            <a:pPr lvl="1"/>
            <a:r>
              <a:rPr lang="en-US"/>
              <a:t>Research Office/AO/ACOS</a:t>
            </a:r>
          </a:p>
          <a:p>
            <a:pPr lvl="1"/>
            <a:r>
              <a:rPr lang="en-US"/>
              <a:t>Study Coordinator</a:t>
            </a:r>
          </a:p>
          <a:p>
            <a:pPr lvl="1"/>
            <a:r>
              <a:rPr lang="en-US"/>
              <a:t>Investigator</a:t>
            </a:r>
          </a:p>
          <a:p>
            <a:pPr lvl="1"/>
            <a:r>
              <a:rPr lang="en-US"/>
              <a:t>RCO</a:t>
            </a:r>
          </a:p>
          <a:p>
            <a:pPr lvl="1"/>
            <a:r>
              <a:rPr lang="en-US"/>
              <a:t>Other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25028-4967-4E45-A29A-C72B87A2A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5755-E4CF-42B3-88FC-649BF005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Accessing IRBNet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0585-FC49-41F8-B94C-E7B8760A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2855343" cy="4190513"/>
          </a:xfrm>
        </p:spPr>
        <p:txBody>
          <a:bodyPr/>
          <a:lstStyle/>
          <a:p>
            <a:r>
              <a:rPr lang="en-US" sz="2000"/>
              <a:t>Website address: </a:t>
            </a:r>
            <a:r>
              <a:rPr lang="en-US" sz="2000" u="sng"/>
              <a:t>gov.irbnet.org</a:t>
            </a:r>
          </a:p>
          <a:p>
            <a:pPr lvl="1"/>
            <a:r>
              <a:rPr lang="en-US" sz="1800"/>
              <a:t>PIV Login</a:t>
            </a:r>
          </a:p>
          <a:p>
            <a:pPr lvl="1"/>
            <a:r>
              <a:rPr lang="en-US" sz="1800"/>
              <a:t>Accessible from outside the VA network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8F1A-CC91-418F-A235-EF141163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1E303-09B4-4133-ACDC-80B93062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3157268" y="1795517"/>
            <a:ext cx="5693434" cy="445141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7158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5755-E4CF-42B3-88FC-649BF005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Enrolling in IRBNet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0585-FC49-41F8-B94C-E7B8760A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650"/>
            <a:ext cx="2855343" cy="4190513"/>
          </a:xfrm>
        </p:spPr>
        <p:txBody>
          <a:bodyPr/>
          <a:lstStyle/>
          <a:p>
            <a:r>
              <a:rPr lang="en-US" sz="2000"/>
              <a:t>All VA facilities are listed in affiliation section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08F1A-CC91-418F-A235-EF14116317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1E303-09B4-4133-ACDC-80B93062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457199" y="3044646"/>
            <a:ext cx="3673914" cy="2872453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EDB1873-9B4C-4599-91A0-B4C30E017EF7}"/>
              </a:ext>
            </a:extLst>
          </p:cNvPr>
          <p:cNvSpPr/>
          <p:nvPr/>
        </p:nvSpPr>
        <p:spPr>
          <a:xfrm>
            <a:off x="2000662" y="3711559"/>
            <a:ext cx="790663" cy="638694"/>
          </a:xfrm>
          <a:custGeom>
            <a:avLst/>
            <a:gdLst>
              <a:gd name="connsiteX0" fmla="*/ 871870 w 1068249"/>
              <a:gd name="connsiteY0" fmla="*/ 107067 h 638694"/>
              <a:gd name="connsiteX1" fmla="*/ 361507 w 1068249"/>
              <a:gd name="connsiteY1" fmla="*/ 128332 h 638694"/>
              <a:gd name="connsiteX2" fmla="*/ 21265 w 1068249"/>
              <a:gd name="connsiteY2" fmla="*/ 170862 h 638694"/>
              <a:gd name="connsiteX3" fmla="*/ 0 w 1068249"/>
              <a:gd name="connsiteY3" fmla="*/ 234657 h 638694"/>
              <a:gd name="connsiteX4" fmla="*/ 63795 w 1068249"/>
              <a:gd name="connsiteY4" fmla="*/ 426043 h 638694"/>
              <a:gd name="connsiteX5" fmla="*/ 127591 w 1068249"/>
              <a:gd name="connsiteY5" fmla="*/ 468574 h 638694"/>
              <a:gd name="connsiteX6" fmla="*/ 191386 w 1068249"/>
              <a:gd name="connsiteY6" fmla="*/ 489839 h 638694"/>
              <a:gd name="connsiteX7" fmla="*/ 255182 w 1068249"/>
              <a:gd name="connsiteY7" fmla="*/ 532369 h 638694"/>
              <a:gd name="connsiteX8" fmla="*/ 318977 w 1068249"/>
              <a:gd name="connsiteY8" fmla="*/ 553634 h 638694"/>
              <a:gd name="connsiteX9" fmla="*/ 382772 w 1068249"/>
              <a:gd name="connsiteY9" fmla="*/ 596164 h 638694"/>
              <a:gd name="connsiteX10" fmla="*/ 531628 w 1068249"/>
              <a:gd name="connsiteY10" fmla="*/ 638694 h 638694"/>
              <a:gd name="connsiteX11" fmla="*/ 914400 w 1068249"/>
              <a:gd name="connsiteY11" fmla="*/ 617429 h 638694"/>
              <a:gd name="connsiteX12" fmla="*/ 978195 w 1068249"/>
              <a:gd name="connsiteY12" fmla="*/ 596164 h 638694"/>
              <a:gd name="connsiteX13" fmla="*/ 1020726 w 1068249"/>
              <a:gd name="connsiteY13" fmla="*/ 553634 h 638694"/>
              <a:gd name="connsiteX14" fmla="*/ 1041991 w 1068249"/>
              <a:gd name="connsiteY14" fmla="*/ 234657 h 638694"/>
              <a:gd name="connsiteX15" fmla="*/ 999461 w 1068249"/>
              <a:gd name="connsiteY15" fmla="*/ 170862 h 638694"/>
              <a:gd name="connsiteX16" fmla="*/ 935665 w 1068249"/>
              <a:gd name="connsiteY16" fmla="*/ 149597 h 638694"/>
              <a:gd name="connsiteX17" fmla="*/ 871870 w 1068249"/>
              <a:gd name="connsiteY17" fmla="*/ 107067 h 638694"/>
              <a:gd name="connsiteX18" fmla="*/ 765544 w 1068249"/>
              <a:gd name="connsiteY18" fmla="*/ 22006 h 638694"/>
              <a:gd name="connsiteX19" fmla="*/ 595423 w 1068249"/>
              <a:gd name="connsiteY19" fmla="*/ 741 h 63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249" h="638694">
                <a:moveTo>
                  <a:pt x="871870" y="107067"/>
                </a:moveTo>
                <a:lnTo>
                  <a:pt x="361507" y="128332"/>
                </a:lnTo>
                <a:cubicBezTo>
                  <a:pt x="87179" y="143160"/>
                  <a:pt x="166805" y="122349"/>
                  <a:pt x="21265" y="170862"/>
                </a:cubicBezTo>
                <a:cubicBezTo>
                  <a:pt x="14177" y="192127"/>
                  <a:pt x="0" y="212242"/>
                  <a:pt x="0" y="234657"/>
                </a:cubicBezTo>
                <a:cubicBezTo>
                  <a:pt x="0" y="305941"/>
                  <a:pt x="12443" y="374691"/>
                  <a:pt x="63795" y="426043"/>
                </a:cubicBezTo>
                <a:cubicBezTo>
                  <a:pt x="81867" y="444115"/>
                  <a:pt x="104731" y="457144"/>
                  <a:pt x="127591" y="468574"/>
                </a:cubicBezTo>
                <a:cubicBezTo>
                  <a:pt x="147640" y="478598"/>
                  <a:pt x="171337" y="479815"/>
                  <a:pt x="191386" y="489839"/>
                </a:cubicBezTo>
                <a:cubicBezTo>
                  <a:pt x="214245" y="501269"/>
                  <a:pt x="232323" y="520939"/>
                  <a:pt x="255182" y="532369"/>
                </a:cubicBezTo>
                <a:cubicBezTo>
                  <a:pt x="275231" y="542393"/>
                  <a:pt x="298928" y="543610"/>
                  <a:pt x="318977" y="553634"/>
                </a:cubicBezTo>
                <a:cubicBezTo>
                  <a:pt x="341836" y="565064"/>
                  <a:pt x="359913" y="584734"/>
                  <a:pt x="382772" y="596164"/>
                </a:cubicBezTo>
                <a:cubicBezTo>
                  <a:pt x="413278" y="611417"/>
                  <a:pt x="504376" y="631881"/>
                  <a:pt x="531628" y="638694"/>
                </a:cubicBezTo>
                <a:cubicBezTo>
                  <a:pt x="659219" y="631606"/>
                  <a:pt x="787188" y="629544"/>
                  <a:pt x="914400" y="617429"/>
                </a:cubicBezTo>
                <a:cubicBezTo>
                  <a:pt x="936714" y="615304"/>
                  <a:pt x="958974" y="607696"/>
                  <a:pt x="978195" y="596164"/>
                </a:cubicBezTo>
                <a:cubicBezTo>
                  <a:pt x="995387" y="585849"/>
                  <a:pt x="1006549" y="567811"/>
                  <a:pt x="1020726" y="553634"/>
                </a:cubicBezTo>
                <a:cubicBezTo>
                  <a:pt x="1070475" y="404385"/>
                  <a:pt x="1086932" y="414423"/>
                  <a:pt x="1041991" y="234657"/>
                </a:cubicBezTo>
                <a:cubicBezTo>
                  <a:pt x="1035792" y="209863"/>
                  <a:pt x="1019418" y="186827"/>
                  <a:pt x="999461" y="170862"/>
                </a:cubicBezTo>
                <a:cubicBezTo>
                  <a:pt x="981957" y="156859"/>
                  <a:pt x="956930" y="156685"/>
                  <a:pt x="935665" y="149597"/>
                </a:cubicBezTo>
                <a:cubicBezTo>
                  <a:pt x="914400" y="135420"/>
                  <a:pt x="891827" y="123033"/>
                  <a:pt x="871870" y="107067"/>
                </a:cubicBezTo>
                <a:cubicBezTo>
                  <a:pt x="819102" y="64852"/>
                  <a:pt x="836036" y="52217"/>
                  <a:pt x="765544" y="22006"/>
                </a:cubicBezTo>
                <a:cubicBezTo>
                  <a:pt x="699879" y="-6136"/>
                  <a:pt x="664207" y="741"/>
                  <a:pt x="595423" y="74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038A54-A77D-4E93-A326-F5537A7E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49" y="1697622"/>
            <a:ext cx="5078723" cy="3351546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CB271A2-181A-45BC-BCBC-0980DCDEC1E8}"/>
              </a:ext>
            </a:extLst>
          </p:cNvPr>
          <p:cNvSpPr/>
          <p:nvPr/>
        </p:nvSpPr>
        <p:spPr>
          <a:xfrm rot="1126246">
            <a:off x="2871371" y="2746195"/>
            <a:ext cx="1612233" cy="1955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D80D-13ED-4CEF-BE20-0562338D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User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F14070-58B1-4D4C-BDB8-788664462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390" y="1935163"/>
            <a:ext cx="4387112" cy="4191000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0D815-F181-4B59-9833-0146B421DA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1FD19-73F2-4FDB-92A7-9637C4038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658" y="2726565"/>
            <a:ext cx="3591866" cy="1897063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18004-A8FE-43D1-B681-96E8F26FC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2334">
            <a:off x="3260302" y="2260779"/>
            <a:ext cx="2286340" cy="100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A82F35-EDBF-4C1E-90A6-C364EAB06926}"/>
              </a:ext>
            </a:extLst>
          </p:cNvPr>
          <p:cNvSpPr txBox="1"/>
          <p:nvPr/>
        </p:nvSpPr>
        <p:spPr>
          <a:xfrm>
            <a:off x="5524627" y="1978434"/>
            <a:ext cx="258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Add additional affiliations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4EFEE-043F-4920-8636-8EF0D90A0C03}"/>
              </a:ext>
            </a:extLst>
          </p:cNvPr>
          <p:cNvSpPr txBox="1"/>
          <p:nvPr/>
        </p:nvSpPr>
        <p:spPr>
          <a:xfrm>
            <a:off x="5819777" y="4886097"/>
            <a:ext cx="2867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  <a:hlinkClick r:id="rId6"/>
              </a:rPr>
              <a:t>VAIRRS SharePoint Portal</a:t>
            </a:r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     -Training Energizers </a:t>
            </a:r>
          </a:p>
          <a:p>
            <a:r>
              <a:rPr lang="en-US">
                <a:latin typeface="+mn-lt"/>
              </a:rPr>
              <a:t>          -Researcher Energizers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2BC8A94-54B8-413C-A7F4-E6D5C0FDF073}"/>
              </a:ext>
            </a:extLst>
          </p:cNvPr>
          <p:cNvSpPr/>
          <p:nvPr/>
        </p:nvSpPr>
        <p:spPr>
          <a:xfrm>
            <a:off x="5628709" y="4502309"/>
            <a:ext cx="191068" cy="61585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58F0-9F0A-4405-879B-873E5292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Unique Processes for CIRB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97EC-7552-4431-BEAF-60EC8BB95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PISC and LSI applications</a:t>
            </a:r>
          </a:p>
          <a:p>
            <a:r>
              <a:rPr lang="en-US" sz="3200"/>
              <a:t>Unique Forms in Forms Library</a:t>
            </a:r>
          </a:p>
          <a:p>
            <a:r>
              <a:rPr lang="en-US" sz="3200"/>
              <a:t>Sharing of Packages across Facilities</a:t>
            </a:r>
          </a:p>
          <a:p>
            <a:r>
              <a:rPr lang="en-US" sz="3200"/>
              <a:t>Multi-Site Exemption applications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6E63E-FAA0-47DE-80E8-E77895CA28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2E41BC-F3C7-4440-964A-79A2B9AB8C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DF61B-661F-49E0-B7AE-79D6E6C34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0341D-E8BE-4F86-965D-1FB71959D2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401F1-ECB7-4748-A8E3-CC33531DC8D0}"/>
              </a:ext>
            </a:extLst>
          </p:cNvPr>
          <p:cNvSpPr txBox="1"/>
          <p:nvPr/>
        </p:nvSpPr>
        <p:spPr>
          <a:xfrm>
            <a:off x="144379" y="181890"/>
            <a:ext cx="2646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Georgia" panose="02040502050405020303" pitchFamily="18" charset="0"/>
              </a:rPr>
              <a:t>VA CIRB </a:t>
            </a:r>
          </a:p>
          <a:p>
            <a:r>
              <a:rPr lang="en-US" sz="1800" b="1">
                <a:latin typeface="Georgia" panose="02040502050405020303" pitchFamily="18" charset="0"/>
              </a:rPr>
              <a:t>PI/SC and LSI </a:t>
            </a:r>
          </a:p>
          <a:p>
            <a:r>
              <a:rPr lang="en-US" sz="1800" b="1">
                <a:latin typeface="Georgia" panose="02040502050405020303" pitchFamily="18" charset="0"/>
              </a:rPr>
              <a:t>New Project</a:t>
            </a:r>
          </a:p>
          <a:p>
            <a:r>
              <a:rPr lang="en-US" sz="1800" b="1">
                <a:latin typeface="Georgia" panose="02040502050405020303" pitchFamily="18" charset="0"/>
              </a:rPr>
              <a:t>Submission Process</a:t>
            </a:r>
            <a:endParaRPr lang="en-US"/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E143D32-F284-4D79-B4F9-9C493C2A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26" y="12031"/>
            <a:ext cx="4255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4072"/>
      </p:ext>
    </p:extLst>
  </p:cSld>
  <p:clrMapOvr>
    <a:masterClrMapping/>
  </p:clrMapOvr>
</p:sld>
</file>

<file path=ppt/theme/theme1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7" ma:contentTypeDescription="Create a new document." ma:contentTypeScope="" ma:versionID="6108ce84cded1af1e750244da0ba69a7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9eef8a0d4140b03f30e5f6db0a9a6c63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F5861C-02BF-425C-8D67-E1EF5B6C0DE0}">
  <ds:schemaRefs>
    <ds:schemaRef ds:uri="http://schemas.microsoft.com/sharepoint/v3"/>
    <ds:schemaRef ds:uri="http://purl.org/dc/terms/"/>
    <ds:schemaRef ds:uri="77dce447-0566-47ff-8c07-c9b85fda532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3b97a4c-43ac-46e7-9970-904f1e1efc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6BEB88-EFF9-4A52-A51B-46FD86692F79}">
  <ds:schemaRefs>
    <ds:schemaRef ds:uri="77dce447-0566-47ff-8c07-c9b85fda5322"/>
    <ds:schemaRef ds:uri="b3b97a4c-43ac-46e7-9970-904f1e1efc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B538B6-9242-4027-920A-12268E853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On-screen Show (4:3)</PresentationFormat>
  <Paragraphs>148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PPT_VHA_Template</vt:lpstr>
      <vt:lpstr>  IRBNet 101 for Central IRB Coordinators and Investigators  Don E. Workman, Ph.D., VA IRB Network Director Jessica Kroll, VA Central IRB Administrator  January 13, 2022 </vt:lpstr>
      <vt:lpstr>Topics</vt:lpstr>
      <vt:lpstr>What is VAIRRS?  IRBNet?</vt:lpstr>
      <vt:lpstr>Polling Question</vt:lpstr>
      <vt:lpstr>Accessing IRBNet</vt:lpstr>
      <vt:lpstr>Enrolling in IRBNet</vt:lpstr>
      <vt:lpstr>User Profile</vt:lpstr>
      <vt:lpstr>Unique Processes for CIRB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Reminder: Important Process to Follow</vt:lpstr>
      <vt:lpstr>Live Demonstration</vt:lpstr>
      <vt:lpstr>New Process for Exempt Applications to VA CIRB</vt:lpstr>
      <vt:lpstr>Contents for PISC and LSI packages</vt:lpstr>
      <vt:lpstr>Additional Guidance</vt:lpstr>
      <vt:lpstr>Additional Guidance</vt:lpstr>
      <vt:lpstr>Questions?</vt:lpstr>
      <vt:lpstr>IRBNet Terms </vt:lpstr>
      <vt:lpstr>Availability of Recording</vt:lpstr>
    </vt:vector>
  </TitlesOfParts>
  <Company>Woodpile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IRBNet 101 for Central IRB Coordinators and Investigators - FY 22 Qtr 2</dc:title>
  <dc:subject>IRBNet 101 for Central IRB Coordinators and Investigators - FY 22 Qtr 2</dc:subject>
  <dc:creator>Rick Aleman</dc:creator>
  <cp:keywords>IRBNet 101 for Central IRB Coordinators and Investigators - FY 22 Qtr 2</cp:keywords>
  <cp:lastModifiedBy>Rivera, Portia T</cp:lastModifiedBy>
  <cp:revision>2</cp:revision>
  <cp:lastPrinted>2021-02-23T17:29:35Z</cp:lastPrinted>
  <dcterms:created xsi:type="dcterms:W3CDTF">2010-01-22T17:58:25Z</dcterms:created>
  <dcterms:modified xsi:type="dcterms:W3CDTF">2022-01-24T14:48:05Z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</Properties>
</file>