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26"/>
  </p:notesMasterIdLst>
  <p:sldIdLst>
    <p:sldId id="256" r:id="rId5"/>
    <p:sldId id="349" r:id="rId6"/>
    <p:sldId id="257" r:id="rId7"/>
    <p:sldId id="838841195" r:id="rId8"/>
    <p:sldId id="838841189" r:id="rId9"/>
    <p:sldId id="838841201" r:id="rId10"/>
    <p:sldId id="838841197" r:id="rId11"/>
    <p:sldId id="838841170" r:id="rId12"/>
    <p:sldId id="838841204" r:id="rId13"/>
    <p:sldId id="838841203" r:id="rId14"/>
    <p:sldId id="838841207" r:id="rId15"/>
    <p:sldId id="838841208" r:id="rId16"/>
    <p:sldId id="838841209" r:id="rId17"/>
    <p:sldId id="838841199" r:id="rId18"/>
    <p:sldId id="838841202" r:id="rId19"/>
    <p:sldId id="264" r:id="rId20"/>
    <p:sldId id="838841206" r:id="rId21"/>
    <p:sldId id="838841205" r:id="rId22"/>
    <p:sldId id="838841200" r:id="rId23"/>
    <p:sldId id="838841187" r:id="rId24"/>
    <p:sldId id="260"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6D482A3-6BDF-4328-910A-00C501DA9503}">
          <p14:sldIdLst>
            <p14:sldId id="256"/>
            <p14:sldId id="349"/>
            <p14:sldId id="257"/>
            <p14:sldId id="838841195"/>
            <p14:sldId id="838841189"/>
            <p14:sldId id="838841201"/>
            <p14:sldId id="838841197"/>
            <p14:sldId id="838841170"/>
            <p14:sldId id="838841204"/>
            <p14:sldId id="838841203"/>
            <p14:sldId id="838841207"/>
            <p14:sldId id="838841208"/>
            <p14:sldId id="838841209"/>
            <p14:sldId id="838841199"/>
            <p14:sldId id="838841202"/>
            <p14:sldId id="264"/>
            <p14:sldId id="838841206"/>
            <p14:sldId id="838841205"/>
            <p14:sldId id="838841200"/>
            <p14:sldId id="838841187"/>
            <p14:sldId id="26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E93262-8E67-8201-43B0-18E4C81CE750}" name="Laracuente, Antonio J" initials="LJ" userId="S::antonio.laracuente03@va.gov::f26025aa-017e-46da-97dd-4f9d498fb15b" providerId="AD"/>
  <p188:author id="{264D0E65-5A2E-1E12-2954-A61E3B0EE5BF}" name="Points, Kari" initials="PK" userId="S::Kari.Points@va.gov::d3d08481-d9e7-4f0b-8844-65fed6518596" providerId="AD"/>
  <p188:author id="{A4F754DA-B2C4-C695-EC82-8C721E0F92A2}" name="Berlow, Jason" initials="BJ" userId="S::Jason.Berlow@va.gov::2ca71643-eff5-4d67-b81e-ca1c03f44d5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oints, Kari" initials="PK" lastIdx="5" clrIdx="0">
    <p:extLst>
      <p:ext uri="{19B8F6BF-5375-455C-9EA6-DF929625EA0E}">
        <p15:presenceInfo xmlns:p15="http://schemas.microsoft.com/office/powerpoint/2012/main" userId="S::Kari.Points@va.gov::d3d08481-d9e7-4f0b-8844-65fed65185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B642C4-40C4-0446-A970-C26BBCE31B80}" v="19" dt="2023-01-17T14:18:11.5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0C8030-E6FA-4646-9D89-9E587F1C9502}" type="datetimeFigureOut">
              <a:rPr lang="en-US" smtClean="0"/>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AD5D08-8A99-4D18-862B-572F011FB126}" type="slidenum">
              <a:rPr lang="en-US" smtClean="0"/>
              <a:t>‹#›</a:t>
            </a:fld>
            <a:endParaRPr lang="en-US"/>
          </a:p>
        </p:txBody>
      </p:sp>
    </p:spTree>
    <p:extLst>
      <p:ext uri="{BB962C8B-B14F-4D97-AF65-F5344CB8AC3E}">
        <p14:creationId xmlns:p14="http://schemas.microsoft.com/office/powerpoint/2010/main" val="224041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Jason -Section 1; John- Section 2; Kari- Section 2 and 3</a:t>
            </a:r>
          </a:p>
        </p:txBody>
      </p:sp>
      <p:sp>
        <p:nvSpPr>
          <p:cNvPr id="4" name="Slide Number Placeholder 3"/>
          <p:cNvSpPr>
            <a:spLocks noGrp="1"/>
          </p:cNvSpPr>
          <p:nvPr>
            <p:ph type="sldNum" sz="quarter" idx="5"/>
          </p:nvPr>
        </p:nvSpPr>
        <p:spPr/>
        <p:txBody>
          <a:bodyPr/>
          <a:lstStyle/>
          <a:p>
            <a:fld id="{46E0020C-34B3-4644-B138-3A9503ECB28E}" type="slidenum">
              <a:rPr lang="en-US" smtClean="0"/>
              <a:pPr/>
              <a:t>3</a:t>
            </a:fld>
            <a:endParaRPr lang="en-US"/>
          </a:p>
        </p:txBody>
      </p:sp>
    </p:spTree>
    <p:extLst>
      <p:ext uri="{BB962C8B-B14F-4D97-AF65-F5344CB8AC3E}">
        <p14:creationId xmlns:p14="http://schemas.microsoft.com/office/powerpoint/2010/main" val="3959704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E0020C-34B3-4644-B138-3A9503ECB28E}" type="slidenum">
              <a:rPr lang="en-US" smtClean="0"/>
              <a:pPr/>
              <a:t>21</a:t>
            </a:fld>
            <a:endParaRPr lang="en-US"/>
          </a:p>
        </p:txBody>
      </p:sp>
    </p:spTree>
    <p:extLst>
      <p:ext uri="{BB962C8B-B14F-4D97-AF65-F5344CB8AC3E}">
        <p14:creationId xmlns:p14="http://schemas.microsoft.com/office/powerpoint/2010/main" val="581711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Jason -Section 1; John- Section 2; Kari- Section 2 and 3</a:t>
            </a:r>
          </a:p>
        </p:txBody>
      </p:sp>
      <p:sp>
        <p:nvSpPr>
          <p:cNvPr id="4" name="Slide Number Placeholder 3"/>
          <p:cNvSpPr>
            <a:spLocks noGrp="1"/>
          </p:cNvSpPr>
          <p:nvPr>
            <p:ph type="sldNum" sz="quarter" idx="5"/>
          </p:nvPr>
        </p:nvSpPr>
        <p:spPr/>
        <p:txBody>
          <a:bodyPr/>
          <a:lstStyle/>
          <a:p>
            <a:fld id="{46E0020C-34B3-4644-B138-3A9503ECB28E}" type="slidenum">
              <a:rPr lang="en-US" smtClean="0"/>
              <a:pPr/>
              <a:t>4</a:t>
            </a:fld>
            <a:endParaRPr lang="en-US"/>
          </a:p>
        </p:txBody>
      </p:sp>
    </p:spTree>
    <p:extLst>
      <p:ext uri="{BB962C8B-B14F-4D97-AF65-F5344CB8AC3E}">
        <p14:creationId xmlns:p14="http://schemas.microsoft.com/office/powerpoint/2010/main" val="443096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46E0020C-34B3-4644-B138-3A9503ECB28E}" type="slidenum">
              <a:rPr lang="en-US" smtClean="0"/>
              <a:pPr/>
              <a:t>5</a:t>
            </a:fld>
            <a:endParaRPr lang="en-US"/>
          </a:p>
        </p:txBody>
      </p:sp>
    </p:spTree>
    <p:extLst>
      <p:ext uri="{BB962C8B-B14F-4D97-AF65-F5344CB8AC3E}">
        <p14:creationId xmlns:p14="http://schemas.microsoft.com/office/powerpoint/2010/main" val="4089847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John</a:t>
            </a:r>
          </a:p>
        </p:txBody>
      </p:sp>
      <p:sp>
        <p:nvSpPr>
          <p:cNvPr id="4" name="Slide Number Placeholder 3"/>
          <p:cNvSpPr>
            <a:spLocks noGrp="1"/>
          </p:cNvSpPr>
          <p:nvPr>
            <p:ph type="sldNum" sz="quarter" idx="5"/>
          </p:nvPr>
        </p:nvSpPr>
        <p:spPr/>
        <p:txBody>
          <a:bodyPr/>
          <a:lstStyle/>
          <a:p>
            <a:fld id="{46E0020C-34B3-4644-B138-3A9503ECB28E}" type="slidenum">
              <a:rPr lang="en-US" smtClean="0"/>
              <a:pPr/>
              <a:t>6</a:t>
            </a:fld>
            <a:endParaRPr lang="en-US"/>
          </a:p>
        </p:txBody>
      </p:sp>
    </p:spTree>
    <p:extLst>
      <p:ext uri="{BB962C8B-B14F-4D97-AF65-F5344CB8AC3E}">
        <p14:creationId xmlns:p14="http://schemas.microsoft.com/office/powerpoint/2010/main" val="763923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John</a:t>
            </a:r>
          </a:p>
        </p:txBody>
      </p:sp>
      <p:sp>
        <p:nvSpPr>
          <p:cNvPr id="4" name="Slide Number Placeholder 3"/>
          <p:cNvSpPr>
            <a:spLocks noGrp="1"/>
          </p:cNvSpPr>
          <p:nvPr>
            <p:ph type="sldNum" sz="quarter" idx="5"/>
          </p:nvPr>
        </p:nvSpPr>
        <p:spPr/>
        <p:txBody>
          <a:bodyPr/>
          <a:lstStyle/>
          <a:p>
            <a:fld id="{46E0020C-34B3-4644-B138-3A9503ECB28E}" type="slidenum">
              <a:rPr lang="en-US" smtClean="0"/>
              <a:pPr/>
              <a:t>14</a:t>
            </a:fld>
            <a:endParaRPr lang="en-US"/>
          </a:p>
        </p:txBody>
      </p:sp>
    </p:spTree>
    <p:extLst>
      <p:ext uri="{BB962C8B-B14F-4D97-AF65-F5344CB8AC3E}">
        <p14:creationId xmlns:p14="http://schemas.microsoft.com/office/powerpoint/2010/main" val="1533264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John</a:t>
            </a:r>
          </a:p>
        </p:txBody>
      </p:sp>
      <p:sp>
        <p:nvSpPr>
          <p:cNvPr id="4" name="Slide Number Placeholder 3"/>
          <p:cNvSpPr>
            <a:spLocks noGrp="1"/>
          </p:cNvSpPr>
          <p:nvPr>
            <p:ph type="sldNum" sz="quarter" idx="5"/>
          </p:nvPr>
        </p:nvSpPr>
        <p:spPr/>
        <p:txBody>
          <a:bodyPr/>
          <a:lstStyle/>
          <a:p>
            <a:fld id="{46E0020C-34B3-4644-B138-3A9503ECB28E}" type="slidenum">
              <a:rPr lang="en-US" smtClean="0"/>
              <a:pPr/>
              <a:t>15</a:t>
            </a:fld>
            <a:endParaRPr lang="en-US"/>
          </a:p>
        </p:txBody>
      </p:sp>
    </p:spTree>
    <p:extLst>
      <p:ext uri="{BB962C8B-B14F-4D97-AF65-F5344CB8AC3E}">
        <p14:creationId xmlns:p14="http://schemas.microsoft.com/office/powerpoint/2010/main" val="2222122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John</a:t>
            </a:r>
          </a:p>
        </p:txBody>
      </p:sp>
      <p:sp>
        <p:nvSpPr>
          <p:cNvPr id="4" name="Slide Number Placeholder 3"/>
          <p:cNvSpPr>
            <a:spLocks noGrp="1"/>
          </p:cNvSpPr>
          <p:nvPr>
            <p:ph type="sldNum" sz="quarter" idx="5"/>
          </p:nvPr>
        </p:nvSpPr>
        <p:spPr/>
        <p:txBody>
          <a:bodyPr/>
          <a:lstStyle/>
          <a:p>
            <a:fld id="{46E0020C-34B3-4644-B138-3A9503ECB28E}" type="slidenum">
              <a:rPr lang="en-US" smtClean="0"/>
              <a:pPr/>
              <a:t>16</a:t>
            </a:fld>
            <a:endParaRPr lang="en-US"/>
          </a:p>
        </p:txBody>
      </p:sp>
    </p:spTree>
    <p:extLst>
      <p:ext uri="{BB962C8B-B14F-4D97-AF65-F5344CB8AC3E}">
        <p14:creationId xmlns:p14="http://schemas.microsoft.com/office/powerpoint/2010/main" val="4089847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John</a:t>
            </a:r>
          </a:p>
        </p:txBody>
      </p:sp>
      <p:sp>
        <p:nvSpPr>
          <p:cNvPr id="4" name="Slide Number Placeholder 3"/>
          <p:cNvSpPr>
            <a:spLocks noGrp="1"/>
          </p:cNvSpPr>
          <p:nvPr>
            <p:ph type="sldNum" sz="quarter" idx="5"/>
          </p:nvPr>
        </p:nvSpPr>
        <p:spPr/>
        <p:txBody>
          <a:bodyPr/>
          <a:lstStyle/>
          <a:p>
            <a:fld id="{46E0020C-34B3-4644-B138-3A9503ECB28E}" type="slidenum">
              <a:rPr lang="en-US" smtClean="0"/>
              <a:pPr/>
              <a:t>17</a:t>
            </a:fld>
            <a:endParaRPr lang="en-US"/>
          </a:p>
        </p:txBody>
      </p:sp>
    </p:spTree>
    <p:extLst>
      <p:ext uri="{BB962C8B-B14F-4D97-AF65-F5344CB8AC3E}">
        <p14:creationId xmlns:p14="http://schemas.microsoft.com/office/powerpoint/2010/main" val="3384081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John</a:t>
            </a:r>
          </a:p>
        </p:txBody>
      </p:sp>
      <p:sp>
        <p:nvSpPr>
          <p:cNvPr id="4" name="Slide Number Placeholder 3"/>
          <p:cNvSpPr>
            <a:spLocks noGrp="1"/>
          </p:cNvSpPr>
          <p:nvPr>
            <p:ph type="sldNum" sz="quarter" idx="5"/>
          </p:nvPr>
        </p:nvSpPr>
        <p:spPr/>
        <p:txBody>
          <a:bodyPr/>
          <a:lstStyle/>
          <a:p>
            <a:fld id="{46E0020C-34B3-4644-B138-3A9503ECB28E}" type="slidenum">
              <a:rPr lang="en-US" smtClean="0"/>
              <a:pPr/>
              <a:t>19</a:t>
            </a:fld>
            <a:endParaRPr lang="en-US"/>
          </a:p>
        </p:txBody>
      </p:sp>
    </p:spTree>
    <p:extLst>
      <p:ext uri="{BB962C8B-B14F-4D97-AF65-F5344CB8AC3E}">
        <p14:creationId xmlns:p14="http://schemas.microsoft.com/office/powerpoint/2010/main" val="5415082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4" imgW="395" imgH="394" progId="TCLayout.ActiveDocument.1">
                  <p:embed/>
                </p:oleObj>
              </mc:Choice>
              <mc:Fallback>
                <p:oleObj name="think-cell Slide" r:id="rId4"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3946DA-7B17-4B8B-9018-B13D3B82D5C6}" type="datetime1">
              <a:rPr lang="en-US" smtClean="0"/>
              <a:t>1/19/2023</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643725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3063118-35D6-4879-9E98-44395A9C85BF}" type="datetime1">
              <a:rPr lang="en-US" smtClean="0"/>
              <a:t>1/19/2023</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566295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1.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10" Type="http://schemas.openxmlformats.org/officeDocument/2006/relationships/image" Target="../media/image3.png"/><Relationship Id="rId4" Type="http://schemas.openxmlformats.org/officeDocument/2006/relationships/vmlDrawing" Target="../drawings/vmlDrawing1.v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7" imgW="395" imgH="396" progId="TCLayout.ActiveDocument.1">
                  <p:embed/>
                </p:oleObj>
              </mc:Choice>
              <mc:Fallback>
                <p:oleObj name="think-cell Slide" r:id="rId7"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3EDEF4-E48D-4B59-8E7E-9E5B02154E1C}" type="datetime1">
              <a:rPr lang="en-US" smtClean="0"/>
              <a:t>1/19/2023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9"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2919361526"/>
      </p:ext>
    </p:extLst>
  </p:cSld>
  <p:clrMap bg1="lt1" tx1="dk1" bg2="lt2" tx2="dk2" accent1="accent1" accent2="accent2" accent3="accent3" accent4="accent4" accent5="accent5" accent6="accent6" hlink="hlink" folHlink="folHlink"/>
  <p:sldLayoutIdLst>
    <p:sldLayoutId id="2147483680" r:id="rId1"/>
    <p:sldLayoutId id="2147483679" r:id="rId2"/>
  </p:sldLayoutIdLst>
  <p:hf hdr="0" ftr="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research.va.gov/resources/policies/human_resources/default.cfm"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research.va.gov/programs/orppe/education/webinars/archives.cfm" TargetMode="Externa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50A97B40-0E24-405D-9340-F4C2098E3709}"/>
              </a:ext>
            </a:extLst>
          </p:cNvPr>
          <p:cNvSpPr>
            <a:spLocks noGrp="1"/>
          </p:cNvSpPr>
          <p:nvPr>
            <p:ph type="subTitle" idx="1"/>
          </p:nvPr>
        </p:nvSpPr>
        <p:spPr>
          <a:xfrm>
            <a:off x="537069" y="3011648"/>
            <a:ext cx="6095551" cy="2473253"/>
          </a:xfrm>
        </p:spPr>
        <p:txBody>
          <a:bodyPr vert="horz" lIns="91440" tIns="45720" rIns="91440" bIns="45720" rtlCol="0" anchor="t">
            <a:normAutofit/>
          </a:bodyPr>
          <a:lstStyle/>
          <a:p>
            <a:r>
              <a:rPr lang="en-US" dirty="0"/>
              <a:t>January 17, 2023</a:t>
            </a:r>
          </a:p>
          <a:p>
            <a:r>
              <a:rPr lang="en-US" dirty="0"/>
              <a:t>Antonio Laracuente, Director of Field Operations </a:t>
            </a:r>
          </a:p>
          <a:p>
            <a:endParaRPr lang="en-US" dirty="0"/>
          </a:p>
          <a:p>
            <a:endParaRPr lang="en-US" dirty="0"/>
          </a:p>
          <a:p>
            <a:endParaRPr lang="en-US" dirty="0"/>
          </a:p>
        </p:txBody>
      </p:sp>
      <p:pic>
        <p:nvPicPr>
          <p:cNvPr id="5" name="Picture 10" descr="VASeal transp">
            <a:extLst>
              <a:ext uri="{FF2B5EF4-FFF2-40B4-BE49-F238E27FC236}">
                <a16:creationId xmlns:a16="http://schemas.microsoft.com/office/drawing/2014/main" id="{DFCFC220-AB91-4D5C-983B-017756DBAAAB}"/>
              </a:ext>
            </a:extLst>
          </p:cNvPr>
          <p:cNvPicPr>
            <a:picLocks noChangeAspect="1" noChangeArrowheads="1"/>
          </p:cNvPicPr>
          <p:nvPr/>
        </p:nvPicPr>
        <p:blipFill rotWithShape="1">
          <a:blip r:embed="rId2" cstate="print"/>
          <a:srcRect l="2879" r="1" b="1"/>
          <a:stretch/>
        </p:blipFill>
        <p:spPr bwMode="auto">
          <a:xfrm>
            <a:off x="8569666" y="2893809"/>
            <a:ext cx="2532684" cy="2591092"/>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p:spPr>
      </p:pic>
      <p:sp>
        <p:nvSpPr>
          <p:cNvPr id="3" name="TextBox 2">
            <a:extLst>
              <a:ext uri="{FF2B5EF4-FFF2-40B4-BE49-F238E27FC236}">
                <a16:creationId xmlns:a16="http://schemas.microsoft.com/office/drawing/2014/main" id="{55C8F484-6B8B-49B7-BAA2-C5FBA584D1C0}"/>
              </a:ext>
            </a:extLst>
          </p:cNvPr>
          <p:cNvSpPr txBox="1"/>
          <p:nvPr/>
        </p:nvSpPr>
        <p:spPr>
          <a:xfrm>
            <a:off x="244524" y="988378"/>
            <a:ext cx="11793816" cy="769441"/>
          </a:xfrm>
          <a:prstGeom prst="rect">
            <a:avLst/>
          </a:prstGeom>
          <a:noFill/>
        </p:spPr>
        <p:txBody>
          <a:bodyPr wrap="square" lIns="91440" tIns="45720" rIns="91440" bIns="45720" rtlCol="0" anchor="t">
            <a:spAutoFit/>
          </a:bodyPr>
          <a:lstStyle/>
          <a:p>
            <a:pPr algn="ctr"/>
            <a:r>
              <a:rPr lang="en-US" sz="4400" dirty="0">
                <a:cs typeface="Calibri"/>
              </a:rPr>
              <a:t>Processing WOCs and IPA</a:t>
            </a:r>
          </a:p>
        </p:txBody>
      </p:sp>
      <p:sp>
        <p:nvSpPr>
          <p:cNvPr id="2" name="Slide Number Placeholder 1">
            <a:extLst>
              <a:ext uri="{FF2B5EF4-FFF2-40B4-BE49-F238E27FC236}">
                <a16:creationId xmlns:a16="http://schemas.microsoft.com/office/drawing/2014/main" id="{34434A85-9CC5-4E29-9666-74DA3E13829B}"/>
              </a:ext>
            </a:extLst>
          </p:cNvPr>
          <p:cNvSpPr>
            <a:spLocks noGrp="1"/>
          </p:cNvSpPr>
          <p:nvPr>
            <p:ph type="sldNum" sz="quarter" idx="12"/>
          </p:nvPr>
        </p:nvSpPr>
        <p:spPr/>
        <p:txBody>
          <a:bodyPr/>
          <a:lstStyle/>
          <a:p>
            <a:fld id="{670A9334-4E67-F94F-A05E-0CE8B74A054E}" type="slidenum">
              <a:rPr lang="en-US" smtClean="0"/>
              <a:pPr/>
              <a:t>1</a:t>
            </a:fld>
            <a:endParaRPr lang="en-US"/>
          </a:p>
        </p:txBody>
      </p:sp>
    </p:spTree>
    <p:extLst>
      <p:ext uri="{BB962C8B-B14F-4D97-AF65-F5344CB8AC3E}">
        <p14:creationId xmlns:p14="http://schemas.microsoft.com/office/powerpoint/2010/main" val="2240003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F732C-E3EC-81EB-3BB7-400FD904B044}"/>
              </a:ext>
            </a:extLst>
          </p:cNvPr>
          <p:cNvSpPr>
            <a:spLocks noGrp="1"/>
          </p:cNvSpPr>
          <p:nvPr>
            <p:ph type="title"/>
          </p:nvPr>
        </p:nvSpPr>
        <p:spPr>
          <a:xfrm>
            <a:off x="142874" y="136525"/>
            <a:ext cx="11600487" cy="618385"/>
          </a:xfrm>
        </p:spPr>
        <p:txBody>
          <a:bodyPr/>
          <a:lstStyle/>
          <a:p>
            <a:r>
              <a:rPr lang="en-US" dirty="0">
                <a:ea typeface="+mj-lt"/>
                <a:cs typeface="+mj-lt"/>
              </a:rPr>
              <a:t>Section 2: CARDS guidance on IPAs</a:t>
            </a:r>
            <a:endParaRPr lang="en-US" dirty="0"/>
          </a:p>
        </p:txBody>
      </p:sp>
      <p:sp>
        <p:nvSpPr>
          <p:cNvPr id="3" name="Content Placeholder 2">
            <a:extLst>
              <a:ext uri="{FF2B5EF4-FFF2-40B4-BE49-F238E27FC236}">
                <a16:creationId xmlns:a16="http://schemas.microsoft.com/office/drawing/2014/main" id="{CCB94CA7-1D5D-8BD2-1441-8360BCAA9C7D}"/>
              </a:ext>
            </a:extLst>
          </p:cNvPr>
          <p:cNvSpPr>
            <a:spLocks noGrp="1"/>
          </p:cNvSpPr>
          <p:nvPr>
            <p:ph idx="1"/>
          </p:nvPr>
        </p:nvSpPr>
        <p:spPr>
          <a:xfrm>
            <a:off x="1464815" y="3955691"/>
            <a:ext cx="9422260" cy="1757267"/>
          </a:xfrm>
        </p:spPr>
        <p:txBody>
          <a:bodyPr vert="horz" lIns="91440" tIns="45720" rIns="91440" bIns="45720" rtlCol="0" anchor="t">
            <a:noAutofit/>
          </a:bodyPr>
          <a:lstStyle/>
          <a:p>
            <a:pPr marL="457200" lvl="1" indent="0">
              <a:buNone/>
            </a:pPr>
            <a:endParaRPr lang="en-US" dirty="0">
              <a:cs typeface="Calibri"/>
            </a:endParaRPr>
          </a:p>
          <a:p>
            <a:pPr marL="0" indent="0">
              <a:buNone/>
            </a:pPr>
            <a:r>
              <a:rPr lang="en-US" sz="1800" dirty="0">
                <a:cs typeface="Calibri"/>
              </a:rPr>
              <a:t>Work with the PIV office to provide an Affiliate Badge.  If accessing VA secured facilities or data, then a background check should be completed.</a:t>
            </a:r>
          </a:p>
        </p:txBody>
      </p:sp>
      <p:sp>
        <p:nvSpPr>
          <p:cNvPr id="4" name="Date Placeholder 3">
            <a:extLst>
              <a:ext uri="{FF2B5EF4-FFF2-40B4-BE49-F238E27FC236}">
                <a16:creationId xmlns:a16="http://schemas.microsoft.com/office/drawing/2014/main" id="{B36DD00E-9C39-850F-C22D-95AC011A5183}"/>
              </a:ext>
            </a:extLst>
          </p:cNvPr>
          <p:cNvSpPr>
            <a:spLocks noGrp="1"/>
          </p:cNvSpPr>
          <p:nvPr>
            <p:ph type="dt" sz="half" idx="10"/>
          </p:nvPr>
        </p:nvSpPr>
        <p:spPr/>
        <p:txBody>
          <a:bodyPr/>
          <a:lstStyle/>
          <a:p>
            <a:fld id="{C03946DA-7B17-4B8B-9018-B13D3B82D5C6}" type="datetime1">
              <a:rPr lang="en-US" smtClean="0"/>
              <a:t>1/19/2023</a:t>
            </a:fld>
            <a:endParaRPr lang="en-US"/>
          </a:p>
        </p:txBody>
      </p:sp>
      <p:sp>
        <p:nvSpPr>
          <p:cNvPr id="5" name="Slide Number Placeholder 4">
            <a:extLst>
              <a:ext uri="{FF2B5EF4-FFF2-40B4-BE49-F238E27FC236}">
                <a16:creationId xmlns:a16="http://schemas.microsoft.com/office/drawing/2014/main" id="{50C0CF8D-B363-49EF-CE82-7D21BF97005B}"/>
              </a:ext>
            </a:extLst>
          </p:cNvPr>
          <p:cNvSpPr>
            <a:spLocks noGrp="1"/>
          </p:cNvSpPr>
          <p:nvPr>
            <p:ph type="sldNum" sz="quarter" idx="12"/>
          </p:nvPr>
        </p:nvSpPr>
        <p:spPr/>
        <p:txBody>
          <a:bodyPr/>
          <a:lstStyle/>
          <a:p>
            <a:fld id="{670A9334-4E67-F94F-A05E-0CE8B74A054E}" type="slidenum">
              <a:rPr lang="en-US" smtClean="0"/>
              <a:t>10</a:t>
            </a:fld>
            <a:endParaRPr lang="en-US"/>
          </a:p>
        </p:txBody>
      </p:sp>
      <p:sp>
        <p:nvSpPr>
          <p:cNvPr id="7" name="TextBox 6">
            <a:extLst>
              <a:ext uri="{FF2B5EF4-FFF2-40B4-BE49-F238E27FC236}">
                <a16:creationId xmlns:a16="http://schemas.microsoft.com/office/drawing/2014/main" id="{F5524FE9-520F-4F85-A686-08CB07152722}"/>
              </a:ext>
            </a:extLst>
          </p:cNvPr>
          <p:cNvSpPr txBox="1"/>
          <p:nvPr/>
        </p:nvSpPr>
        <p:spPr>
          <a:xfrm>
            <a:off x="1464816" y="1398302"/>
            <a:ext cx="9422259" cy="1200329"/>
          </a:xfrm>
          <a:prstGeom prst="rect">
            <a:avLst/>
          </a:prstGeom>
          <a:noFill/>
        </p:spPr>
        <p:txBody>
          <a:bodyPr wrap="square">
            <a:spAutoFit/>
          </a:bodyPr>
          <a:lstStyle/>
          <a:p>
            <a:r>
              <a:rPr lang="en-US" sz="1800" b="0" i="0" u="none" strike="noStrike" baseline="0" dirty="0">
                <a:solidFill>
                  <a:srgbClr val="000000"/>
                </a:solidFill>
              </a:rPr>
              <a:t>Recently questions have arisen about how to best process non-VA employees who hold an appointment under an IPA while also providing additional research services at VA facilities. Some facilities have inappropriately addressed this scenario by appointing the individual utilizing an IPA agreement and a without compensation (WOC) appointment simultaneously. </a:t>
            </a:r>
            <a:endParaRPr lang="en-US" dirty="0"/>
          </a:p>
        </p:txBody>
      </p:sp>
      <p:sp>
        <p:nvSpPr>
          <p:cNvPr id="9" name="TextBox 8">
            <a:extLst>
              <a:ext uri="{FF2B5EF4-FFF2-40B4-BE49-F238E27FC236}">
                <a16:creationId xmlns:a16="http://schemas.microsoft.com/office/drawing/2014/main" id="{C0F2A701-59BE-415F-9201-BA99A8D371A3}"/>
              </a:ext>
            </a:extLst>
          </p:cNvPr>
          <p:cNvSpPr txBox="1"/>
          <p:nvPr/>
        </p:nvSpPr>
        <p:spPr>
          <a:xfrm>
            <a:off x="1464816" y="2676997"/>
            <a:ext cx="9641149" cy="1200329"/>
          </a:xfrm>
          <a:prstGeom prst="rect">
            <a:avLst/>
          </a:prstGeom>
          <a:noFill/>
        </p:spPr>
        <p:txBody>
          <a:bodyPr wrap="square" lIns="91440" tIns="45720" rIns="91440" bIns="45720" anchor="t">
            <a:spAutoFit/>
          </a:bodyPr>
          <a:lstStyle/>
          <a:p>
            <a:r>
              <a:rPr lang="en-US" sz="1800" b="0" i="0" u="none" strike="noStrike" baseline="0" dirty="0">
                <a:solidFill>
                  <a:srgbClr val="000000"/>
                </a:solidFill>
              </a:rPr>
              <a:t>(1) </a:t>
            </a:r>
            <a:r>
              <a:rPr lang="en-US" sz="1800" b="1" i="0" u="none" strike="noStrike" baseline="0" dirty="0">
                <a:solidFill>
                  <a:srgbClr val="000000"/>
                </a:solidFill>
              </a:rPr>
              <a:t>Appointment Requirements: </a:t>
            </a:r>
            <a:endParaRPr lang="en-US" sz="1800" b="0" i="0" u="none" strike="noStrike" baseline="0" dirty="0">
              <a:solidFill>
                <a:srgbClr val="000000"/>
              </a:solidFill>
            </a:endParaRPr>
          </a:p>
          <a:p>
            <a:r>
              <a:rPr lang="en-US" sz="1800" b="0" i="0" u="none" strike="noStrike" baseline="0" dirty="0">
                <a:solidFill>
                  <a:srgbClr val="000000"/>
                </a:solidFill>
              </a:rPr>
              <a:t>(a) </a:t>
            </a:r>
            <a:r>
              <a:rPr lang="en-US" sz="1800" b="1" i="0" u="none" strike="noStrike" baseline="0" dirty="0">
                <a:solidFill>
                  <a:srgbClr val="000000"/>
                </a:solidFill>
              </a:rPr>
              <a:t>Individuals on IPA agreements should NOT hold a concurrent WOC appointment. </a:t>
            </a:r>
            <a:endParaRPr lang="en-US" sz="1800" b="0" i="0" u="none" strike="noStrike" baseline="0" dirty="0">
              <a:solidFill>
                <a:srgbClr val="000000"/>
              </a:solidFill>
            </a:endParaRPr>
          </a:p>
          <a:p>
            <a:r>
              <a:rPr lang="en-US" sz="1800" b="0" i="0" u="none" strike="noStrike" baseline="0" dirty="0">
                <a:solidFill>
                  <a:srgbClr val="000000"/>
                </a:solidFill>
              </a:rPr>
              <a:t>(b) Individuals should only hold one IPA appointment which covers the entire scope of work in support of VA research, including both reimbursed and non-reimbursed services to the entity</a:t>
            </a:r>
            <a:r>
              <a:rPr lang="en-US" dirty="0">
                <a:solidFill>
                  <a:srgbClr val="000000"/>
                </a:solidFill>
              </a:rPr>
              <a:t>. </a:t>
            </a:r>
            <a:endParaRPr lang="en-US" dirty="0"/>
          </a:p>
        </p:txBody>
      </p:sp>
      <p:sp>
        <p:nvSpPr>
          <p:cNvPr id="6" name="Footer Placeholder 4">
            <a:extLst>
              <a:ext uri="{FF2B5EF4-FFF2-40B4-BE49-F238E27FC236}">
                <a16:creationId xmlns:a16="http://schemas.microsoft.com/office/drawing/2014/main" id="{9622E158-AC3A-201E-18C7-5820A7C7D231}"/>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For questions, please use Q&amp;A box and address to “All Panelists.”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All Webinars will be recorded and posted within one week.</a:t>
            </a:r>
          </a:p>
        </p:txBody>
      </p:sp>
    </p:spTree>
    <p:extLst>
      <p:ext uri="{BB962C8B-B14F-4D97-AF65-F5344CB8AC3E}">
        <p14:creationId xmlns:p14="http://schemas.microsoft.com/office/powerpoint/2010/main" val="2757633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F732C-E3EC-81EB-3BB7-400FD904B044}"/>
              </a:ext>
            </a:extLst>
          </p:cNvPr>
          <p:cNvSpPr>
            <a:spLocks noGrp="1"/>
          </p:cNvSpPr>
          <p:nvPr>
            <p:ph type="title"/>
          </p:nvPr>
        </p:nvSpPr>
        <p:spPr>
          <a:xfrm>
            <a:off x="142874" y="136525"/>
            <a:ext cx="11600487" cy="618385"/>
          </a:xfrm>
        </p:spPr>
        <p:txBody>
          <a:bodyPr/>
          <a:lstStyle/>
          <a:p>
            <a:r>
              <a:rPr lang="en-US" dirty="0">
                <a:ea typeface="+mj-lt"/>
                <a:cs typeface="+mj-lt"/>
              </a:rPr>
              <a:t>Section 2: CARDS guidance on IPAs</a:t>
            </a:r>
            <a:endParaRPr lang="en-US" dirty="0"/>
          </a:p>
        </p:txBody>
      </p:sp>
      <p:sp>
        <p:nvSpPr>
          <p:cNvPr id="3" name="Content Placeholder 2">
            <a:extLst>
              <a:ext uri="{FF2B5EF4-FFF2-40B4-BE49-F238E27FC236}">
                <a16:creationId xmlns:a16="http://schemas.microsoft.com/office/drawing/2014/main" id="{CCB94CA7-1D5D-8BD2-1441-8360BCAA9C7D}"/>
              </a:ext>
            </a:extLst>
          </p:cNvPr>
          <p:cNvSpPr>
            <a:spLocks noGrp="1"/>
          </p:cNvSpPr>
          <p:nvPr>
            <p:ph idx="1"/>
          </p:nvPr>
        </p:nvSpPr>
        <p:spPr>
          <a:xfrm>
            <a:off x="371475" y="2290439"/>
            <a:ext cx="10515600" cy="3422520"/>
          </a:xfrm>
        </p:spPr>
        <p:txBody>
          <a:bodyPr vert="horz" lIns="91440" tIns="45720" rIns="91440" bIns="45720" rtlCol="0" anchor="t">
            <a:noAutofit/>
          </a:bodyPr>
          <a:lstStyle/>
          <a:p>
            <a:pPr marL="457200" lvl="1" indent="0">
              <a:buNone/>
            </a:pPr>
            <a:endParaRPr lang="en-US" dirty="0">
              <a:cs typeface="Calibri"/>
            </a:endParaRPr>
          </a:p>
          <a:p>
            <a:r>
              <a:rPr lang="en-US" sz="1800" b="0" i="0" u="none" strike="noStrike" baseline="0" dirty="0">
                <a:solidFill>
                  <a:srgbClr val="000000"/>
                </a:solidFill>
              </a:rPr>
              <a:t>(a) Under the IPA statute, a detail of an employee from an outside organization to a Federal government agency “may be made with or without reimbursement by the Federal government agency for the pay, </a:t>
            </a:r>
            <a:r>
              <a:rPr lang="en-US" sz="1800" b="0" i="1" u="none" strike="noStrike" baseline="0" dirty="0">
                <a:solidFill>
                  <a:srgbClr val="000000"/>
                </a:solidFill>
              </a:rPr>
              <a:t>or part thereof, </a:t>
            </a:r>
            <a:r>
              <a:rPr lang="en-US" sz="1800" b="0" i="0" u="none" strike="noStrike" baseline="0" dirty="0">
                <a:solidFill>
                  <a:srgbClr val="000000"/>
                </a:solidFill>
              </a:rPr>
              <a:t>of the employee during the period of assignment.” See 5 U.S.C. § 3374(c)(3).</a:t>
            </a:r>
            <a:r>
              <a:rPr lang="en-US" sz="1800" dirty="0">
                <a:solidFill>
                  <a:srgbClr val="000000"/>
                </a:solidFill>
              </a:rPr>
              <a:t> </a:t>
            </a:r>
            <a:endParaRPr lang="en-US" sz="1800" b="0" i="0" u="none" strike="noStrike" baseline="0" dirty="0">
              <a:solidFill>
                <a:srgbClr val="000000"/>
              </a:solidFill>
            </a:endParaRPr>
          </a:p>
          <a:p>
            <a:r>
              <a:rPr lang="en-US" sz="1800" b="0" i="0" u="none" strike="noStrike" baseline="0" dirty="0">
                <a:solidFill>
                  <a:srgbClr val="000000"/>
                </a:solidFill>
              </a:rPr>
              <a:t>(b) The regulations governing IPA agreements state that before an IPA assignment begins, the Federal agency and outside organization “must enter into a written agreement recording the obligations and responsibilities of the parties….”</a:t>
            </a:r>
            <a:r>
              <a:rPr lang="en-US" sz="1800" dirty="0">
                <a:solidFill>
                  <a:srgbClr val="000000"/>
                </a:solidFill>
              </a:rPr>
              <a:t> </a:t>
            </a:r>
            <a:endParaRPr lang="en-US" sz="1800" b="0" i="0" u="none" strike="noStrike" baseline="0" dirty="0">
              <a:solidFill>
                <a:srgbClr val="000000"/>
              </a:solidFill>
            </a:endParaRPr>
          </a:p>
          <a:p>
            <a:r>
              <a:rPr lang="en-US" sz="1800" b="0" i="0" u="none" strike="noStrike" baseline="0" dirty="0">
                <a:solidFill>
                  <a:srgbClr val="000000"/>
                </a:solidFill>
              </a:rPr>
              <a:t>(c) OPM guidance on IPA agreements states that cost-sharing arrangements can be agreed upon for IPA assignments, as negotiated between the agency and outside organization. See </a:t>
            </a:r>
            <a:r>
              <a:rPr lang="en-US" sz="1800" b="0" i="0" u="none" strike="noStrike" baseline="0" dirty="0">
                <a:solidFill>
                  <a:srgbClr val="0462C1"/>
                </a:solidFill>
              </a:rPr>
              <a:t>Intergovernmental Personnel Act (opm.gov)</a:t>
            </a:r>
            <a:r>
              <a:rPr lang="en-US" sz="1800" b="0" i="0" u="none" strike="noStrike" baseline="0" dirty="0">
                <a:solidFill>
                  <a:srgbClr val="000000"/>
                </a:solidFill>
              </a:rPr>
              <a:t>, “Reimbursement for Assignment.”</a:t>
            </a:r>
            <a:r>
              <a:rPr lang="en-US" sz="1800" dirty="0">
                <a:solidFill>
                  <a:srgbClr val="000000"/>
                </a:solidFill>
              </a:rPr>
              <a:t> </a:t>
            </a:r>
            <a:endParaRPr lang="en-US" sz="1800" b="0" i="0" u="none" strike="noStrike" baseline="0" dirty="0">
              <a:solidFill>
                <a:srgbClr val="000000"/>
              </a:solidFill>
            </a:endParaRPr>
          </a:p>
          <a:p>
            <a:r>
              <a:rPr lang="en-US" sz="1800" b="0" i="0" u="none" strike="noStrike" baseline="0" dirty="0">
                <a:solidFill>
                  <a:srgbClr val="000000"/>
                </a:solidFill>
              </a:rPr>
              <a:t>(d) Federal agencies can “agree to pay all, some, or none of the costs associated with an </a:t>
            </a:r>
            <a:r>
              <a:rPr lang="en-US" sz="1800" dirty="0">
                <a:solidFill>
                  <a:srgbClr val="000000"/>
                </a:solidFill>
              </a:rPr>
              <a:t>assignment. </a:t>
            </a:r>
            <a:endParaRPr lang="en-US" dirty="0">
              <a:cs typeface="Calibri"/>
            </a:endParaRPr>
          </a:p>
        </p:txBody>
      </p:sp>
      <p:sp>
        <p:nvSpPr>
          <p:cNvPr id="4" name="Date Placeholder 3">
            <a:extLst>
              <a:ext uri="{FF2B5EF4-FFF2-40B4-BE49-F238E27FC236}">
                <a16:creationId xmlns:a16="http://schemas.microsoft.com/office/drawing/2014/main" id="{B36DD00E-9C39-850F-C22D-95AC011A5183}"/>
              </a:ext>
            </a:extLst>
          </p:cNvPr>
          <p:cNvSpPr>
            <a:spLocks noGrp="1"/>
          </p:cNvSpPr>
          <p:nvPr>
            <p:ph type="dt" sz="half" idx="10"/>
          </p:nvPr>
        </p:nvSpPr>
        <p:spPr/>
        <p:txBody>
          <a:bodyPr/>
          <a:lstStyle/>
          <a:p>
            <a:fld id="{C03946DA-7B17-4B8B-9018-B13D3B82D5C6}" type="datetime1">
              <a:rPr lang="en-US" smtClean="0"/>
              <a:t>1/19/2023</a:t>
            </a:fld>
            <a:endParaRPr lang="en-US"/>
          </a:p>
        </p:txBody>
      </p:sp>
      <p:sp>
        <p:nvSpPr>
          <p:cNvPr id="5" name="Slide Number Placeholder 4">
            <a:extLst>
              <a:ext uri="{FF2B5EF4-FFF2-40B4-BE49-F238E27FC236}">
                <a16:creationId xmlns:a16="http://schemas.microsoft.com/office/drawing/2014/main" id="{50C0CF8D-B363-49EF-CE82-7D21BF97005B}"/>
              </a:ext>
            </a:extLst>
          </p:cNvPr>
          <p:cNvSpPr>
            <a:spLocks noGrp="1"/>
          </p:cNvSpPr>
          <p:nvPr>
            <p:ph type="sldNum" sz="quarter" idx="12"/>
          </p:nvPr>
        </p:nvSpPr>
        <p:spPr/>
        <p:txBody>
          <a:bodyPr/>
          <a:lstStyle/>
          <a:p>
            <a:fld id="{670A9334-4E67-F94F-A05E-0CE8B74A054E}" type="slidenum">
              <a:rPr lang="en-US" smtClean="0"/>
              <a:t>11</a:t>
            </a:fld>
            <a:endParaRPr lang="en-US"/>
          </a:p>
        </p:txBody>
      </p:sp>
      <p:sp>
        <p:nvSpPr>
          <p:cNvPr id="7" name="TextBox 6">
            <a:extLst>
              <a:ext uri="{FF2B5EF4-FFF2-40B4-BE49-F238E27FC236}">
                <a16:creationId xmlns:a16="http://schemas.microsoft.com/office/drawing/2014/main" id="{F5524FE9-520F-4F85-A686-08CB07152722}"/>
              </a:ext>
            </a:extLst>
          </p:cNvPr>
          <p:cNvSpPr txBox="1"/>
          <p:nvPr/>
        </p:nvSpPr>
        <p:spPr>
          <a:xfrm>
            <a:off x="1464816" y="1398302"/>
            <a:ext cx="9422259" cy="369332"/>
          </a:xfrm>
          <a:prstGeom prst="rect">
            <a:avLst/>
          </a:prstGeom>
          <a:noFill/>
        </p:spPr>
        <p:txBody>
          <a:bodyPr wrap="square">
            <a:spAutoFit/>
          </a:bodyPr>
          <a:lstStyle/>
          <a:p>
            <a:r>
              <a:rPr lang="en-US" sz="1800" b="0" i="0" u="none" strike="noStrike" baseline="0" dirty="0">
                <a:solidFill>
                  <a:srgbClr val="000000"/>
                </a:solidFill>
                <a:latin typeface="Arial" panose="020B0604020202020204" pitchFamily="34" charset="0"/>
              </a:rPr>
              <a:t> </a:t>
            </a:r>
            <a:endParaRPr lang="en-US" dirty="0"/>
          </a:p>
        </p:txBody>
      </p:sp>
      <p:sp>
        <p:nvSpPr>
          <p:cNvPr id="10" name="TextBox 9">
            <a:extLst>
              <a:ext uri="{FF2B5EF4-FFF2-40B4-BE49-F238E27FC236}">
                <a16:creationId xmlns:a16="http://schemas.microsoft.com/office/drawing/2014/main" id="{43EC6769-0EEB-40DE-A711-4A0C9F4E1B93}"/>
              </a:ext>
            </a:extLst>
          </p:cNvPr>
          <p:cNvSpPr txBox="1"/>
          <p:nvPr/>
        </p:nvSpPr>
        <p:spPr>
          <a:xfrm>
            <a:off x="514905" y="1028970"/>
            <a:ext cx="10515600" cy="1200329"/>
          </a:xfrm>
          <a:prstGeom prst="rect">
            <a:avLst/>
          </a:prstGeom>
          <a:noFill/>
        </p:spPr>
        <p:txBody>
          <a:bodyPr wrap="square">
            <a:spAutoFit/>
          </a:bodyPr>
          <a:lstStyle/>
          <a:p>
            <a:r>
              <a:rPr lang="en-US" sz="1800" b="1" i="0" u="none" strike="noStrike" baseline="0" dirty="0">
                <a:solidFill>
                  <a:srgbClr val="000000"/>
                </a:solidFill>
              </a:rPr>
              <a:t>EXAMPLE: </a:t>
            </a:r>
            <a:r>
              <a:rPr lang="en-US" sz="1800" b="0" i="0" u="none" strike="noStrike" baseline="0" dirty="0">
                <a:solidFill>
                  <a:srgbClr val="000000"/>
                </a:solidFill>
              </a:rPr>
              <a:t>The GREAT VAMC has an employee from the affiliate who is working on several projects at VA. One project is a “VA Merit Review” that reimburses the affiliate for effort at 50%. The other project is 50% effort administered by the University but performed at VA; however, the VA does not reimburse for this time. In this case, a Full Time IPA will be processed delineating the reimbursed and non-reimbursed effo</a:t>
            </a:r>
            <a:r>
              <a:rPr lang="en-US" dirty="0">
                <a:solidFill>
                  <a:srgbClr val="000000"/>
                </a:solidFill>
              </a:rPr>
              <a:t>rt</a:t>
            </a:r>
            <a:endParaRPr lang="en-US" dirty="0"/>
          </a:p>
        </p:txBody>
      </p:sp>
      <p:sp>
        <p:nvSpPr>
          <p:cNvPr id="6" name="Footer Placeholder 4">
            <a:extLst>
              <a:ext uri="{FF2B5EF4-FFF2-40B4-BE49-F238E27FC236}">
                <a16:creationId xmlns:a16="http://schemas.microsoft.com/office/drawing/2014/main" id="{4A613AF5-EB7F-26FF-387E-AB29DC143C45}"/>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For questions, please use Q&amp;A box and address to “All Panelists.”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All Webinars will be recorded and posted within one week.</a:t>
            </a:r>
          </a:p>
        </p:txBody>
      </p:sp>
    </p:spTree>
    <p:extLst>
      <p:ext uri="{BB962C8B-B14F-4D97-AF65-F5344CB8AC3E}">
        <p14:creationId xmlns:p14="http://schemas.microsoft.com/office/powerpoint/2010/main" val="1719665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F732C-E3EC-81EB-3BB7-400FD904B044}"/>
              </a:ext>
            </a:extLst>
          </p:cNvPr>
          <p:cNvSpPr>
            <a:spLocks noGrp="1"/>
          </p:cNvSpPr>
          <p:nvPr>
            <p:ph type="title"/>
          </p:nvPr>
        </p:nvSpPr>
        <p:spPr>
          <a:xfrm>
            <a:off x="142874" y="136525"/>
            <a:ext cx="11600487" cy="618385"/>
          </a:xfrm>
        </p:spPr>
        <p:txBody>
          <a:bodyPr/>
          <a:lstStyle/>
          <a:p>
            <a:r>
              <a:rPr lang="en-US" dirty="0">
                <a:ea typeface="+mj-lt"/>
                <a:cs typeface="+mj-lt"/>
              </a:rPr>
              <a:t>Section 2: CARDS guidance on IPAs</a:t>
            </a:r>
            <a:endParaRPr lang="en-US" dirty="0"/>
          </a:p>
        </p:txBody>
      </p:sp>
      <p:sp>
        <p:nvSpPr>
          <p:cNvPr id="3" name="Content Placeholder 2">
            <a:extLst>
              <a:ext uri="{FF2B5EF4-FFF2-40B4-BE49-F238E27FC236}">
                <a16:creationId xmlns:a16="http://schemas.microsoft.com/office/drawing/2014/main" id="{CCB94CA7-1D5D-8BD2-1441-8360BCAA9C7D}"/>
              </a:ext>
            </a:extLst>
          </p:cNvPr>
          <p:cNvSpPr>
            <a:spLocks noGrp="1"/>
          </p:cNvSpPr>
          <p:nvPr>
            <p:ph idx="1"/>
          </p:nvPr>
        </p:nvSpPr>
        <p:spPr>
          <a:xfrm>
            <a:off x="371475" y="2099875"/>
            <a:ext cx="10515600" cy="3613083"/>
          </a:xfrm>
        </p:spPr>
        <p:txBody>
          <a:bodyPr vert="horz" lIns="91440" tIns="45720" rIns="91440" bIns="45720" rtlCol="0" anchor="t">
            <a:noAutofit/>
          </a:bodyPr>
          <a:lstStyle/>
          <a:p>
            <a:pPr marL="457200" lvl="1" indent="0">
              <a:buNone/>
            </a:pPr>
            <a:endParaRPr lang="en-US" dirty="0">
              <a:cs typeface="Calibri"/>
            </a:endParaRPr>
          </a:p>
          <a:p>
            <a:r>
              <a:rPr lang="en-US" sz="1800" dirty="0">
                <a:cs typeface="Calibri"/>
              </a:rPr>
              <a:t>IPA treats both citizens and non-citizens equally</a:t>
            </a:r>
          </a:p>
          <a:p>
            <a:r>
              <a:rPr lang="en-US" sz="1800" dirty="0">
                <a:cs typeface="Calibri"/>
              </a:rPr>
              <a:t>Research Offices will have to provide </a:t>
            </a:r>
            <a:r>
              <a:rPr lang="en-US" sz="1800" u="none" strike="noStrike" baseline="0" dirty="0">
                <a:solidFill>
                  <a:srgbClr val="000000"/>
                </a:solidFill>
              </a:rPr>
              <a:t>Acceptable proof (documentation) that non-Federal employee (private sector entity/academic institution) individuals being considered for IPA details are in a </a:t>
            </a:r>
            <a:r>
              <a:rPr lang="en-US" sz="1800" b="1" u="none" strike="noStrike" baseline="0" dirty="0">
                <a:solidFill>
                  <a:srgbClr val="000000"/>
                </a:solidFill>
              </a:rPr>
              <a:t>non-temporary appointment (in a position without a time limit) </a:t>
            </a:r>
            <a:r>
              <a:rPr lang="en-US" sz="1800" u="none" strike="noStrike" baseline="0" dirty="0">
                <a:solidFill>
                  <a:srgbClr val="000000"/>
                </a:solidFill>
              </a:rPr>
              <a:t>and have been in the non-temporary appointment for at least </a:t>
            </a:r>
            <a:r>
              <a:rPr lang="en-US" sz="1800" b="1" u="none" strike="noStrike" baseline="0" dirty="0">
                <a:solidFill>
                  <a:srgbClr val="000000"/>
                </a:solidFill>
              </a:rPr>
              <a:t>90 days </a:t>
            </a:r>
            <a:r>
              <a:rPr lang="en-US" sz="1800" u="none" strike="noStrike" baseline="0" dirty="0">
                <a:solidFill>
                  <a:srgbClr val="000000"/>
                </a:solidFill>
              </a:rPr>
              <a:t>is:</a:t>
            </a:r>
          </a:p>
          <a:p>
            <a:pPr lvl="1"/>
            <a:r>
              <a:rPr lang="en-US" sz="1400" u="none" strike="noStrike" baseline="0" dirty="0">
                <a:solidFill>
                  <a:srgbClr val="000000"/>
                </a:solidFill>
              </a:rPr>
              <a:t> </a:t>
            </a:r>
            <a:r>
              <a:rPr lang="en-US" sz="1800" b="1" i="1" u="none" strike="noStrike" baseline="0" dirty="0">
                <a:solidFill>
                  <a:srgbClr val="000000"/>
                </a:solidFill>
              </a:rPr>
              <a:t>A copy of the individual’s employment letter or offer letter or written agreement or attestation from the private sector entity/academic institution that shows the effective date of the individual’s non-temporary appointment with the private sector entity/academic institution, and clearly indicates that the individual is in an appointment without time-limit with the private sector entity/academic institution. </a:t>
            </a:r>
            <a:endParaRPr lang="en-US" sz="1800" b="1" i="1" dirty="0">
              <a:cs typeface="Calibri"/>
            </a:endParaRPr>
          </a:p>
        </p:txBody>
      </p:sp>
      <p:sp>
        <p:nvSpPr>
          <p:cNvPr id="4" name="Date Placeholder 3">
            <a:extLst>
              <a:ext uri="{FF2B5EF4-FFF2-40B4-BE49-F238E27FC236}">
                <a16:creationId xmlns:a16="http://schemas.microsoft.com/office/drawing/2014/main" id="{B36DD00E-9C39-850F-C22D-95AC011A5183}"/>
              </a:ext>
            </a:extLst>
          </p:cNvPr>
          <p:cNvSpPr>
            <a:spLocks noGrp="1"/>
          </p:cNvSpPr>
          <p:nvPr>
            <p:ph type="dt" sz="half" idx="10"/>
          </p:nvPr>
        </p:nvSpPr>
        <p:spPr/>
        <p:txBody>
          <a:bodyPr/>
          <a:lstStyle/>
          <a:p>
            <a:fld id="{C03946DA-7B17-4B8B-9018-B13D3B82D5C6}" type="datetime1">
              <a:rPr lang="en-US" smtClean="0"/>
              <a:t>1/19/2023</a:t>
            </a:fld>
            <a:endParaRPr lang="en-US"/>
          </a:p>
        </p:txBody>
      </p:sp>
      <p:sp>
        <p:nvSpPr>
          <p:cNvPr id="5" name="Slide Number Placeholder 4">
            <a:extLst>
              <a:ext uri="{FF2B5EF4-FFF2-40B4-BE49-F238E27FC236}">
                <a16:creationId xmlns:a16="http://schemas.microsoft.com/office/drawing/2014/main" id="{50C0CF8D-B363-49EF-CE82-7D21BF97005B}"/>
              </a:ext>
            </a:extLst>
          </p:cNvPr>
          <p:cNvSpPr>
            <a:spLocks noGrp="1"/>
          </p:cNvSpPr>
          <p:nvPr>
            <p:ph type="sldNum" sz="quarter" idx="12"/>
          </p:nvPr>
        </p:nvSpPr>
        <p:spPr/>
        <p:txBody>
          <a:bodyPr/>
          <a:lstStyle/>
          <a:p>
            <a:fld id="{670A9334-4E67-F94F-A05E-0CE8B74A054E}" type="slidenum">
              <a:rPr lang="en-US" smtClean="0"/>
              <a:t>12</a:t>
            </a:fld>
            <a:endParaRPr lang="en-US"/>
          </a:p>
        </p:txBody>
      </p:sp>
      <p:sp>
        <p:nvSpPr>
          <p:cNvPr id="10" name="TextBox 9">
            <a:extLst>
              <a:ext uri="{FF2B5EF4-FFF2-40B4-BE49-F238E27FC236}">
                <a16:creationId xmlns:a16="http://schemas.microsoft.com/office/drawing/2014/main" id="{5D59A532-5668-4415-89D8-BAFC4B4865BB}"/>
              </a:ext>
            </a:extLst>
          </p:cNvPr>
          <p:cNvSpPr txBox="1"/>
          <p:nvPr/>
        </p:nvSpPr>
        <p:spPr>
          <a:xfrm>
            <a:off x="371475" y="644249"/>
            <a:ext cx="11742846" cy="1508105"/>
          </a:xfrm>
          <a:prstGeom prst="rect">
            <a:avLst/>
          </a:prstGeom>
          <a:noFill/>
        </p:spPr>
        <p:txBody>
          <a:bodyPr wrap="square">
            <a:spAutoFit/>
          </a:bodyPr>
          <a:lstStyle/>
          <a:p>
            <a:pPr algn="l"/>
            <a:endParaRPr lang="en-US" sz="2000" b="0" i="0" u="none" strike="noStrike" baseline="0" dirty="0">
              <a:solidFill>
                <a:srgbClr val="000000"/>
              </a:solidFill>
              <a:latin typeface="Arial" panose="020B0604020202020204" pitchFamily="34" charset="0"/>
            </a:endParaRPr>
          </a:p>
          <a:p>
            <a:r>
              <a:rPr lang="en-US" sz="1800" b="1" i="0" u="none" strike="noStrike" baseline="0" dirty="0">
                <a:solidFill>
                  <a:srgbClr val="000000"/>
                </a:solidFill>
              </a:rPr>
              <a:t>Non-Federal Employees: </a:t>
            </a:r>
            <a:r>
              <a:rPr lang="en-US" sz="1800" b="0" i="0" u="none" strike="noStrike" baseline="0" dirty="0">
                <a:solidFill>
                  <a:srgbClr val="000000"/>
                </a:solidFill>
              </a:rPr>
              <a:t>If a non-US citizen meets all eligibility requirements in the eligibility chart directly below, the IPA regulations do not prohibit an IPA detail of the non-US citizen. </a:t>
            </a:r>
          </a:p>
          <a:p>
            <a:r>
              <a:rPr lang="en-US" sz="1800" b="1" i="0" u="none" strike="noStrike" baseline="0" dirty="0">
                <a:solidFill>
                  <a:srgbClr val="000000"/>
                </a:solidFill>
              </a:rPr>
              <a:t>NOTE</a:t>
            </a:r>
            <a:r>
              <a:rPr lang="en-US" sz="1800" b="0" i="0" u="none" strike="noStrike" baseline="0" dirty="0">
                <a:solidFill>
                  <a:srgbClr val="000000"/>
                </a:solidFill>
              </a:rPr>
              <a:t>: US citizens do not have to be cleared before detailing an </a:t>
            </a:r>
            <a:r>
              <a:rPr lang="en-US" sz="1800" b="1" i="0" u="none" strike="noStrike" baseline="0" dirty="0">
                <a:solidFill>
                  <a:srgbClr val="000000"/>
                </a:solidFill>
              </a:rPr>
              <a:t>ELIGIBLE </a:t>
            </a:r>
            <a:r>
              <a:rPr lang="en-US" sz="1800" b="0" i="0" u="none" strike="noStrike" baseline="0" dirty="0">
                <a:solidFill>
                  <a:srgbClr val="000000"/>
                </a:solidFill>
              </a:rPr>
              <a:t>non-US citizen under an IPA agreement. This means job opportunity announcements do not have to be posted to locate qualified US citizens </a:t>
            </a:r>
            <a:endParaRPr lang="en-US" dirty="0"/>
          </a:p>
        </p:txBody>
      </p:sp>
      <p:sp>
        <p:nvSpPr>
          <p:cNvPr id="6" name="Footer Placeholder 4">
            <a:extLst>
              <a:ext uri="{FF2B5EF4-FFF2-40B4-BE49-F238E27FC236}">
                <a16:creationId xmlns:a16="http://schemas.microsoft.com/office/drawing/2014/main" id="{877ABD3E-72F1-E051-CE96-D3206A3949E6}"/>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For questions, please use Q&amp;A box and address to “All Panelists.”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All Webinars will be recorded and posted within one week.</a:t>
            </a:r>
          </a:p>
        </p:txBody>
      </p:sp>
    </p:spTree>
    <p:extLst>
      <p:ext uri="{BB962C8B-B14F-4D97-AF65-F5344CB8AC3E}">
        <p14:creationId xmlns:p14="http://schemas.microsoft.com/office/powerpoint/2010/main" val="642881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F732C-E3EC-81EB-3BB7-400FD904B044}"/>
              </a:ext>
            </a:extLst>
          </p:cNvPr>
          <p:cNvSpPr>
            <a:spLocks noGrp="1"/>
          </p:cNvSpPr>
          <p:nvPr>
            <p:ph type="title"/>
          </p:nvPr>
        </p:nvSpPr>
        <p:spPr>
          <a:xfrm>
            <a:off x="142874" y="136525"/>
            <a:ext cx="11600487" cy="618385"/>
          </a:xfrm>
        </p:spPr>
        <p:txBody>
          <a:bodyPr/>
          <a:lstStyle/>
          <a:p>
            <a:r>
              <a:rPr lang="en-US" dirty="0">
                <a:ea typeface="+mj-lt"/>
                <a:cs typeface="+mj-lt"/>
              </a:rPr>
              <a:t>Section 2: Additional Considerations Regarding IPAs</a:t>
            </a:r>
            <a:endParaRPr lang="en-US" dirty="0"/>
          </a:p>
        </p:txBody>
      </p:sp>
      <p:sp>
        <p:nvSpPr>
          <p:cNvPr id="3" name="Content Placeholder 2">
            <a:extLst>
              <a:ext uri="{FF2B5EF4-FFF2-40B4-BE49-F238E27FC236}">
                <a16:creationId xmlns:a16="http://schemas.microsoft.com/office/drawing/2014/main" id="{CCB94CA7-1D5D-8BD2-1441-8360BCAA9C7D}"/>
              </a:ext>
            </a:extLst>
          </p:cNvPr>
          <p:cNvSpPr>
            <a:spLocks noGrp="1"/>
          </p:cNvSpPr>
          <p:nvPr>
            <p:ph idx="1"/>
          </p:nvPr>
        </p:nvSpPr>
        <p:spPr>
          <a:xfrm>
            <a:off x="389947" y="1194711"/>
            <a:ext cx="10515600" cy="3613083"/>
          </a:xfrm>
        </p:spPr>
        <p:txBody>
          <a:bodyPr vert="horz" lIns="91440" tIns="45720" rIns="91440" bIns="45720" rtlCol="0" anchor="t">
            <a:noAutofit/>
          </a:bodyPr>
          <a:lstStyle/>
          <a:p>
            <a:pPr marL="457200" lvl="1" indent="0">
              <a:buNone/>
            </a:pPr>
            <a:endParaRPr lang="en-US" dirty="0">
              <a:cs typeface="Calibri"/>
            </a:endParaRPr>
          </a:p>
          <a:p>
            <a:r>
              <a:rPr lang="en-US" sz="2400" dirty="0">
                <a:cs typeface="Calibri"/>
              </a:rPr>
              <a:t>One Employee on Assignment should only have one IPA even if they are working on multiple projects and/or across multiple appropriations</a:t>
            </a:r>
          </a:p>
          <a:p>
            <a:r>
              <a:rPr lang="en-US" sz="2400" dirty="0">
                <a:cs typeface="Calibri"/>
              </a:rPr>
              <a:t>Consider making IPAs project based</a:t>
            </a:r>
          </a:p>
          <a:p>
            <a:r>
              <a:rPr lang="en-US" sz="2400" dirty="0">
                <a:cs typeface="Calibri"/>
              </a:rPr>
              <a:t>Clearly detail the effort on the IPA and who is paying for that effort.  </a:t>
            </a:r>
          </a:p>
          <a:p>
            <a:r>
              <a:rPr lang="en-US" sz="2400" dirty="0">
                <a:cs typeface="Calibri"/>
              </a:rPr>
              <a:t>Cleland-Dole act has language allowing the VA to make exceptions to the 4 year time limitation.  Please note that VA has not developed policy regarding this.  While the law is clear, we cannot implement until the policy and guidance are provided.  ORD will be working closely with HR to develop policy.</a:t>
            </a:r>
            <a:endParaRPr lang="en-US" sz="2400" b="1" i="1" dirty="0">
              <a:cs typeface="Calibri"/>
            </a:endParaRPr>
          </a:p>
        </p:txBody>
      </p:sp>
      <p:sp>
        <p:nvSpPr>
          <p:cNvPr id="4" name="Date Placeholder 3">
            <a:extLst>
              <a:ext uri="{FF2B5EF4-FFF2-40B4-BE49-F238E27FC236}">
                <a16:creationId xmlns:a16="http://schemas.microsoft.com/office/drawing/2014/main" id="{B36DD00E-9C39-850F-C22D-95AC011A5183}"/>
              </a:ext>
            </a:extLst>
          </p:cNvPr>
          <p:cNvSpPr>
            <a:spLocks noGrp="1"/>
          </p:cNvSpPr>
          <p:nvPr>
            <p:ph type="dt" sz="half" idx="10"/>
          </p:nvPr>
        </p:nvSpPr>
        <p:spPr/>
        <p:txBody>
          <a:bodyPr/>
          <a:lstStyle/>
          <a:p>
            <a:fld id="{C03946DA-7B17-4B8B-9018-B13D3B82D5C6}" type="datetime1">
              <a:rPr lang="en-US" smtClean="0"/>
              <a:t>1/19/2023</a:t>
            </a:fld>
            <a:endParaRPr lang="en-US"/>
          </a:p>
        </p:txBody>
      </p:sp>
      <p:sp>
        <p:nvSpPr>
          <p:cNvPr id="5" name="Slide Number Placeholder 4">
            <a:extLst>
              <a:ext uri="{FF2B5EF4-FFF2-40B4-BE49-F238E27FC236}">
                <a16:creationId xmlns:a16="http://schemas.microsoft.com/office/drawing/2014/main" id="{50C0CF8D-B363-49EF-CE82-7D21BF97005B}"/>
              </a:ext>
            </a:extLst>
          </p:cNvPr>
          <p:cNvSpPr>
            <a:spLocks noGrp="1"/>
          </p:cNvSpPr>
          <p:nvPr>
            <p:ph type="sldNum" sz="quarter" idx="12"/>
          </p:nvPr>
        </p:nvSpPr>
        <p:spPr/>
        <p:txBody>
          <a:bodyPr/>
          <a:lstStyle/>
          <a:p>
            <a:fld id="{670A9334-4E67-F94F-A05E-0CE8B74A054E}" type="slidenum">
              <a:rPr lang="en-US" smtClean="0"/>
              <a:t>13</a:t>
            </a:fld>
            <a:endParaRPr lang="en-US"/>
          </a:p>
        </p:txBody>
      </p:sp>
      <p:sp>
        <p:nvSpPr>
          <p:cNvPr id="6" name="Footer Placeholder 4">
            <a:extLst>
              <a:ext uri="{FF2B5EF4-FFF2-40B4-BE49-F238E27FC236}">
                <a16:creationId xmlns:a16="http://schemas.microsoft.com/office/drawing/2014/main" id="{AD263D4C-F914-7039-D93F-1F91E74121B1}"/>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For questions, please use Q&amp;A box and address to “All Panelists.”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All Webinars will be recorded and posted within one week.</a:t>
            </a:r>
          </a:p>
        </p:txBody>
      </p:sp>
    </p:spTree>
    <p:extLst>
      <p:ext uri="{BB962C8B-B14F-4D97-AF65-F5344CB8AC3E}">
        <p14:creationId xmlns:p14="http://schemas.microsoft.com/office/powerpoint/2010/main" val="3618533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799B-4693-4DB8-AAD6-8748C6EABC99}"/>
              </a:ext>
            </a:extLst>
          </p:cNvPr>
          <p:cNvSpPr>
            <a:spLocks noGrp="1"/>
          </p:cNvSpPr>
          <p:nvPr>
            <p:ph type="title"/>
          </p:nvPr>
        </p:nvSpPr>
        <p:spPr>
          <a:xfrm>
            <a:off x="371475" y="112734"/>
            <a:ext cx="10867655" cy="701458"/>
          </a:xfrm>
        </p:spPr>
        <p:txBody>
          <a:bodyPr/>
          <a:lstStyle/>
          <a:p>
            <a:r>
              <a:rPr lang="en-US" dirty="0"/>
              <a:t>Section 3: Non-Citizens</a:t>
            </a:r>
          </a:p>
        </p:txBody>
      </p:sp>
      <p:pic>
        <p:nvPicPr>
          <p:cNvPr id="5" name="Content Placeholder 4" descr="A person in a suit smiling&#10;&#10;Description automatically generated with medium confidence">
            <a:extLst>
              <a:ext uri="{FF2B5EF4-FFF2-40B4-BE49-F238E27FC236}">
                <a16:creationId xmlns:a16="http://schemas.microsoft.com/office/drawing/2014/main" id="{C2AA40BE-FD2E-4AD3-B7F7-68066A60ACC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6579" y="2066296"/>
            <a:ext cx="5824786" cy="3261880"/>
          </a:xfrm>
        </p:spPr>
      </p:pic>
      <p:sp>
        <p:nvSpPr>
          <p:cNvPr id="6" name="Slide Number Placeholder 5">
            <a:extLst>
              <a:ext uri="{FF2B5EF4-FFF2-40B4-BE49-F238E27FC236}">
                <a16:creationId xmlns:a16="http://schemas.microsoft.com/office/drawing/2014/main" id="{10CF2FEE-2BEB-4195-A4F5-8F09D2EA406C}"/>
              </a:ext>
            </a:extLst>
          </p:cNvPr>
          <p:cNvSpPr>
            <a:spLocks noGrp="1"/>
          </p:cNvSpPr>
          <p:nvPr>
            <p:ph type="sldNum" sz="quarter" idx="12"/>
          </p:nvPr>
        </p:nvSpPr>
        <p:spPr/>
        <p:txBody>
          <a:bodyPr/>
          <a:lstStyle/>
          <a:p>
            <a:fld id="{670A9334-4E67-F94F-A05E-0CE8B74A054E}" type="slidenum">
              <a:rPr lang="en-US" smtClean="0"/>
              <a:t>14</a:t>
            </a:fld>
            <a:endParaRPr lang="en-US"/>
          </a:p>
        </p:txBody>
      </p:sp>
      <p:sp>
        <p:nvSpPr>
          <p:cNvPr id="3" name="Speech Bubble: Oval 2">
            <a:extLst>
              <a:ext uri="{FF2B5EF4-FFF2-40B4-BE49-F238E27FC236}">
                <a16:creationId xmlns:a16="http://schemas.microsoft.com/office/drawing/2014/main" id="{98D0DAB8-E9C9-4D22-8B67-4522ECAE5ABD}"/>
              </a:ext>
            </a:extLst>
          </p:cNvPr>
          <p:cNvSpPr/>
          <p:nvPr/>
        </p:nvSpPr>
        <p:spPr>
          <a:xfrm>
            <a:off x="7613073" y="972509"/>
            <a:ext cx="3740727" cy="272472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So what does this all mean for Non-Citizens?</a:t>
            </a:r>
          </a:p>
        </p:txBody>
      </p:sp>
      <p:sp>
        <p:nvSpPr>
          <p:cNvPr id="4" name="Footer Placeholder 4">
            <a:extLst>
              <a:ext uri="{FF2B5EF4-FFF2-40B4-BE49-F238E27FC236}">
                <a16:creationId xmlns:a16="http://schemas.microsoft.com/office/drawing/2014/main" id="{8C42116C-A4B5-543F-276E-28C3E32F41C7}"/>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For questions, please use Q&amp;A box and address to “All Panelists.”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All Webinars will be recorded and posted within one week.</a:t>
            </a:r>
          </a:p>
        </p:txBody>
      </p:sp>
    </p:spTree>
    <p:extLst>
      <p:ext uri="{BB962C8B-B14F-4D97-AF65-F5344CB8AC3E}">
        <p14:creationId xmlns:p14="http://schemas.microsoft.com/office/powerpoint/2010/main" val="1859310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799B-4693-4DB8-AAD6-8748C6EABC99}"/>
              </a:ext>
            </a:extLst>
          </p:cNvPr>
          <p:cNvSpPr>
            <a:spLocks noGrp="1"/>
          </p:cNvSpPr>
          <p:nvPr>
            <p:ph type="title"/>
          </p:nvPr>
        </p:nvSpPr>
        <p:spPr>
          <a:xfrm>
            <a:off x="371475" y="112734"/>
            <a:ext cx="10867655" cy="701458"/>
          </a:xfrm>
        </p:spPr>
        <p:txBody>
          <a:bodyPr/>
          <a:lstStyle/>
          <a:p>
            <a:r>
              <a:rPr lang="en-US" dirty="0"/>
              <a:t>So what changed with H1B and J1 Visa Holders</a:t>
            </a:r>
          </a:p>
        </p:txBody>
      </p:sp>
      <p:sp>
        <p:nvSpPr>
          <p:cNvPr id="7" name="Content Placeholder 6">
            <a:extLst>
              <a:ext uri="{FF2B5EF4-FFF2-40B4-BE49-F238E27FC236}">
                <a16:creationId xmlns:a16="http://schemas.microsoft.com/office/drawing/2014/main" id="{07B662CD-9797-375C-2B4D-06A9D61C4D00}"/>
              </a:ext>
            </a:extLst>
          </p:cNvPr>
          <p:cNvSpPr>
            <a:spLocks noGrp="1"/>
          </p:cNvSpPr>
          <p:nvPr>
            <p:ph idx="1"/>
          </p:nvPr>
        </p:nvSpPr>
        <p:spPr>
          <a:xfrm>
            <a:off x="275573" y="917531"/>
            <a:ext cx="11774466" cy="5022937"/>
          </a:xfrm>
        </p:spPr>
        <p:txBody>
          <a:bodyPr vert="horz" lIns="91440" tIns="45720" rIns="91440" bIns="45720" rtlCol="0" anchor="t">
            <a:noAutofit/>
          </a:bodyPr>
          <a:lstStyle/>
          <a:p>
            <a:pPr marL="0" marR="0" indent="0">
              <a:spcBef>
                <a:spcPts val="0"/>
              </a:spcBef>
              <a:spcAft>
                <a:spcPts val="0"/>
              </a:spcAft>
              <a:buNone/>
            </a:pPr>
            <a:r>
              <a:rPr lang="en-US" sz="1800" dirty="0">
                <a:effectLst/>
                <a:ea typeface="Calibri" panose="020F0502020204030204" pitchFamily="34" charset="0"/>
              </a:rPr>
              <a:t>Nothing really other than enforcement of policy by several HR offices.  </a:t>
            </a:r>
          </a:p>
          <a:p>
            <a:pPr marL="0" marR="0" indent="0">
              <a:spcBef>
                <a:spcPts val="0"/>
              </a:spcBef>
              <a:spcAft>
                <a:spcPts val="0"/>
              </a:spcAft>
              <a:buNone/>
            </a:pPr>
            <a:endParaRPr lang="en-US" sz="1800" dirty="0">
              <a:ea typeface="Calibri" panose="020F0502020204030204" pitchFamily="34" charset="0"/>
            </a:endParaRPr>
          </a:p>
          <a:p>
            <a:pPr marL="0" marR="0" indent="0">
              <a:spcBef>
                <a:spcPts val="0"/>
              </a:spcBef>
              <a:spcAft>
                <a:spcPts val="0"/>
              </a:spcAft>
              <a:buNone/>
            </a:pPr>
            <a:r>
              <a:rPr lang="en-US" sz="1800" dirty="0">
                <a:effectLst/>
                <a:ea typeface="Calibri" panose="020F0502020204030204" pitchFamily="34" charset="0"/>
              </a:rPr>
              <a:t>Regarding the H-1B and WOC question, the simplest way to put it is as follows:</a:t>
            </a:r>
          </a:p>
          <a:p>
            <a:pPr marL="0" marR="0">
              <a:spcBef>
                <a:spcPts val="0"/>
              </a:spcBef>
              <a:spcAft>
                <a:spcPts val="0"/>
              </a:spcAft>
            </a:pPr>
            <a:endParaRPr lang="en-US" sz="1800" dirty="0">
              <a:effectLst/>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ea typeface="Times New Roman" panose="02020603050405020304" pitchFamily="18" charset="0"/>
              </a:rPr>
              <a:t>WOC appointments are employment appointments.</a:t>
            </a:r>
            <a:endParaRPr lang="en-US" sz="1800" dirty="0">
              <a:effectLst/>
              <a:ea typeface="Calibri" panose="020F0502020204030204" pitchFamily="34" charset="0"/>
            </a:endParaRPr>
          </a:p>
          <a:p>
            <a:pPr marL="342900" marR="0" lvl="0" indent="-342900">
              <a:spcBef>
                <a:spcPts val="0"/>
              </a:spcBef>
              <a:spcAft>
                <a:spcPts val="0"/>
              </a:spcAft>
              <a:buFont typeface="+mj-lt"/>
              <a:buAutoNum type="arabicPeriod"/>
            </a:pPr>
            <a:endParaRPr lang="en-US" sz="1800" dirty="0">
              <a:effectLst/>
              <a:ea typeface="Times New Roman" panose="02020603050405020304" pitchFamily="18" charset="0"/>
            </a:endParaRPr>
          </a:p>
          <a:p>
            <a:pPr marL="342900" marR="0" lvl="0" indent="-342900">
              <a:spcBef>
                <a:spcPts val="0"/>
              </a:spcBef>
              <a:spcAft>
                <a:spcPts val="0"/>
              </a:spcAft>
              <a:buFont typeface="+mj-lt"/>
              <a:buAutoNum type="arabicPeriod"/>
            </a:pPr>
            <a:r>
              <a:rPr lang="en-US" sz="1800" dirty="0">
                <a:effectLst/>
                <a:ea typeface="Times New Roman" panose="02020603050405020304" pitchFamily="18" charset="0"/>
              </a:rPr>
              <a:t>Individuals on WOC appointments do not receive a salary as they are “without compensation” by definition., VA cannot attest they are paying the individual the prevailing wage identified on the labor condition application (LCA).  Even if VA is identified as an alternate worksite, we would still be viewed as an employer of the individual. </a:t>
            </a:r>
            <a:endParaRPr lang="en-US" sz="1800" dirty="0">
              <a:effectLst/>
              <a:ea typeface="Calibri" panose="020F0502020204030204" pitchFamily="34" charset="0"/>
            </a:endParaRPr>
          </a:p>
          <a:p>
            <a:pPr marL="342900" indent="-342900">
              <a:buFont typeface="+mj-lt"/>
              <a:buAutoNum type="arabicPeriod"/>
            </a:pPr>
            <a:r>
              <a:rPr lang="en-US" sz="1800" dirty="0">
                <a:effectLst/>
                <a:ea typeface="Times New Roman" panose="02020603050405020304" pitchFamily="18" charset="0"/>
              </a:rPr>
              <a:t>Placing an H-1B on an employment appointment at VA distorts the employer-employee relationship between the sponsor and H-1B holder.  The individual would be working onsite at VA, would likely be supervised by VA employees, and performing VA work.  For all intents and purposes, VA would appear to be the individual’s employer as opposed to the actual sponsor.  That could open the sponsor to scrutiny and possible fines from USCIS for falsifying information on the H-1B petition.  (It could also subject VA to scrutiny as well. )</a:t>
            </a:r>
            <a:endParaRPr lang="en-US" sz="1800" dirty="0"/>
          </a:p>
        </p:txBody>
      </p:sp>
      <p:sp>
        <p:nvSpPr>
          <p:cNvPr id="6" name="Slide Number Placeholder 5">
            <a:extLst>
              <a:ext uri="{FF2B5EF4-FFF2-40B4-BE49-F238E27FC236}">
                <a16:creationId xmlns:a16="http://schemas.microsoft.com/office/drawing/2014/main" id="{10CF2FEE-2BEB-4195-A4F5-8F09D2EA406C}"/>
              </a:ext>
            </a:extLst>
          </p:cNvPr>
          <p:cNvSpPr>
            <a:spLocks noGrp="1"/>
          </p:cNvSpPr>
          <p:nvPr>
            <p:ph type="sldNum" sz="quarter" idx="12"/>
          </p:nvPr>
        </p:nvSpPr>
        <p:spPr/>
        <p:txBody>
          <a:bodyPr/>
          <a:lstStyle/>
          <a:p>
            <a:fld id="{670A9334-4E67-F94F-A05E-0CE8B74A054E}" type="slidenum">
              <a:rPr lang="en-US" smtClean="0"/>
              <a:t>15</a:t>
            </a:fld>
            <a:endParaRPr lang="en-US"/>
          </a:p>
        </p:txBody>
      </p:sp>
      <p:sp>
        <p:nvSpPr>
          <p:cNvPr id="3" name="Footer Placeholder 4">
            <a:extLst>
              <a:ext uri="{FF2B5EF4-FFF2-40B4-BE49-F238E27FC236}">
                <a16:creationId xmlns:a16="http://schemas.microsoft.com/office/drawing/2014/main" id="{DC12F07F-8FD0-E862-BC26-2690604C1A44}"/>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For questions, please use Q&amp;A box and address to “All Panelists.”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All Webinars will be recorded and posted within one week.</a:t>
            </a:r>
          </a:p>
        </p:txBody>
      </p:sp>
    </p:spTree>
    <p:extLst>
      <p:ext uri="{BB962C8B-B14F-4D97-AF65-F5344CB8AC3E}">
        <p14:creationId xmlns:p14="http://schemas.microsoft.com/office/powerpoint/2010/main" val="1007374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799B-4693-4DB8-AAD6-8748C6EABC99}"/>
              </a:ext>
            </a:extLst>
          </p:cNvPr>
          <p:cNvSpPr>
            <a:spLocks noGrp="1"/>
          </p:cNvSpPr>
          <p:nvPr>
            <p:ph type="title"/>
          </p:nvPr>
        </p:nvSpPr>
        <p:spPr>
          <a:xfrm>
            <a:off x="371475" y="112734"/>
            <a:ext cx="10867655" cy="701458"/>
          </a:xfrm>
        </p:spPr>
        <p:txBody>
          <a:bodyPr/>
          <a:lstStyle/>
          <a:p>
            <a:r>
              <a:rPr lang="en-US" dirty="0"/>
              <a:t>Section 3: Non-Citizens</a:t>
            </a:r>
          </a:p>
        </p:txBody>
      </p:sp>
      <p:sp>
        <p:nvSpPr>
          <p:cNvPr id="7" name="Content Placeholder 6">
            <a:extLst>
              <a:ext uri="{FF2B5EF4-FFF2-40B4-BE49-F238E27FC236}">
                <a16:creationId xmlns:a16="http://schemas.microsoft.com/office/drawing/2014/main" id="{07B662CD-9797-375C-2B4D-06A9D61C4D00}"/>
              </a:ext>
            </a:extLst>
          </p:cNvPr>
          <p:cNvSpPr>
            <a:spLocks noGrp="1"/>
          </p:cNvSpPr>
          <p:nvPr>
            <p:ph idx="1"/>
          </p:nvPr>
        </p:nvSpPr>
        <p:spPr>
          <a:xfrm>
            <a:off x="275573" y="917531"/>
            <a:ext cx="11774466" cy="5022937"/>
          </a:xfrm>
        </p:spPr>
        <p:txBody>
          <a:bodyPr vert="horz" lIns="91440" tIns="45720" rIns="91440" bIns="45720" rtlCol="0" anchor="t">
            <a:noAutofit/>
          </a:bodyPr>
          <a:lstStyle/>
          <a:p>
            <a:endParaRPr lang="en-US" sz="1800" dirty="0"/>
          </a:p>
          <a:p>
            <a:r>
              <a:rPr lang="en-US" sz="1800" dirty="0">
                <a:solidFill>
                  <a:srgbClr val="000000"/>
                </a:solidFill>
                <a:latin typeface="Arial"/>
                <a:cs typeface="Arial"/>
              </a:rPr>
              <a:t> </a:t>
            </a:r>
            <a:r>
              <a:rPr lang="en-US" sz="1800" b="1" i="0" u="none" strike="noStrike" baseline="0" dirty="0">
                <a:solidFill>
                  <a:srgbClr val="000000"/>
                </a:solidFill>
                <a:latin typeface="Arial"/>
                <a:cs typeface="Arial"/>
              </a:rPr>
              <a:t>Without Compensation (WOC) Non-US Citizen Statute Reference: </a:t>
            </a:r>
            <a:r>
              <a:rPr lang="en-US" sz="1800" b="0" i="0" u="none" strike="noStrike" baseline="0" dirty="0">
                <a:solidFill>
                  <a:srgbClr val="000000"/>
                </a:solidFill>
                <a:latin typeface="Arial"/>
                <a:cs typeface="Arial"/>
              </a:rPr>
              <a:t>38 U.S.C. § 7407 – Administrative provisions for section 7405 and 7406 appointments: </a:t>
            </a:r>
            <a:r>
              <a:rPr lang="en-US" sz="1800" b="1" i="0" u="none" strike="noStrike" baseline="0" dirty="0">
                <a:solidFill>
                  <a:srgbClr val="0462C1"/>
                </a:solidFill>
                <a:latin typeface="Arial"/>
                <a:cs typeface="Arial"/>
              </a:rPr>
              <a:t>https://www.law.cornell.edu/uscode/text/38/7407</a:t>
            </a:r>
            <a:r>
              <a:rPr lang="en-US" sz="1800" b="1" dirty="0">
                <a:solidFill>
                  <a:srgbClr val="0462C1"/>
                </a:solidFill>
                <a:latin typeface="Arial"/>
                <a:cs typeface="Arial"/>
              </a:rPr>
              <a:t> </a:t>
            </a:r>
            <a:endParaRPr lang="en-US" sz="1800" b="0" i="0" u="none" strike="noStrike" baseline="0" dirty="0">
              <a:solidFill>
                <a:srgbClr val="0462C1"/>
              </a:solidFill>
              <a:latin typeface="Arial" panose="020B0604020202020204" pitchFamily="34" charset="0"/>
            </a:endParaRPr>
          </a:p>
          <a:p>
            <a:r>
              <a:rPr lang="en-US" sz="1800" b="0" i="0" u="none" strike="noStrike" baseline="0" dirty="0">
                <a:solidFill>
                  <a:srgbClr val="000000"/>
                </a:solidFill>
                <a:latin typeface="Arial"/>
                <a:cs typeface="Arial"/>
              </a:rPr>
              <a:t>(a) When the Under Secretary for Health </a:t>
            </a:r>
            <a:r>
              <a:rPr lang="en-US" sz="1800" b="1" i="0" u="none" strike="noStrike" baseline="0" dirty="0">
                <a:solidFill>
                  <a:srgbClr val="000000"/>
                </a:solidFill>
                <a:latin typeface="Arial"/>
                <a:cs typeface="Arial"/>
              </a:rPr>
              <a:t>determines that it is not possible to recruit qualified citizens </a:t>
            </a:r>
            <a:r>
              <a:rPr lang="en-US" sz="1800" b="0" i="0" u="none" strike="noStrike" baseline="0" dirty="0">
                <a:solidFill>
                  <a:srgbClr val="000000"/>
                </a:solidFill>
                <a:latin typeface="Arial"/>
                <a:cs typeface="Arial"/>
              </a:rPr>
              <a:t>for the necessary services, appointments under sections 7405 and 7406 of this title may be made without regard to the citizenship requirements of section 7402(c) of this title or of any other law prohibiting the employment of, or payment of compensation to, a person who is not a citizen of the United States.</a:t>
            </a:r>
            <a:r>
              <a:rPr lang="en-US" sz="1800" dirty="0">
                <a:solidFill>
                  <a:srgbClr val="000000"/>
                </a:solidFill>
                <a:latin typeface="Arial"/>
                <a:cs typeface="Arial"/>
              </a:rPr>
              <a:t> </a:t>
            </a:r>
            <a:endParaRPr lang="en-US" sz="1800" b="0" i="0" u="none" strike="noStrike" baseline="0" dirty="0">
              <a:solidFill>
                <a:srgbClr val="000000"/>
              </a:solidFill>
              <a:latin typeface="Arial" panose="020B0604020202020204" pitchFamily="34" charset="0"/>
              <a:cs typeface="Arial"/>
            </a:endParaRPr>
          </a:p>
          <a:p>
            <a:r>
              <a:rPr lang="en-US" sz="1800" b="1" i="0" u="none" strike="noStrike" baseline="0" dirty="0">
                <a:solidFill>
                  <a:srgbClr val="000000"/>
                </a:solidFill>
                <a:latin typeface="Arial" panose="020B0604020202020204" pitchFamily="34" charset="0"/>
              </a:rPr>
              <a:t>WOC Non-US Citizen VA Policy Reference: </a:t>
            </a:r>
            <a:r>
              <a:rPr lang="en-US" sz="1800" b="0" i="0" u="none" strike="noStrike" baseline="0" dirty="0">
                <a:solidFill>
                  <a:srgbClr val="000000"/>
                </a:solidFill>
                <a:latin typeface="Arial" panose="020B0604020202020204" pitchFamily="34" charset="0"/>
              </a:rPr>
              <a:t>VA HANDBOOK 5005, PART II CHAPTER 3, Section G: </a:t>
            </a:r>
          </a:p>
          <a:p>
            <a:r>
              <a:rPr lang="en-US" sz="1800" b="1" i="0" u="none" strike="noStrike" baseline="0" dirty="0">
                <a:solidFill>
                  <a:srgbClr val="000000"/>
                </a:solidFill>
                <a:latin typeface="Arial" panose="020B0604020202020204" pitchFamily="34" charset="0"/>
              </a:rPr>
              <a:t>7. ACCEPTANCE OF SERVICES ON A WOC BASIS UNDER 38 U.S.C. § 7405(a)(1) </a:t>
            </a:r>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a:cs typeface="Arial"/>
              </a:rPr>
              <a:t>d. Non-US citizens may be utilized on a WOC basis when no qualified US citizens are available, and it is deemed to be in the interest of the facility.</a:t>
            </a:r>
            <a:r>
              <a:rPr lang="en-US" sz="1800" dirty="0">
                <a:solidFill>
                  <a:srgbClr val="000000"/>
                </a:solidFill>
                <a:latin typeface="Arial"/>
                <a:cs typeface="Arial"/>
              </a:rPr>
              <a:t> </a:t>
            </a:r>
            <a:endParaRPr lang="en-US" sz="1800" b="0" i="0" u="none" strike="noStrike" baseline="0" dirty="0">
              <a:solidFill>
                <a:srgbClr val="000000"/>
              </a:solidFill>
              <a:latin typeface="Arial" panose="020B0604020202020204" pitchFamily="34" charset="0"/>
              <a:cs typeface="Arial"/>
            </a:endParaRPr>
          </a:p>
          <a:p>
            <a:r>
              <a:rPr lang="en-US" sz="1800" b="0" i="0" u="none" strike="noStrike" baseline="0" dirty="0">
                <a:solidFill>
                  <a:srgbClr val="000000"/>
                </a:solidFill>
                <a:latin typeface="Arial"/>
                <a:cs typeface="Arial"/>
              </a:rPr>
              <a:t>The above VA policy pertains to WOC </a:t>
            </a:r>
            <a:r>
              <a:rPr lang="en-US" sz="1800" b="1" i="0" u="none" strike="noStrike" baseline="0" dirty="0">
                <a:solidFill>
                  <a:srgbClr val="000000"/>
                </a:solidFill>
                <a:latin typeface="Arial"/>
                <a:cs typeface="Arial"/>
              </a:rPr>
              <a:t>eligible </a:t>
            </a:r>
            <a:r>
              <a:rPr lang="en-US" sz="1800" b="0" i="0" u="none" strike="noStrike" baseline="0" dirty="0">
                <a:solidFill>
                  <a:srgbClr val="000000"/>
                </a:solidFill>
                <a:latin typeface="Arial"/>
                <a:cs typeface="Arial"/>
              </a:rPr>
              <a:t>non-US citizens. </a:t>
            </a:r>
            <a:r>
              <a:rPr lang="en-US" sz="1800" b="1" i="0" u="none" strike="noStrike" baseline="0" dirty="0">
                <a:solidFill>
                  <a:srgbClr val="000000"/>
                </a:solidFill>
                <a:latin typeface="Arial"/>
                <a:cs typeface="Arial"/>
              </a:rPr>
              <a:t>It should not be viewed as an overarching authorization that any non-US citizen may be appointed on a WOC basis. </a:t>
            </a:r>
            <a:r>
              <a:rPr lang="en-US" sz="1800" b="0" i="0" u="none" strike="noStrike" baseline="0" dirty="0">
                <a:solidFill>
                  <a:srgbClr val="000000"/>
                </a:solidFill>
                <a:latin typeface="Arial"/>
                <a:cs typeface="Arial"/>
              </a:rPr>
              <a:t>The WOC eligibility for different categories of non-US citizens is described </a:t>
            </a:r>
            <a:r>
              <a:rPr lang="en-US" sz="1800" dirty="0">
                <a:solidFill>
                  <a:srgbClr val="000000"/>
                </a:solidFill>
                <a:latin typeface="Arial"/>
                <a:cs typeface="Arial"/>
              </a:rPr>
              <a:t>on the next slide. </a:t>
            </a:r>
            <a:endParaRPr lang="en-US" sz="1800" dirty="0"/>
          </a:p>
        </p:txBody>
      </p:sp>
      <p:sp>
        <p:nvSpPr>
          <p:cNvPr id="6" name="Slide Number Placeholder 5">
            <a:extLst>
              <a:ext uri="{FF2B5EF4-FFF2-40B4-BE49-F238E27FC236}">
                <a16:creationId xmlns:a16="http://schemas.microsoft.com/office/drawing/2014/main" id="{10CF2FEE-2BEB-4195-A4F5-8F09D2EA406C}"/>
              </a:ext>
            </a:extLst>
          </p:cNvPr>
          <p:cNvSpPr>
            <a:spLocks noGrp="1"/>
          </p:cNvSpPr>
          <p:nvPr>
            <p:ph type="sldNum" sz="quarter" idx="12"/>
          </p:nvPr>
        </p:nvSpPr>
        <p:spPr/>
        <p:txBody>
          <a:bodyPr/>
          <a:lstStyle/>
          <a:p>
            <a:fld id="{670A9334-4E67-F94F-A05E-0CE8B74A054E}" type="slidenum">
              <a:rPr lang="en-US" smtClean="0"/>
              <a:t>16</a:t>
            </a:fld>
            <a:endParaRPr lang="en-US"/>
          </a:p>
        </p:txBody>
      </p:sp>
      <p:sp>
        <p:nvSpPr>
          <p:cNvPr id="3" name="Footer Placeholder 4">
            <a:extLst>
              <a:ext uri="{FF2B5EF4-FFF2-40B4-BE49-F238E27FC236}">
                <a16:creationId xmlns:a16="http://schemas.microsoft.com/office/drawing/2014/main" id="{23E0E5C2-2476-6B41-E91F-9607A1A42435}"/>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For questions, please use Q&amp;A box and address to “All Panelists.”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All Webinars will be recorded and posted within one week.</a:t>
            </a:r>
          </a:p>
        </p:txBody>
      </p:sp>
    </p:spTree>
    <p:extLst>
      <p:ext uri="{BB962C8B-B14F-4D97-AF65-F5344CB8AC3E}">
        <p14:creationId xmlns:p14="http://schemas.microsoft.com/office/powerpoint/2010/main" val="66155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799B-4693-4DB8-AAD6-8748C6EABC99}"/>
              </a:ext>
            </a:extLst>
          </p:cNvPr>
          <p:cNvSpPr>
            <a:spLocks noGrp="1"/>
          </p:cNvSpPr>
          <p:nvPr>
            <p:ph type="title"/>
          </p:nvPr>
        </p:nvSpPr>
        <p:spPr>
          <a:xfrm>
            <a:off x="371475" y="112734"/>
            <a:ext cx="10867655" cy="701458"/>
          </a:xfrm>
        </p:spPr>
        <p:txBody>
          <a:bodyPr/>
          <a:lstStyle/>
          <a:p>
            <a:r>
              <a:rPr lang="en-US" dirty="0"/>
              <a:t>Section 3: Types</a:t>
            </a:r>
          </a:p>
        </p:txBody>
      </p:sp>
      <p:sp>
        <p:nvSpPr>
          <p:cNvPr id="7" name="Content Placeholder 6">
            <a:extLst>
              <a:ext uri="{FF2B5EF4-FFF2-40B4-BE49-F238E27FC236}">
                <a16:creationId xmlns:a16="http://schemas.microsoft.com/office/drawing/2014/main" id="{07B662CD-9797-375C-2B4D-06A9D61C4D00}"/>
              </a:ext>
            </a:extLst>
          </p:cNvPr>
          <p:cNvSpPr>
            <a:spLocks noGrp="1"/>
          </p:cNvSpPr>
          <p:nvPr>
            <p:ph idx="1"/>
          </p:nvPr>
        </p:nvSpPr>
        <p:spPr>
          <a:xfrm>
            <a:off x="275573" y="917531"/>
            <a:ext cx="11774466" cy="5022937"/>
          </a:xfrm>
        </p:spPr>
        <p:txBody>
          <a:bodyPr vert="horz" lIns="91440" tIns="45720" rIns="91440" bIns="45720" rtlCol="0" anchor="t">
            <a:noAutofit/>
          </a:bodyPr>
          <a:lstStyle/>
          <a:p>
            <a:pPr marL="0" marR="0">
              <a:spcBef>
                <a:spcPts val="0"/>
              </a:spcBef>
              <a:spcAft>
                <a:spcPts val="0"/>
              </a:spcAft>
            </a:pPr>
            <a:r>
              <a:rPr lang="en-US" sz="1800" b="1" dirty="0">
                <a:solidFill>
                  <a:srgbClr val="000000"/>
                </a:solidFill>
                <a:effectLst/>
                <a:latin typeface="Arial" panose="020B0604020202020204" pitchFamily="34" charset="0"/>
                <a:ea typeface="Calibri" panose="020F0502020204030204" pitchFamily="34" charset="0"/>
              </a:rPr>
              <a:t>Please review the WOC Eligibilit</a:t>
            </a:r>
            <a:r>
              <a:rPr lang="en-US" sz="1800" b="1" dirty="0">
                <a:solidFill>
                  <a:srgbClr val="000000"/>
                </a:solidFill>
                <a:latin typeface="Arial" panose="020B0604020202020204" pitchFamily="34" charset="0"/>
                <a:ea typeface="Calibri" panose="020F0502020204030204" pitchFamily="34" charset="0"/>
              </a:rPr>
              <a:t>y Guide to gain a better understanding and assess the limitations of each.  (will be available at </a:t>
            </a:r>
            <a:r>
              <a:rPr lang="en-US" sz="1800" b="1" dirty="0">
                <a:solidFill>
                  <a:srgbClr val="000000"/>
                </a:solidFill>
                <a:latin typeface="Arial" panose="020B0604020202020204" pitchFamily="34" charset="0"/>
                <a:ea typeface="Calibri" panose="020F0502020204030204" pitchFamily="34" charset="0"/>
                <a:hlinkClick r:id="rId3"/>
              </a:rPr>
              <a:t>https://www.research.va.gov/resources/policies/human_resources/default.cfm</a:t>
            </a:r>
            <a:r>
              <a:rPr lang="en-US" sz="1800" b="1" dirty="0">
                <a:solidFill>
                  <a:srgbClr val="000000"/>
                </a:solidFill>
                <a:latin typeface="Arial" panose="020B0604020202020204" pitchFamily="34" charset="0"/>
                <a:ea typeface="Calibri" panose="020F0502020204030204" pitchFamily="34" charset="0"/>
              </a:rPr>
              <a:t>)</a:t>
            </a:r>
          </a:p>
          <a:p>
            <a:pPr marL="0" marR="0">
              <a:spcBef>
                <a:spcPts val="0"/>
              </a:spcBef>
              <a:spcAft>
                <a:spcPts val="0"/>
              </a:spcAft>
            </a:pPr>
            <a:endParaRPr lang="en-US" sz="1800" b="1" dirty="0">
              <a:solidFill>
                <a:srgbClr val="000000"/>
              </a:solidFill>
              <a:effectLst/>
              <a:latin typeface="Arial" panose="020B0604020202020204" pitchFamily="34" charset="0"/>
              <a:ea typeface="Calibri" panose="020F0502020204030204" pitchFamily="34" charset="0"/>
            </a:endParaRPr>
          </a:p>
          <a:p>
            <a:pPr marL="0" marR="0">
              <a:spcBef>
                <a:spcPts val="0"/>
              </a:spcBef>
              <a:spcAft>
                <a:spcPts val="0"/>
              </a:spcAft>
            </a:pPr>
            <a:r>
              <a:rPr lang="en-US" sz="1800" b="1" dirty="0">
                <a:solidFill>
                  <a:srgbClr val="000000"/>
                </a:solidFill>
                <a:effectLst/>
                <a:latin typeface="Arial" panose="020B0604020202020204" pitchFamily="34" charset="0"/>
                <a:ea typeface="Calibri" panose="020F0502020204030204" pitchFamily="34" charset="0"/>
              </a:rPr>
              <a:t>Permanent Alien Resident (Green Card Holder):  Yes,</a:t>
            </a:r>
            <a:r>
              <a:rPr lang="en-US" sz="1800" dirty="0">
                <a:solidFill>
                  <a:srgbClr val="000000"/>
                </a:solidFill>
                <a:effectLst/>
                <a:latin typeface="Arial" panose="020B0604020202020204" pitchFamily="34" charset="0"/>
                <a:ea typeface="Calibri" panose="020F0502020204030204" pitchFamily="34" charset="0"/>
              </a:rPr>
              <a:t> after required to document that no US citizens were available for the appointment before the EAD holder can be appointed WOC. </a:t>
            </a:r>
          </a:p>
          <a:p>
            <a:pPr marL="0" indent="0">
              <a:buNone/>
            </a:pPr>
            <a:endParaRPr lang="en-US" sz="1800" dirty="0"/>
          </a:p>
          <a:p>
            <a:pPr marL="0" marR="0">
              <a:spcBef>
                <a:spcPts val="0"/>
              </a:spcBef>
              <a:spcAft>
                <a:spcPts val="0"/>
              </a:spcAft>
            </a:pPr>
            <a:r>
              <a:rPr lang="en-US" sz="1800" b="1" dirty="0">
                <a:solidFill>
                  <a:srgbClr val="000000"/>
                </a:solidFill>
                <a:effectLst/>
                <a:latin typeface="Arial" panose="020B0604020202020204" pitchFamily="34" charset="0"/>
                <a:ea typeface="Calibri" panose="020F0502020204030204" pitchFamily="34" charset="0"/>
              </a:rPr>
              <a:t>H-1B Visa Holder:   No</a:t>
            </a:r>
            <a:r>
              <a:rPr lang="en-US" sz="1800" dirty="0">
                <a:solidFill>
                  <a:srgbClr val="000000"/>
                </a:solidFill>
                <a:effectLst/>
                <a:latin typeface="Arial" panose="020B0604020202020204" pitchFamily="34" charset="0"/>
                <a:ea typeface="Calibri" panose="020F0502020204030204" pitchFamily="34" charset="0"/>
              </a:rPr>
              <a:t> </a:t>
            </a:r>
          </a:p>
          <a:p>
            <a:pPr marL="0" marR="0" indent="0">
              <a:spcBef>
                <a:spcPts val="0"/>
              </a:spcBef>
              <a:spcAft>
                <a:spcPts val="0"/>
              </a:spcAft>
              <a:buNone/>
            </a:pPr>
            <a:r>
              <a:rPr lang="en-US" sz="1800" b="1" dirty="0">
                <a:solidFill>
                  <a:srgbClr val="000000"/>
                </a:solidFill>
                <a:effectLst/>
                <a:latin typeface="Arial" panose="020B0604020202020204" pitchFamily="34" charset="0"/>
                <a:ea typeface="Calibri" panose="020F0502020204030204" pitchFamily="34" charset="0"/>
              </a:rPr>
              <a:t> </a:t>
            </a:r>
            <a:endParaRPr lang="en-US" sz="1800" dirty="0">
              <a:solidFill>
                <a:srgbClr val="000000"/>
              </a:solidFill>
              <a:effectLst/>
              <a:latin typeface="Arial" panose="020B0604020202020204" pitchFamily="34" charset="0"/>
              <a:ea typeface="Calibri" panose="020F0502020204030204" pitchFamily="34" charset="0"/>
            </a:endParaRPr>
          </a:p>
          <a:p>
            <a:pPr marL="0" marR="0">
              <a:spcBef>
                <a:spcPts val="0"/>
              </a:spcBef>
              <a:spcAft>
                <a:spcPts val="0"/>
              </a:spcAft>
            </a:pPr>
            <a:r>
              <a:rPr lang="en-US" sz="1800" b="1" dirty="0">
                <a:solidFill>
                  <a:srgbClr val="000000"/>
                </a:solidFill>
                <a:effectLst/>
                <a:latin typeface="Arial" panose="020B0604020202020204" pitchFamily="34" charset="0"/>
                <a:ea typeface="Calibri" panose="020F0502020204030204" pitchFamily="34" charset="0"/>
              </a:rPr>
              <a:t>J-1 Visa Holder: In certain circumstances, but unlikely in research</a:t>
            </a:r>
            <a:endParaRPr lang="en-US" sz="1800" dirty="0">
              <a:solidFill>
                <a:srgbClr val="000000"/>
              </a:solidFill>
              <a:effectLst/>
              <a:latin typeface="Arial" panose="020B0604020202020204" pitchFamily="34" charset="0"/>
              <a:ea typeface="Calibri" panose="020F0502020204030204" pitchFamily="34" charset="0"/>
            </a:endParaRPr>
          </a:p>
          <a:p>
            <a:pPr marL="0" marR="0" indent="0">
              <a:spcBef>
                <a:spcPts val="0"/>
              </a:spcBef>
              <a:spcAft>
                <a:spcPts val="0"/>
              </a:spcAft>
              <a:buNone/>
            </a:pPr>
            <a:r>
              <a:rPr lang="en-US" sz="1800" b="1" dirty="0">
                <a:solidFill>
                  <a:srgbClr val="000000"/>
                </a:solidFill>
                <a:effectLst/>
                <a:latin typeface="Arial" panose="020B0604020202020204" pitchFamily="34" charset="0"/>
                <a:ea typeface="Calibri" panose="020F0502020204030204" pitchFamily="34" charset="0"/>
              </a:rPr>
              <a:t> </a:t>
            </a:r>
            <a:endParaRPr lang="en-US" sz="1800" dirty="0">
              <a:solidFill>
                <a:srgbClr val="000000"/>
              </a:solidFill>
              <a:effectLst/>
              <a:latin typeface="Arial" panose="020B0604020202020204" pitchFamily="34" charset="0"/>
              <a:ea typeface="Calibri" panose="020F0502020204030204" pitchFamily="34" charset="0"/>
            </a:endParaRPr>
          </a:p>
          <a:p>
            <a:pPr marL="0" marR="0">
              <a:spcBef>
                <a:spcPts val="0"/>
              </a:spcBef>
              <a:spcAft>
                <a:spcPts val="0"/>
              </a:spcAft>
            </a:pPr>
            <a:r>
              <a:rPr lang="en-US" sz="1800" b="1" dirty="0">
                <a:solidFill>
                  <a:srgbClr val="000000"/>
                </a:solidFill>
                <a:effectLst/>
                <a:latin typeface="Arial" panose="020B0604020202020204" pitchFamily="34" charset="0"/>
                <a:ea typeface="Calibri" panose="020F0502020204030204" pitchFamily="34" charset="0"/>
              </a:rPr>
              <a:t>F-1 Visa Holder: Yes, </a:t>
            </a:r>
            <a:r>
              <a:rPr lang="en-US" sz="1800" dirty="0">
                <a:solidFill>
                  <a:srgbClr val="000000"/>
                </a:solidFill>
                <a:effectLst/>
                <a:latin typeface="Arial" panose="020B0604020202020204" pitchFamily="34" charset="0"/>
                <a:ea typeface="Calibri" panose="020F0502020204030204" pitchFamily="34" charset="0"/>
              </a:rPr>
              <a:t>after one-year full time course curriculum and required documentation that position cannot be filled by US citizen </a:t>
            </a:r>
          </a:p>
          <a:p>
            <a:pPr marL="0" marR="0" indent="0">
              <a:spcBef>
                <a:spcPts val="0"/>
              </a:spcBef>
              <a:spcAft>
                <a:spcPts val="0"/>
              </a:spcAft>
              <a:buNone/>
            </a:pPr>
            <a:r>
              <a:rPr lang="en-US" sz="1800" dirty="0">
                <a:solidFill>
                  <a:srgbClr val="000000"/>
                </a:solidFill>
                <a:effectLst/>
                <a:latin typeface="Arial" panose="020B0604020202020204" pitchFamily="34" charset="0"/>
                <a:ea typeface="Calibri" panose="020F0502020204030204" pitchFamily="34" charset="0"/>
              </a:rPr>
              <a:t> </a:t>
            </a:r>
          </a:p>
          <a:p>
            <a:pPr marL="0" marR="0">
              <a:spcBef>
                <a:spcPts val="0"/>
              </a:spcBef>
              <a:spcAft>
                <a:spcPts val="0"/>
              </a:spcAft>
            </a:pPr>
            <a:r>
              <a:rPr lang="en-US" sz="1800" b="1" dirty="0">
                <a:solidFill>
                  <a:srgbClr val="000000"/>
                </a:solidFill>
                <a:effectLst/>
                <a:latin typeface="Arial" panose="020B0604020202020204" pitchFamily="34" charset="0"/>
                <a:ea typeface="Calibri" panose="020F0502020204030204" pitchFamily="34" charset="0"/>
              </a:rPr>
              <a:t>O-1 Visa Holder: Maybe.  Please see detailed guidance in WOC guide</a:t>
            </a:r>
            <a:endParaRPr lang="en-US" sz="1800" dirty="0">
              <a:solidFill>
                <a:srgbClr val="000000"/>
              </a:solidFill>
              <a:effectLst/>
              <a:latin typeface="Arial" panose="020B0604020202020204" pitchFamily="34" charset="0"/>
              <a:ea typeface="Calibri" panose="020F0502020204030204" pitchFamily="34" charset="0"/>
            </a:endParaRPr>
          </a:p>
          <a:p>
            <a:pPr marL="0" marR="0" indent="0">
              <a:spcBef>
                <a:spcPts val="0"/>
              </a:spcBef>
              <a:spcAft>
                <a:spcPts val="0"/>
              </a:spcAft>
              <a:buNone/>
            </a:pPr>
            <a:r>
              <a:rPr lang="en-US" sz="1800" dirty="0">
                <a:solidFill>
                  <a:srgbClr val="000000"/>
                </a:solidFill>
                <a:effectLst/>
                <a:latin typeface="Arial" panose="020B0604020202020204" pitchFamily="34" charset="0"/>
                <a:ea typeface="Calibri" panose="020F0502020204030204" pitchFamily="34" charset="0"/>
              </a:rPr>
              <a:t> </a:t>
            </a:r>
          </a:p>
          <a:p>
            <a:pPr marL="0" marR="0">
              <a:spcBef>
                <a:spcPts val="0"/>
              </a:spcBef>
              <a:spcAft>
                <a:spcPts val="0"/>
              </a:spcAft>
            </a:pPr>
            <a:r>
              <a:rPr lang="en-US" sz="1800" b="1" dirty="0">
                <a:solidFill>
                  <a:srgbClr val="000000"/>
                </a:solidFill>
                <a:effectLst/>
                <a:latin typeface="Arial" panose="020B0604020202020204" pitchFamily="34" charset="0"/>
                <a:ea typeface="Calibri" panose="020F0502020204030204" pitchFamily="34" charset="0"/>
              </a:rPr>
              <a:t>Employment Authorization Document (EAD) holders: Yes,</a:t>
            </a:r>
            <a:r>
              <a:rPr lang="en-US" sz="1800" dirty="0">
                <a:solidFill>
                  <a:srgbClr val="000000"/>
                </a:solidFill>
                <a:effectLst/>
                <a:latin typeface="Arial" panose="020B0604020202020204" pitchFamily="34" charset="0"/>
                <a:ea typeface="Calibri" panose="020F0502020204030204" pitchFamily="34" charset="0"/>
              </a:rPr>
              <a:t> after required to document that no US citizens were available for the appointment before the EAD holder can be appointed WOC. </a:t>
            </a:r>
          </a:p>
          <a:p>
            <a:pPr marL="0" indent="0">
              <a:buNone/>
            </a:pPr>
            <a:endParaRPr lang="en-US" sz="1800" dirty="0"/>
          </a:p>
          <a:p>
            <a:endParaRPr lang="en-US" sz="1800" dirty="0"/>
          </a:p>
          <a:p>
            <a:endParaRPr lang="en-US" sz="1800" dirty="0"/>
          </a:p>
        </p:txBody>
      </p:sp>
      <p:sp>
        <p:nvSpPr>
          <p:cNvPr id="6" name="Slide Number Placeholder 5">
            <a:extLst>
              <a:ext uri="{FF2B5EF4-FFF2-40B4-BE49-F238E27FC236}">
                <a16:creationId xmlns:a16="http://schemas.microsoft.com/office/drawing/2014/main" id="{10CF2FEE-2BEB-4195-A4F5-8F09D2EA406C}"/>
              </a:ext>
            </a:extLst>
          </p:cNvPr>
          <p:cNvSpPr>
            <a:spLocks noGrp="1"/>
          </p:cNvSpPr>
          <p:nvPr>
            <p:ph type="sldNum" sz="quarter" idx="12"/>
          </p:nvPr>
        </p:nvSpPr>
        <p:spPr/>
        <p:txBody>
          <a:bodyPr/>
          <a:lstStyle/>
          <a:p>
            <a:fld id="{670A9334-4E67-F94F-A05E-0CE8B74A054E}" type="slidenum">
              <a:rPr lang="en-US" smtClean="0"/>
              <a:t>17</a:t>
            </a:fld>
            <a:endParaRPr lang="en-US"/>
          </a:p>
        </p:txBody>
      </p:sp>
      <p:sp>
        <p:nvSpPr>
          <p:cNvPr id="3" name="Footer Placeholder 4">
            <a:extLst>
              <a:ext uri="{FF2B5EF4-FFF2-40B4-BE49-F238E27FC236}">
                <a16:creationId xmlns:a16="http://schemas.microsoft.com/office/drawing/2014/main" id="{0735176F-0039-A917-9071-01890A1F190F}"/>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For questions, please use Q&amp;A box and address to “All Panelists.”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All Webinars will be recorded and posted within one week.</a:t>
            </a:r>
          </a:p>
        </p:txBody>
      </p:sp>
    </p:spTree>
    <p:extLst>
      <p:ext uri="{BB962C8B-B14F-4D97-AF65-F5344CB8AC3E}">
        <p14:creationId xmlns:p14="http://schemas.microsoft.com/office/powerpoint/2010/main" val="3019214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F732C-E3EC-81EB-3BB7-400FD904B044}"/>
              </a:ext>
            </a:extLst>
          </p:cNvPr>
          <p:cNvSpPr>
            <a:spLocks noGrp="1"/>
          </p:cNvSpPr>
          <p:nvPr>
            <p:ph type="title"/>
          </p:nvPr>
        </p:nvSpPr>
        <p:spPr/>
        <p:txBody>
          <a:bodyPr/>
          <a:lstStyle/>
          <a:p>
            <a:r>
              <a:rPr lang="en-US" dirty="0">
                <a:ea typeface="+mj-lt"/>
                <a:cs typeface="+mj-lt"/>
              </a:rPr>
              <a:t>So Where are We?</a:t>
            </a:r>
            <a:endParaRPr lang="en-US" dirty="0"/>
          </a:p>
        </p:txBody>
      </p:sp>
      <p:sp>
        <p:nvSpPr>
          <p:cNvPr id="3" name="Content Placeholder 2">
            <a:extLst>
              <a:ext uri="{FF2B5EF4-FFF2-40B4-BE49-F238E27FC236}">
                <a16:creationId xmlns:a16="http://schemas.microsoft.com/office/drawing/2014/main" id="{CCB94CA7-1D5D-8BD2-1441-8360BCAA9C7D}"/>
              </a:ext>
            </a:extLst>
          </p:cNvPr>
          <p:cNvSpPr>
            <a:spLocks noGrp="1"/>
          </p:cNvSpPr>
          <p:nvPr>
            <p:ph idx="1"/>
          </p:nvPr>
        </p:nvSpPr>
        <p:spPr/>
        <p:txBody>
          <a:bodyPr vert="horz" lIns="91440" tIns="45720" rIns="91440" bIns="45720" rtlCol="0" anchor="t">
            <a:noAutofit/>
          </a:bodyPr>
          <a:lstStyle/>
          <a:p>
            <a:pPr marL="457200" lvl="1" indent="0">
              <a:buNone/>
            </a:pPr>
            <a:endParaRPr lang="en-US" dirty="0">
              <a:cs typeface="Calibri"/>
            </a:endParaRPr>
          </a:p>
          <a:p>
            <a:r>
              <a:rPr lang="en-US" dirty="0">
                <a:cs typeface="Calibri"/>
              </a:rPr>
              <a:t>ORD estimates we have about 10,000 WOCs and IPAs</a:t>
            </a:r>
          </a:p>
          <a:p>
            <a:r>
              <a:rPr lang="en-US" dirty="0">
                <a:cs typeface="Calibri"/>
              </a:rPr>
              <a:t>HR and Research need to work together to better understand when to use an IPA detail and when to use the WOC appointment</a:t>
            </a:r>
          </a:p>
          <a:p>
            <a:pPr lvl="1"/>
            <a:r>
              <a:rPr lang="en-US" dirty="0">
                <a:cs typeface="Calibri"/>
              </a:rPr>
              <a:t>Review the CARDS guidance on WOCs, IPAs and Non-Citizens</a:t>
            </a:r>
          </a:p>
          <a:p>
            <a:pPr lvl="1"/>
            <a:r>
              <a:rPr lang="en-US" dirty="0">
                <a:cs typeface="Calibri"/>
              </a:rPr>
              <a:t>Questions should be directed to ORD Field Operations</a:t>
            </a:r>
          </a:p>
          <a:p>
            <a:r>
              <a:rPr lang="en-US" dirty="0">
                <a:cs typeface="Calibri"/>
              </a:rPr>
              <a:t>ORD (Field) should look at any non-citizen on an IPA or WOC assignment to determine appropriateness.</a:t>
            </a:r>
          </a:p>
          <a:p>
            <a:endParaRPr lang="en-US" dirty="0">
              <a:cs typeface="Calibri"/>
            </a:endParaRPr>
          </a:p>
          <a:p>
            <a:endParaRPr lang="en-US" dirty="0">
              <a:cs typeface="Calibri"/>
            </a:endParaRPr>
          </a:p>
        </p:txBody>
      </p:sp>
      <p:sp>
        <p:nvSpPr>
          <p:cNvPr id="4" name="Date Placeholder 3">
            <a:extLst>
              <a:ext uri="{FF2B5EF4-FFF2-40B4-BE49-F238E27FC236}">
                <a16:creationId xmlns:a16="http://schemas.microsoft.com/office/drawing/2014/main" id="{B36DD00E-9C39-850F-C22D-95AC011A5183}"/>
              </a:ext>
            </a:extLst>
          </p:cNvPr>
          <p:cNvSpPr>
            <a:spLocks noGrp="1"/>
          </p:cNvSpPr>
          <p:nvPr>
            <p:ph type="dt" sz="half" idx="10"/>
          </p:nvPr>
        </p:nvSpPr>
        <p:spPr/>
        <p:txBody>
          <a:bodyPr/>
          <a:lstStyle/>
          <a:p>
            <a:fld id="{C03946DA-7B17-4B8B-9018-B13D3B82D5C6}" type="datetime1">
              <a:rPr lang="en-US" smtClean="0"/>
              <a:t>1/19/2023</a:t>
            </a:fld>
            <a:endParaRPr lang="en-US"/>
          </a:p>
        </p:txBody>
      </p:sp>
      <p:sp>
        <p:nvSpPr>
          <p:cNvPr id="5" name="Slide Number Placeholder 4">
            <a:extLst>
              <a:ext uri="{FF2B5EF4-FFF2-40B4-BE49-F238E27FC236}">
                <a16:creationId xmlns:a16="http://schemas.microsoft.com/office/drawing/2014/main" id="{50C0CF8D-B363-49EF-CE82-7D21BF97005B}"/>
              </a:ext>
            </a:extLst>
          </p:cNvPr>
          <p:cNvSpPr>
            <a:spLocks noGrp="1"/>
          </p:cNvSpPr>
          <p:nvPr>
            <p:ph type="sldNum" sz="quarter" idx="12"/>
          </p:nvPr>
        </p:nvSpPr>
        <p:spPr/>
        <p:txBody>
          <a:bodyPr/>
          <a:lstStyle/>
          <a:p>
            <a:fld id="{670A9334-4E67-F94F-A05E-0CE8B74A054E}" type="slidenum">
              <a:rPr lang="en-US" smtClean="0"/>
              <a:t>18</a:t>
            </a:fld>
            <a:endParaRPr lang="en-US"/>
          </a:p>
        </p:txBody>
      </p:sp>
      <p:sp>
        <p:nvSpPr>
          <p:cNvPr id="6" name="Footer Placeholder 4">
            <a:extLst>
              <a:ext uri="{FF2B5EF4-FFF2-40B4-BE49-F238E27FC236}">
                <a16:creationId xmlns:a16="http://schemas.microsoft.com/office/drawing/2014/main" id="{D9F4F6C8-A4F3-AA52-E4FE-08825E02611B}"/>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For questions, please use Q&amp;A box and address to “All Panelists.”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All Webinars will be recorded and posted within one week.</a:t>
            </a:r>
          </a:p>
        </p:txBody>
      </p:sp>
    </p:spTree>
    <p:extLst>
      <p:ext uri="{BB962C8B-B14F-4D97-AF65-F5344CB8AC3E}">
        <p14:creationId xmlns:p14="http://schemas.microsoft.com/office/powerpoint/2010/main" val="3586202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799B-4693-4DB8-AAD6-8748C6EABC99}"/>
              </a:ext>
            </a:extLst>
          </p:cNvPr>
          <p:cNvSpPr>
            <a:spLocks noGrp="1"/>
          </p:cNvSpPr>
          <p:nvPr>
            <p:ph type="title"/>
          </p:nvPr>
        </p:nvSpPr>
        <p:spPr>
          <a:xfrm>
            <a:off x="371475" y="112734"/>
            <a:ext cx="10867655" cy="701458"/>
          </a:xfrm>
        </p:spPr>
        <p:txBody>
          <a:bodyPr/>
          <a:lstStyle/>
          <a:p>
            <a:r>
              <a:rPr lang="en-US" dirty="0"/>
              <a:t>Next Steps </a:t>
            </a:r>
          </a:p>
        </p:txBody>
      </p:sp>
      <p:sp>
        <p:nvSpPr>
          <p:cNvPr id="7" name="Content Placeholder 6">
            <a:extLst>
              <a:ext uri="{FF2B5EF4-FFF2-40B4-BE49-F238E27FC236}">
                <a16:creationId xmlns:a16="http://schemas.microsoft.com/office/drawing/2014/main" id="{07B662CD-9797-375C-2B4D-06A9D61C4D00}"/>
              </a:ext>
            </a:extLst>
          </p:cNvPr>
          <p:cNvSpPr>
            <a:spLocks noGrp="1"/>
          </p:cNvSpPr>
          <p:nvPr>
            <p:ph idx="1"/>
          </p:nvPr>
        </p:nvSpPr>
        <p:spPr>
          <a:xfrm>
            <a:off x="275573" y="917531"/>
            <a:ext cx="11774466" cy="5022937"/>
          </a:xfrm>
        </p:spPr>
        <p:txBody>
          <a:bodyPr vert="horz" lIns="91440" tIns="45720" rIns="91440" bIns="45720" rtlCol="0" anchor="t">
            <a:noAutofit/>
          </a:bodyPr>
          <a:lstStyle/>
          <a:p>
            <a:r>
              <a:rPr lang="en-US" sz="2400" dirty="0"/>
              <a:t>VHA HR Staff will be reviewing current WOC appointments and current IPA details in Research Service for compliance.</a:t>
            </a:r>
            <a:endParaRPr lang="en-US" sz="2400" dirty="0">
              <a:cs typeface="Calibri"/>
            </a:endParaRPr>
          </a:p>
          <a:p>
            <a:r>
              <a:rPr lang="en-US" sz="2400" dirty="0"/>
              <a:t>For those not in compliance – Must be brought into compliance by June 30, 2024</a:t>
            </a:r>
          </a:p>
          <a:p>
            <a:pPr lvl="1"/>
            <a:r>
              <a:rPr lang="en-US" sz="2000" dirty="0"/>
              <a:t>Those that cannot be brought into compliance must be terminated on the NTE date of June 30, 2024 whichever comes first</a:t>
            </a:r>
          </a:p>
          <a:p>
            <a:pPr lvl="1"/>
            <a:r>
              <a:rPr lang="en-US" sz="2000" dirty="0"/>
              <a:t>For those that can be brought into compliance, (</a:t>
            </a:r>
            <a:r>
              <a:rPr lang="en-US" sz="2000" dirty="0" err="1"/>
              <a:t>ie</a:t>
            </a:r>
            <a:r>
              <a:rPr lang="en-US" sz="2000" dirty="0"/>
              <a:t>. WOC appointment for H1B Visa holders to an IPA assignment), attempt to complete those as soon as possible but no later than June 30, 2024 or the expiration date of the appointment/assignment whichever comes first.</a:t>
            </a:r>
          </a:p>
          <a:p>
            <a:r>
              <a:rPr lang="en-US" sz="2400" dirty="0"/>
              <a:t>Any new appointments/assignments must follow the published criteria.</a:t>
            </a:r>
          </a:p>
          <a:p>
            <a:r>
              <a:rPr lang="en-US" sz="2400" dirty="0"/>
              <a:t>ORD is working on a new WOC/IPA processing system for implementation as part of HR Centralization.</a:t>
            </a:r>
          </a:p>
          <a:p>
            <a:r>
              <a:rPr lang="en-US" sz="2400" dirty="0"/>
              <a:t>Develop guidance on new Cleland-Dole changes to IPA time limitations</a:t>
            </a:r>
          </a:p>
          <a:p>
            <a:endParaRPr lang="en-US" sz="1800" dirty="0"/>
          </a:p>
          <a:p>
            <a:endParaRPr lang="en-US" sz="1800" dirty="0"/>
          </a:p>
        </p:txBody>
      </p:sp>
      <p:sp>
        <p:nvSpPr>
          <p:cNvPr id="6" name="Slide Number Placeholder 5">
            <a:extLst>
              <a:ext uri="{FF2B5EF4-FFF2-40B4-BE49-F238E27FC236}">
                <a16:creationId xmlns:a16="http://schemas.microsoft.com/office/drawing/2014/main" id="{10CF2FEE-2BEB-4195-A4F5-8F09D2EA406C}"/>
              </a:ext>
            </a:extLst>
          </p:cNvPr>
          <p:cNvSpPr>
            <a:spLocks noGrp="1"/>
          </p:cNvSpPr>
          <p:nvPr>
            <p:ph type="sldNum" sz="quarter" idx="12"/>
          </p:nvPr>
        </p:nvSpPr>
        <p:spPr/>
        <p:txBody>
          <a:bodyPr/>
          <a:lstStyle/>
          <a:p>
            <a:fld id="{670A9334-4E67-F94F-A05E-0CE8B74A054E}" type="slidenum">
              <a:rPr lang="en-US" smtClean="0"/>
              <a:t>19</a:t>
            </a:fld>
            <a:endParaRPr lang="en-US"/>
          </a:p>
        </p:txBody>
      </p:sp>
      <p:sp>
        <p:nvSpPr>
          <p:cNvPr id="3" name="Footer Placeholder 4">
            <a:extLst>
              <a:ext uri="{FF2B5EF4-FFF2-40B4-BE49-F238E27FC236}">
                <a16:creationId xmlns:a16="http://schemas.microsoft.com/office/drawing/2014/main" id="{941F237D-7AD9-0F61-0CF9-819015A94875}"/>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For questions, please use Q&amp;A box and address to “All Panelists.”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All Webinars will be recorded and posted within one week.</a:t>
            </a:r>
          </a:p>
        </p:txBody>
      </p:sp>
    </p:spTree>
    <p:extLst>
      <p:ext uri="{BB962C8B-B14F-4D97-AF65-F5344CB8AC3E}">
        <p14:creationId xmlns:p14="http://schemas.microsoft.com/office/powerpoint/2010/main" val="3933178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4E96-D75E-43BE-87C1-D720B6A995BF}"/>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14B2984B-CB31-47C7-AD3B-A39C9166CA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6023" y="932656"/>
            <a:ext cx="2595053" cy="1730880"/>
          </a:xfrm>
          <a:prstGeom prst="rect">
            <a:avLst/>
          </a:prstGeom>
        </p:spPr>
      </p:pic>
      <p:sp>
        <p:nvSpPr>
          <p:cNvPr id="6" name="Content Placeholder 2">
            <a:extLst>
              <a:ext uri="{FF2B5EF4-FFF2-40B4-BE49-F238E27FC236}">
                <a16:creationId xmlns:a16="http://schemas.microsoft.com/office/drawing/2014/main" id="{99C948FE-873A-4396-AD92-FC9DEBAA8E20}"/>
              </a:ext>
            </a:extLst>
          </p:cNvPr>
          <p:cNvSpPr txBox="1">
            <a:spLocks/>
          </p:cNvSpPr>
          <p:nvPr/>
        </p:nvSpPr>
        <p:spPr>
          <a:xfrm>
            <a:off x="757572" y="2598986"/>
            <a:ext cx="4443383" cy="32627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Recording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This session </a:t>
            </a:r>
            <a:r>
              <a:rPr lang="en-US" sz="1600" dirty="0">
                <a:solidFill>
                  <a:prstClr val="black"/>
                </a:solidFill>
                <a:latin typeface="Calibri" panose="020F0502020204030204"/>
              </a:rPr>
              <a:t>is being recorded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and the associated handouts will be available on ORPP&amp;E’s Education and Training website within one-week post-webinar.</a:t>
            </a:r>
            <a:endParaRPr lang="en-US" sz="1600" dirty="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lang="en-US" sz="1600" b="1" dirty="0">
                <a:solidFill>
                  <a:prstClr val="black"/>
                </a:solidFill>
                <a:latin typeface="Calibri" panose="020F0502020204030204"/>
              </a:rPr>
              <a:t>Close Captioning </a:t>
            </a:r>
            <a:r>
              <a:rPr lang="en-US" sz="1600" dirty="0">
                <a:solidFill>
                  <a:prstClr val="black"/>
                </a:solidFill>
                <a:latin typeface="Calibri" panose="020F0502020204030204"/>
              </a:rPr>
              <a:t>- Now available in the new Webex platform. Click the “CC” button at the bottom left of the Webex screen.</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lang="en-US" sz="1600" dirty="0">
              <a:solidFill>
                <a:prstClr val="black"/>
              </a:solidFill>
              <a:latin typeface="Calibri" panose="020F0502020204030204"/>
            </a:endParaRPr>
          </a:p>
          <a:p>
            <a:pPr>
              <a:buFont typeface="Wingdings" panose="05000000000000000000" pitchFamily="2" charset="2"/>
              <a:buChar char="ü"/>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Experiencing Sound </a:t>
            </a:r>
            <a:r>
              <a:rPr lang="en-US" sz="1600" b="1" dirty="0">
                <a:solidFill>
                  <a:prstClr val="black"/>
                </a:solidFill>
                <a:latin typeface="Calibri" panose="020F0502020204030204"/>
              </a:rPr>
              <a:t>I</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ssues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Call in using the number in your Webex chat box or in your registration confirmation email.</a:t>
            </a:r>
            <a:endParaRPr lang="en-US" sz="1600" dirty="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176D54A4-5B54-4112-ACC6-B635EFB16713}"/>
              </a:ext>
            </a:extLst>
          </p:cNvPr>
          <p:cNvSpPr txBox="1">
            <a:spLocks/>
          </p:cNvSpPr>
          <p:nvPr/>
        </p:nvSpPr>
        <p:spPr>
          <a:xfrm>
            <a:off x="6239755" y="2598986"/>
            <a:ext cx="5308973" cy="3440347"/>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Q&amp;A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Please use the Q&amp;A feature to submit questions.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Be sure to send questions to “All panelists”.</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lang="en-US" sz="1600" b="1" dirty="0">
                <a:solidFill>
                  <a:srgbClr val="FF0000"/>
                </a:solidFill>
                <a:latin typeface="Calibri" panose="020F0502020204030204"/>
              </a:rPr>
              <a:t>Questions will be addressed at the end of the webinar.</a:t>
            </a:r>
            <a:endPar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None/>
              <a:tabLst/>
              <a:defRPr/>
            </a:pPr>
            <a:endPar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28588" indent="-128588" defTabSz="514350">
              <a:spcBef>
                <a:spcPts val="563"/>
              </a:spcBef>
              <a:buFont typeface="Wingdings" panose="05000000000000000000" pitchFamily="2" charset="2"/>
              <a:buChar char="ü"/>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Webinar Archive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Most ORPP&amp;E webinars can be found here: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https://www.research.va.gov/programs/orppe/education/webinars/archives.cfm</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28588" indent="-128588" defTabSz="514350">
              <a:spcBef>
                <a:spcPts val="563"/>
              </a:spcBef>
              <a:buFont typeface="Wingdings" panose="05000000000000000000" pitchFamily="2" charset="2"/>
              <a:buChar char="ü"/>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r>
              <a:rPr lang="en-US" sz="1600" b="1" dirty="0">
                <a:solidFill>
                  <a:prstClr val="black"/>
                </a:solidFill>
                <a:latin typeface="Calibri" panose="020F0502020204030204"/>
              </a:rPr>
              <a:t>P</a:t>
            </a: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ost</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-Webinar </a:t>
            </a:r>
            <a:r>
              <a:rPr lang="en-US" sz="1600" b="1" dirty="0">
                <a:solidFill>
                  <a:prstClr val="black"/>
                </a:solidFill>
                <a:latin typeface="Calibri" panose="020F0502020204030204"/>
              </a:rPr>
              <a:t>E</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valuation Survey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We are grateful to all that complete the post-webinar evaluation survey.  It will automatically pop up once the webinar is exited. </a:t>
            </a: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ooter Placeholder 4">
            <a:extLst>
              <a:ext uri="{FF2B5EF4-FFF2-40B4-BE49-F238E27FC236}">
                <a16:creationId xmlns:a16="http://schemas.microsoft.com/office/drawing/2014/main" id="{045F7CF9-5134-4BA7-BF10-0BDF794C6DC3}"/>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For questions, please use Q&amp;A box and address to “All Panelists.”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All Webinars will be recorded and posted within one week.</a:t>
            </a:r>
          </a:p>
        </p:txBody>
      </p:sp>
      <p:sp>
        <p:nvSpPr>
          <p:cNvPr id="10" name="Title 1">
            <a:extLst>
              <a:ext uri="{FF2B5EF4-FFF2-40B4-BE49-F238E27FC236}">
                <a16:creationId xmlns:a16="http://schemas.microsoft.com/office/drawing/2014/main" id="{3E662F65-850D-4631-AD6A-04DDDD8F7309}"/>
              </a:ext>
            </a:extLst>
          </p:cNvPr>
          <p:cNvSpPr txBox="1">
            <a:spLocks/>
          </p:cNvSpPr>
          <p:nvPr/>
        </p:nvSpPr>
        <p:spPr>
          <a:xfrm>
            <a:off x="4383995" y="1921932"/>
            <a:ext cx="1633919" cy="199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Webinar </a:t>
            </a:r>
            <a:b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br>
            <a: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Housekeeping</a:t>
            </a:r>
          </a:p>
        </p:txBody>
      </p:sp>
    </p:spTree>
    <p:extLst>
      <p:ext uri="{BB962C8B-B14F-4D97-AF65-F5344CB8AC3E}">
        <p14:creationId xmlns:p14="http://schemas.microsoft.com/office/powerpoint/2010/main" val="1303812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EB258-3BB5-4A94-A397-DDDB6C56348C}"/>
              </a:ext>
            </a:extLst>
          </p:cNvPr>
          <p:cNvSpPr>
            <a:spLocks noGrp="1"/>
          </p:cNvSpPr>
          <p:nvPr>
            <p:ph type="title"/>
          </p:nvPr>
        </p:nvSpPr>
        <p:spPr/>
        <p:txBody>
          <a:bodyPr/>
          <a:lstStyle/>
          <a:p>
            <a:r>
              <a:rPr lang="en-US" dirty="0"/>
              <a:t>Final Takeaways	</a:t>
            </a:r>
          </a:p>
        </p:txBody>
      </p:sp>
      <p:sp>
        <p:nvSpPr>
          <p:cNvPr id="3" name="Content Placeholder 2">
            <a:extLst>
              <a:ext uri="{FF2B5EF4-FFF2-40B4-BE49-F238E27FC236}">
                <a16:creationId xmlns:a16="http://schemas.microsoft.com/office/drawing/2014/main" id="{B0185D98-082F-4835-A4D4-FC2AE7EA027E}"/>
              </a:ext>
            </a:extLst>
          </p:cNvPr>
          <p:cNvSpPr>
            <a:spLocks noGrp="1"/>
          </p:cNvSpPr>
          <p:nvPr>
            <p:ph idx="1"/>
          </p:nvPr>
        </p:nvSpPr>
        <p:spPr/>
        <p:txBody>
          <a:bodyPr vert="horz" lIns="91440" tIns="45720" rIns="91440" bIns="45720" rtlCol="0" anchor="t">
            <a:noAutofit/>
          </a:bodyPr>
          <a:lstStyle/>
          <a:p>
            <a:r>
              <a:rPr lang="en-US" dirty="0"/>
              <a:t>WOC appointments are Federal Appointments and follow requirements published in VHA Handbook 5005.  Utilize the guidance documents provided as part of this session.</a:t>
            </a:r>
            <a:endParaRPr lang="en-US" dirty="0">
              <a:cs typeface="Calibri"/>
            </a:endParaRPr>
          </a:p>
          <a:p>
            <a:r>
              <a:rPr lang="en-US" dirty="0"/>
              <a:t>IPAs will now need documentation of “at least 90 days” </a:t>
            </a:r>
            <a:r>
              <a:rPr lang="en-US"/>
              <a:t>and “not </a:t>
            </a:r>
            <a:r>
              <a:rPr lang="en-US" dirty="0"/>
              <a:t>on a time </a:t>
            </a:r>
            <a:r>
              <a:rPr lang="en-US"/>
              <a:t>limited appointment”</a:t>
            </a:r>
            <a:endParaRPr lang="en-US" dirty="0"/>
          </a:p>
          <a:p>
            <a:r>
              <a:rPr lang="en-US" dirty="0"/>
              <a:t>Non-Citizens who do not qualify for a WOC should be considered for an IPA if they meet the criteria on the IPA guide sheet. </a:t>
            </a:r>
          </a:p>
          <a:p>
            <a:r>
              <a:rPr lang="en-US" dirty="0"/>
              <a:t>June 30, 2024 is the date to remediate any incorrect appointments.</a:t>
            </a:r>
          </a:p>
        </p:txBody>
      </p:sp>
      <p:sp>
        <p:nvSpPr>
          <p:cNvPr id="4" name="Date Placeholder 3">
            <a:extLst>
              <a:ext uri="{FF2B5EF4-FFF2-40B4-BE49-F238E27FC236}">
                <a16:creationId xmlns:a16="http://schemas.microsoft.com/office/drawing/2014/main" id="{E49BA457-EA7D-4E70-9E51-4B12AA9D007F}"/>
              </a:ext>
            </a:extLst>
          </p:cNvPr>
          <p:cNvSpPr>
            <a:spLocks noGrp="1"/>
          </p:cNvSpPr>
          <p:nvPr>
            <p:ph type="dt" sz="half" idx="10"/>
          </p:nvPr>
        </p:nvSpPr>
        <p:spPr/>
        <p:txBody>
          <a:bodyPr/>
          <a:lstStyle/>
          <a:p>
            <a:fld id="{C03946DA-7B17-4B8B-9018-B13D3B82D5C6}" type="datetime1">
              <a:rPr lang="en-US" smtClean="0"/>
              <a:t>1/19/2023</a:t>
            </a:fld>
            <a:endParaRPr lang="en-US"/>
          </a:p>
        </p:txBody>
      </p:sp>
      <p:sp>
        <p:nvSpPr>
          <p:cNvPr id="5" name="Slide Number Placeholder 4">
            <a:extLst>
              <a:ext uri="{FF2B5EF4-FFF2-40B4-BE49-F238E27FC236}">
                <a16:creationId xmlns:a16="http://schemas.microsoft.com/office/drawing/2014/main" id="{BC487A3D-CF80-485B-869F-319D1BC4D0FA}"/>
              </a:ext>
            </a:extLst>
          </p:cNvPr>
          <p:cNvSpPr>
            <a:spLocks noGrp="1"/>
          </p:cNvSpPr>
          <p:nvPr>
            <p:ph type="sldNum" sz="quarter" idx="12"/>
          </p:nvPr>
        </p:nvSpPr>
        <p:spPr/>
        <p:txBody>
          <a:bodyPr/>
          <a:lstStyle/>
          <a:p>
            <a:fld id="{670A9334-4E67-F94F-A05E-0CE8B74A054E}" type="slidenum">
              <a:rPr lang="en-US" smtClean="0"/>
              <a:t>20</a:t>
            </a:fld>
            <a:endParaRPr lang="en-US"/>
          </a:p>
        </p:txBody>
      </p:sp>
      <p:sp>
        <p:nvSpPr>
          <p:cNvPr id="6" name="Footer Placeholder 4">
            <a:extLst>
              <a:ext uri="{FF2B5EF4-FFF2-40B4-BE49-F238E27FC236}">
                <a16:creationId xmlns:a16="http://schemas.microsoft.com/office/drawing/2014/main" id="{4235E2E8-B871-33CC-24D6-150C50176E80}"/>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For questions, please use Q&amp;A box and address to “All Panelists.”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All Webinars will be recorded and posted within one week.</a:t>
            </a:r>
          </a:p>
        </p:txBody>
      </p:sp>
    </p:spTree>
    <p:extLst>
      <p:ext uri="{BB962C8B-B14F-4D97-AF65-F5344CB8AC3E}">
        <p14:creationId xmlns:p14="http://schemas.microsoft.com/office/powerpoint/2010/main" val="4196144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78CE3-9797-4D69-B5B1-C4A6CE473844}"/>
              </a:ext>
            </a:extLst>
          </p:cNvPr>
          <p:cNvSpPr>
            <a:spLocks noGrp="1"/>
          </p:cNvSpPr>
          <p:nvPr>
            <p:ph type="title"/>
          </p:nvPr>
        </p:nvSpPr>
        <p:spPr/>
        <p:txBody>
          <a:bodyPr/>
          <a:lstStyle/>
          <a:p>
            <a:pPr algn="ctr"/>
            <a:r>
              <a:rPr lang="en-US"/>
              <a:t>Questions</a:t>
            </a:r>
            <a:endParaRPr lang="en-US" sz="3200"/>
          </a:p>
        </p:txBody>
      </p:sp>
      <p:pic>
        <p:nvPicPr>
          <p:cNvPr id="4" name="Graphic 3" descr="Customer review outline">
            <a:extLst>
              <a:ext uri="{FF2B5EF4-FFF2-40B4-BE49-F238E27FC236}">
                <a16:creationId xmlns:a16="http://schemas.microsoft.com/office/drawing/2014/main" id="{960AAFE5-1ED9-1FCC-8263-8968FE4720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21175" y="2006625"/>
            <a:ext cx="2844750" cy="2844750"/>
          </a:xfrm>
          <a:prstGeom prst="rect">
            <a:avLst/>
          </a:prstGeom>
        </p:spPr>
      </p:pic>
      <p:sp>
        <p:nvSpPr>
          <p:cNvPr id="3" name="Slide Number Placeholder 2">
            <a:extLst>
              <a:ext uri="{FF2B5EF4-FFF2-40B4-BE49-F238E27FC236}">
                <a16:creationId xmlns:a16="http://schemas.microsoft.com/office/drawing/2014/main" id="{BDBD2F25-5D78-41A3-B973-1159F09ED289}"/>
              </a:ext>
            </a:extLst>
          </p:cNvPr>
          <p:cNvSpPr>
            <a:spLocks noGrp="1"/>
          </p:cNvSpPr>
          <p:nvPr>
            <p:ph type="sldNum" sz="quarter" idx="12"/>
          </p:nvPr>
        </p:nvSpPr>
        <p:spPr/>
        <p:txBody>
          <a:bodyPr/>
          <a:lstStyle/>
          <a:p>
            <a:fld id="{670A9334-4E67-F94F-A05E-0CE8B74A054E}" type="slidenum">
              <a:rPr lang="en-US" smtClean="0"/>
              <a:t>21</a:t>
            </a:fld>
            <a:endParaRPr lang="en-US"/>
          </a:p>
        </p:txBody>
      </p:sp>
      <p:sp>
        <p:nvSpPr>
          <p:cNvPr id="5" name="Footer Placeholder 4">
            <a:extLst>
              <a:ext uri="{FF2B5EF4-FFF2-40B4-BE49-F238E27FC236}">
                <a16:creationId xmlns:a16="http://schemas.microsoft.com/office/drawing/2014/main" id="{1292F12E-E4E9-8E49-4768-9ECC62A05EC8}"/>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For questions, please use Q&amp;A box and address to “All Panelists.”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All Webinars will be recorded and posted within one week.</a:t>
            </a:r>
          </a:p>
        </p:txBody>
      </p:sp>
    </p:spTree>
    <p:extLst>
      <p:ext uri="{BB962C8B-B14F-4D97-AF65-F5344CB8AC3E}">
        <p14:creationId xmlns:p14="http://schemas.microsoft.com/office/powerpoint/2010/main" val="2527265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A71F-6070-42D4-ABC9-35B2EBA55EF2}"/>
              </a:ext>
            </a:extLst>
          </p:cNvPr>
          <p:cNvSpPr>
            <a:spLocks noGrp="1"/>
          </p:cNvSpPr>
          <p:nvPr>
            <p:ph type="title"/>
          </p:nvPr>
        </p:nvSpPr>
        <p:spPr/>
        <p:txBody>
          <a:bodyPr/>
          <a:lstStyle/>
          <a:p>
            <a:r>
              <a:rPr lang="en-US"/>
              <a:t>Objectives – for today’s training</a:t>
            </a:r>
          </a:p>
        </p:txBody>
      </p:sp>
      <p:graphicFrame>
        <p:nvGraphicFramePr>
          <p:cNvPr id="7" name="Table 7">
            <a:extLst>
              <a:ext uri="{FF2B5EF4-FFF2-40B4-BE49-F238E27FC236}">
                <a16:creationId xmlns:a16="http://schemas.microsoft.com/office/drawing/2014/main" id="{872EE588-0261-4597-9BCD-D1DBA24B22CA}"/>
              </a:ext>
            </a:extLst>
          </p:cNvPr>
          <p:cNvGraphicFramePr>
            <a:graphicFrameLocks noGrp="1"/>
          </p:cNvGraphicFramePr>
          <p:nvPr>
            <p:ph idx="1"/>
            <p:extLst>
              <p:ext uri="{D42A27DB-BD31-4B8C-83A1-F6EECF244321}">
                <p14:modId xmlns:p14="http://schemas.microsoft.com/office/powerpoint/2010/main" val="1309154799"/>
              </p:ext>
            </p:extLst>
          </p:nvPr>
        </p:nvGraphicFramePr>
        <p:xfrm>
          <a:off x="818728" y="969322"/>
          <a:ext cx="10554544" cy="4680913"/>
        </p:xfrm>
        <a:graphic>
          <a:graphicData uri="http://schemas.openxmlformats.org/drawingml/2006/table">
            <a:tbl>
              <a:tblPr firstRow="1" bandRow="1">
                <a:tableStyleId>{5C22544A-7EE6-4342-B048-85BDC9FD1C3A}</a:tableStyleId>
              </a:tblPr>
              <a:tblGrid>
                <a:gridCol w="5125940">
                  <a:extLst>
                    <a:ext uri="{9D8B030D-6E8A-4147-A177-3AD203B41FA5}">
                      <a16:colId xmlns:a16="http://schemas.microsoft.com/office/drawing/2014/main" val="1139615655"/>
                    </a:ext>
                  </a:extLst>
                </a:gridCol>
                <a:gridCol w="5428604">
                  <a:extLst>
                    <a:ext uri="{9D8B030D-6E8A-4147-A177-3AD203B41FA5}">
                      <a16:colId xmlns:a16="http://schemas.microsoft.com/office/drawing/2014/main" val="2542939416"/>
                    </a:ext>
                  </a:extLst>
                </a:gridCol>
              </a:tblGrid>
              <a:tr h="831554">
                <a:tc>
                  <a:txBody>
                    <a:bodyPr/>
                    <a:lstStyle/>
                    <a:p>
                      <a:pPr algn="ctr"/>
                      <a:endParaRPr lang="en-US" sz="1600"/>
                    </a:p>
                    <a:p>
                      <a:pPr algn="ctr"/>
                      <a:r>
                        <a:rPr lang="en-US" sz="1800"/>
                        <a:t>Training Section:</a:t>
                      </a:r>
                    </a:p>
                    <a:p>
                      <a:endParaRPr lang="en-US" sz="1600"/>
                    </a:p>
                  </a:txBody>
                  <a:tcPr/>
                </a:tc>
                <a:tc>
                  <a:txBody>
                    <a:bodyPr/>
                    <a:lstStyle/>
                    <a:p>
                      <a:pPr algn="ctr"/>
                      <a:endParaRPr lang="en-US" sz="1400"/>
                    </a:p>
                    <a:p>
                      <a:pPr algn="ctr"/>
                      <a:r>
                        <a:rPr lang="en-US" sz="1800"/>
                        <a:t>By the end of this section, you will:</a:t>
                      </a:r>
                    </a:p>
                    <a:p>
                      <a:endParaRPr lang="en-US" sz="1400"/>
                    </a:p>
                  </a:txBody>
                  <a:tcPr/>
                </a:tc>
                <a:extLst>
                  <a:ext uri="{0D108BD9-81ED-4DB2-BD59-A6C34878D82A}">
                    <a16:rowId xmlns:a16="http://schemas.microsoft.com/office/drawing/2014/main" val="3500140859"/>
                  </a:ext>
                </a:extLst>
              </a:tr>
              <a:tr h="1090368">
                <a:tc>
                  <a:txBody>
                    <a:bodyPr/>
                    <a:lstStyle/>
                    <a:p>
                      <a:r>
                        <a:rPr lang="en-US" sz="1600" b="1" dirty="0"/>
                        <a:t>Section 1: </a:t>
                      </a:r>
                      <a:r>
                        <a:rPr lang="en-US" sz="1600" b="0" dirty="0"/>
                        <a:t>Key Terms and History</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Understand key terms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Understand what happened and how we got here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Who can be on a WOC appointment</a:t>
                      </a:r>
                    </a:p>
                  </a:txBody>
                  <a:tcPr/>
                </a:tc>
                <a:extLst>
                  <a:ext uri="{0D108BD9-81ED-4DB2-BD59-A6C34878D82A}">
                    <a16:rowId xmlns:a16="http://schemas.microsoft.com/office/drawing/2014/main" val="2625333109"/>
                  </a:ext>
                </a:extLst>
              </a:tr>
              <a:tr h="1093741">
                <a:tc>
                  <a:txBody>
                    <a:bodyPr/>
                    <a:lstStyle/>
                    <a:p>
                      <a:r>
                        <a:rPr lang="en-US" sz="1600" b="1" dirty="0"/>
                        <a:t>Section 2: </a:t>
                      </a:r>
                      <a:r>
                        <a:rPr lang="en-US" sz="1600" b="0" dirty="0"/>
                        <a:t>Processing WOCs and IPA</a:t>
                      </a:r>
                    </a:p>
                  </a:txBody>
                  <a:tcPr/>
                </a:tc>
                <a:tc>
                  <a:txBody>
                    <a:bodyPr/>
                    <a:lstStyle/>
                    <a:p>
                      <a:pPr marL="285750" indent="-285750">
                        <a:buFont typeface="Arial" panose="020B0604020202020204" pitchFamily="34" charset="0"/>
                        <a:buChar char="•"/>
                      </a:pPr>
                      <a:r>
                        <a:rPr lang="en-US" sz="1500" dirty="0"/>
                        <a:t>What guidance is out there</a:t>
                      </a:r>
                    </a:p>
                    <a:p>
                      <a:pPr marL="285750" indent="-285750">
                        <a:buFont typeface="Arial" panose="020B0604020202020204" pitchFamily="34" charset="0"/>
                        <a:buChar char="•"/>
                      </a:pPr>
                      <a:r>
                        <a:rPr lang="en-US" sz="1500" dirty="0"/>
                        <a:t>What can we provide HR</a:t>
                      </a:r>
                    </a:p>
                    <a:p>
                      <a:pPr marL="285750" indent="-285750">
                        <a:buFont typeface="Arial" panose="020B0604020202020204" pitchFamily="34" charset="0"/>
                        <a:buChar char="•"/>
                      </a:pPr>
                      <a:r>
                        <a:rPr lang="en-US" sz="1500" dirty="0"/>
                        <a:t>What will happen later this year</a:t>
                      </a:r>
                    </a:p>
                  </a:txBody>
                  <a:tcPr/>
                </a:tc>
                <a:extLst>
                  <a:ext uri="{0D108BD9-81ED-4DB2-BD59-A6C34878D82A}">
                    <a16:rowId xmlns:a16="http://schemas.microsoft.com/office/drawing/2014/main" val="4110461937"/>
                  </a:ext>
                </a:extLst>
              </a:tr>
              <a:tr h="690784">
                <a:tc>
                  <a:txBody>
                    <a:bodyPr/>
                    <a:lstStyle/>
                    <a:p>
                      <a:r>
                        <a:rPr lang="en-US" sz="1600" b="1" dirty="0"/>
                        <a:t>Section 3: </a:t>
                      </a:r>
                      <a:r>
                        <a:rPr lang="en-US" sz="1600" b="0" dirty="0"/>
                        <a:t>Non-Citizens</a:t>
                      </a:r>
                    </a:p>
                  </a:txBody>
                  <a:tcPr/>
                </a:tc>
                <a:tc>
                  <a:txBody>
                    <a:bodyPr/>
                    <a:lstStyle/>
                    <a:p>
                      <a:pPr marL="285750" indent="-285750">
                        <a:buFont typeface="Arial" panose="020B0604020202020204" pitchFamily="34" charset="0"/>
                        <a:buChar char="•"/>
                      </a:pPr>
                      <a:r>
                        <a:rPr lang="en-US" sz="1500" dirty="0"/>
                        <a:t>Understand the nuances between Permanent Resident and VISAs.  </a:t>
                      </a:r>
                    </a:p>
                    <a:p>
                      <a:pPr marL="285750" indent="-285750">
                        <a:buFont typeface="Arial" panose="020B0604020202020204" pitchFamily="34" charset="0"/>
                        <a:buChar char="•"/>
                      </a:pPr>
                      <a:r>
                        <a:rPr lang="en-US" sz="1500" dirty="0"/>
                        <a:t>Know how to implement appropriate appointment/Detail type</a:t>
                      </a:r>
                    </a:p>
                    <a:p>
                      <a:pPr marL="285750" indent="-285750">
                        <a:buFont typeface="Arial" panose="020B0604020202020204" pitchFamily="34" charset="0"/>
                        <a:buChar char="•"/>
                      </a:pPr>
                      <a:r>
                        <a:rPr lang="en-US" sz="1500" dirty="0"/>
                        <a:t>Understand next steps</a:t>
                      </a:r>
                    </a:p>
                  </a:txBody>
                  <a:tcPr/>
                </a:tc>
                <a:extLst>
                  <a:ext uri="{0D108BD9-81ED-4DB2-BD59-A6C34878D82A}">
                    <a16:rowId xmlns:a16="http://schemas.microsoft.com/office/drawing/2014/main" val="4083256238"/>
                  </a:ext>
                </a:extLst>
              </a:tr>
              <a:tr h="63752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t>Q&amp;A – Please enter your questions in the Q&amp;A Box and address to “All Panelist”</a:t>
                      </a:r>
                      <a:endParaRPr lang="en-US" sz="1600" dirty="0"/>
                    </a:p>
                  </a:txBody>
                  <a:tcPr/>
                </a:tc>
                <a:tc hMerge="1">
                  <a:txBody>
                    <a:bodyPr/>
                    <a:lstStyle/>
                    <a:p>
                      <a:pPr marL="0" indent="0">
                        <a:buFont typeface="Arial" panose="020B0604020202020204" pitchFamily="34" charset="0"/>
                        <a:buNone/>
                      </a:pPr>
                      <a:endParaRPr lang="en-US"/>
                    </a:p>
                  </a:txBody>
                  <a:tcPr/>
                </a:tc>
                <a:extLst>
                  <a:ext uri="{0D108BD9-81ED-4DB2-BD59-A6C34878D82A}">
                    <a16:rowId xmlns:a16="http://schemas.microsoft.com/office/drawing/2014/main" val="2996161857"/>
                  </a:ext>
                </a:extLst>
              </a:tr>
            </a:tbl>
          </a:graphicData>
        </a:graphic>
      </p:graphicFrame>
      <p:sp>
        <p:nvSpPr>
          <p:cNvPr id="4" name="Slide Number Placeholder 3">
            <a:extLst>
              <a:ext uri="{FF2B5EF4-FFF2-40B4-BE49-F238E27FC236}">
                <a16:creationId xmlns:a16="http://schemas.microsoft.com/office/drawing/2014/main" id="{2BFA9D54-C33E-4FF4-8351-962446B7D2AF}"/>
              </a:ext>
            </a:extLst>
          </p:cNvPr>
          <p:cNvSpPr>
            <a:spLocks noGrp="1"/>
          </p:cNvSpPr>
          <p:nvPr>
            <p:ph type="sldNum" sz="quarter" idx="12"/>
          </p:nvPr>
        </p:nvSpPr>
        <p:spPr/>
        <p:txBody>
          <a:bodyPr/>
          <a:lstStyle/>
          <a:p>
            <a:fld id="{670A9334-4E67-F94F-A05E-0CE8B74A054E}" type="slidenum">
              <a:rPr lang="en-US" smtClean="0"/>
              <a:t>3</a:t>
            </a:fld>
            <a:endParaRPr lang="en-US"/>
          </a:p>
        </p:txBody>
      </p:sp>
      <p:sp>
        <p:nvSpPr>
          <p:cNvPr id="3" name="Footer Placeholder 4">
            <a:extLst>
              <a:ext uri="{FF2B5EF4-FFF2-40B4-BE49-F238E27FC236}">
                <a16:creationId xmlns:a16="http://schemas.microsoft.com/office/drawing/2014/main" id="{57186802-A613-3CEB-729A-C44B7CC1D76A}"/>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For questions, please use Q&amp;A box and address to “All Panelists.”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All Webinars will be recorded and posted within one week.</a:t>
            </a:r>
          </a:p>
        </p:txBody>
      </p:sp>
    </p:spTree>
    <p:extLst>
      <p:ext uri="{BB962C8B-B14F-4D97-AF65-F5344CB8AC3E}">
        <p14:creationId xmlns:p14="http://schemas.microsoft.com/office/powerpoint/2010/main" val="4120565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A71F-6070-42D4-ABC9-35B2EBA55EF2}"/>
              </a:ext>
            </a:extLst>
          </p:cNvPr>
          <p:cNvSpPr>
            <a:spLocks noGrp="1"/>
          </p:cNvSpPr>
          <p:nvPr>
            <p:ph type="title"/>
          </p:nvPr>
        </p:nvSpPr>
        <p:spPr>
          <a:xfrm>
            <a:off x="285749" y="166264"/>
            <a:ext cx="11437063" cy="618385"/>
          </a:xfrm>
        </p:spPr>
        <p:txBody>
          <a:bodyPr/>
          <a:lstStyle/>
          <a:p>
            <a:r>
              <a:rPr lang="en-US" dirty="0"/>
              <a:t>Section 1: Key Terms and History</a:t>
            </a:r>
          </a:p>
        </p:txBody>
      </p:sp>
      <p:sp>
        <p:nvSpPr>
          <p:cNvPr id="4" name="Slide Number Placeholder 3">
            <a:extLst>
              <a:ext uri="{FF2B5EF4-FFF2-40B4-BE49-F238E27FC236}">
                <a16:creationId xmlns:a16="http://schemas.microsoft.com/office/drawing/2014/main" id="{2BFA9D54-C33E-4FF4-8351-962446B7D2AF}"/>
              </a:ext>
            </a:extLst>
          </p:cNvPr>
          <p:cNvSpPr>
            <a:spLocks noGrp="1"/>
          </p:cNvSpPr>
          <p:nvPr>
            <p:ph type="sldNum" sz="quarter" idx="12"/>
          </p:nvPr>
        </p:nvSpPr>
        <p:spPr/>
        <p:txBody>
          <a:bodyPr/>
          <a:lstStyle/>
          <a:p>
            <a:fld id="{670A9334-4E67-F94F-A05E-0CE8B74A054E}" type="slidenum">
              <a:rPr lang="en-US" smtClean="0"/>
              <a:t>4</a:t>
            </a:fld>
            <a:endParaRPr lang="en-US"/>
          </a:p>
        </p:txBody>
      </p:sp>
      <p:pic>
        <p:nvPicPr>
          <p:cNvPr id="10" name="Content Placeholder 9" descr="A couple of men looking at a paper&#10;&#10;Description automatically generated with low confidence">
            <a:extLst>
              <a:ext uri="{FF2B5EF4-FFF2-40B4-BE49-F238E27FC236}">
                <a16:creationId xmlns:a16="http://schemas.microsoft.com/office/drawing/2014/main" id="{3C4F78F0-171E-4A0F-9523-6EA8FE14678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00218" y="1569269"/>
            <a:ext cx="4906132" cy="3719462"/>
          </a:xfrm>
        </p:spPr>
      </p:pic>
      <p:sp>
        <p:nvSpPr>
          <p:cNvPr id="11" name="Speech Bubble: Oval 10">
            <a:extLst>
              <a:ext uri="{FF2B5EF4-FFF2-40B4-BE49-F238E27FC236}">
                <a16:creationId xmlns:a16="http://schemas.microsoft.com/office/drawing/2014/main" id="{44E20599-85C8-4DAF-8298-64D9EDF0801F}"/>
              </a:ext>
            </a:extLst>
          </p:cNvPr>
          <p:cNvSpPr/>
          <p:nvPr/>
        </p:nvSpPr>
        <p:spPr>
          <a:xfrm>
            <a:off x="8058149" y="1569269"/>
            <a:ext cx="2743201" cy="122150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Why is this important. Anyone can be on a WOC!</a:t>
            </a:r>
          </a:p>
        </p:txBody>
      </p:sp>
      <p:sp>
        <p:nvSpPr>
          <p:cNvPr id="3" name="Footer Placeholder 4">
            <a:extLst>
              <a:ext uri="{FF2B5EF4-FFF2-40B4-BE49-F238E27FC236}">
                <a16:creationId xmlns:a16="http://schemas.microsoft.com/office/drawing/2014/main" id="{A70C454C-E2F5-83A1-A2F2-60069FB8103D}"/>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For questions, please use Q&amp;A box and address to “All Panelists.”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All Webinars will be recorded and posted within one week.</a:t>
            </a:r>
          </a:p>
        </p:txBody>
      </p:sp>
    </p:spTree>
    <p:extLst>
      <p:ext uri="{BB962C8B-B14F-4D97-AF65-F5344CB8AC3E}">
        <p14:creationId xmlns:p14="http://schemas.microsoft.com/office/powerpoint/2010/main" val="2206790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799B-4693-4DB8-AAD6-8748C6EABC99}"/>
              </a:ext>
            </a:extLst>
          </p:cNvPr>
          <p:cNvSpPr>
            <a:spLocks noGrp="1"/>
          </p:cNvSpPr>
          <p:nvPr>
            <p:ph type="title"/>
          </p:nvPr>
        </p:nvSpPr>
        <p:spPr>
          <a:xfrm>
            <a:off x="371475" y="112734"/>
            <a:ext cx="10867655" cy="701458"/>
          </a:xfrm>
        </p:spPr>
        <p:txBody>
          <a:bodyPr/>
          <a:lstStyle/>
          <a:p>
            <a:r>
              <a:rPr lang="en-US"/>
              <a:t>Section 1: Key Terms </a:t>
            </a:r>
          </a:p>
        </p:txBody>
      </p:sp>
      <p:sp>
        <p:nvSpPr>
          <p:cNvPr id="7" name="Content Placeholder 6">
            <a:extLst>
              <a:ext uri="{FF2B5EF4-FFF2-40B4-BE49-F238E27FC236}">
                <a16:creationId xmlns:a16="http://schemas.microsoft.com/office/drawing/2014/main" id="{07B662CD-9797-375C-2B4D-06A9D61C4D00}"/>
              </a:ext>
            </a:extLst>
          </p:cNvPr>
          <p:cNvSpPr>
            <a:spLocks noGrp="1"/>
          </p:cNvSpPr>
          <p:nvPr>
            <p:ph idx="1"/>
          </p:nvPr>
        </p:nvSpPr>
        <p:spPr>
          <a:xfrm>
            <a:off x="275573" y="917531"/>
            <a:ext cx="11774466" cy="5022937"/>
          </a:xfrm>
        </p:spPr>
        <p:txBody>
          <a:bodyPr/>
          <a:lstStyle/>
          <a:p>
            <a:r>
              <a:rPr lang="en-US" sz="2000" dirty="0"/>
              <a:t> </a:t>
            </a:r>
            <a:r>
              <a:rPr lang="en-US" sz="2400" dirty="0"/>
              <a:t>First, we must review a few key terms to lay the foundation: </a:t>
            </a:r>
          </a:p>
          <a:p>
            <a:endParaRPr lang="en-US" sz="2000" dirty="0"/>
          </a:p>
          <a:p>
            <a:endParaRPr lang="en-US" sz="2000" dirty="0"/>
          </a:p>
          <a:p>
            <a:endParaRPr lang="en-US" sz="1800" dirty="0"/>
          </a:p>
        </p:txBody>
      </p:sp>
      <p:graphicFrame>
        <p:nvGraphicFramePr>
          <p:cNvPr id="5" name="Table 5">
            <a:extLst>
              <a:ext uri="{FF2B5EF4-FFF2-40B4-BE49-F238E27FC236}">
                <a16:creationId xmlns:a16="http://schemas.microsoft.com/office/drawing/2014/main" id="{AE3181CE-B923-4F2A-A718-AF3489C4EA1E}"/>
              </a:ext>
            </a:extLst>
          </p:cNvPr>
          <p:cNvGraphicFramePr>
            <a:graphicFrameLocks noGrp="1"/>
          </p:cNvGraphicFramePr>
          <p:nvPr>
            <p:extLst>
              <p:ext uri="{D42A27DB-BD31-4B8C-83A1-F6EECF244321}">
                <p14:modId xmlns:p14="http://schemas.microsoft.com/office/powerpoint/2010/main" val="3856147627"/>
              </p:ext>
            </p:extLst>
          </p:nvPr>
        </p:nvGraphicFramePr>
        <p:xfrm>
          <a:off x="208642" y="1342571"/>
          <a:ext cx="11636040" cy="4869115"/>
        </p:xfrm>
        <a:graphic>
          <a:graphicData uri="http://schemas.openxmlformats.org/drawingml/2006/table">
            <a:tbl>
              <a:tblPr firstRow="1" bandRow="1">
                <a:tableStyleId>{5C22544A-7EE6-4342-B048-85BDC9FD1C3A}</a:tableStyleId>
              </a:tblPr>
              <a:tblGrid>
                <a:gridCol w="1060865">
                  <a:extLst>
                    <a:ext uri="{9D8B030D-6E8A-4147-A177-3AD203B41FA5}">
                      <a16:colId xmlns:a16="http://schemas.microsoft.com/office/drawing/2014/main" val="3611433325"/>
                    </a:ext>
                  </a:extLst>
                </a:gridCol>
                <a:gridCol w="10575175">
                  <a:extLst>
                    <a:ext uri="{9D8B030D-6E8A-4147-A177-3AD203B41FA5}">
                      <a16:colId xmlns:a16="http://schemas.microsoft.com/office/drawing/2014/main" val="3341286332"/>
                    </a:ext>
                  </a:extLst>
                </a:gridCol>
              </a:tblGrid>
              <a:tr h="306540">
                <a:tc>
                  <a:txBody>
                    <a:bodyPr/>
                    <a:lstStyle/>
                    <a:p>
                      <a:r>
                        <a:rPr lang="en-US"/>
                        <a:t>Term </a:t>
                      </a:r>
                    </a:p>
                  </a:txBody>
                  <a:tcPr/>
                </a:tc>
                <a:tc>
                  <a:txBody>
                    <a:bodyPr/>
                    <a:lstStyle/>
                    <a:p>
                      <a:r>
                        <a:rPr lang="en-US"/>
                        <a:t>Definition</a:t>
                      </a:r>
                    </a:p>
                  </a:txBody>
                  <a:tcPr/>
                </a:tc>
                <a:extLst>
                  <a:ext uri="{0D108BD9-81ED-4DB2-BD59-A6C34878D82A}">
                    <a16:rowId xmlns:a16="http://schemas.microsoft.com/office/drawing/2014/main" val="3330296025"/>
                  </a:ext>
                </a:extLst>
              </a:tr>
              <a:tr h="536445">
                <a:tc>
                  <a:txBody>
                    <a:bodyPr/>
                    <a:lstStyle/>
                    <a:p>
                      <a:r>
                        <a:rPr lang="en-US" sz="1200" b="1" dirty="0"/>
                        <a:t>WOC</a:t>
                      </a:r>
                      <a:endParaRPr lang="en-US" sz="1200" dirty="0"/>
                    </a:p>
                  </a:txBody>
                  <a:tcPr/>
                </a:tc>
                <a:tc>
                  <a:txBody>
                    <a:bodyPr/>
                    <a:lstStyle/>
                    <a:p>
                      <a:r>
                        <a:rPr lang="en-US" sz="1200" b="1" i="0" u="none" strike="noStrike" kern="1200" baseline="0" dirty="0">
                          <a:solidFill>
                            <a:schemeClr val="dk1"/>
                          </a:solidFill>
                          <a:latin typeface="+mn-lt"/>
                          <a:ea typeface="+mn-ea"/>
                          <a:cs typeface="+mn-cs"/>
                        </a:rPr>
                        <a:t>Title 5 C.F.R. 304.102(h)</a:t>
                      </a:r>
                      <a:r>
                        <a:rPr lang="en-US" sz="1200" b="0" i="0" u="none" strike="noStrike" kern="1200" baseline="0" dirty="0">
                          <a:solidFill>
                            <a:schemeClr val="dk1"/>
                          </a:solidFill>
                          <a:latin typeface="+mn-lt"/>
                          <a:ea typeface="+mn-ea"/>
                          <a:cs typeface="+mn-cs"/>
                        </a:rPr>
                        <a:t>- “Employment “without compensation” means unpaid service that is provided at the agency’s request and is to perform duties that are unclassified. </a:t>
                      </a:r>
                    </a:p>
                    <a:p>
                      <a:r>
                        <a:rPr lang="en-US" sz="1200" b="0" i="0" u="none" strike="noStrike" kern="1200" baseline="0" dirty="0">
                          <a:solidFill>
                            <a:schemeClr val="dk1"/>
                          </a:solidFill>
                          <a:latin typeface="+mn-lt"/>
                          <a:ea typeface="+mn-ea"/>
                          <a:cs typeface="+mn-cs"/>
                        </a:rPr>
                        <a:t>VA can accept services without compensation under </a:t>
                      </a:r>
                      <a:r>
                        <a:rPr lang="en-US" sz="1200" b="1" kern="1200" dirty="0">
                          <a:solidFill>
                            <a:schemeClr val="dk1"/>
                          </a:solidFill>
                          <a:effectLst/>
                          <a:latin typeface="+mn-lt"/>
                          <a:ea typeface="+mn-ea"/>
                          <a:cs typeface="+mn-cs"/>
                        </a:rPr>
                        <a:t>38 U.S.C. 7405(a)(1). </a:t>
                      </a:r>
                      <a:r>
                        <a:rPr lang="en-US" sz="1200" b="0" kern="1200" dirty="0">
                          <a:solidFill>
                            <a:schemeClr val="dk1"/>
                          </a:solidFill>
                          <a:effectLst/>
                          <a:latin typeface="+mn-lt"/>
                          <a:ea typeface="+mn-ea"/>
                          <a:cs typeface="+mn-cs"/>
                        </a:rPr>
                        <a:t>See VHA Handbook 5005 Part II Chapter 3 Section G Paragraph 7.</a:t>
                      </a:r>
                      <a:endParaRPr lang="en-US" sz="1200" b="0" kern="1200" dirty="0">
                        <a:solidFill>
                          <a:schemeClr val="dk1"/>
                        </a:solidFill>
                        <a:latin typeface="+mn-lt"/>
                        <a:ea typeface="+mn-ea"/>
                        <a:cs typeface="+mn-cs"/>
                      </a:endParaRPr>
                    </a:p>
                  </a:txBody>
                  <a:tcPr/>
                </a:tc>
                <a:extLst>
                  <a:ext uri="{0D108BD9-81ED-4DB2-BD59-A6C34878D82A}">
                    <a16:rowId xmlns:a16="http://schemas.microsoft.com/office/drawing/2014/main" val="2244034406"/>
                  </a:ext>
                </a:extLst>
              </a:tr>
              <a:tr h="996254">
                <a:tc>
                  <a:txBody>
                    <a:bodyPr/>
                    <a:lstStyle/>
                    <a:p>
                      <a:r>
                        <a:rPr lang="en-US" sz="1200" b="1" dirty="0"/>
                        <a:t>IPA</a:t>
                      </a:r>
                    </a:p>
                  </a:txBody>
                  <a:tcPr/>
                </a:tc>
                <a:tc>
                  <a:txBody>
                    <a:bodyPr/>
                    <a:lstStyle/>
                    <a:p>
                      <a:r>
                        <a:rPr lang="en-US" sz="1200" b="0" i="0" u="none" strike="noStrike" kern="1200" baseline="0" dirty="0">
                          <a:solidFill>
                            <a:schemeClr val="dk1"/>
                          </a:solidFill>
                          <a:latin typeface="+mn-lt"/>
                          <a:ea typeface="+mn-ea"/>
                          <a:cs typeface="+mn-cs"/>
                        </a:rPr>
                        <a:t>Intergovernmental Personnel Agreement - An IPA is a temporary assignment of Department of Veterans Affairs (VA) permanent full-time Title 5 employees, permanent full-time Hybrid Title 38 employees, or permanent full-time Title 38 employees or a temporary detail of employees from state and local governments (Non-VA), institutions of higher education, Indian tribal governments, and other eligible organizations, that are intended to facilitate cooperation between the Federal government and the non-Federal entity through the temporary assignment or temporary detail of skilled personnel. </a:t>
                      </a:r>
                    </a:p>
                    <a:p>
                      <a:endParaRPr lang="en-US" sz="1200" b="0" i="0" u="none" strike="noStrike" kern="1200" baseline="0" dirty="0">
                        <a:solidFill>
                          <a:schemeClr val="dk1"/>
                        </a:solidFill>
                        <a:latin typeface="+mn-lt"/>
                        <a:ea typeface="+mn-ea"/>
                        <a:cs typeface="+mn-cs"/>
                      </a:endParaRPr>
                    </a:p>
                    <a:p>
                      <a:endParaRPr lang="en-US" sz="1200" dirty="0"/>
                    </a:p>
                  </a:txBody>
                  <a:tcPr/>
                </a:tc>
                <a:extLst>
                  <a:ext uri="{0D108BD9-81ED-4DB2-BD59-A6C34878D82A}">
                    <a16:rowId xmlns:a16="http://schemas.microsoft.com/office/drawing/2014/main" val="2351363432"/>
                  </a:ext>
                </a:extLst>
              </a:tr>
              <a:tr h="733518">
                <a:tc>
                  <a:txBody>
                    <a:bodyPr/>
                    <a:lstStyle/>
                    <a:p>
                      <a:r>
                        <a:rPr lang="en-US" sz="1200" b="1" dirty="0"/>
                        <a:t>Contractor</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A person who works under a contact. </a:t>
                      </a:r>
                      <a:r>
                        <a:rPr lang="en-US" sz="1200" b="0" i="0" kern="1200" dirty="0">
                          <a:solidFill>
                            <a:schemeClr val="dk1"/>
                          </a:solidFill>
                          <a:effectLst/>
                          <a:latin typeface="+mn-lt"/>
                          <a:ea typeface="+mn-ea"/>
                          <a:cs typeface="+mn-cs"/>
                        </a:rPr>
                        <a:t> </a:t>
                      </a:r>
                      <a:r>
                        <a:rPr lang="en-US" sz="1200" b="0" i="1" kern="1200" dirty="0">
                          <a:solidFill>
                            <a:schemeClr val="dk1"/>
                          </a:solidFill>
                          <a:effectLst/>
                          <a:latin typeface="+mn-lt"/>
                          <a:ea typeface="+mn-ea"/>
                          <a:cs typeface="+mn-cs"/>
                        </a:rPr>
                        <a:t>Contract</a:t>
                      </a:r>
                      <a:r>
                        <a:rPr lang="en-US" sz="1200" b="0" i="0" kern="1200" dirty="0">
                          <a:solidFill>
                            <a:schemeClr val="dk1"/>
                          </a:solidFill>
                          <a:effectLst/>
                          <a:latin typeface="+mn-lt"/>
                          <a:ea typeface="+mn-ea"/>
                          <a:cs typeface="+mn-cs"/>
                        </a:rPr>
                        <a:t> means a mutually binding legal relationship obligating the seller to furnish the supplies or services (including construction) and the buyer to pay for them.  Contractors are not eligible for WOC appointments</a:t>
                      </a:r>
                      <a:endParaRPr lang="en-US" sz="1200" b="0" dirty="0"/>
                    </a:p>
                  </a:txBody>
                  <a:tcPr/>
                </a:tc>
                <a:extLst>
                  <a:ext uri="{0D108BD9-81ED-4DB2-BD59-A6C34878D82A}">
                    <a16:rowId xmlns:a16="http://schemas.microsoft.com/office/drawing/2014/main" val="1560213748"/>
                  </a:ext>
                </a:extLst>
              </a:tr>
              <a:tr h="567439">
                <a:tc>
                  <a:txBody>
                    <a:bodyPr/>
                    <a:lstStyle/>
                    <a:p>
                      <a:r>
                        <a:rPr lang="en-US" sz="1200" b="1" dirty="0"/>
                        <a:t>CARDS</a:t>
                      </a:r>
                    </a:p>
                  </a:txBody>
                  <a:tcPr/>
                </a:tc>
                <a:tc>
                  <a:txBody>
                    <a:bodyPr/>
                    <a:lstStyle/>
                    <a:p>
                      <a:r>
                        <a:rPr lang="en-US" sz="1200" kern="1200" dirty="0">
                          <a:solidFill>
                            <a:schemeClr val="dk1"/>
                          </a:solidFill>
                          <a:effectLst/>
                          <a:latin typeface="+mn-lt"/>
                          <a:ea typeface="+mn-ea"/>
                          <a:cs typeface="+mn-cs"/>
                        </a:rPr>
                        <a:t>Consult, Assist, Review, Develop and Sustain – HR Group out of Workforce Management supporting the field on HR matters.</a:t>
                      </a:r>
                      <a:endParaRPr lang="en-US" sz="1200" dirty="0"/>
                    </a:p>
                  </a:txBody>
                  <a:tcPr/>
                </a:tc>
                <a:extLst>
                  <a:ext uri="{0D108BD9-81ED-4DB2-BD59-A6C34878D82A}">
                    <a16:rowId xmlns:a16="http://schemas.microsoft.com/office/drawing/2014/main" val="951891592"/>
                  </a:ext>
                </a:extLst>
              </a:tr>
              <a:tr h="536445">
                <a:tc>
                  <a:txBody>
                    <a:bodyPr/>
                    <a:lstStyle/>
                    <a:p>
                      <a:r>
                        <a:rPr lang="en-US" sz="1200" b="1" dirty="0"/>
                        <a:t>HPT</a:t>
                      </a:r>
                    </a:p>
                  </a:txBody>
                  <a:tcPr/>
                </a:tc>
                <a:tc>
                  <a:txBody>
                    <a:bodyPr/>
                    <a:lstStyle/>
                    <a:p>
                      <a:r>
                        <a:rPr lang="en-US" sz="1200" dirty="0"/>
                        <a:t>Health Professions Trainee - </a:t>
                      </a:r>
                      <a:r>
                        <a:rPr lang="en-US" sz="1200" b="0" i="0" kern="1200" dirty="0">
                          <a:solidFill>
                            <a:schemeClr val="dk1"/>
                          </a:solidFill>
                          <a:effectLst/>
                          <a:latin typeface="+mn-lt"/>
                          <a:ea typeface="+mn-ea"/>
                          <a:cs typeface="+mn-cs"/>
                        </a:rPr>
                        <a:t>An HPT is an individual appointed under 38 U.S.C. §§ 7405 or 7406 who is participating in clinical or research training under supervision to satisfy program or degree requirements. HPT is a general term to describe undergraduate, graduate and post-graduate students, interns, residents, Chief Residents, fellows, VA advanced fellows and pre- and post-doctoral fellows who spend all or part of their training experiences at VA medical facilities. </a:t>
                      </a:r>
                      <a:endParaRPr lang="en-US" sz="1200" dirty="0"/>
                    </a:p>
                  </a:txBody>
                  <a:tcPr/>
                </a:tc>
                <a:extLst>
                  <a:ext uri="{0D108BD9-81ED-4DB2-BD59-A6C34878D82A}">
                    <a16:rowId xmlns:a16="http://schemas.microsoft.com/office/drawing/2014/main" val="327668059"/>
                  </a:ext>
                </a:extLst>
              </a:tr>
              <a:tr h="733518">
                <a:tc>
                  <a:txBody>
                    <a:bodyPr/>
                    <a:lstStyle/>
                    <a:p>
                      <a:endParaRPr lang="en-US" sz="1400" b="1" dirty="0"/>
                    </a:p>
                  </a:txBody>
                  <a:tcPr/>
                </a:tc>
                <a:tc>
                  <a:txBody>
                    <a:bodyPr/>
                    <a:lstStyle/>
                    <a:p>
                      <a:endParaRPr lang="en-US" sz="1400" dirty="0"/>
                    </a:p>
                  </a:txBody>
                  <a:tcPr/>
                </a:tc>
                <a:extLst>
                  <a:ext uri="{0D108BD9-81ED-4DB2-BD59-A6C34878D82A}">
                    <a16:rowId xmlns:a16="http://schemas.microsoft.com/office/drawing/2014/main" val="1854681424"/>
                  </a:ext>
                </a:extLst>
              </a:tr>
            </a:tbl>
          </a:graphicData>
        </a:graphic>
      </p:graphicFrame>
      <p:sp>
        <p:nvSpPr>
          <p:cNvPr id="6" name="Slide Number Placeholder 5">
            <a:extLst>
              <a:ext uri="{FF2B5EF4-FFF2-40B4-BE49-F238E27FC236}">
                <a16:creationId xmlns:a16="http://schemas.microsoft.com/office/drawing/2014/main" id="{10CF2FEE-2BEB-4195-A4F5-8F09D2EA406C}"/>
              </a:ext>
            </a:extLst>
          </p:cNvPr>
          <p:cNvSpPr>
            <a:spLocks noGrp="1"/>
          </p:cNvSpPr>
          <p:nvPr>
            <p:ph type="sldNum" sz="quarter" idx="12"/>
          </p:nvPr>
        </p:nvSpPr>
        <p:spPr/>
        <p:txBody>
          <a:bodyPr/>
          <a:lstStyle/>
          <a:p>
            <a:fld id="{670A9334-4E67-F94F-A05E-0CE8B74A054E}" type="slidenum">
              <a:rPr lang="en-US" smtClean="0"/>
              <a:t>5</a:t>
            </a:fld>
            <a:endParaRPr lang="en-US"/>
          </a:p>
        </p:txBody>
      </p:sp>
      <p:sp>
        <p:nvSpPr>
          <p:cNvPr id="8" name="Date Placeholder 7">
            <a:extLst>
              <a:ext uri="{FF2B5EF4-FFF2-40B4-BE49-F238E27FC236}">
                <a16:creationId xmlns:a16="http://schemas.microsoft.com/office/drawing/2014/main" id="{C065D4D9-2799-4BDE-9781-4C70735E113E}"/>
              </a:ext>
            </a:extLst>
          </p:cNvPr>
          <p:cNvSpPr>
            <a:spLocks noGrp="1"/>
          </p:cNvSpPr>
          <p:nvPr>
            <p:ph type="dt" sz="half" idx="10"/>
          </p:nvPr>
        </p:nvSpPr>
        <p:spPr/>
        <p:txBody>
          <a:bodyPr/>
          <a:lstStyle/>
          <a:p>
            <a:endParaRPr lang="en-US" dirty="0"/>
          </a:p>
        </p:txBody>
      </p:sp>
      <p:sp>
        <p:nvSpPr>
          <p:cNvPr id="3" name="Footer Placeholder 4">
            <a:extLst>
              <a:ext uri="{FF2B5EF4-FFF2-40B4-BE49-F238E27FC236}">
                <a16:creationId xmlns:a16="http://schemas.microsoft.com/office/drawing/2014/main" id="{F61E84CD-7F95-AEB6-2CB2-8271F8CF60F3}"/>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For questions, please use Q&amp;A box and address to “All Panelists.”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All Webinars will be recorded and posted within one week.</a:t>
            </a:r>
          </a:p>
        </p:txBody>
      </p:sp>
    </p:spTree>
    <p:extLst>
      <p:ext uri="{BB962C8B-B14F-4D97-AF65-F5344CB8AC3E}">
        <p14:creationId xmlns:p14="http://schemas.microsoft.com/office/powerpoint/2010/main" val="3659216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799B-4693-4DB8-AAD6-8748C6EABC99}"/>
              </a:ext>
            </a:extLst>
          </p:cNvPr>
          <p:cNvSpPr>
            <a:spLocks noGrp="1"/>
          </p:cNvSpPr>
          <p:nvPr>
            <p:ph type="title"/>
          </p:nvPr>
        </p:nvSpPr>
        <p:spPr>
          <a:xfrm>
            <a:off x="371475" y="112734"/>
            <a:ext cx="10867655" cy="701458"/>
          </a:xfrm>
        </p:spPr>
        <p:txBody>
          <a:bodyPr/>
          <a:lstStyle/>
          <a:p>
            <a:r>
              <a:rPr lang="en-US" dirty="0"/>
              <a:t>What has happened recently</a:t>
            </a:r>
          </a:p>
        </p:txBody>
      </p:sp>
      <p:sp>
        <p:nvSpPr>
          <p:cNvPr id="7" name="Content Placeholder 6">
            <a:extLst>
              <a:ext uri="{FF2B5EF4-FFF2-40B4-BE49-F238E27FC236}">
                <a16:creationId xmlns:a16="http://schemas.microsoft.com/office/drawing/2014/main" id="{07B662CD-9797-375C-2B4D-06A9D61C4D00}"/>
              </a:ext>
            </a:extLst>
          </p:cNvPr>
          <p:cNvSpPr>
            <a:spLocks noGrp="1"/>
          </p:cNvSpPr>
          <p:nvPr>
            <p:ph idx="1"/>
          </p:nvPr>
        </p:nvSpPr>
        <p:spPr>
          <a:xfrm>
            <a:off x="275573" y="917531"/>
            <a:ext cx="11774466" cy="5022937"/>
          </a:xfrm>
        </p:spPr>
        <p:txBody>
          <a:bodyPr vert="horz" lIns="91440" tIns="45720" rIns="91440" bIns="45720" rtlCol="0" anchor="t">
            <a:noAutofit/>
          </a:bodyPr>
          <a:lstStyle/>
          <a:p>
            <a:r>
              <a:rPr lang="en-US" sz="1800" dirty="0"/>
              <a:t>Over the past year, questions arose from several facilities regarding the proper process to appoint non-citizens to Without Compensation Appointments.  It also led to questions about who can be on an IPA.</a:t>
            </a:r>
            <a:endParaRPr lang="en-US" sz="1800" dirty="0">
              <a:cs typeface="Calibri"/>
            </a:endParaRPr>
          </a:p>
          <a:p>
            <a:r>
              <a:rPr lang="en-US" sz="1800" dirty="0"/>
              <a:t>While there was specific guidance disseminated previously, it was not uniformly executed in the field. Guidance regarding H1B visa holders who should have been placed on IPAs (no cost) was not new but only implemented at few facilities.  </a:t>
            </a:r>
          </a:p>
          <a:p>
            <a:r>
              <a:rPr lang="en-US" sz="1800" dirty="0"/>
              <a:t>HR, OGC and ORD began discussions on policy and implementation</a:t>
            </a:r>
          </a:p>
          <a:p>
            <a:r>
              <a:rPr lang="en-US" sz="1800" dirty="0"/>
              <a:t>Impact assessment was completed to determine the breadth of the issue.</a:t>
            </a:r>
          </a:p>
          <a:p>
            <a:r>
              <a:rPr lang="en-US" sz="1800" dirty="0"/>
              <a:t>It was clear that the lack of consistency applying the regulations caused much confusion in both HR and the Research Offices</a:t>
            </a:r>
          </a:p>
          <a:p>
            <a:r>
              <a:rPr lang="en-US" sz="1800" dirty="0"/>
              <a:t>This was an opportunity to review the guidance, update it and disseminate it to both HR and Research </a:t>
            </a:r>
          </a:p>
          <a:p>
            <a:r>
              <a:rPr lang="en-US" sz="1800" dirty="0"/>
              <a:t>CARDS updated several guides on processing HPTs, Non-HPTs and IPAs</a:t>
            </a:r>
          </a:p>
          <a:p>
            <a:pPr lvl="1"/>
            <a:r>
              <a:rPr lang="en-US" sz="1600" dirty="0"/>
              <a:t>Disseminated to HR nationwide via job aids</a:t>
            </a:r>
          </a:p>
          <a:p>
            <a:r>
              <a:rPr lang="en-US" sz="1800" dirty="0"/>
              <a:t>Confusion about the appointing IPAs as WOCs</a:t>
            </a:r>
          </a:p>
          <a:p>
            <a:endParaRPr lang="en-US" sz="1800" dirty="0"/>
          </a:p>
        </p:txBody>
      </p:sp>
      <p:sp>
        <p:nvSpPr>
          <p:cNvPr id="6" name="Slide Number Placeholder 5">
            <a:extLst>
              <a:ext uri="{FF2B5EF4-FFF2-40B4-BE49-F238E27FC236}">
                <a16:creationId xmlns:a16="http://schemas.microsoft.com/office/drawing/2014/main" id="{10CF2FEE-2BEB-4195-A4F5-8F09D2EA406C}"/>
              </a:ext>
            </a:extLst>
          </p:cNvPr>
          <p:cNvSpPr>
            <a:spLocks noGrp="1"/>
          </p:cNvSpPr>
          <p:nvPr>
            <p:ph type="sldNum" sz="quarter" idx="12"/>
          </p:nvPr>
        </p:nvSpPr>
        <p:spPr/>
        <p:txBody>
          <a:bodyPr/>
          <a:lstStyle/>
          <a:p>
            <a:fld id="{670A9334-4E67-F94F-A05E-0CE8B74A054E}" type="slidenum">
              <a:rPr lang="en-US" smtClean="0"/>
              <a:t>6</a:t>
            </a:fld>
            <a:endParaRPr lang="en-US"/>
          </a:p>
        </p:txBody>
      </p:sp>
      <p:sp>
        <p:nvSpPr>
          <p:cNvPr id="3" name="Footer Placeholder 4">
            <a:extLst>
              <a:ext uri="{FF2B5EF4-FFF2-40B4-BE49-F238E27FC236}">
                <a16:creationId xmlns:a16="http://schemas.microsoft.com/office/drawing/2014/main" id="{605D36F6-8966-65DA-0AD8-A911F7E2DDA0}"/>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For questions, please use Q&amp;A box and address to “All Panelists.”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All Webinars will be recorded and posted within one week.</a:t>
            </a:r>
          </a:p>
        </p:txBody>
      </p:sp>
    </p:spTree>
    <p:extLst>
      <p:ext uri="{BB962C8B-B14F-4D97-AF65-F5344CB8AC3E}">
        <p14:creationId xmlns:p14="http://schemas.microsoft.com/office/powerpoint/2010/main" val="3881818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A9EB57-242A-456F-A867-424BCE5ED330}"/>
              </a:ext>
            </a:extLst>
          </p:cNvPr>
          <p:cNvSpPr>
            <a:spLocks noGrp="1"/>
          </p:cNvSpPr>
          <p:nvPr>
            <p:ph type="sldNum" sz="quarter" idx="12"/>
          </p:nvPr>
        </p:nvSpPr>
        <p:spPr/>
        <p:txBody>
          <a:bodyPr/>
          <a:lstStyle/>
          <a:p>
            <a:fld id="{670A9334-4E67-F94F-A05E-0CE8B74A054E}" type="slidenum">
              <a:rPr lang="en-US" smtClean="0"/>
              <a:pPr/>
              <a:t>7</a:t>
            </a:fld>
            <a:endParaRPr lang="en-US"/>
          </a:p>
        </p:txBody>
      </p:sp>
      <p:sp>
        <p:nvSpPr>
          <p:cNvPr id="7" name="TextBox 6">
            <a:extLst>
              <a:ext uri="{FF2B5EF4-FFF2-40B4-BE49-F238E27FC236}">
                <a16:creationId xmlns:a16="http://schemas.microsoft.com/office/drawing/2014/main" id="{0B470449-8325-45F2-A7B0-1037040189AE}"/>
              </a:ext>
            </a:extLst>
          </p:cNvPr>
          <p:cNvSpPr txBox="1"/>
          <p:nvPr/>
        </p:nvSpPr>
        <p:spPr>
          <a:xfrm>
            <a:off x="208907" y="0"/>
            <a:ext cx="9393149" cy="646331"/>
          </a:xfrm>
          <a:prstGeom prst="rect">
            <a:avLst/>
          </a:prstGeom>
          <a:noFill/>
        </p:spPr>
        <p:txBody>
          <a:bodyPr wrap="square">
            <a:spAutoFit/>
          </a:bodyPr>
          <a:lstStyle/>
          <a:p>
            <a:r>
              <a:rPr lang="en-US" sz="3600" b="1" dirty="0">
                <a:solidFill>
                  <a:schemeClr val="bg1"/>
                </a:solidFill>
                <a:latin typeface="+mj-lt"/>
                <a:ea typeface="+mj-ea"/>
                <a:cs typeface="+mj-cs"/>
              </a:rPr>
              <a:t>Section 2: Processing WOCs and IPAs</a:t>
            </a:r>
          </a:p>
        </p:txBody>
      </p:sp>
      <p:sp>
        <p:nvSpPr>
          <p:cNvPr id="10" name="Date Placeholder 9">
            <a:extLst>
              <a:ext uri="{FF2B5EF4-FFF2-40B4-BE49-F238E27FC236}">
                <a16:creationId xmlns:a16="http://schemas.microsoft.com/office/drawing/2014/main" id="{BE8FEFE0-0FAA-4B8D-8816-A761B86A44FC}"/>
              </a:ext>
            </a:extLst>
          </p:cNvPr>
          <p:cNvSpPr>
            <a:spLocks noGrp="1"/>
          </p:cNvSpPr>
          <p:nvPr>
            <p:ph type="dt" sz="half" idx="10"/>
          </p:nvPr>
        </p:nvSpPr>
        <p:spPr/>
        <p:txBody>
          <a:bodyPr/>
          <a:lstStyle/>
          <a:p>
            <a:fld id="{6A48D0F6-840B-4DCD-A570-0CB453B12933}" type="datetime1">
              <a:rPr lang="en-US" smtClean="0"/>
              <a:t>1/19/2023</a:t>
            </a:fld>
            <a:endParaRPr lang="en-US"/>
          </a:p>
        </p:txBody>
      </p:sp>
      <p:pic>
        <p:nvPicPr>
          <p:cNvPr id="3" name="Picture 2" descr="A person wearing a tie and glasses&#10;&#10;Description automatically generated with low confidence">
            <a:extLst>
              <a:ext uri="{FF2B5EF4-FFF2-40B4-BE49-F238E27FC236}">
                <a16:creationId xmlns:a16="http://schemas.microsoft.com/office/drawing/2014/main" id="{5D74EEFF-DA49-4AF6-9BDD-C5FCA6921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891" y="1394690"/>
            <a:ext cx="6211250" cy="3251201"/>
          </a:xfrm>
          <a:prstGeom prst="rect">
            <a:avLst/>
          </a:prstGeom>
          <a:ln w="41275">
            <a:solidFill>
              <a:schemeClr val="accent1"/>
            </a:solidFill>
          </a:ln>
        </p:spPr>
      </p:pic>
      <p:sp>
        <p:nvSpPr>
          <p:cNvPr id="8" name="Speech Bubble: Oval 7">
            <a:extLst>
              <a:ext uri="{FF2B5EF4-FFF2-40B4-BE49-F238E27FC236}">
                <a16:creationId xmlns:a16="http://schemas.microsoft.com/office/drawing/2014/main" id="{449E6DBC-7AA2-423E-B215-D0C62A1D5263}"/>
              </a:ext>
            </a:extLst>
          </p:cNvPr>
          <p:cNvSpPr/>
          <p:nvPr/>
        </p:nvSpPr>
        <p:spPr>
          <a:xfrm>
            <a:off x="7525489" y="1541124"/>
            <a:ext cx="2930075" cy="164542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OK, Great, this is common knowledge but how do I get them on board</a:t>
            </a:r>
          </a:p>
        </p:txBody>
      </p:sp>
      <p:sp>
        <p:nvSpPr>
          <p:cNvPr id="2" name="Footer Placeholder 4">
            <a:extLst>
              <a:ext uri="{FF2B5EF4-FFF2-40B4-BE49-F238E27FC236}">
                <a16:creationId xmlns:a16="http://schemas.microsoft.com/office/drawing/2014/main" id="{391E39CD-F3C1-0D08-CDB3-472B83645123}"/>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For questions, please use Q&amp;A box and address to “All Panelists.”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All Webinars will be recorded and posted within one week.</a:t>
            </a:r>
          </a:p>
        </p:txBody>
      </p:sp>
    </p:spTree>
    <p:extLst>
      <p:ext uri="{BB962C8B-B14F-4D97-AF65-F5344CB8AC3E}">
        <p14:creationId xmlns:p14="http://schemas.microsoft.com/office/powerpoint/2010/main" val="2171040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F732C-E3EC-81EB-3BB7-400FD904B044}"/>
              </a:ext>
            </a:extLst>
          </p:cNvPr>
          <p:cNvSpPr>
            <a:spLocks noGrp="1"/>
          </p:cNvSpPr>
          <p:nvPr>
            <p:ph type="title"/>
          </p:nvPr>
        </p:nvSpPr>
        <p:spPr>
          <a:xfrm>
            <a:off x="142874" y="136525"/>
            <a:ext cx="11600487" cy="618385"/>
          </a:xfrm>
        </p:spPr>
        <p:txBody>
          <a:bodyPr/>
          <a:lstStyle/>
          <a:p>
            <a:r>
              <a:rPr lang="en-US" dirty="0">
                <a:ea typeface="+mj-lt"/>
                <a:cs typeface="+mj-lt"/>
              </a:rPr>
              <a:t>Section 2: CARDS guidance on Non-HPT </a:t>
            </a:r>
            <a:endParaRPr lang="en-US" dirty="0"/>
          </a:p>
        </p:txBody>
      </p:sp>
      <p:sp>
        <p:nvSpPr>
          <p:cNvPr id="3" name="Content Placeholder 2">
            <a:extLst>
              <a:ext uri="{FF2B5EF4-FFF2-40B4-BE49-F238E27FC236}">
                <a16:creationId xmlns:a16="http://schemas.microsoft.com/office/drawing/2014/main" id="{CCB94CA7-1D5D-8BD2-1441-8360BCAA9C7D}"/>
              </a:ext>
            </a:extLst>
          </p:cNvPr>
          <p:cNvSpPr>
            <a:spLocks noGrp="1"/>
          </p:cNvSpPr>
          <p:nvPr>
            <p:ph idx="1"/>
          </p:nvPr>
        </p:nvSpPr>
        <p:spPr/>
        <p:txBody>
          <a:bodyPr vert="horz" lIns="91440" tIns="45720" rIns="91440" bIns="45720" rtlCol="0" anchor="t">
            <a:noAutofit/>
          </a:bodyPr>
          <a:lstStyle/>
          <a:p>
            <a:pPr marL="457200" lvl="1" indent="0">
              <a:buNone/>
            </a:pPr>
            <a:endParaRPr lang="en-US" dirty="0">
              <a:cs typeface="Calibri"/>
            </a:endParaRPr>
          </a:p>
          <a:p>
            <a:endParaRPr lang="en-US" dirty="0">
              <a:cs typeface="Calibri"/>
            </a:endParaRPr>
          </a:p>
        </p:txBody>
      </p:sp>
      <p:sp>
        <p:nvSpPr>
          <p:cNvPr id="4" name="Date Placeholder 3">
            <a:extLst>
              <a:ext uri="{FF2B5EF4-FFF2-40B4-BE49-F238E27FC236}">
                <a16:creationId xmlns:a16="http://schemas.microsoft.com/office/drawing/2014/main" id="{B36DD00E-9C39-850F-C22D-95AC011A5183}"/>
              </a:ext>
            </a:extLst>
          </p:cNvPr>
          <p:cNvSpPr>
            <a:spLocks noGrp="1"/>
          </p:cNvSpPr>
          <p:nvPr>
            <p:ph type="dt" sz="half" idx="10"/>
          </p:nvPr>
        </p:nvSpPr>
        <p:spPr/>
        <p:txBody>
          <a:bodyPr/>
          <a:lstStyle/>
          <a:p>
            <a:fld id="{C03946DA-7B17-4B8B-9018-B13D3B82D5C6}" type="datetime1">
              <a:rPr lang="en-US" smtClean="0"/>
              <a:t>1/19/2023</a:t>
            </a:fld>
            <a:endParaRPr lang="en-US"/>
          </a:p>
        </p:txBody>
      </p:sp>
      <p:sp>
        <p:nvSpPr>
          <p:cNvPr id="5" name="Slide Number Placeholder 4">
            <a:extLst>
              <a:ext uri="{FF2B5EF4-FFF2-40B4-BE49-F238E27FC236}">
                <a16:creationId xmlns:a16="http://schemas.microsoft.com/office/drawing/2014/main" id="{50C0CF8D-B363-49EF-CE82-7D21BF97005B}"/>
              </a:ext>
            </a:extLst>
          </p:cNvPr>
          <p:cNvSpPr>
            <a:spLocks noGrp="1"/>
          </p:cNvSpPr>
          <p:nvPr>
            <p:ph type="sldNum" sz="quarter" idx="12"/>
          </p:nvPr>
        </p:nvSpPr>
        <p:spPr/>
        <p:txBody>
          <a:bodyPr/>
          <a:lstStyle/>
          <a:p>
            <a:fld id="{670A9334-4E67-F94F-A05E-0CE8B74A054E}" type="slidenum">
              <a:rPr lang="en-US" smtClean="0"/>
              <a:t>8</a:t>
            </a:fld>
            <a:endParaRPr lang="en-US"/>
          </a:p>
        </p:txBody>
      </p:sp>
      <p:sp>
        <p:nvSpPr>
          <p:cNvPr id="6" name="TextBox 5">
            <a:extLst>
              <a:ext uri="{FF2B5EF4-FFF2-40B4-BE49-F238E27FC236}">
                <a16:creationId xmlns:a16="http://schemas.microsoft.com/office/drawing/2014/main" id="{367FAC30-864A-4182-8C9B-5CEACD22B79B}"/>
              </a:ext>
            </a:extLst>
          </p:cNvPr>
          <p:cNvSpPr txBox="1"/>
          <p:nvPr/>
        </p:nvSpPr>
        <p:spPr>
          <a:xfrm>
            <a:off x="479394" y="1056443"/>
            <a:ext cx="11079331" cy="3693319"/>
          </a:xfrm>
          <a:prstGeom prst="rect">
            <a:avLst/>
          </a:prstGeom>
          <a:noFill/>
        </p:spPr>
        <p:txBody>
          <a:bodyPr wrap="square" lIns="91440" tIns="45720" rIns="91440" bIns="45720" rtlCol="0" anchor="t">
            <a:spAutoFit/>
          </a:bodyPr>
          <a:lstStyle/>
          <a:p>
            <a:pPr algn="l"/>
            <a:r>
              <a:rPr lang="en-US" sz="1800" b="0" i="0" u="none" strike="noStrike" baseline="0" dirty="0"/>
              <a:t>Does the WOC appointment meet the criteria outlined in VA Handbook 5005, Part II, Chapter 3, Section G?</a:t>
            </a:r>
          </a:p>
          <a:p>
            <a:pPr marL="342900" indent="-342900">
              <a:buFont typeface="+mj-lt"/>
              <a:buAutoNum type="arabicPeriod"/>
            </a:pPr>
            <a:r>
              <a:rPr lang="en-US" sz="1800" dirty="0">
                <a:effectLst/>
                <a:ea typeface="Times New Roman" panose="02020603050405020304" pitchFamily="18" charset="0"/>
              </a:rPr>
              <a:t>The acceptance of the services of qualified individuals who may be directly or indirectly involved in patient care activities on a WOC basis is permissible.</a:t>
            </a:r>
            <a:r>
              <a:rPr lang="en-US" dirty="0">
                <a:ea typeface="Times New Roman" panose="02020603050405020304" pitchFamily="18" charset="0"/>
              </a:rPr>
              <a:t> </a:t>
            </a:r>
            <a:r>
              <a:rPr lang="en-US" sz="1800" dirty="0">
                <a:effectLst/>
                <a:ea typeface="Times New Roman" panose="02020603050405020304" pitchFamily="18" charset="0"/>
              </a:rPr>
              <a:t> It is not intended that the services of individuals utilized on a WOC basis be accepted in place of those which are usually expected to be performed by personnel for whom funds are provided on a continuing basis.</a:t>
            </a:r>
            <a:endParaRPr lang="en-US" sz="1800" dirty="0">
              <a:effectLst/>
              <a:ea typeface="Times New Roman" panose="02020603050405020304" pitchFamily="18" charset="0"/>
              <a:cs typeface="Calibri"/>
            </a:endParaRPr>
          </a:p>
          <a:p>
            <a:pPr marL="342900" indent="-342900">
              <a:buFont typeface="+mj-lt"/>
              <a:buAutoNum type="arabicPeriod"/>
            </a:pPr>
            <a:r>
              <a:rPr lang="en-US" sz="1800" dirty="0">
                <a:effectLst/>
                <a:ea typeface="Times New Roman" panose="02020603050405020304" pitchFamily="18" charset="0"/>
              </a:rPr>
              <a:t>Scientific and technical personnel and laboratory assistants who are utilized in a medical research program.</a:t>
            </a:r>
            <a:r>
              <a:rPr lang="en-US" dirty="0">
                <a:ea typeface="Times New Roman" panose="02020603050405020304" pitchFamily="18" charset="0"/>
              </a:rPr>
              <a:t> </a:t>
            </a:r>
            <a:r>
              <a:rPr lang="en-US" sz="1800" dirty="0">
                <a:effectLst/>
                <a:ea typeface="Times New Roman" panose="02020603050405020304" pitchFamily="18" charset="0"/>
              </a:rPr>
              <a:t> Usually individuals utilized on this basis are employed by associated medical or dental schools or universities to engage in medical or dental research for which a grant has been made</a:t>
            </a:r>
            <a:r>
              <a:rPr lang="en-US" dirty="0">
                <a:ea typeface="Times New Roman" panose="02020603050405020304" pitchFamily="18" charset="0"/>
              </a:rPr>
              <a:t>. </a:t>
            </a:r>
            <a:endParaRPr lang="en-US" sz="1800" dirty="0">
              <a:effectLst/>
              <a:ea typeface="Times New Roman" panose="02020603050405020304" pitchFamily="18" charset="0"/>
              <a:cs typeface="Calibri"/>
            </a:endParaRPr>
          </a:p>
          <a:p>
            <a:pPr marL="342900" indent="-342900" algn="l">
              <a:buFont typeface="+mj-lt"/>
              <a:buAutoNum type="arabicPeriod"/>
            </a:pPr>
            <a:r>
              <a:rPr lang="en-US" sz="1800" b="0" i="0" u="none" strike="noStrike" baseline="0" dirty="0"/>
              <a:t>If an individual being considered for a WOC appointment is a non-US citizen, you must review the WOC eligibility guide to determine the individual’s eligibility and to ensure all required processes are completed prior to appointing any non-US citizens to WOC appointments.</a:t>
            </a:r>
          </a:p>
          <a:p>
            <a:pPr marL="342900" indent="-342900" algn="l">
              <a:buFont typeface="+mj-lt"/>
              <a:buAutoNum type="arabicPeriod"/>
            </a:pPr>
            <a:r>
              <a:rPr lang="en-US" dirty="0"/>
              <a:t>IPA and Contractors cannot hold a WOC appointment.</a:t>
            </a:r>
            <a:endParaRPr lang="en-US" sz="1800" b="0" i="0" u="none" strike="noStrike" baseline="0" dirty="0"/>
          </a:p>
          <a:p>
            <a:pPr marL="342900" indent="-342900" algn="l">
              <a:buFont typeface="+mj-lt"/>
              <a:buAutoNum type="arabicPeriod"/>
            </a:pPr>
            <a:endParaRPr lang="en-US" dirty="0"/>
          </a:p>
        </p:txBody>
      </p:sp>
      <p:sp>
        <p:nvSpPr>
          <p:cNvPr id="7" name="Footer Placeholder 4">
            <a:extLst>
              <a:ext uri="{FF2B5EF4-FFF2-40B4-BE49-F238E27FC236}">
                <a16:creationId xmlns:a16="http://schemas.microsoft.com/office/drawing/2014/main" id="{8E322C15-5E78-DBC6-E01E-6D7699C9CCD7}"/>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For questions, please use Q&amp;A box and address to “All Panelists.”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All Webinars will be recorded and posted within one week.</a:t>
            </a:r>
          </a:p>
        </p:txBody>
      </p:sp>
    </p:spTree>
    <p:extLst>
      <p:ext uri="{BB962C8B-B14F-4D97-AF65-F5344CB8AC3E}">
        <p14:creationId xmlns:p14="http://schemas.microsoft.com/office/powerpoint/2010/main" val="3401314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F732C-E3EC-81EB-3BB7-400FD904B044}"/>
              </a:ext>
            </a:extLst>
          </p:cNvPr>
          <p:cNvSpPr>
            <a:spLocks noGrp="1"/>
          </p:cNvSpPr>
          <p:nvPr>
            <p:ph type="title"/>
          </p:nvPr>
        </p:nvSpPr>
        <p:spPr>
          <a:xfrm>
            <a:off x="142874" y="136525"/>
            <a:ext cx="11600487" cy="618385"/>
          </a:xfrm>
        </p:spPr>
        <p:txBody>
          <a:bodyPr/>
          <a:lstStyle/>
          <a:p>
            <a:r>
              <a:rPr lang="en-US" dirty="0">
                <a:ea typeface="+mj-lt"/>
                <a:cs typeface="+mj-lt"/>
              </a:rPr>
              <a:t>Section 2: CARDS guidance on HPT </a:t>
            </a:r>
            <a:endParaRPr lang="en-US" dirty="0"/>
          </a:p>
        </p:txBody>
      </p:sp>
      <p:sp>
        <p:nvSpPr>
          <p:cNvPr id="3" name="Content Placeholder 2">
            <a:extLst>
              <a:ext uri="{FF2B5EF4-FFF2-40B4-BE49-F238E27FC236}">
                <a16:creationId xmlns:a16="http://schemas.microsoft.com/office/drawing/2014/main" id="{CCB94CA7-1D5D-8BD2-1441-8360BCAA9C7D}"/>
              </a:ext>
            </a:extLst>
          </p:cNvPr>
          <p:cNvSpPr>
            <a:spLocks noGrp="1"/>
          </p:cNvSpPr>
          <p:nvPr>
            <p:ph idx="1"/>
          </p:nvPr>
        </p:nvSpPr>
        <p:spPr/>
        <p:txBody>
          <a:bodyPr vert="horz" lIns="91440" tIns="45720" rIns="91440" bIns="45720" rtlCol="0" anchor="t">
            <a:noAutofit/>
          </a:bodyPr>
          <a:lstStyle/>
          <a:p>
            <a:pPr marL="457200" lvl="1" indent="0">
              <a:buNone/>
            </a:pPr>
            <a:endParaRPr lang="en-US" dirty="0">
              <a:cs typeface="Calibri"/>
            </a:endParaRPr>
          </a:p>
          <a:p>
            <a:endParaRPr lang="en-US" dirty="0">
              <a:cs typeface="Calibri"/>
            </a:endParaRPr>
          </a:p>
        </p:txBody>
      </p:sp>
      <p:sp>
        <p:nvSpPr>
          <p:cNvPr id="4" name="Date Placeholder 3">
            <a:extLst>
              <a:ext uri="{FF2B5EF4-FFF2-40B4-BE49-F238E27FC236}">
                <a16:creationId xmlns:a16="http://schemas.microsoft.com/office/drawing/2014/main" id="{B36DD00E-9C39-850F-C22D-95AC011A5183}"/>
              </a:ext>
            </a:extLst>
          </p:cNvPr>
          <p:cNvSpPr>
            <a:spLocks noGrp="1"/>
          </p:cNvSpPr>
          <p:nvPr>
            <p:ph type="dt" sz="half" idx="10"/>
          </p:nvPr>
        </p:nvSpPr>
        <p:spPr/>
        <p:txBody>
          <a:bodyPr/>
          <a:lstStyle/>
          <a:p>
            <a:fld id="{C03946DA-7B17-4B8B-9018-B13D3B82D5C6}" type="datetime1">
              <a:rPr lang="en-US" smtClean="0"/>
              <a:t>1/19/2023</a:t>
            </a:fld>
            <a:endParaRPr lang="en-US"/>
          </a:p>
        </p:txBody>
      </p:sp>
      <p:sp>
        <p:nvSpPr>
          <p:cNvPr id="5" name="Slide Number Placeholder 4">
            <a:extLst>
              <a:ext uri="{FF2B5EF4-FFF2-40B4-BE49-F238E27FC236}">
                <a16:creationId xmlns:a16="http://schemas.microsoft.com/office/drawing/2014/main" id="{50C0CF8D-B363-49EF-CE82-7D21BF97005B}"/>
              </a:ext>
            </a:extLst>
          </p:cNvPr>
          <p:cNvSpPr>
            <a:spLocks noGrp="1"/>
          </p:cNvSpPr>
          <p:nvPr>
            <p:ph type="sldNum" sz="quarter" idx="12"/>
          </p:nvPr>
        </p:nvSpPr>
        <p:spPr/>
        <p:txBody>
          <a:bodyPr/>
          <a:lstStyle/>
          <a:p>
            <a:fld id="{670A9334-4E67-F94F-A05E-0CE8B74A054E}" type="slidenum">
              <a:rPr lang="en-US" smtClean="0"/>
              <a:t>9</a:t>
            </a:fld>
            <a:endParaRPr lang="en-US"/>
          </a:p>
        </p:txBody>
      </p:sp>
      <p:sp>
        <p:nvSpPr>
          <p:cNvPr id="6" name="TextBox 5">
            <a:extLst>
              <a:ext uri="{FF2B5EF4-FFF2-40B4-BE49-F238E27FC236}">
                <a16:creationId xmlns:a16="http://schemas.microsoft.com/office/drawing/2014/main" id="{A62EB278-3500-4774-AD3E-A708DBCDC16A}"/>
              </a:ext>
            </a:extLst>
          </p:cNvPr>
          <p:cNvSpPr txBox="1"/>
          <p:nvPr/>
        </p:nvSpPr>
        <p:spPr>
          <a:xfrm>
            <a:off x="683581" y="1213635"/>
            <a:ext cx="8949306" cy="2585323"/>
          </a:xfrm>
          <a:prstGeom prst="rect">
            <a:avLst/>
          </a:prstGeom>
          <a:noFill/>
        </p:spPr>
        <p:txBody>
          <a:bodyPr wrap="square" rtlCol="0">
            <a:spAutoFit/>
          </a:bodyPr>
          <a:lstStyle/>
          <a:p>
            <a:pPr marL="285750" indent="-285750">
              <a:buFont typeface="Arial" panose="020B0604020202020204" pitchFamily="34" charset="0"/>
              <a:buChar char="•"/>
            </a:pPr>
            <a:r>
              <a:rPr lang="en-US" dirty="0"/>
              <a:t>The take home message with HPTs is that must be enrolled in an educational program and have certain approvals through Education in place in order to obtain a WOC.  The educational program can include a research component.</a:t>
            </a:r>
          </a:p>
          <a:p>
            <a:pPr marL="285750" indent="-285750">
              <a:buFont typeface="Arial" panose="020B0604020202020204" pitchFamily="34" charset="0"/>
              <a:buChar char="•"/>
            </a:pPr>
            <a:r>
              <a:rPr lang="en-US" dirty="0"/>
              <a:t>The HPT must complete Form </a:t>
            </a:r>
            <a:r>
              <a:rPr lang="en-US" sz="1800" b="0" i="0" u="none" strike="noStrike" baseline="0" dirty="0">
                <a:latin typeface="CIDFont+F1"/>
              </a:rPr>
              <a:t>10-2850d (Application for Health Professions Trainees) and must be processed through the Education Service at your facility.  Please consult the facility Designated Education Officer for further information.</a:t>
            </a:r>
          </a:p>
          <a:p>
            <a:pPr marL="285750" indent="-285750">
              <a:buFont typeface="Arial" panose="020B0604020202020204" pitchFamily="34" charset="0"/>
              <a:buChar char="•"/>
            </a:pPr>
            <a:r>
              <a:rPr lang="en-US" dirty="0">
                <a:latin typeface="CIDFont+F1"/>
              </a:rPr>
              <a:t>The HPT must have a </a:t>
            </a:r>
            <a:r>
              <a:rPr lang="en-US" sz="1800" dirty="0">
                <a:solidFill>
                  <a:srgbClr val="000000"/>
                </a:solidFill>
                <a:effectLst/>
                <a:latin typeface="Calibri" panose="020F0502020204030204" pitchFamily="34" charset="0"/>
              </a:rPr>
              <a:t>Research Supervisor/Principal Investigator who is responsible for overseeing the HPT’s research project, including scientific, technical and day-to-day advice </a:t>
            </a:r>
            <a:r>
              <a:rPr lang="en-US" sz="1800" b="0" i="0" dirty="0">
                <a:solidFill>
                  <a:srgbClr val="000000"/>
                </a:solidFill>
                <a:effectLst/>
                <a:latin typeface="Calibri" panose="020F0502020204030204" pitchFamily="34" charset="0"/>
              </a:rPr>
              <a:t>and management.</a:t>
            </a:r>
            <a:endParaRPr lang="en-US" dirty="0"/>
          </a:p>
        </p:txBody>
      </p:sp>
      <p:sp>
        <p:nvSpPr>
          <p:cNvPr id="7" name="Footer Placeholder 4">
            <a:extLst>
              <a:ext uri="{FF2B5EF4-FFF2-40B4-BE49-F238E27FC236}">
                <a16:creationId xmlns:a16="http://schemas.microsoft.com/office/drawing/2014/main" id="{0DC5DE2E-F191-10FD-3E84-B653D6931E7D}"/>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For questions, please use Q&amp;A box and address to “All Panelists.”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All Webinars will be recorded and posted within one week.</a:t>
            </a:r>
          </a:p>
        </p:txBody>
      </p:sp>
    </p:spTree>
    <p:extLst>
      <p:ext uri="{BB962C8B-B14F-4D97-AF65-F5344CB8AC3E}">
        <p14:creationId xmlns:p14="http://schemas.microsoft.com/office/powerpoint/2010/main" val="18838155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19DC370A04394CAAC96DED1DC9A007" ma:contentTypeVersion="9" ma:contentTypeDescription="Create a new document." ma:contentTypeScope="" ma:versionID="b1dfd7dea68351d81719bad3885152c0">
  <xsd:schema xmlns:xsd="http://www.w3.org/2001/XMLSchema" xmlns:xs="http://www.w3.org/2001/XMLSchema" xmlns:p="http://schemas.microsoft.com/office/2006/metadata/properties" xmlns:ns1="http://schemas.microsoft.com/sharepoint/v3" xmlns:ns2="b3b97a4c-43ac-46e7-9970-904f1e1efc09" xmlns:ns3="77dce447-0566-47ff-8c07-c9b85fda5322" targetNamespace="http://schemas.microsoft.com/office/2006/metadata/properties" ma:root="true" ma:fieldsID="da2c64f9114d0dd818614521c1775716" ns1:_="" ns2:_="" ns3:_="">
    <xsd:import namespace="http://schemas.microsoft.com/sharepoint/v3"/>
    <xsd:import namespace="b3b97a4c-43ac-46e7-9970-904f1e1efc09"/>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MediaServiceAutoTag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b97a4c-43ac-46e7-9970-904f1e1ef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C3643F2A-DC38-445A-A10D-3268072D7680}">
  <ds:schemaRefs>
    <ds:schemaRef ds:uri="77dce447-0566-47ff-8c07-c9b85fda5322"/>
    <ds:schemaRef ds:uri="b3b97a4c-43ac-46e7-9970-904f1e1efc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A388153-3CA4-48FB-ACBB-84DEAD6B0887}">
  <ds:schemaRefs>
    <ds:schemaRef ds:uri="http://schemas.microsoft.com/sharepoint/v3/contenttype/forms"/>
  </ds:schemaRefs>
</ds:datastoreItem>
</file>

<file path=customXml/itemProps3.xml><?xml version="1.0" encoding="utf-8"?>
<ds:datastoreItem xmlns:ds="http://schemas.openxmlformats.org/officeDocument/2006/customXml" ds:itemID="{9542E42D-6BC7-4BC3-990D-D65ACB2107B6}">
  <ds:schemaRefs>
    <ds:schemaRef ds:uri="http://purl.org/dc/elements/1.1/"/>
    <ds:schemaRef ds:uri="http://schemas.microsoft.com/office/2006/metadata/properties"/>
    <ds:schemaRef ds:uri="http://schemas.openxmlformats.org/package/2006/metadata/core-properties"/>
    <ds:schemaRef ds:uri="b3b97a4c-43ac-46e7-9970-904f1e1efc09"/>
    <ds:schemaRef ds:uri="http://schemas.microsoft.com/office/2006/documentManagement/types"/>
    <ds:schemaRef ds:uri="http://purl.org/dc/dcmitype/"/>
    <ds:schemaRef ds:uri="http://schemas.microsoft.com/office/infopath/2007/PartnerControls"/>
    <ds:schemaRef ds:uri="77dce447-0566-47ff-8c07-c9b85fda5322"/>
    <ds:schemaRef ds:uri="http://schemas.microsoft.com/sharepoint/v3"/>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159</TotalTime>
  <Words>3428</Words>
  <Application>Microsoft Office PowerPoint</Application>
  <PresentationFormat>Widescreen</PresentationFormat>
  <Paragraphs>247</Paragraphs>
  <Slides>21</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Arial</vt:lpstr>
      <vt:lpstr>Bradley Hand ITC</vt:lpstr>
      <vt:lpstr>Calibri</vt:lpstr>
      <vt:lpstr>Calibri Light</vt:lpstr>
      <vt:lpstr>CIDFont+F1</vt:lpstr>
      <vt:lpstr>Wingdings</vt:lpstr>
      <vt:lpstr>1_Office Theme</vt:lpstr>
      <vt:lpstr>think-cell Slide</vt:lpstr>
      <vt:lpstr>PowerPoint Presentation</vt:lpstr>
      <vt:lpstr>PowerPoint Presentation</vt:lpstr>
      <vt:lpstr>Objectives – for today’s training</vt:lpstr>
      <vt:lpstr>Section 1: Key Terms and History</vt:lpstr>
      <vt:lpstr>Section 1: Key Terms </vt:lpstr>
      <vt:lpstr>What has happened recently</vt:lpstr>
      <vt:lpstr>PowerPoint Presentation</vt:lpstr>
      <vt:lpstr>Section 2: CARDS guidance on Non-HPT </vt:lpstr>
      <vt:lpstr>Section 2: CARDS guidance on HPT </vt:lpstr>
      <vt:lpstr>Section 2: CARDS guidance on IPAs</vt:lpstr>
      <vt:lpstr>Section 2: CARDS guidance on IPAs</vt:lpstr>
      <vt:lpstr>Section 2: CARDS guidance on IPAs</vt:lpstr>
      <vt:lpstr>Section 2: Additional Considerations Regarding IPAs</vt:lpstr>
      <vt:lpstr>Section 3: Non-Citizens</vt:lpstr>
      <vt:lpstr>So what changed with H1B and J1 Visa Holders</vt:lpstr>
      <vt:lpstr>Section 3: Non-Citizens</vt:lpstr>
      <vt:lpstr>Section 3: Types</vt:lpstr>
      <vt:lpstr>So Where are We?</vt:lpstr>
      <vt:lpstr>Next Steps </vt:lpstr>
      <vt:lpstr>Final Takeaways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Processing WOCs and IPA</dc:title>
  <dc:subject>Processing WOCs and IPA</dc:subject>
  <dc:creator>VA ORD </dc:creator>
  <cp:keywords>Processing WOCs and IPA</cp:keywords>
  <cp:lastModifiedBy>Rivera, Portia T</cp:lastModifiedBy>
  <cp:revision>25</cp:revision>
  <dcterms:created xsi:type="dcterms:W3CDTF">2022-08-16T02:13:30Z</dcterms:created>
  <dcterms:modified xsi:type="dcterms:W3CDTF">2023-01-19T12:56:19Z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0x010100C419DC370A04394CAAC96DED1DC9A007</vt:lpwstr>
  </property>
  <property fmtid="{D5CDD505-2E9C-101B-9397-08002B2CF9AE}" pid="3" name="MediaServiceImageTags">
    <vt:lpwstr/>
  </property>
</Properties>
</file>