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26"/>
  </p:notesMasterIdLst>
  <p:sldIdLst>
    <p:sldId id="277" r:id="rId6"/>
    <p:sldId id="506" r:id="rId7"/>
    <p:sldId id="262" r:id="rId8"/>
    <p:sldId id="263" r:id="rId9"/>
    <p:sldId id="257" r:id="rId10"/>
    <p:sldId id="259" r:id="rId11"/>
    <p:sldId id="272" r:id="rId12"/>
    <p:sldId id="265" r:id="rId13"/>
    <p:sldId id="264" r:id="rId14"/>
    <p:sldId id="260" r:id="rId15"/>
    <p:sldId id="267" r:id="rId16"/>
    <p:sldId id="261" r:id="rId17"/>
    <p:sldId id="266" r:id="rId18"/>
    <p:sldId id="268" r:id="rId19"/>
    <p:sldId id="269" r:id="rId20"/>
    <p:sldId id="278" r:id="rId21"/>
    <p:sldId id="270" r:id="rId22"/>
    <p:sldId id="273" r:id="rId23"/>
    <p:sldId id="276" r:id="rId24"/>
    <p:sldId id="27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EC395F-2F34-6066-C7E3-BAC20BAC8DD2}" name="Tenhula, Wendy" initials="TW" userId="S::wendy.tenhula@va.gov::2516237c-d134-48ae-980f-0c75f510b772" providerId="AD"/>
  <p188:author id="{64E93262-8E67-8201-43B0-18E4C81CE750}" name="Laracuente, Antonio J" initials="LJ" userId="S::antonio.laracuente03@va.gov::f26025aa-017e-46da-97dd-4f9d498fb1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396ECC-D181-9F58-F907-B85F51C246A1}" v="18" dt="2022-02-08T16:33:22.545"/>
    <p1510:client id="{DAD77E28-734A-44DD-8ADA-FF2AC36BC007}" v="891" dt="2022-02-09T15:30:14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nhula, Wendy" userId="S::wendy.tenhula@va.gov::2516237c-d134-48ae-980f-0c75f510b772" providerId="AD" clId="Web-{A6D4CB27-07E7-1B02-0ED8-49588F2B8929}"/>
    <pc:docChg chg="modSld">
      <pc:chgData name="Tenhula, Wendy" userId="S::wendy.tenhula@va.gov::2516237c-d134-48ae-980f-0c75f510b772" providerId="AD" clId="Web-{A6D4CB27-07E7-1B02-0ED8-49588F2B8929}" dt="2022-02-07T19:34:18.648" v="26"/>
      <pc:docMkLst>
        <pc:docMk/>
      </pc:docMkLst>
      <pc:sldChg chg="modCm">
        <pc:chgData name="Tenhula, Wendy" userId="S::wendy.tenhula@va.gov::2516237c-d134-48ae-980f-0c75f510b772" providerId="AD" clId="Web-{A6D4CB27-07E7-1B02-0ED8-49588F2B8929}" dt="2022-02-07T19:34:18.648" v="26"/>
        <pc:sldMkLst>
          <pc:docMk/>
          <pc:sldMk cId="2107144780" sldId="269"/>
        </pc:sldMkLst>
      </pc:sldChg>
      <pc:sldChg chg="modSp">
        <pc:chgData name="Tenhula, Wendy" userId="S::wendy.tenhula@va.gov::2516237c-d134-48ae-980f-0c75f510b772" providerId="AD" clId="Web-{A6D4CB27-07E7-1B02-0ED8-49588F2B8929}" dt="2022-02-07T19:33:59.554" v="25" actId="20577"/>
        <pc:sldMkLst>
          <pc:docMk/>
          <pc:sldMk cId="1712824334" sldId="270"/>
        </pc:sldMkLst>
        <pc:spChg chg="mod">
          <ac:chgData name="Tenhula, Wendy" userId="S::wendy.tenhula@va.gov::2516237c-d134-48ae-980f-0c75f510b772" providerId="AD" clId="Web-{A6D4CB27-07E7-1B02-0ED8-49588F2B8929}" dt="2022-02-07T19:33:40.976" v="7" actId="20577"/>
          <ac:spMkLst>
            <pc:docMk/>
            <pc:sldMk cId="1712824334" sldId="270"/>
            <ac:spMk id="2" creationId="{18902B97-727A-482F-B561-FE5CFED7FB0F}"/>
          </ac:spMkLst>
        </pc:spChg>
        <pc:spChg chg="mod">
          <ac:chgData name="Tenhula, Wendy" userId="S::wendy.tenhula@va.gov::2516237c-d134-48ae-980f-0c75f510b772" providerId="AD" clId="Web-{A6D4CB27-07E7-1B02-0ED8-49588F2B8929}" dt="2022-02-07T19:33:59.554" v="25" actId="20577"/>
          <ac:spMkLst>
            <pc:docMk/>
            <pc:sldMk cId="1712824334" sldId="270"/>
            <ac:spMk id="3" creationId="{5516129D-1BF1-4C9D-AB12-6C226D356EE6}"/>
          </ac:spMkLst>
        </pc:spChg>
      </pc:sldChg>
    </pc:docChg>
  </pc:docChgLst>
  <pc:docChgLst>
    <pc:chgData name="Laracuente, Antonio J" userId="S::antonio.laracuente03@va.gov::f26025aa-017e-46da-97dd-4f9d498fb15b" providerId="AD" clId="Web-{029AFD0E-DFCA-5958-3377-5978131251AA}"/>
    <pc:docChg chg="mod modSld">
      <pc:chgData name="Laracuente, Antonio J" userId="S::antonio.laracuente03@va.gov::f26025aa-017e-46da-97dd-4f9d498fb15b" providerId="AD" clId="Web-{029AFD0E-DFCA-5958-3377-5978131251AA}" dt="2022-02-07T19:46:55.280" v="75" actId="20577"/>
      <pc:docMkLst>
        <pc:docMk/>
      </pc:docMkLst>
      <pc:sldChg chg="modSp">
        <pc:chgData name="Laracuente, Antonio J" userId="S::antonio.laracuente03@va.gov::f26025aa-017e-46da-97dd-4f9d498fb15b" providerId="AD" clId="Web-{029AFD0E-DFCA-5958-3377-5978131251AA}" dt="2022-02-07T19:46:55.280" v="75" actId="20577"/>
        <pc:sldMkLst>
          <pc:docMk/>
          <pc:sldMk cId="3783721867" sldId="257"/>
        </pc:sldMkLst>
        <pc:spChg chg="mod">
          <ac:chgData name="Laracuente, Antonio J" userId="S::antonio.laracuente03@va.gov::f26025aa-017e-46da-97dd-4f9d498fb15b" providerId="AD" clId="Web-{029AFD0E-DFCA-5958-3377-5978131251AA}" dt="2022-02-07T19:46:55.280" v="75" actId="20577"/>
          <ac:spMkLst>
            <pc:docMk/>
            <pc:sldMk cId="3783721867" sldId="257"/>
            <ac:spMk id="3" creationId="{6C832279-29AB-4E4A-BE91-C51204D012A0}"/>
          </ac:spMkLst>
        </pc:spChg>
      </pc:sldChg>
      <pc:sldChg chg="modSp delCm modCm">
        <pc:chgData name="Laracuente, Antonio J" userId="S::antonio.laracuente03@va.gov::f26025aa-017e-46da-97dd-4f9d498fb15b" providerId="AD" clId="Web-{029AFD0E-DFCA-5958-3377-5978131251AA}" dt="2022-02-07T19:45:51.764" v="71"/>
        <pc:sldMkLst>
          <pc:docMk/>
          <pc:sldMk cId="2107144780" sldId="269"/>
        </pc:sldMkLst>
        <pc:spChg chg="mod">
          <ac:chgData name="Laracuente, Antonio J" userId="S::antonio.laracuente03@va.gov::f26025aa-017e-46da-97dd-4f9d498fb15b" providerId="AD" clId="Web-{029AFD0E-DFCA-5958-3377-5978131251AA}" dt="2022-02-07T19:31:32.485" v="68" actId="20577"/>
          <ac:spMkLst>
            <pc:docMk/>
            <pc:sldMk cId="2107144780" sldId="269"/>
            <ac:spMk id="2" creationId="{923CEEB8-14C1-4593-9DF4-639033ED3395}"/>
          </ac:spMkLst>
        </pc:spChg>
      </pc:sldChg>
    </pc:docChg>
  </pc:docChgLst>
  <pc:docChgLst>
    <pc:chgData name="Britt, Christopher (OGC)" userId="S::christopher.britt@va.gov::5fa82587-9b24-4a8a-aded-5e659692449f" providerId="AD" clId="Web-{77396ECC-D181-9F58-F907-B85F51C246A1}"/>
    <pc:docChg chg="modSld">
      <pc:chgData name="Britt, Christopher (OGC)" userId="S::christopher.britt@va.gov::5fa82587-9b24-4a8a-aded-5e659692449f" providerId="AD" clId="Web-{77396ECC-D181-9F58-F907-B85F51C246A1}" dt="2022-02-08T16:33:22.279" v="22" actId="20577"/>
      <pc:docMkLst>
        <pc:docMk/>
      </pc:docMkLst>
      <pc:sldChg chg="modSp">
        <pc:chgData name="Britt, Christopher (OGC)" userId="S::christopher.britt@va.gov::5fa82587-9b24-4a8a-aded-5e659692449f" providerId="AD" clId="Web-{77396ECC-D181-9F58-F907-B85F51C246A1}" dt="2022-02-08T16:33:22.279" v="22" actId="20577"/>
        <pc:sldMkLst>
          <pc:docMk/>
          <pc:sldMk cId="1970941404" sldId="263"/>
        </pc:sldMkLst>
        <pc:spChg chg="mod">
          <ac:chgData name="Britt, Christopher (OGC)" userId="S::christopher.britt@va.gov::5fa82587-9b24-4a8a-aded-5e659692449f" providerId="AD" clId="Web-{77396ECC-D181-9F58-F907-B85F51C246A1}" dt="2022-02-08T16:33:22.279" v="22" actId="20577"/>
          <ac:spMkLst>
            <pc:docMk/>
            <pc:sldMk cId="1970941404" sldId="263"/>
            <ac:spMk id="3" creationId="{229447EB-DAC9-4F67-89BC-6A53595FF94C}"/>
          </ac:spMkLst>
        </pc:spChg>
      </pc:sldChg>
    </pc:docChg>
  </pc:docChgLst>
  <pc:docChgLst>
    <pc:chgData name="Tenhula, Wendy" userId="S::wendy.tenhula@va.gov::2516237c-d134-48ae-980f-0c75f510b772" providerId="AD" clId="Web-{CCAF2DB1-158B-5067-2EA9-3B3E41F8A91A}"/>
    <pc:docChg chg="mod">
      <pc:chgData name="Tenhula, Wendy" userId="S::wendy.tenhula@va.gov::2516237c-d134-48ae-980f-0c75f510b772" providerId="AD" clId="Web-{CCAF2DB1-158B-5067-2EA9-3B3E41F8A91A}" dt="2022-02-07T19:23:57.204" v="1"/>
      <pc:docMkLst>
        <pc:docMk/>
      </pc:docMkLst>
      <pc:sldChg chg="addCm">
        <pc:chgData name="Tenhula, Wendy" userId="S::wendy.tenhula@va.gov::2516237c-d134-48ae-980f-0c75f510b772" providerId="AD" clId="Web-{CCAF2DB1-158B-5067-2EA9-3B3E41F8A91A}" dt="2022-02-07T19:23:57.204" v="1"/>
        <pc:sldMkLst>
          <pc:docMk/>
          <pc:sldMk cId="2107144780" sldId="269"/>
        </pc:sldMkLst>
      </pc:sldChg>
    </pc:docChg>
  </pc:docChgLst>
  <pc:docChgLst>
    <pc:chgData name="Laracuente, Antonio J" userId="f26025aa-017e-46da-97dd-4f9d498fb15b" providerId="ADAL" clId="{DAD77E28-734A-44DD-8ADA-FF2AC36BC007}"/>
    <pc:docChg chg="custSel addSld modSld sldOrd">
      <pc:chgData name="Laracuente, Antonio J" userId="f26025aa-017e-46da-97dd-4f9d498fb15b" providerId="ADAL" clId="{DAD77E28-734A-44DD-8ADA-FF2AC36BC007}" dt="2022-02-09T15:30:14.161" v="899" actId="20577"/>
      <pc:docMkLst>
        <pc:docMk/>
      </pc:docMkLst>
      <pc:sldChg chg="modSp">
        <pc:chgData name="Laracuente, Antonio J" userId="f26025aa-017e-46da-97dd-4f9d498fb15b" providerId="ADAL" clId="{DAD77E28-734A-44DD-8ADA-FF2AC36BC007}" dt="2022-02-09T15:15:43.911" v="826" actId="114"/>
        <pc:sldMkLst>
          <pc:docMk/>
          <pc:sldMk cId="2264865736" sldId="260"/>
        </pc:sldMkLst>
        <pc:graphicFrameChg chg="mod">
          <ac:chgData name="Laracuente, Antonio J" userId="f26025aa-017e-46da-97dd-4f9d498fb15b" providerId="ADAL" clId="{DAD77E28-734A-44DD-8ADA-FF2AC36BC007}" dt="2022-02-09T15:15:43.911" v="826" actId="114"/>
          <ac:graphicFrameMkLst>
            <pc:docMk/>
            <pc:sldMk cId="2264865736" sldId="260"/>
            <ac:graphicFrameMk id="5" creationId="{73408DDA-69E8-44B6-961F-4AFC04C5945A}"/>
          </ac:graphicFrameMkLst>
        </pc:graphicFrameChg>
      </pc:sldChg>
      <pc:sldChg chg="ord">
        <pc:chgData name="Laracuente, Antonio J" userId="f26025aa-017e-46da-97dd-4f9d498fb15b" providerId="ADAL" clId="{DAD77E28-734A-44DD-8ADA-FF2AC36BC007}" dt="2022-02-07T21:30:48.937" v="577"/>
        <pc:sldMkLst>
          <pc:docMk/>
          <pc:sldMk cId="43250642" sldId="264"/>
        </pc:sldMkLst>
      </pc:sldChg>
      <pc:sldChg chg="modSp mod">
        <pc:chgData name="Laracuente, Antonio J" userId="f26025aa-017e-46da-97dd-4f9d498fb15b" providerId="ADAL" clId="{DAD77E28-734A-44DD-8ADA-FF2AC36BC007}" dt="2022-02-09T15:22:27.372" v="829" actId="20577"/>
        <pc:sldMkLst>
          <pc:docMk/>
          <pc:sldMk cId="2715435223" sldId="266"/>
        </pc:sldMkLst>
        <pc:spChg chg="mod">
          <ac:chgData name="Laracuente, Antonio J" userId="f26025aa-017e-46da-97dd-4f9d498fb15b" providerId="ADAL" clId="{DAD77E28-734A-44DD-8ADA-FF2AC36BC007}" dt="2022-02-09T15:22:27.372" v="829" actId="20577"/>
          <ac:spMkLst>
            <pc:docMk/>
            <pc:sldMk cId="2715435223" sldId="266"/>
            <ac:spMk id="3" creationId="{17F22BED-4419-4308-8421-CE99177ACA79}"/>
          </ac:spMkLst>
        </pc:spChg>
      </pc:sldChg>
      <pc:sldChg chg="modSp">
        <pc:chgData name="Laracuente, Antonio J" userId="f26025aa-017e-46da-97dd-4f9d498fb15b" providerId="ADAL" clId="{DAD77E28-734A-44DD-8ADA-FF2AC36BC007}" dt="2022-02-09T15:17:17.313" v="827" actId="113"/>
        <pc:sldMkLst>
          <pc:docMk/>
          <pc:sldMk cId="174338352" sldId="267"/>
        </pc:sldMkLst>
        <pc:graphicFrameChg chg="mod">
          <ac:chgData name="Laracuente, Antonio J" userId="f26025aa-017e-46da-97dd-4f9d498fb15b" providerId="ADAL" clId="{DAD77E28-734A-44DD-8ADA-FF2AC36BC007}" dt="2022-02-09T15:17:17.313" v="827" actId="113"/>
          <ac:graphicFrameMkLst>
            <pc:docMk/>
            <pc:sldMk cId="174338352" sldId="267"/>
            <ac:graphicFrameMk id="5" creationId="{FE4E1DA3-036A-4437-9A2F-02F1781D5FB0}"/>
          </ac:graphicFrameMkLst>
        </pc:graphicFrameChg>
      </pc:sldChg>
      <pc:sldChg chg="modSp mod">
        <pc:chgData name="Laracuente, Antonio J" userId="f26025aa-017e-46da-97dd-4f9d498fb15b" providerId="ADAL" clId="{DAD77E28-734A-44DD-8ADA-FF2AC36BC007}" dt="2022-02-09T15:28:04.905" v="887" actId="20577"/>
        <pc:sldMkLst>
          <pc:docMk/>
          <pc:sldMk cId="2995605948" sldId="268"/>
        </pc:sldMkLst>
        <pc:spChg chg="mod">
          <ac:chgData name="Laracuente, Antonio J" userId="f26025aa-017e-46da-97dd-4f9d498fb15b" providerId="ADAL" clId="{DAD77E28-734A-44DD-8ADA-FF2AC36BC007}" dt="2022-02-09T15:28:04.905" v="887" actId="20577"/>
          <ac:spMkLst>
            <pc:docMk/>
            <pc:sldMk cId="2995605948" sldId="268"/>
            <ac:spMk id="3" creationId="{CF86D839-3B28-4D60-85E7-A7B193D331F4}"/>
          </ac:spMkLst>
        </pc:spChg>
      </pc:sldChg>
      <pc:sldChg chg="modSp">
        <pc:chgData name="Laracuente, Antonio J" userId="f26025aa-017e-46da-97dd-4f9d498fb15b" providerId="ADAL" clId="{DAD77E28-734A-44DD-8ADA-FF2AC36BC007}" dt="2022-02-09T15:23:03.718" v="830"/>
        <pc:sldMkLst>
          <pc:docMk/>
          <pc:sldMk cId="2107144780" sldId="269"/>
        </pc:sldMkLst>
        <pc:graphicFrameChg chg="mod">
          <ac:chgData name="Laracuente, Antonio J" userId="f26025aa-017e-46da-97dd-4f9d498fb15b" providerId="ADAL" clId="{DAD77E28-734A-44DD-8ADA-FF2AC36BC007}" dt="2022-02-09T15:23:03.718" v="830"/>
          <ac:graphicFrameMkLst>
            <pc:docMk/>
            <pc:sldMk cId="2107144780" sldId="269"/>
            <ac:graphicFrameMk id="6" creationId="{C0612C7E-DDBA-4EE5-8768-968F4B92A9EB}"/>
          </ac:graphicFrameMkLst>
        </pc:graphicFrameChg>
      </pc:sldChg>
      <pc:sldChg chg="modSp mod">
        <pc:chgData name="Laracuente, Antonio J" userId="f26025aa-017e-46da-97dd-4f9d498fb15b" providerId="ADAL" clId="{DAD77E28-734A-44DD-8ADA-FF2AC36BC007}" dt="2022-02-09T15:30:14.161" v="899" actId="20577"/>
        <pc:sldMkLst>
          <pc:docMk/>
          <pc:sldMk cId="1712824334" sldId="270"/>
        </pc:sldMkLst>
        <pc:spChg chg="mod">
          <ac:chgData name="Laracuente, Antonio J" userId="f26025aa-017e-46da-97dd-4f9d498fb15b" providerId="ADAL" clId="{DAD77E28-734A-44DD-8ADA-FF2AC36BC007}" dt="2022-02-09T15:30:14.161" v="899" actId="20577"/>
          <ac:spMkLst>
            <pc:docMk/>
            <pc:sldMk cId="1712824334" sldId="270"/>
            <ac:spMk id="3" creationId="{5516129D-1BF1-4C9D-AB12-6C226D356EE6}"/>
          </ac:spMkLst>
        </pc:spChg>
      </pc:sldChg>
      <pc:sldChg chg="modSp mod">
        <pc:chgData name="Laracuente, Antonio J" userId="f26025aa-017e-46da-97dd-4f9d498fb15b" providerId="ADAL" clId="{DAD77E28-734A-44DD-8ADA-FF2AC36BC007}" dt="2022-02-07T21:48:28.249" v="770" actId="20577"/>
        <pc:sldMkLst>
          <pc:docMk/>
          <pc:sldMk cId="753555788" sldId="277"/>
        </pc:sldMkLst>
        <pc:spChg chg="mod">
          <ac:chgData name="Laracuente, Antonio J" userId="f26025aa-017e-46da-97dd-4f9d498fb15b" providerId="ADAL" clId="{DAD77E28-734A-44DD-8ADA-FF2AC36BC007}" dt="2022-02-07T21:48:28.249" v="770" actId="20577"/>
          <ac:spMkLst>
            <pc:docMk/>
            <pc:sldMk cId="753555788" sldId="277"/>
            <ac:spMk id="2" creationId="{2BC941DF-193A-435B-8421-CB7C40252F41}"/>
          </ac:spMkLst>
        </pc:spChg>
      </pc:sldChg>
      <pc:sldChg chg="modSp add mod ord">
        <pc:chgData name="Laracuente, Antonio J" userId="f26025aa-017e-46da-97dd-4f9d498fb15b" providerId="ADAL" clId="{DAD77E28-734A-44DD-8ADA-FF2AC36BC007}" dt="2022-02-07T21:34:36.287" v="769" actId="14100"/>
        <pc:sldMkLst>
          <pc:docMk/>
          <pc:sldMk cId="2533031934" sldId="278"/>
        </pc:sldMkLst>
        <pc:spChg chg="mod">
          <ac:chgData name="Laracuente, Antonio J" userId="f26025aa-017e-46da-97dd-4f9d498fb15b" providerId="ADAL" clId="{DAD77E28-734A-44DD-8ADA-FF2AC36BC007}" dt="2022-02-07T21:34:36.287" v="769" actId="14100"/>
          <ac:spMkLst>
            <pc:docMk/>
            <pc:sldMk cId="2533031934" sldId="278"/>
            <ac:spMk id="3" creationId="{5516129D-1BF1-4C9D-AB12-6C226D356EE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2118AF-5886-4F5F-813B-2E6FA597BB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19C06D-DAD9-4300-81E3-FB0E03796320}">
      <dgm:prSet/>
      <dgm:spPr/>
      <dgm:t>
        <a:bodyPr/>
        <a:lstStyle/>
        <a:p>
          <a:r>
            <a:rPr lang="en-US"/>
            <a:t>WOC Exception</a:t>
          </a:r>
        </a:p>
      </dgm:t>
    </dgm:pt>
    <dgm:pt modelId="{FFDA9369-7BD2-455A-B3FE-1DE422CA8B2D}" type="parTrans" cxnId="{D9B66C4F-E698-45C6-A809-7883AE4CC2DD}">
      <dgm:prSet/>
      <dgm:spPr/>
      <dgm:t>
        <a:bodyPr/>
        <a:lstStyle/>
        <a:p>
          <a:endParaRPr lang="en-US"/>
        </a:p>
      </dgm:t>
    </dgm:pt>
    <dgm:pt modelId="{5794462A-E568-4217-AB18-EED60730735D}" type="sibTrans" cxnId="{D9B66C4F-E698-45C6-A809-7883AE4CC2DD}">
      <dgm:prSet/>
      <dgm:spPr/>
      <dgm:t>
        <a:bodyPr/>
        <a:lstStyle/>
        <a:p>
          <a:endParaRPr lang="en-US"/>
        </a:p>
      </dgm:t>
    </dgm:pt>
    <dgm:pt modelId="{6D9C2B3F-3757-46D9-955E-A094FF85F4B1}">
      <dgm:prSet/>
      <dgm:spPr/>
      <dgm:t>
        <a:bodyPr/>
        <a:lstStyle/>
        <a:p>
          <a:r>
            <a:rPr lang="en-US"/>
            <a:t>State Treasury Exception </a:t>
          </a:r>
        </a:p>
      </dgm:t>
    </dgm:pt>
    <dgm:pt modelId="{A6BAD058-4BD1-4CA5-A826-3DB14800B1B6}" type="parTrans" cxnId="{4379C49C-B82F-4958-9C57-5EE91BB53276}">
      <dgm:prSet/>
      <dgm:spPr/>
      <dgm:t>
        <a:bodyPr/>
        <a:lstStyle/>
        <a:p>
          <a:endParaRPr lang="en-US"/>
        </a:p>
      </dgm:t>
    </dgm:pt>
    <dgm:pt modelId="{01C8D3CB-76E3-47A0-BAC9-C935A855DBE3}" type="sibTrans" cxnId="{4379C49C-B82F-4958-9C57-5EE91BB53276}">
      <dgm:prSet/>
      <dgm:spPr/>
      <dgm:t>
        <a:bodyPr/>
        <a:lstStyle/>
        <a:p>
          <a:endParaRPr lang="en-US"/>
        </a:p>
      </dgm:t>
    </dgm:pt>
    <dgm:pt modelId="{1F6F808E-886A-4E95-8D33-F43C835C36E7}" type="pres">
      <dgm:prSet presAssocID="{C52118AF-5886-4F5F-813B-2E6FA597BB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B29AFA-A61A-4A38-9F04-D9D77F4C38DE}" type="pres">
      <dgm:prSet presAssocID="{D819C06D-DAD9-4300-81E3-FB0E03796320}" presName="hierRoot1" presStyleCnt="0"/>
      <dgm:spPr/>
    </dgm:pt>
    <dgm:pt modelId="{6F3D8170-EFBB-43B5-AD76-46CD55931BA2}" type="pres">
      <dgm:prSet presAssocID="{D819C06D-DAD9-4300-81E3-FB0E03796320}" presName="composite" presStyleCnt="0"/>
      <dgm:spPr/>
    </dgm:pt>
    <dgm:pt modelId="{EE6E005D-60FF-418E-8F99-8DE6BC318E45}" type="pres">
      <dgm:prSet presAssocID="{D819C06D-DAD9-4300-81E3-FB0E03796320}" presName="background" presStyleLbl="node0" presStyleIdx="0" presStyleCnt="2"/>
      <dgm:spPr/>
    </dgm:pt>
    <dgm:pt modelId="{90FC8E54-422C-41AF-95D4-3B6A4EA8909E}" type="pres">
      <dgm:prSet presAssocID="{D819C06D-DAD9-4300-81E3-FB0E03796320}" presName="text" presStyleLbl="fgAcc0" presStyleIdx="0" presStyleCnt="2">
        <dgm:presLayoutVars>
          <dgm:chPref val="3"/>
        </dgm:presLayoutVars>
      </dgm:prSet>
      <dgm:spPr/>
    </dgm:pt>
    <dgm:pt modelId="{C5497BDA-DB5D-402C-9724-56F384EFDC38}" type="pres">
      <dgm:prSet presAssocID="{D819C06D-DAD9-4300-81E3-FB0E03796320}" presName="hierChild2" presStyleCnt="0"/>
      <dgm:spPr/>
    </dgm:pt>
    <dgm:pt modelId="{C1B02652-97F7-4FCB-B7A5-1ABCFDEF5D1D}" type="pres">
      <dgm:prSet presAssocID="{6D9C2B3F-3757-46D9-955E-A094FF85F4B1}" presName="hierRoot1" presStyleCnt="0"/>
      <dgm:spPr/>
    </dgm:pt>
    <dgm:pt modelId="{049DBB9A-A372-4DFD-AEBC-FD3B07531555}" type="pres">
      <dgm:prSet presAssocID="{6D9C2B3F-3757-46D9-955E-A094FF85F4B1}" presName="composite" presStyleCnt="0"/>
      <dgm:spPr/>
    </dgm:pt>
    <dgm:pt modelId="{9225EC6B-7F71-43C4-9C1C-DED649E9C602}" type="pres">
      <dgm:prSet presAssocID="{6D9C2B3F-3757-46D9-955E-A094FF85F4B1}" presName="background" presStyleLbl="node0" presStyleIdx="1" presStyleCnt="2"/>
      <dgm:spPr/>
    </dgm:pt>
    <dgm:pt modelId="{FD662812-3CD6-49EE-A5CF-BA4FF70C8A09}" type="pres">
      <dgm:prSet presAssocID="{6D9C2B3F-3757-46D9-955E-A094FF85F4B1}" presName="text" presStyleLbl="fgAcc0" presStyleIdx="1" presStyleCnt="2">
        <dgm:presLayoutVars>
          <dgm:chPref val="3"/>
        </dgm:presLayoutVars>
      </dgm:prSet>
      <dgm:spPr/>
    </dgm:pt>
    <dgm:pt modelId="{9841AE13-932D-432A-8D4E-658E55C689BA}" type="pres">
      <dgm:prSet presAssocID="{6D9C2B3F-3757-46D9-955E-A094FF85F4B1}" presName="hierChild2" presStyleCnt="0"/>
      <dgm:spPr/>
    </dgm:pt>
  </dgm:ptLst>
  <dgm:cxnLst>
    <dgm:cxn modelId="{D9B66C4F-E698-45C6-A809-7883AE4CC2DD}" srcId="{C52118AF-5886-4F5F-813B-2E6FA597BB61}" destId="{D819C06D-DAD9-4300-81E3-FB0E03796320}" srcOrd="0" destOrd="0" parTransId="{FFDA9369-7BD2-455A-B3FE-1DE422CA8B2D}" sibTransId="{5794462A-E568-4217-AB18-EED60730735D}"/>
    <dgm:cxn modelId="{0DCD467D-0E5F-45FB-BF5F-593B36510A24}" type="presOf" srcId="{6D9C2B3F-3757-46D9-955E-A094FF85F4B1}" destId="{FD662812-3CD6-49EE-A5CF-BA4FF70C8A09}" srcOrd="0" destOrd="0" presId="urn:microsoft.com/office/officeart/2005/8/layout/hierarchy1"/>
    <dgm:cxn modelId="{4379C49C-B82F-4958-9C57-5EE91BB53276}" srcId="{C52118AF-5886-4F5F-813B-2E6FA597BB61}" destId="{6D9C2B3F-3757-46D9-955E-A094FF85F4B1}" srcOrd="1" destOrd="0" parTransId="{A6BAD058-4BD1-4CA5-A826-3DB14800B1B6}" sibTransId="{01C8D3CB-76E3-47A0-BAC9-C935A855DBE3}"/>
    <dgm:cxn modelId="{400B65D3-FCE5-41F4-8C3D-0129E3457376}" type="presOf" srcId="{C52118AF-5886-4F5F-813B-2E6FA597BB61}" destId="{1F6F808E-886A-4E95-8D33-F43C835C36E7}" srcOrd="0" destOrd="0" presId="urn:microsoft.com/office/officeart/2005/8/layout/hierarchy1"/>
    <dgm:cxn modelId="{4F5086E6-1C31-4ACD-9ADB-082E2B853EB7}" type="presOf" srcId="{D819C06D-DAD9-4300-81E3-FB0E03796320}" destId="{90FC8E54-422C-41AF-95D4-3B6A4EA8909E}" srcOrd="0" destOrd="0" presId="urn:microsoft.com/office/officeart/2005/8/layout/hierarchy1"/>
    <dgm:cxn modelId="{D2D35D10-8889-4CD6-8337-60176EF98EB8}" type="presParOf" srcId="{1F6F808E-886A-4E95-8D33-F43C835C36E7}" destId="{4DB29AFA-A61A-4A38-9F04-D9D77F4C38DE}" srcOrd="0" destOrd="0" presId="urn:microsoft.com/office/officeart/2005/8/layout/hierarchy1"/>
    <dgm:cxn modelId="{2EE78DC3-8703-4568-94C8-0CA3C5DDB07B}" type="presParOf" srcId="{4DB29AFA-A61A-4A38-9F04-D9D77F4C38DE}" destId="{6F3D8170-EFBB-43B5-AD76-46CD55931BA2}" srcOrd="0" destOrd="0" presId="urn:microsoft.com/office/officeart/2005/8/layout/hierarchy1"/>
    <dgm:cxn modelId="{DA8C24D3-5A8E-4C5E-BBE2-968AA36D6BB0}" type="presParOf" srcId="{6F3D8170-EFBB-43B5-AD76-46CD55931BA2}" destId="{EE6E005D-60FF-418E-8F99-8DE6BC318E45}" srcOrd="0" destOrd="0" presId="urn:microsoft.com/office/officeart/2005/8/layout/hierarchy1"/>
    <dgm:cxn modelId="{8EFB4676-F495-4302-8FAA-A7A648D67E9D}" type="presParOf" srcId="{6F3D8170-EFBB-43B5-AD76-46CD55931BA2}" destId="{90FC8E54-422C-41AF-95D4-3B6A4EA8909E}" srcOrd="1" destOrd="0" presId="urn:microsoft.com/office/officeart/2005/8/layout/hierarchy1"/>
    <dgm:cxn modelId="{E3ABEE5F-D55E-442F-A186-FB052B176228}" type="presParOf" srcId="{4DB29AFA-A61A-4A38-9F04-D9D77F4C38DE}" destId="{C5497BDA-DB5D-402C-9724-56F384EFDC38}" srcOrd="1" destOrd="0" presId="urn:microsoft.com/office/officeart/2005/8/layout/hierarchy1"/>
    <dgm:cxn modelId="{EFB2F7C3-72A9-4CAE-A8BC-B758DDBFA066}" type="presParOf" srcId="{1F6F808E-886A-4E95-8D33-F43C835C36E7}" destId="{C1B02652-97F7-4FCB-B7A5-1ABCFDEF5D1D}" srcOrd="1" destOrd="0" presId="urn:microsoft.com/office/officeart/2005/8/layout/hierarchy1"/>
    <dgm:cxn modelId="{E93151C3-E64A-4569-B460-E9BFD3894510}" type="presParOf" srcId="{C1B02652-97F7-4FCB-B7A5-1ABCFDEF5D1D}" destId="{049DBB9A-A372-4DFD-AEBC-FD3B07531555}" srcOrd="0" destOrd="0" presId="urn:microsoft.com/office/officeart/2005/8/layout/hierarchy1"/>
    <dgm:cxn modelId="{96077C1A-CAD4-4640-BBFF-D9F5B0B7CEB8}" type="presParOf" srcId="{049DBB9A-A372-4DFD-AEBC-FD3B07531555}" destId="{9225EC6B-7F71-43C4-9C1C-DED649E9C602}" srcOrd="0" destOrd="0" presId="urn:microsoft.com/office/officeart/2005/8/layout/hierarchy1"/>
    <dgm:cxn modelId="{AF5E8D96-3C0E-4D8D-A447-17E0D837986C}" type="presParOf" srcId="{049DBB9A-A372-4DFD-AEBC-FD3B07531555}" destId="{FD662812-3CD6-49EE-A5CF-BA4FF70C8A09}" srcOrd="1" destOrd="0" presId="urn:microsoft.com/office/officeart/2005/8/layout/hierarchy1"/>
    <dgm:cxn modelId="{4CD8DBB6-9F24-4ED9-A100-0DF8C04DD140}" type="presParOf" srcId="{C1B02652-97F7-4FCB-B7A5-1ABCFDEF5D1D}" destId="{9841AE13-932D-432A-8D4E-658E55C689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213DA7-F285-4B41-BD25-E66673420668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0101DF9-B02C-4736-A469-45ADFA391DF8}">
      <dgm:prSet/>
      <dgm:spPr/>
      <dgm:t>
        <a:bodyPr/>
        <a:lstStyle/>
        <a:p>
          <a:r>
            <a:rPr lang="en-US" b="0" i="0"/>
            <a:t>The WOC exception is part of</a:t>
          </a:r>
          <a:r>
            <a:rPr lang="en-US"/>
            <a:t> 18 U.S.C.</a:t>
          </a:r>
          <a:r>
            <a:rPr lang="en-US" b="0" i="0"/>
            <a:t> § 209</a:t>
          </a:r>
          <a:r>
            <a:rPr lang="en-US">
              <a:latin typeface="Calibri Light" panose="020F0302020204030204"/>
            </a:rPr>
            <a:t>.</a:t>
          </a:r>
          <a:endParaRPr lang="en-US"/>
        </a:p>
      </dgm:t>
    </dgm:pt>
    <dgm:pt modelId="{2158EC7A-ECBE-4D7C-873E-FDD37D0058BC}" type="parTrans" cxnId="{495B62C9-9D72-4515-8F53-4D463D656059}">
      <dgm:prSet/>
      <dgm:spPr/>
      <dgm:t>
        <a:bodyPr/>
        <a:lstStyle/>
        <a:p>
          <a:endParaRPr lang="en-US"/>
        </a:p>
      </dgm:t>
    </dgm:pt>
    <dgm:pt modelId="{272ED86B-016C-4A55-BCEC-4E59377EA103}" type="sibTrans" cxnId="{495B62C9-9D72-4515-8F53-4D463D656059}">
      <dgm:prSet/>
      <dgm:spPr/>
      <dgm:t>
        <a:bodyPr/>
        <a:lstStyle/>
        <a:p>
          <a:endParaRPr lang="en-US"/>
        </a:p>
      </dgm:t>
    </dgm:pt>
    <dgm:pt modelId="{95433D90-99AD-4331-ADC6-38A64524A032}">
      <dgm:prSet/>
      <dgm:spPr/>
      <dgm:t>
        <a:bodyPr/>
        <a:lstStyle/>
        <a:p>
          <a:r>
            <a:rPr lang="en-US"/>
            <a:t>Permits </a:t>
          </a:r>
          <a:r>
            <a:rPr lang="en-US" b="0" i="0"/>
            <a:t>a VA employee to be paid for their Federal work by a non-Federal source when their </a:t>
          </a:r>
          <a:r>
            <a:rPr lang="en-US" b="1" i="0"/>
            <a:t>only </a:t>
          </a:r>
          <a:r>
            <a:rPr lang="en-US" b="0" i="0"/>
            <a:t>VA appointment is a WOC appointment.</a:t>
          </a:r>
          <a:endParaRPr lang="en-US"/>
        </a:p>
      </dgm:t>
    </dgm:pt>
    <dgm:pt modelId="{8C91DF5E-30EB-4780-ABA5-7F99DBC1ED80}" type="parTrans" cxnId="{AA7A392A-4F7C-47F5-AD95-2656C5E79CFC}">
      <dgm:prSet/>
      <dgm:spPr/>
      <dgm:t>
        <a:bodyPr/>
        <a:lstStyle/>
        <a:p>
          <a:endParaRPr lang="en-US"/>
        </a:p>
      </dgm:t>
    </dgm:pt>
    <dgm:pt modelId="{A545807E-B012-473F-982D-10FBB1B44C82}" type="sibTrans" cxnId="{AA7A392A-4F7C-47F5-AD95-2656C5E79CFC}">
      <dgm:prSet/>
      <dgm:spPr/>
      <dgm:t>
        <a:bodyPr/>
        <a:lstStyle/>
        <a:p>
          <a:endParaRPr lang="en-US"/>
        </a:p>
      </dgm:t>
    </dgm:pt>
    <dgm:pt modelId="{A6A915A2-29A7-40F6-8ED4-7DB324E0ACB1}">
      <dgm:prSet/>
      <dgm:spPr/>
      <dgm:t>
        <a:bodyPr/>
        <a:lstStyle/>
        <a:p>
          <a:pPr algn="ctr">
            <a:buNone/>
          </a:pPr>
          <a:r>
            <a:rPr lang="en-US"/>
            <a:t>If </a:t>
          </a:r>
          <a:r>
            <a:rPr lang="en-US" b="0" i="0"/>
            <a:t>your only VA appointment is a WOC appointment, you may be paid for your Federal work by a non-Federal source. </a:t>
          </a:r>
          <a:endParaRPr lang="en-US"/>
        </a:p>
      </dgm:t>
    </dgm:pt>
    <dgm:pt modelId="{5501C907-370C-44E6-A7BA-4EE0A66275DC}" type="parTrans" cxnId="{07184CD1-6E3C-41BE-A5BE-E46CFC545A42}">
      <dgm:prSet/>
      <dgm:spPr/>
      <dgm:t>
        <a:bodyPr/>
        <a:lstStyle/>
        <a:p>
          <a:endParaRPr lang="en-US"/>
        </a:p>
      </dgm:t>
    </dgm:pt>
    <dgm:pt modelId="{6CBBFBD1-3846-47A0-9CA3-1E9D11E45011}" type="sibTrans" cxnId="{07184CD1-6E3C-41BE-A5BE-E46CFC545A42}">
      <dgm:prSet/>
      <dgm:spPr/>
      <dgm:t>
        <a:bodyPr/>
        <a:lstStyle/>
        <a:p>
          <a:endParaRPr lang="en-US"/>
        </a:p>
      </dgm:t>
    </dgm:pt>
    <dgm:pt modelId="{45C60A6A-6051-472F-B96B-A50A7D7B6F31}" type="pres">
      <dgm:prSet presAssocID="{D2213DA7-F285-4B41-BD25-E66673420668}" presName="Name0" presStyleCnt="0">
        <dgm:presLayoutVars>
          <dgm:dir/>
          <dgm:animLvl val="lvl"/>
          <dgm:resizeHandles val="exact"/>
        </dgm:presLayoutVars>
      </dgm:prSet>
      <dgm:spPr/>
    </dgm:pt>
    <dgm:pt modelId="{378AE881-C0A3-4DBB-9489-E07036E4469F}" type="pres">
      <dgm:prSet presAssocID="{00101DF9-B02C-4736-A469-45ADFA391DF8}" presName="composite" presStyleCnt="0"/>
      <dgm:spPr/>
    </dgm:pt>
    <dgm:pt modelId="{D9C7B870-7134-497D-BD36-AF0B39142AA4}" type="pres">
      <dgm:prSet presAssocID="{00101DF9-B02C-4736-A469-45ADFA391DF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C7DDBA6-785C-4896-9834-58FB0936A2FB}" type="pres">
      <dgm:prSet presAssocID="{00101DF9-B02C-4736-A469-45ADFA391DF8}" presName="desTx" presStyleLbl="alignAccFollowNode1" presStyleIdx="0" presStyleCnt="2">
        <dgm:presLayoutVars>
          <dgm:bulletEnabled val="1"/>
        </dgm:presLayoutVars>
      </dgm:prSet>
      <dgm:spPr/>
    </dgm:pt>
    <dgm:pt modelId="{261917BA-8F62-4BF0-9917-4B3558515D0B}" type="pres">
      <dgm:prSet presAssocID="{272ED86B-016C-4A55-BCEC-4E59377EA103}" presName="space" presStyleCnt="0"/>
      <dgm:spPr/>
    </dgm:pt>
    <dgm:pt modelId="{5F8A1FD0-7DE8-4BA9-BE58-F439655CACD8}" type="pres">
      <dgm:prSet presAssocID="{95433D90-99AD-4331-ADC6-38A64524A032}" presName="composite" presStyleCnt="0"/>
      <dgm:spPr/>
    </dgm:pt>
    <dgm:pt modelId="{D9A52EEB-4B09-4DE1-A88C-9E12636F9BF6}" type="pres">
      <dgm:prSet presAssocID="{95433D90-99AD-4331-ADC6-38A64524A03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43D9DFB-5436-43C6-B2DD-FAE13CD9927D}" type="pres">
      <dgm:prSet presAssocID="{95433D90-99AD-4331-ADC6-38A64524A03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A7A392A-4F7C-47F5-AD95-2656C5E79CFC}" srcId="{D2213DA7-F285-4B41-BD25-E66673420668}" destId="{95433D90-99AD-4331-ADC6-38A64524A032}" srcOrd="1" destOrd="0" parTransId="{8C91DF5E-30EB-4780-ABA5-7F99DBC1ED80}" sibTransId="{A545807E-B012-473F-982D-10FBB1B44C82}"/>
    <dgm:cxn modelId="{36A37435-DFBA-4688-B0C3-C99FD2442D6B}" type="presOf" srcId="{A6A915A2-29A7-40F6-8ED4-7DB324E0ACB1}" destId="{843D9DFB-5436-43C6-B2DD-FAE13CD9927D}" srcOrd="0" destOrd="0" presId="urn:microsoft.com/office/officeart/2005/8/layout/hList1"/>
    <dgm:cxn modelId="{A4606E5C-67B3-4EB4-A6C3-22E96B1DD450}" type="presOf" srcId="{95433D90-99AD-4331-ADC6-38A64524A032}" destId="{D9A52EEB-4B09-4DE1-A88C-9E12636F9BF6}" srcOrd="0" destOrd="0" presId="urn:microsoft.com/office/officeart/2005/8/layout/hList1"/>
    <dgm:cxn modelId="{F61F8F99-73F7-4EFF-A706-8BE1223A59C3}" type="presOf" srcId="{00101DF9-B02C-4736-A469-45ADFA391DF8}" destId="{D9C7B870-7134-497D-BD36-AF0B39142AA4}" srcOrd="0" destOrd="0" presId="urn:microsoft.com/office/officeart/2005/8/layout/hList1"/>
    <dgm:cxn modelId="{495B62C9-9D72-4515-8F53-4D463D656059}" srcId="{D2213DA7-F285-4B41-BD25-E66673420668}" destId="{00101DF9-B02C-4736-A469-45ADFA391DF8}" srcOrd="0" destOrd="0" parTransId="{2158EC7A-ECBE-4D7C-873E-FDD37D0058BC}" sibTransId="{272ED86B-016C-4A55-BCEC-4E59377EA103}"/>
    <dgm:cxn modelId="{07184CD1-6E3C-41BE-A5BE-E46CFC545A42}" srcId="{95433D90-99AD-4331-ADC6-38A64524A032}" destId="{A6A915A2-29A7-40F6-8ED4-7DB324E0ACB1}" srcOrd="0" destOrd="0" parTransId="{5501C907-370C-44E6-A7BA-4EE0A66275DC}" sibTransId="{6CBBFBD1-3846-47A0-9CA3-1E9D11E45011}"/>
    <dgm:cxn modelId="{0A7B46F7-EDD6-41B3-ABAF-6BD704B74794}" type="presOf" srcId="{D2213DA7-F285-4B41-BD25-E66673420668}" destId="{45C60A6A-6051-472F-B96B-A50A7D7B6F31}" srcOrd="0" destOrd="0" presId="urn:microsoft.com/office/officeart/2005/8/layout/hList1"/>
    <dgm:cxn modelId="{62EF726B-82DA-47CA-904A-F06550A752C5}" type="presParOf" srcId="{45C60A6A-6051-472F-B96B-A50A7D7B6F31}" destId="{378AE881-C0A3-4DBB-9489-E07036E4469F}" srcOrd="0" destOrd="0" presId="urn:microsoft.com/office/officeart/2005/8/layout/hList1"/>
    <dgm:cxn modelId="{0B0F61D7-8919-4455-B07D-B0D231683DAE}" type="presParOf" srcId="{378AE881-C0A3-4DBB-9489-E07036E4469F}" destId="{D9C7B870-7134-497D-BD36-AF0B39142AA4}" srcOrd="0" destOrd="0" presId="urn:microsoft.com/office/officeart/2005/8/layout/hList1"/>
    <dgm:cxn modelId="{2C55FA72-C53A-48FA-A1CC-DE71A1986B04}" type="presParOf" srcId="{378AE881-C0A3-4DBB-9489-E07036E4469F}" destId="{FC7DDBA6-785C-4896-9834-58FB0936A2FB}" srcOrd="1" destOrd="0" presId="urn:microsoft.com/office/officeart/2005/8/layout/hList1"/>
    <dgm:cxn modelId="{C371C862-CBB7-4CC4-A271-5EA5659267EE}" type="presParOf" srcId="{45C60A6A-6051-472F-B96B-A50A7D7B6F31}" destId="{261917BA-8F62-4BF0-9917-4B3558515D0B}" srcOrd="1" destOrd="0" presId="urn:microsoft.com/office/officeart/2005/8/layout/hList1"/>
    <dgm:cxn modelId="{60DBCD74-8B65-4F09-B4B7-9883B7C6F7E1}" type="presParOf" srcId="{45C60A6A-6051-472F-B96B-A50A7D7B6F31}" destId="{5F8A1FD0-7DE8-4BA9-BE58-F439655CACD8}" srcOrd="2" destOrd="0" presId="urn:microsoft.com/office/officeart/2005/8/layout/hList1"/>
    <dgm:cxn modelId="{E5C2905C-7AD8-432D-9F48-78CFF668A408}" type="presParOf" srcId="{5F8A1FD0-7DE8-4BA9-BE58-F439655CACD8}" destId="{D9A52EEB-4B09-4DE1-A88C-9E12636F9BF6}" srcOrd="0" destOrd="0" presId="urn:microsoft.com/office/officeart/2005/8/layout/hList1"/>
    <dgm:cxn modelId="{2E0ED17D-E4AC-4DFF-B88A-B136F35D72C5}" type="presParOf" srcId="{5F8A1FD0-7DE8-4BA9-BE58-F439655CACD8}" destId="{843D9DFB-5436-43C6-B2DD-FAE13CD9927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0226C6-6E16-4A95-A8D2-D7EA4E4C792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2B2A6A-CB1F-41F2-AD79-2E589985D60E}">
      <dgm:prSet/>
      <dgm:spPr/>
      <dgm:t>
        <a:bodyPr/>
        <a:lstStyle/>
        <a:p>
          <a:pPr>
            <a:defRPr b="1"/>
          </a:pPr>
          <a:r>
            <a:rPr lang="en-US"/>
            <a:t>VA compensated 5/8ths Ph.D Scientist with Dual Appointment at </a:t>
          </a:r>
          <a:r>
            <a:rPr lang="en-US">
              <a:latin typeface="Calibri Light" panose="020F0302020204030204"/>
            </a:rPr>
            <a:t>XYZ</a:t>
          </a:r>
          <a:r>
            <a:rPr lang="en-US"/>
            <a:t> University (Private)</a:t>
          </a:r>
        </a:p>
      </dgm:t>
    </dgm:pt>
    <dgm:pt modelId="{E111C84F-6B07-4600-B8DD-CBE04D60651B}" type="parTrans" cxnId="{7FD4C233-C49C-4349-8C1E-D84DAEE40F1D}">
      <dgm:prSet/>
      <dgm:spPr/>
      <dgm:t>
        <a:bodyPr/>
        <a:lstStyle/>
        <a:p>
          <a:endParaRPr lang="en-US"/>
        </a:p>
      </dgm:t>
    </dgm:pt>
    <dgm:pt modelId="{51D35AFF-12E9-48A2-AD2C-8C96DAE19F80}" type="sibTrans" cxnId="{7FD4C233-C49C-4349-8C1E-D84DAEE40F1D}">
      <dgm:prSet/>
      <dgm:spPr/>
      <dgm:t>
        <a:bodyPr/>
        <a:lstStyle/>
        <a:p>
          <a:endParaRPr lang="en-US"/>
        </a:p>
      </dgm:t>
    </dgm:pt>
    <dgm:pt modelId="{363B9736-1888-4896-BB21-0EF73060437B}">
      <dgm:prSet/>
      <dgm:spPr/>
      <dgm:t>
        <a:bodyPr/>
        <a:lstStyle/>
        <a:p>
          <a:pPr>
            <a:defRPr b="1"/>
          </a:pPr>
          <a:r>
            <a:rPr lang="en-US" b="1">
              <a:latin typeface="+mn-lt"/>
            </a:rPr>
            <a:t>Ph.D. Scientist receives Grant </a:t>
          </a:r>
          <a:r>
            <a:rPr lang="en-US" b="1" i="1">
              <a:latin typeface="+mn-lt"/>
            </a:rPr>
            <a:t>administered</a:t>
          </a:r>
          <a:r>
            <a:rPr lang="en-US" b="1">
              <a:latin typeface="+mn-lt"/>
            </a:rPr>
            <a:t> by XYZ University and provides 2/8</a:t>
          </a:r>
          <a:r>
            <a:rPr lang="en-US" b="1" baseline="30000">
              <a:latin typeface="+mn-lt"/>
            </a:rPr>
            <a:t>th</a:t>
          </a:r>
          <a:r>
            <a:rPr lang="en-US" b="1">
              <a:latin typeface="+mn-lt"/>
            </a:rPr>
            <a:t> salary support</a:t>
          </a:r>
        </a:p>
      </dgm:t>
    </dgm:pt>
    <dgm:pt modelId="{51027C31-B38D-4151-9FC9-13429DBDBC56}" type="parTrans" cxnId="{9D8CC007-0467-4B91-967B-C2B91B6D12B0}">
      <dgm:prSet/>
      <dgm:spPr/>
      <dgm:t>
        <a:bodyPr/>
        <a:lstStyle/>
        <a:p>
          <a:endParaRPr lang="en-US"/>
        </a:p>
      </dgm:t>
    </dgm:pt>
    <dgm:pt modelId="{6339807C-B2AC-436F-8936-344ECB91366E}" type="sibTrans" cxnId="{9D8CC007-0467-4B91-967B-C2B91B6D12B0}">
      <dgm:prSet/>
      <dgm:spPr/>
      <dgm:t>
        <a:bodyPr/>
        <a:lstStyle/>
        <a:p>
          <a:endParaRPr lang="en-US"/>
        </a:p>
      </dgm:t>
    </dgm:pt>
    <dgm:pt modelId="{60A000D9-56E2-4745-AE0C-F8FDDF5CE85D}">
      <dgm:prSet/>
      <dgm:spPr/>
      <dgm:t>
        <a:bodyPr/>
        <a:lstStyle/>
        <a:p>
          <a:pPr>
            <a:defRPr b="1"/>
          </a:pPr>
          <a:r>
            <a:rPr lang="en-US">
              <a:latin typeface="+mn-lt"/>
            </a:rPr>
            <a:t>Work is proposed to be done at a VA Research Lab </a:t>
          </a:r>
        </a:p>
      </dgm:t>
    </dgm:pt>
    <dgm:pt modelId="{9E9BB356-EA40-4426-9A49-45BB074334F3}" type="parTrans" cxnId="{2D4F2F12-4EFF-480B-BD5E-BCD3D226F0DB}">
      <dgm:prSet/>
      <dgm:spPr/>
      <dgm:t>
        <a:bodyPr/>
        <a:lstStyle/>
        <a:p>
          <a:endParaRPr lang="en-US"/>
        </a:p>
      </dgm:t>
    </dgm:pt>
    <dgm:pt modelId="{941F2BCD-FA08-4D00-86B9-C963D5F159FB}" type="sibTrans" cxnId="{2D4F2F12-4EFF-480B-BD5E-BCD3D226F0DB}">
      <dgm:prSet/>
      <dgm:spPr/>
      <dgm:t>
        <a:bodyPr/>
        <a:lstStyle/>
        <a:p>
          <a:endParaRPr lang="en-US"/>
        </a:p>
      </dgm:t>
    </dgm:pt>
    <dgm:pt modelId="{331BC933-00B1-4017-91FA-15C97662D152}">
      <dgm:prSet/>
      <dgm:spPr/>
      <dgm:t>
        <a:bodyPr/>
        <a:lstStyle/>
        <a:p>
          <a:pPr>
            <a:defRPr b="1"/>
          </a:pPr>
          <a:r>
            <a:rPr lang="en-US"/>
            <a:t>This scenario </a:t>
          </a:r>
          <a:r>
            <a:rPr lang="en-US">
              <a:latin typeface="Calibri Light" panose="020F0302020204030204"/>
            </a:rPr>
            <a:t>triggers</a:t>
          </a:r>
          <a:r>
            <a:rPr lang="en-US"/>
            <a:t> </a:t>
          </a:r>
          <a:r>
            <a:rPr lang="en-US" b="0">
              <a:latin typeface="Calibri"/>
              <a:cs typeface="Calibri"/>
            </a:rPr>
            <a:t>18 U.S.C. § 209.</a:t>
          </a:r>
          <a:endParaRPr lang="en-US" b="0"/>
        </a:p>
      </dgm:t>
    </dgm:pt>
    <dgm:pt modelId="{6977ED75-9810-4127-9679-3E6066025FC9}" type="parTrans" cxnId="{03CB7E71-6717-4787-B716-5E07E63AFF6F}">
      <dgm:prSet/>
      <dgm:spPr/>
      <dgm:t>
        <a:bodyPr/>
        <a:lstStyle/>
        <a:p>
          <a:endParaRPr lang="en-US"/>
        </a:p>
      </dgm:t>
    </dgm:pt>
    <dgm:pt modelId="{B35AB911-81E5-4D9C-990A-77014F959F9B}" type="sibTrans" cxnId="{03CB7E71-6717-4787-B716-5E07E63AFF6F}">
      <dgm:prSet/>
      <dgm:spPr/>
      <dgm:t>
        <a:bodyPr/>
        <a:lstStyle/>
        <a:p>
          <a:endParaRPr lang="en-US"/>
        </a:p>
      </dgm:t>
    </dgm:pt>
    <dgm:pt modelId="{85119431-6E2A-4A2C-8847-EB306B813E5C}">
      <dgm:prSet/>
      <dgm:spPr/>
      <dgm:t>
        <a:bodyPr/>
        <a:lstStyle/>
        <a:p>
          <a:r>
            <a:rPr lang="en-US" b="0"/>
            <a:t>Work is done in </a:t>
          </a:r>
          <a:r>
            <a:rPr lang="en-US" b="0">
              <a:latin typeface="Calibri Light" panose="020F0302020204030204"/>
            </a:rPr>
            <a:t>VA-owned</a:t>
          </a:r>
          <a:r>
            <a:rPr lang="en-US" b="0"/>
            <a:t> space</a:t>
          </a:r>
        </a:p>
      </dgm:t>
    </dgm:pt>
    <dgm:pt modelId="{2B6BD794-3298-4E92-8727-7DEF8BE80D36}" type="parTrans" cxnId="{264A5CB5-B522-493C-A8C6-95E811AA5ED8}">
      <dgm:prSet/>
      <dgm:spPr/>
      <dgm:t>
        <a:bodyPr/>
        <a:lstStyle/>
        <a:p>
          <a:endParaRPr lang="en-US"/>
        </a:p>
      </dgm:t>
    </dgm:pt>
    <dgm:pt modelId="{5D48497D-515F-45AA-BC5A-B989DDB0B4E5}" type="sibTrans" cxnId="{264A5CB5-B522-493C-A8C6-95E811AA5ED8}">
      <dgm:prSet/>
      <dgm:spPr/>
      <dgm:t>
        <a:bodyPr/>
        <a:lstStyle/>
        <a:p>
          <a:endParaRPr lang="en-US"/>
        </a:p>
      </dgm:t>
    </dgm:pt>
    <dgm:pt modelId="{FBB106A6-4156-44E5-B262-AFDECC2A75C7}">
      <dgm:prSet/>
      <dgm:spPr/>
      <dgm:t>
        <a:bodyPr/>
        <a:lstStyle/>
        <a:p>
          <a:r>
            <a:rPr lang="en-US"/>
            <a:t>PI already has a compensated VA appointment and cannot be paid for VA Research outside the </a:t>
          </a:r>
          <a:r>
            <a:rPr lang="en-US">
              <a:latin typeface="Calibri Light" panose="020F0302020204030204"/>
            </a:rPr>
            <a:t>VA compensated tour</a:t>
          </a:r>
          <a:r>
            <a:rPr lang="en-US"/>
            <a:t> of duty because no exception applies.</a:t>
          </a:r>
        </a:p>
      </dgm:t>
    </dgm:pt>
    <dgm:pt modelId="{51932883-499C-4053-B5FD-5231BD689EB6}" type="parTrans" cxnId="{E0242106-CA33-4A35-BB05-8AE42475DA48}">
      <dgm:prSet/>
      <dgm:spPr/>
      <dgm:t>
        <a:bodyPr/>
        <a:lstStyle/>
        <a:p>
          <a:endParaRPr lang="en-US"/>
        </a:p>
      </dgm:t>
    </dgm:pt>
    <dgm:pt modelId="{EED962CA-D744-4651-B612-8B1CE996E1BA}" type="sibTrans" cxnId="{E0242106-CA33-4A35-BB05-8AE42475DA48}">
      <dgm:prSet/>
      <dgm:spPr/>
      <dgm:t>
        <a:bodyPr/>
        <a:lstStyle/>
        <a:p>
          <a:endParaRPr lang="en-US"/>
        </a:p>
      </dgm:t>
    </dgm:pt>
    <dgm:pt modelId="{285C7B70-A891-4030-A331-601E1BC26530}" type="pres">
      <dgm:prSet presAssocID="{5B0226C6-6E16-4A95-A8D2-D7EA4E4C7921}" presName="Name0" presStyleCnt="0">
        <dgm:presLayoutVars>
          <dgm:dir/>
          <dgm:resizeHandles val="exact"/>
        </dgm:presLayoutVars>
      </dgm:prSet>
      <dgm:spPr/>
    </dgm:pt>
    <dgm:pt modelId="{C9FB9D29-5471-4427-BDB0-140B4FBDF07E}" type="pres">
      <dgm:prSet presAssocID="{752B2A6A-CB1F-41F2-AD79-2E589985D60E}" presName="node" presStyleLbl="node1" presStyleIdx="0" presStyleCnt="4">
        <dgm:presLayoutVars>
          <dgm:bulletEnabled val="1"/>
        </dgm:presLayoutVars>
      </dgm:prSet>
      <dgm:spPr/>
    </dgm:pt>
    <dgm:pt modelId="{90D23509-2E2D-4AFB-A7DB-680A57D4BC4A}" type="pres">
      <dgm:prSet presAssocID="{51D35AFF-12E9-48A2-AD2C-8C96DAE19F80}" presName="sibTrans" presStyleLbl="sibTrans2D1" presStyleIdx="0" presStyleCnt="3"/>
      <dgm:spPr/>
    </dgm:pt>
    <dgm:pt modelId="{84518C01-8D12-4B3D-A12E-7D1D91756521}" type="pres">
      <dgm:prSet presAssocID="{51D35AFF-12E9-48A2-AD2C-8C96DAE19F80}" presName="connectorText" presStyleLbl="sibTrans2D1" presStyleIdx="0" presStyleCnt="3"/>
      <dgm:spPr/>
    </dgm:pt>
    <dgm:pt modelId="{61241D7E-8C2F-406E-9512-372A3FF8042A}" type="pres">
      <dgm:prSet presAssocID="{363B9736-1888-4896-BB21-0EF73060437B}" presName="node" presStyleLbl="node1" presStyleIdx="1" presStyleCnt="4">
        <dgm:presLayoutVars>
          <dgm:bulletEnabled val="1"/>
        </dgm:presLayoutVars>
      </dgm:prSet>
      <dgm:spPr/>
    </dgm:pt>
    <dgm:pt modelId="{9BABD56D-D136-4B86-8923-1E2FEF198BFE}" type="pres">
      <dgm:prSet presAssocID="{6339807C-B2AC-436F-8936-344ECB91366E}" presName="sibTrans" presStyleLbl="sibTrans2D1" presStyleIdx="1" presStyleCnt="3"/>
      <dgm:spPr/>
    </dgm:pt>
    <dgm:pt modelId="{23888E6C-03EB-43E5-81AA-BC1C7DAF73FD}" type="pres">
      <dgm:prSet presAssocID="{6339807C-B2AC-436F-8936-344ECB91366E}" presName="connectorText" presStyleLbl="sibTrans2D1" presStyleIdx="1" presStyleCnt="3"/>
      <dgm:spPr/>
    </dgm:pt>
    <dgm:pt modelId="{162BB12D-DCB4-4FD5-B2D9-599ECFF55C8C}" type="pres">
      <dgm:prSet presAssocID="{60A000D9-56E2-4745-AE0C-F8FDDF5CE85D}" presName="node" presStyleLbl="node1" presStyleIdx="2" presStyleCnt="4">
        <dgm:presLayoutVars>
          <dgm:bulletEnabled val="1"/>
        </dgm:presLayoutVars>
      </dgm:prSet>
      <dgm:spPr/>
    </dgm:pt>
    <dgm:pt modelId="{056B2206-CE83-4F47-82D6-32CE9B9FD99A}" type="pres">
      <dgm:prSet presAssocID="{941F2BCD-FA08-4D00-86B9-C963D5F159FB}" presName="sibTrans" presStyleLbl="sibTrans2D1" presStyleIdx="2" presStyleCnt="3"/>
      <dgm:spPr/>
    </dgm:pt>
    <dgm:pt modelId="{C2FE1DDB-5979-467A-929C-A5A6B6C23539}" type="pres">
      <dgm:prSet presAssocID="{941F2BCD-FA08-4D00-86B9-C963D5F159FB}" presName="connectorText" presStyleLbl="sibTrans2D1" presStyleIdx="2" presStyleCnt="3"/>
      <dgm:spPr/>
    </dgm:pt>
    <dgm:pt modelId="{F6EEAF5E-FF64-4ACB-91C6-9A928AC0F5FD}" type="pres">
      <dgm:prSet presAssocID="{331BC933-00B1-4017-91FA-15C97662D152}" presName="node" presStyleLbl="node1" presStyleIdx="3" presStyleCnt="4">
        <dgm:presLayoutVars>
          <dgm:bulletEnabled val="1"/>
        </dgm:presLayoutVars>
      </dgm:prSet>
      <dgm:spPr/>
    </dgm:pt>
  </dgm:ptLst>
  <dgm:cxnLst>
    <dgm:cxn modelId="{E0242106-CA33-4A35-BB05-8AE42475DA48}" srcId="{331BC933-00B1-4017-91FA-15C97662D152}" destId="{FBB106A6-4156-44E5-B262-AFDECC2A75C7}" srcOrd="1" destOrd="0" parTransId="{51932883-499C-4053-B5FD-5231BD689EB6}" sibTransId="{EED962CA-D744-4651-B612-8B1CE996E1BA}"/>
    <dgm:cxn modelId="{9D8CC007-0467-4B91-967B-C2B91B6D12B0}" srcId="{5B0226C6-6E16-4A95-A8D2-D7EA4E4C7921}" destId="{363B9736-1888-4896-BB21-0EF73060437B}" srcOrd="1" destOrd="0" parTransId="{51027C31-B38D-4151-9FC9-13429DBDBC56}" sibTransId="{6339807C-B2AC-436F-8936-344ECB91366E}"/>
    <dgm:cxn modelId="{2D4F2F12-4EFF-480B-BD5E-BCD3D226F0DB}" srcId="{5B0226C6-6E16-4A95-A8D2-D7EA4E4C7921}" destId="{60A000D9-56E2-4745-AE0C-F8FDDF5CE85D}" srcOrd="2" destOrd="0" parTransId="{9E9BB356-EA40-4426-9A49-45BB074334F3}" sibTransId="{941F2BCD-FA08-4D00-86B9-C963D5F159FB}"/>
    <dgm:cxn modelId="{751D3F13-2D61-467E-B7D3-D3A4A1ED3AFA}" type="presOf" srcId="{51D35AFF-12E9-48A2-AD2C-8C96DAE19F80}" destId="{84518C01-8D12-4B3D-A12E-7D1D91756521}" srcOrd="1" destOrd="0" presId="urn:microsoft.com/office/officeart/2005/8/layout/process1"/>
    <dgm:cxn modelId="{7FD4C233-C49C-4349-8C1E-D84DAEE40F1D}" srcId="{5B0226C6-6E16-4A95-A8D2-D7EA4E4C7921}" destId="{752B2A6A-CB1F-41F2-AD79-2E589985D60E}" srcOrd="0" destOrd="0" parTransId="{E111C84F-6B07-4600-B8DD-CBE04D60651B}" sibTransId="{51D35AFF-12E9-48A2-AD2C-8C96DAE19F80}"/>
    <dgm:cxn modelId="{D97EF34C-4548-4A87-B5FA-BCC4348B9954}" type="presOf" srcId="{752B2A6A-CB1F-41F2-AD79-2E589985D60E}" destId="{C9FB9D29-5471-4427-BDB0-140B4FBDF07E}" srcOrd="0" destOrd="0" presId="urn:microsoft.com/office/officeart/2005/8/layout/process1"/>
    <dgm:cxn modelId="{59BC236F-13D3-4F19-A624-8920BABEC3F4}" type="presOf" srcId="{6339807C-B2AC-436F-8936-344ECB91366E}" destId="{23888E6C-03EB-43E5-81AA-BC1C7DAF73FD}" srcOrd="1" destOrd="0" presId="urn:microsoft.com/office/officeart/2005/8/layout/process1"/>
    <dgm:cxn modelId="{03CB7E71-6717-4787-B716-5E07E63AFF6F}" srcId="{5B0226C6-6E16-4A95-A8D2-D7EA4E4C7921}" destId="{331BC933-00B1-4017-91FA-15C97662D152}" srcOrd="3" destOrd="0" parTransId="{6977ED75-9810-4127-9679-3E6066025FC9}" sibTransId="{B35AB911-81E5-4D9C-990A-77014F959F9B}"/>
    <dgm:cxn modelId="{86A35056-B9C7-4BE4-853C-3EBD3CBC6AFB}" type="presOf" srcId="{5B0226C6-6E16-4A95-A8D2-D7EA4E4C7921}" destId="{285C7B70-A891-4030-A331-601E1BC26530}" srcOrd="0" destOrd="0" presId="urn:microsoft.com/office/officeart/2005/8/layout/process1"/>
    <dgm:cxn modelId="{4A76F07C-989B-492F-B185-A1FACBDB9E68}" type="presOf" srcId="{941F2BCD-FA08-4D00-86B9-C963D5F159FB}" destId="{056B2206-CE83-4F47-82D6-32CE9B9FD99A}" srcOrd="0" destOrd="0" presId="urn:microsoft.com/office/officeart/2005/8/layout/process1"/>
    <dgm:cxn modelId="{91A3517F-146D-44F6-B687-CD884B9A3992}" type="presOf" srcId="{6339807C-B2AC-436F-8936-344ECB91366E}" destId="{9BABD56D-D136-4B86-8923-1E2FEF198BFE}" srcOrd="0" destOrd="0" presId="urn:microsoft.com/office/officeart/2005/8/layout/process1"/>
    <dgm:cxn modelId="{3758178A-1EB7-437A-BE66-92AF5A0B8648}" type="presOf" srcId="{60A000D9-56E2-4745-AE0C-F8FDDF5CE85D}" destId="{162BB12D-DCB4-4FD5-B2D9-599ECFF55C8C}" srcOrd="0" destOrd="0" presId="urn:microsoft.com/office/officeart/2005/8/layout/process1"/>
    <dgm:cxn modelId="{4D7E2F91-FB42-4930-B86D-0DCDF8644E3D}" type="presOf" srcId="{941F2BCD-FA08-4D00-86B9-C963D5F159FB}" destId="{C2FE1DDB-5979-467A-929C-A5A6B6C23539}" srcOrd="1" destOrd="0" presId="urn:microsoft.com/office/officeart/2005/8/layout/process1"/>
    <dgm:cxn modelId="{30597295-BF2E-47DC-ACE0-D6F83D2BC531}" type="presOf" srcId="{51D35AFF-12E9-48A2-AD2C-8C96DAE19F80}" destId="{90D23509-2E2D-4AFB-A7DB-680A57D4BC4A}" srcOrd="0" destOrd="0" presId="urn:microsoft.com/office/officeart/2005/8/layout/process1"/>
    <dgm:cxn modelId="{11E64B99-B43F-4C32-BE70-A7F65E3DE324}" type="presOf" srcId="{363B9736-1888-4896-BB21-0EF73060437B}" destId="{61241D7E-8C2F-406E-9512-372A3FF8042A}" srcOrd="0" destOrd="0" presId="urn:microsoft.com/office/officeart/2005/8/layout/process1"/>
    <dgm:cxn modelId="{F67A3FAA-2AF1-4495-9CAA-38FC76062709}" type="presOf" srcId="{85119431-6E2A-4A2C-8847-EB306B813E5C}" destId="{F6EEAF5E-FF64-4ACB-91C6-9A928AC0F5FD}" srcOrd="0" destOrd="1" presId="urn:microsoft.com/office/officeart/2005/8/layout/process1"/>
    <dgm:cxn modelId="{264A5CB5-B522-493C-A8C6-95E811AA5ED8}" srcId="{331BC933-00B1-4017-91FA-15C97662D152}" destId="{85119431-6E2A-4A2C-8847-EB306B813E5C}" srcOrd="0" destOrd="0" parTransId="{2B6BD794-3298-4E92-8727-7DEF8BE80D36}" sibTransId="{5D48497D-515F-45AA-BC5A-B989DDB0B4E5}"/>
    <dgm:cxn modelId="{42EE42E0-0586-4AE9-8C39-B683E7C749BE}" type="presOf" srcId="{FBB106A6-4156-44E5-B262-AFDECC2A75C7}" destId="{F6EEAF5E-FF64-4ACB-91C6-9A928AC0F5FD}" srcOrd="0" destOrd="2" presId="urn:microsoft.com/office/officeart/2005/8/layout/process1"/>
    <dgm:cxn modelId="{65123DF9-A628-46C2-97EE-32E572E3A191}" type="presOf" srcId="{331BC933-00B1-4017-91FA-15C97662D152}" destId="{F6EEAF5E-FF64-4ACB-91C6-9A928AC0F5FD}" srcOrd="0" destOrd="0" presId="urn:microsoft.com/office/officeart/2005/8/layout/process1"/>
    <dgm:cxn modelId="{FAF7E25C-CAF7-4F13-AB00-A8B5E1D00154}" type="presParOf" srcId="{285C7B70-A891-4030-A331-601E1BC26530}" destId="{C9FB9D29-5471-4427-BDB0-140B4FBDF07E}" srcOrd="0" destOrd="0" presId="urn:microsoft.com/office/officeart/2005/8/layout/process1"/>
    <dgm:cxn modelId="{553F270D-9B70-4DA4-83C3-063656AA9BBA}" type="presParOf" srcId="{285C7B70-A891-4030-A331-601E1BC26530}" destId="{90D23509-2E2D-4AFB-A7DB-680A57D4BC4A}" srcOrd="1" destOrd="0" presId="urn:microsoft.com/office/officeart/2005/8/layout/process1"/>
    <dgm:cxn modelId="{3AD61F04-6C4B-45A7-981D-CE9F87660C08}" type="presParOf" srcId="{90D23509-2E2D-4AFB-A7DB-680A57D4BC4A}" destId="{84518C01-8D12-4B3D-A12E-7D1D91756521}" srcOrd="0" destOrd="0" presId="urn:microsoft.com/office/officeart/2005/8/layout/process1"/>
    <dgm:cxn modelId="{3064A60E-9896-4D91-B304-D58BF9FF8F27}" type="presParOf" srcId="{285C7B70-A891-4030-A331-601E1BC26530}" destId="{61241D7E-8C2F-406E-9512-372A3FF8042A}" srcOrd="2" destOrd="0" presId="urn:microsoft.com/office/officeart/2005/8/layout/process1"/>
    <dgm:cxn modelId="{3846947A-ABE3-4C5A-AFC7-4C034CF1632D}" type="presParOf" srcId="{285C7B70-A891-4030-A331-601E1BC26530}" destId="{9BABD56D-D136-4B86-8923-1E2FEF198BFE}" srcOrd="3" destOrd="0" presId="urn:microsoft.com/office/officeart/2005/8/layout/process1"/>
    <dgm:cxn modelId="{5F297CB7-1F51-49DB-A560-FC5A64C6D2D7}" type="presParOf" srcId="{9BABD56D-D136-4B86-8923-1E2FEF198BFE}" destId="{23888E6C-03EB-43E5-81AA-BC1C7DAF73FD}" srcOrd="0" destOrd="0" presId="urn:microsoft.com/office/officeart/2005/8/layout/process1"/>
    <dgm:cxn modelId="{8D04A4A6-654C-4691-8D9E-6269DE8FD6FB}" type="presParOf" srcId="{285C7B70-A891-4030-A331-601E1BC26530}" destId="{162BB12D-DCB4-4FD5-B2D9-599ECFF55C8C}" srcOrd="4" destOrd="0" presId="urn:microsoft.com/office/officeart/2005/8/layout/process1"/>
    <dgm:cxn modelId="{0BFFFFC0-C868-444C-9669-A693CB7D4FAB}" type="presParOf" srcId="{285C7B70-A891-4030-A331-601E1BC26530}" destId="{056B2206-CE83-4F47-82D6-32CE9B9FD99A}" srcOrd="5" destOrd="0" presId="urn:microsoft.com/office/officeart/2005/8/layout/process1"/>
    <dgm:cxn modelId="{91CCF5E3-A13A-449A-A32D-853D21E7F878}" type="presParOf" srcId="{056B2206-CE83-4F47-82D6-32CE9B9FD99A}" destId="{C2FE1DDB-5979-467A-929C-A5A6B6C23539}" srcOrd="0" destOrd="0" presId="urn:microsoft.com/office/officeart/2005/8/layout/process1"/>
    <dgm:cxn modelId="{B2F5FDA6-4353-4A02-9D5C-5C1A3BC90CDA}" type="presParOf" srcId="{285C7B70-A891-4030-A331-601E1BC26530}" destId="{F6EEAF5E-FF64-4ACB-91C6-9A928AC0F5FD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CD74FC-4CE2-45D0-875D-E31966E740F4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C12D38B-BCAE-4789-8366-E7601E7B5085}">
      <dgm:prSet/>
      <dgm:spPr/>
      <dgm:t>
        <a:bodyPr/>
        <a:lstStyle/>
        <a:p>
          <a:r>
            <a:rPr lang="en-US"/>
            <a:t>Increase effort to 7/8</a:t>
          </a:r>
          <a:r>
            <a:rPr lang="en-US" baseline="30000"/>
            <a:t>th</a:t>
          </a:r>
          <a:r>
            <a:rPr lang="en-US"/>
            <a:t> and have XYZ University reimburse VA.</a:t>
          </a:r>
        </a:p>
      </dgm:t>
    </dgm:pt>
    <dgm:pt modelId="{1F2B655F-908D-431B-AB23-66FAC7792699}" type="parTrans" cxnId="{33F1200B-4BA3-401C-997C-D976C8E1EF08}">
      <dgm:prSet/>
      <dgm:spPr/>
      <dgm:t>
        <a:bodyPr/>
        <a:lstStyle/>
        <a:p>
          <a:endParaRPr lang="en-US"/>
        </a:p>
      </dgm:t>
    </dgm:pt>
    <dgm:pt modelId="{781C945C-80E2-40F0-B369-EAD543A82061}" type="sibTrans" cxnId="{33F1200B-4BA3-401C-997C-D976C8E1EF08}">
      <dgm:prSet/>
      <dgm:spPr/>
      <dgm:t>
        <a:bodyPr/>
        <a:lstStyle/>
        <a:p>
          <a:endParaRPr lang="en-US"/>
        </a:p>
      </dgm:t>
    </dgm:pt>
    <dgm:pt modelId="{06DCCB05-9C4F-4D81-B2BF-267D2817B3D0}">
      <dgm:prSet/>
      <dgm:spPr/>
      <dgm:t>
        <a:bodyPr/>
        <a:lstStyle/>
        <a:p>
          <a:r>
            <a:rPr lang="en-US"/>
            <a:t>XYZ </a:t>
          </a:r>
          <a:r>
            <a:rPr lang="en-US" b="1">
              <a:latin typeface="Calibri Light" panose="020F0302020204030204"/>
            </a:rPr>
            <a:t>Universit</a:t>
          </a:r>
          <a:r>
            <a:rPr lang="en-US">
              <a:latin typeface="Calibri Light" panose="020F0302020204030204"/>
            </a:rPr>
            <a:t>y</a:t>
          </a:r>
          <a:r>
            <a:rPr lang="en-US"/>
            <a:t> will have to ensure with sponsor if this is allowable</a:t>
          </a:r>
        </a:p>
      </dgm:t>
    </dgm:pt>
    <dgm:pt modelId="{0F5327FD-685E-4C02-A8B3-DE1F44E318A3}" type="parTrans" cxnId="{D7CB4BAF-CC52-45CD-97DE-6FDDAD6DE3DD}">
      <dgm:prSet/>
      <dgm:spPr/>
      <dgm:t>
        <a:bodyPr/>
        <a:lstStyle/>
        <a:p>
          <a:endParaRPr lang="en-US"/>
        </a:p>
      </dgm:t>
    </dgm:pt>
    <dgm:pt modelId="{2C805AE2-1E3E-4917-942B-9A1D448EDB04}" type="sibTrans" cxnId="{D7CB4BAF-CC52-45CD-97DE-6FDDAD6DE3DD}">
      <dgm:prSet/>
      <dgm:spPr/>
      <dgm:t>
        <a:bodyPr/>
        <a:lstStyle/>
        <a:p>
          <a:endParaRPr lang="en-US"/>
        </a:p>
      </dgm:t>
    </dgm:pt>
    <dgm:pt modelId="{F5FF82F8-3F81-4990-9DEC-70A54E3E9EB6}">
      <dgm:prSet/>
      <dgm:spPr/>
      <dgm:t>
        <a:bodyPr/>
        <a:lstStyle/>
        <a:p>
          <a:r>
            <a:rPr lang="en-US"/>
            <a:t>Investigator cost share effort on award/grant and receive no salary from XYZ for the project</a:t>
          </a:r>
        </a:p>
      </dgm:t>
    </dgm:pt>
    <dgm:pt modelId="{E01C194C-44C9-4571-B6B6-B4A2103B2A52}" type="parTrans" cxnId="{DA758FDA-F735-4075-950D-C5A6051EF4F6}">
      <dgm:prSet/>
      <dgm:spPr/>
      <dgm:t>
        <a:bodyPr/>
        <a:lstStyle/>
        <a:p>
          <a:endParaRPr lang="en-US"/>
        </a:p>
      </dgm:t>
    </dgm:pt>
    <dgm:pt modelId="{6CA6BCC0-2F97-4DB8-AA0E-2E887A4F9838}" type="sibTrans" cxnId="{DA758FDA-F735-4075-950D-C5A6051EF4F6}">
      <dgm:prSet/>
      <dgm:spPr/>
      <dgm:t>
        <a:bodyPr/>
        <a:lstStyle/>
        <a:p>
          <a:endParaRPr lang="en-US"/>
        </a:p>
      </dgm:t>
    </dgm:pt>
    <dgm:pt modelId="{85491E69-A0EA-465A-8E3D-4301A294C1C6}">
      <dgm:prSet/>
      <dgm:spPr/>
      <dgm:t>
        <a:bodyPr/>
        <a:lstStyle/>
        <a:p>
          <a:r>
            <a:rPr lang="en-US"/>
            <a:t>Move performance site to XYZ University.</a:t>
          </a:r>
        </a:p>
      </dgm:t>
    </dgm:pt>
    <dgm:pt modelId="{0DC455CC-9700-4F4F-88D5-07BDB4674410}" type="parTrans" cxnId="{8B073046-CD42-4ABB-890A-89A0C41C36AC}">
      <dgm:prSet/>
      <dgm:spPr/>
      <dgm:t>
        <a:bodyPr/>
        <a:lstStyle/>
        <a:p>
          <a:endParaRPr lang="en-US"/>
        </a:p>
      </dgm:t>
    </dgm:pt>
    <dgm:pt modelId="{687D91DD-D88B-4F06-8BAF-944A27598F13}" type="sibTrans" cxnId="{8B073046-CD42-4ABB-890A-89A0C41C36AC}">
      <dgm:prSet/>
      <dgm:spPr/>
      <dgm:t>
        <a:bodyPr/>
        <a:lstStyle/>
        <a:p>
          <a:endParaRPr lang="en-US"/>
        </a:p>
      </dgm:t>
    </dgm:pt>
    <dgm:pt modelId="{CE63D8D5-CE8F-4D55-A5F1-863F441BE5FC}" type="pres">
      <dgm:prSet presAssocID="{46CD74FC-4CE2-45D0-875D-E31966E740F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2E58C0-3A8B-4F9C-90BB-57F8AEA7F87D}" type="pres">
      <dgm:prSet presAssocID="{1C12D38B-BCAE-4789-8366-E7601E7B5085}" presName="root" presStyleCnt="0"/>
      <dgm:spPr/>
    </dgm:pt>
    <dgm:pt modelId="{A48C6562-CEAB-4BE5-A3CD-8F16D80C2083}" type="pres">
      <dgm:prSet presAssocID="{1C12D38B-BCAE-4789-8366-E7601E7B5085}" presName="rootComposite" presStyleCnt="0"/>
      <dgm:spPr/>
    </dgm:pt>
    <dgm:pt modelId="{3C8DB6F1-97F7-4018-A996-796275608EF8}" type="pres">
      <dgm:prSet presAssocID="{1C12D38B-BCAE-4789-8366-E7601E7B5085}" presName="rootText" presStyleLbl="node1" presStyleIdx="0" presStyleCnt="3"/>
      <dgm:spPr/>
    </dgm:pt>
    <dgm:pt modelId="{7F5B402C-F568-4DBF-8763-B2B65EB99F59}" type="pres">
      <dgm:prSet presAssocID="{1C12D38B-BCAE-4789-8366-E7601E7B5085}" presName="rootConnector" presStyleLbl="node1" presStyleIdx="0" presStyleCnt="3"/>
      <dgm:spPr/>
    </dgm:pt>
    <dgm:pt modelId="{447648B2-B37E-4C47-A153-493E6F2DAE9D}" type="pres">
      <dgm:prSet presAssocID="{1C12D38B-BCAE-4789-8366-E7601E7B5085}" presName="childShape" presStyleCnt="0"/>
      <dgm:spPr/>
    </dgm:pt>
    <dgm:pt modelId="{F1A864A1-CFF2-42B7-BAE8-3276E53E12C8}" type="pres">
      <dgm:prSet presAssocID="{0F5327FD-685E-4C02-A8B3-DE1F44E318A3}" presName="Name13" presStyleLbl="parChTrans1D2" presStyleIdx="0" presStyleCnt="1"/>
      <dgm:spPr/>
    </dgm:pt>
    <dgm:pt modelId="{F00A618F-50F4-4D82-B10F-90AB47CB11BA}" type="pres">
      <dgm:prSet presAssocID="{06DCCB05-9C4F-4D81-B2BF-267D2817B3D0}" presName="childText" presStyleLbl="bgAcc1" presStyleIdx="0" presStyleCnt="1">
        <dgm:presLayoutVars>
          <dgm:bulletEnabled val="1"/>
        </dgm:presLayoutVars>
      </dgm:prSet>
      <dgm:spPr/>
    </dgm:pt>
    <dgm:pt modelId="{A1BD9643-EDFC-476D-ABE7-76FF64A2F3FE}" type="pres">
      <dgm:prSet presAssocID="{F5FF82F8-3F81-4990-9DEC-70A54E3E9EB6}" presName="root" presStyleCnt="0"/>
      <dgm:spPr/>
    </dgm:pt>
    <dgm:pt modelId="{7ADDE02F-C89E-473F-A27F-211724614992}" type="pres">
      <dgm:prSet presAssocID="{F5FF82F8-3F81-4990-9DEC-70A54E3E9EB6}" presName="rootComposite" presStyleCnt="0"/>
      <dgm:spPr/>
    </dgm:pt>
    <dgm:pt modelId="{63802390-1B58-4462-B36A-8A1D463DA5BA}" type="pres">
      <dgm:prSet presAssocID="{F5FF82F8-3F81-4990-9DEC-70A54E3E9EB6}" presName="rootText" presStyleLbl="node1" presStyleIdx="1" presStyleCnt="3"/>
      <dgm:spPr/>
    </dgm:pt>
    <dgm:pt modelId="{DADBECFE-F4A9-4EFF-8471-6BE3C904AC60}" type="pres">
      <dgm:prSet presAssocID="{F5FF82F8-3F81-4990-9DEC-70A54E3E9EB6}" presName="rootConnector" presStyleLbl="node1" presStyleIdx="1" presStyleCnt="3"/>
      <dgm:spPr/>
    </dgm:pt>
    <dgm:pt modelId="{F10DA315-6BB2-42EF-8435-DC7BB34CD88C}" type="pres">
      <dgm:prSet presAssocID="{F5FF82F8-3F81-4990-9DEC-70A54E3E9EB6}" presName="childShape" presStyleCnt="0"/>
      <dgm:spPr/>
    </dgm:pt>
    <dgm:pt modelId="{ED419110-FC83-40B0-B5BB-4384C8530C00}" type="pres">
      <dgm:prSet presAssocID="{85491E69-A0EA-465A-8E3D-4301A294C1C6}" presName="root" presStyleCnt="0"/>
      <dgm:spPr/>
    </dgm:pt>
    <dgm:pt modelId="{46E9DDFC-DC8F-4286-A88B-BFAC66C03D10}" type="pres">
      <dgm:prSet presAssocID="{85491E69-A0EA-465A-8E3D-4301A294C1C6}" presName="rootComposite" presStyleCnt="0"/>
      <dgm:spPr/>
    </dgm:pt>
    <dgm:pt modelId="{F49CBF8A-A3FF-4D7D-9CA3-A01CA608365A}" type="pres">
      <dgm:prSet presAssocID="{85491E69-A0EA-465A-8E3D-4301A294C1C6}" presName="rootText" presStyleLbl="node1" presStyleIdx="2" presStyleCnt="3"/>
      <dgm:spPr/>
    </dgm:pt>
    <dgm:pt modelId="{BDBA1BAC-C7DC-4807-8177-3864E77DE457}" type="pres">
      <dgm:prSet presAssocID="{85491E69-A0EA-465A-8E3D-4301A294C1C6}" presName="rootConnector" presStyleLbl="node1" presStyleIdx="2" presStyleCnt="3"/>
      <dgm:spPr/>
    </dgm:pt>
    <dgm:pt modelId="{620F0D8B-D9A7-4D8A-9223-66DE56C5F1DD}" type="pres">
      <dgm:prSet presAssocID="{85491E69-A0EA-465A-8E3D-4301A294C1C6}" presName="childShape" presStyleCnt="0"/>
      <dgm:spPr/>
    </dgm:pt>
  </dgm:ptLst>
  <dgm:cxnLst>
    <dgm:cxn modelId="{33F1200B-4BA3-401C-997C-D976C8E1EF08}" srcId="{46CD74FC-4CE2-45D0-875D-E31966E740F4}" destId="{1C12D38B-BCAE-4789-8366-E7601E7B5085}" srcOrd="0" destOrd="0" parTransId="{1F2B655F-908D-431B-AB23-66FAC7792699}" sibTransId="{781C945C-80E2-40F0-B369-EAD543A82061}"/>
    <dgm:cxn modelId="{32120D0C-AF82-490F-940F-2660A433616C}" type="presOf" srcId="{0F5327FD-685E-4C02-A8B3-DE1F44E318A3}" destId="{F1A864A1-CFF2-42B7-BAE8-3276E53E12C8}" srcOrd="0" destOrd="0" presId="urn:microsoft.com/office/officeart/2005/8/layout/hierarchy3"/>
    <dgm:cxn modelId="{B41CA110-3C8E-42F2-85C7-2BB73C2743C2}" type="presOf" srcId="{46CD74FC-4CE2-45D0-875D-E31966E740F4}" destId="{CE63D8D5-CE8F-4D55-A5F1-863F441BE5FC}" srcOrd="0" destOrd="0" presId="urn:microsoft.com/office/officeart/2005/8/layout/hierarchy3"/>
    <dgm:cxn modelId="{89ABFA16-02F1-4445-98DF-836A6A316BA6}" type="presOf" srcId="{85491E69-A0EA-465A-8E3D-4301A294C1C6}" destId="{BDBA1BAC-C7DC-4807-8177-3864E77DE457}" srcOrd="1" destOrd="0" presId="urn:microsoft.com/office/officeart/2005/8/layout/hierarchy3"/>
    <dgm:cxn modelId="{857A031B-EE33-4D6F-9AF0-C45E7F1A856B}" type="presOf" srcId="{F5FF82F8-3F81-4990-9DEC-70A54E3E9EB6}" destId="{DADBECFE-F4A9-4EFF-8471-6BE3C904AC60}" srcOrd="1" destOrd="0" presId="urn:microsoft.com/office/officeart/2005/8/layout/hierarchy3"/>
    <dgm:cxn modelId="{B6B3D727-185B-477F-818E-CAEF36EDD3E4}" type="presOf" srcId="{1C12D38B-BCAE-4789-8366-E7601E7B5085}" destId="{7F5B402C-F568-4DBF-8763-B2B65EB99F59}" srcOrd="1" destOrd="0" presId="urn:microsoft.com/office/officeart/2005/8/layout/hierarchy3"/>
    <dgm:cxn modelId="{8B073046-CD42-4ABB-890A-89A0C41C36AC}" srcId="{46CD74FC-4CE2-45D0-875D-E31966E740F4}" destId="{85491E69-A0EA-465A-8E3D-4301A294C1C6}" srcOrd="2" destOrd="0" parTransId="{0DC455CC-9700-4F4F-88D5-07BDB4674410}" sibTransId="{687D91DD-D88B-4F06-8BAF-944A27598F13}"/>
    <dgm:cxn modelId="{3582DD7C-03E3-4BB6-BD09-A54E3581D33B}" type="presOf" srcId="{1C12D38B-BCAE-4789-8366-E7601E7B5085}" destId="{3C8DB6F1-97F7-4018-A996-796275608EF8}" srcOrd="0" destOrd="0" presId="urn:microsoft.com/office/officeart/2005/8/layout/hierarchy3"/>
    <dgm:cxn modelId="{84451A85-905F-450B-A6F2-6E777E572BA9}" type="presOf" srcId="{85491E69-A0EA-465A-8E3D-4301A294C1C6}" destId="{F49CBF8A-A3FF-4D7D-9CA3-A01CA608365A}" srcOrd="0" destOrd="0" presId="urn:microsoft.com/office/officeart/2005/8/layout/hierarchy3"/>
    <dgm:cxn modelId="{C108CCA3-6046-4B9C-A7A7-AD2F408616DB}" type="presOf" srcId="{06DCCB05-9C4F-4D81-B2BF-267D2817B3D0}" destId="{F00A618F-50F4-4D82-B10F-90AB47CB11BA}" srcOrd="0" destOrd="0" presId="urn:microsoft.com/office/officeart/2005/8/layout/hierarchy3"/>
    <dgm:cxn modelId="{D7CB4BAF-CC52-45CD-97DE-6FDDAD6DE3DD}" srcId="{1C12D38B-BCAE-4789-8366-E7601E7B5085}" destId="{06DCCB05-9C4F-4D81-B2BF-267D2817B3D0}" srcOrd="0" destOrd="0" parTransId="{0F5327FD-685E-4C02-A8B3-DE1F44E318A3}" sibTransId="{2C805AE2-1E3E-4917-942B-9A1D448EDB04}"/>
    <dgm:cxn modelId="{C01F38C1-78A9-45C3-8AF2-17BEEA7E3E83}" type="presOf" srcId="{F5FF82F8-3F81-4990-9DEC-70A54E3E9EB6}" destId="{63802390-1B58-4462-B36A-8A1D463DA5BA}" srcOrd="0" destOrd="0" presId="urn:microsoft.com/office/officeart/2005/8/layout/hierarchy3"/>
    <dgm:cxn modelId="{DA758FDA-F735-4075-950D-C5A6051EF4F6}" srcId="{46CD74FC-4CE2-45D0-875D-E31966E740F4}" destId="{F5FF82F8-3F81-4990-9DEC-70A54E3E9EB6}" srcOrd="1" destOrd="0" parTransId="{E01C194C-44C9-4571-B6B6-B4A2103B2A52}" sibTransId="{6CA6BCC0-2F97-4DB8-AA0E-2E887A4F9838}"/>
    <dgm:cxn modelId="{DC27933D-AC88-4EA4-B42A-3720015EC0EE}" type="presParOf" srcId="{CE63D8D5-CE8F-4D55-A5F1-863F441BE5FC}" destId="{FF2E58C0-3A8B-4F9C-90BB-57F8AEA7F87D}" srcOrd="0" destOrd="0" presId="urn:microsoft.com/office/officeart/2005/8/layout/hierarchy3"/>
    <dgm:cxn modelId="{9B018753-1708-4346-94B4-4592DC097959}" type="presParOf" srcId="{FF2E58C0-3A8B-4F9C-90BB-57F8AEA7F87D}" destId="{A48C6562-CEAB-4BE5-A3CD-8F16D80C2083}" srcOrd="0" destOrd="0" presId="urn:microsoft.com/office/officeart/2005/8/layout/hierarchy3"/>
    <dgm:cxn modelId="{41C77898-02D4-4CC1-96DB-44318D4E168B}" type="presParOf" srcId="{A48C6562-CEAB-4BE5-A3CD-8F16D80C2083}" destId="{3C8DB6F1-97F7-4018-A996-796275608EF8}" srcOrd="0" destOrd="0" presId="urn:microsoft.com/office/officeart/2005/8/layout/hierarchy3"/>
    <dgm:cxn modelId="{2FD0240B-C5BF-4559-9483-55B58042AEF5}" type="presParOf" srcId="{A48C6562-CEAB-4BE5-A3CD-8F16D80C2083}" destId="{7F5B402C-F568-4DBF-8763-B2B65EB99F59}" srcOrd="1" destOrd="0" presId="urn:microsoft.com/office/officeart/2005/8/layout/hierarchy3"/>
    <dgm:cxn modelId="{33BE7B8A-2511-457F-A09D-428BD2B8C6C3}" type="presParOf" srcId="{FF2E58C0-3A8B-4F9C-90BB-57F8AEA7F87D}" destId="{447648B2-B37E-4C47-A153-493E6F2DAE9D}" srcOrd="1" destOrd="0" presId="urn:microsoft.com/office/officeart/2005/8/layout/hierarchy3"/>
    <dgm:cxn modelId="{D0DE8A3D-F24C-4501-B1F4-6E084CB6EB55}" type="presParOf" srcId="{447648B2-B37E-4C47-A153-493E6F2DAE9D}" destId="{F1A864A1-CFF2-42B7-BAE8-3276E53E12C8}" srcOrd="0" destOrd="0" presId="urn:microsoft.com/office/officeart/2005/8/layout/hierarchy3"/>
    <dgm:cxn modelId="{E32698F0-5F33-48EF-B997-BD6DEE5CB4CB}" type="presParOf" srcId="{447648B2-B37E-4C47-A153-493E6F2DAE9D}" destId="{F00A618F-50F4-4D82-B10F-90AB47CB11BA}" srcOrd="1" destOrd="0" presId="urn:microsoft.com/office/officeart/2005/8/layout/hierarchy3"/>
    <dgm:cxn modelId="{BF6CA482-4FBB-44CD-A320-787143F90CC2}" type="presParOf" srcId="{CE63D8D5-CE8F-4D55-A5F1-863F441BE5FC}" destId="{A1BD9643-EDFC-476D-ABE7-76FF64A2F3FE}" srcOrd="1" destOrd="0" presId="urn:microsoft.com/office/officeart/2005/8/layout/hierarchy3"/>
    <dgm:cxn modelId="{330E8156-0C25-4A24-B5A7-C489494D8E56}" type="presParOf" srcId="{A1BD9643-EDFC-476D-ABE7-76FF64A2F3FE}" destId="{7ADDE02F-C89E-473F-A27F-211724614992}" srcOrd="0" destOrd="0" presId="urn:microsoft.com/office/officeart/2005/8/layout/hierarchy3"/>
    <dgm:cxn modelId="{CC355A0E-930E-4E6A-8CBE-13DF09225A9E}" type="presParOf" srcId="{7ADDE02F-C89E-473F-A27F-211724614992}" destId="{63802390-1B58-4462-B36A-8A1D463DA5BA}" srcOrd="0" destOrd="0" presId="urn:microsoft.com/office/officeart/2005/8/layout/hierarchy3"/>
    <dgm:cxn modelId="{2EF47A7D-EF0A-4E10-BFEE-F04FD3646882}" type="presParOf" srcId="{7ADDE02F-C89E-473F-A27F-211724614992}" destId="{DADBECFE-F4A9-4EFF-8471-6BE3C904AC60}" srcOrd="1" destOrd="0" presId="urn:microsoft.com/office/officeart/2005/8/layout/hierarchy3"/>
    <dgm:cxn modelId="{5A31318E-1BF9-4664-BCCB-D439B34ADD63}" type="presParOf" srcId="{A1BD9643-EDFC-476D-ABE7-76FF64A2F3FE}" destId="{F10DA315-6BB2-42EF-8435-DC7BB34CD88C}" srcOrd="1" destOrd="0" presId="urn:microsoft.com/office/officeart/2005/8/layout/hierarchy3"/>
    <dgm:cxn modelId="{0D6F322A-6D13-4647-8BFB-5EE112012AF3}" type="presParOf" srcId="{CE63D8D5-CE8F-4D55-A5F1-863F441BE5FC}" destId="{ED419110-FC83-40B0-B5BB-4384C8530C00}" srcOrd="2" destOrd="0" presId="urn:microsoft.com/office/officeart/2005/8/layout/hierarchy3"/>
    <dgm:cxn modelId="{2D287F26-4C2A-447C-BF64-906740C2013C}" type="presParOf" srcId="{ED419110-FC83-40B0-B5BB-4384C8530C00}" destId="{46E9DDFC-DC8F-4286-A88B-BFAC66C03D10}" srcOrd="0" destOrd="0" presId="urn:microsoft.com/office/officeart/2005/8/layout/hierarchy3"/>
    <dgm:cxn modelId="{E18E387E-210E-41E0-B3A1-040F9FE32013}" type="presParOf" srcId="{46E9DDFC-DC8F-4286-A88B-BFAC66C03D10}" destId="{F49CBF8A-A3FF-4D7D-9CA3-A01CA608365A}" srcOrd="0" destOrd="0" presId="urn:microsoft.com/office/officeart/2005/8/layout/hierarchy3"/>
    <dgm:cxn modelId="{A519A7E9-BAD7-40A2-98DA-0EC442082C73}" type="presParOf" srcId="{46E9DDFC-DC8F-4286-A88B-BFAC66C03D10}" destId="{BDBA1BAC-C7DC-4807-8177-3864E77DE457}" srcOrd="1" destOrd="0" presId="urn:microsoft.com/office/officeart/2005/8/layout/hierarchy3"/>
    <dgm:cxn modelId="{22445EE4-A0D7-4C3D-826D-D85DF048EB62}" type="presParOf" srcId="{ED419110-FC83-40B0-B5BB-4384C8530C00}" destId="{620F0D8B-D9A7-4D8A-9223-66DE56C5F1D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8857E6-4C5A-4180-BDD1-42FD6931E71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8D68920-825C-463D-AD71-CA806F7DDF07}">
      <dgm:prSet/>
      <dgm:spPr/>
      <dgm:t>
        <a:bodyPr/>
        <a:lstStyle/>
        <a:p>
          <a:r>
            <a:rPr lang="en-US"/>
            <a:t>Determine if the affiliates who administer awards are eligible for the State Treasury Exception</a:t>
          </a:r>
        </a:p>
      </dgm:t>
    </dgm:pt>
    <dgm:pt modelId="{63F8CA56-27CE-4569-B64C-CA35B71564A2}" type="parTrans" cxnId="{971AC5ED-B08A-4546-9D79-D51854465633}">
      <dgm:prSet/>
      <dgm:spPr/>
      <dgm:t>
        <a:bodyPr/>
        <a:lstStyle/>
        <a:p>
          <a:endParaRPr lang="en-US"/>
        </a:p>
      </dgm:t>
    </dgm:pt>
    <dgm:pt modelId="{37DA4245-D04C-455F-8ACD-60E72E838E89}" type="sibTrans" cxnId="{971AC5ED-B08A-4546-9D79-D51854465633}">
      <dgm:prSet/>
      <dgm:spPr/>
      <dgm:t>
        <a:bodyPr/>
        <a:lstStyle/>
        <a:p>
          <a:endParaRPr lang="en-US"/>
        </a:p>
      </dgm:t>
    </dgm:pt>
    <dgm:pt modelId="{6322F6B4-E37D-4397-91D2-D916DF0444B9}">
      <dgm:prSet/>
      <dgm:spPr/>
      <dgm:t>
        <a:bodyPr/>
        <a:lstStyle/>
        <a:p>
          <a:r>
            <a:rPr lang="en-US"/>
            <a:t>Submit request to Christopher.Britt@va.gov</a:t>
          </a:r>
        </a:p>
      </dgm:t>
    </dgm:pt>
    <dgm:pt modelId="{47419E73-B332-480E-ACA3-78D4F910120E}" type="parTrans" cxnId="{4DE1C3BE-D2B6-422D-9755-8ACC68E778C2}">
      <dgm:prSet/>
      <dgm:spPr/>
      <dgm:t>
        <a:bodyPr/>
        <a:lstStyle/>
        <a:p>
          <a:endParaRPr lang="en-US"/>
        </a:p>
      </dgm:t>
    </dgm:pt>
    <dgm:pt modelId="{703D1C54-17C6-4E53-9440-2927513406FA}" type="sibTrans" cxnId="{4DE1C3BE-D2B6-422D-9755-8ACC68E778C2}">
      <dgm:prSet/>
      <dgm:spPr/>
      <dgm:t>
        <a:bodyPr/>
        <a:lstStyle/>
        <a:p>
          <a:endParaRPr lang="en-US"/>
        </a:p>
      </dgm:t>
    </dgm:pt>
    <dgm:pt modelId="{B60DB4DD-7444-4103-9DD6-D3BF33CD2B2F}">
      <dgm:prSet/>
      <dgm:spPr/>
      <dgm:t>
        <a:bodyPr/>
        <a:lstStyle/>
        <a:p>
          <a:r>
            <a:rPr lang="en-US"/>
            <a:t>If the administering entity is a private affiliate or VA NPC</a:t>
          </a:r>
        </a:p>
      </dgm:t>
    </dgm:pt>
    <dgm:pt modelId="{0C2C9BD2-ADEA-4B7D-9213-CEAE0D202DEF}" type="parTrans" cxnId="{98798DAB-8366-4A2B-8AFA-A5E2D9FAE1FF}">
      <dgm:prSet/>
      <dgm:spPr/>
      <dgm:t>
        <a:bodyPr/>
        <a:lstStyle/>
        <a:p>
          <a:endParaRPr lang="en-US"/>
        </a:p>
      </dgm:t>
    </dgm:pt>
    <dgm:pt modelId="{92713C28-E746-4481-B37D-24F87B800D4F}" type="sibTrans" cxnId="{98798DAB-8366-4A2B-8AFA-A5E2D9FAE1FF}">
      <dgm:prSet/>
      <dgm:spPr/>
      <dgm:t>
        <a:bodyPr/>
        <a:lstStyle/>
        <a:p>
          <a:endParaRPr lang="en-US"/>
        </a:p>
      </dgm:t>
    </dgm:pt>
    <dgm:pt modelId="{4E0160B8-270C-473C-B710-558DF4958A25}">
      <dgm:prSet/>
      <dgm:spPr/>
      <dgm:t>
        <a:bodyPr/>
        <a:lstStyle/>
        <a:p>
          <a:r>
            <a:rPr lang="en-US"/>
            <a:t>Develop a process to review all projects administered by VA NPC or Affiliate</a:t>
          </a:r>
        </a:p>
      </dgm:t>
    </dgm:pt>
    <dgm:pt modelId="{C729C1A9-913A-4653-AA79-8736E14B675A}" type="parTrans" cxnId="{AEAB710B-4E76-42D1-BD4C-25981CBC948D}">
      <dgm:prSet/>
      <dgm:spPr/>
      <dgm:t>
        <a:bodyPr/>
        <a:lstStyle/>
        <a:p>
          <a:endParaRPr lang="en-US"/>
        </a:p>
      </dgm:t>
    </dgm:pt>
    <dgm:pt modelId="{E52276F5-366A-43B0-A829-F8A83BB98F67}" type="sibTrans" cxnId="{AEAB710B-4E76-42D1-BD4C-25981CBC948D}">
      <dgm:prSet/>
      <dgm:spPr/>
      <dgm:t>
        <a:bodyPr/>
        <a:lstStyle/>
        <a:p>
          <a:endParaRPr lang="en-US"/>
        </a:p>
      </dgm:t>
    </dgm:pt>
    <dgm:pt modelId="{E53A6DE0-0396-435A-B472-72BF95FAF29E}">
      <dgm:prSet/>
      <dgm:spPr/>
      <dgm:t>
        <a:bodyPr/>
        <a:lstStyle/>
        <a:p>
          <a:r>
            <a:rPr lang="en-US"/>
            <a:t>Begin the systematic review of projects</a:t>
          </a:r>
        </a:p>
      </dgm:t>
    </dgm:pt>
    <dgm:pt modelId="{0069FE6B-84D3-4D44-B394-B1F8C027C7B1}" type="parTrans" cxnId="{E557E290-0D14-460E-8349-F312034BFC9E}">
      <dgm:prSet/>
      <dgm:spPr/>
      <dgm:t>
        <a:bodyPr/>
        <a:lstStyle/>
        <a:p>
          <a:endParaRPr lang="en-US"/>
        </a:p>
      </dgm:t>
    </dgm:pt>
    <dgm:pt modelId="{DD5CBC61-4900-4218-B3F5-1A560ACD04FE}" type="sibTrans" cxnId="{E557E290-0D14-460E-8349-F312034BFC9E}">
      <dgm:prSet/>
      <dgm:spPr/>
      <dgm:t>
        <a:bodyPr/>
        <a:lstStyle/>
        <a:p>
          <a:endParaRPr lang="en-US"/>
        </a:p>
      </dgm:t>
    </dgm:pt>
    <dgm:pt modelId="{0C4EBA29-5C0D-479E-90E4-E92A30B469A9}">
      <dgm:prSet/>
      <dgm:spPr/>
      <dgm:t>
        <a:bodyPr/>
        <a:lstStyle/>
        <a:p>
          <a:r>
            <a:rPr lang="en-US"/>
            <a:t>Determine if any salary is paid to the PI and/or research team</a:t>
          </a:r>
        </a:p>
      </dgm:t>
    </dgm:pt>
    <dgm:pt modelId="{33CCC0A7-E692-456C-9DE6-96F0D6744EFA}" type="parTrans" cxnId="{D322D97B-C0AD-4D55-A223-E053B1E4000B}">
      <dgm:prSet/>
      <dgm:spPr/>
      <dgm:t>
        <a:bodyPr/>
        <a:lstStyle/>
        <a:p>
          <a:endParaRPr lang="en-US"/>
        </a:p>
      </dgm:t>
    </dgm:pt>
    <dgm:pt modelId="{BBA5B227-A6EB-45AE-9FDE-97987E34CDA6}" type="sibTrans" cxnId="{D322D97B-C0AD-4D55-A223-E053B1E4000B}">
      <dgm:prSet/>
      <dgm:spPr/>
      <dgm:t>
        <a:bodyPr/>
        <a:lstStyle/>
        <a:p>
          <a:endParaRPr lang="en-US"/>
        </a:p>
      </dgm:t>
    </dgm:pt>
    <dgm:pt modelId="{C10DC886-F3C0-43AB-81D9-C16BD9D2C87D}">
      <dgm:prSet/>
      <dgm:spPr/>
      <dgm:t>
        <a:bodyPr/>
        <a:lstStyle/>
        <a:p>
          <a:r>
            <a:rPr lang="en-US"/>
            <a:t>If yes, determine if PI or research team members also hold a VA compensated appointment</a:t>
          </a:r>
        </a:p>
      </dgm:t>
    </dgm:pt>
    <dgm:pt modelId="{13EFCD15-0830-4C21-A34C-8177DD3FA777}" type="parTrans" cxnId="{1BF7D586-D039-4543-BD1C-C093722DCBCD}">
      <dgm:prSet/>
      <dgm:spPr/>
      <dgm:t>
        <a:bodyPr/>
        <a:lstStyle/>
        <a:p>
          <a:endParaRPr lang="en-US"/>
        </a:p>
      </dgm:t>
    </dgm:pt>
    <dgm:pt modelId="{34EBDD7F-8633-45A8-8648-C82FC529B891}" type="sibTrans" cxnId="{1BF7D586-D039-4543-BD1C-C093722DCBCD}">
      <dgm:prSet/>
      <dgm:spPr/>
      <dgm:t>
        <a:bodyPr/>
        <a:lstStyle/>
        <a:p>
          <a:endParaRPr lang="en-US"/>
        </a:p>
      </dgm:t>
    </dgm:pt>
    <dgm:pt modelId="{24FA8A2C-6455-47EB-815C-49E954D044A0}">
      <dgm:prSet/>
      <dgm:spPr/>
      <dgm:t>
        <a:bodyPr/>
        <a:lstStyle/>
        <a:p>
          <a:pPr rtl="0"/>
          <a:r>
            <a:rPr lang="en-US"/>
            <a:t>If yes, you will have to review options to increase effort</a:t>
          </a:r>
          <a:r>
            <a:rPr lang="en-US">
              <a:latin typeface="Calibri Light" panose="020F0302020204030204"/>
            </a:rPr>
            <a:t> and </a:t>
          </a:r>
          <a:r>
            <a:rPr lang="en-US"/>
            <a:t>reimburse VA</a:t>
          </a:r>
          <a:r>
            <a:rPr lang="en-US">
              <a:latin typeface="Calibri Light" panose="020F0302020204030204"/>
            </a:rPr>
            <a:t>.</a:t>
          </a:r>
          <a:endParaRPr lang="en-US"/>
        </a:p>
      </dgm:t>
    </dgm:pt>
    <dgm:pt modelId="{576F11C0-3DDC-4380-8DCE-3D8D8D7D8A88}" type="parTrans" cxnId="{8EBEF7CA-8BA1-4D8D-8FC2-7D69DE1C6BAA}">
      <dgm:prSet/>
      <dgm:spPr/>
      <dgm:t>
        <a:bodyPr/>
        <a:lstStyle/>
        <a:p>
          <a:endParaRPr lang="en-US"/>
        </a:p>
      </dgm:t>
    </dgm:pt>
    <dgm:pt modelId="{1D7CBD0B-9DE1-431C-A862-6015F80C9457}" type="sibTrans" cxnId="{8EBEF7CA-8BA1-4D8D-8FC2-7D69DE1C6BAA}">
      <dgm:prSet/>
      <dgm:spPr/>
      <dgm:t>
        <a:bodyPr/>
        <a:lstStyle/>
        <a:p>
          <a:endParaRPr lang="en-US"/>
        </a:p>
      </dgm:t>
    </dgm:pt>
    <dgm:pt modelId="{2935A5B3-B49B-4962-ABC1-DC311EC67A91}" type="pres">
      <dgm:prSet presAssocID="{318857E6-4C5A-4180-BDD1-42FD6931E71B}" presName="linear" presStyleCnt="0">
        <dgm:presLayoutVars>
          <dgm:animLvl val="lvl"/>
          <dgm:resizeHandles val="exact"/>
        </dgm:presLayoutVars>
      </dgm:prSet>
      <dgm:spPr/>
    </dgm:pt>
    <dgm:pt modelId="{E143ED9E-1B34-4EE4-8FD5-E3D57EE50124}" type="pres">
      <dgm:prSet presAssocID="{98D68920-825C-463D-AD71-CA806F7DDF0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D092A13-BA69-4386-AB5E-B7DE3D7C9E70}" type="pres">
      <dgm:prSet presAssocID="{98D68920-825C-463D-AD71-CA806F7DDF07}" presName="childText" presStyleLbl="revTx" presStyleIdx="0" presStyleCnt="2">
        <dgm:presLayoutVars>
          <dgm:bulletEnabled val="1"/>
        </dgm:presLayoutVars>
      </dgm:prSet>
      <dgm:spPr/>
    </dgm:pt>
    <dgm:pt modelId="{78D57501-1652-4241-A22A-EA6A7322EB36}" type="pres">
      <dgm:prSet presAssocID="{B60DB4DD-7444-4103-9DD6-D3BF33CD2B2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7C3791F-D236-4E16-95EE-807E654A4026}" type="pres">
      <dgm:prSet presAssocID="{B60DB4DD-7444-4103-9DD6-D3BF33CD2B2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EAB710B-4E76-42D1-BD4C-25981CBC948D}" srcId="{B60DB4DD-7444-4103-9DD6-D3BF33CD2B2F}" destId="{4E0160B8-270C-473C-B710-558DF4958A25}" srcOrd="0" destOrd="0" parTransId="{C729C1A9-913A-4653-AA79-8736E14B675A}" sibTransId="{E52276F5-366A-43B0-A829-F8A83BB98F67}"/>
    <dgm:cxn modelId="{7C2AAF12-95BE-44BD-AE27-6EE4FD34AC23}" type="presOf" srcId="{98D68920-825C-463D-AD71-CA806F7DDF07}" destId="{E143ED9E-1B34-4EE4-8FD5-E3D57EE50124}" srcOrd="0" destOrd="0" presId="urn:microsoft.com/office/officeart/2005/8/layout/vList2"/>
    <dgm:cxn modelId="{94DADF1D-1948-4247-8BB0-066BDE239D44}" type="presOf" srcId="{E53A6DE0-0396-435A-B472-72BF95FAF29E}" destId="{F7C3791F-D236-4E16-95EE-807E654A4026}" srcOrd="0" destOrd="1" presId="urn:microsoft.com/office/officeart/2005/8/layout/vList2"/>
    <dgm:cxn modelId="{D08F1862-8A38-4B29-AFC2-045D5C180543}" type="presOf" srcId="{C10DC886-F3C0-43AB-81D9-C16BD9D2C87D}" destId="{F7C3791F-D236-4E16-95EE-807E654A4026}" srcOrd="0" destOrd="3" presId="urn:microsoft.com/office/officeart/2005/8/layout/vList2"/>
    <dgm:cxn modelId="{CC2F316C-23EB-4248-B8AD-4D91B2FD26B2}" type="presOf" srcId="{24FA8A2C-6455-47EB-815C-49E954D044A0}" destId="{F7C3791F-D236-4E16-95EE-807E654A4026}" srcOrd="0" destOrd="4" presId="urn:microsoft.com/office/officeart/2005/8/layout/vList2"/>
    <dgm:cxn modelId="{D322D97B-C0AD-4D55-A223-E053B1E4000B}" srcId="{B60DB4DD-7444-4103-9DD6-D3BF33CD2B2F}" destId="{0C4EBA29-5C0D-479E-90E4-E92A30B469A9}" srcOrd="2" destOrd="0" parTransId="{33CCC0A7-E692-456C-9DE6-96F0D6744EFA}" sibTransId="{BBA5B227-A6EB-45AE-9FDE-97987E34CDA6}"/>
    <dgm:cxn modelId="{1BF7D586-D039-4543-BD1C-C093722DCBCD}" srcId="{0C4EBA29-5C0D-479E-90E4-E92A30B469A9}" destId="{C10DC886-F3C0-43AB-81D9-C16BD9D2C87D}" srcOrd="0" destOrd="0" parTransId="{13EFCD15-0830-4C21-A34C-8177DD3FA777}" sibTransId="{34EBDD7F-8633-45A8-8648-C82FC529B891}"/>
    <dgm:cxn modelId="{4523AB8D-1CCC-49EF-A074-DC3029FDA767}" type="presOf" srcId="{4E0160B8-270C-473C-B710-558DF4958A25}" destId="{F7C3791F-D236-4E16-95EE-807E654A4026}" srcOrd="0" destOrd="0" presId="urn:microsoft.com/office/officeart/2005/8/layout/vList2"/>
    <dgm:cxn modelId="{A222D190-24F0-4404-9A57-FB006C6C72FB}" type="presOf" srcId="{0C4EBA29-5C0D-479E-90E4-E92A30B469A9}" destId="{F7C3791F-D236-4E16-95EE-807E654A4026}" srcOrd="0" destOrd="2" presId="urn:microsoft.com/office/officeart/2005/8/layout/vList2"/>
    <dgm:cxn modelId="{E557E290-0D14-460E-8349-F312034BFC9E}" srcId="{B60DB4DD-7444-4103-9DD6-D3BF33CD2B2F}" destId="{E53A6DE0-0396-435A-B472-72BF95FAF29E}" srcOrd="1" destOrd="0" parTransId="{0069FE6B-84D3-4D44-B394-B1F8C027C7B1}" sibTransId="{DD5CBC61-4900-4218-B3F5-1A560ACD04FE}"/>
    <dgm:cxn modelId="{47514CA4-D25C-4C01-85F9-0B4D724CC594}" type="presOf" srcId="{6322F6B4-E37D-4397-91D2-D916DF0444B9}" destId="{BD092A13-BA69-4386-AB5E-B7DE3D7C9E70}" srcOrd="0" destOrd="0" presId="urn:microsoft.com/office/officeart/2005/8/layout/vList2"/>
    <dgm:cxn modelId="{98798DAB-8366-4A2B-8AFA-A5E2D9FAE1FF}" srcId="{318857E6-4C5A-4180-BDD1-42FD6931E71B}" destId="{B60DB4DD-7444-4103-9DD6-D3BF33CD2B2F}" srcOrd="1" destOrd="0" parTransId="{0C2C9BD2-ADEA-4B7D-9213-CEAE0D202DEF}" sibTransId="{92713C28-E746-4481-B37D-24F87B800D4F}"/>
    <dgm:cxn modelId="{EE2ECAB5-49B9-4B4E-BD11-25F37290D04D}" type="presOf" srcId="{318857E6-4C5A-4180-BDD1-42FD6931E71B}" destId="{2935A5B3-B49B-4962-ABC1-DC311EC67A91}" srcOrd="0" destOrd="0" presId="urn:microsoft.com/office/officeart/2005/8/layout/vList2"/>
    <dgm:cxn modelId="{4DE1C3BE-D2B6-422D-9755-8ACC68E778C2}" srcId="{98D68920-825C-463D-AD71-CA806F7DDF07}" destId="{6322F6B4-E37D-4397-91D2-D916DF0444B9}" srcOrd="0" destOrd="0" parTransId="{47419E73-B332-480E-ACA3-78D4F910120E}" sibTransId="{703D1C54-17C6-4E53-9440-2927513406FA}"/>
    <dgm:cxn modelId="{9F8FA3C5-02EF-43AD-9BB8-BC8D0C99C7F2}" type="presOf" srcId="{B60DB4DD-7444-4103-9DD6-D3BF33CD2B2F}" destId="{78D57501-1652-4241-A22A-EA6A7322EB36}" srcOrd="0" destOrd="0" presId="urn:microsoft.com/office/officeart/2005/8/layout/vList2"/>
    <dgm:cxn modelId="{8EBEF7CA-8BA1-4D8D-8FC2-7D69DE1C6BAA}" srcId="{0C4EBA29-5C0D-479E-90E4-E92A30B469A9}" destId="{24FA8A2C-6455-47EB-815C-49E954D044A0}" srcOrd="1" destOrd="0" parTransId="{576F11C0-3DDC-4380-8DCE-3D8D8D7D8A88}" sibTransId="{1D7CBD0B-9DE1-431C-A862-6015F80C9457}"/>
    <dgm:cxn modelId="{971AC5ED-B08A-4546-9D79-D51854465633}" srcId="{318857E6-4C5A-4180-BDD1-42FD6931E71B}" destId="{98D68920-825C-463D-AD71-CA806F7DDF07}" srcOrd="0" destOrd="0" parTransId="{63F8CA56-27CE-4569-B64C-CA35B71564A2}" sibTransId="{37DA4245-D04C-455F-8ACD-60E72E838E89}"/>
    <dgm:cxn modelId="{00D1C5A9-CF98-487D-B5CD-77BA375C4B83}" type="presParOf" srcId="{2935A5B3-B49B-4962-ABC1-DC311EC67A91}" destId="{E143ED9E-1B34-4EE4-8FD5-E3D57EE50124}" srcOrd="0" destOrd="0" presId="urn:microsoft.com/office/officeart/2005/8/layout/vList2"/>
    <dgm:cxn modelId="{76E87C14-2E79-48D8-9E8C-0FFB43B6D244}" type="presParOf" srcId="{2935A5B3-B49B-4962-ABC1-DC311EC67A91}" destId="{BD092A13-BA69-4386-AB5E-B7DE3D7C9E70}" srcOrd="1" destOrd="0" presId="urn:microsoft.com/office/officeart/2005/8/layout/vList2"/>
    <dgm:cxn modelId="{0887FD5A-2DA1-4C1B-A961-FB4E2C1AB056}" type="presParOf" srcId="{2935A5B3-B49B-4962-ABC1-DC311EC67A91}" destId="{78D57501-1652-4241-A22A-EA6A7322EB36}" srcOrd="2" destOrd="0" presId="urn:microsoft.com/office/officeart/2005/8/layout/vList2"/>
    <dgm:cxn modelId="{66FACF14-6951-41AF-8FA3-C6F6F8192366}" type="presParOf" srcId="{2935A5B3-B49B-4962-ABC1-DC311EC67A91}" destId="{F7C3791F-D236-4E16-95EE-807E654A402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E005D-60FF-418E-8F99-8DE6BC318E45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FC8E54-422C-41AF-95D4-3B6A4EA8909E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WOC Exception</a:t>
          </a:r>
        </a:p>
      </dsp:txBody>
      <dsp:txXfrm>
        <a:off x="608661" y="692298"/>
        <a:ext cx="4508047" cy="2799040"/>
      </dsp:txXfrm>
    </dsp:sp>
    <dsp:sp modelId="{9225EC6B-7F71-43C4-9C1C-DED649E9C602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62812-3CD6-49EE-A5CF-BA4FF70C8A09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State Treasury Exception </a:t>
          </a:r>
        </a:p>
      </dsp:txBody>
      <dsp:txXfrm>
        <a:off x="6331365" y="692298"/>
        <a:ext cx="4508047" cy="2799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7B870-7134-497D-BD36-AF0B39142AA4}">
      <dsp:nvSpPr>
        <dsp:cNvPr id="0" name=""/>
        <dsp:cNvSpPr/>
      </dsp:nvSpPr>
      <dsp:spPr>
        <a:xfrm>
          <a:off x="46" y="228958"/>
          <a:ext cx="4442843" cy="17168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The WOC exception is part of</a:t>
          </a:r>
          <a:r>
            <a:rPr lang="en-US" sz="2200" kern="1200"/>
            <a:t> 18 U.S.C.</a:t>
          </a:r>
          <a:r>
            <a:rPr lang="en-US" sz="2200" b="0" i="0" kern="1200"/>
            <a:t> § 209</a:t>
          </a:r>
          <a:r>
            <a:rPr lang="en-US" sz="2200" kern="1200">
              <a:latin typeface="Calibri Light" panose="020F0302020204030204"/>
            </a:rPr>
            <a:t>.</a:t>
          </a:r>
          <a:endParaRPr lang="en-US" sz="2200" kern="1200"/>
        </a:p>
      </dsp:txBody>
      <dsp:txXfrm>
        <a:off x="46" y="228958"/>
        <a:ext cx="4442843" cy="1716833"/>
      </dsp:txXfrm>
    </dsp:sp>
    <dsp:sp modelId="{FC7DDBA6-785C-4896-9834-58FB0936A2FB}">
      <dsp:nvSpPr>
        <dsp:cNvPr id="0" name=""/>
        <dsp:cNvSpPr/>
      </dsp:nvSpPr>
      <dsp:spPr>
        <a:xfrm>
          <a:off x="46" y="1945792"/>
          <a:ext cx="4442843" cy="153994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A52EEB-4B09-4DE1-A88C-9E12636F9BF6}">
      <dsp:nvSpPr>
        <dsp:cNvPr id="0" name=""/>
        <dsp:cNvSpPr/>
      </dsp:nvSpPr>
      <dsp:spPr>
        <a:xfrm>
          <a:off x="5064888" y="228958"/>
          <a:ext cx="4442843" cy="17168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Permits </a:t>
          </a:r>
          <a:r>
            <a:rPr lang="en-US" sz="2200" b="0" i="0" kern="1200"/>
            <a:t>a VA employee to be paid for their Federal work by a non-Federal source when their </a:t>
          </a:r>
          <a:r>
            <a:rPr lang="en-US" sz="2200" b="1" i="0" kern="1200"/>
            <a:t>only </a:t>
          </a:r>
          <a:r>
            <a:rPr lang="en-US" sz="2200" b="0" i="0" kern="1200"/>
            <a:t>VA appointment is a WOC appointment.</a:t>
          </a:r>
          <a:endParaRPr lang="en-US" sz="2200" kern="1200"/>
        </a:p>
      </dsp:txBody>
      <dsp:txXfrm>
        <a:off x="5064888" y="228958"/>
        <a:ext cx="4442843" cy="1716833"/>
      </dsp:txXfrm>
    </dsp:sp>
    <dsp:sp modelId="{843D9DFB-5436-43C6-B2DD-FAE13CD9927D}">
      <dsp:nvSpPr>
        <dsp:cNvPr id="0" name=""/>
        <dsp:cNvSpPr/>
      </dsp:nvSpPr>
      <dsp:spPr>
        <a:xfrm>
          <a:off x="5064888" y="1945792"/>
          <a:ext cx="4442843" cy="1539945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200" kern="1200"/>
            <a:t>If </a:t>
          </a:r>
          <a:r>
            <a:rPr lang="en-US" sz="2200" b="0" i="0" kern="1200"/>
            <a:t>your only VA appointment is a WOC appointment, you may be paid for your Federal work by a non-Federal source. </a:t>
          </a:r>
          <a:endParaRPr lang="en-US" sz="2200" kern="1200"/>
        </a:p>
      </dsp:txBody>
      <dsp:txXfrm>
        <a:off x="5064888" y="1945792"/>
        <a:ext cx="4442843" cy="15399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FB9D29-5471-4427-BDB0-140B4FBDF07E}">
      <dsp:nvSpPr>
        <dsp:cNvPr id="0" name=""/>
        <dsp:cNvSpPr/>
      </dsp:nvSpPr>
      <dsp:spPr>
        <a:xfrm>
          <a:off x="5169" y="1078680"/>
          <a:ext cx="2260062" cy="28872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VA compensated 5/8ths Ph.D Scientist with Dual Appointment at </a:t>
          </a:r>
          <a:r>
            <a:rPr lang="en-US" sz="1800" kern="1200">
              <a:latin typeface="Calibri Light" panose="020F0302020204030204"/>
            </a:rPr>
            <a:t>XYZ</a:t>
          </a:r>
          <a:r>
            <a:rPr lang="en-US" sz="1800" kern="1200"/>
            <a:t> University (Private)</a:t>
          </a:r>
        </a:p>
      </dsp:txBody>
      <dsp:txXfrm>
        <a:off x="71364" y="1144875"/>
        <a:ext cx="2127672" cy="2754900"/>
      </dsp:txXfrm>
    </dsp:sp>
    <dsp:sp modelId="{90D23509-2E2D-4AFB-A7DB-680A57D4BC4A}">
      <dsp:nvSpPr>
        <dsp:cNvPr id="0" name=""/>
        <dsp:cNvSpPr/>
      </dsp:nvSpPr>
      <dsp:spPr>
        <a:xfrm>
          <a:off x="2491237" y="2242078"/>
          <a:ext cx="479133" cy="560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491237" y="2354177"/>
        <a:ext cx="335393" cy="336297"/>
      </dsp:txXfrm>
    </dsp:sp>
    <dsp:sp modelId="{61241D7E-8C2F-406E-9512-372A3FF8042A}">
      <dsp:nvSpPr>
        <dsp:cNvPr id="0" name=""/>
        <dsp:cNvSpPr/>
      </dsp:nvSpPr>
      <dsp:spPr>
        <a:xfrm>
          <a:off x="3169256" y="1078680"/>
          <a:ext cx="2260062" cy="28872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latin typeface="+mn-lt"/>
            </a:rPr>
            <a:t>Ph.D. Scientist receives Grant </a:t>
          </a:r>
          <a:r>
            <a:rPr lang="en-US" sz="1800" b="1" i="1" kern="1200">
              <a:latin typeface="+mn-lt"/>
            </a:rPr>
            <a:t>administered</a:t>
          </a:r>
          <a:r>
            <a:rPr lang="en-US" sz="1800" b="1" kern="1200">
              <a:latin typeface="+mn-lt"/>
            </a:rPr>
            <a:t> by XYZ University and provides 2/8</a:t>
          </a:r>
          <a:r>
            <a:rPr lang="en-US" sz="1800" b="1" kern="1200" baseline="30000">
              <a:latin typeface="+mn-lt"/>
            </a:rPr>
            <a:t>th</a:t>
          </a:r>
          <a:r>
            <a:rPr lang="en-US" sz="1800" b="1" kern="1200">
              <a:latin typeface="+mn-lt"/>
            </a:rPr>
            <a:t> salary support</a:t>
          </a:r>
        </a:p>
      </dsp:txBody>
      <dsp:txXfrm>
        <a:off x="3235451" y="1144875"/>
        <a:ext cx="2127672" cy="2754900"/>
      </dsp:txXfrm>
    </dsp:sp>
    <dsp:sp modelId="{9BABD56D-D136-4B86-8923-1E2FEF198BFE}">
      <dsp:nvSpPr>
        <dsp:cNvPr id="0" name=""/>
        <dsp:cNvSpPr/>
      </dsp:nvSpPr>
      <dsp:spPr>
        <a:xfrm>
          <a:off x="5655324" y="2242078"/>
          <a:ext cx="479133" cy="560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655324" y="2354177"/>
        <a:ext cx="335393" cy="336297"/>
      </dsp:txXfrm>
    </dsp:sp>
    <dsp:sp modelId="{162BB12D-DCB4-4FD5-B2D9-599ECFF55C8C}">
      <dsp:nvSpPr>
        <dsp:cNvPr id="0" name=""/>
        <dsp:cNvSpPr/>
      </dsp:nvSpPr>
      <dsp:spPr>
        <a:xfrm>
          <a:off x="6333343" y="1078680"/>
          <a:ext cx="2260062" cy="28872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>
              <a:latin typeface="+mn-lt"/>
            </a:rPr>
            <a:t>Work is proposed to be done at a VA Research Lab </a:t>
          </a:r>
        </a:p>
      </dsp:txBody>
      <dsp:txXfrm>
        <a:off x="6399538" y="1144875"/>
        <a:ext cx="2127672" cy="2754900"/>
      </dsp:txXfrm>
    </dsp:sp>
    <dsp:sp modelId="{056B2206-CE83-4F47-82D6-32CE9B9FD99A}">
      <dsp:nvSpPr>
        <dsp:cNvPr id="0" name=""/>
        <dsp:cNvSpPr/>
      </dsp:nvSpPr>
      <dsp:spPr>
        <a:xfrm>
          <a:off x="8819411" y="2242078"/>
          <a:ext cx="479133" cy="560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8819411" y="2354177"/>
        <a:ext cx="335393" cy="336297"/>
      </dsp:txXfrm>
    </dsp:sp>
    <dsp:sp modelId="{F6EEAF5E-FF64-4ACB-91C6-9A928AC0F5FD}">
      <dsp:nvSpPr>
        <dsp:cNvPr id="0" name=""/>
        <dsp:cNvSpPr/>
      </dsp:nvSpPr>
      <dsp:spPr>
        <a:xfrm>
          <a:off x="9497430" y="1078680"/>
          <a:ext cx="2260062" cy="28872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This scenario </a:t>
          </a:r>
          <a:r>
            <a:rPr lang="en-US" sz="1800" kern="1200">
              <a:latin typeface="Calibri Light" panose="020F0302020204030204"/>
            </a:rPr>
            <a:t>triggers</a:t>
          </a:r>
          <a:r>
            <a:rPr lang="en-US" sz="1800" kern="1200"/>
            <a:t> </a:t>
          </a:r>
          <a:r>
            <a:rPr lang="en-US" sz="1800" b="0" kern="1200">
              <a:latin typeface="Calibri"/>
              <a:cs typeface="Calibri"/>
            </a:rPr>
            <a:t>18 U.S.C. § 209.</a:t>
          </a:r>
          <a:endParaRPr lang="en-US" sz="1800" b="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/>
            <a:t>Work is done in </a:t>
          </a:r>
          <a:r>
            <a:rPr lang="en-US" sz="1400" b="0" kern="1200">
              <a:latin typeface="Calibri Light" panose="020F0302020204030204"/>
            </a:rPr>
            <a:t>VA-owned</a:t>
          </a:r>
          <a:r>
            <a:rPr lang="en-US" sz="1400" b="0" kern="1200"/>
            <a:t> space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PI already has a compensated VA appointment and cannot be paid for VA Research outside the </a:t>
          </a:r>
          <a:r>
            <a:rPr lang="en-US" sz="1400" kern="1200">
              <a:latin typeface="Calibri Light" panose="020F0302020204030204"/>
            </a:rPr>
            <a:t>VA compensated tour</a:t>
          </a:r>
          <a:r>
            <a:rPr lang="en-US" sz="1400" kern="1200"/>
            <a:t> of duty because no exception applies.</a:t>
          </a:r>
        </a:p>
      </dsp:txBody>
      <dsp:txXfrm>
        <a:off x="9563625" y="1144875"/>
        <a:ext cx="2127672" cy="2754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DB6F1-97F7-4018-A996-796275608EF8}">
      <dsp:nvSpPr>
        <dsp:cNvPr id="0" name=""/>
        <dsp:cNvSpPr/>
      </dsp:nvSpPr>
      <dsp:spPr>
        <a:xfrm>
          <a:off x="1257" y="460155"/>
          <a:ext cx="2941975" cy="14709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Increase effort to 7/8</a:t>
          </a:r>
          <a:r>
            <a:rPr lang="en-US" sz="2200" kern="1200" baseline="30000"/>
            <a:t>th</a:t>
          </a:r>
          <a:r>
            <a:rPr lang="en-US" sz="2200" kern="1200"/>
            <a:t> and have XYZ University reimburse VA.</a:t>
          </a:r>
        </a:p>
      </dsp:txBody>
      <dsp:txXfrm>
        <a:off x="44341" y="503239"/>
        <a:ext cx="2855807" cy="1384819"/>
      </dsp:txXfrm>
    </dsp:sp>
    <dsp:sp modelId="{F1A864A1-CFF2-42B7-BAE8-3276E53E12C8}">
      <dsp:nvSpPr>
        <dsp:cNvPr id="0" name=""/>
        <dsp:cNvSpPr/>
      </dsp:nvSpPr>
      <dsp:spPr>
        <a:xfrm>
          <a:off x="295454" y="1931143"/>
          <a:ext cx="294197" cy="1103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3240"/>
              </a:lnTo>
              <a:lnTo>
                <a:pt x="294197" y="110324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A618F-50F4-4D82-B10F-90AB47CB11BA}">
      <dsp:nvSpPr>
        <dsp:cNvPr id="0" name=""/>
        <dsp:cNvSpPr/>
      </dsp:nvSpPr>
      <dsp:spPr>
        <a:xfrm>
          <a:off x="589652" y="2298889"/>
          <a:ext cx="2353580" cy="14709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XYZ </a:t>
          </a:r>
          <a:r>
            <a:rPr lang="en-US" sz="2300" b="1" kern="1200">
              <a:latin typeface="Calibri Light" panose="020F0302020204030204"/>
            </a:rPr>
            <a:t>Universit</a:t>
          </a:r>
          <a:r>
            <a:rPr lang="en-US" sz="2300" kern="1200">
              <a:latin typeface="Calibri Light" panose="020F0302020204030204"/>
            </a:rPr>
            <a:t>y</a:t>
          </a:r>
          <a:r>
            <a:rPr lang="en-US" sz="2300" kern="1200"/>
            <a:t> will have to ensure with sponsor if this is allowable</a:t>
          </a:r>
        </a:p>
      </dsp:txBody>
      <dsp:txXfrm>
        <a:off x="632736" y="2341973"/>
        <a:ext cx="2267412" cy="1384819"/>
      </dsp:txXfrm>
    </dsp:sp>
    <dsp:sp modelId="{63802390-1B58-4462-B36A-8A1D463DA5BA}">
      <dsp:nvSpPr>
        <dsp:cNvPr id="0" name=""/>
        <dsp:cNvSpPr/>
      </dsp:nvSpPr>
      <dsp:spPr>
        <a:xfrm>
          <a:off x="3678727" y="460155"/>
          <a:ext cx="2941975" cy="1470987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Investigator cost share effort on award/grant and receive no salary from XYZ for the project</a:t>
          </a:r>
        </a:p>
      </dsp:txBody>
      <dsp:txXfrm>
        <a:off x="3721811" y="503239"/>
        <a:ext cx="2855807" cy="1384819"/>
      </dsp:txXfrm>
    </dsp:sp>
    <dsp:sp modelId="{F49CBF8A-A3FF-4D7D-9CA3-A01CA608365A}">
      <dsp:nvSpPr>
        <dsp:cNvPr id="0" name=""/>
        <dsp:cNvSpPr/>
      </dsp:nvSpPr>
      <dsp:spPr>
        <a:xfrm>
          <a:off x="7356196" y="460155"/>
          <a:ext cx="2941975" cy="1470987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Move performance site to XYZ University.</a:t>
          </a:r>
        </a:p>
      </dsp:txBody>
      <dsp:txXfrm>
        <a:off x="7399280" y="503239"/>
        <a:ext cx="2855807" cy="13848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3ED9E-1B34-4EE4-8FD5-E3D57EE50124}">
      <dsp:nvSpPr>
        <dsp:cNvPr id="0" name=""/>
        <dsp:cNvSpPr/>
      </dsp:nvSpPr>
      <dsp:spPr>
        <a:xfrm>
          <a:off x="0" y="200882"/>
          <a:ext cx="11148202" cy="10740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Determine if the affiliates who administer awards are eligible for the State Treasury Exception</a:t>
          </a:r>
        </a:p>
      </dsp:txBody>
      <dsp:txXfrm>
        <a:off x="52431" y="253313"/>
        <a:ext cx="11043340" cy="969198"/>
      </dsp:txXfrm>
    </dsp:sp>
    <dsp:sp modelId="{BD092A13-BA69-4386-AB5E-B7DE3D7C9E70}">
      <dsp:nvSpPr>
        <dsp:cNvPr id="0" name=""/>
        <dsp:cNvSpPr/>
      </dsp:nvSpPr>
      <dsp:spPr>
        <a:xfrm>
          <a:off x="0" y="1274942"/>
          <a:ext cx="11148202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395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Submit request to Christopher.Britt@va.gov</a:t>
          </a:r>
        </a:p>
      </dsp:txBody>
      <dsp:txXfrm>
        <a:off x="0" y="1274942"/>
        <a:ext cx="11148202" cy="447120"/>
      </dsp:txXfrm>
    </dsp:sp>
    <dsp:sp modelId="{78D57501-1652-4241-A22A-EA6A7322EB36}">
      <dsp:nvSpPr>
        <dsp:cNvPr id="0" name=""/>
        <dsp:cNvSpPr/>
      </dsp:nvSpPr>
      <dsp:spPr>
        <a:xfrm>
          <a:off x="0" y="1722062"/>
          <a:ext cx="11148202" cy="10740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If the administering entity is a private affiliate or VA NPC</a:t>
          </a:r>
        </a:p>
      </dsp:txBody>
      <dsp:txXfrm>
        <a:off x="52431" y="1774493"/>
        <a:ext cx="11043340" cy="969198"/>
      </dsp:txXfrm>
    </dsp:sp>
    <dsp:sp modelId="{F7C3791F-D236-4E16-95EE-807E654A4026}">
      <dsp:nvSpPr>
        <dsp:cNvPr id="0" name=""/>
        <dsp:cNvSpPr/>
      </dsp:nvSpPr>
      <dsp:spPr>
        <a:xfrm>
          <a:off x="0" y="2796122"/>
          <a:ext cx="11148202" cy="1844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395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Develop a process to review all projects administered by VA NPC or Affiliate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Begin the systematic review of projects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Determine if any salary is paid to the PI and/or research team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If yes, determine if PI or research team members also hold a VA compensated appointment</a:t>
          </a:r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If yes, you will have to review options to increase effort</a:t>
          </a:r>
          <a:r>
            <a:rPr lang="en-US" sz="2100" kern="1200">
              <a:latin typeface="Calibri Light" panose="020F0302020204030204"/>
            </a:rPr>
            <a:t> and </a:t>
          </a:r>
          <a:r>
            <a:rPr lang="en-US" sz="2100" kern="1200"/>
            <a:t>reimburse VA</a:t>
          </a:r>
          <a:r>
            <a:rPr lang="en-US" sz="2100" kern="1200">
              <a:latin typeface="Calibri Light" panose="020F0302020204030204"/>
            </a:rPr>
            <a:t>.</a:t>
          </a:r>
          <a:endParaRPr lang="en-US" sz="2100" kern="1200"/>
        </a:p>
      </dsp:txBody>
      <dsp:txXfrm>
        <a:off x="0" y="2796122"/>
        <a:ext cx="11148202" cy="1844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BA919-608D-4D89-AD1F-7F69AD4154BF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83994-8411-41F0-92A0-615B04B89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0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0EDC-05A5-457C-86B0-AEDF5644B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C1DC2-FEFC-42E0-BC6C-3E8AFDF7C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0E65E-669D-49C7-A844-6075426E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17C-3C88-4F55-945D-A3F0C45704AA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4A9C9-011D-41D1-B9B3-B6337FCE9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473D9-4FCE-43CA-89AC-6700EB69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7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B0025-172A-4DC6-BC2C-F4609C7E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789CF-F299-4684-9036-B1E4F7F7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4F98D-16FF-43B7-A268-D1A9347D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B6E15-4AED-4C72-ADDF-7B339D417F6B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5D953-A016-4A90-A8A8-69F0E03C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8A86F-FD86-4417-89D2-A2B16367D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D96143-444A-40F2-BAAE-63F5E313E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3E805-3B9A-47C4-8097-548A03A32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E843D-437C-4E42-9142-7BB30B2F5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AF-9E1E-457F-908C-9C86CBEA9B3A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20F99-E805-49BF-90B5-580BE6E1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48AD4-BC78-4B83-9E20-361422EA4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4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47A8-CF56-4002-8CBB-68FB60E1C140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6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DD2AB52-3520-4185-840D-69649027815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196084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6DD2AB52-3520-4185-840D-6964902781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166264"/>
            <a:ext cx="10515600" cy="618385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5700-466C-4AE3-86E1-CCD0E058DD0A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61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9306-7994-4B75-9406-B76AD686070C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descr="&quot;&quot;">
            <a:extLst>
              <a:ext uri="{FF2B5EF4-FFF2-40B4-BE49-F238E27FC236}">
                <a16:creationId xmlns:a16="http://schemas.microsoft.com/office/drawing/2014/main" id="{BEAC91FE-22FD-4E6A-87EB-4B75B31CDEB8}"/>
              </a:ext>
            </a:extLst>
          </p:cNvPr>
          <p:cNvCxnSpPr/>
          <p:nvPr/>
        </p:nvCxnSpPr>
        <p:spPr>
          <a:xfrm>
            <a:off x="831851" y="3571876"/>
            <a:ext cx="10515600" cy="0"/>
          </a:xfrm>
          <a:prstGeom prst="line">
            <a:avLst/>
          </a:prstGeom>
          <a:ln>
            <a:solidFill>
              <a:srgbClr val="003F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869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262E-687B-4511-92CD-CD3D63BAAB8F}" type="datetime1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33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54FB-173B-44CF-B45B-313AC4B3DA99}" type="datetime1">
              <a:rPr lang="en-US" smtClean="0"/>
              <a:t>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22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2A6DB-150F-40C3-BA88-6A14162DF1C5}" type="datetime1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977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3150-D3E5-410A-AE11-73C9BD854EAE}" type="datetime1">
              <a:rPr lang="en-US" smtClean="0"/>
              <a:t>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7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369D-1278-4B86-A849-A442BDD3D3D3}" type="datetime1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6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B52C1-168B-4836-B1C2-B3B41FE51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488FE-01B6-438C-898C-FEF10F02A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E1AE9-6EAC-4B60-85E3-99802D78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1534-D195-4B5F-A555-6AFAC8B7EEE2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0734B-7C82-4ACD-82DB-846444F9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939B5-F439-4806-9175-A73BA6017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34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A9E7-FB63-4C33-8819-5F50C9E60E39}" type="datetime1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37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64F80-78AF-4EDE-8FE1-E227BF8C255E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51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134-2DAC-4F80-ACCE-C042811F93EF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407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763838"/>
            <a:ext cx="10363200" cy="1330324"/>
          </a:xfrm>
        </p:spPr>
        <p:txBody>
          <a:bodyPr anchor="ctr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415"/>
            <a:ext cx="9144000" cy="6905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E38B46A-E2D9-F648-8C4B-C6DF64595CD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5006977"/>
            <a:ext cx="9144000" cy="7747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Briefer: Name and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5287A-C762-B04C-8C78-1932680E8B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CF8BCC-BFA1-F642-84C1-3DEA215A8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320" y="1076323"/>
            <a:ext cx="1737360" cy="163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554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/ Al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857"/>
            <a:ext cx="10515600" cy="4818857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D912DB-CF58-2B44-B78F-FA5C3CCFF1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3383279" y="982664"/>
            <a:ext cx="3108113" cy="5064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Insert alt text for complex graphic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813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ntent holder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857"/>
            <a:ext cx="10515600" cy="2076935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A16403-64DA-D349-9AAF-2952A411FC8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3523766"/>
            <a:ext cx="10515600" cy="2076935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649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Sidebar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133856"/>
            <a:ext cx="6878781" cy="4830526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3EDEFD9-BFED-434F-8D05-9CA4431F495F}"/>
              </a:ext>
            </a:extLst>
          </p:cNvPr>
          <p:cNvCxnSpPr/>
          <p:nvPr/>
        </p:nvCxnSpPr>
        <p:spPr>
          <a:xfrm>
            <a:off x="7790688" y="1133856"/>
            <a:ext cx="0" cy="483052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10610B-BCCF-034B-B401-A7C2A95FDAB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854696" y="1133857"/>
            <a:ext cx="3499104" cy="2586089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1EE1AA3-98A0-E149-81B7-A4FC8FBABDD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54697" y="3719946"/>
            <a:ext cx="3499104" cy="2244437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63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Two Supporting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133856"/>
            <a:ext cx="4438649" cy="4830526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10610B-BCCF-034B-B401-A7C2A95FDAB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86400" y="1133857"/>
            <a:ext cx="5867400" cy="2586089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1EE1AA3-98A0-E149-81B7-A4FC8FBABDD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486401" y="3719946"/>
            <a:ext cx="5867401" cy="2244437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99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838201" y="1133856"/>
            <a:ext cx="10515599" cy="1858726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10610B-BCCF-034B-B401-A7C2A95FDAB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3087348"/>
            <a:ext cx="3413760" cy="1391135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b">
            <a:extLst>
              <a:ext uri="{FF2B5EF4-FFF2-40B4-BE49-F238E27FC236}">
                <a16:creationId xmlns:a16="http://schemas.microsoft.com/office/drawing/2014/main" id="{7ADB0280-2725-5348-9620-05FFA815C35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4573248"/>
            <a:ext cx="3413760" cy="1388641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11EE1AA3-98A0-E149-81B7-A4FC8FBABDD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389119" y="3088594"/>
            <a:ext cx="3413760" cy="138988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3b">
            <a:extLst>
              <a:ext uri="{FF2B5EF4-FFF2-40B4-BE49-F238E27FC236}">
                <a16:creationId xmlns:a16="http://schemas.microsoft.com/office/drawing/2014/main" id="{C41BE50D-B3FE-114C-BA57-58A4DEA04B56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389119" y="4574494"/>
            <a:ext cx="3413760" cy="138988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255A5921-CC24-C744-992F-90BB2C7F7737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940039" y="3089841"/>
            <a:ext cx="3413760" cy="138988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4b">
            <a:extLst>
              <a:ext uri="{FF2B5EF4-FFF2-40B4-BE49-F238E27FC236}">
                <a16:creationId xmlns:a16="http://schemas.microsoft.com/office/drawing/2014/main" id="{1F9DC565-F7CD-4D49-BBFE-54E017FCDBC7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7940039" y="4573247"/>
            <a:ext cx="3413760" cy="138988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10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Head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B824-BC4D-BC4E-8F89-7891519784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126D2C3-64E2-7440-99AC-F8DC77F0E9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9" y="1137442"/>
            <a:ext cx="10514011" cy="421194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Sub-heading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D4B0C3-AED5-1149-A608-D92E5AF5417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200" y="1641764"/>
            <a:ext cx="10515600" cy="4281993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9C999-42AF-3D4F-A523-E1CD404839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1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A7D5E-A901-48B2-B2A6-8A679C783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CA898-94FC-4213-B183-2E49630F6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F3669-5716-4175-91E7-D10B2E871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EF8-5F75-426C-B0B2-931EE1BB4B5E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259F2-E262-42A6-A0D3-316640058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2521-83D7-4676-8298-5D8492CB8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708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wo subheading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B824-BC4D-BC4E-8F89-7891519784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8873"/>
            <a:ext cx="10515600" cy="7529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126D2C3-64E2-7440-99AC-F8DC77F0E9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9" y="1137442"/>
            <a:ext cx="10514011" cy="421194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Sub-heading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D4B0C3-AED5-1149-A608-D92E5AF5417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200" y="1641765"/>
            <a:ext cx="10515600" cy="1735281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02669C5-C031-0949-BCEF-538915E07FD2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9789" y="3589697"/>
            <a:ext cx="10514011" cy="421194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Sub-heading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809810-9DB7-E84D-9C39-5D795F1B7EE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4094020"/>
            <a:ext cx="10515600" cy="1735281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9C999-42AF-3D4F-A523-E1CD404839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2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lumn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79501"/>
            <a:ext cx="5181600" cy="4831442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79501"/>
            <a:ext cx="5181600" cy="4831443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528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hree content 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19743"/>
            <a:ext cx="10515600" cy="7529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2EBA3E1E-B72D-5841-BE68-B0030368BE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058864"/>
            <a:ext cx="5471584" cy="21174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D7FA09-D982-8A4E-B298-316DB9B05D1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3401011"/>
            <a:ext cx="5471584" cy="2535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DDD0237-E847-CA45-B519-10F5341252A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485021" y="1058864"/>
            <a:ext cx="5471584" cy="4877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2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C8A0D-8F15-4C77-9C6A-1E5110E7A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897A3-2E98-4833-AC5B-D5907A54F7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F6CC0-C58E-4DDC-99AB-6128D08E9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CB5CF-A455-49DD-AABB-F99F5B9DC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462E-4454-492A-8005-6A645AAAD30D}" type="datetime1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B7602-697D-45DF-94E4-BF82D929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FBAFF-1C52-4827-BB77-9073B2D3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6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8374E-DA01-4FA5-A150-2140AAF88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6DA6F-4A8F-4EC6-986B-A950F405D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F8496-8653-4248-A0B9-3CDB37E53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FE15AA-153C-4001-874C-27B35C1C5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4B2F9-A092-4E1E-9D7A-C1A85030E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A97512-A271-4187-B8F4-88F478E7A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DAD3-380D-4D89-83A8-986CA33104D9}" type="datetime1">
              <a:rPr lang="en-US" smtClean="0"/>
              <a:t>2/11/2022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59B34A-BB7C-4E5C-B0B6-C9566C2F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6F811F-C49D-48EB-B9DD-C8C0C850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2E15B-705C-4F2F-8C91-8C796E01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CED3E-C455-451A-B3CF-8CFFB42B5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2C651-254C-487A-A1A7-22ECCBF5908D}" type="datetime1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E3974-62ED-4EC9-9D70-A153C47FD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85936-5B4C-4C6D-8A07-1E10CEC28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4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0DF629-8967-4A63-B982-67E392D8C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3CB30-DADE-4A7B-AE91-AAAB597F7A76}" type="datetime1">
              <a:rPr lang="en-US" smtClean="0"/>
              <a:t>2/11/2022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261A85-1D73-4D8D-89C0-138C5A33E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367DE-F07B-4878-A67D-C16F24E2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4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948F2-D790-41EE-A132-FE664416B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130A5-E4F0-46BE-B4B0-D7F016622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221F5C-FF33-4A35-B0B8-0759C950B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A2A89-D1E3-4B7F-8A35-0E84E32C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C04-CF25-4879-9A40-A32F175997A0}" type="datetime1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DC7FA-FF55-4836-926F-71B33C0DE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AD9F5-224A-4BBB-8461-60D01F868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4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1FEAC-54A3-40D1-ACB6-05E6819BC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75D5BE-B858-4489-96EB-7A1A1CB8D7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5002B-CB5E-4BB6-B063-9E3D44FD4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999F8-5D7A-4D2C-A374-7C235176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6BAA-7D0C-4550-86EA-F83835DF1A26}" type="datetime1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B1041-DD19-42A9-B6B8-FF36B97F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B5F3E9-F1C2-44DA-BFF0-234ADC71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7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ags" Target="../tags/tag1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vmlDrawing" Target="../drawings/vmlDrawing1.v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heme" Target="../theme/theme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FECAFB-6839-4AF3-87F0-3C1C9857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E521B-0A58-4EF7-9AA8-8BA8D2385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27E5C-C9E2-4E36-A78F-A17204EC3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BB9AE-9B2E-43F0-9ADE-35D5A8B3A17C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7FA4-87F1-4B52-8AAB-2D201E9DB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D9FA9-9D73-40B0-857A-4FED1795D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B28B2-A8F5-4EF1-827D-F00C9F5F2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3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BCCC815A-F2C9-434C-A69F-6B52C370B91D}"/>
              </a:ext>
            </a:extLst>
          </p:cNvPr>
          <p:cNvGraphicFramePr>
            <a:graphicFrameLocks noChangeAspect="1"/>
          </p:cNvGraphicFramePr>
          <p:nvPr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36011887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think-cell Slide" r:id="rId26" imgW="395" imgH="396" progId="TCLayout.ActiveDocument.1">
                  <p:embed/>
                </p:oleObj>
              </mc:Choice>
              <mc:Fallback>
                <p:oleObj name="think-cell Slide" r:id="rId26" imgW="395" imgH="396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BCCC815A-F2C9-434C-A69F-6B52C370B9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7E99BCBC-83A5-40D0-8DE3-4DB102CDECA1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36162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99C7A-E107-4C58-BBDA-86733E303BDE}" type="datetime1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For questions, please use Q&amp;A box and address to “All Panelists.”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E7798-284D-44E6-BD33-EC3C7F4CA87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9A344643-0805-4A78-8519-399E280674A5}"/>
              </a:ext>
            </a:extLst>
          </p:cNvPr>
          <p:cNvSpPr/>
          <p:nvPr/>
        </p:nvSpPr>
        <p:spPr>
          <a:xfrm>
            <a:off x="0" y="0"/>
            <a:ext cx="12192000" cy="872671"/>
          </a:xfrm>
          <a:prstGeom prst="rect">
            <a:avLst/>
          </a:prstGeom>
          <a:solidFill>
            <a:srgbClr val="002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1C4A79-7B67-4263-9C21-0F0F093D2ECB}"/>
              </a:ext>
            </a:extLst>
          </p:cNvPr>
          <p:cNvSpPr/>
          <p:nvPr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rgbClr val="002F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9" name="Picture 2" descr="Choose VA logo">
            <a:extLst>
              <a:ext uri="{FF2B5EF4-FFF2-40B4-BE49-F238E27FC236}">
                <a16:creationId xmlns:a16="http://schemas.microsoft.com/office/drawing/2014/main" id="{ED68DA6A-5DF1-4139-9A45-26BF50A0D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1" y="6191250"/>
            <a:ext cx="236855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Seal and logo for the U.S. Department of Veterans Affairs">
            <a:extLst>
              <a:ext uri="{FF2B5EF4-FFF2-40B4-BE49-F238E27FC236}">
                <a16:creationId xmlns:a16="http://schemas.microsoft.com/office/drawing/2014/main" id="{89C54729-2C98-4A73-B5EB-4446016F3463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3950" y="6184206"/>
            <a:ext cx="2940051" cy="64170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0525" y="97245"/>
            <a:ext cx="10515600" cy="680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000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vagov.sharepoint.com/sites/OGC-Client/law/ethics/SitePages/PaymentstoVAResearchers_FAQs.asp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.gov/vhapublications/" TargetMode="External"/><Relationship Id="rId2" Type="http://schemas.openxmlformats.org/officeDocument/2006/relationships/hyperlink" Target="https://uscode.house.gov/view.xhtml?req=(title:18%20section:209%20edition:prelim)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.va.gov/programs/orppe/education/webinars/archives.cf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.va.gov/programs/orppe/education/webinars/archives.cf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941DF-193A-435B-8421-CB7C40252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3340" y="694943"/>
            <a:ext cx="9205320" cy="284796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Guidance Regarding the Without Compensation (WOC) and State Treasury Exceptions to 18 U.S.C.</a:t>
            </a:r>
            <a:br>
              <a:rPr lang="en-US" sz="5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§ 209 – Conflicts of Interest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66D95-5A21-441B-B45F-6BF7AE26B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4427" y="3771934"/>
            <a:ext cx="6998226" cy="2281416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en-US" sz="2200" i="1" dirty="0"/>
              <a:t>Christopher Britt, Ethics Attorney, Office of General Counsel (OGC)</a:t>
            </a:r>
          </a:p>
          <a:p>
            <a:r>
              <a:rPr lang="en-US" sz="2200" i="1" dirty="0">
                <a:effectLst/>
              </a:rPr>
              <a:t>C. Karen Jeans, PhD, CCRN, CIP, Director of Regulatory Affairs, </a:t>
            </a:r>
            <a:r>
              <a:rPr lang="en-US" sz="2200" i="1" dirty="0"/>
              <a:t>Office of Research and Development (ORD)</a:t>
            </a:r>
            <a:endParaRPr lang="en-US" sz="2200" i="1" dirty="0">
              <a:effectLst/>
            </a:endParaRPr>
          </a:p>
          <a:p>
            <a:r>
              <a:rPr lang="en-US" sz="2200" i="1" dirty="0"/>
              <a:t>Antonio Laracuente, Director Field Operations, ORD</a:t>
            </a:r>
          </a:p>
          <a:p>
            <a:endParaRPr lang="en-US" sz="2200" dirty="0"/>
          </a:p>
          <a:p>
            <a:r>
              <a:rPr lang="en-US" sz="2200" b="1" i="1" dirty="0"/>
              <a:t>February 9, 2022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CBF361-E4EC-4FEF-8838-C9C35F2E919C}"/>
              </a:ext>
            </a:extLst>
          </p:cNvPr>
          <p:cNvSpPr txBox="1"/>
          <p:nvPr/>
        </p:nvSpPr>
        <p:spPr>
          <a:xfrm>
            <a:off x="3096491" y="6163057"/>
            <a:ext cx="59990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For questions, please use Q&amp;A box and address to “All Panelists.”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753555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0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36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5BE471-B3FF-4732-A84E-FF98B7E8E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Application Cases: Case #1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3408DDA-69E8-44B6-961F-4AFC04C594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87223"/>
              </p:ext>
            </p:extLst>
          </p:nvPr>
        </p:nvGraphicFramePr>
        <p:xfrm>
          <a:off x="416249" y="1982091"/>
          <a:ext cx="11762662" cy="5044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65DD598-94A5-4AE5-A648-233C922B3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2264865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80775D0-0AF1-4B7B-BB2A-F0C00F64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66" y="759805"/>
            <a:ext cx="10000133" cy="1325563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Case </a:t>
            </a:r>
            <a:r>
              <a:rPr lang="en-US" sz="4000">
                <a:solidFill>
                  <a:srgbClr val="FFFFFF"/>
                </a:solidFill>
                <a:ea typeface="+mj-lt"/>
                <a:cs typeface="+mj-lt"/>
              </a:rPr>
              <a:t>#</a:t>
            </a:r>
            <a:r>
              <a:rPr lang="en-US" sz="4000">
                <a:solidFill>
                  <a:srgbClr val="FFFFFF"/>
                </a:solidFill>
              </a:rPr>
              <a:t>1 Possible Solutions for Remediation 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4E1DA3-036A-4437-9A2F-02F1781D5F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257688"/>
              </p:ext>
            </p:extLst>
          </p:nvPr>
        </p:nvGraphicFramePr>
        <p:xfrm>
          <a:off x="1249964" y="2341687"/>
          <a:ext cx="10299430" cy="4230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B7813A9-98D5-4C4C-A02D-3022B4E29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174338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207737-30E9-4F69-AAB9-C5188B2B8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a typeface="+mj-lt"/>
                <a:cs typeface="+mj-lt"/>
              </a:rPr>
              <a:t>Application Cases:</a:t>
            </a:r>
            <a:r>
              <a:rPr lang="en-US" sz="4000">
                <a:solidFill>
                  <a:srgbClr val="FFFFFF"/>
                </a:solidFill>
              </a:rPr>
              <a:t> Case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515C8-CE18-4A32-8023-7AD9F8FC4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533568"/>
            <a:ext cx="10183447" cy="43435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/>
              <a:t>VA compensated 5/8ths Ph.D. Scientist with Dual Appointment at ABC University (State School)</a:t>
            </a:r>
            <a:endParaRPr lang="en-US" sz="2400">
              <a:cs typeface="Calibri"/>
            </a:endParaRPr>
          </a:p>
          <a:p>
            <a:r>
              <a:rPr lang="en-US" sz="2400"/>
              <a:t>Receives Grant administered by ABC University and provides 2/8</a:t>
            </a:r>
            <a:r>
              <a:rPr lang="en-US" sz="2400" baseline="30000"/>
              <a:t>th</a:t>
            </a:r>
            <a:r>
              <a:rPr lang="en-US" sz="2400"/>
              <a:t> salary support</a:t>
            </a:r>
            <a:endParaRPr lang="en-US" sz="2400">
              <a:cs typeface="Calibri"/>
            </a:endParaRPr>
          </a:p>
          <a:p>
            <a:r>
              <a:rPr lang="en-US" sz="2400"/>
              <a:t>Work is proposed to be done in a VA Lab</a:t>
            </a:r>
            <a:endParaRPr lang="en-US" sz="2400">
              <a:cs typeface="Calibri"/>
            </a:endParaRPr>
          </a:p>
          <a:p>
            <a:r>
              <a:rPr lang="en-US" sz="2400"/>
              <a:t>This scenario would meet the State Treasury Exception </a:t>
            </a:r>
            <a:endParaRPr lang="en-US" sz="2400">
              <a:cs typeface="Calibri"/>
            </a:endParaRPr>
          </a:p>
          <a:p>
            <a:pPr lvl="1"/>
            <a:r>
              <a:rPr lang="en-US"/>
              <a:t>If ABC University has been vetted by OGC Ethics </a:t>
            </a:r>
            <a:endParaRPr lang="en-US">
              <a:cs typeface="Calibri"/>
            </a:endParaRPr>
          </a:p>
          <a:p>
            <a:pPr lvl="1"/>
            <a:r>
              <a:rPr lang="en-US"/>
              <a:t>R&amp;D Committee approves the project as VA research</a:t>
            </a:r>
            <a:endParaRPr lang="en-US">
              <a:cs typeface="Calibri" panose="020F0502020204030204"/>
            </a:endParaRPr>
          </a:p>
          <a:p>
            <a:pPr lvl="1"/>
            <a:r>
              <a:rPr lang="en-US">
                <a:cs typeface="Calibri" panose="020F0502020204030204"/>
              </a:rPr>
              <a:t>A WOC appointment is granted for work done outside VA Tour of Duty</a:t>
            </a:r>
          </a:p>
          <a:p>
            <a:pPr lvl="1"/>
            <a:endParaRPr lang="en-US">
              <a:cs typeface="Calibri" panose="020F0502020204030204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45C9603-58A7-42CA-9021-B5CE3A505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500235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53D371-7964-4665-95D1-2F5AE2386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Application Cases: Case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22BED-4419-4308-8421-CE99177AC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1987229"/>
            <a:ext cx="10312844" cy="4070380"/>
          </a:xfrm>
        </p:spPr>
        <p:txBody>
          <a:bodyPr anchor="ctr">
            <a:normAutofit/>
          </a:bodyPr>
          <a:lstStyle/>
          <a:p>
            <a:r>
              <a:rPr lang="en-US"/>
              <a:t>Full Time VA NPC Employee who holds VA WOC appointment</a:t>
            </a:r>
            <a:endParaRPr lang="en-US">
              <a:cs typeface="Calibri"/>
            </a:endParaRPr>
          </a:p>
          <a:p>
            <a:r>
              <a:rPr lang="en-US"/>
              <a:t>Receive grant administered by VA NPC</a:t>
            </a:r>
            <a:endParaRPr lang="en-US">
              <a:cs typeface="Calibri"/>
            </a:endParaRPr>
          </a:p>
          <a:p>
            <a:r>
              <a:rPr lang="en-US"/>
              <a:t>Work is performed at VA</a:t>
            </a:r>
            <a:endParaRPr lang="en-US">
              <a:cs typeface="Calibri"/>
            </a:endParaRPr>
          </a:p>
          <a:p>
            <a:r>
              <a:rPr lang="en-US"/>
              <a:t>The WOC exception applies to this scenario.</a:t>
            </a:r>
            <a:endParaRPr lang="en-US">
              <a:cs typeface="Calibri"/>
            </a:endParaRPr>
          </a:p>
          <a:p>
            <a:endParaRPr lang="en-US" sz="240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10F6D9E-6CB8-47BC-B528-C48C1D2E9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2715435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9447AF-01A1-4CD7-9ED5-55368478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Application Cases: Case #4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6D839-3B28-4D60-85E7-A7B193D33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533568"/>
            <a:ext cx="9939032" cy="405600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sz="2400" dirty="0">
              <a:cs typeface="Calibri"/>
            </a:endParaRPr>
          </a:p>
          <a:p>
            <a:r>
              <a:rPr lang="en-US" sz="2400" dirty="0">
                <a:ea typeface="+mn-lt"/>
                <a:cs typeface="+mn-lt"/>
              </a:rPr>
              <a:t>Full-time or part-time VA Employee receives grant administered by VA NPC</a:t>
            </a:r>
          </a:p>
          <a:p>
            <a:r>
              <a:rPr lang="en-US" sz="2400" dirty="0"/>
              <a:t>Grant has salary component for VA employee</a:t>
            </a:r>
            <a:endParaRPr lang="en-US" sz="2400" dirty="0">
              <a:cs typeface="Calibri"/>
            </a:endParaRPr>
          </a:p>
          <a:p>
            <a:r>
              <a:rPr lang="en-US" sz="2400" dirty="0"/>
              <a:t>VA NPC can: </a:t>
            </a:r>
            <a:endParaRPr lang="en-US" sz="2400" dirty="0">
              <a:cs typeface="Calibri"/>
            </a:endParaRPr>
          </a:p>
          <a:p>
            <a:pPr lvl="1"/>
            <a:r>
              <a:rPr lang="en-US" dirty="0"/>
              <a:t>Reimburse VA through an MOU for time worked on grant</a:t>
            </a:r>
            <a:endParaRPr lang="en-US" dirty="0">
              <a:cs typeface="Calibri"/>
            </a:endParaRPr>
          </a:p>
          <a:p>
            <a:pPr lvl="2"/>
            <a:r>
              <a:rPr lang="en-US" sz="2400" dirty="0"/>
              <a:t>Full Time up to 40 hours effort</a:t>
            </a:r>
            <a:endParaRPr lang="en-US" sz="2400" dirty="0">
              <a:cs typeface="Calibri"/>
            </a:endParaRPr>
          </a:p>
          <a:p>
            <a:pPr lvl="2"/>
            <a:r>
              <a:rPr lang="en-US" sz="2400" dirty="0">
                <a:cs typeface="Calibri"/>
              </a:rPr>
              <a:t>In the case of part-time, increase VA compensated effort</a:t>
            </a:r>
          </a:p>
          <a:p>
            <a:pPr lvl="2"/>
            <a:r>
              <a:rPr lang="en-US" sz="2400" dirty="0"/>
              <a:t>Work with the grantor to ensure reimbursement to VA for salary component is acceptable</a:t>
            </a:r>
            <a:endParaRPr lang="en-US" sz="2400" dirty="0">
              <a:cs typeface="Calibri"/>
            </a:endParaRPr>
          </a:p>
          <a:p>
            <a:pPr lvl="2"/>
            <a:endParaRPr lang="en-US" sz="2400" dirty="0"/>
          </a:p>
          <a:p>
            <a:pPr lvl="1"/>
            <a:endParaRPr lang="en-US" dirty="0"/>
          </a:p>
          <a:p>
            <a:endParaRPr lang="en-US" sz="24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68543FD-F947-4064-B8C3-B84B317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2995605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0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3CEEB8-14C1-4593-9DF4-639033ED3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823" y="240886"/>
            <a:ext cx="10515600" cy="1133499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What are the Next Steps for Local VA Research Leadership? </a:t>
            </a:r>
            <a:endParaRPr lang="en-US">
              <a:cs typeface="Calibri Light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0612C7E-DDBA-4EE5-8768-968F4B92A9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054674"/>
              </p:ext>
            </p:extLst>
          </p:nvPr>
        </p:nvGraphicFramePr>
        <p:xfrm>
          <a:off x="521899" y="1383102"/>
          <a:ext cx="11148202" cy="4841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E42D235-D43F-4B19-8001-E3883A3E2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2107144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02B97-727A-482F-B561-FE5CFED7F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Critical Points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6129D-1BF1-4C9D-AB12-6C226D35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756" y="2378076"/>
            <a:ext cx="9708995" cy="447992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You do not have to give up grants. Rather you need to work with your local VA Research Office to find a solution.</a:t>
            </a:r>
            <a:endParaRPr lang="en-US">
              <a:cs typeface="Calibri"/>
            </a:endParaRPr>
          </a:p>
          <a:p>
            <a:r>
              <a:rPr lang="en-US"/>
              <a:t>As a VA employee you can still receive an NIH or other Federally funded grant if the WOC or State Treasury Exception apply. </a:t>
            </a:r>
          </a:p>
          <a:p>
            <a:r>
              <a:rPr lang="en-US"/>
              <a:t>Alternatively, if there is reimbursement to VA for effort from the award/grant rather than direct payment to the VA employee, then there is no 209 issue. </a:t>
            </a:r>
          </a:p>
          <a:p>
            <a:r>
              <a:rPr lang="en-US"/>
              <a:t>Review the FAQ at </a:t>
            </a:r>
            <a:r>
              <a:rPr lang="en-US">
                <a:hlinkClick r:id="rId2"/>
              </a:rPr>
              <a:t>FAQs for Payments to VA Researchers from Non-Federal Sources (sharepoint.com).</a:t>
            </a:r>
            <a:endParaRPr lang="en-US"/>
          </a:p>
          <a:p>
            <a:endParaRPr lang="en-US" sz="2400"/>
          </a:p>
          <a:p>
            <a:endParaRPr lang="en-US" sz="240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3586D3E-EC9B-4F5D-8EB4-70467D58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2533031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02B97-727A-482F-B561-FE5CFED7F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Critical Points to Remember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6129D-1BF1-4C9D-AB12-6C226D35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756" y="2964889"/>
            <a:ext cx="9708995" cy="356717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If you would like to further discuss a situation at your facility, please contact ORD (Karen Jeans AND Tony Laracuente) to further discuss.</a:t>
            </a:r>
          </a:p>
          <a:p>
            <a:r>
              <a:rPr lang="en-US" dirty="0"/>
              <a:t>If there are questions regarding </a:t>
            </a:r>
            <a:r>
              <a:rPr lang="en-US" sz="2800" dirty="0">
                <a:latin typeface="Calibri"/>
                <a:ea typeface="Source Sans Pro"/>
                <a:cs typeface="Calibri Light"/>
              </a:rPr>
              <a:t>18 U.S.C. § 209, </a:t>
            </a:r>
            <a:r>
              <a:rPr lang="en-US" dirty="0"/>
              <a:t>please contact the Ethics Specialty Team (Chris Britt).</a:t>
            </a:r>
            <a:endParaRPr lang="en-US" dirty="0">
              <a:cs typeface="Calibri"/>
            </a:endParaRP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024BE4E-7E45-46A3-AB08-3B9C3465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1712824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1AE1FE-9603-4774-9E48-82F6F9421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References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61600-4224-4B96-8612-A9B6BE9E1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845" y="1786235"/>
            <a:ext cx="10701690" cy="45028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latin typeface="Calibri"/>
                <a:ea typeface="+mn-lt"/>
                <a:cs typeface="Calibri"/>
                <a:hlinkClick r:id="rId2"/>
              </a:rPr>
              <a:t>18 U.S.C. 209: </a:t>
            </a:r>
            <a:r>
              <a:rPr lang="en-US">
                <a:ea typeface="+mn-lt"/>
                <a:cs typeface="+mn-lt"/>
                <a:hlinkClick r:id="rId2"/>
              </a:rPr>
              <a:t>Salary of Government officials and employees payable only by United States</a:t>
            </a:r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VHA Directive 1200.01(1): Research and Development Committee (January 24, 2019) at </a:t>
            </a:r>
            <a:r>
              <a:rPr lang="en-US">
                <a:cs typeface="Calibri"/>
                <a:hlinkClick r:id="rId3"/>
              </a:rPr>
              <a:t>VHA Publications</a:t>
            </a:r>
            <a:endParaRPr lang="en-US">
              <a:cs typeface="Calibri"/>
            </a:endParaRPr>
          </a:p>
          <a:p>
            <a:endParaRPr lang="en-US" sz="2000">
              <a:cs typeface="Calibri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C2B52CD-0736-425D-B4C0-7E1252F6A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2120882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B3735A-630A-46F0-914A-71631E357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a typeface="+mj-lt"/>
                <a:cs typeface="+mj-lt"/>
              </a:rPr>
              <a:t>Availability of Recording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9A255-2683-4F74-A581-A0B26DF10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533568"/>
            <a:ext cx="10039674" cy="41710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 recording of this session and the associated handouts will be available on ORPP&amp;E’s Education and Training website approximately one-week post-webinar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An archive of all ORPP&amp;E webinars can be found here:  </a:t>
            </a:r>
            <a:r>
              <a:rPr lang="en-US" dirty="0">
                <a:ea typeface="+mn-lt"/>
                <a:cs typeface="+mn-lt"/>
                <a:hlinkClick r:id="rId2"/>
              </a:rPr>
              <a:t>https://www.research.va.gov/programs/orppe/education/webinars/archives.cfm.</a:t>
            </a:r>
            <a:endParaRPr lang="en-US" dirty="0">
              <a:cs typeface="Calibri"/>
            </a:endParaRPr>
          </a:p>
          <a:p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779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C6D520D-CF8A-4BB6-9670-DEC4E11E20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312" y="1028140"/>
            <a:ext cx="2611507" cy="17418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F1004C-97FF-49FC-9CDD-2ABB171E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7934" y="2026269"/>
            <a:ext cx="1644279" cy="213949"/>
          </a:xfrm>
        </p:spPr>
        <p:txBody>
          <a:bodyPr>
            <a:noAutofit/>
          </a:bodyPr>
          <a:lstStyle/>
          <a:p>
            <a:pPr algn="ctr"/>
            <a:r>
              <a:rPr lang="en-US" sz="1350" i="1" dirty="0">
                <a:solidFill>
                  <a:schemeClr val="tx1"/>
                </a:solidFill>
                <a:latin typeface="Bradley Hand ITC" panose="03070402050302030203" pitchFamily="66" charset="0"/>
              </a:rPr>
              <a:t>Webinar </a:t>
            </a:r>
            <a:br>
              <a:rPr lang="en-US" sz="1350" i="1" dirty="0">
                <a:solidFill>
                  <a:schemeClr val="tx1"/>
                </a:solidFill>
                <a:latin typeface="Bradley Hand ITC" panose="03070402050302030203" pitchFamily="66" charset="0"/>
              </a:rPr>
            </a:br>
            <a:r>
              <a:rPr lang="en-US" sz="1350" i="1" dirty="0">
                <a:solidFill>
                  <a:schemeClr val="tx1"/>
                </a:solidFill>
                <a:latin typeface="Bradley Hand ITC" panose="03070402050302030203" pitchFamily="66" charset="0"/>
              </a:rPr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E7681-BEA4-4D50-8DEF-1B2419867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861" y="2876971"/>
            <a:ext cx="3996077" cy="18797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900" dirty="0"/>
              <a:t>A recording of this session and the associated handouts will be available on ORPP&amp;E’s Education and Training website approximately one-week post-webinar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900" dirty="0"/>
              <a:t>An archive of all ORPP&amp;E webinars can be found here: </a:t>
            </a:r>
            <a:br>
              <a:rPr lang="en-US" sz="1900" dirty="0"/>
            </a:br>
            <a:r>
              <a:rPr lang="en-US" sz="1900" dirty="0">
                <a:hlinkClick r:id="rId3"/>
              </a:rPr>
              <a:t>https://www.research.va.gov/programs/orppe/education/webinars/archives.cfm</a:t>
            </a:r>
            <a:endParaRPr lang="en-US" sz="1900" dirty="0"/>
          </a:p>
          <a:p>
            <a:pPr>
              <a:buFont typeface="Wingdings" panose="05000000000000000000" pitchFamily="2" charset="2"/>
              <a:buChar char="ü"/>
            </a:pPr>
            <a:endParaRPr lang="en-US" sz="1900" dirty="0"/>
          </a:p>
          <a:p>
            <a:pPr>
              <a:buFont typeface="Wingdings" panose="05000000000000000000" pitchFamily="2" charset="2"/>
              <a:buChar char="ü"/>
            </a:pPr>
            <a:endParaRPr lang="en-US" sz="1900" b="1" dirty="0"/>
          </a:p>
          <a:p>
            <a:pPr marL="342900" lvl="1" indent="0">
              <a:buNone/>
            </a:pPr>
            <a:r>
              <a:rPr lang="en-US" sz="1500" b="1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A09BA2-8888-4B72-AF37-6C8B1457E05A}"/>
              </a:ext>
            </a:extLst>
          </p:cNvPr>
          <p:cNvSpPr txBox="1">
            <a:spLocks/>
          </p:cNvSpPr>
          <p:nvPr/>
        </p:nvSpPr>
        <p:spPr>
          <a:xfrm>
            <a:off x="6127063" y="1436157"/>
            <a:ext cx="3945835" cy="388297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1800" dirty="0"/>
              <a:t>Please use the Q&amp;A feature to submit questions.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500" b="1" dirty="0">
                <a:solidFill>
                  <a:srgbClr val="FF0000"/>
                </a:solidFill>
              </a:rPr>
              <a:t>Please do not use Chat to send in questions</a:t>
            </a:r>
            <a:r>
              <a:rPr lang="en-US" sz="1500" dirty="0">
                <a:solidFill>
                  <a:srgbClr val="FF0000"/>
                </a:solidFill>
              </a:rPr>
              <a:t>.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500" b="1" dirty="0">
                <a:solidFill>
                  <a:srgbClr val="FF0000"/>
                </a:solidFill>
              </a:rPr>
              <a:t>Be sure to send questions to “All panelists”.</a:t>
            </a:r>
          </a:p>
          <a:p>
            <a:pPr marL="171450" indent="-171450" defTabSz="685800">
              <a:spcBef>
                <a:spcPts val="750"/>
              </a:spcBef>
              <a:buFont typeface="Wingdings" panose="05000000000000000000" pitchFamily="2" charset="2"/>
              <a:buChar char="ü"/>
              <a:defRPr/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We would be ever so grateful if you would complete the post-webinar evaluation survey that pops up once you exit the webinar. </a:t>
            </a:r>
          </a:p>
          <a:p>
            <a:pPr marL="171450" indent="-171450" defTabSz="685800">
              <a:spcBef>
                <a:spcPts val="750"/>
              </a:spcBef>
              <a:buFont typeface="Wingdings" panose="05000000000000000000" pitchFamily="2" charset="2"/>
              <a:buChar char="ü"/>
              <a:defRPr/>
            </a:pP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Experiencing sound issues – you can call in using the number included on the handouts and on your registration confirmation email that you received.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63B290-2F2F-412C-8AC2-73C8BD860B4C}"/>
              </a:ext>
            </a:extLst>
          </p:cNvPr>
          <p:cNvSpPr txBox="1"/>
          <p:nvPr/>
        </p:nvSpPr>
        <p:spPr>
          <a:xfrm>
            <a:off x="6586952" y="5114713"/>
            <a:ext cx="3026055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• Call in #: 1 404 397 1596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• Event Number: 2760 903 1429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• Event Password: ORPP&amp;EWebinars1</a:t>
            </a:r>
          </a:p>
        </p:txBody>
      </p:sp>
    </p:spTree>
    <p:extLst>
      <p:ext uri="{BB962C8B-B14F-4D97-AF65-F5344CB8AC3E}">
        <p14:creationId xmlns:p14="http://schemas.microsoft.com/office/powerpoint/2010/main" val="488397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8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8" y="1766812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2689" y="1423780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3" y="1239381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183242" y="1230651"/>
            <a:ext cx="1020865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2AAF32-4775-4F39-92E8-6D6636FE5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997" y="1607809"/>
            <a:ext cx="9236026" cy="2876680"/>
          </a:xfrm>
        </p:spPr>
        <p:txBody>
          <a:bodyPr anchor="b">
            <a:normAutofit/>
          </a:bodyPr>
          <a:lstStyle/>
          <a:p>
            <a:pPr algn="l"/>
            <a:r>
              <a:rPr lang="en-US" sz="6600">
                <a:solidFill>
                  <a:srgbClr val="FFFFFF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67378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8EDC1E-81FF-4CF6-9099-96E39FD44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734D8-53D4-48C3-9F11-FF29C1112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sz="2400"/>
              <a:t>Describe </a:t>
            </a:r>
            <a:r>
              <a:rPr lang="en-US" sz="2400">
                <a:ea typeface="+mn-lt"/>
                <a:cs typeface="+mn-lt"/>
              </a:rPr>
              <a:t>requirements of 18 U.S.C. § 209 for Federal employees.</a:t>
            </a:r>
          </a:p>
          <a:p>
            <a:r>
              <a:rPr lang="en-US" sz="2400"/>
              <a:t>Discuss impact of Department of Justice (DOJ) guidance to the Department of Veterans Affairs (VA) of 18 U.S.C. § 209 on VA research personnel.</a:t>
            </a:r>
            <a:endParaRPr lang="en-US" sz="2400">
              <a:cs typeface="Calibri"/>
            </a:endParaRPr>
          </a:p>
          <a:p>
            <a:r>
              <a:rPr lang="en-US" sz="2400">
                <a:cs typeface="Calibri"/>
              </a:rPr>
              <a:t>Define circumstances when the DOJ guidance on 18</a:t>
            </a:r>
            <a:r>
              <a:rPr lang="en-US" sz="2400">
                <a:ea typeface="+mn-lt"/>
                <a:cs typeface="+mn-lt"/>
              </a:rPr>
              <a:t> U.S.C. § 209 applies to VA employees receiving salary compensation from a non-Federal entity. </a:t>
            </a:r>
            <a:endParaRPr lang="en-US" sz="2400"/>
          </a:p>
          <a:p>
            <a:r>
              <a:rPr lang="en-US" sz="2400"/>
              <a:t>Describe the two (2) exceptions to </a:t>
            </a:r>
            <a:r>
              <a:rPr lang="en-US" sz="2400">
                <a:ea typeface="+mn-lt"/>
                <a:cs typeface="+mn-lt"/>
              </a:rPr>
              <a:t>18</a:t>
            </a:r>
            <a:r>
              <a:rPr lang="en-US" sz="2400"/>
              <a:t> U.S.C. § 209 that can be used when VA employees are receiving salary compensation from a non-Federal entity.</a:t>
            </a:r>
            <a:endParaRPr lang="en-US" sz="2400">
              <a:cs typeface="Calibri"/>
            </a:endParaRPr>
          </a:p>
          <a:p>
            <a:r>
              <a:rPr lang="en-US" sz="2400"/>
              <a:t>Describe potential remedies to mitigate impact on VA research employees affected by the DOJ guidance on </a:t>
            </a:r>
            <a:r>
              <a:rPr lang="en-US" sz="2400">
                <a:ea typeface="+mn-lt"/>
                <a:cs typeface="+mn-lt"/>
              </a:rPr>
              <a:t>18 U.S.C. § 209.</a:t>
            </a:r>
            <a:r>
              <a:rPr lang="en-US" sz="2400"/>
              <a:t> </a:t>
            </a:r>
            <a:endParaRPr lang="en-US" sz="2400">
              <a:cs typeface="Calibri"/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E0CF65C-325B-478D-83D7-4421CA51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264376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E75229-22BC-4E1C-A6B3-5518D3AEF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Calibri"/>
                <a:ea typeface="Source Sans Pro"/>
                <a:cs typeface="Calibri"/>
              </a:rPr>
              <a:t>What is</a:t>
            </a:r>
            <a:r>
              <a:rPr lang="en-US" sz="4000">
                <a:solidFill>
                  <a:srgbClr val="FFFFFF"/>
                </a:solidFill>
                <a:latin typeface="Calibri"/>
                <a:ea typeface="Source Sans Pro"/>
                <a:cs typeface="Calibri Light"/>
              </a:rPr>
              <a:t> 18 U.S.C. § 209? </a:t>
            </a:r>
            <a:endParaRPr lang="en-US" sz="4000">
              <a:solidFill>
                <a:srgbClr val="FFFFFF"/>
              </a:solidFill>
              <a:latin typeface="Calibri"/>
              <a:ea typeface="+mj-lt"/>
              <a:cs typeface="+mj-lt"/>
            </a:endParaRPr>
          </a:p>
          <a:p>
            <a:endParaRPr lang="en-US" sz="4000">
              <a:solidFill>
                <a:srgbClr val="FFFFFF"/>
              </a:solidFill>
              <a:latin typeface="Source Sans Pro"/>
              <a:ea typeface="Source Sans Pro"/>
              <a:cs typeface="Calibri Light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447EB-DAC9-4F67-89BC-6A53595FF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>
                <a:solidFill>
                  <a:srgbClr val="FEFFFF"/>
                </a:solidFill>
                <a:latin typeface="Source Sans Pro"/>
                <a:ea typeface="Source Sans Pro"/>
              </a:rPr>
              <a:t>18 U.S.C. § 209 is a section of the criminal code that covers conflicts of  interest.</a:t>
            </a:r>
            <a:endParaRPr lang="en-US" sz="2400" b="0" i="0">
              <a:solidFill>
                <a:srgbClr val="FEFFFF"/>
              </a:solidFill>
              <a:effectLst/>
              <a:latin typeface="Source Sans Pro"/>
              <a:ea typeface="Source Sans Pro"/>
            </a:endParaRPr>
          </a:p>
          <a:p>
            <a:r>
              <a:rPr lang="en-US" sz="2400" b="0" i="0">
                <a:solidFill>
                  <a:srgbClr val="FEFFFF"/>
                </a:solidFill>
                <a:effectLst/>
                <a:latin typeface="Source Sans Pro"/>
                <a:ea typeface="Source Sans Pro"/>
              </a:rPr>
              <a:t>18 U.S.C. § 209 prohibits </a:t>
            </a:r>
            <a:r>
              <a:rPr lang="en-US" sz="2400">
                <a:solidFill>
                  <a:srgbClr val="FEFFFF"/>
                </a:solidFill>
                <a:ea typeface="+mn-lt"/>
                <a:cs typeface="+mn-lt"/>
              </a:rPr>
              <a:t>a Federal employee from receiving any salary, or any contribution to or supplementation of salary, or anything of value from a non-Federal entity as compensation for services he or she is expected to perform as a Government employee.</a:t>
            </a:r>
            <a:endParaRPr lang="en-US" sz="2400">
              <a:solidFill>
                <a:srgbClr val="FEFFFF"/>
              </a:solidFill>
              <a:latin typeface="Source Sans Pro"/>
              <a:ea typeface="Source Sans Pro"/>
              <a:cs typeface="+mn-lt"/>
            </a:endParaRPr>
          </a:p>
          <a:p>
            <a:r>
              <a:rPr lang="en-US" sz="2400">
                <a:solidFill>
                  <a:srgbClr val="FEFFFF"/>
                </a:solidFill>
                <a:ea typeface="+mn-lt"/>
                <a:cs typeface="+mn-lt"/>
              </a:rPr>
              <a:t>This law applies to all Federal employees and carries criminal penalties for noncompliance.</a:t>
            </a:r>
            <a:endParaRPr lang="en-US" sz="2400">
              <a:solidFill>
                <a:srgbClr val="FEFFFF"/>
              </a:solidFill>
            </a:endParaRPr>
          </a:p>
          <a:p>
            <a:endParaRPr lang="en-US" sz="2400">
              <a:solidFill>
                <a:srgbClr val="FE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CF731B5-E5D2-4F4A-A2AC-2B2803ADE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197094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3EF704-E5BE-4E32-9483-B65A4377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Summary of Issue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32279-29AB-4E4A-BE91-C51204D01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062" y="1667577"/>
            <a:ext cx="9995872" cy="512027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000"/>
              <a:t>DOJ has provided guidance to VA OGC Ethics Specialty Team (EST) clarifying interpretation of 18 U.S.C. § 209 when VA employees are receiving compensation from a non-Federal entity for VA Research.  </a:t>
            </a:r>
            <a:endParaRPr lang="en-US" sz="2000">
              <a:cs typeface="Calibri"/>
            </a:endParaRPr>
          </a:p>
          <a:p>
            <a:r>
              <a:rPr lang="en-US" sz="2000">
                <a:ea typeface="Times New Roman" panose="02020603050405020304" pitchFamily="18" charset="0"/>
              </a:rPr>
              <a:t>Multiple VA studies are conducted by VA employees who have compensated appointments and who also conduct VA</a:t>
            </a:r>
            <a:r>
              <a:rPr lang="en-US" sz="2000">
                <a:effectLst/>
                <a:ea typeface="Times New Roman" panose="02020603050405020304" pitchFamily="18" charset="0"/>
              </a:rPr>
              <a:t> </a:t>
            </a:r>
            <a:r>
              <a:rPr lang="en-US" sz="2000">
                <a:ea typeface="Times New Roman" panose="02020603050405020304" pitchFamily="18" charset="0"/>
              </a:rPr>
              <a:t>R</a:t>
            </a:r>
            <a:r>
              <a:rPr lang="en-US" sz="2000">
                <a:effectLst/>
                <a:ea typeface="Times New Roman" panose="02020603050405020304" pitchFamily="18" charset="0"/>
              </a:rPr>
              <a:t>esearch </a:t>
            </a:r>
            <a:r>
              <a:rPr lang="en-US" sz="2000">
                <a:ea typeface="Times New Roman" panose="02020603050405020304" pitchFamily="18" charset="0"/>
              </a:rPr>
              <a:t>outside their VA tour of duty at the VA Facility on WOC appointments. </a:t>
            </a:r>
            <a:endParaRPr lang="en-US" sz="2000">
              <a:ea typeface="Times New Roman" panose="02020603050405020304" pitchFamily="18" charset="0"/>
              <a:cs typeface="Calibri"/>
            </a:endParaRPr>
          </a:p>
          <a:p>
            <a:r>
              <a:rPr lang="en-US" sz="2000">
                <a:ea typeface="Times New Roman" panose="02020603050405020304" pitchFamily="18" charset="0"/>
              </a:rPr>
              <a:t>VA research is defined</a:t>
            </a:r>
            <a:r>
              <a:rPr lang="en-US" sz="2000">
                <a:effectLst/>
                <a:ea typeface="Times New Roman" panose="02020603050405020304" pitchFamily="18" charset="0"/>
              </a:rPr>
              <a:t> in </a:t>
            </a:r>
            <a:r>
              <a:rPr lang="en-US" sz="2000">
                <a:ea typeface="Times New Roman" panose="02020603050405020304" pitchFamily="18" charset="0"/>
              </a:rPr>
              <a:t>ORD policy</a:t>
            </a:r>
            <a:r>
              <a:rPr lang="en-US" sz="2000">
                <a:effectLst/>
                <a:ea typeface="Times New Roman" panose="02020603050405020304" pitchFamily="18" charset="0"/>
              </a:rPr>
              <a:t> as research that is conducted by VA investigators (serving on VA compensated, WOC, or IPA appointments) while on VA time (acting in their VA capacity) or on VA property</a:t>
            </a:r>
            <a:r>
              <a:rPr lang="en-US" sz="2000">
                <a:ea typeface="Times New Roman" panose="02020603050405020304" pitchFamily="18" charset="0"/>
              </a:rPr>
              <a:t>.</a:t>
            </a:r>
            <a:endParaRPr lang="en-US" sz="2000">
              <a:ea typeface="Times New Roman" panose="02020603050405020304" pitchFamily="18" charset="0"/>
              <a:cs typeface="Calibri"/>
            </a:endParaRPr>
          </a:p>
          <a:p>
            <a:pPr marL="457200" lvl="1" indent="0">
              <a:buNone/>
            </a:pPr>
            <a:r>
              <a:rPr lang="en-US" sz="2000">
                <a:ea typeface="Times New Roman" panose="02020603050405020304" pitchFamily="18" charset="0"/>
              </a:rPr>
              <a:t>Reference: VHA Directive 1200.01(1): Research and Development Committee, Paragraph 5.f. </a:t>
            </a:r>
            <a:endParaRPr lang="en-US" sz="2000">
              <a:effectLst/>
              <a:ea typeface="Times New Roman" panose="02020603050405020304" pitchFamily="18" charset="0"/>
              <a:cs typeface="Calibri" panose="020F0502020204030204"/>
            </a:endParaRPr>
          </a:p>
          <a:p>
            <a:r>
              <a:rPr lang="en-US" sz="2000"/>
              <a:t>Thus, a </a:t>
            </a:r>
            <a:r>
              <a:rPr lang="en-US" sz="2000" b="1"/>
              <a:t>VA compensated employee </a:t>
            </a:r>
            <a:r>
              <a:rPr lang="en-US" sz="2000"/>
              <a:t>who conducts VA Research outside his or her VA tour of duty and holds a separate WOC appointment cannot be compensated by a non-Federal entity to work on VA research unless the State Treasury exception applies even if they hold a separate WOC appointment. </a:t>
            </a:r>
            <a:endParaRPr lang="en-US" sz="2000">
              <a:cs typeface="Calibri"/>
            </a:endParaRPr>
          </a:p>
          <a:p>
            <a:pPr lvl="1"/>
            <a:endParaRPr lang="en-US" sz="1900">
              <a:solidFill>
                <a:srgbClr val="FF0000"/>
              </a:solidFill>
              <a:cs typeface="Calibri"/>
            </a:endParaRPr>
          </a:p>
          <a:p>
            <a:pPr lvl="1"/>
            <a:endParaRPr lang="en-US" sz="1900">
              <a:cs typeface="Calibri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ED88FDC-DDAD-4126-A6F5-92E3FB57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378372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303003-7CAB-45DA-A7B7-E8C844EF2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Two Exceptions to </a:t>
            </a:r>
            <a:r>
              <a:rPr lang="en-US" sz="4000">
                <a:solidFill>
                  <a:srgbClr val="FFFFFF"/>
                </a:solidFill>
                <a:ea typeface="+mj-lt"/>
                <a:cs typeface="+mj-lt"/>
              </a:rPr>
              <a:t>18 U.S.C. § 209</a:t>
            </a:r>
            <a:endParaRPr lang="en-US" sz="4000">
              <a:solidFill>
                <a:srgbClr val="FFFFFF"/>
              </a:solidFill>
              <a:cs typeface="Calibri Light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745F2D2-4079-4145-B717-3E82E888A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95312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81D28B9-B907-4CE6-B4E9-8ECAEB7D1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2286857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8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10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A303003-7CAB-45DA-A7B7-E8C844EF2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66" y="759805"/>
            <a:ext cx="10000133" cy="1325563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ea typeface="+mj-lt"/>
                <a:cs typeface="+mj-lt"/>
              </a:rPr>
              <a:t>WOC Exception</a:t>
            </a:r>
            <a:endParaRPr lang="en-US" sz="4000">
              <a:solidFill>
                <a:srgbClr val="FFFFFF"/>
              </a:solidFill>
              <a:cs typeface="Calibri Light"/>
            </a:endParaRP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F7DA4FB3-978E-4988-BCA7-8BFB558A0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986817"/>
              </p:ext>
            </p:extLst>
          </p:nvPr>
        </p:nvGraphicFramePr>
        <p:xfrm>
          <a:off x="1422492" y="2499837"/>
          <a:ext cx="9507778" cy="371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F0378918-742E-430B-BA96-B538B954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2668685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3CA7A1-57F4-4579-ADD0-916D26E1F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>
                <a:solidFill>
                  <a:srgbClr val="FFFFFF"/>
                </a:solidFill>
                <a:ea typeface="+mj-lt"/>
                <a:cs typeface="+mj-lt"/>
              </a:rPr>
              <a:t>State Treasury Exception</a:t>
            </a:r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F9FC9-C795-4EAA-8795-C563EECFC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489502" cy="5759848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/>
            <a:r>
              <a:rPr lang="en-US" b="0" i="0" dirty="0">
                <a:effectLst/>
                <a:latin typeface="Calibri"/>
                <a:cs typeface="Segoe UI"/>
              </a:rPr>
              <a:t>The State Treasury exception is </a:t>
            </a:r>
            <a:r>
              <a:rPr lang="en-US" dirty="0">
                <a:latin typeface="Calibri"/>
                <a:cs typeface="Segoe UI"/>
              </a:rPr>
              <a:t>part of </a:t>
            </a:r>
            <a:r>
              <a:rPr lang="en-US" dirty="0">
                <a:latin typeface="Calibri"/>
                <a:cs typeface="Calibri"/>
              </a:rPr>
              <a:t>18</a:t>
            </a:r>
            <a:r>
              <a:rPr lang="en-US" dirty="0">
                <a:latin typeface="Calibri"/>
                <a:ea typeface="+mn-lt"/>
                <a:cs typeface="+mn-lt"/>
              </a:rPr>
              <a:t> U.S.C. </a:t>
            </a:r>
            <a:r>
              <a:rPr lang="en-US" b="0" i="0" dirty="0">
                <a:effectLst/>
                <a:latin typeface="Calibri"/>
                <a:ea typeface="+mn-lt"/>
                <a:cs typeface="+mn-lt"/>
              </a:rPr>
              <a:t>§ </a:t>
            </a:r>
            <a:r>
              <a:rPr lang="en-US" dirty="0">
                <a:latin typeface="Calibri"/>
                <a:ea typeface="+mn-lt"/>
                <a:cs typeface="+mn-lt"/>
              </a:rPr>
              <a:t>209.</a:t>
            </a:r>
            <a:endParaRPr lang="en-US" dirty="0">
              <a:latin typeface="Calibri"/>
              <a:cs typeface="Segoe UI"/>
            </a:endParaRPr>
          </a:p>
          <a:p>
            <a:pPr lvl="1"/>
            <a:r>
              <a:rPr lang="en-US" dirty="0">
                <a:latin typeface="Calibri"/>
                <a:cs typeface="Segoe UI"/>
              </a:rPr>
              <a:t>Permits</a:t>
            </a:r>
            <a:r>
              <a:rPr lang="en-US" b="0" i="0" dirty="0">
                <a:effectLst/>
                <a:latin typeface="Calibri"/>
                <a:cs typeface="Segoe UI"/>
              </a:rPr>
              <a:t> a VA employee to be paid for their Federal work </a:t>
            </a:r>
            <a:r>
              <a:rPr lang="en-US" b="1" i="0" dirty="0">
                <a:effectLst/>
                <a:latin typeface="Calibri"/>
                <a:cs typeface="Segoe UI"/>
              </a:rPr>
              <a:t>if</a:t>
            </a:r>
            <a:r>
              <a:rPr lang="en-US" b="0" i="0" dirty="0">
                <a:effectLst/>
                <a:latin typeface="Calibri"/>
                <a:cs typeface="Segoe UI"/>
              </a:rPr>
              <a:t> the payment comes from the treasury of a state, county, or municipality.</a:t>
            </a:r>
            <a:r>
              <a:rPr lang="en-US" dirty="0">
                <a:latin typeface="Calibri"/>
                <a:cs typeface="Segoe UI"/>
              </a:rPr>
              <a:t> </a:t>
            </a:r>
            <a:endParaRPr lang="en-US" dirty="0">
              <a:latin typeface="Calibri"/>
              <a:cs typeface="Calibri Light"/>
            </a:endParaRPr>
          </a:p>
          <a:p>
            <a:pPr lvl="1"/>
            <a:r>
              <a:rPr lang="en-US" dirty="0">
                <a:effectLst/>
                <a:latin typeface="Calibri"/>
                <a:ea typeface="Times New Roman" panose="02020603050405020304" pitchFamily="18" charset="0"/>
                <a:cs typeface="Calibri Light"/>
              </a:rPr>
              <a:t>Under the State Treasury exception, an employee who holds a compensated VA appointment may accept salary payment directly from a state university to perform VA </a:t>
            </a:r>
            <a:r>
              <a:rPr lang="en-US" dirty="0">
                <a:latin typeface="Calibri"/>
                <a:ea typeface="Times New Roman" panose="02020603050405020304" pitchFamily="18" charset="0"/>
                <a:cs typeface="Calibri Light"/>
              </a:rPr>
              <a:t>Research</a:t>
            </a:r>
            <a:r>
              <a:rPr lang="en-US" dirty="0">
                <a:effectLst/>
                <a:latin typeface="Calibri"/>
                <a:ea typeface="Times New Roman" panose="02020603050405020304" pitchFamily="18" charset="0"/>
                <a:cs typeface="Calibri Light"/>
              </a:rPr>
              <a:t> under a WOC appointment</a:t>
            </a:r>
            <a:r>
              <a:rPr lang="en-US" dirty="0">
                <a:latin typeface="Calibri"/>
                <a:ea typeface="Times New Roman" panose="02020603050405020304" pitchFamily="18" charset="0"/>
                <a:cs typeface="Calibri Light"/>
              </a:rPr>
              <a:t>.</a:t>
            </a:r>
          </a:p>
          <a:p>
            <a:pPr lvl="1"/>
            <a:r>
              <a:rPr lang="en-US" dirty="0">
                <a:latin typeface="Calibri"/>
                <a:ea typeface="Times New Roman" panose="02020603050405020304" pitchFamily="18" charset="0"/>
                <a:cs typeface="Calibri Light"/>
              </a:rPr>
              <a:t>Requires the VA OGC</a:t>
            </a:r>
            <a:r>
              <a:rPr lang="en-US" dirty="0">
                <a:effectLst/>
                <a:latin typeface="Calibri"/>
                <a:ea typeface="Times New Roman" panose="02020603050405020304" pitchFamily="18" charset="0"/>
                <a:cs typeface="Calibri Light"/>
              </a:rPr>
              <a:t> EST </a:t>
            </a:r>
            <a:r>
              <a:rPr lang="en-US" dirty="0">
                <a:latin typeface="Calibri"/>
                <a:ea typeface="Times New Roman" panose="02020603050405020304" pitchFamily="18" charset="0"/>
                <a:cs typeface="Calibri Light"/>
              </a:rPr>
              <a:t>to make a determination </a:t>
            </a:r>
            <a:r>
              <a:rPr lang="en-US" dirty="0">
                <a:effectLst/>
                <a:latin typeface="Calibri"/>
                <a:ea typeface="Times New Roman" panose="02020603050405020304" pitchFamily="18" charset="0"/>
                <a:cs typeface="Calibri Light"/>
              </a:rPr>
              <a:t>that the state university seeking to make the payment, or the university-associated entity seeking to make the payment, is authorized to do so.</a:t>
            </a:r>
          </a:p>
          <a:p>
            <a:pPr marL="457200" lvl="1" indent="0">
              <a:buNone/>
            </a:pPr>
            <a:endParaRPr lang="en-US" dirty="0">
              <a:effectLst/>
              <a:latin typeface="Calibri"/>
              <a:ea typeface="Times New Roman" panose="02020603050405020304" pitchFamily="18" charset="0"/>
              <a:cs typeface="Calibri Light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E0D40B2-8483-464E-BD6E-6734B22D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3195550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428E13-4B49-48AD-A774-357850C1E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en-US" sz="5400"/>
              <a:t>Potential Solutions: Proposed Legislation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51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EFC97-0E6B-43A8-A87D-13642CB35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713" y="884146"/>
            <a:ext cx="5100320" cy="558122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2200">
                <a:cs typeface="Calibri"/>
              </a:rPr>
              <a:t>Legislative relief (e.g., one section of Draft VIPER Act)</a:t>
            </a:r>
            <a:endParaRPr lang="en-US" sz="2200">
              <a:cs typeface="Times New Roman" panose="02020603050405020304" pitchFamily="18" charset="0"/>
            </a:endParaRPr>
          </a:p>
          <a:p>
            <a:r>
              <a:rPr lang="en-US" sz="2200">
                <a:effectLst/>
                <a:ea typeface="Calibri" panose="020F0502020204030204" pitchFamily="34" charset="0"/>
                <a:cs typeface="DeVinne"/>
              </a:rPr>
              <a:t>Compensation from a nonprofit</a:t>
            </a:r>
            <a:r>
              <a:rPr lang="en-US" sz="2200">
                <a:effectLst/>
                <a:ea typeface="Calibri" panose="020F0502020204030204" pitchFamily="34" charset="0"/>
                <a:cs typeface="Times-Roman"/>
              </a:rPr>
              <a:t> </a:t>
            </a:r>
            <a:r>
              <a:rPr lang="en-US" sz="2200">
                <a:effectLst/>
                <a:ea typeface="Calibri" panose="020F0502020204030204" pitchFamily="34" charset="0"/>
                <a:cs typeface="DeVinne"/>
              </a:rPr>
              <a:t>corporation established under subchapter IV of this chapter, or a university affiliated with the Department, may</a:t>
            </a:r>
            <a:r>
              <a:rPr lang="en-US" sz="2200">
                <a:effectLst/>
                <a:ea typeface="Calibri" panose="020F0502020204030204" pitchFamily="34" charset="0"/>
                <a:cs typeface="Times-Roman"/>
              </a:rPr>
              <a:t> </a:t>
            </a:r>
            <a:r>
              <a:rPr lang="en-US" sz="2200">
                <a:effectLst/>
                <a:ea typeface="Calibri" panose="020F0502020204030204" pitchFamily="34" charset="0"/>
                <a:cs typeface="DeVinne"/>
              </a:rPr>
              <a:t>be paid, without regard to section 209 of title 18, to an employee described in paragraph (2), for research conducted pursuant to section 7303 of this title if—</a:t>
            </a:r>
            <a:endParaRPr lang="en-US" sz="2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>
                <a:effectLst/>
                <a:ea typeface="Calibri" panose="020F0502020204030204" pitchFamily="34" charset="0"/>
                <a:cs typeface="Times-Roman"/>
              </a:rPr>
              <a:t>	 </a:t>
            </a:r>
            <a:r>
              <a:rPr lang="en-US" sz="2200">
                <a:effectLst/>
                <a:ea typeface="Calibri" panose="020F0502020204030204" pitchFamily="34" charset="0"/>
                <a:cs typeface="DeVinne"/>
              </a:rPr>
              <a:t>‘‘(A) the research has been approved in accordance with procedures</a:t>
            </a:r>
            <a:r>
              <a:rPr lang="en-US" sz="2200">
                <a:ea typeface="Calibri" panose="020F0502020204030204" pitchFamily="34" charset="0"/>
                <a:cs typeface="DeVinne"/>
              </a:rPr>
              <a:t> </a:t>
            </a:r>
            <a:r>
              <a:rPr lang="en-US" sz="2200">
                <a:effectLst/>
                <a:ea typeface="Calibri" panose="020F0502020204030204" pitchFamily="34" charset="0"/>
                <a:cs typeface="DeVinne"/>
              </a:rPr>
              <a:t>prescribed by the Under 		Secretary for Health;</a:t>
            </a:r>
            <a:endParaRPr lang="en-US" sz="2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effectLst/>
                <a:ea typeface="Calibri" panose="020F0502020204030204" pitchFamily="34" charset="0"/>
                <a:cs typeface="DeVinne"/>
              </a:rPr>
              <a:t>	‘‘(B) the employee conducts research under the</a:t>
            </a:r>
            <a:r>
              <a:rPr lang="en-US" sz="2200">
                <a:effectLst/>
                <a:ea typeface="Calibri" panose="020F0502020204030204" pitchFamily="34" charset="0"/>
                <a:cs typeface="Times-Roman"/>
              </a:rPr>
              <a:t> </a:t>
            </a:r>
            <a:r>
              <a:rPr lang="en-US" sz="2200">
                <a:effectLst/>
                <a:ea typeface="Calibri" panose="020F0502020204030204" pitchFamily="34" charset="0"/>
                <a:cs typeface="DeVinne"/>
              </a:rPr>
              <a:t>supervision of personnel of the Department; and</a:t>
            </a:r>
            <a:endParaRPr lang="en-US" sz="2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effectLst/>
                <a:ea typeface="Calibri" panose="020F0502020204030204" pitchFamily="34" charset="0"/>
                <a:cs typeface="DeVinne"/>
              </a:rPr>
              <a:t>	‘‘(C) the Secretary agreed to the terms of such</a:t>
            </a:r>
            <a:r>
              <a:rPr lang="en-US" sz="2200">
                <a:effectLst/>
                <a:ea typeface="Calibri" panose="020F0502020204030204" pitchFamily="34" charset="0"/>
                <a:cs typeface="Times-Roman"/>
              </a:rPr>
              <a:t> </a:t>
            </a:r>
            <a:r>
              <a:rPr lang="en-US" sz="2200">
                <a:effectLst/>
                <a:ea typeface="Calibri" panose="020F0502020204030204" pitchFamily="34" charset="0"/>
                <a:cs typeface="DeVinne"/>
              </a:rPr>
              <a:t>compensation in writing.</a:t>
            </a:r>
            <a:endParaRPr lang="en-US" sz="2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200">
              <a:cs typeface="Calibri"/>
            </a:endParaRPr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id="{91B0024B-9C60-4EE1-950F-B8065BBA7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" y="6603948"/>
            <a:ext cx="12191999" cy="254052"/>
          </a:xfrm>
        </p:spPr>
        <p:txBody>
          <a:bodyPr/>
          <a:lstStyle/>
          <a:p>
            <a:r>
              <a:rPr lang="en-US" sz="1400" b="1" dirty="0">
                <a:solidFill>
                  <a:schemeClr val="tx1"/>
                </a:solidFill>
              </a:rPr>
              <a:t>For questions, please use Q&amp;A box and address to “All Panelists.”                                           All Webinars will be recorded and posted within one week</a:t>
            </a:r>
          </a:p>
        </p:txBody>
      </p:sp>
    </p:spTree>
    <p:extLst>
      <p:ext uri="{BB962C8B-B14F-4D97-AF65-F5344CB8AC3E}">
        <p14:creationId xmlns:p14="http://schemas.microsoft.com/office/powerpoint/2010/main" val="432506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njo8i3HuRM573PfLSFA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A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1" id="{B8820CC7-E417-41A1-92AD-8D515739015D}" vid="{58D1FB06-EE2C-4BCD-B14E-3A514438E18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9DC370A04394CAAC96DED1DC9A007" ma:contentTypeVersion="8" ma:contentTypeDescription="Create a new document." ma:contentTypeScope="" ma:versionID="2d18f5a328229dc81698ed73d31771c1">
  <xsd:schema xmlns:xsd="http://www.w3.org/2001/XMLSchema" xmlns:xs="http://www.w3.org/2001/XMLSchema" xmlns:p="http://schemas.microsoft.com/office/2006/metadata/properties" xmlns:ns1="http://schemas.microsoft.com/sharepoint/v3" xmlns:ns2="b3b97a4c-43ac-46e7-9970-904f1e1efc09" xmlns:ns3="77dce447-0566-47ff-8c07-c9b85fda5322" targetNamespace="http://schemas.microsoft.com/office/2006/metadata/properties" ma:root="true" ma:fieldsID="ff2af2f31fb92f8c4a1d2de7a5bea9bd" ns1:_="" ns2:_="" ns3:_="">
    <xsd:import namespace="http://schemas.microsoft.com/sharepoint/v3"/>
    <xsd:import namespace="b3b97a4c-43ac-46e7-9970-904f1e1efc09"/>
    <xsd:import namespace="77dce447-0566-47ff-8c07-c9b85fda53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b97a4c-43ac-46e7-9970-904f1e1efc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ce447-0566-47ff-8c07-c9b85fda53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4E3729-C6C0-43F8-9D94-E79BF5407132}">
  <ds:schemaRefs>
    <ds:schemaRef ds:uri="b3b97a4c-43ac-46e7-9970-904f1e1efc09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77dce447-0566-47ff-8c07-c9b85fda5322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EEE78C7-AC28-43D9-8475-67E5820414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FF0121-74AF-4AC2-AAB8-FE341A9DC7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3b97a4c-43ac-46e7-9970-904f1e1efc09"/>
    <ds:schemaRef ds:uri="77dce447-0566-47ff-8c07-c9b85fda53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ChooseVA</Template>
  <TotalTime>16</TotalTime>
  <Words>2144</Words>
  <Application>Microsoft Office PowerPoint</Application>
  <PresentationFormat>Widescreen</PresentationFormat>
  <Paragraphs>131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Bradley Hand ITC</vt:lpstr>
      <vt:lpstr>Calibri</vt:lpstr>
      <vt:lpstr>Calibri Light</vt:lpstr>
      <vt:lpstr>Source Sans Pro</vt:lpstr>
      <vt:lpstr>Wingdings</vt:lpstr>
      <vt:lpstr>Office Theme</vt:lpstr>
      <vt:lpstr>VA1</vt:lpstr>
      <vt:lpstr>think-cell Slide</vt:lpstr>
      <vt:lpstr> Guidance Regarding the Without Compensation (WOC) and State Treasury Exceptions to 18 U.S.C.  § 209 – Conflicts of Interest</vt:lpstr>
      <vt:lpstr>Webinar  Housekeeping</vt:lpstr>
      <vt:lpstr>Goals</vt:lpstr>
      <vt:lpstr>What is 18 U.S.C. § 209?  </vt:lpstr>
      <vt:lpstr>Summary of Issue</vt:lpstr>
      <vt:lpstr>Two Exceptions to 18 U.S.C. § 209</vt:lpstr>
      <vt:lpstr>WOC Exception</vt:lpstr>
      <vt:lpstr>State Treasury Exception </vt:lpstr>
      <vt:lpstr>Potential Solutions: Proposed Legislation</vt:lpstr>
      <vt:lpstr>Application Cases: Case #1</vt:lpstr>
      <vt:lpstr>Case #1 Possible Solutions for Remediation </vt:lpstr>
      <vt:lpstr>Application Cases: Case #2</vt:lpstr>
      <vt:lpstr>Application Cases: Case #3</vt:lpstr>
      <vt:lpstr>Application Cases: Case #4 </vt:lpstr>
      <vt:lpstr>What are the Next Steps for Local VA Research Leadership? </vt:lpstr>
      <vt:lpstr>Critical Points to Remember</vt:lpstr>
      <vt:lpstr>Critical Points to Remember (continued)</vt:lpstr>
      <vt:lpstr>References</vt:lpstr>
      <vt:lpstr>Availability of Recording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Guidance Regarding the Without Compensation (WOC) and State Treasury Exceptions to 18 U.S.C.</dc:title>
  <dc:creator>Laracuente, Antonio J</dc:creator>
  <cp:keywords>Guidance Regarding the Without Compensation (WOC) and State Treasury Exceptions to 18 U.S.C.</cp:keywords>
  <dc:description>Guidance Regarding the Without Compensation (WOC) and State Treasury Exceptions to 18 U.S.C._x000d_
 § 209 – Conflicts of Interest</dc:description>
  <cp:lastModifiedBy>Rivera, Portia T</cp:lastModifiedBy>
  <cp:revision>10</cp:revision>
  <dcterms:created xsi:type="dcterms:W3CDTF">2022-01-07T15:46:04Z</dcterms:created>
  <dcterms:modified xsi:type="dcterms:W3CDTF">2022-02-11T17:36:24Z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0x010100C419DC370A04394CAAC96DED1DC9A007</vt:lpwstr>
  </property>
</Properties>
</file>