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31FFB3FA_C335103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6"/>
  </p:notesMasterIdLst>
  <p:sldIdLst>
    <p:sldId id="274" r:id="rId5"/>
    <p:sldId id="838841309" r:id="rId6"/>
    <p:sldId id="257" r:id="rId7"/>
    <p:sldId id="838841352" r:id="rId8"/>
    <p:sldId id="838841353" r:id="rId9"/>
    <p:sldId id="838841195" r:id="rId10"/>
    <p:sldId id="838841312" r:id="rId11"/>
    <p:sldId id="838841337" r:id="rId12"/>
    <p:sldId id="838841328" r:id="rId13"/>
    <p:sldId id="838841317" r:id="rId14"/>
    <p:sldId id="838841313" r:id="rId15"/>
    <p:sldId id="838841310" r:id="rId16"/>
    <p:sldId id="838841326" r:id="rId17"/>
    <p:sldId id="838841311" r:id="rId18"/>
    <p:sldId id="838841345" r:id="rId19"/>
    <p:sldId id="838841329" r:id="rId20"/>
    <p:sldId id="838841330" r:id="rId21"/>
    <p:sldId id="838841346" r:id="rId22"/>
    <p:sldId id="838841331" r:id="rId23"/>
    <p:sldId id="838841332" r:id="rId24"/>
    <p:sldId id="838841327" r:id="rId25"/>
    <p:sldId id="838841333" r:id="rId26"/>
    <p:sldId id="838841334" r:id="rId27"/>
    <p:sldId id="838841335" r:id="rId28"/>
    <p:sldId id="838841336" r:id="rId29"/>
    <p:sldId id="838841315" r:id="rId30"/>
    <p:sldId id="838841338" r:id="rId31"/>
    <p:sldId id="838841318" r:id="rId32"/>
    <p:sldId id="838841321" r:id="rId33"/>
    <p:sldId id="838841319" r:id="rId34"/>
    <p:sldId id="838841340" r:id="rId35"/>
    <p:sldId id="838841343" r:id="rId36"/>
    <p:sldId id="838841320" r:id="rId37"/>
    <p:sldId id="838841341" r:id="rId38"/>
    <p:sldId id="838841342" r:id="rId39"/>
    <p:sldId id="838841347" r:id="rId40"/>
    <p:sldId id="838841349" r:id="rId41"/>
    <p:sldId id="838841351" r:id="rId42"/>
    <p:sldId id="838841350" r:id="rId43"/>
    <p:sldId id="838841324" r:id="rId44"/>
    <p:sldId id="8388413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4"/>
            <p14:sldId id="838841309"/>
            <p14:sldId id="257"/>
            <p14:sldId id="838841352"/>
            <p14:sldId id="838841353"/>
            <p14:sldId id="838841195"/>
            <p14:sldId id="838841312"/>
            <p14:sldId id="838841337"/>
            <p14:sldId id="838841328"/>
            <p14:sldId id="838841317"/>
            <p14:sldId id="838841313"/>
            <p14:sldId id="838841310"/>
            <p14:sldId id="838841326"/>
            <p14:sldId id="838841311"/>
            <p14:sldId id="838841345"/>
            <p14:sldId id="838841329"/>
            <p14:sldId id="838841330"/>
            <p14:sldId id="838841346"/>
            <p14:sldId id="838841331"/>
            <p14:sldId id="838841332"/>
            <p14:sldId id="838841327"/>
            <p14:sldId id="838841333"/>
            <p14:sldId id="838841334"/>
            <p14:sldId id="838841335"/>
            <p14:sldId id="838841336"/>
            <p14:sldId id="838841315"/>
            <p14:sldId id="838841338"/>
            <p14:sldId id="838841318"/>
            <p14:sldId id="838841321"/>
            <p14:sldId id="838841319"/>
            <p14:sldId id="838841340"/>
            <p14:sldId id="838841343"/>
            <p14:sldId id="838841320"/>
            <p14:sldId id="838841341"/>
            <p14:sldId id="838841342"/>
            <p14:sldId id="838841347"/>
            <p14:sldId id="838841349"/>
            <p14:sldId id="838841351"/>
            <p14:sldId id="838841350"/>
            <p14:sldId id="838841324"/>
            <p14:sldId id="838841316"/>
          </p14:sldIdLst>
        </p14:section>
        <p14:section name="Appendix" id="{B533152D-8367-43E9-880E-89E15D64476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D6A25-4335-F31F-037B-5264622BFCF8}" name="Negrete, Maria (Titan Alpha)" initials="NM(A" userId="S::Maria.Negrete2@va.gov::0a4ba534-701a-455c-bf6c-e730d0a01c09" providerId="AD"/>
  <p188:author id="{57FF0554-D6D0-6CDF-A32B-C009199611CC}" name="Murphy, Diane E." initials="ME" userId="S::diane.murphy3@va.gov::25ebc3d9-7cfa-4ac1-9788-77fe46a03c98"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low, Jason" initials="BJ" lastIdx="2" clrIdx="0">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F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252DE-8059-4F99-9EE1-2D20E862042A}" v="2" dt="2023-02-15T15:15:19.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1" autoAdjust="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omments/modernComment_31FFB3FA_C335103F.xml><?xml version="1.0" encoding="utf-8"?>
<p188:cmLst xmlns:a="http://schemas.openxmlformats.org/drawingml/2006/main" xmlns:r="http://schemas.openxmlformats.org/officeDocument/2006/relationships" xmlns:p188="http://schemas.microsoft.com/office/powerpoint/2018/8/main">
  <p188:cm id="{9EA8A860-CE8F-4674-92D7-EF1579E3AB6C}" authorId="{A4F754DA-B2C4-C695-EC82-8C721E0F92A2}" created="2023-02-09T00:42:19.313">
    <ac:deMkLst xmlns:ac="http://schemas.microsoft.com/office/drawing/2013/main/command">
      <pc:docMk xmlns:pc="http://schemas.microsoft.com/office/powerpoint/2013/main/command"/>
      <pc:sldMk xmlns:pc="http://schemas.microsoft.com/office/powerpoint/2013/main/command" cId="3275034687" sldId="838841338"/>
      <ac:spMk id="3" creationId="{82F35139-9D6A-4891-A0C8-0CDC1D4236F7}"/>
    </ac:deMkLst>
    <p188:txBody>
      <a:bodyPr/>
      <a:lstStyle/>
      <a:p>
        <a:r>
          <a:rPr lang="en-US"/>
          <a:t>Tony, we'll need to add the WOC, this is ok.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2/27/2023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dirty="0"/>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dirty="0"/>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6E0020C-34B3-4644-B138-3A9503ECB28E}" type="slidenum">
              <a:rPr lang="en-US" smtClean="0"/>
              <a:pPr/>
              <a:t>6</a:t>
            </a:fld>
            <a:endParaRPr lang="en-US" dirty="0"/>
          </a:p>
        </p:txBody>
      </p:sp>
    </p:spTree>
    <p:extLst>
      <p:ext uri="{BB962C8B-B14F-4D97-AF65-F5344CB8AC3E}">
        <p14:creationId xmlns:p14="http://schemas.microsoft.com/office/powerpoint/2010/main" val="44309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574F8-C803-4BA0-BA40-396F8B7B22AC}" type="slidenum">
              <a:rPr lang="en-US" smtClean="0"/>
              <a:t>19</a:t>
            </a:fld>
            <a:endParaRPr lang="en-US" dirty="0"/>
          </a:p>
        </p:txBody>
      </p:sp>
    </p:spTree>
    <p:extLst>
      <p:ext uri="{BB962C8B-B14F-4D97-AF65-F5344CB8AC3E}">
        <p14:creationId xmlns:p14="http://schemas.microsoft.com/office/powerpoint/2010/main" val="274788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GAO determined that food could be a proper training expense for federal civilian employees and military members where the food was necessary for the employees and members to obtain the full benefit of an antiterrorism training exercise conducted by the U.S. Army Garrison Ansbach. B-317423, Mar. 9, 2009. The purpose of the training was to simulate realistic antiterrorism scenarios, which could very well require nonstop participation through mealtimes in order to protect life and property. Id. See also B-244473, Jan. 13, 1992; 50 Comp. Gen. 610 (1971); 39 Comp. Gen. 119 (1959); B-247966, June 16, 1993; B-193955, Sept. 14, 1979. The government may also furnish meals to nongovernment speakers as an expense of conducting the training. 48 Comp. Gen. 185 (1968)</a:t>
            </a:r>
          </a:p>
        </p:txBody>
      </p:sp>
      <p:sp>
        <p:nvSpPr>
          <p:cNvPr id="4" name="Slide Number Placeholder 3"/>
          <p:cNvSpPr>
            <a:spLocks noGrp="1"/>
          </p:cNvSpPr>
          <p:nvPr>
            <p:ph type="sldNum" sz="quarter" idx="5"/>
          </p:nvPr>
        </p:nvSpPr>
        <p:spPr/>
        <p:txBody>
          <a:bodyPr/>
          <a:lstStyle/>
          <a:p>
            <a:fld id="{A02574F8-C803-4BA0-BA40-396F8B7B22AC}" type="slidenum">
              <a:rPr lang="en-US" smtClean="0"/>
              <a:t>37</a:t>
            </a:fld>
            <a:endParaRPr lang="en-US" dirty="0"/>
          </a:p>
        </p:txBody>
      </p:sp>
    </p:spTree>
    <p:extLst>
      <p:ext uri="{BB962C8B-B14F-4D97-AF65-F5344CB8AC3E}">
        <p14:creationId xmlns:p14="http://schemas.microsoft.com/office/powerpoint/2010/main" val="324269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GAO determined that food could be a proper training expense for federal civilian employees and military members where the food was necessary for the employees and members to obtain the full benefit of an antiterrorism training exercise conducted by the U.S. Army Garrison Ansbach. B-317423, Mar. 9, 2009. The purpose of the training was to simulate realistic antiterrorism scenarios, which could very well require nonstop participation through mealtimes in order to protect life and property. Id. See also B-244473, Jan. 13, 1992; 50 Comp. Gen. 610 (1971); 39 Comp. Gen. 119 (1959); B-247966, June 16, 1993; B-193955, Sept. 14, 1979. The government may also furnish meals to nongovernment speakers as an expense of conducting the training. 48 Comp. Gen. 185 (1968)</a:t>
            </a:r>
          </a:p>
        </p:txBody>
      </p:sp>
      <p:sp>
        <p:nvSpPr>
          <p:cNvPr id="4" name="Slide Number Placeholder 3"/>
          <p:cNvSpPr>
            <a:spLocks noGrp="1"/>
          </p:cNvSpPr>
          <p:nvPr>
            <p:ph type="sldNum" sz="quarter" idx="5"/>
          </p:nvPr>
        </p:nvSpPr>
        <p:spPr/>
        <p:txBody>
          <a:bodyPr/>
          <a:lstStyle/>
          <a:p>
            <a:fld id="{A02574F8-C803-4BA0-BA40-396F8B7B22AC}" type="slidenum">
              <a:rPr lang="en-US" smtClean="0"/>
              <a:t>38</a:t>
            </a:fld>
            <a:endParaRPr lang="en-US" dirty="0"/>
          </a:p>
        </p:txBody>
      </p:sp>
    </p:spTree>
    <p:extLst>
      <p:ext uri="{BB962C8B-B14F-4D97-AF65-F5344CB8AC3E}">
        <p14:creationId xmlns:p14="http://schemas.microsoft.com/office/powerpoint/2010/main" val="192275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GAO determined that food could be a proper training expense for federal civilian employees and military members where the food was necessary for the employees and members to obtain the full benefit of an antiterrorism training exercise conducted by the U.S. Army Garrison Ansbach. B-317423, Mar. 9, 2009. The purpose of the training was to simulate realistic antiterrorism scenarios, which could very well require nonstop participation through mealtimes in order to protect life and property. Id. See also B-244473, Jan. 13, 1992; 50 Comp. Gen. 610 (1971); 39 Comp. Gen. 119 (1959); B-247966, June 16, 1993; B-193955, Sept. 14, 1979. The government may also furnish meals to nongovernment speakers as an expense of conducting the training. 48 Comp. Gen. 185 (1968)</a:t>
            </a:r>
          </a:p>
        </p:txBody>
      </p:sp>
      <p:sp>
        <p:nvSpPr>
          <p:cNvPr id="4" name="Slide Number Placeholder 3"/>
          <p:cNvSpPr>
            <a:spLocks noGrp="1"/>
          </p:cNvSpPr>
          <p:nvPr>
            <p:ph type="sldNum" sz="quarter" idx="5"/>
          </p:nvPr>
        </p:nvSpPr>
        <p:spPr/>
        <p:txBody>
          <a:bodyPr/>
          <a:lstStyle/>
          <a:p>
            <a:fld id="{A02574F8-C803-4BA0-BA40-396F8B7B22AC}" type="slidenum">
              <a:rPr lang="en-US" smtClean="0"/>
              <a:t>39</a:t>
            </a:fld>
            <a:endParaRPr lang="en-US" dirty="0"/>
          </a:p>
        </p:txBody>
      </p:sp>
    </p:spTree>
    <p:extLst>
      <p:ext uri="{BB962C8B-B14F-4D97-AF65-F5344CB8AC3E}">
        <p14:creationId xmlns:p14="http://schemas.microsoft.com/office/powerpoint/2010/main" val="208751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151107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2/27/2023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93227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3.png"/><Relationship Id="rId4" Type="http://schemas.openxmlformats.org/officeDocument/2006/relationships/theme" Target="../theme/theme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ao.gov/assets/gao-05-734sp.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law.cornell.edu/uscode/text/38/7303"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gao.gov/assets/2019-11/687162.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gcc02.safelinks.protection.outlook.com/?url=https%3A%2F%2Fwww.gao.gov%2Fproducts%2Fb-205768-0&amp;data=05%7C01%7C%7C2b9148f0ee394c4d8b0408db0acad72c%7Ce95f1b23abaf45ee821db7ab251ab3bf%7C0%7C0%7C638115638530496012%7CUnknown%7CTWFpbGZsb3d8eyJWIjoiMC4wLjAwMDAiLCJQIjoiV2luMzIiLCJBTiI6Ik1haWwiLCJXVCI6Mn0%3D%7C3000%7C%7C%7C&amp;sdata=qjQeOdMQNQ49qzVC0P3U9TaYhWdKagGLm4LGT0bE%2Feg%3D&amp;reserved=0"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gao.gov/legal/appropriations-law/resources" TargetMode="External"/><Relationship Id="rId2" Type="http://schemas.microsoft.com/office/2018/10/relationships/comments" Target="../comments/modernComment_31FFB3FA_C335103F.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gao.gov/legal/appropriations-law/resourc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gao.gov/assets/2019-11/687162.pd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gcc02.safelinks.protection.outlook.com/?url=https%3A%2F%2Fwww.gao.gov%2Fproducts%2Fb-302548&amp;data=05%7C01%7C%7C2b9148f0ee394c4d8b0408db0acad72c%7Ce95f1b23abaf45ee821db7ab251ab3bf%7C0%7C0%7C638115638530496012%7CUnknown%7CTWFpbGZsb3d8eyJWIjoiMC4wLjAwMDAiLCJQIjoiV2luMzIiLCJBTiI6Ik1haWwiLCJXVCI6Mn0%3D%7C3000%7C%7C%7C&amp;sdata=i27Q0itveM0IGNOOMdccBqnZxI8aobYuT1CU%2BRthrKw%3D&amp;reserved=0"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gao.gov/assets/2019-11/687162.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vagov.sharepoint.com/sites/vacovhacomm/admin/ORDFinance/SitePages/VA_ORD_Finance_Processes.aspx"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ao.gov/legal/appropriations-law/red-book"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www.gao.gov/assets/2019-11/687162.pdf" TargetMode="External"/><Relationship Id="rId3" Type="http://schemas.openxmlformats.org/officeDocument/2006/relationships/hyperlink" Target="https://www.gao.gov/assets/gao-05-734sp.pdf" TargetMode="External"/><Relationship Id="rId7" Type="http://schemas.openxmlformats.org/officeDocument/2006/relationships/hyperlink" Target="https://www.gao.gov/legal/appropriations-law/search" TargetMode="External"/><Relationship Id="rId2" Type="http://schemas.openxmlformats.org/officeDocument/2006/relationships/hyperlink" Target="https://www.va.gov/finance/docs/VA-FinancialPolicyVolumeIIChapter07.pdf" TargetMode="External"/><Relationship Id="rId1" Type="http://schemas.openxmlformats.org/officeDocument/2006/relationships/slideLayout" Target="../slideLayouts/slideLayout3.xml"/><Relationship Id="rId6" Type="http://schemas.openxmlformats.org/officeDocument/2006/relationships/hyperlink" Target="https://www.gao.gov/legal/appropriations-law/resources" TargetMode="External"/><Relationship Id="rId5" Type="http://schemas.openxmlformats.org/officeDocument/2006/relationships/hyperlink" Target="https://www.whitehouse.gov/wp-content/uploads/2018/06/s145.pdf" TargetMode="External"/><Relationship Id="rId4" Type="http://schemas.openxmlformats.org/officeDocument/2006/relationships/hyperlink" Target="https://www.gao.gov/legal/appropriations-law/red-book"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forms.office.com/Pages/ResponsePage.aspx?id=Ixtf6a-r7kWCHberJRqzv0yuJabPAhVEm7ERM18ambtUMVBNSFRaUjhEOVc3RDlOMTk1RFpDQjlPMCQlQCN0PWc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gao.gov/legal/appropriations-law/red-book"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gao.gov/assets/2019-11/202819.pdf" TargetMode="External"/><Relationship Id="rId3" Type="http://schemas.openxmlformats.org/officeDocument/2006/relationships/hyperlink" Target="https://www.gao.gov/assets/2019-11/675699.pdf" TargetMode="External"/><Relationship Id="rId7" Type="http://schemas.openxmlformats.org/officeDocument/2006/relationships/hyperlink" Target="https://www.gao.gov/assets/2019-11/668991.pdf" TargetMode="External"/><Relationship Id="rId2" Type="http://schemas.openxmlformats.org/officeDocument/2006/relationships/hyperlink" Target="https://www.gao.gov/legal/appropriations-law/red-book" TargetMode="External"/><Relationship Id="rId1" Type="http://schemas.openxmlformats.org/officeDocument/2006/relationships/slideLayout" Target="../slideLayouts/slideLayout3.xml"/><Relationship Id="rId6" Type="http://schemas.openxmlformats.org/officeDocument/2006/relationships/hyperlink" Target="https://www.gao.gov/assets/2019-11/202437.pdf" TargetMode="External"/><Relationship Id="rId5" Type="http://schemas.openxmlformats.org/officeDocument/2006/relationships/hyperlink" Target="https://www.gao.gov/assets/2019-11/687162.pdf" TargetMode="External"/><Relationship Id="rId4" Type="http://schemas.openxmlformats.org/officeDocument/2006/relationships/hyperlink" Target="https://www.gao.gov/assets/2019-11/675709.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raduateschool.edu/courses/federal-appropriations-law" TargetMode="External"/><Relationship Id="rId2" Type="http://schemas.openxmlformats.org/officeDocument/2006/relationships/hyperlink" Target="https://www.managementconcepts.com/Training/Training-Topics/Financial-Management/Appropriations-Law"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a:bodyPr>
          <a:lstStyle/>
          <a:p>
            <a:endParaRPr lang="en-US" dirty="0"/>
          </a:p>
          <a:p>
            <a:endParaRPr lang="en-US" dirty="0"/>
          </a:p>
          <a:p>
            <a:endParaRPr lang="en-US" dirty="0"/>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0" y="1222790"/>
            <a:ext cx="11793816" cy="769441"/>
          </a:xfrm>
          <a:prstGeom prst="rect">
            <a:avLst/>
          </a:prstGeom>
          <a:noFill/>
        </p:spPr>
        <p:txBody>
          <a:bodyPr wrap="square" rtlCol="0">
            <a:spAutoFit/>
          </a:bodyPr>
          <a:lstStyle/>
          <a:p>
            <a:pPr algn="ctr"/>
            <a:r>
              <a:rPr lang="en-US" sz="4400" dirty="0"/>
              <a:t>Appropriations Law in Research</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dirty="0"/>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537069" y="3011648"/>
            <a:ext cx="6095551" cy="247325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February 15, 2023</a:t>
            </a:r>
          </a:p>
          <a:p>
            <a:r>
              <a:rPr lang="en-US" dirty="0"/>
              <a:t>Jason Berlow, Management Analyst, Finance</a:t>
            </a:r>
          </a:p>
          <a:p>
            <a:r>
              <a:rPr lang="en-US" dirty="0"/>
              <a:t>Tony Laracuente, Director of Field Operations</a:t>
            </a:r>
          </a:p>
          <a:p>
            <a:endParaRPr lang="en-US" dirty="0"/>
          </a:p>
          <a:p>
            <a:endParaRPr lang="en-US" dirty="0"/>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D9BF-393F-4960-841C-76E8A7CEE01D}"/>
              </a:ext>
            </a:extLst>
          </p:cNvPr>
          <p:cNvSpPr>
            <a:spLocks noGrp="1"/>
          </p:cNvSpPr>
          <p:nvPr>
            <p:ph type="title"/>
          </p:nvPr>
        </p:nvSpPr>
        <p:spPr/>
        <p:txBody>
          <a:bodyPr/>
          <a:lstStyle/>
          <a:p>
            <a:r>
              <a:rPr lang="en-US" dirty="0"/>
              <a:t>What is an obligation?</a:t>
            </a:r>
          </a:p>
        </p:txBody>
      </p:sp>
      <p:sp>
        <p:nvSpPr>
          <p:cNvPr id="3" name="Content Placeholder 2">
            <a:extLst>
              <a:ext uri="{FF2B5EF4-FFF2-40B4-BE49-F238E27FC236}">
                <a16:creationId xmlns:a16="http://schemas.microsoft.com/office/drawing/2014/main" id="{82F35139-9D6A-4891-A0C8-0CDC1D4236F7}"/>
              </a:ext>
            </a:extLst>
          </p:cNvPr>
          <p:cNvSpPr>
            <a:spLocks noGrp="1"/>
          </p:cNvSpPr>
          <p:nvPr>
            <p:ph idx="1"/>
          </p:nvPr>
        </p:nvSpPr>
        <p:spPr/>
        <p:txBody>
          <a:bodyPr/>
          <a:lstStyle/>
          <a:p>
            <a:pPr algn="l"/>
            <a:r>
              <a:rPr lang="en-US" b="1" dirty="0"/>
              <a:t>Obligation: </a:t>
            </a:r>
            <a:r>
              <a:rPr lang="en-US" dirty="0"/>
              <a:t>is some action that creates a legal liability or definite commitment on the part of the government or creates a legal duty that could mature into a legal liability by virtue of an action that is beyond the control of the government. Payment may be made immediately or in the future. </a:t>
            </a:r>
          </a:p>
          <a:p>
            <a:pPr algn="l"/>
            <a:r>
              <a:rPr lang="en-US" dirty="0"/>
              <a:t>GAO, </a:t>
            </a:r>
            <a:r>
              <a:rPr lang="en-US" dirty="0">
                <a:hlinkClick r:id="rId2"/>
              </a:rPr>
              <a:t>A Glossary of Terms Used in the Federal Budget Process, GAO-05-734S  </a:t>
            </a:r>
            <a:endParaRPr lang="en-US" dirty="0"/>
          </a:p>
        </p:txBody>
      </p:sp>
      <p:sp>
        <p:nvSpPr>
          <p:cNvPr id="4" name="Slide Number Placeholder 3">
            <a:extLst>
              <a:ext uri="{FF2B5EF4-FFF2-40B4-BE49-F238E27FC236}">
                <a16:creationId xmlns:a16="http://schemas.microsoft.com/office/drawing/2014/main" id="{95DED773-AD6A-4DE3-96A9-12BE9E5B878B}"/>
              </a:ext>
            </a:extLst>
          </p:cNvPr>
          <p:cNvSpPr>
            <a:spLocks noGrp="1"/>
          </p:cNvSpPr>
          <p:nvPr>
            <p:ph type="sldNum" sz="quarter" idx="12"/>
          </p:nvPr>
        </p:nvSpPr>
        <p:spPr/>
        <p:txBody>
          <a:bodyPr/>
          <a:lstStyle/>
          <a:p>
            <a:fld id="{670A9334-4E67-F94F-A05E-0CE8B74A054E}" type="slidenum">
              <a:rPr lang="en-US" smtClean="0"/>
              <a:t>10</a:t>
            </a:fld>
            <a:endParaRPr lang="en-US" dirty="0"/>
          </a:p>
        </p:txBody>
      </p:sp>
    </p:spTree>
    <p:extLst>
      <p:ext uri="{BB962C8B-B14F-4D97-AF65-F5344CB8AC3E}">
        <p14:creationId xmlns:p14="http://schemas.microsoft.com/office/powerpoint/2010/main" val="43194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ACD-F48C-40A4-AAA8-19EC393CDABC}"/>
              </a:ext>
            </a:extLst>
          </p:cNvPr>
          <p:cNvSpPr>
            <a:spLocks noGrp="1"/>
          </p:cNvSpPr>
          <p:nvPr>
            <p:ph type="title"/>
          </p:nvPr>
        </p:nvSpPr>
        <p:spPr/>
        <p:txBody>
          <a:bodyPr/>
          <a:lstStyle/>
          <a:p>
            <a:r>
              <a:rPr lang="en-US" dirty="0"/>
              <a:t>Purpose/Time/Amount: The most critical concept in appropriations law)</a:t>
            </a:r>
          </a:p>
        </p:txBody>
      </p:sp>
      <p:sp>
        <p:nvSpPr>
          <p:cNvPr id="3" name="Content Placeholder 2">
            <a:extLst>
              <a:ext uri="{FF2B5EF4-FFF2-40B4-BE49-F238E27FC236}">
                <a16:creationId xmlns:a16="http://schemas.microsoft.com/office/drawing/2014/main" id="{14F89BF7-280E-4ED2-A951-111B02A0DF51}"/>
              </a:ext>
            </a:extLst>
          </p:cNvPr>
          <p:cNvSpPr>
            <a:spLocks noGrp="1"/>
          </p:cNvSpPr>
          <p:nvPr>
            <p:ph idx="1"/>
          </p:nvPr>
        </p:nvSpPr>
        <p:spPr>
          <a:xfrm>
            <a:off x="398109" y="1077536"/>
            <a:ext cx="10515600" cy="4351338"/>
          </a:xfrm>
        </p:spPr>
        <p:txBody>
          <a:bodyPr/>
          <a:lstStyle/>
          <a:p>
            <a:r>
              <a:rPr lang="en-US" sz="1800" dirty="0"/>
              <a:t>Congress controls the Government’s money and determines how the Government uses money and what amounts are available via the Appropriation's clause in the US Constitution: </a:t>
            </a:r>
            <a:r>
              <a:rPr lang="en-US" sz="1800" b="1" i="1" dirty="0"/>
              <a:t>No Money shall be drawn from the Treasury, but in Consequence of Appropriations made by Law; and a regular Statement and Account of the Receipts and Expenditures of all public Money shall be published from time to time.</a:t>
            </a:r>
          </a:p>
          <a:p>
            <a:r>
              <a:rPr lang="en-US" sz="1800" b="1" dirty="0"/>
              <a:t>This legal authority to control funds is codified in the following three statutes:</a:t>
            </a:r>
          </a:p>
          <a:p>
            <a:endParaRPr lang="en-US" sz="1600" b="1" dirty="0"/>
          </a:p>
          <a:p>
            <a:endParaRPr lang="en-US" sz="1600" dirty="0"/>
          </a:p>
          <a:p>
            <a:endParaRPr lang="en-US" sz="1600" dirty="0"/>
          </a:p>
          <a:p>
            <a:pPr marL="0" indent="0">
              <a:buNone/>
            </a:pPr>
            <a:endParaRPr lang="en-US" sz="1600" dirty="0"/>
          </a:p>
          <a:p>
            <a:pPr marL="457200" lvl="1" indent="0">
              <a:buNone/>
            </a:pPr>
            <a:r>
              <a:rPr lang="en-US" sz="1200" dirty="0"/>
              <a:t> </a:t>
            </a:r>
          </a:p>
        </p:txBody>
      </p:sp>
      <p:sp>
        <p:nvSpPr>
          <p:cNvPr id="4" name="Slide Number Placeholder 3">
            <a:extLst>
              <a:ext uri="{FF2B5EF4-FFF2-40B4-BE49-F238E27FC236}">
                <a16:creationId xmlns:a16="http://schemas.microsoft.com/office/drawing/2014/main" id="{AC9BE658-4053-4E49-A301-9717DD4B6B6D}"/>
              </a:ext>
            </a:extLst>
          </p:cNvPr>
          <p:cNvSpPr>
            <a:spLocks noGrp="1"/>
          </p:cNvSpPr>
          <p:nvPr>
            <p:ph type="sldNum" sz="quarter" idx="12"/>
          </p:nvPr>
        </p:nvSpPr>
        <p:spPr/>
        <p:txBody>
          <a:bodyPr/>
          <a:lstStyle/>
          <a:p>
            <a:fld id="{670A9334-4E67-F94F-A05E-0CE8B74A054E}" type="slidenum">
              <a:rPr lang="en-US" smtClean="0"/>
              <a:t>11</a:t>
            </a:fld>
            <a:endParaRPr lang="en-US" dirty="0"/>
          </a:p>
        </p:txBody>
      </p:sp>
      <p:graphicFrame>
        <p:nvGraphicFramePr>
          <p:cNvPr id="5" name="Table 5">
            <a:extLst>
              <a:ext uri="{FF2B5EF4-FFF2-40B4-BE49-F238E27FC236}">
                <a16:creationId xmlns:a16="http://schemas.microsoft.com/office/drawing/2014/main" id="{44201B94-274C-4C25-AEA3-F423007F75C4}"/>
              </a:ext>
            </a:extLst>
          </p:cNvPr>
          <p:cNvGraphicFramePr>
            <a:graphicFrameLocks noGrp="1"/>
          </p:cNvGraphicFramePr>
          <p:nvPr>
            <p:extLst>
              <p:ext uri="{D42A27DB-BD31-4B8C-83A1-F6EECF244321}">
                <p14:modId xmlns:p14="http://schemas.microsoft.com/office/powerpoint/2010/main" val="450854970"/>
              </p:ext>
            </p:extLst>
          </p:nvPr>
        </p:nvGraphicFramePr>
        <p:xfrm>
          <a:off x="285750" y="2633144"/>
          <a:ext cx="11681349" cy="3352800"/>
        </p:xfrm>
        <a:graphic>
          <a:graphicData uri="http://schemas.openxmlformats.org/drawingml/2006/table">
            <a:tbl>
              <a:tblPr firstRow="1" bandRow="1">
                <a:tableStyleId>{5C22544A-7EE6-4342-B048-85BDC9FD1C3A}</a:tableStyleId>
              </a:tblPr>
              <a:tblGrid>
                <a:gridCol w="2914603">
                  <a:extLst>
                    <a:ext uri="{9D8B030D-6E8A-4147-A177-3AD203B41FA5}">
                      <a16:colId xmlns:a16="http://schemas.microsoft.com/office/drawing/2014/main" val="4061451221"/>
                    </a:ext>
                  </a:extLst>
                </a:gridCol>
                <a:gridCol w="8766746">
                  <a:extLst>
                    <a:ext uri="{9D8B030D-6E8A-4147-A177-3AD203B41FA5}">
                      <a16:colId xmlns:a16="http://schemas.microsoft.com/office/drawing/2014/main" val="3510087091"/>
                    </a:ext>
                  </a:extLst>
                </a:gridCol>
              </a:tblGrid>
              <a:tr h="370840">
                <a:tc>
                  <a:txBody>
                    <a:bodyPr/>
                    <a:lstStyle/>
                    <a:p>
                      <a:pPr algn="ctr"/>
                      <a:r>
                        <a:rPr lang="en-US" dirty="0"/>
                        <a:t>Legal Requirements for an Appropriation </a:t>
                      </a:r>
                    </a:p>
                  </a:txBody>
                  <a:tcPr/>
                </a:tc>
                <a:tc>
                  <a:txBody>
                    <a:bodyPr/>
                    <a:lstStyle/>
                    <a:p>
                      <a:pPr algn="ctr"/>
                      <a:r>
                        <a:rPr lang="en-US" dirty="0"/>
                        <a:t>Key Considerations</a:t>
                      </a:r>
                    </a:p>
                  </a:txBody>
                  <a:tcPr/>
                </a:tc>
                <a:extLst>
                  <a:ext uri="{0D108BD9-81ED-4DB2-BD59-A6C34878D82A}">
                    <a16:rowId xmlns:a16="http://schemas.microsoft.com/office/drawing/2014/main" val="848074625"/>
                  </a:ext>
                </a:extLst>
              </a:tr>
              <a:tr h="181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0" dirty="0">
                          <a:latin typeface="+mn-lt"/>
                        </a:rPr>
                        <a:t>Purpose (31 U</a:t>
                      </a:r>
                      <a:r>
                        <a:rPr lang="en-US" sz="1600" b="0" i="0" u="none" strike="noStrike" baseline="0" dirty="0">
                          <a:latin typeface="+mn-lt"/>
                        </a:rPr>
                        <a:t>.</a:t>
                      </a:r>
                      <a:r>
                        <a:rPr lang="en-US" sz="1600" b="1" i="0" u="none" strike="noStrike" baseline="0" dirty="0">
                          <a:latin typeface="+mn-lt"/>
                        </a:rPr>
                        <a:t>S.C. 1301)/ Necessary Expense Doctrine:</a:t>
                      </a:r>
                    </a:p>
                  </a:txBody>
                  <a:tcPr/>
                </a:tc>
                <a:tc>
                  <a:txBody>
                    <a:bodyPr/>
                    <a:lstStyle/>
                    <a:p>
                      <a:pPr marL="285750" indent="-285750">
                        <a:buFont typeface="Arial" panose="020B0604020202020204" pitchFamily="34" charset="0"/>
                        <a:buChar char="•"/>
                      </a:pPr>
                      <a:r>
                        <a:rPr lang="en-US" sz="1600" kern="1200" dirty="0">
                          <a:solidFill>
                            <a:schemeClr val="tx1"/>
                          </a:solidFill>
                          <a:latin typeface="+mn-lt"/>
                          <a:ea typeface="+mn-ea"/>
                          <a:cs typeface="+mn-cs"/>
                        </a:rPr>
                        <a:t>Section 1301 of the U.S. Code – called the “Purpose” Statute prohibits Federal officials from using appropriated funds for purposes other those for which the funds were appropriated.</a:t>
                      </a:r>
                      <a:endParaRPr lang="en-US" sz="1600" dirty="0"/>
                    </a:p>
                  </a:txBody>
                  <a:tcPr/>
                </a:tc>
                <a:extLst>
                  <a:ext uri="{0D108BD9-81ED-4DB2-BD59-A6C34878D82A}">
                    <a16:rowId xmlns:a16="http://schemas.microsoft.com/office/drawing/2014/main" val="2796115175"/>
                  </a:ext>
                </a:extLst>
              </a:tr>
              <a:tr h="370840">
                <a:tc>
                  <a:txBody>
                    <a:bodyPr/>
                    <a:lstStyle/>
                    <a:p>
                      <a:pPr algn="l"/>
                      <a:r>
                        <a:rPr lang="en-US" sz="1600" b="1" i="0" u="none" strike="noStrike" kern="1200" baseline="0" dirty="0">
                          <a:solidFill>
                            <a:schemeClr val="dk1"/>
                          </a:solidFill>
                          <a:latin typeface="+mn-lt"/>
                          <a:ea typeface="+mn-ea"/>
                          <a:cs typeface="+mn-cs"/>
                        </a:rPr>
                        <a:t>Time/Bona fide needs (BFN) rule (31 USC, 1502):</a:t>
                      </a:r>
                      <a:endParaRPr lang="en-US" sz="1600" b="1" dirty="0">
                        <a:latin typeface="+mn-lt"/>
                      </a:endParaRPr>
                    </a:p>
                  </a:txBody>
                  <a:tcPr/>
                </a:tc>
                <a:tc>
                  <a:txBody>
                    <a:bodyPr/>
                    <a:lstStyle/>
                    <a:p>
                      <a:pPr marL="285750" indent="-285750">
                        <a:buFont typeface="Arial" panose="020B0604020202020204" pitchFamily="34" charset="0"/>
                        <a:buChar char="•"/>
                      </a:pPr>
                      <a:r>
                        <a:rPr lang="en-US" sz="1600" kern="1200" dirty="0">
                          <a:solidFill>
                            <a:schemeClr val="tx1"/>
                          </a:solidFill>
                          <a:latin typeface="+mn-lt"/>
                          <a:ea typeface="+mn-ea"/>
                          <a:cs typeface="+mn-cs"/>
                        </a:rPr>
                        <a:t>The Bona Fide Needs Rule (BFN) requires that the need for which the funds are appropriated exists during the period for which the appropriation is made.</a:t>
                      </a:r>
                    </a:p>
                  </a:txBody>
                  <a:tcPr/>
                </a:tc>
                <a:extLst>
                  <a:ext uri="{0D108BD9-81ED-4DB2-BD59-A6C34878D82A}">
                    <a16:rowId xmlns:a16="http://schemas.microsoft.com/office/drawing/2014/main" val="1294132176"/>
                  </a:ext>
                </a:extLst>
              </a:tr>
              <a:tr h="370840">
                <a:tc>
                  <a:txBody>
                    <a:bodyPr/>
                    <a:lstStyle/>
                    <a:p>
                      <a:pPr algn="l"/>
                      <a:r>
                        <a:rPr lang="en-US" sz="1600" b="1" i="0" u="none" strike="noStrike" kern="1200" baseline="0" dirty="0">
                          <a:solidFill>
                            <a:schemeClr val="dk1"/>
                          </a:solidFill>
                          <a:latin typeface="+mn-lt"/>
                          <a:ea typeface="+mn-ea"/>
                          <a:cs typeface="+mn-cs"/>
                        </a:rPr>
                        <a:t>Amount (</a:t>
                      </a:r>
                      <a:r>
                        <a:rPr lang="en-US" sz="1600" b="1" kern="1200" dirty="0" err="1">
                          <a:solidFill>
                            <a:schemeClr val="tx1"/>
                          </a:solidFill>
                          <a:latin typeface="+mn-lt"/>
                          <a:ea typeface="+mn-ea"/>
                          <a:cs typeface="+mn-cs"/>
                        </a:rPr>
                        <a:t>Antideficiency</a:t>
                      </a:r>
                      <a:r>
                        <a:rPr lang="en-US" sz="1600" b="1" kern="1200" dirty="0">
                          <a:solidFill>
                            <a:schemeClr val="tx1"/>
                          </a:solidFill>
                          <a:latin typeface="+mn-lt"/>
                          <a:ea typeface="+mn-ea"/>
                          <a:cs typeface="+mn-cs"/>
                        </a:rPr>
                        <a:t> Act , </a:t>
                      </a:r>
                      <a:r>
                        <a:rPr lang="en-US" sz="1600" b="1" i="0" u="none" strike="noStrike" kern="1200" baseline="0" dirty="0">
                          <a:solidFill>
                            <a:schemeClr val="dk1"/>
                          </a:solidFill>
                          <a:latin typeface="+mn-lt"/>
                          <a:ea typeface="+mn-ea"/>
                          <a:cs typeface="+mn-cs"/>
                        </a:rPr>
                        <a:t>31 USC 1341 and 1517):</a:t>
                      </a:r>
                      <a:endParaRPr lang="en-US" sz="1600" b="1" dirty="0">
                        <a:latin typeface="+mn-lt"/>
                      </a:endParaRPr>
                    </a:p>
                  </a:txBody>
                  <a:tcPr/>
                </a:tc>
                <a:tc>
                  <a:txBody>
                    <a:bodyPr/>
                    <a:lstStyle/>
                    <a:p>
                      <a:r>
                        <a:rPr lang="en-US" sz="1600" b="1" dirty="0"/>
                        <a:t>The </a:t>
                      </a:r>
                      <a:r>
                        <a:rPr lang="en-US" sz="1600" b="1" kern="1200" dirty="0">
                          <a:solidFill>
                            <a:schemeClr val="tx1"/>
                          </a:solidFill>
                          <a:latin typeface="+mn-lt"/>
                          <a:ea typeface="+mn-ea"/>
                          <a:cs typeface="+mn-cs"/>
                        </a:rPr>
                        <a:t>Antideficiency (ADA) Act prohibits the following:</a:t>
                      </a:r>
                    </a:p>
                    <a:p>
                      <a:pPr marL="285750" indent="-285750">
                        <a:buFont typeface="Arial" panose="020B0604020202020204" pitchFamily="34" charset="0"/>
                        <a:buChar char="•"/>
                      </a:pPr>
                      <a:r>
                        <a:rPr lang="en-US" sz="1600" kern="1200" dirty="0">
                          <a:solidFill>
                            <a:schemeClr val="tx1"/>
                          </a:solidFill>
                          <a:latin typeface="+mn-lt"/>
                          <a:ea typeface="+mn-ea"/>
                          <a:cs typeface="+mn-cs"/>
                        </a:rPr>
                        <a:t>Making or authorizing an obligation exceeding an amount available in an appropriation</a:t>
                      </a:r>
                    </a:p>
                    <a:p>
                      <a:pPr marL="285750" lvl="0" indent="-285750">
                        <a:buFont typeface="Arial" panose="020B0604020202020204" pitchFamily="34" charset="0"/>
                        <a:buChar char="•"/>
                      </a:pPr>
                      <a:r>
                        <a:rPr lang="en-US" sz="1600" kern="1200" dirty="0">
                          <a:solidFill>
                            <a:schemeClr val="tx1"/>
                          </a:solidFill>
                          <a:latin typeface="+mn-lt"/>
                          <a:ea typeface="+mn-ea"/>
                          <a:cs typeface="+mn-cs"/>
                        </a:rPr>
                        <a:t>Involving the government in a contract or obligation before an appropriation is made</a:t>
                      </a:r>
                    </a:p>
                    <a:p>
                      <a:pPr marL="285750" lvl="0" indent="-285750">
                        <a:buFont typeface="Arial" panose="020B0604020202020204" pitchFamily="34" charset="0"/>
                        <a:buChar char="•"/>
                      </a:pPr>
                      <a:r>
                        <a:rPr lang="en-US" sz="1600" kern="1200" dirty="0">
                          <a:solidFill>
                            <a:schemeClr val="tx1"/>
                          </a:solidFill>
                          <a:latin typeface="+mn-lt"/>
                          <a:ea typeface="+mn-ea"/>
                          <a:cs typeface="+mn-cs"/>
                        </a:rPr>
                        <a:t>Making or authorizing an obligation exceeding an apportionment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latin typeface="+mn-lt"/>
                          <a:ea typeface="+mn-ea"/>
                          <a:cs typeface="+mn-cs"/>
                        </a:rPr>
                        <a:t>Making or authorizing an obligation exceeding an amount permitted by agency regulations (sometimes referred to as an allotment), and accepting voluntary services</a:t>
                      </a:r>
                    </a:p>
                  </a:txBody>
                  <a:tcPr/>
                </a:tc>
                <a:extLst>
                  <a:ext uri="{0D108BD9-81ED-4DB2-BD59-A6C34878D82A}">
                    <a16:rowId xmlns:a16="http://schemas.microsoft.com/office/drawing/2014/main" val="4116131920"/>
                  </a:ext>
                </a:extLst>
              </a:tr>
            </a:tbl>
          </a:graphicData>
        </a:graphic>
      </p:graphicFrame>
    </p:spTree>
    <p:extLst>
      <p:ext uri="{BB962C8B-B14F-4D97-AF65-F5344CB8AC3E}">
        <p14:creationId xmlns:p14="http://schemas.microsoft.com/office/powerpoint/2010/main" val="167869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ACD-F48C-40A4-AAA8-19EC393CDABC}"/>
              </a:ext>
            </a:extLst>
          </p:cNvPr>
          <p:cNvSpPr>
            <a:spLocks noGrp="1"/>
          </p:cNvSpPr>
          <p:nvPr>
            <p:ph type="title"/>
          </p:nvPr>
        </p:nvSpPr>
        <p:spPr/>
        <p:txBody>
          <a:bodyPr/>
          <a:lstStyle/>
          <a:p>
            <a:r>
              <a:rPr lang="en-US" dirty="0"/>
              <a:t>What is an Appropriation and how does it related to Purpose/Time/Amount?</a:t>
            </a:r>
          </a:p>
        </p:txBody>
      </p:sp>
      <p:sp>
        <p:nvSpPr>
          <p:cNvPr id="3" name="Content Placeholder 2">
            <a:extLst>
              <a:ext uri="{FF2B5EF4-FFF2-40B4-BE49-F238E27FC236}">
                <a16:creationId xmlns:a16="http://schemas.microsoft.com/office/drawing/2014/main" id="{14F89BF7-280E-4ED2-A951-111B02A0DF51}"/>
              </a:ext>
            </a:extLst>
          </p:cNvPr>
          <p:cNvSpPr>
            <a:spLocks noGrp="1"/>
          </p:cNvSpPr>
          <p:nvPr>
            <p:ph idx="1"/>
          </p:nvPr>
        </p:nvSpPr>
        <p:spPr>
          <a:xfrm>
            <a:off x="285750" y="1006867"/>
            <a:ext cx="11068050" cy="4721028"/>
          </a:xfrm>
        </p:spPr>
        <p:txBody>
          <a:bodyPr/>
          <a:lstStyle/>
          <a:p>
            <a:r>
              <a:rPr lang="en-US" sz="2000" b="1" dirty="0"/>
              <a:t>An appropriation is a provision or law (typically an appropriations act) authorizing the obligation/expenditure of any amount of funds for a given purpose over a specified time period. This can include the annual appropriation, continuing resolutions (CRs), and supplemental appropriations. </a:t>
            </a:r>
          </a:p>
          <a:p>
            <a:r>
              <a:rPr lang="en-US" sz="2000" b="1" dirty="0"/>
              <a:t>Below is the Medical and Prosthetic Research’s FY 2023 Appropriation:</a:t>
            </a:r>
          </a:p>
          <a:p>
            <a:endParaRPr lang="en-US" sz="1800" b="1" dirty="0"/>
          </a:p>
          <a:p>
            <a:pPr marL="0" indent="0">
              <a:buNone/>
            </a:pPr>
            <a:r>
              <a:rPr lang="en-US" sz="1800" b="1" dirty="0"/>
              <a:t>  </a:t>
            </a:r>
          </a:p>
          <a:p>
            <a:endParaRPr lang="en-US" sz="1600" dirty="0"/>
          </a:p>
          <a:p>
            <a:pPr marL="457200" lvl="1" indent="0">
              <a:buNone/>
            </a:pPr>
            <a:r>
              <a:rPr lang="en-US" sz="1200" dirty="0"/>
              <a:t> </a:t>
            </a:r>
          </a:p>
        </p:txBody>
      </p:sp>
      <p:sp>
        <p:nvSpPr>
          <p:cNvPr id="4" name="Slide Number Placeholder 3">
            <a:extLst>
              <a:ext uri="{FF2B5EF4-FFF2-40B4-BE49-F238E27FC236}">
                <a16:creationId xmlns:a16="http://schemas.microsoft.com/office/drawing/2014/main" id="{AC9BE658-4053-4E49-A301-9717DD4B6B6D}"/>
              </a:ext>
            </a:extLst>
          </p:cNvPr>
          <p:cNvSpPr>
            <a:spLocks noGrp="1"/>
          </p:cNvSpPr>
          <p:nvPr>
            <p:ph type="sldNum" sz="quarter" idx="12"/>
          </p:nvPr>
        </p:nvSpPr>
        <p:spPr/>
        <p:txBody>
          <a:bodyPr/>
          <a:lstStyle/>
          <a:p>
            <a:fld id="{670A9334-4E67-F94F-A05E-0CE8B74A054E}" type="slidenum">
              <a:rPr lang="en-US" smtClean="0"/>
              <a:t>12</a:t>
            </a:fld>
            <a:endParaRPr lang="en-US" dirty="0"/>
          </a:p>
        </p:txBody>
      </p:sp>
      <p:sp>
        <p:nvSpPr>
          <p:cNvPr id="5" name="Rectangle 4">
            <a:extLst>
              <a:ext uri="{FF2B5EF4-FFF2-40B4-BE49-F238E27FC236}">
                <a16:creationId xmlns:a16="http://schemas.microsoft.com/office/drawing/2014/main" id="{75510569-069C-4FA4-92C1-A5D2F71CB8AE}"/>
              </a:ext>
            </a:extLst>
          </p:cNvPr>
          <p:cNvSpPr/>
          <p:nvPr/>
        </p:nvSpPr>
        <p:spPr>
          <a:xfrm>
            <a:off x="2735507" y="2567255"/>
            <a:ext cx="7610621" cy="2532184"/>
          </a:xfrm>
          <a:prstGeom prst="rect">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n w="0"/>
                <a:solidFill>
                  <a:schemeClr val="tx1"/>
                </a:solidFill>
                <a:effectLst>
                  <a:outerShdw blurRad="38100" dist="19050" dir="2700000" algn="tl" rotWithShape="0">
                    <a:schemeClr val="dk1">
                      <a:alpha val="40000"/>
                    </a:schemeClr>
                  </a:outerShdw>
                </a:effectLst>
              </a:rPr>
              <a:t>MEDICAL AND PROSTHETIC RESEARCH (FY 23 Appropriation) </a:t>
            </a:r>
          </a:p>
          <a:p>
            <a:pPr algn="ctr"/>
            <a:r>
              <a:rPr lang="en-US" dirty="0">
                <a:ln w="0"/>
                <a:solidFill>
                  <a:schemeClr val="tx1"/>
                </a:solidFill>
                <a:effectLst>
                  <a:outerShdw blurRad="38100" dist="19050" dir="2700000" algn="tl" rotWithShape="0">
                    <a:schemeClr val="dk1">
                      <a:alpha val="40000"/>
                    </a:schemeClr>
                  </a:outerShdw>
                </a:effectLst>
                <a:highlight>
                  <a:srgbClr val="00FF00"/>
                </a:highlight>
              </a:rPr>
              <a:t>For necessary expenses in carrying out programs of  medical and prosthetic research and development </a:t>
            </a:r>
            <a:r>
              <a:rPr lang="en-US" dirty="0">
                <a:ln w="0"/>
                <a:solidFill>
                  <a:schemeClr val="tx1"/>
                </a:solidFill>
                <a:effectLst>
                  <a:outerShdw blurRad="38100" dist="19050" dir="2700000" algn="tl" rotWithShape="0">
                    <a:schemeClr val="dk1">
                      <a:alpha val="40000"/>
                    </a:schemeClr>
                  </a:outerShdw>
                </a:effectLst>
                <a:highlight>
                  <a:srgbClr val="808080"/>
                </a:highlight>
              </a:rPr>
              <a:t>as authorized by chapter 73 of title 38, United States Code</a:t>
            </a:r>
            <a:r>
              <a:rPr lang="en-US" dirty="0">
                <a:ln w="0"/>
                <a:solidFill>
                  <a:schemeClr val="tx1"/>
                </a:solidFill>
                <a:effectLst>
                  <a:outerShdw blurRad="38100" dist="19050" dir="2700000" algn="tl" rotWithShape="0">
                    <a:schemeClr val="dk1">
                      <a:alpha val="40000"/>
                    </a:schemeClr>
                  </a:outerShdw>
                </a:effectLst>
              </a:rPr>
              <a:t>, </a:t>
            </a:r>
            <a:r>
              <a:rPr lang="en-US" dirty="0">
                <a:ln w="0"/>
                <a:solidFill>
                  <a:schemeClr val="tx1"/>
                </a:solidFill>
                <a:effectLst>
                  <a:outerShdw blurRad="38100" dist="19050" dir="2700000" algn="tl" rotWithShape="0">
                    <a:schemeClr val="dk1">
                      <a:alpha val="40000"/>
                    </a:schemeClr>
                  </a:outerShdw>
                </a:effectLst>
                <a:highlight>
                  <a:srgbClr val="FFFF00"/>
                </a:highlight>
              </a:rPr>
              <a:t>$</a:t>
            </a:r>
            <a:r>
              <a:rPr lang="en-US" u="sng" dirty="0">
                <a:ln w="0"/>
                <a:solidFill>
                  <a:schemeClr val="tx1"/>
                </a:solidFill>
                <a:effectLst>
                  <a:outerShdw blurRad="38100" dist="19050" dir="2700000" algn="tl" rotWithShape="0">
                    <a:schemeClr val="dk1">
                      <a:alpha val="40000"/>
                    </a:schemeClr>
                  </a:outerShdw>
                </a:effectLst>
                <a:highlight>
                  <a:srgbClr val="FFFF00"/>
                </a:highlight>
              </a:rPr>
              <a:t>916,000,000</a:t>
            </a:r>
            <a:r>
              <a:rPr lang="en-US" u="sng" dirty="0">
                <a:ln w="0"/>
                <a:solidFill>
                  <a:schemeClr val="tx1"/>
                </a:solidFill>
                <a:effectLst>
                  <a:outerShdw blurRad="38100" dist="19050" dir="2700000" algn="tl" rotWithShape="0">
                    <a:schemeClr val="dk1">
                      <a:alpha val="40000"/>
                    </a:schemeClr>
                  </a:outerShdw>
                </a:effectLst>
              </a:rPr>
              <a:t>, </a:t>
            </a:r>
            <a:r>
              <a:rPr lang="en-US" dirty="0">
                <a:ln w="0"/>
                <a:solidFill>
                  <a:schemeClr val="tx1"/>
                </a:solidFill>
                <a:effectLst>
                  <a:outerShdw blurRad="38100" dist="19050" dir="2700000" algn="tl" rotWithShape="0">
                    <a:schemeClr val="dk1">
                      <a:alpha val="40000"/>
                    </a:schemeClr>
                  </a:outerShdw>
                </a:effectLst>
              </a:rPr>
              <a:t>plus reimbursements, shall remain available until </a:t>
            </a:r>
            <a:r>
              <a:rPr lang="en-US" dirty="0">
                <a:ln w="0"/>
                <a:solidFill>
                  <a:schemeClr val="tx1"/>
                </a:solidFill>
                <a:effectLst>
                  <a:outerShdw blurRad="38100" dist="19050" dir="2700000" algn="tl" rotWithShape="0">
                    <a:schemeClr val="dk1">
                      <a:alpha val="40000"/>
                    </a:schemeClr>
                  </a:outerShdw>
                </a:effectLst>
                <a:highlight>
                  <a:srgbClr val="FF0000"/>
                </a:highlight>
              </a:rPr>
              <a:t>September 30, 2024</a:t>
            </a:r>
            <a:r>
              <a:rPr lang="en-US" dirty="0">
                <a:ln w="0"/>
                <a:solidFill>
                  <a:schemeClr val="tx1"/>
                </a:solidFill>
                <a:effectLst>
                  <a:outerShdw blurRad="38100" dist="19050" dir="2700000" algn="tl" rotWithShape="0">
                    <a:schemeClr val="dk1">
                      <a:alpha val="40000"/>
                    </a:schemeClr>
                  </a:outerShdw>
                </a:effectLst>
              </a:rPr>
              <a:t>: Provided, That the Secretary of Veterans Affairs shall ensure that sufficient  amounts appropriated under this heading are available for prosthetic research specifically for female veterans, and  for toxic exposure research.</a:t>
            </a:r>
          </a:p>
          <a:p>
            <a:pPr algn="ctr"/>
            <a:endParaRPr lang="en-US" dirty="0"/>
          </a:p>
        </p:txBody>
      </p:sp>
      <p:sp>
        <p:nvSpPr>
          <p:cNvPr id="6" name="Oval 5">
            <a:extLst>
              <a:ext uri="{FF2B5EF4-FFF2-40B4-BE49-F238E27FC236}">
                <a16:creationId xmlns:a16="http://schemas.microsoft.com/office/drawing/2014/main" id="{AB545F82-6E6F-4287-B86D-A47524240419}"/>
              </a:ext>
            </a:extLst>
          </p:cNvPr>
          <p:cNvSpPr/>
          <p:nvPr/>
        </p:nvSpPr>
        <p:spPr>
          <a:xfrm>
            <a:off x="51370" y="2651661"/>
            <a:ext cx="2194560" cy="1181686"/>
          </a:xfrm>
          <a:prstGeom prst="ellipse">
            <a:avLst/>
          </a:prstGeom>
          <a:solidFill>
            <a:srgbClr val="04F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Purpose</a:t>
            </a:r>
          </a:p>
        </p:txBody>
      </p:sp>
      <p:cxnSp>
        <p:nvCxnSpPr>
          <p:cNvPr id="8" name="Straight Arrow Connector 7">
            <a:extLst>
              <a:ext uri="{FF2B5EF4-FFF2-40B4-BE49-F238E27FC236}">
                <a16:creationId xmlns:a16="http://schemas.microsoft.com/office/drawing/2014/main" id="{9DC0F3C6-0035-4166-877C-F986B47948E6}"/>
              </a:ext>
            </a:extLst>
          </p:cNvPr>
          <p:cNvCxnSpPr>
            <a:cxnSpLocks/>
          </p:cNvCxnSpPr>
          <p:nvPr/>
        </p:nvCxnSpPr>
        <p:spPr>
          <a:xfrm>
            <a:off x="2225032" y="3131085"/>
            <a:ext cx="798342" cy="40574"/>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3D93C9EF-6C3B-4B13-A261-06B66EAA2991}"/>
              </a:ext>
            </a:extLst>
          </p:cNvPr>
          <p:cNvSpPr/>
          <p:nvPr/>
        </p:nvSpPr>
        <p:spPr>
          <a:xfrm>
            <a:off x="4446270" y="5058909"/>
            <a:ext cx="2194560" cy="11816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Time</a:t>
            </a:r>
          </a:p>
        </p:txBody>
      </p:sp>
      <p:sp>
        <p:nvSpPr>
          <p:cNvPr id="14" name="Oval 13">
            <a:extLst>
              <a:ext uri="{FF2B5EF4-FFF2-40B4-BE49-F238E27FC236}">
                <a16:creationId xmlns:a16="http://schemas.microsoft.com/office/drawing/2014/main" id="{0A2D1950-DF49-4431-A6B4-9E5CA7772A77}"/>
              </a:ext>
            </a:extLst>
          </p:cNvPr>
          <p:cNvSpPr/>
          <p:nvPr/>
        </p:nvSpPr>
        <p:spPr>
          <a:xfrm>
            <a:off x="152400" y="4346231"/>
            <a:ext cx="2194560" cy="11816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Amount</a:t>
            </a:r>
          </a:p>
        </p:txBody>
      </p:sp>
      <p:cxnSp>
        <p:nvCxnSpPr>
          <p:cNvPr id="15" name="Straight Arrow Connector 14">
            <a:extLst>
              <a:ext uri="{FF2B5EF4-FFF2-40B4-BE49-F238E27FC236}">
                <a16:creationId xmlns:a16="http://schemas.microsoft.com/office/drawing/2014/main" id="{C049310D-2098-429C-8D23-ACC253EF920F}"/>
              </a:ext>
            </a:extLst>
          </p:cNvPr>
          <p:cNvCxnSpPr>
            <a:cxnSpLocks/>
          </p:cNvCxnSpPr>
          <p:nvPr/>
        </p:nvCxnSpPr>
        <p:spPr>
          <a:xfrm flipH="1" flipV="1">
            <a:off x="4934670" y="3961716"/>
            <a:ext cx="332533" cy="1117596"/>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9" name="Connector: Elbow 8">
            <a:extLst>
              <a:ext uri="{FF2B5EF4-FFF2-40B4-BE49-F238E27FC236}">
                <a16:creationId xmlns:a16="http://schemas.microsoft.com/office/drawing/2014/main" id="{9CD485E7-3BD0-4C4A-873D-4B783706B0CE}"/>
              </a:ext>
            </a:extLst>
          </p:cNvPr>
          <p:cNvCxnSpPr>
            <a:cxnSpLocks/>
          </p:cNvCxnSpPr>
          <p:nvPr/>
        </p:nvCxnSpPr>
        <p:spPr>
          <a:xfrm rot="5400000" flipH="1" flipV="1">
            <a:off x="2572191" y="3126310"/>
            <a:ext cx="856633" cy="1949867"/>
          </a:xfrm>
          <a:prstGeom prst="bentConnector2">
            <a:avLst/>
          </a:prstGeom>
          <a:ln w="28575">
            <a:tailEnd type="triangl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957659EE-6417-4367-A9AB-730E12D59331}"/>
              </a:ext>
            </a:extLst>
          </p:cNvPr>
          <p:cNvSpPr/>
          <p:nvPr/>
        </p:nvSpPr>
        <p:spPr>
          <a:xfrm>
            <a:off x="9687690" y="1655480"/>
            <a:ext cx="2194560" cy="118168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Program Authority</a:t>
            </a:r>
          </a:p>
        </p:txBody>
      </p:sp>
      <p:cxnSp>
        <p:nvCxnSpPr>
          <p:cNvPr id="13" name="Straight Arrow Connector 12">
            <a:extLst>
              <a:ext uri="{FF2B5EF4-FFF2-40B4-BE49-F238E27FC236}">
                <a16:creationId xmlns:a16="http://schemas.microsoft.com/office/drawing/2014/main" id="{C744B16C-8F7D-41DF-BB61-8B1543314E5D}"/>
              </a:ext>
            </a:extLst>
          </p:cNvPr>
          <p:cNvCxnSpPr>
            <a:cxnSpLocks/>
          </p:cNvCxnSpPr>
          <p:nvPr/>
        </p:nvCxnSpPr>
        <p:spPr>
          <a:xfrm flipH="1">
            <a:off x="8261405" y="2651661"/>
            <a:ext cx="1705563" cy="51999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759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F6B9-5A82-482D-B315-754C99FFC192}"/>
              </a:ext>
            </a:extLst>
          </p:cNvPr>
          <p:cNvSpPr>
            <a:spLocks noGrp="1"/>
          </p:cNvSpPr>
          <p:nvPr>
            <p:ph type="title"/>
          </p:nvPr>
        </p:nvSpPr>
        <p:spPr/>
        <p:txBody>
          <a:bodyPr/>
          <a:lstStyle/>
          <a:p>
            <a:r>
              <a:rPr lang="en-US" dirty="0"/>
              <a:t>Section 2: Purpose </a:t>
            </a:r>
          </a:p>
        </p:txBody>
      </p:sp>
      <p:pic>
        <p:nvPicPr>
          <p:cNvPr id="6" name="Content Placeholder 5" descr="Diagram&#10;&#10;Description automatically generated with medium confidence">
            <a:extLst>
              <a:ext uri="{FF2B5EF4-FFF2-40B4-BE49-F238E27FC236}">
                <a16:creationId xmlns:a16="http://schemas.microsoft.com/office/drawing/2014/main" id="{E3FA77D6-740B-48F9-86AA-0D5E06798D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8383" y="1701117"/>
            <a:ext cx="5441256" cy="4080942"/>
          </a:xfrm>
        </p:spPr>
      </p:pic>
      <p:sp>
        <p:nvSpPr>
          <p:cNvPr id="4" name="Slide Number Placeholder 3">
            <a:extLst>
              <a:ext uri="{FF2B5EF4-FFF2-40B4-BE49-F238E27FC236}">
                <a16:creationId xmlns:a16="http://schemas.microsoft.com/office/drawing/2014/main" id="{E42DECC5-7924-43BF-AB8A-6A42188A952E}"/>
              </a:ext>
            </a:extLst>
          </p:cNvPr>
          <p:cNvSpPr>
            <a:spLocks noGrp="1"/>
          </p:cNvSpPr>
          <p:nvPr>
            <p:ph type="sldNum" sz="quarter" idx="12"/>
          </p:nvPr>
        </p:nvSpPr>
        <p:spPr/>
        <p:txBody>
          <a:bodyPr/>
          <a:lstStyle/>
          <a:p>
            <a:fld id="{670A9334-4E67-F94F-A05E-0CE8B74A054E}" type="slidenum">
              <a:rPr lang="en-US" smtClean="0"/>
              <a:t>13</a:t>
            </a:fld>
            <a:endParaRPr lang="en-US" dirty="0"/>
          </a:p>
        </p:txBody>
      </p:sp>
      <p:sp>
        <p:nvSpPr>
          <p:cNvPr id="7" name="Flowchart: Process 6">
            <a:extLst>
              <a:ext uri="{FF2B5EF4-FFF2-40B4-BE49-F238E27FC236}">
                <a16:creationId xmlns:a16="http://schemas.microsoft.com/office/drawing/2014/main" id="{1E66F1DA-28C5-451E-8C58-CCE6B118E99D}"/>
              </a:ext>
            </a:extLst>
          </p:cNvPr>
          <p:cNvSpPr/>
          <p:nvPr/>
        </p:nvSpPr>
        <p:spPr>
          <a:xfrm>
            <a:off x="4362137" y="976847"/>
            <a:ext cx="2173747" cy="14485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What can we fund with the Research Appropriation? </a:t>
            </a:r>
          </a:p>
        </p:txBody>
      </p:sp>
    </p:spTree>
    <p:extLst>
      <p:ext uri="{BB962C8B-B14F-4D97-AF65-F5344CB8AC3E}">
        <p14:creationId xmlns:p14="http://schemas.microsoft.com/office/powerpoint/2010/main" val="122107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64FB-08FE-4B81-A051-7379D85C13FF}"/>
              </a:ext>
            </a:extLst>
          </p:cNvPr>
          <p:cNvSpPr>
            <a:spLocks noGrp="1"/>
          </p:cNvSpPr>
          <p:nvPr>
            <p:ph type="title"/>
          </p:nvPr>
        </p:nvSpPr>
        <p:spPr/>
        <p:txBody>
          <a:bodyPr/>
          <a:lstStyle/>
          <a:p>
            <a:r>
              <a:rPr lang="en-US" dirty="0"/>
              <a:t>Purpose Law Requirements </a:t>
            </a:r>
          </a:p>
        </p:txBody>
      </p:sp>
      <p:sp>
        <p:nvSpPr>
          <p:cNvPr id="3" name="Content Placeholder 2">
            <a:extLst>
              <a:ext uri="{FF2B5EF4-FFF2-40B4-BE49-F238E27FC236}">
                <a16:creationId xmlns:a16="http://schemas.microsoft.com/office/drawing/2014/main" id="{C2D28D3B-9944-4575-9249-17C3E1EB4292}"/>
              </a:ext>
            </a:extLst>
          </p:cNvPr>
          <p:cNvSpPr>
            <a:spLocks noGrp="1"/>
          </p:cNvSpPr>
          <p:nvPr>
            <p:ph idx="1"/>
          </p:nvPr>
        </p:nvSpPr>
        <p:spPr>
          <a:xfrm>
            <a:off x="371475" y="1361620"/>
            <a:ext cx="10515600" cy="4679415"/>
          </a:xfrm>
        </p:spPr>
        <p:txBody>
          <a:bodyPr vert="horz" lIns="91440" tIns="45720" rIns="91440" bIns="45720" rtlCol="0" anchor="t">
            <a:noAutofit/>
          </a:bodyPr>
          <a:lstStyle/>
          <a:p>
            <a:r>
              <a:rPr lang="en-US" sz="2400" dirty="0"/>
              <a:t>The purpose law states: </a:t>
            </a:r>
            <a:r>
              <a:rPr lang="en-US" sz="2400" b="1" i="1" dirty="0"/>
              <a:t>Appropriations shall be applied only to the objects for which the appropriations were made except as otherwise provided by law</a:t>
            </a:r>
            <a:r>
              <a:rPr lang="en-US" sz="2400" b="1" dirty="0"/>
              <a:t> </a:t>
            </a:r>
            <a:r>
              <a:rPr lang="en-US" sz="2400" dirty="0"/>
              <a:t>(Title 31 of the United States Code).</a:t>
            </a:r>
            <a:endParaRPr lang="en-US" sz="2400" i="1" dirty="0">
              <a:cs typeface="Calibri"/>
            </a:endParaRPr>
          </a:p>
          <a:p>
            <a:r>
              <a:rPr lang="en-US" sz="2400" dirty="0"/>
              <a:t>We do however have</a:t>
            </a:r>
            <a:r>
              <a:rPr lang="en-US" sz="2400" b="1" i="1" dirty="0"/>
              <a:t> </a:t>
            </a:r>
            <a:r>
              <a:rPr lang="en-US" sz="2400" dirty="0"/>
              <a:t>reasonable discretion in determining how to carry out the objects of the appropriation, meaning that an obligation is a </a:t>
            </a:r>
            <a:r>
              <a:rPr lang="en-US" sz="2400" b="1" dirty="0"/>
              <a:t>necessary expense</a:t>
            </a:r>
            <a:r>
              <a:rPr lang="en-US" sz="2400" dirty="0"/>
              <a:t>, this means that it is necessary or “will contribute materially to” the authorized appropriation purpose.</a:t>
            </a:r>
            <a:endParaRPr lang="en-US" sz="2400" dirty="0">
              <a:cs typeface="Calibri"/>
            </a:endParaRPr>
          </a:p>
          <a:p>
            <a:r>
              <a:rPr lang="en-US" sz="2400" dirty="0"/>
              <a:t> </a:t>
            </a:r>
            <a:r>
              <a:rPr lang="en-US" sz="2400" b="1" u="sng" dirty="0"/>
              <a:t>The necessary expense tests questions are the following</a:t>
            </a:r>
            <a:r>
              <a:rPr lang="en-US" sz="2400" b="1" dirty="0"/>
              <a:t>:</a:t>
            </a:r>
            <a:endParaRPr lang="en-US" sz="2400" b="1" dirty="0">
              <a:cs typeface="Calibri"/>
            </a:endParaRPr>
          </a:p>
          <a:p>
            <a:pPr marL="457200" lvl="1" indent="0">
              <a:buNone/>
            </a:pPr>
            <a:r>
              <a:rPr lang="en-US" b="1" dirty="0"/>
              <a:t>Question 1: </a:t>
            </a:r>
            <a:r>
              <a:rPr lang="en-US" dirty="0"/>
              <a:t>Is it logically connected to the appropriation or an authorized agency function?</a:t>
            </a:r>
            <a:endParaRPr lang="en-US" dirty="0">
              <a:cs typeface="Calibri"/>
            </a:endParaRPr>
          </a:p>
          <a:p>
            <a:pPr marL="457200" lvl="1" indent="0">
              <a:buNone/>
            </a:pPr>
            <a:r>
              <a:rPr lang="en-US" b="1" dirty="0"/>
              <a:t>Question 2: </a:t>
            </a:r>
            <a:r>
              <a:rPr lang="en-US" dirty="0"/>
              <a:t>Is it </a:t>
            </a:r>
            <a:r>
              <a:rPr lang="en-US" u="sng" dirty="0"/>
              <a:t>not</a:t>
            </a:r>
            <a:r>
              <a:rPr lang="en-US" dirty="0"/>
              <a:t> prohibited by another law or agency policy?</a:t>
            </a:r>
            <a:endParaRPr lang="en-US" dirty="0">
              <a:cs typeface="Calibri"/>
            </a:endParaRPr>
          </a:p>
          <a:p>
            <a:pPr marL="457200" lvl="1" indent="0">
              <a:buNone/>
            </a:pPr>
            <a:r>
              <a:rPr lang="en-US" b="1" dirty="0"/>
              <a:t>Question 3: </a:t>
            </a:r>
            <a:r>
              <a:rPr lang="en-US" dirty="0"/>
              <a:t>Is it </a:t>
            </a:r>
            <a:r>
              <a:rPr lang="en-US" u="sng" dirty="0"/>
              <a:t>not</a:t>
            </a:r>
            <a:r>
              <a:rPr lang="en-US" dirty="0"/>
              <a:t> otherwise provided for as in another appropriation?</a:t>
            </a:r>
            <a:endParaRPr lang="en-US" dirty="0">
              <a:cs typeface="Calibri"/>
            </a:endParaRPr>
          </a:p>
          <a:p>
            <a:pPr lvl="1"/>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9EFD1487-C09E-4A8A-AA3D-A9CF78233DF1}"/>
              </a:ext>
            </a:extLst>
          </p:cNvPr>
          <p:cNvSpPr>
            <a:spLocks noGrp="1"/>
          </p:cNvSpPr>
          <p:nvPr>
            <p:ph type="sldNum" sz="quarter" idx="12"/>
          </p:nvPr>
        </p:nvSpPr>
        <p:spPr/>
        <p:txBody>
          <a:bodyPr/>
          <a:lstStyle/>
          <a:p>
            <a:fld id="{670A9334-4E67-F94F-A05E-0CE8B74A054E}" type="slidenum">
              <a:rPr lang="en-US" smtClean="0"/>
              <a:t>14</a:t>
            </a:fld>
            <a:endParaRPr lang="en-US" dirty="0"/>
          </a:p>
        </p:txBody>
      </p:sp>
    </p:spTree>
    <p:extLst>
      <p:ext uri="{BB962C8B-B14F-4D97-AF65-F5344CB8AC3E}">
        <p14:creationId xmlns:p14="http://schemas.microsoft.com/office/powerpoint/2010/main" val="388231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52DB-B489-4364-B8B8-EFF810AD251E}"/>
              </a:ext>
            </a:extLst>
          </p:cNvPr>
          <p:cNvSpPr>
            <a:spLocks noGrp="1"/>
          </p:cNvSpPr>
          <p:nvPr>
            <p:ph type="title"/>
          </p:nvPr>
        </p:nvSpPr>
        <p:spPr/>
        <p:txBody>
          <a:bodyPr/>
          <a:lstStyle/>
          <a:p>
            <a:r>
              <a:rPr lang="en-US" dirty="0"/>
              <a:t>The necessary expense rule and the three-step analysis/rules</a:t>
            </a:r>
          </a:p>
        </p:txBody>
      </p:sp>
      <p:sp>
        <p:nvSpPr>
          <p:cNvPr id="3" name="Content Placeholder 2">
            <a:extLst>
              <a:ext uri="{FF2B5EF4-FFF2-40B4-BE49-F238E27FC236}">
                <a16:creationId xmlns:a16="http://schemas.microsoft.com/office/drawing/2014/main" id="{30E74AB4-5285-4A3B-ABA5-10924DF282A9}"/>
              </a:ext>
            </a:extLst>
          </p:cNvPr>
          <p:cNvSpPr>
            <a:spLocks noGrp="1"/>
          </p:cNvSpPr>
          <p:nvPr>
            <p:ph idx="1"/>
          </p:nvPr>
        </p:nvSpPr>
        <p:spPr>
          <a:xfrm>
            <a:off x="486884" y="1369233"/>
            <a:ext cx="10515600" cy="4351338"/>
          </a:xfrm>
        </p:spPr>
        <p:txBody>
          <a:bodyPr/>
          <a:lstStyle/>
          <a:p>
            <a:r>
              <a:rPr lang="en-US" dirty="0"/>
              <a:t>The necessary expense rule embodies a three-step analysis:</a:t>
            </a:r>
          </a:p>
          <a:p>
            <a:pPr marL="914400" lvl="1" indent="-457200">
              <a:buFont typeface="+mj-lt"/>
              <a:buAutoNum type="arabicPeriod"/>
            </a:pPr>
            <a:r>
              <a:rPr lang="en-US" dirty="0"/>
              <a:t>The obligation/expenditure must bear a logical relationship to the appropriation sought to be charged. In other words, it must make a direct contribution to carrying out either a specific appropriation or an authorized agency function for which more general appropriations are available.</a:t>
            </a:r>
          </a:p>
          <a:p>
            <a:pPr marL="914400" lvl="2" indent="0">
              <a:buNone/>
            </a:pPr>
            <a:r>
              <a:rPr lang="en-US" dirty="0"/>
              <a:t>a. Application of the necessary expense rule frequently requires an agency to determine   whether a particular expenditure constitutes an official expense of the government or a personal expense of its employees (see section 5 for more on personal expenses).</a:t>
            </a:r>
          </a:p>
          <a:p>
            <a:pPr marL="914400" lvl="2" indent="0">
              <a:buNone/>
            </a:pPr>
            <a:endParaRPr lang="en-US" dirty="0"/>
          </a:p>
          <a:p>
            <a:pPr marL="914400" lvl="1" indent="-457200">
              <a:buFont typeface="+mj-lt"/>
              <a:buAutoNum type="arabicPeriod"/>
            </a:pPr>
            <a:r>
              <a:rPr lang="en-US" dirty="0"/>
              <a:t>The expenditure must not be prohibited by law.</a:t>
            </a:r>
          </a:p>
          <a:p>
            <a:pPr marL="914400" lvl="1" indent="-457200">
              <a:buFont typeface="+mj-lt"/>
              <a:buAutoNum type="arabicPeriod"/>
            </a:pPr>
            <a:r>
              <a:rPr lang="en-US" dirty="0"/>
              <a:t>The expenditure must not be otherwise provided for, that is, it must not be an item that falls within the scope of some other appropriation or statutory funding scheme (Pick and Stick Rule).</a:t>
            </a:r>
          </a:p>
          <a:p>
            <a:endParaRPr lang="en-US" dirty="0"/>
          </a:p>
          <a:p>
            <a:endParaRPr lang="en-US" dirty="0"/>
          </a:p>
        </p:txBody>
      </p:sp>
      <p:sp>
        <p:nvSpPr>
          <p:cNvPr id="4" name="Slide Number Placeholder 3">
            <a:extLst>
              <a:ext uri="{FF2B5EF4-FFF2-40B4-BE49-F238E27FC236}">
                <a16:creationId xmlns:a16="http://schemas.microsoft.com/office/drawing/2014/main" id="{4F3B5704-653F-4CC4-B593-9E85AC671F34}"/>
              </a:ext>
            </a:extLst>
          </p:cNvPr>
          <p:cNvSpPr>
            <a:spLocks noGrp="1"/>
          </p:cNvSpPr>
          <p:nvPr>
            <p:ph type="sldNum" sz="quarter" idx="12"/>
          </p:nvPr>
        </p:nvSpPr>
        <p:spPr/>
        <p:txBody>
          <a:bodyPr/>
          <a:lstStyle/>
          <a:p>
            <a:fld id="{670A9334-4E67-F94F-A05E-0CE8B74A054E}" type="slidenum">
              <a:rPr lang="en-US" smtClean="0"/>
              <a:t>15</a:t>
            </a:fld>
            <a:endParaRPr lang="en-US" dirty="0"/>
          </a:p>
        </p:txBody>
      </p:sp>
    </p:spTree>
    <p:extLst>
      <p:ext uri="{BB962C8B-B14F-4D97-AF65-F5344CB8AC3E}">
        <p14:creationId xmlns:p14="http://schemas.microsoft.com/office/powerpoint/2010/main" val="155162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27A9-7CC2-488B-98CA-A61BFA5A6401}"/>
              </a:ext>
            </a:extLst>
          </p:cNvPr>
          <p:cNvSpPr>
            <a:spLocks noGrp="1"/>
          </p:cNvSpPr>
          <p:nvPr>
            <p:ph type="title"/>
          </p:nvPr>
        </p:nvSpPr>
        <p:spPr>
          <a:xfrm>
            <a:off x="371475" y="409037"/>
            <a:ext cx="10515600" cy="618385"/>
          </a:xfrm>
        </p:spPr>
        <p:txBody>
          <a:bodyPr/>
          <a:lstStyle/>
          <a:p>
            <a:r>
              <a:rPr lang="en-US" u="sng" dirty="0"/>
              <a:t>Necessary Expense Rule 1: </a:t>
            </a:r>
            <a:r>
              <a:rPr lang="en-US" dirty="0"/>
              <a:t>Must have logical connection to the appropriation or an authorized agency function</a:t>
            </a:r>
            <a:br>
              <a:rPr lang="en-US" dirty="0"/>
            </a:br>
            <a:r>
              <a:rPr lang="en-US" dirty="0"/>
              <a:t> </a:t>
            </a:r>
          </a:p>
        </p:txBody>
      </p:sp>
      <p:graphicFrame>
        <p:nvGraphicFramePr>
          <p:cNvPr id="5" name="Table 5">
            <a:extLst>
              <a:ext uri="{FF2B5EF4-FFF2-40B4-BE49-F238E27FC236}">
                <a16:creationId xmlns:a16="http://schemas.microsoft.com/office/drawing/2014/main" id="{291B913E-861D-4C97-A834-78F37E2BA405}"/>
              </a:ext>
            </a:extLst>
          </p:cNvPr>
          <p:cNvGraphicFramePr>
            <a:graphicFrameLocks noGrp="1"/>
          </p:cNvGraphicFramePr>
          <p:nvPr>
            <p:ph idx="1"/>
            <p:extLst>
              <p:ext uri="{D42A27DB-BD31-4B8C-83A1-F6EECF244321}">
                <p14:modId xmlns:p14="http://schemas.microsoft.com/office/powerpoint/2010/main" val="1778666715"/>
              </p:ext>
            </p:extLst>
          </p:nvPr>
        </p:nvGraphicFramePr>
        <p:xfrm>
          <a:off x="704928" y="1143000"/>
          <a:ext cx="10782144" cy="4572000"/>
        </p:xfrm>
        <a:graphic>
          <a:graphicData uri="http://schemas.openxmlformats.org/drawingml/2006/table">
            <a:tbl>
              <a:tblPr firstRow="1" bandRow="1">
                <a:tableStyleId>{5C22544A-7EE6-4342-B048-85BDC9FD1C3A}</a:tableStyleId>
              </a:tblPr>
              <a:tblGrid>
                <a:gridCol w="5524344">
                  <a:extLst>
                    <a:ext uri="{9D8B030D-6E8A-4147-A177-3AD203B41FA5}">
                      <a16:colId xmlns:a16="http://schemas.microsoft.com/office/drawing/2014/main" val="2433721744"/>
                    </a:ext>
                  </a:extLst>
                </a:gridCol>
                <a:gridCol w="5257800">
                  <a:extLst>
                    <a:ext uri="{9D8B030D-6E8A-4147-A177-3AD203B41FA5}">
                      <a16:colId xmlns:a16="http://schemas.microsoft.com/office/drawing/2014/main" val="2421004635"/>
                    </a:ext>
                  </a:extLst>
                </a:gridCol>
              </a:tblGrid>
              <a:tr h="370840">
                <a:tc>
                  <a:txBody>
                    <a:bodyPr/>
                    <a:lstStyle/>
                    <a:p>
                      <a:pPr algn="ctr"/>
                      <a:r>
                        <a:rPr lang="en-US" sz="1800" dirty="0"/>
                        <a:t>Appropriation</a:t>
                      </a:r>
                    </a:p>
                  </a:txBody>
                  <a:tcPr/>
                </a:tc>
                <a:tc>
                  <a:txBody>
                    <a:bodyPr/>
                    <a:lstStyle/>
                    <a:p>
                      <a:pPr algn="ctr"/>
                      <a:r>
                        <a:rPr lang="en-US" sz="1800" b="1" kern="1200" dirty="0">
                          <a:solidFill>
                            <a:schemeClr val="lt1"/>
                          </a:solidFill>
                          <a:latin typeface="+mn-lt"/>
                          <a:ea typeface="+mn-ea"/>
                          <a:cs typeface="+mn-cs"/>
                        </a:rPr>
                        <a:t>Authorization: (as authorized by chapter 73 of title 38, United States Code)</a:t>
                      </a:r>
                    </a:p>
                  </a:txBody>
                  <a:tcPr/>
                </a:tc>
                <a:extLst>
                  <a:ext uri="{0D108BD9-81ED-4DB2-BD59-A6C34878D82A}">
                    <a16:rowId xmlns:a16="http://schemas.microsoft.com/office/drawing/2014/main" val="1586818452"/>
                  </a:ext>
                </a:extLst>
              </a:tr>
              <a:tr h="370840">
                <a:tc>
                  <a:txBody>
                    <a:bodyPr/>
                    <a:lstStyle/>
                    <a:p>
                      <a:pPr algn="l"/>
                      <a:r>
                        <a:rPr lang="en-US" sz="1800" dirty="0"/>
                        <a:t>Medical Research Appropriations Language</a:t>
                      </a:r>
                      <a:r>
                        <a:rPr lang="en-US" sz="1800" b="0" u="none" dirty="0"/>
                        <a:t>: </a:t>
                      </a:r>
                    </a:p>
                    <a:p>
                      <a:pPr algn="l"/>
                      <a:r>
                        <a:rPr lang="en-US" sz="1800" b="0" u="none" kern="1200" dirty="0">
                          <a:solidFill>
                            <a:schemeClr val="dk1"/>
                          </a:solidFill>
                          <a:latin typeface="+mn-lt"/>
                          <a:ea typeface="+mn-ea"/>
                          <a:cs typeface="+mn-cs"/>
                        </a:rPr>
                        <a:t>For necessary expenses in carrying out programs of  medical and prosthetic research and development as authorized by </a:t>
                      </a:r>
                      <a:r>
                        <a:rPr lang="en-US" sz="1800" b="1" u="none" kern="1200" dirty="0">
                          <a:solidFill>
                            <a:schemeClr val="dk1"/>
                          </a:solidFill>
                          <a:latin typeface="+mn-lt"/>
                          <a:ea typeface="+mn-ea"/>
                          <a:cs typeface="+mn-cs"/>
                        </a:rPr>
                        <a:t>chapter 73 of title 38, United States Code</a:t>
                      </a:r>
                    </a:p>
                  </a:txBody>
                  <a:tcPr/>
                </a:tc>
                <a:tc>
                  <a:txBody>
                    <a:bodyPr/>
                    <a:lstStyle/>
                    <a:p>
                      <a:r>
                        <a:rPr lang="en-US" sz="1800" b="1" dirty="0"/>
                        <a:t>The appropriations language references the authority about what type of activities Research can perform.</a:t>
                      </a:r>
                    </a:p>
                    <a:p>
                      <a:endParaRPr lang="en-US" sz="1800" dirty="0"/>
                    </a:p>
                    <a:p>
                      <a:r>
                        <a:rPr lang="en-US" sz="1800" dirty="0"/>
                        <a:t>Link: </a:t>
                      </a:r>
                      <a:r>
                        <a:rPr lang="en-US" sz="1800" dirty="0">
                          <a:solidFill>
                            <a:srgbClr val="333333"/>
                          </a:solidFill>
                          <a:latin typeface="Open Sans" panose="020B0606030504020204" pitchFamily="34" charset="0"/>
                          <a:hlinkClick r:id="rId2"/>
                        </a:rPr>
                        <a:t>38 U.S. Code § 7303 - Functions of Veterans Health Administration: research programs</a:t>
                      </a:r>
                      <a:endParaRPr lang="en-US" sz="1800" dirty="0">
                        <a:solidFill>
                          <a:srgbClr val="333333"/>
                        </a:solidFill>
                        <a:latin typeface="Open Sans" panose="020B0606030504020204" pitchFamily="34" charset="0"/>
                      </a:endParaRPr>
                    </a:p>
                    <a:p>
                      <a:endParaRPr lang="en-US" sz="1800" dirty="0">
                        <a:solidFill>
                          <a:srgbClr val="333333"/>
                        </a:solidFill>
                        <a:latin typeface="Open Sans" panose="020B0606030504020204" pitchFamily="34" charset="0"/>
                      </a:endParaRPr>
                    </a:p>
                    <a:p>
                      <a:r>
                        <a:rPr lang="en-US" sz="1800" b="1" dirty="0"/>
                        <a:t>Critical Section of authority: </a:t>
                      </a:r>
                      <a:r>
                        <a:rPr lang="en-US" sz="1800" i="1" dirty="0"/>
                        <a:t>In order to carry out more effectively the primary function of the Administration and in order to contribute to the Nation’s knowledge about disease and disability, the Secretary shall carry out a program of medical research in connection with the provision of medical care and treatment to veterans. </a:t>
                      </a:r>
                    </a:p>
                    <a:p>
                      <a:endParaRPr lang="en-US" sz="1800" dirty="0"/>
                    </a:p>
                  </a:txBody>
                  <a:tcPr/>
                </a:tc>
                <a:extLst>
                  <a:ext uri="{0D108BD9-81ED-4DB2-BD59-A6C34878D82A}">
                    <a16:rowId xmlns:a16="http://schemas.microsoft.com/office/drawing/2014/main" val="323664650"/>
                  </a:ext>
                </a:extLst>
              </a:tr>
            </a:tbl>
          </a:graphicData>
        </a:graphic>
      </p:graphicFrame>
      <p:sp>
        <p:nvSpPr>
          <p:cNvPr id="4" name="Slide Number Placeholder 3">
            <a:extLst>
              <a:ext uri="{FF2B5EF4-FFF2-40B4-BE49-F238E27FC236}">
                <a16:creationId xmlns:a16="http://schemas.microsoft.com/office/drawing/2014/main" id="{360FEECF-29AB-44B2-BF52-99BE1A06B9F3}"/>
              </a:ext>
            </a:extLst>
          </p:cNvPr>
          <p:cNvSpPr>
            <a:spLocks noGrp="1"/>
          </p:cNvSpPr>
          <p:nvPr>
            <p:ph type="sldNum" sz="quarter" idx="12"/>
          </p:nvPr>
        </p:nvSpPr>
        <p:spPr/>
        <p:txBody>
          <a:bodyPr/>
          <a:lstStyle/>
          <a:p>
            <a:fld id="{670A9334-4E67-F94F-A05E-0CE8B74A054E}" type="slidenum">
              <a:rPr lang="en-US" smtClean="0"/>
              <a:t>16</a:t>
            </a:fld>
            <a:endParaRPr lang="en-US" dirty="0"/>
          </a:p>
        </p:txBody>
      </p:sp>
    </p:spTree>
    <p:extLst>
      <p:ext uri="{BB962C8B-B14F-4D97-AF65-F5344CB8AC3E}">
        <p14:creationId xmlns:p14="http://schemas.microsoft.com/office/powerpoint/2010/main" val="337986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27A9-7CC2-488B-98CA-A61BFA5A6401}"/>
              </a:ext>
            </a:extLst>
          </p:cNvPr>
          <p:cNvSpPr>
            <a:spLocks noGrp="1"/>
          </p:cNvSpPr>
          <p:nvPr>
            <p:ph type="title"/>
          </p:nvPr>
        </p:nvSpPr>
        <p:spPr>
          <a:xfrm>
            <a:off x="371475" y="409037"/>
            <a:ext cx="10515600" cy="618385"/>
          </a:xfrm>
        </p:spPr>
        <p:txBody>
          <a:bodyPr/>
          <a:lstStyle/>
          <a:p>
            <a:r>
              <a:rPr lang="en-US" dirty="0"/>
              <a:t>Necessary Expense Rule 2: Not prohibited by another law or agency policy</a:t>
            </a:r>
            <a:br>
              <a:rPr lang="en-US" dirty="0"/>
            </a:br>
            <a:r>
              <a:rPr lang="en-US" dirty="0"/>
              <a:t>  </a:t>
            </a:r>
          </a:p>
        </p:txBody>
      </p:sp>
      <p:sp>
        <p:nvSpPr>
          <p:cNvPr id="4" name="Slide Number Placeholder 3">
            <a:extLst>
              <a:ext uri="{FF2B5EF4-FFF2-40B4-BE49-F238E27FC236}">
                <a16:creationId xmlns:a16="http://schemas.microsoft.com/office/drawing/2014/main" id="{360FEECF-29AB-44B2-BF52-99BE1A06B9F3}"/>
              </a:ext>
            </a:extLst>
          </p:cNvPr>
          <p:cNvSpPr>
            <a:spLocks noGrp="1"/>
          </p:cNvSpPr>
          <p:nvPr>
            <p:ph type="sldNum" sz="quarter" idx="12"/>
          </p:nvPr>
        </p:nvSpPr>
        <p:spPr/>
        <p:txBody>
          <a:bodyPr/>
          <a:lstStyle/>
          <a:p>
            <a:fld id="{670A9334-4E67-F94F-A05E-0CE8B74A054E}" type="slidenum">
              <a:rPr lang="en-US" smtClean="0"/>
              <a:t>17</a:t>
            </a:fld>
            <a:endParaRPr lang="en-US" dirty="0"/>
          </a:p>
        </p:txBody>
      </p:sp>
      <p:sp>
        <p:nvSpPr>
          <p:cNvPr id="6" name="Content Placeholder 5">
            <a:extLst>
              <a:ext uri="{FF2B5EF4-FFF2-40B4-BE49-F238E27FC236}">
                <a16:creationId xmlns:a16="http://schemas.microsoft.com/office/drawing/2014/main" id="{DF09032E-F874-48D7-8193-8771561CD66B}"/>
              </a:ext>
            </a:extLst>
          </p:cNvPr>
          <p:cNvSpPr>
            <a:spLocks noGrp="1"/>
          </p:cNvSpPr>
          <p:nvPr>
            <p:ph idx="1"/>
          </p:nvPr>
        </p:nvSpPr>
        <p:spPr/>
        <p:txBody>
          <a:bodyPr/>
          <a:lstStyle/>
          <a:p>
            <a:r>
              <a:rPr lang="en-US" dirty="0"/>
              <a:t>The Second test under the purpose analysis is that the obligation/expenditure must not be prohibited by law. As a general proposition, neither a necessary expense rationale nor the “necessary expense” language in an appropriation act can be used to overcome a statutory prohibition.</a:t>
            </a:r>
          </a:p>
          <a:p>
            <a:r>
              <a:rPr lang="en-US" dirty="0"/>
              <a:t>Below is a list of items that typically prohibited (without specific statutory authority): Lobbying, insurance, volunteer work, compensation restrictions, taxes (sales tax on TDY is permitted), membership fees, food, coffee, alcohol, etc.</a:t>
            </a:r>
          </a:p>
          <a:p>
            <a:r>
              <a:rPr lang="en-US" dirty="0"/>
              <a:t>For a full list, please see: </a:t>
            </a:r>
            <a:r>
              <a:rPr lang="en-US" sz="2000" dirty="0">
                <a:hlinkClick r:id="rId2"/>
              </a:rPr>
              <a:t>GAO-17-797SP, PRINCIPLES OF FEDERAL APPROPRIATIONS LAW: Chapter 3, Availability of Appropriations: Purpose, Fourth Edition, 2017 Revision</a:t>
            </a:r>
            <a:endParaRPr lang="en-US" sz="2000" dirty="0"/>
          </a:p>
          <a:p>
            <a:endParaRPr lang="en-US" dirty="0"/>
          </a:p>
        </p:txBody>
      </p:sp>
    </p:spTree>
    <p:extLst>
      <p:ext uri="{BB962C8B-B14F-4D97-AF65-F5344CB8AC3E}">
        <p14:creationId xmlns:p14="http://schemas.microsoft.com/office/powerpoint/2010/main" val="3465129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0387-2E81-4F67-8AAF-6E23F2E1815F}"/>
              </a:ext>
            </a:extLst>
          </p:cNvPr>
          <p:cNvSpPr>
            <a:spLocks noGrp="1"/>
          </p:cNvSpPr>
          <p:nvPr>
            <p:ph type="title"/>
          </p:nvPr>
        </p:nvSpPr>
        <p:spPr/>
        <p:txBody>
          <a:bodyPr/>
          <a:lstStyle/>
          <a:p>
            <a:r>
              <a:rPr lang="en-US" dirty="0"/>
              <a:t>Necessary Expense Rule 2: Exceptions to Prohibited Items</a:t>
            </a:r>
          </a:p>
        </p:txBody>
      </p:sp>
      <p:sp>
        <p:nvSpPr>
          <p:cNvPr id="3" name="Content Placeholder 2">
            <a:extLst>
              <a:ext uri="{FF2B5EF4-FFF2-40B4-BE49-F238E27FC236}">
                <a16:creationId xmlns:a16="http://schemas.microsoft.com/office/drawing/2014/main" id="{7B513F4E-9300-43E4-9B67-594755EB9626}"/>
              </a:ext>
            </a:extLst>
          </p:cNvPr>
          <p:cNvSpPr>
            <a:spLocks noGrp="1"/>
          </p:cNvSpPr>
          <p:nvPr>
            <p:ph idx="1"/>
          </p:nvPr>
        </p:nvSpPr>
        <p:spPr>
          <a:xfrm>
            <a:off x="371475" y="1228059"/>
            <a:ext cx="10909550" cy="4351338"/>
          </a:xfrm>
        </p:spPr>
        <p:txBody>
          <a:bodyPr/>
          <a:lstStyle/>
          <a:p>
            <a:pPr>
              <a:spcBef>
                <a:spcPts val="0"/>
              </a:spcBef>
            </a:pPr>
            <a:r>
              <a:rPr lang="en-US" b="1" dirty="0">
                <a:effectLst/>
                <a:ea typeface="Calibri" panose="020F0502020204030204" pitchFamily="34" charset="0"/>
              </a:rPr>
              <a:t>Membership Fee</a:t>
            </a:r>
            <a:r>
              <a:rPr lang="en-US" dirty="0">
                <a:effectLst/>
                <a:ea typeface="Calibri" panose="020F0502020204030204" pitchFamily="34" charset="0"/>
              </a:rPr>
              <a:t>: Federal Appropriation law does not allow direct payment of memberships see </a:t>
            </a:r>
            <a:r>
              <a:rPr lang="en-US" u="sng" dirty="0">
                <a:solidFill>
                  <a:srgbClr val="0000FF"/>
                </a:solidFill>
                <a:effectLst/>
                <a:ea typeface="Calibri" panose="020F0502020204030204" pitchFamily="34" charset="0"/>
                <a:hlinkClick r:id="rId2"/>
              </a:rPr>
              <a:t>Payment of Membership Dues | U.S. GAO</a:t>
            </a:r>
            <a:endParaRPr lang="en-US" u="sng" dirty="0">
              <a:solidFill>
                <a:srgbClr val="0000FF"/>
              </a:solidFill>
              <a:effectLst/>
              <a:ea typeface="Calibri" panose="020F0502020204030204" pitchFamily="34" charset="0"/>
            </a:endParaRPr>
          </a:p>
          <a:p>
            <a:pPr lvl="1">
              <a:spcBef>
                <a:spcPts val="0"/>
              </a:spcBef>
            </a:pPr>
            <a:r>
              <a:rPr lang="en-US" dirty="0">
                <a:ea typeface="Calibri" panose="020F0502020204030204" pitchFamily="34" charset="0"/>
              </a:rPr>
              <a:t>However, it is our understanding that if a membership is secondary to a journal or conference that is allowable per appropriation and the cost is embedded and cannot be distinguished from that journal or conference  then that is allowable.</a:t>
            </a:r>
            <a:endParaRPr lang="en-US" u="sng" dirty="0">
              <a:solidFill>
                <a:srgbClr val="0000FF"/>
              </a:solidFill>
              <a:effectLst/>
              <a:ea typeface="Calibri" panose="020F0502020204030204" pitchFamily="34" charset="0"/>
            </a:endParaRPr>
          </a:p>
          <a:p>
            <a:r>
              <a:rPr lang="en-US" b="1" dirty="0">
                <a:ea typeface="Calibri" panose="020F0502020204030204" pitchFamily="34" charset="0"/>
              </a:rPr>
              <a:t>Without Compensation (WOC) Appointments: </a:t>
            </a:r>
            <a:r>
              <a:rPr lang="en-US" i="0" u="none" strike="noStrike" kern="1200" baseline="0" dirty="0">
                <a:solidFill>
                  <a:schemeClr val="dk1"/>
                </a:solidFill>
                <a:ea typeface="+mn-ea"/>
                <a:cs typeface="+mn-cs"/>
              </a:rPr>
              <a:t>Title 5 C.F.R. 304.102(h)- </a:t>
            </a:r>
            <a:r>
              <a:rPr lang="en-US" b="0" i="0" u="none" strike="noStrike" kern="1200" baseline="0" dirty="0">
                <a:solidFill>
                  <a:schemeClr val="dk1"/>
                </a:solidFill>
                <a:ea typeface="+mn-ea"/>
                <a:cs typeface="+mn-cs"/>
              </a:rPr>
              <a:t>“Employment “without compensation” means unpaid service that is provided at the agency’s request and is to perform duties that are unclassified</a:t>
            </a:r>
            <a:r>
              <a:rPr lang="en-US" dirty="0">
                <a:solidFill>
                  <a:schemeClr val="dk1"/>
                </a:solidFill>
              </a:rPr>
              <a:t>. VA can accept services without compensation under </a:t>
            </a:r>
            <a:r>
              <a:rPr lang="en-US" b="1" dirty="0">
                <a:solidFill>
                  <a:schemeClr val="dk1"/>
                </a:solidFill>
              </a:rPr>
              <a:t>38 U.S.C. 7405(a)(1). </a:t>
            </a:r>
            <a:r>
              <a:rPr lang="en-US" dirty="0">
                <a:solidFill>
                  <a:schemeClr val="dk1"/>
                </a:solidFill>
              </a:rPr>
              <a:t>See VHA Handbook 5005 Part II Chapter 3 Section G Paragraph 7.</a:t>
            </a:r>
          </a:p>
          <a:p>
            <a:endParaRPr lang="en-US" sz="2400" b="0" i="0" u="none" strike="noStrike" kern="1200" baseline="0" dirty="0">
              <a:solidFill>
                <a:schemeClr val="dk1"/>
              </a:solidFill>
              <a:latin typeface="+mn-lt"/>
              <a:ea typeface="+mn-ea"/>
              <a:cs typeface="+mn-cs"/>
            </a:endParaRPr>
          </a:p>
          <a:p>
            <a:pPr>
              <a:spcBef>
                <a:spcPts val="0"/>
              </a:spcBef>
            </a:pPr>
            <a:endParaRPr lang="en-US" sz="2400" b="1"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6FD2346-F9D6-4FF8-9A5B-A3ACCD9DEE89}"/>
              </a:ext>
            </a:extLst>
          </p:cNvPr>
          <p:cNvSpPr>
            <a:spLocks noGrp="1"/>
          </p:cNvSpPr>
          <p:nvPr>
            <p:ph type="sldNum" sz="quarter" idx="12"/>
          </p:nvPr>
        </p:nvSpPr>
        <p:spPr/>
        <p:txBody>
          <a:bodyPr/>
          <a:lstStyle/>
          <a:p>
            <a:fld id="{670A9334-4E67-F94F-A05E-0CE8B74A054E}" type="slidenum">
              <a:rPr lang="en-US" smtClean="0"/>
              <a:t>18</a:t>
            </a:fld>
            <a:endParaRPr lang="en-US" dirty="0"/>
          </a:p>
        </p:txBody>
      </p:sp>
    </p:spTree>
    <p:extLst>
      <p:ext uri="{BB962C8B-B14F-4D97-AF65-F5344CB8AC3E}">
        <p14:creationId xmlns:p14="http://schemas.microsoft.com/office/powerpoint/2010/main" val="34081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0BDF-D8CA-4450-9AE5-1CC7B4ABE1BE}"/>
              </a:ext>
            </a:extLst>
          </p:cNvPr>
          <p:cNvSpPr>
            <a:spLocks noGrp="1"/>
          </p:cNvSpPr>
          <p:nvPr>
            <p:ph type="title"/>
          </p:nvPr>
        </p:nvSpPr>
        <p:spPr>
          <a:xfrm>
            <a:off x="254833" y="280442"/>
            <a:ext cx="10515600" cy="618385"/>
          </a:xfrm>
        </p:spPr>
        <p:txBody>
          <a:bodyPr/>
          <a:lstStyle/>
          <a:p>
            <a:r>
              <a:rPr lang="en-US" sz="2800" dirty="0"/>
              <a:t>Necessary Expense Rule 3: Not available in another appropriation </a:t>
            </a:r>
          </a:p>
        </p:txBody>
      </p:sp>
      <p:graphicFrame>
        <p:nvGraphicFramePr>
          <p:cNvPr id="5" name="Table 5">
            <a:extLst>
              <a:ext uri="{FF2B5EF4-FFF2-40B4-BE49-F238E27FC236}">
                <a16:creationId xmlns:a16="http://schemas.microsoft.com/office/drawing/2014/main" id="{F80C0ADC-7F76-4B38-A7E2-15BBE63C0D1E}"/>
              </a:ext>
            </a:extLst>
          </p:cNvPr>
          <p:cNvGraphicFramePr>
            <a:graphicFrameLocks noGrp="1"/>
          </p:cNvGraphicFramePr>
          <p:nvPr>
            <p:ph idx="1"/>
            <p:extLst>
              <p:ext uri="{D42A27DB-BD31-4B8C-83A1-F6EECF244321}">
                <p14:modId xmlns:p14="http://schemas.microsoft.com/office/powerpoint/2010/main" val="2374052147"/>
              </p:ext>
            </p:extLst>
          </p:nvPr>
        </p:nvGraphicFramePr>
        <p:xfrm>
          <a:off x="254833" y="1005100"/>
          <a:ext cx="11737297" cy="4915107"/>
        </p:xfrm>
        <a:graphic>
          <a:graphicData uri="http://schemas.openxmlformats.org/drawingml/2006/table">
            <a:tbl>
              <a:tblPr firstRow="1" bandRow="1">
                <a:tableStyleId>{5C22544A-7EE6-4342-B048-85BDC9FD1C3A}</a:tableStyleId>
              </a:tblPr>
              <a:tblGrid>
                <a:gridCol w="1990135">
                  <a:extLst>
                    <a:ext uri="{9D8B030D-6E8A-4147-A177-3AD203B41FA5}">
                      <a16:colId xmlns:a16="http://schemas.microsoft.com/office/drawing/2014/main" val="2338193548"/>
                    </a:ext>
                  </a:extLst>
                </a:gridCol>
                <a:gridCol w="9747162">
                  <a:extLst>
                    <a:ext uri="{9D8B030D-6E8A-4147-A177-3AD203B41FA5}">
                      <a16:colId xmlns:a16="http://schemas.microsoft.com/office/drawing/2014/main" val="4047721858"/>
                    </a:ext>
                  </a:extLst>
                </a:gridCol>
              </a:tblGrid>
              <a:tr h="0">
                <a:tc>
                  <a:txBody>
                    <a:bodyPr/>
                    <a:lstStyle/>
                    <a:p>
                      <a:r>
                        <a:rPr lang="en-US" dirty="0"/>
                        <a:t>Other VHA Appropriations</a:t>
                      </a:r>
                    </a:p>
                  </a:txBody>
                  <a:tcPr/>
                </a:tc>
                <a:tc>
                  <a:txBody>
                    <a:bodyPr/>
                    <a:lstStyle/>
                    <a:p>
                      <a:r>
                        <a:rPr lang="en-US" dirty="0"/>
                        <a:t>Appropriations Language Permits the following activity (selected sections), thus we can’t use Research appropriation for these activities and vice-versa.</a:t>
                      </a:r>
                    </a:p>
                  </a:txBody>
                  <a:tcPr/>
                </a:tc>
                <a:extLst>
                  <a:ext uri="{0D108BD9-81ED-4DB2-BD59-A6C34878D82A}">
                    <a16:rowId xmlns:a16="http://schemas.microsoft.com/office/drawing/2014/main" val="21763538"/>
                  </a:ext>
                </a:extLst>
              </a:tr>
              <a:tr h="1476868">
                <a:tc>
                  <a:txBody>
                    <a:bodyPr/>
                    <a:lstStyle/>
                    <a:p>
                      <a:r>
                        <a:rPr lang="en-US" sz="1600" b="1" dirty="0"/>
                        <a:t>Medical Services (0160)</a:t>
                      </a:r>
                    </a:p>
                  </a:txBody>
                  <a:tcPr/>
                </a:tc>
                <a:tc>
                  <a:txBody>
                    <a:bodyPr/>
                    <a:lstStyle/>
                    <a:p>
                      <a:r>
                        <a:rPr lang="en-US" sz="1600" dirty="0"/>
                        <a:t>For necessary expenses for furnishing, as authorized by law, inpatient and outpatient care and treatment to beneficiaries of the Department of Veterans Affairs and veterans described in section 1705(a) of title 38, United States Code, including care and treatment in facilities not under the jurisdiction of the Department, and including medical supplies and equipment, bioengineering services, food services, and salaries and expenses of healthcare employees hired under title 38, United States Code….</a:t>
                      </a:r>
                    </a:p>
                  </a:txBody>
                  <a:tcPr/>
                </a:tc>
                <a:extLst>
                  <a:ext uri="{0D108BD9-81ED-4DB2-BD59-A6C34878D82A}">
                    <a16:rowId xmlns:a16="http://schemas.microsoft.com/office/drawing/2014/main" val="2303387847"/>
                  </a:ext>
                </a:extLst>
              </a:tr>
              <a:tr h="1243679">
                <a:tc>
                  <a:txBody>
                    <a:bodyPr/>
                    <a:lstStyle/>
                    <a:p>
                      <a:r>
                        <a:rPr lang="en-US" sz="1600" b="1" dirty="0"/>
                        <a:t>Medical Support and Compliance (0152)</a:t>
                      </a:r>
                    </a:p>
                  </a:txBody>
                  <a:tcPr/>
                </a:tc>
                <a:tc>
                  <a:txBody>
                    <a:bodyPr/>
                    <a:lstStyle/>
                    <a:p>
                      <a:r>
                        <a:rPr lang="en-US" sz="1600" dirty="0"/>
                        <a:t>For necessary expenses in the administration of the medical, hospital, nursing home, domiciliary, construction, supply, and research activities, as authorized by law; administrative expenses in support of capital policy activities; and administrative and legal expenses of the Department for collecting and recovering amounts owed the Department as authorized under chapter 17 of title 38…</a:t>
                      </a:r>
                    </a:p>
                  </a:txBody>
                  <a:tcPr/>
                </a:tc>
                <a:extLst>
                  <a:ext uri="{0D108BD9-81ED-4DB2-BD59-A6C34878D82A}">
                    <a16:rowId xmlns:a16="http://schemas.microsoft.com/office/drawing/2014/main" val="470219974"/>
                  </a:ext>
                </a:extLst>
              </a:tr>
              <a:tr h="1409832">
                <a:tc>
                  <a:txBody>
                    <a:bodyPr/>
                    <a:lstStyle/>
                    <a:p>
                      <a:r>
                        <a:rPr lang="en-US" sz="1600" b="1" dirty="0"/>
                        <a:t>Medical Facilities (0162)</a:t>
                      </a:r>
                    </a:p>
                  </a:txBody>
                  <a:tcPr/>
                </a:tc>
                <a:tc>
                  <a:txBody>
                    <a:bodyPr/>
                    <a:lstStyle/>
                    <a:p>
                      <a:r>
                        <a:rPr lang="en-US" sz="1600" dirty="0"/>
                        <a:t>For necessary expenses for the maintenance and operation of hospitals, nursing homes, domiciliary facilities, and other necessary facilities of the Veterans Health Administration; for administrative expenses in support of planning, design, project management, real property acquisition and disposition, construction, and renovation of any facility under the jurisdiction or for the use of the Department; for oversight, engineering, and architectural activities not charged to project costs; for repairing, altering, improving, or providing facilities in the several hospitals and homes under the jurisdiction of the Department…</a:t>
                      </a:r>
                    </a:p>
                  </a:txBody>
                  <a:tcPr/>
                </a:tc>
                <a:extLst>
                  <a:ext uri="{0D108BD9-81ED-4DB2-BD59-A6C34878D82A}">
                    <a16:rowId xmlns:a16="http://schemas.microsoft.com/office/drawing/2014/main" val="3222659383"/>
                  </a:ext>
                </a:extLst>
              </a:tr>
            </a:tbl>
          </a:graphicData>
        </a:graphic>
      </p:graphicFrame>
      <p:sp>
        <p:nvSpPr>
          <p:cNvPr id="4" name="Slide Number Placeholder 3">
            <a:extLst>
              <a:ext uri="{FF2B5EF4-FFF2-40B4-BE49-F238E27FC236}">
                <a16:creationId xmlns:a16="http://schemas.microsoft.com/office/drawing/2014/main" id="{F3F8A4A5-94CF-4C7B-8A6B-0D28870B746A}"/>
              </a:ext>
            </a:extLst>
          </p:cNvPr>
          <p:cNvSpPr>
            <a:spLocks noGrp="1"/>
          </p:cNvSpPr>
          <p:nvPr>
            <p:ph type="sldNum" sz="quarter" idx="12"/>
          </p:nvPr>
        </p:nvSpPr>
        <p:spPr/>
        <p:txBody>
          <a:bodyPr/>
          <a:lstStyle/>
          <a:p>
            <a:fld id="{670A9334-4E67-F94F-A05E-0CE8B74A054E}" type="slidenum">
              <a:rPr lang="en-US" smtClean="0"/>
              <a:t>19</a:t>
            </a:fld>
            <a:endParaRPr lang="en-US" dirty="0"/>
          </a:p>
        </p:txBody>
      </p:sp>
    </p:spTree>
    <p:extLst>
      <p:ext uri="{BB962C8B-B14F-4D97-AF65-F5344CB8AC3E}">
        <p14:creationId xmlns:p14="http://schemas.microsoft.com/office/powerpoint/2010/main" val="204310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Housekeeping Notes</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a:t>
            </a:r>
            <a:r>
              <a:rPr lang="en-US" sz="1600" dirty="0">
                <a:solidFill>
                  <a:prstClr val="black"/>
                </a:solidFill>
                <a:latin typeface="Calibri" panose="020F0502020204030204"/>
              </a:rPr>
              <a:t>is being recorded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Close Captioning </a:t>
            </a:r>
            <a:r>
              <a:rPr lang="en-US" sz="1600" dirty="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dirty="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a:t>
            </a:r>
            <a:r>
              <a:rPr lang="en-US" sz="1600" b="1" dirty="0">
                <a:solidFill>
                  <a:prstClr val="black"/>
                </a:solidFill>
                <a:latin typeface="Calibri" panose="020F0502020204030204"/>
              </a:rPr>
              <a:t>I</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dirty="0">
                <a:solidFill>
                  <a:srgbClr val="FF0000"/>
                </a:solidFill>
                <a:latin typeface="Calibri" panose="020F0502020204030204"/>
              </a:rPr>
              <a:t>Questions will be addressed at the end of the webinar.</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P</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ost-Webinar </a:t>
            </a:r>
            <a:r>
              <a:rPr lang="en-US" sz="1600" b="1" dirty="0">
                <a:solidFill>
                  <a:prstClr val="black"/>
                </a:solidFill>
                <a:latin typeface="Calibri" panose="020F0502020204030204"/>
              </a:rPr>
              <a:t>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47D7-8A69-40B6-82E5-F84326DCD9F3}"/>
              </a:ext>
            </a:extLst>
          </p:cNvPr>
          <p:cNvSpPr>
            <a:spLocks noGrp="1"/>
          </p:cNvSpPr>
          <p:nvPr>
            <p:ph type="title"/>
          </p:nvPr>
        </p:nvSpPr>
        <p:spPr/>
        <p:txBody>
          <a:bodyPr/>
          <a:lstStyle/>
          <a:p>
            <a:r>
              <a:rPr lang="en-US" sz="3600" dirty="0"/>
              <a:t>Necessary Expense Rule 3: </a:t>
            </a:r>
            <a:r>
              <a:rPr lang="en-US" dirty="0"/>
              <a:t>Pick and Stick Rule</a:t>
            </a:r>
          </a:p>
        </p:txBody>
      </p:sp>
      <p:sp>
        <p:nvSpPr>
          <p:cNvPr id="3" name="Content Placeholder 2">
            <a:extLst>
              <a:ext uri="{FF2B5EF4-FFF2-40B4-BE49-F238E27FC236}">
                <a16:creationId xmlns:a16="http://schemas.microsoft.com/office/drawing/2014/main" id="{3D01292A-C3E7-4FFE-AE71-FE2A5773E039}"/>
              </a:ext>
            </a:extLst>
          </p:cNvPr>
          <p:cNvSpPr>
            <a:spLocks noGrp="1"/>
          </p:cNvSpPr>
          <p:nvPr>
            <p:ph idx="1"/>
          </p:nvPr>
        </p:nvSpPr>
        <p:spPr>
          <a:xfrm>
            <a:off x="505039" y="1084217"/>
            <a:ext cx="10515600" cy="4351338"/>
          </a:xfrm>
        </p:spPr>
        <p:txBody>
          <a:bodyPr/>
          <a:lstStyle/>
          <a:p>
            <a:r>
              <a:rPr lang="en-US" sz="2400" dirty="0">
                <a:effectLst/>
                <a:ea typeface="Calibri" panose="020F0502020204030204" pitchFamily="34" charset="0"/>
                <a:cs typeface="Times New Roman" panose="02020603050405020304" pitchFamily="18" charset="0"/>
              </a:rPr>
              <a:t>Under the pick &amp; stick rule, where two appropriations are available for the same purpose, the agency must “pick” only one account to cover expenses related to that purpose and “stick” with that account – unless it notifies Congress of its desire to change the funding mechanism through the annual:</a:t>
            </a:r>
          </a:p>
          <a:p>
            <a:r>
              <a:rPr lang="en-US" sz="2400" dirty="0">
                <a:effectLst/>
                <a:ea typeface="Calibri" panose="020F0502020204030204" pitchFamily="34" charset="0"/>
                <a:cs typeface="Times New Roman" panose="02020603050405020304" pitchFamily="18" charset="0"/>
              </a:rPr>
              <a:t>Running out of money is not an excuse for using another appropriation. If two appropriations are reasonably valid for a specific expenditure, the agency may choose either appropriation. However, once that selection is made, the agency must continue using the chosen appropriation, to the exclusion of any other - unless/until it notifies Congress of a change in the annual budget submission.</a:t>
            </a:r>
            <a:endParaRPr lang="en-US" sz="1800" dirty="0">
              <a:effectLst/>
              <a:ea typeface="Calibri" panose="020F0502020204030204" pitchFamily="34" charset="0"/>
              <a:cs typeface="Times New Roman" panose="02020603050405020304" pitchFamily="18" charset="0"/>
            </a:endParaRPr>
          </a:p>
          <a:p>
            <a:r>
              <a:rPr lang="en-US" sz="2400" b="1" dirty="0">
                <a:effectLst/>
                <a:ea typeface="Calibri" panose="020F0502020204030204" pitchFamily="34" charset="0"/>
              </a:rPr>
              <a:t>The “pick &amp; stick” rule only applies where two appropriations are available for the same purpose and the agency picks one account</a:t>
            </a:r>
            <a:r>
              <a:rPr lang="en-US" sz="2400" dirty="0">
                <a:effectLst/>
                <a:ea typeface="Calibri" panose="020F0502020204030204" pitchFamily="34" charset="0"/>
              </a:rPr>
              <a:t>. </a:t>
            </a:r>
            <a:r>
              <a:rPr lang="en-US" sz="2400" dirty="0">
                <a:effectLst/>
                <a:ea typeface="Calibri" panose="020F0502020204030204" pitchFamily="34" charset="0"/>
                <a:cs typeface="Times New Roman" panose="02020603050405020304" pitchFamily="18" charset="0"/>
              </a:rPr>
              <a:t>We cannot use the pick &amp; stick rule as an </a:t>
            </a:r>
            <a:r>
              <a:rPr lang="en-US" sz="2400" u="sng" dirty="0">
                <a:effectLst/>
                <a:ea typeface="Calibri" panose="020F0502020204030204" pitchFamily="34" charset="0"/>
                <a:cs typeface="Times New Roman" panose="02020603050405020304" pitchFamily="18" charset="0"/>
              </a:rPr>
              <a:t>excuse</a:t>
            </a:r>
            <a:r>
              <a:rPr lang="en-US" sz="2400" dirty="0">
                <a:effectLst/>
                <a:ea typeface="Calibri" panose="020F0502020204030204" pitchFamily="34" charset="0"/>
                <a:cs typeface="Times New Roman" panose="02020603050405020304" pitchFamily="18" charset="0"/>
              </a:rPr>
              <a:t> for failing to fund an expense with the more specifically-phrased appropriation or a </a:t>
            </a:r>
            <a:r>
              <a:rPr lang="en-US" sz="2400" u="sng" dirty="0">
                <a:effectLst/>
                <a:ea typeface="Calibri" panose="020F0502020204030204" pitchFamily="34" charset="0"/>
                <a:cs typeface="Times New Roman" panose="02020603050405020304" pitchFamily="18" charset="0"/>
              </a:rPr>
              <a:t>justification</a:t>
            </a:r>
            <a:r>
              <a:rPr lang="en-US" sz="2400" dirty="0">
                <a:effectLst/>
                <a:ea typeface="Calibri" panose="020F0502020204030204" pitchFamily="34" charset="0"/>
                <a:cs typeface="Times New Roman" panose="02020603050405020304" pitchFamily="18" charset="0"/>
              </a:rPr>
              <a:t> for continuing to fund an expense with the wrongly “picked”</a:t>
            </a:r>
            <a:r>
              <a:rPr lang="en-US" sz="2400" b="1" dirty="0"/>
              <a:t> </a:t>
            </a:r>
            <a:r>
              <a:rPr lang="en-US" sz="2400" dirty="0">
                <a:cs typeface="Times New Roman" panose="02020603050405020304" pitchFamily="18" charset="0"/>
              </a:rPr>
              <a:t>account. </a:t>
            </a:r>
          </a:p>
        </p:txBody>
      </p:sp>
      <p:sp>
        <p:nvSpPr>
          <p:cNvPr id="4" name="Slide Number Placeholder 3">
            <a:extLst>
              <a:ext uri="{FF2B5EF4-FFF2-40B4-BE49-F238E27FC236}">
                <a16:creationId xmlns:a16="http://schemas.microsoft.com/office/drawing/2014/main" id="{05D78C35-FB73-420A-AA93-CBA79E838A3A}"/>
              </a:ext>
            </a:extLst>
          </p:cNvPr>
          <p:cNvSpPr>
            <a:spLocks noGrp="1"/>
          </p:cNvSpPr>
          <p:nvPr>
            <p:ph type="sldNum" sz="quarter" idx="12"/>
          </p:nvPr>
        </p:nvSpPr>
        <p:spPr/>
        <p:txBody>
          <a:bodyPr/>
          <a:lstStyle/>
          <a:p>
            <a:fld id="{670A9334-4E67-F94F-A05E-0CE8B74A054E}" type="slidenum">
              <a:rPr lang="en-US" smtClean="0"/>
              <a:t>20</a:t>
            </a:fld>
            <a:endParaRPr lang="en-US" dirty="0"/>
          </a:p>
        </p:txBody>
      </p:sp>
    </p:spTree>
    <p:extLst>
      <p:ext uri="{BB962C8B-B14F-4D97-AF65-F5344CB8AC3E}">
        <p14:creationId xmlns:p14="http://schemas.microsoft.com/office/powerpoint/2010/main" val="320943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50F6-215F-4630-98A4-BB868E163A4A}"/>
              </a:ext>
            </a:extLst>
          </p:cNvPr>
          <p:cNvSpPr>
            <a:spLocks noGrp="1"/>
          </p:cNvSpPr>
          <p:nvPr>
            <p:ph type="title"/>
          </p:nvPr>
        </p:nvSpPr>
        <p:spPr/>
        <p:txBody>
          <a:bodyPr/>
          <a:lstStyle/>
          <a:p>
            <a:r>
              <a:rPr lang="en-US" dirty="0"/>
              <a:t>Section 3: Time</a:t>
            </a:r>
          </a:p>
        </p:txBody>
      </p:sp>
      <p:pic>
        <p:nvPicPr>
          <p:cNvPr id="6" name="Content Placeholder 5" descr="A baby sitting at a table reading a book&#10;&#10;Description automatically generated with medium confidence">
            <a:extLst>
              <a:ext uri="{FF2B5EF4-FFF2-40B4-BE49-F238E27FC236}">
                <a16:creationId xmlns:a16="http://schemas.microsoft.com/office/drawing/2014/main" id="{A97C5035-4A97-4138-A978-6D20F2C099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155" b="18624"/>
          <a:stretch/>
        </p:blipFill>
        <p:spPr>
          <a:xfrm>
            <a:off x="2078782" y="1180895"/>
            <a:ext cx="5176457" cy="4496209"/>
          </a:xfrm>
        </p:spPr>
      </p:pic>
      <p:sp>
        <p:nvSpPr>
          <p:cNvPr id="4" name="Slide Number Placeholder 3">
            <a:extLst>
              <a:ext uri="{FF2B5EF4-FFF2-40B4-BE49-F238E27FC236}">
                <a16:creationId xmlns:a16="http://schemas.microsoft.com/office/drawing/2014/main" id="{A142D5C7-E72F-404C-B05A-3C10FA4EF81E}"/>
              </a:ext>
            </a:extLst>
          </p:cNvPr>
          <p:cNvSpPr>
            <a:spLocks noGrp="1"/>
          </p:cNvSpPr>
          <p:nvPr>
            <p:ph type="sldNum" sz="quarter" idx="12"/>
          </p:nvPr>
        </p:nvSpPr>
        <p:spPr/>
        <p:txBody>
          <a:bodyPr/>
          <a:lstStyle/>
          <a:p>
            <a:fld id="{670A9334-4E67-F94F-A05E-0CE8B74A054E}" type="slidenum">
              <a:rPr lang="en-US" smtClean="0"/>
              <a:t>21</a:t>
            </a:fld>
            <a:endParaRPr lang="en-US" dirty="0"/>
          </a:p>
        </p:txBody>
      </p:sp>
      <p:sp>
        <p:nvSpPr>
          <p:cNvPr id="7" name="Flowchart: Connector 6">
            <a:extLst>
              <a:ext uri="{FF2B5EF4-FFF2-40B4-BE49-F238E27FC236}">
                <a16:creationId xmlns:a16="http://schemas.microsoft.com/office/drawing/2014/main" id="{3B24F01C-9A99-4663-83AE-3FF7967F6805}"/>
              </a:ext>
            </a:extLst>
          </p:cNvPr>
          <p:cNvSpPr/>
          <p:nvPr/>
        </p:nvSpPr>
        <p:spPr>
          <a:xfrm>
            <a:off x="8274570" y="1813810"/>
            <a:ext cx="3079230" cy="24134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might be 13 months old, but I know what a bona fide need is! –</a:t>
            </a:r>
            <a:r>
              <a:rPr lang="en-US" i="1" dirty="0"/>
              <a:t>Ella Berlow</a:t>
            </a:r>
          </a:p>
        </p:txBody>
      </p:sp>
    </p:spTree>
    <p:extLst>
      <p:ext uri="{BB962C8B-B14F-4D97-AF65-F5344CB8AC3E}">
        <p14:creationId xmlns:p14="http://schemas.microsoft.com/office/powerpoint/2010/main" val="16153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64FB-08FE-4B81-A051-7379D85C13FF}"/>
              </a:ext>
            </a:extLst>
          </p:cNvPr>
          <p:cNvSpPr>
            <a:spLocks noGrp="1"/>
          </p:cNvSpPr>
          <p:nvPr>
            <p:ph type="title"/>
          </p:nvPr>
        </p:nvSpPr>
        <p:spPr/>
        <p:txBody>
          <a:bodyPr/>
          <a:lstStyle/>
          <a:p>
            <a:r>
              <a:rPr lang="en-US" dirty="0"/>
              <a:t>Time - Bona Fide Needs Rule (BFN)</a:t>
            </a:r>
          </a:p>
        </p:txBody>
      </p:sp>
      <p:sp>
        <p:nvSpPr>
          <p:cNvPr id="3" name="Content Placeholder 2">
            <a:extLst>
              <a:ext uri="{FF2B5EF4-FFF2-40B4-BE49-F238E27FC236}">
                <a16:creationId xmlns:a16="http://schemas.microsoft.com/office/drawing/2014/main" id="{C2D28D3B-9944-4575-9249-17C3E1EB4292}"/>
              </a:ext>
            </a:extLst>
          </p:cNvPr>
          <p:cNvSpPr>
            <a:spLocks noGrp="1"/>
          </p:cNvSpPr>
          <p:nvPr>
            <p:ph idx="1"/>
          </p:nvPr>
        </p:nvSpPr>
        <p:spPr/>
        <p:txBody>
          <a:bodyPr/>
          <a:lstStyle/>
          <a:p>
            <a:pPr>
              <a:lnSpc>
                <a:spcPct val="100000"/>
              </a:lnSpc>
              <a:spcBef>
                <a:spcPts val="0"/>
              </a:spcBef>
            </a:pPr>
            <a:r>
              <a:rPr lang="en-US" sz="2400" b="1" dirty="0"/>
              <a:t>The bona fide needs (BFN) rule (Title 31 of the United States Code (U.S.C.), section 1502(a) states that: </a:t>
            </a:r>
            <a:r>
              <a:rPr lang="en-US" sz="2400" i="1" dirty="0"/>
              <a:t>The balance of an appropriation or fund limited for obligation to a definite period is available only for payment of expenses properly incurred during the period of availability or to complete contracts properly made within that period of availability…</a:t>
            </a:r>
          </a:p>
          <a:p>
            <a:pPr marL="0" indent="0">
              <a:lnSpc>
                <a:spcPct val="100000"/>
              </a:lnSpc>
              <a:spcBef>
                <a:spcPts val="0"/>
              </a:spcBef>
              <a:buNone/>
            </a:pPr>
            <a:endParaRPr lang="en-US" sz="2400" i="1" dirty="0"/>
          </a:p>
          <a:p>
            <a:pPr algn="l">
              <a:lnSpc>
                <a:spcPct val="100000"/>
              </a:lnSpc>
              <a:spcBef>
                <a:spcPts val="0"/>
              </a:spcBef>
            </a:pPr>
            <a:r>
              <a:rPr lang="en-US" sz="2400" b="1" dirty="0"/>
              <a:t>Per chapter 5, section B (page 5-11) of Principles of Federal Appropriations Law (the Red Book),the bona fide needs rule states that: </a:t>
            </a:r>
            <a:r>
              <a:rPr lang="en-US" sz="2400" i="1" dirty="0"/>
              <a:t>A fiscal year appropriation may be obligated only to meet a legitimate, or bona fide, need arising in, or in some cases arising prior to but continuing to exist in, the fiscal year for which the appropriation was made.</a:t>
            </a:r>
          </a:p>
          <a:p>
            <a:pPr algn="l">
              <a:lnSpc>
                <a:spcPct val="100000"/>
              </a:lnSpc>
              <a:spcBef>
                <a:spcPts val="0"/>
              </a:spcBef>
            </a:pPr>
            <a:endParaRPr lang="en-US" sz="2400" dirty="0"/>
          </a:p>
        </p:txBody>
      </p:sp>
      <p:sp>
        <p:nvSpPr>
          <p:cNvPr id="4" name="Slide Number Placeholder 3">
            <a:extLst>
              <a:ext uri="{FF2B5EF4-FFF2-40B4-BE49-F238E27FC236}">
                <a16:creationId xmlns:a16="http://schemas.microsoft.com/office/drawing/2014/main" id="{9EFD1487-C09E-4A8A-AA3D-A9CF78233DF1}"/>
              </a:ext>
            </a:extLst>
          </p:cNvPr>
          <p:cNvSpPr>
            <a:spLocks noGrp="1"/>
          </p:cNvSpPr>
          <p:nvPr>
            <p:ph type="sldNum" sz="quarter" idx="12"/>
          </p:nvPr>
        </p:nvSpPr>
        <p:spPr/>
        <p:txBody>
          <a:bodyPr/>
          <a:lstStyle/>
          <a:p>
            <a:fld id="{670A9334-4E67-F94F-A05E-0CE8B74A054E}" type="slidenum">
              <a:rPr lang="en-US" smtClean="0"/>
              <a:t>22</a:t>
            </a:fld>
            <a:endParaRPr lang="en-US" dirty="0"/>
          </a:p>
        </p:txBody>
      </p:sp>
    </p:spTree>
    <p:extLst>
      <p:ext uri="{BB962C8B-B14F-4D97-AF65-F5344CB8AC3E}">
        <p14:creationId xmlns:p14="http://schemas.microsoft.com/office/powerpoint/2010/main" val="243376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64FB-08FE-4B81-A051-7379D85C13FF}"/>
              </a:ext>
            </a:extLst>
          </p:cNvPr>
          <p:cNvSpPr>
            <a:spLocks noGrp="1"/>
          </p:cNvSpPr>
          <p:nvPr>
            <p:ph type="title"/>
          </p:nvPr>
        </p:nvSpPr>
        <p:spPr>
          <a:xfrm>
            <a:off x="285750" y="166264"/>
            <a:ext cx="11068050" cy="618385"/>
          </a:xfrm>
        </p:spPr>
        <p:txBody>
          <a:bodyPr/>
          <a:lstStyle/>
          <a:p>
            <a:r>
              <a:rPr lang="en-US" dirty="0"/>
              <a:t> Time - Bona Fide Needs Rule and the Research Appropriation</a:t>
            </a:r>
          </a:p>
        </p:txBody>
      </p:sp>
      <p:sp>
        <p:nvSpPr>
          <p:cNvPr id="3" name="Content Placeholder 2">
            <a:extLst>
              <a:ext uri="{FF2B5EF4-FFF2-40B4-BE49-F238E27FC236}">
                <a16:creationId xmlns:a16="http://schemas.microsoft.com/office/drawing/2014/main" id="{C2D28D3B-9944-4575-9249-17C3E1EB4292}"/>
              </a:ext>
            </a:extLst>
          </p:cNvPr>
          <p:cNvSpPr>
            <a:spLocks noGrp="1"/>
          </p:cNvSpPr>
          <p:nvPr>
            <p:ph idx="1"/>
          </p:nvPr>
        </p:nvSpPr>
        <p:spPr/>
        <p:txBody>
          <a:bodyPr/>
          <a:lstStyle/>
          <a:p>
            <a:pPr algn="l"/>
            <a:endParaRPr lang="en-US" sz="1800" dirty="0">
              <a:latin typeface="Arial" panose="020B0604020202020204" pitchFamily="34" charset="0"/>
              <a:cs typeface="Times New Roman" panose="02020603050405020304" pitchFamily="18" charset="0"/>
            </a:endParaRPr>
          </a:p>
          <a:p>
            <a:pPr algn="l"/>
            <a:endParaRPr lang="en-US" sz="1800" dirty="0">
              <a:latin typeface="Arial" panose="020B0604020202020204" pitchFamily="34" charset="0"/>
              <a:cs typeface="Times New Roman" panose="02020603050405020304" pitchFamily="18" charset="0"/>
            </a:endParaRPr>
          </a:p>
          <a:p>
            <a:pPr algn="l"/>
            <a:endParaRPr lang="en-US" sz="1800" dirty="0">
              <a:latin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FD1487-C09E-4A8A-AA3D-A9CF78233DF1}"/>
              </a:ext>
            </a:extLst>
          </p:cNvPr>
          <p:cNvSpPr>
            <a:spLocks noGrp="1"/>
          </p:cNvSpPr>
          <p:nvPr>
            <p:ph type="sldNum" sz="quarter" idx="12"/>
          </p:nvPr>
        </p:nvSpPr>
        <p:spPr/>
        <p:txBody>
          <a:bodyPr/>
          <a:lstStyle/>
          <a:p>
            <a:fld id="{670A9334-4E67-F94F-A05E-0CE8B74A054E}" type="slidenum">
              <a:rPr lang="en-US" smtClean="0"/>
              <a:t>23</a:t>
            </a:fld>
            <a:endParaRPr lang="en-US" dirty="0"/>
          </a:p>
        </p:txBody>
      </p:sp>
      <p:graphicFrame>
        <p:nvGraphicFramePr>
          <p:cNvPr id="5" name="Table 5">
            <a:extLst>
              <a:ext uri="{FF2B5EF4-FFF2-40B4-BE49-F238E27FC236}">
                <a16:creationId xmlns:a16="http://schemas.microsoft.com/office/drawing/2014/main" id="{AA12AE0B-760C-4AB5-AE09-C2457083566B}"/>
              </a:ext>
            </a:extLst>
          </p:cNvPr>
          <p:cNvGraphicFramePr>
            <a:graphicFrameLocks noGrp="1"/>
          </p:cNvGraphicFramePr>
          <p:nvPr>
            <p:extLst>
              <p:ext uri="{D42A27DB-BD31-4B8C-83A1-F6EECF244321}">
                <p14:modId xmlns:p14="http://schemas.microsoft.com/office/powerpoint/2010/main" val="1755622791"/>
              </p:ext>
            </p:extLst>
          </p:nvPr>
        </p:nvGraphicFramePr>
        <p:xfrm>
          <a:off x="1212351" y="1145041"/>
          <a:ext cx="9431675" cy="4718274"/>
        </p:xfrm>
        <a:graphic>
          <a:graphicData uri="http://schemas.openxmlformats.org/drawingml/2006/table">
            <a:tbl>
              <a:tblPr firstRow="1" bandRow="1">
                <a:tableStyleId>{5C22544A-7EE6-4342-B048-85BDC9FD1C3A}</a:tableStyleId>
              </a:tblPr>
              <a:tblGrid>
                <a:gridCol w="5156498">
                  <a:extLst>
                    <a:ext uri="{9D8B030D-6E8A-4147-A177-3AD203B41FA5}">
                      <a16:colId xmlns:a16="http://schemas.microsoft.com/office/drawing/2014/main" val="1523793547"/>
                    </a:ext>
                  </a:extLst>
                </a:gridCol>
                <a:gridCol w="4275177">
                  <a:extLst>
                    <a:ext uri="{9D8B030D-6E8A-4147-A177-3AD203B41FA5}">
                      <a16:colId xmlns:a16="http://schemas.microsoft.com/office/drawing/2014/main" val="240487227"/>
                    </a:ext>
                  </a:extLst>
                </a:gridCol>
              </a:tblGrid>
              <a:tr h="715558">
                <a:tc>
                  <a:txBody>
                    <a:bodyPr/>
                    <a:lstStyle/>
                    <a:p>
                      <a:pPr algn="ctr"/>
                      <a:r>
                        <a:rPr lang="en-US" sz="2000" dirty="0">
                          <a:latin typeface="+mn-lt"/>
                        </a:rPr>
                        <a:t>Bona Fine Needs Rule (two-year appropriation)</a:t>
                      </a:r>
                    </a:p>
                  </a:txBody>
                  <a:tcPr/>
                </a:tc>
                <a:tc>
                  <a:txBody>
                    <a:bodyPr/>
                    <a:lstStyle/>
                    <a:p>
                      <a:pPr algn="ctr"/>
                      <a:r>
                        <a:rPr lang="en-US" sz="2000" dirty="0">
                          <a:latin typeface="+mn-lt"/>
                        </a:rPr>
                        <a:t>Research Appropriation </a:t>
                      </a:r>
                    </a:p>
                  </a:txBody>
                  <a:tcPr/>
                </a:tc>
                <a:extLst>
                  <a:ext uri="{0D108BD9-81ED-4DB2-BD59-A6C34878D82A}">
                    <a16:rowId xmlns:a16="http://schemas.microsoft.com/office/drawing/2014/main" val="3558120514"/>
                  </a:ext>
                </a:extLst>
              </a:tr>
              <a:tr h="4002716">
                <a:tc>
                  <a:txBody>
                    <a:bodyPr/>
                    <a:lstStyle/>
                    <a:p>
                      <a:pPr marL="285750" indent="-285750" algn="l">
                        <a:buFont typeface="Arial" panose="020B0604020202020204" pitchFamily="34" charset="0"/>
                        <a:buChar char="•"/>
                      </a:pPr>
                      <a:r>
                        <a:rPr lang="en-US" sz="2000" dirty="0">
                          <a:latin typeface="+mn-lt"/>
                          <a:cs typeface="Times New Roman" panose="02020603050405020304" pitchFamily="18" charset="0"/>
                        </a:rPr>
                        <a:t>BFN Rule applies to multiple year appropriations and obligations that are chargeable to first year of a multiple year appropriation also chargeable to remaining years (68 Comp. Gen. 170).</a:t>
                      </a:r>
                    </a:p>
                    <a:p>
                      <a:pPr marL="285750" indent="-285750" algn="l">
                        <a:buFont typeface="Arial" panose="020B0604020202020204" pitchFamily="34" charset="0"/>
                        <a:buChar char="•"/>
                      </a:pPr>
                      <a:endParaRPr lang="en-US" sz="2000" dirty="0">
                        <a:latin typeface="+mn-lt"/>
                        <a:cs typeface="Times New Roman" panose="02020603050405020304" pitchFamily="18" charset="0"/>
                      </a:endParaRPr>
                    </a:p>
                    <a:p>
                      <a:pPr marL="285750" indent="-285750" algn="l">
                        <a:buFont typeface="Arial" panose="020B0604020202020204" pitchFamily="34" charset="0"/>
                        <a:buChar char="•"/>
                      </a:pPr>
                      <a:r>
                        <a:rPr lang="en-US" sz="2000" dirty="0">
                          <a:latin typeface="+mn-lt"/>
                          <a:cs typeface="Times New Roman" panose="02020603050405020304" pitchFamily="18" charset="0"/>
                        </a:rPr>
                        <a:t>Goods or materials purchased in one year may be delivered in whole or in part in a subsequent year (the need matches the year of obligation) for a reasonable inventory of supplies/materials. </a:t>
                      </a:r>
                    </a:p>
                    <a:p>
                      <a:pPr marL="0" indent="0">
                        <a:buFont typeface="Arial" panose="020B0604020202020204" pitchFamily="34" charset="0"/>
                        <a:buNone/>
                      </a:pPr>
                      <a:endParaRPr lang="en-US" sz="2000" dirty="0">
                        <a:latin typeface="+mn-lt"/>
                      </a:endParaRPr>
                    </a:p>
                  </a:txBody>
                  <a:tcPr/>
                </a:tc>
                <a:tc>
                  <a:txBody>
                    <a:bodyPr/>
                    <a:lstStyle/>
                    <a:p>
                      <a:pPr marL="285750" indent="-285750">
                        <a:buFont typeface="Arial" panose="020B0604020202020204" pitchFamily="34" charset="0"/>
                        <a:buChar char="•"/>
                      </a:pPr>
                      <a:r>
                        <a:rPr lang="en-US" sz="2000" kern="1200" dirty="0">
                          <a:solidFill>
                            <a:schemeClr val="dk1"/>
                          </a:solidFill>
                          <a:latin typeface="+mn-lt"/>
                          <a:ea typeface="+mn-ea"/>
                          <a:cs typeface="Times New Roman" panose="02020603050405020304" pitchFamily="18" charset="0"/>
                        </a:rPr>
                        <a:t>For necessary expenses in carrying out programs of medical and prosthetic research and development as authorized by chapter 73 of title 38, United States Code, $916,000,000, plus reimbursements, shall remain available until September 30, 2024: </a:t>
                      </a:r>
                      <a:r>
                        <a:rPr lang="en-US" sz="2000" b="1" u="sng" kern="1200" dirty="0">
                          <a:solidFill>
                            <a:schemeClr val="dk1"/>
                          </a:solidFill>
                          <a:highlight>
                            <a:srgbClr val="FFFF00"/>
                          </a:highlight>
                          <a:latin typeface="+mn-lt"/>
                          <a:ea typeface="+mn-ea"/>
                          <a:cs typeface="Times New Roman" panose="02020603050405020304" pitchFamily="18" charset="0"/>
                        </a:rPr>
                        <a:t>TWO YEARS.</a:t>
                      </a:r>
                    </a:p>
                  </a:txBody>
                  <a:tcPr/>
                </a:tc>
                <a:extLst>
                  <a:ext uri="{0D108BD9-81ED-4DB2-BD59-A6C34878D82A}">
                    <a16:rowId xmlns:a16="http://schemas.microsoft.com/office/drawing/2014/main" val="591734710"/>
                  </a:ext>
                </a:extLst>
              </a:tr>
            </a:tbl>
          </a:graphicData>
        </a:graphic>
      </p:graphicFrame>
    </p:spTree>
    <p:extLst>
      <p:ext uri="{BB962C8B-B14F-4D97-AF65-F5344CB8AC3E}">
        <p14:creationId xmlns:p14="http://schemas.microsoft.com/office/powerpoint/2010/main" val="327266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64FB-08FE-4B81-A051-7379D85C13FF}"/>
              </a:ext>
            </a:extLst>
          </p:cNvPr>
          <p:cNvSpPr>
            <a:spLocks noGrp="1"/>
          </p:cNvSpPr>
          <p:nvPr>
            <p:ph type="title"/>
          </p:nvPr>
        </p:nvSpPr>
        <p:spPr>
          <a:xfrm>
            <a:off x="285750" y="166264"/>
            <a:ext cx="11068050" cy="618385"/>
          </a:xfrm>
        </p:spPr>
        <p:txBody>
          <a:bodyPr/>
          <a:lstStyle/>
          <a:p>
            <a:r>
              <a:rPr lang="en-US" dirty="0"/>
              <a:t>Time – Severable and Non-Severable (contracts and IAAs)</a:t>
            </a:r>
          </a:p>
        </p:txBody>
      </p:sp>
      <p:sp>
        <p:nvSpPr>
          <p:cNvPr id="3" name="Content Placeholder 2">
            <a:extLst>
              <a:ext uri="{FF2B5EF4-FFF2-40B4-BE49-F238E27FC236}">
                <a16:creationId xmlns:a16="http://schemas.microsoft.com/office/drawing/2014/main" id="{C2D28D3B-9944-4575-9249-17C3E1EB4292}"/>
              </a:ext>
            </a:extLst>
          </p:cNvPr>
          <p:cNvSpPr>
            <a:spLocks noGrp="1"/>
          </p:cNvSpPr>
          <p:nvPr>
            <p:ph idx="1"/>
          </p:nvPr>
        </p:nvSpPr>
        <p:spPr/>
        <p:txBody>
          <a:bodyPr/>
          <a:lstStyle/>
          <a:p>
            <a:pPr algn="l"/>
            <a:endParaRPr lang="en-US" sz="1800" dirty="0">
              <a:latin typeface="Arial" panose="020B0604020202020204" pitchFamily="34" charset="0"/>
              <a:cs typeface="Times New Roman" panose="02020603050405020304" pitchFamily="18" charset="0"/>
            </a:endParaRPr>
          </a:p>
          <a:p>
            <a:pPr algn="l"/>
            <a:endParaRPr lang="en-US" sz="1800" dirty="0">
              <a:latin typeface="Arial" panose="020B0604020202020204" pitchFamily="34" charset="0"/>
              <a:cs typeface="Times New Roman" panose="02020603050405020304" pitchFamily="18" charset="0"/>
            </a:endParaRPr>
          </a:p>
          <a:p>
            <a:pPr algn="l"/>
            <a:endParaRPr lang="en-US" sz="1800" dirty="0">
              <a:latin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FD1487-C09E-4A8A-AA3D-A9CF78233DF1}"/>
              </a:ext>
            </a:extLst>
          </p:cNvPr>
          <p:cNvSpPr>
            <a:spLocks noGrp="1"/>
          </p:cNvSpPr>
          <p:nvPr>
            <p:ph type="sldNum" sz="quarter" idx="12"/>
          </p:nvPr>
        </p:nvSpPr>
        <p:spPr/>
        <p:txBody>
          <a:bodyPr/>
          <a:lstStyle/>
          <a:p>
            <a:fld id="{670A9334-4E67-F94F-A05E-0CE8B74A054E}" type="slidenum">
              <a:rPr lang="en-US" smtClean="0"/>
              <a:t>24</a:t>
            </a:fld>
            <a:endParaRPr lang="en-US" dirty="0"/>
          </a:p>
        </p:txBody>
      </p:sp>
      <p:graphicFrame>
        <p:nvGraphicFramePr>
          <p:cNvPr id="5" name="Table 5">
            <a:extLst>
              <a:ext uri="{FF2B5EF4-FFF2-40B4-BE49-F238E27FC236}">
                <a16:creationId xmlns:a16="http://schemas.microsoft.com/office/drawing/2014/main" id="{AA12AE0B-760C-4AB5-AE09-C2457083566B}"/>
              </a:ext>
            </a:extLst>
          </p:cNvPr>
          <p:cNvGraphicFramePr>
            <a:graphicFrameLocks noGrp="1"/>
          </p:cNvGraphicFramePr>
          <p:nvPr>
            <p:extLst>
              <p:ext uri="{D42A27DB-BD31-4B8C-83A1-F6EECF244321}">
                <p14:modId xmlns:p14="http://schemas.microsoft.com/office/powerpoint/2010/main" val="202446929"/>
              </p:ext>
            </p:extLst>
          </p:nvPr>
        </p:nvGraphicFramePr>
        <p:xfrm>
          <a:off x="944380" y="1007638"/>
          <a:ext cx="10182532" cy="4889796"/>
        </p:xfrm>
        <a:graphic>
          <a:graphicData uri="http://schemas.openxmlformats.org/drawingml/2006/table">
            <a:tbl>
              <a:tblPr firstRow="1" bandRow="1">
                <a:tableStyleId>{5C22544A-7EE6-4342-B048-85BDC9FD1C3A}</a:tableStyleId>
              </a:tblPr>
              <a:tblGrid>
                <a:gridCol w="4866563">
                  <a:extLst>
                    <a:ext uri="{9D8B030D-6E8A-4147-A177-3AD203B41FA5}">
                      <a16:colId xmlns:a16="http://schemas.microsoft.com/office/drawing/2014/main" val="1523793547"/>
                    </a:ext>
                  </a:extLst>
                </a:gridCol>
                <a:gridCol w="5315969">
                  <a:extLst>
                    <a:ext uri="{9D8B030D-6E8A-4147-A177-3AD203B41FA5}">
                      <a16:colId xmlns:a16="http://schemas.microsoft.com/office/drawing/2014/main" val="240487227"/>
                    </a:ext>
                  </a:extLst>
                </a:gridCol>
              </a:tblGrid>
              <a:tr h="396171">
                <a:tc>
                  <a:txBody>
                    <a:bodyPr/>
                    <a:lstStyle/>
                    <a:p>
                      <a:pPr algn="ctr"/>
                      <a:r>
                        <a:rPr lang="en-US" sz="2000" dirty="0">
                          <a:latin typeface="+mn-lt"/>
                          <a:cs typeface="Arial" panose="020B0604020202020204" pitchFamily="34" charset="0"/>
                        </a:rPr>
                        <a:t>Severable</a:t>
                      </a:r>
                    </a:p>
                  </a:txBody>
                  <a:tcPr/>
                </a:tc>
                <a:tc>
                  <a:txBody>
                    <a:bodyPr/>
                    <a:lstStyle/>
                    <a:p>
                      <a:pPr algn="ctr"/>
                      <a:r>
                        <a:rPr lang="en-US" sz="2000" dirty="0">
                          <a:latin typeface="+mn-lt"/>
                          <a:cs typeface="Arial" panose="020B0604020202020204" pitchFamily="34" charset="0"/>
                        </a:rPr>
                        <a:t>Non-Severable</a:t>
                      </a:r>
                    </a:p>
                  </a:txBody>
                  <a:tcPr/>
                </a:tc>
                <a:extLst>
                  <a:ext uri="{0D108BD9-81ED-4DB2-BD59-A6C34878D82A}">
                    <a16:rowId xmlns:a16="http://schemas.microsoft.com/office/drawing/2014/main" val="3558120514"/>
                  </a:ext>
                </a:extLst>
              </a:tr>
              <a:tr h="4493556">
                <a:tc>
                  <a:txBody>
                    <a:bodyPr/>
                    <a:lstStyle/>
                    <a:p>
                      <a:pPr marL="285750" indent="-285750">
                        <a:buFont typeface="Arial" panose="020B0604020202020204" pitchFamily="34" charset="0"/>
                        <a:buChar char="•"/>
                      </a:pPr>
                      <a:r>
                        <a:rPr lang="en-US" sz="1850" dirty="0">
                          <a:latin typeface="+mn-lt"/>
                          <a:cs typeface="Arial" panose="020B0604020202020204" pitchFamily="34" charset="0"/>
                        </a:rPr>
                        <a:t>The task can be separated into components, each of which can be independently performed to meet a separate need of the government.</a:t>
                      </a:r>
                    </a:p>
                    <a:p>
                      <a:pPr marL="285750" indent="-285750">
                        <a:buFont typeface="Arial" panose="020B0604020202020204" pitchFamily="34" charset="0"/>
                        <a:buChar char="•"/>
                      </a:pPr>
                      <a:r>
                        <a:rPr lang="en-US" sz="1850" dirty="0">
                          <a:latin typeface="+mn-lt"/>
                          <a:cs typeface="Arial" panose="020B0604020202020204" pitchFamily="34" charset="0"/>
                        </a:rPr>
                        <a:t> A severable service is a recurring service or one that is measured in terms of hours or level of effort rather than work objective (Equipment maintenance is a good example) </a:t>
                      </a:r>
                    </a:p>
                    <a:p>
                      <a:pPr marL="285750" indent="-285750">
                        <a:buFont typeface="Arial" panose="020B0604020202020204" pitchFamily="34" charset="0"/>
                        <a:buChar char="•"/>
                      </a:pPr>
                      <a:r>
                        <a:rPr lang="en-US" sz="1850" dirty="0">
                          <a:latin typeface="+mn-lt"/>
                          <a:cs typeface="Arial" panose="020B0604020202020204" pitchFamily="34" charset="0"/>
                        </a:rPr>
                        <a:t>It is permissible for severable service contracts of up to 12 months to cross fiscal years. </a:t>
                      </a:r>
                    </a:p>
                    <a:p>
                      <a:pPr marL="285750" indent="-285750">
                        <a:buFont typeface="Arial" panose="020B0604020202020204" pitchFamily="34" charset="0"/>
                        <a:buChar char="•"/>
                      </a:pPr>
                      <a:r>
                        <a:rPr lang="en-US" sz="1850" dirty="0">
                          <a:latin typeface="+mn-lt"/>
                          <a:cs typeface="Arial" panose="020B0604020202020204" pitchFamily="34" charset="0"/>
                        </a:rPr>
                        <a:t>Agencies should charge to the fiscal year in which the obligation occurs (as determined by the BFN Rule) even though some of the services are performed in the next fiscal year. </a:t>
                      </a:r>
                    </a:p>
                  </a:txBody>
                  <a:tcPr/>
                </a:tc>
                <a:tc>
                  <a:txBody>
                    <a:bodyPr/>
                    <a:lstStyle/>
                    <a:p>
                      <a:pPr marL="285750" indent="-285750" algn="l" defTabSz="914400" rtl="0" eaLnBrk="1" latinLnBrk="0" hangingPunct="1">
                        <a:buFont typeface="Arial" panose="020B0604020202020204" pitchFamily="34" charset="0"/>
                        <a:buChar char="•"/>
                      </a:pPr>
                      <a:r>
                        <a:rPr lang="en-US" sz="1850" kern="1200" dirty="0">
                          <a:solidFill>
                            <a:schemeClr val="dk1"/>
                          </a:solidFill>
                          <a:latin typeface="+mn-lt"/>
                          <a:ea typeface="+mn-ea"/>
                          <a:cs typeface="Arial" panose="020B0604020202020204" pitchFamily="34" charset="0"/>
                        </a:rPr>
                        <a:t>Nonseverable services cannot be separated into components but instead must be performed as a single undertaking to meet a need of the government. These contracts are often longer than 12 months (e.g., a computer program that takes two years to write).</a:t>
                      </a:r>
                    </a:p>
                    <a:p>
                      <a:pPr marL="285750" indent="-285750" algn="l" defTabSz="914400" rtl="0" eaLnBrk="1" latinLnBrk="0" hangingPunct="1">
                        <a:buFont typeface="Arial" panose="020B0604020202020204" pitchFamily="34" charset="0"/>
                        <a:buChar char="•"/>
                      </a:pPr>
                      <a:r>
                        <a:rPr lang="en-US" sz="1850" kern="1200" dirty="0">
                          <a:solidFill>
                            <a:schemeClr val="dk1"/>
                          </a:solidFill>
                          <a:latin typeface="+mn-lt"/>
                          <a:ea typeface="+mn-ea"/>
                          <a:cs typeface="Arial" panose="020B0604020202020204" pitchFamily="34" charset="0"/>
                        </a:rPr>
                        <a:t>As with severable contracts, charge to the fiscal year in which the obligation occurs, as determined by the BFN Rule. Non-severable services contracts may not be incrementally funded. Examples of nonseverable services include a system implementation, software project, repairing equipment or structure, or research study.</a:t>
                      </a:r>
                    </a:p>
                    <a:p>
                      <a:pPr marL="285750" indent="-285750" algn="l" defTabSz="914400" rtl="0" eaLnBrk="1" latinLnBrk="0" hangingPunct="1">
                        <a:buFont typeface="Arial" panose="020B0604020202020204" pitchFamily="34" charset="0"/>
                        <a:buChar char="•"/>
                      </a:pPr>
                      <a:endParaRPr lang="en-US" sz="1850" kern="1200" dirty="0">
                        <a:solidFill>
                          <a:schemeClr val="dk1"/>
                        </a:solidFill>
                        <a:latin typeface="+mn-lt"/>
                        <a:ea typeface="+mn-ea"/>
                        <a:cs typeface="Arial" panose="020B0604020202020204" pitchFamily="34" charset="0"/>
                      </a:endParaRPr>
                    </a:p>
                    <a:p>
                      <a:endParaRPr lang="en-US" sz="1850" kern="1200" dirty="0">
                        <a:solidFill>
                          <a:schemeClr val="dk1"/>
                        </a:solidFill>
                        <a:latin typeface="+mn-lt"/>
                        <a:ea typeface="+mn-ea"/>
                        <a:cs typeface="Arial" panose="020B0604020202020204" pitchFamily="34" charset="0"/>
                      </a:endParaRPr>
                    </a:p>
                  </a:txBody>
                  <a:tcPr/>
                </a:tc>
                <a:extLst>
                  <a:ext uri="{0D108BD9-81ED-4DB2-BD59-A6C34878D82A}">
                    <a16:rowId xmlns:a16="http://schemas.microsoft.com/office/drawing/2014/main" val="591734710"/>
                  </a:ext>
                </a:extLst>
              </a:tr>
            </a:tbl>
          </a:graphicData>
        </a:graphic>
      </p:graphicFrame>
    </p:spTree>
    <p:extLst>
      <p:ext uri="{BB962C8B-B14F-4D97-AF65-F5344CB8AC3E}">
        <p14:creationId xmlns:p14="http://schemas.microsoft.com/office/powerpoint/2010/main" val="1827996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2F05-6E33-49F9-9219-476D8CB19606}"/>
              </a:ext>
            </a:extLst>
          </p:cNvPr>
          <p:cNvSpPr>
            <a:spLocks noGrp="1"/>
          </p:cNvSpPr>
          <p:nvPr>
            <p:ph type="title"/>
          </p:nvPr>
        </p:nvSpPr>
        <p:spPr/>
        <p:txBody>
          <a:bodyPr/>
          <a:lstStyle/>
          <a:p>
            <a:r>
              <a:rPr lang="en-US" dirty="0"/>
              <a:t> Section 4: Amount and the Antideficiency Act</a:t>
            </a:r>
          </a:p>
        </p:txBody>
      </p:sp>
      <p:sp>
        <p:nvSpPr>
          <p:cNvPr id="4" name="Slide Number Placeholder 3">
            <a:extLst>
              <a:ext uri="{FF2B5EF4-FFF2-40B4-BE49-F238E27FC236}">
                <a16:creationId xmlns:a16="http://schemas.microsoft.com/office/drawing/2014/main" id="{ACD44262-75AF-4364-9042-FE2F194A15F7}"/>
              </a:ext>
            </a:extLst>
          </p:cNvPr>
          <p:cNvSpPr>
            <a:spLocks noGrp="1"/>
          </p:cNvSpPr>
          <p:nvPr>
            <p:ph type="sldNum" sz="quarter" idx="12"/>
          </p:nvPr>
        </p:nvSpPr>
        <p:spPr/>
        <p:txBody>
          <a:bodyPr/>
          <a:lstStyle/>
          <a:p>
            <a:fld id="{670A9334-4E67-F94F-A05E-0CE8B74A054E}" type="slidenum">
              <a:rPr lang="en-US" smtClean="0"/>
              <a:t>25</a:t>
            </a:fld>
            <a:endParaRPr lang="en-US" dirty="0"/>
          </a:p>
        </p:txBody>
      </p:sp>
      <p:pic>
        <p:nvPicPr>
          <p:cNvPr id="8" name="Content Placeholder 7" descr="A group of people standing behind a fence&#10;&#10;Description automatically generated with medium confidence">
            <a:extLst>
              <a:ext uri="{FF2B5EF4-FFF2-40B4-BE49-F238E27FC236}">
                <a16:creationId xmlns:a16="http://schemas.microsoft.com/office/drawing/2014/main" id="{07ED94A7-F5ED-4E73-A85E-A604C6BF69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390" y="1253331"/>
            <a:ext cx="5801784" cy="4351338"/>
          </a:xfrm>
        </p:spPr>
      </p:pic>
      <p:sp>
        <p:nvSpPr>
          <p:cNvPr id="9" name="Oval 8">
            <a:extLst>
              <a:ext uri="{FF2B5EF4-FFF2-40B4-BE49-F238E27FC236}">
                <a16:creationId xmlns:a16="http://schemas.microsoft.com/office/drawing/2014/main" id="{AA6E377C-8EEC-43A9-BF53-A8BA1D5D1EC2}"/>
              </a:ext>
            </a:extLst>
          </p:cNvPr>
          <p:cNvSpPr/>
          <p:nvPr/>
        </p:nvSpPr>
        <p:spPr>
          <a:xfrm>
            <a:off x="8135399" y="1254552"/>
            <a:ext cx="2982351" cy="2518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Stay out of jail!</a:t>
            </a:r>
          </a:p>
        </p:txBody>
      </p:sp>
    </p:spTree>
    <p:extLst>
      <p:ext uri="{BB962C8B-B14F-4D97-AF65-F5344CB8AC3E}">
        <p14:creationId xmlns:p14="http://schemas.microsoft.com/office/powerpoint/2010/main" val="201495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1FC-E8DA-4A2F-A07D-2F82B6F59309}"/>
              </a:ext>
            </a:extLst>
          </p:cNvPr>
          <p:cNvSpPr>
            <a:spLocks noGrp="1"/>
          </p:cNvSpPr>
          <p:nvPr>
            <p:ph type="title"/>
          </p:nvPr>
        </p:nvSpPr>
        <p:spPr/>
        <p:txBody>
          <a:bodyPr/>
          <a:lstStyle/>
          <a:p>
            <a:r>
              <a:rPr lang="en-US" dirty="0"/>
              <a:t> Amount</a:t>
            </a:r>
          </a:p>
        </p:txBody>
      </p:sp>
      <p:sp>
        <p:nvSpPr>
          <p:cNvPr id="3" name="Content Placeholder 2">
            <a:extLst>
              <a:ext uri="{FF2B5EF4-FFF2-40B4-BE49-F238E27FC236}">
                <a16:creationId xmlns:a16="http://schemas.microsoft.com/office/drawing/2014/main" id="{61E6E99F-AF12-4152-AC67-D0147B79CC0D}"/>
              </a:ext>
            </a:extLst>
          </p:cNvPr>
          <p:cNvSpPr>
            <a:spLocks noGrp="1"/>
          </p:cNvSpPr>
          <p:nvPr>
            <p:ph idx="1"/>
          </p:nvPr>
        </p:nvSpPr>
        <p:spPr>
          <a:xfrm>
            <a:off x="371474" y="1361621"/>
            <a:ext cx="10982326" cy="4351338"/>
          </a:xfrm>
        </p:spPr>
        <p:txBody>
          <a:bodyPr/>
          <a:lstStyle/>
          <a:p>
            <a:r>
              <a:rPr lang="en-US" dirty="0"/>
              <a:t>Congress determines in an appropriations act how much funding will be available for a particular agency program/activity. </a:t>
            </a:r>
          </a:p>
          <a:p>
            <a:r>
              <a:rPr lang="en-US" dirty="0"/>
              <a:t>The Antideficiency Act (31 U.S.C. 1341-1342, 1349-1350, 1351-1514, 1517-1518, and 1519) provides that obligations shall not exceed amounts appropriated or apportioned or amounts allotted for administrative control. </a:t>
            </a:r>
          </a:p>
          <a:p>
            <a:r>
              <a:rPr lang="en-US" dirty="0"/>
              <a:t>The act makes individual Government officers and employees personally responsible for the authorizing or creating of any obligation or the authorizing or making of any expenditure in excess of available funds.</a:t>
            </a:r>
          </a:p>
        </p:txBody>
      </p:sp>
      <p:sp>
        <p:nvSpPr>
          <p:cNvPr id="4" name="Slide Number Placeholder 3">
            <a:extLst>
              <a:ext uri="{FF2B5EF4-FFF2-40B4-BE49-F238E27FC236}">
                <a16:creationId xmlns:a16="http://schemas.microsoft.com/office/drawing/2014/main" id="{4F843E14-81D9-4903-A076-28801099454A}"/>
              </a:ext>
            </a:extLst>
          </p:cNvPr>
          <p:cNvSpPr>
            <a:spLocks noGrp="1"/>
          </p:cNvSpPr>
          <p:nvPr>
            <p:ph type="sldNum" sz="quarter" idx="12"/>
          </p:nvPr>
        </p:nvSpPr>
        <p:spPr/>
        <p:txBody>
          <a:bodyPr/>
          <a:lstStyle/>
          <a:p>
            <a:fld id="{670A9334-4E67-F94F-A05E-0CE8B74A054E}" type="slidenum">
              <a:rPr lang="en-US" smtClean="0"/>
              <a:t>26</a:t>
            </a:fld>
            <a:endParaRPr lang="en-US" dirty="0"/>
          </a:p>
        </p:txBody>
      </p:sp>
    </p:spTree>
    <p:extLst>
      <p:ext uri="{BB962C8B-B14F-4D97-AF65-F5344CB8AC3E}">
        <p14:creationId xmlns:p14="http://schemas.microsoft.com/office/powerpoint/2010/main" val="3995858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D9BF-393F-4960-841C-76E8A7CEE01D}"/>
              </a:ext>
            </a:extLst>
          </p:cNvPr>
          <p:cNvSpPr>
            <a:spLocks noGrp="1"/>
          </p:cNvSpPr>
          <p:nvPr>
            <p:ph type="title"/>
          </p:nvPr>
        </p:nvSpPr>
        <p:spPr/>
        <p:txBody>
          <a:bodyPr/>
          <a:lstStyle/>
          <a:p>
            <a:r>
              <a:rPr lang="en-US" dirty="0"/>
              <a:t>Amount and the </a:t>
            </a:r>
            <a:r>
              <a:rPr lang="en-US" dirty="0" err="1"/>
              <a:t>AntDeficiency</a:t>
            </a:r>
            <a:r>
              <a:rPr lang="en-US" dirty="0"/>
              <a:t> Act (ADA)</a:t>
            </a:r>
          </a:p>
        </p:txBody>
      </p:sp>
      <p:sp>
        <p:nvSpPr>
          <p:cNvPr id="3" name="Content Placeholder 2">
            <a:extLst>
              <a:ext uri="{FF2B5EF4-FFF2-40B4-BE49-F238E27FC236}">
                <a16:creationId xmlns:a16="http://schemas.microsoft.com/office/drawing/2014/main" id="{82F35139-9D6A-4891-A0C8-0CDC1D4236F7}"/>
              </a:ext>
            </a:extLst>
          </p:cNvPr>
          <p:cNvSpPr>
            <a:spLocks noGrp="1"/>
          </p:cNvSpPr>
          <p:nvPr>
            <p:ph idx="1"/>
          </p:nvPr>
        </p:nvSpPr>
        <p:spPr>
          <a:xfrm>
            <a:off x="371475" y="1098862"/>
            <a:ext cx="10515600" cy="4351338"/>
          </a:xfrm>
        </p:spPr>
        <p:txBody>
          <a:bodyPr/>
          <a:lstStyle/>
          <a:p>
            <a:pPr algn="l"/>
            <a:r>
              <a:rPr lang="en-US" sz="2200" b="0" i="0" dirty="0">
                <a:solidFill>
                  <a:srgbClr val="2E2E2E"/>
                </a:solidFill>
                <a:effectLst/>
              </a:rPr>
              <a:t>This act prohibits federal agencies from obligating or expending federal funds in advance or in excess of an appropriation, and from accepting voluntary services.</a:t>
            </a:r>
          </a:p>
          <a:p>
            <a:pPr algn="l"/>
            <a:r>
              <a:rPr lang="en-US" sz="2200" b="0" i="0" dirty="0">
                <a:solidFill>
                  <a:srgbClr val="2E2E2E"/>
                </a:solidFill>
                <a:effectLst/>
              </a:rPr>
              <a:t>The </a:t>
            </a:r>
            <a:r>
              <a:rPr lang="en-US" sz="2200" dirty="0">
                <a:hlinkClick r:id="rId3"/>
              </a:rPr>
              <a:t>Antideficiency Act </a:t>
            </a:r>
            <a:r>
              <a:rPr lang="en-US" sz="2200" dirty="0"/>
              <a:t> (ADA) </a:t>
            </a:r>
            <a:r>
              <a:rPr lang="en-US" sz="2200" b="0" i="0" dirty="0">
                <a:solidFill>
                  <a:srgbClr val="2E2E2E"/>
                </a:solidFill>
                <a:effectLst/>
              </a:rPr>
              <a:t>prohibits federal employees from:</a:t>
            </a:r>
          </a:p>
          <a:p>
            <a:pPr lvl="1"/>
            <a:r>
              <a:rPr lang="en-US" sz="2200" dirty="0">
                <a:solidFill>
                  <a:srgbClr val="2E2E2E"/>
                </a:solidFill>
              </a:rPr>
              <a:t>M</a:t>
            </a:r>
            <a:r>
              <a:rPr lang="en-US" sz="2200" b="0" i="0" dirty="0">
                <a:solidFill>
                  <a:srgbClr val="2E2E2E"/>
                </a:solidFill>
                <a:effectLst/>
              </a:rPr>
              <a:t>aking or authorizing an expenditure from, or creating or authorizing an obligation under, any appropriation or fund in excess of the amount available in the appropriation or fund unless authorized by law. 31 U.S.C. § 1341(a)(1)(A).</a:t>
            </a:r>
          </a:p>
          <a:p>
            <a:pPr lvl="1"/>
            <a:r>
              <a:rPr lang="en-US" sz="2200" dirty="0">
                <a:solidFill>
                  <a:srgbClr val="2E2E2E"/>
                </a:solidFill>
              </a:rPr>
              <a:t>I</a:t>
            </a:r>
            <a:r>
              <a:rPr lang="en-US" sz="2200" b="0" i="0" dirty="0">
                <a:solidFill>
                  <a:srgbClr val="2E2E2E"/>
                </a:solidFill>
                <a:effectLst/>
              </a:rPr>
              <a:t>nvolving the government in any obligation to pay money before funds have been appropriated for that purpose, unless otherwise allowed by law. 31 U.S.C. § 1341(a)(1)(B).</a:t>
            </a:r>
          </a:p>
          <a:p>
            <a:pPr lvl="1"/>
            <a:r>
              <a:rPr lang="en-US" sz="2200" dirty="0">
                <a:solidFill>
                  <a:srgbClr val="2E2E2E"/>
                </a:solidFill>
              </a:rPr>
              <a:t>Accepting voluntary services for the United States, or employing personal services not authorized by law, except in cases of emergency involving the safety of human life or the protection of property. 31 U.S.C. § 1342.</a:t>
            </a:r>
          </a:p>
          <a:p>
            <a:pPr lvl="1"/>
            <a:r>
              <a:rPr lang="en-US" sz="2200" dirty="0">
                <a:solidFill>
                  <a:srgbClr val="2E2E2E"/>
                </a:solidFill>
              </a:rPr>
              <a:t>Violation of the Purpose (Title 31 Section 1301)</a:t>
            </a:r>
          </a:p>
          <a:p>
            <a:pPr marL="0" indent="0" algn="l">
              <a:buNone/>
            </a:pPr>
            <a:endParaRPr lang="en-US" dirty="0"/>
          </a:p>
        </p:txBody>
      </p:sp>
      <p:sp>
        <p:nvSpPr>
          <p:cNvPr id="4" name="Slide Number Placeholder 3">
            <a:extLst>
              <a:ext uri="{FF2B5EF4-FFF2-40B4-BE49-F238E27FC236}">
                <a16:creationId xmlns:a16="http://schemas.microsoft.com/office/drawing/2014/main" id="{95DED773-AD6A-4DE3-96A9-12BE9E5B878B}"/>
              </a:ext>
            </a:extLst>
          </p:cNvPr>
          <p:cNvSpPr>
            <a:spLocks noGrp="1"/>
          </p:cNvSpPr>
          <p:nvPr>
            <p:ph type="sldNum" sz="quarter" idx="12"/>
          </p:nvPr>
        </p:nvSpPr>
        <p:spPr/>
        <p:txBody>
          <a:bodyPr/>
          <a:lstStyle/>
          <a:p>
            <a:fld id="{670A9334-4E67-F94F-A05E-0CE8B74A054E}" type="slidenum">
              <a:rPr lang="en-US" smtClean="0"/>
              <a:t>27</a:t>
            </a:fld>
            <a:endParaRPr lang="en-US" dirty="0"/>
          </a:p>
        </p:txBody>
      </p:sp>
    </p:spTree>
    <p:extLst>
      <p:ext uri="{BB962C8B-B14F-4D97-AF65-F5344CB8AC3E}">
        <p14:creationId xmlns:p14="http://schemas.microsoft.com/office/powerpoint/2010/main" val="3275034687"/>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D9BF-393F-4960-841C-76E8A7CEE01D}"/>
              </a:ext>
            </a:extLst>
          </p:cNvPr>
          <p:cNvSpPr>
            <a:spLocks noGrp="1"/>
          </p:cNvSpPr>
          <p:nvPr>
            <p:ph type="title"/>
          </p:nvPr>
        </p:nvSpPr>
        <p:spPr/>
        <p:txBody>
          <a:bodyPr/>
          <a:lstStyle/>
          <a:p>
            <a:r>
              <a:rPr lang="en-US" dirty="0"/>
              <a:t>Penalties for ADA Violations</a:t>
            </a:r>
          </a:p>
        </p:txBody>
      </p:sp>
      <p:sp>
        <p:nvSpPr>
          <p:cNvPr id="3" name="Content Placeholder 2">
            <a:extLst>
              <a:ext uri="{FF2B5EF4-FFF2-40B4-BE49-F238E27FC236}">
                <a16:creationId xmlns:a16="http://schemas.microsoft.com/office/drawing/2014/main" id="{82F35139-9D6A-4891-A0C8-0CDC1D4236F7}"/>
              </a:ext>
            </a:extLst>
          </p:cNvPr>
          <p:cNvSpPr>
            <a:spLocks noGrp="1"/>
          </p:cNvSpPr>
          <p:nvPr>
            <p:ph idx="1"/>
          </p:nvPr>
        </p:nvSpPr>
        <p:spPr>
          <a:xfrm>
            <a:off x="371475" y="1032853"/>
            <a:ext cx="10515600" cy="4351338"/>
          </a:xfrm>
        </p:spPr>
        <p:txBody>
          <a:bodyPr/>
          <a:lstStyle/>
          <a:p>
            <a:pPr marL="0" indent="0" algn="l">
              <a:buNone/>
            </a:pPr>
            <a:r>
              <a:rPr lang="en-US" sz="2400" dirty="0"/>
              <a:t>There are two types of penalties for ADA violations:</a:t>
            </a:r>
          </a:p>
          <a:p>
            <a:pPr algn="l"/>
            <a:r>
              <a:rPr lang="en-US" sz="2400" b="1" dirty="0"/>
              <a:t>Administrative</a:t>
            </a:r>
            <a:r>
              <a:rPr lang="en-US" sz="2400" dirty="0"/>
              <a:t> (more common), where possible penalties include:</a:t>
            </a:r>
          </a:p>
          <a:p>
            <a:pPr lvl="1"/>
            <a:r>
              <a:rPr lang="en-US" sz="2000" dirty="0"/>
              <a:t>A removal or suspension of duties</a:t>
            </a:r>
          </a:p>
          <a:p>
            <a:pPr lvl="1"/>
            <a:r>
              <a:rPr lang="en-US" sz="2000" dirty="0"/>
              <a:t>A letter of reprimand</a:t>
            </a:r>
          </a:p>
          <a:p>
            <a:pPr algn="l"/>
            <a:r>
              <a:rPr lang="en-US" sz="2400" b="1" dirty="0"/>
              <a:t>Criminal</a:t>
            </a:r>
            <a:r>
              <a:rPr lang="en-US" sz="2400" dirty="0"/>
              <a:t> (less common), knowingly and willfully committing an offense:</a:t>
            </a:r>
          </a:p>
          <a:p>
            <a:pPr lvl="1"/>
            <a:r>
              <a:rPr lang="en-US" sz="2000" dirty="0"/>
              <a:t>Fines of not more than $5,000</a:t>
            </a:r>
          </a:p>
          <a:p>
            <a:pPr lvl="1"/>
            <a:r>
              <a:rPr lang="en-US" sz="2000" dirty="0"/>
              <a:t>Imprisonment for up to two years</a:t>
            </a:r>
          </a:p>
          <a:p>
            <a:pPr lvl="1"/>
            <a:r>
              <a:rPr lang="en-US" sz="2000" dirty="0"/>
              <a:t>Or both</a:t>
            </a:r>
            <a:endParaRPr lang="en-US" sz="2000" b="1" dirty="0"/>
          </a:p>
          <a:p>
            <a:r>
              <a:rPr lang="en-US" sz="2400" b="1" dirty="0"/>
              <a:t>Employees most prone to ADA Violations:</a:t>
            </a:r>
          </a:p>
          <a:p>
            <a:pPr lvl="1"/>
            <a:r>
              <a:rPr lang="en-US" sz="2000" dirty="0"/>
              <a:t>Program and budget officials involved with the obligation life cycle</a:t>
            </a:r>
          </a:p>
          <a:p>
            <a:pPr lvl="1"/>
            <a:r>
              <a:rPr lang="en-US" sz="2000" dirty="0"/>
              <a:t>Certifying officers of funds or fund holders</a:t>
            </a:r>
          </a:p>
          <a:p>
            <a:pPr lvl="1"/>
            <a:r>
              <a:rPr lang="en-US" sz="2000" dirty="0"/>
              <a:t>Those who accept free or personal services from employees and contractors</a:t>
            </a:r>
          </a:p>
          <a:p>
            <a:pPr lvl="1"/>
            <a:r>
              <a:rPr lang="en-US" sz="2000" dirty="0"/>
              <a:t>Contracting officers, the contracting officer's representative (COR), etc.</a:t>
            </a:r>
          </a:p>
        </p:txBody>
      </p:sp>
      <p:sp>
        <p:nvSpPr>
          <p:cNvPr id="4" name="Slide Number Placeholder 3">
            <a:extLst>
              <a:ext uri="{FF2B5EF4-FFF2-40B4-BE49-F238E27FC236}">
                <a16:creationId xmlns:a16="http://schemas.microsoft.com/office/drawing/2014/main" id="{95DED773-AD6A-4DE3-96A9-12BE9E5B878B}"/>
              </a:ext>
            </a:extLst>
          </p:cNvPr>
          <p:cNvSpPr>
            <a:spLocks noGrp="1"/>
          </p:cNvSpPr>
          <p:nvPr>
            <p:ph type="sldNum" sz="quarter" idx="12"/>
          </p:nvPr>
        </p:nvSpPr>
        <p:spPr/>
        <p:txBody>
          <a:bodyPr/>
          <a:lstStyle/>
          <a:p>
            <a:fld id="{670A9334-4E67-F94F-A05E-0CE8B74A054E}" type="slidenum">
              <a:rPr lang="en-US" smtClean="0"/>
              <a:t>28</a:t>
            </a:fld>
            <a:endParaRPr lang="en-US" dirty="0"/>
          </a:p>
        </p:txBody>
      </p:sp>
    </p:spTree>
    <p:extLst>
      <p:ext uri="{BB962C8B-B14F-4D97-AF65-F5344CB8AC3E}">
        <p14:creationId xmlns:p14="http://schemas.microsoft.com/office/powerpoint/2010/main" val="2270051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8669-523B-4BFF-A7CD-BB7203C41B22}"/>
              </a:ext>
            </a:extLst>
          </p:cNvPr>
          <p:cNvSpPr>
            <a:spLocks noGrp="1"/>
          </p:cNvSpPr>
          <p:nvPr>
            <p:ph type="title"/>
          </p:nvPr>
        </p:nvSpPr>
        <p:spPr/>
        <p:txBody>
          <a:bodyPr/>
          <a:lstStyle/>
          <a:p>
            <a:r>
              <a:rPr lang="en-US" dirty="0"/>
              <a:t>Antideficiency Act Reporting</a:t>
            </a:r>
          </a:p>
        </p:txBody>
      </p:sp>
      <p:sp>
        <p:nvSpPr>
          <p:cNvPr id="3" name="Content Placeholder 2">
            <a:extLst>
              <a:ext uri="{FF2B5EF4-FFF2-40B4-BE49-F238E27FC236}">
                <a16:creationId xmlns:a16="http://schemas.microsoft.com/office/drawing/2014/main" id="{BDCABB0B-F0FE-4A1D-9016-3DC8993B7BF8}"/>
              </a:ext>
            </a:extLst>
          </p:cNvPr>
          <p:cNvSpPr>
            <a:spLocks noGrp="1"/>
          </p:cNvSpPr>
          <p:nvPr>
            <p:ph idx="1"/>
          </p:nvPr>
        </p:nvSpPr>
        <p:spPr/>
        <p:txBody>
          <a:bodyPr/>
          <a:lstStyle/>
          <a:p>
            <a:pPr algn="l"/>
            <a:r>
              <a:rPr lang="en-US" sz="2400" b="0" i="0" dirty="0">
                <a:solidFill>
                  <a:srgbClr val="2E2E2E"/>
                </a:solidFill>
                <a:effectLst/>
              </a:rPr>
              <a:t>Once it is determined that there has been a violation, of the, Antideficiency Act (ADA) the agency head (SECVA) shall report immediately to the President and Congress all relevant facts and a statement of actions taken.</a:t>
            </a:r>
          </a:p>
          <a:p>
            <a:pPr algn="l"/>
            <a:r>
              <a:rPr lang="en-US" sz="2400" b="0" i="0" dirty="0">
                <a:solidFill>
                  <a:srgbClr val="2E2E2E"/>
                </a:solidFill>
                <a:effectLst/>
              </a:rPr>
              <a:t>OMB has issued further instructions on preparing the reports. OMB Circular No. A-11, </a:t>
            </a:r>
            <a:r>
              <a:rPr lang="en-US" sz="2400" b="0" i="1" dirty="0">
                <a:solidFill>
                  <a:srgbClr val="2E2E2E"/>
                </a:solidFill>
                <a:effectLst/>
              </a:rPr>
              <a:t>Preparation, Submission, and Execution of the Budget</a:t>
            </a:r>
            <a:r>
              <a:rPr lang="en-US" sz="2400" b="0" i="0" dirty="0">
                <a:solidFill>
                  <a:srgbClr val="2E2E2E"/>
                </a:solidFill>
                <a:effectLst/>
              </a:rPr>
              <a:t>, § 145 (July 10, 2020).</a:t>
            </a:r>
          </a:p>
          <a:p>
            <a:pPr algn="l"/>
            <a:r>
              <a:rPr lang="en-US" sz="2400" dirty="0">
                <a:solidFill>
                  <a:srgbClr val="2E2E2E"/>
                </a:solidFill>
              </a:rPr>
              <a:t>GAO Provides the details of each ADA Violation by Fiscal Year on its website: </a:t>
            </a:r>
            <a:r>
              <a:rPr lang="en-US" sz="2400" dirty="0">
                <a:hlinkClick r:id="rId2"/>
              </a:rPr>
              <a:t>Antideficiency Act Resources | U.S. GAO</a:t>
            </a:r>
            <a:endParaRPr lang="en-US" sz="2400" b="0" i="0" dirty="0">
              <a:solidFill>
                <a:srgbClr val="2E2E2E"/>
              </a:solidFill>
              <a:effectLst/>
            </a:endParaRPr>
          </a:p>
          <a:p>
            <a:pPr algn="l"/>
            <a:endParaRPr lang="en-US" sz="2400" b="0" i="0" dirty="0">
              <a:solidFill>
                <a:srgbClr val="2E2E2E"/>
              </a:solidFill>
              <a:effectLst/>
            </a:endParaRPr>
          </a:p>
          <a:p>
            <a:endParaRPr lang="en-US" dirty="0"/>
          </a:p>
        </p:txBody>
      </p:sp>
      <p:sp>
        <p:nvSpPr>
          <p:cNvPr id="4" name="Slide Number Placeholder 3">
            <a:extLst>
              <a:ext uri="{FF2B5EF4-FFF2-40B4-BE49-F238E27FC236}">
                <a16:creationId xmlns:a16="http://schemas.microsoft.com/office/drawing/2014/main" id="{BFAE8A55-4EFB-465E-959C-3A909D2CA403}"/>
              </a:ext>
            </a:extLst>
          </p:cNvPr>
          <p:cNvSpPr>
            <a:spLocks noGrp="1"/>
          </p:cNvSpPr>
          <p:nvPr>
            <p:ph type="sldNum" sz="quarter" idx="12"/>
          </p:nvPr>
        </p:nvSpPr>
        <p:spPr/>
        <p:txBody>
          <a:bodyPr/>
          <a:lstStyle/>
          <a:p>
            <a:fld id="{670A9334-4E67-F94F-A05E-0CE8B74A054E}" type="slidenum">
              <a:rPr lang="en-US" smtClean="0"/>
              <a:t>29</a:t>
            </a:fld>
            <a:endParaRPr lang="en-US" dirty="0"/>
          </a:p>
        </p:txBody>
      </p:sp>
    </p:spTree>
    <p:extLst>
      <p:ext uri="{BB962C8B-B14F-4D97-AF65-F5344CB8AC3E}">
        <p14:creationId xmlns:p14="http://schemas.microsoft.com/office/powerpoint/2010/main" val="31007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dirty="0"/>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3304892884"/>
              </p:ext>
            </p:extLst>
          </p:nvPr>
        </p:nvGraphicFramePr>
        <p:xfrm>
          <a:off x="683811" y="940402"/>
          <a:ext cx="10824378" cy="5333492"/>
        </p:xfrm>
        <a:graphic>
          <a:graphicData uri="http://schemas.openxmlformats.org/drawingml/2006/table">
            <a:tbl>
              <a:tblPr firstRow="1" bandRow="1">
                <a:tableStyleId>{5C22544A-7EE6-4342-B048-85BDC9FD1C3A}</a:tableStyleId>
              </a:tblPr>
              <a:tblGrid>
                <a:gridCol w="3507189">
                  <a:extLst>
                    <a:ext uri="{9D8B030D-6E8A-4147-A177-3AD203B41FA5}">
                      <a16:colId xmlns:a16="http://schemas.microsoft.com/office/drawing/2014/main" val="1139615655"/>
                    </a:ext>
                  </a:extLst>
                </a:gridCol>
                <a:gridCol w="7317189">
                  <a:extLst>
                    <a:ext uri="{9D8B030D-6E8A-4147-A177-3AD203B41FA5}">
                      <a16:colId xmlns:a16="http://schemas.microsoft.com/office/drawing/2014/main" val="2542939416"/>
                    </a:ext>
                  </a:extLst>
                </a:gridCol>
              </a:tblGrid>
              <a:tr h="969619">
                <a:tc>
                  <a:txBody>
                    <a:bodyPr/>
                    <a:lstStyle/>
                    <a:p>
                      <a:pPr algn="ctr"/>
                      <a:endParaRPr lang="en-US" sz="2000" dirty="0"/>
                    </a:p>
                    <a:p>
                      <a:pPr algn="ctr"/>
                      <a:r>
                        <a:rPr lang="en-US" sz="2000" dirty="0"/>
                        <a:t>Training Section:</a:t>
                      </a:r>
                    </a:p>
                    <a:p>
                      <a:endParaRPr lang="en-US" sz="2000" dirty="0"/>
                    </a:p>
                  </a:txBody>
                  <a:tcPr/>
                </a:tc>
                <a:tc>
                  <a:txBody>
                    <a:bodyPr/>
                    <a:lstStyle/>
                    <a:p>
                      <a:pPr algn="ctr"/>
                      <a:endParaRPr lang="en-US" sz="2000" dirty="0"/>
                    </a:p>
                    <a:p>
                      <a:pPr algn="ctr"/>
                      <a:r>
                        <a:rPr lang="en-US" sz="2000" dirty="0"/>
                        <a:t>By the end of this section, you will:</a:t>
                      </a:r>
                    </a:p>
                    <a:p>
                      <a:endParaRPr lang="en-US" sz="2000" dirty="0"/>
                    </a:p>
                  </a:txBody>
                  <a:tcPr/>
                </a:tc>
                <a:extLst>
                  <a:ext uri="{0D108BD9-81ED-4DB2-BD59-A6C34878D82A}">
                    <a16:rowId xmlns:a16="http://schemas.microsoft.com/office/drawing/2014/main" val="3500140859"/>
                  </a:ext>
                </a:extLst>
              </a:tr>
              <a:tr h="793325">
                <a:tc>
                  <a:txBody>
                    <a:bodyPr/>
                    <a:lstStyle/>
                    <a:p>
                      <a:r>
                        <a:rPr lang="en-US" sz="1600" b="1" dirty="0"/>
                        <a:t>Finance Initiative Website and Survey</a:t>
                      </a:r>
                    </a:p>
                  </a:txBody>
                  <a:tcPr/>
                </a:tc>
                <a:tc>
                  <a:txBody>
                    <a:bodyPr/>
                    <a:lstStyle/>
                    <a:p>
                      <a:pPr marL="342900" indent="-342900">
                        <a:buFont typeface="Arial" panose="020B0604020202020204" pitchFamily="34" charset="0"/>
                        <a:buChar char="•"/>
                      </a:pPr>
                      <a:r>
                        <a:rPr lang="en-US" sz="1600" dirty="0"/>
                        <a:t>Provide update on Finance Initiative website</a:t>
                      </a:r>
                    </a:p>
                    <a:p>
                      <a:pPr marL="342900" indent="-342900">
                        <a:buFont typeface="Arial" panose="020B0604020202020204" pitchFamily="34" charset="0"/>
                        <a:buChar char="•"/>
                      </a:pPr>
                      <a:r>
                        <a:rPr lang="en-US" sz="1600" dirty="0"/>
                        <a:t>Provide information about a field finance survey</a:t>
                      </a:r>
                    </a:p>
                    <a:p>
                      <a:pPr marL="0" indent="0">
                        <a:buFont typeface="Arial" panose="020B0604020202020204" pitchFamily="34" charset="0"/>
                        <a:buNone/>
                      </a:pPr>
                      <a:endParaRPr lang="en-US" sz="1600" dirty="0"/>
                    </a:p>
                  </a:txBody>
                  <a:tcPr/>
                </a:tc>
                <a:extLst>
                  <a:ext uri="{0D108BD9-81ED-4DB2-BD59-A6C34878D82A}">
                    <a16:rowId xmlns:a16="http://schemas.microsoft.com/office/drawing/2014/main" val="585792441"/>
                  </a:ext>
                </a:extLst>
              </a:tr>
              <a:tr h="802984">
                <a:tc>
                  <a:txBody>
                    <a:bodyPr/>
                    <a:lstStyle/>
                    <a:p>
                      <a:r>
                        <a:rPr lang="en-US" sz="1600" b="1" u="sng" dirty="0"/>
                        <a:t>Section 1: </a:t>
                      </a:r>
                      <a:r>
                        <a:rPr lang="en-US" sz="1600" b="1" dirty="0"/>
                        <a:t>Introductory Concepts</a:t>
                      </a:r>
                      <a:endParaRPr lang="en-US" sz="1600" b="0" dirty="0"/>
                    </a:p>
                  </a:txBody>
                  <a:tcPr/>
                </a:tc>
                <a:tc>
                  <a:txBody>
                    <a:bodyPr/>
                    <a:lstStyle/>
                    <a:p>
                      <a:pPr marL="342900" indent="-342900">
                        <a:buFont typeface="Arial" panose="020B0604020202020204" pitchFamily="34" charset="0"/>
                        <a:buChar char="•"/>
                      </a:pPr>
                      <a:r>
                        <a:rPr lang="en-US" sz="1600" dirty="0"/>
                        <a:t>Understand the basic framework of appropriation and GAO Redbook</a:t>
                      </a:r>
                    </a:p>
                    <a:p>
                      <a:pPr marL="342900" indent="-342900">
                        <a:buFont typeface="Arial" panose="020B0604020202020204" pitchFamily="34" charset="0"/>
                        <a:buChar char="•"/>
                      </a:pPr>
                      <a:r>
                        <a:rPr lang="en-US" sz="1600" dirty="0"/>
                        <a:t>Understand Appropriations Language</a:t>
                      </a:r>
                    </a:p>
                  </a:txBody>
                  <a:tcPr/>
                </a:tc>
                <a:extLst>
                  <a:ext uri="{0D108BD9-81ED-4DB2-BD59-A6C34878D82A}">
                    <a16:rowId xmlns:a16="http://schemas.microsoft.com/office/drawing/2014/main" val="4110461937"/>
                  </a:ext>
                </a:extLst>
              </a:tr>
              <a:tr h="323206">
                <a:tc>
                  <a:txBody>
                    <a:bodyPr/>
                    <a:lstStyle/>
                    <a:p>
                      <a:r>
                        <a:rPr lang="en-US" sz="1600" b="1" u="sng" dirty="0"/>
                        <a:t>Section 2: </a:t>
                      </a:r>
                      <a:r>
                        <a:rPr lang="en-US" sz="1600" b="1" dirty="0"/>
                        <a:t>Purpose</a:t>
                      </a:r>
                      <a:endParaRPr lang="en-US" sz="1600" b="0" dirty="0"/>
                    </a:p>
                  </a:txBody>
                  <a:tcPr/>
                </a:tc>
                <a:tc>
                  <a:txBody>
                    <a:bodyPr/>
                    <a:lstStyle/>
                    <a:p>
                      <a:pPr marL="285750" indent="-285750">
                        <a:buFont typeface="Arial" panose="020B0604020202020204" pitchFamily="34" charset="0"/>
                        <a:buChar char="•"/>
                      </a:pPr>
                      <a:r>
                        <a:rPr lang="en-US" sz="1600" dirty="0"/>
                        <a:t>Understand Purpose Statue, Necessary Expense Rule, and pick and stick rule.</a:t>
                      </a:r>
                    </a:p>
                  </a:txBody>
                  <a:tcPr/>
                </a:tc>
                <a:extLst>
                  <a:ext uri="{0D108BD9-81ED-4DB2-BD59-A6C34878D82A}">
                    <a16:rowId xmlns:a16="http://schemas.microsoft.com/office/drawing/2014/main" val="2494356450"/>
                  </a:ext>
                </a:extLst>
              </a:tr>
              <a:tr h="323206">
                <a:tc>
                  <a:txBody>
                    <a:bodyPr/>
                    <a:lstStyle/>
                    <a:p>
                      <a:r>
                        <a:rPr lang="en-US" sz="1600" b="1" u="sng" dirty="0"/>
                        <a:t>Section 3: </a:t>
                      </a:r>
                      <a:r>
                        <a:rPr lang="en-US" sz="1600" b="1" dirty="0"/>
                        <a:t>Time</a:t>
                      </a:r>
                      <a:endParaRPr lang="en-US" sz="1600" b="0" dirty="0"/>
                    </a:p>
                  </a:txBody>
                  <a:tcPr/>
                </a:tc>
                <a:tc>
                  <a:txBody>
                    <a:bodyPr/>
                    <a:lstStyle/>
                    <a:p>
                      <a:pPr marL="285750" indent="-285750">
                        <a:buFont typeface="Arial" panose="020B0604020202020204" pitchFamily="34" charset="0"/>
                        <a:buChar char="•"/>
                      </a:pPr>
                      <a:r>
                        <a:rPr lang="en-US" sz="1600" dirty="0"/>
                        <a:t>Understand Bona Fide Need and the concepts of Severable and Non-Severable </a:t>
                      </a:r>
                    </a:p>
                  </a:txBody>
                  <a:tcPr/>
                </a:tc>
                <a:extLst>
                  <a:ext uri="{0D108BD9-81ED-4DB2-BD59-A6C34878D82A}">
                    <a16:rowId xmlns:a16="http://schemas.microsoft.com/office/drawing/2014/main" val="1310101683"/>
                  </a:ext>
                </a:extLst>
              </a:tr>
              <a:tr h="558266">
                <a:tc>
                  <a:txBody>
                    <a:bodyPr/>
                    <a:lstStyle/>
                    <a:p>
                      <a:r>
                        <a:rPr lang="en-US" sz="1600" b="1" u="sng" dirty="0"/>
                        <a:t>Section 4: </a:t>
                      </a:r>
                      <a:r>
                        <a:rPr lang="en-US" sz="1600" b="1" dirty="0"/>
                        <a:t>Amount and the Antideficiency Act</a:t>
                      </a:r>
                      <a:endParaRPr lang="en-US" sz="1600" b="0" dirty="0"/>
                    </a:p>
                  </a:txBody>
                  <a:tcPr/>
                </a:tc>
                <a:tc>
                  <a:txBody>
                    <a:bodyPr/>
                    <a:lstStyle/>
                    <a:p>
                      <a:pPr marL="285750" indent="-285750">
                        <a:buFont typeface="Arial" panose="020B0604020202020204" pitchFamily="34" charset="0"/>
                        <a:buChar char="•"/>
                      </a:pPr>
                      <a:r>
                        <a:rPr lang="en-US" sz="1600" dirty="0"/>
                        <a:t>Understand amount and the antidefiency act</a:t>
                      </a:r>
                    </a:p>
                  </a:txBody>
                  <a:tcPr/>
                </a:tc>
                <a:extLst>
                  <a:ext uri="{0D108BD9-81ED-4DB2-BD59-A6C34878D82A}">
                    <a16:rowId xmlns:a16="http://schemas.microsoft.com/office/drawing/2014/main" val="4083256238"/>
                  </a:ext>
                </a:extLst>
              </a:tr>
              <a:tr h="444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t>Section 5: </a:t>
                      </a:r>
                      <a:r>
                        <a:rPr lang="en-US" sz="1600" b="1" dirty="0"/>
                        <a:t>Personal Expenses </a:t>
                      </a:r>
                      <a:endParaRPr lang="en-US" sz="1600" b="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Understand when Personal Expenses are permitted</a:t>
                      </a:r>
                    </a:p>
                  </a:txBody>
                  <a:tcPr/>
                </a:tc>
                <a:extLst>
                  <a:ext uri="{0D108BD9-81ED-4DB2-BD59-A6C34878D82A}">
                    <a16:rowId xmlns:a16="http://schemas.microsoft.com/office/drawing/2014/main" val="2945059713"/>
                  </a:ext>
                </a:extLst>
              </a:tr>
              <a:tr h="558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t>Section 6: </a:t>
                      </a:r>
                      <a:r>
                        <a:rPr lang="en-US" sz="1600" b="1" dirty="0"/>
                        <a:t>Food (the most popular topic)</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Understand when food can/cannot be purchased</a:t>
                      </a:r>
                    </a:p>
                  </a:txBody>
                  <a:tcPr/>
                </a:tc>
                <a:extLst>
                  <a:ext uri="{0D108BD9-81ED-4DB2-BD59-A6C34878D82A}">
                    <a16:rowId xmlns:a16="http://schemas.microsoft.com/office/drawing/2014/main" val="2186652598"/>
                  </a:ext>
                </a:extLst>
              </a:tr>
              <a:tr h="4283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Q&amp;A</a:t>
                      </a:r>
                      <a:endParaRPr lang="en-US" sz="1600" dirty="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dirty="0"/>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p:txBody>
          <a:bodyPr/>
          <a:lstStyle/>
          <a:p>
            <a:fld id="{81834826-1826-4D53-8FE1-0AC2DC86A2AA}" type="datetime1">
              <a:rPr lang="en-US" smtClean="0"/>
              <a:t>2/27/2023</a:t>
            </a:fld>
            <a:endParaRPr lang="en-US" dirty="0"/>
          </a:p>
        </p:txBody>
      </p:sp>
    </p:spTree>
    <p:extLst>
      <p:ext uri="{BB962C8B-B14F-4D97-AF65-F5344CB8AC3E}">
        <p14:creationId xmlns:p14="http://schemas.microsoft.com/office/powerpoint/2010/main" val="412056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D9BF-393F-4960-841C-76E8A7CEE01D}"/>
              </a:ext>
            </a:extLst>
          </p:cNvPr>
          <p:cNvSpPr>
            <a:spLocks noGrp="1"/>
          </p:cNvSpPr>
          <p:nvPr>
            <p:ph type="title"/>
          </p:nvPr>
        </p:nvSpPr>
        <p:spPr/>
        <p:txBody>
          <a:bodyPr/>
          <a:lstStyle/>
          <a:p>
            <a:r>
              <a:rPr lang="en-US" dirty="0"/>
              <a:t>Section 4: Past VHA ADA Violations </a:t>
            </a:r>
          </a:p>
        </p:txBody>
      </p:sp>
      <p:sp>
        <p:nvSpPr>
          <p:cNvPr id="4" name="Slide Number Placeholder 3">
            <a:extLst>
              <a:ext uri="{FF2B5EF4-FFF2-40B4-BE49-F238E27FC236}">
                <a16:creationId xmlns:a16="http://schemas.microsoft.com/office/drawing/2014/main" id="{95DED773-AD6A-4DE3-96A9-12BE9E5B878B}"/>
              </a:ext>
            </a:extLst>
          </p:cNvPr>
          <p:cNvSpPr>
            <a:spLocks noGrp="1"/>
          </p:cNvSpPr>
          <p:nvPr>
            <p:ph type="sldNum" sz="quarter" idx="12"/>
          </p:nvPr>
        </p:nvSpPr>
        <p:spPr/>
        <p:txBody>
          <a:bodyPr/>
          <a:lstStyle/>
          <a:p>
            <a:fld id="{670A9334-4E67-F94F-A05E-0CE8B74A054E}" type="slidenum">
              <a:rPr lang="en-US" smtClean="0"/>
              <a:t>30</a:t>
            </a:fld>
            <a:endParaRPr lang="en-US" dirty="0"/>
          </a:p>
        </p:txBody>
      </p:sp>
      <p:pic>
        <p:nvPicPr>
          <p:cNvPr id="8" name="Content Placeholder 7">
            <a:extLst>
              <a:ext uri="{FF2B5EF4-FFF2-40B4-BE49-F238E27FC236}">
                <a16:creationId xmlns:a16="http://schemas.microsoft.com/office/drawing/2014/main" id="{A957735C-5A8C-4E28-B57C-408741F540E9}"/>
              </a:ext>
            </a:extLst>
          </p:cNvPr>
          <p:cNvPicPr>
            <a:picLocks noGrp="1" noChangeAspect="1"/>
          </p:cNvPicPr>
          <p:nvPr>
            <p:ph idx="1"/>
          </p:nvPr>
        </p:nvPicPr>
        <p:blipFill>
          <a:blip r:embed="rId2"/>
          <a:stretch>
            <a:fillRect/>
          </a:stretch>
        </p:blipFill>
        <p:spPr>
          <a:xfrm>
            <a:off x="3704784" y="1205296"/>
            <a:ext cx="4207316" cy="4447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739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D9BF-393F-4960-841C-76E8A7CEE01D}"/>
              </a:ext>
            </a:extLst>
          </p:cNvPr>
          <p:cNvSpPr>
            <a:spLocks noGrp="1"/>
          </p:cNvSpPr>
          <p:nvPr>
            <p:ph type="title"/>
          </p:nvPr>
        </p:nvSpPr>
        <p:spPr/>
        <p:txBody>
          <a:bodyPr/>
          <a:lstStyle/>
          <a:p>
            <a:r>
              <a:rPr lang="en-US" dirty="0"/>
              <a:t>Section 4: Past VHA ADA Violations (example)</a:t>
            </a:r>
          </a:p>
        </p:txBody>
      </p:sp>
      <p:pic>
        <p:nvPicPr>
          <p:cNvPr id="6" name="Content Placeholder 5">
            <a:extLst>
              <a:ext uri="{FF2B5EF4-FFF2-40B4-BE49-F238E27FC236}">
                <a16:creationId xmlns:a16="http://schemas.microsoft.com/office/drawing/2014/main" id="{84E52DAE-9119-45EA-93D3-A9FDFE7E988A}"/>
              </a:ext>
            </a:extLst>
          </p:cNvPr>
          <p:cNvPicPr>
            <a:picLocks noGrp="1" noChangeAspect="1"/>
          </p:cNvPicPr>
          <p:nvPr>
            <p:ph idx="1"/>
          </p:nvPr>
        </p:nvPicPr>
        <p:blipFill>
          <a:blip r:embed="rId2"/>
          <a:stretch>
            <a:fillRect/>
          </a:stretch>
        </p:blipFill>
        <p:spPr>
          <a:xfrm>
            <a:off x="338529" y="1145550"/>
            <a:ext cx="3381916" cy="4601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95DED773-AD6A-4DE3-96A9-12BE9E5B878B}"/>
              </a:ext>
            </a:extLst>
          </p:cNvPr>
          <p:cNvSpPr>
            <a:spLocks noGrp="1"/>
          </p:cNvSpPr>
          <p:nvPr>
            <p:ph type="sldNum" sz="quarter" idx="12"/>
          </p:nvPr>
        </p:nvSpPr>
        <p:spPr/>
        <p:txBody>
          <a:bodyPr/>
          <a:lstStyle/>
          <a:p>
            <a:fld id="{670A9334-4E67-F94F-A05E-0CE8B74A054E}" type="slidenum">
              <a:rPr lang="en-US" smtClean="0"/>
              <a:t>31</a:t>
            </a:fld>
            <a:endParaRPr lang="en-US" dirty="0"/>
          </a:p>
        </p:txBody>
      </p:sp>
      <p:pic>
        <p:nvPicPr>
          <p:cNvPr id="10" name="Picture 9">
            <a:extLst>
              <a:ext uri="{FF2B5EF4-FFF2-40B4-BE49-F238E27FC236}">
                <a16:creationId xmlns:a16="http://schemas.microsoft.com/office/drawing/2014/main" id="{86B20591-1C7F-481B-8DAE-75F398FB4D86}"/>
              </a:ext>
            </a:extLst>
          </p:cNvPr>
          <p:cNvPicPr>
            <a:picLocks noChangeAspect="1"/>
          </p:cNvPicPr>
          <p:nvPr/>
        </p:nvPicPr>
        <p:blipFill>
          <a:blip r:embed="rId3"/>
          <a:stretch>
            <a:fillRect/>
          </a:stretch>
        </p:blipFill>
        <p:spPr>
          <a:xfrm>
            <a:off x="4116509" y="1258565"/>
            <a:ext cx="3695326" cy="4238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7B65CC8F-CDED-4AA0-97CB-E3CED9A53A7B}"/>
              </a:ext>
            </a:extLst>
          </p:cNvPr>
          <p:cNvPicPr>
            <a:picLocks noChangeAspect="1"/>
          </p:cNvPicPr>
          <p:nvPr/>
        </p:nvPicPr>
        <p:blipFill>
          <a:blip r:embed="rId4"/>
          <a:stretch>
            <a:fillRect/>
          </a:stretch>
        </p:blipFill>
        <p:spPr>
          <a:xfrm>
            <a:off x="8219798" y="1131437"/>
            <a:ext cx="3452243" cy="4601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233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680B-A46F-4EA4-B7C0-44180B814559}"/>
              </a:ext>
            </a:extLst>
          </p:cNvPr>
          <p:cNvSpPr>
            <a:spLocks noGrp="1"/>
          </p:cNvSpPr>
          <p:nvPr>
            <p:ph type="title"/>
          </p:nvPr>
        </p:nvSpPr>
        <p:spPr/>
        <p:txBody>
          <a:bodyPr/>
          <a:lstStyle/>
          <a:p>
            <a:r>
              <a:rPr lang="en-US" dirty="0"/>
              <a:t>Section 5: Personal Expenses </a:t>
            </a:r>
          </a:p>
        </p:txBody>
      </p:sp>
      <p:pic>
        <p:nvPicPr>
          <p:cNvPr id="6" name="Content Placeholder 5" descr="A person and person posing for a picture&#10;&#10;Description automatically generated with low confidence">
            <a:extLst>
              <a:ext uri="{FF2B5EF4-FFF2-40B4-BE49-F238E27FC236}">
                <a16:creationId xmlns:a16="http://schemas.microsoft.com/office/drawing/2014/main" id="{1C223C33-18E1-43D1-B98F-CCCB88C58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778" y="2255981"/>
            <a:ext cx="5281261" cy="2346037"/>
          </a:xfrm>
        </p:spPr>
      </p:pic>
      <p:sp>
        <p:nvSpPr>
          <p:cNvPr id="4" name="Slide Number Placeholder 3">
            <a:extLst>
              <a:ext uri="{FF2B5EF4-FFF2-40B4-BE49-F238E27FC236}">
                <a16:creationId xmlns:a16="http://schemas.microsoft.com/office/drawing/2014/main" id="{DB9799B9-AEC1-4DFC-8D57-7BFADC94BB3C}"/>
              </a:ext>
            </a:extLst>
          </p:cNvPr>
          <p:cNvSpPr>
            <a:spLocks noGrp="1"/>
          </p:cNvSpPr>
          <p:nvPr>
            <p:ph type="sldNum" sz="quarter" idx="12"/>
          </p:nvPr>
        </p:nvSpPr>
        <p:spPr/>
        <p:txBody>
          <a:bodyPr/>
          <a:lstStyle/>
          <a:p>
            <a:fld id="{670A9334-4E67-F94F-A05E-0CE8B74A054E}" type="slidenum">
              <a:rPr lang="en-US" smtClean="0"/>
              <a:t>32</a:t>
            </a:fld>
            <a:endParaRPr lang="en-US" dirty="0"/>
          </a:p>
        </p:txBody>
      </p:sp>
      <p:pic>
        <p:nvPicPr>
          <p:cNvPr id="8" name="Picture 7" descr="A person in a suit&#10;&#10;Description automatically generated with low confidence">
            <a:extLst>
              <a:ext uri="{FF2B5EF4-FFF2-40B4-BE49-F238E27FC236}">
                <a16:creationId xmlns:a16="http://schemas.microsoft.com/office/drawing/2014/main" id="{F2E70E8D-B14F-4226-A991-E01854AB1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963" y="2618199"/>
            <a:ext cx="2743200" cy="3461451"/>
          </a:xfrm>
          <a:prstGeom prst="rect">
            <a:avLst/>
          </a:prstGeom>
        </p:spPr>
      </p:pic>
      <p:sp>
        <p:nvSpPr>
          <p:cNvPr id="10" name="Speech Bubble: Rectangle 9">
            <a:extLst>
              <a:ext uri="{FF2B5EF4-FFF2-40B4-BE49-F238E27FC236}">
                <a16:creationId xmlns:a16="http://schemas.microsoft.com/office/drawing/2014/main" id="{D60762B5-0868-46E3-96F6-9635F63B1BAC}"/>
              </a:ext>
            </a:extLst>
          </p:cNvPr>
          <p:cNvSpPr/>
          <p:nvPr/>
        </p:nvSpPr>
        <p:spPr>
          <a:xfrm>
            <a:off x="7932458" y="1055729"/>
            <a:ext cx="3852908" cy="156247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Donna and Tom, you can both “treat yo self” if you use your salary for your personal expenses from your labors as public employees from the City of Pawnee Park’s Department!</a:t>
            </a:r>
          </a:p>
        </p:txBody>
      </p:sp>
    </p:spTree>
    <p:extLst>
      <p:ext uri="{BB962C8B-B14F-4D97-AF65-F5344CB8AC3E}">
        <p14:creationId xmlns:p14="http://schemas.microsoft.com/office/powerpoint/2010/main" val="229019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D9BF-393F-4960-841C-76E8A7CEE01D}"/>
              </a:ext>
            </a:extLst>
          </p:cNvPr>
          <p:cNvSpPr>
            <a:spLocks noGrp="1"/>
          </p:cNvSpPr>
          <p:nvPr>
            <p:ph type="title"/>
          </p:nvPr>
        </p:nvSpPr>
        <p:spPr>
          <a:xfrm>
            <a:off x="371475" y="422049"/>
            <a:ext cx="10515600" cy="618385"/>
          </a:xfrm>
        </p:spPr>
        <p:txBody>
          <a:bodyPr/>
          <a:lstStyle/>
          <a:p>
            <a:r>
              <a:rPr lang="en-US" dirty="0"/>
              <a:t>Personal expenses must primarily benefit the government</a:t>
            </a:r>
            <a:br>
              <a:rPr lang="en-US" dirty="0"/>
            </a:br>
            <a:endParaRPr lang="en-US" dirty="0"/>
          </a:p>
        </p:txBody>
      </p:sp>
      <p:sp>
        <p:nvSpPr>
          <p:cNvPr id="3" name="Content Placeholder 2">
            <a:extLst>
              <a:ext uri="{FF2B5EF4-FFF2-40B4-BE49-F238E27FC236}">
                <a16:creationId xmlns:a16="http://schemas.microsoft.com/office/drawing/2014/main" id="{82F35139-9D6A-4891-A0C8-0CDC1D4236F7}"/>
              </a:ext>
            </a:extLst>
          </p:cNvPr>
          <p:cNvSpPr>
            <a:spLocks noGrp="1"/>
          </p:cNvSpPr>
          <p:nvPr>
            <p:ph idx="1"/>
          </p:nvPr>
        </p:nvSpPr>
        <p:spPr>
          <a:xfrm>
            <a:off x="371475" y="1166415"/>
            <a:ext cx="10515600" cy="4351338"/>
          </a:xfrm>
        </p:spPr>
        <p:txBody>
          <a:bodyPr/>
          <a:lstStyle/>
          <a:p>
            <a:pPr algn="l"/>
            <a:r>
              <a:rPr lang="en-US" sz="2000" dirty="0"/>
              <a:t>The general rule is that appropriated funds are not available for personal expenses. In exchange for their labors, the federal government pays its employees a salary. In the absence of contrary statutory authority, employees are expected to use this salary, rather than appropriations, to satisfy their personal needs.</a:t>
            </a:r>
          </a:p>
          <a:p>
            <a:pPr lvl="1"/>
            <a:r>
              <a:rPr lang="en-US" sz="2000" dirty="0"/>
              <a:t>Occasionally appropriations are available for personal expenses because Congress has enacted specific statutory authority. Examples include some childcare costs, some commuting expenses, and some apparel.</a:t>
            </a:r>
          </a:p>
          <a:p>
            <a:pPr lvl="1"/>
            <a:r>
              <a:rPr lang="en-US" sz="2000" dirty="0"/>
              <a:t>In the absence of such authority, the expense may be permissible under the necessary expense rule (but not prohibited by other another law).</a:t>
            </a:r>
          </a:p>
          <a:p>
            <a:pPr lvl="1"/>
            <a:r>
              <a:rPr lang="en-US" sz="2000" dirty="0"/>
              <a:t>Application of the necessary expense rule in these cases involves a determination in the absence of express statutory authority, an agency’s appropriation is available for personal expenses only upon a documented legal determination that the expense is an essential, constituent part of the effective accomplishment of a statutory responsibility, notwithstanding the collateral benefit to the individual/employee.</a:t>
            </a:r>
          </a:p>
          <a:p>
            <a:r>
              <a:rPr lang="en-US" sz="2000" dirty="0"/>
              <a:t>Link</a:t>
            </a:r>
            <a:r>
              <a:rPr lang="en-US" sz="2400" dirty="0"/>
              <a:t>: </a:t>
            </a:r>
            <a:r>
              <a:rPr lang="en-US" sz="1600" dirty="0">
                <a:hlinkClick r:id="rId2"/>
              </a:rPr>
              <a:t>GAO-17-797SP, PRINCIPLES OF FEDERAL APPROPRIATIONS LAW: Chapter 3, Availability of Appropriations: Purpose, Fourth Edition, 2017 Revision</a:t>
            </a:r>
            <a:endParaRPr lang="en-US" sz="2400" dirty="0"/>
          </a:p>
          <a:p>
            <a:pPr lvl="1"/>
            <a:endParaRPr lang="en-US" sz="2000" dirty="0"/>
          </a:p>
          <a:p>
            <a:pPr algn="l"/>
            <a:endParaRPr lang="en-US" dirty="0"/>
          </a:p>
          <a:p>
            <a:pPr algn="l"/>
            <a:endParaRPr lang="en-US" i="1" dirty="0"/>
          </a:p>
        </p:txBody>
      </p:sp>
      <p:sp>
        <p:nvSpPr>
          <p:cNvPr id="4" name="Slide Number Placeholder 3">
            <a:extLst>
              <a:ext uri="{FF2B5EF4-FFF2-40B4-BE49-F238E27FC236}">
                <a16:creationId xmlns:a16="http://schemas.microsoft.com/office/drawing/2014/main" id="{95DED773-AD6A-4DE3-96A9-12BE9E5B878B}"/>
              </a:ext>
            </a:extLst>
          </p:cNvPr>
          <p:cNvSpPr>
            <a:spLocks noGrp="1"/>
          </p:cNvSpPr>
          <p:nvPr>
            <p:ph type="sldNum" sz="quarter" idx="12"/>
          </p:nvPr>
        </p:nvSpPr>
        <p:spPr/>
        <p:txBody>
          <a:bodyPr/>
          <a:lstStyle/>
          <a:p>
            <a:fld id="{670A9334-4E67-F94F-A05E-0CE8B74A054E}" type="slidenum">
              <a:rPr lang="en-US" smtClean="0"/>
              <a:t>33</a:t>
            </a:fld>
            <a:endParaRPr lang="en-US" dirty="0"/>
          </a:p>
        </p:txBody>
      </p:sp>
    </p:spTree>
    <p:extLst>
      <p:ext uri="{BB962C8B-B14F-4D97-AF65-F5344CB8AC3E}">
        <p14:creationId xmlns:p14="http://schemas.microsoft.com/office/powerpoint/2010/main" val="1549102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D9BF-393F-4960-841C-76E8A7CEE01D}"/>
              </a:ext>
            </a:extLst>
          </p:cNvPr>
          <p:cNvSpPr>
            <a:spLocks noGrp="1"/>
          </p:cNvSpPr>
          <p:nvPr>
            <p:ph type="title"/>
          </p:nvPr>
        </p:nvSpPr>
        <p:spPr/>
        <p:txBody>
          <a:bodyPr/>
          <a:lstStyle/>
          <a:p>
            <a:r>
              <a:rPr lang="en-US" dirty="0"/>
              <a:t>Personal Expenses Examples</a:t>
            </a:r>
          </a:p>
        </p:txBody>
      </p:sp>
      <p:graphicFrame>
        <p:nvGraphicFramePr>
          <p:cNvPr id="6" name="Table 6">
            <a:extLst>
              <a:ext uri="{FF2B5EF4-FFF2-40B4-BE49-F238E27FC236}">
                <a16:creationId xmlns:a16="http://schemas.microsoft.com/office/drawing/2014/main" id="{679B8A30-76B2-42EF-86B2-C5B3675A2952}"/>
              </a:ext>
            </a:extLst>
          </p:cNvPr>
          <p:cNvGraphicFramePr>
            <a:graphicFrameLocks noGrp="1"/>
          </p:cNvGraphicFramePr>
          <p:nvPr>
            <p:ph idx="1"/>
            <p:extLst>
              <p:ext uri="{D42A27DB-BD31-4B8C-83A1-F6EECF244321}">
                <p14:modId xmlns:p14="http://schemas.microsoft.com/office/powerpoint/2010/main" val="2705785714"/>
              </p:ext>
            </p:extLst>
          </p:nvPr>
        </p:nvGraphicFramePr>
        <p:xfrm>
          <a:off x="568433" y="1033779"/>
          <a:ext cx="10866703" cy="4884135"/>
        </p:xfrm>
        <a:graphic>
          <a:graphicData uri="http://schemas.openxmlformats.org/drawingml/2006/table">
            <a:tbl>
              <a:tblPr firstRow="1" bandRow="1">
                <a:tableStyleId>{5C22544A-7EE6-4342-B048-85BDC9FD1C3A}</a:tableStyleId>
              </a:tblPr>
              <a:tblGrid>
                <a:gridCol w="1950403">
                  <a:extLst>
                    <a:ext uri="{9D8B030D-6E8A-4147-A177-3AD203B41FA5}">
                      <a16:colId xmlns:a16="http://schemas.microsoft.com/office/drawing/2014/main" val="2231913361"/>
                    </a:ext>
                  </a:extLst>
                </a:gridCol>
                <a:gridCol w="2348828">
                  <a:extLst>
                    <a:ext uri="{9D8B030D-6E8A-4147-A177-3AD203B41FA5}">
                      <a16:colId xmlns:a16="http://schemas.microsoft.com/office/drawing/2014/main" val="2025302683"/>
                    </a:ext>
                  </a:extLst>
                </a:gridCol>
                <a:gridCol w="6567472">
                  <a:extLst>
                    <a:ext uri="{9D8B030D-6E8A-4147-A177-3AD203B41FA5}">
                      <a16:colId xmlns:a16="http://schemas.microsoft.com/office/drawing/2014/main" val="808981209"/>
                    </a:ext>
                  </a:extLst>
                </a:gridCol>
              </a:tblGrid>
              <a:tr h="415066">
                <a:tc>
                  <a:txBody>
                    <a:bodyPr/>
                    <a:lstStyle/>
                    <a:p>
                      <a:r>
                        <a:rPr lang="en-US" dirty="0"/>
                        <a:t>Item</a:t>
                      </a:r>
                    </a:p>
                  </a:txBody>
                  <a:tcPr/>
                </a:tc>
                <a:tc>
                  <a:txBody>
                    <a:bodyPr/>
                    <a:lstStyle/>
                    <a:p>
                      <a:r>
                        <a:rPr lang="en-US" dirty="0"/>
                        <a:t>General Rule</a:t>
                      </a:r>
                    </a:p>
                  </a:txBody>
                  <a:tcPr/>
                </a:tc>
                <a:tc>
                  <a:txBody>
                    <a:bodyPr/>
                    <a:lstStyle/>
                    <a:p>
                      <a:r>
                        <a:rPr lang="en-US" dirty="0"/>
                        <a:t>When permitted</a:t>
                      </a:r>
                    </a:p>
                  </a:txBody>
                  <a:tcPr/>
                </a:tc>
                <a:extLst>
                  <a:ext uri="{0D108BD9-81ED-4DB2-BD59-A6C34878D82A}">
                    <a16:rowId xmlns:a16="http://schemas.microsoft.com/office/drawing/2014/main" val="3734082805"/>
                  </a:ext>
                </a:extLst>
              </a:tr>
              <a:tr h="1296371">
                <a:tc>
                  <a:txBody>
                    <a:bodyPr/>
                    <a:lstStyle/>
                    <a:p>
                      <a:r>
                        <a:rPr lang="en-US" sz="1400" b="1" dirty="0"/>
                        <a:t>Apparel</a:t>
                      </a:r>
                    </a:p>
                  </a:txBody>
                  <a:tcPr/>
                </a:tc>
                <a:tc>
                  <a:txBody>
                    <a:bodyPr/>
                    <a:lstStyle/>
                    <a:p>
                      <a:r>
                        <a:rPr lang="en-US" sz="1400" b="0" i="0" u="none" strike="noStrike" kern="1200" baseline="0" dirty="0">
                          <a:solidFill>
                            <a:schemeClr val="dk1"/>
                          </a:solidFill>
                          <a:latin typeface="+mn-lt"/>
                          <a:ea typeface="+mn-ea"/>
                          <a:cs typeface="+mn-cs"/>
                        </a:rPr>
                        <a:t>Every employee of the U.S. government is required to present themselves at work capable of performing their duties</a:t>
                      </a:r>
                      <a:endParaRPr lang="en-US" sz="1400" dirty="0"/>
                    </a:p>
                  </a:txBody>
                  <a:tcPr/>
                </a:tc>
                <a:tc>
                  <a:txBody>
                    <a:bodyPr/>
                    <a:lstStyle/>
                    <a:p>
                      <a:r>
                        <a:rPr lang="en-US" sz="1400" b="0" i="0" u="none" strike="noStrike" kern="1200" baseline="0" dirty="0">
                          <a:solidFill>
                            <a:schemeClr val="dk1"/>
                          </a:solidFill>
                          <a:latin typeface="+mn-lt"/>
                          <a:ea typeface="+mn-ea"/>
                          <a:cs typeface="+mn-cs"/>
                        </a:rPr>
                        <a:t>Legally, the government may pay for the apparel when it meets any of the following criteria: hazardous duty, uniform, occupational health and safety.</a:t>
                      </a:r>
                      <a:endParaRPr lang="en-US" sz="1400" dirty="0"/>
                    </a:p>
                  </a:txBody>
                  <a:tcPr/>
                </a:tc>
                <a:extLst>
                  <a:ext uri="{0D108BD9-81ED-4DB2-BD59-A6C34878D82A}">
                    <a16:rowId xmlns:a16="http://schemas.microsoft.com/office/drawing/2014/main" val="3409181322"/>
                  </a:ext>
                </a:extLst>
              </a:tr>
              <a:tr h="1773982">
                <a:tc>
                  <a:txBody>
                    <a:bodyPr/>
                    <a:lstStyle/>
                    <a:p>
                      <a:pPr marL="0" algn="l" defTabSz="914400" rtl="0" eaLnBrk="1" latinLnBrk="0" hangingPunct="1"/>
                      <a:r>
                        <a:rPr lang="en-US" sz="1400" b="1" kern="1200" dirty="0">
                          <a:solidFill>
                            <a:schemeClr val="dk1"/>
                          </a:solidFill>
                          <a:latin typeface="+mn-lt"/>
                          <a:ea typeface="+mn-ea"/>
                          <a:cs typeface="+mn-cs"/>
                        </a:rPr>
                        <a:t>Personal Qualification Expenses</a:t>
                      </a:r>
                    </a:p>
                  </a:txBody>
                  <a:tcPr/>
                </a:tc>
                <a:tc>
                  <a:txBody>
                    <a:bodyPr/>
                    <a:lstStyle/>
                    <a:p>
                      <a:r>
                        <a:rPr lang="en-US" sz="1400" b="0" i="0" u="none" strike="noStrike" kern="1200" baseline="0" dirty="0">
                          <a:solidFill>
                            <a:schemeClr val="dk1"/>
                          </a:solidFill>
                          <a:latin typeface="+mn-lt"/>
                          <a:ea typeface="+mn-ea"/>
                          <a:cs typeface="+mn-cs"/>
                        </a:rPr>
                        <a:t>Professional credentials, along with occupational licenses, have long been considered a personal</a:t>
                      </a:r>
                    </a:p>
                    <a:p>
                      <a:r>
                        <a:rPr lang="en-US" sz="1400" b="0" i="0" u="none" strike="noStrike" kern="1200" baseline="0" dirty="0">
                          <a:solidFill>
                            <a:schemeClr val="dk1"/>
                          </a:solidFill>
                          <a:latin typeface="+mn-lt"/>
                          <a:ea typeface="+mn-ea"/>
                          <a:cs typeface="+mn-cs"/>
                        </a:rPr>
                        <a:t>expense.</a:t>
                      </a:r>
                      <a:endParaRPr lang="en-US" sz="1400" dirty="0"/>
                    </a:p>
                  </a:txBody>
                  <a:tcPr/>
                </a:tc>
                <a:tc>
                  <a:txBody>
                    <a:bodyPr/>
                    <a:lstStyle/>
                    <a:p>
                      <a:r>
                        <a:rPr lang="en-US" sz="1400" b="0" i="0" u="none" strike="noStrike" kern="1200" baseline="0" dirty="0">
                          <a:solidFill>
                            <a:schemeClr val="dk1"/>
                          </a:solidFill>
                          <a:latin typeface="+mn-lt"/>
                          <a:ea typeface="+mn-ea"/>
                          <a:cs typeface="+mn-cs"/>
                        </a:rPr>
                        <a:t>However, a law in December of 2001 loosened the boundaries considerably by allowing appropriated funds to pay for professional credentials, licenses, and examinations to get professional credentials and licenses. (5 USC 5757)</a:t>
                      </a:r>
                    </a:p>
                    <a:p>
                      <a:endParaRPr lang="en-US" sz="14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rPr>
                        <a:t>There are some allowances for licensure etc.  </a:t>
                      </a:r>
                      <a:r>
                        <a:rPr lang="en-US" sz="1400" u="sng" dirty="0">
                          <a:solidFill>
                            <a:srgbClr val="0000FF"/>
                          </a:solidFill>
                          <a:effectLst/>
                          <a:latin typeface="Calibri" panose="020F0502020204030204" pitchFamily="34" charset="0"/>
                          <a:ea typeface="Calibri" panose="020F0502020204030204" pitchFamily="34" charset="0"/>
                          <a:hlinkClick r:id="rId2"/>
                        </a:rPr>
                        <a:t>Scope of Professional Credentials Statute | U.S. GAO</a:t>
                      </a:r>
                      <a:endParaRPr lang="en-US" sz="1400" dirty="0">
                        <a:effectLst/>
                        <a:latin typeface="Calibri" panose="020F0502020204030204" pitchFamily="34" charset="0"/>
                        <a:ea typeface="Calibri" panose="020F0502020204030204" pitchFamily="34" charset="0"/>
                      </a:endParaRPr>
                    </a:p>
                    <a:p>
                      <a:endParaRPr lang="en-US" sz="1400" dirty="0"/>
                    </a:p>
                  </a:txBody>
                  <a:tcPr/>
                </a:tc>
                <a:extLst>
                  <a:ext uri="{0D108BD9-81ED-4DB2-BD59-A6C34878D82A}">
                    <a16:rowId xmlns:a16="http://schemas.microsoft.com/office/drawing/2014/main" val="92750564"/>
                  </a:ext>
                </a:extLst>
              </a:tr>
              <a:tr h="818761">
                <a:tc>
                  <a:txBody>
                    <a:bodyPr/>
                    <a:lstStyle/>
                    <a:p>
                      <a:r>
                        <a:rPr lang="en-US" sz="1400" b="1" dirty="0"/>
                        <a:t>Telework</a:t>
                      </a:r>
                    </a:p>
                  </a:txBody>
                  <a:tcPr/>
                </a:tc>
                <a:tc>
                  <a:txBody>
                    <a:bodyPr/>
                    <a:lstStyle/>
                    <a:p>
                      <a:r>
                        <a:rPr lang="en-US" sz="1400" dirty="0"/>
                        <a:t>Cannot fund operating expense (i.e., Internet, electricity). </a:t>
                      </a:r>
                    </a:p>
                  </a:txBody>
                  <a:tcPr/>
                </a:tc>
                <a:tc>
                  <a:txBody>
                    <a:bodyPr/>
                    <a:lstStyle/>
                    <a:p>
                      <a:r>
                        <a:rPr lang="en-US" sz="1400" b="0" i="0" u="none" strike="noStrike" kern="1200" baseline="0" dirty="0">
                          <a:solidFill>
                            <a:schemeClr val="dk1"/>
                          </a:solidFill>
                          <a:latin typeface="+mn-lt"/>
                          <a:ea typeface="+mn-ea"/>
                          <a:cs typeface="+mn-cs"/>
                        </a:rPr>
                        <a:t>Generally, when someone is assigned or allowed to work at home, the government may pay for equipment.</a:t>
                      </a:r>
                      <a:endParaRPr lang="en-US" sz="1400" dirty="0"/>
                    </a:p>
                  </a:txBody>
                  <a:tcPr/>
                </a:tc>
                <a:extLst>
                  <a:ext uri="{0D108BD9-81ED-4DB2-BD59-A6C34878D82A}">
                    <a16:rowId xmlns:a16="http://schemas.microsoft.com/office/drawing/2014/main" val="3969150248"/>
                  </a:ext>
                </a:extLst>
              </a:tr>
              <a:tr h="579955">
                <a:tc>
                  <a:txBody>
                    <a:bodyPr/>
                    <a:lstStyle/>
                    <a:p>
                      <a:r>
                        <a:rPr lang="en-US" sz="1400" b="1" dirty="0"/>
                        <a:t>Gifts</a:t>
                      </a:r>
                    </a:p>
                  </a:txBody>
                  <a:tcPr/>
                </a:tc>
                <a:tc>
                  <a:txBody>
                    <a:bodyPr/>
                    <a:lstStyle/>
                    <a:p>
                      <a:r>
                        <a:rPr lang="en-US" sz="1400" b="0" i="0" u="none" strike="noStrike" kern="1200" baseline="0" dirty="0">
                          <a:solidFill>
                            <a:schemeClr val="dk1"/>
                          </a:solidFill>
                          <a:latin typeface="+mn-lt"/>
                          <a:ea typeface="+mn-ea"/>
                          <a:cs typeface="+mn-cs"/>
                        </a:rPr>
                        <a:t>The government may not pay for gifts.</a:t>
                      </a:r>
                      <a:endParaRPr lang="en-US" sz="1400" dirty="0"/>
                    </a:p>
                  </a:txBody>
                  <a:tcPr/>
                </a:tc>
                <a:tc>
                  <a:txBody>
                    <a:bodyPr/>
                    <a:lstStyle/>
                    <a:p>
                      <a:r>
                        <a:rPr lang="en-US" sz="1400" b="0" i="0" u="none" strike="noStrike" kern="1200" baseline="0" dirty="0">
                          <a:solidFill>
                            <a:schemeClr val="dk1"/>
                          </a:solidFill>
                          <a:latin typeface="+mn-lt"/>
                          <a:ea typeface="+mn-ea"/>
                          <a:cs typeface="+mn-cs"/>
                        </a:rPr>
                        <a:t>Most of the exceptions require the item to be of nominal: Stimulating interest in charity campaign, recruiting, information, retirement, memento.</a:t>
                      </a:r>
                      <a:endParaRPr lang="en-US" sz="1400" dirty="0"/>
                    </a:p>
                  </a:txBody>
                  <a:tcPr/>
                </a:tc>
                <a:extLst>
                  <a:ext uri="{0D108BD9-81ED-4DB2-BD59-A6C34878D82A}">
                    <a16:rowId xmlns:a16="http://schemas.microsoft.com/office/drawing/2014/main" val="4033292037"/>
                  </a:ext>
                </a:extLst>
              </a:tr>
            </a:tbl>
          </a:graphicData>
        </a:graphic>
      </p:graphicFrame>
      <p:sp>
        <p:nvSpPr>
          <p:cNvPr id="4" name="Slide Number Placeholder 3">
            <a:extLst>
              <a:ext uri="{FF2B5EF4-FFF2-40B4-BE49-F238E27FC236}">
                <a16:creationId xmlns:a16="http://schemas.microsoft.com/office/drawing/2014/main" id="{95DED773-AD6A-4DE3-96A9-12BE9E5B878B}"/>
              </a:ext>
            </a:extLst>
          </p:cNvPr>
          <p:cNvSpPr>
            <a:spLocks noGrp="1"/>
          </p:cNvSpPr>
          <p:nvPr>
            <p:ph type="sldNum" sz="quarter" idx="12"/>
          </p:nvPr>
        </p:nvSpPr>
        <p:spPr/>
        <p:txBody>
          <a:bodyPr/>
          <a:lstStyle/>
          <a:p>
            <a:fld id="{670A9334-4E67-F94F-A05E-0CE8B74A054E}" type="slidenum">
              <a:rPr lang="en-US" smtClean="0"/>
              <a:t>34</a:t>
            </a:fld>
            <a:endParaRPr lang="en-US" dirty="0"/>
          </a:p>
        </p:txBody>
      </p:sp>
    </p:spTree>
    <p:extLst>
      <p:ext uri="{BB962C8B-B14F-4D97-AF65-F5344CB8AC3E}">
        <p14:creationId xmlns:p14="http://schemas.microsoft.com/office/powerpoint/2010/main" val="240244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BE3E-CF6D-44C6-A8DB-E79A181F5C10}"/>
              </a:ext>
            </a:extLst>
          </p:cNvPr>
          <p:cNvSpPr>
            <a:spLocks noGrp="1"/>
          </p:cNvSpPr>
          <p:nvPr>
            <p:ph type="title"/>
          </p:nvPr>
        </p:nvSpPr>
        <p:spPr/>
        <p:txBody>
          <a:bodyPr/>
          <a:lstStyle/>
          <a:p>
            <a:r>
              <a:rPr lang="en-US" dirty="0"/>
              <a:t>Section 6: Food</a:t>
            </a:r>
          </a:p>
        </p:txBody>
      </p:sp>
      <p:sp>
        <p:nvSpPr>
          <p:cNvPr id="4" name="Slide Number Placeholder 3">
            <a:extLst>
              <a:ext uri="{FF2B5EF4-FFF2-40B4-BE49-F238E27FC236}">
                <a16:creationId xmlns:a16="http://schemas.microsoft.com/office/drawing/2014/main" id="{ECF0A54A-E86A-44BA-B643-7C16DEE567AC}"/>
              </a:ext>
            </a:extLst>
          </p:cNvPr>
          <p:cNvSpPr>
            <a:spLocks noGrp="1"/>
          </p:cNvSpPr>
          <p:nvPr>
            <p:ph type="sldNum" sz="quarter" idx="12"/>
          </p:nvPr>
        </p:nvSpPr>
        <p:spPr/>
        <p:txBody>
          <a:bodyPr/>
          <a:lstStyle/>
          <a:p>
            <a:fld id="{670A9334-4E67-F94F-A05E-0CE8B74A054E}" type="slidenum">
              <a:rPr lang="en-US" smtClean="0"/>
              <a:t>35</a:t>
            </a:fld>
            <a:endParaRPr lang="en-US" dirty="0"/>
          </a:p>
        </p:txBody>
      </p:sp>
      <p:pic>
        <p:nvPicPr>
          <p:cNvPr id="14" name="Content Placeholder 13" descr="A group of people in a kitchen&#10;&#10;Description automatically generated with medium confidence">
            <a:extLst>
              <a:ext uri="{FF2B5EF4-FFF2-40B4-BE49-F238E27FC236}">
                <a16:creationId xmlns:a16="http://schemas.microsoft.com/office/drawing/2014/main" id="{212A4312-468C-4BAA-8CE8-A47DBDD68B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196" y="1113881"/>
            <a:ext cx="7735712" cy="4351338"/>
          </a:xfrm>
        </p:spPr>
      </p:pic>
      <p:sp>
        <p:nvSpPr>
          <p:cNvPr id="15" name="Speech Bubble: Rectangle 14">
            <a:extLst>
              <a:ext uri="{FF2B5EF4-FFF2-40B4-BE49-F238E27FC236}">
                <a16:creationId xmlns:a16="http://schemas.microsoft.com/office/drawing/2014/main" id="{55381183-25C1-42BA-92F7-C8C62F71A342}"/>
              </a:ext>
            </a:extLst>
          </p:cNvPr>
          <p:cNvSpPr/>
          <p:nvPr/>
        </p:nvSpPr>
        <p:spPr>
          <a:xfrm>
            <a:off x="8753583" y="1371599"/>
            <a:ext cx="3211994" cy="175174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20 minutes, you must prepare an appetizer that is compliant with 31 U.S.C. § 1301(a), (the purpose statue), good luck!</a:t>
            </a:r>
          </a:p>
        </p:txBody>
      </p:sp>
    </p:spTree>
    <p:extLst>
      <p:ext uri="{BB962C8B-B14F-4D97-AF65-F5344CB8AC3E}">
        <p14:creationId xmlns:p14="http://schemas.microsoft.com/office/powerpoint/2010/main" val="1310576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244C-4157-4091-866B-E0CE0DD4C91B}"/>
              </a:ext>
            </a:extLst>
          </p:cNvPr>
          <p:cNvSpPr>
            <a:spLocks noGrp="1"/>
          </p:cNvSpPr>
          <p:nvPr>
            <p:ph type="title"/>
          </p:nvPr>
        </p:nvSpPr>
        <p:spPr/>
        <p:txBody>
          <a:bodyPr/>
          <a:lstStyle/>
          <a:p>
            <a:r>
              <a:rPr lang="en-US" dirty="0"/>
              <a:t>Food: Generally, not permissible </a:t>
            </a:r>
          </a:p>
        </p:txBody>
      </p:sp>
      <p:sp>
        <p:nvSpPr>
          <p:cNvPr id="3" name="Content Placeholder 2">
            <a:extLst>
              <a:ext uri="{FF2B5EF4-FFF2-40B4-BE49-F238E27FC236}">
                <a16:creationId xmlns:a16="http://schemas.microsoft.com/office/drawing/2014/main" id="{75AE54E4-754D-4DF3-9B36-4156B35F23A9}"/>
              </a:ext>
            </a:extLst>
          </p:cNvPr>
          <p:cNvSpPr>
            <a:spLocks noGrp="1"/>
          </p:cNvSpPr>
          <p:nvPr>
            <p:ph idx="1"/>
          </p:nvPr>
        </p:nvSpPr>
        <p:spPr/>
        <p:txBody>
          <a:bodyPr/>
          <a:lstStyle/>
          <a:p>
            <a:r>
              <a:rPr lang="en-US" dirty="0"/>
              <a:t>Food is an example of the quintessential personal expense: “Feeding oneself is a personal expense which a Government employee is expected to bear from his or her salary.” </a:t>
            </a:r>
          </a:p>
          <a:p>
            <a:r>
              <a:rPr lang="en-US" dirty="0"/>
              <a:t>Therefore, as a general rule, appropriated funds are not available to pay subsistence or to provide free food to government employees at their official duty stations unless specifically authorized by statute.</a:t>
            </a:r>
          </a:p>
          <a:p>
            <a:r>
              <a:rPr lang="en-US" dirty="0"/>
              <a:t> The “no free food” rule applies to snacks and refreshments as well as meals. It also applies to the use of appropriations to provide food to persons other than federal employees.</a:t>
            </a:r>
          </a:p>
        </p:txBody>
      </p:sp>
      <p:sp>
        <p:nvSpPr>
          <p:cNvPr id="4" name="Slide Number Placeholder 3">
            <a:extLst>
              <a:ext uri="{FF2B5EF4-FFF2-40B4-BE49-F238E27FC236}">
                <a16:creationId xmlns:a16="http://schemas.microsoft.com/office/drawing/2014/main" id="{22A2BCA2-9B11-463D-9C42-191C18F14971}"/>
              </a:ext>
            </a:extLst>
          </p:cNvPr>
          <p:cNvSpPr>
            <a:spLocks noGrp="1"/>
          </p:cNvSpPr>
          <p:nvPr>
            <p:ph type="sldNum" sz="quarter" idx="12"/>
          </p:nvPr>
        </p:nvSpPr>
        <p:spPr/>
        <p:txBody>
          <a:bodyPr/>
          <a:lstStyle/>
          <a:p>
            <a:fld id="{670A9334-4E67-F94F-A05E-0CE8B74A054E}" type="slidenum">
              <a:rPr lang="en-US" smtClean="0"/>
              <a:t>36</a:t>
            </a:fld>
            <a:endParaRPr lang="en-US" dirty="0"/>
          </a:p>
        </p:txBody>
      </p:sp>
    </p:spTree>
    <p:extLst>
      <p:ext uri="{BB962C8B-B14F-4D97-AF65-F5344CB8AC3E}">
        <p14:creationId xmlns:p14="http://schemas.microsoft.com/office/powerpoint/2010/main" val="522844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244C-4157-4091-866B-E0CE0DD4C91B}"/>
              </a:ext>
            </a:extLst>
          </p:cNvPr>
          <p:cNvSpPr>
            <a:spLocks noGrp="1"/>
          </p:cNvSpPr>
          <p:nvPr>
            <p:ph type="title"/>
          </p:nvPr>
        </p:nvSpPr>
        <p:spPr/>
        <p:txBody>
          <a:bodyPr/>
          <a:lstStyle/>
          <a:p>
            <a:r>
              <a:rPr lang="en-US" dirty="0"/>
              <a:t>When is food permitted to be purchased?</a:t>
            </a:r>
          </a:p>
        </p:txBody>
      </p:sp>
      <p:sp>
        <p:nvSpPr>
          <p:cNvPr id="3" name="Content Placeholder 2">
            <a:extLst>
              <a:ext uri="{FF2B5EF4-FFF2-40B4-BE49-F238E27FC236}">
                <a16:creationId xmlns:a16="http://schemas.microsoft.com/office/drawing/2014/main" id="{75AE54E4-754D-4DF3-9B36-4156B35F23A9}"/>
              </a:ext>
            </a:extLst>
          </p:cNvPr>
          <p:cNvSpPr>
            <a:spLocks noGrp="1"/>
          </p:cNvSpPr>
          <p:nvPr>
            <p:ph idx="1"/>
          </p:nvPr>
        </p:nvSpPr>
        <p:spPr/>
        <p:txBody>
          <a:bodyPr/>
          <a:lstStyle/>
          <a:p>
            <a:r>
              <a:rPr lang="en-US" sz="2000" b="1" dirty="0"/>
              <a:t>Travel Status: </a:t>
            </a:r>
            <a:r>
              <a:rPr lang="en-US" sz="2000" dirty="0"/>
              <a:t>The government may pay for the meals of civilian personnel in travel status because there is specific statutory authority to do so.</a:t>
            </a:r>
          </a:p>
          <a:p>
            <a:r>
              <a:rPr lang="en-US" sz="2000" b="1" dirty="0"/>
              <a:t>Employees working at official duty station under unusual conditions: </a:t>
            </a:r>
            <a:r>
              <a:rPr lang="en-US" sz="2000" dirty="0"/>
              <a:t>This is because even under unusual circumstances, employees would still have to eat and incur the expense of meals</a:t>
            </a:r>
          </a:p>
          <a:p>
            <a:r>
              <a:rPr lang="en-US" sz="2000" b="1" dirty="0"/>
              <a:t>Training: </a:t>
            </a:r>
            <a:r>
              <a:rPr lang="en-US" sz="2000" dirty="0"/>
              <a:t>GAO determined that food could be a proper training  expense for federal civilian employees and military members where the food was necessary for the employees and members to obtain the full benefit (requires reasonable discretion).</a:t>
            </a:r>
          </a:p>
          <a:p>
            <a:r>
              <a:rPr lang="en-US" sz="2000" b="1" dirty="0"/>
              <a:t>Employees’ food at meetings organized by a federal entity: </a:t>
            </a:r>
            <a:r>
              <a:rPr lang="en-US" sz="2000" dirty="0"/>
              <a:t>General rule: no use of appropriations for food at meetings organized by a federal entity. Some exception apply that are in: </a:t>
            </a:r>
            <a:r>
              <a:rPr lang="en-US" sz="2000" dirty="0">
                <a:hlinkClick r:id="rId3">
                  <a:extLst>
                    <a:ext uri="{A12FA001-AC4F-418D-AE19-62706E023703}">
                      <ahyp:hlinkClr xmlns:ahyp="http://schemas.microsoft.com/office/drawing/2018/hyperlinkcolor" val="tx"/>
                    </a:ext>
                  </a:extLst>
                </a:hlinkClick>
              </a:rPr>
              <a:t>GAO-17-797SP, PRINCIPLES OF FEDERAL APPROPRIATIONS LAW: Chapter 3, Availability of Appropriations: Purpose, Fourth Edition, 2017 Revision</a:t>
            </a:r>
            <a:endParaRPr lang="en-US" sz="2000" dirty="0"/>
          </a:p>
          <a:p>
            <a:r>
              <a:rPr lang="en-US" sz="2000" b="1" dirty="0"/>
              <a:t>Awards ceremonies: </a:t>
            </a:r>
            <a:r>
              <a:rPr lang="en-US" sz="2000" dirty="0"/>
              <a:t>Agencies may use appropriations to provide light refreshments at awards ceremonies under the Government Employees’ Incentive Awards Act.</a:t>
            </a:r>
          </a:p>
        </p:txBody>
      </p:sp>
      <p:sp>
        <p:nvSpPr>
          <p:cNvPr id="4" name="Slide Number Placeholder 3">
            <a:extLst>
              <a:ext uri="{FF2B5EF4-FFF2-40B4-BE49-F238E27FC236}">
                <a16:creationId xmlns:a16="http://schemas.microsoft.com/office/drawing/2014/main" id="{22A2BCA2-9B11-463D-9C42-191C18F14971}"/>
              </a:ext>
            </a:extLst>
          </p:cNvPr>
          <p:cNvSpPr>
            <a:spLocks noGrp="1"/>
          </p:cNvSpPr>
          <p:nvPr>
            <p:ph type="sldNum" sz="quarter" idx="12"/>
          </p:nvPr>
        </p:nvSpPr>
        <p:spPr/>
        <p:txBody>
          <a:bodyPr/>
          <a:lstStyle/>
          <a:p>
            <a:fld id="{670A9334-4E67-F94F-A05E-0CE8B74A054E}" type="slidenum">
              <a:rPr lang="en-US" smtClean="0"/>
              <a:t>37</a:t>
            </a:fld>
            <a:endParaRPr lang="en-US" dirty="0"/>
          </a:p>
        </p:txBody>
      </p:sp>
    </p:spTree>
    <p:extLst>
      <p:ext uri="{BB962C8B-B14F-4D97-AF65-F5344CB8AC3E}">
        <p14:creationId xmlns:p14="http://schemas.microsoft.com/office/powerpoint/2010/main" val="55798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244C-4157-4091-866B-E0CE0DD4C91B}"/>
              </a:ext>
            </a:extLst>
          </p:cNvPr>
          <p:cNvSpPr>
            <a:spLocks noGrp="1"/>
          </p:cNvSpPr>
          <p:nvPr>
            <p:ph type="title"/>
          </p:nvPr>
        </p:nvSpPr>
        <p:spPr/>
        <p:txBody>
          <a:bodyPr/>
          <a:lstStyle/>
          <a:p>
            <a:r>
              <a:rPr lang="en-US" dirty="0"/>
              <a:t>When is food permitted to be purchased?</a:t>
            </a:r>
          </a:p>
        </p:txBody>
      </p:sp>
      <p:sp>
        <p:nvSpPr>
          <p:cNvPr id="3" name="Content Placeholder 2">
            <a:extLst>
              <a:ext uri="{FF2B5EF4-FFF2-40B4-BE49-F238E27FC236}">
                <a16:creationId xmlns:a16="http://schemas.microsoft.com/office/drawing/2014/main" id="{75AE54E4-754D-4DF3-9B36-4156B35F23A9}"/>
              </a:ext>
            </a:extLst>
          </p:cNvPr>
          <p:cNvSpPr>
            <a:spLocks noGrp="1"/>
          </p:cNvSpPr>
          <p:nvPr>
            <p:ph idx="1"/>
          </p:nvPr>
        </p:nvSpPr>
        <p:spPr/>
        <p:txBody>
          <a:bodyPr/>
          <a:lstStyle/>
          <a:p>
            <a:r>
              <a:rPr lang="en-US" sz="2000" b="1" dirty="0"/>
              <a:t>Cafeterias and kitchen appliances: </a:t>
            </a:r>
            <a:r>
              <a:rPr lang="en-US" sz="2000" dirty="0"/>
              <a:t>GAO approved an agency’s purchase of kitchen appliances, ordinarily considered to be personal in nature, for common use by employees in an agency facility (43 B-302993, June 25, 2004). </a:t>
            </a:r>
          </a:p>
          <a:p>
            <a:r>
              <a:rPr lang="en-US" sz="2000" b="1" dirty="0"/>
              <a:t>Cultural awareness program: </a:t>
            </a:r>
            <a:r>
              <a:rPr lang="en-US" sz="2000" dirty="0"/>
              <a:t>If the food a sample of the food of the culture, and is it being offered as part of the larger program to serve an educational function it is permitted.</a:t>
            </a:r>
          </a:p>
          <a:p>
            <a:r>
              <a:rPr lang="en-US" sz="2000" b="1" dirty="0"/>
              <a:t>Bottled water: </a:t>
            </a:r>
            <a:r>
              <a:rPr lang="en-US" sz="2000" dirty="0"/>
              <a:t>Appropriations are available to federal agencies so they may provide their employees with safe, clean drinking water. However, an agency may purchase bottled water where a building’s water supply is unpotable.</a:t>
            </a:r>
          </a:p>
          <a:p>
            <a:r>
              <a:rPr lang="en-US" sz="2000" b="1" dirty="0"/>
              <a:t>Food for persons other than government  personnel: </a:t>
            </a:r>
            <a:r>
              <a:rPr lang="en-US" sz="2000" dirty="0"/>
              <a:t>Usually, the purchase of food for persons other than government personnel is permissible only pursuant to specific statutory authority.</a:t>
            </a:r>
          </a:p>
        </p:txBody>
      </p:sp>
      <p:sp>
        <p:nvSpPr>
          <p:cNvPr id="4" name="Slide Number Placeholder 3">
            <a:extLst>
              <a:ext uri="{FF2B5EF4-FFF2-40B4-BE49-F238E27FC236}">
                <a16:creationId xmlns:a16="http://schemas.microsoft.com/office/drawing/2014/main" id="{22A2BCA2-9B11-463D-9C42-191C18F14971}"/>
              </a:ext>
            </a:extLst>
          </p:cNvPr>
          <p:cNvSpPr>
            <a:spLocks noGrp="1"/>
          </p:cNvSpPr>
          <p:nvPr>
            <p:ph type="sldNum" sz="quarter" idx="12"/>
          </p:nvPr>
        </p:nvSpPr>
        <p:spPr/>
        <p:txBody>
          <a:bodyPr/>
          <a:lstStyle/>
          <a:p>
            <a:fld id="{670A9334-4E67-F94F-A05E-0CE8B74A054E}" type="slidenum">
              <a:rPr lang="en-US" smtClean="0"/>
              <a:t>38</a:t>
            </a:fld>
            <a:endParaRPr lang="en-US" dirty="0"/>
          </a:p>
        </p:txBody>
      </p:sp>
    </p:spTree>
    <p:extLst>
      <p:ext uri="{BB962C8B-B14F-4D97-AF65-F5344CB8AC3E}">
        <p14:creationId xmlns:p14="http://schemas.microsoft.com/office/powerpoint/2010/main" val="1421368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244C-4157-4091-866B-E0CE0DD4C91B}"/>
              </a:ext>
            </a:extLst>
          </p:cNvPr>
          <p:cNvSpPr>
            <a:spLocks noGrp="1"/>
          </p:cNvSpPr>
          <p:nvPr>
            <p:ph type="title"/>
          </p:nvPr>
        </p:nvSpPr>
        <p:spPr/>
        <p:txBody>
          <a:bodyPr/>
          <a:lstStyle/>
          <a:p>
            <a:r>
              <a:rPr lang="en-US" dirty="0"/>
              <a:t>When is food permitted to be purchased?</a:t>
            </a:r>
          </a:p>
        </p:txBody>
      </p:sp>
      <p:sp>
        <p:nvSpPr>
          <p:cNvPr id="3" name="Content Placeholder 2">
            <a:extLst>
              <a:ext uri="{FF2B5EF4-FFF2-40B4-BE49-F238E27FC236}">
                <a16:creationId xmlns:a16="http://schemas.microsoft.com/office/drawing/2014/main" id="{75AE54E4-754D-4DF3-9B36-4156B35F23A9}"/>
              </a:ext>
            </a:extLst>
          </p:cNvPr>
          <p:cNvSpPr>
            <a:spLocks noGrp="1"/>
          </p:cNvSpPr>
          <p:nvPr>
            <p:ph idx="1"/>
          </p:nvPr>
        </p:nvSpPr>
        <p:spPr>
          <a:xfrm>
            <a:off x="371474" y="1361621"/>
            <a:ext cx="10837632" cy="4351338"/>
          </a:xfrm>
        </p:spPr>
        <p:txBody>
          <a:bodyPr/>
          <a:lstStyle/>
          <a:p>
            <a:r>
              <a:rPr lang="en-US" sz="2400" b="1" dirty="0"/>
              <a:t>Employees’ food while attending nonfederal meetings:</a:t>
            </a:r>
          </a:p>
          <a:p>
            <a:pPr lvl="1"/>
            <a:r>
              <a:rPr lang="en-US" sz="2000" dirty="0"/>
              <a:t>Non-federal entities frequently organize meetings, and official agency business often requires federal employees to attend these meetings. Appropriations are available to pay for food at a meeting only if the food is incidental to the meeting. Generally, the meal must be “part of a formal meeting or conference that includes not only functions such as speeches or business carried out during a seating at a meal, but also includes substantial functions that take place separate from the meal.</a:t>
            </a:r>
          </a:p>
          <a:p>
            <a:pPr lvl="1"/>
            <a:r>
              <a:rPr lang="en-US" sz="2000" dirty="0"/>
              <a:t>If a separate charge is made for meals, the government may pay for the meals if the above criteria are met and if (1) attendance of the employee at the meals is necessary to full participation in the business of the meeting; and (2) the employee is not free to take the meals elsewhere without being absent from essential formal discussions, lectures, or speeches concerning the purpose of the meeting.</a:t>
            </a:r>
          </a:p>
          <a:p>
            <a:pPr lvl="1"/>
            <a:r>
              <a:rPr lang="en-US" sz="2000" dirty="0"/>
              <a:t>Where the government is authorized to pay for meals under the above principles, the employee normally cannot be reimbursed for purchasing alternate meals.</a:t>
            </a:r>
          </a:p>
        </p:txBody>
      </p:sp>
      <p:sp>
        <p:nvSpPr>
          <p:cNvPr id="4" name="Slide Number Placeholder 3">
            <a:extLst>
              <a:ext uri="{FF2B5EF4-FFF2-40B4-BE49-F238E27FC236}">
                <a16:creationId xmlns:a16="http://schemas.microsoft.com/office/drawing/2014/main" id="{22A2BCA2-9B11-463D-9C42-191C18F14971}"/>
              </a:ext>
            </a:extLst>
          </p:cNvPr>
          <p:cNvSpPr>
            <a:spLocks noGrp="1"/>
          </p:cNvSpPr>
          <p:nvPr>
            <p:ph type="sldNum" sz="quarter" idx="12"/>
          </p:nvPr>
        </p:nvSpPr>
        <p:spPr/>
        <p:txBody>
          <a:bodyPr/>
          <a:lstStyle/>
          <a:p>
            <a:fld id="{670A9334-4E67-F94F-A05E-0CE8B74A054E}" type="slidenum">
              <a:rPr lang="en-US" smtClean="0"/>
              <a:t>39</a:t>
            </a:fld>
            <a:endParaRPr lang="en-US" dirty="0"/>
          </a:p>
        </p:txBody>
      </p:sp>
    </p:spTree>
    <p:extLst>
      <p:ext uri="{BB962C8B-B14F-4D97-AF65-F5344CB8AC3E}">
        <p14:creationId xmlns:p14="http://schemas.microsoft.com/office/powerpoint/2010/main" val="28065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B26B-5A24-447F-A401-396CFEED7BA4}"/>
              </a:ext>
            </a:extLst>
          </p:cNvPr>
          <p:cNvSpPr>
            <a:spLocks noGrp="1"/>
          </p:cNvSpPr>
          <p:nvPr>
            <p:ph type="title"/>
          </p:nvPr>
        </p:nvSpPr>
        <p:spPr/>
        <p:txBody>
          <a:bodyPr/>
          <a:lstStyle/>
          <a:p>
            <a:r>
              <a:rPr lang="en-US" dirty="0"/>
              <a:t>ORD Finance Resource Center</a:t>
            </a:r>
          </a:p>
        </p:txBody>
      </p:sp>
      <p:sp>
        <p:nvSpPr>
          <p:cNvPr id="3" name="Content Placeholder 2">
            <a:extLst>
              <a:ext uri="{FF2B5EF4-FFF2-40B4-BE49-F238E27FC236}">
                <a16:creationId xmlns:a16="http://schemas.microsoft.com/office/drawing/2014/main" id="{F972EB20-C242-44B7-A814-7A5759C56B2E}"/>
              </a:ext>
            </a:extLst>
          </p:cNvPr>
          <p:cNvSpPr>
            <a:spLocks noGrp="1"/>
          </p:cNvSpPr>
          <p:nvPr>
            <p:ph idx="1"/>
          </p:nvPr>
        </p:nvSpPr>
        <p:spPr/>
        <p:txBody>
          <a:bodyPr/>
          <a:lstStyle/>
          <a:p>
            <a:r>
              <a:rPr lang="en-US" b="1" dirty="0"/>
              <a:t>Link: </a:t>
            </a:r>
            <a:r>
              <a:rPr lang="en-US" dirty="0">
                <a:hlinkClick r:id="rId2"/>
              </a:rPr>
              <a:t>ORD Field Administrative Officer and Financial Management Resources (sharepoint.com)</a:t>
            </a:r>
            <a:endParaRPr lang="en-US" dirty="0"/>
          </a:p>
          <a:p>
            <a:endParaRPr lang="en-US" dirty="0"/>
          </a:p>
        </p:txBody>
      </p:sp>
      <p:sp>
        <p:nvSpPr>
          <p:cNvPr id="4" name="Slide Number Placeholder 3">
            <a:extLst>
              <a:ext uri="{FF2B5EF4-FFF2-40B4-BE49-F238E27FC236}">
                <a16:creationId xmlns:a16="http://schemas.microsoft.com/office/drawing/2014/main" id="{30C8CC5E-2421-497A-8161-99B0D32ABAA2}"/>
              </a:ext>
            </a:extLst>
          </p:cNvPr>
          <p:cNvSpPr>
            <a:spLocks noGrp="1"/>
          </p:cNvSpPr>
          <p:nvPr>
            <p:ph type="sldNum" sz="quarter" idx="12"/>
          </p:nvPr>
        </p:nvSpPr>
        <p:spPr/>
        <p:txBody>
          <a:bodyPr/>
          <a:lstStyle/>
          <a:p>
            <a:fld id="{670A9334-4E67-F94F-A05E-0CE8B74A054E}" type="slidenum">
              <a:rPr lang="en-US" smtClean="0"/>
              <a:t>4</a:t>
            </a:fld>
            <a:endParaRPr lang="en-US" dirty="0"/>
          </a:p>
        </p:txBody>
      </p:sp>
      <p:pic>
        <p:nvPicPr>
          <p:cNvPr id="6" name="Picture 5">
            <a:extLst>
              <a:ext uri="{FF2B5EF4-FFF2-40B4-BE49-F238E27FC236}">
                <a16:creationId xmlns:a16="http://schemas.microsoft.com/office/drawing/2014/main" id="{894B4FC8-DBB8-4F59-87D5-937EF9A9DD0C}"/>
              </a:ext>
            </a:extLst>
          </p:cNvPr>
          <p:cNvPicPr>
            <a:picLocks noChangeAspect="1"/>
          </p:cNvPicPr>
          <p:nvPr/>
        </p:nvPicPr>
        <p:blipFill>
          <a:blip r:embed="rId3"/>
          <a:stretch>
            <a:fillRect/>
          </a:stretch>
        </p:blipFill>
        <p:spPr>
          <a:xfrm>
            <a:off x="1828799" y="2218666"/>
            <a:ext cx="7917107" cy="3788127"/>
          </a:xfrm>
          <a:prstGeom prst="rect">
            <a:avLst/>
          </a:prstGeom>
          <a:ln w="60325">
            <a:solidFill>
              <a:schemeClr val="accent1"/>
            </a:solidFill>
          </a:ln>
        </p:spPr>
      </p:pic>
    </p:spTree>
    <p:extLst>
      <p:ext uri="{BB962C8B-B14F-4D97-AF65-F5344CB8AC3E}">
        <p14:creationId xmlns:p14="http://schemas.microsoft.com/office/powerpoint/2010/main" val="501133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62B4-1954-449B-A1B9-0C4FF404EE7D}"/>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AF817E8D-6587-4E78-B3BD-E66042C2D6DD}"/>
              </a:ext>
            </a:extLst>
          </p:cNvPr>
          <p:cNvSpPr>
            <a:spLocks noGrp="1"/>
          </p:cNvSpPr>
          <p:nvPr>
            <p:ph type="sldNum" sz="quarter" idx="12"/>
          </p:nvPr>
        </p:nvSpPr>
        <p:spPr/>
        <p:txBody>
          <a:bodyPr/>
          <a:lstStyle/>
          <a:p>
            <a:fld id="{670A9334-4E67-F94F-A05E-0CE8B74A054E}" type="slidenum">
              <a:rPr lang="en-US" smtClean="0"/>
              <a:t>40</a:t>
            </a:fld>
            <a:endParaRPr lang="en-US" dirty="0"/>
          </a:p>
        </p:txBody>
      </p:sp>
      <p:pic>
        <p:nvPicPr>
          <p:cNvPr id="8" name="Content Placeholder 7" descr="Chart&#10;&#10;Description automatically generated">
            <a:extLst>
              <a:ext uri="{FF2B5EF4-FFF2-40B4-BE49-F238E27FC236}">
                <a16:creationId xmlns:a16="http://schemas.microsoft.com/office/drawing/2014/main" id="{38345BCD-EFA6-4EB0-A97B-2D6B85684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050" y="1385094"/>
            <a:ext cx="5429250" cy="3619500"/>
          </a:xfrm>
        </p:spPr>
      </p:pic>
      <p:sp>
        <p:nvSpPr>
          <p:cNvPr id="10" name="TextBox 9">
            <a:extLst>
              <a:ext uri="{FF2B5EF4-FFF2-40B4-BE49-F238E27FC236}">
                <a16:creationId xmlns:a16="http://schemas.microsoft.com/office/drawing/2014/main" id="{BC655555-7F9E-4E26-82B3-8D15337BDDE2}"/>
              </a:ext>
            </a:extLst>
          </p:cNvPr>
          <p:cNvSpPr txBox="1"/>
          <p:nvPr/>
        </p:nvSpPr>
        <p:spPr>
          <a:xfrm>
            <a:off x="5947224" y="2351782"/>
            <a:ext cx="6096000" cy="1077218"/>
          </a:xfrm>
          <a:prstGeom prst="rect">
            <a:avLst/>
          </a:prstGeom>
          <a:noFill/>
        </p:spPr>
        <p:txBody>
          <a:bodyPr wrap="square">
            <a:spAutoFit/>
          </a:bodyPr>
          <a:lstStyle/>
          <a:p>
            <a:pPr algn="ctr"/>
            <a:endParaRPr lang="en-US" sz="3200" dirty="0">
              <a:hlinkClick r:id="rId3"/>
            </a:endParaRPr>
          </a:p>
          <a:p>
            <a:pPr algn="ctr"/>
            <a:r>
              <a:rPr lang="en-US" sz="3200" dirty="0">
                <a:hlinkClick r:id="rId3"/>
              </a:rPr>
              <a:t>The Red Book | U.S. GAO</a:t>
            </a:r>
            <a:endParaRPr lang="en-US" sz="3200" dirty="0"/>
          </a:p>
        </p:txBody>
      </p:sp>
      <p:sp>
        <p:nvSpPr>
          <p:cNvPr id="11" name="Rectangle 10">
            <a:extLst>
              <a:ext uri="{FF2B5EF4-FFF2-40B4-BE49-F238E27FC236}">
                <a16:creationId xmlns:a16="http://schemas.microsoft.com/office/drawing/2014/main" id="{147BA546-7C18-4413-9B6B-AE02B2244C57}"/>
              </a:ext>
            </a:extLst>
          </p:cNvPr>
          <p:cNvSpPr/>
          <p:nvPr/>
        </p:nvSpPr>
        <p:spPr>
          <a:xfrm>
            <a:off x="6734028" y="1136065"/>
            <a:ext cx="4522392"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Link to the</a:t>
            </a:r>
          </a:p>
          <a:p>
            <a:pPr algn="ctr"/>
            <a:r>
              <a:rPr lang="en-US" sz="5400" b="1" cap="none" spc="0" dirty="0">
                <a:ln w="22225">
                  <a:solidFill>
                    <a:schemeClr val="accent2"/>
                  </a:solidFill>
                  <a:prstDash val="solid"/>
                </a:ln>
                <a:solidFill>
                  <a:schemeClr val="accent2">
                    <a:lumMod val="40000"/>
                    <a:lumOff val="60000"/>
                  </a:schemeClr>
                </a:solidFill>
                <a:effectLst/>
              </a:rPr>
              <a:t> BIG RED Book!</a:t>
            </a:r>
          </a:p>
        </p:txBody>
      </p:sp>
      <p:sp>
        <p:nvSpPr>
          <p:cNvPr id="12" name="Rectangle 11">
            <a:extLst>
              <a:ext uri="{FF2B5EF4-FFF2-40B4-BE49-F238E27FC236}">
                <a16:creationId xmlns:a16="http://schemas.microsoft.com/office/drawing/2014/main" id="{9AA6A67B-05B1-4448-9DCC-5544E7AE5188}"/>
              </a:ext>
            </a:extLst>
          </p:cNvPr>
          <p:cNvSpPr/>
          <p:nvPr/>
        </p:nvSpPr>
        <p:spPr>
          <a:xfrm>
            <a:off x="6579499" y="4406900"/>
            <a:ext cx="5091801" cy="1407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We will answer questions to the best of our ability, but any specific examples may require the help of OGC Appropriations Law</a:t>
            </a:r>
          </a:p>
        </p:txBody>
      </p:sp>
    </p:spTree>
    <p:extLst>
      <p:ext uri="{BB962C8B-B14F-4D97-AF65-F5344CB8AC3E}">
        <p14:creationId xmlns:p14="http://schemas.microsoft.com/office/powerpoint/2010/main" val="3372014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1FC-E8DA-4A2F-A07D-2F82B6F59309}"/>
              </a:ext>
            </a:extLst>
          </p:cNvPr>
          <p:cNvSpPr>
            <a:spLocks noGrp="1"/>
          </p:cNvSpPr>
          <p:nvPr>
            <p:ph type="title"/>
          </p:nvPr>
        </p:nvSpPr>
        <p:spPr>
          <a:xfrm>
            <a:off x="2975684" y="3246816"/>
            <a:ext cx="10515600" cy="618385"/>
          </a:xfrm>
        </p:spPr>
        <p:txBody>
          <a:bodyPr/>
          <a:lstStyle/>
          <a:p>
            <a:r>
              <a:rPr lang="en-US" dirty="0"/>
              <a:t>Key Resources</a:t>
            </a:r>
          </a:p>
        </p:txBody>
      </p:sp>
      <p:sp>
        <p:nvSpPr>
          <p:cNvPr id="3" name="Content Placeholder 2">
            <a:extLst>
              <a:ext uri="{FF2B5EF4-FFF2-40B4-BE49-F238E27FC236}">
                <a16:creationId xmlns:a16="http://schemas.microsoft.com/office/drawing/2014/main" id="{61E6E99F-AF12-4152-AC67-D0147B79CC0D}"/>
              </a:ext>
            </a:extLst>
          </p:cNvPr>
          <p:cNvSpPr>
            <a:spLocks noGrp="1"/>
          </p:cNvSpPr>
          <p:nvPr>
            <p:ph idx="1"/>
          </p:nvPr>
        </p:nvSpPr>
        <p:spPr/>
        <p:txBody>
          <a:bodyPr vert="horz" lIns="91440" tIns="45720" rIns="91440" bIns="45720" rtlCol="0" anchor="t">
            <a:noAutofit/>
          </a:bodyPr>
          <a:lstStyle/>
          <a:p>
            <a:r>
              <a:rPr lang="en-US" dirty="0">
                <a:hlinkClick r:id="rId2"/>
              </a:rPr>
              <a:t>VA Financial Policy Manual, Appropriations Law</a:t>
            </a:r>
            <a:endParaRPr lang="en-US" dirty="0"/>
          </a:p>
          <a:p>
            <a:r>
              <a:rPr lang="en-US" dirty="0">
                <a:hlinkClick r:id="rId3"/>
              </a:rPr>
              <a:t>A Glossary of Terms on the Federal Budget Process</a:t>
            </a:r>
            <a:endParaRPr lang="en-US" dirty="0"/>
          </a:p>
          <a:p>
            <a:r>
              <a:rPr lang="en-US" dirty="0">
                <a:hlinkClick r:id="rId4"/>
              </a:rPr>
              <a:t>The Red Book | U.S. GAO</a:t>
            </a:r>
            <a:endParaRPr lang="en-US" dirty="0"/>
          </a:p>
          <a:p>
            <a:r>
              <a:rPr lang="en-US" dirty="0">
                <a:hlinkClick r:id="rId5"/>
              </a:rPr>
              <a:t>SECTION 145—REQUIREMENTS FOR REPORTING ANTIDEFICIENCY ACT VIOLATIONS (whitehouse.gov)</a:t>
            </a:r>
            <a:endParaRPr lang="en-US" dirty="0"/>
          </a:p>
          <a:p>
            <a:r>
              <a:rPr lang="en-US" dirty="0">
                <a:hlinkClick r:id="rId6"/>
              </a:rPr>
              <a:t>Antideficiency Act Resources | U.S. GAO</a:t>
            </a:r>
            <a:endParaRPr lang="en-US" dirty="0"/>
          </a:p>
          <a:p>
            <a:r>
              <a:rPr lang="en-US" dirty="0">
                <a:hlinkClick r:id="rId7"/>
              </a:rPr>
              <a:t>Search Decisions | U.S. GAO</a:t>
            </a:r>
          </a:p>
          <a:p>
            <a:r>
              <a:rPr lang="en-US" dirty="0">
                <a:ea typeface="+mn-lt"/>
                <a:cs typeface="+mn-lt"/>
                <a:hlinkClick r:id="rId8"/>
              </a:rPr>
              <a:t>GAO-17-797SP, PRINCIPLES OF FEDERAL APPROPRIATIONS LAW: Chapter 3, Availability of Appropriations: Purpose, Fourth Edition, 2017 Revision</a:t>
            </a:r>
            <a:endParaRPr lang="en-US" dirty="0">
              <a:ea typeface="Calibri"/>
              <a:cs typeface="Calibri"/>
            </a:endParaRPr>
          </a:p>
        </p:txBody>
      </p:sp>
      <p:sp>
        <p:nvSpPr>
          <p:cNvPr id="4" name="Slide Number Placeholder 3">
            <a:extLst>
              <a:ext uri="{FF2B5EF4-FFF2-40B4-BE49-F238E27FC236}">
                <a16:creationId xmlns:a16="http://schemas.microsoft.com/office/drawing/2014/main" id="{4F843E14-81D9-4903-A076-28801099454A}"/>
              </a:ext>
            </a:extLst>
          </p:cNvPr>
          <p:cNvSpPr>
            <a:spLocks noGrp="1"/>
          </p:cNvSpPr>
          <p:nvPr>
            <p:ph type="sldNum" sz="quarter" idx="12"/>
          </p:nvPr>
        </p:nvSpPr>
        <p:spPr/>
        <p:txBody>
          <a:bodyPr/>
          <a:lstStyle/>
          <a:p>
            <a:fld id="{670A9334-4E67-F94F-A05E-0CE8B74A054E}" type="slidenum">
              <a:rPr lang="en-US" smtClean="0"/>
              <a:t>41</a:t>
            </a:fld>
            <a:endParaRPr lang="en-US" dirty="0"/>
          </a:p>
        </p:txBody>
      </p:sp>
      <p:sp>
        <p:nvSpPr>
          <p:cNvPr id="5" name="Title 1">
            <a:extLst>
              <a:ext uri="{FF2B5EF4-FFF2-40B4-BE49-F238E27FC236}">
                <a16:creationId xmlns:a16="http://schemas.microsoft.com/office/drawing/2014/main" id="{D45E43D2-6D2F-43D2-8FBA-D6DF8798809F}"/>
              </a:ext>
            </a:extLst>
          </p:cNvPr>
          <p:cNvSpPr txBox="1">
            <a:spLocks/>
          </p:cNvSpPr>
          <p:nvPr/>
        </p:nvSpPr>
        <p:spPr>
          <a:xfrm>
            <a:off x="285750" y="166264"/>
            <a:ext cx="1051560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t>Key Links</a:t>
            </a:r>
          </a:p>
        </p:txBody>
      </p:sp>
    </p:spTree>
    <p:extLst>
      <p:ext uri="{BB962C8B-B14F-4D97-AF65-F5344CB8AC3E}">
        <p14:creationId xmlns:p14="http://schemas.microsoft.com/office/powerpoint/2010/main" val="114731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B26B-5A24-447F-A401-396CFEED7BA4}"/>
              </a:ext>
            </a:extLst>
          </p:cNvPr>
          <p:cNvSpPr>
            <a:spLocks noGrp="1"/>
          </p:cNvSpPr>
          <p:nvPr>
            <p:ph type="title"/>
          </p:nvPr>
        </p:nvSpPr>
        <p:spPr/>
        <p:txBody>
          <a:bodyPr/>
          <a:lstStyle/>
          <a:p>
            <a:r>
              <a:rPr lang="en-US" dirty="0"/>
              <a:t>FY 23: Research AO, Budget Analyst, and Financial Management Field Training Survey </a:t>
            </a:r>
          </a:p>
        </p:txBody>
      </p:sp>
      <p:sp>
        <p:nvSpPr>
          <p:cNvPr id="3" name="Content Placeholder 2">
            <a:extLst>
              <a:ext uri="{FF2B5EF4-FFF2-40B4-BE49-F238E27FC236}">
                <a16:creationId xmlns:a16="http://schemas.microsoft.com/office/drawing/2014/main" id="{F972EB20-C242-44B7-A814-7A5759C56B2E}"/>
              </a:ext>
            </a:extLst>
          </p:cNvPr>
          <p:cNvSpPr>
            <a:spLocks noGrp="1"/>
          </p:cNvSpPr>
          <p:nvPr>
            <p:ph idx="1"/>
          </p:nvPr>
        </p:nvSpPr>
        <p:spPr/>
        <p:txBody>
          <a:bodyPr/>
          <a:lstStyle/>
          <a:p>
            <a:r>
              <a:rPr lang="en-US" b="0" i="0" dirty="0">
                <a:solidFill>
                  <a:srgbClr val="000000"/>
                </a:solidFill>
                <a:effectLst/>
                <a:latin typeface="Segoe UI Web (West European)"/>
              </a:rPr>
              <a:t>As we start the second year of the ORD Enterprise Finance Initiative, the ORD Office of Finance/Field Operations would like to assess your experience, overall satisfaction with the previous trainings provided, and request feedback on future training requirements. </a:t>
            </a:r>
          </a:p>
          <a:p>
            <a:r>
              <a:rPr lang="en-US" b="1" dirty="0">
                <a:solidFill>
                  <a:srgbClr val="000000"/>
                </a:solidFill>
                <a:latin typeface="Segoe UI Web (West European)"/>
              </a:rPr>
              <a:t>Please note: </a:t>
            </a:r>
            <a:r>
              <a:rPr lang="en-US" dirty="0">
                <a:solidFill>
                  <a:srgbClr val="000000"/>
                </a:solidFill>
                <a:latin typeface="Segoe UI Web (West European)"/>
              </a:rPr>
              <a:t>Responses are anonymous and providing your name and station is optional.</a:t>
            </a:r>
          </a:p>
          <a:p>
            <a:r>
              <a:rPr lang="en-US" b="1" dirty="0">
                <a:solidFill>
                  <a:srgbClr val="000000"/>
                </a:solidFill>
                <a:latin typeface="Segoe UI Web (West European)"/>
              </a:rPr>
              <a:t>Survey deadline: </a:t>
            </a:r>
            <a:r>
              <a:rPr lang="en-US" dirty="0">
                <a:solidFill>
                  <a:srgbClr val="000000"/>
                </a:solidFill>
                <a:latin typeface="Segoe UI Web (West European)"/>
              </a:rPr>
              <a:t>Friday, February 24</a:t>
            </a:r>
            <a:r>
              <a:rPr lang="en-US" baseline="30000" dirty="0">
                <a:solidFill>
                  <a:srgbClr val="000000"/>
                </a:solidFill>
                <a:latin typeface="Segoe UI Web (West European)"/>
              </a:rPr>
              <a:t>th</a:t>
            </a:r>
            <a:r>
              <a:rPr lang="en-US" dirty="0">
                <a:solidFill>
                  <a:srgbClr val="000000"/>
                </a:solidFill>
                <a:latin typeface="Segoe UI Web (West European)"/>
              </a:rPr>
              <a:t> </a:t>
            </a:r>
          </a:p>
          <a:p>
            <a:r>
              <a:rPr lang="en-US" b="1" dirty="0">
                <a:solidFill>
                  <a:srgbClr val="000000"/>
                </a:solidFill>
                <a:latin typeface="Segoe UI Web (West European)"/>
              </a:rPr>
              <a:t>Link: </a:t>
            </a:r>
            <a:r>
              <a:rPr lang="en-US" b="1" dirty="0">
                <a:solidFill>
                  <a:srgbClr val="000000"/>
                </a:solidFill>
                <a:latin typeface="Segoe UI Web (West European)"/>
                <a:hlinkClick r:id="rId2"/>
              </a:rPr>
              <a:t>FY 23 Survey Link</a:t>
            </a:r>
            <a:endParaRPr lang="en-US" b="1" dirty="0">
              <a:solidFill>
                <a:srgbClr val="000000"/>
              </a:solidFill>
              <a:latin typeface="Segoe UI Web (West European)"/>
            </a:endParaRPr>
          </a:p>
          <a:p>
            <a:pPr marL="0" indent="0">
              <a:buNone/>
            </a:pPr>
            <a:br>
              <a:rPr lang="en-US" dirty="0">
                <a:hlinkClick r:id="rId2"/>
              </a:rPr>
            </a:br>
            <a:br>
              <a:rPr lang="en-US" b="0" i="0" dirty="0">
                <a:solidFill>
                  <a:srgbClr val="000000"/>
                </a:solidFill>
                <a:effectLst/>
                <a:latin typeface="Segoe UI Web (West European)"/>
                <a:hlinkClick r:id="rId2"/>
              </a:rPr>
            </a:br>
            <a:endParaRPr lang="en-US" dirty="0"/>
          </a:p>
        </p:txBody>
      </p:sp>
      <p:sp>
        <p:nvSpPr>
          <p:cNvPr id="4" name="Slide Number Placeholder 3">
            <a:extLst>
              <a:ext uri="{FF2B5EF4-FFF2-40B4-BE49-F238E27FC236}">
                <a16:creationId xmlns:a16="http://schemas.microsoft.com/office/drawing/2014/main" id="{30C8CC5E-2421-497A-8161-99B0D32ABAA2}"/>
              </a:ext>
            </a:extLst>
          </p:cNvPr>
          <p:cNvSpPr>
            <a:spLocks noGrp="1"/>
          </p:cNvSpPr>
          <p:nvPr>
            <p:ph type="sldNum" sz="quarter" idx="12"/>
          </p:nvPr>
        </p:nvSpPr>
        <p:spPr/>
        <p:txBody>
          <a:bodyPr/>
          <a:lstStyle/>
          <a:p>
            <a:fld id="{670A9334-4E67-F94F-A05E-0CE8B74A054E}" type="slidenum">
              <a:rPr lang="en-US" smtClean="0"/>
              <a:t>5</a:t>
            </a:fld>
            <a:endParaRPr lang="en-US" dirty="0"/>
          </a:p>
        </p:txBody>
      </p:sp>
    </p:spTree>
    <p:extLst>
      <p:ext uri="{BB962C8B-B14F-4D97-AF65-F5344CB8AC3E}">
        <p14:creationId xmlns:p14="http://schemas.microsoft.com/office/powerpoint/2010/main" val="153111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85749" y="166264"/>
            <a:ext cx="11437063" cy="618385"/>
          </a:xfrm>
        </p:spPr>
        <p:txBody>
          <a:bodyPr/>
          <a:lstStyle/>
          <a:p>
            <a:r>
              <a:rPr lang="en-US" dirty="0"/>
              <a:t>Section 1: What is Appropriations Law?</a:t>
            </a: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6</a:t>
            </a:fld>
            <a:endParaRPr lang="en-US" dirty="0"/>
          </a:p>
        </p:txBody>
      </p:sp>
      <p:pic>
        <p:nvPicPr>
          <p:cNvPr id="8" name="Content Placeholder 7">
            <a:extLst>
              <a:ext uri="{FF2B5EF4-FFF2-40B4-BE49-F238E27FC236}">
                <a16:creationId xmlns:a16="http://schemas.microsoft.com/office/drawing/2014/main" id="{9C2BB0C4-71C7-4E9E-A3AB-90F45022A401}"/>
              </a:ext>
            </a:extLst>
          </p:cNvPr>
          <p:cNvPicPr>
            <a:picLocks noGrp="1" noChangeAspect="1"/>
          </p:cNvPicPr>
          <p:nvPr>
            <p:ph idx="1"/>
          </p:nvPr>
        </p:nvPicPr>
        <p:blipFill>
          <a:blip r:embed="rId3"/>
          <a:stretch>
            <a:fillRect/>
          </a:stretch>
        </p:blipFill>
        <p:spPr>
          <a:xfrm>
            <a:off x="2566845" y="1539332"/>
            <a:ext cx="6646721" cy="3779336"/>
          </a:xfrm>
        </p:spPr>
      </p:pic>
    </p:spTree>
    <p:extLst>
      <p:ext uri="{BB962C8B-B14F-4D97-AF65-F5344CB8AC3E}">
        <p14:creationId xmlns:p14="http://schemas.microsoft.com/office/powerpoint/2010/main" val="220679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ACD-F48C-40A4-AAA8-19EC393CDABC}"/>
              </a:ext>
            </a:extLst>
          </p:cNvPr>
          <p:cNvSpPr>
            <a:spLocks noGrp="1"/>
          </p:cNvSpPr>
          <p:nvPr>
            <p:ph type="title"/>
          </p:nvPr>
        </p:nvSpPr>
        <p:spPr/>
        <p:txBody>
          <a:bodyPr/>
          <a:lstStyle/>
          <a:p>
            <a:r>
              <a:rPr lang="en-US" dirty="0"/>
              <a:t>What is Appropriation Laws?</a:t>
            </a:r>
          </a:p>
        </p:txBody>
      </p:sp>
      <p:sp>
        <p:nvSpPr>
          <p:cNvPr id="3" name="Content Placeholder 2">
            <a:extLst>
              <a:ext uri="{FF2B5EF4-FFF2-40B4-BE49-F238E27FC236}">
                <a16:creationId xmlns:a16="http://schemas.microsoft.com/office/drawing/2014/main" id="{14F89BF7-280E-4ED2-A951-111B02A0DF51}"/>
              </a:ext>
            </a:extLst>
          </p:cNvPr>
          <p:cNvSpPr>
            <a:spLocks noGrp="1"/>
          </p:cNvSpPr>
          <p:nvPr>
            <p:ph idx="1"/>
          </p:nvPr>
        </p:nvSpPr>
        <p:spPr>
          <a:xfrm>
            <a:off x="433619" y="1292090"/>
            <a:ext cx="10515600" cy="4351338"/>
          </a:xfrm>
        </p:spPr>
        <p:txBody>
          <a:bodyPr/>
          <a:lstStyle/>
          <a:p>
            <a:r>
              <a:rPr lang="en-US" dirty="0"/>
              <a:t>Article I, Section 9, of the U.S. Constitution, “no money shall be drawn from the Treasury, but in Consequence of Appropriations made by Law.” </a:t>
            </a:r>
          </a:p>
          <a:p>
            <a:r>
              <a:rPr lang="en-US" kern="1200" dirty="0">
                <a:solidFill>
                  <a:schemeClr val="tx1"/>
                </a:solidFill>
                <a:latin typeface="+mn-lt"/>
                <a:ea typeface="+mn-ea"/>
                <a:cs typeface="+mn-cs"/>
              </a:rPr>
              <a:t>There are some basic concepts, that are fundamental for your understanding of how you can obligate/expend funding from the </a:t>
            </a:r>
            <a:r>
              <a:rPr lang="en-US" b="1" kern="1200" dirty="0">
                <a:solidFill>
                  <a:schemeClr val="tx1"/>
                </a:solidFill>
                <a:latin typeface="+mn-lt"/>
                <a:ea typeface="+mn-ea"/>
                <a:cs typeface="+mn-cs"/>
              </a:rPr>
              <a:t>Medical and Prosthetics Research Appropriation</a:t>
            </a:r>
            <a:r>
              <a:rPr lang="en-US" kern="1200" dirty="0">
                <a:solidFill>
                  <a:schemeClr val="tx1"/>
                </a:solidFill>
                <a:latin typeface="+mn-lt"/>
                <a:ea typeface="+mn-ea"/>
                <a:cs typeface="+mn-cs"/>
              </a:rPr>
              <a:t> in your program or station. Most of these references are codified in the: </a:t>
            </a:r>
            <a:r>
              <a:rPr lang="en-US" dirty="0"/>
              <a:t>Principles of Federal Appropriations Law, also known as the Red Book (</a:t>
            </a:r>
            <a:r>
              <a:rPr lang="en-US" dirty="0">
                <a:hlinkClick r:id="rId2"/>
              </a:rPr>
              <a:t>GAO’s multi-volume treatise concerning federal fiscal law</a:t>
            </a:r>
            <a:r>
              <a:rPr lang="en-US" dirty="0"/>
              <a:t>).  </a:t>
            </a:r>
          </a:p>
          <a:p>
            <a:pPr algn="l"/>
            <a:r>
              <a:rPr lang="en-US" dirty="0"/>
              <a:t>GAO updates the Red Book’s content with new laws, federal court rulings, and appropriations law decisions. </a:t>
            </a:r>
          </a:p>
        </p:txBody>
      </p:sp>
      <p:sp>
        <p:nvSpPr>
          <p:cNvPr id="4" name="Slide Number Placeholder 3">
            <a:extLst>
              <a:ext uri="{FF2B5EF4-FFF2-40B4-BE49-F238E27FC236}">
                <a16:creationId xmlns:a16="http://schemas.microsoft.com/office/drawing/2014/main" id="{AC9BE658-4053-4E49-A301-9717DD4B6B6D}"/>
              </a:ext>
            </a:extLst>
          </p:cNvPr>
          <p:cNvSpPr>
            <a:spLocks noGrp="1"/>
          </p:cNvSpPr>
          <p:nvPr>
            <p:ph type="sldNum" sz="quarter" idx="12"/>
          </p:nvPr>
        </p:nvSpPr>
        <p:spPr/>
        <p:txBody>
          <a:bodyPr/>
          <a:lstStyle/>
          <a:p>
            <a:fld id="{670A9334-4E67-F94F-A05E-0CE8B74A054E}" type="slidenum">
              <a:rPr lang="en-US" smtClean="0"/>
              <a:t>7</a:t>
            </a:fld>
            <a:endParaRPr lang="en-US" dirty="0"/>
          </a:p>
        </p:txBody>
      </p:sp>
    </p:spTree>
    <p:extLst>
      <p:ext uri="{BB962C8B-B14F-4D97-AF65-F5344CB8AC3E}">
        <p14:creationId xmlns:p14="http://schemas.microsoft.com/office/powerpoint/2010/main" val="273275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37BF-DCD0-4E93-B076-A67B3166EC26}"/>
              </a:ext>
            </a:extLst>
          </p:cNvPr>
          <p:cNvSpPr>
            <a:spLocks noGrp="1"/>
          </p:cNvSpPr>
          <p:nvPr>
            <p:ph type="title"/>
          </p:nvPr>
        </p:nvSpPr>
        <p:spPr/>
        <p:txBody>
          <a:bodyPr/>
          <a:lstStyle/>
          <a:p>
            <a:r>
              <a:rPr lang="en-US" dirty="0"/>
              <a:t>The GAO Redbook</a:t>
            </a:r>
          </a:p>
        </p:txBody>
      </p:sp>
      <p:sp>
        <p:nvSpPr>
          <p:cNvPr id="3" name="Content Placeholder 2">
            <a:extLst>
              <a:ext uri="{FF2B5EF4-FFF2-40B4-BE49-F238E27FC236}">
                <a16:creationId xmlns:a16="http://schemas.microsoft.com/office/drawing/2014/main" id="{563034D4-3D43-4340-A096-D92C06ECEA6C}"/>
              </a:ext>
            </a:extLst>
          </p:cNvPr>
          <p:cNvSpPr>
            <a:spLocks noGrp="1"/>
          </p:cNvSpPr>
          <p:nvPr>
            <p:ph idx="1"/>
          </p:nvPr>
        </p:nvSpPr>
        <p:spPr>
          <a:xfrm>
            <a:off x="838200" y="960929"/>
            <a:ext cx="10515600" cy="4351338"/>
          </a:xfrm>
        </p:spPr>
        <p:txBody>
          <a:bodyPr/>
          <a:lstStyle/>
          <a:p>
            <a:r>
              <a:rPr lang="en-US" sz="2000" dirty="0"/>
              <a:t>Principles of Federal Appropriations Law, also known as the </a:t>
            </a:r>
            <a:r>
              <a:rPr lang="en-US" sz="2000" dirty="0">
                <a:hlinkClick r:id="rId2"/>
              </a:rPr>
              <a:t>Red Book</a:t>
            </a:r>
            <a:r>
              <a:rPr lang="en-US" sz="2000" dirty="0"/>
              <a:t>, is GAO’s multi-volume treatise concerning federal fiscal law. The Red Book provides text discussion with reference to specific legal authorities to illustrate legal principles, their application, and exceptions. These references include GAO decisions and opinions, judicial decisions, statutory provisions, and other relevant sources.</a:t>
            </a:r>
          </a:p>
          <a:p>
            <a:r>
              <a:rPr lang="en-US" sz="2000" dirty="0"/>
              <a:t>The Red Book consists of the following key sections: </a:t>
            </a:r>
          </a:p>
          <a:p>
            <a:pPr lvl="1"/>
            <a:endParaRPr lang="en-US" sz="1400" dirty="0"/>
          </a:p>
          <a:p>
            <a:pPr lvl="1"/>
            <a:endParaRPr lang="en-US" sz="1400" dirty="0"/>
          </a:p>
        </p:txBody>
      </p:sp>
      <p:sp>
        <p:nvSpPr>
          <p:cNvPr id="4" name="Slide Number Placeholder 3">
            <a:extLst>
              <a:ext uri="{FF2B5EF4-FFF2-40B4-BE49-F238E27FC236}">
                <a16:creationId xmlns:a16="http://schemas.microsoft.com/office/drawing/2014/main" id="{9517217B-40B2-4E9D-840A-915BAA9493E9}"/>
              </a:ext>
            </a:extLst>
          </p:cNvPr>
          <p:cNvSpPr>
            <a:spLocks noGrp="1"/>
          </p:cNvSpPr>
          <p:nvPr>
            <p:ph type="sldNum" sz="quarter" idx="12"/>
          </p:nvPr>
        </p:nvSpPr>
        <p:spPr/>
        <p:txBody>
          <a:bodyPr/>
          <a:lstStyle/>
          <a:p>
            <a:fld id="{670A9334-4E67-F94F-A05E-0CE8B74A054E}" type="slidenum">
              <a:rPr lang="en-US" smtClean="0"/>
              <a:t>8</a:t>
            </a:fld>
            <a:endParaRPr lang="en-US" dirty="0"/>
          </a:p>
        </p:txBody>
      </p:sp>
      <p:graphicFrame>
        <p:nvGraphicFramePr>
          <p:cNvPr id="6" name="Table 5">
            <a:extLst>
              <a:ext uri="{FF2B5EF4-FFF2-40B4-BE49-F238E27FC236}">
                <a16:creationId xmlns:a16="http://schemas.microsoft.com/office/drawing/2014/main" id="{E2AE5E10-E468-4C5E-9A85-28DD7B432410}"/>
              </a:ext>
            </a:extLst>
          </p:cNvPr>
          <p:cNvGraphicFramePr>
            <a:graphicFrameLocks noGrp="1"/>
          </p:cNvGraphicFramePr>
          <p:nvPr>
            <p:extLst>
              <p:ext uri="{D42A27DB-BD31-4B8C-83A1-F6EECF244321}">
                <p14:modId xmlns:p14="http://schemas.microsoft.com/office/powerpoint/2010/main" val="2665342711"/>
              </p:ext>
            </p:extLst>
          </p:nvPr>
        </p:nvGraphicFramePr>
        <p:xfrm>
          <a:off x="2281310" y="2810519"/>
          <a:ext cx="7629379" cy="3296053"/>
        </p:xfrm>
        <a:graphic>
          <a:graphicData uri="http://schemas.openxmlformats.org/drawingml/2006/table">
            <a:tbl>
              <a:tblPr>
                <a:tableStyleId>{B301B821-A1FF-4177-AEE7-76D212191A09}</a:tableStyleId>
              </a:tblPr>
              <a:tblGrid>
                <a:gridCol w="1920240">
                  <a:extLst>
                    <a:ext uri="{9D8B030D-6E8A-4147-A177-3AD203B41FA5}">
                      <a16:colId xmlns:a16="http://schemas.microsoft.com/office/drawing/2014/main" val="1971619640"/>
                    </a:ext>
                  </a:extLst>
                </a:gridCol>
                <a:gridCol w="3423139">
                  <a:extLst>
                    <a:ext uri="{9D8B030D-6E8A-4147-A177-3AD203B41FA5}">
                      <a16:colId xmlns:a16="http://schemas.microsoft.com/office/drawing/2014/main" val="7695159"/>
                    </a:ext>
                  </a:extLst>
                </a:gridCol>
                <a:gridCol w="2286000">
                  <a:extLst>
                    <a:ext uri="{9D8B030D-6E8A-4147-A177-3AD203B41FA5}">
                      <a16:colId xmlns:a16="http://schemas.microsoft.com/office/drawing/2014/main" val="591064165"/>
                    </a:ext>
                  </a:extLst>
                </a:gridCol>
              </a:tblGrid>
              <a:tr h="98570">
                <a:tc>
                  <a:txBody>
                    <a:bodyPr/>
                    <a:lstStyle/>
                    <a:p>
                      <a:pPr algn="ctr" fontAlgn="t"/>
                      <a:r>
                        <a:rPr lang="en-US" sz="1400" b="1" dirty="0">
                          <a:effectLst/>
                        </a:rPr>
                        <a:t>Section</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en-US" sz="1400" b="1" dirty="0">
                          <a:effectLst/>
                        </a:rPr>
                        <a:t>Topic</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buFont typeface="Arial" panose="020B0604020202020204" pitchFamily="34" charset="0"/>
                        <a:buNone/>
                      </a:pPr>
                      <a:r>
                        <a:rPr lang="en-US" sz="1400" b="1" dirty="0">
                          <a:effectLst/>
                        </a:rPr>
                        <a:t>Link</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95260899"/>
                  </a:ext>
                </a:extLst>
              </a:tr>
              <a:tr h="202643">
                <a:tc>
                  <a:txBody>
                    <a:bodyPr/>
                    <a:lstStyle/>
                    <a:p>
                      <a:pPr fontAlgn="t"/>
                      <a:r>
                        <a:rPr lang="en-US" sz="1200" dirty="0">
                          <a:effectLst/>
                        </a:rPr>
                        <a:t> Edition, Chapter 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Introduction</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Font typeface="Arial" panose="020B0604020202020204" pitchFamily="34" charset="0"/>
                        <a:buChar char="•"/>
                      </a:pPr>
                      <a:r>
                        <a:rPr lang="en-US" sz="1200" u="none" strike="noStrike" dirty="0">
                          <a:solidFill>
                            <a:srgbClr val="0071BC"/>
                          </a:solidFill>
                          <a:effectLst/>
                          <a:hlinkClick r:id="rId3"/>
                        </a:rPr>
                        <a:t>4th Edition, Chapter 1</a:t>
                      </a:r>
                      <a:r>
                        <a:rPr lang="en-US" sz="1200" dirty="0">
                          <a:effectLst/>
                        </a:rPr>
                        <a:t> (pdf)</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9716277"/>
                  </a:ext>
                </a:extLst>
              </a:tr>
              <a:tr h="202643">
                <a:tc>
                  <a:txBody>
                    <a:bodyPr/>
                    <a:lstStyle/>
                    <a:p>
                      <a:pPr fontAlgn="t"/>
                      <a:r>
                        <a:rPr lang="en-US" sz="1200" dirty="0">
                          <a:effectLst/>
                        </a:rPr>
                        <a:t>4th Edition, Chapter 2</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The Legal Framework</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Font typeface="Arial" panose="020B0604020202020204" pitchFamily="34" charset="0"/>
                        <a:buChar char="•"/>
                      </a:pPr>
                      <a:r>
                        <a:rPr lang="en-US" sz="1200" u="none" strike="noStrike" dirty="0">
                          <a:solidFill>
                            <a:srgbClr val="0071BC"/>
                          </a:solidFill>
                          <a:effectLst/>
                          <a:hlinkClick r:id="rId4"/>
                        </a:rPr>
                        <a:t>4th Edition, Chapter 2</a:t>
                      </a:r>
                      <a:r>
                        <a:rPr lang="en-US" sz="1200" dirty="0">
                          <a:effectLst/>
                        </a:rPr>
                        <a:t> (pdf)</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067816"/>
                  </a:ext>
                </a:extLst>
              </a:tr>
              <a:tr h="202643">
                <a:tc>
                  <a:txBody>
                    <a:bodyPr/>
                    <a:lstStyle/>
                    <a:p>
                      <a:pPr fontAlgn="t"/>
                      <a:r>
                        <a:rPr lang="en-US" sz="1200" dirty="0">
                          <a:effectLst/>
                        </a:rPr>
                        <a:t>4th Edition, Chapter 3</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Availability of Appropriations: Purpose</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Font typeface="Arial" panose="020B0604020202020204" pitchFamily="34" charset="0"/>
                        <a:buChar char="•"/>
                      </a:pPr>
                      <a:r>
                        <a:rPr lang="en-US" sz="1200" u="none" strike="noStrike" dirty="0">
                          <a:solidFill>
                            <a:srgbClr val="0071BC"/>
                          </a:solidFill>
                          <a:effectLst/>
                          <a:hlinkClick r:id="rId5"/>
                        </a:rPr>
                        <a:t>4th Edition, Chapter 3</a:t>
                      </a:r>
                      <a:r>
                        <a:rPr lang="en-US" sz="1200" dirty="0">
                          <a:effectLst/>
                        </a:rPr>
                        <a:t> (pdf)</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200072"/>
                  </a:ext>
                </a:extLst>
              </a:tr>
              <a:tr h="167922">
                <a:tc>
                  <a:txBody>
                    <a:bodyPr/>
                    <a:lstStyle/>
                    <a:p>
                      <a:pPr fontAlgn="t"/>
                      <a:r>
                        <a:rPr lang="en-US" sz="1200" dirty="0">
                          <a:effectLst/>
                        </a:rPr>
                        <a:t>4th Edition, Chapter 4</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Coming soon!</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 </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138190"/>
                  </a:ext>
                </a:extLst>
              </a:tr>
              <a:tr h="294708">
                <a:tc>
                  <a:txBody>
                    <a:bodyPr/>
                    <a:lstStyle/>
                    <a:p>
                      <a:pPr fontAlgn="t"/>
                      <a:r>
                        <a:rPr lang="en-US" sz="1200" dirty="0">
                          <a:effectLst/>
                        </a:rPr>
                        <a:t>3rd Edition, Chapter 5</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Availability of Appropriations: Time</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Font typeface="Arial" panose="020B0604020202020204" pitchFamily="34" charset="0"/>
                        <a:buChar char="•"/>
                      </a:pPr>
                      <a:r>
                        <a:rPr lang="en-US" sz="1200" u="none" strike="noStrike" dirty="0">
                          <a:solidFill>
                            <a:srgbClr val="0071BC"/>
                          </a:solidFill>
                          <a:effectLst/>
                          <a:hlinkClick r:id="rId6"/>
                        </a:rPr>
                        <a:t>3rd Edition, Volume 1</a:t>
                      </a:r>
                      <a:r>
                        <a:rPr lang="en-US" sz="1200" dirty="0">
                          <a:effectLst/>
                        </a:rPr>
                        <a:t> (pdf)</a:t>
                      </a:r>
                    </a:p>
                    <a:p>
                      <a:pPr fontAlgn="t">
                        <a:buFont typeface="Arial" panose="020B0604020202020204" pitchFamily="34" charset="0"/>
                        <a:buChar char="•"/>
                      </a:pPr>
                      <a:r>
                        <a:rPr lang="en-US" sz="1200" u="none" strike="noStrike" dirty="0">
                          <a:solidFill>
                            <a:srgbClr val="0071BC"/>
                          </a:solidFill>
                          <a:effectLst/>
                          <a:hlinkClick r:id="rId7"/>
                        </a:rPr>
                        <a:t>Annual Update</a:t>
                      </a:r>
                      <a:r>
                        <a:rPr lang="en-US" sz="1200" dirty="0">
                          <a:effectLst/>
                        </a:rPr>
                        <a:t> (pdf)</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186067"/>
                  </a:ext>
                </a:extLst>
              </a:tr>
              <a:tr h="202643">
                <a:tc>
                  <a:txBody>
                    <a:bodyPr/>
                    <a:lstStyle/>
                    <a:p>
                      <a:pPr fontAlgn="t"/>
                      <a:r>
                        <a:rPr lang="en-US" sz="1200" dirty="0">
                          <a:effectLst/>
                        </a:rPr>
                        <a:t>3rd Edition, Chapter 6</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Availability of Appropriations: Amount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fontAlgn="t">
                        <a:buFont typeface="Arial" panose="020B0604020202020204" pitchFamily="34" charset="0"/>
                        <a:buChar char="•"/>
                      </a:pPr>
                      <a:r>
                        <a:rPr lang="en-US" sz="1200" u="none" strike="noStrike" dirty="0">
                          <a:solidFill>
                            <a:srgbClr val="0071BC"/>
                          </a:solidFill>
                          <a:effectLst/>
                          <a:hlinkClick r:id="rId8"/>
                        </a:rPr>
                        <a:t>3rd Edition, Volume 2</a:t>
                      </a:r>
                      <a:r>
                        <a:rPr lang="en-US" sz="1200" dirty="0">
                          <a:effectLst/>
                        </a:rPr>
                        <a:t> (pdf)</a:t>
                      </a:r>
                    </a:p>
                    <a:p>
                      <a:pPr fontAlgn="t">
                        <a:buFont typeface="Arial" panose="020B0604020202020204" pitchFamily="34" charset="0"/>
                        <a:buChar char="•"/>
                      </a:pPr>
                      <a:r>
                        <a:rPr lang="en-US" sz="1200" u="none" strike="noStrike" dirty="0">
                          <a:solidFill>
                            <a:srgbClr val="0071BC"/>
                          </a:solidFill>
                          <a:effectLst/>
                          <a:hlinkClick r:id="rId7"/>
                        </a:rPr>
                        <a:t>Annual Update</a:t>
                      </a:r>
                      <a:r>
                        <a:rPr lang="en-US" sz="1200" dirty="0">
                          <a:effectLst/>
                        </a:rPr>
                        <a:t> (pdf)</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134980"/>
                  </a:ext>
                </a:extLst>
              </a:tr>
              <a:tr h="202643">
                <a:tc>
                  <a:txBody>
                    <a:bodyPr/>
                    <a:lstStyle/>
                    <a:p>
                      <a:pPr fontAlgn="t"/>
                      <a:r>
                        <a:rPr lang="en-US" sz="1200" dirty="0">
                          <a:effectLst/>
                        </a:rPr>
                        <a:t>3rd Edition, Chapter 7</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Obligation of Appropriations</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90852093"/>
                  </a:ext>
                </a:extLst>
              </a:tr>
              <a:tr h="167922">
                <a:tc>
                  <a:txBody>
                    <a:bodyPr/>
                    <a:lstStyle/>
                    <a:p>
                      <a:pPr fontAlgn="t"/>
                      <a:r>
                        <a:rPr lang="en-US" sz="1200" dirty="0">
                          <a:effectLst/>
                        </a:rPr>
                        <a:t>3rd Edition, Chapter 8</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Continuing Resolutions</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18027718"/>
                  </a:ext>
                </a:extLst>
              </a:tr>
              <a:tr h="202643">
                <a:tc>
                  <a:txBody>
                    <a:bodyPr/>
                    <a:lstStyle/>
                    <a:p>
                      <a:pPr fontAlgn="t"/>
                      <a:r>
                        <a:rPr lang="en-US" sz="1200" dirty="0">
                          <a:effectLst/>
                        </a:rPr>
                        <a:t>3rd Edition, Chapter 9</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Liability and Relief of Accountable Officers</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85227946"/>
                  </a:ext>
                </a:extLst>
              </a:tr>
              <a:tr h="289821">
                <a:tc>
                  <a:txBody>
                    <a:bodyPr/>
                    <a:lstStyle/>
                    <a:p>
                      <a:pPr fontAlgn="t"/>
                      <a:r>
                        <a:rPr lang="en-US" sz="1200" dirty="0">
                          <a:effectLst/>
                        </a:rPr>
                        <a:t>3rd Edition, Chapter 10</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Federal Assistance: Grants and Cooperative Agreements</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06933249"/>
                  </a:ext>
                </a:extLst>
              </a:tr>
              <a:tr h="289821">
                <a:tc>
                  <a:txBody>
                    <a:bodyPr/>
                    <a:lstStyle/>
                    <a:p>
                      <a:pPr fontAlgn="t"/>
                      <a:r>
                        <a:rPr lang="en-US" sz="1200" dirty="0">
                          <a:effectLst/>
                        </a:rPr>
                        <a:t>3rd Edition, Chapter 11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Federal Assistance: Guaranteed and Insured Loans</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46500090"/>
                  </a:ext>
                </a:extLst>
              </a:tr>
            </a:tbl>
          </a:graphicData>
        </a:graphic>
      </p:graphicFrame>
    </p:spTree>
    <p:extLst>
      <p:ext uri="{BB962C8B-B14F-4D97-AF65-F5344CB8AC3E}">
        <p14:creationId xmlns:p14="http://schemas.microsoft.com/office/powerpoint/2010/main" val="245308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0C69-13DF-4991-B004-E68357F93FE4}"/>
              </a:ext>
            </a:extLst>
          </p:cNvPr>
          <p:cNvSpPr>
            <a:spLocks noGrp="1"/>
          </p:cNvSpPr>
          <p:nvPr>
            <p:ph type="title"/>
          </p:nvPr>
        </p:nvSpPr>
        <p:spPr/>
        <p:txBody>
          <a:bodyPr/>
          <a:lstStyle/>
          <a:p>
            <a:r>
              <a:rPr lang="en-US" dirty="0"/>
              <a:t>Appropriations Law Training </a:t>
            </a:r>
          </a:p>
        </p:txBody>
      </p:sp>
      <p:sp>
        <p:nvSpPr>
          <p:cNvPr id="3" name="Content Placeholder 2">
            <a:extLst>
              <a:ext uri="{FF2B5EF4-FFF2-40B4-BE49-F238E27FC236}">
                <a16:creationId xmlns:a16="http://schemas.microsoft.com/office/drawing/2014/main" id="{C4A2A9B2-61BF-4041-8228-39F50D7B3D0F}"/>
              </a:ext>
            </a:extLst>
          </p:cNvPr>
          <p:cNvSpPr>
            <a:spLocks noGrp="1"/>
          </p:cNvSpPr>
          <p:nvPr>
            <p:ph idx="1"/>
          </p:nvPr>
        </p:nvSpPr>
        <p:spPr>
          <a:xfrm>
            <a:off x="371474" y="1361621"/>
            <a:ext cx="10982325" cy="4351338"/>
          </a:xfrm>
        </p:spPr>
        <p:txBody>
          <a:bodyPr/>
          <a:lstStyle/>
          <a:p>
            <a:r>
              <a:rPr lang="en-US" dirty="0"/>
              <a:t>This training is not intended as a replacement for a full appropriations law class but is intended to provide a general overview of appropriations law. For specific legal guidance/question, please reach out to our office to consult the GAO Redbook or VA OGC (Appropriations Law).</a:t>
            </a:r>
          </a:p>
          <a:p>
            <a:r>
              <a:rPr lang="en-US" dirty="0"/>
              <a:t> Below are some resources where you can find training on the subject:</a:t>
            </a:r>
          </a:p>
          <a:p>
            <a:pPr lvl="1"/>
            <a:r>
              <a:rPr lang="en-US" dirty="0"/>
              <a:t>Management Concepts: </a:t>
            </a:r>
            <a:r>
              <a:rPr lang="en-US" dirty="0">
                <a:hlinkClick r:id="rId2"/>
              </a:rPr>
              <a:t>Browse Appropriations Law Courses, Dates, &amp; More from Management Concepts</a:t>
            </a:r>
            <a:endParaRPr lang="en-US" dirty="0"/>
          </a:p>
          <a:p>
            <a:pPr lvl="1"/>
            <a:r>
              <a:rPr lang="en-US" dirty="0"/>
              <a:t>Graduate School: </a:t>
            </a:r>
            <a:r>
              <a:rPr lang="en-US" dirty="0">
                <a:hlinkClick r:id="rId3"/>
              </a:rPr>
              <a:t>Federal Appropriations Law (FINC7100) | Graduate School USA</a:t>
            </a:r>
            <a:endParaRPr lang="en-US" dirty="0"/>
          </a:p>
          <a:p>
            <a:pPr lvl="1"/>
            <a:r>
              <a:rPr lang="en-US" dirty="0"/>
              <a:t>Review the Volumes of the GAO Redbook</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AFA5391-6392-467A-B4DE-A2A5882DCC79}"/>
              </a:ext>
            </a:extLst>
          </p:cNvPr>
          <p:cNvSpPr>
            <a:spLocks noGrp="1"/>
          </p:cNvSpPr>
          <p:nvPr>
            <p:ph type="sldNum" sz="quarter" idx="12"/>
          </p:nvPr>
        </p:nvSpPr>
        <p:spPr/>
        <p:txBody>
          <a:bodyPr/>
          <a:lstStyle/>
          <a:p>
            <a:fld id="{670A9334-4E67-F94F-A05E-0CE8B74A054E}" type="slidenum">
              <a:rPr lang="en-US" smtClean="0"/>
              <a:t>9</a:t>
            </a:fld>
            <a:endParaRPr lang="en-US" dirty="0"/>
          </a:p>
        </p:txBody>
      </p:sp>
    </p:spTree>
    <p:extLst>
      <p:ext uri="{BB962C8B-B14F-4D97-AF65-F5344CB8AC3E}">
        <p14:creationId xmlns:p14="http://schemas.microsoft.com/office/powerpoint/2010/main" val="2619520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C47401-7C77-4EF1-BA5F-1D1B8052D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BE9D3-4971-4AC7-9A51-C7C39C7FEDB3}">
  <ds:schemaRef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77dce447-0566-47ff-8c07-c9b85fda5322"/>
    <ds:schemaRef ds:uri="http://purl.org/dc/terms/"/>
    <ds:schemaRef ds:uri="b3b97a4c-43ac-46e7-9970-904f1e1efc09"/>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5EE57CB-D684-43D4-8A95-57E34A9346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TotalTime>
  <Words>5534</Words>
  <Application>Microsoft Office PowerPoint</Application>
  <PresentationFormat>Widescreen</PresentationFormat>
  <Paragraphs>355</Paragraphs>
  <Slides>41</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Bradley Hand ITC</vt:lpstr>
      <vt:lpstr>Calibri</vt:lpstr>
      <vt:lpstr>Calibri Light</vt:lpstr>
      <vt:lpstr>Open Sans</vt:lpstr>
      <vt:lpstr>Segoe UI Web (West European)</vt:lpstr>
      <vt:lpstr>Wingdings</vt:lpstr>
      <vt:lpstr>1_Office Theme</vt:lpstr>
      <vt:lpstr>think-cell Slide</vt:lpstr>
      <vt:lpstr>PowerPoint Presentation</vt:lpstr>
      <vt:lpstr>Housekeeping Notes</vt:lpstr>
      <vt:lpstr>Objectives – for today’s training</vt:lpstr>
      <vt:lpstr>ORD Finance Resource Center</vt:lpstr>
      <vt:lpstr>FY 23: Research AO, Budget Analyst, and Financial Management Field Training Survey </vt:lpstr>
      <vt:lpstr>Section 1: What is Appropriations Law?</vt:lpstr>
      <vt:lpstr>What is Appropriation Laws?</vt:lpstr>
      <vt:lpstr>The GAO Redbook</vt:lpstr>
      <vt:lpstr>Appropriations Law Training </vt:lpstr>
      <vt:lpstr>What is an obligation?</vt:lpstr>
      <vt:lpstr>Purpose/Time/Amount: The most critical concept in appropriations law)</vt:lpstr>
      <vt:lpstr>What is an Appropriation and how does it related to Purpose/Time/Amount?</vt:lpstr>
      <vt:lpstr>Section 2: Purpose </vt:lpstr>
      <vt:lpstr>Purpose Law Requirements </vt:lpstr>
      <vt:lpstr>The necessary expense rule and the three-step analysis/rules</vt:lpstr>
      <vt:lpstr>Necessary Expense Rule 1: Must have logical connection to the appropriation or an authorized agency function  </vt:lpstr>
      <vt:lpstr>Necessary Expense Rule 2: Not prohibited by another law or agency policy   </vt:lpstr>
      <vt:lpstr>Necessary Expense Rule 2: Exceptions to Prohibited Items</vt:lpstr>
      <vt:lpstr>Necessary Expense Rule 3: Not available in another appropriation </vt:lpstr>
      <vt:lpstr>Necessary Expense Rule 3: Pick and Stick Rule</vt:lpstr>
      <vt:lpstr>Section 3: Time</vt:lpstr>
      <vt:lpstr>Time - Bona Fide Needs Rule (BFN)</vt:lpstr>
      <vt:lpstr> Time - Bona Fide Needs Rule and the Research Appropriation</vt:lpstr>
      <vt:lpstr>Time – Severable and Non-Severable (contracts and IAAs)</vt:lpstr>
      <vt:lpstr> Section 4: Amount and the Antideficiency Act</vt:lpstr>
      <vt:lpstr> Amount</vt:lpstr>
      <vt:lpstr>Amount and the AntDeficiency Act (ADA)</vt:lpstr>
      <vt:lpstr>Penalties for ADA Violations</vt:lpstr>
      <vt:lpstr>Antideficiency Act Reporting</vt:lpstr>
      <vt:lpstr>Section 4: Past VHA ADA Violations </vt:lpstr>
      <vt:lpstr>Section 4: Past VHA ADA Violations (example)</vt:lpstr>
      <vt:lpstr>Section 5: Personal Expenses </vt:lpstr>
      <vt:lpstr>Personal expenses must primarily benefit the government </vt:lpstr>
      <vt:lpstr>Personal Expenses Examples</vt:lpstr>
      <vt:lpstr>Section 6: Food</vt:lpstr>
      <vt:lpstr>Food: Generally, not permissible </vt:lpstr>
      <vt:lpstr>When is food permitted to be purchased?</vt:lpstr>
      <vt:lpstr>When is food permitted to be purchased?</vt:lpstr>
      <vt:lpstr>When is food permitted to be purchased?</vt:lpstr>
      <vt:lpstr>Questions?</vt:lpstr>
      <vt:lpstr>Key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Appropriations Law in Research</dc:title>
  <dc:subject>Appropriations Law in Research</dc:subject>
  <dc:creator>VA ORD</dc:creator>
  <cp:keywords>Appropriations Law in Research</cp:keywords>
  <cp:lastModifiedBy>Rivera, Portia T</cp:lastModifiedBy>
  <cp:revision>5</cp:revision>
  <dcterms:created xsi:type="dcterms:W3CDTF">2022-08-04T15:38:13Z</dcterms:created>
  <dcterms:modified xsi:type="dcterms:W3CDTF">2023-02-27T16:00:45Z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