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77" r:id="rId5"/>
    <p:sldId id="649" r:id="rId6"/>
    <p:sldId id="279" r:id="rId7"/>
    <p:sldId id="658" r:id="rId8"/>
    <p:sldId id="968" r:id="rId9"/>
    <p:sldId id="970" r:id="rId10"/>
    <p:sldId id="971" r:id="rId11"/>
    <p:sldId id="972" r:id="rId12"/>
    <p:sldId id="973" r:id="rId13"/>
    <p:sldId id="974" r:id="rId14"/>
    <p:sldId id="975" r:id="rId15"/>
    <p:sldId id="976" r:id="rId16"/>
    <p:sldId id="977" r:id="rId17"/>
    <p:sldId id="978" r:id="rId18"/>
    <p:sldId id="979" r:id="rId19"/>
    <p:sldId id="2141411728" r:id="rId20"/>
    <p:sldId id="2141411730" r:id="rId21"/>
    <p:sldId id="2141411732" r:id="rId22"/>
    <p:sldId id="2141411735" r:id="rId23"/>
    <p:sldId id="2141411733" r:id="rId24"/>
    <p:sldId id="2141411736" r:id="rId25"/>
    <p:sldId id="2141411737" r:id="rId26"/>
    <p:sldId id="307" r:id="rId27"/>
    <p:sldId id="2141411738" r:id="rId28"/>
    <p:sldId id="2141411739" r:id="rId29"/>
    <p:sldId id="2141411740" r:id="rId30"/>
    <p:sldId id="2141411742" r:id="rId31"/>
    <p:sldId id="2141411743" r:id="rId32"/>
    <p:sldId id="2141411745" r:id="rId33"/>
    <p:sldId id="2141411746" r:id="rId34"/>
    <p:sldId id="2141411747" r:id="rId35"/>
    <p:sldId id="2141411744" r:id="rId36"/>
    <p:sldId id="2141411748" r:id="rId37"/>
    <p:sldId id="2141411749" r:id="rId38"/>
    <p:sldId id="2141411750" r:id="rId39"/>
    <p:sldId id="2141411751" r:id="rId40"/>
    <p:sldId id="2141411752" r:id="rId41"/>
    <p:sldId id="2141411753" r:id="rId42"/>
    <p:sldId id="2141411754" r:id="rId43"/>
    <p:sldId id="645" r:id="rId44"/>
    <p:sldId id="646" r:id="rId45"/>
    <p:sldId id="648" r:id="rId46"/>
    <p:sldId id="330" r:id="rId47"/>
    <p:sldId id="214141174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EDB801-0442-4E95-0783-33D82F4F4D70}" name="Workman, Don E." initials="WDE" userId="S::Don.Workman@va.gov::0a3d2f99-f7e7-4296-970f-bb7eab0cd3e8" providerId="AD"/>
  <p188:author id="{66EC395F-2F34-6066-C7E3-BAC20BAC8DD2}" name="Tenhula, Wendy" initials="TW" userId="S::wendy.tenhula@va.gov::2516237c-d134-48ae-980f-0c75f510b772" providerId="AD"/>
  <p188:author id="{64E93262-8E67-8201-43B0-18E4C81CE750}" name="Laracuente, Antonio J" initials="LJ" userId="S::antonio.laracuente03@va.gov::f26025aa-017e-46da-97dd-4f9d498fb1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Stephanie L." initials="FSL" lastIdx="10" clrIdx="0">
    <p:extLst>
      <p:ext uri="{19B8F6BF-5375-455C-9EA6-DF929625EA0E}">
        <p15:presenceInfo xmlns:p15="http://schemas.microsoft.com/office/powerpoint/2012/main" userId="S::Stephanie.Ferguson18@va.gov::12a5ede6-b495-4eb3-bb76-c4880202b7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2"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C809-AD55-4680-9172-8613891DBF43}" type="datetimeFigureOut">
              <a:rPr lang="en-US" smtClean="0"/>
              <a:t>4/7/2023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C5C3-08BB-43EB-B130-D52380FEC2AB}" type="slidenum">
              <a:rPr lang="en-US" smtClean="0"/>
              <a:t>‹#›</a:t>
            </a:fld>
            <a:endParaRPr lang="en-US" dirty="0"/>
          </a:p>
        </p:txBody>
      </p:sp>
    </p:spTree>
    <p:extLst>
      <p:ext uri="{BB962C8B-B14F-4D97-AF65-F5344CB8AC3E}">
        <p14:creationId xmlns:p14="http://schemas.microsoft.com/office/powerpoint/2010/main" val="71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5</a:t>
            </a:fld>
            <a:endParaRPr lang="en-US" dirty="0"/>
          </a:p>
        </p:txBody>
      </p:sp>
    </p:spTree>
    <p:extLst>
      <p:ext uri="{BB962C8B-B14F-4D97-AF65-F5344CB8AC3E}">
        <p14:creationId xmlns:p14="http://schemas.microsoft.com/office/powerpoint/2010/main" val="178581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366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126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4/7/2023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6492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4/7/2023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4/7/2023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4/7/2023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search.va.gov/programs/orppe/VA-HIPAA-Authorization-Requirements-When-Using-an-Independent-Commercial-IRB.docx" TargetMode="External"/><Relationship Id="rId2" Type="http://schemas.openxmlformats.org/officeDocument/2006/relationships/hyperlink" Target="https://www.research.va.gov/programs/orppe/VA-Specific-and-Selected-2018-Common-Rule-Informed-Consent-Requirements-When-Using-an-Independent-Commercial-IRB.docx" TargetMode="External"/><Relationship Id="rId1" Type="http://schemas.openxmlformats.org/officeDocument/2006/relationships/slideLayout" Target="../slideLayouts/slideLayout2.xml"/><Relationship Id="rId4" Type="http://schemas.openxmlformats.org/officeDocument/2006/relationships/hyperlink" Target="https://www.research.va.gov/programs/orppe/Checklist-for-VA-Facilities-Using-Independent-Commercial-IRBs-ICDs-and-Combined-ICD-HIPAA-Authorization.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research.va.gov/programs/orppe/irb_relationships.cfm#:~:text=Implementation%20of%20the%20Single%20IRB%20Requirement%20in%20the,in%20all%20cases%20is%20not%20logical%20or%20feasibl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research.va.gov/programs/orppe/irb_relationships.cfm#:~:text=Implementation%20of%20the%20Single%20IRB%20Requirement%20in%20the,in%20all%20cases%20is%20not%20logical%20or%20feasibl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research.va.gov/programs/orppe/irb_relationships.cfm#:~:text=Implementation%20of%20the%20Single%20IRB%20Requirement%20in%20the,in%20all%20cases%20is%20not%20logical%20or%20feasibl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alice.huang@va.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research.va.gov/programs/orppe/education/ord_training/va_ibc.cfm"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mailto:VHACOORDBiosafety@v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VHACOORDBiosafety@va.gov" TargetMode="External"/><Relationship Id="rId2" Type="http://schemas.openxmlformats.org/officeDocument/2006/relationships/hyperlink" Target="mailto:VHACOORDREGULATORY@VA.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research.va.gov/programs/orppe/VA-Facility-Endorsement-Letter-Template-for-Commercial-IRB-Submission.pdf" TargetMode="External"/><Relationship Id="rId3" Type="http://schemas.openxmlformats.org/officeDocument/2006/relationships/hyperlink" Target="https://www.research.va.gov/programs/orppe/VA-Specific-Requirements-Informed-Consent-HIPAA-Commercial-IRB.pdf" TargetMode="External"/><Relationship Id="rId7" Type="http://schemas.openxmlformats.org/officeDocument/2006/relationships/hyperlink" Target="https://www.research.va.gov/programs/orppe/Checklist-for-VA-Facilities-Using-Independent-Commercial-IRBs-ICDs-and-Combined-ICD-HIPAA-Authorization.docx" TargetMode="External"/><Relationship Id="rId2" Type="http://schemas.openxmlformats.org/officeDocument/2006/relationships/hyperlink" Target="https://www.cdc.gov/poxvirus/monkeypox/clinicians/obtaining-tecovirimat.html" TargetMode="External"/><Relationship Id="rId1" Type="http://schemas.openxmlformats.org/officeDocument/2006/relationships/slideLayout" Target="../slideLayouts/slideLayout2.xml"/><Relationship Id="rId6" Type="http://schemas.openxmlformats.org/officeDocument/2006/relationships/hyperlink" Target="https://www.research.va.gov/programs/orppe/VA-HIPAA-Authorization-Requirements-When-Using-an-Independent-Commercial-IRB.docx" TargetMode="External"/><Relationship Id="rId5" Type="http://schemas.openxmlformats.org/officeDocument/2006/relationships/hyperlink" Target="https://www.research.va.gov/programs/orppe/VA-Specific-and-Selected-2018-Common-Rule-Informed-Consent-Requirements-When-Using-an-Independent-Commercial-IRB.docx" TargetMode="External"/><Relationship Id="rId4" Type="http://schemas.openxmlformats.org/officeDocument/2006/relationships/hyperlink" Target="https://www.research.va.gov/programs/orppe/irb_relationships.cf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research.va.gov/resources/policies/ProgramGuide-1200-21-VHA-Operations-Activities.pdf" TargetMode="External"/><Relationship Id="rId2" Type="http://schemas.openxmlformats.org/officeDocument/2006/relationships/hyperlink" Target="https://www.research.va.gov/programs/orppe/education/ord_training/va_ibc.cfm" TargetMode="External"/><Relationship Id="rId1" Type="http://schemas.openxmlformats.org/officeDocument/2006/relationships/slideLayout" Target="../slideLayouts/slideLayout2.xml"/><Relationship Id="rId6" Type="http://schemas.openxmlformats.org/officeDocument/2006/relationships/hyperlink" Target="https://www.va.gov/vhapublications/" TargetMode="External"/><Relationship Id="rId5" Type="http://schemas.openxmlformats.org/officeDocument/2006/relationships/hyperlink" Target="https://vhacdwdwhvda01.vha.med.va.gov/vaeda/home#/" TargetMode="External"/><Relationship Id="rId4" Type="http://schemas.openxmlformats.org/officeDocument/2006/relationships/hyperlink" Target="https://www.research.va.gov/resources/polici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Irbrelianceandsirbexceptions@va.gov" TargetMode="External"/><Relationship Id="rId2" Type="http://schemas.openxmlformats.org/officeDocument/2006/relationships/hyperlink" Target="mailto:regaffairs@cdc.gov" TargetMode="External"/><Relationship Id="rId1" Type="http://schemas.openxmlformats.org/officeDocument/2006/relationships/slideLayout" Target="../slideLayouts/slideLayout2.xml"/><Relationship Id="rId5" Type="http://schemas.openxmlformats.org/officeDocument/2006/relationships/hyperlink" Target="mailto:Elizabeth.Clark3@va.gov" TargetMode="External"/><Relationship Id="rId4" Type="http://schemas.openxmlformats.org/officeDocument/2006/relationships/hyperlink" Target="mailto:Priscilla.Craig@va.go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41DF-193A-435B-8421-CB7C40252F41}"/>
              </a:ext>
            </a:extLst>
          </p:cNvPr>
          <p:cNvSpPr>
            <a:spLocks noGrp="1"/>
          </p:cNvSpPr>
          <p:nvPr>
            <p:ph type="ctrTitle"/>
          </p:nvPr>
        </p:nvSpPr>
        <p:spPr>
          <a:xfrm>
            <a:off x="424543" y="694943"/>
            <a:ext cx="11027228" cy="2847965"/>
          </a:xfrm>
        </p:spPr>
        <p:txBody>
          <a:bodyPr vert="horz" lIns="91440" tIns="45720" rIns="91440" bIns="45720" rtlCol="0" anchor="ctr">
            <a:normAutofit/>
          </a:bodyPr>
          <a:lstStyle/>
          <a:p>
            <a:br>
              <a:rPr lang="en-US" sz="34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n-lt"/>
                <a:ea typeface="+mj-ea"/>
                <a:cs typeface="+mj-cs"/>
              </a:rPr>
              <a:t>Bi-Monthly Updates in Human Research Protections</a:t>
            </a:r>
            <a:endParaRPr lang="en-US" sz="4000" b="1"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59C66D95-5A21-441B-B45F-6BF7AE26B43C}"/>
              </a:ext>
            </a:extLst>
          </p:cNvPr>
          <p:cNvSpPr>
            <a:spLocks noGrp="1"/>
          </p:cNvSpPr>
          <p:nvPr>
            <p:ph type="subTitle" idx="1"/>
          </p:nvPr>
        </p:nvSpPr>
        <p:spPr>
          <a:xfrm>
            <a:off x="2220686" y="3771934"/>
            <a:ext cx="7721967" cy="2281416"/>
          </a:xfrm>
        </p:spPr>
        <p:txBody>
          <a:bodyPr vert="horz" lIns="91440" tIns="45720" rIns="91440" bIns="45720" rtlCol="0" anchor="ctr">
            <a:normAutofit/>
          </a:bodyPr>
          <a:lstStyle/>
          <a:p>
            <a:r>
              <a:rPr lang="en-US" sz="2200" dirty="0">
                <a:effectLst/>
              </a:rPr>
              <a:t>Office of Research </a:t>
            </a:r>
            <a:r>
              <a:rPr lang="en-US" sz="2200" dirty="0"/>
              <a:t>Protections, Policy, &amp; Education (ORPP&amp;E)                      VHA Office of Research and Development (ORD)</a:t>
            </a:r>
            <a:endParaRPr lang="en-US" sz="2200" dirty="0">
              <a:effectLst/>
            </a:endParaRPr>
          </a:p>
          <a:p>
            <a:r>
              <a:rPr lang="en-US" sz="2200" dirty="0"/>
              <a:t>April 5, 2023</a:t>
            </a:r>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75355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701E-B8B8-E45F-314D-0535C30B6E90}"/>
              </a:ext>
            </a:extLst>
          </p:cNvPr>
          <p:cNvSpPr>
            <a:spLocks noGrp="1"/>
          </p:cNvSpPr>
          <p:nvPr>
            <p:ph type="title"/>
          </p:nvPr>
        </p:nvSpPr>
        <p:spPr/>
        <p:txBody>
          <a:bodyPr/>
          <a:lstStyle/>
          <a:p>
            <a:r>
              <a:rPr lang="en-US" dirty="0"/>
              <a:t>Poll Question #1: Authorship</a:t>
            </a:r>
          </a:p>
        </p:txBody>
      </p:sp>
      <p:sp>
        <p:nvSpPr>
          <p:cNvPr id="3" name="Content Placeholder 2">
            <a:extLst>
              <a:ext uri="{FF2B5EF4-FFF2-40B4-BE49-F238E27FC236}">
                <a16:creationId xmlns:a16="http://schemas.microsoft.com/office/drawing/2014/main" id="{DB5CE935-2768-BF68-1A05-CEE34D2F8C6A}"/>
              </a:ext>
            </a:extLst>
          </p:cNvPr>
          <p:cNvSpPr>
            <a:spLocks noGrp="1"/>
          </p:cNvSpPr>
          <p:nvPr>
            <p:ph idx="1"/>
          </p:nvPr>
        </p:nvSpPr>
        <p:spPr>
          <a:xfrm>
            <a:off x="371474" y="1361621"/>
            <a:ext cx="11679011" cy="4351338"/>
          </a:xfrm>
        </p:spPr>
        <p:txBody>
          <a:bodyPr/>
          <a:lstStyle/>
          <a:p>
            <a:pPr marL="0" indent="0">
              <a:buNone/>
            </a:pPr>
            <a:r>
              <a:rPr lang="en-US" b="1" u="sng" dirty="0"/>
              <a:t>True or False</a:t>
            </a:r>
          </a:p>
          <a:p>
            <a:pPr marL="0" indent="0">
              <a:buNone/>
            </a:pPr>
            <a:endParaRPr lang="en-US" dirty="0"/>
          </a:p>
          <a:p>
            <a:pPr marL="0" indent="0">
              <a:buNone/>
            </a:pPr>
            <a:r>
              <a:rPr lang="en-US" b="1" u="sng" dirty="0"/>
              <a:t>Question</a:t>
            </a:r>
            <a:r>
              <a:rPr lang="en-US" dirty="0"/>
              <a:t>:</a:t>
            </a:r>
          </a:p>
          <a:p>
            <a:pPr marL="0" indent="0">
              <a:buNone/>
            </a:pPr>
            <a:r>
              <a:rPr lang="en-US" dirty="0"/>
              <a:t>If a Consultant is to be listed as an author on a research publication, the Consultant must be part of the study team.</a:t>
            </a:r>
          </a:p>
        </p:txBody>
      </p:sp>
    </p:spTree>
    <p:extLst>
      <p:ext uri="{BB962C8B-B14F-4D97-AF65-F5344CB8AC3E}">
        <p14:creationId xmlns:p14="http://schemas.microsoft.com/office/powerpoint/2010/main" val="19508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701E-B8B8-E45F-314D-0535C30B6E90}"/>
              </a:ext>
            </a:extLst>
          </p:cNvPr>
          <p:cNvSpPr>
            <a:spLocks noGrp="1"/>
          </p:cNvSpPr>
          <p:nvPr>
            <p:ph type="title"/>
          </p:nvPr>
        </p:nvSpPr>
        <p:spPr/>
        <p:txBody>
          <a:bodyPr/>
          <a:lstStyle/>
          <a:p>
            <a:r>
              <a:rPr lang="en-US" dirty="0"/>
              <a:t>Poll Question with Answer #1: Authorship</a:t>
            </a:r>
          </a:p>
        </p:txBody>
      </p:sp>
      <p:sp>
        <p:nvSpPr>
          <p:cNvPr id="3" name="Content Placeholder 2">
            <a:extLst>
              <a:ext uri="{FF2B5EF4-FFF2-40B4-BE49-F238E27FC236}">
                <a16:creationId xmlns:a16="http://schemas.microsoft.com/office/drawing/2014/main" id="{DB5CE935-2768-BF68-1A05-CEE34D2F8C6A}"/>
              </a:ext>
            </a:extLst>
          </p:cNvPr>
          <p:cNvSpPr>
            <a:spLocks noGrp="1"/>
          </p:cNvSpPr>
          <p:nvPr>
            <p:ph idx="1"/>
          </p:nvPr>
        </p:nvSpPr>
        <p:spPr>
          <a:xfrm>
            <a:off x="285749" y="1154792"/>
            <a:ext cx="11655879" cy="4351338"/>
          </a:xfrm>
        </p:spPr>
        <p:txBody>
          <a:bodyPr/>
          <a:lstStyle/>
          <a:p>
            <a:pPr marL="0" indent="0">
              <a:buNone/>
            </a:pPr>
            <a:r>
              <a:rPr lang="en-US" b="1" u="sng" dirty="0"/>
              <a:t>True or False</a:t>
            </a:r>
          </a:p>
          <a:p>
            <a:pPr marL="0" indent="0">
              <a:buNone/>
            </a:pPr>
            <a:r>
              <a:rPr lang="en-US" b="1" u="sng" dirty="0"/>
              <a:t>Question</a:t>
            </a:r>
            <a:r>
              <a:rPr lang="en-US" dirty="0"/>
              <a:t>:</a:t>
            </a:r>
          </a:p>
          <a:p>
            <a:pPr marL="0" indent="0">
              <a:buNone/>
            </a:pPr>
            <a:r>
              <a:rPr lang="en-US" dirty="0"/>
              <a:t>If a Consultant is to be listed as an author on a research publication, the Consultant must be part of the study team.</a:t>
            </a:r>
          </a:p>
          <a:p>
            <a:pPr marL="0" indent="0">
              <a:buNone/>
            </a:pPr>
            <a:endParaRPr lang="en-US" dirty="0"/>
          </a:p>
          <a:p>
            <a:pPr marL="0" indent="0">
              <a:buNone/>
            </a:pPr>
            <a:r>
              <a:rPr lang="en-US" b="1" u="sng" dirty="0"/>
              <a:t>Answer:</a:t>
            </a:r>
            <a:r>
              <a:rPr lang="en-US" b="1" dirty="0"/>
              <a:t>   </a:t>
            </a:r>
            <a:r>
              <a:rPr lang="en-US" b="1" u="sng" dirty="0"/>
              <a:t>False.</a:t>
            </a:r>
          </a:p>
          <a:p>
            <a:pPr marL="0" indent="0">
              <a:buNone/>
            </a:pPr>
            <a:r>
              <a:rPr lang="en-US" b="1" u="sng" dirty="0"/>
              <a:t>Rationale:</a:t>
            </a:r>
            <a:r>
              <a:rPr lang="en-US" dirty="0"/>
              <a:t>  Having author status on a publication or manuscript does not automatically make that individual part of a study team and vice versa.  </a:t>
            </a:r>
            <a:endParaRPr lang="en-US" b="1" u="sng" dirty="0"/>
          </a:p>
        </p:txBody>
      </p:sp>
    </p:spTree>
    <p:extLst>
      <p:ext uri="{BB962C8B-B14F-4D97-AF65-F5344CB8AC3E}">
        <p14:creationId xmlns:p14="http://schemas.microsoft.com/office/powerpoint/2010/main" val="3447982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701E-B8B8-E45F-314D-0535C30B6E90}"/>
              </a:ext>
            </a:extLst>
          </p:cNvPr>
          <p:cNvSpPr>
            <a:spLocks noGrp="1"/>
          </p:cNvSpPr>
          <p:nvPr>
            <p:ph type="title"/>
          </p:nvPr>
        </p:nvSpPr>
        <p:spPr/>
        <p:txBody>
          <a:bodyPr/>
          <a:lstStyle/>
          <a:p>
            <a:r>
              <a:rPr lang="en-US" dirty="0"/>
              <a:t>Poll Question #2: Training Requirements</a:t>
            </a:r>
          </a:p>
        </p:txBody>
      </p:sp>
      <p:sp>
        <p:nvSpPr>
          <p:cNvPr id="3" name="Content Placeholder 2">
            <a:extLst>
              <a:ext uri="{FF2B5EF4-FFF2-40B4-BE49-F238E27FC236}">
                <a16:creationId xmlns:a16="http://schemas.microsoft.com/office/drawing/2014/main" id="{DB5CE935-2768-BF68-1A05-CEE34D2F8C6A}"/>
              </a:ext>
            </a:extLst>
          </p:cNvPr>
          <p:cNvSpPr>
            <a:spLocks noGrp="1"/>
          </p:cNvSpPr>
          <p:nvPr>
            <p:ph idx="1"/>
          </p:nvPr>
        </p:nvSpPr>
        <p:spPr>
          <a:xfrm>
            <a:off x="285749" y="1154792"/>
            <a:ext cx="11655879" cy="4351338"/>
          </a:xfrm>
        </p:spPr>
        <p:txBody>
          <a:bodyPr/>
          <a:lstStyle/>
          <a:p>
            <a:pPr marL="0" indent="0">
              <a:buNone/>
            </a:pPr>
            <a:r>
              <a:rPr lang="en-US" b="1" u="sng" dirty="0"/>
              <a:t>Select YES or NO</a:t>
            </a:r>
          </a:p>
          <a:p>
            <a:pPr marL="0" indent="0">
              <a:buNone/>
            </a:pPr>
            <a:r>
              <a:rPr lang="en-US" b="1" u="sng" dirty="0"/>
              <a:t>Question</a:t>
            </a:r>
            <a:r>
              <a:rPr lang="en-US" dirty="0"/>
              <a:t>:</a:t>
            </a:r>
          </a:p>
          <a:p>
            <a:pPr marL="0" indent="0">
              <a:buNone/>
            </a:pPr>
            <a:r>
              <a:rPr lang="en-US" dirty="0"/>
              <a:t>A VA Facility’s IRB is reviewing a study stating that a Consultant from another VA Facility will provide advice to the study on statistical methods to analyze the data as part of study planning. The Consultant will not be interacting with any subjects, nor have access to any study data.  However, the individual is a Consultant.  </a:t>
            </a:r>
          </a:p>
          <a:p>
            <a:pPr marL="0" indent="0">
              <a:buNone/>
            </a:pPr>
            <a:r>
              <a:rPr lang="en-US" dirty="0"/>
              <a:t>Is the Consultant required to complete ORD training in ethical principles of human subjects protection required for VA employees who are conducting human subjects research? </a:t>
            </a:r>
          </a:p>
          <a:p>
            <a:pPr marL="0" indent="0">
              <a:buNone/>
            </a:pPr>
            <a:endParaRPr lang="en-US" dirty="0"/>
          </a:p>
        </p:txBody>
      </p:sp>
    </p:spTree>
    <p:extLst>
      <p:ext uri="{BB962C8B-B14F-4D97-AF65-F5344CB8AC3E}">
        <p14:creationId xmlns:p14="http://schemas.microsoft.com/office/powerpoint/2010/main" val="651232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701E-B8B8-E45F-314D-0535C30B6E90}"/>
              </a:ext>
            </a:extLst>
          </p:cNvPr>
          <p:cNvSpPr>
            <a:spLocks noGrp="1"/>
          </p:cNvSpPr>
          <p:nvPr>
            <p:ph type="title"/>
          </p:nvPr>
        </p:nvSpPr>
        <p:spPr/>
        <p:txBody>
          <a:bodyPr/>
          <a:lstStyle/>
          <a:p>
            <a:r>
              <a:rPr lang="en-US" dirty="0"/>
              <a:t>Poll Question with Answer #2 : Training Requirements</a:t>
            </a:r>
          </a:p>
        </p:txBody>
      </p:sp>
      <p:sp>
        <p:nvSpPr>
          <p:cNvPr id="3" name="Content Placeholder 2">
            <a:extLst>
              <a:ext uri="{FF2B5EF4-FFF2-40B4-BE49-F238E27FC236}">
                <a16:creationId xmlns:a16="http://schemas.microsoft.com/office/drawing/2014/main" id="{DB5CE935-2768-BF68-1A05-CEE34D2F8C6A}"/>
              </a:ext>
            </a:extLst>
          </p:cNvPr>
          <p:cNvSpPr>
            <a:spLocks noGrp="1"/>
          </p:cNvSpPr>
          <p:nvPr>
            <p:ph idx="1"/>
          </p:nvPr>
        </p:nvSpPr>
        <p:spPr>
          <a:xfrm>
            <a:off x="142875" y="958820"/>
            <a:ext cx="11906250" cy="4351338"/>
          </a:xfrm>
        </p:spPr>
        <p:txBody>
          <a:bodyPr/>
          <a:lstStyle/>
          <a:p>
            <a:pPr marL="0" indent="0">
              <a:buNone/>
            </a:pPr>
            <a:r>
              <a:rPr lang="en-US" sz="2500" b="1" u="sng" dirty="0"/>
              <a:t>Select YES or NO</a:t>
            </a:r>
          </a:p>
          <a:p>
            <a:pPr marL="0" indent="0">
              <a:buNone/>
            </a:pPr>
            <a:r>
              <a:rPr lang="en-US" sz="2500" b="1" u="sng" dirty="0"/>
              <a:t>Question</a:t>
            </a:r>
            <a:r>
              <a:rPr lang="en-US" sz="2500" dirty="0"/>
              <a:t>:</a:t>
            </a:r>
          </a:p>
          <a:p>
            <a:pPr marL="0" indent="0">
              <a:buNone/>
            </a:pPr>
            <a:r>
              <a:rPr lang="en-US" sz="2500" dirty="0"/>
              <a:t>A VA Facility’s IRB is reviewing a study stating that a Consultant from another VA Facility will provide advice to the study on statistical methods to analyze the data as part of study planning. The Consultant will not be interacting with any subjects, nor have access to any study data</a:t>
            </a:r>
            <a:r>
              <a:rPr lang="en-US" sz="2400" dirty="0"/>
              <a:t>. However, the individual is a Consultant.</a:t>
            </a:r>
            <a:r>
              <a:rPr lang="en-US" sz="2500" dirty="0"/>
              <a:t>  Is the Consultant required to complete ORD training in ethical principles of human subjects protection required for VA employees who are conducting human subjects research? </a:t>
            </a:r>
          </a:p>
          <a:p>
            <a:pPr marL="0" indent="0">
              <a:buNone/>
            </a:pPr>
            <a:r>
              <a:rPr lang="en-US" sz="2500" b="1" u="sng" dirty="0"/>
              <a:t>Answer:</a:t>
            </a:r>
            <a:r>
              <a:rPr lang="en-US" sz="2500" dirty="0"/>
              <a:t>  No.</a:t>
            </a:r>
          </a:p>
          <a:p>
            <a:pPr marL="0" indent="0">
              <a:buNone/>
            </a:pPr>
            <a:r>
              <a:rPr lang="en-US" sz="2500" dirty="0"/>
              <a:t>Rationale:  In the above scenario, the Consultant is not participating or involved in any activities that would make the Consultant an individual who is part of the study team; the Consultant is not involved in the conduct of human subjects research.  Therefore, ORD required training for VA employees conducting human subjects research does not apply. </a:t>
            </a:r>
          </a:p>
        </p:txBody>
      </p:sp>
    </p:spTree>
    <p:extLst>
      <p:ext uri="{BB962C8B-B14F-4D97-AF65-F5344CB8AC3E}">
        <p14:creationId xmlns:p14="http://schemas.microsoft.com/office/powerpoint/2010/main" val="3043586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AF64-84E1-F83A-A0D6-D27467D5480E}"/>
              </a:ext>
            </a:extLst>
          </p:cNvPr>
          <p:cNvSpPr>
            <a:spLocks noGrp="1"/>
          </p:cNvSpPr>
          <p:nvPr>
            <p:ph type="title"/>
          </p:nvPr>
        </p:nvSpPr>
        <p:spPr/>
        <p:txBody>
          <a:bodyPr/>
          <a:lstStyle/>
          <a:p>
            <a:r>
              <a:rPr lang="en-US" dirty="0"/>
              <a:t> Most Important Take Home Message:</a:t>
            </a:r>
          </a:p>
        </p:txBody>
      </p:sp>
      <p:sp>
        <p:nvSpPr>
          <p:cNvPr id="8" name="Content Placeholder 7">
            <a:extLst>
              <a:ext uri="{FF2B5EF4-FFF2-40B4-BE49-F238E27FC236}">
                <a16:creationId xmlns:a16="http://schemas.microsoft.com/office/drawing/2014/main" id="{AB43B11C-7B5F-7353-244F-4E1BE3489CA5}"/>
              </a:ext>
            </a:extLst>
          </p:cNvPr>
          <p:cNvSpPr>
            <a:spLocks noGrp="1"/>
          </p:cNvSpPr>
          <p:nvPr>
            <p:ph sz="half" idx="1"/>
          </p:nvPr>
        </p:nvSpPr>
        <p:spPr>
          <a:xfrm>
            <a:off x="390525" y="2135074"/>
            <a:ext cx="5181600" cy="4351338"/>
          </a:xfrm>
        </p:spPr>
        <p:txBody>
          <a:bodyPr/>
          <a:lstStyle/>
          <a:p>
            <a:r>
              <a:rPr lang="en-US" dirty="0"/>
              <a:t>Evaluate what the individual is doing rather than the label.  </a:t>
            </a:r>
          </a:p>
        </p:txBody>
      </p:sp>
      <p:pic>
        <p:nvPicPr>
          <p:cNvPr id="19464" name="Picture 8" descr="10 Good Reasons Not To Label People (Or Yourself)">
            <a:extLst>
              <a:ext uri="{FF2B5EF4-FFF2-40B4-BE49-F238E27FC236}">
                <a16:creationId xmlns:a16="http://schemas.microsoft.com/office/drawing/2014/main" id="{7AD11219-A220-13D5-BEA6-83429D082DB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48325" y="1386269"/>
            <a:ext cx="6228031" cy="3261931"/>
          </a:xfrm>
          <a:prstGeom prst="rect">
            <a:avLst/>
          </a:prstGeom>
          <a:noFill/>
          <a:ln w="38100">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27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AEDA-C38A-8389-CE69-4F36AA548748}"/>
              </a:ext>
            </a:extLst>
          </p:cNvPr>
          <p:cNvSpPr>
            <a:spLocks noGrp="1"/>
          </p:cNvSpPr>
          <p:nvPr>
            <p:ph type="title"/>
          </p:nvPr>
        </p:nvSpPr>
        <p:spPr>
          <a:xfrm>
            <a:off x="285749" y="166264"/>
            <a:ext cx="11568793" cy="618385"/>
          </a:xfrm>
        </p:spPr>
        <p:txBody>
          <a:bodyPr/>
          <a:lstStyle/>
          <a:p>
            <a:r>
              <a:rPr lang="en-US" sz="3600" dirty="0"/>
              <a:t>Common Issues </a:t>
            </a:r>
            <a:r>
              <a:rPr lang="en-US" dirty="0"/>
              <a:t>W</a:t>
            </a:r>
            <a:r>
              <a:rPr lang="en-US" sz="3600" dirty="0"/>
              <a:t>hen </a:t>
            </a:r>
            <a:r>
              <a:rPr lang="en-US" dirty="0"/>
              <a:t>M</a:t>
            </a:r>
            <a:r>
              <a:rPr lang="en-US" sz="3600" dirty="0"/>
              <a:t>aking </a:t>
            </a:r>
            <a:r>
              <a:rPr lang="en-US" dirty="0"/>
              <a:t>R</a:t>
            </a:r>
            <a:r>
              <a:rPr lang="en-US" sz="3600" dirty="0"/>
              <a:t>esearch vs. Non-Research </a:t>
            </a:r>
            <a:r>
              <a:rPr lang="en-US" dirty="0"/>
              <a:t>D</a:t>
            </a:r>
            <a:r>
              <a:rPr lang="en-US" sz="3600" dirty="0"/>
              <a:t>eterminations</a:t>
            </a:r>
            <a:endParaRPr lang="en-US" dirty="0"/>
          </a:p>
        </p:txBody>
      </p:sp>
      <p:pic>
        <p:nvPicPr>
          <p:cNvPr id="20482" name="Picture 2" descr="Effective Decision Making Quotes. QuotesGram">
            <a:extLst>
              <a:ext uri="{FF2B5EF4-FFF2-40B4-BE49-F238E27FC236}">
                <a16:creationId xmlns:a16="http://schemas.microsoft.com/office/drawing/2014/main" id="{7475FB8D-F4B8-E49F-2D54-3973B4EC71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4791" y="1675093"/>
            <a:ext cx="6062418" cy="404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12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B5FA-3370-F943-100D-EA6CE35BD74A}"/>
              </a:ext>
            </a:extLst>
          </p:cNvPr>
          <p:cNvSpPr>
            <a:spLocks noGrp="1"/>
          </p:cNvSpPr>
          <p:nvPr>
            <p:ph type="title"/>
          </p:nvPr>
        </p:nvSpPr>
        <p:spPr/>
        <p:txBody>
          <a:bodyPr/>
          <a:lstStyle/>
          <a:p>
            <a:r>
              <a:rPr lang="en-US" dirty="0"/>
              <a:t>Research vs. Non-Research Determinations</a:t>
            </a:r>
          </a:p>
        </p:txBody>
      </p:sp>
      <p:sp>
        <p:nvSpPr>
          <p:cNvPr id="3" name="Content Placeholder 2">
            <a:extLst>
              <a:ext uri="{FF2B5EF4-FFF2-40B4-BE49-F238E27FC236}">
                <a16:creationId xmlns:a16="http://schemas.microsoft.com/office/drawing/2014/main" id="{1548146E-468C-65EE-FE28-F516C3EA0909}"/>
              </a:ext>
            </a:extLst>
          </p:cNvPr>
          <p:cNvSpPr>
            <a:spLocks noGrp="1"/>
          </p:cNvSpPr>
          <p:nvPr>
            <p:ph idx="1"/>
          </p:nvPr>
        </p:nvSpPr>
        <p:spPr>
          <a:xfrm>
            <a:off x="310923" y="958850"/>
            <a:ext cx="11570154" cy="4351338"/>
          </a:xfrm>
        </p:spPr>
        <p:txBody>
          <a:bodyPr/>
          <a:lstStyle/>
          <a:p>
            <a:r>
              <a:rPr lang="en-US" dirty="0"/>
              <a:t>Making research and non-research determinations are not always easy.</a:t>
            </a:r>
          </a:p>
          <a:p>
            <a:pPr lvl="1"/>
            <a:r>
              <a:rPr lang="en-US" sz="2800" dirty="0"/>
              <a:t>Some subjectivity within the definition of research.</a:t>
            </a:r>
          </a:p>
          <a:p>
            <a:pPr lvl="1"/>
            <a:r>
              <a:rPr lang="en-US" sz="2800" dirty="0"/>
              <a:t>Individuals or groups providing the information may not have sufficient information.</a:t>
            </a:r>
          </a:p>
          <a:p>
            <a:pPr lvl="1"/>
            <a:r>
              <a:rPr lang="en-US" sz="2800" dirty="0"/>
              <a:t>Individuals or groups making the determinations may not have sufficient information.</a:t>
            </a:r>
          </a:p>
          <a:p>
            <a:pPr lvl="1"/>
            <a:r>
              <a:rPr lang="en-US" sz="2800" dirty="0"/>
              <a:t>Different reviewing groups may have different opinions. </a:t>
            </a:r>
          </a:p>
          <a:p>
            <a:pPr marL="0" indent="0">
              <a:buNone/>
            </a:pPr>
            <a:endParaRPr lang="en-US" dirty="0"/>
          </a:p>
          <a:p>
            <a:endParaRPr lang="en-US" dirty="0"/>
          </a:p>
        </p:txBody>
      </p:sp>
    </p:spTree>
    <p:extLst>
      <p:ext uri="{BB962C8B-B14F-4D97-AF65-F5344CB8AC3E}">
        <p14:creationId xmlns:p14="http://schemas.microsoft.com/office/powerpoint/2010/main" val="2531051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B5FA-3370-F943-100D-EA6CE35BD74A}"/>
              </a:ext>
            </a:extLst>
          </p:cNvPr>
          <p:cNvSpPr>
            <a:spLocks noGrp="1"/>
          </p:cNvSpPr>
          <p:nvPr>
            <p:ph type="title"/>
          </p:nvPr>
        </p:nvSpPr>
        <p:spPr/>
        <p:txBody>
          <a:bodyPr/>
          <a:lstStyle/>
          <a:p>
            <a:r>
              <a:rPr lang="en-US" dirty="0"/>
              <a:t>Definition of “Research”: Key Phrases</a:t>
            </a:r>
          </a:p>
        </p:txBody>
      </p:sp>
      <p:sp>
        <p:nvSpPr>
          <p:cNvPr id="3" name="Content Placeholder 2">
            <a:extLst>
              <a:ext uri="{FF2B5EF4-FFF2-40B4-BE49-F238E27FC236}">
                <a16:creationId xmlns:a16="http://schemas.microsoft.com/office/drawing/2014/main" id="{1548146E-468C-65EE-FE28-F516C3EA0909}"/>
              </a:ext>
            </a:extLst>
          </p:cNvPr>
          <p:cNvSpPr>
            <a:spLocks noGrp="1"/>
          </p:cNvSpPr>
          <p:nvPr>
            <p:ph idx="1"/>
          </p:nvPr>
        </p:nvSpPr>
        <p:spPr>
          <a:xfrm>
            <a:off x="310923" y="958850"/>
            <a:ext cx="11570154" cy="4351338"/>
          </a:xfrm>
        </p:spPr>
        <p:txBody>
          <a:bodyPr/>
          <a:lstStyle/>
          <a:p>
            <a:r>
              <a:rPr lang="en-US" sz="2800" dirty="0"/>
              <a:t>“Research means a </a:t>
            </a:r>
            <a:r>
              <a:rPr lang="en-US" sz="2800" dirty="0">
                <a:highlight>
                  <a:srgbClr val="FFFF00"/>
                </a:highlight>
              </a:rPr>
              <a:t>systematic investigation</a:t>
            </a:r>
            <a:r>
              <a:rPr lang="en-US" sz="2800" dirty="0"/>
              <a:t>, including research development, testing and evaluation, </a:t>
            </a:r>
            <a:r>
              <a:rPr lang="en-US" sz="2800" dirty="0">
                <a:highlight>
                  <a:srgbClr val="FFFF00"/>
                </a:highlight>
              </a:rPr>
              <a:t>designed to develop or contribute to generalizable knowledge</a:t>
            </a:r>
            <a:r>
              <a:rPr lang="en-US" sz="2800" dirty="0"/>
              <a:t>. Activities that meet this definition constitute research for purposes of this directive, whether or not they are conducted or supported under a program that is considered research for other purposes. For example, some demonstration and service programs may include research activities. Clinical investigations, including clinical investigations as defined under FDA regulations in 21 CFR 50.3, 312.3(b), and 812.3(h), are considered research for purposes of this directive.  . . .”</a:t>
            </a:r>
          </a:p>
          <a:p>
            <a:pPr marL="0" indent="0">
              <a:buNone/>
            </a:pPr>
            <a:r>
              <a:rPr lang="en-US" u="sng" dirty="0"/>
              <a:t>Source</a:t>
            </a:r>
            <a:r>
              <a:rPr lang="en-US" dirty="0"/>
              <a:t>:  VHA Directive 1200.05(2):  Requirements for the Protection of Human Subjects in Research (January 7, 2019; amended January 8, 2021).</a:t>
            </a:r>
          </a:p>
          <a:p>
            <a:endParaRPr lang="en-US" dirty="0"/>
          </a:p>
          <a:p>
            <a:endParaRPr lang="en-US" dirty="0"/>
          </a:p>
        </p:txBody>
      </p:sp>
    </p:spTree>
    <p:extLst>
      <p:ext uri="{BB962C8B-B14F-4D97-AF65-F5344CB8AC3E}">
        <p14:creationId xmlns:p14="http://schemas.microsoft.com/office/powerpoint/2010/main" val="1695035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C4E2-6282-2886-19D8-6EDD25550169}"/>
              </a:ext>
            </a:extLst>
          </p:cNvPr>
          <p:cNvSpPr>
            <a:spLocks noGrp="1"/>
          </p:cNvSpPr>
          <p:nvPr>
            <p:ph type="title"/>
          </p:nvPr>
        </p:nvSpPr>
        <p:spPr/>
        <p:txBody>
          <a:bodyPr/>
          <a:lstStyle/>
          <a:p>
            <a:r>
              <a:rPr lang="en-US" dirty="0"/>
              <a:t>Key Phrases: Simplifying the Words</a:t>
            </a:r>
          </a:p>
        </p:txBody>
      </p:sp>
      <p:sp>
        <p:nvSpPr>
          <p:cNvPr id="3" name="Content Placeholder 2">
            <a:extLst>
              <a:ext uri="{FF2B5EF4-FFF2-40B4-BE49-F238E27FC236}">
                <a16:creationId xmlns:a16="http://schemas.microsoft.com/office/drawing/2014/main" id="{EF42E0CA-AE96-D3D6-06E1-79E94F6EBB02}"/>
              </a:ext>
            </a:extLst>
          </p:cNvPr>
          <p:cNvSpPr>
            <a:spLocks noGrp="1"/>
          </p:cNvSpPr>
          <p:nvPr>
            <p:ph idx="1"/>
          </p:nvPr>
        </p:nvSpPr>
        <p:spPr>
          <a:xfrm>
            <a:off x="285750" y="882649"/>
            <a:ext cx="11570154" cy="4351338"/>
          </a:xfrm>
        </p:spPr>
        <p:txBody>
          <a:bodyPr/>
          <a:lstStyle/>
          <a:p>
            <a:r>
              <a:rPr lang="en-US" dirty="0"/>
              <a:t>Systematic investigation: </a:t>
            </a:r>
          </a:p>
          <a:p>
            <a:pPr lvl="1"/>
            <a:r>
              <a:rPr lang="en-US" sz="2800" dirty="0"/>
              <a:t>An activity that is planned in advance and that uses data collection and analysis to answer a question. Although research must include systematic investigation, non-research operations activities also include systematic investigation to ensure reliable outcomes. Systematic investigation does not, in and of itself, define research.</a:t>
            </a:r>
          </a:p>
          <a:p>
            <a:pPr lvl="2"/>
            <a:r>
              <a:rPr lang="en-US" dirty="0"/>
              <a:t>Source: VHA Program Guide 1200.21, Paragraph 4.e.</a:t>
            </a:r>
          </a:p>
          <a:p>
            <a:r>
              <a:rPr lang="en-US" dirty="0"/>
              <a:t>Generalizable knowledge: </a:t>
            </a:r>
          </a:p>
          <a:p>
            <a:pPr lvl="1"/>
            <a:r>
              <a:rPr lang="en-US" sz="2800" dirty="0"/>
              <a:t>Information that expands the knowledge base of a scientific discipline or other scholarly field of study. Systematic investigations designed to develop or contribute to generalizable knowledge constitute research.</a:t>
            </a:r>
          </a:p>
          <a:p>
            <a:pPr lvl="2"/>
            <a:r>
              <a:rPr lang="en-US" dirty="0"/>
              <a:t>Source: VHA Program Guide 1200.21, Paragraph 4.a.</a:t>
            </a:r>
          </a:p>
          <a:p>
            <a:pPr marL="0" indent="0">
              <a:buNone/>
            </a:pPr>
            <a:endParaRPr lang="en-US" dirty="0"/>
          </a:p>
          <a:p>
            <a:endParaRPr lang="en-US" dirty="0"/>
          </a:p>
        </p:txBody>
      </p:sp>
    </p:spTree>
    <p:extLst>
      <p:ext uri="{BB962C8B-B14F-4D97-AF65-F5344CB8AC3E}">
        <p14:creationId xmlns:p14="http://schemas.microsoft.com/office/powerpoint/2010/main" val="317163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DD58-4787-77E5-1324-1FDE95FFB17F}"/>
              </a:ext>
            </a:extLst>
          </p:cNvPr>
          <p:cNvSpPr>
            <a:spLocks noGrp="1"/>
          </p:cNvSpPr>
          <p:nvPr>
            <p:ph type="title"/>
          </p:nvPr>
        </p:nvSpPr>
        <p:spPr>
          <a:xfrm>
            <a:off x="285749" y="166264"/>
            <a:ext cx="11623221" cy="618385"/>
          </a:xfrm>
        </p:spPr>
        <p:txBody>
          <a:bodyPr/>
          <a:lstStyle/>
          <a:p>
            <a:r>
              <a:rPr lang="en-US" dirty="0"/>
              <a:t>Breaking it Down: Some Key Questions ORD Considers When Making Research Determinations</a:t>
            </a:r>
          </a:p>
        </p:txBody>
      </p:sp>
      <p:sp>
        <p:nvSpPr>
          <p:cNvPr id="3" name="Content Placeholder 2">
            <a:extLst>
              <a:ext uri="{FF2B5EF4-FFF2-40B4-BE49-F238E27FC236}">
                <a16:creationId xmlns:a16="http://schemas.microsoft.com/office/drawing/2014/main" id="{274E3F81-7AC6-07DF-B5B8-6C0B6BA7537D}"/>
              </a:ext>
            </a:extLst>
          </p:cNvPr>
          <p:cNvSpPr>
            <a:spLocks noGrp="1"/>
          </p:cNvSpPr>
          <p:nvPr>
            <p:ph idx="1"/>
          </p:nvPr>
        </p:nvSpPr>
        <p:spPr/>
        <p:txBody>
          <a:bodyPr/>
          <a:lstStyle/>
          <a:p>
            <a:r>
              <a:rPr lang="en-US" dirty="0"/>
              <a:t>Is the activity producing “new knowledge”? </a:t>
            </a:r>
          </a:p>
          <a:p>
            <a:r>
              <a:rPr lang="en-US" dirty="0"/>
              <a:t>How are the results going to be used? </a:t>
            </a:r>
          </a:p>
          <a:p>
            <a:r>
              <a:rPr lang="en-US" dirty="0"/>
              <a:t>Is the activity a pilot study?</a:t>
            </a:r>
          </a:p>
          <a:p>
            <a:r>
              <a:rPr lang="en-US" dirty="0"/>
              <a:t>Is the activity is conducted by a student, is it a dissertation? </a:t>
            </a:r>
          </a:p>
          <a:p>
            <a:r>
              <a:rPr lang="en-US" dirty="0"/>
              <a:t>How is the proposed activity funded? </a:t>
            </a:r>
          </a:p>
        </p:txBody>
      </p:sp>
    </p:spTree>
    <p:extLst>
      <p:ext uri="{BB962C8B-B14F-4D97-AF65-F5344CB8AC3E}">
        <p14:creationId xmlns:p14="http://schemas.microsoft.com/office/powerpoint/2010/main" val="191174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4936" y="988610"/>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960772" y="2818773"/>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recording of this session and the associated handouts will be available on ORPP&amp;E’s Education and Training website approximately one-week post-webinar</a:t>
            </a:r>
            <a:endParaRPr lang="en-US" sz="18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 archive of all ORPP&amp;E webinars can be found here: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5922255" y="1854050"/>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Please do not use Chat to send in questions</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would be ever so grateful if you would complete the post-webinar evaluation survey that pops up once you exit the webinar.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 – you can call in using the number included on the handouts and on your registration confirmation email that you received.</a:t>
            </a: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2072939" y="204243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6F8C-A695-95C0-4731-50E4C6F68A79}"/>
              </a:ext>
            </a:extLst>
          </p:cNvPr>
          <p:cNvSpPr>
            <a:spLocks noGrp="1"/>
          </p:cNvSpPr>
          <p:nvPr>
            <p:ph type="title"/>
          </p:nvPr>
        </p:nvSpPr>
        <p:spPr/>
        <p:txBody>
          <a:bodyPr/>
          <a:lstStyle/>
          <a:p>
            <a:r>
              <a:rPr lang="en-US" dirty="0"/>
              <a:t>Case Studies		</a:t>
            </a:r>
          </a:p>
        </p:txBody>
      </p:sp>
      <p:sp>
        <p:nvSpPr>
          <p:cNvPr id="3" name="Content Placeholder 2">
            <a:extLst>
              <a:ext uri="{FF2B5EF4-FFF2-40B4-BE49-F238E27FC236}">
                <a16:creationId xmlns:a16="http://schemas.microsoft.com/office/drawing/2014/main" id="{2E80653E-9785-9F48-791E-6FFE369D31D6}"/>
              </a:ext>
            </a:extLst>
          </p:cNvPr>
          <p:cNvSpPr>
            <a:spLocks noGrp="1"/>
          </p:cNvSpPr>
          <p:nvPr>
            <p:ph idx="1"/>
          </p:nvPr>
        </p:nvSpPr>
        <p:spPr/>
        <p:txBody>
          <a:bodyPr/>
          <a:lstStyle/>
          <a:p>
            <a:r>
              <a:rPr lang="en-US" dirty="0"/>
              <a:t>A case study/case report is a retrospective analysis of clinical cases.</a:t>
            </a:r>
          </a:p>
          <a:p>
            <a:r>
              <a:rPr lang="en-US" dirty="0"/>
              <a:t>Case studies/case reports can consist of different numbers of clinical cases.  </a:t>
            </a:r>
          </a:p>
          <a:p>
            <a:r>
              <a:rPr lang="en-US" dirty="0"/>
              <a:t>Neither ORD policies nor the Common Rule define what “number” of cases place the activity into human subjects research vs. non-research. </a:t>
            </a:r>
          </a:p>
          <a:p>
            <a:r>
              <a:rPr lang="en-US" dirty="0"/>
              <a:t>ORD’s general guidance is that if more than three cases are involved in the analytical activity, the activity almost always is human subjects research under the Common Rule. </a:t>
            </a:r>
          </a:p>
          <a:p>
            <a:endParaRPr lang="en-US" dirty="0"/>
          </a:p>
        </p:txBody>
      </p:sp>
    </p:spTree>
    <p:extLst>
      <p:ext uri="{BB962C8B-B14F-4D97-AF65-F5344CB8AC3E}">
        <p14:creationId xmlns:p14="http://schemas.microsoft.com/office/powerpoint/2010/main" val="3599403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0DA2-66FF-DB12-41B2-194650C01958}"/>
              </a:ext>
            </a:extLst>
          </p:cNvPr>
          <p:cNvSpPr>
            <a:spLocks noGrp="1"/>
          </p:cNvSpPr>
          <p:nvPr>
            <p:ph type="title"/>
          </p:nvPr>
        </p:nvSpPr>
        <p:spPr>
          <a:xfrm>
            <a:off x="0" y="166264"/>
            <a:ext cx="12192000" cy="618385"/>
          </a:xfrm>
        </p:spPr>
        <p:txBody>
          <a:bodyPr/>
          <a:lstStyle/>
          <a:p>
            <a:r>
              <a:rPr lang="en-US" sz="2800" dirty="0"/>
              <a:t>Key Characteristics of Non-Research Activities: ORD Program Guide 1200.21: </a:t>
            </a:r>
            <a:br>
              <a:rPr lang="en-US" sz="2800" dirty="0"/>
            </a:br>
            <a:r>
              <a:rPr lang="en-US" sz="2800" dirty="0"/>
              <a:t>VHA Operations Activities That May Constitute Research</a:t>
            </a:r>
          </a:p>
        </p:txBody>
      </p:sp>
      <p:sp>
        <p:nvSpPr>
          <p:cNvPr id="3" name="Content Placeholder 2">
            <a:extLst>
              <a:ext uri="{FF2B5EF4-FFF2-40B4-BE49-F238E27FC236}">
                <a16:creationId xmlns:a16="http://schemas.microsoft.com/office/drawing/2014/main" id="{DD662762-F836-5161-430A-07E5ACC6422F}"/>
              </a:ext>
            </a:extLst>
          </p:cNvPr>
          <p:cNvSpPr>
            <a:spLocks noGrp="1"/>
          </p:cNvSpPr>
          <p:nvPr>
            <p:ph idx="1"/>
          </p:nvPr>
        </p:nvSpPr>
        <p:spPr>
          <a:xfrm>
            <a:off x="272823" y="926193"/>
            <a:ext cx="11646354" cy="4351338"/>
          </a:xfrm>
        </p:spPr>
        <p:txBody>
          <a:bodyPr/>
          <a:lstStyle/>
          <a:p>
            <a:pPr marL="342900" indent="-342900">
              <a:buFont typeface="Arial" panose="020B0604020202020204" pitchFamily="34" charset="0"/>
              <a:buChar char="•"/>
            </a:pPr>
            <a:r>
              <a:rPr lang="en-US" sz="2400" b="1" dirty="0">
                <a:solidFill>
                  <a:srgbClr val="002F56"/>
                </a:solidFill>
              </a:rPr>
              <a:t>Issued by ORD </a:t>
            </a:r>
            <a:r>
              <a:rPr lang="en-US" sz="2400" b="1" dirty="0"/>
              <a:t>on January 9, 2019 that includes criteria to assist in </a:t>
            </a:r>
            <a:r>
              <a:rPr lang="en-US" sz="2400" b="1" dirty="0">
                <a:solidFill>
                  <a:srgbClr val="002F56"/>
                </a:solidFill>
              </a:rPr>
              <a:t>determining whether a VHA operations activity constitutes research.</a:t>
            </a:r>
          </a:p>
          <a:p>
            <a:pPr marL="800100" lvl="1" indent="-342900">
              <a:buFont typeface="Arial" panose="020B0604020202020204" pitchFamily="34" charset="0"/>
              <a:buChar char="•"/>
            </a:pPr>
            <a:r>
              <a:rPr lang="en-US" dirty="0">
                <a:solidFill>
                  <a:srgbClr val="002F56"/>
                </a:solidFill>
              </a:rPr>
              <a:t>Replacement</a:t>
            </a:r>
            <a:r>
              <a:rPr lang="en-US" b="1" dirty="0">
                <a:solidFill>
                  <a:srgbClr val="002F56"/>
                </a:solidFill>
              </a:rPr>
              <a:t> for </a:t>
            </a:r>
            <a:r>
              <a:rPr lang="en-US" dirty="0"/>
              <a:t>VHA Handbook 1058.05 “VHA Operations Activities that May Constitute Research,” dated October 28, 2011.</a:t>
            </a:r>
          </a:p>
          <a:p>
            <a:pPr marL="800100" lvl="1" indent="-342900">
              <a:buFont typeface="Arial" panose="020B0604020202020204" pitchFamily="34" charset="0"/>
              <a:buChar char="•"/>
            </a:pPr>
            <a:r>
              <a:rPr lang="en-US" dirty="0"/>
              <a:t>Establishes procedures for verifying and documenting the non-research status of certain operations activities prior to publication of findings outside the Department of Veterans Affairs.</a:t>
            </a:r>
            <a:endParaRPr lang="en-US" b="1" dirty="0">
              <a:solidFill>
                <a:srgbClr val="002F56"/>
              </a:solidFill>
            </a:endParaRPr>
          </a:p>
          <a:p>
            <a:pPr marL="342900" indent="-342900">
              <a:buFont typeface="Arial" panose="020B0604020202020204" pitchFamily="34" charset="0"/>
              <a:buChar char="•"/>
            </a:pPr>
            <a:r>
              <a:rPr lang="en-US" sz="2400" b="1" dirty="0">
                <a:solidFill>
                  <a:srgbClr val="002F56"/>
                </a:solidFill>
              </a:rPr>
              <a:t>Primary purpose of quality assessment and quality improvement is for internal VA purposes. </a:t>
            </a:r>
          </a:p>
          <a:p>
            <a:pPr marL="800100" lvl="1" indent="-342900">
              <a:buFont typeface="Arial" panose="020B0604020202020204" pitchFamily="34" charset="0"/>
              <a:buChar char="•"/>
            </a:pPr>
            <a:r>
              <a:rPr lang="en-US" dirty="0">
                <a:solidFill>
                  <a:srgbClr val="002F56"/>
                </a:solidFill>
              </a:rPr>
              <a:t>The activity is designed and implemented for internal VA operational purposes (i.e., its findings are intended to be used by VA or by entities responsible for overseeing VA).</a:t>
            </a:r>
          </a:p>
          <a:p>
            <a:pPr marL="342900" indent="-342900">
              <a:buFont typeface="Arial" panose="020B0604020202020204" pitchFamily="34" charset="0"/>
              <a:buChar char="•"/>
            </a:pPr>
            <a:r>
              <a:rPr lang="en-US" sz="2400" b="1" dirty="0">
                <a:solidFill>
                  <a:srgbClr val="002F56"/>
                </a:solidFill>
              </a:rPr>
              <a:t>Not designed for generalizability beyond VA.</a:t>
            </a:r>
            <a:r>
              <a:rPr lang="en-US" sz="2400" dirty="0">
                <a:solidFill>
                  <a:srgbClr val="002F56"/>
                </a:solidFill>
              </a:rPr>
              <a:t> </a:t>
            </a:r>
          </a:p>
          <a:p>
            <a:pPr marL="800100" lvl="1" indent="-342900">
              <a:buFont typeface="Arial" panose="020B0604020202020204" pitchFamily="34" charset="0"/>
              <a:buChar char="•"/>
            </a:pPr>
            <a:r>
              <a:rPr lang="en-US" dirty="0">
                <a:solidFill>
                  <a:srgbClr val="002F56"/>
                </a:solidFill>
              </a:rPr>
              <a:t>The activity is </a:t>
            </a:r>
            <a:r>
              <a:rPr lang="en-US" u="sng" dirty="0">
                <a:solidFill>
                  <a:srgbClr val="002F56"/>
                </a:solidFill>
              </a:rPr>
              <a:t>not</a:t>
            </a:r>
            <a:r>
              <a:rPr lang="en-US" dirty="0">
                <a:solidFill>
                  <a:srgbClr val="002F56"/>
                </a:solidFill>
              </a:rPr>
              <a:t> designed to produce information that expands the knowledge base of a scientific discipline (or other scholarly field).  </a:t>
            </a:r>
          </a:p>
          <a:p>
            <a:pPr marL="800100" lvl="1" indent="-342900">
              <a:buFont typeface="Arial" panose="020B0604020202020204" pitchFamily="34" charset="0"/>
              <a:buChar char="•"/>
            </a:pPr>
            <a:r>
              <a:rPr lang="en-US" dirty="0">
                <a:solidFill>
                  <a:srgbClr val="002F56"/>
                </a:solidFill>
              </a:rPr>
              <a:t>However, this does not mean that a research activity done solely within VA is not research if it is only conducted within VA.  </a:t>
            </a:r>
          </a:p>
          <a:p>
            <a:endParaRPr lang="en-US" dirty="0"/>
          </a:p>
        </p:txBody>
      </p:sp>
    </p:spTree>
    <p:extLst>
      <p:ext uri="{BB962C8B-B14F-4D97-AF65-F5344CB8AC3E}">
        <p14:creationId xmlns:p14="http://schemas.microsoft.com/office/powerpoint/2010/main" val="3791433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04AB0-AD51-6B79-31D9-9204EC27D6ED}"/>
              </a:ext>
            </a:extLst>
          </p:cNvPr>
          <p:cNvSpPr>
            <a:spLocks noGrp="1"/>
          </p:cNvSpPr>
          <p:nvPr>
            <p:ph type="title"/>
          </p:nvPr>
        </p:nvSpPr>
        <p:spPr>
          <a:xfrm>
            <a:off x="285750" y="166264"/>
            <a:ext cx="11677650" cy="618385"/>
          </a:xfrm>
        </p:spPr>
        <p:txBody>
          <a:bodyPr/>
          <a:lstStyle/>
          <a:p>
            <a:r>
              <a:rPr lang="en-US" dirty="0"/>
              <a:t>Fillable Form: Documentation of Non-Research Activities for Publications Outside the VA</a:t>
            </a:r>
          </a:p>
        </p:txBody>
      </p:sp>
      <p:pic>
        <p:nvPicPr>
          <p:cNvPr id="5" name="Content Placeholder 4">
            <a:extLst>
              <a:ext uri="{FF2B5EF4-FFF2-40B4-BE49-F238E27FC236}">
                <a16:creationId xmlns:a16="http://schemas.microsoft.com/office/drawing/2014/main" id="{9C05DA9F-6E5C-1F91-BD15-3650985B58F4}"/>
              </a:ext>
            </a:extLst>
          </p:cNvPr>
          <p:cNvPicPr>
            <a:picLocks noGrp="1" noChangeAspect="1"/>
          </p:cNvPicPr>
          <p:nvPr>
            <p:ph idx="1"/>
          </p:nvPr>
        </p:nvPicPr>
        <p:blipFill rotWithShape="1">
          <a:blip r:embed="rId2"/>
          <a:srcRect l="23603" t="20276" r="42484" b="8170"/>
          <a:stretch/>
        </p:blipFill>
        <p:spPr>
          <a:xfrm>
            <a:off x="3545519" y="925286"/>
            <a:ext cx="4292196" cy="5094036"/>
          </a:xfrm>
          <a:ln w="38100">
            <a:solidFill>
              <a:schemeClr val="accent1">
                <a:shade val="50000"/>
              </a:schemeClr>
            </a:solidFill>
          </a:ln>
        </p:spPr>
      </p:pic>
    </p:spTree>
    <p:extLst>
      <p:ext uri="{BB962C8B-B14F-4D97-AF65-F5344CB8AC3E}">
        <p14:creationId xmlns:p14="http://schemas.microsoft.com/office/powerpoint/2010/main" val="1424257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4F65-FFAB-475A-9ADD-4E1815BB0770}"/>
              </a:ext>
            </a:extLst>
          </p:cNvPr>
          <p:cNvSpPr>
            <a:spLocks noGrp="1"/>
          </p:cNvSpPr>
          <p:nvPr>
            <p:ph type="title"/>
          </p:nvPr>
        </p:nvSpPr>
        <p:spPr>
          <a:xfrm>
            <a:off x="285749" y="166264"/>
            <a:ext cx="11579679" cy="618385"/>
          </a:xfrm>
        </p:spPr>
        <p:txBody>
          <a:bodyPr/>
          <a:lstStyle/>
          <a:p>
            <a:r>
              <a:rPr lang="en-US" dirty="0"/>
              <a:t>Commercial (Independent) IRB Issues </a:t>
            </a:r>
          </a:p>
        </p:txBody>
      </p:sp>
      <p:pic>
        <p:nvPicPr>
          <p:cNvPr id="24578" name="Picture 2" descr="WCG IRB: The Leader in IRB and IBC Review Services">
            <a:extLst>
              <a:ext uri="{FF2B5EF4-FFF2-40B4-BE49-F238E27FC236}">
                <a16:creationId xmlns:a16="http://schemas.microsoft.com/office/drawing/2014/main" id="{E43D3F3E-4DC9-48D7-BE88-5A7D934BF3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930" y="1063398"/>
            <a:ext cx="3323545" cy="332354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nstitutional Review Board Services | Advarra IRB Services">
            <a:extLst>
              <a:ext uri="{FF2B5EF4-FFF2-40B4-BE49-F238E27FC236}">
                <a16:creationId xmlns:a16="http://schemas.microsoft.com/office/drawing/2014/main" id="{45A634A4-B022-4A9A-8A82-DC9378BB7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475" y="3729038"/>
            <a:ext cx="4505050" cy="1877104"/>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Sterling IRB - Your Dedicated Institutional Review Board">
            <a:extLst>
              <a:ext uri="{FF2B5EF4-FFF2-40B4-BE49-F238E27FC236}">
                <a16:creationId xmlns:a16="http://schemas.microsoft.com/office/drawing/2014/main" id="{F07C0E64-48E3-4B26-B9B5-701D5B8CE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971" y="1381430"/>
            <a:ext cx="4823054" cy="227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46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181A-C3D6-1205-29ED-9DDA36AC16A5}"/>
              </a:ext>
            </a:extLst>
          </p:cNvPr>
          <p:cNvSpPr>
            <a:spLocks noGrp="1"/>
          </p:cNvSpPr>
          <p:nvPr>
            <p:ph type="title"/>
          </p:nvPr>
        </p:nvSpPr>
        <p:spPr/>
        <p:txBody>
          <a:bodyPr/>
          <a:lstStyle/>
          <a:p>
            <a:r>
              <a:rPr lang="en-US" dirty="0"/>
              <a:t>Commercial IRB Issues:</a:t>
            </a:r>
          </a:p>
        </p:txBody>
      </p:sp>
      <p:sp>
        <p:nvSpPr>
          <p:cNvPr id="3" name="Content Placeholder 2">
            <a:extLst>
              <a:ext uri="{FF2B5EF4-FFF2-40B4-BE49-F238E27FC236}">
                <a16:creationId xmlns:a16="http://schemas.microsoft.com/office/drawing/2014/main" id="{F7F26E61-903A-D40E-8542-2A53BEFEB4D2}"/>
              </a:ext>
            </a:extLst>
          </p:cNvPr>
          <p:cNvSpPr>
            <a:spLocks noGrp="1"/>
          </p:cNvSpPr>
          <p:nvPr>
            <p:ph idx="1"/>
          </p:nvPr>
        </p:nvSpPr>
        <p:spPr>
          <a:xfrm>
            <a:off x="285750" y="1056821"/>
            <a:ext cx="10515600" cy="4351338"/>
          </a:xfrm>
        </p:spPr>
        <p:txBody>
          <a:bodyPr/>
          <a:lstStyle/>
          <a:p>
            <a:r>
              <a:rPr lang="en-US" dirty="0"/>
              <a:t>Changes in:</a:t>
            </a:r>
          </a:p>
          <a:p>
            <a:pPr lvl="1"/>
            <a:r>
              <a:rPr lang="en-US" sz="2800" dirty="0"/>
              <a:t>VA Facility responsibilities for including VA specific informed consent document (ICD) elements and select Common Rule 2018 Requirements into informed consent documents when the study is industry funded.</a:t>
            </a:r>
          </a:p>
          <a:p>
            <a:pPr lvl="1"/>
            <a:r>
              <a:rPr lang="en-US" sz="2800" dirty="0"/>
              <a:t>Endorsement letter uploaded with study submission to Commercial IRBs.</a:t>
            </a:r>
          </a:p>
          <a:p>
            <a:r>
              <a:rPr lang="en-US" dirty="0"/>
              <a:t>New:</a:t>
            </a:r>
          </a:p>
          <a:p>
            <a:pPr lvl="1"/>
            <a:r>
              <a:rPr lang="en-US" sz="2800" dirty="0"/>
              <a:t>Internal checklist to aid study teams when preparing informed consent documents and combined consent/authorization documents</a:t>
            </a:r>
          </a:p>
          <a:p>
            <a:pPr marL="457200" lvl="1" indent="0">
              <a:buNone/>
            </a:pPr>
            <a:endParaRPr lang="en-US" dirty="0"/>
          </a:p>
        </p:txBody>
      </p:sp>
    </p:spTree>
    <p:extLst>
      <p:ext uri="{BB962C8B-B14F-4D97-AF65-F5344CB8AC3E}">
        <p14:creationId xmlns:p14="http://schemas.microsoft.com/office/powerpoint/2010/main" val="1711048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C687-77EE-1FAF-7E67-9318B2B541A4}"/>
              </a:ext>
            </a:extLst>
          </p:cNvPr>
          <p:cNvSpPr>
            <a:spLocks noGrp="1"/>
          </p:cNvSpPr>
          <p:nvPr>
            <p:ph type="title"/>
          </p:nvPr>
        </p:nvSpPr>
        <p:spPr>
          <a:xfrm>
            <a:off x="285750" y="166264"/>
            <a:ext cx="11601450" cy="618385"/>
          </a:xfrm>
        </p:spPr>
        <p:txBody>
          <a:bodyPr/>
          <a:lstStyle/>
          <a:p>
            <a:r>
              <a:rPr lang="en-US" dirty="0"/>
              <a:t>Inclusion of VA and Select 2018 Common Rule Requirements into VA Informed Consent Documents </a:t>
            </a:r>
          </a:p>
        </p:txBody>
      </p:sp>
      <p:sp>
        <p:nvSpPr>
          <p:cNvPr id="3" name="Content Placeholder 2">
            <a:extLst>
              <a:ext uri="{FF2B5EF4-FFF2-40B4-BE49-F238E27FC236}">
                <a16:creationId xmlns:a16="http://schemas.microsoft.com/office/drawing/2014/main" id="{D41E816F-3333-45ED-2539-E67DCC3EA42C}"/>
              </a:ext>
            </a:extLst>
          </p:cNvPr>
          <p:cNvSpPr>
            <a:spLocks noGrp="1"/>
          </p:cNvSpPr>
          <p:nvPr>
            <p:ph idx="1"/>
          </p:nvPr>
        </p:nvSpPr>
        <p:spPr>
          <a:xfrm>
            <a:off x="285750" y="1176565"/>
            <a:ext cx="11601449" cy="4351338"/>
          </a:xfrm>
        </p:spPr>
        <p:txBody>
          <a:bodyPr/>
          <a:lstStyle/>
          <a:p>
            <a:r>
              <a:rPr lang="en-US" dirty="0"/>
              <a:t>All of ORD’s approved Commercial IRBs expect VA Facilities to add VA-specific informed consent requirements into the model informed consents prior to submission to the IRB.</a:t>
            </a:r>
          </a:p>
          <a:p>
            <a:r>
              <a:rPr lang="en-US" dirty="0"/>
              <a:t>All VA research requiring IRB-approved ICDs is required to include the applicable 2018 Common Rule ICD elements.  However, the majority of VA studies overseen by ORD-approved Commercial IRBs are sponsored by industry. </a:t>
            </a:r>
          </a:p>
          <a:p>
            <a:r>
              <a:rPr lang="en-US" dirty="0"/>
              <a:t>Studies sponsored by industry, unlike studies sponsored by the National Institute of Health (NIH) do not routinely include the 2018 Common Rule Requirements in model informed consent forms.</a:t>
            </a:r>
          </a:p>
        </p:txBody>
      </p:sp>
    </p:spTree>
    <p:extLst>
      <p:ext uri="{BB962C8B-B14F-4D97-AF65-F5344CB8AC3E}">
        <p14:creationId xmlns:p14="http://schemas.microsoft.com/office/powerpoint/2010/main" val="2997235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C687-77EE-1FAF-7E67-9318B2B541A4}"/>
              </a:ext>
            </a:extLst>
          </p:cNvPr>
          <p:cNvSpPr>
            <a:spLocks noGrp="1"/>
          </p:cNvSpPr>
          <p:nvPr>
            <p:ph type="title"/>
          </p:nvPr>
        </p:nvSpPr>
        <p:spPr>
          <a:xfrm>
            <a:off x="285750" y="166264"/>
            <a:ext cx="11601450" cy="618385"/>
          </a:xfrm>
        </p:spPr>
        <p:txBody>
          <a:bodyPr/>
          <a:lstStyle/>
          <a:p>
            <a:r>
              <a:rPr lang="en-US" dirty="0"/>
              <a:t>Inclusion of VA and Select 2018 Common Rule Requirements into VA Informed Consent Documents (cont.) </a:t>
            </a:r>
          </a:p>
        </p:txBody>
      </p:sp>
      <p:sp>
        <p:nvSpPr>
          <p:cNvPr id="3" name="Content Placeholder 2">
            <a:extLst>
              <a:ext uri="{FF2B5EF4-FFF2-40B4-BE49-F238E27FC236}">
                <a16:creationId xmlns:a16="http://schemas.microsoft.com/office/drawing/2014/main" id="{D41E816F-3333-45ED-2539-E67DCC3EA42C}"/>
              </a:ext>
            </a:extLst>
          </p:cNvPr>
          <p:cNvSpPr>
            <a:spLocks noGrp="1"/>
          </p:cNvSpPr>
          <p:nvPr>
            <p:ph idx="1"/>
          </p:nvPr>
        </p:nvSpPr>
        <p:spPr>
          <a:xfrm>
            <a:off x="198664" y="926194"/>
            <a:ext cx="11601449" cy="4351338"/>
          </a:xfrm>
        </p:spPr>
        <p:txBody>
          <a:bodyPr/>
          <a:lstStyle/>
          <a:p>
            <a:r>
              <a:rPr lang="en-US" sz="2700" dirty="0"/>
              <a:t>To facilitate review of VA studies sponsored by industry, new tools and checklists have been developed.</a:t>
            </a:r>
          </a:p>
          <a:p>
            <a:r>
              <a:rPr lang="en-US" sz="2700" dirty="0"/>
              <a:t>Revised procedures have also been incorporated when applicable by ORD’s approved Commercial IRBs. </a:t>
            </a:r>
          </a:p>
          <a:p>
            <a:r>
              <a:rPr lang="en-US" sz="2700" dirty="0"/>
              <a:t>New tools have been developed to assist VA Facilities and their study teams:</a:t>
            </a:r>
          </a:p>
          <a:p>
            <a:pPr lvl="1" fontAlgn="base"/>
            <a:r>
              <a:rPr lang="en-US" sz="2700" b="0" i="0" u="sng" dirty="0">
                <a:solidFill>
                  <a:srgbClr val="0B6CB2"/>
                </a:solidFill>
                <a:effectLst/>
                <a:hlinkClick r:id="rId2"/>
              </a:rPr>
              <a:t>VA Specific and Selected 2018 Common Rule Informed Consent Requirements When Using an Independent-Commercial IRB</a:t>
            </a:r>
            <a:r>
              <a:rPr lang="en-US" sz="2700" b="0" i="0" dirty="0">
                <a:solidFill>
                  <a:srgbClr val="444444"/>
                </a:solidFill>
                <a:effectLst/>
              </a:rPr>
              <a:t> (Revised 04/03/2023)</a:t>
            </a:r>
          </a:p>
          <a:p>
            <a:pPr lvl="1" fontAlgn="base"/>
            <a:r>
              <a:rPr lang="en-US" sz="2700" b="0" i="0" u="sng" dirty="0">
                <a:solidFill>
                  <a:srgbClr val="0B6CB2"/>
                </a:solidFill>
                <a:effectLst/>
                <a:hlinkClick r:id="rId3"/>
              </a:rPr>
              <a:t>VA HIPAA Authorization Requirements When Using an Independent (Commercial) IRB</a:t>
            </a:r>
            <a:r>
              <a:rPr lang="en-US" sz="2700" b="0" i="0" dirty="0">
                <a:solidFill>
                  <a:srgbClr val="444444"/>
                </a:solidFill>
                <a:effectLst/>
              </a:rPr>
              <a:t> (Revised 04/03/2023)</a:t>
            </a:r>
          </a:p>
          <a:p>
            <a:pPr lvl="1" fontAlgn="base"/>
            <a:r>
              <a:rPr lang="en-US" sz="2700" b="0" i="0" u="sng" dirty="0">
                <a:solidFill>
                  <a:srgbClr val="0B6CB2"/>
                </a:solidFill>
                <a:effectLst/>
                <a:hlinkClick r:id="rId4"/>
              </a:rPr>
              <a:t>Checklist for VA Facilities Using Independent Commercial IRBs-ICDs and Combined ICD-HIPAA Authorizations</a:t>
            </a:r>
            <a:r>
              <a:rPr lang="en-US" sz="2700" b="0" i="0" dirty="0">
                <a:solidFill>
                  <a:srgbClr val="444444"/>
                </a:solidFill>
                <a:effectLst/>
              </a:rPr>
              <a:t> (New 04/03/2023)</a:t>
            </a:r>
          </a:p>
          <a:p>
            <a:endParaRPr lang="en-US" dirty="0"/>
          </a:p>
        </p:txBody>
      </p:sp>
    </p:spTree>
    <p:extLst>
      <p:ext uri="{BB962C8B-B14F-4D97-AF65-F5344CB8AC3E}">
        <p14:creationId xmlns:p14="http://schemas.microsoft.com/office/powerpoint/2010/main" val="411429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C687-77EE-1FAF-7E67-9318B2B541A4}"/>
              </a:ext>
            </a:extLst>
          </p:cNvPr>
          <p:cNvSpPr>
            <a:spLocks noGrp="1"/>
          </p:cNvSpPr>
          <p:nvPr>
            <p:ph type="title"/>
          </p:nvPr>
        </p:nvSpPr>
        <p:spPr>
          <a:xfrm>
            <a:off x="285750" y="166264"/>
            <a:ext cx="11601450" cy="618385"/>
          </a:xfrm>
        </p:spPr>
        <p:txBody>
          <a:bodyPr/>
          <a:lstStyle/>
          <a:p>
            <a:r>
              <a:rPr lang="en-US" dirty="0"/>
              <a:t>Tools: Inclusion of VA and Select 2018 Common Rule Requirements into VA Informed Consent Documents</a:t>
            </a:r>
          </a:p>
        </p:txBody>
      </p:sp>
      <p:pic>
        <p:nvPicPr>
          <p:cNvPr id="5" name="Content Placeholder 4">
            <a:extLst>
              <a:ext uri="{FF2B5EF4-FFF2-40B4-BE49-F238E27FC236}">
                <a16:creationId xmlns:a16="http://schemas.microsoft.com/office/drawing/2014/main" id="{5C2B8273-F889-9698-2127-2F61F70CDE3C}"/>
              </a:ext>
            </a:extLst>
          </p:cNvPr>
          <p:cNvPicPr>
            <a:picLocks noGrp="1" noChangeAspect="1"/>
          </p:cNvPicPr>
          <p:nvPr>
            <p:ph idx="1"/>
          </p:nvPr>
        </p:nvPicPr>
        <p:blipFill rotWithShape="1">
          <a:blip r:embed="rId2"/>
          <a:srcRect l="10302" t="15005" r="5969" b="4191"/>
          <a:stretch/>
        </p:blipFill>
        <p:spPr>
          <a:xfrm>
            <a:off x="2726870" y="1232185"/>
            <a:ext cx="7074711" cy="3840557"/>
          </a:xfrm>
          <a:ln w="38100">
            <a:solidFill>
              <a:schemeClr val="accent1">
                <a:shade val="50000"/>
              </a:schemeClr>
            </a:solidFill>
          </a:ln>
        </p:spPr>
      </p:pic>
      <p:sp>
        <p:nvSpPr>
          <p:cNvPr id="6" name="TextBox 5">
            <a:extLst>
              <a:ext uri="{FF2B5EF4-FFF2-40B4-BE49-F238E27FC236}">
                <a16:creationId xmlns:a16="http://schemas.microsoft.com/office/drawing/2014/main" id="{4FD20886-32BF-2E4B-5B9A-FC1A62186CC9}"/>
              </a:ext>
            </a:extLst>
          </p:cNvPr>
          <p:cNvSpPr txBox="1"/>
          <p:nvPr/>
        </p:nvSpPr>
        <p:spPr>
          <a:xfrm>
            <a:off x="674914" y="5334000"/>
            <a:ext cx="11212286" cy="707886"/>
          </a:xfrm>
          <a:prstGeom prst="rect">
            <a:avLst/>
          </a:prstGeom>
          <a:noFill/>
        </p:spPr>
        <p:txBody>
          <a:bodyPr wrap="square" rtlCol="0">
            <a:spAutoFit/>
          </a:bodyPr>
          <a:lstStyle/>
          <a:p>
            <a:r>
              <a:rPr lang="en-US" sz="2000" dirty="0"/>
              <a:t>All Tools/Checklists Available on ORD’s webpage at </a:t>
            </a:r>
            <a:r>
              <a:rPr lang="en-US" sz="2000" dirty="0">
                <a:hlinkClick r:id="rId3"/>
              </a:rPr>
              <a:t>IRB Relationships in the VA: Single IRB Exceptions, Independent (Commercial) IRBs, and changing IRB reliance by the VA Facility</a:t>
            </a:r>
            <a:endParaRPr lang="en-US" sz="2000" dirty="0"/>
          </a:p>
        </p:txBody>
      </p:sp>
    </p:spTree>
    <p:extLst>
      <p:ext uri="{BB962C8B-B14F-4D97-AF65-F5344CB8AC3E}">
        <p14:creationId xmlns:p14="http://schemas.microsoft.com/office/powerpoint/2010/main" val="185425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1DC5-FD4E-83EA-48B4-F8AEC8D6D21B}"/>
              </a:ext>
            </a:extLst>
          </p:cNvPr>
          <p:cNvSpPr>
            <a:spLocks noGrp="1"/>
          </p:cNvSpPr>
          <p:nvPr>
            <p:ph type="title"/>
          </p:nvPr>
        </p:nvSpPr>
        <p:spPr>
          <a:xfrm>
            <a:off x="285750" y="166264"/>
            <a:ext cx="11677650" cy="618385"/>
          </a:xfrm>
        </p:spPr>
        <p:txBody>
          <a:bodyPr/>
          <a:lstStyle/>
          <a:p>
            <a:r>
              <a:rPr lang="en-US" sz="3200" dirty="0"/>
              <a:t>Tool: VA Specific and Selected 2018 Common Rule Informed Consent Requirements When Using an Independent-Commercial IRB </a:t>
            </a:r>
          </a:p>
        </p:txBody>
      </p:sp>
      <p:sp>
        <p:nvSpPr>
          <p:cNvPr id="3" name="Content Placeholder 2">
            <a:extLst>
              <a:ext uri="{FF2B5EF4-FFF2-40B4-BE49-F238E27FC236}">
                <a16:creationId xmlns:a16="http://schemas.microsoft.com/office/drawing/2014/main" id="{D873385A-749A-0B77-F363-6B1293B5E67A}"/>
              </a:ext>
            </a:extLst>
          </p:cNvPr>
          <p:cNvSpPr>
            <a:spLocks noGrp="1"/>
          </p:cNvSpPr>
          <p:nvPr>
            <p:ph idx="1"/>
          </p:nvPr>
        </p:nvSpPr>
        <p:spPr>
          <a:xfrm>
            <a:off x="371475" y="1154792"/>
            <a:ext cx="11417754" cy="4351338"/>
          </a:xfrm>
        </p:spPr>
        <p:txBody>
          <a:bodyPr/>
          <a:lstStyle/>
          <a:p>
            <a:r>
              <a:rPr lang="en-US" dirty="0"/>
              <a:t>Tool revised to expand on five elements listed as VA specific informed consent requirements which may or may not be applicable depending upon the study:</a:t>
            </a:r>
          </a:p>
          <a:p>
            <a:pPr marL="457200" lvl="1">
              <a:spcBef>
                <a:spcPts val="0"/>
              </a:spcBef>
            </a:pPr>
            <a:r>
              <a:rPr lang="en-US" sz="2800" dirty="0"/>
              <a:t>VA Treatment for Research-Related Injuries</a:t>
            </a:r>
          </a:p>
          <a:p>
            <a:pPr marL="457200" lvl="1">
              <a:spcBef>
                <a:spcPts val="0"/>
              </a:spcBef>
            </a:pPr>
            <a:r>
              <a:rPr lang="en-US" sz="2800" dirty="0"/>
              <a:t>Costs for Study Participation</a:t>
            </a:r>
            <a:r>
              <a:rPr lang="en-US" sz="2800" dirty="0">
                <a:solidFill>
                  <a:srgbClr val="000000"/>
                </a:solidFill>
              </a:rPr>
              <a:t> </a:t>
            </a:r>
            <a:r>
              <a:rPr lang="en-US" sz="2800" dirty="0">
                <a:solidFill>
                  <a:srgbClr val="000000"/>
                </a:solidFill>
                <a:effectLst/>
                <a:ea typeface="Calibri" panose="020F0502020204030204" pitchFamily="34" charset="0"/>
              </a:rPr>
              <a:t>Paragraph </a:t>
            </a:r>
          </a:p>
          <a:p>
            <a:pPr marL="457200" lvl="1">
              <a:spcBef>
                <a:spcPts val="0"/>
              </a:spcBef>
            </a:pPr>
            <a:r>
              <a:rPr lang="en-US" sz="2800" dirty="0">
                <a:solidFill>
                  <a:srgbClr val="000000"/>
                </a:solidFill>
              </a:rPr>
              <a:t>Consent for Photographs, Video, or Audio Recordings</a:t>
            </a:r>
          </a:p>
          <a:p>
            <a:pPr marL="457200" lvl="1">
              <a:spcBef>
                <a:spcPts val="0"/>
              </a:spcBef>
            </a:pPr>
            <a:r>
              <a:rPr lang="en-US" sz="2800" dirty="0">
                <a:effectLst/>
                <a:ea typeface="Calibri" panose="020F0502020204030204" pitchFamily="34" charset="0"/>
                <a:cs typeface="Times New Roman" panose="02020603050405020304" pitchFamily="18" charset="0"/>
              </a:rPr>
              <a:t>Certificates of Confidentiality (CoCs)</a:t>
            </a:r>
            <a:endParaRPr lang="en-US" sz="2800" dirty="0">
              <a:solidFill>
                <a:srgbClr val="000000"/>
              </a:solidFill>
              <a:effectLst/>
              <a:ea typeface="Calibri" panose="020F0502020204030204" pitchFamily="34" charset="0"/>
              <a:cs typeface="Times New Roman" panose="02020603050405020304" pitchFamily="18" charset="0"/>
            </a:endParaRPr>
          </a:p>
          <a:p>
            <a:pPr marL="457200" lvl="1">
              <a:spcBef>
                <a:spcPts val="0"/>
              </a:spcBef>
            </a:pPr>
            <a:r>
              <a:rPr lang="en-US" sz="2800" dirty="0">
                <a:solidFill>
                  <a:srgbClr val="000000"/>
                </a:solidFill>
                <a:cs typeface="Times New Roman" panose="02020603050405020304" pitchFamily="18" charset="0"/>
              </a:rPr>
              <a:t>PREP ACT</a:t>
            </a:r>
            <a:endParaRPr lang="en-US" sz="2800" dirty="0">
              <a:solidFill>
                <a:srgbClr val="000000"/>
              </a:solidFill>
            </a:endParaRPr>
          </a:p>
          <a:p>
            <a:pPr marL="0" marR="0">
              <a:spcBef>
                <a:spcPts val="0"/>
              </a:spcBef>
              <a:spcAft>
                <a:spcPts val="0"/>
              </a:spcAft>
            </a:pPr>
            <a:endParaRPr lang="en-US" dirty="0"/>
          </a:p>
          <a:p>
            <a:pPr lvl="1"/>
            <a:endParaRPr lang="en-US" dirty="0"/>
          </a:p>
          <a:p>
            <a:endParaRPr lang="en-US" dirty="0"/>
          </a:p>
        </p:txBody>
      </p:sp>
    </p:spTree>
    <p:extLst>
      <p:ext uri="{BB962C8B-B14F-4D97-AF65-F5344CB8AC3E}">
        <p14:creationId xmlns:p14="http://schemas.microsoft.com/office/powerpoint/2010/main" val="1043494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1DC5-FD4E-83EA-48B4-F8AEC8D6D21B}"/>
              </a:ext>
            </a:extLst>
          </p:cNvPr>
          <p:cNvSpPr>
            <a:spLocks noGrp="1"/>
          </p:cNvSpPr>
          <p:nvPr>
            <p:ph type="title"/>
          </p:nvPr>
        </p:nvSpPr>
        <p:spPr>
          <a:xfrm>
            <a:off x="285750" y="166264"/>
            <a:ext cx="11677650" cy="618385"/>
          </a:xfrm>
        </p:spPr>
        <p:txBody>
          <a:bodyPr/>
          <a:lstStyle/>
          <a:p>
            <a:r>
              <a:rPr lang="en-US" sz="3200" dirty="0"/>
              <a:t>Tool: VA Specific and Selected 2018 Common Rule Informed Consent Requirements When Using an Independent-Commercial IRB  (cont.)</a:t>
            </a:r>
          </a:p>
        </p:txBody>
      </p:sp>
      <p:sp>
        <p:nvSpPr>
          <p:cNvPr id="3" name="Content Placeholder 2">
            <a:extLst>
              <a:ext uri="{FF2B5EF4-FFF2-40B4-BE49-F238E27FC236}">
                <a16:creationId xmlns:a16="http://schemas.microsoft.com/office/drawing/2014/main" id="{D873385A-749A-0B77-F363-6B1293B5E67A}"/>
              </a:ext>
            </a:extLst>
          </p:cNvPr>
          <p:cNvSpPr>
            <a:spLocks noGrp="1"/>
          </p:cNvSpPr>
          <p:nvPr>
            <p:ph idx="1"/>
          </p:nvPr>
        </p:nvSpPr>
        <p:spPr>
          <a:xfrm>
            <a:off x="371475" y="1154792"/>
            <a:ext cx="11417754" cy="4351338"/>
          </a:xfrm>
        </p:spPr>
        <p:txBody>
          <a:bodyPr/>
          <a:lstStyle/>
          <a:p>
            <a:r>
              <a:rPr lang="en-US" dirty="0"/>
              <a:t>Tool includes a section on selected 2018 Common Rule Requirements (not in FDA regulations) to be evaluated for inclusion when submitting an industry-sponsored study for initial review to an ORD-approved Commercial IRB:</a:t>
            </a:r>
          </a:p>
          <a:p>
            <a:pPr lvl="1"/>
            <a:r>
              <a:rPr lang="en-US" sz="2800" dirty="0"/>
              <a:t>Key Information presented up front</a:t>
            </a:r>
          </a:p>
          <a:p>
            <a:pPr lvl="1"/>
            <a:r>
              <a:rPr lang="en-US" sz="2800" dirty="0"/>
              <a:t>Future use of specimens and/or biospecimens</a:t>
            </a:r>
          </a:p>
          <a:p>
            <a:pPr lvl="1"/>
            <a:r>
              <a:rPr lang="en-US" sz="2800" dirty="0"/>
              <a:t>Biospecimens and future profit</a:t>
            </a:r>
          </a:p>
          <a:p>
            <a:pPr lvl="1"/>
            <a:r>
              <a:rPr lang="en-US" sz="2800" dirty="0"/>
              <a:t>Return of research results to subjects</a:t>
            </a:r>
          </a:p>
          <a:p>
            <a:pPr lvl="1"/>
            <a:r>
              <a:rPr lang="en-US" sz="2800" dirty="0"/>
              <a:t>Statement that research involves Whole Genome Sequencing </a:t>
            </a:r>
          </a:p>
          <a:p>
            <a:pPr lvl="1"/>
            <a:endParaRPr lang="en-US" dirty="0"/>
          </a:p>
          <a:p>
            <a:endParaRPr lang="en-US" dirty="0"/>
          </a:p>
        </p:txBody>
      </p:sp>
    </p:spTree>
    <p:extLst>
      <p:ext uri="{BB962C8B-B14F-4D97-AF65-F5344CB8AC3E}">
        <p14:creationId xmlns:p14="http://schemas.microsoft.com/office/powerpoint/2010/main" val="415879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D1B8-EC94-4BF9-A5D8-14B9B9206E30}"/>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1E47F059-9003-4936-899E-4B0772FE2B23}"/>
              </a:ext>
            </a:extLst>
          </p:cNvPr>
          <p:cNvSpPr>
            <a:spLocks noGrp="1"/>
          </p:cNvSpPr>
          <p:nvPr>
            <p:ph idx="1"/>
          </p:nvPr>
        </p:nvSpPr>
        <p:spPr>
          <a:xfrm>
            <a:off x="0" y="947057"/>
            <a:ext cx="12104914" cy="4963885"/>
          </a:xfrm>
        </p:spPr>
        <p:txBody>
          <a:bodyPr/>
          <a:lstStyle/>
          <a:p>
            <a:r>
              <a:rPr lang="en-US" dirty="0"/>
              <a:t>The purpose of this bi-monthly webinar is to update the VA research community on the following April topics:</a:t>
            </a:r>
          </a:p>
          <a:p>
            <a:pPr lvl="1"/>
            <a:r>
              <a:rPr lang="en-US" sz="2800" dirty="0"/>
              <a:t>Procedures to follow with the CDC IRB if a VA Facility wishes to close the Tecovirimat (TPOXX) expanded access (EA) program for Mpox at their site; </a:t>
            </a:r>
          </a:p>
          <a:p>
            <a:pPr lvl="1"/>
            <a:r>
              <a:rPr lang="en-US" sz="2800" dirty="0"/>
              <a:t>Key differentiating characteristics of consultants vs. investigators in the conduct of VA studies; </a:t>
            </a:r>
          </a:p>
          <a:p>
            <a:pPr lvl="1"/>
            <a:r>
              <a:rPr lang="en-US" sz="2800" dirty="0"/>
              <a:t>Common issues when making research vs. non-research determinations; and</a:t>
            </a:r>
          </a:p>
          <a:p>
            <a:pPr lvl="1"/>
            <a:r>
              <a:rPr lang="en-US" sz="2800" dirty="0"/>
              <a:t>Commercial (Independent) IRB issues, including:</a:t>
            </a:r>
          </a:p>
          <a:p>
            <a:pPr marL="457200" lvl="1" indent="0">
              <a:buNone/>
            </a:pPr>
            <a:r>
              <a:rPr lang="en-US" sz="2800" dirty="0"/>
              <a:t>		(a) revised requirements for endorsement letters for submissions, and</a:t>
            </a:r>
          </a:p>
          <a:p>
            <a:pPr marL="457200" lvl="1" indent="0">
              <a:buNone/>
            </a:pPr>
            <a:r>
              <a:rPr lang="en-US" sz="2800" dirty="0"/>
              <a:t>		(b) revised informed consent and HIPAA authorization tools for use 			      when submitting informed consents and written HIPAA 				      authorizations.</a:t>
            </a:r>
          </a:p>
        </p:txBody>
      </p:sp>
    </p:spTree>
    <p:extLst>
      <p:ext uri="{BB962C8B-B14F-4D97-AF65-F5344CB8AC3E}">
        <p14:creationId xmlns:p14="http://schemas.microsoft.com/office/powerpoint/2010/main" val="3695651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AED6-B8BE-8449-DE30-79ADD8B4E2B3}"/>
              </a:ext>
            </a:extLst>
          </p:cNvPr>
          <p:cNvSpPr>
            <a:spLocks noGrp="1"/>
          </p:cNvSpPr>
          <p:nvPr>
            <p:ph type="title"/>
          </p:nvPr>
        </p:nvSpPr>
        <p:spPr>
          <a:xfrm>
            <a:off x="285750" y="166264"/>
            <a:ext cx="11612336" cy="618385"/>
          </a:xfrm>
        </p:spPr>
        <p:txBody>
          <a:bodyPr/>
          <a:lstStyle/>
          <a:p>
            <a:r>
              <a:rPr lang="en-US" dirty="0"/>
              <a:t>Tool:  VA HIPAA Authorization Requirements When Using an Independent (Commercial) IRB</a:t>
            </a:r>
          </a:p>
        </p:txBody>
      </p:sp>
      <p:sp>
        <p:nvSpPr>
          <p:cNvPr id="3" name="Content Placeholder 2">
            <a:extLst>
              <a:ext uri="{FF2B5EF4-FFF2-40B4-BE49-F238E27FC236}">
                <a16:creationId xmlns:a16="http://schemas.microsoft.com/office/drawing/2014/main" id="{C2BC8440-2687-F4A8-74C4-FCB980E5A1C5}"/>
              </a:ext>
            </a:extLst>
          </p:cNvPr>
          <p:cNvSpPr>
            <a:spLocks noGrp="1"/>
          </p:cNvSpPr>
          <p:nvPr>
            <p:ph idx="1"/>
          </p:nvPr>
        </p:nvSpPr>
        <p:spPr>
          <a:xfrm>
            <a:off x="328612" y="1045935"/>
            <a:ext cx="11526611" cy="4351338"/>
          </a:xfrm>
        </p:spPr>
        <p:txBody>
          <a:bodyPr/>
          <a:lstStyle/>
          <a:p>
            <a:r>
              <a:rPr lang="en-US" dirty="0"/>
              <a:t>Revised and split into a separate tool.</a:t>
            </a:r>
          </a:p>
          <a:p>
            <a:r>
              <a:rPr lang="en-US" dirty="0"/>
              <a:t>Provides clarification on topics involving HIPAA authorization documents.</a:t>
            </a:r>
          </a:p>
          <a:p>
            <a:r>
              <a:rPr lang="en-US" dirty="0"/>
              <a:t>If the study involves a standalone written HIPAA authorization                      (VA Form 10-0493) do not submit the VA Form 10-0493 to the Commercial IRB.</a:t>
            </a:r>
          </a:p>
          <a:p>
            <a:pPr lvl="1"/>
            <a:r>
              <a:rPr lang="en-US" sz="2800" dirty="0"/>
              <a:t>IRBs are not responsible for reviewing or approving a standalone HIPAA authorization document for research. </a:t>
            </a:r>
          </a:p>
          <a:p>
            <a:pPr lvl="1"/>
            <a:r>
              <a:rPr lang="en-US" sz="2800" dirty="0"/>
              <a:t>IRBs are responsible for reviewing (and approving) combined research informed consent/HIPAA authorization documents.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058381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E8D5-5AC4-506A-4599-98F6699C5B5A}"/>
              </a:ext>
            </a:extLst>
          </p:cNvPr>
          <p:cNvSpPr>
            <a:spLocks noGrp="1"/>
          </p:cNvSpPr>
          <p:nvPr>
            <p:ph type="title"/>
          </p:nvPr>
        </p:nvSpPr>
        <p:spPr>
          <a:xfrm>
            <a:off x="285750" y="166264"/>
            <a:ext cx="11906250" cy="618385"/>
          </a:xfrm>
        </p:spPr>
        <p:txBody>
          <a:bodyPr/>
          <a:lstStyle/>
          <a:p>
            <a:r>
              <a:rPr lang="en-US" dirty="0"/>
              <a:t>New Checklist For VA Facilities Using Independent (Commercial) IRBs</a:t>
            </a:r>
          </a:p>
        </p:txBody>
      </p:sp>
      <p:sp>
        <p:nvSpPr>
          <p:cNvPr id="3" name="Content Placeholder 2">
            <a:extLst>
              <a:ext uri="{FF2B5EF4-FFF2-40B4-BE49-F238E27FC236}">
                <a16:creationId xmlns:a16="http://schemas.microsoft.com/office/drawing/2014/main" id="{F8157B67-8306-3563-53F6-61205F707B59}"/>
              </a:ext>
            </a:extLst>
          </p:cNvPr>
          <p:cNvSpPr>
            <a:spLocks noGrp="1"/>
          </p:cNvSpPr>
          <p:nvPr>
            <p:ph idx="1"/>
          </p:nvPr>
        </p:nvSpPr>
        <p:spPr>
          <a:xfrm>
            <a:off x="371474" y="1361621"/>
            <a:ext cx="11581039" cy="4351338"/>
          </a:xfrm>
        </p:spPr>
        <p:txBody>
          <a:bodyPr/>
          <a:lstStyle/>
          <a:p>
            <a:r>
              <a:rPr lang="en-US" dirty="0"/>
              <a:t>New 2-page checklist developed for use by study teams submitting studies to ORD-approved Commercial IRBs, but is useful for any study team.</a:t>
            </a:r>
          </a:p>
          <a:p>
            <a:r>
              <a:rPr lang="en-US" dirty="0"/>
              <a:t>Checklist titled: Checklist for VA Facilities Using Independent (Commercial) IRBs: Inclusion of Required Language into Informed Consent Documents (ICDs) and Combined  ICD/HIPAA Authorization Documents</a:t>
            </a:r>
          </a:p>
          <a:p>
            <a:r>
              <a:rPr lang="en-US" dirty="0"/>
              <a:t>Designed to be used in combination with the revised Tools.</a:t>
            </a:r>
          </a:p>
          <a:p>
            <a:r>
              <a:rPr lang="en-US" dirty="0"/>
              <a:t>Not required to be submitted with the submissions to the Commercial IRBs. </a:t>
            </a:r>
          </a:p>
          <a:p>
            <a:endParaRPr lang="en-US" dirty="0"/>
          </a:p>
        </p:txBody>
      </p:sp>
    </p:spTree>
    <p:extLst>
      <p:ext uri="{BB962C8B-B14F-4D97-AF65-F5344CB8AC3E}">
        <p14:creationId xmlns:p14="http://schemas.microsoft.com/office/powerpoint/2010/main" val="230293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8E1C-7501-086F-87C5-22FCDCE73C41}"/>
              </a:ext>
            </a:extLst>
          </p:cNvPr>
          <p:cNvSpPr>
            <a:spLocks noGrp="1"/>
          </p:cNvSpPr>
          <p:nvPr>
            <p:ph type="title"/>
          </p:nvPr>
        </p:nvSpPr>
        <p:spPr>
          <a:xfrm>
            <a:off x="285750" y="166264"/>
            <a:ext cx="11906250" cy="618385"/>
          </a:xfrm>
        </p:spPr>
        <p:txBody>
          <a:bodyPr/>
          <a:lstStyle/>
          <a:p>
            <a:r>
              <a:rPr lang="en-US" dirty="0"/>
              <a:t>Checklist For VA Facilities Using Independent (Commercial) IRBs</a:t>
            </a:r>
          </a:p>
        </p:txBody>
      </p:sp>
      <p:pic>
        <p:nvPicPr>
          <p:cNvPr id="5" name="Content Placeholder 4">
            <a:extLst>
              <a:ext uri="{FF2B5EF4-FFF2-40B4-BE49-F238E27FC236}">
                <a16:creationId xmlns:a16="http://schemas.microsoft.com/office/drawing/2014/main" id="{6A4AED32-1A48-976D-8EE5-06F643C5F722}"/>
              </a:ext>
            </a:extLst>
          </p:cNvPr>
          <p:cNvPicPr>
            <a:picLocks noGrp="1" noChangeAspect="1"/>
          </p:cNvPicPr>
          <p:nvPr>
            <p:ph idx="1"/>
          </p:nvPr>
        </p:nvPicPr>
        <p:blipFill rotWithShape="1">
          <a:blip r:embed="rId2"/>
          <a:srcRect l="19009" t="25185" r="17650" b="10317"/>
          <a:stretch/>
        </p:blipFill>
        <p:spPr>
          <a:xfrm>
            <a:off x="1861457" y="1005695"/>
            <a:ext cx="8183612" cy="4687255"/>
          </a:xfrm>
          <a:ln w="38100">
            <a:solidFill>
              <a:schemeClr val="accent1">
                <a:shade val="50000"/>
              </a:schemeClr>
            </a:solidFill>
          </a:ln>
        </p:spPr>
      </p:pic>
      <p:sp>
        <p:nvSpPr>
          <p:cNvPr id="6" name="TextBox 5">
            <a:extLst>
              <a:ext uri="{FF2B5EF4-FFF2-40B4-BE49-F238E27FC236}">
                <a16:creationId xmlns:a16="http://schemas.microsoft.com/office/drawing/2014/main" id="{2B6CF603-2289-060D-E1C3-C7EE4FC13B49}"/>
              </a:ext>
            </a:extLst>
          </p:cNvPr>
          <p:cNvSpPr txBox="1"/>
          <p:nvPr/>
        </p:nvSpPr>
        <p:spPr>
          <a:xfrm>
            <a:off x="0" y="5692950"/>
            <a:ext cx="12192000" cy="369332"/>
          </a:xfrm>
          <a:prstGeom prst="rect">
            <a:avLst/>
          </a:prstGeom>
          <a:noFill/>
        </p:spPr>
        <p:txBody>
          <a:bodyPr wrap="square" rtlCol="0">
            <a:spAutoFit/>
          </a:bodyPr>
          <a:lstStyle/>
          <a:p>
            <a:r>
              <a:rPr lang="en-US" dirty="0">
                <a:hlinkClick r:id="rId3"/>
              </a:rPr>
              <a:t>IRB Relationships in the VA: Single IRB Exceptions, Independent (Commercial) IRBs, and changing IRB reliance by the VA Facility</a:t>
            </a:r>
            <a:endParaRPr lang="en-US" dirty="0"/>
          </a:p>
        </p:txBody>
      </p:sp>
    </p:spTree>
    <p:extLst>
      <p:ext uri="{BB962C8B-B14F-4D97-AF65-F5344CB8AC3E}">
        <p14:creationId xmlns:p14="http://schemas.microsoft.com/office/powerpoint/2010/main" val="2978559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0FD0-9FF2-1AD3-18D9-A5075635A609}"/>
              </a:ext>
            </a:extLst>
          </p:cNvPr>
          <p:cNvSpPr>
            <a:spLocks noGrp="1"/>
          </p:cNvSpPr>
          <p:nvPr>
            <p:ph type="title"/>
          </p:nvPr>
        </p:nvSpPr>
        <p:spPr/>
        <p:txBody>
          <a:bodyPr/>
          <a:lstStyle/>
          <a:p>
            <a:r>
              <a:rPr lang="en-US" dirty="0"/>
              <a:t>Excerpt of Checklist:  VA Specific Elements</a:t>
            </a:r>
          </a:p>
        </p:txBody>
      </p:sp>
      <p:pic>
        <p:nvPicPr>
          <p:cNvPr id="7" name="Content Placeholder 6">
            <a:extLst>
              <a:ext uri="{FF2B5EF4-FFF2-40B4-BE49-F238E27FC236}">
                <a16:creationId xmlns:a16="http://schemas.microsoft.com/office/drawing/2014/main" id="{F5448B1B-96ED-E7E8-F103-9ED494A61E8E}"/>
              </a:ext>
            </a:extLst>
          </p:cNvPr>
          <p:cNvPicPr>
            <a:picLocks noGrp="1" noChangeAspect="1"/>
          </p:cNvPicPr>
          <p:nvPr>
            <p:ph idx="1"/>
          </p:nvPr>
        </p:nvPicPr>
        <p:blipFill rotWithShape="1">
          <a:blip r:embed="rId2"/>
          <a:srcRect l="23158" t="25654" r="17652" b="14297"/>
          <a:stretch/>
        </p:blipFill>
        <p:spPr>
          <a:xfrm>
            <a:off x="1502228" y="887185"/>
            <a:ext cx="9013372" cy="5280343"/>
          </a:xfrm>
        </p:spPr>
      </p:pic>
    </p:spTree>
    <p:extLst>
      <p:ext uri="{BB962C8B-B14F-4D97-AF65-F5344CB8AC3E}">
        <p14:creationId xmlns:p14="http://schemas.microsoft.com/office/powerpoint/2010/main" val="3915768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21A3-EE2A-A357-C8D2-B3541A0DF4AF}"/>
              </a:ext>
            </a:extLst>
          </p:cNvPr>
          <p:cNvSpPr>
            <a:spLocks noGrp="1"/>
          </p:cNvSpPr>
          <p:nvPr>
            <p:ph type="title"/>
          </p:nvPr>
        </p:nvSpPr>
        <p:spPr>
          <a:xfrm>
            <a:off x="285750" y="166264"/>
            <a:ext cx="11906250" cy="618385"/>
          </a:xfrm>
        </p:spPr>
        <p:txBody>
          <a:bodyPr/>
          <a:lstStyle/>
          <a:p>
            <a:r>
              <a:rPr lang="en-US" dirty="0"/>
              <a:t>Excerpt of Checklist:  Select 2018 Common Rule Informed Consent Elements</a:t>
            </a:r>
          </a:p>
        </p:txBody>
      </p:sp>
      <p:sp>
        <p:nvSpPr>
          <p:cNvPr id="7" name="Content Placeholder 6">
            <a:extLst>
              <a:ext uri="{FF2B5EF4-FFF2-40B4-BE49-F238E27FC236}">
                <a16:creationId xmlns:a16="http://schemas.microsoft.com/office/drawing/2014/main" id="{FE36A5E7-1643-26EA-3901-725F65BC3F33}"/>
              </a:ext>
            </a:extLst>
          </p:cNvPr>
          <p:cNvSpPr>
            <a:spLocks noGrp="1"/>
          </p:cNvSpPr>
          <p:nvPr>
            <p:ph idx="1"/>
          </p:nvPr>
        </p:nvSpPr>
        <p:spPr/>
        <p:txBody>
          <a:bodyPr/>
          <a:lstStyle/>
          <a:p>
            <a:pPr marL="0" indent="0">
              <a:buNone/>
            </a:pPr>
            <a:r>
              <a:rPr lang="en-US" dirty="0"/>
              <a:t> </a:t>
            </a:r>
          </a:p>
        </p:txBody>
      </p:sp>
      <p:pic>
        <p:nvPicPr>
          <p:cNvPr id="9" name="Picture 8">
            <a:extLst>
              <a:ext uri="{FF2B5EF4-FFF2-40B4-BE49-F238E27FC236}">
                <a16:creationId xmlns:a16="http://schemas.microsoft.com/office/drawing/2014/main" id="{373C6186-5584-40B7-2FA4-48F8489BD659}"/>
              </a:ext>
            </a:extLst>
          </p:cNvPr>
          <p:cNvPicPr>
            <a:picLocks noChangeAspect="1"/>
          </p:cNvPicPr>
          <p:nvPr/>
        </p:nvPicPr>
        <p:blipFill rotWithShape="1">
          <a:blip r:embed="rId2"/>
          <a:srcRect l="30000" t="25873" r="25982" b="8573"/>
          <a:stretch/>
        </p:blipFill>
        <p:spPr>
          <a:xfrm>
            <a:off x="3018085" y="936170"/>
            <a:ext cx="6155829" cy="5156911"/>
          </a:xfrm>
          <a:prstGeom prst="rect">
            <a:avLst/>
          </a:prstGeom>
          <a:ln w="38100">
            <a:solidFill>
              <a:schemeClr val="accent1">
                <a:shade val="50000"/>
              </a:schemeClr>
            </a:solidFill>
          </a:ln>
        </p:spPr>
      </p:pic>
    </p:spTree>
    <p:extLst>
      <p:ext uri="{BB962C8B-B14F-4D97-AF65-F5344CB8AC3E}">
        <p14:creationId xmlns:p14="http://schemas.microsoft.com/office/powerpoint/2010/main" val="94536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43AB-0A5A-DEE2-BCED-ED6C9EAA2B6F}"/>
              </a:ext>
            </a:extLst>
          </p:cNvPr>
          <p:cNvSpPr>
            <a:spLocks noGrp="1"/>
          </p:cNvSpPr>
          <p:nvPr>
            <p:ph type="title"/>
          </p:nvPr>
        </p:nvSpPr>
        <p:spPr/>
        <p:txBody>
          <a:bodyPr/>
          <a:lstStyle/>
          <a:p>
            <a:r>
              <a:rPr lang="en-US" dirty="0"/>
              <a:t>Revision in Endorsement Letter</a:t>
            </a:r>
          </a:p>
        </p:txBody>
      </p:sp>
      <p:sp>
        <p:nvSpPr>
          <p:cNvPr id="3" name="Content Placeholder 2">
            <a:extLst>
              <a:ext uri="{FF2B5EF4-FFF2-40B4-BE49-F238E27FC236}">
                <a16:creationId xmlns:a16="http://schemas.microsoft.com/office/drawing/2014/main" id="{853CEF1D-A033-0E43-A7BD-CF94A0688DCD}"/>
              </a:ext>
            </a:extLst>
          </p:cNvPr>
          <p:cNvSpPr>
            <a:spLocks noGrp="1"/>
          </p:cNvSpPr>
          <p:nvPr>
            <p:ph idx="1"/>
          </p:nvPr>
        </p:nvSpPr>
        <p:spPr/>
        <p:txBody>
          <a:bodyPr/>
          <a:lstStyle/>
          <a:p>
            <a:r>
              <a:rPr lang="en-US" dirty="0"/>
              <a:t>Endorsement Letter submitted with submissions to ORD-approved Commercial IRBs revised to include:</a:t>
            </a:r>
          </a:p>
          <a:p>
            <a:pPr lvl="1"/>
            <a:r>
              <a:rPr lang="en-US" sz="2800" dirty="0"/>
              <a:t>A statement that the VA Investigator has included applicable VA required language and Common Rule requirements in the informed consent document (ICD) with the VA required HIPAA authorization for research language if combined with the ICD. </a:t>
            </a:r>
          </a:p>
          <a:p>
            <a:r>
              <a:rPr lang="en-US" dirty="0"/>
              <a:t>Template is available on ORD’s website at </a:t>
            </a:r>
            <a:r>
              <a:rPr lang="en-US" dirty="0">
                <a:hlinkClick r:id="rId2"/>
              </a:rPr>
              <a:t>IRB Relationships in the VA: Single IRB Exceptions, Independent (Commercial) IRBs, and changing IRB reliance by the VA Facility</a:t>
            </a:r>
            <a:r>
              <a:rPr lang="en-US" dirty="0"/>
              <a:t>.  </a:t>
            </a:r>
          </a:p>
          <a:p>
            <a:pPr marL="0" indent="0">
              <a:buNone/>
            </a:pPr>
            <a:endParaRPr lang="en-US" dirty="0"/>
          </a:p>
          <a:p>
            <a:pPr lvl="1"/>
            <a:endParaRPr lang="en-US" dirty="0"/>
          </a:p>
        </p:txBody>
      </p:sp>
    </p:spTree>
    <p:extLst>
      <p:ext uri="{BB962C8B-B14F-4D97-AF65-F5344CB8AC3E}">
        <p14:creationId xmlns:p14="http://schemas.microsoft.com/office/powerpoint/2010/main" val="3808284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F677-0639-66B7-CF55-4831463CAB26}"/>
              </a:ext>
            </a:extLst>
          </p:cNvPr>
          <p:cNvSpPr>
            <a:spLocks noGrp="1"/>
          </p:cNvSpPr>
          <p:nvPr>
            <p:ph type="title"/>
          </p:nvPr>
        </p:nvSpPr>
        <p:spPr>
          <a:xfrm>
            <a:off x="285750" y="166264"/>
            <a:ext cx="11906250" cy="618385"/>
          </a:xfrm>
        </p:spPr>
        <p:txBody>
          <a:bodyPr/>
          <a:lstStyle/>
          <a:p>
            <a:r>
              <a:rPr lang="en-US" dirty="0"/>
              <a:t>Role of ORD-Approved Commercial IRBs With  Submission Informed Consent/HIPAA Authorization Language </a:t>
            </a:r>
          </a:p>
        </p:txBody>
      </p:sp>
      <p:sp>
        <p:nvSpPr>
          <p:cNvPr id="3" name="Content Placeholder 2">
            <a:extLst>
              <a:ext uri="{FF2B5EF4-FFF2-40B4-BE49-F238E27FC236}">
                <a16:creationId xmlns:a16="http://schemas.microsoft.com/office/drawing/2014/main" id="{FF4C2FF4-5794-EA7A-F6A2-BE7744070F64}"/>
              </a:ext>
            </a:extLst>
          </p:cNvPr>
          <p:cNvSpPr>
            <a:spLocks noGrp="1"/>
          </p:cNvSpPr>
          <p:nvPr>
            <p:ph idx="1"/>
          </p:nvPr>
        </p:nvSpPr>
        <p:spPr/>
        <p:txBody>
          <a:bodyPr/>
          <a:lstStyle/>
          <a:p>
            <a:r>
              <a:rPr lang="en-US" dirty="0"/>
              <a:t>ORD-approved Commercial IRBs are responsible for compliance checks during the intake to verify that the applicable VA specific elements and specific 2018 Common Rule Requirements are present.</a:t>
            </a:r>
          </a:p>
          <a:p>
            <a:r>
              <a:rPr lang="en-US" dirty="0"/>
              <a:t>The ORD-approved Commercial IRBs will turn back the submission if the submission is not complete (e.g., applicable VA specific elements are not present in the submitted ICD). </a:t>
            </a:r>
          </a:p>
          <a:p>
            <a:r>
              <a:rPr lang="en-US" dirty="0"/>
              <a:t>The applicability of some of the specific 2018 Common Rule requirements may require IRB determination and cannot be ascertained by the submitting VA study team. </a:t>
            </a:r>
          </a:p>
        </p:txBody>
      </p:sp>
    </p:spTree>
    <p:extLst>
      <p:ext uri="{BB962C8B-B14F-4D97-AF65-F5344CB8AC3E}">
        <p14:creationId xmlns:p14="http://schemas.microsoft.com/office/powerpoint/2010/main" val="4092423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4190-B287-8F92-E4FC-31A704113D15}"/>
              </a:ext>
            </a:extLst>
          </p:cNvPr>
          <p:cNvSpPr>
            <a:spLocks noGrp="1"/>
          </p:cNvSpPr>
          <p:nvPr>
            <p:ph type="title"/>
          </p:nvPr>
        </p:nvSpPr>
        <p:spPr>
          <a:xfrm>
            <a:off x="285749" y="166264"/>
            <a:ext cx="12167507" cy="618385"/>
          </a:xfrm>
        </p:spPr>
        <p:txBody>
          <a:bodyPr/>
          <a:lstStyle/>
          <a:p>
            <a:r>
              <a:rPr lang="en-US" sz="3200" dirty="0"/>
              <a:t>ORPP&amp;E Workshop: Tools and Checklist for Facilitating Submission of Informed Consent Documents to Commercial IRBs</a:t>
            </a:r>
          </a:p>
        </p:txBody>
      </p:sp>
      <p:sp>
        <p:nvSpPr>
          <p:cNvPr id="3" name="Content Placeholder 2">
            <a:extLst>
              <a:ext uri="{FF2B5EF4-FFF2-40B4-BE49-F238E27FC236}">
                <a16:creationId xmlns:a16="http://schemas.microsoft.com/office/drawing/2014/main" id="{8C82B7A9-1CBF-56FD-6D23-3F3773ACF5AA}"/>
              </a:ext>
            </a:extLst>
          </p:cNvPr>
          <p:cNvSpPr>
            <a:spLocks noGrp="1"/>
          </p:cNvSpPr>
          <p:nvPr>
            <p:ph idx="1"/>
          </p:nvPr>
        </p:nvSpPr>
        <p:spPr>
          <a:xfrm>
            <a:off x="463323" y="1111250"/>
            <a:ext cx="11265354" cy="4351338"/>
          </a:xfrm>
        </p:spPr>
        <p:txBody>
          <a:bodyPr/>
          <a:lstStyle/>
          <a:p>
            <a:r>
              <a:rPr lang="en-US" dirty="0"/>
              <a:t>ORPP&amp;E will be sending out an announcement tomorrow (04-06-2023) with registration links for a workshop on April 19</a:t>
            </a:r>
            <a:r>
              <a:rPr lang="en-US" baseline="30000" dirty="0"/>
              <a:t>th</a:t>
            </a:r>
            <a:r>
              <a:rPr lang="en-US" dirty="0"/>
              <a:t> from 2:30 p.m. to 3:30 p.m. EST providing a detailed review of the following tools and checklist:</a:t>
            </a:r>
          </a:p>
          <a:p>
            <a:pPr lvl="1"/>
            <a:r>
              <a:rPr lang="en-US" sz="2800" dirty="0"/>
              <a:t>VA Specific and Selected 2018 Common Rule Informed Consent Requirements When Using an Independent (Commercial) IRB;</a:t>
            </a:r>
          </a:p>
          <a:p>
            <a:pPr lvl="1"/>
            <a:r>
              <a:rPr lang="en-US" sz="2800" dirty="0"/>
              <a:t>VA HIPAA Authorization Requirements When Using an Independent (Commercial) IRB; and</a:t>
            </a:r>
          </a:p>
          <a:p>
            <a:pPr lvl="1"/>
            <a:r>
              <a:rPr lang="en-US" sz="2800" dirty="0"/>
              <a:t>Checklist for VA Facilities Using Independent (Commercial) IRBs – ICDs and Combined ICD HIPAA Authorization.</a:t>
            </a:r>
          </a:p>
        </p:txBody>
      </p:sp>
    </p:spTree>
    <p:extLst>
      <p:ext uri="{BB962C8B-B14F-4D97-AF65-F5344CB8AC3E}">
        <p14:creationId xmlns:p14="http://schemas.microsoft.com/office/powerpoint/2010/main" val="2713166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667C-A4AE-66C6-1B4C-9515CC912AC5}"/>
              </a:ext>
            </a:extLst>
          </p:cNvPr>
          <p:cNvSpPr>
            <a:spLocks noGrp="1"/>
          </p:cNvSpPr>
          <p:nvPr>
            <p:ph type="title"/>
          </p:nvPr>
        </p:nvSpPr>
        <p:spPr/>
        <p:txBody>
          <a:bodyPr/>
          <a:lstStyle/>
          <a:p>
            <a:r>
              <a:rPr lang="en-US" dirty="0"/>
              <a:t>New Optional VA IBC Member CITI Training Course</a:t>
            </a:r>
          </a:p>
        </p:txBody>
      </p:sp>
      <p:sp>
        <p:nvSpPr>
          <p:cNvPr id="3" name="Content Placeholder 2">
            <a:extLst>
              <a:ext uri="{FF2B5EF4-FFF2-40B4-BE49-F238E27FC236}">
                <a16:creationId xmlns:a16="http://schemas.microsoft.com/office/drawing/2014/main" id="{852336EA-E923-7010-AAF3-6F17A618878C}"/>
              </a:ext>
            </a:extLst>
          </p:cNvPr>
          <p:cNvSpPr>
            <a:spLocks noGrp="1"/>
          </p:cNvSpPr>
          <p:nvPr>
            <p:ph idx="1"/>
          </p:nvPr>
        </p:nvSpPr>
        <p:spPr>
          <a:xfrm>
            <a:off x="425223" y="1013846"/>
            <a:ext cx="11341554" cy="4351338"/>
          </a:xfrm>
        </p:spPr>
        <p:txBody>
          <a:bodyPr/>
          <a:lstStyle/>
          <a:p>
            <a:r>
              <a:rPr lang="en-US" sz="2400" dirty="0"/>
              <a:t>ORD is now providing an optional training course for VA Institutional Biosafety Committee (IBC) members in the CITI (Collaborative Institutional Training Initiative) Program.  </a:t>
            </a:r>
          </a:p>
          <a:p>
            <a:r>
              <a:rPr lang="en-US" sz="2400" dirty="0"/>
              <a:t>The IBC member training course consists of 12 CITI modules covering topics on:</a:t>
            </a:r>
          </a:p>
          <a:p>
            <a:pPr lvl="1"/>
            <a:r>
              <a:rPr lang="en-US" dirty="0"/>
              <a:t>research with recombinant or synthetic nucleic acid molecules,</a:t>
            </a:r>
          </a:p>
          <a:p>
            <a:pPr lvl="1"/>
            <a:r>
              <a:rPr lang="en-US" dirty="0"/>
              <a:t>common hazards, </a:t>
            </a:r>
          </a:p>
          <a:p>
            <a:pPr lvl="1"/>
            <a:r>
              <a:rPr lang="en-US" dirty="0"/>
              <a:t>hazard mitigation strategies, and </a:t>
            </a:r>
          </a:p>
          <a:p>
            <a:pPr lvl="1"/>
            <a:r>
              <a:rPr lang="en-US" dirty="0"/>
              <a:t>biosafety program elements.</a:t>
            </a:r>
          </a:p>
          <a:p>
            <a:r>
              <a:rPr lang="en-US" sz="2400" dirty="0"/>
              <a:t>No charge to VA Facilities.</a:t>
            </a:r>
          </a:p>
          <a:p>
            <a:r>
              <a:rPr lang="en-US" sz="2400" b="0" i="0" dirty="0">
                <a:solidFill>
                  <a:srgbClr val="444444"/>
                </a:solidFill>
                <a:effectLst/>
              </a:rPr>
              <a:t>VA Facilities can make this optional IBC training course available to learners by submitting a request by email from the ACOS/R&amp;D or AO/R&amp;D to Dr. Alice Huang at </a:t>
            </a:r>
            <a:r>
              <a:rPr lang="en-US" sz="2400" b="0" i="0" u="sng" dirty="0">
                <a:solidFill>
                  <a:srgbClr val="0B6CB2"/>
                </a:solidFill>
                <a:effectLst/>
                <a:hlinkClick r:id="rId2"/>
              </a:rPr>
              <a:t>alice.huang@va.gov</a:t>
            </a:r>
            <a:r>
              <a:rPr lang="en-US" sz="2400" b="0" i="0" dirty="0">
                <a:solidFill>
                  <a:srgbClr val="444444"/>
                </a:solidFill>
                <a:effectLst/>
              </a:rPr>
              <a:t>.</a:t>
            </a:r>
            <a:endParaRPr lang="en-US" sz="2400" dirty="0"/>
          </a:p>
        </p:txBody>
      </p:sp>
    </p:spTree>
    <p:extLst>
      <p:ext uri="{BB962C8B-B14F-4D97-AF65-F5344CB8AC3E}">
        <p14:creationId xmlns:p14="http://schemas.microsoft.com/office/powerpoint/2010/main" val="2558248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667C-A4AE-66C6-1B4C-9515CC912AC5}"/>
              </a:ext>
            </a:extLst>
          </p:cNvPr>
          <p:cNvSpPr>
            <a:spLocks noGrp="1"/>
          </p:cNvSpPr>
          <p:nvPr>
            <p:ph type="title"/>
          </p:nvPr>
        </p:nvSpPr>
        <p:spPr/>
        <p:txBody>
          <a:bodyPr/>
          <a:lstStyle/>
          <a:p>
            <a:r>
              <a:rPr lang="en-US" dirty="0"/>
              <a:t>New Optional VA IBC Member CITI Training Course (cont.)</a:t>
            </a:r>
          </a:p>
        </p:txBody>
      </p:sp>
      <p:pic>
        <p:nvPicPr>
          <p:cNvPr id="5" name="Content Placeholder 4">
            <a:extLst>
              <a:ext uri="{FF2B5EF4-FFF2-40B4-BE49-F238E27FC236}">
                <a16:creationId xmlns:a16="http://schemas.microsoft.com/office/drawing/2014/main" id="{5346A5D7-57BB-5746-06A4-F15EC0B8B23D}"/>
              </a:ext>
            </a:extLst>
          </p:cNvPr>
          <p:cNvPicPr>
            <a:picLocks noGrp="1" noChangeAspect="1"/>
          </p:cNvPicPr>
          <p:nvPr>
            <p:ph idx="1"/>
          </p:nvPr>
        </p:nvPicPr>
        <p:blipFill rotWithShape="1">
          <a:blip r:embed="rId2"/>
          <a:srcRect l="10880" t="14463" r="14679" b="5984"/>
          <a:stretch/>
        </p:blipFill>
        <p:spPr>
          <a:xfrm>
            <a:off x="3211287" y="2680334"/>
            <a:ext cx="5279571" cy="3173731"/>
          </a:xfrm>
          <a:ln w="38100">
            <a:solidFill>
              <a:schemeClr val="accent1">
                <a:shade val="50000"/>
              </a:schemeClr>
            </a:solidFill>
          </a:ln>
        </p:spPr>
      </p:pic>
      <p:sp>
        <p:nvSpPr>
          <p:cNvPr id="6" name="TextBox 5">
            <a:extLst>
              <a:ext uri="{FF2B5EF4-FFF2-40B4-BE49-F238E27FC236}">
                <a16:creationId xmlns:a16="http://schemas.microsoft.com/office/drawing/2014/main" id="{F888AE94-86F2-C4B2-29FF-CBB4C1E3AF43}"/>
              </a:ext>
            </a:extLst>
          </p:cNvPr>
          <p:cNvSpPr txBox="1"/>
          <p:nvPr/>
        </p:nvSpPr>
        <p:spPr>
          <a:xfrm>
            <a:off x="285750" y="1088571"/>
            <a:ext cx="11699421"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Additional Information Can be Accessed at </a:t>
            </a:r>
            <a:r>
              <a:rPr lang="en-US" sz="2800" dirty="0">
                <a:hlinkClick r:id="rId3"/>
              </a:rPr>
              <a:t>Optional Training Course for VA IBC Members</a:t>
            </a:r>
            <a:r>
              <a:rPr lang="en-US" sz="2800" dirty="0"/>
              <a:t>.</a:t>
            </a:r>
          </a:p>
          <a:p>
            <a:pPr marL="457200" indent="-457200">
              <a:buFont typeface="Arial" panose="020B0604020202020204" pitchFamily="34" charset="0"/>
              <a:buChar char="•"/>
            </a:pPr>
            <a:r>
              <a:rPr lang="en-US" sz="2800" dirty="0"/>
              <a:t>Please email </a:t>
            </a:r>
            <a:r>
              <a:rPr lang="en-US" sz="2800" dirty="0">
                <a:hlinkClick r:id="rId4"/>
              </a:rPr>
              <a:t>VHACOORDBiosafety@va.gov</a:t>
            </a:r>
            <a:r>
              <a:rPr lang="en-US" sz="2800" dirty="0"/>
              <a:t> if you have questions about this new training. </a:t>
            </a:r>
          </a:p>
          <a:p>
            <a:endParaRPr lang="en-US" sz="2800" dirty="0"/>
          </a:p>
          <a:p>
            <a:endParaRPr lang="en-US" sz="2800" dirty="0"/>
          </a:p>
        </p:txBody>
      </p:sp>
    </p:spTree>
    <p:extLst>
      <p:ext uri="{BB962C8B-B14F-4D97-AF65-F5344CB8AC3E}">
        <p14:creationId xmlns:p14="http://schemas.microsoft.com/office/powerpoint/2010/main" val="147045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732079" cy="618385"/>
          </a:xfrm>
        </p:spPr>
        <p:txBody>
          <a:bodyPr/>
          <a:lstStyle/>
          <a:p>
            <a:r>
              <a:rPr lang="en-US" sz="3600" dirty="0"/>
              <a:t>VA Facility Implementation of the CDC Expanded Access Program  (EAP) for Use of Tecovirimat (TPOXX®) for Mpox</a:t>
            </a:r>
            <a:endParaRPr lang="en-US" dirty="0"/>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382360" y="1133021"/>
            <a:ext cx="10906125" cy="4351338"/>
          </a:xfrm>
        </p:spPr>
        <p:txBody>
          <a:bodyPr/>
          <a:lstStyle/>
          <a:p>
            <a:r>
              <a:rPr lang="en-US" dirty="0"/>
              <a:t>Eighty-one (81) VA Facilities are currently approved to participate in the CDC EAP for Tecovirimat using CDC’s Investigational New Drug Application (IND) for the Program.</a:t>
            </a:r>
          </a:p>
          <a:p>
            <a:pPr lvl="1"/>
            <a:r>
              <a:rPr lang="en-US" sz="2800" dirty="0"/>
              <a:t>Seventy-nine (79) VA Facilities are relying upon the CDC IRB. </a:t>
            </a:r>
          </a:p>
          <a:p>
            <a:pPr lvl="1"/>
            <a:r>
              <a:rPr lang="en-US" sz="2800" dirty="0"/>
              <a:t>Two (2) VA Facilities are relying upon their own internal IRBs.</a:t>
            </a:r>
          </a:p>
          <a:p>
            <a:r>
              <a:rPr lang="en-US" b="0" i="0" dirty="0">
                <a:solidFill>
                  <a:srgbClr val="000000"/>
                </a:solidFill>
                <a:effectLst/>
              </a:rPr>
              <a:t>This EA-IND protocol allows access to and use of TPOXX for treatment of orthopoxvirus infections, including </a:t>
            </a:r>
            <a:r>
              <a:rPr lang="en-US" dirty="0">
                <a:solidFill>
                  <a:srgbClr val="000000"/>
                </a:solidFill>
              </a:rPr>
              <a:t>M</a:t>
            </a:r>
            <a:r>
              <a:rPr lang="en-US" b="0" i="0" dirty="0">
                <a:solidFill>
                  <a:srgbClr val="000000"/>
                </a:solidFill>
                <a:effectLst/>
              </a:rPr>
              <a:t>pox.</a:t>
            </a:r>
          </a:p>
          <a:p>
            <a:r>
              <a:rPr lang="en-US" dirty="0"/>
              <a:t>The name of the CDC Protocol:  Expanded Access IND Protocol: Use of Tecovirimat (TPOXX®) for Treatment of Human Non-Variola Orthopoxvirus Infections in Adults and Children.</a:t>
            </a:r>
          </a:p>
          <a:p>
            <a:pPr marL="0" indent="0">
              <a:buNone/>
            </a:pPr>
            <a:r>
              <a:rPr lang="en-US" dirty="0"/>
              <a:t> </a:t>
            </a:r>
          </a:p>
        </p:txBody>
      </p:sp>
    </p:spTree>
    <p:extLst>
      <p:ext uri="{BB962C8B-B14F-4D97-AF65-F5344CB8AC3E}">
        <p14:creationId xmlns:p14="http://schemas.microsoft.com/office/powerpoint/2010/main" val="448477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1DCD-5B0D-4C74-8A37-CF24B0141BF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F16A96A-7E88-4547-9BD9-1EC3236B711A}"/>
              </a:ext>
            </a:extLst>
          </p:cNvPr>
          <p:cNvSpPr>
            <a:spLocks noGrp="1"/>
          </p:cNvSpPr>
          <p:nvPr>
            <p:ph idx="1"/>
          </p:nvPr>
        </p:nvSpPr>
        <p:spPr/>
        <p:txBody>
          <a:bodyPr/>
          <a:lstStyle/>
          <a:p>
            <a:r>
              <a:rPr lang="en-US" dirty="0"/>
              <a:t>ORD continues to work on guidance and tools to support VA Facilities. </a:t>
            </a:r>
          </a:p>
          <a:p>
            <a:r>
              <a:rPr lang="en-US" dirty="0"/>
              <a:t>ORD continues to communicate with the Commercial IRBs to address issues and develop solutions and disseminate the information to the VA research community.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64772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CC3D-5A56-4593-8B4E-B41E32E1CFC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DA919E78-35C3-4761-BDEB-379D86579701}"/>
              </a:ext>
            </a:extLst>
          </p:cNvPr>
          <p:cNvSpPr>
            <a:spLocks noGrp="1"/>
          </p:cNvSpPr>
          <p:nvPr>
            <p:ph idx="1"/>
          </p:nvPr>
        </p:nvSpPr>
        <p:spPr>
          <a:xfrm>
            <a:off x="371475" y="1361621"/>
            <a:ext cx="11461296" cy="4351338"/>
          </a:xfrm>
        </p:spPr>
        <p:txBody>
          <a:bodyPr/>
          <a:lstStyle/>
          <a:p>
            <a:r>
              <a:rPr lang="en-US" dirty="0">
                <a:ea typeface="+mn-lt"/>
                <a:cs typeface="+mn-lt"/>
              </a:rPr>
              <a:t>A recording of this session and the associated handouts will be available on ORPP&amp;E’s Education and Training website approximately one-week post-webinar.</a:t>
            </a:r>
            <a:endParaRPr lang="en-US" dirty="0">
              <a:cs typeface="Calibri" panose="020F0502020204030204"/>
            </a:endParaRPr>
          </a:p>
          <a:p>
            <a:r>
              <a:rPr lang="en-US" dirty="0">
                <a:ea typeface="+mn-lt"/>
                <a:cs typeface="+mn-lt"/>
              </a:rPr>
              <a:t>An archive of all ORPP&amp;E webinars can be found here:  </a:t>
            </a:r>
            <a:r>
              <a:rPr lang="en-US" dirty="0">
                <a:ea typeface="+mn-lt"/>
                <a:cs typeface="+mn-lt"/>
                <a:hlinkClick r:id="rId2"/>
              </a:rPr>
              <a:t>https://www.research.va.gov/programs/orppe/education/webinars/archives.cfm.</a:t>
            </a:r>
            <a:endParaRPr lang="en-US" dirty="0">
              <a:cs typeface="Calibri"/>
            </a:endParaRPr>
          </a:p>
          <a:p>
            <a:endParaRPr lang="en-US" dirty="0"/>
          </a:p>
        </p:txBody>
      </p:sp>
    </p:spTree>
    <p:extLst>
      <p:ext uri="{BB962C8B-B14F-4D97-AF65-F5344CB8AC3E}">
        <p14:creationId xmlns:p14="http://schemas.microsoft.com/office/powerpoint/2010/main" val="4200490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82B7-567C-45E2-8BD4-C1F7ACD54648}"/>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9C2F5F1-D9BA-4006-AF96-83CB33891DFB}"/>
              </a:ext>
            </a:extLst>
          </p:cNvPr>
          <p:cNvSpPr>
            <a:spLocks noGrp="1"/>
          </p:cNvSpPr>
          <p:nvPr>
            <p:ph idx="1"/>
          </p:nvPr>
        </p:nvSpPr>
        <p:spPr/>
        <p:txBody>
          <a:bodyPr/>
          <a:lstStyle/>
          <a:p>
            <a:r>
              <a:rPr lang="en-US" dirty="0"/>
              <a:t>ORD Regulatory Box: </a:t>
            </a:r>
            <a:r>
              <a:rPr lang="en-US" dirty="0">
                <a:hlinkClick r:id="rId2"/>
              </a:rPr>
              <a:t>VHACOORDREGULATORY@VA.GOV</a:t>
            </a:r>
            <a:endParaRPr lang="en-US" dirty="0"/>
          </a:p>
          <a:p>
            <a:r>
              <a:rPr lang="en-US" dirty="0"/>
              <a:t>For questions about the VA IBC Member Optional CITI Training Modules: </a:t>
            </a:r>
            <a:r>
              <a:rPr lang="en-US" sz="2800" dirty="0">
                <a:hlinkClick r:id="rId3"/>
              </a:rPr>
              <a:t>VHACOORDBiosafety@va.gov</a:t>
            </a:r>
            <a:r>
              <a:rPr lang="en-US" sz="2800" dirty="0"/>
              <a:t> </a:t>
            </a:r>
            <a:endParaRPr lang="en-US" dirty="0"/>
          </a:p>
          <a:p>
            <a:endParaRPr lang="en-US" dirty="0"/>
          </a:p>
          <a:p>
            <a:endParaRPr lang="en-US" dirty="0"/>
          </a:p>
        </p:txBody>
      </p:sp>
    </p:spTree>
    <p:extLst>
      <p:ext uri="{BB962C8B-B14F-4D97-AF65-F5344CB8AC3E}">
        <p14:creationId xmlns:p14="http://schemas.microsoft.com/office/powerpoint/2010/main" val="2373865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FEE-39C7-4A15-AF7C-873953C1E0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3EA58E-5D27-426C-A2EC-8A08BC5C43E6}"/>
              </a:ext>
            </a:extLst>
          </p:cNvPr>
          <p:cNvSpPr>
            <a:spLocks noGrp="1"/>
          </p:cNvSpPr>
          <p:nvPr>
            <p:ph idx="1"/>
          </p:nvPr>
        </p:nvSpPr>
        <p:spPr>
          <a:xfrm>
            <a:off x="285749" y="1089478"/>
            <a:ext cx="11644993" cy="4351338"/>
          </a:xfrm>
        </p:spPr>
        <p:txBody>
          <a:bodyPr/>
          <a:lstStyle/>
          <a:p>
            <a:r>
              <a:rPr lang="en-US" sz="2400" dirty="0">
                <a:hlinkClick r:id="rId2"/>
              </a:rPr>
              <a:t>CDC webpage:  Information for Healthcare Providers on Obtaining and Using TPOXX (Tecovirimat) for Treatment of Monkeypox | Monkeypox | Poxvirus | CDC</a:t>
            </a:r>
            <a:endParaRPr lang="en-US" sz="2400" dirty="0">
              <a:hlinkClick r:id="rId3"/>
            </a:endParaRPr>
          </a:p>
          <a:p>
            <a:r>
              <a:rPr lang="en-US" sz="2400" dirty="0">
                <a:hlinkClick r:id="rId4"/>
              </a:rPr>
              <a:t>ORPP&amp;E webpage: IRB Relationships in the VA: Single IRB Exceptions, Independent (Commercial) IRBs, and changing IRB reliance by the VA Facility</a:t>
            </a:r>
            <a:endParaRPr lang="en-US" sz="2400" dirty="0"/>
          </a:p>
          <a:p>
            <a:pPr lvl="1" fontAlgn="base"/>
            <a:r>
              <a:rPr lang="en-US" b="0" i="0" u="sng" dirty="0">
                <a:solidFill>
                  <a:srgbClr val="0B6CB2"/>
                </a:solidFill>
                <a:effectLst/>
                <a:hlinkClick r:id="rId5"/>
              </a:rPr>
              <a:t>VA Specific and Selected 2018 Common Rule Informed Consent Requirements When Using an Independent-Commercial IRB</a:t>
            </a:r>
            <a:r>
              <a:rPr lang="en-US" b="0" i="0" dirty="0">
                <a:solidFill>
                  <a:srgbClr val="444444"/>
                </a:solidFill>
                <a:effectLst/>
              </a:rPr>
              <a:t> (Revised 04/03/2023)</a:t>
            </a:r>
          </a:p>
          <a:p>
            <a:pPr lvl="1" fontAlgn="base"/>
            <a:r>
              <a:rPr lang="en-US" b="0" i="0" u="sng" dirty="0">
                <a:solidFill>
                  <a:srgbClr val="0B6CB2"/>
                </a:solidFill>
                <a:effectLst/>
                <a:hlinkClick r:id="rId6"/>
              </a:rPr>
              <a:t>VA HIPAA Authorization Requirements When Using an Independent (Commercial) IRB</a:t>
            </a:r>
            <a:r>
              <a:rPr lang="en-US" b="0" i="0" dirty="0">
                <a:solidFill>
                  <a:srgbClr val="444444"/>
                </a:solidFill>
                <a:effectLst/>
              </a:rPr>
              <a:t> (Revised 04/03/2023)</a:t>
            </a:r>
          </a:p>
          <a:p>
            <a:pPr lvl="1" fontAlgn="base"/>
            <a:r>
              <a:rPr lang="en-US" b="0" i="0" u="sng" dirty="0">
                <a:solidFill>
                  <a:srgbClr val="0B6CB2"/>
                </a:solidFill>
                <a:effectLst/>
                <a:hlinkClick r:id="rId7"/>
              </a:rPr>
              <a:t>Checklist for VA Facilities Using Independent Commercial IRBs-ICDs and Combined ICD-HIPAA Authorizations</a:t>
            </a:r>
            <a:r>
              <a:rPr lang="en-US" b="0" i="0" dirty="0">
                <a:solidFill>
                  <a:srgbClr val="444444"/>
                </a:solidFill>
                <a:effectLst/>
              </a:rPr>
              <a:t> (New 04/03/2023)</a:t>
            </a:r>
          </a:p>
          <a:p>
            <a:pPr lvl="1" fontAlgn="base"/>
            <a:r>
              <a:rPr lang="en-US" dirty="0">
                <a:hlinkClick r:id="rId8"/>
              </a:rPr>
              <a:t>VA Facility Endorsement Letter Template for Commercial IRB Submission</a:t>
            </a:r>
            <a:endParaRPr lang="en-US" b="0" i="0" dirty="0">
              <a:solidFill>
                <a:srgbClr val="444444"/>
              </a:solidFill>
              <a:effectLst/>
            </a:endParaRPr>
          </a:p>
          <a:p>
            <a:endParaRPr lang="en-US" sz="2000" dirty="0"/>
          </a:p>
          <a:p>
            <a:pPr marL="0" indent="0">
              <a:buNone/>
            </a:pPr>
            <a:endParaRPr lang="en-US" sz="2000" dirty="0"/>
          </a:p>
          <a:p>
            <a:endParaRPr lang="en-US" sz="2000" dirty="0"/>
          </a:p>
          <a:p>
            <a:pPr marL="0" indent="0">
              <a:buNone/>
            </a:pPr>
            <a:endParaRPr lang="en-US" sz="2000" dirty="0"/>
          </a:p>
          <a:p>
            <a:endParaRPr lang="en-US" sz="2000" dirty="0">
              <a:cs typeface="Calibri"/>
            </a:endParaRPr>
          </a:p>
          <a:p>
            <a:pPr marL="0" indent="0">
              <a:buNone/>
            </a:pPr>
            <a:endParaRPr lang="en-US" sz="2000" dirty="0"/>
          </a:p>
        </p:txBody>
      </p:sp>
    </p:spTree>
    <p:extLst>
      <p:ext uri="{BB962C8B-B14F-4D97-AF65-F5344CB8AC3E}">
        <p14:creationId xmlns:p14="http://schemas.microsoft.com/office/powerpoint/2010/main" val="1277824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FEE-39C7-4A15-AF7C-873953C1E069}"/>
              </a:ext>
            </a:extLst>
          </p:cNvPr>
          <p:cNvSpPr>
            <a:spLocks noGrp="1"/>
          </p:cNvSpPr>
          <p:nvPr>
            <p:ph type="title"/>
          </p:nvPr>
        </p:nvSpPr>
        <p:spPr/>
        <p:txBody>
          <a:bodyPr/>
          <a:lstStyle/>
          <a:p>
            <a:r>
              <a:rPr lang="en-US" dirty="0"/>
              <a:t>References (cont.)</a:t>
            </a:r>
          </a:p>
        </p:txBody>
      </p:sp>
      <p:sp>
        <p:nvSpPr>
          <p:cNvPr id="3" name="Content Placeholder 2">
            <a:extLst>
              <a:ext uri="{FF2B5EF4-FFF2-40B4-BE49-F238E27FC236}">
                <a16:creationId xmlns:a16="http://schemas.microsoft.com/office/drawing/2014/main" id="{103EA58E-5D27-426C-A2EC-8A08BC5C43E6}"/>
              </a:ext>
            </a:extLst>
          </p:cNvPr>
          <p:cNvSpPr>
            <a:spLocks noGrp="1"/>
          </p:cNvSpPr>
          <p:nvPr>
            <p:ph idx="1"/>
          </p:nvPr>
        </p:nvSpPr>
        <p:spPr>
          <a:xfrm>
            <a:off x="285749" y="1089478"/>
            <a:ext cx="11732079" cy="4351338"/>
          </a:xfrm>
        </p:spPr>
        <p:txBody>
          <a:bodyPr/>
          <a:lstStyle/>
          <a:p>
            <a:r>
              <a:rPr lang="en-US" sz="2400" dirty="0">
                <a:hlinkClick r:id="rId2"/>
              </a:rPr>
              <a:t>ORPP&amp;E Webpage: Optional Training Course for VA IBC Members</a:t>
            </a:r>
            <a:endParaRPr lang="en-US" sz="2400" dirty="0"/>
          </a:p>
          <a:p>
            <a:r>
              <a:rPr lang="en-US" sz="2400" dirty="0">
                <a:hlinkClick r:id="rId3"/>
              </a:rPr>
              <a:t>PROGRAM GUIDE: 1200.21 VHA Operations Activities That May Constitute Research (va.gov) </a:t>
            </a:r>
            <a:endParaRPr lang="en-US" sz="2400" dirty="0"/>
          </a:p>
          <a:p>
            <a:r>
              <a:rPr lang="en-US" sz="2400" dirty="0"/>
              <a:t>ORD’s Policies and Guidance Documents webpage at </a:t>
            </a:r>
            <a:r>
              <a:rPr lang="en-US" sz="2400" dirty="0">
                <a:hlinkClick r:id="rId4"/>
              </a:rPr>
              <a:t>https://www.research.va.gov/resources/policies/</a:t>
            </a:r>
            <a:endParaRPr lang="en-US" sz="2400" dirty="0"/>
          </a:p>
          <a:p>
            <a:r>
              <a:rPr lang="en-US" sz="2400" i="0" dirty="0">
                <a:solidFill>
                  <a:srgbClr val="002F56"/>
                </a:solidFill>
                <a:cs typeface="Arial" panose="020B0604020202020204" pitchFamily="34" charset="0"/>
              </a:rPr>
              <a:t>VAEDA Tool: </a:t>
            </a:r>
            <a:r>
              <a:rPr lang="en-US" sz="2400" i="0" dirty="0">
                <a:solidFill>
                  <a:srgbClr val="002F56"/>
                </a:solidFill>
                <a:cs typeface="Arial" panose="020B0604020202020204" pitchFamily="34" charset="0"/>
                <a:hlinkClick r:id="rId5"/>
              </a:rPr>
              <a:t>https://vhacdwdwhvda01.vha.med.va.gov/vaeda/home#/</a:t>
            </a:r>
            <a:r>
              <a:rPr lang="en-US" sz="2400" i="0" dirty="0">
                <a:solidFill>
                  <a:srgbClr val="002F56"/>
                </a:solidFill>
                <a:cs typeface="Arial" panose="020B0604020202020204" pitchFamily="34" charset="0"/>
              </a:rPr>
              <a:t>  </a:t>
            </a:r>
          </a:p>
          <a:p>
            <a:r>
              <a:rPr lang="en-US" sz="2400" dirty="0">
                <a:cs typeface="Calibri"/>
              </a:rPr>
              <a:t>VHA Directive 1200.05(2): Research and Development Committee (January 7, 2019) at </a:t>
            </a:r>
            <a:r>
              <a:rPr lang="en-US" sz="2400" dirty="0">
                <a:cs typeface="Calibri"/>
                <a:hlinkClick r:id="rId6"/>
              </a:rPr>
              <a:t>VHA Publications</a:t>
            </a:r>
            <a:endParaRPr lang="en-US" sz="2400" dirty="0">
              <a:cs typeface="Calibri"/>
            </a:endParaRPr>
          </a:p>
          <a:p>
            <a:pPr marL="0" indent="0">
              <a:buNone/>
            </a:pPr>
            <a:endParaRPr lang="en-US" sz="2400" i="0" dirty="0">
              <a:solidFill>
                <a:srgbClr val="002F56"/>
              </a:solidFill>
              <a:cs typeface="Arial" panose="020B0604020202020204" pitchFamily="34" charset="0"/>
            </a:endParaRPr>
          </a:p>
          <a:p>
            <a:endParaRPr lang="en-US" sz="2400" dirty="0"/>
          </a:p>
          <a:p>
            <a:endParaRPr lang="en-US" sz="2400" dirty="0"/>
          </a:p>
          <a:p>
            <a:pPr marL="0" indent="0">
              <a:buNone/>
            </a:pPr>
            <a:endParaRPr lang="en-US" sz="2400" dirty="0"/>
          </a:p>
          <a:p>
            <a:pPr marL="0" indent="0">
              <a:buNone/>
            </a:pPr>
            <a:endParaRPr lang="en-US" sz="2000" dirty="0"/>
          </a:p>
          <a:p>
            <a:endParaRPr lang="en-US" sz="2000" dirty="0"/>
          </a:p>
          <a:p>
            <a:pPr marL="0" indent="0">
              <a:buNone/>
            </a:pPr>
            <a:endParaRPr lang="en-US" sz="2000" dirty="0"/>
          </a:p>
          <a:p>
            <a:endParaRPr lang="en-US" sz="2000" dirty="0">
              <a:cs typeface="Calibri"/>
            </a:endParaRPr>
          </a:p>
          <a:p>
            <a:pPr marL="0" indent="0">
              <a:buNone/>
            </a:pPr>
            <a:endParaRPr lang="en-US" sz="2000" dirty="0"/>
          </a:p>
        </p:txBody>
      </p:sp>
    </p:spTree>
    <p:extLst>
      <p:ext uri="{BB962C8B-B14F-4D97-AF65-F5344CB8AC3E}">
        <p14:creationId xmlns:p14="http://schemas.microsoft.com/office/powerpoint/2010/main" val="27873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732079" cy="618385"/>
          </a:xfrm>
        </p:spPr>
        <p:txBody>
          <a:bodyPr/>
          <a:lstStyle/>
          <a:p>
            <a:r>
              <a:rPr lang="en-US" sz="3600" dirty="0"/>
              <a:t>CDC Expanded Access Program for Use of Tecovirimat (TPOXX®) for Mpox</a:t>
            </a:r>
            <a:endParaRPr lang="en-US" dirty="0"/>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382360" y="1133021"/>
            <a:ext cx="10906125" cy="4351338"/>
          </a:xfrm>
        </p:spPr>
        <p:txBody>
          <a:bodyPr/>
          <a:lstStyle/>
          <a:p>
            <a:r>
              <a:rPr lang="en-US" dirty="0"/>
              <a:t>No modifications in the protocol or informed consent document have occurred since October, 2022.</a:t>
            </a:r>
          </a:p>
          <a:p>
            <a:pPr lvl="1"/>
            <a:r>
              <a:rPr lang="en-US" sz="2800" dirty="0"/>
              <a:t>Current CDC IRB-approved protocol is Version 6.2 (October 24, 2022)</a:t>
            </a:r>
          </a:p>
          <a:p>
            <a:pPr lvl="1"/>
            <a:r>
              <a:rPr lang="en-US" sz="2800" dirty="0"/>
              <a:t>Current CDC IRB-approved informed consent document is Version 6.1 (August 10, 2022). </a:t>
            </a:r>
            <a:endParaRPr lang="en-US" sz="2800" b="0" i="0" dirty="0">
              <a:solidFill>
                <a:srgbClr val="000000"/>
              </a:solidFill>
              <a:effectLst/>
            </a:endParaRPr>
          </a:p>
          <a:p>
            <a:r>
              <a:rPr lang="en-US" dirty="0"/>
              <a:t>CDC IRB approval of the EAP IND protocol will expire on July 23, 2023.</a:t>
            </a:r>
          </a:p>
          <a:p>
            <a:r>
              <a:rPr lang="en-US" dirty="0"/>
              <a:t>There is no indication that the program will not continue; the CDC EAP  IND program is expected to undergo IRB continuing review prior to expiration. </a:t>
            </a:r>
          </a:p>
          <a:p>
            <a:r>
              <a:rPr lang="en-US" dirty="0"/>
              <a:t>The CDC EAP IND Program for </a:t>
            </a:r>
            <a:r>
              <a:rPr lang="en-US" dirty="0" err="1"/>
              <a:t>Mpox</a:t>
            </a:r>
            <a:r>
              <a:rPr lang="en-US" dirty="0"/>
              <a:t> does not have high-volume use at most VA Facilities. </a:t>
            </a:r>
          </a:p>
          <a:p>
            <a:endParaRPr lang="en-US" dirty="0"/>
          </a:p>
          <a:p>
            <a:pPr marL="0" indent="0">
              <a:buNone/>
            </a:pPr>
            <a:r>
              <a:rPr lang="en-US" dirty="0"/>
              <a:t> </a:t>
            </a:r>
          </a:p>
        </p:txBody>
      </p:sp>
    </p:spTree>
    <p:extLst>
      <p:ext uri="{BB962C8B-B14F-4D97-AF65-F5344CB8AC3E}">
        <p14:creationId xmlns:p14="http://schemas.microsoft.com/office/powerpoint/2010/main" val="214728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0419-AC29-15E6-B384-A99A68A8C151}"/>
              </a:ext>
            </a:extLst>
          </p:cNvPr>
          <p:cNvSpPr>
            <a:spLocks noGrp="1"/>
          </p:cNvSpPr>
          <p:nvPr>
            <p:ph type="title"/>
          </p:nvPr>
        </p:nvSpPr>
        <p:spPr>
          <a:xfrm>
            <a:off x="285749" y="166264"/>
            <a:ext cx="11644993" cy="618385"/>
          </a:xfrm>
        </p:spPr>
        <p:txBody>
          <a:bodyPr/>
          <a:lstStyle/>
          <a:p>
            <a:r>
              <a:rPr lang="en-US" dirty="0"/>
              <a:t>What is Required If Your VA Facility Wishes to Voluntarily Close the CDC Tecovirimat EAP for Mpox at Your Site?</a:t>
            </a:r>
          </a:p>
        </p:txBody>
      </p:sp>
      <p:pic>
        <p:nvPicPr>
          <p:cNvPr id="16386" name="Picture 2" descr="Free Closing Cliparts, Download Free Closing Cliparts png images, Free ClipArts on Clipart Library">
            <a:extLst>
              <a:ext uri="{FF2B5EF4-FFF2-40B4-BE49-F238E27FC236}">
                <a16:creationId xmlns:a16="http://schemas.microsoft.com/office/drawing/2014/main" id="{7E8C7C0F-1EC7-BAB6-991F-F9B4BD1354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8612" y="1633650"/>
            <a:ext cx="3271551" cy="359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16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C843-0229-243E-BBFA-C904F1AEA5F9}"/>
              </a:ext>
            </a:extLst>
          </p:cNvPr>
          <p:cNvSpPr>
            <a:spLocks noGrp="1"/>
          </p:cNvSpPr>
          <p:nvPr>
            <p:ph type="title"/>
          </p:nvPr>
        </p:nvSpPr>
        <p:spPr>
          <a:xfrm>
            <a:off x="285749" y="166264"/>
            <a:ext cx="11613695" cy="618385"/>
          </a:xfrm>
        </p:spPr>
        <p:txBody>
          <a:bodyPr/>
          <a:lstStyle/>
          <a:p>
            <a:r>
              <a:rPr lang="en-US" dirty="0"/>
              <a:t>Closure Procedures for VA Facilities Using the CDC IRB for the CDC Tecovirimat EAP for MPOX If Your Site Chooses to Close </a:t>
            </a:r>
          </a:p>
        </p:txBody>
      </p:sp>
      <p:sp>
        <p:nvSpPr>
          <p:cNvPr id="3" name="Content Placeholder 2">
            <a:extLst>
              <a:ext uri="{FF2B5EF4-FFF2-40B4-BE49-F238E27FC236}">
                <a16:creationId xmlns:a16="http://schemas.microsoft.com/office/drawing/2014/main" id="{EC6E5E2D-9F36-791F-FE92-1497DA4BE445}"/>
              </a:ext>
            </a:extLst>
          </p:cNvPr>
          <p:cNvSpPr>
            <a:spLocks noGrp="1"/>
          </p:cNvSpPr>
          <p:nvPr>
            <p:ph idx="1"/>
          </p:nvPr>
        </p:nvSpPr>
        <p:spPr>
          <a:xfrm>
            <a:off x="285750" y="1056821"/>
            <a:ext cx="11613696" cy="4351338"/>
          </a:xfrm>
        </p:spPr>
        <p:txBody>
          <a:bodyPr/>
          <a:lstStyle/>
          <a:p>
            <a:r>
              <a:rPr lang="en-US" dirty="0">
                <a:latin typeface="Calibri" panose="020F0502020204030204" pitchFamily="34" charset="0"/>
                <a:ea typeface="Calibri" panose="020F0502020204030204" pitchFamily="34" charset="0"/>
              </a:rPr>
              <a:t>E</a:t>
            </a:r>
            <a:r>
              <a:rPr lang="en-US" dirty="0">
                <a:effectLst/>
                <a:latin typeface="Calibri" panose="020F0502020204030204" pitchFamily="34" charset="0"/>
                <a:ea typeface="Calibri" panose="020F0502020204030204" pitchFamily="34" charset="0"/>
              </a:rPr>
              <a:t>mail the CDC Regulatory Affairs Office at </a:t>
            </a:r>
            <a:r>
              <a:rPr lang="en-US" dirty="0">
                <a:effectLst/>
                <a:latin typeface="Calibri" panose="020F0502020204030204" pitchFamily="34" charset="0"/>
                <a:ea typeface="Calibri" panose="020F0502020204030204" pitchFamily="34" charset="0"/>
                <a:hlinkClick r:id="rId2"/>
              </a:rPr>
              <a:t>regaffairs@cdc.gov</a:t>
            </a:r>
            <a:r>
              <a:rPr lang="en-US" dirty="0">
                <a:effectLst/>
                <a:latin typeface="Calibri" panose="020F0502020204030204" pitchFamily="34" charset="0"/>
                <a:ea typeface="Calibri" panose="020F0502020204030204" pitchFamily="34" charset="0"/>
              </a:rPr>
              <a:t> and include the answers to these questions: </a:t>
            </a:r>
          </a:p>
          <a:p>
            <a:pPr lvl="1"/>
            <a:r>
              <a:rPr lang="en-US" sz="2800" dirty="0">
                <a:effectLst/>
                <a:latin typeface="Calibri" panose="020F0502020204030204" pitchFamily="34" charset="0"/>
                <a:ea typeface="Calibri" panose="020F0502020204030204" pitchFamily="34" charset="0"/>
              </a:rPr>
              <a:t>How many patients have been treated with Tecovirimat at your site?</a:t>
            </a:r>
          </a:p>
          <a:p>
            <a:pPr lvl="1"/>
            <a:r>
              <a:rPr lang="en-US" sz="2800" dirty="0">
                <a:latin typeface="Calibri" panose="020F0502020204030204" pitchFamily="34" charset="0"/>
                <a:ea typeface="Calibri" panose="020F0502020204030204" pitchFamily="34" charset="0"/>
              </a:rPr>
              <a:t>Does your pharmacy have any Tecovirimat at your site</a:t>
            </a:r>
            <a:r>
              <a:rPr lang="en-US" sz="2800" dirty="0">
                <a:effectLst/>
                <a:latin typeface="Calibri" panose="020F0502020204030204" pitchFamily="34" charset="0"/>
                <a:ea typeface="Calibri" panose="020F0502020204030204" pitchFamily="34" charset="0"/>
              </a:rPr>
              <a:t>?</a:t>
            </a:r>
          </a:p>
          <a:p>
            <a:r>
              <a:rPr lang="en-US" dirty="0">
                <a:latin typeface="Calibri" panose="020F0502020204030204" pitchFamily="34" charset="0"/>
                <a:ea typeface="Calibri" panose="020F0502020204030204" pitchFamily="34" charset="0"/>
              </a:rPr>
              <a:t>Please copy the following on your email to the CDC Regulatory Affairs Office:</a:t>
            </a:r>
          </a:p>
          <a:p>
            <a:pPr lvl="1"/>
            <a:r>
              <a:rPr lang="en-US" sz="2800" dirty="0">
                <a:latin typeface="Calibri" panose="020F0502020204030204" pitchFamily="34" charset="0"/>
                <a:ea typeface="Calibri" panose="020F0502020204030204" pitchFamily="34" charset="0"/>
                <a:hlinkClick r:id="rId3"/>
              </a:rPr>
              <a:t>Irbrelianceandsirbexceptions@va.gov</a:t>
            </a:r>
            <a:r>
              <a:rPr lang="en-US" sz="2800" dirty="0">
                <a:latin typeface="Calibri" panose="020F0502020204030204" pitchFamily="34" charset="0"/>
                <a:ea typeface="Calibri" panose="020F0502020204030204" pitchFamily="34" charset="0"/>
              </a:rPr>
              <a:t> </a:t>
            </a:r>
          </a:p>
          <a:p>
            <a:pPr lvl="1"/>
            <a:r>
              <a:rPr lang="en-US" sz="2800" dirty="0">
                <a:latin typeface="Calibri" panose="020F0502020204030204" pitchFamily="34" charset="0"/>
                <a:ea typeface="Calibri" panose="020F0502020204030204" pitchFamily="34" charset="0"/>
                <a:hlinkClick r:id="rId4"/>
              </a:rPr>
              <a:t>Priscilla.Craig@va.gov</a:t>
            </a:r>
            <a:r>
              <a:rPr lang="en-US" sz="2800" dirty="0">
                <a:latin typeface="Calibri" panose="020F0502020204030204" pitchFamily="34" charset="0"/>
                <a:ea typeface="Calibri" panose="020F0502020204030204" pitchFamily="34" charset="0"/>
              </a:rPr>
              <a:t> </a:t>
            </a:r>
          </a:p>
          <a:p>
            <a:pPr lvl="1"/>
            <a:r>
              <a:rPr lang="en-US" sz="2800" dirty="0">
                <a:latin typeface="Calibri" panose="020F0502020204030204" pitchFamily="34" charset="0"/>
                <a:ea typeface="Calibri" panose="020F0502020204030204" pitchFamily="34" charset="0"/>
                <a:hlinkClick r:id="rId5"/>
              </a:rPr>
              <a:t>Elizabeth.Clark3@va.gov</a:t>
            </a:r>
            <a:r>
              <a:rPr lang="en-US" sz="2800" dirty="0">
                <a:latin typeface="Calibri" panose="020F0502020204030204" pitchFamily="34" charset="0"/>
                <a:ea typeface="Calibri" panose="020F0502020204030204" pitchFamily="34" charset="0"/>
              </a:rPr>
              <a:t> </a:t>
            </a:r>
          </a:p>
          <a:p>
            <a:r>
              <a:rPr lang="en-US" dirty="0">
                <a:effectLst/>
                <a:latin typeface="Calibri" panose="020F0502020204030204" pitchFamily="34" charset="0"/>
                <a:ea typeface="Calibri" panose="020F0502020204030204" pitchFamily="34" charset="0"/>
              </a:rPr>
              <a:t>Close the </a:t>
            </a:r>
            <a:r>
              <a:rPr lang="en-US" dirty="0">
                <a:latin typeface="Calibri" panose="020F0502020204030204" pitchFamily="34" charset="0"/>
                <a:ea typeface="Calibri" panose="020F0502020204030204" pitchFamily="34" charset="0"/>
              </a:rPr>
              <a:t>program with your VA Facility’s Research and Development (R&amp;D) Committee after the CDC Regulatory Affairs office acknowledges the VA Facility’s email notifying them of closure.</a:t>
            </a:r>
          </a:p>
          <a:p>
            <a:pPr marL="0" indent="0">
              <a:buNone/>
            </a:pPr>
            <a:endParaRPr lang="en-US" dirty="0"/>
          </a:p>
        </p:txBody>
      </p:sp>
    </p:spTree>
    <p:extLst>
      <p:ext uri="{BB962C8B-B14F-4D97-AF65-F5344CB8AC3E}">
        <p14:creationId xmlns:p14="http://schemas.microsoft.com/office/powerpoint/2010/main" val="270737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88C6-22B1-04E4-38F8-8B9C6D07E41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6E7C137-1CE4-A47F-F246-D944D710B8B1}"/>
              </a:ext>
            </a:extLst>
          </p:cNvPr>
          <p:cNvSpPr>
            <a:spLocks noGrp="1"/>
          </p:cNvSpPr>
          <p:nvPr>
            <p:ph idx="1"/>
          </p:nvPr>
        </p:nvSpPr>
        <p:spPr/>
        <p:txBody>
          <a:bodyPr/>
          <a:lstStyle/>
          <a:p>
            <a:pPr marL="0" indent="0">
              <a:buNone/>
            </a:pPr>
            <a:r>
              <a:rPr lang="en-US" dirty="0"/>
              <a:t> </a:t>
            </a:r>
          </a:p>
        </p:txBody>
      </p:sp>
      <p:pic>
        <p:nvPicPr>
          <p:cNvPr id="18434" name="Picture 2" descr="What is the Difference between Agency and Consultant? - I Connect Web Solution">
            <a:extLst>
              <a:ext uri="{FF2B5EF4-FFF2-40B4-BE49-F238E27FC236}">
                <a16:creationId xmlns:a16="http://schemas.microsoft.com/office/drawing/2014/main" id="{9E9939C9-E803-EB20-2C69-11A971164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869472"/>
            <a:ext cx="7241122" cy="51176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7061C7-AA8D-9AD5-C641-FB146309A6A3}"/>
              </a:ext>
            </a:extLst>
          </p:cNvPr>
          <p:cNvSpPr txBox="1"/>
          <p:nvPr/>
        </p:nvSpPr>
        <p:spPr>
          <a:xfrm>
            <a:off x="7696200" y="1145041"/>
            <a:ext cx="1284514" cy="509588"/>
          </a:xfrm>
          <a:prstGeom prst="rect">
            <a:avLst/>
          </a:prstGeom>
          <a:solidFill>
            <a:schemeClr val="bg1">
              <a:lumMod val="85000"/>
            </a:schemeClr>
          </a:solidFill>
        </p:spPr>
        <p:txBody>
          <a:bodyPr wrap="square" rtlCol="0">
            <a:spAutoFit/>
          </a:bodyPr>
          <a:lstStyle/>
          <a:p>
            <a:endParaRPr lang="en-US" dirty="0"/>
          </a:p>
        </p:txBody>
      </p:sp>
      <p:sp>
        <p:nvSpPr>
          <p:cNvPr id="6" name="Rectangle 5">
            <a:extLst>
              <a:ext uri="{FF2B5EF4-FFF2-40B4-BE49-F238E27FC236}">
                <a16:creationId xmlns:a16="http://schemas.microsoft.com/office/drawing/2014/main" id="{78201FE7-3772-2B74-5111-78E8B4378211}"/>
              </a:ext>
            </a:extLst>
          </p:cNvPr>
          <p:cNvSpPr/>
          <p:nvPr/>
        </p:nvSpPr>
        <p:spPr>
          <a:xfrm>
            <a:off x="2383972" y="4832351"/>
            <a:ext cx="4844143" cy="66402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lumMod val="50000"/>
                  </a:schemeClr>
                </a:solidFill>
              </a:rPr>
              <a:t>Investigator vs. Consultant?</a:t>
            </a:r>
          </a:p>
        </p:txBody>
      </p:sp>
      <p:sp>
        <p:nvSpPr>
          <p:cNvPr id="7" name="TextBox 6">
            <a:extLst>
              <a:ext uri="{FF2B5EF4-FFF2-40B4-BE49-F238E27FC236}">
                <a16:creationId xmlns:a16="http://schemas.microsoft.com/office/drawing/2014/main" id="{2AED2A41-6CCF-A48B-253D-3B29FFB7844C}"/>
              </a:ext>
            </a:extLst>
          </p:cNvPr>
          <p:cNvSpPr txBox="1"/>
          <p:nvPr/>
        </p:nvSpPr>
        <p:spPr>
          <a:xfrm>
            <a:off x="759278" y="207184"/>
            <a:ext cx="10613572" cy="584775"/>
          </a:xfrm>
          <a:prstGeom prst="rect">
            <a:avLst/>
          </a:prstGeom>
          <a:noFill/>
        </p:spPr>
        <p:txBody>
          <a:bodyPr wrap="square" rtlCol="0">
            <a:spAutoFit/>
          </a:bodyPr>
          <a:lstStyle/>
          <a:p>
            <a:r>
              <a:rPr lang="en-US" sz="3200" dirty="0">
                <a:solidFill>
                  <a:schemeClr val="bg1"/>
                </a:solidFill>
              </a:rPr>
              <a:t>Investigators vs. Consultants</a:t>
            </a:r>
          </a:p>
        </p:txBody>
      </p:sp>
    </p:spTree>
    <p:extLst>
      <p:ext uri="{BB962C8B-B14F-4D97-AF65-F5344CB8AC3E}">
        <p14:creationId xmlns:p14="http://schemas.microsoft.com/office/powerpoint/2010/main" val="336300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13C9-A617-99C0-9B78-E12316CEE76E}"/>
              </a:ext>
            </a:extLst>
          </p:cNvPr>
          <p:cNvSpPr>
            <a:spLocks noGrp="1"/>
          </p:cNvSpPr>
          <p:nvPr>
            <p:ph type="title"/>
          </p:nvPr>
        </p:nvSpPr>
        <p:spPr/>
        <p:txBody>
          <a:bodyPr/>
          <a:lstStyle/>
          <a:p>
            <a:r>
              <a:rPr lang="en-US" dirty="0"/>
              <a:t>Investigators and Consultants	</a:t>
            </a:r>
          </a:p>
        </p:txBody>
      </p:sp>
      <p:sp>
        <p:nvSpPr>
          <p:cNvPr id="3" name="Content Placeholder 2">
            <a:extLst>
              <a:ext uri="{FF2B5EF4-FFF2-40B4-BE49-F238E27FC236}">
                <a16:creationId xmlns:a16="http://schemas.microsoft.com/office/drawing/2014/main" id="{2134F362-B55F-ACB2-90F3-3FB700141C14}"/>
              </a:ext>
            </a:extLst>
          </p:cNvPr>
          <p:cNvSpPr>
            <a:spLocks noGrp="1"/>
          </p:cNvSpPr>
          <p:nvPr>
            <p:ph idx="1"/>
          </p:nvPr>
        </p:nvSpPr>
        <p:spPr>
          <a:xfrm>
            <a:off x="354466" y="991506"/>
            <a:ext cx="11483068" cy="4351338"/>
          </a:xfrm>
        </p:spPr>
        <p:txBody>
          <a:bodyPr/>
          <a:lstStyle/>
          <a:p>
            <a:r>
              <a:rPr lang="en-US" dirty="0"/>
              <a:t>“Investigators” and “Consultants” are not interchangeable terms.</a:t>
            </a:r>
          </a:p>
          <a:p>
            <a:r>
              <a:rPr lang="en-US" dirty="0"/>
              <a:t> ORD policy does not define “consultant”, nor do Federal human subjects regulations.</a:t>
            </a:r>
          </a:p>
          <a:p>
            <a:r>
              <a:rPr lang="en-US" dirty="0"/>
              <a:t>Confusion arises when </a:t>
            </a:r>
          </a:p>
          <a:p>
            <a:pPr lvl="1"/>
            <a:r>
              <a:rPr lang="en-US" sz="2800" dirty="0"/>
              <a:t>“Consultants” are not included as part of a study team when they are conducting research based upon the label of “Consultant,” or</a:t>
            </a:r>
          </a:p>
          <a:p>
            <a:pPr lvl="1"/>
            <a:r>
              <a:rPr lang="en-US" sz="2800" dirty="0"/>
              <a:t>“Consultants” are included as part of a study team when they are not conducting research based upon the label of “Consultant”. </a:t>
            </a:r>
          </a:p>
          <a:p>
            <a:r>
              <a:rPr lang="en-US" dirty="0"/>
              <a:t>Consultants are traditionally not involved in the conduct of research. </a:t>
            </a:r>
          </a:p>
          <a:p>
            <a:r>
              <a:rPr lang="en-US" dirty="0"/>
              <a:t>Asking what the “Consultant” is doing determines whether that individual is conducting research. </a:t>
            </a:r>
          </a:p>
          <a:p>
            <a:pPr marL="0" indent="0">
              <a:buNone/>
            </a:pPr>
            <a:endParaRPr lang="en-US" dirty="0"/>
          </a:p>
        </p:txBody>
      </p:sp>
    </p:spTree>
    <p:extLst>
      <p:ext uri="{BB962C8B-B14F-4D97-AF65-F5344CB8AC3E}">
        <p14:creationId xmlns:p14="http://schemas.microsoft.com/office/powerpoint/2010/main" val="3546522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2D9B3E-CE99-47F5-A69E-DC01604CEBD4}">
  <ds:schemaRef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77dce447-0566-47ff-8c07-c9b85fda5322"/>
    <ds:schemaRef ds:uri="b3b97a4c-43ac-46e7-9970-904f1e1efc09"/>
    <ds:schemaRef ds:uri="http://www.w3.org/XML/1998/namespace"/>
    <ds:schemaRef ds:uri="http://purl.org/dc/dcmitype/"/>
  </ds:schemaRefs>
</ds:datastoreItem>
</file>

<file path=customXml/itemProps2.xml><?xml version="1.0" encoding="utf-8"?>
<ds:datastoreItem xmlns:ds="http://schemas.openxmlformats.org/officeDocument/2006/customXml" ds:itemID="{BE71584B-B13B-4759-9011-3BE7C1F5F41E}">
  <ds:schemaRefs>
    <ds:schemaRef ds:uri="http://schemas.microsoft.com/sharepoint/v3/contenttype/forms"/>
  </ds:schemaRefs>
</ds:datastoreItem>
</file>

<file path=customXml/itemProps3.xml><?xml version="1.0" encoding="utf-8"?>
<ds:datastoreItem xmlns:ds="http://schemas.openxmlformats.org/officeDocument/2006/customXml" ds:itemID="{BB758818-A290-4F4C-A750-AC3455236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ChooseVA</Template>
  <TotalTime>6332</TotalTime>
  <Words>3442</Words>
  <Application>Microsoft Office PowerPoint</Application>
  <PresentationFormat>Widescreen</PresentationFormat>
  <Paragraphs>237</Paragraphs>
  <Slides>44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Bradley Hand ITC</vt:lpstr>
      <vt:lpstr>Calibri</vt:lpstr>
      <vt:lpstr>Calibri Light</vt:lpstr>
      <vt:lpstr>Wingdings</vt:lpstr>
      <vt:lpstr>VA1</vt:lpstr>
      <vt:lpstr>think-cell Slide</vt:lpstr>
      <vt:lpstr>  Bi-Monthly Updates in Human Research Protections</vt:lpstr>
      <vt:lpstr> </vt:lpstr>
      <vt:lpstr>Purpose</vt:lpstr>
      <vt:lpstr>VA Facility Implementation of the CDC Expanded Access Program  (EAP) for Use of Tecovirimat (TPOXX®) for Mpox</vt:lpstr>
      <vt:lpstr>CDC Expanded Access Program for Use of Tecovirimat (TPOXX®) for Mpox</vt:lpstr>
      <vt:lpstr>What is Required If Your VA Facility Wishes to Voluntarily Close the CDC Tecovirimat EAP for Mpox at Your Site?</vt:lpstr>
      <vt:lpstr>Closure Procedures for VA Facilities Using the CDC IRB for the CDC Tecovirimat EAP for MPOX If Your Site Chooses to Close </vt:lpstr>
      <vt:lpstr> </vt:lpstr>
      <vt:lpstr>Investigators and Consultants </vt:lpstr>
      <vt:lpstr>Poll Question #1: Authorship</vt:lpstr>
      <vt:lpstr>Poll Question with Answer #1: Authorship</vt:lpstr>
      <vt:lpstr>Poll Question #2: Training Requirements</vt:lpstr>
      <vt:lpstr>Poll Question with Answer #2 : Training Requirements</vt:lpstr>
      <vt:lpstr> Most Important Take Home Message:</vt:lpstr>
      <vt:lpstr>Common Issues When Making Research vs. Non-Research Determinations</vt:lpstr>
      <vt:lpstr>Research vs. Non-Research Determinations</vt:lpstr>
      <vt:lpstr>Definition of “Research”: Key Phrases</vt:lpstr>
      <vt:lpstr>Key Phrases: Simplifying the Words</vt:lpstr>
      <vt:lpstr>Breaking it Down: Some Key Questions ORD Considers When Making Research Determinations</vt:lpstr>
      <vt:lpstr>Case Studies  </vt:lpstr>
      <vt:lpstr>Key Characteristics of Non-Research Activities: ORD Program Guide 1200.21:  VHA Operations Activities That May Constitute Research</vt:lpstr>
      <vt:lpstr>Fillable Form: Documentation of Non-Research Activities for Publications Outside the VA</vt:lpstr>
      <vt:lpstr>Commercial (Independent) IRB Issues </vt:lpstr>
      <vt:lpstr>Commercial IRB Issues:</vt:lpstr>
      <vt:lpstr>Inclusion of VA and Select 2018 Common Rule Requirements into VA Informed Consent Documents </vt:lpstr>
      <vt:lpstr>Inclusion of VA and Select 2018 Common Rule Requirements into VA Informed Consent Documents (cont.) </vt:lpstr>
      <vt:lpstr>Tools: Inclusion of VA and Select 2018 Common Rule Requirements into VA Informed Consent Documents</vt:lpstr>
      <vt:lpstr>Tool: VA Specific and Selected 2018 Common Rule Informed Consent Requirements When Using an Independent-Commercial IRB </vt:lpstr>
      <vt:lpstr>Tool: VA Specific and Selected 2018 Common Rule Informed Consent Requirements When Using an Independent-Commercial IRB  (cont.)</vt:lpstr>
      <vt:lpstr>Tool:  VA HIPAA Authorization Requirements When Using an Independent (Commercial) IRB</vt:lpstr>
      <vt:lpstr>New Checklist For VA Facilities Using Independent (Commercial) IRBs</vt:lpstr>
      <vt:lpstr>Checklist For VA Facilities Using Independent (Commercial) IRBs</vt:lpstr>
      <vt:lpstr>Excerpt of Checklist:  VA Specific Elements</vt:lpstr>
      <vt:lpstr>Excerpt of Checklist:  Select 2018 Common Rule Informed Consent Elements</vt:lpstr>
      <vt:lpstr>Revision in Endorsement Letter</vt:lpstr>
      <vt:lpstr>Role of ORD-Approved Commercial IRBs With  Submission Informed Consent/HIPAA Authorization Language </vt:lpstr>
      <vt:lpstr>ORPP&amp;E Workshop: Tools and Checklist for Facilitating Submission of Informed Consent Documents to Commercial IRBs</vt:lpstr>
      <vt:lpstr>New Optional VA IBC Member CITI Training Course</vt:lpstr>
      <vt:lpstr>New Optional VA IBC Member CITI Training Course (cont.)</vt:lpstr>
      <vt:lpstr>Summary</vt:lpstr>
      <vt:lpstr>Availability of Recording</vt:lpstr>
      <vt:lpstr>Contact Information</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HRPP Webinar Series : Bimonthly Updates in VA Research</dc:title>
  <dc:subject>HRPP Webinar Series : Bimonthly Updates in VA Research</dc:subject>
  <dc:creator>VA ORPPE</dc:creator>
  <cp:keywords>HRPP Webinar Series : Bimonthly Updates in VA Research</cp:keywords>
  <cp:lastModifiedBy>Rivera, Portia T</cp:lastModifiedBy>
  <cp:revision>180</cp:revision>
  <dcterms:created xsi:type="dcterms:W3CDTF">2022-01-07T15:46:04Z</dcterms:created>
  <dcterms:modified xsi:type="dcterms:W3CDTF">2023-04-07T19:35:22Z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