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77" r:id="rId5"/>
    <p:sldId id="649" r:id="rId6"/>
    <p:sldId id="279" r:id="rId7"/>
    <p:sldId id="2141411752" r:id="rId8"/>
    <p:sldId id="2141411753" r:id="rId9"/>
    <p:sldId id="2141411739" r:id="rId10"/>
    <p:sldId id="2141411754" r:id="rId11"/>
    <p:sldId id="2141411755" r:id="rId12"/>
    <p:sldId id="2141411756" r:id="rId13"/>
    <p:sldId id="2141411740" r:id="rId14"/>
    <p:sldId id="2141411742" r:id="rId15"/>
    <p:sldId id="2141411743" r:id="rId16"/>
    <p:sldId id="2141411745" r:id="rId17"/>
    <p:sldId id="2141411747" r:id="rId18"/>
    <p:sldId id="2141411744" r:id="rId19"/>
    <p:sldId id="2141411748" r:id="rId20"/>
    <p:sldId id="2141411749" r:id="rId21"/>
    <p:sldId id="2141411757" r:id="rId22"/>
    <p:sldId id="2141411760" r:id="rId23"/>
    <p:sldId id="2141411759" r:id="rId24"/>
    <p:sldId id="2141411769" r:id="rId25"/>
    <p:sldId id="2141411761" r:id="rId26"/>
    <p:sldId id="2141411762" r:id="rId27"/>
    <p:sldId id="2141411768" r:id="rId28"/>
    <p:sldId id="2141411763" r:id="rId29"/>
    <p:sldId id="2141411764" r:id="rId30"/>
    <p:sldId id="2141411767" r:id="rId31"/>
    <p:sldId id="2141411765" r:id="rId32"/>
    <p:sldId id="2141411766" r:id="rId33"/>
    <p:sldId id="2141411771" r:id="rId34"/>
    <p:sldId id="2141411770" r:id="rId35"/>
    <p:sldId id="2141411773" r:id="rId36"/>
    <p:sldId id="2141411772" r:id="rId37"/>
    <p:sldId id="2141411774" r:id="rId38"/>
    <p:sldId id="2141411775" r:id="rId39"/>
    <p:sldId id="2141411776" r:id="rId40"/>
    <p:sldId id="2141411777" r:id="rId41"/>
    <p:sldId id="2141411778" r:id="rId42"/>
    <p:sldId id="2141411779" r:id="rId43"/>
    <p:sldId id="2141411780" r:id="rId44"/>
    <p:sldId id="2141411781" r:id="rId45"/>
    <p:sldId id="2141411782" r:id="rId46"/>
    <p:sldId id="2141411783" r:id="rId47"/>
    <p:sldId id="2141411784" r:id="rId48"/>
    <p:sldId id="2141411786" r:id="rId49"/>
    <p:sldId id="2141411785" r:id="rId50"/>
    <p:sldId id="2141411750" r:id="rId51"/>
    <p:sldId id="645" r:id="rId52"/>
    <p:sldId id="646" r:id="rId53"/>
    <p:sldId id="648" r:id="rId54"/>
    <p:sldId id="33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EDB801-0442-4E95-0783-33D82F4F4D70}" name="Workman, Don E." initials="WDE" userId="S::Don.Workman@va.gov::0a3d2f99-f7e7-4296-970f-bb7eab0cd3e8" providerId="AD"/>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30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F0E1F-6E1F-4EA5-8501-A1547F1F5703}" v="2" dt="2025-02-17T16:15:06.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23</a:t>
            </a:fld>
            <a:endParaRPr lang="en-US" dirty="0"/>
          </a:p>
        </p:txBody>
      </p:sp>
    </p:spTree>
    <p:extLst>
      <p:ext uri="{BB962C8B-B14F-4D97-AF65-F5344CB8AC3E}">
        <p14:creationId xmlns:p14="http://schemas.microsoft.com/office/powerpoint/2010/main" val="35721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2/17/2025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va.gov/programs/orppe/VA-HIPAA-Authorization-Requirements-When-Using-an-Independent-Commercial-IRB.docx" TargetMode="External"/><Relationship Id="rId2" Type="http://schemas.openxmlformats.org/officeDocument/2006/relationships/hyperlink" Target="https://www.research.va.gov/programs/orppe/VA-Specific-and-Selected-2018-Common-Rule-Informed-Consent-Requirements-When-Using-an-Independent-Commercial-IRB.docx" TargetMode="External"/><Relationship Id="rId1" Type="http://schemas.openxmlformats.org/officeDocument/2006/relationships/slideLayout" Target="../slideLayouts/slideLayout2.xml"/><Relationship Id="rId4" Type="http://schemas.openxmlformats.org/officeDocument/2006/relationships/hyperlink" Target="https://www.research.va.gov/programs/orppe/Checklist-for-VA-Facilities-Using-Independent-Commercial-IRBs-ICDs-and-Combined-ICD-HIPAA-Authorization.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va.gov/programs/orppe/irb_relationships.cfm#:~:text=Implementation%20of%20the%20Single%20IRB%20Requirement%20in%20the,in%20all%20cases%20is%20not%20logical%20or%20feasibl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esearch.va.gov/programs/orppe/irb_relationships.cfm#:~:text=Implementation%20of%20the%20Single%20IRB%20Requirement%20in%20the,in%20all%20cases%20is%20not%20logical%20or%20feasibl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vhacoordregulatory@v.gov"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search.va.gov/programs/orppe/irb_relationships.cf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research.va.gov/programs/orppe/irb_relationships.cfm#:~:text=Implementation%20of%20the%20Single%20IRB%20Requirement%20in%20the,in%20all%20cases%20is%20not%20logical%20or%20feasibl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research.va.gov/programs/epros/findpro_intake.cfm" TargetMode="External"/><Relationship Id="rId2" Type="http://schemas.openxmlformats.org/officeDocument/2006/relationships/hyperlink" Target="https://apps.gov.powerapps.us/play/e/cddd845c-89ba-4d0d-b1e2-898765ba6626/a/df00f335-3403-491f-8c1d-6cbc4f7834ec?tenantId=e95f1b23-abaf-45ee-821d-b7ab251ab3bf&amp;source=portal&amp;skipmetadata=tru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www.research.va.gov/programs/orppe/VA-Facility-Endorsement-Letter-Template-for-Commercial-IRB-Submission.pdf" TargetMode="External"/><Relationship Id="rId3" Type="http://schemas.openxmlformats.org/officeDocument/2006/relationships/hyperlink" Target="https://www.va.gov/vhapublications/" TargetMode="External"/><Relationship Id="rId7" Type="http://schemas.openxmlformats.org/officeDocument/2006/relationships/hyperlink" Target="https://www.research.va.gov/programs/orppe/Checklist-for-VA-Facilities-Using-Independent-Commercial-IRBs-ICDs-and-Combined-ICD-HIPAA-Authorization.docx" TargetMode="External"/><Relationship Id="rId2" Type="http://schemas.openxmlformats.org/officeDocument/2006/relationships/hyperlink" Target="https://www.research.va.gov/resources/policies/" TargetMode="External"/><Relationship Id="rId1" Type="http://schemas.openxmlformats.org/officeDocument/2006/relationships/slideLayout" Target="../slideLayouts/slideLayout2.xml"/><Relationship Id="rId6" Type="http://schemas.openxmlformats.org/officeDocument/2006/relationships/hyperlink" Target="https://www.research.va.gov/programs/orppe/VA-HIPAA-Authorization-Requirements-When-Using-an-Independent-Commercial-IRB.docx" TargetMode="External"/><Relationship Id="rId5" Type="http://schemas.openxmlformats.org/officeDocument/2006/relationships/hyperlink" Target="https://www.research.va.gov/programs/orppe/VA-Specific-and-Selected-2018-Common-Rule-Informed-Consent-Requirements-When-Using-an-Independent-Commercial-IRB.docx" TargetMode="External"/><Relationship Id="rId4" Type="http://schemas.openxmlformats.org/officeDocument/2006/relationships/hyperlink" Target="https://www.research.va.gov/programs/orppe/irb_relationships.cf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Checklist and Tools for Submission of Informed Consent Documents to </a:t>
            </a:r>
            <a:br>
              <a:rPr lang="en-US" sz="4000" kern="1200" dirty="0">
                <a:solidFill>
                  <a:schemeClr val="tx1"/>
                </a:solidFill>
                <a:latin typeface="+mn-lt"/>
                <a:ea typeface="+mj-ea"/>
                <a:cs typeface="+mj-cs"/>
              </a:rPr>
            </a:br>
            <a:r>
              <a:rPr lang="en-US" sz="4000" kern="1200" dirty="0">
                <a:solidFill>
                  <a:schemeClr val="tx1"/>
                </a:solidFill>
                <a:latin typeface="+mn-lt"/>
                <a:ea typeface="+mj-ea"/>
                <a:cs typeface="+mj-cs"/>
              </a:rPr>
              <a:t>ORD-Approved Commercial IRBs</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Office of Research </a:t>
            </a:r>
            <a:r>
              <a:rPr lang="en-US" sz="2200" dirty="0"/>
              <a:t>Protections, Policy, &amp; Education (ORPP&amp;E)                      VHA Office of Research and Development (ORD)</a:t>
            </a:r>
            <a:endParaRPr lang="en-US" sz="2200" dirty="0">
              <a:effectLst/>
            </a:endParaRPr>
          </a:p>
          <a:p>
            <a:r>
              <a:rPr lang="en-US" sz="2200" dirty="0"/>
              <a:t>April 19,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Inclusion of VA and Select 2018 Common Rule Requirements into VA Informed Consent Documents</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0" y="784649"/>
            <a:ext cx="11993336" cy="4351338"/>
          </a:xfrm>
        </p:spPr>
        <p:txBody>
          <a:bodyPr/>
          <a:lstStyle/>
          <a:p>
            <a:r>
              <a:rPr lang="en-US" sz="2700" dirty="0"/>
              <a:t>To facilitate review of VA studies sponsored by industry and facilitate inclusion of VA specific elements of informed consent into the ICDs during submission to commercial IRBs, revised tools and a new checklist have been published by ORD.</a:t>
            </a:r>
          </a:p>
          <a:p>
            <a:r>
              <a:rPr lang="en-US" sz="2700" dirty="0"/>
              <a:t>Revised procedures have also been incorporated when applicable by ORD’s approved Commercial IRBs. </a:t>
            </a:r>
          </a:p>
          <a:p>
            <a:r>
              <a:rPr lang="en-US" sz="2700" dirty="0"/>
              <a:t>Tools have been revised and a new checklist developed to assist VA Facilities and their study teams:</a:t>
            </a:r>
          </a:p>
          <a:p>
            <a:pPr lvl="1" fontAlgn="base"/>
            <a:r>
              <a:rPr lang="en-US" sz="2700" b="0" i="0" u="sng" dirty="0">
                <a:solidFill>
                  <a:srgbClr val="0B6CB2"/>
                </a:solidFill>
                <a:effectLst/>
                <a:hlinkClick r:id="rId2"/>
              </a:rPr>
              <a:t>VA Specific and Selected 2018 Common Rule Informed Consent Requirements When Using an Independent-Commercial IRB</a:t>
            </a:r>
            <a:r>
              <a:rPr lang="en-US" sz="2700" b="0" i="0" dirty="0">
                <a:solidFill>
                  <a:srgbClr val="444444"/>
                </a:solidFill>
                <a:effectLst/>
              </a:rPr>
              <a:t> (Revised 04/03/2023)</a:t>
            </a:r>
          </a:p>
          <a:p>
            <a:pPr lvl="1" fontAlgn="base"/>
            <a:r>
              <a:rPr lang="en-US" sz="2700" b="0" i="0" u="sng" dirty="0">
                <a:solidFill>
                  <a:srgbClr val="0B6CB2"/>
                </a:solidFill>
                <a:effectLst/>
                <a:hlinkClick r:id="rId3"/>
              </a:rPr>
              <a:t>VA HIPAA Authorization Requirements When Using an Independent (Commercial) IRB</a:t>
            </a:r>
            <a:r>
              <a:rPr lang="en-US" sz="2700" b="0" i="0" dirty="0">
                <a:solidFill>
                  <a:srgbClr val="444444"/>
                </a:solidFill>
                <a:effectLst/>
              </a:rPr>
              <a:t> (Revised 04/03/2023)</a:t>
            </a:r>
          </a:p>
          <a:p>
            <a:pPr lvl="1" fontAlgn="base"/>
            <a:r>
              <a:rPr lang="en-US" sz="2700" b="0" i="0" u="sng" dirty="0">
                <a:solidFill>
                  <a:srgbClr val="0B6CB2"/>
                </a:solidFill>
                <a:effectLst/>
                <a:hlinkClick r:id="rId4"/>
              </a:rPr>
              <a:t>Checklist for VA Facilities Using Independent Commercial IRBs-ICDs and Combined ICD-HIPAA Authorizations</a:t>
            </a:r>
            <a:r>
              <a:rPr lang="en-US" sz="2700" b="0" i="0" dirty="0">
                <a:solidFill>
                  <a:srgbClr val="444444"/>
                </a:solidFill>
                <a:effectLst/>
              </a:rPr>
              <a:t> (New 04/03/2023)</a:t>
            </a:r>
          </a:p>
          <a:p>
            <a:endParaRPr lang="en-US" dirty="0"/>
          </a:p>
        </p:txBody>
      </p:sp>
    </p:spTree>
    <p:extLst>
      <p:ext uri="{BB962C8B-B14F-4D97-AF65-F5344CB8AC3E}">
        <p14:creationId xmlns:p14="http://schemas.microsoft.com/office/powerpoint/2010/main" val="411429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sz="3200" dirty="0"/>
              <a:t>Revised Tool to Facilitate Inclusion of VA Specific and Select 2018 Common Rule Requirements into VA Informed Consent Documents</a:t>
            </a:r>
          </a:p>
        </p:txBody>
      </p:sp>
      <p:pic>
        <p:nvPicPr>
          <p:cNvPr id="5" name="Content Placeholder 4">
            <a:extLst>
              <a:ext uri="{FF2B5EF4-FFF2-40B4-BE49-F238E27FC236}">
                <a16:creationId xmlns:a16="http://schemas.microsoft.com/office/drawing/2014/main" id="{5C2B8273-F889-9698-2127-2F61F70CDE3C}"/>
              </a:ext>
            </a:extLst>
          </p:cNvPr>
          <p:cNvPicPr>
            <a:picLocks noGrp="1" noChangeAspect="1"/>
          </p:cNvPicPr>
          <p:nvPr>
            <p:ph idx="1"/>
          </p:nvPr>
        </p:nvPicPr>
        <p:blipFill rotWithShape="1">
          <a:blip r:embed="rId2"/>
          <a:srcRect l="10302" t="15005" r="5969" b="4191"/>
          <a:stretch/>
        </p:blipFill>
        <p:spPr>
          <a:xfrm>
            <a:off x="2726870" y="1232185"/>
            <a:ext cx="7074711" cy="3840557"/>
          </a:xfrm>
          <a:ln w="38100">
            <a:solidFill>
              <a:schemeClr val="accent1">
                <a:shade val="50000"/>
              </a:schemeClr>
            </a:solidFill>
          </a:ln>
        </p:spPr>
      </p:pic>
      <p:sp>
        <p:nvSpPr>
          <p:cNvPr id="6" name="TextBox 5">
            <a:extLst>
              <a:ext uri="{FF2B5EF4-FFF2-40B4-BE49-F238E27FC236}">
                <a16:creationId xmlns:a16="http://schemas.microsoft.com/office/drawing/2014/main" id="{4FD20886-32BF-2E4B-5B9A-FC1A62186CC9}"/>
              </a:ext>
            </a:extLst>
          </p:cNvPr>
          <p:cNvSpPr txBox="1"/>
          <p:nvPr/>
        </p:nvSpPr>
        <p:spPr>
          <a:xfrm>
            <a:off x="674914" y="5334000"/>
            <a:ext cx="11212286" cy="707886"/>
          </a:xfrm>
          <a:prstGeom prst="rect">
            <a:avLst/>
          </a:prstGeom>
          <a:noFill/>
        </p:spPr>
        <p:txBody>
          <a:bodyPr wrap="square" rtlCol="0">
            <a:spAutoFit/>
          </a:bodyPr>
          <a:lstStyle/>
          <a:p>
            <a:r>
              <a:rPr lang="en-US" sz="2000" dirty="0"/>
              <a:t>All Tools/Checklists Available on ORD’s webpage at </a:t>
            </a:r>
            <a:r>
              <a:rPr lang="en-US" sz="2000" dirty="0">
                <a:hlinkClick r:id="rId3"/>
              </a:rPr>
              <a:t>IRB Relationships in the VA: Single IRB Exceptions, Independent (Commercial) IRBs, and changing IRB reliance by the VA Facility</a:t>
            </a:r>
            <a:endParaRPr lang="en-US" sz="2000" dirty="0"/>
          </a:p>
        </p:txBody>
      </p:sp>
    </p:spTree>
    <p:extLst>
      <p:ext uri="{BB962C8B-B14F-4D97-AF65-F5344CB8AC3E}">
        <p14:creationId xmlns:p14="http://schemas.microsoft.com/office/powerpoint/2010/main" val="185425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DC5-FD4E-83EA-48B4-F8AEC8D6D21B}"/>
              </a:ext>
            </a:extLst>
          </p:cNvPr>
          <p:cNvSpPr>
            <a:spLocks noGrp="1"/>
          </p:cNvSpPr>
          <p:nvPr>
            <p:ph type="title"/>
          </p:nvPr>
        </p:nvSpPr>
        <p:spPr>
          <a:xfrm>
            <a:off x="285750" y="166264"/>
            <a:ext cx="11677650" cy="618385"/>
          </a:xfrm>
        </p:spPr>
        <p:txBody>
          <a:bodyPr/>
          <a:lstStyle/>
          <a:p>
            <a:r>
              <a:rPr lang="en-US" sz="3200" dirty="0"/>
              <a:t>Revised Tool: VA Specific and Selected 2018 Common Rule Informed Consent Requirements When Using an Independent-Commercial IRB </a:t>
            </a:r>
          </a:p>
        </p:txBody>
      </p:sp>
      <p:sp>
        <p:nvSpPr>
          <p:cNvPr id="3" name="Content Placeholder 2">
            <a:extLst>
              <a:ext uri="{FF2B5EF4-FFF2-40B4-BE49-F238E27FC236}">
                <a16:creationId xmlns:a16="http://schemas.microsoft.com/office/drawing/2014/main" id="{D873385A-749A-0B77-F363-6B1293B5E67A}"/>
              </a:ext>
            </a:extLst>
          </p:cNvPr>
          <p:cNvSpPr>
            <a:spLocks noGrp="1"/>
          </p:cNvSpPr>
          <p:nvPr>
            <p:ph idx="1"/>
          </p:nvPr>
        </p:nvSpPr>
        <p:spPr>
          <a:xfrm>
            <a:off x="371475" y="1154792"/>
            <a:ext cx="11417754" cy="4351338"/>
          </a:xfrm>
        </p:spPr>
        <p:txBody>
          <a:bodyPr/>
          <a:lstStyle/>
          <a:p>
            <a:r>
              <a:rPr lang="en-US" dirty="0"/>
              <a:t>Tool revised to expand on five (5) elements listed as VA specific informed consent requirements which may or may not be applicable depending upon the study:</a:t>
            </a:r>
          </a:p>
          <a:p>
            <a:pPr marL="457200" lvl="1">
              <a:spcBef>
                <a:spcPts val="0"/>
              </a:spcBef>
            </a:pPr>
            <a:r>
              <a:rPr lang="en-US" sz="2800" dirty="0"/>
              <a:t>VA Treatment for Research-Related Injuries</a:t>
            </a:r>
          </a:p>
          <a:p>
            <a:pPr marL="457200" lvl="1">
              <a:spcBef>
                <a:spcPts val="0"/>
              </a:spcBef>
            </a:pPr>
            <a:r>
              <a:rPr lang="en-US" sz="2800" dirty="0"/>
              <a:t>Costs for Study Participation</a:t>
            </a:r>
            <a:r>
              <a:rPr lang="en-US" sz="2800" dirty="0">
                <a:solidFill>
                  <a:srgbClr val="000000"/>
                </a:solidFill>
              </a:rPr>
              <a:t> </a:t>
            </a:r>
            <a:r>
              <a:rPr lang="en-US" sz="2800" dirty="0">
                <a:solidFill>
                  <a:srgbClr val="000000"/>
                </a:solidFill>
                <a:effectLst/>
                <a:ea typeface="Calibri" panose="020F0502020204030204" pitchFamily="34" charset="0"/>
              </a:rPr>
              <a:t>Paragraph </a:t>
            </a:r>
          </a:p>
          <a:p>
            <a:pPr marL="457200" lvl="1">
              <a:spcBef>
                <a:spcPts val="0"/>
              </a:spcBef>
            </a:pPr>
            <a:r>
              <a:rPr lang="en-US" sz="2800" dirty="0">
                <a:solidFill>
                  <a:srgbClr val="000000"/>
                </a:solidFill>
              </a:rPr>
              <a:t>Consent for Photographs, Video, or Audio Recordings</a:t>
            </a:r>
          </a:p>
          <a:p>
            <a:pPr marL="457200" lvl="1">
              <a:spcBef>
                <a:spcPts val="0"/>
              </a:spcBef>
            </a:pPr>
            <a:r>
              <a:rPr lang="en-US" sz="2800" dirty="0">
                <a:effectLst/>
                <a:ea typeface="Calibri" panose="020F0502020204030204" pitchFamily="34" charset="0"/>
                <a:cs typeface="Times New Roman" panose="02020603050405020304" pitchFamily="18" charset="0"/>
              </a:rPr>
              <a:t>Certificates of Confidentiality (CoCs)</a:t>
            </a:r>
            <a:endParaRPr lang="en-US" sz="2800" dirty="0">
              <a:solidFill>
                <a:srgbClr val="000000"/>
              </a:solidFill>
              <a:effectLst/>
              <a:ea typeface="Calibri" panose="020F0502020204030204" pitchFamily="34" charset="0"/>
              <a:cs typeface="Times New Roman" panose="02020603050405020304" pitchFamily="18" charset="0"/>
            </a:endParaRPr>
          </a:p>
          <a:p>
            <a:pPr marL="457200" lvl="1">
              <a:spcBef>
                <a:spcPts val="0"/>
              </a:spcBef>
            </a:pPr>
            <a:r>
              <a:rPr lang="en-US" sz="2800" dirty="0">
                <a:solidFill>
                  <a:srgbClr val="000000"/>
                </a:solidFill>
                <a:cs typeface="Times New Roman" panose="02020603050405020304" pitchFamily="18" charset="0"/>
              </a:rPr>
              <a:t>PREP ACT</a:t>
            </a:r>
            <a:endParaRPr lang="en-US" sz="2800" dirty="0">
              <a:solidFill>
                <a:srgbClr val="000000"/>
              </a:solidFill>
            </a:endParaRPr>
          </a:p>
          <a:p>
            <a:pPr marL="0" marR="0">
              <a:spcBef>
                <a:spcPts val="0"/>
              </a:spcBef>
              <a:spcAft>
                <a:spcPts val="0"/>
              </a:spcAft>
            </a:pPr>
            <a:endParaRPr lang="en-US" dirty="0"/>
          </a:p>
          <a:p>
            <a:pPr lvl="1"/>
            <a:endParaRPr lang="en-US" dirty="0"/>
          </a:p>
          <a:p>
            <a:endParaRPr lang="en-US" dirty="0"/>
          </a:p>
        </p:txBody>
      </p:sp>
    </p:spTree>
    <p:extLst>
      <p:ext uri="{BB962C8B-B14F-4D97-AF65-F5344CB8AC3E}">
        <p14:creationId xmlns:p14="http://schemas.microsoft.com/office/powerpoint/2010/main" val="104349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DC5-FD4E-83EA-48B4-F8AEC8D6D21B}"/>
              </a:ext>
            </a:extLst>
          </p:cNvPr>
          <p:cNvSpPr>
            <a:spLocks noGrp="1"/>
          </p:cNvSpPr>
          <p:nvPr>
            <p:ph type="title"/>
          </p:nvPr>
        </p:nvSpPr>
        <p:spPr>
          <a:xfrm>
            <a:off x="285750" y="166264"/>
            <a:ext cx="11677650" cy="618385"/>
          </a:xfrm>
        </p:spPr>
        <p:txBody>
          <a:bodyPr/>
          <a:lstStyle/>
          <a:p>
            <a:r>
              <a:rPr lang="en-US" sz="3200" dirty="0"/>
              <a:t>Tool: VA Specific and Selected 2018 Common Rule Informed Consent Requirements When Using an Independent-Commercial IRB  (cont.)</a:t>
            </a:r>
          </a:p>
        </p:txBody>
      </p:sp>
      <p:sp>
        <p:nvSpPr>
          <p:cNvPr id="3" name="Content Placeholder 2">
            <a:extLst>
              <a:ext uri="{FF2B5EF4-FFF2-40B4-BE49-F238E27FC236}">
                <a16:creationId xmlns:a16="http://schemas.microsoft.com/office/drawing/2014/main" id="{D873385A-749A-0B77-F363-6B1293B5E67A}"/>
              </a:ext>
            </a:extLst>
          </p:cNvPr>
          <p:cNvSpPr>
            <a:spLocks noGrp="1"/>
          </p:cNvSpPr>
          <p:nvPr>
            <p:ph idx="1"/>
          </p:nvPr>
        </p:nvSpPr>
        <p:spPr>
          <a:xfrm>
            <a:off x="371475" y="1154792"/>
            <a:ext cx="11417754" cy="4351338"/>
          </a:xfrm>
        </p:spPr>
        <p:txBody>
          <a:bodyPr/>
          <a:lstStyle/>
          <a:p>
            <a:r>
              <a:rPr lang="en-US" dirty="0"/>
              <a:t>Revised Tool includes a section on selected 2018 Common Rule Requirements (not in FDA regulations) to be evaluated for inclusion when submitting an industry-sponsored study for initial review to an ORD-approved Commercial IRB:</a:t>
            </a:r>
          </a:p>
          <a:p>
            <a:pPr lvl="1"/>
            <a:r>
              <a:rPr lang="en-US" sz="2800" dirty="0"/>
              <a:t>Key Information presented up front</a:t>
            </a:r>
          </a:p>
          <a:p>
            <a:pPr lvl="1"/>
            <a:r>
              <a:rPr lang="en-US" sz="2800" dirty="0"/>
              <a:t>Future use of specimens and/or biospecimens</a:t>
            </a:r>
          </a:p>
          <a:p>
            <a:pPr lvl="1"/>
            <a:r>
              <a:rPr lang="en-US" sz="2800" dirty="0"/>
              <a:t>Biospecimens and future profit</a:t>
            </a:r>
          </a:p>
          <a:p>
            <a:pPr lvl="1"/>
            <a:r>
              <a:rPr lang="en-US" sz="2800" dirty="0"/>
              <a:t>Return of research results to subjects</a:t>
            </a:r>
          </a:p>
          <a:p>
            <a:pPr lvl="1"/>
            <a:r>
              <a:rPr lang="en-US" sz="2800" dirty="0"/>
              <a:t>Statement that research involves Whole Genome Sequencing </a:t>
            </a:r>
          </a:p>
          <a:p>
            <a:pPr lvl="1"/>
            <a:endParaRPr lang="en-US" dirty="0"/>
          </a:p>
          <a:p>
            <a:endParaRPr lang="en-US" dirty="0"/>
          </a:p>
        </p:txBody>
      </p:sp>
    </p:spTree>
    <p:extLst>
      <p:ext uri="{BB962C8B-B14F-4D97-AF65-F5344CB8AC3E}">
        <p14:creationId xmlns:p14="http://schemas.microsoft.com/office/powerpoint/2010/main" val="415879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E8D5-5AC4-506A-4599-98F6699C5B5A}"/>
              </a:ext>
            </a:extLst>
          </p:cNvPr>
          <p:cNvSpPr>
            <a:spLocks noGrp="1"/>
          </p:cNvSpPr>
          <p:nvPr>
            <p:ph type="title"/>
          </p:nvPr>
        </p:nvSpPr>
        <p:spPr>
          <a:xfrm>
            <a:off x="285750" y="166264"/>
            <a:ext cx="11906250" cy="618385"/>
          </a:xfrm>
        </p:spPr>
        <p:txBody>
          <a:bodyPr/>
          <a:lstStyle/>
          <a:p>
            <a:r>
              <a:rPr lang="en-US" dirty="0"/>
              <a:t>New Checklist For VA Facilities Using Independent (Commercial) IRBs</a:t>
            </a:r>
          </a:p>
        </p:txBody>
      </p:sp>
      <p:sp>
        <p:nvSpPr>
          <p:cNvPr id="3" name="Content Placeholder 2">
            <a:extLst>
              <a:ext uri="{FF2B5EF4-FFF2-40B4-BE49-F238E27FC236}">
                <a16:creationId xmlns:a16="http://schemas.microsoft.com/office/drawing/2014/main" id="{F8157B67-8306-3563-53F6-61205F707B59}"/>
              </a:ext>
            </a:extLst>
          </p:cNvPr>
          <p:cNvSpPr>
            <a:spLocks noGrp="1"/>
          </p:cNvSpPr>
          <p:nvPr>
            <p:ph idx="1"/>
          </p:nvPr>
        </p:nvSpPr>
        <p:spPr>
          <a:xfrm>
            <a:off x="371474" y="1361621"/>
            <a:ext cx="11581039" cy="4351338"/>
          </a:xfrm>
        </p:spPr>
        <p:txBody>
          <a:bodyPr/>
          <a:lstStyle/>
          <a:p>
            <a:r>
              <a:rPr lang="en-US" dirty="0"/>
              <a:t>Designed to be used in combination with the revised Tools.</a:t>
            </a:r>
          </a:p>
          <a:p>
            <a:r>
              <a:rPr lang="en-US" dirty="0"/>
              <a:t>New 3-page checklist developed for use by study teams submitting studies to ORD-approved Commercial IRBs, but is useful for any study team.</a:t>
            </a:r>
          </a:p>
          <a:p>
            <a:r>
              <a:rPr lang="en-US" dirty="0"/>
              <a:t>Checklist titled: Checklist for VA Facilities Using Independent (Commercial) IRBs: Inclusion of Required Language into Informed Consent Documents (ICDs) and Combined  ICD/HIPAA Authorization Documents</a:t>
            </a:r>
          </a:p>
          <a:p>
            <a:r>
              <a:rPr lang="en-US" dirty="0"/>
              <a:t>It is a tool/worksheet.  It is not a regulatory document.</a:t>
            </a:r>
          </a:p>
          <a:p>
            <a:r>
              <a:rPr lang="en-US" b="1" u="sng" dirty="0">
                <a:solidFill>
                  <a:srgbClr val="00B050"/>
                </a:solidFill>
              </a:rPr>
              <a:t>Not required to be submitted</a:t>
            </a:r>
            <a:r>
              <a:rPr lang="en-US" dirty="0">
                <a:solidFill>
                  <a:srgbClr val="00B050"/>
                </a:solidFill>
              </a:rPr>
              <a:t> </a:t>
            </a:r>
            <a:r>
              <a:rPr lang="en-US" dirty="0"/>
              <a:t>with the submissions to the Commercial IRBs. </a:t>
            </a:r>
          </a:p>
          <a:p>
            <a:pPr marL="0" indent="0">
              <a:buNone/>
            </a:pPr>
            <a:endParaRPr lang="en-US" dirty="0"/>
          </a:p>
        </p:txBody>
      </p:sp>
      <p:sp>
        <p:nvSpPr>
          <p:cNvPr id="4" name="Star: 5 Points 3">
            <a:extLst>
              <a:ext uri="{FF2B5EF4-FFF2-40B4-BE49-F238E27FC236}">
                <a16:creationId xmlns:a16="http://schemas.microsoft.com/office/drawing/2014/main" id="{2FEC440E-636D-4A7A-14A5-99609512E1E2}"/>
              </a:ext>
            </a:extLst>
          </p:cNvPr>
          <p:cNvSpPr/>
          <p:nvPr/>
        </p:nvSpPr>
        <p:spPr>
          <a:xfrm>
            <a:off x="48308" y="4528458"/>
            <a:ext cx="382358" cy="38310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9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8E1C-7501-086F-87C5-22FCDCE73C41}"/>
              </a:ext>
            </a:extLst>
          </p:cNvPr>
          <p:cNvSpPr>
            <a:spLocks noGrp="1"/>
          </p:cNvSpPr>
          <p:nvPr>
            <p:ph type="title"/>
          </p:nvPr>
        </p:nvSpPr>
        <p:spPr>
          <a:xfrm>
            <a:off x="285750" y="166264"/>
            <a:ext cx="11906250" cy="618385"/>
          </a:xfrm>
        </p:spPr>
        <p:txBody>
          <a:bodyPr/>
          <a:lstStyle/>
          <a:p>
            <a:r>
              <a:rPr lang="en-US" dirty="0"/>
              <a:t>Checklist For VA Facilities Using Independent (Commercial) IRBs</a:t>
            </a:r>
          </a:p>
        </p:txBody>
      </p:sp>
      <p:sp>
        <p:nvSpPr>
          <p:cNvPr id="6" name="TextBox 5">
            <a:extLst>
              <a:ext uri="{FF2B5EF4-FFF2-40B4-BE49-F238E27FC236}">
                <a16:creationId xmlns:a16="http://schemas.microsoft.com/office/drawing/2014/main" id="{2B6CF603-2289-060D-E1C3-C7EE4FC13B49}"/>
              </a:ext>
            </a:extLst>
          </p:cNvPr>
          <p:cNvSpPr txBox="1"/>
          <p:nvPr/>
        </p:nvSpPr>
        <p:spPr>
          <a:xfrm>
            <a:off x="0" y="5692950"/>
            <a:ext cx="12192000" cy="369332"/>
          </a:xfrm>
          <a:prstGeom prst="rect">
            <a:avLst/>
          </a:prstGeom>
          <a:noFill/>
        </p:spPr>
        <p:txBody>
          <a:bodyPr wrap="square" rtlCol="0">
            <a:spAutoFit/>
          </a:bodyPr>
          <a:lstStyle/>
          <a:p>
            <a:r>
              <a:rPr lang="en-US" dirty="0">
                <a:hlinkClick r:id="rId2"/>
              </a:rPr>
              <a:t>IRB Relationships in the VA: Single IRB Exceptions, Independent (Commercial) IRBs, and changing IRB reliance by the VA Facility</a:t>
            </a:r>
            <a:endParaRPr lang="en-US" dirty="0"/>
          </a:p>
        </p:txBody>
      </p:sp>
      <p:sp>
        <p:nvSpPr>
          <p:cNvPr id="4" name="Content Placeholder 3">
            <a:extLst>
              <a:ext uri="{FF2B5EF4-FFF2-40B4-BE49-F238E27FC236}">
                <a16:creationId xmlns:a16="http://schemas.microsoft.com/office/drawing/2014/main" id="{85357BB8-8620-9BE9-B775-D55A939E8E9D}"/>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F31F91E9-24C3-CA2C-9647-E2C271AF87C2}"/>
              </a:ext>
            </a:extLst>
          </p:cNvPr>
          <p:cNvPicPr>
            <a:picLocks noChangeAspect="1"/>
          </p:cNvPicPr>
          <p:nvPr/>
        </p:nvPicPr>
        <p:blipFill rotWithShape="1">
          <a:blip r:embed="rId3"/>
          <a:srcRect l="20242" t="35735" r="19737" b="18077"/>
          <a:stretch/>
        </p:blipFill>
        <p:spPr>
          <a:xfrm>
            <a:off x="489856" y="1091241"/>
            <a:ext cx="10560156" cy="4571093"/>
          </a:xfrm>
          <a:prstGeom prst="rect">
            <a:avLst/>
          </a:prstGeom>
          <a:ln w="38100">
            <a:solidFill>
              <a:schemeClr val="accent1">
                <a:shade val="50000"/>
              </a:schemeClr>
            </a:solidFill>
          </a:ln>
        </p:spPr>
      </p:pic>
    </p:spTree>
    <p:extLst>
      <p:ext uri="{BB962C8B-B14F-4D97-AF65-F5344CB8AC3E}">
        <p14:creationId xmlns:p14="http://schemas.microsoft.com/office/powerpoint/2010/main" val="297855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a:xfrm>
            <a:off x="285750" y="166264"/>
            <a:ext cx="11906250" cy="618385"/>
          </a:xfrm>
        </p:spPr>
        <p:txBody>
          <a:bodyPr/>
          <a:lstStyle/>
          <a:p>
            <a:r>
              <a:rPr lang="en-US" dirty="0"/>
              <a:t>Excerpt of Checklist:  VA Specific Elements of Informed Consent</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502228" y="887185"/>
            <a:ext cx="9013372" cy="5280343"/>
          </a:xfrm>
        </p:spPr>
      </p:pic>
    </p:spTree>
    <p:extLst>
      <p:ext uri="{BB962C8B-B14F-4D97-AF65-F5344CB8AC3E}">
        <p14:creationId xmlns:p14="http://schemas.microsoft.com/office/powerpoint/2010/main" val="391576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285750" y="166264"/>
            <a:ext cx="11906250" cy="618385"/>
          </a:xfrm>
        </p:spPr>
        <p:txBody>
          <a:bodyPr/>
          <a:lstStyle/>
          <a:p>
            <a:r>
              <a:rPr lang="en-US" dirty="0"/>
              <a:t>Checklist: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Tree>
    <p:extLst>
      <p:ext uri="{BB962C8B-B14F-4D97-AF65-F5344CB8AC3E}">
        <p14:creationId xmlns:p14="http://schemas.microsoft.com/office/powerpoint/2010/main" val="9453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840B-DB87-4D7E-6BE5-860C85596873}"/>
              </a:ext>
            </a:extLst>
          </p:cNvPr>
          <p:cNvSpPr>
            <a:spLocks noGrp="1"/>
          </p:cNvSpPr>
          <p:nvPr>
            <p:ph type="title"/>
          </p:nvPr>
        </p:nvSpPr>
        <p:spPr>
          <a:xfrm>
            <a:off x="285749" y="166264"/>
            <a:ext cx="11329307" cy="618385"/>
          </a:xfrm>
        </p:spPr>
        <p:txBody>
          <a:bodyPr/>
          <a:lstStyle/>
          <a:p>
            <a:r>
              <a:rPr lang="en-US" dirty="0"/>
              <a:t>Using the New Checklist for Commercial IRBs:</a:t>
            </a:r>
            <a:br>
              <a:rPr lang="en-US" dirty="0"/>
            </a:br>
            <a:r>
              <a:rPr lang="en-US" dirty="0"/>
              <a:t>Section 1:  Project Information  </a:t>
            </a:r>
          </a:p>
        </p:txBody>
      </p:sp>
      <p:pic>
        <p:nvPicPr>
          <p:cNvPr id="5" name="Content Placeholder 4">
            <a:extLst>
              <a:ext uri="{FF2B5EF4-FFF2-40B4-BE49-F238E27FC236}">
                <a16:creationId xmlns:a16="http://schemas.microsoft.com/office/drawing/2014/main" id="{CD91F289-B3FB-5E0F-DB1D-E5F209258D4D}"/>
              </a:ext>
            </a:extLst>
          </p:cNvPr>
          <p:cNvPicPr>
            <a:picLocks noGrp="1" noChangeAspect="1"/>
          </p:cNvPicPr>
          <p:nvPr>
            <p:ph idx="1"/>
          </p:nvPr>
        </p:nvPicPr>
        <p:blipFill rotWithShape="1">
          <a:blip r:embed="rId2"/>
          <a:srcRect l="20994" t="27738" r="19482" b="8970"/>
          <a:stretch/>
        </p:blipFill>
        <p:spPr>
          <a:xfrm>
            <a:off x="696685" y="1001486"/>
            <a:ext cx="7831885" cy="4684317"/>
          </a:xfrm>
          <a:ln w="25400">
            <a:solidFill>
              <a:schemeClr val="accent1">
                <a:shade val="50000"/>
              </a:schemeClr>
            </a:solidFill>
          </a:ln>
        </p:spPr>
      </p:pic>
      <p:sp>
        <p:nvSpPr>
          <p:cNvPr id="6" name="Arrow: Left 5">
            <a:extLst>
              <a:ext uri="{FF2B5EF4-FFF2-40B4-BE49-F238E27FC236}">
                <a16:creationId xmlns:a16="http://schemas.microsoft.com/office/drawing/2014/main" id="{7B0A7E6F-3C2E-A264-EE11-68291F33A5F6}"/>
              </a:ext>
            </a:extLst>
          </p:cNvPr>
          <p:cNvSpPr/>
          <p:nvPr/>
        </p:nvSpPr>
        <p:spPr>
          <a:xfrm>
            <a:off x="8615655" y="1968213"/>
            <a:ext cx="3418114" cy="2429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that this is not required to be submitted with the study team documents.</a:t>
            </a:r>
          </a:p>
        </p:txBody>
      </p:sp>
    </p:spTree>
    <p:extLst>
      <p:ext uri="{BB962C8B-B14F-4D97-AF65-F5344CB8AC3E}">
        <p14:creationId xmlns:p14="http://schemas.microsoft.com/office/powerpoint/2010/main" val="70400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2C10-B0BE-0D20-9192-225AF068C54A}"/>
              </a:ext>
            </a:extLst>
          </p:cNvPr>
          <p:cNvSpPr>
            <a:spLocks noGrp="1"/>
          </p:cNvSpPr>
          <p:nvPr>
            <p:ph type="title"/>
          </p:nvPr>
        </p:nvSpPr>
        <p:spPr/>
        <p:txBody>
          <a:bodyPr/>
          <a:lstStyle/>
          <a:p>
            <a:r>
              <a:rPr lang="en-US" dirty="0"/>
              <a:t>Section 2: VA Specific Elements of ICD</a:t>
            </a:r>
          </a:p>
        </p:txBody>
      </p:sp>
      <p:sp>
        <p:nvSpPr>
          <p:cNvPr id="3" name="Content Placeholder 2">
            <a:extLst>
              <a:ext uri="{FF2B5EF4-FFF2-40B4-BE49-F238E27FC236}">
                <a16:creationId xmlns:a16="http://schemas.microsoft.com/office/drawing/2014/main" id="{F567D44A-ED5B-C3A8-E676-D0D9CB8711DF}"/>
              </a:ext>
            </a:extLst>
          </p:cNvPr>
          <p:cNvSpPr>
            <a:spLocks noGrp="1"/>
          </p:cNvSpPr>
          <p:nvPr>
            <p:ph idx="1"/>
          </p:nvPr>
        </p:nvSpPr>
        <p:spPr/>
        <p:txBody>
          <a:bodyPr/>
          <a:lstStyle/>
          <a:p>
            <a:r>
              <a:rPr lang="en-US" dirty="0"/>
              <a:t>All VA ICD Specific Elements will not be applicable to every study. </a:t>
            </a:r>
          </a:p>
          <a:p>
            <a:r>
              <a:rPr lang="en-US" dirty="0"/>
              <a:t>However, two VA ICD Specific Elements of Consent </a:t>
            </a:r>
            <a:r>
              <a:rPr lang="en-US" u="sng" dirty="0"/>
              <a:t>will always be applicable:</a:t>
            </a:r>
          </a:p>
          <a:p>
            <a:pPr lvl="1"/>
            <a:r>
              <a:rPr lang="en-US" sz="2800" dirty="0"/>
              <a:t>VA Treatment for Research-Related Injuries and</a:t>
            </a:r>
          </a:p>
          <a:p>
            <a:pPr lvl="1"/>
            <a:r>
              <a:rPr lang="en-US" sz="2800" dirty="0"/>
              <a:t>Costs for Study Participation</a:t>
            </a:r>
          </a:p>
          <a:p>
            <a:r>
              <a:rPr lang="en-US" dirty="0"/>
              <a:t>The three remaining VA Specific Elements will be dependent upon the study:</a:t>
            </a:r>
          </a:p>
          <a:p>
            <a:pPr marL="457200" lvl="1">
              <a:spcBef>
                <a:spcPts val="0"/>
              </a:spcBef>
            </a:pPr>
            <a:r>
              <a:rPr lang="en-US" sz="2800" dirty="0">
                <a:solidFill>
                  <a:srgbClr val="000000"/>
                </a:solidFill>
              </a:rPr>
              <a:t>Consent for Photographs, Video, or Audio Recordings,</a:t>
            </a:r>
          </a:p>
          <a:p>
            <a:pPr marL="457200" lvl="1">
              <a:spcBef>
                <a:spcPts val="0"/>
              </a:spcBef>
            </a:pPr>
            <a:r>
              <a:rPr lang="en-US" sz="2800" dirty="0">
                <a:effectLst/>
                <a:ea typeface="Calibri" panose="020F0502020204030204" pitchFamily="34" charset="0"/>
                <a:cs typeface="Times New Roman" panose="02020603050405020304" pitchFamily="18" charset="0"/>
              </a:rPr>
              <a:t>Certificates of Confidentiality (CoCs), and</a:t>
            </a:r>
            <a:endParaRPr lang="en-US" sz="2800" dirty="0">
              <a:solidFill>
                <a:srgbClr val="000000"/>
              </a:solidFill>
              <a:effectLst/>
              <a:ea typeface="Calibri" panose="020F0502020204030204" pitchFamily="34" charset="0"/>
              <a:cs typeface="Times New Roman" panose="02020603050405020304" pitchFamily="18" charset="0"/>
            </a:endParaRPr>
          </a:p>
          <a:p>
            <a:pPr marL="457200" lvl="1">
              <a:spcBef>
                <a:spcPts val="0"/>
              </a:spcBef>
            </a:pPr>
            <a:r>
              <a:rPr lang="en-US" sz="2800" dirty="0">
                <a:solidFill>
                  <a:srgbClr val="000000"/>
                </a:solidFill>
                <a:cs typeface="Times New Roman" panose="02020603050405020304" pitchFamily="18" charset="0"/>
              </a:rPr>
              <a:t>PREP ACT.</a:t>
            </a:r>
            <a:endParaRPr lang="en-US" sz="2800" dirty="0">
              <a:solidFill>
                <a:srgbClr val="000000"/>
              </a:solidFill>
            </a:endParaRPr>
          </a:p>
          <a:p>
            <a:endParaRPr lang="en-US" dirty="0"/>
          </a:p>
        </p:txBody>
      </p:sp>
    </p:spTree>
    <p:extLst>
      <p:ext uri="{BB962C8B-B14F-4D97-AF65-F5344CB8AC3E}">
        <p14:creationId xmlns:p14="http://schemas.microsoft.com/office/powerpoint/2010/main" val="32099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36" y="988610"/>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960772" y="281877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recording of this session and the associated handouts will be available on ORPP&amp;E’s Education and Training website approximately one-week post-webinar</a:t>
            </a:r>
            <a:endParaRPr lang="en-US" sz="1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archive of all ORPP&amp;E webinars can be found here: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5922255" y="1854050"/>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Please do not use Chat to send in questions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2072939" y="204243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New Checklist:  Section 2.0: VA Specific Elements</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273628" y="909996"/>
            <a:ext cx="8806543" cy="5159175"/>
          </a:xfrm>
        </p:spPr>
      </p:pic>
    </p:spTree>
    <p:extLst>
      <p:ext uri="{BB962C8B-B14F-4D97-AF65-F5344CB8AC3E}">
        <p14:creationId xmlns:p14="http://schemas.microsoft.com/office/powerpoint/2010/main" val="160291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New Checklist:  Section 2.0: VA Specific Elements</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273628" y="871732"/>
            <a:ext cx="8871858" cy="5197439"/>
          </a:xfrm>
        </p:spPr>
      </p:pic>
      <p:sp>
        <p:nvSpPr>
          <p:cNvPr id="5" name="Arrow: Left 4">
            <a:extLst>
              <a:ext uri="{FF2B5EF4-FFF2-40B4-BE49-F238E27FC236}">
                <a16:creationId xmlns:a16="http://schemas.microsoft.com/office/drawing/2014/main" id="{96D3246A-F77D-A72E-088B-B46EA0EB0D3B}"/>
              </a:ext>
            </a:extLst>
          </p:cNvPr>
          <p:cNvSpPr/>
          <p:nvPr/>
        </p:nvSpPr>
        <p:spPr>
          <a:xfrm>
            <a:off x="9165771" y="2253344"/>
            <a:ext cx="2895600" cy="62927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Required</a:t>
            </a:r>
          </a:p>
        </p:txBody>
      </p:sp>
      <p:sp>
        <p:nvSpPr>
          <p:cNvPr id="6" name="Arrow: Left 5">
            <a:extLst>
              <a:ext uri="{FF2B5EF4-FFF2-40B4-BE49-F238E27FC236}">
                <a16:creationId xmlns:a16="http://schemas.microsoft.com/office/drawing/2014/main" id="{764AAC05-668D-EF19-8B85-F82BA1C7D7E4}"/>
              </a:ext>
            </a:extLst>
          </p:cNvPr>
          <p:cNvSpPr/>
          <p:nvPr/>
        </p:nvSpPr>
        <p:spPr>
          <a:xfrm>
            <a:off x="9165771" y="2969697"/>
            <a:ext cx="2895600" cy="62927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Required</a:t>
            </a:r>
          </a:p>
        </p:txBody>
      </p:sp>
    </p:spTree>
    <p:extLst>
      <p:ext uri="{BB962C8B-B14F-4D97-AF65-F5344CB8AC3E}">
        <p14:creationId xmlns:p14="http://schemas.microsoft.com/office/powerpoint/2010/main" val="306972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FC4C-F6B3-1722-267D-C2391306D525}"/>
              </a:ext>
            </a:extLst>
          </p:cNvPr>
          <p:cNvSpPr>
            <a:spLocks noGrp="1"/>
          </p:cNvSpPr>
          <p:nvPr>
            <p:ph type="title"/>
          </p:nvPr>
        </p:nvSpPr>
        <p:spPr/>
        <p:txBody>
          <a:bodyPr/>
          <a:lstStyle/>
          <a:p>
            <a:r>
              <a:rPr lang="en-US" dirty="0"/>
              <a:t>VA Treatment for Research Related Injuries</a:t>
            </a:r>
          </a:p>
        </p:txBody>
      </p:sp>
      <p:pic>
        <p:nvPicPr>
          <p:cNvPr id="5" name="Content Placeholder 4">
            <a:extLst>
              <a:ext uri="{FF2B5EF4-FFF2-40B4-BE49-F238E27FC236}">
                <a16:creationId xmlns:a16="http://schemas.microsoft.com/office/drawing/2014/main" id="{75823EC9-F08B-2E17-8F5E-37C59533F149}"/>
              </a:ext>
            </a:extLst>
          </p:cNvPr>
          <p:cNvPicPr>
            <a:picLocks noGrp="1" noChangeAspect="1"/>
          </p:cNvPicPr>
          <p:nvPr>
            <p:ph idx="1"/>
          </p:nvPr>
        </p:nvPicPr>
        <p:blipFill rotWithShape="1">
          <a:blip r:embed="rId2"/>
          <a:srcRect l="5655" t="27487" r="3721" b="12472"/>
          <a:stretch/>
        </p:blipFill>
        <p:spPr>
          <a:xfrm>
            <a:off x="431800" y="1146371"/>
            <a:ext cx="11237686" cy="4535971"/>
          </a:xfrm>
          <a:ln w="38100">
            <a:solidFill>
              <a:schemeClr val="accent1">
                <a:shade val="50000"/>
              </a:schemeClr>
            </a:solidFill>
          </a:ln>
        </p:spPr>
      </p:pic>
    </p:spTree>
    <p:extLst>
      <p:ext uri="{BB962C8B-B14F-4D97-AF65-F5344CB8AC3E}">
        <p14:creationId xmlns:p14="http://schemas.microsoft.com/office/powerpoint/2010/main" val="3510136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37A5-CA43-9866-64CA-83353022FC42}"/>
              </a:ext>
            </a:extLst>
          </p:cNvPr>
          <p:cNvSpPr>
            <a:spLocks noGrp="1"/>
          </p:cNvSpPr>
          <p:nvPr>
            <p:ph type="title"/>
          </p:nvPr>
        </p:nvSpPr>
        <p:spPr/>
        <p:txBody>
          <a:bodyPr/>
          <a:lstStyle/>
          <a:p>
            <a:r>
              <a:rPr lang="en-US" dirty="0"/>
              <a:t>Costs for Study Participation</a:t>
            </a:r>
          </a:p>
        </p:txBody>
      </p:sp>
      <p:pic>
        <p:nvPicPr>
          <p:cNvPr id="5" name="Content Placeholder 4">
            <a:extLst>
              <a:ext uri="{FF2B5EF4-FFF2-40B4-BE49-F238E27FC236}">
                <a16:creationId xmlns:a16="http://schemas.microsoft.com/office/drawing/2014/main" id="{D39BF7BA-BE1F-CD52-C6D8-0956942ABC3B}"/>
              </a:ext>
            </a:extLst>
          </p:cNvPr>
          <p:cNvPicPr>
            <a:picLocks noGrp="1" noChangeAspect="1"/>
          </p:cNvPicPr>
          <p:nvPr>
            <p:ph idx="1"/>
          </p:nvPr>
        </p:nvPicPr>
        <p:blipFill rotWithShape="1">
          <a:blip r:embed="rId3"/>
          <a:srcRect l="4250" t="37784" r="4387" b="7970"/>
          <a:stretch/>
        </p:blipFill>
        <p:spPr>
          <a:xfrm>
            <a:off x="285750" y="1066800"/>
            <a:ext cx="11839678" cy="3954169"/>
          </a:xfrm>
          <a:ln w="38100">
            <a:solidFill>
              <a:schemeClr val="accent1">
                <a:shade val="50000"/>
              </a:schemeClr>
            </a:solidFill>
          </a:ln>
        </p:spPr>
      </p:pic>
      <p:sp>
        <p:nvSpPr>
          <p:cNvPr id="6" name="TextBox 5">
            <a:extLst>
              <a:ext uri="{FF2B5EF4-FFF2-40B4-BE49-F238E27FC236}">
                <a16:creationId xmlns:a16="http://schemas.microsoft.com/office/drawing/2014/main" id="{28A4DF7E-83C5-5615-194B-7640BF48EAB9}"/>
              </a:ext>
            </a:extLst>
          </p:cNvPr>
          <p:cNvSpPr txBox="1"/>
          <p:nvPr/>
        </p:nvSpPr>
        <p:spPr>
          <a:xfrm>
            <a:off x="502103" y="5250320"/>
            <a:ext cx="11187793" cy="646331"/>
          </a:xfrm>
          <a:prstGeom prst="rect">
            <a:avLst/>
          </a:prstGeom>
          <a:noFill/>
          <a:ln w="38100">
            <a:solidFill>
              <a:schemeClr val="accent1">
                <a:shade val="50000"/>
              </a:schemeClr>
            </a:solidFill>
          </a:ln>
        </p:spPr>
        <p:txBody>
          <a:bodyPr wrap="square" rtlCol="0">
            <a:spAutoFit/>
          </a:bodyPr>
          <a:lstStyle/>
          <a:p>
            <a:r>
              <a:rPr lang="en-US" dirty="0"/>
              <a:t>It is not uncommon for sponsors to request alterations in the language – please email </a:t>
            </a:r>
            <a:r>
              <a:rPr lang="en-US" dirty="0">
                <a:hlinkClick r:id="rId4"/>
              </a:rPr>
              <a:t>vhacoordregulatory@v.gov</a:t>
            </a:r>
            <a:r>
              <a:rPr lang="en-US" dirty="0"/>
              <a:t> if the sponsor wishes to alter the language. </a:t>
            </a:r>
          </a:p>
        </p:txBody>
      </p:sp>
    </p:spTree>
    <p:extLst>
      <p:ext uri="{BB962C8B-B14F-4D97-AF65-F5344CB8AC3E}">
        <p14:creationId xmlns:p14="http://schemas.microsoft.com/office/powerpoint/2010/main" val="29654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New Checklist:  Section 2.0: VA Specific Elements</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273628" y="846223"/>
            <a:ext cx="8915401" cy="5222948"/>
          </a:xfrm>
        </p:spPr>
      </p:pic>
      <p:sp>
        <p:nvSpPr>
          <p:cNvPr id="3" name="Arrow: Right 2">
            <a:extLst>
              <a:ext uri="{FF2B5EF4-FFF2-40B4-BE49-F238E27FC236}">
                <a16:creationId xmlns:a16="http://schemas.microsoft.com/office/drawing/2014/main" id="{921C603A-9D33-3908-707D-2C75E79A1891}"/>
              </a:ext>
            </a:extLst>
          </p:cNvPr>
          <p:cNvSpPr/>
          <p:nvPr/>
        </p:nvSpPr>
        <p:spPr>
          <a:xfrm>
            <a:off x="88446" y="3331028"/>
            <a:ext cx="1185182" cy="446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588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37CB-17A2-E41F-5BDC-1D92DEAA68BF}"/>
              </a:ext>
            </a:extLst>
          </p:cNvPr>
          <p:cNvSpPr>
            <a:spLocks noGrp="1"/>
          </p:cNvSpPr>
          <p:nvPr>
            <p:ph type="title"/>
          </p:nvPr>
        </p:nvSpPr>
        <p:spPr/>
        <p:txBody>
          <a:bodyPr/>
          <a:lstStyle/>
          <a:p>
            <a:r>
              <a:rPr lang="en-US" dirty="0"/>
              <a:t>Consent for Photographs, Audio, or Video Recordings </a:t>
            </a:r>
          </a:p>
        </p:txBody>
      </p:sp>
      <p:sp>
        <p:nvSpPr>
          <p:cNvPr id="3" name="Content Placeholder 2">
            <a:extLst>
              <a:ext uri="{FF2B5EF4-FFF2-40B4-BE49-F238E27FC236}">
                <a16:creationId xmlns:a16="http://schemas.microsoft.com/office/drawing/2014/main" id="{C82E667F-7809-804B-C6E4-FCD8253C1F4B}"/>
              </a:ext>
            </a:extLst>
          </p:cNvPr>
          <p:cNvSpPr>
            <a:spLocks noGrp="1"/>
          </p:cNvSpPr>
          <p:nvPr>
            <p:ph idx="1"/>
          </p:nvPr>
        </p:nvSpPr>
        <p:spPr/>
        <p:txBody>
          <a:bodyPr/>
          <a:lstStyle/>
          <a:p>
            <a:r>
              <a:rPr lang="en-US" dirty="0"/>
              <a:t>VA requires informed consent language to be included when photographs, video, and/or audio recordings are taken exclusively for research purpose on the following areas:</a:t>
            </a:r>
          </a:p>
          <a:p>
            <a:pPr lvl="1"/>
            <a:r>
              <a:rPr lang="en-US" sz="2800" dirty="0"/>
              <a:t>A description of any photographs, video, and/or audio recordings to be taken or obtained for research purposes; </a:t>
            </a:r>
          </a:p>
          <a:p>
            <a:pPr lvl="1"/>
            <a:r>
              <a:rPr lang="en-US" sz="2800" dirty="0"/>
              <a:t>How the photographs, video, and/or audio recordings will be used for the research; and </a:t>
            </a:r>
          </a:p>
          <a:p>
            <a:pPr lvl="1"/>
            <a:r>
              <a:rPr lang="en-US" sz="2800" dirty="0"/>
              <a:t>Whether the photographs, video, and/or audio recordings will be disclosed outside VA. </a:t>
            </a:r>
          </a:p>
        </p:txBody>
      </p:sp>
    </p:spTree>
    <p:extLst>
      <p:ext uri="{BB962C8B-B14F-4D97-AF65-F5344CB8AC3E}">
        <p14:creationId xmlns:p14="http://schemas.microsoft.com/office/powerpoint/2010/main" val="68530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37CB-17A2-E41F-5BDC-1D92DEAA68BF}"/>
              </a:ext>
            </a:extLst>
          </p:cNvPr>
          <p:cNvSpPr>
            <a:spLocks noGrp="1"/>
          </p:cNvSpPr>
          <p:nvPr>
            <p:ph type="title"/>
          </p:nvPr>
        </p:nvSpPr>
        <p:spPr/>
        <p:txBody>
          <a:bodyPr/>
          <a:lstStyle/>
          <a:p>
            <a:r>
              <a:rPr lang="en-US" dirty="0"/>
              <a:t>Consent for Photographs, Audio, or Video Recordings </a:t>
            </a:r>
          </a:p>
        </p:txBody>
      </p:sp>
      <p:sp>
        <p:nvSpPr>
          <p:cNvPr id="3" name="Content Placeholder 2">
            <a:extLst>
              <a:ext uri="{FF2B5EF4-FFF2-40B4-BE49-F238E27FC236}">
                <a16:creationId xmlns:a16="http://schemas.microsoft.com/office/drawing/2014/main" id="{C82E667F-7809-804B-C6E4-FCD8253C1F4B}"/>
              </a:ext>
            </a:extLst>
          </p:cNvPr>
          <p:cNvSpPr>
            <a:spLocks noGrp="1"/>
          </p:cNvSpPr>
          <p:nvPr>
            <p:ph idx="1"/>
          </p:nvPr>
        </p:nvSpPr>
        <p:spPr/>
        <p:txBody>
          <a:bodyPr/>
          <a:lstStyle/>
          <a:p>
            <a:r>
              <a:rPr lang="en-US" dirty="0"/>
              <a:t>It is not common for a clinical trial to utilize photographs, audio, or video recordings only for research purposes, but it can occur as part of a protocol requirement.</a:t>
            </a:r>
          </a:p>
          <a:p>
            <a:r>
              <a:rPr lang="en-US" dirty="0"/>
              <a:t>If your VA participating site is seeking use of photographs, video, and/or audio recordings for research purposes only when it is not required by protocol, your site must submit a site-specific amendment for the reviewing IRB to evaluate.</a:t>
            </a:r>
          </a:p>
          <a:p>
            <a:pPr lvl="1"/>
            <a:r>
              <a:rPr lang="en-US" sz="2800" dirty="0"/>
              <a:t>The  IRB will determine whether the site-specific amendment can be approved.</a:t>
            </a:r>
          </a:p>
        </p:txBody>
      </p:sp>
    </p:spTree>
    <p:extLst>
      <p:ext uri="{BB962C8B-B14F-4D97-AF65-F5344CB8AC3E}">
        <p14:creationId xmlns:p14="http://schemas.microsoft.com/office/powerpoint/2010/main" val="1765225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New Checklist:  Section 2.0: VA Specific Elements</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273628" y="846223"/>
            <a:ext cx="8915401" cy="5222948"/>
          </a:xfrm>
        </p:spPr>
      </p:pic>
      <p:sp>
        <p:nvSpPr>
          <p:cNvPr id="3" name="Arrow: Right 2">
            <a:extLst>
              <a:ext uri="{FF2B5EF4-FFF2-40B4-BE49-F238E27FC236}">
                <a16:creationId xmlns:a16="http://schemas.microsoft.com/office/drawing/2014/main" id="{921C603A-9D33-3908-707D-2C75E79A1891}"/>
              </a:ext>
            </a:extLst>
          </p:cNvPr>
          <p:cNvSpPr/>
          <p:nvPr/>
        </p:nvSpPr>
        <p:spPr>
          <a:xfrm>
            <a:off x="285750" y="4234542"/>
            <a:ext cx="2370364" cy="446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BB7224B3-14A4-9DC5-0B75-D741AC2BDC51}"/>
              </a:ext>
            </a:extLst>
          </p:cNvPr>
          <p:cNvSpPr/>
          <p:nvPr/>
        </p:nvSpPr>
        <p:spPr>
          <a:xfrm>
            <a:off x="285750" y="4759969"/>
            <a:ext cx="2370364" cy="446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940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9C07-D0A9-8B4F-F728-E01777D7B64B}"/>
              </a:ext>
            </a:extLst>
          </p:cNvPr>
          <p:cNvSpPr>
            <a:spLocks noGrp="1"/>
          </p:cNvSpPr>
          <p:nvPr>
            <p:ph type="title"/>
          </p:nvPr>
        </p:nvSpPr>
        <p:spPr/>
        <p:txBody>
          <a:bodyPr/>
          <a:lstStyle/>
          <a:p>
            <a:r>
              <a:rPr lang="en-US" dirty="0"/>
              <a:t>Certificates of Confidentiality (CoC) </a:t>
            </a:r>
          </a:p>
        </p:txBody>
      </p:sp>
      <p:sp>
        <p:nvSpPr>
          <p:cNvPr id="3" name="Content Placeholder 2">
            <a:extLst>
              <a:ext uri="{FF2B5EF4-FFF2-40B4-BE49-F238E27FC236}">
                <a16:creationId xmlns:a16="http://schemas.microsoft.com/office/drawing/2014/main" id="{08BD4E93-DE03-D3B3-F8C7-38E6ABCBE73F}"/>
              </a:ext>
            </a:extLst>
          </p:cNvPr>
          <p:cNvSpPr>
            <a:spLocks noGrp="1"/>
          </p:cNvSpPr>
          <p:nvPr>
            <p:ph idx="1"/>
          </p:nvPr>
        </p:nvSpPr>
        <p:spPr>
          <a:xfrm>
            <a:off x="382359" y="1024164"/>
            <a:ext cx="11210925" cy="4351338"/>
          </a:xfrm>
        </p:spPr>
        <p:txBody>
          <a:bodyPr/>
          <a:lstStyle/>
          <a:p>
            <a:r>
              <a:rPr lang="en-US" dirty="0"/>
              <a:t>Any NIH-sponsored study submitted to an ORD-commercial IRB will have a CoC.</a:t>
            </a:r>
          </a:p>
          <a:p>
            <a:r>
              <a:rPr lang="en-US" dirty="0"/>
              <a:t>It will not be common for an industry-sponsored clinical trial to have a CoC, but it can happen.</a:t>
            </a:r>
          </a:p>
          <a:p>
            <a:r>
              <a:rPr lang="en-US" sz="2800" dirty="0"/>
              <a:t>If your site is participating in an industry-sponsored clinical trial and the information is not conveyed to you that the study has a CoC (and it is not stated in the ICF supplied to your site), do not include the VA ICD Specific Element’s requirements for CoC.  It is the responsible of the reviewing IRB. </a:t>
            </a:r>
          </a:p>
          <a:p>
            <a:r>
              <a:rPr lang="en-US" dirty="0"/>
              <a:t>An individual VA participating site cannot apply for a CoC in an industry-sponsored study.  </a:t>
            </a:r>
          </a:p>
          <a:p>
            <a:endParaRPr lang="en-US" dirty="0"/>
          </a:p>
        </p:txBody>
      </p:sp>
    </p:spTree>
    <p:extLst>
      <p:ext uri="{BB962C8B-B14F-4D97-AF65-F5344CB8AC3E}">
        <p14:creationId xmlns:p14="http://schemas.microsoft.com/office/powerpoint/2010/main" val="245227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D93B-3AC1-6E15-951C-20CA648E96FE}"/>
              </a:ext>
            </a:extLst>
          </p:cNvPr>
          <p:cNvSpPr>
            <a:spLocks noGrp="1"/>
          </p:cNvSpPr>
          <p:nvPr>
            <p:ph type="title"/>
          </p:nvPr>
        </p:nvSpPr>
        <p:spPr/>
        <p:txBody>
          <a:bodyPr/>
          <a:lstStyle/>
          <a:p>
            <a:r>
              <a:rPr lang="en-US" dirty="0"/>
              <a:t>Certificates of Confidentiality (CoC) </a:t>
            </a:r>
          </a:p>
        </p:txBody>
      </p:sp>
      <p:pic>
        <p:nvPicPr>
          <p:cNvPr id="5" name="Content Placeholder 4">
            <a:extLst>
              <a:ext uri="{FF2B5EF4-FFF2-40B4-BE49-F238E27FC236}">
                <a16:creationId xmlns:a16="http://schemas.microsoft.com/office/drawing/2014/main" id="{B3C99E22-0CC8-5D62-E7E0-E1518AC6AB0D}"/>
              </a:ext>
            </a:extLst>
          </p:cNvPr>
          <p:cNvPicPr>
            <a:picLocks noGrp="1" noChangeAspect="1"/>
          </p:cNvPicPr>
          <p:nvPr>
            <p:ph idx="1"/>
          </p:nvPr>
        </p:nvPicPr>
        <p:blipFill rotWithShape="1">
          <a:blip r:embed="rId2"/>
          <a:srcRect l="17758" t="26737" r="17370" b="9470"/>
          <a:stretch/>
        </p:blipFill>
        <p:spPr>
          <a:xfrm>
            <a:off x="1023258" y="921095"/>
            <a:ext cx="9067800" cy="5015810"/>
          </a:xfrm>
          <a:ln w="38100">
            <a:solidFill>
              <a:schemeClr val="accent1">
                <a:shade val="50000"/>
              </a:schemeClr>
            </a:solidFill>
          </a:ln>
        </p:spPr>
      </p:pic>
    </p:spTree>
    <p:extLst>
      <p:ext uri="{BB962C8B-B14F-4D97-AF65-F5344CB8AC3E}">
        <p14:creationId xmlns:p14="http://schemas.microsoft.com/office/powerpoint/2010/main" val="221165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0" y="947057"/>
            <a:ext cx="12104914" cy="4963885"/>
          </a:xfrm>
        </p:spPr>
        <p:txBody>
          <a:bodyPr/>
          <a:lstStyle/>
          <a:p>
            <a:r>
              <a:rPr lang="en-US" dirty="0"/>
              <a:t>The purpose of this webinar is to review revised and new ORD tools and processes to facilitate informed consent submissions to ORD-approved commercial IRBs, including review of the following located on VA’s webpage for use of Commercial IRBs: </a:t>
            </a:r>
            <a:r>
              <a:rPr lang="en-US" dirty="0">
                <a:hlinkClick r:id="rId2"/>
              </a:rPr>
              <a:t>https://www.research.va.gov/programs/orppe/irb_relationships.cfm</a:t>
            </a:r>
            <a:r>
              <a:rPr lang="en-US" dirty="0"/>
              <a:t>:	</a:t>
            </a:r>
          </a:p>
          <a:p>
            <a:pPr lvl="1"/>
            <a:r>
              <a:rPr lang="en-US" sz="2800" dirty="0"/>
              <a:t>Specific and Selected 2018 Common Rule Informed Consent Requirements When Using an Independent-Commercial IRB </a:t>
            </a:r>
          </a:p>
          <a:p>
            <a:pPr lvl="1"/>
            <a:r>
              <a:rPr lang="en-US" sz="2800" dirty="0"/>
              <a:t>Checklist for VA Facilities Using Independent Commercial IRBs: Informed Consent Documents (ICDs) and Combined ICD-HIPAA Authorizations </a:t>
            </a:r>
          </a:p>
          <a:p>
            <a:pPr lvl="1"/>
            <a:r>
              <a:rPr lang="en-US" sz="2800" dirty="0"/>
              <a:t>VA HIPAA Authorization Requirements When Using an Independent (Commercial) IRB</a:t>
            </a:r>
          </a:p>
          <a:p>
            <a:pPr lvl="1"/>
            <a:r>
              <a:rPr lang="en-US" sz="2800" dirty="0"/>
              <a:t>VA Facility Endorsement Letter Template for Commercial IRB Submission</a:t>
            </a:r>
          </a:p>
        </p:txBody>
      </p:sp>
    </p:spTree>
    <p:extLst>
      <p:ext uri="{BB962C8B-B14F-4D97-AF65-F5344CB8AC3E}">
        <p14:creationId xmlns:p14="http://schemas.microsoft.com/office/powerpoint/2010/main" val="369565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0FD0-9FF2-1AD3-18D9-A5075635A609}"/>
              </a:ext>
            </a:extLst>
          </p:cNvPr>
          <p:cNvSpPr>
            <a:spLocks noGrp="1"/>
          </p:cNvSpPr>
          <p:nvPr>
            <p:ph type="title"/>
          </p:nvPr>
        </p:nvSpPr>
        <p:spPr/>
        <p:txBody>
          <a:bodyPr/>
          <a:lstStyle/>
          <a:p>
            <a:r>
              <a:rPr lang="en-US" dirty="0"/>
              <a:t>New Checklist:  Section 2.0: VA Specific Elements</a:t>
            </a:r>
          </a:p>
        </p:txBody>
      </p:sp>
      <p:pic>
        <p:nvPicPr>
          <p:cNvPr id="7" name="Content Placeholder 6">
            <a:extLst>
              <a:ext uri="{FF2B5EF4-FFF2-40B4-BE49-F238E27FC236}">
                <a16:creationId xmlns:a16="http://schemas.microsoft.com/office/drawing/2014/main" id="{F5448B1B-96ED-E7E8-F103-9ED494A61E8E}"/>
              </a:ext>
            </a:extLst>
          </p:cNvPr>
          <p:cNvPicPr>
            <a:picLocks noGrp="1" noChangeAspect="1"/>
          </p:cNvPicPr>
          <p:nvPr>
            <p:ph idx="1"/>
          </p:nvPr>
        </p:nvPicPr>
        <p:blipFill rotWithShape="1">
          <a:blip r:embed="rId2"/>
          <a:srcRect l="23158" t="25654" r="17652" b="14297"/>
          <a:stretch/>
        </p:blipFill>
        <p:spPr>
          <a:xfrm>
            <a:off x="1273628" y="846223"/>
            <a:ext cx="8915401" cy="5222948"/>
          </a:xfrm>
        </p:spPr>
      </p:pic>
      <p:sp>
        <p:nvSpPr>
          <p:cNvPr id="5" name="Arrow: Left 4">
            <a:extLst>
              <a:ext uri="{FF2B5EF4-FFF2-40B4-BE49-F238E27FC236}">
                <a16:creationId xmlns:a16="http://schemas.microsoft.com/office/drawing/2014/main" id="{F2773E3C-D98B-997A-7C51-9DBBF136F38C}"/>
              </a:ext>
            </a:extLst>
          </p:cNvPr>
          <p:cNvSpPr/>
          <p:nvPr/>
        </p:nvSpPr>
        <p:spPr>
          <a:xfrm>
            <a:off x="9448799" y="5050971"/>
            <a:ext cx="2068287" cy="746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228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102D-E999-3F29-5DDC-5CEFB181324C}"/>
              </a:ext>
            </a:extLst>
          </p:cNvPr>
          <p:cNvSpPr>
            <a:spLocks noGrp="1"/>
          </p:cNvSpPr>
          <p:nvPr>
            <p:ph type="title"/>
          </p:nvPr>
        </p:nvSpPr>
        <p:spPr/>
        <p:txBody>
          <a:bodyPr/>
          <a:lstStyle/>
          <a:p>
            <a:r>
              <a:rPr lang="en-US" dirty="0"/>
              <a:t>VA ICD Specific Element: PREP Act </a:t>
            </a:r>
          </a:p>
        </p:txBody>
      </p:sp>
      <p:sp>
        <p:nvSpPr>
          <p:cNvPr id="3" name="Content Placeholder 2">
            <a:extLst>
              <a:ext uri="{FF2B5EF4-FFF2-40B4-BE49-F238E27FC236}">
                <a16:creationId xmlns:a16="http://schemas.microsoft.com/office/drawing/2014/main" id="{A9CBC4F6-6529-0243-1D5A-C51F5F032369}"/>
              </a:ext>
            </a:extLst>
          </p:cNvPr>
          <p:cNvSpPr>
            <a:spLocks noGrp="1"/>
          </p:cNvSpPr>
          <p:nvPr>
            <p:ph idx="1"/>
          </p:nvPr>
        </p:nvSpPr>
        <p:spPr>
          <a:xfrm>
            <a:off x="371475" y="1078593"/>
            <a:ext cx="10515600" cy="4351338"/>
          </a:xfrm>
        </p:spPr>
        <p:txBody>
          <a:bodyPr/>
          <a:lstStyle/>
          <a:p>
            <a:r>
              <a:rPr lang="en-US" dirty="0"/>
              <a:t>The PREP Act language for informed consents is only to be used when the VA study involves a medical countermeasure (e.g., drug, device, or vaccine) designed to treat, diagnose, cure, or prevent COVID-19.</a:t>
            </a:r>
          </a:p>
          <a:p>
            <a:r>
              <a:rPr lang="en-US" dirty="0"/>
              <a:t>The terms of the current PREP Act declaration for COVID -19 countermeasures, PREP Act coverage will end if the public health emergency and all other emergency declarations end, and there is no federal agreement relevant to the activity.</a:t>
            </a:r>
          </a:p>
          <a:p>
            <a:r>
              <a:rPr lang="en-US" dirty="0"/>
              <a:t>Some sponsors of industry-sponsored clinical trials for VA participating sites are including both PREP Act language and the VA required language for costs of research-related injury in their consents. This is acceptable if approved by the IRB. </a:t>
            </a:r>
          </a:p>
        </p:txBody>
      </p:sp>
    </p:spTree>
    <p:extLst>
      <p:ext uri="{BB962C8B-B14F-4D97-AF65-F5344CB8AC3E}">
        <p14:creationId xmlns:p14="http://schemas.microsoft.com/office/powerpoint/2010/main" val="50119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DC5-FD4E-83EA-48B4-F8AEC8D6D21B}"/>
              </a:ext>
            </a:extLst>
          </p:cNvPr>
          <p:cNvSpPr>
            <a:spLocks noGrp="1"/>
          </p:cNvSpPr>
          <p:nvPr>
            <p:ph type="title"/>
          </p:nvPr>
        </p:nvSpPr>
        <p:spPr>
          <a:xfrm>
            <a:off x="285750" y="166264"/>
            <a:ext cx="11677650" cy="618385"/>
          </a:xfrm>
        </p:spPr>
        <p:txBody>
          <a:bodyPr/>
          <a:lstStyle/>
          <a:p>
            <a:r>
              <a:rPr lang="en-US" sz="3200" dirty="0"/>
              <a:t>Tool: VA Specific and Selected 2018 Common Rule Informed Consent Requirements When Using an Independent-Commercial IRB  </a:t>
            </a:r>
          </a:p>
        </p:txBody>
      </p:sp>
      <p:sp>
        <p:nvSpPr>
          <p:cNvPr id="3" name="Content Placeholder 2">
            <a:extLst>
              <a:ext uri="{FF2B5EF4-FFF2-40B4-BE49-F238E27FC236}">
                <a16:creationId xmlns:a16="http://schemas.microsoft.com/office/drawing/2014/main" id="{D873385A-749A-0B77-F363-6B1293B5E67A}"/>
              </a:ext>
            </a:extLst>
          </p:cNvPr>
          <p:cNvSpPr>
            <a:spLocks noGrp="1"/>
          </p:cNvSpPr>
          <p:nvPr>
            <p:ph idx="1"/>
          </p:nvPr>
        </p:nvSpPr>
        <p:spPr>
          <a:xfrm>
            <a:off x="371475" y="1154792"/>
            <a:ext cx="11417754" cy="4351338"/>
          </a:xfrm>
        </p:spPr>
        <p:txBody>
          <a:bodyPr/>
          <a:lstStyle/>
          <a:p>
            <a:r>
              <a:rPr lang="en-US" dirty="0"/>
              <a:t>Tool includes a new section on selected 2018 Common Rule Requirements (not in FDA regulations) to be evaluated for inclusion when submitting an industry-sponsored study for initial review to an ORD-approved Commercial IRB:</a:t>
            </a:r>
          </a:p>
          <a:p>
            <a:pPr lvl="1"/>
            <a:r>
              <a:rPr lang="en-US" sz="2800" dirty="0"/>
              <a:t>Key Information presented up front</a:t>
            </a:r>
          </a:p>
          <a:p>
            <a:pPr lvl="1"/>
            <a:r>
              <a:rPr lang="en-US" sz="2800" dirty="0"/>
              <a:t>Future use of specimens and/or biospecimens</a:t>
            </a:r>
          </a:p>
          <a:p>
            <a:pPr lvl="1"/>
            <a:r>
              <a:rPr lang="en-US" sz="2800" dirty="0"/>
              <a:t>Biospecimens and future profit</a:t>
            </a:r>
          </a:p>
          <a:p>
            <a:pPr lvl="1"/>
            <a:r>
              <a:rPr lang="en-US" sz="2800" dirty="0"/>
              <a:t>Return of research results to subjects</a:t>
            </a:r>
          </a:p>
          <a:p>
            <a:pPr lvl="1"/>
            <a:r>
              <a:rPr lang="en-US" sz="2800" dirty="0"/>
              <a:t>Statement that research involves Whole Genome Sequencing </a:t>
            </a:r>
          </a:p>
          <a:p>
            <a:r>
              <a:rPr lang="en-US" dirty="0"/>
              <a:t>The majority of these elements must be evaluated by the IRB for applicability with the exception of key information presented up front. </a:t>
            </a:r>
          </a:p>
          <a:p>
            <a:endParaRPr lang="en-US" dirty="0"/>
          </a:p>
        </p:txBody>
      </p:sp>
    </p:spTree>
    <p:extLst>
      <p:ext uri="{BB962C8B-B14F-4D97-AF65-F5344CB8AC3E}">
        <p14:creationId xmlns:p14="http://schemas.microsoft.com/office/powerpoint/2010/main" val="374192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0" y="146534"/>
            <a:ext cx="11906250" cy="618385"/>
          </a:xfrm>
        </p:spPr>
        <p:txBody>
          <a:bodyPr/>
          <a:lstStyle/>
          <a:p>
            <a:r>
              <a:rPr lang="en-US" sz="2200" dirty="0"/>
              <a:t>Checklist: Section 3.0: Informed Consent Requirements: Selected 2018 Common Rule Informed Consent Requirements for Industry-Funded Studies  for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Tree>
    <p:extLst>
      <p:ext uri="{BB962C8B-B14F-4D97-AF65-F5344CB8AC3E}">
        <p14:creationId xmlns:p14="http://schemas.microsoft.com/office/powerpoint/2010/main" val="1844140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69D2-CA74-4B02-B73D-9035B27CCEA5}"/>
              </a:ext>
            </a:extLst>
          </p:cNvPr>
          <p:cNvSpPr>
            <a:spLocks noGrp="1"/>
          </p:cNvSpPr>
          <p:nvPr>
            <p:ph type="title"/>
          </p:nvPr>
        </p:nvSpPr>
        <p:spPr/>
        <p:txBody>
          <a:bodyPr/>
          <a:lstStyle/>
          <a:p>
            <a:r>
              <a:rPr lang="en-US" dirty="0"/>
              <a:t>Section 3.0: Key Information Presented Up Front</a:t>
            </a:r>
          </a:p>
        </p:txBody>
      </p:sp>
      <p:sp>
        <p:nvSpPr>
          <p:cNvPr id="3" name="Content Placeholder 2">
            <a:extLst>
              <a:ext uri="{FF2B5EF4-FFF2-40B4-BE49-F238E27FC236}">
                <a16:creationId xmlns:a16="http://schemas.microsoft.com/office/drawing/2014/main" id="{CA81F1AC-31AF-3459-58CF-30D18EFBE8C1}"/>
              </a:ext>
            </a:extLst>
          </p:cNvPr>
          <p:cNvSpPr>
            <a:spLocks noGrp="1"/>
          </p:cNvSpPr>
          <p:nvPr>
            <p:ph idx="1"/>
          </p:nvPr>
        </p:nvSpPr>
        <p:spPr/>
        <p:txBody>
          <a:bodyPr/>
          <a:lstStyle/>
          <a:p>
            <a:r>
              <a:rPr lang="en-US" dirty="0"/>
              <a:t>Informed consent must begin with a concise and focused presentation of the key information that is most likely to assist a prospective subject or legally authorized representative in understanding the reasons why one might or might not want to participate in the research. This part of the informed consent must be organized and presented in a way that facilitates comprehension.</a:t>
            </a:r>
          </a:p>
          <a:p>
            <a:r>
              <a:rPr lang="en-US" dirty="0"/>
              <a:t>Neither the 2018 Common Rule regulations nor ORD policy define what specifically must be included as key information; it an IRB evaluation/determination. </a:t>
            </a:r>
          </a:p>
        </p:txBody>
      </p:sp>
    </p:spTree>
    <p:extLst>
      <p:ext uri="{BB962C8B-B14F-4D97-AF65-F5344CB8AC3E}">
        <p14:creationId xmlns:p14="http://schemas.microsoft.com/office/powerpoint/2010/main" val="45637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3F70-3D2F-AB66-90B6-E0A3F3F7ADC1}"/>
              </a:ext>
            </a:extLst>
          </p:cNvPr>
          <p:cNvSpPr>
            <a:spLocks noGrp="1"/>
          </p:cNvSpPr>
          <p:nvPr>
            <p:ph type="title"/>
          </p:nvPr>
        </p:nvSpPr>
        <p:spPr/>
        <p:txBody>
          <a:bodyPr/>
          <a:lstStyle/>
          <a:p>
            <a:r>
              <a:rPr lang="en-US" dirty="0"/>
              <a:t>General Guidance on What Constitutes “Key Information Presented Up Front”  </a:t>
            </a:r>
          </a:p>
        </p:txBody>
      </p:sp>
      <p:sp>
        <p:nvSpPr>
          <p:cNvPr id="3" name="Content Placeholder 2">
            <a:extLst>
              <a:ext uri="{FF2B5EF4-FFF2-40B4-BE49-F238E27FC236}">
                <a16:creationId xmlns:a16="http://schemas.microsoft.com/office/drawing/2014/main" id="{DA16554D-AB14-8515-7C4E-A2777A53E84D}"/>
              </a:ext>
            </a:extLst>
          </p:cNvPr>
          <p:cNvSpPr>
            <a:spLocks noGrp="1"/>
          </p:cNvSpPr>
          <p:nvPr>
            <p:ph idx="1"/>
          </p:nvPr>
        </p:nvSpPr>
        <p:spPr>
          <a:xfrm>
            <a:off x="371476" y="958849"/>
            <a:ext cx="11624582" cy="4351338"/>
          </a:xfrm>
        </p:spPr>
        <p:txBody>
          <a:bodyPr/>
          <a:lstStyle/>
          <a:p>
            <a:r>
              <a:rPr lang="en-US" sz="2400" dirty="0"/>
              <a:t>The five (5) list of topics that would generally satisfy the requirement includes: </a:t>
            </a:r>
          </a:p>
          <a:p>
            <a:pPr marL="0" indent="0">
              <a:buNone/>
            </a:pPr>
            <a:r>
              <a:rPr lang="en-US" sz="2400" dirty="0"/>
              <a:t>    	1. The fact that consent is being sought for research and that participation is 	voluntary</a:t>
            </a:r>
          </a:p>
          <a:p>
            <a:pPr marL="0" indent="0">
              <a:buNone/>
            </a:pPr>
            <a:r>
              <a:rPr lang="en-US" sz="2400" dirty="0"/>
              <a:t>   	 2. The purposes of the research, the expected duration of the prospective subject’s 	participation, and the procedures to be followed in the research</a:t>
            </a:r>
          </a:p>
          <a:p>
            <a:pPr marL="0" indent="0">
              <a:buNone/>
            </a:pPr>
            <a:r>
              <a:rPr lang="en-US" sz="2400" dirty="0"/>
              <a:t>  	 3. The reasonably foreseeable risks or discomforts to the prospective subject</a:t>
            </a:r>
          </a:p>
          <a:p>
            <a:pPr marL="0" indent="0">
              <a:buNone/>
            </a:pPr>
            <a:r>
              <a:rPr lang="en-US" sz="2400" dirty="0"/>
              <a:t>  	 4. The benefits to the prospective subject or to others that may reasonably be 	expected from the research</a:t>
            </a:r>
          </a:p>
          <a:p>
            <a:pPr marL="0" indent="0">
              <a:buNone/>
            </a:pPr>
            <a:r>
              <a:rPr lang="en-US" sz="2400" dirty="0"/>
              <a:t>  	 5. Appropriate alternative procedures or courses of treatments, if any, that  might be 	advantageous to the prospective subject.</a:t>
            </a:r>
          </a:p>
          <a:p>
            <a:r>
              <a:rPr lang="en-US" sz="2400" dirty="0"/>
              <a:t>It is the IRB that makes the ultimate determination (and approval) of the content in the IRB-approved informed consent document for what constitutes “key information presented up front”. </a:t>
            </a:r>
          </a:p>
          <a:p>
            <a:pPr marL="0" indent="0">
              <a:buNone/>
            </a:pPr>
            <a:endParaRPr lang="en-US" dirty="0"/>
          </a:p>
        </p:txBody>
      </p:sp>
    </p:spTree>
    <p:extLst>
      <p:ext uri="{BB962C8B-B14F-4D97-AF65-F5344CB8AC3E}">
        <p14:creationId xmlns:p14="http://schemas.microsoft.com/office/powerpoint/2010/main" val="1067004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0" y="146534"/>
            <a:ext cx="11906250" cy="618385"/>
          </a:xfrm>
        </p:spPr>
        <p:txBody>
          <a:bodyPr/>
          <a:lstStyle/>
          <a:p>
            <a:r>
              <a:rPr lang="en-US" sz="2000" dirty="0"/>
              <a:t>Checklist: Section 3.0: Informed Consent Requirements: Selected 2018 Common Rule Informed Consent Requirements for Industry-Funded Studies  for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
        <p:nvSpPr>
          <p:cNvPr id="3" name="Arrow: Left 2">
            <a:extLst>
              <a:ext uri="{FF2B5EF4-FFF2-40B4-BE49-F238E27FC236}">
                <a16:creationId xmlns:a16="http://schemas.microsoft.com/office/drawing/2014/main" id="{A43A0F2B-515A-844F-5D42-1602B787C4BD}"/>
              </a:ext>
            </a:extLst>
          </p:cNvPr>
          <p:cNvSpPr/>
          <p:nvPr/>
        </p:nvSpPr>
        <p:spPr>
          <a:xfrm>
            <a:off x="8904514" y="3624943"/>
            <a:ext cx="2916010" cy="618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0095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AFF7-B2EF-4DC4-2983-EED4207B18E6}"/>
              </a:ext>
            </a:extLst>
          </p:cNvPr>
          <p:cNvSpPr>
            <a:spLocks noGrp="1"/>
          </p:cNvSpPr>
          <p:nvPr>
            <p:ph type="title"/>
          </p:nvPr>
        </p:nvSpPr>
        <p:spPr/>
        <p:txBody>
          <a:bodyPr/>
          <a:lstStyle/>
          <a:p>
            <a:r>
              <a:rPr lang="en-US" dirty="0"/>
              <a:t>Section 3.0: Future Use of Information and/or Specimens</a:t>
            </a:r>
          </a:p>
        </p:txBody>
      </p:sp>
      <p:sp>
        <p:nvSpPr>
          <p:cNvPr id="7" name="Content Placeholder 6">
            <a:extLst>
              <a:ext uri="{FF2B5EF4-FFF2-40B4-BE49-F238E27FC236}">
                <a16:creationId xmlns:a16="http://schemas.microsoft.com/office/drawing/2014/main" id="{9178D842-6DA9-3A93-D048-AF3041C1ABB7}"/>
              </a:ext>
            </a:extLst>
          </p:cNvPr>
          <p:cNvSpPr>
            <a:spLocks noGrp="1"/>
          </p:cNvSpPr>
          <p:nvPr>
            <p:ph idx="1"/>
          </p:nvPr>
        </p:nvSpPr>
        <p:spPr>
          <a:xfrm>
            <a:off x="256494" y="1122135"/>
            <a:ext cx="11848419" cy="4351338"/>
          </a:xfrm>
        </p:spPr>
        <p:txBody>
          <a:bodyPr/>
          <a:lstStyle/>
          <a:p>
            <a:r>
              <a:rPr lang="en-US" sz="2400" dirty="0"/>
              <a:t>One of the following statements about any research that involves the collection of identifiable private information or identifiable biospecimens:</a:t>
            </a:r>
          </a:p>
          <a:p>
            <a:pPr marL="0" indent="0">
              <a:buNone/>
            </a:pPr>
            <a:r>
              <a:rPr lang="en-US" sz="2400" dirty="0"/>
              <a:t>	(i) A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subject or the legally authorized representative, if this might be a 	possibility; or</a:t>
            </a:r>
          </a:p>
          <a:p>
            <a:pPr marL="0" indent="0">
              <a:buNone/>
            </a:pPr>
            <a:r>
              <a:rPr lang="en-US" sz="2400" dirty="0"/>
              <a:t>	(ii) A statement that the subject’s information or biospecimens collected as part of 	the research, even if identifiers are removed, will not be used or distributed for 	future research studies.</a:t>
            </a:r>
          </a:p>
          <a:p>
            <a:pPr marL="0" indent="0">
              <a:buNone/>
            </a:pPr>
            <a:endParaRPr lang="en-US" dirty="0"/>
          </a:p>
        </p:txBody>
      </p:sp>
    </p:spTree>
    <p:extLst>
      <p:ext uri="{BB962C8B-B14F-4D97-AF65-F5344CB8AC3E}">
        <p14:creationId xmlns:p14="http://schemas.microsoft.com/office/powerpoint/2010/main" val="340111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AFF7-B2EF-4DC4-2983-EED4207B18E6}"/>
              </a:ext>
            </a:extLst>
          </p:cNvPr>
          <p:cNvSpPr>
            <a:spLocks noGrp="1"/>
          </p:cNvSpPr>
          <p:nvPr>
            <p:ph type="title"/>
          </p:nvPr>
        </p:nvSpPr>
        <p:spPr/>
        <p:txBody>
          <a:bodyPr/>
          <a:lstStyle/>
          <a:p>
            <a:r>
              <a:rPr lang="en-US" dirty="0"/>
              <a:t>Section 3.0: Future Use of Information and/or Specimens</a:t>
            </a:r>
          </a:p>
        </p:txBody>
      </p:sp>
      <p:sp>
        <p:nvSpPr>
          <p:cNvPr id="7" name="Content Placeholder 6">
            <a:extLst>
              <a:ext uri="{FF2B5EF4-FFF2-40B4-BE49-F238E27FC236}">
                <a16:creationId xmlns:a16="http://schemas.microsoft.com/office/drawing/2014/main" id="{9178D842-6DA9-3A93-D048-AF3041C1ABB7}"/>
              </a:ext>
            </a:extLst>
          </p:cNvPr>
          <p:cNvSpPr>
            <a:spLocks noGrp="1"/>
          </p:cNvSpPr>
          <p:nvPr>
            <p:ph idx="1"/>
          </p:nvPr>
        </p:nvSpPr>
        <p:spPr>
          <a:xfrm>
            <a:off x="256494" y="1122135"/>
            <a:ext cx="11848419" cy="4351338"/>
          </a:xfrm>
        </p:spPr>
        <p:txBody>
          <a:bodyPr/>
          <a:lstStyle/>
          <a:p>
            <a:r>
              <a:rPr lang="en-US" dirty="0"/>
              <a:t>This is a required element of informed consent under the 2018 Common Rule.</a:t>
            </a:r>
          </a:p>
          <a:p>
            <a:r>
              <a:rPr lang="en-US" dirty="0"/>
              <a:t>The Common Rule does not require the statement to be made “verbatim” as per the regulation.  Many times, this is included in the model informed consent. </a:t>
            </a:r>
          </a:p>
          <a:p>
            <a:r>
              <a:rPr lang="en-US" dirty="0"/>
              <a:t>If you are unsure whether to include it, mark “na” on your checklist. </a:t>
            </a:r>
          </a:p>
          <a:p>
            <a:r>
              <a:rPr lang="en-US" dirty="0"/>
              <a:t>The IRB will determine whether it is applicable</a:t>
            </a:r>
          </a:p>
          <a:p>
            <a:pPr marL="0" indent="0">
              <a:buNone/>
            </a:pPr>
            <a:endParaRPr lang="en-US" dirty="0"/>
          </a:p>
        </p:txBody>
      </p:sp>
    </p:spTree>
    <p:extLst>
      <p:ext uri="{BB962C8B-B14F-4D97-AF65-F5344CB8AC3E}">
        <p14:creationId xmlns:p14="http://schemas.microsoft.com/office/powerpoint/2010/main" val="19428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0" y="146534"/>
            <a:ext cx="11906250" cy="618385"/>
          </a:xfrm>
        </p:spPr>
        <p:txBody>
          <a:bodyPr/>
          <a:lstStyle/>
          <a:p>
            <a:r>
              <a:rPr lang="en-US" sz="2000" dirty="0"/>
              <a:t>Checklist: Section 3.0: Informed Consent Requirements: Selected 2018 Common Rule Informed Consent Requirements for Industry-Funded Studies  for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
        <p:nvSpPr>
          <p:cNvPr id="3" name="Arrow: Left 2">
            <a:extLst>
              <a:ext uri="{FF2B5EF4-FFF2-40B4-BE49-F238E27FC236}">
                <a16:creationId xmlns:a16="http://schemas.microsoft.com/office/drawing/2014/main" id="{A43A0F2B-515A-844F-5D42-1602B787C4BD}"/>
              </a:ext>
            </a:extLst>
          </p:cNvPr>
          <p:cNvSpPr/>
          <p:nvPr/>
        </p:nvSpPr>
        <p:spPr>
          <a:xfrm>
            <a:off x="8904514" y="4245428"/>
            <a:ext cx="2916010" cy="618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444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FA9A-1195-7247-9F78-7273E31EBB3A}"/>
              </a:ext>
            </a:extLst>
          </p:cNvPr>
          <p:cNvSpPr>
            <a:spLocks noGrp="1"/>
          </p:cNvSpPr>
          <p:nvPr>
            <p:ph type="title"/>
          </p:nvPr>
        </p:nvSpPr>
        <p:spPr>
          <a:xfrm>
            <a:off x="285750" y="166264"/>
            <a:ext cx="11906250" cy="618385"/>
          </a:xfrm>
        </p:spPr>
        <p:txBody>
          <a:bodyPr/>
          <a:lstStyle/>
          <a:p>
            <a:r>
              <a:rPr lang="en-US" dirty="0"/>
              <a:t>Why is ORD Revising its Tools and Deploying a New Checklist for VA Facilities to Use for Commercial IRB Submissions?</a:t>
            </a:r>
          </a:p>
        </p:txBody>
      </p:sp>
      <p:pic>
        <p:nvPicPr>
          <p:cNvPr id="1026" name="Picture 2" descr="Why? Questions Realtors Ask Me About Cracks in Brick Veneer, Foundation Repairs">
            <a:extLst>
              <a:ext uri="{FF2B5EF4-FFF2-40B4-BE49-F238E27FC236}">
                <a16:creationId xmlns:a16="http://schemas.microsoft.com/office/drawing/2014/main" id="{BFDE8A89-8527-0118-C865-349586471D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9174" y="2436604"/>
            <a:ext cx="6206154" cy="265791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2" descr="WCG IRB: The Leader in IRB and IBC Review Services">
            <a:extLst>
              <a:ext uri="{FF2B5EF4-FFF2-40B4-BE49-F238E27FC236}">
                <a16:creationId xmlns:a16="http://schemas.microsoft.com/office/drawing/2014/main" id="{A7AB9213-356A-CA33-2490-BE97BC1F1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98130"/>
            <a:ext cx="1966013" cy="1966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terling IRB - Your Dedicated Institutional Review Board">
            <a:extLst>
              <a:ext uri="{FF2B5EF4-FFF2-40B4-BE49-F238E27FC236}">
                <a16:creationId xmlns:a16="http://schemas.microsoft.com/office/drawing/2014/main" id="{4C5B59D8-A2C5-BFDF-FD5C-F088B1520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036" y="1165988"/>
            <a:ext cx="3187213" cy="1501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stitutional Review Board Services | Advarra IRB Services">
            <a:extLst>
              <a:ext uri="{FF2B5EF4-FFF2-40B4-BE49-F238E27FC236}">
                <a16:creationId xmlns:a16="http://schemas.microsoft.com/office/drawing/2014/main" id="{1A80C317-B7CD-578C-512D-84F82660A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2681" y="4299856"/>
            <a:ext cx="2893489" cy="120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12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9574-BA9B-8B6A-0588-7BE20D7670FE}"/>
              </a:ext>
            </a:extLst>
          </p:cNvPr>
          <p:cNvSpPr>
            <a:spLocks noGrp="1"/>
          </p:cNvSpPr>
          <p:nvPr>
            <p:ph type="title"/>
          </p:nvPr>
        </p:nvSpPr>
        <p:spPr/>
        <p:txBody>
          <a:bodyPr/>
          <a:lstStyle/>
          <a:p>
            <a:r>
              <a:rPr lang="en-US" dirty="0"/>
              <a:t>Section 3.0: Biospecimens and Commercial Profits</a:t>
            </a:r>
          </a:p>
        </p:txBody>
      </p:sp>
      <p:sp>
        <p:nvSpPr>
          <p:cNvPr id="3" name="Content Placeholder 2">
            <a:extLst>
              <a:ext uri="{FF2B5EF4-FFF2-40B4-BE49-F238E27FC236}">
                <a16:creationId xmlns:a16="http://schemas.microsoft.com/office/drawing/2014/main" id="{0E2085BA-7B07-3E3A-F37C-7EC237C15C92}"/>
              </a:ext>
            </a:extLst>
          </p:cNvPr>
          <p:cNvSpPr>
            <a:spLocks noGrp="1"/>
          </p:cNvSpPr>
          <p:nvPr>
            <p:ph idx="1"/>
          </p:nvPr>
        </p:nvSpPr>
        <p:spPr/>
        <p:txBody>
          <a:bodyPr/>
          <a:lstStyle/>
          <a:p>
            <a:r>
              <a:rPr lang="en-US" dirty="0"/>
              <a:t>A statement that the subject’s biospecimens (even if identifiers are removed) may be used for commercial profit and whether the subject will or will not share in this commercial profit.</a:t>
            </a:r>
          </a:p>
          <a:p>
            <a:r>
              <a:rPr lang="en-US" dirty="0"/>
              <a:t>This is an additional element of informed consent under the 2018 Common Rule requirements. </a:t>
            </a:r>
          </a:p>
          <a:p>
            <a:r>
              <a:rPr lang="en-US" dirty="0"/>
              <a:t>If you are unsure whether to include it, mark “na” on your checklist. </a:t>
            </a:r>
          </a:p>
          <a:p>
            <a:r>
              <a:rPr lang="en-US" dirty="0"/>
              <a:t>The IRB will determine whether it is applicable</a:t>
            </a:r>
          </a:p>
          <a:p>
            <a:pPr marL="0" indent="0">
              <a:buNone/>
            </a:pPr>
            <a:endParaRPr lang="en-US" dirty="0"/>
          </a:p>
        </p:txBody>
      </p:sp>
    </p:spTree>
    <p:extLst>
      <p:ext uri="{BB962C8B-B14F-4D97-AF65-F5344CB8AC3E}">
        <p14:creationId xmlns:p14="http://schemas.microsoft.com/office/powerpoint/2010/main" val="3215978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0" y="146534"/>
            <a:ext cx="11906250" cy="618385"/>
          </a:xfrm>
        </p:spPr>
        <p:txBody>
          <a:bodyPr/>
          <a:lstStyle/>
          <a:p>
            <a:r>
              <a:rPr lang="en-US" sz="2000" dirty="0"/>
              <a:t>Checklist: Section 3.0: Informed Consent Requirements: Selected 2018 Common Rule Informed Consent Requirements for Industry-Funded Studies  for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
        <p:nvSpPr>
          <p:cNvPr id="3" name="Arrow: Left 2">
            <a:extLst>
              <a:ext uri="{FF2B5EF4-FFF2-40B4-BE49-F238E27FC236}">
                <a16:creationId xmlns:a16="http://schemas.microsoft.com/office/drawing/2014/main" id="{A43A0F2B-515A-844F-5D42-1602B787C4BD}"/>
              </a:ext>
            </a:extLst>
          </p:cNvPr>
          <p:cNvSpPr/>
          <p:nvPr/>
        </p:nvSpPr>
        <p:spPr>
          <a:xfrm>
            <a:off x="8827646" y="4669971"/>
            <a:ext cx="2916010" cy="618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6454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D7F3-674F-743D-B2FE-2633C6BE3850}"/>
              </a:ext>
            </a:extLst>
          </p:cNvPr>
          <p:cNvSpPr>
            <a:spLocks noGrp="1"/>
          </p:cNvSpPr>
          <p:nvPr>
            <p:ph type="title"/>
          </p:nvPr>
        </p:nvSpPr>
        <p:spPr/>
        <p:txBody>
          <a:bodyPr/>
          <a:lstStyle/>
          <a:p>
            <a:r>
              <a:rPr lang="en-US" dirty="0"/>
              <a:t>Section 3.0 Return of Research Results to Subjects</a:t>
            </a:r>
          </a:p>
        </p:txBody>
      </p:sp>
      <p:sp>
        <p:nvSpPr>
          <p:cNvPr id="3" name="Content Placeholder 2">
            <a:extLst>
              <a:ext uri="{FF2B5EF4-FFF2-40B4-BE49-F238E27FC236}">
                <a16:creationId xmlns:a16="http://schemas.microsoft.com/office/drawing/2014/main" id="{F08F194F-D155-815A-936C-10202DE8A467}"/>
              </a:ext>
            </a:extLst>
          </p:cNvPr>
          <p:cNvSpPr>
            <a:spLocks noGrp="1"/>
          </p:cNvSpPr>
          <p:nvPr>
            <p:ph idx="1"/>
          </p:nvPr>
        </p:nvSpPr>
        <p:spPr/>
        <p:txBody>
          <a:bodyPr/>
          <a:lstStyle/>
          <a:p>
            <a:r>
              <a:rPr lang="en-US" dirty="0"/>
              <a:t>A statement regarding whether clinically relevant research results, including individual research results, will be disclosed to subjects, and if so, under what conditions.</a:t>
            </a:r>
          </a:p>
          <a:p>
            <a:r>
              <a:rPr lang="en-US" dirty="0"/>
              <a:t>This is an additional element of informed consent under the 2018 Common Rule requirements. </a:t>
            </a:r>
          </a:p>
          <a:p>
            <a:r>
              <a:rPr lang="en-US" dirty="0"/>
              <a:t>If you are unsure whether to include it, mark “na” on your checklist. </a:t>
            </a:r>
          </a:p>
          <a:p>
            <a:r>
              <a:rPr lang="en-US" dirty="0"/>
              <a:t>The IRB will determine whether it is applicable</a:t>
            </a:r>
          </a:p>
          <a:p>
            <a:pPr marL="0" indent="0">
              <a:buNone/>
            </a:pPr>
            <a:endParaRPr lang="en-US" dirty="0"/>
          </a:p>
          <a:p>
            <a:endParaRPr lang="en-US" dirty="0"/>
          </a:p>
        </p:txBody>
      </p:sp>
    </p:spTree>
    <p:extLst>
      <p:ext uri="{BB962C8B-B14F-4D97-AF65-F5344CB8AC3E}">
        <p14:creationId xmlns:p14="http://schemas.microsoft.com/office/powerpoint/2010/main" val="819724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1A3-EE2A-A357-C8D2-B3541A0DF4AF}"/>
              </a:ext>
            </a:extLst>
          </p:cNvPr>
          <p:cNvSpPr>
            <a:spLocks noGrp="1"/>
          </p:cNvSpPr>
          <p:nvPr>
            <p:ph type="title"/>
          </p:nvPr>
        </p:nvSpPr>
        <p:spPr>
          <a:xfrm>
            <a:off x="0" y="146534"/>
            <a:ext cx="11906250" cy="618385"/>
          </a:xfrm>
        </p:spPr>
        <p:txBody>
          <a:bodyPr/>
          <a:lstStyle/>
          <a:p>
            <a:r>
              <a:rPr lang="en-US" sz="2000" dirty="0"/>
              <a:t>Checklist: Section 3.0: Informed Consent Requirements: Selected 2018 Common Rule Informed Consent Requirements for Industry-Funded Studies  for Select 2018 Common Rule Informed Consent Elements</a:t>
            </a:r>
          </a:p>
        </p:txBody>
      </p:sp>
      <p:sp>
        <p:nvSpPr>
          <p:cNvPr id="7" name="Content Placeholder 6">
            <a:extLst>
              <a:ext uri="{FF2B5EF4-FFF2-40B4-BE49-F238E27FC236}">
                <a16:creationId xmlns:a16="http://schemas.microsoft.com/office/drawing/2014/main" id="{FE36A5E7-1643-26EA-3901-725F65BC3F33}"/>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373C6186-5584-40B7-2FA4-48F8489BD659}"/>
              </a:ext>
            </a:extLst>
          </p:cNvPr>
          <p:cNvPicPr>
            <a:picLocks noChangeAspect="1"/>
          </p:cNvPicPr>
          <p:nvPr/>
        </p:nvPicPr>
        <p:blipFill rotWithShape="1">
          <a:blip r:embed="rId2"/>
          <a:srcRect l="30000" t="25873" r="25982" b="8573"/>
          <a:stretch/>
        </p:blipFill>
        <p:spPr>
          <a:xfrm>
            <a:off x="3018085" y="936170"/>
            <a:ext cx="6155829" cy="5156911"/>
          </a:xfrm>
          <a:prstGeom prst="rect">
            <a:avLst/>
          </a:prstGeom>
          <a:ln w="38100">
            <a:solidFill>
              <a:schemeClr val="accent1">
                <a:shade val="50000"/>
              </a:schemeClr>
            </a:solidFill>
          </a:ln>
        </p:spPr>
      </p:pic>
      <p:sp>
        <p:nvSpPr>
          <p:cNvPr id="3" name="Arrow: Left 2">
            <a:extLst>
              <a:ext uri="{FF2B5EF4-FFF2-40B4-BE49-F238E27FC236}">
                <a16:creationId xmlns:a16="http://schemas.microsoft.com/office/drawing/2014/main" id="{A43A0F2B-515A-844F-5D42-1602B787C4BD}"/>
              </a:ext>
            </a:extLst>
          </p:cNvPr>
          <p:cNvSpPr/>
          <p:nvPr/>
        </p:nvSpPr>
        <p:spPr>
          <a:xfrm>
            <a:off x="8827646" y="5355565"/>
            <a:ext cx="2916010" cy="618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4152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6CAE-3598-6284-E4F4-18F6F45D7EB8}"/>
              </a:ext>
            </a:extLst>
          </p:cNvPr>
          <p:cNvSpPr>
            <a:spLocks noGrp="1"/>
          </p:cNvSpPr>
          <p:nvPr>
            <p:ph type="title"/>
          </p:nvPr>
        </p:nvSpPr>
        <p:spPr/>
        <p:txBody>
          <a:bodyPr/>
          <a:lstStyle/>
          <a:p>
            <a:r>
              <a:rPr lang="en-US" dirty="0"/>
              <a:t>Section 3.0 Statement that Research Involves Whole Genome Sequencing</a:t>
            </a:r>
          </a:p>
        </p:txBody>
      </p:sp>
      <p:sp>
        <p:nvSpPr>
          <p:cNvPr id="3" name="Content Placeholder 2">
            <a:extLst>
              <a:ext uri="{FF2B5EF4-FFF2-40B4-BE49-F238E27FC236}">
                <a16:creationId xmlns:a16="http://schemas.microsoft.com/office/drawing/2014/main" id="{A852522D-FE58-E91B-0C5E-3EE2E24CBC9D}"/>
              </a:ext>
            </a:extLst>
          </p:cNvPr>
          <p:cNvSpPr>
            <a:spLocks noGrp="1"/>
          </p:cNvSpPr>
          <p:nvPr>
            <p:ph idx="1"/>
          </p:nvPr>
        </p:nvSpPr>
        <p:spPr/>
        <p:txBody>
          <a:bodyPr/>
          <a:lstStyle/>
          <a:p>
            <a:r>
              <a:rPr lang="en-US" dirty="0"/>
              <a:t>For research involving biospecimens, whether the research will (if known) or might include whole genome sequencing (i.e., sequencing of a human germline or somatic specimen with the intent to generate the genome or exome sequence of that specimen).</a:t>
            </a:r>
          </a:p>
          <a:p>
            <a:r>
              <a:rPr lang="en-US" dirty="0"/>
              <a:t>This is an additional element of informed consent under the 2018 Common Rule requirements. </a:t>
            </a:r>
          </a:p>
          <a:p>
            <a:r>
              <a:rPr lang="en-US" dirty="0"/>
              <a:t>Do a word search of the model informed consent form for “WGC” or “whole genome sequencing”. If you are unsure whether to include it, mark “na” on your checklist. </a:t>
            </a:r>
          </a:p>
          <a:p>
            <a:r>
              <a:rPr lang="en-US" dirty="0"/>
              <a:t>The IRB will determine whether it is applicable.</a:t>
            </a:r>
          </a:p>
          <a:p>
            <a:pPr marL="0" indent="0">
              <a:buNone/>
            </a:pPr>
            <a:endParaRPr lang="en-US" dirty="0"/>
          </a:p>
        </p:txBody>
      </p:sp>
    </p:spTree>
    <p:extLst>
      <p:ext uri="{BB962C8B-B14F-4D97-AF65-F5344CB8AC3E}">
        <p14:creationId xmlns:p14="http://schemas.microsoft.com/office/powerpoint/2010/main" val="1529583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E7EF-4285-4339-72CE-DF35C0DD0AEB}"/>
              </a:ext>
            </a:extLst>
          </p:cNvPr>
          <p:cNvSpPr>
            <a:spLocks noGrp="1"/>
          </p:cNvSpPr>
          <p:nvPr>
            <p:ph type="title"/>
          </p:nvPr>
        </p:nvSpPr>
        <p:spPr/>
        <p:txBody>
          <a:bodyPr/>
          <a:lstStyle/>
          <a:p>
            <a:r>
              <a:rPr lang="en-US" dirty="0"/>
              <a:t>Section 4.0: VA HIPAA Document Requirements</a:t>
            </a:r>
          </a:p>
        </p:txBody>
      </p:sp>
      <p:pic>
        <p:nvPicPr>
          <p:cNvPr id="5" name="Content Placeholder 4">
            <a:extLst>
              <a:ext uri="{FF2B5EF4-FFF2-40B4-BE49-F238E27FC236}">
                <a16:creationId xmlns:a16="http://schemas.microsoft.com/office/drawing/2014/main" id="{3AE99F5A-D57D-7D91-4868-7716ED35575E}"/>
              </a:ext>
            </a:extLst>
          </p:cNvPr>
          <p:cNvPicPr>
            <a:picLocks noGrp="1" noChangeAspect="1"/>
          </p:cNvPicPr>
          <p:nvPr>
            <p:ph idx="1"/>
          </p:nvPr>
        </p:nvPicPr>
        <p:blipFill rotWithShape="1">
          <a:blip r:embed="rId2"/>
          <a:srcRect l="27890" t="31741" r="24125" b="9219"/>
          <a:stretch/>
        </p:blipFill>
        <p:spPr>
          <a:xfrm>
            <a:off x="2286001" y="1088891"/>
            <a:ext cx="7162799" cy="4957245"/>
          </a:xfrm>
        </p:spPr>
      </p:pic>
    </p:spTree>
    <p:extLst>
      <p:ext uri="{BB962C8B-B14F-4D97-AF65-F5344CB8AC3E}">
        <p14:creationId xmlns:p14="http://schemas.microsoft.com/office/powerpoint/2010/main" val="1484124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AED6-B8BE-8449-DE30-79ADD8B4E2B3}"/>
              </a:ext>
            </a:extLst>
          </p:cNvPr>
          <p:cNvSpPr>
            <a:spLocks noGrp="1"/>
          </p:cNvSpPr>
          <p:nvPr>
            <p:ph type="title"/>
          </p:nvPr>
        </p:nvSpPr>
        <p:spPr>
          <a:xfrm>
            <a:off x="285750" y="166264"/>
            <a:ext cx="11612336" cy="618385"/>
          </a:xfrm>
        </p:spPr>
        <p:txBody>
          <a:bodyPr/>
          <a:lstStyle/>
          <a:p>
            <a:r>
              <a:rPr lang="en-US" dirty="0"/>
              <a:t>Tool:  VA HIPAA Authorization Requirements When Using an Independent (Commercial) IRB</a:t>
            </a:r>
          </a:p>
        </p:txBody>
      </p:sp>
      <p:sp>
        <p:nvSpPr>
          <p:cNvPr id="3" name="Content Placeholder 2">
            <a:extLst>
              <a:ext uri="{FF2B5EF4-FFF2-40B4-BE49-F238E27FC236}">
                <a16:creationId xmlns:a16="http://schemas.microsoft.com/office/drawing/2014/main" id="{C2BC8440-2687-F4A8-74C4-FCB980E5A1C5}"/>
              </a:ext>
            </a:extLst>
          </p:cNvPr>
          <p:cNvSpPr>
            <a:spLocks noGrp="1"/>
          </p:cNvSpPr>
          <p:nvPr>
            <p:ph idx="1"/>
          </p:nvPr>
        </p:nvSpPr>
        <p:spPr>
          <a:xfrm>
            <a:off x="328612" y="1045935"/>
            <a:ext cx="11526611" cy="4351338"/>
          </a:xfrm>
        </p:spPr>
        <p:txBody>
          <a:bodyPr/>
          <a:lstStyle/>
          <a:p>
            <a:r>
              <a:rPr lang="en-US" dirty="0"/>
              <a:t>Revised and split into a separate tool.</a:t>
            </a:r>
          </a:p>
          <a:p>
            <a:r>
              <a:rPr lang="en-US" dirty="0"/>
              <a:t>Provides clarification on topics involving HIPAA authorization documents.</a:t>
            </a:r>
          </a:p>
          <a:p>
            <a:r>
              <a:rPr lang="en-US" dirty="0"/>
              <a:t>If the study involves a standalone written HIPAA authorization                      (VA Form 10-0493) do not submit the VA Form 10-0493 to the Commercial IRB.</a:t>
            </a:r>
          </a:p>
          <a:p>
            <a:pPr lvl="1"/>
            <a:r>
              <a:rPr lang="en-US" sz="2800" dirty="0"/>
              <a:t>IRBs are not responsible for reviewing or approving a standalone HIPAA authorization document for research. </a:t>
            </a:r>
          </a:p>
          <a:p>
            <a:pPr lvl="1"/>
            <a:r>
              <a:rPr lang="en-US" sz="2800" dirty="0"/>
              <a:t>IRBs are responsible for reviewing (and approving) combined research informed consent/HIPAA authorization documents.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762998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43AB-0A5A-DEE2-BCED-ED6C9EAA2B6F}"/>
              </a:ext>
            </a:extLst>
          </p:cNvPr>
          <p:cNvSpPr>
            <a:spLocks noGrp="1"/>
          </p:cNvSpPr>
          <p:nvPr>
            <p:ph type="title"/>
          </p:nvPr>
        </p:nvSpPr>
        <p:spPr/>
        <p:txBody>
          <a:bodyPr/>
          <a:lstStyle/>
          <a:p>
            <a:r>
              <a:rPr lang="en-US" dirty="0"/>
              <a:t>Revision in Endorsement Letter</a:t>
            </a:r>
          </a:p>
        </p:txBody>
      </p:sp>
      <p:sp>
        <p:nvSpPr>
          <p:cNvPr id="3" name="Content Placeholder 2">
            <a:extLst>
              <a:ext uri="{FF2B5EF4-FFF2-40B4-BE49-F238E27FC236}">
                <a16:creationId xmlns:a16="http://schemas.microsoft.com/office/drawing/2014/main" id="{853CEF1D-A033-0E43-A7BD-CF94A0688DCD}"/>
              </a:ext>
            </a:extLst>
          </p:cNvPr>
          <p:cNvSpPr>
            <a:spLocks noGrp="1"/>
          </p:cNvSpPr>
          <p:nvPr>
            <p:ph idx="1"/>
          </p:nvPr>
        </p:nvSpPr>
        <p:spPr>
          <a:xfrm>
            <a:off x="382361" y="1056821"/>
            <a:ext cx="10515600" cy="4351338"/>
          </a:xfrm>
        </p:spPr>
        <p:txBody>
          <a:bodyPr/>
          <a:lstStyle/>
          <a:p>
            <a:r>
              <a:rPr lang="en-US" dirty="0"/>
              <a:t>Endorsement Letter submitted with submissions to ORD-approved Commercial IRBs revised to include:</a:t>
            </a:r>
          </a:p>
          <a:p>
            <a:pPr lvl="1"/>
            <a:r>
              <a:rPr lang="en-US" sz="2800" dirty="0"/>
              <a:t>A statement that the VA Investigator has included applicable VA required language and Common Rule requirements in the informed consent document (ICD) with the VA required HIPAA authorization for research language if combined with the ICD. </a:t>
            </a:r>
          </a:p>
          <a:p>
            <a:r>
              <a:rPr lang="en-US" dirty="0"/>
              <a:t>Will be required to be used by VA Facilities for submissions to ORD approved commercial IRBs by May 31, 2023.</a:t>
            </a:r>
          </a:p>
          <a:p>
            <a:r>
              <a:rPr lang="en-US" dirty="0"/>
              <a:t>Template is available on ORD’s website at </a:t>
            </a:r>
            <a:r>
              <a:rPr lang="en-US" dirty="0">
                <a:hlinkClick r:id="rId2"/>
              </a:rPr>
              <a:t>IRB Relationships in the VA: Single IRB Exceptions, Independent (Commercial) IRBs, and changing IRB reliance by the VA Facility</a:t>
            </a:r>
            <a:r>
              <a:rPr lang="en-US" dirty="0"/>
              <a:t>.  </a:t>
            </a:r>
          </a:p>
          <a:p>
            <a:pPr marL="0" indent="0">
              <a:buNone/>
            </a:pPr>
            <a:endParaRPr lang="en-US" dirty="0"/>
          </a:p>
          <a:p>
            <a:pPr lvl="1"/>
            <a:endParaRPr lang="en-US" dirty="0"/>
          </a:p>
        </p:txBody>
      </p:sp>
    </p:spTree>
    <p:extLst>
      <p:ext uri="{BB962C8B-B14F-4D97-AF65-F5344CB8AC3E}">
        <p14:creationId xmlns:p14="http://schemas.microsoft.com/office/powerpoint/2010/main" val="3808284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1DCD-5B0D-4C74-8A37-CF24B0141BF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16A96A-7E88-4547-9BD9-1EC3236B711A}"/>
              </a:ext>
            </a:extLst>
          </p:cNvPr>
          <p:cNvSpPr>
            <a:spLocks noGrp="1"/>
          </p:cNvSpPr>
          <p:nvPr>
            <p:ph idx="1"/>
          </p:nvPr>
        </p:nvSpPr>
        <p:spPr>
          <a:xfrm>
            <a:off x="371474" y="1361621"/>
            <a:ext cx="11515725" cy="4351338"/>
          </a:xfrm>
        </p:spPr>
        <p:txBody>
          <a:bodyPr/>
          <a:lstStyle/>
          <a:p>
            <a:r>
              <a:rPr lang="en-US" dirty="0"/>
              <a:t>A new checklist has been created to help facilitate ICD submissions to ORD-approved commercial IRBs for inclusion of VA specific elements and select 2018 Common Rule ICD elements; these checklists are not required to be submitted to the commercial IRBs.</a:t>
            </a:r>
          </a:p>
          <a:p>
            <a:r>
              <a:rPr lang="en-US" dirty="0"/>
              <a:t>VA participating sites are requested to include the 2018 Common Rule requirements in the ICDs for industry-sponsored studies if the elements are not already present. The one 2018 Common Rule element that VA sites need to target is inclusion of key information present up front. </a:t>
            </a:r>
          </a:p>
          <a:p>
            <a:r>
              <a:rPr lang="en-US" dirty="0"/>
              <a:t>The IRB is responsible for the review and approval of ICDs, including ensuring that applicable VA and federal regulatory requirements are met. </a:t>
            </a:r>
          </a:p>
          <a:p>
            <a:pPr marL="0" indent="0">
              <a:buNone/>
            </a:pPr>
            <a:endParaRPr lang="en-US" dirty="0"/>
          </a:p>
        </p:txBody>
      </p:sp>
    </p:spTree>
    <p:extLst>
      <p:ext uri="{BB962C8B-B14F-4D97-AF65-F5344CB8AC3E}">
        <p14:creationId xmlns:p14="http://schemas.microsoft.com/office/powerpoint/2010/main" val="2964772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C3D-5A56-4593-8B4E-B41E32E1CFC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A919E78-35C3-4761-BDEB-379D86579701}"/>
              </a:ext>
            </a:extLst>
          </p:cNvPr>
          <p:cNvSpPr>
            <a:spLocks noGrp="1"/>
          </p:cNvSpPr>
          <p:nvPr>
            <p:ph idx="1"/>
          </p:nvPr>
        </p:nvSpPr>
        <p:spPr>
          <a:xfrm>
            <a:off x="371475" y="1361621"/>
            <a:ext cx="11461296" cy="4351338"/>
          </a:xfrm>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dirty="0"/>
          </a:p>
        </p:txBody>
      </p:sp>
    </p:spTree>
    <p:extLst>
      <p:ext uri="{BB962C8B-B14F-4D97-AF65-F5344CB8AC3E}">
        <p14:creationId xmlns:p14="http://schemas.microsoft.com/office/powerpoint/2010/main" val="420049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601450" cy="618385"/>
          </a:xfrm>
        </p:spPr>
        <p:txBody>
          <a:bodyPr/>
          <a:lstStyle/>
          <a:p>
            <a:r>
              <a:rPr lang="en-US" dirty="0"/>
              <a:t>Inclusion of VA-Specific Elements and Select 2018 Common Rule Requirements into VA Informed Consent Documents </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500744" y="1165679"/>
            <a:ext cx="10657114" cy="4351338"/>
          </a:xfrm>
        </p:spPr>
        <p:txBody>
          <a:bodyPr/>
          <a:lstStyle/>
          <a:p>
            <a:r>
              <a:rPr lang="en-US" dirty="0"/>
              <a:t>It has always been an expectation/requirement as part of commercial IRB submission for VA Facilities to add VA-specific informed consent elements/requirements into the model ICDs prior to submission to the ORD-approved commercial IRB of Record for the study.</a:t>
            </a:r>
          </a:p>
          <a:p>
            <a:r>
              <a:rPr lang="en-US" dirty="0"/>
              <a:t>Issues are currently occurring with some VA ICDs being submitted and/or approved by the applicable commercial IRB for the study without the required VA specific elements.</a:t>
            </a:r>
          </a:p>
          <a:p>
            <a:pPr marL="457200" lvl="1" indent="0">
              <a:buNone/>
            </a:pPr>
            <a:endParaRPr lang="en-US" sz="2800" dirty="0"/>
          </a:p>
        </p:txBody>
      </p:sp>
    </p:spTree>
    <p:extLst>
      <p:ext uri="{BB962C8B-B14F-4D97-AF65-F5344CB8AC3E}">
        <p14:creationId xmlns:p14="http://schemas.microsoft.com/office/powerpoint/2010/main" val="2214844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sz="3400" dirty="0"/>
              <a:t>How to Search for Relevant Information and </a:t>
            </a:r>
            <a:br>
              <a:rPr lang="en-US" sz="3400" dirty="0"/>
            </a:br>
            <a:r>
              <a:rPr lang="en-US" sz="3400" dirty="0"/>
              <a:t>Submit Questions to ORD?</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Search for information in </a:t>
            </a:r>
            <a:r>
              <a:rPr lang="en-US" dirty="0" err="1">
                <a:hlinkClick r:id="rId2"/>
              </a:rPr>
              <a:t>FINDpro</a:t>
            </a:r>
            <a:r>
              <a:rPr lang="en-US" dirty="0"/>
              <a:t> (within VA network)</a:t>
            </a:r>
          </a:p>
          <a:p>
            <a:pPr marL="0" indent="0">
              <a:buNone/>
            </a:pPr>
            <a:endParaRPr lang="en-US" dirty="0"/>
          </a:p>
          <a:p>
            <a:r>
              <a:rPr lang="en-US" dirty="0"/>
              <a:t>If you cannot find the information you want, you can submit a question to ORD through </a:t>
            </a:r>
            <a:r>
              <a:rPr lang="en-US" dirty="0" err="1">
                <a:hlinkClick r:id="rId2"/>
              </a:rPr>
              <a:t>FINDpro</a:t>
            </a:r>
            <a:endParaRPr lang="en-US" dirty="0"/>
          </a:p>
          <a:p>
            <a:endParaRPr lang="en-US" dirty="0"/>
          </a:p>
          <a:p>
            <a:r>
              <a:rPr lang="en-US" b="1" i="0" dirty="0">
                <a:solidFill>
                  <a:srgbClr val="444444"/>
                </a:solidFill>
                <a:effectLst/>
              </a:rPr>
              <a:t>If you are external to VA</a:t>
            </a:r>
            <a:r>
              <a:rPr lang="en-US" b="0" i="0" dirty="0">
                <a:solidFill>
                  <a:srgbClr val="444444"/>
                </a:solidFill>
                <a:effectLst/>
              </a:rPr>
              <a:t> and have a policy related question, please </a:t>
            </a:r>
            <a:r>
              <a:rPr lang="en-US" b="0" i="0" u="sng" dirty="0">
                <a:solidFill>
                  <a:srgbClr val="0B6CB2"/>
                </a:solidFill>
                <a:effectLst/>
                <a:hlinkClick r:id="rId3"/>
              </a:rPr>
              <a:t>fill out this form</a:t>
            </a:r>
            <a:r>
              <a:rPr lang="en-US" b="0" i="0" dirty="0">
                <a:solidFill>
                  <a:srgbClr val="444444"/>
                </a:solidFill>
                <a:effectLst/>
              </a:rPr>
              <a:t> for a response from the correct subject matter expert.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49" y="1089478"/>
            <a:ext cx="11644993" cy="4351338"/>
          </a:xfrm>
        </p:spPr>
        <p:txBody>
          <a:bodyPr/>
          <a:lstStyle/>
          <a:p>
            <a:r>
              <a:rPr lang="en-US" sz="2400" dirty="0"/>
              <a:t>ORD’s Policies and Guidance Documents webpage at </a:t>
            </a:r>
            <a:r>
              <a:rPr lang="en-US" sz="2400" dirty="0">
                <a:hlinkClick r:id="rId2"/>
              </a:rPr>
              <a:t>https://www.research.va.gov/resources/policies/</a:t>
            </a:r>
            <a:endParaRPr lang="en-US" sz="2400" dirty="0"/>
          </a:p>
          <a:p>
            <a:r>
              <a:rPr lang="en-US" sz="2400" dirty="0">
                <a:cs typeface="Calibri"/>
              </a:rPr>
              <a:t>VHA Directive 1200.05(2): Research and Development Committee (January 7, 2019) at </a:t>
            </a:r>
            <a:r>
              <a:rPr lang="en-US" sz="2400" dirty="0">
                <a:cs typeface="Calibri"/>
                <a:hlinkClick r:id="rId3"/>
              </a:rPr>
              <a:t>VHA Publications</a:t>
            </a:r>
            <a:endParaRPr lang="en-US" sz="2400" dirty="0">
              <a:hlinkClick r:id="rId4"/>
            </a:endParaRPr>
          </a:p>
          <a:p>
            <a:r>
              <a:rPr lang="en-US" sz="2400" dirty="0">
                <a:hlinkClick r:id="rId4"/>
              </a:rPr>
              <a:t>ORPP&amp;E webpage: IRB Relationships in the VA: Single IRB Exceptions, Independent (Commercial) IRBs, and changing IRB reliance by the VA Facility</a:t>
            </a:r>
            <a:endParaRPr lang="en-US" sz="2400" dirty="0"/>
          </a:p>
          <a:p>
            <a:pPr lvl="1" fontAlgn="base"/>
            <a:r>
              <a:rPr lang="en-US" b="0" i="0" u="sng" dirty="0">
                <a:solidFill>
                  <a:srgbClr val="0B6CB2"/>
                </a:solidFill>
                <a:effectLst/>
                <a:hlinkClick r:id="rId5"/>
              </a:rPr>
              <a:t>VA Specific and Selected 2018 Common Rule Informed Consent Requirements When Using an Independent-Commercial IRB</a:t>
            </a:r>
            <a:r>
              <a:rPr lang="en-US" b="0" i="0" dirty="0">
                <a:solidFill>
                  <a:srgbClr val="444444"/>
                </a:solidFill>
                <a:effectLst/>
              </a:rPr>
              <a:t> (Revised 04/03/2023)</a:t>
            </a:r>
          </a:p>
          <a:p>
            <a:pPr lvl="1" fontAlgn="base"/>
            <a:r>
              <a:rPr lang="en-US" b="0" i="0" u="sng" dirty="0">
                <a:solidFill>
                  <a:srgbClr val="0B6CB2"/>
                </a:solidFill>
                <a:effectLst/>
                <a:hlinkClick r:id="rId6"/>
              </a:rPr>
              <a:t>VA HIPAA Authorization Requirements When Using an Independent (Commercial) IRB</a:t>
            </a:r>
            <a:r>
              <a:rPr lang="en-US" b="0" i="0" dirty="0">
                <a:solidFill>
                  <a:srgbClr val="444444"/>
                </a:solidFill>
                <a:effectLst/>
              </a:rPr>
              <a:t> (Revised 04/03/2023)</a:t>
            </a:r>
          </a:p>
          <a:p>
            <a:pPr lvl="1" fontAlgn="base"/>
            <a:r>
              <a:rPr lang="en-US" b="0" i="0" u="sng" dirty="0">
                <a:solidFill>
                  <a:srgbClr val="0B6CB2"/>
                </a:solidFill>
                <a:effectLst/>
                <a:hlinkClick r:id="rId7"/>
              </a:rPr>
              <a:t>Checklist for VA Facilities Using Independent Commercial IRBs-ICDs and Combined ICD-HIPAA Authorizations</a:t>
            </a:r>
            <a:r>
              <a:rPr lang="en-US" b="0" i="0" dirty="0">
                <a:solidFill>
                  <a:srgbClr val="444444"/>
                </a:solidFill>
                <a:effectLst/>
              </a:rPr>
              <a:t> (New 04/03/2023)</a:t>
            </a:r>
          </a:p>
          <a:p>
            <a:pPr lvl="1" fontAlgn="base"/>
            <a:r>
              <a:rPr lang="en-US" dirty="0">
                <a:hlinkClick r:id="rId8"/>
              </a:rPr>
              <a:t>VA Facility Endorsement Letter Template for Commercial IRB Submission</a:t>
            </a:r>
            <a:endParaRPr lang="en-US" b="0" i="0" dirty="0">
              <a:solidFill>
                <a:srgbClr val="444444"/>
              </a:solidFill>
              <a:effectLst/>
            </a:endParaRPr>
          </a:p>
          <a:p>
            <a:endParaRPr lang="en-US" sz="20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127782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810998" cy="618385"/>
          </a:xfrm>
        </p:spPr>
        <p:txBody>
          <a:bodyPr/>
          <a:lstStyle/>
          <a:p>
            <a:r>
              <a:rPr lang="en-US" sz="3200" dirty="0"/>
              <a:t>ORD-Approved Commercial IRB ICD Model: Inclusion of Applicable VA Specific Elements into VA Participating Sites’ ICDs</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285750" y="1002393"/>
            <a:ext cx="11601449" cy="4351338"/>
          </a:xfrm>
        </p:spPr>
        <p:txBody>
          <a:bodyPr/>
          <a:lstStyle/>
          <a:p>
            <a:pPr marL="0" indent="0">
              <a:buNone/>
            </a:pPr>
            <a:r>
              <a:rPr lang="en-US" sz="2800" dirty="0"/>
              <a:t> </a:t>
            </a:r>
          </a:p>
        </p:txBody>
      </p:sp>
      <p:sp>
        <p:nvSpPr>
          <p:cNvPr id="4" name="Rectangle 3">
            <a:extLst>
              <a:ext uri="{FF2B5EF4-FFF2-40B4-BE49-F238E27FC236}">
                <a16:creationId xmlns:a16="http://schemas.microsoft.com/office/drawing/2014/main" id="{3DE379FF-7F40-0B6B-0F5F-DB457B54C6A9}"/>
              </a:ext>
            </a:extLst>
          </p:cNvPr>
          <p:cNvSpPr/>
          <p:nvPr/>
        </p:nvSpPr>
        <p:spPr>
          <a:xfrm>
            <a:off x="4060373" y="1145078"/>
            <a:ext cx="3272518" cy="1686378"/>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 Participating Site Receives </a:t>
            </a:r>
          </a:p>
          <a:p>
            <a:pPr algn="ctr"/>
            <a:r>
              <a:rPr lang="en-US" sz="2400" dirty="0"/>
              <a:t>Model Informed Consent Document (ICD)</a:t>
            </a:r>
          </a:p>
        </p:txBody>
      </p:sp>
      <p:sp>
        <p:nvSpPr>
          <p:cNvPr id="6" name="Rectangle 5">
            <a:extLst>
              <a:ext uri="{FF2B5EF4-FFF2-40B4-BE49-F238E27FC236}">
                <a16:creationId xmlns:a16="http://schemas.microsoft.com/office/drawing/2014/main" id="{039E4BAB-845F-73DB-9AB3-B7CF771BA3F1}"/>
              </a:ext>
            </a:extLst>
          </p:cNvPr>
          <p:cNvSpPr/>
          <p:nvPr/>
        </p:nvSpPr>
        <p:spPr>
          <a:xfrm>
            <a:off x="76201" y="3783521"/>
            <a:ext cx="2198913" cy="2268935"/>
          </a:xfrm>
          <a:prstGeom prst="rect">
            <a:avLst/>
          </a:prstGeom>
          <a:solidFill>
            <a:schemeClr val="accent2">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 Participating Site Inserts Applicable VA Specific Elements into VA ICD and Submits to Commercial IRB</a:t>
            </a:r>
          </a:p>
        </p:txBody>
      </p:sp>
      <p:sp>
        <p:nvSpPr>
          <p:cNvPr id="12" name="Rectangle 11">
            <a:extLst>
              <a:ext uri="{FF2B5EF4-FFF2-40B4-BE49-F238E27FC236}">
                <a16:creationId xmlns:a16="http://schemas.microsoft.com/office/drawing/2014/main" id="{A2ADF39E-8545-BC49-5187-7B93EF45BCD7}"/>
              </a:ext>
            </a:extLst>
          </p:cNvPr>
          <p:cNvSpPr/>
          <p:nvPr/>
        </p:nvSpPr>
        <p:spPr>
          <a:xfrm>
            <a:off x="3211966" y="3783518"/>
            <a:ext cx="2198913" cy="2268935"/>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Commercial IRB reviews and returns to VA site for resubmission of ICD if applicable VA Specific Elements not Present</a:t>
            </a:r>
          </a:p>
        </p:txBody>
      </p:sp>
      <p:sp>
        <p:nvSpPr>
          <p:cNvPr id="13" name="Rectangle 12">
            <a:extLst>
              <a:ext uri="{FF2B5EF4-FFF2-40B4-BE49-F238E27FC236}">
                <a16:creationId xmlns:a16="http://schemas.microsoft.com/office/drawing/2014/main" id="{B4CD61B2-ED3F-2367-579E-81876016EBF1}"/>
              </a:ext>
            </a:extLst>
          </p:cNvPr>
          <p:cNvSpPr/>
          <p:nvPr/>
        </p:nvSpPr>
        <p:spPr>
          <a:xfrm>
            <a:off x="6494691" y="3783517"/>
            <a:ext cx="2198913" cy="2268935"/>
          </a:xfrm>
          <a:prstGeom prst="rect">
            <a:avLst/>
          </a:prstGeom>
          <a:solidFill>
            <a:srgbClr val="7030A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Commercial IRB reviews </a:t>
            </a:r>
          </a:p>
          <a:p>
            <a:pPr algn="ctr"/>
            <a:r>
              <a:rPr lang="en-US" sz="2000" dirty="0"/>
              <a:t>VA Participating Site ICD</a:t>
            </a:r>
          </a:p>
        </p:txBody>
      </p:sp>
      <p:sp>
        <p:nvSpPr>
          <p:cNvPr id="14" name="Rectangle 13">
            <a:extLst>
              <a:ext uri="{FF2B5EF4-FFF2-40B4-BE49-F238E27FC236}">
                <a16:creationId xmlns:a16="http://schemas.microsoft.com/office/drawing/2014/main" id="{1F9EE095-F464-2A55-188F-F4588F975841}"/>
              </a:ext>
            </a:extLst>
          </p:cNvPr>
          <p:cNvSpPr/>
          <p:nvPr/>
        </p:nvSpPr>
        <p:spPr>
          <a:xfrm>
            <a:off x="9897835" y="3783518"/>
            <a:ext cx="2198913" cy="226893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Commercial IRB approved ICD sent to VA Participating Site with inclusion of applicable VA Specific Elements</a:t>
            </a:r>
          </a:p>
        </p:txBody>
      </p:sp>
      <p:cxnSp>
        <p:nvCxnSpPr>
          <p:cNvPr id="18" name="Straight Connector 17">
            <a:extLst>
              <a:ext uri="{FF2B5EF4-FFF2-40B4-BE49-F238E27FC236}">
                <a16:creationId xmlns:a16="http://schemas.microsoft.com/office/drawing/2014/main" id="{7731DAE0-1D32-AB66-5219-F12DABEB727B}"/>
              </a:ext>
            </a:extLst>
          </p:cNvPr>
          <p:cNvCxnSpPr>
            <a:stCxn id="4" idx="2"/>
          </p:cNvCxnSpPr>
          <p:nvPr/>
        </p:nvCxnSpPr>
        <p:spPr>
          <a:xfrm>
            <a:off x="5696632" y="2831456"/>
            <a:ext cx="0" cy="243026"/>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24CA18-4872-DC32-FAD4-488E6F33E1B4}"/>
              </a:ext>
            </a:extLst>
          </p:cNvPr>
          <p:cNvCxnSpPr/>
          <p:nvPr/>
        </p:nvCxnSpPr>
        <p:spPr>
          <a:xfrm flipH="1">
            <a:off x="1175657" y="3074482"/>
            <a:ext cx="4520975"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72B3E5-1EFE-D0A0-D0DB-FE08644289F7}"/>
              </a:ext>
            </a:extLst>
          </p:cNvPr>
          <p:cNvCxnSpPr/>
          <p:nvPr/>
        </p:nvCxnSpPr>
        <p:spPr>
          <a:xfrm>
            <a:off x="1175657" y="307448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A51E0E5E-0474-256B-BC66-1CD958439D23}"/>
              </a:ext>
            </a:extLst>
          </p:cNvPr>
          <p:cNvSpPr/>
          <p:nvPr/>
        </p:nvSpPr>
        <p:spPr>
          <a:xfrm flipH="1">
            <a:off x="582384" y="3047985"/>
            <a:ext cx="1186543" cy="62666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F1BF102B-0367-765C-EE4B-3F474996226F}"/>
              </a:ext>
            </a:extLst>
          </p:cNvPr>
          <p:cNvSpPr/>
          <p:nvPr/>
        </p:nvSpPr>
        <p:spPr>
          <a:xfrm>
            <a:off x="2427514" y="4460034"/>
            <a:ext cx="574903" cy="915900"/>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576FCC33-4466-B3B9-F73F-765AE3732B82}"/>
              </a:ext>
            </a:extLst>
          </p:cNvPr>
          <p:cNvSpPr/>
          <p:nvPr/>
        </p:nvSpPr>
        <p:spPr>
          <a:xfrm>
            <a:off x="5641181" y="4460034"/>
            <a:ext cx="574903" cy="915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9F97FDD8-E137-1133-DE8F-480512C619DC}"/>
              </a:ext>
            </a:extLst>
          </p:cNvPr>
          <p:cNvSpPr/>
          <p:nvPr/>
        </p:nvSpPr>
        <p:spPr>
          <a:xfrm>
            <a:off x="9032083" y="4460034"/>
            <a:ext cx="574903" cy="9159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723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CEAC-C329-9B19-D492-FC1CA94D0773}"/>
              </a:ext>
            </a:extLst>
          </p:cNvPr>
          <p:cNvSpPr>
            <a:spLocks noGrp="1"/>
          </p:cNvSpPr>
          <p:nvPr>
            <p:ph type="title"/>
          </p:nvPr>
        </p:nvSpPr>
        <p:spPr>
          <a:xfrm>
            <a:off x="285749" y="166264"/>
            <a:ext cx="11568793" cy="618385"/>
          </a:xfrm>
        </p:spPr>
        <p:txBody>
          <a:bodyPr/>
          <a:lstStyle/>
          <a:p>
            <a:r>
              <a:rPr lang="en-US" dirty="0"/>
              <a:t>Inclusion of 2018 Common Rule Requirements into VA Informed Consent Documents </a:t>
            </a:r>
          </a:p>
        </p:txBody>
      </p:sp>
      <p:sp>
        <p:nvSpPr>
          <p:cNvPr id="3" name="Content Placeholder 2">
            <a:extLst>
              <a:ext uri="{FF2B5EF4-FFF2-40B4-BE49-F238E27FC236}">
                <a16:creationId xmlns:a16="http://schemas.microsoft.com/office/drawing/2014/main" id="{DA0F7CD3-E407-4E1D-1496-6D439C268AD4}"/>
              </a:ext>
            </a:extLst>
          </p:cNvPr>
          <p:cNvSpPr>
            <a:spLocks noGrp="1"/>
          </p:cNvSpPr>
          <p:nvPr>
            <p:ph idx="1"/>
          </p:nvPr>
        </p:nvSpPr>
        <p:spPr>
          <a:xfrm>
            <a:off x="0" y="1002393"/>
            <a:ext cx="11983810" cy="4440464"/>
          </a:xfrm>
        </p:spPr>
        <p:txBody>
          <a:bodyPr/>
          <a:lstStyle/>
          <a:p>
            <a:pPr lvl="1"/>
            <a:r>
              <a:rPr lang="en-US" sz="2600" dirty="0"/>
              <a:t>All VA research requiring IRB-approved ICDs are required to include the applicable 2018 Common Rule informed consent elements,</a:t>
            </a:r>
          </a:p>
          <a:p>
            <a:pPr lvl="2"/>
            <a:r>
              <a:rPr lang="en-US" sz="2600" dirty="0"/>
              <a:t>Studies sponsored by federal agencies, such as the National Institute of Health (NIH), routinely include the 2018 Common Rule Requirements in model informed consent forms.</a:t>
            </a:r>
          </a:p>
          <a:p>
            <a:pPr lvl="2"/>
            <a:r>
              <a:rPr lang="en-US" sz="2600" dirty="0"/>
              <a:t>However, the majority of VA studies overseen by ORD-approved Commercial IRBs are sponsored by industry, which does not include the 2018 Common Rule requirements into their ICDs. </a:t>
            </a:r>
          </a:p>
          <a:p>
            <a:pPr lvl="1"/>
            <a:r>
              <a:rPr lang="en-US" sz="2600" dirty="0"/>
              <a:t>Some VA ICDs for industry-sponsored studies are being approved by the IRBs without the required 2018 Common Rule ICD elements.  </a:t>
            </a:r>
          </a:p>
          <a:p>
            <a:pPr lvl="1"/>
            <a:r>
              <a:rPr lang="en-US" sz="2600" dirty="0"/>
              <a:t>It has not been a prior expectation/requirement as part of commercial IRB submissions for VA Facilities to include applicable 2018 Common Rule ICD elements for industry-sponsored studies.</a:t>
            </a:r>
          </a:p>
          <a:p>
            <a:pPr marL="457200" lvl="1" indent="0">
              <a:buNone/>
            </a:pPr>
            <a:endParaRPr lang="en-US" sz="2600" dirty="0"/>
          </a:p>
          <a:p>
            <a:pPr lvl="1"/>
            <a:endParaRPr lang="en-US" sz="2600" dirty="0"/>
          </a:p>
          <a:p>
            <a:pPr lvl="1"/>
            <a:endParaRPr lang="en-US" dirty="0"/>
          </a:p>
          <a:p>
            <a:endParaRPr lang="en-US" dirty="0"/>
          </a:p>
        </p:txBody>
      </p:sp>
    </p:spTree>
    <p:extLst>
      <p:ext uri="{BB962C8B-B14F-4D97-AF65-F5344CB8AC3E}">
        <p14:creationId xmlns:p14="http://schemas.microsoft.com/office/powerpoint/2010/main" val="356462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C687-77EE-1FAF-7E67-9318B2B541A4}"/>
              </a:ext>
            </a:extLst>
          </p:cNvPr>
          <p:cNvSpPr>
            <a:spLocks noGrp="1"/>
          </p:cNvSpPr>
          <p:nvPr>
            <p:ph type="title"/>
          </p:nvPr>
        </p:nvSpPr>
        <p:spPr>
          <a:xfrm>
            <a:off x="285750" y="166264"/>
            <a:ext cx="11810998" cy="618385"/>
          </a:xfrm>
        </p:spPr>
        <p:txBody>
          <a:bodyPr/>
          <a:lstStyle/>
          <a:p>
            <a:r>
              <a:rPr lang="en-US" sz="2800" dirty="0"/>
              <a:t>Revised Commercial IRB ICD Submission Model: Inclusion of Applicable VA Specific Elements and 2018 Common Rule Requirements</a:t>
            </a:r>
          </a:p>
        </p:txBody>
      </p:sp>
      <p:sp>
        <p:nvSpPr>
          <p:cNvPr id="3" name="Content Placeholder 2">
            <a:extLst>
              <a:ext uri="{FF2B5EF4-FFF2-40B4-BE49-F238E27FC236}">
                <a16:creationId xmlns:a16="http://schemas.microsoft.com/office/drawing/2014/main" id="{D41E816F-3333-45ED-2539-E67DCC3EA42C}"/>
              </a:ext>
            </a:extLst>
          </p:cNvPr>
          <p:cNvSpPr>
            <a:spLocks noGrp="1"/>
          </p:cNvSpPr>
          <p:nvPr>
            <p:ph idx="1"/>
          </p:nvPr>
        </p:nvSpPr>
        <p:spPr>
          <a:xfrm>
            <a:off x="285750" y="1002393"/>
            <a:ext cx="11601449" cy="4351338"/>
          </a:xfrm>
        </p:spPr>
        <p:txBody>
          <a:bodyPr/>
          <a:lstStyle/>
          <a:p>
            <a:pPr marL="0" indent="0">
              <a:buNone/>
            </a:pPr>
            <a:r>
              <a:rPr lang="en-US" sz="2800" dirty="0"/>
              <a:t> </a:t>
            </a:r>
          </a:p>
        </p:txBody>
      </p:sp>
      <p:sp>
        <p:nvSpPr>
          <p:cNvPr id="4" name="Rectangle 3">
            <a:extLst>
              <a:ext uri="{FF2B5EF4-FFF2-40B4-BE49-F238E27FC236}">
                <a16:creationId xmlns:a16="http://schemas.microsoft.com/office/drawing/2014/main" id="{3DE379FF-7F40-0B6B-0F5F-DB457B54C6A9}"/>
              </a:ext>
            </a:extLst>
          </p:cNvPr>
          <p:cNvSpPr/>
          <p:nvPr/>
        </p:nvSpPr>
        <p:spPr>
          <a:xfrm>
            <a:off x="76201" y="980190"/>
            <a:ext cx="2002969" cy="266655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 Participating Site Receives </a:t>
            </a:r>
          </a:p>
          <a:p>
            <a:pPr algn="ctr"/>
            <a:r>
              <a:rPr lang="en-US" sz="2000" dirty="0"/>
              <a:t>Model Informed Consent Document (ICD</a:t>
            </a:r>
            <a:r>
              <a:rPr lang="en-US" sz="2400" dirty="0"/>
              <a:t>)</a:t>
            </a:r>
          </a:p>
        </p:txBody>
      </p:sp>
      <p:sp>
        <p:nvSpPr>
          <p:cNvPr id="6" name="Rectangle 5">
            <a:extLst>
              <a:ext uri="{FF2B5EF4-FFF2-40B4-BE49-F238E27FC236}">
                <a16:creationId xmlns:a16="http://schemas.microsoft.com/office/drawing/2014/main" id="{039E4BAB-845F-73DB-9AB3-B7CF771BA3F1}"/>
              </a:ext>
            </a:extLst>
          </p:cNvPr>
          <p:cNvSpPr/>
          <p:nvPr/>
        </p:nvSpPr>
        <p:spPr>
          <a:xfrm>
            <a:off x="2611293" y="1002393"/>
            <a:ext cx="1970313" cy="2687070"/>
          </a:xfrm>
          <a:prstGeom prst="rect">
            <a:avLst/>
          </a:prstGeom>
          <a:solidFill>
            <a:schemeClr val="accent2">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 Participating Site Inserts Applicable VA Specific Elements into VA ICD and Submits to Commercial IRB</a:t>
            </a:r>
          </a:p>
        </p:txBody>
      </p:sp>
      <p:sp>
        <p:nvSpPr>
          <p:cNvPr id="12" name="Rectangle 11">
            <a:extLst>
              <a:ext uri="{FF2B5EF4-FFF2-40B4-BE49-F238E27FC236}">
                <a16:creationId xmlns:a16="http://schemas.microsoft.com/office/drawing/2014/main" id="{A2ADF39E-8545-BC49-5187-7B93EF45BCD7}"/>
              </a:ext>
            </a:extLst>
          </p:cNvPr>
          <p:cNvSpPr/>
          <p:nvPr/>
        </p:nvSpPr>
        <p:spPr>
          <a:xfrm>
            <a:off x="5187385" y="1047666"/>
            <a:ext cx="1970313" cy="2660813"/>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Commercial IRB reviews and returns to VA Participating site for resubmission of ICD if applicable VA Elements not Present</a:t>
            </a:r>
          </a:p>
        </p:txBody>
      </p:sp>
      <p:sp>
        <p:nvSpPr>
          <p:cNvPr id="13" name="Rectangle 12">
            <a:extLst>
              <a:ext uri="{FF2B5EF4-FFF2-40B4-BE49-F238E27FC236}">
                <a16:creationId xmlns:a16="http://schemas.microsoft.com/office/drawing/2014/main" id="{B4CD61B2-ED3F-2367-579E-81876016EBF1}"/>
              </a:ext>
            </a:extLst>
          </p:cNvPr>
          <p:cNvSpPr/>
          <p:nvPr/>
        </p:nvSpPr>
        <p:spPr>
          <a:xfrm>
            <a:off x="7731409" y="980666"/>
            <a:ext cx="1714840" cy="2655193"/>
          </a:xfrm>
          <a:prstGeom prst="rect">
            <a:avLst/>
          </a:prstGeom>
          <a:solidFill>
            <a:srgbClr val="7030A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Commercial IRB reviews </a:t>
            </a:r>
          </a:p>
          <a:p>
            <a:pPr algn="ctr"/>
            <a:r>
              <a:rPr lang="en-US" sz="2000" dirty="0"/>
              <a:t>VA Participating Site ICD</a:t>
            </a:r>
          </a:p>
        </p:txBody>
      </p:sp>
      <p:sp>
        <p:nvSpPr>
          <p:cNvPr id="14" name="Rectangle 13">
            <a:extLst>
              <a:ext uri="{FF2B5EF4-FFF2-40B4-BE49-F238E27FC236}">
                <a16:creationId xmlns:a16="http://schemas.microsoft.com/office/drawing/2014/main" id="{1F9EE095-F464-2A55-188F-F4588F975841}"/>
              </a:ext>
            </a:extLst>
          </p:cNvPr>
          <p:cNvSpPr/>
          <p:nvPr/>
        </p:nvSpPr>
        <p:spPr>
          <a:xfrm>
            <a:off x="10019960" y="959673"/>
            <a:ext cx="1970313" cy="2687069"/>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Commercial IRB approved ICD sent to VA Participating Site with inclusion of applicable Elements</a:t>
            </a:r>
          </a:p>
        </p:txBody>
      </p:sp>
      <p:cxnSp>
        <p:nvCxnSpPr>
          <p:cNvPr id="22" name="Straight Arrow Connector 21">
            <a:extLst>
              <a:ext uri="{FF2B5EF4-FFF2-40B4-BE49-F238E27FC236}">
                <a16:creationId xmlns:a16="http://schemas.microsoft.com/office/drawing/2014/main" id="{0772B3E5-1EFE-D0A0-D0DB-FE08644289F7}"/>
              </a:ext>
            </a:extLst>
          </p:cNvPr>
          <p:cNvCxnSpPr/>
          <p:nvPr/>
        </p:nvCxnSpPr>
        <p:spPr>
          <a:xfrm>
            <a:off x="1175657" y="307448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8BB829-55E9-1B2A-8A9D-AA2F733B1C7E}"/>
              </a:ext>
            </a:extLst>
          </p:cNvPr>
          <p:cNvSpPr/>
          <p:nvPr/>
        </p:nvSpPr>
        <p:spPr>
          <a:xfrm>
            <a:off x="1578513" y="4234545"/>
            <a:ext cx="4201716" cy="17734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NEW!</a:t>
            </a:r>
          </a:p>
          <a:p>
            <a:pPr algn="ctr"/>
            <a:r>
              <a:rPr lang="en-US" sz="2400" b="1" dirty="0"/>
              <a:t>If Industry-Funded, VA Participating Site adds Applicable 2018 Common Rule Elements if not Present</a:t>
            </a:r>
          </a:p>
        </p:txBody>
      </p:sp>
      <p:sp>
        <p:nvSpPr>
          <p:cNvPr id="8" name="Arrow: Up 7">
            <a:extLst>
              <a:ext uri="{FF2B5EF4-FFF2-40B4-BE49-F238E27FC236}">
                <a16:creationId xmlns:a16="http://schemas.microsoft.com/office/drawing/2014/main" id="{66FE9712-2CBD-12AA-F2A3-53843089DAD3}"/>
              </a:ext>
            </a:extLst>
          </p:cNvPr>
          <p:cNvSpPr/>
          <p:nvPr/>
        </p:nvSpPr>
        <p:spPr>
          <a:xfrm>
            <a:off x="3401785" y="3820886"/>
            <a:ext cx="555171" cy="376973"/>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0940CC3D-07DE-296C-551F-AD5A9D855C68}"/>
              </a:ext>
            </a:extLst>
          </p:cNvPr>
          <p:cNvSpPr/>
          <p:nvPr/>
        </p:nvSpPr>
        <p:spPr>
          <a:xfrm>
            <a:off x="4726183" y="1988903"/>
            <a:ext cx="286049" cy="33246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44EF68A0-E924-68F3-8147-B376FD3C8E37}"/>
              </a:ext>
            </a:extLst>
          </p:cNvPr>
          <p:cNvSpPr/>
          <p:nvPr/>
        </p:nvSpPr>
        <p:spPr>
          <a:xfrm>
            <a:off x="7367078" y="1980998"/>
            <a:ext cx="286049" cy="33246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731B3F5A-3093-EA7A-9C3D-A30AB042C85C}"/>
              </a:ext>
            </a:extLst>
          </p:cNvPr>
          <p:cNvSpPr/>
          <p:nvPr/>
        </p:nvSpPr>
        <p:spPr>
          <a:xfrm>
            <a:off x="9595867" y="1970738"/>
            <a:ext cx="286049" cy="33246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B95AE792-0E09-DF94-2D58-314CD763B09A}"/>
              </a:ext>
            </a:extLst>
          </p:cNvPr>
          <p:cNvSpPr/>
          <p:nvPr/>
        </p:nvSpPr>
        <p:spPr>
          <a:xfrm>
            <a:off x="2203295" y="1980998"/>
            <a:ext cx="286049" cy="33246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35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F677-0639-66B7-CF55-4831463CAB26}"/>
              </a:ext>
            </a:extLst>
          </p:cNvPr>
          <p:cNvSpPr>
            <a:spLocks noGrp="1"/>
          </p:cNvSpPr>
          <p:nvPr>
            <p:ph type="title"/>
          </p:nvPr>
        </p:nvSpPr>
        <p:spPr>
          <a:xfrm>
            <a:off x="285750" y="166264"/>
            <a:ext cx="11906250" cy="618385"/>
          </a:xfrm>
        </p:spPr>
        <p:txBody>
          <a:bodyPr/>
          <a:lstStyle/>
          <a:p>
            <a:r>
              <a:rPr lang="en-US" dirty="0"/>
              <a:t>Role of ORD-Approved Commercial IRBs – IRB Review Responsibilities</a:t>
            </a:r>
          </a:p>
        </p:txBody>
      </p:sp>
      <p:sp>
        <p:nvSpPr>
          <p:cNvPr id="3" name="Content Placeholder 2">
            <a:extLst>
              <a:ext uri="{FF2B5EF4-FFF2-40B4-BE49-F238E27FC236}">
                <a16:creationId xmlns:a16="http://schemas.microsoft.com/office/drawing/2014/main" id="{FF4C2FF4-5794-EA7A-F6A2-BE7744070F64}"/>
              </a:ext>
            </a:extLst>
          </p:cNvPr>
          <p:cNvSpPr>
            <a:spLocks noGrp="1"/>
          </p:cNvSpPr>
          <p:nvPr>
            <p:ph idx="1"/>
          </p:nvPr>
        </p:nvSpPr>
        <p:spPr>
          <a:xfrm>
            <a:off x="447675" y="1111249"/>
            <a:ext cx="10515600" cy="4351338"/>
          </a:xfrm>
        </p:spPr>
        <p:txBody>
          <a:bodyPr/>
          <a:lstStyle/>
          <a:p>
            <a:r>
              <a:rPr lang="en-US" dirty="0"/>
              <a:t>ORD-approved Commercial IRBs are responsible for compliance checks during the intake to verify that the applicable VA specific elements and specific 2018 Common Rule Requirements are present.</a:t>
            </a:r>
          </a:p>
          <a:p>
            <a:r>
              <a:rPr lang="en-US" dirty="0"/>
              <a:t>The ORD-approved Commercial IRBs will turn back the submission if the submission is not complete.</a:t>
            </a:r>
          </a:p>
          <a:p>
            <a:r>
              <a:rPr lang="en-US" dirty="0"/>
              <a:t>The applicability of some of the specific 2018 Common Rule requirements may require IRB determination and cannot be ascertained by the submitting VA study team. </a:t>
            </a:r>
          </a:p>
          <a:p>
            <a:r>
              <a:rPr lang="en-US" b="1" u="sng" dirty="0"/>
              <a:t>Bottom line</a:t>
            </a:r>
            <a:r>
              <a:rPr lang="en-US" dirty="0"/>
              <a:t>: The IRB of Record for any VA study is responsible for ensuring that the applicable IRB requirements are met, including ICD approval. </a:t>
            </a:r>
          </a:p>
        </p:txBody>
      </p:sp>
    </p:spTree>
    <p:extLst>
      <p:ext uri="{BB962C8B-B14F-4D97-AF65-F5344CB8AC3E}">
        <p14:creationId xmlns:p14="http://schemas.microsoft.com/office/powerpoint/2010/main" val="3594896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165230-DAD3-4149-9305-C6074A086503}">
  <ds:schemaRefs>
    <ds:schemaRef ds:uri="http://schemas.microsoft.com/sharepoint/v3/contenttype/forms"/>
  </ds:schemaRefs>
</ds:datastoreItem>
</file>

<file path=customXml/itemProps2.xml><?xml version="1.0" encoding="utf-8"?>
<ds:datastoreItem xmlns:ds="http://schemas.openxmlformats.org/officeDocument/2006/customXml" ds:itemID="{3F1EA550-4033-4382-A61C-6FE584A5B744}">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sharepoint/v3"/>
    <ds:schemaRef ds:uri="http://schemas.microsoft.com/office/2006/documentManagement/types"/>
    <ds:schemaRef ds:uri="77dce447-0566-47ff-8c07-c9b85fda5322"/>
    <ds:schemaRef ds:uri="b3b97a4c-43ac-46e7-9970-904f1e1efc09"/>
    <ds:schemaRef ds:uri="http://www.w3.org/XML/1998/namespace"/>
    <ds:schemaRef ds:uri="http://purl.org/dc/dcmitype/"/>
  </ds:schemaRefs>
</ds:datastoreItem>
</file>

<file path=customXml/itemProps3.xml><?xml version="1.0" encoding="utf-8"?>
<ds:datastoreItem xmlns:ds="http://schemas.openxmlformats.org/officeDocument/2006/customXml" ds:itemID="{4572A31E-04AF-42A7-AE09-AECFE45CC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ChooseVA</Template>
  <TotalTime>7436</TotalTime>
  <Words>3612</Words>
  <Application>Microsoft Office PowerPoint</Application>
  <PresentationFormat>Widescreen</PresentationFormat>
  <Paragraphs>228</Paragraphs>
  <Slides>51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Bradley Hand ITC</vt:lpstr>
      <vt:lpstr>Calibri</vt:lpstr>
      <vt:lpstr>Calibri Light</vt:lpstr>
      <vt:lpstr>Times New Roman</vt:lpstr>
      <vt:lpstr>Wingdings</vt:lpstr>
      <vt:lpstr>VA1</vt:lpstr>
      <vt:lpstr>think-cell Slide</vt:lpstr>
      <vt:lpstr>  Checklist and Tools for Submission of Informed Consent Documents to  ORD-Approved Commercial IRBs</vt:lpstr>
      <vt:lpstr> </vt:lpstr>
      <vt:lpstr>Purpose</vt:lpstr>
      <vt:lpstr>Why is ORD Revising its Tools and Deploying a New Checklist for VA Facilities to Use for Commercial IRB Submissions?</vt:lpstr>
      <vt:lpstr>Inclusion of VA-Specific Elements and Select 2018 Common Rule Requirements into VA Informed Consent Documents </vt:lpstr>
      <vt:lpstr>ORD-Approved Commercial IRB ICD Model: Inclusion of Applicable VA Specific Elements into VA Participating Sites’ ICDs</vt:lpstr>
      <vt:lpstr>Inclusion of 2018 Common Rule Requirements into VA Informed Consent Documents </vt:lpstr>
      <vt:lpstr>Revised Commercial IRB ICD Submission Model: Inclusion of Applicable VA Specific Elements and 2018 Common Rule Requirements</vt:lpstr>
      <vt:lpstr>Role of ORD-Approved Commercial IRBs – IRB Review Responsibilities</vt:lpstr>
      <vt:lpstr>Inclusion of VA and Select 2018 Common Rule Requirements into VA Informed Consent Documents</vt:lpstr>
      <vt:lpstr>Revised Tool to Facilitate Inclusion of VA Specific and Select 2018 Common Rule Requirements into VA Informed Consent Documents</vt:lpstr>
      <vt:lpstr>Revised Tool: VA Specific and Selected 2018 Common Rule Informed Consent Requirements When Using an Independent-Commercial IRB </vt:lpstr>
      <vt:lpstr>Tool: VA Specific and Selected 2018 Common Rule Informed Consent Requirements When Using an Independent-Commercial IRB  (cont.)</vt:lpstr>
      <vt:lpstr>New Checklist For VA Facilities Using Independent (Commercial) IRBs</vt:lpstr>
      <vt:lpstr>Checklist For VA Facilities Using Independent (Commercial) IRBs</vt:lpstr>
      <vt:lpstr>Excerpt of Checklist:  VA Specific Elements of Informed Consent</vt:lpstr>
      <vt:lpstr>Checklist: Select 2018 Common Rule Informed Consent Elements</vt:lpstr>
      <vt:lpstr>Using the New Checklist for Commercial IRBs: Section 1:  Project Information  </vt:lpstr>
      <vt:lpstr>Section 2: VA Specific Elements of ICD</vt:lpstr>
      <vt:lpstr>New Checklist:  Section 2.0: VA Specific Elements</vt:lpstr>
      <vt:lpstr>New Checklist:  Section 2.0: VA Specific Elements</vt:lpstr>
      <vt:lpstr>VA Treatment for Research Related Injuries</vt:lpstr>
      <vt:lpstr>Costs for Study Participation</vt:lpstr>
      <vt:lpstr>New Checklist:  Section 2.0: VA Specific Elements</vt:lpstr>
      <vt:lpstr>Consent for Photographs, Audio, or Video Recordings </vt:lpstr>
      <vt:lpstr>Consent for Photographs, Audio, or Video Recordings </vt:lpstr>
      <vt:lpstr>New Checklist:  Section 2.0: VA Specific Elements</vt:lpstr>
      <vt:lpstr>Certificates of Confidentiality (CoC) </vt:lpstr>
      <vt:lpstr>Certificates of Confidentiality (CoC) </vt:lpstr>
      <vt:lpstr>New Checklist:  Section 2.0: VA Specific Elements</vt:lpstr>
      <vt:lpstr>VA ICD Specific Element: PREP Act </vt:lpstr>
      <vt:lpstr>Tool: VA Specific and Selected 2018 Common Rule Informed Consent Requirements When Using an Independent-Commercial IRB  </vt:lpstr>
      <vt:lpstr>Checklist: Section 3.0: Informed Consent Requirements: Selected 2018 Common Rule Informed Consent Requirements for Industry-Funded Studies  for Select 2018 Common Rule Informed Consent Elements</vt:lpstr>
      <vt:lpstr>Section 3.0: Key Information Presented Up Front</vt:lpstr>
      <vt:lpstr>General Guidance on What Constitutes “Key Information Presented Up Front”  </vt:lpstr>
      <vt:lpstr>Checklist: Section 3.0: Informed Consent Requirements: Selected 2018 Common Rule Informed Consent Requirements for Industry-Funded Studies  for Select 2018 Common Rule Informed Consent Elements</vt:lpstr>
      <vt:lpstr>Section 3.0: Future Use of Information and/or Specimens</vt:lpstr>
      <vt:lpstr>Section 3.0: Future Use of Information and/or Specimens</vt:lpstr>
      <vt:lpstr>Checklist: Section 3.0: Informed Consent Requirements: Selected 2018 Common Rule Informed Consent Requirements for Industry-Funded Studies  for Select 2018 Common Rule Informed Consent Elements</vt:lpstr>
      <vt:lpstr>Section 3.0: Biospecimens and Commercial Profits</vt:lpstr>
      <vt:lpstr>Checklist: Section 3.0: Informed Consent Requirements: Selected 2018 Common Rule Informed Consent Requirements for Industry-Funded Studies  for Select 2018 Common Rule Informed Consent Elements</vt:lpstr>
      <vt:lpstr>Section 3.0 Return of Research Results to Subjects</vt:lpstr>
      <vt:lpstr>Checklist: Section 3.0: Informed Consent Requirements: Selected 2018 Common Rule Informed Consent Requirements for Industry-Funded Studies  for Select 2018 Common Rule Informed Consent Elements</vt:lpstr>
      <vt:lpstr>Section 3.0 Statement that Research Involves Whole Genome Sequencing</vt:lpstr>
      <vt:lpstr>Section 4.0: VA HIPAA Document Requirements</vt:lpstr>
      <vt:lpstr>Tool:  VA HIPAA Authorization Requirements When Using an Independent (Commercial) IRB</vt:lpstr>
      <vt:lpstr>Revision in Endorsement Letter</vt:lpstr>
      <vt:lpstr>Summary</vt:lpstr>
      <vt:lpstr>Availability of Recording</vt:lpstr>
      <vt:lpstr>How to Search for Relevant Information and  Submit Questions to ORD?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Checklist and Tools for Submission of Informed Consent Documents to </dc:title>
  <dc:subject>Checklist and Tools for Submission of Informed Consent Documents to </dc:subject>
  <dc:creator>Laracuente, Antonio J</dc:creator>
  <cp:keywords>Checklist and Tools for Submission of Informed Consent Documents to </cp:keywords>
  <cp:lastModifiedBy>Permana, Paskasari A.</cp:lastModifiedBy>
  <cp:revision>185</cp:revision>
  <dcterms:created xsi:type="dcterms:W3CDTF">2022-01-07T15:46:04Z</dcterms:created>
  <dcterms:modified xsi:type="dcterms:W3CDTF">2025-02-17T16:19:45Z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