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65" r:id="rId7"/>
    <p:sldMasterId id="2147483975" r:id="rId8"/>
    <p:sldMasterId id="2147483987" r:id="rId9"/>
  </p:sldMasterIdLst>
  <p:notesMasterIdLst>
    <p:notesMasterId r:id="rId45"/>
  </p:notesMasterIdLst>
  <p:handoutMasterIdLst>
    <p:handoutMasterId r:id="rId46"/>
  </p:handoutMasterIdLst>
  <p:sldIdLst>
    <p:sldId id="1102" r:id="rId10"/>
    <p:sldId id="4338" r:id="rId11"/>
    <p:sldId id="4339" r:id="rId12"/>
    <p:sldId id="4246" r:id="rId13"/>
    <p:sldId id="4329" r:id="rId14"/>
    <p:sldId id="4318" r:id="rId15"/>
    <p:sldId id="4330" r:id="rId16"/>
    <p:sldId id="1062" r:id="rId17"/>
    <p:sldId id="4313" r:id="rId18"/>
    <p:sldId id="4289" r:id="rId19"/>
    <p:sldId id="4315" r:id="rId20"/>
    <p:sldId id="4325" r:id="rId21"/>
    <p:sldId id="4292" r:id="rId22"/>
    <p:sldId id="4293" r:id="rId23"/>
    <p:sldId id="4317" r:id="rId24"/>
    <p:sldId id="4295" r:id="rId25"/>
    <p:sldId id="4296" r:id="rId26"/>
    <p:sldId id="4336" r:id="rId27"/>
    <p:sldId id="1055" r:id="rId28"/>
    <p:sldId id="4331" r:id="rId29"/>
    <p:sldId id="265" r:id="rId30"/>
    <p:sldId id="4321" r:id="rId31"/>
    <p:sldId id="4322" r:id="rId32"/>
    <p:sldId id="4323" r:id="rId33"/>
    <p:sldId id="4324" r:id="rId34"/>
    <p:sldId id="4327" r:id="rId35"/>
    <p:sldId id="4302" r:id="rId36"/>
    <p:sldId id="4332" r:id="rId37"/>
    <p:sldId id="4334" r:id="rId38"/>
    <p:sldId id="4303" r:id="rId39"/>
    <p:sldId id="4335" r:id="rId40"/>
    <p:sldId id="4314" r:id="rId41"/>
    <p:sldId id="4311" r:id="rId42"/>
    <p:sldId id="4310" r:id="rId43"/>
    <p:sldId id="104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CD34B2-051B-4218-8B22-75DA2E4B7C72}">
          <p14:sldIdLst>
            <p14:sldId id="1102"/>
            <p14:sldId id="4338"/>
            <p14:sldId id="4339"/>
            <p14:sldId id="4246"/>
            <p14:sldId id="4329"/>
            <p14:sldId id="4318"/>
            <p14:sldId id="4330"/>
            <p14:sldId id="1062"/>
            <p14:sldId id="4313"/>
            <p14:sldId id="4289"/>
            <p14:sldId id="4315"/>
            <p14:sldId id="4325"/>
            <p14:sldId id="4292"/>
            <p14:sldId id="4293"/>
            <p14:sldId id="4317"/>
            <p14:sldId id="4295"/>
            <p14:sldId id="4296"/>
            <p14:sldId id="4336"/>
            <p14:sldId id="1055"/>
            <p14:sldId id="4331"/>
            <p14:sldId id="265"/>
            <p14:sldId id="4321"/>
            <p14:sldId id="4322"/>
            <p14:sldId id="4323"/>
            <p14:sldId id="4324"/>
            <p14:sldId id="4327"/>
            <p14:sldId id="4302"/>
            <p14:sldId id="4332"/>
            <p14:sldId id="4334"/>
            <p14:sldId id="4303"/>
            <p14:sldId id="4335"/>
            <p14:sldId id="4314"/>
            <p14:sldId id="4311"/>
            <p14:sldId id="4310"/>
            <p14:sldId id="10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CC9"/>
    <a:srgbClr val="003E72"/>
    <a:srgbClr val="FFC000"/>
    <a:srgbClr val="AACA96"/>
    <a:srgbClr val="0070C0"/>
    <a:srgbClr val="AEB0B6"/>
    <a:srgbClr val="B0D3EB"/>
    <a:srgbClr val="666666"/>
    <a:srgbClr val="FFEC88"/>
    <a:srgbClr val="F4F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F7469-E5DB-4466-A217-66FD9CED48EA}" v="201" dt="2023-06-27T13:52:23.78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981" autoAdjust="0"/>
  </p:normalViewPr>
  <p:slideViewPr>
    <p:cSldViewPr snapToGrid="0">
      <p:cViewPr varScale="1">
        <p:scale>
          <a:sx n="106" d="100"/>
          <a:sy n="106" d="100"/>
        </p:scale>
        <p:origin x="134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6/29/2023</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15</a:t>
            </a:fld>
            <a:endParaRPr lang="en-US"/>
          </a:p>
        </p:txBody>
      </p:sp>
    </p:spTree>
    <p:extLst>
      <p:ext uri="{BB962C8B-B14F-4D97-AF65-F5344CB8AC3E}">
        <p14:creationId xmlns:p14="http://schemas.microsoft.com/office/powerpoint/2010/main" val="398777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16</a:t>
            </a:fld>
            <a:endParaRPr lang="en-US"/>
          </a:p>
        </p:txBody>
      </p:sp>
    </p:spTree>
    <p:extLst>
      <p:ext uri="{BB962C8B-B14F-4D97-AF65-F5344CB8AC3E}">
        <p14:creationId xmlns:p14="http://schemas.microsoft.com/office/powerpoint/2010/main" val="48433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17</a:t>
            </a:fld>
            <a:endParaRPr lang="en-US"/>
          </a:p>
        </p:txBody>
      </p:sp>
    </p:spTree>
    <p:extLst>
      <p:ext uri="{BB962C8B-B14F-4D97-AF65-F5344CB8AC3E}">
        <p14:creationId xmlns:p14="http://schemas.microsoft.com/office/powerpoint/2010/main" val="12726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18</a:t>
            </a:fld>
            <a:endParaRPr lang="en-US"/>
          </a:p>
        </p:txBody>
      </p:sp>
    </p:spTree>
    <p:extLst>
      <p:ext uri="{BB962C8B-B14F-4D97-AF65-F5344CB8AC3E}">
        <p14:creationId xmlns:p14="http://schemas.microsoft.com/office/powerpoint/2010/main" val="75650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19</a:t>
            </a:fld>
            <a:endParaRPr lang="en-US"/>
          </a:p>
        </p:txBody>
      </p:sp>
    </p:spTree>
    <p:extLst>
      <p:ext uri="{BB962C8B-B14F-4D97-AF65-F5344CB8AC3E}">
        <p14:creationId xmlns:p14="http://schemas.microsoft.com/office/powerpoint/2010/main" val="220518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20</a:t>
            </a:fld>
            <a:endParaRPr lang="en-US"/>
          </a:p>
        </p:txBody>
      </p:sp>
    </p:spTree>
    <p:extLst>
      <p:ext uri="{BB962C8B-B14F-4D97-AF65-F5344CB8AC3E}">
        <p14:creationId xmlns:p14="http://schemas.microsoft.com/office/powerpoint/2010/main" val="381655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33</a:t>
            </a:fld>
            <a:endParaRPr lang="en-US"/>
          </a:p>
        </p:txBody>
      </p:sp>
    </p:spTree>
    <p:extLst>
      <p:ext uri="{BB962C8B-B14F-4D97-AF65-F5344CB8AC3E}">
        <p14:creationId xmlns:p14="http://schemas.microsoft.com/office/powerpoint/2010/main" val="202613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34</a:t>
            </a:fld>
            <a:endParaRPr lang="en-US"/>
          </a:p>
        </p:txBody>
      </p:sp>
    </p:spTree>
    <p:extLst>
      <p:ext uri="{BB962C8B-B14F-4D97-AF65-F5344CB8AC3E}">
        <p14:creationId xmlns:p14="http://schemas.microsoft.com/office/powerpoint/2010/main" val="250785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a:p>
        </p:txBody>
      </p:sp>
    </p:spTree>
    <p:extLst>
      <p:ext uri="{BB962C8B-B14F-4D97-AF65-F5344CB8AC3E}">
        <p14:creationId xmlns:p14="http://schemas.microsoft.com/office/powerpoint/2010/main" val="24618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6</a:t>
            </a:fld>
            <a:endParaRPr lang="en-US"/>
          </a:p>
        </p:txBody>
      </p:sp>
    </p:spTree>
    <p:extLst>
      <p:ext uri="{BB962C8B-B14F-4D97-AF65-F5344CB8AC3E}">
        <p14:creationId xmlns:p14="http://schemas.microsoft.com/office/powerpoint/2010/main" val="36218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7</a:t>
            </a:fld>
            <a:endParaRPr lang="en-US"/>
          </a:p>
        </p:txBody>
      </p:sp>
    </p:spTree>
    <p:extLst>
      <p:ext uri="{BB962C8B-B14F-4D97-AF65-F5344CB8AC3E}">
        <p14:creationId xmlns:p14="http://schemas.microsoft.com/office/powerpoint/2010/main" val="328079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8</a:t>
            </a:fld>
            <a:endParaRPr lang="en-US"/>
          </a:p>
        </p:txBody>
      </p:sp>
    </p:spTree>
    <p:extLst>
      <p:ext uri="{BB962C8B-B14F-4D97-AF65-F5344CB8AC3E}">
        <p14:creationId xmlns:p14="http://schemas.microsoft.com/office/powerpoint/2010/main" val="24618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10</a:t>
            </a:fld>
            <a:endParaRPr lang="en-US"/>
          </a:p>
        </p:txBody>
      </p:sp>
    </p:spTree>
    <p:extLst>
      <p:ext uri="{BB962C8B-B14F-4D97-AF65-F5344CB8AC3E}">
        <p14:creationId xmlns:p14="http://schemas.microsoft.com/office/powerpoint/2010/main" val="265616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12</a:t>
            </a:fld>
            <a:endParaRPr lang="en-US"/>
          </a:p>
        </p:txBody>
      </p:sp>
    </p:spTree>
    <p:extLst>
      <p:ext uri="{BB962C8B-B14F-4D97-AF65-F5344CB8AC3E}">
        <p14:creationId xmlns:p14="http://schemas.microsoft.com/office/powerpoint/2010/main" val="185506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13</a:t>
            </a:fld>
            <a:endParaRPr lang="en-US"/>
          </a:p>
        </p:txBody>
      </p:sp>
    </p:spTree>
    <p:extLst>
      <p:ext uri="{BB962C8B-B14F-4D97-AF65-F5344CB8AC3E}">
        <p14:creationId xmlns:p14="http://schemas.microsoft.com/office/powerpoint/2010/main" val="141940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14</a:t>
            </a:fld>
            <a:endParaRPr lang="en-US"/>
          </a:p>
        </p:txBody>
      </p:sp>
    </p:spTree>
    <p:extLst>
      <p:ext uri="{BB962C8B-B14F-4D97-AF65-F5344CB8AC3E}">
        <p14:creationId xmlns:p14="http://schemas.microsoft.com/office/powerpoint/2010/main" val="284557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5.xml"/><Relationship Id="rId4"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263542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48383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200405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274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bg>
      <p:bgPr>
        <a:solidFill>
          <a:srgbClr val="003E7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344624D-4DA2-43A8-8F9A-01B0D2118D1A}"/>
              </a:ext>
            </a:extLst>
          </p:cNvPr>
          <p:cNvSpPr>
            <a:spLocks noGrp="1"/>
          </p:cNvSpPr>
          <p:nvPr>
            <p:ph type="pic" sz="quarter" idx="10" hasCustomPrompt="1"/>
          </p:nvPr>
        </p:nvSpPr>
        <p:spPr>
          <a:xfrm>
            <a:off x="0" y="662152"/>
            <a:ext cx="12192000" cy="5265682"/>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pic>
        <p:nvPicPr>
          <p:cNvPr id="3" name="Picture 2" descr="Logo, company name&#10;&#10;Description automatically generated">
            <a:extLst>
              <a:ext uri="{FF2B5EF4-FFF2-40B4-BE49-F238E27FC236}">
                <a16:creationId xmlns:a16="http://schemas.microsoft.com/office/drawing/2014/main" id="{43C5ACCB-62F9-7842-BB38-8DAD2D506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7750" y="5405015"/>
            <a:ext cx="2476500" cy="1974850"/>
          </a:xfrm>
          <a:prstGeom prst="rect">
            <a:avLst/>
          </a:prstGeom>
        </p:spPr>
      </p:pic>
    </p:spTree>
    <p:extLst>
      <p:ext uri="{BB962C8B-B14F-4D97-AF65-F5344CB8AC3E}">
        <p14:creationId xmlns:p14="http://schemas.microsoft.com/office/powerpoint/2010/main" val="1730890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0D6F316-229D-4E5F-9F85-2AD77C87EBF0}"/>
              </a:ext>
            </a:extLst>
          </p:cNvPr>
          <p:cNvSpPr>
            <a:spLocks noGrp="1"/>
          </p:cNvSpPr>
          <p:nvPr>
            <p:ph type="pic" sz="quarter" idx="10" hasCustomPrompt="1"/>
          </p:nvPr>
        </p:nvSpPr>
        <p:spPr>
          <a:xfrm>
            <a:off x="0" y="3514724"/>
            <a:ext cx="12191999" cy="3343276"/>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2" name="Title 1">
            <a:extLst>
              <a:ext uri="{FF2B5EF4-FFF2-40B4-BE49-F238E27FC236}">
                <a16:creationId xmlns:a16="http://schemas.microsoft.com/office/drawing/2014/main" id="{4B9963B6-46E6-1342-9088-39EB66614F04}"/>
              </a:ext>
            </a:extLst>
          </p:cNvPr>
          <p:cNvSpPr>
            <a:spLocks noGrp="1"/>
          </p:cNvSpPr>
          <p:nvPr>
            <p:ph type="title"/>
          </p:nvPr>
        </p:nvSpPr>
        <p:spPr>
          <a:xfrm>
            <a:off x="1453055" y="1831318"/>
            <a:ext cx="10515600" cy="1325563"/>
          </a:xfrm>
          <a:prstGeom prst="rect">
            <a:avLst/>
          </a:prstGeom>
        </p:spPr>
        <p:txBody>
          <a:bodyPr/>
          <a:lstStyle>
            <a:lvl1pPr algn="r">
              <a:defRPr>
                <a:solidFill>
                  <a:srgbClr val="003E72"/>
                </a:solidFill>
              </a:defRPr>
            </a:lvl1pPr>
          </a:lstStyle>
          <a:p>
            <a:r>
              <a:rPr lang="en-US"/>
              <a:t>Click to edit Master title style</a:t>
            </a:r>
          </a:p>
        </p:txBody>
      </p:sp>
      <p:pic>
        <p:nvPicPr>
          <p:cNvPr id="7" name="Picture 6" descr="Logo, company name&#10;&#10;Description automatically generated">
            <a:extLst>
              <a:ext uri="{FF2B5EF4-FFF2-40B4-BE49-F238E27FC236}">
                <a16:creationId xmlns:a16="http://schemas.microsoft.com/office/drawing/2014/main" id="{7221E18C-7799-4B49-9A3F-7B52D6356EEA}"/>
              </a:ext>
            </a:extLst>
          </p:cNvPr>
          <p:cNvPicPr>
            <a:picLocks noChangeAspect="1"/>
          </p:cNvPicPr>
          <p:nvPr userDrawn="1"/>
        </p:nvPicPr>
        <p:blipFill>
          <a:blip r:embed="rId2"/>
          <a:stretch>
            <a:fillRect/>
          </a:stretch>
        </p:blipFill>
        <p:spPr>
          <a:xfrm>
            <a:off x="9822999" y="-57808"/>
            <a:ext cx="2369000" cy="1889126"/>
          </a:xfrm>
          <a:prstGeom prst="rect">
            <a:avLst/>
          </a:prstGeom>
        </p:spPr>
      </p:pic>
    </p:spTree>
    <p:extLst>
      <p:ext uri="{BB962C8B-B14F-4D97-AF65-F5344CB8AC3E}">
        <p14:creationId xmlns:p14="http://schemas.microsoft.com/office/powerpoint/2010/main" val="398976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Tree>
    <p:extLst>
      <p:ext uri="{BB962C8B-B14F-4D97-AF65-F5344CB8AC3E}">
        <p14:creationId xmlns:p14="http://schemas.microsoft.com/office/powerpoint/2010/main" val="1287481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6">
    <p:bg>
      <p:bgPr>
        <a:solidFill>
          <a:srgbClr val="B0D3E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8323BE-9E26-47CD-AF69-527649A5D2FA}"/>
              </a:ext>
            </a:extLst>
          </p:cNvPr>
          <p:cNvSpPr>
            <a:spLocks noGrp="1"/>
          </p:cNvSpPr>
          <p:nvPr>
            <p:ph type="pic" sz="quarter" idx="10"/>
          </p:nvPr>
        </p:nvSpPr>
        <p:spPr>
          <a:xfrm>
            <a:off x="346840" y="236895"/>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5" name="Title 1">
            <a:extLst>
              <a:ext uri="{FF2B5EF4-FFF2-40B4-BE49-F238E27FC236}">
                <a16:creationId xmlns:a16="http://schemas.microsoft.com/office/drawing/2014/main" id="{345EA533-90D7-BA45-81D8-0980DC4904F8}"/>
              </a:ext>
            </a:extLst>
          </p:cNvPr>
          <p:cNvSpPr>
            <a:spLocks noGrp="1"/>
          </p:cNvSpPr>
          <p:nvPr>
            <p:ph type="title"/>
          </p:nvPr>
        </p:nvSpPr>
        <p:spPr>
          <a:xfrm>
            <a:off x="5407573" y="106680"/>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6" name="Text Placeholder 3">
            <a:extLst>
              <a:ext uri="{FF2B5EF4-FFF2-40B4-BE49-F238E27FC236}">
                <a16:creationId xmlns:a16="http://schemas.microsoft.com/office/drawing/2014/main" id="{897407D2-1EA1-894D-91F4-58963C341846}"/>
              </a:ext>
            </a:extLst>
          </p:cNvPr>
          <p:cNvSpPr>
            <a:spLocks noGrp="1"/>
          </p:cNvSpPr>
          <p:nvPr>
            <p:ph type="body" sz="quarter" idx="11"/>
          </p:nvPr>
        </p:nvSpPr>
        <p:spPr>
          <a:xfrm>
            <a:off x="5407572" y="1954213"/>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6148F38F-7F04-F34C-B1F1-7CE0DBCB1345}"/>
              </a:ext>
            </a:extLst>
          </p:cNvPr>
          <p:cNvPicPr>
            <a:picLocks noChangeAspect="1"/>
          </p:cNvPicPr>
          <p:nvPr userDrawn="1"/>
        </p:nvPicPr>
        <p:blipFill>
          <a:blip r:embed="rId2"/>
          <a:stretch>
            <a:fillRect/>
          </a:stretch>
        </p:blipFill>
        <p:spPr>
          <a:xfrm>
            <a:off x="9855101" y="5354451"/>
            <a:ext cx="2369000" cy="1889126"/>
          </a:xfrm>
          <a:prstGeom prst="rect">
            <a:avLst/>
          </a:prstGeom>
        </p:spPr>
      </p:pic>
    </p:spTree>
    <p:extLst>
      <p:ext uri="{BB962C8B-B14F-4D97-AF65-F5344CB8AC3E}">
        <p14:creationId xmlns:p14="http://schemas.microsoft.com/office/powerpoint/2010/main" val="157085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
    <p:bg>
      <p:bgPr>
        <a:solidFill>
          <a:srgbClr val="666666"/>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82DD75B-CE85-4688-BBF9-910CB5B2257A}"/>
              </a:ext>
            </a:extLst>
          </p:cNvPr>
          <p:cNvSpPr>
            <a:spLocks noGrp="1"/>
          </p:cNvSpPr>
          <p:nvPr>
            <p:ph type="pic" sz="quarter" idx="13"/>
          </p:nvPr>
        </p:nvSpPr>
        <p:spPr>
          <a:xfrm>
            <a:off x="1232651"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8" name="Picture Placeholder 17">
            <a:extLst>
              <a:ext uri="{FF2B5EF4-FFF2-40B4-BE49-F238E27FC236}">
                <a16:creationId xmlns:a16="http://schemas.microsoft.com/office/drawing/2014/main" id="{7E92E2CB-69F7-4343-A586-227C1CD2756A}"/>
              </a:ext>
            </a:extLst>
          </p:cNvPr>
          <p:cNvSpPr>
            <a:spLocks noGrp="1"/>
          </p:cNvSpPr>
          <p:nvPr>
            <p:ph type="pic" sz="quarter" idx="14"/>
          </p:nvPr>
        </p:nvSpPr>
        <p:spPr>
          <a:xfrm>
            <a:off x="4853795"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9" name="Picture Placeholder 18">
            <a:extLst>
              <a:ext uri="{FF2B5EF4-FFF2-40B4-BE49-F238E27FC236}">
                <a16:creationId xmlns:a16="http://schemas.microsoft.com/office/drawing/2014/main" id="{144BF086-2016-4CEE-AAF2-345709AB028E}"/>
              </a:ext>
            </a:extLst>
          </p:cNvPr>
          <p:cNvSpPr>
            <a:spLocks noGrp="1"/>
          </p:cNvSpPr>
          <p:nvPr>
            <p:ph type="pic" sz="quarter" idx="15"/>
          </p:nvPr>
        </p:nvSpPr>
        <p:spPr>
          <a:xfrm>
            <a:off x="8474936"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2" name="Title 1">
            <a:extLst>
              <a:ext uri="{FF2B5EF4-FFF2-40B4-BE49-F238E27FC236}">
                <a16:creationId xmlns:a16="http://schemas.microsoft.com/office/drawing/2014/main" id="{43628C0E-0B44-1246-9728-8755672B72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Title 1">
            <a:extLst>
              <a:ext uri="{FF2B5EF4-FFF2-40B4-BE49-F238E27FC236}">
                <a16:creationId xmlns:a16="http://schemas.microsoft.com/office/drawing/2014/main" id="{4582794B-F691-1442-AF3A-1A78F2753FB9}"/>
              </a:ext>
            </a:extLst>
          </p:cNvPr>
          <p:cNvSpPr txBox="1">
            <a:spLocks/>
          </p:cNvSpPr>
          <p:nvPr userDrawn="1"/>
        </p:nvSpPr>
        <p:spPr>
          <a:xfrm>
            <a:off x="1232651" y="4869961"/>
            <a:ext cx="2484412" cy="979048"/>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sp>
        <p:nvSpPr>
          <p:cNvPr id="8" name="Title 1">
            <a:extLst>
              <a:ext uri="{FF2B5EF4-FFF2-40B4-BE49-F238E27FC236}">
                <a16:creationId xmlns:a16="http://schemas.microsoft.com/office/drawing/2014/main" id="{B4A60D98-6857-024D-BFC8-B453BFE0C275}"/>
              </a:ext>
            </a:extLst>
          </p:cNvPr>
          <p:cNvSpPr txBox="1">
            <a:spLocks/>
          </p:cNvSpPr>
          <p:nvPr userDrawn="1"/>
        </p:nvSpPr>
        <p:spPr>
          <a:xfrm>
            <a:off x="4853793" y="4878886"/>
            <a:ext cx="2484412" cy="979049"/>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sp>
        <p:nvSpPr>
          <p:cNvPr id="9" name="Title 1">
            <a:extLst>
              <a:ext uri="{FF2B5EF4-FFF2-40B4-BE49-F238E27FC236}">
                <a16:creationId xmlns:a16="http://schemas.microsoft.com/office/drawing/2014/main" id="{5BD3C879-FE1E-EF41-94B0-37A1099C6563}"/>
              </a:ext>
            </a:extLst>
          </p:cNvPr>
          <p:cNvSpPr txBox="1">
            <a:spLocks/>
          </p:cNvSpPr>
          <p:nvPr userDrawn="1"/>
        </p:nvSpPr>
        <p:spPr>
          <a:xfrm>
            <a:off x="8474936" y="4869960"/>
            <a:ext cx="2484412" cy="979048"/>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pic>
        <p:nvPicPr>
          <p:cNvPr id="10" name="Picture 9" descr="Logo, company name&#10;&#10;Description automatically generated">
            <a:extLst>
              <a:ext uri="{FF2B5EF4-FFF2-40B4-BE49-F238E27FC236}">
                <a16:creationId xmlns:a16="http://schemas.microsoft.com/office/drawing/2014/main" id="{4AA805C2-8539-0140-9D45-29C13B9B3E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20382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bg>
      <p:bgPr>
        <a:solidFill>
          <a:srgbClr val="FFC000"/>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A5AC12-1ED1-1043-92F9-02833E3E0985}"/>
              </a:ext>
            </a:extLst>
          </p:cNvPr>
          <p:cNvSpPr>
            <a:spLocks noGrp="1"/>
          </p:cNvSpPr>
          <p:nvPr>
            <p:ph type="pic" sz="quarter" idx="10"/>
          </p:nvPr>
        </p:nvSpPr>
        <p:spPr>
          <a:xfrm>
            <a:off x="7094482" y="253632"/>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5" name="Title 1">
            <a:extLst>
              <a:ext uri="{FF2B5EF4-FFF2-40B4-BE49-F238E27FC236}">
                <a16:creationId xmlns:a16="http://schemas.microsoft.com/office/drawing/2014/main" id="{2E491976-7C1F-F648-BAC8-9DBF71E57DA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6" name="Text Placeholder 3">
            <a:extLst>
              <a:ext uri="{FF2B5EF4-FFF2-40B4-BE49-F238E27FC236}">
                <a16:creationId xmlns:a16="http://schemas.microsoft.com/office/drawing/2014/main" id="{0D38B172-8659-E848-A4F3-7A4503B07986}"/>
              </a:ext>
            </a:extLst>
          </p:cNvPr>
          <p:cNvSpPr>
            <a:spLocks noGrp="1"/>
          </p:cNvSpPr>
          <p:nvPr>
            <p:ph type="body" sz="quarter" idx="11"/>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ogo, company name&#10;&#10;Description automatically generated">
            <a:extLst>
              <a:ext uri="{FF2B5EF4-FFF2-40B4-BE49-F238E27FC236}">
                <a16:creationId xmlns:a16="http://schemas.microsoft.com/office/drawing/2014/main" id="{1D963E89-C5D8-404A-81AF-F3187CB7E676}"/>
              </a:ext>
            </a:extLst>
          </p:cNvPr>
          <p:cNvPicPr>
            <a:picLocks noChangeAspect="1"/>
          </p:cNvPicPr>
          <p:nvPr userDrawn="1"/>
        </p:nvPicPr>
        <p:blipFill>
          <a:blip r:embed="rId2"/>
          <a:stretch>
            <a:fillRect/>
          </a:stretch>
        </p:blipFill>
        <p:spPr>
          <a:xfrm>
            <a:off x="5099346" y="5666454"/>
            <a:ext cx="1995135" cy="1590992"/>
          </a:xfrm>
          <a:prstGeom prst="rect">
            <a:avLst/>
          </a:prstGeom>
        </p:spPr>
      </p:pic>
    </p:spTree>
    <p:extLst>
      <p:ext uri="{BB962C8B-B14F-4D97-AF65-F5344CB8AC3E}">
        <p14:creationId xmlns:p14="http://schemas.microsoft.com/office/powerpoint/2010/main" val="2705478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1F91D4F-A932-4FA6-A468-BF18A7F35BC6}"/>
              </a:ext>
            </a:extLst>
          </p:cNvPr>
          <p:cNvSpPr>
            <a:spLocks noGrp="1"/>
          </p:cNvSpPr>
          <p:nvPr>
            <p:ph type="pic" sz="quarter" idx="11" hasCustomPrompt="1"/>
          </p:nvPr>
        </p:nvSpPr>
        <p:spPr>
          <a:xfrm>
            <a:off x="6284913" y="0"/>
            <a:ext cx="5907087" cy="6858000"/>
          </a:xfrm>
          <a:prstGeom prst="parallelogram">
            <a:avLst>
              <a:gd name="adj" fmla="val 36907"/>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3" name="Title 1">
            <a:extLst>
              <a:ext uri="{FF2B5EF4-FFF2-40B4-BE49-F238E27FC236}">
                <a16:creationId xmlns:a16="http://schemas.microsoft.com/office/drawing/2014/main" id="{1AD26C11-437E-8849-AD78-852C2DBB330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4" name="Text Placeholder 3">
            <a:extLst>
              <a:ext uri="{FF2B5EF4-FFF2-40B4-BE49-F238E27FC236}">
                <a16:creationId xmlns:a16="http://schemas.microsoft.com/office/drawing/2014/main" id="{1924C876-91BF-9E48-815B-4D70F72C991A}"/>
              </a:ext>
            </a:extLst>
          </p:cNvPr>
          <p:cNvSpPr>
            <a:spLocks noGrp="1"/>
          </p:cNvSpPr>
          <p:nvPr>
            <p:ph type="body" sz="quarter" idx="12"/>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E3A6B5E9-6E3C-A548-BB49-0AD830571EEE}"/>
              </a:ext>
            </a:extLst>
          </p:cNvPr>
          <p:cNvPicPr>
            <a:picLocks noChangeAspect="1"/>
          </p:cNvPicPr>
          <p:nvPr userDrawn="1"/>
        </p:nvPicPr>
        <p:blipFill>
          <a:blip r:embed="rId2"/>
          <a:stretch>
            <a:fillRect/>
          </a:stretch>
        </p:blipFill>
        <p:spPr>
          <a:xfrm>
            <a:off x="10715821" y="5842067"/>
            <a:ext cx="1476179" cy="1177158"/>
          </a:xfrm>
          <a:prstGeom prst="rect">
            <a:avLst/>
          </a:prstGeom>
        </p:spPr>
      </p:pic>
    </p:spTree>
    <p:extLst>
      <p:ext uri="{BB962C8B-B14F-4D97-AF65-F5344CB8AC3E}">
        <p14:creationId xmlns:p14="http://schemas.microsoft.com/office/powerpoint/2010/main" val="389323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1AC9-004F-2401-17AC-B94DEFAC72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BE7353-7531-13F5-8D33-092EA998D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9F2DA4-C687-D6D8-F9AC-E47146E8A766}"/>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5" name="Footer Placeholder 4">
            <a:extLst>
              <a:ext uri="{FF2B5EF4-FFF2-40B4-BE49-F238E27FC236}">
                <a16:creationId xmlns:a16="http://schemas.microsoft.com/office/drawing/2014/main" id="{C4EDB308-11A1-9EFB-0853-65071AE0F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0FB47-838E-FB33-3877-1EDE59DCE7A1}"/>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19021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BF1B-2934-2A88-F2E6-E13DAB47A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67961-844B-8C93-9F16-C9F31CAD4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54C3A-3BB2-A527-6C84-C44019C3DA24}"/>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5" name="Footer Placeholder 4">
            <a:extLst>
              <a:ext uri="{FF2B5EF4-FFF2-40B4-BE49-F238E27FC236}">
                <a16:creationId xmlns:a16="http://schemas.microsoft.com/office/drawing/2014/main" id="{BA39D896-B0B9-A5BE-4279-32E3E00DD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4E924-F0EC-41F9-4B4F-E0F25D365EE5}"/>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122120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91A-9191-C9FC-2EB3-F7BD2837A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0A96A5-5BC8-4AB7-6C8D-CB7BA9D07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8FF8A-CC3C-0EC7-5ED1-C6FB4A729700}"/>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5" name="Footer Placeholder 4">
            <a:extLst>
              <a:ext uri="{FF2B5EF4-FFF2-40B4-BE49-F238E27FC236}">
                <a16:creationId xmlns:a16="http://schemas.microsoft.com/office/drawing/2014/main" id="{084E3B8D-14CF-37F1-BBCF-CD78FD01D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D37B1-2FC9-E8E9-9AE8-6D7EAE8C4341}"/>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14046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CB72-AD76-9A43-016E-44B54E79D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04258-6A81-D639-B201-01973BD6A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9BE38F-1619-7703-0DFC-44B03996C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DE8B5-DD02-32DA-E7F4-39FAD242A08D}"/>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6" name="Footer Placeholder 5">
            <a:extLst>
              <a:ext uri="{FF2B5EF4-FFF2-40B4-BE49-F238E27FC236}">
                <a16:creationId xmlns:a16="http://schemas.microsoft.com/office/drawing/2014/main" id="{A3353689-DED8-6A46-B079-087B588347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0609C-3062-BDA6-D340-DAFC8BF4DDB2}"/>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2601480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1A55-0226-F108-52ED-480A73A6E7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100A0-B1F7-0A17-A6E2-F12FDDC790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1AE3FF-834C-9183-5970-B3C6A74EA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2978F0-AED4-00D0-FB7B-F665F622F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2824A-BC98-727E-9DEF-F911F6372C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811B5F-AE50-D04B-0172-E3E8DF250A54}"/>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8" name="Footer Placeholder 7">
            <a:extLst>
              <a:ext uri="{FF2B5EF4-FFF2-40B4-BE49-F238E27FC236}">
                <a16:creationId xmlns:a16="http://schemas.microsoft.com/office/drawing/2014/main" id="{30C15FFC-5D46-B5E5-EB76-FD4598BA0B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585749-9135-94D2-CAC4-1ADB9CAE3A7A}"/>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146640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6C4C-6FF1-93A0-0D32-2C2A773F5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EF9752-1AD5-29B7-DE8A-474F2DBB3905}"/>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4" name="Footer Placeholder 3">
            <a:extLst>
              <a:ext uri="{FF2B5EF4-FFF2-40B4-BE49-F238E27FC236}">
                <a16:creationId xmlns:a16="http://schemas.microsoft.com/office/drawing/2014/main" id="{30200995-63AC-D9B8-56F8-FE1662A97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6D70E-8776-D6C2-8263-C0934E6F4677}"/>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1096456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6845D-B233-4564-92A9-50C9E5FDF383}"/>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3" name="Footer Placeholder 2">
            <a:extLst>
              <a:ext uri="{FF2B5EF4-FFF2-40B4-BE49-F238E27FC236}">
                <a16:creationId xmlns:a16="http://schemas.microsoft.com/office/drawing/2014/main" id="{177A3419-7237-89B4-3446-7B373B6006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841C2B-73C4-6AEC-8D27-5B6F205304B1}"/>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1141255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8F46-C439-3662-4E6F-85BCFF400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1A38A-FC88-881F-D6CE-F1818902B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91D93-518A-7123-8C1E-9EFDB788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C0BF9-DCAC-8AD4-9742-0287A75AC80F}"/>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6" name="Footer Placeholder 5">
            <a:extLst>
              <a:ext uri="{FF2B5EF4-FFF2-40B4-BE49-F238E27FC236}">
                <a16:creationId xmlns:a16="http://schemas.microsoft.com/office/drawing/2014/main" id="{3F750C72-1614-1350-223D-3479A4B6F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B2EAB-8F6D-5C92-4B02-0852CC7EE02B}"/>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970216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81F7-524C-496F-B813-2C3575323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DDD1E-9938-1DA5-214E-08EEC2EF6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0FB4C1-2A9E-4EB0-8272-991B28589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01D62-BEEF-4BF4-4A89-F599EE2ED356}"/>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6" name="Footer Placeholder 5">
            <a:extLst>
              <a:ext uri="{FF2B5EF4-FFF2-40B4-BE49-F238E27FC236}">
                <a16:creationId xmlns:a16="http://schemas.microsoft.com/office/drawing/2014/main" id="{25D5CA49-8A90-AE40-35F6-F70224B15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51FD4-F8C5-D75F-4495-22A79CF9FCCF}"/>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697313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5585-A318-45D1-B1EB-4B859E6ED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E0E91-8CDB-DB0B-506F-A2610B97B5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8968D-6D15-2752-9641-28657FEF42F0}"/>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5" name="Footer Placeholder 4">
            <a:extLst>
              <a:ext uri="{FF2B5EF4-FFF2-40B4-BE49-F238E27FC236}">
                <a16:creationId xmlns:a16="http://schemas.microsoft.com/office/drawing/2014/main" id="{1F6B4FB5-194E-477B-6FB0-3714D0481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B48E5-4295-F33E-89AA-3114302B6F90}"/>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4195980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7F3F6F-31E9-7BA1-3192-6209BBCD37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1178F0-99EB-08D3-9EC8-5CB4C156F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D9573-3A59-C9FD-D813-7AD87EB14830}"/>
              </a:ext>
            </a:extLst>
          </p:cNvPr>
          <p:cNvSpPr>
            <a:spLocks noGrp="1"/>
          </p:cNvSpPr>
          <p:nvPr>
            <p:ph type="dt" sz="half" idx="10"/>
          </p:nvPr>
        </p:nvSpPr>
        <p:spPr/>
        <p:txBody>
          <a:bodyPr/>
          <a:lstStyle/>
          <a:p>
            <a:fld id="{BA4FF2A8-1940-4559-89CD-1159CCDA506E}" type="datetimeFigureOut">
              <a:rPr lang="en-US" smtClean="0"/>
              <a:t>6/29/2023</a:t>
            </a:fld>
            <a:endParaRPr lang="en-US"/>
          </a:p>
        </p:txBody>
      </p:sp>
      <p:sp>
        <p:nvSpPr>
          <p:cNvPr id="5" name="Footer Placeholder 4">
            <a:extLst>
              <a:ext uri="{FF2B5EF4-FFF2-40B4-BE49-F238E27FC236}">
                <a16:creationId xmlns:a16="http://schemas.microsoft.com/office/drawing/2014/main" id="{F6F1AD28-9818-66CE-1A8B-ACA1F316D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7CFBF-4EFE-C3CC-9DEA-7A44AC30C082}"/>
              </a:ext>
            </a:extLst>
          </p:cNvPr>
          <p:cNvSpPr>
            <a:spLocks noGrp="1"/>
          </p:cNvSpPr>
          <p:nvPr>
            <p:ph type="sldNum" sz="quarter" idx="12"/>
          </p:nvPr>
        </p:nvSpPr>
        <p:spPr/>
        <p:txBody>
          <a:bodyPr/>
          <a:lstStyle/>
          <a:p>
            <a:fld id="{6E7E94E4-E0DD-4016-BAA1-817608A22367}" type="slidenum">
              <a:rPr lang="en-US" smtClean="0"/>
              <a:t>‹#›</a:t>
            </a:fld>
            <a:endParaRPr lang="en-US"/>
          </a:p>
        </p:txBody>
      </p:sp>
    </p:spTree>
    <p:extLst>
      <p:ext uri="{BB962C8B-B14F-4D97-AF65-F5344CB8AC3E}">
        <p14:creationId xmlns:p14="http://schemas.microsoft.com/office/powerpoint/2010/main" val="708701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70862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14E4FCE-636B-E9D0-3873-80A8611F9223}"/>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39D37AD6-31B4-BB7D-639B-16E8BD8C4761}"/>
              </a:ext>
            </a:extLst>
          </p:cNvPr>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10" name="Footer Placeholder 9">
            <a:extLst>
              <a:ext uri="{FF2B5EF4-FFF2-40B4-BE49-F238E27FC236}">
                <a16:creationId xmlns:a16="http://schemas.microsoft.com/office/drawing/2014/main" id="{A4CEADF6-D702-6DD7-E432-91E73B0B46F3}"/>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7D25158-0C7B-1425-5AE1-9A15F7487DCB}"/>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27781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29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4056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35513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493551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882295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72292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73495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02136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01439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50870005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34252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51990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18228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003197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211485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98404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76604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764068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08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B92B-B68C-F505-5D9D-150DE23DD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7948C-F877-43D2-3262-0D50536394A5}"/>
              </a:ext>
            </a:extLst>
          </p:cNvPr>
          <p:cNvSpPr>
            <a:spLocks noGrp="1"/>
          </p:cNvSpPr>
          <p:nvPr>
            <p:ph type="dt" sz="half" idx="10"/>
          </p:nvPr>
        </p:nvSpPr>
        <p:spPr/>
        <p:txBody>
          <a:bodyPr/>
          <a:lstStyle/>
          <a:p>
            <a:fld id="{8B5E9596-4C46-47D4-A545-08389D598C62}" type="datetimeFigureOut">
              <a:rPr lang="en-US" smtClean="0"/>
              <a:t>6/29/2023</a:t>
            </a:fld>
            <a:endParaRPr lang="en-US" dirty="0"/>
          </a:p>
        </p:txBody>
      </p:sp>
      <p:sp>
        <p:nvSpPr>
          <p:cNvPr id="4" name="Footer Placeholder 3">
            <a:extLst>
              <a:ext uri="{FF2B5EF4-FFF2-40B4-BE49-F238E27FC236}">
                <a16:creationId xmlns:a16="http://schemas.microsoft.com/office/drawing/2014/main" id="{AD69FADA-2FDE-D6F5-849A-076DEF58CF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4A9753-2BFA-7186-7919-F03CCCF81634}"/>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484106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34728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ags" Target="../tags/tag4.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1.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image" Target="../media/image8.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oleObject" Target="../embeddings/oleObject2.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9">
            <a:alphaModFix amt="7000"/>
            <a:extLst>
              <a:ext uri="{BEBA8EAE-BF5A-486C-A8C5-ECC9F3942E4B}">
                <a14:imgProps xmlns:a14="http://schemas.microsoft.com/office/drawing/2010/main">
                  <a14:imgLayer r:embed="rId20">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64" r:id="rId10"/>
    <p:sldLayoutId id="2147484011"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 id="214748393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3556981010"/>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2" r:id="rId6"/>
    <p:sldLayoutId id="2147483973" r:id="rId7"/>
    <p:sldLayoutId id="2147483974" r:id="rId8"/>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09ED6-522D-19F3-EB04-5C08CF6AF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59457-218C-A392-DA40-8FC8260A6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F4257-BDBF-8D0E-EA60-9476A3612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FF2A8-1940-4559-89CD-1159CCDA506E}" type="datetimeFigureOut">
              <a:rPr lang="en-US" smtClean="0"/>
              <a:t>6/29/2023</a:t>
            </a:fld>
            <a:endParaRPr lang="en-US"/>
          </a:p>
        </p:txBody>
      </p:sp>
      <p:sp>
        <p:nvSpPr>
          <p:cNvPr id="5" name="Footer Placeholder 4">
            <a:extLst>
              <a:ext uri="{FF2B5EF4-FFF2-40B4-BE49-F238E27FC236}">
                <a16:creationId xmlns:a16="http://schemas.microsoft.com/office/drawing/2014/main" id="{E7A5AB81-170E-366A-3C2B-6C3FB94DE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DC7230-CCB7-122A-9F43-22D9B878F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E94E4-E0DD-4016-BAA1-817608A22367}" type="slidenum">
              <a:rPr lang="en-US" smtClean="0"/>
              <a:t>‹#›</a:t>
            </a:fld>
            <a:endParaRPr lang="en-US"/>
          </a:p>
        </p:txBody>
      </p:sp>
    </p:spTree>
    <p:extLst>
      <p:ext uri="{BB962C8B-B14F-4D97-AF65-F5344CB8AC3E}">
        <p14:creationId xmlns:p14="http://schemas.microsoft.com/office/powerpoint/2010/main" val="335425350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5"/>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6/29/2023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9"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30"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159775206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vacentralirb@va.gov"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va.gov/programs/orppe/vacentralirb/default.cf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mailto:VACentralIRB@va.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AsInVyaSI6ImJwMjpjbGljayIsInVybCI6Imh0dHBzOi8vYXBwcy5nb3YucG93ZXJhcHBzLnVzL3BsYXkvZS9jZGRkODQ1Yy04OWJhLTRkMGQtYjFlMi04OTg3NjViYTY2MjYvYS9kZjAwZjMzNS0zNDAzLTQ5MWYtOGMxZC02Y2JjNGY3ODM0ZWM_dGVuYW50SWQ9ZTk1ZjFiMjMtYWJhZi00NWVlLTgyMWQtYjdhYjI1MWFiM2JmJnNvdXJjZT1wb3J0YWwmc2tpcG1ldGFkYXRhPXRydWUiLCJidWxsZXRpbl9pZCI6IjIwMjMwNjIyLjc4NjMzOTcxIn0.teFKxalwbRsFGlUOIAgho8Vv1qJWskWuX8uOx9P7WjI/s/2934835363/br/207255858710-l" TargetMode="External"/><Relationship Id="rId2" Type="http://schemas.openxmlformats.org/officeDocument/2006/relationships/hyperlink" Target="https://public.govdelivery.com/accounts/USVHA/subscriber/new?topic_id=USVHA_1952"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05362"/>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June 27, 2023</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504336"/>
            <a:ext cx="10832690" cy="4238542"/>
          </a:xfrm>
        </p:spPr>
        <p:txBody>
          <a:bodyPr>
            <a:normAutofit lnSpcReduction="10000"/>
          </a:bodyPr>
          <a:lstStyle/>
          <a:p>
            <a:pPr>
              <a:spcBef>
                <a:spcPts val="0"/>
              </a:spcBef>
            </a:pPr>
            <a:r>
              <a:rPr lang="en-US" sz="2400" dirty="0"/>
              <a:t>Align with required IRBNet wizards (Information &amp; Project Cover Sheets)</a:t>
            </a:r>
          </a:p>
          <a:p>
            <a:pPr marL="285750" indent="-285750">
              <a:buFont typeface="Arial" panose="020B0604020202020204" pitchFamily="34" charset="0"/>
              <a:buChar char="•"/>
            </a:pPr>
            <a:r>
              <a:rPr lang="en-US" sz="2400" dirty="0"/>
              <a:t>Improve usability and provide better instructions for researchers</a:t>
            </a:r>
          </a:p>
          <a:p>
            <a:pPr marL="285750" indent="-285750">
              <a:buFont typeface="Arial" panose="020B0604020202020204" pitchFamily="34" charset="0"/>
              <a:buChar char="•"/>
            </a:pPr>
            <a:r>
              <a:rPr lang="en-US" sz="2400" dirty="0"/>
              <a:t>Eliminate unnecessary submission forms which will in turn: </a:t>
            </a:r>
          </a:p>
          <a:p>
            <a:pPr marL="1028700" lvl="1" indent="-342900">
              <a:buFont typeface="Courier New" panose="02070309020205020404" pitchFamily="49" charset="0"/>
              <a:buChar char="o"/>
            </a:pPr>
            <a:r>
              <a:rPr lang="en-US" sz="2400" dirty="0"/>
              <a:t>reduce inconsistencies across forms</a:t>
            </a:r>
          </a:p>
          <a:p>
            <a:pPr marL="1028700" lvl="1" indent="-342900">
              <a:buFont typeface="Courier New" panose="02070309020205020404" pitchFamily="49" charset="0"/>
              <a:buChar char="o"/>
            </a:pPr>
            <a:r>
              <a:rPr lang="en-US" sz="2400" dirty="0"/>
              <a:t>reduce submission errors and back and forth revisions </a:t>
            </a:r>
          </a:p>
          <a:p>
            <a:pPr marL="285750" indent="-285750">
              <a:buFont typeface="Arial" panose="020B0604020202020204" pitchFamily="34" charset="0"/>
              <a:buChar char="•"/>
            </a:pPr>
            <a:r>
              <a:rPr lang="en-US" sz="2400" dirty="0"/>
              <a:t>Focus on capturing relevant information for the CIRB to conduct an efficient and compliant review:</a:t>
            </a:r>
          </a:p>
          <a:p>
            <a:pPr marL="1028700" lvl="1" indent="-342900">
              <a:buFont typeface="Courier New" panose="02070309020205020404" pitchFamily="49" charset="0"/>
              <a:buChar char="o"/>
            </a:pPr>
            <a:r>
              <a:rPr lang="en-US" sz="2400" dirty="0"/>
              <a:t>eliminate duplication of reviews and oversight (local research review vs CIRB review)</a:t>
            </a:r>
          </a:p>
        </p:txBody>
      </p:sp>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r>
              <a:rPr lang="en-US" dirty="0"/>
              <a:t>Why change CIRB Forms and Processes?</a:t>
            </a:r>
          </a:p>
        </p:txBody>
      </p:sp>
    </p:spTree>
    <p:extLst>
      <p:ext uri="{BB962C8B-B14F-4D97-AF65-F5344CB8AC3E}">
        <p14:creationId xmlns:p14="http://schemas.microsoft.com/office/powerpoint/2010/main" val="48784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Process Changes</a:t>
            </a:r>
            <a:endParaRPr lang="en-US" dirty="0"/>
          </a:p>
        </p:txBody>
      </p:sp>
    </p:spTree>
    <p:extLst>
      <p:ext uri="{BB962C8B-B14F-4D97-AF65-F5344CB8AC3E}">
        <p14:creationId xmlns:p14="http://schemas.microsoft.com/office/powerpoint/2010/main" val="428796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392381"/>
            <a:ext cx="10685206" cy="3833771"/>
          </a:xfrm>
        </p:spPr>
        <p:txBody>
          <a:bodyPr>
            <a:noAutofit/>
          </a:bodyPr>
          <a:lstStyle/>
          <a:p>
            <a:r>
              <a:rPr lang="en-US" sz="2400" dirty="0">
                <a:effectLst/>
                <a:ea typeface="Calibri" panose="020F0502020204030204" pitchFamily="34" charset="0"/>
                <a:cs typeface="Times New Roman" panose="02020603050405020304" pitchFamily="18" charset="0"/>
              </a:rPr>
              <a:t>The process changes described in the following slides will </a:t>
            </a:r>
            <a:r>
              <a:rPr lang="en-US" sz="2400" dirty="0">
                <a:ea typeface="Calibri" panose="020F0502020204030204" pitchFamily="34" charset="0"/>
                <a:cs typeface="Times New Roman" panose="02020603050405020304" pitchFamily="18" charset="0"/>
              </a:rPr>
              <a:t>take effect June 28, 2023. </a:t>
            </a:r>
          </a:p>
          <a:p>
            <a:r>
              <a:rPr lang="en-US" sz="2400" dirty="0">
                <a:effectLst/>
                <a:ea typeface="Calibri" panose="020F0502020204030204" pitchFamily="34" charset="0"/>
                <a:cs typeface="Times New Roman" panose="02020603050405020304" pitchFamily="18" charset="0"/>
              </a:rPr>
              <a:t>During this transition to the new processes (and new forms), CIRB managers will work with study teams to be flexible and accommodating for any submissions that are in progress during this time. </a:t>
            </a:r>
          </a:p>
          <a:p>
            <a:r>
              <a:rPr lang="en-US" sz="2400" dirty="0">
                <a:ea typeface="Calibri" panose="020F0502020204030204" pitchFamily="34" charset="0"/>
                <a:cs typeface="Times New Roman" panose="02020603050405020304" pitchFamily="18" charset="0"/>
              </a:rPr>
              <a:t>If there are any questions about a new process, please contact the CIRB manager that is responsible for your project or a CIRB administrator. </a:t>
            </a:r>
            <a:endParaRPr lang="en-US" sz="2400" dirty="0">
              <a:effectLst/>
              <a:ea typeface="Calibri" panose="020F0502020204030204" pitchFamily="34" charset="0"/>
              <a:cs typeface="Times New Roman" panose="02020603050405020304" pitchFamily="18" charset="0"/>
            </a:endParaRPr>
          </a:p>
          <a:p>
            <a:endParaRPr lang="en-US" sz="2400" dirty="0">
              <a:effectLst/>
              <a:ea typeface="Calibri" panose="020F0502020204030204" pitchFamily="34" charset="0"/>
              <a:cs typeface="Times New Roman" panose="02020603050405020304" pitchFamily="18" charset="0"/>
            </a:endParaRPr>
          </a:p>
          <a:p>
            <a:pPr marL="0" indent="0">
              <a:buNone/>
            </a:pPr>
            <a:endParaRPr lang="en-US" sz="2400" dirty="0">
              <a:effectLst/>
              <a:ea typeface="Calibri" panose="020F0502020204030204" pitchFamily="34" charset="0"/>
              <a:cs typeface="Times New Roman" panose="02020603050405020304" pitchFamily="18" charset="0"/>
            </a:endParaRP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Overview of Process Changes </a:t>
            </a:r>
            <a:br>
              <a:rPr lang="en-US" sz="3600" b="1" dirty="0"/>
            </a:br>
            <a:endParaRPr lang="en-US" dirty="0"/>
          </a:p>
        </p:txBody>
      </p:sp>
    </p:spTree>
    <p:extLst>
      <p:ext uri="{BB962C8B-B14F-4D97-AF65-F5344CB8AC3E}">
        <p14:creationId xmlns:p14="http://schemas.microsoft.com/office/powerpoint/2010/main" val="417219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504336"/>
            <a:ext cx="10832690" cy="4238542"/>
          </a:xfrm>
        </p:spPr>
        <p:txBody>
          <a:bodyPr>
            <a:normAutofit/>
          </a:bodyPr>
          <a:lstStyle/>
          <a:p>
            <a:pPr>
              <a:spcBef>
                <a:spcPts val="0"/>
              </a:spcBef>
            </a:pPr>
            <a:r>
              <a:rPr lang="en-US" sz="2400" dirty="0"/>
              <a:t>Removed all references to “Study Chair (SC)” from title of “Principal Investigator/Study Chair (PI/SC)”.</a:t>
            </a:r>
          </a:p>
          <a:p>
            <a:pPr>
              <a:spcBef>
                <a:spcPts val="0"/>
              </a:spcBef>
            </a:pPr>
            <a:endParaRPr lang="en-US" sz="2400" dirty="0"/>
          </a:p>
          <a:p>
            <a:pPr>
              <a:spcBef>
                <a:spcPts val="0"/>
              </a:spcBef>
            </a:pPr>
            <a:r>
              <a:rPr lang="en-US" sz="2400" dirty="0"/>
              <a:t>Reference will now be “Principal Investigator (PI)” only.</a:t>
            </a:r>
          </a:p>
          <a:p>
            <a:pPr>
              <a:spcBef>
                <a:spcPts val="0"/>
              </a:spcBef>
            </a:pPr>
            <a:endParaRPr lang="en-US" sz="2400" dirty="0"/>
          </a:p>
          <a:p>
            <a:pPr>
              <a:spcBef>
                <a:spcPts val="0"/>
              </a:spcBef>
            </a:pPr>
            <a:r>
              <a:rPr lang="en-US" sz="2400" dirty="0"/>
              <a:t>Reference to “Local Site Investigator (LSI)” will not change.</a:t>
            </a: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sz="3600" b="1" dirty="0"/>
              <a:t>Reference Principal Investigator Only </a:t>
            </a:r>
            <a:br>
              <a:rPr lang="en-US" sz="3600" b="1" dirty="0"/>
            </a:br>
            <a:endParaRPr lang="en-US" dirty="0"/>
          </a:p>
        </p:txBody>
      </p:sp>
    </p:spTree>
    <p:extLst>
      <p:ext uri="{BB962C8B-B14F-4D97-AF65-F5344CB8AC3E}">
        <p14:creationId xmlns:p14="http://schemas.microsoft.com/office/powerpoint/2010/main" val="185523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432931"/>
            <a:ext cx="10832690" cy="3992137"/>
          </a:xfrm>
        </p:spPr>
        <p:txBody>
          <a:bodyPr>
            <a:normAutofit/>
          </a:bodyPr>
          <a:lstStyle/>
          <a:p>
            <a:r>
              <a:rPr lang="en-US" sz="2400" dirty="0"/>
              <a:t>The CIRB will no longer verify human subjects research training </a:t>
            </a:r>
            <a:r>
              <a:rPr lang="en-US" sz="2400" u="sng" dirty="0"/>
              <a:t>completion dates </a:t>
            </a:r>
            <a:r>
              <a:rPr lang="en-US" sz="2400" dirty="0"/>
              <a:t>for study personnel.</a:t>
            </a:r>
          </a:p>
          <a:p>
            <a:r>
              <a:rPr lang="en-US" sz="2400" dirty="0"/>
              <a:t>The CIRB will now require a checkbox attestation that training requirements have been verified locally </a:t>
            </a:r>
            <a:r>
              <a:rPr lang="en-US" sz="2400" u="sng" dirty="0"/>
              <a:t>prior</a:t>
            </a:r>
            <a:r>
              <a:rPr lang="en-US" sz="2400" dirty="0"/>
              <a:t> to submission to CIRB. </a:t>
            </a:r>
          </a:p>
          <a:p>
            <a:pPr marL="0" indent="0">
              <a:buNone/>
            </a:pPr>
            <a:endParaRPr lang="en-US" sz="2400" b="1" dirty="0"/>
          </a:p>
          <a:p>
            <a:pPr marL="0" indent="0">
              <a:buNone/>
            </a:pPr>
            <a:r>
              <a:rPr lang="en-US" sz="2400" b="1" dirty="0"/>
              <a:t>IMPORTANT NOTE:</a:t>
            </a:r>
          </a:p>
          <a:p>
            <a:r>
              <a:rPr lang="en-US" sz="2400" dirty="0"/>
              <a:t>Study teams must continue to follow national policy and requirements for training.</a:t>
            </a:r>
          </a:p>
          <a:p>
            <a:endParaRPr lang="en-US" sz="2400" dirty="0"/>
          </a:p>
        </p:txBody>
      </p:sp>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pPr marL="0" indent="0">
              <a:spcBef>
                <a:spcPts val="0"/>
              </a:spcBef>
              <a:buNone/>
            </a:pPr>
            <a:r>
              <a:rPr lang="en-US" sz="3600" b="1" dirty="0"/>
              <a:t>Researcher Training</a:t>
            </a:r>
          </a:p>
        </p:txBody>
      </p:sp>
    </p:spTree>
    <p:extLst>
      <p:ext uri="{BB962C8B-B14F-4D97-AF65-F5344CB8AC3E}">
        <p14:creationId xmlns:p14="http://schemas.microsoft.com/office/powerpoint/2010/main" val="111978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504336"/>
            <a:ext cx="10832690" cy="4238542"/>
          </a:xfrm>
        </p:spPr>
        <p:txBody>
          <a:bodyPr>
            <a:normAutofit fontScale="92500" lnSpcReduction="10000"/>
          </a:bodyPr>
          <a:lstStyle/>
          <a:p>
            <a:r>
              <a:rPr lang="en-US" sz="2400" dirty="0"/>
              <a:t>The CIRB will no longer require COI documentation to be submitted for investigators </a:t>
            </a:r>
            <a:r>
              <a:rPr lang="en-US" sz="2400" u="sng" dirty="0"/>
              <a:t>unless</a:t>
            </a:r>
            <a:r>
              <a:rPr lang="en-US" sz="2400" dirty="0"/>
              <a:t> there is a COI management plan. If there is a COI management plan, it must be submitted.</a:t>
            </a:r>
          </a:p>
          <a:p>
            <a:r>
              <a:rPr lang="en-US" sz="2400" dirty="0"/>
              <a:t>The CIRB will now require a checkbox attestation that COI requirements have been verified locally </a:t>
            </a:r>
            <a:r>
              <a:rPr lang="en-US" sz="2400" u="sng" dirty="0"/>
              <a:t>prior</a:t>
            </a:r>
            <a:r>
              <a:rPr lang="en-US" sz="2400" dirty="0"/>
              <a:t> to submission to CIRB.</a:t>
            </a:r>
          </a:p>
          <a:p>
            <a:pPr lvl="1">
              <a:buFont typeface="Courier New" panose="02070309020205020404" pitchFamily="49" charset="0"/>
              <a:buChar char="o"/>
            </a:pPr>
            <a:r>
              <a:rPr lang="en-US" sz="2200" dirty="0"/>
              <a:t>New Projects – COI attestation will be in Form 102 ACOS Review</a:t>
            </a:r>
          </a:p>
          <a:p>
            <a:pPr lvl="1">
              <a:buFont typeface="Courier New" panose="02070309020205020404" pitchFamily="49" charset="0"/>
              <a:buChar char="o"/>
            </a:pPr>
            <a:r>
              <a:rPr lang="en-US" sz="2200" dirty="0"/>
              <a:t>Amendments – COI attestation will be in Form 116 </a:t>
            </a:r>
          </a:p>
          <a:p>
            <a:pPr lvl="1">
              <a:buFont typeface="Courier New" panose="02070309020205020404" pitchFamily="49" charset="0"/>
              <a:buChar char="o"/>
            </a:pPr>
            <a:r>
              <a:rPr lang="en-US" sz="2200" dirty="0"/>
              <a:t>Continuing Reviews – COI attestation will be in Forms 115a/115b</a:t>
            </a:r>
          </a:p>
          <a:p>
            <a:pPr marL="0" indent="0">
              <a:buNone/>
            </a:pPr>
            <a:endParaRPr lang="en-US" sz="2400" dirty="0"/>
          </a:p>
          <a:p>
            <a:pPr marL="0" indent="0">
              <a:buNone/>
            </a:pPr>
            <a:r>
              <a:rPr lang="en-US" sz="2400" b="1" dirty="0"/>
              <a:t>IMPORTANT NOTE:</a:t>
            </a:r>
          </a:p>
          <a:p>
            <a:r>
              <a:rPr lang="en-US" sz="2400" dirty="0"/>
              <a:t>Study teams must continue to follow national policy and requirements for training and COI. </a:t>
            </a:r>
          </a:p>
          <a:p>
            <a:pPr marL="0" indent="0">
              <a:spcBef>
                <a:spcPts val="0"/>
              </a:spcBef>
              <a:buNone/>
            </a:pPr>
            <a:endParaRPr lang="en-US" sz="2400" b="1" dirty="0"/>
          </a:p>
        </p:txBody>
      </p:sp>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pPr marL="0" indent="0">
              <a:spcBef>
                <a:spcPts val="0"/>
              </a:spcBef>
              <a:buNone/>
            </a:pPr>
            <a:r>
              <a:rPr lang="en-US" sz="3600" b="1" dirty="0"/>
              <a:t>Investigator COI Documentation</a:t>
            </a:r>
          </a:p>
        </p:txBody>
      </p:sp>
    </p:spTree>
    <p:extLst>
      <p:ext uri="{BB962C8B-B14F-4D97-AF65-F5344CB8AC3E}">
        <p14:creationId xmlns:p14="http://schemas.microsoft.com/office/powerpoint/2010/main" val="172357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295769"/>
            <a:ext cx="10625254" cy="4618333"/>
          </a:xfrm>
        </p:spPr>
        <p:txBody>
          <a:bodyPr>
            <a:normAutofit fontScale="92500" lnSpcReduction="20000"/>
          </a:bodyPr>
          <a:lstStyle/>
          <a:p>
            <a:pPr marL="457200" indent="-457200">
              <a:buFont typeface="+mj-lt"/>
              <a:buAutoNum type="arabicPeriod"/>
            </a:pPr>
            <a:r>
              <a:rPr lang="en-US" sz="2400" dirty="0"/>
              <a:t>The </a:t>
            </a:r>
            <a:r>
              <a:rPr lang="en-US" sz="2400" b="1" dirty="0"/>
              <a:t>CIRB Table of Reporting Requirements </a:t>
            </a:r>
            <a:r>
              <a:rPr lang="en-US" sz="2400" dirty="0"/>
              <a:t>has been updated to reflect current definitions and submission requirements. </a:t>
            </a:r>
          </a:p>
          <a:p>
            <a:pPr marL="457200" indent="-457200">
              <a:buFont typeface="+mj-lt"/>
              <a:buAutoNum type="arabicPeriod"/>
            </a:pPr>
            <a:r>
              <a:rPr lang="en-US" sz="2400" dirty="0"/>
              <a:t>Additionally, a new, single Reportable Events Form 124 that captures all types of reporting categories has been created.</a:t>
            </a:r>
          </a:p>
          <a:p>
            <a:pPr lvl="1"/>
            <a:r>
              <a:rPr lang="en-US" sz="2000" dirty="0">
                <a:latin typeface="+mn-lt"/>
              </a:rPr>
              <a:t>Contents of Forms 119 UAP/SAE and 129 Protocol Deviation are captured in this new form. Forms 119/129 will be discontinued. </a:t>
            </a:r>
            <a:endParaRPr lang="en-US" sz="2200" dirty="0"/>
          </a:p>
          <a:p>
            <a:pPr marL="457200" indent="-457200">
              <a:buFont typeface="+mj-lt"/>
              <a:buAutoNum type="arabicPeriod"/>
            </a:pPr>
            <a:r>
              <a:rPr lang="en-US" sz="2400" dirty="0"/>
              <a:t>Reportable Events that are submitted to the CIRB, but do not require prompt reporting and are reviewed outside of a convened meeting will have a change in their review type. Reviews are changing from an “expedited” review with an “acknowledgement” to an “administrative” review with an “acknowledgement” as these submissions do not qualify as an expedited review procedure. Reportable Events that fall under an administrative review will be reviewed by a designated voting member of the CIRB. This change will be reflected in Review Details and CIRB Determination Letters.</a:t>
            </a:r>
          </a:p>
          <a:p>
            <a:pPr marL="0" indent="0">
              <a:spcBef>
                <a:spcPts val="0"/>
              </a:spcBef>
              <a:buNone/>
            </a:pPr>
            <a:endParaRPr lang="en-US" sz="2400"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a:xfrm>
            <a:off x="838200" y="542841"/>
            <a:ext cx="10825976" cy="752929"/>
          </a:xfrm>
        </p:spPr>
        <p:txBody>
          <a:bodyPr/>
          <a:lstStyle/>
          <a:p>
            <a:r>
              <a:rPr lang="en-US" sz="3600" b="1" dirty="0"/>
              <a:t>Reportable Events  </a:t>
            </a:r>
            <a:r>
              <a:rPr lang="en-US" sz="2400" b="0" dirty="0"/>
              <a:t>(UPIRTSO, Noncompliance, Protocol Deviation, etc.)</a:t>
            </a:r>
            <a:endParaRPr lang="en-US" dirty="0"/>
          </a:p>
        </p:txBody>
      </p:sp>
    </p:spTree>
    <p:extLst>
      <p:ext uri="{BB962C8B-B14F-4D97-AF65-F5344CB8AC3E}">
        <p14:creationId xmlns:p14="http://schemas.microsoft.com/office/powerpoint/2010/main" val="195307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447381"/>
            <a:ext cx="10685206" cy="4238542"/>
          </a:xfrm>
        </p:spPr>
        <p:txBody>
          <a:bodyPr>
            <a:noAutofit/>
          </a:bodyPr>
          <a:lstStyle/>
          <a:p>
            <a:r>
              <a:rPr lang="en-US" sz="2400" dirty="0"/>
              <a:t>The CIRB has collaborated with the Office of Research Oversight (ORO) to develop a streamlined process for submitting local RCO Audit Reports to the CIRB. </a:t>
            </a:r>
          </a:p>
          <a:p>
            <a:r>
              <a:rPr lang="en-US" sz="2400" dirty="0"/>
              <a:t>The required process of how to submit an RCO Audit Report is detailed in the new </a:t>
            </a:r>
            <a:r>
              <a:rPr lang="en-US" sz="2400" b="1" dirty="0"/>
              <a:t>CIRB Table of Reporting Requirements</a:t>
            </a:r>
            <a:r>
              <a:rPr lang="en-US" sz="2400" dirty="0"/>
              <a:t> which specifies how to submit if you are an investigator or if you are an RCO. </a:t>
            </a:r>
          </a:p>
          <a:p>
            <a:r>
              <a:rPr lang="en-US" sz="2400" dirty="0"/>
              <a:t>This new process allows for RCOs to submit audit reports with no findings or findings not required to be reported within a specified timeframe under VHA Directive 1058.01 directly to the CIRB utilizing the new IRBNet RCO Audit workspace. </a:t>
            </a: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sz="3600" b="1" dirty="0"/>
              <a:t>RCO Audit Reports </a:t>
            </a:r>
            <a:br>
              <a:rPr lang="en-US" sz="3600" b="1" dirty="0"/>
            </a:br>
            <a:endParaRPr lang="en-US" dirty="0"/>
          </a:p>
        </p:txBody>
      </p:sp>
    </p:spTree>
    <p:extLst>
      <p:ext uri="{BB962C8B-B14F-4D97-AF65-F5344CB8AC3E}">
        <p14:creationId xmlns:p14="http://schemas.microsoft.com/office/powerpoint/2010/main" val="2487715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309729"/>
            <a:ext cx="10685206" cy="4238542"/>
          </a:xfrm>
        </p:spPr>
        <p:txBody>
          <a:bodyPr>
            <a:noAutofit/>
          </a:bodyPr>
          <a:lstStyle/>
          <a:p>
            <a:r>
              <a:rPr lang="en-US" dirty="0"/>
              <a:t>RCO Audits with findings of Apparent Serious/Continuing Noncompliance or UPIRTSO must be submitted by the responsible investigator utilizing our new Reportable Events Form 124 and follow the reporting timelines specified in the </a:t>
            </a:r>
            <a:r>
              <a:rPr lang="en-US" b="1" dirty="0"/>
              <a:t>CIRB Table of Reporting Requirements</a:t>
            </a:r>
            <a:r>
              <a:rPr lang="en-US" dirty="0"/>
              <a:t>. This can be done in 1 of 2 ways: </a:t>
            </a:r>
          </a:p>
          <a:p>
            <a:pPr marL="800100" lvl="1" indent="-342900">
              <a:buFont typeface="+mj-lt"/>
              <a:buAutoNum type="arabicPeriod"/>
            </a:pPr>
            <a:r>
              <a:rPr lang="en-US" dirty="0">
                <a:effectLst/>
                <a:ea typeface="Calibri" panose="020F0502020204030204" pitchFamily="34" charset="0"/>
                <a:cs typeface="Times New Roman" panose="02020603050405020304" pitchFamily="18" charset="0"/>
              </a:rPr>
              <a:t>RCO provides the responsible</a:t>
            </a:r>
            <a:r>
              <a:rPr lang="en-US" b="1" dirty="0">
                <a:effectLst/>
                <a:ea typeface="Calibri" panose="020F0502020204030204" pitchFamily="34" charset="0"/>
                <a:cs typeface="Times New Roman" panose="02020603050405020304" pitchFamily="18" charset="0"/>
              </a:rPr>
              <a:t> </a:t>
            </a:r>
            <a:r>
              <a:rPr lang="en-US" b="1" dirty="0">
                <a:ea typeface="Calibri" panose="020F0502020204030204" pitchFamily="34" charset="0"/>
                <a:cs typeface="Times New Roman" panose="02020603050405020304" pitchFamily="18" charset="0"/>
              </a:rPr>
              <a:t>i</a:t>
            </a:r>
            <a:r>
              <a:rPr lang="en-US" dirty="0">
                <a:effectLst/>
                <a:ea typeface="Calibri" panose="020F0502020204030204" pitchFamily="34" charset="0"/>
                <a:cs typeface="Times New Roman" panose="02020603050405020304" pitchFamily="18" charset="0"/>
              </a:rPr>
              <a:t>nvestigator with the audit report and the investigator will in turn submit the report to the CIRB as part of a Reportable Events Package in IRBNet using Form 124.</a:t>
            </a:r>
          </a:p>
          <a:p>
            <a:pPr marL="800100" lvl="1" indent="-342900">
              <a:buFont typeface="+mj-lt"/>
              <a:buAutoNum type="arabicPeriod"/>
            </a:pPr>
            <a:r>
              <a:rPr lang="en-US" dirty="0">
                <a:effectLst/>
                <a:ea typeface="Calibri" panose="020F0502020204030204" pitchFamily="34" charset="0"/>
                <a:cs typeface="Times New Roman" panose="02020603050405020304" pitchFamily="18" charset="0"/>
              </a:rPr>
              <a:t>Alternatively, RCO may submit findings by email to the investigator and the VA Central IRB using </a:t>
            </a:r>
            <a:r>
              <a:rPr lang="en-US" u="sng"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vacentralirb@va.gov</a:t>
            </a:r>
            <a:r>
              <a:rPr lang="en-US" dirty="0">
                <a:effectLst/>
                <a:ea typeface="Calibri" panose="020F0502020204030204" pitchFamily="34" charset="0"/>
                <a:cs typeface="Times New Roman" panose="02020603050405020304" pitchFamily="18" charset="0"/>
              </a:rPr>
              <a:t>. In the email, the RCO will clearly indicate that there is a finding of Apparent Serious/Continuing Noncompliance or UPIRTSO and inform the investigator of the prompt reporting timeframe to submit the findings as a Reportable Event Package in IRBNet with Form 124.</a:t>
            </a:r>
          </a:p>
          <a:p>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sz="3600" b="1" dirty="0"/>
              <a:t>RCO Audit Reports Continued… </a:t>
            </a:r>
            <a:br>
              <a:rPr lang="en-US" sz="3600" b="1" dirty="0"/>
            </a:br>
            <a:endParaRPr lang="en-US" dirty="0"/>
          </a:p>
        </p:txBody>
      </p:sp>
    </p:spTree>
    <p:extLst>
      <p:ext uri="{BB962C8B-B14F-4D97-AF65-F5344CB8AC3E}">
        <p14:creationId xmlns:p14="http://schemas.microsoft.com/office/powerpoint/2010/main" val="901273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Form Changes</a:t>
            </a:r>
            <a:endParaRPr lang="en-US" dirty="0"/>
          </a:p>
        </p:txBody>
      </p:sp>
    </p:spTree>
    <p:extLst>
      <p:ext uri="{BB962C8B-B14F-4D97-AF65-F5344CB8AC3E}">
        <p14:creationId xmlns:p14="http://schemas.microsoft.com/office/powerpoint/2010/main" val="413249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a:xfrm>
            <a:off x="757572" y="113007"/>
            <a:ext cx="8665564" cy="752929"/>
          </a:xfrm>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who completes the post-webinar evaluation survey, which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339363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392381"/>
            <a:ext cx="10685206" cy="3833771"/>
          </a:xfrm>
        </p:spPr>
        <p:txBody>
          <a:bodyPr>
            <a:noAutofit/>
          </a:bodyPr>
          <a:lstStyle/>
          <a:p>
            <a:pPr marL="0" indent="0">
              <a:buNone/>
            </a:pPr>
            <a:r>
              <a:rPr lang="en-US" sz="2400" dirty="0"/>
              <a:t>All CIRB forms have undergone minor formatting and administrative changes. These changes include new headers, new instructions, and improved fillable formatting.</a:t>
            </a:r>
          </a:p>
          <a:p>
            <a:pPr marL="0" indent="0">
              <a:buNone/>
            </a:pPr>
            <a:endParaRPr lang="en-US" sz="2400" dirty="0"/>
          </a:p>
          <a:p>
            <a:pPr marL="0" indent="0">
              <a:buNone/>
            </a:pPr>
            <a:r>
              <a:rPr lang="en-US" sz="2400" dirty="0"/>
              <a:t>The following slides will provide:</a:t>
            </a:r>
          </a:p>
          <a:p>
            <a:pPr lvl="1"/>
            <a:r>
              <a:rPr lang="en-US" sz="2400" dirty="0"/>
              <a:t>Brief summary of significant changes made to each form.</a:t>
            </a:r>
          </a:p>
          <a:p>
            <a:pPr lvl="1"/>
            <a:r>
              <a:rPr lang="en-US" sz="2400" dirty="0"/>
              <a:t>The date the form will be released for use.</a:t>
            </a:r>
          </a:p>
          <a:p>
            <a:pPr lvl="1"/>
            <a:r>
              <a:rPr lang="en-US" sz="2400" dirty="0"/>
              <a:t>The date the new form must be used by.</a:t>
            </a:r>
          </a:p>
          <a:p>
            <a:pPr lvl="1"/>
            <a:r>
              <a:rPr lang="en-US" sz="2400" dirty="0"/>
              <a:t>List of forms that will be discontinued. </a:t>
            </a: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Overview of Form Changes </a:t>
            </a:r>
            <a:br>
              <a:rPr lang="en-US" sz="3600" b="1" dirty="0"/>
            </a:br>
            <a:endParaRPr lang="en-US" dirty="0"/>
          </a:p>
        </p:txBody>
      </p:sp>
    </p:spTree>
    <p:extLst>
      <p:ext uri="{BB962C8B-B14F-4D97-AF65-F5344CB8AC3E}">
        <p14:creationId xmlns:p14="http://schemas.microsoft.com/office/powerpoint/2010/main" val="282594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D26974-F54B-40D9-9B11-B574C78ED884}"/>
              </a:ext>
            </a:extLst>
          </p:cNvPr>
          <p:cNvSpPr/>
          <p:nvPr/>
        </p:nvSpPr>
        <p:spPr>
          <a:xfrm>
            <a:off x="6665133" y="1877897"/>
            <a:ext cx="3541525" cy="461665"/>
          </a:xfrm>
          <a:prstGeom prst="rect">
            <a:avLst/>
          </a:prstGeom>
        </p:spPr>
        <p:txBody>
          <a:bodyPr wrap="square">
            <a:spAutoFit/>
          </a:bodyPr>
          <a:lstStyle/>
          <a:p>
            <a:r>
              <a:rPr lang="en-US" sz="2400" b="1" dirty="0"/>
              <a:t>Continuing Review Forms</a:t>
            </a:r>
          </a:p>
        </p:txBody>
      </p:sp>
      <p:sp>
        <p:nvSpPr>
          <p:cNvPr id="9" name="Rectangle 8">
            <a:extLst>
              <a:ext uri="{FF2B5EF4-FFF2-40B4-BE49-F238E27FC236}">
                <a16:creationId xmlns:a16="http://schemas.microsoft.com/office/drawing/2014/main" id="{22FD7758-B9B1-4AAE-8BBA-CC82277F3AC6}"/>
              </a:ext>
            </a:extLst>
          </p:cNvPr>
          <p:cNvSpPr/>
          <p:nvPr/>
        </p:nvSpPr>
        <p:spPr>
          <a:xfrm>
            <a:off x="6677410" y="3224040"/>
            <a:ext cx="5098278" cy="677108"/>
          </a:xfrm>
          <a:prstGeom prst="rect">
            <a:avLst/>
          </a:prstGeom>
        </p:spPr>
        <p:txBody>
          <a:bodyPr wrap="square">
            <a:spAutoFit/>
          </a:bodyPr>
          <a:lstStyle/>
          <a:p>
            <a:r>
              <a:rPr lang="en-US" sz="2400" b="1" dirty="0"/>
              <a:t>Post Approval Submission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300" normalizeH="0" baseline="0" noProof="0" dirty="0">
              <a:ln>
                <a:noFill/>
              </a:ln>
              <a:solidFill>
                <a:srgbClr val="1BACE2"/>
              </a:solidFill>
              <a:effectLst/>
              <a:uLnTx/>
              <a:uFillTx/>
              <a:latin typeface="Montserrat" panose="00000500000000000000" pitchFamily="2" charset="0"/>
              <a:ea typeface="+mn-ea"/>
              <a:cs typeface="+mn-cs"/>
            </a:endParaRPr>
          </a:p>
        </p:txBody>
      </p:sp>
      <p:sp>
        <p:nvSpPr>
          <p:cNvPr id="11" name="Rectangle 10">
            <a:extLst>
              <a:ext uri="{FF2B5EF4-FFF2-40B4-BE49-F238E27FC236}">
                <a16:creationId xmlns:a16="http://schemas.microsoft.com/office/drawing/2014/main" id="{48B64C0E-5E58-4299-8A53-BB5729088B06}"/>
              </a:ext>
            </a:extLst>
          </p:cNvPr>
          <p:cNvSpPr/>
          <p:nvPr/>
        </p:nvSpPr>
        <p:spPr>
          <a:xfrm>
            <a:off x="6665133" y="4595085"/>
            <a:ext cx="42798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New Project Submission Forms</a:t>
            </a:r>
            <a:endParaRPr kumimoji="0" lang="en-ID" sz="2400" b="1" i="0" u="none" strike="noStrike" kern="1200" cap="none" spc="300" normalizeH="0" baseline="0" noProof="0" dirty="0">
              <a:ln>
                <a:noFill/>
              </a:ln>
              <a:solidFill>
                <a:srgbClr val="1BACE2"/>
              </a:solidFill>
              <a:effectLst/>
              <a:uLnTx/>
              <a:uFillTx/>
              <a:latin typeface="Montserrat" panose="00000500000000000000" pitchFamily="2" charset="0"/>
              <a:ea typeface="+mn-ea"/>
              <a:cs typeface="+mn-cs"/>
            </a:endParaRPr>
          </a:p>
        </p:txBody>
      </p:sp>
      <p:sp>
        <p:nvSpPr>
          <p:cNvPr id="12" name="Oval 11">
            <a:extLst>
              <a:ext uri="{FF2B5EF4-FFF2-40B4-BE49-F238E27FC236}">
                <a16:creationId xmlns:a16="http://schemas.microsoft.com/office/drawing/2014/main" id="{EDF00511-F570-4648-9731-2F15D9E2512D}"/>
              </a:ext>
            </a:extLst>
          </p:cNvPr>
          <p:cNvSpPr/>
          <p:nvPr/>
        </p:nvSpPr>
        <p:spPr>
          <a:xfrm>
            <a:off x="5688785" y="1877897"/>
            <a:ext cx="780496" cy="78049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0329137-6569-4C38-8628-E6DFE2AE9782}"/>
              </a:ext>
            </a:extLst>
          </p:cNvPr>
          <p:cNvSpPr/>
          <p:nvPr/>
        </p:nvSpPr>
        <p:spPr>
          <a:xfrm>
            <a:off x="5688784" y="3283521"/>
            <a:ext cx="780496" cy="78049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CC2ADC3-E0A6-40C9-9B9D-5CE93B9ADBFE}"/>
              </a:ext>
            </a:extLst>
          </p:cNvPr>
          <p:cNvSpPr/>
          <p:nvPr/>
        </p:nvSpPr>
        <p:spPr>
          <a:xfrm>
            <a:off x="5688784" y="4666502"/>
            <a:ext cx="780496" cy="78049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Placeholder 3" descr="White stairs with a blue arrow drawn in the middle pointing upwards">
            <a:extLst>
              <a:ext uri="{FF2B5EF4-FFF2-40B4-BE49-F238E27FC236}">
                <a16:creationId xmlns:a16="http://schemas.microsoft.com/office/drawing/2014/main" id="{7E6F8A4B-17B1-E2FF-B3F8-A36B30E73F26}"/>
              </a:ext>
            </a:extLst>
          </p:cNvPr>
          <p:cNvPicPr>
            <a:picLocks noGrp="1" noChangeAspect="1"/>
          </p:cNvPicPr>
          <p:nvPr>
            <p:ph type="pic" sz="quarter" idx="4294967295"/>
          </p:nvPr>
        </p:nvPicPr>
        <p:blipFill rotWithShape="1">
          <a:blip r:embed="rId2"/>
          <a:srcRect l="16038" r="13688"/>
          <a:stretch/>
        </p:blipFill>
        <p:spPr>
          <a:xfrm>
            <a:off x="0" y="0"/>
            <a:ext cx="4819383" cy="6858000"/>
          </a:xfrm>
          <a:prstGeom prst="rect">
            <a:avLst/>
          </a:prstGeom>
        </p:spPr>
      </p:pic>
      <p:sp>
        <p:nvSpPr>
          <p:cNvPr id="16" name="Title 10">
            <a:extLst>
              <a:ext uri="{FF2B5EF4-FFF2-40B4-BE49-F238E27FC236}">
                <a16:creationId xmlns:a16="http://schemas.microsoft.com/office/drawing/2014/main" id="{73CF1E6D-8162-CE22-835D-8D86CEAF6AB0}"/>
              </a:ext>
            </a:extLst>
          </p:cNvPr>
          <p:cNvSpPr>
            <a:spLocks noGrp="1"/>
          </p:cNvSpPr>
          <p:nvPr>
            <p:ph type="title"/>
          </p:nvPr>
        </p:nvSpPr>
        <p:spPr>
          <a:xfrm>
            <a:off x="5096107" y="211873"/>
            <a:ext cx="6679581" cy="738665"/>
          </a:xfrm>
        </p:spPr>
        <p:txBody>
          <a:bodyPr>
            <a:normAutofit/>
          </a:bodyPr>
          <a:lstStyle/>
          <a:p>
            <a:pPr algn="ctr"/>
            <a:r>
              <a:rPr lang="en-US" sz="4000" b="1" dirty="0"/>
              <a:t>Release of New CIRB Forms </a:t>
            </a:r>
            <a:endParaRPr lang="en-US" sz="4000" dirty="0"/>
          </a:p>
        </p:txBody>
      </p:sp>
      <p:sp>
        <p:nvSpPr>
          <p:cNvPr id="3" name="TextBox 2">
            <a:extLst>
              <a:ext uri="{FF2B5EF4-FFF2-40B4-BE49-F238E27FC236}">
                <a16:creationId xmlns:a16="http://schemas.microsoft.com/office/drawing/2014/main" id="{36B69DEF-0854-5153-DE10-6C1EB19B7CD3}"/>
              </a:ext>
            </a:extLst>
          </p:cNvPr>
          <p:cNvSpPr txBox="1"/>
          <p:nvPr/>
        </p:nvSpPr>
        <p:spPr>
          <a:xfrm>
            <a:off x="5207597" y="1020827"/>
            <a:ext cx="6456599" cy="707886"/>
          </a:xfrm>
          <a:prstGeom prst="rect">
            <a:avLst/>
          </a:prstGeom>
          <a:noFill/>
        </p:spPr>
        <p:txBody>
          <a:bodyPr wrap="square">
            <a:spAutoFit/>
          </a:bodyPr>
          <a:lstStyle/>
          <a:p>
            <a:pPr marL="0" indent="0">
              <a:buNone/>
            </a:pPr>
            <a:r>
              <a:rPr lang="en-US" sz="2200" dirty="0"/>
              <a:t>The CIRB is releasing new forms in 3 scheduled phases:</a:t>
            </a:r>
          </a:p>
          <a:p>
            <a:pPr marL="0" indent="0">
              <a:buNone/>
            </a:pPr>
            <a:endParaRPr lang="en-US" dirty="0"/>
          </a:p>
        </p:txBody>
      </p:sp>
      <p:sp>
        <p:nvSpPr>
          <p:cNvPr id="5" name="TextBox 4">
            <a:extLst>
              <a:ext uri="{FF2B5EF4-FFF2-40B4-BE49-F238E27FC236}">
                <a16:creationId xmlns:a16="http://schemas.microsoft.com/office/drawing/2014/main" id="{D2B5113C-87C9-275A-22AC-F3EAA43B897A}"/>
              </a:ext>
            </a:extLst>
          </p:cNvPr>
          <p:cNvSpPr txBox="1"/>
          <p:nvPr/>
        </p:nvSpPr>
        <p:spPr>
          <a:xfrm>
            <a:off x="5830406" y="1821602"/>
            <a:ext cx="497252" cy="830997"/>
          </a:xfrm>
          <a:prstGeom prst="rect">
            <a:avLst/>
          </a:prstGeom>
          <a:noFill/>
        </p:spPr>
        <p:txBody>
          <a:bodyPr wrap="none" rtlCol="0">
            <a:spAutoFit/>
          </a:bodyPr>
          <a:lstStyle/>
          <a:p>
            <a:r>
              <a:rPr lang="en-US" sz="4800" b="1" dirty="0">
                <a:solidFill>
                  <a:schemeClr val="bg1"/>
                </a:solidFill>
              </a:rPr>
              <a:t>1</a:t>
            </a:r>
          </a:p>
        </p:txBody>
      </p:sp>
      <p:sp>
        <p:nvSpPr>
          <p:cNvPr id="6" name="TextBox 5">
            <a:extLst>
              <a:ext uri="{FF2B5EF4-FFF2-40B4-BE49-F238E27FC236}">
                <a16:creationId xmlns:a16="http://schemas.microsoft.com/office/drawing/2014/main" id="{2D603FB5-3A51-CEF6-9E8E-AA1AAB8BC7D6}"/>
              </a:ext>
            </a:extLst>
          </p:cNvPr>
          <p:cNvSpPr txBox="1"/>
          <p:nvPr/>
        </p:nvSpPr>
        <p:spPr>
          <a:xfrm>
            <a:off x="5830406" y="3258270"/>
            <a:ext cx="497252" cy="830997"/>
          </a:xfrm>
          <a:prstGeom prst="rect">
            <a:avLst/>
          </a:prstGeom>
          <a:noFill/>
        </p:spPr>
        <p:txBody>
          <a:bodyPr wrap="none" rtlCol="0">
            <a:spAutoFit/>
          </a:bodyPr>
          <a:lstStyle/>
          <a:p>
            <a:r>
              <a:rPr lang="en-US" sz="4800" b="1" dirty="0">
                <a:solidFill>
                  <a:schemeClr val="bg1"/>
                </a:solidFill>
              </a:rPr>
              <a:t>2</a:t>
            </a:r>
          </a:p>
        </p:txBody>
      </p:sp>
      <p:sp>
        <p:nvSpPr>
          <p:cNvPr id="8" name="TextBox 7">
            <a:extLst>
              <a:ext uri="{FF2B5EF4-FFF2-40B4-BE49-F238E27FC236}">
                <a16:creationId xmlns:a16="http://schemas.microsoft.com/office/drawing/2014/main" id="{570CD993-1054-B32F-231F-46BB3A77C411}"/>
              </a:ext>
            </a:extLst>
          </p:cNvPr>
          <p:cNvSpPr txBox="1"/>
          <p:nvPr/>
        </p:nvSpPr>
        <p:spPr>
          <a:xfrm>
            <a:off x="5830406" y="4616001"/>
            <a:ext cx="497252" cy="830997"/>
          </a:xfrm>
          <a:prstGeom prst="rect">
            <a:avLst/>
          </a:prstGeom>
          <a:noFill/>
        </p:spPr>
        <p:txBody>
          <a:bodyPr wrap="none" rtlCol="0">
            <a:spAutoFit/>
          </a:bodyPr>
          <a:lstStyle/>
          <a:p>
            <a:r>
              <a:rPr lang="en-US" sz="4800" b="1" dirty="0">
                <a:solidFill>
                  <a:schemeClr val="bg1"/>
                </a:solidFill>
              </a:rPr>
              <a:t>3</a:t>
            </a:r>
            <a:endParaRPr lang="en-US" sz="4000" b="1" dirty="0">
              <a:solidFill>
                <a:schemeClr val="bg1"/>
              </a:solidFill>
            </a:endParaRPr>
          </a:p>
        </p:txBody>
      </p:sp>
      <p:sp>
        <p:nvSpPr>
          <p:cNvPr id="10" name="TextBox 9">
            <a:extLst>
              <a:ext uri="{FF2B5EF4-FFF2-40B4-BE49-F238E27FC236}">
                <a16:creationId xmlns:a16="http://schemas.microsoft.com/office/drawing/2014/main" id="{1134D437-8E67-9866-760C-22E26B8AD624}"/>
              </a:ext>
            </a:extLst>
          </p:cNvPr>
          <p:cNvSpPr txBox="1"/>
          <p:nvPr/>
        </p:nvSpPr>
        <p:spPr>
          <a:xfrm>
            <a:off x="6677410" y="2288930"/>
            <a:ext cx="2280561" cy="369332"/>
          </a:xfrm>
          <a:prstGeom prst="rect">
            <a:avLst/>
          </a:prstGeom>
          <a:noFill/>
        </p:spPr>
        <p:txBody>
          <a:bodyPr wrap="none" rtlCol="0">
            <a:spAutoFit/>
          </a:bodyPr>
          <a:lstStyle/>
          <a:p>
            <a:r>
              <a:rPr lang="en-US" dirty="0"/>
              <a:t>Released on June 14</a:t>
            </a:r>
            <a:r>
              <a:rPr lang="en-US" baseline="30000" dirty="0"/>
              <a:t>th</a:t>
            </a:r>
            <a:r>
              <a:rPr lang="en-US" dirty="0"/>
              <a:t> </a:t>
            </a:r>
          </a:p>
        </p:txBody>
      </p:sp>
      <p:sp>
        <p:nvSpPr>
          <p:cNvPr id="13" name="TextBox 12">
            <a:extLst>
              <a:ext uri="{FF2B5EF4-FFF2-40B4-BE49-F238E27FC236}">
                <a16:creationId xmlns:a16="http://schemas.microsoft.com/office/drawing/2014/main" id="{C6ABAFA3-95C0-8AF0-7E8E-607080D481CC}"/>
              </a:ext>
            </a:extLst>
          </p:cNvPr>
          <p:cNvSpPr txBox="1"/>
          <p:nvPr/>
        </p:nvSpPr>
        <p:spPr>
          <a:xfrm>
            <a:off x="6677410" y="3593372"/>
            <a:ext cx="2335255" cy="369332"/>
          </a:xfrm>
          <a:prstGeom prst="rect">
            <a:avLst/>
          </a:prstGeom>
          <a:noFill/>
        </p:spPr>
        <p:txBody>
          <a:bodyPr wrap="none" rtlCol="0">
            <a:spAutoFit/>
          </a:bodyPr>
          <a:lstStyle/>
          <a:p>
            <a:r>
              <a:rPr lang="en-US" dirty="0"/>
              <a:t>Release date June 28</a:t>
            </a:r>
            <a:r>
              <a:rPr lang="en-US" baseline="30000" dirty="0"/>
              <a:t>th</a:t>
            </a:r>
            <a:r>
              <a:rPr lang="en-US" dirty="0"/>
              <a:t> </a:t>
            </a:r>
          </a:p>
        </p:txBody>
      </p:sp>
      <p:sp>
        <p:nvSpPr>
          <p:cNvPr id="17" name="TextBox 16">
            <a:extLst>
              <a:ext uri="{FF2B5EF4-FFF2-40B4-BE49-F238E27FC236}">
                <a16:creationId xmlns:a16="http://schemas.microsoft.com/office/drawing/2014/main" id="{ED32B5AE-D3CE-15E1-8C9F-0796733D6906}"/>
              </a:ext>
            </a:extLst>
          </p:cNvPr>
          <p:cNvSpPr txBox="1"/>
          <p:nvPr/>
        </p:nvSpPr>
        <p:spPr>
          <a:xfrm>
            <a:off x="6677410" y="5004501"/>
            <a:ext cx="4677242" cy="369332"/>
          </a:xfrm>
          <a:prstGeom prst="rect">
            <a:avLst/>
          </a:prstGeom>
          <a:noFill/>
        </p:spPr>
        <p:txBody>
          <a:bodyPr wrap="none" rtlCol="0">
            <a:spAutoFit/>
          </a:bodyPr>
          <a:lstStyle/>
          <a:p>
            <a:r>
              <a:rPr lang="en-US" dirty="0"/>
              <a:t>Released date TBD (end of July or Early August) </a:t>
            </a:r>
          </a:p>
        </p:txBody>
      </p:sp>
    </p:spTree>
    <p:extLst>
      <p:ext uri="{BB962C8B-B14F-4D97-AF65-F5344CB8AC3E}">
        <p14:creationId xmlns:p14="http://schemas.microsoft.com/office/powerpoint/2010/main" val="33556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573978"/>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Continuing Review</a:t>
            </a:r>
          </a:p>
        </p:txBody>
      </p:sp>
      <p:graphicFrame>
        <p:nvGraphicFramePr>
          <p:cNvPr id="4" name="Table 3">
            <a:extLst>
              <a:ext uri="{FF2B5EF4-FFF2-40B4-BE49-F238E27FC236}">
                <a16:creationId xmlns:a16="http://schemas.microsoft.com/office/drawing/2014/main" id="{FB87E17D-66A1-8801-0385-7A9E933648A0}"/>
              </a:ext>
            </a:extLst>
          </p:cNvPr>
          <p:cNvGraphicFramePr>
            <a:graphicFrameLocks noGrp="1"/>
          </p:cNvGraphicFramePr>
          <p:nvPr>
            <p:extLst>
              <p:ext uri="{D42A27DB-BD31-4B8C-83A1-F6EECF244321}">
                <p14:modId xmlns:p14="http://schemas.microsoft.com/office/powerpoint/2010/main" val="3336012348"/>
              </p:ext>
            </p:extLst>
          </p:nvPr>
        </p:nvGraphicFramePr>
        <p:xfrm>
          <a:off x="443937" y="1326907"/>
          <a:ext cx="11209087" cy="4851400"/>
        </p:xfrm>
        <a:graphic>
          <a:graphicData uri="http://schemas.openxmlformats.org/drawingml/2006/table">
            <a:tbl>
              <a:tblPr firstRow="1" bandRow="1">
                <a:tableStyleId>{69012ECD-51FC-41F1-AA8D-1B2483CD663E}</a:tableStyleId>
              </a:tblPr>
              <a:tblGrid>
                <a:gridCol w="2771639">
                  <a:extLst>
                    <a:ext uri="{9D8B030D-6E8A-4147-A177-3AD203B41FA5}">
                      <a16:colId xmlns:a16="http://schemas.microsoft.com/office/drawing/2014/main" val="1954312555"/>
                    </a:ext>
                  </a:extLst>
                </a:gridCol>
                <a:gridCol w="5538132">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115a PI Continuing Review</a:t>
                      </a:r>
                    </a:p>
                  </a:txBody>
                  <a:tcPr marL="7315" marR="7315" marT="7315" marB="0"/>
                </a:tc>
                <a:tc>
                  <a:txBody>
                    <a:bodyPr/>
                    <a:lstStyle/>
                    <a:p>
                      <a:r>
                        <a:rPr lang="en-US" sz="1800" kern="1200" dirty="0">
                          <a:solidFill>
                            <a:schemeClr val="tx1"/>
                          </a:solidFill>
                          <a:effectLst/>
                          <a:latin typeface="+mn-lt"/>
                          <a:ea typeface="+mn-ea"/>
                          <a:cs typeface="+mn-cs"/>
                        </a:rPr>
                        <a:t>Sections align with LSI form. Replaced training, credentials and COI with a checkbox attestation. Removed option to add and remove staff. Removed Amendment listing. Added enrollment by Gender, Race, and Ethnic Group. </a:t>
                      </a:r>
                      <a:endParaRPr lang="en-US" sz="1800" dirty="0">
                        <a:solidFill>
                          <a:schemeClr val="tx1"/>
                        </a:solidFill>
                        <a:latin typeface="+mn-lt"/>
                      </a:endParaRPr>
                    </a:p>
                  </a:txBody>
                  <a:tcPr/>
                </a:tc>
                <a:tc>
                  <a:txBody>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6/14/2023</a:t>
                      </a:r>
                      <a:endParaRPr lang="en-US" sz="1800" dirty="0">
                        <a:solidFill>
                          <a:schemeClr val="tx1"/>
                        </a:solidFill>
                        <a:latin typeface="+mn-lt"/>
                      </a:endParaRPr>
                    </a:p>
                  </a:txBody>
                  <a:tcPr/>
                </a:tc>
                <a:tc>
                  <a:txBody>
                    <a:bodyPr/>
                    <a:lstStyle/>
                    <a:p>
                      <a:r>
                        <a:rPr lang="en-US" sz="1800" dirty="0">
                          <a:solidFill>
                            <a:schemeClr val="tx1"/>
                          </a:solidFill>
                          <a:latin typeface="+mn-lt"/>
                        </a:rPr>
                        <a:t> 8/14/2023</a:t>
                      </a:r>
                    </a:p>
                  </a:txBody>
                  <a:tcPr/>
                </a:tc>
                <a:extLst>
                  <a:ext uri="{0D108BD9-81ED-4DB2-BD59-A6C34878D82A}">
                    <a16:rowId xmlns:a16="http://schemas.microsoft.com/office/drawing/2014/main" val="507569100"/>
                  </a:ext>
                </a:extLst>
              </a:tr>
              <a:tr h="274320">
                <a:tc>
                  <a:txBody>
                    <a:bodyPr/>
                    <a:lstStyle/>
                    <a:p>
                      <a:pPr marL="111125" indent="0" algn="l" fontAlgn="b"/>
                      <a:r>
                        <a:rPr lang="en-US" sz="1800" b="0" i="0" u="none" strike="noStrike" dirty="0">
                          <a:solidFill>
                            <a:schemeClr val="tx1"/>
                          </a:solidFill>
                          <a:effectLst/>
                          <a:latin typeface="+mn-lt"/>
                        </a:rPr>
                        <a:t>115b LSI Continuing Review</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Sections align with PI form. Replaced training, credentials and COI with a checkbox attestation. Removed option to add and remove staff. Removed Amendment listing.</a:t>
                      </a:r>
                      <a:endParaRPr lang="en-US" sz="18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6/14/2023</a:t>
                      </a:r>
                      <a:endParaRPr lang="en-US" sz="18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1690231868"/>
                  </a:ext>
                </a:extLst>
              </a:tr>
              <a:tr h="274320">
                <a:tc>
                  <a:txBody>
                    <a:bodyPr/>
                    <a:lstStyle/>
                    <a:p>
                      <a:pPr marL="111125" indent="0" algn="l" fontAlgn="b"/>
                      <a:r>
                        <a:rPr lang="en-US" sz="1800" b="0" i="0" u="none" strike="noStrike" dirty="0">
                          <a:solidFill>
                            <a:schemeClr val="tx1"/>
                          </a:solidFill>
                          <a:effectLst/>
                          <a:latin typeface="+mn-lt"/>
                        </a:rPr>
                        <a:t>115d Protocol Deviation Log</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New form that replaced reporting table in continuing review form. LSIs will compile deviations for their site. PI will compile all LSI deviations for complete reporting across all sites.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6/14/2023</a:t>
                      </a:r>
                      <a:endParaRPr lang="en-US" sz="18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3911186133"/>
                  </a:ext>
                </a:extLst>
              </a:tr>
              <a:tr h="274320">
                <a:tc>
                  <a:txBody>
                    <a:bodyPr/>
                    <a:lstStyle/>
                    <a:p>
                      <a:pPr marL="111125" indent="0" algn="l" fontAlgn="b"/>
                      <a:r>
                        <a:rPr lang="en-US" sz="1800" b="0" i="0" u="none" strike="noStrike" dirty="0">
                          <a:solidFill>
                            <a:schemeClr val="tx1"/>
                          </a:solidFill>
                          <a:effectLst/>
                          <a:latin typeface="+mn-lt"/>
                        </a:rPr>
                        <a:t>115e Adverse Events Log</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New forms that replaced reporting table in continuing review form. LSIs will compile AEs for their site. PI will compile all LSI AEs for complete reporting across all sites.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6/14/2023</a:t>
                      </a:r>
                      <a:endParaRPr lang="en-US" sz="18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306586081"/>
                  </a:ext>
                </a:extLst>
              </a:tr>
            </a:tbl>
          </a:graphicData>
        </a:graphic>
      </p:graphicFrame>
      <p:sp>
        <p:nvSpPr>
          <p:cNvPr id="2" name="TextBox 1">
            <a:extLst>
              <a:ext uri="{FF2B5EF4-FFF2-40B4-BE49-F238E27FC236}">
                <a16:creationId xmlns:a16="http://schemas.microsoft.com/office/drawing/2014/main" id="{ED6FF30F-2657-5EE3-DF8F-157A00974696}"/>
              </a:ext>
            </a:extLst>
          </p:cNvPr>
          <p:cNvSpPr txBox="1"/>
          <p:nvPr/>
        </p:nvSpPr>
        <p:spPr>
          <a:xfrm>
            <a:off x="676952" y="6284022"/>
            <a:ext cx="10838095" cy="338554"/>
          </a:xfrm>
          <a:prstGeom prst="rect">
            <a:avLst/>
          </a:prstGeom>
          <a:noFill/>
        </p:spPr>
        <p:txBody>
          <a:bodyPr wrap="none" rtlCol="0">
            <a:spAutoFit/>
          </a:bodyPr>
          <a:lstStyle/>
          <a:p>
            <a:r>
              <a:rPr lang="en-US" sz="1600" i="1" dirty="0"/>
              <a:t>*For more information watch the recorded June 13</a:t>
            </a:r>
            <a:r>
              <a:rPr lang="en-US" sz="1600" i="1" baseline="30000" dirty="0"/>
              <a:t>th</a:t>
            </a:r>
            <a:r>
              <a:rPr lang="en-US" sz="1600" i="1" dirty="0"/>
              <a:t> VAIRRS Webinar titled “CIRB Continuing Review Forms and Process Changes</a:t>
            </a:r>
          </a:p>
        </p:txBody>
      </p:sp>
    </p:spTree>
    <p:extLst>
      <p:ext uri="{BB962C8B-B14F-4D97-AF65-F5344CB8AC3E}">
        <p14:creationId xmlns:p14="http://schemas.microsoft.com/office/powerpoint/2010/main" val="247375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07822" y="3542793"/>
            <a:ext cx="11376356" cy="752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Project Closure</a:t>
            </a:r>
          </a:p>
        </p:txBody>
      </p:sp>
      <p:graphicFrame>
        <p:nvGraphicFramePr>
          <p:cNvPr id="4" name="Table 3">
            <a:extLst>
              <a:ext uri="{FF2B5EF4-FFF2-40B4-BE49-F238E27FC236}">
                <a16:creationId xmlns:a16="http://schemas.microsoft.com/office/drawing/2014/main" id="{FB87E17D-66A1-8801-0385-7A9E933648A0}"/>
              </a:ext>
            </a:extLst>
          </p:cNvPr>
          <p:cNvGraphicFramePr>
            <a:graphicFrameLocks noGrp="1"/>
          </p:cNvGraphicFramePr>
          <p:nvPr>
            <p:extLst>
              <p:ext uri="{D42A27DB-BD31-4B8C-83A1-F6EECF244321}">
                <p14:modId xmlns:p14="http://schemas.microsoft.com/office/powerpoint/2010/main" val="593441024"/>
              </p:ext>
            </p:extLst>
          </p:nvPr>
        </p:nvGraphicFramePr>
        <p:xfrm>
          <a:off x="443936" y="4387243"/>
          <a:ext cx="11209087" cy="1102360"/>
        </p:xfrm>
        <a:graphic>
          <a:graphicData uri="http://schemas.openxmlformats.org/drawingml/2006/table">
            <a:tbl>
              <a:tblPr firstRow="1" bandRow="1">
                <a:tableStyleId>{69012ECD-51FC-41F1-AA8D-1B2483CD663E}</a:tableStyleId>
              </a:tblPr>
              <a:tblGrid>
                <a:gridCol w="2771639">
                  <a:extLst>
                    <a:ext uri="{9D8B030D-6E8A-4147-A177-3AD203B41FA5}">
                      <a16:colId xmlns:a16="http://schemas.microsoft.com/office/drawing/2014/main" val="1954312555"/>
                    </a:ext>
                  </a:extLst>
                </a:gridCol>
                <a:gridCol w="5538132">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117a PI Project Closure</a:t>
                      </a:r>
                    </a:p>
                  </a:txBody>
                  <a:tcPr marL="7315" marR="7315" marT="7315" marB="0"/>
                </a:tc>
                <a:tc>
                  <a:txBody>
                    <a:bodyPr/>
                    <a:lstStyle/>
                    <a:p>
                      <a:r>
                        <a:rPr lang="en-US" sz="1800" dirty="0">
                          <a:solidFill>
                            <a:schemeClr val="tx1"/>
                          </a:solidFill>
                          <a:latin typeface="+mn-lt"/>
                        </a:rPr>
                        <a:t>No significant changes.</a:t>
                      </a:r>
                    </a:p>
                  </a:txBody>
                  <a:tcPr/>
                </a:tc>
                <a:tc>
                  <a:txBody>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endParaRPr lang="en-US" sz="1800" dirty="0">
                        <a:solidFill>
                          <a:schemeClr val="tx1"/>
                        </a:solidFill>
                        <a:latin typeface="+mn-lt"/>
                      </a:endParaRPr>
                    </a:p>
                  </a:txBody>
                  <a:tcPr/>
                </a:tc>
                <a:tc>
                  <a:txBody>
                    <a:bodyPr/>
                    <a:lstStyle/>
                    <a:p>
                      <a:r>
                        <a:rPr lang="en-US" sz="1800" dirty="0">
                          <a:solidFill>
                            <a:schemeClr val="tx1"/>
                          </a:solidFill>
                          <a:latin typeface="+mn-lt"/>
                        </a:rPr>
                        <a:t>8/14/2023</a:t>
                      </a:r>
                    </a:p>
                  </a:txBody>
                  <a:tcPr/>
                </a:tc>
                <a:extLst>
                  <a:ext uri="{0D108BD9-81ED-4DB2-BD59-A6C34878D82A}">
                    <a16:rowId xmlns:a16="http://schemas.microsoft.com/office/drawing/2014/main" val="507569100"/>
                  </a:ext>
                </a:extLst>
              </a:tr>
              <a:tr h="274320">
                <a:tc>
                  <a:txBody>
                    <a:bodyPr/>
                    <a:lstStyle/>
                    <a:p>
                      <a:pPr marL="111125" indent="0" algn="l" fontAlgn="b"/>
                      <a:r>
                        <a:rPr lang="en-US" sz="1800" b="0" i="0" u="none" strike="noStrike" dirty="0">
                          <a:solidFill>
                            <a:schemeClr val="tx1"/>
                          </a:solidFill>
                          <a:effectLst/>
                          <a:latin typeface="+mn-lt"/>
                        </a:rPr>
                        <a:t>117b LSI Local Site Closure</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No significant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6/28/2023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1690231868"/>
                  </a:ext>
                </a:extLst>
              </a:tr>
            </a:tbl>
          </a:graphicData>
        </a:graphic>
      </p:graphicFrame>
      <p:sp>
        <p:nvSpPr>
          <p:cNvPr id="2" name="Title 1">
            <a:extLst>
              <a:ext uri="{FF2B5EF4-FFF2-40B4-BE49-F238E27FC236}">
                <a16:creationId xmlns:a16="http://schemas.microsoft.com/office/drawing/2014/main" id="{1FCE7868-C6D2-FD6D-D2EE-B7A8C4DE9234}"/>
              </a:ext>
            </a:extLst>
          </p:cNvPr>
          <p:cNvSpPr txBox="1">
            <a:spLocks/>
          </p:cNvSpPr>
          <p:nvPr/>
        </p:nvSpPr>
        <p:spPr>
          <a:xfrm>
            <a:off x="360302" y="587808"/>
            <a:ext cx="7986385" cy="75292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Annual Status Report</a:t>
            </a:r>
          </a:p>
        </p:txBody>
      </p:sp>
      <p:graphicFrame>
        <p:nvGraphicFramePr>
          <p:cNvPr id="5" name="Table 4">
            <a:extLst>
              <a:ext uri="{FF2B5EF4-FFF2-40B4-BE49-F238E27FC236}">
                <a16:creationId xmlns:a16="http://schemas.microsoft.com/office/drawing/2014/main" id="{E98D32F0-2B6E-3B8D-95AA-17E7C390FF27}"/>
              </a:ext>
            </a:extLst>
          </p:cNvPr>
          <p:cNvGraphicFramePr>
            <a:graphicFrameLocks noGrp="1"/>
          </p:cNvGraphicFramePr>
          <p:nvPr>
            <p:extLst>
              <p:ext uri="{D42A27DB-BD31-4B8C-83A1-F6EECF244321}">
                <p14:modId xmlns:p14="http://schemas.microsoft.com/office/powerpoint/2010/main" val="755944030"/>
              </p:ext>
            </p:extLst>
          </p:nvPr>
        </p:nvGraphicFramePr>
        <p:xfrm>
          <a:off x="443936" y="1422708"/>
          <a:ext cx="11209087" cy="1285240"/>
        </p:xfrm>
        <a:graphic>
          <a:graphicData uri="http://schemas.openxmlformats.org/drawingml/2006/table">
            <a:tbl>
              <a:tblPr firstRow="1" bandRow="1">
                <a:tableStyleId>{69012ECD-51FC-41F1-AA8D-1B2483CD663E}</a:tableStyleId>
              </a:tblPr>
              <a:tblGrid>
                <a:gridCol w="2771639">
                  <a:extLst>
                    <a:ext uri="{9D8B030D-6E8A-4147-A177-3AD203B41FA5}">
                      <a16:colId xmlns:a16="http://schemas.microsoft.com/office/drawing/2014/main" val="1954312555"/>
                    </a:ext>
                  </a:extLst>
                </a:gridCol>
                <a:gridCol w="5471225">
                  <a:extLst>
                    <a:ext uri="{9D8B030D-6E8A-4147-A177-3AD203B41FA5}">
                      <a16:colId xmlns:a16="http://schemas.microsoft.com/office/drawing/2014/main" val="3078495041"/>
                    </a:ext>
                  </a:extLst>
                </a:gridCol>
                <a:gridCol w="1494263">
                  <a:extLst>
                    <a:ext uri="{9D8B030D-6E8A-4147-A177-3AD203B41FA5}">
                      <a16:colId xmlns:a16="http://schemas.microsoft.com/office/drawing/2014/main" val="1363505809"/>
                    </a:ext>
                  </a:extLst>
                </a:gridCol>
                <a:gridCol w="1471960">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130 Annual Status Report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Removed Verification of Staff section. The form will no longer require a listing of all study personnel nor will allow for staff to be removed or added. </a:t>
                      </a:r>
                      <a:endParaRPr lang="en-US"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507569100"/>
                  </a:ext>
                </a:extLst>
              </a:tr>
            </a:tbl>
          </a:graphicData>
        </a:graphic>
      </p:graphicFrame>
    </p:spTree>
    <p:extLst>
      <p:ext uri="{BB962C8B-B14F-4D97-AF65-F5344CB8AC3E}">
        <p14:creationId xmlns:p14="http://schemas.microsoft.com/office/powerpoint/2010/main" val="68375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563389"/>
            <a:ext cx="7986385" cy="75292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Amendment – Protocol Exception – </a:t>
            </a:r>
          </a:p>
          <a:p>
            <a:r>
              <a:rPr lang="en-US" sz="4000" b="1" dirty="0">
                <a:latin typeface="+mn-lt"/>
              </a:rPr>
              <a:t>Administrative Update </a:t>
            </a:r>
          </a:p>
        </p:txBody>
      </p:sp>
      <p:graphicFrame>
        <p:nvGraphicFramePr>
          <p:cNvPr id="4" name="Table 3">
            <a:extLst>
              <a:ext uri="{FF2B5EF4-FFF2-40B4-BE49-F238E27FC236}">
                <a16:creationId xmlns:a16="http://schemas.microsoft.com/office/drawing/2014/main" id="{FB87E17D-66A1-8801-0385-7A9E933648A0}"/>
              </a:ext>
            </a:extLst>
          </p:cNvPr>
          <p:cNvGraphicFramePr>
            <a:graphicFrameLocks noGrp="1"/>
          </p:cNvGraphicFramePr>
          <p:nvPr>
            <p:extLst>
              <p:ext uri="{D42A27DB-BD31-4B8C-83A1-F6EECF244321}">
                <p14:modId xmlns:p14="http://schemas.microsoft.com/office/powerpoint/2010/main" val="3040354618"/>
              </p:ext>
            </p:extLst>
          </p:nvPr>
        </p:nvGraphicFramePr>
        <p:xfrm>
          <a:off x="443937" y="1622193"/>
          <a:ext cx="11209087" cy="4937760"/>
        </p:xfrm>
        <a:graphic>
          <a:graphicData uri="http://schemas.openxmlformats.org/drawingml/2006/table">
            <a:tbl>
              <a:tblPr firstRow="1" bandRow="1">
                <a:tableStyleId>{69012ECD-51FC-41F1-AA8D-1B2483CD663E}</a:tableStyleId>
              </a:tblPr>
              <a:tblGrid>
                <a:gridCol w="2771639">
                  <a:extLst>
                    <a:ext uri="{9D8B030D-6E8A-4147-A177-3AD203B41FA5}">
                      <a16:colId xmlns:a16="http://schemas.microsoft.com/office/drawing/2014/main" val="1954312555"/>
                    </a:ext>
                  </a:extLst>
                </a:gridCol>
                <a:gridCol w="5538132">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91612">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1544995">
                <a:tc>
                  <a:txBody>
                    <a:bodyPr/>
                    <a:lstStyle/>
                    <a:p>
                      <a:pPr marL="111125" indent="0" algn="l" fontAlgn="b"/>
                      <a:r>
                        <a:rPr lang="en-US" sz="1800" b="0" i="0" u="none" strike="noStrike" dirty="0">
                          <a:solidFill>
                            <a:schemeClr val="tx1"/>
                          </a:solidFill>
                          <a:effectLst/>
                          <a:latin typeface="+mn-lt"/>
                        </a:rPr>
                        <a:t>116 Amendment Request</a:t>
                      </a:r>
                    </a:p>
                  </a:txBody>
                  <a:tcPr marL="7315" marR="7315" marT="7315" marB="0"/>
                </a:tc>
                <a:tc>
                  <a:txBody>
                    <a:bodyPr/>
                    <a:lstStyle/>
                    <a:p>
                      <a:r>
                        <a:rPr lang="en-US" sz="1800" dirty="0">
                          <a:solidFill>
                            <a:schemeClr val="tx1"/>
                          </a:solidFill>
                          <a:latin typeface="+mn-lt"/>
                        </a:rPr>
                        <a:t>Revised and added new selections for change requests. Revised change request section to include updated listing of documents required for specific change requests. Replaced training, credentials and COI with a checkbox attestation when adding key personnel. </a:t>
                      </a:r>
                    </a:p>
                  </a:txBody>
                  <a:tcPr/>
                </a:tc>
                <a:tc>
                  <a:txBody>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endParaRPr lang="en-US" sz="1800" dirty="0">
                        <a:solidFill>
                          <a:schemeClr val="tx1"/>
                        </a:solidFill>
                        <a:latin typeface="+mn-lt"/>
                      </a:endParaRPr>
                    </a:p>
                  </a:txBody>
                  <a:tcPr/>
                </a:tc>
                <a:tc>
                  <a:txBody>
                    <a:bodyPr/>
                    <a:lstStyle/>
                    <a:p>
                      <a:r>
                        <a:rPr lang="en-US" sz="1800" dirty="0">
                          <a:solidFill>
                            <a:schemeClr val="tx1"/>
                          </a:solidFill>
                          <a:latin typeface="+mn-lt"/>
                        </a:rPr>
                        <a:t> 8/14/2023</a:t>
                      </a:r>
                    </a:p>
                  </a:txBody>
                  <a:tcPr/>
                </a:tc>
                <a:extLst>
                  <a:ext uri="{0D108BD9-81ED-4DB2-BD59-A6C34878D82A}">
                    <a16:rowId xmlns:a16="http://schemas.microsoft.com/office/drawing/2014/main" val="507569100"/>
                  </a:ext>
                </a:extLst>
              </a:tr>
              <a:tr h="587098">
                <a:tc>
                  <a:txBody>
                    <a:bodyPr/>
                    <a:lstStyle/>
                    <a:p>
                      <a:pPr marL="111125" indent="0" algn="l" fontAlgn="b"/>
                      <a:r>
                        <a:rPr lang="en-US" sz="1800" b="0" i="0" u="none" strike="noStrike" dirty="0">
                          <a:solidFill>
                            <a:schemeClr val="tx1"/>
                          </a:solidFill>
                          <a:effectLst/>
                          <a:latin typeface="+mn-lt"/>
                        </a:rPr>
                        <a:t>127 Protocol Exception Request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No significant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6/28/2023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1690231868"/>
                  </a:ext>
                </a:extLst>
              </a:tr>
              <a:tr h="2414055">
                <a:tc>
                  <a:txBody>
                    <a:bodyPr/>
                    <a:lstStyle/>
                    <a:p>
                      <a:pPr marL="111125" indent="0" algn="l" fontAlgn="b"/>
                      <a:r>
                        <a:rPr lang="en-US" sz="1800" b="0" i="0" u="none" strike="noStrike" dirty="0">
                          <a:solidFill>
                            <a:schemeClr val="tx1"/>
                          </a:solidFill>
                          <a:effectLst/>
                          <a:latin typeface="+mn-lt"/>
                        </a:rPr>
                        <a:t>131 Administrative Update</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NEW FORM</a:t>
                      </a:r>
                      <a:r>
                        <a:rPr lang="en-US" sz="1800" kern="1200" dirty="0">
                          <a:solidFill>
                            <a:schemeClr val="tx1"/>
                          </a:solidFill>
                          <a:effectLst/>
                          <a:latin typeface="+mn-lt"/>
                          <a:ea typeface="+mn-ea"/>
                          <a:cs typeface="+mn-cs"/>
                        </a:rPr>
                        <a:t>: The CIRB now requires this form to be submitted for </a:t>
                      </a:r>
                      <a:r>
                        <a:rPr lang="en-US" sz="1800" b="1" kern="1200" dirty="0">
                          <a:solidFill>
                            <a:schemeClr val="tx1"/>
                          </a:solidFill>
                          <a:effectLst/>
                          <a:latin typeface="+mn-lt"/>
                          <a:ea typeface="+mn-ea"/>
                          <a:cs typeface="+mn-cs"/>
                        </a:rPr>
                        <a:t>ALL</a:t>
                      </a:r>
                      <a:r>
                        <a:rPr lang="en-US" sz="1800" kern="1200" dirty="0">
                          <a:solidFill>
                            <a:schemeClr val="tx1"/>
                          </a:solidFill>
                          <a:effectLst/>
                          <a:latin typeface="+mn-lt"/>
                          <a:ea typeface="+mn-ea"/>
                          <a:cs typeface="+mn-cs"/>
                        </a:rPr>
                        <a:t> administrative updates and will no longer accept a cover memo to be submitted describing the update. </a:t>
                      </a:r>
                      <a:r>
                        <a:rPr lang="en-US" sz="1800" dirty="0">
                          <a:solidFill>
                            <a:schemeClr val="tx1"/>
                          </a:solidFill>
                          <a:latin typeface="+mn-lt"/>
                        </a:rPr>
                        <a:t>This new form will provide a more formal submission of LSI updates due to PI amendments, LSI site specific changes, and PI administrative updates that do not require an amendment (e.g., update to phone numbers in ICF). </a:t>
                      </a:r>
                      <a:endParaRPr lang="en-US"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3911186133"/>
                  </a:ext>
                </a:extLst>
              </a:tr>
            </a:tbl>
          </a:graphicData>
        </a:graphic>
      </p:graphicFrame>
    </p:spTree>
    <p:extLst>
      <p:ext uri="{BB962C8B-B14F-4D97-AF65-F5344CB8AC3E}">
        <p14:creationId xmlns:p14="http://schemas.microsoft.com/office/powerpoint/2010/main" val="216681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533230"/>
            <a:ext cx="7986385" cy="75292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Reportable Events</a:t>
            </a:r>
          </a:p>
        </p:txBody>
      </p:sp>
      <p:graphicFrame>
        <p:nvGraphicFramePr>
          <p:cNvPr id="4" name="Table 3">
            <a:extLst>
              <a:ext uri="{FF2B5EF4-FFF2-40B4-BE49-F238E27FC236}">
                <a16:creationId xmlns:a16="http://schemas.microsoft.com/office/drawing/2014/main" id="{FB87E17D-66A1-8801-0385-7A9E933648A0}"/>
              </a:ext>
            </a:extLst>
          </p:cNvPr>
          <p:cNvGraphicFramePr>
            <a:graphicFrameLocks noGrp="1"/>
          </p:cNvGraphicFramePr>
          <p:nvPr>
            <p:extLst>
              <p:ext uri="{D42A27DB-BD31-4B8C-83A1-F6EECF244321}">
                <p14:modId xmlns:p14="http://schemas.microsoft.com/office/powerpoint/2010/main" val="4141372581"/>
              </p:ext>
            </p:extLst>
          </p:nvPr>
        </p:nvGraphicFramePr>
        <p:xfrm>
          <a:off x="443937" y="1286159"/>
          <a:ext cx="11209087" cy="2382520"/>
        </p:xfrm>
        <a:graphic>
          <a:graphicData uri="http://schemas.openxmlformats.org/drawingml/2006/table">
            <a:tbl>
              <a:tblPr firstRow="1" bandRow="1">
                <a:tableStyleId>{69012ECD-51FC-41F1-AA8D-1B2483CD663E}</a:tableStyleId>
              </a:tblPr>
              <a:tblGrid>
                <a:gridCol w="2771639">
                  <a:extLst>
                    <a:ext uri="{9D8B030D-6E8A-4147-A177-3AD203B41FA5}">
                      <a16:colId xmlns:a16="http://schemas.microsoft.com/office/drawing/2014/main" val="1954312555"/>
                    </a:ext>
                  </a:extLst>
                </a:gridCol>
                <a:gridCol w="5538132">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124 Reportable Events </a:t>
                      </a:r>
                    </a:p>
                  </a:txBody>
                  <a:tcPr marL="7315" marR="7315" marT="7315" marB="0"/>
                </a:tc>
                <a:tc>
                  <a:txBody>
                    <a:bodyPr/>
                    <a:lstStyle/>
                    <a:p>
                      <a:r>
                        <a:rPr lang="en-US" sz="1800" b="1" dirty="0">
                          <a:solidFill>
                            <a:schemeClr val="tx1"/>
                          </a:solidFill>
                          <a:latin typeface="+mn-lt"/>
                        </a:rPr>
                        <a:t>NEW FORM:</a:t>
                      </a:r>
                      <a:r>
                        <a:rPr lang="en-US" sz="1800" dirty="0">
                          <a:solidFill>
                            <a:schemeClr val="tx1"/>
                          </a:solidFill>
                          <a:latin typeface="+mn-lt"/>
                        </a:rPr>
                        <a:t> Created a single Reportable Events form that captures all categories of events that may need to be reported according to the updated CIRB Table of Reporting Requirements (e.g., UPIRTSO, noncompliance, incarceration, etc.). Contents of Forms 119 SAE/UAP and 129 Protocol Deviation are captured in this new form. </a:t>
                      </a:r>
                    </a:p>
                    <a:p>
                      <a:r>
                        <a:rPr lang="en-US" sz="1800" dirty="0">
                          <a:solidFill>
                            <a:schemeClr val="tx1"/>
                          </a:solidFill>
                          <a:latin typeface="+mn-lt"/>
                        </a:rPr>
                        <a:t>Forms 119 and 129 will be discontinued. </a:t>
                      </a:r>
                    </a:p>
                  </a:txBody>
                  <a:tcPr/>
                </a:tc>
                <a:tc>
                  <a:txBody>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endParaRPr lang="en-US" sz="1800" dirty="0">
                        <a:solidFill>
                          <a:schemeClr val="tx1"/>
                        </a:solidFill>
                        <a:latin typeface="+mn-lt"/>
                      </a:endParaRPr>
                    </a:p>
                  </a:txBody>
                  <a:tcPr/>
                </a:tc>
                <a:tc>
                  <a:txBody>
                    <a:bodyPr/>
                    <a:lstStyle/>
                    <a:p>
                      <a:r>
                        <a:rPr lang="en-US" sz="1800" dirty="0">
                          <a:solidFill>
                            <a:schemeClr val="tx1"/>
                          </a:solidFill>
                          <a:latin typeface="+mn-lt"/>
                        </a:rPr>
                        <a:t> 8/14/2023</a:t>
                      </a:r>
                    </a:p>
                  </a:txBody>
                  <a:tcPr/>
                </a:tc>
                <a:extLst>
                  <a:ext uri="{0D108BD9-81ED-4DB2-BD59-A6C34878D82A}">
                    <a16:rowId xmlns:a16="http://schemas.microsoft.com/office/drawing/2014/main" val="507569100"/>
                  </a:ext>
                </a:extLst>
              </a:tr>
            </a:tbl>
          </a:graphicData>
        </a:graphic>
      </p:graphicFrame>
      <p:sp>
        <p:nvSpPr>
          <p:cNvPr id="6" name="Title 1">
            <a:extLst>
              <a:ext uri="{FF2B5EF4-FFF2-40B4-BE49-F238E27FC236}">
                <a16:creationId xmlns:a16="http://schemas.microsoft.com/office/drawing/2014/main" id="{F3644CDC-BAD2-CEA1-9029-0B62896EC348}"/>
              </a:ext>
            </a:extLst>
          </p:cNvPr>
          <p:cNvSpPr txBox="1">
            <a:spLocks/>
          </p:cNvSpPr>
          <p:nvPr/>
        </p:nvSpPr>
        <p:spPr>
          <a:xfrm>
            <a:off x="407822" y="3913526"/>
            <a:ext cx="11376356" cy="752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Waivers</a:t>
            </a:r>
          </a:p>
        </p:txBody>
      </p:sp>
      <p:graphicFrame>
        <p:nvGraphicFramePr>
          <p:cNvPr id="7" name="Table 6">
            <a:extLst>
              <a:ext uri="{FF2B5EF4-FFF2-40B4-BE49-F238E27FC236}">
                <a16:creationId xmlns:a16="http://schemas.microsoft.com/office/drawing/2014/main" id="{91C7072A-542E-CB23-92C5-C9366DC268D5}"/>
              </a:ext>
            </a:extLst>
          </p:cNvPr>
          <p:cNvGraphicFramePr>
            <a:graphicFrameLocks noGrp="1"/>
          </p:cNvGraphicFramePr>
          <p:nvPr>
            <p:extLst>
              <p:ext uri="{D42A27DB-BD31-4B8C-83A1-F6EECF244321}">
                <p14:modId xmlns:p14="http://schemas.microsoft.com/office/powerpoint/2010/main" val="2725268214"/>
              </p:ext>
            </p:extLst>
          </p:nvPr>
        </p:nvGraphicFramePr>
        <p:xfrm>
          <a:off x="407822" y="4666455"/>
          <a:ext cx="11209087" cy="1658315"/>
        </p:xfrm>
        <a:graphic>
          <a:graphicData uri="http://schemas.openxmlformats.org/drawingml/2006/table">
            <a:tbl>
              <a:tblPr firstRow="1" bandRow="1">
                <a:tableStyleId>{69012ECD-51FC-41F1-AA8D-1B2483CD663E}</a:tableStyleId>
              </a:tblPr>
              <a:tblGrid>
                <a:gridCol w="3584315">
                  <a:extLst>
                    <a:ext uri="{9D8B030D-6E8A-4147-A177-3AD203B41FA5}">
                      <a16:colId xmlns:a16="http://schemas.microsoft.com/office/drawing/2014/main" val="1954312555"/>
                    </a:ext>
                  </a:extLst>
                </a:gridCol>
                <a:gridCol w="4725456">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103 Waiver of HIPAA Authorization</a:t>
                      </a:r>
                    </a:p>
                  </a:txBody>
                  <a:tcPr marL="7315" marR="7315" marT="7315" marB="0"/>
                </a:tc>
                <a:tc>
                  <a:txBody>
                    <a:bodyPr/>
                    <a:lstStyle/>
                    <a:p>
                      <a:r>
                        <a:rPr lang="en-US" sz="1800" dirty="0">
                          <a:solidFill>
                            <a:schemeClr val="tx1"/>
                          </a:solidFill>
                          <a:latin typeface="+mn-lt"/>
                        </a:rPr>
                        <a:t>No significant changes.</a:t>
                      </a:r>
                    </a:p>
                  </a:txBody>
                  <a:tcPr/>
                </a:tc>
                <a:tc>
                  <a:txBody>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endParaRPr lang="en-US" sz="1800" dirty="0">
                        <a:solidFill>
                          <a:schemeClr val="tx1"/>
                        </a:solidFill>
                        <a:latin typeface="+mn-lt"/>
                      </a:endParaRPr>
                    </a:p>
                  </a:txBody>
                  <a:tcPr/>
                </a:tc>
                <a:tc>
                  <a:txBody>
                    <a:bodyPr/>
                    <a:lstStyle/>
                    <a:p>
                      <a:r>
                        <a:rPr lang="en-US" sz="1800" dirty="0">
                          <a:solidFill>
                            <a:schemeClr val="tx1"/>
                          </a:solidFill>
                          <a:latin typeface="+mn-lt"/>
                        </a:rPr>
                        <a:t>8/14/2023</a:t>
                      </a:r>
                    </a:p>
                  </a:txBody>
                  <a:tcPr/>
                </a:tc>
                <a:extLst>
                  <a:ext uri="{0D108BD9-81ED-4DB2-BD59-A6C34878D82A}">
                    <a16:rowId xmlns:a16="http://schemas.microsoft.com/office/drawing/2014/main" val="507569100"/>
                  </a:ext>
                </a:extLst>
              </a:tr>
              <a:tr h="274320">
                <a:tc>
                  <a:txBody>
                    <a:bodyPr/>
                    <a:lstStyle/>
                    <a:p>
                      <a:pPr marL="111125" indent="0" algn="l" fontAlgn="b"/>
                      <a:r>
                        <a:rPr lang="en-US" sz="1800" b="0" i="0" u="none" strike="noStrike" dirty="0">
                          <a:solidFill>
                            <a:schemeClr val="tx1"/>
                          </a:solidFill>
                          <a:effectLst/>
                          <a:latin typeface="+mn-lt"/>
                        </a:rPr>
                        <a:t>112a Waiver of Informed Consent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No significant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6/28/2023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1690231868"/>
                  </a:ext>
                </a:extLst>
              </a:tr>
              <a:tr h="274320">
                <a:tc>
                  <a:txBody>
                    <a:bodyPr/>
                    <a:lstStyle/>
                    <a:p>
                      <a:pPr marL="111125" indent="0" algn="l" fontAlgn="b"/>
                      <a:r>
                        <a:rPr lang="en-US" sz="1800" b="0" i="0" u="none" strike="noStrike" dirty="0">
                          <a:solidFill>
                            <a:schemeClr val="tx1"/>
                          </a:solidFill>
                          <a:effectLst/>
                          <a:latin typeface="+mn-lt"/>
                        </a:rPr>
                        <a:t>112b Waiver of Documentation of Informed Consent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No significant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8/14/2023</a:t>
                      </a:r>
                      <a:endParaRPr lang="en-US" sz="1800" dirty="0">
                        <a:solidFill>
                          <a:schemeClr val="tx1"/>
                        </a:solidFill>
                        <a:latin typeface="+mn-lt"/>
                      </a:endParaRPr>
                    </a:p>
                  </a:txBody>
                  <a:tcPr/>
                </a:tc>
                <a:extLst>
                  <a:ext uri="{0D108BD9-81ED-4DB2-BD59-A6C34878D82A}">
                    <a16:rowId xmlns:a16="http://schemas.microsoft.com/office/drawing/2014/main" val="3911186133"/>
                  </a:ext>
                </a:extLst>
              </a:tr>
            </a:tbl>
          </a:graphicData>
        </a:graphic>
      </p:graphicFrame>
    </p:spTree>
    <p:extLst>
      <p:ext uri="{BB962C8B-B14F-4D97-AF65-F5344CB8AC3E}">
        <p14:creationId xmlns:p14="http://schemas.microsoft.com/office/powerpoint/2010/main" val="279193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66E8-252C-1615-9D5E-D1A328CF7F57}"/>
              </a:ext>
            </a:extLst>
          </p:cNvPr>
          <p:cNvSpPr txBox="1">
            <a:spLocks/>
          </p:cNvSpPr>
          <p:nvPr/>
        </p:nvSpPr>
        <p:spPr>
          <a:xfrm>
            <a:off x="231514" y="420846"/>
            <a:ext cx="11376356" cy="7529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Local ACOS Review</a:t>
            </a:r>
          </a:p>
        </p:txBody>
      </p:sp>
      <p:graphicFrame>
        <p:nvGraphicFramePr>
          <p:cNvPr id="5" name="Table 4">
            <a:extLst>
              <a:ext uri="{FF2B5EF4-FFF2-40B4-BE49-F238E27FC236}">
                <a16:creationId xmlns:a16="http://schemas.microsoft.com/office/drawing/2014/main" id="{2B7163C8-DF34-D46E-B3C9-CD516E6DF844}"/>
              </a:ext>
            </a:extLst>
          </p:cNvPr>
          <p:cNvGraphicFramePr>
            <a:graphicFrameLocks noGrp="1"/>
          </p:cNvGraphicFramePr>
          <p:nvPr>
            <p:extLst>
              <p:ext uri="{D42A27DB-BD31-4B8C-83A1-F6EECF244321}">
                <p14:modId xmlns:p14="http://schemas.microsoft.com/office/powerpoint/2010/main" val="1002072048"/>
              </p:ext>
            </p:extLst>
          </p:nvPr>
        </p:nvGraphicFramePr>
        <p:xfrm>
          <a:off x="315147" y="1173775"/>
          <a:ext cx="11209087" cy="2931160"/>
        </p:xfrm>
        <a:graphic>
          <a:graphicData uri="http://schemas.openxmlformats.org/drawingml/2006/table">
            <a:tbl>
              <a:tblPr firstRow="1" bandRow="1">
                <a:tableStyleId>{69012ECD-51FC-41F1-AA8D-1B2483CD663E}</a:tableStyleId>
              </a:tblPr>
              <a:tblGrid>
                <a:gridCol w="2483809">
                  <a:extLst>
                    <a:ext uri="{9D8B030D-6E8A-4147-A177-3AD203B41FA5}">
                      <a16:colId xmlns:a16="http://schemas.microsoft.com/office/drawing/2014/main" val="1954312555"/>
                    </a:ext>
                  </a:extLst>
                </a:gridCol>
                <a:gridCol w="5825962">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102 Local ACOS Review</a:t>
                      </a:r>
                    </a:p>
                  </a:txBody>
                  <a:tcPr marL="7315" marR="7315" marT="7315" marB="0"/>
                </a:tc>
                <a:tc>
                  <a:txBody>
                    <a:bodyPr/>
                    <a:lstStyle/>
                    <a:p>
                      <a:r>
                        <a:rPr lang="en-US" sz="1800" dirty="0">
                          <a:solidFill>
                            <a:schemeClr val="tx1"/>
                          </a:solidFill>
                          <a:latin typeface="+mn-lt"/>
                        </a:rPr>
                        <a:t>Form 102 will </a:t>
                      </a:r>
                      <a:r>
                        <a:rPr lang="en-US" sz="1800" u="sng" dirty="0">
                          <a:solidFill>
                            <a:schemeClr val="tx1"/>
                          </a:solidFill>
                          <a:latin typeface="+mn-lt"/>
                        </a:rPr>
                        <a:t>no longer be used for Investigator COI documentation</a:t>
                      </a:r>
                      <a:r>
                        <a:rPr lang="en-US" sz="1800" dirty="0">
                          <a:solidFill>
                            <a:schemeClr val="tx1"/>
                          </a:solidFill>
                          <a:latin typeface="+mn-lt"/>
                        </a:rPr>
                        <a:t>. This form is to be completed by the PIs or LSIs local ACOS when a new project application is submitted to the CIRB. Additionally, when there are Co-PIs from different VA facilities, each Co-PI must have each local facility ACOS complete this form. From 102 now allows for the ACOS to certify that all local training, credentialing  and COI review has been completed prior to the new project being submitted to the CIRB. </a:t>
                      </a:r>
                    </a:p>
                  </a:txBody>
                  <a:tcPr/>
                </a:tc>
                <a:tc>
                  <a:txBody>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endParaRPr lang="en-US" sz="1800" dirty="0">
                        <a:solidFill>
                          <a:schemeClr val="tx1"/>
                        </a:solidFill>
                        <a:latin typeface="+mn-lt"/>
                      </a:endParaRPr>
                    </a:p>
                  </a:txBody>
                  <a:tcPr/>
                </a:tc>
                <a:tc>
                  <a:txBody>
                    <a:bodyPr/>
                    <a:lstStyle/>
                    <a:p>
                      <a:r>
                        <a:rPr lang="en-US" sz="1800" dirty="0">
                          <a:solidFill>
                            <a:schemeClr val="tx1"/>
                          </a:solidFill>
                          <a:latin typeface="+mn-lt"/>
                        </a:rPr>
                        <a:t> 8/14/2023</a:t>
                      </a:r>
                    </a:p>
                  </a:txBody>
                  <a:tcPr/>
                </a:tc>
                <a:extLst>
                  <a:ext uri="{0D108BD9-81ED-4DB2-BD59-A6C34878D82A}">
                    <a16:rowId xmlns:a16="http://schemas.microsoft.com/office/drawing/2014/main" val="507569100"/>
                  </a:ext>
                </a:extLst>
              </a:tr>
            </a:tbl>
          </a:graphicData>
        </a:graphic>
      </p:graphicFrame>
      <p:sp>
        <p:nvSpPr>
          <p:cNvPr id="6" name="Title 1">
            <a:extLst>
              <a:ext uri="{FF2B5EF4-FFF2-40B4-BE49-F238E27FC236}">
                <a16:creationId xmlns:a16="http://schemas.microsoft.com/office/drawing/2014/main" id="{E7170DAB-AA86-463E-FCC8-0B01C484796E}"/>
              </a:ext>
            </a:extLst>
          </p:cNvPr>
          <p:cNvSpPr txBox="1">
            <a:spLocks/>
          </p:cNvSpPr>
          <p:nvPr/>
        </p:nvSpPr>
        <p:spPr>
          <a:xfrm>
            <a:off x="315147" y="4288676"/>
            <a:ext cx="7986385" cy="75292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CIRB Memo</a:t>
            </a:r>
          </a:p>
        </p:txBody>
      </p:sp>
      <p:graphicFrame>
        <p:nvGraphicFramePr>
          <p:cNvPr id="7" name="Table 6">
            <a:extLst>
              <a:ext uri="{FF2B5EF4-FFF2-40B4-BE49-F238E27FC236}">
                <a16:creationId xmlns:a16="http://schemas.microsoft.com/office/drawing/2014/main" id="{4EC6B80F-1C4E-1036-07F4-594F0D8D79AD}"/>
              </a:ext>
            </a:extLst>
          </p:cNvPr>
          <p:cNvGraphicFramePr>
            <a:graphicFrameLocks noGrp="1"/>
          </p:cNvGraphicFramePr>
          <p:nvPr>
            <p:extLst>
              <p:ext uri="{D42A27DB-BD31-4B8C-83A1-F6EECF244321}">
                <p14:modId xmlns:p14="http://schemas.microsoft.com/office/powerpoint/2010/main" val="3670628397"/>
              </p:ext>
            </p:extLst>
          </p:nvPr>
        </p:nvGraphicFramePr>
        <p:xfrm>
          <a:off x="315147" y="5041605"/>
          <a:ext cx="11209087" cy="1285240"/>
        </p:xfrm>
        <a:graphic>
          <a:graphicData uri="http://schemas.openxmlformats.org/drawingml/2006/table">
            <a:tbl>
              <a:tblPr firstRow="1" bandRow="1">
                <a:tableStyleId>{69012ECD-51FC-41F1-AA8D-1B2483CD663E}</a:tableStyleId>
              </a:tblPr>
              <a:tblGrid>
                <a:gridCol w="2550716">
                  <a:extLst>
                    <a:ext uri="{9D8B030D-6E8A-4147-A177-3AD203B41FA5}">
                      <a16:colId xmlns:a16="http://schemas.microsoft.com/office/drawing/2014/main" val="1954312555"/>
                    </a:ext>
                  </a:extLst>
                </a:gridCol>
                <a:gridCol w="5582283">
                  <a:extLst>
                    <a:ext uri="{9D8B030D-6E8A-4147-A177-3AD203B41FA5}">
                      <a16:colId xmlns:a16="http://schemas.microsoft.com/office/drawing/2014/main" val="3078495041"/>
                    </a:ext>
                  </a:extLst>
                </a:gridCol>
                <a:gridCol w="1537854">
                  <a:extLst>
                    <a:ext uri="{9D8B030D-6E8A-4147-A177-3AD203B41FA5}">
                      <a16:colId xmlns:a16="http://schemas.microsoft.com/office/drawing/2014/main" val="1363505809"/>
                    </a:ext>
                  </a:extLst>
                </a:gridCol>
                <a:gridCol w="1538234">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140 CIRB Memo</a:t>
                      </a:r>
                    </a:p>
                  </a:txBody>
                  <a:tcPr marL="7315" marR="7315" marT="7315" marB="0"/>
                </a:tc>
                <a:tc>
                  <a:txBody>
                    <a:bodyPr/>
                    <a:lstStyle/>
                    <a:p>
                      <a:r>
                        <a:rPr lang="en-US" sz="1800" b="1" dirty="0">
                          <a:solidFill>
                            <a:schemeClr val="tx1"/>
                          </a:solidFill>
                          <a:latin typeface="+mn-lt"/>
                        </a:rPr>
                        <a:t>NEW FORM: </a:t>
                      </a:r>
                      <a:r>
                        <a:rPr lang="en-US" sz="1800" b="0" dirty="0">
                          <a:solidFill>
                            <a:schemeClr val="tx1"/>
                          </a:solidFill>
                          <a:latin typeface="+mn-lt"/>
                        </a:rPr>
                        <a:t>Generic</a:t>
                      </a:r>
                      <a:r>
                        <a:rPr lang="en-US" sz="1800" b="1" dirty="0">
                          <a:solidFill>
                            <a:schemeClr val="tx1"/>
                          </a:solidFill>
                          <a:latin typeface="+mn-lt"/>
                        </a:rPr>
                        <a:t> </a:t>
                      </a:r>
                      <a:r>
                        <a:rPr lang="en-US" sz="1800" b="0" dirty="0">
                          <a:solidFill>
                            <a:schemeClr val="tx1"/>
                          </a:solidFill>
                          <a:latin typeface="+mn-lt"/>
                        </a:rPr>
                        <a:t>memo template that can be used when addressing the CIRB in an IRBNet package. The CIRB Memo cannot replace a required form. </a:t>
                      </a:r>
                      <a:endParaRPr lang="en-US" sz="1800" dirty="0">
                        <a:solidFill>
                          <a:schemeClr val="tx1"/>
                        </a:solidFill>
                        <a:latin typeface="+mn-lt"/>
                      </a:endParaRPr>
                    </a:p>
                  </a:txBody>
                  <a:tcPr/>
                </a:tc>
                <a:tc>
                  <a:txBody>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endParaRPr lang="en-US" sz="1800" dirty="0">
                        <a:solidFill>
                          <a:schemeClr val="tx1"/>
                        </a:solidFill>
                        <a:latin typeface="+mn-lt"/>
                      </a:endParaRPr>
                    </a:p>
                  </a:txBody>
                  <a:tcPr/>
                </a:tc>
                <a:tc>
                  <a:txBody>
                    <a:bodyPr/>
                    <a:lstStyle/>
                    <a:p>
                      <a:r>
                        <a:rPr lang="en-US" sz="1800" dirty="0">
                          <a:solidFill>
                            <a:schemeClr val="tx1"/>
                          </a:solidFill>
                          <a:latin typeface="+mn-lt"/>
                        </a:rPr>
                        <a:t>*OPTIONAL*</a:t>
                      </a:r>
                    </a:p>
                    <a:p>
                      <a:r>
                        <a:rPr lang="en-US" sz="1800" i="1" dirty="0">
                          <a:solidFill>
                            <a:schemeClr val="tx1"/>
                          </a:solidFill>
                          <a:latin typeface="+mn-lt"/>
                        </a:rPr>
                        <a:t>not a required form</a:t>
                      </a:r>
                    </a:p>
                  </a:txBody>
                  <a:tcPr/>
                </a:tc>
                <a:extLst>
                  <a:ext uri="{0D108BD9-81ED-4DB2-BD59-A6C34878D82A}">
                    <a16:rowId xmlns:a16="http://schemas.microsoft.com/office/drawing/2014/main" val="507569100"/>
                  </a:ext>
                </a:extLst>
              </a:tr>
            </a:tbl>
          </a:graphicData>
        </a:graphic>
      </p:graphicFrame>
    </p:spTree>
    <p:extLst>
      <p:ext uri="{BB962C8B-B14F-4D97-AF65-F5344CB8AC3E}">
        <p14:creationId xmlns:p14="http://schemas.microsoft.com/office/powerpoint/2010/main" val="223303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396122"/>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800" b="1" dirty="0">
                <a:latin typeface="+mn-lt"/>
              </a:rPr>
              <a:t>New Project Forms</a:t>
            </a:r>
          </a:p>
        </p:txBody>
      </p:sp>
      <p:sp>
        <p:nvSpPr>
          <p:cNvPr id="5" name="TextBox 4">
            <a:extLst>
              <a:ext uri="{FF2B5EF4-FFF2-40B4-BE49-F238E27FC236}">
                <a16:creationId xmlns:a16="http://schemas.microsoft.com/office/drawing/2014/main" id="{BBB97DBA-A646-F92E-349A-827B53149924}"/>
              </a:ext>
            </a:extLst>
          </p:cNvPr>
          <p:cNvSpPr txBox="1"/>
          <p:nvPr/>
        </p:nvSpPr>
        <p:spPr>
          <a:xfrm>
            <a:off x="443821" y="1404596"/>
            <a:ext cx="11119877" cy="4524315"/>
          </a:xfrm>
          <a:prstGeom prst="rect">
            <a:avLst/>
          </a:prstGeom>
          <a:noFill/>
        </p:spPr>
        <p:txBody>
          <a:bodyPr wrap="square" rtlCol="0">
            <a:spAutoFit/>
          </a:bodyPr>
          <a:lstStyle/>
          <a:p>
            <a:r>
              <a:rPr lang="en-US" sz="2400" b="1" dirty="0">
                <a:solidFill>
                  <a:srgbClr val="C00000"/>
                </a:solidFill>
              </a:rPr>
              <a:t>IMPORTANT NOTE:</a:t>
            </a:r>
            <a:r>
              <a:rPr lang="en-US" sz="2400" dirty="0"/>
              <a:t> </a:t>
            </a:r>
          </a:p>
          <a:p>
            <a:endParaRPr lang="en-US" sz="2400" dirty="0"/>
          </a:p>
          <a:p>
            <a:r>
              <a:rPr lang="en-US" sz="2400" dirty="0"/>
              <a:t>PI and LSI New Project forms will be released in phase 3 at a date to be determined in late July or early August. The release of these forms is pending a concurrent update to the VAIRRS IRB Information Sheet wizard. </a:t>
            </a:r>
          </a:p>
          <a:p>
            <a:endParaRPr lang="en-US" sz="2400" dirty="0"/>
          </a:p>
          <a:p>
            <a:r>
              <a:rPr lang="en-US" sz="2400" dirty="0"/>
              <a:t>The following slides will provide a description of the planned revisions to our New Project submissions forms as well as new forms that will be created to better support an efficient review process. </a:t>
            </a:r>
          </a:p>
          <a:p>
            <a:endParaRPr lang="en-US" sz="2400" dirty="0"/>
          </a:p>
          <a:p>
            <a:r>
              <a:rPr lang="en-US" sz="2400" dirty="0"/>
              <a:t>The CIRB will inform the field prior to these changes taking place in late July or early August. </a:t>
            </a:r>
          </a:p>
        </p:txBody>
      </p:sp>
    </p:spTree>
    <p:extLst>
      <p:ext uri="{BB962C8B-B14F-4D97-AF65-F5344CB8AC3E}">
        <p14:creationId xmlns:p14="http://schemas.microsoft.com/office/powerpoint/2010/main" val="194466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396122"/>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New Project Forms</a:t>
            </a:r>
          </a:p>
        </p:txBody>
      </p:sp>
      <p:graphicFrame>
        <p:nvGraphicFramePr>
          <p:cNvPr id="2" name="Table 1">
            <a:extLst>
              <a:ext uri="{FF2B5EF4-FFF2-40B4-BE49-F238E27FC236}">
                <a16:creationId xmlns:a16="http://schemas.microsoft.com/office/drawing/2014/main" id="{879E8F57-9D48-92EB-3E5E-F9DED047EA69}"/>
              </a:ext>
            </a:extLst>
          </p:cNvPr>
          <p:cNvGraphicFramePr>
            <a:graphicFrameLocks noGrp="1"/>
          </p:cNvGraphicFramePr>
          <p:nvPr>
            <p:extLst>
              <p:ext uri="{D42A27DB-BD31-4B8C-83A1-F6EECF244321}">
                <p14:modId xmlns:p14="http://schemas.microsoft.com/office/powerpoint/2010/main" val="820218834"/>
              </p:ext>
            </p:extLst>
          </p:nvPr>
        </p:nvGraphicFramePr>
        <p:xfrm>
          <a:off x="443937" y="1368889"/>
          <a:ext cx="11209087" cy="5217160"/>
        </p:xfrm>
        <a:graphic>
          <a:graphicData uri="http://schemas.openxmlformats.org/drawingml/2006/table">
            <a:tbl>
              <a:tblPr firstRow="1" bandRow="1">
                <a:tableStyleId>{69012ECD-51FC-41F1-AA8D-1B2483CD663E}</a:tableStyleId>
              </a:tblPr>
              <a:tblGrid>
                <a:gridCol w="3191477">
                  <a:extLst>
                    <a:ext uri="{9D8B030D-6E8A-4147-A177-3AD203B41FA5}">
                      <a16:colId xmlns:a16="http://schemas.microsoft.com/office/drawing/2014/main" val="1954312555"/>
                    </a:ext>
                  </a:extLst>
                </a:gridCol>
                <a:gridCol w="5162898">
                  <a:extLst>
                    <a:ext uri="{9D8B030D-6E8A-4147-A177-3AD203B41FA5}">
                      <a16:colId xmlns:a16="http://schemas.microsoft.com/office/drawing/2014/main" val="3078495041"/>
                    </a:ext>
                  </a:extLst>
                </a:gridCol>
                <a:gridCol w="1438509">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100 Protocol Template</a:t>
                      </a:r>
                    </a:p>
                  </a:txBody>
                  <a:tcPr marL="7315" marR="7315" marT="7315" marB="0"/>
                </a:tc>
                <a:tc>
                  <a:txBody>
                    <a:bodyPr/>
                    <a:lstStyle/>
                    <a:p>
                      <a:r>
                        <a:rPr lang="en-US" sz="1800" dirty="0">
                          <a:solidFill>
                            <a:schemeClr val="tx1"/>
                          </a:solidFill>
                          <a:latin typeface="+mn-lt"/>
                        </a:rPr>
                        <a:t>Protocol Template has been assigned a Form Number - 100. This template will be used only for projects that involve subject interactions/interventions. New sections have been added to the Protocol Template to collect more comprehensive information and focus more on the multi-site aspects of the project. Revised to incorporate elements of Form 108 (Form 108 will be discontinued). Includes more detailed instructions on how to write the protocol. </a:t>
                      </a:r>
                    </a:p>
                  </a:txBody>
                  <a:tcPr/>
                </a:tc>
                <a:tc>
                  <a:txBody>
                    <a:bodyPr/>
                    <a:lstStyle/>
                    <a:p>
                      <a:r>
                        <a:rPr lang="en-US" sz="1800" dirty="0">
                          <a:solidFill>
                            <a:schemeClr val="tx1"/>
                          </a:solidFill>
                          <a:latin typeface="+mn-lt"/>
                        </a:rPr>
                        <a:t>TBD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507569100"/>
                  </a:ext>
                </a:extLst>
              </a:tr>
              <a:tr h="274320">
                <a:tc>
                  <a:txBody>
                    <a:bodyPr/>
                    <a:lstStyle/>
                    <a:p>
                      <a:pPr marL="111125" indent="0" algn="l" fontAlgn="b"/>
                      <a:r>
                        <a:rPr lang="en-US" sz="1800" b="0" i="0" u="none" strike="noStrike" dirty="0">
                          <a:solidFill>
                            <a:schemeClr val="tx1"/>
                          </a:solidFill>
                          <a:effectLst/>
                          <a:latin typeface="+mn-lt"/>
                        </a:rPr>
                        <a:t>101 Protocol Template – Data/Specimen Only</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New Form</a:t>
                      </a:r>
                      <a:r>
                        <a:rPr lang="en-US" sz="1800" dirty="0">
                          <a:solidFill>
                            <a:schemeClr val="tx1"/>
                          </a:solidFill>
                          <a:latin typeface="+mn-lt"/>
                        </a:rPr>
                        <a:t>: This template will be used for data/specimen projects only. New sections have been added to the Protocol Template to collect more comprehensive information and focus more on the multi-site aspects of the project. Revised to incorporate elements of Form 108 (Form 108 will be discontinued). Includes more detailed instructions on how to write the protocol.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1690231868"/>
                  </a:ext>
                </a:extLst>
              </a:tr>
            </a:tbl>
          </a:graphicData>
        </a:graphic>
      </p:graphicFrame>
    </p:spTree>
    <p:extLst>
      <p:ext uri="{BB962C8B-B14F-4D97-AF65-F5344CB8AC3E}">
        <p14:creationId xmlns:p14="http://schemas.microsoft.com/office/powerpoint/2010/main" val="308957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396122"/>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New Project Forms</a:t>
            </a:r>
          </a:p>
        </p:txBody>
      </p:sp>
      <p:graphicFrame>
        <p:nvGraphicFramePr>
          <p:cNvPr id="2" name="Table 1">
            <a:extLst>
              <a:ext uri="{FF2B5EF4-FFF2-40B4-BE49-F238E27FC236}">
                <a16:creationId xmlns:a16="http://schemas.microsoft.com/office/drawing/2014/main" id="{879E8F57-9D48-92EB-3E5E-F9DED047EA69}"/>
              </a:ext>
            </a:extLst>
          </p:cNvPr>
          <p:cNvGraphicFramePr>
            <a:graphicFrameLocks noGrp="1"/>
          </p:cNvGraphicFramePr>
          <p:nvPr>
            <p:extLst>
              <p:ext uri="{D42A27DB-BD31-4B8C-83A1-F6EECF244321}">
                <p14:modId xmlns:p14="http://schemas.microsoft.com/office/powerpoint/2010/main" val="1107515992"/>
              </p:ext>
            </p:extLst>
          </p:nvPr>
        </p:nvGraphicFramePr>
        <p:xfrm>
          <a:off x="443937" y="1368889"/>
          <a:ext cx="11209087" cy="2839720"/>
        </p:xfrm>
        <a:graphic>
          <a:graphicData uri="http://schemas.openxmlformats.org/drawingml/2006/table">
            <a:tbl>
              <a:tblPr firstRow="1" bandRow="1">
                <a:tableStyleId>{69012ECD-51FC-41F1-AA8D-1B2483CD663E}</a:tableStyleId>
              </a:tblPr>
              <a:tblGrid>
                <a:gridCol w="3191477">
                  <a:extLst>
                    <a:ext uri="{9D8B030D-6E8A-4147-A177-3AD203B41FA5}">
                      <a16:colId xmlns:a16="http://schemas.microsoft.com/office/drawing/2014/main" val="1954312555"/>
                    </a:ext>
                  </a:extLst>
                </a:gridCol>
                <a:gridCol w="5118294">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274320">
                <a:tc>
                  <a:txBody>
                    <a:bodyPr/>
                    <a:lstStyle/>
                    <a:p>
                      <a:pPr marL="111125" indent="0" algn="l" fontAlgn="b"/>
                      <a:r>
                        <a:rPr lang="en-US" sz="1800" b="0" i="0" u="none" strike="noStrike" dirty="0">
                          <a:solidFill>
                            <a:schemeClr val="tx1"/>
                          </a:solidFill>
                          <a:effectLst/>
                          <a:latin typeface="+mn-lt"/>
                        </a:rPr>
                        <a:t>105 Request for Exemption</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No significant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1170348227"/>
                  </a:ext>
                </a:extLst>
              </a:tr>
              <a:tr h="274320">
                <a:tc>
                  <a:txBody>
                    <a:bodyPr/>
                    <a:lstStyle/>
                    <a:p>
                      <a:pPr marL="111125" indent="0" algn="l" fontAlgn="b"/>
                      <a:r>
                        <a:rPr lang="en-US" sz="1800" b="0" i="0" u="none" strike="noStrike" dirty="0">
                          <a:solidFill>
                            <a:schemeClr val="tx1"/>
                          </a:solidFill>
                          <a:effectLst/>
                          <a:latin typeface="+mn-lt"/>
                        </a:rPr>
                        <a:t>107 Co-PI Supplement Different VA Facility</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New Form</a:t>
                      </a:r>
                      <a:r>
                        <a:rPr lang="en-US" sz="1800" dirty="0">
                          <a:solidFill>
                            <a:schemeClr val="tx1"/>
                          </a:solidFill>
                          <a:latin typeface="+mn-lt"/>
                        </a:rPr>
                        <a:t>: Replacing Form 105a and 108a. This new form can be used for exempt and non-exempt projects. However, this form is only required when there is a Co-PI at a different VA facility. Co-PIs from the same VA facility do not complete this form.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132689971"/>
                  </a:ext>
                </a:extLst>
              </a:tr>
              <a:tr h="274320">
                <a:tc>
                  <a:txBody>
                    <a:bodyPr/>
                    <a:lstStyle/>
                    <a:p>
                      <a:pPr marL="111125" indent="0" algn="l" fontAlgn="b"/>
                      <a:r>
                        <a:rPr lang="en-US" sz="1800" b="0" i="0" u="none" strike="noStrike" dirty="0">
                          <a:solidFill>
                            <a:schemeClr val="tx1"/>
                          </a:solidFill>
                          <a:effectLst/>
                          <a:latin typeface="+mn-lt"/>
                        </a:rPr>
                        <a:t>109 Coordinating Center Supplement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New Form</a:t>
                      </a:r>
                      <a:r>
                        <a:rPr lang="en-US" sz="1800" dirty="0">
                          <a:solidFill>
                            <a:schemeClr val="tx1"/>
                          </a:solidFill>
                          <a:latin typeface="+mn-lt"/>
                        </a:rPr>
                        <a:t>: Replacing Form 108b. This new form can be used for exempt and non-exempt projects.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575349034"/>
                  </a:ext>
                </a:extLst>
              </a:tr>
            </a:tbl>
          </a:graphicData>
        </a:graphic>
      </p:graphicFrame>
    </p:spTree>
    <p:extLst>
      <p:ext uri="{BB962C8B-B14F-4D97-AF65-F5344CB8AC3E}">
        <p14:creationId xmlns:p14="http://schemas.microsoft.com/office/powerpoint/2010/main" val="81674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11190317"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01	Welcome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02	Announcements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03	Introduction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i="1" dirty="0">
                <a:solidFill>
                  <a:prstClr val="white"/>
                </a:solidFill>
                <a:latin typeface="Calibri" panose="020F0502020204030204"/>
              </a:rPr>
              <a:t>04	VA Central IRB: Forms and Process Updates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rPr>
              <a:t>	Presented </a:t>
            </a:r>
            <a:r>
              <a:rPr lang="en-US" sz="2000" i="1" dirty="0">
                <a:solidFill>
                  <a:prstClr val="white"/>
                </a:solidFill>
                <a:latin typeface="Calibri" panose="020F0502020204030204"/>
              </a:rPr>
              <a:t>by: </a:t>
            </a:r>
            <a:r>
              <a:rPr kumimoji="0" lang="it-IT" sz="2000" i="1" u="none" strike="noStrike" kern="1200" cap="none" spc="0" normalizeH="0" baseline="0" noProof="0" dirty="0">
                <a:ln>
                  <a:noFill/>
                </a:ln>
                <a:solidFill>
                  <a:prstClr val="white"/>
                </a:solidFill>
                <a:effectLst/>
                <a:uLnTx/>
                <a:uFillTx/>
                <a:latin typeface="Calibri" panose="020F0502020204030204"/>
                <a:ea typeface="+mn-ea"/>
                <a:cs typeface="+mn-cs"/>
              </a:rPr>
              <a:t>Jessica Kroll, MA, CIP, VA Central IRB Administrator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24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312517" y="605578"/>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Discontinued Forms </a:t>
            </a:r>
          </a:p>
        </p:txBody>
      </p:sp>
      <p:sp>
        <p:nvSpPr>
          <p:cNvPr id="4" name="TextBox 3">
            <a:extLst>
              <a:ext uri="{FF2B5EF4-FFF2-40B4-BE49-F238E27FC236}">
                <a16:creationId xmlns:a16="http://schemas.microsoft.com/office/drawing/2014/main" id="{C5C35064-33E3-BE85-72E2-534D4913D907}"/>
              </a:ext>
            </a:extLst>
          </p:cNvPr>
          <p:cNvSpPr txBox="1"/>
          <p:nvPr/>
        </p:nvSpPr>
        <p:spPr>
          <a:xfrm>
            <a:off x="312517" y="1468515"/>
            <a:ext cx="11295903" cy="830997"/>
          </a:xfrm>
          <a:prstGeom prst="rect">
            <a:avLst/>
          </a:prstGeom>
          <a:noFill/>
        </p:spPr>
        <p:txBody>
          <a:bodyPr wrap="square" rtlCol="0">
            <a:spAutoFit/>
          </a:bodyPr>
          <a:lstStyle/>
          <a:p>
            <a:r>
              <a:rPr lang="en-US" sz="2400" b="1" dirty="0">
                <a:solidFill>
                  <a:srgbClr val="C00000"/>
                </a:solidFill>
              </a:rPr>
              <a:t>IMPORTANT NOTE: </a:t>
            </a:r>
            <a:r>
              <a:rPr lang="en-US" sz="2400" dirty="0"/>
              <a:t>The discontinuation date of some forms is to be determined based on the release date of the New Project submission forms in late July or early August.</a:t>
            </a:r>
            <a:endParaRPr lang="en-US" dirty="0"/>
          </a:p>
        </p:txBody>
      </p:sp>
      <p:graphicFrame>
        <p:nvGraphicFramePr>
          <p:cNvPr id="7" name="Table 6">
            <a:extLst>
              <a:ext uri="{FF2B5EF4-FFF2-40B4-BE49-F238E27FC236}">
                <a16:creationId xmlns:a16="http://schemas.microsoft.com/office/drawing/2014/main" id="{125A841A-498E-3B75-6B1C-967AB39A8033}"/>
              </a:ext>
            </a:extLst>
          </p:cNvPr>
          <p:cNvGraphicFramePr>
            <a:graphicFrameLocks noGrp="1"/>
          </p:cNvGraphicFramePr>
          <p:nvPr>
            <p:extLst>
              <p:ext uri="{D42A27DB-BD31-4B8C-83A1-F6EECF244321}">
                <p14:modId xmlns:p14="http://schemas.microsoft.com/office/powerpoint/2010/main" val="3387885054"/>
              </p:ext>
            </p:extLst>
          </p:nvPr>
        </p:nvGraphicFramePr>
        <p:xfrm>
          <a:off x="397269" y="2519528"/>
          <a:ext cx="11397461" cy="4037990"/>
        </p:xfrm>
        <a:graphic>
          <a:graphicData uri="http://schemas.openxmlformats.org/drawingml/2006/table">
            <a:tbl>
              <a:tblPr firstRow="1" bandRow="1">
                <a:tableStyleId>{69012ECD-51FC-41F1-AA8D-1B2483CD663E}</a:tableStyleId>
              </a:tblPr>
              <a:tblGrid>
                <a:gridCol w="3468945">
                  <a:extLst>
                    <a:ext uri="{9D8B030D-6E8A-4147-A177-3AD203B41FA5}">
                      <a16:colId xmlns:a16="http://schemas.microsoft.com/office/drawing/2014/main" val="1954312555"/>
                    </a:ext>
                  </a:extLst>
                </a:gridCol>
                <a:gridCol w="6211230">
                  <a:extLst>
                    <a:ext uri="{9D8B030D-6E8A-4147-A177-3AD203B41FA5}">
                      <a16:colId xmlns:a16="http://schemas.microsoft.com/office/drawing/2014/main" val="3078495041"/>
                    </a:ext>
                  </a:extLst>
                </a:gridCol>
                <a:gridCol w="1717286">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Discontinued Form</a:t>
                      </a:r>
                      <a:endParaRPr lang="en-US" sz="1800" b="1" i="0" u="none" strike="noStrike" dirty="0">
                        <a:solidFill>
                          <a:schemeClr val="tx1"/>
                        </a:solidFill>
                        <a:effectLst/>
                        <a:latin typeface="Calibri" panose="020F0502020204030204" pitchFamily="34" charset="0"/>
                      </a:endParaRPr>
                    </a:p>
                  </a:txBody>
                  <a:tcPr marL="7315" marR="7315" marT="7315" marB="0">
                    <a:solidFill>
                      <a:schemeClr val="tx2">
                        <a:lumMod val="20000"/>
                        <a:lumOff val="80000"/>
                      </a:schemeClr>
                    </a:solidFill>
                  </a:tcPr>
                </a:tc>
                <a:tc>
                  <a:txBody>
                    <a:bodyPr/>
                    <a:lstStyle/>
                    <a:p>
                      <a:r>
                        <a:rPr lang="en-US" dirty="0">
                          <a:solidFill>
                            <a:schemeClr val="tx1"/>
                          </a:solidFill>
                        </a:rPr>
                        <a:t>Where Information Will Be Captured</a:t>
                      </a:r>
                    </a:p>
                  </a:txBody>
                  <a:tcPr>
                    <a:solidFill>
                      <a:schemeClr val="tx2">
                        <a:lumMod val="20000"/>
                        <a:lumOff val="80000"/>
                      </a:schemeClr>
                    </a:solidFill>
                  </a:tcPr>
                </a:tc>
                <a:tc>
                  <a:txBody>
                    <a:bodyPr/>
                    <a:lstStyle/>
                    <a:p>
                      <a:r>
                        <a:rPr lang="en-US" dirty="0">
                          <a:solidFill>
                            <a:schemeClr val="tx1"/>
                          </a:solidFill>
                        </a:rPr>
                        <a:t>Discontinuation Date</a:t>
                      </a:r>
                    </a:p>
                  </a:txBody>
                  <a:tcPr>
                    <a:solidFill>
                      <a:schemeClr val="tx2">
                        <a:lumMod val="20000"/>
                        <a:lumOff val="80000"/>
                      </a:schemeClr>
                    </a:solidFill>
                  </a:tcPr>
                </a:tc>
                <a:extLst>
                  <a:ext uri="{0D108BD9-81ED-4DB2-BD59-A6C34878D82A}">
                    <a16:rowId xmlns:a16="http://schemas.microsoft.com/office/drawing/2014/main" val="272062534"/>
                  </a:ext>
                </a:extLst>
              </a:tr>
              <a:tr h="274320">
                <a:tc>
                  <a:txBody>
                    <a:bodyPr/>
                    <a:lstStyle/>
                    <a:p>
                      <a:pPr marL="11112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104 </a:t>
                      </a:r>
                      <a:r>
                        <a:rPr lang="en-US" sz="1800" b="0" u="none" strike="noStrike" dirty="0">
                          <a:solidFill>
                            <a:srgbClr val="3A3838"/>
                          </a:solidFill>
                          <a:effectLst/>
                          <a:latin typeface="+mn-lt"/>
                        </a:rPr>
                        <a:t>NSI LSI No Intervention</a:t>
                      </a:r>
                      <a:endParaRPr lang="en-US" sz="1800" b="0" i="0" u="none" strike="noStrike" dirty="0">
                        <a:solidFill>
                          <a:srgbClr val="3A3838"/>
                        </a:solidFill>
                        <a:effectLst/>
                        <a:latin typeface="+mn-lt"/>
                      </a:endParaRP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Single Form 104 LSI Application for all LSI project types.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1170348227"/>
                  </a:ext>
                </a:extLst>
              </a:tr>
              <a:tr h="274320">
                <a:tc>
                  <a:txBody>
                    <a:bodyPr/>
                    <a:lstStyle/>
                    <a:p>
                      <a:pPr marL="111125" indent="0" algn="l" fontAlgn="b"/>
                      <a:r>
                        <a:rPr lang="en-US" sz="1800" b="0" i="0" u="none" strike="noStrike" dirty="0">
                          <a:solidFill>
                            <a:schemeClr val="tx1"/>
                          </a:solidFill>
                          <a:effectLst/>
                          <a:latin typeface="+mn-lt"/>
                        </a:rPr>
                        <a:t>104a Co-LSIs added to New Project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Project Cover Sheet wizard and New Form 107 Co-PI at Different Facility, if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132689971"/>
                  </a:ext>
                </a:extLst>
              </a:tr>
              <a:tr h="274320">
                <a:tc>
                  <a:txBody>
                    <a:bodyPr/>
                    <a:lstStyle/>
                    <a:p>
                      <a:pPr marL="111125" indent="0" algn="l" fontAlgn="b"/>
                      <a:r>
                        <a:rPr lang="en-US" sz="1800" b="0" i="0" u="none" strike="noStrike" dirty="0">
                          <a:solidFill>
                            <a:schemeClr val="tx1"/>
                          </a:solidFill>
                          <a:effectLst/>
                          <a:latin typeface="+mn-lt"/>
                        </a:rPr>
                        <a:t>105a Co-PISC Exempt New Project    Supplement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Project Cover Sheet wizard and New Form 107 Co-PI at Different Facility, if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619957153"/>
                  </a:ext>
                </a:extLst>
              </a:tr>
              <a:tr h="274320">
                <a:tc>
                  <a:txBody>
                    <a:bodyPr/>
                    <a:lstStyle/>
                    <a:p>
                      <a:pPr marL="111125" indent="0" algn="l" fontAlgn="b"/>
                      <a:r>
                        <a:rPr lang="en-US" sz="1800" b="0" i="0" u="none" strike="noStrike" dirty="0">
                          <a:solidFill>
                            <a:schemeClr val="tx1"/>
                          </a:solidFill>
                          <a:effectLst/>
                          <a:latin typeface="+mn-lt"/>
                        </a:rPr>
                        <a:t>108 PISC New Project Application</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Protocol Template, IRB Information Sheet wizard, Project Cover Sheet wizard, and ERDSP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424638731"/>
                  </a:ext>
                </a:extLst>
              </a:tr>
              <a:tr h="274320">
                <a:tc>
                  <a:txBody>
                    <a:bodyPr/>
                    <a:lstStyle/>
                    <a:p>
                      <a:pPr marL="111125" indent="0" algn="l" fontAlgn="b"/>
                      <a:r>
                        <a:rPr lang="en-US" sz="1800" b="0" i="0" u="none" strike="noStrike" dirty="0">
                          <a:solidFill>
                            <a:schemeClr val="tx1"/>
                          </a:solidFill>
                          <a:effectLst/>
                          <a:latin typeface="+mn-lt"/>
                        </a:rPr>
                        <a:t>108a Co-PISC New Project    Supplement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New Form 107 and Project Cover Sheet wizard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600610886"/>
                  </a:ext>
                </a:extLst>
              </a:tr>
              <a:tr h="274320">
                <a:tc>
                  <a:txBody>
                    <a:bodyPr/>
                    <a:lstStyle/>
                    <a:p>
                      <a:pPr marL="111125" indent="0" algn="l" fontAlgn="b"/>
                      <a:r>
                        <a:rPr lang="en-US" sz="1800" b="0" i="0" u="none" strike="noStrike" dirty="0">
                          <a:solidFill>
                            <a:schemeClr val="tx1"/>
                          </a:solidFill>
                          <a:effectLst/>
                          <a:latin typeface="+mn-lt"/>
                        </a:rPr>
                        <a:t>108b Coordinating Center Supplement </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New Form 109 and IRB Information Sheet wizard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4090308318"/>
                  </a:ext>
                </a:extLst>
              </a:tr>
            </a:tbl>
          </a:graphicData>
        </a:graphic>
      </p:graphicFrame>
    </p:spTree>
    <p:extLst>
      <p:ext uri="{BB962C8B-B14F-4D97-AF65-F5344CB8AC3E}">
        <p14:creationId xmlns:p14="http://schemas.microsoft.com/office/powerpoint/2010/main" val="752335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308059" y="618233"/>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Discontinued Forms </a:t>
            </a:r>
          </a:p>
        </p:txBody>
      </p:sp>
      <p:graphicFrame>
        <p:nvGraphicFramePr>
          <p:cNvPr id="7" name="Table 6">
            <a:extLst>
              <a:ext uri="{FF2B5EF4-FFF2-40B4-BE49-F238E27FC236}">
                <a16:creationId xmlns:a16="http://schemas.microsoft.com/office/drawing/2014/main" id="{125A841A-498E-3B75-6B1C-967AB39A8033}"/>
              </a:ext>
            </a:extLst>
          </p:cNvPr>
          <p:cNvGraphicFramePr>
            <a:graphicFrameLocks noGrp="1"/>
          </p:cNvGraphicFramePr>
          <p:nvPr>
            <p:extLst>
              <p:ext uri="{D42A27DB-BD31-4B8C-83A1-F6EECF244321}">
                <p14:modId xmlns:p14="http://schemas.microsoft.com/office/powerpoint/2010/main" val="328710825"/>
              </p:ext>
            </p:extLst>
          </p:nvPr>
        </p:nvGraphicFramePr>
        <p:xfrm>
          <a:off x="308059" y="1616279"/>
          <a:ext cx="11397461" cy="4326940"/>
        </p:xfrm>
        <a:graphic>
          <a:graphicData uri="http://schemas.openxmlformats.org/drawingml/2006/table">
            <a:tbl>
              <a:tblPr firstRow="1" bandRow="1">
                <a:tableStyleId>{69012ECD-51FC-41F1-AA8D-1B2483CD663E}</a:tableStyleId>
              </a:tblPr>
              <a:tblGrid>
                <a:gridCol w="3468945">
                  <a:extLst>
                    <a:ext uri="{9D8B030D-6E8A-4147-A177-3AD203B41FA5}">
                      <a16:colId xmlns:a16="http://schemas.microsoft.com/office/drawing/2014/main" val="1954312555"/>
                    </a:ext>
                  </a:extLst>
                </a:gridCol>
                <a:gridCol w="6211230">
                  <a:extLst>
                    <a:ext uri="{9D8B030D-6E8A-4147-A177-3AD203B41FA5}">
                      <a16:colId xmlns:a16="http://schemas.microsoft.com/office/drawing/2014/main" val="3078495041"/>
                    </a:ext>
                  </a:extLst>
                </a:gridCol>
                <a:gridCol w="1717286">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Discontinued Form</a:t>
                      </a:r>
                      <a:endParaRPr lang="en-US" sz="1800" b="1" i="0" u="none" strike="noStrike" dirty="0">
                        <a:solidFill>
                          <a:schemeClr val="tx1"/>
                        </a:solidFill>
                        <a:effectLst/>
                        <a:latin typeface="Calibri" panose="020F0502020204030204" pitchFamily="34" charset="0"/>
                      </a:endParaRPr>
                    </a:p>
                  </a:txBody>
                  <a:tcPr marL="7315" marR="7315" marT="7315" marB="0">
                    <a:solidFill>
                      <a:schemeClr val="tx2">
                        <a:lumMod val="20000"/>
                        <a:lumOff val="80000"/>
                      </a:schemeClr>
                    </a:solidFill>
                  </a:tcPr>
                </a:tc>
                <a:tc>
                  <a:txBody>
                    <a:bodyPr/>
                    <a:lstStyle/>
                    <a:p>
                      <a:r>
                        <a:rPr lang="en-US" dirty="0">
                          <a:solidFill>
                            <a:schemeClr val="tx1"/>
                          </a:solidFill>
                        </a:rPr>
                        <a:t>Where Information Will Be Captured</a:t>
                      </a:r>
                    </a:p>
                  </a:txBody>
                  <a:tcPr>
                    <a:solidFill>
                      <a:schemeClr val="tx2">
                        <a:lumMod val="20000"/>
                        <a:lumOff val="80000"/>
                      </a:schemeClr>
                    </a:solidFill>
                  </a:tcPr>
                </a:tc>
                <a:tc>
                  <a:txBody>
                    <a:bodyPr/>
                    <a:lstStyle/>
                    <a:p>
                      <a:r>
                        <a:rPr lang="en-US" dirty="0">
                          <a:solidFill>
                            <a:schemeClr val="tx1"/>
                          </a:solidFill>
                        </a:rPr>
                        <a:t>Discontinuation Date</a:t>
                      </a:r>
                    </a:p>
                  </a:txBody>
                  <a:tcPr>
                    <a:solidFill>
                      <a:schemeClr val="tx2">
                        <a:lumMod val="20000"/>
                        <a:lumOff val="80000"/>
                      </a:schemeClr>
                    </a:solidFill>
                  </a:tcPr>
                </a:tc>
                <a:extLst>
                  <a:ext uri="{0D108BD9-81ED-4DB2-BD59-A6C34878D82A}">
                    <a16:rowId xmlns:a16="http://schemas.microsoft.com/office/drawing/2014/main" val="272062534"/>
                  </a:ext>
                </a:extLst>
              </a:tr>
              <a:tr h="274320">
                <a:tc>
                  <a:txBody>
                    <a:bodyPr/>
                    <a:lstStyle/>
                    <a:p>
                      <a:pPr marL="11112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3A3838"/>
                          </a:solidFill>
                          <a:effectLst/>
                          <a:latin typeface="+mn-lt"/>
                        </a:rPr>
                        <a:t>110a </a:t>
                      </a:r>
                      <a:r>
                        <a:rPr lang="en-US" sz="1800" b="0" u="none" strike="noStrike" dirty="0">
                          <a:solidFill>
                            <a:schemeClr val="tx1"/>
                          </a:solidFill>
                          <a:effectLst/>
                          <a:latin typeface="+mn-lt"/>
                        </a:rPr>
                        <a:t>Vulnerable Population Pregnant Women</a:t>
                      </a:r>
                      <a:endParaRPr lang="en-US" sz="1800" b="0" i="0" u="none" strike="noStrike" dirty="0">
                        <a:solidFill>
                          <a:srgbClr val="3A3838"/>
                        </a:solidFill>
                        <a:effectLst/>
                        <a:latin typeface="+mn-lt"/>
                      </a:endParaRP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IRB Information Sheet wizard and Protocol Template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1170348227"/>
                  </a:ext>
                </a:extLst>
              </a:tr>
              <a:tr h="274320">
                <a:tc>
                  <a:txBody>
                    <a:bodyPr/>
                    <a:lstStyle/>
                    <a:p>
                      <a:pPr marL="111125" indent="0" algn="l" fontAlgn="b"/>
                      <a:r>
                        <a:rPr lang="en-US" sz="1800" b="0" i="0" u="none" strike="noStrike" dirty="0">
                          <a:solidFill>
                            <a:schemeClr val="tx1"/>
                          </a:solidFill>
                          <a:effectLst/>
                          <a:latin typeface="+mn-lt"/>
                        </a:rPr>
                        <a:t>110b </a:t>
                      </a:r>
                      <a:r>
                        <a:rPr lang="en-US" sz="1800" b="0" u="none" strike="noStrike" dirty="0">
                          <a:solidFill>
                            <a:schemeClr val="tx1"/>
                          </a:solidFill>
                          <a:effectLst/>
                          <a:latin typeface="+mn-lt"/>
                        </a:rPr>
                        <a:t>Vulnerable Population Prisoners</a:t>
                      </a:r>
                      <a:endParaRPr lang="en-US" sz="1800" b="0" i="0" u="none" strike="noStrike" dirty="0">
                        <a:solidFill>
                          <a:schemeClr val="tx1"/>
                        </a:solidFill>
                        <a:effectLst/>
                        <a:latin typeface="+mn-lt"/>
                      </a:endParaRP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IRB Information Sheet wizard and Protocol Template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132689971"/>
                  </a:ext>
                </a:extLst>
              </a:tr>
              <a:tr h="274320">
                <a:tc>
                  <a:txBody>
                    <a:bodyPr/>
                    <a:lstStyle/>
                    <a:p>
                      <a:pPr marL="11112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115c </a:t>
                      </a:r>
                      <a:r>
                        <a:rPr lang="en-US" sz="1800" b="0" u="none" strike="noStrike" dirty="0">
                          <a:solidFill>
                            <a:srgbClr val="3A3838"/>
                          </a:solidFill>
                          <a:effectLst/>
                          <a:latin typeface="+mn-lt"/>
                        </a:rPr>
                        <a:t>Documentation of fCOI for Continuing Review</a:t>
                      </a:r>
                      <a:endParaRPr lang="en-US" sz="1800" b="0" i="0" u="none" strike="noStrike" dirty="0">
                        <a:solidFill>
                          <a:srgbClr val="3A3838"/>
                        </a:solidFill>
                        <a:effectLst/>
                        <a:latin typeface="+mn-lt"/>
                      </a:endParaRP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No longer required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6/14/2023</a:t>
                      </a:r>
                    </a:p>
                  </a:txBody>
                  <a:tcPr/>
                </a:tc>
                <a:extLst>
                  <a:ext uri="{0D108BD9-81ED-4DB2-BD59-A6C34878D82A}">
                    <a16:rowId xmlns:a16="http://schemas.microsoft.com/office/drawing/2014/main" val="619957153"/>
                  </a:ext>
                </a:extLst>
              </a:tr>
              <a:tr h="290865">
                <a:tc>
                  <a:txBody>
                    <a:bodyPr/>
                    <a:lstStyle/>
                    <a:p>
                      <a:pPr marL="111125" indent="0" algn="l" fontAlgn="b"/>
                      <a:r>
                        <a:rPr lang="en-US" sz="1800" b="0" i="0" u="none" strike="noStrike" dirty="0">
                          <a:solidFill>
                            <a:schemeClr val="tx1"/>
                          </a:solidFill>
                          <a:effectLst/>
                          <a:latin typeface="+mn-lt"/>
                        </a:rPr>
                        <a:t>119 Report of SAE and UAP</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New Form 124 Reportable Events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6/28/2023</a:t>
                      </a:r>
                    </a:p>
                  </a:txBody>
                  <a:tcPr/>
                </a:tc>
                <a:extLst>
                  <a:ext uri="{0D108BD9-81ED-4DB2-BD59-A6C34878D82A}">
                    <a16:rowId xmlns:a16="http://schemas.microsoft.com/office/drawing/2014/main" val="2424638731"/>
                  </a:ext>
                </a:extLst>
              </a:tr>
              <a:tr h="274320">
                <a:tc>
                  <a:txBody>
                    <a:bodyPr/>
                    <a:lstStyle/>
                    <a:p>
                      <a:pPr marL="111125" indent="0" algn="l" fontAlgn="b"/>
                      <a:r>
                        <a:rPr lang="en-US" sz="1800" b="0" i="0" u="none" strike="noStrike" dirty="0">
                          <a:solidFill>
                            <a:schemeClr val="tx1"/>
                          </a:solidFill>
                          <a:effectLst/>
                          <a:latin typeface="+mn-lt"/>
                        </a:rPr>
                        <a:t>127a COVID-19 Protocol Exception Request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Form 127 Protocol Exception Request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6/28/2023</a:t>
                      </a:r>
                    </a:p>
                  </a:txBody>
                  <a:tcPr/>
                </a:tc>
                <a:extLst>
                  <a:ext uri="{0D108BD9-81ED-4DB2-BD59-A6C34878D82A}">
                    <a16:rowId xmlns:a16="http://schemas.microsoft.com/office/drawing/2014/main" val="2600610886"/>
                  </a:ext>
                </a:extLst>
              </a:tr>
              <a:tr h="274320">
                <a:tc>
                  <a:txBody>
                    <a:bodyPr/>
                    <a:lstStyle/>
                    <a:p>
                      <a:pPr marL="111125" indent="0" algn="l" fontAlgn="b"/>
                      <a:r>
                        <a:rPr lang="en-US" sz="1800" b="0" i="0" u="none" strike="noStrike" dirty="0">
                          <a:solidFill>
                            <a:schemeClr val="tx1"/>
                          </a:solidFill>
                          <a:effectLst/>
                          <a:latin typeface="+mn-lt"/>
                        </a:rPr>
                        <a:t>129  Report of Protocol Deviation</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New Form 124 Reportable Events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6/28/2023</a:t>
                      </a:r>
                    </a:p>
                  </a:txBody>
                  <a:tcPr/>
                </a:tc>
                <a:extLst>
                  <a:ext uri="{0D108BD9-81ED-4DB2-BD59-A6C34878D82A}">
                    <a16:rowId xmlns:a16="http://schemas.microsoft.com/office/drawing/2014/main" val="4090308318"/>
                  </a:ext>
                </a:extLst>
              </a:tr>
              <a:tr h="274320">
                <a:tc>
                  <a:txBody>
                    <a:bodyPr/>
                    <a:lstStyle/>
                    <a:p>
                      <a:pPr marL="111125" indent="0" algn="l" fontAlgn="b"/>
                      <a:r>
                        <a:rPr lang="en-US" sz="1800" b="0" i="0" u="none" strike="noStrike" dirty="0">
                          <a:solidFill>
                            <a:schemeClr val="tx1"/>
                          </a:solidFill>
                          <a:effectLst/>
                          <a:latin typeface="+mn-lt"/>
                        </a:rPr>
                        <a:t>134a Change in PISC</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Form 116 Amendment and Protocol Cover Sheet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6/28/2023</a:t>
                      </a:r>
                    </a:p>
                  </a:txBody>
                  <a:tcPr/>
                </a:tc>
                <a:extLst>
                  <a:ext uri="{0D108BD9-81ED-4DB2-BD59-A6C34878D82A}">
                    <a16:rowId xmlns:a16="http://schemas.microsoft.com/office/drawing/2014/main" val="960081019"/>
                  </a:ext>
                </a:extLst>
              </a:tr>
              <a:tr h="274320">
                <a:tc>
                  <a:txBody>
                    <a:bodyPr/>
                    <a:lstStyle/>
                    <a:p>
                      <a:pPr marL="111125" indent="0" algn="l" fontAlgn="b"/>
                      <a:r>
                        <a:rPr lang="en-US" sz="1800" b="0" i="0" u="none" strike="noStrike" dirty="0">
                          <a:solidFill>
                            <a:schemeClr val="tx1"/>
                          </a:solidFill>
                          <a:effectLst/>
                          <a:latin typeface="+mn-lt"/>
                        </a:rPr>
                        <a:t>134b Change in LSI</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Form 116 Amendment and Protocol Cover Sheet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6/28/2023</a:t>
                      </a:r>
                    </a:p>
                  </a:txBody>
                  <a:tcPr/>
                </a:tc>
                <a:extLst>
                  <a:ext uri="{0D108BD9-81ED-4DB2-BD59-A6C34878D82A}">
                    <a16:rowId xmlns:a16="http://schemas.microsoft.com/office/drawing/2014/main" val="2753644203"/>
                  </a:ext>
                </a:extLst>
              </a:tr>
            </a:tbl>
          </a:graphicData>
        </a:graphic>
      </p:graphicFrame>
    </p:spTree>
    <p:extLst>
      <p:ext uri="{BB962C8B-B14F-4D97-AF65-F5344CB8AC3E}">
        <p14:creationId xmlns:p14="http://schemas.microsoft.com/office/powerpoint/2010/main" val="3279661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What’s Next?</a:t>
            </a:r>
            <a:endParaRPr lang="en-US" dirty="0"/>
          </a:p>
        </p:txBody>
      </p:sp>
    </p:spTree>
    <p:extLst>
      <p:ext uri="{BB962C8B-B14F-4D97-AF65-F5344CB8AC3E}">
        <p14:creationId xmlns:p14="http://schemas.microsoft.com/office/powerpoint/2010/main" val="59445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632064"/>
          </a:xfrm>
        </p:spPr>
        <p:txBody>
          <a:bodyPr>
            <a:noAutofit/>
          </a:bodyPr>
          <a:lstStyle/>
          <a:p>
            <a:r>
              <a:rPr lang="en-US" dirty="0"/>
              <a:t>When Form 108 is discontinued, project documentation will center around the IRB Information Sheet wizard and Protocol Template. </a:t>
            </a:r>
          </a:p>
          <a:p>
            <a:r>
              <a:rPr lang="en-US" dirty="0"/>
              <a:t>The CIRB will </a:t>
            </a:r>
            <a:r>
              <a:rPr lang="en-US" u="sng" dirty="0"/>
              <a:t>not</a:t>
            </a:r>
            <a:r>
              <a:rPr lang="en-US" dirty="0"/>
              <a:t> require existing projects to convert a currently approved protocol to the new Protocol Template. </a:t>
            </a:r>
          </a:p>
          <a:p>
            <a:r>
              <a:rPr lang="en-US" dirty="0"/>
              <a:t>The Project Cover Sheet wizard will be the new source documentation when key study personnel are listed or added on a project. The Project Cover Sheet will identify who is in an investigator role, their VA appointment, 8ths, etc. </a:t>
            </a:r>
          </a:p>
          <a:p>
            <a:r>
              <a:rPr lang="en-US" dirty="0"/>
              <a:t>Project documents must stay up to date and always reflect what the project is currently approved for. When an approved project submits an amendment, all applicable documents must be updated if impacted by that change. </a:t>
            </a:r>
          </a:p>
          <a:p>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sz="3600" b="1" dirty="0"/>
              <a:t>Key Takeaways</a:t>
            </a:r>
            <a:endParaRPr lang="en-US" dirty="0"/>
          </a:p>
        </p:txBody>
      </p:sp>
    </p:spTree>
    <p:extLst>
      <p:ext uri="{BB962C8B-B14F-4D97-AF65-F5344CB8AC3E}">
        <p14:creationId xmlns:p14="http://schemas.microsoft.com/office/powerpoint/2010/main" val="780792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309729"/>
            <a:ext cx="10695038" cy="4238542"/>
          </a:xfrm>
        </p:spPr>
        <p:txBody>
          <a:bodyPr>
            <a:noAutofit/>
          </a:bodyPr>
          <a:lstStyle/>
          <a:p>
            <a:r>
              <a:rPr lang="en-US" sz="2100" dirty="0"/>
              <a:t>Continue to always download VA Central IRB forms directly from IRBNet Forms and Templates library (VA Central IRB Administration, Washington, DC – Documents for Researchers) when they are needed to ensure the current version is being used and submitted with a package.</a:t>
            </a:r>
          </a:p>
          <a:p>
            <a:r>
              <a:rPr lang="en-US" sz="2100" dirty="0"/>
              <a:t>CIRB will continue to provide communications to the field through email, VAIRRS Newsletters, and our website over the next few months:  </a:t>
            </a:r>
            <a:r>
              <a:rPr lang="en-US" sz="2100" dirty="0">
                <a:hlinkClick r:id="rId3">
                  <a:extLst>
                    <a:ext uri="{A12FA001-AC4F-418D-AE19-62706E023703}">
                      <ahyp:hlinkClr xmlns:ahyp="http://schemas.microsoft.com/office/drawing/2018/hyperlinkcolor" val="tx"/>
                    </a:ext>
                  </a:extLst>
                </a:hlinkClick>
              </a:rPr>
              <a:t>https://www.research.va.gov/programs/orppe/vacentralirb/default.cfm</a:t>
            </a:r>
            <a:r>
              <a:rPr lang="en-US" sz="2100" dirty="0"/>
              <a:t> </a:t>
            </a:r>
          </a:p>
          <a:p>
            <a:r>
              <a:rPr lang="en-US" sz="2100" dirty="0"/>
              <a:t>Current CIRB Researcher guidance and instructions will be updated through August and uploaded into our IRBNet Forms and Templates library when available. </a:t>
            </a:r>
          </a:p>
          <a:p>
            <a:r>
              <a:rPr lang="en-US" sz="2100" dirty="0"/>
              <a:t>Continue to use “</a:t>
            </a:r>
            <a:r>
              <a:rPr lang="en-US" sz="2100" b="1" dirty="0"/>
              <a:t>Version Control</a:t>
            </a:r>
            <a:r>
              <a:rPr lang="en-US" sz="2100" dirty="0"/>
              <a:t>” in IRBNet to maintain revision history of existing documents (e.g., use pencil icon to replace an existing document, rather than attach as a new document).</a:t>
            </a:r>
          </a:p>
          <a:p>
            <a:r>
              <a:rPr lang="en-US" sz="2100" dirty="0"/>
              <a:t>Contact </a:t>
            </a:r>
            <a:r>
              <a:rPr lang="en-US" sz="2100" dirty="0">
                <a:hlinkClick r:id="rId4">
                  <a:extLst>
                    <a:ext uri="{A12FA001-AC4F-418D-AE19-62706E023703}">
                      <ahyp:hlinkClr xmlns:ahyp="http://schemas.microsoft.com/office/drawing/2018/hyperlinkcolor" val="tx"/>
                    </a:ext>
                  </a:extLst>
                </a:hlinkClick>
              </a:rPr>
              <a:t>VACentralIRB@va.gov</a:t>
            </a:r>
            <a:r>
              <a:rPr lang="en-US" sz="2100" dirty="0"/>
              <a:t> with questions about the forms and process updates. </a:t>
            </a:r>
          </a:p>
          <a:p>
            <a:endParaRPr lang="en-US" sz="2200"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sz="3600" b="1" dirty="0"/>
              <a:t>Prepare for Upcoming Changes</a:t>
            </a:r>
            <a:endParaRPr lang="en-US" dirty="0"/>
          </a:p>
        </p:txBody>
      </p:sp>
    </p:spTree>
    <p:extLst>
      <p:ext uri="{BB962C8B-B14F-4D97-AF65-F5344CB8AC3E}">
        <p14:creationId xmlns:p14="http://schemas.microsoft.com/office/powerpoint/2010/main" val="71925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299815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Important Announcements </a:t>
            </a:r>
          </a:p>
        </p:txBody>
      </p:sp>
      <p:grpSp>
        <p:nvGrpSpPr>
          <p:cNvPr id="4" name="Group 3">
            <a:extLst>
              <a:ext uri="{FF2B5EF4-FFF2-40B4-BE49-F238E27FC236}">
                <a16:creationId xmlns:a16="http://schemas.microsoft.com/office/drawing/2014/main" id="{DAFBBBD6-591D-48D6-A0E4-345644144C6B}"/>
              </a:ext>
            </a:extLst>
          </p:cNvPr>
          <p:cNvGrpSpPr/>
          <p:nvPr/>
        </p:nvGrpSpPr>
        <p:grpSpPr>
          <a:xfrm>
            <a:off x="222339" y="858563"/>
            <a:ext cx="3869337" cy="4202644"/>
            <a:chOff x="723740" y="2099379"/>
            <a:chExt cx="3862225" cy="2437741"/>
          </a:xfrm>
        </p:grpSpPr>
        <p:sp>
          <p:nvSpPr>
            <p:cNvPr id="19" name="Freeform 21">
              <a:extLst>
                <a:ext uri="{FF2B5EF4-FFF2-40B4-BE49-F238E27FC236}">
                  <a16:creationId xmlns:a16="http://schemas.microsoft.com/office/drawing/2014/main" id="{29DCDAEF-ADE6-4EF1-9812-FC3E3B0E4DAB}"/>
                </a:ext>
              </a:extLst>
            </p:cNvPr>
            <p:cNvSpPr>
              <a:spLocks/>
            </p:cNvSpPr>
            <p:nvPr/>
          </p:nvSpPr>
          <p:spPr bwMode="auto">
            <a:xfrm rot="2700000">
              <a:off x="2812694" y="2080821"/>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FAA05AA-F041-422E-A49E-AF8FDF7B1616}"/>
                </a:ext>
              </a:extLst>
            </p:cNvPr>
            <p:cNvSpPr/>
            <p:nvPr/>
          </p:nvSpPr>
          <p:spPr>
            <a:xfrm>
              <a:off x="723740" y="2226751"/>
              <a:ext cx="3862225" cy="231036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1" name="Freeform 4">
              <a:extLst>
                <a:ext uri="{FF2B5EF4-FFF2-40B4-BE49-F238E27FC236}">
                  <a16:creationId xmlns:a16="http://schemas.microsoft.com/office/drawing/2014/main" id="{86AFC989-F4F5-4AE8-BF74-BF90AC685681}"/>
                </a:ext>
              </a:extLst>
            </p:cNvPr>
            <p:cNvSpPr/>
            <p:nvPr/>
          </p:nvSpPr>
          <p:spPr>
            <a:xfrm>
              <a:off x="2855759" y="2099379"/>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201A73C-3ECC-46E5-AA6A-FE57535FCEB0}"/>
                </a:ext>
              </a:extLst>
            </p:cNvPr>
            <p:cNvSpPr txBox="1"/>
            <p:nvPr/>
          </p:nvSpPr>
          <p:spPr>
            <a:xfrm>
              <a:off x="767696" y="2264274"/>
              <a:ext cx="2885847" cy="5845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IRB Information Sheet Wizard Update </a:t>
              </a:r>
            </a:p>
          </p:txBody>
        </p:sp>
      </p:grpSp>
      <p:grpSp>
        <p:nvGrpSpPr>
          <p:cNvPr id="43" name="Group 42">
            <a:extLst>
              <a:ext uri="{FF2B5EF4-FFF2-40B4-BE49-F238E27FC236}">
                <a16:creationId xmlns:a16="http://schemas.microsoft.com/office/drawing/2014/main" id="{144DD1DB-CFED-4E4F-9CF3-2B91BCDECE21}"/>
              </a:ext>
            </a:extLst>
          </p:cNvPr>
          <p:cNvGrpSpPr/>
          <p:nvPr/>
        </p:nvGrpSpPr>
        <p:grpSpPr>
          <a:xfrm>
            <a:off x="4171486" y="858563"/>
            <a:ext cx="3869337" cy="4202644"/>
            <a:chOff x="787641" y="2104880"/>
            <a:chExt cx="3712360" cy="2543472"/>
          </a:xfrm>
        </p:grpSpPr>
        <p:sp>
          <p:nvSpPr>
            <p:cNvPr id="44" name="Freeform 21">
              <a:extLst>
                <a:ext uri="{FF2B5EF4-FFF2-40B4-BE49-F238E27FC236}">
                  <a16:creationId xmlns:a16="http://schemas.microsoft.com/office/drawing/2014/main" id="{EA267CC8-314A-4F1C-8A99-C2E459E1DFA1}"/>
                </a:ext>
              </a:extLst>
            </p:cNvPr>
            <p:cNvSpPr>
              <a:spLocks/>
            </p:cNvSpPr>
            <p:nvPr/>
          </p:nvSpPr>
          <p:spPr bwMode="auto">
            <a:xfrm rot="2700000">
              <a:off x="2680078" y="208554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5B21EF2-6A4C-47E7-A630-EACD59FDFEAA}"/>
                </a:ext>
              </a:extLst>
            </p:cNvPr>
            <p:cNvSpPr/>
            <p:nvPr/>
          </p:nvSpPr>
          <p:spPr>
            <a:xfrm>
              <a:off x="787641" y="2237731"/>
              <a:ext cx="3712360" cy="24106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6" name="Freeform 4">
              <a:extLst>
                <a:ext uri="{FF2B5EF4-FFF2-40B4-BE49-F238E27FC236}">
                  <a16:creationId xmlns:a16="http://schemas.microsoft.com/office/drawing/2014/main" id="{647E3FCF-9DEE-406B-A9AD-798CAB0403EE}"/>
                </a:ext>
              </a:extLst>
            </p:cNvPr>
            <p:cNvSpPr/>
            <p:nvPr/>
          </p:nvSpPr>
          <p:spPr>
            <a:xfrm>
              <a:off x="2761673" y="2104880"/>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5F770CF-8764-4A82-9140-BB9FB981D4C6}"/>
                </a:ext>
              </a:extLst>
            </p:cNvPr>
            <p:cNvSpPr txBox="1"/>
            <p:nvPr/>
          </p:nvSpPr>
          <p:spPr>
            <a:xfrm>
              <a:off x="875634" y="2297988"/>
              <a:ext cx="2851820" cy="27940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3E72"/>
                  </a:solidFill>
                  <a:latin typeface="Calibri" panose="020F0502020204030204"/>
                  <a:ea typeface="Open Sans" panose="020B0606030504020204" pitchFamily="34" charset="0"/>
                  <a:cs typeface="Segoe UI" panose="020B0502040204020203" pitchFamily="34" charset="0"/>
                </a:rPr>
                <a:t>New Wizards</a:t>
              </a:r>
              <a:endPar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endParaRPr>
            </a:p>
          </p:txBody>
        </p:sp>
      </p:grpSp>
      <p:sp>
        <p:nvSpPr>
          <p:cNvPr id="5" name="TextBox 4">
            <a:extLst>
              <a:ext uri="{FF2B5EF4-FFF2-40B4-BE49-F238E27FC236}">
                <a16:creationId xmlns:a16="http://schemas.microsoft.com/office/drawing/2014/main" id="{BDEDFA24-B60F-47DF-BA85-5DF5A4B93BDB}"/>
              </a:ext>
            </a:extLst>
          </p:cNvPr>
          <p:cNvSpPr txBox="1"/>
          <p:nvPr/>
        </p:nvSpPr>
        <p:spPr>
          <a:xfrm>
            <a:off x="376419" y="5061207"/>
            <a:ext cx="1137621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Subscribe to the </a:t>
            </a: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VAIRRS Newsletter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to keep up with important announcements and program updates: </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https://public.govdelivery.com/accounts/USVHA/subscriber/new?topic_id=USVHA_1952</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rPr>
              <a:t> </a:t>
            </a:r>
          </a:p>
        </p:txBody>
      </p:sp>
      <p:grpSp>
        <p:nvGrpSpPr>
          <p:cNvPr id="17" name="Group 16">
            <a:extLst>
              <a:ext uri="{FF2B5EF4-FFF2-40B4-BE49-F238E27FC236}">
                <a16:creationId xmlns:a16="http://schemas.microsoft.com/office/drawing/2014/main" id="{DC9989A0-A538-95A2-5637-C88F0DBEA11E}"/>
              </a:ext>
            </a:extLst>
          </p:cNvPr>
          <p:cNvGrpSpPr/>
          <p:nvPr/>
        </p:nvGrpSpPr>
        <p:grpSpPr>
          <a:xfrm>
            <a:off x="8132537" y="858563"/>
            <a:ext cx="3869337" cy="4202644"/>
            <a:chOff x="723740" y="2100528"/>
            <a:chExt cx="3862225" cy="2476784"/>
          </a:xfrm>
        </p:grpSpPr>
        <p:sp>
          <p:nvSpPr>
            <p:cNvPr id="18" name="Freeform 21">
              <a:extLst>
                <a:ext uri="{FF2B5EF4-FFF2-40B4-BE49-F238E27FC236}">
                  <a16:creationId xmlns:a16="http://schemas.microsoft.com/office/drawing/2014/main" id="{8C157776-4044-5D44-B15F-39E1931BF1FC}"/>
                </a:ext>
              </a:extLst>
            </p:cNvPr>
            <p:cNvSpPr>
              <a:spLocks/>
            </p:cNvSpPr>
            <p:nvPr/>
          </p:nvSpPr>
          <p:spPr bwMode="auto">
            <a:xfrm rot="2700000">
              <a:off x="2782314" y="2076475"/>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83EB563-60DE-6F0A-FEDB-2FCD52A4491C}"/>
                </a:ext>
              </a:extLst>
            </p:cNvPr>
            <p:cNvSpPr/>
            <p:nvPr/>
          </p:nvSpPr>
          <p:spPr>
            <a:xfrm>
              <a:off x="723740" y="2226751"/>
              <a:ext cx="3862225" cy="235056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4" name="Freeform 4">
              <a:extLst>
                <a:ext uri="{FF2B5EF4-FFF2-40B4-BE49-F238E27FC236}">
                  <a16:creationId xmlns:a16="http://schemas.microsoft.com/office/drawing/2014/main" id="{10396576-3B7E-638D-6085-D54706B0FF30}"/>
                </a:ext>
              </a:extLst>
            </p:cNvPr>
            <p:cNvSpPr/>
            <p:nvPr/>
          </p:nvSpPr>
          <p:spPr>
            <a:xfrm>
              <a:off x="2858745" y="2100528"/>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2FB0D4C-8614-7814-BF18-630654835B87}"/>
                </a:ext>
              </a:extLst>
            </p:cNvPr>
            <p:cNvSpPr txBox="1"/>
            <p:nvPr/>
          </p:nvSpPr>
          <p:spPr>
            <a:xfrm>
              <a:off x="851026" y="2268064"/>
              <a:ext cx="3368692" cy="2720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FIND Pro Launch</a:t>
              </a:r>
            </a:p>
          </p:txBody>
        </p:sp>
      </p:grpSp>
      <p:sp>
        <p:nvSpPr>
          <p:cNvPr id="28" name="Inhaltsplatzhalter 4">
            <a:extLst>
              <a:ext uri="{FF2B5EF4-FFF2-40B4-BE49-F238E27FC236}">
                <a16:creationId xmlns:a16="http://schemas.microsoft.com/office/drawing/2014/main" id="{73B77CB6-F24C-9363-A79C-78E961C72FB8}"/>
              </a:ext>
            </a:extLst>
          </p:cNvPr>
          <p:cNvSpPr txBox="1">
            <a:spLocks/>
          </p:cNvSpPr>
          <p:nvPr/>
        </p:nvSpPr>
        <p:spPr>
          <a:xfrm>
            <a:off x="8162089" y="2298097"/>
            <a:ext cx="3657575" cy="276998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dirty="0">
                <a:solidFill>
                  <a:srgbClr val="002060"/>
                </a:solidFill>
                <a:latin typeface="calibri" panose="020F0502020204030204" pitchFamily="34" charset="0"/>
              </a:rPr>
              <a:t>ORD’s Focused Inquiry Navigation Database (FIND Pro) tool officially launched on June 13, 2023! FIND Pro empowers researching by returning relevant and rank ordered search results regarding VA research policy, guidance and FAQs, providing a portal to ask ORD policy experts questions and offering a mechanism for the researcher to provide feedback that is read and discussed by the FIND Pro team and escalated to ORD leadership as needed. Check out the tool </a:t>
            </a:r>
            <a:r>
              <a:rPr lang="en-US" sz="1500" dirty="0">
                <a:solidFill>
                  <a:srgbClr val="002060"/>
                </a:solidFill>
                <a:latin typeface="calibri" panose="020F0502020204030204" pitchFamily="34" charset="0"/>
                <a:hlinkClick r:id="rId3"/>
              </a:rPr>
              <a:t>here</a:t>
            </a:r>
            <a:r>
              <a:rPr lang="en-US" sz="1500" dirty="0">
                <a:solidFill>
                  <a:srgbClr val="002060"/>
                </a:solidFill>
                <a:latin typeface="calibri" panose="020F0502020204030204" pitchFamily="34" charset="0"/>
              </a:rPr>
              <a:t>!</a:t>
            </a:r>
          </a:p>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5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6" name="TextBox 5">
            <a:extLst>
              <a:ext uri="{FF2B5EF4-FFF2-40B4-BE49-F238E27FC236}">
                <a16:creationId xmlns:a16="http://schemas.microsoft.com/office/drawing/2014/main" id="{CCA2D3E0-130C-462B-D988-1B9B4E6E681F}"/>
              </a:ext>
            </a:extLst>
          </p:cNvPr>
          <p:cNvSpPr txBox="1"/>
          <p:nvPr/>
        </p:nvSpPr>
        <p:spPr>
          <a:xfrm>
            <a:off x="190126" y="2298097"/>
            <a:ext cx="3870065" cy="1477328"/>
          </a:xfrm>
          <a:prstGeom prst="rect">
            <a:avLst/>
          </a:prstGeom>
          <a:noFill/>
        </p:spPr>
        <p:txBody>
          <a:bodyPr wrap="square">
            <a:spAutoFit/>
          </a:bodyPr>
          <a:lstStyle/>
          <a:p>
            <a:pPr>
              <a:defRPr/>
            </a:pPr>
            <a:r>
              <a:rPr lang="en-US" sz="1500" dirty="0">
                <a:solidFill>
                  <a:srgbClr val="002060"/>
                </a:solidFill>
              </a:rPr>
              <a:t>The IRB Information Sheet wizard completion rate is climbing! As of now, we have reached a 67% completion rate. Please ensure all human research projects are recorded in IRBNet, including all human research projects under the oversight of an external IRB.</a:t>
            </a:r>
            <a:endParaRPr lang="en-US" sz="1500" dirty="0">
              <a:solidFill>
                <a:srgbClr val="002060"/>
              </a:solidFill>
              <a:latin typeface="Calibri" panose="020F0502020204030204"/>
            </a:endParaRPr>
          </a:p>
        </p:txBody>
      </p:sp>
      <p:sp>
        <p:nvSpPr>
          <p:cNvPr id="7" name="TextBox 6">
            <a:extLst>
              <a:ext uri="{FF2B5EF4-FFF2-40B4-BE49-F238E27FC236}">
                <a16:creationId xmlns:a16="http://schemas.microsoft.com/office/drawing/2014/main" id="{BC284A3C-1D22-B475-FD57-BE1C6571E198}"/>
              </a:ext>
            </a:extLst>
          </p:cNvPr>
          <p:cNvSpPr txBox="1"/>
          <p:nvPr/>
        </p:nvSpPr>
        <p:spPr>
          <a:xfrm>
            <a:off x="4215206" y="2298097"/>
            <a:ext cx="3855169" cy="1477328"/>
          </a:xfrm>
          <a:prstGeom prst="rect">
            <a:avLst/>
          </a:prstGeom>
          <a:noFill/>
        </p:spPr>
        <p:txBody>
          <a:bodyPr wrap="square">
            <a:spAutoFit/>
          </a:bodyPr>
          <a:lstStyle/>
          <a:p>
            <a:pPr algn="l"/>
            <a:r>
              <a:rPr lang="en-US" sz="1500" b="0" i="0" dirty="0">
                <a:solidFill>
                  <a:srgbClr val="002060"/>
                </a:solidFill>
                <a:effectLst/>
                <a:latin typeface="calibri" panose="020F0502020204030204" pitchFamily="34" charset="0"/>
              </a:rPr>
              <a:t>The personnel tracking section of the Project Cover Sheet wizard will soon be converted into two new wizards for investigators and study teams. We will provide an opportunity to review the wizard outlines and discuss the new wizards at the VAIRRS July webinar.</a:t>
            </a:r>
            <a:endParaRPr lang="en-US" sz="15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76433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a:xfrm>
            <a:off x="838200" y="284375"/>
            <a:ext cx="8665564" cy="752929"/>
          </a:xfrm>
        </p:spPr>
        <p:txBody>
          <a:bodyPr/>
          <a:lstStyle/>
          <a:p>
            <a:r>
              <a:rPr lang="en-US" dirty="0"/>
              <a:t>Factors Contributing to Delays in Approval for Multi-site Trials</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199" y="1448553"/>
            <a:ext cx="11193855" cy="4372143"/>
          </a:xfrm>
        </p:spPr>
        <p:txBody>
          <a:bodyPr>
            <a:normAutofit lnSpcReduction="10000"/>
          </a:bodyPr>
          <a:lstStyle/>
          <a:p>
            <a:pPr marL="342900" indent="-342900">
              <a:buFont typeface="+mj-lt"/>
              <a:buAutoNum type="arabicPeriod"/>
            </a:pPr>
            <a:r>
              <a:rPr lang="en-US" sz="2000" b="0" i="0" u="none" strike="noStrike" baseline="0" dirty="0">
                <a:latin typeface="Arial" panose="020B0604020202020204" pitchFamily="34" charset="0"/>
              </a:rPr>
              <a:t>Redundant questions asked in different ways on the VA CIRB forms. </a:t>
            </a:r>
          </a:p>
          <a:p>
            <a:pPr lvl="1"/>
            <a:r>
              <a:rPr lang="en-US" b="0" i="0" u="none" strike="noStrike" baseline="0" dirty="0">
                <a:latin typeface="Arial" panose="020B0604020202020204" pitchFamily="34" charset="0"/>
              </a:rPr>
              <a:t>Leads to an administrative pre-review which creates a list of needed changes to make the application consistent. </a:t>
            </a:r>
          </a:p>
          <a:p>
            <a:pPr lvl="1"/>
            <a:r>
              <a:rPr lang="en-US" b="0" i="0" u="none" strike="noStrike" baseline="0" dirty="0">
                <a:latin typeface="Arial" panose="020B0604020202020204" pitchFamily="34" charset="0"/>
              </a:rPr>
              <a:t>When the administrative review is returned to the study team to make those changes, an additional cycle of review and required response is included in the time to initial approval. </a:t>
            </a:r>
          </a:p>
          <a:p>
            <a:pPr marL="342900" indent="-342900">
              <a:buFont typeface="+mj-lt"/>
              <a:buAutoNum type="arabicPeriod"/>
            </a:pPr>
            <a:r>
              <a:rPr lang="en-US" sz="2000" b="0" i="0" u="none" strike="noStrike" baseline="0" dirty="0">
                <a:latin typeface="Arial" panose="020B0604020202020204" pitchFamily="34" charset="0"/>
              </a:rPr>
              <a:t>Excessive number of VA CIRB forms. </a:t>
            </a:r>
          </a:p>
          <a:p>
            <a:pPr marL="342900" indent="-342900">
              <a:buFont typeface="+mj-lt"/>
              <a:buAutoNum type="arabicPeriod"/>
            </a:pPr>
            <a:r>
              <a:rPr lang="en-US" sz="2000" b="0" i="0" u="none" strike="noStrike" baseline="0" dirty="0">
                <a:latin typeface="Arial" panose="020B0604020202020204" pitchFamily="34" charset="0"/>
              </a:rPr>
              <a:t>Missing or dated documentation of investigator COI review, and study </a:t>
            </a:r>
            <a:r>
              <a:rPr lang="en-US" sz="2000" dirty="0">
                <a:latin typeface="Arial" panose="020B0604020202020204" pitchFamily="34" charset="0"/>
              </a:rPr>
              <a:t>t</a:t>
            </a:r>
            <a:r>
              <a:rPr lang="en-US" sz="2000" b="0" i="0" u="none" strike="noStrike" baseline="0" dirty="0">
                <a:latin typeface="Arial" panose="020B0604020202020204" pitchFamily="34" charset="0"/>
              </a:rPr>
              <a:t>eam CITI training. </a:t>
            </a:r>
          </a:p>
          <a:p>
            <a:pPr marL="342900" indent="-342900">
              <a:buFont typeface="+mj-lt"/>
              <a:buAutoNum type="arabicPeriod"/>
            </a:pPr>
            <a:r>
              <a:rPr lang="en-US" sz="2000" b="0" i="0" u="none" strike="noStrike" baseline="0" dirty="0">
                <a:latin typeface="Arial" panose="020B0604020202020204" pitchFamily="34" charset="0"/>
              </a:rPr>
              <a:t>Lack of an integrated process for compiling the application for continuing review, creating multiple LSI reviews rather than an integrated continuing review of the entire project. </a:t>
            </a:r>
          </a:p>
          <a:p>
            <a:pPr marL="342900" indent="-342900">
              <a:buFont typeface="+mj-lt"/>
              <a:buAutoNum type="arabicPeriod"/>
            </a:pPr>
            <a:r>
              <a:rPr lang="en-US" sz="2000" b="0" i="0" u="none" strike="noStrike" baseline="0" dirty="0">
                <a:latin typeface="Arial" panose="020B0604020202020204" pitchFamily="34" charset="0"/>
              </a:rPr>
              <a:t>Having investigators, or study </a:t>
            </a:r>
            <a:r>
              <a:rPr lang="en-US" sz="2000" dirty="0">
                <a:latin typeface="Arial" panose="020B0604020202020204" pitchFamily="34" charset="0"/>
              </a:rPr>
              <a:t>c</a:t>
            </a:r>
            <a:r>
              <a:rPr lang="en-US" sz="2000" b="0" i="0" u="none" strike="noStrike" baseline="0" dirty="0">
                <a:latin typeface="Arial" panose="020B0604020202020204" pitchFamily="34" charset="0"/>
              </a:rPr>
              <a:t>oordinators, who are new to the VA CIRB processes and forms initiate application packets which at times must be largely redone. </a:t>
            </a:r>
          </a:p>
          <a:p>
            <a:pPr marL="457200" lvl="1" indent="0">
              <a:buNone/>
            </a:pPr>
            <a:endParaRPr lang="en-US" sz="1800" dirty="0"/>
          </a:p>
          <a:p>
            <a:pPr marL="914400" lvl="1" indent="-457200">
              <a:buFont typeface="+mj-lt"/>
              <a:buAutoNum type="arabicPeriod"/>
            </a:pPr>
            <a:endParaRPr lang="en-US" sz="2400"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76290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VA CIRB Goals for CY2023</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608667"/>
            <a:ext cx="10515600" cy="4212029"/>
          </a:xfrm>
        </p:spPr>
        <p:txBody>
          <a:bodyPr>
            <a:normAutofit lnSpcReduction="10000"/>
          </a:bodyPr>
          <a:lstStyle/>
          <a:p>
            <a:pPr marL="457200" indent="-457200">
              <a:buFont typeface="+mj-lt"/>
              <a:buAutoNum type="arabicPeriod"/>
            </a:pPr>
            <a:r>
              <a:rPr lang="en-US" sz="2000" b="0" i="0" u="none" strike="noStrike" baseline="0" dirty="0">
                <a:latin typeface="Arial" panose="020B0604020202020204" pitchFamily="34" charset="0"/>
              </a:rPr>
              <a:t>Modify all the VA CIRB forms to remove redundant questions, and streamline the forms required for ease of use by the investigator/study </a:t>
            </a:r>
            <a:r>
              <a:rPr lang="en-US" sz="2000" dirty="0">
                <a:latin typeface="Arial" panose="020B0604020202020204" pitchFamily="34" charset="0"/>
              </a:rPr>
              <a:t>t</a:t>
            </a:r>
            <a:r>
              <a:rPr lang="en-US" sz="2000" b="0" i="0" u="none" strike="noStrike" baseline="0" dirty="0">
                <a:latin typeface="Arial" panose="020B0604020202020204" pitchFamily="34" charset="0"/>
              </a:rPr>
              <a:t>eam. </a:t>
            </a:r>
            <a:endParaRPr lang="en-US" sz="900" dirty="0">
              <a:latin typeface="Arial" panose="020B0604020202020204" pitchFamily="34" charset="0"/>
            </a:endParaRPr>
          </a:p>
          <a:p>
            <a:pPr marL="457200" indent="-457200">
              <a:buFont typeface="+mj-lt"/>
              <a:buAutoNum type="arabicPeriod"/>
            </a:pPr>
            <a:r>
              <a:rPr lang="en-US" sz="2000" b="0" i="0" u="none" strike="noStrike" baseline="0" dirty="0">
                <a:latin typeface="Arial" panose="020B0604020202020204" pitchFamily="34" charset="0"/>
              </a:rPr>
              <a:t>Create a communication plan and webinars to introduce the changes to the field, and to RDCs. </a:t>
            </a:r>
            <a:endParaRPr lang="en-US" sz="900" b="0" i="0" u="none" strike="noStrike" baseline="0" dirty="0">
              <a:latin typeface="Arial" panose="020B0604020202020204" pitchFamily="34" charset="0"/>
            </a:endParaRPr>
          </a:p>
          <a:p>
            <a:pPr marL="457200" indent="-457200">
              <a:buFont typeface="+mj-lt"/>
              <a:buAutoNum type="arabicPeriod"/>
            </a:pPr>
            <a:r>
              <a:rPr lang="en-US" sz="2000" b="0" i="0" u="none" strike="noStrike" baseline="0" dirty="0">
                <a:latin typeface="Arial" panose="020B0604020202020204" pitchFamily="34" charset="0"/>
              </a:rPr>
              <a:t>Modify the continuing review process to enable the PI to submit a comprehensive continuing review application and provide approval documentation that will meet the needs of the RDCs. </a:t>
            </a:r>
            <a:endParaRPr lang="en-US" sz="900" b="0" i="0" u="none" strike="noStrike" baseline="0" dirty="0">
              <a:latin typeface="Arial" panose="020B0604020202020204" pitchFamily="34" charset="0"/>
            </a:endParaRPr>
          </a:p>
          <a:p>
            <a:pPr marL="457200" indent="-457200">
              <a:buFont typeface="+mj-lt"/>
              <a:buAutoNum type="arabicPeriod"/>
            </a:pPr>
            <a:r>
              <a:rPr lang="en-US" sz="2000" b="0" i="0" u="none" strike="noStrike" baseline="0" dirty="0">
                <a:latin typeface="Arial" panose="020B0604020202020204" pitchFamily="34" charset="0"/>
              </a:rPr>
              <a:t>Create a robust communication plan and webinars to instruct the field about these changes. </a:t>
            </a:r>
          </a:p>
          <a:p>
            <a:pPr marL="457200" indent="-457200">
              <a:buFont typeface="+mj-lt"/>
              <a:buAutoNum type="arabicPeriod"/>
            </a:pPr>
            <a:r>
              <a:rPr lang="en-US" sz="2000" b="0" i="0" u="none" strike="noStrike" baseline="0" dirty="0">
                <a:latin typeface="Arial" panose="020B0604020202020204" pitchFamily="34" charset="0"/>
              </a:rPr>
              <a:t>Update “Guidance on Reportable Events”, including specific guidance for RCO reporting.</a:t>
            </a:r>
          </a:p>
          <a:p>
            <a:pPr marL="457200" lvl="1" indent="0">
              <a:buNone/>
            </a:pPr>
            <a:endParaRPr lang="en-US" dirty="0"/>
          </a:p>
          <a:p>
            <a:pPr marL="914400" lvl="1" indent="-457200">
              <a:buFont typeface="+mj-lt"/>
              <a:buAutoNum type="arabicPeriod"/>
            </a:pPr>
            <a:endParaRPr lang="en-US"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158358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p:txBody>
          <a:bodyPr lIns="91440" tIns="45720" rIns="91440" bIns="45720" anchor="ctr">
            <a:noAutofit/>
          </a:bodyPr>
          <a:lstStyle/>
          <a:p>
            <a:r>
              <a:rPr lang="en-US" dirty="0"/>
              <a:t>VA Central IRB</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p:txBody>
          <a:bodyPr vert="horz" lIns="91440" tIns="45720" rIns="91440" bIns="45720" rtlCol="0" anchor="t">
            <a:noAutofit/>
          </a:bodyPr>
          <a:lstStyle/>
          <a:p>
            <a:r>
              <a:rPr lang="en-US" dirty="0">
                <a:cs typeface="Calibri"/>
              </a:rPr>
              <a:t>Forms and Process Updates</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474649" y="4312728"/>
            <a:ext cx="8382000" cy="774700"/>
          </a:xfrm>
        </p:spPr>
        <p:txBody>
          <a:bodyPr/>
          <a:lstStyle/>
          <a:p>
            <a:r>
              <a:rPr lang="en-US" dirty="0"/>
              <a:t>Jessica Kroll, MA, CIP</a:t>
            </a:r>
          </a:p>
          <a:p>
            <a:r>
              <a:rPr lang="en-US" dirty="0"/>
              <a:t>VA Central IRB Administrator</a:t>
            </a:r>
          </a:p>
        </p:txBody>
      </p:sp>
    </p:spTree>
    <p:extLst>
      <p:ext uri="{BB962C8B-B14F-4D97-AF65-F5344CB8AC3E}">
        <p14:creationId xmlns:p14="http://schemas.microsoft.com/office/powerpoint/2010/main" val="307964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608667"/>
            <a:ext cx="10515600" cy="4212029"/>
          </a:xfrm>
        </p:spPr>
        <p:txBody>
          <a:bodyPr>
            <a:normAutofit/>
          </a:bodyPr>
          <a:lstStyle/>
          <a:p>
            <a:pPr marL="0" indent="0">
              <a:buNone/>
            </a:pPr>
            <a:r>
              <a:rPr lang="en-US" sz="2400" dirty="0"/>
              <a:t>The VA Central IRB (CIRB) will share an update on recent and upcoming changes to our forms and processes. </a:t>
            </a:r>
          </a:p>
          <a:p>
            <a:pPr marL="0" indent="0">
              <a:buNone/>
            </a:pPr>
            <a:endParaRPr lang="en-US" sz="800" dirty="0"/>
          </a:p>
          <a:p>
            <a:pPr marL="0" indent="0">
              <a:buNone/>
            </a:pPr>
            <a:r>
              <a:rPr lang="en-US" sz="2400" dirty="0"/>
              <a:t>This webinar will cover the following topics:</a:t>
            </a:r>
          </a:p>
          <a:p>
            <a:pPr marL="914400" lvl="1" indent="-457200">
              <a:buFont typeface="+mj-lt"/>
              <a:buAutoNum type="arabicPeriod"/>
            </a:pPr>
            <a:r>
              <a:rPr lang="en-US" sz="2400" dirty="0"/>
              <a:t>Overview </a:t>
            </a:r>
          </a:p>
          <a:p>
            <a:pPr marL="914400" lvl="1" indent="-457200">
              <a:buFont typeface="+mj-lt"/>
              <a:buAutoNum type="arabicPeriod"/>
            </a:pPr>
            <a:r>
              <a:rPr lang="en-US" sz="2400" dirty="0"/>
              <a:t>Process Changes </a:t>
            </a:r>
          </a:p>
          <a:p>
            <a:pPr marL="914400" lvl="1" indent="-457200">
              <a:buFont typeface="+mj-lt"/>
              <a:buAutoNum type="arabicPeriod"/>
            </a:pPr>
            <a:r>
              <a:rPr lang="en-US" sz="2400" dirty="0"/>
              <a:t>Form Changes</a:t>
            </a:r>
          </a:p>
          <a:p>
            <a:pPr marL="914400" lvl="1" indent="-457200">
              <a:buFont typeface="+mj-lt"/>
              <a:buAutoNum type="arabicPeriod"/>
            </a:pPr>
            <a:r>
              <a:rPr lang="en-US" sz="2400" dirty="0"/>
              <a:t>What’s next</a:t>
            </a:r>
          </a:p>
          <a:p>
            <a:pPr marL="914400" lvl="1" indent="-457200">
              <a:buFont typeface="+mj-lt"/>
              <a:buAutoNum type="arabicPeriod"/>
            </a:pPr>
            <a:endParaRPr lang="en-US" sz="2400" dirty="0"/>
          </a:p>
          <a:p>
            <a:pPr marL="914400" lvl="1" indent="-457200">
              <a:buFont typeface="+mj-lt"/>
              <a:buAutoNum type="arabicPeriod"/>
            </a:pPr>
            <a:endParaRPr lang="en-US" sz="2400"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354682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Overview</a:t>
            </a:r>
            <a:endParaRPr lang="en-US" dirty="0"/>
          </a:p>
        </p:txBody>
      </p:sp>
    </p:spTree>
    <p:extLst>
      <p:ext uri="{BB962C8B-B14F-4D97-AF65-F5344CB8AC3E}">
        <p14:creationId xmlns:p14="http://schemas.microsoft.com/office/powerpoint/2010/main" val="834818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E17A42C-3E53-467C-A76D-8053693D8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1CC147DA-14D9-4983-B6CF-EF7536DF17A5}">
  <ds:schemaRefs>
    <ds:schemaRef ds:uri="b3b97a4c-43ac-46e7-9970-904f1e1efc09"/>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77dce447-0566-47ff-8c07-c9b85fda5322"/>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5008</TotalTime>
  <Words>3401</Words>
  <Application>Microsoft Office PowerPoint</Application>
  <PresentationFormat>Widescreen</PresentationFormat>
  <Paragraphs>351</Paragraphs>
  <Slides>35</Slides>
  <Notes>17</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50" baseType="lpstr">
      <vt:lpstr>Arial</vt:lpstr>
      <vt:lpstr>Bradley Hand ITC</vt:lpstr>
      <vt:lpstr>Calibri</vt:lpstr>
      <vt:lpstr>Calibri</vt:lpstr>
      <vt:lpstr>Calibri Light</vt:lpstr>
      <vt:lpstr>Courier New</vt:lpstr>
      <vt:lpstr>Montserrat</vt:lpstr>
      <vt:lpstr>Wingdings</vt:lpstr>
      <vt:lpstr>VAIRRS Main Slides</vt:lpstr>
      <vt:lpstr>VAIRRS Custom 1</vt:lpstr>
      <vt:lpstr>VAIRRS Custom 2</vt:lpstr>
      <vt:lpstr>1_VAIRRS Custom 1</vt:lpstr>
      <vt:lpstr>Custom Design</vt:lpstr>
      <vt:lpstr>VA1</vt:lpstr>
      <vt:lpstr>think-cell Slide</vt:lpstr>
      <vt:lpstr>VA Innovation and Research  Review System (VAIRRS) </vt:lpstr>
      <vt:lpstr>Webinar Housekeeping</vt:lpstr>
      <vt:lpstr>PowerPoint Presentation</vt:lpstr>
      <vt:lpstr>Important Announcements </vt:lpstr>
      <vt:lpstr>Factors Contributing to Delays in Approval for Multi-site Trials</vt:lpstr>
      <vt:lpstr>VA CIRB Goals for CY2023</vt:lpstr>
      <vt:lpstr>VA Central IRB</vt:lpstr>
      <vt:lpstr>Objectives</vt:lpstr>
      <vt:lpstr>Overview</vt:lpstr>
      <vt:lpstr>Why change CIRB Forms and Processes?</vt:lpstr>
      <vt:lpstr>Process Changes</vt:lpstr>
      <vt:lpstr>Overview of Process Changes  </vt:lpstr>
      <vt:lpstr>Reference Principal Investigator Only  </vt:lpstr>
      <vt:lpstr>Researcher Training</vt:lpstr>
      <vt:lpstr>Investigator COI Documentation</vt:lpstr>
      <vt:lpstr>Reportable Events  (UPIRTSO, Noncompliance, Protocol Deviation, etc.)</vt:lpstr>
      <vt:lpstr>RCO Audit Reports  </vt:lpstr>
      <vt:lpstr>RCO Audit Reports Continued…  </vt:lpstr>
      <vt:lpstr>Form Changes</vt:lpstr>
      <vt:lpstr>Overview of Form Changes  </vt:lpstr>
      <vt:lpstr>Release of New CIRB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Key Takeaways</vt:lpstr>
      <vt:lpstr>Prepare for Upcoming Changes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VAIRRS Monthly Webinar Series: VA Central IRB Updates on New Processes and Forms</dc:title>
  <dc:subject>VAIRRS Monthly Webinar Series: VA Central IRB Updates on New Processes and Forms</dc:subject>
  <dc:creator>VA ORRPE</dc:creator>
  <cp:keywords>VAIRRS Monthly Webinar Series: VA Central IRB Updates on New Processes and Forms</cp:keywords>
  <cp:lastModifiedBy>Rivera, Portia T</cp:lastModifiedBy>
  <cp:revision>4</cp:revision>
  <dcterms:created xsi:type="dcterms:W3CDTF">2021-10-19T21:48:00Z</dcterms:created>
  <dcterms:modified xsi:type="dcterms:W3CDTF">2023-06-29T11:48:58Z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