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6"/>
  </p:notesMasterIdLst>
  <p:sldIdLst>
    <p:sldId id="274" r:id="rId5"/>
    <p:sldId id="838841309" r:id="rId6"/>
    <p:sldId id="257" r:id="rId7"/>
    <p:sldId id="838841417" r:id="rId8"/>
    <p:sldId id="838841418" r:id="rId9"/>
    <p:sldId id="838841416" r:id="rId10"/>
    <p:sldId id="838841390" r:id="rId11"/>
    <p:sldId id="838841415" r:id="rId12"/>
    <p:sldId id="838841411" r:id="rId13"/>
    <p:sldId id="838841414" r:id="rId14"/>
    <p:sldId id="838841422" r:id="rId15"/>
    <p:sldId id="838841391" r:id="rId16"/>
    <p:sldId id="838841398" r:id="rId17"/>
    <p:sldId id="838841352" r:id="rId18"/>
    <p:sldId id="838841410" r:id="rId19"/>
    <p:sldId id="838841385" r:id="rId20"/>
    <p:sldId id="838841396" r:id="rId21"/>
    <p:sldId id="838841397" r:id="rId22"/>
    <p:sldId id="838841399" r:id="rId23"/>
    <p:sldId id="838841401" r:id="rId24"/>
    <p:sldId id="838841403" r:id="rId25"/>
    <p:sldId id="838841404" r:id="rId26"/>
    <p:sldId id="838841406" r:id="rId27"/>
    <p:sldId id="838841407" r:id="rId28"/>
    <p:sldId id="838841419" r:id="rId29"/>
    <p:sldId id="838841420" r:id="rId30"/>
    <p:sldId id="838841425" r:id="rId31"/>
    <p:sldId id="838841421" r:id="rId32"/>
    <p:sldId id="838841423" r:id="rId33"/>
    <p:sldId id="838841424" r:id="rId34"/>
    <p:sldId id="838841409"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4"/>
            <p14:sldId id="838841309"/>
            <p14:sldId id="257"/>
            <p14:sldId id="838841417"/>
            <p14:sldId id="838841418"/>
            <p14:sldId id="838841416"/>
            <p14:sldId id="838841390"/>
            <p14:sldId id="838841415"/>
            <p14:sldId id="838841411"/>
            <p14:sldId id="838841414"/>
            <p14:sldId id="838841422"/>
            <p14:sldId id="838841391"/>
            <p14:sldId id="838841398"/>
            <p14:sldId id="838841352"/>
            <p14:sldId id="838841410"/>
            <p14:sldId id="838841385"/>
            <p14:sldId id="838841396"/>
            <p14:sldId id="838841397"/>
            <p14:sldId id="838841399"/>
            <p14:sldId id="838841401"/>
            <p14:sldId id="838841403"/>
            <p14:sldId id="838841404"/>
            <p14:sldId id="838841406"/>
            <p14:sldId id="838841407"/>
            <p14:sldId id="838841419"/>
            <p14:sldId id="838841420"/>
            <p14:sldId id="838841425"/>
            <p14:sldId id="838841421"/>
            <p14:sldId id="838841423"/>
            <p14:sldId id="838841424"/>
            <p14:sldId id="838841409"/>
          </p14:sldIdLst>
        </p14:section>
        <p14:section name="Appendix" id="{B533152D-8367-43E9-880E-89E15D64476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58170C-1C20-3533-23E6-CC8A29D447E3}" name="Olson, Erin (STL)" initials="O(" userId="S::erin.olson@va.gov::7045963f-2966-4230-8af9-72df39aeb45e" providerId="AD"/>
  <p188:author id="{83CE7F13-3A55-5400-2D79-57EA3E379DAC}" name="Points, Kari" initials="PK" userId="S::kari.points@va.gov::d3d08481-d9e7-4f0b-8844-65fed6518596" providerId="AD"/>
  <p188:author id="{7D1D6A25-4335-F31F-037B-5264622BFCF8}" name="Negrete, Maria (Titan Alpha)" initials="NM(A" userId="S::Maria.Negrete2@va.gov::0a4ba534-701a-455c-bf6c-e730d0a01c09" providerId="AD"/>
  <p188:author id="{57FF0554-D6D0-6CDF-A32B-C009199611CC}" name="Murphy, Diane E." initials="ME" userId="S::diane.murphy3@va.gov::25ebc3d9-7cfa-4ac1-9788-77fe46a03c98"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low, Jason" initials="BJ" lastIdx="2" clrIdx="0">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F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20F38-0359-400C-84E0-5FADA5C46D5D}" v="2886" dt="2023-07-19T18:24:16.313"/>
    <p1510:client id="{C7F0C786-3AEA-463F-CB89-A809996DC6C9}" v="2008" dt="2023-07-19T03:57:26.858"/>
    <p1510:client id="{D13EA75E-EF78-DDB1-EA67-6FFE3A111CB3}" v="918" dt="2023-07-19T13:42:57.938"/>
    <p1510:client id="{DE0CC5AF-9111-3CE3-5C23-68DAC3E79EAE}" v="1892" dt="2023-07-18T21:29:3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a:p>
        </p:txBody>
      </p:sp>
    </p:spTree>
    <p:extLst>
      <p:ext uri="{BB962C8B-B14F-4D97-AF65-F5344CB8AC3E}">
        <p14:creationId xmlns:p14="http://schemas.microsoft.com/office/powerpoint/2010/main" val="395970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1107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7/25/2023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3227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3.png"/><Relationship Id="rId4" Type="http://schemas.openxmlformats.org/officeDocument/2006/relationships/theme" Target="../theme/theme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research.va.gov/programs/orppe/education/webinars/orppe-061521.cfm" TargetMode="External"/><Relationship Id="rId3" Type="http://schemas.openxmlformats.org/officeDocument/2006/relationships/hyperlink" Target="https://vaww.ecms.va.gov/FORCE" TargetMode="External"/><Relationship Id="rId7" Type="http://schemas.openxmlformats.org/officeDocument/2006/relationships/hyperlink" Target="https://www.research.va.gov/programs/orppe/education/webinars/orppe-022521.cfm" TargetMode="External"/><Relationship Id="rId12" Type="http://schemas.openxmlformats.org/officeDocument/2006/relationships/hyperlink" Target="https://reports.vssc.med.va.gov/ReportServer/Pages/ReportViewer.aspx?%2fFinance%2fFMS+Reports%2fOBLL_OpenDocuments&amp;rs:Command=Render" TargetMode="External"/><Relationship Id="rId2" Type="http://schemas.openxmlformats.org/officeDocument/2006/relationships/hyperlink" Target="https://dvagov.sharepoint.com/sites/vacovhacomm/admin/contracts/default.aspx" TargetMode="External"/><Relationship Id="rId1" Type="http://schemas.openxmlformats.org/officeDocument/2006/relationships/slideLayout" Target="../slideLayouts/slideLayout3.xml"/><Relationship Id="rId6" Type="http://schemas.openxmlformats.org/officeDocument/2006/relationships/hyperlink" Target="https://vaww.ipps.fsc.va.gov/prweb/PRWebLDAP1/app/default/ZAAnDJR28qcDKrEgu_hmcUyQ4QJoIZMB*/!STANDARD" TargetMode="External"/><Relationship Id="rId11" Type="http://schemas.openxmlformats.org/officeDocument/2006/relationships/hyperlink" Target="https://www.research.va.gov/programs/orppe/education/webinars/orppe-062321.cfm" TargetMode="External"/><Relationship Id="rId5" Type="http://schemas.openxmlformats.org/officeDocument/2006/relationships/hyperlink" Target="https://www.access.usbank.com/cpsApp1/AxolPreAuthServlet/logout.do?requestCmdId=logoutSuccess" TargetMode="External"/><Relationship Id="rId10" Type="http://schemas.openxmlformats.org/officeDocument/2006/relationships/hyperlink" Target="https://www.research.va.gov/programs/orppe/education/webinars/orppe-062221.cfm" TargetMode="External"/><Relationship Id="rId4" Type="http://schemas.openxmlformats.org/officeDocument/2006/relationships/hyperlink" Target="https://www.research.va.gov/programs/orppe/education/webinars/session_archive.cfm?RecordID=207061&amp;Date12152022" TargetMode="External"/><Relationship Id="rId9" Type="http://schemas.openxmlformats.org/officeDocument/2006/relationships/hyperlink" Target="https://www.research.va.gov/programs/orppe/education/webinars/orppe-061621.cf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opm.gov/policy-data-oversight/hiring-information/intergovernment-personnel-act/#url=Overview" TargetMode="External"/><Relationship Id="rId3" Type="http://schemas.openxmlformats.org/officeDocument/2006/relationships/hyperlink" Target="https://www.research.va.gov/programs/orppe/education/webinars/session_archive.cfm?RecordID=196695&amp;Date06232022" TargetMode="External"/><Relationship Id="rId7" Type="http://schemas.openxmlformats.org/officeDocument/2006/relationships/hyperlink" Target="https://www.research.va.gov/programs/orppe/education/webinars/session_archive.cfm?RecordID=206958&amp;Date10192022" TargetMode="External"/><Relationship Id="rId2" Type="http://schemas.openxmlformats.org/officeDocument/2006/relationships/hyperlink" Target="https://reports.vssc.med.va.gov/ReportServer/Pages/ReportViewer.aspx?%2fFinance%2fSOA%2fSOACreateRpt&amp;rs:Command=Render" TargetMode="External"/><Relationship Id="rId1" Type="http://schemas.openxmlformats.org/officeDocument/2006/relationships/slideLayout" Target="../slideLayouts/slideLayout3.xml"/><Relationship Id="rId6" Type="http://schemas.openxmlformats.org/officeDocument/2006/relationships/hyperlink" Target="https://www.fiscal.treasury.gov/g-invoice/resources.html" TargetMode="External"/><Relationship Id="rId5" Type="http://schemas.openxmlformats.org/officeDocument/2006/relationships/hyperlink" Target="https://www.research.va.gov/programs/orppe/education/webinars/orppe-022521.cfm" TargetMode="External"/><Relationship Id="rId4" Type="http://schemas.openxmlformats.org/officeDocument/2006/relationships/hyperlink" Target="https://www.research.va.gov/programs/orppe/education/webinars/session_archive.cfm?RecordID=196698&amp;Date08252022" TargetMode="External"/><Relationship Id="rId9" Type="http://schemas.openxmlformats.org/officeDocument/2006/relationships/hyperlink" Target="https://www.research.va.gov/programs/orppe/education/webinars/session_archive.cfm?RecordID=207119&amp;Date0117202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vagov.sharepoint.com/sites/vacovhacomm/admin/ORDFinance/SitePages/VA_ORD_Finance_Processes.asp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vagov.sharepoint.com/sites/vacovhacomm/admin/ORDFinance/SitePages/VA_ORD_Finance_Processes.aspx"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search.va.gov/programs/orppe/education/webinars/session_archive.cfm?RecordID=207152&amp;Date02152023" TargetMode="External"/><Relationship Id="rId2" Type="http://schemas.openxmlformats.org/officeDocument/2006/relationships/hyperlink" Target="https://dvagov.sharepoint.com/sites/vacovhacomm/admin/ORDFinance/SitePages/VA-ORD-Finance-Best-Practice-Documentation.asp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research.va.gov/programs/orppe/education/webinars/session_archive.cfm?RecordID=217295&amp;Date06282023" TargetMode="External"/><Relationship Id="rId3" Type="http://schemas.openxmlformats.org/officeDocument/2006/relationships/hyperlink" Target="https://www.research.va.gov/programs/orppe/education/webinars/session_archive.cfm?RecordID=196615&amp;Date04062022" TargetMode="External"/><Relationship Id="rId7" Type="http://schemas.openxmlformats.org/officeDocument/2006/relationships/hyperlink" Target="https://www.research.va.gov/programs/orppe/education/webinars/session_archive.cfm?RecordID=206957&amp;Date10052022" TargetMode="External"/><Relationship Id="rId2" Type="http://schemas.openxmlformats.org/officeDocument/2006/relationships/hyperlink" Target="https://dvagov.sharepoint.com/sites/vacovhacomm/admin/ORDFinance/Shared%20Documents/Forms/AllItems.aspx?id=%2Fsites%2Fvacovhacomm%2Fadmin%2FORDFinance%2FShared%20Documents%2FFinance%20Process%20Best%20Practice%20Documentation%2FBudget%20Management&amp;viewid=81c93420%2D25c9%2D4cd4%2Da35a%2Deb24c49214d2" TargetMode="External"/><Relationship Id="rId1" Type="http://schemas.openxmlformats.org/officeDocument/2006/relationships/slideLayout" Target="../slideLayouts/slideLayout3.xml"/><Relationship Id="rId6" Type="http://schemas.openxmlformats.org/officeDocument/2006/relationships/hyperlink" Target="https://www.research.va.gov/programs/orppe/education/webinars/session_archive.cfm?RecordID=217294&amp;Date05172023" TargetMode="External"/><Relationship Id="rId5" Type="http://schemas.openxmlformats.org/officeDocument/2006/relationships/hyperlink" Target="https://www.research.va.gov/programs/orppe/education/webinars/session_archive.cfm?RecordID=207014&amp;Date11092022" TargetMode="External"/><Relationship Id="rId4" Type="http://schemas.openxmlformats.org/officeDocument/2006/relationships/hyperlink" Target="https://www.research.va.gov/programs/orppe/education/webinars/session_archive.cfm?RecordID=196698&amp;Date0825202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va.gov/programs/orppe/education/webinars/session_archive.cfm?RecordID=207061&amp;Date12152022" TargetMode="External"/><Relationship Id="rId2" Type="http://schemas.openxmlformats.org/officeDocument/2006/relationships/hyperlink" Target="https://dvagov.sharepoint.com/sites/vacovhacomm/admin/ORDFinance/SitePages/VA-ORD-Finance-Best-Practice-Documentation.aspx"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search.va.gov/programs/orppe/education/webinars/session_archive.cfm?RecordID=196695&amp;Date06232022" TargetMode="External"/><Relationship Id="rId2" Type="http://schemas.openxmlformats.org/officeDocument/2006/relationships/hyperlink" Target="https://dvagov.sharepoint.com/sites/vacovhacomm/admin/ORDFinance/SitePages/VA-ORD-Finance-Best-Practice-Documentation.aspx" TargetMode="External"/><Relationship Id="rId1" Type="http://schemas.openxmlformats.org/officeDocument/2006/relationships/slideLayout" Target="../slideLayouts/slideLayout3.xml"/><Relationship Id="rId6" Type="http://schemas.openxmlformats.org/officeDocument/2006/relationships/hyperlink" Target="https://www.research.va.gov/programs/orppe/education/webinars/session_archive.cfm?RecordID=207109&amp;Date01182023" TargetMode="External"/><Relationship Id="rId5" Type="http://schemas.openxmlformats.org/officeDocument/2006/relationships/hyperlink" Target="https://www.research.va.gov/programs/orppe/education/webinars/session_archive.cfm?RecordID=207015&amp;Date12072022" TargetMode="External"/><Relationship Id="rId4" Type="http://schemas.openxmlformats.org/officeDocument/2006/relationships/hyperlink" Target="https://www.research.va.gov/programs/orppe/education/webinars/session_archive.cfm?RecordID=196667&amp;Date0526202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esearch.va.gov/programs/orppe/education/webinars/session_archive.cfm?RecordID=206958&amp;Date10192022" TargetMode="External"/><Relationship Id="rId2" Type="http://schemas.openxmlformats.org/officeDocument/2006/relationships/hyperlink" Target="https://dvagov.sharepoint.com/sites/vacovhacomm/admin/ORDFinance/SitePages/VA-ORD-Finance-Best-Practice-Documentation.asp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va.gov/programs/orppe/education/webinars/session_archive.cfm?RecordID=207153&amp;Date03152023" TargetMode="External"/><Relationship Id="rId2" Type="http://schemas.openxmlformats.org/officeDocument/2006/relationships/hyperlink" Target="https://dvagov.sharepoint.com/sites/vacovhacomm/admin/ORDFinance/SitePages/VA-ORD-Finance-Best-Practice-Documentation.asp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nagementconcepts.com/Training/Training-Topics/Financial-Management" TargetMode="External"/><Relationship Id="rId2" Type="http://schemas.openxmlformats.org/officeDocument/2006/relationships/hyperlink" Target="https://dvagov.sharepoint.com/sites/OITFSCFAS/APD/EHRM/_layouts/15/Events.aspx?Page=/sites/OITFSCFAS/APD/EHRM&amp;InstanceId=4e565e90-e28e-4976-b911-cdbe4a19dd0a&amp;AudienceTarget=true" TargetMode="External"/><Relationship Id="rId1" Type="http://schemas.openxmlformats.org/officeDocument/2006/relationships/slideLayout" Target="../slideLayouts/slideLayout3.xml"/><Relationship Id="rId5" Type="http://schemas.openxmlformats.org/officeDocument/2006/relationships/hyperlink" Target="https://dvagov.sharepoint.com/sites/OITFSCCollaboration/IGOVFASPAC/Shared%20Documents1/Forms/AllItems.aspx" TargetMode="External"/><Relationship Id="rId4" Type="http://schemas.openxmlformats.org/officeDocument/2006/relationships/hyperlink" Target="https://budgetlob.max.gov/"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vagov.sharepoint.com/sites/vacovhacomm/admin/ORDFinance/SitePages/VA_ORD_Finance_Processes.asp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cfo.gov/wp-content/uploads/2022/CFOC%20FM%20Career%20Roadmap.pdf" TargetMode="External"/><Relationship Id="rId2" Type="http://schemas.openxmlformats.org/officeDocument/2006/relationships/hyperlink" Target="https://www.cfo.gov/knowledge-sharing/federal-financial-management-roadmap/"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VHACOORDFinancePOCs@va.gov" TargetMode="External"/><Relationship Id="rId2" Type="http://schemas.openxmlformats.org/officeDocument/2006/relationships/hyperlink" Target="http://ttps:/dvagov.sharepoint.com/sites/vacovhacomm/admin/ORDFinance/SitePages/VA_ORD_Finance_Processes.aspx"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research.va.gov/programs/orppe/education/webinars/session_archive.cfm?RecordID=196667&amp;Date05262022" TargetMode="External"/><Relationship Id="rId3" Type="http://schemas.openxmlformats.org/officeDocument/2006/relationships/hyperlink" Target="https://vhaarcwebaacsp3.vha.med.va.gov/AACSHome/index.jsp" TargetMode="External"/><Relationship Id="rId7" Type="http://schemas.openxmlformats.org/officeDocument/2006/relationships/hyperlink" Target="https://reports.vssc.med.va.gov/ReportServer/Pages/ReportViewer.aspx?%2fFinance%2fF20D%2fF20D_Daily_rpt&amp;rs:Command=Render" TargetMode="External"/><Relationship Id="rId2" Type="http://schemas.openxmlformats.org/officeDocument/2006/relationships/hyperlink" Target="https://raft.research.va.gov/RAFT/" TargetMode="External"/><Relationship Id="rId1" Type="http://schemas.openxmlformats.org/officeDocument/2006/relationships/slideLayout" Target="../slideLayouts/slideLayout3.xml"/><Relationship Id="rId6" Type="http://schemas.openxmlformats.org/officeDocument/2006/relationships/hyperlink" Target="https://reports.vssc.med.va.gov/ReportServer/Pages/ReportViewer.aspx?%2fFinance%2fSOA%2fSOACreateRpt&amp;rs:Command=Render" TargetMode="External"/><Relationship Id="rId5" Type="http://schemas.openxmlformats.org/officeDocument/2006/relationships/hyperlink" Target="https://www.research.va.gov/programs/orppe/education/webinars/session_archive.cfm?RecordID=196698&amp;Date08252022" TargetMode="External"/><Relationship Id="rId10" Type="http://schemas.openxmlformats.org/officeDocument/2006/relationships/hyperlink" Target="https://www.research.va.gov/programs/orppe/education/webinars/session_archive.cfm?RecordID=207153&amp;Date03152023" TargetMode="External"/><Relationship Id="rId4" Type="http://schemas.openxmlformats.org/officeDocument/2006/relationships/hyperlink" Target="https://www.research.va.gov/programs/orppe/education/webinars/session_archive.cfm?RecordID=207014&amp;Date11092022" TargetMode="External"/><Relationship Id="rId9" Type="http://schemas.openxmlformats.org/officeDocument/2006/relationships/hyperlink" Target="https://www.research.va.gov/programs/orppe/education/webinars/session_archive.cfm?RecordID=217295&amp;Date0628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a:bodyPr>
          <a:lstStyle/>
          <a:p>
            <a:endParaRPr lang="en-US"/>
          </a:p>
          <a:p>
            <a:endParaRPr lang="en-US"/>
          </a:p>
          <a:p>
            <a:endParaRPr lang="en-US"/>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0" y="1204318"/>
            <a:ext cx="11793816" cy="1446550"/>
          </a:xfrm>
          <a:prstGeom prst="rect">
            <a:avLst/>
          </a:prstGeom>
          <a:noFill/>
        </p:spPr>
        <p:txBody>
          <a:bodyPr wrap="square" lIns="91440" tIns="45720" rIns="91440" bIns="45720" rtlCol="0" anchor="t">
            <a:spAutoFit/>
          </a:bodyPr>
          <a:lstStyle/>
          <a:p>
            <a:pPr algn="ctr"/>
            <a:r>
              <a:rPr lang="en-US" sz="4400" dirty="0"/>
              <a:t>Introduction to ORD Financial Management Resources</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537069" y="3011648"/>
            <a:ext cx="7198549" cy="247325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July 19, 2023</a:t>
            </a:r>
          </a:p>
          <a:p>
            <a:r>
              <a:rPr lang="en-US"/>
              <a:t>Jason Berlow, Management Analyst, Finance</a:t>
            </a:r>
            <a:endParaRPr lang="en-US">
              <a:cs typeface="Calibri"/>
            </a:endParaRPr>
          </a:p>
          <a:p>
            <a:r>
              <a:rPr lang="en-US"/>
              <a:t>Erin Olson, Budget Analyst, ORD Finance</a:t>
            </a:r>
            <a:endParaRPr lang="en-US">
              <a:cs typeface="Calibri"/>
            </a:endParaRPr>
          </a:p>
          <a:p>
            <a:r>
              <a:rPr lang="en-US">
                <a:cs typeface="Calibri"/>
              </a:rPr>
              <a:t>Kari Points, </a:t>
            </a:r>
            <a:r>
              <a:rPr lang="en-US"/>
              <a:t>Director Research Operations, Iowa City</a:t>
            </a:r>
            <a:endParaRPr lang="en-US">
              <a:cs typeface="Calibri"/>
            </a:endParaRPr>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0471-D767-546D-0E5E-C19CCBF82DAA}"/>
              </a:ext>
            </a:extLst>
          </p:cNvPr>
          <p:cNvSpPr>
            <a:spLocks noGrp="1"/>
          </p:cNvSpPr>
          <p:nvPr>
            <p:ph type="title"/>
          </p:nvPr>
        </p:nvSpPr>
        <p:spPr/>
        <p:txBody>
          <a:bodyPr/>
          <a:lstStyle/>
          <a:p>
            <a:r>
              <a:rPr lang="en-US">
                <a:cs typeface="Calibri Light"/>
              </a:rPr>
              <a:t>Tasks and Tools</a:t>
            </a:r>
            <a:endParaRPr lang="en-US"/>
          </a:p>
        </p:txBody>
      </p:sp>
      <p:sp>
        <p:nvSpPr>
          <p:cNvPr id="4" name="Slide Number Placeholder 3">
            <a:extLst>
              <a:ext uri="{FF2B5EF4-FFF2-40B4-BE49-F238E27FC236}">
                <a16:creationId xmlns:a16="http://schemas.microsoft.com/office/drawing/2014/main" id="{9117957C-8CE9-6E9C-0A1A-B2A42255AB26}"/>
              </a:ext>
            </a:extLst>
          </p:cNvPr>
          <p:cNvSpPr>
            <a:spLocks noGrp="1"/>
          </p:cNvSpPr>
          <p:nvPr>
            <p:ph type="sldNum" sz="quarter" idx="12"/>
          </p:nvPr>
        </p:nvSpPr>
        <p:spPr/>
        <p:txBody>
          <a:bodyPr/>
          <a:lstStyle/>
          <a:p>
            <a:fld id="{670A9334-4E67-F94F-A05E-0CE8B74A054E}" type="slidenum">
              <a:rPr lang="en-US" smtClean="0"/>
              <a:t>10</a:t>
            </a:fld>
            <a:endParaRPr lang="en-US"/>
          </a:p>
        </p:txBody>
      </p:sp>
      <p:graphicFrame>
        <p:nvGraphicFramePr>
          <p:cNvPr id="6" name="Table 5">
            <a:extLst>
              <a:ext uri="{FF2B5EF4-FFF2-40B4-BE49-F238E27FC236}">
                <a16:creationId xmlns:a16="http://schemas.microsoft.com/office/drawing/2014/main" id="{CD2F94D9-2E32-FC14-1AAA-A03282F22E1C}"/>
              </a:ext>
            </a:extLst>
          </p:cNvPr>
          <p:cNvGraphicFramePr>
            <a:graphicFrameLocks/>
          </p:cNvGraphicFramePr>
          <p:nvPr>
            <p:extLst>
              <p:ext uri="{D42A27DB-BD31-4B8C-83A1-F6EECF244321}">
                <p14:modId xmlns:p14="http://schemas.microsoft.com/office/powerpoint/2010/main" val="3602830048"/>
              </p:ext>
            </p:extLst>
          </p:nvPr>
        </p:nvGraphicFramePr>
        <p:xfrm>
          <a:off x="91041" y="756799"/>
          <a:ext cx="12047082" cy="5760720"/>
        </p:xfrm>
        <a:graphic>
          <a:graphicData uri="http://schemas.openxmlformats.org/drawingml/2006/table">
            <a:tbl>
              <a:tblPr firstRow="1" bandRow="1">
                <a:tableStyleId>{5C22544A-7EE6-4342-B048-85BDC9FD1C3A}</a:tableStyleId>
              </a:tblPr>
              <a:tblGrid>
                <a:gridCol w="1909095">
                  <a:extLst>
                    <a:ext uri="{9D8B030D-6E8A-4147-A177-3AD203B41FA5}">
                      <a16:colId xmlns:a16="http://schemas.microsoft.com/office/drawing/2014/main" val="3672574392"/>
                    </a:ext>
                  </a:extLst>
                </a:gridCol>
                <a:gridCol w="5006257">
                  <a:extLst>
                    <a:ext uri="{9D8B030D-6E8A-4147-A177-3AD203B41FA5}">
                      <a16:colId xmlns:a16="http://schemas.microsoft.com/office/drawing/2014/main" val="1269476015"/>
                    </a:ext>
                  </a:extLst>
                </a:gridCol>
                <a:gridCol w="2286000">
                  <a:extLst>
                    <a:ext uri="{9D8B030D-6E8A-4147-A177-3AD203B41FA5}">
                      <a16:colId xmlns:a16="http://schemas.microsoft.com/office/drawing/2014/main" val="1967511825"/>
                    </a:ext>
                  </a:extLst>
                </a:gridCol>
                <a:gridCol w="2845730">
                  <a:extLst>
                    <a:ext uri="{9D8B030D-6E8A-4147-A177-3AD203B41FA5}">
                      <a16:colId xmlns:a16="http://schemas.microsoft.com/office/drawing/2014/main" val="2871500291"/>
                    </a:ext>
                  </a:extLst>
                </a:gridCol>
              </a:tblGrid>
              <a:tr h="297307">
                <a:tc>
                  <a:txBody>
                    <a:bodyPr/>
                    <a:lstStyle/>
                    <a:p>
                      <a:pPr algn="ctr"/>
                      <a:r>
                        <a:rPr lang="en-US"/>
                        <a:t>Task</a:t>
                      </a:r>
                    </a:p>
                  </a:txBody>
                  <a:tcPr/>
                </a:tc>
                <a:tc>
                  <a:txBody>
                    <a:bodyPr/>
                    <a:lstStyle/>
                    <a:p>
                      <a:pPr lvl="0" algn="ctr">
                        <a:buNone/>
                      </a:pPr>
                      <a:r>
                        <a:rPr lang="en-US"/>
                        <a:t>Tool</a:t>
                      </a:r>
                    </a:p>
                  </a:txBody>
                  <a:tcPr/>
                </a:tc>
                <a:tc>
                  <a:txBody>
                    <a:bodyPr/>
                    <a:lstStyle/>
                    <a:p>
                      <a:pPr lvl="0" algn="ctr">
                        <a:buNone/>
                      </a:pPr>
                      <a:r>
                        <a:rPr lang="en-US"/>
                        <a:t>Timing</a:t>
                      </a:r>
                    </a:p>
                  </a:txBody>
                  <a:tcPr/>
                </a:tc>
                <a:tc>
                  <a:txBody>
                    <a:bodyPr/>
                    <a:lstStyle/>
                    <a:p>
                      <a:pPr lvl="0" algn="ctr">
                        <a:buNone/>
                      </a:pPr>
                      <a:r>
                        <a:rPr lang="en-US"/>
                        <a:t>Training</a:t>
                      </a:r>
                    </a:p>
                  </a:txBody>
                  <a:tcPr/>
                </a:tc>
                <a:extLst>
                  <a:ext uri="{0D108BD9-81ED-4DB2-BD59-A6C34878D82A}">
                    <a16:rowId xmlns:a16="http://schemas.microsoft.com/office/drawing/2014/main" val="2372472949"/>
                  </a:ext>
                </a:extLst>
              </a:tr>
              <a:tr h="1412207">
                <a:tc>
                  <a:txBody>
                    <a:bodyPr/>
                    <a:lstStyle/>
                    <a:p>
                      <a:pPr lvl="0">
                        <a:buNone/>
                      </a:pPr>
                      <a:r>
                        <a:rPr lang="en-US"/>
                        <a:t>Contracting paperwork &amp; 2237s</a:t>
                      </a:r>
                    </a:p>
                  </a:txBody>
                  <a:tcPr/>
                </a:tc>
                <a:tc>
                  <a:txBody>
                    <a:bodyPr/>
                    <a:lstStyle/>
                    <a:p>
                      <a:pPr lvl="0">
                        <a:buNone/>
                      </a:pPr>
                      <a:r>
                        <a:rPr lang="en-US"/>
                        <a:t>RPO East Sharepoint Link </a:t>
                      </a:r>
                      <a:r>
                        <a:rPr lang="en-US" sz="1800" b="0" i="0" u="none" strike="noStrike" noProof="0">
                          <a:latin typeface="Calibri"/>
                          <a:hlinkClick r:id="rId2"/>
                        </a:rPr>
                        <a:t>Home - R&amp;D Contracting Division - Customer Center (sharepoint.com)</a:t>
                      </a:r>
                      <a:r>
                        <a:rPr lang="en-US"/>
                        <a:t> - use this link to use current documents</a:t>
                      </a:r>
                    </a:p>
                    <a:p>
                      <a:pPr lvl="0">
                        <a:buNone/>
                      </a:pPr>
                      <a:r>
                        <a:rPr lang="en-US"/>
                        <a:t>FORCE - </a:t>
                      </a:r>
                      <a:r>
                        <a:rPr lang="en-US" sz="1800" b="0" i="0" u="none" strike="noStrike" noProof="0">
                          <a:latin typeface="Calibri"/>
                          <a:hlinkClick r:id="rId3"/>
                        </a:rPr>
                        <a:t>vaww.ecms.va.gov/FORCE/</a:t>
                      </a:r>
                      <a:endParaRPr lang="en-US"/>
                    </a:p>
                    <a:p>
                      <a:pPr lvl="0">
                        <a:buNone/>
                      </a:pPr>
                      <a:r>
                        <a:rPr lang="en-US" sz="1800" b="0" i="0" u="none" strike="noStrike" noProof="0">
                          <a:latin typeface="Calibri"/>
                        </a:rPr>
                        <a:t>IFCAP/VISTA</a:t>
                      </a:r>
                      <a:endParaRPr lang="en-US"/>
                    </a:p>
                  </a:txBody>
                  <a:tcPr/>
                </a:tc>
                <a:tc>
                  <a:txBody>
                    <a:bodyPr/>
                    <a:lstStyle/>
                    <a:p>
                      <a:pPr lvl="0">
                        <a:buNone/>
                      </a:pPr>
                      <a:r>
                        <a:rPr lang="en-US"/>
                        <a:t>July 1 (4th Quarter) deadline</a:t>
                      </a:r>
                    </a:p>
                  </a:txBody>
                  <a:tcPr/>
                </a:tc>
                <a:tc>
                  <a:txBody>
                    <a:bodyPr/>
                    <a:lstStyle/>
                    <a:p>
                      <a:pPr lvl="0">
                        <a:buNone/>
                      </a:pPr>
                      <a:r>
                        <a:rPr lang="en-US">
                          <a:hlinkClick r:id="rId4"/>
                        </a:rPr>
                        <a:t>Contracting Training from RPO East</a:t>
                      </a:r>
                      <a:endParaRPr lang="en-US"/>
                    </a:p>
                  </a:txBody>
                  <a:tcPr/>
                </a:tc>
                <a:extLst>
                  <a:ext uri="{0D108BD9-81ED-4DB2-BD59-A6C34878D82A}">
                    <a16:rowId xmlns:a16="http://schemas.microsoft.com/office/drawing/2014/main" val="1903442920"/>
                  </a:ext>
                </a:extLst>
              </a:tr>
              <a:tr h="520286">
                <a:tc>
                  <a:txBody>
                    <a:bodyPr/>
                    <a:lstStyle/>
                    <a:p>
                      <a:pPr lvl="0">
                        <a:buNone/>
                      </a:pPr>
                      <a:r>
                        <a:rPr lang="en-US"/>
                        <a:t>Purchase Card Duties</a:t>
                      </a:r>
                    </a:p>
                  </a:txBody>
                  <a:tcPr/>
                </a:tc>
                <a:tc>
                  <a:txBody>
                    <a:bodyPr/>
                    <a:lstStyle/>
                    <a:p>
                      <a:pPr lvl="0">
                        <a:buNone/>
                      </a:pPr>
                      <a:r>
                        <a:rPr lang="en-US"/>
                        <a:t> VISTA, </a:t>
                      </a:r>
                      <a:r>
                        <a:rPr lang="en-US">
                          <a:hlinkClick r:id="rId5"/>
                        </a:rPr>
                        <a:t>US Bank</a:t>
                      </a:r>
                      <a:endParaRPr lang="en-US"/>
                    </a:p>
                  </a:txBody>
                  <a:tcPr/>
                </a:tc>
                <a:tc>
                  <a:txBody>
                    <a:bodyPr/>
                    <a:lstStyle/>
                    <a:p>
                      <a:pPr lvl="0">
                        <a:buNone/>
                      </a:pPr>
                      <a:r>
                        <a:rPr lang="en-US"/>
                        <a:t>Daily, NLT 30 days post PO creation</a:t>
                      </a:r>
                    </a:p>
                  </a:txBody>
                  <a:tcPr/>
                </a:tc>
                <a:tc>
                  <a:txBody>
                    <a:bodyPr/>
                    <a:lstStyle/>
                    <a:p>
                      <a:pPr lvl="0">
                        <a:buNone/>
                      </a:pPr>
                      <a:r>
                        <a:rPr lang="en-US"/>
                        <a:t>VISN Provided</a:t>
                      </a:r>
                    </a:p>
                  </a:txBody>
                  <a:tcPr/>
                </a:tc>
                <a:extLst>
                  <a:ext uri="{0D108BD9-81ED-4DB2-BD59-A6C34878D82A}">
                    <a16:rowId xmlns:a16="http://schemas.microsoft.com/office/drawing/2014/main" val="2677805398"/>
                  </a:ext>
                </a:extLst>
              </a:tr>
              <a:tr h="520286">
                <a:tc>
                  <a:txBody>
                    <a:bodyPr/>
                    <a:lstStyle/>
                    <a:p>
                      <a:pPr lvl="0">
                        <a:buNone/>
                      </a:pPr>
                      <a:r>
                        <a:rPr lang="en-US"/>
                        <a:t>Review and certify invoices in IPPS</a:t>
                      </a:r>
                    </a:p>
                  </a:txBody>
                  <a:tcPr/>
                </a:tc>
                <a:tc>
                  <a:txBody>
                    <a:bodyPr/>
                    <a:lstStyle/>
                    <a:p>
                      <a:pPr lvl="0">
                        <a:buNone/>
                      </a:pPr>
                      <a:r>
                        <a:rPr lang="en-US" sz="1800" b="0" i="0" u="none" strike="noStrike" noProof="0" dirty="0">
                          <a:latin typeface="Calibri"/>
                          <a:hlinkClick r:id="rId6"/>
                        </a:rPr>
                        <a:t>VA IPPS</a:t>
                      </a:r>
                      <a:r>
                        <a:rPr lang="en-US" dirty="0"/>
                        <a:t>, Excel</a:t>
                      </a:r>
                    </a:p>
                  </a:txBody>
                  <a:tcPr/>
                </a:tc>
                <a:tc>
                  <a:txBody>
                    <a:bodyPr/>
                    <a:lstStyle/>
                    <a:p>
                      <a:pPr lvl="0">
                        <a:buNone/>
                      </a:pPr>
                      <a:r>
                        <a:rPr lang="en-US"/>
                        <a:t>As needed</a:t>
                      </a:r>
                    </a:p>
                  </a:txBody>
                  <a:tcPr/>
                </a:tc>
                <a:tc>
                  <a:txBody>
                    <a:bodyPr/>
                    <a:lstStyle/>
                    <a:p>
                      <a:pPr lvl="0">
                        <a:buNone/>
                      </a:pPr>
                      <a:r>
                        <a:rPr lang="en-US" dirty="0">
                          <a:hlinkClick r:id="rId7"/>
                        </a:rPr>
                        <a:t>VA Research Budget Management (IPPS)</a:t>
                      </a:r>
                      <a:endParaRPr lang="en-US" dirty="0"/>
                    </a:p>
                  </a:txBody>
                  <a:tcPr/>
                </a:tc>
                <a:extLst>
                  <a:ext uri="{0D108BD9-81ED-4DB2-BD59-A6C34878D82A}">
                    <a16:rowId xmlns:a16="http://schemas.microsoft.com/office/drawing/2014/main" val="724557941"/>
                  </a:ext>
                </a:extLst>
              </a:tr>
              <a:tr h="1189228">
                <a:tc>
                  <a:txBody>
                    <a:bodyPr/>
                    <a:lstStyle/>
                    <a:p>
                      <a:pPr lvl="0">
                        <a:buNone/>
                      </a:pPr>
                      <a:r>
                        <a:rPr lang="en-US"/>
                        <a:t>WinRMS Downloads and Account Maintenance</a:t>
                      </a:r>
                    </a:p>
                  </a:txBody>
                  <a:tcPr/>
                </a:tc>
                <a:tc>
                  <a:txBody>
                    <a:bodyPr/>
                    <a:lstStyle/>
                    <a:p>
                      <a:pPr lvl="0">
                        <a:buNone/>
                      </a:pPr>
                      <a:r>
                        <a:rPr lang="en-US"/>
                        <a:t>WinRMS – ORD provided. Contact Kari Points if interested in establishing WinRMS for your site (recommend if over 10 funded VA projects)</a:t>
                      </a:r>
                    </a:p>
                  </a:txBody>
                  <a:tcPr/>
                </a:tc>
                <a:tc>
                  <a:txBody>
                    <a:bodyPr/>
                    <a:lstStyle/>
                    <a:p>
                      <a:pPr lvl="0">
                        <a:buNone/>
                      </a:pPr>
                      <a:r>
                        <a:rPr lang="en-US"/>
                        <a:t>Daily Downloads </a:t>
                      </a:r>
                    </a:p>
                    <a:p>
                      <a:pPr lvl="0">
                        <a:buNone/>
                      </a:pPr>
                      <a:r>
                        <a:rPr lang="en-US"/>
                        <a:t>Account Statuses to communicate to PIs  (recommend monthly)</a:t>
                      </a:r>
                    </a:p>
                  </a:txBody>
                  <a:tcPr/>
                </a:tc>
                <a:tc>
                  <a:txBody>
                    <a:bodyPr/>
                    <a:lstStyle/>
                    <a:p>
                      <a:pPr lvl="0">
                        <a:buNone/>
                      </a:pPr>
                      <a:r>
                        <a:rPr lang="en-US">
                          <a:hlinkClick r:id="rId8"/>
                        </a:rPr>
                        <a:t>WinRMS 1 TDAs</a:t>
                      </a:r>
                    </a:p>
                    <a:p>
                      <a:pPr lvl="0">
                        <a:buNone/>
                      </a:pPr>
                      <a:r>
                        <a:rPr lang="en-US">
                          <a:hlinkClick r:id="rId9"/>
                        </a:rPr>
                        <a:t>WinRMS 2: Salary </a:t>
                      </a:r>
                    </a:p>
                    <a:p>
                      <a:pPr lvl="0">
                        <a:buNone/>
                      </a:pPr>
                      <a:r>
                        <a:rPr lang="en-US">
                          <a:hlinkClick r:id="rId10"/>
                        </a:rPr>
                        <a:t>WinRMS 3: Downloads</a:t>
                      </a:r>
                      <a:endParaRPr lang="en-US"/>
                    </a:p>
                    <a:p>
                      <a:pPr lvl="0">
                        <a:buNone/>
                      </a:pPr>
                      <a:r>
                        <a:rPr lang="en-US">
                          <a:hlinkClick r:id="rId11"/>
                        </a:rPr>
                        <a:t>WinRMS: Accounts/Expense Transfers</a:t>
                      </a:r>
                      <a:endParaRPr lang="en-US"/>
                    </a:p>
                  </a:txBody>
                  <a:tcPr/>
                </a:tc>
                <a:extLst>
                  <a:ext uri="{0D108BD9-81ED-4DB2-BD59-A6C34878D82A}">
                    <a16:rowId xmlns:a16="http://schemas.microsoft.com/office/drawing/2014/main" val="4074660428"/>
                  </a:ext>
                </a:extLst>
              </a:tr>
              <a:tr h="716239">
                <a:tc>
                  <a:txBody>
                    <a:bodyPr/>
                    <a:lstStyle/>
                    <a:p>
                      <a:pPr lvl="0">
                        <a:buNone/>
                      </a:pPr>
                      <a:r>
                        <a:rPr lang="en-US"/>
                        <a:t>Aged Order Reporting/Fiscal duties</a:t>
                      </a:r>
                    </a:p>
                  </a:txBody>
                  <a:tcPr/>
                </a:tc>
                <a:tc>
                  <a:txBody>
                    <a:bodyPr/>
                    <a:lstStyle/>
                    <a:p>
                      <a:pPr lvl="0">
                        <a:buNone/>
                      </a:pPr>
                      <a:r>
                        <a:rPr lang="en-US"/>
                        <a:t>F851 Payables and F850 Undelivered Orders – sent by Fiscal</a:t>
                      </a:r>
                    </a:p>
                    <a:p>
                      <a:pPr lvl="0">
                        <a:buNone/>
                      </a:pPr>
                      <a:r>
                        <a:rPr lang="en-US"/>
                        <a:t>Open Documents Report in VSSC - </a:t>
                      </a:r>
                      <a:r>
                        <a:rPr lang="en-US" sz="1800" b="0" i="0" u="none" strike="noStrike" noProof="0">
                          <a:latin typeface="Calibri"/>
                          <a:hlinkClick r:id="rId12"/>
                        </a:rPr>
                        <a:t>OBLL_OpenDocuments - Report Viewer (va.gov)</a:t>
                      </a:r>
                      <a:endParaRPr lang="en-US"/>
                    </a:p>
                  </a:txBody>
                  <a:tcPr/>
                </a:tc>
                <a:tc>
                  <a:txBody>
                    <a:bodyPr/>
                    <a:lstStyle/>
                    <a:p>
                      <a:pPr lvl="0">
                        <a:buNone/>
                      </a:pPr>
                      <a:r>
                        <a:rPr lang="en-US"/>
                        <a:t>Monthly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7"/>
                        </a:rPr>
                        <a:t>VA Research Budget Managemt (Aged Order)</a:t>
                      </a:r>
                      <a:endParaRPr lang="en-US"/>
                    </a:p>
                  </a:txBody>
                  <a:tcPr/>
                </a:tc>
                <a:extLst>
                  <a:ext uri="{0D108BD9-81ED-4DB2-BD59-A6C34878D82A}">
                    <a16:rowId xmlns:a16="http://schemas.microsoft.com/office/drawing/2014/main" val="402871484"/>
                  </a:ext>
                </a:extLst>
              </a:tr>
            </a:tbl>
          </a:graphicData>
        </a:graphic>
      </p:graphicFrame>
    </p:spTree>
    <p:extLst>
      <p:ext uri="{BB962C8B-B14F-4D97-AF65-F5344CB8AC3E}">
        <p14:creationId xmlns:p14="http://schemas.microsoft.com/office/powerpoint/2010/main" val="332179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0471-D767-546D-0E5E-C19CCBF82DAA}"/>
              </a:ext>
            </a:extLst>
          </p:cNvPr>
          <p:cNvSpPr>
            <a:spLocks noGrp="1"/>
          </p:cNvSpPr>
          <p:nvPr>
            <p:ph type="title"/>
          </p:nvPr>
        </p:nvSpPr>
        <p:spPr/>
        <p:txBody>
          <a:bodyPr/>
          <a:lstStyle/>
          <a:p>
            <a:r>
              <a:rPr lang="en-US">
                <a:cs typeface="Calibri Light"/>
              </a:rPr>
              <a:t>Tasks and Tools</a:t>
            </a:r>
            <a:endParaRPr lang="en-US"/>
          </a:p>
        </p:txBody>
      </p:sp>
      <p:sp>
        <p:nvSpPr>
          <p:cNvPr id="4" name="Slide Number Placeholder 3">
            <a:extLst>
              <a:ext uri="{FF2B5EF4-FFF2-40B4-BE49-F238E27FC236}">
                <a16:creationId xmlns:a16="http://schemas.microsoft.com/office/drawing/2014/main" id="{9117957C-8CE9-6E9C-0A1A-B2A42255AB26}"/>
              </a:ext>
            </a:extLst>
          </p:cNvPr>
          <p:cNvSpPr>
            <a:spLocks noGrp="1"/>
          </p:cNvSpPr>
          <p:nvPr>
            <p:ph type="sldNum" sz="quarter" idx="12"/>
          </p:nvPr>
        </p:nvSpPr>
        <p:spPr/>
        <p:txBody>
          <a:bodyPr/>
          <a:lstStyle/>
          <a:p>
            <a:fld id="{670A9334-4E67-F94F-A05E-0CE8B74A054E}" type="slidenum">
              <a:rPr lang="en-US" smtClean="0"/>
              <a:t>11</a:t>
            </a:fld>
            <a:endParaRPr lang="en-US"/>
          </a:p>
        </p:txBody>
      </p:sp>
      <p:graphicFrame>
        <p:nvGraphicFramePr>
          <p:cNvPr id="6" name="Table 5">
            <a:extLst>
              <a:ext uri="{FF2B5EF4-FFF2-40B4-BE49-F238E27FC236}">
                <a16:creationId xmlns:a16="http://schemas.microsoft.com/office/drawing/2014/main" id="{CD2F94D9-2E32-FC14-1AAA-A03282F22E1C}"/>
              </a:ext>
            </a:extLst>
          </p:cNvPr>
          <p:cNvGraphicFramePr>
            <a:graphicFrameLocks/>
          </p:cNvGraphicFramePr>
          <p:nvPr>
            <p:extLst>
              <p:ext uri="{D42A27DB-BD31-4B8C-83A1-F6EECF244321}">
                <p14:modId xmlns:p14="http://schemas.microsoft.com/office/powerpoint/2010/main" val="2469289919"/>
              </p:ext>
            </p:extLst>
          </p:nvPr>
        </p:nvGraphicFramePr>
        <p:xfrm>
          <a:off x="121920" y="914400"/>
          <a:ext cx="11885233" cy="5046031"/>
        </p:xfrm>
        <a:graphic>
          <a:graphicData uri="http://schemas.openxmlformats.org/drawingml/2006/table">
            <a:tbl>
              <a:tblPr firstRow="1" bandRow="1">
                <a:tableStyleId>{5C22544A-7EE6-4342-B048-85BDC9FD1C3A}</a:tableStyleId>
              </a:tblPr>
              <a:tblGrid>
                <a:gridCol w="3607903">
                  <a:extLst>
                    <a:ext uri="{9D8B030D-6E8A-4147-A177-3AD203B41FA5}">
                      <a16:colId xmlns:a16="http://schemas.microsoft.com/office/drawing/2014/main" val="3672574392"/>
                    </a:ext>
                  </a:extLst>
                </a:gridCol>
                <a:gridCol w="3369364">
                  <a:extLst>
                    <a:ext uri="{9D8B030D-6E8A-4147-A177-3AD203B41FA5}">
                      <a16:colId xmlns:a16="http://schemas.microsoft.com/office/drawing/2014/main" val="1269476015"/>
                    </a:ext>
                  </a:extLst>
                </a:gridCol>
                <a:gridCol w="2276060">
                  <a:extLst>
                    <a:ext uri="{9D8B030D-6E8A-4147-A177-3AD203B41FA5}">
                      <a16:colId xmlns:a16="http://schemas.microsoft.com/office/drawing/2014/main" val="1967511825"/>
                    </a:ext>
                  </a:extLst>
                </a:gridCol>
                <a:gridCol w="2631906">
                  <a:extLst>
                    <a:ext uri="{9D8B030D-6E8A-4147-A177-3AD203B41FA5}">
                      <a16:colId xmlns:a16="http://schemas.microsoft.com/office/drawing/2014/main" val="2001058447"/>
                    </a:ext>
                  </a:extLst>
                </a:gridCol>
              </a:tblGrid>
              <a:tr h="347107">
                <a:tc>
                  <a:txBody>
                    <a:bodyPr/>
                    <a:lstStyle/>
                    <a:p>
                      <a:pPr algn="ctr"/>
                      <a:r>
                        <a:rPr lang="en-US"/>
                        <a:t>Task</a:t>
                      </a:r>
                    </a:p>
                  </a:txBody>
                  <a:tcPr/>
                </a:tc>
                <a:tc>
                  <a:txBody>
                    <a:bodyPr/>
                    <a:lstStyle/>
                    <a:p>
                      <a:pPr lvl="0" algn="ctr">
                        <a:buNone/>
                      </a:pPr>
                      <a:r>
                        <a:rPr lang="en-US"/>
                        <a:t>Tool</a:t>
                      </a:r>
                    </a:p>
                  </a:txBody>
                  <a:tcPr/>
                </a:tc>
                <a:tc>
                  <a:txBody>
                    <a:bodyPr/>
                    <a:lstStyle/>
                    <a:p>
                      <a:pPr lvl="0" algn="ctr">
                        <a:buNone/>
                      </a:pPr>
                      <a:r>
                        <a:rPr lang="en-US"/>
                        <a:t>Timing</a:t>
                      </a:r>
                    </a:p>
                  </a:txBody>
                  <a:tcPr/>
                </a:tc>
                <a:tc>
                  <a:txBody>
                    <a:bodyPr/>
                    <a:lstStyle/>
                    <a:p>
                      <a:pPr lvl="0" algn="ctr">
                        <a:buNone/>
                      </a:pPr>
                      <a:r>
                        <a:rPr lang="en-US" dirty="0"/>
                        <a:t>Training </a:t>
                      </a:r>
                      <a:r>
                        <a:rPr lang="en-US" dirty="0" err="1"/>
                        <a:t>Reordings</a:t>
                      </a:r>
                      <a:endParaRPr lang="en-US" dirty="0"/>
                    </a:p>
                  </a:txBody>
                  <a:tcPr/>
                </a:tc>
                <a:extLst>
                  <a:ext uri="{0D108BD9-81ED-4DB2-BD59-A6C34878D82A}">
                    <a16:rowId xmlns:a16="http://schemas.microsoft.com/office/drawing/2014/main" val="2372472949"/>
                  </a:ext>
                </a:extLst>
              </a:tr>
              <a:tr h="1388431">
                <a:tc>
                  <a:txBody>
                    <a:bodyPr/>
                    <a:lstStyle/>
                    <a:p>
                      <a:pPr lvl="0">
                        <a:buNone/>
                      </a:pPr>
                      <a:r>
                        <a:rPr lang="en-US"/>
                        <a:t>Balancing to the Status of Allowance</a:t>
                      </a:r>
                    </a:p>
                  </a:txBody>
                  <a:tcPr/>
                </a:tc>
                <a:tc>
                  <a:txBody>
                    <a:bodyPr/>
                    <a:lstStyle/>
                    <a:p>
                      <a:pPr lvl="0">
                        <a:buNone/>
                      </a:pPr>
                      <a:r>
                        <a:rPr lang="en-US" sz="1800" b="0" i="0" u="none" strike="noStrike" noProof="0">
                          <a:latin typeface="Calibri"/>
                        </a:rPr>
                        <a:t>Status of Allowance (SOA) </a:t>
                      </a:r>
                      <a:r>
                        <a:rPr lang="en-US" sz="1800" b="0" i="0" u="none" strike="noStrike" noProof="0">
                          <a:latin typeface="Calibri"/>
                          <a:hlinkClick r:id="rId2"/>
                        </a:rPr>
                        <a:t>VSSC SOA </a:t>
                      </a:r>
                    </a:p>
                    <a:p>
                      <a:pPr lvl="0">
                        <a:buNone/>
                      </a:pPr>
                      <a:r>
                        <a:rPr lang="en-US" sz="1800" b="0" i="0" u="none" strike="noStrike" noProof="0">
                          <a:latin typeface="Calibri"/>
                        </a:rPr>
                        <a:t>Or SOA can be obtained from Fiscal.</a:t>
                      </a:r>
                    </a:p>
                  </a:txBody>
                  <a:tcPr/>
                </a:tc>
                <a:tc>
                  <a:txBody>
                    <a:bodyPr/>
                    <a:lstStyle/>
                    <a:p>
                      <a:pPr lvl="0">
                        <a:buNone/>
                      </a:pPr>
                      <a:r>
                        <a:rPr lang="en-US"/>
                        <a:t>Regularly (daily or weekly)</a:t>
                      </a:r>
                    </a:p>
                  </a:txBody>
                  <a:tcPr/>
                </a:tc>
                <a:tc>
                  <a:txBody>
                    <a:bodyPr/>
                    <a:lstStyle/>
                    <a:p>
                      <a:pPr lvl="0">
                        <a:buNone/>
                      </a:pPr>
                      <a:r>
                        <a:rPr lang="en-US" dirty="0">
                          <a:hlinkClick r:id="rId3"/>
                        </a:rPr>
                        <a:t>Using VSSC and Balancing to SOA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Research Admin 101</a:t>
                      </a:r>
                      <a:endParaRPr lang="en-US" dirty="0"/>
                    </a:p>
                    <a:p>
                      <a:pPr lvl="0">
                        <a:buNone/>
                      </a:pPr>
                      <a:endParaRPr lang="en-US" dirty="0"/>
                    </a:p>
                  </a:txBody>
                  <a:tcPr/>
                </a:tc>
                <a:extLst>
                  <a:ext uri="{0D108BD9-81ED-4DB2-BD59-A6C34878D82A}">
                    <a16:rowId xmlns:a16="http://schemas.microsoft.com/office/drawing/2014/main" val="3615577305"/>
                  </a:ext>
                </a:extLst>
              </a:tr>
              <a:tr h="1128099">
                <a:tc>
                  <a:txBody>
                    <a:bodyPr/>
                    <a:lstStyle/>
                    <a:p>
                      <a:pPr lvl="0">
                        <a:buNone/>
                      </a:pPr>
                      <a:r>
                        <a:rPr lang="en-US" sz="1800" b="0" i="0" u="none" strike="noStrike" noProof="0"/>
                        <a:t>Entering 1358s (IPAs, patient reimbursements)</a:t>
                      </a:r>
                      <a:endParaRPr lang="en-US"/>
                    </a:p>
                  </a:txBody>
                  <a:tcPr/>
                </a:tc>
                <a:tc>
                  <a:txBody>
                    <a:bodyPr/>
                    <a:lstStyle/>
                    <a:p>
                      <a:pPr lvl="0">
                        <a:buNone/>
                      </a:pPr>
                      <a:r>
                        <a:rPr lang="en-US"/>
                        <a:t>IFCAP/VISTA, Excel</a:t>
                      </a:r>
                    </a:p>
                  </a:txBody>
                  <a:tcPr/>
                </a:tc>
                <a:tc>
                  <a:txBody>
                    <a:bodyPr/>
                    <a:lstStyle/>
                    <a:p>
                      <a:pPr lvl="0">
                        <a:buNone/>
                      </a:pPr>
                      <a:r>
                        <a:rPr lang="en-US" sz="1800" b="0" i="0" u="none" strike="noStrike" noProof="0">
                          <a:latin typeface="Calibri"/>
                        </a:rPr>
                        <a:t>As needed</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VA Research Budget Management (Aged Order)</a:t>
                      </a:r>
                      <a:endParaRPr lang="en-US" dirty="0"/>
                    </a:p>
                    <a:p>
                      <a:pPr lvl="0">
                        <a:buNone/>
                      </a:pPr>
                      <a:endParaRPr lang="en-US" dirty="0"/>
                    </a:p>
                  </a:txBody>
                  <a:tcPr/>
                </a:tc>
                <a:extLst>
                  <a:ext uri="{0D108BD9-81ED-4DB2-BD59-A6C34878D82A}">
                    <a16:rowId xmlns:a16="http://schemas.microsoft.com/office/drawing/2014/main" val="4074660428"/>
                  </a:ext>
                </a:extLst>
              </a:tr>
              <a:tr h="347107">
                <a:tc>
                  <a:txBody>
                    <a:bodyPr/>
                    <a:lstStyle/>
                    <a:p>
                      <a:pPr lvl="0">
                        <a:buNone/>
                      </a:pPr>
                      <a:r>
                        <a:rPr lang="en-US" sz="1800" b="0" i="0" u="none" strike="noStrike" noProof="0"/>
                        <a:t>G-Invoicing &amp; IAAs</a:t>
                      </a:r>
                      <a:endParaRPr lang="en-US"/>
                    </a:p>
                  </a:txBody>
                  <a:tcPr/>
                </a:tc>
                <a:tc>
                  <a:txBody>
                    <a:bodyPr/>
                    <a:lstStyle/>
                    <a:p>
                      <a:pPr lvl="0">
                        <a:buNone/>
                      </a:pPr>
                      <a:r>
                        <a:rPr lang="en-US">
                          <a:hlinkClick r:id="rId6"/>
                        </a:rPr>
                        <a:t>IAA Forms and Instructions </a:t>
                      </a:r>
                      <a:endParaRPr lang="en-US"/>
                    </a:p>
                  </a:txBody>
                  <a:tcPr/>
                </a:tc>
                <a:tc>
                  <a:txBody>
                    <a:bodyPr/>
                    <a:lstStyle/>
                    <a:p>
                      <a:pPr lvl="0">
                        <a:buNone/>
                      </a:pPr>
                      <a:r>
                        <a:rPr lang="en-US"/>
                        <a:t>must be established BEFORE work begins</a:t>
                      </a:r>
                    </a:p>
                  </a:txBody>
                  <a:tcPr/>
                </a:tc>
                <a:tc>
                  <a:txBody>
                    <a:bodyPr/>
                    <a:lstStyle/>
                    <a:p>
                      <a:pPr lvl="0">
                        <a:buNone/>
                      </a:pPr>
                      <a:r>
                        <a:rPr lang="en-US" dirty="0">
                          <a:hlinkClick r:id="rId7"/>
                        </a:rPr>
                        <a:t>IAA Training</a:t>
                      </a:r>
                      <a:endParaRPr lang="en-US" dirty="0"/>
                    </a:p>
                  </a:txBody>
                  <a:tcPr/>
                </a:tc>
                <a:extLst>
                  <a:ext uri="{0D108BD9-81ED-4DB2-BD59-A6C34878D82A}">
                    <a16:rowId xmlns:a16="http://schemas.microsoft.com/office/drawing/2014/main" val="633108140"/>
                  </a:ext>
                </a:extLst>
              </a:tr>
              <a:tr h="607438">
                <a:tc>
                  <a:txBody>
                    <a:bodyPr/>
                    <a:lstStyle/>
                    <a:p>
                      <a:pPr lvl="0">
                        <a:buNone/>
                      </a:pPr>
                      <a:r>
                        <a:rPr lang="en-US" sz="1800" b="0" i="0" u="none" strike="noStrike" noProof="0"/>
                        <a:t>Intergovernmental Personnel Agreements (IPAs)</a:t>
                      </a:r>
                      <a:endParaRPr lang="en-US"/>
                    </a:p>
                  </a:txBody>
                  <a:tcPr/>
                </a:tc>
                <a:tc>
                  <a:txBody>
                    <a:bodyPr/>
                    <a:lstStyle/>
                    <a:p>
                      <a:pPr lvl="0">
                        <a:buNone/>
                      </a:pPr>
                      <a:r>
                        <a:rPr lang="en-US" sz="1800" b="0" i="0" u="none" strike="noStrike" noProof="0">
                          <a:latin typeface="Calibri"/>
                          <a:hlinkClick r:id="rId8"/>
                        </a:rPr>
                        <a:t>Intergovernment Personnel Act (opm.gov)</a:t>
                      </a:r>
                      <a:endParaRPr lang="en-US"/>
                    </a:p>
                  </a:txBody>
                  <a:tcPr/>
                </a:tc>
                <a:tc>
                  <a:txBody>
                    <a:bodyPr/>
                    <a:lstStyle/>
                    <a:p>
                      <a:pPr lvl="0">
                        <a:buNone/>
                      </a:pPr>
                      <a:r>
                        <a:rPr lang="en-US"/>
                        <a:t>As needed by project. IPA can be for 2 years but can only obligate for one year at a time. </a:t>
                      </a:r>
                    </a:p>
                  </a:txBody>
                  <a:tcPr/>
                </a:tc>
                <a:tc>
                  <a:txBody>
                    <a:bodyPr/>
                    <a:lstStyle/>
                    <a:p>
                      <a:pPr lvl="0">
                        <a:buNone/>
                      </a:pPr>
                      <a:r>
                        <a:rPr lang="en-US" dirty="0">
                          <a:hlinkClick r:id="rId9"/>
                        </a:rPr>
                        <a:t>IPAs (and WOCs) Training</a:t>
                      </a:r>
                      <a:endParaRPr lang="en-US" dirty="0"/>
                    </a:p>
                  </a:txBody>
                  <a:tcPr/>
                </a:tc>
                <a:extLst>
                  <a:ext uri="{0D108BD9-81ED-4DB2-BD59-A6C34878D82A}">
                    <a16:rowId xmlns:a16="http://schemas.microsoft.com/office/drawing/2014/main" val="2603847811"/>
                  </a:ext>
                </a:extLst>
              </a:tr>
            </a:tbl>
          </a:graphicData>
        </a:graphic>
      </p:graphicFrame>
    </p:spTree>
    <p:extLst>
      <p:ext uri="{BB962C8B-B14F-4D97-AF65-F5344CB8AC3E}">
        <p14:creationId xmlns:p14="http://schemas.microsoft.com/office/powerpoint/2010/main" val="116559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16F7-12D6-0228-94CD-E6D1D8655E21}"/>
              </a:ext>
            </a:extLst>
          </p:cNvPr>
          <p:cNvSpPr>
            <a:spLocks noGrp="1"/>
          </p:cNvSpPr>
          <p:nvPr>
            <p:ph type="title"/>
          </p:nvPr>
        </p:nvSpPr>
        <p:spPr>
          <a:xfrm>
            <a:off x="285750" y="166264"/>
            <a:ext cx="11176000" cy="618385"/>
          </a:xfrm>
        </p:spPr>
        <p:txBody>
          <a:bodyPr/>
          <a:lstStyle/>
          <a:p>
            <a:r>
              <a:rPr lang="en-US"/>
              <a:t>Section 2: Overview of ORD’s Financial Management Training Curriculum </a:t>
            </a:r>
          </a:p>
        </p:txBody>
      </p:sp>
      <p:sp>
        <p:nvSpPr>
          <p:cNvPr id="4" name="Slide Number Placeholder 3">
            <a:extLst>
              <a:ext uri="{FF2B5EF4-FFF2-40B4-BE49-F238E27FC236}">
                <a16:creationId xmlns:a16="http://schemas.microsoft.com/office/drawing/2014/main" id="{A34A7173-D581-9FDE-C5D6-2488608F3C2E}"/>
              </a:ext>
            </a:extLst>
          </p:cNvPr>
          <p:cNvSpPr>
            <a:spLocks noGrp="1"/>
          </p:cNvSpPr>
          <p:nvPr>
            <p:ph type="sldNum" sz="quarter" idx="12"/>
          </p:nvPr>
        </p:nvSpPr>
        <p:spPr/>
        <p:txBody>
          <a:bodyPr/>
          <a:lstStyle/>
          <a:p>
            <a:fld id="{670A9334-4E67-F94F-A05E-0CE8B74A054E}" type="slidenum">
              <a:rPr lang="en-US" smtClean="0"/>
              <a:t>12</a:t>
            </a:fld>
            <a:endParaRPr lang="en-US"/>
          </a:p>
        </p:txBody>
      </p:sp>
      <p:pic>
        <p:nvPicPr>
          <p:cNvPr id="12" name="Content Placeholder 11" descr="Graphical user interface, text&#10;&#10;Description automatically generated">
            <a:extLst>
              <a:ext uri="{FF2B5EF4-FFF2-40B4-BE49-F238E27FC236}">
                <a16:creationId xmlns:a16="http://schemas.microsoft.com/office/drawing/2014/main" id="{56D1099D-37D0-D806-AB1D-0534208201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7536" y="1362075"/>
            <a:ext cx="3623477" cy="4351338"/>
          </a:xfrm>
        </p:spPr>
      </p:pic>
    </p:spTree>
    <p:extLst>
      <p:ext uri="{BB962C8B-B14F-4D97-AF65-F5344CB8AC3E}">
        <p14:creationId xmlns:p14="http://schemas.microsoft.com/office/powerpoint/2010/main" val="177526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82FE-9A56-A68E-4C10-EC35360447F0}"/>
              </a:ext>
            </a:extLst>
          </p:cNvPr>
          <p:cNvSpPr>
            <a:spLocks noGrp="1"/>
          </p:cNvSpPr>
          <p:nvPr>
            <p:ph type="title"/>
          </p:nvPr>
        </p:nvSpPr>
        <p:spPr/>
        <p:txBody>
          <a:bodyPr/>
          <a:lstStyle/>
          <a:p>
            <a:r>
              <a:rPr lang="en-US"/>
              <a:t>Monthly Finance Training Series	</a:t>
            </a:r>
          </a:p>
        </p:txBody>
      </p:sp>
      <p:sp>
        <p:nvSpPr>
          <p:cNvPr id="3" name="Content Placeholder 2">
            <a:extLst>
              <a:ext uri="{FF2B5EF4-FFF2-40B4-BE49-F238E27FC236}">
                <a16:creationId xmlns:a16="http://schemas.microsoft.com/office/drawing/2014/main" id="{7AAF5B99-E9EA-E3D4-3DB9-9825BB03F63D}"/>
              </a:ext>
            </a:extLst>
          </p:cNvPr>
          <p:cNvSpPr>
            <a:spLocks noGrp="1"/>
          </p:cNvSpPr>
          <p:nvPr>
            <p:ph idx="1"/>
          </p:nvPr>
        </p:nvSpPr>
        <p:spPr/>
        <p:txBody>
          <a:bodyPr/>
          <a:lstStyle/>
          <a:p>
            <a:r>
              <a:rPr lang="en-US"/>
              <a:t>We offer Monthly Financial Training webinars for the Research Field Financial Management Community  on a number of Financial Management Topics to assist in your positions in Research.  </a:t>
            </a:r>
          </a:p>
          <a:p>
            <a:r>
              <a:rPr lang="en-US"/>
              <a:t>Trainings are based on current issues facing field and known deficiencies in federal financial management. </a:t>
            </a:r>
          </a:p>
          <a:p>
            <a:r>
              <a:rPr lang="en-US"/>
              <a:t>The slides ahead are intended to serve as syllabus for your onboarding that contain links to the training materials and video recordings (from past trainings). All the material is on the ORD Finance Resource Center. </a:t>
            </a:r>
          </a:p>
          <a:p>
            <a:r>
              <a:rPr lang="en-US"/>
              <a:t>If there is a topic you would like, please let us know.</a:t>
            </a:r>
          </a:p>
        </p:txBody>
      </p:sp>
      <p:sp>
        <p:nvSpPr>
          <p:cNvPr id="4" name="Slide Number Placeholder 3">
            <a:extLst>
              <a:ext uri="{FF2B5EF4-FFF2-40B4-BE49-F238E27FC236}">
                <a16:creationId xmlns:a16="http://schemas.microsoft.com/office/drawing/2014/main" id="{0CB0E941-52F7-2AC3-5077-94FE6253C6C7}"/>
              </a:ext>
            </a:extLst>
          </p:cNvPr>
          <p:cNvSpPr>
            <a:spLocks noGrp="1"/>
          </p:cNvSpPr>
          <p:nvPr>
            <p:ph type="sldNum" sz="quarter" idx="12"/>
          </p:nvPr>
        </p:nvSpPr>
        <p:spPr/>
        <p:txBody>
          <a:bodyPr/>
          <a:lstStyle/>
          <a:p>
            <a:fld id="{670A9334-4E67-F94F-A05E-0CE8B74A054E}" type="slidenum">
              <a:rPr lang="en-US" smtClean="0"/>
              <a:t>13</a:t>
            </a:fld>
            <a:endParaRPr lang="en-US"/>
          </a:p>
        </p:txBody>
      </p:sp>
    </p:spTree>
    <p:extLst>
      <p:ext uri="{BB962C8B-B14F-4D97-AF65-F5344CB8AC3E}">
        <p14:creationId xmlns:p14="http://schemas.microsoft.com/office/powerpoint/2010/main" val="770427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B26B-5A24-447F-A401-396CFEED7BA4}"/>
              </a:ext>
            </a:extLst>
          </p:cNvPr>
          <p:cNvSpPr>
            <a:spLocks noGrp="1"/>
          </p:cNvSpPr>
          <p:nvPr>
            <p:ph type="title"/>
          </p:nvPr>
        </p:nvSpPr>
        <p:spPr/>
        <p:txBody>
          <a:bodyPr/>
          <a:lstStyle/>
          <a:p>
            <a:r>
              <a:rPr lang="en-US"/>
              <a:t>ORD Finance Resource Center</a:t>
            </a:r>
          </a:p>
        </p:txBody>
      </p:sp>
      <p:sp>
        <p:nvSpPr>
          <p:cNvPr id="3" name="Content Placeholder 2">
            <a:extLst>
              <a:ext uri="{FF2B5EF4-FFF2-40B4-BE49-F238E27FC236}">
                <a16:creationId xmlns:a16="http://schemas.microsoft.com/office/drawing/2014/main" id="{F972EB20-C242-44B7-A814-7A5759C56B2E}"/>
              </a:ext>
            </a:extLst>
          </p:cNvPr>
          <p:cNvSpPr>
            <a:spLocks noGrp="1"/>
          </p:cNvSpPr>
          <p:nvPr>
            <p:ph idx="1"/>
          </p:nvPr>
        </p:nvSpPr>
        <p:spPr/>
        <p:txBody>
          <a:bodyPr/>
          <a:lstStyle/>
          <a:p>
            <a:r>
              <a:rPr lang="en-US" b="1"/>
              <a:t>Link: </a:t>
            </a:r>
            <a:r>
              <a:rPr lang="en-US">
                <a:hlinkClick r:id="rId2"/>
              </a:rPr>
              <a:t>ORD Field Administrative Officer and Financial Management Resources (sharepoint.com)</a:t>
            </a:r>
            <a:r>
              <a:rPr lang="en-US"/>
              <a:t> </a:t>
            </a:r>
          </a:p>
          <a:p>
            <a:endParaRPr lang="en-US"/>
          </a:p>
        </p:txBody>
      </p:sp>
      <p:sp>
        <p:nvSpPr>
          <p:cNvPr id="4" name="Slide Number Placeholder 3">
            <a:extLst>
              <a:ext uri="{FF2B5EF4-FFF2-40B4-BE49-F238E27FC236}">
                <a16:creationId xmlns:a16="http://schemas.microsoft.com/office/drawing/2014/main" id="{30C8CC5E-2421-497A-8161-99B0D32ABAA2}"/>
              </a:ext>
            </a:extLst>
          </p:cNvPr>
          <p:cNvSpPr>
            <a:spLocks noGrp="1"/>
          </p:cNvSpPr>
          <p:nvPr>
            <p:ph type="sldNum" sz="quarter" idx="12"/>
          </p:nvPr>
        </p:nvSpPr>
        <p:spPr/>
        <p:txBody>
          <a:bodyPr/>
          <a:lstStyle/>
          <a:p>
            <a:fld id="{670A9334-4E67-F94F-A05E-0CE8B74A054E}" type="slidenum">
              <a:rPr lang="en-US" smtClean="0"/>
              <a:t>14</a:t>
            </a:fld>
            <a:endParaRPr lang="en-US"/>
          </a:p>
        </p:txBody>
      </p:sp>
      <p:pic>
        <p:nvPicPr>
          <p:cNvPr id="6" name="Picture 5">
            <a:extLst>
              <a:ext uri="{FF2B5EF4-FFF2-40B4-BE49-F238E27FC236}">
                <a16:creationId xmlns:a16="http://schemas.microsoft.com/office/drawing/2014/main" id="{894B4FC8-DBB8-4F59-87D5-937EF9A9DD0C}"/>
              </a:ext>
            </a:extLst>
          </p:cNvPr>
          <p:cNvPicPr>
            <a:picLocks noChangeAspect="1"/>
          </p:cNvPicPr>
          <p:nvPr/>
        </p:nvPicPr>
        <p:blipFill>
          <a:blip r:embed="rId3"/>
          <a:stretch>
            <a:fillRect/>
          </a:stretch>
        </p:blipFill>
        <p:spPr>
          <a:xfrm>
            <a:off x="1873187" y="2264744"/>
            <a:ext cx="7917107" cy="3788127"/>
          </a:xfrm>
          <a:prstGeom prst="rect">
            <a:avLst/>
          </a:prstGeom>
          <a:ln w="60325">
            <a:solidFill>
              <a:schemeClr val="accent1"/>
            </a:solidFill>
          </a:ln>
        </p:spPr>
      </p:pic>
      <p:sp>
        <p:nvSpPr>
          <p:cNvPr id="5" name="Rectangle 4">
            <a:extLst>
              <a:ext uri="{FF2B5EF4-FFF2-40B4-BE49-F238E27FC236}">
                <a16:creationId xmlns:a16="http://schemas.microsoft.com/office/drawing/2014/main" id="{F99E2ED0-3D7B-11C3-D36E-90931DF27F75}"/>
              </a:ext>
            </a:extLst>
          </p:cNvPr>
          <p:cNvSpPr/>
          <p:nvPr/>
        </p:nvSpPr>
        <p:spPr>
          <a:xfrm>
            <a:off x="2945938" y="2613960"/>
            <a:ext cx="6300123" cy="923330"/>
          </a:xfrm>
          <a:prstGeom prst="rect">
            <a:avLst/>
          </a:prstGeom>
          <a:noFill/>
        </p:spPr>
        <p:txBody>
          <a:bodyPr wrap="none" lIns="91440" tIns="45720" rIns="91440" bIns="45720">
            <a:spAutoFit/>
          </a:bodyPr>
          <a:lstStyle/>
          <a:p>
            <a:pPr algn="ctr"/>
            <a:r>
              <a:rPr lang="en-US" sz="5400">
                <a:ln w="0"/>
                <a:solidFill>
                  <a:srgbClr val="FF0000"/>
                </a:solidFill>
                <a:effectLst>
                  <a:outerShdw blurRad="38100" dist="19050" dir="2700000" algn="tl" rotWithShape="0">
                    <a:schemeClr val="dk1">
                      <a:alpha val="40000"/>
                    </a:schemeClr>
                  </a:outerShdw>
                </a:effectLst>
              </a:rPr>
              <a:t>Bookmark me please!</a:t>
            </a:r>
          </a:p>
        </p:txBody>
      </p:sp>
    </p:spTree>
    <p:extLst>
      <p:ext uri="{BB962C8B-B14F-4D97-AF65-F5344CB8AC3E}">
        <p14:creationId xmlns:p14="http://schemas.microsoft.com/office/powerpoint/2010/main" val="50113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4E35CD-3545-649D-4F2E-2C44B8812972}"/>
              </a:ext>
            </a:extLst>
          </p:cNvPr>
          <p:cNvPicPr>
            <a:picLocks noChangeAspect="1"/>
          </p:cNvPicPr>
          <p:nvPr/>
        </p:nvPicPr>
        <p:blipFill>
          <a:blip r:embed="rId2"/>
          <a:stretch>
            <a:fillRect/>
          </a:stretch>
        </p:blipFill>
        <p:spPr>
          <a:xfrm>
            <a:off x="1588570" y="2337949"/>
            <a:ext cx="8081409" cy="3632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CCCAB26B-5A24-447F-A401-396CFEED7BA4}"/>
              </a:ext>
            </a:extLst>
          </p:cNvPr>
          <p:cNvSpPr>
            <a:spLocks noGrp="1"/>
          </p:cNvSpPr>
          <p:nvPr>
            <p:ph type="title"/>
          </p:nvPr>
        </p:nvSpPr>
        <p:spPr/>
        <p:txBody>
          <a:bodyPr/>
          <a:lstStyle/>
          <a:p>
            <a:r>
              <a:rPr lang="en-US"/>
              <a:t>ORD Finance Resource Center (helpful links)</a:t>
            </a:r>
          </a:p>
        </p:txBody>
      </p:sp>
      <p:sp>
        <p:nvSpPr>
          <p:cNvPr id="3" name="Content Placeholder 2">
            <a:extLst>
              <a:ext uri="{FF2B5EF4-FFF2-40B4-BE49-F238E27FC236}">
                <a16:creationId xmlns:a16="http://schemas.microsoft.com/office/drawing/2014/main" id="{F972EB20-C242-44B7-A814-7A5759C56B2E}"/>
              </a:ext>
            </a:extLst>
          </p:cNvPr>
          <p:cNvSpPr>
            <a:spLocks noGrp="1"/>
          </p:cNvSpPr>
          <p:nvPr>
            <p:ph idx="1"/>
          </p:nvPr>
        </p:nvSpPr>
        <p:spPr>
          <a:ln w="60325">
            <a:noFill/>
          </a:ln>
        </p:spPr>
        <p:txBody>
          <a:bodyPr/>
          <a:lstStyle/>
          <a:p>
            <a:r>
              <a:rPr lang="en-US" b="1"/>
              <a:t>Link: </a:t>
            </a:r>
            <a:r>
              <a:rPr lang="en-US">
                <a:hlinkClick r:id="rId3"/>
              </a:rPr>
              <a:t>ORD Field Administrative Officer and Financial Management Resources (sharepoint.com)</a:t>
            </a:r>
            <a:r>
              <a:rPr lang="en-US"/>
              <a:t> </a:t>
            </a:r>
          </a:p>
          <a:p>
            <a:endParaRPr lang="en-US"/>
          </a:p>
        </p:txBody>
      </p:sp>
      <p:sp>
        <p:nvSpPr>
          <p:cNvPr id="4" name="Slide Number Placeholder 3">
            <a:extLst>
              <a:ext uri="{FF2B5EF4-FFF2-40B4-BE49-F238E27FC236}">
                <a16:creationId xmlns:a16="http://schemas.microsoft.com/office/drawing/2014/main" id="{30C8CC5E-2421-497A-8161-99B0D32ABAA2}"/>
              </a:ext>
            </a:extLst>
          </p:cNvPr>
          <p:cNvSpPr>
            <a:spLocks noGrp="1"/>
          </p:cNvSpPr>
          <p:nvPr>
            <p:ph type="sldNum" sz="quarter" idx="12"/>
          </p:nvPr>
        </p:nvSpPr>
        <p:spPr/>
        <p:txBody>
          <a:bodyPr/>
          <a:lstStyle/>
          <a:p>
            <a:fld id="{670A9334-4E67-F94F-A05E-0CE8B74A054E}" type="slidenum">
              <a:rPr lang="en-US" smtClean="0"/>
              <a:t>15</a:t>
            </a:fld>
            <a:endParaRPr lang="en-US"/>
          </a:p>
        </p:txBody>
      </p:sp>
      <p:sp>
        <p:nvSpPr>
          <p:cNvPr id="5" name="Rectangle 4">
            <a:extLst>
              <a:ext uri="{FF2B5EF4-FFF2-40B4-BE49-F238E27FC236}">
                <a16:creationId xmlns:a16="http://schemas.microsoft.com/office/drawing/2014/main" id="{F99E2ED0-3D7B-11C3-D36E-90931DF27F75}"/>
              </a:ext>
            </a:extLst>
          </p:cNvPr>
          <p:cNvSpPr/>
          <p:nvPr/>
        </p:nvSpPr>
        <p:spPr>
          <a:xfrm>
            <a:off x="2393488" y="2967335"/>
            <a:ext cx="6300123" cy="923330"/>
          </a:xfrm>
          <a:prstGeom prst="rect">
            <a:avLst/>
          </a:prstGeom>
          <a:noFill/>
        </p:spPr>
        <p:txBody>
          <a:bodyPr wrap="none" lIns="91440" tIns="45720" rIns="91440" bIns="45720">
            <a:spAutoFit/>
          </a:bodyPr>
          <a:lstStyle/>
          <a:p>
            <a:pPr algn="ctr"/>
            <a:r>
              <a:rPr lang="en-US" sz="5400">
                <a:ln w="0"/>
                <a:solidFill>
                  <a:srgbClr val="FF0000"/>
                </a:solidFill>
                <a:effectLst>
                  <a:outerShdw blurRad="38100" dist="19050" dir="2700000" algn="tl" rotWithShape="0">
                    <a:schemeClr val="dk1">
                      <a:alpha val="40000"/>
                    </a:schemeClr>
                  </a:outerShdw>
                </a:effectLst>
              </a:rPr>
              <a:t>Bookmark me please!</a:t>
            </a:r>
          </a:p>
        </p:txBody>
      </p:sp>
    </p:spTree>
    <p:extLst>
      <p:ext uri="{BB962C8B-B14F-4D97-AF65-F5344CB8AC3E}">
        <p14:creationId xmlns:p14="http://schemas.microsoft.com/office/powerpoint/2010/main" val="168706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B26B-5A24-447F-A401-396CFEED7BA4}"/>
              </a:ext>
            </a:extLst>
          </p:cNvPr>
          <p:cNvSpPr>
            <a:spLocks noGrp="1"/>
          </p:cNvSpPr>
          <p:nvPr>
            <p:ph type="title"/>
          </p:nvPr>
        </p:nvSpPr>
        <p:spPr/>
        <p:txBody>
          <a:bodyPr/>
          <a:lstStyle/>
          <a:p>
            <a:r>
              <a:rPr lang="en-US"/>
              <a:t>ORD Finance Resource Center</a:t>
            </a:r>
          </a:p>
        </p:txBody>
      </p:sp>
      <p:sp>
        <p:nvSpPr>
          <p:cNvPr id="4" name="Slide Number Placeholder 3">
            <a:extLst>
              <a:ext uri="{FF2B5EF4-FFF2-40B4-BE49-F238E27FC236}">
                <a16:creationId xmlns:a16="http://schemas.microsoft.com/office/drawing/2014/main" id="{30C8CC5E-2421-497A-8161-99B0D32ABAA2}"/>
              </a:ext>
            </a:extLst>
          </p:cNvPr>
          <p:cNvSpPr>
            <a:spLocks noGrp="1"/>
          </p:cNvSpPr>
          <p:nvPr>
            <p:ph type="sldNum" sz="quarter" idx="12"/>
          </p:nvPr>
        </p:nvSpPr>
        <p:spPr/>
        <p:txBody>
          <a:bodyPr/>
          <a:lstStyle/>
          <a:p>
            <a:fld id="{670A9334-4E67-F94F-A05E-0CE8B74A054E}" type="slidenum">
              <a:rPr lang="en-US" smtClean="0"/>
              <a:t>16</a:t>
            </a:fld>
            <a:endParaRPr lang="en-US"/>
          </a:p>
        </p:txBody>
      </p:sp>
      <p:pic>
        <p:nvPicPr>
          <p:cNvPr id="7" name="Picture 6">
            <a:extLst>
              <a:ext uri="{FF2B5EF4-FFF2-40B4-BE49-F238E27FC236}">
                <a16:creationId xmlns:a16="http://schemas.microsoft.com/office/drawing/2014/main" id="{E923DFAE-6D32-AE32-BA16-B089DA4E544B}"/>
              </a:ext>
            </a:extLst>
          </p:cNvPr>
          <p:cNvPicPr>
            <a:picLocks noChangeAspect="1"/>
          </p:cNvPicPr>
          <p:nvPr/>
        </p:nvPicPr>
        <p:blipFill>
          <a:blip r:embed="rId2"/>
          <a:stretch>
            <a:fillRect/>
          </a:stretch>
        </p:blipFill>
        <p:spPr>
          <a:xfrm>
            <a:off x="111833" y="985499"/>
            <a:ext cx="7933571" cy="4997275"/>
          </a:xfrm>
          <a:prstGeom prst="rect">
            <a:avLst/>
          </a:prstGeom>
          <a:ln w="60325">
            <a:solidFill>
              <a:schemeClr val="accent1"/>
            </a:solidFill>
          </a:ln>
        </p:spPr>
      </p:pic>
      <p:sp>
        <p:nvSpPr>
          <p:cNvPr id="8" name="TextBox 7">
            <a:extLst>
              <a:ext uri="{FF2B5EF4-FFF2-40B4-BE49-F238E27FC236}">
                <a16:creationId xmlns:a16="http://schemas.microsoft.com/office/drawing/2014/main" id="{F9C4957F-D6FF-CEC4-B0BD-A3C1C7A0E897}"/>
              </a:ext>
            </a:extLst>
          </p:cNvPr>
          <p:cNvSpPr txBox="1"/>
          <p:nvPr/>
        </p:nvSpPr>
        <p:spPr>
          <a:xfrm>
            <a:off x="8288806" y="1151223"/>
            <a:ext cx="3572080" cy="4093428"/>
          </a:xfrm>
          <a:prstGeom prst="rect">
            <a:avLst/>
          </a:prstGeom>
          <a:noFill/>
        </p:spPr>
        <p:txBody>
          <a:bodyPr wrap="square" rtlCol="0">
            <a:spAutoFit/>
          </a:bodyPr>
          <a:lstStyle/>
          <a:p>
            <a:r>
              <a:rPr lang="en-US" sz="2000"/>
              <a:t>Check the trainings and best practices when  you have a question</a:t>
            </a:r>
          </a:p>
          <a:p>
            <a:endParaRPr lang="en-US" sz="2000"/>
          </a:p>
          <a:p>
            <a:r>
              <a:rPr lang="en-US" sz="2000"/>
              <a:t>We include examples and screenshots of the financial management systems to walk you through execution </a:t>
            </a:r>
          </a:p>
          <a:p>
            <a:endParaRPr lang="en-US" sz="2000"/>
          </a:p>
          <a:p>
            <a:r>
              <a:rPr lang="en-US" sz="2000"/>
              <a:t>If you have reviewed these resources and still have questions, contact ORD finance for 1:1</a:t>
            </a:r>
          </a:p>
        </p:txBody>
      </p:sp>
    </p:spTree>
    <p:extLst>
      <p:ext uri="{BB962C8B-B14F-4D97-AF65-F5344CB8AC3E}">
        <p14:creationId xmlns:p14="http://schemas.microsoft.com/office/powerpoint/2010/main" val="247959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CEBD-5D69-33F2-1B5A-E1F30F953A26}"/>
              </a:ext>
            </a:extLst>
          </p:cNvPr>
          <p:cNvSpPr>
            <a:spLocks noGrp="1"/>
          </p:cNvSpPr>
          <p:nvPr>
            <p:ph type="title"/>
          </p:nvPr>
        </p:nvSpPr>
        <p:spPr/>
        <p:txBody>
          <a:bodyPr/>
          <a:lstStyle/>
          <a:p>
            <a:r>
              <a:rPr lang="en-US"/>
              <a:t>ORD Best Practices Library </a:t>
            </a:r>
          </a:p>
        </p:txBody>
      </p:sp>
      <p:pic>
        <p:nvPicPr>
          <p:cNvPr id="6" name="Content Placeholder 5">
            <a:extLst>
              <a:ext uri="{FF2B5EF4-FFF2-40B4-BE49-F238E27FC236}">
                <a16:creationId xmlns:a16="http://schemas.microsoft.com/office/drawing/2014/main" id="{B6C58BC2-5839-3BAD-5EAD-918348105A66}"/>
              </a:ext>
            </a:extLst>
          </p:cNvPr>
          <p:cNvPicPr>
            <a:picLocks noGrp="1" noChangeAspect="1"/>
          </p:cNvPicPr>
          <p:nvPr>
            <p:ph idx="1"/>
          </p:nvPr>
        </p:nvPicPr>
        <p:blipFill>
          <a:blip r:embed="rId2"/>
          <a:stretch>
            <a:fillRect/>
          </a:stretch>
        </p:blipFill>
        <p:spPr>
          <a:xfrm>
            <a:off x="2110673" y="1362075"/>
            <a:ext cx="7037204" cy="4351338"/>
          </a:xfrm>
          <a:prstGeom prst="rect">
            <a:avLst/>
          </a:prstGeom>
          <a:ln w="60325">
            <a:solidFill>
              <a:schemeClr val="accent1"/>
            </a:solidFill>
          </a:ln>
        </p:spPr>
      </p:pic>
      <p:sp>
        <p:nvSpPr>
          <p:cNvPr id="4" name="Slide Number Placeholder 3">
            <a:extLst>
              <a:ext uri="{FF2B5EF4-FFF2-40B4-BE49-F238E27FC236}">
                <a16:creationId xmlns:a16="http://schemas.microsoft.com/office/drawing/2014/main" id="{9168B937-F280-1128-E76E-A9915134A1C4}"/>
              </a:ext>
            </a:extLst>
          </p:cNvPr>
          <p:cNvSpPr>
            <a:spLocks noGrp="1"/>
          </p:cNvSpPr>
          <p:nvPr>
            <p:ph type="sldNum" sz="quarter" idx="12"/>
          </p:nvPr>
        </p:nvSpPr>
        <p:spPr/>
        <p:txBody>
          <a:bodyPr/>
          <a:lstStyle/>
          <a:p>
            <a:fld id="{670A9334-4E67-F94F-A05E-0CE8B74A054E}" type="slidenum">
              <a:rPr lang="en-US" smtClean="0"/>
              <a:t>17</a:t>
            </a:fld>
            <a:endParaRPr lang="en-US"/>
          </a:p>
        </p:txBody>
      </p:sp>
    </p:spTree>
    <p:extLst>
      <p:ext uri="{BB962C8B-B14F-4D97-AF65-F5344CB8AC3E}">
        <p14:creationId xmlns:p14="http://schemas.microsoft.com/office/powerpoint/2010/main" val="106834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FB4F-F1FE-5130-4FCC-927082DABFF1}"/>
              </a:ext>
            </a:extLst>
          </p:cNvPr>
          <p:cNvSpPr>
            <a:spLocks noGrp="1"/>
          </p:cNvSpPr>
          <p:nvPr>
            <p:ph type="title"/>
          </p:nvPr>
        </p:nvSpPr>
        <p:spPr/>
        <p:txBody>
          <a:bodyPr/>
          <a:lstStyle/>
          <a:p>
            <a:r>
              <a:rPr lang="en-US"/>
              <a:t>Appropriations Law</a:t>
            </a:r>
          </a:p>
        </p:txBody>
      </p:sp>
      <p:graphicFrame>
        <p:nvGraphicFramePr>
          <p:cNvPr id="5" name="Table 5">
            <a:extLst>
              <a:ext uri="{FF2B5EF4-FFF2-40B4-BE49-F238E27FC236}">
                <a16:creationId xmlns:a16="http://schemas.microsoft.com/office/drawing/2014/main" id="{9A4D2097-A048-D511-12A6-85B9F5FD7B8B}"/>
              </a:ext>
            </a:extLst>
          </p:cNvPr>
          <p:cNvGraphicFramePr>
            <a:graphicFrameLocks noGrp="1"/>
          </p:cNvGraphicFramePr>
          <p:nvPr>
            <p:ph idx="1"/>
            <p:extLst>
              <p:ext uri="{D42A27DB-BD31-4B8C-83A1-F6EECF244321}">
                <p14:modId xmlns:p14="http://schemas.microsoft.com/office/powerpoint/2010/main" val="1570955254"/>
              </p:ext>
            </p:extLst>
          </p:nvPr>
        </p:nvGraphicFramePr>
        <p:xfrm>
          <a:off x="284921" y="1358347"/>
          <a:ext cx="11475641" cy="3901237"/>
        </p:xfrm>
        <a:graphic>
          <a:graphicData uri="http://schemas.openxmlformats.org/drawingml/2006/table">
            <a:tbl>
              <a:tblPr firstRow="1" bandRow="1">
                <a:tableStyleId>{5C22544A-7EE6-4342-B048-85BDC9FD1C3A}</a:tableStyleId>
              </a:tblPr>
              <a:tblGrid>
                <a:gridCol w="2839061">
                  <a:extLst>
                    <a:ext uri="{9D8B030D-6E8A-4147-A177-3AD203B41FA5}">
                      <a16:colId xmlns:a16="http://schemas.microsoft.com/office/drawing/2014/main" val="489724416"/>
                    </a:ext>
                  </a:extLst>
                </a:gridCol>
                <a:gridCol w="8636580">
                  <a:extLst>
                    <a:ext uri="{9D8B030D-6E8A-4147-A177-3AD203B41FA5}">
                      <a16:colId xmlns:a16="http://schemas.microsoft.com/office/drawing/2014/main" val="1134528253"/>
                    </a:ext>
                  </a:extLst>
                </a:gridCol>
              </a:tblGrid>
              <a:tr h="507797">
                <a:tc>
                  <a:txBody>
                    <a:bodyPr/>
                    <a:lstStyle/>
                    <a:p>
                      <a:r>
                        <a:rPr lang="en-US"/>
                        <a:t>Key Items to Remember</a:t>
                      </a:r>
                    </a:p>
                  </a:txBody>
                  <a:tcPr/>
                </a:tc>
                <a:tc>
                  <a:txBody>
                    <a:bodyPr/>
                    <a:lstStyle/>
                    <a:p>
                      <a:r>
                        <a:rPr lang="en-US"/>
                        <a:t>Description </a:t>
                      </a:r>
                    </a:p>
                  </a:txBody>
                  <a:tcPr/>
                </a:tc>
                <a:extLst>
                  <a:ext uri="{0D108BD9-81ED-4DB2-BD59-A6C34878D82A}">
                    <a16:rowId xmlns:a16="http://schemas.microsoft.com/office/drawing/2014/main" val="3846264886"/>
                  </a:ext>
                </a:extLst>
              </a:tr>
              <a:tr h="370840">
                <a:tc>
                  <a:txBody>
                    <a:bodyPr/>
                    <a:lstStyle/>
                    <a:p>
                      <a:r>
                        <a:rPr lang="en-US"/>
                        <a:t>Competency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Budget Concepts, Policies and 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Financial Stewardship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txBody>
                  <a:tcPr/>
                </a:tc>
                <a:extLst>
                  <a:ext uri="{0D108BD9-81ED-4DB2-BD59-A6C34878D82A}">
                    <a16:rowId xmlns:a16="http://schemas.microsoft.com/office/drawing/2014/main" val="2447606554"/>
                  </a:ext>
                </a:extLst>
              </a:tr>
              <a:tr h="370840">
                <a:tc>
                  <a:txBody>
                    <a:bodyPr/>
                    <a:lstStyle/>
                    <a:p>
                      <a:r>
                        <a:rPr lang="en-US"/>
                        <a:t>Why is this necessary for my job?</a:t>
                      </a:r>
                    </a:p>
                  </a:txBody>
                  <a:tcPr/>
                </a:tc>
                <a:tc>
                  <a:txBody>
                    <a:bodyPr/>
                    <a:lstStyle/>
                    <a:p>
                      <a:r>
                        <a:rPr lang="en-US"/>
                        <a:t>There are some basic concepts, that are fundamental for your understanding of how you can obligate/expend funding from the Medical and Prosthetics Research Appropriation in your program or station. Most of these references are codified in the: Principles of Federal Appropriations Law, also known as the Red Book (GAO’s multi-volume treatise concerning federal fiscal law).  ​</a:t>
                      </a:r>
                    </a:p>
                  </a:txBody>
                  <a:tcPr/>
                </a:tc>
                <a:extLst>
                  <a:ext uri="{0D108BD9-81ED-4DB2-BD59-A6C34878D82A}">
                    <a16:rowId xmlns:a16="http://schemas.microsoft.com/office/drawing/2014/main" val="743086532"/>
                  </a:ext>
                </a:extLst>
              </a:tr>
              <a:tr h="370840">
                <a:tc>
                  <a:txBody>
                    <a:bodyPr/>
                    <a:lstStyle/>
                    <a:p>
                      <a:r>
                        <a:rPr lang="en-US"/>
                        <a:t>Best Practices Folder Link</a:t>
                      </a:r>
                    </a:p>
                  </a:txBody>
                  <a:tcPr/>
                </a:tc>
                <a:tc>
                  <a:txBody>
                    <a:bodyPr/>
                    <a:lstStyle/>
                    <a:p>
                      <a:r>
                        <a:rPr lang="en-US">
                          <a:hlinkClick r:id="rId2"/>
                        </a:rPr>
                        <a:t>Appropriations Law Best Practices and Training</a:t>
                      </a:r>
                      <a:endParaRPr lang="en-US"/>
                    </a:p>
                  </a:txBody>
                  <a:tcPr/>
                </a:tc>
                <a:extLst>
                  <a:ext uri="{0D108BD9-81ED-4DB2-BD59-A6C34878D82A}">
                    <a16:rowId xmlns:a16="http://schemas.microsoft.com/office/drawing/2014/main" val="2697461367"/>
                  </a:ext>
                </a:extLst>
              </a:tr>
              <a:tr h="370840">
                <a:tc>
                  <a:txBody>
                    <a:bodyPr/>
                    <a:lstStyle/>
                    <a:p>
                      <a:r>
                        <a:rPr lang="en-US"/>
                        <a:t>Link to Recorded Training</a:t>
                      </a:r>
                    </a:p>
                  </a:txBody>
                  <a:tcPr/>
                </a:tc>
                <a:tc>
                  <a:txBody>
                    <a:bodyPr/>
                    <a:lstStyle/>
                    <a:p>
                      <a:r>
                        <a:rPr lang="en-US">
                          <a:hlinkClick r:id="rId3"/>
                        </a:rPr>
                        <a:t>Finance Monthly Training Series: Appropriations Law (va.gov)</a:t>
                      </a:r>
                      <a:endParaRPr lang="en-US"/>
                    </a:p>
                  </a:txBody>
                  <a:tcPr/>
                </a:tc>
                <a:extLst>
                  <a:ext uri="{0D108BD9-81ED-4DB2-BD59-A6C34878D82A}">
                    <a16:rowId xmlns:a16="http://schemas.microsoft.com/office/drawing/2014/main" val="3433181477"/>
                  </a:ext>
                </a:extLst>
              </a:tr>
            </a:tbl>
          </a:graphicData>
        </a:graphic>
      </p:graphicFrame>
      <p:sp>
        <p:nvSpPr>
          <p:cNvPr id="4" name="Slide Number Placeholder 3">
            <a:extLst>
              <a:ext uri="{FF2B5EF4-FFF2-40B4-BE49-F238E27FC236}">
                <a16:creationId xmlns:a16="http://schemas.microsoft.com/office/drawing/2014/main" id="{96D71259-1391-88F4-A3CE-B2D7434DBB5A}"/>
              </a:ext>
            </a:extLst>
          </p:cNvPr>
          <p:cNvSpPr>
            <a:spLocks noGrp="1"/>
          </p:cNvSpPr>
          <p:nvPr>
            <p:ph type="sldNum" sz="quarter" idx="12"/>
          </p:nvPr>
        </p:nvSpPr>
        <p:spPr/>
        <p:txBody>
          <a:bodyPr/>
          <a:lstStyle/>
          <a:p>
            <a:fld id="{670A9334-4E67-F94F-A05E-0CE8B74A054E}" type="slidenum">
              <a:rPr lang="en-US" smtClean="0"/>
              <a:t>18</a:t>
            </a:fld>
            <a:endParaRPr lang="en-US"/>
          </a:p>
        </p:txBody>
      </p:sp>
    </p:spTree>
    <p:extLst>
      <p:ext uri="{BB962C8B-B14F-4D97-AF65-F5344CB8AC3E}">
        <p14:creationId xmlns:p14="http://schemas.microsoft.com/office/powerpoint/2010/main" val="311207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FB4F-F1FE-5130-4FCC-927082DABFF1}"/>
              </a:ext>
            </a:extLst>
          </p:cNvPr>
          <p:cNvSpPr>
            <a:spLocks noGrp="1"/>
          </p:cNvSpPr>
          <p:nvPr>
            <p:ph type="title"/>
          </p:nvPr>
        </p:nvSpPr>
        <p:spPr/>
        <p:txBody>
          <a:bodyPr/>
          <a:lstStyle/>
          <a:p>
            <a:r>
              <a:rPr lang="en-US"/>
              <a:t>Budget Management </a:t>
            </a:r>
          </a:p>
        </p:txBody>
      </p:sp>
      <p:graphicFrame>
        <p:nvGraphicFramePr>
          <p:cNvPr id="5" name="Table 5">
            <a:extLst>
              <a:ext uri="{FF2B5EF4-FFF2-40B4-BE49-F238E27FC236}">
                <a16:creationId xmlns:a16="http://schemas.microsoft.com/office/drawing/2014/main" id="{9A4D2097-A048-D511-12A6-85B9F5FD7B8B}"/>
              </a:ext>
            </a:extLst>
          </p:cNvPr>
          <p:cNvGraphicFramePr>
            <a:graphicFrameLocks noGrp="1"/>
          </p:cNvGraphicFramePr>
          <p:nvPr>
            <p:ph idx="1"/>
            <p:extLst>
              <p:ext uri="{D42A27DB-BD31-4B8C-83A1-F6EECF244321}">
                <p14:modId xmlns:p14="http://schemas.microsoft.com/office/powerpoint/2010/main" val="140655740"/>
              </p:ext>
            </p:extLst>
          </p:nvPr>
        </p:nvGraphicFramePr>
        <p:xfrm>
          <a:off x="185530" y="901147"/>
          <a:ext cx="11805693" cy="5147008"/>
        </p:xfrm>
        <a:graphic>
          <a:graphicData uri="http://schemas.openxmlformats.org/drawingml/2006/table">
            <a:tbl>
              <a:tblPr firstRow="1" bandRow="1">
                <a:tableStyleId>{5C22544A-7EE6-4342-B048-85BDC9FD1C3A}</a:tableStyleId>
              </a:tblPr>
              <a:tblGrid>
                <a:gridCol w="2073924">
                  <a:extLst>
                    <a:ext uri="{9D8B030D-6E8A-4147-A177-3AD203B41FA5}">
                      <a16:colId xmlns:a16="http://schemas.microsoft.com/office/drawing/2014/main" val="489724416"/>
                    </a:ext>
                  </a:extLst>
                </a:gridCol>
                <a:gridCol w="9731769">
                  <a:extLst>
                    <a:ext uri="{9D8B030D-6E8A-4147-A177-3AD203B41FA5}">
                      <a16:colId xmlns:a16="http://schemas.microsoft.com/office/drawing/2014/main" val="1134528253"/>
                    </a:ext>
                  </a:extLst>
                </a:gridCol>
              </a:tblGrid>
              <a:tr h="594049">
                <a:tc>
                  <a:txBody>
                    <a:bodyPr/>
                    <a:lstStyle/>
                    <a:p>
                      <a:r>
                        <a:rPr lang="en-US"/>
                        <a:t>Key Items to Remember</a:t>
                      </a:r>
                    </a:p>
                  </a:txBody>
                  <a:tcPr/>
                </a:tc>
                <a:tc>
                  <a:txBody>
                    <a:bodyPr/>
                    <a:lstStyle/>
                    <a:p>
                      <a:r>
                        <a:rPr lang="en-US"/>
                        <a:t>Description </a:t>
                      </a:r>
                    </a:p>
                  </a:txBody>
                  <a:tcPr/>
                </a:tc>
                <a:extLst>
                  <a:ext uri="{0D108BD9-81ED-4DB2-BD59-A6C34878D82A}">
                    <a16:rowId xmlns:a16="http://schemas.microsoft.com/office/drawing/2014/main" val="3846264886"/>
                  </a:ext>
                </a:extLst>
              </a:tr>
              <a:tr h="914400">
                <a:tc>
                  <a:txBody>
                    <a:bodyPr/>
                    <a:lstStyle/>
                    <a:p>
                      <a:r>
                        <a:rPr lang="en-US"/>
                        <a:t>Competency</a:t>
                      </a:r>
                    </a:p>
                  </a:txBody>
                  <a:tcPr/>
                </a:tc>
                <a:tc>
                  <a:txBody>
                    <a:bodyPr/>
                    <a:lstStyle/>
                    <a:p>
                      <a:pPr marL="0" lvl="0" indent="0">
                        <a:buFont typeface="+mj-lt"/>
                        <a:buNone/>
                      </a:pPr>
                      <a:r>
                        <a:rPr lang="en-US" sz="1600"/>
                        <a:t>1. Budget Concepts, Policies and Principles</a:t>
                      </a:r>
                    </a:p>
                    <a:p>
                      <a:pPr marL="0" lvl="0" indent="0">
                        <a:buFont typeface="+mj-lt"/>
                        <a:buNone/>
                      </a:pPr>
                      <a:r>
                        <a:rPr lang="en-US" sz="1600"/>
                        <a:t>2. Budget Execution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a:t>3. Financial Stewardship</a:t>
                      </a:r>
                    </a:p>
                  </a:txBody>
                  <a:tcPr/>
                </a:tc>
                <a:extLst>
                  <a:ext uri="{0D108BD9-81ED-4DB2-BD59-A6C34878D82A}">
                    <a16:rowId xmlns:a16="http://schemas.microsoft.com/office/drawing/2014/main" val="2447606554"/>
                  </a:ext>
                </a:extLst>
              </a:tr>
              <a:tr h="849948">
                <a:tc>
                  <a:txBody>
                    <a:bodyPr/>
                    <a:lstStyle/>
                    <a:p>
                      <a:r>
                        <a:rPr lang="en-US"/>
                        <a:t>Why is this necessary for my job?</a:t>
                      </a:r>
                    </a:p>
                  </a:txBody>
                  <a:tcPr/>
                </a:tc>
                <a:tc>
                  <a:txBody>
                    <a:bodyPr/>
                    <a:lstStyle/>
                    <a:p>
                      <a:r>
                        <a:rPr lang="en-US"/>
                        <a:t>Like Appropriations Law these trainings provide basic concepts, that are fundamental for your understanding of how you can obligate/expend funding from the Medical and Prosthetics Research Appropriation in your program or station. </a:t>
                      </a:r>
                    </a:p>
                  </a:txBody>
                  <a:tcPr/>
                </a:tc>
                <a:extLst>
                  <a:ext uri="{0D108BD9-81ED-4DB2-BD59-A6C34878D82A}">
                    <a16:rowId xmlns:a16="http://schemas.microsoft.com/office/drawing/2014/main" val="743086532"/>
                  </a:ext>
                </a:extLst>
              </a:tr>
              <a:tr h="594049">
                <a:tc>
                  <a:txBody>
                    <a:bodyPr/>
                    <a:lstStyle/>
                    <a:p>
                      <a:r>
                        <a:rPr lang="en-US"/>
                        <a:t>Best Practices Folder Link</a:t>
                      </a:r>
                    </a:p>
                  </a:txBody>
                  <a:tcPr/>
                </a:tc>
                <a:tc>
                  <a:txBody>
                    <a:bodyPr/>
                    <a:lstStyle/>
                    <a:p>
                      <a:r>
                        <a:rPr lang="en-US">
                          <a:hlinkClick r:id="rId2"/>
                        </a:rPr>
                        <a:t>Budget Management Best Practices</a:t>
                      </a:r>
                      <a:endParaRPr lang="en-US"/>
                    </a:p>
                  </a:txBody>
                  <a:tcPr/>
                </a:tc>
                <a:extLst>
                  <a:ext uri="{0D108BD9-81ED-4DB2-BD59-A6C34878D82A}">
                    <a16:rowId xmlns:a16="http://schemas.microsoft.com/office/drawing/2014/main" val="2697461367"/>
                  </a:ext>
                </a:extLst>
              </a:tr>
              <a:tr h="2038048">
                <a:tc>
                  <a:txBody>
                    <a:bodyPr/>
                    <a:lstStyle/>
                    <a:p>
                      <a:r>
                        <a:rPr lang="en-US"/>
                        <a:t>Links to Recorded Training</a:t>
                      </a:r>
                    </a:p>
                  </a:txBody>
                  <a:tcPr/>
                </a:tc>
                <a:tc>
                  <a:txBody>
                    <a:bodyPr/>
                    <a:lstStyle/>
                    <a:p>
                      <a:r>
                        <a:rPr lang="en-US"/>
                        <a:t>1. </a:t>
                      </a:r>
                      <a:r>
                        <a:rPr lang="en-US">
                          <a:hlinkClick r:id="rId3"/>
                        </a:rPr>
                        <a:t>ORD Finance Enterprise Initiative Update, ORD Appropriations Structure, Closing FY22 </a:t>
                      </a:r>
                      <a:endParaRPr lang="en-US"/>
                    </a:p>
                    <a:p>
                      <a:r>
                        <a:rPr lang="en-US"/>
                        <a:t>2. </a:t>
                      </a:r>
                      <a:r>
                        <a:rPr lang="en-US">
                          <a:hlinkClick r:id="rId4"/>
                        </a:rPr>
                        <a:t>Finance Monthly Training Series: Research Admin 101 </a:t>
                      </a:r>
                      <a:endParaRPr lang="en-US"/>
                    </a:p>
                    <a:p>
                      <a:r>
                        <a:rPr lang="en-US"/>
                        <a:t>3. </a:t>
                      </a:r>
                      <a:r>
                        <a:rPr lang="en-US">
                          <a:hlinkClick r:id="rId5"/>
                        </a:rPr>
                        <a:t>Finance Monthly Training Series: Finding, Reviewing and Executing your Budget Allocations </a:t>
                      </a:r>
                      <a:endParaRPr lang="en-US"/>
                    </a:p>
                    <a:p>
                      <a:r>
                        <a:rPr lang="en-US"/>
                        <a:t>4. </a:t>
                      </a:r>
                      <a:r>
                        <a:rPr lang="en-US">
                          <a:hlinkClick r:id="rId6"/>
                        </a:rPr>
                        <a:t>Finance Monthly Training Series: New Financial Requirements for FY 23/24</a:t>
                      </a:r>
                      <a:endParaRPr lang="en-US"/>
                    </a:p>
                    <a:p>
                      <a:r>
                        <a:rPr lang="en-US"/>
                        <a:t>5. </a:t>
                      </a:r>
                      <a:r>
                        <a:rPr lang="en-US">
                          <a:hlinkClick r:id="rId7"/>
                        </a:rPr>
                        <a:t>Updates on the new CC 101 Model </a:t>
                      </a:r>
                      <a:endParaRPr lang="en-US"/>
                    </a:p>
                    <a:p>
                      <a:r>
                        <a:rPr lang="en-US"/>
                        <a:t>6. </a:t>
                      </a:r>
                      <a:r>
                        <a:rPr lang="en-US">
                          <a:hlinkClick r:id="rId8"/>
                        </a:rPr>
                        <a:t>Finance Monthly Training Series: Cost Transfers </a:t>
                      </a:r>
                      <a:endParaRPr lang="en-US"/>
                    </a:p>
                    <a:p>
                      <a:endParaRPr lang="en-US"/>
                    </a:p>
                  </a:txBody>
                  <a:tcPr/>
                </a:tc>
                <a:extLst>
                  <a:ext uri="{0D108BD9-81ED-4DB2-BD59-A6C34878D82A}">
                    <a16:rowId xmlns:a16="http://schemas.microsoft.com/office/drawing/2014/main" val="3433181477"/>
                  </a:ext>
                </a:extLst>
              </a:tr>
            </a:tbl>
          </a:graphicData>
        </a:graphic>
      </p:graphicFrame>
      <p:sp>
        <p:nvSpPr>
          <p:cNvPr id="4" name="Slide Number Placeholder 3">
            <a:extLst>
              <a:ext uri="{FF2B5EF4-FFF2-40B4-BE49-F238E27FC236}">
                <a16:creationId xmlns:a16="http://schemas.microsoft.com/office/drawing/2014/main" id="{96D71259-1391-88F4-A3CE-B2D7434DBB5A}"/>
              </a:ext>
            </a:extLst>
          </p:cNvPr>
          <p:cNvSpPr>
            <a:spLocks noGrp="1"/>
          </p:cNvSpPr>
          <p:nvPr>
            <p:ph type="sldNum" sz="quarter" idx="12"/>
          </p:nvPr>
        </p:nvSpPr>
        <p:spPr/>
        <p:txBody>
          <a:bodyPr/>
          <a:lstStyle/>
          <a:p>
            <a:fld id="{670A9334-4E67-F94F-A05E-0CE8B74A054E}" type="slidenum">
              <a:rPr lang="en-US" smtClean="0"/>
              <a:t>19</a:t>
            </a:fld>
            <a:endParaRPr lang="en-US"/>
          </a:p>
        </p:txBody>
      </p:sp>
    </p:spTree>
    <p:extLst>
      <p:ext uri="{BB962C8B-B14F-4D97-AF65-F5344CB8AC3E}">
        <p14:creationId xmlns:p14="http://schemas.microsoft.com/office/powerpoint/2010/main" val="357479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a:t>Housekeeping Notes</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This session </a:t>
            </a:r>
            <a:r>
              <a:rPr lang="en-US" sz="1600">
                <a:solidFill>
                  <a:prstClr val="black"/>
                </a:solidFill>
                <a:latin typeface="Calibri" panose="020F0502020204030204"/>
              </a:rPr>
              <a:t>is being recorded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a:solidFill>
                  <a:prstClr val="black"/>
                </a:solidFill>
                <a:latin typeface="Calibri" panose="020F0502020204030204"/>
              </a:rPr>
              <a:t>Close Captioning </a:t>
            </a:r>
            <a:r>
              <a:rPr lang="en-US" sz="160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Experiencing Sound </a:t>
            </a:r>
            <a:r>
              <a:rPr lang="en-US" sz="1600" b="1">
                <a:solidFill>
                  <a:prstClr val="black"/>
                </a:solidFill>
                <a:latin typeface="Calibri" panose="020F0502020204030204"/>
              </a:rPr>
              <a:t>I</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a:solidFill>
                  <a:srgbClr val="FF0000"/>
                </a:solidFill>
                <a:latin typeface="Calibri" panose="020F0502020204030204"/>
              </a:rPr>
              <a:t>Questions will be addressed at the end of the webinar.</a:t>
            </a:r>
            <a:endPar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a:solidFill>
                  <a:prstClr val="black"/>
                </a:solidFill>
                <a:latin typeface="Calibri" panose="020F0502020204030204"/>
              </a:rPr>
              <a:t>P</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ost-Webinar </a:t>
            </a:r>
            <a:r>
              <a:rPr lang="en-US" sz="1600" b="1">
                <a:solidFill>
                  <a:prstClr val="black"/>
                </a:solidFill>
                <a:latin typeface="Calibri" panose="020F0502020204030204"/>
              </a:rPr>
              <a:t>E</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FB4F-F1FE-5130-4FCC-927082DABFF1}"/>
              </a:ext>
            </a:extLst>
          </p:cNvPr>
          <p:cNvSpPr>
            <a:spLocks noGrp="1"/>
          </p:cNvSpPr>
          <p:nvPr>
            <p:ph type="title"/>
          </p:nvPr>
        </p:nvSpPr>
        <p:spPr/>
        <p:txBody>
          <a:bodyPr/>
          <a:lstStyle/>
          <a:p>
            <a:r>
              <a:rPr lang="en-US"/>
              <a:t>Contracting</a:t>
            </a:r>
          </a:p>
        </p:txBody>
      </p:sp>
      <p:graphicFrame>
        <p:nvGraphicFramePr>
          <p:cNvPr id="5" name="Table 5">
            <a:extLst>
              <a:ext uri="{FF2B5EF4-FFF2-40B4-BE49-F238E27FC236}">
                <a16:creationId xmlns:a16="http://schemas.microsoft.com/office/drawing/2014/main" id="{9A4D2097-A048-D511-12A6-85B9F5FD7B8B}"/>
              </a:ext>
            </a:extLst>
          </p:cNvPr>
          <p:cNvGraphicFramePr>
            <a:graphicFrameLocks noGrp="1"/>
          </p:cNvGraphicFramePr>
          <p:nvPr>
            <p:ph idx="1"/>
            <p:extLst>
              <p:ext uri="{D42A27DB-BD31-4B8C-83A1-F6EECF244321}">
                <p14:modId xmlns:p14="http://schemas.microsoft.com/office/powerpoint/2010/main" val="4172262526"/>
              </p:ext>
            </p:extLst>
          </p:nvPr>
        </p:nvGraphicFramePr>
        <p:xfrm>
          <a:off x="245165" y="1040295"/>
          <a:ext cx="11521882" cy="3657600"/>
        </p:xfrm>
        <a:graphic>
          <a:graphicData uri="http://schemas.openxmlformats.org/drawingml/2006/table">
            <a:tbl>
              <a:tblPr firstRow="1" bandRow="1">
                <a:tableStyleId>{5C22544A-7EE6-4342-B048-85BDC9FD1C3A}</a:tableStyleId>
              </a:tblPr>
              <a:tblGrid>
                <a:gridCol w="2323389">
                  <a:extLst>
                    <a:ext uri="{9D8B030D-6E8A-4147-A177-3AD203B41FA5}">
                      <a16:colId xmlns:a16="http://schemas.microsoft.com/office/drawing/2014/main" val="489724416"/>
                    </a:ext>
                  </a:extLst>
                </a:gridCol>
                <a:gridCol w="9198493">
                  <a:extLst>
                    <a:ext uri="{9D8B030D-6E8A-4147-A177-3AD203B41FA5}">
                      <a16:colId xmlns:a16="http://schemas.microsoft.com/office/drawing/2014/main" val="1134528253"/>
                    </a:ext>
                  </a:extLst>
                </a:gridCol>
              </a:tblGrid>
              <a:tr h="370840">
                <a:tc>
                  <a:txBody>
                    <a:bodyPr/>
                    <a:lstStyle/>
                    <a:p>
                      <a:r>
                        <a:rPr lang="en-US"/>
                        <a:t>Key Items to Remember</a:t>
                      </a:r>
                    </a:p>
                  </a:txBody>
                  <a:tcPr/>
                </a:tc>
                <a:tc>
                  <a:txBody>
                    <a:bodyPr/>
                    <a:lstStyle/>
                    <a:p>
                      <a:r>
                        <a:rPr lang="en-US"/>
                        <a:t>Description </a:t>
                      </a:r>
                    </a:p>
                  </a:txBody>
                  <a:tcPr/>
                </a:tc>
                <a:extLst>
                  <a:ext uri="{0D108BD9-81ED-4DB2-BD59-A6C34878D82A}">
                    <a16:rowId xmlns:a16="http://schemas.microsoft.com/office/drawing/2014/main" val="3846264886"/>
                  </a:ext>
                </a:extLst>
              </a:tr>
              <a:tr h="370840">
                <a:tc>
                  <a:txBody>
                    <a:bodyPr/>
                    <a:lstStyle/>
                    <a:p>
                      <a:r>
                        <a:rPr lang="en-US"/>
                        <a:t>Competency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a:t>1. Financial Stewardship</a:t>
                      </a:r>
                    </a:p>
                    <a:p>
                      <a:pPr marL="0" lvl="0" indent="0">
                        <a:buFont typeface="+mj-lt"/>
                        <a:buNone/>
                      </a:pPr>
                      <a:r>
                        <a:rPr lang="en-US" sz="1600"/>
                        <a:t>2. Budget Execution </a:t>
                      </a:r>
                    </a:p>
                    <a:p>
                      <a:pPr marL="0" lvl="0" indent="0">
                        <a:buFont typeface="+mj-lt"/>
                        <a:buNone/>
                      </a:pPr>
                      <a:r>
                        <a:rPr lang="en-US" sz="1600"/>
                        <a:t>3. Decision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2447606554"/>
                  </a:ext>
                </a:extLst>
              </a:tr>
              <a:tr h="370840">
                <a:tc>
                  <a:txBody>
                    <a:bodyPr/>
                    <a:lstStyle/>
                    <a:p>
                      <a:r>
                        <a:rPr lang="en-US"/>
                        <a:t>Why is this necessary for my job?</a:t>
                      </a:r>
                    </a:p>
                  </a:txBody>
                  <a:tcPr/>
                </a:tc>
                <a:tc>
                  <a:txBody>
                    <a:bodyPr/>
                    <a:lstStyle/>
                    <a:p>
                      <a:r>
                        <a:rPr lang="en-US"/>
                        <a:t>Contracts are a key method of how Research offices obligate funding in the field thus it is critical to learn the basics.</a:t>
                      </a:r>
                    </a:p>
                  </a:txBody>
                  <a:tcPr/>
                </a:tc>
                <a:extLst>
                  <a:ext uri="{0D108BD9-81ED-4DB2-BD59-A6C34878D82A}">
                    <a16:rowId xmlns:a16="http://schemas.microsoft.com/office/drawing/2014/main" val="743086532"/>
                  </a:ext>
                </a:extLst>
              </a:tr>
              <a:tr h="370840">
                <a:tc>
                  <a:txBody>
                    <a:bodyPr/>
                    <a:lstStyle/>
                    <a:p>
                      <a:r>
                        <a:rPr lang="en-US"/>
                        <a:t>Best Practices Folder Link</a:t>
                      </a:r>
                    </a:p>
                  </a:txBody>
                  <a:tcPr/>
                </a:tc>
                <a:tc>
                  <a:txBody>
                    <a:bodyPr/>
                    <a:lstStyle/>
                    <a:p>
                      <a:r>
                        <a:rPr lang="en-US">
                          <a:hlinkClick r:id="rId2"/>
                        </a:rPr>
                        <a:t>Contracting Best Practices</a:t>
                      </a:r>
                      <a:endParaRPr lang="en-US"/>
                    </a:p>
                  </a:txBody>
                  <a:tcPr/>
                </a:tc>
                <a:extLst>
                  <a:ext uri="{0D108BD9-81ED-4DB2-BD59-A6C34878D82A}">
                    <a16:rowId xmlns:a16="http://schemas.microsoft.com/office/drawing/2014/main" val="2697461367"/>
                  </a:ext>
                </a:extLst>
              </a:tr>
              <a:tr h="370840">
                <a:tc>
                  <a:txBody>
                    <a:bodyPr/>
                    <a:lstStyle/>
                    <a:p>
                      <a:r>
                        <a:rPr lang="en-US"/>
                        <a:t>Links to Recorded Training</a:t>
                      </a:r>
                    </a:p>
                  </a:txBody>
                  <a:tcPr/>
                </a:tc>
                <a:tc>
                  <a:txBody>
                    <a:bodyPr/>
                    <a:lstStyle/>
                    <a:p>
                      <a:r>
                        <a:rPr lang="en-US"/>
                        <a:t>1. </a:t>
                      </a:r>
                      <a:r>
                        <a:rPr lang="en-US">
                          <a:hlinkClick r:id="rId3"/>
                        </a:rPr>
                        <a:t>Finance Monthly Training Series: Contracting Basics-Working with RPO East </a:t>
                      </a:r>
                      <a:endParaRPr lang="en-US"/>
                    </a:p>
                  </a:txBody>
                  <a:tcPr/>
                </a:tc>
                <a:extLst>
                  <a:ext uri="{0D108BD9-81ED-4DB2-BD59-A6C34878D82A}">
                    <a16:rowId xmlns:a16="http://schemas.microsoft.com/office/drawing/2014/main" val="3433181477"/>
                  </a:ext>
                </a:extLst>
              </a:tr>
            </a:tbl>
          </a:graphicData>
        </a:graphic>
      </p:graphicFrame>
      <p:sp>
        <p:nvSpPr>
          <p:cNvPr id="4" name="Slide Number Placeholder 3">
            <a:extLst>
              <a:ext uri="{FF2B5EF4-FFF2-40B4-BE49-F238E27FC236}">
                <a16:creationId xmlns:a16="http://schemas.microsoft.com/office/drawing/2014/main" id="{96D71259-1391-88F4-A3CE-B2D7434DBB5A}"/>
              </a:ext>
            </a:extLst>
          </p:cNvPr>
          <p:cNvSpPr>
            <a:spLocks noGrp="1"/>
          </p:cNvSpPr>
          <p:nvPr>
            <p:ph type="sldNum" sz="quarter" idx="12"/>
          </p:nvPr>
        </p:nvSpPr>
        <p:spPr/>
        <p:txBody>
          <a:bodyPr/>
          <a:lstStyle/>
          <a:p>
            <a:fld id="{670A9334-4E67-F94F-A05E-0CE8B74A054E}" type="slidenum">
              <a:rPr lang="en-US" smtClean="0"/>
              <a:t>20</a:t>
            </a:fld>
            <a:endParaRPr lang="en-US"/>
          </a:p>
        </p:txBody>
      </p:sp>
    </p:spTree>
    <p:extLst>
      <p:ext uri="{BB962C8B-B14F-4D97-AF65-F5344CB8AC3E}">
        <p14:creationId xmlns:p14="http://schemas.microsoft.com/office/powerpoint/2010/main" val="417441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FB4F-F1FE-5130-4FCC-927082DABFF1}"/>
              </a:ext>
            </a:extLst>
          </p:cNvPr>
          <p:cNvSpPr>
            <a:spLocks noGrp="1"/>
          </p:cNvSpPr>
          <p:nvPr>
            <p:ph type="title"/>
          </p:nvPr>
        </p:nvSpPr>
        <p:spPr>
          <a:xfrm>
            <a:off x="285750" y="166264"/>
            <a:ext cx="11728173" cy="618385"/>
          </a:xfrm>
        </p:spPr>
        <p:txBody>
          <a:bodyPr/>
          <a:lstStyle/>
          <a:p>
            <a:r>
              <a:rPr lang="en-US"/>
              <a:t>Using Tools: VSSC, Status of Allowance, Expenditure Tracking</a:t>
            </a:r>
          </a:p>
        </p:txBody>
      </p:sp>
      <p:graphicFrame>
        <p:nvGraphicFramePr>
          <p:cNvPr id="5" name="Table 5">
            <a:extLst>
              <a:ext uri="{FF2B5EF4-FFF2-40B4-BE49-F238E27FC236}">
                <a16:creationId xmlns:a16="http://schemas.microsoft.com/office/drawing/2014/main" id="{9A4D2097-A048-D511-12A6-85B9F5FD7B8B}"/>
              </a:ext>
            </a:extLst>
          </p:cNvPr>
          <p:cNvGraphicFramePr>
            <a:graphicFrameLocks noGrp="1"/>
          </p:cNvGraphicFramePr>
          <p:nvPr>
            <p:ph idx="1"/>
            <p:extLst>
              <p:ext uri="{D42A27DB-BD31-4B8C-83A1-F6EECF244321}">
                <p14:modId xmlns:p14="http://schemas.microsoft.com/office/powerpoint/2010/main" val="1123130254"/>
              </p:ext>
            </p:extLst>
          </p:nvPr>
        </p:nvGraphicFramePr>
        <p:xfrm>
          <a:off x="59634" y="901147"/>
          <a:ext cx="12014248" cy="5368250"/>
        </p:xfrm>
        <a:graphic>
          <a:graphicData uri="http://schemas.openxmlformats.org/drawingml/2006/table">
            <a:tbl>
              <a:tblPr firstRow="1" bandRow="1">
                <a:tableStyleId>{5C22544A-7EE6-4342-B048-85BDC9FD1C3A}</a:tableStyleId>
              </a:tblPr>
              <a:tblGrid>
                <a:gridCol w="2427562">
                  <a:extLst>
                    <a:ext uri="{9D8B030D-6E8A-4147-A177-3AD203B41FA5}">
                      <a16:colId xmlns:a16="http://schemas.microsoft.com/office/drawing/2014/main" val="489724416"/>
                    </a:ext>
                  </a:extLst>
                </a:gridCol>
                <a:gridCol w="9586686">
                  <a:extLst>
                    <a:ext uri="{9D8B030D-6E8A-4147-A177-3AD203B41FA5}">
                      <a16:colId xmlns:a16="http://schemas.microsoft.com/office/drawing/2014/main" val="1134528253"/>
                    </a:ext>
                  </a:extLst>
                </a:gridCol>
              </a:tblGrid>
              <a:tr h="600218">
                <a:tc>
                  <a:txBody>
                    <a:bodyPr/>
                    <a:lstStyle/>
                    <a:p>
                      <a:r>
                        <a:rPr lang="en-US"/>
                        <a:t>Key Items to Remember</a:t>
                      </a:r>
                    </a:p>
                  </a:txBody>
                  <a:tcPr/>
                </a:tc>
                <a:tc>
                  <a:txBody>
                    <a:bodyPr/>
                    <a:lstStyle/>
                    <a:p>
                      <a:r>
                        <a:rPr lang="en-US"/>
                        <a:t>Description </a:t>
                      </a:r>
                    </a:p>
                  </a:txBody>
                  <a:tcPr/>
                </a:tc>
                <a:extLst>
                  <a:ext uri="{0D108BD9-81ED-4DB2-BD59-A6C34878D82A}">
                    <a16:rowId xmlns:a16="http://schemas.microsoft.com/office/drawing/2014/main" val="3846264886"/>
                  </a:ext>
                </a:extLst>
              </a:tr>
              <a:tr h="1858617">
                <a:tc>
                  <a:txBody>
                    <a:bodyPr/>
                    <a:lstStyle/>
                    <a:p>
                      <a:r>
                        <a:rPr lang="en-US"/>
                        <a:t>Competency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a:t>1. Financial Stewardship</a:t>
                      </a:r>
                    </a:p>
                    <a:p>
                      <a:pPr marL="0" lvl="0" indent="0">
                        <a:buFont typeface="+mj-lt"/>
                        <a:buNone/>
                      </a:pPr>
                      <a:r>
                        <a:rPr lang="en-US" sz="1600"/>
                        <a:t>2. Budget Execution </a:t>
                      </a:r>
                    </a:p>
                    <a:p>
                      <a:pPr marL="0" lvl="0" indent="0">
                        <a:buFont typeface="+mj-lt"/>
                        <a:buNone/>
                      </a:pPr>
                      <a:r>
                        <a:rPr lang="en-US" sz="1600"/>
                        <a:t>3. Decision Support</a:t>
                      </a:r>
                    </a:p>
                    <a:p>
                      <a:pPr marL="0" marR="0" lvl="0" indent="0" algn="l" rtl="0" eaLnBrk="1" fontAlgn="auto" latinLnBrk="0" hangingPunct="1">
                        <a:lnSpc>
                          <a:spcPct val="100000"/>
                        </a:lnSpc>
                        <a:spcBef>
                          <a:spcPts val="0"/>
                        </a:spcBef>
                        <a:spcAft>
                          <a:spcPts val="0"/>
                        </a:spcAft>
                        <a:buClrTx/>
                        <a:buSzTx/>
                        <a:buFont typeface="+mj-lt"/>
                        <a:buNone/>
                      </a:pPr>
                      <a:r>
                        <a:rPr lang="en-US" sz="1600"/>
                        <a:t>4. Financial Management Analysis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a:t>5. Financial Management Systems</a:t>
                      </a:r>
                    </a:p>
                    <a:p>
                      <a:pPr marL="0" lvl="0" indent="0">
                        <a:buFont typeface="+mj-lt"/>
                        <a:buNone/>
                      </a:pP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2447606554"/>
                  </a:ext>
                </a:extLst>
              </a:tr>
              <a:tr h="766433">
                <a:tc>
                  <a:txBody>
                    <a:bodyPr/>
                    <a:lstStyle/>
                    <a:p>
                      <a:r>
                        <a:rPr lang="en-US"/>
                        <a:t>Why is this necessary for my job?</a:t>
                      </a:r>
                    </a:p>
                  </a:txBody>
                  <a:tcPr/>
                </a:tc>
                <a:tc>
                  <a:txBody>
                    <a:bodyPr/>
                    <a:lstStyle/>
                    <a:p>
                      <a:r>
                        <a:rPr lang="en-US"/>
                        <a:t>Understanding the key financial management tools and resources is critical for the performance of your role.</a:t>
                      </a:r>
                    </a:p>
                  </a:txBody>
                  <a:tcPr/>
                </a:tc>
                <a:extLst>
                  <a:ext uri="{0D108BD9-81ED-4DB2-BD59-A6C34878D82A}">
                    <a16:rowId xmlns:a16="http://schemas.microsoft.com/office/drawing/2014/main" val="743086532"/>
                  </a:ext>
                </a:extLst>
              </a:tr>
              <a:tr h="600218">
                <a:tc>
                  <a:txBody>
                    <a:bodyPr/>
                    <a:lstStyle/>
                    <a:p>
                      <a:r>
                        <a:rPr lang="en-US"/>
                        <a:t>Best Practices Folder Link</a:t>
                      </a:r>
                    </a:p>
                  </a:txBody>
                  <a:tcPr/>
                </a:tc>
                <a:tc>
                  <a:txBody>
                    <a:bodyPr/>
                    <a:lstStyle/>
                    <a:p>
                      <a:r>
                        <a:rPr lang="en-US">
                          <a:hlinkClick r:id="rId2"/>
                        </a:rPr>
                        <a:t> Best Practice Documentation Using Tools</a:t>
                      </a:r>
                      <a:endParaRPr lang="en-US"/>
                    </a:p>
                  </a:txBody>
                  <a:tcPr/>
                </a:tc>
                <a:extLst>
                  <a:ext uri="{0D108BD9-81ED-4DB2-BD59-A6C34878D82A}">
                    <a16:rowId xmlns:a16="http://schemas.microsoft.com/office/drawing/2014/main" val="2697461367"/>
                  </a:ext>
                </a:extLst>
              </a:tr>
              <a:tr h="1375883">
                <a:tc>
                  <a:txBody>
                    <a:bodyPr/>
                    <a:lstStyle/>
                    <a:p>
                      <a:r>
                        <a:rPr lang="en-US"/>
                        <a:t>Links to Recorded Training</a:t>
                      </a:r>
                    </a:p>
                  </a:txBody>
                  <a:tcPr/>
                </a:tc>
                <a:tc>
                  <a:txBody>
                    <a:bodyPr/>
                    <a:lstStyle/>
                    <a:p>
                      <a:pPr marL="342900" indent="-342900">
                        <a:buAutoNum type="arabicPeriod"/>
                      </a:pPr>
                      <a:r>
                        <a:rPr lang="en-US">
                          <a:hlinkClick r:id="rId3"/>
                        </a:rPr>
                        <a:t>Finance Monthly Training Series: Using VSSC and reading the Status of Allowance </a:t>
                      </a:r>
                      <a:endParaRPr lang="en-US"/>
                    </a:p>
                    <a:p>
                      <a:pPr marL="342900" indent="-342900">
                        <a:buAutoNum type="arabicPeriod"/>
                      </a:pPr>
                      <a:r>
                        <a:rPr lang="en-US">
                          <a:hlinkClick r:id="rId4"/>
                        </a:rPr>
                        <a:t>Finance Monthly Training Series: Managing Salaries at your VA Research Office</a:t>
                      </a:r>
                      <a:endParaRPr lang="en-US"/>
                    </a:p>
                    <a:p>
                      <a:pPr marL="342900" indent="-342900">
                        <a:buAutoNum type="arabicPeriod"/>
                      </a:pPr>
                      <a:r>
                        <a:rPr lang="en-US">
                          <a:hlinkClick r:id="rId5"/>
                        </a:rPr>
                        <a:t>Understanding and Balancing the Status of Allowance </a:t>
                      </a:r>
                      <a:endParaRPr lang="en-US"/>
                    </a:p>
                    <a:p>
                      <a:pPr marL="342900" indent="-342900">
                        <a:buAutoNum type="arabicPeriod"/>
                      </a:pPr>
                      <a:r>
                        <a:rPr lang="en-US">
                          <a:hlinkClick r:id="rId6"/>
                        </a:rPr>
                        <a:t>Finance Monthly Training Series: Understanding the flow of Funding, Obligations, and Common Financial Reports </a:t>
                      </a:r>
                      <a:endParaRPr lang="en-US"/>
                    </a:p>
                  </a:txBody>
                  <a:tcPr/>
                </a:tc>
                <a:extLst>
                  <a:ext uri="{0D108BD9-81ED-4DB2-BD59-A6C34878D82A}">
                    <a16:rowId xmlns:a16="http://schemas.microsoft.com/office/drawing/2014/main" val="3433181477"/>
                  </a:ext>
                </a:extLst>
              </a:tr>
            </a:tbl>
          </a:graphicData>
        </a:graphic>
      </p:graphicFrame>
      <p:sp>
        <p:nvSpPr>
          <p:cNvPr id="4" name="Slide Number Placeholder 3">
            <a:extLst>
              <a:ext uri="{FF2B5EF4-FFF2-40B4-BE49-F238E27FC236}">
                <a16:creationId xmlns:a16="http://schemas.microsoft.com/office/drawing/2014/main" id="{96D71259-1391-88F4-A3CE-B2D7434DBB5A}"/>
              </a:ext>
            </a:extLst>
          </p:cNvPr>
          <p:cNvSpPr>
            <a:spLocks noGrp="1"/>
          </p:cNvSpPr>
          <p:nvPr>
            <p:ph type="sldNum" sz="quarter" idx="12"/>
          </p:nvPr>
        </p:nvSpPr>
        <p:spPr/>
        <p:txBody>
          <a:bodyPr/>
          <a:lstStyle/>
          <a:p>
            <a:fld id="{670A9334-4E67-F94F-A05E-0CE8B74A054E}" type="slidenum">
              <a:rPr lang="en-US" smtClean="0"/>
              <a:t>21</a:t>
            </a:fld>
            <a:endParaRPr lang="en-US"/>
          </a:p>
        </p:txBody>
      </p:sp>
    </p:spTree>
    <p:extLst>
      <p:ext uri="{BB962C8B-B14F-4D97-AF65-F5344CB8AC3E}">
        <p14:creationId xmlns:p14="http://schemas.microsoft.com/office/powerpoint/2010/main" val="135451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FB4F-F1FE-5130-4FCC-927082DABFF1}"/>
              </a:ext>
            </a:extLst>
          </p:cNvPr>
          <p:cNvSpPr>
            <a:spLocks noGrp="1"/>
          </p:cNvSpPr>
          <p:nvPr>
            <p:ph type="title"/>
          </p:nvPr>
        </p:nvSpPr>
        <p:spPr/>
        <p:txBody>
          <a:bodyPr/>
          <a:lstStyle/>
          <a:p>
            <a:r>
              <a:rPr lang="en-US"/>
              <a:t>Interagency agreements (IAA) Resources </a:t>
            </a:r>
          </a:p>
        </p:txBody>
      </p:sp>
      <p:graphicFrame>
        <p:nvGraphicFramePr>
          <p:cNvPr id="5" name="Table 5">
            <a:extLst>
              <a:ext uri="{FF2B5EF4-FFF2-40B4-BE49-F238E27FC236}">
                <a16:creationId xmlns:a16="http://schemas.microsoft.com/office/drawing/2014/main" id="{9A4D2097-A048-D511-12A6-85B9F5FD7B8B}"/>
              </a:ext>
            </a:extLst>
          </p:cNvPr>
          <p:cNvGraphicFramePr>
            <a:graphicFrameLocks noGrp="1"/>
          </p:cNvGraphicFramePr>
          <p:nvPr>
            <p:ph idx="1"/>
            <p:extLst>
              <p:ext uri="{D42A27DB-BD31-4B8C-83A1-F6EECF244321}">
                <p14:modId xmlns:p14="http://schemas.microsoft.com/office/powerpoint/2010/main" val="1905062347"/>
              </p:ext>
            </p:extLst>
          </p:nvPr>
        </p:nvGraphicFramePr>
        <p:xfrm>
          <a:off x="550415" y="997713"/>
          <a:ext cx="10591059" cy="4206240"/>
        </p:xfrm>
        <a:graphic>
          <a:graphicData uri="http://schemas.openxmlformats.org/drawingml/2006/table">
            <a:tbl>
              <a:tblPr firstRow="1" bandRow="1">
                <a:tableStyleId>{5C22544A-7EE6-4342-B048-85BDC9FD1C3A}</a:tableStyleId>
              </a:tblPr>
              <a:tblGrid>
                <a:gridCol w="1860548">
                  <a:extLst>
                    <a:ext uri="{9D8B030D-6E8A-4147-A177-3AD203B41FA5}">
                      <a16:colId xmlns:a16="http://schemas.microsoft.com/office/drawing/2014/main" val="489724416"/>
                    </a:ext>
                  </a:extLst>
                </a:gridCol>
                <a:gridCol w="8730511">
                  <a:extLst>
                    <a:ext uri="{9D8B030D-6E8A-4147-A177-3AD203B41FA5}">
                      <a16:colId xmlns:a16="http://schemas.microsoft.com/office/drawing/2014/main" val="1134528253"/>
                    </a:ext>
                  </a:extLst>
                </a:gridCol>
              </a:tblGrid>
              <a:tr h="621039">
                <a:tc>
                  <a:txBody>
                    <a:bodyPr/>
                    <a:lstStyle/>
                    <a:p>
                      <a:r>
                        <a:rPr lang="en-US"/>
                        <a:t>Key Items to Remember</a:t>
                      </a:r>
                    </a:p>
                  </a:txBody>
                  <a:tcPr/>
                </a:tc>
                <a:tc>
                  <a:txBody>
                    <a:bodyPr/>
                    <a:lstStyle/>
                    <a:p>
                      <a:r>
                        <a:rPr lang="en-US"/>
                        <a:t>Description </a:t>
                      </a:r>
                    </a:p>
                  </a:txBody>
                  <a:tcPr/>
                </a:tc>
                <a:extLst>
                  <a:ext uri="{0D108BD9-81ED-4DB2-BD59-A6C34878D82A}">
                    <a16:rowId xmlns:a16="http://schemas.microsoft.com/office/drawing/2014/main" val="3846264886"/>
                  </a:ext>
                </a:extLst>
              </a:tr>
              <a:tr h="883465">
                <a:tc>
                  <a:txBody>
                    <a:bodyPr/>
                    <a:lstStyle/>
                    <a:p>
                      <a:r>
                        <a:rPr lang="en-US"/>
                        <a:t>Competency</a:t>
                      </a:r>
                    </a:p>
                  </a:txBody>
                  <a:tcPr/>
                </a:tc>
                <a:tc>
                  <a:txBody>
                    <a:bodyPr/>
                    <a:lstStyle/>
                    <a:p>
                      <a:pPr marL="0" marR="0" lvl="0" indent="0" algn="l" rtl="0" eaLnBrk="1" fontAlgn="auto" latinLnBrk="0" hangingPunct="1">
                        <a:lnSpc>
                          <a:spcPct val="100000"/>
                        </a:lnSpc>
                        <a:spcBef>
                          <a:spcPts val="0"/>
                        </a:spcBef>
                        <a:spcAft>
                          <a:spcPts val="0"/>
                        </a:spcAft>
                        <a:buClrTx/>
                        <a:buSzTx/>
                        <a:buFont typeface="+mj-lt"/>
                        <a:buNone/>
                      </a:pPr>
                      <a:r>
                        <a:rPr lang="en-US" sz="1600"/>
                        <a:t>1. Budget Execution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a:t>2. Financial Management Systems</a:t>
                      </a:r>
                    </a:p>
                    <a:p>
                      <a:pPr marL="0" lvl="0" indent="0">
                        <a:buFont typeface="+mj-lt"/>
                        <a:buNone/>
                      </a:pP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2447606554"/>
                  </a:ext>
                </a:extLst>
              </a:tr>
              <a:tr h="887198">
                <a:tc>
                  <a:txBody>
                    <a:bodyPr/>
                    <a:lstStyle/>
                    <a:p>
                      <a:r>
                        <a:rPr lang="en-US"/>
                        <a:t>Why is this necessary for my job?</a:t>
                      </a:r>
                    </a:p>
                  </a:txBody>
                  <a:tcPr/>
                </a:tc>
                <a:tc>
                  <a:txBody>
                    <a:bodyPr/>
                    <a:lstStyle/>
                    <a:p>
                      <a:r>
                        <a:rPr lang="en-US"/>
                        <a:t>You may need to enter into an Interagency agreements (IAA), meaning your Research Office might need to need supplies or services from another Department at your VAMC or agency’s resources.​</a:t>
                      </a:r>
                    </a:p>
                  </a:txBody>
                  <a:tcPr/>
                </a:tc>
                <a:extLst>
                  <a:ext uri="{0D108BD9-81ED-4DB2-BD59-A6C34878D82A}">
                    <a16:rowId xmlns:a16="http://schemas.microsoft.com/office/drawing/2014/main" val="743086532"/>
                  </a:ext>
                </a:extLst>
              </a:tr>
              <a:tr h="621039">
                <a:tc>
                  <a:txBody>
                    <a:bodyPr/>
                    <a:lstStyle/>
                    <a:p>
                      <a:r>
                        <a:rPr lang="en-US"/>
                        <a:t>Best Practices Folder Link</a:t>
                      </a:r>
                    </a:p>
                  </a:txBody>
                  <a:tcPr/>
                </a:tc>
                <a:tc>
                  <a:txBody>
                    <a:bodyPr/>
                    <a:lstStyle/>
                    <a:p>
                      <a:r>
                        <a:rPr lang="en-US">
                          <a:hlinkClick r:id="rId2"/>
                        </a:rPr>
                        <a:t> IAA Best Practices</a:t>
                      </a:r>
                      <a:endParaRPr lang="en-US"/>
                    </a:p>
                  </a:txBody>
                  <a:tcPr/>
                </a:tc>
                <a:extLst>
                  <a:ext uri="{0D108BD9-81ED-4DB2-BD59-A6C34878D82A}">
                    <a16:rowId xmlns:a16="http://schemas.microsoft.com/office/drawing/2014/main" val="2697461367"/>
                  </a:ext>
                </a:extLst>
              </a:tr>
              <a:tr h="621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Links to Recorded Training</a:t>
                      </a:r>
                    </a:p>
                    <a:p>
                      <a:endParaRPr lang="en-US"/>
                    </a:p>
                  </a:txBody>
                  <a:tcPr/>
                </a:tc>
                <a:tc>
                  <a:txBody>
                    <a:bodyPr/>
                    <a:lstStyle/>
                    <a:p>
                      <a:r>
                        <a:rPr lang="en-US">
                          <a:hlinkClick r:id="rId3"/>
                        </a:rPr>
                        <a:t>Finance Monthly Training Series: IAAs and Reimbursables </a:t>
                      </a:r>
                      <a:endParaRPr lang="en-US"/>
                    </a:p>
                  </a:txBody>
                  <a:tcPr/>
                </a:tc>
                <a:extLst>
                  <a:ext uri="{0D108BD9-81ED-4DB2-BD59-A6C34878D82A}">
                    <a16:rowId xmlns:a16="http://schemas.microsoft.com/office/drawing/2014/main" val="3745170893"/>
                  </a:ext>
                </a:extLst>
              </a:tr>
            </a:tbl>
          </a:graphicData>
        </a:graphic>
      </p:graphicFrame>
      <p:sp>
        <p:nvSpPr>
          <p:cNvPr id="4" name="Slide Number Placeholder 3">
            <a:extLst>
              <a:ext uri="{FF2B5EF4-FFF2-40B4-BE49-F238E27FC236}">
                <a16:creationId xmlns:a16="http://schemas.microsoft.com/office/drawing/2014/main" id="{96D71259-1391-88F4-A3CE-B2D7434DBB5A}"/>
              </a:ext>
            </a:extLst>
          </p:cNvPr>
          <p:cNvSpPr>
            <a:spLocks noGrp="1"/>
          </p:cNvSpPr>
          <p:nvPr>
            <p:ph type="sldNum" sz="quarter" idx="12"/>
          </p:nvPr>
        </p:nvSpPr>
        <p:spPr/>
        <p:txBody>
          <a:bodyPr/>
          <a:lstStyle/>
          <a:p>
            <a:fld id="{670A9334-4E67-F94F-A05E-0CE8B74A054E}" type="slidenum">
              <a:rPr lang="en-US" smtClean="0"/>
              <a:t>22</a:t>
            </a:fld>
            <a:endParaRPr lang="en-US"/>
          </a:p>
        </p:txBody>
      </p:sp>
    </p:spTree>
    <p:extLst>
      <p:ext uri="{BB962C8B-B14F-4D97-AF65-F5344CB8AC3E}">
        <p14:creationId xmlns:p14="http://schemas.microsoft.com/office/powerpoint/2010/main" val="292253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FB4F-F1FE-5130-4FCC-927082DABFF1}"/>
              </a:ext>
            </a:extLst>
          </p:cNvPr>
          <p:cNvSpPr>
            <a:spLocks noGrp="1"/>
          </p:cNvSpPr>
          <p:nvPr>
            <p:ph type="title"/>
          </p:nvPr>
        </p:nvSpPr>
        <p:spPr/>
        <p:txBody>
          <a:bodyPr/>
          <a:lstStyle/>
          <a:p>
            <a:r>
              <a:rPr lang="en-US"/>
              <a:t>Reimbursable Resources </a:t>
            </a:r>
          </a:p>
        </p:txBody>
      </p:sp>
      <p:graphicFrame>
        <p:nvGraphicFramePr>
          <p:cNvPr id="5" name="Table 5">
            <a:extLst>
              <a:ext uri="{FF2B5EF4-FFF2-40B4-BE49-F238E27FC236}">
                <a16:creationId xmlns:a16="http://schemas.microsoft.com/office/drawing/2014/main" id="{9A4D2097-A048-D511-12A6-85B9F5FD7B8B}"/>
              </a:ext>
            </a:extLst>
          </p:cNvPr>
          <p:cNvGraphicFramePr>
            <a:graphicFrameLocks noGrp="1"/>
          </p:cNvGraphicFramePr>
          <p:nvPr>
            <p:ph idx="1"/>
            <p:extLst>
              <p:ext uri="{D42A27DB-BD31-4B8C-83A1-F6EECF244321}">
                <p14:modId xmlns:p14="http://schemas.microsoft.com/office/powerpoint/2010/main" val="355543389"/>
              </p:ext>
            </p:extLst>
          </p:nvPr>
        </p:nvGraphicFramePr>
        <p:xfrm>
          <a:off x="304800" y="1000539"/>
          <a:ext cx="11155659" cy="4511040"/>
        </p:xfrm>
        <a:graphic>
          <a:graphicData uri="http://schemas.openxmlformats.org/drawingml/2006/table">
            <a:tbl>
              <a:tblPr firstRow="1" bandRow="1">
                <a:tableStyleId>{5C22544A-7EE6-4342-B048-85BDC9FD1C3A}</a:tableStyleId>
              </a:tblPr>
              <a:tblGrid>
                <a:gridCol w="2168932">
                  <a:extLst>
                    <a:ext uri="{9D8B030D-6E8A-4147-A177-3AD203B41FA5}">
                      <a16:colId xmlns:a16="http://schemas.microsoft.com/office/drawing/2014/main" val="489724416"/>
                    </a:ext>
                  </a:extLst>
                </a:gridCol>
                <a:gridCol w="8986727">
                  <a:extLst>
                    <a:ext uri="{9D8B030D-6E8A-4147-A177-3AD203B41FA5}">
                      <a16:colId xmlns:a16="http://schemas.microsoft.com/office/drawing/2014/main" val="1134528253"/>
                    </a:ext>
                  </a:extLst>
                </a:gridCol>
              </a:tblGrid>
              <a:tr h="621039">
                <a:tc>
                  <a:txBody>
                    <a:bodyPr/>
                    <a:lstStyle/>
                    <a:p>
                      <a:r>
                        <a:rPr lang="en-US"/>
                        <a:t>Key Items to Remember</a:t>
                      </a:r>
                    </a:p>
                  </a:txBody>
                  <a:tcPr/>
                </a:tc>
                <a:tc>
                  <a:txBody>
                    <a:bodyPr/>
                    <a:lstStyle/>
                    <a:p>
                      <a:r>
                        <a:rPr lang="en-US"/>
                        <a:t>Description </a:t>
                      </a:r>
                    </a:p>
                  </a:txBody>
                  <a:tcPr/>
                </a:tc>
                <a:extLst>
                  <a:ext uri="{0D108BD9-81ED-4DB2-BD59-A6C34878D82A}">
                    <a16:rowId xmlns:a16="http://schemas.microsoft.com/office/drawing/2014/main" val="3846264886"/>
                  </a:ext>
                </a:extLst>
              </a:tr>
              <a:tr h="248849">
                <a:tc>
                  <a:txBody>
                    <a:bodyPr/>
                    <a:lstStyle/>
                    <a:p>
                      <a:r>
                        <a:rPr lang="en-US"/>
                        <a:t>Competency</a:t>
                      </a:r>
                    </a:p>
                  </a:txBody>
                  <a:tcPr/>
                </a:tc>
                <a:tc>
                  <a:txBody>
                    <a:bodyPr/>
                    <a:lstStyle/>
                    <a:p>
                      <a:pPr marL="0" marR="0" lvl="0" indent="0" algn="l" rtl="0" eaLnBrk="1" fontAlgn="auto" latinLnBrk="0" hangingPunct="1">
                        <a:lnSpc>
                          <a:spcPct val="100000"/>
                        </a:lnSpc>
                        <a:spcBef>
                          <a:spcPts val="0"/>
                        </a:spcBef>
                        <a:spcAft>
                          <a:spcPts val="0"/>
                        </a:spcAft>
                        <a:buClrTx/>
                        <a:buSzTx/>
                        <a:buFont typeface="+mj-lt"/>
                        <a:buNone/>
                      </a:pPr>
                      <a:r>
                        <a:rPr lang="en-US" sz="1800"/>
                        <a:t>1. Budget Execution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a:t>2. Financial Management Systems</a:t>
                      </a:r>
                    </a:p>
                    <a:p>
                      <a:pPr marL="0" marR="0" lvl="0" indent="0" algn="l" rtl="0" eaLnBrk="1" fontAlgn="auto" latinLnBrk="0" hangingPunct="1">
                        <a:lnSpc>
                          <a:spcPct val="100000"/>
                        </a:lnSpc>
                        <a:spcBef>
                          <a:spcPts val="0"/>
                        </a:spcBef>
                        <a:spcAft>
                          <a:spcPts val="0"/>
                        </a:spcAft>
                        <a:buClrTx/>
                        <a:buSzTx/>
                        <a:buFont typeface="+mj-lt"/>
                        <a:buNone/>
                      </a:pPr>
                      <a:r>
                        <a:rPr lang="en-US" sz="1800"/>
                        <a:t>3. Financial Management Analysis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a:p>
                    <a:p>
                      <a:pPr marL="0" lvl="0" indent="0">
                        <a:buFont typeface="+mj-lt"/>
                        <a:buNone/>
                      </a:pPr>
                      <a:endParaRPr lang="en-US" sz="1600"/>
                    </a:p>
                  </a:txBody>
                  <a:tcPr/>
                </a:tc>
                <a:extLst>
                  <a:ext uri="{0D108BD9-81ED-4DB2-BD59-A6C34878D82A}">
                    <a16:rowId xmlns:a16="http://schemas.microsoft.com/office/drawing/2014/main" val="2447606554"/>
                  </a:ext>
                </a:extLst>
              </a:tr>
              <a:tr h="887198">
                <a:tc>
                  <a:txBody>
                    <a:bodyPr/>
                    <a:lstStyle/>
                    <a:p>
                      <a:r>
                        <a:rPr lang="en-US"/>
                        <a:t>Why is this necessary for my job?</a:t>
                      </a:r>
                    </a:p>
                  </a:txBody>
                  <a:tcPr/>
                </a:tc>
                <a:tc>
                  <a:txBody>
                    <a:bodyPr/>
                    <a:lstStyle/>
                    <a:p>
                      <a:r>
                        <a:rPr lang="en-US"/>
                        <a:t>Your station might bill the NPC or University and need to recoup this funding. You may be the individual generating the MOUs, entering the Bills of Collection, and then processing the cost transfers.</a:t>
                      </a:r>
                    </a:p>
                  </a:txBody>
                  <a:tcPr/>
                </a:tc>
                <a:extLst>
                  <a:ext uri="{0D108BD9-81ED-4DB2-BD59-A6C34878D82A}">
                    <a16:rowId xmlns:a16="http://schemas.microsoft.com/office/drawing/2014/main" val="743086532"/>
                  </a:ext>
                </a:extLst>
              </a:tr>
              <a:tr h="621039">
                <a:tc>
                  <a:txBody>
                    <a:bodyPr/>
                    <a:lstStyle/>
                    <a:p>
                      <a:r>
                        <a:rPr lang="en-US"/>
                        <a:t>Best Practices Folder Link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2"/>
                        </a:rPr>
                        <a:t>Reimbursement Best Practices</a:t>
                      </a:r>
                      <a:endParaRPr lang="en-US"/>
                    </a:p>
                    <a:p>
                      <a:endParaRPr lang="en-US"/>
                    </a:p>
                  </a:txBody>
                  <a:tcPr/>
                </a:tc>
                <a:extLst>
                  <a:ext uri="{0D108BD9-81ED-4DB2-BD59-A6C34878D82A}">
                    <a16:rowId xmlns:a16="http://schemas.microsoft.com/office/drawing/2014/main" val="2697461367"/>
                  </a:ext>
                </a:extLst>
              </a:tr>
              <a:tr h="621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Links to Recorded Training</a:t>
                      </a:r>
                    </a:p>
                    <a:p>
                      <a:endParaRPr lang="en-US"/>
                    </a:p>
                  </a:txBody>
                  <a:tcPr/>
                </a:tc>
                <a:tc>
                  <a:txBody>
                    <a:bodyPr/>
                    <a:lstStyle/>
                    <a:p>
                      <a:r>
                        <a:rPr lang="en-US">
                          <a:hlinkClick r:id="rId3"/>
                        </a:rPr>
                        <a:t>Reimbursables Training</a:t>
                      </a:r>
                      <a:endParaRPr lang="en-US"/>
                    </a:p>
                    <a:p>
                      <a:endParaRPr lang="en-US"/>
                    </a:p>
                  </a:txBody>
                  <a:tcPr/>
                </a:tc>
                <a:extLst>
                  <a:ext uri="{0D108BD9-81ED-4DB2-BD59-A6C34878D82A}">
                    <a16:rowId xmlns:a16="http://schemas.microsoft.com/office/drawing/2014/main" val="3745170893"/>
                  </a:ext>
                </a:extLst>
              </a:tr>
            </a:tbl>
          </a:graphicData>
        </a:graphic>
      </p:graphicFrame>
      <p:sp>
        <p:nvSpPr>
          <p:cNvPr id="4" name="Slide Number Placeholder 3">
            <a:extLst>
              <a:ext uri="{FF2B5EF4-FFF2-40B4-BE49-F238E27FC236}">
                <a16:creationId xmlns:a16="http://schemas.microsoft.com/office/drawing/2014/main" id="{96D71259-1391-88F4-A3CE-B2D7434DBB5A}"/>
              </a:ext>
            </a:extLst>
          </p:cNvPr>
          <p:cNvSpPr>
            <a:spLocks noGrp="1"/>
          </p:cNvSpPr>
          <p:nvPr>
            <p:ph type="sldNum" sz="quarter" idx="12"/>
          </p:nvPr>
        </p:nvSpPr>
        <p:spPr/>
        <p:txBody>
          <a:bodyPr/>
          <a:lstStyle/>
          <a:p>
            <a:fld id="{670A9334-4E67-F94F-A05E-0CE8B74A054E}" type="slidenum">
              <a:rPr lang="en-US" smtClean="0"/>
              <a:t>23</a:t>
            </a:fld>
            <a:endParaRPr lang="en-US"/>
          </a:p>
        </p:txBody>
      </p:sp>
    </p:spTree>
    <p:extLst>
      <p:ext uri="{BB962C8B-B14F-4D97-AF65-F5344CB8AC3E}">
        <p14:creationId xmlns:p14="http://schemas.microsoft.com/office/powerpoint/2010/main" val="282220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085C-EA80-65F3-58EB-8F5C63FCC123}"/>
              </a:ext>
            </a:extLst>
          </p:cNvPr>
          <p:cNvSpPr>
            <a:spLocks noGrp="1"/>
          </p:cNvSpPr>
          <p:nvPr>
            <p:ph type="title"/>
          </p:nvPr>
        </p:nvSpPr>
        <p:spPr/>
        <p:txBody>
          <a:bodyPr/>
          <a:lstStyle/>
          <a:p>
            <a:r>
              <a:rPr lang="en-US"/>
              <a:t>Section 3: External Trainings </a:t>
            </a:r>
          </a:p>
        </p:txBody>
      </p:sp>
      <p:sp>
        <p:nvSpPr>
          <p:cNvPr id="3" name="Content Placeholder 2">
            <a:extLst>
              <a:ext uri="{FF2B5EF4-FFF2-40B4-BE49-F238E27FC236}">
                <a16:creationId xmlns:a16="http://schemas.microsoft.com/office/drawing/2014/main" id="{AD219693-9BC5-7CCA-6DBF-3DE27D1B8A98}"/>
              </a:ext>
            </a:extLst>
          </p:cNvPr>
          <p:cNvSpPr>
            <a:spLocks noGrp="1"/>
          </p:cNvSpPr>
          <p:nvPr>
            <p:ph idx="1"/>
          </p:nvPr>
        </p:nvSpPr>
        <p:spPr/>
        <p:txBody>
          <a:bodyPr vert="horz" lIns="91440" tIns="45720" rIns="91440" bIns="45720" rtlCol="0" anchor="t">
            <a:noAutofit/>
          </a:bodyPr>
          <a:lstStyle/>
          <a:p>
            <a:pPr marL="0" indent="0">
              <a:buNone/>
            </a:pPr>
            <a:r>
              <a:rPr lang="en-US"/>
              <a:t>We also offer external trainings (multi-day) in the following courses:</a:t>
            </a:r>
          </a:p>
          <a:p>
            <a:pPr lvl="1"/>
            <a:r>
              <a:rPr lang="en-US"/>
              <a:t>Appropriation Law</a:t>
            </a:r>
            <a:endParaRPr lang="en-US">
              <a:cs typeface="Calibri"/>
            </a:endParaRPr>
          </a:p>
          <a:p>
            <a:pPr lvl="1"/>
            <a:r>
              <a:rPr lang="en-US"/>
              <a:t>Budget and Accounting</a:t>
            </a:r>
            <a:endParaRPr lang="en-US">
              <a:cs typeface="Calibri"/>
            </a:endParaRPr>
          </a:p>
          <a:p>
            <a:pPr lvl="1"/>
            <a:r>
              <a:rPr lang="en-US"/>
              <a:t>Federal Financial Management/Certified Government Financial Managers Certification</a:t>
            </a:r>
            <a:endParaRPr lang="en-US">
              <a:cs typeface="Calibri"/>
            </a:endParaRPr>
          </a:p>
          <a:p>
            <a:pPr marL="0" indent="0">
              <a:buNone/>
            </a:pPr>
            <a:r>
              <a:rPr lang="en-US"/>
              <a:t>We will plan on offering more courses when FY 24 starts. </a:t>
            </a:r>
            <a:endParaRPr lang="en-US">
              <a:cs typeface="Calibri" panose="020F0502020204030204"/>
            </a:endParaRPr>
          </a:p>
        </p:txBody>
      </p:sp>
      <p:sp>
        <p:nvSpPr>
          <p:cNvPr id="4" name="Slide Number Placeholder 3">
            <a:extLst>
              <a:ext uri="{FF2B5EF4-FFF2-40B4-BE49-F238E27FC236}">
                <a16:creationId xmlns:a16="http://schemas.microsoft.com/office/drawing/2014/main" id="{42736998-0F86-F3D5-E37B-A85687C320B1}"/>
              </a:ext>
            </a:extLst>
          </p:cNvPr>
          <p:cNvSpPr>
            <a:spLocks noGrp="1"/>
          </p:cNvSpPr>
          <p:nvPr>
            <p:ph type="sldNum" sz="quarter" idx="12"/>
          </p:nvPr>
        </p:nvSpPr>
        <p:spPr/>
        <p:txBody>
          <a:bodyPr/>
          <a:lstStyle/>
          <a:p>
            <a:fld id="{670A9334-4E67-F94F-A05E-0CE8B74A054E}" type="slidenum">
              <a:rPr lang="en-US" smtClean="0"/>
              <a:t>24</a:t>
            </a:fld>
            <a:endParaRPr lang="en-US"/>
          </a:p>
        </p:txBody>
      </p:sp>
    </p:spTree>
    <p:extLst>
      <p:ext uri="{BB962C8B-B14F-4D97-AF65-F5344CB8AC3E}">
        <p14:creationId xmlns:p14="http://schemas.microsoft.com/office/powerpoint/2010/main" val="375886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085C-EA80-65F3-58EB-8F5C63FCC123}"/>
              </a:ext>
            </a:extLst>
          </p:cNvPr>
          <p:cNvSpPr>
            <a:spLocks noGrp="1"/>
          </p:cNvSpPr>
          <p:nvPr>
            <p:ph type="title"/>
          </p:nvPr>
        </p:nvSpPr>
        <p:spPr/>
        <p:txBody>
          <a:bodyPr/>
          <a:lstStyle/>
          <a:p>
            <a:r>
              <a:rPr lang="en-US"/>
              <a:t>Section 3: External Trainings </a:t>
            </a:r>
          </a:p>
        </p:txBody>
      </p:sp>
      <p:sp>
        <p:nvSpPr>
          <p:cNvPr id="3" name="Content Placeholder 2">
            <a:extLst>
              <a:ext uri="{FF2B5EF4-FFF2-40B4-BE49-F238E27FC236}">
                <a16:creationId xmlns:a16="http://schemas.microsoft.com/office/drawing/2014/main" id="{AD219693-9BC5-7CCA-6DBF-3DE27D1B8A98}"/>
              </a:ext>
            </a:extLst>
          </p:cNvPr>
          <p:cNvSpPr>
            <a:spLocks noGrp="1"/>
          </p:cNvSpPr>
          <p:nvPr>
            <p:ph idx="1"/>
          </p:nvPr>
        </p:nvSpPr>
        <p:spPr/>
        <p:txBody>
          <a:bodyPr vert="horz" lIns="91440" tIns="45720" rIns="91440" bIns="45720" rtlCol="0" anchor="t">
            <a:noAutofit/>
          </a:bodyPr>
          <a:lstStyle/>
          <a:p>
            <a:pPr marL="0" indent="0">
              <a:buNone/>
            </a:pPr>
            <a:r>
              <a:rPr lang="en-US"/>
              <a:t>External Trainings on SharePoint Page:</a:t>
            </a:r>
          </a:p>
          <a:p>
            <a:endParaRPr lang="en-US"/>
          </a:p>
        </p:txBody>
      </p:sp>
      <p:sp>
        <p:nvSpPr>
          <p:cNvPr id="4" name="Slide Number Placeholder 3">
            <a:extLst>
              <a:ext uri="{FF2B5EF4-FFF2-40B4-BE49-F238E27FC236}">
                <a16:creationId xmlns:a16="http://schemas.microsoft.com/office/drawing/2014/main" id="{42736998-0F86-F3D5-E37B-A85687C320B1}"/>
              </a:ext>
            </a:extLst>
          </p:cNvPr>
          <p:cNvSpPr>
            <a:spLocks noGrp="1"/>
          </p:cNvSpPr>
          <p:nvPr>
            <p:ph type="sldNum" sz="quarter" idx="12"/>
          </p:nvPr>
        </p:nvSpPr>
        <p:spPr/>
        <p:txBody>
          <a:bodyPr/>
          <a:lstStyle/>
          <a:p>
            <a:fld id="{670A9334-4E67-F94F-A05E-0CE8B74A054E}" type="slidenum">
              <a:rPr lang="en-US" smtClean="0"/>
              <a:t>25</a:t>
            </a:fld>
            <a:endParaRPr lang="en-US"/>
          </a:p>
        </p:txBody>
      </p:sp>
      <p:pic>
        <p:nvPicPr>
          <p:cNvPr id="6" name="Picture 5">
            <a:extLst>
              <a:ext uri="{FF2B5EF4-FFF2-40B4-BE49-F238E27FC236}">
                <a16:creationId xmlns:a16="http://schemas.microsoft.com/office/drawing/2014/main" id="{29556EDD-70F7-EA62-29A3-845329398F05}"/>
              </a:ext>
            </a:extLst>
          </p:cNvPr>
          <p:cNvPicPr>
            <a:picLocks noChangeAspect="1"/>
          </p:cNvPicPr>
          <p:nvPr/>
        </p:nvPicPr>
        <p:blipFill>
          <a:blip r:embed="rId2"/>
          <a:stretch>
            <a:fillRect/>
          </a:stretch>
        </p:blipFill>
        <p:spPr>
          <a:xfrm>
            <a:off x="538162" y="2181225"/>
            <a:ext cx="11115675" cy="2495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157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085C-EA80-65F3-58EB-8F5C63FCC123}"/>
              </a:ext>
            </a:extLst>
          </p:cNvPr>
          <p:cNvSpPr>
            <a:spLocks noGrp="1"/>
          </p:cNvSpPr>
          <p:nvPr>
            <p:ph type="title"/>
          </p:nvPr>
        </p:nvSpPr>
        <p:spPr/>
        <p:txBody>
          <a:bodyPr/>
          <a:lstStyle/>
          <a:p>
            <a:r>
              <a:rPr lang="en-US"/>
              <a:t>Section 3: External Trainings </a:t>
            </a:r>
          </a:p>
        </p:txBody>
      </p:sp>
      <p:graphicFrame>
        <p:nvGraphicFramePr>
          <p:cNvPr id="5" name="Table 5">
            <a:extLst>
              <a:ext uri="{FF2B5EF4-FFF2-40B4-BE49-F238E27FC236}">
                <a16:creationId xmlns:a16="http://schemas.microsoft.com/office/drawing/2014/main" id="{9ACCBFE5-2411-3D93-DCD6-8BE7DDEEBD9F}"/>
              </a:ext>
            </a:extLst>
          </p:cNvPr>
          <p:cNvGraphicFramePr>
            <a:graphicFrameLocks noGrp="1"/>
          </p:cNvGraphicFramePr>
          <p:nvPr>
            <p:ph idx="1"/>
            <p:extLst>
              <p:ext uri="{D42A27DB-BD31-4B8C-83A1-F6EECF244321}">
                <p14:modId xmlns:p14="http://schemas.microsoft.com/office/powerpoint/2010/main" val="2969753102"/>
              </p:ext>
            </p:extLst>
          </p:nvPr>
        </p:nvGraphicFramePr>
        <p:xfrm>
          <a:off x="371475" y="1362075"/>
          <a:ext cx="10515597" cy="40284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855610127"/>
                    </a:ext>
                  </a:extLst>
                </a:gridCol>
                <a:gridCol w="2492228">
                  <a:extLst>
                    <a:ext uri="{9D8B030D-6E8A-4147-A177-3AD203B41FA5}">
                      <a16:colId xmlns:a16="http://schemas.microsoft.com/office/drawing/2014/main" val="3023400749"/>
                    </a:ext>
                  </a:extLst>
                </a:gridCol>
                <a:gridCol w="4518170">
                  <a:extLst>
                    <a:ext uri="{9D8B030D-6E8A-4147-A177-3AD203B41FA5}">
                      <a16:colId xmlns:a16="http://schemas.microsoft.com/office/drawing/2014/main" val="3788635078"/>
                    </a:ext>
                  </a:extLst>
                </a:gridCol>
              </a:tblGrid>
              <a:tr h="370840">
                <a:tc>
                  <a:txBody>
                    <a:bodyPr/>
                    <a:lstStyle/>
                    <a:p>
                      <a:r>
                        <a:rPr lang="en-US"/>
                        <a:t>Training</a:t>
                      </a:r>
                    </a:p>
                  </a:txBody>
                  <a:tcPr/>
                </a:tc>
                <a:tc>
                  <a:txBody>
                    <a:bodyPr/>
                    <a:lstStyle/>
                    <a:p>
                      <a:r>
                        <a:rPr lang="en-US"/>
                        <a:t>Link</a:t>
                      </a:r>
                    </a:p>
                  </a:txBody>
                  <a:tcPr/>
                </a:tc>
                <a:tc>
                  <a:txBody>
                    <a:bodyPr/>
                    <a:lstStyle/>
                    <a:p>
                      <a:r>
                        <a:rPr lang="en-US"/>
                        <a:t>Description</a:t>
                      </a:r>
                    </a:p>
                  </a:txBody>
                  <a:tcPr/>
                </a:tc>
                <a:extLst>
                  <a:ext uri="{0D108BD9-81ED-4DB2-BD59-A6C34878D82A}">
                    <a16:rowId xmlns:a16="http://schemas.microsoft.com/office/drawing/2014/main" val="458903132"/>
                  </a:ext>
                </a:extLst>
              </a:tr>
              <a:tr h="370840">
                <a:tc>
                  <a:txBody>
                    <a:bodyPr/>
                    <a:lstStyle/>
                    <a:p>
                      <a:r>
                        <a:rPr lang="en-US"/>
                        <a:t>VHA Finance Training</a:t>
                      </a:r>
                    </a:p>
                  </a:txBody>
                  <a:tcPr/>
                </a:tc>
                <a:tc>
                  <a:txBody>
                    <a:bodyPr/>
                    <a:lstStyle/>
                    <a:p>
                      <a:r>
                        <a:rPr lang="en-US">
                          <a:hlinkClick r:id="rId2"/>
                        </a:rPr>
                        <a:t>VHA Finance Training Calendar</a:t>
                      </a:r>
                      <a:endParaRPr lang="en-US"/>
                    </a:p>
                  </a:txBody>
                  <a:tcPr/>
                </a:tc>
                <a:tc>
                  <a:txBody>
                    <a:bodyPr/>
                    <a:lstStyle/>
                    <a:p>
                      <a:r>
                        <a:rPr lang="en-US"/>
                        <a:t>VHA Finance provides a number of trainings on VHA Budget/Accounting Management.</a:t>
                      </a:r>
                    </a:p>
                  </a:txBody>
                  <a:tcPr/>
                </a:tc>
                <a:extLst>
                  <a:ext uri="{0D108BD9-81ED-4DB2-BD59-A6C34878D82A}">
                    <a16:rowId xmlns:a16="http://schemas.microsoft.com/office/drawing/2014/main" val="1400757823"/>
                  </a:ext>
                </a:extLst>
              </a:tr>
              <a:tr h="370840">
                <a:tc>
                  <a:txBody>
                    <a:bodyPr/>
                    <a:lstStyle/>
                    <a:p>
                      <a:r>
                        <a:rPr lang="en-US"/>
                        <a:t>Management Concepts-Financial Management Training</a:t>
                      </a:r>
                    </a:p>
                  </a:txBody>
                  <a:tcPr/>
                </a:tc>
                <a:tc>
                  <a:txBody>
                    <a:bodyPr/>
                    <a:lstStyle/>
                    <a:p>
                      <a:r>
                        <a:rPr lang="en-US">
                          <a:hlinkClick r:id="rId3"/>
                        </a:rPr>
                        <a:t>Federal Financial Management Training Courses </a:t>
                      </a:r>
                      <a:endParaRPr lang="en-US"/>
                    </a:p>
                  </a:txBody>
                  <a:tcPr/>
                </a:tc>
                <a:tc>
                  <a:txBody>
                    <a:bodyPr/>
                    <a:lstStyle/>
                    <a:p>
                      <a:r>
                        <a:rPr lang="en-US"/>
                        <a:t>Management Concepts provides a number of courses on Federal Financial Management (offered in-person or virtual).</a:t>
                      </a:r>
                    </a:p>
                  </a:txBody>
                  <a:tcPr/>
                </a:tc>
                <a:extLst>
                  <a:ext uri="{0D108BD9-81ED-4DB2-BD59-A6C34878D82A}">
                    <a16:rowId xmlns:a16="http://schemas.microsoft.com/office/drawing/2014/main" val="3881314253"/>
                  </a:ext>
                </a:extLst>
              </a:tr>
              <a:tr h="370840">
                <a:tc>
                  <a:txBody>
                    <a:bodyPr/>
                    <a:lstStyle/>
                    <a:p>
                      <a:r>
                        <a:rPr lang="en-US"/>
                        <a:t>Dept of Education-Budget Line of Business (BFELOB)</a:t>
                      </a:r>
                    </a:p>
                  </a:txBody>
                  <a:tcPr/>
                </a:tc>
                <a:tc>
                  <a:txBody>
                    <a:bodyPr/>
                    <a:lstStyle/>
                    <a:p>
                      <a:r>
                        <a:rPr lang="en-US">
                          <a:hlinkClick r:id="rId4"/>
                        </a:rPr>
                        <a:t>Budget Line of Business </a:t>
                      </a:r>
                      <a:endParaRPr lang="en-US"/>
                    </a:p>
                  </a:txBody>
                  <a:tcPr/>
                </a:tc>
                <a:tc>
                  <a:txBody>
                    <a:bodyPr/>
                    <a:lstStyle/>
                    <a:p>
                      <a:r>
                        <a:rPr lang="en-US"/>
                        <a:t>BFELOB offers collaborative community bringing fresh ideas and innovation to budget offices across the Federal Government and training. </a:t>
                      </a:r>
                    </a:p>
                  </a:txBody>
                  <a:tcPr/>
                </a:tc>
                <a:extLst>
                  <a:ext uri="{0D108BD9-81ED-4DB2-BD59-A6C34878D82A}">
                    <a16:rowId xmlns:a16="http://schemas.microsoft.com/office/drawing/2014/main" val="2849918923"/>
                  </a:ext>
                </a:extLst>
              </a:tr>
              <a:tr h="370840">
                <a:tc>
                  <a:txBody>
                    <a:bodyPr/>
                    <a:lstStyle/>
                    <a:p>
                      <a:r>
                        <a:rPr lang="en-US"/>
                        <a:t>FSC-IAA Training </a:t>
                      </a:r>
                    </a:p>
                  </a:txBody>
                  <a:tcPr/>
                </a:tc>
                <a:tc>
                  <a:txBody>
                    <a:bodyPr/>
                    <a:lstStyle/>
                    <a:p>
                      <a:r>
                        <a:rPr lang="en-US">
                          <a:hlinkClick r:id="rId5"/>
                        </a:rPr>
                        <a:t>FSC IAA Repository Training</a:t>
                      </a:r>
                      <a:endParaRPr lang="en-US"/>
                    </a:p>
                    <a:p>
                      <a:endParaRPr lang="en-US"/>
                    </a:p>
                  </a:txBody>
                  <a:tcPr/>
                </a:tc>
                <a:tc>
                  <a:txBody>
                    <a:bodyPr/>
                    <a:lstStyle/>
                    <a:p>
                      <a:r>
                        <a:rPr lang="en-US"/>
                        <a:t>The FSC IAA repository has a number of helpful trainings on G-Invoicing</a:t>
                      </a:r>
                    </a:p>
                  </a:txBody>
                  <a:tcPr/>
                </a:tc>
                <a:extLst>
                  <a:ext uri="{0D108BD9-81ED-4DB2-BD59-A6C34878D82A}">
                    <a16:rowId xmlns:a16="http://schemas.microsoft.com/office/drawing/2014/main" val="3858775567"/>
                  </a:ext>
                </a:extLst>
              </a:tr>
            </a:tbl>
          </a:graphicData>
        </a:graphic>
      </p:graphicFrame>
      <p:sp>
        <p:nvSpPr>
          <p:cNvPr id="4" name="Slide Number Placeholder 3">
            <a:extLst>
              <a:ext uri="{FF2B5EF4-FFF2-40B4-BE49-F238E27FC236}">
                <a16:creationId xmlns:a16="http://schemas.microsoft.com/office/drawing/2014/main" id="{42736998-0F86-F3D5-E37B-A85687C320B1}"/>
              </a:ext>
            </a:extLst>
          </p:cNvPr>
          <p:cNvSpPr>
            <a:spLocks noGrp="1"/>
          </p:cNvSpPr>
          <p:nvPr>
            <p:ph type="sldNum" sz="quarter" idx="12"/>
          </p:nvPr>
        </p:nvSpPr>
        <p:spPr/>
        <p:txBody>
          <a:bodyPr/>
          <a:lstStyle/>
          <a:p>
            <a:fld id="{670A9334-4E67-F94F-A05E-0CE8B74A054E}" type="slidenum">
              <a:rPr lang="en-US" smtClean="0"/>
              <a:t>26</a:t>
            </a:fld>
            <a:endParaRPr lang="en-US"/>
          </a:p>
        </p:txBody>
      </p:sp>
    </p:spTree>
    <p:extLst>
      <p:ext uri="{BB962C8B-B14F-4D97-AF65-F5344CB8AC3E}">
        <p14:creationId xmlns:p14="http://schemas.microsoft.com/office/powerpoint/2010/main" val="201756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2D2B-F18C-3091-BC0E-06F9F345FBDD}"/>
              </a:ext>
            </a:extLst>
          </p:cNvPr>
          <p:cNvSpPr>
            <a:spLocks noGrp="1"/>
          </p:cNvSpPr>
          <p:nvPr>
            <p:ph type="title"/>
          </p:nvPr>
        </p:nvSpPr>
        <p:spPr/>
        <p:txBody>
          <a:bodyPr/>
          <a:lstStyle/>
          <a:p>
            <a:r>
              <a:rPr lang="en-US" dirty="0"/>
              <a:t>Section 4: Survey Says!</a:t>
            </a:r>
          </a:p>
        </p:txBody>
      </p:sp>
      <p:pic>
        <p:nvPicPr>
          <p:cNvPr id="6" name="Content Placeholder 5" descr="A picture containing text, person, sign, posing&#10;&#10;Description automatically generated">
            <a:extLst>
              <a:ext uri="{FF2B5EF4-FFF2-40B4-BE49-F238E27FC236}">
                <a16:creationId xmlns:a16="http://schemas.microsoft.com/office/drawing/2014/main" id="{2366BE20-3AE2-7BB4-EB95-FCC99CC2F7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775" y="1399381"/>
            <a:ext cx="5715000" cy="4276725"/>
          </a:xfrm>
        </p:spPr>
      </p:pic>
      <p:sp>
        <p:nvSpPr>
          <p:cNvPr id="4" name="Slide Number Placeholder 3">
            <a:extLst>
              <a:ext uri="{FF2B5EF4-FFF2-40B4-BE49-F238E27FC236}">
                <a16:creationId xmlns:a16="http://schemas.microsoft.com/office/drawing/2014/main" id="{6F28AA4A-092E-9906-7596-FD068BD25D5B}"/>
              </a:ext>
            </a:extLst>
          </p:cNvPr>
          <p:cNvSpPr>
            <a:spLocks noGrp="1"/>
          </p:cNvSpPr>
          <p:nvPr>
            <p:ph type="sldNum" sz="quarter" idx="12"/>
          </p:nvPr>
        </p:nvSpPr>
        <p:spPr/>
        <p:txBody>
          <a:bodyPr/>
          <a:lstStyle/>
          <a:p>
            <a:fld id="{670A9334-4E67-F94F-A05E-0CE8B74A054E}" type="slidenum">
              <a:rPr lang="en-US" smtClean="0"/>
              <a:t>27</a:t>
            </a:fld>
            <a:endParaRPr lang="en-US"/>
          </a:p>
        </p:txBody>
      </p:sp>
    </p:spTree>
    <p:extLst>
      <p:ext uri="{BB962C8B-B14F-4D97-AF65-F5344CB8AC3E}">
        <p14:creationId xmlns:p14="http://schemas.microsoft.com/office/powerpoint/2010/main" val="237223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1FD1-485F-955F-7873-18330264A28B}"/>
              </a:ext>
            </a:extLst>
          </p:cNvPr>
          <p:cNvSpPr>
            <a:spLocks noGrp="1"/>
          </p:cNvSpPr>
          <p:nvPr>
            <p:ph type="title"/>
          </p:nvPr>
        </p:nvSpPr>
        <p:spPr/>
        <p:txBody>
          <a:bodyPr/>
          <a:lstStyle/>
          <a:p>
            <a:r>
              <a:rPr lang="en-US">
                <a:cs typeface="Calibri Light"/>
              </a:rPr>
              <a:t>Survey to the Field</a:t>
            </a:r>
          </a:p>
        </p:txBody>
      </p:sp>
      <p:sp>
        <p:nvSpPr>
          <p:cNvPr id="3" name="Content Placeholder 2">
            <a:extLst>
              <a:ext uri="{FF2B5EF4-FFF2-40B4-BE49-F238E27FC236}">
                <a16:creationId xmlns:a16="http://schemas.microsoft.com/office/drawing/2014/main" id="{931C167F-F17A-9FEE-3F4F-5A52723769B9}"/>
              </a:ext>
            </a:extLst>
          </p:cNvPr>
          <p:cNvSpPr>
            <a:spLocks noGrp="1"/>
          </p:cNvSpPr>
          <p:nvPr>
            <p:ph idx="1"/>
          </p:nvPr>
        </p:nvSpPr>
        <p:spPr/>
        <p:txBody>
          <a:bodyPr vert="horz" lIns="91440" tIns="45720" rIns="91440" bIns="45720" rtlCol="0" anchor="t">
            <a:noAutofit/>
          </a:bodyPr>
          <a:lstStyle/>
          <a:p>
            <a:pPr marL="514350" indent="-514350">
              <a:buFont typeface="+mj-lt"/>
              <a:buAutoNum type="arabicPeriod"/>
            </a:pPr>
            <a:r>
              <a:rPr lang="en-US" dirty="0">
                <a:ea typeface="+mn-lt"/>
                <a:cs typeface="+mn-lt"/>
              </a:rPr>
              <a:t>What system or systems do you use to track allocations, expenditures and balances by project:</a:t>
            </a:r>
            <a:endParaRPr lang="en-US" dirty="0">
              <a:cs typeface="Calibri" panose="020F0502020204030204"/>
            </a:endParaRPr>
          </a:p>
          <a:p>
            <a:pPr lvl="1"/>
            <a:r>
              <a:rPr lang="en-US" dirty="0" err="1">
                <a:ea typeface="+mn-lt"/>
                <a:cs typeface="+mn-lt"/>
              </a:rPr>
              <a:t>winRMS</a:t>
            </a:r>
            <a:endParaRPr lang="en-US" dirty="0"/>
          </a:p>
          <a:p>
            <a:pPr lvl="1"/>
            <a:r>
              <a:rPr lang="en-US" dirty="0">
                <a:ea typeface="+mn-lt"/>
                <a:cs typeface="+mn-lt"/>
              </a:rPr>
              <a:t>Access</a:t>
            </a:r>
            <a:endParaRPr lang="en-US" dirty="0"/>
          </a:p>
          <a:p>
            <a:pPr lvl="1"/>
            <a:r>
              <a:rPr lang="en-US" dirty="0">
                <a:ea typeface="+mn-lt"/>
                <a:cs typeface="+mn-lt"/>
              </a:rPr>
              <a:t>Excel</a:t>
            </a:r>
            <a:endParaRPr lang="en-US" dirty="0"/>
          </a:p>
          <a:p>
            <a:pPr lvl="1"/>
            <a:r>
              <a:rPr lang="en-US" dirty="0">
                <a:ea typeface="+mn-lt"/>
                <a:cs typeface="+mn-lt"/>
              </a:rPr>
              <a:t>Database such as Access</a:t>
            </a:r>
            <a:endParaRPr lang="en-US" dirty="0"/>
          </a:p>
          <a:p>
            <a:pPr lvl="1"/>
            <a:r>
              <a:rPr lang="en-US" dirty="0">
                <a:ea typeface="+mn-lt"/>
                <a:cs typeface="+mn-lt"/>
              </a:rPr>
              <a:t>Other (free text) __________</a:t>
            </a:r>
            <a:endParaRPr lang="en-US" dirty="0"/>
          </a:p>
          <a:p>
            <a:pPr lvl="1"/>
            <a:r>
              <a:rPr lang="en-US" dirty="0">
                <a:ea typeface="+mn-lt"/>
                <a:cs typeface="+mn-lt"/>
              </a:rPr>
              <a:t>None-Our station does not track by Project</a:t>
            </a:r>
            <a:endParaRPr lang="en-US" dirty="0"/>
          </a:p>
          <a:p>
            <a:pPr lvl="1"/>
            <a:endParaRPr lang="en-US" dirty="0"/>
          </a:p>
        </p:txBody>
      </p:sp>
      <p:sp>
        <p:nvSpPr>
          <p:cNvPr id="4" name="Slide Number Placeholder 3">
            <a:extLst>
              <a:ext uri="{FF2B5EF4-FFF2-40B4-BE49-F238E27FC236}">
                <a16:creationId xmlns:a16="http://schemas.microsoft.com/office/drawing/2014/main" id="{E171243A-075A-2ABA-9F57-B7966FD59C3C}"/>
              </a:ext>
            </a:extLst>
          </p:cNvPr>
          <p:cNvSpPr>
            <a:spLocks noGrp="1"/>
          </p:cNvSpPr>
          <p:nvPr>
            <p:ph type="sldNum" sz="quarter" idx="12"/>
          </p:nvPr>
        </p:nvSpPr>
        <p:spPr/>
        <p:txBody>
          <a:bodyPr/>
          <a:lstStyle/>
          <a:p>
            <a:fld id="{670A9334-4E67-F94F-A05E-0CE8B74A054E}" type="slidenum">
              <a:rPr lang="en-US" smtClean="0"/>
              <a:t>28</a:t>
            </a:fld>
            <a:endParaRPr lang="en-US"/>
          </a:p>
        </p:txBody>
      </p:sp>
    </p:spTree>
    <p:extLst>
      <p:ext uri="{BB962C8B-B14F-4D97-AF65-F5344CB8AC3E}">
        <p14:creationId xmlns:p14="http://schemas.microsoft.com/office/powerpoint/2010/main" val="18960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1FD1-485F-955F-7873-18330264A28B}"/>
              </a:ext>
            </a:extLst>
          </p:cNvPr>
          <p:cNvSpPr>
            <a:spLocks noGrp="1"/>
          </p:cNvSpPr>
          <p:nvPr>
            <p:ph type="title"/>
          </p:nvPr>
        </p:nvSpPr>
        <p:spPr/>
        <p:txBody>
          <a:bodyPr/>
          <a:lstStyle/>
          <a:p>
            <a:r>
              <a:rPr lang="en-US">
                <a:cs typeface="Calibri Light"/>
              </a:rPr>
              <a:t>Survey to the Field</a:t>
            </a:r>
          </a:p>
        </p:txBody>
      </p:sp>
      <p:sp>
        <p:nvSpPr>
          <p:cNvPr id="3" name="Content Placeholder 2">
            <a:extLst>
              <a:ext uri="{FF2B5EF4-FFF2-40B4-BE49-F238E27FC236}">
                <a16:creationId xmlns:a16="http://schemas.microsoft.com/office/drawing/2014/main" id="{931C167F-F17A-9FEE-3F4F-5A52723769B9}"/>
              </a:ext>
            </a:extLst>
          </p:cNvPr>
          <p:cNvSpPr>
            <a:spLocks noGrp="1"/>
          </p:cNvSpPr>
          <p:nvPr>
            <p:ph idx="1"/>
          </p:nvPr>
        </p:nvSpPr>
        <p:spPr/>
        <p:txBody>
          <a:bodyPr vert="horz" lIns="91440" tIns="45720" rIns="91440" bIns="45720" rtlCol="0" anchor="t">
            <a:noAutofit/>
          </a:bodyPr>
          <a:lstStyle/>
          <a:p>
            <a:pPr marL="0" indent="0">
              <a:buNone/>
            </a:pPr>
            <a:r>
              <a:rPr lang="en-US" dirty="0">
                <a:cs typeface="Calibri"/>
              </a:rPr>
              <a:t>2. How frequently do you monitor or reconcile expenditures and balances to FMS/VISTA?</a:t>
            </a:r>
            <a:endParaRPr lang="en-US" dirty="0">
              <a:ea typeface="+mn-lt"/>
              <a:cs typeface="+mn-lt"/>
            </a:endParaRPr>
          </a:p>
          <a:p>
            <a:pPr lvl="1"/>
            <a:r>
              <a:rPr lang="en-US" dirty="0">
                <a:cs typeface="Calibri"/>
              </a:rPr>
              <a:t>Daily</a:t>
            </a:r>
            <a:endParaRPr lang="en-US" dirty="0">
              <a:ea typeface="+mn-lt"/>
              <a:cs typeface="+mn-lt"/>
            </a:endParaRPr>
          </a:p>
          <a:p>
            <a:pPr lvl="1"/>
            <a:r>
              <a:rPr lang="en-US" dirty="0">
                <a:cs typeface="Calibri"/>
              </a:rPr>
              <a:t>Weekly</a:t>
            </a:r>
            <a:endParaRPr lang="en-US" dirty="0">
              <a:ea typeface="+mn-lt"/>
              <a:cs typeface="+mn-lt"/>
            </a:endParaRPr>
          </a:p>
          <a:p>
            <a:pPr lvl="1"/>
            <a:r>
              <a:rPr lang="en-US" dirty="0">
                <a:cs typeface="Calibri"/>
              </a:rPr>
              <a:t>Monthly</a:t>
            </a:r>
            <a:endParaRPr lang="en-US" dirty="0">
              <a:ea typeface="+mn-lt"/>
              <a:cs typeface="+mn-lt"/>
            </a:endParaRPr>
          </a:p>
          <a:p>
            <a:pPr lvl="1"/>
            <a:r>
              <a:rPr lang="en-US" dirty="0">
                <a:cs typeface="Calibri"/>
              </a:rPr>
              <a:t>Other ________</a:t>
            </a:r>
            <a:endParaRPr lang="en-US" dirty="0">
              <a:ea typeface="+mn-lt"/>
              <a:cs typeface="+mn-lt"/>
            </a:endParaRPr>
          </a:p>
          <a:p>
            <a:endParaRPr lang="en-US" b="1" dirty="0">
              <a:ea typeface="+mn-lt"/>
              <a:cs typeface="+mn-lt"/>
            </a:endParaRPr>
          </a:p>
          <a:p>
            <a:endParaRPr lang="en-US" dirty="0">
              <a:ea typeface="+mn-lt"/>
              <a:cs typeface="+mn-lt"/>
            </a:endParaRPr>
          </a:p>
          <a:p>
            <a:endParaRPr lang="en-US" dirty="0">
              <a:cs typeface="Calibri"/>
            </a:endParaRPr>
          </a:p>
        </p:txBody>
      </p:sp>
      <p:sp>
        <p:nvSpPr>
          <p:cNvPr id="4" name="Slide Number Placeholder 3">
            <a:extLst>
              <a:ext uri="{FF2B5EF4-FFF2-40B4-BE49-F238E27FC236}">
                <a16:creationId xmlns:a16="http://schemas.microsoft.com/office/drawing/2014/main" id="{E171243A-075A-2ABA-9F57-B7966FD59C3C}"/>
              </a:ext>
            </a:extLst>
          </p:cNvPr>
          <p:cNvSpPr>
            <a:spLocks noGrp="1"/>
          </p:cNvSpPr>
          <p:nvPr>
            <p:ph type="sldNum" sz="quarter" idx="12"/>
          </p:nvPr>
        </p:nvSpPr>
        <p:spPr/>
        <p:txBody>
          <a:bodyPr/>
          <a:lstStyle/>
          <a:p>
            <a:fld id="{670A9334-4E67-F94F-A05E-0CE8B74A054E}" type="slidenum">
              <a:rPr lang="en-US" smtClean="0"/>
              <a:t>29</a:t>
            </a:fld>
            <a:endParaRPr lang="en-US"/>
          </a:p>
        </p:txBody>
      </p:sp>
    </p:spTree>
    <p:extLst>
      <p:ext uri="{BB962C8B-B14F-4D97-AF65-F5344CB8AC3E}">
        <p14:creationId xmlns:p14="http://schemas.microsoft.com/office/powerpoint/2010/main" val="425015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a:t>Objectives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3944330234"/>
              </p:ext>
            </p:extLst>
          </p:nvPr>
        </p:nvGraphicFramePr>
        <p:xfrm>
          <a:off x="142429" y="947158"/>
          <a:ext cx="11887879" cy="5506327"/>
        </p:xfrm>
        <a:graphic>
          <a:graphicData uri="http://schemas.openxmlformats.org/drawingml/2006/table">
            <a:tbl>
              <a:tblPr firstRow="1" bandRow="1">
                <a:tableStyleId>{5C22544A-7EE6-4342-B048-85BDC9FD1C3A}</a:tableStyleId>
              </a:tblPr>
              <a:tblGrid>
                <a:gridCol w="2909174">
                  <a:extLst>
                    <a:ext uri="{9D8B030D-6E8A-4147-A177-3AD203B41FA5}">
                      <a16:colId xmlns:a16="http://schemas.microsoft.com/office/drawing/2014/main" val="1139615655"/>
                    </a:ext>
                  </a:extLst>
                </a:gridCol>
                <a:gridCol w="2477853">
                  <a:extLst>
                    <a:ext uri="{9D8B030D-6E8A-4147-A177-3AD203B41FA5}">
                      <a16:colId xmlns:a16="http://schemas.microsoft.com/office/drawing/2014/main" val="443307884"/>
                    </a:ext>
                  </a:extLst>
                </a:gridCol>
                <a:gridCol w="6500852">
                  <a:extLst>
                    <a:ext uri="{9D8B030D-6E8A-4147-A177-3AD203B41FA5}">
                      <a16:colId xmlns:a16="http://schemas.microsoft.com/office/drawing/2014/main" val="2542939416"/>
                    </a:ext>
                  </a:extLst>
                </a:gridCol>
              </a:tblGrid>
              <a:tr h="943479">
                <a:tc>
                  <a:txBody>
                    <a:bodyPr/>
                    <a:lstStyle/>
                    <a:p>
                      <a:pPr algn="ctr"/>
                      <a:endParaRPr lang="en-US" sz="2000"/>
                    </a:p>
                    <a:p>
                      <a:pPr algn="ctr"/>
                      <a:r>
                        <a:rPr lang="en-US" sz="2000"/>
                        <a:t>Training Section:</a:t>
                      </a:r>
                    </a:p>
                    <a:p>
                      <a:endParaRPr lang="en-US" sz="2000"/>
                    </a:p>
                  </a:txBody>
                  <a:tcPr/>
                </a:tc>
                <a:tc>
                  <a:txBody>
                    <a:bodyPr/>
                    <a:lstStyle/>
                    <a:p>
                      <a:pPr algn="ctr"/>
                      <a:r>
                        <a:rPr lang="en-US" sz="2000"/>
                        <a:t>Presenter</a:t>
                      </a:r>
                    </a:p>
                  </a:txBody>
                  <a:tcPr anchor="ctr"/>
                </a:tc>
                <a:tc>
                  <a:txBody>
                    <a:bodyPr/>
                    <a:lstStyle/>
                    <a:p>
                      <a:pPr algn="ctr"/>
                      <a:endParaRPr lang="en-US" sz="2000"/>
                    </a:p>
                    <a:p>
                      <a:pPr algn="ctr"/>
                      <a:r>
                        <a:rPr lang="en-US" sz="2000"/>
                        <a:t>By the end of this section, you will:</a:t>
                      </a:r>
                    </a:p>
                    <a:p>
                      <a:endParaRPr lang="en-US" sz="2000"/>
                    </a:p>
                  </a:txBody>
                  <a:tcPr/>
                </a:tc>
                <a:extLst>
                  <a:ext uri="{0D108BD9-81ED-4DB2-BD59-A6C34878D82A}">
                    <a16:rowId xmlns:a16="http://schemas.microsoft.com/office/drawing/2014/main" val="3500140859"/>
                  </a:ext>
                </a:extLst>
              </a:tr>
              <a:tr h="832482">
                <a:tc>
                  <a:txBody>
                    <a:bodyPr/>
                    <a:lstStyle/>
                    <a:p>
                      <a:pPr lvl="0">
                        <a:buNone/>
                      </a:pPr>
                      <a:r>
                        <a:rPr lang="en-US" sz="1600" b="1" u="sng" kern="1200">
                          <a:solidFill>
                            <a:schemeClr val="dk1"/>
                          </a:solidFill>
                          <a:latin typeface="+mn-lt"/>
                          <a:ea typeface="+mn-ea"/>
                          <a:cs typeface="+mn-cs"/>
                        </a:rPr>
                        <a:t>Introduction:</a:t>
                      </a:r>
                      <a:r>
                        <a:rPr lang="en-US" sz="1600" b="1" u="none" kern="1200">
                          <a:solidFill>
                            <a:schemeClr val="dk1"/>
                          </a:solidFill>
                          <a:latin typeface="+mn-lt"/>
                          <a:ea typeface="+mn-ea"/>
                          <a:cs typeface="+mn-cs"/>
                        </a:rPr>
                        <a:t> </a:t>
                      </a:r>
                      <a:endParaRPr lang="en-US" sz="1600" b="1" u="sng" kern="1200">
                        <a:solidFill>
                          <a:schemeClr val="dk1"/>
                        </a:solidFill>
                        <a:latin typeface="+mn-lt"/>
                        <a:ea typeface="+mn-ea"/>
                        <a:cs typeface="+mn-cs"/>
                      </a:endParaRPr>
                    </a:p>
                  </a:txBody>
                  <a:tcPr/>
                </a:tc>
                <a:tc>
                  <a:txBody>
                    <a:bodyPr/>
                    <a:lstStyle/>
                    <a:p>
                      <a:pPr lvl="0">
                        <a:buNone/>
                      </a:pPr>
                      <a:r>
                        <a:rPr lang="en-US" sz="1600" b="0" u="none" kern="1200" dirty="0">
                          <a:solidFill>
                            <a:schemeClr val="dk1"/>
                          </a:solidFill>
                          <a:latin typeface="+mn-lt"/>
                          <a:ea typeface="+mn-ea"/>
                          <a:cs typeface="+mn-cs"/>
                        </a:rPr>
                        <a:t>Jason Berlow</a:t>
                      </a:r>
                    </a:p>
                  </a:txBody>
                  <a:tcPr/>
                </a:tc>
                <a:tc>
                  <a:txBody>
                    <a:bodyPr/>
                    <a:lstStyle/>
                    <a:p>
                      <a:pPr marL="285750" lvl="0" indent="-285750">
                        <a:buFont typeface="Arial" panose="020B0604020202020204" pitchFamily="34" charset="0"/>
                        <a:buChar char="•"/>
                      </a:pPr>
                      <a:r>
                        <a:rPr lang="en-US" sz="1600" dirty="0"/>
                        <a:t>Understand where to begin and where to find resources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Understand your </a:t>
                      </a:r>
                      <a:r>
                        <a:rPr lang="en-US" sz="1600" b="1" u="sng" dirty="0"/>
                        <a:t>critical</a:t>
                      </a:r>
                      <a:r>
                        <a:rPr lang="en-US" sz="1600" dirty="0"/>
                        <a:t> role in research operations. </a:t>
                      </a:r>
                    </a:p>
                    <a:p>
                      <a:pPr marL="285750" lvl="0" indent="-285750">
                        <a:buFont typeface="Arial" panose="020B0604020202020204" pitchFamily="34" charset="0"/>
                        <a:buChar char="•"/>
                      </a:pPr>
                      <a:endParaRPr lang="en-US" sz="1600" dirty="0"/>
                    </a:p>
                  </a:txBody>
                  <a:tcPr/>
                </a:tc>
                <a:extLst>
                  <a:ext uri="{0D108BD9-81ED-4DB2-BD59-A6C34878D82A}">
                    <a16:rowId xmlns:a16="http://schemas.microsoft.com/office/drawing/2014/main" val="164440204"/>
                  </a:ext>
                </a:extLst>
              </a:tr>
              <a:tr h="1008225">
                <a:tc>
                  <a:txBody>
                    <a:bodyPr/>
                    <a:lstStyle/>
                    <a:p>
                      <a:pPr lvl="0">
                        <a:buNone/>
                      </a:pPr>
                      <a:r>
                        <a:rPr lang="en-US" sz="1600" b="1" u="sng" dirty="0"/>
                        <a:t>Section 1</a:t>
                      </a:r>
                      <a:r>
                        <a:rPr lang="en-US" sz="1600" b="1" u="none" dirty="0"/>
                        <a:t>:  </a:t>
                      </a:r>
                      <a:r>
                        <a:rPr lang="en-US" sz="1600" b="0" u="none" dirty="0"/>
                        <a:t>Day one: where to begin? </a:t>
                      </a:r>
                      <a:endParaRPr lang="en-US" sz="1600" b="0" dirty="0"/>
                    </a:p>
                  </a:txBody>
                  <a:tcPr/>
                </a:tc>
                <a:tc>
                  <a:txBody>
                    <a:bodyPr/>
                    <a:lstStyle/>
                    <a:p>
                      <a:pPr lvl="0">
                        <a:buNone/>
                      </a:pPr>
                      <a:r>
                        <a:rPr lang="en-US" sz="1600" b="0"/>
                        <a:t>Erin Olson</a:t>
                      </a:r>
                    </a:p>
                  </a:txBody>
                  <a:tcPr/>
                </a:tc>
                <a:tc>
                  <a:txBody>
                    <a:bodyPr/>
                    <a:lstStyle/>
                    <a:p>
                      <a:pPr marL="285750" lvl="0" indent="-285750">
                        <a:buFont typeface="Arial" panose="020B0604020202020204" pitchFamily="34" charset="0"/>
                        <a:buChar char="•"/>
                      </a:pPr>
                      <a:r>
                        <a:rPr lang="en-US" sz="1600" dirty="0"/>
                        <a:t>Understand the budget tasks that must be accomplished.</a:t>
                      </a:r>
                    </a:p>
                    <a:p>
                      <a:pPr marL="285750" lvl="0" indent="-285750">
                        <a:buFont typeface="Arial" panose="020B0604020202020204" pitchFamily="34" charset="0"/>
                        <a:buChar char="•"/>
                      </a:pPr>
                      <a:r>
                        <a:rPr lang="en-US" sz="1600" dirty="0"/>
                        <a:t>Understand the tools needed and where to find/access those tools.</a:t>
                      </a:r>
                      <a:endParaRPr lang="en-US" dirty="0"/>
                    </a:p>
                    <a:p>
                      <a:pPr marL="0" lvl="0" indent="0">
                        <a:buNone/>
                      </a:pPr>
                      <a:endParaRPr lang="en-US" sz="1600" dirty="0"/>
                    </a:p>
                  </a:txBody>
                  <a:tcPr/>
                </a:tc>
                <a:extLst>
                  <a:ext uri="{0D108BD9-81ED-4DB2-BD59-A6C34878D82A}">
                    <a16:rowId xmlns:a16="http://schemas.microsoft.com/office/drawing/2014/main" val="4110461937"/>
                  </a:ext>
                </a:extLst>
              </a:tr>
              <a:tr h="1239479">
                <a:tc>
                  <a:txBody>
                    <a:bodyPr/>
                    <a:lstStyle/>
                    <a:p>
                      <a:pPr lvl="0" algn="l">
                        <a:lnSpc>
                          <a:spcPct val="100000"/>
                        </a:lnSpc>
                        <a:spcBef>
                          <a:spcPts val="0"/>
                        </a:spcBef>
                        <a:spcAft>
                          <a:spcPts val="0"/>
                        </a:spcAft>
                        <a:buNone/>
                      </a:pPr>
                      <a:r>
                        <a:rPr lang="en-US" sz="1600" b="1" i="0" u="sng" strike="noStrike" noProof="0" dirty="0">
                          <a:solidFill>
                            <a:srgbClr val="000000"/>
                          </a:solidFill>
                          <a:latin typeface="Calibri"/>
                        </a:rPr>
                        <a:t>Section 2</a:t>
                      </a:r>
                      <a:r>
                        <a:rPr lang="en-US" sz="1600" b="1" i="0" u="none" strike="noStrike" noProof="0" dirty="0">
                          <a:solidFill>
                            <a:srgbClr val="000000"/>
                          </a:solidFill>
                          <a:latin typeface="Calibri"/>
                        </a:rPr>
                        <a:t>: </a:t>
                      </a:r>
                      <a:r>
                        <a:rPr lang="en-US" sz="1600" b="0" i="0" u="none" strike="noStrike" noProof="0" dirty="0">
                          <a:solidFill>
                            <a:srgbClr val="000000"/>
                          </a:solidFill>
                          <a:latin typeface="+mn-lt"/>
                        </a:rPr>
                        <a:t>Overview of Trainings linked to Competencies Skills for Budget Analyst/Technicians </a:t>
                      </a:r>
                      <a:endParaRPr lang="en-US" sz="1600" b="0" dirty="0"/>
                    </a:p>
                  </a:txBody>
                  <a:tcPr/>
                </a:tc>
                <a:tc>
                  <a:txBody>
                    <a:bodyPr/>
                    <a:lstStyle/>
                    <a:p>
                      <a:pPr lvl="0" algn="l">
                        <a:lnSpc>
                          <a:spcPct val="100000"/>
                        </a:lnSpc>
                        <a:spcBef>
                          <a:spcPts val="0"/>
                        </a:spcBef>
                        <a:spcAft>
                          <a:spcPts val="0"/>
                        </a:spcAft>
                        <a:buNone/>
                      </a:pPr>
                      <a:r>
                        <a:rPr lang="en-US" sz="1600" b="0"/>
                        <a:t>Kari Points</a:t>
                      </a:r>
                    </a:p>
                  </a:txBody>
                  <a:tcPr/>
                </a:tc>
                <a:tc>
                  <a:txBody>
                    <a:bodyPr/>
                    <a:lstStyle/>
                    <a:p>
                      <a:pPr marL="285750" indent="-285750">
                        <a:buFont typeface="Arial" panose="020B0604020202020204" pitchFamily="34" charset="0"/>
                        <a:buChar char="•"/>
                      </a:pPr>
                      <a:r>
                        <a:rPr lang="en-US" sz="1600"/>
                        <a:t>Understand where to find all the onboarding materials and video recordings (from past trainings). </a:t>
                      </a:r>
                    </a:p>
                    <a:p>
                      <a:pPr marL="285750" indent="-285750">
                        <a:buFont typeface="Arial" panose="020B0604020202020204" pitchFamily="34" charset="0"/>
                        <a:buChar char="•"/>
                      </a:pPr>
                      <a:r>
                        <a:rPr lang="en-US" sz="1600"/>
                        <a:t>Understand where to find all the material on the </a:t>
                      </a:r>
                      <a:r>
                        <a:rPr lang="en-US" sz="1600">
                          <a:hlinkClick r:id="rId3"/>
                        </a:rPr>
                        <a:t>ORD Finance Resource Center</a:t>
                      </a:r>
                      <a:r>
                        <a:rPr lang="en-US" sz="1600"/>
                        <a:t>. </a:t>
                      </a:r>
                    </a:p>
                    <a:p>
                      <a:pPr marL="285750" indent="-285750">
                        <a:buFont typeface="Arial" panose="020B0604020202020204" pitchFamily="34" charset="0"/>
                        <a:buChar char="•"/>
                      </a:pPr>
                      <a:endParaRPr lang="en-US" sz="1600"/>
                    </a:p>
                  </a:txBody>
                  <a:tcPr/>
                </a:tc>
                <a:extLst>
                  <a:ext uri="{0D108BD9-81ED-4DB2-BD59-A6C34878D82A}">
                    <a16:rowId xmlns:a16="http://schemas.microsoft.com/office/drawing/2014/main" val="2494356450"/>
                  </a:ext>
                </a:extLst>
              </a:tr>
              <a:tr h="434740">
                <a:tc>
                  <a:txBody>
                    <a:bodyPr/>
                    <a:lstStyle/>
                    <a:p>
                      <a:pPr lvl="0" algn="l">
                        <a:lnSpc>
                          <a:spcPct val="100000"/>
                        </a:lnSpc>
                        <a:spcBef>
                          <a:spcPts val="0"/>
                        </a:spcBef>
                        <a:spcAft>
                          <a:spcPts val="0"/>
                        </a:spcAft>
                        <a:buNone/>
                      </a:pPr>
                      <a:r>
                        <a:rPr lang="en-US" sz="1600" b="1" i="0" u="sng" strike="noStrike" noProof="0" dirty="0">
                          <a:solidFill>
                            <a:srgbClr val="000000"/>
                          </a:solidFill>
                          <a:latin typeface="Calibri"/>
                        </a:rPr>
                        <a:t>Section 3</a:t>
                      </a:r>
                      <a:r>
                        <a:rPr lang="en-US" sz="1600" b="1" i="0" u="none" strike="noStrike" noProof="0" dirty="0">
                          <a:solidFill>
                            <a:srgbClr val="000000"/>
                          </a:solidFill>
                          <a:latin typeface="Calibri"/>
                        </a:rPr>
                        <a:t>: </a:t>
                      </a:r>
                      <a:r>
                        <a:rPr lang="en-US" sz="1600" b="0" i="0" u="none" strike="noStrike" noProof="0" dirty="0">
                          <a:solidFill>
                            <a:srgbClr val="000000"/>
                          </a:solidFill>
                          <a:latin typeface="Calibri"/>
                        </a:rPr>
                        <a:t>External Training</a:t>
                      </a:r>
                    </a:p>
                  </a:txBody>
                  <a:tcPr/>
                </a:tc>
                <a:tc>
                  <a:txBody>
                    <a:bodyPr/>
                    <a:lstStyle/>
                    <a:p>
                      <a:pPr lvl="0" algn="l">
                        <a:lnSpc>
                          <a:spcPct val="100000"/>
                        </a:lnSpc>
                        <a:spcBef>
                          <a:spcPts val="0"/>
                        </a:spcBef>
                        <a:spcAft>
                          <a:spcPts val="0"/>
                        </a:spcAft>
                        <a:buNone/>
                      </a:pPr>
                      <a:r>
                        <a:rPr lang="en-US" sz="1600" b="0" i="0" u="none" strike="noStrike" noProof="0">
                          <a:solidFill>
                            <a:srgbClr val="000000"/>
                          </a:solidFill>
                          <a:latin typeface="Calibri"/>
                        </a:rPr>
                        <a:t>Jason Berlow</a:t>
                      </a:r>
                    </a:p>
                  </a:txBody>
                  <a:tcPr/>
                </a:tc>
                <a:tc>
                  <a:txBody>
                    <a:bodyPr/>
                    <a:lstStyle/>
                    <a:p>
                      <a:pPr marL="285750" indent="-285750">
                        <a:buFont typeface="Arial" panose="020B0604020202020204" pitchFamily="34" charset="0"/>
                        <a:buChar char="•"/>
                      </a:pPr>
                      <a:r>
                        <a:rPr lang="en-US" sz="1600"/>
                        <a:t>Understand key external trainings available.</a:t>
                      </a:r>
                    </a:p>
                  </a:txBody>
                  <a:tcPr/>
                </a:tc>
                <a:extLst>
                  <a:ext uri="{0D108BD9-81ED-4DB2-BD59-A6C34878D82A}">
                    <a16:rowId xmlns:a16="http://schemas.microsoft.com/office/drawing/2014/main" val="1310101683"/>
                  </a:ext>
                </a:extLst>
              </a:tr>
              <a:tr h="434740">
                <a:tc>
                  <a:txBody>
                    <a:bodyPr/>
                    <a:lstStyle/>
                    <a:p>
                      <a:pPr lvl="0" algn="l">
                        <a:lnSpc>
                          <a:spcPct val="100000"/>
                        </a:lnSpc>
                        <a:spcBef>
                          <a:spcPts val="0"/>
                        </a:spcBef>
                        <a:spcAft>
                          <a:spcPts val="0"/>
                        </a:spcAft>
                        <a:buNone/>
                      </a:pPr>
                      <a:r>
                        <a:rPr lang="en-US" sz="1600" b="1" i="0" u="sng" strike="noStrike" noProof="0" dirty="0">
                          <a:solidFill>
                            <a:srgbClr val="000000"/>
                          </a:solidFill>
                          <a:latin typeface="Calibri"/>
                        </a:rPr>
                        <a:t>Section 4:</a:t>
                      </a:r>
                      <a:r>
                        <a:rPr lang="en-US" sz="1600" b="1" i="0" u="none" strike="noStrike" noProof="0" dirty="0">
                          <a:solidFill>
                            <a:srgbClr val="000000"/>
                          </a:solidFill>
                          <a:latin typeface="Calibri"/>
                        </a:rPr>
                        <a:t> </a:t>
                      </a:r>
                      <a:r>
                        <a:rPr lang="en-US" sz="1600" b="0" i="0" u="none" strike="noStrike" noProof="0" dirty="0">
                          <a:solidFill>
                            <a:srgbClr val="000000"/>
                          </a:solidFill>
                          <a:latin typeface="Calibri"/>
                        </a:rPr>
                        <a:t>Survey on managing accounts</a:t>
                      </a:r>
                      <a:endParaRPr lang="en-US" sz="1600" b="0" i="0" u="sng" strike="noStrike" noProof="0" dirty="0">
                        <a:solidFill>
                          <a:srgbClr val="000000"/>
                        </a:solidFill>
                        <a:latin typeface="Calibri"/>
                      </a:endParaRPr>
                    </a:p>
                  </a:txBody>
                  <a:tcPr/>
                </a:tc>
                <a:tc>
                  <a:txBody>
                    <a:bodyPr/>
                    <a:lstStyle/>
                    <a:p>
                      <a:pPr lvl="0" algn="l">
                        <a:lnSpc>
                          <a:spcPct val="100000"/>
                        </a:lnSpc>
                        <a:spcBef>
                          <a:spcPts val="0"/>
                        </a:spcBef>
                        <a:spcAft>
                          <a:spcPts val="0"/>
                        </a:spcAft>
                        <a:buNone/>
                      </a:pPr>
                      <a:r>
                        <a:rPr lang="en-US" sz="1600" b="0" i="0" u="none" strike="noStrike" noProof="0" dirty="0">
                          <a:solidFill>
                            <a:srgbClr val="000000"/>
                          </a:solidFill>
                          <a:latin typeface="Calibri"/>
                        </a:rPr>
                        <a:t>Erin Olson/Jason Berlow</a:t>
                      </a:r>
                    </a:p>
                  </a:txBody>
                  <a:tcPr/>
                </a:tc>
                <a:tc>
                  <a:txBody>
                    <a:bodyPr/>
                    <a:lstStyle/>
                    <a:p>
                      <a:pPr marL="285750" indent="-285750">
                        <a:buFont typeface="Arial" panose="020B0604020202020204" pitchFamily="34" charset="0"/>
                        <a:buChar char="•"/>
                      </a:pPr>
                      <a:r>
                        <a:rPr lang="en-US" sz="1600" dirty="0"/>
                        <a:t>Survey to see what systems you use to track allocations, expenditures and balances by project</a:t>
                      </a:r>
                    </a:p>
                  </a:txBody>
                  <a:tcPr/>
                </a:tc>
                <a:extLst>
                  <a:ext uri="{0D108BD9-81ED-4DB2-BD59-A6C34878D82A}">
                    <a16:rowId xmlns:a16="http://schemas.microsoft.com/office/drawing/2014/main" val="913799550"/>
                  </a:ext>
                </a:extLst>
              </a:tr>
              <a:tr h="33299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Q&amp;A</a:t>
                      </a:r>
                      <a:endParaRPr lang="en-US" sz="1600" dirty="0"/>
                    </a:p>
                  </a:txBody>
                  <a:tcPr/>
                </a:tc>
                <a:tc hMerge="1">
                  <a:txBody>
                    <a:bodyPr/>
                    <a:lstStyle/>
                    <a:p>
                      <a:endParaRPr lang="en-US"/>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p:txBody>
          <a:bodyPr/>
          <a:lstStyle/>
          <a:p>
            <a:fld id="{81834826-1826-4D53-8FE1-0AC2DC86A2AA}" type="datetime1">
              <a:rPr lang="en-US" smtClean="0"/>
              <a:t>7/25/2023</a:t>
            </a:fld>
            <a:endParaRPr lang="en-US"/>
          </a:p>
        </p:txBody>
      </p:sp>
    </p:spTree>
    <p:extLst>
      <p:ext uri="{BB962C8B-B14F-4D97-AF65-F5344CB8AC3E}">
        <p14:creationId xmlns:p14="http://schemas.microsoft.com/office/powerpoint/2010/main" val="412056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1FD1-485F-955F-7873-18330264A28B}"/>
              </a:ext>
            </a:extLst>
          </p:cNvPr>
          <p:cNvSpPr>
            <a:spLocks noGrp="1"/>
          </p:cNvSpPr>
          <p:nvPr>
            <p:ph type="title"/>
          </p:nvPr>
        </p:nvSpPr>
        <p:spPr/>
        <p:txBody>
          <a:bodyPr/>
          <a:lstStyle/>
          <a:p>
            <a:r>
              <a:rPr lang="en-US">
                <a:cs typeface="Calibri Light"/>
              </a:rPr>
              <a:t>Survey to the Field</a:t>
            </a:r>
          </a:p>
        </p:txBody>
      </p:sp>
      <p:sp>
        <p:nvSpPr>
          <p:cNvPr id="3" name="Content Placeholder 2">
            <a:extLst>
              <a:ext uri="{FF2B5EF4-FFF2-40B4-BE49-F238E27FC236}">
                <a16:creationId xmlns:a16="http://schemas.microsoft.com/office/drawing/2014/main" id="{931C167F-F17A-9FEE-3F4F-5A52723769B9}"/>
              </a:ext>
            </a:extLst>
          </p:cNvPr>
          <p:cNvSpPr>
            <a:spLocks noGrp="1"/>
          </p:cNvSpPr>
          <p:nvPr>
            <p:ph idx="1"/>
          </p:nvPr>
        </p:nvSpPr>
        <p:spPr/>
        <p:txBody>
          <a:bodyPr vert="horz" lIns="91440" tIns="45720" rIns="91440" bIns="45720" rtlCol="0" anchor="t">
            <a:noAutofit/>
          </a:bodyPr>
          <a:lstStyle/>
          <a:p>
            <a:pPr marL="0" indent="0">
              <a:buNone/>
            </a:pPr>
            <a:r>
              <a:rPr lang="en-US" dirty="0">
                <a:ea typeface="+mn-lt"/>
                <a:cs typeface="+mn-lt"/>
              </a:rPr>
              <a:t>3. How accurate do you feel you are in reconciliation</a:t>
            </a:r>
          </a:p>
          <a:p>
            <a:pPr lvl="1"/>
            <a:r>
              <a:rPr lang="en-US" dirty="0">
                <a:ea typeface="+mn-lt"/>
                <a:cs typeface="+mn-lt"/>
              </a:rPr>
              <a:t>Right on the money!</a:t>
            </a:r>
          </a:p>
          <a:p>
            <a:pPr lvl="1"/>
            <a:r>
              <a:rPr lang="en-US" dirty="0">
                <a:ea typeface="+mn-lt"/>
                <a:cs typeface="+mn-lt"/>
              </a:rPr>
              <a:t>Good enough for government work.</a:t>
            </a:r>
          </a:p>
          <a:p>
            <a:pPr lvl="1"/>
            <a:r>
              <a:rPr lang="en-US" dirty="0">
                <a:ea typeface="+mn-lt"/>
                <a:cs typeface="+mn-lt"/>
              </a:rPr>
              <a:t>We need help.</a:t>
            </a:r>
            <a:endParaRPr lang="en-US" dirty="0"/>
          </a:p>
        </p:txBody>
      </p:sp>
      <p:sp>
        <p:nvSpPr>
          <p:cNvPr id="4" name="Slide Number Placeholder 3">
            <a:extLst>
              <a:ext uri="{FF2B5EF4-FFF2-40B4-BE49-F238E27FC236}">
                <a16:creationId xmlns:a16="http://schemas.microsoft.com/office/drawing/2014/main" id="{E171243A-075A-2ABA-9F57-B7966FD59C3C}"/>
              </a:ext>
            </a:extLst>
          </p:cNvPr>
          <p:cNvSpPr>
            <a:spLocks noGrp="1"/>
          </p:cNvSpPr>
          <p:nvPr>
            <p:ph type="sldNum" sz="quarter" idx="12"/>
          </p:nvPr>
        </p:nvSpPr>
        <p:spPr/>
        <p:txBody>
          <a:bodyPr/>
          <a:lstStyle/>
          <a:p>
            <a:fld id="{670A9334-4E67-F94F-A05E-0CE8B74A054E}" type="slidenum">
              <a:rPr lang="en-US" smtClean="0"/>
              <a:t>30</a:t>
            </a:fld>
            <a:endParaRPr lang="en-US"/>
          </a:p>
        </p:txBody>
      </p:sp>
    </p:spTree>
    <p:extLst>
      <p:ext uri="{BB962C8B-B14F-4D97-AF65-F5344CB8AC3E}">
        <p14:creationId xmlns:p14="http://schemas.microsoft.com/office/powerpoint/2010/main" val="1003757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8856-BBAE-A1AA-28A5-AD445CE1DCAF}"/>
              </a:ext>
            </a:extLst>
          </p:cNvPr>
          <p:cNvSpPr>
            <a:spLocks noGrp="1"/>
          </p:cNvSpPr>
          <p:nvPr>
            <p:ph type="title"/>
          </p:nvPr>
        </p:nvSpPr>
        <p:spPr/>
        <p:txBody>
          <a:bodyPr/>
          <a:lstStyle/>
          <a:p>
            <a:r>
              <a:rPr lang="en-US"/>
              <a:t>Appendix </a:t>
            </a:r>
          </a:p>
        </p:txBody>
      </p:sp>
      <p:sp>
        <p:nvSpPr>
          <p:cNvPr id="3" name="Content Placeholder 2">
            <a:extLst>
              <a:ext uri="{FF2B5EF4-FFF2-40B4-BE49-F238E27FC236}">
                <a16:creationId xmlns:a16="http://schemas.microsoft.com/office/drawing/2014/main" id="{74F6E9FC-4DCC-6ACD-1CF9-0F03E4ECF871}"/>
              </a:ext>
            </a:extLst>
          </p:cNvPr>
          <p:cNvSpPr>
            <a:spLocks noGrp="1"/>
          </p:cNvSpPr>
          <p:nvPr>
            <p:ph idx="1"/>
          </p:nvPr>
        </p:nvSpPr>
        <p:spPr/>
        <p:txBody>
          <a:bodyPr/>
          <a:lstStyle/>
          <a:p>
            <a:r>
              <a:rPr lang="en-US" sz="2800" b="1"/>
              <a:t>CFO Council Guidance to Federal Financial Management Careers: </a:t>
            </a:r>
            <a:r>
              <a:rPr lang="en-US" sz="2800">
                <a:hlinkClick r:id="rId2"/>
              </a:rPr>
              <a:t>MYCAREER - FEDERAL FINANCIAL MANAGEMENT: YOUR GUIDE TO A CAREER IN FEDERAL FINANCIAL MANAGEMENT (cfo.gov)</a:t>
            </a:r>
            <a:endParaRPr lang="en-US" sz="2800"/>
          </a:p>
          <a:p>
            <a:r>
              <a:rPr lang="en-US" sz="2800" b="1"/>
              <a:t>CFO Council Guide on Key Competencies on Federal Financial Management: </a:t>
            </a:r>
            <a:r>
              <a:rPr lang="en-US" sz="2800">
                <a:hlinkClick r:id="rId3"/>
              </a:rPr>
              <a:t>CFOC FM Career Roadmap.pdf</a:t>
            </a:r>
            <a:endParaRPr lang="en-US" sz="2800"/>
          </a:p>
          <a:p>
            <a:endParaRPr lang="en-US"/>
          </a:p>
        </p:txBody>
      </p:sp>
      <p:sp>
        <p:nvSpPr>
          <p:cNvPr id="4" name="Slide Number Placeholder 3">
            <a:extLst>
              <a:ext uri="{FF2B5EF4-FFF2-40B4-BE49-F238E27FC236}">
                <a16:creationId xmlns:a16="http://schemas.microsoft.com/office/drawing/2014/main" id="{C895E518-11C8-F03A-737A-53AFFA8D5C44}"/>
              </a:ext>
            </a:extLst>
          </p:cNvPr>
          <p:cNvSpPr>
            <a:spLocks noGrp="1"/>
          </p:cNvSpPr>
          <p:nvPr>
            <p:ph type="sldNum" sz="quarter" idx="12"/>
          </p:nvPr>
        </p:nvSpPr>
        <p:spPr/>
        <p:txBody>
          <a:bodyPr/>
          <a:lstStyle/>
          <a:p>
            <a:fld id="{670A9334-4E67-F94F-A05E-0CE8B74A054E}" type="slidenum">
              <a:rPr lang="en-US" smtClean="0"/>
              <a:t>31</a:t>
            </a:fld>
            <a:endParaRPr lang="en-US"/>
          </a:p>
        </p:txBody>
      </p:sp>
    </p:spTree>
    <p:extLst>
      <p:ext uri="{BB962C8B-B14F-4D97-AF65-F5344CB8AC3E}">
        <p14:creationId xmlns:p14="http://schemas.microsoft.com/office/powerpoint/2010/main" val="115054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61BE-9239-98E4-355F-8980602342EC}"/>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A7638B57-EDE6-1380-68FC-1A6C0E0A923C}"/>
              </a:ext>
            </a:extLst>
          </p:cNvPr>
          <p:cNvSpPr>
            <a:spLocks noGrp="1"/>
          </p:cNvSpPr>
          <p:nvPr>
            <p:ph idx="1"/>
          </p:nvPr>
        </p:nvSpPr>
        <p:spPr/>
        <p:txBody>
          <a:bodyPr vert="horz" lIns="91440" tIns="45720" rIns="91440" bIns="45720" rtlCol="0" anchor="t">
            <a:noAutofit/>
          </a:bodyPr>
          <a:lstStyle/>
          <a:p>
            <a:r>
              <a:rPr lang="en-US" dirty="0"/>
              <a:t>The objective of today’s training is to provide an overview of helpful on-boarding resources for those new to the job or those that want a refresher for budget related duties in the Research Office. </a:t>
            </a:r>
          </a:p>
          <a:p>
            <a:r>
              <a:rPr lang="en-US" dirty="0">
                <a:hlinkClick r:id="rId2"/>
              </a:rPr>
              <a:t>The ORD Field Administrative Officers and Financial Management Resource Page</a:t>
            </a:r>
            <a:r>
              <a:rPr lang="en-US" dirty="0"/>
              <a:t> is a great resource for you to start learning about your new position!</a:t>
            </a:r>
          </a:p>
          <a:p>
            <a:r>
              <a:rPr lang="en-US" dirty="0"/>
              <a:t>Also, we send out key financial announcements to the email distro group: </a:t>
            </a:r>
            <a:r>
              <a:rPr lang="en-US" dirty="0">
                <a:hlinkClick r:id="rId3"/>
              </a:rPr>
              <a:t>VHACOORDFinancePOCs@va.gov</a:t>
            </a:r>
            <a:r>
              <a:rPr lang="en-US" dirty="0"/>
              <a:t>.</a:t>
            </a:r>
            <a:endParaRPr lang="en-US" dirty="0">
              <a:cs typeface="Calibri"/>
            </a:endParaRPr>
          </a:p>
          <a:p>
            <a:pPr lvl="1"/>
            <a:r>
              <a:rPr lang="en-US" dirty="0"/>
              <a:t>If you need to be added send Jason Berlow or Maria Negrete a note.</a:t>
            </a:r>
            <a:endParaRPr lang="en-US" dirty="0">
              <a:cs typeface="Calibri"/>
            </a:endParaRPr>
          </a:p>
          <a:p>
            <a:endParaRPr lang="en-US" dirty="0"/>
          </a:p>
          <a:p>
            <a:endParaRPr lang="en-US" dirty="0"/>
          </a:p>
        </p:txBody>
      </p:sp>
      <p:sp>
        <p:nvSpPr>
          <p:cNvPr id="4" name="Slide Number Placeholder 3">
            <a:extLst>
              <a:ext uri="{FF2B5EF4-FFF2-40B4-BE49-F238E27FC236}">
                <a16:creationId xmlns:a16="http://schemas.microsoft.com/office/drawing/2014/main" id="{F51FF29D-BECF-10BD-B6A6-387AD142B4F2}"/>
              </a:ext>
            </a:extLst>
          </p:cNvPr>
          <p:cNvSpPr>
            <a:spLocks noGrp="1"/>
          </p:cNvSpPr>
          <p:nvPr>
            <p:ph type="sldNum" sz="quarter" idx="12"/>
          </p:nvPr>
        </p:nvSpPr>
        <p:spPr/>
        <p:txBody>
          <a:bodyPr/>
          <a:lstStyle/>
          <a:p>
            <a:fld id="{670A9334-4E67-F94F-A05E-0CE8B74A054E}" type="slidenum">
              <a:rPr lang="en-US" smtClean="0"/>
              <a:t>4</a:t>
            </a:fld>
            <a:endParaRPr lang="en-US"/>
          </a:p>
        </p:txBody>
      </p:sp>
    </p:spTree>
    <p:extLst>
      <p:ext uri="{BB962C8B-B14F-4D97-AF65-F5344CB8AC3E}">
        <p14:creationId xmlns:p14="http://schemas.microsoft.com/office/powerpoint/2010/main" val="20237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D40D-579C-516C-BF36-785B214D999F}"/>
              </a:ext>
            </a:extLst>
          </p:cNvPr>
          <p:cNvSpPr>
            <a:spLocks noGrp="1"/>
          </p:cNvSpPr>
          <p:nvPr>
            <p:ph type="title"/>
          </p:nvPr>
        </p:nvSpPr>
        <p:spPr/>
        <p:txBody>
          <a:bodyPr/>
          <a:lstStyle/>
          <a:p>
            <a:r>
              <a:rPr lang="en-US"/>
              <a:t>The ORD Field Administrative Officers and Financial Management Resource Page</a:t>
            </a:r>
          </a:p>
        </p:txBody>
      </p:sp>
      <p:pic>
        <p:nvPicPr>
          <p:cNvPr id="6" name="Content Placeholder 5">
            <a:extLst>
              <a:ext uri="{FF2B5EF4-FFF2-40B4-BE49-F238E27FC236}">
                <a16:creationId xmlns:a16="http://schemas.microsoft.com/office/drawing/2014/main" id="{AADB64E6-56C0-466E-2EFA-C00582FDCB72}"/>
              </a:ext>
            </a:extLst>
          </p:cNvPr>
          <p:cNvPicPr>
            <a:picLocks noGrp="1" noChangeAspect="1"/>
          </p:cNvPicPr>
          <p:nvPr>
            <p:ph idx="1"/>
          </p:nvPr>
        </p:nvPicPr>
        <p:blipFill>
          <a:blip r:embed="rId2"/>
          <a:stretch>
            <a:fillRect/>
          </a:stretch>
        </p:blipFill>
        <p:spPr>
          <a:xfrm>
            <a:off x="940282" y="2488020"/>
            <a:ext cx="6628328" cy="1691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D3A39A6E-EAEA-4434-84ED-7F0C8FAEA31D}"/>
              </a:ext>
            </a:extLst>
          </p:cNvPr>
          <p:cNvSpPr>
            <a:spLocks noGrp="1"/>
          </p:cNvSpPr>
          <p:nvPr>
            <p:ph type="sldNum" sz="quarter" idx="12"/>
          </p:nvPr>
        </p:nvSpPr>
        <p:spPr/>
        <p:txBody>
          <a:bodyPr/>
          <a:lstStyle/>
          <a:p>
            <a:fld id="{670A9334-4E67-F94F-A05E-0CE8B74A054E}" type="slidenum">
              <a:rPr lang="en-US" smtClean="0"/>
              <a:t>5</a:t>
            </a:fld>
            <a:endParaRPr lang="en-US"/>
          </a:p>
        </p:txBody>
      </p:sp>
      <p:sp>
        <p:nvSpPr>
          <p:cNvPr id="8" name="Rectangle 7">
            <a:extLst>
              <a:ext uri="{FF2B5EF4-FFF2-40B4-BE49-F238E27FC236}">
                <a16:creationId xmlns:a16="http://schemas.microsoft.com/office/drawing/2014/main" id="{83428BC4-1BE8-FCDF-92F0-F36156524D3C}"/>
              </a:ext>
            </a:extLst>
          </p:cNvPr>
          <p:cNvSpPr/>
          <p:nvPr/>
        </p:nvSpPr>
        <p:spPr>
          <a:xfrm>
            <a:off x="8027581" y="1711842"/>
            <a:ext cx="3551275" cy="2631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t>This is the amount of views on the SharePoint page, the combined distro between the AO and Finance POCs List is over 500 email address.</a:t>
            </a:r>
          </a:p>
          <a:p>
            <a:pPr marL="285750" indent="-285750">
              <a:buFont typeface="Arial" panose="020B0604020202020204" pitchFamily="34" charset="0"/>
              <a:buChar char="•"/>
            </a:pPr>
            <a:r>
              <a:rPr lang="en-US"/>
              <a:t>What % of these views are Erin Olson, Jason Berlow, and Kari Points. </a:t>
            </a:r>
          </a:p>
          <a:p>
            <a:pPr marL="742950" lvl="1" indent="-285750">
              <a:buFont typeface="Arial" panose="020B0604020202020204" pitchFamily="34" charset="0"/>
              <a:buChar char="•"/>
            </a:pPr>
            <a:r>
              <a:rPr lang="en-US"/>
              <a:t>Probably over 50%!</a:t>
            </a:r>
          </a:p>
        </p:txBody>
      </p:sp>
    </p:spTree>
    <p:extLst>
      <p:ext uri="{BB962C8B-B14F-4D97-AF65-F5344CB8AC3E}">
        <p14:creationId xmlns:p14="http://schemas.microsoft.com/office/powerpoint/2010/main" val="152214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C3F0-524A-AF57-9485-00C6927179AB}"/>
              </a:ext>
            </a:extLst>
          </p:cNvPr>
          <p:cNvSpPr>
            <a:spLocks noGrp="1"/>
          </p:cNvSpPr>
          <p:nvPr>
            <p:ph type="title"/>
          </p:nvPr>
        </p:nvSpPr>
        <p:spPr>
          <a:xfrm>
            <a:off x="285749" y="166264"/>
            <a:ext cx="11440583" cy="618385"/>
          </a:xfrm>
        </p:spPr>
        <p:txBody>
          <a:bodyPr/>
          <a:lstStyle/>
          <a:p>
            <a:r>
              <a:rPr lang="en-US" sz="3200"/>
              <a:t>"So, what would you say you do here?"</a:t>
            </a:r>
          </a:p>
        </p:txBody>
      </p:sp>
      <p:graphicFrame>
        <p:nvGraphicFramePr>
          <p:cNvPr id="5" name="Table 5">
            <a:extLst>
              <a:ext uri="{FF2B5EF4-FFF2-40B4-BE49-F238E27FC236}">
                <a16:creationId xmlns:a16="http://schemas.microsoft.com/office/drawing/2014/main" id="{ECF77F5F-E488-F099-5E07-E94D8F26F0D1}"/>
              </a:ext>
            </a:extLst>
          </p:cNvPr>
          <p:cNvGraphicFramePr>
            <a:graphicFrameLocks noGrp="1"/>
          </p:cNvGraphicFramePr>
          <p:nvPr>
            <p:ph idx="1"/>
            <p:extLst>
              <p:ext uri="{D42A27DB-BD31-4B8C-83A1-F6EECF244321}">
                <p14:modId xmlns:p14="http://schemas.microsoft.com/office/powerpoint/2010/main" val="424979560"/>
              </p:ext>
            </p:extLst>
          </p:nvPr>
        </p:nvGraphicFramePr>
        <p:xfrm>
          <a:off x="81280" y="985520"/>
          <a:ext cx="7095861" cy="5021205"/>
        </p:xfrm>
        <a:graphic>
          <a:graphicData uri="http://schemas.openxmlformats.org/drawingml/2006/table">
            <a:tbl>
              <a:tblPr firstRow="1" bandRow="1">
                <a:tableStyleId>{5C22544A-7EE6-4342-B048-85BDC9FD1C3A}</a:tableStyleId>
              </a:tblPr>
              <a:tblGrid>
                <a:gridCol w="2559561">
                  <a:extLst>
                    <a:ext uri="{9D8B030D-6E8A-4147-A177-3AD203B41FA5}">
                      <a16:colId xmlns:a16="http://schemas.microsoft.com/office/drawing/2014/main" val="3672574392"/>
                    </a:ext>
                  </a:extLst>
                </a:gridCol>
                <a:gridCol w="4536300">
                  <a:extLst>
                    <a:ext uri="{9D8B030D-6E8A-4147-A177-3AD203B41FA5}">
                      <a16:colId xmlns:a16="http://schemas.microsoft.com/office/drawing/2014/main" val="1269476015"/>
                    </a:ext>
                  </a:extLst>
                </a:gridCol>
              </a:tblGrid>
              <a:tr h="566080">
                <a:tc>
                  <a:txBody>
                    <a:bodyPr/>
                    <a:lstStyle/>
                    <a:p>
                      <a:pPr algn="ctr"/>
                      <a:r>
                        <a:rPr lang="en-US"/>
                        <a:t>Position</a:t>
                      </a:r>
                    </a:p>
                  </a:txBody>
                  <a:tcPr/>
                </a:tc>
                <a:tc>
                  <a:txBody>
                    <a:bodyPr/>
                    <a:lstStyle/>
                    <a:p>
                      <a:pPr algn="ctr"/>
                      <a:r>
                        <a:rPr lang="en-US"/>
                        <a:t>Budget Roles (Budget Analyst/Budget Tech)</a:t>
                      </a:r>
                    </a:p>
                  </a:txBody>
                  <a:tcPr/>
                </a:tc>
                <a:extLst>
                  <a:ext uri="{0D108BD9-81ED-4DB2-BD59-A6C34878D82A}">
                    <a16:rowId xmlns:a16="http://schemas.microsoft.com/office/drawing/2014/main" val="2372472949"/>
                  </a:ext>
                </a:extLst>
              </a:tr>
              <a:tr h="2330487">
                <a:tc>
                  <a:txBody>
                    <a:bodyPr/>
                    <a:lstStyle/>
                    <a:p>
                      <a:r>
                        <a:rPr lang="en-US"/>
                        <a:t>Key Responsibilities</a:t>
                      </a:r>
                    </a:p>
                  </a:txBody>
                  <a:tcPr/>
                </a:tc>
                <a:tc>
                  <a:txBody>
                    <a:bodyPr/>
                    <a:lstStyle/>
                    <a:p>
                      <a:pPr marL="285750" indent="-285750">
                        <a:buFont typeface="Arial" panose="020B0604020202020204" pitchFamily="34" charset="0"/>
                        <a:buChar char="•"/>
                      </a:pPr>
                      <a:r>
                        <a:rPr lang="en-US"/>
                        <a:t>Supports the Research mission by applying budget analysis concepts</a:t>
                      </a:r>
                    </a:p>
                    <a:p>
                      <a:pPr marL="285750" indent="-285750">
                        <a:buFont typeface="Arial" panose="020B0604020202020204" pitchFamily="34" charset="0"/>
                        <a:buChar char="•"/>
                      </a:pPr>
                      <a:r>
                        <a:rPr lang="en-US"/>
                        <a:t>Methods and procedures connected with the budget formulation</a:t>
                      </a:r>
                    </a:p>
                    <a:p>
                      <a:pPr marL="285750" indent="-285750">
                        <a:buFont typeface="Arial" panose="020B0604020202020204" pitchFamily="34" charset="0"/>
                        <a:buChar char="•"/>
                      </a:pPr>
                      <a:r>
                        <a:rPr lang="en-US"/>
                        <a:t>Execution of VA's particular programs, systems, procedures, functions, and structure of the supported organizational component.</a:t>
                      </a:r>
                    </a:p>
                  </a:txBody>
                  <a:tcPr/>
                </a:tc>
                <a:extLst>
                  <a:ext uri="{0D108BD9-81ED-4DB2-BD59-A6C34878D82A}">
                    <a16:rowId xmlns:a16="http://schemas.microsoft.com/office/drawing/2014/main" val="3615577305"/>
                  </a:ext>
                </a:extLst>
              </a:tr>
              <a:tr h="2124638">
                <a:tc>
                  <a:txBody>
                    <a:bodyPr/>
                    <a:lstStyle/>
                    <a:p>
                      <a:r>
                        <a:rPr lang="en-US"/>
                        <a:t>Key Skills Required </a:t>
                      </a:r>
                    </a:p>
                  </a:txBody>
                  <a:tcPr/>
                </a:tc>
                <a:tc>
                  <a:txBody>
                    <a:bodyPr/>
                    <a:lstStyle/>
                    <a:p>
                      <a:pPr marL="285750" indent="-285750">
                        <a:buFont typeface="Arial" panose="020B0604020202020204" pitchFamily="34" charset="0"/>
                        <a:buChar char="•"/>
                      </a:pPr>
                      <a:r>
                        <a:rPr lang="en-US"/>
                        <a:t>Budget Concepts</a:t>
                      </a:r>
                    </a:p>
                    <a:p>
                      <a:pPr marL="285750" indent="-285750">
                        <a:buFont typeface="Arial" panose="020B0604020202020204" pitchFamily="34" charset="0"/>
                        <a:buChar char="•"/>
                      </a:pPr>
                      <a:r>
                        <a:rPr lang="en-US"/>
                        <a:t>Budget Execution</a:t>
                      </a:r>
                    </a:p>
                    <a:p>
                      <a:pPr marL="285750" indent="-285750">
                        <a:buFont typeface="Arial" panose="020B0604020202020204" pitchFamily="34" charset="0"/>
                        <a:buChar char="•"/>
                      </a:pPr>
                      <a:r>
                        <a:rPr lang="en-US"/>
                        <a:t>Analysis, knowledge of Financial Management Systems</a:t>
                      </a:r>
                    </a:p>
                    <a:p>
                      <a:pPr marL="285750" indent="-285750">
                        <a:buFont typeface="Arial" panose="020B0604020202020204" pitchFamily="34" charset="0"/>
                        <a:buChar char="•"/>
                      </a:pPr>
                      <a:r>
                        <a:rPr lang="en-US"/>
                        <a:t>Fundamentals and Operations of Budget</a:t>
                      </a:r>
                    </a:p>
                    <a:p>
                      <a:pPr marL="285750" indent="-285750">
                        <a:buFont typeface="Arial" panose="020B0604020202020204" pitchFamily="34" charset="0"/>
                        <a:buChar char="•"/>
                      </a:pPr>
                      <a:r>
                        <a:rPr lang="en-US"/>
                        <a:t>Effective Time Management skills and ability to prioritize.</a:t>
                      </a:r>
                    </a:p>
                  </a:txBody>
                  <a:tcPr/>
                </a:tc>
                <a:extLst>
                  <a:ext uri="{0D108BD9-81ED-4DB2-BD59-A6C34878D82A}">
                    <a16:rowId xmlns:a16="http://schemas.microsoft.com/office/drawing/2014/main" val="4074660428"/>
                  </a:ext>
                </a:extLst>
              </a:tr>
            </a:tbl>
          </a:graphicData>
        </a:graphic>
      </p:graphicFrame>
      <p:sp>
        <p:nvSpPr>
          <p:cNvPr id="4" name="Slide Number Placeholder 3">
            <a:extLst>
              <a:ext uri="{FF2B5EF4-FFF2-40B4-BE49-F238E27FC236}">
                <a16:creationId xmlns:a16="http://schemas.microsoft.com/office/drawing/2014/main" id="{CD3A4259-8B14-35B1-588B-41AACC905799}"/>
              </a:ext>
            </a:extLst>
          </p:cNvPr>
          <p:cNvSpPr>
            <a:spLocks noGrp="1"/>
          </p:cNvSpPr>
          <p:nvPr>
            <p:ph type="sldNum" sz="quarter" idx="12"/>
          </p:nvPr>
        </p:nvSpPr>
        <p:spPr/>
        <p:txBody>
          <a:bodyPr/>
          <a:lstStyle/>
          <a:p>
            <a:fld id="{670A9334-4E67-F94F-A05E-0CE8B74A054E}" type="slidenum">
              <a:rPr lang="en-US" smtClean="0"/>
              <a:t>6</a:t>
            </a:fld>
            <a:endParaRPr lang="en-US"/>
          </a:p>
        </p:txBody>
      </p:sp>
      <p:pic>
        <p:nvPicPr>
          <p:cNvPr id="6" name="Picture 6" descr="0F03ECB9-86C0-4731-8351-97DDA4AF3785.jpg">
            <a:extLst>
              <a:ext uri="{FF2B5EF4-FFF2-40B4-BE49-F238E27FC236}">
                <a16:creationId xmlns:a16="http://schemas.microsoft.com/office/drawing/2014/main" id="{B4E262F0-50AD-8295-0EB8-7B460F0F9FC0}"/>
              </a:ext>
            </a:extLst>
          </p:cNvPr>
          <p:cNvPicPr>
            <a:picLocks noChangeAspect="1"/>
          </p:cNvPicPr>
          <p:nvPr/>
        </p:nvPicPr>
        <p:blipFill>
          <a:blip r:embed="rId2"/>
          <a:stretch>
            <a:fillRect/>
          </a:stretch>
        </p:blipFill>
        <p:spPr>
          <a:xfrm>
            <a:off x="7413287" y="989681"/>
            <a:ext cx="4155440" cy="5018314"/>
          </a:xfrm>
          <a:prstGeom prst="rect">
            <a:avLst/>
          </a:prstGeom>
        </p:spPr>
      </p:pic>
    </p:spTree>
    <p:extLst>
      <p:ext uri="{BB962C8B-B14F-4D97-AF65-F5344CB8AC3E}">
        <p14:creationId xmlns:p14="http://schemas.microsoft.com/office/powerpoint/2010/main" val="198109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34EE-EBFB-52EA-6798-C07AEF0B3F31}"/>
              </a:ext>
            </a:extLst>
          </p:cNvPr>
          <p:cNvSpPr>
            <a:spLocks noGrp="1"/>
          </p:cNvSpPr>
          <p:nvPr>
            <p:ph type="title"/>
          </p:nvPr>
        </p:nvSpPr>
        <p:spPr>
          <a:xfrm>
            <a:off x="285750" y="166264"/>
            <a:ext cx="11748770" cy="618385"/>
          </a:xfrm>
        </p:spPr>
        <p:txBody>
          <a:bodyPr/>
          <a:lstStyle/>
          <a:p>
            <a:r>
              <a:rPr lang="en-US" b="1" u="none"/>
              <a:t>Section 1: </a:t>
            </a:r>
            <a:r>
              <a:rPr lang="en-US"/>
              <a:t>Congrats! You got the job! Now what?</a:t>
            </a:r>
            <a:endParaRPr lang="en-US">
              <a:cs typeface="Calibri Light"/>
            </a:endParaRPr>
          </a:p>
        </p:txBody>
      </p:sp>
      <p:sp>
        <p:nvSpPr>
          <p:cNvPr id="4" name="Slide Number Placeholder 3">
            <a:extLst>
              <a:ext uri="{FF2B5EF4-FFF2-40B4-BE49-F238E27FC236}">
                <a16:creationId xmlns:a16="http://schemas.microsoft.com/office/drawing/2014/main" id="{45F4AA80-ED09-8436-F216-830DEE3E01C2}"/>
              </a:ext>
            </a:extLst>
          </p:cNvPr>
          <p:cNvSpPr>
            <a:spLocks noGrp="1"/>
          </p:cNvSpPr>
          <p:nvPr>
            <p:ph type="sldNum" sz="quarter" idx="12"/>
          </p:nvPr>
        </p:nvSpPr>
        <p:spPr/>
        <p:txBody>
          <a:bodyPr/>
          <a:lstStyle/>
          <a:p>
            <a:fld id="{670A9334-4E67-F94F-A05E-0CE8B74A054E}" type="slidenum">
              <a:rPr lang="en-US" smtClean="0"/>
              <a:t>7</a:t>
            </a:fld>
            <a:endParaRPr lang="en-US"/>
          </a:p>
        </p:txBody>
      </p:sp>
      <p:pic>
        <p:nvPicPr>
          <p:cNvPr id="9" name="Content Placeholder 8">
            <a:extLst>
              <a:ext uri="{FF2B5EF4-FFF2-40B4-BE49-F238E27FC236}">
                <a16:creationId xmlns:a16="http://schemas.microsoft.com/office/drawing/2014/main" id="{2FEDC36E-EC9C-FAEF-4D60-3CC9AD017A33}"/>
              </a:ext>
            </a:extLst>
          </p:cNvPr>
          <p:cNvPicPr>
            <a:picLocks noGrp="1" noChangeAspect="1"/>
          </p:cNvPicPr>
          <p:nvPr>
            <p:ph idx="1"/>
          </p:nvPr>
        </p:nvPicPr>
        <p:blipFill>
          <a:blip r:embed="rId2"/>
          <a:stretch>
            <a:fillRect/>
          </a:stretch>
        </p:blipFill>
        <p:spPr>
          <a:xfrm>
            <a:off x="1285161" y="1459730"/>
            <a:ext cx="5740841" cy="4351338"/>
          </a:xfrm>
          <a:prstGeom prst="rect">
            <a:avLst/>
          </a:prstGeom>
        </p:spPr>
      </p:pic>
      <p:sp>
        <p:nvSpPr>
          <p:cNvPr id="10" name="Speech Bubble: Oval 9">
            <a:extLst>
              <a:ext uri="{FF2B5EF4-FFF2-40B4-BE49-F238E27FC236}">
                <a16:creationId xmlns:a16="http://schemas.microsoft.com/office/drawing/2014/main" id="{8FE31639-C568-C279-28A5-CC75F0F06227}"/>
              </a:ext>
            </a:extLst>
          </p:cNvPr>
          <p:cNvSpPr/>
          <p:nvPr/>
        </p:nvSpPr>
        <p:spPr>
          <a:xfrm>
            <a:off x="7250853" y="1520613"/>
            <a:ext cx="3917890" cy="24169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Can you go ahead and manage the Research budget? I think you can find some dusty binders from the 90s in the bookshelf to figure everything out!</a:t>
            </a:r>
          </a:p>
        </p:txBody>
      </p:sp>
    </p:spTree>
    <p:extLst>
      <p:ext uri="{BB962C8B-B14F-4D97-AF65-F5344CB8AC3E}">
        <p14:creationId xmlns:p14="http://schemas.microsoft.com/office/powerpoint/2010/main" val="93509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C3F0-524A-AF57-9485-00C6927179AB}"/>
              </a:ext>
            </a:extLst>
          </p:cNvPr>
          <p:cNvSpPr>
            <a:spLocks noGrp="1"/>
          </p:cNvSpPr>
          <p:nvPr>
            <p:ph type="title"/>
          </p:nvPr>
        </p:nvSpPr>
        <p:spPr>
          <a:xfrm>
            <a:off x="285749" y="166264"/>
            <a:ext cx="11440583" cy="618385"/>
          </a:xfrm>
        </p:spPr>
        <p:txBody>
          <a:bodyPr/>
          <a:lstStyle/>
          <a:p>
            <a:r>
              <a:rPr lang="en-US" sz="3200"/>
              <a:t>All in a Day's Work</a:t>
            </a:r>
          </a:p>
        </p:txBody>
      </p:sp>
      <p:graphicFrame>
        <p:nvGraphicFramePr>
          <p:cNvPr id="5" name="Table 5">
            <a:extLst>
              <a:ext uri="{FF2B5EF4-FFF2-40B4-BE49-F238E27FC236}">
                <a16:creationId xmlns:a16="http://schemas.microsoft.com/office/drawing/2014/main" id="{ECF77F5F-E488-F099-5E07-E94D8F26F0D1}"/>
              </a:ext>
            </a:extLst>
          </p:cNvPr>
          <p:cNvGraphicFramePr>
            <a:graphicFrameLocks noGrp="1"/>
          </p:cNvGraphicFramePr>
          <p:nvPr>
            <p:ph idx="1"/>
            <p:extLst>
              <p:ext uri="{D42A27DB-BD31-4B8C-83A1-F6EECF244321}">
                <p14:modId xmlns:p14="http://schemas.microsoft.com/office/powerpoint/2010/main" val="1327564622"/>
              </p:ext>
            </p:extLst>
          </p:nvPr>
        </p:nvGraphicFramePr>
        <p:xfrm>
          <a:off x="81280" y="985520"/>
          <a:ext cx="11923061" cy="5048608"/>
        </p:xfrm>
        <a:graphic>
          <a:graphicData uri="http://schemas.openxmlformats.org/drawingml/2006/table">
            <a:tbl>
              <a:tblPr firstRow="1" bandRow="1">
                <a:tableStyleId>{5C22544A-7EE6-4342-B048-85BDC9FD1C3A}</a:tableStyleId>
              </a:tblPr>
              <a:tblGrid>
                <a:gridCol w="2156056">
                  <a:extLst>
                    <a:ext uri="{9D8B030D-6E8A-4147-A177-3AD203B41FA5}">
                      <a16:colId xmlns:a16="http://schemas.microsoft.com/office/drawing/2014/main" val="3672574392"/>
                    </a:ext>
                  </a:extLst>
                </a:gridCol>
                <a:gridCol w="9767005">
                  <a:extLst>
                    <a:ext uri="{9D8B030D-6E8A-4147-A177-3AD203B41FA5}">
                      <a16:colId xmlns:a16="http://schemas.microsoft.com/office/drawing/2014/main" val="1269476015"/>
                    </a:ext>
                  </a:extLst>
                </a:gridCol>
              </a:tblGrid>
              <a:tr h="440410">
                <a:tc>
                  <a:txBody>
                    <a:bodyPr/>
                    <a:lstStyle/>
                    <a:p>
                      <a:pPr algn="ctr"/>
                      <a:r>
                        <a:rPr lang="en-US"/>
                        <a:t>Position</a:t>
                      </a:r>
                    </a:p>
                  </a:txBody>
                  <a:tcPr/>
                </a:tc>
                <a:tc>
                  <a:txBody>
                    <a:bodyPr/>
                    <a:lstStyle/>
                    <a:p>
                      <a:pPr algn="ctr"/>
                      <a:r>
                        <a:rPr lang="en-US"/>
                        <a:t>Budget Roles (Budget Analyst/Budget Tech)</a:t>
                      </a:r>
                    </a:p>
                  </a:txBody>
                  <a:tcPr/>
                </a:tc>
                <a:extLst>
                  <a:ext uri="{0D108BD9-81ED-4DB2-BD59-A6C34878D82A}">
                    <a16:rowId xmlns:a16="http://schemas.microsoft.com/office/drawing/2014/main" val="2372472949"/>
                  </a:ext>
                </a:extLst>
              </a:tr>
              <a:tr h="4608198">
                <a:tc>
                  <a:txBody>
                    <a:bodyPr/>
                    <a:lstStyle/>
                    <a:p>
                      <a:pPr lvl="0">
                        <a:buNone/>
                      </a:pPr>
                      <a:r>
                        <a:rPr lang="en-US"/>
                        <a:t>Day to day translation of duties</a:t>
                      </a:r>
                    </a:p>
                    <a:p>
                      <a:pPr lvl="0">
                        <a:buNone/>
                      </a:pPr>
                      <a:endParaRPr lang="en-US"/>
                    </a:p>
                    <a:p>
                      <a:pPr lvl="0">
                        <a:buNone/>
                      </a:pPr>
                      <a:r>
                        <a:rPr lang="en-US"/>
                        <a:t>Keep in mind, roles will vary station to station but you must understand what your role is in the overall financial management process</a:t>
                      </a:r>
                    </a:p>
                  </a:txBody>
                  <a:tcPr/>
                </a:tc>
                <a:tc>
                  <a:txBody>
                    <a:bodyPr/>
                    <a:lstStyle/>
                    <a:p>
                      <a:pPr marL="0" lvl="0" indent="0">
                        <a:buNone/>
                      </a:pPr>
                      <a:r>
                        <a:rPr lang="en-US" b="1"/>
                        <a:t>POST-AWARD &amp; RESEARCH OFFICE EXECUTION</a:t>
                      </a:r>
                    </a:p>
                    <a:p>
                      <a:pPr marL="285750" lvl="0" indent="-285750">
                        <a:buFont typeface="Arial" panose="020B0604020202020204" pitchFamily="34" charset="0"/>
                        <a:buChar char="•"/>
                      </a:pPr>
                      <a:r>
                        <a:rPr lang="en-US" b="0"/>
                        <a:t>Distribute Transfer Disbursing Authority (TDA) appropriately to projects and fund control points</a:t>
                      </a:r>
                    </a:p>
                    <a:p>
                      <a:pPr marL="285750" lvl="0" indent="-285750">
                        <a:buFont typeface="Arial" panose="020B0604020202020204" pitchFamily="34" charset="0"/>
                        <a:buChar char="•"/>
                      </a:pPr>
                      <a:r>
                        <a:rPr lang="en-US"/>
                        <a:t>Ensuring Principal investigators (PIs) VA paid staff are paid appropriately on the research salary Fund Control Point</a:t>
                      </a:r>
                    </a:p>
                    <a:p>
                      <a:pPr marL="285750" lvl="0" indent="-285750">
                        <a:buFont typeface="Arial" panose="020B0604020202020204" pitchFamily="34" charset="0"/>
                        <a:buChar char="•"/>
                      </a:pPr>
                      <a:r>
                        <a:rPr lang="en-US"/>
                        <a:t>Cost/Expenditure transfers</a:t>
                      </a:r>
                    </a:p>
                    <a:p>
                      <a:pPr marL="285750" lvl="0" indent="-285750">
                        <a:buFont typeface="Arial" panose="020B0604020202020204" pitchFamily="34" charset="0"/>
                        <a:buChar char="•"/>
                      </a:pPr>
                      <a:r>
                        <a:rPr lang="en-US"/>
                        <a:t>Entering 1358s (IPAs, patient reimbursements) </a:t>
                      </a:r>
                    </a:p>
                    <a:p>
                      <a:pPr marL="285750" lvl="0" indent="-285750">
                        <a:buFont typeface="Arial" panose="020B0604020202020204" pitchFamily="34" charset="0"/>
                        <a:buChar char="•"/>
                      </a:pPr>
                      <a:r>
                        <a:rPr lang="en-US"/>
                        <a:t>Bills of Collection</a:t>
                      </a:r>
                    </a:p>
                    <a:p>
                      <a:pPr marL="285750" lvl="0" indent="-285750">
                        <a:buFont typeface="Arial" panose="020B0604020202020204" pitchFamily="34" charset="0"/>
                        <a:buChar char="•"/>
                      </a:pPr>
                      <a:r>
                        <a:rPr lang="en-US"/>
                        <a:t>Drafting paperwork and executing contracts for research services (2237s)</a:t>
                      </a:r>
                    </a:p>
                    <a:p>
                      <a:pPr marL="285750" lvl="0" indent="-285750">
                        <a:buFont typeface="Arial" panose="020B0604020202020204" pitchFamily="34" charset="0"/>
                        <a:buChar char="•"/>
                      </a:pPr>
                      <a:r>
                        <a:rPr lang="en-US"/>
                        <a:t>Purchase Card duties</a:t>
                      </a:r>
                    </a:p>
                    <a:p>
                      <a:pPr marL="285750" lvl="0" indent="-285750">
                        <a:buFont typeface="Arial" panose="020B0604020202020204" pitchFamily="34" charset="0"/>
                        <a:buChar char="•"/>
                      </a:pPr>
                      <a:r>
                        <a:rPr lang="en-US"/>
                        <a:t>Invoice Payment Processing System (IPPS) Duties</a:t>
                      </a:r>
                    </a:p>
                    <a:p>
                      <a:pPr marL="285750" lvl="0" indent="-285750">
                        <a:buFont typeface="Arial" panose="020B0604020202020204" pitchFamily="34" charset="0"/>
                        <a:buChar char="•"/>
                      </a:pPr>
                      <a:r>
                        <a:rPr lang="en-US"/>
                        <a:t>WinRMS downloads (if applicable)</a:t>
                      </a:r>
                    </a:p>
                    <a:p>
                      <a:pPr marL="285750" lvl="0" indent="-285750">
                        <a:buFont typeface="Arial" panose="020B0604020202020204" pitchFamily="34" charset="0"/>
                        <a:buChar char="•"/>
                      </a:pPr>
                      <a:r>
                        <a:rPr lang="en-US"/>
                        <a:t>Balancing to the Status of Allowance</a:t>
                      </a:r>
                    </a:p>
                    <a:p>
                      <a:pPr marL="285750" lvl="0" indent="-285750">
                        <a:buFont typeface="Arial" panose="020B0604020202020204" pitchFamily="34" charset="0"/>
                        <a:buChar char="•"/>
                      </a:pPr>
                      <a:r>
                        <a:rPr lang="en-US"/>
                        <a:t>Executing IAAs/managing G-Invoicing</a:t>
                      </a:r>
                    </a:p>
                    <a:p>
                      <a:pPr marL="285750" lvl="0" indent="-285750">
                        <a:buFont typeface="Arial" panose="020B0604020202020204" pitchFamily="34" charset="0"/>
                        <a:buChar char="•"/>
                      </a:pPr>
                      <a:r>
                        <a:rPr lang="en-US"/>
                        <a:t>Reporting to fiscal on aged orders, communicating with vendors regarding invoicing, delivery, issues</a:t>
                      </a:r>
                    </a:p>
                  </a:txBody>
                  <a:tcPr/>
                </a:tc>
                <a:extLst>
                  <a:ext uri="{0D108BD9-81ED-4DB2-BD59-A6C34878D82A}">
                    <a16:rowId xmlns:a16="http://schemas.microsoft.com/office/drawing/2014/main" val="3821746477"/>
                  </a:ext>
                </a:extLst>
              </a:tr>
            </a:tbl>
          </a:graphicData>
        </a:graphic>
      </p:graphicFrame>
      <p:sp>
        <p:nvSpPr>
          <p:cNvPr id="4" name="Slide Number Placeholder 3">
            <a:extLst>
              <a:ext uri="{FF2B5EF4-FFF2-40B4-BE49-F238E27FC236}">
                <a16:creationId xmlns:a16="http://schemas.microsoft.com/office/drawing/2014/main" id="{CD3A4259-8B14-35B1-588B-41AACC905799}"/>
              </a:ext>
            </a:extLst>
          </p:cNvPr>
          <p:cNvSpPr>
            <a:spLocks noGrp="1"/>
          </p:cNvSpPr>
          <p:nvPr>
            <p:ph type="sldNum" sz="quarter" idx="12"/>
          </p:nvPr>
        </p:nvSpPr>
        <p:spPr/>
        <p:txBody>
          <a:bodyPr/>
          <a:lstStyle/>
          <a:p>
            <a:fld id="{670A9334-4E67-F94F-A05E-0CE8B74A054E}" type="slidenum">
              <a:rPr lang="en-US" smtClean="0"/>
              <a:t>8</a:t>
            </a:fld>
            <a:endParaRPr lang="en-US"/>
          </a:p>
        </p:txBody>
      </p:sp>
    </p:spTree>
    <p:extLst>
      <p:ext uri="{BB962C8B-B14F-4D97-AF65-F5344CB8AC3E}">
        <p14:creationId xmlns:p14="http://schemas.microsoft.com/office/powerpoint/2010/main" val="156524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0471-D767-546D-0E5E-C19CCBF82DAA}"/>
              </a:ext>
            </a:extLst>
          </p:cNvPr>
          <p:cNvSpPr>
            <a:spLocks noGrp="1"/>
          </p:cNvSpPr>
          <p:nvPr>
            <p:ph type="title"/>
          </p:nvPr>
        </p:nvSpPr>
        <p:spPr/>
        <p:txBody>
          <a:bodyPr/>
          <a:lstStyle/>
          <a:p>
            <a:r>
              <a:rPr lang="en-US">
                <a:cs typeface="Calibri Light"/>
              </a:rPr>
              <a:t>Tasks and Tools</a:t>
            </a:r>
            <a:endParaRPr lang="en-US"/>
          </a:p>
        </p:txBody>
      </p:sp>
      <p:sp>
        <p:nvSpPr>
          <p:cNvPr id="4" name="Slide Number Placeholder 3">
            <a:extLst>
              <a:ext uri="{FF2B5EF4-FFF2-40B4-BE49-F238E27FC236}">
                <a16:creationId xmlns:a16="http://schemas.microsoft.com/office/drawing/2014/main" id="{9117957C-8CE9-6E9C-0A1A-B2A42255AB26}"/>
              </a:ext>
            </a:extLst>
          </p:cNvPr>
          <p:cNvSpPr>
            <a:spLocks noGrp="1"/>
          </p:cNvSpPr>
          <p:nvPr>
            <p:ph type="sldNum" sz="quarter" idx="12"/>
          </p:nvPr>
        </p:nvSpPr>
        <p:spPr/>
        <p:txBody>
          <a:bodyPr/>
          <a:lstStyle/>
          <a:p>
            <a:fld id="{670A9334-4E67-F94F-A05E-0CE8B74A054E}" type="slidenum">
              <a:rPr lang="en-US" smtClean="0"/>
              <a:t>9</a:t>
            </a:fld>
            <a:endParaRPr lang="en-US"/>
          </a:p>
        </p:txBody>
      </p:sp>
      <p:graphicFrame>
        <p:nvGraphicFramePr>
          <p:cNvPr id="6" name="Table 5">
            <a:extLst>
              <a:ext uri="{FF2B5EF4-FFF2-40B4-BE49-F238E27FC236}">
                <a16:creationId xmlns:a16="http://schemas.microsoft.com/office/drawing/2014/main" id="{CD2F94D9-2E32-FC14-1AAA-A03282F22E1C}"/>
              </a:ext>
            </a:extLst>
          </p:cNvPr>
          <p:cNvGraphicFramePr>
            <a:graphicFrameLocks/>
          </p:cNvGraphicFramePr>
          <p:nvPr>
            <p:extLst>
              <p:ext uri="{D42A27DB-BD31-4B8C-83A1-F6EECF244321}">
                <p14:modId xmlns:p14="http://schemas.microsoft.com/office/powerpoint/2010/main" val="238276291"/>
              </p:ext>
            </p:extLst>
          </p:nvPr>
        </p:nvGraphicFramePr>
        <p:xfrm>
          <a:off x="97339" y="873432"/>
          <a:ext cx="11885212" cy="5394960"/>
        </p:xfrm>
        <a:graphic>
          <a:graphicData uri="http://schemas.openxmlformats.org/drawingml/2006/table">
            <a:tbl>
              <a:tblPr firstRow="1" bandRow="1">
                <a:tableStyleId>{5C22544A-7EE6-4342-B048-85BDC9FD1C3A}</a:tableStyleId>
              </a:tblPr>
              <a:tblGrid>
                <a:gridCol w="2507224">
                  <a:extLst>
                    <a:ext uri="{9D8B030D-6E8A-4147-A177-3AD203B41FA5}">
                      <a16:colId xmlns:a16="http://schemas.microsoft.com/office/drawing/2014/main" val="3672574392"/>
                    </a:ext>
                  </a:extLst>
                </a:gridCol>
                <a:gridCol w="4612967">
                  <a:extLst>
                    <a:ext uri="{9D8B030D-6E8A-4147-A177-3AD203B41FA5}">
                      <a16:colId xmlns:a16="http://schemas.microsoft.com/office/drawing/2014/main" val="1269476015"/>
                    </a:ext>
                  </a:extLst>
                </a:gridCol>
                <a:gridCol w="2769419">
                  <a:extLst>
                    <a:ext uri="{9D8B030D-6E8A-4147-A177-3AD203B41FA5}">
                      <a16:colId xmlns:a16="http://schemas.microsoft.com/office/drawing/2014/main" val="1967511825"/>
                    </a:ext>
                  </a:extLst>
                </a:gridCol>
                <a:gridCol w="1995602">
                  <a:extLst>
                    <a:ext uri="{9D8B030D-6E8A-4147-A177-3AD203B41FA5}">
                      <a16:colId xmlns:a16="http://schemas.microsoft.com/office/drawing/2014/main" val="2001058447"/>
                    </a:ext>
                  </a:extLst>
                </a:gridCol>
              </a:tblGrid>
              <a:tr h="347107">
                <a:tc>
                  <a:txBody>
                    <a:bodyPr/>
                    <a:lstStyle/>
                    <a:p>
                      <a:pPr algn="ctr"/>
                      <a:r>
                        <a:rPr lang="en-US"/>
                        <a:t>Task</a:t>
                      </a:r>
                    </a:p>
                  </a:txBody>
                  <a:tcPr/>
                </a:tc>
                <a:tc>
                  <a:txBody>
                    <a:bodyPr/>
                    <a:lstStyle/>
                    <a:p>
                      <a:pPr lvl="0" algn="ctr">
                        <a:buNone/>
                      </a:pPr>
                      <a:r>
                        <a:rPr lang="en-US"/>
                        <a:t>Tool</a:t>
                      </a:r>
                    </a:p>
                  </a:txBody>
                  <a:tcPr/>
                </a:tc>
                <a:tc>
                  <a:txBody>
                    <a:bodyPr/>
                    <a:lstStyle/>
                    <a:p>
                      <a:pPr lvl="0" algn="ctr">
                        <a:buNone/>
                      </a:pPr>
                      <a:r>
                        <a:rPr lang="en-US"/>
                        <a:t>Timing</a:t>
                      </a:r>
                    </a:p>
                  </a:txBody>
                  <a:tcPr/>
                </a:tc>
                <a:tc>
                  <a:txBody>
                    <a:bodyPr/>
                    <a:lstStyle/>
                    <a:p>
                      <a:pPr lvl="0" algn="ctr">
                        <a:buNone/>
                      </a:pPr>
                      <a:r>
                        <a:rPr lang="en-US" dirty="0"/>
                        <a:t>Training Recording</a:t>
                      </a:r>
                    </a:p>
                  </a:txBody>
                  <a:tcPr/>
                </a:tc>
                <a:extLst>
                  <a:ext uri="{0D108BD9-81ED-4DB2-BD59-A6C34878D82A}">
                    <a16:rowId xmlns:a16="http://schemas.microsoft.com/office/drawing/2014/main" val="2372472949"/>
                  </a:ext>
                </a:extLst>
              </a:tr>
              <a:tr h="1388431">
                <a:tc>
                  <a:txBody>
                    <a:bodyPr/>
                    <a:lstStyle/>
                    <a:p>
                      <a:r>
                        <a:rPr lang="en-US"/>
                        <a:t>Distribute funding Transfer Disbursing Authority (TDA)</a:t>
                      </a:r>
                    </a:p>
                  </a:txBody>
                  <a:tcPr/>
                </a:tc>
                <a:tc>
                  <a:txBody>
                    <a:bodyPr/>
                    <a:lstStyle/>
                    <a:p>
                      <a:r>
                        <a:rPr lang="en-US" dirty="0"/>
                        <a:t>RAFT Pink Sheets:</a:t>
                      </a:r>
                    </a:p>
                    <a:p>
                      <a:pPr lvl="0">
                        <a:buNone/>
                      </a:pPr>
                      <a:r>
                        <a:rPr lang="en-US" dirty="0">
                          <a:hlinkClick r:id="rId2"/>
                        </a:rPr>
                        <a:t>https://raft.research.va.gov/RAFT/</a:t>
                      </a:r>
                    </a:p>
                    <a:p>
                      <a:pPr lvl="0">
                        <a:buNone/>
                      </a:pPr>
                      <a:r>
                        <a:rPr lang="en-US" dirty="0"/>
                        <a:t>AACS: </a:t>
                      </a:r>
                      <a:r>
                        <a:rPr lang="en-US" dirty="0">
                          <a:hlinkClick r:id="rId3"/>
                        </a:rPr>
                        <a:t>Home (va.gov)</a:t>
                      </a:r>
                      <a:endParaRPr lang="en-US" dirty="0"/>
                    </a:p>
                    <a:p>
                      <a:pPr lvl="0">
                        <a:buNone/>
                      </a:pPr>
                      <a:r>
                        <a:rPr lang="en-US" dirty="0" err="1"/>
                        <a:t>WinRMS</a:t>
                      </a:r>
                      <a:endParaRPr lang="en-US" dirty="0"/>
                    </a:p>
                  </a:txBody>
                  <a:tcPr/>
                </a:tc>
                <a:tc>
                  <a:txBody>
                    <a:bodyPr/>
                    <a:lstStyle/>
                    <a:p>
                      <a:pPr lvl="0">
                        <a:buNone/>
                      </a:pPr>
                      <a:r>
                        <a:rPr lang="en-US"/>
                        <a:t>When new projects are funded, throughout continuing resolution, </a:t>
                      </a:r>
                    </a:p>
                    <a:p>
                      <a:pPr lvl="0">
                        <a:buNone/>
                      </a:pPr>
                      <a:r>
                        <a:rPr lang="en-US"/>
                        <a:t>beginning of fiscal year and monthly reimbursements.</a:t>
                      </a:r>
                    </a:p>
                  </a:txBody>
                  <a:tcPr/>
                </a:tc>
                <a:tc>
                  <a:txBody>
                    <a:bodyPr/>
                    <a:lstStyle/>
                    <a:p>
                      <a:pPr lvl="0">
                        <a:buNone/>
                      </a:pPr>
                      <a:r>
                        <a:rPr lang="en-US" dirty="0">
                          <a:hlinkClick r:id="rId4"/>
                        </a:rPr>
                        <a:t>Allocation Training</a:t>
                      </a:r>
                      <a:endParaRPr lang="en-US" dirty="0">
                        <a:hlinkClick r:id="rId5"/>
                      </a:endParaRPr>
                    </a:p>
                    <a:p>
                      <a:pPr lvl="0">
                        <a:buNone/>
                      </a:pPr>
                      <a:r>
                        <a:rPr lang="en-US" dirty="0">
                          <a:hlinkClick r:id="rId5"/>
                        </a:rPr>
                        <a:t>Research Admin 101</a:t>
                      </a:r>
                      <a:endParaRPr lang="en-US" dirty="0"/>
                    </a:p>
                  </a:txBody>
                  <a:tcPr/>
                </a:tc>
                <a:extLst>
                  <a:ext uri="{0D108BD9-81ED-4DB2-BD59-A6C34878D82A}">
                    <a16:rowId xmlns:a16="http://schemas.microsoft.com/office/drawing/2014/main" val="3615577305"/>
                  </a:ext>
                </a:extLst>
              </a:tr>
              <a:tr h="1128099">
                <a:tc>
                  <a:txBody>
                    <a:bodyPr/>
                    <a:lstStyle/>
                    <a:p>
                      <a:pPr lvl="0">
                        <a:buNone/>
                      </a:pPr>
                      <a:r>
                        <a:rPr lang="en-US"/>
                        <a:t>VA Research Salary Tracking</a:t>
                      </a:r>
                    </a:p>
                  </a:txBody>
                  <a:tcPr/>
                </a:tc>
                <a:tc>
                  <a:txBody>
                    <a:bodyPr/>
                    <a:lstStyle/>
                    <a:p>
                      <a:pPr lvl="0">
                        <a:buNone/>
                      </a:pPr>
                      <a:r>
                        <a:rPr lang="en-US" dirty="0"/>
                        <a:t>Status of Allowance (SOA) </a:t>
                      </a:r>
                      <a:r>
                        <a:rPr lang="en-US" dirty="0">
                          <a:hlinkClick r:id="rId6"/>
                        </a:rPr>
                        <a:t>VSSC SOA </a:t>
                      </a:r>
                      <a:endParaRPr lang="en-US" dirty="0"/>
                    </a:p>
                    <a:p>
                      <a:pPr lvl="0" algn="l">
                        <a:lnSpc>
                          <a:spcPct val="100000"/>
                        </a:lnSpc>
                        <a:spcBef>
                          <a:spcPts val="0"/>
                        </a:spcBef>
                        <a:spcAft>
                          <a:spcPts val="0"/>
                        </a:spcAft>
                        <a:buNone/>
                      </a:pPr>
                      <a:r>
                        <a:rPr lang="en-US" sz="1800" b="0" i="0" u="none" strike="noStrike" noProof="0" dirty="0">
                          <a:latin typeface="Calibri"/>
                        </a:rPr>
                        <a:t>F20 Daily Activity Report </a:t>
                      </a:r>
                      <a:r>
                        <a:rPr lang="en-US" sz="1800" b="0" i="0" u="none" strike="noStrike" noProof="0" dirty="0">
                          <a:latin typeface="Calibri"/>
                          <a:hlinkClick r:id="rId7"/>
                        </a:rPr>
                        <a:t>F20D_Daily_rpt - Report Viewer (va.gov)</a:t>
                      </a:r>
                      <a:endParaRPr lang="en-US" sz="1800" b="0" i="0" u="none" strike="noStrike" noProof="0" dirty="0">
                        <a:latin typeface="Calibri"/>
                      </a:endParaRPr>
                    </a:p>
                    <a:p>
                      <a:pPr lvl="0">
                        <a:buNone/>
                      </a:pPr>
                      <a:r>
                        <a:rPr lang="en-US"/>
                        <a:t>PAID report</a:t>
                      </a:r>
                    </a:p>
                    <a:p>
                      <a:pPr lvl="0">
                        <a:buNone/>
                      </a:pPr>
                      <a:r>
                        <a:rPr lang="en-US" dirty="0" err="1"/>
                        <a:t>WinRMS</a:t>
                      </a:r>
                      <a:endParaRPr lang="en-US" dirty="0"/>
                    </a:p>
                  </a:txBody>
                  <a:tcPr/>
                </a:tc>
                <a:tc>
                  <a:txBody>
                    <a:bodyPr/>
                    <a:lstStyle/>
                    <a:p>
                      <a:pPr lvl="0">
                        <a:buNone/>
                      </a:pPr>
                      <a:r>
                        <a:rPr lang="en-US"/>
                        <a:t>Each Pay Period</a:t>
                      </a:r>
                    </a:p>
                  </a:txBody>
                  <a:tcPr/>
                </a:tc>
                <a:tc>
                  <a:txBody>
                    <a:bodyPr/>
                    <a:lstStyle/>
                    <a:p>
                      <a:pPr lvl="0">
                        <a:buNone/>
                      </a:pPr>
                      <a:r>
                        <a:rPr lang="en-US">
                          <a:hlinkClick r:id="rId8"/>
                        </a:rPr>
                        <a:t>Salary Training</a:t>
                      </a:r>
                      <a:endParaRPr lang="en-US"/>
                    </a:p>
                  </a:txBody>
                  <a:tcPr/>
                </a:tc>
                <a:extLst>
                  <a:ext uri="{0D108BD9-81ED-4DB2-BD59-A6C34878D82A}">
                    <a16:rowId xmlns:a16="http://schemas.microsoft.com/office/drawing/2014/main" val="4074660428"/>
                  </a:ext>
                </a:extLst>
              </a:tr>
              <a:tr h="347107">
                <a:tc>
                  <a:txBody>
                    <a:bodyPr/>
                    <a:lstStyle/>
                    <a:p>
                      <a:pPr lvl="0">
                        <a:buNone/>
                      </a:pPr>
                      <a:r>
                        <a:rPr lang="en-US"/>
                        <a:t>Cost/Expenditure Transfers</a:t>
                      </a:r>
                    </a:p>
                  </a:txBody>
                  <a:tcPr/>
                </a:tc>
                <a:tc>
                  <a:txBody>
                    <a:bodyPr/>
                    <a:lstStyle/>
                    <a:p>
                      <a:pPr lvl="0">
                        <a:buNone/>
                      </a:pPr>
                      <a:r>
                        <a:rPr lang="en-US"/>
                        <a:t>Status of Allowance (SOA) </a:t>
                      </a:r>
                      <a:r>
                        <a:rPr lang="en-US" sz="1800" b="0" i="0" u="none" strike="noStrike" noProof="0">
                          <a:latin typeface="Calibri"/>
                          <a:hlinkClick r:id="rId6"/>
                        </a:rPr>
                        <a:t>SOA</a:t>
                      </a:r>
                    </a:p>
                    <a:p>
                      <a:pPr lvl="0">
                        <a:buNone/>
                      </a:pPr>
                      <a:r>
                        <a:rPr lang="en-US" sz="1800" b="0" i="0" u="none" strike="noStrike" noProof="0">
                          <a:latin typeface="Calibri"/>
                        </a:rPr>
                        <a:t>F20 Daily Activity Report </a:t>
                      </a:r>
                      <a:r>
                        <a:rPr lang="en-US" sz="1800" b="0" i="0" u="none" strike="noStrike" noProof="0">
                          <a:latin typeface="Calibri"/>
                          <a:hlinkClick r:id="rId7"/>
                        </a:rPr>
                        <a:t>F20D_Daily_rpt - Report Viewer (va.gov)</a:t>
                      </a:r>
                      <a:r>
                        <a:rPr lang="en-US" sz="1800" b="0" i="0" u="none" strike="noStrike" noProof="0"/>
                        <a:t> - check for EWs</a:t>
                      </a:r>
                      <a:endParaRPr lang="en-US" sz="1800" b="0" i="0" u="none" strike="noStrike" noProof="0">
                        <a:latin typeface="Calibri"/>
                      </a:endParaRPr>
                    </a:p>
                  </a:txBody>
                  <a:tcPr/>
                </a:tc>
                <a:tc>
                  <a:txBody>
                    <a:bodyPr/>
                    <a:lstStyle/>
                    <a:p>
                      <a:pPr lvl="0">
                        <a:buNone/>
                      </a:pPr>
                      <a:r>
                        <a:rPr lang="en-US"/>
                        <a:t>Each Pay period for salaries, regularly</a:t>
                      </a:r>
                    </a:p>
                  </a:txBody>
                  <a:tcPr/>
                </a:tc>
                <a:tc>
                  <a:txBody>
                    <a:bodyPr/>
                    <a:lstStyle/>
                    <a:p>
                      <a:pPr lvl="0">
                        <a:buNone/>
                      </a:pPr>
                      <a:r>
                        <a:rPr lang="en-US">
                          <a:hlinkClick r:id="rId9"/>
                        </a:rPr>
                        <a:t>Cost Transfer Training</a:t>
                      </a:r>
                      <a:endParaRPr lang="en-US"/>
                    </a:p>
                  </a:txBody>
                  <a:tcPr/>
                </a:tc>
                <a:extLst>
                  <a:ext uri="{0D108BD9-81ED-4DB2-BD59-A6C34878D82A}">
                    <a16:rowId xmlns:a16="http://schemas.microsoft.com/office/drawing/2014/main" val="633108140"/>
                  </a:ext>
                </a:extLst>
              </a:tr>
              <a:tr h="607438">
                <a:tc>
                  <a:txBody>
                    <a:bodyPr/>
                    <a:lstStyle/>
                    <a:p>
                      <a:pPr lvl="0">
                        <a:buNone/>
                      </a:pPr>
                      <a:r>
                        <a:rPr lang="en-US"/>
                        <a:t>Bills of Collection</a:t>
                      </a:r>
                    </a:p>
                  </a:txBody>
                  <a:tcPr/>
                </a:tc>
                <a:tc>
                  <a:txBody>
                    <a:bodyPr/>
                    <a:lstStyle/>
                    <a:p>
                      <a:pPr lvl="0">
                        <a:buNone/>
                      </a:pPr>
                      <a:r>
                        <a:rPr lang="en-US" dirty="0"/>
                        <a:t>IFCAP/VISTA</a:t>
                      </a:r>
                    </a:p>
                    <a:p>
                      <a:pPr lvl="0" algn="l">
                        <a:lnSpc>
                          <a:spcPct val="100000"/>
                        </a:lnSpc>
                        <a:spcBef>
                          <a:spcPts val="0"/>
                        </a:spcBef>
                        <a:spcAft>
                          <a:spcPts val="0"/>
                        </a:spcAft>
                        <a:buNone/>
                      </a:pPr>
                      <a:r>
                        <a:rPr lang="en-US" sz="1800" b="0" i="0" u="none" strike="noStrike" noProof="0" dirty="0">
                          <a:latin typeface="Calibri"/>
                        </a:rPr>
                        <a:t>AACS: </a:t>
                      </a:r>
                      <a:r>
                        <a:rPr lang="en-US" dirty="0">
                          <a:hlinkClick r:id="rId3"/>
                        </a:rPr>
                        <a:t>Home (va.gov)</a:t>
                      </a:r>
                      <a:endParaRPr lang="en-US" dirty="0"/>
                    </a:p>
                    <a:p>
                      <a:pPr lvl="0" algn="l">
                        <a:lnSpc>
                          <a:spcPct val="100000"/>
                        </a:lnSpc>
                        <a:spcBef>
                          <a:spcPts val="0"/>
                        </a:spcBef>
                        <a:spcAft>
                          <a:spcPts val="0"/>
                        </a:spcAft>
                        <a:buNone/>
                      </a:pPr>
                      <a:r>
                        <a:rPr lang="en-US" dirty="0"/>
                        <a:t>F827 General Ledger Reports (Obtained from Fiscal)</a:t>
                      </a:r>
                    </a:p>
                  </a:txBody>
                  <a:tcPr/>
                </a:tc>
                <a:tc>
                  <a:txBody>
                    <a:bodyPr/>
                    <a:lstStyle/>
                    <a:p>
                      <a:pPr lvl="0">
                        <a:buNone/>
                      </a:pPr>
                      <a:r>
                        <a:rPr lang="en-US"/>
                        <a:t>Tempo outlined in agreement</a:t>
                      </a:r>
                    </a:p>
                  </a:txBody>
                  <a:tcPr/>
                </a:tc>
                <a:tc>
                  <a:txBody>
                    <a:bodyPr/>
                    <a:lstStyle/>
                    <a:p>
                      <a:pPr lvl="0">
                        <a:buNone/>
                      </a:pPr>
                      <a:r>
                        <a:rPr lang="en-US" dirty="0" err="1">
                          <a:hlinkClick r:id="rId10"/>
                        </a:rPr>
                        <a:t>Reimbursment</a:t>
                      </a:r>
                      <a:r>
                        <a:rPr lang="en-US" dirty="0">
                          <a:hlinkClick r:id="rId10"/>
                        </a:rPr>
                        <a:t> Training</a:t>
                      </a:r>
                      <a:endParaRPr lang="en-US" dirty="0"/>
                    </a:p>
                  </a:txBody>
                  <a:tcPr/>
                </a:tc>
                <a:extLst>
                  <a:ext uri="{0D108BD9-81ED-4DB2-BD59-A6C34878D82A}">
                    <a16:rowId xmlns:a16="http://schemas.microsoft.com/office/drawing/2014/main" val="2603847811"/>
                  </a:ext>
                </a:extLst>
              </a:tr>
            </a:tbl>
          </a:graphicData>
        </a:graphic>
      </p:graphicFrame>
    </p:spTree>
    <p:extLst>
      <p:ext uri="{BB962C8B-B14F-4D97-AF65-F5344CB8AC3E}">
        <p14:creationId xmlns:p14="http://schemas.microsoft.com/office/powerpoint/2010/main" val="129506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10" ma:contentTypeDescription="Create a new document." ma:contentTypeScope="" ma:versionID="20956db963a61d2ea371b366ab3d56d6">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52449c665beea26263bac710bd3f1318"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Flores-Mcbride, Rosa</DisplayName>
        <AccountId>143</AccountId>
        <AccountType/>
      </UserInfo>
      <UserInfo>
        <DisplayName>Tetreault, Trisha R.</DisplayName>
        <AccountId>13760</AccountId>
        <AccountType/>
      </UserInfo>
      <UserInfo>
        <DisplayName>Berlow, Jason</DisplayName>
        <AccountId>6495</AccountId>
        <AccountType/>
      </UserInfo>
      <UserInfo>
        <DisplayName>Points, Kari</DisplayName>
        <AccountId>1523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BD4FF3-1BC1-4A6A-9E8E-BD69BC83CD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BE9D3-4971-4AC7-9A51-C7C39C7FEDB3}">
  <ds:schemaRefs>
    <ds:schemaRef ds:uri="http://purl.org/dc/dcmitype/"/>
    <ds:schemaRef ds:uri="b3b97a4c-43ac-46e7-9970-904f1e1efc09"/>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77dce447-0566-47ff-8c07-c9b85fda5322"/>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5EE57CB-D684-43D4-8A95-57E34A9346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2517</Words>
  <Application>Microsoft Office PowerPoint</Application>
  <PresentationFormat>Widescreen</PresentationFormat>
  <Paragraphs>363</Paragraphs>
  <Slides>31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Bradley Hand ITC</vt:lpstr>
      <vt:lpstr>Calibri</vt:lpstr>
      <vt:lpstr>Calibri Light</vt:lpstr>
      <vt:lpstr>Wingdings</vt:lpstr>
      <vt:lpstr>1_Office Theme</vt:lpstr>
      <vt:lpstr>think-cell Slide</vt:lpstr>
      <vt:lpstr>PowerPoint Presentation</vt:lpstr>
      <vt:lpstr>Housekeeping Notes</vt:lpstr>
      <vt:lpstr>Objectives for Today’s Training</vt:lpstr>
      <vt:lpstr>Introduction</vt:lpstr>
      <vt:lpstr>The ORD Field Administrative Officers and Financial Management Resource Page</vt:lpstr>
      <vt:lpstr>"So, what would you say you do here?"</vt:lpstr>
      <vt:lpstr>Section 1: Congrats! You got the job! Now what?</vt:lpstr>
      <vt:lpstr>All in a Day's Work</vt:lpstr>
      <vt:lpstr>Tasks and Tools</vt:lpstr>
      <vt:lpstr>Tasks and Tools</vt:lpstr>
      <vt:lpstr>Tasks and Tools</vt:lpstr>
      <vt:lpstr>Section 2: Overview of ORD’s Financial Management Training Curriculum </vt:lpstr>
      <vt:lpstr>Monthly Finance Training Series </vt:lpstr>
      <vt:lpstr>ORD Finance Resource Center</vt:lpstr>
      <vt:lpstr>ORD Finance Resource Center (helpful links)</vt:lpstr>
      <vt:lpstr>ORD Finance Resource Center</vt:lpstr>
      <vt:lpstr>ORD Best Practices Library </vt:lpstr>
      <vt:lpstr>Appropriations Law</vt:lpstr>
      <vt:lpstr>Budget Management </vt:lpstr>
      <vt:lpstr>Contracting</vt:lpstr>
      <vt:lpstr>Using Tools: VSSC, Status of Allowance, Expenditure Tracking</vt:lpstr>
      <vt:lpstr>Interagency agreements (IAA) Resources </vt:lpstr>
      <vt:lpstr>Reimbursable Resources </vt:lpstr>
      <vt:lpstr>Section 3: External Trainings </vt:lpstr>
      <vt:lpstr>Section 3: External Trainings </vt:lpstr>
      <vt:lpstr>Section 3: External Trainings </vt:lpstr>
      <vt:lpstr>Section 4: Survey Says!</vt:lpstr>
      <vt:lpstr>Survey to the Field</vt:lpstr>
      <vt:lpstr>Survey to the Field</vt:lpstr>
      <vt:lpstr>Survey to the Field</vt:lpstr>
      <vt:lpstr>Appendix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ORD Financial Management Resources</dc:title>
  <dc:subject>Introduction to ORD Financial Management Resources</dc:subject>
  <dc:creator>VA ORD Finance Webinar Team</dc:creator>
  <cp:keywords>Introduction to ORD Financial Management Resources</cp:keywords>
  <cp:lastModifiedBy>Rivera, Portia T</cp:lastModifiedBy>
  <cp:revision>4</cp:revision>
  <dcterms:created xsi:type="dcterms:W3CDTF">2022-08-04T15:38:13Z</dcterms:created>
  <dcterms:modified xsi:type="dcterms:W3CDTF">2023-07-25T12:40:41Z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MSIP_Label_7f97ea9d-daff-4c91-a4f1-55d953dbb0fc_Enabled">
    <vt:lpwstr>true</vt:lpwstr>
  </property>
  <property fmtid="{D5CDD505-2E9C-101B-9397-08002B2CF9AE}" pid="4" name="MSIP_Label_7f97ea9d-daff-4c91-a4f1-55d953dbb0fc_SetDate">
    <vt:lpwstr>2023-05-31T22:46:49Z</vt:lpwstr>
  </property>
  <property fmtid="{D5CDD505-2E9C-101B-9397-08002B2CF9AE}" pid="5" name="MSIP_Label_7f97ea9d-daff-4c91-a4f1-55d953dbb0fc_Method">
    <vt:lpwstr>Standard</vt:lpwstr>
  </property>
  <property fmtid="{D5CDD505-2E9C-101B-9397-08002B2CF9AE}" pid="6" name="MSIP_Label_7f97ea9d-daff-4c91-a4f1-55d953dbb0fc_Name">
    <vt:lpwstr>Public</vt:lpwstr>
  </property>
  <property fmtid="{D5CDD505-2E9C-101B-9397-08002B2CF9AE}" pid="7" name="MSIP_Label_7f97ea9d-daff-4c91-a4f1-55d953dbb0fc_SiteId">
    <vt:lpwstr>58196b33-812d-4eb0-ad27-fc2dd9de53eb</vt:lpwstr>
  </property>
  <property fmtid="{D5CDD505-2E9C-101B-9397-08002B2CF9AE}" pid="8" name="MSIP_Label_7f97ea9d-daff-4c91-a4f1-55d953dbb0fc_ActionId">
    <vt:lpwstr>9c6e3927-45c7-4b67-a835-fd48e7577cdd</vt:lpwstr>
  </property>
  <property fmtid="{D5CDD505-2E9C-101B-9397-08002B2CF9AE}" pid="9" name="MSIP_Label_7f97ea9d-daff-4c91-a4f1-55d953dbb0fc_ContentBits">
    <vt:lpwstr>0</vt:lpwstr>
  </property>
  <property fmtid="{D5CDD505-2E9C-101B-9397-08002B2CF9AE}" pid="10" name="MediaServiceImageTags">
    <vt:lpwstr/>
  </property>
</Properties>
</file>