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39"/>
  </p:notesMasterIdLst>
  <p:sldIdLst>
    <p:sldId id="819" r:id="rId5"/>
    <p:sldId id="881" r:id="rId6"/>
    <p:sldId id="916" r:id="rId7"/>
    <p:sldId id="1002" r:id="rId8"/>
    <p:sldId id="888" r:id="rId9"/>
    <p:sldId id="910" r:id="rId10"/>
    <p:sldId id="997" r:id="rId11"/>
    <p:sldId id="1000" r:id="rId12"/>
    <p:sldId id="1003" r:id="rId13"/>
    <p:sldId id="963" r:id="rId14"/>
    <p:sldId id="990" r:id="rId15"/>
    <p:sldId id="995" r:id="rId16"/>
    <p:sldId id="972" r:id="rId17"/>
    <p:sldId id="993" r:id="rId18"/>
    <p:sldId id="994" r:id="rId19"/>
    <p:sldId id="889" r:id="rId20"/>
    <p:sldId id="938" r:id="rId21"/>
    <p:sldId id="973" r:id="rId22"/>
    <p:sldId id="899" r:id="rId23"/>
    <p:sldId id="978" r:id="rId24"/>
    <p:sldId id="979" r:id="rId25"/>
    <p:sldId id="980" r:id="rId26"/>
    <p:sldId id="982" r:id="rId27"/>
    <p:sldId id="964" r:id="rId28"/>
    <p:sldId id="996" r:id="rId29"/>
    <p:sldId id="891" r:id="rId30"/>
    <p:sldId id="912" r:id="rId31"/>
    <p:sldId id="968" r:id="rId32"/>
    <p:sldId id="970" r:id="rId33"/>
    <p:sldId id="985" r:id="rId34"/>
    <p:sldId id="885" r:id="rId35"/>
    <p:sldId id="983" r:id="rId36"/>
    <p:sldId id="1001" r:id="rId37"/>
    <p:sldId id="89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88028" autoAdjust="0"/>
  </p:normalViewPr>
  <p:slideViewPr>
    <p:cSldViewPr snapToGrid="0">
      <p:cViewPr varScale="1">
        <p:scale>
          <a:sx n="100" d="100"/>
          <a:sy n="100" d="100"/>
        </p:scale>
        <p:origin x="192"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AC809-AD55-4680-9172-8613891DBF43}" type="datetimeFigureOut">
              <a:rPr lang="en-US" smtClean="0"/>
              <a:t>7/28/2023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25C5C3-08BB-43EB-B130-D52380FEC2AB}" type="slidenum">
              <a:rPr lang="en-US" smtClean="0"/>
              <a:t>‹#›</a:t>
            </a:fld>
            <a:endParaRPr lang="en-US" dirty="0"/>
          </a:p>
        </p:txBody>
      </p:sp>
    </p:spTree>
    <p:extLst>
      <p:ext uri="{BB962C8B-B14F-4D97-AF65-F5344CB8AC3E}">
        <p14:creationId xmlns:p14="http://schemas.microsoft.com/office/powerpoint/2010/main" val="716535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D025C5C3-08BB-43EB-B130-D52380FEC2AB}" type="slidenum">
              <a:rPr lang="en-US" smtClean="0"/>
              <a:t>1</a:t>
            </a:fld>
            <a:endParaRPr lang="en-US" dirty="0"/>
          </a:p>
        </p:txBody>
      </p:sp>
    </p:spTree>
    <p:extLst>
      <p:ext uri="{BB962C8B-B14F-4D97-AF65-F5344CB8AC3E}">
        <p14:creationId xmlns:p14="http://schemas.microsoft.com/office/powerpoint/2010/main" val="800653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15</a:t>
            </a:fld>
            <a:endParaRPr lang="en-US" dirty="0"/>
          </a:p>
        </p:txBody>
      </p:sp>
    </p:spTree>
    <p:extLst>
      <p:ext uri="{BB962C8B-B14F-4D97-AF65-F5344CB8AC3E}">
        <p14:creationId xmlns:p14="http://schemas.microsoft.com/office/powerpoint/2010/main" val="2502754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16</a:t>
            </a:fld>
            <a:endParaRPr lang="en-US" dirty="0"/>
          </a:p>
        </p:txBody>
      </p:sp>
    </p:spTree>
    <p:extLst>
      <p:ext uri="{BB962C8B-B14F-4D97-AF65-F5344CB8AC3E}">
        <p14:creationId xmlns:p14="http://schemas.microsoft.com/office/powerpoint/2010/main" val="2479383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17</a:t>
            </a:fld>
            <a:endParaRPr lang="en-US" dirty="0"/>
          </a:p>
        </p:txBody>
      </p:sp>
    </p:spTree>
    <p:extLst>
      <p:ext uri="{BB962C8B-B14F-4D97-AF65-F5344CB8AC3E}">
        <p14:creationId xmlns:p14="http://schemas.microsoft.com/office/powerpoint/2010/main" val="3588897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18</a:t>
            </a:fld>
            <a:endParaRPr lang="en-US" dirty="0"/>
          </a:p>
        </p:txBody>
      </p:sp>
    </p:spTree>
    <p:extLst>
      <p:ext uri="{BB962C8B-B14F-4D97-AF65-F5344CB8AC3E}">
        <p14:creationId xmlns:p14="http://schemas.microsoft.com/office/powerpoint/2010/main" val="2686171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19</a:t>
            </a:fld>
            <a:endParaRPr lang="en-US" dirty="0"/>
          </a:p>
        </p:txBody>
      </p:sp>
    </p:spTree>
    <p:extLst>
      <p:ext uri="{BB962C8B-B14F-4D97-AF65-F5344CB8AC3E}">
        <p14:creationId xmlns:p14="http://schemas.microsoft.com/office/powerpoint/2010/main" val="985937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20</a:t>
            </a:fld>
            <a:endParaRPr lang="en-US" dirty="0"/>
          </a:p>
        </p:txBody>
      </p:sp>
    </p:spTree>
    <p:extLst>
      <p:ext uri="{BB962C8B-B14F-4D97-AF65-F5344CB8AC3E}">
        <p14:creationId xmlns:p14="http://schemas.microsoft.com/office/powerpoint/2010/main" val="3885634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21</a:t>
            </a:fld>
            <a:endParaRPr lang="en-US" dirty="0"/>
          </a:p>
        </p:txBody>
      </p:sp>
    </p:spTree>
    <p:extLst>
      <p:ext uri="{BB962C8B-B14F-4D97-AF65-F5344CB8AC3E}">
        <p14:creationId xmlns:p14="http://schemas.microsoft.com/office/powerpoint/2010/main" val="1766100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22</a:t>
            </a:fld>
            <a:endParaRPr lang="en-US" dirty="0"/>
          </a:p>
        </p:txBody>
      </p:sp>
    </p:spTree>
    <p:extLst>
      <p:ext uri="{BB962C8B-B14F-4D97-AF65-F5344CB8AC3E}">
        <p14:creationId xmlns:p14="http://schemas.microsoft.com/office/powerpoint/2010/main" val="13305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23</a:t>
            </a:fld>
            <a:endParaRPr lang="en-US" dirty="0"/>
          </a:p>
        </p:txBody>
      </p:sp>
    </p:spTree>
    <p:extLst>
      <p:ext uri="{BB962C8B-B14F-4D97-AF65-F5344CB8AC3E}">
        <p14:creationId xmlns:p14="http://schemas.microsoft.com/office/powerpoint/2010/main" val="4286667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24</a:t>
            </a:fld>
            <a:endParaRPr lang="en-US" dirty="0"/>
          </a:p>
        </p:txBody>
      </p:sp>
    </p:spTree>
    <p:extLst>
      <p:ext uri="{BB962C8B-B14F-4D97-AF65-F5344CB8AC3E}">
        <p14:creationId xmlns:p14="http://schemas.microsoft.com/office/powerpoint/2010/main" val="142878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5</a:t>
            </a:fld>
            <a:endParaRPr lang="en-US" dirty="0"/>
          </a:p>
        </p:txBody>
      </p:sp>
    </p:spTree>
    <p:extLst>
      <p:ext uri="{BB962C8B-B14F-4D97-AF65-F5344CB8AC3E}">
        <p14:creationId xmlns:p14="http://schemas.microsoft.com/office/powerpoint/2010/main" val="1612349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25</a:t>
            </a:fld>
            <a:endParaRPr lang="en-US" dirty="0"/>
          </a:p>
        </p:txBody>
      </p:sp>
    </p:spTree>
    <p:extLst>
      <p:ext uri="{BB962C8B-B14F-4D97-AF65-F5344CB8AC3E}">
        <p14:creationId xmlns:p14="http://schemas.microsoft.com/office/powerpoint/2010/main" val="4116450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26</a:t>
            </a:fld>
            <a:endParaRPr lang="en-US" dirty="0"/>
          </a:p>
        </p:txBody>
      </p:sp>
    </p:spTree>
    <p:extLst>
      <p:ext uri="{BB962C8B-B14F-4D97-AF65-F5344CB8AC3E}">
        <p14:creationId xmlns:p14="http://schemas.microsoft.com/office/powerpoint/2010/main" val="4233194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27</a:t>
            </a:fld>
            <a:endParaRPr lang="en-US" dirty="0"/>
          </a:p>
        </p:txBody>
      </p:sp>
    </p:spTree>
    <p:extLst>
      <p:ext uri="{BB962C8B-B14F-4D97-AF65-F5344CB8AC3E}">
        <p14:creationId xmlns:p14="http://schemas.microsoft.com/office/powerpoint/2010/main" val="364289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28</a:t>
            </a:fld>
            <a:endParaRPr lang="en-US" dirty="0"/>
          </a:p>
        </p:txBody>
      </p:sp>
    </p:spTree>
    <p:extLst>
      <p:ext uri="{BB962C8B-B14F-4D97-AF65-F5344CB8AC3E}">
        <p14:creationId xmlns:p14="http://schemas.microsoft.com/office/powerpoint/2010/main" val="1213854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29</a:t>
            </a:fld>
            <a:endParaRPr lang="en-US" dirty="0"/>
          </a:p>
        </p:txBody>
      </p:sp>
    </p:spTree>
    <p:extLst>
      <p:ext uri="{BB962C8B-B14F-4D97-AF65-F5344CB8AC3E}">
        <p14:creationId xmlns:p14="http://schemas.microsoft.com/office/powerpoint/2010/main" val="3586840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30</a:t>
            </a:fld>
            <a:endParaRPr lang="en-US" dirty="0"/>
          </a:p>
        </p:txBody>
      </p:sp>
    </p:spTree>
    <p:extLst>
      <p:ext uri="{BB962C8B-B14F-4D97-AF65-F5344CB8AC3E}">
        <p14:creationId xmlns:p14="http://schemas.microsoft.com/office/powerpoint/2010/main" val="3177303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31</a:t>
            </a:fld>
            <a:endParaRPr lang="en-US" dirty="0"/>
          </a:p>
        </p:txBody>
      </p:sp>
    </p:spTree>
    <p:extLst>
      <p:ext uri="{BB962C8B-B14F-4D97-AF65-F5344CB8AC3E}">
        <p14:creationId xmlns:p14="http://schemas.microsoft.com/office/powerpoint/2010/main" val="2988846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32</a:t>
            </a:fld>
            <a:endParaRPr lang="en-US" dirty="0"/>
          </a:p>
        </p:txBody>
      </p:sp>
    </p:spTree>
    <p:extLst>
      <p:ext uri="{BB962C8B-B14F-4D97-AF65-F5344CB8AC3E}">
        <p14:creationId xmlns:p14="http://schemas.microsoft.com/office/powerpoint/2010/main" val="32295755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33</a:t>
            </a:fld>
            <a:endParaRPr lang="en-US" dirty="0"/>
          </a:p>
        </p:txBody>
      </p:sp>
    </p:spTree>
    <p:extLst>
      <p:ext uri="{BB962C8B-B14F-4D97-AF65-F5344CB8AC3E}">
        <p14:creationId xmlns:p14="http://schemas.microsoft.com/office/powerpoint/2010/main" val="41661329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34</a:t>
            </a:fld>
            <a:endParaRPr lang="en-US" dirty="0"/>
          </a:p>
        </p:txBody>
      </p:sp>
    </p:spTree>
    <p:extLst>
      <p:ext uri="{BB962C8B-B14F-4D97-AF65-F5344CB8AC3E}">
        <p14:creationId xmlns:p14="http://schemas.microsoft.com/office/powerpoint/2010/main" val="1210742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6</a:t>
            </a:fld>
            <a:endParaRPr lang="en-US" dirty="0"/>
          </a:p>
        </p:txBody>
      </p:sp>
    </p:spTree>
    <p:extLst>
      <p:ext uri="{BB962C8B-B14F-4D97-AF65-F5344CB8AC3E}">
        <p14:creationId xmlns:p14="http://schemas.microsoft.com/office/powerpoint/2010/main" val="2531309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8</a:t>
            </a:fld>
            <a:endParaRPr lang="en-US" dirty="0"/>
          </a:p>
        </p:txBody>
      </p:sp>
    </p:spTree>
    <p:extLst>
      <p:ext uri="{BB962C8B-B14F-4D97-AF65-F5344CB8AC3E}">
        <p14:creationId xmlns:p14="http://schemas.microsoft.com/office/powerpoint/2010/main" val="3623937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10</a:t>
            </a:fld>
            <a:endParaRPr lang="en-US" dirty="0"/>
          </a:p>
        </p:txBody>
      </p:sp>
    </p:spTree>
    <p:extLst>
      <p:ext uri="{BB962C8B-B14F-4D97-AF65-F5344CB8AC3E}">
        <p14:creationId xmlns:p14="http://schemas.microsoft.com/office/powerpoint/2010/main" val="1735887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11</a:t>
            </a:fld>
            <a:endParaRPr lang="en-US" dirty="0"/>
          </a:p>
        </p:txBody>
      </p:sp>
    </p:spTree>
    <p:extLst>
      <p:ext uri="{BB962C8B-B14F-4D97-AF65-F5344CB8AC3E}">
        <p14:creationId xmlns:p14="http://schemas.microsoft.com/office/powerpoint/2010/main" val="2474312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12</a:t>
            </a:fld>
            <a:endParaRPr lang="en-US" dirty="0"/>
          </a:p>
        </p:txBody>
      </p:sp>
    </p:spTree>
    <p:extLst>
      <p:ext uri="{BB962C8B-B14F-4D97-AF65-F5344CB8AC3E}">
        <p14:creationId xmlns:p14="http://schemas.microsoft.com/office/powerpoint/2010/main" val="670985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13</a:t>
            </a:fld>
            <a:endParaRPr lang="en-US" dirty="0"/>
          </a:p>
        </p:txBody>
      </p:sp>
    </p:spTree>
    <p:extLst>
      <p:ext uri="{BB962C8B-B14F-4D97-AF65-F5344CB8AC3E}">
        <p14:creationId xmlns:p14="http://schemas.microsoft.com/office/powerpoint/2010/main" val="800947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14</a:t>
            </a:fld>
            <a:endParaRPr lang="en-US" dirty="0"/>
          </a:p>
        </p:txBody>
      </p:sp>
    </p:spTree>
    <p:extLst>
      <p:ext uri="{BB962C8B-B14F-4D97-AF65-F5344CB8AC3E}">
        <p14:creationId xmlns:p14="http://schemas.microsoft.com/office/powerpoint/2010/main" val="3706096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5BFAD02-18AA-4A2F-885D-F923E3FF7CFE}" type="datetime1">
              <a:rPr lang="en-US" smtClean="0"/>
              <a:t>7/28/2023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4056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27FC72-B01F-4795-88D6-637C5080D61B}" type="datetime1">
              <a:rPr lang="en-US" smtClean="0"/>
              <a:t>7/28/2023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51251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729359-4A16-4771-AF9E-A73E01E3CAB9}" type="datetime1">
              <a:rPr lang="en-US" smtClean="0"/>
              <a:t>7/28/2023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77540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50EE7798-284D-44E6-BD33-EC3C7F4CA87C}" type="slidenum">
              <a:rPr lang="en-US" smtClean="0"/>
              <a:t>‹#›</a:t>
            </a:fld>
            <a:endParaRPr lang="en-US" dirty="0"/>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1502554298"/>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118081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700464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402663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947999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05091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49619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5013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p:custDataLst>
              <p:tags r:id="rId1"/>
            </p:custDataLst>
            <p:extLst>
              <p:ext uri="{D42A27DB-BD31-4B8C-83A1-F6EECF244321}">
                <p14:modId xmlns:p14="http://schemas.microsoft.com/office/powerpoint/2010/main" val="1619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8DF522-E739-4A95-BE14-A94A1757643F}" type="datetime1">
              <a:rPr lang="en-US" smtClean="0"/>
              <a:t>7/28/2023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86166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040852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236626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411471-DC76-43CD-B58E-4D8D59DEF9F2}" type="datetime1">
              <a:rPr lang="en-US" smtClean="0"/>
              <a:t>7/28/2023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cxnSp>
        <p:nvCxnSpPr>
          <p:cNvPr id="7" name="Straight Connector 6" descr="&quot;&quot;">
            <a:extLst>
              <a:ext uri="{FF2B5EF4-FFF2-40B4-BE49-F238E27FC236}">
                <a16:creationId xmlns:a16="http://schemas.microsoft.com/office/drawing/2014/main" id="{BEAC91FE-22FD-4E6A-87EB-4B75B31CDEB8}"/>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869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61FD4B-5C16-4E11-AC09-520649A58642}" type="datetime1">
              <a:rPr lang="en-US" smtClean="0"/>
              <a:t>7/28/2023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1263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F3076E-7C77-4B04-89AA-E6B340534D4A}" type="datetime1">
              <a:rPr lang="en-US" smtClean="0"/>
              <a:t>7/28/2023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16492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290278-8F8C-414D-BFFD-07E2DB58E336}" type="datetime1">
              <a:rPr lang="en-US" smtClean="0"/>
              <a:t>7/28/2023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22497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94668-EEBC-419E-98D8-60233C31F626}" type="datetime1">
              <a:rPr lang="en-US" smtClean="0"/>
              <a:t>7/28/2023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274979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5166F-5AF5-4430-A752-D504F0DCF6CA}" type="datetime1">
              <a:rPr lang="en-US" smtClean="0"/>
              <a:t>7/28/2023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65565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153725-7DC4-4309-B2B4-2C4B04170116}" type="datetime1">
              <a:rPr lang="en-US" smtClean="0"/>
              <a:t>7/28/2023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2243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3"/>
            </p:custDataLst>
            <p:extLst>
              <p:ext uri="{D42A27DB-BD31-4B8C-83A1-F6EECF244321}">
                <p14:modId xmlns:p14="http://schemas.microsoft.com/office/powerpoint/2010/main" val="3601188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395" imgH="396" progId="TCLayout.ActiveDocument.1">
                  <p:embed/>
                </p:oleObj>
              </mc:Choice>
              <mc:Fallback>
                <p:oleObj name="think-cell Slide" r:id="rId25"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3A62B4-EE5D-4617-904B-1B804B4DCE4E}" type="datetime1">
              <a:rPr lang="en-US" smtClean="0"/>
              <a:t>7/28/2023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E7798-284D-44E6-BD33-EC3C7F4CA87C}" type="slidenum">
              <a:rPr lang="en-US" smtClean="0"/>
              <a:t>‹#›</a:t>
            </a:fld>
            <a:endParaRPr lang="en-US" dirty="0"/>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340002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John.Balog2@va.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ibc-rms.od.nih.gov/Contents/ibc_home.asp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research.va.gov/programs/orppe/education/ord_training/va_ibc.cf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mailto:alice.huang@va.gov"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research.va.gov/programs/biosafety/default.cf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wwwn.cdc.gov/pubs/CDCInfoOnDemand.aspx" TargetMode="External"/><Relationship Id="rId4" Type="http://schemas.openxmlformats.org/officeDocument/2006/relationships/hyperlink" Target="mailto:VHACOORDBiosafety@va.gov"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osp.od.nih.gov/policies/biosafety-and-biosecurity-policy/"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research.va.gov/programs/biosafety/default.cfm" TargetMode="External"/><Relationship Id="rId5" Type="http://schemas.openxmlformats.org/officeDocument/2006/relationships/hyperlink" Target="https://www.va.gov/vhapublications/publications.cfm?pub=1" TargetMode="External"/><Relationship Id="rId4" Type="http://schemas.openxmlformats.org/officeDocument/2006/relationships/hyperlink" Target="https://osp.od.nih.gov/wp-content/uploads/2019_NIH_Guidelines.htm#_Toc3457037"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3FB3-E187-4A89-8F94-37352A1B5EF2}"/>
              </a:ext>
            </a:extLst>
          </p:cNvPr>
          <p:cNvSpPr>
            <a:spLocks noGrp="1"/>
          </p:cNvSpPr>
          <p:nvPr>
            <p:ph type="title"/>
          </p:nvPr>
        </p:nvSpPr>
        <p:spPr>
          <a:xfrm>
            <a:off x="0" y="166466"/>
            <a:ext cx="12191999" cy="879224"/>
          </a:xfrm>
        </p:spPr>
        <p:txBody>
          <a:bodyPr/>
          <a:lstStyle/>
          <a:p>
            <a:pPr algn="ctr">
              <a:lnSpc>
                <a:spcPct val="0"/>
              </a:lnSpc>
              <a:spcBef>
                <a:spcPts val="0"/>
              </a:spcBef>
            </a:pPr>
            <a:r>
              <a:rPr lang="en-US" b="0" dirty="0">
                <a:latin typeface="Arial" panose="020B0604020202020204" pitchFamily="34" charset="0"/>
                <a:cs typeface="Arial" panose="020B0604020202020204" pitchFamily="34" charset="0"/>
              </a:rPr>
              <a:t>2023 Biosafety and Biosecurity </a:t>
            </a:r>
            <a:br>
              <a:rPr lang="en-US" dirty="0"/>
            </a:br>
            <a:endParaRPr lang="en-US" b="0" dirty="0">
              <a:latin typeface="Arial" panose="020B0604020202020204" pitchFamily="34" charset="0"/>
              <a:cs typeface="Arial" panose="020B0604020202020204" pitchFamily="34" charset="0"/>
            </a:endParaRPr>
          </a:p>
        </p:txBody>
      </p:sp>
      <p:sp>
        <p:nvSpPr>
          <p:cNvPr id="4" name="Footer Placeholder 4">
            <a:extLst>
              <a:ext uri="{FF2B5EF4-FFF2-40B4-BE49-F238E27FC236}">
                <a16:creationId xmlns:a16="http://schemas.microsoft.com/office/drawing/2014/main" id="{87B3A1A4-0569-4B79-B53E-52DB9D91AC40}"/>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6" name="Content Placeholder 5">
            <a:extLst>
              <a:ext uri="{FF2B5EF4-FFF2-40B4-BE49-F238E27FC236}">
                <a16:creationId xmlns:a16="http://schemas.microsoft.com/office/drawing/2014/main" id="{3D6D1744-8CB6-D613-900B-317165E612F1}"/>
              </a:ext>
            </a:extLst>
          </p:cNvPr>
          <p:cNvSpPr>
            <a:spLocks noGrp="1"/>
          </p:cNvSpPr>
          <p:nvPr>
            <p:ph idx="1"/>
          </p:nvPr>
        </p:nvSpPr>
        <p:spPr>
          <a:xfrm>
            <a:off x="347296" y="1396598"/>
            <a:ext cx="11146448" cy="4351338"/>
          </a:xfrm>
        </p:spPr>
        <p:txBody>
          <a:bodyPr/>
          <a:lstStyle/>
          <a:p>
            <a:pPr marL="0" indent="0">
              <a:spcBef>
                <a:spcPts val="1800"/>
              </a:spcBef>
              <a:buNone/>
            </a:pPr>
            <a:endParaRPr lang="en-US" dirty="0">
              <a:latin typeface="Times New Roman" panose="02020603050405020304" pitchFamily="18" charset="0"/>
              <a:cs typeface="Times New Roman" panose="02020603050405020304" pitchFamily="18" charset="0"/>
            </a:endParaRPr>
          </a:p>
          <a:p>
            <a:pPr marL="0" indent="0">
              <a:spcBef>
                <a:spcPts val="1800"/>
              </a:spcBef>
              <a:buNone/>
            </a:pPr>
            <a:endParaRPr lang="en-US" dirty="0">
              <a:latin typeface="Times New Roman" panose="02020603050405020304" pitchFamily="18" charset="0"/>
              <a:cs typeface="Times New Roman" panose="02020603050405020304" pitchFamily="18" charset="0"/>
            </a:endParaRPr>
          </a:p>
          <a:p>
            <a:pPr marL="0" indent="0">
              <a:spcBef>
                <a:spcPts val="1800"/>
              </a:spcBef>
              <a:buNone/>
            </a:pPr>
            <a:endParaRPr lang="en-US" sz="2800" dirty="0">
              <a:latin typeface="Times New Roman" panose="02020603050405020304" pitchFamily="18" charset="0"/>
              <a:cs typeface="Times New Roman" panose="02020603050405020304" pitchFamily="18" charset="0"/>
            </a:endParaRPr>
          </a:p>
          <a:p>
            <a:endParaRPr lang="en-US" dirty="0"/>
          </a:p>
        </p:txBody>
      </p:sp>
      <p:sp>
        <p:nvSpPr>
          <p:cNvPr id="8" name="TextBox 7">
            <a:extLst>
              <a:ext uri="{FF2B5EF4-FFF2-40B4-BE49-F238E27FC236}">
                <a16:creationId xmlns:a16="http://schemas.microsoft.com/office/drawing/2014/main" id="{86C784BA-1E7E-59EB-29AA-167744025758}"/>
              </a:ext>
            </a:extLst>
          </p:cNvPr>
          <p:cNvSpPr txBox="1"/>
          <p:nvPr/>
        </p:nvSpPr>
        <p:spPr>
          <a:xfrm>
            <a:off x="674077" y="1396598"/>
            <a:ext cx="10770577" cy="4708981"/>
          </a:xfrm>
          <a:prstGeom prst="rect">
            <a:avLst/>
          </a:prstGeom>
          <a:noFill/>
        </p:spPr>
        <p:txBody>
          <a:bodyPr wrap="square">
            <a:spAutoFit/>
          </a:bodyPr>
          <a:lstStyle/>
          <a:p>
            <a:pPr algn="ctr"/>
            <a:r>
              <a:rPr lang="en-US" sz="3600" dirty="0">
                <a:latin typeface="Arial" panose="020B0604020202020204" pitchFamily="34" charset="0"/>
                <a:cs typeface="Arial" panose="020B0604020202020204" pitchFamily="34" charset="0"/>
              </a:rPr>
              <a:t>VA Institutional Biosafety Committee (IBC)</a:t>
            </a:r>
          </a:p>
          <a:p>
            <a:pPr algn="ctr"/>
            <a:r>
              <a:rPr lang="en-US" sz="3600" dirty="0">
                <a:latin typeface="Arial" panose="020B0604020202020204" pitchFamily="34" charset="0"/>
                <a:cs typeface="Arial" panose="020B0604020202020204" pitchFamily="34" charset="0"/>
              </a:rPr>
              <a:t> Key</a:t>
            </a:r>
            <a:r>
              <a:rPr lang="en-US" sz="3600" dirty="0">
                <a:solidFill>
                  <a:srgbClr val="FF0000"/>
                </a:solidFill>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Administrative Document Requirements </a:t>
            </a:r>
          </a:p>
          <a:p>
            <a:endParaRPr lang="en-US" sz="2400" dirty="0">
              <a:latin typeface="Arial" panose="020B060402020202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July 25, 2023</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John Balog, BS, RBP (ABSA) </a:t>
            </a:r>
          </a:p>
          <a:p>
            <a:pPr algn="ctr"/>
            <a:r>
              <a:rPr lang="en-US" dirty="0">
                <a:latin typeface="Arial" panose="020B0604020202020204" pitchFamily="34" charset="0"/>
                <a:cs typeface="Arial" panose="020B0604020202020204" pitchFamily="34" charset="0"/>
              </a:rPr>
              <a:t>VA Office of Research &amp; Development </a:t>
            </a:r>
          </a:p>
          <a:p>
            <a:pPr algn="ctr"/>
            <a:r>
              <a:rPr lang="en-US" dirty="0">
                <a:latin typeface="Arial" panose="020B0604020202020204" pitchFamily="34" charset="0"/>
                <a:cs typeface="Arial" panose="020B0604020202020204" pitchFamily="34" charset="0"/>
              </a:rPr>
              <a:t>Biosafety and Biosecurity Program</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0825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3FB3-E187-4A89-8F94-37352A1B5EF2}"/>
              </a:ext>
            </a:extLst>
          </p:cNvPr>
          <p:cNvSpPr>
            <a:spLocks noGrp="1"/>
          </p:cNvSpPr>
          <p:nvPr>
            <p:ph type="title"/>
          </p:nvPr>
        </p:nvSpPr>
        <p:spPr/>
        <p:txBody>
          <a:bodyPr/>
          <a:lstStyle/>
          <a:p>
            <a:r>
              <a:rPr lang="en-US" dirty="0"/>
              <a:t> </a:t>
            </a:r>
          </a:p>
        </p:txBody>
      </p:sp>
      <p:sp>
        <p:nvSpPr>
          <p:cNvPr id="4" name="Footer Placeholder 4">
            <a:extLst>
              <a:ext uri="{FF2B5EF4-FFF2-40B4-BE49-F238E27FC236}">
                <a16:creationId xmlns:a16="http://schemas.microsoft.com/office/drawing/2014/main" id="{87B3A1A4-0569-4B79-B53E-52DB9D91AC40}"/>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7" name="TextBox 6">
            <a:extLst>
              <a:ext uri="{FF2B5EF4-FFF2-40B4-BE49-F238E27FC236}">
                <a16:creationId xmlns:a16="http://schemas.microsoft.com/office/drawing/2014/main" id="{60C5AF45-6645-1907-0F6A-6EDDF0D6481C}"/>
              </a:ext>
            </a:extLst>
          </p:cNvPr>
          <p:cNvSpPr txBox="1"/>
          <p:nvPr/>
        </p:nvSpPr>
        <p:spPr>
          <a:xfrm>
            <a:off x="0" y="50799"/>
            <a:ext cx="12192000" cy="369332"/>
          </a:xfrm>
          <a:prstGeom prst="rect">
            <a:avLst/>
          </a:prstGeom>
          <a:noFill/>
        </p:spPr>
        <p:txBody>
          <a:bodyPr wrap="square" rtlCol="0">
            <a:spAutoFit/>
          </a:bodyPr>
          <a:lstStyle/>
          <a:p>
            <a:pPr algn="ctr"/>
            <a:r>
              <a:rPr lang="en-US" dirty="0">
                <a:solidFill>
                  <a:schemeClr val="bg1"/>
                </a:solidFill>
              </a:rPr>
              <a:t> </a:t>
            </a:r>
            <a:endParaRPr lang="en-US" sz="360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BCEFE18-C359-6D89-6644-2DC5D351DCA6}"/>
              </a:ext>
            </a:extLst>
          </p:cNvPr>
          <p:cNvSpPr txBox="1"/>
          <p:nvPr/>
        </p:nvSpPr>
        <p:spPr>
          <a:xfrm>
            <a:off x="1" y="63767"/>
            <a:ext cx="12039600" cy="646331"/>
          </a:xfrm>
          <a:prstGeom prst="rect">
            <a:avLst/>
          </a:prstGeom>
          <a:noFill/>
        </p:spPr>
        <p:txBody>
          <a:bodyPr wrap="square" rtlCol="0">
            <a:spAutoFit/>
          </a:bodyPr>
          <a:lstStyle/>
          <a:p>
            <a:pPr algn="ctr"/>
            <a:r>
              <a:rPr lang="en-US" sz="3600" dirty="0">
                <a:solidFill>
                  <a:schemeClr val="bg1">
                    <a:lumMod val="95000"/>
                  </a:schemeClr>
                </a:solidFill>
                <a:latin typeface="Arial" panose="020B0604020202020204" pitchFamily="34" charset="0"/>
                <a:cs typeface="Arial" panose="020B0604020202020204" pitchFamily="34" charset="0"/>
              </a:rPr>
              <a:t>Internal VA IBC Membership and Registration </a:t>
            </a:r>
          </a:p>
        </p:txBody>
      </p:sp>
      <p:sp>
        <p:nvSpPr>
          <p:cNvPr id="5" name="TextBox 4">
            <a:extLst>
              <a:ext uri="{FF2B5EF4-FFF2-40B4-BE49-F238E27FC236}">
                <a16:creationId xmlns:a16="http://schemas.microsoft.com/office/drawing/2014/main" id="{60BD4050-A5DD-057F-460F-91C632960D84}"/>
              </a:ext>
            </a:extLst>
          </p:cNvPr>
          <p:cNvSpPr txBox="1"/>
          <p:nvPr/>
        </p:nvSpPr>
        <p:spPr>
          <a:xfrm>
            <a:off x="490172" y="1341758"/>
            <a:ext cx="11059257" cy="4832092"/>
          </a:xfrm>
          <a:prstGeom prst="rect">
            <a:avLst/>
          </a:prstGeom>
          <a:noFill/>
        </p:spPr>
        <p:txBody>
          <a:bodyPr wrap="square" rtlCol="0">
            <a:spAutoFit/>
          </a:bodyPr>
          <a:lstStyle/>
          <a:p>
            <a:pPr marL="520700" lvl="1" indent="-520700">
              <a:buFont typeface="Arial" panose="020B0604020202020204" pitchFamily="34" charset="0"/>
              <a:buChar char="•"/>
            </a:pPr>
            <a:r>
              <a:rPr lang="en-US" sz="2600" dirty="0">
                <a:latin typeface="Arial" panose="020B0604020202020204" pitchFamily="34" charset="0"/>
                <a:cs typeface="Arial" panose="020B0604020202020204" pitchFamily="34" charset="0"/>
              </a:rPr>
              <a:t>The VA Station appoints at least 5 voting members and designates:</a:t>
            </a:r>
          </a:p>
          <a:p>
            <a:pPr marL="1371600" lvl="2"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IBC Chair </a:t>
            </a:r>
          </a:p>
          <a:p>
            <a:pPr marL="1371600" lvl="2"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NIH Contact Person </a:t>
            </a:r>
          </a:p>
          <a:p>
            <a:pPr marL="1371600" lvl="2"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Biosafety Officer (BSO) when working with large volumes and if the Station has a BSL-3 laboratory </a:t>
            </a:r>
          </a:p>
          <a:p>
            <a:pPr marL="1371600" lvl="2"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Animal containment expert when using r/sDNA in animal models</a:t>
            </a:r>
          </a:p>
          <a:p>
            <a:pPr marL="457200" indent="-457200">
              <a:spcBef>
                <a:spcPts val="1200"/>
              </a:spcBef>
              <a:buFont typeface="Arial" panose="020B0604020202020204" pitchFamily="34" charset="0"/>
              <a:buChar char="•"/>
            </a:pPr>
            <a:r>
              <a:rPr lang="en-US" sz="2600" dirty="0">
                <a:latin typeface="Arial" panose="020B0604020202020204" pitchFamily="34" charset="0"/>
                <a:cs typeface="Arial" panose="020B0604020202020204" pitchFamily="34" charset="0"/>
              </a:rPr>
              <a:t>These appointees comprise the IBC roster.</a:t>
            </a:r>
          </a:p>
          <a:p>
            <a:pPr marL="457200" indent="-457200">
              <a:spcBef>
                <a:spcPts val="1200"/>
              </a:spcBef>
              <a:buFont typeface="Arial" panose="020B0604020202020204" pitchFamily="34" charset="0"/>
              <a:buChar char="•"/>
            </a:pPr>
            <a:r>
              <a:rPr lang="en-US" sz="2600" dirty="0">
                <a:latin typeface="Arial" panose="020B0604020202020204" pitchFamily="34" charset="0"/>
                <a:cs typeface="Arial" panose="020B0604020202020204" pitchFamily="34" charset="0"/>
              </a:rPr>
              <a:t>The IBC roster and the CVs/Resumes/</a:t>
            </a:r>
            <a:r>
              <a:rPr lang="en-US" sz="2600" dirty="0" err="1">
                <a:latin typeface="Arial" panose="020B0604020202020204" pitchFamily="34" charset="0"/>
                <a:cs typeface="Arial" panose="020B0604020202020204" pitchFamily="34" charset="0"/>
              </a:rPr>
              <a:t>Biosketches</a:t>
            </a:r>
            <a:r>
              <a:rPr lang="en-US" sz="2600" dirty="0">
                <a:latin typeface="Arial" panose="020B0604020202020204" pitchFamily="34" charset="0"/>
                <a:cs typeface="Arial" panose="020B0604020202020204" pitchFamily="34" charset="0"/>
              </a:rPr>
              <a:t> of members are used to register the IBC in the NIH IBC-Records Management System (NIH IBC-RMS). </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0446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3FB3-E187-4A89-8F94-37352A1B5EF2}"/>
              </a:ext>
            </a:extLst>
          </p:cNvPr>
          <p:cNvSpPr>
            <a:spLocks noGrp="1"/>
          </p:cNvSpPr>
          <p:nvPr>
            <p:ph type="title"/>
          </p:nvPr>
        </p:nvSpPr>
        <p:spPr/>
        <p:txBody>
          <a:bodyPr/>
          <a:lstStyle/>
          <a:p>
            <a:r>
              <a:rPr lang="en-US" dirty="0"/>
              <a:t> </a:t>
            </a:r>
          </a:p>
        </p:txBody>
      </p:sp>
      <p:sp>
        <p:nvSpPr>
          <p:cNvPr id="4" name="Footer Placeholder 4">
            <a:extLst>
              <a:ext uri="{FF2B5EF4-FFF2-40B4-BE49-F238E27FC236}">
                <a16:creationId xmlns:a16="http://schemas.microsoft.com/office/drawing/2014/main" id="{87B3A1A4-0569-4B79-B53E-52DB9D91AC40}"/>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7" name="TextBox 6">
            <a:extLst>
              <a:ext uri="{FF2B5EF4-FFF2-40B4-BE49-F238E27FC236}">
                <a16:creationId xmlns:a16="http://schemas.microsoft.com/office/drawing/2014/main" id="{60C5AF45-6645-1907-0F6A-6EDDF0D6481C}"/>
              </a:ext>
            </a:extLst>
          </p:cNvPr>
          <p:cNvSpPr txBox="1"/>
          <p:nvPr/>
        </p:nvSpPr>
        <p:spPr>
          <a:xfrm>
            <a:off x="0" y="50799"/>
            <a:ext cx="12192000" cy="369332"/>
          </a:xfrm>
          <a:prstGeom prst="rect">
            <a:avLst/>
          </a:prstGeom>
          <a:noFill/>
        </p:spPr>
        <p:txBody>
          <a:bodyPr wrap="square" rtlCol="0">
            <a:spAutoFit/>
          </a:bodyPr>
          <a:lstStyle/>
          <a:p>
            <a:pPr algn="ctr"/>
            <a:r>
              <a:rPr lang="en-US" dirty="0">
                <a:solidFill>
                  <a:schemeClr val="bg1"/>
                </a:solidFill>
              </a:rPr>
              <a:t> </a:t>
            </a:r>
            <a:endParaRPr lang="en-US" sz="360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BCEFE18-C359-6D89-6644-2DC5D351DCA6}"/>
              </a:ext>
            </a:extLst>
          </p:cNvPr>
          <p:cNvSpPr txBox="1"/>
          <p:nvPr/>
        </p:nvSpPr>
        <p:spPr>
          <a:xfrm>
            <a:off x="-133350" y="125901"/>
            <a:ext cx="12039600" cy="646331"/>
          </a:xfrm>
          <a:prstGeom prst="rect">
            <a:avLst/>
          </a:prstGeom>
          <a:noFill/>
        </p:spPr>
        <p:txBody>
          <a:bodyPr wrap="square" rtlCol="0">
            <a:spAutoFit/>
          </a:bodyPr>
          <a:lstStyle/>
          <a:p>
            <a:pPr algn="ctr"/>
            <a:r>
              <a:rPr lang="en-US" sz="3600" dirty="0">
                <a:solidFill>
                  <a:schemeClr val="bg1">
                    <a:lumMod val="95000"/>
                  </a:schemeClr>
                </a:solidFill>
                <a:latin typeface="Arial" panose="020B0604020202020204" pitchFamily="34" charset="0"/>
                <a:cs typeface="Arial" panose="020B0604020202020204" pitchFamily="34" charset="0"/>
              </a:rPr>
              <a:t>IBC Responsibilities and Requirements</a:t>
            </a:r>
            <a:endParaRPr lang="en-US" sz="3600" dirty="0">
              <a:solidFill>
                <a:srgbClr val="FF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0BD4050-A5DD-057F-460F-91C632960D84}"/>
              </a:ext>
            </a:extLst>
          </p:cNvPr>
          <p:cNvSpPr txBox="1"/>
          <p:nvPr/>
        </p:nvSpPr>
        <p:spPr>
          <a:xfrm>
            <a:off x="285750" y="1185117"/>
            <a:ext cx="11443787" cy="4662815"/>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VHA Directive 1200.08(1), Paragraph 7.b.</a:t>
            </a:r>
          </a:p>
          <a:p>
            <a:pPr algn="ctr"/>
            <a:endParaRPr lang="en-US" sz="2800" dirty="0">
              <a:latin typeface="Arial" panose="020B0604020202020204" pitchFamily="34" charset="0"/>
              <a:cs typeface="Arial" panose="020B0604020202020204" pitchFamily="34" charset="0"/>
            </a:endParaRPr>
          </a:p>
          <a:p>
            <a:pPr marL="342900" indent="-342900">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An internal IBC may share membership with the SRS or be constituted as a separate subcommittee of the R&amp;D Committee. </a:t>
            </a:r>
          </a:p>
          <a:p>
            <a:pPr marL="342900" indent="-342900">
              <a:spcBef>
                <a:spcPts val="600"/>
              </a:spcBef>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The IBC is responsible for reviewing research that involves recombinant and synthetic nucleic acid molecules if the research is covered under Section I-C “General Applicability” of the NIH Guidelines.</a:t>
            </a:r>
          </a:p>
          <a:p>
            <a:pPr marL="342900" indent="-342900">
              <a:spcBef>
                <a:spcPts val="600"/>
              </a:spcBef>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The IBC must meet all requirements for membership, review of research, and other activities as outlined by the NIH Guidelines.</a:t>
            </a:r>
          </a:p>
        </p:txBody>
      </p:sp>
    </p:spTree>
    <p:extLst>
      <p:ext uri="{BB962C8B-B14F-4D97-AF65-F5344CB8AC3E}">
        <p14:creationId xmlns:p14="http://schemas.microsoft.com/office/powerpoint/2010/main" val="3994587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3FB3-E187-4A89-8F94-37352A1B5EF2}"/>
              </a:ext>
            </a:extLst>
          </p:cNvPr>
          <p:cNvSpPr>
            <a:spLocks noGrp="1"/>
          </p:cNvSpPr>
          <p:nvPr>
            <p:ph type="title"/>
          </p:nvPr>
        </p:nvSpPr>
        <p:spPr/>
        <p:txBody>
          <a:bodyPr/>
          <a:lstStyle/>
          <a:p>
            <a:r>
              <a:rPr lang="en-US" dirty="0"/>
              <a:t> </a:t>
            </a:r>
          </a:p>
        </p:txBody>
      </p:sp>
      <p:sp>
        <p:nvSpPr>
          <p:cNvPr id="4" name="Footer Placeholder 4">
            <a:extLst>
              <a:ext uri="{FF2B5EF4-FFF2-40B4-BE49-F238E27FC236}">
                <a16:creationId xmlns:a16="http://schemas.microsoft.com/office/drawing/2014/main" id="{87B3A1A4-0569-4B79-B53E-52DB9D91AC40}"/>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7" name="TextBox 6">
            <a:extLst>
              <a:ext uri="{FF2B5EF4-FFF2-40B4-BE49-F238E27FC236}">
                <a16:creationId xmlns:a16="http://schemas.microsoft.com/office/drawing/2014/main" id="{60C5AF45-6645-1907-0F6A-6EDDF0D6481C}"/>
              </a:ext>
            </a:extLst>
          </p:cNvPr>
          <p:cNvSpPr txBox="1"/>
          <p:nvPr/>
        </p:nvSpPr>
        <p:spPr>
          <a:xfrm>
            <a:off x="0" y="50799"/>
            <a:ext cx="12192000" cy="369332"/>
          </a:xfrm>
          <a:prstGeom prst="rect">
            <a:avLst/>
          </a:prstGeom>
          <a:noFill/>
        </p:spPr>
        <p:txBody>
          <a:bodyPr wrap="square" rtlCol="0">
            <a:spAutoFit/>
          </a:bodyPr>
          <a:lstStyle/>
          <a:p>
            <a:pPr algn="ctr"/>
            <a:r>
              <a:rPr lang="en-US" dirty="0">
                <a:solidFill>
                  <a:schemeClr val="bg1"/>
                </a:solidFill>
              </a:rPr>
              <a:t> </a:t>
            </a:r>
            <a:endParaRPr lang="en-US" sz="360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0BD4050-A5DD-057F-460F-91C632960D84}"/>
              </a:ext>
            </a:extLst>
          </p:cNvPr>
          <p:cNvSpPr txBox="1"/>
          <p:nvPr/>
        </p:nvSpPr>
        <p:spPr>
          <a:xfrm>
            <a:off x="381000" y="1279843"/>
            <a:ext cx="7532880" cy="4247317"/>
          </a:xfrm>
          <a:prstGeom prst="rect">
            <a:avLst/>
          </a:prstGeom>
          <a:noFill/>
        </p:spPr>
        <p:txBody>
          <a:bodyPr wrap="square" rtlCol="0">
            <a:spAutoFit/>
          </a:bodyPr>
          <a:lstStyle/>
          <a:p>
            <a:pPr>
              <a:spcBef>
                <a:spcPts val="1200"/>
              </a:spcBef>
            </a:pPr>
            <a:r>
              <a:rPr lang="en-US" sz="2400" dirty="0">
                <a:latin typeface="Arial" panose="020B0604020202020204" pitchFamily="34" charset="0"/>
                <a:cs typeface="Arial" panose="020B0604020202020204" pitchFamily="34" charset="0"/>
              </a:rPr>
              <a:t>IBC governing documents (Charter, SOP, or other) requirements for membership and review of research.</a:t>
            </a:r>
          </a:p>
          <a:p>
            <a:pPr marL="635000" indent="-342900">
              <a:spcBef>
                <a:spcPts val="1200"/>
              </a:spcBef>
              <a:buFont typeface="Wingdings" panose="05000000000000000000" pitchFamily="2" charset="2"/>
              <a:buChar char="Ø"/>
            </a:pPr>
            <a:r>
              <a:rPr lang="en-US" sz="2400" dirty="0">
                <a:latin typeface="Arial" panose="020B0604020202020204" pitchFamily="34" charset="0"/>
                <a:cs typeface="Arial" panose="020B0604020202020204" pitchFamily="34" charset="0"/>
              </a:rPr>
              <a:t>Documentation of review and vote on research proposals involving biohazards; and</a:t>
            </a:r>
          </a:p>
          <a:p>
            <a:pPr marL="635000" lvl="1" indent="-342900">
              <a:spcBef>
                <a:spcPts val="600"/>
              </a:spcBef>
              <a:buFont typeface="Wingdings" panose="05000000000000000000" pitchFamily="2" charset="2"/>
              <a:buChar char="Ø"/>
            </a:pPr>
            <a:r>
              <a:rPr lang="en-US" sz="2400" dirty="0">
                <a:latin typeface="Arial" panose="020B0604020202020204" pitchFamily="34" charset="0"/>
                <a:cs typeface="Arial" panose="020B0604020202020204" pitchFamily="34" charset="0"/>
              </a:rPr>
              <a:t>Notification to PIs of review outcome, including</a:t>
            </a:r>
          </a:p>
          <a:p>
            <a:pPr marL="1092200" lvl="2" indent="-342900">
              <a:spcBef>
                <a:spcPts val="6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Approval date, </a:t>
            </a:r>
          </a:p>
          <a:p>
            <a:pPr marL="1092200" lvl="2" indent="-342900">
              <a:spcBef>
                <a:spcPts val="6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Biosafety level, and </a:t>
            </a:r>
          </a:p>
          <a:p>
            <a:pPr marL="1092200" lvl="2" indent="-342900">
              <a:spcBef>
                <a:spcPts val="6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Classification under Section III of the NIH Guidelines for work with recombinant or synthetic nucleic acids. </a:t>
            </a:r>
          </a:p>
        </p:txBody>
      </p:sp>
      <p:sp>
        <p:nvSpPr>
          <p:cNvPr id="6" name="TextBox 5">
            <a:extLst>
              <a:ext uri="{FF2B5EF4-FFF2-40B4-BE49-F238E27FC236}">
                <a16:creationId xmlns:a16="http://schemas.microsoft.com/office/drawing/2014/main" id="{3B663684-06A0-4EB7-D235-FA23DF26C91B}"/>
              </a:ext>
            </a:extLst>
          </p:cNvPr>
          <p:cNvSpPr txBox="1"/>
          <p:nvPr/>
        </p:nvSpPr>
        <p:spPr>
          <a:xfrm>
            <a:off x="1" y="63767"/>
            <a:ext cx="12039600" cy="646331"/>
          </a:xfrm>
          <a:prstGeom prst="rect">
            <a:avLst/>
          </a:prstGeom>
          <a:noFill/>
        </p:spPr>
        <p:txBody>
          <a:bodyPr wrap="square" rtlCol="0">
            <a:spAutoFit/>
          </a:bodyPr>
          <a:lstStyle/>
          <a:p>
            <a:pPr algn="ctr"/>
            <a:r>
              <a:rPr lang="en-US" sz="3600" dirty="0">
                <a:solidFill>
                  <a:schemeClr val="bg1">
                    <a:lumMod val="95000"/>
                  </a:schemeClr>
                </a:solidFill>
                <a:latin typeface="Arial" panose="020B0604020202020204" pitchFamily="34" charset="0"/>
                <a:cs typeface="Arial" panose="020B0604020202020204" pitchFamily="34" charset="0"/>
              </a:rPr>
              <a:t>IBC Documentation, Process and Procedures</a:t>
            </a:r>
          </a:p>
        </p:txBody>
      </p:sp>
      <p:pic>
        <p:nvPicPr>
          <p:cNvPr id="8" name="Picture 7">
            <a:extLst>
              <a:ext uri="{FF2B5EF4-FFF2-40B4-BE49-F238E27FC236}">
                <a16:creationId xmlns:a16="http://schemas.microsoft.com/office/drawing/2014/main" id="{C908E712-D309-6BD6-5C74-B2C541831897}"/>
              </a:ext>
            </a:extLst>
          </p:cNvPr>
          <p:cNvPicPr>
            <a:picLocks noChangeAspect="1"/>
          </p:cNvPicPr>
          <p:nvPr/>
        </p:nvPicPr>
        <p:blipFill>
          <a:blip r:embed="rId3"/>
          <a:stretch>
            <a:fillRect/>
          </a:stretch>
        </p:blipFill>
        <p:spPr>
          <a:xfrm>
            <a:off x="7913880" y="2258374"/>
            <a:ext cx="4087620" cy="2761187"/>
          </a:xfrm>
          <a:prstGeom prst="rect">
            <a:avLst/>
          </a:prstGeom>
        </p:spPr>
      </p:pic>
    </p:spTree>
    <p:extLst>
      <p:ext uri="{BB962C8B-B14F-4D97-AF65-F5344CB8AC3E}">
        <p14:creationId xmlns:p14="http://schemas.microsoft.com/office/powerpoint/2010/main" val="2258718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3FB3-E187-4A89-8F94-37352A1B5EF2}"/>
              </a:ext>
            </a:extLst>
          </p:cNvPr>
          <p:cNvSpPr>
            <a:spLocks noGrp="1"/>
          </p:cNvSpPr>
          <p:nvPr>
            <p:ph type="title"/>
          </p:nvPr>
        </p:nvSpPr>
        <p:spPr/>
        <p:txBody>
          <a:bodyPr/>
          <a:lstStyle/>
          <a:p>
            <a:r>
              <a:rPr lang="en-US" dirty="0"/>
              <a:t> </a:t>
            </a:r>
          </a:p>
        </p:txBody>
      </p:sp>
      <p:sp>
        <p:nvSpPr>
          <p:cNvPr id="4" name="Footer Placeholder 4">
            <a:extLst>
              <a:ext uri="{FF2B5EF4-FFF2-40B4-BE49-F238E27FC236}">
                <a16:creationId xmlns:a16="http://schemas.microsoft.com/office/drawing/2014/main" id="{87B3A1A4-0569-4B79-B53E-52DB9D91AC40}"/>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7" name="TextBox 6">
            <a:extLst>
              <a:ext uri="{FF2B5EF4-FFF2-40B4-BE49-F238E27FC236}">
                <a16:creationId xmlns:a16="http://schemas.microsoft.com/office/drawing/2014/main" id="{60C5AF45-6645-1907-0F6A-6EDDF0D6481C}"/>
              </a:ext>
            </a:extLst>
          </p:cNvPr>
          <p:cNvSpPr txBox="1"/>
          <p:nvPr/>
        </p:nvSpPr>
        <p:spPr>
          <a:xfrm>
            <a:off x="0" y="50799"/>
            <a:ext cx="12192000" cy="369332"/>
          </a:xfrm>
          <a:prstGeom prst="rect">
            <a:avLst/>
          </a:prstGeom>
          <a:noFill/>
        </p:spPr>
        <p:txBody>
          <a:bodyPr wrap="square" rtlCol="0">
            <a:spAutoFit/>
          </a:bodyPr>
          <a:lstStyle/>
          <a:p>
            <a:pPr algn="ctr"/>
            <a:r>
              <a:rPr lang="en-US" dirty="0">
                <a:solidFill>
                  <a:schemeClr val="bg1"/>
                </a:solidFill>
              </a:rPr>
              <a:t> </a:t>
            </a:r>
            <a:endParaRPr lang="en-US" sz="360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BCEFE18-C359-6D89-6644-2DC5D351DCA6}"/>
              </a:ext>
            </a:extLst>
          </p:cNvPr>
          <p:cNvSpPr txBox="1"/>
          <p:nvPr/>
        </p:nvSpPr>
        <p:spPr>
          <a:xfrm>
            <a:off x="1" y="63767"/>
            <a:ext cx="12039600" cy="646331"/>
          </a:xfrm>
          <a:prstGeom prst="rect">
            <a:avLst/>
          </a:prstGeom>
          <a:noFill/>
        </p:spPr>
        <p:txBody>
          <a:bodyPr wrap="square" rtlCol="0">
            <a:spAutoFit/>
          </a:bodyPr>
          <a:lstStyle/>
          <a:p>
            <a:pPr algn="ctr"/>
            <a:r>
              <a:rPr lang="en-US" sz="3600" dirty="0">
                <a:solidFill>
                  <a:schemeClr val="bg1">
                    <a:lumMod val="95000"/>
                  </a:schemeClr>
                </a:solidFill>
                <a:latin typeface="Arial" panose="020B0604020202020204" pitchFamily="34" charset="0"/>
                <a:cs typeface="Arial" panose="020B0604020202020204" pitchFamily="34" charset="0"/>
              </a:rPr>
              <a:t>External Academic Affiliate IBC</a:t>
            </a:r>
          </a:p>
        </p:txBody>
      </p:sp>
      <p:sp>
        <p:nvSpPr>
          <p:cNvPr id="5" name="TextBox 4">
            <a:extLst>
              <a:ext uri="{FF2B5EF4-FFF2-40B4-BE49-F238E27FC236}">
                <a16:creationId xmlns:a16="http://schemas.microsoft.com/office/drawing/2014/main" id="{60BD4050-A5DD-057F-460F-91C632960D84}"/>
              </a:ext>
            </a:extLst>
          </p:cNvPr>
          <p:cNvSpPr txBox="1"/>
          <p:nvPr/>
        </p:nvSpPr>
        <p:spPr>
          <a:xfrm>
            <a:off x="490172" y="985422"/>
            <a:ext cx="11059257" cy="4801314"/>
          </a:xfrm>
          <a:prstGeom prst="rect">
            <a:avLst/>
          </a:prstGeom>
          <a:noFill/>
        </p:spPr>
        <p:txBody>
          <a:bodyPr wrap="square" rtlCol="0">
            <a:spAutoFit/>
          </a:bodyPr>
          <a:lstStyle/>
          <a:p>
            <a:pPr algn="ctr"/>
            <a:r>
              <a:rPr lang="en-US" sz="2600" dirty="0">
                <a:latin typeface="Arial" panose="020B0604020202020204" pitchFamily="34" charset="0"/>
                <a:cs typeface="Arial" panose="020B0604020202020204" pitchFamily="34" charset="0"/>
              </a:rPr>
              <a:t>VHA Directive 1200.08(1), Paragraph 7.f.</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A VA research program may use an academic affiliate IBC under the following conditions:</a:t>
            </a:r>
          </a:p>
          <a:p>
            <a:endParaRPr lang="en-US" sz="2600" dirty="0">
              <a:latin typeface="Arial" panose="020B0604020202020204" pitchFamily="34" charset="0"/>
              <a:cs typeface="Arial" panose="020B0604020202020204" pitchFamily="34" charset="0"/>
            </a:endParaRPr>
          </a:p>
          <a:p>
            <a:pPr marL="457200" indent="-457200">
              <a:spcAft>
                <a:spcPts val="1200"/>
              </a:spcAft>
              <a:buFont typeface="Arial" panose="020B0604020202020204" pitchFamily="34" charset="0"/>
              <a:buChar char="•"/>
            </a:pPr>
            <a:r>
              <a:rPr lang="en-US" sz="2600" dirty="0">
                <a:latin typeface="Arial" panose="020B0604020202020204" pitchFamily="34" charset="0"/>
                <a:cs typeface="Arial" panose="020B0604020202020204" pitchFamily="34" charset="0"/>
              </a:rPr>
              <a:t>MOU: IBC services are obtained through an MOU that outlines the responsibilities of the VA facility and the academic affiliate.</a:t>
            </a:r>
          </a:p>
          <a:p>
            <a:pPr marL="457200" indent="-457200">
              <a:spcAft>
                <a:spcPts val="1200"/>
              </a:spcAft>
              <a:buFont typeface="Arial" panose="020B0604020202020204" pitchFamily="34" charset="0"/>
              <a:buChar char="•"/>
            </a:pPr>
            <a:r>
              <a:rPr lang="en-US" sz="2600" dirty="0">
                <a:latin typeface="Arial" panose="020B0604020202020204" pitchFamily="34" charset="0"/>
                <a:cs typeface="Arial" panose="020B0604020202020204" pitchFamily="34" charset="0"/>
              </a:rPr>
              <a:t>NIH-OSP Registration: The VA facility establishes and maintains registration with NIH-OSP naming the affiliate IBC as its IBC-of-record</a:t>
            </a:r>
          </a:p>
          <a:p>
            <a:pPr marL="457200" indent="-457200">
              <a:spcAft>
                <a:spcPts val="1200"/>
              </a:spcAft>
              <a:buFont typeface="Arial" panose="020B0604020202020204" pitchFamily="34" charset="0"/>
              <a:buChar char="•"/>
            </a:pPr>
            <a:r>
              <a:rPr lang="en-US" sz="2600" dirty="0">
                <a:latin typeface="Arial" panose="020B0604020202020204" pitchFamily="34" charset="0"/>
                <a:cs typeface="Arial" panose="020B0604020202020204" pitchFamily="34" charset="0"/>
              </a:rPr>
              <a:t>Compliance with VA Policies: The external IBC must review research in accordance with all VA policies and other Federal requirements.</a:t>
            </a:r>
          </a:p>
        </p:txBody>
      </p:sp>
    </p:spTree>
    <p:extLst>
      <p:ext uri="{BB962C8B-B14F-4D97-AF65-F5344CB8AC3E}">
        <p14:creationId xmlns:p14="http://schemas.microsoft.com/office/powerpoint/2010/main" val="3747992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3FB3-E187-4A89-8F94-37352A1B5EF2}"/>
              </a:ext>
            </a:extLst>
          </p:cNvPr>
          <p:cNvSpPr>
            <a:spLocks noGrp="1"/>
          </p:cNvSpPr>
          <p:nvPr>
            <p:ph type="title"/>
          </p:nvPr>
        </p:nvSpPr>
        <p:spPr/>
        <p:txBody>
          <a:bodyPr/>
          <a:lstStyle/>
          <a:p>
            <a:r>
              <a:rPr lang="en-US" dirty="0"/>
              <a:t> </a:t>
            </a:r>
          </a:p>
        </p:txBody>
      </p:sp>
      <p:sp>
        <p:nvSpPr>
          <p:cNvPr id="4" name="Footer Placeholder 4">
            <a:extLst>
              <a:ext uri="{FF2B5EF4-FFF2-40B4-BE49-F238E27FC236}">
                <a16:creationId xmlns:a16="http://schemas.microsoft.com/office/drawing/2014/main" id="{87B3A1A4-0569-4B79-B53E-52DB9D91AC40}"/>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7" name="TextBox 6">
            <a:extLst>
              <a:ext uri="{FF2B5EF4-FFF2-40B4-BE49-F238E27FC236}">
                <a16:creationId xmlns:a16="http://schemas.microsoft.com/office/drawing/2014/main" id="{60C5AF45-6645-1907-0F6A-6EDDF0D6481C}"/>
              </a:ext>
            </a:extLst>
          </p:cNvPr>
          <p:cNvSpPr txBox="1"/>
          <p:nvPr/>
        </p:nvSpPr>
        <p:spPr>
          <a:xfrm>
            <a:off x="0" y="50799"/>
            <a:ext cx="12192000" cy="369332"/>
          </a:xfrm>
          <a:prstGeom prst="rect">
            <a:avLst/>
          </a:prstGeom>
          <a:noFill/>
        </p:spPr>
        <p:txBody>
          <a:bodyPr wrap="square" rtlCol="0">
            <a:spAutoFit/>
          </a:bodyPr>
          <a:lstStyle/>
          <a:p>
            <a:pPr algn="ctr"/>
            <a:r>
              <a:rPr lang="en-US" dirty="0">
                <a:solidFill>
                  <a:schemeClr val="bg1"/>
                </a:solidFill>
              </a:rPr>
              <a:t> </a:t>
            </a:r>
            <a:endParaRPr lang="en-US" sz="360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BCEFE18-C359-6D89-6644-2DC5D351DCA6}"/>
              </a:ext>
            </a:extLst>
          </p:cNvPr>
          <p:cNvSpPr txBox="1"/>
          <p:nvPr/>
        </p:nvSpPr>
        <p:spPr>
          <a:xfrm>
            <a:off x="1" y="63767"/>
            <a:ext cx="12039600" cy="646331"/>
          </a:xfrm>
          <a:prstGeom prst="rect">
            <a:avLst/>
          </a:prstGeom>
          <a:noFill/>
        </p:spPr>
        <p:txBody>
          <a:bodyPr wrap="square" rtlCol="0">
            <a:spAutoFit/>
          </a:bodyPr>
          <a:lstStyle/>
          <a:p>
            <a:pPr algn="ctr"/>
            <a:r>
              <a:rPr lang="en-US" sz="3600" dirty="0">
                <a:solidFill>
                  <a:schemeClr val="bg1">
                    <a:lumMod val="95000"/>
                  </a:schemeClr>
                </a:solidFill>
                <a:latin typeface="Arial" panose="020B0604020202020204" pitchFamily="34" charset="0"/>
                <a:cs typeface="Arial" panose="020B0604020202020204" pitchFamily="34" charset="0"/>
              </a:rPr>
              <a:t>External Academic Affiliate IBC (cont.)</a:t>
            </a:r>
          </a:p>
        </p:txBody>
      </p:sp>
      <p:sp>
        <p:nvSpPr>
          <p:cNvPr id="5" name="TextBox 4">
            <a:extLst>
              <a:ext uri="{FF2B5EF4-FFF2-40B4-BE49-F238E27FC236}">
                <a16:creationId xmlns:a16="http://schemas.microsoft.com/office/drawing/2014/main" id="{60BD4050-A5DD-057F-460F-91C632960D84}"/>
              </a:ext>
            </a:extLst>
          </p:cNvPr>
          <p:cNvSpPr txBox="1"/>
          <p:nvPr/>
        </p:nvSpPr>
        <p:spPr>
          <a:xfrm>
            <a:off x="490172" y="2069975"/>
            <a:ext cx="11059257" cy="2893100"/>
          </a:xfrm>
          <a:prstGeom prst="rect">
            <a:avLst/>
          </a:prstGeom>
          <a:noFill/>
        </p:spPr>
        <p:txBody>
          <a:bodyPr wrap="square" rtlCol="0">
            <a:spAutoFit/>
          </a:bodyPr>
          <a:lstStyle/>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Documentation: IBC meeting minutes and documents related to the review, approval, and oversight of VA research must be provided to the SRS, R&amp;D Committee, or the facility Research Office within a reasonable amount of time, as described in the MOU.</a:t>
            </a:r>
          </a:p>
          <a:p>
            <a:endParaRPr lang="en-US" sz="2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IBC Membership: At least one voting member of the external IBC must be a VA-compensated employee.</a:t>
            </a:r>
          </a:p>
        </p:txBody>
      </p:sp>
    </p:spTree>
    <p:extLst>
      <p:ext uri="{BB962C8B-B14F-4D97-AF65-F5344CB8AC3E}">
        <p14:creationId xmlns:p14="http://schemas.microsoft.com/office/powerpoint/2010/main" val="1246704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3FB3-E187-4A89-8F94-37352A1B5EF2}"/>
              </a:ext>
            </a:extLst>
          </p:cNvPr>
          <p:cNvSpPr>
            <a:spLocks noGrp="1"/>
          </p:cNvSpPr>
          <p:nvPr>
            <p:ph type="title"/>
          </p:nvPr>
        </p:nvSpPr>
        <p:spPr/>
        <p:txBody>
          <a:bodyPr/>
          <a:lstStyle/>
          <a:p>
            <a:r>
              <a:rPr lang="en-US" dirty="0"/>
              <a:t> </a:t>
            </a:r>
          </a:p>
        </p:txBody>
      </p:sp>
      <p:sp>
        <p:nvSpPr>
          <p:cNvPr id="4" name="Footer Placeholder 4">
            <a:extLst>
              <a:ext uri="{FF2B5EF4-FFF2-40B4-BE49-F238E27FC236}">
                <a16:creationId xmlns:a16="http://schemas.microsoft.com/office/drawing/2014/main" id="{87B3A1A4-0569-4B79-B53E-52DB9D91AC40}"/>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7" name="TextBox 6">
            <a:extLst>
              <a:ext uri="{FF2B5EF4-FFF2-40B4-BE49-F238E27FC236}">
                <a16:creationId xmlns:a16="http://schemas.microsoft.com/office/drawing/2014/main" id="{60C5AF45-6645-1907-0F6A-6EDDF0D6481C}"/>
              </a:ext>
            </a:extLst>
          </p:cNvPr>
          <p:cNvSpPr txBox="1"/>
          <p:nvPr/>
        </p:nvSpPr>
        <p:spPr>
          <a:xfrm>
            <a:off x="0" y="50799"/>
            <a:ext cx="12192000" cy="369332"/>
          </a:xfrm>
          <a:prstGeom prst="rect">
            <a:avLst/>
          </a:prstGeom>
          <a:noFill/>
        </p:spPr>
        <p:txBody>
          <a:bodyPr wrap="square" rtlCol="0">
            <a:spAutoFit/>
          </a:bodyPr>
          <a:lstStyle/>
          <a:p>
            <a:pPr algn="ctr"/>
            <a:r>
              <a:rPr lang="en-US" dirty="0">
                <a:solidFill>
                  <a:schemeClr val="bg1"/>
                </a:solidFill>
              </a:rPr>
              <a:t> </a:t>
            </a:r>
            <a:endParaRPr lang="en-US" sz="360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BCEFE18-C359-6D89-6644-2DC5D351DCA6}"/>
              </a:ext>
            </a:extLst>
          </p:cNvPr>
          <p:cNvSpPr txBox="1"/>
          <p:nvPr/>
        </p:nvSpPr>
        <p:spPr>
          <a:xfrm>
            <a:off x="76200" y="138318"/>
            <a:ext cx="12039600" cy="646331"/>
          </a:xfrm>
          <a:prstGeom prst="rect">
            <a:avLst/>
          </a:prstGeom>
          <a:noFill/>
        </p:spPr>
        <p:txBody>
          <a:bodyPr wrap="square" rtlCol="0">
            <a:spAutoFit/>
          </a:bodyPr>
          <a:lstStyle/>
          <a:p>
            <a:pPr algn="ctr"/>
            <a:r>
              <a:rPr lang="en-US" sz="3600" dirty="0">
                <a:solidFill>
                  <a:schemeClr val="bg1">
                    <a:lumMod val="95000"/>
                  </a:schemeClr>
                </a:solidFill>
                <a:latin typeface="Arial" panose="020B0604020202020204" pitchFamily="34" charset="0"/>
                <a:cs typeface="Arial" panose="020B0604020202020204" pitchFamily="34" charset="0"/>
              </a:rPr>
              <a:t>External VA IBC Requirements</a:t>
            </a:r>
          </a:p>
        </p:txBody>
      </p:sp>
      <p:sp>
        <p:nvSpPr>
          <p:cNvPr id="5" name="TextBox 4">
            <a:extLst>
              <a:ext uri="{FF2B5EF4-FFF2-40B4-BE49-F238E27FC236}">
                <a16:creationId xmlns:a16="http://schemas.microsoft.com/office/drawing/2014/main" id="{60BD4050-A5DD-057F-460F-91C632960D84}"/>
              </a:ext>
            </a:extLst>
          </p:cNvPr>
          <p:cNvSpPr txBox="1"/>
          <p:nvPr/>
        </p:nvSpPr>
        <p:spPr>
          <a:xfrm>
            <a:off x="512940" y="1043731"/>
            <a:ext cx="11166120" cy="477053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VHA Directive 1200.08(1), Paragraph 7.e.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 VA research program may use another VA facility’s IBC subject to the following:</a:t>
            </a:r>
          </a:p>
          <a:p>
            <a:pPr marL="863600" lvl="1" indent="-406400">
              <a:spcBef>
                <a:spcPts val="1200"/>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The IBC must be an internal VA IBC which meets NIH requirements for community representation.</a:t>
            </a:r>
          </a:p>
          <a:p>
            <a:pPr marL="863600" lvl="1" indent="-4064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The IBC must be knowledgeable regarding the requesting VA’s facilities.</a:t>
            </a:r>
          </a:p>
          <a:p>
            <a:pPr marL="863600" lvl="1" indent="-4064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IBC Membership: A VA-compensated employee from the requesting facility must be appointed as a voting IBC member. </a:t>
            </a:r>
          </a:p>
          <a:p>
            <a:pPr marL="863600" indent="-4064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NIH-OSP Registration: The requesting VA facility establishes and maintains registration with NIH-OSP naming the VA IBC as its IBC-of-record.</a:t>
            </a:r>
          </a:p>
        </p:txBody>
      </p:sp>
    </p:spTree>
    <p:extLst>
      <p:ext uri="{BB962C8B-B14F-4D97-AF65-F5344CB8AC3E}">
        <p14:creationId xmlns:p14="http://schemas.microsoft.com/office/powerpoint/2010/main" val="187879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3FB3-E187-4A89-8F94-37352A1B5EF2}"/>
              </a:ext>
            </a:extLst>
          </p:cNvPr>
          <p:cNvSpPr>
            <a:spLocks noGrp="1"/>
          </p:cNvSpPr>
          <p:nvPr>
            <p:ph type="title"/>
          </p:nvPr>
        </p:nvSpPr>
        <p:spPr>
          <a:xfrm>
            <a:off x="285750" y="6658126"/>
            <a:ext cx="10515600" cy="618385"/>
          </a:xfrm>
        </p:spPr>
        <p:txBody>
          <a:bodyPr/>
          <a:lstStyle/>
          <a:p>
            <a:r>
              <a:rPr lang="en-US" dirty="0"/>
              <a:t> </a:t>
            </a:r>
          </a:p>
        </p:txBody>
      </p:sp>
      <p:sp>
        <p:nvSpPr>
          <p:cNvPr id="4" name="Footer Placeholder 4">
            <a:extLst>
              <a:ext uri="{FF2B5EF4-FFF2-40B4-BE49-F238E27FC236}">
                <a16:creationId xmlns:a16="http://schemas.microsoft.com/office/drawing/2014/main" id="{87B3A1A4-0569-4B79-B53E-52DB9D91AC40}"/>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3" name="TextBox 2">
            <a:extLst>
              <a:ext uri="{FF2B5EF4-FFF2-40B4-BE49-F238E27FC236}">
                <a16:creationId xmlns:a16="http://schemas.microsoft.com/office/drawing/2014/main" id="{6E38215C-A297-15B2-97D2-688C64D10D62}"/>
              </a:ext>
            </a:extLst>
          </p:cNvPr>
          <p:cNvSpPr txBox="1"/>
          <p:nvPr/>
        </p:nvSpPr>
        <p:spPr>
          <a:xfrm>
            <a:off x="285750" y="1326153"/>
            <a:ext cx="11320096" cy="4616648"/>
          </a:xfrm>
          <a:prstGeom prst="rect">
            <a:avLst/>
          </a:prstGeom>
          <a:noFill/>
        </p:spPr>
        <p:txBody>
          <a:bodyPr wrap="square" rtlCol="0">
            <a:spAutoFit/>
          </a:bodyPr>
          <a:lstStyle/>
          <a:p>
            <a:pPr>
              <a:spcAft>
                <a:spcPts val="1200"/>
              </a:spcAft>
            </a:pPr>
            <a:r>
              <a:rPr lang="en-US" sz="2800" dirty="0">
                <a:latin typeface="Arial" panose="020B0604020202020204" pitchFamily="34" charset="0"/>
                <a:cs typeface="Arial" panose="020B0604020202020204" pitchFamily="34" charset="0"/>
              </a:rPr>
              <a:t>1.  </a:t>
            </a:r>
            <a:r>
              <a:rPr lang="en-US" sz="2400" dirty="0">
                <a:latin typeface="Arial" panose="020B0604020202020204" pitchFamily="34" charset="0"/>
                <a:cs typeface="Arial" panose="020B0604020202020204" pitchFamily="34" charset="0"/>
              </a:rPr>
              <a:t>Name</a:t>
            </a:r>
          </a:p>
          <a:p>
            <a:pPr>
              <a:spcAft>
                <a:spcPts val="1200"/>
              </a:spcAft>
            </a:pPr>
            <a:r>
              <a:rPr lang="en-US" sz="2400" dirty="0">
                <a:latin typeface="Arial" panose="020B0604020202020204" pitchFamily="34" charset="0"/>
                <a:cs typeface="Arial" panose="020B0604020202020204" pitchFamily="34" charset="0"/>
              </a:rPr>
              <a:t>2.   Academic Credential </a:t>
            </a:r>
          </a:p>
          <a:p>
            <a:pPr>
              <a:spcAft>
                <a:spcPts val="1200"/>
              </a:spcAft>
            </a:pPr>
            <a:r>
              <a:rPr lang="en-US" sz="2400" dirty="0">
                <a:latin typeface="Arial" panose="020B0604020202020204" pitchFamily="34" charset="0"/>
                <a:cs typeface="Arial" panose="020B0604020202020204" pitchFamily="34" charset="0"/>
              </a:rPr>
              <a:t>3.   Title</a:t>
            </a:r>
          </a:p>
          <a:p>
            <a:pPr>
              <a:spcAft>
                <a:spcPts val="1200"/>
              </a:spcAft>
            </a:pPr>
            <a:r>
              <a:rPr lang="en-US" sz="2400" dirty="0">
                <a:latin typeface="Arial" panose="020B0604020202020204" pitchFamily="34" charset="0"/>
                <a:cs typeface="Arial" panose="020B0604020202020204" pitchFamily="34" charset="0"/>
              </a:rPr>
              <a:t>4.   Affiliation (VA staff, non-affiliated member) </a:t>
            </a:r>
          </a:p>
          <a:p>
            <a:pPr>
              <a:spcAft>
                <a:spcPts val="1200"/>
              </a:spcAft>
            </a:pPr>
            <a:r>
              <a:rPr lang="en-US" sz="2400" dirty="0">
                <a:latin typeface="Arial" panose="020B0604020202020204" pitchFamily="34" charset="0"/>
                <a:cs typeface="Arial" panose="020B0604020202020204" pitchFamily="34" charset="0"/>
              </a:rPr>
              <a:t>5.   Contact information</a:t>
            </a:r>
          </a:p>
          <a:p>
            <a:pPr marL="457200" indent="-457200">
              <a:buAutoNum type="arabicPeriod" startAt="6"/>
            </a:pPr>
            <a:r>
              <a:rPr lang="en-US" sz="2400" dirty="0">
                <a:latin typeface="Arial" panose="020B0604020202020204" pitchFamily="34" charset="0"/>
                <a:cs typeface="Arial" panose="020B0604020202020204" pitchFamily="34" charset="0"/>
              </a:rPr>
              <a:t> Role on the IBC (Chair, NIH contact person, non-affiliated community   </a:t>
            </a:r>
          </a:p>
          <a:p>
            <a:r>
              <a:rPr lang="en-US" sz="2400" dirty="0">
                <a:latin typeface="Arial" panose="020B0604020202020204" pitchFamily="34" charset="0"/>
                <a:cs typeface="Arial" panose="020B0604020202020204" pitchFamily="34" charset="0"/>
              </a:rPr>
              <a:t>      member, and if applicable animal containment expert and biosafety officer)  </a:t>
            </a:r>
          </a:p>
          <a:p>
            <a:r>
              <a:rPr lang="en-US" sz="2400" dirty="0">
                <a:latin typeface="Arial" panose="020B0604020202020204" pitchFamily="34" charset="0"/>
                <a:cs typeface="Arial" panose="020B0604020202020204" pitchFamily="34" charset="0"/>
              </a:rPr>
              <a:t>7.   Scientific and biosafety expertise i.e., cell or tissue culture at BSL-1  </a:t>
            </a:r>
          </a:p>
          <a:p>
            <a:r>
              <a:rPr lang="en-US" sz="2400" dirty="0">
                <a:latin typeface="Arial" panose="020B0604020202020204" pitchFamily="34" charset="0"/>
                <a:cs typeface="Arial" panose="020B0604020202020204" pitchFamily="34" charset="0"/>
              </a:rPr>
              <a:t>      BSL-2, or BSL-3, molecular techniques, use of laboratory animal models,   </a:t>
            </a:r>
          </a:p>
          <a:p>
            <a:r>
              <a:rPr lang="en-US" sz="2400" dirty="0">
                <a:latin typeface="Arial" panose="020B0604020202020204" pitchFamily="34" charset="0"/>
                <a:cs typeface="Arial" panose="020B0604020202020204" pitchFamily="34" charset="0"/>
              </a:rPr>
              <a:t>      assay development/optimization, other techniques, or if applicable, none</a:t>
            </a:r>
            <a:endParaRPr lang="en-US" dirty="0"/>
          </a:p>
        </p:txBody>
      </p:sp>
      <p:sp>
        <p:nvSpPr>
          <p:cNvPr id="5" name="TextBox 4">
            <a:extLst>
              <a:ext uri="{FF2B5EF4-FFF2-40B4-BE49-F238E27FC236}">
                <a16:creationId xmlns:a16="http://schemas.microsoft.com/office/drawing/2014/main" id="{02132B78-14E7-9E4C-E080-C1C2294B7154}"/>
              </a:ext>
            </a:extLst>
          </p:cNvPr>
          <p:cNvSpPr txBox="1"/>
          <p:nvPr/>
        </p:nvSpPr>
        <p:spPr>
          <a:xfrm>
            <a:off x="7359650" y="976755"/>
            <a:ext cx="4546600" cy="2554545"/>
          </a:xfrm>
          <a:prstGeom prst="rect">
            <a:avLst/>
          </a:prstGeom>
          <a:noFill/>
          <a:ln>
            <a:solidFill>
              <a:schemeClr val="tx1">
                <a:alpha val="90000"/>
              </a:schemeClr>
            </a:solidFill>
          </a:ln>
        </p:spPr>
        <p:txBody>
          <a:bodyPr wrap="square" rtlCol="0">
            <a:spAutoFit/>
          </a:bodyPr>
          <a:lstStyle/>
          <a:p>
            <a:r>
              <a:rPr lang="en-US" sz="2000" u="sng" dirty="0"/>
              <a:t>Example of a Roster Listing:</a:t>
            </a:r>
          </a:p>
          <a:p>
            <a:r>
              <a:rPr lang="en-US" sz="2000" dirty="0"/>
              <a:t>John Balog, BS, National Biosafety Officer</a:t>
            </a:r>
          </a:p>
          <a:p>
            <a:r>
              <a:rPr lang="en-US" sz="2000" dirty="0"/>
              <a:t>VHA Office of Research and Development</a:t>
            </a:r>
          </a:p>
          <a:p>
            <a:r>
              <a:rPr lang="en-US" sz="2000" dirty="0"/>
              <a:t>810 Vermont Ave, Washington, DC 20002</a:t>
            </a:r>
          </a:p>
          <a:p>
            <a:r>
              <a:rPr lang="en-US" sz="2000" dirty="0">
                <a:hlinkClick r:id="rId3"/>
              </a:rPr>
              <a:t>John.Balog2@va.gov</a:t>
            </a:r>
            <a:endParaRPr lang="en-US" sz="2000" dirty="0"/>
          </a:p>
          <a:p>
            <a:r>
              <a:rPr lang="en-US" sz="2000" dirty="0"/>
              <a:t>(202) 215-3918</a:t>
            </a:r>
          </a:p>
          <a:p>
            <a:r>
              <a:rPr lang="en-US" sz="2000" dirty="0"/>
              <a:t>Expertise: Biosafety principles and practices, IBC administration</a:t>
            </a:r>
          </a:p>
        </p:txBody>
      </p:sp>
      <p:sp>
        <p:nvSpPr>
          <p:cNvPr id="6" name="TextBox 5">
            <a:extLst>
              <a:ext uri="{FF2B5EF4-FFF2-40B4-BE49-F238E27FC236}">
                <a16:creationId xmlns:a16="http://schemas.microsoft.com/office/drawing/2014/main" id="{C0F4F2D7-BF75-8A90-B321-F943C54B3758}"/>
              </a:ext>
            </a:extLst>
          </p:cNvPr>
          <p:cNvSpPr txBox="1"/>
          <p:nvPr/>
        </p:nvSpPr>
        <p:spPr>
          <a:xfrm>
            <a:off x="76200" y="138318"/>
            <a:ext cx="12039600" cy="646331"/>
          </a:xfrm>
          <a:prstGeom prst="rect">
            <a:avLst/>
          </a:prstGeom>
          <a:noFill/>
        </p:spPr>
        <p:txBody>
          <a:bodyPr wrap="square" rtlCol="0">
            <a:spAutoFit/>
          </a:bodyPr>
          <a:lstStyle/>
          <a:p>
            <a:pPr algn="ctr"/>
            <a:r>
              <a:rPr lang="en-US" sz="3600" dirty="0">
                <a:solidFill>
                  <a:schemeClr val="bg1">
                    <a:lumMod val="95000"/>
                  </a:schemeClr>
                </a:solidFill>
                <a:latin typeface="Arial" panose="020B0604020202020204" pitchFamily="34" charset="0"/>
                <a:cs typeface="Arial" panose="020B0604020202020204" pitchFamily="34" charset="0"/>
              </a:rPr>
              <a:t>NIH Preferred IBC Roster Format</a:t>
            </a:r>
          </a:p>
        </p:txBody>
      </p:sp>
    </p:spTree>
    <p:extLst>
      <p:ext uri="{BB962C8B-B14F-4D97-AF65-F5344CB8AC3E}">
        <p14:creationId xmlns:p14="http://schemas.microsoft.com/office/powerpoint/2010/main" val="3485557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73D166D-3459-4F7C-A42D-15A2D9F6F5AE}"/>
              </a:ext>
            </a:extLst>
          </p:cNvPr>
          <p:cNvSpPr txBox="1">
            <a:spLocks/>
          </p:cNvSpPr>
          <p:nvPr/>
        </p:nvSpPr>
        <p:spPr>
          <a:xfrm>
            <a:off x="425903" y="1176565"/>
            <a:ext cx="11364582" cy="49289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endParaRPr lang="en-US" sz="1600" dirty="0"/>
          </a:p>
        </p:txBody>
      </p:sp>
      <p:sp>
        <p:nvSpPr>
          <p:cNvPr id="4" name="Footer Placeholder 4">
            <a:extLst>
              <a:ext uri="{FF2B5EF4-FFF2-40B4-BE49-F238E27FC236}">
                <a16:creationId xmlns:a16="http://schemas.microsoft.com/office/drawing/2014/main" id="{82456BC1-61BA-4051-9725-1F61C7C5AF4E}"/>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7" name="TextBox 6">
            <a:extLst>
              <a:ext uri="{FF2B5EF4-FFF2-40B4-BE49-F238E27FC236}">
                <a16:creationId xmlns:a16="http://schemas.microsoft.com/office/drawing/2014/main" id="{F6F761E8-E097-A0F3-70BD-F5167D3AD0E0}"/>
              </a:ext>
            </a:extLst>
          </p:cNvPr>
          <p:cNvSpPr txBox="1"/>
          <p:nvPr/>
        </p:nvSpPr>
        <p:spPr>
          <a:xfrm>
            <a:off x="5759904" y="988856"/>
            <a:ext cx="6006193" cy="400110"/>
          </a:xfrm>
          <a:prstGeom prst="rect">
            <a:avLst/>
          </a:prstGeom>
          <a:noFill/>
        </p:spPr>
        <p:txBody>
          <a:bodyPr wrap="square">
            <a:spAutoFit/>
          </a:bodyPr>
          <a:lstStyle/>
          <a:p>
            <a:pPr>
              <a:spcAft>
                <a:spcPts val="600"/>
              </a:spcAft>
            </a:pPr>
            <a:r>
              <a:rPr lang="en-US" sz="2000" dirty="0">
                <a:latin typeface="Arial" panose="020B0604020202020204" pitchFamily="34" charset="0"/>
                <a:cs typeface="Arial" panose="020B0604020202020204" pitchFamily="34" charset="0"/>
                <a:hlinkClick r:id="rId3"/>
              </a:rPr>
              <a:t>https://ibc-rms.od.nih.gov/Contents/ibc_home.aspx</a:t>
            </a:r>
            <a:endParaRPr lang="en-US" sz="2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EDA5F80-E65E-76CE-BC08-F38CA88BE535}"/>
              </a:ext>
            </a:extLst>
          </p:cNvPr>
          <p:cNvPicPr>
            <a:picLocks noChangeAspect="1"/>
          </p:cNvPicPr>
          <p:nvPr/>
        </p:nvPicPr>
        <p:blipFill>
          <a:blip r:embed="rId4"/>
          <a:stretch>
            <a:fillRect/>
          </a:stretch>
        </p:blipFill>
        <p:spPr>
          <a:xfrm>
            <a:off x="5924521" y="1454231"/>
            <a:ext cx="5519085" cy="4651294"/>
          </a:xfrm>
          <a:prstGeom prst="rect">
            <a:avLst/>
          </a:prstGeom>
          <a:solidFill>
            <a:schemeClr val="bg1">
              <a:lumMod val="85000"/>
            </a:schemeClr>
          </a:solidFill>
        </p:spPr>
      </p:pic>
      <p:sp>
        <p:nvSpPr>
          <p:cNvPr id="6" name="TextBox 5">
            <a:extLst>
              <a:ext uri="{FF2B5EF4-FFF2-40B4-BE49-F238E27FC236}">
                <a16:creationId xmlns:a16="http://schemas.microsoft.com/office/drawing/2014/main" id="{1E98453C-08FF-3454-B354-AE2B691171D8}"/>
              </a:ext>
            </a:extLst>
          </p:cNvPr>
          <p:cNvSpPr txBox="1"/>
          <p:nvPr/>
        </p:nvSpPr>
        <p:spPr>
          <a:xfrm>
            <a:off x="241301" y="1136709"/>
            <a:ext cx="5305654" cy="5047536"/>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NIH IBC Contact person for VA IBCs uses the </a:t>
            </a:r>
            <a:r>
              <a:rPr lang="en-US" sz="2400" u="sng" dirty="0">
                <a:solidFill>
                  <a:srgbClr val="C00000"/>
                </a:solidFill>
                <a:latin typeface="Arial" panose="020B0604020202020204" pitchFamily="34" charset="0"/>
                <a:cs typeface="Arial" panose="020B0604020202020204" pitchFamily="34" charset="0"/>
              </a:rPr>
              <a:t>request access </a:t>
            </a:r>
            <a:r>
              <a:rPr lang="en-US" sz="2400" dirty="0">
                <a:latin typeface="Arial" panose="020B0604020202020204" pitchFamily="34" charset="0"/>
                <a:cs typeface="Arial" panose="020B0604020202020204" pitchFamily="34" charset="0"/>
              </a:rPr>
              <a:t>link to create an account to submit the initial registration and annual update reports.</a:t>
            </a:r>
          </a:p>
          <a:p>
            <a:pPr marL="342900" indent="-342900">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Infrequent users should use the tutorial re-familiarize themselves with the system.</a:t>
            </a:r>
          </a:p>
          <a:p>
            <a:pPr marL="342900" indent="-342900">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Use “Contact Us” to document all communications about your IBC registration.</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endParaRPr lang="en-US" sz="2400" dirty="0"/>
          </a:p>
        </p:txBody>
      </p:sp>
      <p:sp>
        <p:nvSpPr>
          <p:cNvPr id="13" name="Rectangle 12">
            <a:extLst>
              <a:ext uri="{FF2B5EF4-FFF2-40B4-BE49-F238E27FC236}">
                <a16:creationId xmlns:a16="http://schemas.microsoft.com/office/drawing/2014/main" id="{29CC71A4-27CF-87D0-8F5F-F4C633AF0A75}"/>
              </a:ext>
            </a:extLst>
          </p:cNvPr>
          <p:cNvSpPr/>
          <p:nvPr/>
        </p:nvSpPr>
        <p:spPr>
          <a:xfrm>
            <a:off x="10178883" y="3641045"/>
            <a:ext cx="1264723" cy="5862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173ADBE-6287-765A-7C50-9B194B579912}"/>
              </a:ext>
            </a:extLst>
          </p:cNvPr>
          <p:cNvSpPr txBox="1"/>
          <p:nvPr/>
        </p:nvSpPr>
        <p:spPr>
          <a:xfrm>
            <a:off x="76200" y="138318"/>
            <a:ext cx="12039600" cy="646331"/>
          </a:xfrm>
          <a:prstGeom prst="rect">
            <a:avLst/>
          </a:prstGeom>
          <a:noFill/>
        </p:spPr>
        <p:txBody>
          <a:bodyPr wrap="square" rtlCol="0">
            <a:spAutoFit/>
          </a:bodyPr>
          <a:lstStyle/>
          <a:p>
            <a:pPr algn="ctr"/>
            <a:r>
              <a:rPr lang="en-US" sz="3600" dirty="0">
                <a:solidFill>
                  <a:schemeClr val="bg1">
                    <a:lumMod val="95000"/>
                  </a:schemeClr>
                </a:solidFill>
                <a:latin typeface="Arial" panose="020B0604020202020204" pitchFamily="34" charset="0"/>
                <a:cs typeface="Arial" panose="020B0604020202020204" pitchFamily="34" charset="0"/>
              </a:rPr>
              <a:t>Registering and Updating the IBC</a:t>
            </a:r>
          </a:p>
        </p:txBody>
      </p:sp>
    </p:spTree>
    <p:extLst>
      <p:ext uri="{BB962C8B-B14F-4D97-AF65-F5344CB8AC3E}">
        <p14:creationId xmlns:p14="http://schemas.microsoft.com/office/powerpoint/2010/main" val="1934546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7C2350-C774-08DD-71D4-18691FC3BD1F}"/>
              </a:ext>
            </a:extLst>
          </p:cNvPr>
          <p:cNvPicPr>
            <a:picLocks noChangeAspect="1"/>
          </p:cNvPicPr>
          <p:nvPr/>
        </p:nvPicPr>
        <p:blipFill>
          <a:blip r:embed="rId3"/>
          <a:stretch>
            <a:fillRect/>
          </a:stretch>
        </p:blipFill>
        <p:spPr>
          <a:xfrm>
            <a:off x="0" y="1033689"/>
            <a:ext cx="2782420" cy="2252435"/>
          </a:xfrm>
          <a:prstGeom prst="rect">
            <a:avLst/>
          </a:prstGeom>
        </p:spPr>
      </p:pic>
      <p:sp>
        <p:nvSpPr>
          <p:cNvPr id="5" name="Content Placeholder 2">
            <a:extLst>
              <a:ext uri="{FF2B5EF4-FFF2-40B4-BE49-F238E27FC236}">
                <a16:creationId xmlns:a16="http://schemas.microsoft.com/office/drawing/2014/main" id="{373D166D-3459-4F7C-A42D-15A2D9F6F5AE}"/>
              </a:ext>
            </a:extLst>
          </p:cNvPr>
          <p:cNvSpPr txBox="1">
            <a:spLocks/>
          </p:cNvSpPr>
          <p:nvPr/>
        </p:nvSpPr>
        <p:spPr>
          <a:xfrm>
            <a:off x="425903" y="1176565"/>
            <a:ext cx="11364582" cy="49289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endParaRPr lang="en-US" sz="1600" dirty="0"/>
          </a:p>
        </p:txBody>
      </p:sp>
      <p:sp>
        <p:nvSpPr>
          <p:cNvPr id="4" name="Footer Placeholder 4">
            <a:extLst>
              <a:ext uri="{FF2B5EF4-FFF2-40B4-BE49-F238E27FC236}">
                <a16:creationId xmlns:a16="http://schemas.microsoft.com/office/drawing/2014/main" id="{82456BC1-61BA-4051-9725-1F61C7C5AF4E}"/>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14" name="TextBox 13">
            <a:extLst>
              <a:ext uri="{FF2B5EF4-FFF2-40B4-BE49-F238E27FC236}">
                <a16:creationId xmlns:a16="http://schemas.microsoft.com/office/drawing/2014/main" id="{86FBDD81-9DE4-DCA9-262D-2B02FF64B7F2}"/>
              </a:ext>
            </a:extLst>
          </p:cNvPr>
          <p:cNvSpPr txBox="1"/>
          <p:nvPr/>
        </p:nvSpPr>
        <p:spPr>
          <a:xfrm>
            <a:off x="650369" y="1176565"/>
            <a:ext cx="10915650" cy="5293757"/>
          </a:xfrm>
          <a:prstGeom prst="rect">
            <a:avLst/>
          </a:prstGeom>
          <a:noFill/>
        </p:spPr>
        <p:txBody>
          <a:bodyPr wrap="square">
            <a:spAutoFit/>
          </a:bodyPr>
          <a:lstStyle/>
          <a:p>
            <a:pPr marL="2120900" indent="-635000">
              <a:buFont typeface="Arial" panose="020B0604020202020204" pitchFamily="34" charset="0"/>
              <a:buChar char="•"/>
            </a:pPr>
            <a:r>
              <a:rPr lang="en-US" sz="2800" dirty="0">
                <a:latin typeface="Arial" panose="020B0604020202020204" pitchFamily="34" charset="0"/>
                <a:cs typeface="Arial" panose="020B0604020202020204" pitchFamily="34" charset="0"/>
              </a:rPr>
              <a:t>NIH OSP does not require the IBC Charter, SOP or other governing document be submitted as part of IBC registration. </a:t>
            </a:r>
          </a:p>
          <a:p>
            <a:pPr marL="2120900" indent="-635000">
              <a:spcBef>
                <a:spcPts val="1200"/>
              </a:spcBef>
              <a:buFont typeface="Arial" panose="020B0604020202020204" pitchFamily="34" charset="0"/>
              <a:buChar char="•"/>
            </a:pPr>
            <a:r>
              <a:rPr lang="en-US" sz="2800" dirty="0">
                <a:latin typeface="Arial" panose="020B0604020202020204" pitchFamily="34" charset="0"/>
                <a:cs typeface="Arial" panose="020B0604020202020204" pitchFamily="34" charset="0"/>
              </a:rPr>
              <a:t>The IBC-RMS user password expires after three years and can be reset by the user upon expiration provided that the user email address has not changed. </a:t>
            </a:r>
          </a:p>
          <a:p>
            <a:pPr marL="457200" indent="-457200">
              <a:spcBef>
                <a:spcPts val="1200"/>
              </a:spcBef>
              <a:buFont typeface="Arial" panose="020B0604020202020204" pitchFamily="34" charset="0"/>
              <a:buChar char="•"/>
            </a:pPr>
            <a:r>
              <a:rPr lang="en-US" sz="2800" dirty="0">
                <a:latin typeface="Arial" panose="020B0604020202020204" pitchFamily="34" charset="0"/>
                <a:cs typeface="Arial" panose="020B0604020202020204" pitchFamily="34" charset="0"/>
              </a:rPr>
              <a:t>Otherwise, click on “Forgot Username or Password” to reset the password.</a:t>
            </a:r>
          </a:p>
          <a:p>
            <a:pPr marL="457200" indent="-457200">
              <a:spcBef>
                <a:spcPts val="1200"/>
              </a:spcBef>
              <a:buFont typeface="Arial" panose="020B0604020202020204" pitchFamily="34" charset="0"/>
              <a:buChar char="•"/>
            </a:pPr>
            <a:r>
              <a:rPr lang="en-US" sz="2800" dirty="0">
                <a:latin typeface="Arial" panose="020B0604020202020204" pitchFamily="34" charset="0"/>
                <a:cs typeface="Arial" panose="020B0604020202020204" pitchFamily="34" charset="0"/>
              </a:rPr>
              <a:t>The IBC RMS Administrator will respond to all inquiries submitted via the “Contact Us” link.</a:t>
            </a:r>
          </a:p>
          <a:p>
            <a:endParaRPr lang="en-US" sz="28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3B685AC-FFC9-633B-4623-D6E5D8D8B95F}"/>
              </a:ext>
            </a:extLst>
          </p:cNvPr>
          <p:cNvSpPr txBox="1"/>
          <p:nvPr/>
        </p:nvSpPr>
        <p:spPr>
          <a:xfrm>
            <a:off x="76200" y="138318"/>
            <a:ext cx="12039600" cy="646331"/>
          </a:xfrm>
          <a:prstGeom prst="rect">
            <a:avLst/>
          </a:prstGeom>
          <a:noFill/>
        </p:spPr>
        <p:txBody>
          <a:bodyPr wrap="square" rtlCol="0">
            <a:spAutoFit/>
          </a:bodyPr>
          <a:lstStyle/>
          <a:p>
            <a:pPr algn="ctr"/>
            <a:r>
              <a:rPr lang="en-US" sz="3600" dirty="0">
                <a:solidFill>
                  <a:schemeClr val="bg1">
                    <a:lumMod val="95000"/>
                  </a:schemeClr>
                </a:solidFill>
                <a:latin typeface="Arial" panose="020B0604020202020204" pitchFamily="34" charset="0"/>
                <a:cs typeface="Arial" panose="020B0604020202020204" pitchFamily="34" charset="0"/>
              </a:rPr>
              <a:t>NIH IBC RMS </a:t>
            </a:r>
            <a:r>
              <a:rPr lang="en-US" sz="3600" cap="small" dirty="0">
                <a:solidFill>
                  <a:schemeClr val="bg1">
                    <a:lumMod val="95000"/>
                  </a:schemeClr>
                </a:solidFill>
                <a:latin typeface="Arial" panose="020B0604020202020204" pitchFamily="34" charset="0"/>
                <a:cs typeface="Arial" panose="020B0604020202020204" pitchFamily="34" charset="0"/>
              </a:rPr>
              <a:t>TIPS</a:t>
            </a:r>
          </a:p>
        </p:txBody>
      </p:sp>
    </p:spTree>
    <p:extLst>
      <p:ext uri="{BB962C8B-B14F-4D97-AF65-F5344CB8AC3E}">
        <p14:creationId xmlns:p14="http://schemas.microsoft.com/office/powerpoint/2010/main" val="1424033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3FB3-E187-4A89-8F94-37352A1B5EF2}"/>
              </a:ext>
            </a:extLst>
          </p:cNvPr>
          <p:cNvSpPr>
            <a:spLocks noGrp="1"/>
          </p:cNvSpPr>
          <p:nvPr>
            <p:ph type="title"/>
          </p:nvPr>
        </p:nvSpPr>
        <p:spPr/>
        <p:txBody>
          <a:bodyPr/>
          <a:lstStyle/>
          <a:p>
            <a:r>
              <a:rPr lang="en-US" dirty="0"/>
              <a:t> </a:t>
            </a:r>
          </a:p>
        </p:txBody>
      </p:sp>
      <p:sp>
        <p:nvSpPr>
          <p:cNvPr id="4" name="Footer Placeholder 4">
            <a:extLst>
              <a:ext uri="{FF2B5EF4-FFF2-40B4-BE49-F238E27FC236}">
                <a16:creationId xmlns:a16="http://schemas.microsoft.com/office/drawing/2014/main" id="{87B3A1A4-0569-4B79-B53E-52DB9D91AC40}"/>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3" name="TextBox 2">
            <a:extLst>
              <a:ext uri="{FF2B5EF4-FFF2-40B4-BE49-F238E27FC236}">
                <a16:creationId xmlns:a16="http://schemas.microsoft.com/office/drawing/2014/main" id="{BB298FDC-E9F8-D747-2067-B678D4F7A362}"/>
              </a:ext>
            </a:extLst>
          </p:cNvPr>
          <p:cNvSpPr txBox="1"/>
          <p:nvPr/>
        </p:nvSpPr>
        <p:spPr>
          <a:xfrm>
            <a:off x="476250" y="1492567"/>
            <a:ext cx="11440677" cy="353943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Per Section IV-B-1-a, the institution must establish and implement policies that provide for the safe conduct of recombinant or synthetic nucleic acid molecule research and that ensure compliance with the NIH Guidelines.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 institution may establish additional procedures as needed.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a:t>
            </a:r>
            <a:r>
              <a:rPr lang="en-US" sz="2800" b="1" u="sng" dirty="0">
                <a:latin typeface="Arial" panose="020B0604020202020204" pitchFamily="34" charset="0"/>
                <a:cs typeface="Arial" panose="020B0604020202020204" pitchFamily="34" charset="0"/>
              </a:rPr>
              <a:t>Note</a:t>
            </a:r>
            <a:r>
              <a:rPr lang="en-US" sz="2800" dirty="0">
                <a:latin typeface="Arial" panose="020B0604020202020204" pitchFamily="34" charset="0"/>
                <a:cs typeface="Arial" panose="020B0604020202020204" pitchFamily="34" charset="0"/>
              </a:rPr>
              <a:t>:  The NIH Guidelines do not require an IBC Charter. </a:t>
            </a:r>
            <a:endParaRPr lang="en-US" dirty="0"/>
          </a:p>
        </p:txBody>
      </p:sp>
      <p:sp>
        <p:nvSpPr>
          <p:cNvPr id="5" name="Star: 5 Points 4">
            <a:extLst>
              <a:ext uri="{FF2B5EF4-FFF2-40B4-BE49-F238E27FC236}">
                <a16:creationId xmlns:a16="http://schemas.microsoft.com/office/drawing/2014/main" id="{0A498C65-1026-110C-1C98-8F3DBAB42955}"/>
              </a:ext>
            </a:extLst>
          </p:cNvPr>
          <p:cNvSpPr/>
          <p:nvPr/>
        </p:nvSpPr>
        <p:spPr>
          <a:xfrm>
            <a:off x="1034327" y="4385743"/>
            <a:ext cx="706055" cy="646254"/>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1F40289-BFEE-CBE4-98A7-A64EE40EFB4B}"/>
              </a:ext>
            </a:extLst>
          </p:cNvPr>
          <p:cNvSpPr txBox="1"/>
          <p:nvPr/>
        </p:nvSpPr>
        <p:spPr>
          <a:xfrm>
            <a:off x="76200" y="138318"/>
            <a:ext cx="12039600" cy="646331"/>
          </a:xfrm>
          <a:prstGeom prst="rect">
            <a:avLst/>
          </a:prstGeom>
          <a:noFill/>
        </p:spPr>
        <p:txBody>
          <a:bodyPr wrap="square" rtlCol="0">
            <a:spAutoFit/>
          </a:bodyPr>
          <a:lstStyle/>
          <a:p>
            <a:pPr algn="ctr"/>
            <a:r>
              <a:rPr lang="en-US" sz="3600" dirty="0">
                <a:solidFill>
                  <a:schemeClr val="bg1">
                    <a:lumMod val="95000"/>
                  </a:schemeClr>
                </a:solidFill>
                <a:latin typeface="Arial" panose="020B0604020202020204" pitchFamily="34" charset="0"/>
                <a:cs typeface="Arial" panose="020B0604020202020204" pitchFamily="34" charset="0"/>
              </a:rPr>
              <a:t>NIH Guidelines: IBC Governing Documents</a:t>
            </a:r>
          </a:p>
        </p:txBody>
      </p:sp>
    </p:spTree>
    <p:extLst>
      <p:ext uri="{BB962C8B-B14F-4D97-AF65-F5344CB8AC3E}">
        <p14:creationId xmlns:p14="http://schemas.microsoft.com/office/powerpoint/2010/main" val="1808944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4E96-D75E-43BE-87C1-D720B6A995BF}"/>
              </a:ext>
            </a:extLst>
          </p:cNvPr>
          <p:cNvSpPr>
            <a:spLocks noGrp="1"/>
          </p:cNvSpPr>
          <p:nvPr>
            <p:ph type="title"/>
          </p:nvPr>
        </p:nvSpPr>
        <p:spPr>
          <a:xfrm>
            <a:off x="285750" y="148680"/>
            <a:ext cx="10515600" cy="618385"/>
          </a:xfrm>
        </p:spPr>
        <p:txBody>
          <a:bodyPr/>
          <a:lstStyle/>
          <a:p>
            <a:r>
              <a:rPr lang="en-US" dirty="0"/>
              <a:t> </a:t>
            </a:r>
          </a:p>
        </p:txBody>
      </p:sp>
      <p:pic>
        <p:nvPicPr>
          <p:cNvPr id="4" name="Picture 3">
            <a:extLst>
              <a:ext uri="{FF2B5EF4-FFF2-40B4-BE49-F238E27FC236}">
                <a16:creationId xmlns:a16="http://schemas.microsoft.com/office/drawing/2014/main" id="{14B2984B-CB31-47C7-AD3B-A39C9166CA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6023" y="932656"/>
            <a:ext cx="2595053" cy="1730880"/>
          </a:xfrm>
          <a:prstGeom prst="rect">
            <a:avLst/>
          </a:prstGeom>
        </p:spPr>
      </p:pic>
      <p:sp>
        <p:nvSpPr>
          <p:cNvPr id="6" name="Content Placeholder 2">
            <a:extLst>
              <a:ext uri="{FF2B5EF4-FFF2-40B4-BE49-F238E27FC236}">
                <a16:creationId xmlns:a16="http://schemas.microsoft.com/office/drawing/2014/main" id="{99C948FE-873A-4396-AD92-FC9DEBAA8E20}"/>
              </a:ext>
            </a:extLst>
          </p:cNvPr>
          <p:cNvSpPr txBox="1">
            <a:spLocks/>
          </p:cNvSpPr>
          <p:nvPr/>
        </p:nvSpPr>
        <p:spPr>
          <a:xfrm>
            <a:off x="757572" y="2598986"/>
            <a:ext cx="4443383" cy="32627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Recording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This session </a:t>
            </a:r>
            <a:r>
              <a:rPr lang="en-US" sz="1600" dirty="0">
                <a:solidFill>
                  <a:prstClr val="black"/>
                </a:solidFill>
                <a:latin typeface="Calibri" panose="020F0502020204030204"/>
              </a:rPr>
              <a:t>is being recorded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and the associated handouts will be available on ORPP&amp;E’s Education and Training website within one-week post-webinar.</a:t>
            </a:r>
            <a:endParaRPr lang="en-US" sz="1600" dirty="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lang="en-US" sz="1600" b="1" dirty="0">
                <a:solidFill>
                  <a:prstClr val="black"/>
                </a:solidFill>
                <a:latin typeface="Calibri" panose="020F0502020204030204"/>
              </a:rPr>
              <a:t>Close Captioning </a:t>
            </a:r>
            <a:r>
              <a:rPr lang="en-US" sz="1600" dirty="0">
                <a:solidFill>
                  <a:prstClr val="black"/>
                </a:solidFill>
                <a:latin typeface="Calibri" panose="020F0502020204030204"/>
              </a:rPr>
              <a:t>- Now available in the new Webex platform. Click the “CC” button at the bottom left of the Webex screen.</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lang="en-US" sz="1600" dirty="0">
              <a:solidFill>
                <a:prstClr val="black"/>
              </a:solidFill>
              <a:latin typeface="Calibri" panose="020F0502020204030204"/>
            </a:endParaRPr>
          </a:p>
          <a:p>
            <a:pPr>
              <a:buFont typeface="Wingdings" panose="05000000000000000000" pitchFamily="2" charset="2"/>
              <a:buChar char="ü"/>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Experiencing Sound </a:t>
            </a:r>
            <a:r>
              <a:rPr lang="en-US" sz="1600" b="1" dirty="0">
                <a:solidFill>
                  <a:prstClr val="black"/>
                </a:solidFill>
                <a:latin typeface="Calibri" panose="020F0502020204030204"/>
              </a:rPr>
              <a:t>I</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ssues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Call in using the number in your Webex chat box or in your registration confirmation email.</a:t>
            </a:r>
            <a:endParaRPr lang="en-US" sz="1600" dirty="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176D54A4-5B54-4112-ACC6-B635EFB16713}"/>
              </a:ext>
            </a:extLst>
          </p:cNvPr>
          <p:cNvSpPr txBox="1">
            <a:spLocks/>
          </p:cNvSpPr>
          <p:nvPr/>
        </p:nvSpPr>
        <p:spPr>
          <a:xfrm>
            <a:off x="6239755" y="2598986"/>
            <a:ext cx="5308973" cy="3440347"/>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Q&amp;A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Please use the Q&amp;A feature to submit questions.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Be sure to send questions to “All panelists”.</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lang="en-US" sz="1600" b="1" dirty="0">
                <a:solidFill>
                  <a:srgbClr val="FF0000"/>
                </a:solidFill>
                <a:latin typeface="Calibri" panose="020F0502020204030204"/>
              </a:rPr>
              <a:t>Questions will be addressed at the end of the webinar.</a:t>
            </a:r>
            <a:endPar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None/>
              <a:tabLst/>
              <a:defRPr/>
            </a:pPr>
            <a:endPar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28588" indent="-128588" defTabSz="514350">
              <a:spcBef>
                <a:spcPts val="563"/>
              </a:spcBef>
              <a:buFont typeface="Wingdings" panose="05000000000000000000" pitchFamily="2" charset="2"/>
              <a:buChar char="ü"/>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Webinar Archive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Most ORPP&amp;E webinars can be found here: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https://www.research.va.gov/programs/orppe/education/webinars/archives.cfm</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8588" indent="-128588" defTabSz="514350">
              <a:spcBef>
                <a:spcPts val="563"/>
              </a:spcBef>
              <a:buFont typeface="Wingdings" panose="05000000000000000000" pitchFamily="2" charset="2"/>
              <a:buChar char="ü"/>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r>
              <a:rPr lang="en-US" sz="1600" b="1" dirty="0">
                <a:solidFill>
                  <a:prstClr val="black"/>
                </a:solidFill>
                <a:latin typeface="Calibri" panose="020F0502020204030204"/>
              </a:rPr>
              <a:t>P</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ost-Webinar </a:t>
            </a:r>
            <a:r>
              <a:rPr lang="en-US" sz="1600" b="1" dirty="0">
                <a:solidFill>
                  <a:prstClr val="black"/>
                </a:solidFill>
                <a:latin typeface="Calibri" panose="020F0502020204030204"/>
              </a:rPr>
              <a:t>E</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valuation Survey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We are grateful to all that complete the post-webinar evaluation survey.  It will automatically pop up once the webinar is exited. </a:t>
            </a: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ooter Placeholder 4">
            <a:extLst>
              <a:ext uri="{FF2B5EF4-FFF2-40B4-BE49-F238E27FC236}">
                <a16:creationId xmlns:a16="http://schemas.microsoft.com/office/drawing/2014/main" id="{045F7CF9-5134-4BA7-BF10-0BDF794C6DC3}"/>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For questions, please use Q&amp;A box and address to “All Panelists.”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All Webinars will be recorded and posted within one week.</a:t>
            </a:r>
          </a:p>
        </p:txBody>
      </p:sp>
      <p:sp>
        <p:nvSpPr>
          <p:cNvPr id="10" name="Title 1">
            <a:extLst>
              <a:ext uri="{FF2B5EF4-FFF2-40B4-BE49-F238E27FC236}">
                <a16:creationId xmlns:a16="http://schemas.microsoft.com/office/drawing/2014/main" id="{3E662F65-850D-4631-AD6A-04DDDD8F7309}"/>
              </a:ext>
            </a:extLst>
          </p:cNvPr>
          <p:cNvSpPr txBox="1">
            <a:spLocks/>
          </p:cNvSpPr>
          <p:nvPr/>
        </p:nvSpPr>
        <p:spPr>
          <a:xfrm>
            <a:off x="4383995" y="1921932"/>
            <a:ext cx="1633919" cy="199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Webinar </a:t>
            </a:r>
            <a:b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br>
            <a: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Housekeeping</a:t>
            </a:r>
          </a:p>
        </p:txBody>
      </p:sp>
    </p:spTree>
    <p:extLst>
      <p:ext uri="{BB962C8B-B14F-4D97-AF65-F5344CB8AC3E}">
        <p14:creationId xmlns:p14="http://schemas.microsoft.com/office/powerpoint/2010/main" val="3491400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3FB3-E187-4A89-8F94-37352A1B5EF2}"/>
              </a:ext>
            </a:extLst>
          </p:cNvPr>
          <p:cNvSpPr>
            <a:spLocks noGrp="1"/>
          </p:cNvSpPr>
          <p:nvPr>
            <p:ph type="title"/>
          </p:nvPr>
        </p:nvSpPr>
        <p:spPr/>
        <p:txBody>
          <a:bodyPr/>
          <a:lstStyle/>
          <a:p>
            <a:r>
              <a:rPr lang="en-US" dirty="0"/>
              <a:t> </a:t>
            </a:r>
          </a:p>
        </p:txBody>
      </p:sp>
      <p:sp>
        <p:nvSpPr>
          <p:cNvPr id="4" name="Footer Placeholder 4">
            <a:extLst>
              <a:ext uri="{FF2B5EF4-FFF2-40B4-BE49-F238E27FC236}">
                <a16:creationId xmlns:a16="http://schemas.microsoft.com/office/drawing/2014/main" id="{87B3A1A4-0569-4B79-B53E-52DB9D91AC40}"/>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3" name="TextBox 2">
            <a:extLst>
              <a:ext uri="{FF2B5EF4-FFF2-40B4-BE49-F238E27FC236}">
                <a16:creationId xmlns:a16="http://schemas.microsoft.com/office/drawing/2014/main" id="{BB298FDC-E9F8-D747-2067-B678D4F7A362}"/>
              </a:ext>
            </a:extLst>
          </p:cNvPr>
          <p:cNvSpPr txBox="1"/>
          <p:nvPr/>
        </p:nvSpPr>
        <p:spPr>
          <a:xfrm>
            <a:off x="285750" y="1159467"/>
            <a:ext cx="11626850" cy="3046988"/>
          </a:xfrm>
          <a:prstGeom prst="rect">
            <a:avLst/>
          </a:prstGeom>
          <a:noFill/>
        </p:spPr>
        <p:txBody>
          <a:bodyPr wrap="square" rtlCol="0">
            <a:spAutoFit/>
          </a:bodyPr>
          <a:lstStyle/>
          <a:p>
            <a:r>
              <a:rPr lang="en-US" sz="2600" dirty="0">
                <a:latin typeface="Arial" panose="020B0604020202020204" pitchFamily="34" charset="0"/>
                <a:cs typeface="Arial" panose="020B0604020202020204" pitchFamily="34" charset="0"/>
              </a:rPr>
              <a:t>VHA Directive 1200.08(1) does not specify or mandate the exact format of the local guidelines to be established.</a:t>
            </a:r>
            <a:endParaRPr lang="en-US" sz="2600" dirty="0"/>
          </a:p>
          <a:p>
            <a:pPr marL="457200" indent="-457200">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However the Directive does state that, “Procedures for a VA IBC review and approval of VA research must be described in local guidelines.”</a:t>
            </a:r>
          </a:p>
          <a:p>
            <a:endParaRPr lang="en-US" sz="2600" dirty="0">
              <a:latin typeface="Arial" panose="020B0604020202020204" pitchFamily="34" charset="0"/>
              <a:cs typeface="Arial" panose="020B0604020202020204" pitchFamily="34" charset="0"/>
            </a:endParaRPr>
          </a:p>
          <a:p>
            <a:r>
              <a:rPr lang="en-US" dirty="0"/>
              <a:t>	</a:t>
            </a:r>
          </a:p>
          <a:p>
            <a:r>
              <a:rPr lang="en-US" dirty="0"/>
              <a:t>	</a:t>
            </a:r>
          </a:p>
        </p:txBody>
      </p:sp>
      <p:sp>
        <p:nvSpPr>
          <p:cNvPr id="5" name="TextBox 4">
            <a:extLst>
              <a:ext uri="{FF2B5EF4-FFF2-40B4-BE49-F238E27FC236}">
                <a16:creationId xmlns:a16="http://schemas.microsoft.com/office/drawing/2014/main" id="{66AC93D8-4F5B-5DE3-E5F2-96549F91770D}"/>
              </a:ext>
            </a:extLst>
          </p:cNvPr>
          <p:cNvSpPr txBox="1"/>
          <p:nvPr/>
        </p:nvSpPr>
        <p:spPr>
          <a:xfrm>
            <a:off x="76200" y="138318"/>
            <a:ext cx="12039600" cy="646331"/>
          </a:xfrm>
          <a:prstGeom prst="rect">
            <a:avLst/>
          </a:prstGeom>
          <a:noFill/>
        </p:spPr>
        <p:txBody>
          <a:bodyPr wrap="square" rtlCol="0">
            <a:spAutoFit/>
          </a:bodyPr>
          <a:lstStyle/>
          <a:p>
            <a:pPr algn="ctr"/>
            <a:r>
              <a:rPr lang="en-US" sz="3600" dirty="0">
                <a:solidFill>
                  <a:schemeClr val="bg1">
                    <a:lumMod val="95000"/>
                  </a:schemeClr>
                </a:solidFill>
                <a:latin typeface="Arial" panose="020B0604020202020204" pitchFamily="34" charset="0"/>
                <a:cs typeface="Arial" panose="020B0604020202020204" pitchFamily="34" charset="0"/>
              </a:rPr>
              <a:t>VA Directive 1200.08(1): IBC Governing Documents</a:t>
            </a:r>
          </a:p>
        </p:txBody>
      </p:sp>
      <p:pic>
        <p:nvPicPr>
          <p:cNvPr id="6" name="Picture 5">
            <a:extLst>
              <a:ext uri="{FF2B5EF4-FFF2-40B4-BE49-F238E27FC236}">
                <a16:creationId xmlns:a16="http://schemas.microsoft.com/office/drawing/2014/main" id="{9EA3C9CA-BF18-98CB-0A0E-1FC81A2894EF}"/>
              </a:ext>
            </a:extLst>
          </p:cNvPr>
          <p:cNvPicPr>
            <a:picLocks noChangeAspect="1"/>
          </p:cNvPicPr>
          <p:nvPr/>
        </p:nvPicPr>
        <p:blipFill>
          <a:blip r:embed="rId3"/>
          <a:stretch>
            <a:fillRect/>
          </a:stretch>
        </p:blipFill>
        <p:spPr>
          <a:xfrm>
            <a:off x="3145151" y="3296806"/>
            <a:ext cx="5101598" cy="2568933"/>
          </a:xfrm>
          <a:prstGeom prst="rect">
            <a:avLst/>
          </a:prstGeom>
        </p:spPr>
      </p:pic>
    </p:spTree>
    <p:extLst>
      <p:ext uri="{BB962C8B-B14F-4D97-AF65-F5344CB8AC3E}">
        <p14:creationId xmlns:p14="http://schemas.microsoft.com/office/powerpoint/2010/main" val="4128163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EC7CD8-92DC-10E3-4A71-DA197EC2F329}"/>
              </a:ext>
            </a:extLst>
          </p:cNvPr>
          <p:cNvPicPr>
            <a:picLocks noChangeAspect="1"/>
          </p:cNvPicPr>
          <p:nvPr/>
        </p:nvPicPr>
        <p:blipFill>
          <a:blip r:embed="rId3"/>
          <a:stretch>
            <a:fillRect/>
          </a:stretch>
        </p:blipFill>
        <p:spPr>
          <a:xfrm flipH="1">
            <a:off x="8331425" y="2395631"/>
            <a:ext cx="3417788" cy="2277969"/>
          </a:xfrm>
          <a:prstGeom prst="rect">
            <a:avLst/>
          </a:prstGeom>
        </p:spPr>
      </p:pic>
      <p:sp>
        <p:nvSpPr>
          <p:cNvPr id="2" name="Title 1">
            <a:extLst>
              <a:ext uri="{FF2B5EF4-FFF2-40B4-BE49-F238E27FC236}">
                <a16:creationId xmlns:a16="http://schemas.microsoft.com/office/drawing/2014/main" id="{BE753FB3-E187-4A89-8F94-37352A1B5EF2}"/>
              </a:ext>
            </a:extLst>
          </p:cNvPr>
          <p:cNvSpPr>
            <a:spLocks noGrp="1"/>
          </p:cNvSpPr>
          <p:nvPr>
            <p:ph type="title"/>
          </p:nvPr>
        </p:nvSpPr>
        <p:spPr/>
        <p:txBody>
          <a:bodyPr/>
          <a:lstStyle/>
          <a:p>
            <a:r>
              <a:rPr lang="en-US" dirty="0"/>
              <a:t> </a:t>
            </a:r>
          </a:p>
        </p:txBody>
      </p:sp>
      <p:sp>
        <p:nvSpPr>
          <p:cNvPr id="4" name="Footer Placeholder 4">
            <a:extLst>
              <a:ext uri="{FF2B5EF4-FFF2-40B4-BE49-F238E27FC236}">
                <a16:creationId xmlns:a16="http://schemas.microsoft.com/office/drawing/2014/main" id="{87B3A1A4-0569-4B79-B53E-52DB9D91AC40}"/>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3" name="TextBox 2">
            <a:extLst>
              <a:ext uri="{FF2B5EF4-FFF2-40B4-BE49-F238E27FC236}">
                <a16:creationId xmlns:a16="http://schemas.microsoft.com/office/drawing/2014/main" id="{BB298FDC-E9F8-D747-2067-B678D4F7A362}"/>
              </a:ext>
            </a:extLst>
          </p:cNvPr>
          <p:cNvSpPr txBox="1"/>
          <p:nvPr/>
        </p:nvSpPr>
        <p:spPr>
          <a:xfrm>
            <a:off x="379286" y="1046460"/>
            <a:ext cx="11088813" cy="892552"/>
          </a:xfrm>
          <a:prstGeom prst="rect">
            <a:avLst/>
          </a:prstGeom>
          <a:noFill/>
        </p:spPr>
        <p:txBody>
          <a:bodyPr wrap="square" rtlCol="0">
            <a:spAutoFit/>
          </a:bodyPr>
          <a:lstStyle/>
          <a:p>
            <a:r>
              <a:rPr lang="en-US" sz="2600" dirty="0">
                <a:latin typeface="Arial" panose="020B0604020202020204" pitchFamily="34" charset="0"/>
                <a:cs typeface="Arial" panose="020B0604020202020204" pitchFamily="34" charset="0"/>
              </a:rPr>
              <a:t>The facility determines the type of the IBC governing document(s) it will use, an IBC Charter or an IBC Administration Procedure (SOP), or both.</a:t>
            </a:r>
            <a:endParaRPr lang="en-US" sz="2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32FF125-7344-357E-BCFA-8E9ADF6578BA}"/>
              </a:ext>
            </a:extLst>
          </p:cNvPr>
          <p:cNvSpPr txBox="1"/>
          <p:nvPr/>
        </p:nvSpPr>
        <p:spPr>
          <a:xfrm>
            <a:off x="152400" y="138318"/>
            <a:ext cx="12039600" cy="646331"/>
          </a:xfrm>
          <a:prstGeom prst="rect">
            <a:avLst/>
          </a:prstGeom>
          <a:noFill/>
        </p:spPr>
        <p:txBody>
          <a:bodyPr wrap="square" rtlCol="0">
            <a:spAutoFit/>
          </a:bodyPr>
          <a:lstStyle/>
          <a:p>
            <a:pPr algn="ctr"/>
            <a:r>
              <a:rPr lang="en-US" sz="3600" dirty="0">
                <a:solidFill>
                  <a:schemeClr val="bg1">
                    <a:lumMod val="95000"/>
                  </a:schemeClr>
                </a:solidFill>
                <a:latin typeface="Arial" panose="020B0604020202020204" pitchFamily="34" charset="0"/>
                <a:cs typeface="Arial" panose="020B0604020202020204" pitchFamily="34" charset="0"/>
              </a:rPr>
              <a:t>VA: IBC Governing Documents</a:t>
            </a:r>
          </a:p>
        </p:txBody>
      </p:sp>
      <p:sp>
        <p:nvSpPr>
          <p:cNvPr id="8" name="TextBox 7">
            <a:extLst>
              <a:ext uri="{FF2B5EF4-FFF2-40B4-BE49-F238E27FC236}">
                <a16:creationId xmlns:a16="http://schemas.microsoft.com/office/drawing/2014/main" id="{DFC48262-95DD-5B29-4261-E6707A19EAFA}"/>
              </a:ext>
            </a:extLst>
          </p:cNvPr>
          <p:cNvSpPr txBox="1"/>
          <p:nvPr/>
        </p:nvSpPr>
        <p:spPr>
          <a:xfrm>
            <a:off x="50800" y="2011124"/>
            <a:ext cx="8128000" cy="3447098"/>
          </a:xfrm>
          <a:prstGeom prst="rect">
            <a:avLst/>
          </a:prstGeom>
          <a:noFill/>
        </p:spPr>
        <p:txBody>
          <a:bodyPr wrap="square" rtlCol="0">
            <a:spAutoFit/>
          </a:bodyPr>
          <a:lstStyle/>
          <a:p>
            <a:pPr marL="914400" lvl="1" indent="-457200">
              <a:spcBef>
                <a:spcPts val="1200"/>
              </a:spcBef>
              <a:buFont typeface="Arial" panose="020B0604020202020204" pitchFamily="34" charset="0"/>
              <a:buChar char="•"/>
              <a:tabLst>
                <a:tab pos="8001000" algn="l"/>
                <a:tab pos="8293100" algn="l"/>
              </a:tabLst>
            </a:pPr>
            <a:r>
              <a:rPr lang="en-US" sz="2600" dirty="0">
                <a:latin typeface="Arial" panose="020B0604020202020204" pitchFamily="34" charset="0"/>
                <a:cs typeface="Arial" panose="020B0604020202020204" pitchFamily="34" charset="0"/>
              </a:rPr>
              <a:t>Larger and more complex biomedical research programs will usually have more administrative documents than smaller programs.  </a:t>
            </a:r>
          </a:p>
          <a:p>
            <a:pPr marL="914400" lvl="1" indent="-457200" defTabSz="762000">
              <a:spcBef>
                <a:spcPts val="1200"/>
              </a:spcBef>
              <a:buFont typeface="Arial" panose="020B0604020202020204" pitchFamily="34" charset="0"/>
              <a:buChar char="•"/>
            </a:pPr>
            <a:r>
              <a:rPr lang="en-US" sz="2600" dirty="0">
                <a:latin typeface="Arial" panose="020B0604020202020204" pitchFamily="34" charset="0"/>
                <a:cs typeface="Arial" panose="020B0604020202020204" pitchFamily="34" charset="0"/>
              </a:rPr>
              <a:t>For example, multiple protocols using a different viral vectors in an animal model involves a greater number of risks to be assessed than multiple protocols for conducting genetic analysis of a human blood specimen.  </a:t>
            </a:r>
          </a:p>
        </p:txBody>
      </p:sp>
    </p:spTree>
    <p:extLst>
      <p:ext uri="{BB962C8B-B14F-4D97-AF65-F5344CB8AC3E}">
        <p14:creationId xmlns:p14="http://schemas.microsoft.com/office/powerpoint/2010/main" val="730055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3FB3-E187-4A89-8F94-37352A1B5EF2}"/>
              </a:ext>
            </a:extLst>
          </p:cNvPr>
          <p:cNvSpPr>
            <a:spLocks noGrp="1"/>
          </p:cNvSpPr>
          <p:nvPr>
            <p:ph type="title"/>
          </p:nvPr>
        </p:nvSpPr>
        <p:spPr/>
        <p:txBody>
          <a:bodyPr/>
          <a:lstStyle/>
          <a:p>
            <a:r>
              <a:rPr lang="en-US" dirty="0"/>
              <a:t> </a:t>
            </a:r>
          </a:p>
        </p:txBody>
      </p:sp>
      <p:sp>
        <p:nvSpPr>
          <p:cNvPr id="4" name="Footer Placeholder 4">
            <a:extLst>
              <a:ext uri="{FF2B5EF4-FFF2-40B4-BE49-F238E27FC236}">
                <a16:creationId xmlns:a16="http://schemas.microsoft.com/office/drawing/2014/main" id="{87B3A1A4-0569-4B79-B53E-52DB9D91AC40}"/>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3" name="TextBox 2">
            <a:extLst>
              <a:ext uri="{FF2B5EF4-FFF2-40B4-BE49-F238E27FC236}">
                <a16:creationId xmlns:a16="http://schemas.microsoft.com/office/drawing/2014/main" id="{BB298FDC-E9F8-D747-2067-B678D4F7A362}"/>
              </a:ext>
            </a:extLst>
          </p:cNvPr>
          <p:cNvSpPr txBox="1"/>
          <p:nvPr/>
        </p:nvSpPr>
        <p:spPr>
          <a:xfrm>
            <a:off x="592299" y="869646"/>
            <a:ext cx="10658726" cy="529375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Do include:</a:t>
            </a:r>
          </a:p>
          <a:p>
            <a:pPr marL="457200" indent="-457200">
              <a:spcBef>
                <a:spcPts val="1200"/>
              </a:spcBef>
              <a:buFont typeface="Arial" panose="020B0604020202020204" pitchFamily="34" charset="0"/>
              <a:buChar char="•"/>
            </a:pPr>
            <a:r>
              <a:rPr lang="en-US" sz="2800" dirty="0">
                <a:latin typeface="Arial" panose="020B0604020202020204" pitchFamily="34" charset="0"/>
                <a:cs typeface="Arial" panose="020B0604020202020204" pitchFamily="34" charset="0"/>
              </a:rPr>
              <a:t>An expression of support from the Station Leadership about the IBC oversight and approval of VA biomedical research that promotes the safe and responsible conduct of VA biomedical research.</a:t>
            </a:r>
          </a:p>
          <a:p>
            <a:pPr marL="457200" indent="-457200">
              <a:spcBef>
                <a:spcPts val="1200"/>
              </a:spcBef>
              <a:buFont typeface="Arial" panose="020B0604020202020204" pitchFamily="34" charset="0"/>
              <a:buChar char="•"/>
            </a:pPr>
            <a:r>
              <a:rPr lang="en-US" sz="2800" dirty="0">
                <a:latin typeface="Arial" panose="020B0604020202020204" pitchFamily="34" charset="0"/>
                <a:cs typeface="Arial" panose="020B0604020202020204" pitchFamily="34" charset="0"/>
              </a:rPr>
              <a:t>A description of the VA charge to the committee to conduct reviews of r/sDNA research under the NIH Guidelines, and VHA Directive 1200.08(1).  </a:t>
            </a:r>
          </a:p>
          <a:p>
            <a:pPr marL="457200" indent="-457200">
              <a:spcBef>
                <a:spcPts val="1200"/>
              </a:spcBef>
              <a:buFont typeface="Arial" panose="020B0604020202020204" pitchFamily="34" charset="0"/>
              <a:buChar char="•"/>
            </a:pPr>
            <a:r>
              <a:rPr lang="en-US" sz="2800" dirty="0">
                <a:latin typeface="Arial" panose="020B0604020202020204" pitchFamily="34" charset="0"/>
                <a:cs typeface="Arial" panose="020B0604020202020204" pitchFamily="34" charset="0"/>
              </a:rPr>
              <a:t>The need to comply with safety program elements applicable to the research reviewed by the IBC, i.e., laboratory inspections, worker training, or medical surveillance of workers.</a:t>
            </a:r>
            <a:endParaRPr lang="en-US" dirty="0"/>
          </a:p>
        </p:txBody>
      </p:sp>
      <p:sp>
        <p:nvSpPr>
          <p:cNvPr id="5" name="TextBox 4">
            <a:extLst>
              <a:ext uri="{FF2B5EF4-FFF2-40B4-BE49-F238E27FC236}">
                <a16:creationId xmlns:a16="http://schemas.microsoft.com/office/drawing/2014/main" id="{37C2067B-D09A-94BA-F561-204B3582E604}"/>
              </a:ext>
            </a:extLst>
          </p:cNvPr>
          <p:cNvSpPr txBox="1"/>
          <p:nvPr/>
        </p:nvSpPr>
        <p:spPr>
          <a:xfrm>
            <a:off x="152400" y="138318"/>
            <a:ext cx="12039600" cy="646331"/>
          </a:xfrm>
          <a:prstGeom prst="rect">
            <a:avLst/>
          </a:prstGeom>
          <a:noFill/>
        </p:spPr>
        <p:txBody>
          <a:bodyPr wrap="square" rtlCol="0">
            <a:spAutoFit/>
          </a:bodyPr>
          <a:lstStyle/>
          <a:p>
            <a:pPr algn="ctr"/>
            <a:r>
              <a:rPr lang="en-US" sz="3600" dirty="0">
                <a:solidFill>
                  <a:schemeClr val="bg1">
                    <a:lumMod val="95000"/>
                  </a:schemeClr>
                </a:solidFill>
                <a:latin typeface="Arial" panose="020B0604020202020204" pitchFamily="34" charset="0"/>
                <a:cs typeface="Arial" panose="020B0604020202020204" pitchFamily="34" charset="0"/>
              </a:rPr>
              <a:t>VA: IBC Governing Documents (cont.)</a:t>
            </a:r>
          </a:p>
        </p:txBody>
      </p:sp>
    </p:spTree>
    <p:extLst>
      <p:ext uri="{BB962C8B-B14F-4D97-AF65-F5344CB8AC3E}">
        <p14:creationId xmlns:p14="http://schemas.microsoft.com/office/powerpoint/2010/main" val="3221129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3FB3-E187-4A89-8F94-37352A1B5EF2}"/>
              </a:ext>
            </a:extLst>
          </p:cNvPr>
          <p:cNvSpPr>
            <a:spLocks noGrp="1"/>
          </p:cNvSpPr>
          <p:nvPr>
            <p:ph type="title"/>
          </p:nvPr>
        </p:nvSpPr>
        <p:spPr/>
        <p:txBody>
          <a:bodyPr/>
          <a:lstStyle/>
          <a:p>
            <a:r>
              <a:rPr lang="en-US" dirty="0"/>
              <a:t> </a:t>
            </a:r>
          </a:p>
        </p:txBody>
      </p:sp>
      <p:sp>
        <p:nvSpPr>
          <p:cNvPr id="4" name="Footer Placeholder 4">
            <a:extLst>
              <a:ext uri="{FF2B5EF4-FFF2-40B4-BE49-F238E27FC236}">
                <a16:creationId xmlns:a16="http://schemas.microsoft.com/office/drawing/2014/main" id="{87B3A1A4-0569-4B79-B53E-52DB9D91AC40}"/>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3" name="TextBox 2">
            <a:extLst>
              <a:ext uri="{FF2B5EF4-FFF2-40B4-BE49-F238E27FC236}">
                <a16:creationId xmlns:a16="http://schemas.microsoft.com/office/drawing/2014/main" id="{BB298FDC-E9F8-D747-2067-B678D4F7A362}"/>
              </a:ext>
            </a:extLst>
          </p:cNvPr>
          <p:cNvSpPr txBox="1"/>
          <p:nvPr/>
        </p:nvSpPr>
        <p:spPr>
          <a:xfrm>
            <a:off x="527646" y="1315922"/>
            <a:ext cx="10658726" cy="4401205"/>
          </a:xfrm>
          <a:prstGeom prst="rect">
            <a:avLst/>
          </a:prstGeom>
          <a:noFill/>
        </p:spPr>
        <p:txBody>
          <a:bodyPr wrap="square" rtlCol="0">
            <a:spAutoFit/>
          </a:bodyPr>
          <a:lstStyle/>
          <a:p>
            <a:pPr marL="457200" indent="-457200">
              <a:spcBef>
                <a:spcPts val="1200"/>
              </a:spcBef>
              <a:buFont typeface="Arial" panose="020B0604020202020204" pitchFamily="34" charset="0"/>
              <a:buChar char="•"/>
            </a:pPr>
            <a:r>
              <a:rPr lang="en-US" sz="2800" dirty="0">
                <a:latin typeface="Arial" panose="020B0604020202020204" pitchFamily="34" charset="0"/>
                <a:cs typeface="Arial" panose="020B0604020202020204" pitchFamily="34" charset="0"/>
              </a:rPr>
              <a:t>Define the scope of research reviewed by the IBC as only r/sDNA research covered by the NIH Guidelines or per Section IV-B-2-b-(9), performing other functions delegated to the Institutional Biosafety, i.e., pathogens, infectious agents, and toxins. </a:t>
            </a:r>
          </a:p>
          <a:p>
            <a:pPr marL="457200" indent="-457200">
              <a:spcBef>
                <a:spcPts val="1200"/>
              </a:spcBef>
              <a:buFont typeface="Arial" panose="020B0604020202020204" pitchFamily="34" charset="0"/>
              <a:buChar char="•"/>
            </a:pPr>
            <a:r>
              <a:rPr lang="en-US" sz="2800" dirty="0">
                <a:latin typeface="Arial" panose="020B0604020202020204" pitchFamily="34" charset="0"/>
                <a:cs typeface="Arial" panose="020B0604020202020204" pitchFamily="34" charset="0"/>
              </a:rPr>
              <a:t>Directing that the IBC coordinate its review processes with the Institutional Review Board (IRB) and/or the Institutional Animal Care and Use Committee (IACUC) when review by those committees is required.</a:t>
            </a:r>
            <a:endParaRPr lang="en-US" dirty="0"/>
          </a:p>
          <a:p>
            <a:r>
              <a:rPr lang="en-US" dirty="0"/>
              <a:t>	</a:t>
            </a:r>
          </a:p>
        </p:txBody>
      </p:sp>
      <p:sp>
        <p:nvSpPr>
          <p:cNvPr id="5" name="TextBox 4">
            <a:extLst>
              <a:ext uri="{FF2B5EF4-FFF2-40B4-BE49-F238E27FC236}">
                <a16:creationId xmlns:a16="http://schemas.microsoft.com/office/drawing/2014/main" id="{0DF3D2EE-4ABF-CA8F-6595-7DB6F704929D}"/>
              </a:ext>
            </a:extLst>
          </p:cNvPr>
          <p:cNvSpPr txBox="1"/>
          <p:nvPr/>
        </p:nvSpPr>
        <p:spPr>
          <a:xfrm>
            <a:off x="152400" y="138318"/>
            <a:ext cx="12039600" cy="646331"/>
          </a:xfrm>
          <a:prstGeom prst="rect">
            <a:avLst/>
          </a:prstGeom>
          <a:noFill/>
        </p:spPr>
        <p:txBody>
          <a:bodyPr wrap="square" rtlCol="0">
            <a:spAutoFit/>
          </a:bodyPr>
          <a:lstStyle/>
          <a:p>
            <a:pPr algn="ctr"/>
            <a:r>
              <a:rPr lang="en-US" sz="3600" dirty="0">
                <a:solidFill>
                  <a:schemeClr val="bg1">
                    <a:lumMod val="95000"/>
                  </a:schemeClr>
                </a:solidFill>
                <a:latin typeface="Arial" panose="020B0604020202020204" pitchFamily="34" charset="0"/>
                <a:cs typeface="Arial" panose="020B0604020202020204" pitchFamily="34" charset="0"/>
              </a:rPr>
              <a:t>VA: IBC Governing Documents (cont.)</a:t>
            </a:r>
          </a:p>
        </p:txBody>
      </p:sp>
    </p:spTree>
    <p:extLst>
      <p:ext uri="{BB962C8B-B14F-4D97-AF65-F5344CB8AC3E}">
        <p14:creationId xmlns:p14="http://schemas.microsoft.com/office/powerpoint/2010/main" val="1116550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3FB3-E187-4A89-8F94-37352A1B5EF2}"/>
              </a:ext>
            </a:extLst>
          </p:cNvPr>
          <p:cNvSpPr>
            <a:spLocks noGrp="1"/>
          </p:cNvSpPr>
          <p:nvPr>
            <p:ph type="title"/>
          </p:nvPr>
        </p:nvSpPr>
        <p:spPr/>
        <p:txBody>
          <a:bodyPr/>
          <a:lstStyle/>
          <a:p>
            <a:r>
              <a:rPr lang="en-US" dirty="0"/>
              <a:t> </a:t>
            </a:r>
          </a:p>
        </p:txBody>
      </p:sp>
      <p:sp>
        <p:nvSpPr>
          <p:cNvPr id="4" name="Footer Placeholder 4">
            <a:extLst>
              <a:ext uri="{FF2B5EF4-FFF2-40B4-BE49-F238E27FC236}">
                <a16:creationId xmlns:a16="http://schemas.microsoft.com/office/drawing/2014/main" id="{87B3A1A4-0569-4B79-B53E-52DB9D91AC40}"/>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3" name="TextBox 2">
            <a:extLst>
              <a:ext uri="{FF2B5EF4-FFF2-40B4-BE49-F238E27FC236}">
                <a16:creationId xmlns:a16="http://schemas.microsoft.com/office/drawing/2014/main" id="{BB298FDC-E9F8-D747-2067-B678D4F7A362}"/>
              </a:ext>
            </a:extLst>
          </p:cNvPr>
          <p:cNvSpPr txBox="1"/>
          <p:nvPr/>
        </p:nvSpPr>
        <p:spPr>
          <a:xfrm>
            <a:off x="5178887" y="1231695"/>
            <a:ext cx="6387638" cy="5139869"/>
          </a:xfrm>
          <a:prstGeom prst="rect">
            <a:avLst/>
          </a:prstGeom>
          <a:noFill/>
        </p:spPr>
        <p:txBody>
          <a:bodyPr wrap="square" rtlCol="0">
            <a:spAutoFit/>
          </a:bodyPr>
          <a:lstStyle/>
          <a:p>
            <a:pPr algn="ctr">
              <a:spcBef>
                <a:spcPts val="1200"/>
              </a:spcBef>
            </a:pPr>
            <a:r>
              <a:rPr lang="en-US" sz="2800" dirty="0">
                <a:latin typeface="Arial" panose="020B0604020202020204" pitchFamily="34" charset="0"/>
                <a:cs typeface="Arial" panose="020B0604020202020204" pitchFamily="34" charset="0"/>
              </a:rPr>
              <a:t>NIH Guidelines, Section IV-B-1-h </a:t>
            </a:r>
          </a:p>
          <a:p>
            <a:pPr>
              <a:spcBef>
                <a:spcPts val="1200"/>
              </a:spcBef>
            </a:pPr>
            <a:endParaRPr lang="en-US" sz="2800" dirty="0">
              <a:latin typeface="Arial" panose="020B0604020202020204" pitchFamily="34" charset="0"/>
              <a:cs typeface="Arial" panose="020B0604020202020204" pitchFamily="34" charset="0"/>
            </a:endParaRPr>
          </a:p>
          <a:p>
            <a:pPr>
              <a:spcBef>
                <a:spcPts val="1200"/>
              </a:spcBef>
            </a:pPr>
            <a:r>
              <a:rPr lang="en-US" sz="2800" dirty="0">
                <a:latin typeface="Arial" panose="020B0604020202020204" pitchFamily="34" charset="0"/>
                <a:cs typeface="Arial" panose="020B0604020202020204" pitchFamily="34" charset="0"/>
              </a:rPr>
              <a:t>Ensure appropriate training for the IBC Chair and members, BSO and other containment experts (when applicable), PIs, and laboratory staff regarding laboratory safety and implementation of the NIH Guidelines. </a:t>
            </a:r>
          </a:p>
          <a:p>
            <a:pPr>
              <a:spcBef>
                <a:spcPts val="1200"/>
              </a:spcBef>
            </a:pPr>
            <a:endParaRPr lang="en-US" dirty="0"/>
          </a:p>
          <a:p>
            <a:pPr>
              <a:spcBef>
                <a:spcPts val="1200"/>
              </a:spcBef>
            </a:pPr>
            <a:r>
              <a:rPr lang="en-US" dirty="0"/>
              <a:t>	</a:t>
            </a:r>
          </a:p>
          <a:p>
            <a:pPr>
              <a:spcBef>
                <a:spcPts val="1200"/>
              </a:spcBef>
            </a:pPr>
            <a:r>
              <a:rPr lang="en-US" dirty="0"/>
              <a:t>	</a:t>
            </a:r>
          </a:p>
        </p:txBody>
      </p:sp>
      <p:sp>
        <p:nvSpPr>
          <p:cNvPr id="5" name="TextBox 4">
            <a:extLst>
              <a:ext uri="{FF2B5EF4-FFF2-40B4-BE49-F238E27FC236}">
                <a16:creationId xmlns:a16="http://schemas.microsoft.com/office/drawing/2014/main" id="{F44B3138-2C34-2DF0-8305-203D5C126802}"/>
              </a:ext>
            </a:extLst>
          </p:cNvPr>
          <p:cNvSpPr txBox="1"/>
          <p:nvPr/>
        </p:nvSpPr>
        <p:spPr>
          <a:xfrm>
            <a:off x="152400" y="138318"/>
            <a:ext cx="12039600" cy="646331"/>
          </a:xfrm>
          <a:prstGeom prst="rect">
            <a:avLst/>
          </a:prstGeom>
          <a:noFill/>
        </p:spPr>
        <p:txBody>
          <a:bodyPr wrap="square" rtlCol="0">
            <a:spAutoFit/>
          </a:bodyPr>
          <a:lstStyle/>
          <a:p>
            <a:pPr algn="ctr"/>
            <a:r>
              <a:rPr lang="en-US" sz="3600" dirty="0">
                <a:solidFill>
                  <a:schemeClr val="bg1">
                    <a:lumMod val="95000"/>
                  </a:schemeClr>
                </a:solidFill>
                <a:latin typeface="Arial" panose="020B0604020202020204" pitchFamily="34" charset="0"/>
                <a:cs typeface="Arial" panose="020B0604020202020204" pitchFamily="34" charset="0"/>
              </a:rPr>
              <a:t>IBC Member Training</a:t>
            </a:r>
          </a:p>
        </p:txBody>
      </p:sp>
      <p:pic>
        <p:nvPicPr>
          <p:cNvPr id="6" name="Picture 5">
            <a:extLst>
              <a:ext uri="{FF2B5EF4-FFF2-40B4-BE49-F238E27FC236}">
                <a16:creationId xmlns:a16="http://schemas.microsoft.com/office/drawing/2014/main" id="{1FAB5AA0-75DA-B57C-940E-F143B874C3FC}"/>
              </a:ext>
            </a:extLst>
          </p:cNvPr>
          <p:cNvPicPr>
            <a:picLocks noChangeAspect="1"/>
          </p:cNvPicPr>
          <p:nvPr/>
        </p:nvPicPr>
        <p:blipFill>
          <a:blip r:embed="rId3"/>
          <a:stretch>
            <a:fillRect/>
          </a:stretch>
        </p:blipFill>
        <p:spPr>
          <a:xfrm>
            <a:off x="625475" y="1942361"/>
            <a:ext cx="4514850" cy="3381375"/>
          </a:xfrm>
          <a:prstGeom prst="rect">
            <a:avLst/>
          </a:prstGeom>
        </p:spPr>
      </p:pic>
    </p:spTree>
    <p:extLst>
      <p:ext uri="{BB962C8B-B14F-4D97-AF65-F5344CB8AC3E}">
        <p14:creationId xmlns:p14="http://schemas.microsoft.com/office/powerpoint/2010/main" val="3009368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3FB3-E187-4A89-8F94-37352A1B5EF2}"/>
              </a:ext>
            </a:extLst>
          </p:cNvPr>
          <p:cNvSpPr>
            <a:spLocks noGrp="1"/>
          </p:cNvSpPr>
          <p:nvPr>
            <p:ph type="title"/>
          </p:nvPr>
        </p:nvSpPr>
        <p:spPr/>
        <p:txBody>
          <a:bodyPr/>
          <a:lstStyle/>
          <a:p>
            <a:r>
              <a:rPr lang="en-US" dirty="0"/>
              <a:t> </a:t>
            </a:r>
          </a:p>
        </p:txBody>
      </p:sp>
      <p:sp>
        <p:nvSpPr>
          <p:cNvPr id="4" name="Footer Placeholder 4">
            <a:extLst>
              <a:ext uri="{FF2B5EF4-FFF2-40B4-BE49-F238E27FC236}">
                <a16:creationId xmlns:a16="http://schemas.microsoft.com/office/drawing/2014/main" id="{87B3A1A4-0569-4B79-B53E-52DB9D91AC40}"/>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3" name="TextBox 2">
            <a:extLst>
              <a:ext uri="{FF2B5EF4-FFF2-40B4-BE49-F238E27FC236}">
                <a16:creationId xmlns:a16="http://schemas.microsoft.com/office/drawing/2014/main" id="{BB298FDC-E9F8-D747-2067-B678D4F7A362}"/>
              </a:ext>
            </a:extLst>
          </p:cNvPr>
          <p:cNvSpPr txBox="1"/>
          <p:nvPr/>
        </p:nvSpPr>
        <p:spPr>
          <a:xfrm>
            <a:off x="410580" y="1331366"/>
            <a:ext cx="11111784" cy="3447098"/>
          </a:xfrm>
          <a:prstGeom prst="rect">
            <a:avLst/>
          </a:prstGeom>
          <a:noFill/>
        </p:spPr>
        <p:txBody>
          <a:bodyPr wrap="square" rtlCol="0">
            <a:spAutoFit/>
          </a:bodyPr>
          <a:lstStyle/>
          <a:p>
            <a:pPr marL="457200" indent="-457200">
              <a:spcBef>
                <a:spcPts val="1200"/>
              </a:spcBef>
              <a:buFont typeface="Arial" panose="020B0604020202020204" pitchFamily="34" charset="0"/>
              <a:buChar char="•"/>
            </a:pPr>
            <a:r>
              <a:rPr lang="en-US" sz="2600" dirty="0">
                <a:latin typeface="Arial" panose="020B0604020202020204" pitchFamily="34" charset="0"/>
                <a:cs typeface="Arial" panose="020B0604020202020204" pitchFamily="34" charset="0"/>
              </a:rPr>
              <a:t>ORD has created an optional VA IBC member on-line training course on the Collaborative Institutions Training Initiative platform (CITI). </a:t>
            </a:r>
            <a:r>
              <a:rPr lang="en-US" sz="2600" dirty="0">
                <a:latin typeface="Arial" panose="020B0604020202020204" pitchFamily="34" charset="0"/>
                <a:cs typeface="Arial" panose="020B0604020202020204" pitchFamily="34" charset="0"/>
                <a:hlinkClick r:id="rId3"/>
              </a:rPr>
              <a:t>https://www.research.va.gov/programs/orppe/education/ord_training/va_ibc.cfm</a:t>
            </a:r>
            <a:endParaRPr lang="en-US" sz="2600" dirty="0">
              <a:latin typeface="Arial" panose="020B0604020202020204" pitchFamily="34" charset="0"/>
              <a:cs typeface="Arial" panose="020B0604020202020204" pitchFamily="34" charset="0"/>
            </a:endParaRPr>
          </a:p>
          <a:p>
            <a:pPr marL="457200" indent="-457200">
              <a:spcBef>
                <a:spcPts val="1200"/>
              </a:spcBef>
              <a:buFont typeface="Arial" panose="020B0604020202020204" pitchFamily="34" charset="0"/>
              <a:buChar char="•"/>
            </a:pPr>
            <a:r>
              <a:rPr lang="en-US" sz="2600" b="0" i="0" dirty="0">
                <a:effectLst/>
                <a:latin typeface="Arial" panose="020B0604020202020204" pitchFamily="34" charset="0"/>
              </a:rPr>
              <a:t>The facility ACOS or AO/RD may contact Dr. Alice Huang </a:t>
            </a:r>
            <a:r>
              <a:rPr lang="en-US" sz="2600" dirty="0">
                <a:latin typeface="Arial" panose="020B0604020202020204" pitchFamily="34" charset="0"/>
              </a:rPr>
              <a:t>via email at </a:t>
            </a:r>
            <a:r>
              <a:rPr lang="en-US" sz="2600" b="0" i="0" u="sng" dirty="0">
                <a:solidFill>
                  <a:srgbClr val="0B6CB2"/>
                </a:solidFill>
                <a:effectLst/>
                <a:latin typeface="Arial" panose="020B0604020202020204" pitchFamily="34" charset="0"/>
                <a:hlinkClick r:id="rId4"/>
              </a:rPr>
              <a:t>alice.huang@va.gov</a:t>
            </a:r>
            <a:r>
              <a:rPr lang="en-US" sz="2600" b="0" i="0" dirty="0">
                <a:solidFill>
                  <a:srgbClr val="444444"/>
                </a:solidFill>
                <a:effectLst/>
                <a:latin typeface="Arial" panose="020B0604020202020204" pitchFamily="34" charset="0"/>
              </a:rPr>
              <a:t>  </a:t>
            </a:r>
            <a:r>
              <a:rPr lang="en-US" sz="2600" b="0" i="0" dirty="0">
                <a:effectLst/>
                <a:latin typeface="Arial" panose="020B0604020202020204" pitchFamily="34" charset="0"/>
              </a:rPr>
              <a:t>to make this IBC training course available to learners at their facility.  Dr. Huang </a:t>
            </a:r>
            <a:r>
              <a:rPr lang="en-US" sz="2600" dirty="0">
                <a:latin typeface="Arial" panose="020B0604020202020204" pitchFamily="34" charset="0"/>
              </a:rPr>
              <a:t>will also help </a:t>
            </a:r>
            <a:r>
              <a:rPr lang="en-US" sz="2600" b="0" i="0" dirty="0">
                <a:effectLst/>
                <a:latin typeface="Arial" panose="020B0604020202020204" pitchFamily="34" charset="0"/>
              </a:rPr>
              <a:t>with general questions about the course availability. </a:t>
            </a:r>
            <a:endParaRPr lang="en-US" dirty="0"/>
          </a:p>
        </p:txBody>
      </p:sp>
      <p:sp>
        <p:nvSpPr>
          <p:cNvPr id="5" name="TextBox 4">
            <a:extLst>
              <a:ext uri="{FF2B5EF4-FFF2-40B4-BE49-F238E27FC236}">
                <a16:creationId xmlns:a16="http://schemas.microsoft.com/office/drawing/2014/main" id="{C59C54F9-F77A-026F-E8A2-21A912ED583D}"/>
              </a:ext>
            </a:extLst>
          </p:cNvPr>
          <p:cNvSpPr txBox="1"/>
          <p:nvPr/>
        </p:nvSpPr>
        <p:spPr>
          <a:xfrm>
            <a:off x="152400" y="138318"/>
            <a:ext cx="12039600" cy="646331"/>
          </a:xfrm>
          <a:prstGeom prst="rect">
            <a:avLst/>
          </a:prstGeom>
          <a:noFill/>
        </p:spPr>
        <p:txBody>
          <a:bodyPr wrap="square" rtlCol="0">
            <a:spAutoFit/>
          </a:bodyPr>
          <a:lstStyle/>
          <a:p>
            <a:pPr algn="ctr"/>
            <a:r>
              <a:rPr lang="en-US" sz="3600" dirty="0">
                <a:solidFill>
                  <a:schemeClr val="bg1">
                    <a:lumMod val="95000"/>
                  </a:schemeClr>
                </a:solidFill>
                <a:latin typeface="Arial" panose="020B0604020202020204" pitchFamily="34" charset="0"/>
                <a:cs typeface="Arial" panose="020B0604020202020204" pitchFamily="34" charset="0"/>
              </a:rPr>
              <a:t>IBC Member Training (cont.)</a:t>
            </a:r>
          </a:p>
        </p:txBody>
      </p:sp>
      <p:pic>
        <p:nvPicPr>
          <p:cNvPr id="6" name="Picture 5">
            <a:extLst>
              <a:ext uri="{FF2B5EF4-FFF2-40B4-BE49-F238E27FC236}">
                <a16:creationId xmlns:a16="http://schemas.microsoft.com/office/drawing/2014/main" id="{2B69CFD2-2C5E-7E45-29A0-A0443CD73410}"/>
              </a:ext>
            </a:extLst>
          </p:cNvPr>
          <p:cNvPicPr>
            <a:picLocks noChangeAspect="1"/>
          </p:cNvPicPr>
          <p:nvPr/>
        </p:nvPicPr>
        <p:blipFill>
          <a:blip r:embed="rId5"/>
          <a:stretch>
            <a:fillRect/>
          </a:stretch>
        </p:blipFill>
        <p:spPr>
          <a:xfrm>
            <a:off x="9912350" y="4508500"/>
            <a:ext cx="1778000" cy="1333500"/>
          </a:xfrm>
          <a:prstGeom prst="rect">
            <a:avLst/>
          </a:prstGeom>
        </p:spPr>
      </p:pic>
    </p:spTree>
    <p:extLst>
      <p:ext uri="{BB962C8B-B14F-4D97-AF65-F5344CB8AC3E}">
        <p14:creationId xmlns:p14="http://schemas.microsoft.com/office/powerpoint/2010/main" val="53619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3FB3-E187-4A89-8F94-37352A1B5EF2}"/>
              </a:ext>
            </a:extLst>
          </p:cNvPr>
          <p:cNvSpPr>
            <a:spLocks noGrp="1"/>
          </p:cNvSpPr>
          <p:nvPr>
            <p:ph type="title"/>
          </p:nvPr>
        </p:nvSpPr>
        <p:spPr/>
        <p:txBody>
          <a:bodyPr/>
          <a:lstStyle/>
          <a:p>
            <a:r>
              <a:rPr lang="en-US" dirty="0"/>
              <a:t> </a:t>
            </a:r>
          </a:p>
        </p:txBody>
      </p:sp>
      <p:sp>
        <p:nvSpPr>
          <p:cNvPr id="4" name="Footer Placeholder 4">
            <a:extLst>
              <a:ext uri="{FF2B5EF4-FFF2-40B4-BE49-F238E27FC236}">
                <a16:creationId xmlns:a16="http://schemas.microsoft.com/office/drawing/2014/main" id="{87B3A1A4-0569-4B79-B53E-52DB9D91AC40}"/>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7" name="TextBox 6">
            <a:extLst>
              <a:ext uri="{FF2B5EF4-FFF2-40B4-BE49-F238E27FC236}">
                <a16:creationId xmlns:a16="http://schemas.microsoft.com/office/drawing/2014/main" id="{60C5AF45-6645-1907-0F6A-6EDDF0D6481C}"/>
              </a:ext>
            </a:extLst>
          </p:cNvPr>
          <p:cNvSpPr txBox="1"/>
          <p:nvPr/>
        </p:nvSpPr>
        <p:spPr>
          <a:xfrm>
            <a:off x="0" y="50799"/>
            <a:ext cx="12192000" cy="369332"/>
          </a:xfrm>
          <a:prstGeom prst="rect">
            <a:avLst/>
          </a:prstGeom>
          <a:noFill/>
        </p:spPr>
        <p:txBody>
          <a:bodyPr wrap="square" rtlCol="0">
            <a:spAutoFit/>
          </a:bodyPr>
          <a:lstStyle/>
          <a:p>
            <a:pPr algn="ctr"/>
            <a:r>
              <a:rPr lang="en-US" dirty="0">
                <a:solidFill>
                  <a:schemeClr val="bg1"/>
                </a:solidFill>
              </a:rPr>
              <a:t> </a:t>
            </a:r>
            <a:endParaRPr lang="en-US" sz="360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BCEFE18-C359-6D89-6644-2DC5D351DCA6}"/>
              </a:ext>
            </a:extLst>
          </p:cNvPr>
          <p:cNvSpPr txBox="1"/>
          <p:nvPr/>
        </p:nvSpPr>
        <p:spPr>
          <a:xfrm>
            <a:off x="1" y="109487"/>
            <a:ext cx="12039600" cy="646331"/>
          </a:xfrm>
          <a:prstGeom prst="rect">
            <a:avLst/>
          </a:prstGeom>
          <a:noFill/>
        </p:spPr>
        <p:txBody>
          <a:bodyPr wrap="square" rtlCol="0">
            <a:spAutoFit/>
          </a:bodyPr>
          <a:lstStyle/>
          <a:p>
            <a:pPr algn="ctr"/>
            <a:r>
              <a:rPr lang="en-US" sz="3600" dirty="0">
                <a:solidFill>
                  <a:schemeClr val="bg1">
                    <a:lumMod val="95000"/>
                  </a:schemeClr>
                </a:solidFill>
                <a:latin typeface="Arial" panose="020B0604020202020204" pitchFamily="34" charset="0"/>
                <a:cs typeface="Arial" panose="020B0604020202020204" pitchFamily="34" charset="0"/>
              </a:rPr>
              <a:t> Additional IBC Documents</a:t>
            </a:r>
          </a:p>
        </p:txBody>
      </p:sp>
      <p:sp>
        <p:nvSpPr>
          <p:cNvPr id="5" name="TextBox 4">
            <a:extLst>
              <a:ext uri="{FF2B5EF4-FFF2-40B4-BE49-F238E27FC236}">
                <a16:creationId xmlns:a16="http://schemas.microsoft.com/office/drawing/2014/main" id="{60BD4050-A5DD-057F-460F-91C632960D84}"/>
              </a:ext>
            </a:extLst>
          </p:cNvPr>
          <p:cNvSpPr txBox="1"/>
          <p:nvPr/>
        </p:nvSpPr>
        <p:spPr>
          <a:xfrm>
            <a:off x="398585" y="902371"/>
            <a:ext cx="11394830" cy="4308872"/>
          </a:xfrm>
          <a:prstGeom prst="rect">
            <a:avLst/>
          </a:prstGeom>
          <a:noFill/>
        </p:spPr>
        <p:txBody>
          <a:bodyPr wrap="square" rtlCol="0">
            <a:spAutoFit/>
          </a:bodyPr>
          <a:lstStyle/>
          <a:p>
            <a:pPr>
              <a:spcAft>
                <a:spcPts val="1200"/>
              </a:spcAft>
            </a:pPr>
            <a:r>
              <a:rPr lang="en-US" sz="2600" dirty="0">
                <a:latin typeface="Arial" panose="020B0604020202020204" pitchFamily="34" charset="0"/>
                <a:cs typeface="Arial" panose="020B0604020202020204" pitchFamily="34" charset="0"/>
              </a:rPr>
              <a:t>Administrative documents required under the NIH Guidelines:</a:t>
            </a:r>
            <a:endParaRPr lang="en-US" sz="2600" dirty="0">
              <a:highlight>
                <a:srgbClr val="FFFF00"/>
              </a:highlight>
              <a:latin typeface="Arial" panose="020B0604020202020204" pitchFamily="34" charset="0"/>
              <a:cs typeface="Arial" panose="020B0604020202020204" pitchFamily="34" charset="0"/>
            </a:endParaRPr>
          </a:p>
          <a:p>
            <a:pPr marL="914400" lvl="1" indent="-457200">
              <a:spcAft>
                <a:spcPts val="1200"/>
              </a:spcAft>
              <a:buFont typeface="Arial" panose="020B0604020202020204" pitchFamily="34" charset="0"/>
              <a:buChar char="•"/>
            </a:pPr>
            <a:r>
              <a:rPr lang="en-US" sz="2600" dirty="0">
                <a:latin typeface="Arial" panose="020B0604020202020204" pitchFamily="34" charset="0"/>
                <a:cs typeface="Arial" panose="020B0604020202020204" pitchFamily="34" charset="0"/>
              </a:rPr>
              <a:t>A copy of the VA IBC registration submission, NIH OSP email notice of acceptance, and the initial and annual report. </a:t>
            </a:r>
          </a:p>
          <a:p>
            <a:pPr marL="914400" lvl="1" indent="-457200">
              <a:spcAft>
                <a:spcPts val="1200"/>
              </a:spcAft>
              <a:buFont typeface="Arial" panose="020B0604020202020204" pitchFamily="34" charset="0"/>
              <a:buChar char="•"/>
            </a:pPr>
            <a:r>
              <a:rPr lang="en-US" sz="2600" dirty="0">
                <a:latin typeface="Arial" panose="020B0604020202020204" pitchFamily="34" charset="0"/>
                <a:cs typeface="Arial" panose="020B0604020202020204" pitchFamily="34" charset="0"/>
              </a:rPr>
              <a:t>A copy of each member’s letter or notice of appointment, initial member training, and current roster of IBC members.</a:t>
            </a:r>
          </a:p>
          <a:p>
            <a:pPr marL="914400" lvl="1" indent="-457200">
              <a:spcAft>
                <a:spcPts val="1200"/>
              </a:spcAft>
              <a:buFont typeface="Arial" panose="020B0604020202020204" pitchFamily="34" charset="0"/>
              <a:buChar char="•"/>
            </a:pPr>
            <a:r>
              <a:rPr lang="en-US" sz="2600" dirty="0">
                <a:latin typeface="Arial" panose="020B0604020202020204" pitchFamily="34" charset="0"/>
                <a:cs typeface="Arial" panose="020B0604020202020204" pitchFamily="34" charset="0"/>
              </a:rPr>
              <a:t>Copies of NIH-reportable incidents, occupational exposure, or environmental releases involving r/sDNA, if any.	</a:t>
            </a:r>
          </a:p>
          <a:p>
            <a:pPr lvl="1">
              <a:spcAft>
                <a:spcPts val="1200"/>
              </a:spcAft>
            </a:pPr>
            <a:r>
              <a:rPr lang="en-US" sz="2600" dirty="0">
                <a:latin typeface="Arial" panose="020B0604020202020204" pitchFamily="34" charset="0"/>
                <a:cs typeface="Arial" panose="020B0604020202020204" pitchFamily="34" charset="0"/>
              </a:rPr>
              <a:t> </a:t>
            </a:r>
            <a:r>
              <a:rPr lang="en-US" sz="2600" b="1" u="sng" dirty="0">
                <a:latin typeface="Arial" panose="020B0604020202020204" pitchFamily="34" charset="0"/>
                <a:cs typeface="Arial" panose="020B0604020202020204" pitchFamily="34" charset="0"/>
              </a:rPr>
              <a:t>NOTE: </a:t>
            </a:r>
            <a:r>
              <a:rPr lang="en-US" sz="2600" dirty="0">
                <a:latin typeface="Arial" panose="020B0604020202020204" pitchFamily="34" charset="0"/>
                <a:cs typeface="Arial" panose="020B0604020202020204" pitchFamily="34" charset="0"/>
              </a:rPr>
              <a:t> Terms for obtaining documents from externally administrated IBCs are included in the VA-Affiliate and VA-VA IBC MOU.</a:t>
            </a:r>
            <a:endParaRPr lang="en-US" sz="2600" dirty="0"/>
          </a:p>
        </p:txBody>
      </p:sp>
      <p:sp>
        <p:nvSpPr>
          <p:cNvPr id="6" name="Star: 5 Points 5">
            <a:extLst>
              <a:ext uri="{FF2B5EF4-FFF2-40B4-BE49-F238E27FC236}">
                <a16:creationId xmlns:a16="http://schemas.microsoft.com/office/drawing/2014/main" id="{E6E8E0E3-B1C2-B5EE-7AC2-893AAE6B7BF2}"/>
              </a:ext>
            </a:extLst>
          </p:cNvPr>
          <p:cNvSpPr/>
          <p:nvPr/>
        </p:nvSpPr>
        <p:spPr>
          <a:xfrm>
            <a:off x="0" y="4094702"/>
            <a:ext cx="902825" cy="958329"/>
          </a:xfrm>
          <a:prstGeom prst="star5">
            <a:avLst>
              <a:gd name="adj" fmla="val 25870"/>
              <a:gd name="hf" fmla="val 105146"/>
              <a:gd name="vf" fmla="val 11055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0890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3FB3-E187-4A89-8F94-37352A1B5EF2}"/>
              </a:ext>
            </a:extLst>
          </p:cNvPr>
          <p:cNvSpPr>
            <a:spLocks noGrp="1"/>
          </p:cNvSpPr>
          <p:nvPr>
            <p:ph type="title"/>
          </p:nvPr>
        </p:nvSpPr>
        <p:spPr/>
        <p:txBody>
          <a:bodyPr/>
          <a:lstStyle/>
          <a:p>
            <a:r>
              <a:rPr lang="en-US" dirty="0"/>
              <a:t> </a:t>
            </a:r>
          </a:p>
        </p:txBody>
      </p:sp>
      <p:sp>
        <p:nvSpPr>
          <p:cNvPr id="4" name="Footer Placeholder 4">
            <a:extLst>
              <a:ext uri="{FF2B5EF4-FFF2-40B4-BE49-F238E27FC236}">
                <a16:creationId xmlns:a16="http://schemas.microsoft.com/office/drawing/2014/main" id="{87B3A1A4-0569-4B79-B53E-52DB9D91AC40}"/>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7" name="TextBox 6">
            <a:extLst>
              <a:ext uri="{FF2B5EF4-FFF2-40B4-BE49-F238E27FC236}">
                <a16:creationId xmlns:a16="http://schemas.microsoft.com/office/drawing/2014/main" id="{60C5AF45-6645-1907-0F6A-6EDDF0D6481C}"/>
              </a:ext>
            </a:extLst>
          </p:cNvPr>
          <p:cNvSpPr txBox="1"/>
          <p:nvPr/>
        </p:nvSpPr>
        <p:spPr>
          <a:xfrm>
            <a:off x="0" y="50799"/>
            <a:ext cx="12192000" cy="369332"/>
          </a:xfrm>
          <a:prstGeom prst="rect">
            <a:avLst/>
          </a:prstGeom>
          <a:noFill/>
        </p:spPr>
        <p:txBody>
          <a:bodyPr wrap="square" rtlCol="0">
            <a:spAutoFit/>
          </a:bodyPr>
          <a:lstStyle/>
          <a:p>
            <a:pPr algn="ctr"/>
            <a:r>
              <a:rPr lang="en-US" dirty="0">
                <a:solidFill>
                  <a:schemeClr val="bg1"/>
                </a:solidFill>
              </a:rPr>
              <a:t> </a:t>
            </a:r>
            <a:endParaRPr lang="en-US" sz="360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BCEFE18-C359-6D89-6644-2DC5D351DCA6}"/>
              </a:ext>
            </a:extLst>
          </p:cNvPr>
          <p:cNvSpPr txBox="1"/>
          <p:nvPr/>
        </p:nvSpPr>
        <p:spPr>
          <a:xfrm>
            <a:off x="1" y="109487"/>
            <a:ext cx="12039600" cy="646331"/>
          </a:xfrm>
          <a:prstGeom prst="rect">
            <a:avLst/>
          </a:prstGeom>
          <a:noFill/>
        </p:spPr>
        <p:txBody>
          <a:bodyPr wrap="square" rtlCol="0">
            <a:spAutoFit/>
          </a:bodyPr>
          <a:lstStyle/>
          <a:p>
            <a:pPr algn="ctr"/>
            <a:r>
              <a:rPr lang="en-US" sz="3600" dirty="0">
                <a:solidFill>
                  <a:schemeClr val="bg1">
                    <a:lumMod val="95000"/>
                  </a:schemeClr>
                </a:solidFill>
                <a:latin typeface="Arial" panose="020B0604020202020204" pitchFamily="34" charset="0"/>
                <a:cs typeface="Arial" panose="020B0604020202020204" pitchFamily="34" charset="0"/>
              </a:rPr>
              <a:t>IBC Meeting Records - Agenda</a:t>
            </a:r>
          </a:p>
        </p:txBody>
      </p:sp>
      <p:sp>
        <p:nvSpPr>
          <p:cNvPr id="5" name="TextBox 4">
            <a:extLst>
              <a:ext uri="{FF2B5EF4-FFF2-40B4-BE49-F238E27FC236}">
                <a16:creationId xmlns:a16="http://schemas.microsoft.com/office/drawing/2014/main" id="{60BD4050-A5DD-057F-460F-91C632960D84}"/>
              </a:ext>
            </a:extLst>
          </p:cNvPr>
          <p:cNvSpPr txBox="1"/>
          <p:nvPr/>
        </p:nvSpPr>
        <p:spPr>
          <a:xfrm>
            <a:off x="511420" y="559348"/>
            <a:ext cx="11394830" cy="5324535"/>
          </a:xfrm>
          <a:prstGeom prst="rect">
            <a:avLst/>
          </a:prstGeom>
          <a:noFill/>
        </p:spPr>
        <p:txBody>
          <a:bodyPr wrap="square" rtlCol="0">
            <a:spAutoFit/>
          </a:bodyPr>
          <a:lstStyle/>
          <a:p>
            <a:pPr>
              <a:spcAft>
                <a:spcPts val="1200"/>
              </a:spcAft>
            </a:pPr>
            <a:endParaRPr lang="en-US" sz="2800" dirty="0">
              <a:latin typeface="Arial" panose="020B0604020202020204" pitchFamily="34" charset="0"/>
              <a:cs typeface="Arial" panose="020B0604020202020204" pitchFamily="34" charset="0"/>
            </a:endParaRPr>
          </a:p>
          <a:p>
            <a:pPr>
              <a:spcAft>
                <a:spcPts val="1200"/>
              </a:spcAft>
            </a:pPr>
            <a:r>
              <a:rPr lang="en-US" sz="2800" dirty="0">
                <a:latin typeface="Arial" panose="020B0604020202020204" pitchFamily="34" charset="0"/>
                <a:cs typeface="Arial" panose="020B0604020202020204" pitchFamily="34" charset="0"/>
              </a:rPr>
              <a:t>IBC Meeting Agenda Components include:</a:t>
            </a:r>
          </a:p>
          <a:p>
            <a:pPr marL="914400" lvl="1" indent="-457200">
              <a:spcAft>
                <a:spcPts val="1200"/>
              </a:spcAft>
              <a:buFont typeface="Wingdings" panose="05000000000000000000" pitchFamily="2" charset="2"/>
              <a:buChar char="§"/>
            </a:pPr>
            <a:r>
              <a:rPr lang="en-US" sz="2800" dirty="0">
                <a:latin typeface="Arial" panose="020B0604020202020204" pitchFamily="34" charset="0"/>
                <a:cs typeface="Arial" panose="020B0604020202020204" pitchFamily="34" charset="0"/>
              </a:rPr>
              <a:t>The meeting date, start and end times.*</a:t>
            </a:r>
          </a:p>
          <a:p>
            <a:pPr marL="914400" lvl="1" indent="-457200">
              <a:spcAft>
                <a:spcPts val="1200"/>
              </a:spcAft>
              <a:buFont typeface="Wingdings" panose="05000000000000000000" pitchFamily="2" charset="2"/>
              <a:buChar char="§"/>
            </a:pPr>
            <a:r>
              <a:rPr lang="en-US" sz="2800" dirty="0">
                <a:latin typeface="Arial" panose="020B0604020202020204" pitchFamily="34" charset="0"/>
                <a:cs typeface="Arial" panose="020B0604020202020204" pitchFamily="34" charset="0"/>
              </a:rPr>
              <a:t>List of members in attendance or absent, and guests, if any.*</a:t>
            </a:r>
          </a:p>
          <a:p>
            <a:pPr marL="914400" lvl="1" indent="-457200">
              <a:spcAft>
                <a:spcPts val="1200"/>
              </a:spcAft>
              <a:buFont typeface="Wingdings" panose="05000000000000000000" pitchFamily="2" charset="2"/>
              <a:buChar char="§"/>
            </a:pPr>
            <a:r>
              <a:rPr lang="en-US" sz="2800" dirty="0">
                <a:latin typeface="Arial" panose="020B0604020202020204" pitchFamily="34" charset="0"/>
                <a:cs typeface="Arial" panose="020B0604020202020204" pitchFamily="34" charset="0"/>
              </a:rPr>
              <a:t>List of protocol title/number and the member declaring a financial or professional conflicts of interest with review of that protocol.</a:t>
            </a:r>
          </a:p>
          <a:p>
            <a:pPr marL="914400" lvl="1" indent="-457200">
              <a:spcAft>
                <a:spcPts val="1200"/>
              </a:spcAft>
              <a:buFont typeface="Wingdings" panose="05000000000000000000" pitchFamily="2" charset="2"/>
              <a:buChar char="§"/>
            </a:pPr>
            <a:r>
              <a:rPr lang="en-US" sz="2800" dirty="0">
                <a:latin typeface="Arial" panose="020B0604020202020204" pitchFamily="34" charset="0"/>
                <a:cs typeface="Arial" panose="020B0604020202020204" pitchFamily="34" charset="0"/>
              </a:rPr>
              <a:t>The list of protocols and amendments to be reviewed with the PI name, project title, primary IBC reviewer (if assigned).*</a:t>
            </a:r>
          </a:p>
          <a:p>
            <a:pPr marL="914400" lvl="1" indent="-457200">
              <a:spcAft>
                <a:spcPts val="1200"/>
              </a:spcAft>
              <a:buFont typeface="Wingdings" panose="05000000000000000000" pitchFamily="2" charset="2"/>
              <a:buChar char="§"/>
            </a:pPr>
            <a:r>
              <a:rPr lang="en-US" sz="2800" dirty="0">
                <a:latin typeface="Arial" panose="020B0604020202020204" pitchFamily="34" charset="0"/>
                <a:cs typeface="Arial" panose="020B0604020202020204" pitchFamily="34" charset="0"/>
              </a:rPr>
              <a:t>Old Business and New Business, if any.  </a:t>
            </a:r>
          </a:p>
          <a:p>
            <a:pPr>
              <a:spcAft>
                <a:spcPts val="600"/>
              </a:spcAft>
            </a:pPr>
            <a:r>
              <a:rPr lang="en-US" sz="1800" dirty="0">
                <a:latin typeface="Arial" panose="020B0604020202020204" pitchFamily="34" charset="0"/>
                <a:cs typeface="Arial" panose="020B0604020202020204" pitchFamily="34" charset="0"/>
              </a:rPr>
              <a:t>*indicates required component</a:t>
            </a:r>
            <a:endParaRPr lang="en-US" dirty="0"/>
          </a:p>
        </p:txBody>
      </p:sp>
    </p:spTree>
    <p:extLst>
      <p:ext uri="{BB962C8B-B14F-4D97-AF65-F5344CB8AC3E}">
        <p14:creationId xmlns:p14="http://schemas.microsoft.com/office/powerpoint/2010/main" val="617694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3FB3-E187-4A89-8F94-37352A1B5EF2}"/>
              </a:ext>
            </a:extLst>
          </p:cNvPr>
          <p:cNvSpPr>
            <a:spLocks noGrp="1"/>
          </p:cNvSpPr>
          <p:nvPr>
            <p:ph type="title"/>
          </p:nvPr>
        </p:nvSpPr>
        <p:spPr/>
        <p:txBody>
          <a:bodyPr/>
          <a:lstStyle/>
          <a:p>
            <a:r>
              <a:rPr lang="en-US" dirty="0"/>
              <a:t> </a:t>
            </a:r>
          </a:p>
        </p:txBody>
      </p:sp>
      <p:sp>
        <p:nvSpPr>
          <p:cNvPr id="4" name="Footer Placeholder 4">
            <a:extLst>
              <a:ext uri="{FF2B5EF4-FFF2-40B4-BE49-F238E27FC236}">
                <a16:creationId xmlns:a16="http://schemas.microsoft.com/office/drawing/2014/main" id="{87B3A1A4-0569-4B79-B53E-52DB9D91AC40}"/>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7" name="TextBox 6">
            <a:extLst>
              <a:ext uri="{FF2B5EF4-FFF2-40B4-BE49-F238E27FC236}">
                <a16:creationId xmlns:a16="http://schemas.microsoft.com/office/drawing/2014/main" id="{60C5AF45-6645-1907-0F6A-6EDDF0D6481C}"/>
              </a:ext>
            </a:extLst>
          </p:cNvPr>
          <p:cNvSpPr txBox="1"/>
          <p:nvPr/>
        </p:nvSpPr>
        <p:spPr>
          <a:xfrm>
            <a:off x="0" y="50799"/>
            <a:ext cx="12192000" cy="369332"/>
          </a:xfrm>
          <a:prstGeom prst="rect">
            <a:avLst/>
          </a:prstGeom>
          <a:noFill/>
        </p:spPr>
        <p:txBody>
          <a:bodyPr wrap="square" rtlCol="0">
            <a:spAutoFit/>
          </a:bodyPr>
          <a:lstStyle/>
          <a:p>
            <a:pPr algn="ctr"/>
            <a:r>
              <a:rPr lang="en-US" dirty="0">
                <a:solidFill>
                  <a:schemeClr val="bg1"/>
                </a:solidFill>
              </a:rPr>
              <a:t> </a:t>
            </a:r>
            <a:endParaRPr lang="en-US" sz="360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BCEFE18-C359-6D89-6644-2DC5D351DCA6}"/>
              </a:ext>
            </a:extLst>
          </p:cNvPr>
          <p:cNvSpPr txBox="1"/>
          <p:nvPr/>
        </p:nvSpPr>
        <p:spPr>
          <a:xfrm>
            <a:off x="1" y="109487"/>
            <a:ext cx="12039600" cy="646331"/>
          </a:xfrm>
          <a:prstGeom prst="rect">
            <a:avLst/>
          </a:prstGeom>
          <a:noFill/>
        </p:spPr>
        <p:txBody>
          <a:bodyPr wrap="square" rtlCol="0">
            <a:spAutoFit/>
          </a:bodyPr>
          <a:lstStyle/>
          <a:p>
            <a:pPr algn="ctr"/>
            <a:r>
              <a:rPr lang="en-US" sz="3600" dirty="0">
                <a:solidFill>
                  <a:schemeClr val="bg1">
                    <a:lumMod val="95000"/>
                  </a:schemeClr>
                </a:solidFill>
                <a:latin typeface="Arial" panose="020B0604020202020204" pitchFamily="34" charset="0"/>
                <a:cs typeface="Arial" panose="020B0604020202020204" pitchFamily="34" charset="0"/>
              </a:rPr>
              <a:t>IBC Meeting Records - Minutes</a:t>
            </a:r>
          </a:p>
        </p:txBody>
      </p:sp>
      <p:sp>
        <p:nvSpPr>
          <p:cNvPr id="5" name="TextBox 4">
            <a:extLst>
              <a:ext uri="{FF2B5EF4-FFF2-40B4-BE49-F238E27FC236}">
                <a16:creationId xmlns:a16="http://schemas.microsoft.com/office/drawing/2014/main" id="{60BD4050-A5DD-057F-460F-91C632960D84}"/>
              </a:ext>
            </a:extLst>
          </p:cNvPr>
          <p:cNvSpPr txBox="1"/>
          <p:nvPr/>
        </p:nvSpPr>
        <p:spPr>
          <a:xfrm>
            <a:off x="398585" y="1156286"/>
            <a:ext cx="11394830" cy="4739759"/>
          </a:xfrm>
          <a:prstGeom prst="rect">
            <a:avLst/>
          </a:prstGeom>
          <a:noFill/>
        </p:spPr>
        <p:txBody>
          <a:bodyPr wrap="square" rtlCol="0">
            <a:spAutoFit/>
          </a:bodyPr>
          <a:lstStyle/>
          <a:p>
            <a:r>
              <a:rPr lang="en-US" sz="2700" dirty="0">
                <a:latin typeface="Arial" panose="020B0604020202020204" pitchFamily="34" charset="0"/>
                <a:cs typeface="Arial" panose="020B0604020202020204" pitchFamily="34" charset="0"/>
              </a:rPr>
              <a:t>Minutes of IBC Meetings must include:  </a:t>
            </a:r>
          </a:p>
          <a:p>
            <a:pPr marL="914400" lvl="1" indent="-457200">
              <a:spcBef>
                <a:spcPts val="600"/>
              </a:spcBef>
              <a:buFont typeface="Arial" panose="020B0604020202020204" pitchFamily="34" charset="0"/>
              <a:buChar char="•"/>
            </a:pPr>
            <a:r>
              <a:rPr lang="en-US" sz="2700" dirty="0">
                <a:latin typeface="Arial" panose="020B0604020202020204" pitchFamily="34" charset="0"/>
                <a:cs typeface="Arial" panose="020B0604020202020204" pitchFamily="34" charset="0"/>
              </a:rPr>
              <a:t>The date, location (remote or in-person) and start and end times for the meeting.</a:t>
            </a:r>
          </a:p>
          <a:p>
            <a:pPr marL="914400" lvl="1" indent="-457200">
              <a:buFont typeface="Arial" panose="020B0604020202020204" pitchFamily="34" charset="0"/>
              <a:buChar char="•"/>
            </a:pPr>
            <a:r>
              <a:rPr lang="en-US" sz="2700" dirty="0">
                <a:latin typeface="Arial" panose="020B0604020202020204" pitchFamily="34" charset="0"/>
                <a:cs typeface="Arial" panose="020B0604020202020204" pitchFamily="34" charset="0"/>
              </a:rPr>
              <a:t>Members present, members absent and guests in attendance.</a:t>
            </a:r>
          </a:p>
          <a:p>
            <a:pPr marL="914400" lvl="1" indent="-457200">
              <a:buFont typeface="Arial" panose="020B0604020202020204" pitchFamily="34" charset="0"/>
              <a:buChar char="•"/>
            </a:pPr>
            <a:r>
              <a:rPr lang="en-US" sz="2700" dirty="0">
                <a:latin typeface="Arial" panose="020B0604020202020204" pitchFamily="34" charset="0"/>
                <a:cs typeface="Arial" panose="020B0604020202020204" pitchFamily="34" charset="0"/>
              </a:rPr>
              <a:t>Statement that a quorum of members is present.</a:t>
            </a:r>
          </a:p>
          <a:p>
            <a:pPr marL="914400" lvl="1" indent="-457200">
              <a:buFont typeface="Arial" panose="020B0604020202020204" pitchFamily="34" charset="0"/>
              <a:buChar char="•"/>
            </a:pPr>
            <a:r>
              <a:rPr lang="en-US" sz="2700" dirty="0">
                <a:latin typeface="Arial" panose="020B0604020202020204" pitchFamily="34" charset="0"/>
                <a:cs typeface="Arial" panose="020B0604020202020204" pitchFamily="34" charset="0"/>
              </a:rPr>
              <a:t>The Protocol title, the PI name, primary reviewer name.</a:t>
            </a:r>
          </a:p>
          <a:p>
            <a:pPr marL="914400" lvl="1" indent="-457200">
              <a:buFont typeface="Arial" panose="020B0604020202020204" pitchFamily="34" charset="0"/>
              <a:buChar char="•"/>
            </a:pPr>
            <a:r>
              <a:rPr lang="en-US" sz="2700" dirty="0">
                <a:latin typeface="Arial" panose="020B0604020202020204" pitchFamily="34" charset="0"/>
                <a:cs typeface="Arial" panose="020B0604020202020204" pitchFamily="34" charset="0"/>
              </a:rPr>
              <a:t>A brief summary of the proposed work, a summary of the IBC discussion, the motion to vote or table the protocol.</a:t>
            </a:r>
          </a:p>
          <a:p>
            <a:pPr marL="914400" lvl="1" indent="-457200">
              <a:buFont typeface="Arial" panose="020B0604020202020204" pitchFamily="34" charset="0"/>
              <a:buChar char="•"/>
            </a:pPr>
            <a:r>
              <a:rPr lang="en-US" sz="2700" dirty="0">
                <a:latin typeface="Arial" panose="020B0604020202020204" pitchFamily="34" charset="0"/>
                <a:cs typeface="Arial" panose="020B0604020202020204" pitchFamily="34" charset="0"/>
              </a:rPr>
              <a:t>The record of the vote to approve, disapprove or table the protocol.  	</a:t>
            </a:r>
          </a:p>
          <a:p>
            <a:pPr>
              <a:spcAft>
                <a:spcPts val="1200"/>
              </a:spcAft>
            </a:pPr>
            <a:r>
              <a:rPr lang="en-US" sz="2700" b="1" dirty="0">
                <a:latin typeface="Arial" panose="020B0604020202020204" pitchFamily="34" charset="0"/>
                <a:cs typeface="Arial" panose="020B0604020202020204" pitchFamily="34" charset="0"/>
              </a:rPr>
              <a:t>      </a:t>
            </a:r>
            <a:r>
              <a:rPr lang="en-US" sz="2700" b="1" u="sng" dirty="0">
                <a:latin typeface="Arial" panose="020B0604020202020204" pitchFamily="34" charset="0"/>
                <a:cs typeface="Arial" panose="020B0604020202020204" pitchFamily="34" charset="0"/>
              </a:rPr>
              <a:t>Note:</a:t>
            </a:r>
            <a:r>
              <a:rPr lang="en-US" sz="2700" dirty="0">
                <a:latin typeface="Arial" panose="020B0604020202020204" pitchFamily="34" charset="0"/>
                <a:cs typeface="Arial" panose="020B0604020202020204" pitchFamily="34" charset="0"/>
              </a:rPr>
              <a:t> It is optional to include New business, and Old Business, if any.</a:t>
            </a:r>
            <a:endParaRPr lang="en-US" sz="2700" dirty="0"/>
          </a:p>
        </p:txBody>
      </p:sp>
      <p:pic>
        <p:nvPicPr>
          <p:cNvPr id="6" name="Picture 5">
            <a:extLst>
              <a:ext uri="{FF2B5EF4-FFF2-40B4-BE49-F238E27FC236}">
                <a16:creationId xmlns:a16="http://schemas.microsoft.com/office/drawing/2014/main" id="{C30B5758-7620-CCE4-E917-A318D7C3745D}"/>
              </a:ext>
            </a:extLst>
          </p:cNvPr>
          <p:cNvPicPr>
            <a:picLocks noChangeAspect="1"/>
          </p:cNvPicPr>
          <p:nvPr/>
        </p:nvPicPr>
        <p:blipFill>
          <a:blip r:embed="rId3"/>
          <a:stretch>
            <a:fillRect/>
          </a:stretch>
        </p:blipFill>
        <p:spPr>
          <a:xfrm>
            <a:off x="158964" y="4908407"/>
            <a:ext cx="926672" cy="987638"/>
          </a:xfrm>
          <a:prstGeom prst="rect">
            <a:avLst/>
          </a:prstGeom>
        </p:spPr>
      </p:pic>
    </p:spTree>
    <p:extLst>
      <p:ext uri="{BB962C8B-B14F-4D97-AF65-F5344CB8AC3E}">
        <p14:creationId xmlns:p14="http://schemas.microsoft.com/office/powerpoint/2010/main" val="437554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3FB3-E187-4A89-8F94-37352A1B5EF2}"/>
              </a:ext>
            </a:extLst>
          </p:cNvPr>
          <p:cNvSpPr>
            <a:spLocks noGrp="1"/>
          </p:cNvSpPr>
          <p:nvPr>
            <p:ph type="title"/>
          </p:nvPr>
        </p:nvSpPr>
        <p:spPr/>
        <p:txBody>
          <a:bodyPr/>
          <a:lstStyle/>
          <a:p>
            <a:r>
              <a:rPr lang="en-US" dirty="0"/>
              <a:t> </a:t>
            </a:r>
          </a:p>
        </p:txBody>
      </p:sp>
      <p:sp>
        <p:nvSpPr>
          <p:cNvPr id="4" name="Footer Placeholder 4">
            <a:extLst>
              <a:ext uri="{FF2B5EF4-FFF2-40B4-BE49-F238E27FC236}">
                <a16:creationId xmlns:a16="http://schemas.microsoft.com/office/drawing/2014/main" id="{87B3A1A4-0569-4B79-B53E-52DB9D91AC40}"/>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3" name="TextBox 2">
            <a:extLst>
              <a:ext uri="{FF2B5EF4-FFF2-40B4-BE49-F238E27FC236}">
                <a16:creationId xmlns:a16="http://schemas.microsoft.com/office/drawing/2014/main" id="{BB298FDC-E9F8-D747-2067-B678D4F7A362}"/>
              </a:ext>
            </a:extLst>
          </p:cNvPr>
          <p:cNvSpPr txBox="1"/>
          <p:nvPr/>
        </p:nvSpPr>
        <p:spPr>
          <a:xfrm>
            <a:off x="276387" y="1048924"/>
            <a:ext cx="11915613" cy="5170646"/>
          </a:xfrm>
          <a:prstGeom prst="rect">
            <a:avLst/>
          </a:prstGeom>
          <a:noFill/>
        </p:spPr>
        <p:txBody>
          <a:bodyPr wrap="square" rtlCol="0">
            <a:spAutoFit/>
          </a:bodyPr>
          <a:lstStyle/>
          <a:p>
            <a:pPr marL="977900" indent="-63500">
              <a:spcBef>
                <a:spcPts val="1800"/>
              </a:spcBef>
            </a:pPr>
            <a:r>
              <a:rPr lang="en-US" sz="2800" dirty="0">
                <a:latin typeface="Arial" panose="020B0604020202020204" pitchFamily="34" charset="0"/>
                <a:cs typeface="Arial" panose="020B0604020202020204" pitchFamily="34" charset="0"/>
              </a:rPr>
              <a:t>The IBC may deem certain methods and materials eligible for administrative review.</a:t>
            </a:r>
          </a:p>
          <a:p>
            <a:pPr marL="1435100" lvl="1" indent="-177800">
              <a:spcBef>
                <a:spcPts val="600"/>
              </a:spcBef>
              <a:buFont typeface="Arial" panose="020B0604020202020204" pitchFamily="34" charset="0"/>
              <a:buChar char="•"/>
            </a:pPr>
            <a:r>
              <a:rPr lang="en-US" sz="2800" dirty="0">
                <a:latin typeface="Arial" panose="020B0604020202020204" pitchFamily="34" charset="0"/>
                <a:cs typeface="Arial" panose="020B0604020202020204" pitchFamily="34" charset="0"/>
              </a:rPr>
              <a:t>The administrative review procedure must not conflict with VHA    Handbooks or Directives.</a:t>
            </a:r>
          </a:p>
          <a:p>
            <a:pPr marL="1435100" lvl="1" indent="-177800">
              <a:spcBef>
                <a:spcPts val="1800"/>
              </a:spcBef>
              <a:buFont typeface="Arial" panose="020B0604020202020204" pitchFamily="34" charset="0"/>
              <a:buChar char="•"/>
            </a:pPr>
            <a:r>
              <a:rPr lang="en-US" sz="2800" dirty="0">
                <a:latin typeface="Arial" panose="020B0604020202020204" pitchFamily="34" charset="0"/>
                <a:cs typeface="Arial" panose="020B0604020202020204" pitchFamily="34" charset="0"/>
              </a:rPr>
              <a:t>Eligibility of a protocol for administrative review must account for worker training and annual laboratory survey requirements.</a:t>
            </a:r>
          </a:p>
          <a:p>
            <a:pPr marL="1435100" lvl="1" indent="-177800">
              <a:spcBef>
                <a:spcPts val="1800"/>
              </a:spcBef>
              <a:buFont typeface="Arial" panose="020B0604020202020204" pitchFamily="34" charset="0"/>
              <a:buChar char="•"/>
            </a:pPr>
            <a:r>
              <a:rPr lang="en-US" sz="2800" dirty="0">
                <a:latin typeface="Arial" panose="020B0604020202020204" pitchFamily="34" charset="0"/>
                <a:cs typeface="Arial" panose="020B0604020202020204" pitchFamily="34" charset="0"/>
              </a:rPr>
              <a:t>Non-exempt r/sDNA protocols are ineligible for administrative review.   </a:t>
            </a:r>
          </a:p>
          <a:p>
            <a:pPr marL="1435100" lvl="1" indent="-177800">
              <a:spcBef>
                <a:spcPts val="1800"/>
              </a:spcBef>
              <a:buFont typeface="Arial" panose="020B0604020202020204" pitchFamily="34" charset="0"/>
              <a:buChar char="•"/>
            </a:pPr>
            <a:r>
              <a:rPr lang="en-US" sz="2800" dirty="0">
                <a:latin typeface="Arial" panose="020B0604020202020204" pitchFamily="34" charset="0"/>
                <a:cs typeface="Arial" panose="020B0604020202020204" pitchFamily="34" charset="0"/>
              </a:rPr>
              <a:t>The IBC protocol review procedure must not conflict with   established SRS or R&amp;D Committee practices. </a:t>
            </a:r>
            <a:r>
              <a:rPr lang="en-US" dirty="0"/>
              <a:t>	</a:t>
            </a:r>
          </a:p>
        </p:txBody>
      </p:sp>
      <p:sp>
        <p:nvSpPr>
          <p:cNvPr id="5" name="TextBox 4">
            <a:extLst>
              <a:ext uri="{FF2B5EF4-FFF2-40B4-BE49-F238E27FC236}">
                <a16:creationId xmlns:a16="http://schemas.microsoft.com/office/drawing/2014/main" id="{13A691EF-9E46-5F72-A418-C148E365A2FA}"/>
              </a:ext>
            </a:extLst>
          </p:cNvPr>
          <p:cNvSpPr txBox="1"/>
          <p:nvPr/>
        </p:nvSpPr>
        <p:spPr>
          <a:xfrm>
            <a:off x="1" y="109487"/>
            <a:ext cx="12039600" cy="646331"/>
          </a:xfrm>
          <a:prstGeom prst="rect">
            <a:avLst/>
          </a:prstGeom>
          <a:noFill/>
        </p:spPr>
        <p:txBody>
          <a:bodyPr wrap="square" rtlCol="0">
            <a:spAutoFit/>
          </a:bodyPr>
          <a:lstStyle/>
          <a:p>
            <a:pPr algn="ctr"/>
            <a:r>
              <a:rPr lang="en-US" sz="3600" dirty="0">
                <a:solidFill>
                  <a:schemeClr val="bg1">
                    <a:lumMod val="95000"/>
                  </a:schemeClr>
                </a:solidFill>
                <a:latin typeface="Arial" panose="020B0604020202020204" pitchFamily="34" charset="0"/>
                <a:cs typeface="Arial" panose="020B0604020202020204" pitchFamily="34" charset="0"/>
              </a:rPr>
              <a:t>IBC Research Protocol Review Considerations</a:t>
            </a:r>
          </a:p>
        </p:txBody>
      </p:sp>
      <p:pic>
        <p:nvPicPr>
          <p:cNvPr id="6" name="Picture 5">
            <a:extLst>
              <a:ext uri="{FF2B5EF4-FFF2-40B4-BE49-F238E27FC236}">
                <a16:creationId xmlns:a16="http://schemas.microsoft.com/office/drawing/2014/main" id="{AAE0D4D2-5A6C-F715-7F1C-C425BF2B5419}"/>
              </a:ext>
            </a:extLst>
          </p:cNvPr>
          <p:cNvPicPr>
            <a:picLocks noChangeAspect="1"/>
          </p:cNvPicPr>
          <p:nvPr/>
        </p:nvPicPr>
        <p:blipFill>
          <a:blip r:embed="rId3"/>
          <a:stretch>
            <a:fillRect/>
          </a:stretch>
        </p:blipFill>
        <p:spPr>
          <a:xfrm flipH="1">
            <a:off x="138193" y="952697"/>
            <a:ext cx="1003300" cy="1003300"/>
          </a:xfrm>
          <a:prstGeom prst="rect">
            <a:avLst/>
          </a:prstGeom>
        </p:spPr>
      </p:pic>
    </p:spTree>
    <p:extLst>
      <p:ext uri="{BB962C8B-B14F-4D97-AF65-F5344CB8AC3E}">
        <p14:creationId xmlns:p14="http://schemas.microsoft.com/office/powerpoint/2010/main" val="2824967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C3AB6A-ABD9-D315-1F12-B27CD33DFE0F}"/>
              </a:ext>
            </a:extLst>
          </p:cNvPr>
          <p:cNvSpPr>
            <a:spLocks noGrp="1"/>
          </p:cNvSpPr>
          <p:nvPr>
            <p:ph idx="1"/>
          </p:nvPr>
        </p:nvSpPr>
        <p:spPr>
          <a:xfrm>
            <a:off x="677142" y="1075479"/>
            <a:ext cx="10515600" cy="5280871"/>
          </a:xfrm>
        </p:spPr>
        <p:txBody>
          <a:bodyPr/>
          <a:lstStyle/>
          <a:p>
            <a:pPr marL="0" indent="0">
              <a:lnSpc>
                <a:spcPct val="150000"/>
              </a:lnSpc>
              <a:spcBef>
                <a:spcPts val="1200"/>
              </a:spcBef>
              <a:buNone/>
            </a:pPr>
            <a:endParaRPr lang="en-US" strike="dblStrike" dirty="0">
              <a:latin typeface="Arial" panose="020B0604020202020204" pitchFamily="34" charset="0"/>
              <a:cs typeface="Arial" panose="020B0604020202020204" pitchFamily="34" charset="0"/>
            </a:endParaRPr>
          </a:p>
          <a:p>
            <a:pPr marL="514350" indent="-514350">
              <a:lnSpc>
                <a:spcPct val="100000"/>
              </a:lnSpc>
              <a:spcBef>
                <a:spcPts val="1800"/>
              </a:spcBef>
              <a:buFont typeface="+mj-lt"/>
              <a:buAutoNum type="arabicPeriod"/>
            </a:pPr>
            <a:r>
              <a:rPr lang="en-US" dirty="0">
                <a:latin typeface="Arial" panose="020B0604020202020204" pitchFamily="34" charset="0"/>
                <a:cs typeface="Arial" panose="020B0604020202020204" pitchFamily="34" charset="0"/>
              </a:rPr>
              <a:t>Identify and discuss IBC administrative documents needed for a VA IBC to demonstrate compliance with the NIH Guidelines and VHA Directive 1200.08(1).</a:t>
            </a:r>
          </a:p>
          <a:p>
            <a:pPr marL="514350" indent="-514350">
              <a:lnSpc>
                <a:spcPct val="100000"/>
              </a:lnSpc>
              <a:spcBef>
                <a:spcPts val="1800"/>
              </a:spcBef>
              <a:buFont typeface="+mj-lt"/>
              <a:buAutoNum type="arabicPeriod"/>
            </a:pPr>
            <a:r>
              <a:rPr lang="en-US" dirty="0">
                <a:latin typeface="Arial" panose="020B0604020202020204" pitchFamily="34" charset="0"/>
                <a:cs typeface="Arial" panose="020B0604020202020204" pitchFamily="34" charset="0"/>
              </a:rPr>
              <a:t>Describe the steps of the NIH IBC-RMS registration process.</a:t>
            </a:r>
            <a:endParaRPr lang="en-US" dirty="0"/>
          </a:p>
        </p:txBody>
      </p:sp>
      <p:sp>
        <p:nvSpPr>
          <p:cNvPr id="4" name="Slide Number Placeholder 3">
            <a:extLst>
              <a:ext uri="{FF2B5EF4-FFF2-40B4-BE49-F238E27FC236}">
                <a16:creationId xmlns:a16="http://schemas.microsoft.com/office/drawing/2014/main" id="{8C97F592-8EF3-387A-7C91-7C40F8168FE1}"/>
              </a:ext>
            </a:extLst>
          </p:cNvPr>
          <p:cNvSpPr>
            <a:spLocks noGrp="1"/>
          </p:cNvSpPr>
          <p:nvPr>
            <p:ph type="sldNum" sz="quarter" idx="12"/>
          </p:nvPr>
        </p:nvSpPr>
        <p:spPr/>
        <p:txBody>
          <a:bodyPr/>
          <a:lstStyle/>
          <a:p>
            <a:fld id="{50EE7798-284D-44E6-BD33-EC3C7F4CA87C}" type="slidenum">
              <a:rPr lang="en-US" smtClean="0"/>
              <a:t>3</a:t>
            </a:fld>
            <a:endParaRPr lang="en-US" dirty="0"/>
          </a:p>
        </p:txBody>
      </p:sp>
      <p:sp>
        <p:nvSpPr>
          <p:cNvPr id="5" name="TextBox 4">
            <a:extLst>
              <a:ext uri="{FF2B5EF4-FFF2-40B4-BE49-F238E27FC236}">
                <a16:creationId xmlns:a16="http://schemas.microsoft.com/office/drawing/2014/main" id="{52E28854-A13F-692A-E087-8A84046257C7}"/>
              </a:ext>
            </a:extLst>
          </p:cNvPr>
          <p:cNvSpPr txBox="1"/>
          <p:nvPr/>
        </p:nvSpPr>
        <p:spPr>
          <a:xfrm>
            <a:off x="-84858" y="85954"/>
            <a:ext cx="12039600" cy="646331"/>
          </a:xfrm>
          <a:prstGeom prst="rect">
            <a:avLst/>
          </a:prstGeom>
          <a:noFill/>
        </p:spPr>
        <p:txBody>
          <a:bodyPr wrap="square" rtlCol="0">
            <a:spAutoFit/>
          </a:bodyPr>
          <a:lstStyle/>
          <a:p>
            <a:pPr algn="ctr"/>
            <a:r>
              <a:rPr lang="en-US" sz="3600" dirty="0">
                <a:solidFill>
                  <a:schemeClr val="bg1">
                    <a:lumMod val="95000"/>
                  </a:schemeClr>
                </a:solidFill>
                <a:latin typeface="Arial" panose="020B0604020202020204" pitchFamily="34" charset="0"/>
                <a:cs typeface="Arial" panose="020B0604020202020204" pitchFamily="34" charset="0"/>
              </a:rPr>
              <a:t>Purpose and Objectives</a:t>
            </a:r>
          </a:p>
        </p:txBody>
      </p:sp>
      <p:sp>
        <p:nvSpPr>
          <p:cNvPr id="2" name="Footer Placeholder 4">
            <a:extLst>
              <a:ext uri="{FF2B5EF4-FFF2-40B4-BE49-F238E27FC236}">
                <a16:creationId xmlns:a16="http://schemas.microsoft.com/office/drawing/2014/main" id="{C9727368-203E-7C75-06A8-FCD7A072197C}"/>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Tree>
    <p:extLst>
      <p:ext uri="{BB962C8B-B14F-4D97-AF65-F5344CB8AC3E}">
        <p14:creationId xmlns:p14="http://schemas.microsoft.com/office/powerpoint/2010/main" val="3231200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3FB3-E187-4A89-8F94-37352A1B5EF2}"/>
              </a:ext>
            </a:extLst>
          </p:cNvPr>
          <p:cNvSpPr>
            <a:spLocks noGrp="1"/>
          </p:cNvSpPr>
          <p:nvPr>
            <p:ph type="title"/>
          </p:nvPr>
        </p:nvSpPr>
        <p:spPr/>
        <p:txBody>
          <a:bodyPr/>
          <a:lstStyle/>
          <a:p>
            <a:r>
              <a:rPr lang="en-US" dirty="0"/>
              <a:t> </a:t>
            </a:r>
          </a:p>
        </p:txBody>
      </p:sp>
      <p:sp>
        <p:nvSpPr>
          <p:cNvPr id="4" name="Footer Placeholder 4">
            <a:extLst>
              <a:ext uri="{FF2B5EF4-FFF2-40B4-BE49-F238E27FC236}">
                <a16:creationId xmlns:a16="http://schemas.microsoft.com/office/drawing/2014/main" id="{87B3A1A4-0569-4B79-B53E-52DB9D91AC40}"/>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3" name="TextBox 2">
            <a:extLst>
              <a:ext uri="{FF2B5EF4-FFF2-40B4-BE49-F238E27FC236}">
                <a16:creationId xmlns:a16="http://schemas.microsoft.com/office/drawing/2014/main" id="{BB298FDC-E9F8-D747-2067-B678D4F7A362}"/>
              </a:ext>
            </a:extLst>
          </p:cNvPr>
          <p:cNvSpPr txBox="1"/>
          <p:nvPr/>
        </p:nvSpPr>
        <p:spPr>
          <a:xfrm>
            <a:off x="718416" y="1174650"/>
            <a:ext cx="11085368" cy="4201150"/>
          </a:xfrm>
          <a:prstGeom prst="rect">
            <a:avLst/>
          </a:prstGeom>
          <a:noFill/>
        </p:spPr>
        <p:txBody>
          <a:bodyPr wrap="square" rtlCol="0">
            <a:spAutoFit/>
          </a:bodyPr>
          <a:lstStyle/>
          <a:p>
            <a:pPr indent="342900">
              <a:spcBef>
                <a:spcPts val="1800"/>
              </a:spcBef>
            </a:pPr>
            <a:r>
              <a:rPr lang="en-US" sz="2800" dirty="0">
                <a:latin typeface="Arial" panose="020B0604020202020204" pitchFamily="34" charset="0"/>
                <a:cs typeface="Arial" panose="020B0604020202020204" pitchFamily="34" charset="0"/>
              </a:rPr>
              <a:t>Suggested review items include:</a:t>
            </a:r>
          </a:p>
          <a:p>
            <a:pPr marL="914400" lvl="1" indent="-457200">
              <a:spcBef>
                <a:spcPts val="600"/>
              </a:spcBef>
              <a:buFont typeface="Arial" panose="020B0604020202020204" pitchFamily="34" charset="0"/>
              <a:buChar char="•"/>
            </a:pPr>
            <a:r>
              <a:rPr lang="en-US" sz="2800" dirty="0">
                <a:latin typeface="Arial" panose="020B0604020202020204" pitchFamily="34" charset="0"/>
                <a:cs typeface="Arial" panose="020B0604020202020204" pitchFamily="34" charset="0"/>
              </a:rPr>
              <a:t>The annual survey of the laboratory and support spaces, OSHA safety training records for the PI and laboratory workers.</a:t>
            </a:r>
          </a:p>
          <a:p>
            <a:pPr marL="914400" lvl="1" indent="-457200">
              <a:spcBef>
                <a:spcPts val="600"/>
              </a:spcBef>
              <a:buFont typeface="Arial" panose="020B0604020202020204" pitchFamily="34" charset="0"/>
              <a:buChar char="•"/>
            </a:pPr>
            <a:r>
              <a:rPr lang="en-US" sz="2800" dirty="0">
                <a:latin typeface="Arial" panose="020B0604020202020204" pitchFamily="34" charset="0"/>
                <a:cs typeface="Arial" panose="020B0604020202020204" pitchFamily="34" charset="0"/>
              </a:rPr>
              <a:t>The description of the proposed research: assess the risks associated with the biohazards and methods proposed for use in the research protocol.</a:t>
            </a:r>
          </a:p>
          <a:p>
            <a:pPr marL="914400" lvl="1" indent="-457200">
              <a:spcBef>
                <a:spcPts val="600"/>
              </a:spcBef>
              <a:buFont typeface="Arial" panose="020B0604020202020204" pitchFamily="34" charset="0"/>
              <a:buChar char="•"/>
            </a:pPr>
            <a:r>
              <a:rPr lang="en-US" sz="2800" dirty="0">
                <a:latin typeface="Arial" panose="020B0604020202020204" pitchFamily="34" charset="0"/>
                <a:cs typeface="Arial" panose="020B0604020202020204" pitchFamily="34" charset="0"/>
              </a:rPr>
              <a:t>The PI-proposed facility biosafety level and the work practices biosafety level and for r/sDNA, the classification under Section III of the Guidelines.</a:t>
            </a:r>
            <a:endParaRPr lang="en-US" dirty="0"/>
          </a:p>
        </p:txBody>
      </p:sp>
      <p:sp>
        <p:nvSpPr>
          <p:cNvPr id="5" name="TextBox 4">
            <a:extLst>
              <a:ext uri="{FF2B5EF4-FFF2-40B4-BE49-F238E27FC236}">
                <a16:creationId xmlns:a16="http://schemas.microsoft.com/office/drawing/2014/main" id="{FA733479-CDB9-248F-7661-B428D8BA7EE7}"/>
              </a:ext>
            </a:extLst>
          </p:cNvPr>
          <p:cNvSpPr txBox="1"/>
          <p:nvPr/>
        </p:nvSpPr>
        <p:spPr>
          <a:xfrm>
            <a:off x="1" y="109487"/>
            <a:ext cx="12039600" cy="646331"/>
          </a:xfrm>
          <a:prstGeom prst="rect">
            <a:avLst/>
          </a:prstGeom>
          <a:noFill/>
        </p:spPr>
        <p:txBody>
          <a:bodyPr wrap="square" rtlCol="0">
            <a:spAutoFit/>
          </a:bodyPr>
          <a:lstStyle/>
          <a:p>
            <a:pPr algn="ctr"/>
            <a:r>
              <a:rPr lang="en-US" sz="3600" dirty="0">
                <a:solidFill>
                  <a:schemeClr val="bg1">
                    <a:lumMod val="95000"/>
                  </a:schemeClr>
                </a:solidFill>
                <a:latin typeface="Arial" panose="020B0604020202020204" pitchFamily="34" charset="0"/>
                <a:cs typeface="Arial" panose="020B0604020202020204" pitchFamily="34" charset="0"/>
              </a:rPr>
              <a:t>IBC Research Protocol Review Considerations (cont.)</a:t>
            </a:r>
          </a:p>
        </p:txBody>
      </p:sp>
      <p:pic>
        <p:nvPicPr>
          <p:cNvPr id="6" name="Picture 5">
            <a:extLst>
              <a:ext uri="{FF2B5EF4-FFF2-40B4-BE49-F238E27FC236}">
                <a16:creationId xmlns:a16="http://schemas.microsoft.com/office/drawing/2014/main" id="{D4B81E93-689B-5BD2-9F34-69B99CDD42BD}"/>
              </a:ext>
            </a:extLst>
          </p:cNvPr>
          <p:cNvPicPr>
            <a:picLocks noChangeAspect="1"/>
          </p:cNvPicPr>
          <p:nvPr/>
        </p:nvPicPr>
        <p:blipFill>
          <a:blip r:embed="rId3"/>
          <a:stretch>
            <a:fillRect/>
          </a:stretch>
        </p:blipFill>
        <p:spPr>
          <a:xfrm>
            <a:off x="88900" y="1028700"/>
            <a:ext cx="889000" cy="889000"/>
          </a:xfrm>
          <a:prstGeom prst="rect">
            <a:avLst/>
          </a:prstGeom>
        </p:spPr>
      </p:pic>
    </p:spTree>
    <p:extLst>
      <p:ext uri="{BB962C8B-B14F-4D97-AF65-F5344CB8AC3E}">
        <p14:creationId xmlns:p14="http://schemas.microsoft.com/office/powerpoint/2010/main" val="108033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3FB3-E187-4A89-8F94-37352A1B5EF2}"/>
              </a:ext>
            </a:extLst>
          </p:cNvPr>
          <p:cNvSpPr>
            <a:spLocks noGrp="1"/>
          </p:cNvSpPr>
          <p:nvPr>
            <p:ph type="title"/>
          </p:nvPr>
        </p:nvSpPr>
        <p:spPr/>
        <p:txBody>
          <a:bodyPr/>
          <a:lstStyle/>
          <a:p>
            <a:r>
              <a:rPr lang="en-US" dirty="0"/>
              <a:t> </a:t>
            </a:r>
          </a:p>
        </p:txBody>
      </p:sp>
      <p:sp>
        <p:nvSpPr>
          <p:cNvPr id="4" name="Footer Placeholder 4">
            <a:extLst>
              <a:ext uri="{FF2B5EF4-FFF2-40B4-BE49-F238E27FC236}">
                <a16:creationId xmlns:a16="http://schemas.microsoft.com/office/drawing/2014/main" id="{87B3A1A4-0569-4B79-B53E-52DB9D91AC40}"/>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7" name="TextBox 6">
            <a:extLst>
              <a:ext uri="{FF2B5EF4-FFF2-40B4-BE49-F238E27FC236}">
                <a16:creationId xmlns:a16="http://schemas.microsoft.com/office/drawing/2014/main" id="{60C5AF45-6645-1907-0F6A-6EDDF0D6481C}"/>
              </a:ext>
            </a:extLst>
          </p:cNvPr>
          <p:cNvSpPr txBox="1"/>
          <p:nvPr/>
        </p:nvSpPr>
        <p:spPr>
          <a:xfrm>
            <a:off x="0" y="33215"/>
            <a:ext cx="12192000" cy="646331"/>
          </a:xfrm>
          <a:prstGeom prst="rect">
            <a:avLst/>
          </a:prstGeom>
          <a:noFill/>
        </p:spPr>
        <p:txBody>
          <a:bodyPr wrap="square" rtlCol="0">
            <a:spAutoFit/>
          </a:bodyPr>
          <a:lstStyle/>
          <a:p>
            <a:pPr algn="ctr"/>
            <a:r>
              <a:rPr lang="en-US" sz="3600" dirty="0">
                <a:solidFill>
                  <a:schemeClr val="bg1"/>
                </a:solidFill>
                <a:latin typeface="Arial" panose="020B0604020202020204" pitchFamily="34" charset="0"/>
                <a:cs typeface="Arial" panose="020B0604020202020204" pitchFamily="34" charset="0"/>
              </a:rPr>
              <a:t>Summary </a:t>
            </a:r>
          </a:p>
        </p:txBody>
      </p:sp>
      <p:sp>
        <p:nvSpPr>
          <p:cNvPr id="3" name="TextBox 2">
            <a:extLst>
              <a:ext uri="{FF2B5EF4-FFF2-40B4-BE49-F238E27FC236}">
                <a16:creationId xmlns:a16="http://schemas.microsoft.com/office/drawing/2014/main" id="{0BA3447A-65E2-C663-9295-13CEF36171A5}"/>
              </a:ext>
            </a:extLst>
          </p:cNvPr>
          <p:cNvSpPr txBox="1"/>
          <p:nvPr/>
        </p:nvSpPr>
        <p:spPr>
          <a:xfrm>
            <a:off x="380119" y="1582340"/>
            <a:ext cx="11107270" cy="3693319"/>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Use of internally administered VA IBCs or externally administered IBCs is permitted under ORD Policies in VHA Directive 1200.08(1), but the IBCs must adhere to the NIH Guidelines.</a:t>
            </a:r>
          </a:p>
          <a:p>
            <a:pPr marL="457200" indent="-45720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There is flexibility in how IBC governing documents are developed, but required IBC administrative documents include the IBC roster, meeting agenda, meeting minutes, member training records and locally generated governing documents. </a:t>
            </a:r>
          </a:p>
          <a:p>
            <a:endParaRPr lang="en-US" dirty="0"/>
          </a:p>
        </p:txBody>
      </p:sp>
    </p:spTree>
    <p:extLst>
      <p:ext uri="{BB962C8B-B14F-4D97-AF65-F5344CB8AC3E}">
        <p14:creationId xmlns:p14="http://schemas.microsoft.com/office/powerpoint/2010/main" val="3038349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3FB3-E187-4A89-8F94-37352A1B5EF2}"/>
              </a:ext>
            </a:extLst>
          </p:cNvPr>
          <p:cNvSpPr>
            <a:spLocks noGrp="1"/>
          </p:cNvSpPr>
          <p:nvPr>
            <p:ph type="title"/>
          </p:nvPr>
        </p:nvSpPr>
        <p:spPr/>
        <p:txBody>
          <a:bodyPr/>
          <a:lstStyle/>
          <a:p>
            <a:r>
              <a:rPr lang="en-US" dirty="0"/>
              <a:t> </a:t>
            </a:r>
          </a:p>
        </p:txBody>
      </p:sp>
      <p:sp>
        <p:nvSpPr>
          <p:cNvPr id="4" name="Footer Placeholder 4">
            <a:extLst>
              <a:ext uri="{FF2B5EF4-FFF2-40B4-BE49-F238E27FC236}">
                <a16:creationId xmlns:a16="http://schemas.microsoft.com/office/drawing/2014/main" id="{87B3A1A4-0569-4B79-B53E-52DB9D91AC40}"/>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7" name="TextBox 6">
            <a:extLst>
              <a:ext uri="{FF2B5EF4-FFF2-40B4-BE49-F238E27FC236}">
                <a16:creationId xmlns:a16="http://schemas.microsoft.com/office/drawing/2014/main" id="{60C5AF45-6645-1907-0F6A-6EDDF0D6481C}"/>
              </a:ext>
            </a:extLst>
          </p:cNvPr>
          <p:cNvSpPr txBox="1"/>
          <p:nvPr/>
        </p:nvSpPr>
        <p:spPr>
          <a:xfrm>
            <a:off x="0" y="33215"/>
            <a:ext cx="12192000" cy="646331"/>
          </a:xfrm>
          <a:prstGeom prst="rect">
            <a:avLst/>
          </a:prstGeom>
          <a:noFill/>
        </p:spPr>
        <p:txBody>
          <a:bodyPr wrap="square" rtlCol="0">
            <a:spAutoFit/>
          </a:bodyPr>
          <a:lstStyle/>
          <a:p>
            <a:pPr algn="ctr"/>
            <a:r>
              <a:rPr lang="en-US" sz="3600" dirty="0">
                <a:solidFill>
                  <a:schemeClr val="bg1"/>
                </a:solidFill>
                <a:latin typeface="Arial" panose="020B0604020202020204" pitchFamily="34" charset="0"/>
                <a:cs typeface="Arial" panose="020B0604020202020204" pitchFamily="34" charset="0"/>
              </a:rPr>
              <a:t>Updates &amp; Reminders </a:t>
            </a:r>
          </a:p>
        </p:txBody>
      </p:sp>
      <p:sp>
        <p:nvSpPr>
          <p:cNvPr id="3" name="TextBox 2">
            <a:extLst>
              <a:ext uri="{FF2B5EF4-FFF2-40B4-BE49-F238E27FC236}">
                <a16:creationId xmlns:a16="http://schemas.microsoft.com/office/drawing/2014/main" id="{0BA3447A-65E2-C663-9295-13CEF36171A5}"/>
              </a:ext>
            </a:extLst>
          </p:cNvPr>
          <p:cNvSpPr txBox="1"/>
          <p:nvPr/>
        </p:nvSpPr>
        <p:spPr>
          <a:xfrm>
            <a:off x="244839" y="930864"/>
            <a:ext cx="11947161" cy="6078587"/>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700" dirty="0">
                <a:latin typeface="Arial" panose="020B0604020202020204" pitchFamily="34" charset="0"/>
                <a:cs typeface="Arial" panose="020B0604020202020204" pitchFamily="34" charset="0"/>
              </a:rPr>
              <a:t>ORD has published an IBC meeting minutes template on the Biosafety and Biosecurity Program web page located at </a:t>
            </a:r>
            <a:r>
              <a:rPr lang="en-US" sz="2700" dirty="0">
                <a:latin typeface="Arial" panose="020B0604020202020204" pitchFamily="34" charset="0"/>
                <a:cs typeface="Arial" panose="020B0604020202020204" pitchFamily="34" charset="0"/>
                <a:hlinkClick r:id="rId3"/>
              </a:rPr>
              <a:t>Biosafety &amp; Biosecurity Program (va.gov)</a:t>
            </a:r>
            <a:r>
              <a:rPr lang="en-US" sz="2700" dirty="0">
                <a:latin typeface="Arial" panose="020B0604020202020204" pitchFamily="34" charset="0"/>
                <a:cs typeface="Arial" panose="020B0604020202020204" pitchFamily="34" charset="0"/>
              </a:rPr>
              <a:t>. </a:t>
            </a:r>
          </a:p>
          <a:p>
            <a:pPr marL="457200" indent="-457200">
              <a:spcBef>
                <a:spcPts val="600"/>
              </a:spcBef>
              <a:spcAft>
                <a:spcPts val="1200"/>
              </a:spcAft>
              <a:buFont typeface="Arial" panose="020B0604020202020204" pitchFamily="34" charset="0"/>
              <a:buChar char="•"/>
            </a:pPr>
            <a:r>
              <a:rPr lang="en-US" sz="2700" dirty="0">
                <a:latin typeface="Arial" panose="020B0604020202020204" pitchFamily="34" charset="0"/>
                <a:cs typeface="Arial" panose="020B0604020202020204" pitchFamily="34" charset="0"/>
              </a:rPr>
              <a:t>Please email </a:t>
            </a:r>
            <a:r>
              <a:rPr lang="en-US" sz="2700" dirty="0">
                <a:latin typeface="Arial" panose="020B0604020202020204" pitchFamily="34" charset="0"/>
                <a:cs typeface="Arial" panose="020B0604020202020204" pitchFamily="34" charset="0"/>
                <a:hlinkClick r:id="rId4"/>
              </a:rPr>
              <a:t>VHACOORDBiosafety@va.gov</a:t>
            </a:r>
            <a:r>
              <a:rPr lang="en-US" sz="2700" dirty="0">
                <a:latin typeface="Arial" panose="020B0604020202020204" pitchFamily="34" charset="0"/>
                <a:cs typeface="Arial" panose="020B0604020202020204" pitchFamily="34" charset="0"/>
              </a:rPr>
              <a:t> for questions regarding VA research biosafety or biosecurity or to request to join the Biosafety and Biosecurity email distribution list.</a:t>
            </a:r>
          </a:p>
          <a:p>
            <a:pPr marL="457200" indent="-457200">
              <a:spcBef>
                <a:spcPts val="600"/>
              </a:spcBef>
              <a:buFont typeface="Arial" panose="020B0604020202020204" pitchFamily="34" charset="0"/>
              <a:buChar char="•"/>
            </a:pPr>
            <a:r>
              <a:rPr lang="en-US" sz="2700" dirty="0">
                <a:latin typeface="Arial" panose="020B0604020202020204" pitchFamily="34" charset="0"/>
                <a:cs typeface="Arial" panose="020B0604020202020204" pitchFamily="34" charset="0"/>
              </a:rPr>
              <a:t>You</a:t>
            </a:r>
            <a:r>
              <a:rPr lang="en-US" sz="2700" dirty="0">
                <a:solidFill>
                  <a:srgbClr val="FF0000"/>
                </a:solidFill>
                <a:latin typeface="Arial" panose="020B0604020202020204" pitchFamily="34" charset="0"/>
                <a:cs typeface="Arial" panose="020B0604020202020204" pitchFamily="34" charset="0"/>
              </a:rPr>
              <a:t> </a:t>
            </a:r>
            <a:r>
              <a:rPr lang="en-US" sz="2700" dirty="0">
                <a:latin typeface="Arial" panose="020B0604020202020204" pitchFamily="34" charset="0"/>
                <a:cs typeface="Arial" panose="020B0604020202020204" pitchFamily="34" charset="0"/>
              </a:rPr>
              <a:t>may</a:t>
            </a:r>
            <a:r>
              <a:rPr lang="en-US" sz="2700" dirty="0">
                <a:solidFill>
                  <a:srgbClr val="FF0000"/>
                </a:solidFill>
                <a:latin typeface="Arial" panose="020B0604020202020204" pitchFamily="34" charset="0"/>
                <a:cs typeface="Arial" panose="020B0604020202020204" pitchFamily="34" charset="0"/>
              </a:rPr>
              <a:t> </a:t>
            </a:r>
            <a:r>
              <a:rPr lang="en-US" sz="2700" dirty="0">
                <a:latin typeface="Arial" panose="020B0604020202020204" pitchFamily="34" charset="0"/>
                <a:cs typeface="Arial" panose="020B0604020202020204" pitchFamily="34" charset="0"/>
              </a:rPr>
              <a:t>request a hard copy of the CDC/NIH Biosafety in Microbiological and Biomedical Laboratories (BMBL) 6th Edition here: </a:t>
            </a:r>
            <a:r>
              <a:rPr lang="en-US" sz="2700" dirty="0">
                <a:latin typeface="Arial" panose="020B0604020202020204" pitchFamily="34" charset="0"/>
                <a:cs typeface="Arial" panose="020B0604020202020204" pitchFamily="34" charset="0"/>
                <a:hlinkClick r:id="rId5"/>
              </a:rPr>
              <a:t>https://wwwn.cdc.gov/pubs/CDCInfoOnDemand.aspx</a:t>
            </a:r>
            <a:r>
              <a:rPr lang="en-US" sz="2700" dirty="0">
                <a:latin typeface="Arial" panose="020B0604020202020204" pitchFamily="34" charset="0"/>
                <a:cs typeface="Arial" panose="020B0604020202020204" pitchFamily="34" charset="0"/>
              </a:rPr>
              <a:t>. Please use your home mailing address as </a:t>
            </a:r>
            <a:r>
              <a:rPr lang="en-US" sz="2700" dirty="0" err="1">
                <a:latin typeface="Arial" panose="020B0604020202020204" pitchFamily="34" charset="0"/>
                <a:cs typeface="Arial" panose="020B0604020202020204" pitchFamily="34" charset="0"/>
              </a:rPr>
              <a:t>CDCInfoOnDemand</a:t>
            </a:r>
            <a:r>
              <a:rPr lang="en-US" sz="2700" dirty="0">
                <a:latin typeface="Arial" panose="020B0604020202020204" pitchFamily="34" charset="0"/>
                <a:cs typeface="Arial" panose="020B0604020202020204" pitchFamily="34" charset="0"/>
              </a:rPr>
              <a:t> limits 1 copy sent per address.</a:t>
            </a:r>
          </a:p>
          <a:p>
            <a:pPr marL="342900" indent="-342900">
              <a:spcAft>
                <a:spcPts val="1200"/>
              </a:spcAft>
              <a:buFont typeface="Arial" panose="020B0604020202020204" pitchFamily="34" charset="0"/>
              <a:buChar char="•"/>
            </a:pPr>
            <a:endParaRPr lang="en-US" sz="2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20075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72005-BD0B-5FBC-C733-D330D818D33D}"/>
              </a:ext>
            </a:extLst>
          </p:cNvPr>
          <p:cNvSpPr>
            <a:spLocks noGrp="1"/>
          </p:cNvSpPr>
          <p:nvPr>
            <p:ph type="title"/>
          </p:nvPr>
        </p:nvSpPr>
        <p:spPr/>
        <p:txBody>
          <a:bodyPr/>
          <a:lstStyle/>
          <a:p>
            <a:pPr algn="ctr"/>
            <a:r>
              <a:rPr lang="en-US" b="0" dirty="0">
                <a:latin typeface="Arial" panose="020B0604020202020204" pitchFamily="34" charset="0"/>
                <a:cs typeface="Arial" panose="020B0604020202020204" pitchFamily="34" charset="0"/>
              </a:rPr>
              <a:t>References</a:t>
            </a:r>
          </a:p>
        </p:txBody>
      </p:sp>
      <p:sp>
        <p:nvSpPr>
          <p:cNvPr id="3" name="Content Placeholder 2">
            <a:extLst>
              <a:ext uri="{FF2B5EF4-FFF2-40B4-BE49-F238E27FC236}">
                <a16:creationId xmlns:a16="http://schemas.microsoft.com/office/drawing/2014/main" id="{4E4001C3-D3C9-E689-D94A-A9D47B8A1EE7}"/>
              </a:ext>
            </a:extLst>
          </p:cNvPr>
          <p:cNvSpPr>
            <a:spLocks noGrp="1"/>
          </p:cNvSpPr>
          <p:nvPr>
            <p:ph idx="1"/>
          </p:nvPr>
        </p:nvSpPr>
        <p:spPr>
          <a:xfrm>
            <a:off x="413615" y="966560"/>
            <a:ext cx="11557290" cy="4924879"/>
          </a:xfrm>
        </p:spPr>
        <p:txBody>
          <a:bodyPr/>
          <a:lstStyle/>
          <a:p>
            <a:pPr marL="0" indent="0">
              <a:buNone/>
            </a:pPr>
            <a:r>
              <a:rPr lang="en-US" sz="2600" dirty="0">
                <a:latin typeface="Arial" panose="020B0604020202020204" pitchFamily="34" charset="0"/>
                <a:cs typeface="Arial" panose="020B0604020202020204" pitchFamily="34" charset="0"/>
              </a:rPr>
              <a:t>The NIH Office of Science Policy, Biosafety and Biosecurity Policy  </a:t>
            </a:r>
          </a:p>
          <a:p>
            <a:pPr marL="0" indent="0">
              <a:spcBef>
                <a:spcPts val="600"/>
              </a:spcBef>
              <a:buNone/>
            </a:pPr>
            <a:r>
              <a:rPr lang="en-US" sz="2600" dirty="0">
                <a:latin typeface="Arial" panose="020B0604020202020204" pitchFamily="34" charset="0"/>
                <a:cs typeface="Arial" panose="020B0604020202020204" pitchFamily="34" charset="0"/>
                <a:hlinkClick r:id="rId3"/>
              </a:rPr>
              <a:t>https://osp.od.nih.gov/policies/biosafety-and-biosecurity-policy/</a:t>
            </a:r>
            <a:endParaRPr lang="en-US" sz="2600" dirty="0">
              <a:latin typeface="Arial" panose="020B0604020202020204" pitchFamily="34" charset="0"/>
              <a:cs typeface="Arial" panose="020B0604020202020204" pitchFamily="34" charset="0"/>
            </a:endParaRPr>
          </a:p>
          <a:p>
            <a:pPr marL="0" indent="0">
              <a:spcBef>
                <a:spcPts val="1800"/>
              </a:spcBef>
              <a:buNone/>
            </a:pPr>
            <a:r>
              <a:rPr lang="en-US" sz="2600" dirty="0">
                <a:latin typeface="Arial" panose="020B0604020202020204" pitchFamily="34" charset="0"/>
                <a:cs typeface="Arial" panose="020B0604020202020204" pitchFamily="34" charset="0"/>
              </a:rPr>
              <a:t>NIH Guidelines for Research Involving Recombinant or Synthetic Nucleic Acid Molecules, April 2019</a:t>
            </a:r>
          </a:p>
          <a:p>
            <a:pPr marL="0" indent="0">
              <a:spcBef>
                <a:spcPts val="600"/>
              </a:spcBef>
              <a:buNone/>
            </a:pPr>
            <a:r>
              <a:rPr lang="en-US" sz="2600" dirty="0">
                <a:latin typeface="Arial" panose="020B0604020202020204" pitchFamily="34" charset="0"/>
                <a:cs typeface="Arial" panose="020B0604020202020204" pitchFamily="34" charset="0"/>
                <a:hlinkClick r:id="rId4"/>
              </a:rPr>
              <a:t>https://osp.od.nih.gov/wp-content/uploads/2019_NIH_Guidelines.htm#_Toc3457037</a:t>
            </a:r>
            <a:endParaRPr lang="en-US" sz="2600" dirty="0">
              <a:latin typeface="Arial" panose="020B0604020202020204" pitchFamily="34" charset="0"/>
              <a:cs typeface="Arial" panose="020B0604020202020204" pitchFamily="34" charset="0"/>
            </a:endParaRPr>
          </a:p>
          <a:p>
            <a:pPr marL="0" indent="0">
              <a:spcBef>
                <a:spcPts val="1800"/>
              </a:spcBef>
              <a:buNone/>
            </a:pPr>
            <a:r>
              <a:rPr lang="en-US" sz="2600" dirty="0">
                <a:latin typeface="Arial" panose="020B0604020202020204" pitchFamily="34" charset="0"/>
                <a:cs typeface="Arial" panose="020B0604020202020204" pitchFamily="34" charset="0"/>
              </a:rPr>
              <a:t>VHA ORD Biosafety and Biosecurity Policy and Guidance: VHA Directive 1200.08(1) located at VHA Publications at </a:t>
            </a:r>
            <a:r>
              <a:rPr lang="en-US" sz="2600" dirty="0">
                <a:latin typeface="Arial" panose="020B0604020202020204" pitchFamily="34" charset="0"/>
                <a:cs typeface="Arial" panose="020B0604020202020204" pitchFamily="34" charset="0"/>
                <a:hlinkClick r:id="rId5"/>
              </a:rPr>
              <a:t>VHA Publications (va.gov)</a:t>
            </a:r>
            <a:endParaRPr lang="en-US" sz="2600" dirty="0">
              <a:latin typeface="Arial" panose="020B0604020202020204" pitchFamily="34" charset="0"/>
              <a:cs typeface="Arial" panose="020B0604020202020204" pitchFamily="34" charset="0"/>
            </a:endParaRPr>
          </a:p>
          <a:p>
            <a:pPr marL="0" indent="0">
              <a:spcBef>
                <a:spcPts val="1800"/>
              </a:spcBef>
              <a:buNone/>
            </a:pPr>
            <a:r>
              <a:rPr lang="en-US" sz="2600" dirty="0">
                <a:latin typeface="Arial" panose="020B0604020202020204" pitchFamily="34" charset="0"/>
                <a:cs typeface="Arial" panose="020B0604020202020204" pitchFamily="34" charset="0"/>
              </a:rPr>
              <a:t>VHA ORD Biosafety and Biosecurity Program Web page: </a:t>
            </a:r>
            <a:r>
              <a:rPr lang="en-US" sz="2600" dirty="0">
                <a:latin typeface="Arial" panose="020B0604020202020204" pitchFamily="34" charset="0"/>
                <a:cs typeface="Arial" panose="020B0604020202020204" pitchFamily="34" charset="0"/>
                <a:hlinkClick r:id="rId6"/>
              </a:rPr>
              <a:t>Biosafety &amp; Biosecurity Program (va.gov)</a:t>
            </a:r>
            <a:endParaRPr lang="en-US" sz="2600" dirty="0">
              <a:latin typeface="Arial" panose="020B0604020202020204" pitchFamily="34" charset="0"/>
              <a:cs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DE6BCE96-EFA2-853D-BEF8-9760DA160C25}"/>
              </a:ext>
            </a:extLst>
          </p:cNvPr>
          <p:cNvSpPr>
            <a:spLocks noGrp="1"/>
          </p:cNvSpPr>
          <p:nvPr>
            <p:ph type="sldNum" sz="quarter" idx="12"/>
          </p:nvPr>
        </p:nvSpPr>
        <p:spPr/>
        <p:txBody>
          <a:bodyPr/>
          <a:lstStyle/>
          <a:p>
            <a:fld id="{50EE7798-284D-44E6-BD33-EC3C7F4CA87C}" type="slidenum">
              <a:rPr lang="en-US" smtClean="0"/>
              <a:t>33</a:t>
            </a:fld>
            <a:endParaRPr lang="en-US" dirty="0"/>
          </a:p>
        </p:txBody>
      </p:sp>
      <p:sp>
        <p:nvSpPr>
          <p:cNvPr id="5" name="Footer Placeholder 4">
            <a:extLst>
              <a:ext uri="{FF2B5EF4-FFF2-40B4-BE49-F238E27FC236}">
                <a16:creationId xmlns:a16="http://schemas.microsoft.com/office/drawing/2014/main" id="{77BD6839-02E0-DCD2-9467-58C9B916FA04}"/>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Tree>
    <p:extLst>
      <p:ext uri="{BB962C8B-B14F-4D97-AF65-F5344CB8AC3E}">
        <p14:creationId xmlns:p14="http://schemas.microsoft.com/office/powerpoint/2010/main" val="2686146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3FB3-E187-4A89-8F94-37352A1B5EF2}"/>
              </a:ext>
            </a:extLst>
          </p:cNvPr>
          <p:cNvSpPr>
            <a:spLocks noGrp="1"/>
          </p:cNvSpPr>
          <p:nvPr>
            <p:ph type="title"/>
          </p:nvPr>
        </p:nvSpPr>
        <p:spPr/>
        <p:txBody>
          <a:bodyPr/>
          <a:lstStyle/>
          <a:p>
            <a:r>
              <a:rPr lang="en-US" dirty="0"/>
              <a:t> </a:t>
            </a:r>
          </a:p>
        </p:txBody>
      </p:sp>
      <p:sp>
        <p:nvSpPr>
          <p:cNvPr id="4" name="Footer Placeholder 4">
            <a:extLst>
              <a:ext uri="{FF2B5EF4-FFF2-40B4-BE49-F238E27FC236}">
                <a16:creationId xmlns:a16="http://schemas.microsoft.com/office/drawing/2014/main" id="{87B3A1A4-0569-4B79-B53E-52DB9D91AC40}"/>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3" name="TextBox 2">
            <a:extLst>
              <a:ext uri="{FF2B5EF4-FFF2-40B4-BE49-F238E27FC236}">
                <a16:creationId xmlns:a16="http://schemas.microsoft.com/office/drawing/2014/main" id="{0BA3447A-65E2-C663-9295-13CEF36171A5}"/>
              </a:ext>
            </a:extLst>
          </p:cNvPr>
          <p:cNvSpPr txBox="1"/>
          <p:nvPr/>
        </p:nvSpPr>
        <p:spPr>
          <a:xfrm>
            <a:off x="1099038" y="1582615"/>
            <a:ext cx="1148071" cy="1754326"/>
          </a:xfrm>
          <a:prstGeom prst="rect">
            <a:avLst/>
          </a:prstGeom>
          <a:noFill/>
        </p:spPr>
        <p:txBody>
          <a:bodyPr wrap="none" rtlCol="0">
            <a:spAutoFit/>
          </a:bodyPr>
          <a:lstStyle/>
          <a:p>
            <a:endParaRPr lang="en-US" dirty="0"/>
          </a:p>
          <a:p>
            <a:endParaRPr lang="en-US" dirty="0"/>
          </a:p>
          <a:p>
            <a:endParaRPr lang="en-US" dirty="0"/>
          </a:p>
          <a:p>
            <a:endParaRPr lang="en-US" dirty="0"/>
          </a:p>
          <a:p>
            <a:r>
              <a:rPr lang="en-US" dirty="0"/>
              <a:t>	</a:t>
            </a:r>
          </a:p>
          <a:p>
            <a:endParaRPr lang="en-US" dirty="0"/>
          </a:p>
        </p:txBody>
      </p:sp>
      <p:sp>
        <p:nvSpPr>
          <p:cNvPr id="11" name="Rectangle 10">
            <a:extLst>
              <a:ext uri="{FF2B5EF4-FFF2-40B4-BE49-F238E27FC236}">
                <a16:creationId xmlns:a16="http://schemas.microsoft.com/office/drawing/2014/main" id="{A5D4A79F-E069-8927-7C4F-43DB09ABB4BF}"/>
              </a:ext>
            </a:extLst>
          </p:cNvPr>
          <p:cNvSpPr/>
          <p:nvPr/>
        </p:nvSpPr>
        <p:spPr>
          <a:xfrm>
            <a:off x="2340289" y="2675221"/>
            <a:ext cx="6854762" cy="1323439"/>
          </a:xfrm>
          <a:prstGeom prst="rect">
            <a:avLst/>
          </a:prstGeom>
          <a:noFill/>
        </p:spPr>
        <p:txBody>
          <a:bodyPr wrap="none" lIns="91440" tIns="45720" rIns="91440" bIns="45720">
            <a:spAutoFit/>
          </a:bodyPr>
          <a:lstStyle/>
          <a:p>
            <a:pPr algn="ctr"/>
            <a:r>
              <a:rPr lang="en-US" sz="8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QUESTIONS?</a:t>
            </a:r>
            <a:endParaRPr lang="en-US" sz="8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032502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10038-F58F-DCCE-432E-656F23984838}"/>
              </a:ext>
            </a:extLst>
          </p:cNvPr>
          <p:cNvSpPr>
            <a:spLocks noGrp="1"/>
          </p:cNvSpPr>
          <p:nvPr>
            <p:ph type="title"/>
          </p:nvPr>
        </p:nvSpPr>
        <p:spPr/>
        <p:txBody>
          <a:bodyPr/>
          <a:lstStyle/>
          <a:p>
            <a:r>
              <a:rPr lang="en-US" sz="3600" b="0" dirty="0">
                <a:solidFill>
                  <a:schemeClr val="bg1">
                    <a:lumMod val="95000"/>
                  </a:schemeClr>
                </a:solidFill>
                <a:latin typeface="Arial" panose="020B0604020202020204" pitchFamily="34" charset="0"/>
                <a:cs typeface="Arial" panose="020B0604020202020204" pitchFamily="34" charset="0"/>
              </a:rPr>
              <a:t>Review of Selected Previous Webinar Objectives</a:t>
            </a:r>
            <a:endParaRPr lang="en-US" b="0" dirty="0"/>
          </a:p>
        </p:txBody>
      </p:sp>
      <p:sp>
        <p:nvSpPr>
          <p:cNvPr id="3" name="Content Placeholder 2">
            <a:extLst>
              <a:ext uri="{FF2B5EF4-FFF2-40B4-BE49-F238E27FC236}">
                <a16:creationId xmlns:a16="http://schemas.microsoft.com/office/drawing/2014/main" id="{8A946380-4B80-A0DB-96E6-2C7F00096CB9}"/>
              </a:ext>
            </a:extLst>
          </p:cNvPr>
          <p:cNvSpPr>
            <a:spLocks noGrp="1"/>
          </p:cNvSpPr>
          <p:nvPr>
            <p:ph idx="1"/>
          </p:nvPr>
        </p:nvSpPr>
        <p:spPr>
          <a:xfrm>
            <a:off x="838201" y="1133856"/>
            <a:ext cx="10515599" cy="863817"/>
          </a:xfrm>
        </p:spPr>
        <p:txBody>
          <a:bodyPr/>
          <a:lstStyle/>
          <a:p>
            <a:r>
              <a:rPr lang="en-US" sz="2400" dirty="0">
                <a:latin typeface="Arial" panose="020B0604020202020204" pitchFamily="34" charset="0"/>
                <a:cs typeface="Arial" panose="020B0604020202020204" pitchFamily="34" charset="0"/>
              </a:rPr>
              <a:t>The Biosafety and Biosecurity webinars series began in 2022 with presentations in April, June, and September</a:t>
            </a:r>
            <a:endParaRPr lang="en-US" sz="2400" dirty="0"/>
          </a:p>
        </p:txBody>
      </p:sp>
      <p:sp>
        <p:nvSpPr>
          <p:cNvPr id="4" name="Content Placeholder 3">
            <a:extLst>
              <a:ext uri="{FF2B5EF4-FFF2-40B4-BE49-F238E27FC236}">
                <a16:creationId xmlns:a16="http://schemas.microsoft.com/office/drawing/2014/main" id="{522F5D13-7539-1468-3BA5-F680942A8C9C}"/>
              </a:ext>
            </a:extLst>
          </p:cNvPr>
          <p:cNvSpPr>
            <a:spLocks noGrp="1"/>
          </p:cNvSpPr>
          <p:nvPr>
            <p:ph idx="13"/>
          </p:nvPr>
        </p:nvSpPr>
        <p:spPr>
          <a:xfrm>
            <a:off x="838200" y="2154836"/>
            <a:ext cx="3413760" cy="3965462"/>
          </a:xfrm>
        </p:spPr>
        <p:txBody>
          <a:bodyPr/>
          <a:lstStyle/>
          <a:p>
            <a:pPr algn="ctr">
              <a:spcBef>
                <a:spcPts val="1200"/>
              </a:spcBef>
              <a:spcAft>
                <a:spcPts val="600"/>
              </a:spcAft>
            </a:pPr>
            <a:r>
              <a:rPr lang="en-US" sz="2000" u="sng" dirty="0">
                <a:latin typeface="Arial" panose="020B0604020202020204" pitchFamily="34" charset="0"/>
                <a:cs typeface="Arial" panose="020B0604020202020204" pitchFamily="34" charset="0"/>
              </a:rPr>
              <a:t>Webinar 1</a:t>
            </a:r>
          </a:p>
          <a:p>
            <a:pPr marL="577850" lvl="1" indent="-366713">
              <a:spcBef>
                <a:spcPts val="1200"/>
              </a:spcBef>
              <a:spcAft>
                <a:spcPts val="600"/>
              </a:spcAft>
            </a:pPr>
            <a:r>
              <a:rPr lang="en-US" sz="1800" dirty="0">
                <a:latin typeface="Arial" panose="020B0604020202020204" pitchFamily="34" charset="0"/>
                <a:cs typeface="Arial" panose="020B0604020202020204" pitchFamily="34" charset="0"/>
              </a:rPr>
              <a:t>Introduced the biosafety and biosecurity program;</a:t>
            </a:r>
          </a:p>
          <a:p>
            <a:pPr marL="577850" lvl="1" indent="-366713">
              <a:spcBef>
                <a:spcPts val="1200"/>
              </a:spcBef>
              <a:spcAft>
                <a:spcPts val="600"/>
              </a:spcAft>
            </a:pPr>
            <a:r>
              <a:rPr lang="en-US" sz="1800" dirty="0">
                <a:latin typeface="Arial" panose="020B0604020202020204" pitchFamily="34" charset="0"/>
                <a:cs typeface="Arial" panose="020B0604020202020204" pitchFamily="34" charset="0"/>
              </a:rPr>
              <a:t>Summarized program activities, data calls, and program assistance visits;</a:t>
            </a:r>
          </a:p>
          <a:p>
            <a:pPr marL="577850" lvl="1" indent="-366713">
              <a:spcBef>
                <a:spcPts val="1200"/>
              </a:spcBef>
              <a:spcAft>
                <a:spcPts val="600"/>
              </a:spcAft>
            </a:pPr>
            <a:r>
              <a:rPr lang="en-US" sz="1800" dirty="0">
                <a:latin typeface="Arial" panose="020B0604020202020204" pitchFamily="34" charset="0"/>
                <a:cs typeface="Arial" panose="020B0604020202020204" pitchFamily="34" charset="0"/>
              </a:rPr>
              <a:t>Described educational tools published on the ORD webpage</a:t>
            </a:r>
          </a:p>
          <a:p>
            <a:endParaRPr lang="en-US" sz="1800" dirty="0"/>
          </a:p>
        </p:txBody>
      </p:sp>
      <p:sp>
        <p:nvSpPr>
          <p:cNvPr id="6" name="Content Placeholder 5">
            <a:extLst>
              <a:ext uri="{FF2B5EF4-FFF2-40B4-BE49-F238E27FC236}">
                <a16:creationId xmlns:a16="http://schemas.microsoft.com/office/drawing/2014/main" id="{33250257-D15C-B753-B3EC-B275B14C15A0}"/>
              </a:ext>
            </a:extLst>
          </p:cNvPr>
          <p:cNvSpPr>
            <a:spLocks noGrp="1"/>
          </p:cNvSpPr>
          <p:nvPr>
            <p:ph idx="14"/>
          </p:nvPr>
        </p:nvSpPr>
        <p:spPr>
          <a:xfrm>
            <a:off x="4389119" y="2154835"/>
            <a:ext cx="3413760" cy="3965461"/>
          </a:xfrm>
        </p:spPr>
        <p:txBody>
          <a:bodyPr/>
          <a:lstStyle/>
          <a:p>
            <a:pPr algn="ctr"/>
            <a:r>
              <a:rPr lang="en-US" sz="2000" u="sng" dirty="0">
                <a:latin typeface="Arial" panose="020B0604020202020204" pitchFamily="34" charset="0"/>
                <a:cs typeface="Arial" panose="020B0604020202020204" pitchFamily="34" charset="0"/>
              </a:rPr>
              <a:t>Webinar 2</a:t>
            </a:r>
          </a:p>
          <a:p>
            <a:pPr marL="285750" indent="-285750">
              <a:lnSpc>
                <a:spcPct val="100000"/>
              </a:lnSpc>
              <a:buFont typeface="Arial" panose="020B0604020202020204" pitchFamily="34" charset="0"/>
              <a:buChar char="•"/>
            </a:pPr>
            <a:r>
              <a:rPr lang="en-US" sz="1800" dirty="0">
                <a:latin typeface="Arial" panose="020B0604020202020204" pitchFamily="34" charset="0"/>
                <a:cs typeface="Arial" panose="020B0604020202020204" pitchFamily="34" charset="0"/>
              </a:rPr>
              <a:t>Presented the foundations of the program:</a:t>
            </a:r>
          </a:p>
          <a:p>
            <a:pPr marL="690563" lvl="1" indent="-268288">
              <a:lnSpc>
                <a:spcPct val="150000"/>
              </a:lnSpc>
            </a:pPr>
            <a:r>
              <a:rPr lang="en-US" sz="1800" dirty="0">
                <a:latin typeface="Arial" panose="020B0604020202020204" pitchFamily="34" charset="0"/>
                <a:cs typeface="Arial" panose="020B0604020202020204" pitchFamily="34" charset="0"/>
              </a:rPr>
              <a:t>Risk identification, </a:t>
            </a:r>
          </a:p>
          <a:p>
            <a:pPr marL="690563" lvl="1" indent="-268288">
              <a:lnSpc>
                <a:spcPct val="150000"/>
              </a:lnSpc>
            </a:pPr>
            <a:r>
              <a:rPr lang="en-US" sz="1800" dirty="0">
                <a:latin typeface="Arial" panose="020B0604020202020204" pitchFamily="34" charset="0"/>
                <a:cs typeface="Arial" panose="020B0604020202020204" pitchFamily="34" charset="0"/>
              </a:rPr>
              <a:t>Risk assessment, </a:t>
            </a:r>
          </a:p>
          <a:p>
            <a:pPr marL="690563" lvl="1" indent="-268288">
              <a:lnSpc>
                <a:spcPct val="150000"/>
              </a:lnSpc>
            </a:pPr>
            <a:r>
              <a:rPr lang="en-US" sz="1800" dirty="0">
                <a:latin typeface="Arial" panose="020B0604020202020204" pitchFamily="34" charset="0"/>
                <a:cs typeface="Arial" panose="020B0604020202020204" pitchFamily="34" charset="0"/>
              </a:rPr>
              <a:t>Risk management.  </a:t>
            </a:r>
          </a:p>
          <a:p>
            <a:endParaRPr lang="en-US" sz="1800" dirty="0"/>
          </a:p>
        </p:txBody>
      </p:sp>
      <p:sp>
        <p:nvSpPr>
          <p:cNvPr id="8" name="Content Placeholder 7">
            <a:extLst>
              <a:ext uri="{FF2B5EF4-FFF2-40B4-BE49-F238E27FC236}">
                <a16:creationId xmlns:a16="http://schemas.microsoft.com/office/drawing/2014/main" id="{6FB7D7BC-E075-65B1-40DB-2B813FF03A2E}"/>
              </a:ext>
            </a:extLst>
          </p:cNvPr>
          <p:cNvSpPr>
            <a:spLocks noGrp="1"/>
          </p:cNvSpPr>
          <p:nvPr>
            <p:ph idx="17"/>
          </p:nvPr>
        </p:nvSpPr>
        <p:spPr>
          <a:xfrm>
            <a:off x="7940039" y="2154836"/>
            <a:ext cx="3413760" cy="3965460"/>
          </a:xfrm>
        </p:spPr>
        <p:txBody>
          <a:bodyPr/>
          <a:lstStyle/>
          <a:p>
            <a:pPr algn="ctr"/>
            <a:r>
              <a:rPr lang="en-US" sz="2000" u="sng" dirty="0">
                <a:latin typeface="Arial" panose="020B0604020202020204" pitchFamily="34" charset="0"/>
                <a:cs typeface="Arial" panose="020B0604020202020204" pitchFamily="34" charset="0"/>
              </a:rPr>
              <a:t>Webinar 3</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Defined what an IBC is;</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What an IBC does;</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Discussed common IBC challenges;</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Proposed solutions to common IBC challenges</a:t>
            </a:r>
          </a:p>
          <a:p>
            <a:endParaRPr lang="en-US" sz="1800" dirty="0"/>
          </a:p>
        </p:txBody>
      </p:sp>
      <p:sp>
        <p:nvSpPr>
          <p:cNvPr id="10" name="Slide Number Placeholder 9">
            <a:extLst>
              <a:ext uri="{FF2B5EF4-FFF2-40B4-BE49-F238E27FC236}">
                <a16:creationId xmlns:a16="http://schemas.microsoft.com/office/drawing/2014/main" id="{745B1BE5-AE9A-CE71-4D37-9321CEC3F7AF}"/>
              </a:ext>
            </a:extLst>
          </p:cNvPr>
          <p:cNvSpPr>
            <a:spLocks noGrp="1"/>
          </p:cNvSpPr>
          <p:nvPr>
            <p:ph type="sldNum" sz="quarter" idx="12"/>
          </p:nvPr>
        </p:nvSpPr>
        <p:spPr/>
        <p:txBody>
          <a:bodyPr/>
          <a:lstStyle/>
          <a:p>
            <a:fld id="{50EE7798-284D-44E6-BD33-EC3C7F4CA87C}" type="slidenum">
              <a:rPr lang="en-US" smtClean="0"/>
              <a:t>4</a:t>
            </a:fld>
            <a:endParaRPr lang="en-US" dirty="0"/>
          </a:p>
        </p:txBody>
      </p:sp>
      <p:sp>
        <p:nvSpPr>
          <p:cNvPr id="11" name="Footer Placeholder 4">
            <a:extLst>
              <a:ext uri="{FF2B5EF4-FFF2-40B4-BE49-F238E27FC236}">
                <a16:creationId xmlns:a16="http://schemas.microsoft.com/office/drawing/2014/main" id="{1FF610E1-5E0A-7DC4-D390-56EDAC79C840}"/>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Tree>
    <p:extLst>
      <p:ext uri="{BB962C8B-B14F-4D97-AF65-F5344CB8AC3E}">
        <p14:creationId xmlns:p14="http://schemas.microsoft.com/office/powerpoint/2010/main" val="1467822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3FB3-E187-4A89-8F94-37352A1B5EF2}"/>
              </a:ext>
            </a:extLst>
          </p:cNvPr>
          <p:cNvSpPr>
            <a:spLocks noGrp="1"/>
          </p:cNvSpPr>
          <p:nvPr>
            <p:ph type="title"/>
          </p:nvPr>
        </p:nvSpPr>
        <p:spPr/>
        <p:txBody>
          <a:bodyPr/>
          <a:lstStyle/>
          <a:p>
            <a:r>
              <a:rPr lang="en-US" dirty="0"/>
              <a:t> </a:t>
            </a:r>
          </a:p>
        </p:txBody>
      </p:sp>
      <p:sp>
        <p:nvSpPr>
          <p:cNvPr id="4" name="Footer Placeholder 4">
            <a:extLst>
              <a:ext uri="{FF2B5EF4-FFF2-40B4-BE49-F238E27FC236}">
                <a16:creationId xmlns:a16="http://schemas.microsoft.com/office/drawing/2014/main" id="{87B3A1A4-0569-4B79-B53E-52DB9D91AC40}"/>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7" name="TextBox 6">
            <a:extLst>
              <a:ext uri="{FF2B5EF4-FFF2-40B4-BE49-F238E27FC236}">
                <a16:creationId xmlns:a16="http://schemas.microsoft.com/office/drawing/2014/main" id="{60C5AF45-6645-1907-0F6A-6EDDF0D6481C}"/>
              </a:ext>
            </a:extLst>
          </p:cNvPr>
          <p:cNvSpPr txBox="1"/>
          <p:nvPr/>
        </p:nvSpPr>
        <p:spPr>
          <a:xfrm>
            <a:off x="0" y="50799"/>
            <a:ext cx="12192000" cy="369332"/>
          </a:xfrm>
          <a:prstGeom prst="rect">
            <a:avLst/>
          </a:prstGeom>
          <a:noFill/>
        </p:spPr>
        <p:txBody>
          <a:bodyPr wrap="square" rtlCol="0">
            <a:spAutoFit/>
          </a:bodyPr>
          <a:lstStyle/>
          <a:p>
            <a:pPr algn="ctr"/>
            <a:r>
              <a:rPr lang="en-US" dirty="0">
                <a:solidFill>
                  <a:schemeClr val="bg1"/>
                </a:solidFill>
              </a:rPr>
              <a:t> </a:t>
            </a:r>
            <a:endParaRPr lang="en-US" sz="360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BCEFE18-C359-6D89-6644-2DC5D351DCA6}"/>
              </a:ext>
            </a:extLst>
          </p:cNvPr>
          <p:cNvSpPr txBox="1"/>
          <p:nvPr/>
        </p:nvSpPr>
        <p:spPr>
          <a:xfrm>
            <a:off x="1" y="109487"/>
            <a:ext cx="12039600" cy="646331"/>
          </a:xfrm>
          <a:prstGeom prst="rect">
            <a:avLst/>
          </a:prstGeom>
          <a:noFill/>
        </p:spPr>
        <p:txBody>
          <a:bodyPr wrap="square" rtlCol="0">
            <a:spAutoFit/>
          </a:bodyPr>
          <a:lstStyle/>
          <a:p>
            <a:pPr algn="ctr"/>
            <a:r>
              <a:rPr lang="en-US" sz="3600" dirty="0">
                <a:solidFill>
                  <a:schemeClr val="bg1">
                    <a:lumMod val="95000"/>
                  </a:schemeClr>
                </a:solidFill>
                <a:latin typeface="Arial" panose="020B0604020202020204" pitchFamily="34" charset="0"/>
                <a:cs typeface="Arial" panose="020B0604020202020204" pitchFamily="34" charset="0"/>
              </a:rPr>
              <a:t>NIH Guidelines IBC Document Requirements</a:t>
            </a:r>
          </a:p>
        </p:txBody>
      </p:sp>
      <p:sp>
        <p:nvSpPr>
          <p:cNvPr id="5" name="TextBox 4">
            <a:extLst>
              <a:ext uri="{FF2B5EF4-FFF2-40B4-BE49-F238E27FC236}">
                <a16:creationId xmlns:a16="http://schemas.microsoft.com/office/drawing/2014/main" id="{60BD4050-A5DD-057F-460F-91C632960D84}"/>
              </a:ext>
            </a:extLst>
          </p:cNvPr>
          <p:cNvSpPr txBox="1"/>
          <p:nvPr/>
        </p:nvSpPr>
        <p:spPr>
          <a:xfrm>
            <a:off x="666018" y="1951672"/>
            <a:ext cx="6387925" cy="3385542"/>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NIH Guidelines Sections IV-B, IV-B-1, IV-B-2, IV-B-2a, &amp; IV-2b describe:</a:t>
            </a:r>
          </a:p>
          <a:p>
            <a:endParaRPr lang="en-US" sz="2800" dirty="0">
              <a:latin typeface="Arial" panose="020B0604020202020204" pitchFamily="34" charset="0"/>
              <a:cs typeface="Arial" panose="020B0604020202020204" pitchFamily="34" charset="0"/>
            </a:endParaRPr>
          </a:p>
          <a:p>
            <a:pPr marL="739775" indent="-452438">
              <a:buFont typeface="Arial" panose="020B0604020202020204" pitchFamily="34" charset="0"/>
              <a:buChar char="•"/>
            </a:pPr>
            <a:r>
              <a:rPr lang="en-US" sz="2800" dirty="0">
                <a:latin typeface="Arial" panose="020B0604020202020204" pitchFamily="34" charset="0"/>
                <a:cs typeface="Arial" panose="020B0604020202020204" pitchFamily="34" charset="0"/>
              </a:rPr>
              <a:t>Institutional requirements </a:t>
            </a:r>
          </a:p>
          <a:p>
            <a:pPr marL="739775" indent="-452438">
              <a:buFont typeface="Arial" panose="020B0604020202020204" pitchFamily="34" charset="0"/>
              <a:buChar char="•"/>
            </a:pPr>
            <a:r>
              <a:rPr lang="en-US" sz="2800" dirty="0">
                <a:latin typeface="Arial" panose="020B0604020202020204" pitchFamily="34" charset="0"/>
                <a:cs typeface="Arial" panose="020B0604020202020204" pitchFamily="34" charset="0"/>
              </a:rPr>
              <a:t>General Information</a:t>
            </a:r>
          </a:p>
          <a:p>
            <a:pPr marL="739775" indent="-452438">
              <a:buFont typeface="Arial" panose="020B0604020202020204" pitchFamily="34" charset="0"/>
              <a:buChar char="•"/>
            </a:pPr>
            <a:r>
              <a:rPr lang="en-US" sz="2800" dirty="0">
                <a:latin typeface="Arial" panose="020B0604020202020204" pitchFamily="34" charset="0"/>
                <a:cs typeface="Arial" panose="020B0604020202020204" pitchFamily="34" charset="0"/>
              </a:rPr>
              <a:t>IBC Membership, Procedures, and Functions  </a:t>
            </a:r>
          </a:p>
          <a:p>
            <a:r>
              <a:rPr lang="en-US" dirty="0"/>
              <a:t>	 </a:t>
            </a:r>
          </a:p>
        </p:txBody>
      </p:sp>
      <p:pic>
        <p:nvPicPr>
          <p:cNvPr id="9" name="Picture 8">
            <a:extLst>
              <a:ext uri="{FF2B5EF4-FFF2-40B4-BE49-F238E27FC236}">
                <a16:creationId xmlns:a16="http://schemas.microsoft.com/office/drawing/2014/main" id="{4B38E2A1-4296-E80F-63E0-F8B62A35222F}"/>
              </a:ext>
            </a:extLst>
          </p:cNvPr>
          <p:cNvPicPr>
            <a:picLocks noChangeAspect="1"/>
          </p:cNvPicPr>
          <p:nvPr/>
        </p:nvPicPr>
        <p:blipFill rotWithShape="1">
          <a:blip r:embed="rId3"/>
          <a:srcRect l="3172" t="17192" r="6338" b="1"/>
          <a:stretch/>
        </p:blipFill>
        <p:spPr>
          <a:xfrm>
            <a:off x="7132125" y="1186468"/>
            <a:ext cx="4497900" cy="4882362"/>
          </a:xfrm>
          <a:prstGeom prst="rect">
            <a:avLst/>
          </a:prstGeom>
        </p:spPr>
      </p:pic>
    </p:spTree>
    <p:extLst>
      <p:ext uri="{BB962C8B-B14F-4D97-AF65-F5344CB8AC3E}">
        <p14:creationId xmlns:p14="http://schemas.microsoft.com/office/powerpoint/2010/main" val="1689429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3FB3-E187-4A89-8F94-37352A1B5EF2}"/>
              </a:ext>
            </a:extLst>
          </p:cNvPr>
          <p:cNvSpPr>
            <a:spLocks noGrp="1"/>
          </p:cNvSpPr>
          <p:nvPr>
            <p:ph type="title"/>
          </p:nvPr>
        </p:nvSpPr>
        <p:spPr/>
        <p:txBody>
          <a:bodyPr/>
          <a:lstStyle/>
          <a:p>
            <a:r>
              <a:rPr lang="en-US" dirty="0"/>
              <a:t> </a:t>
            </a:r>
          </a:p>
        </p:txBody>
      </p:sp>
      <p:sp>
        <p:nvSpPr>
          <p:cNvPr id="4" name="Footer Placeholder 4">
            <a:extLst>
              <a:ext uri="{FF2B5EF4-FFF2-40B4-BE49-F238E27FC236}">
                <a16:creationId xmlns:a16="http://schemas.microsoft.com/office/drawing/2014/main" id="{87B3A1A4-0569-4B79-B53E-52DB9D91AC40}"/>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
        <p:nvSpPr>
          <p:cNvPr id="7" name="TextBox 6">
            <a:extLst>
              <a:ext uri="{FF2B5EF4-FFF2-40B4-BE49-F238E27FC236}">
                <a16:creationId xmlns:a16="http://schemas.microsoft.com/office/drawing/2014/main" id="{60C5AF45-6645-1907-0F6A-6EDDF0D6481C}"/>
              </a:ext>
            </a:extLst>
          </p:cNvPr>
          <p:cNvSpPr txBox="1"/>
          <p:nvPr/>
        </p:nvSpPr>
        <p:spPr>
          <a:xfrm>
            <a:off x="0" y="50799"/>
            <a:ext cx="12192000" cy="369332"/>
          </a:xfrm>
          <a:prstGeom prst="rect">
            <a:avLst/>
          </a:prstGeom>
          <a:noFill/>
        </p:spPr>
        <p:txBody>
          <a:bodyPr wrap="square" rtlCol="0">
            <a:spAutoFit/>
          </a:bodyPr>
          <a:lstStyle/>
          <a:p>
            <a:pPr algn="ctr"/>
            <a:r>
              <a:rPr lang="en-US" dirty="0">
                <a:solidFill>
                  <a:schemeClr val="bg1"/>
                </a:solidFill>
              </a:rPr>
              <a:t> </a:t>
            </a:r>
            <a:endParaRPr lang="en-US" sz="360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BCEFE18-C359-6D89-6644-2DC5D351DCA6}"/>
              </a:ext>
            </a:extLst>
          </p:cNvPr>
          <p:cNvSpPr txBox="1"/>
          <p:nvPr/>
        </p:nvSpPr>
        <p:spPr>
          <a:xfrm>
            <a:off x="1" y="63767"/>
            <a:ext cx="12039600" cy="646331"/>
          </a:xfrm>
          <a:prstGeom prst="rect">
            <a:avLst/>
          </a:prstGeom>
          <a:noFill/>
        </p:spPr>
        <p:txBody>
          <a:bodyPr wrap="square" rtlCol="0">
            <a:spAutoFit/>
          </a:bodyPr>
          <a:lstStyle/>
          <a:p>
            <a:pPr algn="ctr"/>
            <a:r>
              <a:rPr lang="en-US" sz="3600" dirty="0">
                <a:solidFill>
                  <a:schemeClr val="bg1">
                    <a:lumMod val="95000"/>
                  </a:schemeClr>
                </a:solidFill>
                <a:latin typeface="Arial" panose="020B0604020202020204" pitchFamily="34" charset="0"/>
                <a:cs typeface="Arial" panose="020B0604020202020204" pitchFamily="34" charset="0"/>
              </a:rPr>
              <a:t> IBC Requirements for VA Facilities </a:t>
            </a:r>
          </a:p>
        </p:txBody>
      </p:sp>
      <p:sp>
        <p:nvSpPr>
          <p:cNvPr id="5" name="TextBox 4">
            <a:extLst>
              <a:ext uri="{FF2B5EF4-FFF2-40B4-BE49-F238E27FC236}">
                <a16:creationId xmlns:a16="http://schemas.microsoft.com/office/drawing/2014/main" id="{60BD4050-A5DD-057F-460F-91C632960D84}"/>
              </a:ext>
            </a:extLst>
          </p:cNvPr>
          <p:cNvSpPr txBox="1"/>
          <p:nvPr/>
        </p:nvSpPr>
        <p:spPr>
          <a:xfrm>
            <a:off x="490172" y="986179"/>
            <a:ext cx="11059257" cy="4693593"/>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VHA Directive 1200.08(1), Paragraph 7.a.</a:t>
            </a:r>
          </a:p>
          <a:p>
            <a:pPr algn="ctr"/>
            <a:endParaRPr lang="en-US" sz="900" dirty="0">
              <a:latin typeface="Arial" panose="020B0604020202020204" pitchFamily="34" charset="0"/>
              <a:cs typeface="Arial" panose="020B0604020202020204" pitchFamily="34" charset="0"/>
            </a:endParaRPr>
          </a:p>
          <a:p>
            <a:pPr>
              <a:spcBef>
                <a:spcPts val="1200"/>
              </a:spcBef>
            </a:pPr>
            <a:r>
              <a:rPr lang="en-US" sz="2800" dirty="0">
                <a:latin typeface="Arial" panose="020B0604020202020204" pitchFamily="34" charset="0"/>
                <a:cs typeface="Arial" panose="020B0604020202020204" pitchFamily="34" charset="0"/>
              </a:rPr>
              <a:t>If a VA station intends to permit the conduct of any research that falls under the scope of the NIH Guidelines For Research Involving Recombinant or Synthetic Nucleic Acid Molecules (NIH Guidelines), it must establish its own IBC (internally administrated IBC) or obtain the services of another VA facility’s IBC or an academic affiliate IBC (externally administrated IBC). </a:t>
            </a:r>
          </a:p>
          <a:p>
            <a:endParaRPr lang="en-US" sz="2800" dirty="0">
              <a:latin typeface="Arial" panose="020B0604020202020204" pitchFamily="34" charset="0"/>
              <a:cs typeface="Arial" panose="020B0604020202020204" pitchFamily="34" charset="0"/>
            </a:endParaRPr>
          </a:p>
          <a:p>
            <a:pPr algn="ctr"/>
            <a:r>
              <a:rPr lang="en-US" sz="2800" dirty="0">
                <a:latin typeface="Arial" panose="020B0604020202020204" pitchFamily="34" charset="0"/>
                <a:cs typeface="Arial" panose="020B0604020202020204" pitchFamily="34" charset="0"/>
              </a:rPr>
              <a:t>ORD policy does not permit the use of commercial IBCs.</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5424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0F21A-ED6A-6766-EE57-F2F644DEC386}"/>
              </a:ext>
            </a:extLst>
          </p:cNvPr>
          <p:cNvSpPr>
            <a:spLocks noGrp="1"/>
          </p:cNvSpPr>
          <p:nvPr>
            <p:ph type="title"/>
          </p:nvPr>
        </p:nvSpPr>
        <p:spPr>
          <a:xfrm>
            <a:off x="145525" y="136525"/>
            <a:ext cx="11636743" cy="618385"/>
          </a:xfrm>
        </p:spPr>
        <p:txBody>
          <a:bodyPr/>
          <a:lstStyle/>
          <a:p>
            <a:pPr algn="ctr"/>
            <a:r>
              <a:rPr lang="en-US" b="0" dirty="0">
                <a:latin typeface="Arial" panose="020B0604020202020204" pitchFamily="34" charset="0"/>
                <a:cs typeface="Arial" panose="020B0604020202020204" pitchFamily="34" charset="0"/>
              </a:rPr>
              <a:t>IBC Requirements:  VA Nonprofit Corporations</a:t>
            </a:r>
          </a:p>
        </p:txBody>
      </p:sp>
      <p:sp>
        <p:nvSpPr>
          <p:cNvPr id="3" name="Content Placeholder 2">
            <a:extLst>
              <a:ext uri="{FF2B5EF4-FFF2-40B4-BE49-F238E27FC236}">
                <a16:creationId xmlns:a16="http://schemas.microsoft.com/office/drawing/2014/main" id="{B60B1E31-B70A-A34E-1F60-B3CAAF502D17}"/>
              </a:ext>
            </a:extLst>
          </p:cNvPr>
          <p:cNvSpPr>
            <a:spLocks noGrp="1"/>
          </p:cNvSpPr>
          <p:nvPr>
            <p:ph idx="1"/>
          </p:nvPr>
        </p:nvSpPr>
        <p:spPr/>
        <p:txBody>
          <a:bodyPr/>
          <a:lstStyle/>
          <a:p>
            <a:pPr marL="0" indent="0">
              <a:buNone/>
            </a:pPr>
            <a:r>
              <a:rPr lang="en-US" sz="2800" dirty="0">
                <a:latin typeface="Arial" panose="020B0604020202020204" pitchFamily="34" charset="0"/>
                <a:cs typeface="Arial" panose="020B0604020202020204" pitchFamily="34" charset="0"/>
              </a:rPr>
              <a:t>Is an NPC </a:t>
            </a:r>
            <a:r>
              <a:rPr lang="en-US" dirty="0">
                <a:latin typeface="Arial" panose="020B0604020202020204" pitchFamily="34" charset="0"/>
                <a:cs typeface="Arial" panose="020B0604020202020204" pitchFamily="34" charset="0"/>
              </a:rPr>
              <a:t>r</a:t>
            </a:r>
            <a:r>
              <a:rPr lang="en-US" sz="2800" dirty="0">
                <a:latin typeface="Arial" panose="020B0604020202020204" pitchFamily="34" charset="0"/>
                <a:cs typeface="Arial" panose="020B0604020202020204" pitchFamily="34" charset="0"/>
              </a:rPr>
              <a:t>equired to have IBC approval when the associated VA Facility conducts VA research requiring IBC approval according to the NIH Guidelines? </a:t>
            </a:r>
          </a:p>
          <a:p>
            <a:pPr marL="0" indent="0">
              <a:buNone/>
            </a:pPr>
            <a:endParaRPr lang="en-US" u="sng" dirty="0"/>
          </a:p>
        </p:txBody>
      </p:sp>
      <p:sp>
        <p:nvSpPr>
          <p:cNvPr id="4" name="Slide Number Placeholder 3">
            <a:extLst>
              <a:ext uri="{FF2B5EF4-FFF2-40B4-BE49-F238E27FC236}">
                <a16:creationId xmlns:a16="http://schemas.microsoft.com/office/drawing/2014/main" id="{694E221B-2292-386E-CC56-9CD8816C2479}"/>
              </a:ext>
            </a:extLst>
          </p:cNvPr>
          <p:cNvSpPr>
            <a:spLocks noGrp="1"/>
          </p:cNvSpPr>
          <p:nvPr>
            <p:ph type="sldNum" sz="quarter" idx="12"/>
          </p:nvPr>
        </p:nvSpPr>
        <p:spPr/>
        <p:txBody>
          <a:bodyPr/>
          <a:lstStyle/>
          <a:p>
            <a:fld id="{50EE7798-284D-44E6-BD33-EC3C7F4CA87C}" type="slidenum">
              <a:rPr lang="en-US" smtClean="0"/>
              <a:t>7</a:t>
            </a:fld>
            <a:endParaRPr lang="en-US" dirty="0"/>
          </a:p>
        </p:txBody>
      </p:sp>
      <p:pic>
        <p:nvPicPr>
          <p:cNvPr id="6" name="Picture 5" descr="A picture containing shape&#10;&#10;Description automatically generated">
            <a:extLst>
              <a:ext uri="{FF2B5EF4-FFF2-40B4-BE49-F238E27FC236}">
                <a16:creationId xmlns:a16="http://schemas.microsoft.com/office/drawing/2014/main" id="{E22CF1C1-CACF-E6BC-FA9B-8E5C6DDA3D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0164" y="3035459"/>
            <a:ext cx="3918174" cy="2578871"/>
          </a:xfrm>
          <a:prstGeom prst="rect">
            <a:avLst/>
          </a:prstGeom>
        </p:spPr>
      </p:pic>
      <p:sp>
        <p:nvSpPr>
          <p:cNvPr id="5" name="Footer Placeholder 4">
            <a:extLst>
              <a:ext uri="{FF2B5EF4-FFF2-40B4-BE49-F238E27FC236}">
                <a16:creationId xmlns:a16="http://schemas.microsoft.com/office/drawing/2014/main" id="{2A027BAA-2AE1-2CC0-69D9-08C1E130C863}"/>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Tree>
    <p:extLst>
      <p:ext uri="{BB962C8B-B14F-4D97-AF65-F5344CB8AC3E}">
        <p14:creationId xmlns:p14="http://schemas.microsoft.com/office/powerpoint/2010/main" val="2981698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0F21A-ED6A-6766-EE57-F2F644DEC386}"/>
              </a:ext>
            </a:extLst>
          </p:cNvPr>
          <p:cNvSpPr>
            <a:spLocks noGrp="1"/>
          </p:cNvSpPr>
          <p:nvPr>
            <p:ph type="title"/>
          </p:nvPr>
        </p:nvSpPr>
        <p:spPr>
          <a:xfrm>
            <a:off x="170002" y="136525"/>
            <a:ext cx="11316505" cy="618385"/>
          </a:xfrm>
        </p:spPr>
        <p:txBody>
          <a:bodyPr/>
          <a:lstStyle/>
          <a:p>
            <a:pPr algn="ctr"/>
            <a:r>
              <a:rPr lang="en-US" b="0" dirty="0">
                <a:latin typeface="Arial" panose="020B0604020202020204" pitchFamily="34" charset="0"/>
                <a:cs typeface="Arial" panose="020B0604020202020204" pitchFamily="34" charset="0"/>
              </a:rPr>
              <a:t>IBC Requirements:  VA Nonprofit Corporations (cont.)</a:t>
            </a:r>
          </a:p>
        </p:txBody>
      </p:sp>
      <p:sp>
        <p:nvSpPr>
          <p:cNvPr id="3" name="Content Placeholder 2">
            <a:extLst>
              <a:ext uri="{FF2B5EF4-FFF2-40B4-BE49-F238E27FC236}">
                <a16:creationId xmlns:a16="http://schemas.microsoft.com/office/drawing/2014/main" id="{B60B1E31-B70A-A34E-1F60-B3CAAF502D17}"/>
              </a:ext>
            </a:extLst>
          </p:cNvPr>
          <p:cNvSpPr>
            <a:spLocks noGrp="1"/>
          </p:cNvSpPr>
          <p:nvPr>
            <p:ph idx="1"/>
          </p:nvPr>
        </p:nvSpPr>
        <p:spPr/>
        <p:txBody>
          <a:bodyPr/>
          <a:lstStyle/>
          <a:p>
            <a:pPr marL="457200" lvl="1" indent="0">
              <a:buNone/>
            </a:pPr>
            <a:r>
              <a:rPr lang="en-US" dirty="0"/>
              <a:t> </a:t>
            </a:r>
          </a:p>
        </p:txBody>
      </p:sp>
      <p:sp>
        <p:nvSpPr>
          <p:cNvPr id="4" name="Slide Number Placeholder 3">
            <a:extLst>
              <a:ext uri="{FF2B5EF4-FFF2-40B4-BE49-F238E27FC236}">
                <a16:creationId xmlns:a16="http://schemas.microsoft.com/office/drawing/2014/main" id="{694E221B-2292-386E-CC56-9CD8816C2479}"/>
              </a:ext>
            </a:extLst>
          </p:cNvPr>
          <p:cNvSpPr>
            <a:spLocks noGrp="1"/>
          </p:cNvSpPr>
          <p:nvPr>
            <p:ph type="sldNum" sz="quarter" idx="12"/>
          </p:nvPr>
        </p:nvSpPr>
        <p:spPr/>
        <p:txBody>
          <a:bodyPr/>
          <a:lstStyle/>
          <a:p>
            <a:fld id="{50EE7798-284D-44E6-BD33-EC3C7F4CA87C}" type="slidenum">
              <a:rPr lang="en-US" smtClean="0"/>
              <a:t>8</a:t>
            </a:fld>
            <a:endParaRPr lang="en-US" dirty="0"/>
          </a:p>
        </p:txBody>
      </p:sp>
      <p:sp>
        <p:nvSpPr>
          <p:cNvPr id="5" name="Rectangle 4">
            <a:extLst>
              <a:ext uri="{FF2B5EF4-FFF2-40B4-BE49-F238E27FC236}">
                <a16:creationId xmlns:a16="http://schemas.microsoft.com/office/drawing/2014/main" id="{BC1312FE-3868-67A7-3293-B99AB19716FA}"/>
              </a:ext>
            </a:extLst>
          </p:cNvPr>
          <p:cNvSpPr/>
          <p:nvPr/>
        </p:nvSpPr>
        <p:spPr>
          <a:xfrm>
            <a:off x="672297" y="2090572"/>
            <a:ext cx="4236334" cy="1451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 VA NPC is administering  federal funds for the VA research requiring IBC approval.</a:t>
            </a:r>
          </a:p>
        </p:txBody>
      </p:sp>
      <p:sp>
        <p:nvSpPr>
          <p:cNvPr id="7" name="Rectangle 6">
            <a:extLst>
              <a:ext uri="{FF2B5EF4-FFF2-40B4-BE49-F238E27FC236}">
                <a16:creationId xmlns:a16="http://schemas.microsoft.com/office/drawing/2014/main" id="{2706BAF1-A59D-2489-01A0-AD99E8B90E6B}"/>
              </a:ext>
            </a:extLst>
          </p:cNvPr>
          <p:cNvSpPr/>
          <p:nvPr/>
        </p:nvSpPr>
        <p:spPr>
          <a:xfrm>
            <a:off x="6356430" y="2114087"/>
            <a:ext cx="4236334" cy="14512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 VA NPC is the awardee of a federal award (grant) for the VA research requiring IBC approval.</a:t>
            </a:r>
          </a:p>
          <a:p>
            <a:pPr algn="ctr"/>
            <a:endParaRPr lang="en-US" sz="2400" dirty="0"/>
          </a:p>
        </p:txBody>
      </p:sp>
      <p:sp>
        <p:nvSpPr>
          <p:cNvPr id="8" name="TextBox 7">
            <a:extLst>
              <a:ext uri="{FF2B5EF4-FFF2-40B4-BE49-F238E27FC236}">
                <a16:creationId xmlns:a16="http://schemas.microsoft.com/office/drawing/2014/main" id="{D32C8E36-C5E8-E272-9311-84500F2326C7}"/>
              </a:ext>
            </a:extLst>
          </p:cNvPr>
          <p:cNvSpPr txBox="1"/>
          <p:nvPr/>
        </p:nvSpPr>
        <p:spPr>
          <a:xfrm>
            <a:off x="6356429" y="1040260"/>
            <a:ext cx="4236334" cy="1077218"/>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VA NPC As Awardee Institution</a:t>
            </a:r>
          </a:p>
        </p:txBody>
      </p:sp>
      <p:sp>
        <p:nvSpPr>
          <p:cNvPr id="9" name="TextBox 8">
            <a:extLst>
              <a:ext uri="{FF2B5EF4-FFF2-40B4-BE49-F238E27FC236}">
                <a16:creationId xmlns:a16="http://schemas.microsoft.com/office/drawing/2014/main" id="{41829DFE-DC71-C21B-2CCD-30EC0EE1CBED}"/>
              </a:ext>
            </a:extLst>
          </p:cNvPr>
          <p:cNvSpPr txBox="1"/>
          <p:nvPr/>
        </p:nvSpPr>
        <p:spPr>
          <a:xfrm>
            <a:off x="394926" y="1013354"/>
            <a:ext cx="4791075" cy="1077218"/>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VA NPC Is Administrator of Federal Funding</a:t>
            </a:r>
          </a:p>
        </p:txBody>
      </p:sp>
      <p:pic>
        <p:nvPicPr>
          <p:cNvPr id="11" name="Picture 10">
            <a:extLst>
              <a:ext uri="{FF2B5EF4-FFF2-40B4-BE49-F238E27FC236}">
                <a16:creationId xmlns:a16="http://schemas.microsoft.com/office/drawing/2014/main" id="{2D8FF2F1-294B-7FA9-A31B-34EDEBF9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6430" y="3622291"/>
            <a:ext cx="4236333" cy="2198841"/>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81F608DB-048B-85FB-49C8-EF187E4541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70" y="3537290"/>
            <a:ext cx="4142359" cy="2390172"/>
          </a:xfrm>
          <a:prstGeom prst="rect">
            <a:avLst/>
          </a:prstGeom>
        </p:spPr>
      </p:pic>
      <p:sp>
        <p:nvSpPr>
          <p:cNvPr id="6" name="Footer Placeholder 4">
            <a:extLst>
              <a:ext uri="{FF2B5EF4-FFF2-40B4-BE49-F238E27FC236}">
                <a16:creationId xmlns:a16="http://schemas.microsoft.com/office/drawing/2014/main" id="{29BAB296-6808-0062-3A28-4821266BAD3A}"/>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Tree>
    <p:extLst>
      <p:ext uri="{BB962C8B-B14F-4D97-AF65-F5344CB8AC3E}">
        <p14:creationId xmlns:p14="http://schemas.microsoft.com/office/powerpoint/2010/main" val="1862070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572C7-3EDC-C3A7-FA08-125981265EAF}"/>
              </a:ext>
            </a:extLst>
          </p:cNvPr>
          <p:cNvSpPr>
            <a:spLocks noGrp="1"/>
          </p:cNvSpPr>
          <p:nvPr>
            <p:ph type="title"/>
          </p:nvPr>
        </p:nvSpPr>
        <p:spPr/>
        <p:txBody>
          <a:bodyPr/>
          <a:lstStyle/>
          <a:p>
            <a:r>
              <a:rPr lang="en-US" sz="3600" dirty="0">
                <a:solidFill>
                  <a:schemeClr val="bg1">
                    <a:lumMod val="95000"/>
                  </a:schemeClr>
                </a:solidFill>
                <a:latin typeface="Arial" panose="020B0604020202020204" pitchFamily="34" charset="0"/>
                <a:cs typeface="Arial" panose="020B0604020202020204" pitchFamily="34" charset="0"/>
              </a:rPr>
              <a:t>IBCs: Internal and External Options</a:t>
            </a:r>
            <a:endParaRPr lang="en-US" dirty="0"/>
          </a:p>
        </p:txBody>
      </p:sp>
      <p:sp>
        <p:nvSpPr>
          <p:cNvPr id="3" name="Content Placeholder 2">
            <a:extLst>
              <a:ext uri="{FF2B5EF4-FFF2-40B4-BE49-F238E27FC236}">
                <a16:creationId xmlns:a16="http://schemas.microsoft.com/office/drawing/2014/main" id="{892E3AC5-234B-16D1-57D1-658639491C4B}"/>
              </a:ext>
            </a:extLst>
          </p:cNvPr>
          <p:cNvSpPr>
            <a:spLocks noGrp="1"/>
          </p:cNvSpPr>
          <p:nvPr>
            <p:ph idx="1"/>
          </p:nvPr>
        </p:nvSpPr>
        <p:spPr>
          <a:xfrm>
            <a:off x="838201" y="871802"/>
            <a:ext cx="10515599" cy="1835294"/>
          </a:xfrm>
        </p:spPr>
        <p:txBody>
          <a:bodyPr/>
          <a:lstStyle/>
          <a:p>
            <a:pPr marL="0" indent="0" algn="ctr">
              <a:buNone/>
            </a:pPr>
            <a:endParaRPr lang="en-US" sz="2800" dirty="0">
              <a:latin typeface="Arial" panose="020B0604020202020204" pitchFamily="34" charset="0"/>
              <a:cs typeface="Arial" panose="020B0604020202020204" pitchFamily="34" charset="0"/>
            </a:endParaRPr>
          </a:p>
          <a:p>
            <a:pPr marL="0" indent="0" algn="ctr">
              <a:buNone/>
            </a:pPr>
            <a:r>
              <a:rPr lang="en-US" sz="2800" dirty="0">
                <a:latin typeface="Arial" panose="020B0604020202020204" pitchFamily="34" charset="0"/>
                <a:cs typeface="Arial" panose="020B0604020202020204" pitchFamily="34" charset="0"/>
              </a:rPr>
              <a:t>A VA Facility can establish administer its own internal IBC</a:t>
            </a:r>
          </a:p>
          <a:p>
            <a:pPr marL="0" indent="0" algn="ctr">
              <a:buNone/>
            </a:pPr>
            <a:endParaRPr lang="en-US" dirty="0"/>
          </a:p>
        </p:txBody>
      </p:sp>
      <p:sp>
        <p:nvSpPr>
          <p:cNvPr id="6" name="Content Placeholder 5">
            <a:extLst>
              <a:ext uri="{FF2B5EF4-FFF2-40B4-BE49-F238E27FC236}">
                <a16:creationId xmlns:a16="http://schemas.microsoft.com/office/drawing/2014/main" id="{746BF341-C498-C30F-2399-03B97EB9126A}"/>
              </a:ext>
            </a:extLst>
          </p:cNvPr>
          <p:cNvSpPr>
            <a:spLocks noGrp="1"/>
          </p:cNvSpPr>
          <p:nvPr>
            <p:ph idx="14"/>
          </p:nvPr>
        </p:nvSpPr>
        <p:spPr>
          <a:xfrm>
            <a:off x="4389119" y="2825293"/>
            <a:ext cx="3413760" cy="923544"/>
          </a:xfrm>
        </p:spPr>
        <p:txBody>
          <a:bodyPr/>
          <a:lstStyle/>
          <a:p>
            <a:pPr algn="ctr"/>
            <a:r>
              <a:rPr lang="en-US" dirty="0"/>
              <a:t>OR</a:t>
            </a:r>
          </a:p>
        </p:txBody>
      </p:sp>
      <p:sp>
        <p:nvSpPr>
          <p:cNvPr id="7" name="Content Placeholder 6">
            <a:extLst>
              <a:ext uri="{FF2B5EF4-FFF2-40B4-BE49-F238E27FC236}">
                <a16:creationId xmlns:a16="http://schemas.microsoft.com/office/drawing/2014/main" id="{3F3161AD-41C9-5C1D-5501-4815652F6391}"/>
              </a:ext>
            </a:extLst>
          </p:cNvPr>
          <p:cNvSpPr>
            <a:spLocks noGrp="1"/>
          </p:cNvSpPr>
          <p:nvPr>
            <p:ph idx="16"/>
          </p:nvPr>
        </p:nvSpPr>
        <p:spPr>
          <a:xfrm>
            <a:off x="838200" y="3867034"/>
            <a:ext cx="10515599" cy="1835294"/>
          </a:xfrm>
        </p:spPr>
        <p:txBody>
          <a:bodyPr/>
          <a:lstStyle/>
          <a:p>
            <a:pPr marL="0" lvl="1" indent="0" algn="ctr">
              <a:spcBef>
                <a:spcPts val="1200"/>
              </a:spcBef>
              <a:buNone/>
            </a:pPr>
            <a:r>
              <a:rPr lang="en-US" sz="2800" dirty="0">
                <a:latin typeface="Arial" panose="020B0604020202020204" pitchFamily="34" charset="0"/>
                <a:cs typeface="Arial" panose="020B0604020202020204" pitchFamily="34" charset="0"/>
              </a:rPr>
              <a:t>A VA Facility can rely upon an external IBC:</a:t>
            </a:r>
          </a:p>
          <a:p>
            <a:pPr marL="1257300" lvl="2" indent="-342900" algn="ctr">
              <a:spcBef>
                <a:spcPts val="1200"/>
              </a:spcBef>
              <a:buFont typeface="Wingdings" panose="05000000000000000000" pitchFamily="2" charset="2"/>
              <a:buChar char="Ø"/>
            </a:pPr>
            <a:r>
              <a:rPr lang="en-US" sz="2800" dirty="0">
                <a:latin typeface="Arial" panose="020B0604020202020204" pitchFamily="34" charset="0"/>
                <a:cs typeface="Arial" panose="020B0604020202020204" pitchFamily="34" charset="0"/>
              </a:rPr>
              <a:t>Another VA Facility’s IBC, or</a:t>
            </a:r>
          </a:p>
          <a:p>
            <a:pPr marL="1257300" lvl="2" indent="-342900" algn="ctr">
              <a:spcBef>
                <a:spcPts val="1200"/>
              </a:spcBef>
              <a:buFont typeface="Wingdings" panose="05000000000000000000" pitchFamily="2" charset="2"/>
              <a:buChar char="Ø"/>
            </a:pPr>
            <a:r>
              <a:rPr lang="en-US" sz="2800" dirty="0">
                <a:latin typeface="Arial" panose="020B0604020202020204" pitchFamily="34" charset="0"/>
                <a:cs typeface="Arial" panose="020B0604020202020204" pitchFamily="34" charset="0"/>
              </a:rPr>
              <a:t>An Affiliated University’s IBC</a:t>
            </a:r>
          </a:p>
          <a:p>
            <a:endParaRPr lang="en-US" dirty="0"/>
          </a:p>
        </p:txBody>
      </p:sp>
      <p:sp>
        <p:nvSpPr>
          <p:cNvPr id="10" name="Slide Number Placeholder 9">
            <a:extLst>
              <a:ext uri="{FF2B5EF4-FFF2-40B4-BE49-F238E27FC236}">
                <a16:creationId xmlns:a16="http://schemas.microsoft.com/office/drawing/2014/main" id="{C7F4B689-B3AC-4ED4-68F3-DD2D1154131B}"/>
              </a:ext>
            </a:extLst>
          </p:cNvPr>
          <p:cNvSpPr>
            <a:spLocks noGrp="1"/>
          </p:cNvSpPr>
          <p:nvPr>
            <p:ph type="sldNum" sz="quarter" idx="12"/>
          </p:nvPr>
        </p:nvSpPr>
        <p:spPr/>
        <p:txBody>
          <a:bodyPr/>
          <a:lstStyle/>
          <a:p>
            <a:fld id="{50EE7798-284D-44E6-BD33-EC3C7F4CA87C}" type="slidenum">
              <a:rPr lang="en-US" smtClean="0"/>
              <a:t>9</a:t>
            </a:fld>
            <a:endParaRPr lang="en-US" dirty="0"/>
          </a:p>
        </p:txBody>
      </p:sp>
      <p:sp>
        <p:nvSpPr>
          <p:cNvPr id="11" name="Footer Placeholder 4">
            <a:extLst>
              <a:ext uri="{FF2B5EF4-FFF2-40B4-BE49-F238E27FC236}">
                <a16:creationId xmlns:a16="http://schemas.microsoft.com/office/drawing/2014/main" id="{255F1682-7C75-F551-038B-B4D3652FB754}"/>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rPr>
              <a:t>For questions, please use Q&amp;A box and address to “All Panelists.” </a:t>
            </a:r>
          </a:p>
          <a:p>
            <a:pPr marL="0" indent="0">
              <a:buNone/>
            </a:pPr>
            <a:r>
              <a:rPr lang="en-US" sz="1400" b="1" dirty="0">
                <a:solidFill>
                  <a:schemeClr val="bg1"/>
                </a:solidFill>
              </a:rPr>
              <a:t>All Webinars will be recorded and posted within one week.</a:t>
            </a:r>
          </a:p>
        </p:txBody>
      </p:sp>
    </p:spTree>
    <p:extLst>
      <p:ext uri="{BB962C8B-B14F-4D97-AF65-F5344CB8AC3E}">
        <p14:creationId xmlns:p14="http://schemas.microsoft.com/office/powerpoint/2010/main" val="28580816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A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1" id="{B8820CC7-E417-41A1-92AD-8D515739015D}" vid="{58D1FB06-EE2C-4BCD-B14E-3A514438E1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10" ma:contentTypeDescription="Create a new document." ma:contentTypeScope="" ma:versionID="20956db963a61d2ea371b366ab3d56d6">
  <xsd:schema xmlns:xsd="http://www.w3.org/2001/XMLSchema" xmlns:xs="http://www.w3.org/2001/XMLSchema" xmlns:p="http://schemas.microsoft.com/office/2006/metadata/properties" xmlns:ns1="http://schemas.microsoft.com/sharepoint/v3" xmlns:ns2="b3b97a4c-43ac-46e7-9970-904f1e1efc09" xmlns:ns3="77dce447-0566-47ff-8c07-c9b85fda5322" targetNamespace="http://schemas.microsoft.com/office/2006/metadata/properties" ma:root="true" ma:fieldsID="52449c665beea26263bac710bd3f1318" ns1:_="" ns2:_="" ns3:_="">
    <xsd:import namespace="http://schemas.microsoft.com/sharepoint/v3"/>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MediaServiceAutoTags"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2A394B-6843-44ED-AD20-F88EB41952FD}">
  <ds:schemaRefs>
    <ds:schemaRef ds:uri="http://schemas.openxmlformats.org/package/2006/metadata/core-properties"/>
    <ds:schemaRef ds:uri="http://purl.org/dc/elements/1.1/"/>
    <ds:schemaRef ds:uri="b3b97a4c-43ac-46e7-9970-904f1e1efc09"/>
    <ds:schemaRef ds:uri="http://schemas.microsoft.com/office/infopath/2007/PartnerControls"/>
    <ds:schemaRef ds:uri="http://purl.org/dc/terms/"/>
    <ds:schemaRef ds:uri="77dce447-0566-47ff-8c07-c9b85fda5322"/>
    <ds:schemaRef ds:uri="http://schemas.microsoft.com/sharepoint/v3"/>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2AF3D62F-B16E-4D34-B764-3D3FF4DBE1DE}">
  <ds:schemaRefs>
    <ds:schemaRef ds:uri="http://schemas.microsoft.com/sharepoint/v3/contenttype/forms"/>
  </ds:schemaRefs>
</ds:datastoreItem>
</file>

<file path=customXml/itemProps3.xml><?xml version="1.0" encoding="utf-8"?>
<ds:datastoreItem xmlns:ds="http://schemas.openxmlformats.org/officeDocument/2006/customXml" ds:itemID="{0E140028-4F7C-4716-B1C2-D263EBA12B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b97a4c-43ac-46e7-9970-904f1e1efc09"/>
    <ds:schemaRef ds:uri="77dce447-0566-47ff-8c07-c9b85fda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ChooseVA</Template>
  <TotalTime>0</TotalTime>
  <Words>3707</Words>
  <Application>Microsoft Office PowerPoint</Application>
  <PresentationFormat>Widescreen</PresentationFormat>
  <Paragraphs>376</Paragraphs>
  <Slides>34</Slides>
  <Notes>29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2" baseType="lpstr">
      <vt:lpstr>Arial</vt:lpstr>
      <vt:lpstr>Bradley Hand ITC</vt:lpstr>
      <vt:lpstr>Calibri</vt:lpstr>
      <vt:lpstr>Calibri Light</vt:lpstr>
      <vt:lpstr>Times New Roman</vt:lpstr>
      <vt:lpstr>Wingdings</vt:lpstr>
      <vt:lpstr>VA1</vt:lpstr>
      <vt:lpstr>think-cell Slide</vt:lpstr>
      <vt:lpstr>2023 Biosafety and Biosecurity  </vt:lpstr>
      <vt:lpstr> </vt:lpstr>
      <vt:lpstr>PowerPoint Presentation</vt:lpstr>
      <vt:lpstr>Review of Selected Previous Webinar Objectives</vt:lpstr>
      <vt:lpstr> </vt:lpstr>
      <vt:lpstr> </vt:lpstr>
      <vt:lpstr>IBC Requirements:  VA Nonprofit Corporations</vt:lpstr>
      <vt:lpstr>IBC Requirements:  VA Nonprofit Corporations (cont.)</vt:lpstr>
      <vt:lpstr>IBCs: Internal and External Options</vt:lpstr>
      <vt:lpstr> </vt:lpstr>
      <vt:lpstr> </vt:lpstr>
      <vt:lpstr> </vt:lpstr>
      <vt:lpstr> </vt:lpstr>
      <vt:lpstr> </vt:lpstr>
      <vt:lpstr> </vt:lpstr>
      <vt:lpstr> </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References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 Institutional Biosafety Committee (IBC) Key Administrative Document Requirements</dc:title>
  <dc:subject>VA Institutional Biosafety Committee (IBC) Key Administrative Document Requirements</dc:subject>
  <dc:creator/>
  <cp:keywords>VA Institutional Biosafety Committee (IBC) Key Administrative Document Requirements</cp:keywords>
  <cp:lastModifiedBy/>
  <cp:revision>1</cp:revision>
  <dcterms:created xsi:type="dcterms:W3CDTF">2022-06-14T17:52:45Z</dcterms:created>
  <dcterms:modified xsi:type="dcterms:W3CDTF">2023-07-28T12:13:54Z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ies>
</file>