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3" r:id="rId5"/>
    <p:sldMasterId id="2147483962" r:id="rId6"/>
    <p:sldMasterId id="2147483932" r:id="rId7"/>
    <p:sldMasterId id="2147483973" r:id="rId8"/>
    <p:sldMasterId id="2147483985" r:id="rId9"/>
    <p:sldMasterId id="2147484009" r:id="rId10"/>
    <p:sldMasterId id="2147484021" r:id="rId11"/>
  </p:sldMasterIdLst>
  <p:notesMasterIdLst>
    <p:notesMasterId r:id="rId33"/>
  </p:notesMasterIdLst>
  <p:handoutMasterIdLst>
    <p:handoutMasterId r:id="rId34"/>
  </p:handoutMasterIdLst>
  <p:sldIdLst>
    <p:sldId id="1102" r:id="rId12"/>
    <p:sldId id="4340" r:id="rId13"/>
    <p:sldId id="4339" r:id="rId14"/>
    <p:sldId id="4246" r:id="rId15"/>
    <p:sldId id="1053" r:id="rId16"/>
    <p:sldId id="4341" r:id="rId17"/>
    <p:sldId id="259" r:id="rId18"/>
    <p:sldId id="4343" r:id="rId19"/>
    <p:sldId id="1058" r:id="rId20"/>
    <p:sldId id="1059" r:id="rId21"/>
    <p:sldId id="1056" r:id="rId22"/>
    <p:sldId id="4344" r:id="rId23"/>
    <p:sldId id="1057" r:id="rId24"/>
    <p:sldId id="4345" r:id="rId25"/>
    <p:sldId id="1095" r:id="rId26"/>
    <p:sldId id="1062" r:id="rId27"/>
    <p:sldId id="1043" r:id="rId28"/>
    <p:sldId id="260" r:id="rId29"/>
    <p:sldId id="1060" r:id="rId30"/>
    <p:sldId id="1061" r:id="rId31"/>
    <p:sldId id="43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924D3E-D64F-49CF-BBE5-262C9558AABF}">
          <p14:sldIdLst>
            <p14:sldId id="1102"/>
            <p14:sldId id="4340"/>
            <p14:sldId id="4339"/>
            <p14:sldId id="4246"/>
            <p14:sldId id="1053"/>
            <p14:sldId id="4341"/>
            <p14:sldId id="259"/>
            <p14:sldId id="4343"/>
            <p14:sldId id="1058"/>
            <p14:sldId id="1059"/>
            <p14:sldId id="1056"/>
            <p14:sldId id="4344"/>
            <p14:sldId id="1057"/>
            <p14:sldId id="4345"/>
            <p14:sldId id="1095"/>
            <p14:sldId id="1062"/>
            <p14:sldId id="1043"/>
            <p14:sldId id="260"/>
            <p14:sldId id="1060"/>
            <p14:sldId id="1061"/>
            <p14:sldId id="4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66B00-1FC6-43F2-61FD-C97F2B0051E9}" name="Katrina Young" initials="KY" userId="S::katrinayoung@cvpcorp.com::1eedfffd-033c-4bfb-84e0-623fc6e47ccb" providerId="AD"/>
  <p188:author id="{F15BDCDE-1275-2710-394B-3231091D8458}" name="Foster, Angela" initials="FA" userId="S::Angela.Foster@va.gov::29524050-54a8-4308-8bd1-10d67264d5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B0D3EB"/>
    <a:srgbClr val="003E72"/>
    <a:srgbClr val="F4F1F2"/>
    <a:srgbClr val="AEB0B6"/>
    <a:srgbClr val="FFC000"/>
    <a:srgbClr val="AACA96"/>
    <a:srgbClr val="666666"/>
    <a:srgbClr val="FFEC88"/>
    <a:srgbClr val="FFF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249" autoAdjust="0"/>
  </p:normalViewPr>
  <p:slideViewPr>
    <p:cSldViewPr snapToGrid="0">
      <p:cViewPr varScale="1">
        <p:scale>
          <a:sx n="109" d="100"/>
          <a:sy n="109" d="100"/>
        </p:scale>
        <p:origin x="162" y="1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C16F2-71C7-46D9-9540-BBF6754BE03F}" type="doc">
      <dgm:prSet loTypeId="urn:microsoft.com/office/officeart/2005/8/layout/venn3" loCatId="relationship" qsTypeId="urn:microsoft.com/office/officeart/2005/8/quickstyle/simple4" qsCatId="simple" csTypeId="urn:microsoft.com/office/officeart/2005/8/colors/colorful4" csCatId="colorful" phldr="1"/>
      <dgm:spPr/>
      <dgm:t>
        <a:bodyPr/>
        <a:lstStyle/>
        <a:p>
          <a:endParaRPr lang="en-US"/>
        </a:p>
      </dgm:t>
    </dgm:pt>
    <dgm:pt modelId="{A57121C1-4E5C-4B5A-9561-D4ACD6BE4900}">
      <dgm:prSet phldrT="[Text]" custT="1"/>
      <dgm:spPr/>
      <dgm:t>
        <a:bodyPr/>
        <a:lstStyle/>
        <a:p>
          <a:pPr algn="ctr"/>
          <a:r>
            <a:rPr lang="en-US" sz="2000" b="1" dirty="0"/>
            <a:t>New Wizards </a:t>
          </a:r>
        </a:p>
      </dgm:t>
    </dgm:pt>
    <dgm:pt modelId="{8AEAC284-8769-486D-94E2-91DC7EEDF9AC}" type="parTrans" cxnId="{ED40EB6F-F180-4B3A-AD73-ECCD1FDCC5F9}">
      <dgm:prSet/>
      <dgm:spPr/>
      <dgm:t>
        <a:bodyPr/>
        <a:lstStyle/>
        <a:p>
          <a:pPr algn="ctr"/>
          <a:endParaRPr lang="en-US" sz="1400"/>
        </a:p>
      </dgm:t>
    </dgm:pt>
    <dgm:pt modelId="{67284605-A533-4F17-AA09-DACA64B86011}" type="sibTrans" cxnId="{ED40EB6F-F180-4B3A-AD73-ECCD1FDCC5F9}">
      <dgm:prSet/>
      <dgm:spPr/>
      <dgm:t>
        <a:bodyPr/>
        <a:lstStyle/>
        <a:p>
          <a:pPr algn="ctr"/>
          <a:endParaRPr lang="en-US" sz="1400"/>
        </a:p>
      </dgm:t>
    </dgm:pt>
    <dgm:pt modelId="{E810D315-B521-4DA4-9B8F-18ADD4EA1CC6}">
      <dgm:prSet phldrT="[Text]" custT="1"/>
      <dgm:spPr/>
      <dgm:t>
        <a:bodyPr/>
        <a:lstStyle/>
        <a:p>
          <a:pPr algn="ctr"/>
          <a:r>
            <a:rPr lang="en-US" sz="1800" dirty="0"/>
            <a:t>Investigator Tracking Wizard</a:t>
          </a:r>
        </a:p>
      </dgm:t>
    </dgm:pt>
    <dgm:pt modelId="{C76C6F21-F4B8-41B8-9860-B52B58030B62}" type="parTrans" cxnId="{EC634287-AD05-49CF-869A-78854C8D0A5C}">
      <dgm:prSet/>
      <dgm:spPr/>
      <dgm:t>
        <a:bodyPr/>
        <a:lstStyle/>
        <a:p>
          <a:pPr algn="ctr"/>
          <a:endParaRPr lang="en-US" sz="1400"/>
        </a:p>
      </dgm:t>
    </dgm:pt>
    <dgm:pt modelId="{59AA8353-18AF-48E4-A0D8-7B57EE11D116}" type="sibTrans" cxnId="{EC634287-AD05-49CF-869A-78854C8D0A5C}">
      <dgm:prSet/>
      <dgm:spPr/>
      <dgm:t>
        <a:bodyPr/>
        <a:lstStyle/>
        <a:p>
          <a:pPr algn="ctr"/>
          <a:endParaRPr lang="en-US" sz="1400"/>
        </a:p>
      </dgm:t>
    </dgm:pt>
    <dgm:pt modelId="{6A0D76B9-20C8-41B4-AB81-272B3A383DA4}">
      <dgm:prSet phldrT="[Text]" custT="1"/>
      <dgm:spPr/>
      <dgm:t>
        <a:bodyPr/>
        <a:lstStyle/>
        <a:p>
          <a:pPr algn="ctr"/>
          <a:r>
            <a:rPr lang="en-US" sz="1800" dirty="0"/>
            <a:t>Study Team Tracking Wizard</a:t>
          </a:r>
        </a:p>
      </dgm:t>
    </dgm:pt>
    <dgm:pt modelId="{BB4229AE-29D4-49C6-906B-64B1B9A9CC15}" type="parTrans" cxnId="{72CD6490-46F1-408E-8B7D-6C1480D884F7}">
      <dgm:prSet/>
      <dgm:spPr/>
      <dgm:t>
        <a:bodyPr/>
        <a:lstStyle/>
        <a:p>
          <a:pPr algn="ctr"/>
          <a:endParaRPr lang="en-US" sz="1400"/>
        </a:p>
      </dgm:t>
    </dgm:pt>
    <dgm:pt modelId="{6D7C8FB0-5B2C-479E-876B-EE2E7050294E}" type="sibTrans" cxnId="{72CD6490-46F1-408E-8B7D-6C1480D884F7}">
      <dgm:prSet/>
      <dgm:spPr/>
      <dgm:t>
        <a:bodyPr/>
        <a:lstStyle/>
        <a:p>
          <a:pPr algn="ctr"/>
          <a:endParaRPr lang="en-US" sz="1400"/>
        </a:p>
      </dgm:t>
    </dgm:pt>
    <dgm:pt modelId="{C6759640-F61E-420B-B69D-E03FA28BBDE5}">
      <dgm:prSet phldrT="[Text]" custT="1"/>
      <dgm:spPr/>
      <dgm:t>
        <a:bodyPr/>
        <a:lstStyle/>
        <a:p>
          <a:pPr algn="ctr"/>
          <a:r>
            <a:rPr lang="en-US" sz="1800" dirty="0"/>
            <a:t>ERDSP Wizard</a:t>
          </a:r>
        </a:p>
      </dgm:t>
    </dgm:pt>
    <dgm:pt modelId="{92A4096E-553F-47BD-9340-55AFB9F4292A}" type="parTrans" cxnId="{44778F16-8314-457F-B22D-80300E21D7CB}">
      <dgm:prSet/>
      <dgm:spPr/>
      <dgm:t>
        <a:bodyPr/>
        <a:lstStyle/>
        <a:p>
          <a:endParaRPr lang="en-US"/>
        </a:p>
      </dgm:t>
    </dgm:pt>
    <dgm:pt modelId="{E211C05F-DA89-428B-AE13-0342A2959CBB}" type="sibTrans" cxnId="{44778F16-8314-457F-B22D-80300E21D7CB}">
      <dgm:prSet/>
      <dgm:spPr/>
      <dgm:t>
        <a:bodyPr/>
        <a:lstStyle/>
        <a:p>
          <a:endParaRPr lang="en-US"/>
        </a:p>
      </dgm:t>
    </dgm:pt>
    <dgm:pt modelId="{6EDAB171-025E-4065-93A6-353AB8F63D99}" type="pres">
      <dgm:prSet presAssocID="{CA3C16F2-71C7-46D9-9540-BBF6754BE03F}" presName="Name0" presStyleCnt="0">
        <dgm:presLayoutVars>
          <dgm:dir/>
          <dgm:resizeHandles val="exact"/>
        </dgm:presLayoutVars>
      </dgm:prSet>
      <dgm:spPr/>
    </dgm:pt>
    <dgm:pt modelId="{A83B1308-E495-4D9E-ABD0-DBF7ED5B397C}" type="pres">
      <dgm:prSet presAssocID="{A57121C1-4E5C-4B5A-9561-D4ACD6BE4900}" presName="Name5" presStyleLbl="vennNode1" presStyleIdx="0" presStyleCnt="1" custScaleX="126316">
        <dgm:presLayoutVars>
          <dgm:bulletEnabled val="1"/>
        </dgm:presLayoutVars>
      </dgm:prSet>
      <dgm:spPr/>
    </dgm:pt>
  </dgm:ptLst>
  <dgm:cxnLst>
    <dgm:cxn modelId="{EE7AC305-993D-46C5-B862-FAE535428D33}" type="presOf" srcId="{E810D315-B521-4DA4-9B8F-18ADD4EA1CC6}" destId="{A83B1308-E495-4D9E-ABD0-DBF7ED5B397C}" srcOrd="0" destOrd="1" presId="urn:microsoft.com/office/officeart/2005/8/layout/venn3"/>
    <dgm:cxn modelId="{E6437811-5AA8-4955-A03C-612C55B648A7}" type="presOf" srcId="{6A0D76B9-20C8-41B4-AB81-272B3A383DA4}" destId="{A83B1308-E495-4D9E-ABD0-DBF7ED5B397C}" srcOrd="0" destOrd="2" presId="urn:microsoft.com/office/officeart/2005/8/layout/venn3"/>
    <dgm:cxn modelId="{44778F16-8314-457F-B22D-80300E21D7CB}" srcId="{A57121C1-4E5C-4B5A-9561-D4ACD6BE4900}" destId="{C6759640-F61E-420B-B69D-E03FA28BBDE5}" srcOrd="2" destOrd="0" parTransId="{92A4096E-553F-47BD-9340-55AFB9F4292A}" sibTransId="{E211C05F-DA89-428B-AE13-0342A2959CBB}"/>
    <dgm:cxn modelId="{3BF93A1A-C578-437D-9663-F9C3155534C6}" type="presOf" srcId="{CA3C16F2-71C7-46D9-9540-BBF6754BE03F}" destId="{6EDAB171-025E-4065-93A6-353AB8F63D99}" srcOrd="0" destOrd="0" presId="urn:microsoft.com/office/officeart/2005/8/layout/venn3"/>
    <dgm:cxn modelId="{C8975946-955D-4C55-8E34-F0F0571375EF}" type="presOf" srcId="{A57121C1-4E5C-4B5A-9561-D4ACD6BE4900}" destId="{A83B1308-E495-4D9E-ABD0-DBF7ED5B397C}" srcOrd="0" destOrd="0" presId="urn:microsoft.com/office/officeart/2005/8/layout/venn3"/>
    <dgm:cxn modelId="{ED40EB6F-F180-4B3A-AD73-ECCD1FDCC5F9}" srcId="{CA3C16F2-71C7-46D9-9540-BBF6754BE03F}" destId="{A57121C1-4E5C-4B5A-9561-D4ACD6BE4900}" srcOrd="0" destOrd="0" parTransId="{8AEAC284-8769-486D-94E2-91DC7EEDF9AC}" sibTransId="{67284605-A533-4F17-AA09-DACA64B86011}"/>
    <dgm:cxn modelId="{EC634287-AD05-49CF-869A-78854C8D0A5C}" srcId="{A57121C1-4E5C-4B5A-9561-D4ACD6BE4900}" destId="{E810D315-B521-4DA4-9B8F-18ADD4EA1CC6}" srcOrd="0" destOrd="0" parTransId="{C76C6F21-F4B8-41B8-9860-B52B58030B62}" sibTransId="{59AA8353-18AF-48E4-A0D8-7B57EE11D116}"/>
    <dgm:cxn modelId="{72CD6490-46F1-408E-8B7D-6C1480D884F7}" srcId="{A57121C1-4E5C-4B5A-9561-D4ACD6BE4900}" destId="{6A0D76B9-20C8-41B4-AB81-272B3A383DA4}" srcOrd="1" destOrd="0" parTransId="{BB4229AE-29D4-49C6-906B-64B1B9A9CC15}" sibTransId="{6D7C8FB0-5B2C-479E-876B-EE2E7050294E}"/>
    <dgm:cxn modelId="{D6EEC0EC-FB69-4446-AFC7-2634CAF5DD01}" type="presOf" srcId="{C6759640-F61E-420B-B69D-E03FA28BBDE5}" destId="{A83B1308-E495-4D9E-ABD0-DBF7ED5B397C}" srcOrd="0" destOrd="3" presId="urn:microsoft.com/office/officeart/2005/8/layout/venn3"/>
    <dgm:cxn modelId="{5DA79F09-3DBD-42AA-98B6-47F614A30084}" type="presParOf" srcId="{6EDAB171-025E-4065-93A6-353AB8F63D99}" destId="{A83B1308-E495-4D9E-ABD0-DBF7ED5B397C}"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C16F2-71C7-46D9-9540-BBF6754BE03F}" type="doc">
      <dgm:prSet loTypeId="urn:microsoft.com/office/officeart/2005/8/layout/venn3" loCatId="relationship" qsTypeId="urn:microsoft.com/office/officeart/2005/8/quickstyle/simple4" qsCatId="simple" csTypeId="urn:microsoft.com/office/officeart/2005/8/colors/colorful4" csCatId="colorful" phldr="1"/>
      <dgm:spPr/>
      <dgm:t>
        <a:bodyPr/>
        <a:lstStyle/>
        <a:p>
          <a:endParaRPr lang="en-US"/>
        </a:p>
      </dgm:t>
    </dgm:pt>
    <dgm:pt modelId="{33AC5E2E-AF71-490E-9B40-59915F4BD0FE}">
      <dgm:prSet phldrT="[Text]" custT="1"/>
      <dgm:spPr/>
      <dgm:t>
        <a:bodyPr/>
        <a:lstStyle/>
        <a:p>
          <a:pPr algn="ctr"/>
          <a:r>
            <a:rPr lang="en-US" sz="2000" b="1" dirty="0"/>
            <a:t>Updated Wizards </a:t>
          </a:r>
        </a:p>
      </dgm:t>
    </dgm:pt>
    <dgm:pt modelId="{DD76DB02-02AE-4F09-ADC2-633C073E23EB}" type="parTrans" cxnId="{DC8077C9-986A-4C0D-81CF-17B2F5150376}">
      <dgm:prSet/>
      <dgm:spPr/>
      <dgm:t>
        <a:bodyPr/>
        <a:lstStyle/>
        <a:p>
          <a:pPr algn="ctr"/>
          <a:endParaRPr lang="en-US" sz="1400"/>
        </a:p>
      </dgm:t>
    </dgm:pt>
    <dgm:pt modelId="{4E2E5A16-CB50-4A2B-B501-D17447F7226B}" type="sibTrans" cxnId="{DC8077C9-986A-4C0D-81CF-17B2F5150376}">
      <dgm:prSet/>
      <dgm:spPr/>
      <dgm:t>
        <a:bodyPr/>
        <a:lstStyle/>
        <a:p>
          <a:pPr algn="ctr"/>
          <a:endParaRPr lang="en-US" sz="1400"/>
        </a:p>
      </dgm:t>
    </dgm:pt>
    <dgm:pt modelId="{78F69014-485E-4201-BDE3-957DB6424103}">
      <dgm:prSet phldrT="[Text]" custT="1"/>
      <dgm:spPr/>
      <dgm:t>
        <a:bodyPr/>
        <a:lstStyle/>
        <a:p>
          <a:pPr algn="ctr"/>
          <a:r>
            <a:rPr lang="en-US" sz="1800" dirty="0"/>
            <a:t>Project Cover Sheet Wizard</a:t>
          </a:r>
        </a:p>
      </dgm:t>
    </dgm:pt>
    <dgm:pt modelId="{26FF3CBF-72E9-45AA-8775-E46C554AE135}" type="parTrans" cxnId="{45A1F8ED-BA64-4E70-8D7B-C203BC2E3BCE}">
      <dgm:prSet/>
      <dgm:spPr/>
      <dgm:t>
        <a:bodyPr/>
        <a:lstStyle/>
        <a:p>
          <a:pPr algn="ctr"/>
          <a:endParaRPr lang="en-US" sz="1400"/>
        </a:p>
      </dgm:t>
    </dgm:pt>
    <dgm:pt modelId="{4AE3C8A2-2310-4140-80E5-9332D9B47CD6}" type="sibTrans" cxnId="{45A1F8ED-BA64-4E70-8D7B-C203BC2E3BCE}">
      <dgm:prSet/>
      <dgm:spPr/>
      <dgm:t>
        <a:bodyPr/>
        <a:lstStyle/>
        <a:p>
          <a:pPr algn="ctr"/>
          <a:endParaRPr lang="en-US" sz="1400"/>
        </a:p>
      </dgm:t>
    </dgm:pt>
    <dgm:pt modelId="{3492244B-3805-46F8-A432-137BBC38FF26}">
      <dgm:prSet phldrT="[Text]" custT="1"/>
      <dgm:spPr/>
      <dgm:t>
        <a:bodyPr/>
        <a:lstStyle/>
        <a:p>
          <a:pPr algn="ctr"/>
          <a:r>
            <a:rPr lang="en-US" sz="1800" dirty="0"/>
            <a:t>IRB Information Sheet Wizard </a:t>
          </a:r>
        </a:p>
      </dgm:t>
    </dgm:pt>
    <dgm:pt modelId="{2F5AE6DE-7D8C-4AC2-8C56-8926F131882F}" type="parTrans" cxnId="{BF46D41D-A597-41B0-8026-4EEC06E96292}">
      <dgm:prSet/>
      <dgm:spPr/>
      <dgm:t>
        <a:bodyPr/>
        <a:lstStyle/>
        <a:p>
          <a:pPr algn="ctr"/>
          <a:endParaRPr lang="en-US" sz="1400"/>
        </a:p>
      </dgm:t>
    </dgm:pt>
    <dgm:pt modelId="{06247341-E4E7-472A-9DB0-507C99706A1D}" type="sibTrans" cxnId="{BF46D41D-A597-41B0-8026-4EEC06E96292}">
      <dgm:prSet/>
      <dgm:spPr/>
      <dgm:t>
        <a:bodyPr/>
        <a:lstStyle/>
        <a:p>
          <a:pPr algn="ctr"/>
          <a:endParaRPr lang="en-US" sz="1400"/>
        </a:p>
      </dgm:t>
    </dgm:pt>
    <dgm:pt modelId="{6EDAB171-025E-4065-93A6-353AB8F63D99}" type="pres">
      <dgm:prSet presAssocID="{CA3C16F2-71C7-46D9-9540-BBF6754BE03F}" presName="Name0" presStyleCnt="0">
        <dgm:presLayoutVars>
          <dgm:dir/>
          <dgm:resizeHandles val="exact"/>
        </dgm:presLayoutVars>
      </dgm:prSet>
      <dgm:spPr/>
    </dgm:pt>
    <dgm:pt modelId="{DF4A3F83-2931-46F5-88D8-AC2BD9016D48}" type="pres">
      <dgm:prSet presAssocID="{33AC5E2E-AF71-490E-9B40-59915F4BD0FE}" presName="Name5" presStyleLbl="vennNode1" presStyleIdx="0" presStyleCnt="1" custScaleX="132740">
        <dgm:presLayoutVars>
          <dgm:bulletEnabled val="1"/>
        </dgm:presLayoutVars>
      </dgm:prSet>
      <dgm:spPr/>
    </dgm:pt>
  </dgm:ptLst>
  <dgm:cxnLst>
    <dgm:cxn modelId="{3BF93A1A-C578-437D-9663-F9C3155534C6}" type="presOf" srcId="{CA3C16F2-71C7-46D9-9540-BBF6754BE03F}" destId="{6EDAB171-025E-4065-93A6-353AB8F63D99}" srcOrd="0" destOrd="0" presId="urn:microsoft.com/office/officeart/2005/8/layout/venn3"/>
    <dgm:cxn modelId="{BF46D41D-A597-41B0-8026-4EEC06E96292}" srcId="{33AC5E2E-AF71-490E-9B40-59915F4BD0FE}" destId="{3492244B-3805-46F8-A432-137BBC38FF26}" srcOrd="1" destOrd="0" parTransId="{2F5AE6DE-7D8C-4AC2-8C56-8926F131882F}" sibTransId="{06247341-E4E7-472A-9DB0-507C99706A1D}"/>
    <dgm:cxn modelId="{7B0A7EB7-13EF-4A5A-9B2D-7571D8E539B4}" type="presOf" srcId="{78F69014-485E-4201-BDE3-957DB6424103}" destId="{DF4A3F83-2931-46F5-88D8-AC2BD9016D48}" srcOrd="0" destOrd="1" presId="urn:microsoft.com/office/officeart/2005/8/layout/venn3"/>
    <dgm:cxn modelId="{DC8077C9-986A-4C0D-81CF-17B2F5150376}" srcId="{CA3C16F2-71C7-46D9-9540-BBF6754BE03F}" destId="{33AC5E2E-AF71-490E-9B40-59915F4BD0FE}" srcOrd="0" destOrd="0" parTransId="{DD76DB02-02AE-4F09-ADC2-633C073E23EB}" sibTransId="{4E2E5A16-CB50-4A2B-B501-D17447F7226B}"/>
    <dgm:cxn modelId="{969EA5D1-889C-48DF-8F24-49CADE67E437}" type="presOf" srcId="{3492244B-3805-46F8-A432-137BBC38FF26}" destId="{DF4A3F83-2931-46F5-88D8-AC2BD9016D48}" srcOrd="0" destOrd="2" presId="urn:microsoft.com/office/officeart/2005/8/layout/venn3"/>
    <dgm:cxn modelId="{45A1F8ED-BA64-4E70-8D7B-C203BC2E3BCE}" srcId="{33AC5E2E-AF71-490E-9B40-59915F4BD0FE}" destId="{78F69014-485E-4201-BDE3-957DB6424103}" srcOrd="0" destOrd="0" parTransId="{26FF3CBF-72E9-45AA-8775-E46C554AE135}" sibTransId="{4AE3C8A2-2310-4140-80E5-9332D9B47CD6}"/>
    <dgm:cxn modelId="{31520DFA-EF19-4B50-9E0F-7613990F9E5D}" type="presOf" srcId="{33AC5E2E-AF71-490E-9B40-59915F4BD0FE}" destId="{DF4A3F83-2931-46F5-88D8-AC2BD9016D48}" srcOrd="0" destOrd="0" presId="urn:microsoft.com/office/officeart/2005/8/layout/venn3"/>
    <dgm:cxn modelId="{16393E0B-FCD8-4954-809A-332D74346B9A}" type="presParOf" srcId="{6EDAB171-025E-4065-93A6-353AB8F63D99}" destId="{DF4A3F83-2931-46F5-88D8-AC2BD9016D48}"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B1308-E495-4D9E-ABD0-DBF7ED5B397C}">
      <dsp:nvSpPr>
        <dsp:cNvPr id="0" name=""/>
        <dsp:cNvSpPr/>
      </dsp:nvSpPr>
      <dsp:spPr>
        <a:xfrm>
          <a:off x="1662000" y="1118"/>
          <a:ext cx="4460293" cy="353105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4326" tIns="25400" rIns="194326" bIns="25400" numCol="1" spcCol="1270" anchor="ctr" anchorCtr="1">
          <a:noAutofit/>
        </a:bodyPr>
        <a:lstStyle/>
        <a:p>
          <a:pPr marL="0" lvl="0" indent="0" algn="ctr" defTabSz="889000">
            <a:lnSpc>
              <a:spcPct val="90000"/>
            </a:lnSpc>
            <a:spcBef>
              <a:spcPct val="0"/>
            </a:spcBef>
            <a:spcAft>
              <a:spcPct val="35000"/>
            </a:spcAft>
            <a:buNone/>
          </a:pPr>
          <a:r>
            <a:rPr lang="en-US" sz="2000" b="1" kern="1200" dirty="0"/>
            <a:t>New Wizards </a:t>
          </a:r>
        </a:p>
        <a:p>
          <a:pPr marL="171450" lvl="1" indent="-171450" algn="ctr" defTabSz="800100">
            <a:lnSpc>
              <a:spcPct val="90000"/>
            </a:lnSpc>
            <a:spcBef>
              <a:spcPct val="0"/>
            </a:spcBef>
            <a:spcAft>
              <a:spcPct val="15000"/>
            </a:spcAft>
            <a:buChar char="•"/>
          </a:pPr>
          <a:r>
            <a:rPr lang="en-US" sz="1800" kern="1200" dirty="0"/>
            <a:t>Investigator Tracking Wizard</a:t>
          </a:r>
        </a:p>
        <a:p>
          <a:pPr marL="171450" lvl="1" indent="-171450" algn="ctr" defTabSz="800100">
            <a:lnSpc>
              <a:spcPct val="90000"/>
            </a:lnSpc>
            <a:spcBef>
              <a:spcPct val="0"/>
            </a:spcBef>
            <a:spcAft>
              <a:spcPct val="15000"/>
            </a:spcAft>
            <a:buChar char="•"/>
          </a:pPr>
          <a:r>
            <a:rPr lang="en-US" sz="1800" kern="1200" dirty="0"/>
            <a:t>Study Team Tracking Wizard</a:t>
          </a:r>
        </a:p>
        <a:p>
          <a:pPr marL="171450" lvl="1" indent="-171450" algn="ctr" defTabSz="800100">
            <a:lnSpc>
              <a:spcPct val="90000"/>
            </a:lnSpc>
            <a:spcBef>
              <a:spcPct val="0"/>
            </a:spcBef>
            <a:spcAft>
              <a:spcPct val="15000"/>
            </a:spcAft>
            <a:buChar char="•"/>
          </a:pPr>
          <a:r>
            <a:rPr lang="en-US" sz="1800" kern="1200" dirty="0"/>
            <a:t>ERDSP Wizard</a:t>
          </a:r>
        </a:p>
      </dsp:txBody>
      <dsp:txXfrm>
        <a:off x="2315195" y="518230"/>
        <a:ext cx="3153903" cy="2496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A3F83-2931-46F5-88D8-AC2BD9016D48}">
      <dsp:nvSpPr>
        <dsp:cNvPr id="0" name=""/>
        <dsp:cNvSpPr/>
      </dsp:nvSpPr>
      <dsp:spPr>
        <a:xfrm>
          <a:off x="1524006" y="676"/>
          <a:ext cx="4650364" cy="350336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2802" tIns="25400" rIns="192802" bIns="25400" numCol="1" spcCol="1270" anchor="ctr" anchorCtr="1">
          <a:noAutofit/>
        </a:bodyPr>
        <a:lstStyle/>
        <a:p>
          <a:pPr marL="0" lvl="0" indent="0" algn="ctr" defTabSz="889000">
            <a:lnSpc>
              <a:spcPct val="90000"/>
            </a:lnSpc>
            <a:spcBef>
              <a:spcPct val="0"/>
            </a:spcBef>
            <a:spcAft>
              <a:spcPct val="35000"/>
            </a:spcAft>
            <a:buNone/>
          </a:pPr>
          <a:r>
            <a:rPr lang="en-US" sz="2000" b="1" kern="1200" dirty="0"/>
            <a:t>Updated Wizards </a:t>
          </a:r>
        </a:p>
        <a:p>
          <a:pPr marL="171450" lvl="1" indent="-171450" algn="ctr" defTabSz="800100">
            <a:lnSpc>
              <a:spcPct val="90000"/>
            </a:lnSpc>
            <a:spcBef>
              <a:spcPct val="0"/>
            </a:spcBef>
            <a:spcAft>
              <a:spcPct val="15000"/>
            </a:spcAft>
            <a:buChar char="•"/>
          </a:pPr>
          <a:r>
            <a:rPr lang="en-US" sz="1800" kern="1200" dirty="0"/>
            <a:t>Project Cover Sheet Wizard</a:t>
          </a:r>
        </a:p>
        <a:p>
          <a:pPr marL="171450" lvl="1" indent="-171450" algn="ctr" defTabSz="800100">
            <a:lnSpc>
              <a:spcPct val="90000"/>
            </a:lnSpc>
            <a:spcBef>
              <a:spcPct val="0"/>
            </a:spcBef>
            <a:spcAft>
              <a:spcPct val="15000"/>
            </a:spcAft>
            <a:buChar char="•"/>
          </a:pPr>
          <a:r>
            <a:rPr lang="en-US" sz="1800" kern="1200" dirty="0"/>
            <a:t>IRB Information Sheet Wizard </a:t>
          </a:r>
        </a:p>
      </dsp:txBody>
      <dsp:txXfrm>
        <a:off x="2205036" y="513732"/>
        <a:ext cx="3288304" cy="247725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8/17/2023</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8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dirty="0"/>
          </a:p>
        </p:txBody>
      </p:sp>
    </p:spTree>
    <p:extLst>
      <p:ext uri="{BB962C8B-B14F-4D97-AF65-F5344CB8AC3E}">
        <p14:creationId xmlns:p14="http://schemas.microsoft.com/office/powerpoint/2010/main" val="291268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7</a:t>
            </a:fld>
            <a:endParaRPr lang="en-US"/>
          </a:p>
        </p:txBody>
      </p:sp>
    </p:spTree>
    <p:extLst>
      <p:ext uri="{BB962C8B-B14F-4D97-AF65-F5344CB8AC3E}">
        <p14:creationId xmlns:p14="http://schemas.microsoft.com/office/powerpoint/2010/main" val="24618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8</a:t>
            </a:fld>
            <a:endParaRPr lang="en-US"/>
          </a:p>
        </p:txBody>
      </p:sp>
    </p:spTree>
    <p:extLst>
      <p:ext uri="{BB962C8B-B14F-4D97-AF65-F5344CB8AC3E}">
        <p14:creationId xmlns:p14="http://schemas.microsoft.com/office/powerpoint/2010/main" val="207424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9</a:t>
            </a:fld>
            <a:endParaRPr lang="en-US"/>
          </a:p>
        </p:txBody>
      </p:sp>
    </p:spTree>
    <p:extLst>
      <p:ext uri="{BB962C8B-B14F-4D97-AF65-F5344CB8AC3E}">
        <p14:creationId xmlns:p14="http://schemas.microsoft.com/office/powerpoint/2010/main" val="165754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13</a:t>
            </a:fld>
            <a:endParaRPr lang="en-US"/>
          </a:p>
        </p:txBody>
      </p:sp>
    </p:spTree>
    <p:extLst>
      <p:ext uri="{BB962C8B-B14F-4D97-AF65-F5344CB8AC3E}">
        <p14:creationId xmlns:p14="http://schemas.microsoft.com/office/powerpoint/2010/main" val="134430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15</a:t>
            </a:fld>
            <a:endParaRPr lang="en-US"/>
          </a:p>
        </p:txBody>
      </p:sp>
    </p:spTree>
    <p:extLst>
      <p:ext uri="{BB962C8B-B14F-4D97-AF65-F5344CB8AC3E}">
        <p14:creationId xmlns:p14="http://schemas.microsoft.com/office/powerpoint/2010/main" val="263778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7.xml"/><Relationship Id="rId4" Type="http://schemas.openxmlformats.org/officeDocument/2006/relationships/image" Target="../media/image12.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4" name="TextBox 3">
            <a:extLst>
              <a:ext uri="{FF2B5EF4-FFF2-40B4-BE49-F238E27FC236}">
                <a16:creationId xmlns:a16="http://schemas.microsoft.com/office/drawing/2014/main" id="{30DF38CE-CA87-A92C-A874-1CA15A616541}"/>
              </a:ext>
            </a:extLst>
          </p:cNvPr>
          <p:cNvSpPr txBox="1"/>
          <p:nvPr userDrawn="1"/>
        </p:nvSpPr>
        <p:spPr>
          <a:xfrm>
            <a:off x="275303" y="705956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rgbClr val="003E72"/>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474649" y="2820512"/>
            <a:ext cx="8382000" cy="433163"/>
          </a:xfrm>
        </p:spPr>
        <p:txBody>
          <a:bodyPr>
            <a:noAutofit/>
          </a:bodyPr>
          <a:lstStyle>
            <a:lvl1pPr marL="0" indent="0" algn="l">
              <a:buNone/>
              <a:defRPr sz="30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369662057"/>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rgbClr val="003E72"/>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spTree>
    <p:extLst>
      <p:ext uri="{BB962C8B-B14F-4D97-AF65-F5344CB8AC3E}">
        <p14:creationId xmlns:p14="http://schemas.microsoft.com/office/powerpoint/2010/main" val="297618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50439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rgbClr val="003E7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26917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36844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892924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7199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4F1F2"/>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25204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880531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BB0C-3F42-3AFB-C6FE-61742F866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ED016-C20A-9EF3-F5DF-1D817EB53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B46CB8-C99D-A074-69BB-C1AA160B2791}"/>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5" name="Footer Placeholder 4">
            <a:extLst>
              <a:ext uri="{FF2B5EF4-FFF2-40B4-BE49-F238E27FC236}">
                <a16:creationId xmlns:a16="http://schemas.microsoft.com/office/drawing/2014/main" id="{F27DA05D-0268-416D-240F-5DBEDB08A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34C1C-E147-8410-428A-34A6E16A8A24}"/>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07807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02C5-EC21-0C5E-91B5-D776DFCFA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8B4A9-33ED-E2F6-7888-F5E12A04B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EDC4C-C6EF-3161-A533-63AD24452046}"/>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5" name="Footer Placeholder 4">
            <a:extLst>
              <a:ext uri="{FF2B5EF4-FFF2-40B4-BE49-F238E27FC236}">
                <a16:creationId xmlns:a16="http://schemas.microsoft.com/office/drawing/2014/main" id="{D506B596-CDAC-D9CD-8D5C-8D53BDF62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8A2A2-4B68-2A92-7507-C6C7E7D64D23}"/>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758324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2B13-5E1E-BF40-3B38-CD1920FFD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3254B1-67AB-F589-A875-2E6792AEC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2636B-0C3B-E9A0-0FF7-D3BE8F98C579}"/>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5" name="Footer Placeholder 4">
            <a:extLst>
              <a:ext uri="{FF2B5EF4-FFF2-40B4-BE49-F238E27FC236}">
                <a16:creationId xmlns:a16="http://schemas.microsoft.com/office/drawing/2014/main" id="{8006D1D6-0AED-8915-DD42-044B9DA01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381D3-D292-A949-176B-BAC1A46BC1CB}"/>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47066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B28F-3B20-BD9B-A2C3-760A4CB1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1B3E1-F615-CAB0-7BD7-FF862DBAE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5CB8A-6AA2-1BD1-F770-176211997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C8C247-3394-3057-02EA-F76F24F22233}"/>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6" name="Footer Placeholder 5">
            <a:extLst>
              <a:ext uri="{FF2B5EF4-FFF2-40B4-BE49-F238E27FC236}">
                <a16:creationId xmlns:a16="http://schemas.microsoft.com/office/drawing/2014/main" id="{3824351C-7CA5-2D2F-D854-A5E5F9C2E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DE9DC-BC7D-2E99-85B7-2025692CE771}"/>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635905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1DD9-2BC7-A329-C079-E2D2A414C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3C30D4-AA0A-A862-ADAC-3F9E389F2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25B38F-F587-505E-6568-4345CD6F2B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02643-DDA7-4A36-DB31-0FEEFD454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E262F-FA0D-2B94-6983-148E3AD43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EEAD6-4089-8FF2-7F51-DB0F3B90EAA6}"/>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8" name="Footer Placeholder 7">
            <a:extLst>
              <a:ext uri="{FF2B5EF4-FFF2-40B4-BE49-F238E27FC236}">
                <a16:creationId xmlns:a16="http://schemas.microsoft.com/office/drawing/2014/main" id="{4268EF19-A675-4ED9-E1A7-BA32809D0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67310-0497-2FA4-3C33-F8E8C78EECEE}"/>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3887301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100E-B990-C404-8A21-7C50FF617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3A38D7-8ACA-B1BF-0EB1-A7AED3D5FD26}"/>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4" name="Footer Placeholder 3">
            <a:extLst>
              <a:ext uri="{FF2B5EF4-FFF2-40B4-BE49-F238E27FC236}">
                <a16:creationId xmlns:a16="http://schemas.microsoft.com/office/drawing/2014/main" id="{307D86B9-1FDD-DEB5-00F9-FF793CB0F9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546286-9ADD-FC69-1CFE-CC2A2518882C}"/>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377192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888AA-2ED4-5D9C-D93D-A919B2EE511C}"/>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3" name="Footer Placeholder 2">
            <a:extLst>
              <a:ext uri="{FF2B5EF4-FFF2-40B4-BE49-F238E27FC236}">
                <a16:creationId xmlns:a16="http://schemas.microsoft.com/office/drawing/2014/main" id="{97BE8296-3E21-01DC-505C-ABE26CC95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4DD77-2E42-0106-DCE8-4DC3432DDAE6}"/>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31786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0714-44C6-79BF-019D-356E05076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15E9CA-9077-EC00-31E6-C6223B015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D86294-D7BF-066C-A23D-113C5CD6A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FECAB-8271-1011-C2A4-80A6658917EF}"/>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6" name="Footer Placeholder 5">
            <a:extLst>
              <a:ext uri="{FF2B5EF4-FFF2-40B4-BE49-F238E27FC236}">
                <a16:creationId xmlns:a16="http://schemas.microsoft.com/office/drawing/2014/main" id="{40913957-BFA0-1329-8F4A-A50361A92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9057F-5A3C-6626-4837-11CF6B97F6AC}"/>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247082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D6F9-C2B7-0C1A-6A45-A11BE6EF1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3CC12-554A-0F91-FCB3-30628052F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2BFB7-8FBC-BE88-8889-8CD43438B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812C8-CB39-A7D4-D290-DA3DFEC3795F}"/>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6" name="Footer Placeholder 5">
            <a:extLst>
              <a:ext uri="{FF2B5EF4-FFF2-40B4-BE49-F238E27FC236}">
                <a16:creationId xmlns:a16="http://schemas.microsoft.com/office/drawing/2014/main" id="{30D25DB7-5167-A17E-F408-1D980BD6E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47BAE-A275-04AD-45D7-93EB0482E727}"/>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645264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8B80-D0D6-263B-EE23-D7F437376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9DF0A-86BB-BCB0-0D1B-C0F898B212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18924-AAC4-8B44-8026-F23D8894B3A5}"/>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5" name="Footer Placeholder 4">
            <a:extLst>
              <a:ext uri="{FF2B5EF4-FFF2-40B4-BE49-F238E27FC236}">
                <a16:creationId xmlns:a16="http://schemas.microsoft.com/office/drawing/2014/main" id="{5EABEB8C-114C-6906-BA46-F3928CABB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C720-50A0-B7AE-AC76-BC54CEA0844A}"/>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76680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5C673-9F04-D55D-67EF-53480B36C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1F4A97-0CEA-0C9B-3BDE-D4E47016DB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E0A9C-0205-71D3-96A3-F34C5193E3CC}"/>
              </a:ext>
            </a:extLst>
          </p:cNvPr>
          <p:cNvSpPr>
            <a:spLocks noGrp="1"/>
          </p:cNvSpPr>
          <p:nvPr>
            <p:ph type="dt" sz="half" idx="10"/>
          </p:nvPr>
        </p:nvSpPr>
        <p:spPr/>
        <p:txBody>
          <a:bodyPr/>
          <a:lstStyle/>
          <a:p>
            <a:fld id="{3521855E-AF5B-44AD-BB25-E16A6E046410}" type="datetimeFigureOut">
              <a:rPr lang="en-US" smtClean="0"/>
              <a:t>8/17/2023</a:t>
            </a:fld>
            <a:endParaRPr lang="en-US"/>
          </a:p>
        </p:txBody>
      </p:sp>
      <p:sp>
        <p:nvSpPr>
          <p:cNvPr id="5" name="Footer Placeholder 4">
            <a:extLst>
              <a:ext uri="{FF2B5EF4-FFF2-40B4-BE49-F238E27FC236}">
                <a16:creationId xmlns:a16="http://schemas.microsoft.com/office/drawing/2014/main" id="{5A4B3CA1-96FE-ED8D-1AAB-F43625A13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D5F1A-3642-9EB9-094B-9BCE6CA3DD8E}"/>
              </a:ext>
            </a:extLst>
          </p:cNvPr>
          <p:cNvSpPr>
            <a:spLocks noGrp="1"/>
          </p:cNvSpPr>
          <p:nvPr>
            <p:ph type="sldNum" sz="quarter" idx="12"/>
          </p:nvPr>
        </p:nvSpPr>
        <p:spPr/>
        <p:txBody>
          <a:bodyPr/>
          <a:lstStyle/>
          <a:p>
            <a:fld id="{8C9C3846-4044-4CD2-B264-236CB730F55D}" type="slidenum">
              <a:rPr lang="en-US" smtClean="0"/>
              <a:t>‹#›</a:t>
            </a:fld>
            <a:endParaRPr lang="en-US"/>
          </a:p>
        </p:txBody>
      </p:sp>
    </p:spTree>
    <p:extLst>
      <p:ext uri="{BB962C8B-B14F-4D97-AF65-F5344CB8AC3E}">
        <p14:creationId xmlns:p14="http://schemas.microsoft.com/office/powerpoint/2010/main" val="1296132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45048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14E4FCE-636B-E9D0-3873-80A8611F9223}"/>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39D37AD6-31B4-BB7D-639B-16E8BD8C4761}"/>
              </a:ext>
            </a:extLst>
          </p:cNvPr>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10" name="Footer Placeholder 9">
            <a:extLst>
              <a:ext uri="{FF2B5EF4-FFF2-40B4-BE49-F238E27FC236}">
                <a16:creationId xmlns:a16="http://schemas.microsoft.com/office/drawing/2014/main" id="{A4CEADF6-D702-6DD7-E432-91E73B0B46F3}"/>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7D25158-0C7B-1425-5AE1-9A15F7487DCB}"/>
              </a:ext>
            </a:extLst>
          </p:cNvPr>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74239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105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646335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855176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10078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11171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450699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40775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6868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153836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03527602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74174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49056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467917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0870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075382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12877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226611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28001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20501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B92B-B68C-F505-5D9D-150DE23DD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47948C-F877-43D2-3262-0D50536394A5}"/>
              </a:ext>
            </a:extLst>
          </p:cNvPr>
          <p:cNvSpPr>
            <a:spLocks noGrp="1"/>
          </p:cNvSpPr>
          <p:nvPr>
            <p:ph type="dt" sz="half" idx="10"/>
          </p:nvPr>
        </p:nvSpPr>
        <p:spPr/>
        <p:txBody>
          <a:bodyPr/>
          <a:lstStyle/>
          <a:p>
            <a:fld id="{8B5E9596-4C46-47D4-A545-08389D598C62}" type="datetimeFigureOut">
              <a:rPr lang="en-US" smtClean="0"/>
              <a:t>8/17/2023</a:t>
            </a:fld>
            <a:endParaRPr lang="en-US" dirty="0"/>
          </a:p>
        </p:txBody>
      </p:sp>
      <p:sp>
        <p:nvSpPr>
          <p:cNvPr id="4" name="Footer Placeholder 3">
            <a:extLst>
              <a:ext uri="{FF2B5EF4-FFF2-40B4-BE49-F238E27FC236}">
                <a16:creationId xmlns:a16="http://schemas.microsoft.com/office/drawing/2014/main" id="{AD69FADA-2FDE-D6F5-849A-076DEF58CF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4A9753-2BFA-7186-7919-F03CCCF81634}"/>
              </a:ext>
            </a:extLst>
          </p:cNvPr>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615487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835165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D048-129F-3C48-916A-5531333BC1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F40B5E-A233-591A-16F8-2D15DC8B4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C1B76-6F67-A95F-25BC-24DB00137615}"/>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5" name="Footer Placeholder 4">
            <a:extLst>
              <a:ext uri="{FF2B5EF4-FFF2-40B4-BE49-F238E27FC236}">
                <a16:creationId xmlns:a16="http://schemas.microsoft.com/office/drawing/2014/main" id="{7BB82A2B-1BB4-16F9-7333-1D8867FED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CF3A4-5EF6-872B-B583-3616DF6A2F38}"/>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814103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0FCA-1FE3-8193-AE29-65147955A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8050F-4D75-7056-B225-643B127C7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2FCB7-0605-E6AA-BB27-B7548C9BA684}"/>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5" name="Footer Placeholder 4">
            <a:extLst>
              <a:ext uri="{FF2B5EF4-FFF2-40B4-BE49-F238E27FC236}">
                <a16:creationId xmlns:a16="http://schemas.microsoft.com/office/drawing/2014/main" id="{C17F3F8A-6C08-907A-F800-E1269B9F0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C5BFF-F8F6-DE54-A273-6C694AEBBDDA}"/>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3319107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911C-270E-555C-83DC-88C1140BE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7947B8-0A52-B953-52D6-EF319D133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B50D3D-90C2-3ACC-E22C-45827F7DF233}"/>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5" name="Footer Placeholder 4">
            <a:extLst>
              <a:ext uri="{FF2B5EF4-FFF2-40B4-BE49-F238E27FC236}">
                <a16:creationId xmlns:a16="http://schemas.microsoft.com/office/drawing/2014/main" id="{E966FF2C-0412-122F-BD03-C68FE5326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A6390-5B07-D659-2FF6-D5386BF65B8D}"/>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140781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EBBA-F433-6C09-A236-96954064F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10E31-21E0-BDCD-36BD-262CE6E899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F26F7-BDBE-B247-AA93-5CA3B6EC8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1B593F-7EF6-B329-BD55-935C72D6469A}"/>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6" name="Footer Placeholder 5">
            <a:extLst>
              <a:ext uri="{FF2B5EF4-FFF2-40B4-BE49-F238E27FC236}">
                <a16:creationId xmlns:a16="http://schemas.microsoft.com/office/drawing/2014/main" id="{00608148-9BD7-9816-C9EB-101DAD2E7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F42FC-AC05-E0F2-C7D7-5B0F0E5A2C26}"/>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2217671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FC47-3934-11D9-03F5-DF57255983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928DFC-8870-F7ED-1867-042D76F1A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6C30BB-2415-E4C9-06DC-E98C09042C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2E4465-6EE4-FA3A-1EEA-DC7882272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3BF442-E7C5-6F63-F9AA-DF30A28E0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DB9283-0CA5-DFB8-94AA-66EE8E4284BB}"/>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8" name="Footer Placeholder 7">
            <a:extLst>
              <a:ext uri="{FF2B5EF4-FFF2-40B4-BE49-F238E27FC236}">
                <a16:creationId xmlns:a16="http://schemas.microsoft.com/office/drawing/2014/main" id="{3F4CF78D-3D6F-E820-5155-8778F8B2A7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3C69D-7DE8-D528-0B71-70D378B1687C}"/>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346950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32B5-D09E-1DE9-BD16-0C07615932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6DF8B-F23B-DA94-A458-DC9FD7B1E188}"/>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4" name="Footer Placeholder 3">
            <a:extLst>
              <a:ext uri="{FF2B5EF4-FFF2-40B4-BE49-F238E27FC236}">
                <a16:creationId xmlns:a16="http://schemas.microsoft.com/office/drawing/2014/main" id="{1635F5DF-7A94-DDC3-2BBE-E5BAC42A2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7E222B-4EF2-E635-D971-EF319443A68F}"/>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314073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30FAD-F837-ADFE-20CC-E7887CC6F9E1}"/>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3" name="Footer Placeholder 2">
            <a:extLst>
              <a:ext uri="{FF2B5EF4-FFF2-40B4-BE49-F238E27FC236}">
                <a16:creationId xmlns:a16="http://schemas.microsoft.com/office/drawing/2014/main" id="{A1760FCE-9AEC-CF5A-CB35-0F32CC8C7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ED326-71D8-C6D2-DA10-D435739F66FE}"/>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1669217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4C75-7C42-BF4B-B5F9-8219B28B3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C37BAB-ADBA-1027-CDEE-DF6135EBF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78CA1-B29E-488B-8993-A45B4D92A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4761E-551B-046B-23B2-84972FEDE1EC}"/>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6" name="Footer Placeholder 5">
            <a:extLst>
              <a:ext uri="{FF2B5EF4-FFF2-40B4-BE49-F238E27FC236}">
                <a16:creationId xmlns:a16="http://schemas.microsoft.com/office/drawing/2014/main" id="{242263FD-1952-8382-188B-A10379E49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C7492-CDC2-D02E-A6AF-FE33F60E197A}"/>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4069037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8F8-DF6E-8BEB-E9F2-D4159F718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CC1012-09E3-F4AA-A2FC-41F6F176E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7AF2C3-4C67-A20D-645C-DDDE2A659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47EC-CB84-D683-E9AC-C9775EA22A44}"/>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6" name="Footer Placeholder 5">
            <a:extLst>
              <a:ext uri="{FF2B5EF4-FFF2-40B4-BE49-F238E27FC236}">
                <a16:creationId xmlns:a16="http://schemas.microsoft.com/office/drawing/2014/main" id="{FFE93F22-3D3A-0A7B-846F-C55D2185D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673F3-A9CA-E937-A480-FAEE6E00A285}"/>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4288377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5199-EFA2-C6B1-2452-FA11957891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D9365-A32E-D248-26F0-BB4925C10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51FAE-D065-E26F-85D6-88E72DB5BB71}"/>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5" name="Footer Placeholder 4">
            <a:extLst>
              <a:ext uri="{FF2B5EF4-FFF2-40B4-BE49-F238E27FC236}">
                <a16:creationId xmlns:a16="http://schemas.microsoft.com/office/drawing/2014/main" id="{FEE6DEE4-0503-F67D-88FB-776FBE3E0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D400B-20C4-40B1-A08E-74CB69363C77}"/>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4388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FD4CAB-55BA-376F-14A5-AF0F3AEE3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CE9B2-DB3A-4C1D-0B16-A1569159F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E0907-81E8-49EB-D9CA-DFBEFC6C8534}"/>
              </a:ext>
            </a:extLst>
          </p:cNvPr>
          <p:cNvSpPr>
            <a:spLocks noGrp="1"/>
          </p:cNvSpPr>
          <p:nvPr>
            <p:ph type="dt" sz="half" idx="10"/>
          </p:nvPr>
        </p:nvSpPr>
        <p:spPr/>
        <p:txBody>
          <a:bodyPr/>
          <a:lstStyle/>
          <a:p>
            <a:fld id="{92290445-A0DE-4AFA-B18F-661D32531C33}" type="datetimeFigureOut">
              <a:rPr lang="en-US" smtClean="0"/>
              <a:t>8/17/2023</a:t>
            </a:fld>
            <a:endParaRPr lang="en-US"/>
          </a:p>
        </p:txBody>
      </p:sp>
      <p:sp>
        <p:nvSpPr>
          <p:cNvPr id="5" name="Footer Placeholder 4">
            <a:extLst>
              <a:ext uri="{FF2B5EF4-FFF2-40B4-BE49-F238E27FC236}">
                <a16:creationId xmlns:a16="http://schemas.microsoft.com/office/drawing/2014/main" id="{418253EC-4A38-C8F5-1E03-560423D5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2B287-210F-8030-BF31-4BC7E6D6AC5F}"/>
              </a:ext>
            </a:extLst>
          </p:cNvPr>
          <p:cNvSpPr>
            <a:spLocks noGrp="1"/>
          </p:cNvSpPr>
          <p:nvPr>
            <p:ph type="sldNum" sz="quarter" idx="12"/>
          </p:nvPr>
        </p:nvSpPr>
        <p:spPr/>
        <p:txBody>
          <a:bodyPr/>
          <a:lstStyle/>
          <a:p>
            <a:fld id="{7207F848-0544-4BB6-A444-859B391C231B}" type="slidenum">
              <a:rPr lang="en-US" smtClean="0"/>
              <a:t>‹#›</a:t>
            </a:fld>
            <a:endParaRPr lang="en-US"/>
          </a:p>
        </p:txBody>
      </p:sp>
    </p:spTree>
    <p:extLst>
      <p:ext uri="{BB962C8B-B14F-4D97-AF65-F5344CB8AC3E}">
        <p14:creationId xmlns:p14="http://schemas.microsoft.com/office/powerpoint/2010/main" val="3874046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76813734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311527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26789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214284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83014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591669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73291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42798337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7403584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051242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8010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oleObject" Target="../embeddings/oleObject2.bin"/><Relationship Id="rId1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ags" Target="../tags/tag4.xml"/><Relationship Id="rId17" Type="http://schemas.openxmlformats.org/officeDocument/2006/relationships/image" Target="../media/image10.png"/><Relationship Id="rId2" Type="http://schemas.openxmlformats.org/officeDocument/2006/relationships/slideLayout" Target="../slideLayouts/slideLayout11.xml"/><Relationship Id="rId16"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ags" Target="../tags/tag3.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ags" Target="../tags/tag6.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tags" Target="../tags/tag5.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6.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image" Target="../media/image1.emf"/><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8.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oleObject" Target="../embeddings/oleObject3.bin"/><Relationship Id="rId30"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ags" Target="../tags/tag8.xml"/><Relationship Id="rId18" Type="http://schemas.openxmlformats.org/officeDocument/2006/relationships/image" Target="../media/image3.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17" Type="http://schemas.openxmlformats.org/officeDocument/2006/relationships/image" Target="../media/image2.png"/><Relationship Id="rId2" Type="http://schemas.openxmlformats.org/officeDocument/2006/relationships/slideLayout" Target="../slideLayouts/slideLayout69.xml"/><Relationship Id="rId16" Type="http://schemas.openxmlformats.org/officeDocument/2006/relationships/image" Target="../media/image1.emf"/><Relationship Id="rId20" Type="http://schemas.microsoft.com/office/2007/relationships/hdphoto" Target="../media/hdphoto1.wdp"/><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oleObject" Target="../embeddings/oleObject5.bin"/><Relationship Id="rId10" Type="http://schemas.openxmlformats.org/officeDocument/2006/relationships/slideLayout" Target="../slideLayouts/slideLayout77.xml"/><Relationship Id="rId19" Type="http://schemas.openxmlformats.org/officeDocument/2006/relationships/image" Target="../media/image4.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1"/>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7">
            <a:alphaModFix amt="7000"/>
            <a:extLst>
              <a:ext uri="{BEBA8EAE-BF5A-486C-A8C5-ECC9F3942E4B}">
                <a14:imgProps xmlns:a14="http://schemas.microsoft.com/office/drawing/2010/main">
                  <a14:imgLayer r:embed="rId18">
                    <a14:imgEffect>
                      <a14:sharpenSoften amount="-97000"/>
                    </a14:imgEffect>
                  </a14:imgLayer>
                </a14:imgProps>
              </a:ext>
            </a:extLst>
          </a:blip>
          <a:stretch>
            <a:fillRect/>
          </a:stretch>
        </p:blipFill>
        <p:spPr>
          <a:xfrm>
            <a:off x="-1815465"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100000">
              <a:srgbClr val="AEB0B6"/>
            </a:gs>
          </a:gsLst>
          <a:lin ang="54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1"/>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1907B89B-E264-D90E-DB5B-BF93BCE831F8}"/>
              </a:ext>
            </a:extLst>
          </p:cNvPr>
          <p:cNvPicPr>
            <a:picLocks noChangeAspect="1"/>
          </p:cNvPicPr>
          <p:nvPr userDrawn="1"/>
        </p:nvPicPr>
        <p:blipFill>
          <a:blip r:embed="rId17">
            <a:alphaModFix amt="33000"/>
            <a:extLst>
              <a:ext uri="{BEBA8EAE-BF5A-486C-A8C5-ECC9F3942E4B}">
                <a14:imgProps xmlns:a14="http://schemas.microsoft.com/office/drawing/2010/main">
                  <a14:imgLayer r:embed="rId18">
                    <a14:imgEffect>
                      <a14:sharpenSoften amount="-97000"/>
                    </a14:imgEffect>
                  </a14:imgLayer>
                </a14:imgProps>
              </a:ext>
            </a:extLst>
          </a:blip>
          <a:stretch>
            <a:fillRect/>
          </a:stretch>
        </p:blipFill>
        <p:spPr>
          <a:xfrm>
            <a:off x="-1939034" y="-442316"/>
            <a:ext cx="8950817" cy="7569638"/>
          </a:xfrm>
          <a:prstGeom prst="rect">
            <a:avLst/>
          </a:prstGeom>
        </p:spPr>
      </p:pic>
    </p:spTree>
    <p:extLst>
      <p:ext uri="{BB962C8B-B14F-4D97-AF65-F5344CB8AC3E}">
        <p14:creationId xmlns:p14="http://schemas.microsoft.com/office/powerpoint/2010/main" val="2128992287"/>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2BF78-6A8E-B288-C194-52EF8814F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032BED-2684-2819-2D94-064093BBD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6FF1-7595-CB28-60ED-B35CE935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1855E-AF5B-44AD-BB25-E16A6E046410}" type="datetimeFigureOut">
              <a:rPr lang="en-US" smtClean="0"/>
              <a:t>8/17/2023</a:t>
            </a:fld>
            <a:endParaRPr lang="en-US"/>
          </a:p>
        </p:txBody>
      </p:sp>
      <p:sp>
        <p:nvSpPr>
          <p:cNvPr id="5" name="Footer Placeholder 4">
            <a:extLst>
              <a:ext uri="{FF2B5EF4-FFF2-40B4-BE49-F238E27FC236}">
                <a16:creationId xmlns:a16="http://schemas.microsoft.com/office/drawing/2014/main" id="{729175F5-C70B-9791-054B-E0457794C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33B27C-C56F-63B6-E00B-E4430BF73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C3846-4044-4CD2-B264-236CB730F55D}" type="slidenum">
              <a:rPr lang="en-US" smtClean="0"/>
              <a:t>‹#›</a:t>
            </a:fld>
            <a:endParaRPr lang="en-US"/>
          </a:p>
        </p:txBody>
      </p:sp>
    </p:spTree>
    <p:extLst>
      <p:ext uri="{BB962C8B-B14F-4D97-AF65-F5344CB8AC3E}">
        <p14:creationId xmlns:p14="http://schemas.microsoft.com/office/powerpoint/2010/main" val="387213382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5"/>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6" progId="TCLayout.ActiveDocument.1">
                  <p:embed/>
                </p:oleObj>
              </mc:Choice>
              <mc:Fallback>
                <p:oleObj name="think-cell Slide" r:id="rId2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8/17/2023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9"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30"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2765094464"/>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04" r:id="rId19"/>
    <p:sldLayoutId id="2147484005" r:id="rId20"/>
    <p:sldLayoutId id="2147484006" r:id="rId21"/>
    <p:sldLayoutId id="2147484007" r:id="rId22"/>
    <p:sldLayoutId id="2147484008" r:id="rId23"/>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8DBB0-B0B0-FDE4-8243-B45006B22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EE4AE-AD72-0D5C-A873-4B111E00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2A3A7-D50E-1780-EAED-35E933AA5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0445-A0DE-4AFA-B18F-661D32531C33}" type="datetimeFigureOut">
              <a:rPr lang="en-US" smtClean="0"/>
              <a:t>8/17/2023</a:t>
            </a:fld>
            <a:endParaRPr lang="en-US"/>
          </a:p>
        </p:txBody>
      </p:sp>
      <p:sp>
        <p:nvSpPr>
          <p:cNvPr id="5" name="Footer Placeholder 4">
            <a:extLst>
              <a:ext uri="{FF2B5EF4-FFF2-40B4-BE49-F238E27FC236}">
                <a16:creationId xmlns:a16="http://schemas.microsoft.com/office/drawing/2014/main" id="{ABBF28D9-321C-22EC-5E44-2C360900B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2573EE-87A0-B7C0-5482-CDF65D5E8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F848-0544-4BB6-A444-859B391C231B}" type="slidenum">
              <a:rPr lang="en-US" smtClean="0"/>
              <a:t>‹#›</a:t>
            </a:fld>
            <a:endParaRPr lang="en-US"/>
          </a:p>
        </p:txBody>
      </p:sp>
    </p:spTree>
    <p:extLst>
      <p:ext uri="{BB962C8B-B14F-4D97-AF65-F5344CB8AC3E}">
        <p14:creationId xmlns:p14="http://schemas.microsoft.com/office/powerpoint/2010/main" val="156523239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9">
            <a:alphaModFix amt="7000"/>
            <a:extLst>
              <a:ext uri="{BEBA8EAE-BF5A-486C-A8C5-ECC9F3942E4B}">
                <a14:imgProps xmlns:a14="http://schemas.microsoft.com/office/drawing/2010/main">
                  <a14:imgLayer r:embed="rId20">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1492744745"/>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1.docx"/><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s://dvagov.sharepoint.com/:w:/r/sites/VHAORPPE/VAIRRS/CCB%20Documents%20to%20Review/CCB%20Documents%20In%20Review/VA%20-%20Study%20Team%20Tracking%20Wizard%2008142023%20CLEAN.docx?d=w6720f71dca624f89b27908d2755067e4&amp;csf=1&amp;web=1&amp;e=VdHXHj" TargetMode="External"/><Relationship Id="rId2" Type="http://schemas.openxmlformats.org/officeDocument/2006/relationships/hyperlink" Target="https://dvagov.sharepoint.com/:w:/r/sites/VHAORPPE/VAIRRS/CCB%20Documents%20to%20Review/CCB%20Documents%20In%20Review/VA%20-%20Investigator%20Details%20Wizard%2008142023%20CLEAN.docx?d=w38b05575de104c55af767e0d1d4dbc47&amp;csf=1&amp;web=1&amp;e=bN1xkz" TargetMode="External"/><Relationship Id="rId1" Type="http://schemas.openxmlformats.org/officeDocument/2006/relationships/slideLayout" Target="../slideLayouts/slideLayout12.xml"/><Relationship Id="rId5" Type="http://schemas.openxmlformats.org/officeDocument/2006/relationships/hyperlink" Target="https://dvagov.sharepoint.com/:w:/r/sites/VHAORPPE/VAIRRS/CCB%20Documents%20to%20Review/CCB%20Documents%20In%20Review/VA%20-%20IRB%20Info%20Sheet%2008142023%20CLEAN.docx?d=w93672dc0afab4474822a454324fd969b&amp;csf=1&amp;web=1&amp;e=1nKRoq" TargetMode="External"/><Relationship Id="rId4" Type="http://schemas.openxmlformats.org/officeDocument/2006/relationships/hyperlink" Target="https://dvagov.sharepoint.com/:w:/r/sites/VHAORPPE/VAIRRS/CCB%20Documents%20to%20Review/CCB%20Documents%20In%20Review/VA-%20Project%20Cover%20Sheet%20Wizard%2008142023.docx?d=w60278aa2528049b5bfa20d15c2fb8a3f&amp;csf=1&amp;web=1&amp;e=nKGVE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public.govdelivery.com/accounts/USVHA/subscriber/new?topic_id=USVHA_1952" TargetMode="Externa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05362"/>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August 15, 2023</a:t>
            </a:r>
          </a:p>
        </p:txBody>
      </p:sp>
    </p:spTree>
    <p:extLst>
      <p:ext uri="{BB962C8B-B14F-4D97-AF65-F5344CB8AC3E}">
        <p14:creationId xmlns:p14="http://schemas.microsoft.com/office/powerpoint/2010/main" val="18405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62120-60A2-C66F-9BD1-A8CAB8AEDEF1}"/>
              </a:ext>
            </a:extLst>
          </p:cNvPr>
          <p:cNvSpPr>
            <a:spLocks noGrp="1"/>
          </p:cNvSpPr>
          <p:nvPr>
            <p:ph type="ctrTitle"/>
          </p:nvPr>
        </p:nvSpPr>
        <p:spPr/>
        <p:txBody>
          <a:bodyPr/>
          <a:lstStyle/>
          <a:p>
            <a:r>
              <a:rPr lang="en-US" dirty="0"/>
              <a:t>New Wizards</a:t>
            </a:r>
          </a:p>
        </p:txBody>
      </p:sp>
    </p:spTree>
    <p:extLst>
      <p:ext uri="{BB962C8B-B14F-4D97-AF65-F5344CB8AC3E}">
        <p14:creationId xmlns:p14="http://schemas.microsoft.com/office/powerpoint/2010/main" val="29568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8A68-47C5-2D40-90A1-14D3E1060889}"/>
              </a:ext>
            </a:extLst>
          </p:cNvPr>
          <p:cNvSpPr>
            <a:spLocks noGrp="1"/>
          </p:cNvSpPr>
          <p:nvPr>
            <p:ph type="title"/>
          </p:nvPr>
        </p:nvSpPr>
        <p:spPr/>
        <p:txBody>
          <a:bodyPr/>
          <a:lstStyle/>
          <a:p>
            <a:r>
              <a:rPr lang="en-US" dirty="0"/>
              <a:t>Investigator Tracking Wizard</a:t>
            </a:r>
          </a:p>
        </p:txBody>
      </p:sp>
      <p:sp>
        <p:nvSpPr>
          <p:cNvPr id="3" name="Content Placeholder 2">
            <a:extLst>
              <a:ext uri="{FF2B5EF4-FFF2-40B4-BE49-F238E27FC236}">
                <a16:creationId xmlns:a16="http://schemas.microsoft.com/office/drawing/2014/main" id="{3DFE5033-F212-2C44-AD29-20428C34AA6B}"/>
              </a:ext>
            </a:extLst>
          </p:cNvPr>
          <p:cNvSpPr>
            <a:spLocks noGrp="1"/>
          </p:cNvSpPr>
          <p:nvPr>
            <p:ph idx="1"/>
          </p:nvPr>
        </p:nvSpPr>
        <p:spPr>
          <a:xfrm>
            <a:off x="838200" y="1295770"/>
            <a:ext cx="10936747" cy="4037704"/>
          </a:xfrm>
        </p:spPr>
        <p:txBody>
          <a:bodyPr>
            <a:normAutofit/>
          </a:bodyPr>
          <a:lstStyle/>
          <a:p>
            <a:pPr marL="0" marR="0" indent="0">
              <a:lnSpc>
                <a:spcPct val="107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rPr>
              <a:t>The</a:t>
            </a:r>
            <a:r>
              <a:rPr lang="en-US" sz="1400" b="1" dirty="0">
                <a:solidFill>
                  <a:srgbClr val="002060"/>
                </a:solidFill>
                <a:effectLst/>
                <a:latin typeface="Calibri" panose="020F0502020204030204" pitchFamily="34" charset="0"/>
                <a:ea typeface="Times New Roman" panose="02020603050405020304" pitchFamily="18" charset="0"/>
              </a:rPr>
              <a:t> Investigator Tracking wizard </a:t>
            </a:r>
            <a:r>
              <a:rPr lang="en-US" sz="1400" dirty="0">
                <a:solidFill>
                  <a:srgbClr val="002060"/>
                </a:solidFill>
                <a:effectLst/>
                <a:latin typeface="Calibri" panose="020F0502020204030204" pitchFamily="34" charset="0"/>
                <a:ea typeface="Times New Roman" panose="02020603050405020304" pitchFamily="18" charset="0"/>
              </a:rPr>
              <a:t>is for investigators </a:t>
            </a:r>
            <a:r>
              <a:rPr lang="en-US" sz="1400" i="1" dirty="0">
                <a:solidFill>
                  <a:srgbClr val="002060"/>
                </a:solidFill>
                <a:effectLst/>
                <a:latin typeface="Calibri" panose="020F0502020204030204" pitchFamily="34" charset="0"/>
                <a:ea typeface="Times New Roman" panose="02020603050405020304" pitchFamily="18" charset="0"/>
              </a:rPr>
              <a:t>only</a:t>
            </a:r>
            <a:r>
              <a:rPr lang="en-US" sz="1400" dirty="0">
                <a:solidFill>
                  <a:srgbClr val="002060"/>
                </a:solidFill>
                <a:effectLst/>
                <a:latin typeface="Calibri" panose="020F0502020204030204" pitchFamily="34" charset="0"/>
                <a:ea typeface="Times New Roman" panose="02020603050405020304" pitchFamily="18" charset="0"/>
              </a:rPr>
              <a:t> and includes information previously tracked in the </a:t>
            </a:r>
            <a:r>
              <a:rPr lang="en-US" sz="1400" dirty="0" err="1">
                <a:solidFill>
                  <a:srgbClr val="002060"/>
                </a:solidFill>
                <a:effectLst/>
                <a:latin typeface="Calibri" panose="020F0502020204030204" pitchFamily="34" charset="0"/>
                <a:ea typeface="Times New Roman" panose="02020603050405020304" pitchFamily="18" charset="0"/>
              </a:rPr>
              <a:t>ePromise</a:t>
            </a:r>
            <a:r>
              <a:rPr lang="en-US" sz="1400" dirty="0">
                <a:solidFill>
                  <a:srgbClr val="002060"/>
                </a:solidFill>
                <a:effectLst/>
                <a:latin typeface="Calibri" panose="020F0502020204030204" pitchFamily="34" charset="0"/>
                <a:ea typeface="Times New Roman" panose="02020603050405020304" pitchFamily="18" charset="0"/>
              </a:rPr>
              <a:t> Investigator Profile.</a:t>
            </a:r>
          </a:p>
          <a:p>
            <a:pPr marL="0" marR="0" indent="0">
              <a:lnSpc>
                <a:spcPct val="107000"/>
              </a:lnSpc>
              <a:spcBef>
                <a:spcPts val="0"/>
              </a:spcBef>
              <a:spcAft>
                <a:spcPts val="0"/>
              </a:spcAft>
              <a:buNone/>
            </a:pP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0"/>
              </a:spcAft>
              <a:buNone/>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Investigator Tracking wizard must be completed and submitted to the local research administration for new investigators and updated annually, or if any changes affect information provided in the form. Annual updates can be completed using the wizard clone function.  </a:t>
            </a:r>
          </a:p>
          <a:p>
            <a:pPr marL="0" marR="0" indent="0">
              <a:lnSpc>
                <a:spcPct val="107000"/>
              </a:lnSpc>
              <a:spcBef>
                <a:spcPts val="0"/>
              </a:spcBef>
              <a:spcAft>
                <a:spcPts val="0"/>
              </a:spcAft>
              <a:buNone/>
            </a:pP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0"/>
              </a:spcAft>
              <a:buNone/>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wizard is expected to deploy in September 2023. VAIRRS will communicate the requirement to the investigator community and provide support (webinars, office hours, and help desk support) to investigators should they have questions or require assistance. </a:t>
            </a:r>
          </a:p>
          <a:p>
            <a:pPr marL="0" marR="0" indent="0">
              <a:lnSpc>
                <a:spcPct val="107000"/>
              </a:lnSpc>
              <a:spcBef>
                <a:spcPts val="0"/>
              </a:spcBef>
              <a:spcAft>
                <a:spcPts val="0"/>
              </a:spcAft>
              <a:buNone/>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wizard is organized by four logic-based pages which includes: </a:t>
            </a:r>
          </a:p>
          <a:p>
            <a:pPr marL="0" marR="0" indent="0">
              <a:lnSpc>
                <a:spcPct val="107000"/>
              </a:lnSpc>
              <a:spcBef>
                <a:spcPts val="0"/>
              </a:spcBef>
              <a:spcAft>
                <a:spcPts val="0"/>
              </a:spcAft>
              <a:buNone/>
            </a:pP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a:lnSpc>
                <a:spcPct val="107000"/>
              </a:lnSpc>
              <a:spcBef>
                <a:spcPts val="0"/>
              </a:spcBef>
              <a:spcAft>
                <a:spcPts val="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Page 1: VA Investigator Details</a:t>
            </a:r>
          </a:p>
          <a:p>
            <a:pPr marR="0">
              <a:lnSpc>
                <a:spcPct val="107000"/>
              </a:lnSpc>
              <a:spcBef>
                <a:spcPts val="0"/>
              </a:spcBef>
              <a:spcAft>
                <a:spcPts val="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Page 2: Investigator University Appointment </a:t>
            </a:r>
          </a:p>
          <a:p>
            <a:pPr marR="0">
              <a:lnSpc>
                <a:spcPct val="107000"/>
              </a:lnSpc>
              <a:spcBef>
                <a:spcPts val="0"/>
              </a:spcBef>
              <a:spcAft>
                <a:spcPts val="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Page 3: University Appointment Details</a:t>
            </a:r>
          </a:p>
          <a:p>
            <a:pPr marR="0">
              <a:lnSpc>
                <a:spcPct val="107000"/>
              </a:lnSpc>
              <a:spcBef>
                <a:spcPts val="0"/>
              </a:spcBef>
              <a:spcAft>
                <a:spcPts val="0"/>
              </a:spcAft>
              <a:buFont typeface="Wingdings" panose="05000000000000000000" pitchFamily="2" charset="2"/>
              <a:buChar char="Ø"/>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Page 4: Research Interests and Specialty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i="1" dirty="0">
                <a:effectLst/>
                <a:latin typeface="Calibri" panose="020F0502020204030204" pitchFamily="34" charset="0"/>
                <a:ea typeface="Calibri" panose="020F0502020204030204" pitchFamily="34" charset="0"/>
                <a:cs typeface="Times New Roman" panose="02020603050405020304" pitchFamily="18" charset="0"/>
              </a:rPr>
              <a:t>This data collected in this application supports metrics reporting at the medical center level and national reporting for the Office of Research and Development (ORD).  </a:t>
            </a:r>
          </a:p>
          <a:p>
            <a:pPr marL="0" indent="0">
              <a:buNone/>
            </a:pPr>
            <a:endParaRPr lang="en-US" sz="1400" dirty="0"/>
          </a:p>
        </p:txBody>
      </p:sp>
    </p:spTree>
    <p:extLst>
      <p:ext uri="{BB962C8B-B14F-4D97-AF65-F5344CB8AC3E}">
        <p14:creationId xmlns:p14="http://schemas.microsoft.com/office/powerpoint/2010/main" val="67393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A7B5-2CB1-591F-1837-8EC7455E7EA9}"/>
              </a:ext>
            </a:extLst>
          </p:cNvPr>
          <p:cNvSpPr>
            <a:spLocks noGrp="1"/>
          </p:cNvSpPr>
          <p:nvPr>
            <p:ph type="title"/>
          </p:nvPr>
        </p:nvSpPr>
        <p:spPr/>
        <p:txBody>
          <a:bodyPr/>
          <a:lstStyle/>
          <a:p>
            <a:r>
              <a:rPr lang="en-US" dirty="0"/>
              <a:t>Investigator Tracking Wizard Walk-through</a:t>
            </a:r>
          </a:p>
        </p:txBody>
      </p:sp>
      <p:graphicFrame>
        <p:nvGraphicFramePr>
          <p:cNvPr id="6" name="Content Placeholder 5">
            <a:extLst>
              <a:ext uri="{FF2B5EF4-FFF2-40B4-BE49-F238E27FC236}">
                <a16:creationId xmlns:a16="http://schemas.microsoft.com/office/drawing/2014/main" id="{8FE84964-F8D7-0531-1F3F-BFCA2894D6CA}"/>
              </a:ext>
            </a:extLst>
          </p:cNvPr>
          <p:cNvGraphicFramePr>
            <a:graphicFrameLocks noGrp="1" noChangeAspect="1"/>
          </p:cNvGraphicFramePr>
          <p:nvPr>
            <p:ph idx="1"/>
            <p:extLst>
              <p:ext uri="{D42A27DB-BD31-4B8C-83A1-F6EECF244321}">
                <p14:modId xmlns:p14="http://schemas.microsoft.com/office/powerpoint/2010/main" val="762244741"/>
              </p:ext>
            </p:extLst>
          </p:nvPr>
        </p:nvGraphicFramePr>
        <p:xfrm>
          <a:off x="3041374" y="1392422"/>
          <a:ext cx="4850296" cy="4277691"/>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6" name="Content Placeholder 5">
                        <a:extLst>
                          <a:ext uri="{FF2B5EF4-FFF2-40B4-BE49-F238E27FC236}">
                            <a16:creationId xmlns:a16="http://schemas.microsoft.com/office/drawing/2014/main" id="{8FE84964-F8D7-0531-1F3F-BFCA2894D6CA}"/>
                          </a:ext>
                        </a:extLst>
                      </p:cNvPr>
                      <p:cNvPicPr/>
                      <p:nvPr/>
                    </p:nvPicPr>
                    <p:blipFill>
                      <a:blip r:embed="rId3"/>
                      <a:stretch>
                        <a:fillRect/>
                      </a:stretch>
                    </p:blipFill>
                    <p:spPr>
                      <a:xfrm>
                        <a:off x="3041374" y="1392422"/>
                        <a:ext cx="4850296" cy="4277691"/>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p:spPr>
                  </p:pic>
                </p:oleObj>
              </mc:Fallback>
            </mc:AlternateContent>
          </a:graphicData>
        </a:graphic>
      </p:graphicFrame>
    </p:spTree>
    <p:extLst>
      <p:ext uri="{BB962C8B-B14F-4D97-AF65-F5344CB8AC3E}">
        <p14:creationId xmlns:p14="http://schemas.microsoft.com/office/powerpoint/2010/main" val="91304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8A68-47C5-2D40-90A1-14D3E1060889}"/>
              </a:ext>
            </a:extLst>
          </p:cNvPr>
          <p:cNvSpPr>
            <a:spLocks noGrp="1"/>
          </p:cNvSpPr>
          <p:nvPr>
            <p:ph type="title"/>
          </p:nvPr>
        </p:nvSpPr>
        <p:spPr/>
        <p:txBody>
          <a:bodyPr/>
          <a:lstStyle/>
          <a:p>
            <a:r>
              <a:rPr lang="en-US" dirty="0"/>
              <a:t>Study Team Tracking Wizard </a:t>
            </a:r>
          </a:p>
        </p:txBody>
      </p:sp>
      <p:sp>
        <p:nvSpPr>
          <p:cNvPr id="10" name="TextBox 9">
            <a:extLst>
              <a:ext uri="{FF2B5EF4-FFF2-40B4-BE49-F238E27FC236}">
                <a16:creationId xmlns:a16="http://schemas.microsoft.com/office/drawing/2014/main" id="{139036E7-0775-8CFA-D4C8-B1148EECB5E2}"/>
              </a:ext>
            </a:extLst>
          </p:cNvPr>
          <p:cNvSpPr txBox="1"/>
          <p:nvPr/>
        </p:nvSpPr>
        <p:spPr>
          <a:xfrm>
            <a:off x="838200" y="1139345"/>
            <a:ext cx="10869992" cy="5047536"/>
          </a:xfrm>
          <a:prstGeom prst="rect">
            <a:avLst/>
          </a:prstGeom>
          <a:noFill/>
        </p:spPr>
        <p:txBody>
          <a:bodyPr wrap="square">
            <a:spAutoFit/>
          </a:bodyPr>
          <a:lstStyle/>
          <a:p>
            <a:r>
              <a:rPr lang="en-US" sz="1400" dirty="0">
                <a:solidFill>
                  <a:srgbClr val="002060"/>
                </a:solidFill>
                <a:effectLst/>
                <a:latin typeface="Calibri" panose="020F0502020204030204" pitchFamily="34" charset="0"/>
                <a:ea typeface="Times New Roman" panose="02020603050405020304" pitchFamily="18" charset="0"/>
              </a:rPr>
              <a:t>The</a:t>
            </a:r>
            <a:r>
              <a:rPr lang="en-US" sz="1400" b="1" dirty="0">
                <a:solidFill>
                  <a:srgbClr val="002060"/>
                </a:solidFill>
                <a:effectLst/>
                <a:latin typeface="Calibri" panose="020F0502020204030204" pitchFamily="34" charset="0"/>
                <a:ea typeface="Times New Roman" panose="02020603050405020304" pitchFamily="18" charset="0"/>
              </a:rPr>
              <a:t> Study Team Tracking wizard </a:t>
            </a:r>
            <a:r>
              <a:rPr lang="en-US" sz="1400" dirty="0">
                <a:solidFill>
                  <a:srgbClr val="002060"/>
                </a:solidFill>
                <a:effectLst/>
                <a:latin typeface="Calibri" panose="020F0502020204030204" pitchFamily="34" charset="0"/>
                <a:ea typeface="Times New Roman" panose="02020603050405020304" pitchFamily="18" charset="0"/>
              </a:rPr>
              <a:t>is for study team tracking and includes Financial Conflict of Interest and Outside Compensation (new!) reporting. </a:t>
            </a:r>
          </a:p>
          <a:p>
            <a:endParaRPr lang="en-US" sz="1400" dirty="0"/>
          </a:p>
          <a:p>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Study Team Tracking wizard is expected to deploy in September 2023.  </a:t>
            </a:r>
          </a:p>
          <a:p>
            <a:endPar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1400" dirty="0"/>
              <a:t>The Study Team Tracking sheet must be submitted with new study applications or at the time of continuing review/annual update, when any changes to the study team affect information provided in the previously completed Project Cover Sheet wizard, and for annual updates to the outside compensation reporting requirements. Annual updates can be completed using the wizard clone function.</a:t>
            </a:r>
          </a:p>
          <a:p>
            <a:endPar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VAIRRS will communicate the requirement to the study teams for active projects and provide support (webinars, office hours, and help desk support) should there be any questions or need for assistance. </a:t>
            </a:r>
          </a:p>
          <a:p>
            <a:endParaRPr lang="en-US" sz="1400" dirty="0"/>
          </a:p>
          <a:p>
            <a:r>
              <a:rPr lang="en-US" sz="1400" dirty="0"/>
              <a:t>The wizard is organized by six logic-based pages which include: </a:t>
            </a:r>
          </a:p>
          <a:p>
            <a:endParaRPr lang="en-US" sz="1400" dirty="0"/>
          </a:p>
          <a:p>
            <a:pPr marL="285750" indent="-285750">
              <a:buFont typeface="Wingdings" panose="05000000000000000000" pitchFamily="2" charset="2"/>
              <a:buChar char="Ø"/>
            </a:pPr>
            <a:r>
              <a:rPr lang="en-US" sz="1400" dirty="0"/>
              <a:t>Page 1: </a:t>
            </a:r>
            <a:r>
              <a:rPr lang="fr-FR" sz="1400" dirty="0"/>
              <a:t>VA Project Lead/ Principal Investigator </a:t>
            </a:r>
          </a:p>
          <a:p>
            <a:pPr marL="285750" indent="-285750">
              <a:buFont typeface="Wingdings" panose="05000000000000000000" pitchFamily="2" charset="2"/>
              <a:buChar char="Ø"/>
            </a:pPr>
            <a:r>
              <a:rPr lang="fr-FR" sz="1400" dirty="0"/>
              <a:t>Page 2: EHR Access</a:t>
            </a:r>
          </a:p>
          <a:p>
            <a:pPr marL="285750" indent="-285750">
              <a:buFont typeface="Wingdings" panose="05000000000000000000" pitchFamily="2" charset="2"/>
              <a:buChar char="Ø"/>
            </a:pPr>
            <a:r>
              <a:rPr lang="en-US" sz="1400" dirty="0"/>
              <a:t>Page 3: VA Project Lead/ Principal Investigator (logic based)</a:t>
            </a:r>
          </a:p>
          <a:p>
            <a:pPr marL="285750" indent="-285750">
              <a:buFont typeface="Wingdings" panose="05000000000000000000" pitchFamily="2" charset="2"/>
              <a:buChar char="Ø"/>
            </a:pPr>
            <a:r>
              <a:rPr lang="en-US" sz="1400" dirty="0"/>
              <a:t>Page 4: Additional Project Personnel (optional)</a:t>
            </a:r>
          </a:p>
          <a:p>
            <a:pPr marL="285750" indent="-285750">
              <a:buFont typeface="Wingdings" panose="05000000000000000000" pitchFamily="2" charset="2"/>
              <a:buChar char="Ø"/>
            </a:pPr>
            <a:r>
              <a:rPr lang="en-US" sz="1400" dirty="0"/>
              <a:t>Page 5: Additional Project Personnel – EHR Access (logic based)</a:t>
            </a:r>
          </a:p>
          <a:p>
            <a:pPr marL="285750" indent="-285750">
              <a:buFont typeface="Wingdings" panose="05000000000000000000" pitchFamily="2" charset="2"/>
              <a:buChar char="Ø"/>
            </a:pPr>
            <a:r>
              <a:rPr lang="en-US" sz="1400" dirty="0"/>
              <a:t>Page 6: Additional Project Personnel – FCOI (logic based)</a:t>
            </a:r>
          </a:p>
          <a:p>
            <a:br>
              <a:rPr lang="en-US" sz="1400" i="1" dirty="0">
                <a:solidFill>
                  <a:srgbClr val="002060"/>
                </a:solidFill>
              </a:rPr>
            </a:br>
            <a:r>
              <a:rPr lang="en-US" sz="1400" i="1" dirty="0">
                <a:solidFill>
                  <a:srgbClr val="002060"/>
                </a:solidFill>
              </a:rPr>
              <a:t>This data collected in this application supports metrics reporting at the medical center level and national reporting for the Office of Research and Development (ORD). </a:t>
            </a:r>
          </a:p>
          <a:p>
            <a:endParaRPr lang="en-US" sz="1400" dirty="0"/>
          </a:p>
        </p:txBody>
      </p:sp>
    </p:spTree>
    <p:extLst>
      <p:ext uri="{BB962C8B-B14F-4D97-AF65-F5344CB8AC3E}">
        <p14:creationId xmlns:p14="http://schemas.microsoft.com/office/powerpoint/2010/main" val="305767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73FB-6F31-9913-A48E-45BC84ED6219}"/>
              </a:ext>
            </a:extLst>
          </p:cNvPr>
          <p:cNvSpPr>
            <a:spLocks noGrp="1"/>
          </p:cNvSpPr>
          <p:nvPr>
            <p:ph type="title"/>
          </p:nvPr>
        </p:nvSpPr>
        <p:spPr/>
        <p:txBody>
          <a:bodyPr/>
          <a:lstStyle/>
          <a:p>
            <a:r>
              <a:rPr lang="en-US" dirty="0"/>
              <a:t>Study Team Tracking Wizard Walk-through</a:t>
            </a:r>
          </a:p>
        </p:txBody>
      </p:sp>
      <p:graphicFrame>
        <p:nvGraphicFramePr>
          <p:cNvPr id="6" name="Content Placeholder 5">
            <a:extLst>
              <a:ext uri="{FF2B5EF4-FFF2-40B4-BE49-F238E27FC236}">
                <a16:creationId xmlns:a16="http://schemas.microsoft.com/office/drawing/2014/main" id="{47F0D40B-E1A2-2C85-2E0F-CA26BEF300B5}"/>
              </a:ext>
            </a:extLst>
          </p:cNvPr>
          <p:cNvGraphicFramePr>
            <a:graphicFrameLocks noGrp="1" noChangeAspect="1"/>
          </p:cNvGraphicFramePr>
          <p:nvPr>
            <p:ph idx="1"/>
            <p:extLst>
              <p:ext uri="{D42A27DB-BD31-4B8C-83A1-F6EECF244321}">
                <p14:modId xmlns:p14="http://schemas.microsoft.com/office/powerpoint/2010/main" val="817109599"/>
              </p:ext>
            </p:extLst>
          </p:nvPr>
        </p:nvGraphicFramePr>
        <p:xfrm>
          <a:off x="3349487" y="1309941"/>
          <a:ext cx="4846320" cy="4274185"/>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6" name="Content Placeholder 5">
                        <a:extLst>
                          <a:ext uri="{FF2B5EF4-FFF2-40B4-BE49-F238E27FC236}">
                            <a16:creationId xmlns:a16="http://schemas.microsoft.com/office/drawing/2014/main" id="{47F0D40B-E1A2-2C85-2E0F-CA26BEF300B5}"/>
                          </a:ext>
                        </a:extLst>
                      </p:cNvPr>
                      <p:cNvPicPr/>
                      <p:nvPr/>
                    </p:nvPicPr>
                    <p:blipFill>
                      <a:blip r:embed="rId3"/>
                      <a:stretch>
                        <a:fillRect/>
                      </a:stretch>
                    </p:blipFill>
                    <p:spPr>
                      <a:xfrm>
                        <a:off x="3349487" y="1309941"/>
                        <a:ext cx="4846320" cy="427418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p:spPr>
                  </p:pic>
                </p:oleObj>
              </mc:Fallback>
            </mc:AlternateContent>
          </a:graphicData>
        </a:graphic>
      </p:graphicFrame>
    </p:spTree>
    <p:extLst>
      <p:ext uri="{BB962C8B-B14F-4D97-AF65-F5344CB8AC3E}">
        <p14:creationId xmlns:p14="http://schemas.microsoft.com/office/powerpoint/2010/main" val="100565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6F87E6-EB89-9869-6F84-2D52928D0259}"/>
              </a:ext>
            </a:extLst>
          </p:cNvPr>
          <p:cNvSpPr>
            <a:spLocks noGrp="1"/>
          </p:cNvSpPr>
          <p:nvPr>
            <p:ph type="title"/>
          </p:nvPr>
        </p:nvSpPr>
        <p:spPr/>
        <p:txBody>
          <a:bodyPr/>
          <a:lstStyle/>
          <a:p>
            <a:r>
              <a:rPr lang="en-US" dirty="0"/>
              <a:t>ERDSP Wizard </a:t>
            </a:r>
          </a:p>
        </p:txBody>
      </p:sp>
      <p:sp>
        <p:nvSpPr>
          <p:cNvPr id="5" name="Content Placeholder 4">
            <a:extLst>
              <a:ext uri="{FF2B5EF4-FFF2-40B4-BE49-F238E27FC236}">
                <a16:creationId xmlns:a16="http://schemas.microsoft.com/office/drawing/2014/main" id="{4888897D-736C-DDE0-AE2C-99BD039160D8}"/>
              </a:ext>
            </a:extLst>
          </p:cNvPr>
          <p:cNvSpPr>
            <a:spLocks noGrp="1"/>
          </p:cNvSpPr>
          <p:nvPr>
            <p:ph idx="1"/>
          </p:nvPr>
        </p:nvSpPr>
        <p:spPr>
          <a:xfrm>
            <a:off x="838200" y="1181947"/>
            <a:ext cx="10515600" cy="4247991"/>
          </a:xfrm>
        </p:spPr>
        <p:txBody>
          <a:bodyPr>
            <a:normAutofit lnSpcReduction="10000"/>
          </a:bodyPr>
          <a:lstStyle/>
          <a:p>
            <a:pPr marL="0" indent="0">
              <a:buNone/>
            </a:pPr>
            <a:r>
              <a:rPr lang="en-US" sz="1800" b="0" i="0" u="none" strike="noStrike" baseline="0" dirty="0">
                <a:solidFill>
                  <a:srgbClr val="000000"/>
                </a:solidFill>
                <a:latin typeface="Calibri" panose="020F0502020204030204" pitchFamily="34" charset="0"/>
              </a:rPr>
              <a:t>The Enterprise Research Data Security Plan (ERDSP) is a standardized data security plan template designed to provide VA Research &amp; Development (R&amp;D) stakeholders (VA Investigators, Information System Security Officers (ISSOs), Research Coordinators, Research Administrative Officers, Research Compliance Officers and Institutional Review Boards (IRBs)) with a tool to aide in documenting the safeguards to protect research data, information and resources. </a:t>
            </a:r>
          </a:p>
          <a:p>
            <a:pPr marL="0" indent="0">
              <a:buNone/>
            </a:pPr>
            <a:endParaRPr lang="en-US" sz="1800" dirty="0">
              <a:latin typeface="Calibri" panose="020F0502020204030204" pitchFamily="34" charset="0"/>
              <a:ea typeface="Calibri" panose="020F0502020204030204" pitchFamily="34" charset="0"/>
            </a:endParaRPr>
          </a:p>
          <a:p>
            <a:pPr marL="0" indent="0">
              <a:buNone/>
            </a:pPr>
            <a:r>
              <a:rPr lang="en-US" sz="1800" dirty="0">
                <a:solidFill>
                  <a:schemeClr val="tx1"/>
                </a:solidFill>
                <a:effectLst/>
                <a:latin typeface="Calibri" panose="020F0502020204030204" pitchFamily="34" charset="0"/>
                <a:ea typeface="Calibri" panose="020F0502020204030204" pitchFamily="34" charset="0"/>
              </a:rPr>
              <a:t>The Office of Research Reviews (ORR) is also converting the ERDSP into a wizard!</a:t>
            </a:r>
          </a:p>
          <a:p>
            <a:pPr marL="0" indent="0">
              <a:buNone/>
            </a:pPr>
            <a:endParaRPr lang="en-US"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The ERDSP wizard will replace the current template. </a:t>
            </a:r>
          </a:p>
          <a:p>
            <a:pPr marL="0" indent="0">
              <a:buNone/>
            </a:pPr>
            <a:endParaRPr lang="en-US" sz="1800" dirty="0">
              <a:solidFill>
                <a:schemeClr val="tx1"/>
              </a:solidFill>
              <a:latin typeface="Calibri" panose="020F0502020204030204" pitchFamily="34" charset="0"/>
            </a:endParaRPr>
          </a:p>
          <a:p>
            <a:pPr marL="0" indent="0" algn="ctr">
              <a:buNone/>
            </a:pPr>
            <a:r>
              <a:rPr lang="en-US" sz="1800" b="1" dirty="0">
                <a:solidFill>
                  <a:schemeClr val="tx1"/>
                </a:solidFill>
                <a:latin typeface="Calibri" panose="020F0502020204030204" pitchFamily="34" charset="0"/>
              </a:rPr>
              <a:t>More information regarding the wizard and related requirements will be provided by O&amp;IT’s Office of Research Reviews (ORR).</a:t>
            </a:r>
          </a:p>
        </p:txBody>
      </p:sp>
    </p:spTree>
    <p:extLst>
      <p:ext uri="{BB962C8B-B14F-4D97-AF65-F5344CB8AC3E}">
        <p14:creationId xmlns:p14="http://schemas.microsoft.com/office/powerpoint/2010/main" val="337828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E0856-C2A5-5D6C-CFA5-E6DE5DBFCA25}"/>
              </a:ext>
            </a:extLst>
          </p:cNvPr>
          <p:cNvSpPr>
            <a:spLocks noGrp="1"/>
          </p:cNvSpPr>
          <p:nvPr>
            <p:ph type="ctrTitle"/>
          </p:nvPr>
        </p:nvSpPr>
        <p:spPr/>
        <p:txBody>
          <a:bodyPr/>
          <a:lstStyle/>
          <a:p>
            <a:r>
              <a:rPr lang="en-US" dirty="0"/>
              <a:t>Updated Wizards</a:t>
            </a:r>
          </a:p>
        </p:txBody>
      </p:sp>
    </p:spTree>
    <p:extLst>
      <p:ext uri="{BB962C8B-B14F-4D97-AF65-F5344CB8AC3E}">
        <p14:creationId xmlns:p14="http://schemas.microsoft.com/office/powerpoint/2010/main" val="304848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8A68-47C5-2D40-90A1-14D3E1060889}"/>
              </a:ext>
            </a:extLst>
          </p:cNvPr>
          <p:cNvSpPr>
            <a:spLocks noGrp="1"/>
          </p:cNvSpPr>
          <p:nvPr>
            <p:ph type="title"/>
          </p:nvPr>
        </p:nvSpPr>
        <p:spPr/>
        <p:txBody>
          <a:bodyPr/>
          <a:lstStyle/>
          <a:p>
            <a:r>
              <a:rPr lang="en-US" dirty="0"/>
              <a:t>Project Cover Sheet Wizard </a:t>
            </a:r>
          </a:p>
        </p:txBody>
      </p:sp>
      <p:sp>
        <p:nvSpPr>
          <p:cNvPr id="4" name="Content Placeholder 3">
            <a:extLst>
              <a:ext uri="{FF2B5EF4-FFF2-40B4-BE49-F238E27FC236}">
                <a16:creationId xmlns:a16="http://schemas.microsoft.com/office/drawing/2014/main" id="{6A39B969-130F-4948-94A6-9E416AA64882}"/>
              </a:ext>
            </a:extLst>
          </p:cNvPr>
          <p:cNvSpPr>
            <a:spLocks noGrp="1"/>
          </p:cNvSpPr>
          <p:nvPr>
            <p:ph idx="4294967295"/>
          </p:nvPr>
        </p:nvSpPr>
        <p:spPr>
          <a:xfrm>
            <a:off x="838200" y="1295770"/>
            <a:ext cx="10977979" cy="3498850"/>
          </a:xfrm>
        </p:spPr>
        <p:txBody>
          <a:bodyPr>
            <a:normAutofit/>
          </a:bodyPr>
          <a:lstStyle/>
          <a:p>
            <a:pPr marL="0" indent="0">
              <a:buNone/>
            </a:pPr>
            <a:r>
              <a:rPr lang="en-US" dirty="0"/>
              <a:t>The Project Cover Sheet wizard is what drives most of the metrics needed for the research enterprise dashboards. The data collected in the wizard feeds the local and ORD dashboards.</a:t>
            </a:r>
          </a:p>
          <a:p>
            <a:pPr marL="0" indent="0">
              <a:buNone/>
            </a:pPr>
            <a:endParaRPr lang="en-US" dirty="0"/>
          </a:p>
          <a:p>
            <a:pPr marL="0" indent="0">
              <a:buNone/>
            </a:pPr>
            <a:r>
              <a:rPr lang="en-US" b="1" dirty="0"/>
              <a:t>Notable Changes: </a:t>
            </a:r>
          </a:p>
          <a:p>
            <a:pPr>
              <a:buFont typeface="Wingdings" panose="05000000000000000000" pitchFamily="2" charset="2"/>
              <a:buChar char="Ø"/>
            </a:pPr>
            <a:r>
              <a:rPr lang="en-US" dirty="0"/>
              <a:t>Personnel Tracking Section removed from wizard</a:t>
            </a:r>
          </a:p>
          <a:p>
            <a:pPr>
              <a:buFont typeface="Wingdings" panose="05000000000000000000" pitchFamily="2" charset="2"/>
              <a:buChar char="Ø"/>
            </a:pPr>
            <a:r>
              <a:rPr lang="en-US" dirty="0"/>
              <a:t>FCOI/COI Disclosure removed from wizard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426811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199" y="1295770"/>
            <a:ext cx="10693893" cy="3740031"/>
          </a:xfrm>
        </p:spPr>
        <p:txBody>
          <a:bodyPr>
            <a:normAutofit lnSpcReduction="10000"/>
          </a:bodyPr>
          <a:lstStyle/>
          <a:p>
            <a:pPr marL="0" indent="0">
              <a:buNone/>
            </a:pPr>
            <a:r>
              <a:rPr lang="en-US" sz="2000" b="0" i="0" u="none" strike="noStrike" baseline="0" dirty="0">
                <a:solidFill>
                  <a:srgbClr val="002060"/>
                </a:solidFill>
                <a:latin typeface="Calibri" panose="020F0502020204030204" pitchFamily="34" charset="0"/>
              </a:rPr>
              <a:t>The IRB Information Sheet wizard is required of all projects that are submitted to </a:t>
            </a:r>
            <a:r>
              <a:rPr lang="en-US" sz="2000" dirty="0">
                <a:solidFill>
                  <a:srgbClr val="002060"/>
                </a:solidFill>
                <a:latin typeface="Calibri" panose="020F0502020204030204" pitchFamily="34" charset="0"/>
              </a:rPr>
              <a:t>an </a:t>
            </a:r>
            <a:r>
              <a:rPr lang="en-US" sz="2000" b="0" i="0" u="none" strike="noStrike" baseline="0" dirty="0">
                <a:solidFill>
                  <a:srgbClr val="002060"/>
                </a:solidFill>
                <a:latin typeface="Calibri" panose="020F0502020204030204" pitchFamily="34" charset="0"/>
              </a:rPr>
              <a:t>IRB. IRBNet collects data from completed IRB info sheets and produces a series of data exports, which are used in the development of the dashboards.</a:t>
            </a:r>
          </a:p>
          <a:p>
            <a:pPr marL="0" indent="0">
              <a:buNone/>
            </a:pPr>
            <a:endParaRPr lang="en-US" sz="2000" dirty="0">
              <a:solidFill>
                <a:srgbClr val="002060"/>
              </a:solidFill>
              <a:latin typeface="Calibri" panose="020F0502020204030204" pitchFamily="34" charset="0"/>
            </a:endParaRPr>
          </a:p>
          <a:p>
            <a:pPr marL="0" indent="0">
              <a:buNone/>
            </a:pPr>
            <a:r>
              <a:rPr lang="en-US" sz="2000" b="1" dirty="0">
                <a:solidFill>
                  <a:srgbClr val="002060"/>
                </a:solidFill>
                <a:latin typeface="Calibri" panose="020F0502020204030204" pitchFamily="34" charset="0"/>
              </a:rPr>
              <a:t>Notable Changes: </a:t>
            </a:r>
          </a:p>
          <a:p>
            <a:pPr>
              <a:buFont typeface="Wingdings" panose="05000000000000000000" pitchFamily="2" charset="2"/>
              <a:buChar char="Ø"/>
            </a:pPr>
            <a:r>
              <a:rPr lang="en-US" sz="2000" dirty="0">
                <a:solidFill>
                  <a:srgbClr val="002060"/>
                </a:solidFill>
                <a:latin typeface="Calibri" panose="020F0502020204030204" pitchFamily="34" charset="0"/>
              </a:rPr>
              <a:t>Updated language and titles to be inclusive of multi-site/CIRB studies </a:t>
            </a:r>
          </a:p>
          <a:p>
            <a:pPr>
              <a:buFont typeface="Wingdings" panose="05000000000000000000" pitchFamily="2" charset="2"/>
              <a:buChar char="Ø"/>
            </a:pPr>
            <a:r>
              <a:rPr lang="en-US" sz="2000" dirty="0">
                <a:solidFill>
                  <a:srgbClr val="002060"/>
                </a:solidFill>
                <a:latin typeface="Calibri" panose="020F0502020204030204" pitchFamily="34" charset="0"/>
              </a:rPr>
              <a:t>Updated Local Site Investigator (LSI) logic in the wizard </a:t>
            </a:r>
          </a:p>
          <a:p>
            <a:pPr>
              <a:buFont typeface="Wingdings" panose="05000000000000000000" pitchFamily="2" charset="2"/>
              <a:buChar char="Ø"/>
            </a:pPr>
            <a:r>
              <a:rPr lang="en-US" sz="2000" dirty="0">
                <a:solidFill>
                  <a:srgbClr val="002060"/>
                </a:solidFill>
                <a:latin typeface="Calibri" panose="020F0502020204030204" pitchFamily="34" charset="0"/>
              </a:rPr>
              <a:t>Additional fields to meet regulatory guidance and improve business workflows</a:t>
            </a:r>
          </a:p>
          <a:p>
            <a:pPr>
              <a:buFont typeface="Wingdings" panose="05000000000000000000" pitchFamily="2" charset="2"/>
              <a:buChar char="Ø"/>
            </a:pPr>
            <a:r>
              <a:rPr lang="en-US" sz="2000" b="1" dirty="0">
                <a:solidFill>
                  <a:srgbClr val="002060"/>
                </a:solidFill>
                <a:latin typeface="Calibri" panose="020F0502020204030204" pitchFamily="34" charset="0"/>
              </a:rPr>
              <a:t>Draft is available in the sandbox!</a:t>
            </a:r>
          </a:p>
          <a:p>
            <a:pPr>
              <a:buFont typeface="Wingdings" panose="05000000000000000000" pitchFamily="2" charset="2"/>
              <a:buChar char="Ø"/>
            </a:pPr>
            <a:endParaRPr lang="en-US" sz="2400" dirty="0">
              <a:solidFill>
                <a:srgbClr val="002060"/>
              </a:solidFill>
            </a:endParaRPr>
          </a:p>
        </p:txBody>
      </p:sp>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r>
              <a:rPr lang="en-US" dirty="0"/>
              <a:t>IRB Information Sheet</a:t>
            </a:r>
          </a:p>
        </p:txBody>
      </p:sp>
    </p:spTree>
    <p:extLst>
      <p:ext uri="{BB962C8B-B14F-4D97-AF65-F5344CB8AC3E}">
        <p14:creationId xmlns:p14="http://schemas.microsoft.com/office/powerpoint/2010/main" val="211409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1BD69-EC58-A3EB-AD54-75BAF67602BE}"/>
              </a:ext>
            </a:extLst>
          </p:cNvPr>
          <p:cNvSpPr>
            <a:spLocks noGrp="1"/>
          </p:cNvSpPr>
          <p:nvPr>
            <p:ph type="ctrTitle"/>
          </p:nvPr>
        </p:nvSpPr>
        <p:spPr/>
        <p:txBody>
          <a:bodyPr/>
          <a:lstStyle/>
          <a:p>
            <a:r>
              <a:rPr lang="en-US" dirty="0"/>
              <a:t>IRB Information Sheet Demo </a:t>
            </a:r>
          </a:p>
        </p:txBody>
      </p:sp>
    </p:spTree>
    <p:extLst>
      <p:ext uri="{BB962C8B-B14F-4D97-AF65-F5344CB8AC3E}">
        <p14:creationId xmlns:p14="http://schemas.microsoft.com/office/powerpoint/2010/main" val="137942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a:xfrm>
            <a:off x="757572" y="113007"/>
            <a:ext cx="8665564" cy="752929"/>
          </a:xfrm>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ORPP&amp;E’s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a:t>
            </a:r>
            <a:r>
              <a:rPr lang="en-US" sz="1600" dirty="0">
                <a:solidFill>
                  <a:prstClr val="black"/>
                </a:solidFill>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Post-Webinar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everyone who completes the post-webinar evaluation survey, which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540920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F34C-DB23-B236-386F-003EAF942D9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2799FB7-58CE-EC3A-13CD-4D03836FA41A}"/>
              </a:ext>
            </a:extLst>
          </p:cNvPr>
          <p:cNvSpPr>
            <a:spLocks noGrp="1"/>
          </p:cNvSpPr>
          <p:nvPr>
            <p:ph idx="1"/>
          </p:nvPr>
        </p:nvSpPr>
        <p:spPr>
          <a:xfrm>
            <a:off x="838200" y="1295770"/>
            <a:ext cx="10515600" cy="4247991"/>
          </a:xfrm>
        </p:spPr>
        <p:txBody>
          <a:bodyPr/>
          <a:lstStyle/>
          <a:p>
            <a:pPr marL="0" indent="0">
              <a:buNone/>
            </a:pPr>
            <a:r>
              <a:rPr lang="en-US" dirty="0"/>
              <a:t> </a:t>
            </a:r>
          </a:p>
        </p:txBody>
      </p:sp>
      <p:sp>
        <p:nvSpPr>
          <p:cNvPr id="11" name="TextBox 10">
            <a:extLst>
              <a:ext uri="{FF2B5EF4-FFF2-40B4-BE49-F238E27FC236}">
                <a16:creationId xmlns:a16="http://schemas.microsoft.com/office/drawing/2014/main" id="{99A5D28B-0DF3-36FA-2C37-F978594D7230}"/>
              </a:ext>
            </a:extLst>
          </p:cNvPr>
          <p:cNvSpPr txBox="1"/>
          <p:nvPr/>
        </p:nvSpPr>
        <p:spPr>
          <a:xfrm>
            <a:off x="838200" y="1314239"/>
            <a:ext cx="10653204" cy="1200329"/>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rPr>
              <a:t>Investigator Details Wizard Outline </a:t>
            </a:r>
            <a:endParaRPr lang="en-US" dirty="0"/>
          </a:p>
          <a:p>
            <a:pPr marL="285750" indent="-285750">
              <a:buFont typeface="Arial" panose="020B0604020202020204" pitchFamily="34" charset="0"/>
              <a:buChar char="•"/>
            </a:pPr>
            <a:r>
              <a:rPr lang="en-US" dirty="0">
                <a:hlinkClick r:id="rId3"/>
              </a:rPr>
              <a:t>Study Team Tracking Wizard Outline</a:t>
            </a:r>
            <a:endParaRPr lang="en-US" dirty="0"/>
          </a:p>
          <a:p>
            <a:pPr marL="285750" indent="-285750">
              <a:buFont typeface="Arial" panose="020B0604020202020204" pitchFamily="34" charset="0"/>
              <a:buChar char="•"/>
            </a:pPr>
            <a:r>
              <a:rPr lang="en-US" dirty="0">
                <a:hlinkClick r:id="rId4"/>
              </a:rPr>
              <a:t>Project Cover Sheet Wizard Outline</a:t>
            </a:r>
            <a:endParaRPr lang="en-US" dirty="0"/>
          </a:p>
          <a:p>
            <a:pPr marL="285750" indent="-285750">
              <a:buFont typeface="Arial" panose="020B0604020202020204" pitchFamily="34" charset="0"/>
              <a:buChar char="•"/>
            </a:pPr>
            <a:r>
              <a:rPr lang="en-US" dirty="0">
                <a:hlinkClick r:id="rId5"/>
              </a:rPr>
              <a:t>IRB Informational Sheet Wizard Outline</a:t>
            </a:r>
            <a:endParaRPr lang="en-US" dirty="0"/>
          </a:p>
        </p:txBody>
      </p:sp>
    </p:spTree>
    <p:extLst>
      <p:ext uri="{BB962C8B-B14F-4D97-AF65-F5344CB8AC3E}">
        <p14:creationId xmlns:p14="http://schemas.microsoft.com/office/powerpoint/2010/main" val="44077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38099" y="1782450"/>
            <a:ext cx="12191999" cy="951546"/>
          </a:xfrm>
        </p:spPr>
        <p:txBody>
          <a:bodyPr/>
          <a:lstStyle/>
          <a:p>
            <a:pPr algn="ctr"/>
            <a:r>
              <a:rPr lang="en-US" sz="4800" dirty="0"/>
              <a:t>Thank you for joining!</a:t>
            </a:r>
          </a:p>
        </p:txBody>
      </p:sp>
      <p:sp>
        <p:nvSpPr>
          <p:cNvPr id="4" name="TextBox 3">
            <a:extLst>
              <a:ext uri="{FF2B5EF4-FFF2-40B4-BE49-F238E27FC236}">
                <a16:creationId xmlns:a16="http://schemas.microsoft.com/office/drawing/2014/main" id="{DE70335D-C8E5-6A92-FAAF-1A2ACBA4D308}"/>
              </a:ext>
            </a:extLst>
          </p:cNvPr>
          <p:cNvSpPr txBox="1"/>
          <p:nvPr/>
        </p:nvSpPr>
        <p:spPr>
          <a:xfrm>
            <a:off x="1009651" y="2967335"/>
            <a:ext cx="10096500" cy="1015663"/>
          </a:xfrm>
          <a:prstGeom prst="rect">
            <a:avLst/>
          </a:prstGeom>
          <a:noFill/>
        </p:spPr>
        <p:txBody>
          <a:bodyPr wrap="square">
            <a:spAutoFit/>
          </a:bodyPr>
          <a:lstStyle/>
          <a:p>
            <a:pPr algn="ctr"/>
            <a:r>
              <a:rPr lang="en-US" sz="3000" i="1" dirty="0">
                <a:solidFill>
                  <a:schemeClr val="bg1"/>
                </a:solidFill>
              </a:rPr>
              <a:t>If you have any questions, please contact the VAIRRS Support Team at VAIRRS@va.gov</a:t>
            </a:r>
          </a:p>
        </p:txBody>
      </p:sp>
    </p:spTree>
    <p:extLst>
      <p:ext uri="{BB962C8B-B14F-4D97-AF65-F5344CB8AC3E}">
        <p14:creationId xmlns:p14="http://schemas.microsoft.com/office/powerpoint/2010/main" val="90938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mj-cs"/>
              </a:rPr>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11190317"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01	Welcome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02	Announcements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white"/>
                </a:solidFill>
                <a:latin typeface="Calibri" panose="020F0502020204030204"/>
              </a:rPr>
              <a:t>03</a:t>
            </a:r>
            <a:r>
              <a:rPr lang="en-US" sz="2000" b="1" i="1" dirty="0">
                <a:solidFill>
                  <a:prstClr val="white"/>
                </a:solidFill>
                <a:latin typeface="Calibri" panose="020F0502020204030204"/>
              </a:rPr>
              <a:t>	VAIRRS Monthly Webinar Series: New Wizards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1" u="none" strike="noStrike" kern="1200" cap="none" spc="0" normalizeH="0" baseline="0" noProof="0" dirty="0">
                <a:ln>
                  <a:noFill/>
                </a:ln>
                <a:solidFill>
                  <a:prstClr val="white"/>
                </a:solidFill>
                <a:effectLst/>
                <a:uLnTx/>
                <a:uFillTx/>
                <a:latin typeface="Calibri" panose="020F0502020204030204"/>
                <a:ea typeface="+mn-ea"/>
                <a:cs typeface="+mn-cs"/>
              </a:rPr>
              <a:t>	Presented </a:t>
            </a:r>
            <a:r>
              <a:rPr lang="en-US" sz="2000" i="1" dirty="0">
                <a:solidFill>
                  <a:prstClr val="white"/>
                </a:solidFill>
                <a:latin typeface="Calibri" panose="020F0502020204030204"/>
              </a:rPr>
              <a:t>by: </a:t>
            </a:r>
            <a:r>
              <a:rPr kumimoji="0" lang="en-US" sz="2000" i="1" u="none" strike="noStrike" kern="1200" cap="none" spc="0" normalizeH="0" baseline="0" noProof="0" dirty="0">
                <a:ln>
                  <a:noFill/>
                </a:ln>
                <a:solidFill>
                  <a:prstClr val="white"/>
                </a:solidFill>
                <a:effectLst/>
                <a:uLnTx/>
                <a:uFillTx/>
                <a:latin typeface="Calibri" panose="020F0502020204030204"/>
                <a:ea typeface="+mn-ea"/>
                <a:cs typeface="+mn-cs"/>
              </a:rPr>
              <a:t>Angela Foster, Program Manager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i="1" dirty="0">
                <a:solidFill>
                  <a:prstClr val="white"/>
                </a:solidFill>
                <a:latin typeface="Calibri" panose="020F0502020204030204"/>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i="1" dirty="0">
                <a:solidFill>
                  <a:prstClr val="white"/>
                </a:solidFill>
                <a:latin typeface="Calibri" panose="020F0502020204030204"/>
              </a:rPr>
              <a:t>	</a:t>
            </a:r>
            <a:r>
              <a:rPr lang="en-US" sz="2000" b="0" i="1" dirty="0">
                <a:solidFill>
                  <a:prstClr val="white"/>
                </a:solidFill>
                <a:latin typeface="Calibri" panose="020F0502020204030204"/>
              </a:rPr>
              <a:t>Q&amp;A Panel: Tony </a:t>
            </a:r>
            <a:r>
              <a:rPr lang="en-US" sz="2000" b="0" i="1" dirty="0" err="1">
                <a:solidFill>
                  <a:prstClr val="white"/>
                </a:solidFill>
                <a:latin typeface="Calibri" panose="020F0502020204030204"/>
              </a:rPr>
              <a:t>Laracuente</a:t>
            </a:r>
            <a:r>
              <a:rPr lang="en-US" sz="2000" b="0" i="1" dirty="0">
                <a:solidFill>
                  <a:prstClr val="white"/>
                </a:solidFill>
                <a:latin typeface="Calibri" panose="020F0502020204030204"/>
              </a:rPr>
              <a:t>, Director of Field Operations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i="1" dirty="0">
                <a:solidFill>
                  <a:prstClr val="white"/>
                </a:solidFill>
                <a:latin typeface="Calibri" panose="020F0502020204030204"/>
              </a:rPr>
              <a:t>	Christina Bennett, Health System Specialist, VA Northeast Ohio HCS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i="1" dirty="0">
                <a:solidFill>
                  <a:prstClr val="white"/>
                </a:solidFill>
                <a:latin typeface="Calibri" panose="020F0502020204030204"/>
              </a:rPr>
              <a:t>	Jessica Kroll, CIRB IRB Administrator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i="1" dirty="0">
                <a:solidFill>
                  <a:prstClr val="white"/>
                </a:solidFill>
                <a:latin typeface="Calibri" panose="020F0502020204030204"/>
              </a:rPr>
              <a:t>	Jennifer </a:t>
            </a:r>
            <a:r>
              <a:rPr lang="en-US" sz="2000" b="0" i="1" dirty="0" err="1">
                <a:solidFill>
                  <a:prstClr val="white"/>
                </a:solidFill>
                <a:latin typeface="Calibri" panose="020F0502020204030204"/>
              </a:rPr>
              <a:t>Ordman</a:t>
            </a:r>
            <a:r>
              <a:rPr lang="en-US" sz="2000" b="0" i="1" dirty="0">
                <a:solidFill>
                  <a:prstClr val="white"/>
                </a:solidFill>
                <a:latin typeface="Calibri" panose="020F0502020204030204"/>
              </a:rPr>
              <a:t>, Health Science Specialist, Hines VAMC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24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dirty="0">
                <a:latin typeface="+mn-lt"/>
              </a:rPr>
              <a:t>Important Announcements </a:t>
            </a:r>
          </a:p>
        </p:txBody>
      </p:sp>
      <p:grpSp>
        <p:nvGrpSpPr>
          <p:cNvPr id="4" name="Group 3">
            <a:extLst>
              <a:ext uri="{FF2B5EF4-FFF2-40B4-BE49-F238E27FC236}">
                <a16:creationId xmlns:a16="http://schemas.microsoft.com/office/drawing/2014/main" id="{DAFBBBD6-591D-48D6-A0E4-345644144C6B}"/>
              </a:ext>
            </a:extLst>
          </p:cNvPr>
          <p:cNvGrpSpPr/>
          <p:nvPr/>
        </p:nvGrpSpPr>
        <p:grpSpPr>
          <a:xfrm>
            <a:off x="222339" y="858563"/>
            <a:ext cx="3869337" cy="4202644"/>
            <a:chOff x="723740" y="2099379"/>
            <a:chExt cx="3862225" cy="2437741"/>
          </a:xfrm>
        </p:grpSpPr>
        <p:sp>
          <p:nvSpPr>
            <p:cNvPr id="19" name="Freeform 21">
              <a:extLst>
                <a:ext uri="{FF2B5EF4-FFF2-40B4-BE49-F238E27FC236}">
                  <a16:creationId xmlns:a16="http://schemas.microsoft.com/office/drawing/2014/main" id="{29DCDAEF-ADE6-4EF1-9812-FC3E3B0E4DAB}"/>
                </a:ext>
              </a:extLst>
            </p:cNvPr>
            <p:cNvSpPr>
              <a:spLocks/>
            </p:cNvSpPr>
            <p:nvPr/>
          </p:nvSpPr>
          <p:spPr bwMode="auto">
            <a:xfrm rot="2700000">
              <a:off x="2812694" y="2080821"/>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FAA05AA-F041-422E-A49E-AF8FDF7B1616}"/>
                </a:ext>
              </a:extLst>
            </p:cNvPr>
            <p:cNvSpPr/>
            <p:nvPr/>
          </p:nvSpPr>
          <p:spPr>
            <a:xfrm>
              <a:off x="723740" y="2226751"/>
              <a:ext cx="3862225" cy="231036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1" name="Freeform 4">
              <a:extLst>
                <a:ext uri="{FF2B5EF4-FFF2-40B4-BE49-F238E27FC236}">
                  <a16:creationId xmlns:a16="http://schemas.microsoft.com/office/drawing/2014/main" id="{86AFC989-F4F5-4AE8-BF74-BF90AC685681}"/>
                </a:ext>
              </a:extLst>
            </p:cNvPr>
            <p:cNvSpPr/>
            <p:nvPr/>
          </p:nvSpPr>
          <p:spPr>
            <a:xfrm>
              <a:off x="2855759" y="2099379"/>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1201A73C-3ECC-46E5-AA6A-FE57535FCEB0}"/>
                </a:ext>
              </a:extLst>
            </p:cNvPr>
            <p:cNvSpPr txBox="1"/>
            <p:nvPr/>
          </p:nvSpPr>
          <p:spPr>
            <a:xfrm>
              <a:off x="767696" y="2264274"/>
              <a:ext cx="2885847" cy="5845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IRB Information Sheet Wizard Update </a:t>
              </a:r>
            </a:p>
          </p:txBody>
        </p:sp>
      </p:grpSp>
      <p:grpSp>
        <p:nvGrpSpPr>
          <p:cNvPr id="43" name="Group 42">
            <a:extLst>
              <a:ext uri="{FF2B5EF4-FFF2-40B4-BE49-F238E27FC236}">
                <a16:creationId xmlns:a16="http://schemas.microsoft.com/office/drawing/2014/main" id="{144DD1DB-CFED-4E4F-9CF3-2B91BCDECE21}"/>
              </a:ext>
            </a:extLst>
          </p:cNvPr>
          <p:cNvGrpSpPr/>
          <p:nvPr/>
        </p:nvGrpSpPr>
        <p:grpSpPr>
          <a:xfrm>
            <a:off x="4171486" y="858563"/>
            <a:ext cx="3869337" cy="4202644"/>
            <a:chOff x="787641" y="2104880"/>
            <a:chExt cx="3712360" cy="2543472"/>
          </a:xfrm>
        </p:grpSpPr>
        <p:sp>
          <p:nvSpPr>
            <p:cNvPr id="44" name="Freeform 21">
              <a:extLst>
                <a:ext uri="{FF2B5EF4-FFF2-40B4-BE49-F238E27FC236}">
                  <a16:creationId xmlns:a16="http://schemas.microsoft.com/office/drawing/2014/main" id="{EA267CC8-314A-4F1C-8A99-C2E459E1DFA1}"/>
                </a:ext>
              </a:extLst>
            </p:cNvPr>
            <p:cNvSpPr>
              <a:spLocks/>
            </p:cNvSpPr>
            <p:nvPr/>
          </p:nvSpPr>
          <p:spPr bwMode="auto">
            <a:xfrm rot="2700000">
              <a:off x="2680078" y="2085543"/>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5B21EF2-6A4C-47E7-A630-EACD59FDFEAA}"/>
                </a:ext>
              </a:extLst>
            </p:cNvPr>
            <p:cNvSpPr/>
            <p:nvPr/>
          </p:nvSpPr>
          <p:spPr>
            <a:xfrm>
              <a:off x="787641" y="2237731"/>
              <a:ext cx="3712360" cy="24106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6" name="Freeform 4">
              <a:extLst>
                <a:ext uri="{FF2B5EF4-FFF2-40B4-BE49-F238E27FC236}">
                  <a16:creationId xmlns:a16="http://schemas.microsoft.com/office/drawing/2014/main" id="{647E3FCF-9DEE-406B-A9AD-798CAB0403EE}"/>
                </a:ext>
              </a:extLst>
            </p:cNvPr>
            <p:cNvSpPr/>
            <p:nvPr/>
          </p:nvSpPr>
          <p:spPr>
            <a:xfrm>
              <a:off x="2761673" y="2104880"/>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5F770CF-8764-4A82-9140-BB9FB981D4C6}"/>
                </a:ext>
              </a:extLst>
            </p:cNvPr>
            <p:cNvSpPr txBox="1"/>
            <p:nvPr/>
          </p:nvSpPr>
          <p:spPr>
            <a:xfrm>
              <a:off x="875634" y="2297988"/>
              <a:ext cx="2851820" cy="50292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VAIRRS Change Control Board</a:t>
              </a:r>
            </a:p>
          </p:txBody>
        </p:sp>
      </p:grpSp>
      <p:sp>
        <p:nvSpPr>
          <p:cNvPr id="5" name="TextBox 4">
            <a:extLst>
              <a:ext uri="{FF2B5EF4-FFF2-40B4-BE49-F238E27FC236}">
                <a16:creationId xmlns:a16="http://schemas.microsoft.com/office/drawing/2014/main" id="{BDEDFA24-B60F-47DF-BA85-5DF5A4B93BDB}"/>
              </a:ext>
            </a:extLst>
          </p:cNvPr>
          <p:cNvSpPr txBox="1"/>
          <p:nvPr/>
        </p:nvSpPr>
        <p:spPr>
          <a:xfrm>
            <a:off x="376419" y="5061207"/>
            <a:ext cx="1137621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Subscribe to the </a:t>
            </a: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VAIRRS Newsletter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to keep up with important announcements and program updates: </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https://public.govdelivery.com/accounts/USVHA/subscriber/new?topic_id=USVHA_1952</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rPr>
              <a:t> </a:t>
            </a:r>
          </a:p>
        </p:txBody>
      </p:sp>
      <p:grpSp>
        <p:nvGrpSpPr>
          <p:cNvPr id="17" name="Group 16">
            <a:extLst>
              <a:ext uri="{FF2B5EF4-FFF2-40B4-BE49-F238E27FC236}">
                <a16:creationId xmlns:a16="http://schemas.microsoft.com/office/drawing/2014/main" id="{DC9989A0-A538-95A2-5637-C88F0DBEA11E}"/>
              </a:ext>
            </a:extLst>
          </p:cNvPr>
          <p:cNvGrpSpPr/>
          <p:nvPr/>
        </p:nvGrpSpPr>
        <p:grpSpPr>
          <a:xfrm>
            <a:off x="8132537" y="858563"/>
            <a:ext cx="3869337" cy="4202644"/>
            <a:chOff x="723740" y="2100528"/>
            <a:chExt cx="3862225" cy="2476784"/>
          </a:xfrm>
        </p:grpSpPr>
        <p:sp>
          <p:nvSpPr>
            <p:cNvPr id="18" name="Freeform 21">
              <a:extLst>
                <a:ext uri="{FF2B5EF4-FFF2-40B4-BE49-F238E27FC236}">
                  <a16:creationId xmlns:a16="http://schemas.microsoft.com/office/drawing/2014/main" id="{8C157776-4044-5D44-B15F-39E1931BF1FC}"/>
                </a:ext>
              </a:extLst>
            </p:cNvPr>
            <p:cNvSpPr>
              <a:spLocks/>
            </p:cNvSpPr>
            <p:nvPr/>
          </p:nvSpPr>
          <p:spPr bwMode="auto">
            <a:xfrm rot="2700000">
              <a:off x="2782314" y="2076475"/>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83EB563-60DE-6F0A-FEDB-2FCD52A4491C}"/>
                </a:ext>
              </a:extLst>
            </p:cNvPr>
            <p:cNvSpPr/>
            <p:nvPr/>
          </p:nvSpPr>
          <p:spPr>
            <a:xfrm>
              <a:off x="723740" y="2226751"/>
              <a:ext cx="3862225" cy="235056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4" name="Freeform 4">
              <a:extLst>
                <a:ext uri="{FF2B5EF4-FFF2-40B4-BE49-F238E27FC236}">
                  <a16:creationId xmlns:a16="http://schemas.microsoft.com/office/drawing/2014/main" id="{10396576-3B7E-638D-6085-D54706B0FF30}"/>
                </a:ext>
              </a:extLst>
            </p:cNvPr>
            <p:cNvSpPr/>
            <p:nvPr/>
          </p:nvSpPr>
          <p:spPr>
            <a:xfrm>
              <a:off x="2858745" y="2100528"/>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2FB0D4C-8614-7814-BF18-630654835B87}"/>
                </a:ext>
              </a:extLst>
            </p:cNvPr>
            <p:cNvSpPr txBox="1"/>
            <p:nvPr/>
          </p:nvSpPr>
          <p:spPr>
            <a:xfrm>
              <a:off x="851026" y="2268064"/>
              <a:ext cx="3368692" cy="2720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VAIRRS University</a:t>
              </a:r>
            </a:p>
          </p:txBody>
        </p:sp>
      </p:grpSp>
      <p:sp>
        <p:nvSpPr>
          <p:cNvPr id="28" name="Inhaltsplatzhalter 4">
            <a:extLst>
              <a:ext uri="{FF2B5EF4-FFF2-40B4-BE49-F238E27FC236}">
                <a16:creationId xmlns:a16="http://schemas.microsoft.com/office/drawing/2014/main" id="{73B77CB6-F24C-9363-A79C-78E961C72FB8}"/>
              </a:ext>
            </a:extLst>
          </p:cNvPr>
          <p:cNvSpPr txBox="1">
            <a:spLocks/>
          </p:cNvSpPr>
          <p:nvPr/>
        </p:nvSpPr>
        <p:spPr>
          <a:xfrm>
            <a:off x="8162089" y="2298097"/>
            <a:ext cx="3657575" cy="253915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dirty="0">
                <a:solidFill>
                  <a:srgbClr val="002060"/>
                </a:solidFill>
                <a:latin typeface="calibri" panose="020F0502020204030204" pitchFamily="34" charset="0"/>
              </a:rPr>
              <a:t>VAIRRS University has added a new “Spotlight” feature to highlight the latest program updates. You’ll find links to “What’s New”, as well as the latest VAIRRS webinar and newsletters all in one place.</a:t>
            </a:r>
          </a:p>
          <a:p>
            <a:pPr marL="0" marR="0" lvl="0" indent="0" algn="l"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dirty="0">
                <a:solidFill>
                  <a:srgbClr val="002060"/>
                </a:solidFill>
                <a:latin typeface="calibri" panose="020F0502020204030204" pitchFamily="34" charset="0"/>
              </a:rPr>
              <a:t>If you would like to learn more about VAIRRS University, the recording of the VAIRRS University walk-through webinar is available. The presentation is led by VAIRRS experts who dive into the details of the new training library.</a:t>
            </a:r>
          </a:p>
          <a:p>
            <a:pPr marL="0" marR="0" lvl="0" indent="0" algn="l"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5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6" name="TextBox 5">
            <a:extLst>
              <a:ext uri="{FF2B5EF4-FFF2-40B4-BE49-F238E27FC236}">
                <a16:creationId xmlns:a16="http://schemas.microsoft.com/office/drawing/2014/main" id="{CCA2D3E0-130C-462B-D988-1B9B4E6E681F}"/>
              </a:ext>
            </a:extLst>
          </p:cNvPr>
          <p:cNvSpPr txBox="1"/>
          <p:nvPr/>
        </p:nvSpPr>
        <p:spPr>
          <a:xfrm>
            <a:off x="190126" y="2298097"/>
            <a:ext cx="3870065" cy="2631490"/>
          </a:xfrm>
          <a:prstGeom prst="rect">
            <a:avLst/>
          </a:prstGeom>
          <a:noFill/>
        </p:spPr>
        <p:txBody>
          <a:bodyPr wrap="square">
            <a:spAutoFit/>
          </a:bodyPr>
          <a:lstStyle/>
          <a:p>
            <a:pPr>
              <a:defRPr/>
            </a:pPr>
            <a:r>
              <a:rPr lang="en-US" sz="1500" dirty="0">
                <a:solidFill>
                  <a:srgbClr val="002060"/>
                </a:solidFill>
              </a:rPr>
              <a:t>Have you checked your sites' IRB Information Sheet wizard completion rate recently? As of now, we have reached a 68% completion rate. As a reminder, all human research projects must complete the IRB Information Sheet wizard. Projects under the oversight of an affiliate or external IRB are also expected to complete this wizard. Please continue to work with your investigator community to ensure awareness of the IRB Information Sheet requirement. Thank you! </a:t>
            </a:r>
            <a:endParaRPr lang="en-US" sz="1500" dirty="0">
              <a:solidFill>
                <a:srgbClr val="002060"/>
              </a:solidFill>
              <a:latin typeface="Calibri" panose="020F0502020204030204"/>
            </a:endParaRPr>
          </a:p>
        </p:txBody>
      </p:sp>
      <p:sp>
        <p:nvSpPr>
          <p:cNvPr id="7" name="TextBox 6">
            <a:extLst>
              <a:ext uri="{FF2B5EF4-FFF2-40B4-BE49-F238E27FC236}">
                <a16:creationId xmlns:a16="http://schemas.microsoft.com/office/drawing/2014/main" id="{BC284A3C-1D22-B475-FD57-BE1C6571E198}"/>
              </a:ext>
            </a:extLst>
          </p:cNvPr>
          <p:cNvSpPr txBox="1"/>
          <p:nvPr/>
        </p:nvSpPr>
        <p:spPr>
          <a:xfrm>
            <a:off x="4215206" y="2298097"/>
            <a:ext cx="3855169" cy="2492990"/>
          </a:xfrm>
          <a:prstGeom prst="rect">
            <a:avLst/>
          </a:prstGeom>
          <a:noFill/>
        </p:spPr>
        <p:txBody>
          <a:bodyPr wrap="square">
            <a:spAutoFit/>
          </a:bodyPr>
          <a:lstStyle/>
          <a:p>
            <a:pPr algn="l"/>
            <a:r>
              <a:rPr lang="en-US" sz="1500" b="0" i="0" dirty="0">
                <a:solidFill>
                  <a:srgbClr val="002060"/>
                </a:solidFill>
                <a:effectLst/>
                <a:latin typeface="calibri" panose="020F0502020204030204" pitchFamily="34" charset="0"/>
              </a:rPr>
              <a:t>During the May/June Change Control Board meeting the following forms were updated/added to the ORPP&amp;E Standard Form Library on IRBNet and on SharePoint.</a:t>
            </a: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2060"/>
                </a:solidFill>
                <a:effectLst/>
                <a:latin typeface="Calibri" panose="020F0502020204030204" pitchFamily="34" charset="0"/>
                <a:ea typeface="Times New Roman" panose="02020603050405020304" pitchFamily="18" charset="0"/>
              </a:rPr>
              <a:t>3.16L Directors Certification International Research</a:t>
            </a:r>
            <a:endParaRPr lang="en-US" sz="1200" dirty="0">
              <a:solidFill>
                <a:srgbClr val="00206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2060"/>
                </a:solidFill>
                <a:effectLst/>
                <a:latin typeface="Calibri" panose="020F0502020204030204" pitchFamily="34" charset="0"/>
                <a:ea typeface="Times New Roman" panose="02020603050405020304" pitchFamily="18" charset="0"/>
              </a:rPr>
              <a:t>3.17L Directors Certification Pregnant Women</a:t>
            </a:r>
            <a:endParaRPr lang="en-US" sz="1200" dirty="0">
              <a:solidFill>
                <a:srgbClr val="00206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2060"/>
                </a:solidFill>
                <a:effectLst/>
                <a:latin typeface="Calibri" panose="020F0502020204030204" pitchFamily="34" charset="0"/>
                <a:ea typeface="Times New Roman" panose="02020603050405020304" pitchFamily="18" charset="0"/>
              </a:rPr>
              <a:t>3.18L Directors Certification Children</a:t>
            </a:r>
            <a:endParaRPr lang="en-US" sz="1200" dirty="0">
              <a:solidFill>
                <a:srgbClr val="00206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2060"/>
                </a:solidFill>
                <a:effectLst/>
                <a:latin typeface="Calibri" panose="020F0502020204030204" pitchFamily="34" charset="0"/>
                <a:ea typeface="Times New Roman" panose="02020603050405020304" pitchFamily="18" charset="0"/>
              </a:rPr>
              <a:t>3.81L Directors Support Prisoners</a:t>
            </a:r>
            <a:endParaRPr lang="en-US" sz="1200" dirty="0">
              <a:solidFill>
                <a:srgbClr val="00206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2060"/>
                </a:solidFill>
                <a:effectLst/>
                <a:latin typeface="Calibri" panose="020F0502020204030204" pitchFamily="34" charset="0"/>
                <a:ea typeface="Times New Roman" panose="02020603050405020304" pitchFamily="18" charset="0"/>
              </a:rPr>
              <a:t>2.1 Request for Waiver of HIPAA Authorization</a:t>
            </a:r>
            <a:endParaRPr lang="en-US" sz="1200" dirty="0">
              <a:solidFill>
                <a:srgbClr val="00206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2060"/>
                </a:solidFill>
                <a:effectLst/>
                <a:latin typeface="Calibri" panose="020F0502020204030204" pitchFamily="34" charset="0"/>
                <a:ea typeface="Times New Roman" panose="02020603050405020304" pitchFamily="18" charset="0"/>
              </a:rPr>
              <a:t>7.18R Reviewer Checklist Amendment</a:t>
            </a: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2060"/>
                </a:solidFill>
                <a:effectLst/>
                <a:latin typeface="Calibri" panose="020F0502020204030204" pitchFamily="34" charset="0"/>
                <a:ea typeface="Times New Roman" panose="02020603050405020304" pitchFamily="18" charset="0"/>
              </a:rPr>
              <a:t>7.19L IRB Amendment Approval Expedited Convened Letter Template</a:t>
            </a:r>
            <a:endParaRPr lang="en-US" sz="1200" b="0" i="0" dirty="0">
              <a:solidFill>
                <a:srgbClr val="002060"/>
              </a:solidFill>
              <a:effectLst/>
              <a:latin typeface="calibri" panose="020F0502020204030204" pitchFamily="34" charset="0"/>
            </a:endParaRPr>
          </a:p>
        </p:txBody>
      </p:sp>
    </p:spTree>
    <p:extLst>
      <p:ext uri="{BB962C8B-B14F-4D97-AF65-F5344CB8AC3E}">
        <p14:creationId xmlns:p14="http://schemas.microsoft.com/office/powerpoint/2010/main" val="3764334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379399" y="2057688"/>
            <a:ext cx="9097758" cy="875609"/>
          </a:xfrm>
        </p:spPr>
        <p:txBody>
          <a:bodyPr lIns="91440" tIns="45720" rIns="91440" bIns="45720" anchor="ctr">
            <a:noAutofit/>
          </a:bodyPr>
          <a:lstStyle/>
          <a:p>
            <a:r>
              <a:rPr lang="en-US" sz="3000" b="0" i="1" dirty="0"/>
              <a:t>VAIRRS Monthly Webinar Series: </a:t>
            </a:r>
            <a:br>
              <a:rPr lang="en-US" sz="5400" i="1" dirty="0"/>
            </a:br>
            <a:r>
              <a:rPr lang="en-US" sz="4800" i="1" dirty="0"/>
              <a:t>New Wizards</a:t>
            </a:r>
            <a:endParaRPr lang="en-US" sz="4800" dirty="0"/>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3224" y="3169920"/>
            <a:ext cx="8794696" cy="2763520"/>
          </a:xfrm>
        </p:spPr>
        <p:txBody>
          <a:bodyPr>
            <a:normAutofit fontScale="92500" lnSpcReduction="20000"/>
          </a:bodyPr>
          <a:lstStyle/>
          <a:p>
            <a:r>
              <a:rPr lang="en-US" dirty="0"/>
              <a:t>Presenter: </a:t>
            </a:r>
          </a:p>
          <a:p>
            <a:r>
              <a:rPr lang="en-US" dirty="0"/>
              <a:t>Angela Foster, Program Manager, Enterprise Research Data Systems</a:t>
            </a:r>
          </a:p>
          <a:p>
            <a:endParaRPr lang="en-US" dirty="0"/>
          </a:p>
          <a:p>
            <a:r>
              <a:rPr lang="en-US" dirty="0"/>
              <a:t>Q&amp;A Panel: </a:t>
            </a:r>
          </a:p>
          <a:p>
            <a:r>
              <a:rPr lang="en-US" dirty="0"/>
              <a:t>Tony Laracuente, Director of Field Operations</a:t>
            </a:r>
          </a:p>
          <a:p>
            <a:r>
              <a:rPr lang="en-US" dirty="0"/>
              <a:t>Christina Bennett, Health System Specialist, VA Northeast Ohio HCS</a:t>
            </a:r>
          </a:p>
          <a:p>
            <a:r>
              <a:rPr lang="en-US" dirty="0"/>
              <a:t>Jessica Kroll, CIRB IRB Administrator</a:t>
            </a:r>
          </a:p>
          <a:p>
            <a:r>
              <a:rPr lang="en-US" dirty="0"/>
              <a:t>Jennifer Ordman, Health Science Specialist, Hines VAMC</a:t>
            </a:r>
          </a:p>
        </p:txBody>
      </p:sp>
    </p:spTree>
    <p:extLst>
      <p:ext uri="{BB962C8B-B14F-4D97-AF65-F5344CB8AC3E}">
        <p14:creationId xmlns:p14="http://schemas.microsoft.com/office/powerpoint/2010/main" val="173678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1EBD9-8CBD-FA00-C7C6-2C9D5EEB3958}"/>
              </a:ext>
            </a:extLst>
          </p:cNvPr>
          <p:cNvSpPr>
            <a:spLocks noGrp="1"/>
          </p:cNvSpPr>
          <p:nvPr>
            <p:ph type="ctrTitle"/>
          </p:nvPr>
        </p:nvSpPr>
        <p:spPr/>
        <p:txBody>
          <a:bodyPr/>
          <a:lstStyle/>
          <a:p>
            <a:r>
              <a:rPr lang="en-US" dirty="0"/>
              <a:t>Overview</a:t>
            </a:r>
          </a:p>
        </p:txBody>
      </p:sp>
    </p:spTree>
    <p:extLst>
      <p:ext uri="{BB962C8B-B14F-4D97-AF65-F5344CB8AC3E}">
        <p14:creationId xmlns:p14="http://schemas.microsoft.com/office/powerpoint/2010/main" val="247023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dirty="0"/>
              <a:t>What is New? </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147112"/>
            <a:ext cx="10515600" cy="1239037"/>
          </a:xfrm>
        </p:spPr>
        <p:txBody>
          <a:bodyPr>
            <a:normAutofit/>
          </a:bodyPr>
          <a:lstStyle/>
          <a:p>
            <a:r>
              <a:rPr lang="en-US" sz="2000" dirty="0"/>
              <a:t>Three new wizards are in development to streamline investigator and study team tracking, and ERDSP submission and review.</a:t>
            </a:r>
          </a:p>
          <a:p>
            <a:endParaRPr lang="en-US" sz="2000" dirty="0"/>
          </a:p>
          <a:p>
            <a:endParaRPr lang="en-US" sz="2000" dirty="0"/>
          </a:p>
          <a:p>
            <a:endParaRPr lang="en-US" sz="2000" dirty="0"/>
          </a:p>
        </p:txBody>
      </p:sp>
      <p:graphicFrame>
        <p:nvGraphicFramePr>
          <p:cNvPr id="4" name="Diagram 3">
            <a:extLst>
              <a:ext uri="{FF2B5EF4-FFF2-40B4-BE49-F238E27FC236}">
                <a16:creationId xmlns:a16="http://schemas.microsoft.com/office/drawing/2014/main" id="{B1CF7CEE-AE6E-6AD7-6136-012E6A602E42}"/>
              </a:ext>
            </a:extLst>
          </p:cNvPr>
          <p:cNvGraphicFramePr/>
          <p:nvPr>
            <p:extLst>
              <p:ext uri="{D42A27DB-BD31-4B8C-83A1-F6EECF244321}">
                <p14:modId xmlns:p14="http://schemas.microsoft.com/office/powerpoint/2010/main" val="91002511"/>
              </p:ext>
            </p:extLst>
          </p:nvPr>
        </p:nvGraphicFramePr>
        <p:xfrm>
          <a:off x="1915886" y="2177592"/>
          <a:ext cx="7784295" cy="353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62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dirty="0"/>
              <a:t>What Changed? </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147112"/>
            <a:ext cx="10515600" cy="1239037"/>
          </a:xfrm>
        </p:spPr>
        <p:txBody>
          <a:bodyPr>
            <a:normAutofit/>
          </a:bodyPr>
          <a:lstStyle/>
          <a:p>
            <a:r>
              <a:rPr lang="en-US" sz="2000" dirty="0"/>
              <a:t>The Project Cover Sheet wizard was updated, and the personnel tracking section was removed.</a:t>
            </a:r>
            <a:endParaRPr lang="en-US" sz="2000" b="1" dirty="0"/>
          </a:p>
          <a:p>
            <a:r>
              <a:rPr lang="en-US" sz="2000" dirty="0"/>
              <a:t>The IRB Information Sheet wizard was updated to include additional fields and clarify questions.</a:t>
            </a:r>
          </a:p>
          <a:p>
            <a:endParaRPr lang="en-US" sz="2000" dirty="0"/>
          </a:p>
          <a:p>
            <a:endParaRPr lang="en-US" sz="2000" dirty="0"/>
          </a:p>
          <a:p>
            <a:endParaRPr lang="en-US" sz="2000" dirty="0"/>
          </a:p>
        </p:txBody>
      </p:sp>
      <p:graphicFrame>
        <p:nvGraphicFramePr>
          <p:cNvPr id="4" name="Diagram 3">
            <a:extLst>
              <a:ext uri="{FF2B5EF4-FFF2-40B4-BE49-F238E27FC236}">
                <a16:creationId xmlns:a16="http://schemas.microsoft.com/office/drawing/2014/main" id="{B1CF7CEE-AE6E-6AD7-6136-012E6A602E42}"/>
              </a:ext>
            </a:extLst>
          </p:cNvPr>
          <p:cNvGraphicFramePr/>
          <p:nvPr>
            <p:extLst>
              <p:ext uri="{D42A27DB-BD31-4B8C-83A1-F6EECF244321}">
                <p14:modId xmlns:p14="http://schemas.microsoft.com/office/powerpoint/2010/main" val="1247945320"/>
              </p:ext>
            </p:extLst>
          </p:nvPr>
        </p:nvGraphicFramePr>
        <p:xfrm>
          <a:off x="1915886" y="2206171"/>
          <a:ext cx="7698378" cy="3504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649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dirty="0"/>
              <a:t>Benefits of New Wizards and Changes</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295770"/>
            <a:ext cx="10515600" cy="1979264"/>
          </a:xfrm>
        </p:spPr>
        <p:txBody>
          <a:bodyPr>
            <a:normAutofit fontScale="92500" lnSpcReduction="10000"/>
          </a:bodyPr>
          <a:lstStyle/>
          <a:p>
            <a:r>
              <a:rPr lang="en-US" sz="2000" dirty="0"/>
              <a:t>Improve business processes across all VA research programs </a:t>
            </a:r>
          </a:p>
          <a:p>
            <a:r>
              <a:rPr lang="en-US" sz="2000" dirty="0"/>
              <a:t>Ensure wizards included fields that are in accordance with regulatory guidance</a:t>
            </a:r>
          </a:p>
          <a:p>
            <a:r>
              <a:rPr lang="en-US" sz="2000" dirty="0"/>
              <a:t>Reduce the burden of  personnel and study team tracking process</a:t>
            </a:r>
          </a:p>
          <a:p>
            <a:r>
              <a:rPr lang="en-US" sz="2000" dirty="0"/>
              <a:t>Decreases burden of updating multiple systems/templates for research project and investigator tracking</a:t>
            </a:r>
          </a:p>
          <a:p>
            <a:pPr marL="0" indent="0">
              <a:buNone/>
            </a:pPr>
            <a:endParaRPr lang="en-US" sz="2000" dirty="0"/>
          </a:p>
        </p:txBody>
      </p:sp>
    </p:spTree>
    <p:extLst>
      <p:ext uri="{BB962C8B-B14F-4D97-AF65-F5344CB8AC3E}">
        <p14:creationId xmlns:p14="http://schemas.microsoft.com/office/powerpoint/2010/main" val="1933752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10" ma:contentTypeDescription="Create a new document." ma:contentTypeScope="" ma:versionID="20956db963a61d2ea371b366ab3d56d6">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52449c665beea26263bac710bd3f1318"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Titan Alpha VA ORD Team Visitors</DisplayName>
        <AccountId>4</AccountId>
        <AccountType/>
      </UserInfo>
      <UserInfo>
        <DisplayName>Katrina Young</DisplayName>
        <AccountId>13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04E5CBB-5257-4669-A692-480166A82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3.xml><?xml version="1.0" encoding="utf-8"?>
<ds:datastoreItem xmlns:ds="http://schemas.openxmlformats.org/officeDocument/2006/customXml" ds:itemID="{1CC147DA-14D9-4983-B6CF-EF7536DF17A5}">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b3b97a4c-43ac-46e7-9970-904f1e1efc09"/>
    <ds:schemaRef ds:uri="http://schemas.microsoft.com/office/infopath/2007/PartnerControls"/>
    <ds:schemaRef ds:uri="http://purl.org/dc/elements/1.1/"/>
    <ds:schemaRef ds:uri="77dce447-0566-47ff-8c07-c9b85fda53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7502</TotalTime>
  <Words>1479</Words>
  <Application>Microsoft Office PowerPoint</Application>
  <PresentationFormat>Widescreen</PresentationFormat>
  <Paragraphs>144</Paragraphs>
  <Slides>21</Slides>
  <Notes>7</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2</vt:i4>
      </vt:variant>
      <vt:variant>
        <vt:lpstr>Slide Titles</vt:lpstr>
      </vt:variant>
      <vt:variant>
        <vt:i4>21</vt:i4>
      </vt:variant>
    </vt:vector>
  </HeadingPairs>
  <TitlesOfParts>
    <vt:vector size="38" baseType="lpstr">
      <vt:lpstr>Arial</vt:lpstr>
      <vt:lpstr>Bradley Hand ITC</vt:lpstr>
      <vt:lpstr>calibri</vt:lpstr>
      <vt:lpstr>calibri</vt:lpstr>
      <vt:lpstr>Calibri Light</vt:lpstr>
      <vt:lpstr>Symbol</vt:lpstr>
      <vt:lpstr>Wingdings</vt:lpstr>
      <vt:lpstr>VAIRRS Main Slides</vt:lpstr>
      <vt:lpstr>1_VAIRRS Main Slides</vt:lpstr>
      <vt:lpstr>VAIRRS Custom 1</vt:lpstr>
      <vt:lpstr>VAIRRS Custom 2</vt:lpstr>
      <vt:lpstr>Custom Design</vt:lpstr>
      <vt:lpstr>VA1</vt:lpstr>
      <vt:lpstr>1_Custom Design</vt:lpstr>
      <vt:lpstr>2_VAIRRS Main Slides</vt:lpstr>
      <vt:lpstr>think-cell Slide</vt:lpstr>
      <vt:lpstr>Document</vt:lpstr>
      <vt:lpstr>VA Innovation and Research  Review System (VAIRRS) </vt:lpstr>
      <vt:lpstr>Webinar Housekeeping</vt:lpstr>
      <vt:lpstr>PowerPoint Presentation</vt:lpstr>
      <vt:lpstr>Important Announcements </vt:lpstr>
      <vt:lpstr>VAIRRS Monthly Webinar Series:  New Wizards</vt:lpstr>
      <vt:lpstr>Overview</vt:lpstr>
      <vt:lpstr>What is New? </vt:lpstr>
      <vt:lpstr>What Changed? </vt:lpstr>
      <vt:lpstr>Benefits of New Wizards and Changes</vt:lpstr>
      <vt:lpstr>New Wizards</vt:lpstr>
      <vt:lpstr>Investigator Tracking Wizard</vt:lpstr>
      <vt:lpstr>Investigator Tracking Wizard Walk-through</vt:lpstr>
      <vt:lpstr>Study Team Tracking Wizard </vt:lpstr>
      <vt:lpstr>Study Team Tracking Wizard Walk-through</vt:lpstr>
      <vt:lpstr>ERDSP Wizard </vt:lpstr>
      <vt:lpstr>Updated Wizards</vt:lpstr>
      <vt:lpstr>Project Cover Sheet Wizard </vt:lpstr>
      <vt:lpstr>IRB Information Sheet</vt:lpstr>
      <vt:lpstr>IRB Information Sheet Demo </vt:lpstr>
      <vt:lpstr>Resources</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VAIRRS Monthly Webinar Series: New Wizards</dc:title>
  <dc:subject>VAIRRS Monthly Webinar Series: New Wizards</dc:subject>
  <dc:creator>VAIRRS  </dc:creator>
  <cp:keywords>VAIRRS Monthly Webinar Series: New Wizards</cp:keywords>
  <cp:lastModifiedBy>Rivera, Portia T</cp:lastModifiedBy>
  <cp:revision>19</cp:revision>
  <dcterms:created xsi:type="dcterms:W3CDTF">2021-10-19T21:48:00Z</dcterms:created>
  <dcterms:modified xsi:type="dcterms:W3CDTF">2023-08-17T18:47:38Z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