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4"/>
    <p:sldMasterId id="2147483761" r:id="rId5"/>
  </p:sldMasterIdLst>
  <p:notesMasterIdLst>
    <p:notesMasterId r:id="rId33"/>
  </p:notesMasterIdLst>
  <p:handoutMasterIdLst>
    <p:handoutMasterId r:id="rId34"/>
  </p:handoutMasterIdLst>
  <p:sldIdLst>
    <p:sldId id="349" r:id="rId6"/>
    <p:sldId id="282" r:id="rId7"/>
    <p:sldId id="283" r:id="rId8"/>
    <p:sldId id="2147471744" r:id="rId9"/>
    <p:sldId id="304" r:id="rId10"/>
    <p:sldId id="2147471732" r:id="rId11"/>
    <p:sldId id="2147471739" r:id="rId12"/>
    <p:sldId id="2147471698" r:id="rId13"/>
    <p:sldId id="2147471699" r:id="rId14"/>
    <p:sldId id="2147471701" r:id="rId15"/>
    <p:sldId id="2147471700" r:id="rId16"/>
    <p:sldId id="2147471745" r:id="rId17"/>
    <p:sldId id="2147471741" r:id="rId18"/>
    <p:sldId id="2147471730" r:id="rId19"/>
    <p:sldId id="2147471731" r:id="rId20"/>
    <p:sldId id="2147471736" r:id="rId21"/>
    <p:sldId id="2147471738" r:id="rId22"/>
    <p:sldId id="2147471729" r:id="rId23"/>
    <p:sldId id="431" r:id="rId24"/>
    <p:sldId id="1289" r:id="rId25"/>
    <p:sldId id="1290" r:id="rId26"/>
    <p:sldId id="1291" r:id="rId27"/>
    <p:sldId id="1292" r:id="rId28"/>
    <p:sldId id="2147471746" r:id="rId29"/>
    <p:sldId id="2147471749" r:id="rId30"/>
    <p:sldId id="2147471747" r:id="rId31"/>
    <p:sldId id="214747174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0F37C5-55F1-484C-9FED-79DC84A8456D}">
          <p14:sldIdLst>
            <p14:sldId id="349"/>
            <p14:sldId id="282"/>
            <p14:sldId id="283"/>
            <p14:sldId id="2147471744"/>
            <p14:sldId id="304"/>
            <p14:sldId id="2147471732"/>
            <p14:sldId id="2147471739"/>
            <p14:sldId id="2147471698"/>
            <p14:sldId id="2147471699"/>
            <p14:sldId id="2147471701"/>
            <p14:sldId id="2147471700"/>
            <p14:sldId id="2147471745"/>
            <p14:sldId id="2147471741"/>
            <p14:sldId id="2147471730"/>
            <p14:sldId id="2147471731"/>
            <p14:sldId id="2147471736"/>
            <p14:sldId id="2147471738"/>
            <p14:sldId id="2147471729"/>
          </p14:sldIdLst>
        </p14:section>
        <p14:section name="Back-Up" id="{93B27B72-2959-4BAE-A9C1-1970157D6501}">
          <p14:sldIdLst>
            <p14:sldId id="431"/>
            <p14:sldId id="1289"/>
            <p14:sldId id="1290"/>
            <p14:sldId id="1291"/>
            <p14:sldId id="1292"/>
            <p14:sldId id="2147471746"/>
            <p14:sldId id="2147471749"/>
            <p14:sldId id="2147471747"/>
            <p14:sldId id="21474717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F4E"/>
    <a:srgbClr val="E51D3E"/>
    <a:srgbClr val="08BDE2"/>
    <a:srgbClr val="898989"/>
    <a:srgbClr val="1F1F1F"/>
    <a:srgbClr val="1F5493"/>
    <a:srgbClr val="1F5439"/>
    <a:srgbClr val="175594"/>
    <a:srgbClr val="102E50"/>
    <a:srgbClr val="FDB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 snapToObjects="1">
      <p:cViewPr varScale="1">
        <p:scale>
          <a:sx n="110" d="100"/>
          <a:sy n="110" d="100"/>
        </p:scale>
        <p:origin x="630" y="102"/>
      </p:cViewPr>
      <p:guideLst/>
    </p:cSldViewPr>
  </p:slideViewPr>
  <p:outlineViewPr>
    <p:cViewPr>
      <p:scale>
        <a:sx n="33" d="100"/>
        <a:sy n="33" d="100"/>
      </p:scale>
      <p:origin x="0" y="-1939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95" d="100"/>
          <a:sy n="95" d="100"/>
        </p:scale>
        <p:origin x="251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EA599-9803-B04C-B3FB-2B0E7F023161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DA192-9301-2E4C-82C0-B2B1A3F60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19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FAF83-101F-2B48-87AB-16089F66384F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1FA43-6C0E-6047-B106-ADAB81A86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4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1FA43-6C0E-6047-B106-ADAB81A86D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2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7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2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th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How to use this template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4359730"/>
          </a:xfrm>
        </p:spPr>
        <p:txBody>
          <a:bodyPr numCol="2" spcCol="914400"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64045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15E16E-0B5B-5144-ACED-904786D1E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62100"/>
            <a:ext cx="4903894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2048615"/>
            <a:ext cx="4903894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Heading Placeholder 2">
            <a:extLst>
              <a:ext uri="{FF2B5EF4-FFF2-40B4-BE49-F238E27FC236}">
                <a16:creationId xmlns:a16="http://schemas.microsoft.com/office/drawing/2014/main" id="{83402AF2-F89A-D04C-8D3C-76D8C388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2240" y="1562100"/>
            <a:ext cx="486156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E85CB-8292-B74E-B2DC-1B7541D0F5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92240" y="2048615"/>
            <a:ext cx="4861560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DE47FAD-AFF1-1A8F-FABA-28B0ADBF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15E16E-0B5B-5144-ACED-904786D1E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62100"/>
            <a:ext cx="335280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2048615"/>
            <a:ext cx="3352800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Heading Placeholder 2">
            <a:extLst>
              <a:ext uri="{FF2B5EF4-FFF2-40B4-BE49-F238E27FC236}">
                <a16:creationId xmlns:a16="http://schemas.microsoft.com/office/drawing/2014/main" id="{83402AF2-F89A-D04C-8D3C-76D8C388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7220" y="1562100"/>
            <a:ext cx="334518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E85CB-8292-B74E-B2DC-1B7541D0F5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27220" y="2048615"/>
            <a:ext cx="3345180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Heading Placeholder 2">
            <a:extLst>
              <a:ext uri="{FF2B5EF4-FFF2-40B4-BE49-F238E27FC236}">
                <a16:creationId xmlns:a16="http://schemas.microsoft.com/office/drawing/2014/main" id="{C4D84842-66B7-724B-9486-0BF1181B77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95920" y="1562100"/>
            <a:ext cx="334518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9CE862-9B0F-6049-9296-A8B37010B01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95920" y="2048615"/>
            <a:ext cx="3345180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AC3B1018-BD4C-A3BB-E218-4C48CE8E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A6812944-EB24-DBDB-328C-A18ED116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3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15E16E-0B5B-5144-ACED-904786D1E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571500"/>
            <a:ext cx="10748211" cy="800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62100"/>
            <a:ext cx="2458453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2048615"/>
            <a:ext cx="2458453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Heading Placeholder 1">
            <a:extLst>
              <a:ext uri="{FF2B5EF4-FFF2-40B4-BE49-F238E27FC236}">
                <a16:creationId xmlns:a16="http://schemas.microsoft.com/office/drawing/2014/main" id="{A7412117-929B-CE51-8B56-FD5232B1B4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3432" y="1562100"/>
            <a:ext cx="2458453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CECB67FD-250A-6F6C-197F-F62EFDF68B6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93432" y="2048615"/>
            <a:ext cx="2458453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Heading Placeholder 1">
            <a:extLst>
              <a:ext uri="{FF2B5EF4-FFF2-40B4-BE49-F238E27FC236}">
                <a16:creationId xmlns:a16="http://schemas.microsoft.com/office/drawing/2014/main" id="{46AF0AD1-33F7-A5DF-5AA0-9C67765B0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2727" y="1562100"/>
            <a:ext cx="2458453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C82FEAA4-2780-1648-FE1D-3BBA80CA7C3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72727" y="2048615"/>
            <a:ext cx="2458453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Heading Placeholder 1">
            <a:extLst>
              <a:ext uri="{FF2B5EF4-FFF2-40B4-BE49-F238E27FC236}">
                <a16:creationId xmlns:a16="http://schemas.microsoft.com/office/drawing/2014/main" id="{96645714-313F-5BD1-3660-2188722D38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959" y="1562100"/>
            <a:ext cx="2458453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C0077AE-5384-9814-CD91-836BC7A7C8E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27959" y="2048615"/>
            <a:ext cx="2458453" cy="384418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ooter Placeholder">
            <a:extLst>
              <a:ext uri="{FF2B5EF4-FFF2-40B4-BE49-F238E27FC236}">
                <a16:creationId xmlns:a16="http://schemas.microsoft.com/office/drawing/2014/main" id="{98CF41E1-F52D-00C0-C116-075F67C9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25" name="Slide Number Placeholder">
            <a:extLst>
              <a:ext uri="{FF2B5EF4-FFF2-40B4-BE49-F238E27FC236}">
                <a16:creationId xmlns:a16="http://schemas.microsoft.com/office/drawing/2014/main" id="{77E4AC68-17BA-8C9D-FD8F-7CA0522B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Calibri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562100"/>
            <a:ext cx="10515600" cy="18669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40138"/>
            <a:ext cx="525780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4126654"/>
            <a:ext cx="5257800" cy="1742132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Heading Placeholder 2">
            <a:extLst>
              <a:ext uri="{FF2B5EF4-FFF2-40B4-BE49-F238E27FC236}">
                <a16:creationId xmlns:a16="http://schemas.microsoft.com/office/drawing/2014/main" id="{83402AF2-F89A-D04C-8D3C-76D8C388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8334" y="3640138"/>
            <a:ext cx="5257800" cy="423862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E85CB-8292-B74E-B2DC-1B7541D0F5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38334" y="4126654"/>
            <a:ext cx="5257800" cy="1742132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E5DFF73-709C-595A-4CA0-0FEB1E38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8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Calibri Bold</a:t>
            </a:r>
          </a:p>
        </p:txBody>
      </p:sp>
      <p:sp>
        <p:nvSpPr>
          <p:cNvPr id="15" name="Icon 1">
            <a:extLst>
              <a:ext uri="{FF2B5EF4-FFF2-40B4-BE49-F238E27FC236}">
                <a16:creationId xmlns:a16="http://schemas.microsoft.com/office/drawing/2014/main" id="{373C8A79-662A-A442-882E-E13DC1E44E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1562231"/>
            <a:ext cx="799407" cy="799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C4623FA-E81F-8A43-A308-1C14A77A74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1270" y="1562101"/>
            <a:ext cx="9382529" cy="79940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Icon 2">
            <a:extLst>
              <a:ext uri="{FF2B5EF4-FFF2-40B4-BE49-F238E27FC236}">
                <a16:creationId xmlns:a16="http://schemas.microsoft.com/office/drawing/2014/main" id="{74D442AC-B38B-5248-9211-1290EC553E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2534127"/>
            <a:ext cx="799407" cy="799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6A40824-8621-9A4D-9B2B-15F756FF21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71270" y="2517647"/>
            <a:ext cx="9382529" cy="799407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Icon 3">
            <a:extLst>
              <a:ext uri="{FF2B5EF4-FFF2-40B4-BE49-F238E27FC236}">
                <a16:creationId xmlns:a16="http://schemas.microsoft.com/office/drawing/2014/main" id="{49E2D2F5-20B9-8A41-ABCA-FB1D69C484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11430"/>
            <a:ext cx="799407" cy="799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E4F3C2F-C029-6348-B46B-6526712B7C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71270" y="3511430"/>
            <a:ext cx="9382529" cy="799407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Icon 4">
            <a:extLst>
              <a:ext uri="{FF2B5EF4-FFF2-40B4-BE49-F238E27FC236}">
                <a16:creationId xmlns:a16="http://schemas.microsoft.com/office/drawing/2014/main" id="{314783F0-3A10-2F4D-98E7-4803950F5BE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500937"/>
            <a:ext cx="799407" cy="799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A34F634-472F-9149-BE3D-D8DD86BC12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71270" y="4500937"/>
            <a:ext cx="9382529" cy="799407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D6443F6-05B5-CEE0-929F-6FA812E6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C00404D4-2468-8613-52AB-F0BF2AB2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Calibri Bold</a:t>
            </a:r>
          </a:p>
        </p:txBody>
      </p:sp>
      <p:sp>
        <p:nvSpPr>
          <p:cNvPr id="15" name="Icon 1">
            <a:extLst>
              <a:ext uri="{FF2B5EF4-FFF2-40B4-BE49-F238E27FC236}">
                <a16:creationId xmlns:a16="http://schemas.microsoft.com/office/drawing/2014/main" id="{373C8A79-662A-A442-882E-E13DC1E44E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14500" y="1574931"/>
            <a:ext cx="1587500" cy="158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C4623FA-E81F-8A43-A308-1C14A77A74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1" y="3505891"/>
            <a:ext cx="3352800" cy="1789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Icon 1">
            <a:extLst>
              <a:ext uri="{FF2B5EF4-FFF2-40B4-BE49-F238E27FC236}">
                <a16:creationId xmlns:a16="http://schemas.microsoft.com/office/drawing/2014/main" id="{4010D1FD-4DC7-704E-BF9E-E4ED64E5FF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83200" y="1574931"/>
            <a:ext cx="1587500" cy="158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16E4B55D-BE18-C74B-BDF5-C9D70BD2B6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06901" y="3505891"/>
            <a:ext cx="3352800" cy="1789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Icon 1">
            <a:extLst>
              <a:ext uri="{FF2B5EF4-FFF2-40B4-BE49-F238E27FC236}">
                <a16:creationId xmlns:a16="http://schemas.microsoft.com/office/drawing/2014/main" id="{2F36E216-C1EA-C541-92CD-B911CFED40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77300" y="1574931"/>
            <a:ext cx="1587500" cy="158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2BFA7975-B9BD-0149-A0EA-22AF74978F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1" y="3505891"/>
            <a:ext cx="3352800" cy="1789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32279BB-4E00-2527-D033-C831549D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24549C4-F7B5-B45B-5CDF-7E50ED14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1" y="1562100"/>
            <a:ext cx="10515600" cy="3733800"/>
          </a:xfrm>
        </p:spPr>
        <p:txBody>
          <a:bodyPr/>
          <a:lstStyle>
            <a:lvl1pPr algn="ctr"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Callout, 28pt Calibri Bold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1933C6F-76F5-743C-A33A-92FC941B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1" y="1562100"/>
            <a:ext cx="10515600" cy="3733800"/>
          </a:xfrm>
        </p:spPr>
        <p:txBody>
          <a:bodyPr/>
          <a:lstStyle>
            <a:lvl1pPr algn="ctr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Callout, 28pt Calibri Bold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72974FD3-7AAF-204D-3276-767CA9AF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5A8F0-F8EC-6D46-A4F8-ADB57FC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1" y="1562100"/>
            <a:ext cx="10515600" cy="3733800"/>
          </a:xfrm>
        </p:spPr>
        <p:txBody>
          <a:bodyPr/>
          <a:lstStyle>
            <a:lvl1pPr algn="ctr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Callout, 28pt Calibri Bold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33C9FA4-EDA2-B768-2B78-B25DDB1C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0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E450A-5CA6-F3D8-3511-43173BBE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4359730"/>
          </a:xfrm>
        </p:spPr>
        <p:txBody>
          <a:bodyPr numCol="2" spcCol="914400"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B3C58-3A33-1047-B3E6-DB280C801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VA logo" descr="Logo and seal for the U.S. Department of Veterans Affairs, Office of Information and Technology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486" y="5810599"/>
            <a:ext cx="3374138" cy="660157"/>
          </a:xfrm>
          <a:prstGeom prst="rect">
            <a:avLst/>
          </a:prstGeom>
        </p:spPr>
      </p:pic>
      <p:sp>
        <p:nvSpPr>
          <p:cNvPr id="16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3505200" y="1925168"/>
            <a:ext cx="6972300" cy="789590"/>
          </a:xfrm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rgbClr val="112F4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Name of 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3505200" y="3133971"/>
            <a:ext cx="6972302" cy="374904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rgbClr val="112F4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itle of Presenter"/>
          <p:cNvSpPr>
            <a:spLocks noGrp="1"/>
          </p:cNvSpPr>
          <p:nvPr>
            <p:ph type="body" sz="quarter" idx="11" hasCustomPrompt="1"/>
          </p:nvPr>
        </p:nvSpPr>
        <p:spPr>
          <a:xfrm>
            <a:off x="3505198" y="3557711"/>
            <a:ext cx="6972301" cy="393192"/>
          </a:xfrm>
        </p:spPr>
        <p:txBody>
          <a:bodyPr>
            <a:noAutofit/>
          </a:bodyPr>
          <a:lstStyle>
            <a:lvl1pPr marL="0" indent="0">
              <a:buNone/>
              <a:defRPr lang="en-US" sz="2200" i="1" kern="1200" baseline="0" dirty="0">
                <a:solidFill>
                  <a:srgbClr val="112F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Title of Presenter</a:t>
            </a:r>
          </a:p>
        </p:txBody>
      </p:sp>
      <p:sp>
        <p:nvSpPr>
          <p:cNvPr id="22" name="Presenter's Organization"/>
          <p:cNvSpPr>
            <a:spLocks noGrp="1"/>
          </p:cNvSpPr>
          <p:nvPr>
            <p:ph type="body" sz="quarter" idx="12" hasCustomPrompt="1"/>
          </p:nvPr>
        </p:nvSpPr>
        <p:spPr>
          <a:xfrm>
            <a:off x="3505198" y="4166133"/>
            <a:ext cx="6972302" cy="303022"/>
          </a:xfrm>
        </p:spPr>
        <p:txBody>
          <a:bodyPr>
            <a:noAutofit/>
          </a:bodyPr>
          <a:lstStyle>
            <a:lvl1pPr marL="0" indent="0">
              <a:buNone/>
              <a:defRPr lang="en-US" sz="1600" kern="1200" baseline="0" dirty="0">
                <a:solidFill>
                  <a:srgbClr val="112F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Presenter’s Organization</a:t>
            </a:r>
          </a:p>
        </p:txBody>
      </p:sp>
      <p:sp>
        <p:nvSpPr>
          <p:cNvPr id="27" name="Audience 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505196" y="4588968"/>
            <a:ext cx="6972301" cy="23135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 smtClean="0">
                <a:solidFill>
                  <a:srgbClr val="112F4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Audience Name and Date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65E52F-4586-8940-BDE1-34856A41CA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05195" y="5394711"/>
            <a:ext cx="3829921" cy="246888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rgbClr val="89898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398335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74072-049E-90E1-53F7-A4D97C388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4359730"/>
          </a:xfrm>
        </p:spPr>
        <p:txBody>
          <a:bodyPr numCol="2" spcCol="914400"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59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E450A-5CA6-F3D8-3511-43173BBE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3853679"/>
          </a:xfrm>
        </p:spPr>
        <p:txBody>
          <a:bodyPr numCol="2" spcCol="914400"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A93D26-3BD4-16BD-E4FF-252F2051C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5678488"/>
            <a:ext cx="10515600" cy="2428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D2BBA77-FA76-4446-8D40-E07F5EB58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7AD496-AFB1-6B4A-92D8-33F34EDEE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0"/>
            <a:ext cx="5105400" cy="6023790"/>
          </a:xfrm>
          <a:prstGeom prst="rect">
            <a:avLst/>
          </a:prstGeom>
        </p:spPr>
      </p:pic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2A21BF40-6C8B-BB43-980D-47122B2D74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4766" y="-19050"/>
            <a:ext cx="4563488" cy="5635625"/>
          </a:xfrm>
          <a:custGeom>
            <a:avLst/>
            <a:gdLst>
              <a:gd name="connsiteX0" fmla="*/ 765149 w 4544059"/>
              <a:gd name="connsiteY0" fmla="*/ 0 h 5611631"/>
              <a:gd name="connsiteX1" fmla="*/ 4544059 w 4544059"/>
              <a:gd name="connsiteY1" fmla="*/ 0 h 5611631"/>
              <a:gd name="connsiteX2" fmla="*/ 4544059 w 4544059"/>
              <a:gd name="connsiteY2" fmla="*/ 5523123 h 5611631"/>
              <a:gd name="connsiteX3" fmla="*/ 4505140 w 4544059"/>
              <a:gd name="connsiteY3" fmla="*/ 5531650 h 5611631"/>
              <a:gd name="connsiteX4" fmla="*/ 4423287 w 4544059"/>
              <a:gd name="connsiteY4" fmla="*/ 5548489 h 5611631"/>
              <a:gd name="connsiteX5" fmla="*/ 4340034 w 4544059"/>
              <a:gd name="connsiteY5" fmla="*/ 5563455 h 5611631"/>
              <a:gd name="connsiteX6" fmla="*/ 4256778 w 4544059"/>
              <a:gd name="connsiteY6" fmla="*/ 5576552 h 5611631"/>
              <a:gd name="connsiteX7" fmla="*/ 4173054 w 4544059"/>
              <a:gd name="connsiteY7" fmla="*/ 5587778 h 5611631"/>
              <a:gd name="connsiteX8" fmla="*/ 4087929 w 4544059"/>
              <a:gd name="connsiteY8" fmla="*/ 5594794 h 5611631"/>
              <a:gd name="connsiteX9" fmla="*/ 4002334 w 4544059"/>
              <a:gd name="connsiteY9" fmla="*/ 5602277 h 5611631"/>
              <a:gd name="connsiteX10" fmla="*/ 3917209 w 4544059"/>
              <a:gd name="connsiteY10" fmla="*/ 5607891 h 5611631"/>
              <a:gd name="connsiteX11" fmla="*/ 3832083 w 4544059"/>
              <a:gd name="connsiteY11" fmla="*/ 5611631 h 5611631"/>
              <a:gd name="connsiteX12" fmla="*/ 3739939 w 4544059"/>
              <a:gd name="connsiteY12" fmla="*/ 5611631 h 5611631"/>
              <a:gd name="connsiteX13" fmla="*/ 3647330 w 4544059"/>
              <a:gd name="connsiteY13" fmla="*/ 5611631 h 5611631"/>
              <a:gd name="connsiteX14" fmla="*/ 3556124 w 4544059"/>
              <a:gd name="connsiteY14" fmla="*/ 5607891 h 5611631"/>
              <a:gd name="connsiteX15" fmla="*/ 3465386 w 4544059"/>
              <a:gd name="connsiteY15" fmla="*/ 5602277 h 5611631"/>
              <a:gd name="connsiteX16" fmla="*/ 3374645 w 4544059"/>
              <a:gd name="connsiteY16" fmla="*/ 5594794 h 5611631"/>
              <a:gd name="connsiteX17" fmla="*/ 3285311 w 4544059"/>
              <a:gd name="connsiteY17" fmla="*/ 5583568 h 5611631"/>
              <a:gd name="connsiteX18" fmla="*/ 3194571 w 4544059"/>
              <a:gd name="connsiteY18" fmla="*/ 5572810 h 5611631"/>
              <a:gd name="connsiteX19" fmla="*/ 3105703 w 4544059"/>
              <a:gd name="connsiteY19" fmla="*/ 5557843 h 5611631"/>
              <a:gd name="connsiteX20" fmla="*/ 3016836 w 4544059"/>
              <a:gd name="connsiteY20" fmla="*/ 5541006 h 5611631"/>
              <a:gd name="connsiteX21" fmla="*/ 2929371 w 4544059"/>
              <a:gd name="connsiteY21" fmla="*/ 5520893 h 5611631"/>
              <a:gd name="connsiteX22" fmla="*/ 2840502 w 4544059"/>
              <a:gd name="connsiteY22" fmla="*/ 5500313 h 5611631"/>
              <a:gd name="connsiteX23" fmla="*/ 2753506 w 4544059"/>
              <a:gd name="connsiteY23" fmla="*/ 5475991 h 5611631"/>
              <a:gd name="connsiteX24" fmla="*/ 2667911 w 4544059"/>
              <a:gd name="connsiteY24" fmla="*/ 5452137 h 5611631"/>
              <a:gd name="connsiteX25" fmla="*/ 2580915 w 4544059"/>
              <a:gd name="connsiteY25" fmla="*/ 5424074 h 5611631"/>
              <a:gd name="connsiteX26" fmla="*/ 2495788 w 4544059"/>
              <a:gd name="connsiteY26" fmla="*/ 5392735 h 5611631"/>
              <a:gd name="connsiteX27" fmla="*/ 2410661 w 4544059"/>
              <a:gd name="connsiteY27" fmla="*/ 5361398 h 5611631"/>
              <a:gd name="connsiteX28" fmla="*/ 2326939 w 4544059"/>
              <a:gd name="connsiteY28" fmla="*/ 5328190 h 5611631"/>
              <a:gd name="connsiteX29" fmla="*/ 2238072 w 4544059"/>
              <a:gd name="connsiteY29" fmla="*/ 5288902 h 5611631"/>
              <a:gd name="connsiteX30" fmla="*/ 2151074 w 4544059"/>
              <a:gd name="connsiteY30" fmla="*/ 5248209 h 5611631"/>
              <a:gd name="connsiteX31" fmla="*/ 2065480 w 4544059"/>
              <a:gd name="connsiteY31" fmla="*/ 5203775 h 5611631"/>
              <a:gd name="connsiteX32" fmla="*/ 1980354 w 4544059"/>
              <a:gd name="connsiteY32" fmla="*/ 5159341 h 5611631"/>
              <a:gd name="connsiteX33" fmla="*/ 1896631 w 4544059"/>
              <a:gd name="connsiteY33" fmla="*/ 5110696 h 5611631"/>
              <a:gd name="connsiteX34" fmla="*/ 1815247 w 4544059"/>
              <a:gd name="connsiteY34" fmla="*/ 5060651 h 5611631"/>
              <a:gd name="connsiteX35" fmla="*/ 1735734 w 4544059"/>
              <a:gd name="connsiteY35" fmla="*/ 5008732 h 5611631"/>
              <a:gd name="connsiteX36" fmla="*/ 1655753 w 4544059"/>
              <a:gd name="connsiteY36" fmla="*/ 4954944 h 5611631"/>
              <a:gd name="connsiteX37" fmla="*/ 1787651 w 4544059"/>
              <a:gd name="connsiteY37" fmla="*/ 4954944 h 5611631"/>
              <a:gd name="connsiteX38" fmla="*/ 1974742 w 4544059"/>
              <a:gd name="connsiteY38" fmla="*/ 4954944 h 5611631"/>
              <a:gd name="connsiteX39" fmla="*/ 1911598 w 4544059"/>
              <a:gd name="connsiteY39" fmla="*/ 4909106 h 5611631"/>
              <a:gd name="connsiteX40" fmla="*/ 1848455 w 4544059"/>
              <a:gd name="connsiteY40" fmla="*/ 4862334 h 5611631"/>
              <a:gd name="connsiteX41" fmla="*/ 1787651 w 4544059"/>
              <a:gd name="connsiteY41" fmla="*/ 4814158 h 5611631"/>
              <a:gd name="connsiteX42" fmla="*/ 1726378 w 4544059"/>
              <a:gd name="connsiteY42" fmla="*/ 4764111 h 5611631"/>
              <a:gd name="connsiteX43" fmla="*/ 1666976 w 4544059"/>
              <a:gd name="connsiteY43" fmla="*/ 4712194 h 5611631"/>
              <a:gd name="connsiteX44" fmla="*/ 1607577 w 4544059"/>
              <a:gd name="connsiteY44" fmla="*/ 4658404 h 5611631"/>
              <a:gd name="connsiteX45" fmla="*/ 1550046 w 4544059"/>
              <a:gd name="connsiteY45" fmla="*/ 4604616 h 5611631"/>
              <a:gd name="connsiteX46" fmla="*/ 1492515 w 4544059"/>
              <a:gd name="connsiteY46" fmla="*/ 4549426 h 5611631"/>
              <a:gd name="connsiteX47" fmla="*/ 1431243 w 4544059"/>
              <a:gd name="connsiteY47" fmla="*/ 4486281 h 5611631"/>
              <a:gd name="connsiteX48" fmla="*/ 1372310 w 4544059"/>
              <a:gd name="connsiteY48" fmla="*/ 4421268 h 5611631"/>
              <a:gd name="connsiteX49" fmla="*/ 1312908 w 4544059"/>
              <a:gd name="connsiteY49" fmla="*/ 4356254 h 5611631"/>
              <a:gd name="connsiteX50" fmla="*/ 1257249 w 4544059"/>
              <a:gd name="connsiteY50" fmla="*/ 4289836 h 5611631"/>
              <a:gd name="connsiteX51" fmla="*/ 1201589 w 4544059"/>
              <a:gd name="connsiteY51" fmla="*/ 4221080 h 5611631"/>
              <a:gd name="connsiteX52" fmla="*/ 1149673 w 4544059"/>
              <a:gd name="connsiteY52" fmla="*/ 4152326 h 5611631"/>
              <a:gd name="connsiteX53" fmla="*/ 1097754 w 4544059"/>
              <a:gd name="connsiteY53" fmla="*/ 4082165 h 5611631"/>
              <a:gd name="connsiteX54" fmla="*/ 1047709 w 4544059"/>
              <a:gd name="connsiteY54" fmla="*/ 4009669 h 5611631"/>
              <a:gd name="connsiteX55" fmla="*/ 1001404 w 4544059"/>
              <a:gd name="connsiteY55" fmla="*/ 3937172 h 5611631"/>
              <a:gd name="connsiteX56" fmla="*/ 955099 w 4544059"/>
              <a:gd name="connsiteY56" fmla="*/ 3863271 h 5611631"/>
              <a:gd name="connsiteX57" fmla="*/ 910196 w 4544059"/>
              <a:gd name="connsiteY57" fmla="*/ 3788901 h 5611631"/>
              <a:gd name="connsiteX58" fmla="*/ 867634 w 4544059"/>
              <a:gd name="connsiteY58" fmla="*/ 3713130 h 5611631"/>
              <a:gd name="connsiteX59" fmla="*/ 826941 w 4544059"/>
              <a:gd name="connsiteY59" fmla="*/ 3635487 h 5611631"/>
              <a:gd name="connsiteX60" fmla="*/ 788119 w 4544059"/>
              <a:gd name="connsiteY60" fmla="*/ 3557376 h 5611631"/>
              <a:gd name="connsiteX61" fmla="*/ 751169 w 4544059"/>
              <a:gd name="connsiteY61" fmla="*/ 3477863 h 5611631"/>
              <a:gd name="connsiteX62" fmla="*/ 715623 w 4544059"/>
              <a:gd name="connsiteY62" fmla="*/ 3396012 h 5611631"/>
              <a:gd name="connsiteX63" fmla="*/ 688026 w 4544059"/>
              <a:gd name="connsiteY63" fmla="*/ 3329127 h 5611631"/>
              <a:gd name="connsiteX64" fmla="*/ 661835 w 4544059"/>
              <a:gd name="connsiteY64" fmla="*/ 3262243 h 5611631"/>
              <a:gd name="connsiteX65" fmla="*/ 1058934 w 4544059"/>
              <a:gd name="connsiteY65" fmla="*/ 3262243 h 5611631"/>
              <a:gd name="connsiteX66" fmla="*/ 1058934 w 4544059"/>
              <a:gd name="connsiteY66" fmla="*/ 3008734 h 5611631"/>
              <a:gd name="connsiteX67" fmla="*/ 576708 w 4544059"/>
              <a:gd name="connsiteY67" fmla="*/ 3008734 h 5611631"/>
              <a:gd name="connsiteX68" fmla="*/ 557999 w 4544059"/>
              <a:gd name="connsiteY68" fmla="*/ 2943720 h 5611631"/>
              <a:gd name="connsiteX69" fmla="*/ 541629 w 4544059"/>
              <a:gd name="connsiteY69" fmla="*/ 2878706 h 5611631"/>
              <a:gd name="connsiteX70" fmla="*/ 526661 w 4544059"/>
              <a:gd name="connsiteY70" fmla="*/ 2814160 h 5611631"/>
              <a:gd name="connsiteX71" fmla="*/ 511694 w 4544059"/>
              <a:gd name="connsiteY71" fmla="*/ 2749146 h 5611631"/>
              <a:gd name="connsiteX72" fmla="*/ 380262 w 4544059"/>
              <a:gd name="connsiteY72" fmla="*/ 2749146 h 5611631"/>
              <a:gd name="connsiteX73" fmla="*/ 367166 w 4544059"/>
              <a:gd name="connsiteY73" fmla="*/ 2686004 h 5611631"/>
              <a:gd name="connsiteX74" fmla="*/ 354071 w 4544059"/>
              <a:gd name="connsiteY74" fmla="*/ 2622862 h 5611631"/>
              <a:gd name="connsiteX75" fmla="*/ 345183 w 4544059"/>
              <a:gd name="connsiteY75" fmla="*/ 2559720 h 5611631"/>
              <a:gd name="connsiteX76" fmla="*/ 335829 w 4544059"/>
              <a:gd name="connsiteY76" fmla="*/ 2494706 h 5611631"/>
              <a:gd name="connsiteX77" fmla="*/ 326474 w 4544059"/>
              <a:gd name="connsiteY77" fmla="*/ 2432030 h 5611631"/>
              <a:gd name="connsiteX78" fmla="*/ 318991 w 4544059"/>
              <a:gd name="connsiteY78" fmla="*/ 2367015 h 5611631"/>
              <a:gd name="connsiteX79" fmla="*/ 313378 w 4544059"/>
              <a:gd name="connsiteY79" fmla="*/ 2303872 h 5611631"/>
              <a:gd name="connsiteX80" fmla="*/ 307766 w 4544059"/>
              <a:gd name="connsiteY80" fmla="*/ 2239326 h 5611631"/>
              <a:gd name="connsiteX81" fmla="*/ 120675 w 4544059"/>
              <a:gd name="connsiteY81" fmla="*/ 2239326 h 5611631"/>
              <a:gd name="connsiteX82" fmla="*/ 0 w 4544059"/>
              <a:gd name="connsiteY82" fmla="*/ 2239326 h 5611631"/>
              <a:gd name="connsiteX83" fmla="*/ 0 w 4544059"/>
              <a:gd name="connsiteY83" fmla="*/ 1984883 h 5611631"/>
              <a:gd name="connsiteX84" fmla="*/ 111321 w 4544059"/>
              <a:gd name="connsiteY84" fmla="*/ 1984883 h 5611631"/>
              <a:gd name="connsiteX85" fmla="*/ 298411 w 4544059"/>
              <a:gd name="connsiteY85" fmla="*/ 1984883 h 5611631"/>
              <a:gd name="connsiteX86" fmla="*/ 300281 w 4544059"/>
              <a:gd name="connsiteY86" fmla="*/ 1909580 h 5611631"/>
              <a:gd name="connsiteX87" fmla="*/ 302152 w 4544059"/>
              <a:gd name="connsiteY87" fmla="*/ 1833340 h 5611631"/>
              <a:gd name="connsiteX88" fmla="*/ 306361 w 4544059"/>
              <a:gd name="connsiteY88" fmla="*/ 1759439 h 5611631"/>
              <a:gd name="connsiteX89" fmla="*/ 311506 w 4544059"/>
              <a:gd name="connsiteY89" fmla="*/ 1685071 h 5611631"/>
              <a:gd name="connsiteX90" fmla="*/ 318991 w 4544059"/>
              <a:gd name="connsiteY90" fmla="*/ 1609299 h 5611631"/>
              <a:gd name="connsiteX91" fmla="*/ 326474 w 4544059"/>
              <a:gd name="connsiteY91" fmla="*/ 1534931 h 5611631"/>
              <a:gd name="connsiteX92" fmla="*/ 337700 w 4544059"/>
              <a:gd name="connsiteY92" fmla="*/ 1461030 h 5611631"/>
              <a:gd name="connsiteX93" fmla="*/ 348926 w 4544059"/>
              <a:gd name="connsiteY93" fmla="*/ 1388533 h 5611631"/>
              <a:gd name="connsiteX94" fmla="*/ 361554 w 4544059"/>
              <a:gd name="connsiteY94" fmla="*/ 1314632 h 5611631"/>
              <a:gd name="connsiteX95" fmla="*/ 374651 w 4544059"/>
              <a:gd name="connsiteY95" fmla="*/ 1242133 h 5611631"/>
              <a:gd name="connsiteX96" fmla="*/ 391488 w 4544059"/>
              <a:gd name="connsiteY96" fmla="*/ 1169637 h 5611631"/>
              <a:gd name="connsiteX97" fmla="*/ 407859 w 4544059"/>
              <a:gd name="connsiteY97" fmla="*/ 1097607 h 5611631"/>
              <a:gd name="connsiteX98" fmla="*/ 428439 w 4544059"/>
              <a:gd name="connsiteY98" fmla="*/ 1025108 h 5611631"/>
              <a:gd name="connsiteX99" fmla="*/ 449019 w 4544059"/>
              <a:gd name="connsiteY99" fmla="*/ 953078 h 5611631"/>
              <a:gd name="connsiteX100" fmla="*/ 469130 w 4544059"/>
              <a:gd name="connsiteY100" fmla="*/ 882453 h 5611631"/>
              <a:gd name="connsiteX101" fmla="*/ 493452 w 4544059"/>
              <a:gd name="connsiteY101" fmla="*/ 811826 h 5611631"/>
              <a:gd name="connsiteX102" fmla="*/ 1381197 w 4544059"/>
              <a:gd name="connsiteY102" fmla="*/ 811826 h 5611631"/>
              <a:gd name="connsiteX103" fmla="*/ 1381197 w 4544059"/>
              <a:gd name="connsiteY103" fmla="*/ 557850 h 5611631"/>
              <a:gd name="connsiteX104" fmla="*/ 591676 w 4544059"/>
              <a:gd name="connsiteY104" fmla="*/ 557850 h 5611631"/>
              <a:gd name="connsiteX105" fmla="*/ 465389 w 4544059"/>
              <a:gd name="connsiteY105" fmla="*/ 557850 h 5611631"/>
              <a:gd name="connsiteX106" fmla="*/ 500935 w 4544059"/>
              <a:gd name="connsiteY106" fmla="*/ 478337 h 5611631"/>
              <a:gd name="connsiteX107" fmla="*/ 537886 w 4544059"/>
              <a:gd name="connsiteY107" fmla="*/ 400226 h 5611631"/>
              <a:gd name="connsiteX108" fmla="*/ 576708 w 4544059"/>
              <a:gd name="connsiteY108" fmla="*/ 322585 h 5611631"/>
              <a:gd name="connsiteX109" fmla="*/ 617401 w 4544059"/>
              <a:gd name="connsiteY109" fmla="*/ 246346 h 5611631"/>
              <a:gd name="connsiteX110" fmla="*/ 658561 w 4544059"/>
              <a:gd name="connsiteY110" fmla="*/ 172444 h 5611631"/>
              <a:gd name="connsiteX111" fmla="*/ 702525 w 4544059"/>
              <a:gd name="connsiteY111" fmla="*/ 98075 h 5611631"/>
              <a:gd name="connsiteX112" fmla="*/ 749299 w 4544059"/>
              <a:gd name="connsiteY112" fmla="*/ 24175 h 561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544059" h="5611631">
                <a:moveTo>
                  <a:pt x="765149" y="0"/>
                </a:moveTo>
                <a:lnTo>
                  <a:pt x="4544059" y="0"/>
                </a:lnTo>
                <a:lnTo>
                  <a:pt x="4544059" y="5523123"/>
                </a:lnTo>
                <a:lnTo>
                  <a:pt x="4505140" y="5531650"/>
                </a:lnTo>
                <a:lnTo>
                  <a:pt x="4423287" y="5548489"/>
                </a:lnTo>
                <a:lnTo>
                  <a:pt x="4340034" y="5563455"/>
                </a:lnTo>
                <a:lnTo>
                  <a:pt x="4256778" y="5576552"/>
                </a:lnTo>
                <a:lnTo>
                  <a:pt x="4173054" y="5587778"/>
                </a:lnTo>
                <a:lnTo>
                  <a:pt x="4087929" y="5594794"/>
                </a:lnTo>
                <a:lnTo>
                  <a:pt x="4002334" y="5602277"/>
                </a:lnTo>
                <a:lnTo>
                  <a:pt x="3917209" y="5607891"/>
                </a:lnTo>
                <a:lnTo>
                  <a:pt x="3832083" y="5611631"/>
                </a:lnTo>
                <a:lnTo>
                  <a:pt x="3739939" y="5611631"/>
                </a:lnTo>
                <a:lnTo>
                  <a:pt x="3647330" y="5611631"/>
                </a:lnTo>
                <a:lnTo>
                  <a:pt x="3556124" y="5607891"/>
                </a:lnTo>
                <a:lnTo>
                  <a:pt x="3465386" y="5602277"/>
                </a:lnTo>
                <a:lnTo>
                  <a:pt x="3374645" y="5594794"/>
                </a:lnTo>
                <a:lnTo>
                  <a:pt x="3285311" y="5583568"/>
                </a:lnTo>
                <a:lnTo>
                  <a:pt x="3194571" y="5572810"/>
                </a:lnTo>
                <a:lnTo>
                  <a:pt x="3105703" y="5557843"/>
                </a:lnTo>
                <a:lnTo>
                  <a:pt x="3016836" y="5541006"/>
                </a:lnTo>
                <a:lnTo>
                  <a:pt x="2929371" y="5520893"/>
                </a:lnTo>
                <a:lnTo>
                  <a:pt x="2840502" y="5500313"/>
                </a:lnTo>
                <a:lnTo>
                  <a:pt x="2753506" y="5475991"/>
                </a:lnTo>
                <a:lnTo>
                  <a:pt x="2667911" y="5452137"/>
                </a:lnTo>
                <a:lnTo>
                  <a:pt x="2580915" y="5424074"/>
                </a:lnTo>
                <a:lnTo>
                  <a:pt x="2495788" y="5392735"/>
                </a:lnTo>
                <a:lnTo>
                  <a:pt x="2410661" y="5361398"/>
                </a:lnTo>
                <a:lnTo>
                  <a:pt x="2326939" y="5328190"/>
                </a:lnTo>
                <a:lnTo>
                  <a:pt x="2238072" y="5288902"/>
                </a:lnTo>
                <a:lnTo>
                  <a:pt x="2151074" y="5248209"/>
                </a:lnTo>
                <a:lnTo>
                  <a:pt x="2065480" y="5203775"/>
                </a:lnTo>
                <a:lnTo>
                  <a:pt x="1980354" y="5159341"/>
                </a:lnTo>
                <a:lnTo>
                  <a:pt x="1896631" y="5110696"/>
                </a:lnTo>
                <a:lnTo>
                  <a:pt x="1815247" y="5060651"/>
                </a:lnTo>
                <a:lnTo>
                  <a:pt x="1735734" y="5008732"/>
                </a:lnTo>
                <a:lnTo>
                  <a:pt x="1655753" y="4954944"/>
                </a:lnTo>
                <a:lnTo>
                  <a:pt x="1787651" y="4954944"/>
                </a:lnTo>
                <a:lnTo>
                  <a:pt x="1974742" y="4954944"/>
                </a:lnTo>
                <a:lnTo>
                  <a:pt x="1911598" y="4909106"/>
                </a:lnTo>
                <a:lnTo>
                  <a:pt x="1848455" y="4862334"/>
                </a:lnTo>
                <a:lnTo>
                  <a:pt x="1787651" y="4814158"/>
                </a:lnTo>
                <a:lnTo>
                  <a:pt x="1726378" y="4764111"/>
                </a:lnTo>
                <a:lnTo>
                  <a:pt x="1666976" y="4712194"/>
                </a:lnTo>
                <a:lnTo>
                  <a:pt x="1607577" y="4658404"/>
                </a:lnTo>
                <a:lnTo>
                  <a:pt x="1550046" y="4604616"/>
                </a:lnTo>
                <a:lnTo>
                  <a:pt x="1492515" y="4549426"/>
                </a:lnTo>
                <a:lnTo>
                  <a:pt x="1431243" y="4486281"/>
                </a:lnTo>
                <a:lnTo>
                  <a:pt x="1372310" y="4421268"/>
                </a:lnTo>
                <a:lnTo>
                  <a:pt x="1312908" y="4356254"/>
                </a:lnTo>
                <a:lnTo>
                  <a:pt x="1257249" y="4289836"/>
                </a:lnTo>
                <a:lnTo>
                  <a:pt x="1201589" y="4221080"/>
                </a:lnTo>
                <a:lnTo>
                  <a:pt x="1149673" y="4152326"/>
                </a:lnTo>
                <a:lnTo>
                  <a:pt x="1097754" y="4082165"/>
                </a:lnTo>
                <a:lnTo>
                  <a:pt x="1047709" y="4009669"/>
                </a:lnTo>
                <a:lnTo>
                  <a:pt x="1001404" y="3937172"/>
                </a:lnTo>
                <a:lnTo>
                  <a:pt x="955099" y="3863271"/>
                </a:lnTo>
                <a:lnTo>
                  <a:pt x="910196" y="3788901"/>
                </a:lnTo>
                <a:lnTo>
                  <a:pt x="867634" y="3713130"/>
                </a:lnTo>
                <a:lnTo>
                  <a:pt x="826941" y="3635487"/>
                </a:lnTo>
                <a:lnTo>
                  <a:pt x="788119" y="3557376"/>
                </a:lnTo>
                <a:lnTo>
                  <a:pt x="751169" y="3477863"/>
                </a:lnTo>
                <a:lnTo>
                  <a:pt x="715623" y="3396012"/>
                </a:lnTo>
                <a:lnTo>
                  <a:pt x="688026" y="3329127"/>
                </a:lnTo>
                <a:lnTo>
                  <a:pt x="661835" y="3262243"/>
                </a:lnTo>
                <a:lnTo>
                  <a:pt x="1058934" y="3262243"/>
                </a:lnTo>
                <a:lnTo>
                  <a:pt x="1058934" y="3008734"/>
                </a:lnTo>
                <a:lnTo>
                  <a:pt x="576708" y="3008734"/>
                </a:lnTo>
                <a:lnTo>
                  <a:pt x="557999" y="2943720"/>
                </a:lnTo>
                <a:lnTo>
                  <a:pt x="541629" y="2878706"/>
                </a:lnTo>
                <a:lnTo>
                  <a:pt x="526661" y="2814160"/>
                </a:lnTo>
                <a:lnTo>
                  <a:pt x="511694" y="2749146"/>
                </a:lnTo>
                <a:lnTo>
                  <a:pt x="380262" y="2749146"/>
                </a:lnTo>
                <a:lnTo>
                  <a:pt x="367166" y="2686004"/>
                </a:lnTo>
                <a:lnTo>
                  <a:pt x="354071" y="2622862"/>
                </a:lnTo>
                <a:lnTo>
                  <a:pt x="345183" y="2559720"/>
                </a:lnTo>
                <a:lnTo>
                  <a:pt x="335829" y="2494706"/>
                </a:lnTo>
                <a:lnTo>
                  <a:pt x="326474" y="2432030"/>
                </a:lnTo>
                <a:lnTo>
                  <a:pt x="318991" y="2367015"/>
                </a:lnTo>
                <a:lnTo>
                  <a:pt x="313378" y="2303872"/>
                </a:lnTo>
                <a:lnTo>
                  <a:pt x="307766" y="2239326"/>
                </a:lnTo>
                <a:lnTo>
                  <a:pt x="120675" y="2239326"/>
                </a:lnTo>
                <a:lnTo>
                  <a:pt x="0" y="2239326"/>
                </a:lnTo>
                <a:lnTo>
                  <a:pt x="0" y="1984883"/>
                </a:lnTo>
                <a:lnTo>
                  <a:pt x="111321" y="1984883"/>
                </a:lnTo>
                <a:lnTo>
                  <a:pt x="298411" y="1984883"/>
                </a:lnTo>
                <a:cubicBezTo>
                  <a:pt x="299034" y="1959782"/>
                  <a:pt x="299658" y="1934681"/>
                  <a:pt x="300281" y="1909580"/>
                </a:cubicBezTo>
                <a:cubicBezTo>
                  <a:pt x="300905" y="1884167"/>
                  <a:pt x="301528" y="1858753"/>
                  <a:pt x="302152" y="1833340"/>
                </a:cubicBezTo>
                <a:lnTo>
                  <a:pt x="306361" y="1759439"/>
                </a:lnTo>
                <a:lnTo>
                  <a:pt x="311506" y="1685071"/>
                </a:lnTo>
                <a:lnTo>
                  <a:pt x="318991" y="1609299"/>
                </a:lnTo>
                <a:lnTo>
                  <a:pt x="326474" y="1534931"/>
                </a:lnTo>
                <a:lnTo>
                  <a:pt x="337700" y="1461030"/>
                </a:lnTo>
                <a:lnTo>
                  <a:pt x="348926" y="1388533"/>
                </a:lnTo>
                <a:lnTo>
                  <a:pt x="361554" y="1314632"/>
                </a:lnTo>
                <a:lnTo>
                  <a:pt x="374651" y="1242133"/>
                </a:lnTo>
                <a:lnTo>
                  <a:pt x="391488" y="1169637"/>
                </a:lnTo>
                <a:lnTo>
                  <a:pt x="407859" y="1097607"/>
                </a:lnTo>
                <a:lnTo>
                  <a:pt x="428439" y="1025108"/>
                </a:lnTo>
                <a:lnTo>
                  <a:pt x="449019" y="953078"/>
                </a:lnTo>
                <a:lnTo>
                  <a:pt x="469130" y="882453"/>
                </a:lnTo>
                <a:lnTo>
                  <a:pt x="493452" y="811826"/>
                </a:lnTo>
                <a:lnTo>
                  <a:pt x="1381197" y="811826"/>
                </a:lnTo>
                <a:lnTo>
                  <a:pt x="1381197" y="557850"/>
                </a:lnTo>
                <a:lnTo>
                  <a:pt x="591676" y="557850"/>
                </a:lnTo>
                <a:lnTo>
                  <a:pt x="465389" y="557850"/>
                </a:lnTo>
                <a:lnTo>
                  <a:pt x="500935" y="478337"/>
                </a:lnTo>
                <a:lnTo>
                  <a:pt x="537886" y="400226"/>
                </a:lnTo>
                <a:lnTo>
                  <a:pt x="576708" y="322585"/>
                </a:lnTo>
                <a:lnTo>
                  <a:pt x="617401" y="246346"/>
                </a:lnTo>
                <a:lnTo>
                  <a:pt x="658561" y="172444"/>
                </a:lnTo>
                <a:lnTo>
                  <a:pt x="702525" y="98075"/>
                </a:lnTo>
                <a:lnTo>
                  <a:pt x="749299" y="2417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571500"/>
            <a:ext cx="6019800" cy="800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562100"/>
            <a:ext cx="6019800" cy="39243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D2BBA77-FA76-4446-8D40-E07F5EB58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571500"/>
            <a:ext cx="4457700" cy="800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562100"/>
            <a:ext cx="4457700" cy="39243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F45E5642-1377-2441-8B4F-6E54984E6912}"/>
              </a:ext>
            </a:extLst>
          </p:cNvPr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032658" y="1"/>
            <a:ext cx="6162952" cy="6023790"/>
          </a:xfrm>
          <a:custGeom>
            <a:avLst/>
            <a:gdLst>
              <a:gd name="T0" fmla="*/ 4200 w 4653"/>
              <a:gd name="T1" fmla="*/ 0 h 4544"/>
              <a:gd name="T2" fmla="*/ 2989 w 4653"/>
              <a:gd name="T3" fmla="*/ 0 h 4544"/>
              <a:gd name="T4" fmla="*/ 3442 w 4653"/>
              <a:gd name="T5" fmla="*/ 1692 h 4544"/>
              <a:gd name="T6" fmla="*/ 4653 w 4653"/>
              <a:gd name="T7" fmla="*/ 1692 h 4544"/>
              <a:gd name="T8" fmla="*/ 4200 w 4653"/>
              <a:gd name="T9" fmla="*/ 0 h 4544"/>
              <a:gd name="T10" fmla="*/ 2942 w 4653"/>
              <a:gd name="T11" fmla="*/ 0 h 4544"/>
              <a:gd name="T12" fmla="*/ 1732 w 4653"/>
              <a:gd name="T13" fmla="*/ 0 h 4544"/>
              <a:gd name="T14" fmla="*/ 2594 w 4653"/>
              <a:gd name="T15" fmla="*/ 3227 h 4544"/>
              <a:gd name="T16" fmla="*/ 3805 w 4653"/>
              <a:gd name="T17" fmla="*/ 3227 h 4544"/>
              <a:gd name="T18" fmla="*/ 2942 w 4653"/>
              <a:gd name="T19" fmla="*/ 0 h 4544"/>
              <a:gd name="T20" fmla="*/ 430 w 4653"/>
              <a:gd name="T21" fmla="*/ 4544 h 4544"/>
              <a:gd name="T22" fmla="*/ 1641 w 4653"/>
              <a:gd name="T23" fmla="*/ 4544 h 4544"/>
              <a:gd name="T24" fmla="*/ 1212 w 4653"/>
              <a:gd name="T25" fmla="*/ 2939 h 4544"/>
              <a:gd name="T26" fmla="*/ 0 w 4653"/>
              <a:gd name="T27" fmla="*/ 2939 h 4544"/>
              <a:gd name="T28" fmla="*/ 430 w 4653"/>
              <a:gd name="T29" fmla="*/ 4544 h 4544"/>
              <a:gd name="T30" fmla="*/ 1688 w 4653"/>
              <a:gd name="T31" fmla="*/ 4544 h 4544"/>
              <a:gd name="T32" fmla="*/ 2900 w 4653"/>
              <a:gd name="T33" fmla="*/ 4544 h 4544"/>
              <a:gd name="T34" fmla="*/ 1987 w 4653"/>
              <a:gd name="T35" fmla="*/ 1131 h 4544"/>
              <a:gd name="T36" fmla="*/ 775 w 4653"/>
              <a:gd name="T37" fmla="*/ 1131 h 4544"/>
              <a:gd name="T38" fmla="*/ 1688 w 4653"/>
              <a:gd name="T39" fmla="*/ 4544 h 4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53" h="4544">
                <a:moveTo>
                  <a:pt x="4200" y="0"/>
                </a:moveTo>
                <a:lnTo>
                  <a:pt x="2989" y="0"/>
                </a:lnTo>
                <a:lnTo>
                  <a:pt x="3442" y="1692"/>
                </a:lnTo>
                <a:lnTo>
                  <a:pt x="4653" y="1692"/>
                </a:lnTo>
                <a:lnTo>
                  <a:pt x="4200" y="0"/>
                </a:lnTo>
                <a:close/>
                <a:moveTo>
                  <a:pt x="2942" y="0"/>
                </a:moveTo>
                <a:lnTo>
                  <a:pt x="1732" y="0"/>
                </a:lnTo>
                <a:lnTo>
                  <a:pt x="2594" y="3227"/>
                </a:lnTo>
                <a:lnTo>
                  <a:pt x="3805" y="3227"/>
                </a:lnTo>
                <a:lnTo>
                  <a:pt x="2942" y="0"/>
                </a:lnTo>
                <a:close/>
                <a:moveTo>
                  <a:pt x="430" y="4544"/>
                </a:moveTo>
                <a:lnTo>
                  <a:pt x="1641" y="4544"/>
                </a:lnTo>
                <a:lnTo>
                  <a:pt x="1212" y="2939"/>
                </a:lnTo>
                <a:lnTo>
                  <a:pt x="0" y="2939"/>
                </a:lnTo>
                <a:lnTo>
                  <a:pt x="430" y="4544"/>
                </a:lnTo>
                <a:close/>
                <a:moveTo>
                  <a:pt x="1688" y="4544"/>
                </a:moveTo>
                <a:lnTo>
                  <a:pt x="2900" y="4544"/>
                </a:lnTo>
                <a:lnTo>
                  <a:pt x="1987" y="1131"/>
                </a:lnTo>
                <a:lnTo>
                  <a:pt x="775" y="1131"/>
                </a:lnTo>
                <a:lnTo>
                  <a:pt x="1688" y="45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77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88BFA6-B369-7E4C-A179-E4B67FC9C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38200" y="571500"/>
            <a:ext cx="6019800" cy="8001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562100"/>
            <a:ext cx="6019800" cy="39243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E6EFA1-1208-6345-A8F6-E8D527623F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7201092" y="0"/>
            <a:ext cx="4421091" cy="3661593"/>
          </a:xfrm>
          <a:custGeom>
            <a:avLst/>
            <a:gdLst>
              <a:gd name="connsiteX0" fmla="*/ 0 w 4421091"/>
              <a:gd name="connsiteY0" fmla="*/ 0 h 3661593"/>
              <a:gd name="connsiteX1" fmla="*/ 4421091 w 4421091"/>
              <a:gd name="connsiteY1" fmla="*/ 0 h 3661593"/>
              <a:gd name="connsiteX2" fmla="*/ 2210546 w 4421091"/>
              <a:gd name="connsiteY2" fmla="*/ 3661593 h 3661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21091" h="3661593">
                <a:moveTo>
                  <a:pt x="0" y="0"/>
                </a:moveTo>
                <a:lnTo>
                  <a:pt x="4421091" y="0"/>
                </a:lnTo>
                <a:lnTo>
                  <a:pt x="2210546" y="3661593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A24E1F-BADA-404E-B241-F356DEFBD3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8217316" y="828453"/>
            <a:ext cx="3974685" cy="5195338"/>
          </a:xfrm>
          <a:custGeom>
            <a:avLst/>
            <a:gdLst>
              <a:gd name="connsiteX0" fmla="*/ 3137619 w 3974685"/>
              <a:gd name="connsiteY0" fmla="*/ 0 h 5195338"/>
              <a:gd name="connsiteX1" fmla="*/ 3974685 w 3974685"/>
              <a:gd name="connsiteY1" fmla="*/ 1387035 h 5195338"/>
              <a:gd name="connsiteX2" fmla="*/ 3974685 w 3974685"/>
              <a:gd name="connsiteY2" fmla="*/ 5195338 h 5195338"/>
              <a:gd name="connsiteX3" fmla="*/ 0 w 3974685"/>
              <a:gd name="connsiteY3" fmla="*/ 5195338 h 51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4685" h="5195338">
                <a:moveTo>
                  <a:pt x="3137619" y="0"/>
                </a:moveTo>
                <a:lnTo>
                  <a:pt x="3974685" y="1387035"/>
                </a:lnTo>
                <a:lnTo>
                  <a:pt x="3974685" y="5195338"/>
                </a:lnTo>
                <a:lnTo>
                  <a:pt x="0" y="5195338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74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73FE7-EABD-EA4C-B57C-3E2ACF93F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Questions?"/>
          <p:cNvSpPr>
            <a:spLocks noGrp="1"/>
          </p:cNvSpPr>
          <p:nvPr>
            <p:ph type="title" hasCustomPrompt="1"/>
          </p:nvPr>
        </p:nvSpPr>
        <p:spPr>
          <a:xfrm>
            <a:off x="831851" y="613611"/>
            <a:ext cx="10515600" cy="757989"/>
          </a:xfrm>
        </p:spPr>
        <p:txBody>
          <a:bodyPr anchor="ctr">
            <a:noAutofit/>
          </a:bodyPr>
          <a:lstStyle>
            <a:lvl1pPr algn="ctr">
              <a:defRPr sz="3400" b="1" i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9FE3041-4062-A840-B99E-AC00B2AD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A71198BD-9F37-3E40-BDBF-4CAC0A3B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F7579-DE0B-3B46-9023-FB0FE7D215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19844" y="3009877"/>
            <a:ext cx="3484579" cy="9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22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73FE7-EABD-EA4C-B57C-3E2ACF93F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A83C7-FCA2-204A-973A-D2F964EE3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69602" y="1935078"/>
            <a:ext cx="4852796" cy="1379622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B3C6E53-3B2E-D944-BE1F-EE28D1CD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B77B8518-6BD1-E649-8A1F-51572642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0485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626707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Insert Title, 28pt Calibri Bold (Color: RGB 33, 33, 33)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417320"/>
            <a:ext cx="10515600" cy="2011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40138"/>
            <a:ext cx="5257800" cy="4238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4126653"/>
            <a:ext cx="5257800" cy="1899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Heading Placeholder 2">
            <a:extLst>
              <a:ext uri="{FF2B5EF4-FFF2-40B4-BE49-F238E27FC236}">
                <a16:creationId xmlns:a16="http://schemas.microsoft.com/office/drawing/2014/main" id="{83402AF2-F89A-D04C-8D3C-76D8C388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8335" y="3640138"/>
            <a:ext cx="5257800" cy="4238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E85CB-8292-B74E-B2DC-1B7541D0F5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38335" y="4126653"/>
            <a:ext cx="5257800" cy="1899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			     Office of Information and Technology</a:t>
            </a:r>
          </a:p>
        </p:txBody>
      </p:sp>
      <p:pic>
        <p:nvPicPr>
          <p:cNvPr id="15" name="Footer">
            <a:extLst>
              <a:ext uri="{FF2B5EF4-FFF2-40B4-BE49-F238E27FC236}">
                <a16:creationId xmlns:a16="http://schemas.microsoft.com/office/drawing/2014/main" id="{1D639F15-80C3-DE46-A003-D12A017A0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37582"/>
            <a:ext cx="12188952" cy="3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Insert Title, 28pt Calibri Bold (Color: RGB 33, 33, 33)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0" y="1417320"/>
            <a:ext cx="10515600" cy="2011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Heading Placeholder 1">
            <a:extLst>
              <a:ext uri="{FF2B5EF4-FFF2-40B4-BE49-F238E27FC236}">
                <a16:creationId xmlns:a16="http://schemas.microsoft.com/office/drawing/2014/main" id="{4A0F253A-250E-3947-9C4E-D0BADA997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40138"/>
            <a:ext cx="5257800" cy="4238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Heading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4F61BFB-7E97-CA4A-9D7A-C2EB218D68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4126653"/>
            <a:ext cx="5257800" cy="1899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Heading Placeholder 2">
            <a:extLst>
              <a:ext uri="{FF2B5EF4-FFF2-40B4-BE49-F238E27FC236}">
                <a16:creationId xmlns:a16="http://schemas.microsoft.com/office/drawing/2014/main" id="{83402AF2-F89A-D04C-8D3C-76D8C388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8335" y="3640138"/>
            <a:ext cx="5257800" cy="4238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Insert 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E85CB-8292-B74E-B2DC-1B7541D0F57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38335" y="4126653"/>
            <a:ext cx="5257800" cy="1899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FOR INTERNAL USE ONLY			     Office of Information and Technology</a:t>
            </a:r>
          </a:p>
        </p:txBody>
      </p:sp>
      <p:pic>
        <p:nvPicPr>
          <p:cNvPr id="15" name="Footer">
            <a:extLst>
              <a:ext uri="{FF2B5EF4-FFF2-40B4-BE49-F238E27FC236}">
                <a16:creationId xmlns:a16="http://schemas.microsoft.com/office/drawing/2014/main" id="{1D639F15-80C3-DE46-A003-D12A017A0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37582"/>
            <a:ext cx="12188952" cy="3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7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2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8F1DCD-70DD-7F49-A109-88D20B615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838200" y="3505200"/>
            <a:ext cx="7848600" cy="789590"/>
          </a:xfrm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Name of 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495800"/>
            <a:ext cx="7848599" cy="374904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08BDE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26196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DD2AB52-3520-4185-840D-69649027815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960840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DD2AB52-3520-4185-840D-6964902781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166265"/>
            <a:ext cx="10515600" cy="618385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91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descr="&quot;&quot;">
            <a:extLst>
              <a:ext uri="{FF2B5EF4-FFF2-40B4-BE49-F238E27FC236}">
                <a16:creationId xmlns:a16="http://schemas.microsoft.com/office/drawing/2014/main" id="{BEAC91FE-22FD-4E6A-87EB-4B75B31CDEB8}"/>
              </a:ext>
            </a:extLst>
          </p:cNvPr>
          <p:cNvCxnSpPr/>
          <p:nvPr/>
        </p:nvCxnSpPr>
        <p:spPr>
          <a:xfrm>
            <a:off x="831851" y="3571876"/>
            <a:ext cx="10515600" cy="0"/>
          </a:xfrm>
          <a:prstGeom prst="line">
            <a:avLst/>
          </a:prstGeom>
          <a:ln>
            <a:solidFill>
              <a:srgbClr val="003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2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01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90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89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2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79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74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5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4359730"/>
          </a:xfrm>
        </p:spPr>
        <p:txBody>
          <a:bodyPr numCol="2" spcCol="914400"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286F48B-3078-17B8-01DA-4DD4CAFA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24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763839"/>
            <a:ext cx="10363200" cy="1330324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5"/>
            <a:ext cx="9144000" cy="6905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38B46A-E2D9-F648-8C4B-C6DF64595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006978"/>
            <a:ext cx="9144000" cy="7747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Briefer: Name and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287A-C762-B04C-8C78-1932680E8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F8BCC-BFA1-F642-84C1-3DEA215A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1076322"/>
            <a:ext cx="1737360" cy="16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22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3858"/>
            <a:ext cx="10515600" cy="481885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912DB-CF58-2B44-B78F-FA5C3CCFF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383278" y="982664"/>
            <a:ext cx="3108113" cy="5064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alt text for complex graphic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99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holder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3858"/>
            <a:ext cx="10515600" cy="2076935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A16403-64DA-D349-9AAF-2952A411FC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3523767"/>
            <a:ext cx="10515600" cy="2076935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05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Sidebar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133857"/>
            <a:ext cx="6878781" cy="483052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EDEFD9-BFED-434F-8D05-9CA4431F495F}"/>
              </a:ext>
            </a:extLst>
          </p:cNvPr>
          <p:cNvCxnSpPr/>
          <p:nvPr/>
        </p:nvCxnSpPr>
        <p:spPr>
          <a:xfrm>
            <a:off x="7790688" y="1133857"/>
            <a:ext cx="0" cy="48305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10610B-BCCF-034B-B401-A7C2A95FDA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854696" y="1133858"/>
            <a:ext cx="3499104" cy="2586089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EE1AA3-98A0-E149-81B7-A4FC8FBABD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54697" y="3719947"/>
            <a:ext cx="3499104" cy="224443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98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Two Supportin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133857"/>
            <a:ext cx="4438649" cy="483052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10610B-BCCF-034B-B401-A7C2A95FDA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86400" y="1133858"/>
            <a:ext cx="5867400" cy="2586089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EE1AA3-98A0-E149-81B7-A4FC8FBABD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86402" y="3719947"/>
            <a:ext cx="5867401" cy="224443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6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838202" y="1133857"/>
            <a:ext cx="10515599" cy="185872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10610B-BCCF-034B-B401-A7C2A95FDA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3087350"/>
            <a:ext cx="3413760" cy="1391135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b">
            <a:extLst>
              <a:ext uri="{FF2B5EF4-FFF2-40B4-BE49-F238E27FC236}">
                <a16:creationId xmlns:a16="http://schemas.microsoft.com/office/drawing/2014/main" id="{7ADB0280-2725-5348-9620-05FFA815C35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4573249"/>
            <a:ext cx="3413760" cy="138864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1EE1AA3-98A0-E149-81B7-A4FC8FBABD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89119" y="3088595"/>
            <a:ext cx="3413760" cy="13898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b">
            <a:extLst>
              <a:ext uri="{FF2B5EF4-FFF2-40B4-BE49-F238E27FC236}">
                <a16:creationId xmlns:a16="http://schemas.microsoft.com/office/drawing/2014/main" id="{C41BE50D-B3FE-114C-BA57-58A4DEA04B5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89119" y="4574495"/>
            <a:ext cx="3413760" cy="13898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55A5921-CC24-C744-992F-90BB2C7F773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0039" y="3089841"/>
            <a:ext cx="3413760" cy="13898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b">
            <a:extLst>
              <a:ext uri="{FF2B5EF4-FFF2-40B4-BE49-F238E27FC236}">
                <a16:creationId xmlns:a16="http://schemas.microsoft.com/office/drawing/2014/main" id="{1F9DC565-F7CD-4D49-BBFE-54E017FCDBC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40039" y="4573247"/>
            <a:ext cx="3413760" cy="13898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70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824-BC4D-BC4E-8F89-789151978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26D2C3-64E2-7440-99AC-F8DC77F0E9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137441"/>
            <a:ext cx="10514011" cy="42119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D4B0C3-AED5-1149-A608-D92E5AF541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641765"/>
            <a:ext cx="10515600" cy="4281993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79C999-42AF-3D4F-A523-E1CD40483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52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wo subheading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824-BC4D-BC4E-8F89-789151978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8874"/>
            <a:ext cx="10515600" cy="75292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26D2C3-64E2-7440-99AC-F8DC77F0E9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137441"/>
            <a:ext cx="10514011" cy="42119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D4B0C3-AED5-1149-A608-D92E5AF541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641766"/>
            <a:ext cx="10515600" cy="173528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2669C5-C031-0949-BCEF-538915E07FD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9" y="3589697"/>
            <a:ext cx="10514011" cy="42119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Sub-heading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809810-9DB7-E84D-9C39-5D795F1B7EE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094021"/>
            <a:ext cx="10515600" cy="173528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79C999-42AF-3D4F-A523-E1CD40483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48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79501"/>
            <a:ext cx="5181600" cy="4831443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9501"/>
            <a:ext cx="5181600" cy="4831443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6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 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9745"/>
            <a:ext cx="10515600" cy="7529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EBA3E1E-B72D-5841-BE68-B0030368BE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058864"/>
            <a:ext cx="5471584" cy="2117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D7FA09-D982-8A4E-B298-316DB9B05D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401012"/>
            <a:ext cx="5471584" cy="2535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DDD0237-E847-CA45-B519-10F5341252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5021" y="1058864"/>
            <a:ext cx="5471584" cy="48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2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599" cy="4359730"/>
          </a:xfrm>
        </p:spPr>
        <p:txBody>
          <a:bodyPr numCol="2" spcCol="914400"/>
          <a:lstStyle>
            <a:lvl1pPr marL="457200" indent="-457200">
              <a:buFont typeface="+mj-lt"/>
              <a:buAutoNum type="arabicPeriod"/>
              <a:defRPr sz="220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1" y="1562100"/>
            <a:ext cx="10515600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3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2" y="1562100"/>
            <a:ext cx="487026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7743BD8-572E-D84B-8078-17C9A50192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0266" y="1562100"/>
            <a:ext cx="487026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EEFAF194-D749-236D-EB4E-31AD2FF0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221493C6-4ED7-EAFD-3A39-190B2FED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3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Sections with 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2" y="1562100"/>
            <a:ext cx="487026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7743BD8-572E-D84B-8078-17C9A50192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0266" y="1562100"/>
            <a:ext cx="487026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D5CAE50E-2627-37C5-7655-A4886A7E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7C4E9D21-281C-FB58-1551-B37800B7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6DE7-2209-5A47-8724-C08284FF1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Title, 28pt Segoe UI Bold</a:t>
            </a:r>
          </a:p>
        </p:txBody>
      </p:sp>
      <p:sp>
        <p:nvSpPr>
          <p:cNvPr id="12" name="Content Placeholder"/>
          <p:cNvSpPr>
            <a:spLocks noGrp="1"/>
          </p:cNvSpPr>
          <p:nvPr>
            <p:ph sz="quarter" idx="13"/>
          </p:nvPr>
        </p:nvSpPr>
        <p:spPr>
          <a:xfrm>
            <a:off x="838202" y="1562100"/>
            <a:ext cx="335279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7743BD8-572E-D84B-8078-17C9A50192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2866" y="1562100"/>
            <a:ext cx="335279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EAEFFF59-D959-2C44-9E43-42E5195EF2A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4266" y="1562100"/>
            <a:ext cx="3352798" cy="435973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1D258AFF-3937-36F7-18F2-515FADF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6500"/>
            <a:ext cx="7848600" cy="3087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2112F6BA-5B7C-FC70-C596-52F4D937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917" y="6286500"/>
            <a:ext cx="388883" cy="308791"/>
          </a:xfrm>
        </p:spPr>
        <p:txBody>
          <a:bodyPr/>
          <a:lstStyle/>
          <a:p>
            <a:fld id="{E573346A-FCA4-684E-8D18-26E83240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image" Target="../media/image13.emf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tags" Target="../tags/tag1.xml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2.xml"/><Relationship Id="rId27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571500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Size 28pt, Segoe UI Bold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187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Body Text no smaller than 18pt font, Segoe UI Regular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86500"/>
            <a:ext cx="7048500" cy="308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4917" y="6286500"/>
            <a:ext cx="388883" cy="30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1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38" r:id="rId2"/>
    <p:sldLayoutId id="2147483732" r:id="rId3"/>
    <p:sldLayoutId id="2147483745" r:id="rId4"/>
    <p:sldLayoutId id="2147483746" r:id="rId5"/>
    <p:sldLayoutId id="2147483728" r:id="rId6"/>
    <p:sldLayoutId id="2147483739" r:id="rId7"/>
    <p:sldLayoutId id="2147483743" r:id="rId8"/>
    <p:sldLayoutId id="2147483741" r:id="rId9"/>
    <p:sldLayoutId id="2147483711" r:id="rId10"/>
    <p:sldLayoutId id="2147483744" r:id="rId11"/>
    <p:sldLayoutId id="2147483757" r:id="rId12"/>
    <p:sldLayoutId id="2147483740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4" r:id="rId19"/>
    <p:sldLayoutId id="2147483755" r:id="rId20"/>
    <p:sldLayoutId id="2147483756" r:id="rId21"/>
    <p:sldLayoutId id="2147483733" r:id="rId22"/>
    <p:sldLayoutId id="2147483747" r:id="rId23"/>
    <p:sldLayoutId id="2147483736" r:id="rId24"/>
    <p:sldLayoutId id="2147483734" r:id="rId25"/>
    <p:sldLayoutId id="2147483735" r:id="rId26"/>
    <p:sldLayoutId id="2147483759" r:id="rId27"/>
    <p:sldLayoutId id="214748376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2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02920" indent="-228600" algn="l" defTabSz="914400" rtl="0" eaLnBrk="1" latinLnBrk="0" hangingPunct="1">
        <a:lnSpc>
          <a:spcPct val="92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accent5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31520" indent="-228600" algn="l" defTabSz="914400" rtl="0" eaLnBrk="1" latinLnBrk="0" hangingPunct="1">
        <a:lnSpc>
          <a:spcPct val="92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78408" indent="-228600" algn="l" defTabSz="914400" rtl="0" eaLnBrk="1" latinLnBrk="0" hangingPunct="1">
        <a:lnSpc>
          <a:spcPct val="92000"/>
        </a:lnSpc>
        <a:spcBef>
          <a:spcPts val="500"/>
        </a:spcBef>
        <a:buFont typeface=".AppleSystemUIFont" charset="-120"/>
        <a:buChar char="»"/>
        <a:defRPr sz="1800" kern="1200">
          <a:solidFill>
            <a:schemeClr val="accent5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13" pos="528">
          <p15:clr>
            <a:srgbClr val="F26B43"/>
          </p15:clr>
        </p15:guide>
        <p15:guide id="15" pos="936">
          <p15:clr>
            <a:srgbClr val="F26B43"/>
          </p15:clr>
        </p15:guide>
        <p15:guide id="16" pos="1080">
          <p15:clr>
            <a:srgbClr val="F26B43"/>
          </p15:clr>
        </p15:guide>
        <p15:guide id="17" pos="1488">
          <p15:clr>
            <a:srgbClr val="F26B43"/>
          </p15:clr>
        </p15:guide>
        <p15:guide id="18" pos="5040">
          <p15:clr>
            <a:srgbClr val="F26B43"/>
          </p15:clr>
        </p15:guide>
        <p15:guide id="19" pos="5472">
          <p15:clr>
            <a:srgbClr val="F26B43"/>
          </p15:clr>
        </p15:guide>
        <p15:guide id="20" pos="5616">
          <p15:clr>
            <a:srgbClr val="F26B43"/>
          </p15:clr>
        </p15:guide>
        <p15:guide id="21" pos="6024">
          <p15:clr>
            <a:srgbClr val="F26B43"/>
          </p15:clr>
        </p15:guide>
        <p15:guide id="22" pos="6168">
          <p15:clr>
            <a:srgbClr val="F26B43"/>
          </p15:clr>
        </p15:guide>
        <p15:guide id="23" pos="6600">
          <p15:clr>
            <a:srgbClr val="F26B43"/>
          </p15:clr>
        </p15:guide>
        <p15:guide id="24" pos="6744">
          <p15:clr>
            <a:srgbClr val="F26B43"/>
          </p15:clr>
        </p15:guide>
        <p15:guide id="25" pos="7152">
          <p15:clr>
            <a:srgbClr val="F26B43"/>
          </p15:clr>
        </p15:guide>
        <p15:guide id="26" orient="horz" pos="864">
          <p15:clr>
            <a:srgbClr val="F26B43"/>
          </p15:clr>
        </p15:guide>
        <p15:guide id="27" orient="horz" pos="984">
          <p15:clr>
            <a:srgbClr val="F26B43"/>
          </p15:clr>
        </p15:guide>
        <p15:guide id="28" orient="horz" pos="1488">
          <p15:clr>
            <a:srgbClr val="F26B43"/>
          </p15:clr>
        </p15:guide>
        <p15:guide id="29" orient="horz" pos="1584">
          <p15:clr>
            <a:srgbClr val="F26B43"/>
          </p15:clr>
        </p15:guide>
        <p15:guide id="30" orient="horz" pos="2088">
          <p15:clr>
            <a:srgbClr val="F26B43"/>
          </p15:clr>
        </p15:guide>
        <p15:guide id="31" orient="horz" pos="2208">
          <p15:clr>
            <a:srgbClr val="F26B43"/>
          </p15:clr>
        </p15:guide>
        <p15:guide id="32" orient="horz" pos="2712">
          <p15:clr>
            <a:srgbClr val="F26B43"/>
          </p15:clr>
        </p15:guide>
        <p15:guide id="33" orient="horz" pos="2832">
          <p15:clr>
            <a:srgbClr val="F26B43"/>
          </p15:clr>
        </p15:guide>
        <p15:guide id="34" orient="horz" pos="3336">
          <p15:clr>
            <a:srgbClr val="F26B43"/>
          </p15:clr>
        </p15:guide>
        <p15:guide id="35" orient="horz" pos="3456">
          <p15:clr>
            <a:srgbClr val="F26B43"/>
          </p15:clr>
        </p15:guide>
        <p15:guide id="36" orient="horz" pos="3960">
          <p15:clr>
            <a:srgbClr val="F26B43"/>
          </p15:clr>
        </p15:guide>
        <p15:guide id="37" pos="1656">
          <p15:clr>
            <a:srgbClr val="F26B43"/>
          </p15:clr>
        </p15:guide>
        <p15:guide id="38" pos="2064">
          <p15:clr>
            <a:srgbClr val="F26B43"/>
          </p15:clr>
        </p15:guide>
        <p15:guide id="39" pos="2208">
          <p15:clr>
            <a:srgbClr val="F26B43"/>
          </p15:clr>
        </p15:guide>
        <p15:guide id="40" pos="2640">
          <p15:clr>
            <a:srgbClr val="F26B43"/>
          </p15:clr>
        </p15:guide>
        <p15:guide id="41" pos="2784">
          <p15:clr>
            <a:srgbClr val="F26B43"/>
          </p15:clr>
        </p15:guide>
        <p15:guide id="42" pos="3192">
          <p15:clr>
            <a:srgbClr val="F26B43"/>
          </p15:clr>
        </p15:guide>
        <p15:guide id="43" pos="3336">
          <p15:clr>
            <a:srgbClr val="F26B43"/>
          </p15:clr>
        </p15:guide>
        <p15:guide id="44" pos="3768">
          <p15:clr>
            <a:srgbClr val="F26B43"/>
          </p15:clr>
        </p15:guide>
        <p15:guide id="45" pos="3912">
          <p15:clr>
            <a:srgbClr val="F26B43"/>
          </p15:clr>
        </p15:guide>
        <p15:guide id="46" pos="4320">
          <p15:clr>
            <a:srgbClr val="F26B43"/>
          </p15:clr>
        </p15:guide>
        <p15:guide id="47" pos="4464">
          <p15:clr>
            <a:srgbClr val="F26B43"/>
          </p15:clr>
        </p15:guide>
        <p15:guide id="48" pos="48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BCCC815A-F2C9-434C-A69F-6B52C370B91D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60118878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395" imgH="396" progId="TCLayout.ActiveDocument.1">
                  <p:embed/>
                </p:oleObj>
              </mc:Choice>
              <mc:Fallback>
                <p:oleObj name="think-cell Slide" r:id="rId25" imgW="395" imgH="39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BCCC815A-F2C9-434C-A69F-6B52C370B9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7E99BCBC-83A5-40D0-8DE3-4DB102CDECA1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36162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9596-4C46-47D4-A545-08389D598C62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E7798-284D-44E6-BD33-EC3C7F4CA8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&quot;&quot;">
            <a:extLst>
              <a:ext uri="{FF2B5EF4-FFF2-40B4-BE49-F238E27FC236}">
                <a16:creationId xmlns:a16="http://schemas.microsoft.com/office/drawing/2014/main" id="{9A344643-0805-4A78-8519-399E280674A5}"/>
              </a:ext>
            </a:extLst>
          </p:cNvPr>
          <p:cNvSpPr/>
          <p:nvPr/>
        </p:nvSpPr>
        <p:spPr>
          <a:xfrm>
            <a:off x="0" y="0"/>
            <a:ext cx="12192000" cy="872671"/>
          </a:xfrm>
          <a:prstGeom prst="rect">
            <a:avLst/>
          </a:prstGeom>
          <a:solidFill>
            <a:srgbClr val="002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1C4A79-7B67-4263-9C21-0F0F093D2ECB}"/>
              </a:ext>
            </a:extLst>
          </p:cNvPr>
          <p:cNvSpPr/>
          <p:nvPr/>
        </p:nvSpPr>
        <p:spPr>
          <a:xfrm>
            <a:off x="0" y="6140682"/>
            <a:ext cx="12192000" cy="731839"/>
          </a:xfrm>
          <a:prstGeom prst="rect">
            <a:avLst/>
          </a:prstGeom>
          <a:solidFill>
            <a:srgbClr val="002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9" name="Picture 2" descr="Choose VA logo">
            <a:extLst>
              <a:ext uri="{FF2B5EF4-FFF2-40B4-BE49-F238E27FC236}">
                <a16:creationId xmlns:a16="http://schemas.microsoft.com/office/drawing/2014/main" id="{ED68DA6A-5DF1-4139-9A45-26BF50A0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2" y="6191251"/>
            <a:ext cx="236855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eal and logo for the U.S. Department of Veterans Affairs">
            <a:extLst>
              <a:ext uri="{FF2B5EF4-FFF2-40B4-BE49-F238E27FC236}">
                <a16:creationId xmlns:a16="http://schemas.microsoft.com/office/drawing/2014/main" id="{89C54729-2C98-4A73-B5EB-4446016F346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51" y="6184207"/>
            <a:ext cx="2940051" cy="6417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525" y="97246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25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va.gov/programs/orppe/education/webinars/archives.cf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.va.gov/programs/orppe/education/webinars/session_archive.cfm?RecordID=207128&amp;Date01192023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VHAORDQualtricsSupport@va.gov" TargetMode="External"/><Relationship Id="rId2" Type="http://schemas.openxmlformats.org/officeDocument/2006/relationships/hyperlink" Target="https://gcc02.safelinks.protection.outlook.com/?url=https%3A%2F%2Fforms.office.com%2Fpages%2Fresponsepage.aspx%3Fid%3DIxtf6a-r7kWCHberJRqzv-tB7UEwjyNKjwvOLaspe89UMEIwS1JUVzhXODZIS0tDVklITDI5RzVCQy4u&amp;data=05%7C01%7C%7C850f4f60a6bb4947980d08db9dc39d59%7Ce95f1b23abaf45ee821db7ab251ab3bf%7C0%7C0%7C638277236979972836%7CUnknown%7CTWFpbGZsb3d8eyJWIjoiMC4wLjAwMDAiLCJQIjoiV2luMzIiLCJBTiI6Ik1haWwiLCJXVCI6Mn0%3D%7C3000%7C%7C%7C&amp;sdata=nASIjX65LcId%2Bsl1ycMVLlOLmWwb1gY%2B2pzLbcv8zL4%3D&amp;reserved=0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gif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2984B-CB31-47C7-AD3B-A39C9166C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24" y="932656"/>
            <a:ext cx="2595053" cy="17308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C948FE-873A-4396-AD92-FC9DEBAA8E20}"/>
              </a:ext>
            </a:extLst>
          </p:cNvPr>
          <p:cNvSpPr txBox="1">
            <a:spLocks/>
          </p:cNvSpPr>
          <p:nvPr/>
        </p:nvSpPr>
        <p:spPr>
          <a:xfrm>
            <a:off x="757574" y="2598987"/>
            <a:ext cx="4443383" cy="3262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Recording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 - This session is being recorded and the associated handouts will be available on ORPP&amp;E’s Education and Training website within one-week post-webinar.</a:t>
            </a:r>
          </a:p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Close Captioning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- Now available in the new Webex platform. Click the “CC” button at the bottom left of the Webex screen.</a:t>
            </a:r>
          </a:p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Experiencing Sound I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sym typeface="BrownStd-Light"/>
              </a:rPr>
              <a:t>ssues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? – Call in using the number in your Webex chat box or in your registration confirmation email.</a:t>
            </a:r>
          </a:p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6D54A4-5B54-4112-ACC6-B635EFB16713}"/>
              </a:ext>
            </a:extLst>
          </p:cNvPr>
          <p:cNvSpPr txBox="1">
            <a:spLocks/>
          </p:cNvSpPr>
          <p:nvPr/>
        </p:nvSpPr>
        <p:spPr>
          <a:xfrm>
            <a:off x="6239756" y="2598987"/>
            <a:ext cx="5308973" cy="3440347"/>
          </a:xfrm>
          <a:prstGeom prst="rect">
            <a:avLst/>
          </a:prstGeom>
        </p:spPr>
        <p:txBody>
          <a:bodyPr vert="horz" lIns="51435" tIns="25719" rIns="51435" bIns="2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Q&amp;A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- Please use the Q&amp;A feature to submit questions.  </a:t>
            </a:r>
          </a:p>
          <a:p>
            <a:pPr marL="685783" lvl="1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/>
                <a:sym typeface="BrownStd-Light"/>
              </a:rPr>
              <a:t>Be sure to send questions to “All panelists”.</a:t>
            </a:r>
          </a:p>
          <a:p>
            <a:pPr marL="685783" lvl="1" indent="-228594" defTabSz="914377"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/>
                <a:sym typeface="BrownStd-Light"/>
              </a:rPr>
              <a:t>Questions will be addressed at the end of the webinar.</a:t>
            </a:r>
          </a:p>
          <a:p>
            <a:pPr marL="457189" lvl="1" indent="0" defTabSz="914377">
              <a:buNone/>
              <a:defRPr/>
            </a:pPr>
            <a:endParaRPr lang="en-US" sz="1600" b="1" dirty="0">
              <a:solidFill>
                <a:srgbClr val="FF0000"/>
              </a:solidFill>
              <a:latin typeface="Calibri" panose="020F0502020204030204"/>
              <a:sym typeface="BrownStd-Light"/>
            </a:endParaRPr>
          </a:p>
          <a:p>
            <a:pPr marL="128585" indent="-128585" defTabSz="514338">
              <a:spcBef>
                <a:spcPts val="563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Webinar Archive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- Most ORPP&amp;E webinars can be found here: 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https://www.research.va.gov/programs/orppe/education/webinars/archives.cfm</a:t>
            </a: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  <a:p>
            <a:pPr marL="128585" indent="-128585" defTabSz="514338">
              <a:spcBef>
                <a:spcPts val="563"/>
              </a:spcBef>
              <a:buFont typeface="Wingdings" panose="05000000000000000000" pitchFamily="2" charset="2"/>
              <a:buChar char="ü"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  <a:p>
            <a:pPr marL="128585" indent="-128585" defTabSz="514338">
              <a:spcBef>
                <a:spcPts val="563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P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sym typeface="BrownStd-Light"/>
              </a:rPr>
              <a:t>ost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-Webinar Evaluation Survey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sym typeface="BrownStd-Light"/>
              </a:rPr>
              <a:t>-  We are grateful to all that complete the post-webinar evaluation survey.  It will automatically pop up once the webinar is exited. </a:t>
            </a:r>
          </a:p>
          <a:p>
            <a:pPr marL="128585" indent="-128585" defTabSz="514338">
              <a:spcBef>
                <a:spcPts val="563"/>
              </a:spcBef>
              <a:buFont typeface="Wingdings" panose="05000000000000000000" pitchFamily="2" charset="2"/>
              <a:buChar char="ü"/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  <a:sym typeface="BrownStd-Light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45F7CF9-5134-4BA7-BF10-0BDF794C6DC3}"/>
              </a:ext>
            </a:extLst>
          </p:cNvPr>
          <p:cNvSpPr txBox="1">
            <a:spLocks/>
          </p:cNvSpPr>
          <p:nvPr/>
        </p:nvSpPr>
        <p:spPr>
          <a:xfrm>
            <a:off x="3289301" y="6248401"/>
            <a:ext cx="4813300" cy="55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3E7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E7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E7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3E7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3E7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  <a:sym typeface="BrownStd-Light"/>
              </a:rPr>
              <a:t>For questions, please use Q&amp;A box and address to “All Panelists.” </a:t>
            </a:r>
          </a:p>
          <a:p>
            <a:pPr marL="0" indent="0" defTabSz="914377">
              <a:buNone/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  <a:sym typeface="BrownStd-Light"/>
              </a:rPr>
              <a:t>All Webinars will be recorded and posted within one week.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662F65-850D-4631-AD6A-04DDDD8F7309}"/>
              </a:ext>
            </a:extLst>
          </p:cNvPr>
          <p:cNvSpPr txBox="1">
            <a:spLocks/>
          </p:cNvSpPr>
          <p:nvPr/>
        </p:nvSpPr>
        <p:spPr>
          <a:xfrm>
            <a:off x="4383997" y="1921932"/>
            <a:ext cx="1633919" cy="199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1351" i="1" dirty="0">
                <a:solidFill>
                  <a:prstClr val="black"/>
                </a:solidFill>
                <a:latin typeface="Bradley Hand ITC" panose="03070402050302030203" pitchFamily="66" charset="0"/>
                <a:sym typeface="BrownStd-Light"/>
              </a:rPr>
              <a:t>Webinar </a:t>
            </a:r>
            <a:br>
              <a:rPr lang="en-US" sz="1351" i="1" dirty="0">
                <a:solidFill>
                  <a:prstClr val="black"/>
                </a:solidFill>
                <a:latin typeface="Bradley Hand ITC" panose="03070402050302030203" pitchFamily="66" charset="0"/>
                <a:sym typeface="BrownStd-Light"/>
              </a:rPr>
            </a:br>
            <a:r>
              <a:rPr lang="en-US" sz="1351" i="1" dirty="0">
                <a:solidFill>
                  <a:prstClr val="black"/>
                </a:solidFill>
                <a:latin typeface="Bradley Hand ITC" panose="03070402050302030203" pitchFamily="66" charset="0"/>
                <a:sym typeface="BrownStd-Light"/>
              </a:rPr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130381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30;p140">
            <a:extLst>
              <a:ext uri="{FF2B5EF4-FFF2-40B4-BE49-F238E27FC236}">
                <a16:creationId xmlns:a16="http://schemas.microsoft.com/office/drawing/2014/main" id="{D513E8F4-598E-857C-5E26-0CD1D7DF4DC9}"/>
              </a:ext>
            </a:extLst>
          </p:cNvPr>
          <p:cNvSpPr txBox="1">
            <a:spLocks/>
          </p:cNvSpPr>
          <p:nvPr/>
        </p:nvSpPr>
        <p:spPr>
          <a:xfrm>
            <a:off x="303896" y="229232"/>
            <a:ext cx="105156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defTabSz="1219170">
              <a:buClr>
                <a:srgbClr val="151F26"/>
              </a:buClr>
              <a:defRPr/>
            </a:pPr>
            <a:r>
              <a:rPr lang="en-US" sz="2800" kern="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Flexible, user-friendly configuration</a:t>
            </a:r>
          </a:p>
        </p:txBody>
      </p:sp>
      <p:sp>
        <p:nvSpPr>
          <p:cNvPr id="10" name="Google Shape;831;p140">
            <a:extLst>
              <a:ext uri="{FF2B5EF4-FFF2-40B4-BE49-F238E27FC236}">
                <a16:creationId xmlns:a16="http://schemas.microsoft.com/office/drawing/2014/main" id="{429674DB-32FF-62E6-FE37-35A572226731}"/>
              </a:ext>
            </a:extLst>
          </p:cNvPr>
          <p:cNvSpPr/>
          <p:nvPr/>
        </p:nvSpPr>
        <p:spPr>
          <a:xfrm>
            <a:off x="512333" y="1304561"/>
            <a:ext cx="4317200" cy="3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67" rIns="45700" bIns="22867" anchor="t" anchorCtr="0">
            <a:noAutofit/>
          </a:bodyPr>
          <a:lstStyle/>
          <a:p>
            <a:pPr marL="488940" indent="-285750" defTabSz="1219140">
              <a:buClr>
                <a:srgbClr val="0C0C0C"/>
              </a:buClr>
              <a:buSzPct val="99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accent6"/>
                </a:solidFill>
                <a:cs typeface="Arial"/>
                <a:sym typeface="Arial"/>
              </a:rPr>
              <a:t>Leverage pre-built, expert-crafted solutions and question libraries to drive standardization and accelerate research. </a:t>
            </a:r>
            <a:endParaRPr sz="1600" dirty="0">
              <a:solidFill>
                <a:schemeClr val="accent6"/>
              </a:solidFill>
              <a:ea typeface="Arial"/>
              <a:cs typeface="Arial"/>
              <a:sym typeface="Arial"/>
            </a:endParaRPr>
          </a:p>
          <a:p>
            <a:pPr marL="590536" indent="-285750" defTabSz="1219140">
              <a:buClr>
                <a:srgbClr val="000000"/>
              </a:buClr>
              <a:buSzPct val="99000"/>
              <a:buFont typeface="Arial" panose="020B0604020202020204" pitchFamily="34" charset="0"/>
              <a:buChar char="•"/>
            </a:pPr>
            <a:endParaRPr sz="1600" dirty="0">
              <a:solidFill>
                <a:schemeClr val="accent6"/>
              </a:solidFill>
              <a:ea typeface="Arial"/>
              <a:cs typeface="Arial"/>
              <a:sym typeface="Arial"/>
            </a:endParaRPr>
          </a:p>
          <a:p>
            <a:pPr marL="488940" indent="-285750" defTabSz="1219140">
              <a:buClr>
                <a:srgbClr val="0C0C0C"/>
              </a:buClr>
              <a:buSzPct val="99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accent6"/>
                </a:solidFill>
                <a:cs typeface="Arial"/>
                <a:sym typeface="Arial"/>
              </a:rPr>
              <a:t>User-friendly point-and-click setup, with guided suggestions and pre-built content. </a:t>
            </a:r>
            <a:endParaRPr sz="800" dirty="0">
              <a:solidFill>
                <a:schemeClr val="accent6"/>
              </a:solidFill>
              <a:cs typeface="Arial"/>
              <a:sym typeface="Arial"/>
            </a:endParaRPr>
          </a:p>
          <a:p>
            <a:pPr marL="505872" indent="-285750" defTabSz="1219140">
              <a:buClr>
                <a:srgbClr val="000000"/>
              </a:buClr>
              <a:buSzPct val="99000"/>
              <a:buFont typeface="Arial" panose="020B0604020202020204" pitchFamily="34" charset="0"/>
              <a:buChar char="•"/>
            </a:pPr>
            <a:endParaRPr sz="1600" dirty="0">
              <a:solidFill>
                <a:schemeClr val="accent6"/>
              </a:solidFill>
              <a:ea typeface="Arial"/>
              <a:cs typeface="Arial"/>
              <a:sym typeface="Arial"/>
            </a:endParaRPr>
          </a:p>
          <a:p>
            <a:pPr marL="488940" indent="-285750" defTabSz="1219140">
              <a:buClr>
                <a:srgbClr val="0C0C0C"/>
              </a:buClr>
              <a:buSzPct val="99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accent6"/>
                </a:solidFill>
                <a:cs typeface="Arial"/>
                <a:sym typeface="Arial"/>
              </a:rPr>
              <a:t>Evaluate effectiveness of projects before publishing, through machine-learning powered recommendations. </a:t>
            </a:r>
            <a:endParaRPr sz="800" dirty="0">
              <a:solidFill>
                <a:schemeClr val="accent6"/>
              </a:solidFill>
              <a:cs typeface="Arial"/>
              <a:sym typeface="Arial"/>
            </a:endParaRPr>
          </a:p>
        </p:txBody>
      </p:sp>
      <p:sp>
        <p:nvSpPr>
          <p:cNvPr id="11" name="Google Shape;832;p140">
            <a:extLst>
              <a:ext uri="{FF2B5EF4-FFF2-40B4-BE49-F238E27FC236}">
                <a16:creationId xmlns:a16="http://schemas.microsoft.com/office/drawing/2014/main" id="{099321F0-B05F-C2ED-7852-0E6AFD70D6B8}"/>
              </a:ext>
            </a:extLst>
          </p:cNvPr>
          <p:cNvSpPr txBox="1"/>
          <p:nvPr/>
        </p:nvSpPr>
        <p:spPr>
          <a:xfrm>
            <a:off x="405167" y="754500"/>
            <a:ext cx="10643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40">
              <a:buClr>
                <a:srgbClr val="0C0C0C"/>
              </a:buClr>
              <a:buSzPts val="1200"/>
            </a:pPr>
            <a:r>
              <a:rPr lang="en" sz="16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Onboard and enable researchers quickly, with limited learning curve, through a user-friendly interface.</a:t>
            </a:r>
            <a:endParaRPr sz="667" b="1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2" name="Google Shape;833;p140">
            <a:extLst>
              <a:ext uri="{FF2B5EF4-FFF2-40B4-BE49-F238E27FC236}">
                <a16:creationId xmlns:a16="http://schemas.microsoft.com/office/drawing/2014/main" id="{B36FE256-519A-FBC0-6013-6F95AFE12C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1488"/>
          <a:stretch/>
        </p:blipFill>
        <p:spPr>
          <a:xfrm>
            <a:off x="5306702" y="1545433"/>
            <a:ext cx="6885303" cy="44912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7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39;p141">
            <a:extLst>
              <a:ext uri="{FF2B5EF4-FFF2-40B4-BE49-F238E27FC236}">
                <a16:creationId xmlns:a16="http://schemas.microsoft.com/office/drawing/2014/main" id="{382FE9B8-0E14-46F3-DAEF-B27E456E3D15}"/>
              </a:ext>
            </a:extLst>
          </p:cNvPr>
          <p:cNvSpPr txBox="1">
            <a:spLocks/>
          </p:cNvSpPr>
          <p:nvPr/>
        </p:nvSpPr>
        <p:spPr>
          <a:xfrm>
            <a:off x="303896" y="229232"/>
            <a:ext cx="105156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defTabSz="1219170">
              <a:buClr>
                <a:srgbClr val="151F26"/>
              </a:buClr>
              <a:defRPr/>
            </a:pPr>
            <a:r>
              <a:rPr lang="en-US" sz="2800" kern="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 insights through analysis tools</a:t>
            </a:r>
          </a:p>
        </p:txBody>
      </p:sp>
      <p:sp>
        <p:nvSpPr>
          <p:cNvPr id="12" name="Google Shape;840;p141">
            <a:extLst>
              <a:ext uri="{FF2B5EF4-FFF2-40B4-BE49-F238E27FC236}">
                <a16:creationId xmlns:a16="http://schemas.microsoft.com/office/drawing/2014/main" id="{E59C6F69-1024-B126-0538-9116F976E30C}"/>
              </a:ext>
            </a:extLst>
          </p:cNvPr>
          <p:cNvSpPr txBox="1"/>
          <p:nvPr/>
        </p:nvSpPr>
        <p:spPr>
          <a:xfrm>
            <a:off x="405167" y="754500"/>
            <a:ext cx="111700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40">
              <a:buClr>
                <a:srgbClr val="0C0C0C"/>
              </a:buClr>
              <a:buSzPts val="1200"/>
            </a:pPr>
            <a:r>
              <a:rPr lang="en-US" sz="16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Quickly visualize results and derive insights through dashboards, statistical analysis, and text analytics. </a:t>
            </a:r>
            <a:endParaRPr lang="en-US" sz="667" b="1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3" name="Google Shape;841;p141">
            <a:extLst>
              <a:ext uri="{FF2B5EF4-FFF2-40B4-BE49-F238E27FC236}">
                <a16:creationId xmlns:a16="http://schemas.microsoft.com/office/drawing/2014/main" id="{7FE95E85-5CDD-651B-9392-888E130F1B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3167" y="4127592"/>
            <a:ext cx="5752032" cy="23531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Google Shape;842;p141">
            <a:extLst>
              <a:ext uri="{FF2B5EF4-FFF2-40B4-BE49-F238E27FC236}">
                <a16:creationId xmlns:a16="http://schemas.microsoft.com/office/drawing/2014/main" id="{A6CAD565-ADC4-D374-CE2F-3977991A5F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35" y="1427402"/>
            <a:ext cx="5619568" cy="28207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" name="Google Shape;843;p141" descr="https://lh6.googleusercontent.com/9Kg61ftNCV0G1FAjOJs7t_M9JsueTSVSQKB4Nan-fELUL7rX3YYL7gQwIAv_RFAVmTdHD0eWLnU6GYdoI0OxnT9WkApbA6aNsli_xLCdwAmMjv69hozHqd-7w_Xox9XqMlshkUiOdAQ">
            <a:extLst>
              <a:ext uri="{FF2B5EF4-FFF2-40B4-BE49-F238E27FC236}">
                <a16:creationId xmlns:a16="http://schemas.microsoft.com/office/drawing/2014/main" id="{51E7B1D8-3675-6367-77C2-7C18939CB5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134" t="22019" r="8888" b="35479"/>
          <a:stretch/>
        </p:blipFill>
        <p:spPr>
          <a:xfrm>
            <a:off x="7248036" y="3756602"/>
            <a:ext cx="4355243" cy="1972068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srgbClr val="000000">
                <a:alpha val="14900"/>
              </a:srgbClr>
            </a:outerShdw>
          </a:effectLst>
        </p:spPr>
      </p:pic>
      <p:pic>
        <p:nvPicPr>
          <p:cNvPr id="16" name="Google Shape;844;p141">
            <a:extLst>
              <a:ext uri="{FF2B5EF4-FFF2-40B4-BE49-F238E27FC236}">
                <a16:creationId xmlns:a16="http://schemas.microsoft.com/office/drawing/2014/main" id="{3D6454FB-38EA-1BA3-6596-B6938E615F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6380" t="4400" r="6379" b="-4400"/>
          <a:stretch/>
        </p:blipFill>
        <p:spPr>
          <a:xfrm>
            <a:off x="5118867" y="968536"/>
            <a:ext cx="5668860" cy="3553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11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0E4D-0E22-5A0E-E5DA-28925B42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198"/>
            <a:ext cx="8432800" cy="789591"/>
          </a:xfrm>
        </p:spPr>
        <p:txBody>
          <a:bodyPr/>
          <a:lstStyle/>
          <a:p>
            <a:pPr defTabSz="1219170"/>
            <a:r>
              <a:rPr lang="en-US" sz="3600" dirty="0">
                <a:solidFill>
                  <a:schemeClr val="bg1"/>
                </a:solidFill>
              </a:rPr>
              <a:t>Box.com-Qualtrics Integration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DTC </a:t>
            </a:r>
            <a:r>
              <a:rPr lang="en-US" sz="2800" dirty="0" err="1">
                <a:solidFill>
                  <a:schemeClr val="bg1"/>
                </a:solidFill>
              </a:rPr>
              <a:t>Mulesoft</a:t>
            </a:r>
            <a:r>
              <a:rPr lang="en-US" sz="2800" dirty="0">
                <a:solidFill>
                  <a:schemeClr val="bg1"/>
                </a:solidFill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88198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9EE0CF-8D3C-95CD-BA82-0412DC61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9951" r="171" b="1158"/>
          <a:stretch/>
        </p:blipFill>
        <p:spPr bwMode="auto">
          <a:xfrm>
            <a:off x="1219200" y="381000"/>
            <a:ext cx="102412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3444B5-3A41-0FB1-9834-C7FB72DB039F}"/>
              </a:ext>
            </a:extLst>
          </p:cNvPr>
          <p:cNvSpPr/>
          <p:nvPr/>
        </p:nvSpPr>
        <p:spPr>
          <a:xfrm>
            <a:off x="5748867" y="441000"/>
            <a:ext cx="2650066" cy="6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839;p141">
            <a:extLst>
              <a:ext uri="{FF2B5EF4-FFF2-40B4-BE49-F238E27FC236}">
                <a16:creationId xmlns:a16="http://schemas.microsoft.com/office/drawing/2014/main" id="{2028F244-E9B8-7153-770C-CCEAD3D31BAD}"/>
              </a:ext>
            </a:extLst>
          </p:cNvPr>
          <p:cNvSpPr txBox="1">
            <a:spLocks/>
          </p:cNvSpPr>
          <p:nvPr/>
        </p:nvSpPr>
        <p:spPr>
          <a:xfrm>
            <a:off x="303896" y="169963"/>
            <a:ext cx="105156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defTabSz="1219170">
              <a:buClr>
                <a:srgbClr val="151F26"/>
              </a:buClr>
              <a:defRPr/>
            </a:pPr>
            <a:r>
              <a:rPr lang="en-US" sz="2800" kern="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Box-Qualtrics Integration Process Diagram</a:t>
            </a:r>
          </a:p>
        </p:txBody>
      </p:sp>
    </p:spTree>
    <p:extLst>
      <p:ext uri="{BB962C8B-B14F-4D97-AF65-F5344CB8AC3E}">
        <p14:creationId xmlns:p14="http://schemas.microsoft.com/office/powerpoint/2010/main" val="3093125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7DEA-7364-71F6-5AE1-487D2276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67" y="484095"/>
            <a:ext cx="10967120" cy="589032"/>
          </a:xfrm>
        </p:spPr>
        <p:txBody>
          <a:bodyPr/>
          <a:lstStyle/>
          <a:p>
            <a:pPr algn="l"/>
            <a:r>
              <a:rPr lang="en-US" dirty="0">
                <a:latin typeface="Segoe UI"/>
                <a:cs typeface="Arial"/>
              </a:rPr>
              <a:t>Demo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EBD40-DE8F-CAEA-E568-6AA480F6C168}"/>
              </a:ext>
            </a:extLst>
          </p:cNvPr>
          <p:cNvSpPr txBox="1"/>
          <p:nvPr/>
        </p:nvSpPr>
        <p:spPr>
          <a:xfrm>
            <a:off x="619067" y="1465090"/>
            <a:ext cx="9739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Witness the simplicity of: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Generating a survey using a template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Configuring seamless sharing of survey responses to Box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Accessing and downloading responses directly within Box </a:t>
            </a:r>
          </a:p>
        </p:txBody>
      </p:sp>
    </p:spTree>
    <p:extLst>
      <p:ext uri="{BB962C8B-B14F-4D97-AF65-F5344CB8AC3E}">
        <p14:creationId xmlns:p14="http://schemas.microsoft.com/office/powerpoint/2010/main" val="364332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7DEA-7364-71F6-5AE1-487D2276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70989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0CA09C4-5BFE-6F53-110C-5C53FA0C411F}"/>
              </a:ext>
            </a:extLst>
          </p:cNvPr>
          <p:cNvSpPr txBox="1">
            <a:spLocks/>
          </p:cNvSpPr>
          <p:nvPr/>
        </p:nvSpPr>
        <p:spPr>
          <a:xfrm>
            <a:off x="1164146" y="2193132"/>
            <a:ext cx="9689281" cy="209199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Refer to the ORD training recording (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)</a:t>
            </a:r>
          </a:p>
          <a:p>
            <a:pPr marL="457200" indent="-457200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marL="457200" indent="-457200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Be on the lookout for additional information on how to move forward with Box and Qualtrics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50C5E-F284-F48D-3478-005E7BC8F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67" y="914400"/>
            <a:ext cx="10967120" cy="589032"/>
          </a:xfrm>
        </p:spPr>
        <p:txBody>
          <a:bodyPr/>
          <a:lstStyle/>
          <a:p>
            <a:pPr algn="l"/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38124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D5AA87-3979-ADEF-553C-BCBE6C3CA81E}"/>
              </a:ext>
            </a:extLst>
          </p:cNvPr>
          <p:cNvSpPr txBox="1">
            <a:spLocks/>
          </p:cNvSpPr>
          <p:nvPr/>
        </p:nvSpPr>
        <p:spPr>
          <a:xfrm>
            <a:off x="1166581" y="2634171"/>
            <a:ext cx="10121988" cy="123586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indent="-609585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For VA Box questions, utilize the VA Box Support Form (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)</a:t>
            </a:r>
          </a:p>
          <a:p>
            <a:pPr defTabSz="1219170"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  <a:p>
            <a:pPr marL="609585" indent="-609585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Qualtrics specific questions, contact: 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hlinkClick r:id="rId3" tooltip="mailto:VHAORDQualtricsSupport@va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VHAORDQualtricsSupport@va.gov</a:t>
            </a:r>
            <a:endParaRPr lang="en-US" sz="20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1219170"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7420D6-8EF2-9E08-3D0E-EB307FA974F9}"/>
              </a:ext>
            </a:extLst>
          </p:cNvPr>
          <p:cNvSpPr txBox="1">
            <a:spLocks/>
          </p:cNvSpPr>
          <p:nvPr/>
        </p:nvSpPr>
        <p:spPr>
          <a:xfrm>
            <a:off x="1166581" y="3870039"/>
            <a:ext cx="11332412" cy="123586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indent="-609585" defTabSz="121917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96B09-F411-1AD2-CAAF-A3FA7495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67" y="914400"/>
            <a:ext cx="10967120" cy="589032"/>
          </a:xfrm>
        </p:spPr>
        <p:txBody>
          <a:bodyPr/>
          <a:lstStyle/>
          <a:p>
            <a:pPr algn="l"/>
            <a:r>
              <a:rPr lang="en-US" dirty="0"/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378891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3F6FC6-74D8-C41A-E3CB-AE43D5553940}"/>
              </a:ext>
            </a:extLst>
          </p:cNvPr>
          <p:cNvSpPr txBox="1">
            <a:spLocks/>
          </p:cNvSpPr>
          <p:nvPr/>
        </p:nvSpPr>
        <p:spPr>
          <a:xfrm>
            <a:off x="4788383" y="2877572"/>
            <a:ext cx="2873447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7200">
                <a:solidFill>
                  <a:schemeClr val="bg1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10549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1F9D-6419-4E71-9528-D9AD9623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88" y="271988"/>
            <a:ext cx="10719013" cy="685800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Setting your survey to “Collaborate”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1AE61A-36E4-4D7A-AF8B-ABC0D62D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73346A-FCA4-684E-8D18-26E8324063E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377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873AA91-8061-4AA8-B281-27990FA1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FOR INTERNAL USE ONLY			     Office of Information and Technology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28763D-812E-8273-E760-3A57BE79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757204"/>
            <a:ext cx="7410450" cy="5343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09628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BACE-0B93-5845-810C-7E677EB2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548663"/>
            <a:ext cx="6972300" cy="789590"/>
          </a:xfrm>
        </p:spPr>
        <p:txBody>
          <a:bodyPr/>
          <a:lstStyle/>
          <a:p>
            <a:r>
              <a:rPr lang="en-US" dirty="0"/>
              <a:t>Box-Qualtrics ORD Demo</a:t>
            </a:r>
            <a:endParaRPr lang="en-US" dirty="0">
              <a:solidFill>
                <a:srgbClr val="112F4E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FCB86-68FD-0240-8DE9-F800AEE2B8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Office of Information and Technology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81D8D1-0B3A-BF4D-8A9E-2B416C8BA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C0262C-482C-0D40-A216-D70A9B2861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noFill/>
        </p:spPr>
        <p:txBody>
          <a:bodyPr anchor="ctr">
            <a:normAutofit lnSpcReduction="10000"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14325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BB06-0C1B-AA55-4A7A-28ED34F9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28" y="365125"/>
            <a:ext cx="11044973" cy="685800"/>
          </a:xfrm>
        </p:spPr>
        <p:txBody>
          <a:bodyPr>
            <a:normAutofit/>
          </a:bodyPr>
          <a:lstStyle/>
          <a:p>
            <a:r>
              <a:rPr lang="en-US" b="1" i="0" u="none" strike="noStrike" dirty="0">
                <a:effectLst/>
              </a:rPr>
              <a:t>Select </a:t>
            </a:r>
            <a:r>
              <a:rPr lang="en-US" dirty="0" err="1"/>
              <a:t>b</a:t>
            </a:r>
            <a:r>
              <a:rPr lang="en-US" b="1" i="0" u="none" strike="noStrike" dirty="0" err="1">
                <a:effectLst/>
              </a:rPr>
              <a:t>ox_integration_team</a:t>
            </a:r>
            <a:r>
              <a:rPr lang="en-US" b="1" i="0" u="none" strike="noStrike" dirty="0">
                <a:effectLst/>
              </a:rPr>
              <a:t> as a collaborator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9C26EA-7063-D36C-C875-60C10D92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73346A-FCA4-684E-8D18-26E8324063E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377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D6DC71-D65D-6880-02A2-BDE63787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FOR INTERNAL USE ONLY			     Office of Information and Technology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5378F0-1197-F092-FE62-66A5192FA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47" y="1050925"/>
            <a:ext cx="9207706" cy="4977137"/>
          </a:xfrm>
          <a:prstGeom prst="rect">
            <a:avLst/>
          </a:prstGeom>
          <a:effectLst>
            <a:innerShdw blurRad="114300">
              <a:prstClr val="black"/>
            </a:inn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79201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106C1-4861-5A8B-D5F7-4C393CC7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29" y="345397"/>
            <a:ext cx="10640371" cy="650451"/>
          </a:xfrm>
        </p:spPr>
        <p:txBody>
          <a:bodyPr/>
          <a:lstStyle/>
          <a:p>
            <a:r>
              <a:rPr lang="en-US" dirty="0">
                <a:ea typeface="Lato" panose="020F0502020204030203" pitchFamily="34" charset="0"/>
              </a:rPr>
              <a:t>Select </a:t>
            </a:r>
            <a:r>
              <a:rPr lang="en-US" dirty="0" err="1">
                <a:ea typeface="Lato" panose="020F0502020204030203" pitchFamily="34" charset="0"/>
              </a:rPr>
              <a:t>box_integration_team</a:t>
            </a:r>
            <a:r>
              <a:rPr lang="en-US" dirty="0">
                <a:ea typeface="Lato" panose="020F0502020204030203" pitchFamily="34" charset="0"/>
              </a:rPr>
              <a:t> as a collaborator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37CCDB-384A-09B3-0A2D-D2E8696AA7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21409" y="1159592"/>
            <a:ext cx="8349181" cy="4538816"/>
          </a:xfrm>
          <a:effectLst>
            <a:innerShdw blurRad="114300">
              <a:prstClr val="black"/>
            </a:innerShdw>
            <a:softEdge rad="12700"/>
          </a:effectLst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4FAC915-3761-55D4-F4A9-AB130912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25896"/>
            <a:ext cx="2743200" cy="365125"/>
          </a:xfrm>
        </p:spPr>
        <p:txBody>
          <a:bodyPr/>
          <a:lstStyle/>
          <a:p>
            <a:pPr defTabSz="914377"/>
            <a:fld id="{E573346A-FCA4-684E-8D18-26E8324063E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377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521AF49A-CA95-42D0-8929-65090D32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025896"/>
            <a:ext cx="7315200" cy="365125"/>
          </a:xfrm>
        </p:spPr>
        <p:txBody>
          <a:bodyPr/>
          <a:lstStyle/>
          <a:p>
            <a:pPr defTabSz="914377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FOR INTERNAL USE ONLY			     Office of Information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436470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A858F-BF64-9BD3-5ED4-5D6DF2E866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7252" y="1223427"/>
            <a:ext cx="7937495" cy="4411145"/>
          </a:xfrm>
          <a:effectLst>
            <a:innerShdw blurRad="114300">
              <a:prstClr val="black"/>
            </a:innerShdw>
            <a:softEdge rad="127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39D14-1DCD-D7B5-2CBF-9B881A12C61E}"/>
              </a:ext>
            </a:extLst>
          </p:cNvPr>
          <p:cNvSpPr txBox="1"/>
          <p:nvPr/>
        </p:nvSpPr>
        <p:spPr>
          <a:xfrm>
            <a:off x="503774" y="504545"/>
            <a:ext cx="8461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schemeClr val="accent2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Select </a:t>
            </a:r>
            <a:r>
              <a:rPr lang="en-US" sz="2800" b="1" dirty="0" err="1">
                <a:solidFill>
                  <a:schemeClr val="accent2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box_integration_team</a:t>
            </a:r>
            <a:r>
              <a:rPr lang="en-US" sz="2800" b="1" dirty="0">
                <a:solidFill>
                  <a:schemeClr val="accent2"/>
                </a:solidFill>
                <a:latin typeface="Segoe UI" panose="020B0502040204020203" pitchFamily="34" charset="0"/>
                <a:ea typeface="Lato" panose="020F0502020204030203" pitchFamily="34" charset="0"/>
                <a:cs typeface="Segoe UI" panose="020B0502040204020203" pitchFamily="34" charset="0"/>
              </a:rPr>
              <a:t> as a collaborator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B1CCD1A-9451-4B17-A006-8BE34459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25896"/>
            <a:ext cx="2743200" cy="365125"/>
          </a:xfrm>
        </p:spPr>
        <p:txBody>
          <a:bodyPr/>
          <a:lstStyle/>
          <a:p>
            <a:pPr defTabSz="914377"/>
            <a:fld id="{E573346A-FCA4-684E-8D18-26E8324063E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377"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7135141-0C3C-B649-F2A5-C073A9E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025896"/>
            <a:ext cx="7315200" cy="365125"/>
          </a:xfrm>
        </p:spPr>
        <p:txBody>
          <a:bodyPr/>
          <a:lstStyle/>
          <a:p>
            <a:pPr defTabSz="914377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FOR INTERNAL USE ONLY			     Office of Information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76737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C2F6-1879-0018-FCE7-0C44F4D6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5" y="350567"/>
            <a:ext cx="10712777" cy="908591"/>
          </a:xfrm>
        </p:spPr>
        <p:txBody>
          <a:bodyPr>
            <a:normAutofit/>
          </a:bodyPr>
          <a:lstStyle/>
          <a:p>
            <a:r>
              <a:rPr lang="en-US" dirty="0"/>
              <a:t>Set </a:t>
            </a:r>
            <a:r>
              <a:rPr lang="en-US" dirty="0" err="1"/>
              <a:t>box_integration_team</a:t>
            </a:r>
            <a:r>
              <a:rPr lang="en-US" dirty="0"/>
              <a:t> API settings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7CAEE-9D28-F6F2-238E-035513EE26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0244" y="1193696"/>
            <a:ext cx="8471511" cy="4688851"/>
          </a:xfrm>
          <a:effectLst>
            <a:innerShdw blurRad="114300">
              <a:prstClr val="black"/>
            </a:innerShdw>
            <a:softEdge rad="12700"/>
          </a:effectLst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4AE5D7E-E00D-522C-C03F-9DB19BE5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25896"/>
            <a:ext cx="2743200" cy="365125"/>
          </a:xfrm>
        </p:spPr>
        <p:txBody>
          <a:bodyPr/>
          <a:lstStyle/>
          <a:p>
            <a:pPr defTabSz="914377"/>
            <a:fld id="{E573346A-FCA4-684E-8D18-26E8324063ED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377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FBB4E58-DAF4-03C6-DC68-11AEA203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025896"/>
            <a:ext cx="7315200" cy="365125"/>
          </a:xfrm>
        </p:spPr>
        <p:txBody>
          <a:bodyPr/>
          <a:lstStyle/>
          <a:p>
            <a:pPr defTabSz="914377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FOR INTERNAL USE ONLY			     Office of Information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03981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B99E-D923-0E2D-AD80-D4610D9F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86830"/>
            <a:ext cx="10515600" cy="800100"/>
          </a:xfrm>
        </p:spPr>
        <p:txBody>
          <a:bodyPr/>
          <a:lstStyle/>
          <a:p>
            <a:r>
              <a:rPr lang="en-US" dirty="0"/>
              <a:t>Find survey export folder within 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A8623-682E-5BEB-EA0F-C98C01E5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D708B-B32F-BF6A-5903-A94D676D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24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1ACD1F1-B61A-BBEC-A2F1-2305C5842556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54" y="1358900"/>
            <a:ext cx="8791892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73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B99E-D923-0E2D-AD80-D4610D9F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86830"/>
            <a:ext cx="10515600" cy="800100"/>
          </a:xfrm>
        </p:spPr>
        <p:txBody>
          <a:bodyPr/>
          <a:lstStyle/>
          <a:p>
            <a:r>
              <a:rPr lang="en-US" dirty="0"/>
              <a:t>Find survey export folder within 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A8623-682E-5BEB-EA0F-C98C01E5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D708B-B32F-BF6A-5903-A94D676D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746C13-B272-E869-26A1-E4F4AFB55256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87" y="1249362"/>
            <a:ext cx="8491226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01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B99E-D923-0E2D-AD80-D4610D9F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44"/>
            <a:ext cx="10515600" cy="800100"/>
          </a:xfrm>
        </p:spPr>
        <p:txBody>
          <a:bodyPr/>
          <a:lstStyle/>
          <a:p>
            <a:r>
              <a:rPr lang="en-US" dirty="0"/>
              <a:t>Find survey export file within Box export folder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A8623-682E-5BEB-EA0F-C98C01E5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D708B-B32F-BF6A-5903-A94D676D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CF2147-91CC-7519-C381-8DADDABAFFB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49" y="1070247"/>
            <a:ext cx="8687502" cy="4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8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B99E-D923-0E2D-AD80-D4610D9F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44"/>
            <a:ext cx="10515600" cy="800100"/>
          </a:xfrm>
        </p:spPr>
        <p:txBody>
          <a:bodyPr/>
          <a:lstStyle/>
          <a:p>
            <a:r>
              <a:rPr lang="en-US" dirty="0"/>
              <a:t>Preview survey responses within 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A8623-682E-5BEB-EA0F-C98C01E5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D708B-B32F-BF6A-5903-A94D676D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D1540D-488F-A79F-5DB5-8E3AF603C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6" y="1082944"/>
            <a:ext cx="9228667" cy="49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1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931825E-C287-F84C-BDF9-F8C97B9D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300E53-E8CA-5B4D-89BC-0E7030843E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BOX.COM Overview</a:t>
            </a:r>
          </a:p>
          <a:p>
            <a:r>
              <a:rPr lang="en-US" sz="2400" dirty="0"/>
              <a:t>Qualtrics Overview</a:t>
            </a:r>
          </a:p>
          <a:p>
            <a:r>
              <a:rPr lang="en-US" sz="2400" dirty="0"/>
              <a:t>Box/Qualtrics Integration Demo</a:t>
            </a:r>
          </a:p>
          <a:p>
            <a:r>
              <a:rPr lang="en-US" sz="2400" dirty="0"/>
              <a:t>Next Steps</a:t>
            </a:r>
          </a:p>
          <a:p>
            <a:r>
              <a:rPr lang="en-US" sz="2400" dirty="0"/>
              <a:t>Q&amp;A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5340BD-CF92-C136-C8B2-FFE1596B4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C206B-81BB-439E-09C0-9BF8366B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6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0E4D-0E22-5A0E-E5DA-28925B42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36" y="3069714"/>
            <a:ext cx="7848600" cy="789591"/>
          </a:xfrm>
        </p:spPr>
        <p:txBody>
          <a:bodyPr/>
          <a:lstStyle/>
          <a:p>
            <a:r>
              <a:rPr lang="en-US" err="1"/>
              <a:t>Box.Com</a:t>
            </a:r>
            <a:r>
              <a:rPr lang="en-US"/>
              <a:t> overview</a:t>
            </a:r>
          </a:p>
        </p:txBody>
      </p:sp>
    </p:spTree>
    <p:extLst>
      <p:ext uri="{BB962C8B-B14F-4D97-AF65-F5344CB8AC3E}">
        <p14:creationId xmlns:p14="http://schemas.microsoft.com/office/powerpoint/2010/main" val="127207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35E51-DEAD-EF60-ECBC-2140C82E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USE ONLY • OFFICE OF INFORMATION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D9269-B655-9EAC-3B79-0FEB284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5</a:t>
            </a:fld>
            <a:endParaRPr lang="en-US"/>
          </a:p>
        </p:txBody>
      </p:sp>
      <p:sp>
        <p:nvSpPr>
          <p:cNvPr id="12" name="Google Shape;184;p13">
            <a:extLst>
              <a:ext uri="{FF2B5EF4-FFF2-40B4-BE49-F238E27FC236}">
                <a16:creationId xmlns:a16="http://schemas.microsoft.com/office/drawing/2014/main" id="{0980546F-203D-1287-8BE5-B7CC03EB94BA}"/>
              </a:ext>
            </a:extLst>
          </p:cNvPr>
          <p:cNvSpPr txBox="1">
            <a:spLocks/>
          </p:cNvSpPr>
          <p:nvPr/>
        </p:nvSpPr>
        <p:spPr>
          <a:xfrm>
            <a:off x="459330" y="458701"/>
            <a:ext cx="8225340" cy="44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  <a:defRPr sz="3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 hangingPunct="1">
              <a:buClr>
                <a:srgbClr val="44546A"/>
              </a:buClr>
            </a:pPr>
            <a:r>
              <a:rPr lang="en-US" sz="2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to leverage Box For?</a:t>
            </a:r>
            <a:br>
              <a:rPr lang="en-US" sz="2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away from email as a collaboration </a:t>
            </a:r>
            <a:r>
              <a:rPr lang="en-US" sz="2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</a:t>
            </a:r>
          </a:p>
        </p:txBody>
      </p:sp>
      <p:sp>
        <p:nvSpPr>
          <p:cNvPr id="20" name="Google Shape;1202;p97">
            <a:extLst>
              <a:ext uri="{FF2B5EF4-FFF2-40B4-BE49-F238E27FC236}">
                <a16:creationId xmlns:a16="http://schemas.microsoft.com/office/drawing/2014/main" id="{65BE4AD1-F399-D6F8-CEC0-0598AB1735A0}"/>
              </a:ext>
            </a:extLst>
          </p:cNvPr>
          <p:cNvSpPr/>
          <p:nvPr/>
        </p:nvSpPr>
        <p:spPr>
          <a:xfrm>
            <a:off x="6168585" y="1746643"/>
            <a:ext cx="2844761" cy="4459947"/>
          </a:xfrm>
          <a:prstGeom prst="roundRect">
            <a:avLst>
              <a:gd name="adj" fmla="val 6805"/>
            </a:avLst>
          </a:prstGeom>
          <a:noFill/>
          <a:ln>
            <a:solidFill>
              <a:schemeClr val="tx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  <a:defRPr/>
            </a:pPr>
            <a:endParaRPr sz="62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203;p97">
            <a:extLst>
              <a:ext uri="{FF2B5EF4-FFF2-40B4-BE49-F238E27FC236}">
                <a16:creationId xmlns:a16="http://schemas.microsoft.com/office/drawing/2014/main" id="{06F392D9-2580-147E-EEB1-B167FEC163DE}"/>
              </a:ext>
            </a:extLst>
          </p:cNvPr>
          <p:cNvSpPr/>
          <p:nvPr/>
        </p:nvSpPr>
        <p:spPr>
          <a:xfrm>
            <a:off x="3236257" y="1746643"/>
            <a:ext cx="2844761" cy="4459947"/>
          </a:xfrm>
          <a:prstGeom prst="roundRect">
            <a:avLst>
              <a:gd name="adj" fmla="val 6805"/>
            </a:avLst>
          </a:prstGeom>
          <a:noFill/>
          <a:ln>
            <a:solidFill>
              <a:schemeClr val="tx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  <a:defRPr/>
            </a:pPr>
            <a:endParaRPr lang="en-US" sz="1400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2" name="Google Shape;1204;p97">
            <a:extLst>
              <a:ext uri="{FF2B5EF4-FFF2-40B4-BE49-F238E27FC236}">
                <a16:creationId xmlns:a16="http://schemas.microsoft.com/office/drawing/2014/main" id="{97BE26A1-4249-BE44-F8D9-DCC03A973D80}"/>
              </a:ext>
            </a:extLst>
          </p:cNvPr>
          <p:cNvSpPr/>
          <p:nvPr/>
        </p:nvSpPr>
        <p:spPr>
          <a:xfrm>
            <a:off x="238445" y="1746643"/>
            <a:ext cx="2945967" cy="4459947"/>
          </a:xfrm>
          <a:prstGeom prst="roundRect">
            <a:avLst>
              <a:gd name="adj" fmla="val 6805"/>
            </a:avLst>
          </a:prstGeom>
          <a:noFill/>
          <a:ln>
            <a:solidFill>
              <a:schemeClr val="tx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1400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3" name="Google Shape;1205;p97">
            <a:extLst>
              <a:ext uri="{FF2B5EF4-FFF2-40B4-BE49-F238E27FC236}">
                <a16:creationId xmlns:a16="http://schemas.microsoft.com/office/drawing/2014/main" id="{2020777F-433E-24CF-D0FE-5A41D9EA2E8C}"/>
              </a:ext>
            </a:extLst>
          </p:cNvPr>
          <p:cNvSpPr txBox="1"/>
          <p:nvPr/>
        </p:nvSpPr>
        <p:spPr>
          <a:xfrm>
            <a:off x="6315636" y="2445059"/>
            <a:ext cx="2547267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Lato"/>
                <a:ea typeface="+mn-lt"/>
                <a:cs typeface="Calibri" panose="020F0502020204030204"/>
                <a:sym typeface="Lato"/>
              </a:rPr>
              <a:t>Meet VA compliance &amp; security requirements</a:t>
            </a:r>
            <a:endParaRPr lang="en-US" dirty="0">
              <a:solidFill>
                <a:prstClr val="black"/>
              </a:solidFill>
              <a:latin typeface="Lato"/>
              <a:ea typeface="+mn-lt"/>
              <a:cs typeface="Calibri" panose="020F0502020204030204"/>
            </a:endParaRPr>
          </a:p>
          <a:p>
            <a:pPr defTabSz="914377">
              <a:defRPr/>
            </a:pPr>
            <a:endParaRPr lang="en-US" dirty="0">
              <a:solidFill>
                <a:prstClr val="white">
                  <a:lumMod val="95000"/>
                </a:prstClr>
              </a:solidFill>
              <a:latin typeface="Lato"/>
              <a:ea typeface="Lato"/>
              <a:cs typeface="Arial"/>
            </a:endParaRP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</a:rPr>
              <a:t>Retention policy enforcement of 7 years for content stored in Box at the VA</a:t>
            </a: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</a:rPr>
              <a:t>Auditable event stream</a:t>
            </a: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</a:rPr>
              <a:t>Compliance certifications</a:t>
            </a:r>
            <a:endParaRPr lang="en-US" dirty="0">
              <a:solidFill>
                <a:srgbClr val="44546A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4" name="Google Shape;1209;p97">
            <a:extLst>
              <a:ext uri="{FF2B5EF4-FFF2-40B4-BE49-F238E27FC236}">
                <a16:creationId xmlns:a16="http://schemas.microsoft.com/office/drawing/2014/main" id="{591049DA-ECA3-2803-BEE2-E16442926CBE}"/>
              </a:ext>
            </a:extLst>
          </p:cNvPr>
          <p:cNvSpPr txBox="1"/>
          <p:nvPr/>
        </p:nvSpPr>
        <p:spPr>
          <a:xfrm>
            <a:off x="377777" y="2590661"/>
            <a:ext cx="2667303" cy="330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Lato"/>
                <a:ea typeface="+mn-lt"/>
                <a:cs typeface="Calibri" panose="020F0502020204030204"/>
                <a:sym typeface="Lato"/>
              </a:rPr>
              <a:t>Collaborate internally </a:t>
            </a:r>
            <a:endParaRPr lang="en-US" dirty="0">
              <a:solidFill>
                <a:prstClr val="black"/>
              </a:solidFill>
              <a:latin typeface="Lato"/>
              <a:ea typeface="Lato"/>
              <a:cs typeface="Arial"/>
            </a:endParaRPr>
          </a:p>
          <a:p>
            <a:pPr defTabSz="914377"/>
            <a:endParaRPr lang="en-US" sz="1951" dirty="0">
              <a:solidFill>
                <a:prstClr val="black"/>
              </a:solidFill>
              <a:latin typeface="Lato"/>
              <a:ea typeface="+mn-lt"/>
              <a:cs typeface="Calibri" panose="020F0502020204030204"/>
            </a:endParaRPr>
          </a:p>
          <a:p>
            <a:pPr defTabSz="914377">
              <a:spcBef>
                <a:spcPts val="100"/>
              </a:spcBef>
              <a:spcAft>
                <a:spcPts val="100"/>
              </a:spcAft>
            </a:pPr>
            <a:r>
              <a:rPr lang="en-US" sz="1600" b="1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Arial"/>
              </a:rPr>
              <a:t>Create and collaborate</a:t>
            </a:r>
            <a:endParaRPr lang="en-US" sz="1600" b="1" dirty="0">
              <a:solidFill>
                <a:srgbClr val="44546A"/>
              </a:solidFill>
              <a:latin typeface="Lato"/>
              <a:ea typeface="Lato"/>
              <a:cs typeface="Calibri" panose="020F0502020204030204"/>
            </a:endParaRPr>
          </a:p>
          <a:p>
            <a:pPr marL="285744" indent="-285744" defTabSz="914377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</a:rPr>
              <a:t>Access your folders, files and metadata </a:t>
            </a:r>
          </a:p>
          <a:p>
            <a:pPr marL="285744" indent="-285744" defTabSz="914377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Arial"/>
              </a:rPr>
              <a:t>Search &amp; Preview content</a:t>
            </a:r>
            <a:endParaRPr lang="en-US" sz="1400" dirty="0">
              <a:solidFill>
                <a:srgbClr val="44546A"/>
              </a:solidFill>
              <a:latin typeface="Lato"/>
              <a:ea typeface="Lato"/>
              <a:cs typeface="Calibri" panose="020F0502020204030204"/>
            </a:endParaRPr>
          </a:p>
          <a:p>
            <a:pPr marL="285744" indent="-285744" defTabSz="914377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Calibri" panose="020F0502020204030204"/>
                <a:sym typeface="Arial"/>
              </a:rPr>
              <a:t>Real-time</a:t>
            </a: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  <a:sym typeface="Arial"/>
              </a:rPr>
              <a:t> notes and annotations</a:t>
            </a:r>
            <a:endParaRPr lang="en-US" sz="1400" dirty="0">
              <a:solidFill>
                <a:srgbClr val="44546A"/>
              </a:solidFill>
              <a:latin typeface="Lato"/>
              <a:ea typeface="Lato"/>
              <a:cs typeface="Arial"/>
            </a:endParaRPr>
          </a:p>
          <a:p>
            <a:pPr marL="285744" indent="-285744" defTabSz="914377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  <a:sym typeface="Arial"/>
              </a:rPr>
              <a:t>Access stats </a:t>
            </a:r>
            <a:endParaRPr lang="en-US" sz="1400" dirty="0">
              <a:solidFill>
                <a:srgbClr val="44546A"/>
              </a:solidFill>
              <a:latin typeface="Lato"/>
              <a:ea typeface="Lato"/>
              <a:cs typeface="Arial"/>
            </a:endParaRPr>
          </a:p>
          <a:p>
            <a:pPr marL="5080" defTabSz="914377">
              <a:spcBef>
                <a:spcPts val="100"/>
              </a:spcBef>
              <a:spcAft>
                <a:spcPts val="100"/>
              </a:spcAft>
            </a:pPr>
            <a:endParaRPr lang="en-US" sz="1400" dirty="0">
              <a:solidFill>
                <a:srgbClr val="44546A"/>
              </a:solidFill>
              <a:latin typeface="Lato"/>
              <a:ea typeface="Lato"/>
              <a:cs typeface="Arial"/>
            </a:endParaRPr>
          </a:p>
          <a:p>
            <a:pPr marL="5080" defTabSz="914377">
              <a:spcBef>
                <a:spcPts val="100"/>
              </a:spcBef>
              <a:spcAft>
                <a:spcPts val="100"/>
              </a:spcAft>
            </a:pPr>
            <a:r>
              <a:rPr lang="en-US" sz="1600" b="1" dirty="0">
                <a:solidFill>
                  <a:srgbClr val="44546A"/>
                </a:solidFill>
                <a:latin typeface="Lato"/>
                <a:ea typeface="Lato"/>
                <a:cs typeface="Arial"/>
                <a:sym typeface="Arial"/>
              </a:rPr>
              <a:t>Power</a:t>
            </a:r>
            <a:r>
              <a:rPr lang="en-US" sz="1600" b="1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Arial"/>
              </a:rPr>
              <a:t> business processes</a:t>
            </a:r>
            <a:endParaRPr lang="en-US" sz="1600" b="1" dirty="0">
              <a:solidFill>
                <a:srgbClr val="44546A"/>
              </a:solidFill>
              <a:latin typeface="Lato"/>
              <a:ea typeface="Lato"/>
              <a:cs typeface="Calibri" panose="020F0502020204030204"/>
            </a:endParaRPr>
          </a:p>
          <a:p>
            <a:pPr marL="290823" indent="-285744" defTabSz="914377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Calibri" panose="020F0502020204030204"/>
                <a:sym typeface="Arial"/>
              </a:rPr>
              <a:t>Self-serve</a:t>
            </a: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  <a:sym typeface="Arial"/>
              </a:rPr>
              <a:t>, no-code workflow tooling</a:t>
            </a:r>
            <a:endParaRPr lang="en-US" dirty="0">
              <a:solidFill>
                <a:srgbClr val="44546A"/>
              </a:solidFill>
              <a:latin typeface="Lato"/>
              <a:ea typeface="Lato"/>
              <a:cs typeface="Arial"/>
            </a:endParaRPr>
          </a:p>
        </p:txBody>
      </p:sp>
      <p:pic>
        <p:nvPicPr>
          <p:cNvPr id="25" name="Google Shape;1213;p97" descr="Google Shape;667;p31">
            <a:extLst>
              <a:ext uri="{FF2B5EF4-FFF2-40B4-BE49-F238E27FC236}">
                <a16:creationId xmlns:a16="http://schemas.microsoft.com/office/drawing/2014/main" id="{75EB5894-BA99-E775-C7E7-12C3638AFD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028" y="1820803"/>
            <a:ext cx="455981" cy="4083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09;p97">
            <a:extLst>
              <a:ext uri="{FF2B5EF4-FFF2-40B4-BE49-F238E27FC236}">
                <a16:creationId xmlns:a16="http://schemas.microsoft.com/office/drawing/2014/main" id="{4820C048-548C-5DB9-B5C4-906094704DAF}"/>
              </a:ext>
            </a:extLst>
          </p:cNvPr>
          <p:cNvSpPr txBox="1"/>
          <p:nvPr/>
        </p:nvSpPr>
        <p:spPr>
          <a:xfrm>
            <a:off x="3396585" y="2590625"/>
            <a:ext cx="2668897" cy="302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Lato"/>
                <a:ea typeface="+mn-lt"/>
                <a:cs typeface="Calibri" panose="020F0502020204030204"/>
                <a:sym typeface="Lato"/>
              </a:rPr>
              <a:t>Collaborate externally </a:t>
            </a:r>
            <a:endParaRPr lang="en-US" dirty="0">
              <a:solidFill>
                <a:prstClr val="black"/>
              </a:solidFill>
              <a:latin typeface="Lato"/>
              <a:ea typeface="+mn-lt"/>
              <a:cs typeface="Calibri" panose="020F0502020204030204"/>
            </a:endParaRPr>
          </a:p>
          <a:p>
            <a:pPr defTabSz="914377">
              <a:defRPr/>
            </a:pPr>
            <a:endParaRPr lang="en-US" sz="1951" dirty="0">
              <a:solidFill>
                <a:prstClr val="black"/>
              </a:solidFill>
              <a:latin typeface="Lato"/>
              <a:ea typeface="+mn-lt"/>
              <a:cs typeface="Calibri" panose="020F0502020204030204"/>
            </a:endParaRP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  <a:defRPr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Lato"/>
              </a:rPr>
              <a:t>Secured method to ingest and deliver files from and to external teams</a:t>
            </a:r>
            <a:endParaRPr lang="en-US" sz="1400" dirty="0">
              <a:solidFill>
                <a:srgbClr val="44546A"/>
              </a:solidFill>
              <a:latin typeface="Lato"/>
              <a:ea typeface="+mn-lt"/>
              <a:cs typeface="Calibri" panose="020F0502020204030204"/>
            </a:endParaRP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  <a:defRPr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Lato"/>
              </a:rPr>
              <a:t>Share with external teams via ID.me authenticated users</a:t>
            </a:r>
            <a:endParaRPr lang="en-US" sz="1400" dirty="0">
              <a:solidFill>
                <a:srgbClr val="44546A"/>
              </a:solidFill>
              <a:latin typeface="Lato"/>
              <a:ea typeface="+mn-lt"/>
              <a:cs typeface="Calibri" panose="020F0502020204030204"/>
            </a:endParaRP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  <a:defRPr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Lato"/>
              </a:rPr>
              <a:t>Collaborate on moderate level data in near real time</a:t>
            </a:r>
            <a:endParaRPr lang="en-US" sz="1400" dirty="0">
              <a:solidFill>
                <a:srgbClr val="44546A"/>
              </a:solidFill>
              <a:latin typeface="Lato"/>
              <a:ea typeface="+mn-lt"/>
              <a:cs typeface="Calibri" panose="020F0502020204030204"/>
            </a:endParaRPr>
          </a:p>
          <a:p>
            <a:pPr marL="174621" indent="-169541" defTabSz="914377">
              <a:spcAft>
                <a:spcPts val="400"/>
              </a:spcAft>
              <a:buFont typeface="Arial,Sans-Serif"/>
              <a:buChar char="•"/>
              <a:defRPr/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  <a:sym typeface="Lato"/>
              </a:rPr>
              <a:t>Define clear access rights to enable team collaboration on folders of content</a:t>
            </a:r>
            <a:endParaRPr lang="en-US" sz="1400" dirty="0">
              <a:solidFill>
                <a:srgbClr val="44546A"/>
              </a:solidFill>
              <a:latin typeface="Lato"/>
              <a:ea typeface="+mn-lt"/>
              <a:cs typeface="Calibri" panose="020F0502020204030204"/>
            </a:endParaRPr>
          </a:p>
        </p:txBody>
      </p:sp>
      <p:sp>
        <p:nvSpPr>
          <p:cNvPr id="27" name="Google Shape;1202;p97">
            <a:extLst>
              <a:ext uri="{FF2B5EF4-FFF2-40B4-BE49-F238E27FC236}">
                <a16:creationId xmlns:a16="http://schemas.microsoft.com/office/drawing/2014/main" id="{BB6C1F44-C384-AAA0-A815-3FC559927D95}"/>
              </a:ext>
            </a:extLst>
          </p:cNvPr>
          <p:cNvSpPr/>
          <p:nvPr/>
        </p:nvSpPr>
        <p:spPr>
          <a:xfrm>
            <a:off x="9097524" y="1746643"/>
            <a:ext cx="2844761" cy="4459947"/>
          </a:xfrm>
          <a:prstGeom prst="roundRect">
            <a:avLst>
              <a:gd name="adj" fmla="val 6805"/>
            </a:avLst>
          </a:prstGeom>
          <a:noFill/>
          <a:ln>
            <a:solidFill>
              <a:schemeClr val="tx1"/>
            </a:solidFill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  <a:defRPr/>
            </a:pPr>
            <a:endParaRPr sz="62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558E5D-2E41-87A8-06BA-DA64032A0C3B}"/>
              </a:ext>
            </a:extLst>
          </p:cNvPr>
          <p:cNvSpPr txBox="1"/>
          <p:nvPr/>
        </p:nvSpPr>
        <p:spPr>
          <a:xfrm>
            <a:off x="9219553" y="2355960"/>
            <a:ext cx="2659857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Lato"/>
              </a:rPr>
              <a:t>Access your content from multiple applications</a:t>
            </a:r>
            <a:endParaRPr lang="en-US" dirty="0">
              <a:solidFill>
                <a:prstClr val="black"/>
              </a:solidFill>
              <a:latin typeface="Lato"/>
              <a:ea typeface="Lato"/>
              <a:cs typeface="Lato"/>
            </a:endParaRPr>
          </a:p>
          <a:p>
            <a:pPr defTabSz="914377">
              <a:spcAft>
                <a:spcPts val="400"/>
              </a:spcAft>
            </a:pPr>
            <a:endParaRPr lang="en-US" sz="1400" dirty="0">
              <a:solidFill>
                <a:srgbClr val="44546A"/>
              </a:solidFill>
              <a:latin typeface="Lato"/>
              <a:ea typeface="+mn-lt"/>
              <a:cs typeface="Calibri" panose="020F0502020204030204"/>
            </a:endParaRPr>
          </a:p>
          <a:p>
            <a:pPr defTabSz="914377">
              <a:spcAft>
                <a:spcPts val="400"/>
              </a:spcAft>
            </a:pPr>
            <a:r>
              <a:rPr lang="en-US" sz="1400" dirty="0">
                <a:solidFill>
                  <a:srgbClr val="44546A"/>
                </a:solidFill>
                <a:latin typeface="Lato"/>
                <a:ea typeface="+mn-lt"/>
                <a:cs typeface="Calibri" panose="020F0502020204030204"/>
              </a:rPr>
              <a:t>Current integrations enabled at the VA:</a:t>
            </a:r>
          </a:p>
          <a:p>
            <a:pPr marL="285744" indent="-285744" defTabSz="914377">
              <a:spcAft>
                <a:spcPts val="400"/>
              </a:spcAft>
              <a:buFont typeface="Arial,Sans-Serif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</a:rPr>
              <a:t>Microsoft Office 365</a:t>
            </a:r>
          </a:p>
          <a:p>
            <a:pPr marL="285744" indent="-285744" defTabSz="914377">
              <a:spcAft>
                <a:spcPts val="400"/>
              </a:spcAft>
              <a:buFont typeface="Arial,Sans-Serif"/>
              <a:buChar char="•"/>
            </a:pPr>
            <a:r>
              <a:rPr lang="en-US" sz="1400" dirty="0">
                <a:solidFill>
                  <a:srgbClr val="44546A"/>
                </a:solidFill>
                <a:latin typeface="Lato"/>
                <a:ea typeface="Lato"/>
                <a:cs typeface="Arial"/>
              </a:rPr>
              <a:t>Qualtrics</a:t>
            </a:r>
          </a:p>
        </p:txBody>
      </p:sp>
      <p:pic>
        <p:nvPicPr>
          <p:cNvPr id="29" name="Google Shape;739;p12" descr="Icon&#10;&#10;Description automatically generated">
            <a:extLst>
              <a:ext uri="{FF2B5EF4-FFF2-40B4-BE49-F238E27FC236}">
                <a16:creationId xmlns:a16="http://schemas.microsoft.com/office/drawing/2014/main" id="{A88786CF-381F-4CC0-12BA-FC11286DD6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637" y="1837528"/>
            <a:ext cx="352555" cy="39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96;p14" descr="Icon&#10;&#10;Description automatically generated">
            <a:extLst>
              <a:ext uri="{FF2B5EF4-FFF2-40B4-BE49-F238E27FC236}">
                <a16:creationId xmlns:a16="http://schemas.microsoft.com/office/drawing/2014/main" id="{951A9C3C-06EE-7921-85A3-6C6CBD8275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617" y="1842522"/>
            <a:ext cx="306392" cy="38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64;p13" descr="Icon&#10;&#10;Description automatically generated">
            <a:extLst>
              <a:ext uri="{FF2B5EF4-FFF2-40B4-BE49-F238E27FC236}">
                <a16:creationId xmlns:a16="http://schemas.microsoft.com/office/drawing/2014/main" id="{787A9B4D-8B05-5582-3326-B079DF1BBF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7348" y="1837527"/>
            <a:ext cx="377349" cy="34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14;p28" descr="Icon&#10;&#10;Description automatically generated">
            <a:extLst>
              <a:ext uri="{FF2B5EF4-FFF2-40B4-BE49-F238E27FC236}">
                <a16:creationId xmlns:a16="http://schemas.microsoft.com/office/drawing/2014/main" id="{B1D675A0-E249-9A34-86F7-7F37D1887F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1463" y="1817050"/>
            <a:ext cx="455981" cy="455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46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E7FC53E-00ED-AF8A-7A9E-84E68FAB4A6C}"/>
              </a:ext>
            </a:extLst>
          </p:cNvPr>
          <p:cNvSpPr/>
          <p:nvPr/>
        </p:nvSpPr>
        <p:spPr>
          <a:xfrm>
            <a:off x="572834" y="5855528"/>
            <a:ext cx="11046335" cy="381861"/>
          </a:xfrm>
          <a:prstGeom prst="roundRect">
            <a:avLst>
              <a:gd name="adj" fmla="val 50000"/>
            </a:avLst>
          </a:prstGeom>
          <a:solidFill>
            <a:srgbClr val="006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1400">
                <a:solidFill>
                  <a:srgbClr val="FE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Enterprise-grade security and compliance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A1C6E0-981C-937F-7AF9-238B5820B354}"/>
              </a:ext>
            </a:extLst>
          </p:cNvPr>
          <p:cNvGrpSpPr/>
          <p:nvPr/>
        </p:nvGrpSpPr>
        <p:grpSpPr>
          <a:xfrm>
            <a:off x="689540" y="5602723"/>
            <a:ext cx="10816605" cy="169268"/>
            <a:chOff x="658283" y="4753633"/>
            <a:chExt cx="10816605" cy="1692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72391C-DB1E-9EC0-877F-8EB3B483A35A}"/>
                </a:ext>
              </a:extLst>
            </p:cNvPr>
            <p:cNvGrpSpPr/>
            <p:nvPr/>
          </p:nvGrpSpPr>
          <p:grpSpPr>
            <a:xfrm rot="18900000">
              <a:off x="11305620" y="4753633"/>
              <a:ext cx="169268" cy="169268"/>
              <a:chOff x="6207592" y="2470150"/>
              <a:chExt cx="1629780" cy="1629779"/>
            </a:xfrm>
            <a:solidFill>
              <a:schemeClr val="bg1"/>
            </a:solidFill>
          </p:grpSpPr>
          <p:sp>
            <p:nvSpPr>
              <p:cNvPr id="11" name="Rounded Rectangle 9">
                <a:extLst>
                  <a:ext uri="{FF2B5EF4-FFF2-40B4-BE49-F238E27FC236}">
                    <a16:creationId xmlns:a16="http://schemas.microsoft.com/office/drawing/2014/main" id="{2F9ECB18-C5C9-0F40-D444-C8C9165A32C4}"/>
                  </a:ext>
                </a:extLst>
              </p:cNvPr>
              <p:cNvSpPr/>
              <p:nvPr/>
            </p:nvSpPr>
            <p:spPr>
              <a:xfrm>
                <a:off x="7548504" y="2470150"/>
                <a:ext cx="288868" cy="162977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400">
                  <a:solidFill>
                    <a:srgbClr val="FEFFFF"/>
                  </a:solidFill>
                  <a:latin typeface="Lato"/>
                  <a:sym typeface="Arial"/>
                </a:endParaRPr>
              </a:p>
            </p:txBody>
          </p:sp>
          <p:sp>
            <p:nvSpPr>
              <p:cNvPr id="12" name="Rounded Rectangle 10">
                <a:extLst>
                  <a:ext uri="{FF2B5EF4-FFF2-40B4-BE49-F238E27FC236}">
                    <a16:creationId xmlns:a16="http://schemas.microsoft.com/office/drawing/2014/main" id="{971AE44E-7A3C-C019-C55D-962133B014A7}"/>
                  </a:ext>
                </a:extLst>
              </p:cNvPr>
              <p:cNvSpPr/>
              <p:nvPr/>
            </p:nvSpPr>
            <p:spPr>
              <a:xfrm rot="16200000">
                <a:off x="6878048" y="3140605"/>
                <a:ext cx="288868" cy="162977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400">
                  <a:solidFill>
                    <a:srgbClr val="FEFFFF"/>
                  </a:solidFill>
                  <a:latin typeface="Lato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32020B-AE0B-20C6-C75A-C8C28A6C6299}"/>
                </a:ext>
              </a:extLst>
            </p:cNvPr>
            <p:cNvGrpSpPr/>
            <p:nvPr/>
          </p:nvGrpSpPr>
          <p:grpSpPr>
            <a:xfrm rot="8100000">
              <a:off x="658283" y="4753633"/>
              <a:ext cx="169268" cy="169268"/>
              <a:chOff x="6207592" y="2470150"/>
              <a:chExt cx="1629780" cy="1629779"/>
            </a:xfrm>
            <a:solidFill>
              <a:schemeClr val="bg1"/>
            </a:solidFill>
          </p:grpSpPr>
          <p:sp>
            <p:nvSpPr>
              <p:cNvPr id="9" name="Rounded Rectangle 7">
                <a:extLst>
                  <a:ext uri="{FF2B5EF4-FFF2-40B4-BE49-F238E27FC236}">
                    <a16:creationId xmlns:a16="http://schemas.microsoft.com/office/drawing/2014/main" id="{58B1C38A-0C77-83F4-CBDE-8736B600DF41}"/>
                  </a:ext>
                </a:extLst>
              </p:cNvPr>
              <p:cNvSpPr/>
              <p:nvPr/>
            </p:nvSpPr>
            <p:spPr>
              <a:xfrm>
                <a:off x="7548504" y="2470150"/>
                <a:ext cx="288868" cy="162977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400">
                  <a:solidFill>
                    <a:srgbClr val="FEFFFF"/>
                  </a:solidFill>
                  <a:latin typeface="Lato"/>
                  <a:sym typeface="Arial"/>
                </a:endParaRPr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08813873-83A7-E822-E51A-313839804287}"/>
                  </a:ext>
                </a:extLst>
              </p:cNvPr>
              <p:cNvSpPr/>
              <p:nvPr/>
            </p:nvSpPr>
            <p:spPr>
              <a:xfrm rot="16200000">
                <a:off x="6878048" y="3140605"/>
                <a:ext cx="288868" cy="162977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400">
                  <a:solidFill>
                    <a:srgbClr val="FEFFFF"/>
                  </a:solidFill>
                  <a:latin typeface="Lato"/>
                  <a:sym typeface="Arial"/>
                </a:endParaRPr>
              </a:p>
            </p:txBody>
          </p:sp>
        </p:grp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3C011E-7B9A-AF12-D05F-4B41B2363817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9039038" y="1546358"/>
            <a:ext cx="1689343" cy="1210732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D98FBF-275B-58BF-BA05-216DB4EEF728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1380130" y="2748402"/>
            <a:ext cx="1493015" cy="5319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5B48F0-72CC-179D-EDF7-EFB82D97D8A7}"/>
              </a:ext>
            </a:extLst>
          </p:cNvPr>
          <p:cNvCxnSpPr>
            <a:cxnSpLocks/>
            <a:stCxn id="43" idx="3"/>
            <a:endCxn id="66" idx="1"/>
          </p:cNvCxnSpPr>
          <p:nvPr/>
        </p:nvCxnSpPr>
        <p:spPr>
          <a:xfrm>
            <a:off x="3410011" y="2685951"/>
            <a:ext cx="833647" cy="0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059306-667E-719C-E287-CC041194753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7060717" y="2672920"/>
            <a:ext cx="1155360" cy="84171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9CAE087-AF4D-FC26-5CCC-CB410F8393E5}"/>
              </a:ext>
            </a:extLst>
          </p:cNvPr>
          <p:cNvSpPr txBox="1">
            <a:spLocks/>
          </p:cNvSpPr>
          <p:nvPr/>
        </p:nvSpPr>
        <p:spPr>
          <a:xfrm>
            <a:off x="10520613" y="1996941"/>
            <a:ext cx="1061419" cy="456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rIns="0" anchor="t"/>
          <a:lstStyle>
            <a:lvl1pPr marL="0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+mn-lt"/>
                <a:ea typeface="Lato Bold"/>
                <a:cs typeface="Lato Bold"/>
                <a:sym typeface="BrownStd-Light"/>
              </a:defRPr>
            </a:lvl1pPr>
            <a:lvl2pPr marL="317492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634984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1D5"/>
              </a:buClr>
              <a:buSzPct val="75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476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269968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914400" marR="0" indent="-228600" algn="l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Char char="•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36D78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6pPr>
            <a:lvl7pPr marL="2222444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39937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857429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412730">
              <a:defRPr/>
            </a:pPr>
            <a:r>
              <a:rPr lang="en-US" sz="1200">
                <a:solidFill>
                  <a:srgbClr val="767676"/>
                </a:solidFill>
                <a:latin typeface="Lato"/>
              </a:rPr>
              <a:t>Research Partners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3EF49B5-C851-01B7-023A-393856CBA54F}"/>
              </a:ext>
            </a:extLst>
          </p:cNvPr>
          <p:cNvSpPr txBox="1">
            <a:spLocks/>
          </p:cNvSpPr>
          <p:nvPr/>
        </p:nvSpPr>
        <p:spPr>
          <a:xfrm>
            <a:off x="10520613" y="3200497"/>
            <a:ext cx="1061419" cy="456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rIns="0" anchor="t"/>
          <a:lstStyle>
            <a:lvl1pPr marL="0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+mn-lt"/>
                <a:ea typeface="Lato Bold"/>
                <a:cs typeface="Lato Bold"/>
                <a:sym typeface="BrownStd-Light"/>
              </a:defRPr>
            </a:lvl1pPr>
            <a:lvl2pPr marL="317492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634984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1D5"/>
              </a:buClr>
              <a:buSzPct val="75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476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269968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914400" marR="0" indent="-228600" algn="l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Char char="•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36D78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6pPr>
            <a:lvl7pPr marL="2222444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39937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857429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412730">
              <a:defRPr/>
            </a:pPr>
            <a:r>
              <a:rPr lang="en-US" sz="1200">
                <a:solidFill>
                  <a:srgbClr val="767676"/>
                </a:solidFill>
                <a:latin typeface="Lato"/>
              </a:rPr>
              <a:t>Veterans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D525FC8-F4D0-9464-CFDF-FB7FD2AEB8ED}"/>
              </a:ext>
            </a:extLst>
          </p:cNvPr>
          <p:cNvSpPr txBox="1">
            <a:spLocks/>
          </p:cNvSpPr>
          <p:nvPr/>
        </p:nvSpPr>
        <p:spPr>
          <a:xfrm>
            <a:off x="10520613" y="4404263"/>
            <a:ext cx="1061419" cy="456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45720" rIns="0" bIns="45720" anchor="t"/>
          <a:lstStyle>
            <a:lvl1pPr marL="0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+mn-lt"/>
                <a:ea typeface="Lato Bold"/>
                <a:cs typeface="Lato Bold"/>
                <a:sym typeface="BrownStd-Light"/>
              </a:defRPr>
            </a:lvl1pPr>
            <a:lvl2pPr marL="317492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634984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1D5"/>
              </a:buClr>
              <a:buSzPct val="75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476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269968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914400" marR="0" indent="-228600" algn="l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Char char="•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36D78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6pPr>
            <a:lvl7pPr marL="2222444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39937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857429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412730">
              <a:defRPr/>
            </a:pPr>
            <a:r>
              <a:rPr lang="en-US" sz="1200">
                <a:solidFill>
                  <a:srgbClr val="767676"/>
                </a:solidFill>
                <a:latin typeface="Lato"/>
              </a:rPr>
              <a:t>VA Employees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862294-5354-0C65-6B62-DB53F7A84FB5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9039038" y="2757090"/>
            <a:ext cx="1689343" cy="124476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3863D3-AEFA-FE55-97B4-B21BFE058DDA}"/>
              </a:ext>
            </a:extLst>
          </p:cNvPr>
          <p:cNvCxnSpPr>
            <a:cxnSpLocks/>
            <a:stCxn id="24" idx="3"/>
            <a:endCxn id="30" idx="1"/>
          </p:cNvCxnSpPr>
          <p:nvPr/>
        </p:nvCxnSpPr>
        <p:spPr>
          <a:xfrm>
            <a:off x="9039038" y="2757090"/>
            <a:ext cx="1689343" cy="1326493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C3BDF-C50B-E4DE-664B-F3620A0A8802}"/>
              </a:ext>
            </a:extLst>
          </p:cNvPr>
          <p:cNvGrpSpPr/>
          <p:nvPr/>
        </p:nvGrpSpPr>
        <p:grpSpPr>
          <a:xfrm>
            <a:off x="8216077" y="2345609"/>
            <a:ext cx="822960" cy="822960"/>
            <a:chOff x="4349496" y="1907328"/>
            <a:chExt cx="3239994" cy="3117266"/>
          </a:xfrm>
        </p:grpSpPr>
        <p:sp>
          <p:nvSpPr>
            <p:cNvPr id="23" name="Rounded Rectangle 105">
              <a:extLst>
                <a:ext uri="{FF2B5EF4-FFF2-40B4-BE49-F238E27FC236}">
                  <a16:creationId xmlns:a16="http://schemas.microsoft.com/office/drawing/2014/main" id="{3DB1D111-6F6E-E627-5C3A-82241CC873D5}"/>
                </a:ext>
              </a:extLst>
            </p:cNvPr>
            <p:cNvSpPr/>
            <p:nvPr/>
          </p:nvSpPr>
          <p:spPr>
            <a:xfrm>
              <a:off x="4440937" y="1998767"/>
              <a:ext cx="3059994" cy="2944084"/>
            </a:xfrm>
            <a:prstGeom prst="roundRect">
              <a:avLst>
                <a:gd name="adj" fmla="val 50000"/>
              </a:avLst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24" name="Rounded Rectangle 106">
              <a:extLst>
                <a:ext uri="{FF2B5EF4-FFF2-40B4-BE49-F238E27FC236}">
                  <a16:creationId xmlns:a16="http://schemas.microsoft.com/office/drawing/2014/main" id="{520969E9-FBAB-2EE7-CD23-C0FDEEB5246D}"/>
                </a:ext>
              </a:extLst>
            </p:cNvPr>
            <p:cNvSpPr/>
            <p:nvPr/>
          </p:nvSpPr>
          <p:spPr>
            <a:xfrm>
              <a:off x="4349496" y="1907328"/>
              <a:ext cx="3239994" cy="3117266"/>
            </a:xfrm>
            <a:prstGeom prst="roundRect">
              <a:avLst>
                <a:gd name="adj" fmla="val 50000"/>
              </a:avLst>
            </a:prstGeom>
            <a:solidFill>
              <a:srgbClr val="0061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BE1576-BFFA-1C30-9579-440822112D8C}"/>
              </a:ext>
            </a:extLst>
          </p:cNvPr>
          <p:cNvGrpSpPr/>
          <p:nvPr/>
        </p:nvGrpSpPr>
        <p:grpSpPr>
          <a:xfrm>
            <a:off x="10728381" y="2564645"/>
            <a:ext cx="633841" cy="633841"/>
            <a:chOff x="10287000" y="3086100"/>
            <a:chExt cx="1295400" cy="1295400"/>
          </a:xfrm>
        </p:grpSpPr>
        <p:sp>
          <p:nvSpPr>
            <p:cNvPr id="26" name="Rounded Rectangle 68">
              <a:extLst>
                <a:ext uri="{FF2B5EF4-FFF2-40B4-BE49-F238E27FC236}">
                  <a16:creationId xmlns:a16="http://schemas.microsoft.com/office/drawing/2014/main" id="{D97EADD7-0C2B-E776-AAFA-38FEF65386B4}"/>
                </a:ext>
              </a:extLst>
            </p:cNvPr>
            <p:cNvSpPr/>
            <p:nvPr/>
          </p:nvSpPr>
          <p:spPr>
            <a:xfrm>
              <a:off x="10398369" y="3200400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0" dist="190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>
                <a:solidFill>
                  <a:srgbClr val="FEFFFF"/>
                </a:solidFill>
                <a:latin typeface="Lato"/>
                <a:sym typeface="Arial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0AF227-A7D9-40BD-CFA8-4D3AC08E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7000" y="3086100"/>
              <a:ext cx="1295400" cy="1295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9197CF-940C-27D2-F18F-453F3A0C835B}"/>
              </a:ext>
            </a:extLst>
          </p:cNvPr>
          <p:cNvGrpSpPr/>
          <p:nvPr/>
        </p:nvGrpSpPr>
        <p:grpSpPr>
          <a:xfrm>
            <a:off x="10728381" y="3766662"/>
            <a:ext cx="633841" cy="633841"/>
            <a:chOff x="5448300" y="4898858"/>
            <a:chExt cx="1295400" cy="1295400"/>
          </a:xfrm>
        </p:grpSpPr>
        <p:sp>
          <p:nvSpPr>
            <p:cNvPr id="29" name="Rounded Rectangle 74">
              <a:extLst>
                <a:ext uri="{FF2B5EF4-FFF2-40B4-BE49-F238E27FC236}">
                  <a16:creationId xmlns:a16="http://schemas.microsoft.com/office/drawing/2014/main" id="{508D9FB7-C10A-C78B-85F8-4D261274B688}"/>
                </a:ext>
              </a:extLst>
            </p:cNvPr>
            <p:cNvSpPr/>
            <p:nvPr/>
          </p:nvSpPr>
          <p:spPr>
            <a:xfrm>
              <a:off x="5546558" y="5001126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0" dist="190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>
                <a:solidFill>
                  <a:srgbClr val="FEFFFF"/>
                </a:solidFill>
                <a:latin typeface="Lato"/>
                <a:sym typeface="Arial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6058E0-C235-ACB8-7978-962FD15A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8300" y="4898858"/>
              <a:ext cx="1295400" cy="12954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5AC655-CCC5-C23D-FD9E-FE1078CEF5FF}"/>
              </a:ext>
            </a:extLst>
          </p:cNvPr>
          <p:cNvGrpSpPr/>
          <p:nvPr/>
        </p:nvGrpSpPr>
        <p:grpSpPr>
          <a:xfrm>
            <a:off x="10728381" y="1362628"/>
            <a:ext cx="633841" cy="633841"/>
            <a:chOff x="8287752" y="1546057"/>
            <a:chExt cx="1295400" cy="1295400"/>
          </a:xfrm>
        </p:grpSpPr>
        <p:sp>
          <p:nvSpPr>
            <p:cNvPr id="32" name="Rounded Rectangle 77">
              <a:extLst>
                <a:ext uri="{FF2B5EF4-FFF2-40B4-BE49-F238E27FC236}">
                  <a16:creationId xmlns:a16="http://schemas.microsoft.com/office/drawing/2014/main" id="{B450CA98-32C4-38A8-0C16-00D71E970961}"/>
                </a:ext>
              </a:extLst>
            </p:cNvPr>
            <p:cNvSpPr/>
            <p:nvPr/>
          </p:nvSpPr>
          <p:spPr>
            <a:xfrm>
              <a:off x="8382000" y="1664368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0" dist="190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>
                <a:solidFill>
                  <a:srgbClr val="FEFFFF"/>
                </a:solidFill>
                <a:latin typeface="Lato"/>
                <a:sym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D6575AF-E64B-8D30-D6B6-2B9690E0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7752" y="1546057"/>
              <a:ext cx="1295400" cy="1295400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5A2A96-C2C8-E953-00CD-5DF15651B8FF}"/>
              </a:ext>
            </a:extLst>
          </p:cNvPr>
          <p:cNvCxnSpPr>
            <a:cxnSpLocks/>
          </p:cNvCxnSpPr>
          <p:nvPr/>
        </p:nvCxnSpPr>
        <p:spPr>
          <a:xfrm>
            <a:off x="6490331" y="4129609"/>
            <a:ext cx="5468" cy="367643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6A3C10-D7A9-F32A-A23E-799BA117E52C}"/>
              </a:ext>
            </a:extLst>
          </p:cNvPr>
          <p:cNvGrpSpPr/>
          <p:nvPr/>
        </p:nvGrpSpPr>
        <p:grpSpPr>
          <a:xfrm>
            <a:off x="5315139" y="2074482"/>
            <a:ext cx="1734640" cy="1737767"/>
            <a:chOff x="4899784" y="2312697"/>
            <a:chExt cx="2377440" cy="238172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72131D0-338A-B576-A40A-14E0D66694A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9784" y="2312697"/>
              <a:ext cx="2377440" cy="2381724"/>
            </a:xfrm>
            <a:prstGeom prst="roundRect">
              <a:avLst>
                <a:gd name="adj" fmla="val 50000"/>
              </a:avLst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984B424-A893-CEB9-5E33-4AF0C8066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0960" y="3032574"/>
              <a:ext cx="1470079" cy="792851"/>
            </a:xfrm>
            <a:prstGeom prst="rect">
              <a:avLst/>
            </a:prstGeom>
          </p:spPr>
        </p:pic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A306C696-78CD-5B49-E276-67635492B2A9}"/>
              </a:ext>
            </a:extLst>
          </p:cNvPr>
          <p:cNvSpPr txBox="1">
            <a:spLocks/>
          </p:cNvSpPr>
          <p:nvPr/>
        </p:nvSpPr>
        <p:spPr>
          <a:xfrm>
            <a:off x="7644550" y="1656022"/>
            <a:ext cx="1941783" cy="69111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rIns="0" anchor="t"/>
          <a:lstStyle>
            <a:lvl1pPr marL="0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+mn-lt"/>
                <a:ea typeface="Lato Bold"/>
                <a:cs typeface="Lato Bold"/>
                <a:sym typeface="BrownStd-Light"/>
              </a:defRPr>
            </a:lvl1pPr>
            <a:lvl2pPr marL="317492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634984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1D5"/>
              </a:buClr>
              <a:buSzPct val="75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476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269968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914400" marR="0" indent="-228600" algn="l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Char char="•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36D78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6pPr>
            <a:lvl7pPr marL="2222444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39937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857429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412730">
              <a:defRPr/>
            </a:pPr>
            <a:r>
              <a:rPr lang="en-US" sz="1200">
                <a:solidFill>
                  <a:srgbClr val="767676"/>
                </a:solidFill>
                <a:latin typeface="Lato"/>
              </a:rPr>
              <a:t>Secure Collaboration with Internal and External Partners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8F83F0A-0DAC-DCFF-30BB-8AB84EBB2D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088" y="2971951"/>
            <a:ext cx="281723" cy="1519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34EF587-A9A9-BAC6-081A-F0A7FD986C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493" y="2971951"/>
            <a:ext cx="281723" cy="1519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F2E779-CF85-0AF2-56FA-DE9E8322F2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072" y="2971951"/>
            <a:ext cx="281723" cy="151940"/>
          </a:xfrm>
          <a:prstGeom prst="rect">
            <a:avLst/>
          </a:prstGeom>
        </p:spPr>
      </p:pic>
      <p:pic>
        <p:nvPicPr>
          <p:cNvPr id="42" name="Google Shape;687;p31" descr="Icon&#10;&#10;Description automatically generated">
            <a:extLst>
              <a:ext uri="{FF2B5EF4-FFF2-40B4-BE49-F238E27FC236}">
                <a16:creationId xmlns:a16="http://schemas.microsoft.com/office/drawing/2014/main" id="{68F1A3B1-DB85-6542-3418-5A1BC9491F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68583" y="2483167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F6BFB9-5DCB-DA84-CDC7-CCD4C42D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17AD5">
                <a:tint val="45000"/>
                <a:satMod val="400000"/>
              </a:srgbClr>
            </a:duotone>
            <a:lum bright="-39000" contrast="45000"/>
          </a:blip>
          <a:stretch>
            <a:fillRect/>
          </a:stretch>
        </p:blipFill>
        <p:spPr>
          <a:xfrm>
            <a:off x="3027459" y="2494675"/>
            <a:ext cx="382552" cy="3825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4A6EACD-B233-2F0F-FA93-9C3099CB3E6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17AD5">
                <a:tint val="45000"/>
                <a:satMod val="400000"/>
              </a:srgbClr>
            </a:duotone>
            <a:lum bright="-39000" contrast="45000"/>
          </a:blip>
          <a:stretch>
            <a:fillRect/>
          </a:stretch>
        </p:blipFill>
        <p:spPr>
          <a:xfrm>
            <a:off x="1917699" y="2540533"/>
            <a:ext cx="382552" cy="3825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B7518F-C913-1EC7-18CA-EC2D2B0F078F}"/>
              </a:ext>
            </a:extLst>
          </p:cNvPr>
          <p:cNvSpPr txBox="1"/>
          <p:nvPr/>
        </p:nvSpPr>
        <p:spPr>
          <a:xfrm>
            <a:off x="4656518" y="3842379"/>
            <a:ext cx="3505351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  <a:highlight>
                  <a:srgbClr val="FFFF00"/>
                </a:highlight>
              </a:rPr>
              <a:t>Via</a:t>
            </a:r>
            <a:r>
              <a:rPr lang="en-US" sz="1200" b="1">
                <a:solidFill>
                  <a:schemeClr val="accent1"/>
                </a:solidFill>
              </a:rPr>
              <a:t> the Box–Qualtrics Integration, Box will:</a:t>
            </a:r>
            <a:endParaRPr lang="en-US" sz="240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Act as the secure content repository for the surveys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Enable secure collaboration of these surveys with internal and external partners</a:t>
            </a:r>
          </a:p>
        </p:txBody>
      </p:sp>
      <p:sp>
        <p:nvSpPr>
          <p:cNvPr id="46" name="Content is at the center of your business">
            <a:extLst>
              <a:ext uri="{FF2B5EF4-FFF2-40B4-BE49-F238E27FC236}">
                <a16:creationId xmlns:a16="http://schemas.microsoft.com/office/drawing/2014/main" id="{452927B5-151D-3A60-52B8-FEB8E648D498}"/>
              </a:ext>
            </a:extLst>
          </p:cNvPr>
          <p:cNvSpPr txBox="1"/>
          <p:nvPr/>
        </p:nvSpPr>
        <p:spPr>
          <a:xfrm>
            <a:off x="571448" y="504826"/>
            <a:ext cx="9313853" cy="492443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0" tIns="0" rIns="0" bIns="0" anchor="t">
            <a:spAutoFit/>
          </a:bodyPr>
          <a:lstStyle>
            <a:lvl1pPr>
              <a:defRPr sz="6400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>
              <a:buClr>
                <a:srgbClr val="000000"/>
              </a:buClr>
              <a:buSzPts val="3400"/>
              <a:defRPr/>
            </a:pPr>
            <a:r>
              <a:rPr lang="en-US" sz="3200" b="1" dirty="0">
                <a:latin typeface="Lato"/>
                <a:ea typeface="Lato"/>
                <a:cs typeface="Lato"/>
              </a:rPr>
              <a:t>Box – Qualtrics Integration Data Flow</a:t>
            </a:r>
            <a:endParaRPr lang="en-US" sz="3200" b="1" dirty="0">
              <a:latin typeface="Lato" panose="020F0502020204030203" pitchFamily="34" charset="0"/>
              <a:ea typeface="Lato"/>
              <a:cs typeface="Lato" panose="020F050202020403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34B4196-A810-444B-3F76-258B2C4FA169}"/>
              </a:ext>
            </a:extLst>
          </p:cNvPr>
          <p:cNvGrpSpPr/>
          <p:nvPr/>
        </p:nvGrpSpPr>
        <p:grpSpPr>
          <a:xfrm>
            <a:off x="2462504" y="2397809"/>
            <a:ext cx="1491497" cy="2012792"/>
            <a:chOff x="473016" y="1991463"/>
            <a:chExt cx="1350977" cy="180856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0D49A9A-B723-4C9B-83CD-DF2F2A2E3FFA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 flipH="1">
              <a:off x="473016" y="2259914"/>
              <a:ext cx="951786" cy="983885"/>
            </a:xfrm>
            <a:prstGeom prst="line">
              <a:avLst/>
            </a:prstGeom>
            <a:ln w="12700" cap="rnd">
              <a:solidFill>
                <a:srgbClr val="90909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ounded Rectangle 65">
              <a:extLst>
                <a:ext uri="{FF2B5EF4-FFF2-40B4-BE49-F238E27FC236}">
                  <a16:creationId xmlns:a16="http://schemas.microsoft.com/office/drawing/2014/main" id="{2168DF5B-B001-B815-B193-15C166D5AC57}"/>
                </a:ext>
              </a:extLst>
            </p:cNvPr>
            <p:cNvSpPr/>
            <p:nvPr/>
          </p:nvSpPr>
          <p:spPr>
            <a:xfrm>
              <a:off x="839431" y="1991463"/>
              <a:ext cx="536901" cy="53690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0" dist="190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>
                <a:solidFill>
                  <a:srgbClr val="FEFFFF"/>
                </a:solidFill>
                <a:latin typeface="Lato"/>
                <a:sym typeface="Arial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EFAF824-C8AB-94C7-C80E-6EFD643AB4C6}"/>
                </a:ext>
              </a:extLst>
            </p:cNvPr>
            <p:cNvGrpSpPr/>
            <p:nvPr/>
          </p:nvGrpSpPr>
          <p:grpSpPr>
            <a:xfrm>
              <a:off x="473016" y="2687565"/>
              <a:ext cx="1321783" cy="1112467"/>
              <a:chOff x="4349496" y="1907332"/>
              <a:chExt cx="3493008" cy="3044952"/>
            </a:xfrm>
          </p:grpSpPr>
          <p:sp>
            <p:nvSpPr>
              <p:cNvPr id="53" name="Rounded Rectangle 17">
                <a:extLst>
                  <a:ext uri="{FF2B5EF4-FFF2-40B4-BE49-F238E27FC236}">
                    <a16:creationId xmlns:a16="http://schemas.microsoft.com/office/drawing/2014/main" id="{8EAEEE13-9E3F-4B94-E309-795E55D04FD4}"/>
                  </a:ext>
                </a:extLst>
              </p:cNvPr>
              <p:cNvSpPr/>
              <p:nvPr/>
            </p:nvSpPr>
            <p:spPr>
              <a:xfrm>
                <a:off x="4440936" y="1998772"/>
                <a:ext cx="3310128" cy="2862072"/>
              </a:xfrm>
              <a:prstGeom prst="roundRect">
                <a:avLst>
                  <a:gd name="adj" fmla="val 5394"/>
                </a:avLst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0" dist="1905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srgbClr val="FFFFFF"/>
                  </a:solidFill>
                  <a:latin typeface="Lato"/>
                  <a:ea typeface="Lato" panose="020F0502020204030203" pitchFamily="34" charset="0"/>
                  <a:cs typeface="Lato" panose="020F0502020204030203" pitchFamily="34" charset="0"/>
                  <a:sym typeface="Arial"/>
                </a:endParaRPr>
              </a:p>
            </p:txBody>
          </p:sp>
          <p:sp>
            <p:nvSpPr>
              <p:cNvPr id="54" name="Rounded Rectangle 18">
                <a:extLst>
                  <a:ext uri="{FF2B5EF4-FFF2-40B4-BE49-F238E27FC236}">
                    <a16:creationId xmlns:a16="http://schemas.microsoft.com/office/drawing/2014/main" id="{B30AAE82-CE6A-1EFF-FDBF-6D15565EDF17}"/>
                  </a:ext>
                </a:extLst>
              </p:cNvPr>
              <p:cNvSpPr/>
              <p:nvPr/>
            </p:nvSpPr>
            <p:spPr>
              <a:xfrm>
                <a:off x="4349496" y="1907332"/>
                <a:ext cx="3493008" cy="3044952"/>
              </a:xfrm>
              <a:prstGeom prst="roundRect">
                <a:avLst>
                  <a:gd name="adj" fmla="val 6805"/>
                </a:avLst>
              </a:prstGeom>
              <a:solidFill>
                <a:srgbClr val="FFFFFF"/>
              </a:solidFill>
              <a:ln w="6350" cap="flat" cmpd="sng" algn="ctr">
                <a:solidFill>
                  <a:srgbClr val="F3F3F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srgbClr val="FFFFFF"/>
                  </a:solidFill>
                  <a:latin typeface="Lato"/>
                  <a:ea typeface="Lato" panose="020F0502020204030203" pitchFamily="34" charset="0"/>
                  <a:cs typeface="Lato" panose="020F0502020204030203" pitchFamily="34" charset="0"/>
                  <a:sym typeface="Arial"/>
                </a:endParaRPr>
              </a:p>
            </p:txBody>
          </p:sp>
        </p:grpSp>
        <p:pic>
          <p:nvPicPr>
            <p:cNvPr id="51" name="Picture 3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297EEF4-4B0C-EC2F-68A7-21B5B415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289" y="2768341"/>
              <a:ext cx="1231704" cy="495741"/>
            </a:xfrm>
            <a:prstGeom prst="rect">
              <a:avLst/>
            </a:prstGeom>
          </p:spPr>
        </p:pic>
        <p:sp>
          <p:nvSpPr>
            <p:cNvPr id="52" name="Text Placeholder 5">
              <a:extLst>
                <a:ext uri="{FF2B5EF4-FFF2-40B4-BE49-F238E27FC236}">
                  <a16:creationId xmlns:a16="http://schemas.microsoft.com/office/drawing/2014/main" id="{F4CA4581-337F-C631-534E-7690ADE96F79}"/>
                </a:ext>
              </a:extLst>
            </p:cNvPr>
            <p:cNvSpPr txBox="1">
              <a:spLocks/>
            </p:cNvSpPr>
            <p:nvPr/>
          </p:nvSpPr>
          <p:spPr>
            <a:xfrm>
              <a:off x="562684" y="3134588"/>
              <a:ext cx="1152212" cy="627183"/>
            </a:xfrm>
            <a:prstGeom prst="rect">
              <a:avLst/>
            </a:prstGeom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rIns="0" anchor="t"/>
            <a:lstStyle>
              <a:lvl1pPr marL="0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72848E"/>
                  </a:solidFill>
                  <a:effectLst/>
                  <a:uFillTx/>
                  <a:latin typeface="+mn-lt"/>
                  <a:ea typeface="Lato Bold"/>
                  <a:cs typeface="Lato Bold"/>
                  <a:sym typeface="BrownStd-Light"/>
                </a:defRPr>
              </a:lvl1pPr>
              <a:lvl2pPr marL="317492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2pPr>
              <a:lvl3pPr marL="634984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1D5"/>
                </a:buClr>
                <a:buSzPct val="75000"/>
                <a:buFont typeface="Arial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3pPr>
              <a:lvl4pPr marL="952476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4pPr>
              <a:lvl5pPr marL="1269968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5pPr>
              <a:lvl6pPr marL="914400" marR="0" indent="-228600" algn="l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Char char="•"/>
                <a:tabLst/>
                <a:def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636D78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6pPr>
              <a:lvl7pPr marL="2222444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2539937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2857429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412730">
                <a:defRPr/>
              </a:pPr>
              <a:r>
                <a:rPr lang="en-US" sz="1200">
                  <a:solidFill>
                    <a:srgbClr val="767676"/>
                  </a:solidFill>
                  <a:latin typeface="Lato"/>
                </a:rPr>
                <a:t>External VA partners responds to survey</a:t>
              </a:r>
            </a:p>
            <a:p>
              <a:pPr defTabSz="412730">
                <a:defRPr/>
              </a:pPr>
              <a:endParaRPr lang="en-US" sz="1200">
                <a:solidFill>
                  <a:srgbClr val="767676"/>
                </a:solidFill>
                <a:latin typeface="Lato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B51D62-1B69-5038-6597-B92E2D12CF12}"/>
              </a:ext>
            </a:extLst>
          </p:cNvPr>
          <p:cNvGrpSpPr/>
          <p:nvPr/>
        </p:nvGrpSpPr>
        <p:grpSpPr>
          <a:xfrm>
            <a:off x="307149" y="2350337"/>
            <a:ext cx="1234839" cy="1790227"/>
            <a:chOff x="473016" y="1942993"/>
            <a:chExt cx="1234837" cy="179022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EE59A00-3CFE-DCA6-F41B-2E5042FF5ADB}"/>
                </a:ext>
              </a:extLst>
            </p:cNvPr>
            <p:cNvCxnSpPr>
              <a:cxnSpLocks/>
              <a:stCxn id="62" idx="3"/>
              <a:endCxn id="58" idx="1"/>
            </p:cNvCxnSpPr>
            <p:nvPr/>
          </p:nvCxnSpPr>
          <p:spPr>
            <a:xfrm flipH="1">
              <a:off x="473016" y="2259914"/>
              <a:ext cx="951786" cy="950478"/>
            </a:xfrm>
            <a:prstGeom prst="line">
              <a:avLst/>
            </a:prstGeom>
            <a:ln w="12700" cap="rnd">
              <a:solidFill>
                <a:srgbClr val="90909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050451D-828F-27F4-3494-3A9E12A2A3B9}"/>
                </a:ext>
              </a:extLst>
            </p:cNvPr>
            <p:cNvGrpSpPr/>
            <p:nvPr/>
          </p:nvGrpSpPr>
          <p:grpSpPr>
            <a:xfrm>
              <a:off x="790961" y="1942993"/>
              <a:ext cx="633841" cy="633841"/>
              <a:chOff x="609600" y="3086100"/>
              <a:chExt cx="1295400" cy="1295400"/>
            </a:xfrm>
          </p:grpSpPr>
          <p:sp>
            <p:nvSpPr>
              <p:cNvPr id="61" name="Rounded Rectangle 65">
                <a:extLst>
                  <a:ext uri="{FF2B5EF4-FFF2-40B4-BE49-F238E27FC236}">
                    <a16:creationId xmlns:a16="http://schemas.microsoft.com/office/drawing/2014/main" id="{199397E3-6EE1-93FB-0F05-C9B6ADEEF9D4}"/>
                  </a:ext>
                </a:extLst>
              </p:cNvPr>
              <p:cNvSpPr/>
              <p:nvPr/>
            </p:nvSpPr>
            <p:spPr>
              <a:xfrm>
                <a:off x="708660" y="3185160"/>
                <a:ext cx="1097280" cy="109728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0" dist="1905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400">
                  <a:solidFill>
                    <a:srgbClr val="FEFFFF"/>
                  </a:solidFill>
                  <a:latin typeface="Lato"/>
                  <a:sym typeface="Arial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70039DD0-EA0B-F4AE-6AA0-4CBDA519A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600" y="3086100"/>
                <a:ext cx="1295400" cy="1295400"/>
              </a:xfrm>
              <a:prstGeom prst="rect">
                <a:avLst/>
              </a:prstGeom>
            </p:spPr>
          </p:pic>
        </p:grpSp>
        <p:sp>
          <p:nvSpPr>
            <p:cNvPr id="58" name="Rounded Rectangle 18">
              <a:extLst>
                <a:ext uri="{FF2B5EF4-FFF2-40B4-BE49-F238E27FC236}">
                  <a16:creationId xmlns:a16="http://schemas.microsoft.com/office/drawing/2014/main" id="{0912E871-6CBD-4EAF-606A-AD51E9C08D6B}"/>
                </a:ext>
              </a:extLst>
            </p:cNvPr>
            <p:cNvSpPr/>
            <p:nvPr/>
          </p:nvSpPr>
          <p:spPr>
            <a:xfrm>
              <a:off x="473016" y="2687566"/>
              <a:ext cx="1201407" cy="1045652"/>
            </a:xfrm>
            <a:prstGeom prst="roundRect">
              <a:avLst>
                <a:gd name="adj" fmla="val 6805"/>
              </a:avLst>
            </a:prstGeom>
            <a:solidFill>
              <a:srgbClr val="FFFFFF"/>
            </a:solidFill>
            <a:ln w="6350" cap="flat" cmpd="sng" algn="ctr">
              <a:solidFill>
                <a:srgbClr val="F3F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Lato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pic>
          <p:nvPicPr>
            <p:cNvPr id="59" name="Picture 3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B86379B-E303-107F-0EC9-37E280954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974" y="2827175"/>
              <a:ext cx="1162879" cy="468040"/>
            </a:xfrm>
            <a:prstGeom prst="rect">
              <a:avLst/>
            </a:prstGeom>
          </p:spPr>
        </p:pic>
        <p:sp>
          <p:nvSpPr>
            <p:cNvPr id="60" name="Text Placeholder 5">
              <a:extLst>
                <a:ext uri="{FF2B5EF4-FFF2-40B4-BE49-F238E27FC236}">
                  <a16:creationId xmlns:a16="http://schemas.microsoft.com/office/drawing/2014/main" id="{0D82BECF-F56E-B112-3547-07102BBA39F8}"/>
                </a:ext>
              </a:extLst>
            </p:cNvPr>
            <p:cNvSpPr txBox="1">
              <a:spLocks/>
            </p:cNvSpPr>
            <p:nvPr/>
          </p:nvSpPr>
          <p:spPr>
            <a:xfrm>
              <a:off x="542030" y="3206781"/>
              <a:ext cx="1061418" cy="456512"/>
            </a:xfrm>
            <a:prstGeom prst="rect">
              <a:avLst/>
            </a:prstGeom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rIns="0" anchor="t"/>
            <a:lstStyle>
              <a:lvl1pPr marL="0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72848E"/>
                  </a:solidFill>
                  <a:effectLst/>
                  <a:uFillTx/>
                  <a:latin typeface="+mn-lt"/>
                  <a:ea typeface="Lato Bold"/>
                  <a:cs typeface="Lato Bold"/>
                  <a:sym typeface="BrownStd-Light"/>
                </a:defRPr>
              </a:lvl1pPr>
              <a:lvl2pPr marL="317492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2pPr>
              <a:lvl3pPr marL="634984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1D5"/>
                </a:buClr>
                <a:buSzPct val="75000"/>
                <a:buFont typeface="Arial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3pPr>
              <a:lvl4pPr marL="952476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4pPr>
              <a:lvl5pPr marL="1269968" marR="0" indent="0" algn="ctr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61D5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5pPr>
              <a:lvl6pPr marL="914400" marR="0" indent="-228600" algn="l" defTabSz="41274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60D6"/>
                </a:buClr>
                <a:buSzPct val="100000"/>
                <a:buFont typeface="Arial" panose="020B0604020202020204" pitchFamily="34" charset="0"/>
                <a:buChar char="•"/>
                <a:tabLst/>
                <a:def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636D78"/>
                  </a:solidFill>
                  <a:effectLst/>
                  <a:uFillTx/>
                  <a:latin typeface="+mn-lt"/>
                  <a:ea typeface="+mn-ea"/>
                  <a:cs typeface="+mn-cs"/>
                  <a:sym typeface="BrownStd-Light"/>
                </a:defRPr>
              </a:lvl6pPr>
              <a:lvl7pPr marL="2222444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2539937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2857429" marR="0" indent="-317492" algn="l" defTabSz="412740" latinLnBrk="0">
                <a:lnSpc>
                  <a:spcPct val="100000"/>
                </a:lnSpc>
                <a:spcBef>
                  <a:spcPts val="26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2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412730">
                <a:defRPr/>
              </a:pPr>
              <a:r>
                <a:rPr lang="en-US" sz="1200">
                  <a:solidFill>
                    <a:srgbClr val="767676"/>
                  </a:solidFill>
                  <a:latin typeface="Lato"/>
                </a:rPr>
                <a:t>VA Employee</a:t>
              </a:r>
            </a:p>
            <a:p>
              <a:pPr defTabSz="412730">
                <a:defRPr/>
              </a:pPr>
              <a:r>
                <a:rPr lang="en-US" sz="1200">
                  <a:solidFill>
                    <a:srgbClr val="767676"/>
                  </a:solidFill>
                  <a:latin typeface="Lato"/>
                </a:rPr>
                <a:t>Creates Survey </a:t>
              </a:r>
            </a:p>
            <a:p>
              <a:pPr defTabSz="412730">
                <a:defRPr/>
              </a:pPr>
              <a:endParaRPr lang="en-US" sz="1200">
                <a:solidFill>
                  <a:srgbClr val="767676"/>
                </a:solidFill>
                <a:latin typeface="Lato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F4089A-A99A-65DA-D568-10CA6E5F632B}"/>
              </a:ext>
            </a:extLst>
          </p:cNvPr>
          <p:cNvGrpSpPr/>
          <p:nvPr/>
        </p:nvGrpSpPr>
        <p:grpSpPr>
          <a:xfrm>
            <a:off x="2873145" y="2436800"/>
            <a:ext cx="633841" cy="633841"/>
            <a:chOff x="5448300" y="4898858"/>
            <a:chExt cx="1295400" cy="1295400"/>
          </a:xfrm>
        </p:grpSpPr>
        <p:sp>
          <p:nvSpPr>
            <p:cNvPr id="64" name="Rounded Rectangle 74">
              <a:extLst>
                <a:ext uri="{FF2B5EF4-FFF2-40B4-BE49-F238E27FC236}">
                  <a16:creationId xmlns:a16="http://schemas.microsoft.com/office/drawing/2014/main" id="{F114A1F7-9CE5-78AB-0033-F450038D6530}"/>
                </a:ext>
              </a:extLst>
            </p:cNvPr>
            <p:cNvSpPr/>
            <p:nvPr/>
          </p:nvSpPr>
          <p:spPr>
            <a:xfrm>
              <a:off x="5546558" y="5001126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635000" dist="190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400">
                <a:solidFill>
                  <a:srgbClr val="FEFFFF"/>
                </a:solidFill>
                <a:latin typeface="Lato"/>
                <a:sym typeface="Arial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AA4712A-C25D-E2F6-2C2A-0EBBC6C5A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8300" y="4898858"/>
              <a:ext cx="1295400" cy="1295400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24265BB-9C02-4926-3F69-AD2D47286D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17AD5">
                <a:tint val="45000"/>
                <a:satMod val="400000"/>
              </a:srgbClr>
            </a:duotone>
            <a:lum bright="-39000" contrast="45000"/>
          </a:blip>
          <a:stretch>
            <a:fillRect/>
          </a:stretch>
        </p:blipFill>
        <p:spPr>
          <a:xfrm>
            <a:off x="4243657" y="2494675"/>
            <a:ext cx="382552" cy="382552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6108C66-A7C0-1576-AB20-605C558C577D}"/>
              </a:ext>
            </a:extLst>
          </p:cNvPr>
          <p:cNvCxnSpPr>
            <a:cxnSpLocks/>
          </p:cNvCxnSpPr>
          <p:nvPr/>
        </p:nvCxnSpPr>
        <p:spPr>
          <a:xfrm>
            <a:off x="4626210" y="2685951"/>
            <a:ext cx="833647" cy="0"/>
          </a:xfrm>
          <a:prstGeom prst="line">
            <a:avLst/>
          </a:prstGeom>
          <a:ln w="12700" cap="rnd">
            <a:solidFill>
              <a:srgbClr val="909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F97002D4-433B-42C1-3DA0-AEC956F16FF8}"/>
              </a:ext>
            </a:extLst>
          </p:cNvPr>
          <p:cNvSpPr txBox="1">
            <a:spLocks/>
          </p:cNvSpPr>
          <p:nvPr/>
        </p:nvSpPr>
        <p:spPr>
          <a:xfrm>
            <a:off x="3742621" y="1950229"/>
            <a:ext cx="1418240" cy="49244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rIns="0" anchor="t"/>
          <a:lstStyle>
            <a:lvl1pPr marL="0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72848E"/>
                </a:solidFill>
                <a:effectLst/>
                <a:uFillTx/>
                <a:latin typeface="+mn-lt"/>
                <a:ea typeface="Lato Bold"/>
                <a:cs typeface="Lato Bold"/>
                <a:sym typeface="BrownStd-Light"/>
              </a:defRPr>
            </a:lvl1pPr>
            <a:lvl2pPr marL="317492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2pPr>
            <a:lvl3pPr marL="634984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1D5"/>
              </a:buClr>
              <a:buSzPct val="75000"/>
              <a:buFont typeface="Arial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3pPr>
            <a:lvl4pPr marL="952476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4pPr>
            <a:lvl5pPr marL="1269968" marR="0" indent="0" algn="ctr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61D5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5pPr>
            <a:lvl6pPr marL="914400" marR="0" indent="-228600" algn="l" defTabSz="41274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0D6"/>
              </a:buClr>
              <a:buSzPct val="100000"/>
              <a:buFont typeface="Arial" panose="020B0604020202020204" pitchFamily="34" charset="0"/>
              <a:buChar char="•"/>
              <a:tabLst/>
              <a:def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36D78"/>
                </a:solidFill>
                <a:effectLst/>
                <a:uFillTx/>
                <a:latin typeface="+mn-lt"/>
                <a:ea typeface="+mn-ea"/>
                <a:cs typeface="+mn-cs"/>
                <a:sym typeface="BrownStd-Light"/>
              </a:defRPr>
            </a:lvl6pPr>
            <a:lvl7pPr marL="2222444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2539937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2857429" marR="0" indent="-317492" algn="l" defTabSz="412740" latinLnBrk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412730">
              <a:defRPr/>
            </a:pPr>
            <a:r>
              <a:rPr lang="en-US" sz="1200" dirty="0">
                <a:solidFill>
                  <a:srgbClr val="767676"/>
                </a:solidFill>
                <a:latin typeface="Lato"/>
              </a:rPr>
              <a:t>Surveys sent to Box Folder</a:t>
            </a:r>
          </a:p>
        </p:txBody>
      </p:sp>
    </p:spTree>
    <p:extLst>
      <p:ext uri="{BB962C8B-B14F-4D97-AF65-F5344CB8AC3E}">
        <p14:creationId xmlns:p14="http://schemas.microsoft.com/office/powerpoint/2010/main" val="161840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91F3A5-FFA3-522E-311D-29FDC21318F2}"/>
              </a:ext>
            </a:extLst>
          </p:cNvPr>
          <p:cNvCxnSpPr>
            <a:cxnSpLocks/>
          </p:cNvCxnSpPr>
          <p:nvPr/>
        </p:nvCxnSpPr>
        <p:spPr>
          <a:xfrm flipH="1">
            <a:off x="8569607" y="2765711"/>
            <a:ext cx="121724" cy="2066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1F21EB-2F08-9BA9-C7EE-9C7566E23DE8}"/>
              </a:ext>
            </a:extLst>
          </p:cNvPr>
          <p:cNvCxnSpPr>
            <a:cxnSpLocks/>
          </p:cNvCxnSpPr>
          <p:nvPr/>
        </p:nvCxnSpPr>
        <p:spPr>
          <a:xfrm flipV="1">
            <a:off x="8691331" y="2495487"/>
            <a:ext cx="0" cy="270224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308844-5D45-B27E-7785-6D01180B88D2}"/>
              </a:ext>
            </a:extLst>
          </p:cNvPr>
          <p:cNvCxnSpPr>
            <a:cxnSpLocks/>
          </p:cNvCxnSpPr>
          <p:nvPr/>
        </p:nvCxnSpPr>
        <p:spPr>
          <a:xfrm flipV="1">
            <a:off x="4423623" y="2779485"/>
            <a:ext cx="0" cy="164689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8256D6-A4C6-C2B2-9085-E929E49FA402}"/>
              </a:ext>
            </a:extLst>
          </p:cNvPr>
          <p:cNvCxnSpPr>
            <a:cxnSpLocks/>
          </p:cNvCxnSpPr>
          <p:nvPr/>
        </p:nvCxnSpPr>
        <p:spPr>
          <a:xfrm flipV="1">
            <a:off x="8241216" y="2511101"/>
            <a:ext cx="0" cy="380412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4B0F23-F952-CD97-C792-4569445CA2BA}"/>
              </a:ext>
            </a:extLst>
          </p:cNvPr>
          <p:cNvCxnSpPr>
            <a:cxnSpLocks/>
          </p:cNvCxnSpPr>
          <p:nvPr/>
        </p:nvCxnSpPr>
        <p:spPr>
          <a:xfrm flipH="1">
            <a:off x="8234176" y="2875899"/>
            <a:ext cx="704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BF089-4DA1-F3CF-2565-DDA852BE42F6}"/>
              </a:ext>
            </a:extLst>
          </p:cNvPr>
          <p:cNvCxnSpPr>
            <a:cxnSpLocks/>
          </p:cNvCxnSpPr>
          <p:nvPr/>
        </p:nvCxnSpPr>
        <p:spPr>
          <a:xfrm flipV="1">
            <a:off x="7997795" y="2875899"/>
            <a:ext cx="0" cy="136549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E21BE-E614-701F-EDB9-3BC49538B1EF}"/>
              </a:ext>
            </a:extLst>
          </p:cNvPr>
          <p:cNvSpPr/>
          <p:nvPr/>
        </p:nvSpPr>
        <p:spPr>
          <a:xfrm>
            <a:off x="9636740" y="3838357"/>
            <a:ext cx="2372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4792" hangingPunct="0">
              <a:lnSpc>
                <a:spcPct val="90000"/>
              </a:lnSpc>
              <a:spcBef>
                <a:spcPts val="2251"/>
              </a:spcBef>
              <a:defRPr/>
            </a:pPr>
            <a:r>
              <a:rPr lang="en-US" sz="2000" kern="0" spc="-60">
                <a:solidFill>
                  <a:schemeClr val="bg2"/>
                </a:solidFill>
                <a:latin typeface="Lato Light"/>
                <a:ea typeface="+mj-ea"/>
                <a:cs typeface="+mj-cs"/>
                <a:sym typeface="BrownStd-Light"/>
              </a:rPr>
              <a:t>A shared link is a unique URL that gives the recipient access to a specific file or folder.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15E26-4561-3378-5B97-C6BD7BF5C098}"/>
              </a:ext>
            </a:extLst>
          </p:cNvPr>
          <p:cNvSpPr txBox="1"/>
          <p:nvPr/>
        </p:nvSpPr>
        <p:spPr>
          <a:xfrm>
            <a:off x="9674976" y="3363016"/>
            <a:ext cx="2292379" cy="3877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04792" hangingPunct="0">
              <a:lnSpc>
                <a:spcPct val="90000"/>
              </a:lnSpc>
              <a:spcBef>
                <a:spcPts val="2251"/>
              </a:spcBef>
              <a:defRPr/>
            </a:pPr>
            <a:r>
              <a:rPr lang="en-US" sz="2133" kern="0">
                <a:solidFill>
                  <a:schemeClr val="bg2"/>
                </a:solidFill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Sharing Links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162425-3E43-42AB-9EAB-E7978AC97E0B}"/>
              </a:ext>
            </a:extLst>
          </p:cNvPr>
          <p:cNvSpPr txBox="1"/>
          <p:nvPr/>
        </p:nvSpPr>
        <p:spPr>
          <a:xfrm>
            <a:off x="8203" y="3363016"/>
            <a:ext cx="2859444" cy="3877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04792" hangingPunct="0">
              <a:lnSpc>
                <a:spcPct val="90000"/>
              </a:lnSpc>
              <a:spcBef>
                <a:spcPts val="2251"/>
              </a:spcBef>
              <a:defRPr/>
            </a:pPr>
            <a:r>
              <a:rPr lang="en-US" sz="2133" kern="0">
                <a:solidFill>
                  <a:schemeClr val="bg2"/>
                </a:solidFill>
                <a:latin typeface="Lato" panose="020F0502020204030203" pitchFamily="34" charset="0"/>
                <a:ea typeface="+mj-ea"/>
                <a:cs typeface="+mj-cs"/>
                <a:sym typeface="BrownStd-Light"/>
              </a:rPr>
              <a:t>Inviting Collaborators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61728-F41E-0741-7321-225B88BEF87A}"/>
              </a:ext>
            </a:extLst>
          </p:cNvPr>
          <p:cNvSpPr/>
          <p:nvPr/>
        </p:nvSpPr>
        <p:spPr>
          <a:xfrm>
            <a:off x="299563" y="3751255"/>
            <a:ext cx="2276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4792" hangingPunct="0">
              <a:lnSpc>
                <a:spcPct val="90000"/>
              </a:lnSpc>
              <a:spcBef>
                <a:spcPts val="2251"/>
              </a:spcBef>
              <a:defRPr/>
            </a:pPr>
            <a:r>
              <a:rPr lang="en-US" sz="2000" kern="0" spc="-60">
                <a:solidFill>
                  <a:schemeClr val="bg2"/>
                </a:solidFill>
                <a:latin typeface="Lato Light"/>
                <a:ea typeface="+mj-ea"/>
                <a:cs typeface="+mj-cs"/>
                <a:sym typeface="BrownStd-Light"/>
              </a:rPr>
              <a:t>A collaborator is an individual who has been invited to a file or folder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C67651-936B-FA6F-E00A-CE45888B3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61" y="3435768"/>
            <a:ext cx="3118119" cy="12311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F827377-B75D-0C7E-EB58-BC8706DC3028}"/>
              </a:ext>
            </a:extLst>
          </p:cNvPr>
          <p:cNvSpPr/>
          <p:nvPr/>
        </p:nvSpPr>
        <p:spPr>
          <a:xfrm>
            <a:off x="7752022" y="3089285"/>
            <a:ext cx="452949" cy="466248"/>
          </a:xfrm>
          <a:prstGeom prst="ellipse">
            <a:avLst/>
          </a:prstGeom>
          <a:solidFill>
            <a:srgbClr val="0261D5"/>
          </a:solidFill>
          <a:ln w="1270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21920" rIns="182880" bIns="121920" numCol="1" spcCol="38100" rtlCol="0" anchor="t">
            <a:normAutofit fontScale="25000" lnSpcReduction="20000"/>
          </a:bodyPr>
          <a:lstStyle/>
          <a:p>
            <a:pPr algn="ctr" defTabSz="812780" hangingPunct="0"/>
            <a:endParaRPr lang="en-US" sz="3733">
              <a:solidFill>
                <a:schemeClr val="bg2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27C4E0B-D07A-132D-0D8D-00BA2AA1C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41" y="3160733"/>
            <a:ext cx="292424" cy="30100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2EBFDB1-7028-353C-9794-984EA195E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34" y="4592409"/>
            <a:ext cx="2318743" cy="59290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ED473A-A33A-83F6-3B2E-09DFC1222D37}"/>
              </a:ext>
            </a:extLst>
          </p:cNvPr>
          <p:cNvSpPr txBox="1"/>
          <p:nvPr/>
        </p:nvSpPr>
        <p:spPr>
          <a:xfrm>
            <a:off x="494631" y="841877"/>
            <a:ext cx="8292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Inviting Collaborators v. Shared Links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FD6DDA-D241-62CE-8D40-1A0AB137E168}"/>
              </a:ext>
            </a:extLst>
          </p:cNvPr>
          <p:cNvGrpSpPr/>
          <p:nvPr/>
        </p:nvGrpSpPr>
        <p:grpSpPr>
          <a:xfrm>
            <a:off x="2758044" y="1596391"/>
            <a:ext cx="6485501" cy="912035"/>
            <a:chOff x="1563355" y="1179862"/>
            <a:chExt cx="5006934" cy="684026"/>
          </a:xfrm>
        </p:grpSpPr>
        <p:pic>
          <p:nvPicPr>
            <p:cNvPr id="21" name="Picture 20" descr="Graphical user interface, application, Teams&#10;&#10;Description automatically generated">
              <a:extLst>
                <a:ext uri="{FF2B5EF4-FFF2-40B4-BE49-F238E27FC236}">
                  <a16:creationId xmlns:a16="http://schemas.microsoft.com/office/drawing/2014/main" id="{9DF522E1-D3BD-6C64-3073-74213115B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2" r="11604" b="14910"/>
            <a:stretch/>
          </p:blipFill>
          <p:spPr>
            <a:xfrm>
              <a:off x="1563355" y="1179862"/>
              <a:ext cx="5006931" cy="684026"/>
            </a:xfrm>
            <a:prstGeom prst="round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C50D6F-6E67-3AEC-C9AE-D4029CD9D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15" y="1406933"/>
              <a:ext cx="4926874" cy="453877"/>
            </a:xfrm>
            <a:prstGeom prst="roundRect">
              <a:avLst/>
            </a:prstGeom>
          </p:spPr>
        </p:pic>
      </p:grpSp>
      <p:pic>
        <p:nvPicPr>
          <p:cNvPr id="23" name="Picture 2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C87AD9-71C9-558B-EF5A-B40B48BA0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9"/>
          <a:stretch/>
        </p:blipFill>
        <p:spPr>
          <a:xfrm>
            <a:off x="3143498" y="3352015"/>
            <a:ext cx="2602695" cy="109982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4712D1B-0606-251E-AC3C-E36E900667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"/>
          <a:stretch/>
        </p:blipFill>
        <p:spPr>
          <a:xfrm>
            <a:off x="3039739" y="4423914"/>
            <a:ext cx="2799461" cy="2260833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6130083-0DFD-9D8E-525E-0532EC34B2D7}"/>
              </a:ext>
            </a:extLst>
          </p:cNvPr>
          <p:cNvSpPr/>
          <p:nvPr/>
        </p:nvSpPr>
        <p:spPr>
          <a:xfrm>
            <a:off x="4197409" y="3001724"/>
            <a:ext cx="439527" cy="450883"/>
          </a:xfrm>
          <a:prstGeom prst="ellipse">
            <a:avLst/>
          </a:prstGeom>
          <a:solidFill>
            <a:srgbClr val="0261D5"/>
          </a:solidFill>
          <a:ln w="12700" cap="flat">
            <a:solidFill>
              <a:schemeClr val="bg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21920" rIns="182880" bIns="121920" numCol="1" spcCol="38100" rtlCol="0" anchor="t">
            <a:normAutofit fontScale="25000" lnSpcReduction="20000"/>
          </a:bodyPr>
          <a:lstStyle/>
          <a:p>
            <a:pPr algn="ctr" defTabSz="812780" hangingPunct="0"/>
            <a:endParaRPr lang="en-US" sz="3733">
              <a:solidFill>
                <a:schemeClr val="bg2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Gill Sans"/>
              <a:cs typeface="Gill Sans"/>
              <a:sym typeface="Gill Sans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5557964-1CBC-A771-DC18-24AAE80435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43" y="3076852"/>
            <a:ext cx="332208" cy="24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C0E4D-0E22-5A0E-E5DA-28925B42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198"/>
            <a:ext cx="7848600" cy="789591"/>
          </a:xfrm>
        </p:spPr>
        <p:txBody>
          <a:bodyPr/>
          <a:lstStyle/>
          <a:p>
            <a:r>
              <a:rPr lang="en-US"/>
              <a:t>Qualtrics overview</a:t>
            </a:r>
          </a:p>
        </p:txBody>
      </p:sp>
    </p:spTree>
    <p:extLst>
      <p:ext uri="{BB962C8B-B14F-4D97-AF65-F5344CB8AC3E}">
        <p14:creationId xmlns:p14="http://schemas.microsoft.com/office/powerpoint/2010/main" val="179416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808;p139">
            <a:extLst>
              <a:ext uri="{FF2B5EF4-FFF2-40B4-BE49-F238E27FC236}">
                <a16:creationId xmlns:a16="http://schemas.microsoft.com/office/drawing/2014/main" id="{AEB64653-A5AB-99CE-BFAB-08B7FCCFD005}"/>
              </a:ext>
            </a:extLst>
          </p:cNvPr>
          <p:cNvSpPr txBox="1">
            <a:spLocks/>
          </p:cNvSpPr>
          <p:nvPr/>
        </p:nvSpPr>
        <p:spPr>
          <a:xfrm>
            <a:off x="303896" y="229232"/>
            <a:ext cx="105156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F25"/>
              </a:buClr>
              <a:buSzPts val="1100"/>
              <a:buFont typeface="Lato Black"/>
              <a:buNone/>
              <a:defRPr sz="4000" b="0" i="0" u="none" strike="noStrike" cap="none">
                <a:solidFill>
                  <a:srgbClr val="171F2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defTabSz="1219170">
              <a:buClr>
                <a:srgbClr val="151F26"/>
              </a:buClr>
              <a:defRPr/>
            </a:pPr>
            <a:r>
              <a:rPr lang="en-US" sz="2800" kern="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Facilitate nimble research studies</a:t>
            </a:r>
          </a:p>
        </p:txBody>
      </p:sp>
      <p:sp>
        <p:nvSpPr>
          <p:cNvPr id="57" name="Google Shape;809;p139">
            <a:extLst>
              <a:ext uri="{FF2B5EF4-FFF2-40B4-BE49-F238E27FC236}">
                <a16:creationId xmlns:a16="http://schemas.microsoft.com/office/drawing/2014/main" id="{0B9FA056-3BB6-08CA-63AB-C6331EF45404}"/>
              </a:ext>
            </a:extLst>
          </p:cNvPr>
          <p:cNvSpPr/>
          <p:nvPr/>
        </p:nvSpPr>
        <p:spPr>
          <a:xfrm>
            <a:off x="546513" y="1397341"/>
            <a:ext cx="4317200" cy="3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67" rIns="45700" bIns="22867" anchor="t" anchorCtr="0">
            <a:noAutofit/>
          </a:bodyPr>
          <a:lstStyle/>
          <a:p>
            <a:pPr marL="546090" indent="-342900" defTabSz="1219140">
              <a:buClr>
                <a:srgbClr val="0C0C0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Gather feedback from 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various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stakeholders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by</a:t>
            </a: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  <a:sym typeface="Arial"/>
              </a:rPr>
              <a:t> leveraging 100+ question types, in an accessible and responsive format.</a:t>
            </a:r>
          </a:p>
          <a:p>
            <a:pPr marL="590536" indent="-285750" defTabSz="1219140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488940" indent="-285750" defTabSz="1219140">
              <a:buClr>
                <a:srgbClr val="0C0C0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Avoid survey fatigue with dynamic logic, personalization, frequency controls, and methodology reviews. </a:t>
            </a:r>
          </a:p>
          <a:p>
            <a:pPr marL="505872" indent="-285750" defTabSz="121914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488940" indent="-285750" defTabSz="1219140">
              <a:buClr>
                <a:srgbClr val="0C0C0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Distribute across a variety of channels, including email, SMS, QR codes, and links</a:t>
            </a:r>
          </a:p>
          <a:p>
            <a:pPr marL="590536" indent="-285750" defTabSz="1219140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  <a:sym typeface="Arial"/>
            </a:endParaRPr>
          </a:p>
          <a:p>
            <a:pPr marL="171450" indent="-171450" defTabSz="121914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8" name="Google Shape;810;p139">
            <a:extLst>
              <a:ext uri="{FF2B5EF4-FFF2-40B4-BE49-F238E27FC236}">
                <a16:creationId xmlns:a16="http://schemas.microsoft.com/office/drawing/2014/main" id="{6882DAD6-1588-00CE-86BC-0107098D1504}"/>
              </a:ext>
            </a:extLst>
          </p:cNvPr>
          <p:cNvSpPr txBox="1"/>
          <p:nvPr/>
        </p:nvSpPr>
        <p:spPr>
          <a:xfrm>
            <a:off x="405167" y="754500"/>
            <a:ext cx="71128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40">
              <a:buClr>
                <a:srgbClr val="0C0C0C"/>
              </a:buClr>
              <a:buSzPts val="1200"/>
            </a:pPr>
            <a:r>
              <a:rPr lang="en-US" sz="1600" b="1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Capture targeted feedback through flexible forms and pre-built solutions</a:t>
            </a:r>
            <a:endParaRPr lang="en-US" sz="667" b="1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59" name="Google Shape;811;p139">
            <a:extLst>
              <a:ext uri="{FF2B5EF4-FFF2-40B4-BE49-F238E27FC236}">
                <a16:creationId xmlns:a16="http://schemas.microsoft.com/office/drawing/2014/main" id="{619090E2-EC68-957B-0987-B2569417D342}"/>
              </a:ext>
            </a:extLst>
          </p:cNvPr>
          <p:cNvGrpSpPr/>
          <p:nvPr/>
        </p:nvGrpSpPr>
        <p:grpSpPr>
          <a:xfrm>
            <a:off x="6201459" y="1397342"/>
            <a:ext cx="4440357" cy="4063316"/>
            <a:chOff x="4432900" y="1209575"/>
            <a:chExt cx="3466501" cy="3172152"/>
          </a:xfrm>
        </p:grpSpPr>
        <p:pic>
          <p:nvPicPr>
            <p:cNvPr id="60" name="Google Shape;812;p139">
              <a:extLst>
                <a:ext uri="{FF2B5EF4-FFF2-40B4-BE49-F238E27FC236}">
                  <a16:creationId xmlns:a16="http://schemas.microsoft.com/office/drawing/2014/main" id="{C09BFA0C-B541-283A-E2DD-7B929A3EF1B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32900" y="1209575"/>
              <a:ext cx="2422149" cy="27924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1" name="Google Shape;813;p139">
              <a:extLst>
                <a:ext uri="{FF2B5EF4-FFF2-40B4-BE49-F238E27FC236}">
                  <a16:creationId xmlns:a16="http://schemas.microsoft.com/office/drawing/2014/main" id="{E60E5D17-1693-B141-9A9B-B3CCDE8B2C9A}"/>
                </a:ext>
              </a:extLst>
            </p:cNvPr>
            <p:cNvSpPr/>
            <p:nvPr/>
          </p:nvSpPr>
          <p:spPr>
            <a:xfrm>
              <a:off x="6815014" y="2386806"/>
              <a:ext cx="871500" cy="1876500"/>
            </a:xfrm>
            <a:prstGeom prst="roundRect">
              <a:avLst>
                <a:gd name="adj" fmla="val 625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>
                <a:solidFill>
                  <a:schemeClr val="bg2"/>
                </a:solidFill>
                <a:cs typeface="Arial"/>
                <a:sym typeface="Arial"/>
              </a:endParaRPr>
            </a:p>
          </p:txBody>
        </p:sp>
        <p:pic>
          <p:nvPicPr>
            <p:cNvPr id="62" name="Google Shape;814;p139">
              <a:extLst>
                <a:ext uri="{FF2B5EF4-FFF2-40B4-BE49-F238E27FC236}">
                  <a16:creationId xmlns:a16="http://schemas.microsoft.com/office/drawing/2014/main" id="{9B858D2B-A87D-9C9F-39E5-3FE5DCAE25B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6615" y="2418459"/>
              <a:ext cx="869568" cy="1813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815;p139">
              <a:extLst>
                <a:ext uri="{FF2B5EF4-FFF2-40B4-BE49-F238E27FC236}">
                  <a16:creationId xmlns:a16="http://schemas.microsoft.com/office/drawing/2014/main" id="{BEE90982-9B20-DF2B-1420-93CE0EDC19C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5675" y="2363825"/>
              <a:ext cx="1333726" cy="2017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816;p139">
              <a:extLst>
                <a:ext uri="{FF2B5EF4-FFF2-40B4-BE49-F238E27FC236}">
                  <a16:creationId xmlns:a16="http://schemas.microsoft.com/office/drawing/2014/main" id="{8D58CDD6-5B53-038A-6CA5-0439BA8EF14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98399" y="2571750"/>
              <a:ext cx="704775" cy="174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817;p139">
            <a:extLst>
              <a:ext uri="{FF2B5EF4-FFF2-40B4-BE49-F238E27FC236}">
                <a16:creationId xmlns:a16="http://schemas.microsoft.com/office/drawing/2014/main" id="{57C008D7-91A3-8999-1FB8-13E13A2C72F1}"/>
              </a:ext>
            </a:extLst>
          </p:cNvPr>
          <p:cNvGrpSpPr/>
          <p:nvPr/>
        </p:nvGrpSpPr>
        <p:grpSpPr>
          <a:xfrm>
            <a:off x="5974404" y="5437720"/>
            <a:ext cx="5082193" cy="800760"/>
            <a:chOff x="3632675" y="565875"/>
            <a:chExt cx="4695300" cy="739800"/>
          </a:xfrm>
        </p:grpSpPr>
        <p:sp>
          <p:nvSpPr>
            <p:cNvPr id="66" name="Google Shape;818;p139">
              <a:extLst>
                <a:ext uri="{FF2B5EF4-FFF2-40B4-BE49-F238E27FC236}">
                  <a16:creationId xmlns:a16="http://schemas.microsoft.com/office/drawing/2014/main" id="{178B5445-BA0B-CB2A-3AD0-46C523C1657E}"/>
                </a:ext>
              </a:extLst>
            </p:cNvPr>
            <p:cNvSpPr/>
            <p:nvPr/>
          </p:nvSpPr>
          <p:spPr>
            <a:xfrm>
              <a:off x="3632675" y="565875"/>
              <a:ext cx="4695300" cy="739800"/>
            </a:xfrm>
            <a:prstGeom prst="roundRect">
              <a:avLst>
                <a:gd name="adj" fmla="val 7385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>
                <a:solidFill>
                  <a:srgbClr val="003B84"/>
                </a:solidFill>
                <a:cs typeface="Arial"/>
                <a:sym typeface="Arial"/>
              </a:endParaRPr>
            </a:p>
          </p:txBody>
        </p:sp>
        <p:pic>
          <p:nvPicPr>
            <p:cNvPr id="67" name="Google Shape;819;p139" descr="Email Icon - Download in Glyph Style">
              <a:extLst>
                <a:ext uri="{FF2B5EF4-FFF2-40B4-BE49-F238E27FC236}">
                  <a16:creationId xmlns:a16="http://schemas.microsoft.com/office/drawing/2014/main" id="{66A7C361-5E03-16C3-45E6-2D2635FD71C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39244" y="753472"/>
              <a:ext cx="391680" cy="391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820;p139" descr="Mobile Sms Icon | Android Iconset | Icons8">
              <a:extLst>
                <a:ext uri="{FF2B5EF4-FFF2-40B4-BE49-F238E27FC236}">
                  <a16:creationId xmlns:a16="http://schemas.microsoft.com/office/drawing/2014/main" id="{6F7AA374-346B-0664-A792-0BAAEA19D86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64784" y="753474"/>
              <a:ext cx="391683" cy="391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821;p139">
              <a:extLst>
                <a:ext uri="{FF2B5EF4-FFF2-40B4-BE49-F238E27FC236}">
                  <a16:creationId xmlns:a16="http://schemas.microsoft.com/office/drawing/2014/main" id="{5148EA59-9AB8-1BEE-7D3F-99D5D0A5EC4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90324" y="753484"/>
              <a:ext cx="391679" cy="391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822;p139">
              <a:extLst>
                <a:ext uri="{FF2B5EF4-FFF2-40B4-BE49-F238E27FC236}">
                  <a16:creationId xmlns:a16="http://schemas.microsoft.com/office/drawing/2014/main" id="{933ABE69-63FD-EE0D-6480-CA98AC754FEF}"/>
                </a:ext>
              </a:extLst>
            </p:cNvPr>
            <p:cNvSpPr/>
            <p:nvPr/>
          </p:nvSpPr>
          <p:spPr>
            <a:xfrm>
              <a:off x="6181176" y="789164"/>
              <a:ext cx="354227" cy="385016"/>
            </a:xfrm>
            <a:custGeom>
              <a:avLst/>
              <a:gdLst/>
              <a:ahLst/>
              <a:cxnLst/>
              <a:rect l="l" t="t" r="r" b="b"/>
              <a:pathLst>
                <a:path w="139" h="149" extrusionOk="0">
                  <a:moveTo>
                    <a:pt x="72" y="57"/>
                  </a:moveTo>
                  <a:lnTo>
                    <a:pt x="77" y="57"/>
                  </a:lnTo>
                  <a:lnTo>
                    <a:pt x="80" y="58"/>
                  </a:lnTo>
                  <a:lnTo>
                    <a:pt x="83" y="63"/>
                  </a:lnTo>
                  <a:lnTo>
                    <a:pt x="85" y="66"/>
                  </a:lnTo>
                  <a:lnTo>
                    <a:pt x="85" y="71"/>
                  </a:lnTo>
                  <a:lnTo>
                    <a:pt x="82" y="76"/>
                  </a:lnTo>
                  <a:lnTo>
                    <a:pt x="79" y="79"/>
                  </a:lnTo>
                  <a:lnTo>
                    <a:pt x="74" y="79"/>
                  </a:lnTo>
                  <a:lnTo>
                    <a:pt x="69" y="79"/>
                  </a:lnTo>
                  <a:lnTo>
                    <a:pt x="66" y="77"/>
                  </a:lnTo>
                  <a:lnTo>
                    <a:pt x="63" y="73"/>
                  </a:lnTo>
                  <a:lnTo>
                    <a:pt x="61" y="69"/>
                  </a:lnTo>
                  <a:lnTo>
                    <a:pt x="61" y="65"/>
                  </a:lnTo>
                  <a:lnTo>
                    <a:pt x="64" y="60"/>
                  </a:lnTo>
                  <a:lnTo>
                    <a:pt x="67" y="57"/>
                  </a:lnTo>
                  <a:lnTo>
                    <a:pt x="72" y="57"/>
                  </a:lnTo>
                  <a:close/>
                  <a:moveTo>
                    <a:pt x="79" y="26"/>
                  </a:moveTo>
                  <a:lnTo>
                    <a:pt x="87" y="28"/>
                  </a:lnTo>
                  <a:lnTo>
                    <a:pt x="95" y="33"/>
                  </a:lnTo>
                  <a:lnTo>
                    <a:pt x="101" y="37"/>
                  </a:lnTo>
                  <a:lnTo>
                    <a:pt x="106" y="44"/>
                  </a:lnTo>
                  <a:lnTo>
                    <a:pt x="109" y="50"/>
                  </a:lnTo>
                  <a:lnTo>
                    <a:pt x="114" y="65"/>
                  </a:lnTo>
                  <a:lnTo>
                    <a:pt x="112" y="81"/>
                  </a:lnTo>
                  <a:lnTo>
                    <a:pt x="109" y="87"/>
                  </a:lnTo>
                  <a:lnTo>
                    <a:pt x="98" y="84"/>
                  </a:lnTo>
                  <a:lnTo>
                    <a:pt x="99" y="77"/>
                  </a:lnTo>
                  <a:lnTo>
                    <a:pt x="101" y="69"/>
                  </a:lnTo>
                  <a:lnTo>
                    <a:pt x="99" y="61"/>
                  </a:lnTo>
                  <a:lnTo>
                    <a:pt x="98" y="55"/>
                  </a:lnTo>
                  <a:lnTo>
                    <a:pt x="95" y="50"/>
                  </a:lnTo>
                  <a:lnTo>
                    <a:pt x="91" y="47"/>
                  </a:lnTo>
                  <a:lnTo>
                    <a:pt x="87" y="42"/>
                  </a:lnTo>
                  <a:lnTo>
                    <a:pt x="82" y="41"/>
                  </a:lnTo>
                  <a:lnTo>
                    <a:pt x="75" y="37"/>
                  </a:lnTo>
                  <a:lnTo>
                    <a:pt x="79" y="26"/>
                  </a:lnTo>
                  <a:close/>
                  <a:moveTo>
                    <a:pt x="34" y="4"/>
                  </a:moveTo>
                  <a:lnTo>
                    <a:pt x="39" y="12"/>
                  </a:lnTo>
                  <a:lnTo>
                    <a:pt x="43" y="21"/>
                  </a:lnTo>
                  <a:lnTo>
                    <a:pt x="48" y="33"/>
                  </a:lnTo>
                  <a:lnTo>
                    <a:pt x="51" y="42"/>
                  </a:lnTo>
                  <a:lnTo>
                    <a:pt x="51" y="49"/>
                  </a:lnTo>
                  <a:lnTo>
                    <a:pt x="48" y="50"/>
                  </a:lnTo>
                  <a:lnTo>
                    <a:pt x="37" y="57"/>
                  </a:lnTo>
                  <a:lnTo>
                    <a:pt x="29" y="60"/>
                  </a:lnTo>
                  <a:lnTo>
                    <a:pt x="35" y="74"/>
                  </a:lnTo>
                  <a:lnTo>
                    <a:pt x="39" y="84"/>
                  </a:lnTo>
                  <a:lnTo>
                    <a:pt x="45" y="95"/>
                  </a:lnTo>
                  <a:lnTo>
                    <a:pt x="51" y="106"/>
                  </a:lnTo>
                  <a:lnTo>
                    <a:pt x="61" y="101"/>
                  </a:lnTo>
                  <a:lnTo>
                    <a:pt x="63" y="101"/>
                  </a:lnTo>
                  <a:lnTo>
                    <a:pt x="67" y="98"/>
                  </a:lnTo>
                  <a:lnTo>
                    <a:pt x="71" y="97"/>
                  </a:lnTo>
                  <a:lnTo>
                    <a:pt x="75" y="95"/>
                  </a:lnTo>
                  <a:lnTo>
                    <a:pt x="80" y="98"/>
                  </a:lnTo>
                  <a:lnTo>
                    <a:pt x="88" y="108"/>
                  </a:lnTo>
                  <a:lnTo>
                    <a:pt x="95" y="122"/>
                  </a:lnTo>
                  <a:lnTo>
                    <a:pt x="99" y="135"/>
                  </a:lnTo>
                  <a:lnTo>
                    <a:pt x="93" y="140"/>
                  </a:lnTo>
                  <a:lnTo>
                    <a:pt x="85" y="143"/>
                  </a:lnTo>
                  <a:lnTo>
                    <a:pt x="80" y="146"/>
                  </a:lnTo>
                  <a:lnTo>
                    <a:pt x="66" y="149"/>
                  </a:lnTo>
                  <a:lnTo>
                    <a:pt x="53" y="145"/>
                  </a:lnTo>
                  <a:lnTo>
                    <a:pt x="29" y="113"/>
                  </a:lnTo>
                  <a:lnTo>
                    <a:pt x="11" y="7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3" y="24"/>
                  </a:lnTo>
                  <a:lnTo>
                    <a:pt x="8" y="18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7" y="8"/>
                  </a:lnTo>
                  <a:lnTo>
                    <a:pt x="34" y="4"/>
                  </a:lnTo>
                  <a:close/>
                  <a:moveTo>
                    <a:pt x="88" y="0"/>
                  </a:moveTo>
                  <a:lnTo>
                    <a:pt x="95" y="2"/>
                  </a:lnTo>
                  <a:lnTo>
                    <a:pt x="115" y="15"/>
                  </a:lnTo>
                  <a:lnTo>
                    <a:pt x="131" y="33"/>
                  </a:lnTo>
                  <a:lnTo>
                    <a:pt x="138" y="49"/>
                  </a:lnTo>
                  <a:lnTo>
                    <a:pt x="139" y="65"/>
                  </a:lnTo>
                  <a:lnTo>
                    <a:pt x="138" y="84"/>
                  </a:lnTo>
                  <a:lnTo>
                    <a:pt x="135" y="95"/>
                  </a:lnTo>
                  <a:lnTo>
                    <a:pt x="122" y="92"/>
                  </a:lnTo>
                  <a:lnTo>
                    <a:pt x="125" y="81"/>
                  </a:lnTo>
                  <a:lnTo>
                    <a:pt x="127" y="58"/>
                  </a:lnTo>
                  <a:lnTo>
                    <a:pt x="120" y="39"/>
                  </a:lnTo>
                  <a:lnTo>
                    <a:pt x="107" y="24"/>
                  </a:lnTo>
                  <a:lnTo>
                    <a:pt x="91" y="15"/>
                  </a:lnTo>
                  <a:lnTo>
                    <a:pt x="83" y="1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>
                <a:solidFill>
                  <a:srgbClr val="003B84"/>
                </a:solidFill>
                <a:ea typeface="Arial"/>
                <a:cs typeface="Arial"/>
                <a:sym typeface="Arial"/>
              </a:endParaRPr>
            </a:p>
          </p:txBody>
        </p:sp>
        <p:pic>
          <p:nvPicPr>
            <p:cNvPr id="71" name="Google Shape;823;p139">
              <a:extLst>
                <a:ext uri="{FF2B5EF4-FFF2-40B4-BE49-F238E27FC236}">
                  <a16:creationId xmlns:a16="http://schemas.microsoft.com/office/drawing/2014/main" id="{EE563667-AC2B-6A35-8550-B66F61EF94F7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18976" y="753496"/>
              <a:ext cx="391679" cy="391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824;p139">
              <a:extLst>
                <a:ext uri="{FF2B5EF4-FFF2-40B4-BE49-F238E27FC236}">
                  <a16:creationId xmlns:a16="http://schemas.microsoft.com/office/drawing/2014/main" id="{D1FFF176-226A-B844-E7EE-6EC44D3DC689}"/>
                </a:ext>
              </a:extLst>
            </p:cNvPr>
            <p:cNvSpPr/>
            <p:nvPr/>
          </p:nvSpPr>
          <p:spPr>
            <a:xfrm>
              <a:off x="7694238" y="791931"/>
              <a:ext cx="354231" cy="314810"/>
            </a:xfrm>
            <a:custGeom>
              <a:avLst/>
              <a:gdLst/>
              <a:ahLst/>
              <a:cxnLst/>
              <a:rect l="l" t="t" r="r" b="b"/>
              <a:pathLst>
                <a:path w="144" h="128" extrusionOk="0">
                  <a:moveTo>
                    <a:pt x="16" y="15"/>
                  </a:moveTo>
                  <a:lnTo>
                    <a:pt x="16" y="82"/>
                  </a:lnTo>
                  <a:lnTo>
                    <a:pt x="128" y="82"/>
                  </a:lnTo>
                  <a:lnTo>
                    <a:pt x="128" y="15"/>
                  </a:lnTo>
                  <a:lnTo>
                    <a:pt x="16" y="15"/>
                  </a:lnTo>
                  <a:close/>
                  <a:moveTo>
                    <a:pt x="0" y="0"/>
                  </a:moveTo>
                  <a:lnTo>
                    <a:pt x="144" y="0"/>
                  </a:lnTo>
                  <a:lnTo>
                    <a:pt x="144" y="95"/>
                  </a:lnTo>
                  <a:lnTo>
                    <a:pt x="100" y="106"/>
                  </a:lnTo>
                  <a:lnTo>
                    <a:pt x="100" y="117"/>
                  </a:lnTo>
                  <a:lnTo>
                    <a:pt x="118" y="117"/>
                  </a:lnTo>
                  <a:lnTo>
                    <a:pt x="118" y="128"/>
                  </a:lnTo>
                  <a:lnTo>
                    <a:pt x="25" y="128"/>
                  </a:lnTo>
                  <a:lnTo>
                    <a:pt x="25" y="117"/>
                  </a:lnTo>
                  <a:lnTo>
                    <a:pt x="46" y="117"/>
                  </a:lnTo>
                  <a:lnTo>
                    <a:pt x="46" y="107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>
                <a:solidFill>
                  <a:srgbClr val="003B84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997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njo8i3HuRM573PfLSF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IT Tech Motion Layout">
  <a:themeElements>
    <a:clrScheme name="OIT - TechMotion Theme">
      <a:dk1>
        <a:srgbClr val="112F4E"/>
      </a:dk1>
      <a:lt1>
        <a:srgbClr val="FFFFFF"/>
      </a:lt1>
      <a:dk2>
        <a:srgbClr val="112F4E"/>
      </a:dk2>
      <a:lt2>
        <a:srgbClr val="FFFFFF"/>
      </a:lt2>
      <a:accent1>
        <a:srgbClr val="112F4E"/>
      </a:accent1>
      <a:accent2>
        <a:srgbClr val="0076D6"/>
      </a:accent2>
      <a:accent3>
        <a:srgbClr val="00BDE3"/>
      </a:accent3>
      <a:accent4>
        <a:srgbClr val="E31D3C"/>
      </a:accent4>
      <a:accent5>
        <a:srgbClr val="919191"/>
      </a:accent5>
      <a:accent6>
        <a:srgbClr val="0E1D3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-OIT-PPT-Template-Tech-Motion-v8-240223" id="{E24F2BD6-8E9E-054A-BCA7-50A92BBEAA67}" vid="{BCB04C1F-BC91-C74B-ABA7-195E21CF6248}"/>
    </a:ext>
  </a:extLst>
</a:theme>
</file>

<file path=ppt/theme/theme2.xml><?xml version="1.0" encoding="utf-8"?>
<a:theme xmlns:a="http://schemas.openxmlformats.org/drawingml/2006/main" name="VA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1" id="{B8820CC7-E417-41A1-92AD-8D515739015D}" vid="{58D1FB06-EE2C-4BCD-B14E-3A514438E1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dce447-0566-47ff-8c07-c9b85fda5322">
      <UserInfo>
        <DisplayName>BOX.COM Customer Resources Members</DisplayName>
        <AccountId>69</AccountId>
        <AccountType/>
      </UserInfo>
      <UserInfo>
        <DisplayName>Cruz, Samantha G. (GovCIO)</DisplayName>
        <AccountId>70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DC370A04394CAAC96DED1DC9A007" ma:contentTypeVersion="10" ma:contentTypeDescription="Create a new document." ma:contentTypeScope="" ma:versionID="20956db963a61d2ea371b366ab3d56d6">
  <xsd:schema xmlns:xsd="http://www.w3.org/2001/XMLSchema" xmlns:xs="http://www.w3.org/2001/XMLSchema" xmlns:p="http://schemas.microsoft.com/office/2006/metadata/properties" xmlns:ns1="http://schemas.microsoft.com/sharepoint/v3" xmlns:ns2="b3b97a4c-43ac-46e7-9970-904f1e1efc09" xmlns:ns3="77dce447-0566-47ff-8c07-c9b85fda5322" targetNamespace="http://schemas.microsoft.com/office/2006/metadata/properties" ma:root="true" ma:fieldsID="52449c665beea26263bac710bd3f1318" ns1:_="" ns2:_="" ns3:_="">
    <xsd:import namespace="http://schemas.microsoft.com/sharepoint/v3"/>
    <xsd:import namespace="b3b97a4c-43ac-46e7-9970-904f1e1efc09"/>
    <xsd:import namespace="77dce447-0566-47ff-8c07-c9b85fda53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AutoTags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97a4c-43ac-46e7-9970-904f1e1efc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dce447-0566-47ff-8c07-c9b85fda53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55CE0D-1072-472C-9944-AFF2E920F18A}">
  <ds:schemaRefs>
    <ds:schemaRef ds:uri="http://schemas.microsoft.com/office/2006/documentManagement/types"/>
    <ds:schemaRef ds:uri="http://purl.org/dc/dcmitype/"/>
    <ds:schemaRef ds:uri="http://schemas.microsoft.com/sharepoint/v3"/>
    <ds:schemaRef ds:uri="http://purl.org/dc/elements/1.1/"/>
    <ds:schemaRef ds:uri="b3b97a4c-43ac-46e7-9970-904f1e1efc09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77dce447-0566-47ff-8c07-c9b85fda53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6ADF8C-15C6-4144-AA5D-2F812869A5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C1587-DCED-4CE1-AA61-D40FC549E1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b97a4c-43ac-46e7-9970-904f1e1efc09"/>
    <ds:schemaRef ds:uri="77dce447-0566-47ff-8c07-c9b85fda53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VA-OIT-PPT-Template-Tech-Motion-v8-240323</Template>
  <TotalTime>730</TotalTime>
  <Words>928</Words>
  <Application>Microsoft Office PowerPoint</Application>
  <PresentationFormat>Widescreen</PresentationFormat>
  <Paragraphs>137</Paragraphs>
  <Slides>27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.AppleSystemUIFont</vt:lpstr>
      <vt:lpstr>Arial</vt:lpstr>
      <vt:lpstr>Arial,Sans-Serif</vt:lpstr>
      <vt:lpstr>Bradley Hand ITC</vt:lpstr>
      <vt:lpstr>Calibri</vt:lpstr>
      <vt:lpstr>Calibri Light</vt:lpstr>
      <vt:lpstr>Lato</vt:lpstr>
      <vt:lpstr>Lato Light</vt:lpstr>
      <vt:lpstr>Segoe UI</vt:lpstr>
      <vt:lpstr>Wingdings</vt:lpstr>
      <vt:lpstr>OIT Tech Motion Layout</vt:lpstr>
      <vt:lpstr>VA1</vt:lpstr>
      <vt:lpstr>think-cell Slide</vt:lpstr>
      <vt:lpstr>PowerPoint Presentation</vt:lpstr>
      <vt:lpstr>Box-Qualtrics ORD Demo</vt:lpstr>
      <vt:lpstr>Agenda</vt:lpstr>
      <vt:lpstr>Box.Com overview</vt:lpstr>
      <vt:lpstr>PowerPoint Presentation</vt:lpstr>
      <vt:lpstr>PowerPoint Presentation</vt:lpstr>
      <vt:lpstr>PowerPoint Presentation</vt:lpstr>
      <vt:lpstr>Qualtrics overview</vt:lpstr>
      <vt:lpstr>PowerPoint Presentation</vt:lpstr>
      <vt:lpstr>PowerPoint Presentation</vt:lpstr>
      <vt:lpstr>PowerPoint Presentation</vt:lpstr>
      <vt:lpstr>Box.com-Qualtrics Integration DTC Mulesoft Team</vt:lpstr>
      <vt:lpstr>PowerPoint Presentation</vt:lpstr>
      <vt:lpstr>Demo Presentation</vt:lpstr>
      <vt:lpstr>Demo</vt:lpstr>
      <vt:lpstr>Next Steps</vt:lpstr>
      <vt:lpstr>Need Help?</vt:lpstr>
      <vt:lpstr>PowerPoint Presentation</vt:lpstr>
      <vt:lpstr>Setting your survey to “Collaborate”</vt:lpstr>
      <vt:lpstr>Select box_integration_team as a collaborator</vt:lpstr>
      <vt:lpstr>Select box_integration_team as a collaborator</vt:lpstr>
      <vt:lpstr>PowerPoint Presentation</vt:lpstr>
      <vt:lpstr>Set box_integration_team API settings </vt:lpstr>
      <vt:lpstr>Find survey export folder within Box</vt:lpstr>
      <vt:lpstr>Find survey export folder within Box</vt:lpstr>
      <vt:lpstr>Find survey export file within Box export folder</vt:lpstr>
      <vt:lpstr>Preview survey responses within Box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Box-Qualtrics ORD Demo</dc:title>
  <dc:subject>Box-Qualtrics ORD Demo</dc:subject>
  <dc:creator> </dc:creator>
  <cp:keywords>PPT, OIT, presentation, Office of Information and Technology, presentaion, template, layout</cp:keywords>
  <dc:description>OIT20230327</dc:description>
  <cp:lastModifiedBy>Rivera, Portia T</cp:lastModifiedBy>
  <cp:revision>17</cp:revision>
  <cp:lastPrinted>2017-03-28T14:15:43Z</cp:lastPrinted>
  <dcterms:created xsi:type="dcterms:W3CDTF">2023-08-15T20:19:42Z</dcterms:created>
  <dcterms:modified xsi:type="dcterms:W3CDTF">2023-08-21T12:06:50Z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0x010100C419DC370A04394CAAC96DED1DC9A007</vt:lpwstr>
  </property>
  <property fmtid="{D5CDD505-2E9C-101B-9397-08002B2CF9AE}" pid="3" name="MediaServiceImageTags">
    <vt:lpwstr/>
  </property>
  <property fmtid="{D5CDD505-2E9C-101B-9397-08002B2CF9AE}" pid="4" name="_dlc_DocIdItemGuid">
    <vt:lpwstr>77f9e84b-9146-4063-85d5-8316ccf8d2f1</vt:lpwstr>
  </property>
</Properties>
</file>