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7"/>
  </p:notesMasterIdLst>
  <p:sldIdLst>
    <p:sldId id="256" r:id="rId5"/>
    <p:sldId id="257" r:id="rId6"/>
    <p:sldId id="278" r:id="rId7"/>
    <p:sldId id="258" r:id="rId8"/>
    <p:sldId id="281" r:id="rId9"/>
    <p:sldId id="284" r:id="rId10"/>
    <p:sldId id="259" r:id="rId11"/>
    <p:sldId id="276" r:id="rId12"/>
    <p:sldId id="260" r:id="rId13"/>
    <p:sldId id="261" r:id="rId14"/>
    <p:sldId id="262" r:id="rId15"/>
    <p:sldId id="277" r:id="rId16"/>
    <p:sldId id="290" r:id="rId17"/>
    <p:sldId id="263" r:id="rId18"/>
    <p:sldId id="264" r:id="rId19"/>
    <p:sldId id="266" r:id="rId20"/>
    <p:sldId id="267" r:id="rId21"/>
    <p:sldId id="268" r:id="rId22"/>
    <p:sldId id="283" r:id="rId23"/>
    <p:sldId id="279" r:id="rId24"/>
    <p:sldId id="269" r:id="rId25"/>
    <p:sldId id="288" r:id="rId26"/>
    <p:sldId id="289" r:id="rId27"/>
    <p:sldId id="280" r:id="rId28"/>
    <p:sldId id="271" r:id="rId29"/>
    <p:sldId id="270" r:id="rId30"/>
    <p:sldId id="285" r:id="rId31"/>
    <p:sldId id="286" r:id="rId32"/>
    <p:sldId id="272" r:id="rId33"/>
    <p:sldId id="287" r:id="rId34"/>
    <p:sldId id="274" r:id="rId35"/>
    <p:sldId id="275" r:id="rId36"/>
  </p:sldIdLst>
  <p:sldSz cx="12192000" cy="6858000"/>
  <p:notesSz cx="9309100" cy="7023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CE7F13-3A55-5400-2D79-57EA3E379DAC}" name="Points, Kari" initials="PK" userId="S::kari.points@va.gov::d3d08481-d9e7-4f0b-8844-65fed6518596" providerId="AD"/>
  <p188:author id="{9E74EE4B-CCFD-1154-FECD-01956C248A2D}" name="Olson, Erin (STL)" initials="OE(" userId="S::Erin.Olson@va.gov::7045963f-2966-4230-8af9-72df39aeb45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77EE0-374A-1022-855C-D757530D2F8C}" v="3037" dt="2023-08-30T14:06:32.265"/>
    <p1510:client id="{243F7B5C-595B-42E0-A5C0-056D27BA2F4C}" v="8" dt="2023-08-31T14:03:59.336"/>
    <p1510:client id="{E5638F47-C15F-40A5-9826-5B116075CF32}" v="579" dt="2023-08-30T18:41:12.85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78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2733" y="0"/>
            <a:ext cx="4033943" cy="352781"/>
          </a:xfrm>
          <a:prstGeom prst="rect">
            <a:avLst/>
          </a:prstGeom>
        </p:spPr>
        <p:txBody>
          <a:bodyPr vert="horz" lIns="91440" tIns="45720" rIns="91440" bIns="45720" rtlCol="0"/>
          <a:lstStyle>
            <a:lvl1pPr algn="r">
              <a:defRPr sz="1200"/>
            </a:lvl1pPr>
          </a:lstStyle>
          <a:p>
            <a:fld id="{0DB48B7B-B9C0-4ABD-AC38-EECEB0B5C119}" type="datetimeFigureOut">
              <a:rPr lang="en-US" smtClean="0"/>
              <a:t>8/31/2023</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910" y="3379868"/>
            <a:ext cx="7447280" cy="27653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320"/>
            <a:ext cx="4033943" cy="3527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2733" y="6670320"/>
            <a:ext cx="4033943" cy="352780"/>
          </a:xfrm>
          <a:prstGeom prst="rect">
            <a:avLst/>
          </a:prstGeom>
        </p:spPr>
        <p:txBody>
          <a:bodyPr vert="horz" lIns="91440" tIns="45720" rIns="91440" bIns="45720" rtlCol="0" anchor="b"/>
          <a:lstStyle>
            <a:lvl1pPr algn="r">
              <a:defRPr sz="1200"/>
            </a:lvl1pPr>
          </a:lstStyle>
          <a:p>
            <a:fld id="{F3BFBC79-E2A0-412E-94E8-B5D71906C8BF}" type="slidenum">
              <a:rPr lang="en-US" smtClean="0"/>
              <a:t>‹#›</a:t>
            </a:fld>
            <a:endParaRPr lang="en-US"/>
          </a:p>
        </p:txBody>
      </p:sp>
    </p:spTree>
    <p:extLst>
      <p:ext uri="{BB962C8B-B14F-4D97-AF65-F5344CB8AC3E}">
        <p14:creationId xmlns:p14="http://schemas.microsoft.com/office/powerpoint/2010/main" val="11659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BFBC79-E2A0-412E-94E8-B5D71906C8BF}" type="slidenum">
              <a:rPr lang="en-US" smtClean="0"/>
              <a:t>1</a:t>
            </a:fld>
            <a:endParaRPr lang="en-US"/>
          </a:p>
        </p:txBody>
      </p:sp>
    </p:spTree>
    <p:extLst>
      <p:ext uri="{BB962C8B-B14F-4D97-AF65-F5344CB8AC3E}">
        <p14:creationId xmlns:p14="http://schemas.microsoft.com/office/powerpoint/2010/main" val="359491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BFBC79-E2A0-412E-94E8-B5D71906C8BF}" type="slidenum">
              <a:rPr lang="en-US" smtClean="0"/>
              <a:t>8</a:t>
            </a:fld>
            <a:endParaRPr lang="en-US"/>
          </a:p>
        </p:txBody>
      </p:sp>
    </p:spTree>
    <p:extLst>
      <p:ext uri="{BB962C8B-B14F-4D97-AF65-F5344CB8AC3E}">
        <p14:creationId xmlns:p14="http://schemas.microsoft.com/office/powerpoint/2010/main" val="49305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873760"/>
          </a:xfrm>
          <a:custGeom>
            <a:avLst/>
            <a:gdLst/>
            <a:ahLst/>
            <a:cxnLst/>
            <a:rect l="l" t="t" r="r" b="b"/>
            <a:pathLst>
              <a:path w="12192000" h="873760">
                <a:moveTo>
                  <a:pt x="12192000" y="0"/>
                </a:moveTo>
                <a:lnTo>
                  <a:pt x="0" y="0"/>
                </a:lnTo>
                <a:lnTo>
                  <a:pt x="0" y="873251"/>
                </a:lnTo>
                <a:lnTo>
                  <a:pt x="12192000" y="873251"/>
                </a:lnTo>
                <a:lnTo>
                  <a:pt x="12192000" y="0"/>
                </a:lnTo>
                <a:close/>
              </a:path>
            </a:pathLst>
          </a:custGeom>
          <a:solidFill>
            <a:srgbClr val="002E55"/>
          </a:solidFill>
        </p:spPr>
        <p:txBody>
          <a:bodyPr wrap="square" lIns="0" tIns="0" rIns="0" bIns="0" rtlCol="0"/>
          <a:lstStyle/>
          <a:p>
            <a:endParaRPr/>
          </a:p>
        </p:txBody>
      </p:sp>
      <p:sp>
        <p:nvSpPr>
          <p:cNvPr id="17" name="bg object 17"/>
          <p:cNvSpPr/>
          <p:nvPr/>
        </p:nvSpPr>
        <p:spPr>
          <a:xfrm>
            <a:off x="0" y="6140196"/>
            <a:ext cx="12192000" cy="718185"/>
          </a:xfrm>
          <a:custGeom>
            <a:avLst/>
            <a:gdLst/>
            <a:ahLst/>
            <a:cxnLst/>
            <a:rect l="l" t="t" r="r" b="b"/>
            <a:pathLst>
              <a:path w="12192000" h="718184">
                <a:moveTo>
                  <a:pt x="12192000" y="0"/>
                </a:moveTo>
                <a:lnTo>
                  <a:pt x="0" y="0"/>
                </a:lnTo>
                <a:lnTo>
                  <a:pt x="0" y="717803"/>
                </a:lnTo>
                <a:lnTo>
                  <a:pt x="12192000" y="717803"/>
                </a:lnTo>
                <a:lnTo>
                  <a:pt x="12192000" y="0"/>
                </a:lnTo>
                <a:close/>
              </a:path>
            </a:pathLst>
          </a:custGeom>
          <a:solidFill>
            <a:srgbClr val="002E55"/>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202692" y="6192012"/>
            <a:ext cx="2369819" cy="548639"/>
          </a:xfrm>
          <a:prstGeom prst="rect">
            <a:avLst/>
          </a:prstGeom>
        </p:spPr>
      </p:pic>
      <p:pic>
        <p:nvPicPr>
          <p:cNvPr id="19" name="bg object 19"/>
          <p:cNvPicPr/>
          <p:nvPr/>
        </p:nvPicPr>
        <p:blipFill>
          <a:blip r:embed="rId3" cstate="print"/>
          <a:stretch>
            <a:fillRect/>
          </a:stretch>
        </p:blipFill>
        <p:spPr>
          <a:xfrm>
            <a:off x="8744712" y="6184392"/>
            <a:ext cx="2939795" cy="641603"/>
          </a:xfrm>
          <a:prstGeom prst="rect">
            <a:avLst/>
          </a:prstGeom>
        </p:spPr>
      </p:pic>
      <p:pic>
        <p:nvPicPr>
          <p:cNvPr id="20" name="bg object 20"/>
          <p:cNvPicPr/>
          <p:nvPr/>
        </p:nvPicPr>
        <p:blipFill>
          <a:blip r:embed="rId4" cstate="print"/>
          <a:stretch>
            <a:fillRect/>
          </a:stretch>
        </p:blipFill>
        <p:spPr>
          <a:xfrm>
            <a:off x="2083560" y="1108795"/>
            <a:ext cx="2396999" cy="156460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873760"/>
          </a:xfrm>
          <a:custGeom>
            <a:avLst/>
            <a:gdLst/>
            <a:ahLst/>
            <a:cxnLst/>
            <a:rect l="l" t="t" r="r" b="b"/>
            <a:pathLst>
              <a:path w="12192000" h="873760">
                <a:moveTo>
                  <a:pt x="12192000" y="0"/>
                </a:moveTo>
                <a:lnTo>
                  <a:pt x="0" y="0"/>
                </a:lnTo>
                <a:lnTo>
                  <a:pt x="0" y="873251"/>
                </a:lnTo>
                <a:lnTo>
                  <a:pt x="12192000" y="873251"/>
                </a:lnTo>
                <a:lnTo>
                  <a:pt x="12192000" y="0"/>
                </a:lnTo>
                <a:close/>
              </a:path>
            </a:pathLst>
          </a:custGeom>
          <a:solidFill>
            <a:srgbClr val="002E55"/>
          </a:solidFill>
        </p:spPr>
        <p:txBody>
          <a:bodyPr wrap="square" lIns="0" tIns="0" rIns="0" bIns="0" rtlCol="0"/>
          <a:lstStyle/>
          <a:p>
            <a:endParaRPr/>
          </a:p>
        </p:txBody>
      </p:sp>
      <p:sp>
        <p:nvSpPr>
          <p:cNvPr id="17" name="bg object 17"/>
          <p:cNvSpPr/>
          <p:nvPr/>
        </p:nvSpPr>
        <p:spPr>
          <a:xfrm>
            <a:off x="0" y="6140196"/>
            <a:ext cx="12192000" cy="718185"/>
          </a:xfrm>
          <a:custGeom>
            <a:avLst/>
            <a:gdLst/>
            <a:ahLst/>
            <a:cxnLst/>
            <a:rect l="l" t="t" r="r" b="b"/>
            <a:pathLst>
              <a:path w="12192000" h="718184">
                <a:moveTo>
                  <a:pt x="12192000" y="0"/>
                </a:moveTo>
                <a:lnTo>
                  <a:pt x="0" y="0"/>
                </a:lnTo>
                <a:lnTo>
                  <a:pt x="0" y="717803"/>
                </a:lnTo>
                <a:lnTo>
                  <a:pt x="12192000" y="717803"/>
                </a:lnTo>
                <a:lnTo>
                  <a:pt x="12192000" y="0"/>
                </a:lnTo>
                <a:close/>
              </a:path>
            </a:pathLst>
          </a:custGeom>
          <a:solidFill>
            <a:srgbClr val="002E55"/>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202692" y="6192012"/>
            <a:ext cx="2369819" cy="548639"/>
          </a:xfrm>
          <a:prstGeom prst="rect">
            <a:avLst/>
          </a:prstGeom>
        </p:spPr>
      </p:pic>
      <p:pic>
        <p:nvPicPr>
          <p:cNvPr id="19" name="bg object 19"/>
          <p:cNvPicPr/>
          <p:nvPr/>
        </p:nvPicPr>
        <p:blipFill>
          <a:blip r:embed="rId8" cstate="print"/>
          <a:stretch>
            <a:fillRect/>
          </a:stretch>
        </p:blipFill>
        <p:spPr>
          <a:xfrm>
            <a:off x="8744712" y="6184392"/>
            <a:ext cx="2939795" cy="641603"/>
          </a:xfrm>
          <a:prstGeom prst="rect">
            <a:avLst/>
          </a:prstGeom>
        </p:spPr>
      </p:pic>
      <p:sp>
        <p:nvSpPr>
          <p:cNvPr id="2" name="Holder 2"/>
          <p:cNvSpPr>
            <a:spLocks noGrp="1"/>
          </p:cNvSpPr>
          <p:nvPr>
            <p:ph type="title"/>
          </p:nvPr>
        </p:nvSpPr>
        <p:spPr>
          <a:xfrm>
            <a:off x="146147" y="158944"/>
            <a:ext cx="11631930" cy="574040"/>
          </a:xfrm>
          <a:prstGeom prst="rect">
            <a:avLst/>
          </a:prstGeom>
        </p:spPr>
        <p:txBody>
          <a:bodyPr wrap="square" lIns="0" tIns="0" rIns="0" bIns="0">
            <a:spAutoFit/>
          </a:bodyPr>
          <a:lstStyle>
            <a:lvl1pPr>
              <a:defRPr sz="28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661865" y="1071472"/>
            <a:ext cx="10868660" cy="47009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va.gov/finance/docs/VA-FinancialPolicyVolumeIIChapter05.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vagov.sharepoint.com/:w:/r/sites/vacovhacomm/admin/ORDFinance/_layouts/15/Doc.aspx?sourcedoc=%7B28C168D1-8CF5-414F-BA50-77649077C90A%7D&amp;file=FiscalYear202320241RolloverProcedures%20(travel).docx&amp;action=default&amp;mobileredirect=true" TargetMode="External"/><Relationship Id="rId2" Type="http://schemas.openxmlformats.org/officeDocument/2006/relationships/hyperlink" Target="https://dvagov.sharepoint.com/:w:/r/sites/vacovhacomm/admin/ORDFinance/_layouts/15/Doc.aspx?sourcedoc=%7BDC3DF229-314E-4D9C-94D8-BB1A1D1BC4A2%7D&amp;file=FSC%20NewsFlash%20FY23%20Issue%2031%20-%20ConcurGov%20FY23-24%20Rollover%20System%20Outage%20and%20Rollover%20Procedures%20(1).docx&amp;action=default&amp;mobileredirect=tru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vagov.sharepoint.com/:p:/r/sites/vacovhacomm/admin/ORDFinance/_layouts/15/Doc.aspx?sourcedoc=%7B6EC00D05-2546-4D7E-99C3-4ED264A7D201%7D&amp;file=Monthly%20Finance%20Training%2C%20Reimbursable%20Process_Final.pptx&amp;action=edit&amp;mobileredirect=tru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va.gov/programs/orppe/education/webinars/session_archive.cfm?RecordID=196695&amp;Date06232022" TargetMode="External"/><Relationship Id="rId2" Type="http://schemas.openxmlformats.org/officeDocument/2006/relationships/hyperlink" Target="https://dvagov.sharepoint.com/sites/vacovhacomm/admin/ORDFinance/SitePages/VA-ORD-Finance-Best-Practice-Documentation.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vagov.sharepoint.com/:b:/r/sites/vacovhacomm/admin/ORDFinance/Shared%20Documents/Finance%20Process%20Best%20Practice%20Documentation/Budget%20Management/Closing%20the%20Year/VHA%20Finance%20Yearend%20Closeout%20Guidance%20FY23%20Final%207-18-23.pdf?csf=1&amp;web=1&amp;e=g4oce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vagov.sharepoint.com/sites/vacovhacomm/admin/ORDFinance/Shared%20Documents/Forms/AllItems.aspx?id=%2Fsites%2Fvacovhacomm%2Fadmin%2FORDFinance%2FShared%20Documents%2FFinance%20Communications%2FFY%2023%20Guidance%20for%20Continuing%20Resolution%20for%20Office%20of%20Research%20and%20Development%20%28signed%2010%2E31%2E22%29%2Epdf&amp;parent=%2Fsites%2Fvacovhacomm%2Fadmin%2FORDFinance%2FShared%20Documents%2FFinance%20Communications" TargetMode="External"/><Relationship Id="rId2" Type="http://schemas.openxmlformats.org/officeDocument/2006/relationships/hyperlink" Target="https://www.govexec.com/management/2023/08/leaders-both-parties-agree-pursue-stopgap-avoid-shutdown/38946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dvagov.sharepoint.com/sites/vacovhacomm/admin/ORDFinance/SitePages/Past-Training-Link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vagov.sharepoint.com/sites/vacovhacomm/admin/ORDFinance/Shared%20Documents/Forms/AllItems.aspx?id=%2Fsites%2Fvacovhacomm%2Fadmin%2FORDFinance%2FShared%20Documents%2FFinance%20Process%20Best%20Practice%20Documentation%2FBudget%20Management%2FClosing%20the%20Year%2FVHA%20Finance%20Yearend%20Closeout%20Guidance%20FY23%20Final%207%2D18%2D23%2Epdf&amp;parent=%2Fsites%2Fvacovhacomm%2Fadmin%2FORDFinance%2FShared%20Documents%2FFinance%20Process%20Best%20Practice%20Documentation%2FBudget%20Management%2FClosing%20the%20Year" TargetMode="External"/><Relationship Id="rId2" Type="http://schemas.openxmlformats.org/officeDocument/2006/relationships/hyperlink" Target="https://dvagov.sharepoint.com/:w:/r/sites/vacovhacomm/admin/ORDFinance/_layouts/15/Doc.aspx?sourcedoc=%7B2D1B8CAA-D5B3-4960-9D20-00F9A4406588%7D&amp;file=FY%2023%20FMS%20Annual%20Close%20Memo.doc&amp;action=default&amp;mobileredirect=tru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vagov.sharepoint.com/sites/vacovhacomm/admin/ORDFinance/SitePages/VA_ORD_Finance_Processes.aspx"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dvagov.sharepoint.com/sites/vacovhacomm/admin/ORDFinance/Shared%20Documents/Forms/AllItems.aspx?id=%2Fsites%2Fvacovhacomm%2Fadmin%2FORDFinance%2FShared%20Documents%2FFinance%20Communications%2FFY%2023%20Budget%20Execution%2FFY%2023%20ORD%20Field%20Year%20End%20Guidance%2Epdf&amp;parent=%2Fsites%2Fvacovhacomm%2Fadmin%2FORDFinance%2FShared%20Documents%2FFinance%20Communications%2FFY%2023%20Budget%20Execu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esearch.va.gov/programs/orppe/education/webinars/session_archive.cfm?RecordID=196695&amp;Date062320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2230" y="2809971"/>
            <a:ext cx="6975831" cy="2569742"/>
          </a:xfrm>
          <a:prstGeom prst="rect">
            <a:avLst/>
          </a:prstGeom>
        </p:spPr>
        <p:txBody>
          <a:bodyPr vert="horz" wrap="square" lIns="0" tIns="163195" rIns="0" bIns="0" rtlCol="0">
            <a:spAutoFit/>
          </a:bodyPr>
          <a:lstStyle/>
          <a:p>
            <a:pPr algn="ctr">
              <a:lnSpc>
                <a:spcPct val="100000"/>
              </a:lnSpc>
              <a:spcBef>
                <a:spcPts val="1285"/>
              </a:spcBef>
              <a:tabLst>
                <a:tab pos="903605" algn="l"/>
              </a:tabLst>
            </a:pPr>
            <a:r>
              <a:rPr lang="en-US" sz="3600" spc="-20">
                <a:latin typeface="Calibri"/>
                <a:cs typeface="Calibri"/>
              </a:rPr>
              <a:t>August 30</a:t>
            </a:r>
            <a:r>
              <a:rPr sz="3600">
                <a:latin typeface="Calibri"/>
                <a:cs typeface="Calibri"/>
              </a:rPr>
              <a:t>,</a:t>
            </a:r>
            <a:r>
              <a:rPr sz="3600" spc="5">
                <a:latin typeface="Calibri"/>
                <a:cs typeface="Calibri"/>
              </a:rPr>
              <a:t> </a:t>
            </a:r>
            <a:r>
              <a:rPr sz="3600" spc="-20">
                <a:latin typeface="Calibri"/>
                <a:cs typeface="Calibri"/>
              </a:rPr>
              <a:t>202</a:t>
            </a:r>
            <a:r>
              <a:rPr lang="en-US" sz="3600" spc="-20">
                <a:latin typeface="Calibri"/>
                <a:cs typeface="Calibri"/>
              </a:rPr>
              <a:t>3</a:t>
            </a:r>
            <a:endParaRPr sz="3600">
              <a:latin typeface="Calibri"/>
              <a:cs typeface="Calibri"/>
            </a:endParaRPr>
          </a:p>
          <a:p>
            <a:pPr marL="12700" marR="5080" indent="337820" algn="ctr">
              <a:lnSpc>
                <a:spcPct val="124700"/>
              </a:lnSpc>
              <a:spcBef>
                <a:spcPts val="80"/>
              </a:spcBef>
            </a:pPr>
            <a:r>
              <a:rPr lang="en-US" sz="2400">
                <a:latin typeface="Calibri"/>
                <a:cs typeface="Calibri"/>
              </a:rPr>
              <a:t>Erin Olson, CGFM, Finance Budget Analyst</a:t>
            </a:r>
          </a:p>
          <a:p>
            <a:pPr marL="12700" marR="5080" indent="337820" algn="ctr">
              <a:lnSpc>
                <a:spcPct val="124700"/>
              </a:lnSpc>
              <a:spcBef>
                <a:spcPts val="80"/>
              </a:spcBef>
            </a:pPr>
            <a:r>
              <a:rPr sz="2400">
                <a:latin typeface="Calibri"/>
                <a:cs typeface="Calibri"/>
              </a:rPr>
              <a:t>Kari</a:t>
            </a:r>
            <a:r>
              <a:rPr sz="2400" spc="-75">
                <a:latin typeface="Calibri"/>
                <a:cs typeface="Calibri"/>
              </a:rPr>
              <a:t> </a:t>
            </a:r>
            <a:r>
              <a:rPr sz="2400">
                <a:latin typeface="Calibri"/>
                <a:cs typeface="Calibri"/>
              </a:rPr>
              <a:t>Points,</a:t>
            </a:r>
            <a:r>
              <a:rPr sz="2400" spc="-50">
                <a:latin typeface="Calibri"/>
                <a:cs typeface="Calibri"/>
              </a:rPr>
              <a:t> </a:t>
            </a:r>
            <a:r>
              <a:rPr sz="2400" spc="-20">
                <a:latin typeface="Calibri"/>
                <a:cs typeface="Calibri"/>
              </a:rPr>
              <a:t>AO</a:t>
            </a:r>
            <a:r>
              <a:rPr lang="en-US" sz="2400" spc="-20">
                <a:latin typeface="Calibri"/>
                <a:cs typeface="Calibri"/>
              </a:rPr>
              <a:t> </a:t>
            </a:r>
            <a:r>
              <a:rPr sz="2400">
                <a:latin typeface="Calibri"/>
                <a:cs typeface="Calibri"/>
              </a:rPr>
              <a:t>Research,</a:t>
            </a:r>
            <a:r>
              <a:rPr sz="2400" spc="-70">
                <a:latin typeface="Calibri"/>
                <a:cs typeface="Calibri"/>
              </a:rPr>
              <a:t> </a:t>
            </a:r>
            <a:r>
              <a:rPr sz="2400">
                <a:latin typeface="Calibri"/>
                <a:cs typeface="Calibri"/>
              </a:rPr>
              <a:t>Iowa</a:t>
            </a:r>
            <a:r>
              <a:rPr sz="2400" spc="-55">
                <a:latin typeface="Calibri"/>
                <a:cs typeface="Calibri"/>
              </a:rPr>
              <a:t> </a:t>
            </a:r>
            <a:r>
              <a:rPr sz="2400">
                <a:latin typeface="Calibri"/>
                <a:cs typeface="Calibri"/>
              </a:rPr>
              <a:t>City</a:t>
            </a:r>
            <a:r>
              <a:rPr sz="2400" spc="-65">
                <a:latin typeface="Calibri"/>
                <a:cs typeface="Calibri"/>
              </a:rPr>
              <a:t> </a:t>
            </a:r>
            <a:r>
              <a:rPr sz="2400" spc="-20">
                <a:latin typeface="Calibri"/>
                <a:cs typeface="Calibri"/>
              </a:rPr>
              <a:t>VAMC </a:t>
            </a:r>
            <a:endParaRPr lang="en-US" sz="2400" spc="-20">
              <a:latin typeface="Calibri"/>
              <a:cs typeface="Calibri"/>
            </a:endParaRPr>
          </a:p>
          <a:p>
            <a:pPr marL="12700" marR="5080" indent="337820" algn="ctr">
              <a:lnSpc>
                <a:spcPct val="124700"/>
              </a:lnSpc>
              <a:spcBef>
                <a:spcPts val="80"/>
              </a:spcBef>
            </a:pPr>
            <a:r>
              <a:rPr sz="2400">
                <a:latin typeface="Calibri"/>
                <a:cs typeface="Calibri"/>
              </a:rPr>
              <a:t>Jason</a:t>
            </a:r>
            <a:r>
              <a:rPr sz="2400" spc="-55">
                <a:latin typeface="Calibri"/>
                <a:cs typeface="Calibri"/>
              </a:rPr>
              <a:t> </a:t>
            </a:r>
            <a:r>
              <a:rPr sz="2400" spc="-25">
                <a:latin typeface="Calibri"/>
                <a:cs typeface="Calibri"/>
              </a:rPr>
              <a:t>Berlow,</a:t>
            </a:r>
            <a:r>
              <a:rPr sz="2400" spc="-70">
                <a:latin typeface="Calibri"/>
                <a:cs typeface="Calibri"/>
              </a:rPr>
              <a:t> </a:t>
            </a:r>
            <a:r>
              <a:rPr lang="en-US" sz="2400" spc="-70">
                <a:latin typeface="Calibri"/>
                <a:cs typeface="Calibri"/>
              </a:rPr>
              <a:t> CGFM, </a:t>
            </a:r>
            <a:r>
              <a:rPr sz="2400">
                <a:latin typeface="Calibri"/>
                <a:cs typeface="Calibri"/>
              </a:rPr>
              <a:t>Management</a:t>
            </a:r>
            <a:r>
              <a:rPr sz="2400" spc="-55">
                <a:latin typeface="Calibri"/>
                <a:cs typeface="Calibri"/>
              </a:rPr>
              <a:t> </a:t>
            </a:r>
            <a:r>
              <a:rPr sz="2400">
                <a:latin typeface="Calibri"/>
                <a:cs typeface="Calibri"/>
              </a:rPr>
              <a:t>Analyst,</a:t>
            </a:r>
            <a:r>
              <a:rPr lang="en-US" sz="2400">
                <a:latin typeface="Calibri"/>
                <a:cs typeface="Calibri"/>
              </a:rPr>
              <a:t> Finance</a:t>
            </a:r>
            <a:r>
              <a:rPr lang="en-US" sz="2400" spc="-50">
                <a:latin typeface="Calibri"/>
                <a:cs typeface="Calibri"/>
              </a:rPr>
              <a:t> </a:t>
            </a:r>
            <a:r>
              <a:rPr sz="2400">
                <a:latin typeface="Calibri"/>
                <a:cs typeface="Calibri"/>
              </a:rPr>
              <a:t>Antonio</a:t>
            </a:r>
            <a:r>
              <a:rPr sz="2400" spc="-75">
                <a:latin typeface="Calibri"/>
                <a:cs typeface="Calibri"/>
              </a:rPr>
              <a:t> </a:t>
            </a:r>
            <a:r>
              <a:rPr sz="2400">
                <a:latin typeface="Calibri"/>
                <a:cs typeface="Calibri"/>
              </a:rPr>
              <a:t>Laracuente,</a:t>
            </a:r>
            <a:r>
              <a:rPr sz="2400" spc="-65">
                <a:latin typeface="Calibri"/>
                <a:cs typeface="Calibri"/>
              </a:rPr>
              <a:t> </a:t>
            </a:r>
            <a:r>
              <a:rPr sz="2400" spc="-25">
                <a:latin typeface="Calibri"/>
                <a:cs typeface="Calibri"/>
              </a:rPr>
              <a:t>Director,</a:t>
            </a:r>
            <a:r>
              <a:rPr sz="2400" spc="-80">
                <a:latin typeface="Calibri"/>
                <a:cs typeface="Calibri"/>
              </a:rPr>
              <a:t> </a:t>
            </a:r>
            <a:r>
              <a:rPr sz="2400">
                <a:latin typeface="Calibri"/>
                <a:cs typeface="Calibri"/>
              </a:rPr>
              <a:t>Field</a:t>
            </a:r>
            <a:r>
              <a:rPr sz="2400" spc="-55">
                <a:latin typeface="Calibri"/>
                <a:cs typeface="Calibri"/>
              </a:rPr>
              <a:t> </a:t>
            </a:r>
            <a:r>
              <a:rPr sz="2400" spc="-10">
                <a:latin typeface="Calibri"/>
                <a:cs typeface="Calibri"/>
              </a:rPr>
              <a:t>Operations</a:t>
            </a:r>
            <a:endParaRPr lang="en-US" sz="2400">
              <a:latin typeface="Calibri"/>
              <a:cs typeface="Calibri"/>
            </a:endParaRPr>
          </a:p>
        </p:txBody>
      </p:sp>
      <p:pic>
        <p:nvPicPr>
          <p:cNvPr id="3" name="object 3"/>
          <p:cNvPicPr/>
          <p:nvPr/>
        </p:nvPicPr>
        <p:blipFill>
          <a:blip r:embed="rId3" cstate="print"/>
          <a:stretch>
            <a:fillRect/>
          </a:stretch>
        </p:blipFill>
        <p:spPr>
          <a:xfrm>
            <a:off x="8569452" y="2894076"/>
            <a:ext cx="2532887" cy="2586660"/>
          </a:xfrm>
          <a:prstGeom prst="rect">
            <a:avLst/>
          </a:prstGeom>
        </p:spPr>
      </p:pic>
      <p:sp>
        <p:nvSpPr>
          <p:cNvPr id="4" name="object 4"/>
          <p:cNvSpPr txBox="1">
            <a:spLocks noGrp="1"/>
          </p:cNvSpPr>
          <p:nvPr>
            <p:ph type="title"/>
          </p:nvPr>
        </p:nvSpPr>
        <p:spPr>
          <a:xfrm>
            <a:off x="1752600" y="984821"/>
            <a:ext cx="8149523" cy="696595"/>
          </a:xfrm>
          <a:prstGeom prst="rect">
            <a:avLst/>
          </a:prstGeom>
        </p:spPr>
        <p:txBody>
          <a:bodyPr vert="horz" wrap="square" lIns="0" tIns="13335" rIns="0" bIns="0" rtlCol="0">
            <a:spAutoFit/>
          </a:bodyPr>
          <a:lstStyle/>
          <a:p>
            <a:pPr marL="12700">
              <a:lnSpc>
                <a:spcPct val="100000"/>
              </a:lnSpc>
              <a:spcBef>
                <a:spcPts val="105"/>
              </a:spcBef>
            </a:pPr>
            <a:r>
              <a:rPr sz="4400" b="0">
                <a:solidFill>
                  <a:srgbClr val="000000"/>
                </a:solidFill>
                <a:latin typeface="Calibri"/>
                <a:cs typeface="Calibri"/>
              </a:rPr>
              <a:t>Preparing</a:t>
            </a:r>
            <a:r>
              <a:rPr sz="4400" b="0" spc="-50">
                <a:solidFill>
                  <a:srgbClr val="000000"/>
                </a:solidFill>
                <a:latin typeface="Calibri"/>
                <a:cs typeface="Calibri"/>
              </a:rPr>
              <a:t> </a:t>
            </a:r>
            <a:r>
              <a:rPr sz="4400" b="0">
                <a:solidFill>
                  <a:srgbClr val="000000"/>
                </a:solidFill>
                <a:latin typeface="Calibri"/>
                <a:cs typeface="Calibri"/>
              </a:rPr>
              <a:t>to</a:t>
            </a:r>
            <a:r>
              <a:rPr sz="4400" b="0" spc="-20">
                <a:solidFill>
                  <a:srgbClr val="000000"/>
                </a:solidFill>
                <a:latin typeface="Calibri"/>
                <a:cs typeface="Calibri"/>
              </a:rPr>
              <a:t> </a:t>
            </a:r>
            <a:r>
              <a:rPr sz="4400" b="0">
                <a:solidFill>
                  <a:srgbClr val="000000"/>
                </a:solidFill>
                <a:latin typeface="Calibri"/>
                <a:cs typeface="Calibri"/>
              </a:rPr>
              <a:t>Close</a:t>
            </a:r>
            <a:r>
              <a:rPr sz="4400" b="0" spc="-35">
                <a:solidFill>
                  <a:srgbClr val="000000"/>
                </a:solidFill>
                <a:latin typeface="Calibri"/>
                <a:cs typeface="Calibri"/>
              </a:rPr>
              <a:t> </a:t>
            </a:r>
            <a:r>
              <a:rPr sz="4400" b="0">
                <a:solidFill>
                  <a:srgbClr val="000000"/>
                </a:solidFill>
                <a:latin typeface="Calibri"/>
                <a:cs typeface="Calibri"/>
              </a:rPr>
              <a:t>the</a:t>
            </a:r>
            <a:r>
              <a:rPr sz="4400" b="0" spc="-40">
                <a:solidFill>
                  <a:srgbClr val="000000"/>
                </a:solidFill>
                <a:latin typeface="Calibri"/>
                <a:cs typeface="Calibri"/>
              </a:rPr>
              <a:t> </a:t>
            </a:r>
            <a:r>
              <a:rPr sz="4400" b="0">
                <a:solidFill>
                  <a:srgbClr val="000000"/>
                </a:solidFill>
                <a:latin typeface="Calibri"/>
                <a:cs typeface="Calibri"/>
              </a:rPr>
              <a:t>Fiscal</a:t>
            </a:r>
            <a:r>
              <a:rPr sz="4400" b="0" spc="-20">
                <a:solidFill>
                  <a:srgbClr val="000000"/>
                </a:solidFill>
                <a:latin typeface="Calibri"/>
                <a:cs typeface="Calibri"/>
              </a:rPr>
              <a:t> </a:t>
            </a:r>
            <a:r>
              <a:rPr sz="4400" b="0" spc="-45">
                <a:solidFill>
                  <a:srgbClr val="000000"/>
                </a:solidFill>
                <a:latin typeface="Calibri"/>
                <a:cs typeface="Calibri"/>
              </a:rPr>
              <a:t>Year</a:t>
            </a:r>
            <a:endParaRPr sz="4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443070"/>
          </a:xfrm>
          <a:prstGeom prst="rect">
            <a:avLst/>
          </a:prstGeom>
        </p:spPr>
        <p:txBody>
          <a:bodyPr vert="horz" wrap="square" lIns="0" tIns="12065" rIns="0" bIns="0" rtlCol="0">
            <a:spAutoFit/>
          </a:bodyPr>
          <a:lstStyle/>
          <a:p>
            <a:pPr marL="12700">
              <a:lnSpc>
                <a:spcPct val="100000"/>
              </a:lnSpc>
              <a:spcBef>
                <a:spcPts val="95"/>
              </a:spcBef>
            </a:pPr>
            <a:r>
              <a:rPr spc="-20"/>
              <a:t>Section</a:t>
            </a:r>
            <a:r>
              <a:rPr spc="-114"/>
              <a:t> </a:t>
            </a:r>
            <a:r>
              <a:t>1:</a:t>
            </a:r>
            <a:r>
              <a:rPr spc="-75"/>
              <a:t> </a:t>
            </a:r>
            <a:r>
              <a:rPr spc="-20"/>
              <a:t>Key</a:t>
            </a:r>
            <a:r>
              <a:rPr spc="-90"/>
              <a:t> </a:t>
            </a:r>
            <a:r>
              <a:rPr spc="-30"/>
              <a:t>Points</a:t>
            </a:r>
            <a:r>
              <a:rPr spc="-100"/>
              <a:t> </a:t>
            </a:r>
            <a:r>
              <a:rPr spc="-40"/>
              <a:t>regarding</a:t>
            </a:r>
            <a:r>
              <a:rPr spc="-105"/>
              <a:t> </a:t>
            </a:r>
            <a:r>
              <a:t>the</a:t>
            </a:r>
            <a:r>
              <a:rPr spc="-100"/>
              <a:t> </a:t>
            </a:r>
            <a:r>
              <a:rPr spc="-30"/>
              <a:t>Current</a:t>
            </a:r>
            <a:r>
              <a:rPr spc="-95"/>
              <a:t> </a:t>
            </a:r>
            <a:r>
              <a:rPr spc="-65"/>
              <a:t>Year</a:t>
            </a:r>
            <a:r>
              <a:rPr spc="-95"/>
              <a:t> </a:t>
            </a:r>
            <a:r>
              <a:rPr spc="-35"/>
              <a:t>Appropriation</a:t>
            </a:r>
            <a:r>
              <a:rPr spc="-110"/>
              <a:t> </a:t>
            </a:r>
            <a:r>
              <a:t>(CY)</a:t>
            </a:r>
            <a:r>
              <a:rPr spc="-95"/>
              <a:t> </a:t>
            </a:r>
            <a:r>
              <a:rPr spc="-30"/>
              <a:t>(0161A1</a:t>
            </a:r>
            <a:r>
              <a:rPr spc="-120"/>
              <a:t> </a:t>
            </a:r>
            <a:r>
              <a:rPr spc="-35"/>
              <a:t>2</a:t>
            </a:r>
            <a:r>
              <a:rPr lang="en-US" spc="-35"/>
              <a:t>3</a:t>
            </a:r>
            <a:r>
              <a:rPr spc="-35"/>
              <a:t>-</a:t>
            </a:r>
            <a:r>
              <a:rPr spc="-25"/>
              <a:t>2</a:t>
            </a:r>
            <a:r>
              <a:rPr lang="en-US" spc="-25"/>
              <a:t>4</a:t>
            </a:r>
            <a:r>
              <a:rPr spc="-25"/>
              <a:t>)</a:t>
            </a:r>
          </a:p>
        </p:txBody>
      </p:sp>
      <p:sp>
        <p:nvSpPr>
          <p:cNvPr id="3" name="object 3"/>
          <p:cNvSpPr txBox="1"/>
          <p:nvPr/>
        </p:nvSpPr>
        <p:spPr>
          <a:xfrm>
            <a:off x="323215" y="954041"/>
            <a:ext cx="11344275" cy="4583049"/>
          </a:xfrm>
          <a:prstGeom prst="rect">
            <a:avLst/>
          </a:prstGeom>
        </p:spPr>
        <p:txBody>
          <a:bodyPr vert="horz" wrap="square" lIns="0" tIns="12700" rIns="0" bIns="0" rtlCol="0" anchor="t">
            <a:spAutoFit/>
          </a:bodyPr>
          <a:lstStyle/>
          <a:p>
            <a:pPr marL="755015" marR="203200" indent="-285750">
              <a:lnSpc>
                <a:spcPct val="114999"/>
              </a:lnSpc>
              <a:spcBef>
                <a:spcPts val="1005"/>
              </a:spcBef>
              <a:buFont typeface="Arial" panose="020B0604020202020204" pitchFamily="34" charset="0"/>
              <a:buChar char="•"/>
              <a:tabLst>
                <a:tab pos="698500" algn="l"/>
              </a:tabLst>
            </a:pPr>
            <a:r>
              <a:rPr sz="1800">
                <a:latin typeface="Calibri"/>
                <a:cs typeface="Calibri"/>
              </a:rPr>
              <a:t>All</a:t>
            </a:r>
            <a:r>
              <a:rPr sz="1800" spc="-25">
                <a:latin typeface="Calibri"/>
                <a:cs typeface="Calibri"/>
              </a:rPr>
              <a:t> </a:t>
            </a:r>
            <a:r>
              <a:rPr sz="1800">
                <a:latin typeface="Calibri"/>
                <a:cs typeface="Calibri"/>
              </a:rPr>
              <a:t>Research</a:t>
            </a:r>
            <a:r>
              <a:rPr sz="1800" spc="-30">
                <a:latin typeface="Calibri"/>
                <a:cs typeface="Calibri"/>
              </a:rPr>
              <a:t> </a:t>
            </a:r>
            <a:r>
              <a:rPr sz="1800">
                <a:latin typeface="Calibri"/>
                <a:cs typeface="Calibri"/>
              </a:rPr>
              <a:t>Stations</a:t>
            </a:r>
            <a:r>
              <a:rPr sz="1800" spc="-20">
                <a:latin typeface="Calibri"/>
                <a:cs typeface="Calibri"/>
              </a:rPr>
              <a:t> </a:t>
            </a:r>
            <a:r>
              <a:rPr sz="1800">
                <a:latin typeface="Calibri"/>
                <a:cs typeface="Calibri"/>
              </a:rPr>
              <a:t>have</a:t>
            </a:r>
            <a:r>
              <a:rPr sz="1800" spc="-40">
                <a:latin typeface="Calibri"/>
                <a:cs typeface="Calibri"/>
              </a:rPr>
              <a:t> </a:t>
            </a:r>
            <a:r>
              <a:rPr sz="1800">
                <a:latin typeface="Calibri"/>
                <a:cs typeface="Calibri"/>
              </a:rPr>
              <a:t>a</a:t>
            </a:r>
            <a:r>
              <a:rPr sz="1800" spc="-20">
                <a:latin typeface="Calibri"/>
                <a:cs typeface="Calibri"/>
              </a:rPr>
              <a:t> </a:t>
            </a:r>
            <a:r>
              <a:rPr sz="1800" b="1">
                <a:latin typeface="Calibri"/>
                <a:cs typeface="Calibri"/>
              </a:rPr>
              <a:t>target</a:t>
            </a:r>
            <a:r>
              <a:rPr sz="1800" b="1" spc="-35">
                <a:latin typeface="Calibri"/>
                <a:cs typeface="Calibri"/>
              </a:rPr>
              <a:t> </a:t>
            </a:r>
            <a:r>
              <a:rPr sz="1800" b="1">
                <a:latin typeface="Calibri"/>
                <a:cs typeface="Calibri"/>
              </a:rPr>
              <a:t>not</a:t>
            </a:r>
            <a:r>
              <a:rPr sz="1800" b="1" spc="-40">
                <a:latin typeface="Calibri"/>
                <a:cs typeface="Calibri"/>
              </a:rPr>
              <a:t> </a:t>
            </a:r>
            <a:r>
              <a:rPr sz="1800" b="1">
                <a:latin typeface="Calibri"/>
                <a:cs typeface="Calibri"/>
              </a:rPr>
              <a:t>to</a:t>
            </a:r>
            <a:r>
              <a:rPr sz="1800" b="1" spc="-35">
                <a:latin typeface="Calibri"/>
                <a:cs typeface="Calibri"/>
              </a:rPr>
              <a:t> </a:t>
            </a:r>
            <a:r>
              <a:rPr sz="1800" b="1" spc="-10">
                <a:latin typeface="Calibri"/>
                <a:cs typeface="Calibri"/>
              </a:rPr>
              <a:t>exceed</a:t>
            </a:r>
            <a:r>
              <a:rPr sz="1800" b="1" spc="-70">
                <a:latin typeface="Calibri"/>
                <a:cs typeface="Calibri"/>
              </a:rPr>
              <a:t> </a:t>
            </a:r>
            <a:r>
              <a:rPr lang="en-US" sz="1800" b="1">
                <a:latin typeface="Calibri"/>
                <a:cs typeface="Calibri"/>
              </a:rPr>
              <a:t>2</a:t>
            </a:r>
            <a:r>
              <a:rPr sz="1800" b="1">
                <a:latin typeface="Calibri"/>
                <a:cs typeface="Calibri"/>
              </a:rPr>
              <a:t>%</a:t>
            </a:r>
            <a:r>
              <a:rPr sz="1800" b="1" spc="-25">
                <a:latin typeface="Calibri"/>
                <a:cs typeface="Calibri"/>
              </a:rPr>
              <a:t> </a:t>
            </a:r>
            <a:r>
              <a:rPr sz="1800" b="1">
                <a:latin typeface="Calibri"/>
                <a:cs typeface="Calibri"/>
              </a:rPr>
              <a:t>carryover</a:t>
            </a:r>
            <a:r>
              <a:rPr sz="1800">
                <a:latin typeface="Calibri"/>
                <a:cs typeface="Calibri"/>
              </a:rPr>
              <a:t>,</a:t>
            </a:r>
            <a:r>
              <a:rPr sz="1800" spc="-55">
                <a:latin typeface="Calibri"/>
                <a:cs typeface="Calibri"/>
              </a:rPr>
              <a:t> </a:t>
            </a:r>
            <a:r>
              <a:rPr sz="1800">
                <a:latin typeface="Calibri"/>
                <a:cs typeface="Calibri"/>
              </a:rPr>
              <a:t>due</a:t>
            </a:r>
            <a:r>
              <a:rPr sz="1800" spc="-15">
                <a:latin typeface="Calibri"/>
                <a:cs typeface="Calibri"/>
              </a:rPr>
              <a:t> </a:t>
            </a:r>
            <a:r>
              <a:rPr sz="1800">
                <a:latin typeface="Calibri"/>
                <a:cs typeface="Calibri"/>
              </a:rPr>
              <a:t>to</a:t>
            </a:r>
            <a:r>
              <a:rPr sz="1800" spc="-25">
                <a:latin typeface="Calibri"/>
                <a:cs typeface="Calibri"/>
              </a:rPr>
              <a:t> </a:t>
            </a:r>
            <a:r>
              <a:rPr sz="1800">
                <a:latin typeface="Calibri"/>
                <a:cs typeface="Calibri"/>
              </a:rPr>
              <a:t>the</a:t>
            </a:r>
            <a:r>
              <a:rPr sz="1800" spc="-30">
                <a:latin typeface="Calibri"/>
                <a:cs typeface="Calibri"/>
              </a:rPr>
              <a:t> </a:t>
            </a:r>
            <a:r>
              <a:rPr sz="1800">
                <a:latin typeface="Calibri"/>
                <a:cs typeface="Calibri"/>
              </a:rPr>
              <a:t>risk</a:t>
            </a:r>
            <a:r>
              <a:rPr sz="1800" spc="-30">
                <a:latin typeface="Calibri"/>
                <a:cs typeface="Calibri"/>
              </a:rPr>
              <a:t> </a:t>
            </a:r>
            <a:r>
              <a:rPr sz="1800">
                <a:latin typeface="Calibri"/>
                <a:cs typeface="Calibri"/>
              </a:rPr>
              <a:t>of</a:t>
            </a:r>
            <a:r>
              <a:rPr sz="1800" spc="-15">
                <a:latin typeface="Calibri"/>
                <a:cs typeface="Calibri"/>
              </a:rPr>
              <a:t> </a:t>
            </a:r>
            <a:r>
              <a:rPr sz="1800">
                <a:latin typeface="Calibri"/>
                <a:cs typeface="Calibri"/>
              </a:rPr>
              <a:t>Congressional</a:t>
            </a:r>
            <a:r>
              <a:rPr sz="1800" spc="-35">
                <a:latin typeface="Calibri"/>
                <a:cs typeface="Calibri"/>
              </a:rPr>
              <a:t> </a:t>
            </a:r>
            <a:r>
              <a:rPr sz="1800">
                <a:latin typeface="Calibri"/>
                <a:cs typeface="Calibri"/>
              </a:rPr>
              <a:t>Recissions</a:t>
            </a:r>
            <a:r>
              <a:rPr sz="1800" spc="-10">
                <a:latin typeface="Calibri"/>
                <a:cs typeface="Calibri"/>
              </a:rPr>
              <a:t> (</a:t>
            </a:r>
            <a:r>
              <a:rPr lang="en-US" sz="1800" spc="-10">
                <a:latin typeface="Calibri"/>
                <a:cs typeface="Calibri"/>
              </a:rPr>
              <a:t>recissions</a:t>
            </a:r>
            <a:r>
              <a:rPr sz="1800" spc="-10">
                <a:latin typeface="Calibri"/>
                <a:cs typeface="Calibri"/>
              </a:rPr>
              <a:t> </a:t>
            </a:r>
            <a:r>
              <a:rPr sz="1800">
                <a:latin typeface="Calibri"/>
                <a:cs typeface="Calibri"/>
              </a:rPr>
              <a:t>occurred</a:t>
            </a:r>
            <a:r>
              <a:rPr sz="1800" spc="-10">
                <a:latin typeface="Calibri"/>
                <a:cs typeface="Calibri"/>
              </a:rPr>
              <a:t> </a:t>
            </a:r>
            <a:r>
              <a:rPr sz="1800">
                <a:latin typeface="Calibri"/>
                <a:cs typeface="Calibri"/>
              </a:rPr>
              <a:t>in</a:t>
            </a:r>
            <a:r>
              <a:rPr sz="1800" spc="-10">
                <a:latin typeface="Calibri"/>
                <a:cs typeface="Calibri"/>
              </a:rPr>
              <a:t> </a:t>
            </a:r>
            <a:r>
              <a:rPr sz="1800">
                <a:latin typeface="Calibri"/>
                <a:cs typeface="Calibri"/>
              </a:rPr>
              <a:t>FY</a:t>
            </a:r>
            <a:r>
              <a:rPr sz="1800" spc="-20">
                <a:latin typeface="Calibri"/>
                <a:cs typeface="Calibri"/>
              </a:rPr>
              <a:t> </a:t>
            </a:r>
            <a:r>
              <a:rPr sz="1800">
                <a:latin typeface="Calibri"/>
                <a:cs typeface="Calibri"/>
              </a:rPr>
              <a:t>2</a:t>
            </a:r>
            <a:r>
              <a:rPr lang="en-US" sz="1800">
                <a:latin typeface="Calibri"/>
                <a:cs typeface="Calibri"/>
              </a:rPr>
              <a:t>1</a:t>
            </a:r>
            <a:r>
              <a:rPr sz="1800" spc="-15">
                <a:latin typeface="Calibri"/>
                <a:cs typeface="Calibri"/>
              </a:rPr>
              <a:t> </a:t>
            </a:r>
            <a:r>
              <a:rPr sz="1800">
                <a:latin typeface="Calibri"/>
                <a:cs typeface="Calibri"/>
              </a:rPr>
              <a:t>and</a:t>
            </a:r>
            <a:r>
              <a:rPr sz="1800" spc="-20">
                <a:latin typeface="Calibri"/>
                <a:cs typeface="Calibri"/>
              </a:rPr>
              <a:t> </a:t>
            </a:r>
            <a:r>
              <a:rPr sz="1800">
                <a:latin typeface="Calibri"/>
                <a:cs typeface="Calibri"/>
              </a:rPr>
              <a:t>FY</a:t>
            </a:r>
            <a:r>
              <a:rPr sz="1800" spc="-25">
                <a:latin typeface="Calibri"/>
                <a:cs typeface="Calibri"/>
              </a:rPr>
              <a:t> </a:t>
            </a:r>
            <a:r>
              <a:rPr sz="1800">
                <a:latin typeface="Calibri"/>
                <a:cs typeface="Calibri"/>
              </a:rPr>
              <a:t>2</a:t>
            </a:r>
            <a:r>
              <a:rPr lang="en-US" sz="1800">
                <a:latin typeface="Calibri"/>
                <a:cs typeface="Calibri"/>
              </a:rPr>
              <a:t>2</a:t>
            </a:r>
            <a:r>
              <a:rPr sz="1800">
                <a:latin typeface="Calibri"/>
                <a:cs typeface="Calibri"/>
              </a:rPr>
              <a:t>).</a:t>
            </a:r>
            <a:r>
              <a:rPr sz="1800" spc="-10">
                <a:latin typeface="Calibri"/>
                <a:cs typeface="Calibri"/>
              </a:rPr>
              <a:t> </a:t>
            </a:r>
            <a:r>
              <a:rPr sz="1800">
                <a:latin typeface="Calibri"/>
                <a:cs typeface="Calibri"/>
              </a:rPr>
              <a:t>Congress</a:t>
            </a:r>
            <a:r>
              <a:rPr sz="1800" spc="-20">
                <a:latin typeface="Calibri"/>
                <a:cs typeface="Calibri"/>
              </a:rPr>
              <a:t> </a:t>
            </a:r>
            <a:r>
              <a:rPr sz="1800">
                <a:latin typeface="Calibri"/>
                <a:cs typeface="Calibri"/>
              </a:rPr>
              <a:t>views</a:t>
            </a:r>
            <a:r>
              <a:rPr sz="1800" spc="-20">
                <a:latin typeface="Calibri"/>
                <a:cs typeface="Calibri"/>
              </a:rPr>
              <a:t> </a:t>
            </a:r>
            <a:r>
              <a:rPr sz="1800">
                <a:latin typeface="Calibri"/>
                <a:cs typeface="Calibri"/>
              </a:rPr>
              <a:t>an</a:t>
            </a:r>
            <a:r>
              <a:rPr sz="1800" spc="-20">
                <a:latin typeface="Calibri"/>
                <a:cs typeface="Calibri"/>
              </a:rPr>
              <a:t> </a:t>
            </a:r>
            <a:r>
              <a:rPr sz="1800">
                <a:latin typeface="Calibri"/>
                <a:cs typeface="Calibri"/>
              </a:rPr>
              <a:t>unobligated balance</a:t>
            </a:r>
            <a:r>
              <a:rPr sz="1800" spc="-5">
                <a:latin typeface="Calibri"/>
                <a:cs typeface="Calibri"/>
              </a:rPr>
              <a:t> </a:t>
            </a:r>
            <a:r>
              <a:rPr sz="1800">
                <a:latin typeface="Calibri"/>
                <a:cs typeface="Calibri"/>
              </a:rPr>
              <a:t>as</a:t>
            </a:r>
            <a:r>
              <a:rPr sz="1800" spc="-20">
                <a:latin typeface="Calibri"/>
                <a:cs typeface="Calibri"/>
              </a:rPr>
              <a:t> </a:t>
            </a:r>
            <a:r>
              <a:rPr sz="1800">
                <a:latin typeface="Calibri"/>
                <a:cs typeface="Calibri"/>
              </a:rPr>
              <a:t>available</a:t>
            </a:r>
            <a:r>
              <a:rPr sz="1800" spc="-15">
                <a:latin typeface="Calibri"/>
                <a:cs typeface="Calibri"/>
              </a:rPr>
              <a:t> </a:t>
            </a:r>
            <a:r>
              <a:rPr sz="1800">
                <a:latin typeface="Calibri"/>
                <a:cs typeface="Calibri"/>
              </a:rPr>
              <a:t>funding</a:t>
            </a:r>
            <a:r>
              <a:rPr sz="1800" spc="-10">
                <a:latin typeface="Calibri"/>
                <a:cs typeface="Calibri"/>
              </a:rPr>
              <a:t> </a:t>
            </a:r>
            <a:r>
              <a:rPr sz="1800">
                <a:latin typeface="Calibri"/>
                <a:cs typeface="Calibri"/>
              </a:rPr>
              <a:t>for</a:t>
            </a:r>
            <a:r>
              <a:rPr sz="1800" spc="-25">
                <a:latin typeface="Calibri"/>
                <a:cs typeface="Calibri"/>
              </a:rPr>
              <a:t> </a:t>
            </a:r>
            <a:r>
              <a:rPr sz="1800" spc="-20">
                <a:latin typeface="Calibri"/>
                <a:cs typeface="Calibri"/>
              </a:rPr>
              <a:t>re-</a:t>
            </a:r>
            <a:r>
              <a:rPr sz="1800" spc="-10">
                <a:latin typeface="Calibri"/>
                <a:cs typeface="Calibri"/>
              </a:rPr>
              <a:t>appropriation </a:t>
            </a:r>
            <a:r>
              <a:rPr sz="1800">
                <a:latin typeface="Calibri"/>
                <a:cs typeface="Calibri"/>
              </a:rPr>
              <a:t>outside</a:t>
            </a:r>
            <a:r>
              <a:rPr sz="1800" spc="-30">
                <a:latin typeface="Calibri"/>
                <a:cs typeface="Calibri"/>
              </a:rPr>
              <a:t> </a:t>
            </a:r>
            <a:r>
              <a:rPr sz="1800">
                <a:latin typeface="Calibri"/>
                <a:cs typeface="Calibri"/>
              </a:rPr>
              <a:t>of</a:t>
            </a:r>
            <a:r>
              <a:rPr sz="1800" spc="-25">
                <a:latin typeface="Calibri"/>
                <a:cs typeface="Calibri"/>
              </a:rPr>
              <a:t> </a:t>
            </a:r>
            <a:r>
              <a:rPr sz="1800">
                <a:latin typeface="Calibri"/>
                <a:cs typeface="Calibri"/>
              </a:rPr>
              <a:t>the</a:t>
            </a:r>
            <a:r>
              <a:rPr sz="1800" spc="-30">
                <a:latin typeface="Calibri"/>
                <a:cs typeface="Calibri"/>
              </a:rPr>
              <a:t> </a:t>
            </a:r>
            <a:r>
              <a:rPr sz="1800">
                <a:latin typeface="Calibri"/>
                <a:cs typeface="Calibri"/>
              </a:rPr>
              <a:t>VA.</a:t>
            </a:r>
            <a:r>
              <a:rPr sz="1800" spc="-30">
                <a:latin typeface="Calibri"/>
                <a:cs typeface="Calibri"/>
              </a:rPr>
              <a:t> </a:t>
            </a:r>
            <a:r>
              <a:rPr sz="1800">
                <a:latin typeface="Calibri"/>
                <a:cs typeface="Calibri"/>
              </a:rPr>
              <a:t>Past</a:t>
            </a:r>
            <a:r>
              <a:rPr sz="1800" spc="-35">
                <a:latin typeface="Calibri"/>
                <a:cs typeface="Calibri"/>
              </a:rPr>
              <a:t> </a:t>
            </a:r>
            <a:r>
              <a:rPr sz="1800">
                <a:latin typeface="Calibri"/>
                <a:cs typeface="Calibri"/>
              </a:rPr>
              <a:t>recissions</a:t>
            </a:r>
            <a:r>
              <a:rPr sz="1800" spc="-30">
                <a:latin typeface="Calibri"/>
                <a:cs typeface="Calibri"/>
              </a:rPr>
              <a:t> </a:t>
            </a:r>
            <a:r>
              <a:rPr sz="1800">
                <a:latin typeface="Calibri"/>
                <a:cs typeface="Calibri"/>
              </a:rPr>
              <a:t>have</a:t>
            </a:r>
            <a:r>
              <a:rPr sz="1800" spc="-35">
                <a:latin typeface="Calibri"/>
                <a:cs typeface="Calibri"/>
              </a:rPr>
              <a:t> </a:t>
            </a:r>
            <a:r>
              <a:rPr sz="1800">
                <a:latin typeface="Calibri"/>
                <a:cs typeface="Calibri"/>
              </a:rPr>
              <a:t>had</a:t>
            </a:r>
            <a:r>
              <a:rPr sz="1800" spc="-15">
                <a:latin typeface="Calibri"/>
                <a:cs typeface="Calibri"/>
              </a:rPr>
              <a:t> </a:t>
            </a:r>
            <a:r>
              <a:rPr sz="1800">
                <a:latin typeface="Calibri"/>
                <a:cs typeface="Calibri"/>
              </a:rPr>
              <a:t>negative</a:t>
            </a:r>
            <a:r>
              <a:rPr sz="1800" spc="-40">
                <a:latin typeface="Calibri"/>
                <a:cs typeface="Calibri"/>
              </a:rPr>
              <a:t> </a:t>
            </a:r>
            <a:r>
              <a:rPr sz="1800">
                <a:latin typeface="Calibri"/>
                <a:cs typeface="Calibri"/>
              </a:rPr>
              <a:t>consequences</a:t>
            </a:r>
            <a:r>
              <a:rPr sz="1800" spc="-15">
                <a:latin typeface="Calibri"/>
                <a:cs typeface="Calibri"/>
              </a:rPr>
              <a:t> </a:t>
            </a:r>
            <a:r>
              <a:rPr sz="1800">
                <a:latin typeface="Calibri"/>
                <a:cs typeface="Calibri"/>
              </a:rPr>
              <a:t>on</a:t>
            </a:r>
            <a:r>
              <a:rPr sz="1800" spc="-15">
                <a:latin typeface="Calibri"/>
                <a:cs typeface="Calibri"/>
              </a:rPr>
              <a:t> </a:t>
            </a:r>
            <a:r>
              <a:rPr sz="1800">
                <a:latin typeface="Calibri"/>
                <a:cs typeface="Calibri"/>
              </a:rPr>
              <a:t>the</a:t>
            </a:r>
            <a:r>
              <a:rPr sz="1800" spc="-30">
                <a:latin typeface="Calibri"/>
                <a:cs typeface="Calibri"/>
              </a:rPr>
              <a:t> </a:t>
            </a:r>
            <a:r>
              <a:rPr sz="1800">
                <a:latin typeface="Calibri"/>
                <a:cs typeface="Calibri"/>
              </a:rPr>
              <a:t>field</a:t>
            </a:r>
            <a:r>
              <a:rPr sz="1800" spc="-5">
                <a:latin typeface="Calibri"/>
                <a:cs typeface="Calibri"/>
              </a:rPr>
              <a:t> </a:t>
            </a:r>
            <a:r>
              <a:rPr sz="1800">
                <a:latin typeface="Calibri"/>
                <a:cs typeface="Calibri"/>
              </a:rPr>
              <a:t>because</a:t>
            </a:r>
            <a:r>
              <a:rPr sz="1800" spc="-30">
                <a:latin typeface="Calibri"/>
                <a:cs typeface="Calibri"/>
              </a:rPr>
              <a:t> </a:t>
            </a:r>
            <a:r>
              <a:rPr sz="1800">
                <a:latin typeface="Calibri"/>
                <a:cs typeface="Calibri"/>
              </a:rPr>
              <a:t>we</a:t>
            </a:r>
            <a:r>
              <a:rPr sz="1800" spc="-25">
                <a:latin typeface="Calibri"/>
                <a:cs typeface="Calibri"/>
              </a:rPr>
              <a:t> </a:t>
            </a:r>
            <a:r>
              <a:rPr sz="1800">
                <a:latin typeface="Calibri"/>
                <a:cs typeface="Calibri"/>
              </a:rPr>
              <a:t>were</a:t>
            </a:r>
            <a:r>
              <a:rPr sz="1800" spc="-15">
                <a:latin typeface="Calibri"/>
                <a:cs typeface="Calibri"/>
              </a:rPr>
              <a:t> </a:t>
            </a:r>
            <a:r>
              <a:rPr sz="1800">
                <a:latin typeface="Calibri"/>
                <a:cs typeface="Calibri"/>
              </a:rPr>
              <a:t>required</a:t>
            </a:r>
            <a:r>
              <a:rPr sz="1800" spc="-20">
                <a:latin typeface="Calibri"/>
                <a:cs typeface="Calibri"/>
              </a:rPr>
              <a:t> </a:t>
            </a:r>
            <a:r>
              <a:rPr sz="1800">
                <a:latin typeface="Calibri"/>
                <a:cs typeface="Calibri"/>
              </a:rPr>
              <a:t>to</a:t>
            </a:r>
            <a:r>
              <a:rPr sz="1800" spc="-25">
                <a:latin typeface="Calibri"/>
                <a:cs typeface="Calibri"/>
              </a:rPr>
              <a:t> </a:t>
            </a:r>
            <a:r>
              <a:rPr sz="1800" spc="-20">
                <a:latin typeface="Calibri"/>
                <a:cs typeface="Calibri"/>
              </a:rPr>
              <a:t>pull </a:t>
            </a:r>
            <a:r>
              <a:rPr sz="1800">
                <a:latin typeface="Calibri"/>
                <a:cs typeface="Calibri"/>
              </a:rPr>
              <a:t>these</a:t>
            </a:r>
            <a:r>
              <a:rPr sz="1800" spc="-30">
                <a:latin typeface="Calibri"/>
                <a:cs typeface="Calibri"/>
              </a:rPr>
              <a:t> </a:t>
            </a:r>
            <a:r>
              <a:rPr sz="1800">
                <a:latin typeface="Calibri"/>
                <a:cs typeface="Calibri"/>
              </a:rPr>
              <a:t>funds</a:t>
            </a:r>
            <a:r>
              <a:rPr sz="1800" spc="-15">
                <a:latin typeface="Calibri"/>
                <a:cs typeface="Calibri"/>
              </a:rPr>
              <a:t> </a:t>
            </a:r>
            <a:r>
              <a:rPr sz="1800">
                <a:latin typeface="Calibri"/>
                <a:cs typeface="Calibri"/>
              </a:rPr>
              <a:t>back</a:t>
            </a:r>
            <a:r>
              <a:rPr sz="1800" spc="-10">
                <a:latin typeface="Calibri"/>
                <a:cs typeface="Calibri"/>
              </a:rPr>
              <a:t> </a:t>
            </a:r>
            <a:r>
              <a:rPr sz="1800">
                <a:latin typeface="Calibri"/>
                <a:cs typeface="Calibri"/>
              </a:rPr>
              <a:t>from</a:t>
            </a:r>
            <a:r>
              <a:rPr sz="1800" spc="-30">
                <a:latin typeface="Calibri"/>
                <a:cs typeface="Calibri"/>
              </a:rPr>
              <a:t> </a:t>
            </a:r>
            <a:r>
              <a:rPr sz="1800">
                <a:latin typeface="Calibri"/>
                <a:cs typeface="Calibri"/>
              </a:rPr>
              <a:t>stations</a:t>
            </a:r>
            <a:r>
              <a:rPr sz="1800" spc="-15">
                <a:latin typeface="Calibri"/>
                <a:cs typeface="Calibri"/>
              </a:rPr>
              <a:t> </a:t>
            </a:r>
            <a:r>
              <a:rPr sz="1800">
                <a:latin typeface="Calibri"/>
                <a:cs typeface="Calibri"/>
              </a:rPr>
              <a:t>that</a:t>
            </a:r>
            <a:r>
              <a:rPr sz="1800" spc="-25">
                <a:latin typeface="Calibri"/>
                <a:cs typeface="Calibri"/>
              </a:rPr>
              <a:t> </a:t>
            </a:r>
            <a:r>
              <a:rPr sz="1800">
                <a:latin typeface="Calibri"/>
                <a:cs typeface="Calibri"/>
              </a:rPr>
              <a:t>had</a:t>
            </a:r>
            <a:r>
              <a:rPr sz="1800" spc="-5">
                <a:latin typeface="Calibri"/>
                <a:cs typeface="Calibri"/>
              </a:rPr>
              <a:t> </a:t>
            </a:r>
            <a:r>
              <a:rPr sz="1800">
                <a:latin typeface="Calibri"/>
                <a:cs typeface="Calibri"/>
              </a:rPr>
              <a:t>prior</a:t>
            </a:r>
            <a:r>
              <a:rPr sz="1800" spc="-15">
                <a:latin typeface="Calibri"/>
                <a:cs typeface="Calibri"/>
              </a:rPr>
              <a:t> </a:t>
            </a:r>
            <a:r>
              <a:rPr sz="1800">
                <a:latin typeface="Calibri"/>
                <a:cs typeface="Calibri"/>
              </a:rPr>
              <a:t>plans</a:t>
            </a:r>
            <a:r>
              <a:rPr sz="1800" spc="-20">
                <a:latin typeface="Calibri"/>
                <a:cs typeface="Calibri"/>
              </a:rPr>
              <a:t> </a:t>
            </a:r>
            <a:r>
              <a:rPr sz="1800">
                <a:latin typeface="Calibri"/>
                <a:cs typeface="Calibri"/>
              </a:rPr>
              <a:t>for</a:t>
            </a:r>
            <a:r>
              <a:rPr sz="1800" spc="-15">
                <a:latin typeface="Calibri"/>
                <a:cs typeface="Calibri"/>
              </a:rPr>
              <a:t> </a:t>
            </a:r>
            <a:r>
              <a:rPr sz="1800">
                <a:latin typeface="Calibri"/>
                <a:cs typeface="Calibri"/>
              </a:rPr>
              <a:t>this</a:t>
            </a:r>
            <a:r>
              <a:rPr sz="1800" spc="-15">
                <a:latin typeface="Calibri"/>
                <a:cs typeface="Calibri"/>
              </a:rPr>
              <a:t> </a:t>
            </a:r>
            <a:r>
              <a:rPr sz="1800">
                <a:latin typeface="Calibri"/>
                <a:cs typeface="Calibri"/>
              </a:rPr>
              <a:t>funding.</a:t>
            </a:r>
            <a:r>
              <a:rPr sz="1800" spc="-25">
                <a:latin typeface="Calibri"/>
                <a:cs typeface="Calibri"/>
              </a:rPr>
              <a:t> </a:t>
            </a:r>
            <a:r>
              <a:rPr sz="1800" b="1" u="sng">
                <a:uFill>
                  <a:solidFill>
                    <a:srgbClr val="000000"/>
                  </a:solidFill>
                </a:uFill>
                <a:latin typeface="Calibri"/>
                <a:cs typeface="Calibri"/>
              </a:rPr>
              <a:t>Always,</a:t>
            </a:r>
            <a:r>
              <a:rPr sz="1800" b="1" u="sng" spc="-30">
                <a:uFill>
                  <a:solidFill>
                    <a:srgbClr val="000000"/>
                  </a:solidFill>
                </a:uFill>
                <a:latin typeface="Calibri"/>
                <a:cs typeface="Calibri"/>
              </a:rPr>
              <a:t> </a:t>
            </a:r>
            <a:r>
              <a:rPr sz="1800" b="1" u="sng">
                <a:uFill>
                  <a:solidFill>
                    <a:srgbClr val="000000"/>
                  </a:solidFill>
                </a:uFill>
                <a:latin typeface="Calibri"/>
                <a:cs typeface="Calibri"/>
              </a:rPr>
              <a:t>consider</a:t>
            </a:r>
            <a:r>
              <a:rPr sz="1800" b="1" u="sng" spc="-50">
                <a:uFill>
                  <a:solidFill>
                    <a:srgbClr val="000000"/>
                  </a:solidFill>
                </a:uFill>
                <a:latin typeface="Calibri"/>
                <a:cs typeface="Calibri"/>
              </a:rPr>
              <a:t> </a:t>
            </a:r>
            <a:r>
              <a:rPr sz="1800" b="1" u="sng">
                <a:uFill>
                  <a:solidFill>
                    <a:srgbClr val="000000"/>
                  </a:solidFill>
                </a:uFill>
                <a:latin typeface="Calibri"/>
                <a:cs typeface="Calibri"/>
              </a:rPr>
              <a:t>funding</a:t>
            </a:r>
            <a:r>
              <a:rPr sz="1800" b="1" u="sng" spc="-55">
                <a:uFill>
                  <a:solidFill>
                    <a:srgbClr val="000000"/>
                  </a:solidFill>
                </a:uFill>
                <a:latin typeface="Calibri"/>
                <a:cs typeface="Calibri"/>
              </a:rPr>
              <a:t> </a:t>
            </a:r>
            <a:r>
              <a:rPr sz="1800" b="1" u="sng">
                <a:uFill>
                  <a:solidFill>
                    <a:srgbClr val="000000"/>
                  </a:solidFill>
                </a:uFill>
                <a:latin typeface="Calibri"/>
                <a:cs typeface="Calibri"/>
              </a:rPr>
              <a:t>as</a:t>
            </a:r>
            <a:r>
              <a:rPr sz="1800" b="1" u="sng" spc="-20">
                <a:uFill>
                  <a:solidFill>
                    <a:srgbClr val="000000"/>
                  </a:solidFill>
                </a:uFill>
                <a:latin typeface="Calibri"/>
                <a:cs typeface="Calibri"/>
              </a:rPr>
              <a:t> </a:t>
            </a:r>
            <a:r>
              <a:rPr sz="1800" b="1" u="sng">
                <a:uFill>
                  <a:solidFill>
                    <a:srgbClr val="000000"/>
                  </a:solidFill>
                </a:uFill>
                <a:latin typeface="Calibri"/>
                <a:cs typeface="Calibri"/>
              </a:rPr>
              <a:t>one-</a:t>
            </a:r>
            <a:r>
              <a:rPr sz="1800" b="1" u="sng" spc="-10">
                <a:uFill>
                  <a:solidFill>
                    <a:srgbClr val="000000"/>
                  </a:solidFill>
                </a:uFill>
                <a:latin typeface="Calibri"/>
                <a:cs typeface="Calibri"/>
              </a:rPr>
              <a:t>yea</a:t>
            </a:r>
            <a:r>
              <a:rPr sz="1800" b="1" u="sng" spc="-10">
                <a:latin typeface="Calibri"/>
                <a:cs typeface="Calibri"/>
              </a:rPr>
              <a:t>r.</a:t>
            </a:r>
            <a:r>
              <a:rPr lang="en-US" sz="1800" b="1" u="sng" spc="-10">
                <a:latin typeface="Calibri"/>
                <a:cs typeface="Calibri"/>
              </a:rPr>
              <a:t> Reinforce this with your investigators early and often.</a:t>
            </a:r>
            <a:endParaRPr lang="en-US" sz="1800" b="1" u="sng">
              <a:latin typeface="Calibri"/>
              <a:cs typeface="Calibri"/>
            </a:endParaRPr>
          </a:p>
          <a:p>
            <a:pPr marL="755650" marR="5080" indent="-285750">
              <a:lnSpc>
                <a:spcPct val="114999"/>
              </a:lnSpc>
              <a:spcBef>
                <a:spcPts val="1000"/>
              </a:spcBef>
              <a:buFont typeface="Arial" panose="020B0604020202020204" pitchFamily="34" charset="0"/>
              <a:buChar char="•"/>
              <a:tabLst>
                <a:tab pos="698500" algn="l"/>
              </a:tabLst>
            </a:pPr>
            <a:r>
              <a:rPr sz="1800" spc="-60">
                <a:latin typeface="Calibri"/>
                <a:cs typeface="Calibri"/>
              </a:rPr>
              <a:t>To</a:t>
            </a:r>
            <a:r>
              <a:rPr sz="1800" spc="-35">
                <a:latin typeface="Calibri"/>
                <a:cs typeface="Calibri"/>
              </a:rPr>
              <a:t> </a:t>
            </a:r>
            <a:r>
              <a:rPr sz="1800">
                <a:latin typeface="Calibri"/>
                <a:cs typeface="Calibri"/>
              </a:rPr>
              <a:t>meet</a:t>
            </a:r>
            <a:r>
              <a:rPr sz="1800" spc="-30">
                <a:latin typeface="Calibri"/>
                <a:cs typeface="Calibri"/>
              </a:rPr>
              <a:t> </a:t>
            </a:r>
            <a:r>
              <a:rPr sz="1800">
                <a:latin typeface="Calibri"/>
                <a:cs typeface="Calibri"/>
              </a:rPr>
              <a:t>this</a:t>
            </a:r>
            <a:r>
              <a:rPr lang="en-US" sz="1800" spc="370">
                <a:latin typeface="Calibri"/>
                <a:cs typeface="Calibri"/>
              </a:rPr>
              <a:t> </a:t>
            </a:r>
            <a:r>
              <a:rPr lang="en-US" sz="1800" b="1">
                <a:latin typeface="Calibri"/>
                <a:cs typeface="Calibri"/>
              </a:rPr>
              <a:t>2</a:t>
            </a:r>
            <a:r>
              <a:rPr sz="1800" b="1">
                <a:latin typeface="Calibri"/>
                <a:cs typeface="Calibri"/>
              </a:rPr>
              <a:t>%</a:t>
            </a:r>
            <a:r>
              <a:rPr sz="1800" b="1" spc="-20">
                <a:latin typeface="Calibri"/>
                <a:cs typeface="Calibri"/>
              </a:rPr>
              <a:t> </a:t>
            </a:r>
            <a:r>
              <a:rPr sz="1800">
                <a:latin typeface="Calibri"/>
                <a:cs typeface="Calibri"/>
              </a:rPr>
              <a:t>target,</a:t>
            </a:r>
            <a:r>
              <a:rPr sz="1800" spc="-20">
                <a:latin typeface="Calibri"/>
                <a:cs typeface="Calibri"/>
              </a:rPr>
              <a:t> </a:t>
            </a:r>
            <a:r>
              <a:rPr sz="1800">
                <a:latin typeface="Calibri"/>
                <a:cs typeface="Calibri"/>
              </a:rPr>
              <a:t>stations</a:t>
            </a:r>
            <a:r>
              <a:rPr sz="1800" spc="-35">
                <a:latin typeface="Calibri"/>
                <a:cs typeface="Calibri"/>
              </a:rPr>
              <a:t> </a:t>
            </a:r>
            <a:r>
              <a:rPr sz="1800">
                <a:latin typeface="Calibri"/>
                <a:cs typeface="Calibri"/>
              </a:rPr>
              <a:t>need</a:t>
            </a:r>
            <a:r>
              <a:rPr sz="1800" spc="-15">
                <a:latin typeface="Calibri"/>
                <a:cs typeface="Calibri"/>
              </a:rPr>
              <a:t> </a:t>
            </a:r>
            <a:r>
              <a:rPr sz="1800">
                <a:latin typeface="Calibri"/>
                <a:cs typeface="Calibri"/>
              </a:rPr>
              <a:t>to</a:t>
            </a:r>
            <a:r>
              <a:rPr sz="1800" spc="-25">
                <a:latin typeface="Calibri"/>
                <a:cs typeface="Calibri"/>
              </a:rPr>
              <a:t> </a:t>
            </a:r>
            <a:r>
              <a:rPr sz="1800" b="1" spc="-10">
                <a:latin typeface="Calibri"/>
                <a:cs typeface="Calibri"/>
              </a:rPr>
              <a:t>execute</a:t>
            </a:r>
            <a:r>
              <a:rPr sz="1800" b="1" spc="-65">
                <a:latin typeface="Calibri"/>
                <a:cs typeface="Calibri"/>
              </a:rPr>
              <a:t> </a:t>
            </a:r>
            <a:r>
              <a:rPr sz="1800" b="1">
                <a:latin typeface="Calibri"/>
                <a:cs typeface="Calibri"/>
              </a:rPr>
              <a:t>1358s,</a:t>
            </a:r>
            <a:r>
              <a:rPr sz="1800" b="1" spc="-20">
                <a:latin typeface="Calibri"/>
                <a:cs typeface="Calibri"/>
              </a:rPr>
              <a:t> </a:t>
            </a:r>
            <a:r>
              <a:rPr sz="1800" b="1" spc="-10">
                <a:latin typeface="Calibri"/>
                <a:cs typeface="Calibri"/>
              </a:rPr>
              <a:t>contracts,</a:t>
            </a:r>
            <a:r>
              <a:rPr sz="1800" b="1" spc="-60">
                <a:latin typeface="Calibri"/>
                <a:cs typeface="Calibri"/>
              </a:rPr>
              <a:t> </a:t>
            </a:r>
            <a:r>
              <a:rPr sz="1800" b="1">
                <a:latin typeface="Calibri"/>
                <a:cs typeface="Calibri"/>
              </a:rPr>
              <a:t>purchase</a:t>
            </a:r>
            <a:r>
              <a:rPr sz="1800" b="1" spc="-65">
                <a:latin typeface="Calibri"/>
                <a:cs typeface="Calibri"/>
              </a:rPr>
              <a:t> </a:t>
            </a:r>
            <a:r>
              <a:rPr sz="1800" b="1">
                <a:latin typeface="Calibri"/>
                <a:cs typeface="Calibri"/>
              </a:rPr>
              <a:t>card</a:t>
            </a:r>
            <a:r>
              <a:rPr sz="1800" b="1" spc="-20">
                <a:latin typeface="Calibri"/>
                <a:cs typeface="Calibri"/>
              </a:rPr>
              <a:t> </a:t>
            </a:r>
            <a:r>
              <a:rPr sz="1800" b="1">
                <a:latin typeface="Calibri"/>
                <a:cs typeface="Calibri"/>
              </a:rPr>
              <a:t>orders,</a:t>
            </a:r>
            <a:r>
              <a:rPr sz="1800" b="1" spc="-60">
                <a:latin typeface="Calibri"/>
                <a:cs typeface="Calibri"/>
              </a:rPr>
              <a:t> </a:t>
            </a:r>
            <a:r>
              <a:rPr sz="1800" b="1">
                <a:latin typeface="Calibri"/>
                <a:cs typeface="Calibri"/>
              </a:rPr>
              <a:t>and</a:t>
            </a:r>
            <a:r>
              <a:rPr sz="1800" b="1" spc="-30">
                <a:latin typeface="Calibri"/>
                <a:cs typeface="Calibri"/>
              </a:rPr>
              <a:t> </a:t>
            </a:r>
            <a:r>
              <a:rPr sz="1800" b="1">
                <a:latin typeface="Calibri"/>
                <a:cs typeface="Calibri"/>
              </a:rPr>
              <a:t>expense</a:t>
            </a:r>
            <a:r>
              <a:rPr sz="1800" b="1" spc="-65">
                <a:latin typeface="Calibri"/>
                <a:cs typeface="Calibri"/>
              </a:rPr>
              <a:t> </a:t>
            </a:r>
            <a:r>
              <a:rPr sz="1800" b="1" spc="-10">
                <a:latin typeface="Calibri"/>
                <a:cs typeface="Calibri"/>
              </a:rPr>
              <a:t>transfers</a:t>
            </a:r>
            <a:r>
              <a:rPr sz="1800" b="1" spc="-45">
                <a:latin typeface="Calibri"/>
                <a:cs typeface="Calibri"/>
              </a:rPr>
              <a:t> </a:t>
            </a:r>
            <a:r>
              <a:rPr sz="1800" spc="-25">
                <a:latin typeface="Calibri"/>
                <a:cs typeface="Calibri"/>
              </a:rPr>
              <a:t>as </a:t>
            </a:r>
            <a:r>
              <a:rPr sz="1800">
                <a:latin typeface="Calibri"/>
                <a:cs typeface="Calibri"/>
              </a:rPr>
              <a:t>soon</a:t>
            </a:r>
            <a:r>
              <a:rPr sz="1800" spc="-25">
                <a:latin typeface="Calibri"/>
                <a:cs typeface="Calibri"/>
              </a:rPr>
              <a:t> </a:t>
            </a:r>
            <a:r>
              <a:rPr sz="1800">
                <a:latin typeface="Calibri"/>
                <a:cs typeface="Calibri"/>
              </a:rPr>
              <a:t>as</a:t>
            </a:r>
            <a:r>
              <a:rPr sz="1800" spc="-5">
                <a:latin typeface="Calibri"/>
                <a:cs typeface="Calibri"/>
              </a:rPr>
              <a:t> </a:t>
            </a:r>
            <a:r>
              <a:rPr sz="1800">
                <a:latin typeface="Calibri"/>
                <a:cs typeface="Calibri"/>
              </a:rPr>
              <a:t>possible</a:t>
            </a:r>
            <a:r>
              <a:rPr sz="1800" spc="-15">
                <a:latin typeface="Calibri"/>
                <a:cs typeface="Calibri"/>
              </a:rPr>
              <a:t> </a:t>
            </a:r>
            <a:r>
              <a:rPr sz="1800">
                <a:latin typeface="Calibri"/>
                <a:cs typeface="Calibri"/>
              </a:rPr>
              <a:t>or</a:t>
            </a:r>
            <a:r>
              <a:rPr sz="1800" spc="-5">
                <a:latin typeface="Calibri"/>
                <a:cs typeface="Calibri"/>
              </a:rPr>
              <a:t> </a:t>
            </a:r>
            <a:r>
              <a:rPr sz="1800">
                <a:latin typeface="Calibri"/>
                <a:cs typeface="Calibri"/>
              </a:rPr>
              <a:t>return</a:t>
            </a:r>
            <a:r>
              <a:rPr sz="1800" spc="-5">
                <a:latin typeface="Calibri"/>
                <a:cs typeface="Calibri"/>
              </a:rPr>
              <a:t> </a:t>
            </a:r>
            <a:r>
              <a:rPr sz="1800">
                <a:latin typeface="Calibri"/>
                <a:cs typeface="Calibri"/>
              </a:rPr>
              <a:t>funds</a:t>
            </a:r>
            <a:r>
              <a:rPr sz="1800" spc="-5">
                <a:latin typeface="Calibri"/>
                <a:cs typeface="Calibri"/>
              </a:rPr>
              <a:t> </a:t>
            </a:r>
            <a:r>
              <a:rPr sz="1800">
                <a:latin typeface="Calibri"/>
                <a:cs typeface="Calibri"/>
              </a:rPr>
              <a:t>when </a:t>
            </a:r>
            <a:r>
              <a:rPr sz="1800" spc="-10">
                <a:latin typeface="Calibri"/>
                <a:cs typeface="Calibri"/>
              </a:rPr>
              <a:t>applicable</a:t>
            </a:r>
            <a:r>
              <a:rPr lang="en-US" sz="1800" spc="-10">
                <a:latin typeface="Calibri"/>
                <a:cs typeface="Calibri"/>
              </a:rPr>
              <a:t> (the deadline is 9/15/23)</a:t>
            </a:r>
            <a:r>
              <a:rPr sz="1800" spc="-10">
                <a:latin typeface="Calibri"/>
                <a:cs typeface="Calibri"/>
              </a:rPr>
              <a:t>.</a:t>
            </a:r>
            <a:endParaRPr lang="en-US" sz="1800">
              <a:latin typeface="Calibri"/>
              <a:cs typeface="Calibri"/>
            </a:endParaRPr>
          </a:p>
          <a:p>
            <a:pPr marL="755650" indent="-285750">
              <a:lnSpc>
                <a:spcPct val="100000"/>
              </a:lnSpc>
              <a:spcBef>
                <a:spcPts val="1320"/>
              </a:spcBef>
              <a:buFont typeface="Arial" panose="020B0604020202020204" pitchFamily="34" charset="0"/>
              <a:buChar char="•"/>
              <a:tabLst>
                <a:tab pos="698500" algn="l"/>
              </a:tabLst>
            </a:pPr>
            <a:r>
              <a:rPr sz="1800">
                <a:latin typeface="Calibri"/>
                <a:cs typeface="Calibri"/>
              </a:rPr>
              <a:t>In</a:t>
            </a:r>
            <a:r>
              <a:rPr sz="1800" spc="-35">
                <a:latin typeface="Calibri"/>
                <a:cs typeface="Calibri"/>
              </a:rPr>
              <a:t> </a:t>
            </a:r>
            <a:r>
              <a:rPr sz="1800">
                <a:latin typeface="Calibri"/>
                <a:cs typeface="Calibri"/>
              </a:rPr>
              <a:t>August</a:t>
            </a:r>
            <a:r>
              <a:rPr sz="1800" spc="-40">
                <a:latin typeface="Calibri"/>
                <a:cs typeface="Calibri"/>
              </a:rPr>
              <a:t> </a:t>
            </a:r>
            <a:r>
              <a:rPr sz="1800">
                <a:latin typeface="Calibri"/>
                <a:cs typeface="Calibri"/>
              </a:rPr>
              <a:t>and</a:t>
            </a:r>
            <a:r>
              <a:rPr sz="1800" spc="-30">
                <a:latin typeface="Calibri"/>
                <a:cs typeface="Calibri"/>
              </a:rPr>
              <a:t> </a:t>
            </a:r>
            <a:r>
              <a:rPr sz="1800" spc="-10">
                <a:latin typeface="Calibri"/>
                <a:cs typeface="Calibri"/>
              </a:rPr>
              <a:t>September</a:t>
            </a:r>
            <a:r>
              <a:rPr lang="en-US" sz="1800" spc="-10">
                <a:latin typeface="Calibri"/>
                <a:cs typeface="Calibri"/>
              </a:rPr>
              <a:t> </a:t>
            </a:r>
            <a:r>
              <a:rPr lang="en-US" spc="-10">
                <a:latin typeface="Calibri"/>
                <a:cs typeface="Calibri"/>
              </a:rPr>
              <a:t>2023</a:t>
            </a:r>
            <a:r>
              <a:rPr sz="1800" spc="-10">
                <a:latin typeface="Calibri"/>
                <a:cs typeface="Calibri"/>
              </a:rPr>
              <a:t>,</a:t>
            </a:r>
            <a:r>
              <a:rPr sz="1800" spc="-15">
                <a:latin typeface="Calibri"/>
                <a:cs typeface="Calibri"/>
              </a:rPr>
              <a:t> </a:t>
            </a:r>
            <a:r>
              <a:rPr sz="1800">
                <a:latin typeface="Calibri"/>
                <a:cs typeface="Calibri"/>
              </a:rPr>
              <a:t>ORD</a:t>
            </a:r>
            <a:r>
              <a:rPr sz="1800" spc="-30">
                <a:latin typeface="Calibri"/>
                <a:cs typeface="Calibri"/>
              </a:rPr>
              <a:t> </a:t>
            </a:r>
            <a:r>
              <a:rPr sz="1800">
                <a:latin typeface="Calibri"/>
                <a:cs typeface="Calibri"/>
              </a:rPr>
              <a:t>will</a:t>
            </a:r>
            <a:r>
              <a:rPr sz="1800" spc="-15">
                <a:latin typeface="Calibri"/>
                <a:cs typeface="Calibri"/>
              </a:rPr>
              <a:t> </a:t>
            </a:r>
            <a:r>
              <a:rPr sz="1800">
                <a:latin typeface="Calibri"/>
                <a:cs typeface="Calibri"/>
              </a:rPr>
              <a:t>closely</a:t>
            </a:r>
            <a:r>
              <a:rPr sz="1800" spc="-25">
                <a:latin typeface="Calibri"/>
                <a:cs typeface="Calibri"/>
              </a:rPr>
              <a:t> </a:t>
            </a:r>
            <a:r>
              <a:rPr sz="1800">
                <a:latin typeface="Calibri"/>
                <a:cs typeface="Calibri"/>
              </a:rPr>
              <a:t>monitor</a:t>
            </a:r>
            <a:r>
              <a:rPr sz="1800" spc="-30">
                <a:latin typeface="Calibri"/>
                <a:cs typeface="Calibri"/>
              </a:rPr>
              <a:t> </a:t>
            </a:r>
            <a:r>
              <a:rPr sz="1800">
                <a:latin typeface="Calibri"/>
                <a:cs typeface="Calibri"/>
              </a:rPr>
              <a:t>execution</a:t>
            </a:r>
            <a:r>
              <a:rPr sz="1800" spc="-20">
                <a:latin typeface="Calibri"/>
                <a:cs typeface="Calibri"/>
              </a:rPr>
              <a:t> </a:t>
            </a:r>
            <a:r>
              <a:rPr sz="1800">
                <a:latin typeface="Calibri"/>
                <a:cs typeface="Calibri"/>
              </a:rPr>
              <a:t>and</a:t>
            </a:r>
            <a:r>
              <a:rPr sz="1800" spc="-35">
                <a:latin typeface="Calibri"/>
                <a:cs typeface="Calibri"/>
              </a:rPr>
              <a:t> </a:t>
            </a:r>
            <a:r>
              <a:rPr sz="1800">
                <a:latin typeface="Calibri"/>
                <a:cs typeface="Calibri"/>
              </a:rPr>
              <a:t>station</a:t>
            </a:r>
            <a:r>
              <a:rPr sz="1800" spc="-20">
                <a:latin typeface="Calibri"/>
                <a:cs typeface="Calibri"/>
              </a:rPr>
              <a:t> </a:t>
            </a:r>
            <a:r>
              <a:rPr sz="1800">
                <a:latin typeface="Calibri"/>
                <a:cs typeface="Calibri"/>
              </a:rPr>
              <a:t>progress</a:t>
            </a:r>
            <a:r>
              <a:rPr sz="1800" spc="-40">
                <a:latin typeface="Calibri"/>
                <a:cs typeface="Calibri"/>
              </a:rPr>
              <a:t> </a:t>
            </a:r>
            <a:r>
              <a:rPr sz="1800">
                <a:latin typeface="Calibri"/>
                <a:cs typeface="Calibri"/>
              </a:rPr>
              <a:t>to</a:t>
            </a:r>
            <a:r>
              <a:rPr sz="1800" spc="-40">
                <a:latin typeface="Calibri"/>
                <a:cs typeface="Calibri"/>
              </a:rPr>
              <a:t> </a:t>
            </a:r>
            <a:r>
              <a:rPr sz="1800">
                <a:latin typeface="Calibri"/>
                <a:cs typeface="Calibri"/>
              </a:rPr>
              <a:t>meeting</a:t>
            </a:r>
            <a:r>
              <a:rPr sz="1800" spc="-20">
                <a:latin typeface="Calibri"/>
                <a:cs typeface="Calibri"/>
              </a:rPr>
              <a:t> </a:t>
            </a:r>
            <a:r>
              <a:rPr sz="1800">
                <a:latin typeface="Calibri"/>
                <a:cs typeface="Calibri"/>
              </a:rPr>
              <a:t>this</a:t>
            </a:r>
            <a:r>
              <a:rPr sz="1800" spc="-25">
                <a:latin typeface="Calibri"/>
                <a:cs typeface="Calibri"/>
              </a:rPr>
              <a:t> </a:t>
            </a:r>
            <a:r>
              <a:rPr sz="1800" spc="-10">
                <a:latin typeface="Calibri"/>
                <a:cs typeface="Calibri"/>
              </a:rPr>
              <a:t>target.</a:t>
            </a:r>
            <a:endParaRPr sz="1800">
              <a:latin typeface="Calibri"/>
              <a:cs typeface="Calibri"/>
            </a:endParaRPr>
          </a:p>
          <a:p>
            <a:pPr marL="755650" marR="441325" indent="-285750">
              <a:lnSpc>
                <a:spcPct val="114999"/>
              </a:lnSpc>
              <a:spcBef>
                <a:spcPts val="994"/>
              </a:spcBef>
              <a:buFont typeface="Arial" panose="020B0604020202020204" pitchFamily="34" charset="0"/>
              <a:buChar char="•"/>
              <a:tabLst>
                <a:tab pos="698500" algn="l"/>
              </a:tabLst>
            </a:pPr>
            <a:r>
              <a:rPr sz="1800">
                <a:latin typeface="Calibri"/>
                <a:cs typeface="Calibri"/>
              </a:rPr>
              <a:t>Run</a:t>
            </a:r>
            <a:r>
              <a:rPr sz="1800" spc="-35">
                <a:latin typeface="Calibri"/>
                <a:cs typeface="Calibri"/>
              </a:rPr>
              <a:t> </a:t>
            </a:r>
            <a:r>
              <a:rPr sz="1800">
                <a:latin typeface="Calibri"/>
                <a:cs typeface="Calibri"/>
              </a:rPr>
              <a:t>daily</a:t>
            </a:r>
            <a:r>
              <a:rPr sz="1800" spc="-25">
                <a:latin typeface="Calibri"/>
                <a:cs typeface="Calibri"/>
              </a:rPr>
              <a:t> </a:t>
            </a:r>
            <a:r>
              <a:rPr sz="1800">
                <a:latin typeface="Calibri"/>
                <a:cs typeface="Calibri"/>
              </a:rPr>
              <a:t>Status</a:t>
            </a:r>
            <a:r>
              <a:rPr sz="1800" spc="-45">
                <a:latin typeface="Calibri"/>
                <a:cs typeface="Calibri"/>
              </a:rPr>
              <a:t> </a:t>
            </a:r>
            <a:r>
              <a:rPr sz="1800">
                <a:latin typeface="Calibri"/>
                <a:cs typeface="Calibri"/>
              </a:rPr>
              <a:t>of</a:t>
            </a:r>
            <a:r>
              <a:rPr sz="1800" spc="-20">
                <a:latin typeface="Calibri"/>
                <a:cs typeface="Calibri"/>
              </a:rPr>
              <a:t> </a:t>
            </a:r>
            <a:r>
              <a:rPr sz="1800">
                <a:latin typeface="Calibri"/>
                <a:cs typeface="Calibri"/>
              </a:rPr>
              <a:t>Funds</a:t>
            </a:r>
            <a:r>
              <a:rPr sz="1800" spc="-40">
                <a:latin typeface="Calibri"/>
                <a:cs typeface="Calibri"/>
              </a:rPr>
              <a:t> </a:t>
            </a:r>
            <a:r>
              <a:rPr sz="1800">
                <a:latin typeface="Calibri"/>
                <a:cs typeface="Calibri"/>
              </a:rPr>
              <a:t>to</a:t>
            </a:r>
            <a:r>
              <a:rPr sz="1800" spc="-25">
                <a:latin typeface="Calibri"/>
                <a:cs typeface="Calibri"/>
              </a:rPr>
              <a:t> </a:t>
            </a:r>
            <a:r>
              <a:rPr sz="1800">
                <a:latin typeface="Calibri"/>
                <a:cs typeface="Calibri"/>
              </a:rPr>
              <a:t>track</a:t>
            </a:r>
            <a:r>
              <a:rPr sz="1800" spc="-40">
                <a:latin typeface="Calibri"/>
                <a:cs typeface="Calibri"/>
              </a:rPr>
              <a:t> </a:t>
            </a:r>
            <a:r>
              <a:rPr sz="1800">
                <a:latin typeface="Calibri"/>
                <a:cs typeface="Calibri"/>
              </a:rPr>
              <a:t>Current</a:t>
            </a:r>
            <a:r>
              <a:rPr sz="1800" spc="-30">
                <a:latin typeface="Calibri"/>
                <a:cs typeface="Calibri"/>
              </a:rPr>
              <a:t> </a:t>
            </a:r>
            <a:r>
              <a:rPr sz="1800" spc="-20">
                <a:latin typeface="Calibri"/>
                <a:cs typeface="Calibri"/>
              </a:rPr>
              <a:t>Year</a:t>
            </a:r>
            <a:r>
              <a:rPr sz="1800" spc="-35">
                <a:latin typeface="Calibri"/>
                <a:cs typeface="Calibri"/>
              </a:rPr>
              <a:t> </a:t>
            </a:r>
            <a:r>
              <a:rPr sz="1800">
                <a:latin typeface="Calibri"/>
                <a:cs typeface="Calibri"/>
              </a:rPr>
              <a:t>execution</a:t>
            </a:r>
            <a:r>
              <a:rPr sz="1800" spc="-25">
                <a:latin typeface="Calibri"/>
                <a:cs typeface="Calibri"/>
              </a:rPr>
              <a:t> </a:t>
            </a:r>
            <a:r>
              <a:rPr sz="1800">
                <a:latin typeface="Calibri"/>
                <a:cs typeface="Calibri"/>
              </a:rPr>
              <a:t>starting</a:t>
            </a:r>
            <a:r>
              <a:rPr sz="1800" spc="-20">
                <a:latin typeface="Calibri"/>
                <a:cs typeface="Calibri"/>
              </a:rPr>
              <a:t> </a:t>
            </a:r>
            <a:r>
              <a:rPr sz="1800">
                <a:latin typeface="Calibri"/>
                <a:cs typeface="Calibri"/>
              </a:rPr>
              <a:t>September</a:t>
            </a:r>
            <a:r>
              <a:rPr sz="1800" spc="-30">
                <a:latin typeface="Calibri"/>
                <a:cs typeface="Calibri"/>
              </a:rPr>
              <a:t> </a:t>
            </a:r>
            <a:r>
              <a:rPr sz="1800">
                <a:latin typeface="Calibri"/>
                <a:cs typeface="Calibri"/>
              </a:rPr>
              <a:t>1</a:t>
            </a:r>
            <a:r>
              <a:rPr lang="en-US" spc="-35">
                <a:latin typeface="Calibri"/>
                <a:cs typeface="Calibri"/>
              </a:rPr>
              <a:t> </a:t>
            </a:r>
            <a:endParaRPr lang="en-US" sz="1800" spc="-35">
              <a:latin typeface="Calibri"/>
              <a:cs typeface="Calibri"/>
            </a:endParaRPr>
          </a:p>
          <a:p>
            <a:pPr marL="755650" marR="441325" indent="-285750">
              <a:lnSpc>
                <a:spcPct val="114999"/>
              </a:lnSpc>
              <a:spcBef>
                <a:spcPts val="994"/>
              </a:spcBef>
              <a:buFont typeface="Arial" panose="020B0604020202020204" pitchFamily="34" charset="0"/>
              <a:buChar char="•"/>
              <a:tabLst>
                <a:tab pos="698500" algn="l"/>
              </a:tabLst>
            </a:pPr>
            <a:r>
              <a:rPr lang="en-US">
                <a:latin typeface="Calibri"/>
                <a:cs typeface="Calibri"/>
              </a:rPr>
              <a:t>Over the next 5 weeks,  work</a:t>
            </a:r>
            <a:r>
              <a:rPr lang="en-US" sz="1800" spc="-65">
                <a:latin typeface="Calibri"/>
                <a:cs typeface="Calibri"/>
              </a:rPr>
              <a:t> </a:t>
            </a:r>
            <a:r>
              <a:rPr sz="1800">
                <a:latin typeface="Calibri"/>
                <a:cs typeface="Calibri"/>
              </a:rPr>
              <a:t>actively</a:t>
            </a:r>
            <a:r>
              <a:rPr sz="1800" spc="-35">
                <a:latin typeface="Calibri"/>
                <a:cs typeface="Calibri"/>
              </a:rPr>
              <a:t> </a:t>
            </a:r>
            <a:r>
              <a:rPr sz="1800">
                <a:latin typeface="Calibri"/>
                <a:cs typeface="Calibri"/>
              </a:rPr>
              <a:t>with</a:t>
            </a:r>
            <a:r>
              <a:rPr sz="1800" spc="-35">
                <a:latin typeface="Calibri"/>
                <a:cs typeface="Calibri"/>
              </a:rPr>
              <a:t> </a:t>
            </a:r>
            <a:r>
              <a:rPr sz="1800">
                <a:latin typeface="Calibri"/>
                <a:cs typeface="Calibri"/>
              </a:rPr>
              <a:t>contracting</a:t>
            </a:r>
            <a:r>
              <a:rPr sz="1800" spc="-25">
                <a:latin typeface="Calibri"/>
                <a:cs typeface="Calibri"/>
              </a:rPr>
              <a:t> </a:t>
            </a:r>
            <a:r>
              <a:rPr sz="1800">
                <a:latin typeface="Calibri"/>
                <a:cs typeface="Calibri"/>
              </a:rPr>
              <a:t>to</a:t>
            </a:r>
            <a:r>
              <a:rPr sz="1800" spc="-50">
                <a:latin typeface="Calibri"/>
                <a:cs typeface="Calibri"/>
              </a:rPr>
              <a:t> </a:t>
            </a:r>
            <a:r>
              <a:rPr sz="1800" spc="-10">
                <a:latin typeface="Calibri"/>
                <a:cs typeface="Calibri"/>
              </a:rPr>
              <a:t>obligate/finalize</a:t>
            </a:r>
            <a:r>
              <a:rPr sz="1800" spc="-25">
                <a:latin typeface="Calibri"/>
                <a:cs typeface="Calibri"/>
              </a:rPr>
              <a:t> </a:t>
            </a:r>
            <a:r>
              <a:rPr sz="1800">
                <a:latin typeface="Calibri"/>
                <a:cs typeface="Calibri"/>
              </a:rPr>
              <a:t>contracting</a:t>
            </a:r>
            <a:r>
              <a:rPr sz="1800" spc="-25">
                <a:latin typeface="Calibri"/>
                <a:cs typeface="Calibri"/>
              </a:rPr>
              <a:t> </a:t>
            </a:r>
            <a:r>
              <a:rPr sz="1800" spc="-10">
                <a:latin typeface="Calibri"/>
                <a:cs typeface="Calibri"/>
              </a:rPr>
              <a:t>activities.</a:t>
            </a:r>
            <a:endParaRPr lang="en-US" sz="1800" spc="-10">
              <a:latin typeface="Calibri"/>
              <a:cs typeface="Calibri"/>
            </a:endParaRPr>
          </a:p>
          <a:p>
            <a:pPr marL="755650" marR="441325" indent="-285750">
              <a:lnSpc>
                <a:spcPct val="114999"/>
              </a:lnSpc>
              <a:spcBef>
                <a:spcPts val="994"/>
              </a:spcBef>
              <a:buFont typeface="Arial" panose="020B0604020202020204" pitchFamily="34" charset="0"/>
              <a:buChar char="•"/>
              <a:tabLst>
                <a:tab pos="698500" algn="l"/>
              </a:tabLst>
            </a:pPr>
            <a:r>
              <a:rPr lang="en-US" spc="-10">
                <a:latin typeface="Calibri"/>
                <a:cs typeface="Calibri"/>
              </a:rPr>
              <a:t>IF YOU NEED TO SEND MONEY BACK - DO SO NOW BY CONTACTING THE APPROPRIATE BUDGET ANALYST</a:t>
            </a:r>
          </a:p>
          <a:p>
            <a:pPr marL="755650" marR="441325" indent="-285750">
              <a:lnSpc>
                <a:spcPct val="114999"/>
              </a:lnSpc>
              <a:spcBef>
                <a:spcPts val="994"/>
              </a:spcBef>
              <a:buFont typeface="Arial" panose="020B0604020202020204" pitchFamily="34" charset="0"/>
              <a:buChar char="•"/>
              <a:tabLst>
                <a:tab pos="698500" algn="l"/>
              </a:tabLst>
            </a:pPr>
            <a:endParaRPr lang="en-US" spc="-1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0713" rIns="0" bIns="0" rtlCol="0">
            <a:spAutoFit/>
          </a:bodyPr>
          <a:lstStyle/>
          <a:p>
            <a:pPr marL="184785">
              <a:lnSpc>
                <a:spcPct val="100000"/>
              </a:lnSpc>
              <a:spcBef>
                <a:spcPts val="95"/>
              </a:spcBef>
            </a:pPr>
            <a:r>
              <a:rPr spc="-20"/>
              <a:t>Section</a:t>
            </a:r>
            <a:r>
              <a:rPr spc="-120"/>
              <a:t> </a:t>
            </a:r>
            <a:r>
              <a:t>1:</a:t>
            </a:r>
            <a:r>
              <a:rPr spc="-80"/>
              <a:t> </a:t>
            </a:r>
            <a:r>
              <a:rPr spc="-40"/>
              <a:t>Follow-</a:t>
            </a:r>
            <a:r>
              <a:t>up</a:t>
            </a:r>
            <a:r>
              <a:rPr spc="-114"/>
              <a:t> </a:t>
            </a:r>
            <a:r>
              <a:rPr spc="-20"/>
              <a:t>from</a:t>
            </a:r>
            <a:r>
              <a:rPr spc="-105"/>
              <a:t> </a:t>
            </a:r>
            <a:r>
              <a:t>Q3</a:t>
            </a:r>
            <a:r>
              <a:rPr spc="-100"/>
              <a:t> </a:t>
            </a:r>
            <a:r>
              <a:rPr spc="-10"/>
              <a:t>RAFT</a:t>
            </a:r>
            <a:r>
              <a:rPr spc="-114"/>
              <a:t> </a:t>
            </a:r>
            <a:r>
              <a:rPr spc="-10"/>
              <a:t>Report</a:t>
            </a:r>
          </a:p>
        </p:txBody>
      </p:sp>
      <p:sp>
        <p:nvSpPr>
          <p:cNvPr id="3" name="object 3"/>
          <p:cNvSpPr txBox="1"/>
          <p:nvPr/>
        </p:nvSpPr>
        <p:spPr>
          <a:xfrm>
            <a:off x="476250" y="994711"/>
            <a:ext cx="11239500" cy="2948243"/>
          </a:xfrm>
          <a:prstGeom prst="rect">
            <a:avLst/>
          </a:prstGeom>
        </p:spPr>
        <p:txBody>
          <a:bodyPr vert="horz" wrap="square" lIns="0" tIns="113030" rIns="0" bIns="0" rtlCol="0" anchor="t">
            <a:spAutoFit/>
          </a:bodyPr>
          <a:lstStyle/>
          <a:p>
            <a:pPr marL="240665" marR="5080" indent="-227965">
              <a:lnSpc>
                <a:spcPts val="1939"/>
              </a:lnSpc>
              <a:spcBef>
                <a:spcPts val="1040"/>
              </a:spcBef>
              <a:buFont typeface="Arial"/>
              <a:buChar char="•"/>
              <a:tabLst>
                <a:tab pos="240665" algn="l"/>
                <a:tab pos="241300" algn="l"/>
              </a:tabLst>
            </a:pPr>
            <a:r>
              <a:rPr sz="1800">
                <a:latin typeface="Calibri"/>
                <a:cs typeface="Calibri"/>
              </a:rPr>
              <a:t>The</a:t>
            </a:r>
            <a:r>
              <a:rPr sz="1800" spc="-20">
                <a:latin typeface="Calibri"/>
                <a:cs typeface="Calibri"/>
              </a:rPr>
              <a:t> </a:t>
            </a:r>
            <a:r>
              <a:rPr sz="1800">
                <a:latin typeface="Calibri"/>
                <a:cs typeface="Calibri"/>
              </a:rPr>
              <a:t>Q3</a:t>
            </a:r>
            <a:r>
              <a:rPr sz="1800" spc="-10">
                <a:latin typeface="Calibri"/>
                <a:cs typeface="Calibri"/>
              </a:rPr>
              <a:t> </a:t>
            </a:r>
            <a:r>
              <a:rPr sz="1800">
                <a:latin typeface="Calibri"/>
                <a:cs typeface="Calibri"/>
              </a:rPr>
              <a:t>RAFT</a:t>
            </a:r>
            <a:r>
              <a:rPr sz="1800" spc="-20">
                <a:latin typeface="Calibri"/>
                <a:cs typeface="Calibri"/>
              </a:rPr>
              <a:t> </a:t>
            </a:r>
            <a:r>
              <a:rPr sz="1800">
                <a:latin typeface="Calibri"/>
                <a:cs typeface="Calibri"/>
              </a:rPr>
              <a:t>report</a:t>
            </a:r>
            <a:r>
              <a:rPr sz="1800" spc="-15">
                <a:latin typeface="Calibri"/>
                <a:cs typeface="Calibri"/>
              </a:rPr>
              <a:t> </a:t>
            </a:r>
            <a:r>
              <a:rPr sz="1800">
                <a:latin typeface="Calibri"/>
                <a:cs typeface="Calibri"/>
              </a:rPr>
              <a:t>was</a:t>
            </a:r>
            <a:r>
              <a:rPr sz="1800" spc="-15">
                <a:latin typeface="Calibri"/>
                <a:cs typeface="Calibri"/>
              </a:rPr>
              <a:t> </a:t>
            </a:r>
            <a:r>
              <a:rPr sz="1800">
                <a:latin typeface="Calibri"/>
                <a:cs typeface="Calibri"/>
              </a:rPr>
              <a:t>pivotal,</a:t>
            </a:r>
            <a:r>
              <a:rPr sz="1800" spc="-15">
                <a:latin typeface="Calibri"/>
                <a:cs typeface="Calibri"/>
              </a:rPr>
              <a:t> </a:t>
            </a:r>
            <a:r>
              <a:rPr sz="1800">
                <a:latin typeface="Calibri"/>
                <a:cs typeface="Calibri"/>
              </a:rPr>
              <a:t>since</a:t>
            </a:r>
            <a:r>
              <a:rPr sz="1800" spc="-5">
                <a:latin typeface="Calibri"/>
                <a:cs typeface="Calibri"/>
              </a:rPr>
              <a:t> </a:t>
            </a:r>
            <a:r>
              <a:rPr sz="1800">
                <a:latin typeface="Calibri"/>
                <a:cs typeface="Calibri"/>
              </a:rPr>
              <a:t>it</a:t>
            </a:r>
            <a:r>
              <a:rPr sz="1800" spc="-15">
                <a:latin typeface="Calibri"/>
                <a:cs typeface="Calibri"/>
              </a:rPr>
              <a:t> </a:t>
            </a:r>
            <a:r>
              <a:rPr sz="1800">
                <a:latin typeface="Calibri"/>
                <a:cs typeface="Calibri"/>
              </a:rPr>
              <a:t>provided</a:t>
            </a:r>
            <a:r>
              <a:rPr sz="1800" spc="-10">
                <a:latin typeface="Calibri"/>
                <a:cs typeface="Calibri"/>
              </a:rPr>
              <a:t> </a:t>
            </a:r>
            <a:r>
              <a:rPr sz="1800">
                <a:latin typeface="Calibri"/>
                <a:cs typeface="Calibri"/>
              </a:rPr>
              <a:t>you</a:t>
            </a:r>
            <a:r>
              <a:rPr sz="1800" spc="-20">
                <a:latin typeface="Calibri"/>
                <a:cs typeface="Calibri"/>
              </a:rPr>
              <a:t> </a:t>
            </a:r>
            <a:r>
              <a:rPr sz="1800">
                <a:latin typeface="Calibri"/>
                <a:cs typeface="Calibri"/>
              </a:rPr>
              <a:t>a</a:t>
            </a:r>
            <a:r>
              <a:rPr sz="1800" spc="-10">
                <a:latin typeface="Calibri"/>
                <a:cs typeface="Calibri"/>
              </a:rPr>
              <a:t> </a:t>
            </a:r>
            <a:r>
              <a:rPr sz="1800">
                <a:latin typeface="Calibri"/>
                <a:cs typeface="Calibri"/>
              </a:rPr>
              <a:t>good</a:t>
            </a:r>
            <a:r>
              <a:rPr sz="1800" spc="-20">
                <a:latin typeface="Calibri"/>
                <a:cs typeface="Calibri"/>
              </a:rPr>
              <a:t> </a:t>
            </a:r>
            <a:r>
              <a:rPr sz="1800">
                <a:latin typeface="Calibri"/>
                <a:cs typeface="Calibri"/>
              </a:rPr>
              <a:t>idea</a:t>
            </a:r>
            <a:r>
              <a:rPr sz="1800" spc="-10">
                <a:latin typeface="Calibri"/>
                <a:cs typeface="Calibri"/>
              </a:rPr>
              <a:t> </a:t>
            </a:r>
            <a:r>
              <a:rPr sz="1800">
                <a:latin typeface="Calibri"/>
                <a:cs typeface="Calibri"/>
              </a:rPr>
              <a:t>of</a:t>
            </a:r>
            <a:r>
              <a:rPr sz="1800" spc="-5">
                <a:latin typeface="Calibri"/>
                <a:cs typeface="Calibri"/>
              </a:rPr>
              <a:t> </a:t>
            </a:r>
            <a:r>
              <a:rPr sz="1800">
                <a:latin typeface="Calibri"/>
                <a:cs typeface="Calibri"/>
              </a:rPr>
              <a:t>projects</a:t>
            </a:r>
            <a:r>
              <a:rPr sz="1800" spc="-30">
                <a:latin typeface="Calibri"/>
                <a:cs typeface="Calibri"/>
              </a:rPr>
              <a:t> </a:t>
            </a:r>
            <a:r>
              <a:rPr sz="1800">
                <a:latin typeface="Calibri"/>
                <a:cs typeface="Calibri"/>
              </a:rPr>
              <a:t>that</a:t>
            </a:r>
            <a:r>
              <a:rPr sz="1800" spc="-25">
                <a:latin typeface="Calibri"/>
                <a:cs typeface="Calibri"/>
              </a:rPr>
              <a:t> </a:t>
            </a:r>
            <a:r>
              <a:rPr sz="1800">
                <a:latin typeface="Calibri"/>
                <a:cs typeface="Calibri"/>
              </a:rPr>
              <a:t>are</a:t>
            </a:r>
            <a:r>
              <a:rPr sz="1800" spc="-5">
                <a:latin typeface="Calibri"/>
                <a:cs typeface="Calibri"/>
              </a:rPr>
              <a:t> </a:t>
            </a:r>
            <a:r>
              <a:rPr sz="1800">
                <a:latin typeface="Calibri"/>
                <a:cs typeface="Calibri"/>
              </a:rPr>
              <a:t>not</a:t>
            </a:r>
            <a:r>
              <a:rPr sz="1800" spc="-25">
                <a:latin typeface="Calibri"/>
                <a:cs typeface="Calibri"/>
              </a:rPr>
              <a:t> </a:t>
            </a:r>
            <a:r>
              <a:rPr sz="1800">
                <a:latin typeface="Calibri"/>
                <a:cs typeface="Calibri"/>
              </a:rPr>
              <a:t>spending.</a:t>
            </a:r>
            <a:r>
              <a:rPr sz="1800" spc="380">
                <a:latin typeface="Calibri"/>
                <a:cs typeface="Calibri"/>
              </a:rPr>
              <a:t> </a:t>
            </a:r>
            <a:r>
              <a:rPr sz="1800">
                <a:latin typeface="Calibri"/>
                <a:cs typeface="Calibri"/>
              </a:rPr>
              <a:t>Projects</a:t>
            </a:r>
            <a:r>
              <a:rPr sz="1800" spc="-30">
                <a:latin typeface="Calibri"/>
                <a:cs typeface="Calibri"/>
              </a:rPr>
              <a:t> </a:t>
            </a:r>
            <a:r>
              <a:rPr sz="1800" b="1">
                <a:latin typeface="Calibri"/>
                <a:cs typeface="Calibri"/>
              </a:rPr>
              <a:t>with</a:t>
            </a:r>
            <a:r>
              <a:rPr sz="1800" b="1" spc="-20">
                <a:latin typeface="Calibri"/>
                <a:cs typeface="Calibri"/>
              </a:rPr>
              <a:t> less </a:t>
            </a:r>
            <a:r>
              <a:rPr sz="1800" b="1">
                <a:latin typeface="Calibri"/>
                <a:cs typeface="Calibri"/>
              </a:rPr>
              <a:t>than</a:t>
            </a:r>
            <a:r>
              <a:rPr sz="1800" b="1" spc="-35">
                <a:latin typeface="Calibri"/>
                <a:cs typeface="Calibri"/>
              </a:rPr>
              <a:t> </a:t>
            </a:r>
            <a:r>
              <a:rPr sz="1800" b="1">
                <a:latin typeface="Calibri"/>
                <a:cs typeface="Calibri"/>
              </a:rPr>
              <a:t>60%</a:t>
            </a:r>
            <a:r>
              <a:rPr sz="1800" b="1" spc="-20">
                <a:latin typeface="Calibri"/>
                <a:cs typeface="Calibri"/>
              </a:rPr>
              <a:t> </a:t>
            </a:r>
            <a:r>
              <a:rPr sz="1800" b="1">
                <a:latin typeface="Calibri"/>
                <a:cs typeface="Calibri"/>
              </a:rPr>
              <a:t>expenditures</a:t>
            </a:r>
            <a:r>
              <a:rPr sz="1800" b="1" spc="-35">
                <a:latin typeface="Calibri"/>
                <a:cs typeface="Calibri"/>
              </a:rPr>
              <a:t> </a:t>
            </a:r>
            <a:r>
              <a:rPr sz="1800" b="1">
                <a:latin typeface="Calibri"/>
                <a:cs typeface="Calibri"/>
              </a:rPr>
              <a:t>are</a:t>
            </a:r>
            <a:r>
              <a:rPr sz="1800" b="1" spc="-50">
                <a:latin typeface="Calibri"/>
                <a:cs typeface="Calibri"/>
              </a:rPr>
              <a:t> </a:t>
            </a:r>
            <a:r>
              <a:rPr sz="1800" b="1">
                <a:latin typeface="Calibri"/>
                <a:cs typeface="Calibri"/>
              </a:rPr>
              <a:t>at</a:t>
            </a:r>
            <a:r>
              <a:rPr sz="1800" b="1" spc="-15">
                <a:latin typeface="Calibri"/>
                <a:cs typeface="Calibri"/>
              </a:rPr>
              <a:t> </a:t>
            </a:r>
            <a:r>
              <a:rPr sz="1800" b="1" spc="-10">
                <a:latin typeface="Calibri"/>
                <a:cs typeface="Calibri"/>
              </a:rPr>
              <a:t>risk</a:t>
            </a:r>
            <a:r>
              <a:rPr sz="1800" spc="-10">
                <a:latin typeface="Calibri"/>
                <a:cs typeface="Calibri"/>
              </a:rPr>
              <a:t>.</a:t>
            </a:r>
            <a:endParaRPr lang="en-US" spc="-10">
              <a:solidFill>
                <a:srgbClr val="000000"/>
              </a:solidFill>
              <a:latin typeface="Calibri"/>
              <a:ea typeface="Calibri"/>
              <a:cs typeface="Calibri"/>
            </a:endParaRPr>
          </a:p>
          <a:p>
            <a:pPr marL="240665" marR="5080" indent="-227965">
              <a:lnSpc>
                <a:spcPts val="1939"/>
              </a:lnSpc>
              <a:spcBef>
                <a:spcPts val="1040"/>
              </a:spcBef>
              <a:buFont typeface="Arial"/>
              <a:buChar char="•"/>
              <a:tabLst>
                <a:tab pos="240665" algn="l"/>
                <a:tab pos="241300" algn="l"/>
              </a:tabLst>
            </a:pPr>
            <a:r>
              <a:rPr lang="en-US" spc="-10">
                <a:latin typeface="Calibri"/>
                <a:cs typeface="Calibri"/>
              </a:rPr>
              <a:t>Data was all over the board and did not correlate well to the FMS status of allowance.</a:t>
            </a:r>
          </a:p>
          <a:p>
            <a:pPr marL="240665" marR="5080" indent="-227965">
              <a:lnSpc>
                <a:spcPts val="1939"/>
              </a:lnSpc>
              <a:spcBef>
                <a:spcPts val="1040"/>
              </a:spcBef>
              <a:buFont typeface="Arial"/>
              <a:buChar char="•"/>
              <a:tabLst>
                <a:tab pos="240665" algn="l"/>
                <a:tab pos="241300" algn="l"/>
              </a:tabLst>
            </a:pPr>
            <a:r>
              <a:rPr lang="en-US" spc="-10">
                <a:latin typeface="Calibri"/>
                <a:cs typeface="Calibri"/>
              </a:rPr>
              <a:t>Projects with end dates after the quarter appeared to have spent the full allocation but there was still 1 quarter left (ex. RCS salary for year reported as spent down).</a:t>
            </a:r>
          </a:p>
          <a:p>
            <a:pPr marL="240665" marR="5080" indent="-227965">
              <a:lnSpc>
                <a:spcPts val="1939"/>
              </a:lnSpc>
              <a:spcBef>
                <a:spcPts val="1040"/>
              </a:spcBef>
              <a:buFont typeface="Arial"/>
              <a:buChar char="•"/>
              <a:tabLst>
                <a:tab pos="240665" algn="l"/>
                <a:tab pos="241300" algn="l"/>
              </a:tabLst>
            </a:pPr>
            <a:r>
              <a:rPr lang="en-US" spc="-10">
                <a:latin typeface="Calibri"/>
                <a:cs typeface="Calibri"/>
              </a:rPr>
              <a:t>Clearly evident that individual project management is difficult and needs to be looked at for future training.</a:t>
            </a:r>
          </a:p>
          <a:p>
            <a:pPr marL="240665" marR="5080" indent="-227965">
              <a:lnSpc>
                <a:spcPts val="1939"/>
              </a:lnSpc>
              <a:spcBef>
                <a:spcPts val="1040"/>
              </a:spcBef>
              <a:buFont typeface="Arial"/>
              <a:buChar char="•"/>
              <a:tabLst>
                <a:tab pos="240665" algn="l"/>
                <a:tab pos="241300" algn="l"/>
              </a:tabLst>
            </a:pPr>
            <a:r>
              <a:rPr lang="en-US" spc="-10">
                <a:latin typeface="Calibri"/>
                <a:cs typeface="Calibri"/>
              </a:rPr>
              <a:t>CC101 expenditure report revealed little correlation to the purpose of the allocation – will be updated for end of year report.</a:t>
            </a:r>
          </a:p>
          <a:p>
            <a:pPr marL="240665" marR="5080" indent="-227965">
              <a:lnSpc>
                <a:spcPts val="1939"/>
              </a:lnSpc>
              <a:spcBef>
                <a:spcPts val="1040"/>
              </a:spcBef>
              <a:buFont typeface="Arial"/>
              <a:buChar char="•"/>
              <a:tabLst>
                <a:tab pos="240665" algn="l"/>
                <a:tab pos="241300" algn="l"/>
              </a:tabLst>
            </a:pPr>
            <a:endParaRPr lang="en-US" spc="-10">
              <a:latin typeface="Calibri"/>
              <a:cs typeface="Calibri"/>
            </a:endParaRPr>
          </a:p>
        </p:txBody>
      </p:sp>
      <p:sp>
        <p:nvSpPr>
          <p:cNvPr id="4" name="object 4"/>
          <p:cNvSpPr txBox="1"/>
          <p:nvPr/>
        </p:nvSpPr>
        <p:spPr>
          <a:xfrm>
            <a:off x="333756" y="4338828"/>
            <a:ext cx="11524615" cy="1693545"/>
          </a:xfrm>
          <a:prstGeom prst="rect">
            <a:avLst/>
          </a:prstGeom>
          <a:ln w="12700">
            <a:solidFill>
              <a:srgbClr val="2E528F"/>
            </a:solidFill>
          </a:ln>
        </p:spPr>
        <p:txBody>
          <a:bodyPr vert="horz" wrap="square" lIns="0" tIns="33655" rIns="0" bIns="0" rtlCol="0">
            <a:spAutoFit/>
          </a:bodyPr>
          <a:lstStyle/>
          <a:p>
            <a:pPr marL="319405" indent="-229235">
              <a:lnSpc>
                <a:spcPct val="100000"/>
              </a:lnSpc>
              <a:spcBef>
                <a:spcPts val="265"/>
              </a:spcBef>
              <a:buFont typeface="Arial"/>
              <a:buChar char="•"/>
              <a:tabLst>
                <a:tab pos="319405" algn="l"/>
                <a:tab pos="320040" algn="l"/>
              </a:tabLst>
            </a:pPr>
            <a:r>
              <a:rPr sz="1800">
                <a:latin typeface="Calibri"/>
                <a:cs typeface="Calibri"/>
              </a:rPr>
              <a:t>Work</a:t>
            </a:r>
            <a:r>
              <a:rPr sz="1800" spc="-60">
                <a:latin typeface="Calibri"/>
                <a:cs typeface="Calibri"/>
              </a:rPr>
              <a:t> </a:t>
            </a:r>
            <a:r>
              <a:rPr sz="1800">
                <a:latin typeface="Calibri"/>
                <a:cs typeface="Calibri"/>
              </a:rPr>
              <a:t>your</a:t>
            </a:r>
            <a:r>
              <a:rPr sz="1800" spc="-35">
                <a:latin typeface="Calibri"/>
                <a:cs typeface="Calibri"/>
              </a:rPr>
              <a:t> </a:t>
            </a:r>
            <a:r>
              <a:rPr sz="1800">
                <a:latin typeface="Calibri"/>
                <a:cs typeface="Calibri"/>
              </a:rPr>
              <a:t>way</a:t>
            </a:r>
            <a:r>
              <a:rPr sz="1800" spc="-35">
                <a:latin typeface="Calibri"/>
                <a:cs typeface="Calibri"/>
              </a:rPr>
              <a:t> </a:t>
            </a:r>
            <a:r>
              <a:rPr sz="1800">
                <a:latin typeface="Calibri"/>
                <a:cs typeface="Calibri"/>
              </a:rPr>
              <a:t>from</a:t>
            </a:r>
            <a:r>
              <a:rPr sz="1800" spc="-45">
                <a:latin typeface="Calibri"/>
                <a:cs typeface="Calibri"/>
              </a:rPr>
              <a:t> </a:t>
            </a:r>
            <a:r>
              <a:rPr sz="1800" b="1" spc="-30">
                <a:latin typeface="Calibri"/>
                <a:cs typeface="Calibri"/>
              </a:rPr>
              <a:t>Total</a:t>
            </a:r>
            <a:r>
              <a:rPr sz="1800" b="1" spc="-60">
                <a:latin typeface="Calibri"/>
                <a:cs typeface="Calibri"/>
              </a:rPr>
              <a:t> </a:t>
            </a:r>
            <a:r>
              <a:rPr sz="1800" b="1">
                <a:latin typeface="Calibri"/>
                <a:cs typeface="Calibri"/>
              </a:rPr>
              <a:t>Allocation</a:t>
            </a:r>
            <a:r>
              <a:rPr sz="1800" b="1" spc="-50">
                <a:latin typeface="Calibri"/>
                <a:cs typeface="Calibri"/>
              </a:rPr>
              <a:t> </a:t>
            </a:r>
            <a:r>
              <a:rPr sz="1800" b="1">
                <a:latin typeface="Calibri"/>
                <a:cs typeface="Calibri"/>
              </a:rPr>
              <a:t>to</a:t>
            </a:r>
            <a:r>
              <a:rPr sz="1800" b="1" spc="-75">
                <a:latin typeface="Calibri"/>
                <a:cs typeface="Calibri"/>
              </a:rPr>
              <a:t> </a:t>
            </a:r>
            <a:r>
              <a:rPr sz="1800" b="1">
                <a:latin typeface="Calibri"/>
                <a:cs typeface="Calibri"/>
              </a:rPr>
              <a:t>Program</a:t>
            </a:r>
            <a:r>
              <a:rPr sz="1800" b="1" spc="-55">
                <a:latin typeface="Calibri"/>
                <a:cs typeface="Calibri"/>
              </a:rPr>
              <a:t> </a:t>
            </a:r>
            <a:r>
              <a:rPr sz="1800" b="1">
                <a:latin typeface="Calibri"/>
                <a:cs typeface="Calibri"/>
              </a:rPr>
              <a:t>to</a:t>
            </a:r>
            <a:r>
              <a:rPr sz="1800" b="1" spc="-35">
                <a:latin typeface="Calibri"/>
                <a:cs typeface="Calibri"/>
              </a:rPr>
              <a:t> </a:t>
            </a:r>
            <a:r>
              <a:rPr sz="1800" b="1">
                <a:latin typeface="Calibri"/>
                <a:cs typeface="Calibri"/>
              </a:rPr>
              <a:t>Individual</a:t>
            </a:r>
            <a:r>
              <a:rPr sz="1800" b="1" spc="-50">
                <a:latin typeface="Calibri"/>
                <a:cs typeface="Calibri"/>
              </a:rPr>
              <a:t> </a:t>
            </a:r>
            <a:r>
              <a:rPr sz="1800" b="1" spc="-10">
                <a:latin typeface="Calibri"/>
                <a:cs typeface="Calibri"/>
              </a:rPr>
              <a:t>projects:</a:t>
            </a:r>
            <a:endParaRPr sz="1800">
              <a:latin typeface="Calibri"/>
              <a:cs typeface="Calibri"/>
            </a:endParaRPr>
          </a:p>
          <a:p>
            <a:pPr marL="776605" marR="720725" lvl="1" indent="-228600">
              <a:lnSpc>
                <a:spcPts val="1939"/>
              </a:lnSpc>
              <a:spcBef>
                <a:spcPts val="525"/>
              </a:spcBef>
              <a:buFont typeface="Arial"/>
              <a:buChar char="•"/>
              <a:tabLst>
                <a:tab pos="776605" algn="l"/>
                <a:tab pos="777240" algn="l"/>
              </a:tabLst>
            </a:pPr>
            <a:r>
              <a:rPr sz="1800" b="1">
                <a:latin typeface="Calibri"/>
                <a:cs typeface="Calibri"/>
              </a:rPr>
              <a:t>Example</a:t>
            </a:r>
            <a:r>
              <a:rPr sz="1800" b="1" spc="-50">
                <a:latin typeface="Calibri"/>
                <a:cs typeface="Calibri"/>
              </a:rPr>
              <a:t> </a:t>
            </a:r>
            <a:r>
              <a:rPr sz="1800" b="1">
                <a:latin typeface="Calibri"/>
                <a:cs typeface="Calibri"/>
              </a:rPr>
              <a:t>1</a:t>
            </a:r>
            <a:r>
              <a:rPr sz="1800">
                <a:latin typeface="Calibri"/>
                <a:cs typeface="Calibri"/>
              </a:rPr>
              <a:t>:</a:t>
            </a:r>
            <a:r>
              <a:rPr sz="1800" spc="385">
                <a:latin typeface="Calibri"/>
                <a:cs typeface="Calibri"/>
              </a:rPr>
              <a:t> </a:t>
            </a:r>
            <a:r>
              <a:rPr sz="1800">
                <a:latin typeface="Calibri"/>
                <a:cs typeface="Calibri"/>
              </a:rPr>
              <a:t>Appropriation</a:t>
            </a:r>
            <a:r>
              <a:rPr sz="1800" spc="-20">
                <a:latin typeface="Calibri"/>
                <a:cs typeface="Calibri"/>
              </a:rPr>
              <a:t> </a:t>
            </a:r>
            <a:r>
              <a:rPr sz="1800">
                <a:latin typeface="Calibri"/>
                <a:cs typeface="Calibri"/>
              </a:rPr>
              <a:t>is</a:t>
            </a:r>
            <a:r>
              <a:rPr sz="1800" spc="-10">
                <a:latin typeface="Calibri"/>
                <a:cs typeface="Calibri"/>
              </a:rPr>
              <a:t> </a:t>
            </a:r>
            <a:r>
              <a:rPr sz="1800">
                <a:latin typeface="Calibri"/>
                <a:cs typeface="Calibri"/>
              </a:rPr>
              <a:t>at</a:t>
            </a:r>
            <a:r>
              <a:rPr sz="1800" spc="-35">
                <a:latin typeface="Calibri"/>
                <a:cs typeface="Calibri"/>
              </a:rPr>
              <a:t> </a:t>
            </a:r>
            <a:r>
              <a:rPr sz="1800">
                <a:latin typeface="Calibri"/>
                <a:cs typeface="Calibri"/>
              </a:rPr>
              <a:t>8%, program</a:t>
            </a:r>
            <a:r>
              <a:rPr sz="1800" spc="-20">
                <a:latin typeface="Calibri"/>
                <a:cs typeface="Calibri"/>
              </a:rPr>
              <a:t> </a:t>
            </a:r>
            <a:r>
              <a:rPr sz="1800">
                <a:latin typeface="Calibri"/>
                <a:cs typeface="Calibri"/>
              </a:rPr>
              <a:t>81</a:t>
            </a:r>
            <a:r>
              <a:rPr sz="1800" spc="-25">
                <a:latin typeface="Calibri"/>
                <a:cs typeface="Calibri"/>
              </a:rPr>
              <a:t> </a:t>
            </a:r>
            <a:r>
              <a:rPr sz="1800">
                <a:latin typeface="Calibri"/>
                <a:cs typeface="Calibri"/>
              </a:rPr>
              <a:t>and</a:t>
            </a:r>
            <a:r>
              <a:rPr sz="1800" spc="-5">
                <a:latin typeface="Calibri"/>
                <a:cs typeface="Calibri"/>
              </a:rPr>
              <a:t> </a:t>
            </a:r>
            <a:r>
              <a:rPr sz="1800">
                <a:latin typeface="Calibri"/>
                <a:cs typeface="Calibri"/>
              </a:rPr>
              <a:t>82</a:t>
            </a:r>
            <a:r>
              <a:rPr sz="1800" spc="-20">
                <a:latin typeface="Calibri"/>
                <a:cs typeface="Calibri"/>
              </a:rPr>
              <a:t> </a:t>
            </a:r>
            <a:r>
              <a:rPr sz="1800">
                <a:latin typeface="Calibri"/>
                <a:cs typeface="Calibri"/>
              </a:rPr>
              <a:t>are</a:t>
            </a:r>
            <a:r>
              <a:rPr sz="1800" spc="-20">
                <a:latin typeface="Calibri"/>
                <a:cs typeface="Calibri"/>
              </a:rPr>
              <a:t> </a:t>
            </a:r>
            <a:r>
              <a:rPr sz="1800">
                <a:latin typeface="Calibri"/>
                <a:cs typeface="Calibri"/>
              </a:rPr>
              <a:t>at</a:t>
            </a:r>
            <a:r>
              <a:rPr sz="1800" spc="-25">
                <a:latin typeface="Calibri"/>
                <a:cs typeface="Calibri"/>
              </a:rPr>
              <a:t> </a:t>
            </a:r>
            <a:r>
              <a:rPr sz="1800">
                <a:latin typeface="Calibri"/>
                <a:cs typeface="Calibri"/>
              </a:rPr>
              <a:t>2%,</a:t>
            </a:r>
            <a:r>
              <a:rPr sz="1800" spc="-15">
                <a:latin typeface="Calibri"/>
                <a:cs typeface="Calibri"/>
              </a:rPr>
              <a:t> </a:t>
            </a:r>
            <a:r>
              <a:rPr sz="1800">
                <a:latin typeface="Calibri"/>
                <a:cs typeface="Calibri"/>
              </a:rPr>
              <a:t>program</a:t>
            </a:r>
            <a:r>
              <a:rPr sz="1800" spc="-20">
                <a:latin typeface="Calibri"/>
                <a:cs typeface="Calibri"/>
              </a:rPr>
              <a:t> </a:t>
            </a:r>
            <a:r>
              <a:rPr sz="1800">
                <a:latin typeface="Calibri"/>
                <a:cs typeface="Calibri"/>
              </a:rPr>
              <a:t>84</a:t>
            </a:r>
            <a:r>
              <a:rPr sz="1800" spc="-15">
                <a:latin typeface="Calibri"/>
                <a:cs typeface="Calibri"/>
              </a:rPr>
              <a:t> </a:t>
            </a:r>
            <a:r>
              <a:rPr sz="1800">
                <a:latin typeface="Calibri"/>
                <a:cs typeface="Calibri"/>
              </a:rPr>
              <a:t>is</a:t>
            </a:r>
            <a:r>
              <a:rPr sz="1800" spc="-15">
                <a:latin typeface="Calibri"/>
                <a:cs typeface="Calibri"/>
              </a:rPr>
              <a:t> </a:t>
            </a:r>
            <a:r>
              <a:rPr sz="1800">
                <a:latin typeface="Calibri"/>
                <a:cs typeface="Calibri"/>
              </a:rPr>
              <a:t>at</a:t>
            </a:r>
            <a:r>
              <a:rPr sz="1800" spc="-25">
                <a:latin typeface="Calibri"/>
                <a:cs typeface="Calibri"/>
              </a:rPr>
              <a:t> </a:t>
            </a:r>
            <a:r>
              <a:rPr sz="1800">
                <a:latin typeface="Calibri"/>
                <a:cs typeface="Calibri"/>
              </a:rPr>
              <a:t>10%</a:t>
            </a:r>
            <a:r>
              <a:rPr sz="1800" spc="-10">
                <a:latin typeface="Calibri"/>
                <a:cs typeface="Calibri"/>
              </a:rPr>
              <a:t> </a:t>
            </a:r>
            <a:r>
              <a:rPr sz="1800">
                <a:latin typeface="Calibri"/>
                <a:cs typeface="Calibri"/>
              </a:rPr>
              <a:t>and</a:t>
            </a:r>
            <a:r>
              <a:rPr sz="1800" spc="-25">
                <a:latin typeface="Calibri"/>
                <a:cs typeface="Calibri"/>
              </a:rPr>
              <a:t> </a:t>
            </a:r>
            <a:r>
              <a:rPr sz="1800">
                <a:latin typeface="Calibri"/>
                <a:cs typeface="Calibri"/>
              </a:rPr>
              <a:t>program</a:t>
            </a:r>
            <a:r>
              <a:rPr sz="1800" spc="-20">
                <a:latin typeface="Calibri"/>
                <a:cs typeface="Calibri"/>
              </a:rPr>
              <a:t> </a:t>
            </a:r>
            <a:r>
              <a:rPr sz="1800">
                <a:latin typeface="Calibri"/>
                <a:cs typeface="Calibri"/>
              </a:rPr>
              <a:t>85</a:t>
            </a:r>
            <a:r>
              <a:rPr sz="1800" spc="-20">
                <a:latin typeface="Calibri"/>
                <a:cs typeface="Calibri"/>
              </a:rPr>
              <a:t> </a:t>
            </a:r>
            <a:r>
              <a:rPr sz="1800">
                <a:latin typeface="Calibri"/>
                <a:cs typeface="Calibri"/>
              </a:rPr>
              <a:t>is</a:t>
            </a:r>
            <a:r>
              <a:rPr sz="1800" spc="-5">
                <a:latin typeface="Calibri"/>
                <a:cs typeface="Calibri"/>
              </a:rPr>
              <a:t> </a:t>
            </a:r>
            <a:r>
              <a:rPr sz="1800" spc="-25">
                <a:latin typeface="Calibri"/>
                <a:cs typeface="Calibri"/>
              </a:rPr>
              <a:t>at </a:t>
            </a:r>
            <a:r>
              <a:rPr sz="1800">
                <a:latin typeface="Calibri"/>
                <a:cs typeface="Calibri"/>
              </a:rPr>
              <a:t>5%.</a:t>
            </a:r>
            <a:r>
              <a:rPr sz="1800" spc="355">
                <a:latin typeface="Calibri"/>
                <a:cs typeface="Calibri"/>
              </a:rPr>
              <a:t> </a:t>
            </a:r>
            <a:r>
              <a:rPr sz="1800">
                <a:latin typeface="Calibri"/>
                <a:cs typeface="Calibri"/>
              </a:rPr>
              <a:t>Focus</a:t>
            </a:r>
            <a:r>
              <a:rPr sz="1800" spc="-20">
                <a:latin typeface="Calibri"/>
                <a:cs typeface="Calibri"/>
              </a:rPr>
              <a:t> </a:t>
            </a:r>
            <a:r>
              <a:rPr sz="1800">
                <a:latin typeface="Calibri"/>
                <a:cs typeface="Calibri"/>
              </a:rPr>
              <a:t>first</a:t>
            </a:r>
            <a:r>
              <a:rPr sz="1800" spc="-15">
                <a:latin typeface="Calibri"/>
                <a:cs typeface="Calibri"/>
              </a:rPr>
              <a:t> </a:t>
            </a:r>
            <a:r>
              <a:rPr sz="1800">
                <a:latin typeface="Calibri"/>
                <a:cs typeface="Calibri"/>
              </a:rPr>
              <a:t>on</a:t>
            </a:r>
            <a:r>
              <a:rPr sz="1800" spc="-25">
                <a:latin typeface="Calibri"/>
                <a:cs typeface="Calibri"/>
              </a:rPr>
              <a:t> </a:t>
            </a:r>
            <a:r>
              <a:rPr sz="1800">
                <a:latin typeface="Calibri"/>
                <a:cs typeface="Calibri"/>
              </a:rPr>
              <a:t>program</a:t>
            </a:r>
            <a:r>
              <a:rPr sz="1800" spc="-25">
                <a:latin typeface="Calibri"/>
                <a:cs typeface="Calibri"/>
              </a:rPr>
              <a:t> </a:t>
            </a:r>
            <a:r>
              <a:rPr sz="1800">
                <a:latin typeface="Calibri"/>
                <a:cs typeface="Calibri"/>
              </a:rPr>
              <a:t>84</a:t>
            </a:r>
            <a:r>
              <a:rPr sz="1800" spc="-15">
                <a:latin typeface="Calibri"/>
                <a:cs typeface="Calibri"/>
              </a:rPr>
              <a:t> </a:t>
            </a:r>
            <a:r>
              <a:rPr sz="1800">
                <a:latin typeface="Calibri"/>
                <a:cs typeface="Calibri"/>
              </a:rPr>
              <a:t>to</a:t>
            </a:r>
            <a:r>
              <a:rPr sz="1800" spc="-25">
                <a:latin typeface="Calibri"/>
                <a:cs typeface="Calibri"/>
              </a:rPr>
              <a:t> </a:t>
            </a:r>
            <a:r>
              <a:rPr sz="1800">
                <a:latin typeface="Calibri"/>
                <a:cs typeface="Calibri"/>
              </a:rPr>
              <a:t>see</a:t>
            </a:r>
            <a:r>
              <a:rPr sz="1800" spc="-35">
                <a:latin typeface="Calibri"/>
                <a:cs typeface="Calibri"/>
              </a:rPr>
              <a:t> </a:t>
            </a:r>
            <a:r>
              <a:rPr sz="1800">
                <a:latin typeface="Calibri"/>
                <a:cs typeface="Calibri"/>
              </a:rPr>
              <a:t>where</a:t>
            </a:r>
            <a:r>
              <a:rPr sz="1800" spc="-10">
                <a:latin typeface="Calibri"/>
                <a:cs typeface="Calibri"/>
              </a:rPr>
              <a:t> </a:t>
            </a:r>
            <a:r>
              <a:rPr sz="1800">
                <a:latin typeface="Calibri"/>
                <a:cs typeface="Calibri"/>
              </a:rPr>
              <a:t>the</a:t>
            </a:r>
            <a:r>
              <a:rPr sz="1800" spc="-10">
                <a:latin typeface="Calibri"/>
                <a:cs typeface="Calibri"/>
              </a:rPr>
              <a:t> </a:t>
            </a:r>
            <a:r>
              <a:rPr sz="1800">
                <a:latin typeface="Calibri"/>
                <a:cs typeface="Calibri"/>
              </a:rPr>
              <a:t>problem</a:t>
            </a:r>
            <a:r>
              <a:rPr sz="1800" spc="-10">
                <a:latin typeface="Calibri"/>
                <a:cs typeface="Calibri"/>
              </a:rPr>
              <a:t> </a:t>
            </a:r>
            <a:r>
              <a:rPr sz="1800">
                <a:latin typeface="Calibri"/>
                <a:cs typeface="Calibri"/>
              </a:rPr>
              <a:t>may</a:t>
            </a:r>
            <a:r>
              <a:rPr sz="1800" spc="-25">
                <a:latin typeface="Calibri"/>
                <a:cs typeface="Calibri"/>
              </a:rPr>
              <a:t> be.</a:t>
            </a:r>
            <a:endParaRPr sz="1800">
              <a:latin typeface="Calibri"/>
              <a:cs typeface="Calibri"/>
            </a:endParaRPr>
          </a:p>
          <a:p>
            <a:pPr marL="776605" lvl="1" indent="-229235">
              <a:lnSpc>
                <a:spcPts val="2050"/>
              </a:lnSpc>
              <a:spcBef>
                <a:spcPts val="265"/>
              </a:spcBef>
              <a:buFont typeface="Arial"/>
              <a:buChar char="•"/>
              <a:tabLst>
                <a:tab pos="776605" algn="l"/>
                <a:tab pos="777240" algn="l"/>
              </a:tabLst>
            </a:pPr>
            <a:r>
              <a:rPr sz="1800" b="1">
                <a:latin typeface="Calibri"/>
                <a:cs typeface="Calibri"/>
              </a:rPr>
              <a:t>Example</a:t>
            </a:r>
            <a:r>
              <a:rPr sz="1800" b="1" spc="-55">
                <a:latin typeface="Calibri"/>
                <a:cs typeface="Calibri"/>
              </a:rPr>
              <a:t> </a:t>
            </a:r>
            <a:r>
              <a:rPr sz="1800" b="1">
                <a:latin typeface="Calibri"/>
                <a:cs typeface="Calibri"/>
              </a:rPr>
              <a:t>2</a:t>
            </a:r>
            <a:r>
              <a:rPr sz="1800">
                <a:latin typeface="Calibri"/>
                <a:cs typeface="Calibri"/>
              </a:rPr>
              <a:t>:</a:t>
            </a:r>
            <a:r>
              <a:rPr sz="1800" spc="390">
                <a:latin typeface="Calibri"/>
                <a:cs typeface="Calibri"/>
              </a:rPr>
              <a:t> </a:t>
            </a:r>
            <a:r>
              <a:rPr sz="1800">
                <a:latin typeface="Calibri"/>
                <a:cs typeface="Calibri"/>
              </a:rPr>
              <a:t>Appropriation</a:t>
            </a:r>
            <a:r>
              <a:rPr sz="1800" spc="-25">
                <a:latin typeface="Calibri"/>
                <a:cs typeface="Calibri"/>
              </a:rPr>
              <a:t> </a:t>
            </a:r>
            <a:r>
              <a:rPr sz="1800">
                <a:latin typeface="Calibri"/>
                <a:cs typeface="Calibri"/>
              </a:rPr>
              <a:t>is</a:t>
            </a:r>
            <a:r>
              <a:rPr sz="1800" spc="-5">
                <a:latin typeface="Calibri"/>
                <a:cs typeface="Calibri"/>
              </a:rPr>
              <a:t> </a:t>
            </a:r>
            <a:r>
              <a:rPr sz="1800">
                <a:latin typeface="Calibri"/>
                <a:cs typeface="Calibri"/>
              </a:rPr>
              <a:t>at</a:t>
            </a:r>
            <a:r>
              <a:rPr sz="1800" spc="-35">
                <a:latin typeface="Calibri"/>
                <a:cs typeface="Calibri"/>
              </a:rPr>
              <a:t> </a:t>
            </a:r>
            <a:r>
              <a:rPr sz="1800">
                <a:latin typeface="Calibri"/>
                <a:cs typeface="Calibri"/>
              </a:rPr>
              <a:t>3%,</a:t>
            </a:r>
            <a:r>
              <a:rPr sz="1800" spc="-5">
                <a:latin typeface="Calibri"/>
                <a:cs typeface="Calibri"/>
              </a:rPr>
              <a:t> </a:t>
            </a:r>
            <a:r>
              <a:rPr sz="1800">
                <a:latin typeface="Calibri"/>
                <a:cs typeface="Calibri"/>
              </a:rPr>
              <a:t>program</a:t>
            </a:r>
            <a:r>
              <a:rPr sz="1800" spc="-20">
                <a:latin typeface="Calibri"/>
                <a:cs typeface="Calibri"/>
              </a:rPr>
              <a:t> </a:t>
            </a:r>
            <a:r>
              <a:rPr sz="1800">
                <a:latin typeface="Calibri"/>
                <a:cs typeface="Calibri"/>
              </a:rPr>
              <a:t>81</a:t>
            </a:r>
            <a:r>
              <a:rPr sz="1800" spc="-25">
                <a:latin typeface="Calibri"/>
                <a:cs typeface="Calibri"/>
              </a:rPr>
              <a:t> </a:t>
            </a:r>
            <a:r>
              <a:rPr sz="1800">
                <a:latin typeface="Calibri"/>
                <a:cs typeface="Calibri"/>
              </a:rPr>
              <a:t>and</a:t>
            </a:r>
            <a:r>
              <a:rPr sz="1800" spc="-5">
                <a:latin typeface="Calibri"/>
                <a:cs typeface="Calibri"/>
              </a:rPr>
              <a:t> </a:t>
            </a:r>
            <a:r>
              <a:rPr sz="1800">
                <a:latin typeface="Calibri"/>
                <a:cs typeface="Calibri"/>
              </a:rPr>
              <a:t>82</a:t>
            </a:r>
            <a:r>
              <a:rPr sz="1800" spc="-25">
                <a:latin typeface="Calibri"/>
                <a:cs typeface="Calibri"/>
              </a:rPr>
              <a:t> </a:t>
            </a:r>
            <a:r>
              <a:rPr sz="1800">
                <a:latin typeface="Calibri"/>
                <a:cs typeface="Calibri"/>
              </a:rPr>
              <a:t>are</a:t>
            </a:r>
            <a:r>
              <a:rPr sz="1800" spc="-15">
                <a:latin typeface="Calibri"/>
                <a:cs typeface="Calibri"/>
              </a:rPr>
              <a:t> </a:t>
            </a:r>
            <a:r>
              <a:rPr sz="1800">
                <a:latin typeface="Calibri"/>
                <a:cs typeface="Calibri"/>
              </a:rPr>
              <a:t>at</a:t>
            </a:r>
            <a:r>
              <a:rPr sz="1800" spc="-25">
                <a:latin typeface="Calibri"/>
                <a:cs typeface="Calibri"/>
              </a:rPr>
              <a:t> </a:t>
            </a:r>
            <a:r>
              <a:rPr sz="1800">
                <a:latin typeface="Calibri"/>
                <a:cs typeface="Calibri"/>
              </a:rPr>
              <a:t>1%,</a:t>
            </a:r>
            <a:r>
              <a:rPr sz="1800" spc="-20">
                <a:latin typeface="Calibri"/>
                <a:cs typeface="Calibri"/>
              </a:rPr>
              <a:t> </a:t>
            </a:r>
            <a:r>
              <a:rPr sz="1800">
                <a:latin typeface="Calibri"/>
                <a:cs typeface="Calibri"/>
              </a:rPr>
              <a:t>program</a:t>
            </a:r>
            <a:r>
              <a:rPr sz="1800" spc="-20">
                <a:latin typeface="Calibri"/>
                <a:cs typeface="Calibri"/>
              </a:rPr>
              <a:t> </a:t>
            </a:r>
            <a:r>
              <a:rPr sz="1800">
                <a:latin typeface="Calibri"/>
                <a:cs typeface="Calibri"/>
              </a:rPr>
              <a:t>84</a:t>
            </a:r>
            <a:r>
              <a:rPr sz="1800" spc="-10">
                <a:latin typeface="Calibri"/>
                <a:cs typeface="Calibri"/>
              </a:rPr>
              <a:t> </a:t>
            </a:r>
            <a:r>
              <a:rPr sz="1800">
                <a:latin typeface="Calibri"/>
                <a:cs typeface="Calibri"/>
              </a:rPr>
              <a:t>at</a:t>
            </a:r>
            <a:r>
              <a:rPr sz="1800" spc="-30">
                <a:latin typeface="Calibri"/>
                <a:cs typeface="Calibri"/>
              </a:rPr>
              <a:t> </a:t>
            </a:r>
            <a:r>
              <a:rPr sz="1800">
                <a:latin typeface="Calibri"/>
                <a:cs typeface="Calibri"/>
              </a:rPr>
              <a:t>2%</a:t>
            </a:r>
            <a:r>
              <a:rPr sz="1800" spc="-25">
                <a:latin typeface="Calibri"/>
                <a:cs typeface="Calibri"/>
              </a:rPr>
              <a:t> </a:t>
            </a:r>
            <a:r>
              <a:rPr sz="1800">
                <a:latin typeface="Calibri"/>
                <a:cs typeface="Calibri"/>
              </a:rPr>
              <a:t>and</a:t>
            </a:r>
            <a:r>
              <a:rPr sz="1800" spc="-5">
                <a:latin typeface="Calibri"/>
                <a:cs typeface="Calibri"/>
              </a:rPr>
              <a:t> </a:t>
            </a:r>
            <a:r>
              <a:rPr sz="1800">
                <a:latin typeface="Calibri"/>
                <a:cs typeface="Calibri"/>
              </a:rPr>
              <a:t>program</a:t>
            </a:r>
            <a:r>
              <a:rPr sz="1800" spc="-25">
                <a:latin typeface="Calibri"/>
                <a:cs typeface="Calibri"/>
              </a:rPr>
              <a:t> </a:t>
            </a:r>
            <a:r>
              <a:rPr sz="1800">
                <a:latin typeface="Calibri"/>
                <a:cs typeface="Calibri"/>
              </a:rPr>
              <a:t>85</a:t>
            </a:r>
            <a:r>
              <a:rPr sz="1800" spc="-20">
                <a:latin typeface="Calibri"/>
                <a:cs typeface="Calibri"/>
              </a:rPr>
              <a:t> </a:t>
            </a:r>
            <a:r>
              <a:rPr sz="1800">
                <a:latin typeface="Calibri"/>
                <a:cs typeface="Calibri"/>
              </a:rPr>
              <a:t>is</a:t>
            </a:r>
            <a:r>
              <a:rPr sz="1800" spc="-15">
                <a:latin typeface="Calibri"/>
                <a:cs typeface="Calibri"/>
              </a:rPr>
              <a:t> </a:t>
            </a:r>
            <a:r>
              <a:rPr sz="1800" spc="-25">
                <a:latin typeface="Calibri"/>
                <a:cs typeface="Calibri"/>
              </a:rPr>
              <a:t>at</a:t>
            </a:r>
            <a:endParaRPr sz="1800">
              <a:latin typeface="Calibri"/>
              <a:cs typeface="Calibri"/>
            </a:endParaRPr>
          </a:p>
          <a:p>
            <a:pPr marL="776605" marR="342900">
              <a:lnSpc>
                <a:spcPts val="1939"/>
              </a:lnSpc>
              <a:spcBef>
                <a:spcPts val="140"/>
              </a:spcBef>
            </a:pPr>
            <a:r>
              <a:rPr sz="1800">
                <a:latin typeface="Calibri"/>
                <a:cs typeface="Calibri"/>
              </a:rPr>
              <a:t>7%.</a:t>
            </a:r>
            <a:r>
              <a:rPr sz="1800" spc="365">
                <a:latin typeface="Calibri"/>
                <a:cs typeface="Calibri"/>
              </a:rPr>
              <a:t> </a:t>
            </a:r>
            <a:r>
              <a:rPr sz="1800">
                <a:latin typeface="Calibri"/>
                <a:cs typeface="Calibri"/>
              </a:rPr>
              <a:t>While</a:t>
            </a:r>
            <a:r>
              <a:rPr sz="1800" spc="-5">
                <a:latin typeface="Calibri"/>
                <a:cs typeface="Calibri"/>
              </a:rPr>
              <a:t> </a:t>
            </a:r>
            <a:r>
              <a:rPr sz="1800">
                <a:latin typeface="Calibri"/>
                <a:cs typeface="Calibri"/>
              </a:rPr>
              <a:t>you</a:t>
            </a:r>
            <a:r>
              <a:rPr sz="1800" spc="-5">
                <a:latin typeface="Calibri"/>
                <a:cs typeface="Calibri"/>
              </a:rPr>
              <a:t> </a:t>
            </a:r>
            <a:r>
              <a:rPr sz="1800">
                <a:latin typeface="Calibri"/>
                <a:cs typeface="Calibri"/>
              </a:rPr>
              <a:t>are</a:t>
            </a:r>
            <a:r>
              <a:rPr sz="1800" spc="-20">
                <a:latin typeface="Calibri"/>
                <a:cs typeface="Calibri"/>
              </a:rPr>
              <a:t> </a:t>
            </a:r>
            <a:r>
              <a:rPr sz="1800">
                <a:latin typeface="Calibri"/>
                <a:cs typeface="Calibri"/>
              </a:rPr>
              <a:t>not</a:t>
            </a:r>
            <a:r>
              <a:rPr sz="1800" spc="-10">
                <a:latin typeface="Calibri"/>
                <a:cs typeface="Calibri"/>
              </a:rPr>
              <a:t> </a:t>
            </a:r>
            <a:r>
              <a:rPr sz="1800">
                <a:latin typeface="Calibri"/>
                <a:cs typeface="Calibri"/>
              </a:rPr>
              <a:t>in</a:t>
            </a:r>
            <a:r>
              <a:rPr sz="1800" spc="-5">
                <a:latin typeface="Calibri"/>
                <a:cs typeface="Calibri"/>
              </a:rPr>
              <a:t> </a:t>
            </a:r>
            <a:r>
              <a:rPr sz="1800">
                <a:latin typeface="Calibri"/>
                <a:cs typeface="Calibri"/>
              </a:rPr>
              <a:t>danger</a:t>
            </a:r>
            <a:r>
              <a:rPr sz="1800" spc="-25">
                <a:latin typeface="Calibri"/>
                <a:cs typeface="Calibri"/>
              </a:rPr>
              <a:t> </a:t>
            </a:r>
            <a:r>
              <a:rPr sz="1800">
                <a:latin typeface="Calibri"/>
                <a:cs typeface="Calibri"/>
              </a:rPr>
              <a:t>you</a:t>
            </a:r>
            <a:r>
              <a:rPr sz="1800" spc="-5">
                <a:latin typeface="Calibri"/>
                <a:cs typeface="Calibri"/>
              </a:rPr>
              <a:t> </a:t>
            </a:r>
            <a:r>
              <a:rPr sz="1800">
                <a:latin typeface="Calibri"/>
                <a:cs typeface="Calibri"/>
              </a:rPr>
              <a:t>should</a:t>
            </a:r>
            <a:r>
              <a:rPr sz="1800" spc="-10">
                <a:latin typeface="Calibri"/>
                <a:cs typeface="Calibri"/>
              </a:rPr>
              <a:t> </a:t>
            </a:r>
            <a:r>
              <a:rPr sz="1800">
                <a:latin typeface="Calibri"/>
                <a:cs typeface="Calibri"/>
              </a:rPr>
              <a:t>look</a:t>
            </a:r>
            <a:r>
              <a:rPr sz="1800" spc="-25">
                <a:latin typeface="Calibri"/>
                <a:cs typeface="Calibri"/>
              </a:rPr>
              <a:t> </a:t>
            </a:r>
            <a:r>
              <a:rPr sz="1800">
                <a:latin typeface="Calibri"/>
                <a:cs typeface="Calibri"/>
              </a:rPr>
              <a:t>at</a:t>
            </a:r>
            <a:r>
              <a:rPr sz="1800" spc="-25">
                <a:latin typeface="Calibri"/>
                <a:cs typeface="Calibri"/>
              </a:rPr>
              <a:t> </a:t>
            </a:r>
            <a:r>
              <a:rPr sz="1800">
                <a:latin typeface="Calibri"/>
                <a:cs typeface="Calibri"/>
              </a:rPr>
              <a:t>projects</a:t>
            </a:r>
            <a:r>
              <a:rPr sz="1800" spc="-15">
                <a:latin typeface="Calibri"/>
                <a:cs typeface="Calibri"/>
              </a:rPr>
              <a:t> </a:t>
            </a:r>
            <a:r>
              <a:rPr sz="1800">
                <a:latin typeface="Calibri"/>
                <a:cs typeface="Calibri"/>
              </a:rPr>
              <a:t>in</a:t>
            </a:r>
            <a:r>
              <a:rPr sz="1800" spc="-5">
                <a:latin typeface="Calibri"/>
                <a:cs typeface="Calibri"/>
              </a:rPr>
              <a:t> </a:t>
            </a:r>
            <a:r>
              <a:rPr sz="1800">
                <a:latin typeface="Calibri"/>
                <a:cs typeface="Calibri"/>
              </a:rPr>
              <a:t>Program</a:t>
            </a:r>
            <a:r>
              <a:rPr sz="1800" spc="-20">
                <a:latin typeface="Calibri"/>
                <a:cs typeface="Calibri"/>
              </a:rPr>
              <a:t> </a:t>
            </a:r>
            <a:r>
              <a:rPr sz="1800">
                <a:latin typeface="Calibri"/>
                <a:cs typeface="Calibri"/>
              </a:rPr>
              <a:t>85</a:t>
            </a:r>
            <a:r>
              <a:rPr sz="1800" spc="-20">
                <a:latin typeface="Calibri"/>
                <a:cs typeface="Calibri"/>
              </a:rPr>
              <a:t> </a:t>
            </a:r>
            <a:r>
              <a:rPr sz="1800">
                <a:latin typeface="Calibri"/>
                <a:cs typeface="Calibri"/>
              </a:rPr>
              <a:t>to</a:t>
            </a:r>
            <a:r>
              <a:rPr sz="1800" spc="-25">
                <a:latin typeface="Calibri"/>
                <a:cs typeface="Calibri"/>
              </a:rPr>
              <a:t> </a:t>
            </a:r>
            <a:r>
              <a:rPr sz="1800">
                <a:latin typeface="Calibri"/>
                <a:cs typeface="Calibri"/>
              </a:rPr>
              <a:t>see</a:t>
            </a:r>
            <a:r>
              <a:rPr sz="1800" spc="-15">
                <a:latin typeface="Calibri"/>
                <a:cs typeface="Calibri"/>
              </a:rPr>
              <a:t> </a:t>
            </a:r>
            <a:r>
              <a:rPr sz="1800">
                <a:latin typeface="Calibri"/>
                <a:cs typeface="Calibri"/>
              </a:rPr>
              <a:t>where</a:t>
            </a:r>
            <a:r>
              <a:rPr sz="1800" spc="-5">
                <a:latin typeface="Calibri"/>
                <a:cs typeface="Calibri"/>
              </a:rPr>
              <a:t> </a:t>
            </a:r>
            <a:r>
              <a:rPr sz="1800">
                <a:latin typeface="Calibri"/>
                <a:cs typeface="Calibri"/>
              </a:rPr>
              <a:t>there</a:t>
            </a:r>
            <a:r>
              <a:rPr sz="1800" spc="-15">
                <a:latin typeface="Calibri"/>
                <a:cs typeface="Calibri"/>
              </a:rPr>
              <a:t> </a:t>
            </a:r>
            <a:r>
              <a:rPr sz="1800">
                <a:latin typeface="Calibri"/>
                <a:cs typeface="Calibri"/>
              </a:rPr>
              <a:t>may</a:t>
            </a:r>
            <a:r>
              <a:rPr sz="1800" spc="-20">
                <a:latin typeface="Calibri"/>
                <a:cs typeface="Calibri"/>
              </a:rPr>
              <a:t> </a:t>
            </a:r>
            <a:r>
              <a:rPr sz="1800">
                <a:latin typeface="Calibri"/>
                <a:cs typeface="Calibri"/>
              </a:rPr>
              <a:t>be</a:t>
            </a:r>
            <a:r>
              <a:rPr sz="1800" spc="-5">
                <a:latin typeface="Calibri"/>
                <a:cs typeface="Calibri"/>
              </a:rPr>
              <a:t> </a:t>
            </a:r>
            <a:r>
              <a:rPr sz="1800" spc="-10">
                <a:latin typeface="Calibri"/>
                <a:cs typeface="Calibri"/>
              </a:rPr>
              <a:t>continual problems.</a:t>
            </a:r>
            <a:endParaRPr sz="1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617A-4D16-ACD4-C28E-C125E17D6C80}"/>
              </a:ext>
            </a:extLst>
          </p:cNvPr>
          <p:cNvSpPr>
            <a:spLocks noGrp="1"/>
          </p:cNvSpPr>
          <p:nvPr>
            <p:ph type="title"/>
          </p:nvPr>
        </p:nvSpPr>
        <p:spPr>
          <a:xfrm>
            <a:off x="146147" y="158944"/>
            <a:ext cx="11631930" cy="430887"/>
          </a:xfrm>
        </p:spPr>
        <p:txBody>
          <a:bodyPr/>
          <a:lstStyle/>
          <a:p>
            <a:r>
              <a:rPr lang="en-US"/>
              <a:t>Section 1: Annual Close Review</a:t>
            </a:r>
          </a:p>
        </p:txBody>
      </p:sp>
      <p:sp>
        <p:nvSpPr>
          <p:cNvPr id="3" name="Text Placeholder 2">
            <a:extLst>
              <a:ext uri="{FF2B5EF4-FFF2-40B4-BE49-F238E27FC236}">
                <a16:creationId xmlns:a16="http://schemas.microsoft.com/office/drawing/2014/main" id="{721BE1B1-26C4-8C44-E0C2-04975598D302}"/>
              </a:ext>
            </a:extLst>
          </p:cNvPr>
          <p:cNvSpPr>
            <a:spLocks noGrp="1"/>
          </p:cNvSpPr>
          <p:nvPr>
            <p:ph type="body" idx="1"/>
          </p:nvPr>
        </p:nvSpPr>
        <p:spPr>
          <a:xfrm>
            <a:off x="661865" y="1071472"/>
            <a:ext cx="10868660" cy="2492990"/>
          </a:xfrm>
        </p:spPr>
        <p:txBody>
          <a:bodyPr wrap="square" lIns="0" tIns="0" rIns="0" bIns="0" anchor="t">
            <a:spAutoFit/>
          </a:bodyPr>
          <a:lstStyle/>
          <a:p>
            <a:pPr marL="285750" indent="-285750">
              <a:buFont typeface="Arial" panose="020B0604020202020204" pitchFamily="34" charset="0"/>
              <a:buChar char="•"/>
            </a:pPr>
            <a:r>
              <a:rPr lang="en-US"/>
              <a:t>Review outstanding obligations to determine if they meet the requirements of an obligation as defined in OFP Volume II, Chapter 5 </a:t>
            </a:r>
            <a:r>
              <a:rPr lang="en-US">
                <a:hlinkClick r:id="rId2"/>
              </a:rPr>
              <a:t>http://www.va.gov/finance/docs/VA-FinancialPolicyVolumeIIChapter05.pdf</a:t>
            </a:r>
            <a:r>
              <a:rPr lang="en-US"/>
              <a: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Estimated obligations are to be adjusted (increased or decreased) accordingly</a:t>
            </a:r>
            <a:endParaRPr lang="en-US">
              <a:ea typeface="Calibri"/>
              <a:cs typeface="Calibri"/>
            </a:endParaRPr>
          </a:p>
          <a:p>
            <a:pPr marL="285750" indent="-285750">
              <a:buFont typeface="Arial" panose="020B0604020202020204" pitchFamily="34" charset="0"/>
              <a:buChar char="•"/>
            </a:pPr>
            <a:endParaRPr lang="en-US">
              <a:ea typeface="Calibri"/>
              <a:cs typeface="Calibri"/>
            </a:endParaRPr>
          </a:p>
          <a:p>
            <a:pPr marL="285750" indent="-285750">
              <a:buFont typeface="Arial" panose="020B0604020202020204" pitchFamily="34" charset="0"/>
              <a:buChar char="•"/>
            </a:pPr>
            <a:r>
              <a:rPr lang="en-US">
                <a:ea typeface="Calibri"/>
                <a:cs typeface="Calibri"/>
              </a:rPr>
              <a:t>The UDO report is critical in managing money.  It tells you which obligations are open.  Very useful when managing 1358 for subject reimbursement and IPAs.  We do not want a large lapse in money as occurred last year at one station.</a:t>
            </a:r>
          </a:p>
          <a:p>
            <a:pPr marL="285750" indent="-285750">
              <a:buFont typeface="Arial" panose="020B0604020202020204" pitchFamily="34" charset="0"/>
              <a:buChar char="•"/>
            </a:pPr>
            <a:endParaRPr lang="en-US">
              <a:ea typeface="Calibri"/>
              <a:cs typeface="Calibri"/>
            </a:endParaRPr>
          </a:p>
        </p:txBody>
      </p:sp>
    </p:spTree>
    <p:extLst>
      <p:ext uri="{BB962C8B-B14F-4D97-AF65-F5344CB8AC3E}">
        <p14:creationId xmlns:p14="http://schemas.microsoft.com/office/powerpoint/2010/main" val="290446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F9E4-71B4-23BD-B518-4EEA12A28A46}"/>
              </a:ext>
            </a:extLst>
          </p:cNvPr>
          <p:cNvSpPr>
            <a:spLocks noGrp="1"/>
          </p:cNvSpPr>
          <p:nvPr>
            <p:ph type="title"/>
          </p:nvPr>
        </p:nvSpPr>
        <p:spPr>
          <a:xfrm>
            <a:off x="146147" y="158944"/>
            <a:ext cx="11631930" cy="430887"/>
          </a:xfrm>
        </p:spPr>
        <p:txBody>
          <a:bodyPr/>
          <a:lstStyle/>
          <a:p>
            <a:r>
              <a:rPr lang="en-US"/>
              <a:t>Section 2: </a:t>
            </a:r>
            <a:r>
              <a:rPr lang="en-US" spc="-10"/>
              <a:t>How</a:t>
            </a:r>
            <a:r>
              <a:rPr lang="en-US" spc="-105"/>
              <a:t> </a:t>
            </a:r>
            <a:r>
              <a:rPr lang="en-US"/>
              <a:t>to</a:t>
            </a:r>
            <a:r>
              <a:rPr lang="en-US" spc="-90"/>
              <a:t> </a:t>
            </a:r>
            <a:r>
              <a:rPr lang="en-US"/>
              <a:t>look</a:t>
            </a:r>
            <a:r>
              <a:rPr lang="en-US" spc="-90"/>
              <a:t> </a:t>
            </a:r>
            <a:r>
              <a:rPr lang="en-US"/>
              <a:t>at</a:t>
            </a:r>
            <a:r>
              <a:rPr lang="en-US" spc="-105"/>
              <a:t> </a:t>
            </a:r>
            <a:r>
              <a:rPr lang="en-US" spc="-20"/>
              <a:t>SOA:</a:t>
            </a:r>
            <a:r>
              <a:rPr lang="en-US" spc="-110"/>
              <a:t> </a:t>
            </a:r>
            <a:r>
              <a:rPr lang="en-US" spc="-20"/>
              <a:t>Activities</a:t>
            </a:r>
            <a:r>
              <a:rPr lang="en-US" spc="-114"/>
              <a:t> </a:t>
            </a:r>
            <a:r>
              <a:rPr lang="en-US"/>
              <a:t>to</a:t>
            </a:r>
            <a:r>
              <a:rPr lang="en-US" spc="-100"/>
              <a:t> </a:t>
            </a:r>
            <a:r>
              <a:rPr lang="en-US" spc="-25"/>
              <a:t>support</a:t>
            </a:r>
            <a:r>
              <a:rPr lang="en-US" spc="-110"/>
              <a:t> </a:t>
            </a:r>
            <a:r>
              <a:rPr lang="en-US"/>
              <a:t>2%</a:t>
            </a:r>
            <a:r>
              <a:rPr lang="en-US" spc="-120"/>
              <a:t> </a:t>
            </a:r>
            <a:r>
              <a:rPr lang="en-US" spc="-10"/>
              <a:t>target</a:t>
            </a:r>
            <a:endParaRPr lang="en-US"/>
          </a:p>
        </p:txBody>
      </p:sp>
      <p:sp>
        <p:nvSpPr>
          <p:cNvPr id="3" name="Text Placeholder 2">
            <a:extLst>
              <a:ext uri="{FF2B5EF4-FFF2-40B4-BE49-F238E27FC236}">
                <a16:creationId xmlns:a16="http://schemas.microsoft.com/office/drawing/2014/main" id="{1DAE4618-C60D-7347-DC6C-3BA080DCE21B}"/>
              </a:ext>
            </a:extLst>
          </p:cNvPr>
          <p:cNvSpPr>
            <a:spLocks noGrp="1"/>
          </p:cNvSpPr>
          <p:nvPr>
            <p:ph type="body" idx="1"/>
          </p:nvPr>
        </p:nvSpPr>
        <p:spPr>
          <a:xfrm>
            <a:off x="245574" y="873601"/>
            <a:ext cx="5374014" cy="4985980"/>
          </a:xfrm>
        </p:spPr>
        <p:txBody>
          <a:bodyPr wrap="square" lIns="0" tIns="0" rIns="0" bIns="0" anchor="t">
            <a:spAutoFit/>
          </a:bodyPr>
          <a:lstStyle/>
          <a:p>
            <a:r>
              <a:rPr lang="en-US"/>
              <a:t>You may think that you’ve reached the 2% carryover threshold because you’ve entered a 2237 for equipment, a 1358 for IPAs, or placed a credit card order. </a:t>
            </a:r>
          </a:p>
          <a:p>
            <a:endParaRPr lang="en-US"/>
          </a:p>
          <a:p>
            <a:r>
              <a:rPr lang="en-US"/>
              <a:t>However, taking the action to enter the funding documents in VISTA only </a:t>
            </a:r>
            <a:r>
              <a:rPr lang="en-US" b="1"/>
              <a:t>commits the funds. </a:t>
            </a:r>
          </a:p>
          <a:p>
            <a:r>
              <a:rPr lang="en-US"/>
              <a:t>Funds hit the fund control point and come off your balance when those transactions </a:t>
            </a:r>
            <a:r>
              <a:rPr lang="en-US" b="1"/>
              <a:t>are obligated by fiscal. </a:t>
            </a:r>
          </a:p>
          <a:p>
            <a:endParaRPr lang="en-US" b="1"/>
          </a:p>
          <a:p>
            <a:r>
              <a:rPr lang="en-US"/>
              <a:t>For a 2237 supporting a contract, obligation occurs only after the contract is completed and signed. </a:t>
            </a:r>
          </a:p>
          <a:p>
            <a:endParaRPr lang="en-US"/>
          </a:p>
          <a:p>
            <a:r>
              <a:rPr lang="en-US"/>
              <a:t>For a 1358 for IPAs, you may need to follow up with your fiscal until you see the obligation hit your fund control point. </a:t>
            </a:r>
          </a:p>
          <a:p>
            <a:endParaRPr lang="en-US">
              <a:cs typeface="Calibri"/>
            </a:endParaRPr>
          </a:p>
          <a:p>
            <a:r>
              <a:rPr lang="en-US">
                <a:cs typeface="Calibri"/>
              </a:rPr>
              <a:t>For credit cards, the purchase order is not obligated until the order has been reconciled.</a:t>
            </a:r>
          </a:p>
        </p:txBody>
      </p:sp>
      <p:pic>
        <p:nvPicPr>
          <p:cNvPr id="5" name="Picture 4" descr="A picture containing text, cat&#10;&#10;Description automatically generated">
            <a:extLst>
              <a:ext uri="{FF2B5EF4-FFF2-40B4-BE49-F238E27FC236}">
                <a16:creationId xmlns:a16="http://schemas.microsoft.com/office/drawing/2014/main" id="{608540D4-AFFB-C76A-40E1-261ABC0DE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944" y="1812070"/>
            <a:ext cx="6036033" cy="3233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209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489777"/>
          </a:xfrm>
          <a:prstGeom prst="rect">
            <a:avLst/>
          </a:prstGeom>
        </p:spPr>
        <p:txBody>
          <a:bodyPr vert="horz" wrap="square" lIns="0" tIns="58320" rIns="0" bIns="0" rtlCol="0">
            <a:spAutoFit/>
          </a:bodyPr>
          <a:lstStyle/>
          <a:p>
            <a:pPr marL="230504">
              <a:lnSpc>
                <a:spcPct val="100000"/>
              </a:lnSpc>
              <a:spcBef>
                <a:spcPts val="95"/>
              </a:spcBef>
            </a:pPr>
            <a:r>
              <a:rPr spc="-20"/>
              <a:t>Section</a:t>
            </a:r>
            <a:r>
              <a:rPr spc="-125"/>
              <a:t> </a:t>
            </a:r>
            <a:r>
              <a:t>2:</a:t>
            </a:r>
            <a:r>
              <a:rPr spc="-85"/>
              <a:t> </a:t>
            </a:r>
            <a:r>
              <a:rPr spc="-10"/>
              <a:t>How</a:t>
            </a:r>
            <a:r>
              <a:rPr spc="-105"/>
              <a:t> </a:t>
            </a:r>
            <a:r>
              <a:t>to</a:t>
            </a:r>
            <a:r>
              <a:rPr spc="-90"/>
              <a:t> </a:t>
            </a:r>
            <a:r>
              <a:t>look</a:t>
            </a:r>
            <a:r>
              <a:rPr spc="-90"/>
              <a:t> </a:t>
            </a:r>
            <a:r>
              <a:t>at</a:t>
            </a:r>
            <a:r>
              <a:rPr spc="-105"/>
              <a:t> </a:t>
            </a:r>
            <a:r>
              <a:rPr spc="-20"/>
              <a:t>SOA:</a:t>
            </a:r>
            <a:r>
              <a:rPr spc="-110"/>
              <a:t> </a:t>
            </a:r>
            <a:r>
              <a:rPr spc="-20"/>
              <a:t>Activities</a:t>
            </a:r>
            <a:r>
              <a:rPr spc="-114"/>
              <a:t> </a:t>
            </a:r>
            <a:r>
              <a:t>to</a:t>
            </a:r>
            <a:r>
              <a:rPr spc="-100"/>
              <a:t> </a:t>
            </a:r>
            <a:r>
              <a:rPr spc="-25"/>
              <a:t>support</a:t>
            </a:r>
            <a:r>
              <a:rPr spc="-110"/>
              <a:t> </a:t>
            </a:r>
            <a:r>
              <a:rPr lang="en-US"/>
              <a:t>2</a:t>
            </a:r>
            <a:r>
              <a:t>%</a:t>
            </a:r>
            <a:r>
              <a:rPr spc="-120"/>
              <a:t> </a:t>
            </a:r>
            <a:r>
              <a:rPr spc="-10"/>
              <a:t>target</a:t>
            </a:r>
          </a:p>
        </p:txBody>
      </p:sp>
      <p:sp>
        <p:nvSpPr>
          <p:cNvPr id="3" name="object 3"/>
          <p:cNvSpPr txBox="1"/>
          <p:nvPr/>
        </p:nvSpPr>
        <p:spPr>
          <a:xfrm>
            <a:off x="504935" y="1112885"/>
            <a:ext cx="11175365" cy="2484755"/>
          </a:xfrm>
          <a:prstGeom prst="rect">
            <a:avLst/>
          </a:prstGeom>
        </p:spPr>
        <p:txBody>
          <a:bodyPr vert="horz" wrap="square" lIns="0" tIns="47625" rIns="0" bIns="0" rtlCol="0" anchor="t">
            <a:spAutoFit/>
          </a:bodyPr>
          <a:lstStyle/>
          <a:p>
            <a:pPr marL="240665" marR="848360" indent="-228600">
              <a:lnSpc>
                <a:spcPts val="2160"/>
              </a:lnSpc>
              <a:spcBef>
                <a:spcPts val="375"/>
              </a:spcBef>
              <a:buFont typeface="Arial"/>
              <a:buChar char="•"/>
              <a:tabLst>
                <a:tab pos="240665" algn="l"/>
                <a:tab pos="241300" algn="l"/>
              </a:tabLst>
            </a:pPr>
            <a:r>
              <a:rPr sz="2000">
                <a:latin typeface="Calibri"/>
                <a:cs typeface="Calibri"/>
              </a:rPr>
              <a:t>Recommend</a:t>
            </a:r>
            <a:r>
              <a:rPr sz="2000" spc="-50">
                <a:latin typeface="Calibri"/>
                <a:cs typeface="Calibri"/>
              </a:rPr>
              <a:t> </a:t>
            </a:r>
            <a:r>
              <a:rPr sz="2000">
                <a:latin typeface="Calibri"/>
                <a:cs typeface="Calibri"/>
              </a:rPr>
              <a:t>starting</a:t>
            </a:r>
            <a:r>
              <a:rPr sz="2000" spc="-15">
                <a:latin typeface="Calibri"/>
                <a:cs typeface="Calibri"/>
              </a:rPr>
              <a:t> </a:t>
            </a:r>
            <a:r>
              <a:rPr sz="2000">
                <a:latin typeface="Calibri"/>
                <a:cs typeface="Calibri"/>
              </a:rPr>
              <a:t>an</a:t>
            </a:r>
            <a:r>
              <a:rPr sz="2000" spc="-35">
                <a:latin typeface="Calibri"/>
                <a:cs typeface="Calibri"/>
              </a:rPr>
              <a:t> </a:t>
            </a:r>
            <a:r>
              <a:rPr sz="2000">
                <a:latin typeface="Calibri"/>
                <a:cs typeface="Calibri"/>
              </a:rPr>
              <a:t>excel</a:t>
            </a:r>
            <a:r>
              <a:rPr sz="2000" spc="-20">
                <a:latin typeface="Calibri"/>
                <a:cs typeface="Calibri"/>
              </a:rPr>
              <a:t> </a:t>
            </a:r>
            <a:r>
              <a:rPr sz="2000">
                <a:latin typeface="Calibri"/>
                <a:cs typeface="Calibri"/>
              </a:rPr>
              <a:t>sheet</a:t>
            </a:r>
            <a:r>
              <a:rPr sz="2000" spc="-10">
                <a:latin typeface="Calibri"/>
                <a:cs typeface="Calibri"/>
              </a:rPr>
              <a:t> </a:t>
            </a:r>
            <a:r>
              <a:rPr sz="2000">
                <a:latin typeface="Calibri"/>
                <a:cs typeface="Calibri"/>
              </a:rPr>
              <a:t>to</a:t>
            </a:r>
            <a:r>
              <a:rPr sz="2000" spc="-30">
                <a:latin typeface="Calibri"/>
                <a:cs typeface="Calibri"/>
              </a:rPr>
              <a:t> </a:t>
            </a:r>
            <a:r>
              <a:rPr sz="2000">
                <a:latin typeface="Calibri"/>
                <a:cs typeface="Calibri"/>
              </a:rPr>
              <a:t>calculate</a:t>
            </a:r>
            <a:r>
              <a:rPr sz="2000" spc="-20">
                <a:latin typeface="Calibri"/>
                <a:cs typeface="Calibri"/>
              </a:rPr>
              <a:t> </a:t>
            </a:r>
            <a:r>
              <a:rPr lang="en-US" sz="2000">
                <a:latin typeface="Calibri"/>
                <a:cs typeface="Calibri"/>
              </a:rPr>
              <a:t>2</a:t>
            </a:r>
            <a:r>
              <a:rPr sz="2000">
                <a:latin typeface="Calibri"/>
                <a:cs typeface="Calibri"/>
              </a:rPr>
              <a:t>%</a:t>
            </a:r>
            <a:r>
              <a:rPr sz="2000" spc="-50">
                <a:latin typeface="Calibri"/>
                <a:cs typeface="Calibri"/>
              </a:rPr>
              <a:t> </a:t>
            </a:r>
            <a:r>
              <a:rPr sz="2000" spc="-10">
                <a:latin typeface="Calibri"/>
                <a:cs typeface="Calibri"/>
              </a:rPr>
              <a:t>carry-</a:t>
            </a:r>
            <a:r>
              <a:rPr sz="2000">
                <a:latin typeface="Calibri"/>
                <a:cs typeface="Calibri"/>
              </a:rPr>
              <a:t>over</a:t>
            </a:r>
            <a:r>
              <a:rPr sz="2000" spc="-25">
                <a:latin typeface="Calibri"/>
                <a:cs typeface="Calibri"/>
              </a:rPr>
              <a:t> </a:t>
            </a:r>
            <a:r>
              <a:rPr sz="2000">
                <a:latin typeface="Calibri"/>
                <a:cs typeface="Calibri"/>
              </a:rPr>
              <a:t>no</a:t>
            </a:r>
            <a:r>
              <a:rPr sz="2000" spc="-55">
                <a:latin typeface="Calibri"/>
                <a:cs typeface="Calibri"/>
              </a:rPr>
              <a:t> </a:t>
            </a:r>
            <a:r>
              <a:rPr sz="2000">
                <a:latin typeface="Calibri"/>
                <a:cs typeface="Calibri"/>
              </a:rPr>
              <a:t>later</a:t>
            </a:r>
            <a:r>
              <a:rPr sz="2000" spc="-5">
                <a:latin typeface="Calibri"/>
                <a:cs typeface="Calibri"/>
              </a:rPr>
              <a:t> </a:t>
            </a:r>
            <a:r>
              <a:rPr sz="2000">
                <a:latin typeface="Calibri"/>
                <a:cs typeface="Calibri"/>
              </a:rPr>
              <a:t>than</a:t>
            </a:r>
            <a:r>
              <a:rPr sz="2000" spc="-35">
                <a:latin typeface="Calibri"/>
                <a:cs typeface="Calibri"/>
              </a:rPr>
              <a:t> </a:t>
            </a:r>
            <a:r>
              <a:rPr sz="2000">
                <a:latin typeface="Calibri"/>
                <a:cs typeface="Calibri"/>
              </a:rPr>
              <a:t>8/15/2</a:t>
            </a:r>
            <a:r>
              <a:rPr lang="en-US" sz="2000">
                <a:latin typeface="Calibri"/>
                <a:cs typeface="Calibri"/>
              </a:rPr>
              <a:t>3</a:t>
            </a:r>
            <a:r>
              <a:rPr sz="2000">
                <a:latin typeface="Calibri"/>
                <a:cs typeface="Calibri"/>
              </a:rPr>
              <a:t>.</a:t>
            </a:r>
            <a:r>
              <a:rPr sz="2000" spc="350">
                <a:latin typeface="Calibri"/>
                <a:cs typeface="Calibri"/>
              </a:rPr>
              <a:t> </a:t>
            </a:r>
            <a:r>
              <a:rPr sz="2000">
                <a:latin typeface="Calibri"/>
                <a:cs typeface="Calibri"/>
              </a:rPr>
              <a:t>It</a:t>
            </a:r>
            <a:r>
              <a:rPr sz="2000" spc="-35">
                <a:latin typeface="Calibri"/>
                <a:cs typeface="Calibri"/>
              </a:rPr>
              <a:t> </a:t>
            </a:r>
            <a:r>
              <a:rPr sz="2000">
                <a:latin typeface="Calibri"/>
                <a:cs typeface="Calibri"/>
              </a:rPr>
              <a:t>should</a:t>
            </a:r>
            <a:r>
              <a:rPr sz="2000" spc="-30">
                <a:latin typeface="Calibri"/>
                <a:cs typeface="Calibri"/>
              </a:rPr>
              <a:t> </a:t>
            </a:r>
            <a:r>
              <a:rPr sz="2000" spc="-25">
                <a:latin typeface="Calibri"/>
                <a:cs typeface="Calibri"/>
              </a:rPr>
              <a:t>be </a:t>
            </a:r>
            <a:r>
              <a:rPr sz="2000">
                <a:latin typeface="Calibri"/>
                <a:cs typeface="Calibri"/>
              </a:rPr>
              <a:t>updated</a:t>
            </a:r>
            <a:r>
              <a:rPr sz="2000" spc="-40">
                <a:latin typeface="Calibri"/>
                <a:cs typeface="Calibri"/>
              </a:rPr>
              <a:t> </a:t>
            </a:r>
            <a:r>
              <a:rPr sz="2000">
                <a:latin typeface="Calibri"/>
                <a:cs typeface="Calibri"/>
              </a:rPr>
              <a:t>every</a:t>
            </a:r>
            <a:r>
              <a:rPr sz="2000" spc="-15">
                <a:latin typeface="Calibri"/>
                <a:cs typeface="Calibri"/>
              </a:rPr>
              <a:t> </a:t>
            </a:r>
            <a:r>
              <a:rPr sz="2000">
                <a:latin typeface="Calibri"/>
                <a:cs typeface="Calibri"/>
              </a:rPr>
              <a:t>couple</a:t>
            </a:r>
            <a:r>
              <a:rPr sz="2000" spc="-50">
                <a:latin typeface="Calibri"/>
                <a:cs typeface="Calibri"/>
              </a:rPr>
              <a:t> </a:t>
            </a:r>
            <a:r>
              <a:rPr sz="2000">
                <a:latin typeface="Calibri"/>
                <a:cs typeface="Calibri"/>
              </a:rPr>
              <a:t>days</a:t>
            </a:r>
            <a:r>
              <a:rPr sz="2000" spc="-35">
                <a:latin typeface="Calibri"/>
                <a:cs typeface="Calibri"/>
              </a:rPr>
              <a:t> </a:t>
            </a:r>
            <a:r>
              <a:rPr sz="2000">
                <a:latin typeface="Calibri"/>
                <a:cs typeface="Calibri"/>
              </a:rPr>
              <a:t>as</a:t>
            </a:r>
            <a:r>
              <a:rPr sz="2000" spc="-10">
                <a:latin typeface="Calibri"/>
                <a:cs typeface="Calibri"/>
              </a:rPr>
              <a:t> </a:t>
            </a:r>
            <a:r>
              <a:rPr sz="2000">
                <a:latin typeface="Calibri"/>
                <a:cs typeface="Calibri"/>
              </a:rPr>
              <a:t>you</a:t>
            </a:r>
            <a:r>
              <a:rPr sz="2000" spc="-50">
                <a:latin typeface="Calibri"/>
                <a:cs typeface="Calibri"/>
              </a:rPr>
              <a:t> </a:t>
            </a:r>
            <a:r>
              <a:rPr sz="2000">
                <a:latin typeface="Calibri"/>
                <a:cs typeface="Calibri"/>
              </a:rPr>
              <a:t>get</a:t>
            </a:r>
            <a:r>
              <a:rPr sz="2000" spc="-35">
                <a:latin typeface="Calibri"/>
                <a:cs typeface="Calibri"/>
              </a:rPr>
              <a:t> </a:t>
            </a:r>
            <a:r>
              <a:rPr sz="2000">
                <a:latin typeface="Calibri"/>
                <a:cs typeface="Calibri"/>
              </a:rPr>
              <a:t>closer</a:t>
            </a:r>
            <a:r>
              <a:rPr sz="2000" spc="-10">
                <a:latin typeface="Calibri"/>
                <a:cs typeface="Calibri"/>
              </a:rPr>
              <a:t> </a:t>
            </a:r>
            <a:r>
              <a:rPr sz="2000">
                <a:latin typeface="Calibri"/>
                <a:cs typeface="Calibri"/>
              </a:rPr>
              <a:t>to</a:t>
            </a:r>
            <a:r>
              <a:rPr sz="2000" spc="-25">
                <a:latin typeface="Calibri"/>
                <a:cs typeface="Calibri"/>
              </a:rPr>
              <a:t> </a:t>
            </a:r>
            <a:r>
              <a:rPr sz="2000">
                <a:latin typeface="Calibri"/>
                <a:cs typeface="Calibri"/>
              </a:rPr>
              <a:t>the</a:t>
            </a:r>
            <a:r>
              <a:rPr sz="2000" spc="-35">
                <a:latin typeface="Calibri"/>
                <a:cs typeface="Calibri"/>
              </a:rPr>
              <a:t> </a:t>
            </a:r>
            <a:r>
              <a:rPr sz="2000">
                <a:latin typeface="Calibri"/>
                <a:cs typeface="Calibri"/>
              </a:rPr>
              <a:t>end</a:t>
            </a:r>
            <a:r>
              <a:rPr sz="2000" spc="-25">
                <a:latin typeface="Calibri"/>
                <a:cs typeface="Calibri"/>
              </a:rPr>
              <a:t> </a:t>
            </a:r>
            <a:r>
              <a:rPr sz="2000">
                <a:latin typeface="Calibri"/>
                <a:cs typeface="Calibri"/>
              </a:rPr>
              <a:t>of</a:t>
            </a:r>
            <a:r>
              <a:rPr sz="2000" spc="-35">
                <a:latin typeface="Calibri"/>
                <a:cs typeface="Calibri"/>
              </a:rPr>
              <a:t> </a:t>
            </a:r>
            <a:r>
              <a:rPr sz="2000">
                <a:latin typeface="Calibri"/>
                <a:cs typeface="Calibri"/>
              </a:rPr>
              <a:t>the</a:t>
            </a:r>
            <a:r>
              <a:rPr sz="2000" spc="-20">
                <a:latin typeface="Calibri"/>
                <a:cs typeface="Calibri"/>
              </a:rPr>
              <a:t> </a:t>
            </a:r>
            <a:r>
              <a:rPr sz="2000">
                <a:latin typeface="Calibri"/>
                <a:cs typeface="Calibri"/>
              </a:rPr>
              <a:t>fiscal</a:t>
            </a:r>
            <a:r>
              <a:rPr sz="2000" spc="-20">
                <a:latin typeface="Calibri"/>
                <a:cs typeface="Calibri"/>
              </a:rPr>
              <a:t> </a:t>
            </a:r>
            <a:r>
              <a:rPr sz="2000" spc="-10">
                <a:latin typeface="Calibri"/>
                <a:cs typeface="Calibri"/>
              </a:rPr>
              <a:t>year.</a:t>
            </a:r>
            <a:endParaRPr sz="2000">
              <a:latin typeface="Calibri"/>
              <a:cs typeface="Calibri"/>
            </a:endParaRPr>
          </a:p>
          <a:p>
            <a:pPr>
              <a:lnSpc>
                <a:spcPct val="100000"/>
              </a:lnSpc>
              <a:buFont typeface="Arial"/>
              <a:buChar char="•"/>
            </a:pPr>
            <a:endParaRPr sz="2000">
              <a:latin typeface="Calibri"/>
              <a:cs typeface="Calibri"/>
            </a:endParaRPr>
          </a:p>
          <a:p>
            <a:pPr marL="240665" marR="5080" indent="-228600">
              <a:lnSpc>
                <a:spcPts val="2160"/>
              </a:lnSpc>
              <a:spcBef>
                <a:spcPts val="1720"/>
              </a:spcBef>
              <a:buFont typeface="Arial"/>
              <a:buChar char="•"/>
              <a:tabLst>
                <a:tab pos="240665" algn="l"/>
                <a:tab pos="241300" algn="l"/>
              </a:tabLst>
            </a:pPr>
            <a:r>
              <a:rPr sz="2000">
                <a:latin typeface="Calibri"/>
                <a:cs typeface="Calibri"/>
              </a:rPr>
              <a:t>The</a:t>
            </a:r>
            <a:r>
              <a:rPr sz="2000" spc="-30">
                <a:latin typeface="Calibri"/>
                <a:cs typeface="Calibri"/>
              </a:rPr>
              <a:t> </a:t>
            </a:r>
            <a:r>
              <a:rPr sz="2000">
                <a:latin typeface="Calibri"/>
                <a:cs typeface="Calibri"/>
              </a:rPr>
              <a:t>excel</a:t>
            </a:r>
            <a:r>
              <a:rPr sz="2000" spc="-20">
                <a:latin typeface="Calibri"/>
                <a:cs typeface="Calibri"/>
              </a:rPr>
              <a:t> </a:t>
            </a:r>
            <a:r>
              <a:rPr sz="2000">
                <a:latin typeface="Calibri"/>
                <a:cs typeface="Calibri"/>
              </a:rPr>
              <a:t>sheet</a:t>
            </a:r>
            <a:r>
              <a:rPr sz="2000" spc="-30">
                <a:latin typeface="Calibri"/>
                <a:cs typeface="Calibri"/>
              </a:rPr>
              <a:t> </a:t>
            </a:r>
            <a:r>
              <a:rPr sz="2000">
                <a:latin typeface="Calibri"/>
                <a:cs typeface="Calibri"/>
              </a:rPr>
              <a:t>example</a:t>
            </a:r>
            <a:r>
              <a:rPr sz="2000" spc="-20">
                <a:latin typeface="Calibri"/>
                <a:cs typeface="Calibri"/>
              </a:rPr>
              <a:t> </a:t>
            </a:r>
            <a:r>
              <a:rPr sz="2000">
                <a:latin typeface="Calibri"/>
                <a:cs typeface="Calibri"/>
              </a:rPr>
              <a:t>in</a:t>
            </a:r>
            <a:r>
              <a:rPr sz="2000" spc="-25">
                <a:latin typeface="Calibri"/>
                <a:cs typeface="Calibri"/>
              </a:rPr>
              <a:t> </a:t>
            </a:r>
            <a:r>
              <a:rPr sz="2000">
                <a:latin typeface="Calibri"/>
                <a:cs typeface="Calibri"/>
              </a:rPr>
              <a:t>this</a:t>
            </a:r>
            <a:r>
              <a:rPr sz="2000" spc="-35">
                <a:latin typeface="Calibri"/>
                <a:cs typeface="Calibri"/>
              </a:rPr>
              <a:t> </a:t>
            </a:r>
            <a:r>
              <a:rPr sz="2000" spc="-10">
                <a:latin typeface="Calibri"/>
                <a:cs typeface="Calibri"/>
              </a:rPr>
              <a:t>presentation</a:t>
            </a:r>
            <a:r>
              <a:rPr sz="2000" spc="-15">
                <a:latin typeface="Calibri"/>
                <a:cs typeface="Calibri"/>
              </a:rPr>
              <a:t> </a:t>
            </a:r>
            <a:r>
              <a:rPr sz="2000">
                <a:latin typeface="Calibri"/>
                <a:cs typeface="Calibri"/>
              </a:rPr>
              <a:t>is</a:t>
            </a:r>
            <a:r>
              <a:rPr sz="2000" spc="-25">
                <a:latin typeface="Calibri"/>
                <a:cs typeface="Calibri"/>
              </a:rPr>
              <a:t> </a:t>
            </a:r>
            <a:r>
              <a:rPr sz="2000">
                <a:latin typeface="Calibri"/>
                <a:cs typeface="Calibri"/>
              </a:rPr>
              <a:t>done</a:t>
            </a:r>
            <a:r>
              <a:rPr sz="2000" spc="-50">
                <a:latin typeface="Calibri"/>
                <a:cs typeface="Calibri"/>
              </a:rPr>
              <a:t> </a:t>
            </a:r>
            <a:r>
              <a:rPr sz="2000">
                <a:latin typeface="Calibri"/>
                <a:cs typeface="Calibri"/>
              </a:rPr>
              <a:t>for</a:t>
            </a:r>
            <a:r>
              <a:rPr sz="2000" spc="-45">
                <a:latin typeface="Calibri"/>
                <a:cs typeface="Calibri"/>
              </a:rPr>
              <a:t> </a:t>
            </a:r>
            <a:r>
              <a:rPr sz="2000">
                <a:latin typeface="Calibri"/>
                <a:cs typeface="Calibri"/>
              </a:rPr>
              <a:t>the</a:t>
            </a:r>
            <a:r>
              <a:rPr sz="2000" spc="-30">
                <a:latin typeface="Calibri"/>
                <a:cs typeface="Calibri"/>
              </a:rPr>
              <a:t> </a:t>
            </a:r>
            <a:r>
              <a:rPr sz="2000">
                <a:latin typeface="Calibri"/>
                <a:cs typeface="Calibri"/>
              </a:rPr>
              <a:t>overall</a:t>
            </a:r>
            <a:r>
              <a:rPr sz="2000" spc="-20">
                <a:latin typeface="Calibri"/>
                <a:cs typeface="Calibri"/>
              </a:rPr>
              <a:t> </a:t>
            </a:r>
            <a:r>
              <a:rPr sz="2000">
                <a:latin typeface="Calibri"/>
                <a:cs typeface="Calibri"/>
              </a:rPr>
              <a:t>program.</a:t>
            </a:r>
            <a:r>
              <a:rPr sz="2000" spc="395">
                <a:latin typeface="Calibri"/>
                <a:cs typeface="Calibri"/>
              </a:rPr>
              <a:t> </a:t>
            </a:r>
            <a:r>
              <a:rPr sz="2000" spc="-40">
                <a:latin typeface="Calibri"/>
                <a:cs typeface="Calibri"/>
              </a:rPr>
              <a:t>You</a:t>
            </a:r>
            <a:r>
              <a:rPr lang="en-US" sz="2000" spc="-60">
                <a:latin typeface="Calibri"/>
                <a:cs typeface="Calibri"/>
              </a:rPr>
              <a:t> should </a:t>
            </a:r>
            <a:r>
              <a:rPr lang="en-US" sz="2000">
                <a:latin typeface="Calibri"/>
                <a:cs typeface="Calibri"/>
              </a:rPr>
              <a:t>also</a:t>
            </a:r>
            <a:r>
              <a:rPr sz="2000" spc="-30">
                <a:latin typeface="Calibri"/>
                <a:cs typeface="Calibri"/>
              </a:rPr>
              <a:t> </a:t>
            </a:r>
            <a:r>
              <a:rPr sz="2000">
                <a:latin typeface="Calibri"/>
                <a:cs typeface="Calibri"/>
              </a:rPr>
              <a:t>do</a:t>
            </a:r>
            <a:r>
              <a:rPr sz="2000" spc="-35">
                <a:latin typeface="Calibri"/>
                <a:cs typeface="Calibri"/>
              </a:rPr>
              <a:t> </a:t>
            </a:r>
            <a:r>
              <a:rPr sz="2000">
                <a:latin typeface="Calibri"/>
                <a:cs typeface="Calibri"/>
              </a:rPr>
              <a:t>this</a:t>
            </a:r>
            <a:r>
              <a:rPr sz="2000" spc="-30">
                <a:latin typeface="Calibri"/>
                <a:cs typeface="Calibri"/>
              </a:rPr>
              <a:t> </a:t>
            </a:r>
            <a:r>
              <a:rPr sz="2000">
                <a:latin typeface="Calibri"/>
                <a:cs typeface="Calibri"/>
              </a:rPr>
              <a:t>for</a:t>
            </a:r>
            <a:r>
              <a:rPr sz="2000" spc="-45">
                <a:latin typeface="Calibri"/>
                <a:cs typeface="Calibri"/>
              </a:rPr>
              <a:t> </a:t>
            </a:r>
            <a:r>
              <a:rPr sz="2000" spc="-20">
                <a:latin typeface="Calibri"/>
                <a:cs typeface="Calibri"/>
              </a:rPr>
              <a:t>each </a:t>
            </a:r>
            <a:r>
              <a:rPr sz="2000">
                <a:latin typeface="Calibri"/>
                <a:cs typeface="Calibri"/>
              </a:rPr>
              <a:t>individual</a:t>
            </a:r>
            <a:r>
              <a:rPr sz="2000" spc="-25">
                <a:latin typeface="Calibri"/>
                <a:cs typeface="Calibri"/>
              </a:rPr>
              <a:t> </a:t>
            </a:r>
            <a:r>
              <a:rPr sz="2000">
                <a:latin typeface="Calibri"/>
                <a:cs typeface="Calibri"/>
              </a:rPr>
              <a:t>Program</a:t>
            </a:r>
            <a:r>
              <a:rPr sz="2000" spc="-30">
                <a:latin typeface="Calibri"/>
                <a:cs typeface="Calibri"/>
              </a:rPr>
              <a:t> </a:t>
            </a:r>
            <a:r>
              <a:rPr sz="2000">
                <a:latin typeface="Calibri"/>
                <a:cs typeface="Calibri"/>
              </a:rPr>
              <a:t>(81,</a:t>
            </a:r>
            <a:r>
              <a:rPr sz="2000" spc="-40">
                <a:latin typeface="Calibri"/>
                <a:cs typeface="Calibri"/>
              </a:rPr>
              <a:t> </a:t>
            </a:r>
            <a:r>
              <a:rPr sz="2000">
                <a:latin typeface="Calibri"/>
                <a:cs typeface="Calibri"/>
              </a:rPr>
              <a:t>82,</a:t>
            </a:r>
            <a:r>
              <a:rPr sz="2000" spc="-50">
                <a:latin typeface="Calibri"/>
                <a:cs typeface="Calibri"/>
              </a:rPr>
              <a:t> </a:t>
            </a:r>
            <a:r>
              <a:rPr sz="2000">
                <a:latin typeface="Calibri"/>
                <a:cs typeface="Calibri"/>
              </a:rPr>
              <a:t>84,</a:t>
            </a:r>
            <a:r>
              <a:rPr sz="2000" spc="-45">
                <a:latin typeface="Calibri"/>
                <a:cs typeface="Calibri"/>
              </a:rPr>
              <a:t> </a:t>
            </a:r>
            <a:r>
              <a:rPr sz="2000">
                <a:latin typeface="Calibri"/>
                <a:cs typeface="Calibri"/>
              </a:rPr>
              <a:t>85,</a:t>
            </a:r>
            <a:r>
              <a:rPr sz="2000" spc="-40">
                <a:latin typeface="Calibri"/>
                <a:cs typeface="Calibri"/>
              </a:rPr>
              <a:t> </a:t>
            </a:r>
            <a:r>
              <a:rPr sz="2000">
                <a:latin typeface="Calibri"/>
                <a:cs typeface="Calibri"/>
              </a:rPr>
              <a:t>86)</a:t>
            </a:r>
            <a:r>
              <a:rPr sz="2000" spc="-30">
                <a:latin typeface="Calibri"/>
                <a:cs typeface="Calibri"/>
              </a:rPr>
              <a:t> </a:t>
            </a:r>
            <a:r>
              <a:rPr sz="2000">
                <a:latin typeface="Calibri"/>
                <a:cs typeface="Calibri"/>
              </a:rPr>
              <a:t>and</a:t>
            </a:r>
            <a:r>
              <a:rPr sz="2000" spc="-40">
                <a:latin typeface="Calibri"/>
                <a:cs typeface="Calibri"/>
              </a:rPr>
              <a:t> </a:t>
            </a:r>
            <a:r>
              <a:rPr sz="2000">
                <a:latin typeface="Calibri"/>
                <a:cs typeface="Calibri"/>
              </a:rPr>
              <a:t>roll</a:t>
            </a:r>
            <a:r>
              <a:rPr sz="2000" spc="-15">
                <a:latin typeface="Calibri"/>
                <a:cs typeface="Calibri"/>
              </a:rPr>
              <a:t> </a:t>
            </a:r>
            <a:r>
              <a:rPr sz="2000">
                <a:latin typeface="Calibri"/>
                <a:cs typeface="Calibri"/>
              </a:rPr>
              <a:t>the</a:t>
            </a:r>
            <a:r>
              <a:rPr sz="2000" spc="-20">
                <a:latin typeface="Calibri"/>
                <a:cs typeface="Calibri"/>
              </a:rPr>
              <a:t> </a:t>
            </a:r>
            <a:r>
              <a:rPr sz="2000">
                <a:latin typeface="Calibri"/>
                <a:cs typeface="Calibri"/>
              </a:rPr>
              <a:t>data</a:t>
            </a:r>
            <a:r>
              <a:rPr sz="2000" spc="-25">
                <a:latin typeface="Calibri"/>
                <a:cs typeface="Calibri"/>
              </a:rPr>
              <a:t> </a:t>
            </a:r>
            <a:r>
              <a:rPr sz="2000">
                <a:latin typeface="Calibri"/>
                <a:cs typeface="Calibri"/>
              </a:rPr>
              <a:t>up</a:t>
            </a:r>
            <a:r>
              <a:rPr sz="2000" spc="-45">
                <a:latin typeface="Calibri"/>
                <a:cs typeface="Calibri"/>
              </a:rPr>
              <a:t> </a:t>
            </a:r>
            <a:r>
              <a:rPr sz="2000">
                <a:latin typeface="Calibri"/>
                <a:cs typeface="Calibri"/>
              </a:rPr>
              <a:t>to</a:t>
            </a:r>
            <a:r>
              <a:rPr sz="2000" spc="-20">
                <a:latin typeface="Calibri"/>
                <a:cs typeface="Calibri"/>
              </a:rPr>
              <a:t> </a:t>
            </a:r>
            <a:r>
              <a:rPr sz="2000">
                <a:latin typeface="Calibri"/>
                <a:cs typeface="Calibri"/>
              </a:rPr>
              <a:t>the</a:t>
            </a:r>
            <a:r>
              <a:rPr sz="2000" spc="-30">
                <a:latin typeface="Calibri"/>
                <a:cs typeface="Calibri"/>
              </a:rPr>
              <a:t> </a:t>
            </a:r>
            <a:r>
              <a:rPr sz="2000">
                <a:latin typeface="Calibri"/>
                <a:cs typeface="Calibri"/>
              </a:rPr>
              <a:t>overall </a:t>
            </a:r>
            <a:r>
              <a:rPr sz="2000" spc="-10">
                <a:latin typeface="Calibri"/>
                <a:cs typeface="Calibri"/>
              </a:rPr>
              <a:t>program.</a:t>
            </a:r>
            <a:endParaRPr sz="2000">
              <a:latin typeface="Calibri"/>
              <a:cs typeface="Calibri"/>
            </a:endParaRPr>
          </a:p>
          <a:p>
            <a:pPr>
              <a:lnSpc>
                <a:spcPct val="100000"/>
              </a:lnSpc>
              <a:buFont typeface="Arial"/>
              <a:buChar char="•"/>
            </a:pPr>
            <a:endParaRPr sz="2000">
              <a:latin typeface="Calibri"/>
              <a:cs typeface="Calibri"/>
            </a:endParaRPr>
          </a:p>
          <a:p>
            <a:pPr marL="240665" indent="-227965">
              <a:spcBef>
                <a:spcPts val="1440"/>
              </a:spcBef>
              <a:buFont typeface="Arial"/>
              <a:buChar char="•"/>
              <a:tabLst>
                <a:tab pos="240665" algn="l"/>
                <a:tab pos="241300" algn="l"/>
              </a:tabLst>
            </a:pPr>
            <a:r>
              <a:rPr sz="2000">
                <a:latin typeface="Calibri"/>
                <a:cs typeface="Calibri"/>
              </a:rPr>
              <a:t>First</a:t>
            </a:r>
            <a:r>
              <a:rPr sz="2000" spc="-20">
                <a:latin typeface="Calibri"/>
                <a:cs typeface="Calibri"/>
              </a:rPr>
              <a:t> </a:t>
            </a:r>
            <a:r>
              <a:rPr sz="2000">
                <a:latin typeface="Calibri"/>
                <a:cs typeface="Calibri"/>
              </a:rPr>
              <a:t>step</a:t>
            </a:r>
            <a:r>
              <a:rPr sz="2000" spc="-35">
                <a:latin typeface="Calibri"/>
                <a:cs typeface="Calibri"/>
              </a:rPr>
              <a:t> </a:t>
            </a:r>
            <a:r>
              <a:rPr sz="2000">
                <a:latin typeface="Calibri"/>
                <a:cs typeface="Calibri"/>
              </a:rPr>
              <a:t>is</a:t>
            </a:r>
            <a:r>
              <a:rPr sz="2000" spc="-35">
                <a:latin typeface="Calibri"/>
                <a:cs typeface="Calibri"/>
              </a:rPr>
              <a:t> </a:t>
            </a:r>
            <a:r>
              <a:rPr sz="2000">
                <a:latin typeface="Calibri"/>
                <a:cs typeface="Calibri"/>
              </a:rPr>
              <a:t>to</a:t>
            </a:r>
            <a:r>
              <a:rPr sz="2000" spc="-50">
                <a:latin typeface="Calibri"/>
                <a:cs typeface="Calibri"/>
              </a:rPr>
              <a:t> </a:t>
            </a:r>
            <a:r>
              <a:rPr sz="2000">
                <a:latin typeface="Calibri"/>
                <a:cs typeface="Calibri"/>
              </a:rPr>
              <a:t>calculate</a:t>
            </a:r>
            <a:r>
              <a:rPr lang="en-US" sz="2000" spc="-20">
                <a:latin typeface="Calibri"/>
                <a:cs typeface="Calibri"/>
              </a:rPr>
              <a:t> 2</a:t>
            </a:r>
            <a:r>
              <a:rPr sz="2000">
                <a:latin typeface="Calibri"/>
                <a:cs typeface="Calibri"/>
              </a:rPr>
              <a:t>%</a:t>
            </a:r>
            <a:r>
              <a:rPr sz="2000" spc="-60">
                <a:latin typeface="Calibri"/>
                <a:cs typeface="Calibri"/>
              </a:rPr>
              <a:t> </a:t>
            </a:r>
            <a:r>
              <a:rPr sz="2000" spc="-10">
                <a:latin typeface="Calibri"/>
                <a:cs typeface="Calibri"/>
              </a:rPr>
              <a:t>target.</a:t>
            </a:r>
            <a:endParaRPr lang="en-US" sz="2000">
              <a:latin typeface="Calibri"/>
              <a:cs typeface="Calibri"/>
            </a:endParaRPr>
          </a:p>
        </p:txBody>
      </p:sp>
      <p:sp>
        <p:nvSpPr>
          <p:cNvPr id="4" name="object 4"/>
          <p:cNvSpPr txBox="1"/>
          <p:nvPr/>
        </p:nvSpPr>
        <p:spPr>
          <a:xfrm>
            <a:off x="11170411"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888888"/>
                </a:solidFill>
                <a:latin typeface="Calibri"/>
                <a:cs typeface="Calibri"/>
              </a:rPr>
              <a:t>8</a:t>
            </a:r>
            <a:endParaRPr sz="120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3093391664"/>
              </p:ext>
            </p:extLst>
          </p:nvPr>
        </p:nvGraphicFramePr>
        <p:xfrm>
          <a:off x="1944076" y="3987521"/>
          <a:ext cx="8291830" cy="1858010"/>
        </p:xfrm>
        <a:graphic>
          <a:graphicData uri="http://schemas.openxmlformats.org/drawingml/2006/table">
            <a:tbl>
              <a:tblPr firstRow="1" bandRow="1">
                <a:tableStyleId>{2D5ABB26-0587-4C30-8999-92F81FD0307C}</a:tableStyleId>
              </a:tblPr>
              <a:tblGrid>
                <a:gridCol w="2783840">
                  <a:extLst>
                    <a:ext uri="{9D8B030D-6E8A-4147-A177-3AD203B41FA5}">
                      <a16:colId xmlns:a16="http://schemas.microsoft.com/office/drawing/2014/main" val="20000"/>
                    </a:ext>
                  </a:extLst>
                </a:gridCol>
                <a:gridCol w="2783840">
                  <a:extLst>
                    <a:ext uri="{9D8B030D-6E8A-4147-A177-3AD203B41FA5}">
                      <a16:colId xmlns:a16="http://schemas.microsoft.com/office/drawing/2014/main" val="20001"/>
                    </a:ext>
                  </a:extLst>
                </a:gridCol>
                <a:gridCol w="2724150">
                  <a:extLst>
                    <a:ext uri="{9D8B030D-6E8A-4147-A177-3AD203B41FA5}">
                      <a16:colId xmlns:a16="http://schemas.microsoft.com/office/drawing/2014/main" val="20002"/>
                    </a:ext>
                  </a:extLst>
                </a:gridCol>
              </a:tblGrid>
              <a:tr h="929005">
                <a:tc gridSpan="2">
                  <a:txBody>
                    <a:bodyPr/>
                    <a:lstStyle/>
                    <a:p>
                      <a:pPr>
                        <a:lnSpc>
                          <a:spcPct val="100000"/>
                        </a:lnSpc>
                        <a:spcBef>
                          <a:spcPts val="40"/>
                        </a:spcBef>
                      </a:pPr>
                      <a:endParaRPr sz="2100">
                        <a:latin typeface="Times New Roman"/>
                        <a:cs typeface="Times New Roman"/>
                      </a:endParaRPr>
                    </a:p>
                    <a:p>
                      <a:pPr algn="ctr">
                        <a:lnSpc>
                          <a:spcPct val="100000"/>
                        </a:lnSpc>
                      </a:pPr>
                      <a:r>
                        <a:rPr sz="1800" b="1">
                          <a:solidFill>
                            <a:srgbClr val="FFFFFF"/>
                          </a:solidFill>
                          <a:latin typeface="Calibri"/>
                          <a:cs typeface="Calibri"/>
                        </a:rPr>
                        <a:t>0161A1</a:t>
                      </a:r>
                      <a:r>
                        <a:rPr sz="1800" b="1" spc="-20">
                          <a:solidFill>
                            <a:srgbClr val="FFFFFF"/>
                          </a:solidFill>
                          <a:latin typeface="Calibri"/>
                          <a:cs typeface="Calibri"/>
                        </a:rPr>
                        <a:t> </a:t>
                      </a:r>
                      <a:r>
                        <a:rPr sz="1800" b="1">
                          <a:solidFill>
                            <a:srgbClr val="FFFFFF"/>
                          </a:solidFill>
                          <a:latin typeface="Calibri"/>
                          <a:cs typeface="Calibri"/>
                        </a:rPr>
                        <a:t>FY</a:t>
                      </a:r>
                      <a:r>
                        <a:rPr lang="en-US" sz="1800" b="1" spc="-15">
                          <a:solidFill>
                            <a:srgbClr val="FFFFFF"/>
                          </a:solidFill>
                          <a:latin typeface="Calibri"/>
                          <a:cs typeface="Calibri"/>
                        </a:rPr>
                        <a:t> 23</a:t>
                      </a:r>
                      <a:r>
                        <a:rPr lang="en-US" sz="1800" b="1">
                          <a:solidFill>
                            <a:srgbClr val="FFFFFF"/>
                          </a:solidFill>
                          <a:latin typeface="Calibri"/>
                          <a:cs typeface="Calibri"/>
                        </a:rPr>
                        <a:t>/24</a:t>
                      </a:r>
                      <a:r>
                        <a:rPr sz="1800" b="1" spc="10">
                          <a:solidFill>
                            <a:srgbClr val="FFFFFF"/>
                          </a:solidFill>
                          <a:latin typeface="Calibri"/>
                          <a:cs typeface="Calibri"/>
                        </a:rPr>
                        <a:t> </a:t>
                      </a:r>
                      <a:r>
                        <a:rPr sz="1800" b="1" spc="-30">
                          <a:solidFill>
                            <a:srgbClr val="FFFFFF"/>
                          </a:solidFill>
                          <a:latin typeface="Calibri"/>
                          <a:cs typeface="Calibri"/>
                        </a:rPr>
                        <a:t>Total</a:t>
                      </a:r>
                      <a:r>
                        <a:rPr sz="1800" b="1" spc="-40">
                          <a:solidFill>
                            <a:srgbClr val="FFFFFF"/>
                          </a:solidFill>
                          <a:latin typeface="Calibri"/>
                          <a:cs typeface="Calibri"/>
                        </a:rPr>
                        <a:t> </a:t>
                      </a:r>
                      <a:r>
                        <a:rPr sz="1800" b="1">
                          <a:solidFill>
                            <a:srgbClr val="FFFFFF"/>
                          </a:solidFill>
                          <a:latin typeface="Calibri"/>
                          <a:cs typeface="Calibri"/>
                        </a:rPr>
                        <a:t>from</a:t>
                      </a:r>
                      <a:r>
                        <a:rPr sz="1800" b="1" spc="-5">
                          <a:solidFill>
                            <a:srgbClr val="FFFFFF"/>
                          </a:solidFill>
                          <a:latin typeface="Calibri"/>
                          <a:cs typeface="Calibri"/>
                        </a:rPr>
                        <a:t> </a:t>
                      </a:r>
                      <a:r>
                        <a:rPr sz="1800" b="1" spc="-25">
                          <a:solidFill>
                            <a:srgbClr val="FFFFFF"/>
                          </a:solidFill>
                          <a:latin typeface="Calibri"/>
                          <a:cs typeface="Calibri"/>
                        </a:rPr>
                        <a:t>SOA</a:t>
                      </a:r>
                      <a:endParaRPr sz="18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hMerge="1">
                  <a:txBody>
                    <a:bodyPr/>
                    <a:lstStyle/>
                    <a:p>
                      <a:endParaRPr/>
                    </a:p>
                  </a:txBody>
                  <a:tcPr marL="0" marR="0" marT="0" marB="0"/>
                </a:tc>
                <a:tc>
                  <a:txBody>
                    <a:bodyPr/>
                    <a:lstStyle/>
                    <a:p>
                      <a:pPr>
                        <a:lnSpc>
                          <a:spcPct val="100000"/>
                        </a:lnSpc>
                        <a:spcBef>
                          <a:spcPts val="40"/>
                        </a:spcBef>
                      </a:pPr>
                      <a:endParaRPr sz="2100">
                        <a:latin typeface="Times New Roman"/>
                        <a:cs typeface="Times New Roman"/>
                      </a:endParaRPr>
                    </a:p>
                    <a:p>
                      <a:pPr algn="ctr">
                        <a:lnSpc>
                          <a:spcPct val="100000"/>
                        </a:lnSpc>
                      </a:pPr>
                      <a:r>
                        <a:rPr sz="1800" b="1" spc="-10">
                          <a:solidFill>
                            <a:srgbClr val="FFFFFF"/>
                          </a:solidFill>
                          <a:latin typeface="Calibri"/>
                          <a:cs typeface="Calibri"/>
                        </a:rPr>
                        <a:t>14,304,810</a:t>
                      </a:r>
                      <a:endParaRPr sz="18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929005">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nSpc>
                          <a:spcPct val="100000"/>
                        </a:lnSpc>
                        <a:spcBef>
                          <a:spcPts val="40"/>
                        </a:spcBef>
                      </a:pPr>
                      <a:endParaRPr sz="2100">
                        <a:latin typeface="Times New Roman"/>
                        <a:cs typeface="Times New Roman"/>
                      </a:endParaRPr>
                    </a:p>
                    <a:p>
                      <a:pPr algn="ctr">
                        <a:lnSpc>
                          <a:spcPct val="100000"/>
                        </a:lnSpc>
                      </a:pPr>
                      <a:r>
                        <a:rPr lang="en-US" sz="1800" spc="-25">
                          <a:latin typeface="Calibri"/>
                          <a:cs typeface="Calibri"/>
                        </a:rPr>
                        <a:t>2</a:t>
                      </a:r>
                      <a:r>
                        <a:rPr sz="1800" spc="-25">
                          <a:latin typeface="Calibri"/>
                          <a:cs typeface="Calibri"/>
                        </a:rPr>
                        <a:t>%</a:t>
                      </a:r>
                      <a:endParaRPr sz="1800">
                        <a:latin typeface="Calibri"/>
                        <a:cs typeface="Calibri"/>
                      </a:endParaRPr>
                    </a:p>
                  </a:txBody>
                  <a:tcPr marL="0" marR="0" marT="50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nSpc>
                          <a:spcPct val="100000"/>
                        </a:lnSpc>
                        <a:spcBef>
                          <a:spcPts val="40"/>
                        </a:spcBef>
                      </a:pPr>
                      <a:endParaRPr sz="2100">
                        <a:latin typeface="Times New Roman"/>
                        <a:cs typeface="Times New Roman"/>
                      </a:endParaRPr>
                    </a:p>
                    <a:p>
                      <a:pPr algn="ctr">
                        <a:lnSpc>
                          <a:spcPct val="100000"/>
                        </a:lnSpc>
                      </a:pPr>
                      <a:r>
                        <a:rPr lang="en-US" sz="1800" spc="-10">
                          <a:latin typeface="Calibri"/>
                          <a:cs typeface="Calibri"/>
                        </a:rPr>
                        <a:t>286,096</a:t>
                      </a:r>
                    </a:p>
                  </a:txBody>
                  <a:tcPr marL="0" marR="0" marT="50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320" rIns="0" bIns="0" rtlCol="0">
            <a:spAutoFit/>
          </a:bodyPr>
          <a:lstStyle/>
          <a:p>
            <a:pPr marL="230504">
              <a:lnSpc>
                <a:spcPct val="100000"/>
              </a:lnSpc>
              <a:spcBef>
                <a:spcPts val="95"/>
              </a:spcBef>
            </a:pPr>
            <a:r>
              <a:rPr spc="-20"/>
              <a:t>Section</a:t>
            </a:r>
            <a:r>
              <a:rPr spc="-105"/>
              <a:t> </a:t>
            </a:r>
            <a:r>
              <a:t>2:</a:t>
            </a:r>
            <a:r>
              <a:rPr spc="-65"/>
              <a:t> </a:t>
            </a:r>
            <a:r>
              <a:rPr spc="-10"/>
              <a:t>Salaries</a:t>
            </a:r>
          </a:p>
        </p:txBody>
      </p:sp>
      <p:sp>
        <p:nvSpPr>
          <p:cNvPr id="3" name="object 3"/>
          <p:cNvSpPr txBox="1"/>
          <p:nvPr/>
        </p:nvSpPr>
        <p:spPr>
          <a:xfrm>
            <a:off x="450215" y="993023"/>
            <a:ext cx="10815955" cy="1269365"/>
          </a:xfrm>
          <a:prstGeom prst="rect">
            <a:avLst/>
          </a:prstGeom>
        </p:spPr>
        <p:txBody>
          <a:bodyPr vert="horz" wrap="square" lIns="0" tIns="104140" rIns="0" bIns="0" rtlCol="0">
            <a:spAutoFit/>
          </a:bodyPr>
          <a:lstStyle/>
          <a:p>
            <a:pPr marL="241300" indent="-228600">
              <a:lnSpc>
                <a:spcPct val="100000"/>
              </a:lnSpc>
              <a:spcBef>
                <a:spcPts val="820"/>
              </a:spcBef>
              <a:buFont typeface="Arial"/>
              <a:buChar char="•"/>
              <a:tabLst>
                <a:tab pos="241300" algn="l"/>
              </a:tabLst>
            </a:pPr>
            <a:r>
              <a:rPr sz="2400">
                <a:latin typeface="Calibri"/>
                <a:cs typeface="Calibri"/>
              </a:rPr>
              <a:t>For</a:t>
            </a:r>
            <a:r>
              <a:rPr sz="2400" spc="-40">
                <a:latin typeface="Calibri"/>
                <a:cs typeface="Calibri"/>
              </a:rPr>
              <a:t> </a:t>
            </a:r>
            <a:r>
              <a:rPr sz="2400">
                <a:latin typeface="Calibri"/>
                <a:cs typeface="Calibri"/>
              </a:rPr>
              <a:t>Salaries,</a:t>
            </a:r>
            <a:r>
              <a:rPr sz="2400" spc="-55">
                <a:latin typeface="Calibri"/>
                <a:cs typeface="Calibri"/>
              </a:rPr>
              <a:t> </a:t>
            </a:r>
            <a:r>
              <a:rPr sz="2400">
                <a:latin typeface="Calibri"/>
                <a:cs typeface="Calibri"/>
              </a:rPr>
              <a:t>you</a:t>
            </a:r>
            <a:r>
              <a:rPr sz="2400" spc="-35">
                <a:latin typeface="Calibri"/>
                <a:cs typeface="Calibri"/>
              </a:rPr>
              <a:t> </a:t>
            </a:r>
            <a:r>
              <a:rPr sz="2400">
                <a:latin typeface="Calibri"/>
                <a:cs typeface="Calibri"/>
              </a:rPr>
              <a:t>will</a:t>
            </a:r>
            <a:r>
              <a:rPr sz="2400" spc="-40">
                <a:latin typeface="Calibri"/>
                <a:cs typeface="Calibri"/>
              </a:rPr>
              <a:t> </a:t>
            </a:r>
            <a:r>
              <a:rPr sz="2400">
                <a:latin typeface="Calibri"/>
                <a:cs typeface="Calibri"/>
              </a:rPr>
              <a:t>need</a:t>
            </a:r>
            <a:r>
              <a:rPr sz="2400" spc="-35">
                <a:latin typeface="Calibri"/>
                <a:cs typeface="Calibri"/>
              </a:rPr>
              <a:t> </a:t>
            </a:r>
            <a:r>
              <a:rPr sz="2400">
                <a:latin typeface="Calibri"/>
                <a:cs typeface="Calibri"/>
              </a:rPr>
              <a:t>to</a:t>
            </a:r>
            <a:r>
              <a:rPr sz="2400" spc="-35">
                <a:latin typeface="Calibri"/>
                <a:cs typeface="Calibri"/>
              </a:rPr>
              <a:t> </a:t>
            </a:r>
            <a:r>
              <a:rPr sz="2400">
                <a:latin typeface="Calibri"/>
                <a:cs typeface="Calibri"/>
              </a:rPr>
              <a:t>project</a:t>
            </a:r>
            <a:r>
              <a:rPr sz="2400" spc="-40">
                <a:latin typeface="Calibri"/>
                <a:cs typeface="Calibri"/>
              </a:rPr>
              <a:t> </a:t>
            </a:r>
            <a:r>
              <a:rPr sz="2400">
                <a:latin typeface="Calibri"/>
                <a:cs typeface="Calibri"/>
              </a:rPr>
              <a:t>Pay</a:t>
            </a:r>
            <a:r>
              <a:rPr sz="2400" spc="-40">
                <a:latin typeface="Calibri"/>
                <a:cs typeface="Calibri"/>
              </a:rPr>
              <a:t> </a:t>
            </a:r>
            <a:r>
              <a:rPr sz="2400">
                <a:latin typeface="Calibri"/>
                <a:cs typeface="Calibri"/>
              </a:rPr>
              <a:t>Periods</a:t>
            </a:r>
            <a:r>
              <a:rPr sz="2400" spc="-35">
                <a:latin typeface="Calibri"/>
                <a:cs typeface="Calibri"/>
              </a:rPr>
              <a:t> </a:t>
            </a:r>
            <a:r>
              <a:rPr sz="2400">
                <a:latin typeface="Calibri"/>
                <a:cs typeface="Calibri"/>
              </a:rPr>
              <a:t>17,</a:t>
            </a:r>
            <a:r>
              <a:rPr sz="2400" spc="-35">
                <a:latin typeface="Calibri"/>
                <a:cs typeface="Calibri"/>
              </a:rPr>
              <a:t> </a:t>
            </a:r>
            <a:r>
              <a:rPr sz="2400">
                <a:latin typeface="Calibri"/>
                <a:cs typeface="Calibri"/>
              </a:rPr>
              <a:t>18,</a:t>
            </a:r>
            <a:r>
              <a:rPr sz="2400" spc="-30">
                <a:latin typeface="Calibri"/>
                <a:cs typeface="Calibri"/>
              </a:rPr>
              <a:t> </a:t>
            </a:r>
            <a:r>
              <a:rPr sz="2400">
                <a:latin typeface="Calibri"/>
                <a:cs typeface="Calibri"/>
              </a:rPr>
              <a:t>and</a:t>
            </a:r>
            <a:r>
              <a:rPr sz="2400" spc="-30">
                <a:latin typeface="Calibri"/>
                <a:cs typeface="Calibri"/>
              </a:rPr>
              <a:t> </a:t>
            </a:r>
            <a:r>
              <a:rPr sz="2400" spc="-25">
                <a:latin typeface="Calibri"/>
                <a:cs typeface="Calibri"/>
              </a:rPr>
              <a:t>19.</a:t>
            </a:r>
            <a:endParaRPr sz="2400">
              <a:latin typeface="Calibri"/>
              <a:cs typeface="Calibri"/>
            </a:endParaRPr>
          </a:p>
          <a:p>
            <a:pPr marL="241300" marR="5080" indent="-228600">
              <a:lnSpc>
                <a:spcPts val="2590"/>
              </a:lnSpc>
              <a:spcBef>
                <a:spcPts val="1045"/>
              </a:spcBef>
              <a:buFont typeface="Arial"/>
              <a:buChar char="•"/>
              <a:tabLst>
                <a:tab pos="241300" algn="l"/>
              </a:tabLst>
            </a:pPr>
            <a:r>
              <a:rPr sz="2400">
                <a:latin typeface="Calibri"/>
                <a:cs typeface="Calibri"/>
              </a:rPr>
              <a:t>The</a:t>
            </a:r>
            <a:r>
              <a:rPr sz="2400" spc="-15">
                <a:latin typeface="Calibri"/>
                <a:cs typeface="Calibri"/>
              </a:rPr>
              <a:t> </a:t>
            </a:r>
            <a:r>
              <a:rPr sz="2400">
                <a:latin typeface="Calibri"/>
                <a:cs typeface="Calibri"/>
              </a:rPr>
              <a:t>accruals</a:t>
            </a:r>
            <a:r>
              <a:rPr sz="2400" spc="-55">
                <a:latin typeface="Calibri"/>
                <a:cs typeface="Calibri"/>
              </a:rPr>
              <a:t> </a:t>
            </a:r>
            <a:r>
              <a:rPr sz="2400">
                <a:latin typeface="Calibri"/>
                <a:cs typeface="Calibri"/>
              </a:rPr>
              <a:t>for</a:t>
            </a:r>
            <a:r>
              <a:rPr sz="2400" spc="-30">
                <a:latin typeface="Calibri"/>
                <a:cs typeface="Calibri"/>
              </a:rPr>
              <a:t> </a:t>
            </a:r>
            <a:r>
              <a:rPr sz="2400">
                <a:latin typeface="Calibri"/>
                <a:cs typeface="Calibri"/>
              </a:rPr>
              <a:t>this</a:t>
            </a:r>
            <a:r>
              <a:rPr sz="2400" spc="-35">
                <a:latin typeface="Calibri"/>
                <a:cs typeface="Calibri"/>
              </a:rPr>
              <a:t> </a:t>
            </a:r>
            <a:r>
              <a:rPr sz="2400">
                <a:latin typeface="Calibri"/>
                <a:cs typeface="Calibri"/>
              </a:rPr>
              <a:t>year</a:t>
            </a:r>
            <a:r>
              <a:rPr sz="2400" spc="-55">
                <a:latin typeface="Calibri"/>
                <a:cs typeface="Calibri"/>
              </a:rPr>
              <a:t> </a:t>
            </a:r>
            <a:r>
              <a:rPr sz="2400">
                <a:latin typeface="Calibri"/>
                <a:cs typeface="Calibri"/>
              </a:rPr>
              <a:t>is</a:t>
            </a:r>
            <a:r>
              <a:rPr sz="2400" spc="-35">
                <a:latin typeface="Calibri"/>
                <a:cs typeface="Calibri"/>
              </a:rPr>
              <a:t> </a:t>
            </a:r>
            <a:r>
              <a:rPr sz="2400">
                <a:latin typeface="Calibri"/>
                <a:cs typeface="Calibri"/>
              </a:rPr>
              <a:t>factored</a:t>
            </a:r>
            <a:r>
              <a:rPr sz="2400" spc="-30">
                <a:latin typeface="Calibri"/>
                <a:cs typeface="Calibri"/>
              </a:rPr>
              <a:t> </a:t>
            </a:r>
            <a:r>
              <a:rPr sz="2400">
                <a:latin typeface="Calibri"/>
                <a:cs typeface="Calibri"/>
              </a:rPr>
              <a:t>at</a:t>
            </a:r>
            <a:r>
              <a:rPr sz="2400" spc="-45">
                <a:latin typeface="Calibri"/>
                <a:cs typeface="Calibri"/>
              </a:rPr>
              <a:t> </a:t>
            </a:r>
            <a:r>
              <a:rPr sz="2400">
                <a:latin typeface="Calibri"/>
                <a:cs typeface="Calibri"/>
              </a:rPr>
              <a:t>.5</a:t>
            </a:r>
            <a:r>
              <a:rPr sz="2400" spc="-35">
                <a:latin typeface="Calibri"/>
                <a:cs typeface="Calibri"/>
              </a:rPr>
              <a:t> </a:t>
            </a:r>
            <a:r>
              <a:rPr sz="2400">
                <a:latin typeface="Calibri"/>
                <a:cs typeface="Calibri"/>
              </a:rPr>
              <a:t>for</a:t>
            </a:r>
            <a:r>
              <a:rPr sz="2400" spc="-30">
                <a:latin typeface="Calibri"/>
                <a:cs typeface="Calibri"/>
              </a:rPr>
              <a:t> </a:t>
            </a:r>
            <a:r>
              <a:rPr sz="2400">
                <a:latin typeface="Calibri"/>
                <a:cs typeface="Calibri"/>
              </a:rPr>
              <a:t>the</a:t>
            </a:r>
            <a:r>
              <a:rPr sz="2400" spc="-25">
                <a:latin typeface="Calibri"/>
                <a:cs typeface="Calibri"/>
              </a:rPr>
              <a:t> </a:t>
            </a:r>
            <a:r>
              <a:rPr sz="2400">
                <a:latin typeface="Calibri"/>
                <a:cs typeface="Calibri"/>
              </a:rPr>
              <a:t>PP20</a:t>
            </a:r>
            <a:r>
              <a:rPr sz="2400" spc="-40">
                <a:latin typeface="Calibri"/>
                <a:cs typeface="Calibri"/>
              </a:rPr>
              <a:t> </a:t>
            </a:r>
            <a:r>
              <a:rPr sz="2400">
                <a:latin typeface="Calibri"/>
                <a:cs typeface="Calibri"/>
              </a:rPr>
              <a:t>split</a:t>
            </a:r>
            <a:r>
              <a:rPr sz="2400" spc="-40">
                <a:latin typeface="Calibri"/>
                <a:cs typeface="Calibri"/>
              </a:rPr>
              <a:t> </a:t>
            </a:r>
            <a:r>
              <a:rPr sz="2400">
                <a:latin typeface="Calibri"/>
                <a:cs typeface="Calibri"/>
              </a:rPr>
              <a:t>(5/10</a:t>
            </a:r>
            <a:r>
              <a:rPr sz="2400" spc="-35">
                <a:latin typeface="Calibri"/>
                <a:cs typeface="Calibri"/>
              </a:rPr>
              <a:t> </a:t>
            </a:r>
            <a:r>
              <a:rPr sz="2400">
                <a:latin typeface="Calibri"/>
                <a:cs typeface="Calibri"/>
              </a:rPr>
              <a:t>working</a:t>
            </a:r>
            <a:r>
              <a:rPr sz="2400" spc="-50">
                <a:latin typeface="Calibri"/>
                <a:cs typeface="Calibri"/>
              </a:rPr>
              <a:t> </a:t>
            </a:r>
            <a:r>
              <a:rPr sz="2400">
                <a:latin typeface="Calibri"/>
                <a:cs typeface="Calibri"/>
              </a:rPr>
              <a:t>days</a:t>
            </a:r>
            <a:r>
              <a:rPr sz="2400" spc="-35">
                <a:latin typeface="Calibri"/>
                <a:cs typeface="Calibri"/>
              </a:rPr>
              <a:t> </a:t>
            </a:r>
            <a:r>
              <a:rPr sz="2400">
                <a:latin typeface="Calibri"/>
                <a:cs typeface="Calibri"/>
              </a:rPr>
              <a:t>will</a:t>
            </a:r>
            <a:r>
              <a:rPr sz="2400" spc="-40">
                <a:latin typeface="Calibri"/>
                <a:cs typeface="Calibri"/>
              </a:rPr>
              <a:t> </a:t>
            </a:r>
            <a:r>
              <a:rPr sz="2400" spc="-25">
                <a:latin typeface="Calibri"/>
                <a:cs typeface="Calibri"/>
              </a:rPr>
              <a:t>hit </a:t>
            </a:r>
            <a:r>
              <a:rPr sz="2400">
                <a:latin typeface="Calibri"/>
                <a:cs typeface="Calibri"/>
              </a:rPr>
              <a:t>this</a:t>
            </a:r>
            <a:r>
              <a:rPr sz="2400" spc="-30">
                <a:latin typeface="Calibri"/>
                <a:cs typeface="Calibri"/>
              </a:rPr>
              <a:t> </a:t>
            </a:r>
            <a:r>
              <a:rPr sz="2400">
                <a:latin typeface="Calibri"/>
                <a:cs typeface="Calibri"/>
              </a:rPr>
              <a:t>fiscal</a:t>
            </a:r>
            <a:r>
              <a:rPr sz="2400" spc="-30">
                <a:latin typeface="Calibri"/>
                <a:cs typeface="Calibri"/>
              </a:rPr>
              <a:t> </a:t>
            </a:r>
            <a:r>
              <a:rPr sz="2400" spc="-10">
                <a:latin typeface="Calibri"/>
                <a:cs typeface="Calibri"/>
              </a:rPr>
              <a:t>year).</a:t>
            </a:r>
            <a:endParaRPr sz="2400">
              <a:latin typeface="Calibri"/>
              <a:cs typeface="Calibri"/>
            </a:endParaRPr>
          </a:p>
        </p:txBody>
      </p:sp>
      <p:sp>
        <p:nvSpPr>
          <p:cNvPr id="4" name="object 4"/>
          <p:cNvSpPr txBox="1"/>
          <p:nvPr/>
        </p:nvSpPr>
        <p:spPr>
          <a:xfrm>
            <a:off x="11170411"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888888"/>
                </a:solidFill>
                <a:latin typeface="Calibri"/>
                <a:cs typeface="Calibri"/>
              </a:rPr>
              <a:t>9</a:t>
            </a:r>
            <a:endParaRPr sz="1200">
              <a:latin typeface="Calibri"/>
              <a:cs typeface="Calibri"/>
            </a:endParaRPr>
          </a:p>
        </p:txBody>
      </p:sp>
      <p:graphicFrame>
        <p:nvGraphicFramePr>
          <p:cNvPr id="5" name="object 5"/>
          <p:cNvGraphicFramePr>
            <a:graphicFrameLocks noGrp="1"/>
          </p:cNvGraphicFramePr>
          <p:nvPr/>
        </p:nvGraphicFramePr>
        <p:xfrm>
          <a:off x="767374" y="2701681"/>
          <a:ext cx="10440034" cy="2800985"/>
        </p:xfrm>
        <a:graphic>
          <a:graphicData uri="http://schemas.openxmlformats.org/drawingml/2006/table">
            <a:tbl>
              <a:tblPr firstRow="1" bandRow="1">
                <a:tableStyleId>{2D5ABB26-0587-4C30-8999-92F81FD0307C}</a:tableStyleId>
              </a:tblPr>
              <a:tblGrid>
                <a:gridCol w="2880360">
                  <a:extLst>
                    <a:ext uri="{9D8B030D-6E8A-4147-A177-3AD203B41FA5}">
                      <a16:colId xmlns:a16="http://schemas.microsoft.com/office/drawing/2014/main" val="20000"/>
                    </a:ext>
                  </a:extLst>
                </a:gridCol>
                <a:gridCol w="1804035">
                  <a:extLst>
                    <a:ext uri="{9D8B030D-6E8A-4147-A177-3AD203B41FA5}">
                      <a16:colId xmlns:a16="http://schemas.microsoft.com/office/drawing/2014/main" val="20001"/>
                    </a:ext>
                  </a:extLst>
                </a:gridCol>
                <a:gridCol w="5755639">
                  <a:extLst>
                    <a:ext uri="{9D8B030D-6E8A-4147-A177-3AD203B41FA5}">
                      <a16:colId xmlns:a16="http://schemas.microsoft.com/office/drawing/2014/main" val="20002"/>
                    </a:ext>
                  </a:extLst>
                </a:gridCol>
              </a:tblGrid>
              <a:tr h="314325">
                <a:tc>
                  <a:txBody>
                    <a:bodyPr/>
                    <a:lstStyle/>
                    <a:p>
                      <a:pPr marL="635" algn="ctr">
                        <a:lnSpc>
                          <a:spcPct val="100000"/>
                        </a:lnSpc>
                        <a:spcBef>
                          <a:spcPts val="35"/>
                        </a:spcBef>
                      </a:pPr>
                      <a:r>
                        <a:rPr sz="1800" b="1" spc="-10">
                          <a:solidFill>
                            <a:srgbClr val="FFFFFF"/>
                          </a:solidFill>
                          <a:latin typeface="Calibri"/>
                          <a:cs typeface="Calibri"/>
                        </a:rPr>
                        <a:t>Salaries</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314325">
                <a:tc>
                  <a:txBody>
                    <a:bodyPr/>
                    <a:lstStyle/>
                    <a:p>
                      <a:pPr>
                        <a:lnSpc>
                          <a:spcPct val="100000"/>
                        </a:lnSpc>
                        <a:spcBef>
                          <a:spcPts val="35"/>
                        </a:spcBef>
                      </a:pPr>
                      <a:r>
                        <a:rPr sz="1800">
                          <a:latin typeface="Calibri"/>
                          <a:cs typeface="Calibri"/>
                        </a:rPr>
                        <a:t>FMS</a:t>
                      </a:r>
                      <a:r>
                        <a:rPr sz="1800" spc="-5">
                          <a:latin typeface="Calibri"/>
                          <a:cs typeface="Calibri"/>
                        </a:rPr>
                        <a:t> </a:t>
                      </a:r>
                      <a:r>
                        <a:rPr sz="1800" spc="-10">
                          <a:latin typeface="Calibri"/>
                          <a:cs typeface="Calibri"/>
                        </a:rPr>
                        <a:t>Budget</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35"/>
                        </a:spcBef>
                      </a:pPr>
                      <a:r>
                        <a:rPr sz="1800" spc="-10">
                          <a:latin typeface="Calibri"/>
                          <a:cs typeface="Calibri"/>
                        </a:rPr>
                        <a:t>5,338,531</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314325">
                <a:tc>
                  <a:txBody>
                    <a:bodyPr/>
                    <a:lstStyle/>
                    <a:p>
                      <a:pPr>
                        <a:lnSpc>
                          <a:spcPct val="100000"/>
                        </a:lnSpc>
                        <a:spcBef>
                          <a:spcPts val="35"/>
                        </a:spcBef>
                      </a:pPr>
                      <a:r>
                        <a:rPr sz="1800">
                          <a:latin typeface="Calibri"/>
                          <a:cs typeface="Calibri"/>
                        </a:rPr>
                        <a:t>FMS</a:t>
                      </a:r>
                      <a:r>
                        <a:rPr sz="1800" spc="-30">
                          <a:latin typeface="Calibri"/>
                          <a:cs typeface="Calibri"/>
                        </a:rPr>
                        <a:t> </a:t>
                      </a:r>
                      <a:r>
                        <a:rPr sz="1800">
                          <a:latin typeface="Calibri"/>
                          <a:cs typeface="Calibri"/>
                        </a:rPr>
                        <a:t>Obligated</a:t>
                      </a:r>
                      <a:r>
                        <a:rPr sz="1800" spc="-15">
                          <a:latin typeface="Calibri"/>
                          <a:cs typeface="Calibri"/>
                        </a:rPr>
                        <a:t> </a:t>
                      </a:r>
                      <a:r>
                        <a:rPr sz="1800">
                          <a:latin typeface="Calibri"/>
                          <a:cs typeface="Calibri"/>
                        </a:rPr>
                        <a:t>as</a:t>
                      </a:r>
                      <a:r>
                        <a:rPr sz="1800" spc="-20">
                          <a:latin typeface="Calibri"/>
                          <a:cs typeface="Calibri"/>
                        </a:rPr>
                        <a:t> </a:t>
                      </a:r>
                      <a:r>
                        <a:rPr sz="1800">
                          <a:latin typeface="Calibri"/>
                          <a:cs typeface="Calibri"/>
                        </a:rPr>
                        <a:t>of</a:t>
                      </a:r>
                      <a:r>
                        <a:rPr sz="1800" spc="-25">
                          <a:latin typeface="Calibri"/>
                          <a:cs typeface="Calibri"/>
                        </a:rPr>
                        <a:t> </a:t>
                      </a:r>
                      <a:r>
                        <a:rPr sz="1800" spc="-20">
                          <a:latin typeface="Calibri"/>
                          <a:cs typeface="Calibri"/>
                        </a:rPr>
                        <a:t>8/15</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35"/>
                        </a:spcBef>
                      </a:pPr>
                      <a:r>
                        <a:rPr sz="1800">
                          <a:latin typeface="Calibri"/>
                          <a:cs typeface="Calibri"/>
                        </a:rPr>
                        <a:t>-</a:t>
                      </a:r>
                      <a:r>
                        <a:rPr sz="1800" spc="-10">
                          <a:latin typeface="Calibri"/>
                          <a:cs typeface="Calibri"/>
                        </a:rPr>
                        <a:t>4,280,216</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rowSpan="6">
                  <a:txBody>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0"/>
                        </a:spcBef>
                      </a:pPr>
                      <a:endParaRPr sz="1850">
                        <a:latin typeface="Times New Roman"/>
                        <a:cs typeface="Times New Roman"/>
                      </a:endParaRPr>
                    </a:p>
                    <a:p>
                      <a:pPr marL="558165" marR="180975" indent="-372110">
                        <a:lnSpc>
                          <a:spcPct val="100000"/>
                        </a:lnSpc>
                      </a:pPr>
                      <a:r>
                        <a:rPr sz="1800">
                          <a:latin typeface="Calibri"/>
                          <a:cs typeface="Calibri"/>
                        </a:rPr>
                        <a:t>As</a:t>
                      </a:r>
                      <a:r>
                        <a:rPr sz="1800" spc="-30">
                          <a:latin typeface="Calibri"/>
                          <a:cs typeface="Calibri"/>
                        </a:rPr>
                        <a:t> </a:t>
                      </a:r>
                      <a:r>
                        <a:rPr sz="1800">
                          <a:latin typeface="Calibri"/>
                          <a:cs typeface="Calibri"/>
                        </a:rPr>
                        <a:t>each</a:t>
                      </a:r>
                      <a:r>
                        <a:rPr sz="1800" spc="-15">
                          <a:latin typeface="Calibri"/>
                          <a:cs typeface="Calibri"/>
                        </a:rPr>
                        <a:t> </a:t>
                      </a:r>
                      <a:r>
                        <a:rPr sz="1800">
                          <a:latin typeface="Calibri"/>
                          <a:cs typeface="Calibri"/>
                        </a:rPr>
                        <a:t>PP</a:t>
                      </a:r>
                      <a:r>
                        <a:rPr sz="1800" spc="-15">
                          <a:latin typeface="Calibri"/>
                          <a:cs typeface="Calibri"/>
                        </a:rPr>
                        <a:t> </a:t>
                      </a:r>
                      <a:r>
                        <a:rPr sz="1800">
                          <a:latin typeface="Calibri"/>
                          <a:cs typeface="Calibri"/>
                        </a:rPr>
                        <a:t>hits,</a:t>
                      </a:r>
                      <a:r>
                        <a:rPr sz="1800" spc="-25">
                          <a:latin typeface="Calibri"/>
                          <a:cs typeface="Calibri"/>
                        </a:rPr>
                        <a:t> </a:t>
                      </a:r>
                      <a:r>
                        <a:rPr sz="1800">
                          <a:latin typeface="Calibri"/>
                          <a:cs typeface="Calibri"/>
                        </a:rPr>
                        <a:t>you</a:t>
                      </a:r>
                      <a:r>
                        <a:rPr sz="1800" spc="-10">
                          <a:latin typeface="Calibri"/>
                          <a:cs typeface="Calibri"/>
                        </a:rPr>
                        <a:t> </a:t>
                      </a:r>
                      <a:r>
                        <a:rPr sz="1800">
                          <a:latin typeface="Calibri"/>
                          <a:cs typeface="Calibri"/>
                        </a:rPr>
                        <a:t>remove</a:t>
                      </a:r>
                      <a:r>
                        <a:rPr sz="1800" spc="-15">
                          <a:latin typeface="Calibri"/>
                          <a:cs typeface="Calibri"/>
                        </a:rPr>
                        <a:t> </a:t>
                      </a:r>
                      <a:r>
                        <a:rPr sz="1800">
                          <a:latin typeface="Calibri"/>
                          <a:cs typeface="Calibri"/>
                        </a:rPr>
                        <a:t>that</a:t>
                      </a:r>
                      <a:r>
                        <a:rPr sz="1800" spc="-25">
                          <a:latin typeface="Calibri"/>
                          <a:cs typeface="Calibri"/>
                        </a:rPr>
                        <a:t> </a:t>
                      </a:r>
                      <a:r>
                        <a:rPr sz="1800">
                          <a:latin typeface="Calibri"/>
                          <a:cs typeface="Calibri"/>
                        </a:rPr>
                        <a:t>line</a:t>
                      </a:r>
                      <a:r>
                        <a:rPr sz="1800" spc="-5">
                          <a:latin typeface="Calibri"/>
                          <a:cs typeface="Calibri"/>
                        </a:rPr>
                        <a:t> </a:t>
                      </a:r>
                      <a:r>
                        <a:rPr sz="1800">
                          <a:latin typeface="Calibri"/>
                          <a:cs typeface="Calibri"/>
                        </a:rPr>
                        <a:t>item</a:t>
                      </a:r>
                      <a:r>
                        <a:rPr sz="1800" spc="-10">
                          <a:latin typeface="Calibri"/>
                          <a:cs typeface="Calibri"/>
                        </a:rPr>
                        <a:t> </a:t>
                      </a:r>
                      <a:r>
                        <a:rPr sz="1800">
                          <a:latin typeface="Calibri"/>
                          <a:cs typeface="Calibri"/>
                        </a:rPr>
                        <a:t>and</a:t>
                      </a:r>
                      <a:r>
                        <a:rPr sz="1800" spc="-10">
                          <a:latin typeface="Calibri"/>
                          <a:cs typeface="Calibri"/>
                        </a:rPr>
                        <a:t> </a:t>
                      </a:r>
                      <a:r>
                        <a:rPr sz="1800">
                          <a:latin typeface="Calibri"/>
                          <a:cs typeface="Calibri"/>
                        </a:rPr>
                        <a:t>update</a:t>
                      </a:r>
                      <a:r>
                        <a:rPr sz="1800" spc="-5">
                          <a:latin typeface="Calibri"/>
                          <a:cs typeface="Calibri"/>
                        </a:rPr>
                        <a:t> </a:t>
                      </a:r>
                      <a:r>
                        <a:rPr sz="1800" spc="-25">
                          <a:latin typeface="Calibri"/>
                          <a:cs typeface="Calibri"/>
                        </a:rPr>
                        <a:t>the </a:t>
                      </a:r>
                      <a:r>
                        <a:rPr sz="1800">
                          <a:latin typeface="Calibri"/>
                          <a:cs typeface="Calibri"/>
                        </a:rPr>
                        <a:t>obligated</a:t>
                      </a:r>
                      <a:r>
                        <a:rPr sz="1800" spc="-20">
                          <a:latin typeface="Calibri"/>
                          <a:cs typeface="Calibri"/>
                        </a:rPr>
                        <a:t> </a:t>
                      </a:r>
                      <a:r>
                        <a:rPr sz="1800">
                          <a:latin typeface="Calibri"/>
                          <a:cs typeface="Calibri"/>
                        </a:rPr>
                        <a:t>column</a:t>
                      </a:r>
                      <a:r>
                        <a:rPr sz="1800" spc="-30">
                          <a:latin typeface="Calibri"/>
                          <a:cs typeface="Calibri"/>
                        </a:rPr>
                        <a:t> </a:t>
                      </a:r>
                      <a:r>
                        <a:rPr sz="1800">
                          <a:latin typeface="Calibri"/>
                          <a:cs typeface="Calibri"/>
                        </a:rPr>
                        <a:t>with</a:t>
                      </a:r>
                      <a:r>
                        <a:rPr sz="1800" spc="-35">
                          <a:latin typeface="Calibri"/>
                          <a:cs typeface="Calibri"/>
                        </a:rPr>
                        <a:t> </a:t>
                      </a:r>
                      <a:r>
                        <a:rPr sz="1800">
                          <a:latin typeface="Calibri"/>
                          <a:cs typeface="Calibri"/>
                        </a:rPr>
                        <a:t>the</a:t>
                      </a:r>
                      <a:r>
                        <a:rPr sz="1800" spc="-25">
                          <a:latin typeface="Calibri"/>
                          <a:cs typeface="Calibri"/>
                        </a:rPr>
                        <a:t> </a:t>
                      </a:r>
                      <a:r>
                        <a:rPr sz="1800">
                          <a:latin typeface="Calibri"/>
                          <a:cs typeface="Calibri"/>
                        </a:rPr>
                        <a:t>new</a:t>
                      </a:r>
                      <a:r>
                        <a:rPr sz="1800" spc="-40">
                          <a:latin typeface="Calibri"/>
                          <a:cs typeface="Calibri"/>
                        </a:rPr>
                        <a:t> </a:t>
                      </a:r>
                      <a:r>
                        <a:rPr sz="1800">
                          <a:latin typeface="Calibri"/>
                          <a:cs typeface="Calibri"/>
                        </a:rPr>
                        <a:t>obligated</a:t>
                      </a:r>
                      <a:r>
                        <a:rPr sz="1800" spc="-30">
                          <a:latin typeface="Calibri"/>
                          <a:cs typeface="Calibri"/>
                        </a:rPr>
                        <a:t> </a:t>
                      </a:r>
                      <a:r>
                        <a:rPr sz="1800" spc="-10">
                          <a:latin typeface="Calibri"/>
                          <a:cs typeface="Calibri"/>
                        </a:rPr>
                        <a:t>balance.</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314325">
                <a:tc>
                  <a:txBody>
                    <a:bodyPr/>
                    <a:lstStyle/>
                    <a:p>
                      <a:pPr>
                        <a:lnSpc>
                          <a:spcPct val="100000"/>
                        </a:lnSpc>
                        <a:spcBef>
                          <a:spcPts val="35"/>
                        </a:spcBef>
                      </a:pPr>
                      <a:r>
                        <a:rPr sz="1800">
                          <a:latin typeface="Calibri"/>
                          <a:cs typeface="Calibri"/>
                        </a:rPr>
                        <a:t>PP</a:t>
                      </a:r>
                      <a:r>
                        <a:rPr sz="1800" spc="-5">
                          <a:latin typeface="Calibri"/>
                          <a:cs typeface="Calibri"/>
                        </a:rPr>
                        <a:t> </a:t>
                      </a:r>
                      <a:r>
                        <a:rPr sz="1800" spc="-25">
                          <a:latin typeface="Calibri"/>
                          <a:cs typeface="Calibri"/>
                        </a:rPr>
                        <a:t>17</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35"/>
                        </a:spcBef>
                      </a:pPr>
                      <a:r>
                        <a:rPr sz="1800">
                          <a:latin typeface="Calibri"/>
                          <a:cs typeface="Calibri"/>
                        </a:rPr>
                        <a:t>-</a:t>
                      </a:r>
                      <a:r>
                        <a:rPr sz="1800" spc="-10">
                          <a:latin typeface="Calibri"/>
                          <a:cs typeface="Calibri"/>
                        </a:rPr>
                        <a:t>248,006</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3"/>
                  </a:ext>
                </a:extLst>
              </a:tr>
              <a:tr h="314325">
                <a:tc>
                  <a:txBody>
                    <a:bodyPr/>
                    <a:lstStyle/>
                    <a:p>
                      <a:pPr>
                        <a:lnSpc>
                          <a:spcPct val="100000"/>
                        </a:lnSpc>
                        <a:spcBef>
                          <a:spcPts val="35"/>
                        </a:spcBef>
                      </a:pPr>
                      <a:r>
                        <a:rPr sz="1800">
                          <a:latin typeface="Calibri"/>
                          <a:cs typeface="Calibri"/>
                        </a:rPr>
                        <a:t>PP</a:t>
                      </a:r>
                      <a:r>
                        <a:rPr sz="1800" spc="-5">
                          <a:latin typeface="Calibri"/>
                          <a:cs typeface="Calibri"/>
                        </a:rPr>
                        <a:t> </a:t>
                      </a:r>
                      <a:r>
                        <a:rPr sz="1800" spc="-25">
                          <a:latin typeface="Calibri"/>
                          <a:cs typeface="Calibri"/>
                        </a:rPr>
                        <a:t>18</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35"/>
                        </a:spcBef>
                      </a:pPr>
                      <a:r>
                        <a:rPr sz="1800">
                          <a:latin typeface="Calibri"/>
                          <a:cs typeface="Calibri"/>
                        </a:rPr>
                        <a:t>-</a:t>
                      </a:r>
                      <a:r>
                        <a:rPr sz="1800" spc="-10">
                          <a:latin typeface="Calibri"/>
                          <a:cs typeface="Calibri"/>
                        </a:rPr>
                        <a:t>248,006</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314325">
                <a:tc>
                  <a:txBody>
                    <a:bodyPr/>
                    <a:lstStyle/>
                    <a:p>
                      <a:pPr>
                        <a:lnSpc>
                          <a:spcPct val="100000"/>
                        </a:lnSpc>
                        <a:spcBef>
                          <a:spcPts val="35"/>
                        </a:spcBef>
                      </a:pPr>
                      <a:r>
                        <a:rPr sz="1800">
                          <a:latin typeface="Calibri"/>
                          <a:cs typeface="Calibri"/>
                        </a:rPr>
                        <a:t>PP</a:t>
                      </a:r>
                      <a:r>
                        <a:rPr sz="1800" spc="-5">
                          <a:latin typeface="Calibri"/>
                          <a:cs typeface="Calibri"/>
                        </a:rPr>
                        <a:t> </a:t>
                      </a:r>
                      <a:r>
                        <a:rPr sz="1800" spc="-25">
                          <a:latin typeface="Calibri"/>
                          <a:cs typeface="Calibri"/>
                        </a:rPr>
                        <a:t>19</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35"/>
                        </a:spcBef>
                      </a:pPr>
                      <a:r>
                        <a:rPr sz="1800">
                          <a:latin typeface="Calibri"/>
                          <a:cs typeface="Calibri"/>
                        </a:rPr>
                        <a:t>-</a:t>
                      </a:r>
                      <a:r>
                        <a:rPr sz="1800" spc="-10">
                          <a:latin typeface="Calibri"/>
                          <a:cs typeface="Calibri"/>
                        </a:rPr>
                        <a:t>248,006</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5"/>
                  </a:ext>
                </a:extLst>
              </a:tr>
              <a:tr h="314325">
                <a:tc>
                  <a:txBody>
                    <a:bodyPr/>
                    <a:lstStyle/>
                    <a:p>
                      <a:pPr>
                        <a:lnSpc>
                          <a:spcPct val="100000"/>
                        </a:lnSpc>
                        <a:spcBef>
                          <a:spcPts val="35"/>
                        </a:spcBef>
                      </a:pPr>
                      <a:r>
                        <a:rPr sz="1800">
                          <a:latin typeface="Calibri"/>
                          <a:cs typeface="Calibri"/>
                        </a:rPr>
                        <a:t>Accruals</a:t>
                      </a:r>
                      <a:r>
                        <a:rPr sz="1800" spc="-30">
                          <a:latin typeface="Calibri"/>
                          <a:cs typeface="Calibri"/>
                        </a:rPr>
                        <a:t> </a:t>
                      </a:r>
                      <a:r>
                        <a:rPr sz="1800" spc="-20">
                          <a:latin typeface="Calibri"/>
                          <a:cs typeface="Calibri"/>
                        </a:rPr>
                        <a:t>(.5)</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35"/>
                        </a:spcBef>
                      </a:pPr>
                      <a:r>
                        <a:rPr sz="1800">
                          <a:latin typeface="Calibri"/>
                          <a:cs typeface="Calibri"/>
                        </a:rPr>
                        <a:t>-</a:t>
                      </a:r>
                      <a:r>
                        <a:rPr sz="1800" spc="-10">
                          <a:latin typeface="Calibri"/>
                          <a:cs typeface="Calibri"/>
                        </a:rPr>
                        <a:t>124,003</a:t>
                      </a:r>
                      <a:endParaRPr sz="180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600710">
                <a:tc>
                  <a:txBody>
                    <a:bodyPr/>
                    <a:lstStyle/>
                    <a:p>
                      <a:pPr>
                        <a:lnSpc>
                          <a:spcPct val="100000"/>
                        </a:lnSpc>
                        <a:spcBef>
                          <a:spcPts val="1165"/>
                        </a:spcBef>
                      </a:pPr>
                      <a:r>
                        <a:rPr sz="1800" b="1" spc="-10">
                          <a:latin typeface="Calibri"/>
                          <a:cs typeface="Calibri"/>
                        </a:rPr>
                        <a:t>Remaining</a:t>
                      </a:r>
                      <a:endParaRPr sz="1800">
                        <a:latin typeface="Calibri"/>
                        <a:cs typeface="Calibri"/>
                      </a:endParaRPr>
                    </a:p>
                  </a:txBody>
                  <a:tcPr marL="0" marR="0" marT="147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1165"/>
                        </a:spcBef>
                      </a:pPr>
                      <a:r>
                        <a:rPr sz="1800" b="1" spc="-10">
                          <a:latin typeface="Calibri"/>
                          <a:cs typeface="Calibri"/>
                        </a:rPr>
                        <a:t>190,295</a:t>
                      </a:r>
                      <a:endParaRPr sz="1800">
                        <a:latin typeface="Calibri"/>
                        <a:cs typeface="Calibri"/>
                      </a:endParaRPr>
                    </a:p>
                  </a:txBody>
                  <a:tcPr marL="0" marR="0" marT="147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210193929"/>
              </p:ext>
            </p:extLst>
          </p:nvPr>
        </p:nvGraphicFramePr>
        <p:xfrm>
          <a:off x="576873" y="1061483"/>
          <a:ext cx="10881358" cy="1786254"/>
        </p:xfrm>
        <a:graphic>
          <a:graphicData uri="http://schemas.openxmlformats.org/drawingml/2006/table">
            <a:tbl>
              <a:tblPr firstRow="1" bandRow="1">
                <a:tableStyleId>{2D5ABB26-0587-4C30-8999-92F81FD0307C}</a:tableStyleId>
              </a:tblPr>
              <a:tblGrid>
                <a:gridCol w="2277110">
                  <a:extLst>
                    <a:ext uri="{9D8B030D-6E8A-4147-A177-3AD203B41FA5}">
                      <a16:colId xmlns:a16="http://schemas.microsoft.com/office/drawing/2014/main" val="20000"/>
                    </a:ext>
                  </a:extLst>
                </a:gridCol>
                <a:gridCol w="1217294">
                  <a:extLst>
                    <a:ext uri="{9D8B030D-6E8A-4147-A177-3AD203B41FA5}">
                      <a16:colId xmlns:a16="http://schemas.microsoft.com/office/drawing/2014/main" val="20001"/>
                    </a:ext>
                  </a:extLst>
                </a:gridCol>
                <a:gridCol w="835660">
                  <a:extLst>
                    <a:ext uri="{9D8B030D-6E8A-4147-A177-3AD203B41FA5}">
                      <a16:colId xmlns:a16="http://schemas.microsoft.com/office/drawing/2014/main" val="20002"/>
                    </a:ext>
                  </a:extLst>
                </a:gridCol>
                <a:gridCol w="2666365">
                  <a:extLst>
                    <a:ext uri="{9D8B030D-6E8A-4147-A177-3AD203B41FA5}">
                      <a16:colId xmlns:a16="http://schemas.microsoft.com/office/drawing/2014/main" val="20003"/>
                    </a:ext>
                  </a:extLst>
                </a:gridCol>
                <a:gridCol w="2195829">
                  <a:extLst>
                    <a:ext uri="{9D8B030D-6E8A-4147-A177-3AD203B41FA5}">
                      <a16:colId xmlns:a16="http://schemas.microsoft.com/office/drawing/2014/main" val="20004"/>
                    </a:ext>
                  </a:extLst>
                </a:gridCol>
                <a:gridCol w="1689100">
                  <a:extLst>
                    <a:ext uri="{9D8B030D-6E8A-4147-A177-3AD203B41FA5}">
                      <a16:colId xmlns:a16="http://schemas.microsoft.com/office/drawing/2014/main" val="20005"/>
                    </a:ext>
                  </a:extLst>
                </a:gridCol>
              </a:tblGrid>
              <a:tr h="243204">
                <a:tc>
                  <a:txBody>
                    <a:bodyPr/>
                    <a:lstStyle/>
                    <a:p>
                      <a:pPr marL="45720">
                        <a:lnSpc>
                          <a:spcPts val="1820"/>
                        </a:lnSpc>
                      </a:pPr>
                      <a:r>
                        <a:rPr sz="1600" b="1">
                          <a:solidFill>
                            <a:srgbClr val="FFFFFF"/>
                          </a:solidFill>
                          <a:latin typeface="Calibri"/>
                          <a:cs typeface="Calibri"/>
                        </a:rPr>
                        <a:t>All</a:t>
                      </a:r>
                      <a:r>
                        <a:rPr sz="1600" b="1" spc="-70">
                          <a:solidFill>
                            <a:srgbClr val="FFFFFF"/>
                          </a:solidFill>
                          <a:latin typeface="Calibri"/>
                          <a:cs typeface="Calibri"/>
                        </a:rPr>
                        <a:t> </a:t>
                      </a:r>
                      <a:r>
                        <a:rPr sz="1600" b="1">
                          <a:solidFill>
                            <a:srgbClr val="FFFFFF"/>
                          </a:solidFill>
                          <a:latin typeface="Calibri"/>
                          <a:cs typeface="Calibri"/>
                        </a:rPr>
                        <a:t>Other</a:t>
                      </a:r>
                      <a:r>
                        <a:rPr sz="1600" b="1" spc="-45">
                          <a:solidFill>
                            <a:srgbClr val="FFFFFF"/>
                          </a:solidFill>
                          <a:latin typeface="Calibri"/>
                          <a:cs typeface="Calibri"/>
                        </a:rPr>
                        <a:t> </a:t>
                      </a:r>
                      <a:r>
                        <a:rPr sz="1600" b="1">
                          <a:solidFill>
                            <a:srgbClr val="FFFFFF"/>
                          </a:solidFill>
                          <a:latin typeface="Calibri"/>
                          <a:cs typeface="Calibri"/>
                        </a:rPr>
                        <a:t>Current</a:t>
                      </a:r>
                      <a:r>
                        <a:rPr sz="1600" b="1" spc="-20">
                          <a:solidFill>
                            <a:srgbClr val="FFFFFF"/>
                          </a:solidFill>
                          <a:latin typeface="Calibri"/>
                          <a:cs typeface="Calibri"/>
                        </a:rPr>
                        <a:t> </a:t>
                      </a:r>
                      <a:r>
                        <a:rPr sz="1600" b="1" spc="-10">
                          <a:solidFill>
                            <a:srgbClr val="FFFFFF"/>
                          </a:solidFill>
                          <a:latin typeface="Calibri"/>
                          <a:cs typeface="Calibri"/>
                        </a:rPr>
                        <a:t>Status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gridSpan="2">
                  <a:txBody>
                    <a:bodyPr/>
                    <a:lstStyle/>
                    <a:p>
                      <a:pPr marL="45720">
                        <a:lnSpc>
                          <a:spcPts val="1820"/>
                        </a:lnSpc>
                      </a:pPr>
                      <a:r>
                        <a:rPr sz="1600" b="1">
                          <a:solidFill>
                            <a:srgbClr val="FFFFFF"/>
                          </a:solidFill>
                          <a:latin typeface="Calibri"/>
                          <a:cs typeface="Calibri"/>
                        </a:rPr>
                        <a:t>All</a:t>
                      </a:r>
                      <a:r>
                        <a:rPr sz="1600" b="1" spc="-60">
                          <a:solidFill>
                            <a:srgbClr val="FFFFFF"/>
                          </a:solidFill>
                          <a:latin typeface="Calibri"/>
                          <a:cs typeface="Calibri"/>
                        </a:rPr>
                        <a:t> </a:t>
                      </a:r>
                      <a:r>
                        <a:rPr sz="1600" b="1">
                          <a:solidFill>
                            <a:srgbClr val="FFFFFF"/>
                          </a:solidFill>
                          <a:latin typeface="Calibri"/>
                          <a:cs typeface="Calibri"/>
                        </a:rPr>
                        <a:t>Other</a:t>
                      </a:r>
                      <a:r>
                        <a:rPr sz="1600" b="1" spc="-35">
                          <a:solidFill>
                            <a:srgbClr val="FFFFFF"/>
                          </a:solidFill>
                          <a:latin typeface="Calibri"/>
                          <a:cs typeface="Calibri"/>
                        </a:rPr>
                        <a:t> </a:t>
                      </a:r>
                      <a:r>
                        <a:rPr sz="1600" b="1">
                          <a:solidFill>
                            <a:srgbClr val="FFFFFF"/>
                          </a:solidFill>
                          <a:latin typeface="Calibri"/>
                          <a:cs typeface="Calibri"/>
                        </a:rPr>
                        <a:t>With</a:t>
                      </a:r>
                      <a:r>
                        <a:rPr sz="1600" b="1" spc="-55">
                          <a:solidFill>
                            <a:srgbClr val="FFFFFF"/>
                          </a:solidFill>
                          <a:latin typeface="Calibri"/>
                          <a:cs typeface="Calibri"/>
                        </a:rPr>
                        <a:t> </a:t>
                      </a:r>
                      <a:r>
                        <a:rPr sz="1600" b="1">
                          <a:solidFill>
                            <a:srgbClr val="FFFFFF"/>
                          </a:solidFill>
                          <a:latin typeface="Calibri"/>
                          <a:cs typeface="Calibri"/>
                        </a:rPr>
                        <a:t>Pending</a:t>
                      </a:r>
                      <a:r>
                        <a:rPr sz="1600" b="1" spc="-30">
                          <a:solidFill>
                            <a:srgbClr val="FFFFFF"/>
                          </a:solidFill>
                          <a:latin typeface="Calibri"/>
                          <a:cs typeface="Calibri"/>
                        </a:rPr>
                        <a:t> </a:t>
                      </a:r>
                      <a:r>
                        <a:rPr sz="1600" b="1" spc="-10">
                          <a:solidFill>
                            <a:srgbClr val="FFFFFF"/>
                          </a:solidFill>
                          <a:latin typeface="Calibri"/>
                          <a:cs typeface="Calibri"/>
                        </a:rPr>
                        <a:t>Obligations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hMerge="1">
                  <a:txBody>
                    <a:bodyPr/>
                    <a:lstStyle/>
                    <a:p>
                      <a:endParaRPr/>
                    </a:p>
                  </a:txBody>
                  <a:tcPr marL="0" marR="0" marT="0" marB="0"/>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255270">
                <a:tc>
                  <a:txBody>
                    <a:bodyPr/>
                    <a:lstStyle/>
                    <a:p>
                      <a:pPr marL="45720">
                        <a:lnSpc>
                          <a:spcPts val="1864"/>
                        </a:lnSpc>
                      </a:pPr>
                      <a:r>
                        <a:rPr sz="1600">
                          <a:latin typeface="Calibri"/>
                          <a:cs typeface="Calibri"/>
                        </a:rPr>
                        <a:t>FMS</a:t>
                      </a:r>
                      <a:r>
                        <a:rPr sz="1600" spc="-30">
                          <a:latin typeface="Calibri"/>
                          <a:cs typeface="Calibri"/>
                        </a:rPr>
                        <a:t> </a:t>
                      </a:r>
                      <a:r>
                        <a:rPr sz="1600" spc="-10">
                          <a:latin typeface="Calibri"/>
                          <a:cs typeface="Calibri"/>
                        </a:rPr>
                        <a:t>Budget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635" algn="ctr">
                        <a:lnSpc>
                          <a:spcPts val="1864"/>
                        </a:lnSpc>
                      </a:pPr>
                      <a:r>
                        <a:rPr sz="1600" spc="-10">
                          <a:latin typeface="Calibri"/>
                          <a:cs typeface="Calibri"/>
                        </a:rPr>
                        <a:t>8,966,279</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45720">
                        <a:lnSpc>
                          <a:spcPts val="1864"/>
                        </a:lnSpc>
                      </a:pPr>
                      <a:r>
                        <a:rPr sz="1600">
                          <a:latin typeface="Calibri"/>
                          <a:cs typeface="Calibri"/>
                        </a:rPr>
                        <a:t>FMS</a:t>
                      </a:r>
                      <a:r>
                        <a:rPr sz="1600" spc="-30">
                          <a:latin typeface="Calibri"/>
                          <a:cs typeface="Calibri"/>
                        </a:rPr>
                        <a:t> </a:t>
                      </a:r>
                      <a:r>
                        <a:rPr sz="1600" spc="-10">
                          <a:latin typeface="Calibri"/>
                          <a:cs typeface="Calibri"/>
                        </a:rPr>
                        <a:t>Budget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ts val="1864"/>
                        </a:lnSpc>
                      </a:pPr>
                      <a:r>
                        <a:rPr sz="1600" spc="-10">
                          <a:latin typeface="Calibri"/>
                          <a:cs typeface="Calibri"/>
                        </a:rPr>
                        <a:t>8,966,279</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255270">
                <a:tc>
                  <a:txBody>
                    <a:bodyPr/>
                    <a:lstStyle/>
                    <a:p>
                      <a:pPr marL="45720">
                        <a:lnSpc>
                          <a:spcPts val="1864"/>
                        </a:lnSpc>
                      </a:pPr>
                      <a:r>
                        <a:rPr sz="1600">
                          <a:latin typeface="Calibri"/>
                          <a:cs typeface="Calibri"/>
                        </a:rPr>
                        <a:t>FMS</a:t>
                      </a:r>
                      <a:r>
                        <a:rPr sz="1600" spc="-20">
                          <a:latin typeface="Calibri"/>
                          <a:cs typeface="Calibri"/>
                        </a:rPr>
                        <a:t> </a:t>
                      </a:r>
                      <a:r>
                        <a:rPr sz="1600" spc="-10">
                          <a:latin typeface="Calibri"/>
                          <a:cs typeface="Calibri"/>
                        </a:rPr>
                        <a:t>Obligated</a:t>
                      </a:r>
                      <a:r>
                        <a:rPr sz="1600" spc="-45">
                          <a:latin typeface="Calibri"/>
                          <a:cs typeface="Calibri"/>
                        </a:rPr>
                        <a:t> </a:t>
                      </a:r>
                      <a:r>
                        <a:rPr sz="1600">
                          <a:latin typeface="Calibri"/>
                          <a:cs typeface="Calibri"/>
                        </a:rPr>
                        <a:t>as</a:t>
                      </a:r>
                      <a:r>
                        <a:rPr sz="1600" spc="-30">
                          <a:latin typeface="Calibri"/>
                          <a:cs typeface="Calibri"/>
                        </a:rPr>
                        <a:t> </a:t>
                      </a:r>
                      <a:r>
                        <a:rPr sz="1600">
                          <a:latin typeface="Calibri"/>
                          <a:cs typeface="Calibri"/>
                        </a:rPr>
                        <a:t>of</a:t>
                      </a:r>
                      <a:r>
                        <a:rPr sz="1600" spc="-10">
                          <a:latin typeface="Calibri"/>
                          <a:cs typeface="Calibri"/>
                        </a:rPr>
                        <a:t> </a:t>
                      </a:r>
                      <a:r>
                        <a:rPr sz="1600" spc="-20">
                          <a:latin typeface="Calibri"/>
                          <a:cs typeface="Calibri"/>
                        </a:rPr>
                        <a:t>8/15</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1864"/>
                        </a:lnSpc>
                      </a:pPr>
                      <a:r>
                        <a:rPr sz="1600" spc="-10">
                          <a:latin typeface="Calibri"/>
                          <a:cs typeface="Calibri"/>
                        </a:rPr>
                        <a:t>-6,752,745</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45720">
                        <a:lnSpc>
                          <a:spcPts val="1864"/>
                        </a:lnSpc>
                      </a:pPr>
                      <a:r>
                        <a:rPr sz="1600">
                          <a:latin typeface="Calibri"/>
                          <a:cs typeface="Calibri"/>
                        </a:rPr>
                        <a:t>FMS</a:t>
                      </a:r>
                      <a:r>
                        <a:rPr sz="1600" spc="-20">
                          <a:latin typeface="Calibri"/>
                          <a:cs typeface="Calibri"/>
                        </a:rPr>
                        <a:t> </a:t>
                      </a:r>
                      <a:r>
                        <a:rPr sz="1600" spc="-10">
                          <a:latin typeface="Calibri"/>
                          <a:cs typeface="Calibri"/>
                        </a:rPr>
                        <a:t>Obligated</a:t>
                      </a:r>
                      <a:r>
                        <a:rPr sz="1600" spc="-45">
                          <a:latin typeface="Calibri"/>
                          <a:cs typeface="Calibri"/>
                        </a:rPr>
                        <a:t> </a:t>
                      </a:r>
                      <a:r>
                        <a:rPr sz="1600">
                          <a:latin typeface="Calibri"/>
                          <a:cs typeface="Calibri"/>
                        </a:rPr>
                        <a:t>as</a:t>
                      </a:r>
                      <a:r>
                        <a:rPr sz="1600" spc="-30">
                          <a:latin typeface="Calibri"/>
                          <a:cs typeface="Calibri"/>
                        </a:rPr>
                        <a:t> </a:t>
                      </a:r>
                      <a:r>
                        <a:rPr sz="1600">
                          <a:latin typeface="Calibri"/>
                          <a:cs typeface="Calibri"/>
                        </a:rPr>
                        <a:t>of</a:t>
                      </a:r>
                      <a:r>
                        <a:rPr sz="1600" spc="-10">
                          <a:latin typeface="Calibri"/>
                          <a:cs typeface="Calibri"/>
                        </a:rPr>
                        <a:t> </a:t>
                      </a:r>
                      <a:r>
                        <a:rPr sz="1600" spc="-20">
                          <a:latin typeface="Calibri"/>
                          <a:cs typeface="Calibri"/>
                        </a:rPr>
                        <a:t>8/15</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1864"/>
                        </a:lnSpc>
                      </a:pPr>
                      <a:r>
                        <a:rPr sz="1600" spc="-10">
                          <a:latin typeface="Calibri"/>
                          <a:cs typeface="Calibri"/>
                        </a:rPr>
                        <a:t>-6,752,745</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500">
                        <a:highlight>
                          <a:srgbClr val="FFFF00"/>
                        </a:highlight>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255270">
                <a:tc>
                  <a:txBody>
                    <a:bodyPr/>
                    <a:lstStyle/>
                    <a:p>
                      <a:pPr marL="45720">
                        <a:lnSpc>
                          <a:spcPts val="1864"/>
                        </a:lnSpc>
                      </a:pPr>
                      <a:r>
                        <a:rPr sz="1600" spc="-10">
                          <a:latin typeface="Calibri"/>
                          <a:cs typeface="Calibri"/>
                        </a:rPr>
                        <a:t>Remaining</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635" algn="ctr">
                        <a:lnSpc>
                          <a:spcPts val="1864"/>
                        </a:lnSpc>
                      </a:pPr>
                      <a:r>
                        <a:rPr sz="1600" spc="-10">
                          <a:latin typeface="Calibri"/>
                          <a:cs typeface="Calibri"/>
                        </a:rPr>
                        <a:t>2,213,534</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45720">
                        <a:lnSpc>
                          <a:spcPts val="1864"/>
                        </a:lnSpc>
                      </a:pPr>
                      <a:r>
                        <a:rPr sz="1600" spc="-10">
                          <a:latin typeface="Calibri"/>
                          <a:cs typeface="Calibri"/>
                        </a:rPr>
                        <a:t>Pending</a:t>
                      </a:r>
                      <a:r>
                        <a:rPr sz="1600" spc="-60">
                          <a:latin typeface="Calibri"/>
                          <a:cs typeface="Calibri"/>
                        </a:rPr>
                        <a:t> </a:t>
                      </a:r>
                      <a:r>
                        <a:rPr sz="1600">
                          <a:latin typeface="Calibri"/>
                          <a:cs typeface="Calibri"/>
                        </a:rPr>
                        <a:t>Credit</a:t>
                      </a:r>
                      <a:r>
                        <a:rPr sz="1600" spc="-30">
                          <a:latin typeface="Calibri"/>
                          <a:cs typeface="Calibri"/>
                        </a:rPr>
                        <a:t> </a:t>
                      </a:r>
                      <a:r>
                        <a:rPr sz="1600" spc="-20">
                          <a:latin typeface="Calibri"/>
                          <a:cs typeface="Calibri"/>
                        </a:rPr>
                        <a:t>Card</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635" algn="ctr">
                        <a:lnSpc>
                          <a:spcPts val="1864"/>
                        </a:lnSpc>
                      </a:pPr>
                      <a:r>
                        <a:rPr sz="1600" spc="-10">
                          <a:latin typeface="Calibri"/>
                          <a:cs typeface="Calibri"/>
                        </a:rPr>
                        <a:t>-66,392</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rowSpan="3">
                  <a:txBody>
                    <a:bodyPr/>
                    <a:lstStyle/>
                    <a:p>
                      <a:pPr marR="210820" indent="45720">
                        <a:lnSpc>
                          <a:spcPct val="100000"/>
                        </a:lnSpc>
                        <a:spcBef>
                          <a:spcPts val="35"/>
                        </a:spcBef>
                      </a:pPr>
                      <a:r>
                        <a:rPr sz="1600" b="1">
                          <a:highlight>
                            <a:srgbClr val="FFFF00"/>
                          </a:highlight>
                          <a:latin typeface="Calibri"/>
                          <a:cs typeface="Calibri"/>
                        </a:rPr>
                        <a:t>*These</a:t>
                      </a:r>
                      <a:r>
                        <a:rPr sz="1600" b="1" spc="-60">
                          <a:highlight>
                            <a:srgbClr val="FFFF00"/>
                          </a:highlight>
                          <a:latin typeface="Calibri"/>
                          <a:cs typeface="Calibri"/>
                        </a:rPr>
                        <a:t> </a:t>
                      </a:r>
                      <a:r>
                        <a:rPr sz="1600" b="1">
                          <a:highlight>
                            <a:srgbClr val="FFFF00"/>
                          </a:highlight>
                          <a:latin typeface="Calibri"/>
                          <a:cs typeface="Calibri"/>
                        </a:rPr>
                        <a:t>items</a:t>
                      </a:r>
                      <a:r>
                        <a:rPr sz="1600" b="1" spc="-70">
                          <a:highlight>
                            <a:srgbClr val="FFFF00"/>
                          </a:highlight>
                          <a:latin typeface="Calibri"/>
                          <a:cs typeface="Calibri"/>
                        </a:rPr>
                        <a:t> </a:t>
                      </a:r>
                      <a:r>
                        <a:rPr sz="1600" b="1" spc="-25">
                          <a:highlight>
                            <a:srgbClr val="FFFF00"/>
                          </a:highlight>
                          <a:latin typeface="Calibri"/>
                          <a:cs typeface="Calibri"/>
                        </a:rPr>
                        <a:t>are </a:t>
                      </a:r>
                      <a:r>
                        <a:rPr sz="1600" b="1" spc="-10">
                          <a:highlight>
                            <a:srgbClr val="FFFF00"/>
                          </a:highlight>
                          <a:latin typeface="Calibri"/>
                          <a:cs typeface="Calibri"/>
                        </a:rPr>
                        <a:t>Committed</a:t>
                      </a:r>
                      <a:r>
                        <a:rPr sz="1600" b="1" spc="-45">
                          <a:highlight>
                            <a:srgbClr val="FFFF00"/>
                          </a:highlight>
                          <a:latin typeface="Calibri"/>
                          <a:cs typeface="Calibri"/>
                        </a:rPr>
                        <a:t> </a:t>
                      </a:r>
                      <a:r>
                        <a:rPr sz="1600" b="1" spc="-25">
                          <a:highlight>
                            <a:srgbClr val="FFFF00"/>
                          </a:highlight>
                          <a:latin typeface="Calibri"/>
                          <a:cs typeface="Calibri"/>
                        </a:rPr>
                        <a:t>and </a:t>
                      </a:r>
                      <a:r>
                        <a:rPr sz="1600" b="1">
                          <a:highlight>
                            <a:srgbClr val="FFFF00"/>
                          </a:highlight>
                          <a:latin typeface="Calibri"/>
                          <a:cs typeface="Calibri"/>
                        </a:rPr>
                        <a:t>NOT</a:t>
                      </a:r>
                      <a:r>
                        <a:rPr sz="1600" b="1" spc="-60">
                          <a:highlight>
                            <a:srgbClr val="FFFF00"/>
                          </a:highlight>
                          <a:latin typeface="Calibri"/>
                          <a:cs typeface="Calibri"/>
                        </a:rPr>
                        <a:t> </a:t>
                      </a:r>
                      <a:r>
                        <a:rPr sz="1600" b="1" spc="-10">
                          <a:highlight>
                            <a:srgbClr val="FFFF00"/>
                          </a:highlight>
                          <a:latin typeface="Calibri"/>
                          <a:cs typeface="Calibri"/>
                        </a:rPr>
                        <a:t>Obligated.</a:t>
                      </a:r>
                      <a:endParaRPr sz="1600">
                        <a:highlight>
                          <a:srgbClr val="FFFF00"/>
                        </a:highlight>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254635">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45085">
                        <a:lnSpc>
                          <a:spcPts val="1864"/>
                        </a:lnSpc>
                      </a:pPr>
                      <a:r>
                        <a:rPr sz="1600" spc="-10">
                          <a:latin typeface="Calibri"/>
                          <a:cs typeface="Calibri"/>
                        </a:rPr>
                        <a:t>Pending</a:t>
                      </a:r>
                      <a:r>
                        <a:rPr sz="1600" spc="-35">
                          <a:latin typeface="Calibri"/>
                          <a:cs typeface="Calibri"/>
                        </a:rPr>
                        <a:t> </a:t>
                      </a:r>
                      <a:r>
                        <a:rPr sz="1600" spc="-10">
                          <a:latin typeface="Calibri"/>
                          <a:cs typeface="Calibri"/>
                        </a:rPr>
                        <a:t>Contracts</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1864"/>
                        </a:lnSpc>
                      </a:pPr>
                      <a:r>
                        <a:rPr sz="1600" spc="-10">
                          <a:latin typeface="Calibri"/>
                          <a:cs typeface="Calibri"/>
                        </a:rPr>
                        <a:t>-</a:t>
                      </a:r>
                      <a:r>
                        <a:rPr lang="en-US" sz="1600" spc="-10">
                          <a:latin typeface="Calibri"/>
                          <a:cs typeface="Calibri"/>
                        </a:rPr>
                        <a:t>1,356,218</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vMerge="1">
                  <a:txBody>
                    <a:bodyPr/>
                    <a:lstStyle/>
                    <a:p>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4"/>
                  </a:ext>
                </a:extLst>
              </a:tr>
              <a:tr h="255270">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45085">
                        <a:lnSpc>
                          <a:spcPts val="1864"/>
                        </a:lnSpc>
                      </a:pPr>
                      <a:r>
                        <a:rPr sz="1600">
                          <a:latin typeface="Calibri"/>
                          <a:cs typeface="Calibri"/>
                        </a:rPr>
                        <a:t>4th</a:t>
                      </a:r>
                      <a:r>
                        <a:rPr sz="1600" spc="-20">
                          <a:latin typeface="Calibri"/>
                          <a:cs typeface="Calibri"/>
                        </a:rPr>
                        <a:t> </a:t>
                      </a:r>
                      <a:r>
                        <a:rPr sz="1600">
                          <a:latin typeface="Calibri"/>
                          <a:cs typeface="Calibri"/>
                        </a:rPr>
                        <a:t>Qtr</a:t>
                      </a:r>
                      <a:r>
                        <a:rPr sz="1600" spc="-20">
                          <a:latin typeface="Calibri"/>
                          <a:cs typeface="Calibri"/>
                        </a:rPr>
                        <a:t> IPAs</a:t>
                      </a:r>
                      <a:r>
                        <a:rPr sz="1600" spc="-30">
                          <a:latin typeface="Calibri"/>
                          <a:cs typeface="Calibri"/>
                        </a:rPr>
                        <a:t> </a:t>
                      </a:r>
                      <a:r>
                        <a:rPr sz="1600">
                          <a:latin typeface="Calibri"/>
                          <a:cs typeface="Calibri"/>
                        </a:rPr>
                        <a:t>to</a:t>
                      </a:r>
                      <a:r>
                        <a:rPr sz="1600" spc="-30">
                          <a:latin typeface="Calibri"/>
                          <a:cs typeface="Calibri"/>
                        </a:rPr>
                        <a:t> </a:t>
                      </a:r>
                      <a:r>
                        <a:rPr sz="1600">
                          <a:latin typeface="Calibri"/>
                          <a:cs typeface="Calibri"/>
                        </a:rPr>
                        <a:t>be</a:t>
                      </a:r>
                      <a:r>
                        <a:rPr sz="1600" spc="315">
                          <a:latin typeface="Calibri"/>
                          <a:cs typeface="Calibri"/>
                        </a:rPr>
                        <a:t> </a:t>
                      </a:r>
                      <a:r>
                        <a:rPr sz="1600" spc="-10">
                          <a:latin typeface="Calibri"/>
                          <a:cs typeface="Calibri"/>
                        </a:rPr>
                        <a:t>Obligated</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ts val="1864"/>
                        </a:lnSpc>
                      </a:pPr>
                      <a:r>
                        <a:rPr sz="1600" spc="-10">
                          <a:latin typeface="Calibri"/>
                          <a:cs typeface="Calibri"/>
                        </a:rPr>
                        <a:t>-698,254</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vMerge="1">
                  <a:txBody>
                    <a:bodyPr/>
                    <a:lstStyle/>
                    <a:p>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267335">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45085">
                        <a:lnSpc>
                          <a:spcPts val="1914"/>
                        </a:lnSpc>
                      </a:pPr>
                      <a:r>
                        <a:rPr sz="1600" spc="-10">
                          <a:latin typeface="Calibri"/>
                          <a:cs typeface="Calibri"/>
                        </a:rPr>
                        <a:t>Remaining</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635" algn="ctr">
                        <a:lnSpc>
                          <a:spcPts val="1914"/>
                        </a:lnSpc>
                      </a:pPr>
                      <a:r>
                        <a:rPr lang="en-US" sz="1600" spc="-10">
                          <a:latin typeface="Calibri"/>
                          <a:cs typeface="Calibri"/>
                        </a:rPr>
                        <a:t>92,670</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bl>
          </a:graphicData>
        </a:graphic>
      </p:graphicFrame>
      <p:sp>
        <p:nvSpPr>
          <p:cNvPr id="3" name="object 3"/>
          <p:cNvSpPr txBox="1">
            <a:spLocks noGrp="1"/>
          </p:cNvSpPr>
          <p:nvPr>
            <p:ph type="title"/>
          </p:nvPr>
        </p:nvSpPr>
        <p:spPr>
          <a:prstGeom prst="rect">
            <a:avLst/>
          </a:prstGeom>
        </p:spPr>
        <p:txBody>
          <a:bodyPr vert="horz" wrap="square" lIns="0" tIns="58320" rIns="0" bIns="0" rtlCol="0">
            <a:spAutoFit/>
          </a:bodyPr>
          <a:lstStyle/>
          <a:p>
            <a:pPr marL="230504">
              <a:lnSpc>
                <a:spcPct val="100000"/>
              </a:lnSpc>
              <a:spcBef>
                <a:spcPts val="95"/>
              </a:spcBef>
            </a:pPr>
            <a:r>
              <a:rPr spc="-20"/>
              <a:t>Section</a:t>
            </a:r>
            <a:r>
              <a:rPr spc="-105"/>
              <a:t> </a:t>
            </a:r>
            <a:r>
              <a:t>2:</a:t>
            </a:r>
            <a:r>
              <a:rPr spc="-70"/>
              <a:t> </a:t>
            </a:r>
            <a:r>
              <a:t>All</a:t>
            </a:r>
            <a:r>
              <a:rPr spc="-65"/>
              <a:t> </a:t>
            </a:r>
            <a:r>
              <a:rPr spc="-20"/>
              <a:t>Other</a:t>
            </a:r>
          </a:p>
        </p:txBody>
      </p:sp>
      <p:sp>
        <p:nvSpPr>
          <p:cNvPr id="4" name="object 4"/>
          <p:cNvSpPr txBox="1"/>
          <p:nvPr/>
        </p:nvSpPr>
        <p:spPr>
          <a:xfrm>
            <a:off x="319063" y="3016237"/>
            <a:ext cx="11520170" cy="3042920"/>
          </a:xfrm>
          <a:prstGeom prst="rect">
            <a:avLst/>
          </a:prstGeom>
        </p:spPr>
        <p:txBody>
          <a:bodyPr vert="horz" wrap="square" lIns="0" tIns="12700" rIns="0" bIns="0" rtlCol="0">
            <a:spAutoFit/>
          </a:bodyPr>
          <a:lstStyle/>
          <a:p>
            <a:pPr marL="299085" marR="216535" indent="-287020">
              <a:lnSpc>
                <a:spcPct val="100000"/>
              </a:lnSpc>
              <a:spcBef>
                <a:spcPts val="100"/>
              </a:spcBef>
              <a:buFont typeface="Arial"/>
              <a:buChar char="•"/>
              <a:tabLst>
                <a:tab pos="299085" algn="l"/>
                <a:tab pos="299720" algn="l"/>
              </a:tabLst>
            </a:pPr>
            <a:r>
              <a:rPr sz="1800">
                <a:latin typeface="Calibri"/>
                <a:cs typeface="Calibri"/>
              </a:rPr>
              <a:t>The</a:t>
            </a:r>
            <a:r>
              <a:rPr sz="1800" spc="-20">
                <a:latin typeface="Calibri"/>
                <a:cs typeface="Calibri"/>
              </a:rPr>
              <a:t> </a:t>
            </a:r>
            <a:r>
              <a:rPr sz="1800" spc="-10">
                <a:latin typeface="Calibri"/>
                <a:cs typeface="Calibri"/>
              </a:rPr>
              <a:t>All-</a:t>
            </a:r>
            <a:r>
              <a:rPr sz="1800">
                <a:latin typeface="Calibri"/>
                <a:cs typeface="Calibri"/>
              </a:rPr>
              <a:t>Other</a:t>
            </a:r>
            <a:r>
              <a:rPr sz="1800" spc="-20">
                <a:latin typeface="Calibri"/>
                <a:cs typeface="Calibri"/>
              </a:rPr>
              <a:t> </a:t>
            </a:r>
            <a:r>
              <a:rPr sz="1800">
                <a:latin typeface="Calibri"/>
                <a:cs typeface="Calibri"/>
              </a:rPr>
              <a:t>Current</a:t>
            </a:r>
            <a:r>
              <a:rPr sz="1800" spc="-15">
                <a:latin typeface="Calibri"/>
                <a:cs typeface="Calibri"/>
              </a:rPr>
              <a:t> </a:t>
            </a:r>
            <a:r>
              <a:rPr sz="1800">
                <a:latin typeface="Calibri"/>
                <a:cs typeface="Calibri"/>
              </a:rPr>
              <a:t>Status</a:t>
            </a:r>
            <a:r>
              <a:rPr sz="1800" spc="-35">
                <a:latin typeface="Calibri"/>
                <a:cs typeface="Calibri"/>
              </a:rPr>
              <a:t> </a:t>
            </a:r>
            <a:r>
              <a:rPr sz="1800">
                <a:latin typeface="Calibri"/>
                <a:cs typeface="Calibri"/>
              </a:rPr>
              <a:t>column</a:t>
            </a:r>
            <a:r>
              <a:rPr sz="1800" spc="-5">
                <a:latin typeface="Calibri"/>
                <a:cs typeface="Calibri"/>
              </a:rPr>
              <a:t> </a:t>
            </a:r>
            <a:r>
              <a:rPr sz="1800">
                <a:latin typeface="Calibri"/>
                <a:cs typeface="Calibri"/>
              </a:rPr>
              <a:t>shows</a:t>
            </a:r>
            <a:r>
              <a:rPr sz="1800" spc="-20">
                <a:latin typeface="Calibri"/>
                <a:cs typeface="Calibri"/>
              </a:rPr>
              <a:t> </a:t>
            </a:r>
            <a:r>
              <a:rPr sz="1800">
                <a:latin typeface="Calibri"/>
                <a:cs typeface="Calibri"/>
              </a:rPr>
              <a:t>the</a:t>
            </a:r>
            <a:r>
              <a:rPr sz="1800" spc="-5">
                <a:latin typeface="Calibri"/>
                <a:cs typeface="Calibri"/>
              </a:rPr>
              <a:t> </a:t>
            </a:r>
            <a:r>
              <a:rPr sz="1800">
                <a:latin typeface="Calibri"/>
                <a:cs typeface="Calibri"/>
              </a:rPr>
              <a:t>funds</a:t>
            </a:r>
            <a:r>
              <a:rPr sz="1800" spc="-25">
                <a:latin typeface="Calibri"/>
                <a:cs typeface="Calibri"/>
              </a:rPr>
              <a:t> </a:t>
            </a:r>
            <a:r>
              <a:rPr sz="1800">
                <a:latin typeface="Calibri"/>
                <a:cs typeface="Calibri"/>
              </a:rPr>
              <a:t>remaining</a:t>
            </a:r>
            <a:r>
              <a:rPr sz="1800" spc="-10">
                <a:latin typeface="Calibri"/>
                <a:cs typeface="Calibri"/>
              </a:rPr>
              <a:t> </a:t>
            </a:r>
            <a:r>
              <a:rPr sz="1800">
                <a:latin typeface="Calibri"/>
                <a:cs typeface="Calibri"/>
              </a:rPr>
              <a:t>if</a:t>
            </a:r>
            <a:r>
              <a:rPr sz="1800" spc="-20">
                <a:latin typeface="Calibri"/>
                <a:cs typeface="Calibri"/>
              </a:rPr>
              <a:t> </a:t>
            </a:r>
            <a:r>
              <a:rPr sz="1800">
                <a:latin typeface="Calibri"/>
                <a:cs typeface="Calibri"/>
              </a:rPr>
              <a:t>no</a:t>
            </a:r>
            <a:r>
              <a:rPr sz="1800" spc="-15">
                <a:latin typeface="Calibri"/>
                <a:cs typeface="Calibri"/>
              </a:rPr>
              <a:t> </a:t>
            </a:r>
            <a:r>
              <a:rPr sz="1800">
                <a:latin typeface="Calibri"/>
                <a:cs typeface="Calibri"/>
              </a:rPr>
              <a:t>other</a:t>
            </a:r>
            <a:r>
              <a:rPr sz="1800" spc="-15">
                <a:latin typeface="Calibri"/>
                <a:cs typeface="Calibri"/>
              </a:rPr>
              <a:t> </a:t>
            </a:r>
            <a:r>
              <a:rPr sz="1800">
                <a:latin typeface="Calibri"/>
                <a:cs typeface="Calibri"/>
              </a:rPr>
              <a:t>obligations</a:t>
            </a:r>
            <a:r>
              <a:rPr sz="1800" spc="-10">
                <a:latin typeface="Calibri"/>
                <a:cs typeface="Calibri"/>
              </a:rPr>
              <a:t> </a:t>
            </a:r>
            <a:r>
              <a:rPr sz="1800">
                <a:latin typeface="Calibri"/>
                <a:cs typeface="Calibri"/>
              </a:rPr>
              <a:t>were</a:t>
            </a:r>
            <a:r>
              <a:rPr sz="1800" spc="-20">
                <a:latin typeface="Calibri"/>
                <a:cs typeface="Calibri"/>
              </a:rPr>
              <a:t> </a:t>
            </a:r>
            <a:r>
              <a:rPr sz="1800">
                <a:latin typeface="Calibri"/>
                <a:cs typeface="Calibri"/>
              </a:rPr>
              <a:t>to</a:t>
            </a:r>
            <a:r>
              <a:rPr sz="1800" spc="-10">
                <a:latin typeface="Calibri"/>
                <a:cs typeface="Calibri"/>
              </a:rPr>
              <a:t> </a:t>
            </a:r>
            <a:r>
              <a:rPr sz="1800">
                <a:latin typeface="Calibri"/>
                <a:cs typeface="Calibri"/>
              </a:rPr>
              <a:t>be</a:t>
            </a:r>
            <a:r>
              <a:rPr sz="1800" spc="-20">
                <a:latin typeface="Calibri"/>
                <a:cs typeface="Calibri"/>
              </a:rPr>
              <a:t> </a:t>
            </a:r>
            <a:r>
              <a:rPr sz="1800">
                <a:latin typeface="Calibri"/>
                <a:cs typeface="Calibri"/>
              </a:rPr>
              <a:t>completed.</a:t>
            </a:r>
            <a:r>
              <a:rPr sz="1800" spc="385">
                <a:latin typeface="Calibri"/>
                <a:cs typeface="Calibri"/>
              </a:rPr>
              <a:t> </a:t>
            </a:r>
            <a:r>
              <a:rPr sz="1800">
                <a:latin typeface="Calibri"/>
                <a:cs typeface="Calibri"/>
              </a:rPr>
              <a:t>The</a:t>
            </a:r>
            <a:r>
              <a:rPr sz="1800" spc="-15">
                <a:latin typeface="Calibri"/>
                <a:cs typeface="Calibri"/>
              </a:rPr>
              <a:t> </a:t>
            </a:r>
            <a:r>
              <a:rPr sz="1800" spc="-20">
                <a:latin typeface="Calibri"/>
                <a:cs typeface="Calibri"/>
              </a:rPr>
              <a:t>All- </a:t>
            </a:r>
            <a:r>
              <a:rPr sz="1800">
                <a:latin typeface="Calibri"/>
                <a:cs typeface="Calibri"/>
              </a:rPr>
              <a:t>Other</a:t>
            </a:r>
            <a:r>
              <a:rPr sz="1800" spc="-30">
                <a:latin typeface="Calibri"/>
                <a:cs typeface="Calibri"/>
              </a:rPr>
              <a:t> </a:t>
            </a:r>
            <a:r>
              <a:rPr sz="1800">
                <a:latin typeface="Calibri"/>
                <a:cs typeface="Calibri"/>
              </a:rPr>
              <a:t>With</a:t>
            </a:r>
            <a:r>
              <a:rPr sz="1800" spc="-20">
                <a:latin typeface="Calibri"/>
                <a:cs typeface="Calibri"/>
              </a:rPr>
              <a:t> </a:t>
            </a:r>
            <a:r>
              <a:rPr sz="1800">
                <a:latin typeface="Calibri"/>
                <a:cs typeface="Calibri"/>
              </a:rPr>
              <a:t>Pending</a:t>
            </a:r>
            <a:r>
              <a:rPr sz="1800" spc="-20">
                <a:latin typeface="Calibri"/>
                <a:cs typeface="Calibri"/>
              </a:rPr>
              <a:t> </a:t>
            </a:r>
            <a:r>
              <a:rPr sz="1800">
                <a:latin typeface="Calibri"/>
                <a:cs typeface="Calibri"/>
              </a:rPr>
              <a:t>Obligations</a:t>
            </a:r>
            <a:r>
              <a:rPr sz="1800" spc="-15">
                <a:latin typeface="Calibri"/>
                <a:cs typeface="Calibri"/>
              </a:rPr>
              <a:t> </a:t>
            </a:r>
            <a:r>
              <a:rPr sz="1800">
                <a:latin typeface="Calibri"/>
                <a:cs typeface="Calibri"/>
              </a:rPr>
              <a:t>column</a:t>
            </a:r>
            <a:r>
              <a:rPr sz="1800" spc="-15">
                <a:latin typeface="Calibri"/>
                <a:cs typeface="Calibri"/>
              </a:rPr>
              <a:t> </a:t>
            </a:r>
            <a:r>
              <a:rPr sz="1800">
                <a:latin typeface="Calibri"/>
                <a:cs typeface="Calibri"/>
              </a:rPr>
              <a:t>shows</a:t>
            </a:r>
            <a:r>
              <a:rPr sz="1800" spc="-30">
                <a:latin typeface="Calibri"/>
                <a:cs typeface="Calibri"/>
              </a:rPr>
              <a:t> </a:t>
            </a:r>
            <a:r>
              <a:rPr sz="1800">
                <a:latin typeface="Calibri"/>
                <a:cs typeface="Calibri"/>
              </a:rPr>
              <a:t>the</a:t>
            </a:r>
            <a:r>
              <a:rPr sz="1800" spc="-25">
                <a:latin typeface="Calibri"/>
                <a:cs typeface="Calibri"/>
              </a:rPr>
              <a:t> </a:t>
            </a:r>
            <a:r>
              <a:rPr sz="1800">
                <a:latin typeface="Calibri"/>
                <a:cs typeface="Calibri"/>
              </a:rPr>
              <a:t>amount</a:t>
            </a:r>
            <a:r>
              <a:rPr sz="1800" spc="-25">
                <a:latin typeface="Calibri"/>
                <a:cs typeface="Calibri"/>
              </a:rPr>
              <a:t> </a:t>
            </a:r>
            <a:r>
              <a:rPr sz="1800">
                <a:latin typeface="Calibri"/>
                <a:cs typeface="Calibri"/>
              </a:rPr>
              <a:t>remaining</a:t>
            </a:r>
            <a:r>
              <a:rPr sz="1800" spc="-20">
                <a:latin typeface="Calibri"/>
                <a:cs typeface="Calibri"/>
              </a:rPr>
              <a:t> </a:t>
            </a:r>
            <a:r>
              <a:rPr sz="1800">
                <a:latin typeface="Calibri"/>
                <a:cs typeface="Calibri"/>
              </a:rPr>
              <a:t>if</a:t>
            </a:r>
            <a:r>
              <a:rPr sz="1800" spc="-30">
                <a:latin typeface="Calibri"/>
                <a:cs typeface="Calibri"/>
              </a:rPr>
              <a:t> </a:t>
            </a:r>
            <a:r>
              <a:rPr sz="1800">
                <a:latin typeface="Calibri"/>
                <a:cs typeface="Calibri"/>
              </a:rPr>
              <a:t>all</a:t>
            </a:r>
            <a:r>
              <a:rPr sz="1800" spc="-25">
                <a:latin typeface="Calibri"/>
                <a:cs typeface="Calibri"/>
              </a:rPr>
              <a:t> </a:t>
            </a:r>
            <a:r>
              <a:rPr sz="1800">
                <a:latin typeface="Calibri"/>
                <a:cs typeface="Calibri"/>
              </a:rPr>
              <a:t>pending/committed items</a:t>
            </a:r>
            <a:r>
              <a:rPr sz="1800" spc="-15">
                <a:latin typeface="Calibri"/>
                <a:cs typeface="Calibri"/>
              </a:rPr>
              <a:t> </a:t>
            </a:r>
            <a:r>
              <a:rPr sz="1800">
                <a:latin typeface="Calibri"/>
                <a:cs typeface="Calibri"/>
              </a:rPr>
              <a:t>would</a:t>
            </a:r>
            <a:r>
              <a:rPr sz="1800" spc="-20">
                <a:latin typeface="Calibri"/>
                <a:cs typeface="Calibri"/>
              </a:rPr>
              <a:t> </a:t>
            </a:r>
            <a:r>
              <a:rPr sz="1800" spc="-25">
                <a:latin typeface="Calibri"/>
                <a:cs typeface="Calibri"/>
              </a:rPr>
              <a:t>be </a:t>
            </a:r>
            <a:r>
              <a:rPr sz="1800" spc="-10">
                <a:latin typeface="Calibri"/>
                <a:cs typeface="Calibri"/>
              </a:rPr>
              <a:t>obligated.</a:t>
            </a:r>
            <a:endParaRPr sz="1800">
              <a:latin typeface="Calibri"/>
              <a:cs typeface="Calibri"/>
            </a:endParaRPr>
          </a:p>
          <a:p>
            <a:pPr>
              <a:lnSpc>
                <a:spcPct val="100000"/>
              </a:lnSpc>
              <a:spcBef>
                <a:spcPts val="20"/>
              </a:spcBef>
              <a:buFont typeface="Arial"/>
              <a:buChar char="•"/>
            </a:pPr>
            <a:endParaRPr sz="1750">
              <a:latin typeface="Calibri"/>
              <a:cs typeface="Calibri"/>
            </a:endParaRPr>
          </a:p>
          <a:p>
            <a:pPr marL="299085" marR="5080" indent="-287020">
              <a:lnSpc>
                <a:spcPct val="100000"/>
              </a:lnSpc>
              <a:buFont typeface="Arial"/>
              <a:buChar char="•"/>
              <a:tabLst>
                <a:tab pos="299085" algn="l"/>
                <a:tab pos="299720" algn="l"/>
              </a:tabLst>
            </a:pPr>
            <a:r>
              <a:rPr sz="1800">
                <a:latin typeface="Calibri"/>
                <a:cs typeface="Calibri"/>
              </a:rPr>
              <a:t>These</a:t>
            </a:r>
            <a:r>
              <a:rPr sz="1800" spc="-30">
                <a:latin typeface="Calibri"/>
                <a:cs typeface="Calibri"/>
              </a:rPr>
              <a:t> </a:t>
            </a:r>
            <a:r>
              <a:rPr sz="1800">
                <a:latin typeface="Calibri"/>
                <a:cs typeface="Calibri"/>
              </a:rPr>
              <a:t>numbers</a:t>
            </a:r>
            <a:r>
              <a:rPr sz="1800" spc="-30">
                <a:latin typeface="Calibri"/>
                <a:cs typeface="Calibri"/>
              </a:rPr>
              <a:t> </a:t>
            </a:r>
            <a:r>
              <a:rPr sz="1800">
                <a:latin typeface="Calibri"/>
                <a:cs typeface="Calibri"/>
              </a:rPr>
              <a:t>will</a:t>
            </a:r>
            <a:r>
              <a:rPr sz="1800" spc="-15">
                <a:latin typeface="Calibri"/>
                <a:cs typeface="Calibri"/>
              </a:rPr>
              <a:t> </a:t>
            </a:r>
            <a:r>
              <a:rPr sz="1800">
                <a:latin typeface="Calibri"/>
                <a:cs typeface="Calibri"/>
              </a:rPr>
              <a:t>change</a:t>
            </a:r>
            <a:r>
              <a:rPr sz="1800" spc="-15">
                <a:latin typeface="Calibri"/>
                <a:cs typeface="Calibri"/>
              </a:rPr>
              <a:t> </a:t>
            </a:r>
            <a:r>
              <a:rPr sz="1800">
                <a:latin typeface="Calibri"/>
                <a:cs typeface="Calibri"/>
              </a:rPr>
              <a:t>as</a:t>
            </a:r>
            <a:r>
              <a:rPr sz="1800" spc="-45">
                <a:latin typeface="Calibri"/>
                <a:cs typeface="Calibri"/>
              </a:rPr>
              <a:t> </a:t>
            </a:r>
            <a:r>
              <a:rPr sz="1800">
                <a:latin typeface="Calibri"/>
                <a:cs typeface="Calibri"/>
              </a:rPr>
              <a:t>purchase</a:t>
            </a:r>
            <a:r>
              <a:rPr sz="1800" spc="-20">
                <a:latin typeface="Calibri"/>
                <a:cs typeface="Calibri"/>
              </a:rPr>
              <a:t> </a:t>
            </a:r>
            <a:r>
              <a:rPr sz="1800">
                <a:latin typeface="Calibri"/>
                <a:cs typeface="Calibri"/>
              </a:rPr>
              <a:t>cards</a:t>
            </a:r>
            <a:r>
              <a:rPr sz="1800" spc="-25">
                <a:latin typeface="Calibri"/>
                <a:cs typeface="Calibri"/>
              </a:rPr>
              <a:t> </a:t>
            </a:r>
            <a:r>
              <a:rPr sz="1800">
                <a:latin typeface="Calibri"/>
                <a:cs typeface="Calibri"/>
              </a:rPr>
              <a:t>are</a:t>
            </a:r>
            <a:r>
              <a:rPr sz="1800" spc="-30">
                <a:latin typeface="Calibri"/>
                <a:cs typeface="Calibri"/>
              </a:rPr>
              <a:t> </a:t>
            </a:r>
            <a:r>
              <a:rPr sz="1800">
                <a:latin typeface="Calibri"/>
                <a:cs typeface="Calibri"/>
              </a:rPr>
              <a:t>reconciled,</a:t>
            </a:r>
            <a:r>
              <a:rPr sz="1800" spc="-5">
                <a:latin typeface="Calibri"/>
                <a:cs typeface="Calibri"/>
              </a:rPr>
              <a:t> </a:t>
            </a:r>
            <a:r>
              <a:rPr sz="1800">
                <a:latin typeface="Calibri"/>
                <a:cs typeface="Calibri"/>
              </a:rPr>
              <a:t>contracts</a:t>
            </a:r>
            <a:r>
              <a:rPr sz="1800" spc="-20">
                <a:latin typeface="Calibri"/>
                <a:cs typeface="Calibri"/>
              </a:rPr>
              <a:t> </a:t>
            </a:r>
            <a:r>
              <a:rPr sz="1800">
                <a:latin typeface="Calibri"/>
                <a:cs typeface="Calibri"/>
              </a:rPr>
              <a:t>are</a:t>
            </a:r>
            <a:r>
              <a:rPr sz="1800" spc="-25">
                <a:latin typeface="Calibri"/>
                <a:cs typeface="Calibri"/>
              </a:rPr>
              <a:t> </a:t>
            </a:r>
            <a:r>
              <a:rPr sz="1800" spc="-10">
                <a:latin typeface="Calibri"/>
                <a:cs typeface="Calibri"/>
              </a:rPr>
              <a:t>awarded/obligated</a:t>
            </a:r>
            <a:r>
              <a:rPr sz="1800">
                <a:latin typeface="Calibri"/>
                <a:cs typeface="Calibri"/>
              </a:rPr>
              <a:t> and</a:t>
            </a:r>
            <a:r>
              <a:rPr sz="1800" spc="-20">
                <a:latin typeface="Calibri"/>
                <a:cs typeface="Calibri"/>
              </a:rPr>
              <a:t> </a:t>
            </a:r>
            <a:r>
              <a:rPr sz="1800">
                <a:latin typeface="Calibri"/>
                <a:cs typeface="Calibri"/>
              </a:rPr>
              <a:t>1358's</a:t>
            </a:r>
            <a:r>
              <a:rPr sz="1800" spc="-30">
                <a:latin typeface="Calibri"/>
                <a:cs typeface="Calibri"/>
              </a:rPr>
              <a:t> </a:t>
            </a:r>
            <a:r>
              <a:rPr sz="1800">
                <a:latin typeface="Calibri"/>
                <a:cs typeface="Calibri"/>
              </a:rPr>
              <a:t>are</a:t>
            </a:r>
            <a:r>
              <a:rPr sz="1800" spc="-25">
                <a:latin typeface="Calibri"/>
                <a:cs typeface="Calibri"/>
              </a:rPr>
              <a:t> </a:t>
            </a:r>
            <a:r>
              <a:rPr sz="1800" spc="-10">
                <a:latin typeface="Calibri"/>
                <a:cs typeface="Calibri"/>
              </a:rPr>
              <a:t>completed </a:t>
            </a:r>
            <a:r>
              <a:rPr sz="1800">
                <a:latin typeface="Calibri"/>
                <a:cs typeface="Calibri"/>
              </a:rPr>
              <a:t>for</a:t>
            </a:r>
            <a:r>
              <a:rPr sz="1800" spc="-45">
                <a:latin typeface="Calibri"/>
                <a:cs typeface="Calibri"/>
              </a:rPr>
              <a:t> </a:t>
            </a:r>
            <a:r>
              <a:rPr sz="1800">
                <a:latin typeface="Calibri"/>
                <a:cs typeface="Calibri"/>
              </a:rPr>
              <a:t>IPAs.</a:t>
            </a:r>
            <a:r>
              <a:rPr sz="1800" spc="325">
                <a:latin typeface="Calibri"/>
                <a:cs typeface="Calibri"/>
              </a:rPr>
              <a:t> </a:t>
            </a:r>
            <a:r>
              <a:rPr sz="1800">
                <a:latin typeface="Calibri"/>
                <a:cs typeface="Calibri"/>
              </a:rPr>
              <a:t>Obligated</a:t>
            </a:r>
            <a:r>
              <a:rPr sz="1800" spc="-25">
                <a:latin typeface="Calibri"/>
                <a:cs typeface="Calibri"/>
              </a:rPr>
              <a:t> </a:t>
            </a:r>
            <a:r>
              <a:rPr sz="1800">
                <a:latin typeface="Calibri"/>
                <a:cs typeface="Calibri"/>
              </a:rPr>
              <a:t>items</a:t>
            </a:r>
            <a:r>
              <a:rPr sz="1800" spc="-35">
                <a:latin typeface="Calibri"/>
                <a:cs typeface="Calibri"/>
              </a:rPr>
              <a:t> </a:t>
            </a:r>
            <a:r>
              <a:rPr sz="1800">
                <a:latin typeface="Calibri"/>
                <a:cs typeface="Calibri"/>
              </a:rPr>
              <a:t>will</a:t>
            </a:r>
            <a:r>
              <a:rPr sz="1800" spc="-20">
                <a:latin typeface="Calibri"/>
                <a:cs typeface="Calibri"/>
              </a:rPr>
              <a:t> </a:t>
            </a:r>
            <a:r>
              <a:rPr sz="1800">
                <a:latin typeface="Calibri"/>
                <a:cs typeface="Calibri"/>
              </a:rPr>
              <a:t>move</a:t>
            </a:r>
            <a:r>
              <a:rPr sz="1800" spc="-35">
                <a:latin typeface="Calibri"/>
                <a:cs typeface="Calibri"/>
              </a:rPr>
              <a:t> </a:t>
            </a:r>
            <a:r>
              <a:rPr sz="1800">
                <a:latin typeface="Calibri"/>
                <a:cs typeface="Calibri"/>
              </a:rPr>
              <a:t>over</a:t>
            </a:r>
            <a:r>
              <a:rPr sz="1800" spc="-40">
                <a:latin typeface="Calibri"/>
                <a:cs typeface="Calibri"/>
              </a:rPr>
              <a:t> </a:t>
            </a:r>
            <a:r>
              <a:rPr sz="1800">
                <a:latin typeface="Calibri"/>
                <a:cs typeface="Calibri"/>
              </a:rPr>
              <a:t>to</a:t>
            </a:r>
            <a:r>
              <a:rPr sz="1800" spc="-35">
                <a:latin typeface="Calibri"/>
                <a:cs typeface="Calibri"/>
              </a:rPr>
              <a:t> </a:t>
            </a:r>
            <a:r>
              <a:rPr sz="1800">
                <a:latin typeface="Calibri"/>
                <a:cs typeface="Calibri"/>
              </a:rPr>
              <a:t>the</a:t>
            </a:r>
            <a:r>
              <a:rPr sz="1800" spc="-25">
                <a:latin typeface="Calibri"/>
                <a:cs typeface="Calibri"/>
              </a:rPr>
              <a:t> </a:t>
            </a:r>
            <a:r>
              <a:rPr sz="1800">
                <a:latin typeface="Calibri"/>
                <a:cs typeface="Calibri"/>
              </a:rPr>
              <a:t>Current</a:t>
            </a:r>
            <a:r>
              <a:rPr sz="1800" spc="-30">
                <a:latin typeface="Calibri"/>
                <a:cs typeface="Calibri"/>
              </a:rPr>
              <a:t> </a:t>
            </a:r>
            <a:r>
              <a:rPr sz="1800">
                <a:latin typeface="Calibri"/>
                <a:cs typeface="Calibri"/>
              </a:rPr>
              <a:t>Status</a:t>
            </a:r>
            <a:r>
              <a:rPr sz="1800" spc="-45">
                <a:latin typeface="Calibri"/>
                <a:cs typeface="Calibri"/>
              </a:rPr>
              <a:t> </a:t>
            </a:r>
            <a:r>
              <a:rPr sz="1800">
                <a:latin typeface="Calibri"/>
                <a:cs typeface="Calibri"/>
              </a:rPr>
              <a:t>column</a:t>
            </a:r>
            <a:r>
              <a:rPr sz="1800" spc="-25">
                <a:latin typeface="Calibri"/>
                <a:cs typeface="Calibri"/>
              </a:rPr>
              <a:t> </a:t>
            </a:r>
            <a:r>
              <a:rPr sz="1800">
                <a:latin typeface="Calibri"/>
                <a:cs typeface="Calibri"/>
              </a:rPr>
              <a:t>as</a:t>
            </a:r>
            <a:r>
              <a:rPr sz="1800" spc="-30">
                <a:latin typeface="Calibri"/>
                <a:cs typeface="Calibri"/>
              </a:rPr>
              <a:t> </a:t>
            </a:r>
            <a:r>
              <a:rPr sz="1800">
                <a:latin typeface="Calibri"/>
                <a:cs typeface="Calibri"/>
              </a:rPr>
              <a:t>this</a:t>
            </a:r>
            <a:r>
              <a:rPr sz="1800" spc="-35">
                <a:latin typeface="Calibri"/>
                <a:cs typeface="Calibri"/>
              </a:rPr>
              <a:t> </a:t>
            </a:r>
            <a:r>
              <a:rPr sz="1800">
                <a:latin typeface="Calibri"/>
                <a:cs typeface="Calibri"/>
              </a:rPr>
              <a:t>occurs.</a:t>
            </a:r>
            <a:r>
              <a:rPr sz="1800" spc="350">
                <a:latin typeface="Calibri"/>
                <a:cs typeface="Calibri"/>
              </a:rPr>
              <a:t> </a:t>
            </a:r>
            <a:r>
              <a:rPr sz="1800">
                <a:latin typeface="Calibri"/>
                <a:cs typeface="Calibri"/>
              </a:rPr>
              <a:t>Any</a:t>
            </a:r>
            <a:r>
              <a:rPr sz="1800" spc="-35">
                <a:latin typeface="Calibri"/>
                <a:cs typeface="Calibri"/>
              </a:rPr>
              <a:t> </a:t>
            </a:r>
            <a:r>
              <a:rPr sz="1800">
                <a:latin typeface="Calibri"/>
                <a:cs typeface="Calibri"/>
              </a:rPr>
              <a:t>contracts</a:t>
            </a:r>
            <a:r>
              <a:rPr sz="1800" spc="-35">
                <a:latin typeface="Calibri"/>
                <a:cs typeface="Calibri"/>
              </a:rPr>
              <a:t> </a:t>
            </a:r>
            <a:r>
              <a:rPr sz="1800">
                <a:latin typeface="Calibri"/>
                <a:cs typeface="Calibri"/>
              </a:rPr>
              <a:t>that</a:t>
            </a:r>
            <a:r>
              <a:rPr sz="1800" spc="-40">
                <a:latin typeface="Calibri"/>
                <a:cs typeface="Calibri"/>
              </a:rPr>
              <a:t> </a:t>
            </a:r>
            <a:r>
              <a:rPr sz="1800">
                <a:latin typeface="Calibri"/>
                <a:cs typeface="Calibri"/>
              </a:rPr>
              <a:t>are</a:t>
            </a:r>
            <a:r>
              <a:rPr sz="1800" spc="-30">
                <a:latin typeface="Calibri"/>
                <a:cs typeface="Calibri"/>
              </a:rPr>
              <a:t> </a:t>
            </a:r>
            <a:r>
              <a:rPr sz="1800" spc="-25">
                <a:latin typeface="Calibri"/>
                <a:cs typeface="Calibri"/>
              </a:rPr>
              <a:t>not </a:t>
            </a:r>
            <a:r>
              <a:rPr sz="1800">
                <a:latin typeface="Calibri"/>
                <a:cs typeface="Calibri"/>
              </a:rPr>
              <a:t>completed</a:t>
            </a:r>
            <a:r>
              <a:rPr sz="1800" spc="-15">
                <a:latin typeface="Calibri"/>
                <a:cs typeface="Calibri"/>
              </a:rPr>
              <a:t> </a:t>
            </a:r>
            <a:r>
              <a:rPr sz="1800">
                <a:latin typeface="Calibri"/>
                <a:cs typeface="Calibri"/>
              </a:rPr>
              <a:t>by</a:t>
            </a:r>
            <a:r>
              <a:rPr sz="1800" spc="-35">
                <a:latin typeface="Calibri"/>
                <a:cs typeface="Calibri"/>
              </a:rPr>
              <a:t> </a:t>
            </a:r>
            <a:r>
              <a:rPr sz="1800">
                <a:latin typeface="Calibri"/>
                <a:cs typeface="Calibri"/>
              </a:rPr>
              <a:t>contracting,</a:t>
            </a:r>
            <a:r>
              <a:rPr sz="1800" spc="-20">
                <a:latin typeface="Calibri"/>
                <a:cs typeface="Calibri"/>
              </a:rPr>
              <a:t> IPA's</a:t>
            </a:r>
            <a:r>
              <a:rPr sz="1800" spc="-45">
                <a:latin typeface="Calibri"/>
                <a:cs typeface="Calibri"/>
              </a:rPr>
              <a:t> </a:t>
            </a:r>
            <a:r>
              <a:rPr sz="1800">
                <a:latin typeface="Calibri"/>
                <a:cs typeface="Calibri"/>
              </a:rPr>
              <a:t>that</a:t>
            </a:r>
            <a:r>
              <a:rPr sz="1800" spc="-40">
                <a:latin typeface="Calibri"/>
                <a:cs typeface="Calibri"/>
              </a:rPr>
              <a:t> </a:t>
            </a:r>
            <a:r>
              <a:rPr sz="1800">
                <a:latin typeface="Calibri"/>
                <a:cs typeface="Calibri"/>
              </a:rPr>
              <a:t>are</a:t>
            </a:r>
            <a:r>
              <a:rPr sz="1800" spc="-30">
                <a:latin typeface="Calibri"/>
                <a:cs typeface="Calibri"/>
              </a:rPr>
              <a:t> </a:t>
            </a:r>
            <a:r>
              <a:rPr sz="1800">
                <a:latin typeface="Calibri"/>
                <a:cs typeface="Calibri"/>
              </a:rPr>
              <a:t>not</a:t>
            </a:r>
            <a:r>
              <a:rPr sz="1800" spc="-25">
                <a:latin typeface="Calibri"/>
                <a:cs typeface="Calibri"/>
              </a:rPr>
              <a:t> </a:t>
            </a:r>
            <a:r>
              <a:rPr sz="1800">
                <a:latin typeface="Calibri"/>
                <a:cs typeface="Calibri"/>
              </a:rPr>
              <a:t>obligated</a:t>
            </a:r>
            <a:r>
              <a:rPr sz="1800" spc="-15">
                <a:latin typeface="Calibri"/>
                <a:cs typeface="Calibri"/>
              </a:rPr>
              <a:t> </a:t>
            </a:r>
            <a:r>
              <a:rPr sz="1800">
                <a:latin typeface="Calibri"/>
                <a:cs typeface="Calibri"/>
              </a:rPr>
              <a:t>by</a:t>
            </a:r>
            <a:r>
              <a:rPr sz="1800" spc="-35">
                <a:latin typeface="Calibri"/>
                <a:cs typeface="Calibri"/>
              </a:rPr>
              <a:t> </a:t>
            </a:r>
            <a:r>
              <a:rPr sz="1800">
                <a:latin typeface="Calibri"/>
                <a:cs typeface="Calibri"/>
              </a:rPr>
              <a:t>Fiscal</a:t>
            </a:r>
            <a:r>
              <a:rPr sz="1800" spc="-30">
                <a:latin typeface="Calibri"/>
                <a:cs typeface="Calibri"/>
              </a:rPr>
              <a:t> </a:t>
            </a:r>
            <a:r>
              <a:rPr sz="1800">
                <a:latin typeface="Calibri"/>
                <a:cs typeface="Calibri"/>
              </a:rPr>
              <a:t>and</a:t>
            </a:r>
            <a:r>
              <a:rPr sz="1800" spc="-35">
                <a:latin typeface="Calibri"/>
                <a:cs typeface="Calibri"/>
              </a:rPr>
              <a:t> </a:t>
            </a:r>
            <a:r>
              <a:rPr sz="1800">
                <a:latin typeface="Calibri"/>
                <a:cs typeface="Calibri"/>
              </a:rPr>
              <a:t>any</a:t>
            </a:r>
            <a:r>
              <a:rPr sz="1800" spc="-25">
                <a:latin typeface="Calibri"/>
                <a:cs typeface="Calibri"/>
              </a:rPr>
              <a:t> </a:t>
            </a:r>
            <a:r>
              <a:rPr sz="1800">
                <a:latin typeface="Calibri"/>
                <a:cs typeface="Calibri"/>
              </a:rPr>
              <a:t>credit</a:t>
            </a:r>
            <a:r>
              <a:rPr sz="1800" spc="-25">
                <a:latin typeface="Calibri"/>
                <a:cs typeface="Calibri"/>
              </a:rPr>
              <a:t> </a:t>
            </a:r>
            <a:r>
              <a:rPr sz="1800">
                <a:latin typeface="Calibri"/>
                <a:cs typeface="Calibri"/>
              </a:rPr>
              <a:t>cards</a:t>
            </a:r>
            <a:r>
              <a:rPr sz="1800" spc="-30">
                <a:latin typeface="Calibri"/>
                <a:cs typeface="Calibri"/>
              </a:rPr>
              <a:t> </a:t>
            </a:r>
            <a:r>
              <a:rPr sz="1800">
                <a:latin typeface="Calibri"/>
                <a:cs typeface="Calibri"/>
              </a:rPr>
              <a:t>that</a:t>
            </a:r>
            <a:r>
              <a:rPr sz="1800" spc="-40">
                <a:latin typeface="Calibri"/>
                <a:cs typeface="Calibri"/>
              </a:rPr>
              <a:t> </a:t>
            </a:r>
            <a:r>
              <a:rPr sz="1800">
                <a:latin typeface="Calibri"/>
                <a:cs typeface="Calibri"/>
              </a:rPr>
              <a:t>are</a:t>
            </a:r>
            <a:r>
              <a:rPr sz="1800" spc="-25">
                <a:latin typeface="Calibri"/>
                <a:cs typeface="Calibri"/>
              </a:rPr>
              <a:t> </a:t>
            </a:r>
            <a:r>
              <a:rPr sz="1800">
                <a:latin typeface="Calibri"/>
                <a:cs typeface="Calibri"/>
              </a:rPr>
              <a:t>not</a:t>
            </a:r>
            <a:r>
              <a:rPr sz="1800" spc="-35">
                <a:latin typeface="Calibri"/>
                <a:cs typeface="Calibri"/>
              </a:rPr>
              <a:t> </a:t>
            </a:r>
            <a:r>
              <a:rPr sz="1800">
                <a:latin typeface="Calibri"/>
                <a:cs typeface="Calibri"/>
              </a:rPr>
              <a:t>reconciled</a:t>
            </a:r>
            <a:r>
              <a:rPr sz="1800" spc="-5">
                <a:latin typeface="Calibri"/>
                <a:cs typeface="Calibri"/>
              </a:rPr>
              <a:t> </a:t>
            </a:r>
            <a:r>
              <a:rPr sz="1800">
                <a:latin typeface="Calibri"/>
                <a:cs typeface="Calibri"/>
              </a:rPr>
              <a:t>will</a:t>
            </a:r>
            <a:r>
              <a:rPr sz="1800" spc="-15">
                <a:latin typeface="Calibri"/>
                <a:cs typeface="Calibri"/>
              </a:rPr>
              <a:t> </a:t>
            </a:r>
            <a:r>
              <a:rPr sz="1800">
                <a:latin typeface="Calibri"/>
                <a:cs typeface="Calibri"/>
              </a:rPr>
              <a:t>remain</a:t>
            </a:r>
            <a:r>
              <a:rPr sz="1800" spc="-35">
                <a:latin typeface="Calibri"/>
                <a:cs typeface="Calibri"/>
              </a:rPr>
              <a:t> </a:t>
            </a:r>
            <a:r>
              <a:rPr sz="1800" spc="-25">
                <a:latin typeface="Calibri"/>
                <a:cs typeface="Calibri"/>
              </a:rPr>
              <a:t>in </a:t>
            </a:r>
            <a:r>
              <a:rPr sz="1800">
                <a:latin typeface="Calibri"/>
                <a:cs typeface="Calibri"/>
              </a:rPr>
              <a:t>pending</a:t>
            </a:r>
            <a:r>
              <a:rPr sz="1800" spc="-25">
                <a:latin typeface="Calibri"/>
                <a:cs typeface="Calibri"/>
              </a:rPr>
              <a:t> </a:t>
            </a:r>
            <a:r>
              <a:rPr sz="1800">
                <a:latin typeface="Calibri"/>
                <a:cs typeface="Calibri"/>
              </a:rPr>
              <a:t>(committed</a:t>
            </a:r>
            <a:r>
              <a:rPr sz="1800" spc="-15">
                <a:latin typeface="Calibri"/>
                <a:cs typeface="Calibri"/>
              </a:rPr>
              <a:t> </a:t>
            </a:r>
            <a:r>
              <a:rPr sz="1800">
                <a:latin typeface="Calibri"/>
                <a:cs typeface="Calibri"/>
              </a:rPr>
              <a:t>but</a:t>
            </a:r>
            <a:r>
              <a:rPr sz="1800" spc="-35">
                <a:latin typeface="Calibri"/>
                <a:cs typeface="Calibri"/>
              </a:rPr>
              <a:t> </a:t>
            </a:r>
            <a:r>
              <a:rPr sz="1800">
                <a:latin typeface="Calibri"/>
                <a:cs typeface="Calibri"/>
              </a:rPr>
              <a:t>not</a:t>
            </a:r>
            <a:r>
              <a:rPr sz="1800" spc="-30">
                <a:latin typeface="Calibri"/>
                <a:cs typeface="Calibri"/>
              </a:rPr>
              <a:t> </a:t>
            </a:r>
            <a:r>
              <a:rPr sz="1800">
                <a:latin typeface="Calibri"/>
                <a:cs typeface="Calibri"/>
              </a:rPr>
              <a:t>obligated)</a:t>
            </a:r>
            <a:r>
              <a:rPr sz="1800" spc="-25">
                <a:latin typeface="Calibri"/>
                <a:cs typeface="Calibri"/>
              </a:rPr>
              <a:t> </a:t>
            </a:r>
            <a:r>
              <a:rPr sz="1800">
                <a:latin typeface="Calibri"/>
                <a:cs typeface="Calibri"/>
              </a:rPr>
              <a:t>and</a:t>
            </a:r>
            <a:r>
              <a:rPr sz="1800" spc="-25">
                <a:latin typeface="Calibri"/>
                <a:cs typeface="Calibri"/>
              </a:rPr>
              <a:t> </a:t>
            </a:r>
            <a:r>
              <a:rPr sz="1800">
                <a:latin typeface="Calibri"/>
                <a:cs typeface="Calibri"/>
              </a:rPr>
              <a:t>WILL</a:t>
            </a:r>
            <a:r>
              <a:rPr sz="1800" spc="-30">
                <a:latin typeface="Calibri"/>
                <a:cs typeface="Calibri"/>
              </a:rPr>
              <a:t> </a:t>
            </a:r>
            <a:r>
              <a:rPr sz="1800">
                <a:latin typeface="Calibri"/>
                <a:cs typeface="Calibri"/>
              </a:rPr>
              <a:t>count</a:t>
            </a:r>
            <a:r>
              <a:rPr sz="1800" spc="-30">
                <a:latin typeface="Calibri"/>
                <a:cs typeface="Calibri"/>
              </a:rPr>
              <a:t> </a:t>
            </a:r>
            <a:r>
              <a:rPr sz="1800">
                <a:latin typeface="Calibri"/>
                <a:cs typeface="Calibri"/>
              </a:rPr>
              <a:t>toward</a:t>
            </a:r>
            <a:r>
              <a:rPr sz="1800" spc="-30">
                <a:latin typeface="Calibri"/>
                <a:cs typeface="Calibri"/>
              </a:rPr>
              <a:t> </a:t>
            </a:r>
            <a:r>
              <a:rPr sz="1800">
                <a:latin typeface="Calibri"/>
                <a:cs typeface="Calibri"/>
              </a:rPr>
              <a:t>your</a:t>
            </a:r>
            <a:r>
              <a:rPr sz="1800" spc="-30">
                <a:latin typeface="Calibri"/>
                <a:cs typeface="Calibri"/>
              </a:rPr>
              <a:t> </a:t>
            </a:r>
            <a:r>
              <a:rPr lang="en-US" sz="1800" spc="-25">
                <a:latin typeface="Calibri"/>
                <a:cs typeface="Calibri"/>
              </a:rPr>
              <a:t>2</a:t>
            </a:r>
            <a:r>
              <a:rPr sz="1800" spc="-25">
                <a:latin typeface="Calibri"/>
                <a:cs typeface="Calibri"/>
              </a:rPr>
              <a:t>%.</a:t>
            </a:r>
            <a:endParaRPr sz="1800">
              <a:latin typeface="Calibri"/>
              <a:cs typeface="Calibri"/>
            </a:endParaRPr>
          </a:p>
          <a:p>
            <a:pPr>
              <a:lnSpc>
                <a:spcPct val="100000"/>
              </a:lnSpc>
              <a:spcBef>
                <a:spcPts val="25"/>
              </a:spcBef>
            </a:pPr>
            <a:endParaRPr sz="1750">
              <a:latin typeface="Calibri"/>
              <a:cs typeface="Calibri"/>
            </a:endParaRPr>
          </a:p>
          <a:p>
            <a:pPr marL="12700" marR="48260">
              <a:lnSpc>
                <a:spcPct val="100000"/>
              </a:lnSpc>
            </a:pPr>
            <a:r>
              <a:rPr sz="1800" b="1">
                <a:latin typeface="Calibri"/>
                <a:cs typeface="Calibri"/>
              </a:rPr>
              <a:t>*Note</a:t>
            </a:r>
            <a:r>
              <a:rPr sz="1800">
                <a:latin typeface="Calibri"/>
                <a:cs typeface="Calibri"/>
              </a:rPr>
              <a:t>:</a:t>
            </a:r>
            <a:r>
              <a:rPr sz="1800" spc="345">
                <a:latin typeface="Calibri"/>
                <a:cs typeface="Calibri"/>
              </a:rPr>
              <a:t> </a:t>
            </a:r>
            <a:r>
              <a:rPr sz="1800">
                <a:latin typeface="Calibri"/>
                <a:cs typeface="Calibri"/>
              </a:rPr>
              <a:t>An</a:t>
            </a:r>
            <a:r>
              <a:rPr sz="1800" spc="-20">
                <a:latin typeface="Calibri"/>
                <a:cs typeface="Calibri"/>
              </a:rPr>
              <a:t> </a:t>
            </a:r>
            <a:r>
              <a:rPr sz="1800">
                <a:latin typeface="Calibri"/>
                <a:cs typeface="Calibri"/>
              </a:rPr>
              <a:t>invoice</a:t>
            </a:r>
            <a:r>
              <a:rPr sz="1800" spc="-10">
                <a:latin typeface="Calibri"/>
                <a:cs typeface="Calibri"/>
              </a:rPr>
              <a:t> </a:t>
            </a:r>
            <a:r>
              <a:rPr sz="1800">
                <a:latin typeface="Calibri"/>
                <a:cs typeface="Calibri"/>
              </a:rPr>
              <a:t>does</a:t>
            </a:r>
            <a:r>
              <a:rPr sz="1800" spc="-15">
                <a:latin typeface="Calibri"/>
                <a:cs typeface="Calibri"/>
              </a:rPr>
              <a:t> </a:t>
            </a:r>
            <a:r>
              <a:rPr sz="1800">
                <a:latin typeface="Calibri"/>
                <a:cs typeface="Calibri"/>
              </a:rPr>
              <a:t>not</a:t>
            </a:r>
            <a:r>
              <a:rPr sz="1800" spc="-30">
                <a:latin typeface="Calibri"/>
                <a:cs typeface="Calibri"/>
              </a:rPr>
              <a:t> </a:t>
            </a:r>
            <a:r>
              <a:rPr sz="1800">
                <a:latin typeface="Calibri"/>
                <a:cs typeface="Calibri"/>
              </a:rPr>
              <a:t>need</a:t>
            </a:r>
            <a:r>
              <a:rPr sz="1800" spc="-10">
                <a:latin typeface="Calibri"/>
                <a:cs typeface="Calibri"/>
              </a:rPr>
              <a:t> </a:t>
            </a:r>
            <a:r>
              <a:rPr sz="1800">
                <a:latin typeface="Calibri"/>
                <a:cs typeface="Calibri"/>
              </a:rPr>
              <a:t>to</a:t>
            </a:r>
            <a:r>
              <a:rPr sz="1800" spc="-25">
                <a:latin typeface="Calibri"/>
                <a:cs typeface="Calibri"/>
              </a:rPr>
              <a:t> </a:t>
            </a:r>
            <a:r>
              <a:rPr sz="1800">
                <a:latin typeface="Calibri"/>
                <a:cs typeface="Calibri"/>
              </a:rPr>
              <a:t>be</a:t>
            </a:r>
            <a:r>
              <a:rPr sz="1800" spc="-10">
                <a:latin typeface="Calibri"/>
                <a:cs typeface="Calibri"/>
              </a:rPr>
              <a:t> </a:t>
            </a:r>
            <a:r>
              <a:rPr sz="1800">
                <a:latin typeface="Calibri"/>
                <a:cs typeface="Calibri"/>
              </a:rPr>
              <a:t>submitted</a:t>
            </a:r>
            <a:r>
              <a:rPr sz="1800" spc="-20">
                <a:latin typeface="Calibri"/>
                <a:cs typeface="Calibri"/>
              </a:rPr>
              <a:t> </a:t>
            </a:r>
            <a:r>
              <a:rPr sz="1800">
                <a:latin typeface="Calibri"/>
                <a:cs typeface="Calibri"/>
              </a:rPr>
              <a:t>in</a:t>
            </a:r>
            <a:r>
              <a:rPr sz="1800" spc="-15">
                <a:latin typeface="Calibri"/>
                <a:cs typeface="Calibri"/>
              </a:rPr>
              <a:t> </a:t>
            </a:r>
            <a:r>
              <a:rPr sz="1800">
                <a:latin typeface="Calibri"/>
                <a:cs typeface="Calibri"/>
              </a:rPr>
              <a:t>IPPS</a:t>
            </a:r>
            <a:r>
              <a:rPr sz="1800" spc="-20">
                <a:latin typeface="Calibri"/>
                <a:cs typeface="Calibri"/>
              </a:rPr>
              <a:t> </a:t>
            </a:r>
            <a:r>
              <a:rPr sz="1800">
                <a:latin typeface="Calibri"/>
                <a:cs typeface="Calibri"/>
              </a:rPr>
              <a:t>for</a:t>
            </a:r>
            <a:r>
              <a:rPr sz="1800" spc="-25">
                <a:latin typeface="Calibri"/>
                <a:cs typeface="Calibri"/>
              </a:rPr>
              <a:t> </a:t>
            </a:r>
            <a:r>
              <a:rPr sz="1800">
                <a:latin typeface="Calibri"/>
                <a:cs typeface="Calibri"/>
              </a:rPr>
              <a:t>an</a:t>
            </a:r>
            <a:r>
              <a:rPr sz="1800" spc="-10">
                <a:latin typeface="Calibri"/>
                <a:cs typeface="Calibri"/>
              </a:rPr>
              <a:t> </a:t>
            </a:r>
            <a:r>
              <a:rPr sz="1800">
                <a:latin typeface="Calibri"/>
                <a:cs typeface="Calibri"/>
              </a:rPr>
              <a:t>item</a:t>
            </a:r>
            <a:r>
              <a:rPr sz="1800" spc="-10">
                <a:latin typeface="Calibri"/>
                <a:cs typeface="Calibri"/>
              </a:rPr>
              <a:t> </a:t>
            </a:r>
            <a:r>
              <a:rPr sz="1800">
                <a:latin typeface="Calibri"/>
                <a:cs typeface="Calibri"/>
              </a:rPr>
              <a:t>to</a:t>
            </a:r>
            <a:r>
              <a:rPr sz="1800" spc="-30">
                <a:latin typeface="Calibri"/>
                <a:cs typeface="Calibri"/>
              </a:rPr>
              <a:t> </a:t>
            </a:r>
            <a:r>
              <a:rPr sz="1800">
                <a:latin typeface="Calibri"/>
                <a:cs typeface="Calibri"/>
              </a:rPr>
              <a:t>be</a:t>
            </a:r>
            <a:r>
              <a:rPr sz="1800" spc="-15">
                <a:latin typeface="Calibri"/>
                <a:cs typeface="Calibri"/>
              </a:rPr>
              <a:t> </a:t>
            </a:r>
            <a:r>
              <a:rPr sz="1800">
                <a:latin typeface="Calibri"/>
                <a:cs typeface="Calibri"/>
              </a:rPr>
              <a:t>obligated.</a:t>
            </a:r>
            <a:r>
              <a:rPr sz="1800" spc="385">
                <a:latin typeface="Calibri"/>
                <a:cs typeface="Calibri"/>
              </a:rPr>
              <a:t> </a:t>
            </a:r>
            <a:r>
              <a:rPr sz="1800">
                <a:latin typeface="Calibri"/>
                <a:cs typeface="Calibri"/>
              </a:rPr>
              <a:t>Once</a:t>
            </a:r>
            <a:r>
              <a:rPr sz="1800" spc="-5">
                <a:latin typeface="Calibri"/>
                <a:cs typeface="Calibri"/>
              </a:rPr>
              <a:t> </a:t>
            </a:r>
            <a:r>
              <a:rPr sz="1800">
                <a:latin typeface="Calibri"/>
                <a:cs typeface="Calibri"/>
              </a:rPr>
              <a:t>Fiscal</a:t>
            </a:r>
            <a:r>
              <a:rPr sz="1800" spc="-30">
                <a:latin typeface="Calibri"/>
                <a:cs typeface="Calibri"/>
              </a:rPr>
              <a:t> </a:t>
            </a:r>
            <a:r>
              <a:rPr sz="1800">
                <a:latin typeface="Calibri"/>
                <a:cs typeface="Calibri"/>
              </a:rPr>
              <a:t>has</a:t>
            </a:r>
            <a:r>
              <a:rPr sz="1800" spc="-15">
                <a:latin typeface="Calibri"/>
                <a:cs typeface="Calibri"/>
              </a:rPr>
              <a:t> </a:t>
            </a:r>
            <a:r>
              <a:rPr sz="1800">
                <a:latin typeface="Calibri"/>
                <a:cs typeface="Calibri"/>
              </a:rPr>
              <a:t>obligated</a:t>
            </a:r>
            <a:r>
              <a:rPr sz="1800" spc="-15">
                <a:latin typeface="Calibri"/>
                <a:cs typeface="Calibri"/>
              </a:rPr>
              <a:t> </a:t>
            </a:r>
            <a:r>
              <a:rPr sz="1800">
                <a:latin typeface="Calibri"/>
                <a:cs typeface="Calibri"/>
              </a:rPr>
              <a:t>the</a:t>
            </a:r>
            <a:r>
              <a:rPr sz="1800" spc="-5">
                <a:latin typeface="Calibri"/>
                <a:cs typeface="Calibri"/>
              </a:rPr>
              <a:t> </a:t>
            </a:r>
            <a:r>
              <a:rPr sz="1800">
                <a:latin typeface="Calibri"/>
                <a:cs typeface="Calibri"/>
              </a:rPr>
              <a:t>1358</a:t>
            </a:r>
            <a:r>
              <a:rPr sz="1800" spc="-10">
                <a:latin typeface="Calibri"/>
                <a:cs typeface="Calibri"/>
              </a:rPr>
              <a:t> </a:t>
            </a:r>
            <a:r>
              <a:rPr sz="1800" spc="-25">
                <a:latin typeface="Calibri"/>
                <a:cs typeface="Calibri"/>
              </a:rPr>
              <a:t>or </a:t>
            </a:r>
            <a:r>
              <a:rPr sz="1800">
                <a:latin typeface="Calibri"/>
                <a:cs typeface="Calibri"/>
              </a:rPr>
              <a:t>2237,</a:t>
            </a:r>
            <a:r>
              <a:rPr sz="1800" spc="-30">
                <a:latin typeface="Calibri"/>
                <a:cs typeface="Calibri"/>
              </a:rPr>
              <a:t> </a:t>
            </a:r>
            <a:r>
              <a:rPr sz="1800">
                <a:latin typeface="Calibri"/>
                <a:cs typeface="Calibri"/>
              </a:rPr>
              <a:t>it</a:t>
            </a:r>
            <a:r>
              <a:rPr sz="1800" spc="-15">
                <a:latin typeface="Calibri"/>
                <a:cs typeface="Calibri"/>
              </a:rPr>
              <a:t> </a:t>
            </a:r>
            <a:r>
              <a:rPr sz="1800">
                <a:latin typeface="Calibri"/>
                <a:cs typeface="Calibri"/>
              </a:rPr>
              <a:t>moves</a:t>
            </a:r>
            <a:r>
              <a:rPr sz="1800" spc="-30">
                <a:latin typeface="Calibri"/>
                <a:cs typeface="Calibri"/>
              </a:rPr>
              <a:t> </a:t>
            </a:r>
            <a:r>
              <a:rPr sz="1800">
                <a:latin typeface="Calibri"/>
                <a:cs typeface="Calibri"/>
              </a:rPr>
              <a:t>to</a:t>
            </a:r>
            <a:r>
              <a:rPr sz="1800" spc="-30">
                <a:latin typeface="Calibri"/>
                <a:cs typeface="Calibri"/>
              </a:rPr>
              <a:t> </a:t>
            </a:r>
            <a:r>
              <a:rPr sz="1800">
                <a:latin typeface="Calibri"/>
                <a:cs typeface="Calibri"/>
              </a:rPr>
              <a:t>the</a:t>
            </a:r>
            <a:r>
              <a:rPr sz="1800" spc="-5">
                <a:latin typeface="Calibri"/>
                <a:cs typeface="Calibri"/>
              </a:rPr>
              <a:t> </a:t>
            </a:r>
            <a:r>
              <a:rPr sz="1800">
                <a:latin typeface="Calibri"/>
                <a:cs typeface="Calibri"/>
              </a:rPr>
              <a:t>obligated</a:t>
            </a:r>
            <a:r>
              <a:rPr sz="1800" spc="-10">
                <a:latin typeface="Calibri"/>
                <a:cs typeface="Calibri"/>
              </a:rPr>
              <a:t> </a:t>
            </a:r>
            <a:r>
              <a:rPr sz="1800">
                <a:latin typeface="Calibri"/>
                <a:cs typeface="Calibri"/>
              </a:rPr>
              <a:t>column of</a:t>
            </a:r>
            <a:r>
              <a:rPr sz="1800" spc="-20">
                <a:latin typeface="Calibri"/>
                <a:cs typeface="Calibri"/>
              </a:rPr>
              <a:t> </a:t>
            </a:r>
            <a:r>
              <a:rPr sz="1800">
                <a:latin typeface="Calibri"/>
                <a:cs typeface="Calibri"/>
              </a:rPr>
              <a:t>the</a:t>
            </a:r>
            <a:r>
              <a:rPr sz="1800" spc="-15">
                <a:latin typeface="Calibri"/>
                <a:cs typeface="Calibri"/>
              </a:rPr>
              <a:t> </a:t>
            </a:r>
            <a:r>
              <a:rPr sz="1800">
                <a:latin typeface="Calibri"/>
                <a:cs typeface="Calibri"/>
              </a:rPr>
              <a:t>SOA</a:t>
            </a:r>
            <a:r>
              <a:rPr sz="1800" spc="-25">
                <a:latin typeface="Calibri"/>
                <a:cs typeface="Calibri"/>
              </a:rPr>
              <a:t> </a:t>
            </a:r>
            <a:r>
              <a:rPr sz="1800">
                <a:latin typeface="Calibri"/>
                <a:cs typeface="Calibri"/>
              </a:rPr>
              <a:t>and</a:t>
            </a:r>
            <a:r>
              <a:rPr sz="1800" spc="-10">
                <a:latin typeface="Calibri"/>
                <a:cs typeface="Calibri"/>
              </a:rPr>
              <a:t> </a:t>
            </a:r>
            <a:r>
              <a:rPr sz="1800">
                <a:latin typeface="Calibri"/>
                <a:cs typeface="Calibri"/>
              </a:rPr>
              <a:t>is</a:t>
            </a:r>
            <a:r>
              <a:rPr sz="1800" spc="-15">
                <a:latin typeface="Calibri"/>
                <a:cs typeface="Calibri"/>
              </a:rPr>
              <a:t> </a:t>
            </a:r>
            <a:r>
              <a:rPr sz="1800">
                <a:latin typeface="Calibri"/>
                <a:cs typeface="Calibri"/>
              </a:rPr>
              <a:t>no</a:t>
            </a:r>
            <a:r>
              <a:rPr sz="1800" spc="-15">
                <a:latin typeface="Calibri"/>
                <a:cs typeface="Calibri"/>
              </a:rPr>
              <a:t> </a:t>
            </a:r>
            <a:r>
              <a:rPr sz="1800">
                <a:latin typeface="Calibri"/>
                <a:cs typeface="Calibri"/>
              </a:rPr>
              <a:t>longer</a:t>
            </a:r>
            <a:r>
              <a:rPr sz="1800" spc="-25">
                <a:latin typeface="Calibri"/>
                <a:cs typeface="Calibri"/>
              </a:rPr>
              <a:t> </a:t>
            </a:r>
            <a:r>
              <a:rPr sz="1800">
                <a:latin typeface="Calibri"/>
                <a:cs typeface="Calibri"/>
              </a:rPr>
              <a:t>pending</a:t>
            </a:r>
            <a:r>
              <a:rPr sz="1800" spc="5">
                <a:latin typeface="Calibri"/>
                <a:cs typeface="Calibri"/>
              </a:rPr>
              <a:t> </a:t>
            </a:r>
            <a:r>
              <a:rPr sz="1800">
                <a:latin typeface="Calibri"/>
                <a:cs typeface="Calibri"/>
              </a:rPr>
              <a:t>and</a:t>
            </a:r>
            <a:r>
              <a:rPr sz="1800" spc="-25">
                <a:latin typeface="Calibri"/>
                <a:cs typeface="Calibri"/>
              </a:rPr>
              <a:t> </a:t>
            </a:r>
            <a:r>
              <a:rPr sz="1800">
                <a:latin typeface="Calibri"/>
                <a:cs typeface="Calibri"/>
              </a:rPr>
              <a:t>will</a:t>
            </a:r>
            <a:r>
              <a:rPr sz="1800" spc="-5">
                <a:latin typeface="Calibri"/>
                <a:cs typeface="Calibri"/>
              </a:rPr>
              <a:t> </a:t>
            </a:r>
            <a:r>
              <a:rPr sz="1800">
                <a:latin typeface="Calibri"/>
                <a:cs typeface="Calibri"/>
              </a:rPr>
              <a:t>not</a:t>
            </a:r>
            <a:r>
              <a:rPr sz="1800" spc="-15">
                <a:latin typeface="Calibri"/>
                <a:cs typeface="Calibri"/>
              </a:rPr>
              <a:t> </a:t>
            </a:r>
            <a:r>
              <a:rPr sz="1800">
                <a:latin typeface="Calibri"/>
                <a:cs typeface="Calibri"/>
              </a:rPr>
              <a:t>count</a:t>
            </a:r>
            <a:r>
              <a:rPr sz="1800" spc="-20">
                <a:latin typeface="Calibri"/>
                <a:cs typeface="Calibri"/>
              </a:rPr>
              <a:t> </a:t>
            </a:r>
            <a:r>
              <a:rPr sz="1800">
                <a:latin typeface="Calibri"/>
                <a:cs typeface="Calibri"/>
              </a:rPr>
              <a:t>toward</a:t>
            </a:r>
            <a:r>
              <a:rPr sz="1800" spc="-10">
                <a:latin typeface="Calibri"/>
                <a:cs typeface="Calibri"/>
              </a:rPr>
              <a:t> </a:t>
            </a:r>
            <a:r>
              <a:rPr sz="1800">
                <a:latin typeface="Calibri"/>
                <a:cs typeface="Calibri"/>
              </a:rPr>
              <a:t>your</a:t>
            </a:r>
            <a:r>
              <a:rPr sz="1800" spc="-15">
                <a:latin typeface="Calibri"/>
                <a:cs typeface="Calibri"/>
              </a:rPr>
              <a:t> </a:t>
            </a:r>
            <a:r>
              <a:rPr lang="en-US" sz="1800" spc="-25">
                <a:latin typeface="Calibri"/>
                <a:cs typeface="Calibri"/>
              </a:rPr>
              <a:t>2</a:t>
            </a:r>
            <a:r>
              <a:rPr sz="1800" spc="-25">
                <a:latin typeface="Calibri"/>
                <a:cs typeface="Calibri"/>
              </a:rPr>
              <a:t>%.</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320" rIns="0" bIns="0" rtlCol="0">
            <a:spAutoFit/>
          </a:bodyPr>
          <a:lstStyle/>
          <a:p>
            <a:pPr marL="230504">
              <a:lnSpc>
                <a:spcPct val="100000"/>
              </a:lnSpc>
              <a:spcBef>
                <a:spcPts val="95"/>
              </a:spcBef>
            </a:pPr>
            <a:r>
              <a:rPr spc="-20"/>
              <a:t>Section</a:t>
            </a:r>
            <a:r>
              <a:rPr spc="-105"/>
              <a:t> </a:t>
            </a:r>
            <a:r>
              <a:t>2:</a:t>
            </a:r>
            <a:r>
              <a:rPr spc="-70"/>
              <a:t> </a:t>
            </a:r>
            <a:r>
              <a:rPr spc="-30"/>
              <a:t>Projecting</a:t>
            </a:r>
            <a:r>
              <a:rPr spc="-100"/>
              <a:t> </a:t>
            </a:r>
            <a:r>
              <a:rPr spc="-30"/>
              <a:t>carryover</a:t>
            </a:r>
            <a:r>
              <a:rPr spc="-95"/>
              <a:t> </a:t>
            </a:r>
            <a:r>
              <a:rPr spc="-10"/>
              <a:t>Percentage</a:t>
            </a:r>
          </a:p>
        </p:txBody>
      </p:sp>
      <p:graphicFrame>
        <p:nvGraphicFramePr>
          <p:cNvPr id="3" name="object 3"/>
          <p:cNvGraphicFramePr>
            <a:graphicFrameLocks noGrp="1"/>
          </p:cNvGraphicFramePr>
          <p:nvPr>
            <p:extLst>
              <p:ext uri="{D42A27DB-BD31-4B8C-83A1-F6EECF244321}">
                <p14:modId xmlns:p14="http://schemas.microsoft.com/office/powerpoint/2010/main" val="1107055726"/>
              </p:ext>
            </p:extLst>
          </p:nvPr>
        </p:nvGraphicFramePr>
        <p:xfrm>
          <a:off x="649531" y="1066591"/>
          <a:ext cx="10652759" cy="1829435"/>
        </p:xfrm>
        <a:graphic>
          <a:graphicData uri="http://schemas.openxmlformats.org/drawingml/2006/table">
            <a:tbl>
              <a:tblPr firstRow="1" bandRow="1">
                <a:tableStyleId>{2D5ABB26-0587-4C30-8999-92F81FD0307C}</a:tableStyleId>
              </a:tblPr>
              <a:tblGrid>
                <a:gridCol w="3108960">
                  <a:extLst>
                    <a:ext uri="{9D8B030D-6E8A-4147-A177-3AD203B41FA5}">
                      <a16:colId xmlns:a16="http://schemas.microsoft.com/office/drawing/2014/main" val="20000"/>
                    </a:ext>
                  </a:extLst>
                </a:gridCol>
                <a:gridCol w="1503044">
                  <a:extLst>
                    <a:ext uri="{9D8B030D-6E8A-4147-A177-3AD203B41FA5}">
                      <a16:colId xmlns:a16="http://schemas.microsoft.com/office/drawing/2014/main" val="20001"/>
                    </a:ext>
                  </a:extLst>
                </a:gridCol>
                <a:gridCol w="931545">
                  <a:extLst>
                    <a:ext uri="{9D8B030D-6E8A-4147-A177-3AD203B41FA5}">
                      <a16:colId xmlns:a16="http://schemas.microsoft.com/office/drawing/2014/main" val="20002"/>
                    </a:ext>
                  </a:extLst>
                </a:gridCol>
                <a:gridCol w="3576320">
                  <a:extLst>
                    <a:ext uri="{9D8B030D-6E8A-4147-A177-3AD203B41FA5}">
                      <a16:colId xmlns:a16="http://schemas.microsoft.com/office/drawing/2014/main" val="20003"/>
                    </a:ext>
                  </a:extLst>
                </a:gridCol>
                <a:gridCol w="1532890">
                  <a:extLst>
                    <a:ext uri="{9D8B030D-6E8A-4147-A177-3AD203B41FA5}">
                      <a16:colId xmlns:a16="http://schemas.microsoft.com/office/drawing/2014/main" val="20004"/>
                    </a:ext>
                  </a:extLst>
                </a:gridCol>
              </a:tblGrid>
              <a:tr h="273685">
                <a:tc>
                  <a:txBody>
                    <a:bodyPr/>
                    <a:lstStyle/>
                    <a:p>
                      <a:pPr marL="51435">
                        <a:lnSpc>
                          <a:spcPts val="2039"/>
                        </a:lnSpc>
                      </a:pPr>
                      <a:r>
                        <a:rPr sz="1800" b="1">
                          <a:solidFill>
                            <a:srgbClr val="FFFFFF"/>
                          </a:solidFill>
                          <a:latin typeface="Calibri"/>
                          <a:cs typeface="Calibri"/>
                        </a:rPr>
                        <a:t>Current</a:t>
                      </a:r>
                      <a:r>
                        <a:rPr sz="1800" b="1" spc="-35">
                          <a:solidFill>
                            <a:srgbClr val="FFFFFF"/>
                          </a:solidFill>
                          <a:latin typeface="Calibri"/>
                          <a:cs typeface="Calibri"/>
                        </a:rPr>
                        <a:t> </a:t>
                      </a:r>
                      <a:r>
                        <a:rPr sz="1800" b="1">
                          <a:solidFill>
                            <a:srgbClr val="FFFFFF"/>
                          </a:solidFill>
                          <a:latin typeface="Calibri"/>
                          <a:cs typeface="Calibri"/>
                        </a:rPr>
                        <a:t>%</a:t>
                      </a:r>
                      <a:r>
                        <a:rPr sz="1800" b="1" spc="-25">
                          <a:solidFill>
                            <a:srgbClr val="FFFFFF"/>
                          </a:solidFill>
                          <a:latin typeface="Calibri"/>
                          <a:cs typeface="Calibri"/>
                        </a:rPr>
                        <a:t> </a:t>
                      </a:r>
                      <a:r>
                        <a:rPr sz="1800" b="1" spc="-10">
                          <a:solidFill>
                            <a:srgbClr val="FFFFFF"/>
                          </a:solidFill>
                          <a:latin typeface="Calibri"/>
                          <a:cs typeface="Calibri"/>
                        </a:rPr>
                        <a:t>Status</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51435">
                        <a:lnSpc>
                          <a:spcPts val="2039"/>
                        </a:lnSpc>
                      </a:pPr>
                      <a:r>
                        <a:rPr sz="1800" b="1">
                          <a:solidFill>
                            <a:srgbClr val="FFFFFF"/>
                          </a:solidFill>
                          <a:latin typeface="Calibri"/>
                          <a:cs typeface="Calibri"/>
                        </a:rPr>
                        <a:t>%</a:t>
                      </a:r>
                      <a:r>
                        <a:rPr sz="1800" b="1" spc="-5">
                          <a:solidFill>
                            <a:srgbClr val="FFFFFF"/>
                          </a:solidFill>
                          <a:latin typeface="Calibri"/>
                          <a:cs typeface="Calibri"/>
                        </a:rPr>
                        <a:t> </a:t>
                      </a:r>
                      <a:r>
                        <a:rPr sz="1800" b="1">
                          <a:solidFill>
                            <a:srgbClr val="FFFFFF"/>
                          </a:solidFill>
                          <a:latin typeface="Calibri"/>
                          <a:cs typeface="Calibri"/>
                        </a:rPr>
                        <a:t>With Pending</a:t>
                      </a:r>
                      <a:r>
                        <a:rPr sz="1800" b="1" spc="-20">
                          <a:solidFill>
                            <a:srgbClr val="FFFFFF"/>
                          </a:solidFill>
                          <a:latin typeface="Calibri"/>
                          <a:cs typeface="Calibri"/>
                        </a:rPr>
                        <a:t> </a:t>
                      </a:r>
                      <a:r>
                        <a:rPr sz="1800" b="1" spc="-10">
                          <a:solidFill>
                            <a:srgbClr val="FFFFFF"/>
                          </a:solidFill>
                          <a:latin typeface="Calibri"/>
                          <a:cs typeface="Calibri"/>
                        </a:rPr>
                        <a:t>Obligations</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274320">
                <a:tc>
                  <a:txBody>
                    <a:bodyPr/>
                    <a:lstStyle/>
                    <a:p>
                      <a:pPr marL="51435">
                        <a:lnSpc>
                          <a:spcPts val="2039"/>
                        </a:lnSpc>
                      </a:pPr>
                      <a:r>
                        <a:rPr sz="1800">
                          <a:latin typeface="Calibri"/>
                          <a:cs typeface="Calibri"/>
                        </a:rPr>
                        <a:t>Salary </a:t>
                      </a:r>
                      <a:r>
                        <a:rPr sz="1800" spc="-10">
                          <a:latin typeface="Calibri"/>
                          <a:cs typeface="Calibri"/>
                        </a:rPr>
                        <a:t>Remaining</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ts val="2039"/>
                        </a:lnSpc>
                      </a:pPr>
                      <a:r>
                        <a:rPr sz="1800" spc="-10">
                          <a:latin typeface="Calibri"/>
                          <a:cs typeface="Calibri"/>
                        </a:rPr>
                        <a:t>190,295</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51435">
                        <a:lnSpc>
                          <a:spcPts val="2039"/>
                        </a:lnSpc>
                      </a:pPr>
                      <a:r>
                        <a:rPr sz="1800">
                          <a:latin typeface="Calibri"/>
                          <a:cs typeface="Calibri"/>
                        </a:rPr>
                        <a:t>Salary</a:t>
                      </a:r>
                      <a:r>
                        <a:rPr sz="1800" spc="-5">
                          <a:latin typeface="Calibri"/>
                          <a:cs typeface="Calibri"/>
                        </a:rPr>
                        <a:t> </a:t>
                      </a:r>
                      <a:r>
                        <a:rPr sz="1800" spc="-10">
                          <a:latin typeface="Calibri"/>
                          <a:cs typeface="Calibri"/>
                        </a:rPr>
                        <a:t>Remaining</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algn="ctr">
                        <a:lnSpc>
                          <a:spcPts val="2039"/>
                        </a:lnSpc>
                      </a:pPr>
                      <a:r>
                        <a:rPr sz="1800" spc="-10">
                          <a:latin typeface="Calibri"/>
                          <a:cs typeface="Calibri"/>
                        </a:rPr>
                        <a:t>190,295</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273685">
                <a:tc>
                  <a:txBody>
                    <a:bodyPr/>
                    <a:lstStyle/>
                    <a:p>
                      <a:pPr marL="51435">
                        <a:lnSpc>
                          <a:spcPts val="2039"/>
                        </a:lnSpc>
                      </a:pPr>
                      <a:r>
                        <a:rPr sz="1800">
                          <a:latin typeface="Calibri"/>
                          <a:cs typeface="Calibri"/>
                        </a:rPr>
                        <a:t>All</a:t>
                      </a:r>
                      <a:r>
                        <a:rPr sz="1800" spc="-5">
                          <a:latin typeface="Calibri"/>
                          <a:cs typeface="Calibri"/>
                        </a:rPr>
                        <a:t> </a:t>
                      </a:r>
                      <a:r>
                        <a:rPr sz="1800">
                          <a:latin typeface="Calibri"/>
                          <a:cs typeface="Calibri"/>
                        </a:rPr>
                        <a:t>Other </a:t>
                      </a:r>
                      <a:r>
                        <a:rPr sz="1800" spc="-10">
                          <a:latin typeface="Calibri"/>
                          <a:cs typeface="Calibri"/>
                        </a:rPr>
                        <a:t>Remaining</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2039"/>
                        </a:lnSpc>
                      </a:pPr>
                      <a:r>
                        <a:rPr sz="1800" spc="-10">
                          <a:latin typeface="Calibri"/>
                          <a:cs typeface="Calibri"/>
                        </a:rPr>
                        <a:t>2,213,534</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51435">
                        <a:lnSpc>
                          <a:spcPts val="2039"/>
                        </a:lnSpc>
                      </a:pPr>
                      <a:r>
                        <a:rPr sz="1800">
                          <a:latin typeface="Calibri"/>
                          <a:cs typeface="Calibri"/>
                        </a:rPr>
                        <a:t>All</a:t>
                      </a:r>
                      <a:r>
                        <a:rPr sz="1800" spc="-5">
                          <a:latin typeface="Calibri"/>
                          <a:cs typeface="Calibri"/>
                        </a:rPr>
                        <a:t> </a:t>
                      </a:r>
                      <a:r>
                        <a:rPr sz="1800">
                          <a:latin typeface="Calibri"/>
                          <a:cs typeface="Calibri"/>
                        </a:rPr>
                        <a:t>Other </a:t>
                      </a:r>
                      <a:r>
                        <a:rPr sz="1800" spc="-10">
                          <a:latin typeface="Calibri"/>
                          <a:cs typeface="Calibri"/>
                        </a:rPr>
                        <a:t>Remaining</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ts val="2039"/>
                        </a:lnSpc>
                      </a:pPr>
                      <a:r>
                        <a:rPr lang="en-US" sz="1800" spc="-10">
                          <a:latin typeface="Calibri"/>
                          <a:cs typeface="Calibri"/>
                        </a:rPr>
                        <a:t>92,670</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361950">
                <a:tc>
                  <a:txBody>
                    <a:bodyPr/>
                    <a:lstStyle/>
                    <a:p>
                      <a:pPr marL="51435">
                        <a:lnSpc>
                          <a:spcPct val="100000"/>
                        </a:lnSpc>
                        <a:spcBef>
                          <a:spcPts val="225"/>
                        </a:spcBef>
                      </a:pPr>
                      <a:r>
                        <a:rPr sz="1800" spc="-25">
                          <a:latin typeface="Calibri"/>
                          <a:cs typeface="Calibri"/>
                        </a:rPr>
                        <a:t>Total</a:t>
                      </a:r>
                      <a:r>
                        <a:rPr sz="1800" spc="-65">
                          <a:latin typeface="Calibri"/>
                          <a:cs typeface="Calibri"/>
                        </a:rPr>
                        <a:t> </a:t>
                      </a:r>
                      <a:r>
                        <a:rPr sz="1800" spc="-10">
                          <a:latin typeface="Calibri"/>
                          <a:cs typeface="Calibri"/>
                        </a:rPr>
                        <a:t>Remaining</a:t>
                      </a:r>
                      <a:endParaRPr sz="18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25"/>
                        </a:spcBef>
                      </a:pPr>
                      <a:r>
                        <a:rPr sz="1800" spc="-10">
                          <a:latin typeface="Calibri"/>
                          <a:cs typeface="Calibri"/>
                        </a:rPr>
                        <a:t>2,403,829</a:t>
                      </a:r>
                      <a:endParaRPr sz="18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51435">
                        <a:lnSpc>
                          <a:spcPct val="100000"/>
                        </a:lnSpc>
                        <a:spcBef>
                          <a:spcPts val="225"/>
                        </a:spcBef>
                      </a:pPr>
                      <a:r>
                        <a:rPr sz="1800" spc="-25">
                          <a:latin typeface="Calibri"/>
                          <a:cs typeface="Calibri"/>
                        </a:rPr>
                        <a:t>Total</a:t>
                      </a:r>
                      <a:r>
                        <a:rPr sz="1800" spc="-65">
                          <a:latin typeface="Calibri"/>
                          <a:cs typeface="Calibri"/>
                        </a:rPr>
                        <a:t> </a:t>
                      </a:r>
                      <a:r>
                        <a:rPr sz="1800" spc="-10">
                          <a:latin typeface="Calibri"/>
                          <a:cs typeface="Calibri"/>
                        </a:rPr>
                        <a:t>Remaining</a:t>
                      </a:r>
                      <a:endParaRPr sz="18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algn="ctr">
                        <a:lnSpc>
                          <a:spcPct val="100000"/>
                        </a:lnSpc>
                        <a:spcBef>
                          <a:spcPts val="225"/>
                        </a:spcBef>
                      </a:pPr>
                      <a:r>
                        <a:rPr lang="en-US" sz="1800" spc="-10">
                          <a:latin typeface="Calibri"/>
                          <a:cs typeface="Calibri"/>
                        </a:rPr>
                        <a:t>282,965</a:t>
                      </a:r>
                      <a:endParaRPr sz="1800">
                        <a:latin typeface="Calibri"/>
                        <a:cs typeface="Calibri"/>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371475">
                <a:tc>
                  <a:txBody>
                    <a:bodyPr/>
                    <a:lstStyle/>
                    <a:p>
                      <a:pPr marL="51435">
                        <a:lnSpc>
                          <a:spcPct val="100000"/>
                        </a:lnSpc>
                        <a:spcBef>
                          <a:spcPts val="260"/>
                        </a:spcBef>
                      </a:pPr>
                      <a:r>
                        <a:rPr sz="1800">
                          <a:latin typeface="Calibri"/>
                          <a:cs typeface="Calibri"/>
                        </a:rPr>
                        <a:t>%</a:t>
                      </a:r>
                      <a:r>
                        <a:rPr sz="1800" spc="-10">
                          <a:latin typeface="Calibri"/>
                          <a:cs typeface="Calibri"/>
                        </a:rPr>
                        <a:t> </a:t>
                      </a:r>
                      <a:r>
                        <a:rPr sz="1800">
                          <a:latin typeface="Calibri"/>
                          <a:cs typeface="Calibri"/>
                        </a:rPr>
                        <a:t>if no</a:t>
                      </a:r>
                      <a:r>
                        <a:rPr sz="1800" spc="-20">
                          <a:latin typeface="Calibri"/>
                          <a:cs typeface="Calibri"/>
                        </a:rPr>
                        <a:t> </a:t>
                      </a:r>
                      <a:r>
                        <a:rPr sz="1800">
                          <a:latin typeface="Calibri"/>
                          <a:cs typeface="Calibri"/>
                        </a:rPr>
                        <a:t>other</a:t>
                      </a:r>
                      <a:r>
                        <a:rPr sz="1800" spc="-10">
                          <a:latin typeface="Calibri"/>
                          <a:cs typeface="Calibri"/>
                        </a:rPr>
                        <a:t> </a:t>
                      </a:r>
                      <a:r>
                        <a:rPr sz="1800">
                          <a:latin typeface="Calibri"/>
                          <a:cs typeface="Calibri"/>
                        </a:rPr>
                        <a:t>items</a:t>
                      </a:r>
                      <a:r>
                        <a:rPr sz="1800" spc="-15">
                          <a:latin typeface="Calibri"/>
                          <a:cs typeface="Calibri"/>
                        </a:rPr>
                        <a:t> </a:t>
                      </a:r>
                      <a:r>
                        <a:rPr sz="1800">
                          <a:latin typeface="Calibri"/>
                          <a:cs typeface="Calibri"/>
                        </a:rPr>
                        <a:t>are</a:t>
                      </a:r>
                      <a:r>
                        <a:rPr sz="1800" spc="5">
                          <a:latin typeface="Calibri"/>
                          <a:cs typeface="Calibri"/>
                        </a:rPr>
                        <a:t> </a:t>
                      </a:r>
                      <a:r>
                        <a:rPr sz="1800" spc="-10">
                          <a:latin typeface="Calibri"/>
                          <a:cs typeface="Calibri"/>
                        </a:rPr>
                        <a:t>obligated</a:t>
                      </a:r>
                      <a:endParaRPr sz="18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60"/>
                        </a:spcBef>
                      </a:pPr>
                      <a:r>
                        <a:rPr sz="1800" spc="-10">
                          <a:latin typeface="Calibri"/>
                          <a:cs typeface="Calibri"/>
                        </a:rPr>
                        <a:t>16.8%</a:t>
                      </a:r>
                      <a:endParaRPr sz="18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51435">
                        <a:lnSpc>
                          <a:spcPct val="100000"/>
                        </a:lnSpc>
                        <a:spcBef>
                          <a:spcPts val="260"/>
                        </a:spcBef>
                      </a:pPr>
                      <a:r>
                        <a:rPr sz="1800">
                          <a:latin typeface="Calibri"/>
                          <a:cs typeface="Calibri"/>
                        </a:rPr>
                        <a:t>%</a:t>
                      </a:r>
                      <a:r>
                        <a:rPr sz="1800" spc="-10">
                          <a:latin typeface="Calibri"/>
                          <a:cs typeface="Calibri"/>
                        </a:rPr>
                        <a:t> </a:t>
                      </a:r>
                      <a:r>
                        <a:rPr sz="1800">
                          <a:latin typeface="Calibri"/>
                          <a:cs typeface="Calibri"/>
                        </a:rPr>
                        <a:t>if everything</a:t>
                      </a:r>
                      <a:r>
                        <a:rPr sz="1800" spc="-20">
                          <a:latin typeface="Calibri"/>
                          <a:cs typeface="Calibri"/>
                        </a:rPr>
                        <a:t> </a:t>
                      </a:r>
                      <a:r>
                        <a:rPr sz="1800">
                          <a:latin typeface="Calibri"/>
                          <a:cs typeface="Calibri"/>
                        </a:rPr>
                        <a:t>was to</a:t>
                      </a:r>
                      <a:r>
                        <a:rPr sz="1800" spc="-10">
                          <a:latin typeface="Calibri"/>
                          <a:cs typeface="Calibri"/>
                        </a:rPr>
                        <a:t> </a:t>
                      </a:r>
                      <a:r>
                        <a:rPr sz="1800">
                          <a:latin typeface="Calibri"/>
                          <a:cs typeface="Calibri"/>
                        </a:rPr>
                        <a:t>be</a:t>
                      </a:r>
                      <a:r>
                        <a:rPr sz="1800" spc="-5">
                          <a:latin typeface="Calibri"/>
                          <a:cs typeface="Calibri"/>
                        </a:rPr>
                        <a:t> </a:t>
                      </a:r>
                      <a:r>
                        <a:rPr sz="1800" spc="-10">
                          <a:latin typeface="Calibri"/>
                          <a:cs typeface="Calibri"/>
                        </a:rPr>
                        <a:t>completed</a:t>
                      </a:r>
                      <a:endParaRPr sz="18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ctr">
                        <a:lnSpc>
                          <a:spcPct val="100000"/>
                        </a:lnSpc>
                        <a:spcBef>
                          <a:spcPts val="260"/>
                        </a:spcBef>
                      </a:pPr>
                      <a:r>
                        <a:rPr lang="en-US" sz="1800" spc="-10">
                          <a:latin typeface="Calibri"/>
                          <a:cs typeface="Calibri"/>
                        </a:rPr>
                        <a:t>1.9%</a:t>
                      </a:r>
                      <a:endParaRPr sz="18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274320">
                <a:tc gridSpan="5">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4" name="object 4"/>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12</a:t>
            </a:r>
            <a:endParaRPr sz="1200">
              <a:latin typeface="Calibri"/>
              <a:cs typeface="Calibri"/>
            </a:endParaRPr>
          </a:p>
        </p:txBody>
      </p:sp>
      <p:sp>
        <p:nvSpPr>
          <p:cNvPr id="5" name="object 5"/>
          <p:cNvSpPr txBox="1"/>
          <p:nvPr/>
        </p:nvSpPr>
        <p:spPr>
          <a:xfrm>
            <a:off x="406685" y="3208195"/>
            <a:ext cx="11151870" cy="2769870"/>
          </a:xfrm>
          <a:prstGeom prst="rect">
            <a:avLst/>
          </a:prstGeom>
        </p:spPr>
        <p:txBody>
          <a:bodyPr vert="horz" wrap="square" lIns="0" tIns="13335" rIns="0" bIns="0" rtlCol="0">
            <a:spAutoFit/>
          </a:bodyPr>
          <a:lstStyle/>
          <a:p>
            <a:pPr marL="299085" indent="-287020">
              <a:lnSpc>
                <a:spcPct val="100000"/>
              </a:lnSpc>
              <a:spcBef>
                <a:spcPts val="105"/>
              </a:spcBef>
              <a:buFont typeface="Arial"/>
              <a:buChar char="•"/>
              <a:tabLst>
                <a:tab pos="299085" algn="l"/>
                <a:tab pos="299720" algn="l"/>
              </a:tabLst>
            </a:pPr>
            <a:r>
              <a:rPr sz="2000">
                <a:latin typeface="Calibri"/>
                <a:cs typeface="Calibri"/>
              </a:rPr>
              <a:t>This</a:t>
            </a:r>
            <a:r>
              <a:rPr sz="2000" spc="-40">
                <a:latin typeface="Calibri"/>
                <a:cs typeface="Calibri"/>
              </a:rPr>
              <a:t> </a:t>
            </a:r>
            <a:r>
              <a:rPr sz="2000">
                <a:latin typeface="Calibri"/>
                <a:cs typeface="Calibri"/>
              </a:rPr>
              <a:t>slide</a:t>
            </a:r>
            <a:r>
              <a:rPr sz="2000" spc="-10">
                <a:latin typeface="Calibri"/>
                <a:cs typeface="Calibri"/>
              </a:rPr>
              <a:t> </a:t>
            </a:r>
            <a:r>
              <a:rPr sz="2000">
                <a:latin typeface="Calibri"/>
                <a:cs typeface="Calibri"/>
              </a:rPr>
              <a:t>shows</a:t>
            </a:r>
            <a:r>
              <a:rPr sz="2000" spc="-20">
                <a:latin typeface="Calibri"/>
                <a:cs typeface="Calibri"/>
              </a:rPr>
              <a:t> </a:t>
            </a:r>
            <a:r>
              <a:rPr sz="2000">
                <a:latin typeface="Calibri"/>
                <a:cs typeface="Calibri"/>
              </a:rPr>
              <a:t>how</a:t>
            </a:r>
            <a:r>
              <a:rPr sz="2000" spc="-50">
                <a:latin typeface="Calibri"/>
                <a:cs typeface="Calibri"/>
              </a:rPr>
              <a:t> </a:t>
            </a:r>
            <a:r>
              <a:rPr sz="2000">
                <a:latin typeface="Calibri"/>
                <a:cs typeface="Calibri"/>
              </a:rPr>
              <a:t>you</a:t>
            </a:r>
            <a:r>
              <a:rPr sz="2000" spc="-40">
                <a:latin typeface="Calibri"/>
                <a:cs typeface="Calibri"/>
              </a:rPr>
              <a:t> </a:t>
            </a:r>
            <a:r>
              <a:rPr sz="2000">
                <a:latin typeface="Calibri"/>
                <a:cs typeface="Calibri"/>
              </a:rPr>
              <a:t>combine</a:t>
            </a:r>
            <a:r>
              <a:rPr sz="2000" spc="-30">
                <a:latin typeface="Calibri"/>
                <a:cs typeface="Calibri"/>
              </a:rPr>
              <a:t> </a:t>
            </a:r>
            <a:r>
              <a:rPr sz="2000">
                <a:latin typeface="Calibri"/>
                <a:cs typeface="Calibri"/>
              </a:rPr>
              <a:t>the</a:t>
            </a:r>
            <a:r>
              <a:rPr sz="2000" spc="-30">
                <a:latin typeface="Calibri"/>
                <a:cs typeface="Calibri"/>
              </a:rPr>
              <a:t> </a:t>
            </a:r>
            <a:r>
              <a:rPr sz="2000">
                <a:latin typeface="Calibri"/>
                <a:cs typeface="Calibri"/>
              </a:rPr>
              <a:t>salary</a:t>
            </a:r>
            <a:r>
              <a:rPr sz="2000" spc="-20">
                <a:latin typeface="Calibri"/>
                <a:cs typeface="Calibri"/>
              </a:rPr>
              <a:t> </a:t>
            </a:r>
            <a:r>
              <a:rPr sz="2000">
                <a:latin typeface="Calibri"/>
                <a:cs typeface="Calibri"/>
              </a:rPr>
              <a:t>and</a:t>
            </a:r>
            <a:r>
              <a:rPr sz="2000" spc="-25">
                <a:latin typeface="Calibri"/>
                <a:cs typeface="Calibri"/>
              </a:rPr>
              <a:t> </a:t>
            </a:r>
            <a:r>
              <a:rPr sz="2000">
                <a:latin typeface="Calibri"/>
                <a:cs typeface="Calibri"/>
              </a:rPr>
              <a:t>all</a:t>
            </a:r>
            <a:r>
              <a:rPr sz="2000" spc="-15">
                <a:latin typeface="Calibri"/>
                <a:cs typeface="Calibri"/>
              </a:rPr>
              <a:t> </a:t>
            </a:r>
            <a:r>
              <a:rPr sz="2000">
                <a:latin typeface="Calibri"/>
                <a:cs typeface="Calibri"/>
              </a:rPr>
              <a:t>other</a:t>
            </a:r>
            <a:r>
              <a:rPr sz="2000" spc="-35">
                <a:latin typeface="Calibri"/>
                <a:cs typeface="Calibri"/>
              </a:rPr>
              <a:t> </a:t>
            </a:r>
            <a:r>
              <a:rPr sz="2000">
                <a:latin typeface="Calibri"/>
                <a:cs typeface="Calibri"/>
              </a:rPr>
              <a:t>remaining</a:t>
            </a:r>
            <a:r>
              <a:rPr sz="2000" spc="-20">
                <a:latin typeface="Calibri"/>
                <a:cs typeface="Calibri"/>
              </a:rPr>
              <a:t> </a:t>
            </a:r>
            <a:r>
              <a:rPr sz="2000">
                <a:latin typeface="Calibri"/>
                <a:cs typeface="Calibri"/>
              </a:rPr>
              <a:t>to</a:t>
            </a:r>
            <a:r>
              <a:rPr sz="2000" spc="-20">
                <a:latin typeface="Calibri"/>
                <a:cs typeface="Calibri"/>
              </a:rPr>
              <a:t> </a:t>
            </a:r>
            <a:r>
              <a:rPr sz="2000">
                <a:latin typeface="Calibri"/>
                <a:cs typeface="Calibri"/>
              </a:rPr>
              <a:t>determine</a:t>
            </a:r>
            <a:r>
              <a:rPr sz="2000" spc="-10">
                <a:latin typeface="Calibri"/>
                <a:cs typeface="Calibri"/>
              </a:rPr>
              <a:t> </a:t>
            </a:r>
            <a:r>
              <a:rPr sz="2000">
                <a:latin typeface="Calibri"/>
                <a:cs typeface="Calibri"/>
              </a:rPr>
              <a:t>your</a:t>
            </a:r>
            <a:r>
              <a:rPr sz="2000" spc="-45">
                <a:latin typeface="Calibri"/>
                <a:cs typeface="Calibri"/>
              </a:rPr>
              <a:t> </a:t>
            </a:r>
            <a:r>
              <a:rPr sz="2000" spc="-10">
                <a:latin typeface="Calibri"/>
                <a:cs typeface="Calibri"/>
              </a:rPr>
              <a:t>percentage.</a:t>
            </a:r>
            <a:endParaRPr sz="2000">
              <a:latin typeface="Calibri"/>
              <a:cs typeface="Calibri"/>
            </a:endParaRPr>
          </a:p>
          <a:p>
            <a:pPr>
              <a:lnSpc>
                <a:spcPct val="100000"/>
              </a:lnSpc>
              <a:spcBef>
                <a:spcPts val="15"/>
              </a:spcBef>
              <a:buFont typeface="Arial"/>
              <a:buChar char="•"/>
            </a:pPr>
            <a:endParaRPr sz="1950">
              <a:latin typeface="Calibri"/>
              <a:cs typeface="Calibri"/>
            </a:endParaRPr>
          </a:p>
          <a:p>
            <a:pPr marL="299085" marR="270510" indent="-287020">
              <a:lnSpc>
                <a:spcPct val="100000"/>
              </a:lnSpc>
              <a:buFont typeface="Arial"/>
              <a:buChar char="•"/>
              <a:tabLst>
                <a:tab pos="299085" algn="l"/>
                <a:tab pos="299720" algn="l"/>
              </a:tabLst>
            </a:pPr>
            <a:r>
              <a:rPr sz="2000">
                <a:latin typeface="Calibri"/>
                <a:cs typeface="Calibri"/>
              </a:rPr>
              <a:t>The</a:t>
            </a:r>
            <a:r>
              <a:rPr sz="2000" spc="-45">
                <a:latin typeface="Calibri"/>
                <a:cs typeface="Calibri"/>
              </a:rPr>
              <a:t> </a:t>
            </a:r>
            <a:r>
              <a:rPr sz="2000">
                <a:latin typeface="Calibri"/>
                <a:cs typeface="Calibri"/>
              </a:rPr>
              <a:t>allocated</a:t>
            </a:r>
            <a:r>
              <a:rPr sz="2000" spc="-25">
                <a:latin typeface="Calibri"/>
                <a:cs typeface="Calibri"/>
              </a:rPr>
              <a:t> </a:t>
            </a:r>
            <a:r>
              <a:rPr sz="2000">
                <a:latin typeface="Calibri"/>
                <a:cs typeface="Calibri"/>
              </a:rPr>
              <a:t>amount</a:t>
            </a:r>
            <a:r>
              <a:rPr sz="2000" spc="-25">
                <a:latin typeface="Calibri"/>
                <a:cs typeface="Calibri"/>
              </a:rPr>
              <a:t> </a:t>
            </a:r>
            <a:r>
              <a:rPr sz="2000">
                <a:latin typeface="Calibri"/>
                <a:cs typeface="Calibri"/>
              </a:rPr>
              <a:t>for</a:t>
            </a:r>
            <a:r>
              <a:rPr sz="2000" spc="-55">
                <a:latin typeface="Calibri"/>
                <a:cs typeface="Calibri"/>
              </a:rPr>
              <a:t> </a:t>
            </a:r>
            <a:r>
              <a:rPr sz="2000">
                <a:latin typeface="Calibri"/>
                <a:cs typeface="Calibri"/>
              </a:rPr>
              <a:t>this</a:t>
            </a:r>
            <a:r>
              <a:rPr sz="2000" spc="-20">
                <a:latin typeface="Calibri"/>
                <a:cs typeface="Calibri"/>
              </a:rPr>
              <a:t> </a:t>
            </a:r>
            <a:r>
              <a:rPr sz="2000">
                <a:latin typeface="Calibri"/>
                <a:cs typeface="Calibri"/>
              </a:rPr>
              <a:t>facility</a:t>
            </a:r>
            <a:r>
              <a:rPr sz="2000" spc="-25">
                <a:latin typeface="Calibri"/>
                <a:cs typeface="Calibri"/>
              </a:rPr>
              <a:t> </a:t>
            </a:r>
            <a:r>
              <a:rPr sz="2000">
                <a:latin typeface="Calibri"/>
                <a:cs typeface="Calibri"/>
              </a:rPr>
              <a:t>was:</a:t>
            </a:r>
            <a:r>
              <a:rPr sz="2000" spc="395">
                <a:latin typeface="Calibri"/>
                <a:cs typeface="Calibri"/>
              </a:rPr>
              <a:t> </a:t>
            </a:r>
            <a:r>
              <a:rPr sz="2000">
                <a:latin typeface="Calibri"/>
                <a:cs typeface="Calibri"/>
              </a:rPr>
              <a:t>$</a:t>
            </a:r>
            <a:r>
              <a:rPr sz="2000">
                <a:highlight>
                  <a:srgbClr val="FFFF00"/>
                </a:highlight>
                <a:latin typeface="Calibri"/>
                <a:cs typeface="Calibri"/>
              </a:rPr>
              <a:t>14,304,810</a:t>
            </a:r>
            <a:r>
              <a:rPr sz="2000">
                <a:latin typeface="Calibri"/>
                <a:cs typeface="Calibri"/>
              </a:rPr>
              <a:t>.</a:t>
            </a:r>
            <a:r>
              <a:rPr sz="2000" spc="345">
                <a:latin typeface="Calibri"/>
                <a:cs typeface="Calibri"/>
              </a:rPr>
              <a:t> </a:t>
            </a:r>
            <a:r>
              <a:rPr sz="2000">
                <a:latin typeface="Calibri"/>
                <a:cs typeface="Calibri"/>
              </a:rPr>
              <a:t>The</a:t>
            </a:r>
            <a:r>
              <a:rPr sz="2000" spc="-30">
                <a:latin typeface="Calibri"/>
                <a:cs typeface="Calibri"/>
              </a:rPr>
              <a:t> </a:t>
            </a:r>
            <a:r>
              <a:rPr sz="2000">
                <a:latin typeface="Calibri"/>
                <a:cs typeface="Calibri"/>
              </a:rPr>
              <a:t>total</a:t>
            </a:r>
            <a:r>
              <a:rPr sz="2000" spc="-30">
                <a:latin typeface="Calibri"/>
                <a:cs typeface="Calibri"/>
              </a:rPr>
              <a:t> </a:t>
            </a:r>
            <a:r>
              <a:rPr sz="2000">
                <a:latin typeface="Calibri"/>
                <a:cs typeface="Calibri"/>
              </a:rPr>
              <a:t>remaining</a:t>
            </a:r>
            <a:r>
              <a:rPr sz="2000" spc="-25">
                <a:latin typeface="Calibri"/>
                <a:cs typeface="Calibri"/>
              </a:rPr>
              <a:t> </a:t>
            </a:r>
            <a:r>
              <a:rPr sz="2000">
                <a:latin typeface="Calibri"/>
                <a:cs typeface="Calibri"/>
              </a:rPr>
              <a:t>divided</a:t>
            </a:r>
            <a:r>
              <a:rPr sz="2000" spc="-40">
                <a:latin typeface="Calibri"/>
                <a:cs typeface="Calibri"/>
              </a:rPr>
              <a:t> </a:t>
            </a:r>
            <a:r>
              <a:rPr sz="2000">
                <a:latin typeface="Calibri"/>
                <a:cs typeface="Calibri"/>
              </a:rPr>
              <a:t>into</a:t>
            </a:r>
            <a:r>
              <a:rPr sz="2000" spc="-30">
                <a:latin typeface="Calibri"/>
                <a:cs typeface="Calibri"/>
              </a:rPr>
              <a:t> </a:t>
            </a:r>
            <a:r>
              <a:rPr sz="2000">
                <a:latin typeface="Calibri"/>
                <a:cs typeface="Calibri"/>
              </a:rPr>
              <a:t>the</a:t>
            </a:r>
            <a:r>
              <a:rPr sz="2000" spc="-30">
                <a:latin typeface="Calibri"/>
                <a:cs typeface="Calibri"/>
              </a:rPr>
              <a:t> </a:t>
            </a:r>
            <a:r>
              <a:rPr sz="2000" spc="-10">
                <a:latin typeface="Calibri"/>
                <a:cs typeface="Calibri"/>
              </a:rPr>
              <a:t>allocated </a:t>
            </a:r>
            <a:r>
              <a:rPr sz="2000">
                <a:latin typeface="Calibri"/>
                <a:cs typeface="Calibri"/>
              </a:rPr>
              <a:t>amount</a:t>
            </a:r>
            <a:r>
              <a:rPr sz="2000" spc="-55">
                <a:latin typeface="Calibri"/>
                <a:cs typeface="Calibri"/>
              </a:rPr>
              <a:t> </a:t>
            </a:r>
            <a:r>
              <a:rPr sz="2000">
                <a:latin typeface="Calibri"/>
                <a:cs typeface="Calibri"/>
              </a:rPr>
              <a:t>gives</a:t>
            </a:r>
            <a:r>
              <a:rPr sz="2000" spc="-30">
                <a:latin typeface="Calibri"/>
                <a:cs typeface="Calibri"/>
              </a:rPr>
              <a:t> </a:t>
            </a:r>
            <a:r>
              <a:rPr sz="2000">
                <a:latin typeface="Calibri"/>
                <a:cs typeface="Calibri"/>
              </a:rPr>
              <a:t>the</a:t>
            </a:r>
            <a:r>
              <a:rPr sz="2000" spc="-40">
                <a:latin typeface="Calibri"/>
                <a:cs typeface="Calibri"/>
              </a:rPr>
              <a:t> </a:t>
            </a:r>
            <a:r>
              <a:rPr sz="2000">
                <a:latin typeface="Calibri"/>
                <a:cs typeface="Calibri"/>
              </a:rPr>
              <a:t>current</a:t>
            </a:r>
            <a:r>
              <a:rPr sz="2000" spc="-35">
                <a:latin typeface="Calibri"/>
                <a:cs typeface="Calibri"/>
              </a:rPr>
              <a:t> </a:t>
            </a:r>
            <a:r>
              <a:rPr sz="2000" spc="-10">
                <a:latin typeface="Calibri"/>
                <a:cs typeface="Calibri"/>
              </a:rPr>
              <a:t>percentage.</a:t>
            </a:r>
            <a:endParaRPr sz="2000">
              <a:latin typeface="Calibri"/>
              <a:cs typeface="Calibri"/>
            </a:endParaRPr>
          </a:p>
          <a:p>
            <a:pPr>
              <a:lnSpc>
                <a:spcPct val="100000"/>
              </a:lnSpc>
              <a:spcBef>
                <a:spcPts val="20"/>
              </a:spcBef>
              <a:buFont typeface="Arial"/>
              <a:buChar char="•"/>
            </a:pPr>
            <a:endParaRPr sz="1950">
              <a:latin typeface="Calibri"/>
              <a:cs typeface="Calibri"/>
            </a:endParaRPr>
          </a:p>
          <a:p>
            <a:pPr marL="299085" marR="5080" indent="-287020">
              <a:lnSpc>
                <a:spcPct val="100000"/>
              </a:lnSpc>
              <a:buFont typeface="Arial"/>
              <a:buChar char="•"/>
              <a:tabLst>
                <a:tab pos="299085" algn="l"/>
                <a:tab pos="299720" algn="l"/>
              </a:tabLst>
            </a:pPr>
            <a:r>
              <a:rPr sz="2000" spc="-10">
                <a:latin typeface="Calibri"/>
                <a:cs typeface="Calibri"/>
              </a:rPr>
              <a:t>Therefore,</a:t>
            </a:r>
            <a:r>
              <a:rPr sz="2000" spc="-45">
                <a:latin typeface="Calibri"/>
                <a:cs typeface="Calibri"/>
              </a:rPr>
              <a:t> </a:t>
            </a:r>
            <a:r>
              <a:rPr sz="2000">
                <a:latin typeface="Calibri"/>
                <a:cs typeface="Calibri"/>
              </a:rPr>
              <a:t>it</a:t>
            </a:r>
            <a:r>
              <a:rPr sz="2000" spc="-30">
                <a:latin typeface="Calibri"/>
                <a:cs typeface="Calibri"/>
              </a:rPr>
              <a:t> </a:t>
            </a:r>
            <a:r>
              <a:rPr sz="2000">
                <a:latin typeface="Calibri"/>
                <a:cs typeface="Calibri"/>
              </a:rPr>
              <a:t>is</a:t>
            </a:r>
            <a:r>
              <a:rPr sz="2000" spc="-25">
                <a:latin typeface="Calibri"/>
                <a:cs typeface="Calibri"/>
              </a:rPr>
              <a:t> </a:t>
            </a:r>
            <a:r>
              <a:rPr sz="2000">
                <a:latin typeface="Calibri"/>
                <a:cs typeface="Calibri"/>
              </a:rPr>
              <a:t>important</a:t>
            </a:r>
            <a:r>
              <a:rPr sz="2000" spc="-30">
                <a:latin typeface="Calibri"/>
                <a:cs typeface="Calibri"/>
              </a:rPr>
              <a:t> </a:t>
            </a:r>
            <a:r>
              <a:rPr sz="2000">
                <a:latin typeface="Calibri"/>
                <a:cs typeface="Calibri"/>
              </a:rPr>
              <a:t>to</a:t>
            </a:r>
            <a:r>
              <a:rPr sz="2000" spc="-30">
                <a:latin typeface="Calibri"/>
                <a:cs typeface="Calibri"/>
              </a:rPr>
              <a:t> </a:t>
            </a:r>
            <a:r>
              <a:rPr sz="2000">
                <a:latin typeface="Calibri"/>
                <a:cs typeface="Calibri"/>
              </a:rPr>
              <a:t>work</a:t>
            </a:r>
            <a:r>
              <a:rPr sz="2000" spc="-40">
                <a:latin typeface="Calibri"/>
                <a:cs typeface="Calibri"/>
              </a:rPr>
              <a:t> </a:t>
            </a:r>
            <a:r>
              <a:rPr sz="2000">
                <a:latin typeface="Calibri"/>
                <a:cs typeface="Calibri"/>
              </a:rPr>
              <a:t>with</a:t>
            </a:r>
            <a:r>
              <a:rPr sz="2000" spc="-25">
                <a:latin typeface="Calibri"/>
                <a:cs typeface="Calibri"/>
              </a:rPr>
              <a:t> </a:t>
            </a:r>
            <a:r>
              <a:rPr sz="2000">
                <a:latin typeface="Calibri"/>
                <a:cs typeface="Calibri"/>
              </a:rPr>
              <a:t>Fiscal,</a:t>
            </a:r>
            <a:r>
              <a:rPr sz="2000" spc="-25">
                <a:latin typeface="Calibri"/>
                <a:cs typeface="Calibri"/>
              </a:rPr>
              <a:t> </a:t>
            </a:r>
            <a:r>
              <a:rPr sz="2000">
                <a:latin typeface="Calibri"/>
                <a:cs typeface="Calibri"/>
              </a:rPr>
              <a:t>Contracting,</a:t>
            </a:r>
            <a:r>
              <a:rPr sz="2000" spc="-50">
                <a:latin typeface="Calibri"/>
                <a:cs typeface="Calibri"/>
              </a:rPr>
              <a:t> </a:t>
            </a:r>
            <a:r>
              <a:rPr sz="2000">
                <a:latin typeface="Calibri"/>
                <a:cs typeface="Calibri"/>
              </a:rPr>
              <a:t>and</a:t>
            </a:r>
            <a:r>
              <a:rPr sz="2000" spc="-35">
                <a:latin typeface="Calibri"/>
                <a:cs typeface="Calibri"/>
              </a:rPr>
              <a:t> </a:t>
            </a:r>
            <a:r>
              <a:rPr sz="2000">
                <a:latin typeface="Calibri"/>
                <a:cs typeface="Calibri"/>
              </a:rPr>
              <a:t>Purchase</a:t>
            </a:r>
            <a:r>
              <a:rPr sz="2000" spc="-30">
                <a:latin typeface="Calibri"/>
                <a:cs typeface="Calibri"/>
              </a:rPr>
              <a:t> </a:t>
            </a:r>
            <a:r>
              <a:rPr sz="2000">
                <a:latin typeface="Calibri"/>
                <a:cs typeface="Calibri"/>
              </a:rPr>
              <a:t>Card</a:t>
            </a:r>
            <a:r>
              <a:rPr sz="2000" spc="-45">
                <a:latin typeface="Calibri"/>
                <a:cs typeface="Calibri"/>
              </a:rPr>
              <a:t> </a:t>
            </a:r>
            <a:r>
              <a:rPr sz="2000">
                <a:latin typeface="Calibri"/>
                <a:cs typeface="Calibri"/>
              </a:rPr>
              <a:t>agents</a:t>
            </a:r>
            <a:r>
              <a:rPr sz="2000" spc="-30">
                <a:latin typeface="Calibri"/>
                <a:cs typeface="Calibri"/>
              </a:rPr>
              <a:t> </a:t>
            </a:r>
            <a:r>
              <a:rPr sz="2000">
                <a:latin typeface="Calibri"/>
                <a:cs typeface="Calibri"/>
              </a:rPr>
              <a:t>to</a:t>
            </a:r>
            <a:r>
              <a:rPr sz="2000" spc="-30">
                <a:latin typeface="Calibri"/>
                <a:cs typeface="Calibri"/>
              </a:rPr>
              <a:t> </a:t>
            </a:r>
            <a:r>
              <a:rPr sz="2000">
                <a:latin typeface="Calibri"/>
                <a:cs typeface="Calibri"/>
              </a:rPr>
              <a:t>ensure</a:t>
            </a:r>
            <a:r>
              <a:rPr sz="2000" spc="-30">
                <a:latin typeface="Calibri"/>
                <a:cs typeface="Calibri"/>
              </a:rPr>
              <a:t> </a:t>
            </a:r>
            <a:r>
              <a:rPr sz="2000" spc="-20">
                <a:latin typeface="Calibri"/>
                <a:cs typeface="Calibri"/>
              </a:rPr>
              <a:t>that</a:t>
            </a:r>
            <a:r>
              <a:rPr sz="2000" spc="500">
                <a:latin typeface="Calibri"/>
                <a:cs typeface="Calibri"/>
              </a:rPr>
              <a:t> </a:t>
            </a:r>
            <a:r>
              <a:rPr sz="2000">
                <a:latin typeface="Calibri"/>
                <a:cs typeface="Calibri"/>
              </a:rPr>
              <a:t>1358s</a:t>
            </a:r>
            <a:r>
              <a:rPr sz="2000" spc="-55">
                <a:latin typeface="Calibri"/>
                <a:cs typeface="Calibri"/>
              </a:rPr>
              <a:t> </a:t>
            </a:r>
            <a:r>
              <a:rPr sz="2000">
                <a:latin typeface="Calibri"/>
                <a:cs typeface="Calibri"/>
              </a:rPr>
              <a:t>and</a:t>
            </a:r>
            <a:r>
              <a:rPr sz="2000" spc="-45">
                <a:latin typeface="Calibri"/>
                <a:cs typeface="Calibri"/>
              </a:rPr>
              <a:t> </a:t>
            </a:r>
            <a:r>
              <a:rPr sz="2000">
                <a:latin typeface="Calibri"/>
                <a:cs typeface="Calibri"/>
              </a:rPr>
              <a:t>2237s</a:t>
            </a:r>
            <a:r>
              <a:rPr sz="2000" spc="-50">
                <a:latin typeface="Calibri"/>
                <a:cs typeface="Calibri"/>
              </a:rPr>
              <a:t> </a:t>
            </a:r>
            <a:r>
              <a:rPr sz="2000">
                <a:latin typeface="Calibri"/>
                <a:cs typeface="Calibri"/>
              </a:rPr>
              <a:t>are</a:t>
            </a:r>
            <a:r>
              <a:rPr sz="2000" spc="-25">
                <a:latin typeface="Calibri"/>
                <a:cs typeface="Calibri"/>
              </a:rPr>
              <a:t> </a:t>
            </a:r>
            <a:r>
              <a:rPr sz="2000">
                <a:latin typeface="Calibri"/>
                <a:cs typeface="Calibri"/>
              </a:rPr>
              <a:t>obligated</a:t>
            </a:r>
            <a:r>
              <a:rPr sz="2000" spc="-20">
                <a:latin typeface="Calibri"/>
                <a:cs typeface="Calibri"/>
              </a:rPr>
              <a:t> </a:t>
            </a:r>
            <a:r>
              <a:rPr sz="2000">
                <a:latin typeface="Calibri"/>
                <a:cs typeface="Calibri"/>
              </a:rPr>
              <a:t>and</a:t>
            </a:r>
            <a:r>
              <a:rPr sz="2000" spc="-45">
                <a:latin typeface="Calibri"/>
                <a:cs typeface="Calibri"/>
              </a:rPr>
              <a:t> </a:t>
            </a:r>
            <a:r>
              <a:rPr sz="2000">
                <a:latin typeface="Calibri"/>
                <a:cs typeface="Calibri"/>
              </a:rPr>
              <a:t>credit</a:t>
            </a:r>
            <a:r>
              <a:rPr sz="2000" spc="-15">
                <a:latin typeface="Calibri"/>
                <a:cs typeface="Calibri"/>
              </a:rPr>
              <a:t> </a:t>
            </a:r>
            <a:r>
              <a:rPr sz="2000">
                <a:latin typeface="Calibri"/>
                <a:cs typeface="Calibri"/>
              </a:rPr>
              <a:t>card</a:t>
            </a:r>
            <a:r>
              <a:rPr sz="2000" spc="-45">
                <a:latin typeface="Calibri"/>
                <a:cs typeface="Calibri"/>
              </a:rPr>
              <a:t> </a:t>
            </a:r>
            <a:r>
              <a:rPr sz="2000">
                <a:latin typeface="Calibri"/>
                <a:cs typeface="Calibri"/>
              </a:rPr>
              <a:t>purchases</a:t>
            </a:r>
            <a:r>
              <a:rPr sz="2000" spc="-30">
                <a:latin typeface="Calibri"/>
                <a:cs typeface="Calibri"/>
              </a:rPr>
              <a:t> </a:t>
            </a:r>
            <a:r>
              <a:rPr sz="2000">
                <a:latin typeface="Calibri"/>
                <a:cs typeface="Calibri"/>
              </a:rPr>
              <a:t>are</a:t>
            </a:r>
            <a:r>
              <a:rPr sz="2000" spc="-25">
                <a:latin typeface="Calibri"/>
                <a:cs typeface="Calibri"/>
              </a:rPr>
              <a:t> </a:t>
            </a:r>
            <a:r>
              <a:rPr sz="2000">
                <a:latin typeface="Calibri"/>
                <a:cs typeface="Calibri"/>
              </a:rPr>
              <a:t>reconciled.</a:t>
            </a:r>
            <a:r>
              <a:rPr sz="2000" spc="385">
                <a:latin typeface="Calibri"/>
                <a:cs typeface="Calibri"/>
              </a:rPr>
              <a:t> </a:t>
            </a:r>
            <a:r>
              <a:rPr sz="2000">
                <a:latin typeface="Calibri"/>
                <a:cs typeface="Calibri"/>
              </a:rPr>
              <a:t>Just</a:t>
            </a:r>
            <a:r>
              <a:rPr sz="2000" spc="-35">
                <a:latin typeface="Calibri"/>
                <a:cs typeface="Calibri"/>
              </a:rPr>
              <a:t> </a:t>
            </a:r>
            <a:r>
              <a:rPr sz="2000">
                <a:latin typeface="Calibri"/>
                <a:cs typeface="Calibri"/>
              </a:rPr>
              <a:t>because</a:t>
            </a:r>
            <a:r>
              <a:rPr sz="2000" spc="-25">
                <a:latin typeface="Calibri"/>
                <a:cs typeface="Calibri"/>
              </a:rPr>
              <a:t> </a:t>
            </a:r>
            <a:r>
              <a:rPr sz="2000">
                <a:latin typeface="Calibri"/>
                <a:cs typeface="Calibri"/>
              </a:rPr>
              <a:t>an</a:t>
            </a:r>
            <a:r>
              <a:rPr sz="2000" spc="-40">
                <a:latin typeface="Calibri"/>
                <a:cs typeface="Calibri"/>
              </a:rPr>
              <a:t> </a:t>
            </a:r>
            <a:r>
              <a:rPr sz="2000">
                <a:latin typeface="Calibri"/>
                <a:cs typeface="Calibri"/>
              </a:rPr>
              <a:t>item</a:t>
            </a:r>
            <a:r>
              <a:rPr sz="2000" spc="-15">
                <a:latin typeface="Calibri"/>
                <a:cs typeface="Calibri"/>
              </a:rPr>
              <a:t> </a:t>
            </a:r>
            <a:r>
              <a:rPr sz="2000">
                <a:latin typeface="Calibri"/>
                <a:cs typeface="Calibri"/>
              </a:rPr>
              <a:t>is</a:t>
            </a:r>
            <a:r>
              <a:rPr sz="2000" spc="-15">
                <a:latin typeface="Calibri"/>
                <a:cs typeface="Calibri"/>
              </a:rPr>
              <a:t> </a:t>
            </a:r>
            <a:r>
              <a:rPr sz="2000" spc="-10">
                <a:latin typeface="Calibri"/>
                <a:cs typeface="Calibri"/>
              </a:rPr>
              <a:t>entered, </a:t>
            </a:r>
            <a:r>
              <a:rPr sz="2000">
                <a:latin typeface="Calibri"/>
                <a:cs typeface="Calibri"/>
              </a:rPr>
              <a:t>it</a:t>
            </a:r>
            <a:r>
              <a:rPr sz="2000" spc="-35">
                <a:latin typeface="Calibri"/>
                <a:cs typeface="Calibri"/>
              </a:rPr>
              <a:t> </a:t>
            </a:r>
            <a:r>
              <a:rPr sz="2000">
                <a:latin typeface="Calibri"/>
                <a:cs typeface="Calibri"/>
              </a:rPr>
              <a:t>does</a:t>
            </a:r>
            <a:r>
              <a:rPr sz="2000" spc="-20">
                <a:latin typeface="Calibri"/>
                <a:cs typeface="Calibri"/>
              </a:rPr>
              <a:t> </a:t>
            </a:r>
            <a:r>
              <a:rPr sz="2000">
                <a:latin typeface="Calibri"/>
                <a:cs typeface="Calibri"/>
              </a:rPr>
              <a:t>not</a:t>
            </a:r>
            <a:r>
              <a:rPr sz="2000" spc="-40">
                <a:latin typeface="Calibri"/>
                <a:cs typeface="Calibri"/>
              </a:rPr>
              <a:t> </a:t>
            </a:r>
            <a:r>
              <a:rPr sz="2000">
                <a:latin typeface="Calibri"/>
                <a:cs typeface="Calibri"/>
              </a:rPr>
              <a:t>mean</a:t>
            </a:r>
            <a:r>
              <a:rPr sz="2000" spc="-15">
                <a:latin typeface="Calibri"/>
                <a:cs typeface="Calibri"/>
              </a:rPr>
              <a:t> </a:t>
            </a:r>
            <a:r>
              <a:rPr sz="2000">
                <a:latin typeface="Calibri"/>
                <a:cs typeface="Calibri"/>
              </a:rPr>
              <a:t>it</a:t>
            </a:r>
            <a:r>
              <a:rPr sz="2000" spc="-10">
                <a:latin typeface="Calibri"/>
                <a:cs typeface="Calibri"/>
              </a:rPr>
              <a:t> </a:t>
            </a:r>
            <a:r>
              <a:rPr sz="2000">
                <a:latin typeface="Calibri"/>
                <a:cs typeface="Calibri"/>
              </a:rPr>
              <a:t>is</a:t>
            </a:r>
            <a:r>
              <a:rPr sz="2000" spc="-25">
                <a:latin typeface="Calibri"/>
                <a:cs typeface="Calibri"/>
              </a:rPr>
              <a:t> </a:t>
            </a:r>
            <a:r>
              <a:rPr sz="2000">
                <a:latin typeface="Calibri"/>
                <a:cs typeface="Calibri"/>
              </a:rPr>
              <a:t>complete.</a:t>
            </a:r>
            <a:r>
              <a:rPr sz="2000" spc="415">
                <a:latin typeface="Calibri"/>
                <a:cs typeface="Calibri"/>
              </a:rPr>
              <a:t> </a:t>
            </a:r>
            <a:r>
              <a:rPr sz="2000">
                <a:latin typeface="Calibri"/>
                <a:cs typeface="Calibri"/>
              </a:rPr>
              <a:t>In</a:t>
            </a:r>
            <a:r>
              <a:rPr sz="2000" spc="-40">
                <a:latin typeface="Calibri"/>
                <a:cs typeface="Calibri"/>
              </a:rPr>
              <a:t> </a:t>
            </a:r>
            <a:r>
              <a:rPr sz="2000">
                <a:latin typeface="Calibri"/>
                <a:cs typeface="Calibri"/>
              </a:rPr>
              <a:t>the</a:t>
            </a:r>
            <a:r>
              <a:rPr sz="2000" spc="-20">
                <a:latin typeface="Calibri"/>
                <a:cs typeface="Calibri"/>
              </a:rPr>
              <a:t> </a:t>
            </a:r>
            <a:r>
              <a:rPr sz="2000">
                <a:latin typeface="Calibri"/>
                <a:cs typeface="Calibri"/>
              </a:rPr>
              <a:t>above</a:t>
            </a:r>
            <a:r>
              <a:rPr sz="2000" spc="-25">
                <a:latin typeface="Calibri"/>
                <a:cs typeface="Calibri"/>
              </a:rPr>
              <a:t> </a:t>
            </a:r>
            <a:r>
              <a:rPr sz="2000">
                <a:latin typeface="Calibri"/>
                <a:cs typeface="Calibri"/>
              </a:rPr>
              <a:t>example,</a:t>
            </a:r>
            <a:r>
              <a:rPr sz="2000" spc="-15">
                <a:latin typeface="Calibri"/>
                <a:cs typeface="Calibri"/>
              </a:rPr>
              <a:t> </a:t>
            </a:r>
            <a:r>
              <a:rPr sz="2000">
                <a:latin typeface="Calibri"/>
                <a:cs typeface="Calibri"/>
              </a:rPr>
              <a:t>if</a:t>
            </a:r>
            <a:r>
              <a:rPr sz="2000" spc="-20">
                <a:latin typeface="Calibri"/>
                <a:cs typeface="Calibri"/>
              </a:rPr>
              <a:t> </a:t>
            </a:r>
            <a:r>
              <a:rPr sz="2000">
                <a:latin typeface="Calibri"/>
                <a:cs typeface="Calibri"/>
              </a:rPr>
              <a:t>nothing</a:t>
            </a:r>
            <a:r>
              <a:rPr sz="2000" spc="-40">
                <a:latin typeface="Calibri"/>
                <a:cs typeface="Calibri"/>
              </a:rPr>
              <a:t> </a:t>
            </a:r>
            <a:r>
              <a:rPr sz="2000">
                <a:latin typeface="Calibri"/>
                <a:cs typeface="Calibri"/>
              </a:rPr>
              <a:t>else</a:t>
            </a:r>
            <a:r>
              <a:rPr sz="2000" spc="-10">
                <a:latin typeface="Calibri"/>
                <a:cs typeface="Calibri"/>
              </a:rPr>
              <a:t> </a:t>
            </a:r>
            <a:r>
              <a:rPr sz="2000">
                <a:latin typeface="Calibri"/>
                <a:cs typeface="Calibri"/>
              </a:rPr>
              <a:t>is</a:t>
            </a:r>
            <a:r>
              <a:rPr sz="2000" spc="-20">
                <a:latin typeface="Calibri"/>
                <a:cs typeface="Calibri"/>
              </a:rPr>
              <a:t> </a:t>
            </a:r>
            <a:r>
              <a:rPr sz="2000">
                <a:latin typeface="Calibri"/>
                <a:cs typeface="Calibri"/>
              </a:rPr>
              <a:t>completed,</a:t>
            </a:r>
            <a:r>
              <a:rPr sz="2000" spc="-25">
                <a:latin typeface="Calibri"/>
                <a:cs typeface="Calibri"/>
              </a:rPr>
              <a:t> </a:t>
            </a:r>
            <a:r>
              <a:rPr sz="2000">
                <a:latin typeface="Calibri"/>
                <a:cs typeface="Calibri"/>
              </a:rPr>
              <a:t>the</a:t>
            </a:r>
            <a:r>
              <a:rPr sz="2000" spc="-20">
                <a:latin typeface="Calibri"/>
                <a:cs typeface="Calibri"/>
              </a:rPr>
              <a:t> </a:t>
            </a:r>
            <a:r>
              <a:rPr sz="2000">
                <a:latin typeface="Calibri"/>
                <a:cs typeface="Calibri"/>
              </a:rPr>
              <a:t>facility</a:t>
            </a:r>
            <a:r>
              <a:rPr sz="2000" spc="-15">
                <a:latin typeface="Calibri"/>
                <a:cs typeface="Calibri"/>
              </a:rPr>
              <a:t> </a:t>
            </a:r>
            <a:r>
              <a:rPr sz="2000">
                <a:latin typeface="Calibri"/>
                <a:cs typeface="Calibri"/>
              </a:rPr>
              <a:t>will</a:t>
            </a:r>
            <a:r>
              <a:rPr sz="2000" spc="-15">
                <a:latin typeface="Calibri"/>
                <a:cs typeface="Calibri"/>
              </a:rPr>
              <a:t> </a:t>
            </a:r>
            <a:r>
              <a:rPr sz="2000">
                <a:latin typeface="Calibri"/>
                <a:cs typeface="Calibri"/>
              </a:rPr>
              <a:t>be</a:t>
            </a:r>
            <a:r>
              <a:rPr sz="2000" spc="-30">
                <a:latin typeface="Calibri"/>
                <a:cs typeface="Calibri"/>
              </a:rPr>
              <a:t> </a:t>
            </a:r>
            <a:r>
              <a:rPr sz="2000" spc="-25">
                <a:latin typeface="Calibri"/>
                <a:cs typeface="Calibri"/>
              </a:rPr>
              <a:t>at </a:t>
            </a:r>
            <a:r>
              <a:rPr sz="2000" spc="-10">
                <a:latin typeface="Calibri"/>
                <a:cs typeface="Calibri"/>
              </a:rPr>
              <a:t>16.8%.</a:t>
            </a:r>
            <a:endParaRPr sz="20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320" rIns="0" bIns="0" rtlCol="0">
            <a:spAutoFit/>
          </a:bodyPr>
          <a:lstStyle/>
          <a:p>
            <a:pPr marL="230504">
              <a:lnSpc>
                <a:spcPct val="100000"/>
              </a:lnSpc>
              <a:spcBef>
                <a:spcPts val="95"/>
              </a:spcBef>
            </a:pPr>
            <a:r>
              <a:rPr spc="-20"/>
              <a:t>Section</a:t>
            </a:r>
            <a:r>
              <a:rPr spc="-110"/>
              <a:t> </a:t>
            </a:r>
            <a:r>
              <a:t>2:</a:t>
            </a:r>
            <a:r>
              <a:rPr spc="-80"/>
              <a:t> </a:t>
            </a:r>
            <a:r>
              <a:rPr spc="-35"/>
              <a:t>Spreadsheet</a:t>
            </a:r>
            <a:r>
              <a:rPr spc="-100"/>
              <a:t> </a:t>
            </a:r>
            <a:r>
              <a:t>with</a:t>
            </a:r>
            <a:r>
              <a:rPr spc="-105"/>
              <a:t> </a:t>
            </a:r>
            <a:r>
              <a:t>All</a:t>
            </a:r>
            <a:r>
              <a:rPr spc="-70"/>
              <a:t> </a:t>
            </a:r>
            <a:r>
              <a:rPr spc="-10"/>
              <a:t>Items</a:t>
            </a:r>
          </a:p>
        </p:txBody>
      </p:sp>
      <p:sp>
        <p:nvSpPr>
          <p:cNvPr id="3" name="object 3"/>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13</a:t>
            </a:r>
            <a:endParaRPr sz="120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3982293044"/>
              </p:ext>
            </p:extLst>
          </p:nvPr>
        </p:nvGraphicFramePr>
        <p:xfrm>
          <a:off x="254119" y="963052"/>
          <a:ext cx="11672567" cy="4911072"/>
        </p:xfrm>
        <a:graphic>
          <a:graphicData uri="http://schemas.openxmlformats.org/drawingml/2006/table">
            <a:tbl>
              <a:tblPr firstRow="1" bandRow="1">
                <a:tableStyleId>{2D5ABB26-0587-4C30-8999-92F81FD0307C}</a:tableStyleId>
              </a:tblPr>
              <a:tblGrid>
                <a:gridCol w="1868805">
                  <a:extLst>
                    <a:ext uri="{9D8B030D-6E8A-4147-A177-3AD203B41FA5}">
                      <a16:colId xmlns:a16="http://schemas.microsoft.com/office/drawing/2014/main" val="20000"/>
                    </a:ext>
                  </a:extLst>
                </a:gridCol>
                <a:gridCol w="909955">
                  <a:extLst>
                    <a:ext uri="{9D8B030D-6E8A-4147-A177-3AD203B41FA5}">
                      <a16:colId xmlns:a16="http://schemas.microsoft.com/office/drawing/2014/main" val="20001"/>
                    </a:ext>
                  </a:extLst>
                </a:gridCol>
                <a:gridCol w="1357630">
                  <a:extLst>
                    <a:ext uri="{9D8B030D-6E8A-4147-A177-3AD203B41FA5}">
                      <a16:colId xmlns:a16="http://schemas.microsoft.com/office/drawing/2014/main" val="20002"/>
                    </a:ext>
                  </a:extLst>
                </a:gridCol>
                <a:gridCol w="1775460">
                  <a:extLst>
                    <a:ext uri="{9D8B030D-6E8A-4147-A177-3AD203B41FA5}">
                      <a16:colId xmlns:a16="http://schemas.microsoft.com/office/drawing/2014/main" val="20003"/>
                    </a:ext>
                  </a:extLst>
                </a:gridCol>
                <a:gridCol w="865505">
                  <a:extLst>
                    <a:ext uri="{9D8B030D-6E8A-4147-A177-3AD203B41FA5}">
                      <a16:colId xmlns:a16="http://schemas.microsoft.com/office/drawing/2014/main" val="20004"/>
                    </a:ext>
                  </a:extLst>
                </a:gridCol>
                <a:gridCol w="865504">
                  <a:extLst>
                    <a:ext uri="{9D8B030D-6E8A-4147-A177-3AD203B41FA5}">
                      <a16:colId xmlns:a16="http://schemas.microsoft.com/office/drawing/2014/main" val="20005"/>
                    </a:ext>
                  </a:extLst>
                </a:gridCol>
                <a:gridCol w="2059304">
                  <a:extLst>
                    <a:ext uri="{9D8B030D-6E8A-4147-A177-3AD203B41FA5}">
                      <a16:colId xmlns:a16="http://schemas.microsoft.com/office/drawing/2014/main" val="20006"/>
                    </a:ext>
                  </a:extLst>
                </a:gridCol>
                <a:gridCol w="850900">
                  <a:extLst>
                    <a:ext uri="{9D8B030D-6E8A-4147-A177-3AD203B41FA5}">
                      <a16:colId xmlns:a16="http://schemas.microsoft.com/office/drawing/2014/main" val="20007"/>
                    </a:ext>
                  </a:extLst>
                </a:gridCol>
                <a:gridCol w="1119504">
                  <a:extLst>
                    <a:ext uri="{9D8B030D-6E8A-4147-A177-3AD203B41FA5}">
                      <a16:colId xmlns:a16="http://schemas.microsoft.com/office/drawing/2014/main" val="20008"/>
                    </a:ext>
                  </a:extLst>
                </a:gridCol>
              </a:tblGrid>
              <a:tr h="233679">
                <a:tc>
                  <a:txBody>
                    <a:bodyPr/>
                    <a:lstStyle/>
                    <a:p>
                      <a:pPr marL="7620">
                        <a:lnSpc>
                          <a:spcPts val="1410"/>
                        </a:lnSpc>
                        <a:spcBef>
                          <a:spcPts val="330"/>
                        </a:spcBef>
                      </a:pPr>
                      <a:r>
                        <a:rPr sz="1200">
                          <a:latin typeface="Calibri"/>
                          <a:cs typeface="Calibri"/>
                        </a:rPr>
                        <a:t>End</a:t>
                      </a:r>
                      <a:r>
                        <a:rPr sz="1200" spc="-30">
                          <a:latin typeface="Calibri"/>
                          <a:cs typeface="Calibri"/>
                        </a:rPr>
                        <a:t> </a:t>
                      </a:r>
                      <a:r>
                        <a:rPr sz="1200">
                          <a:latin typeface="Calibri"/>
                          <a:cs typeface="Calibri"/>
                        </a:rPr>
                        <a:t>of</a:t>
                      </a:r>
                      <a:r>
                        <a:rPr sz="1200" spc="-20">
                          <a:latin typeface="Calibri"/>
                          <a:cs typeface="Calibri"/>
                        </a:rPr>
                        <a:t> </a:t>
                      </a:r>
                      <a:r>
                        <a:rPr sz="1200" spc="-10">
                          <a:latin typeface="Calibri"/>
                          <a:cs typeface="Calibri"/>
                        </a:rPr>
                        <a:t>Year</a:t>
                      </a:r>
                      <a:r>
                        <a:rPr sz="1200" spc="-20">
                          <a:latin typeface="Calibri"/>
                          <a:cs typeface="Calibri"/>
                        </a:rPr>
                        <a:t> Plan</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0"/>
                  </a:ext>
                </a:extLst>
              </a:tr>
              <a:tr h="233679">
                <a:tc gridSpan="2">
                  <a:txBody>
                    <a:bodyPr/>
                    <a:lstStyle/>
                    <a:p>
                      <a:pPr marL="7620">
                        <a:lnSpc>
                          <a:spcPts val="1410"/>
                        </a:lnSpc>
                        <a:spcBef>
                          <a:spcPts val="330"/>
                        </a:spcBef>
                      </a:pPr>
                      <a:r>
                        <a:rPr sz="1200">
                          <a:highlight>
                            <a:srgbClr val="FFFF00"/>
                          </a:highlight>
                          <a:latin typeface="Calibri"/>
                          <a:cs typeface="Calibri"/>
                        </a:rPr>
                        <a:t>0161A1</a:t>
                      </a:r>
                      <a:r>
                        <a:rPr sz="1200" spc="-5">
                          <a:highlight>
                            <a:srgbClr val="FFFF00"/>
                          </a:highlight>
                          <a:latin typeface="Calibri"/>
                          <a:cs typeface="Calibri"/>
                        </a:rPr>
                        <a:t> </a:t>
                      </a:r>
                      <a:r>
                        <a:rPr sz="1200">
                          <a:highlight>
                            <a:srgbClr val="FFFF00"/>
                          </a:highlight>
                          <a:latin typeface="Calibri"/>
                          <a:cs typeface="Calibri"/>
                        </a:rPr>
                        <a:t>FY 2</a:t>
                      </a:r>
                      <a:r>
                        <a:rPr lang="en-US" sz="1200">
                          <a:highlight>
                            <a:srgbClr val="FFFF00"/>
                          </a:highlight>
                          <a:latin typeface="Calibri"/>
                          <a:cs typeface="Calibri"/>
                        </a:rPr>
                        <a:t>3</a:t>
                      </a:r>
                      <a:r>
                        <a:rPr sz="1200">
                          <a:highlight>
                            <a:srgbClr val="FFFF00"/>
                          </a:highlight>
                          <a:latin typeface="Calibri"/>
                          <a:cs typeface="Calibri"/>
                        </a:rPr>
                        <a:t>/2</a:t>
                      </a:r>
                      <a:r>
                        <a:rPr lang="en-US" sz="1200">
                          <a:highlight>
                            <a:srgbClr val="FFFF00"/>
                          </a:highlight>
                          <a:latin typeface="Calibri"/>
                          <a:cs typeface="Calibri"/>
                        </a:rPr>
                        <a:t>4</a:t>
                      </a:r>
                      <a:r>
                        <a:rPr sz="1200">
                          <a:highlight>
                            <a:srgbClr val="FFFF00"/>
                          </a:highlight>
                          <a:latin typeface="Calibri"/>
                          <a:cs typeface="Calibri"/>
                        </a:rPr>
                        <a:t> </a:t>
                      </a:r>
                      <a:r>
                        <a:rPr sz="1200" spc="-20">
                          <a:highlight>
                            <a:srgbClr val="FFFF00"/>
                          </a:highlight>
                          <a:latin typeface="Calibri"/>
                          <a:cs typeface="Calibri"/>
                        </a:rPr>
                        <a:t>Total</a:t>
                      </a:r>
                      <a:r>
                        <a:rPr sz="1200" spc="-15">
                          <a:highlight>
                            <a:srgbClr val="FFFF00"/>
                          </a:highlight>
                          <a:latin typeface="Calibri"/>
                          <a:cs typeface="Calibri"/>
                        </a:rPr>
                        <a:t> </a:t>
                      </a:r>
                      <a:r>
                        <a:rPr sz="1200">
                          <a:highlight>
                            <a:srgbClr val="FFFF00"/>
                          </a:highlight>
                          <a:latin typeface="Calibri"/>
                          <a:cs typeface="Calibri"/>
                        </a:rPr>
                        <a:t>from</a:t>
                      </a:r>
                      <a:r>
                        <a:rPr sz="1200" spc="-15">
                          <a:highlight>
                            <a:srgbClr val="FFFF00"/>
                          </a:highlight>
                          <a:latin typeface="Calibri"/>
                          <a:cs typeface="Calibri"/>
                        </a:rPr>
                        <a:t> </a:t>
                      </a:r>
                      <a:r>
                        <a:rPr sz="1200" spc="-25">
                          <a:highlight>
                            <a:srgbClr val="FFFF00"/>
                          </a:highlight>
                          <a:latin typeface="Calibri"/>
                          <a:cs typeface="Calibri"/>
                        </a:rPr>
                        <a:t>SOA</a:t>
                      </a:r>
                      <a:endParaRPr sz="1200">
                        <a:highlight>
                          <a:srgbClr val="FFFF00"/>
                        </a:highlight>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hMerge="1">
                  <a:txBody>
                    <a:bodyPr/>
                    <a:lstStyle/>
                    <a:p>
                      <a:endParaRPr/>
                    </a:p>
                  </a:txBody>
                  <a:tcPr marL="0" marR="0" marT="0" marB="0"/>
                </a:tc>
                <a:tc>
                  <a:txBody>
                    <a:bodyPr/>
                    <a:lstStyle/>
                    <a:p>
                      <a:pPr marR="1270" algn="r">
                        <a:lnSpc>
                          <a:spcPts val="1410"/>
                        </a:lnSpc>
                        <a:spcBef>
                          <a:spcPts val="330"/>
                        </a:spcBef>
                      </a:pPr>
                      <a:r>
                        <a:rPr sz="1200" spc="-10">
                          <a:highlight>
                            <a:srgbClr val="FFFF00"/>
                          </a:highlight>
                          <a:latin typeface="Calibri"/>
                          <a:cs typeface="Calibri"/>
                        </a:rPr>
                        <a:t>14,304,810</a:t>
                      </a:r>
                      <a:endParaRPr sz="1200">
                        <a:highlight>
                          <a:srgbClr val="FFFF00"/>
                        </a:highlight>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1"/>
                  </a:ext>
                </a:extLst>
              </a:tr>
              <a:tr h="233679">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gn="r">
                        <a:lnSpc>
                          <a:spcPts val="1410"/>
                        </a:lnSpc>
                        <a:spcBef>
                          <a:spcPts val="330"/>
                        </a:spcBef>
                      </a:pPr>
                      <a:r>
                        <a:rPr lang="en-US" sz="1200" spc="-25">
                          <a:latin typeface="Calibri"/>
                          <a:cs typeface="Calibri"/>
                        </a:rPr>
                        <a:t>2</a:t>
                      </a:r>
                      <a:r>
                        <a:rPr sz="1200" spc="-25">
                          <a:latin typeface="Calibri"/>
                          <a:cs typeface="Calibri"/>
                        </a:rPr>
                        <a:t>%</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35" algn="r">
                        <a:lnSpc>
                          <a:spcPts val="1410"/>
                        </a:lnSpc>
                        <a:spcBef>
                          <a:spcPts val="330"/>
                        </a:spcBef>
                      </a:pPr>
                      <a:r>
                        <a:rPr lang="en-US" sz="1200" spc="-10">
                          <a:latin typeface="Calibri"/>
                          <a:cs typeface="Calibri"/>
                        </a:rPr>
                        <a:t>286,096</a:t>
                      </a:r>
                      <a:endParaRPr sz="1200" spc="-1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233679">
                <a:tc>
                  <a:txBody>
                    <a:bodyPr/>
                    <a:lstStyle/>
                    <a:p>
                      <a:pPr marL="7620">
                        <a:lnSpc>
                          <a:spcPts val="1410"/>
                        </a:lnSpc>
                        <a:spcBef>
                          <a:spcPts val="330"/>
                        </a:spcBef>
                      </a:pPr>
                      <a:r>
                        <a:rPr sz="1200" spc="-10">
                          <a:latin typeface="Calibri"/>
                          <a:cs typeface="Calibri"/>
                        </a:rPr>
                        <a:t>Salaries</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u="sng">
                          <a:uFill>
                            <a:solidFill>
                              <a:srgbClr val="000000"/>
                            </a:solidFill>
                          </a:uFill>
                          <a:latin typeface="Calibri"/>
                          <a:cs typeface="Calibri"/>
                        </a:rPr>
                        <a:t>All</a:t>
                      </a:r>
                      <a:r>
                        <a:rPr sz="1200" u="sng" spc="-5">
                          <a:uFill>
                            <a:solidFill>
                              <a:srgbClr val="000000"/>
                            </a:solidFill>
                          </a:uFill>
                          <a:latin typeface="Calibri"/>
                          <a:cs typeface="Calibri"/>
                        </a:rPr>
                        <a:t> </a:t>
                      </a:r>
                      <a:r>
                        <a:rPr sz="1200" u="sng">
                          <a:uFill>
                            <a:solidFill>
                              <a:srgbClr val="000000"/>
                            </a:solidFill>
                          </a:uFill>
                          <a:latin typeface="Calibri"/>
                          <a:cs typeface="Calibri"/>
                        </a:rPr>
                        <a:t>Other</a:t>
                      </a:r>
                      <a:r>
                        <a:rPr sz="1200" u="sng" spc="-25">
                          <a:uFill>
                            <a:solidFill>
                              <a:srgbClr val="000000"/>
                            </a:solidFill>
                          </a:uFill>
                          <a:latin typeface="Calibri"/>
                          <a:cs typeface="Calibri"/>
                        </a:rPr>
                        <a:t> </a:t>
                      </a:r>
                      <a:r>
                        <a:rPr sz="1200" u="sng">
                          <a:uFill>
                            <a:solidFill>
                              <a:srgbClr val="000000"/>
                            </a:solidFill>
                          </a:uFill>
                          <a:latin typeface="Calibri"/>
                          <a:cs typeface="Calibri"/>
                        </a:rPr>
                        <a:t>Current</a:t>
                      </a:r>
                      <a:r>
                        <a:rPr sz="1200" u="sng" spc="-45">
                          <a:uFill>
                            <a:solidFill>
                              <a:srgbClr val="000000"/>
                            </a:solidFill>
                          </a:uFill>
                          <a:latin typeface="Calibri"/>
                          <a:cs typeface="Calibri"/>
                        </a:rPr>
                        <a:t> </a:t>
                      </a:r>
                      <a:r>
                        <a:rPr sz="1200" u="sng" spc="-10">
                          <a:uFill>
                            <a:solidFill>
                              <a:srgbClr val="000000"/>
                            </a:solidFill>
                          </a:uFill>
                          <a:latin typeface="Calibri"/>
                          <a:cs typeface="Calibri"/>
                        </a:rPr>
                        <a:t>Status</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gridSpan="2">
                  <a:txBody>
                    <a:bodyPr/>
                    <a:lstStyle/>
                    <a:p>
                      <a:pPr marL="7620">
                        <a:lnSpc>
                          <a:spcPts val="1410"/>
                        </a:lnSpc>
                        <a:spcBef>
                          <a:spcPts val="330"/>
                        </a:spcBef>
                      </a:pPr>
                      <a:r>
                        <a:rPr sz="1200">
                          <a:latin typeface="Calibri"/>
                          <a:cs typeface="Calibri"/>
                        </a:rPr>
                        <a:t>All</a:t>
                      </a:r>
                      <a:r>
                        <a:rPr sz="1200" spc="5">
                          <a:latin typeface="Calibri"/>
                          <a:cs typeface="Calibri"/>
                        </a:rPr>
                        <a:t> </a:t>
                      </a:r>
                      <a:r>
                        <a:rPr sz="1200">
                          <a:latin typeface="Calibri"/>
                          <a:cs typeface="Calibri"/>
                        </a:rPr>
                        <a:t>Other</a:t>
                      </a:r>
                      <a:r>
                        <a:rPr sz="1200" spc="-20">
                          <a:latin typeface="Calibri"/>
                          <a:cs typeface="Calibri"/>
                        </a:rPr>
                        <a:t> </a:t>
                      </a:r>
                      <a:r>
                        <a:rPr sz="1200">
                          <a:latin typeface="Calibri"/>
                          <a:cs typeface="Calibri"/>
                        </a:rPr>
                        <a:t>With</a:t>
                      </a:r>
                      <a:r>
                        <a:rPr sz="1200" spc="-15">
                          <a:latin typeface="Calibri"/>
                          <a:cs typeface="Calibri"/>
                        </a:rPr>
                        <a:t> </a:t>
                      </a:r>
                      <a:r>
                        <a:rPr sz="1200">
                          <a:latin typeface="Calibri"/>
                          <a:cs typeface="Calibri"/>
                        </a:rPr>
                        <a:t>Pending</a:t>
                      </a:r>
                      <a:r>
                        <a:rPr sz="1200" spc="-30">
                          <a:latin typeface="Calibri"/>
                          <a:cs typeface="Calibri"/>
                        </a:rPr>
                        <a:t> </a:t>
                      </a:r>
                      <a:r>
                        <a:rPr sz="1200" spc="-10">
                          <a:latin typeface="Calibri"/>
                          <a:cs typeface="Calibri"/>
                        </a:rPr>
                        <a:t>Obligations</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3"/>
                  </a:ext>
                </a:extLst>
              </a:tr>
              <a:tr h="233679">
                <a:tc>
                  <a:txBody>
                    <a:bodyPr/>
                    <a:lstStyle/>
                    <a:p>
                      <a:pPr marL="7620">
                        <a:lnSpc>
                          <a:spcPts val="1410"/>
                        </a:lnSpc>
                        <a:spcBef>
                          <a:spcPts val="330"/>
                        </a:spcBef>
                      </a:pPr>
                      <a:r>
                        <a:rPr sz="1200">
                          <a:latin typeface="Calibri"/>
                          <a:cs typeface="Calibri"/>
                        </a:rPr>
                        <a:t>FMS</a:t>
                      </a:r>
                      <a:r>
                        <a:rPr sz="1200" spc="-5">
                          <a:latin typeface="Calibri"/>
                          <a:cs typeface="Calibri"/>
                        </a:rPr>
                        <a:t> </a:t>
                      </a:r>
                      <a:r>
                        <a:rPr sz="1200" spc="-10">
                          <a:latin typeface="Calibri"/>
                          <a:cs typeface="Calibri"/>
                        </a:rPr>
                        <a:t>Budget</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spc="-10">
                          <a:latin typeface="Calibri"/>
                          <a:cs typeface="Calibri"/>
                        </a:rPr>
                        <a:t>5,338,531</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a:latin typeface="Calibri"/>
                          <a:cs typeface="Calibri"/>
                        </a:rPr>
                        <a:t>FMS</a:t>
                      </a:r>
                      <a:r>
                        <a:rPr sz="1200" spc="-5">
                          <a:latin typeface="Calibri"/>
                          <a:cs typeface="Calibri"/>
                        </a:rPr>
                        <a:t> </a:t>
                      </a:r>
                      <a:r>
                        <a:rPr sz="1200" spc="-10">
                          <a:latin typeface="Calibri"/>
                          <a:cs typeface="Calibri"/>
                        </a:rPr>
                        <a:t>Budget</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35" algn="r">
                        <a:lnSpc>
                          <a:spcPts val="1410"/>
                        </a:lnSpc>
                        <a:spcBef>
                          <a:spcPts val="330"/>
                        </a:spcBef>
                      </a:pPr>
                      <a:r>
                        <a:rPr sz="1200" spc="-10">
                          <a:latin typeface="Calibri"/>
                          <a:cs typeface="Calibri"/>
                        </a:rPr>
                        <a:t>8,966,279</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a:latin typeface="Calibri"/>
                          <a:cs typeface="Calibri"/>
                        </a:rPr>
                        <a:t>FMS</a:t>
                      </a:r>
                      <a:r>
                        <a:rPr sz="1200" spc="-5">
                          <a:latin typeface="Calibri"/>
                          <a:cs typeface="Calibri"/>
                        </a:rPr>
                        <a:t> </a:t>
                      </a:r>
                      <a:r>
                        <a:rPr sz="1200" spc="-10">
                          <a:latin typeface="Calibri"/>
                          <a:cs typeface="Calibri"/>
                        </a:rPr>
                        <a:t>Budget</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spc="-10">
                          <a:latin typeface="Calibri"/>
                          <a:cs typeface="Calibri"/>
                        </a:rPr>
                        <a:t>8,966,279</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233679">
                <a:tc>
                  <a:txBody>
                    <a:bodyPr/>
                    <a:lstStyle/>
                    <a:p>
                      <a:pPr marL="7620">
                        <a:lnSpc>
                          <a:spcPts val="1410"/>
                        </a:lnSpc>
                        <a:spcBef>
                          <a:spcPts val="330"/>
                        </a:spcBef>
                      </a:pPr>
                      <a:r>
                        <a:rPr sz="1200">
                          <a:latin typeface="Calibri"/>
                          <a:cs typeface="Calibri"/>
                        </a:rPr>
                        <a:t>FMS</a:t>
                      </a:r>
                      <a:r>
                        <a:rPr sz="1200" spc="-5">
                          <a:latin typeface="Calibri"/>
                          <a:cs typeface="Calibri"/>
                        </a:rPr>
                        <a:t> </a:t>
                      </a:r>
                      <a:r>
                        <a:rPr sz="1200" spc="-10">
                          <a:latin typeface="Calibri"/>
                          <a:cs typeface="Calibri"/>
                        </a:rPr>
                        <a:t>Obligated</a:t>
                      </a:r>
                      <a:r>
                        <a:rPr sz="1200" spc="-5">
                          <a:latin typeface="Calibri"/>
                          <a:cs typeface="Calibri"/>
                        </a:rPr>
                        <a:t> </a:t>
                      </a:r>
                      <a:r>
                        <a:rPr sz="1200">
                          <a:latin typeface="Calibri"/>
                          <a:cs typeface="Calibri"/>
                        </a:rPr>
                        <a:t>as</a:t>
                      </a:r>
                      <a:r>
                        <a:rPr sz="1200" spc="10">
                          <a:latin typeface="Calibri"/>
                          <a:cs typeface="Calibri"/>
                        </a:rPr>
                        <a:t> </a:t>
                      </a:r>
                      <a:r>
                        <a:rPr sz="1200">
                          <a:latin typeface="Calibri"/>
                          <a:cs typeface="Calibri"/>
                        </a:rPr>
                        <a:t>of</a:t>
                      </a:r>
                      <a:r>
                        <a:rPr sz="1200" spc="10">
                          <a:latin typeface="Calibri"/>
                          <a:cs typeface="Calibri"/>
                        </a:rPr>
                        <a:t> </a:t>
                      </a:r>
                      <a:r>
                        <a:rPr sz="1200" spc="-20">
                          <a:latin typeface="Calibri"/>
                          <a:cs typeface="Calibri"/>
                        </a:rPr>
                        <a:t>8/15</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a:latin typeface="Calibri"/>
                          <a:cs typeface="Calibri"/>
                        </a:rPr>
                        <a:t>-</a:t>
                      </a:r>
                      <a:r>
                        <a:rPr sz="1200" spc="-10">
                          <a:latin typeface="Calibri"/>
                          <a:cs typeface="Calibri"/>
                        </a:rPr>
                        <a:t>4,280,216</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rowSpan="6">
                  <a:txBody>
                    <a:bodyPr/>
                    <a:lstStyle/>
                    <a:p>
                      <a:pPr>
                        <a:lnSpc>
                          <a:spcPct val="100000"/>
                        </a:lnSpc>
                      </a:pPr>
                      <a:endParaRPr sz="1200">
                        <a:latin typeface="Times New Roman"/>
                        <a:cs typeface="Times New Roman"/>
                      </a:endParaRPr>
                    </a:p>
                    <a:p>
                      <a:pPr marL="7620" marR="4445">
                        <a:lnSpc>
                          <a:spcPct val="100000"/>
                        </a:lnSpc>
                        <a:spcBef>
                          <a:spcPts val="940"/>
                        </a:spcBef>
                      </a:pPr>
                      <a:r>
                        <a:rPr sz="1200">
                          <a:latin typeface="Calibri"/>
                          <a:cs typeface="Calibri"/>
                        </a:rPr>
                        <a:t>As</a:t>
                      </a:r>
                      <a:r>
                        <a:rPr sz="1200" spc="5">
                          <a:latin typeface="Calibri"/>
                          <a:cs typeface="Calibri"/>
                        </a:rPr>
                        <a:t> </a:t>
                      </a:r>
                      <a:r>
                        <a:rPr sz="1200">
                          <a:latin typeface="Calibri"/>
                          <a:cs typeface="Calibri"/>
                        </a:rPr>
                        <a:t>each</a:t>
                      </a:r>
                      <a:r>
                        <a:rPr sz="1200" spc="-5">
                          <a:latin typeface="Calibri"/>
                          <a:cs typeface="Calibri"/>
                        </a:rPr>
                        <a:t> </a:t>
                      </a:r>
                      <a:r>
                        <a:rPr sz="1200">
                          <a:latin typeface="Calibri"/>
                          <a:cs typeface="Calibri"/>
                        </a:rPr>
                        <a:t>PP</a:t>
                      </a:r>
                      <a:r>
                        <a:rPr sz="1200" spc="20">
                          <a:latin typeface="Calibri"/>
                          <a:cs typeface="Calibri"/>
                        </a:rPr>
                        <a:t> </a:t>
                      </a:r>
                      <a:r>
                        <a:rPr sz="1200">
                          <a:latin typeface="Calibri"/>
                          <a:cs typeface="Calibri"/>
                        </a:rPr>
                        <a:t>hits,</a:t>
                      </a:r>
                      <a:r>
                        <a:rPr sz="1200" spc="-20">
                          <a:latin typeface="Calibri"/>
                          <a:cs typeface="Calibri"/>
                        </a:rPr>
                        <a:t> </a:t>
                      </a:r>
                      <a:r>
                        <a:rPr sz="1200" spc="-25">
                          <a:latin typeface="Calibri"/>
                          <a:cs typeface="Calibri"/>
                        </a:rPr>
                        <a:t>you </a:t>
                      </a:r>
                      <a:r>
                        <a:rPr sz="1200">
                          <a:latin typeface="Calibri"/>
                          <a:cs typeface="Calibri"/>
                        </a:rPr>
                        <a:t>remove</a:t>
                      </a:r>
                      <a:r>
                        <a:rPr sz="1200" spc="-20">
                          <a:latin typeface="Calibri"/>
                          <a:cs typeface="Calibri"/>
                        </a:rPr>
                        <a:t> </a:t>
                      </a:r>
                      <a:r>
                        <a:rPr sz="1200">
                          <a:latin typeface="Calibri"/>
                          <a:cs typeface="Calibri"/>
                        </a:rPr>
                        <a:t>that</a:t>
                      </a:r>
                      <a:r>
                        <a:rPr sz="1200" spc="-35">
                          <a:latin typeface="Calibri"/>
                          <a:cs typeface="Calibri"/>
                        </a:rPr>
                        <a:t> </a:t>
                      </a:r>
                      <a:r>
                        <a:rPr sz="1200">
                          <a:latin typeface="Calibri"/>
                          <a:cs typeface="Calibri"/>
                        </a:rPr>
                        <a:t>line</a:t>
                      </a:r>
                      <a:r>
                        <a:rPr sz="1200" spc="-15">
                          <a:latin typeface="Calibri"/>
                          <a:cs typeface="Calibri"/>
                        </a:rPr>
                        <a:t> </a:t>
                      </a:r>
                      <a:r>
                        <a:rPr sz="1200" spc="-20">
                          <a:latin typeface="Calibri"/>
                          <a:cs typeface="Calibri"/>
                        </a:rPr>
                        <a:t>item </a:t>
                      </a:r>
                      <a:r>
                        <a:rPr sz="1200">
                          <a:latin typeface="Calibri"/>
                          <a:cs typeface="Calibri"/>
                        </a:rPr>
                        <a:t>and</a:t>
                      </a:r>
                      <a:r>
                        <a:rPr sz="1200" spc="-25">
                          <a:latin typeface="Calibri"/>
                          <a:cs typeface="Calibri"/>
                        </a:rPr>
                        <a:t> </a:t>
                      </a:r>
                      <a:r>
                        <a:rPr sz="1200">
                          <a:latin typeface="Calibri"/>
                          <a:cs typeface="Calibri"/>
                        </a:rPr>
                        <a:t>update</a:t>
                      </a:r>
                      <a:r>
                        <a:rPr sz="1200" spc="-35">
                          <a:latin typeface="Calibri"/>
                          <a:cs typeface="Calibri"/>
                        </a:rPr>
                        <a:t> </a:t>
                      </a:r>
                      <a:r>
                        <a:rPr sz="1200" spc="-25">
                          <a:latin typeface="Calibri"/>
                          <a:cs typeface="Calibri"/>
                        </a:rPr>
                        <a:t>the </a:t>
                      </a:r>
                      <a:r>
                        <a:rPr sz="1200" spc="-10">
                          <a:latin typeface="Calibri"/>
                          <a:cs typeface="Calibri"/>
                        </a:rPr>
                        <a:t>obligated</a:t>
                      </a:r>
                      <a:r>
                        <a:rPr sz="1200" spc="10">
                          <a:latin typeface="Calibri"/>
                          <a:cs typeface="Calibri"/>
                        </a:rPr>
                        <a:t> </a:t>
                      </a:r>
                      <a:r>
                        <a:rPr sz="1200" spc="-10">
                          <a:latin typeface="Calibri"/>
                          <a:cs typeface="Calibri"/>
                        </a:rPr>
                        <a:t>column </a:t>
                      </a:r>
                      <a:r>
                        <a:rPr sz="1200">
                          <a:latin typeface="Calibri"/>
                          <a:cs typeface="Calibri"/>
                        </a:rPr>
                        <a:t>with</a:t>
                      </a:r>
                      <a:r>
                        <a:rPr sz="1200" spc="-15">
                          <a:latin typeface="Calibri"/>
                          <a:cs typeface="Calibri"/>
                        </a:rPr>
                        <a:t> </a:t>
                      </a:r>
                      <a:r>
                        <a:rPr sz="1200">
                          <a:latin typeface="Calibri"/>
                          <a:cs typeface="Calibri"/>
                        </a:rPr>
                        <a:t>the</a:t>
                      </a:r>
                      <a:r>
                        <a:rPr sz="1200" spc="-15">
                          <a:latin typeface="Calibri"/>
                          <a:cs typeface="Calibri"/>
                        </a:rPr>
                        <a:t> </a:t>
                      </a:r>
                      <a:r>
                        <a:rPr sz="1200" spc="-25">
                          <a:latin typeface="Calibri"/>
                          <a:cs typeface="Calibri"/>
                        </a:rPr>
                        <a:t>new </a:t>
                      </a:r>
                      <a:r>
                        <a:rPr sz="1200" spc="-10">
                          <a:latin typeface="Calibri"/>
                          <a:cs typeface="Calibri"/>
                        </a:rPr>
                        <a:t>obligated</a:t>
                      </a:r>
                      <a:r>
                        <a:rPr sz="1200" spc="10">
                          <a:latin typeface="Calibri"/>
                          <a:cs typeface="Calibri"/>
                        </a:rPr>
                        <a:t> </a:t>
                      </a:r>
                      <a:r>
                        <a:rPr sz="1200" spc="-10">
                          <a:latin typeface="Calibri"/>
                          <a:cs typeface="Calibri"/>
                        </a:rPr>
                        <a:t>balance.</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a:latin typeface="Calibri"/>
                          <a:cs typeface="Calibri"/>
                        </a:rPr>
                        <a:t>FMS</a:t>
                      </a:r>
                      <a:r>
                        <a:rPr sz="1200" spc="-5">
                          <a:latin typeface="Calibri"/>
                          <a:cs typeface="Calibri"/>
                        </a:rPr>
                        <a:t> </a:t>
                      </a:r>
                      <a:r>
                        <a:rPr sz="1200" spc="-10">
                          <a:latin typeface="Calibri"/>
                          <a:cs typeface="Calibri"/>
                        </a:rPr>
                        <a:t>Obligated</a:t>
                      </a:r>
                      <a:r>
                        <a:rPr sz="1200" spc="-5">
                          <a:latin typeface="Calibri"/>
                          <a:cs typeface="Calibri"/>
                        </a:rPr>
                        <a:t> </a:t>
                      </a:r>
                      <a:r>
                        <a:rPr sz="1200">
                          <a:latin typeface="Calibri"/>
                          <a:cs typeface="Calibri"/>
                        </a:rPr>
                        <a:t>as</a:t>
                      </a:r>
                      <a:r>
                        <a:rPr sz="1200" spc="10">
                          <a:latin typeface="Calibri"/>
                          <a:cs typeface="Calibri"/>
                        </a:rPr>
                        <a:t> </a:t>
                      </a:r>
                      <a:r>
                        <a:rPr sz="1200">
                          <a:latin typeface="Calibri"/>
                          <a:cs typeface="Calibri"/>
                        </a:rPr>
                        <a:t>of</a:t>
                      </a:r>
                      <a:r>
                        <a:rPr sz="1200" spc="10">
                          <a:latin typeface="Calibri"/>
                          <a:cs typeface="Calibri"/>
                        </a:rPr>
                        <a:t> </a:t>
                      </a:r>
                      <a:r>
                        <a:rPr sz="1200" spc="-20">
                          <a:latin typeface="Calibri"/>
                          <a:cs typeface="Calibri"/>
                        </a:rPr>
                        <a:t>8/15</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35" algn="r">
                        <a:lnSpc>
                          <a:spcPts val="1410"/>
                        </a:lnSpc>
                        <a:spcBef>
                          <a:spcPts val="330"/>
                        </a:spcBef>
                      </a:pPr>
                      <a:r>
                        <a:rPr sz="1200">
                          <a:latin typeface="Calibri"/>
                          <a:cs typeface="Calibri"/>
                        </a:rPr>
                        <a:t>-</a:t>
                      </a:r>
                      <a:r>
                        <a:rPr sz="1200" spc="-10">
                          <a:latin typeface="Calibri"/>
                          <a:cs typeface="Calibri"/>
                        </a:rPr>
                        <a:t>6,752,745</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a:latin typeface="Calibri"/>
                          <a:cs typeface="Calibri"/>
                        </a:rPr>
                        <a:t>FMS</a:t>
                      </a:r>
                      <a:r>
                        <a:rPr sz="1200" spc="-5">
                          <a:latin typeface="Calibri"/>
                          <a:cs typeface="Calibri"/>
                        </a:rPr>
                        <a:t> </a:t>
                      </a:r>
                      <a:r>
                        <a:rPr sz="1200" spc="-10">
                          <a:latin typeface="Calibri"/>
                          <a:cs typeface="Calibri"/>
                        </a:rPr>
                        <a:t>Obligated</a:t>
                      </a:r>
                      <a:r>
                        <a:rPr sz="1200" spc="-5">
                          <a:latin typeface="Calibri"/>
                          <a:cs typeface="Calibri"/>
                        </a:rPr>
                        <a:t> </a:t>
                      </a:r>
                      <a:r>
                        <a:rPr sz="1200">
                          <a:latin typeface="Calibri"/>
                          <a:cs typeface="Calibri"/>
                        </a:rPr>
                        <a:t>as</a:t>
                      </a:r>
                      <a:r>
                        <a:rPr sz="1200" spc="10">
                          <a:latin typeface="Calibri"/>
                          <a:cs typeface="Calibri"/>
                        </a:rPr>
                        <a:t> </a:t>
                      </a:r>
                      <a:r>
                        <a:rPr sz="1200">
                          <a:latin typeface="Calibri"/>
                          <a:cs typeface="Calibri"/>
                        </a:rPr>
                        <a:t>of</a:t>
                      </a:r>
                      <a:r>
                        <a:rPr sz="1200" spc="10">
                          <a:latin typeface="Calibri"/>
                          <a:cs typeface="Calibri"/>
                        </a:rPr>
                        <a:t> </a:t>
                      </a:r>
                      <a:r>
                        <a:rPr sz="1200" spc="-20">
                          <a:latin typeface="Calibri"/>
                          <a:cs typeface="Calibri"/>
                        </a:rPr>
                        <a:t>8/15</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a:latin typeface="Calibri"/>
                          <a:cs typeface="Calibri"/>
                        </a:rPr>
                        <a:t>-</a:t>
                      </a:r>
                      <a:r>
                        <a:rPr sz="1200" spc="-10">
                          <a:latin typeface="Calibri"/>
                          <a:cs typeface="Calibri"/>
                        </a:rPr>
                        <a:t>6,752,745</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5"/>
                  </a:ext>
                </a:extLst>
              </a:tr>
              <a:tr h="233679">
                <a:tc>
                  <a:txBody>
                    <a:bodyPr/>
                    <a:lstStyle/>
                    <a:p>
                      <a:pPr marL="7620">
                        <a:lnSpc>
                          <a:spcPts val="1410"/>
                        </a:lnSpc>
                        <a:spcBef>
                          <a:spcPts val="330"/>
                        </a:spcBef>
                      </a:pPr>
                      <a:r>
                        <a:rPr sz="1200">
                          <a:latin typeface="Calibri"/>
                          <a:cs typeface="Calibri"/>
                        </a:rPr>
                        <a:t>PP</a:t>
                      </a:r>
                      <a:r>
                        <a:rPr sz="1200" spc="5">
                          <a:latin typeface="Calibri"/>
                          <a:cs typeface="Calibri"/>
                        </a:rPr>
                        <a:t> </a:t>
                      </a:r>
                      <a:r>
                        <a:rPr sz="1200" spc="-25">
                          <a:latin typeface="Calibri"/>
                          <a:cs typeface="Calibri"/>
                        </a:rPr>
                        <a:t>17</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a:latin typeface="Calibri"/>
                          <a:cs typeface="Calibri"/>
                        </a:rPr>
                        <a:t>-</a:t>
                      </a:r>
                      <a:r>
                        <a:rPr sz="1200" spc="-10">
                          <a:latin typeface="Calibri"/>
                          <a:cs typeface="Calibri"/>
                        </a:rPr>
                        <a:t>248,006</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spc="-10">
                          <a:latin typeface="Calibri"/>
                          <a:cs typeface="Calibri"/>
                        </a:rPr>
                        <a:t>Remaining</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35" algn="r">
                        <a:lnSpc>
                          <a:spcPts val="1410"/>
                        </a:lnSpc>
                        <a:spcBef>
                          <a:spcPts val="330"/>
                        </a:spcBef>
                      </a:pPr>
                      <a:r>
                        <a:rPr sz="1200" spc="-10">
                          <a:latin typeface="Calibri"/>
                          <a:cs typeface="Calibri"/>
                        </a:rPr>
                        <a:t>2,213,534</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a:latin typeface="Calibri"/>
                          <a:cs typeface="Calibri"/>
                        </a:rPr>
                        <a:t>Pending</a:t>
                      </a:r>
                      <a:r>
                        <a:rPr sz="1200" spc="-45">
                          <a:latin typeface="Calibri"/>
                          <a:cs typeface="Calibri"/>
                        </a:rPr>
                        <a:t> </a:t>
                      </a:r>
                      <a:r>
                        <a:rPr sz="1200">
                          <a:latin typeface="Calibri"/>
                          <a:cs typeface="Calibri"/>
                        </a:rPr>
                        <a:t>Credit</a:t>
                      </a:r>
                      <a:r>
                        <a:rPr sz="1200" spc="-40">
                          <a:latin typeface="Calibri"/>
                          <a:cs typeface="Calibri"/>
                        </a:rPr>
                        <a:t> </a:t>
                      </a:r>
                      <a:r>
                        <a:rPr sz="1200" spc="-20">
                          <a:latin typeface="Calibri"/>
                          <a:cs typeface="Calibri"/>
                        </a:rPr>
                        <a:t>Card</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a:latin typeface="Calibri"/>
                          <a:cs typeface="Calibri"/>
                        </a:rPr>
                        <a:t>-</a:t>
                      </a:r>
                      <a:r>
                        <a:rPr sz="1200" spc="-10">
                          <a:latin typeface="Calibri"/>
                          <a:cs typeface="Calibri"/>
                        </a:rPr>
                        <a:t>66,392</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rowSpan="3">
                  <a:txBody>
                    <a:bodyPr/>
                    <a:lstStyle/>
                    <a:p>
                      <a:pPr>
                        <a:lnSpc>
                          <a:spcPct val="100000"/>
                        </a:lnSpc>
                        <a:spcBef>
                          <a:spcPts val="15"/>
                        </a:spcBef>
                      </a:pPr>
                      <a:endParaRPr sz="950">
                        <a:latin typeface="Times New Roman"/>
                        <a:cs typeface="Times New Roman"/>
                      </a:endParaRPr>
                    </a:p>
                    <a:p>
                      <a:pPr marL="7620" marR="123825" algn="just">
                        <a:lnSpc>
                          <a:spcPct val="100000"/>
                        </a:lnSpc>
                      </a:pPr>
                      <a:r>
                        <a:rPr sz="1200">
                          <a:latin typeface="Calibri"/>
                          <a:cs typeface="Calibri"/>
                        </a:rPr>
                        <a:t>These</a:t>
                      </a:r>
                      <a:r>
                        <a:rPr sz="1200" spc="-5">
                          <a:latin typeface="Calibri"/>
                          <a:cs typeface="Calibri"/>
                        </a:rPr>
                        <a:t> </a:t>
                      </a:r>
                      <a:r>
                        <a:rPr sz="1200">
                          <a:latin typeface="Calibri"/>
                          <a:cs typeface="Calibri"/>
                        </a:rPr>
                        <a:t>items</a:t>
                      </a:r>
                      <a:r>
                        <a:rPr sz="1200" spc="-10">
                          <a:latin typeface="Calibri"/>
                          <a:cs typeface="Calibri"/>
                        </a:rPr>
                        <a:t> </a:t>
                      </a:r>
                      <a:r>
                        <a:rPr sz="1200" spc="-25">
                          <a:latin typeface="Calibri"/>
                          <a:cs typeface="Calibri"/>
                        </a:rPr>
                        <a:t>are </a:t>
                      </a:r>
                      <a:r>
                        <a:rPr sz="1200">
                          <a:latin typeface="Calibri"/>
                          <a:cs typeface="Calibri"/>
                        </a:rPr>
                        <a:t>Committed</a:t>
                      </a:r>
                      <a:r>
                        <a:rPr sz="1200" spc="-40">
                          <a:latin typeface="Calibri"/>
                          <a:cs typeface="Calibri"/>
                        </a:rPr>
                        <a:t> </a:t>
                      </a:r>
                      <a:r>
                        <a:rPr sz="1200" spc="-25">
                          <a:latin typeface="Calibri"/>
                          <a:cs typeface="Calibri"/>
                        </a:rPr>
                        <a:t>and </a:t>
                      </a:r>
                      <a:r>
                        <a:rPr sz="1200">
                          <a:latin typeface="Calibri"/>
                          <a:cs typeface="Calibri"/>
                        </a:rPr>
                        <a:t>NOT</a:t>
                      </a:r>
                      <a:r>
                        <a:rPr sz="1200" spc="-40">
                          <a:latin typeface="Calibri"/>
                          <a:cs typeface="Calibri"/>
                        </a:rPr>
                        <a:t> </a:t>
                      </a:r>
                      <a:r>
                        <a:rPr sz="1200" spc="-10">
                          <a:latin typeface="Calibri"/>
                          <a:cs typeface="Calibri"/>
                        </a:rPr>
                        <a:t>Obligated.</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r h="233679">
                <a:tc>
                  <a:txBody>
                    <a:bodyPr/>
                    <a:lstStyle/>
                    <a:p>
                      <a:pPr marL="7620">
                        <a:lnSpc>
                          <a:spcPts val="1410"/>
                        </a:lnSpc>
                        <a:spcBef>
                          <a:spcPts val="330"/>
                        </a:spcBef>
                      </a:pPr>
                      <a:r>
                        <a:rPr sz="1200">
                          <a:latin typeface="Calibri"/>
                          <a:cs typeface="Calibri"/>
                        </a:rPr>
                        <a:t>PP</a:t>
                      </a:r>
                      <a:r>
                        <a:rPr sz="1200" spc="5">
                          <a:latin typeface="Calibri"/>
                          <a:cs typeface="Calibri"/>
                        </a:rPr>
                        <a:t> </a:t>
                      </a:r>
                      <a:r>
                        <a:rPr sz="1200" spc="-25">
                          <a:latin typeface="Calibri"/>
                          <a:cs typeface="Calibri"/>
                        </a:rPr>
                        <a:t>18</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a:latin typeface="Calibri"/>
                          <a:cs typeface="Calibri"/>
                        </a:rPr>
                        <a:t>-</a:t>
                      </a:r>
                      <a:r>
                        <a:rPr sz="1200" spc="-10">
                          <a:latin typeface="Calibri"/>
                          <a:cs typeface="Calibri"/>
                        </a:rPr>
                        <a:t>248,006</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a:latin typeface="Calibri"/>
                          <a:cs typeface="Calibri"/>
                        </a:rPr>
                        <a:t>Pending</a:t>
                      </a:r>
                      <a:r>
                        <a:rPr sz="1200" spc="-40">
                          <a:latin typeface="Calibri"/>
                          <a:cs typeface="Calibri"/>
                        </a:rPr>
                        <a:t> </a:t>
                      </a:r>
                      <a:r>
                        <a:rPr sz="1200" spc="-10">
                          <a:latin typeface="Calibri"/>
                          <a:cs typeface="Calibri"/>
                        </a:rPr>
                        <a:t>Contracts</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a:latin typeface="Calibri"/>
                          <a:cs typeface="Calibri"/>
                        </a:rPr>
                        <a:t>-</a:t>
                      </a:r>
                      <a:r>
                        <a:rPr lang="en-US" sz="1200" spc="-10">
                          <a:latin typeface="Calibri"/>
                          <a:cs typeface="Calibri"/>
                        </a:rPr>
                        <a:t>1,356,218</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vMerge="1">
                  <a:txBody>
                    <a:bodyPr/>
                    <a:lstStyle/>
                    <a:p>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7"/>
                  </a:ext>
                </a:extLst>
              </a:tr>
              <a:tr h="233679">
                <a:tc>
                  <a:txBody>
                    <a:bodyPr/>
                    <a:lstStyle/>
                    <a:p>
                      <a:pPr marL="7620">
                        <a:lnSpc>
                          <a:spcPts val="1410"/>
                        </a:lnSpc>
                        <a:spcBef>
                          <a:spcPts val="330"/>
                        </a:spcBef>
                      </a:pPr>
                      <a:r>
                        <a:rPr sz="1200">
                          <a:latin typeface="Calibri"/>
                          <a:cs typeface="Calibri"/>
                        </a:rPr>
                        <a:t>PP</a:t>
                      </a:r>
                      <a:r>
                        <a:rPr sz="1200" spc="5">
                          <a:latin typeface="Calibri"/>
                          <a:cs typeface="Calibri"/>
                        </a:rPr>
                        <a:t> </a:t>
                      </a:r>
                      <a:r>
                        <a:rPr sz="1200" spc="-25">
                          <a:latin typeface="Calibri"/>
                          <a:cs typeface="Calibri"/>
                        </a:rPr>
                        <a:t>19</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a:latin typeface="Calibri"/>
                          <a:cs typeface="Calibri"/>
                        </a:rPr>
                        <a:t>-</a:t>
                      </a:r>
                      <a:r>
                        <a:rPr sz="1200" spc="-10">
                          <a:latin typeface="Calibri"/>
                          <a:cs typeface="Calibri"/>
                        </a:rPr>
                        <a:t>248,006</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a:latin typeface="Calibri"/>
                          <a:cs typeface="Calibri"/>
                        </a:rPr>
                        <a:t>4th</a:t>
                      </a:r>
                      <a:r>
                        <a:rPr sz="1200" spc="-25">
                          <a:latin typeface="Calibri"/>
                          <a:cs typeface="Calibri"/>
                        </a:rPr>
                        <a:t> </a:t>
                      </a:r>
                      <a:r>
                        <a:rPr sz="1200">
                          <a:latin typeface="Calibri"/>
                          <a:cs typeface="Calibri"/>
                        </a:rPr>
                        <a:t>Qtr</a:t>
                      </a:r>
                      <a:r>
                        <a:rPr sz="1200" spc="-5">
                          <a:latin typeface="Calibri"/>
                          <a:cs typeface="Calibri"/>
                        </a:rPr>
                        <a:t> </a:t>
                      </a:r>
                      <a:r>
                        <a:rPr sz="1200" spc="-10">
                          <a:latin typeface="Calibri"/>
                          <a:cs typeface="Calibri"/>
                        </a:rPr>
                        <a:t>IPAs </a:t>
                      </a:r>
                      <a:r>
                        <a:rPr sz="1200">
                          <a:latin typeface="Calibri"/>
                          <a:cs typeface="Calibri"/>
                        </a:rPr>
                        <a:t>to</a:t>
                      </a:r>
                      <a:r>
                        <a:rPr sz="1200" spc="-5">
                          <a:latin typeface="Calibri"/>
                          <a:cs typeface="Calibri"/>
                        </a:rPr>
                        <a:t> </a:t>
                      </a:r>
                      <a:r>
                        <a:rPr sz="1200">
                          <a:latin typeface="Calibri"/>
                          <a:cs typeface="Calibri"/>
                        </a:rPr>
                        <a:t>be</a:t>
                      </a:r>
                      <a:r>
                        <a:rPr sz="1200" spc="-15">
                          <a:latin typeface="Calibri"/>
                          <a:cs typeface="Calibri"/>
                        </a:rPr>
                        <a:t> </a:t>
                      </a:r>
                      <a:r>
                        <a:rPr sz="1200" spc="-10">
                          <a:latin typeface="Calibri"/>
                          <a:cs typeface="Calibri"/>
                        </a:rPr>
                        <a:t>Obligated</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a:latin typeface="Calibri"/>
                          <a:cs typeface="Calibri"/>
                        </a:rPr>
                        <a:t>-</a:t>
                      </a:r>
                      <a:r>
                        <a:rPr sz="1200" spc="-10">
                          <a:latin typeface="Calibri"/>
                          <a:cs typeface="Calibri"/>
                        </a:rPr>
                        <a:t>698,254</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vMerge="1">
                  <a:txBody>
                    <a:bodyPr/>
                    <a:lstStyle/>
                    <a:p>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8"/>
                  </a:ext>
                </a:extLst>
              </a:tr>
              <a:tr h="233679">
                <a:tc>
                  <a:txBody>
                    <a:bodyPr/>
                    <a:lstStyle/>
                    <a:p>
                      <a:pPr marL="7620">
                        <a:lnSpc>
                          <a:spcPts val="1410"/>
                        </a:lnSpc>
                        <a:spcBef>
                          <a:spcPts val="330"/>
                        </a:spcBef>
                      </a:pPr>
                      <a:r>
                        <a:rPr sz="1200">
                          <a:latin typeface="Calibri"/>
                          <a:cs typeface="Calibri"/>
                        </a:rPr>
                        <a:t>Accruals</a:t>
                      </a:r>
                      <a:r>
                        <a:rPr sz="1200" spc="10">
                          <a:latin typeface="Calibri"/>
                          <a:cs typeface="Calibri"/>
                        </a:rPr>
                        <a:t> </a:t>
                      </a:r>
                      <a:r>
                        <a:rPr sz="1200" spc="-20">
                          <a:latin typeface="Calibri"/>
                          <a:cs typeface="Calibri"/>
                        </a:rPr>
                        <a:t>(.5)</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a:latin typeface="Calibri"/>
                          <a:cs typeface="Calibri"/>
                        </a:rPr>
                        <a:t>-</a:t>
                      </a:r>
                      <a:r>
                        <a:rPr sz="1200" spc="-10">
                          <a:latin typeface="Calibri"/>
                          <a:cs typeface="Calibri"/>
                        </a:rPr>
                        <a:t>124,003</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spc="-10">
                          <a:latin typeface="Calibri"/>
                          <a:cs typeface="Calibri"/>
                        </a:rPr>
                        <a:t>Remaining</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lang="en-US" sz="1200" spc="-10">
                          <a:latin typeface="Calibri"/>
                          <a:cs typeface="Calibri"/>
                        </a:rPr>
                        <a:t>92,670</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9"/>
                  </a:ext>
                </a:extLst>
              </a:tr>
              <a:tr h="233679">
                <a:tc>
                  <a:txBody>
                    <a:bodyPr/>
                    <a:lstStyle/>
                    <a:p>
                      <a:pPr marL="7620">
                        <a:lnSpc>
                          <a:spcPts val="1410"/>
                        </a:lnSpc>
                        <a:spcBef>
                          <a:spcPts val="330"/>
                        </a:spcBef>
                      </a:pPr>
                      <a:r>
                        <a:rPr sz="1200" spc="-10">
                          <a:latin typeface="Calibri"/>
                          <a:cs typeface="Calibri"/>
                        </a:rPr>
                        <a:t>Remaining</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spc="-10">
                          <a:latin typeface="Calibri"/>
                          <a:cs typeface="Calibri"/>
                        </a:rPr>
                        <a:t>190,295</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0"/>
                  </a:ext>
                </a:extLst>
              </a:tr>
              <a:tr h="233679">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u="sng">
                          <a:uFill>
                            <a:solidFill>
                              <a:srgbClr val="000000"/>
                            </a:solidFill>
                          </a:uFill>
                          <a:latin typeface="Calibri"/>
                          <a:cs typeface="Calibri"/>
                        </a:rPr>
                        <a:t>Current</a:t>
                      </a:r>
                      <a:r>
                        <a:rPr sz="1200" u="sng" spc="-55">
                          <a:uFill>
                            <a:solidFill>
                              <a:srgbClr val="000000"/>
                            </a:solidFill>
                          </a:uFill>
                          <a:latin typeface="Calibri"/>
                          <a:cs typeface="Calibri"/>
                        </a:rPr>
                        <a:t> </a:t>
                      </a:r>
                      <a:r>
                        <a:rPr sz="1200" u="sng">
                          <a:uFill>
                            <a:solidFill>
                              <a:srgbClr val="000000"/>
                            </a:solidFill>
                          </a:uFill>
                          <a:latin typeface="Calibri"/>
                          <a:cs typeface="Calibri"/>
                        </a:rPr>
                        <a:t>% </a:t>
                      </a:r>
                      <a:r>
                        <a:rPr sz="1200" u="sng" spc="-10">
                          <a:uFill>
                            <a:solidFill>
                              <a:srgbClr val="000000"/>
                            </a:solidFill>
                          </a:uFill>
                          <a:latin typeface="Calibri"/>
                          <a:cs typeface="Calibri"/>
                        </a:rPr>
                        <a:t>Status</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u="sng">
                          <a:uFill>
                            <a:solidFill>
                              <a:srgbClr val="000000"/>
                            </a:solidFill>
                          </a:uFill>
                          <a:latin typeface="Calibri"/>
                          <a:cs typeface="Calibri"/>
                        </a:rPr>
                        <a:t>%</a:t>
                      </a:r>
                      <a:r>
                        <a:rPr sz="1200" u="sng" spc="10">
                          <a:uFill>
                            <a:solidFill>
                              <a:srgbClr val="000000"/>
                            </a:solidFill>
                          </a:uFill>
                          <a:latin typeface="Calibri"/>
                          <a:cs typeface="Calibri"/>
                        </a:rPr>
                        <a:t> </a:t>
                      </a:r>
                      <a:r>
                        <a:rPr sz="1200" u="sng">
                          <a:uFill>
                            <a:solidFill>
                              <a:srgbClr val="000000"/>
                            </a:solidFill>
                          </a:uFill>
                          <a:latin typeface="Calibri"/>
                          <a:cs typeface="Calibri"/>
                        </a:rPr>
                        <a:t>With</a:t>
                      </a:r>
                      <a:r>
                        <a:rPr sz="1200" u="sng" spc="-15">
                          <a:uFill>
                            <a:solidFill>
                              <a:srgbClr val="000000"/>
                            </a:solidFill>
                          </a:uFill>
                          <a:latin typeface="Calibri"/>
                          <a:cs typeface="Calibri"/>
                        </a:rPr>
                        <a:t> </a:t>
                      </a:r>
                      <a:r>
                        <a:rPr sz="1200" u="sng">
                          <a:uFill>
                            <a:solidFill>
                              <a:srgbClr val="000000"/>
                            </a:solidFill>
                          </a:uFill>
                          <a:latin typeface="Calibri"/>
                          <a:cs typeface="Calibri"/>
                        </a:rPr>
                        <a:t>Pending</a:t>
                      </a:r>
                      <a:r>
                        <a:rPr sz="1200" u="sng" spc="-35">
                          <a:uFill>
                            <a:solidFill>
                              <a:srgbClr val="000000"/>
                            </a:solidFill>
                          </a:uFill>
                          <a:latin typeface="Calibri"/>
                          <a:cs typeface="Calibri"/>
                        </a:rPr>
                        <a:t> </a:t>
                      </a:r>
                      <a:r>
                        <a:rPr sz="1200" u="sng" spc="-10">
                          <a:uFill>
                            <a:solidFill>
                              <a:srgbClr val="000000"/>
                            </a:solidFill>
                          </a:uFill>
                          <a:latin typeface="Calibri"/>
                          <a:cs typeface="Calibri"/>
                        </a:rPr>
                        <a:t>Obligations</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1"/>
                  </a:ext>
                </a:extLst>
              </a:tr>
              <a:tr h="233679">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a:latin typeface="Calibri"/>
                          <a:cs typeface="Calibri"/>
                        </a:rPr>
                        <a:t>Salary</a:t>
                      </a:r>
                      <a:r>
                        <a:rPr sz="1200" spc="-15">
                          <a:latin typeface="Calibri"/>
                          <a:cs typeface="Calibri"/>
                        </a:rPr>
                        <a:t> </a:t>
                      </a:r>
                      <a:r>
                        <a:rPr sz="1200" spc="-10">
                          <a:latin typeface="Calibri"/>
                          <a:cs typeface="Calibri"/>
                        </a:rPr>
                        <a:t>Remaining</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35" algn="r">
                        <a:lnSpc>
                          <a:spcPts val="1410"/>
                        </a:lnSpc>
                        <a:spcBef>
                          <a:spcPts val="330"/>
                        </a:spcBef>
                      </a:pPr>
                      <a:r>
                        <a:rPr sz="1200" spc="-10">
                          <a:latin typeface="Calibri"/>
                          <a:cs typeface="Calibri"/>
                        </a:rPr>
                        <a:t>190,295</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a:latin typeface="Calibri"/>
                          <a:cs typeface="Calibri"/>
                        </a:rPr>
                        <a:t>Salary</a:t>
                      </a:r>
                      <a:r>
                        <a:rPr sz="1200" spc="-15">
                          <a:latin typeface="Calibri"/>
                          <a:cs typeface="Calibri"/>
                        </a:rPr>
                        <a:t> </a:t>
                      </a:r>
                      <a:r>
                        <a:rPr sz="1200" spc="-10">
                          <a:latin typeface="Calibri"/>
                          <a:cs typeface="Calibri"/>
                        </a:rPr>
                        <a:t>Remaining</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sz="1200" spc="-10">
                          <a:latin typeface="Calibri"/>
                          <a:cs typeface="Calibri"/>
                        </a:rPr>
                        <a:t>190,295</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2"/>
                  </a:ext>
                </a:extLst>
              </a:tr>
              <a:tr h="233679">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a:latin typeface="Calibri"/>
                          <a:cs typeface="Calibri"/>
                        </a:rPr>
                        <a:t>All</a:t>
                      </a:r>
                      <a:r>
                        <a:rPr sz="1200" spc="5">
                          <a:latin typeface="Calibri"/>
                          <a:cs typeface="Calibri"/>
                        </a:rPr>
                        <a:t> </a:t>
                      </a:r>
                      <a:r>
                        <a:rPr sz="1200">
                          <a:latin typeface="Calibri"/>
                          <a:cs typeface="Calibri"/>
                        </a:rPr>
                        <a:t>Other</a:t>
                      </a:r>
                      <a:r>
                        <a:rPr sz="1200" spc="-15">
                          <a:latin typeface="Calibri"/>
                          <a:cs typeface="Calibri"/>
                        </a:rPr>
                        <a:t> </a:t>
                      </a:r>
                      <a:r>
                        <a:rPr sz="1200" spc="-10">
                          <a:latin typeface="Calibri"/>
                          <a:cs typeface="Calibri"/>
                        </a:rPr>
                        <a:t>Remaining</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635" algn="r">
                        <a:lnSpc>
                          <a:spcPts val="1410"/>
                        </a:lnSpc>
                        <a:spcBef>
                          <a:spcPts val="330"/>
                        </a:spcBef>
                      </a:pPr>
                      <a:r>
                        <a:rPr sz="1200" spc="-10">
                          <a:latin typeface="Calibri"/>
                          <a:cs typeface="Calibri"/>
                        </a:rPr>
                        <a:t>2,213,534</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a:lnSpc>
                          <a:spcPts val="1410"/>
                        </a:lnSpc>
                        <a:spcBef>
                          <a:spcPts val="330"/>
                        </a:spcBef>
                      </a:pPr>
                      <a:r>
                        <a:rPr sz="1200">
                          <a:latin typeface="Calibri"/>
                          <a:cs typeface="Calibri"/>
                        </a:rPr>
                        <a:t>All</a:t>
                      </a:r>
                      <a:r>
                        <a:rPr sz="1200" spc="5">
                          <a:latin typeface="Calibri"/>
                          <a:cs typeface="Calibri"/>
                        </a:rPr>
                        <a:t> </a:t>
                      </a:r>
                      <a:r>
                        <a:rPr sz="1200">
                          <a:latin typeface="Calibri"/>
                          <a:cs typeface="Calibri"/>
                        </a:rPr>
                        <a:t>Other</a:t>
                      </a:r>
                      <a:r>
                        <a:rPr sz="1200" spc="-15">
                          <a:latin typeface="Calibri"/>
                          <a:cs typeface="Calibri"/>
                        </a:rPr>
                        <a:t> </a:t>
                      </a:r>
                      <a:r>
                        <a:rPr sz="1200" spc="-10">
                          <a:latin typeface="Calibri"/>
                          <a:cs typeface="Calibri"/>
                        </a:rPr>
                        <a:t>Remaining</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R="1270" algn="r">
                        <a:lnSpc>
                          <a:spcPts val="1410"/>
                        </a:lnSpc>
                        <a:spcBef>
                          <a:spcPts val="330"/>
                        </a:spcBef>
                      </a:pPr>
                      <a:r>
                        <a:rPr lang="en-US" sz="1200" spc="-10">
                          <a:latin typeface="Calibri"/>
                          <a:cs typeface="Calibri"/>
                        </a:rPr>
                        <a:t>92,670</a:t>
                      </a:r>
                      <a:endParaRPr sz="12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3"/>
                  </a:ext>
                </a:extLst>
              </a:tr>
              <a:tr h="331470">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spcBef>
                          <a:spcPts val="5"/>
                        </a:spcBef>
                      </a:pPr>
                      <a:endParaRPr sz="950">
                        <a:latin typeface="Times New Roman"/>
                        <a:cs typeface="Times New Roman"/>
                      </a:endParaRPr>
                    </a:p>
                    <a:p>
                      <a:pPr marL="7620">
                        <a:lnSpc>
                          <a:spcPts val="1410"/>
                        </a:lnSpc>
                        <a:spcBef>
                          <a:spcPts val="5"/>
                        </a:spcBef>
                      </a:pPr>
                      <a:r>
                        <a:rPr sz="1200" spc="-20">
                          <a:latin typeface="Calibri"/>
                          <a:cs typeface="Calibri"/>
                        </a:rPr>
                        <a:t>Total</a:t>
                      </a:r>
                      <a:r>
                        <a:rPr sz="1200" spc="-25">
                          <a:latin typeface="Calibri"/>
                          <a:cs typeface="Calibri"/>
                        </a:rPr>
                        <a:t> </a:t>
                      </a:r>
                      <a:r>
                        <a:rPr sz="1200" spc="-10">
                          <a:latin typeface="Calibri"/>
                          <a:cs typeface="Calibri"/>
                        </a:rPr>
                        <a:t>Remaining</a:t>
                      </a:r>
                      <a:endParaRPr sz="1200">
                        <a:latin typeface="Calibri"/>
                        <a:cs typeface="Calibr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spcBef>
                          <a:spcPts val="5"/>
                        </a:spcBef>
                      </a:pPr>
                      <a:endParaRPr sz="950">
                        <a:latin typeface="Times New Roman"/>
                        <a:cs typeface="Times New Roman"/>
                      </a:endParaRPr>
                    </a:p>
                    <a:p>
                      <a:pPr marR="635" algn="r">
                        <a:lnSpc>
                          <a:spcPts val="1410"/>
                        </a:lnSpc>
                        <a:spcBef>
                          <a:spcPts val="5"/>
                        </a:spcBef>
                      </a:pPr>
                      <a:r>
                        <a:rPr sz="1200" spc="-10">
                          <a:latin typeface="Calibri"/>
                          <a:cs typeface="Calibri"/>
                        </a:rPr>
                        <a:t>2,403,829</a:t>
                      </a:r>
                      <a:endParaRPr sz="1200">
                        <a:latin typeface="Calibri"/>
                        <a:cs typeface="Calibr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spcBef>
                          <a:spcPts val="5"/>
                        </a:spcBef>
                      </a:pPr>
                      <a:endParaRPr sz="950">
                        <a:latin typeface="Times New Roman"/>
                        <a:cs typeface="Times New Roman"/>
                      </a:endParaRPr>
                    </a:p>
                    <a:p>
                      <a:pPr marL="7620">
                        <a:lnSpc>
                          <a:spcPts val="1410"/>
                        </a:lnSpc>
                        <a:spcBef>
                          <a:spcPts val="5"/>
                        </a:spcBef>
                      </a:pPr>
                      <a:r>
                        <a:rPr sz="1200" spc="-20">
                          <a:latin typeface="Calibri"/>
                          <a:cs typeface="Calibri"/>
                        </a:rPr>
                        <a:t>Total</a:t>
                      </a:r>
                      <a:r>
                        <a:rPr sz="1200" spc="-25">
                          <a:latin typeface="Calibri"/>
                          <a:cs typeface="Calibri"/>
                        </a:rPr>
                        <a:t> </a:t>
                      </a:r>
                      <a:r>
                        <a:rPr sz="1200" spc="-10">
                          <a:latin typeface="Calibri"/>
                          <a:cs typeface="Calibri"/>
                        </a:rPr>
                        <a:t>Remaining</a:t>
                      </a:r>
                      <a:endParaRPr sz="1200">
                        <a:latin typeface="Calibri"/>
                        <a:cs typeface="Calibr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spcBef>
                          <a:spcPts val="5"/>
                        </a:spcBef>
                      </a:pPr>
                      <a:endParaRPr sz="950">
                        <a:latin typeface="Times New Roman"/>
                        <a:cs typeface="Times New Roman"/>
                      </a:endParaRPr>
                    </a:p>
                    <a:p>
                      <a:pPr marR="1270" algn="r">
                        <a:lnSpc>
                          <a:spcPts val="1410"/>
                        </a:lnSpc>
                        <a:spcBef>
                          <a:spcPts val="5"/>
                        </a:spcBef>
                      </a:pPr>
                      <a:r>
                        <a:rPr lang="en-US" sz="1200" spc="-10">
                          <a:latin typeface="Calibri"/>
                          <a:cs typeface="Calibri"/>
                        </a:rPr>
                        <a:t>282,965</a:t>
                      </a:r>
                      <a:endParaRPr sz="1200">
                        <a:latin typeface="Calibri"/>
                        <a:cs typeface="Calibr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4"/>
                  </a:ext>
                </a:extLst>
              </a:tr>
              <a:tr h="373380">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marR="350520">
                        <a:lnSpc>
                          <a:spcPts val="1440"/>
                        </a:lnSpc>
                      </a:pPr>
                      <a:r>
                        <a:rPr sz="1200">
                          <a:latin typeface="Calibri"/>
                          <a:cs typeface="Calibri"/>
                        </a:rPr>
                        <a:t>%</a:t>
                      </a:r>
                      <a:r>
                        <a:rPr sz="1200" spc="10">
                          <a:latin typeface="Calibri"/>
                          <a:cs typeface="Calibri"/>
                        </a:rPr>
                        <a:t> </a:t>
                      </a:r>
                      <a:r>
                        <a:rPr sz="1200">
                          <a:latin typeface="Calibri"/>
                          <a:cs typeface="Calibri"/>
                        </a:rPr>
                        <a:t>if</a:t>
                      </a:r>
                      <a:r>
                        <a:rPr sz="1200" spc="-5">
                          <a:latin typeface="Calibri"/>
                          <a:cs typeface="Calibri"/>
                        </a:rPr>
                        <a:t> </a:t>
                      </a:r>
                      <a:r>
                        <a:rPr sz="1200">
                          <a:latin typeface="Calibri"/>
                          <a:cs typeface="Calibri"/>
                        </a:rPr>
                        <a:t>no</a:t>
                      </a:r>
                      <a:r>
                        <a:rPr sz="1200" spc="-5">
                          <a:latin typeface="Calibri"/>
                          <a:cs typeface="Calibri"/>
                        </a:rPr>
                        <a:t> </a:t>
                      </a:r>
                      <a:r>
                        <a:rPr sz="1200">
                          <a:latin typeface="Calibri"/>
                          <a:cs typeface="Calibri"/>
                        </a:rPr>
                        <a:t>other</a:t>
                      </a:r>
                      <a:r>
                        <a:rPr sz="1200" spc="-20">
                          <a:latin typeface="Calibri"/>
                          <a:cs typeface="Calibri"/>
                        </a:rPr>
                        <a:t> </a:t>
                      </a:r>
                      <a:r>
                        <a:rPr sz="1200">
                          <a:latin typeface="Calibri"/>
                          <a:cs typeface="Calibri"/>
                        </a:rPr>
                        <a:t>items</a:t>
                      </a:r>
                      <a:r>
                        <a:rPr sz="1200" spc="5">
                          <a:latin typeface="Calibri"/>
                          <a:cs typeface="Calibri"/>
                        </a:rPr>
                        <a:t> </a:t>
                      </a:r>
                      <a:r>
                        <a:rPr sz="1200" spc="-25">
                          <a:latin typeface="Calibri"/>
                          <a:cs typeface="Calibri"/>
                        </a:rPr>
                        <a:t>are </a:t>
                      </a:r>
                      <a:r>
                        <a:rPr sz="1200" spc="-10">
                          <a:latin typeface="Calibri"/>
                          <a:cs typeface="Calibri"/>
                        </a:rPr>
                        <a:t>obligated</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spcBef>
                          <a:spcPts val="45"/>
                        </a:spcBef>
                      </a:pPr>
                      <a:endParaRPr sz="1200">
                        <a:latin typeface="Times New Roman"/>
                        <a:cs typeface="Times New Roman"/>
                      </a:endParaRPr>
                    </a:p>
                    <a:p>
                      <a:pPr algn="r">
                        <a:lnSpc>
                          <a:spcPts val="1410"/>
                        </a:lnSpc>
                        <a:spcBef>
                          <a:spcPts val="5"/>
                        </a:spcBef>
                      </a:pPr>
                      <a:r>
                        <a:rPr sz="1200" spc="-10">
                          <a:latin typeface="Calibri"/>
                          <a:cs typeface="Calibri"/>
                        </a:rPr>
                        <a:t>16.80%</a:t>
                      </a:r>
                      <a:endParaRPr sz="12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7620" marR="492759">
                        <a:lnSpc>
                          <a:spcPts val="1440"/>
                        </a:lnSpc>
                      </a:pPr>
                      <a:r>
                        <a:rPr sz="1200">
                          <a:latin typeface="Calibri"/>
                          <a:cs typeface="Calibri"/>
                        </a:rPr>
                        <a:t>% if</a:t>
                      </a:r>
                      <a:r>
                        <a:rPr sz="1200" spc="-10">
                          <a:latin typeface="Calibri"/>
                          <a:cs typeface="Calibri"/>
                        </a:rPr>
                        <a:t> </a:t>
                      </a:r>
                      <a:r>
                        <a:rPr sz="1200">
                          <a:latin typeface="Calibri"/>
                          <a:cs typeface="Calibri"/>
                        </a:rPr>
                        <a:t>everything</a:t>
                      </a:r>
                      <a:r>
                        <a:rPr sz="1200" spc="-45">
                          <a:latin typeface="Calibri"/>
                          <a:cs typeface="Calibri"/>
                        </a:rPr>
                        <a:t> </a:t>
                      </a:r>
                      <a:r>
                        <a:rPr sz="1200">
                          <a:latin typeface="Calibri"/>
                          <a:cs typeface="Calibri"/>
                        </a:rPr>
                        <a:t>was</a:t>
                      </a:r>
                      <a:r>
                        <a:rPr sz="1200" spc="10">
                          <a:latin typeface="Calibri"/>
                          <a:cs typeface="Calibri"/>
                        </a:rPr>
                        <a:t> </a:t>
                      </a:r>
                      <a:r>
                        <a:rPr sz="1200">
                          <a:latin typeface="Calibri"/>
                          <a:cs typeface="Calibri"/>
                        </a:rPr>
                        <a:t>to</a:t>
                      </a:r>
                      <a:r>
                        <a:rPr sz="1200" spc="-10">
                          <a:latin typeface="Calibri"/>
                          <a:cs typeface="Calibri"/>
                        </a:rPr>
                        <a:t> </a:t>
                      </a:r>
                      <a:r>
                        <a:rPr sz="1200" spc="-25">
                          <a:latin typeface="Calibri"/>
                          <a:cs typeface="Calibri"/>
                        </a:rPr>
                        <a:t>be </a:t>
                      </a:r>
                      <a:r>
                        <a:rPr sz="1200" spc="-10">
                          <a:latin typeface="Calibri"/>
                          <a:cs typeface="Calibri"/>
                        </a:rPr>
                        <a:t>completed</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spcBef>
                          <a:spcPts val="45"/>
                        </a:spcBef>
                      </a:pPr>
                      <a:endParaRPr sz="1200">
                        <a:latin typeface="Times New Roman"/>
                        <a:cs typeface="Times New Roman"/>
                      </a:endParaRPr>
                    </a:p>
                    <a:p>
                      <a:pPr algn="r">
                        <a:lnSpc>
                          <a:spcPts val="1410"/>
                        </a:lnSpc>
                        <a:spcBef>
                          <a:spcPts val="5"/>
                        </a:spcBef>
                      </a:pPr>
                      <a:r>
                        <a:rPr lang="en-US" sz="1200" spc="-20">
                          <a:latin typeface="Calibri"/>
                          <a:cs typeface="Calibri"/>
                        </a:rPr>
                        <a:t>1.9</a:t>
                      </a:r>
                      <a:r>
                        <a:rPr sz="1200" spc="-20">
                          <a:latin typeface="Calibri"/>
                          <a:cs typeface="Calibri"/>
                        </a:rPr>
                        <a:t>%</a:t>
                      </a:r>
                      <a:endParaRPr sz="120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5"/>
                  </a:ext>
                </a:extLst>
              </a:tr>
              <a:tr h="233679">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rowSpan="4" gridSpan="5">
                  <a:txBody>
                    <a:bodyPr/>
                    <a:lstStyle/>
                    <a:p>
                      <a:pPr marL="7620" marR="3175">
                        <a:lnSpc>
                          <a:spcPct val="100000"/>
                        </a:lnSpc>
                        <a:spcBef>
                          <a:spcPts val="70"/>
                        </a:spcBef>
                      </a:pPr>
                      <a:r>
                        <a:rPr sz="1200">
                          <a:latin typeface="Calibri"/>
                          <a:cs typeface="Calibri"/>
                        </a:rPr>
                        <a:t>*Note:</a:t>
                      </a:r>
                      <a:r>
                        <a:rPr sz="1200" spc="240">
                          <a:latin typeface="Calibri"/>
                          <a:cs typeface="Calibri"/>
                        </a:rPr>
                        <a:t> </a:t>
                      </a:r>
                      <a:r>
                        <a:rPr sz="1200">
                          <a:latin typeface="Calibri"/>
                          <a:cs typeface="Calibri"/>
                        </a:rPr>
                        <a:t>These</a:t>
                      </a:r>
                      <a:r>
                        <a:rPr sz="1200" spc="-20">
                          <a:latin typeface="Calibri"/>
                          <a:cs typeface="Calibri"/>
                        </a:rPr>
                        <a:t> </a:t>
                      </a:r>
                      <a:r>
                        <a:rPr sz="1200">
                          <a:latin typeface="Calibri"/>
                          <a:cs typeface="Calibri"/>
                        </a:rPr>
                        <a:t>numbers</a:t>
                      </a:r>
                      <a:r>
                        <a:rPr sz="1200" spc="-40">
                          <a:latin typeface="Calibri"/>
                          <a:cs typeface="Calibri"/>
                        </a:rPr>
                        <a:t> </a:t>
                      </a:r>
                      <a:r>
                        <a:rPr sz="1200">
                          <a:latin typeface="Calibri"/>
                          <a:cs typeface="Calibri"/>
                        </a:rPr>
                        <a:t>will change</a:t>
                      </a:r>
                      <a:r>
                        <a:rPr sz="1200" spc="-30">
                          <a:latin typeface="Calibri"/>
                          <a:cs typeface="Calibri"/>
                        </a:rPr>
                        <a:t> </a:t>
                      </a:r>
                      <a:r>
                        <a:rPr sz="1200">
                          <a:latin typeface="Calibri"/>
                          <a:cs typeface="Calibri"/>
                        </a:rPr>
                        <a:t>as purchase</a:t>
                      </a:r>
                      <a:r>
                        <a:rPr sz="1200" spc="-45">
                          <a:latin typeface="Calibri"/>
                          <a:cs typeface="Calibri"/>
                        </a:rPr>
                        <a:t> </a:t>
                      </a:r>
                      <a:r>
                        <a:rPr sz="1200">
                          <a:latin typeface="Calibri"/>
                          <a:cs typeface="Calibri"/>
                        </a:rPr>
                        <a:t>cards</a:t>
                      </a:r>
                      <a:r>
                        <a:rPr sz="1200" spc="-25">
                          <a:latin typeface="Calibri"/>
                          <a:cs typeface="Calibri"/>
                        </a:rPr>
                        <a:t> </a:t>
                      </a:r>
                      <a:r>
                        <a:rPr sz="1200">
                          <a:latin typeface="Calibri"/>
                          <a:cs typeface="Calibri"/>
                        </a:rPr>
                        <a:t>are</a:t>
                      </a:r>
                      <a:r>
                        <a:rPr sz="1200" spc="-20">
                          <a:latin typeface="Calibri"/>
                          <a:cs typeface="Calibri"/>
                        </a:rPr>
                        <a:t> </a:t>
                      </a:r>
                      <a:r>
                        <a:rPr sz="1200">
                          <a:latin typeface="Calibri"/>
                          <a:cs typeface="Calibri"/>
                        </a:rPr>
                        <a:t>reconciled,</a:t>
                      </a:r>
                      <a:r>
                        <a:rPr sz="1200" spc="-25">
                          <a:latin typeface="Calibri"/>
                          <a:cs typeface="Calibri"/>
                        </a:rPr>
                        <a:t> </a:t>
                      </a:r>
                      <a:r>
                        <a:rPr sz="1200">
                          <a:latin typeface="Calibri"/>
                          <a:cs typeface="Calibri"/>
                        </a:rPr>
                        <a:t>contracts</a:t>
                      </a:r>
                      <a:r>
                        <a:rPr sz="1200" spc="-20">
                          <a:latin typeface="Calibri"/>
                          <a:cs typeface="Calibri"/>
                        </a:rPr>
                        <a:t> </a:t>
                      </a:r>
                      <a:r>
                        <a:rPr sz="1200">
                          <a:latin typeface="Calibri"/>
                          <a:cs typeface="Calibri"/>
                        </a:rPr>
                        <a:t>are</a:t>
                      </a:r>
                      <a:r>
                        <a:rPr sz="1200" spc="-20">
                          <a:latin typeface="Calibri"/>
                          <a:cs typeface="Calibri"/>
                        </a:rPr>
                        <a:t> </a:t>
                      </a:r>
                      <a:r>
                        <a:rPr sz="1200" spc="-10">
                          <a:latin typeface="Calibri"/>
                          <a:cs typeface="Calibri"/>
                        </a:rPr>
                        <a:t>awarded/obligated </a:t>
                      </a:r>
                      <a:r>
                        <a:rPr sz="1200">
                          <a:latin typeface="Calibri"/>
                          <a:cs typeface="Calibri"/>
                        </a:rPr>
                        <a:t>and</a:t>
                      </a:r>
                      <a:r>
                        <a:rPr sz="1200" spc="-30">
                          <a:latin typeface="Calibri"/>
                          <a:cs typeface="Calibri"/>
                        </a:rPr>
                        <a:t> </a:t>
                      </a:r>
                      <a:r>
                        <a:rPr sz="1200">
                          <a:latin typeface="Calibri"/>
                          <a:cs typeface="Calibri"/>
                        </a:rPr>
                        <a:t>1358's are</a:t>
                      </a:r>
                      <a:r>
                        <a:rPr sz="1200" spc="-30">
                          <a:latin typeface="Calibri"/>
                          <a:cs typeface="Calibri"/>
                        </a:rPr>
                        <a:t> </a:t>
                      </a:r>
                      <a:r>
                        <a:rPr sz="1200">
                          <a:latin typeface="Calibri"/>
                          <a:cs typeface="Calibri"/>
                        </a:rPr>
                        <a:t>completed</a:t>
                      </a:r>
                      <a:r>
                        <a:rPr sz="1200" spc="-20">
                          <a:latin typeface="Calibri"/>
                          <a:cs typeface="Calibri"/>
                        </a:rPr>
                        <a:t> </a:t>
                      </a:r>
                      <a:r>
                        <a:rPr sz="1200">
                          <a:latin typeface="Calibri"/>
                          <a:cs typeface="Calibri"/>
                        </a:rPr>
                        <a:t>for</a:t>
                      </a:r>
                      <a:r>
                        <a:rPr sz="1200" spc="-25">
                          <a:latin typeface="Calibri"/>
                          <a:cs typeface="Calibri"/>
                        </a:rPr>
                        <a:t> </a:t>
                      </a:r>
                      <a:r>
                        <a:rPr sz="1200">
                          <a:latin typeface="Calibri"/>
                          <a:cs typeface="Calibri"/>
                        </a:rPr>
                        <a:t>IPAs.</a:t>
                      </a:r>
                      <a:r>
                        <a:rPr sz="1200" spc="250">
                          <a:latin typeface="Calibri"/>
                          <a:cs typeface="Calibri"/>
                        </a:rPr>
                        <a:t> </a:t>
                      </a:r>
                      <a:r>
                        <a:rPr sz="1200" spc="-10">
                          <a:latin typeface="Calibri"/>
                          <a:cs typeface="Calibri"/>
                        </a:rPr>
                        <a:t>Obligated</a:t>
                      </a:r>
                      <a:r>
                        <a:rPr sz="1200" spc="-30">
                          <a:latin typeface="Calibri"/>
                          <a:cs typeface="Calibri"/>
                        </a:rPr>
                        <a:t> </a:t>
                      </a:r>
                      <a:r>
                        <a:rPr sz="1200">
                          <a:latin typeface="Calibri"/>
                          <a:cs typeface="Calibri"/>
                        </a:rPr>
                        <a:t>items</a:t>
                      </a:r>
                      <a:r>
                        <a:rPr sz="1200" spc="-10">
                          <a:latin typeface="Calibri"/>
                          <a:cs typeface="Calibri"/>
                        </a:rPr>
                        <a:t> </a:t>
                      </a:r>
                      <a:r>
                        <a:rPr sz="1200">
                          <a:latin typeface="Calibri"/>
                          <a:cs typeface="Calibri"/>
                        </a:rPr>
                        <a:t>will move</a:t>
                      </a:r>
                      <a:r>
                        <a:rPr sz="1200" spc="-20">
                          <a:latin typeface="Calibri"/>
                          <a:cs typeface="Calibri"/>
                        </a:rPr>
                        <a:t> </a:t>
                      </a:r>
                      <a:r>
                        <a:rPr sz="1200">
                          <a:latin typeface="Calibri"/>
                          <a:cs typeface="Calibri"/>
                        </a:rPr>
                        <a:t>over</a:t>
                      </a:r>
                      <a:r>
                        <a:rPr sz="1200" spc="-20">
                          <a:latin typeface="Calibri"/>
                          <a:cs typeface="Calibri"/>
                        </a:rPr>
                        <a:t> </a:t>
                      </a:r>
                      <a:r>
                        <a:rPr sz="1200">
                          <a:latin typeface="Calibri"/>
                          <a:cs typeface="Calibri"/>
                        </a:rPr>
                        <a:t>to</a:t>
                      </a:r>
                      <a:r>
                        <a:rPr sz="1200" spc="-20">
                          <a:latin typeface="Calibri"/>
                          <a:cs typeface="Calibri"/>
                        </a:rPr>
                        <a:t> </a:t>
                      </a:r>
                      <a:r>
                        <a:rPr sz="1200">
                          <a:latin typeface="Calibri"/>
                          <a:cs typeface="Calibri"/>
                        </a:rPr>
                        <a:t>the</a:t>
                      </a:r>
                      <a:r>
                        <a:rPr sz="1200" spc="-20">
                          <a:latin typeface="Calibri"/>
                          <a:cs typeface="Calibri"/>
                        </a:rPr>
                        <a:t> </a:t>
                      </a:r>
                      <a:r>
                        <a:rPr sz="1200">
                          <a:latin typeface="Calibri"/>
                          <a:cs typeface="Calibri"/>
                        </a:rPr>
                        <a:t>Current</a:t>
                      </a:r>
                      <a:r>
                        <a:rPr sz="1200" spc="-50">
                          <a:latin typeface="Calibri"/>
                          <a:cs typeface="Calibri"/>
                        </a:rPr>
                        <a:t> </a:t>
                      </a:r>
                      <a:r>
                        <a:rPr sz="1200">
                          <a:latin typeface="Calibri"/>
                          <a:cs typeface="Calibri"/>
                        </a:rPr>
                        <a:t>Status</a:t>
                      </a:r>
                      <a:r>
                        <a:rPr sz="1200" spc="-35">
                          <a:latin typeface="Calibri"/>
                          <a:cs typeface="Calibri"/>
                        </a:rPr>
                        <a:t> </a:t>
                      </a:r>
                      <a:r>
                        <a:rPr sz="1200">
                          <a:latin typeface="Calibri"/>
                          <a:cs typeface="Calibri"/>
                        </a:rPr>
                        <a:t>of</a:t>
                      </a:r>
                      <a:r>
                        <a:rPr sz="1200" spc="-20">
                          <a:latin typeface="Calibri"/>
                          <a:cs typeface="Calibri"/>
                        </a:rPr>
                        <a:t> </a:t>
                      </a:r>
                      <a:r>
                        <a:rPr sz="1200">
                          <a:latin typeface="Calibri"/>
                          <a:cs typeface="Calibri"/>
                        </a:rPr>
                        <a:t>your</a:t>
                      </a:r>
                      <a:r>
                        <a:rPr sz="1200" spc="-30">
                          <a:latin typeface="Calibri"/>
                          <a:cs typeface="Calibri"/>
                        </a:rPr>
                        <a:t> </a:t>
                      </a:r>
                      <a:r>
                        <a:rPr sz="1200" spc="-50">
                          <a:latin typeface="Calibri"/>
                          <a:cs typeface="Calibri"/>
                        </a:rPr>
                        <a:t>% </a:t>
                      </a:r>
                      <a:r>
                        <a:rPr sz="1200">
                          <a:latin typeface="Calibri"/>
                          <a:cs typeface="Calibri"/>
                        </a:rPr>
                        <a:t>column</a:t>
                      </a:r>
                      <a:r>
                        <a:rPr sz="1200" spc="-20">
                          <a:latin typeface="Calibri"/>
                          <a:cs typeface="Calibri"/>
                        </a:rPr>
                        <a:t> </a:t>
                      </a:r>
                      <a:r>
                        <a:rPr sz="1200">
                          <a:latin typeface="Calibri"/>
                          <a:cs typeface="Calibri"/>
                        </a:rPr>
                        <a:t>as</a:t>
                      </a:r>
                      <a:r>
                        <a:rPr sz="1200" spc="-5">
                          <a:latin typeface="Calibri"/>
                          <a:cs typeface="Calibri"/>
                        </a:rPr>
                        <a:t> </a:t>
                      </a:r>
                      <a:r>
                        <a:rPr sz="1200">
                          <a:latin typeface="Calibri"/>
                          <a:cs typeface="Calibri"/>
                        </a:rPr>
                        <a:t>this</a:t>
                      </a:r>
                      <a:r>
                        <a:rPr sz="1200" spc="-35">
                          <a:latin typeface="Calibri"/>
                          <a:cs typeface="Calibri"/>
                        </a:rPr>
                        <a:t> </a:t>
                      </a:r>
                      <a:r>
                        <a:rPr sz="1200">
                          <a:latin typeface="Calibri"/>
                          <a:cs typeface="Calibri"/>
                        </a:rPr>
                        <a:t>occurs.</a:t>
                      </a:r>
                      <a:r>
                        <a:rPr sz="1200" spc="254">
                          <a:latin typeface="Calibri"/>
                          <a:cs typeface="Calibri"/>
                        </a:rPr>
                        <a:t> </a:t>
                      </a:r>
                      <a:r>
                        <a:rPr sz="1200">
                          <a:latin typeface="Calibri"/>
                          <a:cs typeface="Calibri"/>
                        </a:rPr>
                        <a:t>Any</a:t>
                      </a:r>
                      <a:r>
                        <a:rPr sz="1200" spc="-30">
                          <a:latin typeface="Calibri"/>
                          <a:cs typeface="Calibri"/>
                        </a:rPr>
                        <a:t> </a:t>
                      </a:r>
                      <a:r>
                        <a:rPr sz="1200">
                          <a:latin typeface="Calibri"/>
                          <a:cs typeface="Calibri"/>
                        </a:rPr>
                        <a:t>contracts</a:t>
                      </a:r>
                      <a:r>
                        <a:rPr sz="1200" spc="-15">
                          <a:latin typeface="Calibri"/>
                          <a:cs typeface="Calibri"/>
                        </a:rPr>
                        <a:t> </a:t>
                      </a:r>
                      <a:r>
                        <a:rPr sz="1200">
                          <a:latin typeface="Calibri"/>
                          <a:cs typeface="Calibri"/>
                        </a:rPr>
                        <a:t>that</a:t>
                      </a:r>
                      <a:r>
                        <a:rPr sz="1200" spc="-45">
                          <a:latin typeface="Calibri"/>
                          <a:cs typeface="Calibri"/>
                        </a:rPr>
                        <a:t> </a:t>
                      </a:r>
                      <a:r>
                        <a:rPr sz="1200">
                          <a:latin typeface="Calibri"/>
                          <a:cs typeface="Calibri"/>
                        </a:rPr>
                        <a:t>are</a:t>
                      </a:r>
                      <a:r>
                        <a:rPr sz="1200" spc="-20">
                          <a:latin typeface="Calibri"/>
                          <a:cs typeface="Calibri"/>
                        </a:rPr>
                        <a:t> </a:t>
                      </a:r>
                      <a:r>
                        <a:rPr sz="1200">
                          <a:latin typeface="Calibri"/>
                          <a:cs typeface="Calibri"/>
                        </a:rPr>
                        <a:t>not</a:t>
                      </a:r>
                      <a:r>
                        <a:rPr sz="1200" spc="-20">
                          <a:latin typeface="Calibri"/>
                          <a:cs typeface="Calibri"/>
                        </a:rPr>
                        <a:t> </a:t>
                      </a:r>
                      <a:r>
                        <a:rPr sz="1200">
                          <a:latin typeface="Calibri"/>
                          <a:cs typeface="Calibri"/>
                        </a:rPr>
                        <a:t>completed</a:t>
                      </a:r>
                      <a:r>
                        <a:rPr sz="1200" spc="-20">
                          <a:latin typeface="Calibri"/>
                          <a:cs typeface="Calibri"/>
                        </a:rPr>
                        <a:t> </a:t>
                      </a:r>
                      <a:r>
                        <a:rPr sz="1200">
                          <a:latin typeface="Calibri"/>
                          <a:cs typeface="Calibri"/>
                        </a:rPr>
                        <a:t>by</a:t>
                      </a:r>
                      <a:r>
                        <a:rPr sz="1200" spc="-35">
                          <a:latin typeface="Calibri"/>
                          <a:cs typeface="Calibri"/>
                        </a:rPr>
                        <a:t> </a:t>
                      </a:r>
                      <a:r>
                        <a:rPr sz="1200">
                          <a:latin typeface="Calibri"/>
                          <a:cs typeface="Calibri"/>
                        </a:rPr>
                        <a:t>contracting,</a:t>
                      </a:r>
                      <a:r>
                        <a:rPr sz="1200" spc="-35">
                          <a:latin typeface="Calibri"/>
                          <a:cs typeface="Calibri"/>
                        </a:rPr>
                        <a:t> </a:t>
                      </a:r>
                      <a:r>
                        <a:rPr sz="1200" spc="-10">
                          <a:latin typeface="Calibri"/>
                          <a:cs typeface="Calibri"/>
                        </a:rPr>
                        <a:t>IPA's</a:t>
                      </a:r>
                      <a:r>
                        <a:rPr sz="1200" spc="-15">
                          <a:latin typeface="Calibri"/>
                          <a:cs typeface="Calibri"/>
                        </a:rPr>
                        <a:t> </a:t>
                      </a:r>
                      <a:r>
                        <a:rPr sz="1200">
                          <a:latin typeface="Calibri"/>
                          <a:cs typeface="Calibri"/>
                        </a:rPr>
                        <a:t>that</a:t>
                      </a:r>
                      <a:r>
                        <a:rPr sz="1200" spc="-30">
                          <a:latin typeface="Calibri"/>
                          <a:cs typeface="Calibri"/>
                        </a:rPr>
                        <a:t> </a:t>
                      </a:r>
                      <a:r>
                        <a:rPr sz="1200">
                          <a:latin typeface="Calibri"/>
                          <a:cs typeface="Calibri"/>
                        </a:rPr>
                        <a:t>are</a:t>
                      </a:r>
                      <a:r>
                        <a:rPr sz="1200" spc="-20">
                          <a:latin typeface="Calibri"/>
                          <a:cs typeface="Calibri"/>
                        </a:rPr>
                        <a:t> </a:t>
                      </a:r>
                      <a:r>
                        <a:rPr sz="1200">
                          <a:latin typeface="Calibri"/>
                          <a:cs typeface="Calibri"/>
                        </a:rPr>
                        <a:t>not</a:t>
                      </a:r>
                      <a:r>
                        <a:rPr sz="1200" spc="-25">
                          <a:latin typeface="Calibri"/>
                          <a:cs typeface="Calibri"/>
                        </a:rPr>
                        <a:t> </a:t>
                      </a:r>
                      <a:r>
                        <a:rPr sz="1200" spc="-10">
                          <a:latin typeface="Calibri"/>
                          <a:cs typeface="Calibri"/>
                        </a:rPr>
                        <a:t>obligated </a:t>
                      </a:r>
                      <a:r>
                        <a:rPr sz="1200">
                          <a:latin typeface="Calibri"/>
                          <a:cs typeface="Calibri"/>
                        </a:rPr>
                        <a:t>by</a:t>
                      </a:r>
                      <a:r>
                        <a:rPr sz="1200" spc="-40">
                          <a:latin typeface="Calibri"/>
                          <a:cs typeface="Calibri"/>
                        </a:rPr>
                        <a:t> </a:t>
                      </a:r>
                      <a:r>
                        <a:rPr sz="1200">
                          <a:latin typeface="Calibri"/>
                          <a:cs typeface="Calibri"/>
                        </a:rPr>
                        <a:t>Fiscal</a:t>
                      </a:r>
                      <a:r>
                        <a:rPr sz="1200" spc="5">
                          <a:latin typeface="Calibri"/>
                          <a:cs typeface="Calibri"/>
                        </a:rPr>
                        <a:t> </a:t>
                      </a:r>
                      <a:r>
                        <a:rPr sz="1200">
                          <a:latin typeface="Calibri"/>
                          <a:cs typeface="Calibri"/>
                        </a:rPr>
                        <a:t>and</a:t>
                      </a:r>
                      <a:r>
                        <a:rPr sz="1200" spc="-25">
                          <a:latin typeface="Calibri"/>
                          <a:cs typeface="Calibri"/>
                        </a:rPr>
                        <a:t> </a:t>
                      </a:r>
                      <a:r>
                        <a:rPr sz="1200">
                          <a:latin typeface="Calibri"/>
                          <a:cs typeface="Calibri"/>
                        </a:rPr>
                        <a:t>any</a:t>
                      </a:r>
                      <a:r>
                        <a:rPr sz="1200" spc="-30">
                          <a:latin typeface="Calibri"/>
                          <a:cs typeface="Calibri"/>
                        </a:rPr>
                        <a:t> </a:t>
                      </a:r>
                      <a:r>
                        <a:rPr sz="1200">
                          <a:latin typeface="Calibri"/>
                          <a:cs typeface="Calibri"/>
                        </a:rPr>
                        <a:t>credit</a:t>
                      </a:r>
                      <a:r>
                        <a:rPr sz="1200" spc="-25">
                          <a:latin typeface="Calibri"/>
                          <a:cs typeface="Calibri"/>
                        </a:rPr>
                        <a:t> </a:t>
                      </a:r>
                      <a:r>
                        <a:rPr sz="1200">
                          <a:latin typeface="Calibri"/>
                          <a:cs typeface="Calibri"/>
                        </a:rPr>
                        <a:t>cards</a:t>
                      </a:r>
                      <a:r>
                        <a:rPr sz="1200" spc="-20">
                          <a:latin typeface="Calibri"/>
                          <a:cs typeface="Calibri"/>
                        </a:rPr>
                        <a:t> </a:t>
                      </a:r>
                      <a:r>
                        <a:rPr sz="1200">
                          <a:latin typeface="Calibri"/>
                          <a:cs typeface="Calibri"/>
                        </a:rPr>
                        <a:t>that</a:t>
                      </a:r>
                      <a:r>
                        <a:rPr sz="1200" spc="-30">
                          <a:latin typeface="Calibri"/>
                          <a:cs typeface="Calibri"/>
                        </a:rPr>
                        <a:t> </a:t>
                      </a:r>
                      <a:r>
                        <a:rPr sz="1200">
                          <a:latin typeface="Calibri"/>
                          <a:cs typeface="Calibri"/>
                        </a:rPr>
                        <a:t>are</a:t>
                      </a:r>
                      <a:r>
                        <a:rPr sz="1200" spc="-15">
                          <a:latin typeface="Calibri"/>
                          <a:cs typeface="Calibri"/>
                        </a:rPr>
                        <a:t> </a:t>
                      </a:r>
                      <a:r>
                        <a:rPr sz="1200">
                          <a:latin typeface="Calibri"/>
                          <a:cs typeface="Calibri"/>
                        </a:rPr>
                        <a:t>not</a:t>
                      </a:r>
                      <a:r>
                        <a:rPr sz="1200" spc="-25">
                          <a:latin typeface="Calibri"/>
                          <a:cs typeface="Calibri"/>
                        </a:rPr>
                        <a:t> </a:t>
                      </a:r>
                      <a:r>
                        <a:rPr sz="1200">
                          <a:latin typeface="Calibri"/>
                          <a:cs typeface="Calibri"/>
                        </a:rPr>
                        <a:t>reconciled</a:t>
                      </a:r>
                      <a:r>
                        <a:rPr sz="1200" spc="-20">
                          <a:latin typeface="Calibri"/>
                          <a:cs typeface="Calibri"/>
                        </a:rPr>
                        <a:t> </a:t>
                      </a:r>
                      <a:r>
                        <a:rPr sz="1200">
                          <a:latin typeface="Calibri"/>
                          <a:cs typeface="Calibri"/>
                        </a:rPr>
                        <a:t>will</a:t>
                      </a:r>
                      <a:r>
                        <a:rPr sz="1200" spc="5">
                          <a:latin typeface="Calibri"/>
                          <a:cs typeface="Calibri"/>
                        </a:rPr>
                        <a:t> </a:t>
                      </a:r>
                      <a:r>
                        <a:rPr sz="1200">
                          <a:latin typeface="Calibri"/>
                          <a:cs typeface="Calibri"/>
                        </a:rPr>
                        <a:t>remain</a:t>
                      </a:r>
                      <a:r>
                        <a:rPr sz="1200" spc="-25">
                          <a:latin typeface="Calibri"/>
                          <a:cs typeface="Calibri"/>
                        </a:rPr>
                        <a:t> </a:t>
                      </a:r>
                      <a:r>
                        <a:rPr sz="1200">
                          <a:latin typeface="Calibri"/>
                          <a:cs typeface="Calibri"/>
                        </a:rPr>
                        <a:t>in</a:t>
                      </a:r>
                      <a:r>
                        <a:rPr sz="1200" spc="-20">
                          <a:latin typeface="Calibri"/>
                          <a:cs typeface="Calibri"/>
                        </a:rPr>
                        <a:t> </a:t>
                      </a:r>
                      <a:r>
                        <a:rPr sz="1200">
                          <a:latin typeface="Calibri"/>
                          <a:cs typeface="Calibri"/>
                        </a:rPr>
                        <a:t>pending</a:t>
                      </a:r>
                      <a:r>
                        <a:rPr sz="1200" spc="-45">
                          <a:latin typeface="Calibri"/>
                          <a:cs typeface="Calibri"/>
                        </a:rPr>
                        <a:t> </a:t>
                      </a:r>
                      <a:r>
                        <a:rPr sz="1200">
                          <a:latin typeface="Calibri"/>
                          <a:cs typeface="Calibri"/>
                        </a:rPr>
                        <a:t>(committed</a:t>
                      </a:r>
                      <a:r>
                        <a:rPr sz="1200" spc="-25">
                          <a:latin typeface="Calibri"/>
                          <a:cs typeface="Calibri"/>
                        </a:rPr>
                        <a:t> </a:t>
                      </a:r>
                      <a:r>
                        <a:rPr sz="1200">
                          <a:latin typeface="Calibri"/>
                          <a:cs typeface="Calibri"/>
                        </a:rPr>
                        <a:t>but</a:t>
                      </a:r>
                      <a:r>
                        <a:rPr sz="1200" spc="-25">
                          <a:latin typeface="Calibri"/>
                          <a:cs typeface="Calibri"/>
                        </a:rPr>
                        <a:t> not </a:t>
                      </a:r>
                      <a:r>
                        <a:rPr sz="1200" spc="-10">
                          <a:latin typeface="Calibri"/>
                          <a:cs typeface="Calibri"/>
                        </a:rPr>
                        <a:t>obligated)</a:t>
                      </a:r>
                      <a:r>
                        <a:rPr sz="1200" spc="-45">
                          <a:latin typeface="Calibri"/>
                          <a:cs typeface="Calibri"/>
                        </a:rPr>
                        <a:t> </a:t>
                      </a:r>
                      <a:r>
                        <a:rPr sz="1200">
                          <a:latin typeface="Calibri"/>
                          <a:cs typeface="Calibri"/>
                        </a:rPr>
                        <a:t>and</a:t>
                      </a:r>
                      <a:r>
                        <a:rPr sz="1200" spc="-20">
                          <a:latin typeface="Calibri"/>
                          <a:cs typeface="Calibri"/>
                        </a:rPr>
                        <a:t> </a:t>
                      </a:r>
                      <a:r>
                        <a:rPr sz="1200">
                          <a:latin typeface="Calibri"/>
                          <a:cs typeface="Calibri"/>
                        </a:rPr>
                        <a:t>WILL</a:t>
                      </a:r>
                      <a:r>
                        <a:rPr sz="1200" spc="-15">
                          <a:latin typeface="Calibri"/>
                          <a:cs typeface="Calibri"/>
                        </a:rPr>
                        <a:t> </a:t>
                      </a:r>
                      <a:r>
                        <a:rPr sz="1200">
                          <a:latin typeface="Calibri"/>
                          <a:cs typeface="Calibri"/>
                        </a:rPr>
                        <a:t>count</a:t>
                      </a:r>
                      <a:r>
                        <a:rPr sz="1200" spc="-10">
                          <a:latin typeface="Calibri"/>
                          <a:cs typeface="Calibri"/>
                        </a:rPr>
                        <a:t> </a:t>
                      </a:r>
                      <a:r>
                        <a:rPr sz="1200">
                          <a:latin typeface="Calibri"/>
                          <a:cs typeface="Calibri"/>
                        </a:rPr>
                        <a:t>toward</a:t>
                      </a:r>
                      <a:r>
                        <a:rPr sz="1200" spc="-20">
                          <a:latin typeface="Calibri"/>
                          <a:cs typeface="Calibri"/>
                        </a:rPr>
                        <a:t> </a:t>
                      </a:r>
                      <a:r>
                        <a:rPr sz="1200">
                          <a:latin typeface="Calibri"/>
                          <a:cs typeface="Calibri"/>
                        </a:rPr>
                        <a:t>your</a:t>
                      </a:r>
                      <a:r>
                        <a:rPr lang="en-US" sz="1200" spc="-25">
                          <a:latin typeface="Calibri"/>
                          <a:cs typeface="Calibri"/>
                        </a:rPr>
                        <a:t> 2</a:t>
                      </a:r>
                      <a:r>
                        <a:rPr sz="1200" spc="-25">
                          <a:latin typeface="Calibri"/>
                          <a:cs typeface="Calibri"/>
                        </a:rPr>
                        <a:t>%.</a:t>
                      </a:r>
                      <a:endParaRPr sz="1200">
                        <a:latin typeface="Calibri"/>
                        <a:cs typeface="Calibri"/>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rowSpan="4" hMerge="1">
                  <a:txBody>
                    <a:bodyPr/>
                    <a:lstStyle/>
                    <a:p>
                      <a:endParaRPr/>
                    </a:p>
                  </a:txBody>
                  <a:tcPr marL="0" marR="0" marT="0" marB="0"/>
                </a:tc>
                <a:tc rowSpan="4" hMerge="1">
                  <a:txBody>
                    <a:bodyPr/>
                    <a:lstStyle/>
                    <a:p>
                      <a:endParaRPr/>
                    </a:p>
                  </a:txBody>
                  <a:tcPr marL="0" marR="0" marT="0" marB="0"/>
                </a:tc>
                <a:tc rowSpan="4" hMerge="1">
                  <a:txBody>
                    <a:bodyPr/>
                    <a:lstStyle/>
                    <a:p>
                      <a:endParaRPr/>
                    </a:p>
                  </a:txBody>
                  <a:tcPr marL="0" marR="0" marT="0" marB="0"/>
                </a:tc>
                <a:tc rowSpan="4"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6"/>
                  </a:ext>
                </a:extLst>
              </a:tr>
              <a:tr h="233679">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gridSpan="5" vMerge="1">
                  <a:txBody>
                    <a:bodyPr/>
                    <a:lstStyle/>
                    <a:p>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7"/>
                  </a:ext>
                </a:extLst>
              </a:tr>
              <a:tr h="233679">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gridSpan="5" vMerge="1">
                  <a:txBody>
                    <a:bodyPr/>
                    <a:lstStyle/>
                    <a:p>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8"/>
                  </a:ext>
                </a:extLst>
              </a:tr>
              <a:tr h="233679">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gridSpan="5" vMerge="1">
                  <a:txBody>
                    <a:bodyPr/>
                    <a:lstStyle/>
                    <a:p>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489777"/>
          </a:xfrm>
          <a:prstGeom prst="rect">
            <a:avLst/>
          </a:prstGeom>
        </p:spPr>
        <p:txBody>
          <a:bodyPr vert="horz" wrap="square" lIns="0" tIns="58320" rIns="0" bIns="0" rtlCol="0" anchor="t">
            <a:spAutoFit/>
          </a:bodyPr>
          <a:lstStyle/>
          <a:p>
            <a:pPr marL="229870">
              <a:spcBef>
                <a:spcPts val="95"/>
              </a:spcBef>
            </a:pPr>
            <a:r>
              <a:rPr spc="-20"/>
              <a:t>Section</a:t>
            </a:r>
            <a:r>
              <a:rPr spc="-105"/>
              <a:t> </a:t>
            </a:r>
            <a:r>
              <a:t>2:</a:t>
            </a:r>
            <a:r>
              <a:rPr spc="-70"/>
              <a:t> </a:t>
            </a:r>
            <a:r>
              <a:t>All</a:t>
            </a:r>
            <a:r>
              <a:rPr spc="-65"/>
              <a:t> </a:t>
            </a:r>
            <a:r>
              <a:rPr spc="-20"/>
              <a:t>Other</a:t>
            </a:r>
            <a:r>
              <a:rPr lang="en-US" spc="-20"/>
              <a:t> Committed Items</a:t>
            </a:r>
            <a:endParaRPr lang="en-US"/>
          </a:p>
        </p:txBody>
      </p:sp>
      <p:sp>
        <p:nvSpPr>
          <p:cNvPr id="3" name="object 3"/>
          <p:cNvSpPr txBox="1"/>
          <p:nvPr/>
        </p:nvSpPr>
        <p:spPr>
          <a:xfrm>
            <a:off x="364490" y="1348624"/>
            <a:ext cx="11450320" cy="3558025"/>
          </a:xfrm>
          <a:prstGeom prst="rect">
            <a:avLst/>
          </a:prstGeom>
        </p:spPr>
        <p:txBody>
          <a:bodyPr vert="horz" wrap="square" lIns="0" tIns="13335" rIns="0" bIns="0" rtlCol="0" anchor="t">
            <a:spAutoFit/>
          </a:bodyPr>
          <a:lstStyle/>
          <a:p>
            <a:pPr>
              <a:lnSpc>
                <a:spcPct val="100000"/>
              </a:lnSpc>
            </a:pPr>
            <a:endParaRPr sz="2000">
              <a:latin typeface="Calibri"/>
              <a:cs typeface="Calibri"/>
            </a:endParaRPr>
          </a:p>
          <a:p>
            <a:pPr marL="240665" marR="665480" indent="-228600">
              <a:lnSpc>
                <a:spcPts val="2160"/>
              </a:lnSpc>
              <a:spcBef>
                <a:spcPts val="1750"/>
              </a:spcBef>
              <a:buFont typeface="Arial"/>
              <a:buChar char="•"/>
              <a:tabLst>
                <a:tab pos="240665" algn="l"/>
                <a:tab pos="241300" algn="l"/>
              </a:tabLst>
            </a:pPr>
            <a:r>
              <a:rPr sz="2000" b="1">
                <a:latin typeface="Calibri"/>
                <a:cs typeface="Calibri"/>
              </a:rPr>
              <a:t>Credit</a:t>
            </a:r>
            <a:r>
              <a:rPr sz="2000" b="1" spc="-40">
                <a:latin typeface="Calibri"/>
                <a:cs typeface="Calibri"/>
              </a:rPr>
              <a:t> </a:t>
            </a:r>
            <a:r>
              <a:rPr sz="2000" b="1">
                <a:latin typeface="Calibri"/>
                <a:cs typeface="Calibri"/>
              </a:rPr>
              <a:t>Card</a:t>
            </a:r>
            <a:r>
              <a:rPr sz="2000" b="1" spc="-10">
                <a:latin typeface="Calibri"/>
                <a:cs typeface="Calibri"/>
              </a:rPr>
              <a:t> </a:t>
            </a:r>
            <a:r>
              <a:rPr sz="2000" b="1">
                <a:latin typeface="Calibri"/>
                <a:cs typeface="Calibri"/>
              </a:rPr>
              <a:t>charges</a:t>
            </a:r>
            <a:r>
              <a:rPr sz="2000" b="1" spc="-25">
                <a:latin typeface="Calibri"/>
                <a:cs typeface="Calibri"/>
              </a:rPr>
              <a:t> </a:t>
            </a:r>
            <a:r>
              <a:rPr sz="2000" b="1">
                <a:latin typeface="Calibri"/>
                <a:cs typeface="Calibri"/>
              </a:rPr>
              <a:t>not</a:t>
            </a:r>
            <a:r>
              <a:rPr sz="2000" b="1" spc="-45">
                <a:latin typeface="Calibri"/>
                <a:cs typeface="Calibri"/>
              </a:rPr>
              <a:t> </a:t>
            </a:r>
            <a:r>
              <a:rPr sz="2000" b="1">
                <a:latin typeface="Calibri"/>
                <a:cs typeface="Calibri"/>
              </a:rPr>
              <a:t>reconciled:</a:t>
            </a:r>
            <a:r>
              <a:rPr sz="2000" b="1" spc="380">
                <a:latin typeface="Calibri"/>
                <a:cs typeface="Calibri"/>
              </a:rPr>
              <a:t> </a:t>
            </a:r>
            <a:r>
              <a:rPr sz="2000">
                <a:latin typeface="Calibri"/>
                <a:cs typeface="Calibri"/>
              </a:rPr>
              <a:t>It</a:t>
            </a:r>
            <a:r>
              <a:rPr sz="2000" spc="-40">
                <a:latin typeface="Calibri"/>
                <a:cs typeface="Calibri"/>
              </a:rPr>
              <a:t> </a:t>
            </a:r>
            <a:r>
              <a:rPr sz="2000">
                <a:latin typeface="Calibri"/>
                <a:cs typeface="Calibri"/>
              </a:rPr>
              <a:t>is</a:t>
            </a:r>
            <a:r>
              <a:rPr sz="2000" spc="-20">
                <a:latin typeface="Calibri"/>
                <a:cs typeface="Calibri"/>
              </a:rPr>
              <a:t> </a:t>
            </a:r>
            <a:r>
              <a:rPr sz="2000">
                <a:latin typeface="Calibri"/>
                <a:cs typeface="Calibri"/>
              </a:rPr>
              <a:t>a</a:t>
            </a:r>
            <a:r>
              <a:rPr sz="2000" spc="-35">
                <a:latin typeface="Calibri"/>
                <a:cs typeface="Calibri"/>
              </a:rPr>
              <a:t> </a:t>
            </a:r>
            <a:r>
              <a:rPr sz="2000">
                <a:latin typeface="Calibri"/>
                <a:cs typeface="Calibri"/>
              </a:rPr>
              <a:t>best</a:t>
            </a:r>
            <a:r>
              <a:rPr sz="2000" spc="-15">
                <a:latin typeface="Calibri"/>
                <a:cs typeface="Calibri"/>
              </a:rPr>
              <a:t> </a:t>
            </a:r>
            <a:r>
              <a:rPr sz="2000">
                <a:latin typeface="Calibri"/>
                <a:cs typeface="Calibri"/>
              </a:rPr>
              <a:t>practice</a:t>
            </a:r>
            <a:r>
              <a:rPr sz="2000" spc="-30">
                <a:latin typeface="Calibri"/>
                <a:cs typeface="Calibri"/>
              </a:rPr>
              <a:t> </a:t>
            </a:r>
            <a:r>
              <a:rPr sz="2000">
                <a:latin typeface="Calibri"/>
                <a:cs typeface="Calibri"/>
              </a:rPr>
              <a:t>to</a:t>
            </a:r>
            <a:r>
              <a:rPr sz="2000" spc="-35">
                <a:latin typeface="Calibri"/>
                <a:cs typeface="Calibri"/>
              </a:rPr>
              <a:t> </a:t>
            </a:r>
            <a:r>
              <a:rPr sz="2000">
                <a:latin typeface="Calibri"/>
                <a:cs typeface="Calibri"/>
              </a:rPr>
              <a:t>stop</a:t>
            </a:r>
            <a:r>
              <a:rPr sz="2000" spc="-25">
                <a:latin typeface="Calibri"/>
                <a:cs typeface="Calibri"/>
              </a:rPr>
              <a:t> </a:t>
            </a:r>
            <a:r>
              <a:rPr sz="2000">
                <a:latin typeface="Calibri"/>
                <a:cs typeface="Calibri"/>
              </a:rPr>
              <a:t>all</a:t>
            </a:r>
            <a:r>
              <a:rPr sz="2000" spc="-20">
                <a:latin typeface="Calibri"/>
                <a:cs typeface="Calibri"/>
              </a:rPr>
              <a:t> </a:t>
            </a:r>
            <a:r>
              <a:rPr sz="2000">
                <a:latin typeface="Calibri"/>
                <a:cs typeface="Calibri"/>
              </a:rPr>
              <a:t>credit</a:t>
            </a:r>
            <a:r>
              <a:rPr sz="2000" spc="-25">
                <a:latin typeface="Calibri"/>
                <a:cs typeface="Calibri"/>
              </a:rPr>
              <a:t> </a:t>
            </a:r>
            <a:r>
              <a:rPr sz="2000">
                <a:latin typeface="Calibri"/>
                <a:cs typeface="Calibri"/>
              </a:rPr>
              <a:t>card</a:t>
            </a:r>
            <a:r>
              <a:rPr sz="2000" spc="-35">
                <a:latin typeface="Calibri"/>
                <a:cs typeface="Calibri"/>
              </a:rPr>
              <a:t> </a:t>
            </a:r>
            <a:r>
              <a:rPr sz="2000">
                <a:latin typeface="Calibri"/>
                <a:cs typeface="Calibri"/>
              </a:rPr>
              <a:t>charges</a:t>
            </a:r>
            <a:r>
              <a:rPr sz="2000" spc="-50">
                <a:latin typeface="Calibri"/>
                <a:cs typeface="Calibri"/>
              </a:rPr>
              <a:t> </a:t>
            </a:r>
            <a:r>
              <a:rPr sz="2000">
                <a:latin typeface="Calibri"/>
                <a:cs typeface="Calibri"/>
              </a:rPr>
              <a:t>at</a:t>
            </a:r>
            <a:r>
              <a:rPr sz="2000" spc="-15">
                <a:latin typeface="Calibri"/>
                <a:cs typeface="Calibri"/>
              </a:rPr>
              <a:t> </a:t>
            </a:r>
            <a:r>
              <a:rPr sz="2000">
                <a:latin typeface="Calibri"/>
                <a:cs typeface="Calibri"/>
              </a:rPr>
              <a:t>the</a:t>
            </a:r>
            <a:r>
              <a:rPr sz="2000" spc="-40">
                <a:latin typeface="Calibri"/>
                <a:cs typeface="Calibri"/>
              </a:rPr>
              <a:t> </a:t>
            </a:r>
            <a:r>
              <a:rPr sz="2000">
                <a:latin typeface="Calibri"/>
                <a:cs typeface="Calibri"/>
              </a:rPr>
              <a:t>end</a:t>
            </a:r>
            <a:r>
              <a:rPr sz="2000" spc="-30">
                <a:latin typeface="Calibri"/>
                <a:cs typeface="Calibri"/>
              </a:rPr>
              <a:t> </a:t>
            </a:r>
            <a:r>
              <a:rPr sz="2000" spc="-25">
                <a:latin typeface="Calibri"/>
                <a:cs typeface="Calibri"/>
              </a:rPr>
              <a:t>of </a:t>
            </a:r>
            <a:r>
              <a:rPr sz="2000">
                <a:latin typeface="Calibri"/>
                <a:cs typeface="Calibri"/>
              </a:rPr>
              <a:t>August.</a:t>
            </a:r>
            <a:r>
              <a:rPr sz="2000" spc="-55">
                <a:latin typeface="Calibri"/>
                <a:cs typeface="Calibri"/>
              </a:rPr>
              <a:t> </a:t>
            </a:r>
            <a:r>
              <a:rPr sz="2000">
                <a:latin typeface="Calibri"/>
                <a:cs typeface="Calibri"/>
              </a:rPr>
              <a:t>Notify</a:t>
            </a:r>
            <a:r>
              <a:rPr sz="2000" spc="-45">
                <a:latin typeface="Calibri"/>
                <a:cs typeface="Calibri"/>
              </a:rPr>
              <a:t> </a:t>
            </a:r>
            <a:r>
              <a:rPr sz="2000" spc="-10">
                <a:latin typeface="Calibri"/>
                <a:cs typeface="Calibri"/>
              </a:rPr>
              <a:t>PI’s</a:t>
            </a:r>
            <a:r>
              <a:rPr sz="2000" spc="-25">
                <a:latin typeface="Calibri"/>
                <a:cs typeface="Calibri"/>
              </a:rPr>
              <a:t> </a:t>
            </a:r>
            <a:r>
              <a:rPr sz="2000">
                <a:latin typeface="Calibri"/>
                <a:cs typeface="Calibri"/>
              </a:rPr>
              <a:t>well</a:t>
            </a:r>
            <a:r>
              <a:rPr sz="2000" spc="-25">
                <a:latin typeface="Calibri"/>
                <a:cs typeface="Calibri"/>
              </a:rPr>
              <a:t> </a:t>
            </a:r>
            <a:r>
              <a:rPr sz="2000">
                <a:latin typeface="Calibri"/>
                <a:cs typeface="Calibri"/>
              </a:rPr>
              <a:t>in</a:t>
            </a:r>
            <a:r>
              <a:rPr sz="2000" spc="-20">
                <a:latin typeface="Calibri"/>
                <a:cs typeface="Calibri"/>
              </a:rPr>
              <a:t> </a:t>
            </a:r>
            <a:r>
              <a:rPr sz="2000">
                <a:latin typeface="Calibri"/>
                <a:cs typeface="Calibri"/>
              </a:rPr>
              <a:t>advance</a:t>
            </a:r>
            <a:r>
              <a:rPr sz="2000" spc="-50">
                <a:latin typeface="Calibri"/>
                <a:cs typeface="Calibri"/>
              </a:rPr>
              <a:t> </a:t>
            </a:r>
            <a:r>
              <a:rPr sz="2000">
                <a:latin typeface="Calibri"/>
                <a:cs typeface="Calibri"/>
              </a:rPr>
              <a:t>of</a:t>
            </a:r>
            <a:r>
              <a:rPr sz="2000" spc="-35">
                <a:latin typeface="Calibri"/>
                <a:cs typeface="Calibri"/>
              </a:rPr>
              <a:t> </a:t>
            </a:r>
            <a:r>
              <a:rPr sz="2000">
                <a:latin typeface="Calibri"/>
                <a:cs typeface="Calibri"/>
              </a:rPr>
              <a:t>this</a:t>
            </a:r>
            <a:r>
              <a:rPr sz="2000" spc="-15">
                <a:latin typeface="Calibri"/>
                <a:cs typeface="Calibri"/>
              </a:rPr>
              <a:t> </a:t>
            </a:r>
            <a:r>
              <a:rPr sz="2000">
                <a:latin typeface="Calibri"/>
                <a:cs typeface="Calibri"/>
              </a:rPr>
              <a:t>deadline.</a:t>
            </a:r>
            <a:r>
              <a:rPr sz="2000" spc="-35">
                <a:latin typeface="Calibri"/>
                <a:cs typeface="Calibri"/>
              </a:rPr>
              <a:t> </a:t>
            </a:r>
            <a:r>
              <a:rPr sz="2000">
                <a:latin typeface="Calibri"/>
                <a:cs typeface="Calibri"/>
              </a:rPr>
              <a:t>This</a:t>
            </a:r>
            <a:r>
              <a:rPr sz="2000" spc="-15">
                <a:latin typeface="Calibri"/>
                <a:cs typeface="Calibri"/>
              </a:rPr>
              <a:t> </a:t>
            </a:r>
            <a:r>
              <a:rPr sz="2000">
                <a:latin typeface="Calibri"/>
                <a:cs typeface="Calibri"/>
              </a:rPr>
              <a:t>allows</a:t>
            </a:r>
            <a:r>
              <a:rPr sz="2000" spc="-20">
                <a:latin typeface="Calibri"/>
                <a:cs typeface="Calibri"/>
              </a:rPr>
              <a:t> </a:t>
            </a:r>
            <a:r>
              <a:rPr sz="2000">
                <a:latin typeface="Calibri"/>
                <a:cs typeface="Calibri"/>
              </a:rPr>
              <a:t>you</a:t>
            </a:r>
            <a:r>
              <a:rPr sz="2000" spc="-45">
                <a:latin typeface="Calibri"/>
                <a:cs typeface="Calibri"/>
              </a:rPr>
              <a:t> </a:t>
            </a:r>
            <a:r>
              <a:rPr sz="2000">
                <a:latin typeface="Calibri"/>
                <a:cs typeface="Calibri"/>
              </a:rPr>
              <a:t>the</a:t>
            </a:r>
            <a:r>
              <a:rPr sz="2000" spc="-35">
                <a:latin typeface="Calibri"/>
                <a:cs typeface="Calibri"/>
              </a:rPr>
              <a:t> </a:t>
            </a:r>
            <a:r>
              <a:rPr sz="2000">
                <a:latin typeface="Calibri"/>
                <a:cs typeface="Calibri"/>
              </a:rPr>
              <a:t>month</a:t>
            </a:r>
            <a:r>
              <a:rPr sz="2000" spc="-30">
                <a:latin typeface="Calibri"/>
                <a:cs typeface="Calibri"/>
              </a:rPr>
              <a:t> </a:t>
            </a:r>
            <a:r>
              <a:rPr sz="2000">
                <a:latin typeface="Calibri"/>
                <a:cs typeface="Calibri"/>
              </a:rPr>
              <a:t>of</a:t>
            </a:r>
            <a:r>
              <a:rPr sz="2000" spc="-20">
                <a:latin typeface="Calibri"/>
                <a:cs typeface="Calibri"/>
              </a:rPr>
              <a:t> </a:t>
            </a:r>
            <a:r>
              <a:rPr sz="2000">
                <a:latin typeface="Calibri"/>
                <a:cs typeface="Calibri"/>
              </a:rPr>
              <a:t>September</a:t>
            </a:r>
            <a:r>
              <a:rPr sz="2000" spc="-25">
                <a:latin typeface="Calibri"/>
                <a:cs typeface="Calibri"/>
              </a:rPr>
              <a:t> </a:t>
            </a:r>
            <a:r>
              <a:rPr sz="2000">
                <a:latin typeface="Calibri"/>
                <a:cs typeface="Calibri"/>
              </a:rPr>
              <a:t>to</a:t>
            </a:r>
            <a:r>
              <a:rPr sz="2000" spc="-25">
                <a:latin typeface="Calibri"/>
                <a:cs typeface="Calibri"/>
              </a:rPr>
              <a:t> </a:t>
            </a:r>
            <a:r>
              <a:rPr sz="2000" spc="-10">
                <a:latin typeface="Calibri"/>
                <a:cs typeface="Calibri"/>
              </a:rPr>
              <a:t>receive</a:t>
            </a:r>
            <a:endParaRPr sz="2000">
              <a:latin typeface="Calibri"/>
              <a:cs typeface="Calibri"/>
            </a:endParaRPr>
          </a:p>
          <a:p>
            <a:pPr marL="240665" marR="5080">
              <a:lnSpc>
                <a:spcPts val="2160"/>
              </a:lnSpc>
              <a:spcBef>
                <a:spcPts val="5"/>
              </a:spcBef>
            </a:pPr>
            <a:r>
              <a:rPr sz="2000">
                <a:latin typeface="Calibri"/>
                <a:cs typeface="Calibri"/>
              </a:rPr>
              <a:t>orders</a:t>
            </a:r>
            <a:r>
              <a:rPr sz="2000" spc="-35">
                <a:latin typeface="Calibri"/>
                <a:cs typeface="Calibri"/>
              </a:rPr>
              <a:t> </a:t>
            </a:r>
            <a:r>
              <a:rPr sz="2000">
                <a:latin typeface="Calibri"/>
                <a:cs typeface="Calibri"/>
              </a:rPr>
              <a:t>in</a:t>
            </a:r>
            <a:r>
              <a:rPr sz="2000" spc="-25">
                <a:latin typeface="Calibri"/>
                <a:cs typeface="Calibri"/>
              </a:rPr>
              <a:t> </a:t>
            </a:r>
            <a:r>
              <a:rPr sz="2000">
                <a:latin typeface="Calibri"/>
                <a:cs typeface="Calibri"/>
              </a:rPr>
              <a:t>and</a:t>
            </a:r>
            <a:r>
              <a:rPr sz="2000" spc="-45">
                <a:latin typeface="Calibri"/>
                <a:cs typeface="Calibri"/>
              </a:rPr>
              <a:t> </a:t>
            </a:r>
            <a:r>
              <a:rPr sz="2000">
                <a:latin typeface="Calibri"/>
                <a:cs typeface="Calibri"/>
              </a:rPr>
              <a:t>reconcile</a:t>
            </a:r>
            <a:r>
              <a:rPr sz="2000" spc="-30">
                <a:latin typeface="Calibri"/>
                <a:cs typeface="Calibri"/>
              </a:rPr>
              <a:t> </a:t>
            </a:r>
            <a:r>
              <a:rPr sz="2000">
                <a:latin typeface="Calibri"/>
                <a:cs typeface="Calibri"/>
              </a:rPr>
              <a:t>as</a:t>
            </a:r>
            <a:r>
              <a:rPr sz="2000" spc="-30">
                <a:latin typeface="Calibri"/>
                <a:cs typeface="Calibri"/>
              </a:rPr>
              <a:t> </a:t>
            </a:r>
            <a:r>
              <a:rPr sz="2000">
                <a:latin typeface="Calibri"/>
                <a:cs typeface="Calibri"/>
              </a:rPr>
              <a:t>much</a:t>
            </a:r>
            <a:r>
              <a:rPr sz="2000" spc="-35">
                <a:latin typeface="Calibri"/>
                <a:cs typeface="Calibri"/>
              </a:rPr>
              <a:t> </a:t>
            </a:r>
            <a:r>
              <a:rPr sz="2000">
                <a:latin typeface="Calibri"/>
                <a:cs typeface="Calibri"/>
              </a:rPr>
              <a:t>as</a:t>
            </a:r>
            <a:r>
              <a:rPr sz="2000" spc="-30">
                <a:latin typeface="Calibri"/>
                <a:cs typeface="Calibri"/>
              </a:rPr>
              <a:t> </a:t>
            </a:r>
            <a:r>
              <a:rPr sz="2000">
                <a:latin typeface="Calibri"/>
                <a:cs typeface="Calibri"/>
              </a:rPr>
              <a:t>possible.</a:t>
            </a:r>
            <a:r>
              <a:rPr sz="2000" spc="-15">
                <a:latin typeface="Calibri"/>
                <a:cs typeface="Calibri"/>
              </a:rPr>
              <a:t> </a:t>
            </a:r>
            <a:r>
              <a:rPr sz="2000">
                <a:latin typeface="Calibri"/>
                <a:cs typeface="Calibri"/>
              </a:rPr>
              <a:t>This</a:t>
            </a:r>
            <a:r>
              <a:rPr sz="2000" spc="-25">
                <a:latin typeface="Calibri"/>
                <a:cs typeface="Calibri"/>
              </a:rPr>
              <a:t> </a:t>
            </a:r>
            <a:r>
              <a:rPr sz="2000">
                <a:latin typeface="Calibri"/>
                <a:cs typeface="Calibri"/>
              </a:rPr>
              <a:t>will</a:t>
            </a:r>
            <a:r>
              <a:rPr sz="2000" spc="-20">
                <a:latin typeface="Calibri"/>
                <a:cs typeface="Calibri"/>
              </a:rPr>
              <a:t> </a:t>
            </a:r>
            <a:r>
              <a:rPr sz="2000">
                <a:latin typeface="Calibri"/>
                <a:cs typeface="Calibri"/>
              </a:rPr>
              <a:t>reduce</a:t>
            </a:r>
            <a:r>
              <a:rPr sz="2000" spc="-40">
                <a:latin typeface="Calibri"/>
                <a:cs typeface="Calibri"/>
              </a:rPr>
              <a:t> </a:t>
            </a:r>
            <a:r>
              <a:rPr sz="2000">
                <a:latin typeface="Calibri"/>
                <a:cs typeface="Calibri"/>
              </a:rPr>
              <a:t>the</a:t>
            </a:r>
            <a:r>
              <a:rPr sz="2000" spc="-30">
                <a:latin typeface="Calibri"/>
                <a:cs typeface="Calibri"/>
              </a:rPr>
              <a:t> </a:t>
            </a:r>
            <a:r>
              <a:rPr sz="2000">
                <a:latin typeface="Calibri"/>
                <a:cs typeface="Calibri"/>
              </a:rPr>
              <a:t>amount</a:t>
            </a:r>
            <a:r>
              <a:rPr sz="2000" spc="-40">
                <a:latin typeface="Calibri"/>
                <a:cs typeface="Calibri"/>
              </a:rPr>
              <a:t> </a:t>
            </a:r>
            <a:r>
              <a:rPr sz="2000">
                <a:latin typeface="Calibri"/>
                <a:cs typeface="Calibri"/>
              </a:rPr>
              <a:t>of</a:t>
            </a:r>
            <a:r>
              <a:rPr sz="2000" spc="-35">
                <a:latin typeface="Calibri"/>
                <a:cs typeface="Calibri"/>
              </a:rPr>
              <a:t> </a:t>
            </a:r>
            <a:r>
              <a:rPr sz="2000">
                <a:latin typeface="Calibri"/>
                <a:cs typeface="Calibri"/>
              </a:rPr>
              <a:t>credit</a:t>
            </a:r>
            <a:r>
              <a:rPr sz="2000" spc="-25">
                <a:latin typeface="Calibri"/>
                <a:cs typeface="Calibri"/>
              </a:rPr>
              <a:t> </a:t>
            </a:r>
            <a:r>
              <a:rPr sz="2000">
                <a:latin typeface="Calibri"/>
                <a:cs typeface="Calibri"/>
              </a:rPr>
              <a:t>card</a:t>
            </a:r>
            <a:r>
              <a:rPr sz="2000" spc="-35">
                <a:latin typeface="Calibri"/>
                <a:cs typeface="Calibri"/>
              </a:rPr>
              <a:t> </a:t>
            </a:r>
            <a:r>
              <a:rPr sz="2000">
                <a:latin typeface="Calibri"/>
                <a:cs typeface="Calibri"/>
              </a:rPr>
              <a:t>orders</a:t>
            </a:r>
            <a:r>
              <a:rPr sz="2000" spc="-30">
                <a:latin typeface="Calibri"/>
                <a:cs typeface="Calibri"/>
              </a:rPr>
              <a:t> </a:t>
            </a:r>
            <a:r>
              <a:rPr sz="2000">
                <a:latin typeface="Calibri"/>
                <a:cs typeface="Calibri"/>
              </a:rPr>
              <a:t>that</a:t>
            </a:r>
            <a:r>
              <a:rPr sz="2000" spc="-25">
                <a:latin typeface="Calibri"/>
                <a:cs typeface="Calibri"/>
              </a:rPr>
              <a:t> </a:t>
            </a:r>
            <a:r>
              <a:rPr sz="2000">
                <a:latin typeface="Calibri"/>
                <a:cs typeface="Calibri"/>
              </a:rPr>
              <a:t>have</a:t>
            </a:r>
            <a:r>
              <a:rPr sz="2000" spc="-25">
                <a:latin typeface="Calibri"/>
                <a:cs typeface="Calibri"/>
              </a:rPr>
              <a:t> </a:t>
            </a:r>
            <a:r>
              <a:rPr sz="2000" spc="-20">
                <a:latin typeface="Calibri"/>
                <a:cs typeface="Calibri"/>
              </a:rPr>
              <a:t>been </a:t>
            </a:r>
            <a:r>
              <a:rPr sz="2000">
                <a:latin typeface="Calibri"/>
                <a:cs typeface="Calibri"/>
              </a:rPr>
              <a:t>carried</a:t>
            </a:r>
            <a:r>
              <a:rPr sz="2000" spc="-25">
                <a:latin typeface="Calibri"/>
                <a:cs typeface="Calibri"/>
              </a:rPr>
              <a:t> </a:t>
            </a:r>
            <a:r>
              <a:rPr sz="2000">
                <a:latin typeface="Calibri"/>
                <a:cs typeface="Calibri"/>
              </a:rPr>
              <a:t>into</a:t>
            </a:r>
            <a:r>
              <a:rPr sz="2000" spc="-25">
                <a:latin typeface="Calibri"/>
                <a:cs typeface="Calibri"/>
              </a:rPr>
              <a:t> </a:t>
            </a:r>
            <a:r>
              <a:rPr sz="2000">
                <a:latin typeface="Calibri"/>
                <a:cs typeface="Calibri"/>
              </a:rPr>
              <a:t>FY2</a:t>
            </a:r>
            <a:r>
              <a:rPr lang="en-US" sz="2000">
                <a:latin typeface="Calibri"/>
                <a:cs typeface="Calibri"/>
              </a:rPr>
              <a:t>4</a:t>
            </a:r>
            <a:r>
              <a:rPr sz="2000">
                <a:latin typeface="Calibri"/>
                <a:cs typeface="Calibri"/>
              </a:rPr>
              <a:t>.</a:t>
            </a:r>
            <a:r>
              <a:rPr sz="2000" spc="-35">
                <a:latin typeface="Calibri"/>
                <a:cs typeface="Calibri"/>
              </a:rPr>
              <a:t> </a:t>
            </a:r>
            <a:r>
              <a:rPr sz="2000">
                <a:latin typeface="Calibri"/>
                <a:cs typeface="Calibri"/>
              </a:rPr>
              <a:t>Once</a:t>
            </a:r>
            <a:r>
              <a:rPr sz="2000" spc="-55">
                <a:latin typeface="Calibri"/>
                <a:cs typeface="Calibri"/>
              </a:rPr>
              <a:t> </a:t>
            </a:r>
            <a:r>
              <a:rPr sz="2000">
                <a:latin typeface="Calibri"/>
                <a:cs typeface="Calibri"/>
              </a:rPr>
              <a:t>FY2</a:t>
            </a:r>
            <a:r>
              <a:rPr lang="en-US" sz="2000">
                <a:latin typeface="Calibri"/>
                <a:cs typeface="Calibri"/>
              </a:rPr>
              <a:t>4</a:t>
            </a:r>
            <a:r>
              <a:rPr sz="2000" spc="-30">
                <a:latin typeface="Calibri"/>
                <a:cs typeface="Calibri"/>
              </a:rPr>
              <a:t> </a:t>
            </a:r>
            <a:r>
              <a:rPr sz="2000">
                <a:latin typeface="Calibri"/>
                <a:cs typeface="Calibri"/>
              </a:rPr>
              <a:t>starts,</a:t>
            </a:r>
            <a:r>
              <a:rPr sz="2000" spc="-5">
                <a:latin typeface="Calibri"/>
                <a:cs typeface="Calibri"/>
              </a:rPr>
              <a:t> </a:t>
            </a:r>
            <a:r>
              <a:rPr sz="2000">
                <a:latin typeface="Calibri"/>
                <a:cs typeface="Calibri"/>
              </a:rPr>
              <a:t>you</a:t>
            </a:r>
            <a:r>
              <a:rPr sz="2000" spc="-45">
                <a:latin typeface="Calibri"/>
                <a:cs typeface="Calibri"/>
              </a:rPr>
              <a:t> </a:t>
            </a:r>
            <a:r>
              <a:rPr sz="2000">
                <a:latin typeface="Calibri"/>
                <a:cs typeface="Calibri"/>
              </a:rPr>
              <a:t>will</a:t>
            </a:r>
            <a:r>
              <a:rPr sz="2000" spc="-20">
                <a:latin typeface="Calibri"/>
                <a:cs typeface="Calibri"/>
              </a:rPr>
              <a:t> </a:t>
            </a:r>
            <a:r>
              <a:rPr sz="2000">
                <a:latin typeface="Calibri"/>
                <a:cs typeface="Calibri"/>
              </a:rPr>
              <a:t>only</a:t>
            </a:r>
            <a:r>
              <a:rPr sz="2000" spc="-40">
                <a:latin typeface="Calibri"/>
                <a:cs typeface="Calibri"/>
              </a:rPr>
              <a:t> </a:t>
            </a:r>
            <a:r>
              <a:rPr sz="2000">
                <a:latin typeface="Calibri"/>
                <a:cs typeface="Calibri"/>
              </a:rPr>
              <a:t>want</a:t>
            </a:r>
            <a:r>
              <a:rPr sz="2000" spc="-25">
                <a:latin typeface="Calibri"/>
                <a:cs typeface="Calibri"/>
              </a:rPr>
              <a:t> </a:t>
            </a:r>
            <a:r>
              <a:rPr sz="2000">
                <a:latin typeface="Calibri"/>
                <a:cs typeface="Calibri"/>
              </a:rPr>
              <a:t>to</a:t>
            </a:r>
            <a:r>
              <a:rPr sz="2000" spc="-40">
                <a:latin typeface="Calibri"/>
                <a:cs typeface="Calibri"/>
              </a:rPr>
              <a:t> </a:t>
            </a:r>
            <a:r>
              <a:rPr sz="2000">
                <a:latin typeface="Calibri"/>
                <a:cs typeface="Calibri"/>
              </a:rPr>
              <a:t>use</a:t>
            </a:r>
            <a:r>
              <a:rPr sz="2000" spc="-25">
                <a:latin typeface="Calibri"/>
                <a:cs typeface="Calibri"/>
              </a:rPr>
              <a:t> </a:t>
            </a:r>
            <a:r>
              <a:rPr lang="en-US" sz="2000">
                <a:latin typeface="Calibri"/>
                <a:cs typeface="Calibri"/>
              </a:rPr>
              <a:t>FY24</a:t>
            </a:r>
            <a:r>
              <a:rPr sz="2000">
                <a:latin typeface="Calibri"/>
                <a:cs typeface="Calibri"/>
              </a:rPr>
              <a:t>/2</a:t>
            </a:r>
            <a:r>
              <a:rPr lang="en-US" sz="2000">
                <a:latin typeface="Calibri"/>
                <a:cs typeface="Calibri"/>
              </a:rPr>
              <a:t>5</a:t>
            </a:r>
            <a:r>
              <a:rPr sz="2000" spc="-55">
                <a:latin typeface="Calibri"/>
                <a:cs typeface="Calibri"/>
              </a:rPr>
              <a:t> </a:t>
            </a:r>
            <a:r>
              <a:rPr sz="2000">
                <a:latin typeface="Calibri"/>
                <a:cs typeface="Calibri"/>
              </a:rPr>
              <a:t>funds</a:t>
            </a:r>
            <a:r>
              <a:rPr sz="2000" spc="-40">
                <a:latin typeface="Calibri"/>
                <a:cs typeface="Calibri"/>
              </a:rPr>
              <a:t> </a:t>
            </a:r>
            <a:r>
              <a:rPr sz="2000">
                <a:latin typeface="Calibri"/>
                <a:cs typeface="Calibri"/>
              </a:rPr>
              <a:t>for</a:t>
            </a:r>
            <a:r>
              <a:rPr sz="2000" spc="-40">
                <a:latin typeface="Calibri"/>
                <a:cs typeface="Calibri"/>
              </a:rPr>
              <a:t> </a:t>
            </a:r>
            <a:r>
              <a:rPr sz="2000">
                <a:latin typeface="Calibri"/>
                <a:cs typeface="Calibri"/>
              </a:rPr>
              <a:t>credit</a:t>
            </a:r>
            <a:r>
              <a:rPr sz="2000" spc="-30">
                <a:latin typeface="Calibri"/>
                <a:cs typeface="Calibri"/>
              </a:rPr>
              <a:t> </a:t>
            </a:r>
            <a:r>
              <a:rPr sz="2000">
                <a:latin typeface="Calibri"/>
                <a:cs typeface="Calibri"/>
              </a:rPr>
              <a:t>card</a:t>
            </a:r>
            <a:r>
              <a:rPr sz="2000" spc="-45">
                <a:latin typeface="Calibri"/>
                <a:cs typeface="Calibri"/>
              </a:rPr>
              <a:t> </a:t>
            </a:r>
            <a:r>
              <a:rPr sz="2000">
                <a:latin typeface="Calibri"/>
                <a:cs typeface="Calibri"/>
              </a:rPr>
              <a:t>orders.</a:t>
            </a:r>
            <a:r>
              <a:rPr sz="2000" spc="-20">
                <a:latin typeface="Calibri"/>
                <a:cs typeface="Calibri"/>
              </a:rPr>
              <a:t> </a:t>
            </a:r>
            <a:r>
              <a:rPr sz="2000" b="1">
                <a:latin typeface="Calibri"/>
                <a:cs typeface="Calibri"/>
              </a:rPr>
              <a:t>No</a:t>
            </a:r>
            <a:r>
              <a:rPr sz="2000" b="1" spc="-30">
                <a:latin typeface="Calibri"/>
                <a:cs typeface="Calibri"/>
              </a:rPr>
              <a:t> </a:t>
            </a:r>
            <a:r>
              <a:rPr sz="2000" b="1" spc="-10">
                <a:latin typeface="Calibri"/>
                <a:cs typeface="Calibri"/>
              </a:rPr>
              <a:t>prior </a:t>
            </a:r>
            <a:r>
              <a:rPr sz="2000" b="1">
                <a:latin typeface="Calibri"/>
                <a:cs typeface="Calibri"/>
              </a:rPr>
              <a:t>year</a:t>
            </a:r>
            <a:r>
              <a:rPr sz="2000" b="1" spc="-15">
                <a:latin typeface="Calibri"/>
                <a:cs typeface="Calibri"/>
              </a:rPr>
              <a:t> </a:t>
            </a:r>
            <a:r>
              <a:rPr sz="2000" b="1">
                <a:latin typeface="Calibri"/>
                <a:cs typeface="Calibri"/>
              </a:rPr>
              <a:t>funds</a:t>
            </a:r>
            <a:r>
              <a:rPr sz="2000" b="1" spc="-35">
                <a:latin typeface="Calibri"/>
                <a:cs typeface="Calibri"/>
              </a:rPr>
              <a:t> </a:t>
            </a:r>
            <a:r>
              <a:rPr sz="2000" b="1">
                <a:latin typeface="Calibri"/>
                <a:cs typeface="Calibri"/>
              </a:rPr>
              <a:t>should</a:t>
            </a:r>
            <a:r>
              <a:rPr sz="2000" b="1" spc="-50">
                <a:latin typeface="Calibri"/>
                <a:cs typeface="Calibri"/>
              </a:rPr>
              <a:t> </a:t>
            </a:r>
            <a:r>
              <a:rPr sz="2000" b="1">
                <a:latin typeface="Calibri"/>
                <a:cs typeface="Calibri"/>
              </a:rPr>
              <a:t>be</a:t>
            </a:r>
            <a:r>
              <a:rPr sz="2000" b="1" spc="-30">
                <a:latin typeface="Calibri"/>
                <a:cs typeface="Calibri"/>
              </a:rPr>
              <a:t> </a:t>
            </a:r>
            <a:r>
              <a:rPr sz="2000" b="1">
                <a:latin typeface="Calibri"/>
                <a:cs typeface="Calibri"/>
              </a:rPr>
              <a:t>used</a:t>
            </a:r>
            <a:r>
              <a:rPr sz="2000" b="1" spc="-25">
                <a:latin typeface="Calibri"/>
                <a:cs typeface="Calibri"/>
              </a:rPr>
              <a:t> </a:t>
            </a:r>
            <a:r>
              <a:rPr sz="2000" b="1">
                <a:latin typeface="Calibri"/>
                <a:cs typeface="Calibri"/>
              </a:rPr>
              <a:t>for</a:t>
            </a:r>
            <a:r>
              <a:rPr sz="2000" b="1" spc="-25">
                <a:latin typeface="Calibri"/>
                <a:cs typeface="Calibri"/>
              </a:rPr>
              <a:t> </a:t>
            </a:r>
            <a:r>
              <a:rPr sz="2000" b="1">
                <a:latin typeface="Calibri"/>
                <a:cs typeface="Calibri"/>
              </a:rPr>
              <a:t>credit</a:t>
            </a:r>
            <a:r>
              <a:rPr sz="2000" b="1" spc="-30">
                <a:latin typeface="Calibri"/>
                <a:cs typeface="Calibri"/>
              </a:rPr>
              <a:t> </a:t>
            </a:r>
            <a:r>
              <a:rPr sz="2000" b="1">
                <a:latin typeface="Calibri"/>
                <a:cs typeface="Calibri"/>
              </a:rPr>
              <a:t>card</a:t>
            </a:r>
            <a:r>
              <a:rPr sz="2000" b="1" spc="-35">
                <a:latin typeface="Calibri"/>
                <a:cs typeface="Calibri"/>
              </a:rPr>
              <a:t> </a:t>
            </a:r>
            <a:r>
              <a:rPr sz="2000" b="1" spc="-10">
                <a:latin typeface="Calibri"/>
                <a:cs typeface="Calibri"/>
              </a:rPr>
              <a:t>charges.</a:t>
            </a:r>
            <a:endParaRPr sz="2000">
              <a:latin typeface="Calibri"/>
              <a:cs typeface="Calibri"/>
            </a:endParaRPr>
          </a:p>
          <a:p>
            <a:pPr>
              <a:lnSpc>
                <a:spcPct val="100000"/>
              </a:lnSpc>
            </a:pPr>
            <a:endParaRPr sz="2000">
              <a:latin typeface="Calibri"/>
              <a:cs typeface="Calibri"/>
            </a:endParaRPr>
          </a:p>
          <a:p>
            <a:pPr marL="240665" indent="-227965">
              <a:lnSpc>
                <a:spcPct val="100000"/>
              </a:lnSpc>
              <a:spcBef>
                <a:spcPts val="1435"/>
              </a:spcBef>
              <a:buFont typeface="Arial"/>
              <a:buChar char="•"/>
              <a:tabLst>
                <a:tab pos="240665" algn="l"/>
                <a:tab pos="241300" algn="l"/>
              </a:tabLst>
            </a:pPr>
            <a:r>
              <a:rPr sz="2000" b="1" spc="-10">
                <a:latin typeface="Calibri"/>
                <a:cs typeface="Calibri"/>
              </a:rPr>
              <a:t>1358’s</a:t>
            </a:r>
            <a:r>
              <a:rPr sz="2000" b="1" spc="-80">
                <a:latin typeface="Calibri"/>
                <a:cs typeface="Calibri"/>
              </a:rPr>
              <a:t> </a:t>
            </a:r>
            <a:r>
              <a:rPr sz="2000" b="1" spc="-20">
                <a:latin typeface="Calibri"/>
                <a:cs typeface="Calibri"/>
              </a:rPr>
              <a:t>(IPAs)</a:t>
            </a:r>
            <a:r>
              <a:rPr sz="2000" b="1" spc="-55">
                <a:latin typeface="Calibri"/>
                <a:cs typeface="Calibri"/>
              </a:rPr>
              <a:t> </a:t>
            </a:r>
            <a:r>
              <a:rPr sz="2000">
                <a:latin typeface="Calibri"/>
                <a:cs typeface="Calibri"/>
              </a:rPr>
              <a:t>that</a:t>
            </a:r>
            <a:r>
              <a:rPr sz="2000" spc="-15">
                <a:latin typeface="Calibri"/>
                <a:cs typeface="Calibri"/>
              </a:rPr>
              <a:t> </a:t>
            </a:r>
            <a:r>
              <a:rPr sz="2000">
                <a:latin typeface="Calibri"/>
                <a:cs typeface="Calibri"/>
              </a:rPr>
              <a:t>have</a:t>
            </a:r>
            <a:r>
              <a:rPr sz="2000" spc="-30">
                <a:latin typeface="Calibri"/>
                <a:cs typeface="Calibri"/>
              </a:rPr>
              <a:t> </a:t>
            </a:r>
            <a:r>
              <a:rPr sz="2000">
                <a:latin typeface="Calibri"/>
                <a:cs typeface="Calibri"/>
              </a:rPr>
              <a:t>been</a:t>
            </a:r>
            <a:r>
              <a:rPr sz="2000" spc="-35">
                <a:latin typeface="Calibri"/>
                <a:cs typeface="Calibri"/>
              </a:rPr>
              <a:t> </a:t>
            </a:r>
            <a:r>
              <a:rPr sz="2000">
                <a:latin typeface="Calibri"/>
                <a:cs typeface="Calibri"/>
              </a:rPr>
              <a:t>sent</a:t>
            </a:r>
            <a:r>
              <a:rPr sz="2000" spc="-15">
                <a:latin typeface="Calibri"/>
                <a:cs typeface="Calibri"/>
              </a:rPr>
              <a:t> </a:t>
            </a:r>
            <a:r>
              <a:rPr sz="2000">
                <a:latin typeface="Calibri"/>
                <a:cs typeface="Calibri"/>
              </a:rPr>
              <a:t>to</a:t>
            </a:r>
            <a:r>
              <a:rPr sz="2000" spc="-40">
                <a:latin typeface="Calibri"/>
                <a:cs typeface="Calibri"/>
              </a:rPr>
              <a:t> </a:t>
            </a:r>
            <a:r>
              <a:rPr sz="2000">
                <a:latin typeface="Calibri"/>
                <a:cs typeface="Calibri"/>
              </a:rPr>
              <a:t>Fiscal</a:t>
            </a:r>
            <a:r>
              <a:rPr sz="2000" spc="-25">
                <a:latin typeface="Calibri"/>
                <a:cs typeface="Calibri"/>
              </a:rPr>
              <a:t> </a:t>
            </a:r>
            <a:r>
              <a:rPr sz="2000">
                <a:latin typeface="Calibri"/>
                <a:cs typeface="Calibri"/>
              </a:rPr>
              <a:t>but</a:t>
            </a:r>
            <a:r>
              <a:rPr sz="2000" spc="-40">
                <a:latin typeface="Calibri"/>
                <a:cs typeface="Calibri"/>
              </a:rPr>
              <a:t> </a:t>
            </a:r>
            <a:r>
              <a:rPr sz="2000">
                <a:latin typeface="Calibri"/>
                <a:cs typeface="Calibri"/>
              </a:rPr>
              <a:t>not</a:t>
            </a:r>
            <a:r>
              <a:rPr sz="2000" spc="-40">
                <a:latin typeface="Calibri"/>
                <a:cs typeface="Calibri"/>
              </a:rPr>
              <a:t> </a:t>
            </a:r>
            <a:r>
              <a:rPr sz="2000">
                <a:latin typeface="Calibri"/>
                <a:cs typeface="Calibri"/>
              </a:rPr>
              <a:t>obligated</a:t>
            </a:r>
            <a:r>
              <a:rPr sz="2000" spc="-35">
                <a:latin typeface="Calibri"/>
                <a:cs typeface="Calibri"/>
              </a:rPr>
              <a:t> </a:t>
            </a:r>
            <a:r>
              <a:rPr sz="2000">
                <a:latin typeface="Calibri"/>
                <a:cs typeface="Calibri"/>
              </a:rPr>
              <a:t>by</a:t>
            </a:r>
            <a:r>
              <a:rPr sz="2000" spc="-40">
                <a:latin typeface="Calibri"/>
                <a:cs typeface="Calibri"/>
              </a:rPr>
              <a:t> </a:t>
            </a:r>
            <a:r>
              <a:rPr sz="2000">
                <a:latin typeface="Calibri"/>
                <a:cs typeface="Calibri"/>
              </a:rPr>
              <a:t>your</a:t>
            </a:r>
            <a:r>
              <a:rPr sz="2000" spc="-55">
                <a:latin typeface="Calibri"/>
                <a:cs typeface="Calibri"/>
              </a:rPr>
              <a:t> </a:t>
            </a:r>
            <a:r>
              <a:rPr sz="2000">
                <a:latin typeface="Calibri"/>
                <a:cs typeface="Calibri"/>
              </a:rPr>
              <a:t>Fiscal</a:t>
            </a:r>
            <a:r>
              <a:rPr sz="2000" spc="-15">
                <a:latin typeface="Calibri"/>
                <a:cs typeface="Calibri"/>
              </a:rPr>
              <a:t> </a:t>
            </a:r>
            <a:r>
              <a:rPr sz="2000" spc="-10">
                <a:latin typeface="Calibri"/>
                <a:cs typeface="Calibri"/>
              </a:rPr>
              <a:t>Office.</a:t>
            </a:r>
            <a:endParaRPr sz="2000">
              <a:latin typeface="Calibri"/>
              <a:cs typeface="Calibri"/>
            </a:endParaRPr>
          </a:p>
          <a:p>
            <a:pPr>
              <a:lnSpc>
                <a:spcPct val="100000"/>
              </a:lnSpc>
              <a:spcBef>
                <a:spcPts val="15"/>
              </a:spcBef>
              <a:buFont typeface="Arial"/>
              <a:buChar char="•"/>
            </a:pPr>
            <a:endParaRPr sz="3200">
              <a:latin typeface="Calibri"/>
              <a:cs typeface="Calibri"/>
            </a:endParaRPr>
          </a:p>
          <a:p>
            <a:pPr marL="240665" indent="-227965">
              <a:lnSpc>
                <a:spcPct val="100000"/>
              </a:lnSpc>
              <a:spcBef>
                <a:spcPts val="5"/>
              </a:spcBef>
              <a:buFont typeface="Arial"/>
              <a:buChar char="•"/>
              <a:tabLst>
                <a:tab pos="240665" algn="l"/>
                <a:tab pos="241300" algn="l"/>
              </a:tabLst>
            </a:pPr>
            <a:r>
              <a:rPr sz="2000" b="1" spc="-10">
                <a:latin typeface="Calibri"/>
                <a:cs typeface="Calibri"/>
              </a:rPr>
              <a:t>2237’s</a:t>
            </a:r>
            <a:r>
              <a:rPr sz="2000" b="1" spc="-90">
                <a:latin typeface="Calibri"/>
                <a:cs typeface="Calibri"/>
              </a:rPr>
              <a:t> </a:t>
            </a:r>
            <a:r>
              <a:rPr sz="2000" b="1">
                <a:latin typeface="Calibri"/>
                <a:cs typeface="Calibri"/>
              </a:rPr>
              <a:t>(Contracts)</a:t>
            </a:r>
            <a:r>
              <a:rPr sz="2000" b="1" spc="-50">
                <a:latin typeface="Calibri"/>
                <a:cs typeface="Calibri"/>
              </a:rPr>
              <a:t> </a:t>
            </a:r>
            <a:r>
              <a:rPr sz="2000">
                <a:latin typeface="Calibri"/>
                <a:cs typeface="Calibri"/>
              </a:rPr>
              <a:t>that</a:t>
            </a:r>
            <a:r>
              <a:rPr sz="2000" spc="-40">
                <a:latin typeface="Calibri"/>
                <a:cs typeface="Calibri"/>
              </a:rPr>
              <a:t> </a:t>
            </a:r>
            <a:r>
              <a:rPr sz="2000">
                <a:latin typeface="Calibri"/>
                <a:cs typeface="Calibri"/>
              </a:rPr>
              <a:t>have</a:t>
            </a:r>
            <a:r>
              <a:rPr sz="2000" spc="-40">
                <a:latin typeface="Calibri"/>
                <a:cs typeface="Calibri"/>
              </a:rPr>
              <a:t> </a:t>
            </a:r>
            <a:r>
              <a:rPr sz="2000">
                <a:latin typeface="Calibri"/>
                <a:cs typeface="Calibri"/>
              </a:rPr>
              <a:t>been</a:t>
            </a:r>
            <a:r>
              <a:rPr sz="2000" spc="-50">
                <a:latin typeface="Calibri"/>
                <a:cs typeface="Calibri"/>
              </a:rPr>
              <a:t> </a:t>
            </a:r>
            <a:r>
              <a:rPr sz="2000">
                <a:latin typeface="Calibri"/>
                <a:cs typeface="Calibri"/>
              </a:rPr>
              <a:t>sent</a:t>
            </a:r>
            <a:r>
              <a:rPr sz="2000" spc="-25">
                <a:latin typeface="Calibri"/>
                <a:cs typeface="Calibri"/>
              </a:rPr>
              <a:t> </a:t>
            </a:r>
            <a:r>
              <a:rPr sz="2000">
                <a:latin typeface="Calibri"/>
                <a:cs typeface="Calibri"/>
              </a:rPr>
              <a:t>to</a:t>
            </a:r>
            <a:r>
              <a:rPr sz="2000" spc="-40">
                <a:latin typeface="Calibri"/>
                <a:cs typeface="Calibri"/>
              </a:rPr>
              <a:t> </a:t>
            </a:r>
            <a:r>
              <a:rPr sz="2000">
                <a:latin typeface="Calibri"/>
                <a:cs typeface="Calibri"/>
              </a:rPr>
              <a:t>Contracting</a:t>
            </a:r>
            <a:r>
              <a:rPr sz="2000" spc="-60">
                <a:latin typeface="Calibri"/>
                <a:cs typeface="Calibri"/>
              </a:rPr>
              <a:t> </a:t>
            </a:r>
            <a:r>
              <a:rPr sz="2000">
                <a:latin typeface="Calibri"/>
                <a:cs typeface="Calibri"/>
              </a:rPr>
              <a:t>but</a:t>
            </a:r>
            <a:r>
              <a:rPr sz="2000" spc="-50">
                <a:latin typeface="Calibri"/>
                <a:cs typeface="Calibri"/>
              </a:rPr>
              <a:t> </a:t>
            </a:r>
            <a:r>
              <a:rPr sz="2000">
                <a:latin typeface="Calibri"/>
                <a:cs typeface="Calibri"/>
              </a:rPr>
              <a:t>have</a:t>
            </a:r>
            <a:r>
              <a:rPr sz="2000" spc="-40">
                <a:latin typeface="Calibri"/>
                <a:cs typeface="Calibri"/>
              </a:rPr>
              <a:t> </a:t>
            </a:r>
            <a:r>
              <a:rPr sz="2000">
                <a:latin typeface="Calibri"/>
                <a:cs typeface="Calibri"/>
              </a:rPr>
              <a:t>not</a:t>
            </a:r>
            <a:r>
              <a:rPr sz="2000" spc="-55">
                <a:latin typeface="Calibri"/>
                <a:cs typeface="Calibri"/>
              </a:rPr>
              <a:t> </a:t>
            </a:r>
            <a:r>
              <a:rPr sz="2000">
                <a:latin typeface="Calibri"/>
                <a:cs typeface="Calibri"/>
              </a:rPr>
              <a:t>been</a:t>
            </a:r>
            <a:r>
              <a:rPr sz="2000" spc="-35">
                <a:latin typeface="Calibri"/>
                <a:cs typeface="Calibri"/>
              </a:rPr>
              <a:t> </a:t>
            </a:r>
            <a:r>
              <a:rPr sz="2000" spc="-10">
                <a:latin typeface="Calibri"/>
                <a:cs typeface="Calibri"/>
              </a:rPr>
              <a:t>awarded.</a:t>
            </a:r>
            <a:endParaRPr sz="2000">
              <a:latin typeface="Calibri"/>
              <a:cs typeface="Calibri"/>
            </a:endParaRPr>
          </a:p>
        </p:txBody>
      </p:sp>
      <p:sp>
        <p:nvSpPr>
          <p:cNvPr id="4" name="object 4"/>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10</a:t>
            </a:r>
            <a:endParaRPr sz="1200">
              <a:latin typeface="Calibri"/>
              <a:cs typeface="Calibri"/>
            </a:endParaRPr>
          </a:p>
        </p:txBody>
      </p:sp>
    </p:spTree>
    <p:extLst>
      <p:ext uri="{BB962C8B-B14F-4D97-AF65-F5344CB8AC3E}">
        <p14:creationId xmlns:p14="http://schemas.microsoft.com/office/powerpoint/2010/main" val="386689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9511" y="2809120"/>
            <a:ext cx="4103370" cy="1040765"/>
          </a:xfrm>
          <a:prstGeom prst="rect">
            <a:avLst/>
          </a:prstGeom>
        </p:spPr>
        <p:txBody>
          <a:bodyPr vert="horz" wrap="square" lIns="0" tIns="43815" rIns="0" bIns="0" rtlCol="0">
            <a:spAutoFit/>
          </a:bodyPr>
          <a:lstStyle/>
          <a:p>
            <a:pPr marL="241300" marR="5080" indent="-228600">
              <a:lnSpc>
                <a:spcPts val="1939"/>
              </a:lnSpc>
              <a:spcBef>
                <a:spcPts val="345"/>
              </a:spcBef>
              <a:buFont typeface="Wingdings"/>
              <a:buChar char=""/>
              <a:tabLst>
                <a:tab pos="241300" algn="l"/>
              </a:tabLst>
            </a:pPr>
            <a:r>
              <a:rPr sz="1800">
                <a:latin typeface="Calibri"/>
                <a:cs typeface="Calibri"/>
              </a:rPr>
              <a:t>A</a:t>
            </a:r>
            <a:r>
              <a:rPr sz="1800" spc="-25">
                <a:latin typeface="Calibri"/>
                <a:cs typeface="Calibri"/>
              </a:rPr>
              <a:t> </a:t>
            </a:r>
            <a:r>
              <a:rPr sz="1800">
                <a:latin typeface="Calibri"/>
                <a:cs typeface="Calibri"/>
              </a:rPr>
              <a:t>recording</a:t>
            </a:r>
            <a:r>
              <a:rPr sz="1800" spc="-5">
                <a:latin typeface="Calibri"/>
                <a:cs typeface="Calibri"/>
              </a:rPr>
              <a:t> </a:t>
            </a:r>
            <a:r>
              <a:rPr sz="1800">
                <a:latin typeface="Calibri"/>
                <a:cs typeface="Calibri"/>
              </a:rPr>
              <a:t>of</a:t>
            </a:r>
            <a:r>
              <a:rPr sz="1800" spc="-5">
                <a:latin typeface="Calibri"/>
                <a:cs typeface="Calibri"/>
              </a:rPr>
              <a:t> </a:t>
            </a:r>
            <a:r>
              <a:rPr sz="1800">
                <a:latin typeface="Calibri"/>
                <a:cs typeface="Calibri"/>
              </a:rPr>
              <a:t>this</a:t>
            </a:r>
            <a:r>
              <a:rPr sz="1800" spc="-15">
                <a:latin typeface="Calibri"/>
                <a:cs typeface="Calibri"/>
              </a:rPr>
              <a:t> </a:t>
            </a:r>
            <a:r>
              <a:rPr sz="1800">
                <a:latin typeface="Calibri"/>
                <a:cs typeface="Calibri"/>
              </a:rPr>
              <a:t>session</a:t>
            </a:r>
            <a:r>
              <a:rPr sz="1800" spc="-30">
                <a:latin typeface="Calibri"/>
                <a:cs typeface="Calibri"/>
              </a:rPr>
              <a:t> </a:t>
            </a:r>
            <a:r>
              <a:rPr sz="1800">
                <a:latin typeface="Calibri"/>
                <a:cs typeface="Calibri"/>
              </a:rPr>
              <a:t>and</a:t>
            </a:r>
            <a:r>
              <a:rPr sz="1800" spc="-10">
                <a:latin typeface="Calibri"/>
                <a:cs typeface="Calibri"/>
              </a:rPr>
              <a:t> </a:t>
            </a:r>
            <a:r>
              <a:rPr sz="1800" spc="-25">
                <a:latin typeface="Calibri"/>
                <a:cs typeface="Calibri"/>
              </a:rPr>
              <a:t>the </a:t>
            </a:r>
            <a:r>
              <a:rPr sz="1800">
                <a:latin typeface="Calibri"/>
                <a:cs typeface="Calibri"/>
              </a:rPr>
              <a:t>associated</a:t>
            </a:r>
            <a:r>
              <a:rPr sz="1800" spc="-45">
                <a:latin typeface="Calibri"/>
                <a:cs typeface="Calibri"/>
              </a:rPr>
              <a:t> </a:t>
            </a:r>
            <a:r>
              <a:rPr sz="1800">
                <a:latin typeface="Calibri"/>
                <a:cs typeface="Calibri"/>
              </a:rPr>
              <a:t>handouts</a:t>
            </a:r>
            <a:r>
              <a:rPr sz="1800" spc="-30">
                <a:latin typeface="Calibri"/>
                <a:cs typeface="Calibri"/>
              </a:rPr>
              <a:t> </a:t>
            </a:r>
            <a:r>
              <a:rPr sz="1800">
                <a:latin typeface="Calibri"/>
                <a:cs typeface="Calibri"/>
              </a:rPr>
              <a:t>will</a:t>
            </a:r>
            <a:r>
              <a:rPr sz="1800" spc="-15">
                <a:latin typeface="Calibri"/>
                <a:cs typeface="Calibri"/>
              </a:rPr>
              <a:t> </a:t>
            </a:r>
            <a:r>
              <a:rPr sz="1800">
                <a:latin typeface="Calibri"/>
                <a:cs typeface="Calibri"/>
              </a:rPr>
              <a:t>be</a:t>
            </a:r>
            <a:r>
              <a:rPr sz="1800" spc="-20">
                <a:latin typeface="Calibri"/>
                <a:cs typeface="Calibri"/>
              </a:rPr>
              <a:t> </a:t>
            </a:r>
            <a:r>
              <a:rPr sz="1800">
                <a:latin typeface="Calibri"/>
                <a:cs typeface="Calibri"/>
              </a:rPr>
              <a:t>available</a:t>
            </a:r>
            <a:r>
              <a:rPr sz="1800" spc="-25">
                <a:latin typeface="Calibri"/>
                <a:cs typeface="Calibri"/>
              </a:rPr>
              <a:t> on </a:t>
            </a:r>
            <a:r>
              <a:rPr sz="1800" spc="-10">
                <a:latin typeface="Calibri"/>
                <a:cs typeface="Calibri"/>
              </a:rPr>
              <a:t>ORPP&amp;E’s</a:t>
            </a:r>
            <a:r>
              <a:rPr sz="1800" spc="-70">
                <a:latin typeface="Calibri"/>
                <a:cs typeface="Calibri"/>
              </a:rPr>
              <a:t> </a:t>
            </a:r>
            <a:r>
              <a:rPr sz="1800">
                <a:latin typeface="Calibri"/>
                <a:cs typeface="Calibri"/>
              </a:rPr>
              <a:t>Education</a:t>
            </a:r>
            <a:r>
              <a:rPr sz="1800" spc="-50">
                <a:latin typeface="Calibri"/>
                <a:cs typeface="Calibri"/>
              </a:rPr>
              <a:t> </a:t>
            </a:r>
            <a:r>
              <a:rPr sz="1800">
                <a:latin typeface="Calibri"/>
                <a:cs typeface="Calibri"/>
              </a:rPr>
              <a:t>and</a:t>
            </a:r>
            <a:r>
              <a:rPr sz="1800" spc="-50">
                <a:latin typeface="Calibri"/>
                <a:cs typeface="Calibri"/>
              </a:rPr>
              <a:t> </a:t>
            </a:r>
            <a:r>
              <a:rPr sz="1800" spc="-10">
                <a:latin typeface="Calibri"/>
                <a:cs typeface="Calibri"/>
              </a:rPr>
              <a:t>Training</a:t>
            </a:r>
            <a:r>
              <a:rPr sz="1800" spc="-45">
                <a:latin typeface="Calibri"/>
                <a:cs typeface="Calibri"/>
              </a:rPr>
              <a:t> </a:t>
            </a:r>
            <a:r>
              <a:rPr sz="1800" spc="-10">
                <a:latin typeface="Calibri"/>
                <a:cs typeface="Calibri"/>
              </a:rPr>
              <a:t>website approximately</a:t>
            </a:r>
            <a:r>
              <a:rPr sz="1800" spc="20">
                <a:latin typeface="Calibri"/>
                <a:cs typeface="Calibri"/>
              </a:rPr>
              <a:t> </a:t>
            </a:r>
            <a:r>
              <a:rPr sz="1800" spc="-10">
                <a:latin typeface="Calibri"/>
                <a:cs typeface="Calibri"/>
              </a:rPr>
              <a:t>one-</a:t>
            </a:r>
            <a:r>
              <a:rPr sz="1800">
                <a:latin typeface="Calibri"/>
                <a:cs typeface="Calibri"/>
              </a:rPr>
              <a:t>week</a:t>
            </a:r>
            <a:r>
              <a:rPr sz="1800" spc="20">
                <a:latin typeface="Calibri"/>
                <a:cs typeface="Calibri"/>
              </a:rPr>
              <a:t> </a:t>
            </a:r>
            <a:r>
              <a:rPr sz="1800" spc="-10">
                <a:latin typeface="Calibri"/>
                <a:cs typeface="Calibri"/>
              </a:rPr>
              <a:t>post-webinar</a:t>
            </a:r>
            <a:endParaRPr sz="1800">
              <a:latin typeface="Calibri"/>
              <a:cs typeface="Calibri"/>
            </a:endParaRPr>
          </a:p>
        </p:txBody>
      </p:sp>
      <p:sp>
        <p:nvSpPr>
          <p:cNvPr id="3" name="object 3"/>
          <p:cNvSpPr txBox="1"/>
          <p:nvPr/>
        </p:nvSpPr>
        <p:spPr>
          <a:xfrm>
            <a:off x="1039511" y="4297992"/>
            <a:ext cx="4204970" cy="1040765"/>
          </a:xfrm>
          <a:prstGeom prst="rect">
            <a:avLst/>
          </a:prstGeom>
        </p:spPr>
        <p:txBody>
          <a:bodyPr vert="horz" wrap="square" lIns="0" tIns="43815" rIns="0" bIns="0" rtlCol="0">
            <a:spAutoFit/>
          </a:bodyPr>
          <a:lstStyle/>
          <a:p>
            <a:pPr marL="240665" marR="5080" indent="-228600">
              <a:lnSpc>
                <a:spcPts val="1939"/>
              </a:lnSpc>
              <a:spcBef>
                <a:spcPts val="345"/>
              </a:spcBef>
              <a:buFont typeface="Wingdings"/>
              <a:buChar char=""/>
              <a:tabLst>
                <a:tab pos="241300" algn="l"/>
              </a:tabLst>
            </a:pPr>
            <a:r>
              <a:rPr sz="1800">
                <a:latin typeface="Calibri"/>
                <a:cs typeface="Calibri"/>
              </a:rPr>
              <a:t>An</a:t>
            </a:r>
            <a:r>
              <a:rPr sz="1800" spc="-30">
                <a:latin typeface="Calibri"/>
                <a:cs typeface="Calibri"/>
              </a:rPr>
              <a:t> </a:t>
            </a:r>
            <a:r>
              <a:rPr sz="1800">
                <a:latin typeface="Calibri"/>
                <a:cs typeface="Calibri"/>
              </a:rPr>
              <a:t>archive</a:t>
            </a:r>
            <a:r>
              <a:rPr sz="1800" spc="-25">
                <a:latin typeface="Calibri"/>
                <a:cs typeface="Calibri"/>
              </a:rPr>
              <a:t> </a:t>
            </a:r>
            <a:r>
              <a:rPr sz="1800">
                <a:latin typeface="Calibri"/>
                <a:cs typeface="Calibri"/>
              </a:rPr>
              <a:t>of</a:t>
            </a:r>
            <a:r>
              <a:rPr sz="1800" spc="-15">
                <a:latin typeface="Calibri"/>
                <a:cs typeface="Calibri"/>
              </a:rPr>
              <a:t> </a:t>
            </a:r>
            <a:r>
              <a:rPr sz="1800">
                <a:latin typeface="Calibri"/>
                <a:cs typeface="Calibri"/>
              </a:rPr>
              <a:t>all</a:t>
            </a:r>
            <a:r>
              <a:rPr sz="1800" spc="-20">
                <a:latin typeface="Calibri"/>
                <a:cs typeface="Calibri"/>
              </a:rPr>
              <a:t> </a:t>
            </a:r>
            <a:r>
              <a:rPr sz="1800">
                <a:latin typeface="Calibri"/>
                <a:cs typeface="Calibri"/>
              </a:rPr>
              <a:t>ORPP&amp;E</a:t>
            </a:r>
            <a:r>
              <a:rPr sz="1800" spc="-25">
                <a:latin typeface="Calibri"/>
                <a:cs typeface="Calibri"/>
              </a:rPr>
              <a:t> </a:t>
            </a:r>
            <a:r>
              <a:rPr sz="1800">
                <a:latin typeface="Calibri"/>
                <a:cs typeface="Calibri"/>
              </a:rPr>
              <a:t>webinars</a:t>
            </a:r>
            <a:r>
              <a:rPr sz="1800" spc="-30">
                <a:latin typeface="Calibri"/>
                <a:cs typeface="Calibri"/>
              </a:rPr>
              <a:t> </a:t>
            </a:r>
            <a:r>
              <a:rPr sz="1800">
                <a:latin typeface="Calibri"/>
                <a:cs typeface="Calibri"/>
              </a:rPr>
              <a:t>can</a:t>
            </a:r>
            <a:r>
              <a:rPr sz="1800" spc="-10">
                <a:latin typeface="Calibri"/>
                <a:cs typeface="Calibri"/>
              </a:rPr>
              <a:t> </a:t>
            </a:r>
            <a:r>
              <a:rPr sz="1800" spc="-25">
                <a:latin typeface="Calibri"/>
                <a:cs typeface="Calibri"/>
              </a:rPr>
              <a:t>be </a:t>
            </a:r>
            <a:r>
              <a:rPr sz="1800">
                <a:latin typeface="Calibri"/>
                <a:cs typeface="Calibri"/>
              </a:rPr>
              <a:t>found</a:t>
            </a:r>
            <a:r>
              <a:rPr sz="1800" spc="-30">
                <a:latin typeface="Calibri"/>
                <a:cs typeface="Calibri"/>
              </a:rPr>
              <a:t> </a:t>
            </a:r>
            <a:r>
              <a:rPr sz="1800" spc="-10">
                <a:latin typeface="Calibri"/>
                <a:cs typeface="Calibri"/>
              </a:rPr>
              <a:t>here: </a:t>
            </a:r>
            <a:r>
              <a:rPr sz="1800" u="sng" spc="-20">
                <a:uFill>
                  <a:solidFill>
                    <a:srgbClr val="000000"/>
                  </a:solidFill>
                </a:uFill>
                <a:latin typeface="Calibri"/>
                <a:cs typeface="Calibri"/>
                <a:hlinkClick r:id="rId2"/>
              </a:rPr>
              <a:t>https://www.research.va.gov/programs/or</a:t>
            </a:r>
            <a:r>
              <a:rPr sz="1800" spc="-20">
                <a:latin typeface="Calibri"/>
                <a:cs typeface="Calibri"/>
                <a:hlinkClick r:id="rId2"/>
              </a:rPr>
              <a:t> </a:t>
            </a:r>
            <a:r>
              <a:rPr sz="1800" u="sng" spc="-10">
                <a:uFill>
                  <a:solidFill>
                    <a:srgbClr val="000000"/>
                  </a:solidFill>
                </a:uFill>
                <a:latin typeface="Calibri"/>
                <a:cs typeface="Calibri"/>
                <a:hlinkClick r:id="rId2"/>
              </a:rPr>
              <a:t>ppe/education/webinars/archives.cfm</a:t>
            </a:r>
            <a:endParaRPr sz="1800">
              <a:latin typeface="Calibri"/>
              <a:cs typeface="Calibri"/>
            </a:endParaRPr>
          </a:p>
        </p:txBody>
      </p:sp>
      <p:sp>
        <p:nvSpPr>
          <p:cNvPr id="4" name="object 4"/>
          <p:cNvSpPr txBox="1"/>
          <p:nvPr/>
        </p:nvSpPr>
        <p:spPr>
          <a:xfrm>
            <a:off x="5960990" y="1787819"/>
            <a:ext cx="4872990" cy="958215"/>
          </a:xfrm>
          <a:prstGeom prst="rect">
            <a:avLst/>
          </a:prstGeom>
        </p:spPr>
        <p:txBody>
          <a:bodyPr vert="horz" wrap="square" lIns="0" tIns="48895" rIns="0" bIns="0" rtlCol="0">
            <a:spAutoFit/>
          </a:bodyPr>
          <a:lstStyle/>
          <a:p>
            <a:pPr marL="241300" indent="-228600">
              <a:lnSpc>
                <a:spcPct val="100000"/>
              </a:lnSpc>
              <a:spcBef>
                <a:spcPts val="385"/>
              </a:spcBef>
              <a:buFont typeface="Wingdings"/>
              <a:buChar char=""/>
              <a:tabLst>
                <a:tab pos="241300" algn="l"/>
              </a:tabLst>
            </a:pPr>
            <a:r>
              <a:rPr sz="1800">
                <a:latin typeface="Calibri"/>
                <a:cs typeface="Calibri"/>
              </a:rPr>
              <a:t>Please</a:t>
            </a:r>
            <a:r>
              <a:rPr sz="1800" spc="-30">
                <a:latin typeface="Calibri"/>
                <a:cs typeface="Calibri"/>
              </a:rPr>
              <a:t> </a:t>
            </a:r>
            <a:r>
              <a:rPr sz="1800">
                <a:latin typeface="Calibri"/>
                <a:cs typeface="Calibri"/>
              </a:rPr>
              <a:t>use</a:t>
            </a:r>
            <a:r>
              <a:rPr sz="1800" spc="-15">
                <a:latin typeface="Calibri"/>
                <a:cs typeface="Calibri"/>
              </a:rPr>
              <a:t> </a:t>
            </a:r>
            <a:r>
              <a:rPr sz="1800">
                <a:latin typeface="Calibri"/>
                <a:cs typeface="Calibri"/>
              </a:rPr>
              <a:t>the</a:t>
            </a:r>
            <a:r>
              <a:rPr sz="1800" spc="-15">
                <a:latin typeface="Calibri"/>
                <a:cs typeface="Calibri"/>
              </a:rPr>
              <a:t> </a:t>
            </a:r>
            <a:r>
              <a:rPr sz="1800">
                <a:latin typeface="Calibri"/>
                <a:cs typeface="Calibri"/>
              </a:rPr>
              <a:t>Q&amp;A</a:t>
            </a:r>
            <a:r>
              <a:rPr sz="1800" spc="-20">
                <a:latin typeface="Calibri"/>
                <a:cs typeface="Calibri"/>
              </a:rPr>
              <a:t> </a:t>
            </a:r>
            <a:r>
              <a:rPr sz="1800">
                <a:latin typeface="Calibri"/>
                <a:cs typeface="Calibri"/>
              </a:rPr>
              <a:t>feature</a:t>
            </a:r>
            <a:r>
              <a:rPr sz="1800" spc="-5">
                <a:latin typeface="Calibri"/>
                <a:cs typeface="Calibri"/>
              </a:rPr>
              <a:t> </a:t>
            </a:r>
            <a:r>
              <a:rPr sz="1800">
                <a:latin typeface="Calibri"/>
                <a:cs typeface="Calibri"/>
              </a:rPr>
              <a:t>to</a:t>
            </a:r>
            <a:r>
              <a:rPr sz="1800" spc="-20">
                <a:latin typeface="Calibri"/>
                <a:cs typeface="Calibri"/>
              </a:rPr>
              <a:t> </a:t>
            </a:r>
            <a:r>
              <a:rPr sz="1800">
                <a:latin typeface="Calibri"/>
                <a:cs typeface="Calibri"/>
              </a:rPr>
              <a:t>submit</a:t>
            </a:r>
            <a:r>
              <a:rPr sz="1800" spc="-25">
                <a:latin typeface="Calibri"/>
                <a:cs typeface="Calibri"/>
              </a:rPr>
              <a:t> </a:t>
            </a:r>
            <a:r>
              <a:rPr sz="1800" spc="-10">
                <a:latin typeface="Calibri"/>
                <a:cs typeface="Calibri"/>
              </a:rPr>
              <a:t>questions.</a:t>
            </a:r>
            <a:endParaRPr sz="1800">
              <a:latin typeface="Calibri"/>
              <a:cs typeface="Calibri"/>
            </a:endParaRPr>
          </a:p>
          <a:p>
            <a:pPr marL="698500" lvl="1" indent="-228600">
              <a:lnSpc>
                <a:spcPct val="100000"/>
              </a:lnSpc>
              <a:spcBef>
                <a:spcPts val="290"/>
              </a:spcBef>
              <a:buFont typeface="Wingdings"/>
              <a:buChar char=""/>
              <a:tabLst>
                <a:tab pos="698500" algn="l"/>
              </a:tabLst>
            </a:pPr>
            <a:r>
              <a:rPr sz="1800" b="1">
                <a:solidFill>
                  <a:srgbClr val="FF0000"/>
                </a:solidFill>
                <a:latin typeface="Calibri"/>
                <a:cs typeface="Calibri"/>
              </a:rPr>
              <a:t>Please</a:t>
            </a:r>
            <a:r>
              <a:rPr sz="1800" b="1" spc="-45">
                <a:solidFill>
                  <a:srgbClr val="FF0000"/>
                </a:solidFill>
                <a:latin typeface="Calibri"/>
                <a:cs typeface="Calibri"/>
              </a:rPr>
              <a:t> </a:t>
            </a:r>
            <a:r>
              <a:rPr sz="1800" b="1">
                <a:solidFill>
                  <a:srgbClr val="FF0000"/>
                </a:solidFill>
                <a:latin typeface="Calibri"/>
                <a:cs typeface="Calibri"/>
              </a:rPr>
              <a:t>do</a:t>
            </a:r>
            <a:r>
              <a:rPr sz="1800" b="1" spc="-10">
                <a:solidFill>
                  <a:srgbClr val="FF0000"/>
                </a:solidFill>
                <a:latin typeface="Calibri"/>
                <a:cs typeface="Calibri"/>
              </a:rPr>
              <a:t> </a:t>
            </a:r>
            <a:r>
              <a:rPr sz="1800" b="1">
                <a:solidFill>
                  <a:srgbClr val="FF0000"/>
                </a:solidFill>
                <a:latin typeface="Calibri"/>
                <a:cs typeface="Calibri"/>
              </a:rPr>
              <a:t>not</a:t>
            </a:r>
            <a:r>
              <a:rPr sz="1800" b="1" spc="-15">
                <a:solidFill>
                  <a:srgbClr val="FF0000"/>
                </a:solidFill>
                <a:latin typeface="Calibri"/>
                <a:cs typeface="Calibri"/>
              </a:rPr>
              <a:t> </a:t>
            </a:r>
            <a:r>
              <a:rPr sz="1800" b="1">
                <a:solidFill>
                  <a:srgbClr val="FF0000"/>
                </a:solidFill>
                <a:latin typeface="Calibri"/>
                <a:cs typeface="Calibri"/>
              </a:rPr>
              <a:t>use</a:t>
            </a:r>
            <a:r>
              <a:rPr sz="1800" b="1" spc="-20">
                <a:solidFill>
                  <a:srgbClr val="FF0000"/>
                </a:solidFill>
                <a:latin typeface="Calibri"/>
                <a:cs typeface="Calibri"/>
              </a:rPr>
              <a:t> </a:t>
            </a:r>
            <a:r>
              <a:rPr sz="1800" b="1">
                <a:solidFill>
                  <a:srgbClr val="FF0000"/>
                </a:solidFill>
                <a:latin typeface="Calibri"/>
                <a:cs typeface="Calibri"/>
              </a:rPr>
              <a:t>Chat</a:t>
            </a:r>
            <a:r>
              <a:rPr sz="1800" b="1" spc="-15">
                <a:solidFill>
                  <a:srgbClr val="FF0000"/>
                </a:solidFill>
                <a:latin typeface="Calibri"/>
                <a:cs typeface="Calibri"/>
              </a:rPr>
              <a:t> </a:t>
            </a:r>
            <a:r>
              <a:rPr sz="1800" b="1">
                <a:solidFill>
                  <a:srgbClr val="FF0000"/>
                </a:solidFill>
                <a:latin typeface="Calibri"/>
                <a:cs typeface="Calibri"/>
              </a:rPr>
              <a:t>to</a:t>
            </a:r>
            <a:r>
              <a:rPr sz="1800" b="1" spc="5">
                <a:solidFill>
                  <a:srgbClr val="FF0000"/>
                </a:solidFill>
                <a:latin typeface="Calibri"/>
                <a:cs typeface="Calibri"/>
              </a:rPr>
              <a:t> </a:t>
            </a:r>
            <a:r>
              <a:rPr sz="1800" b="1">
                <a:solidFill>
                  <a:srgbClr val="FF0000"/>
                </a:solidFill>
                <a:latin typeface="Calibri"/>
                <a:cs typeface="Calibri"/>
              </a:rPr>
              <a:t>send</a:t>
            </a:r>
            <a:r>
              <a:rPr sz="1800" b="1" spc="-5">
                <a:solidFill>
                  <a:srgbClr val="FF0000"/>
                </a:solidFill>
                <a:latin typeface="Calibri"/>
                <a:cs typeface="Calibri"/>
              </a:rPr>
              <a:t> </a:t>
            </a:r>
            <a:r>
              <a:rPr sz="1800" b="1">
                <a:solidFill>
                  <a:srgbClr val="FF0000"/>
                </a:solidFill>
                <a:latin typeface="Calibri"/>
                <a:cs typeface="Calibri"/>
              </a:rPr>
              <a:t>in</a:t>
            </a:r>
            <a:r>
              <a:rPr sz="1800" b="1" spc="-5">
                <a:solidFill>
                  <a:srgbClr val="FF0000"/>
                </a:solidFill>
                <a:latin typeface="Calibri"/>
                <a:cs typeface="Calibri"/>
              </a:rPr>
              <a:t> </a:t>
            </a:r>
            <a:r>
              <a:rPr sz="1800" b="1" spc="-10">
                <a:solidFill>
                  <a:srgbClr val="FF0000"/>
                </a:solidFill>
                <a:latin typeface="Calibri"/>
                <a:cs typeface="Calibri"/>
              </a:rPr>
              <a:t>questions</a:t>
            </a:r>
            <a:r>
              <a:rPr sz="1800" spc="-10">
                <a:solidFill>
                  <a:srgbClr val="FF0000"/>
                </a:solidFill>
                <a:latin typeface="Calibri"/>
                <a:cs typeface="Calibri"/>
              </a:rPr>
              <a:t>.</a:t>
            </a:r>
            <a:endParaRPr sz="1800">
              <a:latin typeface="Calibri"/>
              <a:cs typeface="Calibri"/>
            </a:endParaRPr>
          </a:p>
          <a:p>
            <a:pPr marL="698500" lvl="1" indent="-228600">
              <a:lnSpc>
                <a:spcPct val="100000"/>
              </a:lnSpc>
              <a:spcBef>
                <a:spcPts val="290"/>
              </a:spcBef>
              <a:buFont typeface="Wingdings"/>
              <a:buChar char=""/>
              <a:tabLst>
                <a:tab pos="698500" algn="l"/>
              </a:tabLst>
            </a:pPr>
            <a:r>
              <a:rPr sz="1800" b="1">
                <a:solidFill>
                  <a:srgbClr val="FF0000"/>
                </a:solidFill>
                <a:latin typeface="Calibri"/>
                <a:cs typeface="Calibri"/>
              </a:rPr>
              <a:t>Be</a:t>
            </a:r>
            <a:r>
              <a:rPr sz="1800" b="1" spc="-30">
                <a:solidFill>
                  <a:srgbClr val="FF0000"/>
                </a:solidFill>
                <a:latin typeface="Calibri"/>
                <a:cs typeface="Calibri"/>
              </a:rPr>
              <a:t> </a:t>
            </a:r>
            <a:r>
              <a:rPr sz="1800" b="1">
                <a:solidFill>
                  <a:srgbClr val="FF0000"/>
                </a:solidFill>
                <a:latin typeface="Calibri"/>
                <a:cs typeface="Calibri"/>
              </a:rPr>
              <a:t>sure</a:t>
            </a:r>
            <a:r>
              <a:rPr sz="1800" b="1" spc="-40">
                <a:solidFill>
                  <a:srgbClr val="FF0000"/>
                </a:solidFill>
                <a:latin typeface="Calibri"/>
                <a:cs typeface="Calibri"/>
              </a:rPr>
              <a:t> </a:t>
            </a:r>
            <a:r>
              <a:rPr sz="1800" b="1">
                <a:solidFill>
                  <a:srgbClr val="FF0000"/>
                </a:solidFill>
                <a:latin typeface="Calibri"/>
                <a:cs typeface="Calibri"/>
              </a:rPr>
              <a:t>to</a:t>
            </a:r>
            <a:r>
              <a:rPr sz="1800" b="1" spc="-35">
                <a:solidFill>
                  <a:srgbClr val="FF0000"/>
                </a:solidFill>
                <a:latin typeface="Calibri"/>
                <a:cs typeface="Calibri"/>
              </a:rPr>
              <a:t> </a:t>
            </a:r>
            <a:r>
              <a:rPr sz="1800" b="1">
                <a:solidFill>
                  <a:srgbClr val="FF0000"/>
                </a:solidFill>
                <a:latin typeface="Calibri"/>
                <a:cs typeface="Calibri"/>
              </a:rPr>
              <a:t>send</a:t>
            </a:r>
            <a:r>
              <a:rPr sz="1800" b="1" spc="-40">
                <a:solidFill>
                  <a:srgbClr val="FF0000"/>
                </a:solidFill>
                <a:latin typeface="Calibri"/>
                <a:cs typeface="Calibri"/>
              </a:rPr>
              <a:t> </a:t>
            </a:r>
            <a:r>
              <a:rPr sz="1800" b="1">
                <a:solidFill>
                  <a:srgbClr val="FF0000"/>
                </a:solidFill>
                <a:latin typeface="Calibri"/>
                <a:cs typeface="Calibri"/>
              </a:rPr>
              <a:t>questions</a:t>
            </a:r>
            <a:r>
              <a:rPr sz="1800" b="1" spc="-65">
                <a:solidFill>
                  <a:srgbClr val="FF0000"/>
                </a:solidFill>
                <a:latin typeface="Calibri"/>
                <a:cs typeface="Calibri"/>
              </a:rPr>
              <a:t> </a:t>
            </a:r>
            <a:r>
              <a:rPr sz="1800" b="1">
                <a:solidFill>
                  <a:srgbClr val="FF0000"/>
                </a:solidFill>
                <a:latin typeface="Calibri"/>
                <a:cs typeface="Calibri"/>
              </a:rPr>
              <a:t>to</a:t>
            </a:r>
            <a:r>
              <a:rPr sz="1800" b="1" spc="-20">
                <a:solidFill>
                  <a:srgbClr val="FF0000"/>
                </a:solidFill>
                <a:latin typeface="Calibri"/>
                <a:cs typeface="Calibri"/>
              </a:rPr>
              <a:t> “All</a:t>
            </a:r>
            <a:r>
              <a:rPr sz="1800" b="1" spc="-30">
                <a:solidFill>
                  <a:srgbClr val="FF0000"/>
                </a:solidFill>
                <a:latin typeface="Calibri"/>
                <a:cs typeface="Calibri"/>
              </a:rPr>
              <a:t> </a:t>
            </a:r>
            <a:r>
              <a:rPr sz="1800" b="1" spc="-10">
                <a:solidFill>
                  <a:srgbClr val="FF0000"/>
                </a:solidFill>
                <a:latin typeface="Calibri"/>
                <a:cs typeface="Calibri"/>
              </a:rPr>
              <a:t>panelists”.</a:t>
            </a:r>
            <a:endParaRPr sz="1800">
              <a:latin typeface="Calibri"/>
              <a:cs typeface="Calibri"/>
            </a:endParaRPr>
          </a:p>
        </p:txBody>
      </p:sp>
      <p:sp>
        <p:nvSpPr>
          <p:cNvPr id="5" name="object 5"/>
          <p:cNvSpPr txBox="1"/>
          <p:nvPr/>
        </p:nvSpPr>
        <p:spPr>
          <a:xfrm>
            <a:off x="5960990" y="3078723"/>
            <a:ext cx="5168265" cy="793750"/>
          </a:xfrm>
          <a:prstGeom prst="rect">
            <a:avLst/>
          </a:prstGeom>
        </p:spPr>
        <p:txBody>
          <a:bodyPr vert="horz" wrap="square" lIns="0" tIns="43815" rIns="0" bIns="0" rtlCol="0">
            <a:spAutoFit/>
          </a:bodyPr>
          <a:lstStyle/>
          <a:p>
            <a:pPr marL="141605" marR="5080" indent="-129539">
              <a:lnSpc>
                <a:spcPts val="1939"/>
              </a:lnSpc>
              <a:spcBef>
                <a:spcPts val="345"/>
              </a:spcBef>
              <a:buSzPct val="94444"/>
              <a:buFont typeface="Wingdings"/>
              <a:buChar char=""/>
              <a:tabLst>
                <a:tab pos="193040" algn="l"/>
              </a:tabLst>
            </a:pPr>
            <a:r>
              <a:rPr sz="1800">
                <a:latin typeface="Calibri"/>
                <a:cs typeface="Calibri"/>
              </a:rPr>
              <a:t>We</a:t>
            </a:r>
            <a:r>
              <a:rPr sz="1800" spc="-40">
                <a:latin typeface="Calibri"/>
                <a:cs typeface="Calibri"/>
              </a:rPr>
              <a:t> </a:t>
            </a:r>
            <a:r>
              <a:rPr sz="1800">
                <a:latin typeface="Calibri"/>
                <a:cs typeface="Calibri"/>
              </a:rPr>
              <a:t>would</a:t>
            </a:r>
            <a:r>
              <a:rPr sz="1800" spc="-15">
                <a:latin typeface="Calibri"/>
                <a:cs typeface="Calibri"/>
              </a:rPr>
              <a:t> </a:t>
            </a:r>
            <a:r>
              <a:rPr sz="1800">
                <a:latin typeface="Calibri"/>
                <a:cs typeface="Calibri"/>
              </a:rPr>
              <a:t>be</a:t>
            </a:r>
            <a:r>
              <a:rPr sz="1800" spc="-15">
                <a:latin typeface="Calibri"/>
                <a:cs typeface="Calibri"/>
              </a:rPr>
              <a:t> </a:t>
            </a:r>
            <a:r>
              <a:rPr sz="1800">
                <a:latin typeface="Calibri"/>
                <a:cs typeface="Calibri"/>
              </a:rPr>
              <a:t>ever</a:t>
            </a:r>
            <a:r>
              <a:rPr sz="1800" spc="-35">
                <a:latin typeface="Calibri"/>
                <a:cs typeface="Calibri"/>
              </a:rPr>
              <a:t> </a:t>
            </a:r>
            <a:r>
              <a:rPr sz="1800">
                <a:latin typeface="Calibri"/>
                <a:cs typeface="Calibri"/>
              </a:rPr>
              <a:t>so</a:t>
            </a:r>
            <a:r>
              <a:rPr sz="1800" spc="-30">
                <a:latin typeface="Calibri"/>
                <a:cs typeface="Calibri"/>
              </a:rPr>
              <a:t> </a:t>
            </a:r>
            <a:r>
              <a:rPr sz="1800">
                <a:latin typeface="Calibri"/>
                <a:cs typeface="Calibri"/>
              </a:rPr>
              <a:t>grateful</a:t>
            </a:r>
            <a:r>
              <a:rPr sz="1800" spc="-35">
                <a:latin typeface="Calibri"/>
                <a:cs typeface="Calibri"/>
              </a:rPr>
              <a:t> </a:t>
            </a:r>
            <a:r>
              <a:rPr sz="1800">
                <a:latin typeface="Calibri"/>
                <a:cs typeface="Calibri"/>
              </a:rPr>
              <a:t>if</a:t>
            </a:r>
            <a:r>
              <a:rPr sz="1800" spc="-30">
                <a:latin typeface="Calibri"/>
                <a:cs typeface="Calibri"/>
              </a:rPr>
              <a:t> </a:t>
            </a:r>
            <a:r>
              <a:rPr sz="1800">
                <a:latin typeface="Calibri"/>
                <a:cs typeface="Calibri"/>
              </a:rPr>
              <a:t>you</a:t>
            </a:r>
            <a:r>
              <a:rPr sz="1800" spc="-15">
                <a:latin typeface="Calibri"/>
                <a:cs typeface="Calibri"/>
              </a:rPr>
              <a:t> </a:t>
            </a:r>
            <a:r>
              <a:rPr sz="1800">
                <a:latin typeface="Calibri"/>
                <a:cs typeface="Calibri"/>
              </a:rPr>
              <a:t>would</a:t>
            </a:r>
            <a:r>
              <a:rPr sz="1800" spc="-15">
                <a:latin typeface="Calibri"/>
                <a:cs typeface="Calibri"/>
              </a:rPr>
              <a:t> </a:t>
            </a:r>
            <a:r>
              <a:rPr sz="1800" spc="-10">
                <a:latin typeface="Calibri"/>
                <a:cs typeface="Calibri"/>
              </a:rPr>
              <a:t>complete </a:t>
            </a:r>
            <a:r>
              <a:rPr sz="1800">
                <a:latin typeface="Calibri"/>
                <a:cs typeface="Calibri"/>
              </a:rPr>
              <a:t>the</a:t>
            </a:r>
            <a:r>
              <a:rPr sz="1800" spc="-5">
                <a:latin typeface="Calibri"/>
                <a:cs typeface="Calibri"/>
              </a:rPr>
              <a:t> </a:t>
            </a:r>
            <a:r>
              <a:rPr sz="1800" spc="-10">
                <a:latin typeface="Calibri"/>
                <a:cs typeface="Calibri"/>
              </a:rPr>
              <a:t>post-</a:t>
            </a:r>
            <a:r>
              <a:rPr sz="1800">
                <a:latin typeface="Calibri"/>
                <a:cs typeface="Calibri"/>
              </a:rPr>
              <a:t>webinar</a:t>
            </a:r>
            <a:r>
              <a:rPr sz="1800" spc="-25">
                <a:latin typeface="Calibri"/>
                <a:cs typeface="Calibri"/>
              </a:rPr>
              <a:t> </a:t>
            </a:r>
            <a:r>
              <a:rPr sz="1800">
                <a:latin typeface="Calibri"/>
                <a:cs typeface="Calibri"/>
              </a:rPr>
              <a:t>evaluation</a:t>
            </a:r>
            <a:r>
              <a:rPr sz="1800" spc="-5">
                <a:latin typeface="Calibri"/>
                <a:cs typeface="Calibri"/>
              </a:rPr>
              <a:t> </a:t>
            </a:r>
            <a:r>
              <a:rPr sz="1800">
                <a:latin typeface="Calibri"/>
                <a:cs typeface="Calibri"/>
              </a:rPr>
              <a:t>survey</a:t>
            </a:r>
            <a:r>
              <a:rPr sz="1800" spc="-30">
                <a:latin typeface="Calibri"/>
                <a:cs typeface="Calibri"/>
              </a:rPr>
              <a:t> </a:t>
            </a:r>
            <a:r>
              <a:rPr sz="1800">
                <a:latin typeface="Calibri"/>
                <a:cs typeface="Calibri"/>
              </a:rPr>
              <a:t>that</a:t>
            </a:r>
            <a:r>
              <a:rPr sz="1800" spc="-10">
                <a:latin typeface="Calibri"/>
                <a:cs typeface="Calibri"/>
              </a:rPr>
              <a:t> </a:t>
            </a:r>
            <a:r>
              <a:rPr sz="1800">
                <a:latin typeface="Calibri"/>
                <a:cs typeface="Calibri"/>
              </a:rPr>
              <a:t>pops</a:t>
            </a:r>
            <a:r>
              <a:rPr sz="1800" spc="-15">
                <a:latin typeface="Calibri"/>
                <a:cs typeface="Calibri"/>
              </a:rPr>
              <a:t> </a:t>
            </a:r>
            <a:r>
              <a:rPr sz="1800">
                <a:latin typeface="Calibri"/>
                <a:cs typeface="Calibri"/>
              </a:rPr>
              <a:t>up</a:t>
            </a:r>
            <a:r>
              <a:rPr sz="1800" spc="-5">
                <a:latin typeface="Calibri"/>
                <a:cs typeface="Calibri"/>
              </a:rPr>
              <a:t> </a:t>
            </a:r>
            <a:r>
              <a:rPr sz="1800" spc="-20">
                <a:latin typeface="Calibri"/>
                <a:cs typeface="Calibri"/>
              </a:rPr>
              <a:t>once </a:t>
            </a:r>
            <a:r>
              <a:rPr sz="1800">
                <a:latin typeface="Calibri"/>
                <a:cs typeface="Calibri"/>
              </a:rPr>
              <a:t>you</a:t>
            </a:r>
            <a:r>
              <a:rPr sz="1800" spc="-10">
                <a:latin typeface="Calibri"/>
                <a:cs typeface="Calibri"/>
              </a:rPr>
              <a:t> </a:t>
            </a:r>
            <a:r>
              <a:rPr sz="1800">
                <a:latin typeface="Calibri"/>
                <a:cs typeface="Calibri"/>
              </a:rPr>
              <a:t>exit</a:t>
            </a:r>
            <a:r>
              <a:rPr sz="1800" spc="-20">
                <a:latin typeface="Calibri"/>
                <a:cs typeface="Calibri"/>
              </a:rPr>
              <a:t> </a:t>
            </a:r>
            <a:r>
              <a:rPr sz="1800">
                <a:latin typeface="Calibri"/>
                <a:cs typeface="Calibri"/>
              </a:rPr>
              <a:t>the</a:t>
            </a:r>
            <a:r>
              <a:rPr sz="1800" spc="-15">
                <a:latin typeface="Calibri"/>
                <a:cs typeface="Calibri"/>
              </a:rPr>
              <a:t> </a:t>
            </a:r>
            <a:r>
              <a:rPr sz="1800" spc="-10">
                <a:latin typeface="Calibri"/>
                <a:cs typeface="Calibri"/>
              </a:rPr>
              <a:t>webinar.</a:t>
            </a:r>
            <a:endParaRPr sz="1800">
              <a:latin typeface="Calibri"/>
              <a:cs typeface="Calibri"/>
            </a:endParaRPr>
          </a:p>
        </p:txBody>
      </p:sp>
      <p:sp>
        <p:nvSpPr>
          <p:cNvPr id="6" name="object 6"/>
          <p:cNvSpPr txBox="1"/>
          <p:nvPr/>
        </p:nvSpPr>
        <p:spPr>
          <a:xfrm>
            <a:off x="5960914" y="4218675"/>
            <a:ext cx="5055870" cy="793750"/>
          </a:xfrm>
          <a:prstGeom prst="rect">
            <a:avLst/>
          </a:prstGeom>
        </p:spPr>
        <p:txBody>
          <a:bodyPr vert="horz" wrap="square" lIns="0" tIns="43815" rIns="0" bIns="0" rtlCol="0">
            <a:spAutoFit/>
          </a:bodyPr>
          <a:lstStyle/>
          <a:p>
            <a:pPr marL="142240" marR="5080" indent="-130175">
              <a:lnSpc>
                <a:spcPts val="1939"/>
              </a:lnSpc>
              <a:spcBef>
                <a:spcPts val="345"/>
              </a:spcBef>
              <a:buSzPct val="94444"/>
              <a:buFont typeface="Wingdings"/>
              <a:buChar char=""/>
              <a:tabLst>
                <a:tab pos="193040" algn="l"/>
              </a:tabLst>
            </a:pPr>
            <a:r>
              <a:rPr sz="1800">
                <a:latin typeface="Calibri"/>
                <a:cs typeface="Calibri"/>
              </a:rPr>
              <a:t>Experiencing</a:t>
            </a:r>
            <a:r>
              <a:rPr sz="1800" spc="5">
                <a:latin typeface="Calibri"/>
                <a:cs typeface="Calibri"/>
              </a:rPr>
              <a:t> </a:t>
            </a:r>
            <a:r>
              <a:rPr sz="1800">
                <a:latin typeface="Calibri"/>
                <a:cs typeface="Calibri"/>
              </a:rPr>
              <a:t>sound</a:t>
            </a:r>
            <a:r>
              <a:rPr sz="1800" spc="-15">
                <a:latin typeface="Calibri"/>
                <a:cs typeface="Calibri"/>
              </a:rPr>
              <a:t> </a:t>
            </a:r>
            <a:r>
              <a:rPr sz="1800">
                <a:latin typeface="Calibri"/>
                <a:cs typeface="Calibri"/>
              </a:rPr>
              <a:t>issues</a:t>
            </a:r>
            <a:r>
              <a:rPr sz="1800" spc="-20">
                <a:latin typeface="Calibri"/>
                <a:cs typeface="Calibri"/>
              </a:rPr>
              <a:t> </a:t>
            </a:r>
            <a:r>
              <a:rPr sz="1800">
                <a:latin typeface="Calibri"/>
                <a:cs typeface="Calibri"/>
              </a:rPr>
              <a:t>–</a:t>
            </a:r>
            <a:r>
              <a:rPr sz="1800" spc="-10">
                <a:latin typeface="Calibri"/>
                <a:cs typeface="Calibri"/>
              </a:rPr>
              <a:t> </a:t>
            </a:r>
            <a:r>
              <a:rPr sz="1800">
                <a:latin typeface="Calibri"/>
                <a:cs typeface="Calibri"/>
              </a:rPr>
              <a:t>you</a:t>
            </a:r>
            <a:r>
              <a:rPr sz="1800" spc="-5">
                <a:latin typeface="Calibri"/>
                <a:cs typeface="Calibri"/>
              </a:rPr>
              <a:t> </a:t>
            </a:r>
            <a:r>
              <a:rPr sz="1800">
                <a:latin typeface="Calibri"/>
                <a:cs typeface="Calibri"/>
              </a:rPr>
              <a:t>can</a:t>
            </a:r>
            <a:r>
              <a:rPr sz="1800" spc="-5">
                <a:latin typeface="Calibri"/>
                <a:cs typeface="Calibri"/>
              </a:rPr>
              <a:t> </a:t>
            </a:r>
            <a:r>
              <a:rPr sz="1800">
                <a:latin typeface="Calibri"/>
                <a:cs typeface="Calibri"/>
              </a:rPr>
              <a:t>call</a:t>
            </a:r>
            <a:r>
              <a:rPr sz="1800" spc="-5">
                <a:latin typeface="Calibri"/>
                <a:cs typeface="Calibri"/>
              </a:rPr>
              <a:t> </a:t>
            </a:r>
            <a:r>
              <a:rPr sz="1800">
                <a:latin typeface="Calibri"/>
                <a:cs typeface="Calibri"/>
              </a:rPr>
              <a:t>in</a:t>
            </a:r>
            <a:r>
              <a:rPr sz="1800" spc="-10">
                <a:latin typeface="Calibri"/>
                <a:cs typeface="Calibri"/>
              </a:rPr>
              <a:t> </a:t>
            </a:r>
            <a:r>
              <a:rPr sz="1800">
                <a:latin typeface="Calibri"/>
                <a:cs typeface="Calibri"/>
              </a:rPr>
              <a:t>using</a:t>
            </a:r>
            <a:r>
              <a:rPr sz="1800" spc="-5">
                <a:latin typeface="Calibri"/>
                <a:cs typeface="Calibri"/>
              </a:rPr>
              <a:t> </a:t>
            </a:r>
            <a:r>
              <a:rPr sz="1800" spc="-25">
                <a:latin typeface="Calibri"/>
                <a:cs typeface="Calibri"/>
              </a:rPr>
              <a:t>the </a:t>
            </a:r>
            <a:r>
              <a:rPr sz="1800">
                <a:latin typeface="Calibri"/>
                <a:cs typeface="Calibri"/>
              </a:rPr>
              <a:t>number</a:t>
            </a:r>
            <a:r>
              <a:rPr sz="1800" spc="-5">
                <a:latin typeface="Calibri"/>
                <a:cs typeface="Calibri"/>
              </a:rPr>
              <a:t> </a:t>
            </a:r>
            <a:r>
              <a:rPr sz="1800">
                <a:latin typeface="Calibri"/>
                <a:cs typeface="Calibri"/>
              </a:rPr>
              <a:t>included</a:t>
            </a:r>
            <a:r>
              <a:rPr sz="1800" spc="15">
                <a:latin typeface="Calibri"/>
                <a:cs typeface="Calibri"/>
              </a:rPr>
              <a:t> </a:t>
            </a:r>
            <a:r>
              <a:rPr sz="1800">
                <a:latin typeface="Calibri"/>
                <a:cs typeface="Calibri"/>
              </a:rPr>
              <a:t>on</a:t>
            </a:r>
            <a:r>
              <a:rPr sz="1800" spc="5">
                <a:latin typeface="Calibri"/>
                <a:cs typeface="Calibri"/>
              </a:rPr>
              <a:t> </a:t>
            </a:r>
            <a:r>
              <a:rPr sz="1800">
                <a:latin typeface="Calibri"/>
                <a:cs typeface="Calibri"/>
              </a:rPr>
              <a:t>the</a:t>
            </a:r>
            <a:r>
              <a:rPr sz="1800" spc="-5">
                <a:latin typeface="Calibri"/>
                <a:cs typeface="Calibri"/>
              </a:rPr>
              <a:t> </a:t>
            </a:r>
            <a:r>
              <a:rPr sz="1800">
                <a:latin typeface="Calibri"/>
                <a:cs typeface="Calibri"/>
              </a:rPr>
              <a:t>handouts</a:t>
            </a:r>
            <a:r>
              <a:rPr sz="1800" spc="10">
                <a:latin typeface="Calibri"/>
                <a:cs typeface="Calibri"/>
              </a:rPr>
              <a:t> </a:t>
            </a:r>
            <a:r>
              <a:rPr sz="1800">
                <a:latin typeface="Calibri"/>
                <a:cs typeface="Calibri"/>
              </a:rPr>
              <a:t>and</a:t>
            </a:r>
            <a:r>
              <a:rPr sz="1800" spc="-10">
                <a:latin typeface="Calibri"/>
                <a:cs typeface="Calibri"/>
              </a:rPr>
              <a:t> </a:t>
            </a:r>
            <a:r>
              <a:rPr sz="1800">
                <a:latin typeface="Calibri"/>
                <a:cs typeface="Calibri"/>
              </a:rPr>
              <a:t>on</a:t>
            </a:r>
            <a:r>
              <a:rPr sz="1800" spc="5">
                <a:latin typeface="Calibri"/>
                <a:cs typeface="Calibri"/>
              </a:rPr>
              <a:t> </a:t>
            </a:r>
            <a:r>
              <a:rPr sz="1800" spc="-20">
                <a:latin typeface="Calibri"/>
                <a:cs typeface="Calibri"/>
              </a:rPr>
              <a:t>your </a:t>
            </a:r>
            <a:r>
              <a:rPr sz="1800" spc="-10">
                <a:latin typeface="Calibri"/>
                <a:cs typeface="Calibri"/>
              </a:rPr>
              <a:t>registration</a:t>
            </a:r>
            <a:r>
              <a:rPr sz="1800" spc="-30">
                <a:latin typeface="Calibri"/>
                <a:cs typeface="Calibri"/>
              </a:rPr>
              <a:t> </a:t>
            </a:r>
            <a:r>
              <a:rPr sz="1800">
                <a:latin typeface="Calibri"/>
                <a:cs typeface="Calibri"/>
              </a:rPr>
              <a:t>confirmation</a:t>
            </a:r>
            <a:r>
              <a:rPr sz="1800" spc="-20">
                <a:latin typeface="Calibri"/>
                <a:cs typeface="Calibri"/>
              </a:rPr>
              <a:t> </a:t>
            </a:r>
            <a:r>
              <a:rPr sz="1800">
                <a:latin typeface="Calibri"/>
                <a:cs typeface="Calibri"/>
              </a:rPr>
              <a:t>email</a:t>
            </a:r>
            <a:r>
              <a:rPr sz="1800" spc="-20">
                <a:latin typeface="Calibri"/>
                <a:cs typeface="Calibri"/>
              </a:rPr>
              <a:t> </a:t>
            </a:r>
            <a:r>
              <a:rPr sz="1800">
                <a:latin typeface="Calibri"/>
                <a:cs typeface="Calibri"/>
              </a:rPr>
              <a:t>that</a:t>
            </a:r>
            <a:r>
              <a:rPr sz="1800" spc="-35">
                <a:latin typeface="Calibri"/>
                <a:cs typeface="Calibri"/>
              </a:rPr>
              <a:t> </a:t>
            </a:r>
            <a:r>
              <a:rPr sz="1800">
                <a:latin typeface="Calibri"/>
                <a:cs typeface="Calibri"/>
              </a:rPr>
              <a:t>you</a:t>
            </a:r>
            <a:r>
              <a:rPr sz="1800" spc="-15">
                <a:latin typeface="Calibri"/>
                <a:cs typeface="Calibri"/>
              </a:rPr>
              <a:t> </a:t>
            </a:r>
            <a:r>
              <a:rPr sz="1800" spc="-10">
                <a:latin typeface="Calibri"/>
                <a:cs typeface="Calibri"/>
              </a:rPr>
              <a:t>received.</a:t>
            </a:r>
            <a:endParaRPr sz="1800">
              <a:latin typeface="Calibri"/>
              <a:cs typeface="Calibri"/>
            </a:endParaRPr>
          </a:p>
        </p:txBody>
      </p:sp>
      <p:sp>
        <p:nvSpPr>
          <p:cNvPr id="7" name="object 7"/>
          <p:cNvSpPr txBox="1"/>
          <p:nvPr/>
        </p:nvSpPr>
        <p:spPr>
          <a:xfrm>
            <a:off x="3368040" y="6148303"/>
            <a:ext cx="4473575" cy="595630"/>
          </a:xfrm>
          <a:prstGeom prst="rect">
            <a:avLst/>
          </a:prstGeom>
        </p:spPr>
        <p:txBody>
          <a:bodyPr vert="horz" wrap="square" lIns="0" tIns="12700" rIns="0" bIns="0" rtlCol="0">
            <a:spAutoFit/>
          </a:bodyPr>
          <a:lstStyle/>
          <a:p>
            <a:pPr marL="12700" marR="5080">
              <a:lnSpc>
                <a:spcPct val="143800"/>
              </a:lnSpc>
              <a:spcBef>
                <a:spcPts val="100"/>
              </a:spcBef>
            </a:pPr>
            <a:r>
              <a:rPr sz="1300" b="1">
                <a:solidFill>
                  <a:srgbClr val="FFFFFF"/>
                </a:solidFill>
                <a:latin typeface="Calibri"/>
                <a:cs typeface="Calibri"/>
              </a:rPr>
              <a:t>For</a:t>
            </a:r>
            <a:r>
              <a:rPr sz="1300" b="1" spc="-40">
                <a:solidFill>
                  <a:srgbClr val="FFFFFF"/>
                </a:solidFill>
                <a:latin typeface="Calibri"/>
                <a:cs typeface="Calibri"/>
              </a:rPr>
              <a:t> </a:t>
            </a:r>
            <a:r>
              <a:rPr sz="1300" b="1">
                <a:solidFill>
                  <a:srgbClr val="FFFFFF"/>
                </a:solidFill>
                <a:latin typeface="Calibri"/>
                <a:cs typeface="Calibri"/>
              </a:rPr>
              <a:t>questions,</a:t>
            </a:r>
            <a:r>
              <a:rPr sz="1300" b="1" spc="-25">
                <a:solidFill>
                  <a:srgbClr val="FFFFFF"/>
                </a:solidFill>
                <a:latin typeface="Calibri"/>
                <a:cs typeface="Calibri"/>
              </a:rPr>
              <a:t> </a:t>
            </a:r>
            <a:r>
              <a:rPr sz="1300" b="1">
                <a:solidFill>
                  <a:srgbClr val="FFFFFF"/>
                </a:solidFill>
                <a:latin typeface="Calibri"/>
                <a:cs typeface="Calibri"/>
              </a:rPr>
              <a:t>please</a:t>
            </a:r>
            <a:r>
              <a:rPr sz="1300" b="1" spc="-35">
                <a:solidFill>
                  <a:srgbClr val="FFFFFF"/>
                </a:solidFill>
                <a:latin typeface="Calibri"/>
                <a:cs typeface="Calibri"/>
              </a:rPr>
              <a:t> </a:t>
            </a:r>
            <a:r>
              <a:rPr sz="1300" b="1">
                <a:solidFill>
                  <a:srgbClr val="FFFFFF"/>
                </a:solidFill>
                <a:latin typeface="Calibri"/>
                <a:cs typeface="Calibri"/>
              </a:rPr>
              <a:t>use</a:t>
            </a:r>
            <a:r>
              <a:rPr sz="1300" b="1" spc="-45">
                <a:solidFill>
                  <a:srgbClr val="FFFFFF"/>
                </a:solidFill>
                <a:latin typeface="Calibri"/>
                <a:cs typeface="Calibri"/>
              </a:rPr>
              <a:t> </a:t>
            </a:r>
            <a:r>
              <a:rPr sz="1300" b="1">
                <a:solidFill>
                  <a:srgbClr val="FFFFFF"/>
                </a:solidFill>
                <a:latin typeface="Calibri"/>
                <a:cs typeface="Calibri"/>
              </a:rPr>
              <a:t>Q&amp;A</a:t>
            </a:r>
            <a:r>
              <a:rPr sz="1300" b="1" spc="-45">
                <a:solidFill>
                  <a:srgbClr val="FFFFFF"/>
                </a:solidFill>
                <a:latin typeface="Calibri"/>
                <a:cs typeface="Calibri"/>
              </a:rPr>
              <a:t> </a:t>
            </a:r>
            <a:r>
              <a:rPr sz="1300" b="1">
                <a:solidFill>
                  <a:srgbClr val="FFFFFF"/>
                </a:solidFill>
                <a:latin typeface="Calibri"/>
                <a:cs typeface="Calibri"/>
              </a:rPr>
              <a:t>box</a:t>
            </a:r>
            <a:r>
              <a:rPr sz="1300" b="1" spc="-30">
                <a:solidFill>
                  <a:srgbClr val="FFFFFF"/>
                </a:solidFill>
                <a:latin typeface="Calibri"/>
                <a:cs typeface="Calibri"/>
              </a:rPr>
              <a:t> </a:t>
            </a:r>
            <a:r>
              <a:rPr sz="1300" b="1">
                <a:solidFill>
                  <a:srgbClr val="FFFFFF"/>
                </a:solidFill>
                <a:latin typeface="Calibri"/>
                <a:cs typeface="Calibri"/>
              </a:rPr>
              <a:t>and</a:t>
            </a:r>
            <a:r>
              <a:rPr sz="1300" b="1" spc="-30">
                <a:solidFill>
                  <a:srgbClr val="FFFFFF"/>
                </a:solidFill>
                <a:latin typeface="Calibri"/>
                <a:cs typeface="Calibri"/>
              </a:rPr>
              <a:t> </a:t>
            </a:r>
            <a:r>
              <a:rPr sz="1300" b="1">
                <a:solidFill>
                  <a:srgbClr val="FFFFFF"/>
                </a:solidFill>
                <a:latin typeface="Calibri"/>
                <a:cs typeface="Calibri"/>
              </a:rPr>
              <a:t>address</a:t>
            </a:r>
            <a:r>
              <a:rPr sz="1300" b="1" spc="-40">
                <a:solidFill>
                  <a:srgbClr val="FFFFFF"/>
                </a:solidFill>
                <a:latin typeface="Calibri"/>
                <a:cs typeface="Calibri"/>
              </a:rPr>
              <a:t> </a:t>
            </a:r>
            <a:r>
              <a:rPr sz="1300" b="1">
                <a:solidFill>
                  <a:srgbClr val="FFFFFF"/>
                </a:solidFill>
                <a:latin typeface="Calibri"/>
                <a:cs typeface="Calibri"/>
              </a:rPr>
              <a:t>to</a:t>
            </a:r>
            <a:r>
              <a:rPr sz="1300" b="1" spc="-30">
                <a:solidFill>
                  <a:srgbClr val="FFFFFF"/>
                </a:solidFill>
                <a:latin typeface="Calibri"/>
                <a:cs typeface="Calibri"/>
              </a:rPr>
              <a:t> </a:t>
            </a:r>
            <a:r>
              <a:rPr sz="1300" b="1" spc="-20">
                <a:solidFill>
                  <a:srgbClr val="FFFFFF"/>
                </a:solidFill>
                <a:latin typeface="Calibri"/>
                <a:cs typeface="Calibri"/>
              </a:rPr>
              <a:t>“All</a:t>
            </a:r>
            <a:r>
              <a:rPr sz="1300" b="1" spc="-30">
                <a:solidFill>
                  <a:srgbClr val="FFFFFF"/>
                </a:solidFill>
                <a:latin typeface="Calibri"/>
                <a:cs typeface="Calibri"/>
              </a:rPr>
              <a:t> </a:t>
            </a:r>
            <a:r>
              <a:rPr sz="1300" b="1" spc="-10">
                <a:solidFill>
                  <a:srgbClr val="FFFFFF"/>
                </a:solidFill>
                <a:latin typeface="Calibri"/>
                <a:cs typeface="Calibri"/>
              </a:rPr>
              <a:t>Panelists.” </a:t>
            </a:r>
            <a:r>
              <a:rPr sz="1300" b="1">
                <a:solidFill>
                  <a:srgbClr val="FFFFFF"/>
                </a:solidFill>
                <a:latin typeface="Calibri"/>
                <a:cs typeface="Calibri"/>
              </a:rPr>
              <a:t>All</a:t>
            </a:r>
            <a:r>
              <a:rPr sz="1300" b="1" spc="-30">
                <a:solidFill>
                  <a:srgbClr val="FFFFFF"/>
                </a:solidFill>
                <a:latin typeface="Calibri"/>
                <a:cs typeface="Calibri"/>
              </a:rPr>
              <a:t> </a:t>
            </a:r>
            <a:r>
              <a:rPr sz="1300" b="1" spc="-10">
                <a:solidFill>
                  <a:srgbClr val="FFFFFF"/>
                </a:solidFill>
                <a:latin typeface="Calibri"/>
                <a:cs typeface="Calibri"/>
              </a:rPr>
              <a:t>Webinars</a:t>
            </a:r>
            <a:r>
              <a:rPr sz="1300" b="1" spc="-15">
                <a:solidFill>
                  <a:srgbClr val="FFFFFF"/>
                </a:solidFill>
                <a:latin typeface="Calibri"/>
                <a:cs typeface="Calibri"/>
              </a:rPr>
              <a:t> </a:t>
            </a:r>
            <a:r>
              <a:rPr sz="1300" b="1">
                <a:solidFill>
                  <a:srgbClr val="FFFFFF"/>
                </a:solidFill>
                <a:latin typeface="Calibri"/>
                <a:cs typeface="Calibri"/>
              </a:rPr>
              <a:t>will</a:t>
            </a:r>
            <a:r>
              <a:rPr sz="1300" b="1" spc="-25">
                <a:solidFill>
                  <a:srgbClr val="FFFFFF"/>
                </a:solidFill>
                <a:latin typeface="Calibri"/>
                <a:cs typeface="Calibri"/>
              </a:rPr>
              <a:t> </a:t>
            </a:r>
            <a:r>
              <a:rPr sz="1300" b="1">
                <a:solidFill>
                  <a:srgbClr val="FFFFFF"/>
                </a:solidFill>
                <a:latin typeface="Calibri"/>
                <a:cs typeface="Calibri"/>
              </a:rPr>
              <a:t>be</a:t>
            </a:r>
            <a:r>
              <a:rPr sz="1300" b="1" spc="-20">
                <a:solidFill>
                  <a:srgbClr val="FFFFFF"/>
                </a:solidFill>
                <a:latin typeface="Calibri"/>
                <a:cs typeface="Calibri"/>
              </a:rPr>
              <a:t> </a:t>
            </a:r>
            <a:r>
              <a:rPr sz="1300" b="1" spc="-10">
                <a:solidFill>
                  <a:srgbClr val="FFFFFF"/>
                </a:solidFill>
                <a:latin typeface="Calibri"/>
                <a:cs typeface="Calibri"/>
              </a:rPr>
              <a:t>recorded</a:t>
            </a:r>
            <a:r>
              <a:rPr sz="1300" b="1">
                <a:solidFill>
                  <a:srgbClr val="FFFFFF"/>
                </a:solidFill>
                <a:latin typeface="Calibri"/>
                <a:cs typeface="Calibri"/>
              </a:rPr>
              <a:t> and</a:t>
            </a:r>
            <a:r>
              <a:rPr sz="1300" b="1" spc="-20">
                <a:solidFill>
                  <a:srgbClr val="FFFFFF"/>
                </a:solidFill>
                <a:latin typeface="Calibri"/>
                <a:cs typeface="Calibri"/>
              </a:rPr>
              <a:t> </a:t>
            </a:r>
            <a:r>
              <a:rPr sz="1300" b="1">
                <a:solidFill>
                  <a:srgbClr val="FFFFFF"/>
                </a:solidFill>
                <a:latin typeface="Calibri"/>
                <a:cs typeface="Calibri"/>
              </a:rPr>
              <a:t>posted</a:t>
            </a:r>
            <a:r>
              <a:rPr sz="1300" b="1" spc="-20">
                <a:solidFill>
                  <a:srgbClr val="FFFFFF"/>
                </a:solidFill>
                <a:latin typeface="Calibri"/>
                <a:cs typeface="Calibri"/>
              </a:rPr>
              <a:t> </a:t>
            </a:r>
            <a:r>
              <a:rPr sz="1300" b="1">
                <a:solidFill>
                  <a:srgbClr val="FFFFFF"/>
                </a:solidFill>
                <a:latin typeface="Calibri"/>
                <a:cs typeface="Calibri"/>
              </a:rPr>
              <a:t>within</a:t>
            </a:r>
            <a:r>
              <a:rPr sz="1300" b="1" spc="-20">
                <a:solidFill>
                  <a:srgbClr val="FFFFFF"/>
                </a:solidFill>
                <a:latin typeface="Calibri"/>
                <a:cs typeface="Calibri"/>
              </a:rPr>
              <a:t> </a:t>
            </a:r>
            <a:r>
              <a:rPr sz="1300" b="1">
                <a:solidFill>
                  <a:srgbClr val="FFFFFF"/>
                </a:solidFill>
                <a:latin typeface="Calibri"/>
                <a:cs typeface="Calibri"/>
              </a:rPr>
              <a:t>one</a:t>
            </a:r>
            <a:r>
              <a:rPr sz="1300" b="1" spc="-15">
                <a:solidFill>
                  <a:srgbClr val="FFFFFF"/>
                </a:solidFill>
                <a:latin typeface="Calibri"/>
                <a:cs typeface="Calibri"/>
              </a:rPr>
              <a:t> </a:t>
            </a:r>
            <a:r>
              <a:rPr sz="1300" b="1" spc="-10">
                <a:solidFill>
                  <a:srgbClr val="FFFFFF"/>
                </a:solidFill>
                <a:latin typeface="Calibri"/>
                <a:cs typeface="Calibri"/>
              </a:rPr>
              <a:t>week.</a:t>
            </a:r>
            <a:endParaRPr sz="1300">
              <a:latin typeface="Calibri"/>
              <a:cs typeface="Calibri"/>
            </a:endParaRPr>
          </a:p>
        </p:txBody>
      </p:sp>
      <p:sp>
        <p:nvSpPr>
          <p:cNvPr id="8" name="object 8"/>
          <p:cNvSpPr txBox="1"/>
          <p:nvPr/>
        </p:nvSpPr>
        <p:spPr>
          <a:xfrm>
            <a:off x="2502261" y="1946694"/>
            <a:ext cx="773430" cy="327660"/>
          </a:xfrm>
          <a:prstGeom prst="rect">
            <a:avLst/>
          </a:prstGeom>
        </p:spPr>
        <p:txBody>
          <a:bodyPr vert="horz" wrap="square" lIns="0" tIns="35560" rIns="0" bIns="0" rtlCol="0">
            <a:spAutoFit/>
          </a:bodyPr>
          <a:lstStyle/>
          <a:p>
            <a:pPr marL="12700" marR="5080" indent="141605">
              <a:lnSpc>
                <a:spcPts val="1100"/>
              </a:lnSpc>
              <a:spcBef>
                <a:spcPts val="280"/>
              </a:spcBef>
            </a:pPr>
            <a:r>
              <a:rPr sz="1050" b="1" i="1" spc="-10">
                <a:latin typeface="Bradley Hand ITC"/>
                <a:cs typeface="Bradley Hand ITC"/>
              </a:rPr>
              <a:t>Webinar </a:t>
            </a:r>
            <a:r>
              <a:rPr sz="1050" b="1" i="1" spc="-25">
                <a:latin typeface="Bradley Hand ITC"/>
                <a:cs typeface="Bradley Hand ITC"/>
              </a:rPr>
              <a:t>Housekeeping</a:t>
            </a:r>
            <a:endParaRPr sz="1050">
              <a:latin typeface="Bradley Hand ITC"/>
              <a:cs typeface="Bradley Hand IT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4FB5-3709-964F-FC47-706ACF60B9C1}"/>
              </a:ext>
            </a:extLst>
          </p:cNvPr>
          <p:cNvSpPr>
            <a:spLocks noGrp="1"/>
          </p:cNvSpPr>
          <p:nvPr>
            <p:ph type="title"/>
          </p:nvPr>
        </p:nvSpPr>
        <p:spPr>
          <a:xfrm>
            <a:off x="146147" y="158944"/>
            <a:ext cx="11631930" cy="430887"/>
          </a:xfrm>
        </p:spPr>
        <p:txBody>
          <a:bodyPr/>
          <a:lstStyle/>
          <a:p>
            <a:r>
              <a:rPr lang="en-US"/>
              <a:t>Section 3: Purchase Cards and Travel/Concur</a:t>
            </a:r>
          </a:p>
        </p:txBody>
      </p:sp>
      <p:sp>
        <p:nvSpPr>
          <p:cNvPr id="3" name="Text Placeholder 2">
            <a:extLst>
              <a:ext uri="{FF2B5EF4-FFF2-40B4-BE49-F238E27FC236}">
                <a16:creationId xmlns:a16="http://schemas.microsoft.com/office/drawing/2014/main" id="{B332C2A8-A185-5CD6-6A36-4F5167BB3383}"/>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4A9BB680-C2B1-C18E-7068-FC481965B90D}"/>
              </a:ext>
            </a:extLst>
          </p:cNvPr>
          <p:cNvPicPr>
            <a:picLocks noChangeAspect="1"/>
          </p:cNvPicPr>
          <p:nvPr/>
        </p:nvPicPr>
        <p:blipFill>
          <a:blip r:embed="rId2"/>
          <a:stretch>
            <a:fillRect/>
          </a:stretch>
        </p:blipFill>
        <p:spPr>
          <a:xfrm>
            <a:off x="2358040" y="1209902"/>
            <a:ext cx="8915400" cy="4562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03463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0422" y="924792"/>
            <a:ext cx="11626850" cy="5101397"/>
          </a:xfrm>
          <a:prstGeom prst="rect">
            <a:avLst/>
          </a:prstGeom>
        </p:spPr>
        <p:txBody>
          <a:bodyPr vert="horz" wrap="square" lIns="0" tIns="152400" rIns="0" bIns="0" rtlCol="0">
            <a:spAutoFit/>
          </a:bodyPr>
          <a:lstStyle/>
          <a:p>
            <a:pPr marL="240665" marR="665480" indent="-228600">
              <a:lnSpc>
                <a:spcPts val="2160"/>
              </a:lnSpc>
              <a:spcBef>
                <a:spcPts val="1750"/>
              </a:spcBef>
              <a:buFont typeface="Arial"/>
              <a:buChar char="•"/>
              <a:tabLst>
                <a:tab pos="240665" algn="l"/>
                <a:tab pos="241300" algn="l"/>
              </a:tabLst>
            </a:pPr>
            <a:r>
              <a:rPr lang="en-US" sz="1600" b="1">
                <a:latin typeface="Calibri"/>
                <a:cs typeface="Calibri"/>
              </a:rPr>
              <a:t>Credit</a:t>
            </a:r>
            <a:r>
              <a:rPr lang="en-US" sz="1600" b="1" spc="-40">
                <a:latin typeface="Calibri"/>
                <a:cs typeface="Calibri"/>
              </a:rPr>
              <a:t> </a:t>
            </a:r>
            <a:r>
              <a:rPr lang="en-US" sz="1600" b="1">
                <a:latin typeface="Calibri"/>
                <a:cs typeface="Calibri"/>
              </a:rPr>
              <a:t>Card</a:t>
            </a:r>
            <a:r>
              <a:rPr lang="en-US" sz="1600" b="1" spc="-10">
                <a:latin typeface="Calibri"/>
                <a:cs typeface="Calibri"/>
              </a:rPr>
              <a:t> </a:t>
            </a:r>
            <a:r>
              <a:rPr lang="en-US" sz="1600" b="1">
                <a:latin typeface="Calibri"/>
                <a:cs typeface="Calibri"/>
              </a:rPr>
              <a:t>charges</a:t>
            </a:r>
            <a:r>
              <a:rPr lang="en-US" sz="1600" b="1" spc="-25">
                <a:latin typeface="Calibri"/>
                <a:cs typeface="Calibri"/>
              </a:rPr>
              <a:t> </a:t>
            </a:r>
            <a:r>
              <a:rPr lang="en-US" sz="1600" b="1">
                <a:latin typeface="Calibri"/>
                <a:cs typeface="Calibri"/>
              </a:rPr>
              <a:t>not</a:t>
            </a:r>
            <a:r>
              <a:rPr lang="en-US" sz="1600" b="1" spc="-45">
                <a:latin typeface="Calibri"/>
                <a:cs typeface="Calibri"/>
              </a:rPr>
              <a:t> </a:t>
            </a:r>
            <a:r>
              <a:rPr lang="en-US" sz="1600" b="1">
                <a:latin typeface="Calibri"/>
                <a:cs typeface="Calibri"/>
              </a:rPr>
              <a:t>reconciled:</a:t>
            </a:r>
            <a:r>
              <a:rPr lang="en-US" sz="1600" b="1" spc="380">
                <a:latin typeface="Calibri"/>
                <a:cs typeface="Calibri"/>
              </a:rPr>
              <a:t> </a:t>
            </a:r>
            <a:r>
              <a:rPr lang="en-US" sz="1600">
                <a:latin typeface="Calibri"/>
                <a:cs typeface="Calibri"/>
              </a:rPr>
              <a:t>It</a:t>
            </a:r>
            <a:r>
              <a:rPr lang="en-US" sz="1600" spc="-40">
                <a:latin typeface="Calibri"/>
                <a:cs typeface="Calibri"/>
              </a:rPr>
              <a:t> </a:t>
            </a:r>
            <a:r>
              <a:rPr lang="en-US" sz="1600">
                <a:latin typeface="Calibri"/>
                <a:cs typeface="Calibri"/>
              </a:rPr>
              <a:t>is</a:t>
            </a:r>
            <a:r>
              <a:rPr lang="en-US" sz="1600" spc="-20">
                <a:latin typeface="Calibri"/>
                <a:cs typeface="Calibri"/>
              </a:rPr>
              <a:t> </a:t>
            </a:r>
            <a:r>
              <a:rPr lang="en-US" sz="1600">
                <a:latin typeface="Calibri"/>
                <a:cs typeface="Calibri"/>
              </a:rPr>
              <a:t>a</a:t>
            </a:r>
            <a:r>
              <a:rPr lang="en-US" sz="1600" spc="-35">
                <a:latin typeface="Calibri"/>
                <a:cs typeface="Calibri"/>
              </a:rPr>
              <a:t> </a:t>
            </a:r>
            <a:r>
              <a:rPr lang="en-US" sz="1600">
                <a:latin typeface="Calibri"/>
                <a:cs typeface="Calibri"/>
              </a:rPr>
              <a:t>best</a:t>
            </a:r>
            <a:r>
              <a:rPr lang="en-US" sz="1600" spc="-15">
                <a:latin typeface="Calibri"/>
                <a:cs typeface="Calibri"/>
              </a:rPr>
              <a:t> </a:t>
            </a:r>
            <a:r>
              <a:rPr lang="en-US" sz="1600">
                <a:latin typeface="Calibri"/>
                <a:cs typeface="Calibri"/>
              </a:rPr>
              <a:t>practice</a:t>
            </a:r>
            <a:r>
              <a:rPr lang="en-US" sz="1600" spc="-30">
                <a:latin typeface="Calibri"/>
                <a:cs typeface="Calibri"/>
              </a:rPr>
              <a:t> </a:t>
            </a:r>
            <a:r>
              <a:rPr lang="en-US" sz="1600">
                <a:latin typeface="Calibri"/>
                <a:cs typeface="Calibri"/>
              </a:rPr>
              <a:t>to</a:t>
            </a:r>
            <a:r>
              <a:rPr lang="en-US" sz="1600" spc="-35">
                <a:latin typeface="Calibri"/>
                <a:cs typeface="Calibri"/>
              </a:rPr>
              <a:t> </a:t>
            </a:r>
            <a:r>
              <a:rPr lang="en-US" sz="1600">
                <a:latin typeface="Calibri"/>
                <a:cs typeface="Calibri"/>
              </a:rPr>
              <a:t>stop</a:t>
            </a:r>
            <a:r>
              <a:rPr lang="en-US" sz="1600" spc="-25">
                <a:latin typeface="Calibri"/>
                <a:cs typeface="Calibri"/>
              </a:rPr>
              <a:t> </a:t>
            </a:r>
            <a:r>
              <a:rPr lang="en-US" sz="1600">
                <a:latin typeface="Calibri"/>
                <a:cs typeface="Calibri"/>
              </a:rPr>
              <a:t>all</a:t>
            </a:r>
            <a:r>
              <a:rPr lang="en-US" sz="1600" spc="-20">
                <a:latin typeface="Calibri"/>
                <a:cs typeface="Calibri"/>
              </a:rPr>
              <a:t> </a:t>
            </a:r>
            <a:r>
              <a:rPr lang="en-US" sz="1600">
                <a:latin typeface="Calibri"/>
                <a:cs typeface="Calibri"/>
              </a:rPr>
              <a:t>credit</a:t>
            </a:r>
            <a:r>
              <a:rPr lang="en-US" sz="1600" spc="-25">
                <a:latin typeface="Calibri"/>
                <a:cs typeface="Calibri"/>
              </a:rPr>
              <a:t> </a:t>
            </a:r>
            <a:r>
              <a:rPr lang="en-US" sz="1600">
                <a:latin typeface="Calibri"/>
                <a:cs typeface="Calibri"/>
              </a:rPr>
              <a:t>card</a:t>
            </a:r>
            <a:r>
              <a:rPr lang="en-US" sz="1600" spc="-35">
                <a:latin typeface="Calibri"/>
                <a:cs typeface="Calibri"/>
              </a:rPr>
              <a:t> </a:t>
            </a:r>
            <a:r>
              <a:rPr lang="en-US" sz="1600">
                <a:latin typeface="Calibri"/>
                <a:cs typeface="Calibri"/>
              </a:rPr>
              <a:t>charges</a:t>
            </a:r>
            <a:r>
              <a:rPr lang="en-US" sz="1600" spc="-50">
                <a:latin typeface="Calibri"/>
                <a:cs typeface="Calibri"/>
              </a:rPr>
              <a:t> </a:t>
            </a:r>
            <a:r>
              <a:rPr lang="en-US" sz="1600">
                <a:latin typeface="Calibri"/>
                <a:cs typeface="Calibri"/>
              </a:rPr>
              <a:t>at</a:t>
            </a:r>
            <a:r>
              <a:rPr lang="en-US" sz="1600" spc="-15">
                <a:latin typeface="Calibri"/>
                <a:cs typeface="Calibri"/>
              </a:rPr>
              <a:t> </a:t>
            </a:r>
            <a:r>
              <a:rPr lang="en-US" sz="1600">
                <a:latin typeface="Calibri"/>
                <a:cs typeface="Calibri"/>
              </a:rPr>
              <a:t>the</a:t>
            </a:r>
            <a:r>
              <a:rPr lang="en-US" sz="1600" spc="-40">
                <a:latin typeface="Calibri"/>
                <a:cs typeface="Calibri"/>
              </a:rPr>
              <a:t> </a:t>
            </a:r>
            <a:r>
              <a:rPr lang="en-US" sz="1600">
                <a:latin typeface="Calibri"/>
                <a:cs typeface="Calibri"/>
              </a:rPr>
              <a:t>end</a:t>
            </a:r>
            <a:r>
              <a:rPr lang="en-US" sz="1600" spc="-30">
                <a:latin typeface="Calibri"/>
                <a:cs typeface="Calibri"/>
              </a:rPr>
              <a:t> </a:t>
            </a:r>
            <a:r>
              <a:rPr lang="en-US" sz="1600" spc="-25">
                <a:latin typeface="Calibri"/>
                <a:cs typeface="Calibri"/>
              </a:rPr>
              <a:t>of </a:t>
            </a:r>
            <a:r>
              <a:rPr lang="en-US" sz="1600">
                <a:latin typeface="Calibri"/>
                <a:cs typeface="Calibri"/>
              </a:rPr>
              <a:t>August.</a:t>
            </a:r>
            <a:r>
              <a:rPr lang="en-US" sz="1600" spc="-55">
                <a:latin typeface="Calibri"/>
                <a:cs typeface="Calibri"/>
              </a:rPr>
              <a:t> </a:t>
            </a:r>
            <a:r>
              <a:rPr lang="en-US" sz="1600">
                <a:latin typeface="Calibri"/>
                <a:cs typeface="Calibri"/>
              </a:rPr>
              <a:t>Notify</a:t>
            </a:r>
            <a:r>
              <a:rPr lang="en-US" sz="1600" spc="-45">
                <a:latin typeface="Calibri"/>
                <a:cs typeface="Calibri"/>
              </a:rPr>
              <a:t> </a:t>
            </a:r>
            <a:r>
              <a:rPr lang="en-US" sz="1600" spc="-10">
                <a:latin typeface="Calibri"/>
                <a:cs typeface="Calibri"/>
              </a:rPr>
              <a:t>PIs</a:t>
            </a:r>
            <a:r>
              <a:rPr lang="en-US" sz="1600" spc="-25">
                <a:latin typeface="Calibri"/>
                <a:cs typeface="Calibri"/>
              </a:rPr>
              <a:t> </a:t>
            </a:r>
            <a:r>
              <a:rPr lang="en-US" sz="1600">
                <a:latin typeface="Calibri"/>
                <a:cs typeface="Calibri"/>
              </a:rPr>
              <a:t>well</a:t>
            </a:r>
            <a:r>
              <a:rPr lang="en-US" sz="1600" spc="-25">
                <a:latin typeface="Calibri"/>
                <a:cs typeface="Calibri"/>
              </a:rPr>
              <a:t> </a:t>
            </a:r>
            <a:r>
              <a:rPr lang="en-US" sz="1600">
                <a:latin typeface="Calibri"/>
                <a:cs typeface="Calibri"/>
              </a:rPr>
              <a:t>in</a:t>
            </a:r>
            <a:r>
              <a:rPr lang="en-US" sz="1600" spc="-20">
                <a:latin typeface="Calibri"/>
                <a:cs typeface="Calibri"/>
              </a:rPr>
              <a:t> </a:t>
            </a:r>
            <a:r>
              <a:rPr lang="en-US" sz="1600">
                <a:latin typeface="Calibri"/>
                <a:cs typeface="Calibri"/>
              </a:rPr>
              <a:t>advance</a:t>
            </a:r>
            <a:r>
              <a:rPr lang="en-US" sz="1600" spc="-50">
                <a:latin typeface="Calibri"/>
                <a:cs typeface="Calibri"/>
              </a:rPr>
              <a:t> </a:t>
            </a:r>
            <a:r>
              <a:rPr lang="en-US" sz="1600">
                <a:latin typeface="Calibri"/>
                <a:cs typeface="Calibri"/>
              </a:rPr>
              <a:t>of</a:t>
            </a:r>
            <a:r>
              <a:rPr lang="en-US" sz="1600" spc="-35">
                <a:latin typeface="Calibri"/>
                <a:cs typeface="Calibri"/>
              </a:rPr>
              <a:t> </a:t>
            </a:r>
            <a:r>
              <a:rPr lang="en-US" sz="1600">
                <a:latin typeface="Calibri"/>
                <a:cs typeface="Calibri"/>
              </a:rPr>
              <a:t>this</a:t>
            </a:r>
            <a:r>
              <a:rPr lang="en-US" sz="1600" spc="-15">
                <a:latin typeface="Calibri"/>
                <a:cs typeface="Calibri"/>
              </a:rPr>
              <a:t> </a:t>
            </a:r>
            <a:r>
              <a:rPr lang="en-US" sz="1600">
                <a:latin typeface="Calibri"/>
                <a:cs typeface="Calibri"/>
              </a:rPr>
              <a:t>deadline.</a:t>
            </a:r>
            <a:r>
              <a:rPr lang="en-US" sz="1600" spc="-35">
                <a:latin typeface="Calibri"/>
                <a:cs typeface="Calibri"/>
              </a:rPr>
              <a:t> Check your monthly spend limit and request an increase if needed since PIs will likely have additional orders to get them through end of year. </a:t>
            </a:r>
            <a:r>
              <a:rPr lang="en-US" sz="1600">
                <a:latin typeface="Calibri"/>
                <a:cs typeface="Calibri"/>
              </a:rPr>
              <a:t>This</a:t>
            </a:r>
            <a:r>
              <a:rPr lang="en-US" sz="1600" spc="-15">
                <a:latin typeface="Calibri"/>
                <a:cs typeface="Calibri"/>
              </a:rPr>
              <a:t> </a:t>
            </a:r>
            <a:r>
              <a:rPr lang="en-US" sz="1600">
                <a:latin typeface="Calibri"/>
                <a:cs typeface="Calibri"/>
              </a:rPr>
              <a:t>allows</a:t>
            </a:r>
            <a:r>
              <a:rPr lang="en-US" sz="1600" spc="-20">
                <a:latin typeface="Calibri"/>
                <a:cs typeface="Calibri"/>
              </a:rPr>
              <a:t> </a:t>
            </a:r>
            <a:r>
              <a:rPr lang="en-US" sz="1600">
                <a:latin typeface="Calibri"/>
                <a:cs typeface="Calibri"/>
              </a:rPr>
              <a:t>you</a:t>
            </a:r>
            <a:r>
              <a:rPr lang="en-US" sz="1600" spc="-45">
                <a:latin typeface="Calibri"/>
                <a:cs typeface="Calibri"/>
              </a:rPr>
              <a:t> </a:t>
            </a:r>
            <a:r>
              <a:rPr lang="en-US" sz="1600">
                <a:latin typeface="Calibri"/>
                <a:cs typeface="Calibri"/>
              </a:rPr>
              <a:t>the</a:t>
            </a:r>
            <a:r>
              <a:rPr lang="en-US" sz="1600" spc="-35">
                <a:latin typeface="Calibri"/>
                <a:cs typeface="Calibri"/>
              </a:rPr>
              <a:t> </a:t>
            </a:r>
            <a:r>
              <a:rPr lang="en-US" sz="1600">
                <a:latin typeface="Calibri"/>
                <a:cs typeface="Calibri"/>
              </a:rPr>
              <a:t>month</a:t>
            </a:r>
            <a:r>
              <a:rPr lang="en-US" sz="1600" spc="-30">
                <a:latin typeface="Calibri"/>
                <a:cs typeface="Calibri"/>
              </a:rPr>
              <a:t> </a:t>
            </a:r>
            <a:r>
              <a:rPr lang="en-US" sz="1600">
                <a:latin typeface="Calibri"/>
                <a:cs typeface="Calibri"/>
              </a:rPr>
              <a:t>of</a:t>
            </a:r>
            <a:r>
              <a:rPr lang="en-US" sz="1600" spc="-20">
                <a:latin typeface="Calibri"/>
                <a:cs typeface="Calibri"/>
              </a:rPr>
              <a:t> </a:t>
            </a:r>
            <a:r>
              <a:rPr lang="en-US" sz="1600">
                <a:latin typeface="Calibri"/>
                <a:cs typeface="Calibri"/>
              </a:rPr>
              <a:t>September</a:t>
            </a:r>
            <a:r>
              <a:rPr lang="en-US" sz="1600" spc="-25">
                <a:latin typeface="Calibri"/>
                <a:cs typeface="Calibri"/>
              </a:rPr>
              <a:t> </a:t>
            </a:r>
            <a:r>
              <a:rPr lang="en-US" sz="1600">
                <a:latin typeface="Calibri"/>
                <a:cs typeface="Calibri"/>
              </a:rPr>
              <a:t>to</a:t>
            </a:r>
            <a:r>
              <a:rPr lang="en-US" sz="1600" spc="-25">
                <a:latin typeface="Calibri"/>
                <a:cs typeface="Calibri"/>
              </a:rPr>
              <a:t> </a:t>
            </a:r>
            <a:r>
              <a:rPr lang="en-US" sz="1600" spc="-10">
                <a:latin typeface="Calibri"/>
                <a:cs typeface="Calibri"/>
              </a:rPr>
              <a:t>receive </a:t>
            </a:r>
            <a:r>
              <a:rPr lang="en-US" sz="1600">
                <a:latin typeface="Calibri"/>
                <a:cs typeface="Calibri"/>
              </a:rPr>
              <a:t>orders</a:t>
            </a:r>
            <a:r>
              <a:rPr lang="en-US" sz="1600" spc="-35">
                <a:latin typeface="Calibri"/>
                <a:cs typeface="Calibri"/>
              </a:rPr>
              <a:t> </a:t>
            </a:r>
            <a:r>
              <a:rPr lang="en-US" sz="1600">
                <a:latin typeface="Calibri"/>
                <a:cs typeface="Calibri"/>
              </a:rPr>
              <a:t>in</a:t>
            </a:r>
            <a:r>
              <a:rPr lang="en-US" sz="1600" spc="-25">
                <a:latin typeface="Calibri"/>
                <a:cs typeface="Calibri"/>
              </a:rPr>
              <a:t> </a:t>
            </a:r>
            <a:r>
              <a:rPr lang="en-US" sz="1600">
                <a:latin typeface="Calibri"/>
                <a:cs typeface="Calibri"/>
              </a:rPr>
              <a:t>and</a:t>
            </a:r>
            <a:r>
              <a:rPr lang="en-US" sz="1600" spc="-45">
                <a:latin typeface="Calibri"/>
                <a:cs typeface="Calibri"/>
              </a:rPr>
              <a:t> </a:t>
            </a:r>
            <a:r>
              <a:rPr lang="en-US" sz="1600">
                <a:latin typeface="Calibri"/>
                <a:cs typeface="Calibri"/>
              </a:rPr>
              <a:t>reconcile</a:t>
            </a:r>
            <a:r>
              <a:rPr lang="en-US" sz="1600" spc="-30">
                <a:latin typeface="Calibri"/>
                <a:cs typeface="Calibri"/>
              </a:rPr>
              <a:t> </a:t>
            </a:r>
            <a:r>
              <a:rPr lang="en-US" sz="1600">
                <a:latin typeface="Calibri"/>
                <a:cs typeface="Calibri"/>
              </a:rPr>
              <a:t>as</a:t>
            </a:r>
            <a:r>
              <a:rPr lang="en-US" sz="1600" spc="-30">
                <a:latin typeface="Calibri"/>
                <a:cs typeface="Calibri"/>
              </a:rPr>
              <a:t> </a:t>
            </a:r>
            <a:r>
              <a:rPr lang="en-US" sz="1600">
                <a:latin typeface="Calibri"/>
                <a:cs typeface="Calibri"/>
              </a:rPr>
              <a:t>much</a:t>
            </a:r>
            <a:r>
              <a:rPr lang="en-US" sz="1600" spc="-35">
                <a:latin typeface="Calibri"/>
                <a:cs typeface="Calibri"/>
              </a:rPr>
              <a:t> </a:t>
            </a:r>
            <a:r>
              <a:rPr lang="en-US" sz="1600">
                <a:latin typeface="Calibri"/>
                <a:cs typeface="Calibri"/>
              </a:rPr>
              <a:t>as</a:t>
            </a:r>
            <a:r>
              <a:rPr lang="en-US" sz="1600" spc="-30">
                <a:latin typeface="Calibri"/>
                <a:cs typeface="Calibri"/>
              </a:rPr>
              <a:t> </a:t>
            </a:r>
            <a:r>
              <a:rPr lang="en-US" sz="1600">
                <a:latin typeface="Calibri"/>
                <a:cs typeface="Calibri"/>
              </a:rPr>
              <a:t>possible.</a:t>
            </a:r>
            <a:r>
              <a:rPr lang="en-US" sz="1600" spc="-15">
                <a:latin typeface="Calibri"/>
                <a:cs typeface="Calibri"/>
              </a:rPr>
              <a:t> </a:t>
            </a:r>
            <a:r>
              <a:rPr lang="en-US" sz="1600">
                <a:latin typeface="Calibri"/>
                <a:cs typeface="Calibri"/>
              </a:rPr>
              <a:t>This</a:t>
            </a:r>
            <a:r>
              <a:rPr lang="en-US" sz="1600" spc="-25">
                <a:latin typeface="Calibri"/>
                <a:cs typeface="Calibri"/>
              </a:rPr>
              <a:t> </a:t>
            </a:r>
            <a:r>
              <a:rPr lang="en-US" sz="1600">
                <a:latin typeface="Calibri"/>
                <a:cs typeface="Calibri"/>
              </a:rPr>
              <a:t>will</a:t>
            </a:r>
            <a:r>
              <a:rPr lang="en-US" sz="1600" spc="-20">
                <a:latin typeface="Calibri"/>
                <a:cs typeface="Calibri"/>
              </a:rPr>
              <a:t> </a:t>
            </a:r>
            <a:r>
              <a:rPr lang="en-US" sz="1600">
                <a:latin typeface="Calibri"/>
                <a:cs typeface="Calibri"/>
              </a:rPr>
              <a:t>reduce</a:t>
            </a:r>
            <a:r>
              <a:rPr lang="en-US" sz="1600" spc="-40">
                <a:latin typeface="Calibri"/>
                <a:cs typeface="Calibri"/>
              </a:rPr>
              <a:t> </a:t>
            </a:r>
            <a:r>
              <a:rPr lang="en-US" sz="1600">
                <a:latin typeface="Calibri"/>
                <a:cs typeface="Calibri"/>
              </a:rPr>
              <a:t>the</a:t>
            </a:r>
            <a:r>
              <a:rPr lang="en-US" sz="1600" spc="-30">
                <a:latin typeface="Calibri"/>
                <a:cs typeface="Calibri"/>
              </a:rPr>
              <a:t> </a:t>
            </a:r>
            <a:r>
              <a:rPr lang="en-US" sz="1600">
                <a:latin typeface="Calibri"/>
                <a:cs typeface="Calibri"/>
              </a:rPr>
              <a:t>amount</a:t>
            </a:r>
            <a:r>
              <a:rPr lang="en-US" sz="1600" spc="-40">
                <a:latin typeface="Calibri"/>
                <a:cs typeface="Calibri"/>
              </a:rPr>
              <a:t> </a:t>
            </a:r>
            <a:r>
              <a:rPr lang="en-US" sz="1600">
                <a:latin typeface="Calibri"/>
                <a:cs typeface="Calibri"/>
              </a:rPr>
              <a:t>of</a:t>
            </a:r>
            <a:r>
              <a:rPr lang="en-US" sz="1600" spc="-35">
                <a:latin typeface="Calibri"/>
                <a:cs typeface="Calibri"/>
              </a:rPr>
              <a:t> </a:t>
            </a:r>
            <a:r>
              <a:rPr lang="en-US" sz="1600">
                <a:latin typeface="Calibri"/>
                <a:cs typeface="Calibri"/>
              </a:rPr>
              <a:t>credit</a:t>
            </a:r>
            <a:r>
              <a:rPr lang="en-US" sz="1600" spc="-25">
                <a:latin typeface="Calibri"/>
                <a:cs typeface="Calibri"/>
              </a:rPr>
              <a:t> </a:t>
            </a:r>
            <a:r>
              <a:rPr lang="en-US" sz="1600">
                <a:latin typeface="Calibri"/>
                <a:cs typeface="Calibri"/>
              </a:rPr>
              <a:t>card</a:t>
            </a:r>
            <a:r>
              <a:rPr lang="en-US" sz="1600" spc="-35">
                <a:latin typeface="Calibri"/>
                <a:cs typeface="Calibri"/>
              </a:rPr>
              <a:t> </a:t>
            </a:r>
            <a:r>
              <a:rPr lang="en-US" sz="1600">
                <a:latin typeface="Calibri"/>
                <a:cs typeface="Calibri"/>
              </a:rPr>
              <a:t>orders</a:t>
            </a:r>
            <a:r>
              <a:rPr lang="en-US" sz="1600" spc="-30">
                <a:latin typeface="Calibri"/>
                <a:cs typeface="Calibri"/>
              </a:rPr>
              <a:t> </a:t>
            </a:r>
            <a:r>
              <a:rPr lang="en-US" sz="1600">
                <a:latin typeface="Calibri"/>
                <a:cs typeface="Calibri"/>
              </a:rPr>
              <a:t>that</a:t>
            </a:r>
            <a:r>
              <a:rPr lang="en-US" sz="1600" spc="-25">
                <a:latin typeface="Calibri"/>
                <a:cs typeface="Calibri"/>
              </a:rPr>
              <a:t> </a:t>
            </a:r>
            <a:r>
              <a:rPr lang="en-US" sz="1600">
                <a:latin typeface="Calibri"/>
                <a:cs typeface="Calibri"/>
              </a:rPr>
              <a:t>have</a:t>
            </a:r>
            <a:r>
              <a:rPr lang="en-US" sz="1600" spc="-25">
                <a:latin typeface="Calibri"/>
                <a:cs typeface="Calibri"/>
              </a:rPr>
              <a:t> </a:t>
            </a:r>
            <a:r>
              <a:rPr lang="en-US" sz="1600" spc="-20">
                <a:latin typeface="Calibri"/>
                <a:cs typeface="Calibri"/>
              </a:rPr>
              <a:t>been </a:t>
            </a:r>
            <a:r>
              <a:rPr lang="en-US" sz="1600">
                <a:latin typeface="Calibri"/>
                <a:cs typeface="Calibri"/>
              </a:rPr>
              <a:t>carried</a:t>
            </a:r>
            <a:r>
              <a:rPr lang="en-US" sz="1600" spc="-25">
                <a:latin typeface="Calibri"/>
                <a:cs typeface="Calibri"/>
              </a:rPr>
              <a:t> </a:t>
            </a:r>
            <a:r>
              <a:rPr lang="en-US" sz="1600">
                <a:latin typeface="Calibri"/>
                <a:cs typeface="Calibri"/>
              </a:rPr>
              <a:t>into</a:t>
            </a:r>
            <a:r>
              <a:rPr lang="en-US" sz="1600" spc="-25">
                <a:latin typeface="Calibri"/>
                <a:cs typeface="Calibri"/>
              </a:rPr>
              <a:t> </a:t>
            </a:r>
            <a:r>
              <a:rPr lang="en-US" sz="1600">
                <a:latin typeface="Calibri"/>
                <a:cs typeface="Calibri"/>
              </a:rPr>
              <a:t>FY24.</a:t>
            </a:r>
            <a:r>
              <a:rPr lang="en-US" sz="1600" spc="-35">
                <a:latin typeface="Calibri"/>
                <a:cs typeface="Calibri"/>
              </a:rPr>
              <a:t> </a:t>
            </a:r>
            <a:r>
              <a:rPr lang="en-US" sz="1600">
                <a:latin typeface="Calibri"/>
                <a:cs typeface="Calibri"/>
              </a:rPr>
              <a:t>Once</a:t>
            </a:r>
            <a:r>
              <a:rPr lang="en-US" sz="1600" spc="-55">
                <a:latin typeface="Calibri"/>
                <a:cs typeface="Calibri"/>
              </a:rPr>
              <a:t> </a:t>
            </a:r>
            <a:r>
              <a:rPr lang="en-US" sz="1600">
                <a:latin typeface="Calibri"/>
                <a:cs typeface="Calibri"/>
              </a:rPr>
              <a:t>FY24</a:t>
            </a:r>
            <a:r>
              <a:rPr lang="en-US" sz="1600" spc="-30">
                <a:latin typeface="Calibri"/>
                <a:cs typeface="Calibri"/>
              </a:rPr>
              <a:t> </a:t>
            </a:r>
            <a:r>
              <a:rPr lang="en-US" sz="1600">
                <a:latin typeface="Calibri"/>
                <a:cs typeface="Calibri"/>
              </a:rPr>
              <a:t>starts,</a:t>
            </a:r>
            <a:r>
              <a:rPr lang="en-US" sz="1600" spc="-5">
                <a:latin typeface="Calibri"/>
                <a:cs typeface="Calibri"/>
              </a:rPr>
              <a:t> </a:t>
            </a:r>
            <a:r>
              <a:rPr lang="en-US" sz="1600">
                <a:latin typeface="Calibri"/>
                <a:cs typeface="Calibri"/>
              </a:rPr>
              <a:t>you</a:t>
            </a:r>
            <a:r>
              <a:rPr lang="en-US" sz="1600" spc="-45">
                <a:latin typeface="Calibri"/>
                <a:cs typeface="Calibri"/>
              </a:rPr>
              <a:t> </a:t>
            </a:r>
            <a:r>
              <a:rPr lang="en-US" sz="1600">
                <a:latin typeface="Calibri"/>
                <a:cs typeface="Calibri"/>
              </a:rPr>
              <a:t>will</a:t>
            </a:r>
            <a:r>
              <a:rPr lang="en-US" sz="1600" spc="-20">
                <a:latin typeface="Calibri"/>
                <a:cs typeface="Calibri"/>
              </a:rPr>
              <a:t> </a:t>
            </a:r>
            <a:r>
              <a:rPr lang="en-US" sz="1600">
                <a:latin typeface="Calibri"/>
                <a:cs typeface="Calibri"/>
              </a:rPr>
              <a:t>only</a:t>
            </a:r>
            <a:r>
              <a:rPr lang="en-US" sz="1600" spc="-40">
                <a:latin typeface="Calibri"/>
                <a:cs typeface="Calibri"/>
              </a:rPr>
              <a:t> </a:t>
            </a:r>
            <a:r>
              <a:rPr lang="en-US" sz="1600">
                <a:latin typeface="Calibri"/>
                <a:cs typeface="Calibri"/>
              </a:rPr>
              <a:t>want</a:t>
            </a:r>
            <a:r>
              <a:rPr lang="en-US" sz="1600" spc="-25">
                <a:latin typeface="Calibri"/>
                <a:cs typeface="Calibri"/>
              </a:rPr>
              <a:t> </a:t>
            </a:r>
            <a:r>
              <a:rPr lang="en-US" sz="1600">
                <a:latin typeface="Calibri"/>
                <a:cs typeface="Calibri"/>
              </a:rPr>
              <a:t>to</a:t>
            </a:r>
            <a:r>
              <a:rPr lang="en-US" sz="1600" spc="-40">
                <a:latin typeface="Calibri"/>
                <a:cs typeface="Calibri"/>
              </a:rPr>
              <a:t> </a:t>
            </a:r>
            <a:r>
              <a:rPr lang="en-US" sz="1600">
                <a:latin typeface="Calibri"/>
                <a:cs typeface="Calibri"/>
              </a:rPr>
              <a:t>use</a:t>
            </a:r>
            <a:r>
              <a:rPr lang="en-US" sz="1600" spc="-25">
                <a:latin typeface="Calibri"/>
                <a:cs typeface="Calibri"/>
              </a:rPr>
              <a:t> </a:t>
            </a:r>
            <a:r>
              <a:rPr lang="en-US" sz="1600">
                <a:latin typeface="Calibri"/>
                <a:cs typeface="Calibri"/>
              </a:rPr>
              <a:t>FY24/25</a:t>
            </a:r>
            <a:r>
              <a:rPr lang="en-US" sz="1600" spc="-55">
                <a:latin typeface="Calibri"/>
                <a:cs typeface="Calibri"/>
              </a:rPr>
              <a:t> </a:t>
            </a:r>
            <a:r>
              <a:rPr lang="en-US" sz="1600">
                <a:latin typeface="Calibri"/>
                <a:cs typeface="Calibri"/>
              </a:rPr>
              <a:t>funds</a:t>
            </a:r>
            <a:r>
              <a:rPr lang="en-US" sz="1600" spc="-40">
                <a:latin typeface="Calibri"/>
                <a:cs typeface="Calibri"/>
              </a:rPr>
              <a:t> </a:t>
            </a:r>
            <a:r>
              <a:rPr lang="en-US" sz="1600">
                <a:latin typeface="Calibri"/>
                <a:cs typeface="Calibri"/>
              </a:rPr>
              <a:t>for</a:t>
            </a:r>
            <a:r>
              <a:rPr lang="en-US" sz="1600" spc="-40">
                <a:latin typeface="Calibri"/>
                <a:cs typeface="Calibri"/>
              </a:rPr>
              <a:t> </a:t>
            </a:r>
            <a:r>
              <a:rPr lang="en-US" sz="1600">
                <a:latin typeface="Calibri"/>
                <a:cs typeface="Calibri"/>
              </a:rPr>
              <a:t>credit</a:t>
            </a:r>
            <a:r>
              <a:rPr lang="en-US" sz="1600" spc="-30">
                <a:latin typeface="Calibri"/>
                <a:cs typeface="Calibri"/>
              </a:rPr>
              <a:t> </a:t>
            </a:r>
            <a:r>
              <a:rPr lang="en-US" sz="1600">
                <a:latin typeface="Calibri"/>
                <a:cs typeface="Calibri"/>
              </a:rPr>
              <a:t>card</a:t>
            </a:r>
            <a:r>
              <a:rPr lang="en-US" sz="1600" spc="-45">
                <a:latin typeface="Calibri"/>
                <a:cs typeface="Calibri"/>
              </a:rPr>
              <a:t> </a:t>
            </a:r>
            <a:r>
              <a:rPr lang="en-US" sz="1600">
                <a:latin typeface="Calibri"/>
                <a:cs typeface="Calibri"/>
              </a:rPr>
              <a:t>orders.</a:t>
            </a:r>
            <a:r>
              <a:rPr lang="en-US" sz="1600" spc="-20">
                <a:latin typeface="Calibri"/>
                <a:cs typeface="Calibri"/>
              </a:rPr>
              <a:t> When we get to </a:t>
            </a:r>
            <a:r>
              <a:rPr lang="en-US" sz="1600" b="1">
                <a:latin typeface="Calibri"/>
                <a:cs typeface="Calibri"/>
              </a:rPr>
              <a:t>No</a:t>
            </a:r>
            <a:r>
              <a:rPr lang="en-US" sz="1600" b="1" spc="-30">
                <a:latin typeface="Calibri"/>
                <a:cs typeface="Calibri"/>
              </a:rPr>
              <a:t> </a:t>
            </a:r>
            <a:r>
              <a:rPr lang="en-US" sz="1600" b="1" spc="-10">
                <a:latin typeface="Calibri"/>
                <a:cs typeface="Calibri"/>
              </a:rPr>
              <a:t>prior </a:t>
            </a:r>
            <a:r>
              <a:rPr lang="en-US" sz="1600" b="1">
                <a:latin typeface="Calibri"/>
                <a:cs typeface="Calibri"/>
              </a:rPr>
              <a:t>year</a:t>
            </a:r>
            <a:r>
              <a:rPr lang="en-US" sz="1600" b="1" spc="-15">
                <a:latin typeface="Calibri"/>
                <a:cs typeface="Calibri"/>
              </a:rPr>
              <a:t> </a:t>
            </a:r>
            <a:r>
              <a:rPr lang="en-US" sz="1600" b="1">
                <a:latin typeface="Calibri"/>
                <a:cs typeface="Calibri"/>
              </a:rPr>
              <a:t>funds</a:t>
            </a:r>
            <a:r>
              <a:rPr lang="en-US" sz="1600" b="1" spc="-35">
                <a:latin typeface="Calibri"/>
                <a:cs typeface="Calibri"/>
              </a:rPr>
              <a:t> </a:t>
            </a:r>
            <a:r>
              <a:rPr lang="en-US" sz="1600" b="1">
                <a:latin typeface="Calibri"/>
                <a:cs typeface="Calibri"/>
              </a:rPr>
              <a:t>should</a:t>
            </a:r>
            <a:r>
              <a:rPr lang="en-US" sz="1600" b="1" spc="-50">
                <a:latin typeface="Calibri"/>
                <a:cs typeface="Calibri"/>
              </a:rPr>
              <a:t> </a:t>
            </a:r>
            <a:r>
              <a:rPr lang="en-US" sz="1600" b="1">
                <a:latin typeface="Calibri"/>
                <a:cs typeface="Calibri"/>
              </a:rPr>
              <a:t>be</a:t>
            </a:r>
            <a:r>
              <a:rPr lang="en-US" sz="1600" b="1" spc="-30">
                <a:latin typeface="Calibri"/>
                <a:cs typeface="Calibri"/>
              </a:rPr>
              <a:t> </a:t>
            </a:r>
            <a:r>
              <a:rPr lang="en-US" sz="1600" b="1">
                <a:latin typeface="Calibri"/>
                <a:cs typeface="Calibri"/>
              </a:rPr>
              <a:t>used</a:t>
            </a:r>
            <a:r>
              <a:rPr lang="en-US" sz="1600" b="1" spc="-25">
                <a:latin typeface="Calibri"/>
                <a:cs typeface="Calibri"/>
              </a:rPr>
              <a:t> </a:t>
            </a:r>
            <a:r>
              <a:rPr lang="en-US" sz="1600" b="1">
                <a:latin typeface="Calibri"/>
                <a:cs typeface="Calibri"/>
              </a:rPr>
              <a:t>for</a:t>
            </a:r>
            <a:r>
              <a:rPr lang="en-US" sz="1600" b="1" spc="-25">
                <a:latin typeface="Calibri"/>
                <a:cs typeface="Calibri"/>
              </a:rPr>
              <a:t> </a:t>
            </a:r>
            <a:r>
              <a:rPr lang="en-US" sz="1600" b="1">
                <a:latin typeface="Calibri"/>
                <a:cs typeface="Calibri"/>
              </a:rPr>
              <a:t>credit</a:t>
            </a:r>
            <a:r>
              <a:rPr lang="en-US" sz="1600" b="1" spc="-30">
                <a:latin typeface="Calibri"/>
                <a:cs typeface="Calibri"/>
              </a:rPr>
              <a:t> </a:t>
            </a:r>
            <a:r>
              <a:rPr lang="en-US" sz="1600" b="1">
                <a:latin typeface="Calibri"/>
                <a:cs typeface="Calibri"/>
              </a:rPr>
              <a:t>card</a:t>
            </a:r>
            <a:r>
              <a:rPr lang="en-US" sz="1600" b="1" spc="-35">
                <a:latin typeface="Calibri"/>
                <a:cs typeface="Calibri"/>
              </a:rPr>
              <a:t> </a:t>
            </a:r>
            <a:r>
              <a:rPr lang="en-US" sz="1600" b="1" spc="-10">
                <a:latin typeface="Calibri"/>
                <a:cs typeface="Calibri"/>
              </a:rPr>
              <a:t>charges.</a:t>
            </a:r>
            <a:endParaRPr lang="en-US" sz="1600">
              <a:latin typeface="Calibri"/>
              <a:cs typeface="Calibri"/>
            </a:endParaRPr>
          </a:p>
          <a:p>
            <a:pPr marL="241300" indent="-229235">
              <a:lnSpc>
                <a:spcPct val="100000"/>
              </a:lnSpc>
              <a:spcBef>
                <a:spcPts val="1200"/>
              </a:spcBef>
              <a:buFont typeface="Arial"/>
              <a:buChar char="•"/>
              <a:tabLst>
                <a:tab pos="241300" algn="l"/>
                <a:tab pos="241935" algn="l"/>
              </a:tabLst>
            </a:pPr>
            <a:r>
              <a:rPr lang="en-US" sz="1600">
                <a:latin typeface="Calibri"/>
                <a:cs typeface="Calibri"/>
              </a:rPr>
              <a:t>If</a:t>
            </a:r>
            <a:r>
              <a:rPr lang="en-US" sz="1600" spc="-35">
                <a:latin typeface="Calibri"/>
                <a:cs typeface="Calibri"/>
              </a:rPr>
              <a:t> </a:t>
            </a:r>
            <a:r>
              <a:rPr lang="en-US" sz="1600">
                <a:latin typeface="Calibri"/>
                <a:cs typeface="Calibri"/>
              </a:rPr>
              <a:t>expected</a:t>
            </a:r>
            <a:r>
              <a:rPr lang="en-US" sz="1600" spc="-20">
                <a:latin typeface="Calibri"/>
                <a:cs typeface="Calibri"/>
              </a:rPr>
              <a:t> reconciliation date</a:t>
            </a:r>
            <a:r>
              <a:rPr lang="en-US" sz="1600" spc="-15">
                <a:latin typeface="Calibri"/>
                <a:cs typeface="Calibri"/>
              </a:rPr>
              <a:t> </a:t>
            </a:r>
            <a:r>
              <a:rPr lang="en-US" sz="1600">
                <a:latin typeface="Calibri"/>
                <a:cs typeface="Calibri"/>
              </a:rPr>
              <a:t>is</a:t>
            </a:r>
            <a:r>
              <a:rPr lang="en-US" sz="1600" spc="-15">
                <a:latin typeface="Calibri"/>
                <a:cs typeface="Calibri"/>
              </a:rPr>
              <a:t> </a:t>
            </a:r>
            <a:r>
              <a:rPr lang="en-US" sz="1600">
                <a:latin typeface="Calibri"/>
                <a:cs typeface="Calibri"/>
              </a:rPr>
              <a:t>after</a:t>
            </a:r>
            <a:r>
              <a:rPr lang="en-US" sz="1600" spc="-25">
                <a:latin typeface="Calibri"/>
                <a:cs typeface="Calibri"/>
              </a:rPr>
              <a:t> November 1</a:t>
            </a:r>
            <a:r>
              <a:rPr lang="en-US" sz="1600" spc="-25" baseline="30000">
                <a:latin typeface="Calibri"/>
                <a:cs typeface="Calibri"/>
              </a:rPr>
              <a:t>st</a:t>
            </a:r>
            <a:r>
              <a:rPr lang="en-US" sz="1600" spc="-25">
                <a:latin typeface="Calibri"/>
                <a:cs typeface="Calibri"/>
              </a:rPr>
              <a:t>, 2023</a:t>
            </a:r>
            <a:r>
              <a:rPr lang="en-US" sz="1600">
                <a:latin typeface="Calibri"/>
                <a:cs typeface="Calibri"/>
              </a:rPr>
              <a:t>,</a:t>
            </a:r>
            <a:r>
              <a:rPr lang="en-US" sz="1600" spc="-50">
                <a:latin typeface="Calibri"/>
                <a:cs typeface="Calibri"/>
              </a:rPr>
              <a:t> </a:t>
            </a:r>
            <a:r>
              <a:rPr lang="en-US" sz="1600">
                <a:latin typeface="Calibri"/>
                <a:cs typeface="Calibri"/>
              </a:rPr>
              <a:t>you</a:t>
            </a:r>
            <a:r>
              <a:rPr lang="en-US" sz="1600" spc="-55">
                <a:latin typeface="Calibri"/>
                <a:cs typeface="Calibri"/>
              </a:rPr>
              <a:t> are required</a:t>
            </a:r>
            <a:r>
              <a:rPr lang="en-US" sz="1600" spc="-20">
                <a:latin typeface="Calibri"/>
                <a:cs typeface="Calibri"/>
              </a:rPr>
              <a:t> </a:t>
            </a:r>
            <a:r>
              <a:rPr lang="en-US" sz="1600" spc="-25">
                <a:latin typeface="Calibri"/>
                <a:cs typeface="Calibri"/>
              </a:rPr>
              <a:t>to </a:t>
            </a:r>
            <a:r>
              <a:rPr lang="en-US" sz="1600">
                <a:latin typeface="Calibri"/>
                <a:cs typeface="Calibri"/>
              </a:rPr>
              <a:t>cancel</a:t>
            </a:r>
            <a:r>
              <a:rPr lang="en-US" sz="1600" spc="-35">
                <a:latin typeface="Calibri"/>
                <a:cs typeface="Calibri"/>
              </a:rPr>
              <a:t> </a:t>
            </a:r>
            <a:r>
              <a:rPr lang="en-US" sz="1600">
                <a:latin typeface="Calibri"/>
                <a:cs typeface="Calibri"/>
              </a:rPr>
              <a:t>the</a:t>
            </a:r>
            <a:r>
              <a:rPr lang="en-US" sz="1600" spc="-20">
                <a:latin typeface="Calibri"/>
                <a:cs typeface="Calibri"/>
              </a:rPr>
              <a:t> </a:t>
            </a:r>
            <a:r>
              <a:rPr lang="en-US" sz="1600">
                <a:latin typeface="Calibri"/>
                <a:cs typeface="Calibri"/>
              </a:rPr>
              <a:t>order</a:t>
            </a:r>
            <a:r>
              <a:rPr lang="en-US" sz="1600" spc="-30">
                <a:latin typeface="Calibri"/>
                <a:cs typeface="Calibri"/>
              </a:rPr>
              <a:t> </a:t>
            </a:r>
            <a:r>
              <a:rPr lang="en-US" sz="1600">
                <a:latin typeface="Calibri"/>
                <a:cs typeface="Calibri"/>
              </a:rPr>
              <a:t>and</a:t>
            </a:r>
            <a:r>
              <a:rPr lang="en-US" sz="1600" spc="-30">
                <a:latin typeface="Calibri"/>
                <a:cs typeface="Calibri"/>
              </a:rPr>
              <a:t> </a:t>
            </a:r>
            <a:r>
              <a:rPr lang="en-US" sz="1600">
                <a:latin typeface="Calibri"/>
                <a:cs typeface="Calibri"/>
              </a:rPr>
              <a:t>reorder</a:t>
            </a:r>
            <a:r>
              <a:rPr lang="en-US" sz="1600" spc="-15">
                <a:latin typeface="Calibri"/>
                <a:cs typeface="Calibri"/>
              </a:rPr>
              <a:t> </a:t>
            </a:r>
            <a:r>
              <a:rPr lang="en-US" sz="1600">
                <a:latin typeface="Calibri"/>
                <a:cs typeface="Calibri"/>
              </a:rPr>
              <a:t>in</a:t>
            </a:r>
            <a:r>
              <a:rPr lang="en-US" sz="1600" spc="-25">
                <a:latin typeface="Calibri"/>
                <a:cs typeface="Calibri"/>
              </a:rPr>
              <a:t> </a:t>
            </a:r>
            <a:r>
              <a:rPr lang="en-US" sz="1600">
                <a:latin typeface="Calibri"/>
                <a:cs typeface="Calibri"/>
              </a:rPr>
              <a:t>FY24/25</a:t>
            </a:r>
            <a:r>
              <a:rPr lang="en-US" sz="1600" spc="-45">
                <a:latin typeface="Calibri"/>
                <a:cs typeface="Calibri"/>
              </a:rPr>
              <a:t> </a:t>
            </a:r>
            <a:r>
              <a:rPr lang="en-US" sz="1600">
                <a:latin typeface="Calibri"/>
                <a:cs typeface="Calibri"/>
              </a:rPr>
              <a:t>as these prior years will be swept as detailed in Section 1.</a:t>
            </a:r>
            <a:endParaRPr lang="en-US" sz="1600" b="1">
              <a:latin typeface="Calibri"/>
              <a:cs typeface="Calibri"/>
            </a:endParaRPr>
          </a:p>
          <a:p>
            <a:pPr marL="241300" indent="-229235">
              <a:lnSpc>
                <a:spcPct val="100000"/>
              </a:lnSpc>
              <a:spcBef>
                <a:spcPts val="1200"/>
              </a:spcBef>
              <a:buFont typeface="Arial"/>
              <a:buChar char="•"/>
              <a:tabLst>
                <a:tab pos="241300" algn="l"/>
                <a:tab pos="241935" algn="l"/>
              </a:tabLst>
            </a:pPr>
            <a:r>
              <a:rPr lang="en-US" sz="1600" b="1">
                <a:latin typeface="Calibri"/>
                <a:cs typeface="Calibri"/>
              </a:rPr>
              <a:t>Following</a:t>
            </a:r>
            <a:r>
              <a:rPr lang="en-US" sz="1600" b="1" spc="-80">
                <a:latin typeface="Calibri"/>
                <a:cs typeface="Calibri"/>
              </a:rPr>
              <a:t> </a:t>
            </a:r>
            <a:r>
              <a:rPr lang="en-US" sz="1600" b="1">
                <a:latin typeface="Calibri"/>
                <a:cs typeface="Calibri"/>
              </a:rPr>
              <a:t>are</a:t>
            </a:r>
            <a:r>
              <a:rPr lang="en-US" sz="1600" b="1" spc="-25">
                <a:latin typeface="Calibri"/>
                <a:cs typeface="Calibri"/>
              </a:rPr>
              <a:t> </a:t>
            </a:r>
            <a:r>
              <a:rPr lang="en-US" sz="1600" b="1" spc="-10">
                <a:latin typeface="Calibri"/>
                <a:cs typeface="Calibri"/>
              </a:rPr>
              <a:t>different</a:t>
            </a:r>
            <a:r>
              <a:rPr lang="en-US" sz="1600" b="1" spc="-45">
                <a:latin typeface="Calibri"/>
                <a:cs typeface="Calibri"/>
              </a:rPr>
              <a:t> </a:t>
            </a:r>
            <a:r>
              <a:rPr lang="en-US" sz="1600" b="1">
                <a:latin typeface="Calibri"/>
                <a:cs typeface="Calibri"/>
              </a:rPr>
              <a:t>options</a:t>
            </a:r>
            <a:r>
              <a:rPr lang="en-US" sz="1600" b="1" spc="-60">
                <a:latin typeface="Calibri"/>
                <a:cs typeface="Calibri"/>
              </a:rPr>
              <a:t> </a:t>
            </a:r>
            <a:r>
              <a:rPr lang="en-US" sz="1600" b="1">
                <a:latin typeface="Calibri"/>
                <a:cs typeface="Calibri"/>
              </a:rPr>
              <a:t>to</a:t>
            </a:r>
            <a:r>
              <a:rPr lang="en-US" sz="1600" b="1" spc="-45">
                <a:latin typeface="Calibri"/>
                <a:cs typeface="Calibri"/>
              </a:rPr>
              <a:t> </a:t>
            </a:r>
            <a:r>
              <a:rPr lang="en-US" sz="1600" b="1">
                <a:latin typeface="Calibri"/>
                <a:cs typeface="Calibri"/>
              </a:rPr>
              <a:t>obtain</a:t>
            </a:r>
            <a:r>
              <a:rPr lang="en-US" sz="1600" b="1" spc="-50">
                <a:latin typeface="Calibri"/>
                <a:cs typeface="Calibri"/>
              </a:rPr>
              <a:t> </a:t>
            </a:r>
            <a:r>
              <a:rPr lang="en-US" sz="1600" b="1">
                <a:latin typeface="Calibri"/>
                <a:cs typeface="Calibri"/>
              </a:rPr>
              <a:t>credit</a:t>
            </a:r>
            <a:r>
              <a:rPr lang="en-US" sz="1600" b="1" spc="-45">
                <a:latin typeface="Calibri"/>
                <a:cs typeface="Calibri"/>
              </a:rPr>
              <a:t> </a:t>
            </a:r>
            <a:r>
              <a:rPr lang="en-US" sz="1600" b="1">
                <a:latin typeface="Calibri"/>
                <a:cs typeface="Calibri"/>
              </a:rPr>
              <a:t>card</a:t>
            </a:r>
            <a:r>
              <a:rPr lang="en-US" sz="1600" b="1" spc="-40">
                <a:latin typeface="Calibri"/>
                <a:cs typeface="Calibri"/>
              </a:rPr>
              <a:t> </a:t>
            </a:r>
            <a:r>
              <a:rPr lang="en-US" sz="1600" b="1">
                <a:latin typeface="Calibri"/>
                <a:cs typeface="Calibri"/>
              </a:rPr>
              <a:t>open</a:t>
            </a:r>
            <a:r>
              <a:rPr lang="en-US" sz="1600" b="1" spc="-35">
                <a:latin typeface="Calibri"/>
                <a:cs typeface="Calibri"/>
              </a:rPr>
              <a:t> </a:t>
            </a:r>
            <a:r>
              <a:rPr lang="en-US" sz="1600" b="1" spc="-10">
                <a:latin typeface="Calibri"/>
                <a:cs typeface="Calibri"/>
              </a:rPr>
              <a:t>orders</a:t>
            </a:r>
            <a:r>
              <a:rPr lang="en-US" sz="1600" spc="-10">
                <a:latin typeface="Calibri"/>
                <a:cs typeface="Calibri"/>
              </a:rPr>
              <a:t>:</a:t>
            </a:r>
            <a:endParaRPr lang="en-US" sz="1600">
              <a:latin typeface="Calibri"/>
              <a:cs typeface="Calibri"/>
            </a:endParaRPr>
          </a:p>
          <a:p>
            <a:pPr marL="812165" lvl="1" indent="-342900">
              <a:lnSpc>
                <a:spcPct val="100000"/>
              </a:lnSpc>
              <a:spcBef>
                <a:spcPts val="1105"/>
              </a:spcBef>
              <a:buFont typeface="Arial" panose="020B0604020202020204" pitchFamily="34" charset="0"/>
              <a:buChar char="•"/>
              <a:tabLst>
                <a:tab pos="699135" algn="l"/>
              </a:tabLst>
            </a:pPr>
            <a:r>
              <a:rPr lang="en-US" sz="1600">
                <a:latin typeface="Calibri"/>
                <a:cs typeface="Calibri"/>
              </a:rPr>
              <a:t>Fiscal</a:t>
            </a:r>
            <a:r>
              <a:rPr lang="en-US" sz="1600" spc="-35">
                <a:latin typeface="Calibri"/>
                <a:cs typeface="Calibri"/>
              </a:rPr>
              <a:t> </a:t>
            </a:r>
            <a:r>
              <a:rPr lang="en-US" sz="1600">
                <a:latin typeface="Calibri"/>
                <a:cs typeface="Calibri"/>
              </a:rPr>
              <a:t>Office</a:t>
            </a:r>
            <a:r>
              <a:rPr lang="en-US" sz="1600" spc="-25">
                <a:latin typeface="Calibri"/>
                <a:cs typeface="Calibri"/>
              </a:rPr>
              <a:t> </a:t>
            </a:r>
            <a:r>
              <a:rPr lang="en-US" sz="1600">
                <a:latin typeface="Calibri"/>
                <a:cs typeface="Calibri"/>
              </a:rPr>
              <a:t>can</a:t>
            </a:r>
            <a:r>
              <a:rPr lang="en-US" sz="1600" spc="-40">
                <a:latin typeface="Calibri"/>
                <a:cs typeface="Calibri"/>
              </a:rPr>
              <a:t> </a:t>
            </a:r>
            <a:r>
              <a:rPr lang="en-US" sz="1600">
                <a:latin typeface="Calibri"/>
                <a:cs typeface="Calibri"/>
              </a:rPr>
              <a:t>provide</a:t>
            </a:r>
            <a:r>
              <a:rPr lang="en-US" sz="1600" spc="-30">
                <a:latin typeface="Calibri"/>
                <a:cs typeface="Calibri"/>
              </a:rPr>
              <a:t> </a:t>
            </a:r>
            <a:r>
              <a:rPr lang="en-US" sz="1600">
                <a:latin typeface="Calibri"/>
                <a:cs typeface="Calibri"/>
              </a:rPr>
              <a:t>the</a:t>
            </a:r>
            <a:r>
              <a:rPr lang="en-US" sz="1600" spc="-45">
                <a:latin typeface="Calibri"/>
                <a:cs typeface="Calibri"/>
              </a:rPr>
              <a:t> </a:t>
            </a:r>
            <a:r>
              <a:rPr lang="en-US" sz="1600">
                <a:latin typeface="Calibri"/>
                <a:cs typeface="Calibri"/>
              </a:rPr>
              <a:t>accrual</a:t>
            </a:r>
            <a:r>
              <a:rPr lang="en-US" sz="1600" spc="-30">
                <a:latin typeface="Calibri"/>
                <a:cs typeface="Calibri"/>
              </a:rPr>
              <a:t> </a:t>
            </a:r>
            <a:r>
              <a:rPr lang="en-US" sz="1600">
                <a:latin typeface="Calibri"/>
                <a:cs typeface="Calibri"/>
              </a:rPr>
              <a:t>reports</a:t>
            </a:r>
            <a:r>
              <a:rPr lang="en-US" sz="1600" spc="-25">
                <a:latin typeface="Calibri"/>
                <a:cs typeface="Calibri"/>
              </a:rPr>
              <a:t> </a:t>
            </a:r>
            <a:r>
              <a:rPr lang="en-US" sz="1600">
                <a:latin typeface="Calibri"/>
                <a:cs typeface="Calibri"/>
              </a:rPr>
              <a:t>for</a:t>
            </a:r>
            <a:r>
              <a:rPr lang="en-US" sz="1600" spc="-45">
                <a:latin typeface="Calibri"/>
                <a:cs typeface="Calibri"/>
              </a:rPr>
              <a:t> </a:t>
            </a:r>
            <a:r>
              <a:rPr lang="en-US" sz="1600">
                <a:latin typeface="Calibri"/>
                <a:cs typeface="Calibri"/>
              </a:rPr>
              <a:t>open</a:t>
            </a:r>
            <a:r>
              <a:rPr lang="en-US" sz="1600" spc="-50">
                <a:latin typeface="Calibri"/>
                <a:cs typeface="Calibri"/>
              </a:rPr>
              <a:t> </a:t>
            </a:r>
            <a:r>
              <a:rPr lang="en-US" sz="1600">
                <a:latin typeface="Calibri"/>
                <a:cs typeface="Calibri"/>
              </a:rPr>
              <a:t>credit</a:t>
            </a:r>
            <a:r>
              <a:rPr lang="en-US" sz="1600" spc="-15">
                <a:latin typeface="Calibri"/>
                <a:cs typeface="Calibri"/>
              </a:rPr>
              <a:t> </a:t>
            </a:r>
            <a:r>
              <a:rPr lang="en-US" sz="1600">
                <a:latin typeface="Calibri"/>
                <a:cs typeface="Calibri"/>
              </a:rPr>
              <a:t>card</a:t>
            </a:r>
            <a:r>
              <a:rPr lang="en-US" sz="1600" spc="-45">
                <a:latin typeface="Calibri"/>
                <a:cs typeface="Calibri"/>
              </a:rPr>
              <a:t> </a:t>
            </a:r>
            <a:r>
              <a:rPr lang="en-US" sz="1600" spc="-10">
                <a:latin typeface="Calibri"/>
                <a:cs typeface="Calibri"/>
              </a:rPr>
              <a:t>orders.</a:t>
            </a:r>
            <a:endParaRPr lang="en-US" sz="1600">
              <a:latin typeface="Calibri"/>
              <a:cs typeface="Calibri"/>
            </a:endParaRPr>
          </a:p>
          <a:p>
            <a:pPr marL="812800" marR="307975" lvl="1" indent="-342900">
              <a:lnSpc>
                <a:spcPct val="100000"/>
              </a:lnSpc>
              <a:spcBef>
                <a:spcPts val="1695"/>
              </a:spcBef>
              <a:buFont typeface="Arial" panose="020B0604020202020204" pitchFamily="34" charset="0"/>
              <a:buChar char="•"/>
              <a:tabLst>
                <a:tab pos="699135" algn="l"/>
              </a:tabLst>
            </a:pPr>
            <a:r>
              <a:rPr lang="en-US" sz="1600" spc="-40">
                <a:latin typeface="Calibri"/>
                <a:cs typeface="Calibri"/>
              </a:rPr>
              <a:t>You</a:t>
            </a:r>
            <a:r>
              <a:rPr lang="en-US" sz="1600" spc="-50">
                <a:latin typeface="Calibri"/>
                <a:cs typeface="Calibri"/>
              </a:rPr>
              <a:t> </a:t>
            </a:r>
            <a:r>
              <a:rPr lang="en-US" sz="1600">
                <a:latin typeface="Calibri"/>
                <a:cs typeface="Calibri"/>
              </a:rPr>
              <a:t>can</a:t>
            </a:r>
            <a:r>
              <a:rPr lang="en-US" sz="1600" spc="-40">
                <a:latin typeface="Calibri"/>
                <a:cs typeface="Calibri"/>
              </a:rPr>
              <a:t> </a:t>
            </a:r>
            <a:r>
              <a:rPr lang="en-US" sz="1600">
                <a:latin typeface="Calibri"/>
                <a:cs typeface="Calibri"/>
              </a:rPr>
              <a:t>pull</a:t>
            </a:r>
            <a:r>
              <a:rPr lang="en-US" sz="1600" spc="-35">
                <a:latin typeface="Calibri"/>
                <a:cs typeface="Calibri"/>
              </a:rPr>
              <a:t> </a:t>
            </a:r>
            <a:r>
              <a:rPr lang="en-US" sz="1600">
                <a:latin typeface="Calibri"/>
                <a:cs typeface="Calibri"/>
              </a:rPr>
              <a:t>the</a:t>
            </a:r>
            <a:r>
              <a:rPr lang="en-US" sz="1600" spc="-45">
                <a:latin typeface="Calibri"/>
                <a:cs typeface="Calibri"/>
              </a:rPr>
              <a:t> </a:t>
            </a:r>
            <a:r>
              <a:rPr lang="en-US" sz="1600">
                <a:latin typeface="Calibri"/>
                <a:cs typeface="Calibri"/>
              </a:rPr>
              <a:t>Running</a:t>
            </a:r>
            <a:r>
              <a:rPr lang="en-US" sz="1600" spc="-55">
                <a:latin typeface="Calibri"/>
                <a:cs typeface="Calibri"/>
              </a:rPr>
              <a:t> </a:t>
            </a:r>
            <a:r>
              <a:rPr lang="en-US" sz="1600">
                <a:latin typeface="Calibri"/>
                <a:cs typeface="Calibri"/>
              </a:rPr>
              <a:t>Balance</a:t>
            </a:r>
            <a:r>
              <a:rPr lang="en-US" sz="1600" spc="-35">
                <a:latin typeface="Calibri"/>
                <a:cs typeface="Calibri"/>
              </a:rPr>
              <a:t> </a:t>
            </a:r>
            <a:r>
              <a:rPr lang="en-US" sz="1600">
                <a:latin typeface="Calibri"/>
                <a:cs typeface="Calibri"/>
              </a:rPr>
              <a:t>report</a:t>
            </a:r>
            <a:r>
              <a:rPr lang="en-US" sz="1600" spc="-40">
                <a:latin typeface="Calibri"/>
                <a:cs typeface="Calibri"/>
              </a:rPr>
              <a:t> </a:t>
            </a:r>
            <a:r>
              <a:rPr lang="en-US" sz="1600">
                <a:latin typeface="Calibri"/>
                <a:cs typeface="Calibri"/>
              </a:rPr>
              <a:t>in</a:t>
            </a:r>
            <a:r>
              <a:rPr lang="en-US" sz="1600" spc="-25">
                <a:latin typeface="Calibri"/>
                <a:cs typeface="Calibri"/>
              </a:rPr>
              <a:t> </a:t>
            </a:r>
            <a:r>
              <a:rPr lang="en-US" sz="1600" spc="-20">
                <a:latin typeface="Calibri"/>
                <a:cs typeface="Calibri"/>
              </a:rPr>
              <a:t>VISTA</a:t>
            </a:r>
            <a:r>
              <a:rPr lang="en-US" sz="1600" spc="-35">
                <a:latin typeface="Calibri"/>
                <a:cs typeface="Calibri"/>
              </a:rPr>
              <a:t> </a:t>
            </a:r>
            <a:r>
              <a:rPr lang="en-US" sz="1600">
                <a:latin typeface="Calibri"/>
                <a:cs typeface="Calibri"/>
              </a:rPr>
              <a:t>to</a:t>
            </a:r>
            <a:r>
              <a:rPr lang="en-US" sz="1600" spc="-40">
                <a:latin typeface="Calibri"/>
                <a:cs typeface="Calibri"/>
              </a:rPr>
              <a:t> </a:t>
            </a:r>
            <a:r>
              <a:rPr lang="en-US" sz="1600">
                <a:latin typeface="Calibri"/>
                <a:cs typeface="Calibri"/>
              </a:rPr>
              <a:t>determine</a:t>
            </a:r>
            <a:r>
              <a:rPr lang="en-US" sz="1600" spc="-10">
                <a:latin typeface="Calibri"/>
                <a:cs typeface="Calibri"/>
              </a:rPr>
              <a:t> </a:t>
            </a:r>
            <a:r>
              <a:rPr lang="en-US" sz="1600">
                <a:latin typeface="Calibri"/>
                <a:cs typeface="Calibri"/>
              </a:rPr>
              <a:t>what</a:t>
            </a:r>
            <a:r>
              <a:rPr lang="en-US" sz="1600" spc="-40">
                <a:latin typeface="Calibri"/>
                <a:cs typeface="Calibri"/>
              </a:rPr>
              <a:t> </a:t>
            </a:r>
            <a:r>
              <a:rPr lang="en-US" sz="1600">
                <a:latin typeface="Calibri"/>
                <a:cs typeface="Calibri"/>
              </a:rPr>
              <a:t>orders</a:t>
            </a:r>
            <a:r>
              <a:rPr lang="en-US" sz="1600" spc="-30">
                <a:latin typeface="Calibri"/>
                <a:cs typeface="Calibri"/>
              </a:rPr>
              <a:t> </a:t>
            </a:r>
            <a:r>
              <a:rPr lang="en-US" sz="1600">
                <a:latin typeface="Calibri"/>
                <a:cs typeface="Calibri"/>
              </a:rPr>
              <a:t>are</a:t>
            </a:r>
            <a:r>
              <a:rPr lang="en-US" sz="1600" spc="-20">
                <a:latin typeface="Calibri"/>
                <a:cs typeface="Calibri"/>
              </a:rPr>
              <a:t> </a:t>
            </a:r>
            <a:r>
              <a:rPr lang="en-US" sz="1600">
                <a:latin typeface="Calibri"/>
                <a:cs typeface="Calibri"/>
              </a:rPr>
              <a:t>open.</a:t>
            </a:r>
            <a:r>
              <a:rPr lang="en-US" sz="1600" spc="-55">
                <a:latin typeface="Calibri"/>
                <a:cs typeface="Calibri"/>
              </a:rPr>
              <a:t> </a:t>
            </a:r>
            <a:r>
              <a:rPr lang="en-US" sz="1600">
                <a:latin typeface="Calibri"/>
                <a:cs typeface="Calibri"/>
              </a:rPr>
              <a:t>Any</a:t>
            </a:r>
            <a:r>
              <a:rPr lang="en-US" sz="1600" spc="-60">
                <a:latin typeface="Calibri"/>
                <a:cs typeface="Calibri"/>
              </a:rPr>
              <a:t> </a:t>
            </a:r>
            <a:r>
              <a:rPr lang="en-US" sz="1600">
                <a:latin typeface="Calibri"/>
                <a:cs typeface="Calibri"/>
              </a:rPr>
              <a:t>orders</a:t>
            </a:r>
            <a:r>
              <a:rPr lang="en-US" sz="1600" spc="-30">
                <a:latin typeface="Calibri"/>
                <a:cs typeface="Calibri"/>
              </a:rPr>
              <a:t> </a:t>
            </a:r>
            <a:r>
              <a:rPr lang="en-US" sz="1600">
                <a:latin typeface="Calibri"/>
                <a:cs typeface="Calibri"/>
              </a:rPr>
              <a:t>with</a:t>
            </a:r>
            <a:r>
              <a:rPr lang="en-US" sz="1600" spc="-25">
                <a:latin typeface="Calibri"/>
                <a:cs typeface="Calibri"/>
              </a:rPr>
              <a:t> </a:t>
            </a:r>
            <a:r>
              <a:rPr lang="en-US" sz="1600" spc="-50">
                <a:latin typeface="Calibri"/>
                <a:cs typeface="Calibri"/>
              </a:rPr>
              <a:t>a </a:t>
            </a:r>
            <a:r>
              <a:rPr lang="en-US" sz="1600">
                <a:latin typeface="Calibri"/>
                <a:cs typeface="Calibri"/>
              </a:rPr>
              <a:t>“@”</a:t>
            </a:r>
            <a:r>
              <a:rPr lang="en-US" sz="1600" spc="-45">
                <a:latin typeface="Calibri"/>
                <a:cs typeface="Calibri"/>
              </a:rPr>
              <a:t> </a:t>
            </a:r>
            <a:r>
              <a:rPr lang="en-US" sz="1600">
                <a:latin typeface="Calibri"/>
                <a:cs typeface="Calibri"/>
              </a:rPr>
              <a:t>next</a:t>
            </a:r>
            <a:r>
              <a:rPr lang="en-US" sz="1600" spc="-25">
                <a:latin typeface="Calibri"/>
                <a:cs typeface="Calibri"/>
              </a:rPr>
              <a:t> </a:t>
            </a:r>
            <a:r>
              <a:rPr lang="en-US" sz="1600">
                <a:latin typeface="Calibri"/>
                <a:cs typeface="Calibri"/>
              </a:rPr>
              <a:t>to</a:t>
            </a:r>
            <a:r>
              <a:rPr lang="en-US" sz="1600" spc="-25">
                <a:latin typeface="Calibri"/>
                <a:cs typeface="Calibri"/>
              </a:rPr>
              <a:t> </a:t>
            </a:r>
            <a:r>
              <a:rPr lang="en-US" sz="1600">
                <a:latin typeface="Calibri"/>
                <a:cs typeface="Calibri"/>
              </a:rPr>
              <a:t>the</a:t>
            </a:r>
            <a:r>
              <a:rPr lang="en-US" sz="1600" spc="-25">
                <a:latin typeface="Calibri"/>
                <a:cs typeface="Calibri"/>
              </a:rPr>
              <a:t> </a:t>
            </a:r>
            <a:r>
              <a:rPr lang="en-US" sz="1600">
                <a:latin typeface="Calibri"/>
                <a:cs typeface="Calibri"/>
              </a:rPr>
              <a:t>order</a:t>
            </a:r>
            <a:r>
              <a:rPr lang="en-US" sz="1600" spc="-40">
                <a:latin typeface="Calibri"/>
                <a:cs typeface="Calibri"/>
              </a:rPr>
              <a:t> </a:t>
            </a:r>
            <a:r>
              <a:rPr lang="en-US" sz="1600">
                <a:latin typeface="Calibri"/>
                <a:cs typeface="Calibri"/>
              </a:rPr>
              <a:t>are</a:t>
            </a:r>
            <a:r>
              <a:rPr lang="en-US" sz="1600" spc="-20">
                <a:latin typeface="Calibri"/>
                <a:cs typeface="Calibri"/>
              </a:rPr>
              <a:t> </a:t>
            </a:r>
            <a:r>
              <a:rPr lang="en-US" sz="1600" spc="-10">
                <a:latin typeface="Calibri"/>
                <a:cs typeface="Calibri"/>
              </a:rPr>
              <a:t>open.</a:t>
            </a:r>
            <a:endParaRPr lang="en-US" sz="1600">
              <a:latin typeface="Calibri"/>
              <a:cs typeface="Calibri"/>
            </a:endParaRPr>
          </a:p>
          <a:p>
            <a:pPr marL="812800" marR="905510" lvl="1" indent="-342900">
              <a:lnSpc>
                <a:spcPct val="100000"/>
              </a:lnSpc>
              <a:spcBef>
                <a:spcPts val="1700"/>
              </a:spcBef>
              <a:buFont typeface="Arial" panose="020B0604020202020204" pitchFamily="34" charset="0"/>
              <a:buChar char="•"/>
              <a:tabLst>
                <a:tab pos="699135" algn="l"/>
              </a:tabLst>
            </a:pPr>
            <a:r>
              <a:rPr lang="en-US" sz="1600">
                <a:latin typeface="Calibri"/>
                <a:cs typeface="Calibri"/>
              </a:rPr>
              <a:t>If</a:t>
            </a:r>
            <a:r>
              <a:rPr lang="en-US" sz="1600" spc="-40">
                <a:latin typeface="Calibri"/>
                <a:cs typeface="Calibri"/>
              </a:rPr>
              <a:t> </a:t>
            </a:r>
            <a:r>
              <a:rPr lang="en-US" sz="1600">
                <a:latin typeface="Calibri"/>
                <a:cs typeface="Calibri"/>
              </a:rPr>
              <a:t>you</a:t>
            </a:r>
            <a:r>
              <a:rPr lang="en-US" sz="1600" spc="-40">
                <a:latin typeface="Calibri"/>
                <a:cs typeface="Calibri"/>
              </a:rPr>
              <a:t> </a:t>
            </a:r>
            <a:r>
              <a:rPr lang="en-US" sz="1600">
                <a:latin typeface="Calibri"/>
                <a:cs typeface="Calibri"/>
              </a:rPr>
              <a:t>have</a:t>
            </a:r>
            <a:r>
              <a:rPr lang="en-US" sz="1600" spc="-30">
                <a:latin typeface="Calibri"/>
                <a:cs typeface="Calibri"/>
              </a:rPr>
              <a:t> </a:t>
            </a:r>
            <a:r>
              <a:rPr lang="en-US" sz="1600">
                <a:latin typeface="Calibri"/>
                <a:cs typeface="Calibri"/>
              </a:rPr>
              <a:t>the</a:t>
            </a:r>
            <a:r>
              <a:rPr lang="en-US" sz="1600" spc="-25">
                <a:latin typeface="Calibri"/>
                <a:cs typeface="Calibri"/>
              </a:rPr>
              <a:t> </a:t>
            </a:r>
            <a:r>
              <a:rPr lang="en-US" sz="1600">
                <a:latin typeface="Calibri"/>
                <a:cs typeface="Calibri"/>
              </a:rPr>
              <a:t>unreconciled</a:t>
            </a:r>
            <a:r>
              <a:rPr lang="en-US" sz="1600" spc="-45">
                <a:latin typeface="Calibri"/>
                <a:cs typeface="Calibri"/>
              </a:rPr>
              <a:t> </a:t>
            </a:r>
            <a:r>
              <a:rPr lang="en-US" sz="1600">
                <a:latin typeface="Calibri"/>
                <a:cs typeface="Calibri"/>
              </a:rPr>
              <a:t>menu</a:t>
            </a:r>
            <a:r>
              <a:rPr lang="en-US" sz="1600" spc="-35">
                <a:latin typeface="Calibri"/>
                <a:cs typeface="Calibri"/>
              </a:rPr>
              <a:t> </a:t>
            </a:r>
            <a:r>
              <a:rPr lang="en-US" sz="1600">
                <a:latin typeface="Calibri"/>
                <a:cs typeface="Calibri"/>
              </a:rPr>
              <a:t>by</a:t>
            </a:r>
            <a:r>
              <a:rPr lang="en-US" sz="1600" spc="-40">
                <a:latin typeface="Calibri"/>
                <a:cs typeface="Calibri"/>
              </a:rPr>
              <a:t> </a:t>
            </a:r>
            <a:r>
              <a:rPr lang="en-US" sz="1600">
                <a:latin typeface="Calibri"/>
                <a:cs typeface="Calibri"/>
              </a:rPr>
              <a:t>cardholder</a:t>
            </a:r>
            <a:r>
              <a:rPr lang="en-US" sz="1600" spc="-50">
                <a:latin typeface="Calibri"/>
                <a:cs typeface="Calibri"/>
              </a:rPr>
              <a:t> </a:t>
            </a:r>
            <a:r>
              <a:rPr lang="en-US" sz="1600">
                <a:latin typeface="Calibri"/>
                <a:cs typeface="Calibri"/>
              </a:rPr>
              <a:t>menu</a:t>
            </a:r>
            <a:r>
              <a:rPr lang="en-US" sz="1600" spc="-20">
                <a:latin typeface="Calibri"/>
                <a:cs typeface="Calibri"/>
              </a:rPr>
              <a:t> </a:t>
            </a:r>
            <a:r>
              <a:rPr lang="en-US" sz="1600">
                <a:latin typeface="Calibri"/>
                <a:cs typeface="Calibri"/>
              </a:rPr>
              <a:t>in</a:t>
            </a:r>
            <a:r>
              <a:rPr lang="en-US" sz="1600" spc="-35">
                <a:latin typeface="Calibri"/>
                <a:cs typeface="Calibri"/>
              </a:rPr>
              <a:t> </a:t>
            </a:r>
            <a:r>
              <a:rPr lang="en-US" sz="1600" spc="-20">
                <a:latin typeface="Calibri"/>
                <a:cs typeface="Calibri"/>
              </a:rPr>
              <a:t>VISTA,</a:t>
            </a:r>
            <a:r>
              <a:rPr lang="en-US" sz="1600" spc="-30">
                <a:latin typeface="Calibri"/>
                <a:cs typeface="Calibri"/>
              </a:rPr>
              <a:t> </a:t>
            </a:r>
            <a:r>
              <a:rPr lang="en-US" sz="1600">
                <a:latin typeface="Calibri"/>
                <a:cs typeface="Calibri"/>
              </a:rPr>
              <a:t>you</a:t>
            </a:r>
            <a:r>
              <a:rPr lang="en-US" sz="1600" spc="-45">
                <a:latin typeface="Calibri"/>
                <a:cs typeface="Calibri"/>
              </a:rPr>
              <a:t> </a:t>
            </a:r>
            <a:r>
              <a:rPr lang="en-US" sz="1600">
                <a:latin typeface="Calibri"/>
                <a:cs typeface="Calibri"/>
              </a:rPr>
              <a:t>can</a:t>
            </a:r>
            <a:r>
              <a:rPr lang="en-US" sz="1600" spc="-45">
                <a:latin typeface="Calibri"/>
                <a:cs typeface="Calibri"/>
              </a:rPr>
              <a:t> </a:t>
            </a:r>
            <a:r>
              <a:rPr lang="en-US" sz="1600">
                <a:latin typeface="Calibri"/>
                <a:cs typeface="Calibri"/>
              </a:rPr>
              <a:t>pull</a:t>
            </a:r>
            <a:r>
              <a:rPr lang="en-US" sz="1600" spc="-25">
                <a:latin typeface="Calibri"/>
                <a:cs typeface="Calibri"/>
              </a:rPr>
              <a:t> </a:t>
            </a:r>
            <a:r>
              <a:rPr lang="en-US" sz="1600">
                <a:latin typeface="Calibri"/>
                <a:cs typeface="Calibri"/>
              </a:rPr>
              <a:t>the</a:t>
            </a:r>
            <a:r>
              <a:rPr lang="en-US" sz="1600" spc="-40">
                <a:latin typeface="Calibri"/>
                <a:cs typeface="Calibri"/>
              </a:rPr>
              <a:t> </a:t>
            </a:r>
            <a:r>
              <a:rPr lang="en-US" sz="1600">
                <a:latin typeface="Calibri"/>
                <a:cs typeface="Calibri"/>
              </a:rPr>
              <a:t>open</a:t>
            </a:r>
            <a:r>
              <a:rPr lang="en-US" sz="1600" spc="-35">
                <a:latin typeface="Calibri"/>
                <a:cs typeface="Calibri"/>
              </a:rPr>
              <a:t> </a:t>
            </a:r>
            <a:r>
              <a:rPr lang="en-US" sz="1600">
                <a:latin typeface="Calibri"/>
                <a:cs typeface="Calibri"/>
              </a:rPr>
              <a:t>orders</a:t>
            </a:r>
            <a:r>
              <a:rPr lang="en-US" sz="1600" spc="-25">
                <a:latin typeface="Calibri"/>
                <a:cs typeface="Calibri"/>
              </a:rPr>
              <a:t> for </a:t>
            </a:r>
            <a:r>
              <a:rPr lang="en-US" sz="1600">
                <a:latin typeface="Calibri"/>
                <a:cs typeface="Calibri"/>
              </a:rPr>
              <a:t>each</a:t>
            </a:r>
            <a:r>
              <a:rPr lang="en-US" sz="1600" spc="-15">
                <a:latin typeface="Calibri"/>
                <a:cs typeface="Calibri"/>
              </a:rPr>
              <a:t> </a:t>
            </a:r>
            <a:r>
              <a:rPr lang="en-US" sz="1600" spc="-10">
                <a:latin typeface="Calibri"/>
                <a:cs typeface="Calibri"/>
              </a:rPr>
              <a:t>cardholder.</a:t>
            </a:r>
            <a:endParaRPr lang="en-US" sz="1600">
              <a:latin typeface="Calibri"/>
              <a:cs typeface="Calibri"/>
            </a:endParaRPr>
          </a:p>
          <a:p>
            <a:pPr marL="812165" lvl="1" indent="-342900">
              <a:lnSpc>
                <a:spcPct val="100000"/>
              </a:lnSpc>
              <a:spcBef>
                <a:spcPts val="1705"/>
              </a:spcBef>
              <a:buFont typeface="Arial" panose="020B0604020202020204" pitchFamily="34" charset="0"/>
              <a:buChar char="•"/>
              <a:tabLst>
                <a:tab pos="699135" algn="l"/>
              </a:tabLst>
            </a:pPr>
            <a:r>
              <a:rPr lang="en-US" sz="1600">
                <a:latin typeface="Calibri"/>
                <a:cs typeface="Calibri"/>
              </a:rPr>
              <a:t>Ask</a:t>
            </a:r>
            <a:r>
              <a:rPr lang="en-US" sz="1600" spc="-30">
                <a:latin typeface="Calibri"/>
                <a:cs typeface="Calibri"/>
              </a:rPr>
              <a:t> </a:t>
            </a:r>
            <a:r>
              <a:rPr lang="en-US" sz="1600">
                <a:latin typeface="Calibri"/>
                <a:cs typeface="Calibri"/>
              </a:rPr>
              <a:t>your</a:t>
            </a:r>
            <a:r>
              <a:rPr lang="en-US" sz="1600" spc="-45">
                <a:latin typeface="Calibri"/>
                <a:cs typeface="Calibri"/>
              </a:rPr>
              <a:t> </a:t>
            </a:r>
            <a:r>
              <a:rPr lang="en-US" sz="1600">
                <a:latin typeface="Calibri"/>
                <a:cs typeface="Calibri"/>
              </a:rPr>
              <a:t>cardholder(s)</a:t>
            </a:r>
            <a:r>
              <a:rPr lang="en-US" sz="1600" spc="-30">
                <a:latin typeface="Calibri"/>
                <a:cs typeface="Calibri"/>
              </a:rPr>
              <a:t> </a:t>
            </a:r>
            <a:r>
              <a:rPr lang="en-US" sz="1600">
                <a:latin typeface="Calibri"/>
                <a:cs typeface="Calibri"/>
              </a:rPr>
              <a:t>and</a:t>
            </a:r>
            <a:r>
              <a:rPr lang="en-US" sz="1600" spc="-25">
                <a:latin typeface="Calibri"/>
                <a:cs typeface="Calibri"/>
              </a:rPr>
              <a:t> </a:t>
            </a:r>
            <a:r>
              <a:rPr lang="en-US" sz="1600">
                <a:latin typeface="Calibri"/>
                <a:cs typeface="Calibri"/>
              </a:rPr>
              <a:t>work</a:t>
            </a:r>
            <a:r>
              <a:rPr lang="en-US" sz="1600" spc="-30">
                <a:latin typeface="Calibri"/>
                <a:cs typeface="Calibri"/>
              </a:rPr>
              <a:t> </a:t>
            </a:r>
            <a:r>
              <a:rPr lang="en-US" sz="1600">
                <a:latin typeface="Calibri"/>
                <a:cs typeface="Calibri"/>
              </a:rPr>
              <a:t>with</a:t>
            </a:r>
            <a:r>
              <a:rPr lang="en-US" sz="1600" spc="-15">
                <a:latin typeface="Calibri"/>
                <a:cs typeface="Calibri"/>
              </a:rPr>
              <a:t> </a:t>
            </a:r>
            <a:r>
              <a:rPr lang="en-US" sz="1600">
                <a:latin typeface="Calibri"/>
                <a:cs typeface="Calibri"/>
              </a:rPr>
              <a:t>them</a:t>
            </a:r>
            <a:r>
              <a:rPr lang="en-US" sz="1600" spc="-25">
                <a:latin typeface="Calibri"/>
                <a:cs typeface="Calibri"/>
              </a:rPr>
              <a:t> </a:t>
            </a:r>
            <a:r>
              <a:rPr lang="en-US" sz="1600">
                <a:latin typeface="Calibri"/>
                <a:cs typeface="Calibri"/>
              </a:rPr>
              <a:t>to</a:t>
            </a:r>
            <a:r>
              <a:rPr lang="en-US" sz="1600" spc="-25">
                <a:latin typeface="Calibri"/>
                <a:cs typeface="Calibri"/>
              </a:rPr>
              <a:t> </a:t>
            </a:r>
            <a:r>
              <a:rPr lang="en-US" sz="1600">
                <a:latin typeface="Calibri"/>
                <a:cs typeface="Calibri"/>
              </a:rPr>
              <a:t>see</a:t>
            </a:r>
            <a:r>
              <a:rPr lang="en-US" sz="1600" spc="-10">
                <a:latin typeface="Calibri"/>
                <a:cs typeface="Calibri"/>
              </a:rPr>
              <a:t> </a:t>
            </a:r>
            <a:r>
              <a:rPr lang="en-US" sz="1600">
                <a:latin typeface="Calibri"/>
                <a:cs typeface="Calibri"/>
              </a:rPr>
              <a:t>what</a:t>
            </a:r>
            <a:r>
              <a:rPr lang="en-US" sz="1600" spc="-20">
                <a:latin typeface="Calibri"/>
                <a:cs typeface="Calibri"/>
              </a:rPr>
              <a:t> </a:t>
            </a:r>
            <a:r>
              <a:rPr lang="en-US" sz="1600">
                <a:latin typeface="Calibri"/>
                <a:cs typeface="Calibri"/>
              </a:rPr>
              <a:t>can</a:t>
            </a:r>
            <a:r>
              <a:rPr lang="en-US" sz="1600" spc="-25">
                <a:latin typeface="Calibri"/>
                <a:cs typeface="Calibri"/>
              </a:rPr>
              <a:t> </a:t>
            </a:r>
            <a:r>
              <a:rPr lang="en-US" sz="1600">
                <a:latin typeface="Calibri"/>
                <a:cs typeface="Calibri"/>
              </a:rPr>
              <a:t>be</a:t>
            </a:r>
            <a:r>
              <a:rPr lang="en-US" sz="1600" spc="-25">
                <a:latin typeface="Calibri"/>
                <a:cs typeface="Calibri"/>
              </a:rPr>
              <a:t> </a:t>
            </a:r>
            <a:r>
              <a:rPr lang="en-US" sz="1600" spc="-10">
                <a:latin typeface="Calibri"/>
                <a:cs typeface="Calibri"/>
              </a:rPr>
              <a:t>reconciled.</a:t>
            </a:r>
          </a:p>
          <a:p>
            <a:pPr marL="812165" lvl="1" indent="-342900">
              <a:lnSpc>
                <a:spcPct val="100000"/>
              </a:lnSpc>
              <a:spcBef>
                <a:spcPts val="1705"/>
              </a:spcBef>
              <a:buFont typeface="Arial" panose="020B0604020202020204" pitchFamily="34" charset="0"/>
              <a:buChar char="•"/>
              <a:tabLst>
                <a:tab pos="699135" algn="l"/>
              </a:tabLst>
            </a:pPr>
            <a:endParaRPr lang="en-US" sz="1600">
              <a:latin typeface="Calibri"/>
              <a:cs typeface="Calibri"/>
            </a:endParaRPr>
          </a:p>
        </p:txBody>
      </p:sp>
      <p:sp>
        <p:nvSpPr>
          <p:cNvPr id="3" name="object 3"/>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14</a:t>
            </a:r>
            <a:endParaRPr sz="1200">
              <a:latin typeface="Calibri"/>
              <a:cs typeface="Calibri"/>
            </a:endParaRPr>
          </a:p>
        </p:txBody>
      </p:sp>
      <p:sp>
        <p:nvSpPr>
          <p:cNvPr id="4" name="object 4"/>
          <p:cNvSpPr txBox="1">
            <a:spLocks noGrp="1"/>
          </p:cNvSpPr>
          <p:nvPr>
            <p:ph type="title"/>
          </p:nvPr>
        </p:nvSpPr>
        <p:spPr>
          <a:prstGeom prst="rect">
            <a:avLst/>
          </a:prstGeom>
        </p:spPr>
        <p:txBody>
          <a:bodyPr vert="horz" wrap="square" lIns="0" tIns="54511" rIns="0" bIns="0" rtlCol="0">
            <a:spAutoFit/>
          </a:bodyPr>
          <a:lstStyle/>
          <a:p>
            <a:pPr marL="449580">
              <a:lnSpc>
                <a:spcPct val="100000"/>
              </a:lnSpc>
              <a:spcBef>
                <a:spcPts val="95"/>
              </a:spcBef>
            </a:pPr>
            <a:r>
              <a:rPr spc="-20"/>
              <a:t>Section</a:t>
            </a:r>
            <a:r>
              <a:rPr spc="-125"/>
              <a:t> </a:t>
            </a:r>
            <a:r>
              <a:t>3:</a:t>
            </a:r>
            <a:r>
              <a:rPr spc="-95"/>
              <a:t> </a:t>
            </a:r>
            <a:r>
              <a:rPr spc="-20"/>
              <a:t>Helpful</a:t>
            </a:r>
            <a:r>
              <a:rPr spc="-105"/>
              <a:t> </a:t>
            </a:r>
            <a:r>
              <a:t>tips</a:t>
            </a:r>
            <a:r>
              <a:rPr spc="-110"/>
              <a:t> </a:t>
            </a:r>
            <a:r>
              <a:t>on</a:t>
            </a:r>
            <a:r>
              <a:rPr spc="-85"/>
              <a:t> </a:t>
            </a:r>
            <a:r>
              <a:rPr spc="-20"/>
              <a:t>credit</a:t>
            </a:r>
            <a:r>
              <a:rPr spc="-114"/>
              <a:t> </a:t>
            </a:r>
            <a:r>
              <a:rPr spc="-25"/>
              <a:t>card</a:t>
            </a:r>
            <a:r>
              <a:rPr spc="-125"/>
              <a:t> </a:t>
            </a:r>
            <a:r>
              <a:rPr spc="-10"/>
              <a:t>open</a:t>
            </a:r>
            <a:r>
              <a:rPr spc="-110"/>
              <a:t> </a:t>
            </a:r>
            <a:r>
              <a:rPr spc="-10"/>
              <a:t>orders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0422" y="924792"/>
            <a:ext cx="11626850" cy="4462760"/>
          </a:xfrm>
          <a:prstGeom prst="rect">
            <a:avLst/>
          </a:prstGeom>
        </p:spPr>
        <p:txBody>
          <a:bodyPr vert="horz" wrap="square" lIns="0" tIns="152400" rIns="0" bIns="0" rtlCol="0">
            <a:spAutoFit/>
          </a:bodyPr>
          <a:lstStyle/>
          <a:p>
            <a:pPr marL="240665" marR="665480" indent="-228600">
              <a:lnSpc>
                <a:spcPts val="2160"/>
              </a:lnSpc>
              <a:spcBef>
                <a:spcPts val="1750"/>
              </a:spcBef>
              <a:buFont typeface="Arial"/>
              <a:buChar char="•"/>
              <a:tabLst>
                <a:tab pos="240665" algn="l"/>
                <a:tab pos="241300" algn="l"/>
              </a:tabLst>
            </a:pPr>
            <a:r>
              <a:rPr lang="en-US" sz="2000" spc="-20">
                <a:latin typeface="Calibri"/>
                <a:cs typeface="Calibri"/>
                <a:hlinkClick r:id="rId2"/>
              </a:rPr>
              <a:t>As presented in FSC News Flash (FY 2021 Issues 31):</a:t>
            </a:r>
            <a:endParaRPr lang="en-US" sz="2000" spc="-20">
              <a:latin typeface="Calibri"/>
              <a:cs typeface="Calibri"/>
            </a:endParaRPr>
          </a:p>
          <a:p>
            <a:pPr marL="240665" marR="665480" indent="-228600">
              <a:lnSpc>
                <a:spcPts val="2160"/>
              </a:lnSpc>
              <a:spcBef>
                <a:spcPts val="1750"/>
              </a:spcBef>
              <a:buFont typeface="Arial"/>
              <a:buChar char="•"/>
              <a:tabLst>
                <a:tab pos="240665" algn="l"/>
                <a:tab pos="241300" algn="l"/>
              </a:tabLst>
            </a:pPr>
            <a:r>
              <a:rPr lang="en-US" sz="2000" spc="-20">
                <a:latin typeface="Calibri"/>
                <a:cs typeface="Calibri"/>
              </a:rPr>
              <a:t>VA’s Temporary Duty (TDY) Travel System, </a:t>
            </a:r>
            <a:r>
              <a:rPr lang="en-US" sz="2000" spc="-20" err="1">
                <a:latin typeface="Calibri"/>
                <a:cs typeface="Calibri"/>
              </a:rPr>
              <a:t>ConcurGov</a:t>
            </a:r>
            <a:r>
              <a:rPr lang="en-US" sz="2000" spc="-20">
                <a:latin typeface="Calibri"/>
                <a:cs typeface="Calibri"/>
              </a:rPr>
              <a:t>, will be unavailable from 5:00pm Eastern Standard Time (EST) Friday, September 15, 2023 through 6:00am EST Monday, September 18, 2023 to allow time for the loading of the FY 2024 FMS Lines of Accounting (LOA) and </a:t>
            </a:r>
            <a:r>
              <a:rPr lang="en-US" sz="2000" spc="-20" err="1">
                <a:latin typeface="Calibri"/>
                <a:cs typeface="Calibri"/>
              </a:rPr>
              <a:t>iFAMS</a:t>
            </a:r>
            <a:r>
              <a:rPr lang="en-US" sz="2000" spc="-20">
                <a:latin typeface="Calibri"/>
                <a:cs typeface="Calibri"/>
              </a:rPr>
              <a:t> Accounting Templates. </a:t>
            </a:r>
          </a:p>
          <a:p>
            <a:pPr marL="240665" marR="665480" lvl="3" indent="-228600">
              <a:lnSpc>
                <a:spcPts val="2160"/>
              </a:lnSpc>
              <a:spcBef>
                <a:spcPts val="1750"/>
              </a:spcBef>
              <a:buFont typeface="Arial"/>
              <a:buChar char="•"/>
              <a:tabLst>
                <a:tab pos="240665" algn="l"/>
                <a:tab pos="241300" algn="l"/>
              </a:tabLst>
            </a:pPr>
            <a:r>
              <a:rPr lang="en-US" sz="2000" spc="-20">
                <a:latin typeface="Calibri"/>
                <a:cs typeface="Calibri"/>
              </a:rPr>
              <a:t>While </a:t>
            </a:r>
            <a:r>
              <a:rPr lang="en-US" sz="2000" spc="-20" err="1">
                <a:latin typeface="Calibri"/>
                <a:cs typeface="Calibri"/>
              </a:rPr>
              <a:t>ConcurGov</a:t>
            </a:r>
            <a:r>
              <a:rPr lang="en-US" sz="2000" spc="-20">
                <a:latin typeface="Calibri"/>
                <a:cs typeface="Calibri"/>
              </a:rPr>
              <a:t> is down, Emergency Travel Procedures will be in effect and travelers requiring reservations or immediate booking during this time should contact the Travel Management Center (TMC) directly at (866) 779-6612. Please note that the TMC will charge the full-service fee for this support. </a:t>
            </a:r>
          </a:p>
          <a:p>
            <a:pPr marL="240665" marR="665480" indent="-228600">
              <a:lnSpc>
                <a:spcPts val="2160"/>
              </a:lnSpc>
              <a:spcBef>
                <a:spcPts val="1750"/>
              </a:spcBef>
              <a:buFont typeface="Arial"/>
              <a:buChar char="•"/>
              <a:tabLst>
                <a:tab pos="240665" algn="l"/>
                <a:tab pos="241300" algn="l"/>
              </a:tabLst>
            </a:pPr>
            <a:r>
              <a:rPr lang="en-US" sz="2000" spc="-20">
                <a:latin typeface="Calibri"/>
                <a:cs typeface="Calibri"/>
              </a:rPr>
              <a:t>Travelers who have travel starting in FY 2023 that crosses over into FY 2024, (i.e., September 30, 2023 to October 1, 2023), and traveling on a single year LOA should review the </a:t>
            </a:r>
            <a:r>
              <a:rPr lang="en-US" sz="2000" spc="-20">
                <a:latin typeface="Calibri"/>
                <a:cs typeface="Calibri"/>
                <a:hlinkClick r:id="rId3"/>
              </a:rPr>
              <a:t>Fiscal Year 2023/2024 Rollover Procedures Job Aid </a:t>
            </a:r>
            <a:r>
              <a:rPr lang="en-US" sz="2000" spc="-20">
                <a:latin typeface="Calibri"/>
                <a:cs typeface="Calibri"/>
              </a:rPr>
              <a:t>prior to processing their documents. TDY travel that ends before October 1, 2023, or travel on multi-year LOAs or no-year LOAs are not affected. </a:t>
            </a:r>
          </a:p>
          <a:p>
            <a:pPr marL="240665" marR="665480" indent="-228600">
              <a:lnSpc>
                <a:spcPts val="2160"/>
              </a:lnSpc>
              <a:spcBef>
                <a:spcPts val="1750"/>
              </a:spcBef>
              <a:buFont typeface="Arial"/>
              <a:buChar char="•"/>
              <a:tabLst>
                <a:tab pos="240665" algn="l"/>
                <a:tab pos="241300" algn="l"/>
              </a:tabLst>
            </a:pPr>
            <a:endParaRPr sz="2000">
              <a:latin typeface="Calibri"/>
              <a:cs typeface="Calibri"/>
            </a:endParaRPr>
          </a:p>
        </p:txBody>
      </p:sp>
      <p:sp>
        <p:nvSpPr>
          <p:cNvPr id="3" name="object 3"/>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14</a:t>
            </a:r>
            <a:endParaRPr sz="1200">
              <a:latin typeface="Calibri"/>
              <a:cs typeface="Calibri"/>
            </a:endParaRPr>
          </a:p>
        </p:txBody>
      </p:sp>
      <p:sp>
        <p:nvSpPr>
          <p:cNvPr id="4" name="object 4"/>
          <p:cNvSpPr txBox="1">
            <a:spLocks noGrp="1"/>
          </p:cNvSpPr>
          <p:nvPr>
            <p:ph type="title"/>
          </p:nvPr>
        </p:nvSpPr>
        <p:spPr>
          <a:xfrm>
            <a:off x="146147" y="158944"/>
            <a:ext cx="11631930" cy="485931"/>
          </a:xfrm>
          <a:prstGeom prst="rect">
            <a:avLst/>
          </a:prstGeom>
        </p:spPr>
        <p:txBody>
          <a:bodyPr vert="horz" wrap="square" lIns="0" tIns="54511" rIns="0" bIns="0" rtlCol="0">
            <a:spAutoFit/>
          </a:bodyPr>
          <a:lstStyle/>
          <a:p>
            <a:pPr marL="449580">
              <a:lnSpc>
                <a:spcPct val="100000"/>
              </a:lnSpc>
              <a:spcBef>
                <a:spcPts val="95"/>
              </a:spcBef>
            </a:pPr>
            <a:r>
              <a:rPr spc="-20"/>
              <a:t>Section</a:t>
            </a:r>
            <a:r>
              <a:rPr spc="-125"/>
              <a:t> </a:t>
            </a:r>
            <a:r>
              <a:t>3:</a:t>
            </a:r>
            <a:r>
              <a:rPr lang="en-US"/>
              <a:t> Travel/Concur</a:t>
            </a:r>
            <a:endParaRPr spc="-10"/>
          </a:p>
        </p:txBody>
      </p:sp>
    </p:spTree>
    <p:extLst>
      <p:ext uri="{BB962C8B-B14F-4D97-AF65-F5344CB8AC3E}">
        <p14:creationId xmlns:p14="http://schemas.microsoft.com/office/powerpoint/2010/main" val="1127753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0422" y="924792"/>
            <a:ext cx="11626850" cy="3949799"/>
          </a:xfrm>
          <a:prstGeom prst="rect">
            <a:avLst/>
          </a:prstGeom>
        </p:spPr>
        <p:txBody>
          <a:bodyPr vert="horz" wrap="square" lIns="0" tIns="152400" rIns="0" bIns="0" rtlCol="0">
            <a:spAutoFit/>
          </a:bodyPr>
          <a:lstStyle/>
          <a:p>
            <a:pPr marL="12065" marR="665480">
              <a:lnSpc>
                <a:spcPts val="2160"/>
              </a:lnSpc>
              <a:spcBef>
                <a:spcPts val="1750"/>
              </a:spcBef>
              <a:tabLst>
                <a:tab pos="240665" algn="l"/>
                <a:tab pos="241300" algn="l"/>
              </a:tabLst>
            </a:pPr>
            <a:r>
              <a:rPr lang="en-US" sz="2000" b="1">
                <a:latin typeface="Calibri"/>
                <a:cs typeface="Calibri"/>
              </a:rPr>
              <a:t>Concur: (FY) 2023/2024 Rollover Procedures </a:t>
            </a:r>
          </a:p>
          <a:p>
            <a:pPr marL="354965" marR="665480" indent="-342900">
              <a:lnSpc>
                <a:spcPts val="2160"/>
              </a:lnSpc>
              <a:spcBef>
                <a:spcPts val="1750"/>
              </a:spcBef>
              <a:buFont typeface="Arial" panose="020B0604020202020204" pitchFamily="34" charset="0"/>
              <a:buChar char="•"/>
              <a:tabLst>
                <a:tab pos="240665" algn="l"/>
                <a:tab pos="241300" algn="l"/>
              </a:tabLst>
            </a:pPr>
            <a:r>
              <a:rPr lang="en-US" sz="2000">
                <a:latin typeface="Calibri"/>
                <a:cs typeface="Calibri"/>
              </a:rPr>
              <a:t>Travelers who have travel starting in FY 2023 that crosses over into FY 2024, September 30, 2023 to October 1, 2023, and traveling on a single year LOA/Accounting Template are impacted. Travelers who have travel that ends before October 1, 2023 or traveling on multi- year LOAs or no-year LOAs are not affected. Both FY23 and FY24 LOAs/Accounting Templates will be available in </a:t>
            </a:r>
            <a:r>
              <a:rPr lang="en-US" sz="2000" err="1">
                <a:latin typeface="Calibri"/>
                <a:cs typeface="Calibri"/>
              </a:rPr>
              <a:t>ConcurGov</a:t>
            </a:r>
            <a:r>
              <a:rPr lang="en-US" sz="2000">
                <a:latin typeface="Calibri"/>
                <a:cs typeface="Calibri"/>
              </a:rPr>
              <a:t>. Documents created on or after Monday, September 18, 2023.</a:t>
            </a:r>
          </a:p>
          <a:p>
            <a:pPr marL="354965" marR="665480" indent="-342900">
              <a:lnSpc>
                <a:spcPts val="2160"/>
              </a:lnSpc>
              <a:spcBef>
                <a:spcPts val="1750"/>
              </a:spcBef>
              <a:buFont typeface="Arial" panose="020B0604020202020204" pitchFamily="34" charset="0"/>
              <a:buChar char="•"/>
              <a:tabLst>
                <a:tab pos="240665" algn="l"/>
                <a:tab pos="241300" algn="l"/>
              </a:tabLst>
            </a:pPr>
            <a:r>
              <a:rPr lang="en-US" sz="2000">
                <a:latin typeface="Calibri"/>
                <a:cs typeface="Calibri"/>
              </a:rPr>
              <a:t>As for travel occurring in FY24 shall not be created before Monday, September 18, 2023. FY24 LOAs/Accounting Templates will be available in </a:t>
            </a:r>
            <a:r>
              <a:rPr lang="en-US" sz="2000" err="1">
                <a:latin typeface="Calibri"/>
                <a:cs typeface="Calibri"/>
              </a:rPr>
              <a:t>ConcurGov</a:t>
            </a:r>
            <a:r>
              <a:rPr lang="en-US" sz="2000">
                <a:latin typeface="Calibri"/>
                <a:cs typeface="Calibri"/>
              </a:rPr>
              <a:t> after 6:00 am EDT, Monday, September 18, 2023. The Funds Certifier or Approver must verify that the FY24 LOA(s)/Accounting Templates  are populated during the approval process for trips occurring in FY24.</a:t>
            </a:r>
          </a:p>
          <a:p>
            <a:pPr marL="240665" marR="665480" lvl="1" indent="-228600">
              <a:lnSpc>
                <a:spcPts val="2160"/>
              </a:lnSpc>
              <a:spcBef>
                <a:spcPts val="1750"/>
              </a:spcBef>
              <a:buFont typeface="Arial"/>
              <a:buChar char="•"/>
              <a:tabLst>
                <a:tab pos="240665" algn="l"/>
                <a:tab pos="241300" algn="l"/>
              </a:tabLst>
            </a:pPr>
            <a:endParaRPr sz="2000">
              <a:latin typeface="Calibri"/>
              <a:cs typeface="Calibri"/>
            </a:endParaRPr>
          </a:p>
        </p:txBody>
      </p:sp>
      <p:sp>
        <p:nvSpPr>
          <p:cNvPr id="3" name="object 3"/>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14</a:t>
            </a:r>
            <a:endParaRPr sz="1200">
              <a:latin typeface="Calibri"/>
              <a:cs typeface="Calibri"/>
            </a:endParaRPr>
          </a:p>
        </p:txBody>
      </p:sp>
      <p:sp>
        <p:nvSpPr>
          <p:cNvPr id="4" name="object 4"/>
          <p:cNvSpPr txBox="1">
            <a:spLocks noGrp="1"/>
          </p:cNvSpPr>
          <p:nvPr>
            <p:ph type="title"/>
          </p:nvPr>
        </p:nvSpPr>
        <p:spPr>
          <a:xfrm>
            <a:off x="146147" y="158944"/>
            <a:ext cx="11631930" cy="485931"/>
          </a:xfrm>
          <a:prstGeom prst="rect">
            <a:avLst/>
          </a:prstGeom>
        </p:spPr>
        <p:txBody>
          <a:bodyPr vert="horz" wrap="square" lIns="0" tIns="54511" rIns="0" bIns="0" rtlCol="0">
            <a:spAutoFit/>
          </a:bodyPr>
          <a:lstStyle/>
          <a:p>
            <a:pPr marL="449580">
              <a:lnSpc>
                <a:spcPct val="100000"/>
              </a:lnSpc>
              <a:spcBef>
                <a:spcPts val="95"/>
              </a:spcBef>
            </a:pPr>
            <a:r>
              <a:rPr spc="-20"/>
              <a:t>Section</a:t>
            </a:r>
            <a:r>
              <a:rPr spc="-125"/>
              <a:t> </a:t>
            </a:r>
            <a:r>
              <a:t>3:</a:t>
            </a:r>
            <a:r>
              <a:rPr lang="en-US"/>
              <a:t> Travel Cards</a:t>
            </a:r>
            <a:endParaRPr spc="-10"/>
          </a:p>
        </p:txBody>
      </p:sp>
    </p:spTree>
    <p:extLst>
      <p:ext uri="{BB962C8B-B14F-4D97-AF65-F5344CB8AC3E}">
        <p14:creationId xmlns:p14="http://schemas.microsoft.com/office/powerpoint/2010/main" val="282901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50FA-9000-2661-D9D5-F211FF3F1F62}"/>
              </a:ext>
            </a:extLst>
          </p:cNvPr>
          <p:cNvSpPr>
            <a:spLocks noGrp="1"/>
          </p:cNvSpPr>
          <p:nvPr>
            <p:ph type="title"/>
          </p:nvPr>
        </p:nvSpPr>
        <p:spPr>
          <a:xfrm>
            <a:off x="146147" y="158944"/>
            <a:ext cx="11631930" cy="430887"/>
          </a:xfrm>
        </p:spPr>
        <p:txBody>
          <a:bodyPr/>
          <a:lstStyle/>
          <a:p>
            <a:r>
              <a:rPr lang="en-US"/>
              <a:t>Section 4: Reimbursables </a:t>
            </a:r>
          </a:p>
        </p:txBody>
      </p:sp>
      <p:sp>
        <p:nvSpPr>
          <p:cNvPr id="3" name="Text Placeholder 2">
            <a:extLst>
              <a:ext uri="{FF2B5EF4-FFF2-40B4-BE49-F238E27FC236}">
                <a16:creationId xmlns:a16="http://schemas.microsoft.com/office/drawing/2014/main" id="{6F215FB2-BEA4-C229-A4AC-71D8D1DB327A}"/>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C621B536-B5EE-354C-D5B4-E470B10F3BB7}"/>
              </a:ext>
            </a:extLst>
          </p:cNvPr>
          <p:cNvPicPr>
            <a:picLocks noChangeAspect="1"/>
          </p:cNvPicPr>
          <p:nvPr/>
        </p:nvPicPr>
        <p:blipFill>
          <a:blip r:embed="rId2"/>
          <a:stretch>
            <a:fillRect/>
          </a:stretch>
        </p:blipFill>
        <p:spPr>
          <a:xfrm>
            <a:off x="1538287" y="2081212"/>
            <a:ext cx="9115425" cy="2695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561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489777"/>
          </a:xfrm>
          <a:prstGeom prst="rect">
            <a:avLst/>
          </a:prstGeom>
        </p:spPr>
        <p:txBody>
          <a:bodyPr vert="horz" wrap="square" lIns="0" tIns="58320" rIns="0" bIns="0" rtlCol="0">
            <a:spAutoFit/>
          </a:bodyPr>
          <a:lstStyle/>
          <a:p>
            <a:pPr marL="230504">
              <a:lnSpc>
                <a:spcPct val="100000"/>
              </a:lnSpc>
              <a:spcBef>
                <a:spcPts val="95"/>
              </a:spcBef>
            </a:pPr>
            <a:r>
              <a:rPr spc="-20"/>
              <a:t>Section</a:t>
            </a:r>
            <a:r>
              <a:rPr spc="-125"/>
              <a:t> </a:t>
            </a:r>
            <a:r>
              <a:rPr lang="en-US" spc="-125"/>
              <a:t>4</a:t>
            </a:r>
            <a:r>
              <a:t>:</a:t>
            </a:r>
            <a:r>
              <a:rPr spc="-90"/>
              <a:t> </a:t>
            </a:r>
            <a:r>
              <a:rPr spc="-20"/>
              <a:t>Biggest</a:t>
            </a:r>
            <a:r>
              <a:rPr spc="-114"/>
              <a:t> </a:t>
            </a:r>
            <a:r>
              <a:rPr spc="-10"/>
              <a:t>Issue</a:t>
            </a:r>
            <a:r>
              <a:rPr spc="-110"/>
              <a:t> </a:t>
            </a:r>
            <a:r>
              <a:t>with</a:t>
            </a:r>
            <a:r>
              <a:rPr spc="-125"/>
              <a:t> </a:t>
            </a:r>
            <a:r>
              <a:rPr spc="-10"/>
              <a:t>Reimbursables</a:t>
            </a:r>
          </a:p>
        </p:txBody>
      </p:sp>
      <p:sp>
        <p:nvSpPr>
          <p:cNvPr id="3" name="object 3"/>
          <p:cNvSpPr txBox="1"/>
          <p:nvPr/>
        </p:nvSpPr>
        <p:spPr>
          <a:xfrm>
            <a:off x="467969" y="1187641"/>
            <a:ext cx="11278870" cy="3995966"/>
          </a:xfrm>
          <a:prstGeom prst="rect">
            <a:avLst/>
          </a:prstGeom>
        </p:spPr>
        <p:txBody>
          <a:bodyPr vert="horz" wrap="square" lIns="0" tIns="45720" rIns="0" bIns="0" rtlCol="0">
            <a:spAutoFit/>
          </a:bodyPr>
          <a:lstStyle/>
          <a:p>
            <a:pPr marL="240665" indent="-227965">
              <a:lnSpc>
                <a:spcPct val="100000"/>
              </a:lnSpc>
              <a:spcBef>
                <a:spcPts val="360"/>
              </a:spcBef>
              <a:buFont typeface="Arial"/>
              <a:buChar char="•"/>
              <a:tabLst>
                <a:tab pos="240665" algn="l"/>
                <a:tab pos="241300" algn="l"/>
              </a:tabLst>
            </a:pPr>
            <a:r>
              <a:rPr lang="en-US" sz="2000">
                <a:latin typeface="Calibri"/>
                <a:cs typeface="Calibri"/>
              </a:rPr>
              <a:t>See our training from march on our SharePoint: </a:t>
            </a:r>
            <a:r>
              <a:rPr lang="en-US" sz="2000">
                <a:hlinkClick r:id="rId2"/>
              </a:rPr>
              <a:t>Monthly Finance Training, Reimbursable Process_Final.pptx (sharepoint.com)</a:t>
            </a:r>
            <a:endParaRPr lang="en-US" sz="2000">
              <a:latin typeface="Calibri"/>
              <a:cs typeface="Calibri"/>
            </a:endParaRPr>
          </a:p>
          <a:p>
            <a:pPr marL="240665" indent="-227965">
              <a:lnSpc>
                <a:spcPct val="100000"/>
              </a:lnSpc>
              <a:spcBef>
                <a:spcPts val="360"/>
              </a:spcBef>
              <a:buFont typeface="Arial"/>
              <a:buChar char="•"/>
              <a:tabLst>
                <a:tab pos="240665" algn="l"/>
                <a:tab pos="241300" algn="l"/>
              </a:tabLst>
            </a:pPr>
            <a:r>
              <a:rPr sz="2000">
                <a:latin typeface="Calibri"/>
                <a:cs typeface="Calibri"/>
              </a:rPr>
              <a:t>Stations</a:t>
            </a:r>
            <a:r>
              <a:rPr sz="2000" spc="-15">
                <a:latin typeface="Calibri"/>
                <a:cs typeface="Calibri"/>
              </a:rPr>
              <a:t> </a:t>
            </a:r>
            <a:r>
              <a:rPr sz="2000">
                <a:latin typeface="Calibri"/>
                <a:cs typeface="Calibri"/>
              </a:rPr>
              <a:t>are</a:t>
            </a:r>
            <a:r>
              <a:rPr sz="2000" spc="-25">
                <a:latin typeface="Calibri"/>
                <a:cs typeface="Calibri"/>
              </a:rPr>
              <a:t> </a:t>
            </a:r>
            <a:r>
              <a:rPr sz="2000">
                <a:latin typeface="Calibri"/>
                <a:cs typeface="Calibri"/>
              </a:rPr>
              <a:t>not</a:t>
            </a:r>
            <a:r>
              <a:rPr sz="2000" spc="-30">
                <a:latin typeface="Calibri"/>
                <a:cs typeface="Calibri"/>
              </a:rPr>
              <a:t> </a:t>
            </a:r>
            <a:r>
              <a:rPr sz="2000">
                <a:latin typeface="Calibri"/>
                <a:cs typeface="Calibri"/>
              </a:rPr>
              <a:t>closing</a:t>
            </a:r>
            <a:r>
              <a:rPr sz="2000" spc="-30">
                <a:latin typeface="Calibri"/>
                <a:cs typeface="Calibri"/>
              </a:rPr>
              <a:t> </a:t>
            </a:r>
            <a:r>
              <a:rPr sz="2000">
                <a:latin typeface="Calibri"/>
                <a:cs typeface="Calibri"/>
              </a:rPr>
              <a:t>the</a:t>
            </a:r>
            <a:r>
              <a:rPr sz="2000" spc="-20">
                <a:latin typeface="Calibri"/>
                <a:cs typeface="Calibri"/>
              </a:rPr>
              <a:t> loop</a:t>
            </a:r>
            <a:r>
              <a:rPr lang="en-US" sz="2000" spc="-20">
                <a:latin typeface="Calibri"/>
                <a:cs typeface="Calibri"/>
              </a:rPr>
              <a:t>.</a:t>
            </a:r>
            <a:endParaRPr sz="2000">
              <a:latin typeface="Calibri"/>
              <a:cs typeface="Calibri"/>
            </a:endParaRPr>
          </a:p>
          <a:p>
            <a:pPr marL="697865" marR="156845" lvl="1" indent="-227965">
              <a:lnSpc>
                <a:spcPts val="2160"/>
              </a:lnSpc>
              <a:spcBef>
                <a:spcPts val="540"/>
              </a:spcBef>
              <a:buFont typeface="Arial"/>
              <a:buChar char="•"/>
              <a:tabLst>
                <a:tab pos="697865" algn="l"/>
                <a:tab pos="698500" algn="l"/>
              </a:tabLst>
            </a:pPr>
            <a:r>
              <a:rPr sz="2000">
                <a:latin typeface="Calibri"/>
                <a:cs typeface="Calibri"/>
              </a:rPr>
              <a:t>Reimbursables</a:t>
            </a:r>
            <a:r>
              <a:rPr sz="2000" spc="-25">
                <a:latin typeface="Calibri"/>
                <a:cs typeface="Calibri"/>
              </a:rPr>
              <a:t> </a:t>
            </a:r>
            <a:r>
              <a:rPr sz="2000">
                <a:latin typeface="Calibri"/>
                <a:cs typeface="Calibri"/>
              </a:rPr>
              <a:t>are</a:t>
            </a:r>
            <a:r>
              <a:rPr sz="2000" spc="-40">
                <a:latin typeface="Calibri"/>
                <a:cs typeface="Calibri"/>
              </a:rPr>
              <a:t> </a:t>
            </a:r>
            <a:r>
              <a:rPr sz="2000">
                <a:latin typeface="Calibri"/>
                <a:cs typeface="Calibri"/>
              </a:rPr>
              <a:t>meant</a:t>
            </a:r>
            <a:r>
              <a:rPr sz="2000" spc="-25">
                <a:latin typeface="Calibri"/>
                <a:cs typeface="Calibri"/>
              </a:rPr>
              <a:t> </a:t>
            </a:r>
            <a:r>
              <a:rPr sz="2000">
                <a:latin typeface="Calibri"/>
                <a:cs typeface="Calibri"/>
              </a:rPr>
              <a:t>to</a:t>
            </a:r>
            <a:r>
              <a:rPr sz="2000" spc="-50">
                <a:latin typeface="Calibri"/>
                <a:cs typeface="Calibri"/>
              </a:rPr>
              <a:t> </a:t>
            </a:r>
            <a:r>
              <a:rPr sz="2000">
                <a:latin typeface="Calibri"/>
                <a:cs typeface="Calibri"/>
              </a:rPr>
              <a:t>offset</a:t>
            </a:r>
            <a:r>
              <a:rPr sz="2000" spc="-30">
                <a:latin typeface="Calibri"/>
                <a:cs typeface="Calibri"/>
              </a:rPr>
              <a:t> </a:t>
            </a:r>
            <a:r>
              <a:rPr sz="2000">
                <a:latin typeface="Calibri"/>
                <a:cs typeface="Calibri"/>
              </a:rPr>
              <a:t>expenditures</a:t>
            </a:r>
            <a:r>
              <a:rPr sz="2000" spc="-40">
                <a:latin typeface="Calibri"/>
                <a:cs typeface="Calibri"/>
              </a:rPr>
              <a:t> </a:t>
            </a:r>
            <a:r>
              <a:rPr sz="2000">
                <a:latin typeface="Calibri"/>
                <a:cs typeface="Calibri"/>
              </a:rPr>
              <a:t>made</a:t>
            </a:r>
            <a:r>
              <a:rPr sz="2000" spc="-40">
                <a:latin typeface="Calibri"/>
                <a:cs typeface="Calibri"/>
              </a:rPr>
              <a:t> </a:t>
            </a:r>
            <a:r>
              <a:rPr sz="2000">
                <a:latin typeface="Calibri"/>
                <a:cs typeface="Calibri"/>
              </a:rPr>
              <a:t>in</a:t>
            </a:r>
            <a:r>
              <a:rPr sz="2000" spc="-35">
                <a:latin typeface="Calibri"/>
                <a:cs typeface="Calibri"/>
              </a:rPr>
              <a:t> </a:t>
            </a:r>
            <a:r>
              <a:rPr sz="2000">
                <a:latin typeface="Calibri"/>
                <a:cs typeface="Calibri"/>
              </a:rPr>
              <a:t>the</a:t>
            </a:r>
            <a:r>
              <a:rPr sz="2000" spc="-55">
                <a:latin typeface="Calibri"/>
                <a:cs typeface="Calibri"/>
              </a:rPr>
              <a:t> </a:t>
            </a:r>
            <a:r>
              <a:rPr sz="2000">
                <a:latin typeface="Calibri"/>
                <a:cs typeface="Calibri"/>
              </a:rPr>
              <a:t>0161A</a:t>
            </a:r>
            <a:r>
              <a:rPr sz="2000" spc="-70">
                <a:latin typeface="Calibri"/>
                <a:cs typeface="Calibri"/>
              </a:rPr>
              <a:t> </a:t>
            </a:r>
            <a:r>
              <a:rPr sz="2000">
                <a:latin typeface="Calibri"/>
                <a:cs typeface="Calibri"/>
              </a:rPr>
              <a:t>appropriation</a:t>
            </a:r>
            <a:r>
              <a:rPr sz="2000" spc="-35">
                <a:latin typeface="Calibri"/>
                <a:cs typeface="Calibri"/>
              </a:rPr>
              <a:t> </a:t>
            </a:r>
            <a:r>
              <a:rPr sz="2000">
                <a:latin typeface="Calibri"/>
                <a:cs typeface="Calibri"/>
              </a:rPr>
              <a:t>(be</a:t>
            </a:r>
            <a:r>
              <a:rPr sz="2000" spc="-55">
                <a:latin typeface="Calibri"/>
                <a:cs typeface="Calibri"/>
              </a:rPr>
              <a:t> </a:t>
            </a:r>
            <a:r>
              <a:rPr sz="2000">
                <a:latin typeface="Calibri"/>
                <a:cs typeface="Calibri"/>
              </a:rPr>
              <a:t>careful</a:t>
            </a:r>
            <a:r>
              <a:rPr sz="2000" spc="-50">
                <a:latin typeface="Calibri"/>
                <a:cs typeface="Calibri"/>
              </a:rPr>
              <a:t> </a:t>
            </a:r>
            <a:r>
              <a:rPr sz="2000" spc="-10">
                <a:latin typeface="Calibri"/>
                <a:cs typeface="Calibri"/>
              </a:rPr>
              <a:t>though </a:t>
            </a:r>
            <a:r>
              <a:rPr sz="2000">
                <a:latin typeface="Calibri"/>
                <a:cs typeface="Calibri"/>
              </a:rPr>
              <a:t>as</a:t>
            </a:r>
            <a:r>
              <a:rPr sz="2000" spc="-25">
                <a:latin typeface="Calibri"/>
                <a:cs typeface="Calibri"/>
              </a:rPr>
              <a:t> </a:t>
            </a:r>
            <a:r>
              <a:rPr sz="2000">
                <a:latin typeface="Calibri"/>
                <a:cs typeface="Calibri"/>
              </a:rPr>
              <a:t>this</a:t>
            </a:r>
            <a:r>
              <a:rPr sz="2000" spc="-5">
                <a:latin typeface="Calibri"/>
                <a:cs typeface="Calibri"/>
              </a:rPr>
              <a:t> </a:t>
            </a:r>
            <a:r>
              <a:rPr sz="2000">
                <a:latin typeface="Calibri"/>
                <a:cs typeface="Calibri"/>
              </a:rPr>
              <a:t>will</a:t>
            </a:r>
            <a:r>
              <a:rPr sz="2000" spc="-5">
                <a:latin typeface="Calibri"/>
                <a:cs typeface="Calibri"/>
              </a:rPr>
              <a:t> </a:t>
            </a:r>
            <a:r>
              <a:rPr sz="2000">
                <a:latin typeface="Calibri"/>
                <a:cs typeface="Calibri"/>
              </a:rPr>
              <a:t>increase</a:t>
            </a:r>
            <a:r>
              <a:rPr sz="2000" spc="-5">
                <a:latin typeface="Calibri"/>
                <a:cs typeface="Calibri"/>
              </a:rPr>
              <a:t> </a:t>
            </a:r>
            <a:r>
              <a:rPr sz="2000">
                <a:latin typeface="Calibri"/>
                <a:cs typeface="Calibri"/>
              </a:rPr>
              <a:t>balances</a:t>
            </a:r>
            <a:r>
              <a:rPr sz="2000" spc="-15">
                <a:latin typeface="Calibri"/>
                <a:cs typeface="Calibri"/>
              </a:rPr>
              <a:t> </a:t>
            </a:r>
            <a:r>
              <a:rPr sz="2000">
                <a:latin typeface="Calibri"/>
                <a:cs typeface="Calibri"/>
              </a:rPr>
              <a:t>in</a:t>
            </a:r>
            <a:r>
              <a:rPr sz="2000" spc="-20">
                <a:latin typeface="Calibri"/>
                <a:cs typeface="Calibri"/>
              </a:rPr>
              <a:t> </a:t>
            </a:r>
            <a:r>
              <a:rPr sz="2000" spc="-10">
                <a:latin typeface="Calibri"/>
                <a:cs typeface="Calibri"/>
              </a:rPr>
              <a:t>0161A1).</a:t>
            </a:r>
            <a:endParaRPr sz="2000">
              <a:latin typeface="Calibri"/>
              <a:cs typeface="Calibri"/>
            </a:endParaRPr>
          </a:p>
          <a:p>
            <a:pPr marL="697865" marR="31115" lvl="1" indent="-227965">
              <a:lnSpc>
                <a:spcPts val="2160"/>
              </a:lnSpc>
              <a:spcBef>
                <a:spcPts val="490"/>
              </a:spcBef>
              <a:buFont typeface="Arial"/>
              <a:buChar char="•"/>
              <a:tabLst>
                <a:tab pos="697865" algn="l"/>
                <a:tab pos="698500" algn="l"/>
              </a:tabLst>
            </a:pPr>
            <a:r>
              <a:rPr sz="2000">
                <a:latin typeface="Calibri"/>
                <a:cs typeface="Calibri"/>
              </a:rPr>
              <a:t>Stations</a:t>
            </a:r>
            <a:r>
              <a:rPr sz="2000" spc="-15">
                <a:latin typeface="Calibri"/>
                <a:cs typeface="Calibri"/>
              </a:rPr>
              <a:t> </a:t>
            </a:r>
            <a:r>
              <a:rPr sz="2000">
                <a:latin typeface="Calibri"/>
                <a:cs typeface="Calibri"/>
              </a:rPr>
              <a:t>are</a:t>
            </a:r>
            <a:r>
              <a:rPr sz="2000" spc="-25">
                <a:latin typeface="Calibri"/>
                <a:cs typeface="Calibri"/>
              </a:rPr>
              <a:t> </a:t>
            </a:r>
            <a:r>
              <a:rPr sz="2000">
                <a:latin typeface="Calibri"/>
                <a:cs typeface="Calibri"/>
              </a:rPr>
              <a:t>billing</a:t>
            </a:r>
            <a:r>
              <a:rPr sz="2000" spc="-20">
                <a:latin typeface="Calibri"/>
                <a:cs typeface="Calibri"/>
              </a:rPr>
              <a:t> </a:t>
            </a:r>
            <a:r>
              <a:rPr sz="2000">
                <a:latin typeface="Calibri"/>
                <a:cs typeface="Calibri"/>
              </a:rPr>
              <a:t>and</a:t>
            </a:r>
            <a:r>
              <a:rPr sz="2000" spc="-35">
                <a:latin typeface="Calibri"/>
                <a:cs typeface="Calibri"/>
              </a:rPr>
              <a:t> </a:t>
            </a:r>
            <a:r>
              <a:rPr sz="2000">
                <a:latin typeface="Calibri"/>
                <a:cs typeface="Calibri"/>
              </a:rPr>
              <a:t>receiving</a:t>
            </a:r>
            <a:r>
              <a:rPr sz="2000" spc="-25">
                <a:latin typeface="Calibri"/>
                <a:cs typeface="Calibri"/>
              </a:rPr>
              <a:t> </a:t>
            </a:r>
            <a:r>
              <a:rPr sz="2000">
                <a:latin typeface="Calibri"/>
                <a:cs typeface="Calibri"/>
              </a:rPr>
              <a:t>the</a:t>
            </a:r>
            <a:r>
              <a:rPr sz="2000" spc="-25">
                <a:latin typeface="Calibri"/>
                <a:cs typeface="Calibri"/>
              </a:rPr>
              <a:t> </a:t>
            </a:r>
            <a:r>
              <a:rPr sz="2000">
                <a:latin typeface="Calibri"/>
                <a:cs typeface="Calibri"/>
              </a:rPr>
              <a:t>TDAs</a:t>
            </a:r>
            <a:r>
              <a:rPr sz="2000" spc="-40">
                <a:latin typeface="Calibri"/>
                <a:cs typeface="Calibri"/>
              </a:rPr>
              <a:t> </a:t>
            </a:r>
            <a:r>
              <a:rPr sz="2000">
                <a:latin typeface="Calibri"/>
                <a:cs typeface="Calibri"/>
              </a:rPr>
              <a:t>but</a:t>
            </a:r>
            <a:r>
              <a:rPr sz="2000" spc="-30">
                <a:latin typeface="Calibri"/>
                <a:cs typeface="Calibri"/>
              </a:rPr>
              <a:t> </a:t>
            </a:r>
            <a:r>
              <a:rPr sz="2000">
                <a:latin typeface="Calibri"/>
                <a:cs typeface="Calibri"/>
              </a:rPr>
              <a:t>are</a:t>
            </a:r>
            <a:r>
              <a:rPr sz="2000" spc="-25">
                <a:latin typeface="Calibri"/>
                <a:cs typeface="Calibri"/>
              </a:rPr>
              <a:t> </a:t>
            </a:r>
            <a:r>
              <a:rPr sz="2000">
                <a:latin typeface="Calibri"/>
                <a:cs typeface="Calibri"/>
              </a:rPr>
              <a:t>not</a:t>
            </a:r>
            <a:r>
              <a:rPr sz="2000" spc="-35">
                <a:latin typeface="Calibri"/>
                <a:cs typeface="Calibri"/>
              </a:rPr>
              <a:t> </a:t>
            </a:r>
            <a:r>
              <a:rPr sz="2000">
                <a:latin typeface="Calibri"/>
                <a:cs typeface="Calibri"/>
              </a:rPr>
              <a:t>cost</a:t>
            </a:r>
            <a:r>
              <a:rPr sz="2000" spc="-30">
                <a:latin typeface="Calibri"/>
                <a:cs typeface="Calibri"/>
              </a:rPr>
              <a:t> </a:t>
            </a:r>
            <a:r>
              <a:rPr sz="2000" spc="-10">
                <a:latin typeface="Calibri"/>
                <a:cs typeface="Calibri"/>
              </a:rPr>
              <a:t>transferring</a:t>
            </a:r>
            <a:r>
              <a:rPr sz="2000" spc="-20">
                <a:latin typeface="Calibri"/>
                <a:cs typeface="Calibri"/>
              </a:rPr>
              <a:t> </a:t>
            </a:r>
            <a:r>
              <a:rPr sz="2000">
                <a:latin typeface="Calibri"/>
                <a:cs typeface="Calibri"/>
              </a:rPr>
              <a:t>the</a:t>
            </a:r>
            <a:r>
              <a:rPr sz="2000" spc="-25">
                <a:latin typeface="Calibri"/>
                <a:cs typeface="Calibri"/>
              </a:rPr>
              <a:t> </a:t>
            </a:r>
            <a:r>
              <a:rPr sz="2000">
                <a:latin typeface="Calibri"/>
                <a:cs typeface="Calibri"/>
              </a:rPr>
              <a:t>expense</a:t>
            </a:r>
            <a:r>
              <a:rPr sz="2000" spc="-15">
                <a:latin typeface="Calibri"/>
                <a:cs typeface="Calibri"/>
              </a:rPr>
              <a:t> </a:t>
            </a:r>
            <a:r>
              <a:rPr sz="2000">
                <a:latin typeface="Calibri"/>
                <a:cs typeface="Calibri"/>
              </a:rPr>
              <a:t>from</a:t>
            </a:r>
            <a:r>
              <a:rPr sz="2000" spc="-25">
                <a:latin typeface="Calibri"/>
                <a:cs typeface="Calibri"/>
              </a:rPr>
              <a:t> </a:t>
            </a:r>
            <a:r>
              <a:rPr sz="2000">
                <a:latin typeface="Calibri"/>
                <a:cs typeface="Calibri"/>
              </a:rPr>
              <a:t>the</a:t>
            </a:r>
            <a:r>
              <a:rPr sz="2000" spc="-40">
                <a:latin typeface="Calibri"/>
                <a:cs typeface="Calibri"/>
              </a:rPr>
              <a:t> </a:t>
            </a:r>
            <a:r>
              <a:rPr sz="2000">
                <a:latin typeface="Calibri"/>
                <a:cs typeface="Calibri"/>
              </a:rPr>
              <a:t>0161A</a:t>
            </a:r>
            <a:r>
              <a:rPr sz="2000" spc="-50">
                <a:latin typeface="Calibri"/>
                <a:cs typeface="Calibri"/>
              </a:rPr>
              <a:t> </a:t>
            </a:r>
            <a:r>
              <a:rPr sz="2000" spc="-25">
                <a:latin typeface="Calibri"/>
                <a:cs typeface="Calibri"/>
              </a:rPr>
              <a:t>to </a:t>
            </a:r>
            <a:r>
              <a:rPr sz="2000">
                <a:latin typeface="Calibri"/>
                <a:cs typeface="Calibri"/>
              </a:rPr>
              <a:t>0161R1</a:t>
            </a:r>
            <a:r>
              <a:rPr sz="2000" spc="-45">
                <a:latin typeface="Calibri"/>
                <a:cs typeface="Calibri"/>
              </a:rPr>
              <a:t> </a:t>
            </a:r>
            <a:r>
              <a:rPr sz="2000">
                <a:latin typeface="Calibri"/>
                <a:cs typeface="Calibri"/>
              </a:rPr>
              <a:t>or</a:t>
            </a:r>
            <a:r>
              <a:rPr sz="2000" spc="-15">
                <a:latin typeface="Calibri"/>
                <a:cs typeface="Calibri"/>
              </a:rPr>
              <a:t> </a:t>
            </a:r>
            <a:r>
              <a:rPr sz="2000" spc="-25">
                <a:latin typeface="Calibri"/>
                <a:cs typeface="Calibri"/>
              </a:rPr>
              <a:t>X2.</a:t>
            </a:r>
            <a:endParaRPr sz="2000">
              <a:latin typeface="Calibri"/>
              <a:cs typeface="Calibri"/>
            </a:endParaRPr>
          </a:p>
          <a:p>
            <a:pPr marL="240665" marR="5080" indent="-227965">
              <a:lnSpc>
                <a:spcPts val="2160"/>
              </a:lnSpc>
              <a:buFont typeface="Arial"/>
              <a:buChar char="•"/>
              <a:tabLst>
                <a:tab pos="240665" algn="l"/>
                <a:tab pos="241300" algn="l"/>
              </a:tabLst>
            </a:pPr>
            <a:r>
              <a:rPr sz="2000">
                <a:latin typeface="Calibri"/>
                <a:cs typeface="Calibri"/>
              </a:rPr>
              <a:t>Problem</a:t>
            </a:r>
            <a:r>
              <a:rPr sz="2000" spc="-20">
                <a:latin typeface="Calibri"/>
                <a:cs typeface="Calibri"/>
              </a:rPr>
              <a:t> </a:t>
            </a:r>
            <a:r>
              <a:rPr sz="2000">
                <a:latin typeface="Calibri"/>
                <a:cs typeface="Calibri"/>
              </a:rPr>
              <a:t>is</a:t>
            </a:r>
            <a:r>
              <a:rPr sz="2000" spc="-30">
                <a:latin typeface="Calibri"/>
                <a:cs typeface="Calibri"/>
              </a:rPr>
              <a:t> </a:t>
            </a:r>
            <a:r>
              <a:rPr sz="2000">
                <a:latin typeface="Calibri"/>
                <a:cs typeface="Calibri"/>
              </a:rPr>
              <a:t>cumulative</a:t>
            </a:r>
            <a:r>
              <a:rPr sz="2000" spc="-5">
                <a:latin typeface="Calibri"/>
                <a:cs typeface="Calibri"/>
              </a:rPr>
              <a:t> </a:t>
            </a:r>
            <a:r>
              <a:rPr sz="2000">
                <a:latin typeface="Calibri"/>
                <a:cs typeface="Calibri"/>
              </a:rPr>
              <a:t>as</a:t>
            </a:r>
            <a:r>
              <a:rPr sz="2000" spc="-25">
                <a:latin typeface="Calibri"/>
                <a:cs typeface="Calibri"/>
              </a:rPr>
              <a:t> </a:t>
            </a:r>
            <a:r>
              <a:rPr sz="2000">
                <a:latin typeface="Calibri"/>
                <a:cs typeface="Calibri"/>
              </a:rPr>
              <a:t>you</a:t>
            </a:r>
            <a:r>
              <a:rPr sz="2000" spc="-45">
                <a:latin typeface="Calibri"/>
                <a:cs typeface="Calibri"/>
              </a:rPr>
              <a:t> </a:t>
            </a:r>
            <a:r>
              <a:rPr sz="2000">
                <a:latin typeface="Calibri"/>
                <a:cs typeface="Calibri"/>
              </a:rPr>
              <a:t>do</a:t>
            </a:r>
            <a:r>
              <a:rPr sz="2000" spc="-55">
                <a:latin typeface="Calibri"/>
                <a:cs typeface="Calibri"/>
              </a:rPr>
              <a:t> </a:t>
            </a:r>
            <a:r>
              <a:rPr sz="2000">
                <a:latin typeface="Calibri"/>
                <a:cs typeface="Calibri"/>
              </a:rPr>
              <a:t>not</a:t>
            </a:r>
            <a:r>
              <a:rPr sz="2000" spc="-35">
                <a:latin typeface="Calibri"/>
                <a:cs typeface="Calibri"/>
              </a:rPr>
              <a:t> </a:t>
            </a:r>
            <a:r>
              <a:rPr sz="2000">
                <a:latin typeface="Calibri"/>
                <a:cs typeface="Calibri"/>
              </a:rPr>
              <a:t>close</a:t>
            </a:r>
            <a:r>
              <a:rPr sz="2000" spc="-25">
                <a:latin typeface="Calibri"/>
                <a:cs typeface="Calibri"/>
              </a:rPr>
              <a:t> </a:t>
            </a:r>
            <a:r>
              <a:rPr sz="2000">
                <a:latin typeface="Calibri"/>
                <a:cs typeface="Calibri"/>
              </a:rPr>
              <a:t>the</a:t>
            </a:r>
            <a:r>
              <a:rPr sz="2000" spc="-25">
                <a:latin typeface="Calibri"/>
                <a:cs typeface="Calibri"/>
              </a:rPr>
              <a:t> </a:t>
            </a:r>
            <a:r>
              <a:rPr sz="2000">
                <a:latin typeface="Calibri"/>
                <a:cs typeface="Calibri"/>
              </a:rPr>
              <a:t>loop,</a:t>
            </a:r>
            <a:r>
              <a:rPr sz="2000" spc="-50">
                <a:latin typeface="Calibri"/>
                <a:cs typeface="Calibri"/>
              </a:rPr>
              <a:t> </a:t>
            </a:r>
            <a:r>
              <a:rPr sz="2000">
                <a:latin typeface="Calibri"/>
                <a:cs typeface="Calibri"/>
              </a:rPr>
              <a:t>the</a:t>
            </a:r>
            <a:r>
              <a:rPr sz="2000" spc="-25">
                <a:latin typeface="Calibri"/>
                <a:cs typeface="Calibri"/>
              </a:rPr>
              <a:t> </a:t>
            </a:r>
            <a:r>
              <a:rPr sz="2000">
                <a:latin typeface="Calibri"/>
                <a:cs typeface="Calibri"/>
              </a:rPr>
              <a:t>balances</a:t>
            </a:r>
            <a:r>
              <a:rPr sz="2000" spc="-30">
                <a:latin typeface="Calibri"/>
                <a:cs typeface="Calibri"/>
              </a:rPr>
              <a:t> </a:t>
            </a:r>
            <a:r>
              <a:rPr sz="2000">
                <a:latin typeface="Calibri"/>
                <a:cs typeface="Calibri"/>
              </a:rPr>
              <a:t>grow</a:t>
            </a:r>
            <a:r>
              <a:rPr sz="2000" spc="-40">
                <a:latin typeface="Calibri"/>
                <a:cs typeface="Calibri"/>
              </a:rPr>
              <a:t> </a:t>
            </a:r>
            <a:r>
              <a:rPr sz="2000">
                <a:latin typeface="Calibri"/>
                <a:cs typeface="Calibri"/>
              </a:rPr>
              <a:t>and</a:t>
            </a:r>
            <a:r>
              <a:rPr sz="2000" spc="-35">
                <a:latin typeface="Calibri"/>
                <a:cs typeface="Calibri"/>
              </a:rPr>
              <a:t> </a:t>
            </a:r>
            <a:r>
              <a:rPr sz="2000">
                <a:latin typeface="Calibri"/>
                <a:cs typeface="Calibri"/>
              </a:rPr>
              <a:t>Fiscal</a:t>
            </a:r>
            <a:r>
              <a:rPr sz="2000" spc="-15">
                <a:latin typeface="Calibri"/>
                <a:cs typeface="Calibri"/>
              </a:rPr>
              <a:t> </a:t>
            </a:r>
            <a:r>
              <a:rPr sz="2000">
                <a:latin typeface="Calibri"/>
                <a:cs typeface="Calibri"/>
              </a:rPr>
              <a:t>will</a:t>
            </a:r>
            <a:r>
              <a:rPr sz="2000" spc="-35">
                <a:latin typeface="Calibri"/>
                <a:cs typeface="Calibri"/>
              </a:rPr>
              <a:t> </a:t>
            </a:r>
            <a:r>
              <a:rPr sz="2000">
                <a:latin typeface="Calibri"/>
                <a:cs typeface="Calibri"/>
              </a:rPr>
              <a:t>offset</a:t>
            </a:r>
            <a:r>
              <a:rPr sz="2000" spc="-10">
                <a:latin typeface="Calibri"/>
                <a:cs typeface="Calibri"/>
              </a:rPr>
              <a:t> </a:t>
            </a:r>
            <a:r>
              <a:rPr sz="2000">
                <a:latin typeface="Calibri"/>
                <a:cs typeface="Calibri"/>
              </a:rPr>
              <a:t>expenditures</a:t>
            </a:r>
            <a:r>
              <a:rPr sz="2000" spc="-25">
                <a:latin typeface="Calibri"/>
                <a:cs typeface="Calibri"/>
              </a:rPr>
              <a:t> in </a:t>
            </a:r>
            <a:r>
              <a:rPr sz="2000">
                <a:latin typeface="Calibri"/>
                <a:cs typeface="Calibri"/>
              </a:rPr>
              <a:t>previous</a:t>
            </a:r>
            <a:r>
              <a:rPr sz="2000" spc="-45">
                <a:latin typeface="Calibri"/>
                <a:cs typeface="Calibri"/>
              </a:rPr>
              <a:t> </a:t>
            </a:r>
            <a:r>
              <a:rPr sz="2000">
                <a:latin typeface="Calibri"/>
                <a:cs typeface="Calibri"/>
              </a:rPr>
              <a:t>years</a:t>
            </a:r>
            <a:r>
              <a:rPr sz="2000" spc="-25">
                <a:latin typeface="Calibri"/>
                <a:cs typeface="Calibri"/>
              </a:rPr>
              <a:t> </a:t>
            </a:r>
            <a:r>
              <a:rPr sz="2000">
                <a:latin typeface="Calibri"/>
                <a:cs typeface="Calibri"/>
              </a:rPr>
              <a:t>per</a:t>
            </a:r>
            <a:r>
              <a:rPr sz="2000" spc="-25">
                <a:latin typeface="Calibri"/>
                <a:cs typeface="Calibri"/>
              </a:rPr>
              <a:t> </a:t>
            </a:r>
            <a:r>
              <a:rPr sz="2000">
                <a:latin typeface="Calibri"/>
                <a:cs typeface="Calibri"/>
              </a:rPr>
              <a:t>the</a:t>
            </a:r>
            <a:r>
              <a:rPr sz="2000" spc="-40">
                <a:latin typeface="Calibri"/>
                <a:cs typeface="Calibri"/>
              </a:rPr>
              <a:t> </a:t>
            </a:r>
            <a:r>
              <a:rPr sz="2000">
                <a:latin typeface="Calibri"/>
                <a:cs typeface="Calibri"/>
              </a:rPr>
              <a:t>bill,</a:t>
            </a:r>
            <a:r>
              <a:rPr sz="2000" spc="-25">
                <a:latin typeface="Calibri"/>
                <a:cs typeface="Calibri"/>
              </a:rPr>
              <a:t> </a:t>
            </a:r>
            <a:r>
              <a:rPr sz="2000">
                <a:latin typeface="Calibri"/>
                <a:cs typeface="Calibri"/>
              </a:rPr>
              <a:t>thus</a:t>
            </a:r>
            <a:r>
              <a:rPr sz="2000" spc="-25">
                <a:latin typeface="Calibri"/>
                <a:cs typeface="Calibri"/>
              </a:rPr>
              <a:t> </a:t>
            </a:r>
            <a:r>
              <a:rPr sz="2000">
                <a:latin typeface="Calibri"/>
                <a:cs typeface="Calibri"/>
              </a:rPr>
              <a:t>making</a:t>
            </a:r>
            <a:r>
              <a:rPr sz="2000" spc="-35">
                <a:latin typeface="Calibri"/>
                <a:cs typeface="Calibri"/>
              </a:rPr>
              <a:t> </a:t>
            </a:r>
            <a:r>
              <a:rPr sz="2000">
                <a:latin typeface="Calibri"/>
                <a:cs typeface="Calibri"/>
              </a:rPr>
              <a:t>Research</a:t>
            </a:r>
            <a:r>
              <a:rPr sz="2000" spc="-20">
                <a:latin typeface="Calibri"/>
                <a:cs typeface="Calibri"/>
              </a:rPr>
              <a:t> </a:t>
            </a:r>
            <a:r>
              <a:rPr sz="2000">
                <a:latin typeface="Calibri"/>
                <a:cs typeface="Calibri"/>
              </a:rPr>
              <a:t>lose</a:t>
            </a:r>
            <a:r>
              <a:rPr sz="2000" spc="-20">
                <a:latin typeface="Calibri"/>
                <a:cs typeface="Calibri"/>
              </a:rPr>
              <a:t> </a:t>
            </a:r>
            <a:r>
              <a:rPr sz="2000">
                <a:latin typeface="Calibri"/>
                <a:cs typeface="Calibri"/>
              </a:rPr>
              <a:t>buying</a:t>
            </a:r>
            <a:r>
              <a:rPr sz="2000" spc="-65">
                <a:latin typeface="Calibri"/>
                <a:cs typeface="Calibri"/>
              </a:rPr>
              <a:t> </a:t>
            </a:r>
            <a:r>
              <a:rPr sz="2000" spc="-10">
                <a:latin typeface="Calibri"/>
                <a:cs typeface="Calibri"/>
              </a:rPr>
              <a:t>power.</a:t>
            </a:r>
            <a:endParaRPr sz="2000">
              <a:latin typeface="Calibri"/>
              <a:cs typeface="Calibri"/>
            </a:endParaRPr>
          </a:p>
          <a:p>
            <a:pPr marL="698500" marR="214629" lvl="1" indent="-229235" algn="just">
              <a:lnSpc>
                <a:spcPts val="2160"/>
              </a:lnSpc>
              <a:buFont typeface="Arial"/>
              <a:buChar char="•"/>
              <a:tabLst>
                <a:tab pos="698500" algn="l"/>
              </a:tabLst>
            </a:pPr>
            <a:r>
              <a:rPr sz="2000" b="1">
                <a:latin typeface="Calibri"/>
                <a:cs typeface="Calibri"/>
              </a:rPr>
              <a:t>Example</a:t>
            </a:r>
            <a:r>
              <a:rPr sz="2000">
                <a:latin typeface="Calibri"/>
                <a:cs typeface="Calibri"/>
              </a:rPr>
              <a:t>:</a:t>
            </a:r>
            <a:r>
              <a:rPr sz="2000" spc="415">
                <a:latin typeface="Calibri"/>
                <a:cs typeface="Calibri"/>
              </a:rPr>
              <a:t> </a:t>
            </a:r>
            <a:r>
              <a:rPr sz="2000">
                <a:latin typeface="Calibri"/>
                <a:cs typeface="Calibri"/>
              </a:rPr>
              <a:t>Bill</a:t>
            </a:r>
            <a:r>
              <a:rPr sz="2000" spc="-5">
                <a:latin typeface="Calibri"/>
                <a:cs typeface="Calibri"/>
              </a:rPr>
              <a:t> </a:t>
            </a:r>
            <a:r>
              <a:rPr sz="2000">
                <a:latin typeface="Calibri"/>
                <a:cs typeface="Calibri"/>
              </a:rPr>
              <a:t>was</a:t>
            </a:r>
            <a:r>
              <a:rPr sz="2000" spc="-20">
                <a:latin typeface="Calibri"/>
                <a:cs typeface="Calibri"/>
              </a:rPr>
              <a:t> </a:t>
            </a:r>
            <a:r>
              <a:rPr sz="2000">
                <a:latin typeface="Calibri"/>
                <a:cs typeface="Calibri"/>
              </a:rPr>
              <a:t>made,</a:t>
            </a:r>
            <a:r>
              <a:rPr sz="2000" spc="-20">
                <a:latin typeface="Calibri"/>
                <a:cs typeface="Calibri"/>
              </a:rPr>
              <a:t> </a:t>
            </a:r>
            <a:r>
              <a:rPr sz="2000">
                <a:latin typeface="Calibri"/>
                <a:cs typeface="Calibri"/>
              </a:rPr>
              <a:t>paid</a:t>
            </a:r>
            <a:r>
              <a:rPr sz="2000" spc="-15">
                <a:latin typeface="Calibri"/>
                <a:cs typeface="Calibri"/>
              </a:rPr>
              <a:t> </a:t>
            </a:r>
            <a:r>
              <a:rPr sz="2000">
                <a:latin typeface="Calibri"/>
                <a:cs typeface="Calibri"/>
              </a:rPr>
              <a:t>and</a:t>
            </a:r>
            <a:r>
              <a:rPr sz="2000" spc="-35">
                <a:latin typeface="Calibri"/>
                <a:cs typeface="Calibri"/>
              </a:rPr>
              <a:t> </a:t>
            </a:r>
            <a:r>
              <a:rPr sz="2000">
                <a:latin typeface="Calibri"/>
                <a:cs typeface="Calibri"/>
              </a:rPr>
              <a:t>TDA</a:t>
            </a:r>
            <a:r>
              <a:rPr sz="2000" spc="-20">
                <a:latin typeface="Calibri"/>
                <a:cs typeface="Calibri"/>
              </a:rPr>
              <a:t> </a:t>
            </a:r>
            <a:r>
              <a:rPr sz="2000">
                <a:latin typeface="Calibri"/>
                <a:cs typeface="Calibri"/>
              </a:rPr>
              <a:t>received</a:t>
            </a:r>
            <a:r>
              <a:rPr sz="2000" spc="-15">
                <a:latin typeface="Calibri"/>
                <a:cs typeface="Calibri"/>
              </a:rPr>
              <a:t> </a:t>
            </a:r>
            <a:r>
              <a:rPr sz="2000">
                <a:latin typeface="Calibri"/>
                <a:cs typeface="Calibri"/>
              </a:rPr>
              <a:t>June</a:t>
            </a:r>
            <a:r>
              <a:rPr sz="2000" spc="-30">
                <a:latin typeface="Calibri"/>
                <a:cs typeface="Calibri"/>
              </a:rPr>
              <a:t> </a:t>
            </a:r>
            <a:r>
              <a:rPr sz="2000">
                <a:latin typeface="Calibri"/>
                <a:cs typeface="Calibri"/>
              </a:rPr>
              <a:t>202</a:t>
            </a:r>
            <a:r>
              <a:rPr lang="en-US" sz="2000">
                <a:latin typeface="Calibri"/>
                <a:cs typeface="Calibri"/>
              </a:rPr>
              <a:t>2</a:t>
            </a:r>
            <a:r>
              <a:rPr sz="2000" spc="-45">
                <a:latin typeface="Calibri"/>
                <a:cs typeface="Calibri"/>
              </a:rPr>
              <a:t> </a:t>
            </a:r>
            <a:r>
              <a:rPr sz="2000">
                <a:latin typeface="Calibri"/>
                <a:cs typeface="Calibri"/>
              </a:rPr>
              <a:t>in</a:t>
            </a:r>
            <a:r>
              <a:rPr sz="2000" spc="-10">
                <a:latin typeface="Calibri"/>
                <a:cs typeface="Calibri"/>
              </a:rPr>
              <a:t> </a:t>
            </a:r>
            <a:r>
              <a:rPr sz="2000">
                <a:latin typeface="Calibri"/>
                <a:cs typeface="Calibri"/>
              </a:rPr>
              <a:t>X2.</a:t>
            </a:r>
            <a:r>
              <a:rPr sz="2000" spc="395">
                <a:latin typeface="Calibri"/>
                <a:cs typeface="Calibri"/>
              </a:rPr>
              <a:t> </a:t>
            </a:r>
            <a:r>
              <a:rPr sz="2000">
                <a:latin typeface="Calibri"/>
                <a:cs typeface="Calibri"/>
              </a:rPr>
              <a:t>Cost</a:t>
            </a:r>
            <a:r>
              <a:rPr sz="2000" spc="-25">
                <a:latin typeface="Calibri"/>
                <a:cs typeface="Calibri"/>
              </a:rPr>
              <a:t> </a:t>
            </a:r>
            <a:r>
              <a:rPr sz="2000">
                <a:latin typeface="Calibri"/>
                <a:cs typeface="Calibri"/>
              </a:rPr>
              <a:t>incurred</a:t>
            </a:r>
            <a:r>
              <a:rPr sz="2000" spc="-30">
                <a:latin typeface="Calibri"/>
                <a:cs typeface="Calibri"/>
              </a:rPr>
              <a:t> </a:t>
            </a:r>
            <a:r>
              <a:rPr sz="2000">
                <a:latin typeface="Calibri"/>
                <a:cs typeface="Calibri"/>
              </a:rPr>
              <a:t>in</a:t>
            </a:r>
            <a:r>
              <a:rPr sz="2000" spc="-10">
                <a:latin typeface="Calibri"/>
                <a:cs typeface="Calibri"/>
              </a:rPr>
              <a:t> </a:t>
            </a:r>
            <a:r>
              <a:rPr sz="2000">
                <a:latin typeface="Calibri"/>
                <a:cs typeface="Calibri"/>
              </a:rPr>
              <a:t>2</a:t>
            </a:r>
            <a:r>
              <a:rPr lang="en-US" sz="2000">
                <a:latin typeface="Calibri"/>
                <a:cs typeface="Calibri"/>
              </a:rPr>
              <a:t>1</a:t>
            </a:r>
            <a:r>
              <a:rPr sz="2000">
                <a:latin typeface="Calibri"/>
                <a:cs typeface="Calibri"/>
              </a:rPr>
              <a:t>/2</a:t>
            </a:r>
            <a:r>
              <a:rPr lang="en-US" sz="2000">
                <a:latin typeface="Calibri"/>
                <a:cs typeface="Calibri"/>
              </a:rPr>
              <a:t>2</a:t>
            </a:r>
            <a:r>
              <a:rPr sz="2000" spc="-55">
                <a:latin typeface="Calibri"/>
                <a:cs typeface="Calibri"/>
              </a:rPr>
              <a:t> </a:t>
            </a:r>
            <a:r>
              <a:rPr sz="2000">
                <a:latin typeface="Calibri"/>
                <a:cs typeface="Calibri"/>
              </a:rPr>
              <a:t>funds.</a:t>
            </a:r>
            <a:r>
              <a:rPr sz="2000" spc="409">
                <a:latin typeface="Calibri"/>
                <a:cs typeface="Calibri"/>
              </a:rPr>
              <a:t> </a:t>
            </a:r>
            <a:r>
              <a:rPr sz="2000" spc="-20">
                <a:latin typeface="Calibri"/>
                <a:cs typeface="Calibri"/>
              </a:rPr>
              <a:t>Cost </a:t>
            </a:r>
            <a:r>
              <a:rPr sz="2000" spc="-10">
                <a:latin typeface="Calibri"/>
                <a:cs typeface="Calibri"/>
              </a:rPr>
              <a:t>transfer</a:t>
            </a:r>
            <a:r>
              <a:rPr sz="2000" spc="-5">
                <a:latin typeface="Calibri"/>
                <a:cs typeface="Calibri"/>
              </a:rPr>
              <a:t> </a:t>
            </a:r>
            <a:r>
              <a:rPr sz="2000">
                <a:latin typeface="Calibri"/>
                <a:cs typeface="Calibri"/>
              </a:rPr>
              <a:t>is</a:t>
            </a:r>
            <a:r>
              <a:rPr sz="2000" spc="-5">
                <a:latin typeface="Calibri"/>
                <a:cs typeface="Calibri"/>
              </a:rPr>
              <a:t> </a:t>
            </a:r>
            <a:r>
              <a:rPr sz="2000">
                <a:latin typeface="Calibri"/>
                <a:cs typeface="Calibri"/>
              </a:rPr>
              <a:t>now</a:t>
            </a:r>
            <a:r>
              <a:rPr sz="2000" spc="-40">
                <a:latin typeface="Calibri"/>
                <a:cs typeface="Calibri"/>
              </a:rPr>
              <a:t> </a:t>
            </a:r>
            <a:r>
              <a:rPr sz="2000">
                <a:latin typeface="Calibri"/>
                <a:cs typeface="Calibri"/>
              </a:rPr>
              <a:t>done</a:t>
            </a:r>
            <a:r>
              <a:rPr sz="2000" spc="-30">
                <a:latin typeface="Calibri"/>
                <a:cs typeface="Calibri"/>
              </a:rPr>
              <a:t> </a:t>
            </a:r>
            <a:r>
              <a:rPr sz="2000">
                <a:latin typeface="Calibri"/>
                <a:cs typeface="Calibri"/>
              </a:rPr>
              <a:t>from</a:t>
            </a:r>
            <a:r>
              <a:rPr lang="en-US" sz="2000">
                <a:latin typeface="Calibri"/>
                <a:cs typeface="Calibri"/>
              </a:rPr>
              <a:t> 0161A1</a:t>
            </a:r>
            <a:r>
              <a:rPr sz="2000">
                <a:latin typeface="Calibri"/>
                <a:cs typeface="Calibri"/>
              </a:rPr>
              <a:t>2</a:t>
            </a:r>
            <a:r>
              <a:rPr lang="en-US" sz="2000">
                <a:latin typeface="Calibri"/>
                <a:cs typeface="Calibri"/>
              </a:rPr>
              <a:t>1</a:t>
            </a:r>
            <a:r>
              <a:rPr sz="2000">
                <a:latin typeface="Calibri"/>
                <a:cs typeface="Calibri"/>
              </a:rPr>
              <a:t>/2</a:t>
            </a:r>
            <a:r>
              <a:rPr lang="en-US" sz="2000">
                <a:latin typeface="Calibri"/>
                <a:cs typeface="Calibri"/>
              </a:rPr>
              <a:t>2</a:t>
            </a:r>
            <a:r>
              <a:rPr sz="2000" spc="-50">
                <a:latin typeface="Calibri"/>
                <a:cs typeface="Calibri"/>
              </a:rPr>
              <a:t> </a:t>
            </a:r>
            <a:r>
              <a:rPr sz="2000">
                <a:latin typeface="Calibri"/>
                <a:cs typeface="Calibri"/>
              </a:rPr>
              <a:t>to</a:t>
            </a:r>
            <a:r>
              <a:rPr sz="2000" spc="-15">
                <a:latin typeface="Calibri"/>
                <a:cs typeface="Calibri"/>
              </a:rPr>
              <a:t> </a:t>
            </a:r>
            <a:r>
              <a:rPr lang="en-US" sz="2000" spc="-15">
                <a:latin typeface="Calibri"/>
                <a:cs typeface="Calibri"/>
              </a:rPr>
              <a:t>0161</a:t>
            </a:r>
            <a:r>
              <a:rPr sz="2000">
                <a:latin typeface="Calibri"/>
                <a:cs typeface="Calibri"/>
              </a:rPr>
              <a:t>X2,</a:t>
            </a:r>
            <a:r>
              <a:rPr sz="2000" spc="-35">
                <a:latin typeface="Calibri"/>
                <a:cs typeface="Calibri"/>
              </a:rPr>
              <a:t> </a:t>
            </a:r>
            <a:r>
              <a:rPr sz="2000">
                <a:latin typeface="Calibri"/>
                <a:cs typeface="Calibri"/>
              </a:rPr>
              <a:t>those</a:t>
            </a:r>
            <a:r>
              <a:rPr sz="2000" spc="-15">
                <a:latin typeface="Calibri"/>
                <a:cs typeface="Calibri"/>
              </a:rPr>
              <a:t> </a:t>
            </a:r>
            <a:r>
              <a:rPr sz="2000">
                <a:latin typeface="Calibri"/>
                <a:cs typeface="Calibri"/>
              </a:rPr>
              <a:t>funds</a:t>
            </a:r>
            <a:r>
              <a:rPr sz="2000" spc="-40">
                <a:latin typeface="Calibri"/>
                <a:cs typeface="Calibri"/>
              </a:rPr>
              <a:t> </a:t>
            </a:r>
            <a:r>
              <a:rPr sz="2000">
                <a:latin typeface="Calibri"/>
                <a:cs typeface="Calibri"/>
              </a:rPr>
              <a:t>in</a:t>
            </a:r>
            <a:r>
              <a:rPr sz="2000" spc="-10">
                <a:latin typeface="Calibri"/>
                <a:cs typeface="Calibri"/>
              </a:rPr>
              <a:t> </a:t>
            </a:r>
            <a:r>
              <a:rPr sz="2000">
                <a:latin typeface="Calibri"/>
                <a:cs typeface="Calibri"/>
              </a:rPr>
              <a:t>A1</a:t>
            </a:r>
            <a:r>
              <a:rPr sz="2000" spc="-20">
                <a:latin typeface="Calibri"/>
                <a:cs typeface="Calibri"/>
              </a:rPr>
              <a:t> </a:t>
            </a:r>
            <a:r>
              <a:rPr sz="2000">
                <a:latin typeface="Calibri"/>
                <a:cs typeface="Calibri"/>
              </a:rPr>
              <a:t>are</a:t>
            </a:r>
            <a:r>
              <a:rPr sz="2000" spc="-10">
                <a:latin typeface="Calibri"/>
                <a:cs typeface="Calibri"/>
              </a:rPr>
              <a:t> </a:t>
            </a:r>
            <a:r>
              <a:rPr sz="2000">
                <a:latin typeface="Calibri"/>
                <a:cs typeface="Calibri"/>
              </a:rPr>
              <a:t>not</a:t>
            </a:r>
            <a:r>
              <a:rPr sz="2000" spc="-35">
                <a:latin typeface="Calibri"/>
                <a:cs typeface="Calibri"/>
              </a:rPr>
              <a:t> </a:t>
            </a:r>
            <a:r>
              <a:rPr sz="2000">
                <a:latin typeface="Calibri"/>
                <a:cs typeface="Calibri"/>
              </a:rPr>
              <a:t>accessible</a:t>
            </a:r>
            <a:r>
              <a:rPr sz="2000" spc="10">
                <a:latin typeface="Calibri"/>
                <a:cs typeface="Calibri"/>
              </a:rPr>
              <a:t> </a:t>
            </a:r>
            <a:r>
              <a:rPr sz="2000">
                <a:latin typeface="Calibri"/>
                <a:cs typeface="Calibri"/>
              </a:rPr>
              <a:t>for</a:t>
            </a:r>
            <a:r>
              <a:rPr sz="2000" spc="-30">
                <a:latin typeface="Calibri"/>
                <a:cs typeface="Calibri"/>
              </a:rPr>
              <a:t> </a:t>
            </a:r>
            <a:r>
              <a:rPr sz="2000">
                <a:latin typeface="Calibri"/>
                <a:cs typeface="Calibri"/>
              </a:rPr>
              <a:t>use.</a:t>
            </a:r>
            <a:r>
              <a:rPr sz="2000" spc="409">
                <a:latin typeface="Calibri"/>
                <a:cs typeface="Calibri"/>
              </a:rPr>
              <a:t> </a:t>
            </a:r>
            <a:r>
              <a:rPr sz="2000">
                <a:latin typeface="Calibri"/>
                <a:cs typeface="Calibri"/>
              </a:rPr>
              <a:t>Closing</a:t>
            </a:r>
            <a:r>
              <a:rPr sz="2000" spc="-20">
                <a:latin typeface="Calibri"/>
                <a:cs typeface="Calibri"/>
              </a:rPr>
              <a:t> </a:t>
            </a:r>
            <a:r>
              <a:rPr sz="2000">
                <a:latin typeface="Calibri"/>
                <a:cs typeface="Calibri"/>
              </a:rPr>
              <a:t>the</a:t>
            </a:r>
            <a:r>
              <a:rPr sz="2000" spc="-10">
                <a:latin typeface="Calibri"/>
                <a:cs typeface="Calibri"/>
              </a:rPr>
              <a:t> </a:t>
            </a:r>
            <a:r>
              <a:rPr sz="2000" spc="-20">
                <a:latin typeface="Calibri"/>
                <a:cs typeface="Calibri"/>
              </a:rPr>
              <a:t>loop </a:t>
            </a:r>
            <a:r>
              <a:rPr sz="2000">
                <a:latin typeface="Calibri"/>
                <a:cs typeface="Calibri"/>
              </a:rPr>
              <a:t>took</a:t>
            </a:r>
            <a:r>
              <a:rPr sz="2000" spc="-45">
                <a:latin typeface="Calibri"/>
                <a:cs typeface="Calibri"/>
              </a:rPr>
              <a:t> </a:t>
            </a:r>
            <a:r>
              <a:rPr sz="2000">
                <a:latin typeface="Calibri"/>
                <a:cs typeface="Calibri"/>
              </a:rPr>
              <a:t>too</a:t>
            </a:r>
            <a:r>
              <a:rPr sz="2000" spc="-40">
                <a:latin typeface="Calibri"/>
                <a:cs typeface="Calibri"/>
              </a:rPr>
              <a:t> </a:t>
            </a:r>
            <a:r>
              <a:rPr sz="2000" spc="-10">
                <a:latin typeface="Calibri"/>
                <a:cs typeface="Calibri"/>
              </a:rPr>
              <a:t>long</a:t>
            </a:r>
            <a:r>
              <a:rPr lang="en-US" sz="2000" spc="-10">
                <a:latin typeface="Calibri"/>
                <a:cs typeface="Calibri"/>
              </a:rPr>
              <a:t>, and the funds are not available for use anymore!</a:t>
            </a:r>
            <a:endParaRPr lang="en-US" sz="2000">
              <a:latin typeface="Calibri"/>
              <a:cs typeface="Calibri"/>
            </a:endParaRPr>
          </a:p>
          <a:p>
            <a:pPr marL="240665" indent="-227965">
              <a:lnSpc>
                <a:spcPct val="100000"/>
              </a:lnSpc>
              <a:buFont typeface="Arial"/>
              <a:buChar char="•"/>
              <a:tabLst>
                <a:tab pos="240665" algn="l"/>
                <a:tab pos="241300" algn="l"/>
              </a:tabLst>
            </a:pPr>
            <a:r>
              <a:rPr sz="2000" b="1">
                <a:latin typeface="Calibri"/>
                <a:cs typeface="Calibri"/>
              </a:rPr>
              <a:t>Work</a:t>
            </a:r>
            <a:r>
              <a:rPr sz="2000" b="1" spc="-55">
                <a:latin typeface="Calibri"/>
                <a:cs typeface="Calibri"/>
              </a:rPr>
              <a:t> </a:t>
            </a:r>
            <a:r>
              <a:rPr sz="2000" b="1">
                <a:latin typeface="Calibri"/>
                <a:cs typeface="Calibri"/>
              </a:rPr>
              <a:t>with</a:t>
            </a:r>
            <a:r>
              <a:rPr sz="2000" b="1" spc="-45">
                <a:latin typeface="Calibri"/>
                <a:cs typeface="Calibri"/>
              </a:rPr>
              <a:t> </a:t>
            </a:r>
            <a:r>
              <a:rPr sz="2000" b="1">
                <a:latin typeface="Calibri"/>
                <a:cs typeface="Calibri"/>
              </a:rPr>
              <a:t>Fiscal</a:t>
            </a:r>
            <a:r>
              <a:rPr sz="2000" b="1" spc="-50">
                <a:latin typeface="Calibri"/>
                <a:cs typeface="Calibri"/>
              </a:rPr>
              <a:t> </a:t>
            </a:r>
            <a:r>
              <a:rPr sz="2000" b="1">
                <a:latin typeface="Calibri"/>
                <a:cs typeface="Calibri"/>
              </a:rPr>
              <a:t>to</a:t>
            </a:r>
            <a:r>
              <a:rPr sz="2000" b="1" spc="-30">
                <a:latin typeface="Calibri"/>
                <a:cs typeface="Calibri"/>
              </a:rPr>
              <a:t> </a:t>
            </a:r>
            <a:r>
              <a:rPr sz="2000" b="1">
                <a:latin typeface="Calibri"/>
                <a:cs typeface="Calibri"/>
              </a:rPr>
              <a:t>cost</a:t>
            </a:r>
            <a:r>
              <a:rPr sz="2000" b="1" spc="-45">
                <a:latin typeface="Calibri"/>
                <a:cs typeface="Calibri"/>
              </a:rPr>
              <a:t> </a:t>
            </a:r>
            <a:r>
              <a:rPr sz="2000" b="1" spc="-10">
                <a:latin typeface="Calibri"/>
                <a:cs typeface="Calibri"/>
              </a:rPr>
              <a:t>transfer</a:t>
            </a:r>
            <a:r>
              <a:rPr sz="2000" b="1" spc="-40">
                <a:latin typeface="Calibri"/>
                <a:cs typeface="Calibri"/>
              </a:rPr>
              <a:t> </a:t>
            </a:r>
            <a:r>
              <a:rPr sz="2000" b="1">
                <a:latin typeface="Calibri"/>
                <a:cs typeface="Calibri"/>
              </a:rPr>
              <a:t>to</a:t>
            </a:r>
            <a:r>
              <a:rPr sz="2000" b="1" spc="-35">
                <a:latin typeface="Calibri"/>
                <a:cs typeface="Calibri"/>
              </a:rPr>
              <a:t> </a:t>
            </a:r>
            <a:r>
              <a:rPr sz="2000" b="1">
                <a:latin typeface="Calibri"/>
                <a:cs typeface="Calibri"/>
              </a:rPr>
              <a:t>2</a:t>
            </a:r>
            <a:r>
              <a:rPr lang="en-US" sz="2000" b="1">
                <a:latin typeface="Calibri"/>
                <a:cs typeface="Calibri"/>
              </a:rPr>
              <a:t>3</a:t>
            </a:r>
            <a:r>
              <a:rPr sz="2000" b="1">
                <a:latin typeface="Calibri"/>
                <a:cs typeface="Calibri"/>
              </a:rPr>
              <a:t>/2</a:t>
            </a:r>
            <a:r>
              <a:rPr lang="en-US" sz="2000" b="1">
                <a:latin typeface="Calibri"/>
                <a:cs typeface="Calibri"/>
              </a:rPr>
              <a:t>4</a:t>
            </a:r>
            <a:r>
              <a:rPr sz="2000" b="1" spc="370">
                <a:latin typeface="Calibri"/>
                <a:cs typeface="Calibri"/>
              </a:rPr>
              <a:t> </a:t>
            </a:r>
            <a:r>
              <a:rPr sz="2000" b="1">
                <a:latin typeface="Calibri"/>
                <a:cs typeface="Calibri"/>
              </a:rPr>
              <a:t>to</a:t>
            </a:r>
            <a:r>
              <a:rPr sz="2000" b="1" spc="-45">
                <a:latin typeface="Calibri"/>
                <a:cs typeface="Calibri"/>
              </a:rPr>
              <a:t> </a:t>
            </a:r>
            <a:r>
              <a:rPr sz="2000" b="1">
                <a:latin typeface="Calibri"/>
                <a:cs typeface="Calibri"/>
              </a:rPr>
              <a:t>reduce</a:t>
            </a:r>
            <a:r>
              <a:rPr sz="2000" b="1" spc="-25">
                <a:latin typeface="Calibri"/>
                <a:cs typeface="Calibri"/>
              </a:rPr>
              <a:t> </a:t>
            </a:r>
            <a:r>
              <a:rPr sz="2000" b="1">
                <a:latin typeface="Calibri"/>
                <a:cs typeface="Calibri"/>
              </a:rPr>
              <a:t>R1</a:t>
            </a:r>
            <a:r>
              <a:rPr sz="2000" b="1" spc="-40">
                <a:latin typeface="Calibri"/>
                <a:cs typeface="Calibri"/>
              </a:rPr>
              <a:t> </a:t>
            </a:r>
            <a:r>
              <a:rPr sz="2000" b="1">
                <a:latin typeface="Calibri"/>
                <a:cs typeface="Calibri"/>
              </a:rPr>
              <a:t>balance</a:t>
            </a:r>
            <a:r>
              <a:rPr sz="2000" b="1" spc="-25">
                <a:latin typeface="Calibri"/>
                <a:cs typeface="Calibri"/>
              </a:rPr>
              <a:t> </a:t>
            </a:r>
            <a:r>
              <a:rPr sz="2000" b="1">
                <a:latin typeface="Calibri"/>
                <a:cs typeface="Calibri"/>
              </a:rPr>
              <a:t>to</a:t>
            </a:r>
            <a:r>
              <a:rPr sz="2000" b="1" spc="-45">
                <a:latin typeface="Calibri"/>
                <a:cs typeface="Calibri"/>
              </a:rPr>
              <a:t> </a:t>
            </a:r>
            <a:r>
              <a:rPr sz="2000" b="1" spc="-20">
                <a:latin typeface="Calibri"/>
                <a:cs typeface="Calibri"/>
              </a:rPr>
              <a:t>“0”.</a:t>
            </a:r>
            <a:endParaRPr sz="2000">
              <a:latin typeface="Calibri"/>
              <a:cs typeface="Calibri"/>
            </a:endParaRPr>
          </a:p>
        </p:txBody>
      </p:sp>
      <p:sp>
        <p:nvSpPr>
          <p:cNvPr id="4" name="object 4"/>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16</a:t>
            </a:r>
            <a:endParaRPr sz="1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484508"/>
          </a:xfrm>
          <a:prstGeom prst="rect">
            <a:avLst/>
          </a:prstGeom>
        </p:spPr>
        <p:txBody>
          <a:bodyPr vert="horz" wrap="square" lIns="0" tIns="53102" rIns="0" bIns="0" rtlCol="0">
            <a:spAutoFit/>
          </a:bodyPr>
          <a:lstStyle/>
          <a:p>
            <a:pPr marL="202565">
              <a:lnSpc>
                <a:spcPct val="100000"/>
              </a:lnSpc>
              <a:spcBef>
                <a:spcPts val="95"/>
              </a:spcBef>
            </a:pPr>
            <a:r>
              <a:rPr spc="-20"/>
              <a:t>Section</a:t>
            </a:r>
            <a:r>
              <a:rPr spc="-90"/>
              <a:t> </a:t>
            </a:r>
            <a:r>
              <a:rPr lang="en-US" spc="-90"/>
              <a:t>4</a:t>
            </a:r>
            <a:r>
              <a:t>:</a:t>
            </a:r>
            <a:r>
              <a:rPr spc="-60"/>
              <a:t> </a:t>
            </a:r>
            <a:r>
              <a:rPr spc="-30"/>
              <a:t>Managing</a:t>
            </a:r>
            <a:r>
              <a:rPr spc="-95"/>
              <a:t> </a:t>
            </a:r>
            <a:r>
              <a:rPr spc="-40"/>
              <a:t>Reimbursable</a:t>
            </a:r>
            <a:r>
              <a:rPr spc="-80"/>
              <a:t> </a:t>
            </a:r>
            <a:r>
              <a:rPr spc="-10"/>
              <a:t>Funding</a:t>
            </a:r>
          </a:p>
        </p:txBody>
      </p:sp>
      <p:graphicFrame>
        <p:nvGraphicFramePr>
          <p:cNvPr id="3" name="object 3"/>
          <p:cNvGraphicFramePr>
            <a:graphicFrameLocks noGrp="1"/>
          </p:cNvGraphicFramePr>
          <p:nvPr>
            <p:extLst>
              <p:ext uri="{D42A27DB-BD31-4B8C-83A1-F6EECF244321}">
                <p14:modId xmlns:p14="http://schemas.microsoft.com/office/powerpoint/2010/main" val="3531300033"/>
              </p:ext>
            </p:extLst>
          </p:nvPr>
        </p:nvGraphicFramePr>
        <p:xfrm>
          <a:off x="637821" y="949725"/>
          <a:ext cx="10779126" cy="5091429"/>
        </p:xfrm>
        <a:graphic>
          <a:graphicData uri="http://schemas.openxmlformats.org/drawingml/2006/table">
            <a:tbl>
              <a:tblPr firstRow="1" bandRow="1">
                <a:tableStyleId>{2D5ABB26-0587-4C30-8999-92F81FD0307C}</a:tableStyleId>
              </a:tblPr>
              <a:tblGrid>
                <a:gridCol w="1660582">
                  <a:extLst>
                    <a:ext uri="{9D8B030D-6E8A-4147-A177-3AD203B41FA5}">
                      <a16:colId xmlns:a16="http://schemas.microsoft.com/office/drawing/2014/main" val="20000"/>
                    </a:ext>
                  </a:extLst>
                </a:gridCol>
                <a:gridCol w="1255956">
                  <a:extLst>
                    <a:ext uri="{9D8B030D-6E8A-4147-A177-3AD203B41FA5}">
                      <a16:colId xmlns:a16="http://schemas.microsoft.com/office/drawing/2014/main" val="1720267607"/>
                    </a:ext>
                  </a:extLst>
                </a:gridCol>
                <a:gridCol w="7862588">
                  <a:extLst>
                    <a:ext uri="{9D8B030D-6E8A-4147-A177-3AD203B41FA5}">
                      <a16:colId xmlns:a16="http://schemas.microsoft.com/office/drawing/2014/main" val="20001"/>
                    </a:ext>
                  </a:extLst>
                </a:gridCol>
              </a:tblGrid>
              <a:tr h="412750">
                <a:tc>
                  <a:txBody>
                    <a:bodyPr/>
                    <a:lstStyle/>
                    <a:p>
                      <a:pPr algn="ctr">
                        <a:lnSpc>
                          <a:spcPct val="100000"/>
                        </a:lnSpc>
                        <a:spcBef>
                          <a:spcPts val="565"/>
                        </a:spcBef>
                      </a:pPr>
                      <a:r>
                        <a:rPr sz="1600" b="1" spc="-10">
                          <a:solidFill>
                            <a:srgbClr val="FFFFFF"/>
                          </a:solidFill>
                          <a:latin typeface="Calibri"/>
                          <a:cs typeface="Calibri"/>
                        </a:rPr>
                        <a:t>Research</a:t>
                      </a:r>
                      <a:r>
                        <a:rPr sz="1600" b="1" spc="-40">
                          <a:solidFill>
                            <a:srgbClr val="FFFFFF"/>
                          </a:solidFill>
                          <a:latin typeface="Calibri"/>
                          <a:cs typeface="Calibri"/>
                        </a:rPr>
                        <a:t> </a:t>
                      </a:r>
                      <a:r>
                        <a:rPr sz="1600" b="1" spc="-10">
                          <a:solidFill>
                            <a:srgbClr val="FFFFFF"/>
                          </a:solidFill>
                          <a:latin typeface="Calibri"/>
                          <a:cs typeface="Calibri"/>
                        </a:rPr>
                        <a:t>Appropriations</a:t>
                      </a:r>
                      <a:endParaRPr sz="16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0" algn="ctr">
                        <a:lnSpc>
                          <a:spcPct val="100000"/>
                        </a:lnSpc>
                        <a:spcBef>
                          <a:spcPts val="565"/>
                        </a:spcBef>
                      </a:pPr>
                      <a:r>
                        <a:rPr lang="en-US" sz="1600" b="1" spc="-10">
                          <a:solidFill>
                            <a:srgbClr val="FFFFFF"/>
                          </a:solidFill>
                          <a:latin typeface="Calibri"/>
                          <a:ea typeface="+mn-ea"/>
                          <a:cs typeface="Calibri"/>
                        </a:rPr>
                        <a:t>Current Balance as 8/29/23</a:t>
                      </a:r>
                      <a:endParaRPr sz="1600" b="1" spc="-10">
                        <a:solidFill>
                          <a:srgbClr val="FFFFFF"/>
                        </a:solidFill>
                        <a:latin typeface="Calibri"/>
                        <a:ea typeface="+mn-ea"/>
                        <a:cs typeface="Calibri"/>
                      </a:endParaRPr>
                    </a:p>
                  </a:txBody>
                  <a:tcPr marL="0" marR="0" marT="7175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rgbClr val="4471C4"/>
                    </a:solidFill>
                  </a:tcPr>
                </a:tc>
                <a:tc>
                  <a:txBody>
                    <a:bodyPr/>
                    <a:lstStyle/>
                    <a:p>
                      <a:pPr marL="635" algn="ctr">
                        <a:lnSpc>
                          <a:spcPct val="100000"/>
                        </a:lnSpc>
                        <a:spcBef>
                          <a:spcPts val="565"/>
                        </a:spcBef>
                      </a:pPr>
                      <a:r>
                        <a:rPr sz="1600" b="1">
                          <a:solidFill>
                            <a:srgbClr val="FFFFFF"/>
                          </a:solidFill>
                          <a:latin typeface="Calibri"/>
                          <a:cs typeface="Calibri"/>
                        </a:rPr>
                        <a:t>Key</a:t>
                      </a:r>
                      <a:r>
                        <a:rPr sz="1600" b="1" spc="-70">
                          <a:solidFill>
                            <a:srgbClr val="FFFFFF"/>
                          </a:solidFill>
                          <a:latin typeface="Calibri"/>
                          <a:cs typeface="Calibri"/>
                        </a:rPr>
                        <a:t> </a:t>
                      </a:r>
                      <a:r>
                        <a:rPr sz="1600" b="1" spc="-10">
                          <a:solidFill>
                            <a:srgbClr val="FFFFFF"/>
                          </a:solidFill>
                          <a:latin typeface="Calibri"/>
                          <a:cs typeface="Calibri"/>
                        </a:rPr>
                        <a:t>Activities</a:t>
                      </a:r>
                      <a:endParaRPr sz="1600">
                        <a:latin typeface="Calibri"/>
                        <a:cs typeface="Calibr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913765">
                <a:tc>
                  <a:txBody>
                    <a:bodyPr/>
                    <a:lstStyle/>
                    <a:p>
                      <a:pPr>
                        <a:lnSpc>
                          <a:spcPct val="100000"/>
                        </a:lnSpc>
                        <a:spcBef>
                          <a:spcPts val="5"/>
                        </a:spcBef>
                      </a:pPr>
                      <a:endParaRPr sz="2200">
                        <a:latin typeface="Times New Roman"/>
                        <a:cs typeface="Times New Roman"/>
                      </a:endParaRPr>
                    </a:p>
                    <a:p>
                      <a:pPr marL="635" algn="ctr">
                        <a:lnSpc>
                          <a:spcPct val="100000"/>
                        </a:lnSpc>
                      </a:pPr>
                      <a:r>
                        <a:rPr sz="1600" spc="-10">
                          <a:latin typeface="Calibri"/>
                          <a:cs typeface="Calibri"/>
                        </a:rPr>
                        <a:t>No-</a:t>
                      </a:r>
                      <a:r>
                        <a:rPr sz="1600" spc="-20">
                          <a:latin typeface="Calibri"/>
                          <a:cs typeface="Calibri"/>
                        </a:rPr>
                        <a:t>Year</a:t>
                      </a:r>
                      <a:r>
                        <a:rPr sz="1600" spc="-60">
                          <a:latin typeface="Calibri"/>
                          <a:cs typeface="Calibri"/>
                        </a:rPr>
                        <a:t> </a:t>
                      </a:r>
                      <a:r>
                        <a:rPr sz="1600" spc="-10">
                          <a:latin typeface="Calibri"/>
                          <a:cs typeface="Calibri"/>
                        </a:rPr>
                        <a:t>(0161X2)</a:t>
                      </a:r>
                      <a:endParaRPr sz="1600">
                        <a:latin typeface="Calibri"/>
                        <a:cs typeface="Calibri"/>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0805" marR="270510" indent="0">
                        <a:lnSpc>
                          <a:spcPct val="100000"/>
                        </a:lnSpc>
                        <a:spcBef>
                          <a:spcPts val="260"/>
                        </a:spcBef>
                        <a:buFont typeface="Arial"/>
                        <a:buNone/>
                        <a:tabLst>
                          <a:tab pos="377825" algn="l"/>
                          <a:tab pos="378460" algn="l"/>
                        </a:tabLst>
                      </a:pPr>
                      <a:r>
                        <a:rPr lang="en-US" sz="1600">
                          <a:latin typeface="Calibri"/>
                          <a:cs typeface="Calibri"/>
                        </a:rPr>
                        <a:t>$6.8 M</a:t>
                      </a:r>
                      <a:endParaRPr sz="1600">
                        <a:latin typeface="Calibri"/>
                        <a:cs typeface="Calibri"/>
                      </a:endParaRPr>
                    </a:p>
                  </a:txBody>
                  <a:tcPr marL="0" marR="0" marT="3302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A"/>
                    </a:solidFill>
                  </a:tcPr>
                </a:tc>
                <a:tc>
                  <a:txBody>
                    <a:bodyPr/>
                    <a:lstStyle/>
                    <a:p>
                      <a:pPr marL="377825" marR="270510" indent="-287020">
                        <a:lnSpc>
                          <a:spcPct val="100000"/>
                        </a:lnSpc>
                        <a:spcBef>
                          <a:spcPts val="260"/>
                        </a:spcBef>
                        <a:buFont typeface="Arial"/>
                        <a:buChar char="•"/>
                        <a:tabLst>
                          <a:tab pos="377825" algn="l"/>
                          <a:tab pos="378460" algn="l"/>
                        </a:tabLst>
                      </a:pPr>
                      <a:r>
                        <a:rPr sz="1600">
                          <a:latin typeface="Calibri"/>
                          <a:cs typeface="Calibri"/>
                        </a:rPr>
                        <a:t>Continue</a:t>
                      </a:r>
                      <a:r>
                        <a:rPr sz="1600" spc="-40">
                          <a:latin typeface="Calibri"/>
                          <a:cs typeface="Calibri"/>
                        </a:rPr>
                        <a:t> </a:t>
                      </a:r>
                      <a:r>
                        <a:rPr sz="1600">
                          <a:latin typeface="Calibri"/>
                          <a:cs typeface="Calibri"/>
                        </a:rPr>
                        <a:t>to</a:t>
                      </a:r>
                      <a:r>
                        <a:rPr sz="1600" spc="-30">
                          <a:latin typeface="Calibri"/>
                          <a:cs typeface="Calibri"/>
                        </a:rPr>
                        <a:t> </a:t>
                      </a:r>
                      <a:r>
                        <a:rPr sz="1600" spc="-10">
                          <a:latin typeface="Calibri"/>
                          <a:cs typeface="Calibri"/>
                        </a:rPr>
                        <a:t>obligate</a:t>
                      </a:r>
                      <a:r>
                        <a:rPr sz="1600" spc="-55">
                          <a:latin typeface="Calibri"/>
                          <a:cs typeface="Calibri"/>
                        </a:rPr>
                        <a:t> </a:t>
                      </a:r>
                      <a:r>
                        <a:rPr sz="1600">
                          <a:latin typeface="Calibri"/>
                          <a:cs typeface="Calibri"/>
                        </a:rPr>
                        <a:t>funding</a:t>
                      </a:r>
                      <a:r>
                        <a:rPr sz="1600" spc="-50">
                          <a:latin typeface="Calibri"/>
                          <a:cs typeface="Calibri"/>
                        </a:rPr>
                        <a:t> </a:t>
                      </a:r>
                      <a:r>
                        <a:rPr sz="1600">
                          <a:latin typeface="Calibri"/>
                          <a:cs typeface="Calibri"/>
                        </a:rPr>
                        <a:t>that</a:t>
                      </a:r>
                      <a:r>
                        <a:rPr sz="1600" spc="-45">
                          <a:latin typeface="Calibri"/>
                          <a:cs typeface="Calibri"/>
                        </a:rPr>
                        <a:t> </a:t>
                      </a:r>
                      <a:r>
                        <a:rPr sz="1600">
                          <a:latin typeface="Calibri"/>
                          <a:cs typeface="Calibri"/>
                        </a:rPr>
                        <a:t>is</a:t>
                      </a:r>
                      <a:r>
                        <a:rPr sz="1600" spc="-30">
                          <a:latin typeface="Calibri"/>
                          <a:cs typeface="Calibri"/>
                        </a:rPr>
                        <a:t> </a:t>
                      </a:r>
                      <a:r>
                        <a:rPr sz="1600" spc="-10">
                          <a:latin typeface="Calibri"/>
                          <a:cs typeface="Calibri"/>
                        </a:rPr>
                        <a:t>unobligated.</a:t>
                      </a:r>
                      <a:r>
                        <a:rPr sz="1600" spc="-60">
                          <a:latin typeface="Calibri"/>
                          <a:cs typeface="Calibri"/>
                        </a:rPr>
                        <a:t> </a:t>
                      </a:r>
                      <a:r>
                        <a:rPr sz="1600">
                          <a:latin typeface="Calibri"/>
                          <a:cs typeface="Calibri"/>
                        </a:rPr>
                        <a:t>The</a:t>
                      </a:r>
                      <a:r>
                        <a:rPr sz="1600" spc="-20">
                          <a:latin typeface="Calibri"/>
                          <a:cs typeface="Calibri"/>
                        </a:rPr>
                        <a:t> </a:t>
                      </a:r>
                      <a:r>
                        <a:rPr sz="1600" spc="-10">
                          <a:latin typeface="Calibri"/>
                          <a:cs typeface="Calibri"/>
                        </a:rPr>
                        <a:t>no-</a:t>
                      </a:r>
                      <a:r>
                        <a:rPr sz="1600">
                          <a:latin typeface="Calibri"/>
                          <a:cs typeface="Calibri"/>
                        </a:rPr>
                        <a:t>year</a:t>
                      </a:r>
                      <a:r>
                        <a:rPr sz="1600" spc="-15">
                          <a:latin typeface="Calibri"/>
                          <a:cs typeface="Calibri"/>
                        </a:rPr>
                        <a:t> </a:t>
                      </a:r>
                      <a:r>
                        <a:rPr sz="1600">
                          <a:latin typeface="Calibri"/>
                          <a:cs typeface="Calibri"/>
                        </a:rPr>
                        <a:t>fund</a:t>
                      </a:r>
                      <a:r>
                        <a:rPr sz="1600" spc="-40">
                          <a:latin typeface="Calibri"/>
                          <a:cs typeface="Calibri"/>
                        </a:rPr>
                        <a:t> </a:t>
                      </a:r>
                      <a:r>
                        <a:rPr sz="1600">
                          <a:latin typeface="Calibri"/>
                          <a:cs typeface="Calibri"/>
                        </a:rPr>
                        <a:t>is</a:t>
                      </a:r>
                      <a:r>
                        <a:rPr sz="1600" spc="-30">
                          <a:latin typeface="Calibri"/>
                          <a:cs typeface="Calibri"/>
                        </a:rPr>
                        <a:t> </a:t>
                      </a:r>
                      <a:r>
                        <a:rPr sz="1600" spc="-10">
                          <a:latin typeface="Calibri"/>
                          <a:cs typeface="Calibri"/>
                        </a:rPr>
                        <a:t>intended</a:t>
                      </a:r>
                      <a:r>
                        <a:rPr sz="1600" spc="-40">
                          <a:latin typeface="Calibri"/>
                          <a:cs typeface="Calibri"/>
                        </a:rPr>
                        <a:t> </a:t>
                      </a:r>
                      <a:r>
                        <a:rPr sz="1600" spc="-25">
                          <a:latin typeface="Calibri"/>
                          <a:cs typeface="Calibri"/>
                        </a:rPr>
                        <a:t>to </a:t>
                      </a:r>
                      <a:r>
                        <a:rPr sz="1600" spc="-10">
                          <a:latin typeface="Calibri"/>
                          <a:cs typeface="Calibri"/>
                        </a:rPr>
                        <a:t>reimburse</a:t>
                      </a:r>
                      <a:r>
                        <a:rPr sz="1600" spc="-30">
                          <a:latin typeface="Calibri"/>
                          <a:cs typeface="Calibri"/>
                        </a:rPr>
                        <a:t> </a:t>
                      </a:r>
                      <a:r>
                        <a:rPr sz="1600">
                          <a:latin typeface="Calibri"/>
                          <a:cs typeface="Calibri"/>
                        </a:rPr>
                        <a:t>VA</a:t>
                      </a:r>
                      <a:r>
                        <a:rPr sz="1600" spc="-35">
                          <a:latin typeface="Calibri"/>
                          <a:cs typeface="Calibri"/>
                        </a:rPr>
                        <a:t> </a:t>
                      </a:r>
                      <a:r>
                        <a:rPr sz="1600" spc="-10">
                          <a:latin typeface="Calibri"/>
                          <a:cs typeface="Calibri"/>
                        </a:rPr>
                        <a:t>Research</a:t>
                      </a:r>
                      <a:r>
                        <a:rPr sz="1600" spc="-15">
                          <a:latin typeface="Calibri"/>
                          <a:cs typeface="Calibri"/>
                        </a:rPr>
                        <a:t> </a:t>
                      </a:r>
                      <a:r>
                        <a:rPr sz="1600">
                          <a:latin typeface="Calibri"/>
                          <a:cs typeface="Calibri"/>
                        </a:rPr>
                        <a:t>from</a:t>
                      </a:r>
                      <a:r>
                        <a:rPr sz="1600" spc="-35">
                          <a:latin typeface="Calibri"/>
                          <a:cs typeface="Calibri"/>
                        </a:rPr>
                        <a:t> </a:t>
                      </a:r>
                      <a:r>
                        <a:rPr sz="1600">
                          <a:latin typeface="Calibri"/>
                          <a:cs typeface="Calibri"/>
                        </a:rPr>
                        <a:t>the</a:t>
                      </a:r>
                      <a:r>
                        <a:rPr sz="1600" spc="-50">
                          <a:latin typeface="Calibri"/>
                          <a:cs typeface="Calibri"/>
                        </a:rPr>
                        <a:t> </a:t>
                      </a:r>
                      <a:r>
                        <a:rPr sz="1600">
                          <a:latin typeface="Calibri"/>
                          <a:cs typeface="Calibri"/>
                        </a:rPr>
                        <a:t>NPCs,</a:t>
                      </a:r>
                      <a:r>
                        <a:rPr sz="1600" spc="-40">
                          <a:latin typeface="Calibri"/>
                          <a:cs typeface="Calibri"/>
                        </a:rPr>
                        <a:t> </a:t>
                      </a:r>
                      <a:r>
                        <a:rPr sz="1600">
                          <a:latin typeface="Calibri"/>
                          <a:cs typeface="Calibri"/>
                        </a:rPr>
                        <a:t>thus</a:t>
                      </a:r>
                      <a:r>
                        <a:rPr sz="1600" spc="-50">
                          <a:latin typeface="Calibri"/>
                          <a:cs typeface="Calibri"/>
                        </a:rPr>
                        <a:t> </a:t>
                      </a:r>
                      <a:r>
                        <a:rPr sz="1600">
                          <a:latin typeface="Calibri"/>
                          <a:cs typeface="Calibri"/>
                        </a:rPr>
                        <a:t>it’s</a:t>
                      </a:r>
                      <a:r>
                        <a:rPr sz="1600" spc="-60">
                          <a:latin typeface="Calibri"/>
                          <a:cs typeface="Calibri"/>
                        </a:rPr>
                        <a:t> </a:t>
                      </a:r>
                      <a:r>
                        <a:rPr sz="1600">
                          <a:latin typeface="Calibri"/>
                          <a:cs typeface="Calibri"/>
                        </a:rPr>
                        <a:t>critical</a:t>
                      </a:r>
                      <a:r>
                        <a:rPr sz="1600" spc="-65">
                          <a:latin typeface="Calibri"/>
                          <a:cs typeface="Calibri"/>
                        </a:rPr>
                        <a:t> </a:t>
                      </a:r>
                      <a:r>
                        <a:rPr sz="1600">
                          <a:latin typeface="Calibri"/>
                          <a:cs typeface="Calibri"/>
                        </a:rPr>
                        <a:t>to</a:t>
                      </a:r>
                      <a:r>
                        <a:rPr sz="1600" spc="-40">
                          <a:latin typeface="Calibri"/>
                          <a:cs typeface="Calibri"/>
                        </a:rPr>
                        <a:t> </a:t>
                      </a:r>
                      <a:r>
                        <a:rPr sz="1600" spc="-10">
                          <a:latin typeface="Calibri"/>
                          <a:cs typeface="Calibri"/>
                        </a:rPr>
                        <a:t>obligate</a:t>
                      </a:r>
                      <a:r>
                        <a:rPr sz="1600" spc="-70">
                          <a:latin typeface="Calibri"/>
                          <a:cs typeface="Calibri"/>
                        </a:rPr>
                        <a:t> </a:t>
                      </a:r>
                      <a:r>
                        <a:rPr sz="1600">
                          <a:latin typeface="Calibri"/>
                          <a:cs typeface="Calibri"/>
                        </a:rPr>
                        <a:t>these</a:t>
                      </a:r>
                      <a:r>
                        <a:rPr sz="1600" spc="-30">
                          <a:latin typeface="Calibri"/>
                          <a:cs typeface="Calibri"/>
                        </a:rPr>
                        <a:t> </a:t>
                      </a:r>
                      <a:r>
                        <a:rPr sz="1600">
                          <a:latin typeface="Calibri"/>
                          <a:cs typeface="Calibri"/>
                        </a:rPr>
                        <a:t>balances</a:t>
                      </a:r>
                      <a:r>
                        <a:rPr sz="1600" spc="-60">
                          <a:latin typeface="Calibri"/>
                          <a:cs typeface="Calibri"/>
                        </a:rPr>
                        <a:t> </a:t>
                      </a:r>
                      <a:r>
                        <a:rPr sz="1600" spc="-10">
                          <a:latin typeface="Calibri"/>
                          <a:cs typeface="Calibri"/>
                        </a:rPr>
                        <a:t>quicky </a:t>
                      </a:r>
                      <a:r>
                        <a:rPr sz="1600">
                          <a:latin typeface="Calibri"/>
                          <a:cs typeface="Calibri"/>
                        </a:rPr>
                        <a:t>after</a:t>
                      </a:r>
                      <a:r>
                        <a:rPr sz="1600" spc="-60">
                          <a:latin typeface="Calibri"/>
                          <a:cs typeface="Calibri"/>
                        </a:rPr>
                        <a:t> </a:t>
                      </a:r>
                      <a:r>
                        <a:rPr sz="1600">
                          <a:latin typeface="Calibri"/>
                          <a:cs typeface="Calibri"/>
                        </a:rPr>
                        <a:t>they</a:t>
                      </a:r>
                      <a:r>
                        <a:rPr sz="1600" spc="-30">
                          <a:latin typeface="Calibri"/>
                          <a:cs typeface="Calibri"/>
                        </a:rPr>
                        <a:t> </a:t>
                      </a:r>
                      <a:r>
                        <a:rPr sz="1600">
                          <a:latin typeface="Calibri"/>
                          <a:cs typeface="Calibri"/>
                        </a:rPr>
                        <a:t>are</a:t>
                      </a:r>
                      <a:r>
                        <a:rPr sz="1600" spc="-45">
                          <a:latin typeface="Calibri"/>
                          <a:cs typeface="Calibri"/>
                        </a:rPr>
                        <a:t> </a:t>
                      </a:r>
                      <a:r>
                        <a:rPr sz="1600" spc="-10">
                          <a:latin typeface="Calibri"/>
                          <a:cs typeface="Calibri"/>
                        </a:rPr>
                        <a:t>earned.</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1634489">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30"/>
                        </a:spcBef>
                      </a:pPr>
                      <a:endParaRPr sz="1450">
                        <a:latin typeface="Times New Roman"/>
                        <a:cs typeface="Times New Roman"/>
                      </a:endParaRPr>
                    </a:p>
                    <a:p>
                      <a:pPr algn="ctr">
                        <a:lnSpc>
                          <a:spcPct val="100000"/>
                        </a:lnSpc>
                      </a:pPr>
                      <a:r>
                        <a:rPr sz="1600">
                          <a:latin typeface="Calibri"/>
                          <a:cs typeface="Calibri"/>
                        </a:rPr>
                        <a:t>Prior</a:t>
                      </a:r>
                      <a:r>
                        <a:rPr sz="1600" spc="-45">
                          <a:latin typeface="Calibri"/>
                          <a:cs typeface="Calibri"/>
                        </a:rPr>
                        <a:t> </a:t>
                      </a:r>
                      <a:r>
                        <a:rPr sz="1600" spc="-20">
                          <a:latin typeface="Calibri"/>
                          <a:cs typeface="Calibri"/>
                        </a:rPr>
                        <a:t>Year</a:t>
                      </a:r>
                      <a:r>
                        <a:rPr sz="1600" spc="-45">
                          <a:latin typeface="Calibri"/>
                          <a:cs typeface="Calibri"/>
                        </a:rPr>
                        <a:t> </a:t>
                      </a:r>
                      <a:r>
                        <a:rPr sz="1600">
                          <a:latin typeface="Calibri"/>
                          <a:cs typeface="Calibri"/>
                        </a:rPr>
                        <a:t>(0161R1</a:t>
                      </a:r>
                      <a:r>
                        <a:rPr sz="1600" spc="-15">
                          <a:latin typeface="Calibri"/>
                          <a:cs typeface="Calibri"/>
                        </a:rPr>
                        <a:t> </a:t>
                      </a:r>
                      <a:r>
                        <a:rPr lang="en-US" sz="1600" spc="-20">
                          <a:latin typeface="Calibri"/>
                          <a:cs typeface="Calibri"/>
                        </a:rPr>
                        <a:t>22-</a:t>
                      </a:r>
                      <a:r>
                        <a:rPr lang="en-US" sz="1600" spc="-25">
                          <a:latin typeface="Calibri"/>
                          <a:cs typeface="Calibri"/>
                        </a:rPr>
                        <a:t>23</a:t>
                      </a:r>
                      <a:r>
                        <a:rPr sz="1600" spc="-25">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0170" indent="0">
                        <a:lnSpc>
                          <a:spcPct val="100000"/>
                        </a:lnSpc>
                        <a:buFont typeface="Arial"/>
                        <a:buNone/>
                        <a:tabLst>
                          <a:tab pos="377825" algn="l"/>
                          <a:tab pos="378460" algn="l"/>
                        </a:tabLst>
                      </a:pPr>
                      <a:r>
                        <a:rPr lang="en-US" sz="1600">
                          <a:latin typeface="Calibri"/>
                          <a:cs typeface="Calibri"/>
                        </a:rPr>
                        <a:t>$4.3 M</a:t>
                      </a:r>
                      <a:endParaRPr sz="1600">
                        <a:latin typeface="Calibri"/>
                        <a:cs typeface="Calibri"/>
                      </a:endParaRPr>
                    </a:p>
                  </a:txBody>
                  <a:tcPr marL="0" marR="0" marT="3302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377825" marR="177165" indent="-287020">
                        <a:lnSpc>
                          <a:spcPct val="100000"/>
                        </a:lnSpc>
                        <a:spcBef>
                          <a:spcPts val="260"/>
                        </a:spcBef>
                        <a:buFont typeface="Arial"/>
                        <a:buChar char="•"/>
                        <a:tabLst>
                          <a:tab pos="377825" algn="l"/>
                          <a:tab pos="378460" algn="l"/>
                        </a:tabLst>
                      </a:pPr>
                      <a:r>
                        <a:rPr sz="1600">
                          <a:latin typeface="Calibri"/>
                          <a:cs typeface="Calibri"/>
                        </a:rPr>
                        <a:t>Run</a:t>
                      </a:r>
                      <a:r>
                        <a:rPr sz="1600" spc="-35">
                          <a:latin typeface="Calibri"/>
                          <a:cs typeface="Calibri"/>
                        </a:rPr>
                        <a:t> </a:t>
                      </a:r>
                      <a:r>
                        <a:rPr sz="1600">
                          <a:latin typeface="Calibri"/>
                          <a:cs typeface="Calibri"/>
                        </a:rPr>
                        <a:t>daily</a:t>
                      </a:r>
                      <a:r>
                        <a:rPr sz="1600" spc="-65">
                          <a:latin typeface="Calibri"/>
                          <a:cs typeface="Calibri"/>
                        </a:rPr>
                        <a:t> </a:t>
                      </a:r>
                      <a:r>
                        <a:rPr sz="1600">
                          <a:latin typeface="Calibri"/>
                          <a:cs typeface="Calibri"/>
                        </a:rPr>
                        <a:t>Status</a:t>
                      </a:r>
                      <a:r>
                        <a:rPr sz="1600" spc="-45">
                          <a:latin typeface="Calibri"/>
                          <a:cs typeface="Calibri"/>
                        </a:rPr>
                        <a:t> </a:t>
                      </a:r>
                      <a:r>
                        <a:rPr sz="1600">
                          <a:latin typeface="Calibri"/>
                          <a:cs typeface="Calibri"/>
                        </a:rPr>
                        <a:t>of</a:t>
                      </a:r>
                      <a:r>
                        <a:rPr sz="1600" spc="-30">
                          <a:latin typeface="Calibri"/>
                          <a:cs typeface="Calibri"/>
                        </a:rPr>
                        <a:t> </a:t>
                      </a:r>
                      <a:r>
                        <a:rPr sz="1600">
                          <a:latin typeface="Calibri"/>
                          <a:cs typeface="Calibri"/>
                        </a:rPr>
                        <a:t>Funds</a:t>
                      </a:r>
                      <a:r>
                        <a:rPr sz="1600" spc="-45">
                          <a:latin typeface="Calibri"/>
                          <a:cs typeface="Calibri"/>
                        </a:rPr>
                        <a:t> </a:t>
                      </a:r>
                      <a:r>
                        <a:rPr sz="1600">
                          <a:latin typeface="Calibri"/>
                          <a:cs typeface="Calibri"/>
                        </a:rPr>
                        <a:t>to</a:t>
                      </a:r>
                      <a:r>
                        <a:rPr sz="1600" spc="-45">
                          <a:latin typeface="Calibri"/>
                          <a:cs typeface="Calibri"/>
                        </a:rPr>
                        <a:t> </a:t>
                      </a:r>
                      <a:r>
                        <a:rPr sz="1600">
                          <a:latin typeface="Calibri"/>
                          <a:cs typeface="Calibri"/>
                        </a:rPr>
                        <a:t>track</a:t>
                      </a:r>
                      <a:r>
                        <a:rPr sz="1600" spc="-25">
                          <a:latin typeface="Calibri"/>
                          <a:cs typeface="Calibri"/>
                        </a:rPr>
                        <a:t> </a:t>
                      </a:r>
                      <a:r>
                        <a:rPr sz="1600">
                          <a:latin typeface="Calibri"/>
                          <a:cs typeface="Calibri"/>
                        </a:rPr>
                        <a:t>Prior</a:t>
                      </a:r>
                      <a:r>
                        <a:rPr sz="1600" spc="-35">
                          <a:latin typeface="Calibri"/>
                          <a:cs typeface="Calibri"/>
                        </a:rPr>
                        <a:t> </a:t>
                      </a:r>
                      <a:r>
                        <a:rPr sz="1600" spc="-20">
                          <a:latin typeface="Calibri"/>
                          <a:cs typeface="Calibri"/>
                        </a:rPr>
                        <a:t>Year</a:t>
                      </a:r>
                      <a:r>
                        <a:rPr sz="1600" spc="-30">
                          <a:latin typeface="Calibri"/>
                          <a:cs typeface="Calibri"/>
                        </a:rPr>
                        <a:t> </a:t>
                      </a:r>
                      <a:r>
                        <a:rPr sz="1600">
                          <a:latin typeface="Calibri"/>
                          <a:cs typeface="Calibri"/>
                        </a:rPr>
                        <a:t>0161R1</a:t>
                      </a:r>
                      <a:r>
                        <a:rPr sz="1600" spc="-5">
                          <a:latin typeface="Calibri"/>
                          <a:cs typeface="Calibri"/>
                        </a:rPr>
                        <a:t> </a:t>
                      </a:r>
                      <a:r>
                        <a:rPr sz="1600" spc="-10">
                          <a:latin typeface="Calibri"/>
                          <a:cs typeface="Calibri"/>
                        </a:rPr>
                        <a:t>available</a:t>
                      </a:r>
                      <a:r>
                        <a:rPr sz="1600" spc="-75">
                          <a:latin typeface="Calibri"/>
                          <a:cs typeface="Calibri"/>
                        </a:rPr>
                        <a:t> </a:t>
                      </a:r>
                      <a:r>
                        <a:rPr sz="1600">
                          <a:latin typeface="Calibri"/>
                          <a:cs typeface="Calibri"/>
                        </a:rPr>
                        <a:t>funds</a:t>
                      </a:r>
                      <a:r>
                        <a:rPr sz="1600" spc="-45">
                          <a:latin typeface="Calibri"/>
                          <a:cs typeface="Calibri"/>
                        </a:rPr>
                        <a:t> </a:t>
                      </a:r>
                      <a:r>
                        <a:rPr sz="1600">
                          <a:latin typeface="Calibri"/>
                          <a:cs typeface="Calibri"/>
                        </a:rPr>
                        <a:t>are</a:t>
                      </a:r>
                      <a:r>
                        <a:rPr sz="1600" spc="-35">
                          <a:latin typeface="Calibri"/>
                          <a:cs typeface="Calibri"/>
                        </a:rPr>
                        <a:t> </a:t>
                      </a:r>
                      <a:r>
                        <a:rPr sz="1600" spc="-10">
                          <a:latin typeface="Calibri"/>
                          <a:cs typeface="Calibri"/>
                        </a:rPr>
                        <a:t>obligated</a:t>
                      </a:r>
                      <a:r>
                        <a:rPr sz="1600" spc="-70">
                          <a:latin typeface="Calibri"/>
                          <a:cs typeface="Calibri"/>
                        </a:rPr>
                        <a:t> </a:t>
                      </a:r>
                      <a:r>
                        <a:rPr sz="1600" spc="-10">
                          <a:latin typeface="Calibri"/>
                          <a:cs typeface="Calibri"/>
                        </a:rPr>
                        <a:t>starting </a:t>
                      </a:r>
                      <a:r>
                        <a:rPr sz="1600">
                          <a:latin typeface="Calibri"/>
                          <a:cs typeface="Calibri"/>
                        </a:rPr>
                        <a:t>on</a:t>
                      </a:r>
                      <a:r>
                        <a:rPr sz="1600" spc="-30">
                          <a:latin typeface="Calibri"/>
                          <a:cs typeface="Calibri"/>
                        </a:rPr>
                        <a:t> </a:t>
                      </a:r>
                      <a:r>
                        <a:rPr sz="1600">
                          <a:latin typeface="Calibri"/>
                          <a:cs typeface="Calibri"/>
                        </a:rPr>
                        <a:t>August</a:t>
                      </a:r>
                      <a:r>
                        <a:rPr sz="1600" spc="-40">
                          <a:latin typeface="Calibri"/>
                          <a:cs typeface="Calibri"/>
                        </a:rPr>
                        <a:t> </a:t>
                      </a:r>
                      <a:r>
                        <a:rPr sz="1600">
                          <a:latin typeface="Calibri"/>
                          <a:cs typeface="Calibri"/>
                        </a:rPr>
                        <a:t>1</a:t>
                      </a:r>
                      <a:r>
                        <a:rPr sz="1600" spc="-45">
                          <a:latin typeface="Calibri"/>
                          <a:cs typeface="Calibri"/>
                        </a:rPr>
                        <a:t> </a:t>
                      </a:r>
                      <a:endParaRPr sz="1600">
                        <a:latin typeface="Calibri"/>
                        <a:cs typeface="Calibri"/>
                      </a:endParaRPr>
                    </a:p>
                    <a:p>
                      <a:pPr marL="377825" marR="261620" indent="-287020">
                        <a:lnSpc>
                          <a:spcPct val="100000"/>
                        </a:lnSpc>
                        <a:buFont typeface="Arial"/>
                        <a:buChar char="•"/>
                        <a:tabLst>
                          <a:tab pos="377825" algn="l"/>
                          <a:tab pos="378460" algn="l"/>
                        </a:tabLst>
                      </a:pPr>
                      <a:r>
                        <a:rPr sz="1600">
                          <a:latin typeface="Calibri"/>
                          <a:cs typeface="Calibri"/>
                        </a:rPr>
                        <a:t>Run</a:t>
                      </a:r>
                      <a:r>
                        <a:rPr sz="1600" spc="-40">
                          <a:latin typeface="Calibri"/>
                          <a:cs typeface="Calibri"/>
                        </a:rPr>
                        <a:t> </a:t>
                      </a:r>
                      <a:r>
                        <a:rPr sz="1600" spc="-25">
                          <a:latin typeface="Calibri"/>
                          <a:cs typeface="Calibri"/>
                        </a:rPr>
                        <a:t>CALT</a:t>
                      </a:r>
                      <a:r>
                        <a:rPr sz="1600" spc="-45">
                          <a:latin typeface="Calibri"/>
                          <a:cs typeface="Calibri"/>
                        </a:rPr>
                        <a:t> </a:t>
                      </a:r>
                      <a:r>
                        <a:rPr sz="1600">
                          <a:latin typeface="Calibri"/>
                          <a:cs typeface="Calibri"/>
                        </a:rPr>
                        <a:t>tables</a:t>
                      </a:r>
                      <a:r>
                        <a:rPr sz="1600" spc="-50">
                          <a:latin typeface="Calibri"/>
                          <a:cs typeface="Calibri"/>
                        </a:rPr>
                        <a:t> </a:t>
                      </a:r>
                      <a:r>
                        <a:rPr sz="1600">
                          <a:latin typeface="Calibri"/>
                          <a:cs typeface="Calibri"/>
                        </a:rPr>
                        <a:t>(weekly</a:t>
                      </a:r>
                      <a:r>
                        <a:rPr sz="1600" spc="-35">
                          <a:latin typeface="Calibri"/>
                          <a:cs typeface="Calibri"/>
                        </a:rPr>
                        <a:t> </a:t>
                      </a:r>
                      <a:r>
                        <a:rPr sz="1600">
                          <a:latin typeface="Calibri"/>
                          <a:cs typeface="Calibri"/>
                        </a:rPr>
                        <a:t>through</a:t>
                      </a:r>
                      <a:r>
                        <a:rPr sz="1600" spc="-35">
                          <a:latin typeface="Calibri"/>
                          <a:cs typeface="Calibri"/>
                        </a:rPr>
                        <a:t> </a:t>
                      </a:r>
                      <a:r>
                        <a:rPr sz="1600">
                          <a:latin typeface="Calibri"/>
                          <a:cs typeface="Calibri"/>
                        </a:rPr>
                        <a:t>August;</a:t>
                      </a:r>
                      <a:r>
                        <a:rPr sz="1600" spc="-70">
                          <a:latin typeface="Calibri"/>
                          <a:cs typeface="Calibri"/>
                        </a:rPr>
                        <a:t> </a:t>
                      </a:r>
                      <a:r>
                        <a:rPr sz="1600">
                          <a:latin typeface="Calibri"/>
                          <a:cs typeface="Calibri"/>
                        </a:rPr>
                        <a:t>daily</a:t>
                      </a:r>
                      <a:r>
                        <a:rPr sz="1600" spc="-70">
                          <a:latin typeface="Calibri"/>
                          <a:cs typeface="Calibri"/>
                        </a:rPr>
                        <a:t> </a:t>
                      </a:r>
                      <a:r>
                        <a:rPr sz="1600">
                          <a:latin typeface="Calibri"/>
                          <a:cs typeface="Calibri"/>
                        </a:rPr>
                        <a:t>in</a:t>
                      </a:r>
                      <a:r>
                        <a:rPr sz="1600" spc="-50">
                          <a:latin typeface="Calibri"/>
                          <a:cs typeface="Calibri"/>
                        </a:rPr>
                        <a:t> </a:t>
                      </a:r>
                      <a:r>
                        <a:rPr sz="1600" spc="-10">
                          <a:latin typeface="Calibri"/>
                          <a:cs typeface="Calibri"/>
                        </a:rPr>
                        <a:t>September)</a:t>
                      </a:r>
                      <a:r>
                        <a:rPr sz="1600" spc="-20">
                          <a:latin typeface="Calibri"/>
                          <a:cs typeface="Calibri"/>
                        </a:rPr>
                        <a:t> </a:t>
                      </a:r>
                      <a:r>
                        <a:rPr sz="1600">
                          <a:latin typeface="Calibri"/>
                          <a:cs typeface="Calibri"/>
                        </a:rPr>
                        <a:t>to</a:t>
                      </a:r>
                      <a:r>
                        <a:rPr sz="1600" spc="-40">
                          <a:latin typeface="Calibri"/>
                          <a:cs typeface="Calibri"/>
                        </a:rPr>
                        <a:t> </a:t>
                      </a:r>
                      <a:r>
                        <a:rPr sz="1600">
                          <a:latin typeface="Calibri"/>
                          <a:cs typeface="Calibri"/>
                        </a:rPr>
                        <a:t>ensure</a:t>
                      </a:r>
                      <a:r>
                        <a:rPr sz="1600" spc="-30">
                          <a:latin typeface="Calibri"/>
                          <a:cs typeface="Calibri"/>
                        </a:rPr>
                        <a:t> </a:t>
                      </a:r>
                      <a:r>
                        <a:rPr sz="1600">
                          <a:latin typeface="Calibri"/>
                          <a:cs typeface="Calibri"/>
                        </a:rPr>
                        <a:t>all</a:t>
                      </a:r>
                      <a:r>
                        <a:rPr sz="1600" spc="-65">
                          <a:latin typeface="Calibri"/>
                          <a:cs typeface="Calibri"/>
                        </a:rPr>
                        <a:t> </a:t>
                      </a:r>
                      <a:r>
                        <a:rPr sz="1600" spc="-10">
                          <a:latin typeface="Calibri"/>
                          <a:cs typeface="Calibri"/>
                        </a:rPr>
                        <a:t>Reimbursable advances</a:t>
                      </a:r>
                      <a:r>
                        <a:rPr sz="1600" spc="-50">
                          <a:latin typeface="Calibri"/>
                          <a:cs typeface="Calibri"/>
                        </a:rPr>
                        <a:t> </a:t>
                      </a:r>
                      <a:r>
                        <a:rPr sz="1600">
                          <a:latin typeface="Calibri"/>
                          <a:cs typeface="Calibri"/>
                        </a:rPr>
                        <a:t>have</a:t>
                      </a:r>
                      <a:r>
                        <a:rPr sz="1600" spc="-50">
                          <a:latin typeface="Calibri"/>
                          <a:cs typeface="Calibri"/>
                        </a:rPr>
                        <a:t> </a:t>
                      </a:r>
                      <a:r>
                        <a:rPr sz="1600">
                          <a:latin typeface="Calibri"/>
                          <a:cs typeface="Calibri"/>
                        </a:rPr>
                        <a:t>been</a:t>
                      </a:r>
                      <a:r>
                        <a:rPr sz="1600" spc="-25">
                          <a:latin typeface="Calibri"/>
                          <a:cs typeface="Calibri"/>
                        </a:rPr>
                        <a:t> </a:t>
                      </a:r>
                      <a:r>
                        <a:rPr sz="1600" spc="-10">
                          <a:latin typeface="Calibri"/>
                          <a:cs typeface="Calibri"/>
                        </a:rPr>
                        <a:t>earned.</a:t>
                      </a:r>
                      <a:endParaRPr sz="1600">
                        <a:latin typeface="Calibri"/>
                        <a:cs typeface="Calibri"/>
                      </a:endParaRPr>
                    </a:p>
                    <a:p>
                      <a:pPr marL="377825" indent="-287655">
                        <a:lnSpc>
                          <a:spcPct val="100000"/>
                        </a:lnSpc>
                        <a:buFont typeface="Arial"/>
                        <a:buChar char="•"/>
                        <a:tabLst>
                          <a:tab pos="377825" algn="l"/>
                          <a:tab pos="378460" algn="l"/>
                        </a:tabLst>
                      </a:pPr>
                      <a:r>
                        <a:rPr sz="1600">
                          <a:latin typeface="Calibri"/>
                          <a:cs typeface="Calibri"/>
                        </a:rPr>
                        <a:t>We</a:t>
                      </a:r>
                      <a:r>
                        <a:rPr lang="en-US" sz="1600">
                          <a:latin typeface="Calibri"/>
                          <a:cs typeface="Calibri"/>
                        </a:rPr>
                        <a:t> always</a:t>
                      </a:r>
                      <a:r>
                        <a:rPr sz="1600" spc="-20">
                          <a:latin typeface="Calibri"/>
                          <a:cs typeface="Calibri"/>
                        </a:rPr>
                        <a:t> </a:t>
                      </a:r>
                      <a:r>
                        <a:rPr lang="en-US" sz="1600" spc="-20">
                          <a:latin typeface="Calibri"/>
                          <a:cs typeface="Calibri"/>
                        </a:rPr>
                        <a:t>s</a:t>
                      </a:r>
                      <a:r>
                        <a:rPr sz="1600">
                          <a:latin typeface="Calibri"/>
                          <a:cs typeface="Calibri"/>
                        </a:rPr>
                        <a:t>end</a:t>
                      </a:r>
                      <a:r>
                        <a:rPr sz="1600" spc="-30">
                          <a:latin typeface="Calibri"/>
                          <a:cs typeface="Calibri"/>
                        </a:rPr>
                        <a:t> </a:t>
                      </a:r>
                      <a:r>
                        <a:rPr sz="1600">
                          <a:latin typeface="Calibri"/>
                          <a:cs typeface="Calibri"/>
                        </a:rPr>
                        <a:t>the</a:t>
                      </a:r>
                      <a:r>
                        <a:rPr sz="1600" spc="-40">
                          <a:latin typeface="Calibri"/>
                          <a:cs typeface="Calibri"/>
                        </a:rPr>
                        <a:t> </a:t>
                      </a:r>
                      <a:r>
                        <a:rPr sz="1600">
                          <a:latin typeface="Calibri"/>
                          <a:cs typeface="Calibri"/>
                        </a:rPr>
                        <a:t>R</a:t>
                      </a:r>
                      <a:r>
                        <a:rPr sz="1600" spc="-25">
                          <a:latin typeface="Calibri"/>
                          <a:cs typeface="Calibri"/>
                        </a:rPr>
                        <a:t> </a:t>
                      </a:r>
                      <a:r>
                        <a:rPr sz="1600">
                          <a:latin typeface="Calibri"/>
                          <a:cs typeface="Calibri"/>
                        </a:rPr>
                        <a:t>report</a:t>
                      </a:r>
                      <a:r>
                        <a:rPr sz="1600" spc="-5">
                          <a:latin typeface="Calibri"/>
                          <a:cs typeface="Calibri"/>
                        </a:rPr>
                        <a:t> </a:t>
                      </a:r>
                      <a:r>
                        <a:rPr sz="1600">
                          <a:latin typeface="Calibri"/>
                          <a:cs typeface="Calibri"/>
                        </a:rPr>
                        <a:t>from</a:t>
                      </a:r>
                      <a:r>
                        <a:rPr sz="1600" spc="-35">
                          <a:latin typeface="Calibri"/>
                          <a:cs typeface="Calibri"/>
                        </a:rPr>
                        <a:t> </a:t>
                      </a:r>
                      <a:r>
                        <a:rPr sz="1600">
                          <a:latin typeface="Calibri"/>
                          <a:cs typeface="Calibri"/>
                        </a:rPr>
                        <a:t>Raju</a:t>
                      </a:r>
                      <a:r>
                        <a:rPr sz="1600" spc="-30">
                          <a:latin typeface="Calibri"/>
                          <a:cs typeface="Calibri"/>
                        </a:rPr>
                        <a:t> </a:t>
                      </a:r>
                      <a:r>
                        <a:rPr sz="1600">
                          <a:latin typeface="Calibri"/>
                          <a:cs typeface="Calibri"/>
                        </a:rPr>
                        <a:t>Rama</a:t>
                      </a:r>
                      <a:r>
                        <a:rPr sz="1600" spc="-25">
                          <a:latin typeface="Calibri"/>
                          <a:cs typeface="Calibri"/>
                        </a:rPr>
                        <a:t> </a:t>
                      </a:r>
                      <a:r>
                        <a:rPr sz="1600">
                          <a:latin typeface="Calibri"/>
                          <a:cs typeface="Calibri"/>
                        </a:rPr>
                        <a:t>so</a:t>
                      </a:r>
                      <a:r>
                        <a:rPr sz="1600" spc="-35">
                          <a:latin typeface="Calibri"/>
                          <a:cs typeface="Calibri"/>
                        </a:rPr>
                        <a:t> </a:t>
                      </a:r>
                      <a:r>
                        <a:rPr sz="1600">
                          <a:latin typeface="Calibri"/>
                          <a:cs typeface="Calibri"/>
                        </a:rPr>
                        <a:t>you</a:t>
                      </a:r>
                      <a:r>
                        <a:rPr sz="1600" spc="-30">
                          <a:latin typeface="Calibri"/>
                          <a:cs typeface="Calibri"/>
                        </a:rPr>
                        <a:t> </a:t>
                      </a:r>
                      <a:r>
                        <a:rPr sz="1600">
                          <a:latin typeface="Calibri"/>
                          <a:cs typeface="Calibri"/>
                        </a:rPr>
                        <a:t>can</a:t>
                      </a:r>
                      <a:r>
                        <a:rPr sz="1600" spc="-40">
                          <a:latin typeface="Calibri"/>
                          <a:cs typeface="Calibri"/>
                        </a:rPr>
                        <a:t> </a:t>
                      </a:r>
                      <a:r>
                        <a:rPr sz="1600">
                          <a:latin typeface="Calibri"/>
                          <a:cs typeface="Calibri"/>
                        </a:rPr>
                        <a:t>see</a:t>
                      </a:r>
                      <a:r>
                        <a:rPr sz="1600" spc="-20">
                          <a:latin typeface="Calibri"/>
                          <a:cs typeface="Calibri"/>
                        </a:rPr>
                        <a:t> </a:t>
                      </a:r>
                      <a:r>
                        <a:rPr sz="1600">
                          <a:latin typeface="Calibri"/>
                          <a:cs typeface="Calibri"/>
                        </a:rPr>
                        <a:t>the</a:t>
                      </a:r>
                      <a:r>
                        <a:rPr sz="1600" spc="-40">
                          <a:latin typeface="Calibri"/>
                          <a:cs typeface="Calibri"/>
                        </a:rPr>
                        <a:t> </a:t>
                      </a:r>
                      <a:r>
                        <a:rPr sz="1600" spc="-10">
                          <a:latin typeface="Calibri"/>
                          <a:cs typeface="Calibri"/>
                        </a:rPr>
                        <a:t>status</a:t>
                      </a:r>
                      <a:r>
                        <a:rPr sz="1600" spc="-50">
                          <a:latin typeface="Calibri"/>
                          <a:cs typeface="Calibri"/>
                        </a:rPr>
                        <a:t> </a:t>
                      </a:r>
                      <a:r>
                        <a:rPr sz="1600">
                          <a:latin typeface="Calibri"/>
                          <a:cs typeface="Calibri"/>
                        </a:rPr>
                        <a:t>of</a:t>
                      </a:r>
                      <a:r>
                        <a:rPr sz="1600" spc="-30">
                          <a:latin typeface="Calibri"/>
                          <a:cs typeface="Calibri"/>
                        </a:rPr>
                        <a:t> </a:t>
                      </a:r>
                      <a:r>
                        <a:rPr sz="1600" spc="-10">
                          <a:latin typeface="Calibri"/>
                          <a:cs typeface="Calibri"/>
                        </a:rPr>
                        <a:t>reimbursables</a:t>
                      </a:r>
                      <a:r>
                        <a:rPr lang="en-US" sz="1600" spc="-10">
                          <a:latin typeface="Calibri"/>
                          <a:cs typeface="Calibri"/>
                        </a:rPr>
                        <a:t>, and they can all be found on our </a:t>
                      </a:r>
                      <a:r>
                        <a:rPr lang="en-US" sz="1600" spc="-10">
                          <a:latin typeface="Calibri"/>
                          <a:cs typeface="Calibri"/>
                          <a:hlinkClick r:id="rId2"/>
                        </a:rPr>
                        <a:t>SharePoint</a:t>
                      </a:r>
                      <a:r>
                        <a:rPr lang="en-US" sz="1600" spc="-10">
                          <a:latin typeface="Calibri"/>
                          <a:cs typeface="Calibri"/>
                        </a:rPr>
                        <a:t> for FY 23.</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1739900">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40"/>
                        </a:spcBef>
                      </a:pPr>
                      <a:endParaRPr sz="1800">
                        <a:latin typeface="Times New Roman"/>
                        <a:cs typeface="Times New Roman"/>
                      </a:endParaRPr>
                    </a:p>
                    <a:p>
                      <a:pPr algn="ctr">
                        <a:lnSpc>
                          <a:spcPct val="100000"/>
                        </a:lnSpc>
                      </a:pPr>
                      <a:r>
                        <a:rPr sz="1600">
                          <a:latin typeface="Calibri"/>
                          <a:cs typeface="Calibri"/>
                        </a:rPr>
                        <a:t>Current</a:t>
                      </a:r>
                      <a:r>
                        <a:rPr sz="1600" spc="-50">
                          <a:latin typeface="Calibri"/>
                          <a:cs typeface="Calibri"/>
                        </a:rPr>
                        <a:t> </a:t>
                      </a:r>
                      <a:r>
                        <a:rPr sz="1600" spc="-20">
                          <a:latin typeface="Calibri"/>
                          <a:cs typeface="Calibri"/>
                        </a:rPr>
                        <a:t>Year</a:t>
                      </a:r>
                      <a:r>
                        <a:rPr sz="1600" spc="-60">
                          <a:latin typeface="Calibri"/>
                          <a:cs typeface="Calibri"/>
                        </a:rPr>
                        <a:t> </a:t>
                      </a:r>
                      <a:r>
                        <a:rPr sz="1600">
                          <a:latin typeface="Calibri"/>
                          <a:cs typeface="Calibri"/>
                        </a:rPr>
                        <a:t>(0161</a:t>
                      </a:r>
                      <a:r>
                        <a:rPr sz="1600" spc="-35">
                          <a:latin typeface="Calibri"/>
                          <a:cs typeface="Calibri"/>
                        </a:rPr>
                        <a:t> </a:t>
                      </a:r>
                      <a:r>
                        <a:rPr lang="en-US" sz="1600" spc="-20">
                          <a:latin typeface="Calibri"/>
                          <a:cs typeface="Calibri"/>
                        </a:rPr>
                        <a:t>23-</a:t>
                      </a:r>
                      <a:r>
                        <a:rPr lang="en-US" sz="1600" spc="-25">
                          <a:latin typeface="Calibri"/>
                          <a:cs typeface="Calibri"/>
                        </a:rPr>
                        <a:t>24</a:t>
                      </a:r>
                      <a:r>
                        <a:rPr sz="1600" spc="-25">
                          <a:latin typeface="Calibri"/>
                          <a:cs typeface="Calibri"/>
                        </a:rPr>
                        <a:t>)</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0805" marR="261620" indent="0">
                        <a:lnSpc>
                          <a:spcPct val="100000"/>
                        </a:lnSpc>
                        <a:buFont typeface="Arial"/>
                        <a:buNone/>
                        <a:tabLst>
                          <a:tab pos="377825" algn="l"/>
                          <a:tab pos="378460" algn="l"/>
                        </a:tabLst>
                      </a:pPr>
                      <a:r>
                        <a:rPr lang="en-US" sz="1600">
                          <a:latin typeface="Calibri"/>
                          <a:cs typeface="Calibri"/>
                        </a:rPr>
                        <a:t>$2.8 M</a:t>
                      </a:r>
                      <a:endParaRPr sz="1600">
                        <a:latin typeface="Calibri"/>
                        <a:cs typeface="Calibri"/>
                      </a:endParaRPr>
                    </a:p>
                  </a:txBody>
                  <a:tcPr marL="0" marR="0" marT="3302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tc>
                  <a:txBody>
                    <a:bodyPr/>
                    <a:lstStyle/>
                    <a:p>
                      <a:pPr marL="377825" marR="177165" indent="-287020">
                        <a:lnSpc>
                          <a:spcPct val="100000"/>
                        </a:lnSpc>
                        <a:spcBef>
                          <a:spcPts val="260"/>
                        </a:spcBef>
                        <a:buFont typeface="Arial"/>
                        <a:buChar char="•"/>
                        <a:tabLst>
                          <a:tab pos="377825" algn="l"/>
                          <a:tab pos="378460" algn="l"/>
                        </a:tabLst>
                      </a:pPr>
                      <a:r>
                        <a:rPr sz="1600">
                          <a:latin typeface="Calibri"/>
                          <a:cs typeface="Calibri"/>
                        </a:rPr>
                        <a:t>Run</a:t>
                      </a:r>
                      <a:r>
                        <a:rPr sz="1600" spc="-35">
                          <a:latin typeface="Calibri"/>
                          <a:cs typeface="Calibri"/>
                        </a:rPr>
                        <a:t> </a:t>
                      </a:r>
                      <a:r>
                        <a:rPr sz="1600">
                          <a:latin typeface="Calibri"/>
                          <a:cs typeface="Calibri"/>
                        </a:rPr>
                        <a:t>daily</a:t>
                      </a:r>
                      <a:r>
                        <a:rPr sz="1600" spc="-65">
                          <a:latin typeface="Calibri"/>
                          <a:cs typeface="Calibri"/>
                        </a:rPr>
                        <a:t> </a:t>
                      </a:r>
                      <a:r>
                        <a:rPr sz="1600">
                          <a:latin typeface="Calibri"/>
                          <a:cs typeface="Calibri"/>
                        </a:rPr>
                        <a:t>Status</a:t>
                      </a:r>
                      <a:r>
                        <a:rPr sz="1600" spc="-45">
                          <a:latin typeface="Calibri"/>
                          <a:cs typeface="Calibri"/>
                        </a:rPr>
                        <a:t> </a:t>
                      </a:r>
                      <a:r>
                        <a:rPr sz="1600">
                          <a:latin typeface="Calibri"/>
                          <a:cs typeface="Calibri"/>
                        </a:rPr>
                        <a:t>of</a:t>
                      </a:r>
                      <a:r>
                        <a:rPr sz="1600" spc="-30">
                          <a:latin typeface="Calibri"/>
                          <a:cs typeface="Calibri"/>
                        </a:rPr>
                        <a:t> </a:t>
                      </a:r>
                      <a:r>
                        <a:rPr sz="1600">
                          <a:latin typeface="Calibri"/>
                          <a:cs typeface="Calibri"/>
                        </a:rPr>
                        <a:t>Funds</a:t>
                      </a:r>
                      <a:r>
                        <a:rPr sz="1600" spc="-45">
                          <a:latin typeface="Calibri"/>
                          <a:cs typeface="Calibri"/>
                        </a:rPr>
                        <a:t> </a:t>
                      </a:r>
                      <a:r>
                        <a:rPr sz="1600">
                          <a:latin typeface="Calibri"/>
                          <a:cs typeface="Calibri"/>
                        </a:rPr>
                        <a:t>to</a:t>
                      </a:r>
                      <a:r>
                        <a:rPr sz="1600" spc="-45">
                          <a:latin typeface="Calibri"/>
                          <a:cs typeface="Calibri"/>
                        </a:rPr>
                        <a:t> </a:t>
                      </a:r>
                      <a:r>
                        <a:rPr sz="1600">
                          <a:latin typeface="Calibri"/>
                          <a:cs typeface="Calibri"/>
                        </a:rPr>
                        <a:t>track</a:t>
                      </a:r>
                      <a:r>
                        <a:rPr sz="1600" spc="-30">
                          <a:latin typeface="Calibri"/>
                          <a:cs typeface="Calibri"/>
                        </a:rPr>
                        <a:t> </a:t>
                      </a:r>
                      <a:r>
                        <a:rPr sz="1600">
                          <a:latin typeface="Calibri"/>
                          <a:cs typeface="Calibri"/>
                        </a:rPr>
                        <a:t>Prior</a:t>
                      </a:r>
                      <a:r>
                        <a:rPr sz="1600" spc="-35">
                          <a:latin typeface="Calibri"/>
                          <a:cs typeface="Calibri"/>
                        </a:rPr>
                        <a:t> </a:t>
                      </a:r>
                      <a:r>
                        <a:rPr sz="1600" spc="-20">
                          <a:latin typeface="Calibri"/>
                          <a:cs typeface="Calibri"/>
                        </a:rPr>
                        <a:t>Year</a:t>
                      </a:r>
                      <a:r>
                        <a:rPr sz="1600" spc="-25">
                          <a:latin typeface="Calibri"/>
                          <a:cs typeface="Calibri"/>
                        </a:rPr>
                        <a:t> </a:t>
                      </a:r>
                      <a:r>
                        <a:rPr sz="1600">
                          <a:latin typeface="Calibri"/>
                          <a:cs typeface="Calibri"/>
                        </a:rPr>
                        <a:t>0161R1</a:t>
                      </a:r>
                      <a:r>
                        <a:rPr sz="1600" spc="-10">
                          <a:latin typeface="Calibri"/>
                          <a:cs typeface="Calibri"/>
                        </a:rPr>
                        <a:t> available</a:t>
                      </a:r>
                      <a:r>
                        <a:rPr sz="1600" spc="-75">
                          <a:latin typeface="Calibri"/>
                          <a:cs typeface="Calibri"/>
                        </a:rPr>
                        <a:t> </a:t>
                      </a:r>
                      <a:r>
                        <a:rPr sz="1600">
                          <a:latin typeface="Calibri"/>
                          <a:cs typeface="Calibri"/>
                        </a:rPr>
                        <a:t>funds</a:t>
                      </a:r>
                      <a:r>
                        <a:rPr sz="1600" spc="-45">
                          <a:latin typeface="Calibri"/>
                          <a:cs typeface="Calibri"/>
                        </a:rPr>
                        <a:t> </a:t>
                      </a:r>
                      <a:r>
                        <a:rPr sz="1600">
                          <a:latin typeface="Calibri"/>
                          <a:cs typeface="Calibri"/>
                        </a:rPr>
                        <a:t>are</a:t>
                      </a:r>
                      <a:r>
                        <a:rPr sz="1600" spc="-35">
                          <a:latin typeface="Calibri"/>
                          <a:cs typeface="Calibri"/>
                        </a:rPr>
                        <a:t> </a:t>
                      </a:r>
                      <a:r>
                        <a:rPr sz="1600" spc="-10">
                          <a:latin typeface="Calibri"/>
                          <a:cs typeface="Calibri"/>
                        </a:rPr>
                        <a:t>obligated</a:t>
                      </a:r>
                      <a:r>
                        <a:rPr sz="1600" spc="-70">
                          <a:latin typeface="Calibri"/>
                          <a:cs typeface="Calibri"/>
                        </a:rPr>
                        <a:t> </a:t>
                      </a:r>
                      <a:r>
                        <a:rPr sz="1600" spc="-10">
                          <a:latin typeface="Calibri"/>
                          <a:cs typeface="Calibri"/>
                        </a:rPr>
                        <a:t>starting </a:t>
                      </a:r>
                      <a:r>
                        <a:rPr sz="1600">
                          <a:latin typeface="Calibri"/>
                          <a:cs typeface="Calibri"/>
                        </a:rPr>
                        <a:t>on</a:t>
                      </a:r>
                      <a:r>
                        <a:rPr sz="1600" spc="-30">
                          <a:latin typeface="Calibri"/>
                          <a:cs typeface="Calibri"/>
                        </a:rPr>
                        <a:t> </a:t>
                      </a:r>
                      <a:r>
                        <a:rPr sz="1600">
                          <a:latin typeface="Calibri"/>
                          <a:cs typeface="Calibri"/>
                        </a:rPr>
                        <a:t>August</a:t>
                      </a:r>
                      <a:r>
                        <a:rPr sz="1600" spc="-40">
                          <a:latin typeface="Calibri"/>
                          <a:cs typeface="Calibri"/>
                        </a:rPr>
                        <a:t> </a:t>
                      </a:r>
                      <a:r>
                        <a:rPr sz="1600">
                          <a:latin typeface="Calibri"/>
                          <a:cs typeface="Calibri"/>
                        </a:rPr>
                        <a:t>1</a:t>
                      </a:r>
                      <a:r>
                        <a:rPr sz="1600" spc="-45">
                          <a:latin typeface="Calibri"/>
                          <a:cs typeface="Calibri"/>
                        </a:rPr>
                        <a:t> </a:t>
                      </a:r>
                      <a:r>
                        <a:rPr sz="1600">
                          <a:latin typeface="Calibri"/>
                          <a:cs typeface="Calibri"/>
                        </a:rPr>
                        <a:t>(Please</a:t>
                      </a:r>
                      <a:r>
                        <a:rPr sz="1600" spc="-30">
                          <a:latin typeface="Calibri"/>
                          <a:cs typeface="Calibri"/>
                        </a:rPr>
                        <a:t> </a:t>
                      </a:r>
                      <a:r>
                        <a:rPr sz="1600">
                          <a:latin typeface="Calibri"/>
                          <a:cs typeface="Calibri"/>
                        </a:rPr>
                        <a:t>June</a:t>
                      </a:r>
                      <a:r>
                        <a:rPr sz="1600" spc="-30">
                          <a:latin typeface="Calibri"/>
                          <a:cs typeface="Calibri"/>
                        </a:rPr>
                        <a:t> </a:t>
                      </a:r>
                      <a:r>
                        <a:rPr sz="1600">
                          <a:latin typeface="Calibri"/>
                          <a:cs typeface="Calibri"/>
                        </a:rPr>
                        <a:t>Monthly</a:t>
                      </a:r>
                      <a:r>
                        <a:rPr sz="1600" spc="-35">
                          <a:latin typeface="Calibri"/>
                          <a:cs typeface="Calibri"/>
                        </a:rPr>
                        <a:t> </a:t>
                      </a:r>
                      <a:r>
                        <a:rPr sz="1600" spc="-10">
                          <a:latin typeface="Calibri"/>
                          <a:cs typeface="Calibri"/>
                        </a:rPr>
                        <a:t>training</a:t>
                      </a:r>
                      <a:r>
                        <a:rPr sz="1600" spc="-60">
                          <a:latin typeface="Calibri"/>
                          <a:cs typeface="Calibri"/>
                        </a:rPr>
                        <a:t> </a:t>
                      </a:r>
                      <a:r>
                        <a:rPr sz="1600">
                          <a:latin typeface="Calibri"/>
                          <a:cs typeface="Calibri"/>
                        </a:rPr>
                        <a:t>that</a:t>
                      </a:r>
                      <a:r>
                        <a:rPr sz="1600" spc="-40">
                          <a:latin typeface="Calibri"/>
                          <a:cs typeface="Calibri"/>
                        </a:rPr>
                        <a:t> </a:t>
                      </a:r>
                      <a:r>
                        <a:rPr sz="1600">
                          <a:latin typeface="Calibri"/>
                          <a:cs typeface="Calibri"/>
                        </a:rPr>
                        <a:t>provided</a:t>
                      </a:r>
                      <a:r>
                        <a:rPr sz="1600" spc="-20">
                          <a:latin typeface="Calibri"/>
                          <a:cs typeface="Calibri"/>
                        </a:rPr>
                        <a:t> </a:t>
                      </a:r>
                      <a:r>
                        <a:rPr sz="1600" spc="-10">
                          <a:latin typeface="Calibri"/>
                          <a:cs typeface="Calibri"/>
                        </a:rPr>
                        <a:t>instructions</a:t>
                      </a:r>
                      <a:r>
                        <a:rPr sz="1600" spc="-45">
                          <a:latin typeface="Calibri"/>
                          <a:cs typeface="Calibri"/>
                        </a:rPr>
                        <a:t> </a:t>
                      </a:r>
                      <a:r>
                        <a:rPr sz="1600">
                          <a:latin typeface="Calibri"/>
                          <a:cs typeface="Calibri"/>
                        </a:rPr>
                        <a:t>on</a:t>
                      </a:r>
                      <a:r>
                        <a:rPr sz="1600" spc="-25">
                          <a:latin typeface="Calibri"/>
                          <a:cs typeface="Calibri"/>
                        </a:rPr>
                        <a:t> </a:t>
                      </a:r>
                      <a:r>
                        <a:rPr sz="1600">
                          <a:latin typeface="Calibri"/>
                          <a:cs typeface="Calibri"/>
                        </a:rPr>
                        <a:t>how</a:t>
                      </a:r>
                      <a:r>
                        <a:rPr sz="1600" spc="-15">
                          <a:latin typeface="Calibri"/>
                          <a:cs typeface="Calibri"/>
                        </a:rPr>
                        <a:t> </a:t>
                      </a:r>
                      <a:r>
                        <a:rPr sz="1600">
                          <a:latin typeface="Calibri"/>
                          <a:cs typeface="Calibri"/>
                        </a:rPr>
                        <a:t>to</a:t>
                      </a:r>
                      <a:r>
                        <a:rPr sz="1600" spc="-40">
                          <a:latin typeface="Calibri"/>
                          <a:cs typeface="Calibri"/>
                        </a:rPr>
                        <a:t> </a:t>
                      </a:r>
                      <a:r>
                        <a:rPr sz="1600" spc="-25">
                          <a:latin typeface="Calibri"/>
                          <a:cs typeface="Calibri"/>
                        </a:rPr>
                        <a:t>use</a:t>
                      </a:r>
                      <a:r>
                        <a:rPr sz="1600" spc="500">
                          <a:latin typeface="Calibri"/>
                          <a:cs typeface="Calibri"/>
                        </a:rPr>
                        <a:t> </a:t>
                      </a:r>
                      <a:r>
                        <a:rPr sz="1600" spc="-10">
                          <a:latin typeface="Calibri"/>
                          <a:cs typeface="Calibri"/>
                        </a:rPr>
                        <a:t>VSSC</a:t>
                      </a:r>
                      <a:r>
                        <a:rPr lang="en-US" sz="1600" spc="-10">
                          <a:latin typeface="Calibri"/>
                          <a:cs typeface="Calibri"/>
                        </a:rPr>
                        <a:t>: </a:t>
                      </a:r>
                      <a:r>
                        <a:rPr lang="en-US" sz="1600">
                          <a:hlinkClick r:id="rId3"/>
                        </a:rPr>
                        <a:t>Finance Monthly Training Series: Using VSSC and reading the Status of Allowance (SOA) (va.gov)</a:t>
                      </a:r>
                      <a:r>
                        <a:rPr sz="1600" spc="-10">
                          <a:latin typeface="Calibri"/>
                          <a:cs typeface="Calibri"/>
                        </a:rPr>
                        <a:t>).</a:t>
                      </a:r>
                      <a:endParaRPr sz="1600">
                        <a:latin typeface="Calibri"/>
                        <a:cs typeface="Calibri"/>
                      </a:endParaRPr>
                    </a:p>
                    <a:p>
                      <a:pPr marL="377825" marR="261620" indent="-287020">
                        <a:lnSpc>
                          <a:spcPct val="100000"/>
                        </a:lnSpc>
                        <a:buFont typeface="Arial"/>
                        <a:buChar char="•"/>
                        <a:tabLst>
                          <a:tab pos="377825" algn="l"/>
                          <a:tab pos="378460" algn="l"/>
                        </a:tabLst>
                      </a:pPr>
                      <a:r>
                        <a:rPr sz="1600">
                          <a:latin typeface="Calibri"/>
                          <a:cs typeface="Calibri"/>
                        </a:rPr>
                        <a:t>Run</a:t>
                      </a:r>
                      <a:r>
                        <a:rPr sz="1600" spc="-40">
                          <a:latin typeface="Calibri"/>
                          <a:cs typeface="Calibri"/>
                        </a:rPr>
                        <a:t> </a:t>
                      </a:r>
                      <a:r>
                        <a:rPr sz="1600" spc="-25">
                          <a:latin typeface="Calibri"/>
                          <a:cs typeface="Calibri"/>
                        </a:rPr>
                        <a:t>CALT</a:t>
                      </a:r>
                      <a:r>
                        <a:rPr sz="1600" spc="-45">
                          <a:latin typeface="Calibri"/>
                          <a:cs typeface="Calibri"/>
                        </a:rPr>
                        <a:t> </a:t>
                      </a:r>
                      <a:r>
                        <a:rPr sz="1600">
                          <a:latin typeface="Calibri"/>
                          <a:cs typeface="Calibri"/>
                        </a:rPr>
                        <a:t>tables</a:t>
                      </a:r>
                      <a:r>
                        <a:rPr sz="1600" spc="-50">
                          <a:latin typeface="Calibri"/>
                          <a:cs typeface="Calibri"/>
                        </a:rPr>
                        <a:t> </a:t>
                      </a:r>
                      <a:r>
                        <a:rPr sz="1600">
                          <a:latin typeface="Calibri"/>
                          <a:cs typeface="Calibri"/>
                        </a:rPr>
                        <a:t>(weekly</a:t>
                      </a:r>
                      <a:r>
                        <a:rPr sz="1600" spc="-35">
                          <a:latin typeface="Calibri"/>
                          <a:cs typeface="Calibri"/>
                        </a:rPr>
                        <a:t> </a:t>
                      </a:r>
                      <a:r>
                        <a:rPr sz="1600">
                          <a:latin typeface="Calibri"/>
                          <a:cs typeface="Calibri"/>
                        </a:rPr>
                        <a:t>through</a:t>
                      </a:r>
                      <a:r>
                        <a:rPr sz="1600" spc="-35">
                          <a:latin typeface="Calibri"/>
                          <a:cs typeface="Calibri"/>
                        </a:rPr>
                        <a:t> </a:t>
                      </a:r>
                      <a:r>
                        <a:rPr sz="1600">
                          <a:latin typeface="Calibri"/>
                          <a:cs typeface="Calibri"/>
                        </a:rPr>
                        <a:t>August;</a:t>
                      </a:r>
                      <a:r>
                        <a:rPr sz="1600" spc="-70">
                          <a:latin typeface="Calibri"/>
                          <a:cs typeface="Calibri"/>
                        </a:rPr>
                        <a:t> </a:t>
                      </a:r>
                      <a:r>
                        <a:rPr sz="1600">
                          <a:latin typeface="Calibri"/>
                          <a:cs typeface="Calibri"/>
                        </a:rPr>
                        <a:t>daily</a:t>
                      </a:r>
                      <a:r>
                        <a:rPr sz="1600" spc="-70">
                          <a:latin typeface="Calibri"/>
                          <a:cs typeface="Calibri"/>
                        </a:rPr>
                        <a:t> </a:t>
                      </a:r>
                      <a:r>
                        <a:rPr sz="1600">
                          <a:latin typeface="Calibri"/>
                          <a:cs typeface="Calibri"/>
                        </a:rPr>
                        <a:t>in</a:t>
                      </a:r>
                      <a:r>
                        <a:rPr sz="1600" spc="-50">
                          <a:latin typeface="Calibri"/>
                          <a:cs typeface="Calibri"/>
                        </a:rPr>
                        <a:t> </a:t>
                      </a:r>
                      <a:r>
                        <a:rPr sz="1600" spc="-10">
                          <a:latin typeface="Calibri"/>
                          <a:cs typeface="Calibri"/>
                        </a:rPr>
                        <a:t>September)</a:t>
                      </a:r>
                      <a:r>
                        <a:rPr sz="1600" spc="-20">
                          <a:latin typeface="Calibri"/>
                          <a:cs typeface="Calibri"/>
                        </a:rPr>
                        <a:t> </a:t>
                      </a:r>
                      <a:r>
                        <a:rPr sz="1600">
                          <a:latin typeface="Calibri"/>
                          <a:cs typeface="Calibri"/>
                        </a:rPr>
                        <a:t>to</a:t>
                      </a:r>
                      <a:r>
                        <a:rPr sz="1600" spc="-40">
                          <a:latin typeface="Calibri"/>
                          <a:cs typeface="Calibri"/>
                        </a:rPr>
                        <a:t> </a:t>
                      </a:r>
                      <a:r>
                        <a:rPr sz="1600">
                          <a:latin typeface="Calibri"/>
                          <a:cs typeface="Calibri"/>
                        </a:rPr>
                        <a:t>ensure</a:t>
                      </a:r>
                      <a:r>
                        <a:rPr sz="1600" spc="-30">
                          <a:latin typeface="Calibri"/>
                          <a:cs typeface="Calibri"/>
                        </a:rPr>
                        <a:t> </a:t>
                      </a:r>
                      <a:r>
                        <a:rPr sz="1600">
                          <a:latin typeface="Calibri"/>
                          <a:cs typeface="Calibri"/>
                        </a:rPr>
                        <a:t>all</a:t>
                      </a:r>
                      <a:r>
                        <a:rPr sz="1600" spc="-65">
                          <a:latin typeface="Calibri"/>
                          <a:cs typeface="Calibri"/>
                        </a:rPr>
                        <a:t> </a:t>
                      </a:r>
                      <a:r>
                        <a:rPr sz="1600" spc="-10">
                          <a:latin typeface="Calibri"/>
                          <a:cs typeface="Calibri"/>
                        </a:rPr>
                        <a:t>Reimbursable advances</a:t>
                      </a:r>
                      <a:r>
                        <a:rPr sz="1600" spc="-50">
                          <a:latin typeface="Calibri"/>
                          <a:cs typeface="Calibri"/>
                        </a:rPr>
                        <a:t> </a:t>
                      </a:r>
                      <a:r>
                        <a:rPr sz="1600">
                          <a:latin typeface="Calibri"/>
                          <a:cs typeface="Calibri"/>
                        </a:rPr>
                        <a:t>have</a:t>
                      </a:r>
                      <a:r>
                        <a:rPr sz="1600" spc="-50">
                          <a:latin typeface="Calibri"/>
                          <a:cs typeface="Calibri"/>
                        </a:rPr>
                        <a:t> </a:t>
                      </a:r>
                      <a:r>
                        <a:rPr sz="1600">
                          <a:latin typeface="Calibri"/>
                          <a:cs typeface="Calibri"/>
                        </a:rPr>
                        <a:t>been</a:t>
                      </a:r>
                      <a:r>
                        <a:rPr sz="1600" spc="-25">
                          <a:latin typeface="Calibri"/>
                          <a:cs typeface="Calibri"/>
                        </a:rPr>
                        <a:t> </a:t>
                      </a:r>
                      <a:r>
                        <a:rPr sz="1600" spc="-10">
                          <a:latin typeface="Calibri"/>
                          <a:cs typeface="Calibri"/>
                        </a:rPr>
                        <a:t>earned.</a:t>
                      </a:r>
                      <a:endParaRPr sz="160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484508"/>
          </a:xfrm>
          <a:prstGeom prst="rect">
            <a:avLst/>
          </a:prstGeom>
        </p:spPr>
        <p:txBody>
          <a:bodyPr vert="horz" wrap="square" lIns="0" tIns="53102" rIns="0" bIns="0" rtlCol="0">
            <a:spAutoFit/>
          </a:bodyPr>
          <a:lstStyle/>
          <a:p>
            <a:pPr marL="202565">
              <a:lnSpc>
                <a:spcPct val="100000"/>
              </a:lnSpc>
              <a:spcBef>
                <a:spcPts val="95"/>
              </a:spcBef>
            </a:pPr>
            <a:r>
              <a:rPr spc="-20"/>
              <a:t>Section</a:t>
            </a:r>
            <a:r>
              <a:rPr spc="-90"/>
              <a:t> </a:t>
            </a:r>
            <a:r>
              <a:rPr lang="en-US" spc="-90"/>
              <a:t>4</a:t>
            </a:r>
            <a:r>
              <a:t>:</a:t>
            </a:r>
            <a:r>
              <a:rPr lang="en-US"/>
              <a:t>Key VHA Finance Reimbursement Deadlines</a:t>
            </a:r>
            <a:endParaRPr spc="-10"/>
          </a:p>
        </p:txBody>
      </p:sp>
      <p:sp>
        <p:nvSpPr>
          <p:cNvPr id="5" name="TextBox 4">
            <a:extLst>
              <a:ext uri="{FF2B5EF4-FFF2-40B4-BE49-F238E27FC236}">
                <a16:creationId xmlns:a16="http://schemas.microsoft.com/office/drawing/2014/main" id="{1B28D4A7-0357-DB6E-87CF-2F2325D5DF16}"/>
              </a:ext>
            </a:extLst>
          </p:cNvPr>
          <p:cNvSpPr txBox="1"/>
          <p:nvPr/>
        </p:nvSpPr>
        <p:spPr>
          <a:xfrm>
            <a:off x="380010" y="947815"/>
            <a:ext cx="10877798" cy="369332"/>
          </a:xfrm>
          <a:prstGeom prst="rect">
            <a:avLst/>
          </a:prstGeom>
          <a:noFill/>
        </p:spPr>
        <p:txBody>
          <a:bodyPr wrap="square" rtlCol="0">
            <a:spAutoFit/>
          </a:bodyPr>
          <a:lstStyle/>
          <a:p>
            <a:r>
              <a:rPr lang="en-US">
                <a:hlinkClick r:id="rId2"/>
              </a:rPr>
              <a:t>Below are the key deadlines from VHA Finance on reimbursements (page 5):  </a:t>
            </a:r>
            <a:endParaRPr lang="en-US"/>
          </a:p>
        </p:txBody>
      </p:sp>
      <p:graphicFrame>
        <p:nvGraphicFramePr>
          <p:cNvPr id="6" name="Table 6">
            <a:extLst>
              <a:ext uri="{FF2B5EF4-FFF2-40B4-BE49-F238E27FC236}">
                <a16:creationId xmlns:a16="http://schemas.microsoft.com/office/drawing/2014/main" id="{B767DE8E-CEE1-569D-3029-30A7CDF27EB9}"/>
              </a:ext>
            </a:extLst>
          </p:cNvPr>
          <p:cNvGraphicFramePr>
            <a:graphicFrameLocks noGrp="1"/>
          </p:cNvGraphicFramePr>
          <p:nvPr>
            <p:extLst>
              <p:ext uri="{D42A27DB-BD31-4B8C-83A1-F6EECF244321}">
                <p14:modId xmlns:p14="http://schemas.microsoft.com/office/powerpoint/2010/main" val="2444912546"/>
              </p:ext>
            </p:extLst>
          </p:nvPr>
        </p:nvGraphicFramePr>
        <p:xfrm>
          <a:off x="1545112" y="1455256"/>
          <a:ext cx="8128000" cy="4582160"/>
        </p:xfrm>
        <a:graphic>
          <a:graphicData uri="http://schemas.openxmlformats.org/drawingml/2006/table">
            <a:tbl>
              <a:tblPr firstRow="1" bandRow="1">
                <a:tableStyleId>{5C22544A-7EE6-4342-B048-85BDC9FD1C3A}</a:tableStyleId>
              </a:tblPr>
              <a:tblGrid>
                <a:gridCol w="1198088">
                  <a:extLst>
                    <a:ext uri="{9D8B030D-6E8A-4147-A177-3AD203B41FA5}">
                      <a16:colId xmlns:a16="http://schemas.microsoft.com/office/drawing/2014/main" val="3332216360"/>
                    </a:ext>
                  </a:extLst>
                </a:gridCol>
                <a:gridCol w="6929912">
                  <a:extLst>
                    <a:ext uri="{9D8B030D-6E8A-4147-A177-3AD203B41FA5}">
                      <a16:colId xmlns:a16="http://schemas.microsoft.com/office/drawing/2014/main" val="3043566412"/>
                    </a:ext>
                  </a:extLst>
                </a:gridCol>
              </a:tblGrid>
              <a:tr h="370840">
                <a:tc>
                  <a:txBody>
                    <a:bodyPr/>
                    <a:lstStyle/>
                    <a:p>
                      <a:pPr algn="ctr"/>
                      <a:r>
                        <a:rPr lang="en-US"/>
                        <a:t>Deadline</a:t>
                      </a:r>
                    </a:p>
                  </a:txBody>
                  <a:tcPr/>
                </a:tc>
                <a:tc>
                  <a:txBody>
                    <a:bodyPr/>
                    <a:lstStyle/>
                    <a:p>
                      <a:pPr algn="ctr"/>
                      <a:r>
                        <a:rPr lang="en-US"/>
                        <a:t>Details</a:t>
                      </a:r>
                    </a:p>
                  </a:txBody>
                  <a:tcPr/>
                </a:tc>
                <a:extLst>
                  <a:ext uri="{0D108BD9-81ED-4DB2-BD59-A6C34878D82A}">
                    <a16:rowId xmlns:a16="http://schemas.microsoft.com/office/drawing/2014/main" val="3954282501"/>
                  </a:ext>
                </a:extLst>
              </a:tr>
              <a:tr h="370840">
                <a:tc>
                  <a:txBody>
                    <a:bodyPr/>
                    <a:lstStyle/>
                    <a:p>
                      <a:r>
                        <a:rPr lang="en-US"/>
                        <a:t>9/1/23</a:t>
                      </a:r>
                    </a:p>
                  </a:txBody>
                  <a:tcPr/>
                </a:tc>
                <a:tc>
                  <a:txBody>
                    <a:bodyPr/>
                    <a:lstStyle/>
                    <a:p>
                      <a:r>
                        <a:rPr lang="en-US"/>
                        <a:t>Disbursement TDAs for August reimbursement will be processed after the first download from the General Ledger 425F, 425G, and 425P.</a:t>
                      </a:r>
                    </a:p>
                  </a:txBody>
                  <a:tcPr/>
                </a:tc>
                <a:extLst>
                  <a:ext uri="{0D108BD9-81ED-4DB2-BD59-A6C34878D82A}">
                    <a16:rowId xmlns:a16="http://schemas.microsoft.com/office/drawing/2014/main" val="1905105311"/>
                  </a:ext>
                </a:extLst>
              </a:tr>
              <a:tr h="370840">
                <a:tc>
                  <a:txBody>
                    <a:bodyPr/>
                    <a:lstStyle/>
                    <a:p>
                      <a:r>
                        <a:rPr lang="en-US"/>
                        <a:t>9/11/23</a:t>
                      </a:r>
                    </a:p>
                  </a:txBody>
                  <a:tcPr/>
                </a:tc>
                <a:tc>
                  <a:txBody>
                    <a:bodyPr/>
                    <a:lstStyle/>
                    <a:p>
                      <a:r>
                        <a:rPr lang="en-US"/>
                        <a:t>Disbursement TDAs for reimbursement earned as of 9/8/23</a:t>
                      </a:r>
                    </a:p>
                    <a:p>
                      <a:endParaRPr lang="en-US"/>
                    </a:p>
                  </a:txBody>
                  <a:tcPr/>
                </a:tc>
                <a:extLst>
                  <a:ext uri="{0D108BD9-81ED-4DB2-BD59-A6C34878D82A}">
                    <a16:rowId xmlns:a16="http://schemas.microsoft.com/office/drawing/2014/main" val="3627186344"/>
                  </a:ext>
                </a:extLst>
              </a:tr>
              <a:tr h="370840">
                <a:tc>
                  <a:txBody>
                    <a:bodyPr/>
                    <a:lstStyle/>
                    <a:p>
                      <a:r>
                        <a:rPr lang="en-US"/>
                        <a:t>9/18/23</a:t>
                      </a:r>
                    </a:p>
                  </a:txBody>
                  <a:tcPr/>
                </a:tc>
                <a:tc>
                  <a:txBody>
                    <a:bodyPr/>
                    <a:lstStyle/>
                    <a:p>
                      <a:r>
                        <a:rPr lang="en-US"/>
                        <a:t>Disbursement TDAs for reimbursement collected between September 8 –15.</a:t>
                      </a:r>
                    </a:p>
                    <a:p>
                      <a:endParaRPr lang="en-US"/>
                    </a:p>
                    <a:p>
                      <a:r>
                        <a:rPr lang="en-US" b="1">
                          <a:highlight>
                            <a:srgbClr val="FFFF00"/>
                          </a:highlight>
                        </a:rPr>
                        <a:t>Please note: Any reimbursement earned after September 15th will be held in the National Reserve. These funds will be distributed to the stations that need funding or will be exchanged with no-year or un-expiring multi-year funds. In FY 23, we were not successful in getting this funding to stations.</a:t>
                      </a:r>
                    </a:p>
                    <a:p>
                      <a:endParaRPr lang="en-US" b="1"/>
                    </a:p>
                  </a:txBody>
                  <a:tcPr/>
                </a:tc>
                <a:extLst>
                  <a:ext uri="{0D108BD9-81ED-4DB2-BD59-A6C34878D82A}">
                    <a16:rowId xmlns:a16="http://schemas.microsoft.com/office/drawing/2014/main" val="337799845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9511346"/>
                  </a:ext>
                </a:extLst>
              </a:tr>
            </a:tbl>
          </a:graphicData>
        </a:graphic>
      </p:graphicFrame>
    </p:spTree>
    <p:extLst>
      <p:ext uri="{BB962C8B-B14F-4D97-AF65-F5344CB8AC3E}">
        <p14:creationId xmlns:p14="http://schemas.microsoft.com/office/powerpoint/2010/main" val="1842690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3553-E395-2409-CD95-E8228BBD6A83}"/>
              </a:ext>
            </a:extLst>
          </p:cNvPr>
          <p:cNvSpPr>
            <a:spLocks noGrp="1"/>
          </p:cNvSpPr>
          <p:nvPr>
            <p:ph type="title"/>
          </p:nvPr>
        </p:nvSpPr>
        <p:spPr>
          <a:xfrm>
            <a:off x="146147" y="158944"/>
            <a:ext cx="11631930" cy="430887"/>
          </a:xfrm>
        </p:spPr>
        <p:txBody>
          <a:bodyPr/>
          <a:lstStyle/>
          <a:p>
            <a:r>
              <a:rPr lang="en-US"/>
              <a:t>Section 5: Planning for FY 24</a:t>
            </a:r>
          </a:p>
        </p:txBody>
      </p:sp>
      <p:sp>
        <p:nvSpPr>
          <p:cNvPr id="3" name="Text Placeholder 2">
            <a:extLst>
              <a:ext uri="{FF2B5EF4-FFF2-40B4-BE49-F238E27FC236}">
                <a16:creationId xmlns:a16="http://schemas.microsoft.com/office/drawing/2014/main" id="{7A454001-7C28-8E01-13F2-C8B97D0C026E}"/>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6A92196E-B10D-E81B-7226-8CF3FC945BDA}"/>
              </a:ext>
            </a:extLst>
          </p:cNvPr>
          <p:cNvPicPr>
            <a:picLocks noChangeAspect="1"/>
          </p:cNvPicPr>
          <p:nvPr/>
        </p:nvPicPr>
        <p:blipFill>
          <a:blip r:embed="rId3"/>
          <a:stretch>
            <a:fillRect/>
          </a:stretch>
        </p:blipFill>
        <p:spPr>
          <a:xfrm>
            <a:off x="4477960" y="1204185"/>
            <a:ext cx="2968304" cy="4449629"/>
          </a:xfrm>
          <a:prstGeom prst="rect">
            <a:avLst/>
          </a:prstGeom>
          <a:ln w="57150">
            <a:solidFill>
              <a:schemeClr val="tx2"/>
            </a:solidFill>
          </a:ln>
        </p:spPr>
      </p:pic>
    </p:spTree>
    <p:extLst>
      <p:ext uri="{BB962C8B-B14F-4D97-AF65-F5344CB8AC3E}">
        <p14:creationId xmlns:p14="http://schemas.microsoft.com/office/powerpoint/2010/main" val="230903435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489777"/>
          </a:xfrm>
          <a:prstGeom prst="rect">
            <a:avLst/>
          </a:prstGeom>
        </p:spPr>
        <p:txBody>
          <a:bodyPr vert="horz" wrap="square" lIns="0" tIns="58320" rIns="0" bIns="0" rtlCol="0">
            <a:spAutoFit/>
          </a:bodyPr>
          <a:lstStyle/>
          <a:p>
            <a:pPr marL="230504">
              <a:lnSpc>
                <a:spcPct val="100000"/>
              </a:lnSpc>
              <a:spcBef>
                <a:spcPts val="95"/>
              </a:spcBef>
            </a:pPr>
            <a:r>
              <a:rPr lang="en-US" spc="-35"/>
              <a:t>Section 5: </a:t>
            </a:r>
            <a:r>
              <a:rPr spc="-35"/>
              <a:t>Considerations</a:t>
            </a:r>
            <a:r>
              <a:rPr spc="-125"/>
              <a:t> </a:t>
            </a:r>
            <a:r>
              <a:t>for</a:t>
            </a:r>
            <a:r>
              <a:rPr spc="-125"/>
              <a:t> </a:t>
            </a:r>
            <a:r>
              <a:rPr lang="en-US" spc="-10"/>
              <a:t>FY 24</a:t>
            </a:r>
            <a:endParaRPr spc="-20"/>
          </a:p>
        </p:txBody>
      </p:sp>
      <p:sp>
        <p:nvSpPr>
          <p:cNvPr id="3" name="object 3"/>
          <p:cNvSpPr txBox="1"/>
          <p:nvPr/>
        </p:nvSpPr>
        <p:spPr>
          <a:xfrm>
            <a:off x="716545" y="1138523"/>
            <a:ext cx="9367520" cy="2590453"/>
          </a:xfrm>
          <a:prstGeom prst="rect">
            <a:avLst/>
          </a:prstGeom>
        </p:spPr>
        <p:txBody>
          <a:bodyPr vert="horz" wrap="square" lIns="0" tIns="104140" rIns="0" bIns="0" rtlCol="0">
            <a:spAutoFit/>
          </a:bodyPr>
          <a:lstStyle/>
          <a:p>
            <a:pPr marL="241300" indent="-228600">
              <a:lnSpc>
                <a:spcPct val="100000"/>
              </a:lnSpc>
              <a:spcBef>
                <a:spcPts val="820"/>
              </a:spcBef>
              <a:buFont typeface="Arial"/>
              <a:buChar char="•"/>
              <a:tabLst>
                <a:tab pos="241300" algn="l"/>
              </a:tabLst>
            </a:pPr>
            <a:r>
              <a:rPr sz="2400">
                <a:latin typeface="Calibri"/>
                <a:cs typeface="Calibri"/>
              </a:rPr>
              <a:t>Do</a:t>
            </a:r>
            <a:r>
              <a:rPr sz="2400" spc="-50">
                <a:latin typeface="Calibri"/>
                <a:cs typeface="Calibri"/>
              </a:rPr>
              <a:t> </a:t>
            </a:r>
            <a:r>
              <a:rPr sz="2400">
                <a:latin typeface="Calibri"/>
                <a:cs typeface="Calibri"/>
              </a:rPr>
              <a:t>not</a:t>
            </a:r>
            <a:r>
              <a:rPr sz="2400" spc="-30">
                <a:latin typeface="Calibri"/>
                <a:cs typeface="Calibri"/>
              </a:rPr>
              <a:t> </a:t>
            </a:r>
            <a:r>
              <a:rPr lang="en-US" sz="2400">
                <a:latin typeface="Calibri"/>
                <a:cs typeface="Calibri"/>
              </a:rPr>
              <a:t>place</a:t>
            </a:r>
            <a:r>
              <a:rPr sz="2400" spc="-40">
                <a:latin typeface="Calibri"/>
                <a:cs typeface="Calibri"/>
              </a:rPr>
              <a:t> </a:t>
            </a:r>
            <a:r>
              <a:rPr sz="2400">
                <a:latin typeface="Calibri"/>
                <a:cs typeface="Calibri"/>
              </a:rPr>
              <a:t>credit</a:t>
            </a:r>
            <a:r>
              <a:rPr sz="2400" spc="-40">
                <a:latin typeface="Calibri"/>
                <a:cs typeface="Calibri"/>
              </a:rPr>
              <a:t> </a:t>
            </a:r>
            <a:r>
              <a:rPr sz="2400">
                <a:latin typeface="Calibri"/>
                <a:cs typeface="Calibri"/>
              </a:rPr>
              <a:t>cards</a:t>
            </a:r>
            <a:r>
              <a:rPr sz="2400" spc="-35">
                <a:latin typeface="Calibri"/>
                <a:cs typeface="Calibri"/>
              </a:rPr>
              <a:t> </a:t>
            </a:r>
            <a:r>
              <a:rPr sz="2400">
                <a:latin typeface="Calibri"/>
                <a:cs typeface="Calibri"/>
              </a:rPr>
              <a:t>orders</a:t>
            </a:r>
            <a:r>
              <a:rPr sz="2400" spc="-40">
                <a:latin typeface="Calibri"/>
                <a:cs typeface="Calibri"/>
              </a:rPr>
              <a:t> </a:t>
            </a:r>
            <a:r>
              <a:rPr sz="2400">
                <a:latin typeface="Calibri"/>
                <a:cs typeface="Calibri"/>
              </a:rPr>
              <a:t>with</a:t>
            </a:r>
            <a:r>
              <a:rPr sz="2400" spc="-40">
                <a:latin typeface="Calibri"/>
                <a:cs typeface="Calibri"/>
              </a:rPr>
              <a:t> </a:t>
            </a:r>
            <a:r>
              <a:rPr sz="2400">
                <a:latin typeface="Calibri"/>
                <a:cs typeface="Calibri"/>
              </a:rPr>
              <a:t>PY</a:t>
            </a:r>
            <a:r>
              <a:rPr sz="2400" spc="-35">
                <a:latin typeface="Calibri"/>
                <a:cs typeface="Calibri"/>
              </a:rPr>
              <a:t> </a:t>
            </a:r>
            <a:r>
              <a:rPr sz="2400" spc="-10">
                <a:latin typeface="Calibri"/>
                <a:cs typeface="Calibri"/>
              </a:rPr>
              <a:t>funds</a:t>
            </a:r>
            <a:r>
              <a:rPr lang="en-US" sz="2400" spc="-10">
                <a:latin typeface="Calibri"/>
                <a:cs typeface="Calibri"/>
              </a:rPr>
              <a:t>, instead use current year</a:t>
            </a:r>
            <a:r>
              <a:rPr sz="2400" spc="-10">
                <a:latin typeface="Calibri"/>
                <a:cs typeface="Calibri"/>
              </a:rPr>
              <a:t>.</a:t>
            </a:r>
            <a:endParaRPr sz="2400">
              <a:latin typeface="Calibri"/>
              <a:cs typeface="Calibri"/>
            </a:endParaRPr>
          </a:p>
          <a:p>
            <a:pPr marL="241300" indent="-228600">
              <a:lnSpc>
                <a:spcPct val="100000"/>
              </a:lnSpc>
              <a:spcBef>
                <a:spcPts val="720"/>
              </a:spcBef>
              <a:buFont typeface="Arial"/>
              <a:buChar char="•"/>
              <a:tabLst>
                <a:tab pos="241300" algn="l"/>
              </a:tabLst>
            </a:pPr>
            <a:r>
              <a:rPr sz="2400">
                <a:latin typeface="Calibri"/>
                <a:cs typeface="Calibri"/>
              </a:rPr>
              <a:t>Do</a:t>
            </a:r>
            <a:r>
              <a:rPr sz="2400" spc="-40">
                <a:latin typeface="Calibri"/>
                <a:cs typeface="Calibri"/>
              </a:rPr>
              <a:t> </a:t>
            </a:r>
            <a:r>
              <a:rPr sz="2400">
                <a:latin typeface="Calibri"/>
                <a:cs typeface="Calibri"/>
              </a:rPr>
              <a:t>not</a:t>
            </a:r>
            <a:r>
              <a:rPr sz="2400" spc="-30">
                <a:latin typeface="Calibri"/>
                <a:cs typeface="Calibri"/>
              </a:rPr>
              <a:t> </a:t>
            </a:r>
            <a:r>
              <a:rPr lang="en-US" sz="2400" spc="-30">
                <a:latin typeface="Calibri"/>
                <a:cs typeface="Calibri"/>
              </a:rPr>
              <a:t>execute </a:t>
            </a:r>
            <a:r>
              <a:rPr sz="2400">
                <a:latin typeface="Calibri"/>
                <a:cs typeface="Calibri"/>
              </a:rPr>
              <a:t>contracts</a:t>
            </a:r>
            <a:r>
              <a:rPr sz="2400" spc="-55">
                <a:latin typeface="Calibri"/>
                <a:cs typeface="Calibri"/>
              </a:rPr>
              <a:t> </a:t>
            </a:r>
            <a:r>
              <a:rPr sz="2400">
                <a:latin typeface="Calibri"/>
                <a:cs typeface="Calibri"/>
              </a:rPr>
              <a:t>or</a:t>
            </a:r>
            <a:r>
              <a:rPr sz="2400" spc="-30">
                <a:latin typeface="Calibri"/>
                <a:cs typeface="Calibri"/>
              </a:rPr>
              <a:t> </a:t>
            </a:r>
            <a:r>
              <a:rPr sz="2400">
                <a:latin typeface="Calibri"/>
                <a:cs typeface="Calibri"/>
              </a:rPr>
              <a:t>purchases</a:t>
            </a:r>
            <a:r>
              <a:rPr sz="2400" spc="-35">
                <a:latin typeface="Calibri"/>
                <a:cs typeface="Calibri"/>
              </a:rPr>
              <a:t> </a:t>
            </a:r>
            <a:r>
              <a:rPr sz="2400">
                <a:latin typeface="Calibri"/>
                <a:cs typeface="Calibri"/>
              </a:rPr>
              <a:t>with</a:t>
            </a:r>
            <a:r>
              <a:rPr sz="2400" spc="-40">
                <a:latin typeface="Calibri"/>
                <a:cs typeface="Calibri"/>
              </a:rPr>
              <a:t> </a:t>
            </a:r>
            <a:r>
              <a:rPr sz="2400">
                <a:latin typeface="Calibri"/>
                <a:cs typeface="Calibri"/>
              </a:rPr>
              <a:t>PY</a:t>
            </a:r>
            <a:r>
              <a:rPr sz="2400" spc="-30">
                <a:latin typeface="Calibri"/>
                <a:cs typeface="Calibri"/>
              </a:rPr>
              <a:t> </a:t>
            </a:r>
            <a:r>
              <a:rPr sz="2400">
                <a:latin typeface="Calibri"/>
                <a:cs typeface="Calibri"/>
              </a:rPr>
              <a:t>funds</a:t>
            </a:r>
            <a:r>
              <a:rPr sz="2400" spc="-20">
                <a:latin typeface="Calibri"/>
                <a:cs typeface="Calibri"/>
              </a:rPr>
              <a:t> </a:t>
            </a:r>
            <a:r>
              <a:rPr sz="2400">
                <a:latin typeface="Calibri"/>
                <a:cs typeface="Calibri"/>
              </a:rPr>
              <a:t>(except</a:t>
            </a:r>
            <a:r>
              <a:rPr sz="2400" spc="-65">
                <a:latin typeface="Calibri"/>
                <a:cs typeface="Calibri"/>
              </a:rPr>
              <a:t> </a:t>
            </a:r>
            <a:r>
              <a:rPr sz="2400">
                <a:latin typeface="Calibri"/>
                <a:cs typeface="Calibri"/>
              </a:rPr>
              <a:t>ShEEP</a:t>
            </a:r>
            <a:r>
              <a:rPr sz="2400" spc="-35">
                <a:latin typeface="Calibri"/>
                <a:cs typeface="Calibri"/>
              </a:rPr>
              <a:t> </a:t>
            </a:r>
            <a:r>
              <a:rPr sz="2400">
                <a:latin typeface="Calibri"/>
                <a:cs typeface="Calibri"/>
              </a:rPr>
              <a:t>and</a:t>
            </a:r>
            <a:r>
              <a:rPr sz="2400" spc="-30">
                <a:latin typeface="Calibri"/>
                <a:cs typeface="Calibri"/>
              </a:rPr>
              <a:t> </a:t>
            </a:r>
            <a:r>
              <a:rPr sz="2400" spc="-10">
                <a:latin typeface="Calibri"/>
                <a:cs typeface="Calibri"/>
              </a:rPr>
              <a:t>LaMB).</a:t>
            </a:r>
            <a:endParaRPr sz="2400">
              <a:latin typeface="Calibri"/>
              <a:cs typeface="Calibri"/>
            </a:endParaRPr>
          </a:p>
          <a:p>
            <a:pPr marL="241300" indent="-228600">
              <a:lnSpc>
                <a:spcPct val="100000"/>
              </a:lnSpc>
              <a:spcBef>
                <a:spcPts val="705"/>
              </a:spcBef>
              <a:buFont typeface="Arial"/>
              <a:buChar char="•"/>
              <a:tabLst>
                <a:tab pos="241300" algn="l"/>
              </a:tabLst>
            </a:pPr>
            <a:r>
              <a:rPr sz="2400">
                <a:latin typeface="Calibri"/>
                <a:cs typeface="Calibri"/>
              </a:rPr>
              <a:t>Cost</a:t>
            </a:r>
            <a:r>
              <a:rPr sz="2400" spc="-85">
                <a:latin typeface="Calibri"/>
                <a:cs typeface="Calibri"/>
              </a:rPr>
              <a:t> </a:t>
            </a:r>
            <a:r>
              <a:rPr sz="2400" spc="-10">
                <a:latin typeface="Calibri"/>
                <a:cs typeface="Calibri"/>
              </a:rPr>
              <a:t>transfer</a:t>
            </a:r>
            <a:r>
              <a:rPr sz="2400" spc="-55">
                <a:latin typeface="Calibri"/>
                <a:cs typeface="Calibri"/>
              </a:rPr>
              <a:t> </a:t>
            </a:r>
            <a:r>
              <a:rPr sz="2400">
                <a:latin typeface="Calibri"/>
                <a:cs typeface="Calibri"/>
              </a:rPr>
              <a:t>or</a:t>
            </a:r>
            <a:r>
              <a:rPr sz="2400" spc="-70">
                <a:latin typeface="Calibri"/>
                <a:cs typeface="Calibri"/>
              </a:rPr>
              <a:t> </a:t>
            </a:r>
            <a:r>
              <a:rPr sz="2400">
                <a:latin typeface="Calibri"/>
                <a:cs typeface="Calibri"/>
              </a:rPr>
              <a:t>obligate</a:t>
            </a:r>
            <a:r>
              <a:rPr sz="2400" spc="-55">
                <a:latin typeface="Calibri"/>
                <a:cs typeface="Calibri"/>
              </a:rPr>
              <a:t> </a:t>
            </a:r>
            <a:r>
              <a:rPr sz="2400" spc="-10">
                <a:latin typeface="Calibri"/>
                <a:cs typeface="Calibri"/>
              </a:rPr>
              <a:t>1358s</a:t>
            </a:r>
            <a:r>
              <a:rPr lang="en-US" sz="2400" spc="-10">
                <a:latin typeface="Calibri"/>
                <a:cs typeface="Calibri"/>
              </a:rPr>
              <a:t> timely and regularly.</a:t>
            </a:r>
            <a:endParaRPr sz="2400">
              <a:latin typeface="Calibri"/>
              <a:cs typeface="Calibri"/>
            </a:endParaRPr>
          </a:p>
          <a:p>
            <a:pPr marL="241300" indent="-228600">
              <a:lnSpc>
                <a:spcPct val="100000"/>
              </a:lnSpc>
              <a:spcBef>
                <a:spcPts val="710"/>
              </a:spcBef>
              <a:buFont typeface="Arial"/>
              <a:buChar char="•"/>
              <a:tabLst>
                <a:tab pos="241300" algn="l"/>
              </a:tabLst>
            </a:pPr>
            <a:r>
              <a:rPr sz="2400">
                <a:latin typeface="Calibri"/>
                <a:cs typeface="Calibri"/>
              </a:rPr>
              <a:t>Meet</a:t>
            </a:r>
            <a:r>
              <a:rPr sz="2400" spc="-35">
                <a:latin typeface="Calibri"/>
                <a:cs typeface="Calibri"/>
              </a:rPr>
              <a:t> </a:t>
            </a:r>
            <a:r>
              <a:rPr sz="2400">
                <a:latin typeface="Calibri"/>
                <a:cs typeface="Calibri"/>
              </a:rPr>
              <a:t>early</a:t>
            </a:r>
            <a:r>
              <a:rPr sz="2400" spc="-20">
                <a:latin typeface="Calibri"/>
                <a:cs typeface="Calibri"/>
              </a:rPr>
              <a:t> </a:t>
            </a:r>
            <a:r>
              <a:rPr sz="2400">
                <a:latin typeface="Calibri"/>
                <a:cs typeface="Calibri"/>
              </a:rPr>
              <a:t>with</a:t>
            </a:r>
            <a:r>
              <a:rPr sz="2400" spc="-25">
                <a:latin typeface="Calibri"/>
                <a:cs typeface="Calibri"/>
              </a:rPr>
              <a:t> </a:t>
            </a:r>
            <a:r>
              <a:rPr sz="2400">
                <a:latin typeface="Calibri"/>
                <a:cs typeface="Calibri"/>
              </a:rPr>
              <a:t>your</a:t>
            </a:r>
            <a:r>
              <a:rPr sz="2400" spc="-10">
                <a:latin typeface="Calibri"/>
                <a:cs typeface="Calibri"/>
              </a:rPr>
              <a:t> investigators</a:t>
            </a:r>
            <a:r>
              <a:rPr lang="en-US" sz="2400" spc="-10">
                <a:latin typeface="Calibri"/>
                <a:cs typeface="Calibri"/>
              </a:rPr>
              <a:t> to develop spend plan</a:t>
            </a:r>
            <a:r>
              <a:rPr sz="2400" spc="-10">
                <a:latin typeface="Calibri"/>
                <a:cs typeface="Calibri"/>
              </a:rPr>
              <a:t>.</a:t>
            </a:r>
            <a:r>
              <a:rPr lang="en-US" sz="2400" spc="-10">
                <a:latin typeface="Calibri"/>
                <a:cs typeface="Calibri"/>
              </a:rPr>
              <a:t> Schedule now if time permits; Pink sheets provide funds for FY24.</a:t>
            </a:r>
          </a:p>
        </p:txBody>
      </p:sp>
      <p:sp>
        <p:nvSpPr>
          <p:cNvPr id="4" name="object 4"/>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17</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505267"/>
          </a:xfrm>
          <a:prstGeom prst="rect">
            <a:avLst/>
          </a:prstGeom>
        </p:spPr>
        <p:txBody>
          <a:bodyPr vert="horz" wrap="square" lIns="0" tIns="12700" rIns="0" bIns="0" rtlCol="0">
            <a:spAutoFit/>
          </a:bodyPr>
          <a:lstStyle/>
          <a:p>
            <a:pPr marL="230504">
              <a:lnSpc>
                <a:spcPct val="100000"/>
              </a:lnSpc>
              <a:spcBef>
                <a:spcPts val="100"/>
              </a:spcBef>
            </a:pPr>
            <a:r>
              <a:rPr sz="3200" spc="-20"/>
              <a:t>Objectives</a:t>
            </a:r>
            <a:r>
              <a:rPr sz="3200" spc="-100"/>
              <a:t> </a:t>
            </a:r>
            <a:r>
              <a:rPr sz="3200"/>
              <a:t>for</a:t>
            </a:r>
            <a:r>
              <a:rPr sz="3200" spc="-110"/>
              <a:t> </a:t>
            </a:r>
            <a:r>
              <a:rPr sz="3200" spc="-40"/>
              <a:t>today’s</a:t>
            </a:r>
            <a:r>
              <a:rPr sz="3200" spc="-125"/>
              <a:t> </a:t>
            </a:r>
            <a:r>
              <a:rPr sz="3200" spc="-10"/>
              <a:t>training</a:t>
            </a:r>
            <a:endParaRPr sz="3200"/>
          </a:p>
        </p:txBody>
      </p:sp>
      <p:sp>
        <p:nvSpPr>
          <p:cNvPr id="4" name="object 4"/>
          <p:cNvSpPr txBox="1"/>
          <p:nvPr/>
        </p:nvSpPr>
        <p:spPr>
          <a:xfrm>
            <a:off x="11170411"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888888"/>
                </a:solidFill>
                <a:latin typeface="Calibri"/>
                <a:cs typeface="Calibri"/>
              </a:rPr>
              <a:t>3</a:t>
            </a:r>
            <a:endParaRPr sz="1200">
              <a:latin typeface="Calibri"/>
              <a:cs typeface="Calibri"/>
            </a:endParaRPr>
          </a:p>
        </p:txBody>
      </p:sp>
      <p:pic>
        <p:nvPicPr>
          <p:cNvPr id="8" name="Picture 7" descr="A person sitting at a table&#10;&#10;Description automatically generated with low confidence">
            <a:extLst>
              <a:ext uri="{FF2B5EF4-FFF2-40B4-BE49-F238E27FC236}">
                <a16:creationId xmlns:a16="http://schemas.microsoft.com/office/drawing/2014/main" id="{E5DB705D-339D-6805-F078-4F996E6A5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350" y="1195309"/>
            <a:ext cx="6569678" cy="4467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2550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D133-C40E-BD98-E091-595A3614B35D}"/>
              </a:ext>
            </a:extLst>
          </p:cNvPr>
          <p:cNvSpPr>
            <a:spLocks noGrp="1"/>
          </p:cNvSpPr>
          <p:nvPr>
            <p:ph type="title"/>
          </p:nvPr>
        </p:nvSpPr>
        <p:spPr>
          <a:xfrm>
            <a:off x="146147" y="158944"/>
            <a:ext cx="11631930" cy="430887"/>
          </a:xfrm>
        </p:spPr>
        <p:txBody>
          <a:bodyPr/>
          <a:lstStyle/>
          <a:p>
            <a:r>
              <a:rPr lang="en-US"/>
              <a:t>Section 5: Planning for FY 24</a:t>
            </a:r>
          </a:p>
        </p:txBody>
      </p:sp>
      <p:sp>
        <p:nvSpPr>
          <p:cNvPr id="3" name="Text Placeholder 2">
            <a:extLst>
              <a:ext uri="{FF2B5EF4-FFF2-40B4-BE49-F238E27FC236}">
                <a16:creationId xmlns:a16="http://schemas.microsoft.com/office/drawing/2014/main" id="{DB7EB85E-3D94-5791-561E-8D0ABF27BC9D}"/>
              </a:ext>
            </a:extLst>
          </p:cNvPr>
          <p:cNvSpPr>
            <a:spLocks noGrp="1"/>
          </p:cNvSpPr>
          <p:nvPr>
            <p:ph type="body" idx="1"/>
          </p:nvPr>
        </p:nvSpPr>
        <p:spPr>
          <a:xfrm>
            <a:off x="661865" y="1071472"/>
            <a:ext cx="10868660" cy="4708981"/>
          </a:xfrm>
        </p:spPr>
        <p:txBody>
          <a:bodyPr/>
          <a:lstStyle/>
          <a:p>
            <a:pPr marL="285750" indent="-285750">
              <a:buFont typeface="Arial" panose="020B0604020202020204" pitchFamily="34" charset="0"/>
              <a:buChar char="•"/>
            </a:pPr>
            <a:r>
              <a:rPr lang="en-US" b="1"/>
              <a:t>Plan to start FY 24 Under a CR</a:t>
            </a:r>
          </a:p>
          <a:p>
            <a:pPr marL="742950" lvl="1" indent="-285750">
              <a:buFont typeface="Arial" panose="020B0604020202020204" pitchFamily="34" charset="0"/>
              <a:buChar char="•"/>
            </a:pPr>
            <a:r>
              <a:rPr lang="en-US">
                <a:hlinkClick r:id="rId2"/>
              </a:rPr>
              <a:t>Leaders in both parties agree to pursue a stopgap to avoid shutdown - Government Executive (govexec.com)</a:t>
            </a:r>
            <a:endParaRPr lang="en-US"/>
          </a:p>
          <a:p>
            <a:pPr marL="742950" lvl="1" indent="-285750">
              <a:buFont typeface="Arial" panose="020B0604020202020204" pitchFamily="34" charset="0"/>
              <a:buChar char="•"/>
            </a:pPr>
            <a:r>
              <a:rPr lang="en-US"/>
              <a:t>Please see the FY 23 ORD CR Guidance (FY 23): </a:t>
            </a:r>
            <a:r>
              <a:rPr lang="en-US">
                <a:hlinkClick r:id="rId3"/>
              </a:rPr>
              <a:t>FY 23 Continuing Resolution Guidance on Budget Execution</a:t>
            </a:r>
            <a:endParaRPr lang="en-US"/>
          </a:p>
          <a:p>
            <a:pPr marL="742950" lvl="1" indent="-285750">
              <a:buFont typeface="Arial" panose="020B0604020202020204" pitchFamily="34" charset="0"/>
              <a:buChar char="•"/>
            </a:pPr>
            <a:r>
              <a:rPr lang="en-US"/>
              <a:t>When annual appropriations acts are not enacted by the beginning of the fiscal year (i.e., by October 1), one or more continuing resolutions may be enacted to provide temporary funding to continue certain programs and activities until action on the annual appropriation is completed. This means, you can obligate and spend money on October 1</a:t>
            </a:r>
            <a:r>
              <a:rPr lang="en-US" baseline="30000"/>
              <a:t>st</a:t>
            </a:r>
            <a:r>
              <a:rPr lang="en-US"/>
              <a:t>, 2023.</a:t>
            </a:r>
          </a:p>
          <a:p>
            <a:pPr marL="1200150" lvl="2" indent="-285750">
              <a:buFont typeface="Arial" panose="020B0604020202020204" pitchFamily="34" charset="0"/>
              <a:buChar char="•"/>
            </a:pPr>
            <a:r>
              <a:rPr lang="en-US"/>
              <a:t>There is no suspension on the use of the purchase card provided an appropriation or continuing resolution has been enacted for FY 24.</a:t>
            </a:r>
          </a:p>
          <a:p>
            <a:pPr marL="1200150" lvl="2" indent="-285750">
              <a:buFont typeface="Arial" panose="020B0604020202020204" pitchFamily="34" charset="0"/>
              <a:buChar char="•"/>
            </a:pPr>
            <a:r>
              <a:rPr lang="en-US"/>
              <a:t>Please remember if you look in FMS/VSSC you will not see your funding loading at the Station/fund level, but funding is still available at the appropriation level for station to obligate payroll, travel, purchase card, contracts, etc.</a:t>
            </a:r>
          </a:p>
          <a:p>
            <a:pPr marL="1200150" lvl="2" indent="-285750">
              <a:buFont typeface="Arial" panose="020B0604020202020204" pitchFamily="34" charset="0"/>
              <a:buChar char="•"/>
            </a:pPr>
            <a:r>
              <a:rPr lang="en-US"/>
              <a:t>Time is required for VHA Finance to setup AACS for FY 24, we anticipate funding will be loaded in early November. </a:t>
            </a:r>
          </a:p>
          <a:p>
            <a:pPr marL="1200150" lvl="2" indent="-285750">
              <a:buFont typeface="Arial" panose="020B0604020202020204" pitchFamily="34" charset="0"/>
              <a:buChar char="•"/>
            </a:pPr>
            <a:r>
              <a:rPr lang="en-US"/>
              <a:t>We will send out a report of the FY 24 CR TDAs in order for you to understand your balances and be assured you are </a:t>
            </a:r>
            <a:r>
              <a:rPr lang="en-US">
                <a:highlight>
                  <a:srgbClr val="FFFF00"/>
                </a:highlight>
              </a:rPr>
              <a:t>NOT</a:t>
            </a:r>
            <a:r>
              <a:rPr lang="en-US"/>
              <a:t> in a negative. </a:t>
            </a:r>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1454640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320" rIns="0" bIns="0" rtlCol="0">
            <a:spAutoFit/>
          </a:bodyPr>
          <a:lstStyle/>
          <a:p>
            <a:pPr marL="4690745">
              <a:lnSpc>
                <a:spcPct val="100000"/>
              </a:lnSpc>
              <a:spcBef>
                <a:spcPts val="95"/>
              </a:spcBef>
            </a:pPr>
            <a:r>
              <a:rPr spc="-25"/>
              <a:t>Questions</a:t>
            </a:r>
          </a:p>
        </p:txBody>
      </p:sp>
      <p:sp>
        <p:nvSpPr>
          <p:cNvPr id="3" name="object 3"/>
          <p:cNvSpPr/>
          <p:nvPr/>
        </p:nvSpPr>
        <p:spPr>
          <a:xfrm>
            <a:off x="2275634" y="1975953"/>
            <a:ext cx="1250315" cy="616585"/>
          </a:xfrm>
          <a:custGeom>
            <a:avLst/>
            <a:gdLst/>
            <a:ahLst/>
            <a:cxnLst/>
            <a:rect l="l" t="t" r="r" b="b"/>
            <a:pathLst>
              <a:path w="1250314" h="616585">
                <a:moveTo>
                  <a:pt x="804824" y="325234"/>
                </a:moveTo>
                <a:lnTo>
                  <a:pt x="171234" y="325234"/>
                </a:lnTo>
                <a:lnTo>
                  <a:pt x="171234" y="359473"/>
                </a:lnTo>
                <a:lnTo>
                  <a:pt x="804824" y="359473"/>
                </a:lnTo>
                <a:lnTo>
                  <a:pt x="804824" y="325234"/>
                </a:lnTo>
                <a:close/>
              </a:path>
              <a:path w="1250314" h="616585">
                <a:moveTo>
                  <a:pt x="976058" y="154051"/>
                </a:moveTo>
                <a:lnTo>
                  <a:pt x="171234" y="154051"/>
                </a:lnTo>
                <a:lnTo>
                  <a:pt x="171234" y="188290"/>
                </a:lnTo>
                <a:lnTo>
                  <a:pt x="976058" y="188290"/>
                </a:lnTo>
                <a:lnTo>
                  <a:pt x="976058" y="154051"/>
                </a:lnTo>
                <a:close/>
              </a:path>
              <a:path w="1250314" h="616585">
                <a:moveTo>
                  <a:pt x="1078801" y="239649"/>
                </a:moveTo>
                <a:lnTo>
                  <a:pt x="171234" y="239649"/>
                </a:lnTo>
                <a:lnTo>
                  <a:pt x="171234" y="273875"/>
                </a:lnTo>
                <a:lnTo>
                  <a:pt x="1078801" y="273875"/>
                </a:lnTo>
                <a:lnTo>
                  <a:pt x="1078801" y="239649"/>
                </a:lnTo>
                <a:close/>
              </a:path>
              <a:path w="1250314" h="616585">
                <a:moveTo>
                  <a:pt x="1250048" y="68478"/>
                </a:moveTo>
                <a:lnTo>
                  <a:pt x="1244663" y="41821"/>
                </a:lnTo>
                <a:lnTo>
                  <a:pt x="1239545" y="34239"/>
                </a:lnTo>
                <a:lnTo>
                  <a:pt x="1229982" y="20053"/>
                </a:lnTo>
                <a:lnTo>
                  <a:pt x="1215796" y="10502"/>
                </a:lnTo>
                <a:lnTo>
                  <a:pt x="1215796" y="68478"/>
                </a:lnTo>
                <a:lnTo>
                  <a:pt x="1215796" y="427951"/>
                </a:lnTo>
                <a:lnTo>
                  <a:pt x="1213104" y="441274"/>
                </a:lnTo>
                <a:lnTo>
                  <a:pt x="1205763" y="452158"/>
                </a:lnTo>
                <a:lnTo>
                  <a:pt x="1194879" y="459498"/>
                </a:lnTo>
                <a:lnTo>
                  <a:pt x="1181544" y="462178"/>
                </a:lnTo>
                <a:lnTo>
                  <a:pt x="873315" y="462178"/>
                </a:lnTo>
                <a:lnTo>
                  <a:pt x="873315" y="533603"/>
                </a:lnTo>
                <a:lnTo>
                  <a:pt x="836129" y="496417"/>
                </a:lnTo>
                <a:lnTo>
                  <a:pt x="801878" y="462178"/>
                </a:lnTo>
                <a:lnTo>
                  <a:pt x="665073" y="462178"/>
                </a:lnTo>
                <a:lnTo>
                  <a:pt x="616458" y="547243"/>
                </a:lnTo>
                <a:lnTo>
                  <a:pt x="587413" y="496417"/>
                </a:lnTo>
                <a:lnTo>
                  <a:pt x="567842" y="462178"/>
                </a:lnTo>
                <a:lnTo>
                  <a:pt x="431038" y="462178"/>
                </a:lnTo>
                <a:lnTo>
                  <a:pt x="359600" y="533603"/>
                </a:lnTo>
                <a:lnTo>
                  <a:pt x="359600" y="462178"/>
                </a:lnTo>
                <a:lnTo>
                  <a:pt x="68491" y="462178"/>
                </a:lnTo>
                <a:lnTo>
                  <a:pt x="55156" y="459498"/>
                </a:lnTo>
                <a:lnTo>
                  <a:pt x="44272" y="452158"/>
                </a:lnTo>
                <a:lnTo>
                  <a:pt x="36931" y="441274"/>
                </a:lnTo>
                <a:lnTo>
                  <a:pt x="34251" y="427951"/>
                </a:lnTo>
                <a:lnTo>
                  <a:pt x="34251" y="68478"/>
                </a:lnTo>
                <a:lnTo>
                  <a:pt x="36931" y="55143"/>
                </a:lnTo>
                <a:lnTo>
                  <a:pt x="44272" y="44259"/>
                </a:lnTo>
                <a:lnTo>
                  <a:pt x="55156" y="36931"/>
                </a:lnTo>
                <a:lnTo>
                  <a:pt x="68491" y="34239"/>
                </a:lnTo>
                <a:lnTo>
                  <a:pt x="1181544" y="34239"/>
                </a:lnTo>
                <a:lnTo>
                  <a:pt x="1194879" y="36931"/>
                </a:lnTo>
                <a:lnTo>
                  <a:pt x="1205763" y="44259"/>
                </a:lnTo>
                <a:lnTo>
                  <a:pt x="1213104" y="55143"/>
                </a:lnTo>
                <a:lnTo>
                  <a:pt x="1215796" y="68478"/>
                </a:lnTo>
                <a:lnTo>
                  <a:pt x="1215796" y="10502"/>
                </a:lnTo>
                <a:lnTo>
                  <a:pt x="1208214" y="5384"/>
                </a:lnTo>
                <a:lnTo>
                  <a:pt x="1181544" y="0"/>
                </a:lnTo>
                <a:lnTo>
                  <a:pt x="68491" y="0"/>
                </a:lnTo>
                <a:lnTo>
                  <a:pt x="41833" y="5384"/>
                </a:lnTo>
                <a:lnTo>
                  <a:pt x="20066" y="20053"/>
                </a:lnTo>
                <a:lnTo>
                  <a:pt x="5384" y="41821"/>
                </a:lnTo>
                <a:lnTo>
                  <a:pt x="0" y="68478"/>
                </a:lnTo>
                <a:lnTo>
                  <a:pt x="0" y="427951"/>
                </a:lnTo>
                <a:lnTo>
                  <a:pt x="5384" y="454596"/>
                </a:lnTo>
                <a:lnTo>
                  <a:pt x="20066" y="476364"/>
                </a:lnTo>
                <a:lnTo>
                  <a:pt x="41833" y="491032"/>
                </a:lnTo>
                <a:lnTo>
                  <a:pt x="68491" y="496417"/>
                </a:lnTo>
                <a:lnTo>
                  <a:pt x="325348" y="496417"/>
                </a:lnTo>
                <a:lnTo>
                  <a:pt x="325348" y="616242"/>
                </a:lnTo>
                <a:lnTo>
                  <a:pt x="408025" y="533603"/>
                </a:lnTo>
                <a:lnTo>
                  <a:pt x="445223" y="496417"/>
                </a:lnTo>
                <a:lnTo>
                  <a:pt x="547966" y="496417"/>
                </a:lnTo>
                <a:lnTo>
                  <a:pt x="616458" y="616242"/>
                </a:lnTo>
                <a:lnTo>
                  <a:pt x="655904" y="547243"/>
                </a:lnTo>
                <a:lnTo>
                  <a:pt x="684949" y="496417"/>
                </a:lnTo>
                <a:lnTo>
                  <a:pt x="787692" y="496417"/>
                </a:lnTo>
                <a:lnTo>
                  <a:pt x="907567" y="616242"/>
                </a:lnTo>
                <a:lnTo>
                  <a:pt x="907567" y="533603"/>
                </a:lnTo>
                <a:lnTo>
                  <a:pt x="907567" y="496417"/>
                </a:lnTo>
                <a:lnTo>
                  <a:pt x="1181544" y="496417"/>
                </a:lnTo>
                <a:lnTo>
                  <a:pt x="1208214" y="491032"/>
                </a:lnTo>
                <a:lnTo>
                  <a:pt x="1229982" y="476364"/>
                </a:lnTo>
                <a:lnTo>
                  <a:pt x="1244663" y="454596"/>
                </a:lnTo>
                <a:lnTo>
                  <a:pt x="1250048" y="427951"/>
                </a:lnTo>
                <a:lnTo>
                  <a:pt x="1250048" y="68478"/>
                </a:lnTo>
                <a:close/>
              </a:path>
            </a:pathLst>
          </a:custGeom>
          <a:solidFill>
            <a:srgbClr val="000000"/>
          </a:solidFill>
        </p:spPr>
        <p:txBody>
          <a:bodyPr wrap="square" lIns="0" tIns="0" rIns="0" bIns="0" rtlCol="0"/>
          <a:lstStyle/>
          <a:p>
            <a:endParaRPr/>
          </a:p>
        </p:txBody>
      </p:sp>
      <p:sp>
        <p:nvSpPr>
          <p:cNvPr id="4" name="object 4"/>
          <p:cNvSpPr/>
          <p:nvPr/>
        </p:nvSpPr>
        <p:spPr>
          <a:xfrm>
            <a:off x="2258489" y="3002673"/>
            <a:ext cx="1267460" cy="650875"/>
          </a:xfrm>
          <a:custGeom>
            <a:avLst/>
            <a:gdLst/>
            <a:ahLst/>
            <a:cxnLst/>
            <a:rect l="l" t="t" r="r" b="b"/>
            <a:pathLst>
              <a:path w="1267460" h="650875">
                <a:moveTo>
                  <a:pt x="406488" y="135940"/>
                </a:moveTo>
                <a:lnTo>
                  <a:pt x="399719" y="94081"/>
                </a:lnTo>
                <a:lnTo>
                  <a:pt x="380911" y="57721"/>
                </a:lnTo>
                <a:lnTo>
                  <a:pt x="372237" y="49060"/>
                </a:lnTo>
                <a:lnTo>
                  <a:pt x="372237" y="136004"/>
                </a:lnTo>
                <a:lnTo>
                  <a:pt x="364502" y="174231"/>
                </a:lnTo>
                <a:lnTo>
                  <a:pt x="343433" y="205447"/>
                </a:lnTo>
                <a:lnTo>
                  <a:pt x="312191" y="226491"/>
                </a:lnTo>
                <a:lnTo>
                  <a:pt x="273951" y="234188"/>
                </a:lnTo>
                <a:lnTo>
                  <a:pt x="235699" y="226466"/>
                </a:lnTo>
                <a:lnTo>
                  <a:pt x="204482" y="205397"/>
                </a:lnTo>
                <a:lnTo>
                  <a:pt x="183438" y="174167"/>
                </a:lnTo>
                <a:lnTo>
                  <a:pt x="175729" y="135940"/>
                </a:lnTo>
                <a:lnTo>
                  <a:pt x="183451" y="97713"/>
                </a:lnTo>
                <a:lnTo>
                  <a:pt x="204520" y="66509"/>
                </a:lnTo>
                <a:lnTo>
                  <a:pt x="235750" y="45466"/>
                </a:lnTo>
                <a:lnTo>
                  <a:pt x="273977" y="37744"/>
                </a:lnTo>
                <a:lnTo>
                  <a:pt x="312216" y="45504"/>
                </a:lnTo>
                <a:lnTo>
                  <a:pt x="343433" y="66560"/>
                </a:lnTo>
                <a:lnTo>
                  <a:pt x="364490" y="97790"/>
                </a:lnTo>
                <a:lnTo>
                  <a:pt x="372237" y="136004"/>
                </a:lnTo>
                <a:lnTo>
                  <a:pt x="372237" y="49060"/>
                </a:lnTo>
                <a:lnTo>
                  <a:pt x="360921" y="37744"/>
                </a:lnTo>
                <a:lnTo>
                  <a:pt x="352259" y="29083"/>
                </a:lnTo>
                <a:lnTo>
                  <a:pt x="315874" y="10274"/>
                </a:lnTo>
                <a:lnTo>
                  <a:pt x="273977" y="3517"/>
                </a:lnTo>
                <a:lnTo>
                  <a:pt x="232092" y="10274"/>
                </a:lnTo>
                <a:lnTo>
                  <a:pt x="195719" y="29083"/>
                </a:lnTo>
                <a:lnTo>
                  <a:pt x="167030" y="57772"/>
                </a:lnTo>
                <a:lnTo>
                  <a:pt x="148221" y="94132"/>
                </a:lnTo>
                <a:lnTo>
                  <a:pt x="141478" y="136004"/>
                </a:lnTo>
                <a:lnTo>
                  <a:pt x="148234" y="177876"/>
                </a:lnTo>
                <a:lnTo>
                  <a:pt x="167055" y="214223"/>
                </a:lnTo>
                <a:lnTo>
                  <a:pt x="195745" y="242887"/>
                </a:lnTo>
                <a:lnTo>
                  <a:pt x="232130" y="261683"/>
                </a:lnTo>
                <a:lnTo>
                  <a:pt x="274015" y="268427"/>
                </a:lnTo>
                <a:lnTo>
                  <a:pt x="315899" y="261670"/>
                </a:lnTo>
                <a:lnTo>
                  <a:pt x="352272" y="242849"/>
                </a:lnTo>
                <a:lnTo>
                  <a:pt x="360921" y="234188"/>
                </a:lnTo>
                <a:lnTo>
                  <a:pt x="380936" y="214172"/>
                </a:lnTo>
                <a:lnTo>
                  <a:pt x="399745" y="177812"/>
                </a:lnTo>
                <a:lnTo>
                  <a:pt x="406488" y="135940"/>
                </a:lnTo>
                <a:close/>
              </a:path>
              <a:path w="1267460" h="650875">
                <a:moveTo>
                  <a:pt x="520382" y="377558"/>
                </a:moveTo>
                <a:lnTo>
                  <a:pt x="485800" y="352691"/>
                </a:lnTo>
                <a:lnTo>
                  <a:pt x="419976" y="320484"/>
                </a:lnTo>
                <a:lnTo>
                  <a:pt x="357670" y="302234"/>
                </a:lnTo>
                <a:lnTo>
                  <a:pt x="302107" y="293827"/>
                </a:lnTo>
                <a:lnTo>
                  <a:pt x="273977" y="292722"/>
                </a:lnTo>
                <a:lnTo>
                  <a:pt x="245948" y="294119"/>
                </a:lnTo>
                <a:lnTo>
                  <a:pt x="190525" y="302475"/>
                </a:lnTo>
                <a:lnTo>
                  <a:pt x="128549" y="321170"/>
                </a:lnTo>
                <a:lnTo>
                  <a:pt x="62750" y="353301"/>
                </a:lnTo>
                <a:lnTo>
                  <a:pt x="18757" y="386664"/>
                </a:lnTo>
                <a:lnTo>
                  <a:pt x="0" y="438213"/>
                </a:lnTo>
                <a:lnTo>
                  <a:pt x="0" y="547776"/>
                </a:lnTo>
                <a:lnTo>
                  <a:pt x="34251" y="547776"/>
                </a:lnTo>
                <a:lnTo>
                  <a:pt x="34251" y="438213"/>
                </a:lnTo>
                <a:lnTo>
                  <a:pt x="35674" y="427456"/>
                </a:lnTo>
                <a:lnTo>
                  <a:pt x="80860" y="382371"/>
                </a:lnTo>
                <a:lnTo>
                  <a:pt x="140855" y="353123"/>
                </a:lnTo>
                <a:lnTo>
                  <a:pt x="197472" y="335978"/>
                </a:lnTo>
                <a:lnTo>
                  <a:pt x="248272" y="328256"/>
                </a:lnTo>
                <a:lnTo>
                  <a:pt x="273977" y="326948"/>
                </a:lnTo>
                <a:lnTo>
                  <a:pt x="299669" y="327977"/>
                </a:lnTo>
                <a:lnTo>
                  <a:pt x="350405" y="335711"/>
                </a:lnTo>
                <a:lnTo>
                  <a:pt x="402971" y="351028"/>
                </a:lnTo>
                <a:lnTo>
                  <a:pt x="455714" y="375056"/>
                </a:lnTo>
                <a:lnTo>
                  <a:pt x="480466" y="390283"/>
                </a:lnTo>
                <a:lnTo>
                  <a:pt x="496989" y="384403"/>
                </a:lnTo>
                <a:lnTo>
                  <a:pt x="515874" y="378637"/>
                </a:lnTo>
                <a:lnTo>
                  <a:pt x="520382" y="377558"/>
                </a:lnTo>
                <a:close/>
              </a:path>
              <a:path w="1267460" h="650875">
                <a:moveTo>
                  <a:pt x="766089" y="238645"/>
                </a:moveTo>
                <a:lnTo>
                  <a:pt x="759320" y="196786"/>
                </a:lnTo>
                <a:lnTo>
                  <a:pt x="740511" y="160426"/>
                </a:lnTo>
                <a:lnTo>
                  <a:pt x="731837" y="151765"/>
                </a:lnTo>
                <a:lnTo>
                  <a:pt x="731837" y="238709"/>
                </a:lnTo>
                <a:lnTo>
                  <a:pt x="724103" y="276936"/>
                </a:lnTo>
                <a:lnTo>
                  <a:pt x="703033" y="308152"/>
                </a:lnTo>
                <a:lnTo>
                  <a:pt x="671791" y="329196"/>
                </a:lnTo>
                <a:lnTo>
                  <a:pt x="633552" y="336892"/>
                </a:lnTo>
                <a:lnTo>
                  <a:pt x="595299" y="329171"/>
                </a:lnTo>
                <a:lnTo>
                  <a:pt x="564083" y="308102"/>
                </a:lnTo>
                <a:lnTo>
                  <a:pt x="543039" y="276872"/>
                </a:lnTo>
                <a:lnTo>
                  <a:pt x="535330" y="238645"/>
                </a:lnTo>
                <a:lnTo>
                  <a:pt x="543052" y="200418"/>
                </a:lnTo>
                <a:lnTo>
                  <a:pt x="564121" y="169214"/>
                </a:lnTo>
                <a:lnTo>
                  <a:pt x="595350" y="148170"/>
                </a:lnTo>
                <a:lnTo>
                  <a:pt x="633577" y="140449"/>
                </a:lnTo>
                <a:lnTo>
                  <a:pt x="671817" y="148209"/>
                </a:lnTo>
                <a:lnTo>
                  <a:pt x="703033" y="169278"/>
                </a:lnTo>
                <a:lnTo>
                  <a:pt x="724090" y="200494"/>
                </a:lnTo>
                <a:lnTo>
                  <a:pt x="731837" y="238709"/>
                </a:lnTo>
                <a:lnTo>
                  <a:pt x="731837" y="151765"/>
                </a:lnTo>
                <a:lnTo>
                  <a:pt x="720521" y="140449"/>
                </a:lnTo>
                <a:lnTo>
                  <a:pt x="711860" y="131787"/>
                </a:lnTo>
                <a:lnTo>
                  <a:pt x="675487" y="112979"/>
                </a:lnTo>
                <a:lnTo>
                  <a:pt x="633577" y="106222"/>
                </a:lnTo>
                <a:lnTo>
                  <a:pt x="591693" y="112979"/>
                </a:lnTo>
                <a:lnTo>
                  <a:pt x="555320" y="131787"/>
                </a:lnTo>
                <a:lnTo>
                  <a:pt x="526630" y="160477"/>
                </a:lnTo>
                <a:lnTo>
                  <a:pt x="507822" y="196837"/>
                </a:lnTo>
                <a:lnTo>
                  <a:pt x="501078" y="238709"/>
                </a:lnTo>
                <a:lnTo>
                  <a:pt x="507847" y="280581"/>
                </a:lnTo>
                <a:lnTo>
                  <a:pt x="526656" y="316941"/>
                </a:lnTo>
                <a:lnTo>
                  <a:pt x="555345" y="345605"/>
                </a:lnTo>
                <a:lnTo>
                  <a:pt x="591731" y="364388"/>
                </a:lnTo>
                <a:lnTo>
                  <a:pt x="633615" y="371132"/>
                </a:lnTo>
                <a:lnTo>
                  <a:pt x="675500" y="364375"/>
                </a:lnTo>
                <a:lnTo>
                  <a:pt x="711873" y="345554"/>
                </a:lnTo>
                <a:lnTo>
                  <a:pt x="720534" y="336892"/>
                </a:lnTo>
                <a:lnTo>
                  <a:pt x="740549" y="316877"/>
                </a:lnTo>
                <a:lnTo>
                  <a:pt x="759345" y="280517"/>
                </a:lnTo>
                <a:lnTo>
                  <a:pt x="766089" y="238645"/>
                </a:lnTo>
                <a:close/>
              </a:path>
              <a:path w="1267460" h="650875">
                <a:moveTo>
                  <a:pt x="907567" y="540931"/>
                </a:moveTo>
                <a:lnTo>
                  <a:pt x="888898" y="489458"/>
                </a:lnTo>
                <a:lnTo>
                  <a:pt x="845375" y="455345"/>
                </a:lnTo>
                <a:lnTo>
                  <a:pt x="779564" y="423138"/>
                </a:lnTo>
                <a:lnTo>
                  <a:pt x="717270" y="404901"/>
                </a:lnTo>
                <a:lnTo>
                  <a:pt x="661708" y="396532"/>
                </a:lnTo>
                <a:lnTo>
                  <a:pt x="633577" y="395427"/>
                </a:lnTo>
                <a:lnTo>
                  <a:pt x="605548" y="396824"/>
                </a:lnTo>
                <a:lnTo>
                  <a:pt x="550125" y="405193"/>
                </a:lnTo>
                <a:lnTo>
                  <a:pt x="488149" y="423875"/>
                </a:lnTo>
                <a:lnTo>
                  <a:pt x="422351" y="456006"/>
                </a:lnTo>
                <a:lnTo>
                  <a:pt x="378358" y="489369"/>
                </a:lnTo>
                <a:lnTo>
                  <a:pt x="359600" y="540931"/>
                </a:lnTo>
                <a:lnTo>
                  <a:pt x="359600" y="650481"/>
                </a:lnTo>
                <a:lnTo>
                  <a:pt x="393852" y="650481"/>
                </a:lnTo>
                <a:lnTo>
                  <a:pt x="393852" y="540931"/>
                </a:lnTo>
                <a:lnTo>
                  <a:pt x="395274" y="530161"/>
                </a:lnTo>
                <a:lnTo>
                  <a:pt x="440474" y="485076"/>
                </a:lnTo>
                <a:lnTo>
                  <a:pt x="500456" y="455828"/>
                </a:lnTo>
                <a:lnTo>
                  <a:pt x="557072" y="438683"/>
                </a:lnTo>
                <a:lnTo>
                  <a:pt x="607872" y="430974"/>
                </a:lnTo>
                <a:lnTo>
                  <a:pt x="633577" y="429666"/>
                </a:lnTo>
                <a:lnTo>
                  <a:pt x="659269" y="430695"/>
                </a:lnTo>
                <a:lnTo>
                  <a:pt x="710006" y="438416"/>
                </a:lnTo>
                <a:lnTo>
                  <a:pt x="766724" y="454964"/>
                </a:lnTo>
                <a:lnTo>
                  <a:pt x="826554" y="484009"/>
                </a:lnTo>
                <a:lnTo>
                  <a:pt x="861987" y="510641"/>
                </a:lnTo>
                <a:lnTo>
                  <a:pt x="873315" y="540931"/>
                </a:lnTo>
                <a:lnTo>
                  <a:pt x="873315" y="650481"/>
                </a:lnTo>
                <a:lnTo>
                  <a:pt x="907567" y="650481"/>
                </a:lnTo>
                <a:lnTo>
                  <a:pt x="907567" y="540931"/>
                </a:lnTo>
                <a:close/>
              </a:path>
              <a:path w="1267460" h="650875">
                <a:moveTo>
                  <a:pt x="1125689" y="132422"/>
                </a:moveTo>
                <a:lnTo>
                  <a:pt x="1118933" y="90563"/>
                </a:lnTo>
                <a:lnTo>
                  <a:pt x="1100112" y="54216"/>
                </a:lnTo>
                <a:lnTo>
                  <a:pt x="1091438" y="45554"/>
                </a:lnTo>
                <a:lnTo>
                  <a:pt x="1091438" y="132499"/>
                </a:lnTo>
                <a:lnTo>
                  <a:pt x="1083703" y="170726"/>
                </a:lnTo>
                <a:lnTo>
                  <a:pt x="1062634" y="201942"/>
                </a:lnTo>
                <a:lnTo>
                  <a:pt x="1031405" y="222973"/>
                </a:lnTo>
                <a:lnTo>
                  <a:pt x="993152" y="230682"/>
                </a:lnTo>
                <a:lnTo>
                  <a:pt x="954913" y="222948"/>
                </a:lnTo>
                <a:lnTo>
                  <a:pt x="923683" y="201891"/>
                </a:lnTo>
                <a:lnTo>
                  <a:pt x="902639" y="170662"/>
                </a:lnTo>
                <a:lnTo>
                  <a:pt x="894930" y="132422"/>
                </a:lnTo>
                <a:lnTo>
                  <a:pt x="902665" y="94208"/>
                </a:lnTo>
                <a:lnTo>
                  <a:pt x="923721" y="62992"/>
                </a:lnTo>
                <a:lnTo>
                  <a:pt x="954951" y="41960"/>
                </a:lnTo>
                <a:lnTo>
                  <a:pt x="993190" y="34239"/>
                </a:lnTo>
                <a:lnTo>
                  <a:pt x="1031417" y="41998"/>
                </a:lnTo>
                <a:lnTo>
                  <a:pt x="1062634" y="63055"/>
                </a:lnTo>
                <a:lnTo>
                  <a:pt x="1083691" y="94272"/>
                </a:lnTo>
                <a:lnTo>
                  <a:pt x="1091438" y="132499"/>
                </a:lnTo>
                <a:lnTo>
                  <a:pt x="1091438" y="45554"/>
                </a:lnTo>
                <a:lnTo>
                  <a:pt x="1080122" y="34239"/>
                </a:lnTo>
                <a:lnTo>
                  <a:pt x="1071460" y="25577"/>
                </a:lnTo>
                <a:lnTo>
                  <a:pt x="1035088" y="6769"/>
                </a:lnTo>
                <a:lnTo>
                  <a:pt x="993190" y="0"/>
                </a:lnTo>
                <a:lnTo>
                  <a:pt x="951293" y="6769"/>
                </a:lnTo>
                <a:lnTo>
                  <a:pt x="914920" y="25577"/>
                </a:lnTo>
                <a:lnTo>
                  <a:pt x="886231" y="54254"/>
                </a:lnTo>
                <a:lnTo>
                  <a:pt x="867422" y="90627"/>
                </a:lnTo>
                <a:lnTo>
                  <a:pt x="860679" y="132499"/>
                </a:lnTo>
                <a:lnTo>
                  <a:pt x="867448" y="174358"/>
                </a:lnTo>
                <a:lnTo>
                  <a:pt x="886269" y="210718"/>
                </a:lnTo>
                <a:lnTo>
                  <a:pt x="914958" y="239382"/>
                </a:lnTo>
                <a:lnTo>
                  <a:pt x="951331" y="258178"/>
                </a:lnTo>
                <a:lnTo>
                  <a:pt x="993216" y="264922"/>
                </a:lnTo>
                <a:lnTo>
                  <a:pt x="1035100" y="258152"/>
                </a:lnTo>
                <a:lnTo>
                  <a:pt x="1071473" y="239344"/>
                </a:lnTo>
                <a:lnTo>
                  <a:pt x="1080135" y="230682"/>
                </a:lnTo>
                <a:lnTo>
                  <a:pt x="1100150" y="210667"/>
                </a:lnTo>
                <a:lnTo>
                  <a:pt x="1118946" y="174294"/>
                </a:lnTo>
                <a:lnTo>
                  <a:pt x="1125689" y="132422"/>
                </a:lnTo>
                <a:close/>
              </a:path>
              <a:path w="1267460" h="650875">
                <a:moveTo>
                  <a:pt x="1267167" y="434695"/>
                </a:moveTo>
                <a:lnTo>
                  <a:pt x="1248498" y="383222"/>
                </a:lnTo>
                <a:lnTo>
                  <a:pt x="1204976" y="349123"/>
                </a:lnTo>
                <a:lnTo>
                  <a:pt x="1139164" y="316928"/>
                </a:lnTo>
                <a:lnTo>
                  <a:pt x="1076871" y="298678"/>
                </a:lnTo>
                <a:lnTo>
                  <a:pt x="1021308" y="290258"/>
                </a:lnTo>
                <a:lnTo>
                  <a:pt x="993190" y="289153"/>
                </a:lnTo>
                <a:lnTo>
                  <a:pt x="965149" y="290550"/>
                </a:lnTo>
                <a:lnTo>
                  <a:pt x="909726" y="298932"/>
                </a:lnTo>
                <a:lnTo>
                  <a:pt x="847750" y="317627"/>
                </a:lnTo>
                <a:lnTo>
                  <a:pt x="781964" y="349745"/>
                </a:lnTo>
                <a:lnTo>
                  <a:pt x="746264" y="374269"/>
                </a:lnTo>
                <a:lnTo>
                  <a:pt x="743915" y="376631"/>
                </a:lnTo>
                <a:lnTo>
                  <a:pt x="762012" y="381647"/>
                </a:lnTo>
                <a:lnTo>
                  <a:pt x="784440" y="389051"/>
                </a:lnTo>
                <a:lnTo>
                  <a:pt x="836218" y="359981"/>
                </a:lnTo>
                <a:lnTo>
                  <a:pt x="891743" y="338937"/>
                </a:lnTo>
                <a:lnTo>
                  <a:pt x="941946" y="327850"/>
                </a:lnTo>
                <a:lnTo>
                  <a:pt x="993190" y="323532"/>
                </a:lnTo>
                <a:lnTo>
                  <a:pt x="1018882" y="324561"/>
                </a:lnTo>
                <a:lnTo>
                  <a:pt x="1069606" y="332270"/>
                </a:lnTo>
                <a:lnTo>
                  <a:pt x="1126324" y="348830"/>
                </a:lnTo>
                <a:lnTo>
                  <a:pt x="1186167" y="377888"/>
                </a:lnTo>
                <a:lnTo>
                  <a:pt x="1221574" y="404482"/>
                </a:lnTo>
                <a:lnTo>
                  <a:pt x="1232916" y="434695"/>
                </a:lnTo>
                <a:lnTo>
                  <a:pt x="1232916" y="544245"/>
                </a:lnTo>
                <a:lnTo>
                  <a:pt x="1267167" y="544245"/>
                </a:lnTo>
                <a:lnTo>
                  <a:pt x="1267167" y="434695"/>
                </a:lnTo>
                <a:close/>
              </a:path>
            </a:pathLst>
          </a:custGeom>
          <a:solidFill>
            <a:srgbClr val="000000"/>
          </a:solidFill>
        </p:spPr>
        <p:txBody>
          <a:bodyPr wrap="square" lIns="0" tIns="0" rIns="0" bIns="0" rtlCol="0"/>
          <a:lstStyle/>
          <a:p>
            <a:endParaRPr/>
          </a:p>
        </p:txBody>
      </p:sp>
      <p:pic>
        <p:nvPicPr>
          <p:cNvPr id="10" name="Picture 9" descr="A person in a suit and tie&#10;&#10;Description automatically generated">
            <a:extLst>
              <a:ext uri="{FF2B5EF4-FFF2-40B4-BE49-F238E27FC236}">
                <a16:creationId xmlns:a16="http://schemas.microsoft.com/office/drawing/2014/main" id="{9DE52276-B3C9-2F63-FEDC-0EF7A98E1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69147"/>
            <a:ext cx="5056467" cy="4752097"/>
          </a:xfrm>
          <a:prstGeom prst="rect">
            <a:avLst/>
          </a:prstGeom>
          <a:ln w="57150">
            <a:solidFill>
              <a:schemeClr val="tx2"/>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320" rIns="0" bIns="0" rtlCol="0">
            <a:spAutoFit/>
          </a:bodyPr>
          <a:lstStyle/>
          <a:p>
            <a:pPr marL="230504">
              <a:lnSpc>
                <a:spcPct val="100000"/>
              </a:lnSpc>
              <a:spcBef>
                <a:spcPts val="95"/>
              </a:spcBef>
            </a:pPr>
            <a:r>
              <a:rPr spc="-20"/>
              <a:t>Useful</a:t>
            </a:r>
            <a:r>
              <a:rPr spc="-114"/>
              <a:t> </a:t>
            </a:r>
            <a:r>
              <a:rPr spc="-25"/>
              <a:t>Resources</a:t>
            </a:r>
          </a:p>
        </p:txBody>
      </p:sp>
      <p:sp>
        <p:nvSpPr>
          <p:cNvPr id="3" name="object 3"/>
          <p:cNvSpPr txBox="1"/>
          <p:nvPr/>
        </p:nvSpPr>
        <p:spPr>
          <a:xfrm>
            <a:off x="450215" y="1329109"/>
            <a:ext cx="6555105" cy="452120"/>
          </a:xfrm>
          <a:prstGeom prst="rect">
            <a:avLst/>
          </a:prstGeom>
        </p:spPr>
        <p:txBody>
          <a:bodyPr vert="horz" wrap="square" lIns="0" tIns="12065" rIns="0" bIns="0" rtlCol="0">
            <a:spAutoFit/>
          </a:bodyPr>
          <a:lstStyle/>
          <a:p>
            <a:pPr marL="241300" indent="-229235">
              <a:lnSpc>
                <a:spcPct val="100000"/>
              </a:lnSpc>
              <a:spcBef>
                <a:spcPts val="95"/>
              </a:spcBef>
              <a:buClr>
                <a:srgbClr val="000000"/>
              </a:buClr>
              <a:buFont typeface="Arial"/>
              <a:buChar char="•"/>
              <a:tabLst>
                <a:tab pos="241935" algn="l"/>
              </a:tabLst>
            </a:pPr>
            <a:r>
              <a:rPr sz="2800" u="sng">
                <a:solidFill>
                  <a:srgbClr val="0562C1"/>
                </a:solidFill>
                <a:uFill>
                  <a:solidFill>
                    <a:srgbClr val="0562C1"/>
                  </a:solidFill>
                </a:uFill>
                <a:latin typeface="Calibri"/>
                <a:cs typeface="Calibri"/>
                <a:hlinkClick r:id="rId2"/>
              </a:rPr>
              <a:t>Past</a:t>
            </a:r>
            <a:r>
              <a:rPr sz="2800" u="sng" spc="-85">
                <a:solidFill>
                  <a:srgbClr val="0562C1"/>
                </a:solidFill>
                <a:uFill>
                  <a:solidFill>
                    <a:srgbClr val="0562C1"/>
                  </a:solidFill>
                </a:uFill>
                <a:latin typeface="Calibri"/>
                <a:cs typeface="Calibri"/>
                <a:hlinkClick r:id="rId2"/>
              </a:rPr>
              <a:t> </a:t>
            </a:r>
            <a:r>
              <a:rPr sz="2800" u="sng">
                <a:solidFill>
                  <a:srgbClr val="0562C1"/>
                </a:solidFill>
                <a:uFill>
                  <a:solidFill>
                    <a:srgbClr val="0562C1"/>
                  </a:solidFill>
                </a:uFill>
                <a:latin typeface="Calibri"/>
                <a:cs typeface="Calibri"/>
                <a:hlinkClick r:id="rId2"/>
              </a:rPr>
              <a:t>ORD</a:t>
            </a:r>
            <a:r>
              <a:rPr sz="2800" u="sng" spc="-95">
                <a:solidFill>
                  <a:srgbClr val="0562C1"/>
                </a:solidFill>
                <a:uFill>
                  <a:solidFill>
                    <a:srgbClr val="0562C1"/>
                  </a:solidFill>
                </a:uFill>
                <a:latin typeface="Calibri"/>
                <a:cs typeface="Calibri"/>
                <a:hlinkClick r:id="rId2"/>
              </a:rPr>
              <a:t> </a:t>
            </a:r>
            <a:r>
              <a:rPr sz="2800" u="sng">
                <a:solidFill>
                  <a:srgbClr val="0562C1"/>
                </a:solidFill>
                <a:uFill>
                  <a:solidFill>
                    <a:srgbClr val="0562C1"/>
                  </a:solidFill>
                </a:uFill>
                <a:latin typeface="Calibri"/>
                <a:cs typeface="Calibri"/>
                <a:hlinkClick r:id="rId2"/>
              </a:rPr>
              <a:t>Finance</a:t>
            </a:r>
            <a:r>
              <a:rPr sz="2800" u="sng" spc="-90">
                <a:solidFill>
                  <a:srgbClr val="0562C1"/>
                </a:solidFill>
                <a:uFill>
                  <a:solidFill>
                    <a:srgbClr val="0562C1"/>
                  </a:solidFill>
                </a:uFill>
                <a:latin typeface="Calibri"/>
                <a:cs typeface="Calibri"/>
                <a:hlinkClick r:id="rId2"/>
              </a:rPr>
              <a:t> </a:t>
            </a:r>
            <a:r>
              <a:rPr sz="2800" u="sng" spc="-30">
                <a:solidFill>
                  <a:srgbClr val="0562C1"/>
                </a:solidFill>
                <a:uFill>
                  <a:solidFill>
                    <a:srgbClr val="0562C1"/>
                  </a:solidFill>
                </a:uFill>
                <a:latin typeface="Calibri"/>
                <a:cs typeface="Calibri"/>
                <a:hlinkClick r:id="rId2"/>
              </a:rPr>
              <a:t>Training</a:t>
            </a:r>
            <a:r>
              <a:rPr sz="2800" u="sng" spc="-90">
                <a:solidFill>
                  <a:srgbClr val="0562C1"/>
                </a:solidFill>
                <a:uFill>
                  <a:solidFill>
                    <a:srgbClr val="0562C1"/>
                  </a:solidFill>
                </a:uFill>
                <a:latin typeface="Calibri"/>
                <a:cs typeface="Calibri"/>
                <a:hlinkClick r:id="rId2"/>
              </a:rPr>
              <a:t> </a:t>
            </a:r>
            <a:r>
              <a:rPr sz="2800" u="sng" spc="-10">
                <a:solidFill>
                  <a:srgbClr val="0562C1"/>
                </a:solidFill>
                <a:uFill>
                  <a:solidFill>
                    <a:srgbClr val="0562C1"/>
                  </a:solidFill>
                </a:uFill>
                <a:latin typeface="Calibri"/>
                <a:cs typeface="Calibri"/>
                <a:hlinkClick r:id="rId2"/>
              </a:rPr>
              <a:t>(sharepoint.com)</a:t>
            </a:r>
            <a:endParaRPr sz="2800">
              <a:latin typeface="Calibri"/>
              <a:cs typeface="Calibri"/>
            </a:endParaRPr>
          </a:p>
        </p:txBody>
      </p:sp>
      <p:sp>
        <p:nvSpPr>
          <p:cNvPr id="4" name="object 4"/>
          <p:cNvSpPr txBox="1"/>
          <p:nvPr/>
        </p:nvSpPr>
        <p:spPr>
          <a:xfrm>
            <a:off x="11092688" y="6425628"/>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888888"/>
                </a:solidFill>
                <a:latin typeface="Calibri"/>
                <a:cs typeface="Calibri"/>
              </a:rPr>
              <a:t>20</a:t>
            </a:r>
            <a:endParaRPr sz="1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505267"/>
          </a:xfrm>
          <a:prstGeom prst="rect">
            <a:avLst/>
          </a:prstGeom>
        </p:spPr>
        <p:txBody>
          <a:bodyPr vert="horz" wrap="square" lIns="0" tIns="12700" rIns="0" bIns="0" rtlCol="0">
            <a:spAutoFit/>
          </a:bodyPr>
          <a:lstStyle/>
          <a:p>
            <a:pPr marL="230504">
              <a:lnSpc>
                <a:spcPct val="100000"/>
              </a:lnSpc>
              <a:spcBef>
                <a:spcPts val="100"/>
              </a:spcBef>
            </a:pPr>
            <a:r>
              <a:rPr sz="3200" spc="-20"/>
              <a:t>Objectives</a:t>
            </a:r>
            <a:r>
              <a:rPr sz="3200" spc="-100"/>
              <a:t> </a:t>
            </a:r>
            <a:r>
              <a:rPr sz="3200"/>
              <a:t>for</a:t>
            </a:r>
            <a:r>
              <a:rPr sz="3200" spc="-110"/>
              <a:t> </a:t>
            </a:r>
            <a:r>
              <a:rPr sz="3200" spc="-40"/>
              <a:t>today’s</a:t>
            </a:r>
            <a:r>
              <a:rPr sz="3200" spc="-125"/>
              <a:t> </a:t>
            </a:r>
            <a:r>
              <a:rPr sz="3200" spc="-10"/>
              <a:t>training</a:t>
            </a:r>
            <a:endParaRPr sz="3200"/>
          </a:p>
        </p:txBody>
      </p:sp>
      <p:graphicFrame>
        <p:nvGraphicFramePr>
          <p:cNvPr id="3" name="object 3"/>
          <p:cNvGraphicFramePr>
            <a:graphicFrameLocks noGrp="1"/>
          </p:cNvGraphicFramePr>
          <p:nvPr>
            <p:extLst>
              <p:ext uri="{D42A27DB-BD31-4B8C-83A1-F6EECF244321}">
                <p14:modId xmlns:p14="http://schemas.microsoft.com/office/powerpoint/2010/main" val="1871789047"/>
              </p:ext>
            </p:extLst>
          </p:nvPr>
        </p:nvGraphicFramePr>
        <p:xfrm>
          <a:off x="348342" y="895351"/>
          <a:ext cx="11563739" cy="5700001"/>
        </p:xfrm>
        <a:graphic>
          <a:graphicData uri="http://schemas.openxmlformats.org/drawingml/2006/table">
            <a:tbl>
              <a:tblPr firstRow="1" bandRow="1">
                <a:tableStyleId>{2D5ABB26-0587-4C30-8999-92F81FD0307C}</a:tableStyleId>
              </a:tblPr>
              <a:tblGrid>
                <a:gridCol w="5952757">
                  <a:extLst>
                    <a:ext uri="{9D8B030D-6E8A-4147-A177-3AD203B41FA5}">
                      <a16:colId xmlns:a16="http://schemas.microsoft.com/office/drawing/2014/main" val="20000"/>
                    </a:ext>
                  </a:extLst>
                </a:gridCol>
                <a:gridCol w="5610982">
                  <a:extLst>
                    <a:ext uri="{9D8B030D-6E8A-4147-A177-3AD203B41FA5}">
                      <a16:colId xmlns:a16="http://schemas.microsoft.com/office/drawing/2014/main" val="20001"/>
                    </a:ext>
                  </a:extLst>
                </a:gridCol>
              </a:tblGrid>
              <a:tr h="767524">
                <a:tc>
                  <a:txBody>
                    <a:bodyPr/>
                    <a:lstStyle/>
                    <a:p>
                      <a:pPr>
                        <a:lnSpc>
                          <a:spcPct val="100000"/>
                        </a:lnSpc>
                        <a:spcBef>
                          <a:spcPts val="40"/>
                        </a:spcBef>
                      </a:pPr>
                      <a:endParaRPr sz="2050">
                        <a:latin typeface="Times New Roman"/>
                        <a:cs typeface="Times New Roman"/>
                      </a:endParaRPr>
                    </a:p>
                    <a:p>
                      <a:pPr marL="635" algn="ctr">
                        <a:lnSpc>
                          <a:spcPct val="100000"/>
                        </a:lnSpc>
                      </a:pPr>
                      <a:r>
                        <a:rPr sz="1800" b="1" spc="-10">
                          <a:solidFill>
                            <a:srgbClr val="FFFFFF"/>
                          </a:solidFill>
                          <a:latin typeface="Calibri"/>
                          <a:cs typeface="Calibri"/>
                        </a:rPr>
                        <a:t>Training</a:t>
                      </a:r>
                      <a:r>
                        <a:rPr sz="1800" b="1" spc="-80">
                          <a:solidFill>
                            <a:srgbClr val="FFFFFF"/>
                          </a:solidFill>
                          <a:latin typeface="Calibri"/>
                          <a:cs typeface="Calibri"/>
                        </a:rPr>
                        <a:t> </a:t>
                      </a:r>
                      <a:r>
                        <a:rPr sz="1800" b="1" spc="-10">
                          <a:solidFill>
                            <a:srgbClr val="FFFFFF"/>
                          </a:solidFill>
                          <a:latin typeface="Calibri"/>
                          <a:cs typeface="Calibri"/>
                        </a:rPr>
                        <a:t>Section:</a:t>
                      </a:r>
                      <a:endParaRPr sz="18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nSpc>
                          <a:spcPct val="100000"/>
                        </a:lnSpc>
                        <a:spcBef>
                          <a:spcPts val="40"/>
                        </a:spcBef>
                      </a:pPr>
                      <a:endParaRPr sz="2050">
                        <a:latin typeface="Times New Roman"/>
                        <a:cs typeface="Times New Roman"/>
                      </a:endParaRPr>
                    </a:p>
                    <a:p>
                      <a:pPr algn="ctr">
                        <a:lnSpc>
                          <a:spcPct val="100000"/>
                        </a:lnSpc>
                      </a:pPr>
                      <a:r>
                        <a:rPr sz="1800" b="1">
                          <a:solidFill>
                            <a:srgbClr val="FFFFFF"/>
                          </a:solidFill>
                          <a:latin typeface="Calibri"/>
                          <a:cs typeface="Calibri"/>
                        </a:rPr>
                        <a:t>By</a:t>
                      </a:r>
                      <a:r>
                        <a:rPr sz="1800" b="1" spc="-10">
                          <a:solidFill>
                            <a:srgbClr val="FFFFFF"/>
                          </a:solidFill>
                          <a:latin typeface="Calibri"/>
                          <a:cs typeface="Calibri"/>
                        </a:rPr>
                        <a:t> </a:t>
                      </a:r>
                      <a:r>
                        <a:rPr sz="1800" b="1">
                          <a:solidFill>
                            <a:srgbClr val="FFFFFF"/>
                          </a:solidFill>
                          <a:latin typeface="Calibri"/>
                          <a:cs typeface="Calibri"/>
                        </a:rPr>
                        <a:t>the</a:t>
                      </a:r>
                      <a:r>
                        <a:rPr sz="1800" b="1" spc="-10">
                          <a:solidFill>
                            <a:srgbClr val="FFFFFF"/>
                          </a:solidFill>
                          <a:latin typeface="Calibri"/>
                          <a:cs typeface="Calibri"/>
                        </a:rPr>
                        <a:t> </a:t>
                      </a:r>
                      <a:r>
                        <a:rPr sz="1800" b="1">
                          <a:solidFill>
                            <a:srgbClr val="FFFFFF"/>
                          </a:solidFill>
                          <a:latin typeface="Calibri"/>
                          <a:cs typeface="Calibri"/>
                        </a:rPr>
                        <a:t>end</a:t>
                      </a:r>
                      <a:r>
                        <a:rPr sz="1800" b="1" spc="-25">
                          <a:solidFill>
                            <a:srgbClr val="FFFFFF"/>
                          </a:solidFill>
                          <a:latin typeface="Calibri"/>
                          <a:cs typeface="Calibri"/>
                        </a:rPr>
                        <a:t> </a:t>
                      </a:r>
                      <a:r>
                        <a:rPr sz="1800" b="1">
                          <a:solidFill>
                            <a:srgbClr val="FFFFFF"/>
                          </a:solidFill>
                          <a:latin typeface="Calibri"/>
                          <a:cs typeface="Calibri"/>
                        </a:rPr>
                        <a:t>of</a:t>
                      </a:r>
                      <a:r>
                        <a:rPr sz="1800" b="1" spc="-10">
                          <a:solidFill>
                            <a:srgbClr val="FFFFFF"/>
                          </a:solidFill>
                          <a:latin typeface="Calibri"/>
                          <a:cs typeface="Calibri"/>
                        </a:rPr>
                        <a:t> </a:t>
                      </a:r>
                      <a:r>
                        <a:rPr sz="1800" b="1">
                          <a:solidFill>
                            <a:srgbClr val="FFFFFF"/>
                          </a:solidFill>
                          <a:latin typeface="Calibri"/>
                          <a:cs typeface="Calibri"/>
                        </a:rPr>
                        <a:t>this</a:t>
                      </a:r>
                      <a:r>
                        <a:rPr sz="1800" b="1" spc="-15">
                          <a:solidFill>
                            <a:srgbClr val="FFFFFF"/>
                          </a:solidFill>
                          <a:latin typeface="Calibri"/>
                          <a:cs typeface="Calibri"/>
                        </a:rPr>
                        <a:t> </a:t>
                      </a:r>
                      <a:r>
                        <a:rPr sz="1800" b="1">
                          <a:solidFill>
                            <a:srgbClr val="FFFFFF"/>
                          </a:solidFill>
                          <a:latin typeface="Calibri"/>
                          <a:cs typeface="Calibri"/>
                        </a:rPr>
                        <a:t>section,</a:t>
                      </a:r>
                      <a:r>
                        <a:rPr sz="1800" b="1" spc="-40">
                          <a:solidFill>
                            <a:srgbClr val="FFFFFF"/>
                          </a:solidFill>
                          <a:latin typeface="Calibri"/>
                          <a:cs typeface="Calibri"/>
                        </a:rPr>
                        <a:t> </a:t>
                      </a:r>
                      <a:r>
                        <a:rPr sz="1800" b="1">
                          <a:solidFill>
                            <a:srgbClr val="FFFFFF"/>
                          </a:solidFill>
                          <a:latin typeface="Calibri"/>
                          <a:cs typeface="Calibri"/>
                        </a:rPr>
                        <a:t>you</a:t>
                      </a:r>
                      <a:r>
                        <a:rPr sz="1800" b="1" spc="-10">
                          <a:solidFill>
                            <a:srgbClr val="FFFFFF"/>
                          </a:solidFill>
                          <a:latin typeface="Calibri"/>
                          <a:cs typeface="Calibri"/>
                        </a:rPr>
                        <a:t> will:</a:t>
                      </a:r>
                      <a:endParaRPr sz="18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1106213">
                <a:tc>
                  <a:txBody>
                    <a:bodyPr/>
                    <a:lstStyle/>
                    <a:p>
                      <a:pPr marL="90805" marR="1467485">
                        <a:lnSpc>
                          <a:spcPct val="100000"/>
                        </a:lnSpc>
                        <a:spcBef>
                          <a:spcPts val="229"/>
                        </a:spcBef>
                      </a:pPr>
                      <a:r>
                        <a:rPr sz="2000" b="1">
                          <a:latin typeface="Calibri"/>
                          <a:cs typeface="Calibri"/>
                        </a:rPr>
                        <a:t>Section</a:t>
                      </a:r>
                      <a:r>
                        <a:rPr sz="2000" b="1" spc="-40">
                          <a:latin typeface="Calibri"/>
                          <a:cs typeface="Calibri"/>
                        </a:rPr>
                        <a:t> </a:t>
                      </a:r>
                      <a:r>
                        <a:rPr sz="2000" b="1">
                          <a:latin typeface="Calibri"/>
                          <a:cs typeface="Calibri"/>
                        </a:rPr>
                        <a:t>1:</a:t>
                      </a:r>
                      <a:r>
                        <a:rPr sz="2000" b="1" spc="-35">
                          <a:latin typeface="Calibri"/>
                          <a:cs typeface="Calibri"/>
                        </a:rPr>
                        <a:t> </a:t>
                      </a:r>
                      <a:r>
                        <a:rPr lang="en-US" sz="2000">
                          <a:latin typeface="Calibri"/>
                          <a:cs typeface="Calibri"/>
                        </a:rPr>
                        <a:t>Understand the requirements for prior year and current year closeout (Tony L)</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377825" marR="421640" indent="-287020">
                        <a:lnSpc>
                          <a:spcPct val="100000"/>
                        </a:lnSpc>
                        <a:spcBef>
                          <a:spcPts val="229"/>
                        </a:spcBef>
                        <a:buFont typeface="Arial"/>
                        <a:buChar char="•"/>
                        <a:tabLst>
                          <a:tab pos="377825" algn="l"/>
                          <a:tab pos="378460" algn="l"/>
                        </a:tabLst>
                      </a:pPr>
                      <a:r>
                        <a:rPr sz="2000">
                          <a:latin typeface="Calibri"/>
                          <a:cs typeface="Calibri"/>
                        </a:rPr>
                        <a:t>Be</a:t>
                      </a:r>
                      <a:r>
                        <a:rPr sz="2000" spc="-55">
                          <a:latin typeface="Calibri"/>
                          <a:cs typeface="Calibri"/>
                        </a:rPr>
                        <a:t> </a:t>
                      </a:r>
                      <a:r>
                        <a:rPr sz="2000">
                          <a:latin typeface="Calibri"/>
                          <a:cs typeface="Calibri"/>
                        </a:rPr>
                        <a:t>aware</a:t>
                      </a:r>
                      <a:r>
                        <a:rPr sz="2000" spc="-40">
                          <a:latin typeface="Calibri"/>
                          <a:cs typeface="Calibri"/>
                        </a:rPr>
                        <a:t> </a:t>
                      </a:r>
                      <a:r>
                        <a:rPr sz="2000">
                          <a:latin typeface="Calibri"/>
                          <a:cs typeface="Calibri"/>
                        </a:rPr>
                        <a:t>of</a:t>
                      </a:r>
                      <a:r>
                        <a:rPr sz="2000" spc="-55">
                          <a:latin typeface="Calibri"/>
                          <a:cs typeface="Calibri"/>
                        </a:rPr>
                        <a:t> </a:t>
                      </a:r>
                      <a:r>
                        <a:rPr sz="2000">
                          <a:latin typeface="Calibri"/>
                          <a:cs typeface="Calibri"/>
                        </a:rPr>
                        <a:t>key</a:t>
                      </a:r>
                      <a:r>
                        <a:rPr sz="2000" spc="-60">
                          <a:latin typeface="Calibri"/>
                          <a:cs typeface="Calibri"/>
                        </a:rPr>
                        <a:t> </a:t>
                      </a:r>
                      <a:r>
                        <a:rPr sz="2000">
                          <a:latin typeface="Calibri"/>
                          <a:cs typeface="Calibri"/>
                        </a:rPr>
                        <a:t>considerations</a:t>
                      </a:r>
                      <a:r>
                        <a:rPr sz="2000" spc="-50">
                          <a:latin typeface="Calibri"/>
                          <a:cs typeface="Calibri"/>
                        </a:rPr>
                        <a:t> </a:t>
                      </a:r>
                      <a:r>
                        <a:rPr sz="2000">
                          <a:latin typeface="Calibri"/>
                          <a:cs typeface="Calibri"/>
                        </a:rPr>
                        <a:t>for</a:t>
                      </a:r>
                      <a:r>
                        <a:rPr sz="2000" spc="-55">
                          <a:latin typeface="Calibri"/>
                          <a:cs typeface="Calibri"/>
                        </a:rPr>
                        <a:t> </a:t>
                      </a:r>
                      <a:r>
                        <a:rPr sz="2000" spc="-10">
                          <a:latin typeface="Calibri"/>
                          <a:cs typeface="Calibri"/>
                        </a:rPr>
                        <a:t>Prior-</a:t>
                      </a:r>
                      <a:r>
                        <a:rPr sz="2000" spc="-20">
                          <a:latin typeface="Calibri"/>
                          <a:cs typeface="Calibri"/>
                        </a:rPr>
                        <a:t>Year </a:t>
                      </a:r>
                      <a:r>
                        <a:rPr sz="2000">
                          <a:latin typeface="Calibri"/>
                          <a:cs typeface="Calibri"/>
                        </a:rPr>
                        <a:t>and</a:t>
                      </a:r>
                      <a:r>
                        <a:rPr sz="2000" spc="-40">
                          <a:latin typeface="Calibri"/>
                          <a:cs typeface="Calibri"/>
                        </a:rPr>
                        <a:t> </a:t>
                      </a:r>
                      <a:r>
                        <a:rPr sz="2000" spc="-10">
                          <a:latin typeface="Calibri"/>
                          <a:cs typeface="Calibri"/>
                        </a:rPr>
                        <a:t>Current-</a:t>
                      </a:r>
                      <a:r>
                        <a:rPr sz="2000" spc="-20">
                          <a:latin typeface="Calibri"/>
                          <a:cs typeface="Calibri"/>
                        </a:rPr>
                        <a:t>Year</a:t>
                      </a:r>
                      <a:r>
                        <a:rPr sz="2000" spc="-35">
                          <a:latin typeface="Calibri"/>
                          <a:cs typeface="Calibri"/>
                        </a:rPr>
                        <a:t> </a:t>
                      </a:r>
                      <a:r>
                        <a:rPr sz="2000" spc="-10">
                          <a:latin typeface="Calibri"/>
                          <a:cs typeface="Calibri"/>
                        </a:rPr>
                        <a:t>funds</a:t>
                      </a:r>
                      <a:endParaRPr sz="2000">
                        <a:latin typeface="Calibri"/>
                        <a:cs typeface="Calibri"/>
                      </a:endParaRPr>
                    </a:p>
                    <a:p>
                      <a:pPr marL="377825" indent="-287655">
                        <a:lnSpc>
                          <a:spcPct val="100000"/>
                        </a:lnSpc>
                        <a:buFont typeface="Arial"/>
                        <a:buChar char="•"/>
                      </a:pPr>
                      <a:r>
                        <a:rPr sz="2000">
                          <a:latin typeface="Calibri"/>
                          <a:cs typeface="Calibri"/>
                        </a:rPr>
                        <a:t>Understand</a:t>
                      </a:r>
                      <a:r>
                        <a:rPr sz="2000" spc="-40">
                          <a:latin typeface="Calibri"/>
                          <a:cs typeface="Calibri"/>
                        </a:rPr>
                        <a:t> </a:t>
                      </a:r>
                      <a:r>
                        <a:rPr sz="2000">
                          <a:latin typeface="Calibri"/>
                          <a:cs typeface="Calibri"/>
                        </a:rPr>
                        <a:t>the</a:t>
                      </a:r>
                      <a:r>
                        <a:rPr sz="2000" spc="-40">
                          <a:latin typeface="Calibri"/>
                          <a:cs typeface="Calibri"/>
                        </a:rPr>
                        <a:t> how,</a:t>
                      </a:r>
                      <a:r>
                        <a:rPr sz="2000" spc="-50">
                          <a:latin typeface="Calibri"/>
                          <a:cs typeface="Calibri"/>
                        </a:rPr>
                        <a:t> </a:t>
                      </a:r>
                      <a:r>
                        <a:rPr sz="2000">
                          <a:latin typeface="Calibri"/>
                          <a:cs typeface="Calibri"/>
                        </a:rPr>
                        <a:t>what</a:t>
                      </a:r>
                      <a:r>
                        <a:rPr sz="2000" spc="-30">
                          <a:latin typeface="Calibri"/>
                          <a:cs typeface="Calibri"/>
                        </a:rPr>
                        <a:t> </a:t>
                      </a:r>
                      <a:r>
                        <a:rPr sz="2000">
                          <a:latin typeface="Calibri"/>
                          <a:cs typeface="Calibri"/>
                        </a:rPr>
                        <a:t>and</a:t>
                      </a:r>
                      <a:r>
                        <a:rPr sz="2000" spc="-35">
                          <a:latin typeface="Calibri"/>
                          <a:cs typeface="Calibri"/>
                        </a:rPr>
                        <a:t> </a:t>
                      </a:r>
                      <a:r>
                        <a:rPr sz="2000">
                          <a:latin typeface="Calibri"/>
                          <a:cs typeface="Calibri"/>
                        </a:rPr>
                        <a:t>why</a:t>
                      </a:r>
                      <a:r>
                        <a:rPr sz="2000" spc="-55">
                          <a:latin typeface="Calibri"/>
                          <a:cs typeface="Calibri"/>
                        </a:rPr>
                        <a:t> </a:t>
                      </a:r>
                      <a:r>
                        <a:rPr sz="2000">
                          <a:latin typeface="Calibri"/>
                          <a:cs typeface="Calibri"/>
                        </a:rPr>
                        <a:t>of</a:t>
                      </a:r>
                      <a:r>
                        <a:rPr lang="en-US" sz="2000" spc="-40">
                          <a:latin typeface="Calibri"/>
                          <a:cs typeface="Calibri"/>
                        </a:rPr>
                        <a:t> 2</a:t>
                      </a:r>
                      <a:r>
                        <a:rPr sz="2000" spc="-25">
                          <a:latin typeface="Calibri"/>
                          <a:cs typeface="Calibri"/>
                        </a:rPr>
                        <a:t>%</a:t>
                      </a:r>
                      <a:endParaRPr sz="2000">
                        <a:latin typeface="Calibri"/>
                        <a:cs typeface="Calibri"/>
                      </a:endParaRPr>
                    </a:p>
                    <a:p>
                      <a:pPr marL="377825" indent="-287655">
                        <a:lnSpc>
                          <a:spcPct val="100000"/>
                        </a:lnSpc>
                        <a:spcBef>
                          <a:spcPts val="5"/>
                        </a:spcBef>
                        <a:buFont typeface="Arial"/>
                        <a:buChar char="•"/>
                        <a:tabLst>
                          <a:tab pos="377825" algn="l"/>
                          <a:tab pos="378460" algn="l"/>
                        </a:tabLst>
                      </a:pPr>
                      <a:r>
                        <a:rPr sz="2000" spc="-10">
                          <a:latin typeface="Calibri"/>
                          <a:cs typeface="Calibri"/>
                        </a:rPr>
                        <a:t>Follow-</a:t>
                      </a:r>
                      <a:r>
                        <a:rPr sz="2000">
                          <a:latin typeface="Calibri"/>
                          <a:cs typeface="Calibri"/>
                        </a:rPr>
                        <a:t>up</a:t>
                      </a:r>
                      <a:r>
                        <a:rPr sz="2000" spc="-45">
                          <a:latin typeface="Calibri"/>
                          <a:cs typeface="Calibri"/>
                        </a:rPr>
                        <a:t> </a:t>
                      </a:r>
                      <a:r>
                        <a:rPr sz="2000">
                          <a:latin typeface="Calibri"/>
                          <a:cs typeface="Calibri"/>
                        </a:rPr>
                        <a:t>from Q3</a:t>
                      </a:r>
                      <a:r>
                        <a:rPr sz="2000" spc="-15">
                          <a:latin typeface="Calibri"/>
                          <a:cs typeface="Calibri"/>
                        </a:rPr>
                        <a:t> </a:t>
                      </a:r>
                      <a:r>
                        <a:rPr sz="2000">
                          <a:latin typeface="Calibri"/>
                          <a:cs typeface="Calibri"/>
                        </a:rPr>
                        <a:t>RAFT</a:t>
                      </a:r>
                      <a:r>
                        <a:rPr sz="2000" spc="-25">
                          <a:latin typeface="Calibri"/>
                          <a:cs typeface="Calibri"/>
                        </a:rPr>
                        <a:t> </a:t>
                      </a:r>
                      <a:r>
                        <a:rPr sz="2000" spc="-10">
                          <a:latin typeface="Calibri"/>
                          <a:cs typeface="Calibri"/>
                        </a:rPr>
                        <a:t>Report</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626279">
                <a:tc>
                  <a:txBody>
                    <a:bodyPr/>
                    <a:lstStyle/>
                    <a:p>
                      <a:pPr marL="91440" marR="937260">
                        <a:lnSpc>
                          <a:spcPct val="100000"/>
                        </a:lnSpc>
                        <a:spcBef>
                          <a:spcPts val="234"/>
                        </a:spcBef>
                      </a:pPr>
                      <a:r>
                        <a:rPr sz="2000" b="1">
                          <a:latin typeface="Calibri"/>
                          <a:cs typeface="Calibri"/>
                        </a:rPr>
                        <a:t>Section</a:t>
                      </a:r>
                      <a:r>
                        <a:rPr sz="2000" b="1" spc="-50">
                          <a:latin typeface="Calibri"/>
                          <a:cs typeface="Calibri"/>
                        </a:rPr>
                        <a:t> </a:t>
                      </a:r>
                      <a:r>
                        <a:rPr sz="2000" b="1">
                          <a:latin typeface="Calibri"/>
                          <a:cs typeface="Calibri"/>
                        </a:rPr>
                        <a:t>2:</a:t>
                      </a:r>
                      <a:r>
                        <a:rPr sz="2000" b="1" spc="-30">
                          <a:latin typeface="Calibri"/>
                          <a:cs typeface="Calibri"/>
                        </a:rPr>
                        <a:t> </a:t>
                      </a:r>
                      <a:r>
                        <a:rPr sz="2000">
                          <a:latin typeface="Calibri"/>
                          <a:cs typeface="Calibri"/>
                        </a:rPr>
                        <a:t>How</a:t>
                      </a:r>
                      <a:r>
                        <a:rPr sz="2000" spc="-35">
                          <a:latin typeface="Calibri"/>
                          <a:cs typeface="Calibri"/>
                        </a:rPr>
                        <a:t> </a:t>
                      </a:r>
                      <a:r>
                        <a:rPr sz="2000">
                          <a:latin typeface="Calibri"/>
                          <a:cs typeface="Calibri"/>
                        </a:rPr>
                        <a:t>to</a:t>
                      </a:r>
                      <a:r>
                        <a:rPr sz="2000" spc="-15">
                          <a:latin typeface="Calibri"/>
                          <a:cs typeface="Calibri"/>
                        </a:rPr>
                        <a:t> </a:t>
                      </a:r>
                      <a:r>
                        <a:rPr sz="2000">
                          <a:latin typeface="Calibri"/>
                          <a:cs typeface="Calibri"/>
                        </a:rPr>
                        <a:t>look</a:t>
                      </a:r>
                      <a:r>
                        <a:rPr sz="2000" spc="-30">
                          <a:latin typeface="Calibri"/>
                          <a:cs typeface="Calibri"/>
                        </a:rPr>
                        <a:t> </a:t>
                      </a:r>
                      <a:r>
                        <a:rPr sz="2000">
                          <a:latin typeface="Calibri"/>
                          <a:cs typeface="Calibri"/>
                        </a:rPr>
                        <a:t>at</a:t>
                      </a:r>
                      <a:r>
                        <a:rPr sz="2000" spc="-15">
                          <a:latin typeface="Calibri"/>
                          <a:cs typeface="Calibri"/>
                        </a:rPr>
                        <a:t> </a:t>
                      </a:r>
                      <a:r>
                        <a:rPr lang="en-US" sz="2000">
                          <a:latin typeface="Calibri"/>
                          <a:cs typeface="Calibri"/>
                        </a:rPr>
                        <a:t>the SOA to support the 2% target (Kari P).</a:t>
                      </a:r>
                      <a:endParaRPr sz="200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377825" marR="170815" indent="-287020">
                        <a:lnSpc>
                          <a:spcPct val="100000"/>
                        </a:lnSpc>
                        <a:spcBef>
                          <a:spcPts val="234"/>
                        </a:spcBef>
                        <a:buFont typeface="Arial"/>
                        <a:buChar char="•"/>
                      </a:pPr>
                      <a:r>
                        <a:rPr sz="2000">
                          <a:latin typeface="Calibri"/>
                          <a:cs typeface="Calibri"/>
                        </a:rPr>
                        <a:t>Know</a:t>
                      </a:r>
                      <a:r>
                        <a:rPr sz="2000" spc="-70">
                          <a:latin typeface="Calibri"/>
                          <a:cs typeface="Calibri"/>
                        </a:rPr>
                        <a:t> </a:t>
                      </a:r>
                      <a:r>
                        <a:rPr sz="2000">
                          <a:latin typeface="Calibri"/>
                          <a:cs typeface="Calibri"/>
                        </a:rPr>
                        <a:t>how</a:t>
                      </a:r>
                      <a:r>
                        <a:rPr sz="2000" spc="-50">
                          <a:latin typeface="Calibri"/>
                          <a:cs typeface="Calibri"/>
                        </a:rPr>
                        <a:t> </a:t>
                      </a:r>
                      <a:r>
                        <a:rPr sz="2000">
                          <a:latin typeface="Calibri"/>
                          <a:cs typeface="Calibri"/>
                        </a:rPr>
                        <a:t>to</a:t>
                      </a:r>
                      <a:r>
                        <a:rPr sz="2000" spc="-30">
                          <a:latin typeface="Calibri"/>
                          <a:cs typeface="Calibri"/>
                        </a:rPr>
                        <a:t> </a:t>
                      </a:r>
                      <a:r>
                        <a:rPr sz="2000">
                          <a:latin typeface="Calibri"/>
                          <a:cs typeface="Calibri"/>
                        </a:rPr>
                        <a:t>setup</a:t>
                      </a:r>
                      <a:r>
                        <a:rPr sz="2000" spc="-45">
                          <a:latin typeface="Calibri"/>
                          <a:cs typeface="Calibri"/>
                        </a:rPr>
                        <a:t> </a:t>
                      </a:r>
                      <a:r>
                        <a:rPr sz="2000">
                          <a:latin typeface="Calibri"/>
                          <a:cs typeface="Calibri"/>
                        </a:rPr>
                        <a:t>Spreadsheet</a:t>
                      </a:r>
                      <a:r>
                        <a:rPr sz="2000" spc="-20">
                          <a:latin typeface="Calibri"/>
                          <a:cs typeface="Calibri"/>
                        </a:rPr>
                        <a:t> </a:t>
                      </a:r>
                      <a:r>
                        <a:rPr sz="2000">
                          <a:latin typeface="Calibri"/>
                          <a:cs typeface="Calibri"/>
                        </a:rPr>
                        <a:t>to</a:t>
                      </a:r>
                      <a:r>
                        <a:rPr sz="2000" spc="-35">
                          <a:latin typeface="Calibri"/>
                          <a:cs typeface="Calibri"/>
                        </a:rPr>
                        <a:t> </a:t>
                      </a:r>
                      <a:r>
                        <a:rPr sz="2000">
                          <a:latin typeface="Calibri"/>
                          <a:cs typeface="Calibri"/>
                        </a:rPr>
                        <a:t>track</a:t>
                      </a:r>
                      <a:r>
                        <a:rPr sz="2000" spc="-40">
                          <a:latin typeface="Calibri"/>
                          <a:cs typeface="Calibri"/>
                        </a:rPr>
                        <a:t> </a:t>
                      </a:r>
                      <a:r>
                        <a:rPr sz="2000" spc="-25">
                          <a:latin typeface="Calibri"/>
                          <a:cs typeface="Calibri"/>
                        </a:rPr>
                        <a:t>all </a:t>
                      </a:r>
                      <a:r>
                        <a:rPr sz="2000">
                          <a:latin typeface="Calibri"/>
                          <a:cs typeface="Calibri"/>
                        </a:rPr>
                        <a:t>expenses</a:t>
                      </a:r>
                      <a:r>
                        <a:rPr sz="2000" spc="-50">
                          <a:latin typeface="Calibri"/>
                          <a:cs typeface="Calibri"/>
                        </a:rPr>
                        <a:t> </a:t>
                      </a:r>
                      <a:r>
                        <a:rPr sz="2000">
                          <a:latin typeface="Calibri"/>
                          <a:cs typeface="Calibri"/>
                        </a:rPr>
                        <a:t>to</a:t>
                      </a:r>
                      <a:r>
                        <a:rPr sz="2000" spc="-45">
                          <a:latin typeface="Calibri"/>
                          <a:cs typeface="Calibri"/>
                        </a:rPr>
                        <a:t> </a:t>
                      </a:r>
                      <a:r>
                        <a:rPr sz="2000">
                          <a:latin typeface="Calibri"/>
                          <a:cs typeface="Calibri"/>
                        </a:rPr>
                        <a:t>see</a:t>
                      </a:r>
                      <a:r>
                        <a:rPr sz="2000" spc="-40">
                          <a:latin typeface="Calibri"/>
                          <a:cs typeface="Calibri"/>
                        </a:rPr>
                        <a:t> </a:t>
                      </a:r>
                      <a:r>
                        <a:rPr sz="2000">
                          <a:latin typeface="Calibri"/>
                          <a:cs typeface="Calibri"/>
                        </a:rPr>
                        <a:t>progress</a:t>
                      </a:r>
                      <a:r>
                        <a:rPr sz="2000" spc="-45">
                          <a:latin typeface="Calibri"/>
                          <a:cs typeface="Calibri"/>
                        </a:rPr>
                        <a:t> </a:t>
                      </a:r>
                      <a:r>
                        <a:rPr sz="2000">
                          <a:latin typeface="Calibri"/>
                          <a:cs typeface="Calibri"/>
                        </a:rPr>
                        <a:t>towards</a:t>
                      </a:r>
                      <a:r>
                        <a:rPr lang="en-US" sz="2000" spc="-55">
                          <a:latin typeface="Calibri"/>
                          <a:cs typeface="Calibri"/>
                        </a:rPr>
                        <a:t> 2</a:t>
                      </a:r>
                      <a:r>
                        <a:rPr sz="2000">
                          <a:latin typeface="Calibri"/>
                          <a:cs typeface="Calibri"/>
                        </a:rPr>
                        <a:t>%</a:t>
                      </a:r>
                      <a:r>
                        <a:rPr sz="2000" spc="-65">
                          <a:latin typeface="Calibri"/>
                          <a:cs typeface="Calibri"/>
                        </a:rPr>
                        <a:t> </a:t>
                      </a:r>
                      <a:r>
                        <a:rPr sz="2000" spc="-10">
                          <a:latin typeface="Calibri"/>
                          <a:cs typeface="Calibri"/>
                        </a:rPr>
                        <a:t>carryover</a:t>
                      </a:r>
                      <a:endParaRPr sz="200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754199">
                <a:tc>
                  <a:txBody>
                    <a:bodyPr/>
                    <a:lstStyle/>
                    <a:p>
                      <a:pPr marL="91440" marR="1467485">
                        <a:lnSpc>
                          <a:spcPct val="100000"/>
                        </a:lnSpc>
                        <a:spcBef>
                          <a:spcPts val="234"/>
                        </a:spcBef>
                      </a:pPr>
                      <a:r>
                        <a:rPr sz="2000" b="1">
                          <a:latin typeface="Calibri"/>
                          <a:cs typeface="Calibri"/>
                        </a:rPr>
                        <a:t>Section</a:t>
                      </a:r>
                      <a:r>
                        <a:rPr sz="2000" b="1" spc="-40">
                          <a:latin typeface="Calibri"/>
                          <a:cs typeface="Calibri"/>
                        </a:rPr>
                        <a:t> </a:t>
                      </a:r>
                      <a:r>
                        <a:rPr sz="2000" b="1">
                          <a:latin typeface="Calibri"/>
                          <a:cs typeface="Calibri"/>
                        </a:rPr>
                        <a:t>3:</a:t>
                      </a:r>
                      <a:r>
                        <a:rPr lang="en-US" sz="2000" b="1" spc="-35">
                          <a:latin typeface="Calibri"/>
                          <a:cs typeface="Calibri"/>
                        </a:rPr>
                        <a:t> </a:t>
                      </a:r>
                      <a:r>
                        <a:rPr lang="en-US" sz="2000" b="0" spc="-35">
                          <a:latin typeface="Calibri"/>
                          <a:cs typeface="Calibri"/>
                        </a:rPr>
                        <a:t>Credit cards and Travel Cards (Erin O.)</a:t>
                      </a:r>
                      <a:endParaRPr sz="200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377825" indent="-287655">
                        <a:lnSpc>
                          <a:spcPct val="100000"/>
                        </a:lnSpc>
                        <a:spcBef>
                          <a:spcPts val="234"/>
                        </a:spcBef>
                        <a:buFont typeface="Arial"/>
                        <a:buChar char="•"/>
                        <a:tabLst>
                          <a:tab pos="377825" algn="l"/>
                          <a:tab pos="378460" algn="l"/>
                        </a:tabLst>
                      </a:pPr>
                      <a:r>
                        <a:rPr lang="en-US" sz="2000">
                          <a:latin typeface="Calibri"/>
                          <a:cs typeface="Calibri"/>
                        </a:rPr>
                        <a:t>Understand cutoff dates and why you need to move open orders on 22/23 funds to 23/24 funds</a:t>
                      </a:r>
                      <a:endParaRPr sz="2000">
                        <a:latin typeface="Calibri"/>
                        <a:cs typeface="Calibri"/>
                      </a:endParaRPr>
                    </a:p>
                  </a:txBody>
                  <a:tcPr marL="0" marR="0" marT="298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754199">
                <a:tc>
                  <a:txBody>
                    <a:bodyPr/>
                    <a:lstStyle/>
                    <a:p>
                      <a:pPr marL="91440" marR="1467485">
                        <a:lnSpc>
                          <a:spcPct val="100000"/>
                        </a:lnSpc>
                        <a:spcBef>
                          <a:spcPts val="234"/>
                        </a:spcBef>
                      </a:pPr>
                      <a:r>
                        <a:rPr lang="en-US" sz="2000" b="1">
                          <a:latin typeface="Calibri"/>
                          <a:cs typeface="Calibri"/>
                        </a:rPr>
                        <a:t>Section 4</a:t>
                      </a:r>
                      <a:r>
                        <a:rPr lang="en-US" sz="2000">
                          <a:latin typeface="Calibri"/>
                          <a:cs typeface="Calibri"/>
                        </a:rPr>
                        <a:t>: Managing reimbursables, IAAs and collections (Jason B.)</a:t>
                      </a:r>
                      <a:endParaRPr sz="2000">
                        <a:latin typeface="Calibri"/>
                        <a:cs typeface="Calibri"/>
                      </a:endParaRPr>
                    </a:p>
                  </a:txBody>
                  <a:tcPr marL="0" marR="0" marT="29844"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tc>
                  <a:txBody>
                    <a:bodyPr/>
                    <a:lstStyle/>
                    <a:p>
                      <a:pPr marL="377825" marR="0" lvl="0" indent="-287655" defTabSz="914400" eaLnBrk="1" fontAlgn="auto" latinLnBrk="0" hangingPunct="1">
                        <a:lnSpc>
                          <a:spcPct val="100000"/>
                        </a:lnSpc>
                        <a:spcBef>
                          <a:spcPts val="234"/>
                        </a:spcBef>
                        <a:spcAft>
                          <a:spcPts val="0"/>
                        </a:spcAft>
                        <a:buClrTx/>
                        <a:buSzTx/>
                        <a:buFont typeface="Arial"/>
                        <a:buChar char="•"/>
                        <a:tabLst>
                          <a:tab pos="377825" algn="l"/>
                          <a:tab pos="378460" algn="l"/>
                        </a:tabLst>
                        <a:defRPr/>
                      </a:pPr>
                      <a:r>
                        <a:rPr kumimoji="0" lang="en-US" sz="2000" b="0" i="0" u="none" strike="noStrike" kern="0" cap="none" spc="0" normalizeH="0" baseline="0" noProof="0">
                          <a:ln>
                            <a:noFill/>
                          </a:ln>
                          <a:solidFill>
                            <a:prstClr val="black"/>
                          </a:solidFill>
                          <a:effectLst/>
                          <a:uLnTx/>
                          <a:uFillTx/>
                          <a:latin typeface="+mn-lt"/>
                          <a:ea typeface="+mn-ea"/>
                          <a:cs typeface="Calibri"/>
                        </a:rPr>
                        <a:t>Understand</a:t>
                      </a:r>
                      <a:r>
                        <a:rPr kumimoji="0" lang="en-US" sz="2000" b="0" i="0" u="none" strike="noStrike" kern="0" cap="none" spc="-35" normalizeH="0" baseline="0" noProof="0">
                          <a:ln>
                            <a:noFill/>
                          </a:ln>
                          <a:solidFill>
                            <a:prstClr val="black"/>
                          </a:solidFill>
                          <a:effectLst/>
                          <a:uLnTx/>
                          <a:uFillTx/>
                          <a:latin typeface="+mn-lt"/>
                          <a:ea typeface="+mn-ea"/>
                          <a:cs typeface="Calibri"/>
                        </a:rPr>
                        <a:t> </a:t>
                      </a:r>
                      <a:r>
                        <a:rPr kumimoji="0" lang="en-US" sz="2000" b="0" i="0" u="none" strike="noStrike" kern="0" cap="none" spc="0" normalizeH="0" baseline="0" noProof="0">
                          <a:ln>
                            <a:noFill/>
                          </a:ln>
                          <a:solidFill>
                            <a:prstClr val="black"/>
                          </a:solidFill>
                          <a:effectLst/>
                          <a:uLnTx/>
                          <a:uFillTx/>
                          <a:latin typeface="+mn-lt"/>
                          <a:ea typeface="+mn-ea"/>
                          <a:cs typeface="Calibri"/>
                        </a:rPr>
                        <a:t>why</a:t>
                      </a:r>
                      <a:r>
                        <a:rPr kumimoji="0" lang="en-US" sz="2000" b="0" i="0" u="none" strike="noStrike" kern="0" cap="none" spc="-65" normalizeH="0" baseline="0" noProof="0">
                          <a:ln>
                            <a:noFill/>
                          </a:ln>
                          <a:solidFill>
                            <a:prstClr val="black"/>
                          </a:solidFill>
                          <a:effectLst/>
                          <a:uLnTx/>
                          <a:uFillTx/>
                          <a:latin typeface="+mn-lt"/>
                          <a:ea typeface="+mn-ea"/>
                          <a:cs typeface="Calibri"/>
                        </a:rPr>
                        <a:t> </a:t>
                      </a:r>
                      <a:r>
                        <a:rPr kumimoji="0" lang="en-US" sz="2000" b="0" i="0" u="none" strike="noStrike" kern="0" cap="none" spc="0" normalizeH="0" baseline="0" noProof="0">
                          <a:ln>
                            <a:noFill/>
                          </a:ln>
                          <a:solidFill>
                            <a:prstClr val="black"/>
                          </a:solidFill>
                          <a:effectLst/>
                          <a:uLnTx/>
                          <a:uFillTx/>
                          <a:latin typeface="+mn-lt"/>
                          <a:ea typeface="+mn-ea"/>
                          <a:cs typeface="Calibri"/>
                        </a:rPr>
                        <a:t>you</a:t>
                      </a:r>
                      <a:r>
                        <a:rPr kumimoji="0" lang="en-US" sz="2000" b="0" i="0" u="none" strike="noStrike" kern="0" cap="none" spc="-55" normalizeH="0" baseline="0" noProof="0">
                          <a:ln>
                            <a:noFill/>
                          </a:ln>
                          <a:solidFill>
                            <a:prstClr val="black"/>
                          </a:solidFill>
                          <a:effectLst/>
                          <a:uLnTx/>
                          <a:uFillTx/>
                          <a:latin typeface="+mn-lt"/>
                          <a:ea typeface="+mn-ea"/>
                          <a:cs typeface="Calibri"/>
                        </a:rPr>
                        <a:t> </a:t>
                      </a:r>
                      <a:r>
                        <a:rPr kumimoji="0" lang="en-US" sz="2000" b="0" i="0" u="none" strike="noStrike" kern="0" cap="none" spc="0" normalizeH="0" baseline="0" noProof="0">
                          <a:ln>
                            <a:noFill/>
                          </a:ln>
                          <a:solidFill>
                            <a:prstClr val="black"/>
                          </a:solidFill>
                          <a:effectLst/>
                          <a:uLnTx/>
                          <a:uFillTx/>
                          <a:latin typeface="+mn-lt"/>
                          <a:ea typeface="+mn-ea"/>
                          <a:cs typeface="Calibri"/>
                        </a:rPr>
                        <a:t>must</a:t>
                      </a:r>
                      <a:r>
                        <a:rPr kumimoji="0" lang="en-US" sz="2000" b="0" i="0" u="none" strike="noStrike" kern="0" cap="none" spc="-40" normalizeH="0" baseline="0" noProof="0">
                          <a:ln>
                            <a:noFill/>
                          </a:ln>
                          <a:solidFill>
                            <a:prstClr val="black"/>
                          </a:solidFill>
                          <a:effectLst/>
                          <a:uLnTx/>
                          <a:uFillTx/>
                          <a:latin typeface="+mn-lt"/>
                          <a:ea typeface="+mn-ea"/>
                          <a:cs typeface="Calibri"/>
                        </a:rPr>
                        <a:t> </a:t>
                      </a:r>
                      <a:r>
                        <a:rPr kumimoji="0" lang="en-US" sz="2000" b="0" i="0" u="none" strike="noStrike" kern="0" cap="none" spc="0" normalizeH="0" baseline="0" noProof="0">
                          <a:ln>
                            <a:noFill/>
                          </a:ln>
                          <a:solidFill>
                            <a:prstClr val="black"/>
                          </a:solidFill>
                          <a:effectLst/>
                          <a:uLnTx/>
                          <a:uFillTx/>
                          <a:latin typeface="+mn-lt"/>
                          <a:ea typeface="+mn-ea"/>
                          <a:cs typeface="Calibri"/>
                        </a:rPr>
                        <a:t>close</a:t>
                      </a:r>
                      <a:r>
                        <a:rPr kumimoji="0" lang="en-US" sz="2000" b="0" i="0" u="none" strike="noStrike" kern="0" cap="none" spc="-25" normalizeH="0" baseline="0" noProof="0">
                          <a:ln>
                            <a:noFill/>
                          </a:ln>
                          <a:solidFill>
                            <a:prstClr val="black"/>
                          </a:solidFill>
                          <a:effectLst/>
                          <a:uLnTx/>
                          <a:uFillTx/>
                          <a:latin typeface="+mn-lt"/>
                          <a:ea typeface="+mn-ea"/>
                          <a:cs typeface="Calibri"/>
                        </a:rPr>
                        <a:t> </a:t>
                      </a:r>
                      <a:r>
                        <a:rPr kumimoji="0" lang="en-US" sz="2000" b="0" i="0" u="none" strike="noStrike" kern="0" cap="none" spc="0" normalizeH="0" baseline="0" noProof="0">
                          <a:ln>
                            <a:noFill/>
                          </a:ln>
                          <a:solidFill>
                            <a:prstClr val="black"/>
                          </a:solidFill>
                          <a:effectLst/>
                          <a:uLnTx/>
                          <a:uFillTx/>
                          <a:latin typeface="+mn-lt"/>
                          <a:ea typeface="+mn-ea"/>
                          <a:cs typeface="Calibri"/>
                        </a:rPr>
                        <a:t>the</a:t>
                      </a:r>
                      <a:r>
                        <a:rPr kumimoji="0" lang="en-US" sz="2000" b="0" i="0" u="none" strike="noStrike" kern="0" cap="none" spc="-50" normalizeH="0" baseline="0" noProof="0">
                          <a:ln>
                            <a:noFill/>
                          </a:ln>
                          <a:solidFill>
                            <a:prstClr val="black"/>
                          </a:solidFill>
                          <a:effectLst/>
                          <a:uLnTx/>
                          <a:uFillTx/>
                          <a:latin typeface="+mn-lt"/>
                          <a:ea typeface="+mn-ea"/>
                          <a:cs typeface="Calibri"/>
                        </a:rPr>
                        <a:t> </a:t>
                      </a:r>
                      <a:r>
                        <a:rPr kumimoji="0" lang="en-US" sz="2000" b="0" i="0" u="none" strike="noStrike" kern="0" cap="none" spc="-20" normalizeH="0" baseline="0" noProof="0">
                          <a:ln>
                            <a:noFill/>
                          </a:ln>
                          <a:solidFill>
                            <a:prstClr val="black"/>
                          </a:solidFill>
                          <a:effectLst/>
                          <a:uLnTx/>
                          <a:uFillTx/>
                          <a:latin typeface="+mn-lt"/>
                          <a:ea typeface="+mn-ea"/>
                          <a:cs typeface="Calibri"/>
                        </a:rPr>
                        <a:t>loop </a:t>
                      </a:r>
                      <a:endParaRPr kumimoji="0" lang="en-US" sz="2000" b="0" i="0" u="none" strike="noStrike" kern="0" cap="none" spc="0" normalizeH="0" baseline="0" noProof="0">
                        <a:ln>
                          <a:noFill/>
                        </a:ln>
                        <a:solidFill>
                          <a:prstClr val="black"/>
                        </a:solidFill>
                        <a:effectLst/>
                        <a:uLnTx/>
                        <a:uFillTx/>
                        <a:latin typeface="+mn-lt"/>
                        <a:ea typeface="+mn-ea"/>
                        <a:cs typeface="Calibri"/>
                      </a:endParaRPr>
                    </a:p>
                    <a:p>
                      <a:pPr marL="90170" indent="0">
                        <a:lnSpc>
                          <a:spcPct val="100000"/>
                        </a:lnSpc>
                        <a:spcBef>
                          <a:spcPts val="234"/>
                        </a:spcBef>
                        <a:buFont typeface="Arial"/>
                        <a:buNone/>
                        <a:tabLst>
                          <a:tab pos="377825" algn="l"/>
                          <a:tab pos="378460" algn="l"/>
                        </a:tabLst>
                      </a:pPr>
                      <a:endParaRPr sz="2000">
                        <a:latin typeface="Calibri"/>
                        <a:cs typeface="Calibri"/>
                      </a:endParaRPr>
                    </a:p>
                  </a:txBody>
                  <a:tcPr marL="0" marR="0" marT="2984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extLst>
                  <a:ext uri="{0D108BD9-81ED-4DB2-BD59-A6C34878D82A}">
                    <a16:rowId xmlns:a16="http://schemas.microsoft.com/office/drawing/2014/main" val="2964180434"/>
                  </a:ext>
                </a:extLst>
              </a:tr>
              <a:tr h="859200">
                <a:tc>
                  <a:txBody>
                    <a:bodyPr/>
                    <a:lstStyle/>
                    <a:p>
                      <a:pPr marL="91440" marR="1467485">
                        <a:lnSpc>
                          <a:spcPct val="100000"/>
                        </a:lnSpc>
                        <a:spcBef>
                          <a:spcPts val="234"/>
                        </a:spcBef>
                      </a:pPr>
                      <a:r>
                        <a:rPr lang="en-US" sz="2000" b="1">
                          <a:latin typeface="Calibri"/>
                          <a:cs typeface="Calibri"/>
                        </a:rPr>
                        <a:t>Section 5: </a:t>
                      </a:r>
                      <a:r>
                        <a:rPr lang="en-US" sz="2000">
                          <a:latin typeface="Calibri"/>
                          <a:cs typeface="Calibri"/>
                        </a:rPr>
                        <a:t>What to expect in FY 24 (Jason B.)</a:t>
                      </a:r>
                      <a:endParaRPr sz="2000">
                        <a:latin typeface="Calibri"/>
                        <a:cs typeface="Calibri"/>
                      </a:endParaRPr>
                    </a:p>
                  </a:txBody>
                  <a:tcPr marL="0" marR="0" marT="29844"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tc>
                  <a:txBody>
                    <a:bodyPr/>
                    <a:lstStyle/>
                    <a:p>
                      <a:pPr marL="433070" indent="-342900">
                        <a:lnSpc>
                          <a:spcPct val="100000"/>
                        </a:lnSpc>
                        <a:spcBef>
                          <a:spcPts val="234"/>
                        </a:spcBef>
                        <a:buFont typeface="Arial" panose="020B0604020202020204" pitchFamily="34" charset="0"/>
                        <a:buChar char="•"/>
                        <a:tabLst>
                          <a:tab pos="377825" algn="l"/>
                          <a:tab pos="378460" algn="l"/>
                        </a:tabLst>
                      </a:pPr>
                      <a:r>
                        <a:rPr lang="en-US" sz="2000">
                          <a:latin typeface="Calibri"/>
                          <a:cs typeface="Calibri"/>
                        </a:rPr>
                        <a:t>Plan for a CR to start the year</a:t>
                      </a:r>
                    </a:p>
                    <a:p>
                      <a:pPr marL="433070" indent="-342900">
                        <a:lnSpc>
                          <a:spcPct val="100000"/>
                        </a:lnSpc>
                        <a:spcBef>
                          <a:spcPts val="234"/>
                        </a:spcBef>
                        <a:buFont typeface="Arial" panose="020B0604020202020204" pitchFamily="34" charset="0"/>
                        <a:buChar char="•"/>
                        <a:tabLst>
                          <a:tab pos="377825" algn="l"/>
                          <a:tab pos="378460" algn="l"/>
                        </a:tabLst>
                      </a:pPr>
                      <a:r>
                        <a:rPr lang="en-US" sz="2000">
                          <a:latin typeface="Calibri"/>
                          <a:cs typeface="Calibri"/>
                        </a:rPr>
                        <a:t>Plan to continue to obligate until fund is </a:t>
                      </a:r>
                      <a:r>
                        <a:rPr lang="en-US" sz="2000" err="1">
                          <a:latin typeface="Calibri"/>
                          <a:cs typeface="Calibri"/>
                        </a:rPr>
                        <a:t>TDA’d</a:t>
                      </a:r>
                      <a:r>
                        <a:rPr lang="en-US" sz="2000">
                          <a:latin typeface="Calibri"/>
                          <a:cs typeface="Calibri"/>
                        </a:rPr>
                        <a:t> to sites. </a:t>
                      </a:r>
                      <a:endParaRPr sz="2000">
                        <a:latin typeface="Calibri"/>
                        <a:cs typeface="Calibri"/>
                      </a:endParaRPr>
                    </a:p>
                  </a:txBody>
                  <a:tcPr marL="0" marR="0" marT="2984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FD4EA"/>
                    </a:solidFill>
                  </a:tcPr>
                </a:tc>
                <a:extLst>
                  <a:ext uri="{0D108BD9-81ED-4DB2-BD59-A6C34878D82A}">
                    <a16:rowId xmlns:a16="http://schemas.microsoft.com/office/drawing/2014/main" val="1055780512"/>
                  </a:ext>
                </a:extLst>
              </a:tr>
              <a:tr h="566582">
                <a:tc gridSpan="2">
                  <a:txBody>
                    <a:bodyPr/>
                    <a:lstStyle/>
                    <a:p>
                      <a:pPr algn="ctr">
                        <a:lnSpc>
                          <a:spcPct val="100000"/>
                        </a:lnSpc>
                        <a:spcBef>
                          <a:spcPts val="235"/>
                        </a:spcBef>
                      </a:pPr>
                      <a:r>
                        <a:rPr sz="2000" b="1" spc="-25">
                          <a:latin typeface="Calibri"/>
                          <a:cs typeface="Calibri"/>
                        </a:rPr>
                        <a:t>Q&amp;A</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4" name="object 4"/>
          <p:cNvSpPr txBox="1"/>
          <p:nvPr/>
        </p:nvSpPr>
        <p:spPr>
          <a:xfrm>
            <a:off x="11170411" y="6425628"/>
            <a:ext cx="102870" cy="208279"/>
          </a:xfrm>
          <a:prstGeom prst="rect">
            <a:avLst/>
          </a:prstGeom>
        </p:spPr>
        <p:txBody>
          <a:bodyPr vert="horz" wrap="square" lIns="0" tIns="12700" rIns="0" bIns="0" rtlCol="0">
            <a:spAutoFit/>
          </a:bodyPr>
          <a:lstStyle/>
          <a:p>
            <a:pPr marL="12700">
              <a:lnSpc>
                <a:spcPct val="100000"/>
              </a:lnSpc>
              <a:spcBef>
                <a:spcPts val="100"/>
              </a:spcBef>
            </a:pPr>
            <a:r>
              <a:rPr sz="1200">
                <a:solidFill>
                  <a:srgbClr val="888888"/>
                </a:solidFill>
                <a:latin typeface="Calibri"/>
                <a:cs typeface="Calibri"/>
              </a:rPr>
              <a:t>3</a:t>
            </a:r>
            <a:endParaRPr sz="12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CE87-CA27-FD7B-0BEC-E6AC46434F7D}"/>
              </a:ext>
            </a:extLst>
          </p:cNvPr>
          <p:cNvSpPr>
            <a:spLocks noGrp="1"/>
          </p:cNvSpPr>
          <p:nvPr>
            <p:ph type="title"/>
          </p:nvPr>
        </p:nvSpPr>
        <p:spPr>
          <a:xfrm>
            <a:off x="146147" y="158944"/>
            <a:ext cx="11631930" cy="430887"/>
          </a:xfrm>
        </p:spPr>
        <p:txBody>
          <a:bodyPr wrap="square" lIns="0" tIns="0" rIns="0" bIns="0" anchor="t">
            <a:spAutoFit/>
          </a:bodyPr>
          <a:lstStyle/>
          <a:p>
            <a:r>
              <a:rPr lang="en-US" b="1"/>
              <a:t>IMPORTANT!  Read the guidance on FY 23 close out</a:t>
            </a:r>
          </a:p>
        </p:txBody>
      </p:sp>
      <p:sp>
        <p:nvSpPr>
          <p:cNvPr id="3" name="Text Placeholder 2">
            <a:extLst>
              <a:ext uri="{FF2B5EF4-FFF2-40B4-BE49-F238E27FC236}">
                <a16:creationId xmlns:a16="http://schemas.microsoft.com/office/drawing/2014/main" id="{45075773-7994-2D19-F3E0-BCCEA71B2E7C}"/>
              </a:ext>
            </a:extLst>
          </p:cNvPr>
          <p:cNvSpPr>
            <a:spLocks noGrp="1"/>
          </p:cNvSpPr>
          <p:nvPr>
            <p:ph type="body" idx="1"/>
          </p:nvPr>
        </p:nvSpPr>
        <p:spPr>
          <a:xfrm>
            <a:off x="661865" y="1071472"/>
            <a:ext cx="10868660" cy="1908215"/>
          </a:xfrm>
        </p:spPr>
        <p:txBody>
          <a:bodyPr wrap="square" lIns="0" tIns="0" rIns="0" bIns="0" anchor="t">
            <a:spAutoFit/>
          </a:bodyPr>
          <a:lstStyle/>
          <a:p>
            <a:pPr marL="285750" indent="-285750">
              <a:buFont typeface="Arial" panose="020B0604020202020204" pitchFamily="34" charset="0"/>
              <a:buChar char="•"/>
            </a:pPr>
            <a:r>
              <a:rPr lang="en-US" sz="2800" b="1"/>
              <a:t>All the FSC and VHA guidance is located on the ORD Field Finance Resource Center.  </a:t>
            </a:r>
            <a:endParaRPr lang="en-US"/>
          </a:p>
          <a:p>
            <a:pPr marL="285750" indent="-285750">
              <a:buFont typeface="Arial" panose="020B0604020202020204" pitchFamily="34" charset="0"/>
              <a:buChar char="•"/>
            </a:pPr>
            <a:r>
              <a:rPr lang="en-US" sz="2800" b="1"/>
              <a:t>In addition, the ORD guidance is posted. Share with your facility fiscal!</a:t>
            </a:r>
            <a:endParaRPr lang="en-US"/>
          </a:p>
          <a:p>
            <a:pPr marL="742950" lvl="1" indent="-285750">
              <a:buFont typeface="Arial" panose="020B0604020202020204" pitchFamily="34" charset="0"/>
              <a:buChar char="•"/>
            </a:pPr>
            <a:r>
              <a:rPr lang="en-US" sz="2000">
                <a:hlinkClick r:id="rId2"/>
              </a:rPr>
              <a:t>FY 23 FMS Annual Close Memo.doc (sharepoint.com)</a:t>
            </a:r>
            <a:endParaRPr lang="en-US" sz="2000"/>
          </a:p>
          <a:p>
            <a:pPr marL="742950" lvl="1" indent="-285750">
              <a:buFont typeface="Arial" panose="020B0604020202020204" pitchFamily="34" charset="0"/>
              <a:buChar char="•"/>
            </a:pPr>
            <a:r>
              <a:rPr lang="en-US" sz="2000">
                <a:hlinkClick r:id="rId3"/>
              </a:rPr>
              <a:t>VHA Office of Finance Comprehensive End of Year Guidance for VHA (FY 2023)</a:t>
            </a:r>
            <a:endParaRPr lang="en-US" sz="2000"/>
          </a:p>
        </p:txBody>
      </p:sp>
      <p:pic>
        <p:nvPicPr>
          <p:cNvPr id="5" name="Picture 4">
            <a:extLst>
              <a:ext uri="{FF2B5EF4-FFF2-40B4-BE49-F238E27FC236}">
                <a16:creationId xmlns:a16="http://schemas.microsoft.com/office/drawing/2014/main" id="{A6F3D28E-74EC-1A7B-0839-2F6907EC110B}"/>
              </a:ext>
            </a:extLst>
          </p:cNvPr>
          <p:cNvPicPr>
            <a:picLocks noChangeAspect="1"/>
          </p:cNvPicPr>
          <p:nvPr/>
        </p:nvPicPr>
        <p:blipFill>
          <a:blip r:embed="rId4"/>
          <a:stretch>
            <a:fillRect/>
          </a:stretch>
        </p:blipFill>
        <p:spPr>
          <a:xfrm>
            <a:off x="2728496" y="3255323"/>
            <a:ext cx="5810023" cy="2531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604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CE87-CA27-FD7B-0BEC-E6AC46434F7D}"/>
              </a:ext>
            </a:extLst>
          </p:cNvPr>
          <p:cNvSpPr>
            <a:spLocks noGrp="1"/>
          </p:cNvSpPr>
          <p:nvPr>
            <p:ph type="title"/>
          </p:nvPr>
        </p:nvSpPr>
        <p:spPr>
          <a:xfrm>
            <a:off x="146147" y="158944"/>
            <a:ext cx="11631930" cy="861774"/>
          </a:xfrm>
        </p:spPr>
        <p:txBody>
          <a:bodyPr wrap="square" lIns="0" tIns="0" rIns="0" bIns="0" anchor="t">
            <a:spAutoFit/>
          </a:bodyPr>
          <a:lstStyle/>
          <a:p>
            <a:r>
              <a:rPr lang="en-US" b="1"/>
              <a:t>Bookmark the Link:  Guidance is on the ORD Field Finance Resource Center</a:t>
            </a:r>
            <a:br>
              <a:rPr lang="en-US" b="1"/>
            </a:br>
            <a:endParaRPr lang="en-US" b="1"/>
          </a:p>
        </p:txBody>
      </p:sp>
      <p:sp>
        <p:nvSpPr>
          <p:cNvPr id="3" name="Text Placeholder 2">
            <a:extLst>
              <a:ext uri="{FF2B5EF4-FFF2-40B4-BE49-F238E27FC236}">
                <a16:creationId xmlns:a16="http://schemas.microsoft.com/office/drawing/2014/main" id="{45075773-7994-2D19-F3E0-BCCEA71B2E7C}"/>
              </a:ext>
            </a:extLst>
          </p:cNvPr>
          <p:cNvSpPr>
            <a:spLocks noGrp="1"/>
          </p:cNvSpPr>
          <p:nvPr>
            <p:ph type="body" idx="1"/>
          </p:nvPr>
        </p:nvSpPr>
        <p:spPr>
          <a:xfrm>
            <a:off x="527782" y="1308979"/>
            <a:ext cx="10868660" cy="861774"/>
          </a:xfrm>
        </p:spPr>
        <p:txBody>
          <a:bodyPr/>
          <a:lstStyle/>
          <a:p>
            <a:pPr marL="285750" indent="-285750">
              <a:buFont typeface="Arial" panose="020B0604020202020204" pitchFamily="34" charset="0"/>
              <a:buChar char="•"/>
            </a:pPr>
            <a:r>
              <a:rPr lang="en-US" sz="2800">
                <a:hlinkClick r:id="rId2"/>
              </a:rPr>
              <a:t>ORD Field Administrative Officer and Financial Management Resources (sharepoint.com)</a:t>
            </a:r>
            <a:endParaRPr lang="en-US" sz="2800"/>
          </a:p>
        </p:txBody>
      </p:sp>
      <p:pic>
        <p:nvPicPr>
          <p:cNvPr id="6" name="Picture 5">
            <a:extLst>
              <a:ext uri="{FF2B5EF4-FFF2-40B4-BE49-F238E27FC236}">
                <a16:creationId xmlns:a16="http://schemas.microsoft.com/office/drawing/2014/main" id="{4BFBAA9C-0BD9-2CD8-FF75-27B7EB65827D}"/>
              </a:ext>
            </a:extLst>
          </p:cNvPr>
          <p:cNvPicPr>
            <a:picLocks noChangeAspect="1"/>
          </p:cNvPicPr>
          <p:nvPr/>
        </p:nvPicPr>
        <p:blipFill>
          <a:blip r:embed="rId3"/>
          <a:stretch>
            <a:fillRect/>
          </a:stretch>
        </p:blipFill>
        <p:spPr>
          <a:xfrm>
            <a:off x="527782" y="2459014"/>
            <a:ext cx="7564582" cy="3318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a:extLst>
              <a:ext uri="{FF2B5EF4-FFF2-40B4-BE49-F238E27FC236}">
                <a16:creationId xmlns:a16="http://schemas.microsoft.com/office/drawing/2014/main" id="{37548B85-495F-FAED-8A81-8731A2C288A0}"/>
              </a:ext>
            </a:extLst>
          </p:cNvPr>
          <p:cNvSpPr/>
          <p:nvPr/>
        </p:nvSpPr>
        <p:spPr>
          <a:xfrm>
            <a:off x="1638795" y="5365392"/>
            <a:ext cx="1033153" cy="4750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A1BE204-43D8-DCA6-3C37-F6EDA0D56B45}"/>
              </a:ext>
            </a:extLst>
          </p:cNvPr>
          <p:cNvPicPr>
            <a:picLocks noChangeAspect="1"/>
          </p:cNvPicPr>
          <p:nvPr/>
        </p:nvPicPr>
        <p:blipFill>
          <a:blip r:embed="rId4"/>
          <a:stretch>
            <a:fillRect/>
          </a:stretch>
        </p:blipFill>
        <p:spPr>
          <a:xfrm>
            <a:off x="7937236" y="2782116"/>
            <a:ext cx="3726982" cy="2381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peech Bubble: Oval 9">
            <a:extLst>
              <a:ext uri="{FF2B5EF4-FFF2-40B4-BE49-F238E27FC236}">
                <a16:creationId xmlns:a16="http://schemas.microsoft.com/office/drawing/2014/main" id="{132DB15A-673D-5DDC-67BC-B7BEFBE55F51}"/>
              </a:ext>
            </a:extLst>
          </p:cNvPr>
          <p:cNvSpPr/>
          <p:nvPr/>
        </p:nvSpPr>
        <p:spPr>
          <a:xfrm>
            <a:off x="9381507" y="1852551"/>
            <a:ext cx="2282712" cy="11994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ORD Finance handling low usage of SharePoint! </a:t>
            </a:r>
          </a:p>
        </p:txBody>
      </p:sp>
      <p:cxnSp>
        <p:nvCxnSpPr>
          <p:cNvPr id="12" name="Straight Arrow Connector 11">
            <a:extLst>
              <a:ext uri="{FF2B5EF4-FFF2-40B4-BE49-F238E27FC236}">
                <a16:creationId xmlns:a16="http://schemas.microsoft.com/office/drawing/2014/main" id="{E4FAEC86-1EF4-B738-4F8F-C04009DAC033}"/>
              </a:ext>
            </a:extLst>
          </p:cNvPr>
          <p:cNvCxnSpPr/>
          <p:nvPr/>
        </p:nvCxnSpPr>
        <p:spPr>
          <a:xfrm flipH="1">
            <a:off x="2576945" y="4892634"/>
            <a:ext cx="5515419" cy="4727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749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16230">
              <a:lnSpc>
                <a:spcPct val="100000"/>
              </a:lnSpc>
              <a:spcBef>
                <a:spcPts val="100"/>
              </a:spcBef>
            </a:pPr>
            <a:r>
              <a:rPr spc="-20"/>
              <a:t>Section</a:t>
            </a:r>
            <a:r>
              <a:rPr spc="-114"/>
              <a:t> </a:t>
            </a:r>
            <a:r>
              <a:t>1</a:t>
            </a:r>
            <a:r>
              <a:rPr sz="3600"/>
              <a:t>:</a:t>
            </a:r>
            <a:r>
              <a:rPr sz="3600" spc="-90"/>
              <a:t> </a:t>
            </a:r>
            <a:r>
              <a:rPr lang="en-US"/>
              <a:t>FY23 </a:t>
            </a:r>
            <a:r>
              <a:rPr spc="-20"/>
              <a:t>Closing</a:t>
            </a:r>
            <a:r>
              <a:rPr spc="-95"/>
              <a:t> </a:t>
            </a:r>
            <a:r>
              <a:t>the</a:t>
            </a:r>
            <a:r>
              <a:rPr spc="-100"/>
              <a:t> </a:t>
            </a:r>
            <a:r>
              <a:rPr spc="-10"/>
              <a:t>Fiscal</a:t>
            </a:r>
            <a:r>
              <a:rPr spc="-85"/>
              <a:t> </a:t>
            </a:r>
            <a:r>
              <a:rPr spc="-65"/>
              <a:t>Year</a:t>
            </a:r>
            <a:r>
              <a:rPr spc="-95"/>
              <a:t> </a:t>
            </a:r>
            <a:r>
              <a:rPr spc="-40"/>
              <a:t>(Appropriated</a:t>
            </a:r>
            <a:r>
              <a:rPr spc="-105"/>
              <a:t> </a:t>
            </a:r>
            <a:r>
              <a:rPr spc="-10"/>
              <a:t>Funds)</a:t>
            </a:r>
            <a:endParaRPr sz="3600"/>
          </a:p>
        </p:txBody>
      </p:sp>
      <p:graphicFrame>
        <p:nvGraphicFramePr>
          <p:cNvPr id="3" name="object 3"/>
          <p:cNvGraphicFramePr>
            <a:graphicFrameLocks noGrp="1"/>
          </p:cNvGraphicFramePr>
          <p:nvPr>
            <p:extLst>
              <p:ext uri="{D42A27DB-BD31-4B8C-83A1-F6EECF244321}">
                <p14:modId xmlns:p14="http://schemas.microsoft.com/office/powerpoint/2010/main" val="2816602504"/>
              </p:ext>
            </p:extLst>
          </p:nvPr>
        </p:nvGraphicFramePr>
        <p:xfrm>
          <a:off x="86768" y="887702"/>
          <a:ext cx="12007340" cy="5437498"/>
        </p:xfrm>
        <a:graphic>
          <a:graphicData uri="http://schemas.openxmlformats.org/drawingml/2006/table">
            <a:tbl>
              <a:tblPr firstRow="1" bandRow="1">
                <a:tableStyleId>{2D5ABB26-0587-4C30-8999-92F81FD0307C}</a:tableStyleId>
              </a:tblPr>
              <a:tblGrid>
                <a:gridCol w="3268063">
                  <a:extLst>
                    <a:ext uri="{9D8B030D-6E8A-4147-A177-3AD203B41FA5}">
                      <a16:colId xmlns:a16="http://schemas.microsoft.com/office/drawing/2014/main" val="20000"/>
                    </a:ext>
                  </a:extLst>
                </a:gridCol>
                <a:gridCol w="8739277">
                  <a:extLst>
                    <a:ext uri="{9D8B030D-6E8A-4147-A177-3AD203B41FA5}">
                      <a16:colId xmlns:a16="http://schemas.microsoft.com/office/drawing/2014/main" val="20001"/>
                    </a:ext>
                  </a:extLst>
                </a:gridCol>
              </a:tblGrid>
              <a:tr h="421461">
                <a:tc>
                  <a:txBody>
                    <a:bodyPr/>
                    <a:lstStyle/>
                    <a:p>
                      <a:pPr marR="38735" algn="ctr">
                        <a:lnSpc>
                          <a:spcPct val="100000"/>
                        </a:lnSpc>
                        <a:spcBef>
                          <a:spcPts val="475"/>
                        </a:spcBef>
                      </a:pPr>
                      <a:r>
                        <a:rPr sz="1800" b="1">
                          <a:solidFill>
                            <a:srgbClr val="FFFFFF"/>
                          </a:solidFill>
                          <a:latin typeface="Calibri"/>
                          <a:cs typeface="Calibri"/>
                        </a:rPr>
                        <a:t>Research</a:t>
                      </a:r>
                      <a:r>
                        <a:rPr sz="1800" b="1" spc="-60">
                          <a:solidFill>
                            <a:srgbClr val="FFFFFF"/>
                          </a:solidFill>
                          <a:latin typeface="Calibri"/>
                          <a:cs typeface="Calibri"/>
                        </a:rPr>
                        <a:t> </a:t>
                      </a:r>
                      <a:r>
                        <a:rPr sz="1800" b="1" spc="-10">
                          <a:solidFill>
                            <a:srgbClr val="FFFFFF"/>
                          </a:solidFill>
                          <a:latin typeface="Calibri"/>
                          <a:cs typeface="Calibri"/>
                        </a:rPr>
                        <a:t>Appropriations</a:t>
                      </a:r>
                      <a:endParaRPr sz="1800">
                        <a:latin typeface="Calibri"/>
                        <a:cs typeface="Calibri"/>
                      </a:endParaRPr>
                    </a:p>
                  </a:txBody>
                  <a:tcPr marL="0" marR="0" marT="60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algn="ctr">
                        <a:lnSpc>
                          <a:spcPct val="100000"/>
                        </a:lnSpc>
                        <a:spcBef>
                          <a:spcPts val="475"/>
                        </a:spcBef>
                      </a:pPr>
                      <a:r>
                        <a:rPr sz="1800" b="1">
                          <a:solidFill>
                            <a:srgbClr val="FFFFFF"/>
                          </a:solidFill>
                          <a:latin typeface="Calibri"/>
                          <a:cs typeface="Calibri"/>
                        </a:rPr>
                        <a:t>Key</a:t>
                      </a:r>
                      <a:r>
                        <a:rPr sz="1800" b="1" spc="-65">
                          <a:solidFill>
                            <a:srgbClr val="FFFFFF"/>
                          </a:solidFill>
                          <a:latin typeface="Calibri"/>
                          <a:cs typeface="Calibri"/>
                        </a:rPr>
                        <a:t> </a:t>
                      </a:r>
                      <a:r>
                        <a:rPr sz="1800" b="1" spc="-10">
                          <a:solidFill>
                            <a:srgbClr val="FFFFFF"/>
                          </a:solidFill>
                          <a:latin typeface="Calibri"/>
                          <a:cs typeface="Calibri"/>
                        </a:rPr>
                        <a:t>Activities</a:t>
                      </a:r>
                      <a:endParaRPr sz="1800">
                        <a:latin typeface="Calibri"/>
                        <a:cs typeface="Calibri"/>
                      </a:endParaRPr>
                    </a:p>
                  </a:txBody>
                  <a:tcPr marL="0" marR="0" marT="603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1685924">
                <a:tc>
                  <a:txBody>
                    <a:bodyPr/>
                    <a:lstStyle/>
                    <a:p>
                      <a:pPr>
                        <a:lnSpc>
                          <a:spcPct val="100000"/>
                        </a:lnSpc>
                      </a:pPr>
                      <a:endParaRPr sz="1800">
                        <a:latin typeface="Times New Roman"/>
                        <a:cs typeface="Times New Roman"/>
                      </a:endParaRPr>
                    </a:p>
                    <a:p>
                      <a:pPr>
                        <a:lnSpc>
                          <a:spcPct val="100000"/>
                        </a:lnSpc>
                        <a:spcBef>
                          <a:spcPts val="15"/>
                        </a:spcBef>
                      </a:pPr>
                      <a:endParaRPr sz="2150">
                        <a:latin typeface="Times New Roman"/>
                        <a:cs typeface="Times New Roman"/>
                      </a:endParaRPr>
                    </a:p>
                    <a:p>
                      <a:pPr marL="1270" algn="ctr">
                        <a:lnSpc>
                          <a:spcPct val="100000"/>
                        </a:lnSpc>
                      </a:pPr>
                      <a:r>
                        <a:rPr sz="1800">
                          <a:latin typeface="Calibri"/>
                          <a:cs typeface="Calibri"/>
                        </a:rPr>
                        <a:t>Prior</a:t>
                      </a:r>
                      <a:r>
                        <a:rPr sz="1800" spc="-40">
                          <a:latin typeface="Calibri"/>
                          <a:cs typeface="Calibri"/>
                        </a:rPr>
                        <a:t> </a:t>
                      </a:r>
                      <a:r>
                        <a:rPr sz="1800" spc="-10">
                          <a:latin typeface="Calibri"/>
                          <a:cs typeface="Calibri"/>
                        </a:rPr>
                        <a:t>Year</a:t>
                      </a:r>
                      <a:r>
                        <a:rPr sz="1800" spc="-30">
                          <a:latin typeface="Calibri"/>
                          <a:cs typeface="Calibri"/>
                        </a:rPr>
                        <a:t> </a:t>
                      </a:r>
                      <a:r>
                        <a:rPr sz="1800">
                          <a:latin typeface="Calibri"/>
                          <a:cs typeface="Calibri"/>
                        </a:rPr>
                        <a:t>(0161A1</a:t>
                      </a:r>
                      <a:r>
                        <a:rPr lang="en-US" sz="1800">
                          <a:latin typeface="Calibri"/>
                          <a:cs typeface="Calibri"/>
                        </a:rPr>
                        <a:t> and 0161R1</a:t>
                      </a:r>
                      <a:r>
                        <a:rPr sz="1800" spc="-25">
                          <a:latin typeface="Calibri"/>
                          <a:cs typeface="Calibri"/>
                        </a:rPr>
                        <a:t> </a:t>
                      </a:r>
                      <a:r>
                        <a:rPr lang="en-US" sz="1800" spc="-10">
                          <a:latin typeface="Calibri"/>
                          <a:cs typeface="Calibri"/>
                        </a:rPr>
                        <a:t>22-</a:t>
                      </a:r>
                      <a:r>
                        <a:rPr lang="en-US" sz="1800" spc="-25">
                          <a:latin typeface="Calibri"/>
                          <a:cs typeface="Calibri"/>
                        </a:rPr>
                        <a:t>23</a:t>
                      </a:r>
                      <a:r>
                        <a:rPr sz="1800" spc="-25">
                          <a:latin typeface="Calibri"/>
                          <a:cs typeface="Calibri"/>
                        </a:rPr>
                        <a: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377190" marR="259715" indent="-286385">
                        <a:lnSpc>
                          <a:spcPct val="100000"/>
                        </a:lnSpc>
                        <a:spcBef>
                          <a:spcPts val="240"/>
                        </a:spcBef>
                        <a:buFont typeface="Arial"/>
                        <a:buChar char="•"/>
                      </a:pPr>
                      <a:r>
                        <a:rPr lang="en-US" sz="1800" spc="-10">
                          <a:latin typeface="Calibri"/>
                          <a:cs typeface="Calibri"/>
                        </a:rPr>
                        <a:t>Please Do not let Funds expire.  This looks bad on ORD and is subject to </a:t>
                      </a:r>
                      <a:r>
                        <a:rPr lang="en-US" sz="1800" spc="-10" err="1">
                          <a:latin typeface="Calibri"/>
                          <a:cs typeface="Calibri"/>
                        </a:rPr>
                        <a:t>unitended</a:t>
                      </a:r>
                      <a:r>
                        <a:rPr lang="en-US" sz="1800" spc="-10">
                          <a:latin typeface="Calibri"/>
                          <a:cs typeface="Calibri"/>
                        </a:rPr>
                        <a:t> consequences</a:t>
                      </a:r>
                      <a:r>
                        <a:rPr sz="1800" spc="-10">
                          <a:latin typeface="Calibri"/>
                          <a:cs typeface="Calibri"/>
                        </a:rPr>
                        <a:t>.</a:t>
                      </a:r>
                      <a:endParaRPr sz="1800">
                        <a:latin typeface="Calibri"/>
                        <a:cs typeface="Calibri"/>
                      </a:endParaRPr>
                    </a:p>
                    <a:p>
                      <a:pPr marL="377190" marR="394335" indent="-286385">
                        <a:lnSpc>
                          <a:spcPct val="100000"/>
                        </a:lnSpc>
                        <a:buFont typeface="Arial"/>
                        <a:buChar char="•"/>
                      </a:pPr>
                      <a:r>
                        <a:rPr lang="en-US" sz="1800">
                          <a:latin typeface="Calibri"/>
                          <a:cs typeface="Calibri"/>
                        </a:rPr>
                        <a:t>On several occasions, Finance requested the field</a:t>
                      </a:r>
                      <a:r>
                        <a:rPr lang="en-US" sz="1800" spc="-25">
                          <a:latin typeface="Calibri"/>
                          <a:cs typeface="Calibri"/>
                        </a:rPr>
                        <a:t> to</a:t>
                      </a:r>
                      <a:r>
                        <a:rPr sz="1800" spc="-20">
                          <a:latin typeface="Calibri"/>
                          <a:cs typeface="Calibri"/>
                        </a:rPr>
                        <a:t> </a:t>
                      </a:r>
                      <a:r>
                        <a:rPr sz="1800">
                          <a:latin typeface="Calibri"/>
                          <a:cs typeface="Calibri"/>
                        </a:rPr>
                        <a:t>obligate</a:t>
                      </a:r>
                      <a:r>
                        <a:rPr sz="1800" spc="-20">
                          <a:latin typeface="Calibri"/>
                          <a:cs typeface="Calibri"/>
                        </a:rPr>
                        <a:t> </a:t>
                      </a:r>
                      <a:r>
                        <a:rPr sz="1800">
                          <a:latin typeface="Calibri"/>
                          <a:cs typeface="Calibri"/>
                        </a:rPr>
                        <a:t>all</a:t>
                      </a:r>
                      <a:r>
                        <a:rPr sz="1800" spc="-30">
                          <a:latin typeface="Calibri"/>
                          <a:cs typeface="Calibri"/>
                        </a:rPr>
                        <a:t> </a:t>
                      </a:r>
                      <a:r>
                        <a:rPr sz="1800" spc="-10">
                          <a:latin typeface="Calibri"/>
                          <a:cs typeface="Calibri"/>
                        </a:rPr>
                        <a:t>prior </a:t>
                      </a:r>
                      <a:r>
                        <a:rPr sz="1800">
                          <a:latin typeface="Calibri"/>
                          <a:cs typeface="Calibri"/>
                        </a:rPr>
                        <a:t>year</a:t>
                      </a:r>
                      <a:r>
                        <a:rPr sz="1800" spc="-40">
                          <a:latin typeface="Calibri"/>
                          <a:cs typeface="Calibri"/>
                        </a:rPr>
                        <a:t> </a:t>
                      </a:r>
                      <a:r>
                        <a:rPr sz="1800">
                          <a:latin typeface="Calibri"/>
                          <a:cs typeface="Calibri"/>
                        </a:rPr>
                        <a:t>funding</a:t>
                      </a:r>
                      <a:r>
                        <a:rPr sz="1800" spc="-15">
                          <a:latin typeface="Calibri"/>
                          <a:cs typeface="Calibri"/>
                        </a:rPr>
                        <a:t> </a:t>
                      </a:r>
                      <a:r>
                        <a:rPr sz="1800">
                          <a:latin typeface="Calibri"/>
                          <a:cs typeface="Calibri"/>
                        </a:rPr>
                        <a:t>by</a:t>
                      </a:r>
                      <a:r>
                        <a:rPr sz="1800" spc="-10">
                          <a:latin typeface="Calibri"/>
                          <a:cs typeface="Calibri"/>
                        </a:rPr>
                        <a:t> </a:t>
                      </a:r>
                      <a:r>
                        <a:rPr sz="1800" b="1" spc="-20">
                          <a:latin typeface="Calibri"/>
                          <a:cs typeface="Calibri"/>
                        </a:rPr>
                        <a:t>Monday,</a:t>
                      </a:r>
                      <a:r>
                        <a:rPr sz="1800" b="1" spc="-45">
                          <a:latin typeface="Calibri"/>
                          <a:cs typeface="Calibri"/>
                        </a:rPr>
                        <a:t> </a:t>
                      </a:r>
                      <a:r>
                        <a:rPr sz="1800" b="1">
                          <a:latin typeface="Calibri"/>
                          <a:cs typeface="Calibri"/>
                        </a:rPr>
                        <a:t>August</a:t>
                      </a:r>
                      <a:r>
                        <a:rPr sz="1800" b="1" spc="-45">
                          <a:latin typeface="Calibri"/>
                          <a:cs typeface="Calibri"/>
                        </a:rPr>
                        <a:t> </a:t>
                      </a:r>
                      <a:r>
                        <a:rPr sz="1800" b="1">
                          <a:latin typeface="Calibri"/>
                          <a:cs typeface="Calibri"/>
                        </a:rPr>
                        <a:t>1</a:t>
                      </a:r>
                      <a:r>
                        <a:rPr sz="1800" b="1" baseline="25462">
                          <a:latin typeface="Calibri"/>
                          <a:cs typeface="Calibri"/>
                        </a:rPr>
                        <a:t>st</a:t>
                      </a:r>
                      <a:r>
                        <a:rPr sz="1800" b="1" spc="150" baseline="25462">
                          <a:latin typeface="Calibri"/>
                          <a:cs typeface="Calibri"/>
                        </a:rPr>
                        <a:t> </a:t>
                      </a:r>
                      <a:r>
                        <a:rPr lang="en-US" sz="1800" spc="-10">
                          <a:latin typeface="Calibri"/>
                          <a:cs typeface="Calibri"/>
                        </a:rPr>
                        <a:t>.  This was not accomplished.  </a:t>
                      </a:r>
                      <a:r>
                        <a:rPr lang="en-US" sz="1800" b="1" spc="-10">
                          <a:highlight>
                            <a:srgbClr val="FFFF00"/>
                          </a:highlight>
                          <a:latin typeface="Calibri"/>
                          <a:cs typeface="Calibri"/>
                        </a:rPr>
                        <a:t>As of 8/29/23 $3.1 Million (0161A) and $4.3 Million (0161R1) was still unobligated balances.</a:t>
                      </a:r>
                    </a:p>
                    <a:p>
                      <a:pPr marL="377190" marR="394335" indent="-286385">
                        <a:lnSpc>
                          <a:spcPct val="100000"/>
                        </a:lnSpc>
                        <a:buFont typeface="Arial"/>
                        <a:buChar char="•"/>
                        <a:tabLst>
                          <a:tab pos="377190" algn="l"/>
                          <a:tab pos="377825" algn="l"/>
                        </a:tabLst>
                      </a:pPr>
                      <a:r>
                        <a:rPr lang="en-US" sz="1800" spc="-10">
                          <a:latin typeface="Calibri"/>
                          <a:cs typeface="Calibri"/>
                        </a:rPr>
                        <a:t>Stations allowing Prior Year funding to lapse will receive a dollar for dollar decrease in FY24 CC101.</a:t>
                      </a: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3065317">
                <a:tc>
                  <a:txBody>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0"/>
                        </a:spcBef>
                      </a:pPr>
                      <a:endParaRPr sz="1450">
                        <a:latin typeface="Times New Roman"/>
                        <a:cs typeface="Times New Roman"/>
                      </a:endParaRPr>
                    </a:p>
                    <a:p>
                      <a:pPr algn="ctr">
                        <a:lnSpc>
                          <a:spcPct val="100000"/>
                        </a:lnSpc>
                      </a:pPr>
                      <a:r>
                        <a:rPr sz="1800">
                          <a:latin typeface="Calibri"/>
                          <a:cs typeface="Calibri"/>
                        </a:rPr>
                        <a:t>Current</a:t>
                      </a:r>
                      <a:r>
                        <a:rPr sz="1800" spc="-40">
                          <a:latin typeface="Calibri"/>
                          <a:cs typeface="Calibri"/>
                        </a:rPr>
                        <a:t> </a:t>
                      </a:r>
                      <a:r>
                        <a:rPr sz="1800" spc="-20">
                          <a:latin typeface="Calibri"/>
                          <a:cs typeface="Calibri"/>
                        </a:rPr>
                        <a:t>Year</a:t>
                      </a:r>
                      <a:r>
                        <a:rPr sz="1800" spc="-30">
                          <a:latin typeface="Calibri"/>
                          <a:cs typeface="Calibri"/>
                        </a:rPr>
                        <a:t> </a:t>
                      </a:r>
                      <a:r>
                        <a:rPr sz="1800">
                          <a:latin typeface="Calibri"/>
                          <a:cs typeface="Calibri"/>
                        </a:rPr>
                        <a:t>(0161A1</a:t>
                      </a:r>
                      <a:r>
                        <a:rPr sz="1800" spc="-20">
                          <a:latin typeface="Calibri"/>
                          <a:cs typeface="Calibri"/>
                        </a:rPr>
                        <a:t> </a:t>
                      </a:r>
                      <a:r>
                        <a:rPr lang="en-US" sz="1800" spc="-10">
                          <a:latin typeface="Calibri"/>
                          <a:cs typeface="Calibri"/>
                        </a:rPr>
                        <a:t>23-</a:t>
                      </a:r>
                      <a:r>
                        <a:rPr lang="en-US" sz="1800" spc="-25">
                          <a:latin typeface="Calibri"/>
                          <a:cs typeface="Calibri"/>
                        </a:rPr>
                        <a:t>24</a:t>
                      </a:r>
                      <a:r>
                        <a:rPr sz="1800" spc="-25">
                          <a:latin typeface="Calibri"/>
                          <a:cs typeface="Calibri"/>
                        </a:rPr>
                        <a:t>)</a:t>
                      </a:r>
                      <a:endParaRPr sz="18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377190" indent="-286385">
                        <a:lnSpc>
                          <a:spcPct val="100000"/>
                        </a:lnSpc>
                        <a:spcBef>
                          <a:spcPts val="240"/>
                        </a:spcBef>
                        <a:buFont typeface="Arial"/>
                        <a:buChar char="•"/>
                      </a:pPr>
                      <a:r>
                        <a:rPr sz="1800">
                          <a:latin typeface="Calibri"/>
                          <a:cs typeface="Calibri"/>
                        </a:rPr>
                        <a:t>All</a:t>
                      </a:r>
                      <a:r>
                        <a:rPr sz="1800" spc="-30">
                          <a:latin typeface="Calibri"/>
                          <a:cs typeface="Calibri"/>
                        </a:rPr>
                        <a:t> </a:t>
                      </a:r>
                      <a:r>
                        <a:rPr sz="1800">
                          <a:latin typeface="Calibri"/>
                          <a:cs typeface="Calibri"/>
                        </a:rPr>
                        <a:t>Research</a:t>
                      </a:r>
                      <a:r>
                        <a:rPr sz="1800" spc="-35">
                          <a:latin typeface="Calibri"/>
                          <a:cs typeface="Calibri"/>
                        </a:rPr>
                        <a:t> </a:t>
                      </a:r>
                      <a:r>
                        <a:rPr sz="1800">
                          <a:latin typeface="Calibri"/>
                          <a:cs typeface="Calibri"/>
                        </a:rPr>
                        <a:t>Stations</a:t>
                      </a:r>
                      <a:r>
                        <a:rPr sz="1800" spc="-25">
                          <a:latin typeface="Calibri"/>
                          <a:cs typeface="Calibri"/>
                        </a:rPr>
                        <a:t> </a:t>
                      </a:r>
                      <a:r>
                        <a:rPr sz="1800">
                          <a:latin typeface="Calibri"/>
                          <a:cs typeface="Calibri"/>
                        </a:rPr>
                        <a:t>have</a:t>
                      </a:r>
                      <a:r>
                        <a:rPr sz="1800" spc="-45">
                          <a:latin typeface="Calibri"/>
                          <a:cs typeface="Calibri"/>
                        </a:rPr>
                        <a:t> </a:t>
                      </a:r>
                      <a:r>
                        <a:rPr sz="1800">
                          <a:latin typeface="Calibri"/>
                          <a:cs typeface="Calibri"/>
                        </a:rPr>
                        <a:t>a</a:t>
                      </a:r>
                      <a:r>
                        <a:rPr sz="1800" spc="-15">
                          <a:latin typeface="Calibri"/>
                          <a:cs typeface="Calibri"/>
                        </a:rPr>
                        <a:t> </a:t>
                      </a:r>
                      <a:r>
                        <a:rPr sz="1800">
                          <a:latin typeface="Calibri"/>
                          <a:cs typeface="Calibri"/>
                        </a:rPr>
                        <a:t>target</a:t>
                      </a:r>
                      <a:r>
                        <a:rPr sz="1800" spc="-40">
                          <a:latin typeface="Calibri"/>
                          <a:cs typeface="Calibri"/>
                        </a:rPr>
                        <a:t> </a:t>
                      </a:r>
                      <a:r>
                        <a:rPr sz="1800">
                          <a:latin typeface="Calibri"/>
                          <a:cs typeface="Calibri"/>
                        </a:rPr>
                        <a:t>not</a:t>
                      </a:r>
                      <a:r>
                        <a:rPr sz="1800" spc="-20">
                          <a:latin typeface="Calibri"/>
                          <a:cs typeface="Calibri"/>
                        </a:rPr>
                        <a:t> </a:t>
                      </a:r>
                      <a:r>
                        <a:rPr sz="1800">
                          <a:latin typeface="Calibri"/>
                          <a:cs typeface="Calibri"/>
                        </a:rPr>
                        <a:t>to</a:t>
                      </a:r>
                      <a:r>
                        <a:rPr sz="1800" spc="-35">
                          <a:latin typeface="Calibri"/>
                          <a:cs typeface="Calibri"/>
                        </a:rPr>
                        <a:t> </a:t>
                      </a:r>
                      <a:r>
                        <a:rPr sz="1800">
                          <a:latin typeface="Calibri"/>
                          <a:cs typeface="Calibri"/>
                        </a:rPr>
                        <a:t>exceed</a:t>
                      </a:r>
                      <a:r>
                        <a:rPr lang="en-US" sz="1800" spc="340">
                          <a:latin typeface="Calibri"/>
                          <a:cs typeface="Calibri"/>
                        </a:rPr>
                        <a:t> 2</a:t>
                      </a:r>
                      <a:r>
                        <a:rPr sz="1800">
                          <a:latin typeface="Calibri"/>
                          <a:cs typeface="Calibri"/>
                        </a:rPr>
                        <a:t>%</a:t>
                      </a:r>
                      <a:r>
                        <a:rPr sz="1800" spc="-25">
                          <a:latin typeface="Calibri"/>
                          <a:cs typeface="Calibri"/>
                        </a:rPr>
                        <a:t> </a:t>
                      </a:r>
                      <a:r>
                        <a:rPr sz="1800" spc="-10">
                          <a:latin typeface="Calibri"/>
                          <a:cs typeface="Calibri"/>
                        </a:rPr>
                        <a:t>carryover.</a:t>
                      </a:r>
                      <a:r>
                        <a:rPr lang="en-US" sz="1800" spc="-10">
                          <a:latin typeface="Calibri"/>
                          <a:cs typeface="Calibri"/>
                        </a:rPr>
                        <a:t> </a:t>
                      </a:r>
                      <a:r>
                        <a:rPr lang="en-US" sz="1800" spc="-10">
                          <a:latin typeface="Calibri"/>
                          <a:cs typeface="Calibri"/>
                          <a:hlinkClick r:id="rId2"/>
                        </a:rPr>
                        <a:t>Please see memo distributed in May.</a:t>
                      </a:r>
                      <a:endParaRPr sz="1800">
                        <a:latin typeface="Calibri"/>
                        <a:cs typeface="Calibri"/>
                      </a:endParaRPr>
                    </a:p>
                    <a:p>
                      <a:pPr marL="377190" marR="964565" indent="-287020">
                        <a:lnSpc>
                          <a:spcPct val="100000"/>
                        </a:lnSpc>
                        <a:buFont typeface="Arial"/>
                        <a:buChar char="•"/>
                      </a:pPr>
                      <a:r>
                        <a:rPr lang="en-US" sz="1800">
                          <a:latin typeface="+mn-lt"/>
                          <a:cs typeface="Calibri"/>
                        </a:rPr>
                        <a:t>As communicated at the AO conference we are requiring all stations to achieve a carryover target of 2% of the total allocation </a:t>
                      </a:r>
                      <a:r>
                        <a:rPr lang="en-US" sz="1800" b="1" i="1">
                          <a:latin typeface="+mn-lt"/>
                          <a:cs typeface="Calibri"/>
                        </a:rPr>
                        <a:t>by Program</a:t>
                      </a:r>
                      <a:r>
                        <a:rPr lang="en-US" sz="1800">
                          <a:latin typeface="+mn-lt"/>
                          <a:cs typeface="Calibri"/>
                        </a:rPr>
                        <a:t> by 10/1/2023. This means that all remaining funds (above the 2% allocation) will be pulled back </a:t>
                      </a:r>
                      <a:r>
                        <a:rPr lang="en-US" sz="1800" b="0">
                          <a:latin typeface="+mn-lt"/>
                          <a:cs typeface="Calibri"/>
                        </a:rPr>
                        <a:t>around</a:t>
                      </a:r>
                      <a:r>
                        <a:rPr lang="en-US" sz="1800" b="1">
                          <a:latin typeface="+mn-lt"/>
                          <a:cs typeface="Calibri"/>
                        </a:rPr>
                        <a:t> October 23, 2023 (after the payroll hits and accruals reverse)</a:t>
                      </a:r>
                      <a:r>
                        <a:rPr lang="en-US" sz="1800">
                          <a:latin typeface="+mn-lt"/>
                          <a:cs typeface="Calibri"/>
                        </a:rPr>
                        <a:t> </a:t>
                      </a:r>
                    </a:p>
                    <a:p>
                      <a:pPr marL="377190" marR="964565" lvl="0" indent="-287020">
                        <a:lnSpc>
                          <a:spcPct val="100000"/>
                        </a:lnSpc>
                        <a:buFont typeface="Arial"/>
                        <a:buChar char="•"/>
                      </a:pPr>
                      <a:r>
                        <a:rPr lang="en-US" sz="1800">
                          <a:latin typeface="+mn-lt"/>
                          <a:cs typeface="Calibri"/>
                        </a:rPr>
                        <a:t>All FY 23 Purchase Card Orders that cannot be reconciled by 10/15/23 should be moved FY 24 funding (0161A1 24-25).  </a:t>
                      </a:r>
                      <a:endParaRPr lang="en-US"/>
                    </a:p>
                    <a:p>
                      <a:pPr marL="375920" marR="964565" indent="-285750">
                        <a:lnSpc>
                          <a:spcPct val="100000"/>
                        </a:lnSpc>
                        <a:buFont typeface="Arial" panose="020B0604020202020204" pitchFamily="34" charset="0"/>
                        <a:buChar char="•"/>
                      </a:pPr>
                      <a:r>
                        <a:rPr sz="1800">
                          <a:latin typeface="Calibri"/>
                          <a:cs typeface="Calibri"/>
                        </a:rPr>
                        <a:t>ORD</a:t>
                      </a:r>
                      <a:r>
                        <a:rPr sz="1800" spc="-25">
                          <a:latin typeface="Calibri"/>
                          <a:cs typeface="Calibri"/>
                        </a:rPr>
                        <a:t> </a:t>
                      </a:r>
                      <a:r>
                        <a:rPr sz="1800">
                          <a:latin typeface="Calibri"/>
                          <a:cs typeface="Calibri"/>
                        </a:rPr>
                        <a:t>will be</a:t>
                      </a:r>
                      <a:r>
                        <a:rPr sz="1800" spc="-5">
                          <a:latin typeface="Calibri"/>
                          <a:cs typeface="Calibri"/>
                        </a:rPr>
                        <a:t> </a:t>
                      </a:r>
                      <a:r>
                        <a:rPr sz="1800">
                          <a:latin typeface="Calibri"/>
                          <a:cs typeface="Calibri"/>
                        </a:rPr>
                        <a:t>working</a:t>
                      </a:r>
                      <a:r>
                        <a:rPr sz="1800" spc="-10">
                          <a:latin typeface="Calibri"/>
                          <a:cs typeface="Calibri"/>
                        </a:rPr>
                        <a:t> </a:t>
                      </a:r>
                      <a:r>
                        <a:rPr sz="1800">
                          <a:latin typeface="Calibri"/>
                          <a:cs typeface="Calibri"/>
                        </a:rPr>
                        <a:t>closely</a:t>
                      </a:r>
                      <a:r>
                        <a:rPr sz="1800" spc="-5">
                          <a:latin typeface="Calibri"/>
                          <a:cs typeface="Calibri"/>
                        </a:rPr>
                        <a:t> </a:t>
                      </a:r>
                      <a:r>
                        <a:rPr sz="1800">
                          <a:latin typeface="Calibri"/>
                          <a:cs typeface="Calibri"/>
                        </a:rPr>
                        <a:t>with</a:t>
                      </a:r>
                      <a:r>
                        <a:rPr sz="1800" spc="-5">
                          <a:latin typeface="Calibri"/>
                          <a:cs typeface="Calibri"/>
                        </a:rPr>
                        <a:t> </a:t>
                      </a:r>
                      <a:r>
                        <a:rPr sz="1800">
                          <a:latin typeface="Calibri"/>
                          <a:cs typeface="Calibri"/>
                        </a:rPr>
                        <a:t>Services</a:t>
                      </a:r>
                      <a:r>
                        <a:rPr sz="1800" spc="-5">
                          <a:latin typeface="Calibri"/>
                          <a:cs typeface="Calibri"/>
                        </a:rPr>
                        <a:t> </a:t>
                      </a:r>
                      <a:r>
                        <a:rPr sz="1800">
                          <a:latin typeface="Calibri"/>
                          <a:cs typeface="Calibri"/>
                        </a:rPr>
                        <a:t>and</a:t>
                      </a:r>
                      <a:r>
                        <a:rPr sz="1800" spc="-15">
                          <a:latin typeface="Calibri"/>
                          <a:cs typeface="Calibri"/>
                        </a:rPr>
                        <a:t> </a:t>
                      </a:r>
                      <a:r>
                        <a:rPr sz="1800">
                          <a:latin typeface="Calibri"/>
                          <a:cs typeface="Calibri"/>
                        </a:rPr>
                        <a:t>Stations</a:t>
                      </a:r>
                      <a:r>
                        <a:rPr sz="1800" spc="-10">
                          <a:latin typeface="Calibri"/>
                          <a:cs typeface="Calibri"/>
                        </a:rPr>
                        <a:t> </a:t>
                      </a:r>
                      <a:r>
                        <a:rPr sz="1800">
                          <a:latin typeface="Calibri"/>
                          <a:cs typeface="Calibri"/>
                        </a:rPr>
                        <a:t>to</a:t>
                      </a:r>
                      <a:r>
                        <a:rPr sz="1800" spc="-25">
                          <a:latin typeface="Calibri"/>
                          <a:cs typeface="Calibri"/>
                        </a:rPr>
                        <a:t> </a:t>
                      </a:r>
                      <a:r>
                        <a:rPr sz="1800">
                          <a:latin typeface="Calibri"/>
                          <a:cs typeface="Calibri"/>
                        </a:rPr>
                        <a:t>pull funds</a:t>
                      </a:r>
                      <a:r>
                        <a:rPr sz="1800" spc="-15">
                          <a:latin typeface="Calibri"/>
                          <a:cs typeface="Calibri"/>
                        </a:rPr>
                        <a:t> </a:t>
                      </a:r>
                      <a:r>
                        <a:rPr sz="1800">
                          <a:latin typeface="Calibri"/>
                          <a:cs typeface="Calibri"/>
                        </a:rPr>
                        <a:t>back</a:t>
                      </a:r>
                      <a:r>
                        <a:rPr lang="en-US" sz="1800" spc="-5">
                          <a:latin typeface="Calibri"/>
                          <a:cs typeface="Calibri"/>
                        </a:rPr>
                        <a:t> by program.</a:t>
                      </a:r>
                      <a:endParaRPr sz="1800" spc="-10">
                        <a:latin typeface="Calibri"/>
                        <a:cs typeface="Calibri"/>
                      </a:endParaRPr>
                    </a:p>
                    <a:p>
                      <a:pPr marL="90170" marR="712470" indent="0">
                        <a:lnSpc>
                          <a:spcPct val="100000"/>
                        </a:lnSpc>
                        <a:buFont typeface="Arial"/>
                        <a:buNone/>
                      </a:pP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9C38-CB60-E229-225E-BCD401CEC4B0}"/>
              </a:ext>
            </a:extLst>
          </p:cNvPr>
          <p:cNvSpPr>
            <a:spLocks noGrp="1"/>
          </p:cNvSpPr>
          <p:nvPr>
            <p:ph type="title"/>
          </p:nvPr>
        </p:nvSpPr>
        <p:spPr>
          <a:xfrm>
            <a:off x="146147" y="158944"/>
            <a:ext cx="11631930" cy="553998"/>
          </a:xfrm>
        </p:spPr>
        <p:txBody>
          <a:bodyPr/>
          <a:lstStyle/>
          <a:p>
            <a:r>
              <a:rPr kumimoji="0" lang="en-US" sz="2800" b="0" i="0" u="none" strike="noStrike" kern="0" cap="none" spc="-20" normalizeH="0" baseline="0" noProof="0">
                <a:ln>
                  <a:noFill/>
                </a:ln>
                <a:solidFill>
                  <a:prstClr val="white"/>
                </a:solidFill>
                <a:effectLst/>
                <a:uLnTx/>
                <a:uFillTx/>
                <a:latin typeface="Calibri Light"/>
                <a:ea typeface="+mj-ea"/>
                <a:cs typeface="Calibri Light"/>
              </a:rPr>
              <a:t>Section</a:t>
            </a:r>
            <a:r>
              <a:rPr kumimoji="0" lang="en-US" sz="2800" b="0" i="0" u="none" strike="noStrike" kern="0" cap="none" spc="-114" normalizeH="0" baseline="0" noProof="0">
                <a:ln>
                  <a:noFill/>
                </a:ln>
                <a:solidFill>
                  <a:prstClr val="white"/>
                </a:solidFill>
                <a:effectLst/>
                <a:uLnTx/>
                <a:uFillTx/>
                <a:latin typeface="Calibri Light"/>
                <a:ea typeface="+mj-ea"/>
                <a:cs typeface="Calibri Light"/>
              </a:rPr>
              <a:t> </a:t>
            </a:r>
            <a:r>
              <a:rPr kumimoji="0" lang="en-US" sz="2800" b="0" i="0" u="none" strike="noStrike" kern="0" cap="none" spc="0" normalizeH="0" baseline="0" noProof="0">
                <a:ln>
                  <a:noFill/>
                </a:ln>
                <a:solidFill>
                  <a:prstClr val="white"/>
                </a:solidFill>
                <a:effectLst/>
                <a:uLnTx/>
                <a:uFillTx/>
                <a:latin typeface="Calibri Light"/>
                <a:ea typeface="+mj-ea"/>
                <a:cs typeface="Calibri Light"/>
              </a:rPr>
              <a:t>1</a:t>
            </a:r>
            <a:r>
              <a:rPr kumimoji="0" lang="en-US" sz="3600" b="0" i="0" u="none" strike="noStrike" kern="0" cap="none" spc="0" normalizeH="0" baseline="0" noProof="0">
                <a:ln>
                  <a:noFill/>
                </a:ln>
                <a:solidFill>
                  <a:prstClr val="white"/>
                </a:solidFill>
                <a:effectLst/>
                <a:uLnTx/>
                <a:uFillTx/>
                <a:latin typeface="Calibri Light"/>
                <a:ea typeface="+mj-ea"/>
                <a:cs typeface="Calibri Light"/>
              </a:rPr>
              <a:t>:</a:t>
            </a:r>
            <a:r>
              <a:rPr kumimoji="0" lang="en-US" sz="3600" b="0" i="0" u="none" strike="noStrike" kern="0" cap="none" spc="-90" normalizeH="0" baseline="0" noProof="0">
                <a:ln>
                  <a:noFill/>
                </a:ln>
                <a:solidFill>
                  <a:prstClr val="white"/>
                </a:solidFill>
                <a:effectLst/>
                <a:uLnTx/>
                <a:uFillTx/>
                <a:latin typeface="Calibri Light"/>
                <a:ea typeface="+mj-ea"/>
                <a:cs typeface="Calibri Light"/>
              </a:rPr>
              <a:t> </a:t>
            </a:r>
            <a:r>
              <a:rPr kumimoji="0" lang="en-US" sz="2800" b="0" i="0" u="none" strike="noStrike" kern="0" cap="none" spc="0" normalizeH="0" baseline="0" noProof="0">
                <a:ln>
                  <a:noFill/>
                </a:ln>
                <a:solidFill>
                  <a:prstClr val="white"/>
                </a:solidFill>
                <a:effectLst/>
                <a:uLnTx/>
                <a:uFillTx/>
                <a:latin typeface="Calibri Light"/>
                <a:ea typeface="+mj-ea"/>
                <a:cs typeface="Calibri Light"/>
              </a:rPr>
              <a:t>FY</a:t>
            </a:r>
            <a:r>
              <a:rPr kumimoji="0" lang="en-US" sz="2800" b="0" i="0" u="none" strike="noStrike" kern="0" cap="none" spc="-80" normalizeH="0" baseline="0" noProof="0">
                <a:ln>
                  <a:noFill/>
                </a:ln>
                <a:solidFill>
                  <a:prstClr val="white"/>
                </a:solidFill>
                <a:effectLst/>
                <a:uLnTx/>
                <a:uFillTx/>
                <a:latin typeface="Calibri Light"/>
                <a:ea typeface="+mj-ea"/>
                <a:cs typeface="Calibri Light"/>
              </a:rPr>
              <a:t> </a:t>
            </a:r>
            <a:r>
              <a:rPr kumimoji="0" lang="en-US" sz="2800" b="0" i="0" u="none" strike="noStrike" kern="0" cap="none" spc="-20" normalizeH="0" baseline="0" noProof="0">
                <a:ln>
                  <a:noFill/>
                </a:ln>
                <a:solidFill>
                  <a:prstClr val="white"/>
                </a:solidFill>
                <a:effectLst/>
                <a:uLnTx/>
                <a:uFillTx/>
                <a:latin typeface="Calibri Light"/>
                <a:ea typeface="+mj-ea"/>
                <a:cs typeface="Calibri Light"/>
              </a:rPr>
              <a:t>2023:</a:t>
            </a:r>
            <a:r>
              <a:rPr kumimoji="0" lang="en-US" sz="2800" b="0" i="0" u="none" strike="noStrike" kern="0" cap="none" spc="-100" normalizeH="0" baseline="0" noProof="0">
                <a:ln>
                  <a:noFill/>
                </a:ln>
                <a:solidFill>
                  <a:prstClr val="white"/>
                </a:solidFill>
                <a:effectLst/>
                <a:uLnTx/>
                <a:uFillTx/>
                <a:latin typeface="Calibri Light"/>
                <a:ea typeface="+mj-ea"/>
                <a:cs typeface="Calibri Light"/>
              </a:rPr>
              <a:t> Key Date for </a:t>
            </a:r>
            <a:r>
              <a:rPr kumimoji="0" lang="en-US" sz="2800" b="0" i="0" u="none" strike="noStrike" kern="0" cap="none" spc="-20" normalizeH="0" baseline="0" noProof="0">
                <a:ln>
                  <a:noFill/>
                </a:ln>
                <a:solidFill>
                  <a:prstClr val="white"/>
                </a:solidFill>
                <a:effectLst/>
                <a:uLnTx/>
                <a:uFillTx/>
                <a:latin typeface="Calibri Light"/>
                <a:ea typeface="+mj-ea"/>
                <a:cs typeface="Calibri Light"/>
              </a:rPr>
              <a:t>Closing</a:t>
            </a:r>
            <a:r>
              <a:rPr kumimoji="0" lang="en-US" sz="2800" b="0" i="0" u="none" strike="noStrike" kern="0" cap="none" spc="-95" normalizeH="0" baseline="0" noProof="0">
                <a:ln>
                  <a:noFill/>
                </a:ln>
                <a:solidFill>
                  <a:prstClr val="white"/>
                </a:solidFill>
                <a:effectLst/>
                <a:uLnTx/>
                <a:uFillTx/>
                <a:latin typeface="Calibri Light"/>
                <a:ea typeface="+mj-ea"/>
                <a:cs typeface="Calibri Light"/>
              </a:rPr>
              <a:t> </a:t>
            </a:r>
            <a:r>
              <a:rPr kumimoji="0" lang="en-US" sz="2800" b="0" i="0" u="none" strike="noStrike" kern="0" cap="none" spc="0" normalizeH="0" baseline="0" noProof="0">
                <a:ln>
                  <a:noFill/>
                </a:ln>
                <a:solidFill>
                  <a:prstClr val="white"/>
                </a:solidFill>
                <a:effectLst/>
                <a:uLnTx/>
                <a:uFillTx/>
                <a:latin typeface="Calibri Light"/>
                <a:ea typeface="+mj-ea"/>
                <a:cs typeface="Calibri Light"/>
              </a:rPr>
              <a:t>the</a:t>
            </a:r>
            <a:r>
              <a:rPr kumimoji="0" lang="en-US" sz="2800" b="0" i="0" u="none" strike="noStrike" kern="0" cap="none" spc="-100" normalizeH="0" baseline="0" noProof="0">
                <a:ln>
                  <a:noFill/>
                </a:ln>
                <a:solidFill>
                  <a:prstClr val="white"/>
                </a:solidFill>
                <a:effectLst/>
                <a:uLnTx/>
                <a:uFillTx/>
                <a:latin typeface="Calibri Light"/>
                <a:ea typeface="+mj-ea"/>
                <a:cs typeface="Calibri Light"/>
              </a:rPr>
              <a:t> </a:t>
            </a:r>
            <a:r>
              <a:rPr kumimoji="0" lang="en-US" sz="2800" b="0" i="0" u="none" strike="noStrike" kern="0" cap="none" spc="-10" normalizeH="0" baseline="0" noProof="0">
                <a:ln>
                  <a:noFill/>
                </a:ln>
                <a:solidFill>
                  <a:prstClr val="white"/>
                </a:solidFill>
                <a:effectLst/>
                <a:uLnTx/>
                <a:uFillTx/>
                <a:latin typeface="Calibri Light"/>
                <a:ea typeface="+mj-ea"/>
                <a:cs typeface="Calibri Light"/>
              </a:rPr>
              <a:t>Fiscal</a:t>
            </a:r>
            <a:r>
              <a:rPr kumimoji="0" lang="en-US" sz="2800" b="0" i="0" u="none" strike="noStrike" kern="0" cap="none" spc="-85" normalizeH="0" baseline="0" noProof="0">
                <a:ln>
                  <a:noFill/>
                </a:ln>
                <a:solidFill>
                  <a:prstClr val="white"/>
                </a:solidFill>
                <a:effectLst/>
                <a:uLnTx/>
                <a:uFillTx/>
                <a:latin typeface="Calibri Light"/>
                <a:ea typeface="+mj-ea"/>
                <a:cs typeface="Calibri Light"/>
              </a:rPr>
              <a:t> </a:t>
            </a:r>
            <a:r>
              <a:rPr kumimoji="0" lang="en-US" sz="2800" b="0" i="0" u="none" strike="noStrike" kern="0" cap="none" spc="-65" normalizeH="0" baseline="0" noProof="0">
                <a:ln>
                  <a:noFill/>
                </a:ln>
                <a:solidFill>
                  <a:prstClr val="white"/>
                </a:solidFill>
                <a:effectLst/>
                <a:uLnTx/>
                <a:uFillTx/>
                <a:latin typeface="Calibri Light"/>
                <a:ea typeface="+mj-ea"/>
                <a:cs typeface="Calibri Light"/>
              </a:rPr>
              <a:t>Year</a:t>
            </a:r>
            <a:endParaRPr lang="en-US"/>
          </a:p>
        </p:txBody>
      </p:sp>
      <p:graphicFrame>
        <p:nvGraphicFramePr>
          <p:cNvPr id="4" name="Table 4">
            <a:extLst>
              <a:ext uri="{FF2B5EF4-FFF2-40B4-BE49-F238E27FC236}">
                <a16:creationId xmlns:a16="http://schemas.microsoft.com/office/drawing/2014/main" id="{66751D74-0FD7-35A2-8905-78780692905E}"/>
              </a:ext>
            </a:extLst>
          </p:cNvPr>
          <p:cNvGraphicFramePr>
            <a:graphicFrameLocks noGrp="1"/>
          </p:cNvGraphicFramePr>
          <p:nvPr>
            <p:extLst>
              <p:ext uri="{D42A27DB-BD31-4B8C-83A1-F6EECF244321}">
                <p14:modId xmlns:p14="http://schemas.microsoft.com/office/powerpoint/2010/main" val="422646614"/>
              </p:ext>
            </p:extLst>
          </p:nvPr>
        </p:nvGraphicFramePr>
        <p:xfrm>
          <a:off x="885929" y="1002261"/>
          <a:ext cx="10074995" cy="4982931"/>
        </p:xfrm>
        <a:graphic>
          <a:graphicData uri="http://schemas.openxmlformats.org/drawingml/2006/table">
            <a:tbl>
              <a:tblPr firstRow="1" bandRow="1">
                <a:tableStyleId>{5C22544A-7EE6-4342-B048-85BDC9FD1C3A}</a:tableStyleId>
              </a:tblPr>
              <a:tblGrid>
                <a:gridCol w="2048611">
                  <a:extLst>
                    <a:ext uri="{9D8B030D-6E8A-4147-A177-3AD203B41FA5}">
                      <a16:colId xmlns:a16="http://schemas.microsoft.com/office/drawing/2014/main" val="1148211950"/>
                    </a:ext>
                  </a:extLst>
                </a:gridCol>
                <a:gridCol w="8026384">
                  <a:extLst>
                    <a:ext uri="{9D8B030D-6E8A-4147-A177-3AD203B41FA5}">
                      <a16:colId xmlns:a16="http://schemas.microsoft.com/office/drawing/2014/main" val="594921404"/>
                    </a:ext>
                  </a:extLst>
                </a:gridCol>
              </a:tblGrid>
              <a:tr h="461012">
                <a:tc gridSpan="2">
                  <a:txBody>
                    <a:bodyPr/>
                    <a:lstStyle/>
                    <a:p>
                      <a:pPr algn="ctr"/>
                      <a:r>
                        <a:rPr lang="en-US"/>
                        <a:t>KEY DATES</a:t>
                      </a:r>
                    </a:p>
                  </a:txBody>
                  <a:tcPr/>
                </a:tc>
                <a:tc hMerge="1">
                  <a:txBody>
                    <a:bodyPr/>
                    <a:lstStyle/>
                    <a:p>
                      <a:endParaRPr lang="en-US"/>
                    </a:p>
                  </a:txBody>
                  <a:tcPr/>
                </a:tc>
                <a:extLst>
                  <a:ext uri="{0D108BD9-81ED-4DB2-BD59-A6C34878D82A}">
                    <a16:rowId xmlns:a16="http://schemas.microsoft.com/office/drawing/2014/main" val="385673361"/>
                  </a:ext>
                </a:extLst>
              </a:tr>
              <a:tr h="1459647">
                <a:tc>
                  <a:txBody>
                    <a:bodyPr/>
                    <a:lstStyle/>
                    <a:p>
                      <a:r>
                        <a:rPr lang="en-US"/>
                        <a:t>9/1/23</a:t>
                      </a:r>
                    </a:p>
                  </a:txBody>
                  <a:tcPr/>
                </a:tc>
                <a:tc>
                  <a:txBody>
                    <a:bodyPr/>
                    <a:lstStyle/>
                    <a:p>
                      <a:r>
                        <a:rPr lang="en-US"/>
                        <a:t>Do not enter any more bills or collect funds that impact 22/23 or 23/24. </a:t>
                      </a:r>
                    </a:p>
                    <a:p>
                      <a:pPr lvl="0">
                        <a:buNone/>
                      </a:pPr>
                      <a:endParaRPr lang="en-US"/>
                    </a:p>
                    <a:p>
                      <a:pPr lvl="0">
                        <a:buNone/>
                      </a:pPr>
                      <a:r>
                        <a:rPr lang="en-US"/>
                        <a:t>TDAs-Funding requests should only be for emergency funding situations or </a:t>
                      </a:r>
                    </a:p>
                    <a:p>
                      <a:r>
                        <a:rPr lang="en-US"/>
                        <a:t>requirements that are ready to obligate.</a:t>
                      </a:r>
                    </a:p>
                    <a:p>
                      <a:endParaRPr lang="en-US"/>
                    </a:p>
                  </a:txBody>
                  <a:tcPr/>
                </a:tc>
                <a:extLst>
                  <a:ext uri="{0D108BD9-81ED-4DB2-BD59-A6C34878D82A}">
                    <a16:rowId xmlns:a16="http://schemas.microsoft.com/office/drawing/2014/main" val="3973650131"/>
                  </a:ext>
                </a:extLst>
              </a:tr>
              <a:tr h="1229176">
                <a:tc>
                  <a:txBody>
                    <a:bodyPr/>
                    <a:lstStyle/>
                    <a:p>
                      <a:r>
                        <a:rPr lang="en-US"/>
                        <a:t>9/27/23</a:t>
                      </a:r>
                    </a:p>
                  </a:txBody>
                  <a:tcPr/>
                </a:tc>
                <a:tc>
                  <a:txBody>
                    <a:bodyPr/>
                    <a:lstStyle/>
                    <a:p>
                      <a:r>
                        <a:rPr lang="en-US"/>
                        <a:t>On the night of Monday, September 25, 2023, Charge Card System (CCS) will record the obligation/expenditure transactions for the billings in FMS. These transactions will include invoice billings submitted to US Bank as of close of business September 24</a:t>
                      </a:r>
                    </a:p>
                    <a:p>
                      <a:endParaRPr lang="en-US"/>
                    </a:p>
                  </a:txBody>
                  <a:tcPr/>
                </a:tc>
                <a:extLst>
                  <a:ext uri="{0D108BD9-81ED-4DB2-BD59-A6C34878D82A}">
                    <a16:rowId xmlns:a16="http://schemas.microsoft.com/office/drawing/2014/main" val="4244546034"/>
                  </a:ext>
                </a:extLst>
              </a:tr>
              <a:tr h="307294">
                <a:tc>
                  <a:txBody>
                    <a:bodyPr/>
                    <a:lstStyle/>
                    <a:p>
                      <a:r>
                        <a:rPr lang="en-US"/>
                        <a:t>09/27/2023</a:t>
                      </a:r>
                    </a:p>
                  </a:txBody>
                  <a:tcPr/>
                </a:tc>
                <a:tc>
                  <a:txBody>
                    <a:bodyPr/>
                    <a:lstStyle/>
                    <a:p>
                      <a:r>
                        <a:rPr lang="en-US"/>
                        <a:t>Ensure all commitments are obligated (remember commitments are not obligations)</a:t>
                      </a:r>
                    </a:p>
                  </a:txBody>
                  <a:tcPr/>
                </a:tc>
                <a:extLst>
                  <a:ext uri="{0D108BD9-81ED-4DB2-BD59-A6C34878D82A}">
                    <a16:rowId xmlns:a16="http://schemas.microsoft.com/office/drawing/2014/main" val="3823854857"/>
                  </a:ext>
                </a:extLst>
              </a:tr>
              <a:tr h="955759">
                <a:tc>
                  <a:txBody>
                    <a:bodyPr/>
                    <a:lstStyle/>
                    <a:p>
                      <a:pPr lvl="0">
                        <a:buNone/>
                      </a:pPr>
                      <a:r>
                        <a:rPr lang="en-US"/>
                        <a:t>10/23/23</a:t>
                      </a:r>
                    </a:p>
                  </a:txBody>
                  <a:tcPr/>
                </a:tc>
                <a:tc>
                  <a:txBody>
                    <a:bodyPr/>
                    <a:lstStyle/>
                    <a:p>
                      <a:pPr lvl="0">
                        <a:buNone/>
                      </a:pPr>
                      <a:r>
                        <a:rPr lang="en-US"/>
                        <a:t>Prior Year Pullback  (0161A1 23-24).</a:t>
                      </a:r>
                    </a:p>
                  </a:txBody>
                  <a:tcPr/>
                </a:tc>
                <a:extLst>
                  <a:ext uri="{0D108BD9-81ED-4DB2-BD59-A6C34878D82A}">
                    <a16:rowId xmlns:a16="http://schemas.microsoft.com/office/drawing/2014/main" val="2204680595"/>
                  </a:ext>
                </a:extLst>
              </a:tr>
            </a:tbl>
          </a:graphicData>
        </a:graphic>
      </p:graphicFrame>
    </p:spTree>
    <p:extLst>
      <p:ext uri="{BB962C8B-B14F-4D97-AF65-F5344CB8AC3E}">
        <p14:creationId xmlns:p14="http://schemas.microsoft.com/office/powerpoint/2010/main" val="178422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47" y="158944"/>
            <a:ext cx="11631930" cy="528574"/>
          </a:xfrm>
          <a:prstGeom prst="rect">
            <a:avLst/>
          </a:prstGeom>
        </p:spPr>
        <p:txBody>
          <a:bodyPr vert="horz" wrap="square" lIns="0" tIns="96742" rIns="0" bIns="0" rtlCol="0">
            <a:spAutoFit/>
          </a:bodyPr>
          <a:lstStyle/>
          <a:p>
            <a:pPr marL="134620">
              <a:lnSpc>
                <a:spcPct val="100000"/>
              </a:lnSpc>
              <a:spcBef>
                <a:spcPts val="95"/>
              </a:spcBef>
            </a:pPr>
            <a:r>
              <a:rPr spc="-20"/>
              <a:t>Section</a:t>
            </a:r>
            <a:r>
              <a:rPr spc="-120"/>
              <a:t> </a:t>
            </a:r>
            <a:r>
              <a:t>1:</a:t>
            </a:r>
            <a:r>
              <a:rPr spc="-85"/>
              <a:t> </a:t>
            </a:r>
            <a:r>
              <a:rPr spc="-20"/>
              <a:t>Key</a:t>
            </a:r>
            <a:r>
              <a:rPr spc="-85"/>
              <a:t> </a:t>
            </a:r>
            <a:r>
              <a:rPr spc="-30"/>
              <a:t>Points</a:t>
            </a:r>
            <a:r>
              <a:rPr spc="-100"/>
              <a:t> </a:t>
            </a:r>
            <a:r>
              <a:rPr spc="-40"/>
              <a:t>regarding</a:t>
            </a:r>
            <a:r>
              <a:rPr spc="-100"/>
              <a:t> </a:t>
            </a:r>
            <a:r>
              <a:rPr b="1" spc="-10"/>
              <a:t>Prior</a:t>
            </a:r>
            <a:r>
              <a:rPr b="1" spc="-100"/>
              <a:t> </a:t>
            </a:r>
            <a:r>
              <a:rPr b="1" spc="-65"/>
              <a:t>Year</a:t>
            </a:r>
            <a:r>
              <a:rPr b="1" spc="-95"/>
              <a:t> </a:t>
            </a:r>
            <a:r>
              <a:rPr spc="-35"/>
              <a:t>Appropriation</a:t>
            </a:r>
            <a:r>
              <a:rPr spc="-110"/>
              <a:t> </a:t>
            </a:r>
            <a:r>
              <a:t>(PY)</a:t>
            </a:r>
            <a:r>
              <a:rPr spc="-85"/>
              <a:t> </a:t>
            </a:r>
            <a:r>
              <a:rPr spc="-30"/>
              <a:t>(0161A1</a:t>
            </a:r>
            <a:r>
              <a:rPr spc="-120"/>
              <a:t> </a:t>
            </a:r>
            <a:r>
              <a:rPr spc="-35"/>
              <a:t>2</a:t>
            </a:r>
            <a:r>
              <a:rPr lang="en-US" spc="-35"/>
              <a:t>2</a:t>
            </a:r>
            <a:r>
              <a:rPr spc="-35"/>
              <a:t>-</a:t>
            </a:r>
            <a:r>
              <a:rPr spc="-25"/>
              <a:t>2</a:t>
            </a:r>
            <a:r>
              <a:rPr lang="en-US" spc="-25"/>
              <a:t>3</a:t>
            </a:r>
            <a:r>
              <a:rPr spc="-25"/>
              <a:t>)</a:t>
            </a:r>
          </a:p>
        </p:txBody>
      </p:sp>
      <p:sp>
        <p:nvSpPr>
          <p:cNvPr id="3" name="object 3"/>
          <p:cNvSpPr txBox="1"/>
          <p:nvPr/>
        </p:nvSpPr>
        <p:spPr>
          <a:xfrm>
            <a:off x="443254" y="1256396"/>
            <a:ext cx="11233150" cy="3835024"/>
          </a:xfrm>
          <a:prstGeom prst="rect">
            <a:avLst/>
          </a:prstGeom>
        </p:spPr>
        <p:txBody>
          <a:bodyPr vert="horz" wrap="square" lIns="0" tIns="43815" rIns="0" bIns="0" rtlCol="0" anchor="t">
            <a:spAutoFit/>
          </a:bodyPr>
          <a:lstStyle/>
          <a:p>
            <a:pPr marL="240665" marR="485140" indent="-228600">
              <a:lnSpc>
                <a:spcPts val="1939"/>
              </a:lnSpc>
              <a:spcBef>
                <a:spcPts val="345"/>
              </a:spcBef>
              <a:buFont typeface="Arial"/>
              <a:buChar char="•"/>
              <a:tabLst>
                <a:tab pos="240665" algn="l"/>
                <a:tab pos="241300" algn="l"/>
              </a:tabLst>
            </a:pPr>
            <a:r>
              <a:rPr sz="1800">
                <a:latin typeface="Calibri"/>
                <a:cs typeface="Calibri"/>
              </a:rPr>
              <a:t>All</a:t>
            </a:r>
            <a:r>
              <a:rPr sz="1800" spc="-20">
                <a:latin typeface="Calibri"/>
                <a:cs typeface="Calibri"/>
              </a:rPr>
              <a:t> </a:t>
            </a:r>
            <a:r>
              <a:rPr sz="1800">
                <a:latin typeface="Calibri"/>
                <a:cs typeface="Calibri"/>
              </a:rPr>
              <a:t>Prior</a:t>
            </a:r>
            <a:r>
              <a:rPr sz="1800" spc="-20">
                <a:latin typeface="Calibri"/>
                <a:cs typeface="Calibri"/>
              </a:rPr>
              <a:t> Year</a:t>
            </a:r>
            <a:r>
              <a:rPr sz="1800" spc="-25">
                <a:latin typeface="Calibri"/>
                <a:cs typeface="Calibri"/>
              </a:rPr>
              <a:t> </a:t>
            </a:r>
            <a:r>
              <a:rPr sz="1800">
                <a:latin typeface="Calibri"/>
                <a:cs typeface="Calibri"/>
              </a:rPr>
              <a:t>Appropriation</a:t>
            </a:r>
            <a:r>
              <a:rPr sz="1800" spc="-15">
                <a:latin typeface="Calibri"/>
                <a:cs typeface="Calibri"/>
              </a:rPr>
              <a:t> </a:t>
            </a:r>
            <a:r>
              <a:rPr sz="1800">
                <a:latin typeface="Calibri"/>
                <a:cs typeface="Calibri"/>
              </a:rPr>
              <a:t>balances</a:t>
            </a:r>
            <a:r>
              <a:rPr sz="1800" spc="-10">
                <a:latin typeface="Calibri"/>
                <a:cs typeface="Calibri"/>
              </a:rPr>
              <a:t> </a:t>
            </a:r>
            <a:r>
              <a:rPr sz="1800">
                <a:latin typeface="Calibri"/>
                <a:cs typeface="Calibri"/>
              </a:rPr>
              <a:t>(2</a:t>
            </a:r>
            <a:r>
              <a:rPr lang="en-US" sz="1800">
                <a:latin typeface="Calibri"/>
                <a:cs typeface="Calibri"/>
              </a:rPr>
              <a:t>2</a:t>
            </a:r>
            <a:r>
              <a:rPr sz="1800">
                <a:latin typeface="Calibri"/>
                <a:cs typeface="Calibri"/>
              </a:rPr>
              <a:t>/2</a:t>
            </a:r>
            <a:r>
              <a:rPr lang="en-US" sz="1800">
                <a:latin typeface="Calibri"/>
                <a:cs typeface="Calibri"/>
              </a:rPr>
              <a:t>3</a:t>
            </a:r>
            <a:r>
              <a:rPr sz="1800">
                <a:latin typeface="Calibri"/>
                <a:cs typeface="Calibri"/>
              </a:rPr>
              <a:t>)</a:t>
            </a:r>
            <a:r>
              <a:rPr sz="1800" spc="-10">
                <a:latin typeface="Calibri"/>
                <a:cs typeface="Calibri"/>
              </a:rPr>
              <a:t> </a:t>
            </a:r>
            <a:r>
              <a:rPr sz="1800">
                <a:latin typeface="Calibri"/>
                <a:cs typeface="Calibri"/>
              </a:rPr>
              <a:t>must</a:t>
            </a:r>
            <a:r>
              <a:rPr sz="1800" spc="-25">
                <a:latin typeface="Calibri"/>
                <a:cs typeface="Calibri"/>
              </a:rPr>
              <a:t> </a:t>
            </a:r>
            <a:r>
              <a:rPr sz="1800">
                <a:latin typeface="Calibri"/>
                <a:cs typeface="Calibri"/>
              </a:rPr>
              <a:t>be</a:t>
            </a:r>
            <a:r>
              <a:rPr sz="1800" spc="-10">
                <a:latin typeface="Calibri"/>
                <a:cs typeface="Calibri"/>
              </a:rPr>
              <a:t> </a:t>
            </a:r>
            <a:r>
              <a:rPr lang="en-US" sz="1800" b="1">
                <a:latin typeface="Calibri"/>
                <a:cs typeface="Calibri"/>
              </a:rPr>
              <a:t>$0</a:t>
            </a:r>
            <a:r>
              <a:rPr lang="en-US" sz="1800">
                <a:latin typeface="Calibri"/>
                <a:cs typeface="Calibri"/>
              </a:rPr>
              <a:t>,</a:t>
            </a:r>
            <a:r>
              <a:rPr sz="1800" b="1" spc="-30">
                <a:latin typeface="Calibri"/>
                <a:cs typeface="Calibri"/>
              </a:rPr>
              <a:t> </a:t>
            </a:r>
            <a:r>
              <a:rPr sz="1800">
                <a:latin typeface="Calibri"/>
                <a:cs typeface="Calibri"/>
              </a:rPr>
              <a:t>and</a:t>
            </a:r>
            <a:r>
              <a:rPr sz="1800" spc="375">
                <a:latin typeface="Calibri"/>
                <a:cs typeface="Calibri"/>
              </a:rPr>
              <a:t> </a:t>
            </a:r>
            <a:r>
              <a:rPr sz="1800" b="1">
                <a:latin typeface="Calibri"/>
                <a:cs typeface="Calibri"/>
              </a:rPr>
              <a:t>funding</a:t>
            </a:r>
            <a:r>
              <a:rPr sz="1800" b="1" spc="-50">
                <a:latin typeface="Calibri"/>
                <a:cs typeface="Calibri"/>
              </a:rPr>
              <a:t> </a:t>
            </a:r>
            <a:r>
              <a:rPr sz="1800" b="1">
                <a:latin typeface="Calibri"/>
                <a:cs typeface="Calibri"/>
              </a:rPr>
              <a:t>must</a:t>
            </a:r>
            <a:r>
              <a:rPr sz="1800" b="1" spc="-35">
                <a:latin typeface="Calibri"/>
                <a:cs typeface="Calibri"/>
              </a:rPr>
              <a:t> </a:t>
            </a:r>
            <a:r>
              <a:rPr sz="1800" b="1">
                <a:latin typeface="Calibri"/>
                <a:cs typeface="Calibri"/>
              </a:rPr>
              <a:t>be</a:t>
            </a:r>
            <a:r>
              <a:rPr sz="1800" b="1" spc="-30">
                <a:latin typeface="Calibri"/>
                <a:cs typeface="Calibri"/>
              </a:rPr>
              <a:t> </a:t>
            </a:r>
            <a:r>
              <a:rPr sz="1800" b="1">
                <a:latin typeface="Calibri"/>
                <a:cs typeface="Calibri"/>
              </a:rPr>
              <a:t>obligated</a:t>
            </a:r>
            <a:r>
              <a:rPr sz="1800" b="1" spc="-25">
                <a:latin typeface="Calibri"/>
                <a:cs typeface="Calibri"/>
              </a:rPr>
              <a:t> </a:t>
            </a:r>
            <a:r>
              <a:rPr sz="1800" b="1">
                <a:latin typeface="Calibri"/>
                <a:cs typeface="Calibri"/>
              </a:rPr>
              <a:t>by</a:t>
            </a:r>
            <a:r>
              <a:rPr sz="1800" b="1" spc="-60">
                <a:latin typeface="Calibri"/>
                <a:cs typeface="Calibri"/>
              </a:rPr>
              <a:t> </a:t>
            </a:r>
            <a:r>
              <a:rPr sz="1800" b="1">
                <a:latin typeface="Calibri"/>
                <a:cs typeface="Calibri"/>
              </a:rPr>
              <a:t>9/30/2</a:t>
            </a:r>
            <a:r>
              <a:rPr lang="en-US" sz="1800" b="1">
                <a:latin typeface="Calibri"/>
                <a:cs typeface="Calibri"/>
              </a:rPr>
              <a:t>3</a:t>
            </a:r>
            <a:r>
              <a:rPr sz="1800" b="1" spc="-5">
                <a:latin typeface="Calibri"/>
                <a:cs typeface="Calibri"/>
              </a:rPr>
              <a:t> </a:t>
            </a:r>
            <a:r>
              <a:rPr sz="1800">
                <a:latin typeface="Calibri"/>
                <a:cs typeface="Calibri"/>
              </a:rPr>
              <a:t>to</a:t>
            </a:r>
            <a:r>
              <a:rPr sz="1800" spc="-25">
                <a:latin typeface="Calibri"/>
                <a:cs typeface="Calibri"/>
              </a:rPr>
              <a:t> </a:t>
            </a:r>
            <a:r>
              <a:rPr sz="1800">
                <a:latin typeface="Calibri"/>
                <a:cs typeface="Calibri"/>
              </a:rPr>
              <a:t>avoid</a:t>
            </a:r>
            <a:r>
              <a:rPr sz="1800" spc="-20">
                <a:latin typeface="Calibri"/>
                <a:cs typeface="Calibri"/>
              </a:rPr>
              <a:t> </a:t>
            </a:r>
            <a:r>
              <a:rPr sz="1800" spc="-25">
                <a:latin typeface="Calibri"/>
                <a:cs typeface="Calibri"/>
              </a:rPr>
              <a:t>the </a:t>
            </a:r>
            <a:r>
              <a:rPr sz="1800">
                <a:latin typeface="Calibri"/>
                <a:cs typeface="Calibri"/>
              </a:rPr>
              <a:t>funds</a:t>
            </a:r>
            <a:r>
              <a:rPr sz="1800" spc="5">
                <a:latin typeface="Calibri"/>
                <a:cs typeface="Calibri"/>
              </a:rPr>
              <a:t> </a:t>
            </a:r>
            <a:r>
              <a:rPr lang="en-US" spc="-10">
                <a:latin typeface="Calibri"/>
                <a:cs typeface="Calibri"/>
              </a:rPr>
              <a:t>lapsing. </a:t>
            </a:r>
            <a:endParaRPr lang="en-US" sz="1800">
              <a:latin typeface="Calibri"/>
              <a:cs typeface="Calibri"/>
            </a:endParaRPr>
          </a:p>
          <a:p>
            <a:pPr marL="240665" indent="-227965">
              <a:lnSpc>
                <a:spcPct val="100000"/>
              </a:lnSpc>
              <a:spcBef>
                <a:spcPts val="770"/>
              </a:spcBef>
              <a:buFont typeface="Arial"/>
              <a:buChar char="•"/>
              <a:tabLst>
                <a:tab pos="240665" algn="l"/>
                <a:tab pos="241300" algn="l"/>
              </a:tabLst>
            </a:pPr>
            <a:r>
              <a:rPr lang="en-US" sz="1800">
                <a:latin typeface="Calibri"/>
                <a:cs typeface="Calibri"/>
              </a:rPr>
              <a:t>Do</a:t>
            </a:r>
            <a:r>
              <a:rPr lang="en-US" sz="1800" spc="-15">
                <a:latin typeface="Calibri"/>
                <a:cs typeface="Calibri"/>
              </a:rPr>
              <a:t> </a:t>
            </a:r>
            <a:r>
              <a:rPr lang="en-US" sz="1800">
                <a:latin typeface="Calibri"/>
                <a:cs typeface="Calibri"/>
              </a:rPr>
              <a:t>not</a:t>
            </a:r>
            <a:r>
              <a:rPr lang="en-US" sz="1800" spc="-15">
                <a:latin typeface="Calibri"/>
                <a:cs typeface="Calibri"/>
              </a:rPr>
              <a:t> </a:t>
            </a:r>
            <a:r>
              <a:rPr lang="en-US" sz="1800">
                <a:latin typeface="Calibri"/>
                <a:cs typeface="Calibri"/>
              </a:rPr>
              <a:t>leave</a:t>
            </a:r>
            <a:r>
              <a:rPr lang="en-US" sz="1800" spc="-30">
                <a:latin typeface="Calibri"/>
                <a:cs typeface="Calibri"/>
              </a:rPr>
              <a:t> </a:t>
            </a:r>
            <a:r>
              <a:rPr lang="en-US" sz="1800">
                <a:latin typeface="Calibri"/>
                <a:cs typeface="Calibri"/>
              </a:rPr>
              <a:t>this</a:t>
            </a:r>
            <a:r>
              <a:rPr lang="en-US" sz="1800" spc="-10">
                <a:latin typeface="Calibri"/>
                <a:cs typeface="Calibri"/>
              </a:rPr>
              <a:t> </a:t>
            </a:r>
            <a:r>
              <a:rPr lang="en-US" sz="1800">
                <a:latin typeface="Calibri"/>
                <a:cs typeface="Calibri"/>
              </a:rPr>
              <a:t>until</a:t>
            </a:r>
            <a:r>
              <a:rPr lang="en-US" sz="1800" spc="-15">
                <a:latin typeface="Calibri"/>
                <a:cs typeface="Calibri"/>
              </a:rPr>
              <a:t> </a:t>
            </a:r>
            <a:r>
              <a:rPr lang="en-US" sz="1800">
                <a:latin typeface="Calibri"/>
                <a:cs typeface="Calibri"/>
              </a:rPr>
              <a:t>the</a:t>
            </a:r>
            <a:r>
              <a:rPr lang="en-US" sz="1800" spc="-15">
                <a:latin typeface="Calibri"/>
                <a:cs typeface="Calibri"/>
              </a:rPr>
              <a:t> </a:t>
            </a:r>
            <a:r>
              <a:rPr lang="en-US" sz="1800">
                <a:latin typeface="Calibri"/>
                <a:cs typeface="Calibri"/>
              </a:rPr>
              <a:t>last</a:t>
            </a:r>
            <a:r>
              <a:rPr lang="en-US" sz="1800" spc="-15">
                <a:latin typeface="Calibri"/>
                <a:cs typeface="Calibri"/>
              </a:rPr>
              <a:t> </a:t>
            </a:r>
            <a:r>
              <a:rPr lang="en-US" sz="1800">
                <a:latin typeface="Calibri"/>
                <a:cs typeface="Calibri"/>
              </a:rPr>
              <a:t>minute,</a:t>
            </a:r>
            <a:r>
              <a:rPr lang="en-US" sz="1800" spc="-20">
                <a:latin typeface="Calibri"/>
                <a:cs typeface="Calibri"/>
              </a:rPr>
              <a:t> </a:t>
            </a:r>
            <a:r>
              <a:rPr lang="en-US" sz="1800">
                <a:latin typeface="Calibri"/>
                <a:cs typeface="Calibri"/>
              </a:rPr>
              <a:t>Funds</a:t>
            </a:r>
            <a:r>
              <a:rPr lang="en-US" sz="1800" spc="-15">
                <a:latin typeface="Calibri"/>
                <a:cs typeface="Calibri"/>
              </a:rPr>
              <a:t> </a:t>
            </a:r>
            <a:r>
              <a:rPr lang="en-US" sz="1800">
                <a:latin typeface="Calibri"/>
                <a:cs typeface="Calibri"/>
              </a:rPr>
              <a:t>that</a:t>
            </a:r>
            <a:r>
              <a:rPr lang="en-US" sz="1800" spc="-25">
                <a:latin typeface="Calibri"/>
                <a:cs typeface="Calibri"/>
              </a:rPr>
              <a:t> </a:t>
            </a:r>
            <a:r>
              <a:rPr lang="en-US" spc="-25">
                <a:latin typeface="Calibri"/>
                <a:cs typeface="Calibri"/>
              </a:rPr>
              <a:t>lapsed</a:t>
            </a:r>
            <a:r>
              <a:rPr lang="en-US" sz="1800" spc="-5">
                <a:latin typeface="Calibri"/>
                <a:cs typeface="Calibri"/>
              </a:rPr>
              <a:t> </a:t>
            </a:r>
            <a:r>
              <a:rPr lang="en-US" sz="1800">
                <a:latin typeface="Calibri"/>
                <a:cs typeface="Calibri"/>
              </a:rPr>
              <a:t>are</a:t>
            </a:r>
            <a:r>
              <a:rPr lang="en-US" sz="1800" spc="-20">
                <a:latin typeface="Calibri"/>
                <a:cs typeface="Calibri"/>
              </a:rPr>
              <a:t> </a:t>
            </a:r>
            <a:r>
              <a:rPr lang="en-US" sz="1800">
                <a:latin typeface="Calibri"/>
                <a:cs typeface="Calibri"/>
              </a:rPr>
              <a:t>frowned</a:t>
            </a:r>
            <a:r>
              <a:rPr lang="en-US" sz="1800" spc="-10">
                <a:latin typeface="Calibri"/>
                <a:cs typeface="Calibri"/>
              </a:rPr>
              <a:t> </a:t>
            </a:r>
            <a:r>
              <a:rPr lang="en-US" sz="1800">
                <a:latin typeface="Calibri"/>
                <a:cs typeface="Calibri"/>
              </a:rPr>
              <a:t>upon</a:t>
            </a:r>
            <a:r>
              <a:rPr lang="en-US" sz="1800" spc="-10">
                <a:latin typeface="Calibri"/>
                <a:cs typeface="Calibri"/>
              </a:rPr>
              <a:t> </a:t>
            </a:r>
            <a:r>
              <a:rPr lang="en-US" sz="1800">
                <a:latin typeface="Calibri"/>
                <a:cs typeface="Calibri"/>
              </a:rPr>
              <a:t>by</a:t>
            </a:r>
            <a:r>
              <a:rPr lang="en-US" sz="1800" spc="-10">
                <a:latin typeface="Calibri"/>
                <a:cs typeface="Calibri"/>
              </a:rPr>
              <a:t> Congress.</a:t>
            </a:r>
          </a:p>
          <a:p>
            <a:pPr marL="240665" indent="-227965">
              <a:lnSpc>
                <a:spcPct val="100000"/>
              </a:lnSpc>
              <a:spcBef>
                <a:spcPts val="770"/>
              </a:spcBef>
              <a:buFont typeface="Arial"/>
              <a:buChar char="•"/>
              <a:tabLst>
                <a:tab pos="240665" algn="l"/>
                <a:tab pos="241300" algn="l"/>
              </a:tabLst>
            </a:pPr>
            <a:r>
              <a:rPr lang="en-US" spc="-10">
                <a:latin typeface="Calibri"/>
                <a:cs typeface="Calibri"/>
              </a:rPr>
              <a:t>If you have open obligations are unobligated balances that you cannot fully obligate by 9/30, please let us know ASAP!</a:t>
            </a:r>
            <a:endParaRPr lang="en-US" sz="1800" spc="-10">
              <a:latin typeface="Calibri"/>
              <a:cs typeface="Calibri"/>
            </a:endParaRPr>
          </a:p>
          <a:p>
            <a:pPr marL="240665" indent="-227965">
              <a:lnSpc>
                <a:spcPct val="100000"/>
              </a:lnSpc>
              <a:spcBef>
                <a:spcPts val="770"/>
              </a:spcBef>
              <a:buFont typeface="Arial"/>
              <a:buChar char="•"/>
              <a:tabLst>
                <a:tab pos="240665" algn="l"/>
                <a:tab pos="241300" algn="l"/>
              </a:tabLst>
            </a:pPr>
            <a:r>
              <a:rPr lang="en-US" b="1" u="sng" spc="-10">
                <a:highlight>
                  <a:srgbClr val="FFFF00"/>
                </a:highlight>
                <a:latin typeface="Calibri"/>
                <a:cs typeface="Calibri"/>
              </a:rPr>
              <a:t>Lapsed Prior Year 0161A1 22/23 funds will result in a dollar for dollar reduction in CC101 FY24 – we cannot stress enough how important it is to execute all funds. We will review VSSC through October to watch for changes in unobligated balances. </a:t>
            </a:r>
            <a:endParaRPr lang="en-US" b="1" u="sng">
              <a:highlight>
                <a:srgbClr val="FFFF00"/>
              </a:highlight>
              <a:latin typeface="Calibri"/>
              <a:cs typeface="Calibri"/>
            </a:endParaRPr>
          </a:p>
          <a:p>
            <a:pPr marL="240665" marR="523240" indent="-227965">
              <a:lnSpc>
                <a:spcPts val="1939"/>
              </a:lnSpc>
              <a:spcBef>
                <a:spcPts val="1005"/>
              </a:spcBef>
              <a:buFont typeface="Arial"/>
              <a:buChar char="•"/>
              <a:tabLst>
                <a:tab pos="240665" algn="l"/>
                <a:tab pos="241300" algn="l"/>
              </a:tabLst>
            </a:pPr>
            <a:r>
              <a:rPr sz="1800">
                <a:latin typeface="Calibri"/>
                <a:cs typeface="Calibri"/>
              </a:rPr>
              <a:t>If</a:t>
            </a:r>
            <a:r>
              <a:rPr sz="1800" spc="-25">
                <a:latin typeface="Calibri"/>
                <a:cs typeface="Calibri"/>
              </a:rPr>
              <a:t> </a:t>
            </a:r>
            <a:r>
              <a:rPr sz="1800">
                <a:latin typeface="Calibri"/>
                <a:cs typeface="Calibri"/>
              </a:rPr>
              <a:t>your</a:t>
            </a:r>
            <a:r>
              <a:rPr sz="1800" spc="-25">
                <a:latin typeface="Calibri"/>
                <a:cs typeface="Calibri"/>
              </a:rPr>
              <a:t> </a:t>
            </a:r>
            <a:r>
              <a:rPr sz="1800">
                <a:latin typeface="Calibri"/>
                <a:cs typeface="Calibri"/>
              </a:rPr>
              <a:t>station</a:t>
            </a:r>
            <a:r>
              <a:rPr sz="1800" spc="-10">
                <a:latin typeface="Calibri"/>
                <a:cs typeface="Calibri"/>
              </a:rPr>
              <a:t> </a:t>
            </a:r>
            <a:r>
              <a:rPr sz="1800">
                <a:latin typeface="Calibri"/>
                <a:cs typeface="Calibri"/>
              </a:rPr>
              <a:t>has</a:t>
            </a:r>
            <a:r>
              <a:rPr sz="1800" spc="-15">
                <a:latin typeface="Calibri"/>
                <a:cs typeface="Calibri"/>
              </a:rPr>
              <a:t> </a:t>
            </a:r>
            <a:r>
              <a:rPr sz="1800" b="1">
                <a:latin typeface="Calibri"/>
                <a:cs typeface="Calibri"/>
              </a:rPr>
              <a:t>credit</a:t>
            </a:r>
            <a:r>
              <a:rPr sz="1800" b="1" spc="-45">
                <a:latin typeface="Calibri"/>
                <a:cs typeface="Calibri"/>
              </a:rPr>
              <a:t> </a:t>
            </a:r>
            <a:r>
              <a:rPr sz="1800" b="1">
                <a:latin typeface="Calibri"/>
                <a:cs typeface="Calibri"/>
              </a:rPr>
              <a:t>card</a:t>
            </a:r>
            <a:r>
              <a:rPr sz="1800" b="1" spc="-25">
                <a:latin typeface="Calibri"/>
                <a:cs typeface="Calibri"/>
              </a:rPr>
              <a:t> </a:t>
            </a:r>
            <a:r>
              <a:rPr sz="1800" b="1">
                <a:latin typeface="Calibri"/>
                <a:cs typeface="Calibri"/>
              </a:rPr>
              <a:t>orders</a:t>
            </a:r>
            <a:r>
              <a:rPr sz="1800" b="1" spc="-50">
                <a:latin typeface="Calibri"/>
                <a:cs typeface="Calibri"/>
              </a:rPr>
              <a:t> </a:t>
            </a:r>
            <a:r>
              <a:rPr sz="1800">
                <a:latin typeface="Calibri"/>
                <a:cs typeface="Calibri"/>
              </a:rPr>
              <a:t>(that</a:t>
            </a:r>
            <a:r>
              <a:rPr sz="1800" spc="-10">
                <a:latin typeface="Calibri"/>
                <a:cs typeface="Calibri"/>
              </a:rPr>
              <a:t> </a:t>
            </a:r>
            <a:r>
              <a:rPr sz="1800">
                <a:latin typeface="Calibri"/>
                <a:cs typeface="Calibri"/>
              </a:rPr>
              <a:t>used</a:t>
            </a:r>
            <a:r>
              <a:rPr sz="1800" spc="-20">
                <a:latin typeface="Calibri"/>
                <a:cs typeface="Calibri"/>
              </a:rPr>
              <a:t> </a:t>
            </a:r>
            <a:r>
              <a:rPr sz="1800">
                <a:latin typeface="Calibri"/>
                <a:cs typeface="Calibri"/>
              </a:rPr>
              <a:t>0161A1</a:t>
            </a:r>
            <a:r>
              <a:rPr sz="1800" spc="-25">
                <a:latin typeface="Calibri"/>
                <a:cs typeface="Calibri"/>
              </a:rPr>
              <a:t> </a:t>
            </a:r>
            <a:r>
              <a:rPr sz="1800">
                <a:latin typeface="Calibri"/>
                <a:cs typeface="Calibri"/>
              </a:rPr>
              <a:t>2</a:t>
            </a:r>
            <a:r>
              <a:rPr lang="en-US" sz="1800">
                <a:latin typeface="Calibri"/>
                <a:cs typeface="Calibri"/>
              </a:rPr>
              <a:t>2</a:t>
            </a:r>
            <a:r>
              <a:rPr sz="1800">
                <a:latin typeface="Calibri"/>
                <a:cs typeface="Calibri"/>
              </a:rPr>
              <a:t>/2</a:t>
            </a:r>
            <a:r>
              <a:rPr lang="en-US" sz="1800">
                <a:latin typeface="Calibri"/>
                <a:cs typeface="Calibri"/>
              </a:rPr>
              <a:t>3</a:t>
            </a:r>
            <a:r>
              <a:rPr sz="1800" spc="-10">
                <a:latin typeface="Calibri"/>
                <a:cs typeface="Calibri"/>
              </a:rPr>
              <a:t> </a:t>
            </a:r>
            <a:r>
              <a:rPr sz="1800">
                <a:latin typeface="Calibri"/>
                <a:cs typeface="Calibri"/>
              </a:rPr>
              <a:t>funds)</a:t>
            </a:r>
            <a:r>
              <a:rPr sz="1800" spc="-30">
                <a:latin typeface="Calibri"/>
                <a:cs typeface="Calibri"/>
              </a:rPr>
              <a:t> </a:t>
            </a:r>
            <a:r>
              <a:rPr sz="1800">
                <a:latin typeface="Calibri"/>
                <a:cs typeface="Calibri"/>
              </a:rPr>
              <a:t>that</a:t>
            </a:r>
            <a:r>
              <a:rPr sz="1800" spc="-25">
                <a:latin typeface="Calibri"/>
                <a:cs typeface="Calibri"/>
              </a:rPr>
              <a:t> </a:t>
            </a:r>
            <a:r>
              <a:rPr lang="en-US" sz="1800">
                <a:latin typeface="Calibri"/>
                <a:cs typeface="Calibri"/>
              </a:rPr>
              <a:t>are not yet reconciled</a:t>
            </a:r>
            <a:r>
              <a:rPr sz="1800">
                <a:latin typeface="Calibri"/>
                <a:cs typeface="Calibri"/>
              </a:rPr>
              <a:t>,</a:t>
            </a:r>
            <a:r>
              <a:rPr sz="1800" spc="-15">
                <a:latin typeface="Calibri"/>
                <a:cs typeface="Calibri"/>
              </a:rPr>
              <a:t> </a:t>
            </a:r>
            <a:r>
              <a:rPr sz="1800" spc="-20">
                <a:latin typeface="Calibri"/>
                <a:cs typeface="Calibri"/>
              </a:rPr>
              <a:t>take </a:t>
            </a:r>
            <a:r>
              <a:rPr sz="1800">
                <a:latin typeface="Calibri"/>
                <a:cs typeface="Calibri"/>
              </a:rPr>
              <a:t>actions</a:t>
            </a:r>
            <a:r>
              <a:rPr sz="1800" spc="-20">
                <a:latin typeface="Calibri"/>
                <a:cs typeface="Calibri"/>
              </a:rPr>
              <a:t> </a:t>
            </a:r>
            <a:r>
              <a:rPr sz="1800">
                <a:latin typeface="Calibri"/>
                <a:cs typeface="Calibri"/>
              </a:rPr>
              <a:t>to</a:t>
            </a:r>
            <a:r>
              <a:rPr sz="1800" spc="-20">
                <a:latin typeface="Calibri"/>
                <a:cs typeface="Calibri"/>
              </a:rPr>
              <a:t> </a:t>
            </a:r>
            <a:r>
              <a:rPr sz="1800" b="1">
                <a:latin typeface="Calibri"/>
                <a:cs typeface="Calibri"/>
              </a:rPr>
              <a:t>close</a:t>
            </a:r>
            <a:r>
              <a:rPr sz="1800" b="1" spc="-25">
                <a:latin typeface="Calibri"/>
                <a:cs typeface="Calibri"/>
              </a:rPr>
              <a:t> </a:t>
            </a:r>
            <a:r>
              <a:rPr sz="1800" b="1">
                <a:latin typeface="Calibri"/>
                <a:cs typeface="Calibri"/>
              </a:rPr>
              <a:t>these</a:t>
            </a:r>
            <a:r>
              <a:rPr sz="1800" b="1" spc="-60">
                <a:latin typeface="Calibri"/>
                <a:cs typeface="Calibri"/>
              </a:rPr>
              <a:t> </a:t>
            </a:r>
            <a:r>
              <a:rPr sz="1800" b="1">
                <a:latin typeface="Calibri"/>
                <a:cs typeface="Calibri"/>
              </a:rPr>
              <a:t>transactions</a:t>
            </a:r>
            <a:r>
              <a:rPr sz="1800" b="1" spc="-30">
                <a:latin typeface="Calibri"/>
                <a:cs typeface="Calibri"/>
              </a:rPr>
              <a:t> </a:t>
            </a:r>
            <a:r>
              <a:rPr sz="1800" b="1">
                <a:latin typeface="Calibri"/>
                <a:cs typeface="Calibri"/>
              </a:rPr>
              <a:t>and</a:t>
            </a:r>
            <a:r>
              <a:rPr sz="1800" b="1" spc="-65">
                <a:latin typeface="Calibri"/>
                <a:cs typeface="Calibri"/>
              </a:rPr>
              <a:t> </a:t>
            </a:r>
            <a:r>
              <a:rPr sz="1800" b="1">
                <a:latin typeface="Calibri"/>
                <a:cs typeface="Calibri"/>
              </a:rPr>
              <a:t>move</a:t>
            </a:r>
            <a:r>
              <a:rPr sz="1800" b="1" spc="-40">
                <a:latin typeface="Calibri"/>
                <a:cs typeface="Calibri"/>
              </a:rPr>
              <a:t> </a:t>
            </a:r>
            <a:r>
              <a:rPr sz="1800" b="1">
                <a:latin typeface="Calibri"/>
                <a:cs typeface="Calibri"/>
              </a:rPr>
              <a:t>the</a:t>
            </a:r>
            <a:r>
              <a:rPr sz="1800" b="1" spc="-40">
                <a:latin typeface="Calibri"/>
                <a:cs typeface="Calibri"/>
              </a:rPr>
              <a:t> </a:t>
            </a:r>
            <a:r>
              <a:rPr sz="1800" b="1">
                <a:latin typeface="Calibri"/>
                <a:cs typeface="Calibri"/>
              </a:rPr>
              <a:t>transaction</a:t>
            </a:r>
            <a:r>
              <a:rPr sz="1800" b="1" spc="-25">
                <a:latin typeface="Calibri"/>
                <a:cs typeface="Calibri"/>
              </a:rPr>
              <a:t> </a:t>
            </a:r>
            <a:r>
              <a:rPr sz="1800" b="1">
                <a:latin typeface="Calibri"/>
                <a:cs typeface="Calibri"/>
              </a:rPr>
              <a:t>to</a:t>
            </a:r>
            <a:r>
              <a:rPr sz="1800" b="1" spc="-30">
                <a:latin typeface="Calibri"/>
                <a:cs typeface="Calibri"/>
              </a:rPr>
              <a:t> </a:t>
            </a:r>
            <a:r>
              <a:rPr sz="1800" b="1">
                <a:latin typeface="Calibri"/>
                <a:cs typeface="Calibri"/>
              </a:rPr>
              <a:t>current</a:t>
            </a:r>
            <a:r>
              <a:rPr sz="1800" b="1" spc="-50">
                <a:latin typeface="Calibri"/>
                <a:cs typeface="Calibri"/>
              </a:rPr>
              <a:t> </a:t>
            </a:r>
            <a:r>
              <a:rPr sz="1800" b="1">
                <a:latin typeface="Calibri"/>
                <a:cs typeface="Calibri"/>
              </a:rPr>
              <a:t>year</a:t>
            </a:r>
            <a:r>
              <a:rPr sz="1800" b="1" spc="-25">
                <a:latin typeface="Calibri"/>
                <a:cs typeface="Calibri"/>
              </a:rPr>
              <a:t> </a:t>
            </a:r>
            <a:r>
              <a:rPr sz="1800">
                <a:latin typeface="Calibri"/>
                <a:cs typeface="Calibri"/>
              </a:rPr>
              <a:t>(0161A1</a:t>
            </a:r>
            <a:r>
              <a:rPr sz="1800" spc="-10">
                <a:latin typeface="Calibri"/>
                <a:cs typeface="Calibri"/>
              </a:rPr>
              <a:t> </a:t>
            </a:r>
            <a:r>
              <a:rPr lang="en-US" spc="-10">
                <a:latin typeface="Calibri"/>
                <a:cs typeface="Calibri"/>
              </a:rPr>
              <a:t>23-</a:t>
            </a:r>
            <a:r>
              <a:rPr lang="en-US" spc="-20">
                <a:latin typeface="Calibri"/>
                <a:cs typeface="Calibri"/>
              </a:rPr>
              <a:t>24</a:t>
            </a:r>
            <a:r>
              <a:rPr sz="1800" spc="-20">
                <a:latin typeface="Calibri"/>
                <a:cs typeface="Calibri"/>
              </a:rPr>
              <a:t>).</a:t>
            </a:r>
            <a:endParaRPr sz="1800">
              <a:latin typeface="Calibri"/>
              <a:cs typeface="Calibri"/>
            </a:endParaRPr>
          </a:p>
          <a:p>
            <a:pPr marL="240665" marR="459740" indent="-227965">
              <a:lnSpc>
                <a:spcPts val="1939"/>
              </a:lnSpc>
              <a:spcBef>
                <a:spcPts val="1015"/>
              </a:spcBef>
              <a:buFont typeface="Arial"/>
              <a:buChar char="•"/>
              <a:tabLst>
                <a:tab pos="240665" algn="l"/>
                <a:tab pos="241300" algn="l"/>
              </a:tabLst>
            </a:pPr>
            <a:r>
              <a:rPr sz="1800">
                <a:latin typeface="Calibri"/>
                <a:cs typeface="Calibri"/>
                <a:hlinkClick r:id="rId2"/>
              </a:rPr>
              <a:t>Run</a:t>
            </a:r>
            <a:r>
              <a:rPr sz="1800" spc="-15">
                <a:latin typeface="Calibri"/>
                <a:cs typeface="Calibri"/>
                <a:hlinkClick r:id="rId2"/>
              </a:rPr>
              <a:t> </a:t>
            </a:r>
            <a:r>
              <a:rPr sz="1800">
                <a:latin typeface="Calibri"/>
                <a:cs typeface="Calibri"/>
                <a:hlinkClick r:id="rId2"/>
              </a:rPr>
              <a:t>daily</a:t>
            </a:r>
            <a:r>
              <a:rPr sz="1800" spc="-15">
                <a:latin typeface="Calibri"/>
                <a:cs typeface="Calibri"/>
                <a:hlinkClick r:id="rId2"/>
              </a:rPr>
              <a:t> </a:t>
            </a:r>
            <a:r>
              <a:rPr sz="1800">
                <a:latin typeface="Calibri"/>
                <a:cs typeface="Calibri"/>
                <a:hlinkClick r:id="rId2"/>
              </a:rPr>
              <a:t>Status</a:t>
            </a:r>
            <a:r>
              <a:rPr sz="1800" spc="-30">
                <a:latin typeface="Calibri"/>
                <a:cs typeface="Calibri"/>
                <a:hlinkClick r:id="rId2"/>
              </a:rPr>
              <a:t> </a:t>
            </a:r>
            <a:r>
              <a:rPr sz="1800">
                <a:latin typeface="Calibri"/>
                <a:cs typeface="Calibri"/>
                <a:hlinkClick r:id="rId2"/>
              </a:rPr>
              <a:t>of</a:t>
            </a:r>
            <a:r>
              <a:rPr sz="1800" spc="-5">
                <a:latin typeface="Calibri"/>
                <a:cs typeface="Calibri"/>
                <a:hlinkClick r:id="rId2"/>
              </a:rPr>
              <a:t> </a:t>
            </a:r>
            <a:r>
              <a:rPr sz="1800">
                <a:latin typeface="Calibri"/>
                <a:cs typeface="Calibri"/>
                <a:hlinkClick r:id="rId2"/>
              </a:rPr>
              <a:t>Funds</a:t>
            </a:r>
            <a:r>
              <a:rPr sz="1800" spc="-35">
                <a:latin typeface="Calibri"/>
                <a:cs typeface="Calibri"/>
                <a:hlinkClick r:id="rId2"/>
              </a:rPr>
              <a:t> </a:t>
            </a:r>
            <a:r>
              <a:rPr sz="1800">
                <a:latin typeface="Calibri"/>
                <a:cs typeface="Calibri"/>
                <a:hlinkClick r:id="rId2"/>
              </a:rPr>
              <a:t>to</a:t>
            </a:r>
            <a:r>
              <a:rPr sz="1800" spc="-10">
                <a:latin typeface="Calibri"/>
                <a:cs typeface="Calibri"/>
                <a:hlinkClick r:id="rId2"/>
              </a:rPr>
              <a:t> </a:t>
            </a:r>
            <a:r>
              <a:rPr sz="1800" b="1">
                <a:latin typeface="Calibri"/>
                <a:cs typeface="Calibri"/>
                <a:hlinkClick r:id="rId2"/>
              </a:rPr>
              <a:t>track</a:t>
            </a:r>
            <a:r>
              <a:rPr sz="1800" b="1" spc="-35">
                <a:latin typeface="Calibri"/>
                <a:cs typeface="Calibri"/>
                <a:hlinkClick r:id="rId2"/>
              </a:rPr>
              <a:t> </a:t>
            </a:r>
            <a:r>
              <a:rPr sz="1800" b="1">
                <a:latin typeface="Calibri"/>
                <a:cs typeface="Calibri"/>
                <a:hlinkClick r:id="rId2"/>
              </a:rPr>
              <a:t>Prior</a:t>
            </a:r>
            <a:r>
              <a:rPr sz="1800" b="1" spc="-30">
                <a:latin typeface="Calibri"/>
                <a:cs typeface="Calibri"/>
                <a:hlinkClick r:id="rId2"/>
              </a:rPr>
              <a:t> </a:t>
            </a:r>
            <a:r>
              <a:rPr sz="1800" b="1" spc="-20">
                <a:latin typeface="Calibri"/>
                <a:cs typeface="Calibri"/>
                <a:hlinkClick r:id="rId2"/>
              </a:rPr>
              <a:t>Year</a:t>
            </a:r>
            <a:r>
              <a:rPr sz="1800" b="1" spc="-35">
                <a:latin typeface="Calibri"/>
                <a:cs typeface="Calibri"/>
                <a:hlinkClick r:id="rId2"/>
              </a:rPr>
              <a:t> </a:t>
            </a:r>
            <a:r>
              <a:rPr sz="1800" b="1" spc="-10">
                <a:latin typeface="Calibri"/>
                <a:cs typeface="Calibri"/>
                <a:hlinkClick r:id="rId2"/>
              </a:rPr>
              <a:t>execution</a:t>
            </a:r>
            <a:r>
              <a:rPr sz="1800" b="1" spc="-65">
                <a:latin typeface="Calibri"/>
                <a:cs typeface="Calibri"/>
                <a:hlinkClick r:id="rId2"/>
              </a:rPr>
              <a:t> </a:t>
            </a:r>
            <a:r>
              <a:rPr sz="1800" b="1">
                <a:latin typeface="Calibri"/>
                <a:cs typeface="Calibri"/>
                <a:hlinkClick r:id="rId2"/>
              </a:rPr>
              <a:t>daily</a:t>
            </a:r>
            <a:r>
              <a:rPr sz="1800" b="1" spc="-45">
                <a:latin typeface="Calibri"/>
                <a:cs typeface="Calibri"/>
                <a:hlinkClick r:id="rId2"/>
              </a:rPr>
              <a:t> </a:t>
            </a:r>
            <a:r>
              <a:rPr sz="1800">
                <a:latin typeface="Calibri"/>
                <a:cs typeface="Calibri"/>
                <a:hlinkClick r:id="rId2"/>
              </a:rPr>
              <a:t>(</a:t>
            </a:r>
            <a:r>
              <a:rPr sz="1800" u="sng">
                <a:solidFill>
                  <a:srgbClr val="0562C1"/>
                </a:solidFill>
                <a:uFill>
                  <a:solidFill>
                    <a:srgbClr val="0562C1"/>
                  </a:solidFill>
                </a:uFill>
                <a:latin typeface="Calibri"/>
                <a:cs typeface="Calibri"/>
                <a:hlinkClick r:id="rId2"/>
              </a:rPr>
              <a:t>Monthly </a:t>
            </a:r>
            <a:r>
              <a:rPr sz="1800" u="sng" spc="-10">
                <a:solidFill>
                  <a:srgbClr val="0562C1"/>
                </a:solidFill>
                <a:uFill>
                  <a:solidFill>
                    <a:srgbClr val="0562C1"/>
                  </a:solidFill>
                </a:uFill>
                <a:latin typeface="Calibri"/>
                <a:cs typeface="Calibri"/>
                <a:hlinkClick r:id="rId2"/>
              </a:rPr>
              <a:t>Training</a:t>
            </a:r>
            <a:r>
              <a:rPr sz="1800" u="sng" spc="-5">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Series:</a:t>
            </a:r>
            <a:r>
              <a:rPr sz="1800" u="sng" spc="-30">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Using</a:t>
            </a:r>
            <a:r>
              <a:rPr sz="1800" u="sng" spc="-15">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VSSC</a:t>
            </a:r>
            <a:r>
              <a:rPr sz="1800" u="sng" spc="-15">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and</a:t>
            </a:r>
            <a:r>
              <a:rPr sz="1800" u="sng" spc="-20">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reading</a:t>
            </a:r>
            <a:r>
              <a:rPr sz="1800" u="sng" spc="-5">
                <a:solidFill>
                  <a:srgbClr val="0562C1"/>
                </a:solidFill>
                <a:uFill>
                  <a:solidFill>
                    <a:srgbClr val="0562C1"/>
                  </a:solidFill>
                </a:uFill>
                <a:latin typeface="Calibri"/>
                <a:cs typeface="Calibri"/>
                <a:hlinkClick r:id="rId2"/>
              </a:rPr>
              <a:t> </a:t>
            </a:r>
            <a:r>
              <a:rPr sz="1800" u="sng" spc="-25">
                <a:solidFill>
                  <a:srgbClr val="0562C1"/>
                </a:solidFill>
                <a:uFill>
                  <a:solidFill>
                    <a:srgbClr val="0562C1"/>
                  </a:solidFill>
                </a:uFill>
                <a:latin typeface="Calibri"/>
                <a:cs typeface="Calibri"/>
                <a:hlinkClick r:id="rId2"/>
              </a:rPr>
              <a:t>the</a:t>
            </a:r>
            <a:r>
              <a:rPr sz="1800" spc="-25">
                <a:solidFill>
                  <a:srgbClr val="0562C1"/>
                </a:solidFill>
                <a:latin typeface="Calibri"/>
                <a:cs typeface="Calibri"/>
                <a:hlinkClick r:id="rId2"/>
              </a:rPr>
              <a:t> </a:t>
            </a:r>
            <a:r>
              <a:rPr sz="1800" u="sng">
                <a:solidFill>
                  <a:srgbClr val="0562C1"/>
                </a:solidFill>
                <a:uFill>
                  <a:solidFill>
                    <a:srgbClr val="0562C1"/>
                  </a:solidFill>
                </a:uFill>
                <a:latin typeface="Calibri"/>
                <a:cs typeface="Calibri"/>
                <a:hlinkClick r:id="rId2"/>
              </a:rPr>
              <a:t>Status</a:t>
            </a:r>
            <a:r>
              <a:rPr sz="1800" u="sng" spc="-50">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of</a:t>
            </a:r>
            <a:r>
              <a:rPr sz="1800" u="sng" spc="-25">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Allowance</a:t>
            </a:r>
            <a:r>
              <a:rPr sz="1800" u="sng" spc="-15">
                <a:solidFill>
                  <a:srgbClr val="0562C1"/>
                </a:solidFill>
                <a:uFill>
                  <a:solidFill>
                    <a:srgbClr val="0562C1"/>
                  </a:solidFill>
                </a:uFill>
                <a:latin typeface="Calibri"/>
                <a:cs typeface="Calibri"/>
                <a:hlinkClick r:id="rId2"/>
              </a:rPr>
              <a:t> </a:t>
            </a:r>
            <a:r>
              <a:rPr sz="1800" u="sng">
                <a:solidFill>
                  <a:srgbClr val="0562C1"/>
                </a:solidFill>
                <a:uFill>
                  <a:solidFill>
                    <a:srgbClr val="0562C1"/>
                  </a:solidFill>
                </a:uFill>
                <a:latin typeface="Calibri"/>
                <a:cs typeface="Calibri"/>
                <a:hlinkClick r:id="rId2"/>
              </a:rPr>
              <a:t>(SOA)</a:t>
            </a:r>
            <a:r>
              <a:rPr sz="1800" u="sng" spc="-20">
                <a:solidFill>
                  <a:srgbClr val="0562C1"/>
                </a:solidFill>
                <a:uFill>
                  <a:solidFill>
                    <a:srgbClr val="0562C1"/>
                  </a:solidFill>
                </a:uFill>
                <a:latin typeface="Calibri"/>
                <a:cs typeface="Calibri"/>
                <a:hlinkClick r:id="rId2"/>
              </a:rPr>
              <a:t> </a:t>
            </a:r>
            <a:r>
              <a:rPr sz="1800" u="sng" spc="-10">
                <a:solidFill>
                  <a:srgbClr val="0562C1"/>
                </a:solidFill>
                <a:uFill>
                  <a:solidFill>
                    <a:srgbClr val="0562C1"/>
                  </a:solidFill>
                </a:uFill>
                <a:latin typeface="Calibri"/>
                <a:cs typeface="Calibri"/>
                <a:hlinkClick r:id="rId2"/>
              </a:rPr>
              <a:t>(va.gov)</a:t>
            </a:r>
            <a:r>
              <a:rPr sz="1800" spc="-10">
                <a:latin typeface="Calibri"/>
                <a:cs typeface="Calibri"/>
                <a:hlinkClick r:id="rId2"/>
              </a:rPr>
              <a:t>).</a:t>
            </a:r>
            <a:endParaRPr sz="1800">
              <a:latin typeface="Calibri"/>
              <a:cs typeface="Calibri"/>
            </a:endParaRPr>
          </a:p>
          <a:p>
            <a:pPr marL="240665" indent="-227965">
              <a:lnSpc>
                <a:spcPct val="100000"/>
              </a:lnSpc>
              <a:spcBef>
                <a:spcPts val="755"/>
              </a:spcBef>
              <a:buFont typeface="Arial"/>
              <a:buChar char="•"/>
              <a:tabLst>
                <a:tab pos="240665" algn="l"/>
                <a:tab pos="241300" algn="l"/>
              </a:tabLst>
            </a:pPr>
            <a:r>
              <a:rPr sz="1800">
                <a:latin typeface="Calibri"/>
                <a:cs typeface="Calibri"/>
              </a:rPr>
              <a:t>We</a:t>
            </a:r>
            <a:r>
              <a:rPr sz="1800" spc="-40">
                <a:latin typeface="Calibri"/>
                <a:cs typeface="Calibri"/>
              </a:rPr>
              <a:t> </a:t>
            </a:r>
            <a:r>
              <a:rPr lang="en-US" sz="1800">
                <a:latin typeface="Calibri"/>
                <a:cs typeface="Calibri"/>
              </a:rPr>
              <a:t>have </a:t>
            </a:r>
            <a:r>
              <a:rPr sz="1800">
                <a:latin typeface="Calibri"/>
                <a:cs typeface="Calibri"/>
              </a:rPr>
              <a:t>flag</a:t>
            </a:r>
            <a:r>
              <a:rPr lang="en-US">
                <a:latin typeface="Calibri"/>
                <a:cs typeface="Calibri"/>
              </a:rPr>
              <a:t>ged</a:t>
            </a:r>
            <a:r>
              <a:rPr sz="1800" spc="-30">
                <a:latin typeface="Calibri"/>
                <a:cs typeface="Calibri"/>
              </a:rPr>
              <a:t> </a:t>
            </a:r>
            <a:r>
              <a:rPr sz="1800">
                <a:latin typeface="Calibri"/>
                <a:cs typeface="Calibri"/>
              </a:rPr>
              <a:t>stations</a:t>
            </a:r>
            <a:r>
              <a:rPr sz="1800" spc="-25">
                <a:latin typeface="Calibri"/>
                <a:cs typeface="Calibri"/>
              </a:rPr>
              <a:t> </a:t>
            </a:r>
            <a:r>
              <a:rPr sz="1800">
                <a:latin typeface="Calibri"/>
                <a:cs typeface="Calibri"/>
              </a:rPr>
              <a:t>that</a:t>
            </a:r>
            <a:r>
              <a:rPr sz="1800" spc="-40">
                <a:latin typeface="Calibri"/>
                <a:cs typeface="Calibri"/>
              </a:rPr>
              <a:t> </a:t>
            </a:r>
            <a:r>
              <a:rPr sz="1800">
                <a:latin typeface="Calibri"/>
                <a:cs typeface="Calibri"/>
              </a:rPr>
              <a:t>continue</a:t>
            </a:r>
            <a:r>
              <a:rPr sz="1800" spc="-20">
                <a:latin typeface="Calibri"/>
                <a:cs typeface="Calibri"/>
              </a:rPr>
              <a:t> </a:t>
            </a:r>
            <a:r>
              <a:rPr sz="1800">
                <a:latin typeface="Calibri"/>
                <a:cs typeface="Calibri"/>
              </a:rPr>
              <a:t>to</a:t>
            </a:r>
            <a:r>
              <a:rPr sz="1800" spc="-20">
                <a:latin typeface="Calibri"/>
                <a:cs typeface="Calibri"/>
              </a:rPr>
              <a:t> </a:t>
            </a:r>
            <a:r>
              <a:rPr sz="1800">
                <a:latin typeface="Calibri"/>
                <a:cs typeface="Calibri"/>
              </a:rPr>
              <a:t>carry</a:t>
            </a:r>
            <a:r>
              <a:rPr sz="1800" spc="-35">
                <a:latin typeface="Calibri"/>
                <a:cs typeface="Calibri"/>
              </a:rPr>
              <a:t> </a:t>
            </a:r>
            <a:r>
              <a:rPr sz="1800">
                <a:latin typeface="Calibri"/>
                <a:cs typeface="Calibri"/>
              </a:rPr>
              <a:t>large</a:t>
            </a:r>
            <a:r>
              <a:rPr sz="1800" spc="-25">
                <a:latin typeface="Calibri"/>
                <a:cs typeface="Calibri"/>
              </a:rPr>
              <a:t> </a:t>
            </a:r>
            <a:r>
              <a:rPr sz="1800">
                <a:latin typeface="Calibri"/>
                <a:cs typeface="Calibri"/>
              </a:rPr>
              <a:t>prior</a:t>
            </a:r>
            <a:r>
              <a:rPr sz="1800" spc="-30">
                <a:latin typeface="Calibri"/>
                <a:cs typeface="Calibri"/>
              </a:rPr>
              <a:t> </a:t>
            </a:r>
            <a:r>
              <a:rPr sz="1800">
                <a:latin typeface="Calibri"/>
                <a:cs typeface="Calibri"/>
              </a:rPr>
              <a:t>year</a:t>
            </a:r>
            <a:r>
              <a:rPr sz="1800" spc="-35">
                <a:latin typeface="Calibri"/>
                <a:cs typeface="Calibri"/>
              </a:rPr>
              <a:t> </a:t>
            </a:r>
            <a:r>
              <a:rPr sz="1800" spc="-10">
                <a:latin typeface="Calibri"/>
                <a:cs typeface="Calibri"/>
              </a:rPr>
              <a:t>balances.</a:t>
            </a:r>
            <a:endParaRPr sz="1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10" ma:contentTypeDescription="Create a new document." ma:contentTypeScope="" ma:versionID="20956db963a61d2ea371b366ab3d56d6">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52449c665beea26263bac710bd3f1318"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7dce447-0566-47ff-8c07-c9b85fda5322">
      <UserInfo>
        <DisplayName>Choudhary, Gaurav</DisplayName>
        <AccountId>981</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CD9C07-17EC-4450-9C11-B7B76481505A}"/>
</file>

<file path=customXml/itemProps2.xml><?xml version="1.0" encoding="utf-8"?>
<ds:datastoreItem xmlns:ds="http://schemas.openxmlformats.org/officeDocument/2006/customXml" ds:itemID="{B11FA0BF-AD9A-4CD1-8BF7-642A85A3BEE2}">
  <ds:schemaRefs>
    <ds:schemaRef ds:uri="6fd99b86-a2da-47ef-ab26-55e7009dfe6e"/>
    <ds:schemaRef ds:uri="886558c9-644e-46d6-b7c4-93d8d67040fe"/>
    <ds:schemaRef ds:uri="fea499aa-8b5d-4e93-a98e-ef6443c223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C43F5D-9A7B-4A2E-A13C-205E111A08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32</Slides>
  <Notes>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Preparing to Close the Fiscal Year</vt:lpstr>
      <vt:lpstr>PowerPoint Presentation</vt:lpstr>
      <vt:lpstr>Objectives for today’s training</vt:lpstr>
      <vt:lpstr>Objectives for today’s training</vt:lpstr>
      <vt:lpstr>IMPORTANT!  Read the guidance on FY 23 close out</vt:lpstr>
      <vt:lpstr>Bookmark the Link:  Guidance is on the ORD Field Finance Resource Center </vt:lpstr>
      <vt:lpstr>Section 1: FY23 Closing the Fiscal Year (Appropriated Funds)</vt:lpstr>
      <vt:lpstr>Section 1: FY 2023: Key Date for Closing the Fiscal Year</vt:lpstr>
      <vt:lpstr>Section 1: Key Points regarding Prior Year Appropriation (PY) (0161A1 22-23)</vt:lpstr>
      <vt:lpstr>Section 1: Key Points regarding the Current Year Appropriation (CY) (0161A1 23-24)</vt:lpstr>
      <vt:lpstr>Section 1: Follow-up from Q3 RAFT Report</vt:lpstr>
      <vt:lpstr>Section 1: Annual Close Review</vt:lpstr>
      <vt:lpstr>Section 2: How to look at SOA: Activities to support 2% target</vt:lpstr>
      <vt:lpstr>Section 2: How to look at SOA: Activities to support 2% target</vt:lpstr>
      <vt:lpstr>Section 2: Salaries</vt:lpstr>
      <vt:lpstr>Section 2: All Other</vt:lpstr>
      <vt:lpstr>Section 2: Projecting carryover Percentage</vt:lpstr>
      <vt:lpstr>Section 2: Spreadsheet with All Items</vt:lpstr>
      <vt:lpstr>Section 2: All Other Committed Items</vt:lpstr>
      <vt:lpstr>Section 3: Purchase Cards and Travel/Concur</vt:lpstr>
      <vt:lpstr>Section 3: Helpful tips on credit card open orders</vt:lpstr>
      <vt:lpstr>Section 3: Travel/Concur</vt:lpstr>
      <vt:lpstr>Section 3: Travel Cards</vt:lpstr>
      <vt:lpstr>Section 4: Reimbursables </vt:lpstr>
      <vt:lpstr>Section 4: Biggest Issue with Reimbursables</vt:lpstr>
      <vt:lpstr>Section 4: Managing Reimbursable Funding</vt:lpstr>
      <vt:lpstr>Section 4:Key VHA Finance Reimbursement Deadlines</vt:lpstr>
      <vt:lpstr>Section 5: Planning for FY 24</vt:lpstr>
      <vt:lpstr>Section 5: Considerations for FY 24</vt:lpstr>
      <vt:lpstr>Section 5: Planning for FY 24</vt:lpstr>
      <vt:lpstr>Questions</vt:lpstr>
      <vt:lpstr>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Close the Fiscal Year</dc:title>
  <dc:subject>Preparing to Close the Fiscal Year</dc:subject>
  <dc:creator>Berlow, Jason</dc:creator>
  <cp:keywords>Preparing to Close the Fiscal Year</cp:keywords>
  <cp:revision>3</cp:revision>
  <cp:lastPrinted>2023-08-30T16:36:47Z</cp:lastPrinted>
  <dcterms:created xsi:type="dcterms:W3CDTF">2023-08-09T12:48:07Z</dcterms:created>
  <dcterms:modified xsi:type="dcterms:W3CDTF">2023-08-31T17:36:58Z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Created">
    <vt:filetime>2022-08-03T00:00:00Z</vt:filetime>
  </property>
  <property fmtid="{D5CDD505-2E9C-101B-9397-08002B2CF9AE}" pid="4" name="Creator">
    <vt:lpwstr>Acrobat PDFMaker 22 for PowerPoint</vt:lpwstr>
  </property>
  <property fmtid="{D5CDD505-2E9C-101B-9397-08002B2CF9AE}" pid="5" name="LastSaved">
    <vt:filetime>2023-08-09T00:00:00Z</vt:filetime>
  </property>
  <property fmtid="{D5CDD505-2E9C-101B-9397-08002B2CF9AE}" pid="6" name="Producer">
    <vt:lpwstr>Adobe PDF Library 22.1.117</vt:lpwstr>
  </property>
</Properties>
</file>