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7" r:id="rId5"/>
    <p:sldId id="649" r:id="rId6"/>
    <p:sldId id="2141411755" r:id="rId7"/>
    <p:sldId id="2141411809" r:id="rId8"/>
    <p:sldId id="658" r:id="rId9"/>
    <p:sldId id="968" r:id="rId10"/>
    <p:sldId id="878" r:id="rId11"/>
    <p:sldId id="2141411808" r:id="rId12"/>
    <p:sldId id="2141411757" r:id="rId13"/>
    <p:sldId id="2141411810" r:id="rId14"/>
    <p:sldId id="972" r:id="rId15"/>
    <p:sldId id="2141411811" r:id="rId16"/>
    <p:sldId id="2141411839" r:id="rId17"/>
    <p:sldId id="2141411812" r:id="rId18"/>
    <p:sldId id="2141411843" r:id="rId19"/>
    <p:sldId id="2141411844" r:id="rId20"/>
    <p:sldId id="2141411813" r:id="rId21"/>
    <p:sldId id="2141411845" r:id="rId22"/>
    <p:sldId id="2141411814" r:id="rId23"/>
    <p:sldId id="2141411815" r:id="rId24"/>
    <p:sldId id="2141411816" r:id="rId25"/>
    <p:sldId id="2141411817" r:id="rId26"/>
    <p:sldId id="2141411818" r:id="rId27"/>
    <p:sldId id="2141411819" r:id="rId28"/>
    <p:sldId id="2141411820" r:id="rId29"/>
    <p:sldId id="2141411821" r:id="rId30"/>
    <p:sldId id="2141411822" r:id="rId31"/>
    <p:sldId id="2141411823" r:id="rId32"/>
    <p:sldId id="2141411824" r:id="rId33"/>
    <p:sldId id="2141411825" r:id="rId34"/>
    <p:sldId id="2141411826" r:id="rId35"/>
    <p:sldId id="2141411827" r:id="rId36"/>
    <p:sldId id="2141411828" r:id="rId37"/>
    <p:sldId id="2141411829" r:id="rId38"/>
    <p:sldId id="2141411830" r:id="rId39"/>
    <p:sldId id="2141411833" r:id="rId40"/>
    <p:sldId id="2141411846" r:id="rId41"/>
    <p:sldId id="2141411847" r:id="rId42"/>
    <p:sldId id="2141411848" r:id="rId43"/>
    <p:sldId id="2141411849" r:id="rId44"/>
    <p:sldId id="307" r:id="rId45"/>
    <p:sldId id="2141411851" r:id="rId46"/>
    <p:sldId id="2141411853" r:id="rId47"/>
    <p:sldId id="2141411837" r:id="rId48"/>
    <p:sldId id="2141411838" r:id="rId49"/>
    <p:sldId id="646" r:id="rId50"/>
    <p:sldId id="648" r:id="rId51"/>
    <p:sldId id="330" r:id="rId52"/>
    <p:sldId id="214141185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DB801-0442-4E95-0783-33D82F4F4D70}" name="Workman, Don E." initials="WDE" userId="S::Don.Workman@va.gov::0a3d2f99-f7e7-4296-970f-bb7eab0cd3e8" providerId="AD"/>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557F7-F236-4F51-B490-78C54A26EB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A20668A-3602-417C-9428-1BA0AB57D4D5}">
      <dgm:prSet phldrT="[Text]" custT="1"/>
      <dgm:spPr/>
      <dgm:t>
        <a:bodyPr/>
        <a:lstStyle/>
        <a:p>
          <a:r>
            <a:rPr lang="en-US" sz="1800" dirty="0"/>
            <a:t>Create New Project</a:t>
          </a:r>
        </a:p>
      </dgm:t>
    </dgm:pt>
    <dgm:pt modelId="{19023462-B55B-4432-B14A-8EAFCCEF0461}" type="parTrans" cxnId="{3E0C85E2-BB7E-4F16-8813-592242C4DEB7}">
      <dgm:prSet/>
      <dgm:spPr/>
      <dgm:t>
        <a:bodyPr/>
        <a:lstStyle/>
        <a:p>
          <a:endParaRPr lang="en-US"/>
        </a:p>
      </dgm:t>
    </dgm:pt>
    <dgm:pt modelId="{7982C063-18A6-494F-B0B2-807547B97B28}" type="sibTrans" cxnId="{3E0C85E2-BB7E-4F16-8813-592242C4DEB7}">
      <dgm:prSet/>
      <dgm:spPr/>
      <dgm:t>
        <a:bodyPr/>
        <a:lstStyle/>
        <a:p>
          <a:endParaRPr lang="en-US"/>
        </a:p>
      </dgm:t>
    </dgm:pt>
    <dgm:pt modelId="{28CB4718-7B00-4254-B050-DBBA98F134CD}">
      <dgm:prSet phldrT="[Text]" custT="1"/>
      <dgm:spPr/>
      <dgm:t>
        <a:bodyPr/>
        <a:lstStyle/>
        <a:p>
          <a:r>
            <a:rPr lang="en-US" sz="1800" dirty="0"/>
            <a:t>Start a Wizard</a:t>
          </a:r>
        </a:p>
      </dgm:t>
    </dgm:pt>
    <dgm:pt modelId="{2716D9FC-D1CF-4717-B0D3-E61EB3567DCE}" type="parTrans" cxnId="{804C7C62-EBB3-4609-AA59-7287FE3CFAF6}">
      <dgm:prSet/>
      <dgm:spPr/>
      <dgm:t>
        <a:bodyPr/>
        <a:lstStyle/>
        <a:p>
          <a:endParaRPr lang="en-US"/>
        </a:p>
      </dgm:t>
    </dgm:pt>
    <dgm:pt modelId="{F2CFB993-BA0A-4020-BDD2-E3CB42C44D42}" type="sibTrans" cxnId="{804C7C62-EBB3-4609-AA59-7287FE3CFAF6}">
      <dgm:prSet/>
      <dgm:spPr/>
      <dgm:t>
        <a:bodyPr/>
        <a:lstStyle/>
        <a:p>
          <a:endParaRPr lang="en-US"/>
        </a:p>
      </dgm:t>
    </dgm:pt>
    <dgm:pt modelId="{2E9F6AB0-9FD6-418B-B2FB-C1FD9C0631FF}">
      <dgm:prSet phldrT="[Text]" custT="1"/>
      <dgm:spPr/>
      <dgm:t>
        <a:bodyPr/>
        <a:lstStyle/>
        <a:p>
          <a:r>
            <a:rPr lang="en-US" sz="1800" dirty="0"/>
            <a:t>Select VA – Project Cover Sheet</a:t>
          </a:r>
        </a:p>
      </dgm:t>
    </dgm:pt>
    <dgm:pt modelId="{2C69AA68-625D-4696-8137-DC731B7DF4E7}" type="parTrans" cxnId="{653ABA2F-71F5-4A3D-981D-5BFE2F77C5E6}">
      <dgm:prSet/>
      <dgm:spPr/>
      <dgm:t>
        <a:bodyPr/>
        <a:lstStyle/>
        <a:p>
          <a:endParaRPr lang="en-US"/>
        </a:p>
      </dgm:t>
    </dgm:pt>
    <dgm:pt modelId="{A21DB5D6-4B98-4354-AF86-4FD0D956A039}" type="sibTrans" cxnId="{653ABA2F-71F5-4A3D-981D-5BFE2F77C5E6}">
      <dgm:prSet/>
      <dgm:spPr/>
      <dgm:t>
        <a:bodyPr/>
        <a:lstStyle/>
        <a:p>
          <a:endParaRPr lang="en-US"/>
        </a:p>
      </dgm:t>
    </dgm:pt>
    <dgm:pt modelId="{2C1BDFF7-2AFE-491A-ADCA-994A63F19D0E}" type="pres">
      <dgm:prSet presAssocID="{690557F7-F236-4F51-B490-78C54A26EB97}" presName="Name0" presStyleCnt="0">
        <dgm:presLayoutVars>
          <dgm:dir/>
          <dgm:resizeHandles val="exact"/>
        </dgm:presLayoutVars>
      </dgm:prSet>
      <dgm:spPr/>
    </dgm:pt>
    <dgm:pt modelId="{B107E0EA-0B1A-41AD-A606-218FF2A7761E}" type="pres">
      <dgm:prSet presAssocID="{DA20668A-3602-417C-9428-1BA0AB57D4D5}" presName="composite" presStyleCnt="0"/>
      <dgm:spPr/>
    </dgm:pt>
    <dgm:pt modelId="{2E2C21D9-3A48-40EA-9075-403427E45D03}" type="pres">
      <dgm:prSet presAssocID="{DA20668A-3602-417C-9428-1BA0AB57D4D5}" presName="bgChev" presStyleLbl="node1" presStyleIdx="0" presStyleCnt="3" custLinFactY="-12162" custLinFactNeighborX="-1725" custLinFactNeighborY="-100000"/>
      <dgm:spPr/>
    </dgm:pt>
    <dgm:pt modelId="{84B4B631-C8C0-45D0-ADF0-593081DC9CEA}" type="pres">
      <dgm:prSet presAssocID="{DA20668A-3602-417C-9428-1BA0AB57D4D5}" presName="txNode" presStyleLbl="fgAcc1" presStyleIdx="0" presStyleCnt="3" custLinFactY="-15960" custLinFactNeighborX="-10683" custLinFactNeighborY="-100000">
        <dgm:presLayoutVars>
          <dgm:bulletEnabled val="1"/>
        </dgm:presLayoutVars>
      </dgm:prSet>
      <dgm:spPr/>
    </dgm:pt>
    <dgm:pt modelId="{039FB6AF-FB64-4681-A214-419881355DD3}" type="pres">
      <dgm:prSet presAssocID="{7982C063-18A6-494F-B0B2-807547B97B28}" presName="compositeSpace" presStyleCnt="0"/>
      <dgm:spPr/>
    </dgm:pt>
    <dgm:pt modelId="{B01D8DFB-449A-4DB2-A657-FC9F14D30F41}" type="pres">
      <dgm:prSet presAssocID="{28CB4718-7B00-4254-B050-DBBA98F134CD}" presName="composite" presStyleCnt="0"/>
      <dgm:spPr/>
    </dgm:pt>
    <dgm:pt modelId="{42AE04AE-1FEC-427C-8E72-047AF8CC2BF0}" type="pres">
      <dgm:prSet presAssocID="{28CB4718-7B00-4254-B050-DBBA98F134CD}" presName="bgChev" presStyleLbl="node1" presStyleIdx="1" presStyleCnt="3" custLinFactNeighborX="-60359" custLinFactNeighborY="21265"/>
      <dgm:spPr/>
    </dgm:pt>
    <dgm:pt modelId="{F339E654-18E8-425D-AAAC-D8AB342D6E67}" type="pres">
      <dgm:prSet presAssocID="{28CB4718-7B00-4254-B050-DBBA98F134CD}" presName="txNode" presStyleLbl="fgAcc1" presStyleIdx="1" presStyleCnt="3" custLinFactNeighborX="-84593" custLinFactNeighborY="17619">
        <dgm:presLayoutVars>
          <dgm:bulletEnabled val="1"/>
        </dgm:presLayoutVars>
      </dgm:prSet>
      <dgm:spPr/>
    </dgm:pt>
    <dgm:pt modelId="{EDEF00E3-A09C-426D-B902-1768682052FC}" type="pres">
      <dgm:prSet presAssocID="{F2CFB993-BA0A-4020-BDD2-E3CB42C44D42}" presName="compositeSpace" presStyleCnt="0"/>
      <dgm:spPr/>
    </dgm:pt>
    <dgm:pt modelId="{365B5645-3522-4D5B-8DD7-58C61CFE8994}" type="pres">
      <dgm:prSet presAssocID="{2E9F6AB0-9FD6-418B-B2FB-C1FD9C0631FF}" presName="composite" presStyleCnt="0"/>
      <dgm:spPr/>
    </dgm:pt>
    <dgm:pt modelId="{DF62B4F8-5094-40B8-BA07-D8B8CD5D8104}" type="pres">
      <dgm:prSet presAssocID="{2E9F6AB0-9FD6-418B-B2FB-C1FD9C0631FF}" presName="bgChev" presStyleLbl="node1" presStyleIdx="2" presStyleCnt="3" custLinFactX="-14921" custLinFactY="63530" custLinFactNeighborX="-100000" custLinFactNeighborY="100000"/>
      <dgm:spPr/>
    </dgm:pt>
    <dgm:pt modelId="{88B23B74-AB57-4F4C-B8BD-D9FA0D36F003}" type="pres">
      <dgm:prSet presAssocID="{2E9F6AB0-9FD6-418B-B2FB-C1FD9C0631FF}" presName="txNode" presStyleLbl="fgAcc1" presStyleIdx="2" presStyleCnt="3" custLinFactX="-48168" custLinFactY="62162" custLinFactNeighborX="-100000" custLinFactNeighborY="100000">
        <dgm:presLayoutVars>
          <dgm:bulletEnabled val="1"/>
        </dgm:presLayoutVars>
      </dgm:prSet>
      <dgm:spPr/>
    </dgm:pt>
  </dgm:ptLst>
  <dgm:cxnLst>
    <dgm:cxn modelId="{653ABA2F-71F5-4A3D-981D-5BFE2F77C5E6}" srcId="{690557F7-F236-4F51-B490-78C54A26EB97}" destId="{2E9F6AB0-9FD6-418B-B2FB-C1FD9C0631FF}" srcOrd="2" destOrd="0" parTransId="{2C69AA68-625D-4696-8137-DC731B7DF4E7}" sibTransId="{A21DB5D6-4B98-4354-AF86-4FD0D956A039}"/>
    <dgm:cxn modelId="{03D5F636-7FDA-41E2-8030-7F017ECF1DEC}" type="presOf" srcId="{DA20668A-3602-417C-9428-1BA0AB57D4D5}" destId="{84B4B631-C8C0-45D0-ADF0-593081DC9CEA}" srcOrd="0" destOrd="0" presId="urn:microsoft.com/office/officeart/2005/8/layout/chevronAccent+Icon"/>
    <dgm:cxn modelId="{804C7C62-EBB3-4609-AA59-7287FE3CFAF6}" srcId="{690557F7-F236-4F51-B490-78C54A26EB97}" destId="{28CB4718-7B00-4254-B050-DBBA98F134CD}" srcOrd="1" destOrd="0" parTransId="{2716D9FC-D1CF-4717-B0D3-E61EB3567DCE}" sibTransId="{F2CFB993-BA0A-4020-BDD2-E3CB42C44D42}"/>
    <dgm:cxn modelId="{EE3AC746-00B7-4291-8F16-8C606091E3FD}" type="presOf" srcId="{2E9F6AB0-9FD6-418B-B2FB-C1FD9C0631FF}" destId="{88B23B74-AB57-4F4C-B8BD-D9FA0D36F003}" srcOrd="0" destOrd="0" presId="urn:microsoft.com/office/officeart/2005/8/layout/chevronAccent+Icon"/>
    <dgm:cxn modelId="{1DF6B44D-9C5B-4600-992E-12A4C71D693F}" type="presOf" srcId="{690557F7-F236-4F51-B490-78C54A26EB97}" destId="{2C1BDFF7-2AFE-491A-ADCA-994A63F19D0E}" srcOrd="0" destOrd="0" presId="urn:microsoft.com/office/officeart/2005/8/layout/chevronAccent+Icon"/>
    <dgm:cxn modelId="{DC7291BB-489E-4F47-8137-9C0444739465}" type="presOf" srcId="{28CB4718-7B00-4254-B050-DBBA98F134CD}" destId="{F339E654-18E8-425D-AAAC-D8AB342D6E67}" srcOrd="0" destOrd="0" presId="urn:microsoft.com/office/officeart/2005/8/layout/chevronAccent+Icon"/>
    <dgm:cxn modelId="{3E0C85E2-BB7E-4F16-8813-592242C4DEB7}" srcId="{690557F7-F236-4F51-B490-78C54A26EB97}" destId="{DA20668A-3602-417C-9428-1BA0AB57D4D5}" srcOrd="0" destOrd="0" parTransId="{19023462-B55B-4432-B14A-8EAFCCEF0461}" sibTransId="{7982C063-18A6-494F-B0B2-807547B97B28}"/>
    <dgm:cxn modelId="{0813A6D1-E3E0-4421-B917-AA0AC5ECD4EB}" type="presParOf" srcId="{2C1BDFF7-2AFE-491A-ADCA-994A63F19D0E}" destId="{B107E0EA-0B1A-41AD-A606-218FF2A7761E}" srcOrd="0" destOrd="0" presId="urn:microsoft.com/office/officeart/2005/8/layout/chevronAccent+Icon"/>
    <dgm:cxn modelId="{D9969A90-640A-4951-AB06-D536FD09BF1A}" type="presParOf" srcId="{B107E0EA-0B1A-41AD-A606-218FF2A7761E}" destId="{2E2C21D9-3A48-40EA-9075-403427E45D03}" srcOrd="0" destOrd="0" presId="urn:microsoft.com/office/officeart/2005/8/layout/chevronAccent+Icon"/>
    <dgm:cxn modelId="{9C450A35-E9C0-4805-93DF-F88D36AE22EC}" type="presParOf" srcId="{B107E0EA-0B1A-41AD-A606-218FF2A7761E}" destId="{84B4B631-C8C0-45D0-ADF0-593081DC9CEA}" srcOrd="1" destOrd="0" presId="urn:microsoft.com/office/officeart/2005/8/layout/chevronAccent+Icon"/>
    <dgm:cxn modelId="{8751433A-5C53-43F3-A8D8-10013249C0D4}" type="presParOf" srcId="{2C1BDFF7-2AFE-491A-ADCA-994A63F19D0E}" destId="{039FB6AF-FB64-4681-A214-419881355DD3}" srcOrd="1" destOrd="0" presId="urn:microsoft.com/office/officeart/2005/8/layout/chevronAccent+Icon"/>
    <dgm:cxn modelId="{C7422EC4-1087-4B05-9950-9CA08A22C154}" type="presParOf" srcId="{2C1BDFF7-2AFE-491A-ADCA-994A63F19D0E}" destId="{B01D8DFB-449A-4DB2-A657-FC9F14D30F41}" srcOrd="2" destOrd="0" presId="urn:microsoft.com/office/officeart/2005/8/layout/chevronAccent+Icon"/>
    <dgm:cxn modelId="{8EAA0D58-A41F-40E6-9A00-105E3ADE775C}" type="presParOf" srcId="{B01D8DFB-449A-4DB2-A657-FC9F14D30F41}" destId="{42AE04AE-1FEC-427C-8E72-047AF8CC2BF0}" srcOrd="0" destOrd="0" presId="urn:microsoft.com/office/officeart/2005/8/layout/chevronAccent+Icon"/>
    <dgm:cxn modelId="{F4A1DCF3-CEEC-41A4-94DD-FECB5F98FE4B}" type="presParOf" srcId="{B01D8DFB-449A-4DB2-A657-FC9F14D30F41}" destId="{F339E654-18E8-425D-AAAC-D8AB342D6E67}" srcOrd="1" destOrd="0" presId="urn:microsoft.com/office/officeart/2005/8/layout/chevronAccent+Icon"/>
    <dgm:cxn modelId="{F34F5236-A0C2-4DC3-96F7-54BF88F07767}" type="presParOf" srcId="{2C1BDFF7-2AFE-491A-ADCA-994A63F19D0E}" destId="{EDEF00E3-A09C-426D-B902-1768682052FC}" srcOrd="3" destOrd="0" presId="urn:microsoft.com/office/officeart/2005/8/layout/chevronAccent+Icon"/>
    <dgm:cxn modelId="{DF8F9EF4-6F82-4837-9299-5FCB6ACB1367}" type="presParOf" srcId="{2C1BDFF7-2AFE-491A-ADCA-994A63F19D0E}" destId="{365B5645-3522-4D5B-8DD7-58C61CFE8994}" srcOrd="4" destOrd="0" presId="urn:microsoft.com/office/officeart/2005/8/layout/chevronAccent+Icon"/>
    <dgm:cxn modelId="{17725DA7-20BF-4C63-9A6C-033CA2E699ED}" type="presParOf" srcId="{365B5645-3522-4D5B-8DD7-58C61CFE8994}" destId="{DF62B4F8-5094-40B8-BA07-D8B8CD5D8104}" srcOrd="0" destOrd="0" presId="urn:microsoft.com/office/officeart/2005/8/layout/chevronAccent+Icon"/>
    <dgm:cxn modelId="{B4D04A60-B698-4019-9879-AB231872591E}" type="presParOf" srcId="{365B5645-3522-4D5B-8DD7-58C61CFE8994}" destId="{88B23B74-AB57-4F4C-B8BD-D9FA0D36F00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557F7-F236-4F51-B490-78C54A26EB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A20668A-3602-417C-9428-1BA0AB57D4D5}">
      <dgm:prSet phldrT="[Text]" custT="1"/>
      <dgm:spPr/>
      <dgm:t>
        <a:bodyPr/>
        <a:lstStyle/>
        <a:p>
          <a:r>
            <a:rPr lang="en-US" sz="1800" dirty="0"/>
            <a:t>Return to the Designer</a:t>
          </a:r>
        </a:p>
      </dgm:t>
    </dgm:pt>
    <dgm:pt modelId="{19023462-B55B-4432-B14A-8EAFCCEF0461}" type="parTrans" cxnId="{3E0C85E2-BB7E-4F16-8813-592242C4DEB7}">
      <dgm:prSet/>
      <dgm:spPr/>
      <dgm:t>
        <a:bodyPr/>
        <a:lstStyle/>
        <a:p>
          <a:endParaRPr lang="en-US"/>
        </a:p>
      </dgm:t>
    </dgm:pt>
    <dgm:pt modelId="{7982C063-18A6-494F-B0B2-807547B97B28}" type="sibTrans" cxnId="{3E0C85E2-BB7E-4F16-8813-592242C4DEB7}">
      <dgm:prSet/>
      <dgm:spPr/>
      <dgm:t>
        <a:bodyPr/>
        <a:lstStyle/>
        <a:p>
          <a:endParaRPr lang="en-US"/>
        </a:p>
      </dgm:t>
    </dgm:pt>
    <dgm:pt modelId="{28CB4718-7B00-4254-B050-DBBA98F134CD}">
      <dgm:prSet phldrT="[Text]" custT="1"/>
      <dgm:spPr/>
      <dgm:t>
        <a:bodyPr/>
        <a:lstStyle/>
        <a:p>
          <a:r>
            <a:rPr lang="en-US" sz="1800" dirty="0"/>
            <a:t>Start a Wizard</a:t>
          </a:r>
        </a:p>
      </dgm:t>
    </dgm:pt>
    <dgm:pt modelId="{2716D9FC-D1CF-4717-B0D3-E61EB3567DCE}" type="parTrans" cxnId="{804C7C62-EBB3-4609-AA59-7287FE3CFAF6}">
      <dgm:prSet/>
      <dgm:spPr/>
      <dgm:t>
        <a:bodyPr/>
        <a:lstStyle/>
        <a:p>
          <a:endParaRPr lang="en-US"/>
        </a:p>
      </dgm:t>
    </dgm:pt>
    <dgm:pt modelId="{F2CFB993-BA0A-4020-BDD2-E3CB42C44D42}" type="sibTrans" cxnId="{804C7C62-EBB3-4609-AA59-7287FE3CFAF6}">
      <dgm:prSet/>
      <dgm:spPr/>
      <dgm:t>
        <a:bodyPr/>
        <a:lstStyle/>
        <a:p>
          <a:endParaRPr lang="en-US"/>
        </a:p>
      </dgm:t>
    </dgm:pt>
    <dgm:pt modelId="{2E9F6AB0-9FD6-418B-B2FB-C1FD9C0631FF}">
      <dgm:prSet phldrT="[Text]" custT="1"/>
      <dgm:spPr/>
      <dgm:t>
        <a:bodyPr/>
        <a:lstStyle/>
        <a:p>
          <a:r>
            <a:rPr lang="en-US" sz="1800" dirty="0"/>
            <a:t>Select VA – IRB Information Sheet</a:t>
          </a:r>
        </a:p>
      </dgm:t>
    </dgm:pt>
    <dgm:pt modelId="{2C69AA68-625D-4696-8137-DC731B7DF4E7}" type="parTrans" cxnId="{653ABA2F-71F5-4A3D-981D-5BFE2F77C5E6}">
      <dgm:prSet/>
      <dgm:spPr/>
      <dgm:t>
        <a:bodyPr/>
        <a:lstStyle/>
        <a:p>
          <a:endParaRPr lang="en-US"/>
        </a:p>
      </dgm:t>
    </dgm:pt>
    <dgm:pt modelId="{A21DB5D6-4B98-4354-AF86-4FD0D956A039}" type="sibTrans" cxnId="{653ABA2F-71F5-4A3D-981D-5BFE2F77C5E6}">
      <dgm:prSet/>
      <dgm:spPr/>
      <dgm:t>
        <a:bodyPr/>
        <a:lstStyle/>
        <a:p>
          <a:endParaRPr lang="en-US"/>
        </a:p>
      </dgm:t>
    </dgm:pt>
    <dgm:pt modelId="{2C1BDFF7-2AFE-491A-ADCA-994A63F19D0E}" type="pres">
      <dgm:prSet presAssocID="{690557F7-F236-4F51-B490-78C54A26EB97}" presName="Name0" presStyleCnt="0">
        <dgm:presLayoutVars>
          <dgm:dir/>
          <dgm:resizeHandles val="exact"/>
        </dgm:presLayoutVars>
      </dgm:prSet>
      <dgm:spPr/>
    </dgm:pt>
    <dgm:pt modelId="{B107E0EA-0B1A-41AD-A606-218FF2A7761E}" type="pres">
      <dgm:prSet presAssocID="{DA20668A-3602-417C-9428-1BA0AB57D4D5}" presName="composite" presStyleCnt="0"/>
      <dgm:spPr/>
    </dgm:pt>
    <dgm:pt modelId="{2E2C21D9-3A48-40EA-9075-403427E45D03}" type="pres">
      <dgm:prSet presAssocID="{DA20668A-3602-417C-9428-1BA0AB57D4D5}" presName="bgChev" presStyleLbl="node1" presStyleIdx="0" presStyleCnt="3" custLinFactY="-12162" custLinFactNeighborX="-1725" custLinFactNeighborY="-100000"/>
      <dgm:spPr/>
    </dgm:pt>
    <dgm:pt modelId="{84B4B631-C8C0-45D0-ADF0-593081DC9CEA}" type="pres">
      <dgm:prSet presAssocID="{DA20668A-3602-417C-9428-1BA0AB57D4D5}" presName="txNode" presStyleLbl="fgAcc1" presStyleIdx="0" presStyleCnt="3" custLinFactY="-15960" custLinFactNeighborX="-10683" custLinFactNeighborY="-100000">
        <dgm:presLayoutVars>
          <dgm:bulletEnabled val="1"/>
        </dgm:presLayoutVars>
      </dgm:prSet>
      <dgm:spPr/>
    </dgm:pt>
    <dgm:pt modelId="{039FB6AF-FB64-4681-A214-419881355DD3}" type="pres">
      <dgm:prSet presAssocID="{7982C063-18A6-494F-B0B2-807547B97B28}" presName="compositeSpace" presStyleCnt="0"/>
      <dgm:spPr/>
    </dgm:pt>
    <dgm:pt modelId="{B01D8DFB-449A-4DB2-A657-FC9F14D30F41}" type="pres">
      <dgm:prSet presAssocID="{28CB4718-7B00-4254-B050-DBBA98F134CD}" presName="composite" presStyleCnt="0"/>
      <dgm:spPr/>
    </dgm:pt>
    <dgm:pt modelId="{42AE04AE-1FEC-427C-8E72-047AF8CC2BF0}" type="pres">
      <dgm:prSet presAssocID="{28CB4718-7B00-4254-B050-DBBA98F134CD}" presName="bgChev" presStyleLbl="node1" presStyleIdx="1" presStyleCnt="3" custLinFactNeighborX="-60359" custLinFactNeighborY="21265"/>
      <dgm:spPr/>
    </dgm:pt>
    <dgm:pt modelId="{F339E654-18E8-425D-AAAC-D8AB342D6E67}" type="pres">
      <dgm:prSet presAssocID="{28CB4718-7B00-4254-B050-DBBA98F134CD}" presName="txNode" presStyleLbl="fgAcc1" presStyleIdx="1" presStyleCnt="3" custLinFactNeighborX="-84593" custLinFactNeighborY="17619">
        <dgm:presLayoutVars>
          <dgm:bulletEnabled val="1"/>
        </dgm:presLayoutVars>
      </dgm:prSet>
      <dgm:spPr/>
    </dgm:pt>
    <dgm:pt modelId="{EDEF00E3-A09C-426D-B902-1768682052FC}" type="pres">
      <dgm:prSet presAssocID="{F2CFB993-BA0A-4020-BDD2-E3CB42C44D42}" presName="compositeSpace" presStyleCnt="0"/>
      <dgm:spPr/>
    </dgm:pt>
    <dgm:pt modelId="{365B5645-3522-4D5B-8DD7-58C61CFE8994}" type="pres">
      <dgm:prSet presAssocID="{2E9F6AB0-9FD6-418B-B2FB-C1FD9C0631FF}" presName="composite" presStyleCnt="0"/>
      <dgm:spPr/>
    </dgm:pt>
    <dgm:pt modelId="{DF62B4F8-5094-40B8-BA07-D8B8CD5D8104}" type="pres">
      <dgm:prSet presAssocID="{2E9F6AB0-9FD6-418B-B2FB-C1FD9C0631FF}" presName="bgChev" presStyleLbl="node1" presStyleIdx="2" presStyleCnt="3" custLinFactX="-14921" custLinFactY="63530" custLinFactNeighborX="-100000" custLinFactNeighborY="100000"/>
      <dgm:spPr/>
    </dgm:pt>
    <dgm:pt modelId="{88B23B74-AB57-4F4C-B8BD-D9FA0D36F003}" type="pres">
      <dgm:prSet presAssocID="{2E9F6AB0-9FD6-418B-B2FB-C1FD9C0631FF}" presName="txNode" presStyleLbl="fgAcc1" presStyleIdx="2" presStyleCnt="3" custLinFactX="-48168" custLinFactY="62162" custLinFactNeighborX="-100000" custLinFactNeighborY="100000">
        <dgm:presLayoutVars>
          <dgm:bulletEnabled val="1"/>
        </dgm:presLayoutVars>
      </dgm:prSet>
      <dgm:spPr/>
    </dgm:pt>
  </dgm:ptLst>
  <dgm:cxnLst>
    <dgm:cxn modelId="{653ABA2F-71F5-4A3D-981D-5BFE2F77C5E6}" srcId="{690557F7-F236-4F51-B490-78C54A26EB97}" destId="{2E9F6AB0-9FD6-418B-B2FB-C1FD9C0631FF}" srcOrd="2" destOrd="0" parTransId="{2C69AA68-625D-4696-8137-DC731B7DF4E7}" sibTransId="{A21DB5D6-4B98-4354-AF86-4FD0D956A039}"/>
    <dgm:cxn modelId="{03D5F636-7FDA-41E2-8030-7F017ECF1DEC}" type="presOf" srcId="{DA20668A-3602-417C-9428-1BA0AB57D4D5}" destId="{84B4B631-C8C0-45D0-ADF0-593081DC9CEA}" srcOrd="0" destOrd="0" presId="urn:microsoft.com/office/officeart/2005/8/layout/chevronAccent+Icon"/>
    <dgm:cxn modelId="{804C7C62-EBB3-4609-AA59-7287FE3CFAF6}" srcId="{690557F7-F236-4F51-B490-78C54A26EB97}" destId="{28CB4718-7B00-4254-B050-DBBA98F134CD}" srcOrd="1" destOrd="0" parTransId="{2716D9FC-D1CF-4717-B0D3-E61EB3567DCE}" sibTransId="{F2CFB993-BA0A-4020-BDD2-E3CB42C44D42}"/>
    <dgm:cxn modelId="{EE3AC746-00B7-4291-8F16-8C606091E3FD}" type="presOf" srcId="{2E9F6AB0-9FD6-418B-B2FB-C1FD9C0631FF}" destId="{88B23B74-AB57-4F4C-B8BD-D9FA0D36F003}" srcOrd="0" destOrd="0" presId="urn:microsoft.com/office/officeart/2005/8/layout/chevronAccent+Icon"/>
    <dgm:cxn modelId="{1DF6B44D-9C5B-4600-992E-12A4C71D693F}" type="presOf" srcId="{690557F7-F236-4F51-B490-78C54A26EB97}" destId="{2C1BDFF7-2AFE-491A-ADCA-994A63F19D0E}" srcOrd="0" destOrd="0" presId="urn:microsoft.com/office/officeart/2005/8/layout/chevronAccent+Icon"/>
    <dgm:cxn modelId="{DC7291BB-489E-4F47-8137-9C0444739465}" type="presOf" srcId="{28CB4718-7B00-4254-B050-DBBA98F134CD}" destId="{F339E654-18E8-425D-AAAC-D8AB342D6E67}" srcOrd="0" destOrd="0" presId="urn:microsoft.com/office/officeart/2005/8/layout/chevronAccent+Icon"/>
    <dgm:cxn modelId="{3E0C85E2-BB7E-4F16-8813-592242C4DEB7}" srcId="{690557F7-F236-4F51-B490-78C54A26EB97}" destId="{DA20668A-3602-417C-9428-1BA0AB57D4D5}" srcOrd="0" destOrd="0" parTransId="{19023462-B55B-4432-B14A-8EAFCCEF0461}" sibTransId="{7982C063-18A6-494F-B0B2-807547B97B28}"/>
    <dgm:cxn modelId="{0813A6D1-E3E0-4421-B917-AA0AC5ECD4EB}" type="presParOf" srcId="{2C1BDFF7-2AFE-491A-ADCA-994A63F19D0E}" destId="{B107E0EA-0B1A-41AD-A606-218FF2A7761E}" srcOrd="0" destOrd="0" presId="urn:microsoft.com/office/officeart/2005/8/layout/chevronAccent+Icon"/>
    <dgm:cxn modelId="{D9969A90-640A-4951-AB06-D536FD09BF1A}" type="presParOf" srcId="{B107E0EA-0B1A-41AD-A606-218FF2A7761E}" destId="{2E2C21D9-3A48-40EA-9075-403427E45D03}" srcOrd="0" destOrd="0" presId="urn:microsoft.com/office/officeart/2005/8/layout/chevronAccent+Icon"/>
    <dgm:cxn modelId="{9C450A35-E9C0-4805-93DF-F88D36AE22EC}" type="presParOf" srcId="{B107E0EA-0B1A-41AD-A606-218FF2A7761E}" destId="{84B4B631-C8C0-45D0-ADF0-593081DC9CEA}" srcOrd="1" destOrd="0" presId="urn:microsoft.com/office/officeart/2005/8/layout/chevronAccent+Icon"/>
    <dgm:cxn modelId="{8751433A-5C53-43F3-A8D8-10013249C0D4}" type="presParOf" srcId="{2C1BDFF7-2AFE-491A-ADCA-994A63F19D0E}" destId="{039FB6AF-FB64-4681-A214-419881355DD3}" srcOrd="1" destOrd="0" presId="urn:microsoft.com/office/officeart/2005/8/layout/chevronAccent+Icon"/>
    <dgm:cxn modelId="{C7422EC4-1087-4B05-9950-9CA08A22C154}" type="presParOf" srcId="{2C1BDFF7-2AFE-491A-ADCA-994A63F19D0E}" destId="{B01D8DFB-449A-4DB2-A657-FC9F14D30F41}" srcOrd="2" destOrd="0" presId="urn:microsoft.com/office/officeart/2005/8/layout/chevronAccent+Icon"/>
    <dgm:cxn modelId="{8EAA0D58-A41F-40E6-9A00-105E3ADE775C}" type="presParOf" srcId="{B01D8DFB-449A-4DB2-A657-FC9F14D30F41}" destId="{42AE04AE-1FEC-427C-8E72-047AF8CC2BF0}" srcOrd="0" destOrd="0" presId="urn:microsoft.com/office/officeart/2005/8/layout/chevronAccent+Icon"/>
    <dgm:cxn modelId="{F4A1DCF3-CEEC-41A4-94DD-FECB5F98FE4B}" type="presParOf" srcId="{B01D8DFB-449A-4DB2-A657-FC9F14D30F41}" destId="{F339E654-18E8-425D-AAAC-D8AB342D6E67}" srcOrd="1" destOrd="0" presId="urn:microsoft.com/office/officeart/2005/8/layout/chevronAccent+Icon"/>
    <dgm:cxn modelId="{F34F5236-A0C2-4DC3-96F7-54BF88F07767}" type="presParOf" srcId="{2C1BDFF7-2AFE-491A-ADCA-994A63F19D0E}" destId="{EDEF00E3-A09C-426D-B902-1768682052FC}" srcOrd="3" destOrd="0" presId="urn:microsoft.com/office/officeart/2005/8/layout/chevronAccent+Icon"/>
    <dgm:cxn modelId="{DF8F9EF4-6F82-4837-9299-5FCB6ACB1367}" type="presParOf" srcId="{2C1BDFF7-2AFE-491A-ADCA-994A63F19D0E}" destId="{365B5645-3522-4D5B-8DD7-58C61CFE8994}" srcOrd="4" destOrd="0" presId="urn:microsoft.com/office/officeart/2005/8/layout/chevronAccent+Icon"/>
    <dgm:cxn modelId="{17725DA7-20BF-4C63-9A6C-033CA2E699ED}" type="presParOf" srcId="{365B5645-3522-4D5B-8DD7-58C61CFE8994}" destId="{DF62B4F8-5094-40B8-BA07-D8B8CD5D8104}" srcOrd="0" destOrd="0" presId="urn:microsoft.com/office/officeart/2005/8/layout/chevronAccent+Icon"/>
    <dgm:cxn modelId="{B4D04A60-B698-4019-9879-AB231872591E}" type="presParOf" srcId="{365B5645-3522-4D5B-8DD7-58C61CFE8994}" destId="{88B23B74-AB57-4F4C-B8BD-D9FA0D36F00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557F7-F236-4F51-B490-78C54A26EB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A20668A-3602-417C-9428-1BA0AB57D4D5}">
      <dgm:prSet phldrT="[Text]" custT="1"/>
      <dgm:spPr/>
      <dgm:t>
        <a:bodyPr/>
        <a:lstStyle/>
        <a:p>
          <a:r>
            <a:rPr lang="en-US" sz="1800" dirty="0"/>
            <a:t>Return to the Designer</a:t>
          </a:r>
        </a:p>
      </dgm:t>
    </dgm:pt>
    <dgm:pt modelId="{19023462-B55B-4432-B14A-8EAFCCEF0461}" type="parTrans" cxnId="{3E0C85E2-BB7E-4F16-8813-592242C4DEB7}">
      <dgm:prSet/>
      <dgm:spPr/>
      <dgm:t>
        <a:bodyPr/>
        <a:lstStyle/>
        <a:p>
          <a:endParaRPr lang="en-US"/>
        </a:p>
      </dgm:t>
    </dgm:pt>
    <dgm:pt modelId="{7982C063-18A6-494F-B0B2-807547B97B28}" type="sibTrans" cxnId="{3E0C85E2-BB7E-4F16-8813-592242C4DEB7}">
      <dgm:prSet/>
      <dgm:spPr/>
      <dgm:t>
        <a:bodyPr/>
        <a:lstStyle/>
        <a:p>
          <a:endParaRPr lang="en-US"/>
        </a:p>
      </dgm:t>
    </dgm:pt>
    <dgm:pt modelId="{28CB4718-7B00-4254-B050-DBBA98F134CD}">
      <dgm:prSet phldrT="[Text]" custT="1"/>
      <dgm:spPr/>
      <dgm:t>
        <a:bodyPr/>
        <a:lstStyle/>
        <a:p>
          <a:r>
            <a:rPr lang="en-US" sz="1800" dirty="0"/>
            <a:t>Attach New Documents</a:t>
          </a:r>
        </a:p>
      </dgm:t>
    </dgm:pt>
    <dgm:pt modelId="{2716D9FC-D1CF-4717-B0D3-E61EB3567DCE}" type="parTrans" cxnId="{804C7C62-EBB3-4609-AA59-7287FE3CFAF6}">
      <dgm:prSet/>
      <dgm:spPr/>
      <dgm:t>
        <a:bodyPr/>
        <a:lstStyle/>
        <a:p>
          <a:endParaRPr lang="en-US"/>
        </a:p>
      </dgm:t>
    </dgm:pt>
    <dgm:pt modelId="{F2CFB993-BA0A-4020-BDD2-E3CB42C44D42}" type="sibTrans" cxnId="{804C7C62-EBB3-4609-AA59-7287FE3CFAF6}">
      <dgm:prSet/>
      <dgm:spPr/>
      <dgm:t>
        <a:bodyPr/>
        <a:lstStyle/>
        <a:p>
          <a:endParaRPr lang="en-US"/>
        </a:p>
      </dgm:t>
    </dgm:pt>
    <dgm:pt modelId="{2C1BDFF7-2AFE-491A-ADCA-994A63F19D0E}" type="pres">
      <dgm:prSet presAssocID="{690557F7-F236-4F51-B490-78C54A26EB97}" presName="Name0" presStyleCnt="0">
        <dgm:presLayoutVars>
          <dgm:dir/>
          <dgm:resizeHandles val="exact"/>
        </dgm:presLayoutVars>
      </dgm:prSet>
      <dgm:spPr/>
    </dgm:pt>
    <dgm:pt modelId="{B107E0EA-0B1A-41AD-A606-218FF2A7761E}" type="pres">
      <dgm:prSet presAssocID="{DA20668A-3602-417C-9428-1BA0AB57D4D5}" presName="composite" presStyleCnt="0"/>
      <dgm:spPr/>
    </dgm:pt>
    <dgm:pt modelId="{2E2C21D9-3A48-40EA-9075-403427E45D03}" type="pres">
      <dgm:prSet presAssocID="{DA20668A-3602-417C-9428-1BA0AB57D4D5}" presName="bgChev" presStyleLbl="node1" presStyleIdx="0" presStyleCnt="2" custLinFactY="-12162" custLinFactNeighborX="-1725" custLinFactNeighborY="-100000"/>
      <dgm:spPr/>
    </dgm:pt>
    <dgm:pt modelId="{84B4B631-C8C0-45D0-ADF0-593081DC9CEA}" type="pres">
      <dgm:prSet presAssocID="{DA20668A-3602-417C-9428-1BA0AB57D4D5}" presName="txNode" presStyleLbl="fgAcc1" presStyleIdx="0" presStyleCnt="2" custLinFactY="-15960" custLinFactNeighborX="-10683" custLinFactNeighborY="-100000">
        <dgm:presLayoutVars>
          <dgm:bulletEnabled val="1"/>
        </dgm:presLayoutVars>
      </dgm:prSet>
      <dgm:spPr/>
    </dgm:pt>
    <dgm:pt modelId="{039FB6AF-FB64-4681-A214-419881355DD3}" type="pres">
      <dgm:prSet presAssocID="{7982C063-18A6-494F-B0B2-807547B97B28}" presName="compositeSpace" presStyleCnt="0"/>
      <dgm:spPr/>
    </dgm:pt>
    <dgm:pt modelId="{B01D8DFB-449A-4DB2-A657-FC9F14D30F41}" type="pres">
      <dgm:prSet presAssocID="{28CB4718-7B00-4254-B050-DBBA98F134CD}" presName="composite" presStyleCnt="0"/>
      <dgm:spPr/>
    </dgm:pt>
    <dgm:pt modelId="{42AE04AE-1FEC-427C-8E72-047AF8CC2BF0}" type="pres">
      <dgm:prSet presAssocID="{28CB4718-7B00-4254-B050-DBBA98F134CD}" presName="bgChev" presStyleLbl="node1" presStyleIdx="1" presStyleCnt="2" custLinFactNeighborX="-60359" custLinFactNeighborY="21265"/>
      <dgm:spPr/>
    </dgm:pt>
    <dgm:pt modelId="{F339E654-18E8-425D-AAAC-D8AB342D6E67}" type="pres">
      <dgm:prSet presAssocID="{28CB4718-7B00-4254-B050-DBBA98F134CD}" presName="txNode" presStyleLbl="fgAcc1" presStyleIdx="1" presStyleCnt="2" custLinFactNeighborX="-85556" custLinFactNeighborY="10102">
        <dgm:presLayoutVars>
          <dgm:bulletEnabled val="1"/>
        </dgm:presLayoutVars>
      </dgm:prSet>
      <dgm:spPr/>
    </dgm:pt>
  </dgm:ptLst>
  <dgm:cxnLst>
    <dgm:cxn modelId="{03D5F636-7FDA-41E2-8030-7F017ECF1DEC}" type="presOf" srcId="{DA20668A-3602-417C-9428-1BA0AB57D4D5}" destId="{84B4B631-C8C0-45D0-ADF0-593081DC9CEA}" srcOrd="0" destOrd="0" presId="urn:microsoft.com/office/officeart/2005/8/layout/chevronAccent+Icon"/>
    <dgm:cxn modelId="{804C7C62-EBB3-4609-AA59-7287FE3CFAF6}" srcId="{690557F7-F236-4F51-B490-78C54A26EB97}" destId="{28CB4718-7B00-4254-B050-DBBA98F134CD}" srcOrd="1" destOrd="0" parTransId="{2716D9FC-D1CF-4717-B0D3-E61EB3567DCE}" sibTransId="{F2CFB993-BA0A-4020-BDD2-E3CB42C44D42}"/>
    <dgm:cxn modelId="{1DF6B44D-9C5B-4600-992E-12A4C71D693F}" type="presOf" srcId="{690557F7-F236-4F51-B490-78C54A26EB97}" destId="{2C1BDFF7-2AFE-491A-ADCA-994A63F19D0E}" srcOrd="0" destOrd="0" presId="urn:microsoft.com/office/officeart/2005/8/layout/chevronAccent+Icon"/>
    <dgm:cxn modelId="{DC7291BB-489E-4F47-8137-9C0444739465}" type="presOf" srcId="{28CB4718-7B00-4254-B050-DBBA98F134CD}" destId="{F339E654-18E8-425D-AAAC-D8AB342D6E67}" srcOrd="0" destOrd="0" presId="urn:microsoft.com/office/officeart/2005/8/layout/chevronAccent+Icon"/>
    <dgm:cxn modelId="{3E0C85E2-BB7E-4F16-8813-592242C4DEB7}" srcId="{690557F7-F236-4F51-B490-78C54A26EB97}" destId="{DA20668A-3602-417C-9428-1BA0AB57D4D5}" srcOrd="0" destOrd="0" parTransId="{19023462-B55B-4432-B14A-8EAFCCEF0461}" sibTransId="{7982C063-18A6-494F-B0B2-807547B97B28}"/>
    <dgm:cxn modelId="{0813A6D1-E3E0-4421-B917-AA0AC5ECD4EB}" type="presParOf" srcId="{2C1BDFF7-2AFE-491A-ADCA-994A63F19D0E}" destId="{B107E0EA-0B1A-41AD-A606-218FF2A7761E}" srcOrd="0" destOrd="0" presId="urn:microsoft.com/office/officeart/2005/8/layout/chevronAccent+Icon"/>
    <dgm:cxn modelId="{D9969A90-640A-4951-AB06-D536FD09BF1A}" type="presParOf" srcId="{B107E0EA-0B1A-41AD-A606-218FF2A7761E}" destId="{2E2C21D9-3A48-40EA-9075-403427E45D03}" srcOrd="0" destOrd="0" presId="urn:microsoft.com/office/officeart/2005/8/layout/chevronAccent+Icon"/>
    <dgm:cxn modelId="{9C450A35-E9C0-4805-93DF-F88D36AE22EC}" type="presParOf" srcId="{B107E0EA-0B1A-41AD-A606-218FF2A7761E}" destId="{84B4B631-C8C0-45D0-ADF0-593081DC9CEA}" srcOrd="1" destOrd="0" presId="urn:microsoft.com/office/officeart/2005/8/layout/chevronAccent+Icon"/>
    <dgm:cxn modelId="{8751433A-5C53-43F3-A8D8-10013249C0D4}" type="presParOf" srcId="{2C1BDFF7-2AFE-491A-ADCA-994A63F19D0E}" destId="{039FB6AF-FB64-4681-A214-419881355DD3}" srcOrd="1" destOrd="0" presId="urn:microsoft.com/office/officeart/2005/8/layout/chevronAccent+Icon"/>
    <dgm:cxn modelId="{C7422EC4-1087-4B05-9950-9CA08A22C154}" type="presParOf" srcId="{2C1BDFF7-2AFE-491A-ADCA-994A63F19D0E}" destId="{B01D8DFB-449A-4DB2-A657-FC9F14D30F41}" srcOrd="2" destOrd="0" presId="urn:microsoft.com/office/officeart/2005/8/layout/chevronAccent+Icon"/>
    <dgm:cxn modelId="{8EAA0D58-A41F-40E6-9A00-105E3ADE775C}" type="presParOf" srcId="{B01D8DFB-449A-4DB2-A657-FC9F14D30F41}" destId="{42AE04AE-1FEC-427C-8E72-047AF8CC2BF0}" srcOrd="0" destOrd="0" presId="urn:microsoft.com/office/officeart/2005/8/layout/chevronAccent+Icon"/>
    <dgm:cxn modelId="{F4A1DCF3-CEEC-41A4-94DD-FECB5F98FE4B}" type="presParOf" srcId="{B01D8DFB-449A-4DB2-A657-FC9F14D30F41}" destId="{F339E654-18E8-425D-AAAC-D8AB342D6E6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C21D9-3A48-40EA-9075-403427E45D03}">
      <dsp:nvSpPr>
        <dsp:cNvPr id="0" name=""/>
        <dsp:cNvSpPr/>
      </dsp:nvSpPr>
      <dsp:spPr>
        <a:xfrm>
          <a:off x="0" y="1095878"/>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4B631-C8C0-45D0-ADF0-593081DC9CEA}">
      <dsp:nvSpPr>
        <dsp:cNvPr id="0" name=""/>
        <dsp:cNvSpPr/>
      </dsp:nvSpPr>
      <dsp:spPr>
        <a:xfrm>
          <a:off x="423236" y="1291733"/>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Create New Project</a:t>
          </a:r>
        </a:p>
      </dsp:txBody>
      <dsp:txXfrm>
        <a:off x="450292" y="1318789"/>
        <a:ext cx="1966775" cy="869646"/>
      </dsp:txXfrm>
    </dsp:sp>
    <dsp:sp modelId="{42AE04AE-1FEC-427C-8E72-047AF8CC2BF0}">
      <dsp:nvSpPr>
        <dsp:cNvPr id="0" name=""/>
        <dsp:cNvSpPr/>
      </dsp:nvSpPr>
      <dsp:spPr>
        <a:xfrm>
          <a:off x="1289983" y="2328421"/>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9E654-18E8-425D-AAAC-D8AB342D6E67}">
      <dsp:nvSpPr>
        <dsp:cNvPr id="0" name=""/>
        <dsp:cNvSpPr/>
      </dsp:nvSpPr>
      <dsp:spPr>
        <a:xfrm>
          <a:off x="1663114" y="2525681"/>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Start a Wizard</a:t>
          </a:r>
        </a:p>
      </dsp:txBody>
      <dsp:txXfrm>
        <a:off x="1690170" y="2552737"/>
        <a:ext cx="1966775" cy="869646"/>
      </dsp:txXfrm>
    </dsp:sp>
    <dsp:sp modelId="{DF62B4F8-5094-40B8-BA07-D8B8CD5D8104}">
      <dsp:nvSpPr>
        <dsp:cNvPr id="0" name=""/>
        <dsp:cNvSpPr/>
      </dsp:nvSpPr>
      <dsp:spPr>
        <a:xfrm>
          <a:off x="2717745" y="3642606"/>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23B74-AB57-4F4C-B8BD-D9FA0D36F003}">
      <dsp:nvSpPr>
        <dsp:cNvPr id="0" name=""/>
        <dsp:cNvSpPr/>
      </dsp:nvSpPr>
      <dsp:spPr>
        <a:xfrm>
          <a:off x="3111851" y="3860909"/>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Select VA – Project Cover Sheet</a:t>
          </a:r>
        </a:p>
      </dsp:txBody>
      <dsp:txXfrm>
        <a:off x="3138907" y="3887965"/>
        <a:ext cx="1966775" cy="869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C21D9-3A48-40EA-9075-403427E45D03}">
      <dsp:nvSpPr>
        <dsp:cNvPr id="0" name=""/>
        <dsp:cNvSpPr/>
      </dsp:nvSpPr>
      <dsp:spPr>
        <a:xfrm>
          <a:off x="0" y="1095878"/>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4B631-C8C0-45D0-ADF0-593081DC9CEA}">
      <dsp:nvSpPr>
        <dsp:cNvPr id="0" name=""/>
        <dsp:cNvSpPr/>
      </dsp:nvSpPr>
      <dsp:spPr>
        <a:xfrm>
          <a:off x="423236" y="1291733"/>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Return to the Designer</a:t>
          </a:r>
        </a:p>
      </dsp:txBody>
      <dsp:txXfrm>
        <a:off x="450292" y="1318789"/>
        <a:ext cx="1966775" cy="869646"/>
      </dsp:txXfrm>
    </dsp:sp>
    <dsp:sp modelId="{42AE04AE-1FEC-427C-8E72-047AF8CC2BF0}">
      <dsp:nvSpPr>
        <dsp:cNvPr id="0" name=""/>
        <dsp:cNvSpPr/>
      </dsp:nvSpPr>
      <dsp:spPr>
        <a:xfrm>
          <a:off x="1289983" y="2328421"/>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9E654-18E8-425D-AAAC-D8AB342D6E67}">
      <dsp:nvSpPr>
        <dsp:cNvPr id="0" name=""/>
        <dsp:cNvSpPr/>
      </dsp:nvSpPr>
      <dsp:spPr>
        <a:xfrm>
          <a:off x="1663114" y="2525681"/>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Start a Wizard</a:t>
          </a:r>
        </a:p>
      </dsp:txBody>
      <dsp:txXfrm>
        <a:off x="1690170" y="2552737"/>
        <a:ext cx="1966775" cy="869646"/>
      </dsp:txXfrm>
    </dsp:sp>
    <dsp:sp modelId="{DF62B4F8-5094-40B8-BA07-D8B8CD5D8104}">
      <dsp:nvSpPr>
        <dsp:cNvPr id="0" name=""/>
        <dsp:cNvSpPr/>
      </dsp:nvSpPr>
      <dsp:spPr>
        <a:xfrm>
          <a:off x="2717745" y="3642606"/>
          <a:ext cx="2393156" cy="9237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23B74-AB57-4F4C-B8BD-D9FA0D36F003}">
      <dsp:nvSpPr>
        <dsp:cNvPr id="0" name=""/>
        <dsp:cNvSpPr/>
      </dsp:nvSpPr>
      <dsp:spPr>
        <a:xfrm>
          <a:off x="3111851" y="3860909"/>
          <a:ext cx="2020887" cy="9237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Select VA – IRB Information Sheet</a:t>
          </a:r>
        </a:p>
      </dsp:txBody>
      <dsp:txXfrm>
        <a:off x="3138907" y="3887965"/>
        <a:ext cx="1966775" cy="869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C21D9-3A48-40EA-9075-403427E45D03}">
      <dsp:nvSpPr>
        <dsp:cNvPr id="0" name=""/>
        <dsp:cNvSpPr/>
      </dsp:nvSpPr>
      <dsp:spPr>
        <a:xfrm>
          <a:off x="0" y="817215"/>
          <a:ext cx="2329674" cy="89925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4B631-C8C0-45D0-ADF0-593081DC9CEA}">
      <dsp:nvSpPr>
        <dsp:cNvPr id="0" name=""/>
        <dsp:cNvSpPr/>
      </dsp:nvSpPr>
      <dsp:spPr>
        <a:xfrm>
          <a:off x="413324" y="1007875"/>
          <a:ext cx="1967280" cy="899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Return to the Designer</a:t>
          </a:r>
        </a:p>
      </dsp:txBody>
      <dsp:txXfrm>
        <a:off x="439662" y="1034213"/>
        <a:ext cx="1914604" cy="846578"/>
      </dsp:txXfrm>
    </dsp:sp>
    <dsp:sp modelId="{42AE04AE-1FEC-427C-8E72-047AF8CC2BF0}">
      <dsp:nvSpPr>
        <dsp:cNvPr id="0" name=""/>
        <dsp:cNvSpPr/>
      </dsp:nvSpPr>
      <dsp:spPr>
        <a:xfrm>
          <a:off x="1257079" y="2017063"/>
          <a:ext cx="2329674" cy="89925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9E654-18E8-425D-AAAC-D8AB342D6E67}">
      <dsp:nvSpPr>
        <dsp:cNvPr id="0" name=""/>
        <dsp:cNvSpPr/>
      </dsp:nvSpPr>
      <dsp:spPr>
        <a:xfrm>
          <a:off x="1601367" y="2141493"/>
          <a:ext cx="1967280" cy="899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Attach New Documents</a:t>
          </a:r>
        </a:p>
      </dsp:txBody>
      <dsp:txXfrm>
        <a:off x="1627705" y="2167831"/>
        <a:ext cx="1914604" cy="846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9/11/2023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6</a:t>
            </a:fld>
            <a:endParaRPr lang="en-US" dirty="0"/>
          </a:p>
        </p:txBody>
      </p:sp>
    </p:spTree>
    <p:extLst>
      <p:ext uri="{BB962C8B-B14F-4D97-AF65-F5344CB8AC3E}">
        <p14:creationId xmlns:p14="http://schemas.microsoft.com/office/powerpoint/2010/main" val="178581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19</a:t>
            </a:fld>
            <a:endParaRPr lang="en-US" dirty="0"/>
          </a:p>
        </p:txBody>
      </p:sp>
    </p:spTree>
    <p:extLst>
      <p:ext uri="{BB962C8B-B14F-4D97-AF65-F5344CB8AC3E}">
        <p14:creationId xmlns:p14="http://schemas.microsoft.com/office/powerpoint/2010/main" val="290886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20</a:t>
            </a:fld>
            <a:endParaRPr lang="en-US" dirty="0"/>
          </a:p>
        </p:txBody>
      </p:sp>
    </p:spTree>
    <p:extLst>
      <p:ext uri="{BB962C8B-B14F-4D97-AF65-F5344CB8AC3E}">
        <p14:creationId xmlns:p14="http://schemas.microsoft.com/office/powerpoint/2010/main" val="200982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21</a:t>
            </a:fld>
            <a:endParaRPr lang="en-US" dirty="0"/>
          </a:p>
        </p:txBody>
      </p:sp>
    </p:spTree>
    <p:extLst>
      <p:ext uri="{BB962C8B-B14F-4D97-AF65-F5344CB8AC3E}">
        <p14:creationId xmlns:p14="http://schemas.microsoft.com/office/powerpoint/2010/main" val="1168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22</a:t>
            </a:fld>
            <a:endParaRPr lang="en-US" dirty="0"/>
          </a:p>
        </p:txBody>
      </p:sp>
    </p:spTree>
    <p:extLst>
      <p:ext uri="{BB962C8B-B14F-4D97-AF65-F5344CB8AC3E}">
        <p14:creationId xmlns:p14="http://schemas.microsoft.com/office/powerpoint/2010/main" val="64917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23</a:t>
            </a:fld>
            <a:endParaRPr lang="en-US" dirty="0"/>
          </a:p>
        </p:txBody>
      </p:sp>
    </p:spTree>
    <p:extLst>
      <p:ext uri="{BB962C8B-B14F-4D97-AF65-F5344CB8AC3E}">
        <p14:creationId xmlns:p14="http://schemas.microsoft.com/office/powerpoint/2010/main" val="2053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24</a:t>
            </a:fld>
            <a:endParaRPr lang="en-US" dirty="0"/>
          </a:p>
        </p:txBody>
      </p:sp>
    </p:spTree>
    <p:extLst>
      <p:ext uri="{BB962C8B-B14F-4D97-AF65-F5344CB8AC3E}">
        <p14:creationId xmlns:p14="http://schemas.microsoft.com/office/powerpoint/2010/main" val="50101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25</a:t>
            </a:fld>
            <a:endParaRPr lang="en-US" dirty="0"/>
          </a:p>
        </p:txBody>
      </p:sp>
    </p:spTree>
    <p:extLst>
      <p:ext uri="{BB962C8B-B14F-4D97-AF65-F5344CB8AC3E}">
        <p14:creationId xmlns:p14="http://schemas.microsoft.com/office/powerpoint/2010/main" val="32707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26</a:t>
            </a:fld>
            <a:endParaRPr lang="en-US" dirty="0"/>
          </a:p>
        </p:txBody>
      </p:sp>
    </p:spTree>
    <p:extLst>
      <p:ext uri="{BB962C8B-B14F-4D97-AF65-F5344CB8AC3E}">
        <p14:creationId xmlns:p14="http://schemas.microsoft.com/office/powerpoint/2010/main" val="28274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27</a:t>
            </a:fld>
            <a:endParaRPr lang="en-US" dirty="0"/>
          </a:p>
        </p:txBody>
      </p:sp>
    </p:spTree>
    <p:extLst>
      <p:ext uri="{BB962C8B-B14F-4D97-AF65-F5344CB8AC3E}">
        <p14:creationId xmlns:p14="http://schemas.microsoft.com/office/powerpoint/2010/main" val="40143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28</a:t>
            </a:fld>
            <a:endParaRPr lang="en-US" dirty="0"/>
          </a:p>
        </p:txBody>
      </p:sp>
    </p:spTree>
    <p:extLst>
      <p:ext uri="{BB962C8B-B14F-4D97-AF65-F5344CB8AC3E}">
        <p14:creationId xmlns:p14="http://schemas.microsoft.com/office/powerpoint/2010/main" val="196451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7</a:t>
            </a:fld>
            <a:endParaRPr lang="en-US" dirty="0"/>
          </a:p>
        </p:txBody>
      </p:sp>
    </p:spTree>
    <p:extLst>
      <p:ext uri="{BB962C8B-B14F-4D97-AF65-F5344CB8AC3E}">
        <p14:creationId xmlns:p14="http://schemas.microsoft.com/office/powerpoint/2010/main" val="321976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29</a:t>
            </a:fld>
            <a:endParaRPr lang="en-US" dirty="0"/>
          </a:p>
        </p:txBody>
      </p:sp>
    </p:spTree>
    <p:extLst>
      <p:ext uri="{BB962C8B-B14F-4D97-AF65-F5344CB8AC3E}">
        <p14:creationId xmlns:p14="http://schemas.microsoft.com/office/powerpoint/2010/main" val="41495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30</a:t>
            </a:fld>
            <a:endParaRPr lang="en-US" dirty="0"/>
          </a:p>
        </p:txBody>
      </p:sp>
    </p:spTree>
    <p:extLst>
      <p:ext uri="{BB962C8B-B14F-4D97-AF65-F5344CB8AC3E}">
        <p14:creationId xmlns:p14="http://schemas.microsoft.com/office/powerpoint/2010/main" val="160939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31</a:t>
            </a:fld>
            <a:endParaRPr lang="en-US" dirty="0"/>
          </a:p>
        </p:txBody>
      </p:sp>
    </p:spTree>
    <p:extLst>
      <p:ext uri="{BB962C8B-B14F-4D97-AF65-F5344CB8AC3E}">
        <p14:creationId xmlns:p14="http://schemas.microsoft.com/office/powerpoint/2010/main" val="1508057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32</a:t>
            </a:fld>
            <a:endParaRPr lang="en-US" dirty="0"/>
          </a:p>
        </p:txBody>
      </p:sp>
    </p:spTree>
    <p:extLst>
      <p:ext uri="{BB962C8B-B14F-4D97-AF65-F5344CB8AC3E}">
        <p14:creationId xmlns:p14="http://schemas.microsoft.com/office/powerpoint/2010/main" val="709330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33</a:t>
            </a:fld>
            <a:endParaRPr lang="en-US" dirty="0"/>
          </a:p>
        </p:txBody>
      </p:sp>
    </p:spTree>
    <p:extLst>
      <p:ext uri="{BB962C8B-B14F-4D97-AF65-F5344CB8AC3E}">
        <p14:creationId xmlns:p14="http://schemas.microsoft.com/office/powerpoint/2010/main" val="251563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34</a:t>
            </a:fld>
            <a:endParaRPr lang="en-US" dirty="0"/>
          </a:p>
        </p:txBody>
      </p:sp>
    </p:spTree>
    <p:extLst>
      <p:ext uri="{BB962C8B-B14F-4D97-AF65-F5344CB8AC3E}">
        <p14:creationId xmlns:p14="http://schemas.microsoft.com/office/powerpoint/2010/main" val="2822034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35</a:t>
            </a:fld>
            <a:endParaRPr lang="en-US" dirty="0"/>
          </a:p>
        </p:txBody>
      </p:sp>
    </p:spTree>
    <p:extLst>
      <p:ext uri="{BB962C8B-B14F-4D97-AF65-F5344CB8AC3E}">
        <p14:creationId xmlns:p14="http://schemas.microsoft.com/office/powerpoint/2010/main" val="220086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36</a:t>
            </a:fld>
            <a:endParaRPr lang="en-US" dirty="0"/>
          </a:p>
        </p:txBody>
      </p:sp>
    </p:spTree>
    <p:extLst>
      <p:ext uri="{BB962C8B-B14F-4D97-AF65-F5344CB8AC3E}">
        <p14:creationId xmlns:p14="http://schemas.microsoft.com/office/powerpoint/2010/main" val="667034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6C6C6C"/>
              </a:solidFill>
              <a:effectLst/>
              <a:latin typeface="Merriweather" panose="00000500000000000000" pitchFamily="2" charset="0"/>
            </a:endParaRPr>
          </a:p>
        </p:txBody>
      </p:sp>
      <p:sp>
        <p:nvSpPr>
          <p:cNvPr id="4" name="Slide Number Placeholder 3"/>
          <p:cNvSpPr>
            <a:spLocks noGrp="1"/>
          </p:cNvSpPr>
          <p:nvPr>
            <p:ph type="sldNum" sz="quarter" idx="5"/>
          </p:nvPr>
        </p:nvSpPr>
        <p:spPr/>
        <p:txBody>
          <a:bodyPr/>
          <a:lstStyle/>
          <a:p>
            <a:fld id="{D025C5C3-08BB-43EB-B130-D52380FEC2AB}" type="slidenum">
              <a:rPr lang="en-US" smtClean="0"/>
              <a:t>44</a:t>
            </a:fld>
            <a:endParaRPr lang="en-US" dirty="0"/>
          </a:p>
        </p:txBody>
      </p:sp>
    </p:spTree>
    <p:extLst>
      <p:ext uri="{BB962C8B-B14F-4D97-AF65-F5344CB8AC3E}">
        <p14:creationId xmlns:p14="http://schemas.microsoft.com/office/powerpoint/2010/main" val="2642632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45</a:t>
            </a:fld>
            <a:endParaRPr lang="en-US" dirty="0"/>
          </a:p>
        </p:txBody>
      </p:sp>
    </p:spTree>
    <p:extLst>
      <p:ext uri="{BB962C8B-B14F-4D97-AF65-F5344CB8AC3E}">
        <p14:creationId xmlns:p14="http://schemas.microsoft.com/office/powerpoint/2010/main" val="185765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294751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9</a:t>
            </a:fld>
            <a:endParaRPr lang="en-US" dirty="0"/>
          </a:p>
        </p:txBody>
      </p:sp>
    </p:spTree>
    <p:extLst>
      <p:ext uri="{BB962C8B-B14F-4D97-AF65-F5344CB8AC3E}">
        <p14:creationId xmlns:p14="http://schemas.microsoft.com/office/powerpoint/2010/main" val="139704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25C5C3-08BB-43EB-B130-D52380FEC2AB}" type="slidenum">
              <a:rPr lang="en-US" smtClean="0"/>
              <a:t>12</a:t>
            </a:fld>
            <a:endParaRPr lang="en-US" dirty="0"/>
          </a:p>
        </p:txBody>
      </p:sp>
    </p:spTree>
    <p:extLst>
      <p:ext uri="{BB962C8B-B14F-4D97-AF65-F5344CB8AC3E}">
        <p14:creationId xmlns:p14="http://schemas.microsoft.com/office/powerpoint/2010/main" val="208008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25C5C3-08BB-43EB-B130-D52380FEC2AB}" type="slidenum">
              <a:rPr lang="en-US" smtClean="0"/>
              <a:t>14</a:t>
            </a:fld>
            <a:endParaRPr lang="en-US" dirty="0"/>
          </a:p>
        </p:txBody>
      </p:sp>
    </p:spTree>
    <p:extLst>
      <p:ext uri="{BB962C8B-B14F-4D97-AF65-F5344CB8AC3E}">
        <p14:creationId xmlns:p14="http://schemas.microsoft.com/office/powerpoint/2010/main" val="132162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25C5C3-08BB-43EB-B130-D52380FEC2AB}" type="slidenum">
              <a:rPr lang="en-US" smtClean="0"/>
              <a:t>15</a:t>
            </a:fld>
            <a:endParaRPr lang="en-US" dirty="0"/>
          </a:p>
        </p:txBody>
      </p:sp>
    </p:spTree>
    <p:extLst>
      <p:ext uri="{BB962C8B-B14F-4D97-AF65-F5344CB8AC3E}">
        <p14:creationId xmlns:p14="http://schemas.microsoft.com/office/powerpoint/2010/main" val="151815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25C5C3-08BB-43EB-B130-D52380FEC2AB}" type="slidenum">
              <a:rPr lang="en-US" smtClean="0"/>
              <a:t>16</a:t>
            </a:fld>
            <a:endParaRPr lang="en-US" dirty="0"/>
          </a:p>
        </p:txBody>
      </p:sp>
    </p:spTree>
    <p:extLst>
      <p:ext uri="{BB962C8B-B14F-4D97-AF65-F5344CB8AC3E}">
        <p14:creationId xmlns:p14="http://schemas.microsoft.com/office/powerpoint/2010/main" val="48428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17</a:t>
            </a:fld>
            <a:endParaRPr lang="en-US" dirty="0"/>
          </a:p>
        </p:txBody>
      </p:sp>
    </p:spTree>
    <p:extLst>
      <p:ext uri="{BB962C8B-B14F-4D97-AF65-F5344CB8AC3E}">
        <p14:creationId xmlns:p14="http://schemas.microsoft.com/office/powerpoint/2010/main" val="188791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9/11/2023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da.gov/medical-devices/premarket-submissions-selecting-and-preparing-correct-submission/humanitarian-device-exemp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fda.gov/medical-devices/premarket-submissions-selecting-and-preparing-correct-submission/humanitarian-device-exemp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fda.gov/medical-devices/humanitarian-device-exemption/getting-humanitarian-use-device-market#:~:text=Getting%20a%20Humanitarian%20Use%20Device%20%28HUD%29%20to%20market,application%20to%20the%20appropriate%20FDA%20premarket%20review%20center."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fda.gov/medical-devices/humanitarian-device-exemption/humanitarian-device-exemption-hde-postmarket-activities"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fda.gov/regulatory-information/search-fda-guidance-documents/humanitarian-device-exemption-hde-progra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fda.gov/regulatory-information/search-fda-guidance-documents/humanitarian-device-exemption-hde-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fda.gov/regulatory-information/search-fda-guidance-documents/humanitarian-device-exemption-hde-progra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fda.gov/regulatory-information/search-fda-guidance-documents/humanitarian-device-exemption-hde-program"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fda.gov/safety/medical-product-safety-information/medwatch-forms-fda-safety-reporting#64e62c5749e27" TargetMode="External"/><Relationship Id="rId5" Type="http://schemas.openxmlformats.org/officeDocument/2006/relationships/hyperlink" Target="https://www.fda.gov/safety/medical-product-safety-information/medwatch-forms-fda-safety-reporting" TargetMode="External"/><Relationship Id="rId4" Type="http://schemas.openxmlformats.org/officeDocument/2006/relationships/hyperlink" Target="https://www.ecfr.gov/current/title-21/chapter-I/subchapter-H/part-803"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search.va.gov/resources/policies/guidance/Applicability-of-the-Exclusion-of-VHA-Research-from-the-PRA.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da.gov/regulatory-information/search-fda-guidance-documents/informed-consen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primr23-sber23.eventscribe.net/"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fda.gov/medical-devices/premarket-submissions-selecting-and-preparing-correct-submission/humanitarian-device-exemption" TargetMode="External"/><Relationship Id="rId3" Type="http://schemas.openxmlformats.org/officeDocument/2006/relationships/hyperlink" Target="https://www.research.va.gov/programs/orppe/VA-Specific-Requirements-Informed-Consent-HIPAA-Commercial-IRB.pdf" TargetMode="External"/><Relationship Id="rId7" Type="http://schemas.openxmlformats.org/officeDocument/2006/relationships/hyperlink" Target="https://www.research.va.gov/programs/orppe/irb_relationships.cfm" TargetMode="External"/><Relationship Id="rId2" Type="http://schemas.openxmlformats.org/officeDocument/2006/relationships/hyperlink" Target="https://www.cdc.gov/poxvirus/monkeypox/clinicians/obtaining-tecovirimat.html" TargetMode="External"/><Relationship Id="rId1" Type="http://schemas.openxmlformats.org/officeDocument/2006/relationships/slideLayout" Target="../slideLayouts/slideLayout2.xml"/><Relationship Id="rId6" Type="http://schemas.openxmlformats.org/officeDocument/2006/relationships/hyperlink" Target="https://www.congress.gov/bill/117th-congress/house-bill/2617" TargetMode="External"/><Relationship Id="rId5" Type="http://schemas.openxmlformats.org/officeDocument/2006/relationships/hyperlink" Target="https://www.fda.gov/medical-devices/humanitarian-device-exemption/getting-humanitarian-use-device-market#:~:text=Getting%20a%20Humanitarian%20Use%20Device%20%28HUD%29%20to%20market,application%20to%20the%20appropriate%20FDA%20premarket%20review%20center." TargetMode="External"/><Relationship Id="rId10" Type="http://schemas.openxmlformats.org/officeDocument/2006/relationships/hyperlink" Target="https://www.fda.gov/regulatory-information/search-fda-guidance-documents/informed-consent" TargetMode="External"/><Relationship Id="rId4" Type="http://schemas.openxmlformats.org/officeDocument/2006/relationships/hyperlink" Target="https://www.research.va.gov/programs/orppe/findpro.cfm" TargetMode="External"/><Relationship Id="rId9" Type="http://schemas.openxmlformats.org/officeDocument/2006/relationships/hyperlink" Target="https://www.fda.gov/medical-devices/humanitarian-device-exemption/humanitarian-device-exemption-hde-postmarket-activitie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va.gov/programs/orppe/irb_relationships.cfm" TargetMode="External"/><Relationship Id="rId2" Type="http://schemas.openxmlformats.org/officeDocument/2006/relationships/hyperlink" Target="https://www.research.va.gov/resources/policies/guidance/Applicability-of-the-Exclusion-of-VHA-Research-from-the-PRA.pdf" TargetMode="External"/><Relationship Id="rId1" Type="http://schemas.openxmlformats.org/officeDocument/2006/relationships/slideLayout" Target="../slideLayouts/slideLayout2.xml"/><Relationship Id="rId6" Type="http://schemas.openxmlformats.org/officeDocument/2006/relationships/hyperlink" Target="https://www.ecfr.gov/current/title-21/chapter-I/subchapter-H/part-814" TargetMode="External"/><Relationship Id="rId5" Type="http://schemas.openxmlformats.org/officeDocument/2006/relationships/hyperlink" Target="https://www.va.gov/vhapublications/" TargetMode="External"/><Relationship Id="rId4" Type="http://schemas.openxmlformats.org/officeDocument/2006/relationships/hyperlink" Target="https://airc.cdc.gov/surveys/?s=N3KPDHHPAJARPR7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poxvirus/mpox/clinicians/obtaining-tecovirimat.html#protoco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poxvirus/mpox/pdf/6402-CDC-IRB-Approval-Continuatio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poxvirus/mpox/clinicians/obtaining-tecovirima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esearch.va.gov/programs/orppe/CDC-IRB-TPOXX-EAIND-Program.cf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Bi-Monthly Updates in Human Research Protections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Office of Research </a:t>
            </a:r>
            <a:r>
              <a:rPr lang="en-US" sz="2200" dirty="0"/>
              <a:t>Protections, Policy, &amp; Education (ORPP&amp;E)                      VHA Office of Research and Development (ORD)</a:t>
            </a:r>
            <a:endParaRPr lang="en-US" sz="2200" dirty="0">
              <a:effectLst/>
            </a:endParaRPr>
          </a:p>
          <a:p>
            <a:r>
              <a:rPr lang="en-US" sz="2200" dirty="0"/>
              <a:t>August 31,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6D13-7C00-434F-594C-C972F5AA5569}"/>
              </a:ext>
            </a:extLst>
          </p:cNvPr>
          <p:cNvSpPr>
            <a:spLocks noGrp="1"/>
          </p:cNvSpPr>
          <p:nvPr>
            <p:ph type="title"/>
          </p:nvPr>
        </p:nvSpPr>
        <p:spPr>
          <a:xfrm>
            <a:off x="285749" y="166264"/>
            <a:ext cx="11634107" cy="618385"/>
          </a:xfrm>
        </p:spPr>
        <p:txBody>
          <a:bodyPr/>
          <a:lstStyle/>
          <a:p>
            <a:r>
              <a:rPr lang="en-US" dirty="0"/>
              <a:t>Bottom Line for all VA Facilities Participating in the</a:t>
            </a:r>
            <a:r>
              <a:rPr lang="en-US" sz="3600" dirty="0"/>
              <a:t> CDC EA-IND Tecovirimat Program for Mpox</a:t>
            </a:r>
            <a:r>
              <a:rPr lang="en-US" dirty="0"/>
              <a:t> </a:t>
            </a:r>
          </a:p>
        </p:txBody>
      </p:sp>
      <p:pic>
        <p:nvPicPr>
          <p:cNvPr id="1026" name="Picture 2" descr="Follow protocol to the letter crossword clue">
            <a:extLst>
              <a:ext uri="{FF2B5EF4-FFF2-40B4-BE49-F238E27FC236}">
                <a16:creationId xmlns:a16="http://schemas.microsoft.com/office/drawing/2014/main" id="{8E4E4155-2A1C-CAAF-398C-BFB8D14E7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55" y="1578995"/>
            <a:ext cx="10039295" cy="391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9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88C6-22B1-04E4-38F8-8B9C6D07E41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6E7C137-1CE4-A47F-F246-D944D710B8B1}"/>
              </a:ext>
            </a:extLst>
          </p:cNvPr>
          <p:cNvSpPr>
            <a:spLocks noGrp="1"/>
          </p:cNvSpPr>
          <p:nvPr>
            <p:ph idx="1"/>
          </p:nvPr>
        </p:nvSpPr>
        <p:spPr/>
        <p:txBody>
          <a:bodyPr/>
          <a:lstStyle/>
          <a:p>
            <a:pPr marL="0" indent="0">
              <a:buNone/>
            </a:pPr>
            <a:r>
              <a:rPr lang="en-US" dirty="0"/>
              <a:t> </a:t>
            </a:r>
          </a:p>
        </p:txBody>
      </p:sp>
      <p:sp>
        <p:nvSpPr>
          <p:cNvPr id="7" name="TextBox 6">
            <a:extLst>
              <a:ext uri="{FF2B5EF4-FFF2-40B4-BE49-F238E27FC236}">
                <a16:creationId xmlns:a16="http://schemas.microsoft.com/office/drawing/2014/main" id="{2AED2A41-6CCF-A48B-253D-3B29FFB7844C}"/>
              </a:ext>
            </a:extLst>
          </p:cNvPr>
          <p:cNvSpPr txBox="1"/>
          <p:nvPr/>
        </p:nvSpPr>
        <p:spPr>
          <a:xfrm>
            <a:off x="236764" y="35730"/>
            <a:ext cx="10613572" cy="707886"/>
          </a:xfrm>
          <a:prstGeom prst="rect">
            <a:avLst/>
          </a:prstGeom>
          <a:noFill/>
        </p:spPr>
        <p:txBody>
          <a:bodyPr wrap="square" rtlCol="0">
            <a:spAutoFit/>
          </a:bodyPr>
          <a:lstStyle/>
          <a:p>
            <a:r>
              <a:rPr lang="en-US" sz="4000" dirty="0">
                <a:solidFill>
                  <a:schemeClr val="bg1"/>
                </a:solidFill>
              </a:rPr>
              <a:t>Humanitarian Use Device (HUD)</a:t>
            </a:r>
          </a:p>
        </p:txBody>
      </p:sp>
      <p:pic>
        <p:nvPicPr>
          <p:cNvPr id="2050" name="Picture 2">
            <a:extLst>
              <a:ext uri="{FF2B5EF4-FFF2-40B4-BE49-F238E27FC236}">
                <a16:creationId xmlns:a16="http://schemas.microsoft.com/office/drawing/2014/main" id="{B3587DB5-28A4-03DB-51F9-652EF2CF4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576" y="1626847"/>
            <a:ext cx="9548124" cy="3820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083581-FCC0-B535-8139-64918D6608FC}"/>
              </a:ext>
            </a:extLst>
          </p:cNvPr>
          <p:cNvSpPr txBox="1"/>
          <p:nvPr/>
        </p:nvSpPr>
        <p:spPr>
          <a:xfrm>
            <a:off x="5377543" y="5645716"/>
            <a:ext cx="6161315" cy="369332"/>
          </a:xfrm>
          <a:prstGeom prst="rect">
            <a:avLst/>
          </a:prstGeom>
          <a:noFill/>
        </p:spPr>
        <p:txBody>
          <a:bodyPr wrap="square" rtlCol="0">
            <a:spAutoFit/>
          </a:bodyPr>
          <a:lstStyle/>
          <a:p>
            <a:r>
              <a:rPr lang="en-US" b="1" i="0" dirty="0">
                <a:solidFill>
                  <a:srgbClr val="81881B"/>
                </a:solidFill>
                <a:effectLst/>
                <a:latin typeface="arial" panose="020B0604020202020204" pitchFamily="34" charset="0"/>
              </a:rPr>
              <a:t>PK Papyrus</a:t>
            </a:r>
            <a:r>
              <a:rPr lang="en-US" b="1" i="0" baseline="30000" dirty="0">
                <a:solidFill>
                  <a:srgbClr val="81881B"/>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36300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Tether™ Vertebral Body Tethering System | ZimVie Spine">
            <a:extLst>
              <a:ext uri="{FF2B5EF4-FFF2-40B4-BE49-F238E27FC236}">
                <a16:creationId xmlns:a16="http://schemas.microsoft.com/office/drawing/2014/main" id="{8379982D-4FAD-7A9B-3F88-3514488FA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71370"/>
            <a:ext cx="5541490" cy="2901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Humanitarian Use Devices (HUDs)</a:t>
            </a:r>
          </a:p>
        </p:txBody>
      </p:sp>
      <p:sp>
        <p:nvSpPr>
          <p:cNvPr id="7" name="TextBox 6">
            <a:extLst>
              <a:ext uri="{FF2B5EF4-FFF2-40B4-BE49-F238E27FC236}">
                <a16:creationId xmlns:a16="http://schemas.microsoft.com/office/drawing/2014/main" id="{D2F9A569-C9E5-4255-9008-D5B5EDE6285E}"/>
              </a:ext>
            </a:extLst>
          </p:cNvPr>
          <p:cNvSpPr txBox="1"/>
          <p:nvPr/>
        </p:nvSpPr>
        <p:spPr>
          <a:xfrm>
            <a:off x="6543677" y="5065352"/>
            <a:ext cx="5296300" cy="369332"/>
          </a:xfrm>
          <a:prstGeom prst="rect">
            <a:avLst/>
          </a:prstGeom>
          <a:noFill/>
        </p:spPr>
        <p:txBody>
          <a:bodyPr wrap="square" rtlCol="0">
            <a:spAutoFit/>
          </a:bodyPr>
          <a:lstStyle/>
          <a:p>
            <a:r>
              <a:rPr lang="en-US" dirty="0"/>
              <a:t>Reference: 21 CFR 814.3(n) </a:t>
            </a:r>
          </a:p>
        </p:txBody>
      </p:sp>
      <p:sp>
        <p:nvSpPr>
          <p:cNvPr id="5" name="TextBox 4">
            <a:extLst>
              <a:ext uri="{FF2B5EF4-FFF2-40B4-BE49-F238E27FC236}">
                <a16:creationId xmlns:a16="http://schemas.microsoft.com/office/drawing/2014/main" id="{46958EF6-1DA4-2F90-8C5A-17259B0D0AE2}"/>
              </a:ext>
            </a:extLst>
          </p:cNvPr>
          <p:cNvSpPr txBox="1"/>
          <p:nvPr/>
        </p:nvSpPr>
        <p:spPr>
          <a:xfrm>
            <a:off x="838200" y="1109267"/>
            <a:ext cx="10515599" cy="2062103"/>
          </a:xfrm>
          <a:prstGeom prst="rect">
            <a:avLst/>
          </a:prstGeom>
          <a:noFill/>
        </p:spPr>
        <p:txBody>
          <a:bodyPr wrap="square">
            <a:spAutoFit/>
          </a:bodyPr>
          <a:lstStyle/>
          <a:p>
            <a:r>
              <a:rPr lang="en-US" sz="3200" b="0" i="0" dirty="0">
                <a:solidFill>
                  <a:srgbClr val="333333"/>
                </a:solidFill>
                <a:effectLst/>
                <a:cs typeface="Arial" panose="020B0604020202020204" pitchFamily="34" charset="0"/>
              </a:rPr>
              <a:t>A HUD is defined as a medical device intended to benefit patients in the treatment or diagnosis of a disease or condition that affects or is manifested in not more than 8,000 individuals in the United States per year. </a:t>
            </a:r>
            <a:endParaRPr lang="en-US" sz="3200" dirty="0">
              <a:cs typeface="Arial" panose="020B0604020202020204" pitchFamily="34" charset="0"/>
            </a:endParaRPr>
          </a:p>
        </p:txBody>
      </p:sp>
    </p:spTree>
    <p:extLst>
      <p:ext uri="{BB962C8B-B14F-4D97-AF65-F5344CB8AC3E}">
        <p14:creationId xmlns:p14="http://schemas.microsoft.com/office/powerpoint/2010/main" val="206331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177-8660-4BE6-1542-C71BD5E54740}"/>
              </a:ext>
            </a:extLst>
          </p:cNvPr>
          <p:cNvSpPr>
            <a:spLocks noGrp="1"/>
          </p:cNvSpPr>
          <p:nvPr>
            <p:ph type="title"/>
          </p:nvPr>
        </p:nvSpPr>
        <p:spPr/>
        <p:txBody>
          <a:bodyPr/>
          <a:lstStyle/>
          <a:p>
            <a:r>
              <a:rPr lang="en-US" dirty="0"/>
              <a:t>Why Humanitarian Use Devices?</a:t>
            </a:r>
          </a:p>
        </p:txBody>
      </p:sp>
      <p:sp>
        <p:nvSpPr>
          <p:cNvPr id="3" name="Content Placeholder 2">
            <a:extLst>
              <a:ext uri="{FF2B5EF4-FFF2-40B4-BE49-F238E27FC236}">
                <a16:creationId xmlns:a16="http://schemas.microsoft.com/office/drawing/2014/main" id="{B4AC47C1-DE20-DA7C-9490-6554EA2505FC}"/>
              </a:ext>
            </a:extLst>
          </p:cNvPr>
          <p:cNvSpPr>
            <a:spLocks noGrp="1"/>
          </p:cNvSpPr>
          <p:nvPr>
            <p:ph idx="1"/>
          </p:nvPr>
        </p:nvSpPr>
        <p:spPr/>
        <p:txBody>
          <a:bodyPr/>
          <a:lstStyle/>
          <a:p>
            <a:pPr marL="0" indent="0">
              <a:buNone/>
            </a:pPr>
            <a:r>
              <a:rPr lang="en-US" dirty="0"/>
              <a:t>• In 1990, Congress established the HUD designation and Humanitarian              </a:t>
            </a:r>
          </a:p>
          <a:p>
            <a:pPr marL="0" indent="0">
              <a:buNone/>
            </a:pPr>
            <a:r>
              <a:rPr lang="en-US" dirty="0"/>
              <a:t>   Device Exemption (HDE) marketing pathway program </a:t>
            </a:r>
          </a:p>
          <a:p>
            <a:pPr marL="0" indent="0">
              <a:buNone/>
            </a:pPr>
            <a:r>
              <a:rPr lang="en-US" dirty="0"/>
              <a:t>	– encourage development of devices intended for rare diseases </a:t>
            </a:r>
          </a:p>
          <a:p>
            <a:pPr marL="0" indent="0">
              <a:buNone/>
            </a:pPr>
            <a:r>
              <a:rPr lang="en-US" dirty="0"/>
              <a:t>• General Requirement for a new device to enter the market:</a:t>
            </a:r>
          </a:p>
          <a:p>
            <a:pPr marL="0" indent="0">
              <a:buNone/>
            </a:pPr>
            <a:r>
              <a:rPr lang="en-US" dirty="0"/>
              <a:t>	 – reasonable assurance that the device is safe and effective </a:t>
            </a:r>
          </a:p>
          <a:p>
            <a:pPr marL="0" indent="0">
              <a:buNone/>
            </a:pPr>
            <a:r>
              <a:rPr lang="en-US" dirty="0"/>
              <a:t>• Under the HUD/HDE pathway: </a:t>
            </a:r>
          </a:p>
          <a:p>
            <a:pPr marL="0" indent="0">
              <a:buNone/>
            </a:pPr>
            <a:r>
              <a:rPr lang="en-US" dirty="0"/>
              <a:t>	– device is safe and provides a probable benefit</a:t>
            </a:r>
          </a:p>
        </p:txBody>
      </p:sp>
    </p:spTree>
    <p:extLst>
      <p:ext uri="{BB962C8B-B14F-4D97-AF65-F5344CB8AC3E}">
        <p14:creationId xmlns:p14="http://schemas.microsoft.com/office/powerpoint/2010/main" val="196563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Humanitarian Device Exemption (HDE)</a:t>
            </a:r>
          </a:p>
        </p:txBody>
      </p:sp>
      <p:sp>
        <p:nvSpPr>
          <p:cNvPr id="7" name="TextBox 6">
            <a:extLst>
              <a:ext uri="{FF2B5EF4-FFF2-40B4-BE49-F238E27FC236}">
                <a16:creationId xmlns:a16="http://schemas.microsoft.com/office/drawing/2014/main" id="{D2F9A569-C9E5-4255-9008-D5B5EDE6285E}"/>
              </a:ext>
            </a:extLst>
          </p:cNvPr>
          <p:cNvSpPr txBox="1"/>
          <p:nvPr/>
        </p:nvSpPr>
        <p:spPr>
          <a:xfrm>
            <a:off x="6594477" y="5535252"/>
            <a:ext cx="5296300" cy="369332"/>
          </a:xfrm>
          <a:prstGeom prst="rect">
            <a:avLst/>
          </a:prstGeom>
          <a:noFill/>
        </p:spPr>
        <p:txBody>
          <a:bodyPr wrap="square" rtlCol="0">
            <a:spAutoFit/>
          </a:bodyPr>
          <a:lstStyle/>
          <a:p>
            <a:r>
              <a:rPr lang="en-US" dirty="0"/>
              <a:t>Reference: </a:t>
            </a:r>
            <a:r>
              <a:rPr lang="en-US" dirty="0">
                <a:hlinkClick r:id="rId3"/>
              </a:rPr>
              <a:t>Humanitarian Device Exemption | FDA</a:t>
            </a:r>
            <a:endParaRPr lang="en-US" dirty="0"/>
          </a:p>
        </p:txBody>
      </p:sp>
      <p:sp>
        <p:nvSpPr>
          <p:cNvPr id="5" name="TextBox 4">
            <a:extLst>
              <a:ext uri="{FF2B5EF4-FFF2-40B4-BE49-F238E27FC236}">
                <a16:creationId xmlns:a16="http://schemas.microsoft.com/office/drawing/2014/main" id="{46958EF6-1DA4-2F90-8C5A-17259B0D0AE2}"/>
              </a:ext>
            </a:extLst>
          </p:cNvPr>
          <p:cNvSpPr txBox="1"/>
          <p:nvPr/>
        </p:nvSpPr>
        <p:spPr>
          <a:xfrm>
            <a:off x="698500" y="1386421"/>
            <a:ext cx="10515599" cy="2554545"/>
          </a:xfrm>
          <a:prstGeom prst="rect">
            <a:avLst/>
          </a:prstGeom>
          <a:noFill/>
        </p:spPr>
        <p:txBody>
          <a:bodyPr wrap="square">
            <a:spAutoFit/>
          </a:bodyPr>
          <a:lstStyle/>
          <a:p>
            <a:r>
              <a:rPr lang="en-US" sz="3200" b="0" i="0" dirty="0">
                <a:solidFill>
                  <a:srgbClr val="333333"/>
                </a:solidFill>
                <a:effectLst/>
                <a:cs typeface="Arial" panose="020B0604020202020204" pitchFamily="34" charset="0"/>
              </a:rPr>
              <a:t>An HDE is </a:t>
            </a:r>
            <a:r>
              <a:rPr lang="en-US" sz="3200" b="0" i="0" dirty="0">
                <a:solidFill>
                  <a:srgbClr val="333333"/>
                </a:solidFill>
                <a:effectLst/>
              </a:rPr>
              <a:t>a marketing application for a HUD (Section 520(m)) of the Federal Food, Drug, and Cosmetic Act (FD&amp;C Act)). An HDE is exempt from the </a:t>
            </a:r>
            <a:r>
              <a:rPr lang="en-US" sz="3200" b="1" i="0" dirty="0">
                <a:solidFill>
                  <a:srgbClr val="333333"/>
                </a:solidFill>
                <a:effectLst/>
              </a:rPr>
              <a:t>effectiveness</a:t>
            </a:r>
            <a:r>
              <a:rPr lang="en-US" sz="3200" b="0" i="0" dirty="0">
                <a:solidFill>
                  <a:srgbClr val="333333"/>
                </a:solidFill>
                <a:effectLst/>
              </a:rPr>
              <a:t> requirements of Sections 514 and 515 of the FD&amp;C Act. </a:t>
            </a:r>
            <a:r>
              <a:rPr lang="en-US" sz="3200" b="0" i="0" u="sng" dirty="0">
                <a:solidFill>
                  <a:srgbClr val="333333"/>
                </a:solidFill>
                <a:effectLst/>
              </a:rPr>
              <a:t>HUDs must only be </a:t>
            </a:r>
            <a:r>
              <a:rPr lang="en-US" sz="3200" b="0" i="0" u="sng" dirty="0">
                <a:solidFill>
                  <a:srgbClr val="333333"/>
                </a:solidFill>
                <a:effectLst/>
                <a:cs typeface="Arial" panose="020B0604020202020204" pitchFamily="34" charset="0"/>
              </a:rPr>
              <a:t>found to be safe and provide probable benefits. </a:t>
            </a:r>
            <a:endParaRPr lang="en-US" sz="3200" i="1" u="sng" dirty="0">
              <a:cs typeface="Arial" panose="020B0604020202020204" pitchFamily="34" charset="0"/>
            </a:endParaRPr>
          </a:p>
        </p:txBody>
      </p:sp>
      <p:pic>
        <p:nvPicPr>
          <p:cNvPr id="6" name="Picture 5">
            <a:extLst>
              <a:ext uri="{FF2B5EF4-FFF2-40B4-BE49-F238E27FC236}">
                <a16:creationId xmlns:a16="http://schemas.microsoft.com/office/drawing/2014/main" id="{B058EEE8-2DD1-0E01-D2AE-95EE1E3839A1}"/>
              </a:ext>
            </a:extLst>
          </p:cNvPr>
          <p:cNvPicPr>
            <a:picLocks noChangeAspect="1"/>
          </p:cNvPicPr>
          <p:nvPr/>
        </p:nvPicPr>
        <p:blipFill>
          <a:blip r:embed="rId4"/>
          <a:stretch>
            <a:fillRect/>
          </a:stretch>
        </p:blipFill>
        <p:spPr>
          <a:xfrm>
            <a:off x="698500" y="4549919"/>
            <a:ext cx="3762375" cy="1295400"/>
          </a:xfrm>
          <a:prstGeom prst="rect">
            <a:avLst/>
          </a:prstGeom>
        </p:spPr>
      </p:pic>
    </p:spTree>
    <p:extLst>
      <p:ext uri="{BB962C8B-B14F-4D97-AF65-F5344CB8AC3E}">
        <p14:creationId xmlns:p14="http://schemas.microsoft.com/office/powerpoint/2010/main" val="244354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a:xfrm>
            <a:off x="390525" y="97245"/>
            <a:ext cx="11500252" cy="680223"/>
          </a:xfrm>
        </p:spPr>
        <p:txBody>
          <a:bodyPr/>
          <a:lstStyle/>
          <a:p>
            <a:r>
              <a:rPr lang="en-US" dirty="0"/>
              <a:t>HUD Designation by Office of Orphan Products Development (OOPD)</a:t>
            </a:r>
          </a:p>
        </p:txBody>
      </p:sp>
      <p:sp>
        <p:nvSpPr>
          <p:cNvPr id="7" name="TextBox 6">
            <a:extLst>
              <a:ext uri="{FF2B5EF4-FFF2-40B4-BE49-F238E27FC236}">
                <a16:creationId xmlns:a16="http://schemas.microsoft.com/office/drawing/2014/main" id="{D2F9A569-C9E5-4255-9008-D5B5EDE6285E}"/>
              </a:ext>
            </a:extLst>
          </p:cNvPr>
          <p:cNvSpPr txBox="1"/>
          <p:nvPr/>
        </p:nvSpPr>
        <p:spPr>
          <a:xfrm>
            <a:off x="6594477" y="5535252"/>
            <a:ext cx="5296300" cy="369332"/>
          </a:xfrm>
          <a:prstGeom prst="rect">
            <a:avLst/>
          </a:prstGeom>
          <a:noFill/>
        </p:spPr>
        <p:txBody>
          <a:bodyPr wrap="square" rtlCol="0">
            <a:spAutoFit/>
          </a:bodyPr>
          <a:lstStyle/>
          <a:p>
            <a:r>
              <a:rPr lang="en-US" dirty="0"/>
              <a:t>Reference: </a:t>
            </a:r>
            <a:r>
              <a:rPr lang="en-US" dirty="0">
                <a:hlinkClick r:id="rId3"/>
              </a:rPr>
              <a:t>Humanitarian Device Exemption | FDA</a:t>
            </a:r>
            <a:endParaRPr lang="en-US" dirty="0"/>
          </a:p>
        </p:txBody>
      </p:sp>
      <p:sp>
        <p:nvSpPr>
          <p:cNvPr id="5" name="TextBox 4">
            <a:extLst>
              <a:ext uri="{FF2B5EF4-FFF2-40B4-BE49-F238E27FC236}">
                <a16:creationId xmlns:a16="http://schemas.microsoft.com/office/drawing/2014/main" id="{46958EF6-1DA4-2F90-8C5A-17259B0D0AE2}"/>
              </a:ext>
            </a:extLst>
          </p:cNvPr>
          <p:cNvSpPr txBox="1"/>
          <p:nvPr/>
        </p:nvSpPr>
        <p:spPr>
          <a:xfrm>
            <a:off x="698500" y="1386421"/>
            <a:ext cx="11319329" cy="3539430"/>
          </a:xfrm>
          <a:prstGeom prst="rect">
            <a:avLst/>
          </a:prstGeom>
          <a:noFill/>
        </p:spPr>
        <p:txBody>
          <a:bodyPr wrap="square">
            <a:spAutoFit/>
          </a:bodyPr>
          <a:lstStyle/>
          <a:p>
            <a:pPr marL="457200" indent="-457200">
              <a:buFont typeface="Arial" panose="020B0604020202020204" pitchFamily="34" charset="0"/>
              <a:buChar char="•"/>
            </a:pPr>
            <a:r>
              <a:rPr lang="en-US" sz="3200" dirty="0"/>
              <a:t>Sponsor submits a HUD Designation Request (Application) to FDA’s Office of Orphan Products Development (OOPD) – Two copies </a:t>
            </a:r>
          </a:p>
          <a:p>
            <a:pPr marL="457200" indent="-457200">
              <a:buFont typeface="Arial" panose="020B0604020202020204" pitchFamily="34" charset="0"/>
              <a:buChar char="•"/>
            </a:pPr>
            <a:r>
              <a:rPr lang="en-US" sz="3200" dirty="0"/>
              <a:t>FDA sends the Sponsor an acknowledgement letter with an assigned HUD number for each application.</a:t>
            </a:r>
          </a:p>
          <a:p>
            <a:pPr marL="457200" indent="-457200">
              <a:buFont typeface="Arial" panose="020B0604020202020204" pitchFamily="34" charset="0"/>
              <a:buChar char="•"/>
            </a:pPr>
            <a:r>
              <a:rPr lang="en-US" sz="3200" dirty="0"/>
              <a:t>There is a 45-day review period by FDA. </a:t>
            </a:r>
          </a:p>
          <a:p>
            <a:endParaRPr lang="en-US" sz="3200" i="1" u="sng" dirty="0">
              <a:cs typeface="Arial" panose="020B0604020202020204" pitchFamily="34" charset="0"/>
            </a:endParaRPr>
          </a:p>
        </p:txBody>
      </p:sp>
      <p:pic>
        <p:nvPicPr>
          <p:cNvPr id="3" name="Picture 2">
            <a:extLst>
              <a:ext uri="{FF2B5EF4-FFF2-40B4-BE49-F238E27FC236}">
                <a16:creationId xmlns:a16="http://schemas.microsoft.com/office/drawing/2014/main" id="{7D322623-15C8-9038-751A-82E21FCA7906}"/>
              </a:ext>
            </a:extLst>
          </p:cNvPr>
          <p:cNvPicPr>
            <a:picLocks noChangeAspect="1"/>
          </p:cNvPicPr>
          <p:nvPr/>
        </p:nvPicPr>
        <p:blipFill>
          <a:blip r:embed="rId4"/>
          <a:stretch>
            <a:fillRect/>
          </a:stretch>
        </p:blipFill>
        <p:spPr>
          <a:xfrm>
            <a:off x="698500" y="4433409"/>
            <a:ext cx="3762375" cy="1295400"/>
          </a:xfrm>
          <a:prstGeom prst="rect">
            <a:avLst/>
          </a:prstGeom>
        </p:spPr>
      </p:pic>
    </p:spTree>
    <p:extLst>
      <p:ext uri="{BB962C8B-B14F-4D97-AF65-F5344CB8AC3E}">
        <p14:creationId xmlns:p14="http://schemas.microsoft.com/office/powerpoint/2010/main" val="21288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HUD Determinations by FDA</a:t>
            </a:r>
          </a:p>
        </p:txBody>
      </p:sp>
      <p:sp>
        <p:nvSpPr>
          <p:cNvPr id="7" name="TextBox 6">
            <a:extLst>
              <a:ext uri="{FF2B5EF4-FFF2-40B4-BE49-F238E27FC236}">
                <a16:creationId xmlns:a16="http://schemas.microsoft.com/office/drawing/2014/main" id="{D2F9A569-C9E5-4255-9008-D5B5EDE6285E}"/>
              </a:ext>
            </a:extLst>
          </p:cNvPr>
          <p:cNvSpPr txBox="1"/>
          <p:nvPr/>
        </p:nvSpPr>
        <p:spPr>
          <a:xfrm>
            <a:off x="5366657" y="5535252"/>
            <a:ext cx="6524120" cy="369332"/>
          </a:xfrm>
          <a:prstGeom prst="rect">
            <a:avLst/>
          </a:prstGeom>
          <a:noFill/>
        </p:spPr>
        <p:txBody>
          <a:bodyPr wrap="square" rtlCol="0">
            <a:spAutoFit/>
          </a:bodyPr>
          <a:lstStyle/>
          <a:p>
            <a:r>
              <a:rPr lang="en-US" dirty="0"/>
              <a:t>Reference: </a:t>
            </a:r>
            <a:r>
              <a:rPr lang="en-US" dirty="0">
                <a:hlinkClick r:id="rId3"/>
              </a:rPr>
              <a:t>Getting a Humanitarian Use Device to Market | FDA</a:t>
            </a:r>
            <a:endParaRPr lang="en-US" dirty="0"/>
          </a:p>
        </p:txBody>
      </p:sp>
      <p:sp>
        <p:nvSpPr>
          <p:cNvPr id="5" name="TextBox 4">
            <a:extLst>
              <a:ext uri="{FF2B5EF4-FFF2-40B4-BE49-F238E27FC236}">
                <a16:creationId xmlns:a16="http://schemas.microsoft.com/office/drawing/2014/main" id="{46958EF6-1DA4-2F90-8C5A-17259B0D0AE2}"/>
              </a:ext>
            </a:extLst>
          </p:cNvPr>
          <p:cNvSpPr txBox="1"/>
          <p:nvPr/>
        </p:nvSpPr>
        <p:spPr>
          <a:xfrm>
            <a:off x="698500" y="1386421"/>
            <a:ext cx="11319329" cy="3539430"/>
          </a:xfrm>
          <a:prstGeom prst="rect">
            <a:avLst/>
          </a:prstGeom>
          <a:noFill/>
        </p:spPr>
        <p:txBody>
          <a:bodyPr wrap="square">
            <a:spAutoFit/>
          </a:bodyPr>
          <a:lstStyle/>
          <a:p>
            <a:pPr marL="457200" indent="-457200">
              <a:buFont typeface="Arial" panose="020B0604020202020204" pitchFamily="34" charset="0"/>
              <a:buChar char="•"/>
            </a:pPr>
            <a:r>
              <a:rPr lang="en-US" sz="3200" dirty="0"/>
              <a:t>Approval: Designate the device for the disease or condition </a:t>
            </a:r>
          </a:p>
          <a:p>
            <a:pPr lvl="1"/>
            <a:r>
              <a:rPr lang="en-US" sz="3200" dirty="0"/>
              <a:t>– Population estimate must be not more than 8,000/year in the    </a:t>
            </a:r>
          </a:p>
          <a:p>
            <a:pPr lvl="1"/>
            <a:r>
              <a:rPr lang="en-US" sz="3200" dirty="0"/>
              <a:t>   U.S. </a:t>
            </a:r>
          </a:p>
          <a:p>
            <a:pPr lvl="1"/>
            <a:r>
              <a:rPr lang="en-US" sz="3200" dirty="0"/>
              <a:t>– Disease or condition may not always be identical to what was  </a:t>
            </a:r>
          </a:p>
          <a:p>
            <a:pPr lvl="1"/>
            <a:r>
              <a:rPr lang="en-US" sz="3200" dirty="0"/>
              <a:t>   requested by the applicant </a:t>
            </a:r>
          </a:p>
          <a:p>
            <a:pPr marL="457200" indent="-457200">
              <a:buFont typeface="Arial" panose="020B0604020202020204" pitchFamily="34" charset="0"/>
              <a:buChar char="•"/>
            </a:pPr>
            <a:r>
              <a:rPr lang="en-US" sz="3200" dirty="0"/>
              <a:t>Disapproval</a:t>
            </a:r>
          </a:p>
          <a:p>
            <a:pPr marL="457200" indent="-457200">
              <a:buFont typeface="Arial" panose="020B0604020202020204" pitchFamily="34" charset="0"/>
              <a:buChar char="•"/>
            </a:pPr>
            <a:r>
              <a:rPr lang="en-US" sz="3200" dirty="0"/>
              <a:t>Request Additional Information</a:t>
            </a:r>
          </a:p>
        </p:txBody>
      </p:sp>
    </p:spTree>
    <p:extLst>
      <p:ext uri="{BB962C8B-B14F-4D97-AF65-F5344CB8AC3E}">
        <p14:creationId xmlns:p14="http://schemas.microsoft.com/office/powerpoint/2010/main" val="169864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CFF67-69FD-34F7-A677-3F74F7196DF0}"/>
              </a:ext>
            </a:extLst>
          </p:cNvPr>
          <p:cNvPicPr>
            <a:picLocks noChangeAspect="1"/>
          </p:cNvPicPr>
          <p:nvPr/>
        </p:nvPicPr>
        <p:blipFill>
          <a:blip r:embed="rId3"/>
          <a:stretch>
            <a:fillRect/>
          </a:stretch>
        </p:blipFill>
        <p:spPr>
          <a:xfrm>
            <a:off x="8728475" y="3327328"/>
            <a:ext cx="2549525" cy="2105112"/>
          </a:xfrm>
          <a:prstGeom prst="rect">
            <a:avLst/>
          </a:prstGeom>
        </p:spPr>
      </p:pic>
      <p:pic>
        <p:nvPicPr>
          <p:cNvPr id="3" name="Picture 2">
            <a:extLst>
              <a:ext uri="{FF2B5EF4-FFF2-40B4-BE49-F238E27FC236}">
                <a16:creationId xmlns:a16="http://schemas.microsoft.com/office/drawing/2014/main" id="{A987F841-B6F3-9428-1BD6-CEF0EFA22436}"/>
              </a:ext>
            </a:extLst>
          </p:cNvPr>
          <p:cNvPicPr>
            <a:picLocks noChangeAspect="1"/>
          </p:cNvPicPr>
          <p:nvPr/>
        </p:nvPicPr>
        <p:blipFill>
          <a:blip r:embed="rId4"/>
          <a:stretch>
            <a:fillRect/>
          </a:stretch>
        </p:blipFill>
        <p:spPr>
          <a:xfrm>
            <a:off x="101600" y="1271020"/>
            <a:ext cx="1957947" cy="1710916"/>
          </a:xfrm>
          <a:prstGeom prst="rect">
            <a:avLst/>
          </a:prstGeom>
        </p:spPr>
      </p:pic>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HUDs &amp; IRBs</a:t>
            </a:r>
          </a:p>
        </p:txBody>
      </p:sp>
      <p:sp>
        <p:nvSpPr>
          <p:cNvPr id="7" name="TextBox 6">
            <a:extLst>
              <a:ext uri="{FF2B5EF4-FFF2-40B4-BE49-F238E27FC236}">
                <a16:creationId xmlns:a16="http://schemas.microsoft.com/office/drawing/2014/main" id="{D2F9A569-C9E5-4255-9008-D5B5EDE6285E}"/>
              </a:ext>
            </a:extLst>
          </p:cNvPr>
          <p:cNvSpPr txBox="1"/>
          <p:nvPr/>
        </p:nvSpPr>
        <p:spPr>
          <a:xfrm>
            <a:off x="913999" y="5484452"/>
            <a:ext cx="10364001" cy="369332"/>
          </a:xfrm>
          <a:prstGeom prst="rect">
            <a:avLst/>
          </a:prstGeom>
          <a:noFill/>
        </p:spPr>
        <p:txBody>
          <a:bodyPr wrap="square" rtlCol="0">
            <a:spAutoFit/>
          </a:bodyPr>
          <a:lstStyle/>
          <a:p>
            <a:r>
              <a:rPr lang="en-US" dirty="0"/>
              <a:t>Reference: </a:t>
            </a:r>
            <a:r>
              <a:rPr lang="fr-FR" dirty="0">
                <a:hlinkClick r:id="rId5"/>
              </a:rPr>
              <a:t>Humanitarian Device Exemption (HDE) Postmarket Activities | FDA</a:t>
            </a:r>
            <a:endParaRPr lang="en-US" dirty="0"/>
          </a:p>
        </p:txBody>
      </p:sp>
      <p:sp>
        <p:nvSpPr>
          <p:cNvPr id="5" name="TextBox 4">
            <a:extLst>
              <a:ext uri="{FF2B5EF4-FFF2-40B4-BE49-F238E27FC236}">
                <a16:creationId xmlns:a16="http://schemas.microsoft.com/office/drawing/2014/main" id="{46958EF6-1DA4-2F90-8C5A-17259B0D0AE2}"/>
              </a:ext>
            </a:extLst>
          </p:cNvPr>
          <p:cNvSpPr txBox="1"/>
          <p:nvPr/>
        </p:nvSpPr>
        <p:spPr>
          <a:xfrm>
            <a:off x="101600" y="941632"/>
            <a:ext cx="11988800" cy="4524315"/>
          </a:xfrm>
          <a:prstGeom prst="rect">
            <a:avLst/>
          </a:prstGeom>
          <a:noFill/>
        </p:spPr>
        <p:txBody>
          <a:bodyPr wrap="square">
            <a:spAutoFit/>
          </a:bodyPr>
          <a:lstStyle/>
          <a:p>
            <a:pPr lvl="4"/>
            <a:r>
              <a:rPr lang="en-US" sz="3200" b="0" i="0" dirty="0">
                <a:solidFill>
                  <a:srgbClr val="333333"/>
                </a:solidFill>
                <a:effectLst/>
                <a:cs typeface="Arial" panose="020B0604020202020204" pitchFamily="34" charset="0"/>
              </a:rPr>
              <a:t>FDA approval of a Humanitarian Device Exemption (HDE) allows the HUD to be marketed.</a:t>
            </a:r>
          </a:p>
          <a:p>
            <a:pPr lvl="4"/>
            <a:endParaRPr lang="en-US" sz="3200" dirty="0">
              <a:solidFill>
                <a:srgbClr val="333333"/>
              </a:solidFill>
              <a:cs typeface="Arial" panose="020B0604020202020204" pitchFamily="34" charset="0"/>
            </a:endParaRPr>
          </a:p>
          <a:p>
            <a:pPr lvl="4"/>
            <a:r>
              <a:rPr lang="en-US" sz="3200" b="0" i="0" dirty="0">
                <a:solidFill>
                  <a:srgbClr val="333333"/>
                </a:solidFill>
                <a:effectLst/>
                <a:cs typeface="Arial" panose="020B0604020202020204" pitchFamily="34" charset="0"/>
              </a:rPr>
              <a:t>                       BUT </a:t>
            </a:r>
          </a:p>
          <a:p>
            <a:pPr lvl="1"/>
            <a:r>
              <a:rPr lang="en-US" sz="3200" dirty="0"/>
              <a:t>Once the HDE is approved, the HDE holder is </a:t>
            </a:r>
          </a:p>
          <a:p>
            <a:pPr lvl="1"/>
            <a:r>
              <a:rPr lang="en-US" sz="3200" dirty="0"/>
              <a:t>responsible for ensuring that the approved HUD</a:t>
            </a:r>
          </a:p>
          <a:p>
            <a:pPr lvl="1"/>
            <a:r>
              <a:rPr lang="en-US" sz="3200" dirty="0"/>
              <a:t>is only administered at institutions that have an </a:t>
            </a:r>
          </a:p>
          <a:p>
            <a:pPr lvl="1"/>
            <a:r>
              <a:rPr lang="en-US" sz="3200" dirty="0"/>
              <a:t>IRB constituted and acting pursuant to 21 CFR 56, </a:t>
            </a:r>
          </a:p>
          <a:p>
            <a:pPr lvl="1"/>
            <a:r>
              <a:rPr lang="en-US" sz="3200" dirty="0"/>
              <a:t>including conducting continuing review of the HUD use. </a:t>
            </a:r>
            <a:endParaRPr lang="en-US" sz="3200" dirty="0">
              <a:cs typeface="Arial" panose="020B0604020202020204" pitchFamily="34" charset="0"/>
            </a:endParaRPr>
          </a:p>
        </p:txBody>
      </p:sp>
    </p:spTree>
    <p:extLst>
      <p:ext uri="{BB962C8B-B14F-4D97-AF65-F5344CB8AC3E}">
        <p14:creationId xmlns:p14="http://schemas.microsoft.com/office/powerpoint/2010/main" val="365089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D5F29-6CBC-4860-15B9-829DEED54792}"/>
              </a:ext>
            </a:extLst>
          </p:cNvPr>
          <p:cNvSpPr>
            <a:spLocks noGrp="1"/>
          </p:cNvSpPr>
          <p:nvPr>
            <p:ph type="title"/>
          </p:nvPr>
        </p:nvSpPr>
        <p:spPr>
          <a:xfrm>
            <a:off x="206830" y="-195943"/>
            <a:ext cx="11709852" cy="957943"/>
          </a:xfrm>
        </p:spPr>
        <p:txBody>
          <a:bodyPr/>
          <a:lstStyle/>
          <a:p>
            <a:r>
              <a:rPr lang="en-US" sz="3600" dirty="0"/>
              <a:t>Important Considerations for IRB Review of HUDs</a:t>
            </a:r>
          </a:p>
        </p:txBody>
      </p:sp>
      <p:sp>
        <p:nvSpPr>
          <p:cNvPr id="4" name="Content Placeholder 3">
            <a:extLst>
              <a:ext uri="{FF2B5EF4-FFF2-40B4-BE49-F238E27FC236}">
                <a16:creationId xmlns:a16="http://schemas.microsoft.com/office/drawing/2014/main" id="{7D4ABEDB-AF52-4242-42F3-4D9968957445}"/>
              </a:ext>
            </a:extLst>
          </p:cNvPr>
          <p:cNvSpPr>
            <a:spLocks noGrp="1"/>
          </p:cNvSpPr>
          <p:nvPr>
            <p:ph idx="1"/>
          </p:nvPr>
        </p:nvSpPr>
        <p:spPr>
          <a:xfrm>
            <a:off x="4337845" y="987425"/>
            <a:ext cx="7777956" cy="4873625"/>
          </a:xfrm>
        </p:spPr>
        <p:txBody>
          <a:bodyPr/>
          <a:lstStyle/>
          <a:p>
            <a:r>
              <a:rPr lang="en-US" sz="2400" dirty="0"/>
              <a:t>Prospective approval by a convened IRB </a:t>
            </a:r>
            <a:r>
              <a:rPr lang="en-US" sz="2400" b="1" u="sng" dirty="0"/>
              <a:t>is required before a HUD under an approved HDE can be used at a VA facility for clinical care</a:t>
            </a:r>
            <a:r>
              <a:rPr lang="en-US" sz="2400" dirty="0"/>
              <a:t>, with the exception of emergency use. </a:t>
            </a:r>
          </a:p>
          <a:p>
            <a:r>
              <a:rPr lang="en-US" sz="2400" dirty="0"/>
              <a:t>Continuing review and approval by the IRB must occur, although expedited review procedures can be utilized. </a:t>
            </a:r>
          </a:p>
          <a:p>
            <a:r>
              <a:rPr lang="en-US" sz="2400" dirty="0"/>
              <a:t>Use of a HUD for clinical care </a:t>
            </a:r>
            <a:r>
              <a:rPr lang="en-US" sz="2400" b="1" u="sng" dirty="0"/>
              <a:t>is not research, but requires IRB prospective approval (unless emergency use)</a:t>
            </a:r>
            <a:r>
              <a:rPr lang="en-US" sz="2400" dirty="0"/>
              <a:t>. </a:t>
            </a:r>
          </a:p>
          <a:p>
            <a:r>
              <a:rPr lang="en-US" sz="2400" dirty="0"/>
              <a:t>An HUD used in a clinical investigation (i.e., to collect safety and probable effectiveness data) is considered to be used for "investigational use", whether or not the device is used for the HDE-approved indication. Such investigational use is subject to the same requirements that apply to all         FDA-regulated clinical studies.</a:t>
            </a:r>
          </a:p>
          <a:p>
            <a:endParaRPr lang="en-US" sz="2400" dirty="0"/>
          </a:p>
        </p:txBody>
      </p:sp>
      <p:pic>
        <p:nvPicPr>
          <p:cNvPr id="7" name="Picture 6" descr="A picture containing text, businesscard&#10;&#10;Description automatically generated">
            <a:extLst>
              <a:ext uri="{FF2B5EF4-FFF2-40B4-BE49-F238E27FC236}">
                <a16:creationId xmlns:a16="http://schemas.microsoft.com/office/drawing/2014/main" id="{9AA0092E-4753-228E-BFE3-992F8E589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30" y="1501143"/>
            <a:ext cx="4131014" cy="4096153"/>
          </a:xfrm>
          <a:prstGeom prst="rect">
            <a:avLst/>
          </a:prstGeom>
        </p:spPr>
      </p:pic>
    </p:spTree>
    <p:extLst>
      <p:ext uri="{BB962C8B-B14F-4D97-AF65-F5344CB8AC3E}">
        <p14:creationId xmlns:p14="http://schemas.microsoft.com/office/powerpoint/2010/main" val="348951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8600" y="158355"/>
            <a:ext cx="10501539" cy="618385"/>
          </a:xfrm>
        </p:spPr>
        <p:txBody>
          <a:bodyPr/>
          <a:lstStyle/>
          <a:p>
            <a:r>
              <a:rPr lang="en-US" sz="3600" dirty="0"/>
              <a:t>VAIRRS: HUD IRB Submission for Clinical Care</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5429250" y="979247"/>
            <a:ext cx="6361339" cy="1895475"/>
          </a:xfrm>
        </p:spPr>
        <p:txBody>
          <a:bodyPr/>
          <a:lstStyle/>
          <a:p>
            <a:pPr marL="0" indent="0">
              <a:buNone/>
            </a:pPr>
            <a:r>
              <a:rPr lang="en-US" sz="3200" dirty="0"/>
              <a:t>Two VAIRRS Wizards must be completed:</a:t>
            </a:r>
          </a:p>
          <a:p>
            <a:pPr marL="2235200" indent="-520700">
              <a:buFont typeface="Wingdings" panose="05000000000000000000" pitchFamily="2" charset="2"/>
              <a:buChar char="q"/>
            </a:pPr>
            <a:r>
              <a:rPr lang="en-US" sz="3200" dirty="0"/>
              <a:t>VA Project Cover Sheet</a:t>
            </a:r>
          </a:p>
          <a:p>
            <a:pPr marL="2235200" indent="-520700">
              <a:buFont typeface="Wingdings" panose="05000000000000000000" pitchFamily="2" charset="2"/>
              <a:buChar char="q"/>
            </a:pPr>
            <a:r>
              <a:rPr lang="en-US" sz="3200" dirty="0"/>
              <a:t>IRB Information Sheet </a:t>
            </a:r>
          </a:p>
        </p:txBody>
      </p:sp>
      <p:pic>
        <p:nvPicPr>
          <p:cNvPr id="7" name="Picture 6">
            <a:extLst>
              <a:ext uri="{FF2B5EF4-FFF2-40B4-BE49-F238E27FC236}">
                <a16:creationId xmlns:a16="http://schemas.microsoft.com/office/drawing/2014/main" id="{107C0BD4-3903-B597-EFD6-C497300B6775}"/>
              </a:ext>
            </a:extLst>
          </p:cNvPr>
          <p:cNvPicPr>
            <a:picLocks noChangeAspect="1"/>
          </p:cNvPicPr>
          <p:nvPr/>
        </p:nvPicPr>
        <p:blipFill>
          <a:blip r:embed="rId3"/>
          <a:stretch>
            <a:fillRect/>
          </a:stretch>
        </p:blipFill>
        <p:spPr>
          <a:xfrm>
            <a:off x="0" y="981946"/>
            <a:ext cx="5429250" cy="1895475"/>
          </a:xfrm>
          <a:prstGeom prst="rect">
            <a:avLst/>
          </a:prstGeom>
        </p:spPr>
      </p:pic>
      <p:sp>
        <p:nvSpPr>
          <p:cNvPr id="8" name="TextBox 7">
            <a:extLst>
              <a:ext uri="{FF2B5EF4-FFF2-40B4-BE49-F238E27FC236}">
                <a16:creationId xmlns:a16="http://schemas.microsoft.com/office/drawing/2014/main" id="{80AF7E45-5872-6C6E-1F03-681C33162B51}"/>
              </a:ext>
            </a:extLst>
          </p:cNvPr>
          <p:cNvSpPr txBox="1"/>
          <p:nvPr/>
        </p:nvSpPr>
        <p:spPr>
          <a:xfrm>
            <a:off x="292100" y="3077229"/>
            <a:ext cx="11607800" cy="3046988"/>
          </a:xfrm>
          <a:prstGeom prst="rect">
            <a:avLst/>
          </a:prstGeom>
          <a:noFill/>
        </p:spPr>
        <p:txBody>
          <a:bodyPr wrap="square" rtlCol="0">
            <a:spAutoFit/>
          </a:bodyPr>
          <a:lstStyle/>
          <a:p>
            <a:pPr marL="0" indent="0">
              <a:buNone/>
            </a:pPr>
            <a:r>
              <a:rPr lang="en-US" sz="3200" dirty="0"/>
              <a:t>The following, provided by the HDE-holder, must be uploaded into the VAIRRS submission package:</a:t>
            </a:r>
          </a:p>
          <a:p>
            <a:pPr marL="1714500" indent="457200">
              <a:buFont typeface="Wingdings" panose="05000000000000000000" pitchFamily="2" charset="2"/>
              <a:buChar char="q"/>
              <a:tabLst>
                <a:tab pos="2235200" algn="l"/>
              </a:tabLst>
            </a:pPr>
            <a:r>
              <a:rPr lang="en-US" sz="3200" dirty="0"/>
              <a:t> HDE Approval Documentation from FDA</a:t>
            </a:r>
          </a:p>
          <a:p>
            <a:pPr marL="1714500" indent="457200">
              <a:buFont typeface="Wingdings" panose="05000000000000000000" pitchFamily="2" charset="2"/>
              <a:buChar char="q"/>
              <a:tabLst>
                <a:tab pos="2235200" algn="l"/>
              </a:tabLst>
            </a:pPr>
            <a:r>
              <a:rPr lang="en-US" sz="3200" dirty="0"/>
              <a:t> If available, product information and product labeling </a:t>
            </a:r>
          </a:p>
          <a:p>
            <a:pPr marL="1714500" indent="457200">
              <a:buFont typeface="Wingdings" panose="05000000000000000000" pitchFamily="2" charset="2"/>
              <a:buChar char="q"/>
              <a:tabLst>
                <a:tab pos="2235200" algn="l"/>
              </a:tabLst>
            </a:pPr>
            <a:r>
              <a:rPr lang="en-US" sz="3200" dirty="0"/>
              <a:t> Materials (as applicable) that will be shared with   </a:t>
            </a:r>
          </a:p>
          <a:p>
            <a:pPr marL="1714500">
              <a:tabLst>
                <a:tab pos="2235200" algn="l"/>
              </a:tabLst>
            </a:pPr>
            <a:r>
              <a:rPr lang="en-US" sz="3200" dirty="0"/>
              <a:t>      patients receiving the HUD</a:t>
            </a:r>
          </a:p>
        </p:txBody>
      </p:sp>
    </p:spTree>
    <p:extLst>
      <p:ext uri="{BB962C8B-B14F-4D97-AF65-F5344CB8AC3E}">
        <p14:creationId xmlns:p14="http://schemas.microsoft.com/office/powerpoint/2010/main" val="421001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VAIRRS: HUD Submission for Clinical Care (cont.)</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326996" y="999827"/>
            <a:ext cx="8635043" cy="4858346"/>
          </a:xfrm>
        </p:spPr>
        <p:txBody>
          <a:bodyPr/>
          <a:lstStyle/>
          <a:p>
            <a:pPr marL="0" indent="0">
              <a:buNone/>
            </a:pPr>
            <a:r>
              <a:rPr lang="en-US" dirty="0"/>
              <a:t>The following documents are </a:t>
            </a:r>
            <a:r>
              <a:rPr lang="en-US" dirty="0">
                <a:solidFill>
                  <a:srgbClr val="FF0000"/>
                </a:solidFill>
              </a:rPr>
              <a:t>NOT</a:t>
            </a:r>
            <a:r>
              <a:rPr lang="en-US" dirty="0"/>
              <a:t> submitted:</a:t>
            </a:r>
          </a:p>
          <a:p>
            <a:pPr marL="514350" indent="-514350">
              <a:buFont typeface="+mj-lt"/>
              <a:buAutoNum type="arabicPeriod"/>
            </a:pPr>
            <a:r>
              <a:rPr lang="en-US" dirty="0"/>
              <a:t>OGE FORM 450 Alternative-VA Research Financial Conflict of Interest Statement</a:t>
            </a:r>
          </a:p>
          <a:p>
            <a:pPr marL="514350" indent="-514350">
              <a:buFont typeface="+mj-lt"/>
              <a:buAutoNum type="arabicPeriod"/>
            </a:pPr>
            <a:r>
              <a:rPr lang="en-US" dirty="0"/>
              <a:t>VA Form 10-250 VHA Research Protocol Privacy Review Checklist</a:t>
            </a:r>
          </a:p>
          <a:p>
            <a:pPr marL="514350" indent="-514350">
              <a:buFont typeface="+mj-lt"/>
              <a:buAutoNum type="arabicPeriod"/>
            </a:pPr>
            <a:r>
              <a:rPr lang="en-US" dirty="0"/>
              <a:t>Enterprise Research Data Security Plan (ERDSP)</a:t>
            </a:r>
          </a:p>
          <a:p>
            <a:pPr marL="457200" indent="-457200">
              <a:buFont typeface="+mj-lt"/>
              <a:buAutoNum type="arabicPeriod"/>
            </a:pPr>
            <a:r>
              <a:rPr lang="en-US" dirty="0"/>
              <a:t>VA Form 10-0493, Authorization for Use &amp; Release of Individually Identifiable Health Information for VHA Research or a Request for a Waiver of HIPAA Authorization for Research</a:t>
            </a:r>
          </a:p>
          <a:p>
            <a:pPr marL="457200" indent="-457200">
              <a:buFont typeface="+mj-lt"/>
              <a:buAutoNum type="arabicPeriod"/>
            </a:pPr>
            <a:r>
              <a:rPr lang="en-US" dirty="0"/>
              <a:t>No R&amp;D Committee submission.</a:t>
            </a:r>
          </a:p>
        </p:txBody>
      </p:sp>
      <p:pic>
        <p:nvPicPr>
          <p:cNvPr id="2" name="Picture 1">
            <a:extLst>
              <a:ext uri="{FF2B5EF4-FFF2-40B4-BE49-F238E27FC236}">
                <a16:creationId xmlns:a16="http://schemas.microsoft.com/office/drawing/2014/main" id="{16BBB3DC-8F80-9CB6-FEF3-EC1F654D5028}"/>
              </a:ext>
            </a:extLst>
          </p:cNvPr>
          <p:cNvPicPr>
            <a:picLocks noChangeAspect="1"/>
          </p:cNvPicPr>
          <p:nvPr/>
        </p:nvPicPr>
        <p:blipFill>
          <a:blip r:embed="rId3"/>
          <a:stretch>
            <a:fillRect/>
          </a:stretch>
        </p:blipFill>
        <p:spPr>
          <a:xfrm>
            <a:off x="141060" y="1648833"/>
            <a:ext cx="3097036" cy="3103133"/>
          </a:xfrm>
          <a:prstGeom prst="rect">
            <a:avLst/>
          </a:prstGeom>
        </p:spPr>
      </p:pic>
    </p:spTree>
    <p:extLst>
      <p:ext uri="{BB962C8B-B14F-4D97-AF65-F5344CB8AC3E}">
        <p14:creationId xmlns:p14="http://schemas.microsoft.com/office/powerpoint/2010/main" val="6297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874644" y="964855"/>
            <a:ext cx="10190922" cy="850693"/>
          </a:xfrm>
        </p:spPr>
        <p:txBody>
          <a:bodyPr/>
          <a:lstStyle/>
          <a:p>
            <a:pPr algn="l"/>
            <a:r>
              <a:rPr lang="en-US" dirty="0"/>
              <a:t>VAIRRS submission wizards present questions specific to research…sometimes there does not seem to be a “right” answer for HUD for clinical use applications.  </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Project Cover Sheet</a:t>
            </a:r>
            <a:endParaRPr lang="en-US" dirty="0"/>
          </a:p>
        </p:txBody>
      </p:sp>
      <p:graphicFrame>
        <p:nvGraphicFramePr>
          <p:cNvPr id="7" name="Diagram 6">
            <a:extLst>
              <a:ext uri="{FF2B5EF4-FFF2-40B4-BE49-F238E27FC236}">
                <a16:creationId xmlns:a16="http://schemas.microsoft.com/office/drawing/2014/main" id="{BF092C60-75E6-B610-C799-F159EEBB6B08}"/>
              </a:ext>
            </a:extLst>
          </p:cNvPr>
          <p:cNvGraphicFramePr/>
          <p:nvPr/>
        </p:nvGraphicFramePr>
        <p:xfrm>
          <a:off x="6158918"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29068B20-A983-7EA3-0864-404D75A80EAF}"/>
              </a:ext>
            </a:extLst>
          </p:cNvPr>
          <p:cNvPicPr>
            <a:picLocks noChangeAspect="1"/>
          </p:cNvPicPr>
          <p:nvPr/>
        </p:nvPicPr>
        <p:blipFill>
          <a:blip r:embed="rId8"/>
          <a:stretch>
            <a:fillRect/>
          </a:stretch>
        </p:blipFill>
        <p:spPr>
          <a:xfrm>
            <a:off x="493753" y="1677252"/>
            <a:ext cx="5401372" cy="4461081"/>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a:off x="2803414" y="5689254"/>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11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544809" y="1706390"/>
            <a:ext cx="5203054" cy="3607145"/>
          </a:xfrm>
        </p:spPr>
        <p:txBody>
          <a:bodyPr/>
          <a:lstStyle/>
          <a:p>
            <a:pPr marL="457200" indent="-457200" algn="l">
              <a:buFont typeface="Wingdings" panose="05000000000000000000" pitchFamily="2" charset="2"/>
              <a:buChar char="q"/>
            </a:pPr>
            <a:r>
              <a:rPr lang="en-US" dirty="0"/>
              <a:t>Create a new wizard from scratch, and advance to “Research Topic Areas,” and select “Other.” </a:t>
            </a:r>
          </a:p>
          <a:p>
            <a:pPr marL="457200" indent="-457200" algn="l">
              <a:buFont typeface="Wingdings" panose="05000000000000000000" pitchFamily="2" charset="2"/>
              <a:buChar char="q"/>
            </a:pPr>
            <a:r>
              <a:rPr lang="en-US" dirty="0"/>
              <a:t>Continue through “Project Summary” and “Significance” screen, providing responses for both based upon the planned clinical use and the importance to Veterans to having access to this HUD.</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Project Cover Sheet (cont.)</a:t>
            </a:r>
            <a:endParaRPr lang="en-US" dirty="0"/>
          </a:p>
        </p:txBody>
      </p:sp>
      <p:pic>
        <p:nvPicPr>
          <p:cNvPr id="4" name="Picture 3">
            <a:extLst>
              <a:ext uri="{FF2B5EF4-FFF2-40B4-BE49-F238E27FC236}">
                <a16:creationId xmlns:a16="http://schemas.microsoft.com/office/drawing/2014/main" id="{4F5D52B5-A530-1F19-EC9F-79F9F95B7C88}"/>
              </a:ext>
            </a:extLst>
          </p:cNvPr>
          <p:cNvPicPr>
            <a:picLocks noChangeAspect="1"/>
          </p:cNvPicPr>
          <p:nvPr/>
        </p:nvPicPr>
        <p:blipFill>
          <a:blip r:embed="rId3"/>
          <a:stretch>
            <a:fillRect/>
          </a:stretch>
        </p:blipFill>
        <p:spPr>
          <a:xfrm>
            <a:off x="444137" y="1449623"/>
            <a:ext cx="5769113" cy="3958753"/>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1326117">
            <a:off x="3394391" y="4761847"/>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39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666389" y="1625427"/>
            <a:ext cx="5203054" cy="3607145"/>
          </a:xfrm>
        </p:spPr>
        <p:txBody>
          <a:bodyPr/>
          <a:lstStyle/>
          <a:p>
            <a:pPr marL="457200" indent="-457200" algn="l">
              <a:buFont typeface="Wingdings" panose="05000000000000000000" pitchFamily="2" charset="2"/>
              <a:buChar char="q"/>
            </a:pPr>
            <a:r>
              <a:rPr lang="en-US" dirty="0"/>
              <a:t>Select “No” in response to “Is this study funded?”</a:t>
            </a:r>
          </a:p>
          <a:p>
            <a:pPr marL="457200" indent="-457200" algn="l">
              <a:buFont typeface="Wingdings" panose="05000000000000000000" pitchFamily="2" charset="2"/>
              <a:buChar char="q"/>
            </a:pPr>
            <a:r>
              <a:rPr lang="en-US" dirty="0"/>
              <a:t>Select “Yes” in response to “Will any contracts or agreements be required to be executed specific to this project?”</a:t>
            </a:r>
          </a:p>
          <a:p>
            <a:pPr marL="457200" indent="-457200" algn="l">
              <a:buFont typeface="Wingdings" panose="05000000000000000000" pitchFamily="2" charset="2"/>
              <a:buChar char="q"/>
            </a:pPr>
            <a:r>
              <a:rPr lang="en-US" dirty="0"/>
              <a:t>Select “Unsure” as to the type of agreement – none of the options listed are typically used for HUDs.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Project Cover Sheet (cont.)</a:t>
            </a:r>
            <a:endParaRPr lang="en-US" dirty="0"/>
          </a:p>
        </p:txBody>
      </p:sp>
      <p:pic>
        <p:nvPicPr>
          <p:cNvPr id="7" name="Picture 6">
            <a:extLst>
              <a:ext uri="{FF2B5EF4-FFF2-40B4-BE49-F238E27FC236}">
                <a16:creationId xmlns:a16="http://schemas.microsoft.com/office/drawing/2014/main" id="{4A53820C-EC56-2715-6F4C-5A4FBC4039B9}"/>
              </a:ext>
            </a:extLst>
          </p:cNvPr>
          <p:cNvPicPr>
            <a:picLocks noChangeAspect="1"/>
          </p:cNvPicPr>
          <p:nvPr/>
        </p:nvPicPr>
        <p:blipFill>
          <a:blip r:embed="rId3"/>
          <a:stretch>
            <a:fillRect/>
          </a:stretch>
        </p:blipFill>
        <p:spPr>
          <a:xfrm>
            <a:off x="165755" y="1518257"/>
            <a:ext cx="6217628" cy="3607146"/>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1326117">
            <a:off x="3046316" y="4360746"/>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498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666389" y="1625427"/>
            <a:ext cx="5203054" cy="3607145"/>
          </a:xfrm>
        </p:spPr>
        <p:txBody>
          <a:bodyPr/>
          <a:lstStyle/>
          <a:p>
            <a:pPr marL="457200" indent="-457200" algn="l">
              <a:buFont typeface="Wingdings" panose="05000000000000000000" pitchFamily="2" charset="2"/>
              <a:buChar char="q"/>
            </a:pPr>
            <a:r>
              <a:rPr lang="en-US" dirty="0"/>
              <a:t>Enter information about the VA PI and additional personnel.</a:t>
            </a:r>
          </a:p>
          <a:p>
            <a:pPr marL="457200" indent="-457200" algn="l">
              <a:buFont typeface="Wingdings" panose="05000000000000000000" pitchFamily="2" charset="2"/>
              <a:buChar char="q"/>
            </a:pPr>
            <a:r>
              <a:rPr lang="en-US" dirty="0"/>
              <a:t>FCOI disclosures are not required for this non-research activity.  Select “Yes. The person designated to conduct fCOI reviews at the VA Medical Center represented in this application has completed fCOI review for the Project Lead/Principal Investigator and identified no conflicts of interest.”</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Project Cover Sheet (cont.)</a:t>
            </a:r>
            <a:endParaRPr lang="en-US" dirty="0"/>
          </a:p>
        </p:txBody>
      </p:sp>
      <p:pic>
        <p:nvPicPr>
          <p:cNvPr id="4" name="Picture 3">
            <a:extLst>
              <a:ext uri="{FF2B5EF4-FFF2-40B4-BE49-F238E27FC236}">
                <a16:creationId xmlns:a16="http://schemas.microsoft.com/office/drawing/2014/main" id="{9323C00C-7EEE-FD73-FAEB-8C65828FFC5C}"/>
              </a:ext>
            </a:extLst>
          </p:cNvPr>
          <p:cNvPicPr>
            <a:picLocks noChangeAspect="1"/>
          </p:cNvPicPr>
          <p:nvPr/>
        </p:nvPicPr>
        <p:blipFill>
          <a:blip r:embed="rId3"/>
          <a:stretch>
            <a:fillRect/>
          </a:stretch>
        </p:blipFill>
        <p:spPr>
          <a:xfrm>
            <a:off x="132239" y="1625427"/>
            <a:ext cx="6534150" cy="3226272"/>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12421003">
            <a:off x="235980" y="3196397"/>
            <a:ext cx="240709" cy="843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56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758985" y="1259667"/>
            <a:ext cx="5203054" cy="3607145"/>
          </a:xfrm>
        </p:spPr>
        <p:txBody>
          <a:bodyPr/>
          <a:lstStyle/>
          <a:p>
            <a:pPr marL="457200" indent="-457200" algn="l">
              <a:buFont typeface="Wingdings" panose="05000000000000000000" pitchFamily="2" charset="2"/>
              <a:buChar char="q"/>
            </a:pPr>
            <a:r>
              <a:rPr lang="en-US" dirty="0"/>
              <a:t>Select “Other” in response to “Project Characteristics,” and describe clinical use of HUD.</a:t>
            </a:r>
          </a:p>
          <a:p>
            <a:pPr marL="457200" indent="-457200" algn="l">
              <a:buFont typeface="Wingdings" panose="05000000000000000000" pitchFamily="2" charset="2"/>
              <a:buChar char="q"/>
            </a:pPr>
            <a:r>
              <a:rPr lang="en-US" dirty="0"/>
              <a:t>Select “No” in response to “Are any of the following determinations sought for this project”.</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Project Cover Sheet (cont.)</a:t>
            </a:r>
            <a:endParaRPr lang="en-US" dirty="0"/>
          </a:p>
        </p:txBody>
      </p:sp>
      <p:sp>
        <p:nvSpPr>
          <p:cNvPr id="10" name="Arrow: Left 9">
            <a:extLst>
              <a:ext uri="{FF2B5EF4-FFF2-40B4-BE49-F238E27FC236}">
                <a16:creationId xmlns:a16="http://schemas.microsoft.com/office/drawing/2014/main" id="{005A276F-F724-90DD-2F61-A0C479126C2D}"/>
              </a:ext>
            </a:extLst>
          </p:cNvPr>
          <p:cNvSpPr/>
          <p:nvPr/>
        </p:nvSpPr>
        <p:spPr>
          <a:xfrm rot="1326117">
            <a:off x="3046316" y="4360746"/>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2B66B61-735B-7B93-54DA-77E3F6F60128}"/>
              </a:ext>
            </a:extLst>
          </p:cNvPr>
          <p:cNvPicPr>
            <a:picLocks noChangeAspect="1"/>
          </p:cNvPicPr>
          <p:nvPr/>
        </p:nvPicPr>
        <p:blipFill>
          <a:blip r:embed="rId3"/>
          <a:stretch>
            <a:fillRect/>
          </a:stretch>
        </p:blipFill>
        <p:spPr>
          <a:xfrm>
            <a:off x="137907" y="1174845"/>
            <a:ext cx="6613100" cy="3607145"/>
          </a:xfrm>
          <a:prstGeom prst="rect">
            <a:avLst/>
          </a:prstGeom>
        </p:spPr>
      </p:pic>
      <p:sp>
        <p:nvSpPr>
          <p:cNvPr id="8" name="Rectangle: Rounded Corners 7">
            <a:extLst>
              <a:ext uri="{FF2B5EF4-FFF2-40B4-BE49-F238E27FC236}">
                <a16:creationId xmlns:a16="http://schemas.microsoft.com/office/drawing/2014/main" id="{574279B5-CC5F-CC2F-2958-B85241E7B943}"/>
              </a:ext>
            </a:extLst>
          </p:cNvPr>
          <p:cNvSpPr/>
          <p:nvPr/>
        </p:nvSpPr>
        <p:spPr>
          <a:xfrm>
            <a:off x="5314279" y="5267894"/>
            <a:ext cx="2431227" cy="820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 Complete! </a:t>
            </a:r>
          </a:p>
        </p:txBody>
      </p:sp>
    </p:spTree>
    <p:extLst>
      <p:ext uri="{BB962C8B-B14F-4D97-AF65-F5344CB8AC3E}">
        <p14:creationId xmlns:p14="http://schemas.microsoft.com/office/powerpoint/2010/main" val="394343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IRB Information Sheet</a:t>
            </a:r>
            <a:endParaRPr lang="en-US" dirty="0"/>
          </a:p>
        </p:txBody>
      </p:sp>
      <p:graphicFrame>
        <p:nvGraphicFramePr>
          <p:cNvPr id="7" name="Diagram 6">
            <a:extLst>
              <a:ext uri="{FF2B5EF4-FFF2-40B4-BE49-F238E27FC236}">
                <a16:creationId xmlns:a16="http://schemas.microsoft.com/office/drawing/2014/main" id="{BF092C60-75E6-B610-C799-F159EEBB6B08}"/>
              </a:ext>
            </a:extLst>
          </p:cNvPr>
          <p:cNvGraphicFramePr/>
          <p:nvPr/>
        </p:nvGraphicFramePr>
        <p:xfrm>
          <a:off x="6741058" y="3169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70F6DEF-A842-496D-5B27-1F6B089A36E2}"/>
              </a:ext>
            </a:extLst>
          </p:cNvPr>
          <p:cNvPicPr>
            <a:picLocks noChangeAspect="1"/>
          </p:cNvPicPr>
          <p:nvPr/>
        </p:nvPicPr>
        <p:blipFill>
          <a:blip r:embed="rId8"/>
          <a:stretch>
            <a:fillRect/>
          </a:stretch>
        </p:blipFill>
        <p:spPr>
          <a:xfrm>
            <a:off x="0" y="869332"/>
            <a:ext cx="6262523" cy="5281261"/>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a:off x="3350066" y="5212176"/>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33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544809" y="1706390"/>
            <a:ext cx="5203054" cy="3607145"/>
          </a:xfrm>
        </p:spPr>
        <p:txBody>
          <a:bodyPr/>
          <a:lstStyle/>
          <a:p>
            <a:pPr marL="457200" indent="-457200" algn="l">
              <a:buFont typeface="Wingdings" panose="05000000000000000000" pitchFamily="2" charset="2"/>
              <a:buChar char="q"/>
            </a:pPr>
            <a:r>
              <a:rPr lang="en-US" dirty="0"/>
              <a:t>Create a new wizard from scratch, and advance to “Non-VA IRB,” and select “No.” </a:t>
            </a:r>
          </a:p>
          <a:p>
            <a:pPr marL="457200" indent="-457200" algn="l">
              <a:buFont typeface="Wingdings" panose="05000000000000000000" pitchFamily="2" charset="2"/>
              <a:buChar char="q"/>
            </a:pPr>
            <a:r>
              <a:rPr lang="en-US" dirty="0"/>
              <a:t>Continue to “Multi-site” and select “No.”</a:t>
            </a:r>
          </a:p>
          <a:p>
            <a:pPr marL="457200" indent="-457200" algn="l">
              <a:buFont typeface="Wingdings" panose="05000000000000000000" pitchFamily="2" charset="2"/>
              <a:buChar char="q"/>
            </a:pPr>
            <a:r>
              <a:rPr lang="en-US" dirty="0"/>
              <a:t>At “PI Assessment of Risk Level” select “Greater than Minimal Risk.”</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IRB Information Sheet (cont.)</a:t>
            </a:r>
            <a:endParaRPr lang="en-US" dirty="0"/>
          </a:p>
        </p:txBody>
      </p:sp>
      <p:pic>
        <p:nvPicPr>
          <p:cNvPr id="9" name="Picture 8">
            <a:extLst>
              <a:ext uri="{FF2B5EF4-FFF2-40B4-BE49-F238E27FC236}">
                <a16:creationId xmlns:a16="http://schemas.microsoft.com/office/drawing/2014/main" id="{5FB3297B-37C8-D96B-189A-E5E43FBB309A}"/>
              </a:ext>
            </a:extLst>
          </p:cNvPr>
          <p:cNvPicPr>
            <a:picLocks noChangeAspect="1"/>
          </p:cNvPicPr>
          <p:nvPr/>
        </p:nvPicPr>
        <p:blipFill>
          <a:blip r:embed="rId3"/>
          <a:stretch>
            <a:fillRect/>
          </a:stretch>
        </p:blipFill>
        <p:spPr>
          <a:xfrm>
            <a:off x="41081" y="1312834"/>
            <a:ext cx="6503728" cy="3473822"/>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1326117">
            <a:off x="4631391" y="3949255"/>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05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569079" y="1365922"/>
            <a:ext cx="5203054" cy="4369715"/>
          </a:xfrm>
        </p:spPr>
        <p:txBody>
          <a:bodyPr/>
          <a:lstStyle/>
          <a:p>
            <a:pPr marL="457200" indent="-457200" algn="l">
              <a:buFont typeface="Wingdings" panose="05000000000000000000" pitchFamily="2" charset="2"/>
              <a:buChar char="q"/>
            </a:pPr>
            <a:r>
              <a:rPr lang="en-US" dirty="0"/>
              <a:t>Under “Greater than Minimal Risk Review Type Requested,” select “IRB Review.”</a:t>
            </a:r>
          </a:p>
          <a:p>
            <a:pPr marL="457200" indent="-457200" algn="l">
              <a:buFont typeface="Wingdings" panose="05000000000000000000" pitchFamily="2" charset="2"/>
              <a:buChar char="q"/>
            </a:pPr>
            <a:r>
              <a:rPr lang="en-US" dirty="0"/>
              <a:t>Under “Clinical Trial,” select “No.”</a:t>
            </a:r>
          </a:p>
          <a:p>
            <a:pPr marL="457200" indent="-457200" algn="l">
              <a:buFont typeface="Wingdings" panose="05000000000000000000" pitchFamily="2" charset="2"/>
              <a:buChar char="q"/>
            </a:pPr>
            <a:r>
              <a:rPr lang="en-US" dirty="0"/>
              <a:t>Select “No” for all responses under “International Research Information.”</a:t>
            </a:r>
          </a:p>
          <a:p>
            <a:pPr marL="457200" indent="-457200" algn="l">
              <a:buFont typeface="Wingdings" panose="05000000000000000000" pitchFamily="2" charset="2"/>
              <a:buChar char="q"/>
            </a:pPr>
            <a:r>
              <a:rPr lang="en-US" dirty="0"/>
              <a:t>Under “Recruitment Strategy Information” select “Other,” and describe as “HUD – Clinical Care Provision.”</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6379173" y="372980"/>
            <a:ext cx="5582866"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200" dirty="0"/>
              <a:t>VAIRRS: VA IRB Information Sheet (cont.)</a:t>
            </a:r>
          </a:p>
        </p:txBody>
      </p:sp>
      <p:pic>
        <p:nvPicPr>
          <p:cNvPr id="4" name="Picture 3">
            <a:extLst>
              <a:ext uri="{FF2B5EF4-FFF2-40B4-BE49-F238E27FC236}">
                <a16:creationId xmlns:a16="http://schemas.microsoft.com/office/drawing/2014/main" id="{7FD2033C-6C25-F626-D266-50FE8477750B}"/>
              </a:ext>
            </a:extLst>
          </p:cNvPr>
          <p:cNvPicPr>
            <a:picLocks noChangeAspect="1"/>
          </p:cNvPicPr>
          <p:nvPr/>
        </p:nvPicPr>
        <p:blipFill>
          <a:blip r:embed="rId3"/>
          <a:stretch>
            <a:fillRect/>
          </a:stretch>
        </p:blipFill>
        <p:spPr>
          <a:xfrm>
            <a:off x="-665795" y="0"/>
            <a:ext cx="7044968" cy="6858000"/>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881676">
            <a:off x="1520028" y="5689254"/>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8480F135-9552-46FF-AB0F-C5CA4804D35E}"/>
              </a:ext>
            </a:extLst>
          </p:cNvPr>
          <p:cNvSpPr/>
          <p:nvPr/>
        </p:nvSpPr>
        <p:spPr>
          <a:xfrm rot="19046418">
            <a:off x="2811259" y="6201580"/>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823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6916365" y="372980"/>
            <a:ext cx="5045673"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200" dirty="0"/>
              <a:t>VAIRRS: VA IRB Information Sheet (cont.)</a:t>
            </a:r>
          </a:p>
        </p:txBody>
      </p:sp>
      <p:pic>
        <p:nvPicPr>
          <p:cNvPr id="3" name="Picture 2">
            <a:extLst>
              <a:ext uri="{FF2B5EF4-FFF2-40B4-BE49-F238E27FC236}">
                <a16:creationId xmlns:a16="http://schemas.microsoft.com/office/drawing/2014/main" id="{B2E6E1A8-B3A3-D1B1-5DCA-AD92116853DB}"/>
              </a:ext>
            </a:extLst>
          </p:cNvPr>
          <p:cNvPicPr>
            <a:picLocks noChangeAspect="1"/>
          </p:cNvPicPr>
          <p:nvPr/>
        </p:nvPicPr>
        <p:blipFill>
          <a:blip r:embed="rId3"/>
          <a:stretch>
            <a:fillRect/>
          </a:stretch>
        </p:blipFill>
        <p:spPr>
          <a:xfrm>
            <a:off x="-203577" y="0"/>
            <a:ext cx="6772656" cy="6858000"/>
          </a:xfrm>
          <a:prstGeom prst="rect">
            <a:avLst/>
          </a:prstGeom>
        </p:spPr>
      </p:pic>
      <p:sp>
        <p:nvSpPr>
          <p:cNvPr id="11" name="Subtitle 4">
            <a:extLst>
              <a:ext uri="{FF2B5EF4-FFF2-40B4-BE49-F238E27FC236}">
                <a16:creationId xmlns:a16="http://schemas.microsoft.com/office/drawing/2014/main" id="{F13490AF-1FCB-2E63-4432-74A606BA57F2}"/>
              </a:ext>
            </a:extLst>
          </p:cNvPr>
          <p:cNvSpPr txBox="1">
            <a:spLocks/>
          </p:cNvSpPr>
          <p:nvPr/>
        </p:nvSpPr>
        <p:spPr>
          <a:xfrm>
            <a:off x="6569079" y="1278913"/>
            <a:ext cx="5203054" cy="46549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q"/>
            </a:pPr>
            <a:r>
              <a:rPr lang="en-US" dirty="0"/>
              <a:t>Under “Subject Population Information,” select “None.”</a:t>
            </a:r>
          </a:p>
          <a:p>
            <a:pPr marL="457200" indent="-457200" algn="l">
              <a:buFont typeface="Wingdings" panose="05000000000000000000" pitchFamily="2" charset="2"/>
              <a:buChar char="q"/>
            </a:pPr>
            <a:r>
              <a:rPr lang="en-US" dirty="0"/>
              <a:t>Under “Intended Participants,” select “No.”</a:t>
            </a:r>
          </a:p>
          <a:p>
            <a:pPr marL="457200" indent="-457200" algn="l">
              <a:buFont typeface="Wingdings" panose="05000000000000000000" pitchFamily="2" charset="2"/>
              <a:buChar char="q"/>
            </a:pPr>
            <a:r>
              <a:rPr lang="en-US" dirty="0"/>
              <a:t>Under “Subject Group Interaction,” select “No.”</a:t>
            </a:r>
          </a:p>
          <a:p>
            <a:pPr marL="457200" indent="-457200" algn="l">
              <a:buFont typeface="Wingdings" panose="05000000000000000000" pitchFamily="2" charset="2"/>
              <a:buChar char="q"/>
            </a:pPr>
            <a:r>
              <a:rPr lang="en-US" dirty="0"/>
              <a:t>Under “Participant Compensation,” select “No.”</a:t>
            </a:r>
          </a:p>
          <a:p>
            <a:pPr marL="457200" indent="-457200" algn="l">
              <a:buFont typeface="Wingdings" panose="05000000000000000000" pitchFamily="2" charset="2"/>
              <a:buChar char="q"/>
            </a:pPr>
            <a:r>
              <a:rPr lang="en-US" dirty="0"/>
              <a:t>Under “Research Procedures Information,” select “Humanitarian Use Device (HUD)” only.</a:t>
            </a:r>
          </a:p>
          <a:p>
            <a:pPr marL="457200" indent="-457200" algn="l">
              <a:buFont typeface="Wingdings" panose="05000000000000000000" pitchFamily="2" charset="2"/>
              <a:buChar char="q"/>
            </a:pPr>
            <a:endParaRPr lang="en-US" dirty="0"/>
          </a:p>
        </p:txBody>
      </p:sp>
      <p:sp>
        <p:nvSpPr>
          <p:cNvPr id="7" name="Arrow: Left 6">
            <a:extLst>
              <a:ext uri="{FF2B5EF4-FFF2-40B4-BE49-F238E27FC236}">
                <a16:creationId xmlns:a16="http://schemas.microsoft.com/office/drawing/2014/main" id="{8480F135-9552-46FF-AB0F-C5CA4804D35E}"/>
              </a:ext>
            </a:extLst>
          </p:cNvPr>
          <p:cNvSpPr/>
          <p:nvPr/>
        </p:nvSpPr>
        <p:spPr>
          <a:xfrm rot="19046418">
            <a:off x="3000625" y="6348628"/>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76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Discussion Items</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r>
              <a:rPr lang="en-US" dirty="0"/>
              <a:t>The purpose of this bi-monthly webinar is to update the VA research community on the following topics:</a:t>
            </a:r>
          </a:p>
          <a:p>
            <a:pPr lvl="1"/>
            <a:r>
              <a:rPr lang="en-US" sz="2800" dirty="0"/>
              <a:t>Updates on the CDC TPOXX Expanded Access Program (EAP) for </a:t>
            </a:r>
            <a:r>
              <a:rPr lang="en-US" sz="2800" dirty="0" err="1"/>
              <a:t>Mpox</a:t>
            </a:r>
            <a:r>
              <a:rPr lang="en-US" sz="2800" dirty="0"/>
              <a:t>, including</a:t>
            </a:r>
          </a:p>
          <a:p>
            <a:pPr lvl="2"/>
            <a:r>
              <a:rPr lang="en-US" sz="2800" dirty="0"/>
              <a:t>Approval of continuing review approval for the protocol by the CDC IRB;</a:t>
            </a:r>
          </a:p>
          <a:p>
            <a:pPr lvl="1"/>
            <a:r>
              <a:rPr lang="en-US" sz="2800" dirty="0"/>
              <a:t>Humanitarian Use Devices, including review requirements and VAIRRS tips;</a:t>
            </a:r>
          </a:p>
          <a:p>
            <a:pPr lvl="1"/>
            <a:r>
              <a:rPr lang="en-US" sz="2800" dirty="0"/>
              <a:t>Technical amendment to VHA Directive 1200.05(3): Paperwork Reduction Act Exclusion for VHA Research; and</a:t>
            </a:r>
          </a:p>
          <a:p>
            <a:pPr lvl="1"/>
            <a:r>
              <a:rPr lang="en-US" sz="2800" dirty="0"/>
              <a:t>Commercial IRB issues, including:</a:t>
            </a:r>
          </a:p>
          <a:p>
            <a:pPr lvl="2"/>
            <a:r>
              <a:rPr lang="en-US" sz="2800" dirty="0"/>
              <a:t>Update on ORD’s data call on remediation of informed  consent documents approved by the Advarra IRB.</a:t>
            </a:r>
          </a:p>
        </p:txBody>
      </p:sp>
    </p:spTree>
    <p:extLst>
      <p:ext uri="{BB962C8B-B14F-4D97-AF65-F5344CB8AC3E}">
        <p14:creationId xmlns:p14="http://schemas.microsoft.com/office/powerpoint/2010/main" val="266476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5" name="Subtitle 4">
            <a:extLst>
              <a:ext uri="{FF2B5EF4-FFF2-40B4-BE49-F238E27FC236}">
                <a16:creationId xmlns:a16="http://schemas.microsoft.com/office/drawing/2014/main" id="{77DE66CB-0D14-C26D-FEDF-73F1510BF758}"/>
              </a:ext>
            </a:extLst>
          </p:cNvPr>
          <p:cNvSpPr>
            <a:spLocks noGrp="1"/>
          </p:cNvSpPr>
          <p:nvPr>
            <p:ph type="subTitle" idx="1"/>
          </p:nvPr>
        </p:nvSpPr>
        <p:spPr>
          <a:xfrm>
            <a:off x="6544809" y="1706390"/>
            <a:ext cx="5203054" cy="2846155"/>
          </a:xfrm>
        </p:spPr>
        <p:txBody>
          <a:bodyPr/>
          <a:lstStyle/>
          <a:p>
            <a:pPr marL="457200" indent="-457200" algn="l">
              <a:buFont typeface="Wingdings" panose="05000000000000000000" pitchFamily="2" charset="2"/>
              <a:buChar char="q"/>
            </a:pPr>
            <a:r>
              <a:rPr lang="en-US" dirty="0"/>
              <a:t>Under “Usual Care/Standard of Care in a Clinical Space,” select “No.”</a:t>
            </a:r>
          </a:p>
          <a:p>
            <a:pPr marL="457200" indent="-457200" algn="l">
              <a:buFont typeface="Wingdings" panose="05000000000000000000" pitchFamily="2" charset="2"/>
              <a:buChar char="q"/>
            </a:pPr>
            <a:r>
              <a:rPr lang="en-US" dirty="0"/>
              <a:t>Under “Certificate of Confidentiality,” select “No.”</a:t>
            </a:r>
          </a:p>
          <a:p>
            <a:pPr marL="457200" indent="-457200" algn="l">
              <a:buFont typeface="Wingdings" panose="05000000000000000000" pitchFamily="2" charset="2"/>
              <a:buChar char="q"/>
            </a:pPr>
            <a:r>
              <a:rPr lang="en-US" dirty="0"/>
              <a:t>Provide responses for all requested information under “Humanitarian </a:t>
            </a:r>
            <a:r>
              <a:rPr lang="en-US"/>
              <a:t>Use Device </a:t>
            </a:r>
            <a:r>
              <a:rPr lang="en-US" dirty="0"/>
              <a:t>(</a:t>
            </a:r>
            <a:r>
              <a:rPr lang="en-US"/>
              <a:t>HUD)” </a:t>
            </a:r>
            <a:r>
              <a:rPr lang="en-US" dirty="0"/>
              <a:t>section.</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VA IRB Information Sheet (cont.)</a:t>
            </a:r>
            <a:endParaRPr lang="en-US" dirty="0"/>
          </a:p>
        </p:txBody>
      </p:sp>
      <p:pic>
        <p:nvPicPr>
          <p:cNvPr id="8" name="Picture 7">
            <a:extLst>
              <a:ext uri="{FF2B5EF4-FFF2-40B4-BE49-F238E27FC236}">
                <a16:creationId xmlns:a16="http://schemas.microsoft.com/office/drawing/2014/main" id="{9295623C-1552-53F4-27A3-FF9F551E056F}"/>
              </a:ext>
            </a:extLst>
          </p:cNvPr>
          <p:cNvPicPr>
            <a:picLocks noChangeAspect="1"/>
          </p:cNvPicPr>
          <p:nvPr/>
        </p:nvPicPr>
        <p:blipFill>
          <a:blip r:embed="rId3"/>
          <a:stretch>
            <a:fillRect/>
          </a:stretch>
        </p:blipFill>
        <p:spPr>
          <a:xfrm>
            <a:off x="646856" y="1007092"/>
            <a:ext cx="5000336" cy="5005741"/>
          </a:xfrm>
          <a:prstGeom prst="rect">
            <a:avLst/>
          </a:prstGeom>
        </p:spPr>
      </p:pic>
      <p:sp>
        <p:nvSpPr>
          <p:cNvPr id="11" name="Rectangle: Rounded Corners 10">
            <a:extLst>
              <a:ext uri="{FF2B5EF4-FFF2-40B4-BE49-F238E27FC236}">
                <a16:creationId xmlns:a16="http://schemas.microsoft.com/office/drawing/2014/main" id="{311F99E2-65D5-C35C-61B7-FD31CD887B26}"/>
              </a:ext>
            </a:extLst>
          </p:cNvPr>
          <p:cNvSpPr/>
          <p:nvPr/>
        </p:nvSpPr>
        <p:spPr>
          <a:xfrm>
            <a:off x="7736466" y="4552545"/>
            <a:ext cx="2431227" cy="820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 Complete! </a:t>
            </a:r>
          </a:p>
        </p:txBody>
      </p:sp>
    </p:spTree>
    <p:extLst>
      <p:ext uri="{BB962C8B-B14F-4D97-AF65-F5344CB8AC3E}">
        <p14:creationId xmlns:p14="http://schemas.microsoft.com/office/powerpoint/2010/main" val="3993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VAIRRS: Documents to Upload</a:t>
            </a:r>
            <a:endParaRPr lang="en-US" dirty="0"/>
          </a:p>
        </p:txBody>
      </p:sp>
      <p:graphicFrame>
        <p:nvGraphicFramePr>
          <p:cNvPr id="7" name="Diagram 6">
            <a:extLst>
              <a:ext uri="{FF2B5EF4-FFF2-40B4-BE49-F238E27FC236}">
                <a16:creationId xmlns:a16="http://schemas.microsoft.com/office/drawing/2014/main" id="{BF092C60-75E6-B610-C799-F159EEBB6B08}"/>
              </a:ext>
            </a:extLst>
          </p:cNvPr>
          <p:cNvGraphicFramePr/>
          <p:nvPr/>
        </p:nvGraphicFramePr>
        <p:xfrm>
          <a:off x="7090383" y="418482"/>
          <a:ext cx="5254017" cy="4775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8C25569-E024-9AE6-30AD-DECBF9C6A35B}"/>
              </a:ext>
            </a:extLst>
          </p:cNvPr>
          <p:cNvPicPr>
            <a:picLocks noChangeAspect="1"/>
          </p:cNvPicPr>
          <p:nvPr/>
        </p:nvPicPr>
        <p:blipFill>
          <a:blip r:embed="rId8"/>
          <a:stretch>
            <a:fillRect/>
          </a:stretch>
        </p:blipFill>
        <p:spPr>
          <a:xfrm>
            <a:off x="0" y="935354"/>
            <a:ext cx="6653719" cy="4946515"/>
          </a:xfrm>
          <a:prstGeom prst="rect">
            <a:avLst/>
          </a:prstGeom>
        </p:spPr>
      </p:pic>
      <p:sp>
        <p:nvSpPr>
          <p:cNvPr id="10" name="Arrow: Left 9">
            <a:extLst>
              <a:ext uri="{FF2B5EF4-FFF2-40B4-BE49-F238E27FC236}">
                <a16:creationId xmlns:a16="http://schemas.microsoft.com/office/drawing/2014/main" id="{005A276F-F724-90DD-2F61-A0C479126C2D}"/>
              </a:ext>
            </a:extLst>
          </p:cNvPr>
          <p:cNvSpPr/>
          <p:nvPr/>
        </p:nvSpPr>
        <p:spPr>
          <a:xfrm rot="20253904">
            <a:off x="5282626" y="5348143"/>
            <a:ext cx="583096" cy="927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4362FCD-93C6-0115-B9D6-18CE69F32BCF}"/>
              </a:ext>
            </a:extLst>
          </p:cNvPr>
          <p:cNvSpPr txBox="1"/>
          <p:nvPr/>
        </p:nvSpPr>
        <p:spPr>
          <a:xfrm>
            <a:off x="7090383" y="3532228"/>
            <a:ext cx="5101617" cy="341632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HDE Approval documentation from FDA</a:t>
            </a:r>
          </a:p>
          <a:p>
            <a:pPr marL="285750" indent="-285750">
              <a:buFont typeface="Wingdings" panose="05000000000000000000" pitchFamily="2" charset="2"/>
              <a:buChar char="q"/>
            </a:pPr>
            <a:r>
              <a:rPr lang="en-US" sz="2400" dirty="0"/>
              <a:t>If available, product information and product labeling</a:t>
            </a:r>
          </a:p>
          <a:p>
            <a:pPr marL="285750" indent="-285750">
              <a:buFont typeface="Wingdings" panose="05000000000000000000" pitchFamily="2" charset="2"/>
              <a:buChar char="q"/>
            </a:pPr>
            <a:r>
              <a:rPr lang="en-US" sz="2400" dirty="0"/>
              <a:t>Materials (as applicable) that will be shared with patients receiving the HUD</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endParaRPr lang="en-US" sz="2400" dirty="0"/>
          </a:p>
        </p:txBody>
      </p:sp>
    </p:spTree>
    <p:extLst>
      <p:ext uri="{BB962C8B-B14F-4D97-AF65-F5344CB8AC3E}">
        <p14:creationId xmlns:p14="http://schemas.microsoft.com/office/powerpoint/2010/main" val="443748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23668B-1476-C7C6-C23F-8829D9E744BC}"/>
              </a:ext>
            </a:extLst>
          </p:cNvPr>
          <p:cNvPicPr>
            <a:picLocks noChangeAspect="1"/>
          </p:cNvPicPr>
          <p:nvPr/>
        </p:nvPicPr>
        <p:blipFill>
          <a:blip r:embed="rId3"/>
          <a:stretch>
            <a:fillRect/>
          </a:stretch>
        </p:blipFill>
        <p:spPr>
          <a:xfrm>
            <a:off x="7437437" y="1136650"/>
            <a:ext cx="2828925" cy="1790700"/>
          </a:xfrm>
          <a:prstGeom prst="rect">
            <a:avLst/>
          </a:prstGeom>
        </p:spPr>
      </p:pic>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HUDs &amp; IRB Review</a:t>
            </a:r>
            <a:endParaRPr lang="en-US" dirty="0"/>
          </a:p>
        </p:txBody>
      </p:sp>
      <p:sp>
        <p:nvSpPr>
          <p:cNvPr id="4" name="TextBox 3">
            <a:extLst>
              <a:ext uri="{FF2B5EF4-FFF2-40B4-BE49-F238E27FC236}">
                <a16:creationId xmlns:a16="http://schemas.microsoft.com/office/drawing/2014/main" id="{E489F204-AC5F-339B-4C74-559925C68B48}"/>
              </a:ext>
            </a:extLst>
          </p:cNvPr>
          <p:cNvSpPr txBox="1"/>
          <p:nvPr/>
        </p:nvSpPr>
        <p:spPr>
          <a:xfrm>
            <a:off x="6540500" y="5721350"/>
            <a:ext cx="5867400" cy="369332"/>
          </a:xfrm>
          <a:prstGeom prst="rect">
            <a:avLst/>
          </a:prstGeom>
          <a:noFill/>
        </p:spPr>
        <p:txBody>
          <a:bodyPr wrap="square" rtlCol="0">
            <a:spAutoFit/>
          </a:bodyPr>
          <a:lstStyle/>
          <a:p>
            <a:r>
              <a:rPr lang="en-US" dirty="0">
                <a:hlinkClick r:id="rId4"/>
              </a:rPr>
              <a:t>Ref: Humanitarian Device Exemption (HDE) Program | FDA</a:t>
            </a:r>
            <a:endParaRPr lang="en-US" dirty="0"/>
          </a:p>
        </p:txBody>
      </p:sp>
      <p:sp>
        <p:nvSpPr>
          <p:cNvPr id="12" name="TextBox 11">
            <a:extLst>
              <a:ext uri="{FF2B5EF4-FFF2-40B4-BE49-F238E27FC236}">
                <a16:creationId xmlns:a16="http://schemas.microsoft.com/office/drawing/2014/main" id="{941F9372-E8C0-31DB-5FAA-AEBBE3CA0FA5}"/>
              </a:ext>
            </a:extLst>
          </p:cNvPr>
          <p:cNvSpPr txBox="1"/>
          <p:nvPr/>
        </p:nvSpPr>
        <p:spPr>
          <a:xfrm>
            <a:off x="127000" y="914400"/>
            <a:ext cx="11466739" cy="5616922"/>
          </a:xfrm>
          <a:prstGeom prst="rect">
            <a:avLst/>
          </a:prstGeom>
          <a:noFill/>
        </p:spPr>
        <p:txBody>
          <a:bodyPr wrap="square" rtlCol="0">
            <a:spAutoFit/>
          </a:bodyPr>
          <a:lstStyle/>
          <a:p>
            <a:r>
              <a:rPr lang="en-US" sz="2400" b="1" dirty="0">
                <a:effectLst/>
                <a:ea typeface="Calibri" panose="020F0502020204030204" pitchFamily="34" charset="0"/>
                <a:cs typeface="Times New Roman" panose="02020603050405020304" pitchFamily="18" charset="0"/>
              </a:rPr>
              <a:t>Initial IRB review must be by convened board. FDA recommends </a:t>
            </a:r>
          </a:p>
          <a:p>
            <a:pPr>
              <a:spcAft>
                <a:spcPts val="600"/>
              </a:spcAft>
            </a:pPr>
            <a:r>
              <a:rPr lang="en-US" sz="2400" b="1" dirty="0">
                <a:ea typeface="Calibri" panose="020F0502020204030204" pitchFamily="34" charset="0"/>
                <a:cs typeface="Times New Roman" panose="02020603050405020304" pitchFamily="18" charset="0"/>
              </a:rPr>
              <a:t>r</a:t>
            </a:r>
            <a:r>
              <a:rPr lang="en-US" sz="2400" b="1" dirty="0">
                <a:effectLst/>
                <a:ea typeface="Calibri" panose="020F0502020204030204" pitchFamily="34" charset="0"/>
                <a:cs typeface="Times New Roman" panose="02020603050405020304" pitchFamily="18" charset="0"/>
              </a:rPr>
              <a:t>eview of:</a:t>
            </a:r>
          </a:p>
          <a:p>
            <a:pPr marL="685800" indent="-39370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 </a:t>
            </a:r>
            <a:r>
              <a:rPr lang="en-US" sz="2400" b="1" dirty="0">
                <a:effectLst/>
                <a:ea typeface="Calibri" panose="020F0502020204030204" pitchFamily="34" charset="0"/>
                <a:cs typeface="Times New Roman" panose="02020603050405020304" pitchFamily="18" charset="0"/>
              </a:rPr>
              <a:t>A copy of the HDE approval order; </a:t>
            </a:r>
          </a:p>
          <a:p>
            <a:pPr marL="285750" indent="46355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A</a:t>
            </a:r>
            <a:r>
              <a:rPr lang="en-US" sz="2400" b="1" dirty="0">
                <a:effectLst/>
                <a:ea typeface="Calibri" panose="020F0502020204030204" pitchFamily="34" charset="0"/>
                <a:cs typeface="Times New Roman" panose="02020603050405020304" pitchFamily="18" charset="0"/>
              </a:rPr>
              <a:t> description of the device; </a:t>
            </a:r>
          </a:p>
          <a:p>
            <a:pPr marL="285750" indent="46355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T</a:t>
            </a:r>
            <a:r>
              <a:rPr lang="en-US" sz="2400" b="1" dirty="0">
                <a:effectLst/>
                <a:ea typeface="Calibri" panose="020F0502020204030204" pitchFamily="34" charset="0"/>
                <a:cs typeface="Times New Roman" panose="02020603050405020304" pitchFamily="18" charset="0"/>
              </a:rPr>
              <a:t>he product labeling; </a:t>
            </a:r>
          </a:p>
          <a:p>
            <a:pPr marL="285750" indent="46355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T</a:t>
            </a:r>
            <a:r>
              <a:rPr lang="en-US" sz="2400" b="1" dirty="0">
                <a:effectLst/>
                <a:ea typeface="Calibri" panose="020F0502020204030204" pitchFamily="34" charset="0"/>
                <a:cs typeface="Times New Roman" panose="02020603050405020304" pitchFamily="18" charset="0"/>
              </a:rPr>
              <a:t>he patient information packet that may accompany the HUD; </a:t>
            </a:r>
          </a:p>
          <a:p>
            <a:pPr marL="285750" indent="46355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A</a:t>
            </a:r>
            <a:r>
              <a:rPr lang="en-US" sz="2400" b="1" dirty="0">
                <a:effectLst/>
                <a:ea typeface="Calibri" panose="020F0502020204030204" pitchFamily="34" charset="0"/>
                <a:cs typeface="Times New Roman" panose="02020603050405020304" pitchFamily="18" charset="0"/>
              </a:rPr>
              <a:t> sample consent form for the use of the HUD</a:t>
            </a:r>
            <a:r>
              <a:rPr lang="en-US" sz="2400" b="1" i="1" dirty="0">
                <a:effectLst/>
                <a:ea typeface="Calibri" panose="020F0502020204030204" pitchFamily="34" charset="0"/>
                <a:cs typeface="Times New Roman" panose="02020603050405020304" pitchFamily="18" charset="0"/>
              </a:rPr>
              <a:t>. </a:t>
            </a:r>
            <a:r>
              <a:rPr lang="en-US" sz="2400" i="1" dirty="0"/>
              <a:t>Neither the FD&amp;C Act nor FDA regulations require informed consent from patients who are treated or diagnosed with an HDE-approved HUD in the course of their clinical care. However, the IRB can require an IRB-approved informed consent be obtained for use of the HUD for clinical care at a facility or utilize a clinical care consent for treatment with additional content</a:t>
            </a:r>
            <a:r>
              <a:rPr lang="en-US" sz="2400" b="1" dirty="0">
                <a:effectLst/>
                <a:ea typeface="Calibri" panose="020F0502020204030204" pitchFamily="34" charset="0"/>
                <a:cs typeface="Times New Roman" panose="02020603050405020304" pitchFamily="18" charset="0"/>
              </a:rPr>
              <a:t>; and</a:t>
            </a:r>
          </a:p>
          <a:p>
            <a:pPr marL="285750" indent="463550">
              <a:buFont typeface="Wingdings" panose="05000000000000000000" pitchFamily="2" charset="2"/>
              <a:buChar char="q"/>
            </a:pPr>
            <a:r>
              <a:rPr lang="en-US" sz="2400" b="1" dirty="0">
                <a:ea typeface="Calibri" panose="020F0502020204030204" pitchFamily="34" charset="0"/>
                <a:cs typeface="Times New Roman" panose="02020603050405020304" pitchFamily="18" charset="0"/>
              </a:rPr>
              <a:t>A</a:t>
            </a:r>
            <a:r>
              <a:rPr lang="en-US" sz="2400" b="1" dirty="0">
                <a:effectLst/>
                <a:ea typeface="Calibri" panose="020F0502020204030204" pitchFamily="34" charset="0"/>
                <a:cs typeface="Times New Roman" panose="02020603050405020304" pitchFamily="18" charset="0"/>
              </a:rPr>
              <a:t> summary of how the physician proposes to use the device, including a description of any screening procedures, the HUD procedure, and any patient follow-up visits, tests or procedures.</a:t>
            </a:r>
            <a:endParaRPr lang="en-US"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307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23668B-1476-C7C6-C23F-8829D9E744BC}"/>
              </a:ext>
            </a:extLst>
          </p:cNvPr>
          <p:cNvPicPr>
            <a:picLocks noChangeAspect="1"/>
          </p:cNvPicPr>
          <p:nvPr/>
        </p:nvPicPr>
        <p:blipFill>
          <a:blip r:embed="rId3"/>
          <a:stretch>
            <a:fillRect/>
          </a:stretch>
        </p:blipFill>
        <p:spPr>
          <a:xfrm>
            <a:off x="127000" y="1860297"/>
            <a:ext cx="2828925" cy="1790700"/>
          </a:xfrm>
          <a:prstGeom prst="rect">
            <a:avLst/>
          </a:prstGeom>
        </p:spPr>
      </p:pic>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HUDs &amp; IRB Review</a:t>
            </a:r>
            <a:endParaRPr lang="en-US" dirty="0"/>
          </a:p>
        </p:txBody>
      </p:sp>
      <p:sp>
        <p:nvSpPr>
          <p:cNvPr id="4" name="TextBox 3">
            <a:extLst>
              <a:ext uri="{FF2B5EF4-FFF2-40B4-BE49-F238E27FC236}">
                <a16:creationId xmlns:a16="http://schemas.microsoft.com/office/drawing/2014/main" id="{E489F204-AC5F-339B-4C74-559925C68B48}"/>
              </a:ext>
            </a:extLst>
          </p:cNvPr>
          <p:cNvSpPr txBox="1"/>
          <p:nvPr/>
        </p:nvSpPr>
        <p:spPr>
          <a:xfrm>
            <a:off x="6197600" y="5709166"/>
            <a:ext cx="5867400" cy="369332"/>
          </a:xfrm>
          <a:prstGeom prst="rect">
            <a:avLst/>
          </a:prstGeom>
          <a:noFill/>
        </p:spPr>
        <p:txBody>
          <a:bodyPr wrap="square" rtlCol="0">
            <a:spAutoFit/>
          </a:bodyPr>
          <a:lstStyle/>
          <a:p>
            <a:r>
              <a:rPr lang="en-US" dirty="0">
                <a:hlinkClick r:id="rId4"/>
              </a:rPr>
              <a:t>Ref: Humanitarian Device Exemption (HDE) Program | FDA</a:t>
            </a:r>
            <a:endParaRPr lang="en-US" dirty="0"/>
          </a:p>
        </p:txBody>
      </p:sp>
      <p:sp>
        <p:nvSpPr>
          <p:cNvPr id="12" name="TextBox 11">
            <a:extLst>
              <a:ext uri="{FF2B5EF4-FFF2-40B4-BE49-F238E27FC236}">
                <a16:creationId xmlns:a16="http://schemas.microsoft.com/office/drawing/2014/main" id="{941F9372-E8C0-31DB-5FAA-AEBBE3CA0FA5}"/>
              </a:ext>
            </a:extLst>
          </p:cNvPr>
          <p:cNvSpPr txBox="1"/>
          <p:nvPr/>
        </p:nvSpPr>
        <p:spPr>
          <a:xfrm>
            <a:off x="127000" y="914400"/>
            <a:ext cx="11466739" cy="830997"/>
          </a:xfrm>
          <a:prstGeom prst="rect">
            <a:avLst/>
          </a:prstGeom>
          <a:noFill/>
        </p:spPr>
        <p:txBody>
          <a:bodyPr wrap="square" rtlCol="0">
            <a:spAutoFit/>
          </a:bodyPr>
          <a:lstStyle/>
          <a:p>
            <a:r>
              <a:rPr lang="en-US" sz="2400" b="1" dirty="0">
                <a:ea typeface="Calibri" panose="020F0502020204030204" pitchFamily="34" charset="0"/>
                <a:cs typeface="Times New Roman" panose="02020603050405020304" pitchFamily="18" charset="0"/>
              </a:rPr>
              <a:t>VAIRRS forms and wizards may not capture information the IRB needs.  Making sure to provide answers to the following 9 questions can facilitate IRB review:</a:t>
            </a:r>
            <a:endParaRPr lang="en-US" dirty="0"/>
          </a:p>
        </p:txBody>
      </p:sp>
      <p:sp>
        <p:nvSpPr>
          <p:cNvPr id="7" name="TextBox 6">
            <a:extLst>
              <a:ext uri="{FF2B5EF4-FFF2-40B4-BE49-F238E27FC236}">
                <a16:creationId xmlns:a16="http://schemas.microsoft.com/office/drawing/2014/main" id="{BB63CB9E-1359-C77E-D05D-2F2D9767F5FC}"/>
              </a:ext>
            </a:extLst>
          </p:cNvPr>
          <p:cNvSpPr txBox="1"/>
          <p:nvPr/>
        </p:nvSpPr>
        <p:spPr>
          <a:xfrm>
            <a:off x="2790826" y="1803568"/>
            <a:ext cx="9274174" cy="3785652"/>
          </a:xfrm>
          <a:prstGeom prst="rect">
            <a:avLst/>
          </a:prstGeom>
          <a:noFill/>
        </p:spPr>
        <p:txBody>
          <a:bodyPr wrap="square" rtlCol="0">
            <a:spAutoFit/>
          </a:bodyPr>
          <a:lstStyle/>
          <a:p>
            <a:pPr marL="342900" indent="-342900">
              <a:buAutoNum type="arabicPeriod"/>
            </a:pPr>
            <a:r>
              <a:rPr lang="en-US" sz="2400" dirty="0">
                <a:effectLst/>
                <a:latin typeface="Calibri" panose="020F0502020204030204" pitchFamily="34" charset="0"/>
                <a:ea typeface="Times New Roman" panose="02020603050405020304" pitchFamily="18" charset="0"/>
                <a:cs typeface="Arial" panose="020B0604020202020204" pitchFamily="34" charset="0"/>
              </a:rPr>
              <a:t>Describe the device, the proposed mechanism of action, and any post-manufacturing modifications.</a:t>
            </a:r>
          </a:p>
          <a:p>
            <a:pPr marL="342900" indent="-342900">
              <a:buAutoNum type="arabicPeriod"/>
            </a:pPr>
            <a:r>
              <a:rPr lang="en-US" sz="2400" dirty="0">
                <a:effectLst/>
                <a:latin typeface="Calibri" panose="020F0502020204030204" pitchFamily="34" charset="0"/>
                <a:ea typeface="Times New Roman" panose="02020603050405020304" pitchFamily="18" charset="0"/>
                <a:cs typeface="Arial" panose="020B0604020202020204" pitchFamily="34" charset="0"/>
              </a:rPr>
              <a:t>Provide the indication for use of the device (</a:t>
            </a:r>
            <a:r>
              <a:rPr lang="en-US" sz="2400" i="1" dirty="0">
                <a:effectLst/>
                <a:latin typeface="Calibri" panose="020F0502020204030204" pitchFamily="34" charset="0"/>
                <a:ea typeface="Times New Roman" panose="02020603050405020304" pitchFamily="18" charset="0"/>
                <a:cs typeface="Arial" panose="020B0604020202020204" pitchFamily="34" charset="0"/>
              </a:rPr>
              <a:t>this must be consistent with the information provided to FDA to request Humanitarian Device Exemption (HDE)</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p>
          <a:p>
            <a:pPr marL="342900" indent="-342900">
              <a:buFontTx/>
              <a:buAutoNum type="arabicPeriod"/>
            </a:pPr>
            <a:r>
              <a:rPr lang="en-US" sz="2400" dirty="0">
                <a:effectLst/>
                <a:latin typeface="Calibri" panose="020F0502020204030204" pitchFamily="34" charset="0"/>
                <a:ea typeface="Times New Roman" panose="02020603050405020304" pitchFamily="18" charset="0"/>
                <a:cs typeface="Arial" panose="020B0604020202020204" pitchFamily="34" charset="0"/>
              </a:rPr>
              <a:t>Describe any provider training and/or credentialing required prior to use of this device.</a:t>
            </a:r>
          </a:p>
          <a:p>
            <a:pPr marL="342900" indent="-342900">
              <a:buAutoNum type="arabicPeriod"/>
            </a:pPr>
            <a:r>
              <a:rPr lang="en-US" sz="2400" dirty="0">
                <a:effectLst/>
                <a:latin typeface="Calibri" panose="020F0502020204030204" pitchFamily="34" charset="0"/>
                <a:ea typeface="Times New Roman" panose="02020603050405020304" pitchFamily="18" charset="0"/>
                <a:cs typeface="Arial" panose="020B0604020202020204" pitchFamily="34" charset="0"/>
              </a:rPr>
              <a:t>Summarize how the provider(s) will use the device, including a description of screening procedures, the HUD procedure, and any patient follow-up visits, tests, or procedures.</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4758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23668B-1476-C7C6-C23F-8829D9E744BC}"/>
              </a:ext>
            </a:extLst>
          </p:cNvPr>
          <p:cNvPicPr>
            <a:picLocks noChangeAspect="1"/>
          </p:cNvPicPr>
          <p:nvPr/>
        </p:nvPicPr>
        <p:blipFill>
          <a:blip r:embed="rId3"/>
          <a:stretch>
            <a:fillRect/>
          </a:stretch>
        </p:blipFill>
        <p:spPr>
          <a:xfrm>
            <a:off x="127000" y="1860297"/>
            <a:ext cx="2828925" cy="1790700"/>
          </a:xfrm>
          <a:prstGeom prst="rect">
            <a:avLst/>
          </a:prstGeom>
        </p:spPr>
      </p:pic>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HUDs &amp; IRB Review</a:t>
            </a:r>
            <a:endParaRPr lang="en-US" dirty="0"/>
          </a:p>
        </p:txBody>
      </p:sp>
      <p:sp>
        <p:nvSpPr>
          <p:cNvPr id="4" name="TextBox 3">
            <a:extLst>
              <a:ext uri="{FF2B5EF4-FFF2-40B4-BE49-F238E27FC236}">
                <a16:creationId xmlns:a16="http://schemas.microsoft.com/office/drawing/2014/main" id="{E489F204-AC5F-339B-4C74-559925C68B48}"/>
              </a:ext>
            </a:extLst>
          </p:cNvPr>
          <p:cNvSpPr txBox="1"/>
          <p:nvPr/>
        </p:nvSpPr>
        <p:spPr>
          <a:xfrm>
            <a:off x="6197600" y="5709166"/>
            <a:ext cx="5867400" cy="369332"/>
          </a:xfrm>
          <a:prstGeom prst="rect">
            <a:avLst/>
          </a:prstGeom>
          <a:noFill/>
        </p:spPr>
        <p:txBody>
          <a:bodyPr wrap="square" rtlCol="0">
            <a:spAutoFit/>
          </a:bodyPr>
          <a:lstStyle/>
          <a:p>
            <a:r>
              <a:rPr lang="en-US" dirty="0">
                <a:hlinkClick r:id="rId4"/>
              </a:rPr>
              <a:t>Ref: Humanitarian Device Exemption (HDE) Program | FDA</a:t>
            </a:r>
            <a:endParaRPr lang="en-US" dirty="0"/>
          </a:p>
        </p:txBody>
      </p:sp>
      <p:sp>
        <p:nvSpPr>
          <p:cNvPr id="12" name="TextBox 11">
            <a:extLst>
              <a:ext uri="{FF2B5EF4-FFF2-40B4-BE49-F238E27FC236}">
                <a16:creationId xmlns:a16="http://schemas.microsoft.com/office/drawing/2014/main" id="{941F9372-E8C0-31DB-5FAA-AEBBE3CA0FA5}"/>
              </a:ext>
            </a:extLst>
          </p:cNvPr>
          <p:cNvSpPr txBox="1"/>
          <p:nvPr/>
        </p:nvSpPr>
        <p:spPr>
          <a:xfrm>
            <a:off x="127000" y="914400"/>
            <a:ext cx="11466739" cy="830997"/>
          </a:xfrm>
          <a:prstGeom prst="rect">
            <a:avLst/>
          </a:prstGeom>
          <a:noFill/>
        </p:spPr>
        <p:txBody>
          <a:bodyPr wrap="square" rtlCol="0">
            <a:spAutoFit/>
          </a:bodyPr>
          <a:lstStyle/>
          <a:p>
            <a:r>
              <a:rPr lang="en-US" sz="2400" b="1" dirty="0">
                <a:ea typeface="Calibri" panose="020F0502020204030204" pitchFamily="34" charset="0"/>
                <a:cs typeface="Times New Roman" panose="02020603050405020304" pitchFamily="18" charset="0"/>
              </a:rPr>
              <a:t>VAIRRS forms may not capture information the IRB needs.  Making sure to provide answers to the following 9 questions can facilitate IRB review:</a:t>
            </a:r>
            <a:endParaRPr lang="en-US" dirty="0"/>
          </a:p>
        </p:txBody>
      </p:sp>
      <p:sp>
        <p:nvSpPr>
          <p:cNvPr id="7" name="TextBox 6">
            <a:extLst>
              <a:ext uri="{FF2B5EF4-FFF2-40B4-BE49-F238E27FC236}">
                <a16:creationId xmlns:a16="http://schemas.microsoft.com/office/drawing/2014/main" id="{BB63CB9E-1359-C77E-D05D-2F2D9767F5FC}"/>
              </a:ext>
            </a:extLst>
          </p:cNvPr>
          <p:cNvSpPr txBox="1"/>
          <p:nvPr/>
        </p:nvSpPr>
        <p:spPr>
          <a:xfrm>
            <a:off x="2955926" y="1981200"/>
            <a:ext cx="8829674" cy="3416320"/>
          </a:xfrm>
          <a:prstGeom prst="rect">
            <a:avLst/>
          </a:prstGeom>
          <a:noFill/>
        </p:spPr>
        <p:txBody>
          <a:bodyPr wrap="square" rtlCol="0">
            <a:spAutoFit/>
          </a:bodyPr>
          <a:lstStyle/>
          <a:p>
            <a:pPr marL="342900" indent="-342900">
              <a:buFont typeface="+mj-lt"/>
              <a:buAutoNum type="arabicPeriod" startAt="5"/>
            </a:pPr>
            <a:r>
              <a:rPr lang="en-US" sz="2400" dirty="0">
                <a:effectLst/>
                <a:latin typeface="Calibri" panose="020F0502020204030204" pitchFamily="34" charset="0"/>
                <a:ea typeface="Times New Roman" panose="02020603050405020304" pitchFamily="18" charset="0"/>
                <a:cs typeface="Arial" panose="020B0604020202020204" pitchFamily="34" charset="0"/>
              </a:rPr>
              <a:t>Explain any alternative clinical/standard care available.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indent="-342900">
              <a:buFont typeface="+mj-lt"/>
              <a:buAutoNum type="arabicPeriod" startAt="5"/>
            </a:pPr>
            <a:r>
              <a:rPr lang="en-US" sz="2400" dirty="0">
                <a:effectLst/>
                <a:latin typeface="Calibri" panose="020F0502020204030204" pitchFamily="34" charset="0"/>
                <a:ea typeface="Times New Roman" panose="02020603050405020304" pitchFamily="18" charset="0"/>
                <a:cs typeface="Arial" panose="020B0604020202020204" pitchFamily="34" charset="0"/>
              </a:rPr>
              <a:t>List the contraindications, warnings, and precautions for the use of the device.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indent="-342900">
              <a:buFont typeface="+mj-lt"/>
              <a:buAutoNum type="arabicPeriod" startAt="5"/>
            </a:pPr>
            <a:r>
              <a:rPr lang="en-US" sz="2400" dirty="0">
                <a:effectLst/>
                <a:latin typeface="Calibri" panose="020F0502020204030204" pitchFamily="34" charset="0"/>
                <a:ea typeface="Times New Roman" panose="02020603050405020304" pitchFamily="18" charset="0"/>
                <a:cs typeface="Arial" panose="020B0604020202020204" pitchFamily="34" charset="0"/>
              </a:rPr>
              <a:t>Describe any foreseeable adverse effects of the device. </a:t>
            </a:r>
          </a:p>
          <a:p>
            <a:pPr marL="342900" indent="-342900">
              <a:buFont typeface="+mj-lt"/>
              <a:buAutoNum type="arabicPeriod" startAt="5"/>
            </a:pPr>
            <a:r>
              <a:rPr lang="en-US" sz="2400" dirty="0">
                <a:latin typeface="Calibri" panose="020F0502020204030204" pitchFamily="34" charset="0"/>
                <a:ea typeface="Times New Roman" panose="02020603050405020304" pitchFamily="18" charset="0"/>
                <a:cs typeface="Arial" panose="020B0604020202020204" pitchFamily="34" charset="0"/>
              </a:rPr>
              <a:t>Describe where the device will be stored and how access to the device will be controlled.</a:t>
            </a:r>
          </a:p>
          <a:p>
            <a:pPr marL="342900" indent="-342900">
              <a:buFont typeface="+mj-lt"/>
              <a:buAutoNum type="arabicPeriod" startAt="5"/>
            </a:pPr>
            <a:r>
              <a:rPr lang="en-US" sz="2400" dirty="0">
                <a:effectLst/>
                <a:latin typeface="Calibri" panose="020F0502020204030204" pitchFamily="34" charset="0"/>
                <a:ea typeface="Times New Roman" panose="02020603050405020304" pitchFamily="18" charset="0"/>
                <a:cs typeface="Arial" panose="020B0604020202020204" pitchFamily="34" charset="0"/>
              </a:rPr>
              <a:t>If specific labs or diagnostic tests are required to utilize or conduct safety monitoring, </a:t>
            </a:r>
            <a:r>
              <a:rPr lang="en-US" sz="2400" dirty="0">
                <a:latin typeface="Calibri" panose="020F0502020204030204" pitchFamily="34" charset="0"/>
                <a:ea typeface="Times New Roman" panose="02020603050405020304" pitchFamily="18" charset="0"/>
                <a:cs typeface="Arial" panose="020B0604020202020204" pitchFamily="34" charset="0"/>
              </a:rPr>
              <a:t>evaluate whether the VA Medical Facility has the ability to conduct those tests and/or appropriate personnel. </a:t>
            </a:r>
            <a:endParaRPr lang="en-US" sz="2400" dirty="0"/>
          </a:p>
        </p:txBody>
      </p:sp>
    </p:spTree>
    <p:extLst>
      <p:ext uri="{BB962C8B-B14F-4D97-AF65-F5344CB8AC3E}">
        <p14:creationId xmlns:p14="http://schemas.microsoft.com/office/powerpoint/2010/main" val="104390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84CE9-F681-4383-4A14-2A2FAB28A08D}"/>
              </a:ext>
            </a:extLst>
          </p:cNvPr>
          <p:cNvPicPr>
            <a:picLocks noChangeAspect="1"/>
          </p:cNvPicPr>
          <p:nvPr/>
        </p:nvPicPr>
        <p:blipFill>
          <a:blip r:embed="rId3"/>
          <a:stretch>
            <a:fillRect/>
          </a:stretch>
        </p:blipFill>
        <p:spPr>
          <a:xfrm>
            <a:off x="100500" y="1333500"/>
            <a:ext cx="1932599" cy="1932599"/>
          </a:xfrm>
          <a:prstGeom prst="rect">
            <a:avLst/>
          </a:prstGeom>
        </p:spPr>
      </p:pic>
      <p:pic>
        <p:nvPicPr>
          <p:cNvPr id="3" name="Picture 2">
            <a:extLst>
              <a:ext uri="{FF2B5EF4-FFF2-40B4-BE49-F238E27FC236}">
                <a16:creationId xmlns:a16="http://schemas.microsoft.com/office/drawing/2014/main" id="{951280AA-BBE1-0FF8-54E1-3700F4C4547D}"/>
              </a:ext>
            </a:extLst>
          </p:cNvPr>
          <p:cNvPicPr>
            <a:picLocks noChangeAspect="1"/>
          </p:cNvPicPr>
          <p:nvPr/>
        </p:nvPicPr>
        <p:blipFill>
          <a:blip r:embed="rId4"/>
          <a:stretch>
            <a:fillRect/>
          </a:stretch>
        </p:blipFill>
        <p:spPr>
          <a:xfrm>
            <a:off x="10521950" y="3985141"/>
            <a:ext cx="1543050" cy="1724025"/>
          </a:xfrm>
          <a:prstGeom prst="rect">
            <a:avLst/>
          </a:prstGeom>
        </p:spPr>
      </p:pic>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HUDs &amp; IRB Review</a:t>
            </a:r>
            <a:endParaRPr lang="en-US" dirty="0"/>
          </a:p>
        </p:txBody>
      </p:sp>
      <p:sp>
        <p:nvSpPr>
          <p:cNvPr id="4" name="TextBox 3">
            <a:extLst>
              <a:ext uri="{FF2B5EF4-FFF2-40B4-BE49-F238E27FC236}">
                <a16:creationId xmlns:a16="http://schemas.microsoft.com/office/drawing/2014/main" id="{E489F204-AC5F-339B-4C74-559925C68B48}"/>
              </a:ext>
            </a:extLst>
          </p:cNvPr>
          <p:cNvSpPr txBox="1"/>
          <p:nvPr/>
        </p:nvSpPr>
        <p:spPr>
          <a:xfrm>
            <a:off x="6197600" y="5709166"/>
            <a:ext cx="5867400" cy="369332"/>
          </a:xfrm>
          <a:prstGeom prst="rect">
            <a:avLst/>
          </a:prstGeom>
          <a:noFill/>
        </p:spPr>
        <p:txBody>
          <a:bodyPr wrap="square" rtlCol="0">
            <a:spAutoFit/>
          </a:bodyPr>
          <a:lstStyle/>
          <a:p>
            <a:r>
              <a:rPr lang="en-US" dirty="0">
                <a:hlinkClick r:id="rId5"/>
              </a:rPr>
              <a:t>Ref: Humanitarian Device Exemption (HDE) Program | FDA</a:t>
            </a:r>
            <a:endParaRPr lang="en-US" dirty="0"/>
          </a:p>
        </p:txBody>
      </p:sp>
      <p:sp>
        <p:nvSpPr>
          <p:cNvPr id="5" name="TextBox 4">
            <a:extLst>
              <a:ext uri="{FF2B5EF4-FFF2-40B4-BE49-F238E27FC236}">
                <a16:creationId xmlns:a16="http://schemas.microsoft.com/office/drawing/2014/main" id="{27508352-54C1-61C1-6C6D-8DC8219BE080}"/>
              </a:ext>
            </a:extLst>
          </p:cNvPr>
          <p:cNvSpPr txBox="1"/>
          <p:nvPr/>
        </p:nvSpPr>
        <p:spPr>
          <a:xfrm>
            <a:off x="1731735" y="1277183"/>
            <a:ext cx="9688740" cy="4247317"/>
          </a:xfrm>
          <a:prstGeom prst="rect">
            <a:avLst/>
          </a:prstGeom>
          <a:noFill/>
        </p:spPr>
        <p:txBody>
          <a:bodyPr wrap="square" rtlCol="0">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IRB can approve the use of the HUD:</a:t>
            </a:r>
          </a:p>
          <a:p>
            <a:pPr marL="977900" indent="-520700">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 general – by any qualified provider for any use, including off-label use</a:t>
            </a:r>
          </a:p>
          <a:p>
            <a:pPr marL="977900" indent="-520700">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For groups of HUD patients that meet certain criteria</a:t>
            </a:r>
          </a:p>
          <a:p>
            <a:pPr marL="977900" indent="-520700">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Under a HUD treatment protocol</a:t>
            </a:r>
          </a:p>
          <a:p>
            <a:pPr marL="977900" indent="-520700">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Or </a:t>
            </a:r>
            <a:r>
              <a:rPr lang="en-US" sz="3200" b="1" dirty="0">
                <a:latin typeface="Calibri" panose="020F0502020204030204" pitchFamily="34" charset="0"/>
                <a:ea typeface="Calibri" panose="020F0502020204030204" pitchFamily="34" charset="0"/>
                <a:cs typeface="Times New Roman" panose="02020603050405020304" pitchFamily="18" charset="0"/>
              </a:rPr>
              <a:t>on an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individual patient (case-by-case) basis</a:t>
            </a: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139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a:xfrm>
            <a:off x="-265340" y="939107"/>
            <a:ext cx="3979333" cy="1719956"/>
          </a:xfrm>
        </p:spPr>
        <p:txBody>
          <a:bodyPr/>
          <a:lstStyle/>
          <a:p>
            <a:r>
              <a:rPr lang="en-US" dirty="0"/>
              <a:t>VAIRRS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HUDs &amp; Clinician Responsibilities</a:t>
            </a:r>
            <a:endParaRPr lang="en-US" dirty="0"/>
          </a:p>
        </p:txBody>
      </p:sp>
      <p:sp>
        <p:nvSpPr>
          <p:cNvPr id="3" name="TextBox 2">
            <a:extLst>
              <a:ext uri="{FF2B5EF4-FFF2-40B4-BE49-F238E27FC236}">
                <a16:creationId xmlns:a16="http://schemas.microsoft.com/office/drawing/2014/main" id="{4A990345-BC36-B28E-D100-54B4179A2F3D}"/>
              </a:ext>
            </a:extLst>
          </p:cNvPr>
          <p:cNvSpPr txBox="1"/>
          <p:nvPr/>
        </p:nvSpPr>
        <p:spPr>
          <a:xfrm>
            <a:off x="2719159" y="1723762"/>
            <a:ext cx="9472841"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All adverse events, whether expected or not, must be reported and evaluated per Medical Device Reporting requirements in 21 CFR part 803 and to the IRB. </a:t>
            </a:r>
          </a:p>
          <a:p>
            <a:endParaRPr lang="en-US" sz="3600" dirty="0"/>
          </a:p>
        </p:txBody>
      </p:sp>
      <p:pic>
        <p:nvPicPr>
          <p:cNvPr id="5" name="Picture 4">
            <a:extLst>
              <a:ext uri="{FF2B5EF4-FFF2-40B4-BE49-F238E27FC236}">
                <a16:creationId xmlns:a16="http://schemas.microsoft.com/office/drawing/2014/main" id="{49DE5106-734D-C7FE-C919-66277B16556E}"/>
              </a:ext>
            </a:extLst>
          </p:cNvPr>
          <p:cNvPicPr>
            <a:picLocks noChangeAspect="1"/>
          </p:cNvPicPr>
          <p:nvPr/>
        </p:nvPicPr>
        <p:blipFill>
          <a:blip r:embed="rId3"/>
          <a:stretch>
            <a:fillRect/>
          </a:stretch>
        </p:blipFill>
        <p:spPr>
          <a:xfrm>
            <a:off x="229960" y="1915462"/>
            <a:ext cx="2418291" cy="2293637"/>
          </a:xfrm>
          <a:prstGeom prst="rect">
            <a:avLst/>
          </a:prstGeom>
        </p:spPr>
      </p:pic>
      <p:sp>
        <p:nvSpPr>
          <p:cNvPr id="8" name="TextBox 7">
            <a:extLst>
              <a:ext uri="{FF2B5EF4-FFF2-40B4-BE49-F238E27FC236}">
                <a16:creationId xmlns:a16="http://schemas.microsoft.com/office/drawing/2014/main" id="{B9DAC7AD-352C-F9D0-84F3-CB7990A3984B}"/>
              </a:ext>
            </a:extLst>
          </p:cNvPr>
          <p:cNvSpPr txBox="1"/>
          <p:nvPr/>
        </p:nvSpPr>
        <p:spPr>
          <a:xfrm>
            <a:off x="229961" y="5272562"/>
            <a:ext cx="11619140" cy="646331"/>
          </a:xfrm>
          <a:prstGeom prst="rect">
            <a:avLst/>
          </a:prstGeom>
          <a:noFill/>
        </p:spPr>
        <p:txBody>
          <a:bodyPr wrap="square" rtlCol="0">
            <a:spAutoFit/>
          </a:bodyPr>
          <a:lstStyle/>
          <a:p>
            <a:r>
              <a:rPr lang="en-US" dirty="0">
                <a:hlinkClick r:id="rId4"/>
              </a:rPr>
              <a:t>eCFR :: 21 CFR Part 803 -- Medical Device Reporting</a:t>
            </a:r>
            <a:r>
              <a:rPr lang="en-US" dirty="0"/>
              <a:t>;</a:t>
            </a:r>
            <a:r>
              <a:rPr lang="en-US" dirty="0">
                <a:hlinkClick r:id="rId5"/>
              </a:rPr>
              <a:t> MedWatch Forms for FDA Safety Reporting | FDA</a:t>
            </a:r>
            <a:r>
              <a:rPr lang="en-US" dirty="0"/>
              <a:t>; </a:t>
            </a:r>
            <a:r>
              <a:rPr lang="en-US" dirty="0">
                <a:hlinkClick r:id="rId6"/>
              </a:rPr>
              <a:t>https://www.fda.gov/safety/medical-product-safety-information/medwatch-forms-fda-safety-reporting#64e62c5749e27</a:t>
            </a:r>
            <a:endParaRPr lang="en-US" dirty="0"/>
          </a:p>
        </p:txBody>
      </p:sp>
    </p:spTree>
    <p:extLst>
      <p:ext uri="{BB962C8B-B14F-4D97-AF65-F5344CB8AC3E}">
        <p14:creationId xmlns:p14="http://schemas.microsoft.com/office/powerpoint/2010/main" val="1581355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CD96-E724-ADF0-EFED-2A8F80BC42E3}"/>
              </a:ext>
            </a:extLst>
          </p:cNvPr>
          <p:cNvSpPr>
            <a:spLocks noGrp="1"/>
          </p:cNvSpPr>
          <p:nvPr>
            <p:ph type="title"/>
          </p:nvPr>
        </p:nvSpPr>
        <p:spPr>
          <a:xfrm>
            <a:off x="285749" y="166264"/>
            <a:ext cx="11775621" cy="618385"/>
          </a:xfrm>
        </p:spPr>
        <p:txBody>
          <a:bodyPr/>
          <a:lstStyle/>
          <a:p>
            <a:r>
              <a:rPr lang="en-US" sz="3400" dirty="0"/>
              <a:t>Technical Amendment #3 to VHA Directive 1200.05(3): </a:t>
            </a:r>
            <a:br>
              <a:rPr lang="en-US" sz="3400" dirty="0"/>
            </a:br>
            <a:r>
              <a:rPr lang="en-US" sz="3400" dirty="0"/>
              <a:t>Exclusion of the Paperwork Reduction Act (PRA) for VHA Research</a:t>
            </a:r>
          </a:p>
        </p:txBody>
      </p:sp>
      <p:pic>
        <p:nvPicPr>
          <p:cNvPr id="3074" name="Picture 2" descr="Paperwork Reduction(?) Act | CommLawBlog">
            <a:extLst>
              <a:ext uri="{FF2B5EF4-FFF2-40B4-BE49-F238E27FC236}">
                <a16:creationId xmlns:a16="http://schemas.microsoft.com/office/drawing/2014/main" id="{55E45EEC-7CF9-E3A1-C255-76D527C2E2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7808" y="1362075"/>
            <a:ext cx="370293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09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C9D76-C413-C944-F456-D40CBAF699CC}"/>
              </a:ext>
            </a:extLst>
          </p:cNvPr>
          <p:cNvSpPr>
            <a:spLocks noGrp="1"/>
          </p:cNvSpPr>
          <p:nvPr>
            <p:ph type="title"/>
          </p:nvPr>
        </p:nvSpPr>
        <p:spPr>
          <a:xfrm>
            <a:off x="285749" y="166264"/>
            <a:ext cx="11514363" cy="618385"/>
          </a:xfrm>
        </p:spPr>
        <p:txBody>
          <a:bodyPr/>
          <a:lstStyle/>
          <a:p>
            <a:r>
              <a:rPr lang="en-US" dirty="0"/>
              <a:t>Origin of Technical Amendment to VHA Directive 1200.05(3)</a:t>
            </a:r>
          </a:p>
        </p:txBody>
      </p:sp>
      <p:sp>
        <p:nvSpPr>
          <p:cNvPr id="5" name="Content Placeholder 4">
            <a:extLst>
              <a:ext uri="{FF2B5EF4-FFF2-40B4-BE49-F238E27FC236}">
                <a16:creationId xmlns:a16="http://schemas.microsoft.com/office/drawing/2014/main" id="{D0DDA58C-278D-1B0E-B5DF-4AFC4029B685}"/>
              </a:ext>
            </a:extLst>
          </p:cNvPr>
          <p:cNvSpPr>
            <a:spLocks noGrp="1"/>
          </p:cNvSpPr>
          <p:nvPr>
            <p:ph idx="1"/>
          </p:nvPr>
        </p:nvSpPr>
        <p:spPr>
          <a:xfrm>
            <a:off x="371474" y="1361621"/>
            <a:ext cx="11428639" cy="4351338"/>
          </a:xfrm>
        </p:spPr>
        <p:txBody>
          <a:bodyPr/>
          <a:lstStyle/>
          <a:p>
            <a:r>
              <a:rPr lang="en-US" dirty="0"/>
              <a:t>The Cleland-Dole Act was signed into law on December 29, 2022, under Division U of the Consolidated Appropriations Act of 2023 (P.L. 117-328). </a:t>
            </a:r>
          </a:p>
          <a:p>
            <a:r>
              <a:rPr lang="en-US" dirty="0"/>
              <a:t>Section 181 of the Cleland-Dole Act specifies that the PRA “...shall not apply to the voluntary collection of information during the conduct of research by the Veterans Health Administration, including the Office of Research and Development, or individuals or entities affiliated with the Veterans Health Administration.’’</a:t>
            </a:r>
          </a:p>
          <a:p>
            <a:r>
              <a:rPr lang="en-US" dirty="0"/>
              <a:t>The Agency could not implement until implementing policy was issued.</a:t>
            </a:r>
          </a:p>
          <a:p>
            <a:r>
              <a:rPr lang="en-US" dirty="0"/>
              <a:t>VHA Directive 1200.05(3) issued on July 13, 2023 created the implementing policy with associated published guidance. </a:t>
            </a:r>
          </a:p>
        </p:txBody>
      </p:sp>
    </p:spTree>
    <p:extLst>
      <p:ext uri="{BB962C8B-B14F-4D97-AF65-F5344CB8AC3E}">
        <p14:creationId xmlns:p14="http://schemas.microsoft.com/office/powerpoint/2010/main" val="3050257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C9D76-C413-C944-F456-D40CBAF699CC}"/>
              </a:ext>
            </a:extLst>
          </p:cNvPr>
          <p:cNvSpPr>
            <a:spLocks noGrp="1"/>
          </p:cNvSpPr>
          <p:nvPr>
            <p:ph type="title"/>
          </p:nvPr>
        </p:nvSpPr>
        <p:spPr>
          <a:xfrm>
            <a:off x="285749" y="166264"/>
            <a:ext cx="11514363" cy="618385"/>
          </a:xfrm>
        </p:spPr>
        <p:txBody>
          <a:bodyPr/>
          <a:lstStyle/>
          <a:p>
            <a:r>
              <a:rPr lang="en-US" dirty="0"/>
              <a:t>Policy Language for the Technical Amendment to                         VHA Directive 1200.05(3)</a:t>
            </a:r>
          </a:p>
        </p:txBody>
      </p:sp>
      <p:sp>
        <p:nvSpPr>
          <p:cNvPr id="5" name="Content Placeholder 4">
            <a:extLst>
              <a:ext uri="{FF2B5EF4-FFF2-40B4-BE49-F238E27FC236}">
                <a16:creationId xmlns:a16="http://schemas.microsoft.com/office/drawing/2014/main" id="{D0DDA58C-278D-1B0E-B5DF-4AFC4029B685}"/>
              </a:ext>
            </a:extLst>
          </p:cNvPr>
          <p:cNvSpPr>
            <a:spLocks noGrp="1"/>
          </p:cNvSpPr>
          <p:nvPr>
            <p:ph idx="1"/>
          </p:nvPr>
        </p:nvSpPr>
        <p:spPr>
          <a:xfrm>
            <a:off x="371474" y="1361621"/>
            <a:ext cx="11635469" cy="4351338"/>
          </a:xfrm>
        </p:spPr>
        <p:txBody>
          <a:bodyPr/>
          <a:lstStyle/>
          <a:p>
            <a:r>
              <a:rPr lang="en-US" dirty="0"/>
              <a:t>g. Each VA investigator is responsible for: </a:t>
            </a:r>
          </a:p>
          <a:p>
            <a:pPr marL="0" indent="0">
              <a:buNone/>
            </a:pPr>
            <a:r>
              <a:rPr lang="en-US" dirty="0"/>
              <a:t>	(21) Ensuring that collection instruments for a research activity involving 	obtaining information directly from research subjects, such as surveys, 	questionnaires, and interview guides, have been reviewed by the IRB or 	VA Facility Research and Development Committee (as applicable) prior to 	research approval. </a:t>
            </a:r>
            <a:r>
              <a:rPr lang="en-US" i="1" dirty="0"/>
              <a:t>NOTE: The Paperwork Reduction Act does not apply 	to VHA human subjects research activities involving these collections. 	See 38 U.S.C. § 7330D (the codification of Cleland-Dole § 181). Please 	refer to the ORD Guidance Document: Applicability of the Exclusion of 	VHA Research from the Paperwork Reduction Act. </a:t>
            </a:r>
          </a:p>
          <a:p>
            <a:r>
              <a:rPr lang="en-US" dirty="0"/>
              <a:t>Reference: VHA Directive 1200.05(3), Paragraph 5.g.(21)</a:t>
            </a:r>
          </a:p>
        </p:txBody>
      </p:sp>
    </p:spTree>
    <p:extLst>
      <p:ext uri="{BB962C8B-B14F-4D97-AF65-F5344CB8AC3E}">
        <p14:creationId xmlns:p14="http://schemas.microsoft.com/office/powerpoint/2010/main" val="16067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Discussion Items (cont.)</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pPr lvl="1"/>
            <a:r>
              <a:rPr lang="en-US" sz="2800" dirty="0"/>
              <a:t>Revised FDA Guidance (August, 2023) on Informed Consent: Informed Consent Guidance for IRBs, Clinical Investigators, and Sponsors</a:t>
            </a:r>
          </a:p>
          <a:p>
            <a:pPr lvl="1"/>
            <a:r>
              <a:rPr lang="en-US" sz="2800" dirty="0"/>
              <a:t>Public Responsibility in Medicine &amp; Research (PRIM&amp;R) 2023 Annual Conference on December 3-6 in Washington, DC:  VA Presentations and Office Hours</a:t>
            </a:r>
          </a:p>
          <a:p>
            <a:pPr lvl="1"/>
            <a:r>
              <a:rPr lang="en-US" sz="2800" dirty="0"/>
              <a:t>ORD questions and answers from VA Facilities on human subjects protections issues and ORD policies.</a:t>
            </a:r>
          </a:p>
        </p:txBody>
      </p:sp>
    </p:spTree>
    <p:extLst>
      <p:ext uri="{BB962C8B-B14F-4D97-AF65-F5344CB8AC3E}">
        <p14:creationId xmlns:p14="http://schemas.microsoft.com/office/powerpoint/2010/main" val="3751743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E614-5F74-9706-2889-8A7EA50CF26B}"/>
              </a:ext>
            </a:extLst>
          </p:cNvPr>
          <p:cNvSpPr>
            <a:spLocks noGrp="1"/>
          </p:cNvSpPr>
          <p:nvPr>
            <p:ph type="title"/>
          </p:nvPr>
        </p:nvSpPr>
        <p:spPr>
          <a:xfrm>
            <a:off x="0" y="166264"/>
            <a:ext cx="12191999" cy="618385"/>
          </a:xfrm>
        </p:spPr>
        <p:txBody>
          <a:bodyPr/>
          <a:lstStyle/>
          <a:p>
            <a:r>
              <a:rPr lang="en-US" dirty="0"/>
              <a:t>Key Points Applicable to the Technical Amendment #3 to           VHA Directive 1200.05(3)</a:t>
            </a:r>
          </a:p>
        </p:txBody>
      </p:sp>
      <p:sp>
        <p:nvSpPr>
          <p:cNvPr id="3" name="Content Placeholder 2">
            <a:extLst>
              <a:ext uri="{FF2B5EF4-FFF2-40B4-BE49-F238E27FC236}">
                <a16:creationId xmlns:a16="http://schemas.microsoft.com/office/drawing/2014/main" id="{9437394F-D701-B011-AA9D-C123AAEF8EAF}"/>
              </a:ext>
            </a:extLst>
          </p:cNvPr>
          <p:cNvSpPr>
            <a:spLocks noGrp="1"/>
          </p:cNvSpPr>
          <p:nvPr>
            <p:ph idx="1"/>
          </p:nvPr>
        </p:nvSpPr>
        <p:spPr>
          <a:xfrm>
            <a:off x="338817" y="915307"/>
            <a:ext cx="11428640" cy="4351338"/>
          </a:xfrm>
        </p:spPr>
        <p:txBody>
          <a:bodyPr/>
          <a:lstStyle/>
          <a:p>
            <a:r>
              <a:rPr lang="en-US" dirty="0"/>
              <a:t>The PRA exclusion applicable to VHA research does not apply to               non-research activities. </a:t>
            </a:r>
          </a:p>
          <a:p>
            <a:r>
              <a:rPr lang="en-US" dirty="0"/>
              <a:t>The PRA exclusion for VHA research does not apply to other federal agencies who do not have a similar exclusion, such as the National Institutes of Health (NIH). </a:t>
            </a:r>
          </a:p>
          <a:p>
            <a:pPr lvl="2"/>
            <a:r>
              <a:rPr lang="en-US" sz="2800" dirty="0"/>
              <a:t>If VA is conducting a study funded by DoD, DoD is still subject to the PRA even if VA is conducting the study. </a:t>
            </a:r>
          </a:p>
          <a:p>
            <a:r>
              <a:rPr lang="en-US" dirty="0"/>
              <a:t>ORD has published a guidance document (July 19, 2023) titled,                         “ORD Guidance Document: Applicability of the Exclusion of VHA Research From the Paperwork Reduction Act” located at </a:t>
            </a:r>
            <a:r>
              <a:rPr lang="en-US" dirty="0">
                <a:hlinkClick r:id="rId2"/>
              </a:rPr>
              <a:t>Applicability-of-the-Exclusion-of-VHA-Research-from-the-PRA.pdf (va.gov)</a:t>
            </a:r>
            <a:r>
              <a:rPr lang="en-US" dirty="0"/>
              <a:t> and in Find Pro.  </a:t>
            </a:r>
          </a:p>
        </p:txBody>
      </p:sp>
    </p:spTree>
    <p:extLst>
      <p:ext uri="{BB962C8B-B14F-4D97-AF65-F5344CB8AC3E}">
        <p14:creationId xmlns:p14="http://schemas.microsoft.com/office/powerpoint/2010/main" val="1546408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4F65-FFAB-475A-9ADD-4E1815BB0770}"/>
              </a:ext>
            </a:extLst>
          </p:cNvPr>
          <p:cNvSpPr>
            <a:spLocks noGrp="1"/>
          </p:cNvSpPr>
          <p:nvPr>
            <p:ph type="title"/>
          </p:nvPr>
        </p:nvSpPr>
        <p:spPr>
          <a:xfrm>
            <a:off x="285749" y="166264"/>
            <a:ext cx="11579679" cy="618385"/>
          </a:xfrm>
        </p:spPr>
        <p:txBody>
          <a:bodyPr/>
          <a:lstStyle/>
          <a:p>
            <a:r>
              <a:rPr lang="en-US" dirty="0"/>
              <a:t>Commercial (Independent) IRB Issues </a:t>
            </a:r>
          </a:p>
        </p:txBody>
      </p:sp>
      <p:pic>
        <p:nvPicPr>
          <p:cNvPr id="24578" name="Picture 2" descr="WCG IRB: The Leader in IRB and IBC Review Services">
            <a:extLst>
              <a:ext uri="{FF2B5EF4-FFF2-40B4-BE49-F238E27FC236}">
                <a16:creationId xmlns:a16="http://schemas.microsoft.com/office/drawing/2014/main" id="{E43D3F3E-4DC9-48D7-BE88-5A7D934BF3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930" y="1063398"/>
            <a:ext cx="3323545" cy="3323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nstitutional Review Board Services | Advarra IRB Services">
            <a:extLst>
              <a:ext uri="{FF2B5EF4-FFF2-40B4-BE49-F238E27FC236}">
                <a16:creationId xmlns:a16="http://schemas.microsoft.com/office/drawing/2014/main" id="{45A634A4-B022-4A9A-8A82-DC9378B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729038"/>
            <a:ext cx="4505050" cy="18771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terling IRB - Your Dedicated Institutional Review Board">
            <a:extLst>
              <a:ext uri="{FF2B5EF4-FFF2-40B4-BE49-F238E27FC236}">
                <a16:creationId xmlns:a16="http://schemas.microsoft.com/office/drawing/2014/main" id="{F07C0E64-48E3-4B26-B9B5-701D5B8C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1" y="1381430"/>
            <a:ext cx="4823054" cy="22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AD5C-218D-0A42-1112-353A26D3E598}"/>
              </a:ext>
            </a:extLst>
          </p:cNvPr>
          <p:cNvSpPr>
            <a:spLocks noGrp="1"/>
          </p:cNvSpPr>
          <p:nvPr>
            <p:ph type="title"/>
          </p:nvPr>
        </p:nvSpPr>
        <p:spPr>
          <a:xfrm>
            <a:off x="285750" y="166264"/>
            <a:ext cx="11819164" cy="618385"/>
          </a:xfrm>
        </p:spPr>
        <p:txBody>
          <a:bodyPr/>
          <a:lstStyle/>
          <a:p>
            <a:r>
              <a:rPr lang="en-US" sz="3400" dirty="0"/>
              <a:t>Update on Recent Request by ORD to VA Study Teams with Active Studies Approved by Advarra IRB</a:t>
            </a:r>
          </a:p>
        </p:txBody>
      </p:sp>
      <p:sp>
        <p:nvSpPr>
          <p:cNvPr id="3" name="Content Placeholder 2">
            <a:extLst>
              <a:ext uri="{FF2B5EF4-FFF2-40B4-BE49-F238E27FC236}">
                <a16:creationId xmlns:a16="http://schemas.microsoft.com/office/drawing/2014/main" id="{65CA104E-F994-E78F-BB35-C2FAFFA0D4D7}"/>
              </a:ext>
            </a:extLst>
          </p:cNvPr>
          <p:cNvSpPr>
            <a:spLocks noGrp="1"/>
          </p:cNvSpPr>
          <p:nvPr>
            <p:ph idx="1"/>
          </p:nvPr>
        </p:nvSpPr>
        <p:spPr>
          <a:xfrm>
            <a:off x="131988" y="1111249"/>
            <a:ext cx="11733439" cy="4798547"/>
          </a:xfrm>
        </p:spPr>
        <p:txBody>
          <a:bodyPr/>
          <a:lstStyle/>
          <a:p>
            <a:r>
              <a:rPr lang="en-US" dirty="0"/>
              <a:t>On May 24</a:t>
            </a:r>
            <a:r>
              <a:rPr lang="en-US" baseline="30000" dirty="0"/>
              <a:t>th</a:t>
            </a:r>
            <a:r>
              <a:rPr lang="en-US" dirty="0"/>
              <a:t>, ORPP&amp;E sent an update to the VA research community that VA Investigators of currently active studies approved by ORD would receive a letter from ORD asking for those study teams to conduct a self-assessment by June 23, 2023 of their current approved ICDs if the study was enrolling study subjects or actively following subjects.</a:t>
            </a:r>
          </a:p>
          <a:p>
            <a:r>
              <a:rPr lang="en-US" dirty="0"/>
              <a:t>Follow-up queries were sent to sites that had not responded as of June 23, 2023.</a:t>
            </a:r>
          </a:p>
          <a:p>
            <a:r>
              <a:rPr lang="en-US" dirty="0"/>
              <a:t>Out of 218 queries to individual studies, only 11 studies did not respond as of the date of this presentation.  </a:t>
            </a:r>
          </a:p>
        </p:txBody>
      </p:sp>
    </p:spTree>
    <p:extLst>
      <p:ext uri="{BB962C8B-B14F-4D97-AF65-F5344CB8AC3E}">
        <p14:creationId xmlns:p14="http://schemas.microsoft.com/office/powerpoint/2010/main" val="3872508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7186-4C0E-68E6-0BF4-577DA745DAC9}"/>
              </a:ext>
            </a:extLst>
          </p:cNvPr>
          <p:cNvSpPr>
            <a:spLocks noGrp="1"/>
          </p:cNvSpPr>
          <p:nvPr>
            <p:ph type="title"/>
          </p:nvPr>
        </p:nvSpPr>
        <p:spPr/>
        <p:txBody>
          <a:bodyPr/>
          <a:lstStyle/>
          <a:p>
            <a:r>
              <a:rPr lang="en-US" dirty="0"/>
              <a:t>Procedures for New Commercial IRBs to Apply to Become ORD-Approved Commercial IRBs	</a:t>
            </a:r>
          </a:p>
        </p:txBody>
      </p:sp>
      <p:sp>
        <p:nvSpPr>
          <p:cNvPr id="3" name="Content Placeholder 2">
            <a:extLst>
              <a:ext uri="{FF2B5EF4-FFF2-40B4-BE49-F238E27FC236}">
                <a16:creationId xmlns:a16="http://schemas.microsoft.com/office/drawing/2014/main" id="{05A51318-7599-EEBC-CB1D-7A4E0DDD8C0C}"/>
              </a:ext>
            </a:extLst>
          </p:cNvPr>
          <p:cNvSpPr>
            <a:spLocks noGrp="1"/>
          </p:cNvSpPr>
          <p:nvPr>
            <p:ph idx="1"/>
          </p:nvPr>
        </p:nvSpPr>
        <p:spPr>
          <a:xfrm>
            <a:off x="142875" y="1024731"/>
            <a:ext cx="11906250" cy="4351338"/>
          </a:xfrm>
        </p:spPr>
        <p:txBody>
          <a:bodyPr/>
          <a:lstStyle/>
          <a:p>
            <a:r>
              <a:rPr lang="en-US" dirty="0"/>
              <a:t>Several commercial (independent) IRBs have contacted ORD to begin the process of becoming an ORD-approved commercial IRB.</a:t>
            </a:r>
          </a:p>
          <a:p>
            <a:r>
              <a:rPr lang="en-US" dirty="0"/>
              <a:t>Any commercial IRB wishing to become an ORD-approved commercial IRB must enter into a negotiated Master Service Agreement (MSA) with ORD.</a:t>
            </a:r>
          </a:p>
          <a:p>
            <a:pPr lvl="1"/>
            <a:r>
              <a:rPr lang="en-US" sz="2800" dirty="0"/>
              <a:t>ORD vets any commercial IRB wishing to become an ORD-approved commercial IRB.</a:t>
            </a:r>
          </a:p>
          <a:p>
            <a:pPr lvl="1"/>
            <a:r>
              <a:rPr lang="en-US" sz="2800" dirty="0"/>
              <a:t>Individual VA Facilities must enter into separate IRB reliance agreements with the applicable ORD-approved commercial IRB after the MSA is executed.</a:t>
            </a:r>
          </a:p>
          <a:p>
            <a:pPr lvl="1"/>
            <a:r>
              <a:rPr lang="en-US" sz="2800" dirty="0"/>
              <a:t>Individual VA Facilities modify their standard operating procedures supplied to the sites specific to the ORD-approved commercial IRB.</a:t>
            </a:r>
          </a:p>
          <a:p>
            <a:pPr lvl="1"/>
            <a:endParaRPr lang="en-US" sz="2800" dirty="0"/>
          </a:p>
          <a:p>
            <a:pPr lvl="1"/>
            <a:endParaRPr lang="en-US" dirty="0"/>
          </a:p>
        </p:txBody>
      </p:sp>
    </p:spTree>
    <p:extLst>
      <p:ext uri="{BB962C8B-B14F-4D97-AF65-F5344CB8AC3E}">
        <p14:creationId xmlns:p14="http://schemas.microsoft.com/office/powerpoint/2010/main" val="343389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p:txBody>
          <a:bodyPr/>
          <a:lstStyle/>
          <a:p>
            <a:r>
              <a:rPr lang="en-US" dirty="0"/>
              <a:t>VAIRRS</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3839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FDA: Informed Consent Guidance for IRBs, Clinical Investigators, and Sponsors. August 15, 2023</a:t>
            </a:r>
            <a:endParaRPr lang="en-US" dirty="0"/>
          </a:p>
        </p:txBody>
      </p:sp>
      <p:sp>
        <p:nvSpPr>
          <p:cNvPr id="5" name="TextBox 4">
            <a:extLst>
              <a:ext uri="{FF2B5EF4-FFF2-40B4-BE49-F238E27FC236}">
                <a16:creationId xmlns:a16="http://schemas.microsoft.com/office/drawing/2014/main" id="{945B8234-4F78-6A68-818D-F85E00AC80E7}"/>
              </a:ext>
            </a:extLst>
          </p:cNvPr>
          <p:cNvSpPr txBox="1"/>
          <p:nvPr/>
        </p:nvSpPr>
        <p:spPr>
          <a:xfrm>
            <a:off x="8521700" y="5499100"/>
            <a:ext cx="2895600" cy="369332"/>
          </a:xfrm>
          <a:prstGeom prst="rect">
            <a:avLst/>
          </a:prstGeom>
          <a:noFill/>
        </p:spPr>
        <p:txBody>
          <a:bodyPr wrap="square" rtlCol="0">
            <a:spAutoFit/>
          </a:bodyPr>
          <a:lstStyle/>
          <a:p>
            <a:r>
              <a:rPr lang="en-US" dirty="0">
                <a:hlinkClick r:id="rId3"/>
              </a:rPr>
              <a:t>Ref: Informed Consent | FDA</a:t>
            </a:r>
            <a:endParaRPr lang="en-US" dirty="0"/>
          </a:p>
        </p:txBody>
      </p:sp>
      <p:sp>
        <p:nvSpPr>
          <p:cNvPr id="8" name="TextBox 7">
            <a:extLst>
              <a:ext uri="{FF2B5EF4-FFF2-40B4-BE49-F238E27FC236}">
                <a16:creationId xmlns:a16="http://schemas.microsoft.com/office/drawing/2014/main" id="{FE213E78-ABCF-E8E6-5136-9A3DB2D40D5D}"/>
              </a:ext>
            </a:extLst>
          </p:cNvPr>
          <p:cNvSpPr txBox="1"/>
          <p:nvPr/>
        </p:nvSpPr>
        <p:spPr>
          <a:xfrm>
            <a:off x="3409950" y="1211322"/>
            <a:ext cx="8324850" cy="4524315"/>
          </a:xfrm>
          <a:prstGeom prst="rect">
            <a:avLst/>
          </a:prstGeom>
          <a:noFill/>
        </p:spPr>
        <p:txBody>
          <a:bodyPr wrap="square">
            <a:spAutoFit/>
          </a:bodyPr>
          <a:lstStyle/>
          <a:p>
            <a:pPr marL="457200" indent="-457200">
              <a:buFont typeface="Wingdings" panose="05000000000000000000" pitchFamily="2" charset="2"/>
              <a:buChar char="ü"/>
            </a:pPr>
            <a:r>
              <a:rPr lang="en-US" sz="3200" b="0" i="0" dirty="0">
                <a:solidFill>
                  <a:srgbClr val="333333"/>
                </a:solidFill>
                <a:effectLst/>
              </a:rPr>
              <a:t>Finalization of prior draft guidance.</a:t>
            </a:r>
          </a:p>
          <a:p>
            <a:pPr marL="457200" indent="-457200">
              <a:buFont typeface="Wingdings" panose="05000000000000000000" pitchFamily="2" charset="2"/>
              <a:buChar char="ü"/>
            </a:pPr>
            <a:r>
              <a:rPr lang="en-US" sz="3200" b="0" i="0" dirty="0">
                <a:solidFill>
                  <a:srgbClr val="333333"/>
                </a:solidFill>
                <a:effectLst/>
              </a:rPr>
              <a:t>Presents general guidance on FDA’s regulatory requirements for informed consent;</a:t>
            </a:r>
          </a:p>
          <a:p>
            <a:pPr marL="457200" indent="-457200">
              <a:buFont typeface="Wingdings" panose="05000000000000000000" pitchFamily="2" charset="2"/>
              <a:buChar char="ü"/>
            </a:pPr>
            <a:r>
              <a:rPr lang="en-US" sz="3200" dirty="0">
                <a:solidFill>
                  <a:srgbClr val="333333"/>
                </a:solidFill>
              </a:rPr>
              <a:t>D</a:t>
            </a:r>
            <a:r>
              <a:rPr lang="en-US" sz="3200" b="0" i="0" dirty="0">
                <a:solidFill>
                  <a:srgbClr val="333333"/>
                </a:solidFill>
                <a:effectLst/>
              </a:rPr>
              <a:t>iscusses of the roles of IRBs, clinical investigators, sponsors, and FDA related to informed consent</a:t>
            </a:r>
            <a:r>
              <a:rPr lang="en-US" sz="3200" dirty="0">
                <a:solidFill>
                  <a:srgbClr val="333333"/>
                </a:solidFill>
              </a:rPr>
              <a:t>; and</a:t>
            </a:r>
          </a:p>
          <a:p>
            <a:pPr marL="457200" indent="-457200">
              <a:buFont typeface="Wingdings" panose="05000000000000000000" pitchFamily="2" charset="2"/>
              <a:buChar char="ü"/>
            </a:pPr>
            <a:r>
              <a:rPr lang="en-US" sz="3200" b="0" i="0" dirty="0">
                <a:solidFill>
                  <a:srgbClr val="333333"/>
                </a:solidFill>
                <a:effectLst/>
              </a:rPr>
              <a:t>Provides a series of frequently asked questions. </a:t>
            </a:r>
          </a:p>
          <a:p>
            <a:pPr marL="457200" indent="-457200">
              <a:buFont typeface="Wingdings" panose="05000000000000000000" pitchFamily="2" charset="2"/>
              <a:buChar char="ü"/>
            </a:pPr>
            <a:r>
              <a:rPr lang="en-US" sz="3200" dirty="0">
                <a:solidFill>
                  <a:srgbClr val="333333"/>
                </a:solidFill>
              </a:rPr>
              <a:t>It is not equivalent to policy.</a:t>
            </a:r>
            <a:endParaRPr lang="en-US" sz="3200" dirty="0"/>
          </a:p>
        </p:txBody>
      </p:sp>
      <p:pic>
        <p:nvPicPr>
          <p:cNvPr id="10" name="Picture 9">
            <a:extLst>
              <a:ext uri="{FF2B5EF4-FFF2-40B4-BE49-F238E27FC236}">
                <a16:creationId xmlns:a16="http://schemas.microsoft.com/office/drawing/2014/main" id="{27DE081B-F1EE-5731-18C5-2EB60FA0E558}"/>
              </a:ext>
            </a:extLst>
          </p:cNvPr>
          <p:cNvPicPr>
            <a:picLocks noChangeAspect="1"/>
          </p:cNvPicPr>
          <p:nvPr/>
        </p:nvPicPr>
        <p:blipFill>
          <a:blip r:embed="rId4"/>
          <a:stretch>
            <a:fillRect/>
          </a:stretch>
        </p:blipFill>
        <p:spPr>
          <a:xfrm>
            <a:off x="202101" y="1052165"/>
            <a:ext cx="3207849" cy="4324819"/>
          </a:xfrm>
          <a:prstGeom prst="rect">
            <a:avLst/>
          </a:prstGeom>
        </p:spPr>
      </p:pic>
    </p:spTree>
    <p:extLst>
      <p:ext uri="{BB962C8B-B14F-4D97-AF65-F5344CB8AC3E}">
        <p14:creationId xmlns:p14="http://schemas.microsoft.com/office/powerpoint/2010/main" val="51934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3C-ACC4-656D-2BF8-AB9F10BE50C3}"/>
              </a:ext>
            </a:extLst>
          </p:cNvPr>
          <p:cNvSpPr>
            <a:spLocks noGrp="1"/>
          </p:cNvSpPr>
          <p:nvPr>
            <p:ph type="ctrTitle"/>
          </p:nvPr>
        </p:nvSpPr>
        <p:spPr>
          <a:xfrm>
            <a:off x="388369" y="3226878"/>
            <a:ext cx="11415259" cy="2607958"/>
          </a:xfrm>
        </p:spPr>
        <p:txBody>
          <a:bodyPr/>
          <a:lstStyle/>
          <a:p>
            <a:pPr algn="l"/>
            <a:br>
              <a:rPr lang="en-US" sz="2400" u="sng" dirty="0">
                <a:solidFill>
                  <a:schemeClr val="tx1"/>
                </a:solidFill>
                <a:latin typeface="+mn-lt"/>
              </a:rPr>
            </a:br>
            <a:br>
              <a:rPr lang="en-US" sz="2400" u="sng" dirty="0">
                <a:solidFill>
                  <a:schemeClr val="tx1"/>
                </a:solidFill>
                <a:latin typeface="+mn-lt"/>
              </a:rPr>
            </a:br>
            <a:r>
              <a:rPr lang="en-US" sz="2400" b="0" dirty="0">
                <a:solidFill>
                  <a:schemeClr val="tx1"/>
                </a:solidFill>
                <a:latin typeface="+mn-lt"/>
              </a:rPr>
              <a:t>ORD and ORO will be sponsoring a session:  </a:t>
            </a:r>
            <a:br>
              <a:rPr lang="en-US" sz="2400" b="0" dirty="0">
                <a:solidFill>
                  <a:schemeClr val="tx1"/>
                </a:solidFill>
                <a:latin typeface="+mn-lt"/>
              </a:rPr>
            </a:br>
            <a:r>
              <a:rPr lang="en-US" sz="2400" b="0" dirty="0">
                <a:solidFill>
                  <a:schemeClr val="tx1"/>
                </a:solidFill>
                <a:latin typeface="+mn-lt"/>
              </a:rPr>
              <a:t>	</a:t>
            </a:r>
            <a:r>
              <a:rPr lang="en-US" sz="2400" u="sng" dirty="0">
                <a:solidFill>
                  <a:schemeClr val="tx1"/>
                </a:solidFill>
                <a:latin typeface="+mn-lt"/>
              </a:rPr>
              <a:t>A Dialogue With the Department of Veteran Affairs (VA) </a:t>
            </a:r>
            <a:br>
              <a:rPr lang="en-US" sz="2400" u="sng" dirty="0">
                <a:solidFill>
                  <a:schemeClr val="tx1"/>
                </a:solidFill>
                <a:latin typeface="+mn-lt"/>
              </a:rPr>
            </a:br>
            <a:r>
              <a:rPr lang="en-US" sz="2400" b="0" dirty="0">
                <a:solidFill>
                  <a:schemeClr val="tx1"/>
                </a:solidFill>
                <a:latin typeface="+mn-lt"/>
              </a:rPr>
              <a:t>	December 6 at 1:45-2:45 PM EST</a:t>
            </a:r>
            <a:br>
              <a:rPr lang="en-US" sz="2400" b="0" dirty="0">
                <a:solidFill>
                  <a:schemeClr val="tx1"/>
                </a:solidFill>
                <a:latin typeface="+mn-lt"/>
              </a:rPr>
            </a:br>
            <a:br>
              <a:rPr lang="en-US" sz="2400" b="0" dirty="0">
                <a:solidFill>
                  <a:schemeClr val="tx1"/>
                </a:solidFill>
                <a:latin typeface="+mn-lt"/>
              </a:rPr>
            </a:br>
            <a:r>
              <a:rPr lang="en-US" sz="2400" b="0" dirty="0">
                <a:solidFill>
                  <a:schemeClr val="tx1"/>
                </a:solidFill>
                <a:latin typeface="+mn-lt"/>
              </a:rPr>
              <a:t>ORD and ORO will be participating in Federal Office Hours on (all times EST)</a:t>
            </a:r>
            <a:br>
              <a:rPr lang="en-US" sz="2400" b="0" dirty="0">
                <a:solidFill>
                  <a:schemeClr val="tx1"/>
                </a:solidFill>
                <a:latin typeface="+mn-lt"/>
              </a:rPr>
            </a:br>
            <a:r>
              <a:rPr lang="en-US" sz="2400" b="0" dirty="0">
                <a:solidFill>
                  <a:schemeClr val="tx1"/>
                </a:solidFill>
                <a:latin typeface="+mn-lt"/>
              </a:rPr>
              <a:t>	December 3: 4:30-5:30 PM and</a:t>
            </a:r>
            <a:br>
              <a:rPr lang="en-US" sz="2400" b="0" dirty="0">
                <a:solidFill>
                  <a:schemeClr val="tx1"/>
                </a:solidFill>
                <a:latin typeface="+mn-lt"/>
              </a:rPr>
            </a:br>
            <a:r>
              <a:rPr lang="en-US" sz="2400" b="0" dirty="0">
                <a:solidFill>
                  <a:schemeClr val="tx1"/>
                </a:solidFill>
                <a:latin typeface="+mn-lt"/>
              </a:rPr>
              <a:t>	December 5: 5:00-6:00 PM</a:t>
            </a:r>
          </a:p>
        </p:txBody>
      </p:sp>
      <p:sp>
        <p:nvSpPr>
          <p:cNvPr id="6" name="Title 4">
            <a:extLst>
              <a:ext uri="{FF2B5EF4-FFF2-40B4-BE49-F238E27FC236}">
                <a16:creationId xmlns:a16="http://schemas.microsoft.com/office/drawing/2014/main" id="{4C3F6B2D-4BC7-2AD7-D0EE-DD6216B6C448}"/>
              </a:ext>
            </a:extLst>
          </p:cNvPr>
          <p:cNvSpPr txBox="1">
            <a:spLocks/>
          </p:cNvSpPr>
          <p:nvPr/>
        </p:nvSpPr>
        <p:spPr>
          <a:xfrm>
            <a:off x="229960" y="155378"/>
            <a:ext cx="11732079" cy="618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sz="3600" dirty="0"/>
              <a:t>Public Responsibility in Medicine &amp; Research (PRIM&amp;R) 2023</a:t>
            </a:r>
            <a:endParaRPr lang="en-US" dirty="0"/>
          </a:p>
        </p:txBody>
      </p:sp>
      <p:pic>
        <p:nvPicPr>
          <p:cNvPr id="4" name="Picture 3">
            <a:extLst>
              <a:ext uri="{FF2B5EF4-FFF2-40B4-BE49-F238E27FC236}">
                <a16:creationId xmlns:a16="http://schemas.microsoft.com/office/drawing/2014/main" id="{A2AEFC2C-65AA-2168-5F41-DA218A714923}"/>
              </a:ext>
            </a:extLst>
          </p:cNvPr>
          <p:cNvPicPr>
            <a:picLocks noChangeAspect="1"/>
          </p:cNvPicPr>
          <p:nvPr/>
        </p:nvPicPr>
        <p:blipFill>
          <a:blip r:embed="rId3"/>
          <a:stretch>
            <a:fillRect/>
          </a:stretch>
        </p:blipFill>
        <p:spPr>
          <a:xfrm>
            <a:off x="0" y="1023164"/>
            <a:ext cx="12192000" cy="1458872"/>
          </a:xfrm>
          <a:prstGeom prst="rect">
            <a:avLst/>
          </a:prstGeom>
        </p:spPr>
      </p:pic>
      <p:sp>
        <p:nvSpPr>
          <p:cNvPr id="5" name="TextBox 4">
            <a:extLst>
              <a:ext uri="{FF2B5EF4-FFF2-40B4-BE49-F238E27FC236}">
                <a16:creationId xmlns:a16="http://schemas.microsoft.com/office/drawing/2014/main" id="{DD328010-A437-DB27-EBBB-B8B6F64FDA8F}"/>
              </a:ext>
            </a:extLst>
          </p:cNvPr>
          <p:cNvSpPr txBox="1"/>
          <p:nvPr/>
        </p:nvSpPr>
        <p:spPr>
          <a:xfrm>
            <a:off x="8470900" y="5834836"/>
            <a:ext cx="4951639" cy="369332"/>
          </a:xfrm>
          <a:prstGeom prst="rect">
            <a:avLst/>
          </a:prstGeom>
          <a:noFill/>
        </p:spPr>
        <p:txBody>
          <a:bodyPr wrap="square" rtlCol="0">
            <a:spAutoFit/>
          </a:bodyPr>
          <a:lstStyle/>
          <a:p>
            <a:r>
              <a:rPr lang="en-US" dirty="0">
                <a:hlinkClick r:id="rId4"/>
              </a:rPr>
              <a:t>PRIMR23/SBER23 (eventscribe.net)</a:t>
            </a:r>
            <a:endParaRPr lang="en-US" dirty="0"/>
          </a:p>
        </p:txBody>
      </p:sp>
    </p:spTree>
    <p:extLst>
      <p:ext uri="{BB962C8B-B14F-4D97-AF65-F5344CB8AC3E}">
        <p14:creationId xmlns:p14="http://schemas.microsoft.com/office/powerpoint/2010/main" val="1583717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0" y="1089449"/>
            <a:ext cx="12080422" cy="4351338"/>
          </a:xfrm>
        </p:spPr>
        <p:txBody>
          <a:bodyPr/>
          <a:lstStyle/>
          <a:p>
            <a:r>
              <a:rPr lang="en-US" dirty="0">
                <a:hlinkClick r:id="rId2"/>
              </a:rPr>
              <a:t>CDC webpage:  Information for Healthcare Providers on Obtaining and Using TPOXX (Tecovirimat) for Treatment of Monkeypox | Monkeypox | Poxvirus | CDC</a:t>
            </a:r>
            <a:endParaRPr lang="en-US" dirty="0">
              <a:hlinkClick r:id="rId3"/>
            </a:endParaRPr>
          </a:p>
          <a:p>
            <a:r>
              <a:rPr lang="en-US" dirty="0">
                <a:hlinkClick r:id="rId4"/>
              </a:rPr>
              <a:t>FIND Pro (va.gov)</a:t>
            </a:r>
            <a:endParaRPr lang="en-US" dirty="0">
              <a:hlinkClick r:id="rId5"/>
            </a:endParaRPr>
          </a:p>
          <a:p>
            <a:r>
              <a:rPr lang="en-US" dirty="0">
                <a:hlinkClick r:id="rId5"/>
              </a:rPr>
              <a:t>Getting a Humanitarian Use Device to Market | FDA</a:t>
            </a:r>
            <a:endParaRPr lang="en-US" dirty="0"/>
          </a:p>
          <a:p>
            <a:r>
              <a:rPr lang="en-US" dirty="0">
                <a:hlinkClick r:id="rId6"/>
              </a:rPr>
              <a:t>H.R.2617 - 117th Congress (2021-2022): Consolidated Appropriations Act, 2023 | Congress.gov | Library of Congress</a:t>
            </a:r>
            <a:endParaRPr lang="en-US" dirty="0">
              <a:hlinkClick r:id="rId7"/>
            </a:endParaRPr>
          </a:p>
          <a:p>
            <a:r>
              <a:rPr lang="en-US" dirty="0">
                <a:hlinkClick r:id="rId8"/>
              </a:rPr>
              <a:t>Humanitarian Device Exemption | FDA</a:t>
            </a:r>
            <a:endParaRPr lang="fr-FR" dirty="0">
              <a:hlinkClick r:id="rId9"/>
            </a:endParaRPr>
          </a:p>
          <a:p>
            <a:r>
              <a:rPr lang="fr-FR" dirty="0">
                <a:hlinkClick r:id="rId9"/>
              </a:rPr>
              <a:t>Humanitarian Device Exemption (HDE) Postmarket Activities | FDA</a:t>
            </a:r>
            <a:endParaRPr lang="fr-FR" dirty="0"/>
          </a:p>
          <a:p>
            <a:r>
              <a:rPr lang="en-US" dirty="0">
                <a:hlinkClick r:id="rId10"/>
              </a:rPr>
              <a:t>Informed Consent | FDA: </a:t>
            </a:r>
            <a:r>
              <a:rPr lang="en-US" dirty="0"/>
              <a:t>Guidance for IRBs, Clinical Investigators, and Sponsors (August, 2023)</a:t>
            </a:r>
          </a:p>
        </p:txBody>
      </p:sp>
    </p:spTree>
    <p:extLst>
      <p:ext uri="{BB962C8B-B14F-4D97-AF65-F5344CB8AC3E}">
        <p14:creationId xmlns:p14="http://schemas.microsoft.com/office/powerpoint/2010/main" val="127782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49" y="1089478"/>
            <a:ext cx="11644993" cy="4351338"/>
          </a:xfrm>
        </p:spPr>
        <p:txBody>
          <a:bodyPr/>
          <a:lstStyle/>
          <a:p>
            <a:r>
              <a:rPr lang="en-US" dirty="0"/>
              <a:t>ORD Guidance Document: </a:t>
            </a:r>
            <a:r>
              <a:rPr lang="en-US" dirty="0">
                <a:hlinkClick r:id="rId2"/>
              </a:rPr>
              <a:t>Applicability of the Exclusion of VHA Research From the Paperwork Reduction Act</a:t>
            </a:r>
            <a:r>
              <a:rPr lang="en-US" dirty="0"/>
              <a:t>”(July 19, 2023)</a:t>
            </a:r>
            <a:endParaRPr lang="en-US" sz="2000" dirty="0"/>
          </a:p>
          <a:p>
            <a:r>
              <a:rPr lang="en-US" dirty="0">
                <a:hlinkClick r:id="rId3"/>
              </a:rPr>
              <a:t>ORPP&amp;E webpage: IRB Relationships in the VA: Single IRB Exceptions, Independent (Commercial) IRBs, and changing IRB reliance by the VA Facility</a:t>
            </a:r>
            <a:endParaRPr lang="en-US" dirty="0"/>
          </a:p>
          <a:p>
            <a:r>
              <a:rPr lang="en-US" dirty="0">
                <a:hlinkClick r:id="rId4"/>
              </a:rPr>
              <a:t>Tecovirimat (TPOXX) IND Registry for Providers/Facilities (cdc.gov)</a:t>
            </a:r>
            <a:endParaRPr lang="en-US" dirty="0"/>
          </a:p>
          <a:p>
            <a:r>
              <a:rPr lang="en-US" dirty="0">
                <a:cs typeface="Calibri"/>
              </a:rPr>
              <a:t>VHA Directive 1200.05(3): Research and Development Committee at </a:t>
            </a:r>
            <a:r>
              <a:rPr lang="en-US" dirty="0">
                <a:cs typeface="Calibri"/>
                <a:hlinkClick r:id="rId5"/>
              </a:rPr>
              <a:t>VHA Publications</a:t>
            </a:r>
            <a:endParaRPr lang="en-US" dirty="0">
              <a:cs typeface="Calibri"/>
            </a:endParaRPr>
          </a:p>
          <a:p>
            <a:r>
              <a:rPr lang="en-US" dirty="0"/>
              <a:t>21 Part CFR 814.3 located at </a:t>
            </a:r>
            <a:r>
              <a:rPr lang="en-US" dirty="0">
                <a:hlinkClick r:id="rId6"/>
              </a:rPr>
              <a:t>eCFR :: 21 CFR Part 814 -- Premarket Approval of Medical Devices</a:t>
            </a:r>
            <a:endParaRPr lang="en-US" dirty="0">
              <a:cs typeface="Calibri"/>
            </a:endParaRPr>
          </a:p>
          <a:p>
            <a:endParaRPr lang="en-US" dirty="0"/>
          </a:p>
          <a:p>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32190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 Facility Implementation of the CDC Expanded Access Program  (EAP) for Use of Tecovirimat (TPOXX®) for Mpox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Eighty-one (81) VA Facilities were approved to participate in the CDC EAP for Tecovirimat using CDC’s Investigational New Drug Application (IND) for the Program.</a:t>
            </a:r>
          </a:p>
          <a:p>
            <a:pPr lvl="1"/>
            <a:r>
              <a:rPr lang="en-US" sz="2800" dirty="0"/>
              <a:t>Currently Active:	68</a:t>
            </a:r>
          </a:p>
          <a:p>
            <a:pPr lvl="1"/>
            <a:r>
              <a:rPr lang="en-US" sz="2800" dirty="0"/>
              <a:t>Closed:			13</a:t>
            </a:r>
          </a:p>
          <a:p>
            <a:r>
              <a:rPr lang="en-US" dirty="0"/>
              <a:t>The CDC revised the protocol and informed consent document (ICD).</a:t>
            </a:r>
          </a:p>
          <a:p>
            <a:pPr lvl="1"/>
            <a:r>
              <a:rPr lang="en-US" sz="2800" dirty="0"/>
              <a:t>Current CDC IRB-approved protocol is Version 6.3 (May 5, 2023)</a:t>
            </a:r>
          </a:p>
          <a:p>
            <a:pPr lvl="1"/>
            <a:r>
              <a:rPr lang="en-US" sz="2800" dirty="0"/>
              <a:t>Current CDC IRB-approved ICD is Version 6.3 (May 5, 2023). </a:t>
            </a:r>
            <a:endParaRPr lang="en-US" sz="2800" b="0" i="0" dirty="0">
              <a:solidFill>
                <a:srgbClr val="000000"/>
              </a:solidFill>
              <a:effectLst/>
            </a:endParaRPr>
          </a:p>
          <a:p>
            <a:pPr marL="0" indent="0">
              <a:buNone/>
            </a:pPr>
            <a:endParaRPr lang="en-US" sz="2800" dirty="0"/>
          </a:p>
        </p:txBody>
      </p:sp>
    </p:spTree>
    <p:extLst>
      <p:ext uri="{BB962C8B-B14F-4D97-AF65-F5344CB8AC3E}">
        <p14:creationId xmlns:p14="http://schemas.microsoft.com/office/powerpoint/2010/main" val="44847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CDC Expanded Access Program for Use of Tecovirimat (TPOXX®) for Mpox: Revised Protocol and Informed Consent Document </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1" y="1133021"/>
            <a:ext cx="11579678" cy="4351338"/>
          </a:xfrm>
        </p:spPr>
        <p:txBody>
          <a:bodyPr/>
          <a:lstStyle/>
          <a:p>
            <a:r>
              <a:rPr lang="en-US" dirty="0"/>
              <a:t>CDC published the revised protocol and ICD on June 7</a:t>
            </a:r>
            <a:r>
              <a:rPr lang="en-US" baseline="30000" dirty="0"/>
              <a:t>th</a:t>
            </a:r>
            <a:r>
              <a:rPr lang="en-US" dirty="0"/>
              <a:t> on the CDC TPOXX EAP website at </a:t>
            </a:r>
            <a:r>
              <a:rPr lang="en-US" dirty="0">
                <a:hlinkClick r:id="rId3"/>
              </a:rPr>
              <a:t>Information for Healthcare Providers: Tecovirimat (TPOXX) for Treatment of Mpox | Mpox | Poxvirus | CDC</a:t>
            </a:r>
            <a:r>
              <a:rPr lang="en-US" dirty="0"/>
              <a:t>.  </a:t>
            </a:r>
          </a:p>
          <a:p>
            <a:r>
              <a:rPr lang="en-US" dirty="0"/>
              <a:t>CDC IRB continuing review and approval of the EAP IND protocol occurred at a convened IRB meeting on June 22, 2023.  The CDC IRB continuing review and approval letter is located at </a:t>
            </a:r>
            <a:r>
              <a:rPr lang="en-US" dirty="0">
                <a:hlinkClick r:id="rId4"/>
              </a:rPr>
              <a:t>6402-CDC-IRB-Approval-Continuation.pdf</a:t>
            </a:r>
            <a:r>
              <a:rPr lang="en-US" dirty="0"/>
              <a:t>.</a:t>
            </a:r>
          </a:p>
          <a:p>
            <a:r>
              <a:rPr lang="en-US" dirty="0"/>
              <a:t>ORD has been assisting CDC Regulatory Affairs with a data call related to the status of VA Facilities and current names of participating clinicians/staff.</a:t>
            </a:r>
          </a:p>
          <a:p>
            <a:pPr lvl="1"/>
            <a:r>
              <a:rPr lang="en-US" sz="2800" dirty="0"/>
              <a:t>A follow-up email will be sent to individual sites who have not yet responded in the following week. </a:t>
            </a:r>
          </a:p>
          <a:p>
            <a:endParaRPr lang="en-US" dirty="0"/>
          </a:p>
          <a:p>
            <a:pPr marL="0" indent="0">
              <a:buNone/>
            </a:pPr>
            <a:r>
              <a:rPr lang="en-US" dirty="0"/>
              <a:t> </a:t>
            </a:r>
          </a:p>
        </p:txBody>
      </p:sp>
    </p:spTree>
    <p:extLst>
      <p:ext uri="{BB962C8B-B14F-4D97-AF65-F5344CB8AC3E}">
        <p14:creationId xmlns:p14="http://schemas.microsoft.com/office/powerpoint/2010/main" val="214728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a:xfrm>
            <a:off x="285750" y="166264"/>
            <a:ext cx="11666764" cy="618385"/>
          </a:xfrm>
        </p:spPr>
        <p:txBody>
          <a:bodyPr/>
          <a:lstStyle/>
          <a:p>
            <a:r>
              <a:rPr lang="en-US" dirty="0"/>
              <a:t>CDC Webpage for CDC EA-IND Tecovirimat Program for Mpox </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593271" y="881742"/>
            <a:ext cx="11005458" cy="4330473"/>
          </a:xfrm>
        </p:spPr>
        <p:txBody>
          <a:bodyPr/>
          <a:lstStyle/>
          <a:p>
            <a:pPr marL="0" indent="0">
              <a:buNone/>
            </a:pPr>
            <a:r>
              <a:rPr lang="en-US" dirty="0"/>
              <a:t>CDC has its own webpage with CDC IRB documents, including the CDC approved program protocol and informed consent document located at </a:t>
            </a:r>
            <a:r>
              <a:rPr lang="en-US" sz="2800" dirty="0">
                <a:hlinkClick r:id="rId3"/>
              </a:rPr>
              <a:t>Tecovirimat (TPOXX) IND Information (cdc.gov)</a:t>
            </a:r>
            <a:endParaRPr lang="en-US" sz="2800"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hlinkClick r:id="rId4"/>
            </a:endParaRPr>
          </a:p>
          <a:p>
            <a:pPr marL="0" indent="0" algn="ctr">
              <a:buNone/>
            </a:pPr>
            <a:endParaRPr lang="en-US" dirty="0">
              <a:hlinkClick r:id="rId4"/>
            </a:endParaRPr>
          </a:p>
          <a:p>
            <a:pPr marL="0" indent="0" algn="ctr">
              <a:buNone/>
            </a:pPr>
            <a:endParaRPr lang="en-US" dirty="0">
              <a:hlinkClick r:id="rId4"/>
            </a:endParaRPr>
          </a:p>
          <a:p>
            <a:pPr marL="0" indent="0" algn="ctr">
              <a:buNone/>
            </a:pPr>
            <a:endParaRPr lang="en-US" dirty="0">
              <a:hlinkClick r:id="rId4"/>
            </a:endParaRPr>
          </a:p>
          <a:p>
            <a:pPr marL="0" indent="0" algn="ctr">
              <a:buNone/>
            </a:pPr>
            <a:endParaRPr lang="en-US" sz="2400" dirty="0">
              <a:hlinkClick r:id="rId4"/>
            </a:endParaRPr>
          </a:p>
          <a:p>
            <a:pPr marL="0" indent="0" algn="ctr">
              <a:buNone/>
              <a:tabLst>
                <a:tab pos="804863" algn="l"/>
              </a:tabLst>
            </a:pPr>
            <a:endParaRPr lang="en-US" dirty="0">
              <a:hlinkClick r:id="rId3"/>
            </a:endParaRPr>
          </a:p>
          <a:p>
            <a:pPr marL="0" indent="0" algn="ctr">
              <a:buNone/>
              <a:tabLst>
                <a:tab pos="804863" algn="l"/>
              </a:tabLst>
            </a:pPr>
            <a:endParaRPr lang="en-US" sz="2400" dirty="0"/>
          </a:p>
        </p:txBody>
      </p:sp>
      <p:pic>
        <p:nvPicPr>
          <p:cNvPr id="5" name="Picture 4">
            <a:extLst>
              <a:ext uri="{FF2B5EF4-FFF2-40B4-BE49-F238E27FC236}">
                <a16:creationId xmlns:a16="http://schemas.microsoft.com/office/drawing/2014/main" id="{18E4672B-F757-7CD9-79FF-4441C5533066}"/>
              </a:ext>
            </a:extLst>
          </p:cNvPr>
          <p:cNvPicPr>
            <a:picLocks noChangeAspect="1"/>
          </p:cNvPicPr>
          <p:nvPr/>
        </p:nvPicPr>
        <p:blipFill rotWithShape="1">
          <a:blip r:embed="rId5"/>
          <a:srcRect l="-1161" t="16032" r="1251" b="11270"/>
          <a:stretch/>
        </p:blipFill>
        <p:spPr>
          <a:xfrm>
            <a:off x="1781335" y="2168854"/>
            <a:ext cx="8832236" cy="3807404"/>
          </a:xfrm>
          <a:prstGeom prst="rect">
            <a:avLst/>
          </a:prstGeom>
          <a:ln w="38100">
            <a:solidFill>
              <a:schemeClr val="accent1"/>
            </a:solidFill>
          </a:ln>
        </p:spPr>
      </p:pic>
    </p:spTree>
    <p:extLst>
      <p:ext uri="{BB962C8B-B14F-4D97-AF65-F5344CB8AC3E}">
        <p14:creationId xmlns:p14="http://schemas.microsoft.com/office/powerpoint/2010/main" val="33985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Mpox (cont.)</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576942" y="937078"/>
            <a:ext cx="11462657" cy="4351338"/>
          </a:xfrm>
        </p:spPr>
        <p:txBody>
          <a:bodyPr/>
          <a:lstStyle/>
          <a:p>
            <a:pPr marL="0" indent="0">
              <a:buNone/>
            </a:pPr>
            <a:r>
              <a:rPr lang="en-US" dirty="0"/>
              <a:t>ORD has an ORD webpage describing the steps and current forms supporting implementation of this Program by VA Facilities:</a:t>
            </a:r>
          </a:p>
          <a:p>
            <a:pPr marL="0" indent="0">
              <a:buNone/>
            </a:pPr>
            <a:endParaRPr lang="en-US" dirty="0"/>
          </a:p>
          <a:p>
            <a:pPr marL="0" indent="0">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sz="2400" dirty="0">
              <a:hlinkClick r:id="rId3"/>
            </a:endParaRPr>
          </a:p>
          <a:p>
            <a:pPr marL="0" indent="0" algn="ctr">
              <a:buNone/>
              <a:tabLst>
                <a:tab pos="804863" algn="l"/>
              </a:tabLst>
            </a:pPr>
            <a:r>
              <a:rPr lang="en-US" sz="2500" dirty="0">
                <a:hlinkClick r:id="rId3"/>
              </a:rPr>
              <a:t>https://www.research.va.gov/programs/orppe/CDC-IRB-TPOXX-EAIND-Program.cfm</a:t>
            </a:r>
            <a:endParaRPr lang="en-US" sz="2500" dirty="0"/>
          </a:p>
          <a:p>
            <a:pPr marL="0" indent="0" algn="ctr">
              <a:buNone/>
            </a:pPr>
            <a:endParaRPr lang="en-US" dirty="0"/>
          </a:p>
        </p:txBody>
      </p:sp>
      <p:pic>
        <p:nvPicPr>
          <p:cNvPr id="6" name="Picture 5">
            <a:extLst>
              <a:ext uri="{FF2B5EF4-FFF2-40B4-BE49-F238E27FC236}">
                <a16:creationId xmlns:a16="http://schemas.microsoft.com/office/drawing/2014/main" id="{D3520454-C232-4414-AB54-FCF41319917E}"/>
              </a:ext>
            </a:extLst>
          </p:cNvPr>
          <p:cNvPicPr>
            <a:picLocks noChangeAspect="1"/>
          </p:cNvPicPr>
          <p:nvPr/>
        </p:nvPicPr>
        <p:blipFill rotWithShape="1">
          <a:blip r:embed="rId4"/>
          <a:srcRect l="1519" t="15644" r="13938" b="14852"/>
          <a:stretch/>
        </p:blipFill>
        <p:spPr>
          <a:xfrm>
            <a:off x="2107747" y="1991077"/>
            <a:ext cx="7130142" cy="3297339"/>
          </a:xfrm>
          <a:prstGeom prst="rect">
            <a:avLst/>
          </a:prstGeom>
          <a:ln w="28575">
            <a:solidFill>
              <a:schemeClr val="accent1"/>
            </a:solidFill>
          </a:ln>
        </p:spPr>
      </p:pic>
    </p:spTree>
    <p:extLst>
      <p:ext uri="{BB962C8B-B14F-4D97-AF65-F5344CB8AC3E}">
        <p14:creationId xmlns:p14="http://schemas.microsoft.com/office/powerpoint/2010/main" val="101743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962040" cy="618385"/>
          </a:xfrm>
        </p:spPr>
        <p:txBody>
          <a:bodyPr/>
          <a:lstStyle/>
          <a:p>
            <a:r>
              <a:rPr lang="en-US" sz="3200" dirty="0"/>
              <a:t>CDC Reminder of Responsibilities to IRB Contacts and Principal Investigators (PI) for the CDC EA-IND Tecovirimat Program for Mpox </a:t>
            </a:r>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229960" y="947963"/>
            <a:ext cx="11962040" cy="4351338"/>
          </a:xfrm>
        </p:spPr>
        <p:txBody>
          <a:bodyPr/>
          <a:lstStyle/>
          <a:p>
            <a:r>
              <a:rPr lang="en-US" sz="2500" dirty="0"/>
              <a:t>On August 28, 2023, a written communication was sent by the CDC PI of the CDC EA-IND Program, CDC Human Research Protections Office, and CDC Regulatory Affairs Office to IRB Contacts and PIs for the EAP Program.</a:t>
            </a:r>
          </a:p>
          <a:p>
            <a:r>
              <a:rPr lang="en-US" sz="2500" dirty="0"/>
              <a:t>The CDC correspondence is a reminder to Registered Institutions providing Tecovirimat under the EA-IND Program relying upon the CDC IRB of their responsibilities:</a:t>
            </a:r>
          </a:p>
          <a:p>
            <a:pPr marL="457200" lvl="1" indent="0">
              <a:buNone/>
            </a:pPr>
            <a:r>
              <a:rPr lang="en-US" sz="2500" dirty="0"/>
              <a:t>1.	Comply with CDC IRB Decisions and Requirements</a:t>
            </a:r>
          </a:p>
          <a:p>
            <a:pPr marL="457200" lvl="1" indent="0">
              <a:buNone/>
            </a:pPr>
            <a:r>
              <a:rPr lang="en-US" sz="2500" dirty="0"/>
              <a:t>2.	Review and Oversight</a:t>
            </a:r>
          </a:p>
          <a:p>
            <a:pPr marL="457200" lvl="1" indent="0">
              <a:buNone/>
            </a:pPr>
            <a:r>
              <a:rPr lang="en-US" sz="2500" dirty="0"/>
              <a:t>3.	Local Context Considerations</a:t>
            </a:r>
          </a:p>
          <a:p>
            <a:pPr marL="457200" lvl="1" indent="0">
              <a:buNone/>
            </a:pPr>
            <a:r>
              <a:rPr lang="en-US" sz="2500" dirty="0"/>
              <a:t>4.	Informed Consent </a:t>
            </a:r>
          </a:p>
          <a:p>
            <a:pPr marL="457200" lvl="1" indent="0">
              <a:buNone/>
            </a:pPr>
            <a:r>
              <a:rPr lang="en-US" sz="2500" dirty="0"/>
              <a:t>5.	Notification to CDC IRB of Reportable events</a:t>
            </a:r>
          </a:p>
          <a:p>
            <a:pPr marL="457200" lvl="1" indent="0">
              <a:buNone/>
            </a:pPr>
            <a:r>
              <a:rPr lang="en-US" sz="2500" dirty="0"/>
              <a:t>6.	Assisting CDC IRB with its required reporting to FDA or other agencies if requested</a:t>
            </a:r>
          </a:p>
          <a:p>
            <a:pPr marL="457200" lvl="1" indent="0">
              <a:buNone/>
            </a:pPr>
            <a:r>
              <a:rPr lang="en-US" sz="2500" dirty="0"/>
              <a:t>7.	Recordkeeping</a:t>
            </a:r>
          </a:p>
          <a:p>
            <a:pPr lvl="1"/>
            <a:endParaRPr lang="en-US" dirty="0"/>
          </a:p>
        </p:txBody>
      </p:sp>
    </p:spTree>
    <p:extLst>
      <p:ext uri="{BB962C8B-B14F-4D97-AF65-F5344CB8AC3E}">
        <p14:creationId xmlns:p14="http://schemas.microsoft.com/office/powerpoint/2010/main" val="3480647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2" ma:contentTypeDescription="Create a new document." ma:contentTypeScope="" ma:versionID="21239b369ca5af4d6307dd45d7533269">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ebb1f5861d17875dc072722a9e3d69fc"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31A1FB5-7DD6-45F6-9D4E-77DED48768D1}">
  <ds:schemaRefs>
    <ds:schemaRef ds:uri="http://schemas.microsoft.com/sharepoint/v3/contenttype/forms"/>
  </ds:schemaRefs>
</ds:datastoreItem>
</file>

<file path=customXml/itemProps2.xml><?xml version="1.0" encoding="utf-8"?>
<ds:datastoreItem xmlns:ds="http://schemas.openxmlformats.org/officeDocument/2006/customXml" ds:itemID="{013488B1-6351-4723-8D21-69FD82BEB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71A2BD-E000-48E9-8DE6-0ADE4DF8FD08}">
  <ds:schemaRefs>
    <ds:schemaRef ds:uri="http://schemas.microsoft.com/sharepoint/v3"/>
    <ds:schemaRef ds:uri="http://purl.org/dc/elements/1.1/"/>
    <ds:schemaRef ds:uri="http://schemas.microsoft.com/office/2006/metadata/properties"/>
    <ds:schemaRef ds:uri="b3b97a4c-43ac-46e7-9970-904f1e1efc09"/>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77dce447-0566-47ff-8c07-c9b85fda5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ChooseVA</Template>
  <TotalTime>7728</TotalTime>
  <Words>3848</Words>
  <Application>Microsoft Office PowerPoint</Application>
  <PresentationFormat>Widescreen</PresentationFormat>
  <Paragraphs>323</Paragraphs>
  <Slides>49</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Arial</vt:lpstr>
      <vt:lpstr>Bradley Hand ITC</vt:lpstr>
      <vt:lpstr>Calibri</vt:lpstr>
      <vt:lpstr>Calibri Light</vt:lpstr>
      <vt:lpstr>Merriweather</vt:lpstr>
      <vt:lpstr>Wingdings</vt:lpstr>
      <vt:lpstr>VA1</vt:lpstr>
      <vt:lpstr>think-cell Slide</vt:lpstr>
      <vt:lpstr>  Bi-Monthly Updates in Human Research Protections</vt:lpstr>
      <vt:lpstr> </vt:lpstr>
      <vt:lpstr>Discussion Items</vt:lpstr>
      <vt:lpstr>Discussion Items (cont.)</vt:lpstr>
      <vt:lpstr>VA Facility Implementation of the CDC Expanded Access Program  (EAP) for Use of Tecovirimat (TPOXX®) for Mpox</vt:lpstr>
      <vt:lpstr>CDC Expanded Access Program for Use of Tecovirimat (TPOXX®) for Mpox: Revised Protocol and Informed Consent Document </vt:lpstr>
      <vt:lpstr>CDC Webpage for CDC EA-IND Tecovirimat Program for Mpox </vt:lpstr>
      <vt:lpstr>CDC EA-IND Tecovirimat Program for Mpox (cont.)</vt:lpstr>
      <vt:lpstr>CDC Reminder of Responsibilities to IRB Contacts and Principal Investigators (PI) for the CDC EA-IND Tecovirimat Program for Mpox </vt:lpstr>
      <vt:lpstr>Bottom Line for all VA Facilities Participating in the CDC EA-IND Tecovirimat Program for Mpox </vt:lpstr>
      <vt:lpstr> </vt:lpstr>
      <vt:lpstr>Humanitarian Use Devices (HUDs)</vt:lpstr>
      <vt:lpstr>Why Humanitarian Use Devices?</vt:lpstr>
      <vt:lpstr>Humanitarian Device Exemption (HDE)</vt:lpstr>
      <vt:lpstr>HUD Designation by Office of Orphan Products Development (OOPD)</vt:lpstr>
      <vt:lpstr>HUD Determinations by FDA</vt:lpstr>
      <vt:lpstr>HUDs &amp; IRBs</vt:lpstr>
      <vt:lpstr>Important Considerations for IRB Review of HUDs</vt:lpstr>
      <vt:lpstr>VAIRRS: HUD IRB Submission for Clinical Care</vt:lpstr>
      <vt:lpstr>VAIRRS: HUD Submission for Clinical Care (cont.)</vt:lpstr>
      <vt:lpstr>VAIRRS</vt:lpstr>
      <vt:lpstr>VAIRRS</vt:lpstr>
      <vt:lpstr>VAIRRS</vt:lpstr>
      <vt:lpstr>VAIRRS</vt:lpstr>
      <vt:lpstr>VAIRRS</vt:lpstr>
      <vt:lpstr>VAIRRS</vt:lpstr>
      <vt:lpstr>VAIRRS</vt:lpstr>
      <vt:lpstr>VAIRRS</vt:lpstr>
      <vt:lpstr>VAIRRS</vt:lpstr>
      <vt:lpstr>VAIRRS</vt:lpstr>
      <vt:lpstr>VAIRRS</vt:lpstr>
      <vt:lpstr>PowerPoint Presentation</vt:lpstr>
      <vt:lpstr>PowerPoint Presentation</vt:lpstr>
      <vt:lpstr>PowerPoint Presentation</vt:lpstr>
      <vt:lpstr>PowerPoint Presentation</vt:lpstr>
      <vt:lpstr>VAIRRS</vt:lpstr>
      <vt:lpstr>Technical Amendment #3 to VHA Directive 1200.05(3):  Exclusion of the Paperwork Reduction Act (PRA) for VHA Research</vt:lpstr>
      <vt:lpstr>Origin of Technical Amendment to VHA Directive 1200.05(3)</vt:lpstr>
      <vt:lpstr>Policy Language for the Technical Amendment to                         VHA Directive 1200.05(3)</vt:lpstr>
      <vt:lpstr>Key Points Applicable to the Technical Amendment #3 to           VHA Directive 1200.05(3)</vt:lpstr>
      <vt:lpstr>Commercial (Independent) IRB Issues </vt:lpstr>
      <vt:lpstr>Update on Recent Request by ORD to VA Study Teams with Active Studies Approved by Advarra IRB</vt:lpstr>
      <vt:lpstr>Procedures for New Commercial IRBs to Apply to Become ORD-Approved Commercial IRBs </vt:lpstr>
      <vt:lpstr>VAIRRS</vt:lpstr>
      <vt:lpstr>  ORD and ORO will be sponsoring a session:    A Dialogue With the Department of Veteran Affairs (VA)   December 6 at 1:45-2:45 PM EST  ORD and ORO will be participating in Federal Office Hours on (all times EST)  December 3: 4:30-5:30 PM and  December 5: 5:00-6:00 PM</vt:lpstr>
      <vt:lpstr>Availability of Recording</vt:lpstr>
      <vt:lpstr>Contact Information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Bi-Monthly Updates in Human Research Protections</dc:title>
  <dc:subject>Bi-Monthly Updates in Human Research Protections</dc:subject>
  <dc:creator>VA ORPPE</dc:creator>
  <cp:keywords>Bi-Monthly Updates in Human Research Protections</cp:keywords>
  <cp:lastModifiedBy>Rivera, Portia T</cp:lastModifiedBy>
  <cp:revision>195</cp:revision>
  <dcterms:created xsi:type="dcterms:W3CDTF">2022-01-07T15:46:04Z</dcterms:created>
  <dcterms:modified xsi:type="dcterms:W3CDTF">2023-09-11T11:38:54Z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