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77" r:id="rId5"/>
    <p:sldId id="649" r:id="rId6"/>
    <p:sldId id="279" r:id="rId7"/>
    <p:sldId id="653" r:id="rId8"/>
    <p:sldId id="658" r:id="rId9"/>
    <p:sldId id="655" r:id="rId10"/>
    <p:sldId id="878" r:id="rId11"/>
    <p:sldId id="896" r:id="rId12"/>
    <p:sldId id="910" r:id="rId13"/>
    <p:sldId id="897" r:id="rId14"/>
    <p:sldId id="899" r:id="rId15"/>
    <p:sldId id="900" r:id="rId16"/>
    <p:sldId id="901" r:id="rId17"/>
    <p:sldId id="902" r:id="rId18"/>
    <p:sldId id="903" r:id="rId19"/>
    <p:sldId id="906" r:id="rId20"/>
    <p:sldId id="904" r:id="rId21"/>
    <p:sldId id="905" r:id="rId22"/>
    <p:sldId id="908" r:id="rId23"/>
    <p:sldId id="907" r:id="rId24"/>
    <p:sldId id="911" r:id="rId25"/>
    <p:sldId id="913" r:id="rId26"/>
    <p:sldId id="915" r:id="rId27"/>
    <p:sldId id="918" r:id="rId28"/>
    <p:sldId id="917" r:id="rId29"/>
    <p:sldId id="916" r:id="rId30"/>
    <p:sldId id="919" r:id="rId31"/>
    <p:sldId id="920" r:id="rId32"/>
    <p:sldId id="921" r:id="rId33"/>
    <p:sldId id="922" r:id="rId34"/>
    <p:sldId id="923" r:id="rId35"/>
    <p:sldId id="924" r:id="rId36"/>
    <p:sldId id="926" r:id="rId37"/>
    <p:sldId id="912" r:id="rId38"/>
    <p:sldId id="909" r:id="rId39"/>
    <p:sldId id="925" r:id="rId40"/>
    <p:sldId id="654" r:id="rId41"/>
    <p:sldId id="879" r:id="rId42"/>
    <p:sldId id="880" r:id="rId43"/>
    <p:sldId id="927" r:id="rId44"/>
    <p:sldId id="929" r:id="rId45"/>
    <p:sldId id="928" r:id="rId46"/>
    <p:sldId id="307" r:id="rId47"/>
    <p:sldId id="887" r:id="rId48"/>
    <p:sldId id="930" r:id="rId49"/>
    <p:sldId id="931" r:id="rId50"/>
    <p:sldId id="932" r:id="rId51"/>
    <p:sldId id="933" r:id="rId52"/>
    <p:sldId id="934" r:id="rId53"/>
    <p:sldId id="935" r:id="rId54"/>
    <p:sldId id="645" r:id="rId55"/>
    <p:sldId id="646" r:id="rId56"/>
    <p:sldId id="648" r:id="rId57"/>
    <p:sldId id="33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a:t>
            </a:fld>
            <a:endParaRPr lang="en-US" dirty="0"/>
          </a:p>
        </p:txBody>
      </p:sp>
    </p:spTree>
    <p:extLst>
      <p:ext uri="{BB962C8B-B14F-4D97-AF65-F5344CB8AC3E}">
        <p14:creationId xmlns:p14="http://schemas.microsoft.com/office/powerpoint/2010/main" val="414783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7</a:t>
            </a:fld>
            <a:endParaRPr lang="en-US" dirty="0"/>
          </a:p>
        </p:txBody>
      </p:sp>
    </p:spTree>
    <p:extLst>
      <p:ext uri="{BB962C8B-B14F-4D97-AF65-F5344CB8AC3E}">
        <p14:creationId xmlns:p14="http://schemas.microsoft.com/office/powerpoint/2010/main" val="321976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47</a:t>
            </a:fld>
            <a:endParaRPr lang="en-US" dirty="0"/>
          </a:p>
        </p:txBody>
      </p:sp>
    </p:spTree>
    <p:extLst>
      <p:ext uri="{BB962C8B-B14F-4D97-AF65-F5344CB8AC3E}">
        <p14:creationId xmlns:p14="http://schemas.microsoft.com/office/powerpoint/2010/main" val="21261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4"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6"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9/19/2022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va.gov/programs/orppe/Training-for-VA-personnel-conducting-fda-regulated-expanded-access-program-activities-treatment-patients-with-monkeypox.ppt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hyperlink" Target="https://www.cdc.gov/poxvirus/monkeypox/clinicians/isolation-procedure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esearch.va.gov/resources/policies/guidance/ORD-Guidance-Instructions-for-Use-of-VA-DocuSign-for-the-CDC-Tecovirimat-EAP.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dc.gov/poxvirus/monkeypox/pdf/Tecovirimat-IND-Protocol-CDC-IRB.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research.va.gov/programs/orppe/nci_irb.cfm" TargetMode="External"/><Relationship Id="rId2" Type="http://schemas.openxmlformats.org/officeDocument/2006/relationships/hyperlink" Target="https://dvagov.sharepoint.com/sites/vacovhacomm/admin/projects/ncicirb/default.aspx?InitialTabId=Ribbon%2ERead&amp;VisibilityContext=WSSTabPersistence#InplviewHash62b8ba60-a20d-4aa5-ae82-6bb3f29c9b24=InitialTabId%3DRibbon%252ERead-VisibilityContext%3DWSSTabPersistence-SortField%3DModified-SortDir%3DDes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VHACOORDREGULATORY@VA.GOV" TargetMode="External"/><Relationship Id="rId2" Type="http://schemas.openxmlformats.org/officeDocument/2006/relationships/hyperlink" Target="mailto:c.karen.jeans@va.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research.va.gov/resources/policies/" TargetMode="External"/><Relationship Id="rId3" Type="http://schemas.openxmlformats.org/officeDocument/2006/relationships/hyperlink" Target="https://www.research.va.gov/programs/orppe/VA-Specific-Requirements-Informed-Consent-HIPAA-Commercial-IRB.pdf" TargetMode="External"/><Relationship Id="rId7" Type="http://schemas.openxmlformats.org/officeDocument/2006/relationships/hyperlink" Target="https://www.va.gov/vhapublications/" TargetMode="External"/><Relationship Id="rId2" Type="http://schemas.openxmlformats.org/officeDocument/2006/relationships/hyperlink" Target="https://www.research.va.gov/programs/orppe/CDC-IRB-TPOXX-EAIND-Program.cfm" TargetMode="External"/><Relationship Id="rId1" Type="http://schemas.openxmlformats.org/officeDocument/2006/relationships/slideLayout" Target="../slideLayouts/slideLayout2.xml"/><Relationship Id="rId6" Type="http://schemas.openxmlformats.org/officeDocument/2006/relationships/hyperlink" Target="https://dvagov.sharepoint.com/sites/vacovhacomm/admin/projects/ncicirb/default.aspx" TargetMode="External"/><Relationship Id="rId5" Type="http://schemas.openxmlformats.org/officeDocument/2006/relationships/hyperlink" Target="https://www.research.va.gov/programs/orppe/nci_irb.cfm" TargetMode="External"/><Relationship Id="rId4" Type="http://schemas.openxmlformats.org/officeDocument/2006/relationships/hyperlink" Target="https://www.cdc.gov/poxvirus/monkeypox/clinicians/obtaining-tecovirimat.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va.gov/programs/orppe/CDC-IRB-TPOXX-EAIND-Program.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Bi-Monthly Updates in Human Research Protections</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r>
              <a:rPr lang="en-US" sz="2200" dirty="0">
                <a:effectLst/>
              </a:rPr>
              <a:t>C. Karen Jeans, PhD, CCRN, CIP, Director of Regulatory Affairs, Office of Research </a:t>
            </a:r>
            <a:r>
              <a:rPr lang="en-US" sz="2200" dirty="0"/>
              <a:t>Protections, Policy, &amp; Education                       VHA Office of Research and Development (ORD)</a:t>
            </a:r>
            <a:endParaRPr lang="en-US" sz="2200" dirty="0">
              <a:effectLst/>
            </a:endParaRPr>
          </a:p>
          <a:p>
            <a:r>
              <a:rPr lang="en-US" sz="2200" dirty="0"/>
              <a:t>September 14, 2022</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8115-E004-415D-916C-099AB592B090}"/>
              </a:ext>
            </a:extLst>
          </p:cNvPr>
          <p:cNvSpPr>
            <a:spLocks noGrp="1"/>
          </p:cNvSpPr>
          <p:nvPr>
            <p:ph type="title"/>
          </p:nvPr>
        </p:nvSpPr>
        <p:spPr/>
        <p:txBody>
          <a:bodyPr/>
          <a:lstStyle/>
          <a:p>
            <a:r>
              <a:rPr lang="en-US" dirty="0"/>
              <a:t>CDC EA-IND Tecovirimat Program for Monkeypox: </a:t>
            </a:r>
            <a:br>
              <a:rPr lang="en-US" dirty="0"/>
            </a:br>
            <a:r>
              <a:rPr lang="en-US" dirty="0"/>
              <a:t>Pharmacy Question #1: VA Form 10-9012</a:t>
            </a:r>
          </a:p>
        </p:txBody>
      </p:sp>
      <p:sp>
        <p:nvSpPr>
          <p:cNvPr id="3" name="Content Placeholder 2">
            <a:extLst>
              <a:ext uri="{FF2B5EF4-FFF2-40B4-BE49-F238E27FC236}">
                <a16:creationId xmlns:a16="http://schemas.microsoft.com/office/drawing/2014/main" id="{B42E46DA-C278-494B-A2BE-1FF2D76C3765}"/>
              </a:ext>
            </a:extLst>
          </p:cNvPr>
          <p:cNvSpPr>
            <a:spLocks noGrp="1"/>
          </p:cNvSpPr>
          <p:nvPr>
            <p:ph sz="half" idx="1"/>
          </p:nvPr>
        </p:nvSpPr>
        <p:spPr>
          <a:xfrm>
            <a:off x="805542" y="1253331"/>
            <a:ext cx="5181600" cy="4351338"/>
          </a:xfrm>
          <a:ln w="38100">
            <a:solidFill>
              <a:schemeClr val="tx1"/>
            </a:solidFill>
          </a:ln>
        </p:spPr>
        <p:txBody>
          <a:bodyPr/>
          <a:lstStyle/>
          <a:p>
            <a:pPr marL="0" indent="0">
              <a:buNone/>
            </a:pPr>
            <a:r>
              <a:rPr lang="en-US" b="1" u="sng" dirty="0"/>
              <a:t>Question #1</a:t>
            </a:r>
            <a:r>
              <a:rPr lang="en-US" dirty="0"/>
              <a:t>:</a:t>
            </a:r>
          </a:p>
          <a:p>
            <a:pPr marL="0" indent="0">
              <a:buNone/>
            </a:pPr>
            <a:r>
              <a:rPr lang="en-US" dirty="0"/>
              <a:t>Is completion of a                          VA Form 10-9012 (Investigational Drug Information Form) required for the use of Tecovirimat in the CDC EAP Program? </a:t>
            </a:r>
          </a:p>
          <a:p>
            <a:pPr marL="0" indent="0">
              <a:buNone/>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0EC7BBEE-703B-4F29-9DEB-CB34D1030CAD}"/>
              </a:ext>
            </a:extLst>
          </p:cNvPr>
          <p:cNvSpPr>
            <a:spLocks noGrp="1"/>
          </p:cNvSpPr>
          <p:nvPr>
            <p:ph sz="half" idx="2"/>
          </p:nvPr>
        </p:nvSpPr>
        <p:spPr>
          <a:xfrm>
            <a:off x="6096000" y="1063625"/>
            <a:ext cx="5181600" cy="4351338"/>
          </a:xfrm>
        </p:spPr>
        <p:txBody>
          <a:bodyPr/>
          <a:lstStyle/>
          <a:p>
            <a:pPr marL="0" indent="0">
              <a:buNone/>
            </a:pPr>
            <a:r>
              <a:rPr lang="en-US" dirty="0"/>
              <a:t> </a:t>
            </a:r>
          </a:p>
        </p:txBody>
      </p:sp>
      <p:pic>
        <p:nvPicPr>
          <p:cNvPr id="8" name="Picture 7">
            <a:extLst>
              <a:ext uri="{FF2B5EF4-FFF2-40B4-BE49-F238E27FC236}">
                <a16:creationId xmlns:a16="http://schemas.microsoft.com/office/drawing/2014/main" id="{7FA15521-2404-4151-B94F-12D13961C4CB}"/>
              </a:ext>
            </a:extLst>
          </p:cNvPr>
          <p:cNvPicPr>
            <a:picLocks noChangeAspect="1"/>
          </p:cNvPicPr>
          <p:nvPr/>
        </p:nvPicPr>
        <p:blipFill rotWithShape="1">
          <a:blip r:embed="rId2"/>
          <a:srcRect l="34081" t="23171" r="34936" b="5793"/>
          <a:stretch/>
        </p:blipFill>
        <p:spPr bwMode="auto">
          <a:xfrm>
            <a:off x="7358741" y="972206"/>
            <a:ext cx="3810001" cy="4913588"/>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4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Pharmacy Question #1: VA Form 10-9012</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pPr marL="0" indent="0">
              <a:buNone/>
            </a:pPr>
            <a:r>
              <a:rPr lang="en-US" b="1" u="sng" dirty="0"/>
              <a:t>Question #1</a:t>
            </a:r>
            <a:r>
              <a:rPr lang="en-US" dirty="0"/>
              <a:t>: Is completion of a VA Form 10-9012 (Investigational Drug Information Form) required for the use of Tecovirimat in the CDC EAP Program? </a:t>
            </a:r>
          </a:p>
          <a:p>
            <a:pPr marL="0" indent="0">
              <a:buNone/>
            </a:pPr>
            <a:r>
              <a:rPr lang="en-US" b="1" u="sng" dirty="0">
                <a:solidFill>
                  <a:schemeClr val="accent1">
                    <a:lumMod val="50000"/>
                  </a:schemeClr>
                </a:solidFill>
              </a:rPr>
              <a:t>ANSWER</a:t>
            </a:r>
            <a:r>
              <a:rPr lang="en-US" b="1" dirty="0">
                <a:solidFill>
                  <a:schemeClr val="accent1">
                    <a:lumMod val="50000"/>
                  </a:schemeClr>
                </a:solidFill>
              </a:rPr>
              <a:t>:   </a:t>
            </a:r>
            <a:r>
              <a:rPr lang="en-US" dirty="0">
                <a:solidFill>
                  <a:schemeClr val="accent1">
                    <a:lumMod val="50000"/>
                  </a:schemeClr>
                </a:solidFill>
              </a:rPr>
              <a:t>NO.  </a:t>
            </a:r>
          </a:p>
          <a:p>
            <a:pPr marL="0" indent="0">
              <a:buNone/>
            </a:pPr>
            <a:r>
              <a:rPr lang="en-US" dirty="0">
                <a:solidFill>
                  <a:schemeClr val="accent1">
                    <a:lumMod val="50000"/>
                  </a:schemeClr>
                </a:solidFill>
              </a:rPr>
              <a:t>A VA Form 10-9012 is not required to be completed because a drug manufacturer’s package insert is available.  As per VHA Handbook 1108.04, Paragraph 11.b.(1):  </a:t>
            </a:r>
          </a:p>
          <a:p>
            <a:pPr marL="0" indent="0">
              <a:buNone/>
            </a:pPr>
            <a:r>
              <a:rPr lang="en-US" dirty="0">
                <a:solidFill>
                  <a:schemeClr val="accent1">
                    <a:lumMod val="50000"/>
                  </a:schemeClr>
                </a:solidFill>
              </a:rPr>
              <a:t>	(1) VA Form 10-9012 informs the authorized prescribers and other 	clinical personnel of the side effects and any known antidote of the 	investigational agent, as well as who the designated contact person 	is for questions. VA Form 10-9012 is required on all investigational 	agents where a drug manufacture’s package insert in not available.   </a:t>
            </a:r>
          </a:p>
        </p:txBody>
      </p:sp>
    </p:spTree>
    <p:extLst>
      <p:ext uri="{BB962C8B-B14F-4D97-AF65-F5344CB8AC3E}">
        <p14:creationId xmlns:p14="http://schemas.microsoft.com/office/powerpoint/2010/main" val="6314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8946" y="144493"/>
            <a:ext cx="11438164" cy="618385"/>
          </a:xfrm>
        </p:spPr>
        <p:txBody>
          <a:bodyPr/>
          <a:lstStyle/>
          <a:p>
            <a:r>
              <a:rPr lang="en-US" dirty="0"/>
              <a:t>CDC EA-IND Tecovirimat Program for Monkeypox: </a:t>
            </a:r>
            <a:br>
              <a:rPr lang="en-US" dirty="0"/>
            </a:br>
            <a:r>
              <a:rPr lang="en-US" dirty="0"/>
              <a:t>Pharmacy Question #2: Investigational Status of Tecovirimat</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pPr marL="0" indent="0">
              <a:buNone/>
            </a:pPr>
            <a:endParaRPr lang="en-US" u="sng" dirty="0"/>
          </a:p>
          <a:p>
            <a:pPr marL="0" indent="0">
              <a:buNone/>
            </a:pPr>
            <a:r>
              <a:rPr lang="en-US" b="1" u="sng" dirty="0"/>
              <a:t>Question #2</a:t>
            </a:r>
            <a:r>
              <a:rPr lang="en-US" dirty="0"/>
              <a:t>: Is Tecovirimat considered an investigational drug? </a:t>
            </a:r>
          </a:p>
          <a:p>
            <a:pPr marL="0" indent="0">
              <a:buNone/>
            </a:pPr>
            <a:endParaRPr lang="en-US" dirty="0"/>
          </a:p>
          <a:p>
            <a:pPr marL="0" indent="0">
              <a:buNone/>
            </a:pPr>
            <a:endParaRPr lang="en-US" dirty="0"/>
          </a:p>
          <a:p>
            <a:pPr marL="0" indent="0">
              <a:buNone/>
            </a:pPr>
            <a:endParaRPr lang="en-US" b="1" dirty="0">
              <a:solidFill>
                <a:srgbClr val="00B050"/>
              </a:solidFill>
            </a:endParaRPr>
          </a:p>
          <a:p>
            <a:pPr marL="0" indent="0">
              <a:buNone/>
            </a:pPr>
            <a:endParaRPr lang="en-US" b="1" dirty="0">
              <a:solidFill>
                <a:srgbClr val="00B050"/>
              </a:solidFill>
            </a:endParaRPr>
          </a:p>
        </p:txBody>
      </p:sp>
      <p:pic>
        <p:nvPicPr>
          <p:cNvPr id="7" name="Picture 6" descr="See the source image">
            <a:extLst>
              <a:ext uri="{FF2B5EF4-FFF2-40B4-BE49-F238E27FC236}">
                <a16:creationId xmlns:a16="http://schemas.microsoft.com/office/drawing/2014/main" id="{744BCFB0-45A8-4CA5-982D-54E52B893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7555" y="1905000"/>
            <a:ext cx="3739696" cy="3739696"/>
          </a:xfrm>
          <a:prstGeom prst="rect">
            <a:avLst/>
          </a:prstGeom>
          <a:noFill/>
          <a:ln>
            <a:noFill/>
          </a:ln>
        </p:spPr>
      </p:pic>
    </p:spTree>
    <p:extLst>
      <p:ext uri="{BB962C8B-B14F-4D97-AF65-F5344CB8AC3E}">
        <p14:creationId xmlns:p14="http://schemas.microsoft.com/office/powerpoint/2010/main" val="311456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8946" y="144493"/>
            <a:ext cx="11438164" cy="618385"/>
          </a:xfrm>
        </p:spPr>
        <p:txBody>
          <a:bodyPr/>
          <a:lstStyle/>
          <a:p>
            <a:r>
              <a:rPr lang="en-US" dirty="0"/>
              <a:t>CDC EA-IND Tecovirimat Program for Monkeypox: </a:t>
            </a:r>
            <a:br>
              <a:rPr lang="en-US" dirty="0"/>
            </a:br>
            <a:r>
              <a:rPr lang="en-US" dirty="0"/>
              <a:t>Pharmacy Question #2: Investigational Status of Tecovirimat</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pPr marL="0" indent="0">
              <a:buNone/>
            </a:pPr>
            <a:endParaRPr lang="en-US" u="sng" dirty="0"/>
          </a:p>
          <a:p>
            <a:pPr marL="0" indent="0">
              <a:buNone/>
            </a:pPr>
            <a:r>
              <a:rPr lang="en-US" b="1" u="sng" dirty="0"/>
              <a:t>Question #2</a:t>
            </a:r>
            <a:r>
              <a:rPr lang="en-US" dirty="0"/>
              <a:t>: Is Tecovirimat an investigational drug?</a:t>
            </a:r>
          </a:p>
          <a:p>
            <a:pPr marL="0" indent="0">
              <a:buNone/>
            </a:pPr>
            <a:endParaRPr lang="en-US" dirty="0"/>
          </a:p>
          <a:p>
            <a:pPr marL="0" indent="0">
              <a:buNone/>
            </a:pPr>
            <a:r>
              <a:rPr lang="en-US" b="1" u="sng" dirty="0">
                <a:solidFill>
                  <a:schemeClr val="accent1">
                    <a:lumMod val="50000"/>
                  </a:schemeClr>
                </a:solidFill>
              </a:rPr>
              <a:t>Answer</a:t>
            </a:r>
            <a:r>
              <a:rPr lang="en-US" b="1" dirty="0">
                <a:solidFill>
                  <a:schemeClr val="accent1">
                    <a:lumMod val="50000"/>
                  </a:schemeClr>
                </a:solidFill>
              </a:rPr>
              <a:t>:  </a:t>
            </a:r>
            <a:r>
              <a:rPr lang="en-US" dirty="0">
                <a:solidFill>
                  <a:schemeClr val="accent1">
                    <a:lumMod val="50000"/>
                  </a:schemeClr>
                </a:solidFill>
              </a:rPr>
              <a:t>Yes and no; it depends upon how it is used.   </a:t>
            </a:r>
          </a:p>
          <a:p>
            <a:r>
              <a:rPr lang="en-US" dirty="0">
                <a:solidFill>
                  <a:schemeClr val="accent1">
                    <a:lumMod val="50000"/>
                  </a:schemeClr>
                </a:solidFill>
              </a:rPr>
              <a:t>Tecovirimat is an antiviral drug that is FDA-approved for treating smallpox.</a:t>
            </a:r>
          </a:p>
          <a:p>
            <a:r>
              <a:rPr lang="en-US" dirty="0">
                <a:solidFill>
                  <a:schemeClr val="accent1">
                    <a:lumMod val="50000"/>
                  </a:schemeClr>
                </a:solidFill>
              </a:rPr>
              <a:t>Use of Tecovirimat for treatment of monkeypox in the United States is permitted only through an FDA-regulated Expanded Access Investigational New Drug (EA-IND) mechanism.  </a:t>
            </a:r>
          </a:p>
          <a:p>
            <a:r>
              <a:rPr lang="en-US" dirty="0">
                <a:solidFill>
                  <a:schemeClr val="accent1">
                    <a:lumMod val="50000"/>
                  </a:schemeClr>
                </a:solidFill>
              </a:rPr>
              <a:t>Under FDA’s IND regulations, Tecovirimat is an investigational drug when it is used for treating monkeypox. </a:t>
            </a:r>
          </a:p>
          <a:p>
            <a:pPr marL="0" indent="0">
              <a:buNone/>
            </a:pPr>
            <a:endParaRPr lang="en-US" dirty="0"/>
          </a:p>
          <a:p>
            <a:pPr marL="0" indent="0">
              <a:buNone/>
            </a:pPr>
            <a:endParaRPr lang="en-US" dirty="0"/>
          </a:p>
          <a:p>
            <a:pPr marL="0" indent="0">
              <a:buNone/>
            </a:pPr>
            <a:endParaRPr lang="en-US" b="1" dirty="0">
              <a:solidFill>
                <a:srgbClr val="00B050"/>
              </a:solidFill>
            </a:endParaRPr>
          </a:p>
          <a:p>
            <a:pPr marL="0" indent="0">
              <a:buNone/>
            </a:pPr>
            <a:endParaRPr lang="en-US" b="1" dirty="0">
              <a:solidFill>
                <a:srgbClr val="00B050"/>
              </a:solidFill>
            </a:endParaRPr>
          </a:p>
        </p:txBody>
      </p:sp>
    </p:spTree>
    <p:extLst>
      <p:ext uri="{BB962C8B-B14F-4D97-AF65-F5344CB8AC3E}">
        <p14:creationId xmlns:p14="http://schemas.microsoft.com/office/powerpoint/2010/main" val="230381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8946" y="144493"/>
            <a:ext cx="11438164" cy="618385"/>
          </a:xfrm>
        </p:spPr>
        <p:txBody>
          <a:bodyPr/>
          <a:lstStyle/>
          <a:p>
            <a:r>
              <a:rPr lang="en-US" dirty="0"/>
              <a:t>CDC EA-IND Tecovirimat Program for Monkeypox: </a:t>
            </a:r>
            <a:br>
              <a:rPr lang="en-US" dirty="0"/>
            </a:br>
            <a:r>
              <a:rPr lang="en-US" dirty="0"/>
              <a:t>Pharmacy Question #3: EUA vs. EA-IND</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pPr marL="0" indent="0">
              <a:buNone/>
            </a:pPr>
            <a:endParaRPr lang="en-US" u="sng" dirty="0"/>
          </a:p>
          <a:p>
            <a:pPr marL="0" indent="0">
              <a:buNone/>
            </a:pPr>
            <a:r>
              <a:rPr lang="en-US" b="1" u="sng" dirty="0"/>
              <a:t>Question #3</a:t>
            </a:r>
            <a:r>
              <a:rPr lang="en-US" dirty="0"/>
              <a:t>: Is an emergency use authorization (EUA) the same as an expanded access-IND? </a:t>
            </a:r>
          </a:p>
          <a:p>
            <a:pPr marL="0" indent="0">
              <a:buNone/>
            </a:pPr>
            <a:endParaRPr lang="en-US" dirty="0"/>
          </a:p>
          <a:p>
            <a:pPr marL="0" indent="0">
              <a:buNone/>
            </a:pPr>
            <a:endParaRPr lang="en-US" dirty="0"/>
          </a:p>
          <a:p>
            <a:pPr marL="0" indent="0">
              <a:buNone/>
            </a:pPr>
            <a:endParaRPr lang="en-US" dirty="0"/>
          </a:p>
          <a:p>
            <a:pPr marL="0" indent="0">
              <a:buNone/>
            </a:pPr>
            <a:endParaRPr lang="en-US" b="1" dirty="0">
              <a:solidFill>
                <a:srgbClr val="00B050"/>
              </a:solidFill>
            </a:endParaRPr>
          </a:p>
          <a:p>
            <a:pPr marL="0" indent="0">
              <a:buNone/>
            </a:pPr>
            <a:endParaRPr lang="en-US" b="1" dirty="0">
              <a:solidFill>
                <a:srgbClr val="00B050"/>
              </a:solidFill>
            </a:endParaRPr>
          </a:p>
        </p:txBody>
      </p:sp>
      <p:pic>
        <p:nvPicPr>
          <p:cNvPr id="7" name="Picture 6" descr="See the source image">
            <a:extLst>
              <a:ext uri="{FF2B5EF4-FFF2-40B4-BE49-F238E27FC236}">
                <a16:creationId xmlns:a16="http://schemas.microsoft.com/office/drawing/2014/main" id="{98D522CD-B76C-4E45-8DCE-DE415477FD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9627" y="2576063"/>
            <a:ext cx="2857500" cy="2973666"/>
          </a:xfrm>
          <a:prstGeom prst="rect">
            <a:avLst/>
          </a:prstGeom>
          <a:noFill/>
          <a:ln>
            <a:noFill/>
          </a:ln>
        </p:spPr>
      </p:pic>
      <p:pic>
        <p:nvPicPr>
          <p:cNvPr id="9" name="Picture 8" descr="See the source image">
            <a:extLst>
              <a:ext uri="{FF2B5EF4-FFF2-40B4-BE49-F238E27FC236}">
                <a16:creationId xmlns:a16="http://schemas.microsoft.com/office/drawing/2014/main" id="{AAF3D97A-8922-4563-B5DB-097FA7B39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5857" y="2409143"/>
            <a:ext cx="2857501" cy="2857501"/>
          </a:xfrm>
          <a:prstGeom prst="rect">
            <a:avLst/>
          </a:prstGeom>
          <a:noFill/>
          <a:ln>
            <a:noFill/>
          </a:ln>
        </p:spPr>
      </p:pic>
    </p:spTree>
    <p:extLst>
      <p:ext uri="{BB962C8B-B14F-4D97-AF65-F5344CB8AC3E}">
        <p14:creationId xmlns:p14="http://schemas.microsoft.com/office/powerpoint/2010/main" val="3195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8946" y="144493"/>
            <a:ext cx="11438164" cy="618385"/>
          </a:xfrm>
        </p:spPr>
        <p:txBody>
          <a:bodyPr/>
          <a:lstStyle/>
          <a:p>
            <a:r>
              <a:rPr lang="en-US" dirty="0"/>
              <a:t>CDC EA-IND Tecovirimat Program for Monkeypox: </a:t>
            </a:r>
            <a:br>
              <a:rPr lang="en-US" dirty="0"/>
            </a:br>
            <a:r>
              <a:rPr lang="en-US" dirty="0"/>
              <a:t>Pharmacy Question #3: EUA vs. EA-IND</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3" y="915306"/>
            <a:ext cx="11221811" cy="4351338"/>
          </a:xfrm>
        </p:spPr>
        <p:txBody>
          <a:bodyPr/>
          <a:lstStyle/>
          <a:p>
            <a:pPr marL="0" indent="0">
              <a:buNone/>
            </a:pPr>
            <a:r>
              <a:rPr lang="en-US" b="1" u="sng" dirty="0"/>
              <a:t>Question #3</a:t>
            </a:r>
            <a:r>
              <a:rPr lang="en-US" dirty="0"/>
              <a:t>: Is an emergency use authorization (EUA) the same as an expanded access-IND? </a:t>
            </a:r>
          </a:p>
          <a:p>
            <a:pPr marL="0" indent="0">
              <a:buNone/>
            </a:pPr>
            <a:endParaRPr lang="en-US" b="1" u="sng" dirty="0">
              <a:solidFill>
                <a:schemeClr val="accent1">
                  <a:lumMod val="50000"/>
                </a:schemeClr>
              </a:solidFill>
            </a:endParaRPr>
          </a:p>
          <a:p>
            <a:pPr marL="0" indent="0">
              <a:buNone/>
            </a:pPr>
            <a:r>
              <a:rPr lang="en-US" b="1" u="sng" dirty="0">
                <a:solidFill>
                  <a:schemeClr val="accent1">
                    <a:lumMod val="50000"/>
                  </a:schemeClr>
                </a:solidFill>
              </a:rPr>
              <a:t>Answer:</a:t>
            </a:r>
            <a:r>
              <a:rPr lang="en-US" dirty="0">
                <a:solidFill>
                  <a:schemeClr val="accent1">
                    <a:lumMod val="50000"/>
                  </a:schemeClr>
                </a:solidFill>
              </a:rPr>
              <a:t>  No, an EUA is not the same as expanded access-IND. The EUA authority is used during a public health emergency and it is separate and distinct from use of a medical product under an investigational application (i.e., Investigational New Drug Application (IND) or Investigational Device Exemption (IDE)). </a:t>
            </a:r>
          </a:p>
          <a:p>
            <a:pPr marL="0" indent="0">
              <a:buNone/>
            </a:pPr>
            <a:r>
              <a:rPr lang="en-US" b="0" i="0" dirty="0">
                <a:solidFill>
                  <a:schemeClr val="accent1">
                    <a:lumMod val="50000"/>
                  </a:schemeClr>
                </a:solidFill>
                <a:effectLst/>
                <a:latin typeface="Gotham HTF"/>
              </a:rPr>
              <a:t>An EUA can only be granted when no adequate, approved, available alternatives exist, and when the known and potential benefits outweigh the potential risks.  </a:t>
            </a:r>
            <a:endParaRPr lang="en-US" b="1" dirty="0">
              <a:solidFill>
                <a:schemeClr val="accent1">
                  <a:lumMod val="50000"/>
                </a:schemeClr>
              </a:solidFill>
            </a:endParaRPr>
          </a:p>
        </p:txBody>
      </p:sp>
    </p:spTree>
    <p:extLst>
      <p:ext uri="{BB962C8B-B14F-4D97-AF65-F5344CB8AC3E}">
        <p14:creationId xmlns:p14="http://schemas.microsoft.com/office/powerpoint/2010/main" val="274943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a:xfrm>
            <a:off x="278946" y="144493"/>
            <a:ext cx="11438164" cy="618385"/>
          </a:xfrm>
        </p:spPr>
        <p:txBody>
          <a:bodyPr/>
          <a:lstStyle/>
          <a:p>
            <a:r>
              <a:rPr lang="en-US" dirty="0"/>
              <a:t>CDC EA-IND Tecovirimat Program for Monkeypox: </a:t>
            </a:r>
            <a:br>
              <a:rPr lang="en-US" dirty="0"/>
            </a:br>
            <a:r>
              <a:rPr lang="en-US" dirty="0"/>
              <a:t>EUA vs. EA-IND</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idx="1"/>
          </p:nvPr>
        </p:nvSpPr>
        <p:spPr>
          <a:xfrm>
            <a:off x="387122" y="1154792"/>
            <a:ext cx="11221811" cy="4351338"/>
          </a:xfrm>
        </p:spPr>
        <p:txBody>
          <a:bodyPr/>
          <a:lstStyle/>
          <a:p>
            <a:r>
              <a:rPr lang="en-US" u="sng" dirty="0"/>
              <a:t>The use of Tecovirimat for monkeypox is not under an EUA. </a:t>
            </a:r>
          </a:p>
          <a:p>
            <a:r>
              <a:rPr lang="en-US" b="0" i="0" dirty="0">
                <a:effectLst/>
                <a:latin typeface="Gotham HTF"/>
              </a:rPr>
              <a:t>IRB approval is not required when using a medical product under an EUA. </a:t>
            </a:r>
          </a:p>
          <a:p>
            <a:r>
              <a:rPr lang="en-US" b="0" i="0" dirty="0">
                <a:effectLst/>
                <a:latin typeface="Gotham HTF"/>
              </a:rPr>
              <a:t>The use of Tecovirimat for monkeypox is under an FDA-approved </a:t>
            </a:r>
            <a:r>
              <a:rPr lang="en-US" dirty="0">
                <a:latin typeface="Gotham HTF"/>
              </a:rPr>
              <a:t>           </a:t>
            </a:r>
            <a:r>
              <a:rPr lang="en-US" b="0" i="0" dirty="0">
                <a:effectLst/>
                <a:latin typeface="Gotham HTF"/>
              </a:rPr>
              <a:t>non-emergency IND.</a:t>
            </a:r>
          </a:p>
          <a:p>
            <a:r>
              <a:rPr lang="en-US" dirty="0">
                <a:latin typeface="Gotham HTF"/>
              </a:rPr>
              <a:t>IRB prospective approval is required for any non-emergency IND.</a:t>
            </a:r>
          </a:p>
          <a:p>
            <a:r>
              <a:rPr lang="en-US" dirty="0">
                <a:latin typeface="Gotham HTF"/>
              </a:rPr>
              <a:t>Treating clinicians and investigators do not make the determination whether an FDA-issued IND is a non-emergency IND or an emergency IND. This is a FDA determination as part of FDA’s IND approval process. </a:t>
            </a:r>
            <a:endParaRPr lang="en-US" dirty="0"/>
          </a:p>
          <a:p>
            <a:pPr marL="0" indent="0">
              <a:buNone/>
            </a:pPr>
            <a:endParaRPr lang="en-US" b="1" dirty="0">
              <a:solidFill>
                <a:srgbClr val="00B050"/>
              </a:solidFill>
            </a:endParaRPr>
          </a:p>
          <a:p>
            <a:pPr marL="0" indent="0">
              <a:buNone/>
            </a:pPr>
            <a:endParaRPr lang="en-US" b="1" dirty="0">
              <a:solidFill>
                <a:srgbClr val="00B050"/>
              </a:solidFill>
            </a:endParaRPr>
          </a:p>
        </p:txBody>
      </p:sp>
    </p:spTree>
    <p:extLst>
      <p:ext uri="{BB962C8B-B14F-4D97-AF65-F5344CB8AC3E}">
        <p14:creationId xmlns:p14="http://schemas.microsoft.com/office/powerpoint/2010/main" val="130576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Pharmacy Question #4: Pharmacists on Form FDA 1572</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sz="half" idx="1"/>
          </p:nvPr>
        </p:nvSpPr>
        <p:spPr>
          <a:xfrm>
            <a:off x="914400" y="1172482"/>
            <a:ext cx="5181600" cy="4351338"/>
          </a:xfrm>
        </p:spPr>
        <p:txBody>
          <a:bodyPr/>
          <a:lstStyle/>
          <a:p>
            <a:pPr marL="0" indent="0">
              <a:buNone/>
            </a:pPr>
            <a:r>
              <a:rPr lang="en-US" b="1" u="sng" dirty="0"/>
              <a:t>Question #4</a:t>
            </a:r>
            <a:r>
              <a:rPr lang="en-US" dirty="0"/>
              <a:t>: </a:t>
            </a:r>
          </a:p>
          <a:p>
            <a:pPr marL="0" indent="0">
              <a:buNone/>
            </a:pPr>
            <a:r>
              <a:rPr lang="en-US" dirty="0"/>
              <a:t>Are prescribing pharmacists required to be listed as Principal Investigators on the                    FDA Form 1572 for the CDC        EA-IND Tecovirimat Program?</a:t>
            </a:r>
          </a:p>
          <a:p>
            <a:pPr marL="0" indent="0">
              <a:buNone/>
            </a:pPr>
            <a:endParaRPr lang="en-US" dirty="0"/>
          </a:p>
          <a:p>
            <a:pPr marL="0" indent="0">
              <a:buNone/>
            </a:pPr>
            <a:endParaRPr lang="en-US" b="1" dirty="0">
              <a:solidFill>
                <a:srgbClr val="00B050"/>
              </a:solidFill>
            </a:endParaRPr>
          </a:p>
        </p:txBody>
      </p:sp>
      <p:sp>
        <p:nvSpPr>
          <p:cNvPr id="2" name="Content Placeholder 1">
            <a:extLst>
              <a:ext uri="{FF2B5EF4-FFF2-40B4-BE49-F238E27FC236}">
                <a16:creationId xmlns:a16="http://schemas.microsoft.com/office/drawing/2014/main" id="{F7741FC3-506F-421D-A467-58663D485836}"/>
              </a:ext>
            </a:extLst>
          </p:cNvPr>
          <p:cNvSpPr>
            <a:spLocks noGrp="1"/>
          </p:cNvSpPr>
          <p:nvPr>
            <p:ph sz="half" idx="2"/>
          </p:nvPr>
        </p:nvSpPr>
        <p:spPr>
          <a:xfrm>
            <a:off x="6324600" y="923017"/>
            <a:ext cx="5181600" cy="4351338"/>
          </a:xfrm>
        </p:spPr>
        <p:txBody>
          <a:bodyPr/>
          <a:lstStyle/>
          <a:p>
            <a:pPr marL="0" indent="0">
              <a:buNone/>
            </a:pPr>
            <a:r>
              <a:rPr lang="en-US" dirty="0"/>
              <a:t> </a:t>
            </a:r>
          </a:p>
        </p:txBody>
      </p:sp>
      <p:pic>
        <p:nvPicPr>
          <p:cNvPr id="7" name="Picture 6" descr="See the source image">
            <a:extLst>
              <a:ext uri="{FF2B5EF4-FFF2-40B4-BE49-F238E27FC236}">
                <a16:creationId xmlns:a16="http://schemas.microsoft.com/office/drawing/2014/main" id="{EC0CEAD4-9347-4033-A477-A7F0DAA790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5058" y="923017"/>
            <a:ext cx="3611142" cy="5099277"/>
          </a:xfrm>
          <a:prstGeom prst="rect">
            <a:avLst/>
          </a:prstGeom>
          <a:noFill/>
          <a:ln w="38100">
            <a:solidFill>
              <a:schemeClr val="tx1"/>
            </a:solidFill>
          </a:ln>
        </p:spPr>
      </p:pic>
    </p:spTree>
    <p:extLst>
      <p:ext uri="{BB962C8B-B14F-4D97-AF65-F5344CB8AC3E}">
        <p14:creationId xmlns:p14="http://schemas.microsoft.com/office/powerpoint/2010/main" val="371705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Pharmacy Question #4: Pharmacists on Form FDA 1572</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sz="half" idx="1"/>
          </p:nvPr>
        </p:nvSpPr>
        <p:spPr>
          <a:xfrm>
            <a:off x="914400" y="1172482"/>
            <a:ext cx="10591800" cy="4351338"/>
          </a:xfrm>
        </p:spPr>
        <p:txBody>
          <a:bodyPr/>
          <a:lstStyle/>
          <a:p>
            <a:pPr marL="0" indent="0">
              <a:buNone/>
            </a:pPr>
            <a:r>
              <a:rPr lang="en-US" b="1" u="sng" dirty="0"/>
              <a:t>Question #4</a:t>
            </a:r>
            <a:r>
              <a:rPr lang="en-US" dirty="0"/>
              <a:t>: </a:t>
            </a:r>
          </a:p>
          <a:p>
            <a:pPr marL="0" indent="0">
              <a:buNone/>
            </a:pPr>
            <a:r>
              <a:rPr lang="en-US" dirty="0"/>
              <a:t>Are prescribing pharmacists required to be listed as Principal Investigators on the FDA Form 1572 for the CDC Tecovirimat EAP?]</a:t>
            </a:r>
          </a:p>
          <a:p>
            <a:pPr marL="0" indent="0">
              <a:buNone/>
            </a:pPr>
            <a:endParaRPr lang="en-US" dirty="0"/>
          </a:p>
          <a:p>
            <a:pPr marL="0" indent="0">
              <a:buNone/>
            </a:pPr>
            <a:r>
              <a:rPr lang="en-US" b="1" u="sng" dirty="0">
                <a:solidFill>
                  <a:schemeClr val="accent1">
                    <a:lumMod val="50000"/>
                  </a:schemeClr>
                </a:solidFill>
              </a:rPr>
              <a:t>Answer:</a:t>
            </a:r>
            <a:r>
              <a:rPr lang="en-US" dirty="0">
                <a:solidFill>
                  <a:schemeClr val="accent1">
                    <a:lumMod val="50000"/>
                  </a:schemeClr>
                </a:solidFill>
              </a:rPr>
              <a:t>  No.  Prescribing pharmacists are not to be listed on the FDA Form 1572.</a:t>
            </a:r>
          </a:p>
          <a:p>
            <a:pPr marL="0" indent="0">
              <a:buNone/>
            </a:pPr>
            <a:r>
              <a:rPr lang="en-US" dirty="0">
                <a:solidFill>
                  <a:schemeClr val="accent1">
                    <a:lumMod val="50000"/>
                  </a:schemeClr>
                </a:solidFill>
              </a:rPr>
              <a:t>In addition, prescribing pharmacists are not required to complete the ORD </a:t>
            </a:r>
            <a:r>
              <a:rPr lang="en-US" b="0" i="0" dirty="0">
                <a:solidFill>
                  <a:schemeClr val="accent1">
                    <a:lumMod val="50000"/>
                  </a:schemeClr>
                </a:solidFill>
                <a:effectLst/>
              </a:rPr>
              <a:t>training slides to meet ORD's training requirement in ethical principles in lieu of CITI modules for personnel who are conducting this CDC Program: </a:t>
            </a:r>
            <a:r>
              <a:rPr lang="en-US" u="sng" dirty="0">
                <a:solidFill>
                  <a:srgbClr val="0B6CB2"/>
                </a:solidFill>
              </a:rPr>
              <a:t>Tr</a:t>
            </a:r>
            <a:r>
              <a:rPr lang="en-US" b="0" i="0" u="sng" dirty="0">
                <a:solidFill>
                  <a:srgbClr val="0B6CB2"/>
                </a:solidFill>
                <a:effectLst/>
                <a:hlinkClick r:id="rId2"/>
              </a:rPr>
              <a:t>aining for VA Personnel Conducting FDA-Regulated Expanded Access Activities for the Treatment of Monkeypox</a:t>
            </a:r>
            <a:r>
              <a:rPr lang="en-US" b="0" i="0" u="sng" dirty="0">
                <a:solidFill>
                  <a:srgbClr val="0B6CB2"/>
                </a:solidFill>
                <a:effectLst/>
              </a:rPr>
              <a:t>.</a:t>
            </a:r>
            <a:endParaRPr lang="en-US" dirty="0"/>
          </a:p>
          <a:p>
            <a:pPr marL="0" indent="0">
              <a:buNone/>
            </a:pPr>
            <a:endParaRPr lang="en-US" dirty="0"/>
          </a:p>
          <a:p>
            <a:pPr marL="0" indent="0">
              <a:buNone/>
            </a:pPr>
            <a:endParaRPr lang="en-US" b="1" dirty="0">
              <a:solidFill>
                <a:srgbClr val="00B050"/>
              </a:solidFill>
            </a:endParaRPr>
          </a:p>
        </p:txBody>
      </p:sp>
    </p:spTree>
    <p:extLst>
      <p:ext uri="{BB962C8B-B14F-4D97-AF65-F5344CB8AC3E}">
        <p14:creationId xmlns:p14="http://schemas.microsoft.com/office/powerpoint/2010/main" val="62656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Pharmacy Question #5: Submission of Form FDA 1572</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sz="half" idx="1"/>
          </p:nvPr>
        </p:nvSpPr>
        <p:spPr>
          <a:xfrm>
            <a:off x="914400" y="1172482"/>
            <a:ext cx="10591800" cy="4351338"/>
          </a:xfrm>
        </p:spPr>
        <p:txBody>
          <a:bodyPr/>
          <a:lstStyle/>
          <a:p>
            <a:pPr marL="0" indent="0">
              <a:buNone/>
            </a:pPr>
            <a:r>
              <a:rPr lang="en-US" b="1" u="sng" dirty="0"/>
              <a:t>Question #5</a:t>
            </a:r>
            <a:r>
              <a:rPr lang="en-US" dirty="0"/>
              <a:t>:  Does your VA Facility’s treating clinicians need to submit a copy of the Form FDA 1572 to the Office of Research and Development or upload the document into VAIRRS? </a:t>
            </a:r>
          </a:p>
          <a:p>
            <a:pPr marL="0" indent="0">
              <a:buNone/>
            </a:pPr>
            <a:endParaRPr lang="en-US" u="sng" dirty="0"/>
          </a:p>
          <a:p>
            <a:pPr marL="0" indent="0">
              <a:buNone/>
            </a:pPr>
            <a:endParaRPr lang="en-US" dirty="0"/>
          </a:p>
          <a:p>
            <a:pPr marL="0" indent="0">
              <a:buNone/>
            </a:pPr>
            <a:endParaRPr lang="en-US" b="1" dirty="0">
              <a:solidFill>
                <a:srgbClr val="00B050"/>
              </a:solidFill>
            </a:endParaRPr>
          </a:p>
        </p:txBody>
      </p:sp>
      <p:pic>
        <p:nvPicPr>
          <p:cNvPr id="7" name="Picture 6" descr="See the source image">
            <a:extLst>
              <a:ext uri="{FF2B5EF4-FFF2-40B4-BE49-F238E27FC236}">
                <a16:creationId xmlns:a16="http://schemas.microsoft.com/office/drawing/2014/main" id="{0A7113BB-78C8-45EF-ABBB-06DDF9BD91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1743" y="2289177"/>
            <a:ext cx="3396341" cy="3396341"/>
          </a:xfrm>
          <a:prstGeom prst="rect">
            <a:avLst/>
          </a:prstGeom>
          <a:noFill/>
          <a:ln>
            <a:noFill/>
          </a:ln>
        </p:spPr>
      </p:pic>
    </p:spTree>
    <p:extLst>
      <p:ext uri="{BB962C8B-B14F-4D97-AF65-F5344CB8AC3E}">
        <p14:creationId xmlns:p14="http://schemas.microsoft.com/office/powerpoint/2010/main" val="421988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36" y="988610"/>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960772" y="2818773"/>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recording of this session and the associated handouts will be available on ORPP&amp;E’s Education and Training website approximately one-week post-webinar</a:t>
            </a:r>
            <a:endParaRPr lang="en-US" sz="1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archive of all ORPP&amp;E webinars can be found here: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5922255" y="1854050"/>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Please do not use Chat to send in questions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2072939" y="204243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013"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Pharmacy Question #5: Submission of Form FDA 1572</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sz="half" idx="1"/>
          </p:nvPr>
        </p:nvSpPr>
        <p:spPr>
          <a:xfrm>
            <a:off x="800100" y="1038508"/>
            <a:ext cx="10591800" cy="4351338"/>
          </a:xfrm>
        </p:spPr>
        <p:txBody>
          <a:bodyPr/>
          <a:lstStyle/>
          <a:p>
            <a:pPr marL="0" indent="0">
              <a:buNone/>
            </a:pPr>
            <a:r>
              <a:rPr lang="en-US" b="1" u="sng" dirty="0"/>
              <a:t>Question #5</a:t>
            </a:r>
            <a:r>
              <a:rPr lang="en-US" dirty="0"/>
              <a:t>:  Does your VA Facility’s treating clinicians need to submit a copy of the Form FDA 1572 to the CDC? </a:t>
            </a:r>
          </a:p>
          <a:p>
            <a:pPr marL="0" indent="0">
              <a:buNone/>
            </a:pPr>
            <a:endParaRPr lang="en-US" u="sng" dirty="0"/>
          </a:p>
          <a:p>
            <a:pPr marL="0" indent="0">
              <a:buNone/>
            </a:pPr>
            <a:endParaRPr lang="en-US" dirty="0"/>
          </a:p>
          <a:p>
            <a:pPr marL="0" indent="0">
              <a:buNone/>
            </a:pPr>
            <a:endParaRPr lang="en-US" b="1" dirty="0">
              <a:solidFill>
                <a:srgbClr val="00B050"/>
              </a:solidFill>
            </a:endParaRPr>
          </a:p>
        </p:txBody>
      </p:sp>
      <p:pic>
        <p:nvPicPr>
          <p:cNvPr id="8" name="Picture 7" descr="See the source image">
            <a:extLst>
              <a:ext uri="{FF2B5EF4-FFF2-40B4-BE49-F238E27FC236}">
                <a16:creationId xmlns:a16="http://schemas.microsoft.com/office/drawing/2014/main" id="{996610B2-31C9-48D6-B44C-4D08DD210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2786" y="2132036"/>
            <a:ext cx="2215026" cy="2215026"/>
          </a:xfrm>
          <a:prstGeom prst="rect">
            <a:avLst/>
          </a:prstGeom>
          <a:noFill/>
          <a:ln>
            <a:noFill/>
          </a:ln>
        </p:spPr>
      </p:pic>
      <p:sp>
        <p:nvSpPr>
          <p:cNvPr id="2" name="TextBox 1">
            <a:extLst>
              <a:ext uri="{FF2B5EF4-FFF2-40B4-BE49-F238E27FC236}">
                <a16:creationId xmlns:a16="http://schemas.microsoft.com/office/drawing/2014/main" id="{9DCA2F76-37E6-4CE6-9D1C-406DEB9068E2}"/>
              </a:ext>
            </a:extLst>
          </p:cNvPr>
          <p:cNvSpPr txBox="1"/>
          <p:nvPr/>
        </p:nvSpPr>
        <p:spPr>
          <a:xfrm>
            <a:off x="-163286" y="4209231"/>
            <a:ext cx="12045043" cy="1815882"/>
          </a:xfrm>
          <a:prstGeom prst="rect">
            <a:avLst/>
          </a:prstGeom>
          <a:noFill/>
        </p:spPr>
        <p:txBody>
          <a:bodyPr wrap="square" rtlCol="0">
            <a:spAutoFit/>
          </a:bodyPr>
          <a:lstStyle/>
          <a:p>
            <a:r>
              <a:rPr lang="en-US" dirty="0"/>
              <a:t> 	</a:t>
            </a:r>
            <a:r>
              <a:rPr lang="en-US" sz="2800" b="1" u="sng" dirty="0">
                <a:solidFill>
                  <a:schemeClr val="accent1">
                    <a:lumMod val="50000"/>
                  </a:schemeClr>
                </a:solidFill>
              </a:rPr>
              <a:t>Answer</a:t>
            </a:r>
            <a:r>
              <a:rPr lang="en-US" sz="2800" dirty="0"/>
              <a:t>:  </a:t>
            </a:r>
            <a:r>
              <a:rPr lang="en-US" sz="2800" dirty="0">
                <a:solidFill>
                  <a:schemeClr val="accent1">
                    <a:lumMod val="50000"/>
                  </a:schemeClr>
                </a:solidFill>
              </a:rPr>
              <a:t>As per Paragraph 7.0 of the CDC protocol 6.1 (August 10, 2022), 	complete Form FDA 1572 and return to CDC prior to initiation of 	Tecovirimat 	to the extent feasible but no later than within 7 calendar 	days of Tecovirimat initiation.  Only one form is required per VA Facility. </a:t>
            </a:r>
          </a:p>
        </p:txBody>
      </p:sp>
    </p:spTree>
    <p:extLst>
      <p:ext uri="{BB962C8B-B14F-4D97-AF65-F5344CB8AC3E}">
        <p14:creationId xmlns:p14="http://schemas.microsoft.com/office/powerpoint/2010/main" val="286222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Monkeypox: </a:t>
            </a:r>
            <a:br>
              <a:rPr lang="en-US" dirty="0"/>
            </a:br>
            <a:r>
              <a:rPr lang="en-US" dirty="0"/>
              <a:t>Common Questions</a:t>
            </a:r>
          </a:p>
        </p:txBody>
      </p:sp>
      <p:pic>
        <p:nvPicPr>
          <p:cNvPr id="16388" name="Picture 4" descr="See the source image">
            <a:extLst>
              <a:ext uri="{FF2B5EF4-FFF2-40B4-BE49-F238E27FC236}">
                <a16:creationId xmlns:a16="http://schemas.microsoft.com/office/drawing/2014/main" id="{27DF0992-F93A-405D-AC9E-2E5BD2F34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372" y="1253529"/>
            <a:ext cx="4337932"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285749" y="4397829"/>
            <a:ext cx="11620502" cy="523220"/>
          </a:xfrm>
          <a:prstGeom prst="rect">
            <a:avLst/>
          </a:prstGeom>
          <a:noFill/>
        </p:spPr>
        <p:txBody>
          <a:bodyPr wrap="square" rtlCol="0">
            <a:spAutoFit/>
          </a:bodyPr>
          <a:lstStyle/>
          <a:p>
            <a:r>
              <a:rPr lang="en-US" sz="2800" b="1" dirty="0">
                <a:solidFill>
                  <a:schemeClr val="accent6">
                    <a:lumMod val="75000"/>
                  </a:schemeClr>
                </a:solidFill>
              </a:rPr>
              <a:t>				INFORMED CONSENT ISSUES</a:t>
            </a:r>
            <a:r>
              <a:rPr lang="en-US" sz="2800" b="1" dirty="0"/>
              <a:t>	</a:t>
            </a:r>
            <a:endParaRPr lang="en-US" sz="2800" b="1" dirty="0">
              <a:solidFill>
                <a:schemeClr val="accent2">
                  <a:lumMod val="50000"/>
                </a:schemeClr>
              </a:solidFill>
            </a:endParaRPr>
          </a:p>
        </p:txBody>
      </p:sp>
    </p:spTree>
    <p:extLst>
      <p:ext uri="{BB962C8B-B14F-4D97-AF65-F5344CB8AC3E}">
        <p14:creationId xmlns:p14="http://schemas.microsoft.com/office/powerpoint/2010/main" val="424358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98B00B-900C-479E-A316-E593A8C098E5}"/>
              </a:ext>
            </a:extLst>
          </p:cNvPr>
          <p:cNvSpPr>
            <a:spLocks noGrp="1"/>
          </p:cNvSpPr>
          <p:nvPr>
            <p:ph type="title"/>
          </p:nvPr>
        </p:nvSpPr>
        <p:spPr/>
        <p:txBody>
          <a:bodyPr/>
          <a:lstStyle/>
          <a:p>
            <a:r>
              <a:rPr lang="en-US" dirty="0"/>
              <a:t>CDC EA-IND Tecovirimat Program for Monkeypox: </a:t>
            </a:r>
            <a:br>
              <a:rPr lang="en-US" dirty="0"/>
            </a:br>
            <a:r>
              <a:rPr lang="en-US" dirty="0"/>
              <a:t>Common Questions: Informed Consent</a:t>
            </a:r>
          </a:p>
        </p:txBody>
      </p:sp>
      <p:sp>
        <p:nvSpPr>
          <p:cNvPr id="6" name="Content Placeholder 5">
            <a:extLst>
              <a:ext uri="{FF2B5EF4-FFF2-40B4-BE49-F238E27FC236}">
                <a16:creationId xmlns:a16="http://schemas.microsoft.com/office/drawing/2014/main" id="{C01FBFD8-5203-4D5E-9926-6233E81AF774}"/>
              </a:ext>
            </a:extLst>
          </p:cNvPr>
          <p:cNvSpPr>
            <a:spLocks noGrp="1"/>
          </p:cNvSpPr>
          <p:nvPr>
            <p:ph sz="half" idx="1"/>
          </p:nvPr>
        </p:nvSpPr>
        <p:spPr>
          <a:xfrm>
            <a:off x="914400" y="1172482"/>
            <a:ext cx="10591800" cy="4351338"/>
          </a:xfrm>
        </p:spPr>
        <p:txBody>
          <a:bodyPr/>
          <a:lstStyle/>
          <a:p>
            <a:pPr marL="0" indent="0" algn="ctr">
              <a:buNone/>
            </a:pPr>
            <a:r>
              <a:rPr lang="en-US" sz="3600" b="1" dirty="0"/>
              <a:t>What is the most frequently asked question ORD has received about the CDC EA-IND Tecovirimat Program related to Informed Consent? </a:t>
            </a:r>
          </a:p>
        </p:txBody>
      </p:sp>
      <p:pic>
        <p:nvPicPr>
          <p:cNvPr id="7" name="Picture 6" descr="See the source image">
            <a:extLst>
              <a:ext uri="{FF2B5EF4-FFF2-40B4-BE49-F238E27FC236}">
                <a16:creationId xmlns:a16="http://schemas.microsoft.com/office/drawing/2014/main" id="{68EB4308-B56C-48E3-BD6E-FD18C42C0F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4914" y="2696662"/>
            <a:ext cx="3222172" cy="3222172"/>
          </a:xfrm>
          <a:prstGeom prst="rect">
            <a:avLst/>
          </a:prstGeom>
          <a:noFill/>
          <a:ln>
            <a:noFill/>
          </a:ln>
        </p:spPr>
      </p:pic>
    </p:spTree>
    <p:extLst>
      <p:ext uri="{BB962C8B-B14F-4D97-AF65-F5344CB8AC3E}">
        <p14:creationId xmlns:p14="http://schemas.microsoft.com/office/powerpoint/2010/main" val="42604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#1 Most Common Question: Informed Consent</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393246" y="1013278"/>
            <a:ext cx="10515600" cy="4351338"/>
          </a:xfrm>
        </p:spPr>
        <p:txBody>
          <a:bodyPr/>
          <a:lstStyle/>
          <a:p>
            <a:pPr marL="0" indent="0">
              <a:buNone/>
            </a:pPr>
            <a:r>
              <a:rPr lang="en-US" sz="3600" b="1" u="sng" dirty="0"/>
              <a:t>Question</a:t>
            </a:r>
            <a:r>
              <a:rPr lang="en-US" sz="3600" dirty="0"/>
              <a:t>:  </a:t>
            </a:r>
          </a:p>
          <a:p>
            <a:pPr marL="0" indent="0">
              <a:buNone/>
            </a:pPr>
            <a:r>
              <a:rPr lang="en-US" sz="3600" dirty="0"/>
              <a:t>Can “</a:t>
            </a:r>
            <a:r>
              <a:rPr lang="en-US" sz="3600"/>
              <a:t>verbal consent” </a:t>
            </a:r>
            <a:r>
              <a:rPr lang="en-US" sz="3600" dirty="0"/>
              <a:t>(waiver of documentation of informed consent) be used to obtain informed consent for the CDC EA-IND Tecovirimat Program? </a:t>
            </a:r>
          </a:p>
        </p:txBody>
      </p:sp>
    </p:spTree>
    <p:extLst>
      <p:ext uri="{BB962C8B-B14F-4D97-AF65-F5344CB8AC3E}">
        <p14:creationId xmlns:p14="http://schemas.microsoft.com/office/powerpoint/2010/main" val="97538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#1 Most Common Question: Informed Consent</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393246" y="1013278"/>
            <a:ext cx="10515600" cy="4351338"/>
          </a:xfrm>
        </p:spPr>
        <p:txBody>
          <a:bodyPr/>
          <a:lstStyle/>
          <a:p>
            <a:pPr marL="0" indent="0">
              <a:buNone/>
            </a:pPr>
            <a:r>
              <a:rPr lang="en-US" b="1" u="sng" dirty="0"/>
              <a:t>Question</a:t>
            </a:r>
            <a:r>
              <a:rPr lang="en-US" dirty="0"/>
              <a:t>:  </a:t>
            </a:r>
          </a:p>
          <a:p>
            <a:pPr marL="0" indent="0">
              <a:buNone/>
            </a:pPr>
            <a:r>
              <a:rPr lang="en-US" dirty="0"/>
              <a:t>Can verbal consent (waiver of documentation of informed consent) be used to obtain informed consent for the CDC EA-IND Tecovirimat Program? </a:t>
            </a:r>
          </a:p>
          <a:p>
            <a:pPr marL="0" indent="0">
              <a:buNone/>
            </a:pPr>
            <a:endParaRPr lang="en-US" sz="3600" dirty="0"/>
          </a:p>
        </p:txBody>
      </p:sp>
      <p:pic>
        <p:nvPicPr>
          <p:cNvPr id="7" name="Picture 6" descr="See the source image">
            <a:extLst>
              <a:ext uri="{FF2B5EF4-FFF2-40B4-BE49-F238E27FC236}">
                <a16:creationId xmlns:a16="http://schemas.microsoft.com/office/drawing/2014/main" id="{421719D3-9275-4B99-81BD-EC0349E3D5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0685" y="2333579"/>
            <a:ext cx="3770630" cy="3780155"/>
          </a:xfrm>
          <a:prstGeom prst="rect">
            <a:avLst/>
          </a:prstGeom>
          <a:noFill/>
          <a:ln>
            <a:noFill/>
          </a:ln>
        </p:spPr>
      </p:pic>
    </p:spTree>
    <p:extLst>
      <p:ext uri="{BB962C8B-B14F-4D97-AF65-F5344CB8AC3E}">
        <p14:creationId xmlns:p14="http://schemas.microsoft.com/office/powerpoint/2010/main" val="13228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FB81-98B9-4108-A1E8-0E399D9504CB}"/>
              </a:ext>
            </a:extLst>
          </p:cNvPr>
          <p:cNvSpPr>
            <a:spLocks noGrp="1"/>
          </p:cNvSpPr>
          <p:nvPr>
            <p:ph type="title"/>
          </p:nvPr>
        </p:nvSpPr>
        <p:spPr>
          <a:xfrm>
            <a:off x="285750" y="166264"/>
            <a:ext cx="11753850" cy="618385"/>
          </a:xfrm>
        </p:spPr>
        <p:txBody>
          <a:bodyPr/>
          <a:lstStyle/>
          <a:p>
            <a:r>
              <a:rPr lang="en-US" dirty="0"/>
              <a:t> Waiver of Documentation of Informed Consent Does Not Exist and Is Not An Option for the CDC EA-IND Tecovirimat Program</a:t>
            </a:r>
          </a:p>
        </p:txBody>
      </p:sp>
      <p:sp>
        <p:nvSpPr>
          <p:cNvPr id="4" name="Content Placeholder 3">
            <a:extLst>
              <a:ext uri="{FF2B5EF4-FFF2-40B4-BE49-F238E27FC236}">
                <a16:creationId xmlns:a16="http://schemas.microsoft.com/office/drawing/2014/main" id="{B218D4C5-B997-46F5-89AE-84CC3A328662}"/>
              </a:ext>
            </a:extLst>
          </p:cNvPr>
          <p:cNvSpPr>
            <a:spLocks noGrp="1"/>
          </p:cNvSpPr>
          <p:nvPr>
            <p:ph idx="1"/>
          </p:nvPr>
        </p:nvSpPr>
        <p:spPr/>
        <p:txBody>
          <a:bodyPr/>
          <a:lstStyle/>
          <a:p>
            <a:pPr marL="0" indent="0">
              <a:buNone/>
            </a:pPr>
            <a:r>
              <a:rPr lang="en-US" dirty="0"/>
              <a:t> </a:t>
            </a:r>
          </a:p>
        </p:txBody>
      </p:sp>
      <p:pic>
        <p:nvPicPr>
          <p:cNvPr id="6" name="Picture 5" descr="See the source image">
            <a:extLst>
              <a:ext uri="{FF2B5EF4-FFF2-40B4-BE49-F238E27FC236}">
                <a16:creationId xmlns:a16="http://schemas.microsoft.com/office/drawing/2014/main" id="{14C9A5D5-9A1B-497E-8AF8-7022B78006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45041"/>
            <a:ext cx="4514850" cy="3009900"/>
          </a:xfrm>
          <a:prstGeom prst="rect">
            <a:avLst/>
          </a:prstGeom>
          <a:noFill/>
          <a:ln>
            <a:noFill/>
          </a:ln>
        </p:spPr>
      </p:pic>
      <p:pic>
        <p:nvPicPr>
          <p:cNvPr id="7" name="Picture 6" descr="See the source image">
            <a:extLst>
              <a:ext uri="{FF2B5EF4-FFF2-40B4-BE49-F238E27FC236}">
                <a16:creationId xmlns:a16="http://schemas.microsoft.com/office/drawing/2014/main" id="{B56E06B7-0B53-45FD-8738-2B97A5F921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1361621"/>
            <a:ext cx="4114800" cy="3086100"/>
          </a:xfrm>
          <a:prstGeom prst="rect">
            <a:avLst/>
          </a:prstGeom>
          <a:noFill/>
          <a:ln>
            <a:noFill/>
          </a:ln>
        </p:spPr>
      </p:pic>
      <p:pic>
        <p:nvPicPr>
          <p:cNvPr id="8" name="Picture 7" descr="See the source image">
            <a:extLst>
              <a:ext uri="{FF2B5EF4-FFF2-40B4-BE49-F238E27FC236}">
                <a16:creationId xmlns:a16="http://schemas.microsoft.com/office/drawing/2014/main" id="{9F73ECE4-F1CE-48E6-B6F4-7CF1A9E3B0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3686856"/>
            <a:ext cx="3671208" cy="2202725"/>
          </a:xfrm>
          <a:prstGeom prst="rect">
            <a:avLst/>
          </a:prstGeom>
          <a:noFill/>
          <a:ln>
            <a:noFill/>
          </a:ln>
        </p:spPr>
      </p:pic>
    </p:spTree>
    <p:extLst>
      <p:ext uri="{BB962C8B-B14F-4D97-AF65-F5344CB8AC3E}">
        <p14:creationId xmlns:p14="http://schemas.microsoft.com/office/powerpoint/2010/main" val="134115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Informed Consent Challenges</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382361" y="1089478"/>
            <a:ext cx="10515600" cy="4351338"/>
          </a:xfrm>
        </p:spPr>
        <p:txBody>
          <a:bodyPr/>
          <a:lstStyle/>
          <a:p>
            <a:r>
              <a:rPr lang="en-US" dirty="0"/>
              <a:t>Patients may not be at the VA Facility when informed they have been diagnosed with monkeypox.</a:t>
            </a:r>
          </a:p>
          <a:p>
            <a:r>
              <a:rPr lang="en-US" dirty="0"/>
              <a:t>CDC recommends that people with monkeypox remain isolated at home or at another location for the duration of illness as described in CDC recommendations (do not apply in healthcare settings) located at </a:t>
            </a:r>
            <a:r>
              <a:rPr lang="en-US" dirty="0">
                <a:hlinkClick r:id="rId2"/>
              </a:rPr>
              <a:t>Isolation and Prevention Practices for People with Monkeypox | Monkeypox | Poxvirus | CDC</a:t>
            </a:r>
            <a:r>
              <a:rPr lang="en-US" dirty="0"/>
              <a:t>. </a:t>
            </a:r>
          </a:p>
          <a:p>
            <a:r>
              <a:rPr lang="en-US" dirty="0"/>
              <a:t>Sharing items, such as paper that cannot be disinfected, is problematic.</a:t>
            </a:r>
          </a:p>
        </p:txBody>
      </p:sp>
    </p:spTree>
    <p:extLst>
      <p:ext uri="{BB962C8B-B14F-4D97-AF65-F5344CB8AC3E}">
        <p14:creationId xmlns:p14="http://schemas.microsoft.com/office/powerpoint/2010/main" val="131874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Informed Consent Options</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371474" y="915306"/>
            <a:ext cx="11145611" cy="4351338"/>
          </a:xfrm>
        </p:spPr>
        <p:txBody>
          <a:bodyPr/>
          <a:lstStyle/>
          <a:p>
            <a:r>
              <a:rPr lang="en-US" dirty="0"/>
              <a:t>The CDC IRB requires patients (or their legally authorized representatives - LARs) to sign and date the CDC-IRB approved informed consent form unless an exception from informed consent applies. </a:t>
            </a:r>
          </a:p>
          <a:p>
            <a:r>
              <a:rPr lang="en-US" dirty="0"/>
              <a:t>The likelihood of a patient with monkeypox meeting the criteria for an exception from informed consent is unlikely.</a:t>
            </a:r>
          </a:p>
          <a:p>
            <a:r>
              <a:rPr lang="en-US" dirty="0"/>
              <a:t>A copy of the signed and dated patient’s CDC IRB-approved informed consent form is not required to be returned to CDC.  It would only be required as per the CDC IRB-approved protocol if the signed informed consent forms cannot be maintained at the treating facility/institution, which is not applicable for VA Facilities.</a:t>
            </a:r>
          </a:p>
          <a:p>
            <a:r>
              <a:rPr lang="en-US" dirty="0"/>
              <a:t>A copy of the patient’s executed consent form (not just the signature page) must be kept by the VA Facility. </a:t>
            </a:r>
          </a:p>
          <a:p>
            <a:endParaRPr lang="en-US" dirty="0"/>
          </a:p>
        </p:txBody>
      </p:sp>
    </p:spTree>
    <p:extLst>
      <p:ext uri="{BB962C8B-B14F-4D97-AF65-F5344CB8AC3E}">
        <p14:creationId xmlns:p14="http://schemas.microsoft.com/office/powerpoint/2010/main" val="2823054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Exception from Informed Consent Requirements</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458562" y="1024134"/>
            <a:ext cx="10515600" cy="4351338"/>
          </a:xfrm>
        </p:spPr>
        <p:txBody>
          <a:bodyPr/>
          <a:lstStyle/>
          <a:p>
            <a:r>
              <a:rPr lang="en-US" sz="2500" dirty="0"/>
              <a:t>The patient is unable to respond and make wishes known about tecovirimat treatment.</a:t>
            </a:r>
          </a:p>
          <a:p>
            <a:r>
              <a:rPr lang="en-US" sz="2500" dirty="0"/>
              <a:t>No next-of-kin or LAR is available, and the patient’s illness is life-threatening, obtaining informed consent may be deemed not feasible.</a:t>
            </a:r>
          </a:p>
          <a:p>
            <a:r>
              <a:rPr lang="en-US" sz="2500" dirty="0"/>
              <a:t>The patient’s treating clinician and a clinician who is not otherwise participating in this expanded access IND program will document the clinical determination on the last page of the informed consent form.</a:t>
            </a:r>
          </a:p>
          <a:p>
            <a:r>
              <a:rPr lang="en-US" sz="2500" dirty="0"/>
              <a:t>The information in the consent form should be provided to the patient or LAR at the first available opportunity. </a:t>
            </a:r>
          </a:p>
          <a:p>
            <a:r>
              <a:rPr lang="en-US" sz="2500" dirty="0"/>
              <a:t>Notify CDC via email (regaffairs@cdc.gov) within 3 working days of tecovirimat initiation when the treatment determination was made based on the mentioned certification by the treating and an independent clinician.</a:t>
            </a:r>
          </a:p>
        </p:txBody>
      </p:sp>
    </p:spTree>
    <p:extLst>
      <p:ext uri="{BB962C8B-B14F-4D97-AF65-F5344CB8AC3E}">
        <p14:creationId xmlns:p14="http://schemas.microsoft.com/office/powerpoint/2010/main" val="1354370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060D-3AB2-4392-B26E-94F9DC6822A5}"/>
              </a:ext>
            </a:extLst>
          </p:cNvPr>
          <p:cNvSpPr>
            <a:spLocks noGrp="1"/>
          </p:cNvSpPr>
          <p:nvPr>
            <p:ph type="title"/>
          </p:nvPr>
        </p:nvSpPr>
        <p:spPr/>
        <p:txBody>
          <a:bodyPr/>
          <a:lstStyle/>
          <a:p>
            <a:r>
              <a:rPr lang="en-US" dirty="0"/>
              <a:t>CDC EA-IND Tecovirimat Program for Monkeypox: </a:t>
            </a:r>
            <a:br>
              <a:rPr lang="en-US" dirty="0"/>
            </a:br>
            <a:r>
              <a:rPr lang="en-US" dirty="0"/>
              <a:t>Informed Consent Mechanisms: iMED</a:t>
            </a:r>
          </a:p>
        </p:txBody>
      </p:sp>
      <p:sp>
        <p:nvSpPr>
          <p:cNvPr id="6" name="Content Placeholder 5">
            <a:extLst>
              <a:ext uri="{FF2B5EF4-FFF2-40B4-BE49-F238E27FC236}">
                <a16:creationId xmlns:a16="http://schemas.microsoft.com/office/drawing/2014/main" id="{E962B8AA-660C-4009-A761-EA4BD3A9BA70}"/>
              </a:ext>
            </a:extLst>
          </p:cNvPr>
          <p:cNvSpPr>
            <a:spLocks noGrp="1"/>
          </p:cNvSpPr>
          <p:nvPr>
            <p:ph idx="1"/>
          </p:nvPr>
        </p:nvSpPr>
        <p:spPr>
          <a:xfrm>
            <a:off x="458562" y="1024134"/>
            <a:ext cx="10515600" cy="4351338"/>
          </a:xfrm>
        </p:spPr>
        <p:txBody>
          <a:bodyPr/>
          <a:lstStyle/>
          <a:p>
            <a:r>
              <a:rPr lang="en-US" dirty="0"/>
              <a:t>ORD is working with the VA iMED team to place the CDC IRB-approved template into iMED and deploy nationally.</a:t>
            </a:r>
          </a:p>
          <a:p>
            <a:r>
              <a:rPr lang="en-US" dirty="0"/>
              <a:t>ORD does not have a timeline for deployment as of today’s date.</a:t>
            </a:r>
          </a:p>
        </p:txBody>
      </p:sp>
    </p:spTree>
    <p:extLst>
      <p:ext uri="{BB962C8B-B14F-4D97-AF65-F5344CB8AC3E}">
        <p14:creationId xmlns:p14="http://schemas.microsoft.com/office/powerpoint/2010/main" val="88136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1B8-EC94-4BF9-A5D8-14B9B9206E3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E47F059-9003-4936-899E-4B0772FE2B23}"/>
              </a:ext>
            </a:extLst>
          </p:cNvPr>
          <p:cNvSpPr>
            <a:spLocks noGrp="1"/>
          </p:cNvSpPr>
          <p:nvPr>
            <p:ph idx="1"/>
          </p:nvPr>
        </p:nvSpPr>
        <p:spPr>
          <a:xfrm>
            <a:off x="175531" y="829069"/>
            <a:ext cx="11689897" cy="4963885"/>
          </a:xfrm>
        </p:spPr>
        <p:txBody>
          <a:bodyPr/>
          <a:lstStyle/>
          <a:p>
            <a:r>
              <a:rPr lang="en-US" dirty="0"/>
              <a:t>The purpose of this bi-monthly webinar is to update the VA research community on the following September topics:</a:t>
            </a:r>
          </a:p>
          <a:p>
            <a:pPr lvl="1"/>
            <a:r>
              <a:rPr lang="en-US" sz="2800" dirty="0"/>
              <a:t>VA Facility Implementation of the Centers for Disease Control and Prevention (CDC) Expanded Access Program (EAP) for use of Tecovirimat (TPOXX®) for Monkeypox</a:t>
            </a:r>
          </a:p>
          <a:p>
            <a:pPr lvl="2"/>
            <a:r>
              <a:rPr lang="en-US" sz="2800" dirty="0"/>
              <a:t>New VA DocuSign Procedures</a:t>
            </a:r>
          </a:p>
          <a:p>
            <a:pPr lvl="2"/>
            <a:r>
              <a:rPr lang="en-US" sz="2800" dirty="0"/>
              <a:t>Common Questions and Answers</a:t>
            </a:r>
          </a:p>
          <a:p>
            <a:pPr lvl="1"/>
            <a:r>
              <a:rPr lang="en-US" sz="2800" dirty="0"/>
              <a:t>National Cancer Institution (NCI) Institutional Review Board (IRB):  Feedback from the NCI CIRB Helpdesk</a:t>
            </a:r>
          </a:p>
          <a:p>
            <a:pPr lvl="1"/>
            <a:r>
              <a:rPr lang="en-US" sz="2800" dirty="0"/>
              <a:t>Commercial IRB Issues and Resolutions</a:t>
            </a:r>
          </a:p>
          <a:p>
            <a:pPr lvl="1"/>
            <a:r>
              <a:rPr lang="en-US" sz="2800" dirty="0"/>
              <a:t>ORD and ORO activities for the PRIM&amp;R Annual Conference: December 12-15, 2022</a:t>
            </a:r>
          </a:p>
        </p:txBody>
      </p:sp>
    </p:spTree>
    <p:extLst>
      <p:ext uri="{BB962C8B-B14F-4D97-AF65-F5344CB8AC3E}">
        <p14:creationId xmlns:p14="http://schemas.microsoft.com/office/powerpoint/2010/main" val="369565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E03D-6D0B-405E-BA33-9DAC03953F37}"/>
              </a:ext>
            </a:extLst>
          </p:cNvPr>
          <p:cNvSpPr>
            <a:spLocks noGrp="1"/>
          </p:cNvSpPr>
          <p:nvPr>
            <p:ph type="title"/>
          </p:nvPr>
        </p:nvSpPr>
        <p:spPr/>
        <p:txBody>
          <a:bodyPr/>
          <a:lstStyle/>
          <a:p>
            <a:r>
              <a:rPr lang="en-US" dirty="0"/>
              <a:t>CDC EA-IND Tecovirimat Program for Monkeypox: </a:t>
            </a:r>
            <a:br>
              <a:rPr lang="en-US" dirty="0"/>
            </a:br>
            <a:r>
              <a:rPr lang="en-US" dirty="0"/>
              <a:t>Informed Consent Mechanisms: VA DocuSign</a:t>
            </a:r>
          </a:p>
        </p:txBody>
      </p:sp>
      <p:sp>
        <p:nvSpPr>
          <p:cNvPr id="3" name="Content Placeholder 2">
            <a:extLst>
              <a:ext uri="{FF2B5EF4-FFF2-40B4-BE49-F238E27FC236}">
                <a16:creationId xmlns:a16="http://schemas.microsoft.com/office/drawing/2014/main" id="{90657CC0-A98A-42B4-A884-4846E11E2373}"/>
              </a:ext>
            </a:extLst>
          </p:cNvPr>
          <p:cNvSpPr>
            <a:spLocks noGrp="1"/>
          </p:cNvSpPr>
          <p:nvPr>
            <p:ph idx="1"/>
          </p:nvPr>
        </p:nvSpPr>
        <p:spPr>
          <a:xfrm>
            <a:off x="382360" y="1002392"/>
            <a:ext cx="11221811" cy="4351338"/>
          </a:xfrm>
        </p:spPr>
        <p:txBody>
          <a:bodyPr/>
          <a:lstStyle/>
          <a:p>
            <a:r>
              <a:rPr lang="en-US" sz="2600" dirty="0"/>
              <a:t>The CDC IRB approved the use of VA DocuSign on August 25, 2022.</a:t>
            </a:r>
          </a:p>
          <a:p>
            <a:r>
              <a:rPr lang="en-US" sz="2600" dirty="0"/>
              <a:t>ORD coordinated with the VA DocuSign team within the Office of Information and Technology (OIT), Development, Security, and Operations (DevSecOps) to develop streamlined procedures for using VA DocuSign for this Program.</a:t>
            </a:r>
          </a:p>
          <a:p>
            <a:pPr lvl="1"/>
            <a:r>
              <a:rPr lang="en-US" sz="2600" dirty="0"/>
              <a:t>Modified submission instructions.</a:t>
            </a:r>
          </a:p>
          <a:p>
            <a:pPr lvl="1"/>
            <a:r>
              <a:rPr lang="en-US" sz="2600" dirty="0"/>
              <a:t>Faster implementation as both the CDC IRB-approved informed consent form and VA Form 10-5345 have already been made into DocuSign templates.</a:t>
            </a:r>
          </a:p>
          <a:p>
            <a:r>
              <a:rPr lang="en-US" sz="2600" dirty="0"/>
              <a:t>ORD has developed a guidance document (September 6, 2022) titled, “</a:t>
            </a:r>
            <a:r>
              <a:rPr lang="en-US" sz="2600" dirty="0">
                <a:hlinkClick r:id="rId2"/>
              </a:rPr>
              <a:t>ORD Guidance: Instructions for Use of VA DocuSign for VA Facilities Conducting the CDC Expanded Access Program: “Use of Tecovirimat (TPOXX®) for Treatment of Human Non-Variola Orthopoxvirus Infections in Adults and Children” (IND 116039/CDC #6402). </a:t>
            </a:r>
            <a:endParaRPr lang="en-US" sz="1800" dirty="0"/>
          </a:p>
        </p:txBody>
      </p:sp>
    </p:spTree>
    <p:extLst>
      <p:ext uri="{BB962C8B-B14F-4D97-AF65-F5344CB8AC3E}">
        <p14:creationId xmlns:p14="http://schemas.microsoft.com/office/powerpoint/2010/main" val="156433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8CA8EF-D8E2-418D-B2F5-5246F935F160}"/>
              </a:ext>
            </a:extLst>
          </p:cNvPr>
          <p:cNvSpPr>
            <a:spLocks noGrp="1"/>
          </p:cNvSpPr>
          <p:nvPr>
            <p:ph type="title"/>
          </p:nvPr>
        </p:nvSpPr>
        <p:spPr>
          <a:xfrm>
            <a:off x="390525" y="97245"/>
            <a:ext cx="11518446" cy="680223"/>
          </a:xfrm>
        </p:spPr>
        <p:txBody>
          <a:bodyPr/>
          <a:lstStyle/>
          <a:p>
            <a:r>
              <a:rPr lang="en-US" dirty="0"/>
              <a:t>ORD Guidance on Use of VA DocuSign for the CDC EA-IND Tecovirimat Program</a:t>
            </a:r>
          </a:p>
        </p:txBody>
      </p:sp>
      <p:sp>
        <p:nvSpPr>
          <p:cNvPr id="11" name="Content Placeholder 10">
            <a:extLst>
              <a:ext uri="{FF2B5EF4-FFF2-40B4-BE49-F238E27FC236}">
                <a16:creationId xmlns:a16="http://schemas.microsoft.com/office/drawing/2014/main" id="{AAFFEF92-509C-4156-A71D-95AE21E2B0A5}"/>
              </a:ext>
            </a:extLst>
          </p:cNvPr>
          <p:cNvSpPr>
            <a:spLocks noGrp="1"/>
          </p:cNvSpPr>
          <p:nvPr>
            <p:ph sz="half" idx="1"/>
          </p:nvPr>
        </p:nvSpPr>
        <p:spPr>
          <a:xfrm>
            <a:off x="760639" y="1253331"/>
            <a:ext cx="5181600" cy="4351338"/>
          </a:xfrm>
        </p:spPr>
        <p:txBody>
          <a:bodyPr/>
          <a:lstStyle/>
          <a:p>
            <a:pPr marL="0" indent="0">
              <a:buNone/>
            </a:pPr>
            <a:r>
              <a:rPr lang="en-US" b="1" u="sng" dirty="0"/>
              <a:t>ORD Guidance</a:t>
            </a:r>
            <a:r>
              <a:rPr lang="en-US" dirty="0"/>
              <a:t>: </a:t>
            </a:r>
          </a:p>
          <a:p>
            <a:pPr marL="0" indent="0">
              <a:buNone/>
            </a:pPr>
            <a:r>
              <a:rPr lang="en-US" dirty="0"/>
              <a:t>Instructions for Use of VA DocuSign for VA Facilities Conducting the CDC Expanded Access Program: “Use of Tecovirimat (TPOXX®) for Treatment of Human Non-Variola Orthopoxvirus Infections in Adults and Children” (IND 116039/CDC #6402)</a:t>
            </a:r>
          </a:p>
        </p:txBody>
      </p:sp>
      <p:sp>
        <p:nvSpPr>
          <p:cNvPr id="12" name="Content Placeholder 11">
            <a:extLst>
              <a:ext uri="{FF2B5EF4-FFF2-40B4-BE49-F238E27FC236}">
                <a16:creationId xmlns:a16="http://schemas.microsoft.com/office/drawing/2014/main" id="{F48110B4-50A1-4956-B848-DDBCA6B0EA02}"/>
              </a:ext>
            </a:extLst>
          </p:cNvPr>
          <p:cNvSpPr>
            <a:spLocks noGrp="1"/>
          </p:cNvSpPr>
          <p:nvPr>
            <p:ph sz="half" idx="2"/>
          </p:nvPr>
        </p:nvSpPr>
        <p:spPr>
          <a:xfrm>
            <a:off x="6346371" y="850493"/>
            <a:ext cx="5181600" cy="4351338"/>
          </a:xfrm>
        </p:spPr>
        <p:txBody>
          <a:bodyPr/>
          <a:lstStyle/>
          <a:p>
            <a:pPr marL="0" indent="0">
              <a:buNone/>
            </a:pPr>
            <a:r>
              <a:rPr lang="en-US" dirty="0"/>
              <a:t> </a:t>
            </a:r>
          </a:p>
        </p:txBody>
      </p:sp>
      <p:pic>
        <p:nvPicPr>
          <p:cNvPr id="9" name="Picture 8">
            <a:extLst>
              <a:ext uri="{FF2B5EF4-FFF2-40B4-BE49-F238E27FC236}">
                <a16:creationId xmlns:a16="http://schemas.microsoft.com/office/drawing/2014/main" id="{88E60DC3-9F3C-4C12-B997-054EBB9E6664}"/>
              </a:ext>
            </a:extLst>
          </p:cNvPr>
          <p:cNvPicPr>
            <a:picLocks noChangeAspect="1"/>
          </p:cNvPicPr>
          <p:nvPr/>
        </p:nvPicPr>
        <p:blipFill rotWithShape="1">
          <a:blip r:embed="rId2"/>
          <a:srcRect l="35577" t="21083" r="35577" b="6553"/>
          <a:stretch/>
        </p:blipFill>
        <p:spPr bwMode="auto">
          <a:xfrm>
            <a:off x="7557803" y="975433"/>
            <a:ext cx="3566036" cy="5032074"/>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31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497C-56D1-4127-8E93-FEF98E57B388}"/>
              </a:ext>
            </a:extLst>
          </p:cNvPr>
          <p:cNvSpPr>
            <a:spLocks noGrp="1"/>
          </p:cNvSpPr>
          <p:nvPr>
            <p:ph type="title"/>
          </p:nvPr>
        </p:nvSpPr>
        <p:spPr>
          <a:xfrm>
            <a:off x="285750" y="166264"/>
            <a:ext cx="11666764" cy="618385"/>
          </a:xfrm>
        </p:spPr>
        <p:txBody>
          <a:bodyPr/>
          <a:lstStyle/>
          <a:p>
            <a:r>
              <a:rPr lang="en-US" sz="3200" dirty="0"/>
              <a:t>CDC EA-IND Tecovirimat Program for Monkeypox: </a:t>
            </a:r>
            <a:br>
              <a:rPr lang="en-US" sz="3200" dirty="0"/>
            </a:br>
            <a:r>
              <a:rPr lang="en-US" sz="3200" dirty="0"/>
              <a:t>Common Question:  Status of the VA Informed Consent Addendum</a:t>
            </a:r>
          </a:p>
        </p:txBody>
      </p:sp>
      <p:sp>
        <p:nvSpPr>
          <p:cNvPr id="5" name="Content Placeholder 4">
            <a:extLst>
              <a:ext uri="{FF2B5EF4-FFF2-40B4-BE49-F238E27FC236}">
                <a16:creationId xmlns:a16="http://schemas.microsoft.com/office/drawing/2014/main" id="{8EC6683A-1E47-44AF-82A8-3DBBDEA2DDD2}"/>
              </a:ext>
            </a:extLst>
          </p:cNvPr>
          <p:cNvSpPr>
            <a:spLocks noGrp="1"/>
          </p:cNvSpPr>
          <p:nvPr>
            <p:ph idx="1"/>
          </p:nvPr>
        </p:nvSpPr>
        <p:spPr>
          <a:xfrm>
            <a:off x="415018" y="882650"/>
            <a:ext cx="10515600" cy="4351338"/>
          </a:xfrm>
        </p:spPr>
        <p:txBody>
          <a:bodyPr/>
          <a:lstStyle/>
          <a:p>
            <a:r>
              <a:rPr lang="en-US" sz="2400" dirty="0"/>
              <a:t>The VA Addendum is not yet approved.  Until the CDC IRB has approved the informed consent addendum, please convey the following information to the patient verbally: </a:t>
            </a:r>
          </a:p>
          <a:p>
            <a:pPr marL="457200" lvl="1" indent="0">
              <a:buNone/>
            </a:pPr>
            <a:r>
              <a:rPr lang="en-US" dirty="0"/>
              <a:t>	#1: The patient and/or his or her insurance will not be charged for any 	treatments or procedures that are part of this Expanded Access IND. If the 	patient has co-payments for VA care and medications, these co-payment 	requirements will continue to apply to medical care and services provided 	by VA that are not part of this treatment program. </a:t>
            </a:r>
          </a:p>
          <a:p>
            <a:pPr marL="457200" lvl="1" indent="0">
              <a:buNone/>
            </a:pPr>
            <a:endParaRPr lang="en-US" dirty="0"/>
          </a:p>
          <a:p>
            <a:pPr marL="457200" lvl="1" indent="0">
              <a:buNone/>
            </a:pPr>
            <a:r>
              <a:rPr lang="en-US" dirty="0"/>
              <a:t>	#2. The VA will provide necessary medical treatment should the patient be 	injured by being in this program. The patient will be treated for the injury at 	no cost. This care may be provided by the local VAMC, or arrangements may 	be made for contracted care at another facility. The patient has not released 	the VA Facility from liability for negligence. In case of injury resulting from 	being in this program, the patient should contact their treating clinician.</a:t>
            </a:r>
          </a:p>
          <a:p>
            <a:endParaRPr lang="en-US" dirty="0"/>
          </a:p>
        </p:txBody>
      </p:sp>
    </p:spTree>
    <p:extLst>
      <p:ext uri="{BB962C8B-B14F-4D97-AF65-F5344CB8AC3E}">
        <p14:creationId xmlns:p14="http://schemas.microsoft.com/office/powerpoint/2010/main" val="183640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497C-56D1-4127-8E93-FEF98E57B388}"/>
              </a:ext>
            </a:extLst>
          </p:cNvPr>
          <p:cNvSpPr>
            <a:spLocks noGrp="1"/>
          </p:cNvSpPr>
          <p:nvPr>
            <p:ph type="title"/>
          </p:nvPr>
        </p:nvSpPr>
        <p:spPr>
          <a:xfrm>
            <a:off x="285750" y="166264"/>
            <a:ext cx="11666764" cy="618385"/>
          </a:xfrm>
        </p:spPr>
        <p:txBody>
          <a:bodyPr/>
          <a:lstStyle/>
          <a:p>
            <a:r>
              <a:rPr lang="en-US" sz="3200" dirty="0"/>
              <a:t>CDC EA-IND Tecovirimat Program for Monkeypox: </a:t>
            </a:r>
            <a:br>
              <a:rPr lang="en-US" sz="3200" dirty="0"/>
            </a:br>
            <a:r>
              <a:rPr lang="en-US" sz="3200" dirty="0"/>
              <a:t>Why does ORD Require the Language to be Provided to VA Patients? </a:t>
            </a:r>
          </a:p>
        </p:txBody>
      </p:sp>
      <p:sp>
        <p:nvSpPr>
          <p:cNvPr id="5" name="Content Placeholder 4">
            <a:extLst>
              <a:ext uri="{FF2B5EF4-FFF2-40B4-BE49-F238E27FC236}">
                <a16:creationId xmlns:a16="http://schemas.microsoft.com/office/drawing/2014/main" id="{8EC6683A-1E47-44AF-82A8-3DBBDEA2DDD2}"/>
              </a:ext>
            </a:extLst>
          </p:cNvPr>
          <p:cNvSpPr>
            <a:spLocks noGrp="1"/>
          </p:cNvSpPr>
          <p:nvPr>
            <p:ph idx="1"/>
          </p:nvPr>
        </p:nvSpPr>
        <p:spPr>
          <a:xfrm>
            <a:off x="415018" y="882650"/>
            <a:ext cx="11776982" cy="5050064"/>
          </a:xfrm>
        </p:spPr>
        <p:txBody>
          <a:bodyPr/>
          <a:lstStyle/>
          <a:p>
            <a:pPr marL="0" indent="0">
              <a:buNone/>
            </a:pPr>
            <a:r>
              <a:rPr lang="en-US" sz="2400" b="1" u="sng" dirty="0"/>
              <a:t>Excerpts from CDC IRB-approved informed consent form (Version 6.1, dated August 10, 2022):</a:t>
            </a:r>
          </a:p>
          <a:p>
            <a:pPr marL="0" indent="0">
              <a:buNone/>
            </a:pPr>
            <a:r>
              <a:rPr lang="en-US" sz="2400" dirty="0"/>
              <a:t>“WHAT ARE MY COSTS? CDC is providing tecovirimat for free. Other costs of the hospital and medical care will not be paid by CDC. </a:t>
            </a:r>
            <a:r>
              <a:rPr lang="en-US" sz="2400" dirty="0">
                <a:highlight>
                  <a:srgbClr val="FFFF00"/>
                </a:highlight>
              </a:rPr>
              <a:t>Other costs will need to be paid by your insurer, Medicare, Medicaid, or you.</a:t>
            </a:r>
            <a:r>
              <a:rPr lang="en-US" sz="2400" dirty="0"/>
              <a:t>” </a:t>
            </a:r>
          </a:p>
          <a:p>
            <a:pPr marL="0" indent="0">
              <a:buNone/>
            </a:pPr>
            <a:r>
              <a:rPr lang="en-US" sz="2400" dirty="0"/>
              <a:t>“WHAT HAPPENS IF YOU ARE HARMED? In the event of an injury resulting from getting tecovirimat in this treatment program, you should seek appropriate medical care, if needed. Tell the treating doctor you have monkeypox and are taking tecovirimat. Take precautions to prevent spread of monkeypox (refer to the following website for more information: https://www.cdc.gov/poxvirus/monkeypox/clinicians/isolation-procedures.html). In the event of an emergency, you should go to an emergency room or call 911. CDC will not give this care. CDC does not normally pay for treatment needed if a patient is harmed because of being in a program like this. </a:t>
            </a:r>
            <a:r>
              <a:rPr lang="en-US" sz="2400" dirty="0">
                <a:highlight>
                  <a:srgbClr val="FFFF00"/>
                </a:highlight>
              </a:rPr>
              <a:t>Thus, you or your insurer (such as Medicare or Medicaid) will have to pay for any care that is needed. </a:t>
            </a:r>
            <a:r>
              <a:rPr lang="en-US" sz="2400" dirty="0"/>
              <a:t>But, you are not giving up any of your rights by signing this consent form and agreeing to be treated with tecovirimat in this program.”</a:t>
            </a:r>
          </a:p>
          <a:p>
            <a:pPr marL="0" indent="0">
              <a:buNone/>
            </a:pPr>
            <a:endParaRPr lang="en-US" dirty="0"/>
          </a:p>
        </p:txBody>
      </p:sp>
    </p:spTree>
    <p:extLst>
      <p:ext uri="{BB962C8B-B14F-4D97-AF65-F5344CB8AC3E}">
        <p14:creationId xmlns:p14="http://schemas.microsoft.com/office/powerpoint/2010/main" val="424800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Monkeypox: </a:t>
            </a:r>
            <a:br>
              <a:rPr lang="en-US" dirty="0"/>
            </a:br>
            <a:r>
              <a:rPr lang="en-US" dirty="0"/>
              <a:t>Common Questions</a:t>
            </a:r>
          </a:p>
        </p:txBody>
      </p:sp>
      <p:pic>
        <p:nvPicPr>
          <p:cNvPr id="16390" name="Picture 6" descr="See the source image">
            <a:extLst>
              <a:ext uri="{FF2B5EF4-FFF2-40B4-BE49-F238E27FC236}">
                <a16:creationId xmlns:a16="http://schemas.microsoft.com/office/drawing/2014/main" id="{94CB6F2C-9E16-4FB9-9145-6C63986C3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49" y="1433923"/>
            <a:ext cx="3676651"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285749" y="4397829"/>
            <a:ext cx="11620502" cy="523220"/>
          </a:xfrm>
          <a:prstGeom prst="rect">
            <a:avLst/>
          </a:prstGeom>
          <a:noFill/>
        </p:spPr>
        <p:txBody>
          <a:bodyPr wrap="square" rtlCol="0">
            <a:spAutoFit/>
          </a:bodyPr>
          <a:lstStyle/>
          <a:p>
            <a:r>
              <a:rPr lang="en-US" sz="2800" b="1" dirty="0">
                <a:solidFill>
                  <a:schemeClr val="accent2">
                    <a:lumMod val="50000"/>
                  </a:schemeClr>
                </a:solidFill>
              </a:rPr>
              <a:t>                                                MISCELLANEOUS</a:t>
            </a:r>
          </a:p>
        </p:txBody>
      </p:sp>
      <p:sp>
        <p:nvSpPr>
          <p:cNvPr id="3" name="Content Placeholder 2">
            <a:extLst>
              <a:ext uri="{FF2B5EF4-FFF2-40B4-BE49-F238E27FC236}">
                <a16:creationId xmlns:a16="http://schemas.microsoft.com/office/drawing/2014/main" id="{DC0F32FB-9817-4233-AD7C-FFB1706358DE}"/>
              </a:ext>
            </a:extLst>
          </p:cNvPr>
          <p:cNvSpPr>
            <a:spLocks noGrp="1"/>
          </p:cNvSpPr>
          <p:nvPr>
            <p:ph idx="1"/>
          </p:nvPr>
        </p:nvSpPr>
        <p:spPr>
          <a:xfrm>
            <a:off x="371474" y="1433923"/>
            <a:ext cx="10515600" cy="4351338"/>
          </a:xfrm>
        </p:spPr>
        <p:txBody>
          <a:bodyPr/>
          <a:lstStyle/>
          <a:p>
            <a:pPr marL="0" indent="0">
              <a:buNone/>
            </a:pPr>
            <a:r>
              <a:rPr lang="en-US" dirty="0"/>
              <a:t> </a:t>
            </a:r>
          </a:p>
        </p:txBody>
      </p:sp>
    </p:spTree>
    <p:extLst>
      <p:ext uri="{BB962C8B-B14F-4D97-AF65-F5344CB8AC3E}">
        <p14:creationId xmlns:p14="http://schemas.microsoft.com/office/powerpoint/2010/main" val="1255598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7CE7-1B1A-4E8F-AF0B-4FF006877850}"/>
              </a:ext>
            </a:extLst>
          </p:cNvPr>
          <p:cNvSpPr>
            <a:spLocks noGrp="1"/>
          </p:cNvSpPr>
          <p:nvPr>
            <p:ph type="title"/>
          </p:nvPr>
        </p:nvSpPr>
        <p:spPr/>
        <p:txBody>
          <a:bodyPr/>
          <a:lstStyle/>
          <a:p>
            <a:r>
              <a:rPr lang="en-US" dirty="0"/>
              <a:t>CDC EA-IND Tecovirimat Program for Monkeypox:</a:t>
            </a:r>
            <a:br>
              <a:rPr lang="en-US" dirty="0"/>
            </a:br>
            <a:r>
              <a:rPr lang="en-US" dirty="0"/>
              <a:t>Other/Miscellaneous</a:t>
            </a:r>
          </a:p>
        </p:txBody>
      </p:sp>
      <p:sp>
        <p:nvSpPr>
          <p:cNvPr id="3" name="Content Placeholder 2">
            <a:extLst>
              <a:ext uri="{FF2B5EF4-FFF2-40B4-BE49-F238E27FC236}">
                <a16:creationId xmlns:a16="http://schemas.microsoft.com/office/drawing/2014/main" id="{8F684355-234F-4E0C-8A6E-2DE44ABA6B40}"/>
              </a:ext>
            </a:extLst>
          </p:cNvPr>
          <p:cNvSpPr>
            <a:spLocks noGrp="1"/>
          </p:cNvSpPr>
          <p:nvPr>
            <p:ph sz="half" idx="1"/>
          </p:nvPr>
        </p:nvSpPr>
        <p:spPr>
          <a:xfrm>
            <a:off x="838200" y="1161596"/>
            <a:ext cx="5181600" cy="3791404"/>
          </a:xfrm>
          <a:ln w="38100">
            <a:solidFill>
              <a:schemeClr val="tx1"/>
            </a:solidFill>
          </a:ln>
        </p:spPr>
        <p:txBody>
          <a:bodyPr/>
          <a:lstStyle/>
          <a:p>
            <a:pPr marL="0" indent="0" algn="ctr">
              <a:buNone/>
            </a:pPr>
            <a:r>
              <a:rPr lang="en-US" b="1" u="sng" dirty="0"/>
              <a:t>REQUIRED FORMS</a:t>
            </a:r>
          </a:p>
          <a:p>
            <a:r>
              <a:rPr lang="en-US" dirty="0"/>
              <a:t>Informed Consent Form</a:t>
            </a:r>
          </a:p>
          <a:p>
            <a:r>
              <a:rPr lang="en-US" dirty="0"/>
              <a:t>Form FDA 1572</a:t>
            </a:r>
          </a:p>
          <a:p>
            <a:r>
              <a:rPr lang="en-US" dirty="0"/>
              <a:t>Patient Intake Form</a:t>
            </a:r>
          </a:p>
          <a:p>
            <a:r>
              <a:rPr lang="en-US" dirty="0"/>
              <a:t>Serious or life-threatening AEs and/or medication errors associated with the Tecovirimat administration</a:t>
            </a:r>
          </a:p>
        </p:txBody>
      </p:sp>
      <p:sp>
        <p:nvSpPr>
          <p:cNvPr id="4" name="Content Placeholder 3">
            <a:extLst>
              <a:ext uri="{FF2B5EF4-FFF2-40B4-BE49-F238E27FC236}">
                <a16:creationId xmlns:a16="http://schemas.microsoft.com/office/drawing/2014/main" id="{C841E423-B3CB-46DB-8EE7-3224E529C916}"/>
              </a:ext>
            </a:extLst>
          </p:cNvPr>
          <p:cNvSpPr>
            <a:spLocks noGrp="1"/>
          </p:cNvSpPr>
          <p:nvPr>
            <p:ph sz="half" idx="2"/>
          </p:nvPr>
        </p:nvSpPr>
        <p:spPr>
          <a:xfrm>
            <a:off x="6389914" y="1161596"/>
            <a:ext cx="5181600" cy="3791404"/>
          </a:xfrm>
          <a:ln w="38100">
            <a:solidFill>
              <a:schemeClr val="tx1"/>
            </a:solidFill>
          </a:ln>
        </p:spPr>
        <p:txBody>
          <a:bodyPr/>
          <a:lstStyle/>
          <a:p>
            <a:pPr marL="0" indent="0" algn="ctr">
              <a:buNone/>
            </a:pPr>
            <a:r>
              <a:rPr lang="en-US" b="1" u="sng" dirty="0"/>
              <a:t>OPTIONAL FORMS</a:t>
            </a:r>
          </a:p>
          <a:p>
            <a:r>
              <a:rPr lang="en-US" dirty="0"/>
              <a:t>Clinical outcome form</a:t>
            </a:r>
          </a:p>
          <a:p>
            <a:r>
              <a:rPr lang="en-US" dirty="0"/>
              <a:t>Lesion photos</a:t>
            </a:r>
          </a:p>
          <a:p>
            <a:r>
              <a:rPr lang="en-US" dirty="0"/>
              <a:t>Patient diary forms</a:t>
            </a:r>
          </a:p>
        </p:txBody>
      </p:sp>
      <p:sp>
        <p:nvSpPr>
          <p:cNvPr id="9" name="TextBox 8">
            <a:extLst>
              <a:ext uri="{FF2B5EF4-FFF2-40B4-BE49-F238E27FC236}">
                <a16:creationId xmlns:a16="http://schemas.microsoft.com/office/drawing/2014/main" id="{F391CB97-C76C-4C6E-B5E4-41B85B5E9101}"/>
              </a:ext>
            </a:extLst>
          </p:cNvPr>
          <p:cNvSpPr txBox="1"/>
          <p:nvPr/>
        </p:nvSpPr>
        <p:spPr>
          <a:xfrm>
            <a:off x="320448" y="5152462"/>
            <a:ext cx="11398704" cy="954107"/>
          </a:xfrm>
          <a:prstGeom prst="rect">
            <a:avLst/>
          </a:prstGeom>
          <a:noFill/>
        </p:spPr>
        <p:txBody>
          <a:bodyPr wrap="square" rtlCol="0">
            <a:spAutoFit/>
          </a:bodyPr>
          <a:lstStyle/>
          <a:p>
            <a:pPr algn="ctr"/>
            <a:r>
              <a:rPr lang="en-US" sz="2800" dirty="0"/>
              <a:t>These are required and optional forms as per the CDC IRB approved protocol Version 6.1 (</a:t>
            </a:r>
            <a:r>
              <a:rPr lang="en-US" sz="2800" dirty="0">
                <a:hlinkClick r:id="rId2"/>
              </a:rPr>
              <a:t>dated August 10, 2022</a:t>
            </a:r>
            <a:r>
              <a:rPr lang="en-US" sz="2800" dirty="0"/>
              <a:t>).</a:t>
            </a:r>
          </a:p>
        </p:txBody>
      </p:sp>
    </p:spTree>
    <p:extLst>
      <p:ext uri="{BB962C8B-B14F-4D97-AF65-F5344CB8AC3E}">
        <p14:creationId xmlns:p14="http://schemas.microsoft.com/office/powerpoint/2010/main" val="388512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6A6E94-BFB5-4950-9E77-7AF22C157A1D}"/>
              </a:ext>
            </a:extLst>
          </p:cNvPr>
          <p:cNvSpPr>
            <a:spLocks noGrp="1"/>
          </p:cNvSpPr>
          <p:nvPr>
            <p:ph type="title"/>
          </p:nvPr>
        </p:nvSpPr>
        <p:spPr/>
        <p:txBody>
          <a:bodyPr/>
          <a:lstStyle/>
          <a:p>
            <a:r>
              <a:rPr lang="en-US" dirty="0"/>
              <a:t>CDC EA-IND Tecovirimat Program for Monkeypox:</a:t>
            </a:r>
            <a:br>
              <a:rPr lang="en-US" dirty="0"/>
            </a:br>
            <a:r>
              <a:rPr lang="en-US" dirty="0"/>
              <a:t>Other/Miscellaneous</a:t>
            </a:r>
          </a:p>
        </p:txBody>
      </p:sp>
      <p:sp>
        <p:nvSpPr>
          <p:cNvPr id="6" name="Content Placeholder 5">
            <a:extLst>
              <a:ext uri="{FF2B5EF4-FFF2-40B4-BE49-F238E27FC236}">
                <a16:creationId xmlns:a16="http://schemas.microsoft.com/office/drawing/2014/main" id="{742201CE-64BE-4E95-8D5A-D6A953186489}"/>
              </a:ext>
            </a:extLst>
          </p:cNvPr>
          <p:cNvSpPr>
            <a:spLocks noGrp="1"/>
          </p:cNvSpPr>
          <p:nvPr>
            <p:ph idx="1"/>
          </p:nvPr>
        </p:nvSpPr>
        <p:spPr/>
        <p:txBody>
          <a:bodyPr/>
          <a:lstStyle/>
          <a:p>
            <a:r>
              <a:rPr lang="en-US" dirty="0"/>
              <a:t>There is no local IRB regulatory review role if the CDC IRB is the IRB of Record for your VA Facility.</a:t>
            </a:r>
          </a:p>
          <a:p>
            <a:r>
              <a:rPr lang="en-US" dirty="0"/>
              <a:t>Treating clinicians are not required to fill out the OGE FORM 450 Alternative-VA (Research Financial Conflict of Interest Form).</a:t>
            </a:r>
          </a:p>
          <a:p>
            <a:r>
              <a:rPr lang="en-US" dirty="0"/>
              <a:t>ORD and ORO have developed a Tecovirimat SOP for VA Sites using the CDC IRB; points of contact for each VA Facility are emailed the revised SOP automatically whenever it is updated.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7908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35C-AF6F-4519-82F9-C8D2AEAE162B}"/>
              </a:ext>
            </a:extLst>
          </p:cNvPr>
          <p:cNvSpPr>
            <a:spLocks noGrp="1"/>
          </p:cNvSpPr>
          <p:nvPr>
            <p:ph type="title"/>
          </p:nvPr>
        </p:nvSpPr>
        <p:spPr>
          <a:xfrm>
            <a:off x="434068" y="358502"/>
            <a:ext cx="11148332" cy="680223"/>
          </a:xfrm>
        </p:spPr>
        <p:txBody>
          <a:bodyPr/>
          <a:lstStyle/>
          <a:p>
            <a:r>
              <a:rPr lang="en-US" sz="3200" dirty="0"/>
              <a:t>VA Issues Received from the National Cancer Institute Central IRB (NCI CIRB)</a:t>
            </a:r>
            <a:br>
              <a:rPr lang="en-US" sz="3600" dirty="0"/>
            </a:br>
            <a:endParaRPr lang="en-US" dirty="0"/>
          </a:p>
        </p:txBody>
      </p:sp>
      <p:pic>
        <p:nvPicPr>
          <p:cNvPr id="21506" name="Picture 2" descr="Central Institutional Review Board (CIRB) for the National Cancer Institute">
            <a:extLst>
              <a:ext uri="{FF2B5EF4-FFF2-40B4-BE49-F238E27FC236}">
                <a16:creationId xmlns:a16="http://schemas.microsoft.com/office/drawing/2014/main" id="{267B12AD-C9F3-4F00-8C30-955E136BB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97" y="2218778"/>
            <a:ext cx="9498292" cy="260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9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7904BC-65E1-4C65-BEE2-4C2A2B2FC6E5}"/>
              </a:ext>
            </a:extLst>
          </p:cNvPr>
          <p:cNvSpPr>
            <a:spLocks noGrp="1"/>
          </p:cNvSpPr>
          <p:nvPr>
            <p:ph type="title"/>
          </p:nvPr>
        </p:nvSpPr>
        <p:spPr>
          <a:xfrm>
            <a:off x="155120" y="177150"/>
            <a:ext cx="11797394" cy="618385"/>
          </a:xfrm>
        </p:spPr>
        <p:txBody>
          <a:bodyPr/>
          <a:lstStyle/>
          <a:p>
            <a:r>
              <a:rPr lang="en-US" dirty="0"/>
              <a:t>Issues with Completion of the Annual Signatory Institution Worksheets</a:t>
            </a:r>
          </a:p>
        </p:txBody>
      </p:sp>
      <p:pic>
        <p:nvPicPr>
          <p:cNvPr id="6" name="Content Placeholder 5">
            <a:extLst>
              <a:ext uri="{FF2B5EF4-FFF2-40B4-BE49-F238E27FC236}">
                <a16:creationId xmlns:a16="http://schemas.microsoft.com/office/drawing/2014/main" id="{F8BE6014-3614-4301-AD45-D68CC297BC72}"/>
              </a:ext>
            </a:extLst>
          </p:cNvPr>
          <p:cNvPicPr>
            <a:picLocks noGrp="1" noChangeAspect="1"/>
          </p:cNvPicPr>
          <p:nvPr>
            <p:ph idx="1"/>
          </p:nvPr>
        </p:nvPicPr>
        <p:blipFill rotWithShape="1">
          <a:blip r:embed="rId2"/>
          <a:srcRect l="22824" t="26737" r="20466" b="17224"/>
          <a:stretch/>
        </p:blipFill>
        <p:spPr>
          <a:xfrm>
            <a:off x="2272925" y="1611085"/>
            <a:ext cx="7246293" cy="4027715"/>
          </a:xfrm>
          <a:ln w="28575">
            <a:solidFill>
              <a:schemeClr val="accent1"/>
            </a:solidFill>
          </a:ln>
        </p:spPr>
      </p:pic>
    </p:spTree>
    <p:extLst>
      <p:ext uri="{BB962C8B-B14F-4D97-AF65-F5344CB8AC3E}">
        <p14:creationId xmlns:p14="http://schemas.microsoft.com/office/powerpoint/2010/main" val="9067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1244-6B5C-41A9-9061-56622CEE2F7C}"/>
              </a:ext>
            </a:extLst>
          </p:cNvPr>
          <p:cNvSpPr>
            <a:spLocks noGrp="1"/>
          </p:cNvSpPr>
          <p:nvPr>
            <p:ph type="title"/>
          </p:nvPr>
        </p:nvSpPr>
        <p:spPr/>
        <p:txBody>
          <a:bodyPr/>
          <a:lstStyle/>
          <a:p>
            <a:r>
              <a:rPr lang="en-US" dirty="0"/>
              <a:t>Comments: Issues with Completion of the Annual Signatory Institution Worksheets (cont.)</a:t>
            </a:r>
          </a:p>
        </p:txBody>
      </p:sp>
      <p:sp>
        <p:nvSpPr>
          <p:cNvPr id="3" name="Content Placeholder 2">
            <a:extLst>
              <a:ext uri="{FF2B5EF4-FFF2-40B4-BE49-F238E27FC236}">
                <a16:creationId xmlns:a16="http://schemas.microsoft.com/office/drawing/2014/main" id="{6275C6F7-FD17-4E34-9BCF-B6C6DADC7FA4}"/>
              </a:ext>
            </a:extLst>
          </p:cNvPr>
          <p:cNvSpPr>
            <a:spLocks noGrp="1"/>
          </p:cNvSpPr>
          <p:nvPr>
            <p:ph idx="1"/>
          </p:nvPr>
        </p:nvSpPr>
        <p:spPr>
          <a:xfrm>
            <a:off x="491217" y="937078"/>
            <a:ext cx="10764611" cy="4777922"/>
          </a:xfrm>
        </p:spPr>
        <p:txBody>
          <a:bodyPr/>
          <a:lstStyle/>
          <a:p>
            <a:r>
              <a:rPr lang="en-US" dirty="0"/>
              <a:t>Issues remain with VA worksheets are being rejected by the NCI CIRB for either content and/or technical reasons, requiring resubmission.</a:t>
            </a:r>
          </a:p>
          <a:p>
            <a:r>
              <a:rPr lang="en-US" dirty="0"/>
              <a:t>The timeline for turnaround of worksheet reviews vary.  It may take 2 to 4 weeks due to volume. The time is extended when there are issues related to completion of the worksheet and/or boilerplate language.</a:t>
            </a:r>
          </a:p>
          <a:p>
            <a:r>
              <a:rPr lang="en-US" dirty="0"/>
              <a:t>The VA sites that have not yet had their worksheet approved will need to continue using their previous boilerplate and the VA Addendum until their worksheet is approved. </a:t>
            </a:r>
          </a:p>
          <a:p>
            <a:pPr marL="0" indent="0">
              <a:buNone/>
            </a:pPr>
            <a:endParaRPr lang="en-US" sz="2700" dirty="0"/>
          </a:p>
          <a:p>
            <a:endParaRPr lang="en-US" dirty="0"/>
          </a:p>
        </p:txBody>
      </p:sp>
    </p:spTree>
    <p:extLst>
      <p:ext uri="{BB962C8B-B14F-4D97-AF65-F5344CB8AC3E}">
        <p14:creationId xmlns:p14="http://schemas.microsoft.com/office/powerpoint/2010/main" val="19885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B8C-DA42-45FB-9420-35D914E26CF2}"/>
              </a:ext>
            </a:extLst>
          </p:cNvPr>
          <p:cNvSpPr>
            <a:spLocks noGrp="1"/>
          </p:cNvSpPr>
          <p:nvPr>
            <p:ph type="title"/>
          </p:nvPr>
        </p:nvSpPr>
        <p:spPr/>
        <p:txBody>
          <a:bodyPr/>
          <a:lstStyle/>
          <a:p>
            <a:r>
              <a:rPr lang="en-US" dirty="0"/>
              <a:t>Monkeypox/Orthopoxvirus Cases: September 12, 2022</a:t>
            </a:r>
          </a:p>
        </p:txBody>
      </p:sp>
      <p:sp>
        <p:nvSpPr>
          <p:cNvPr id="7" name="TextBox 6">
            <a:extLst>
              <a:ext uri="{FF2B5EF4-FFF2-40B4-BE49-F238E27FC236}">
                <a16:creationId xmlns:a16="http://schemas.microsoft.com/office/drawing/2014/main" id="{D2F9A569-C9E5-4255-9008-D5B5EDE6285E}"/>
              </a:ext>
            </a:extLst>
          </p:cNvPr>
          <p:cNvSpPr txBox="1"/>
          <p:nvPr/>
        </p:nvSpPr>
        <p:spPr>
          <a:xfrm>
            <a:off x="1600201" y="5802086"/>
            <a:ext cx="8991600" cy="369332"/>
          </a:xfrm>
          <a:prstGeom prst="rect">
            <a:avLst/>
          </a:prstGeom>
          <a:noFill/>
        </p:spPr>
        <p:txBody>
          <a:bodyPr wrap="square" rtlCol="0">
            <a:spAutoFit/>
          </a:bodyPr>
          <a:lstStyle/>
          <a:p>
            <a:r>
              <a:rPr lang="en-US" dirty="0"/>
              <a:t>Reference: https://www.cdc.gov/poxvirus/monkeypox/response/2022/us-map.html#print</a:t>
            </a:r>
          </a:p>
        </p:txBody>
      </p:sp>
      <p:pic>
        <p:nvPicPr>
          <p:cNvPr id="5" name="Picture 4">
            <a:extLst>
              <a:ext uri="{FF2B5EF4-FFF2-40B4-BE49-F238E27FC236}">
                <a16:creationId xmlns:a16="http://schemas.microsoft.com/office/drawing/2014/main" id="{DBE11C97-FDA7-4AB6-8D4A-3C5EA5A119C5}"/>
              </a:ext>
            </a:extLst>
          </p:cNvPr>
          <p:cNvPicPr>
            <a:picLocks noChangeAspect="1"/>
          </p:cNvPicPr>
          <p:nvPr/>
        </p:nvPicPr>
        <p:blipFill rotWithShape="1">
          <a:blip r:embed="rId3"/>
          <a:srcRect l="30769" t="14055" r="7693" b="5034"/>
          <a:stretch/>
        </p:blipFill>
        <p:spPr bwMode="auto">
          <a:xfrm>
            <a:off x="2525486" y="936171"/>
            <a:ext cx="6649473" cy="4917839"/>
          </a:xfrm>
          <a:prstGeom prst="rect">
            <a:avLst/>
          </a:prstGeom>
          <a:ln w="254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3718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1244-6B5C-41A9-9061-56622CEE2F7C}"/>
              </a:ext>
            </a:extLst>
          </p:cNvPr>
          <p:cNvSpPr>
            <a:spLocks noGrp="1"/>
          </p:cNvSpPr>
          <p:nvPr>
            <p:ph type="title"/>
          </p:nvPr>
        </p:nvSpPr>
        <p:spPr/>
        <p:txBody>
          <a:bodyPr/>
          <a:lstStyle/>
          <a:p>
            <a:r>
              <a:rPr lang="en-US" dirty="0"/>
              <a:t>Example of Issue with Completion of the Annual Signatory Institution Worksheets (cont.)</a:t>
            </a:r>
          </a:p>
        </p:txBody>
      </p:sp>
      <p:sp>
        <p:nvSpPr>
          <p:cNvPr id="3" name="Content Placeholder 2">
            <a:extLst>
              <a:ext uri="{FF2B5EF4-FFF2-40B4-BE49-F238E27FC236}">
                <a16:creationId xmlns:a16="http://schemas.microsoft.com/office/drawing/2014/main" id="{6275C6F7-FD17-4E34-9BCF-B6C6DADC7FA4}"/>
              </a:ext>
            </a:extLst>
          </p:cNvPr>
          <p:cNvSpPr>
            <a:spLocks noGrp="1"/>
          </p:cNvSpPr>
          <p:nvPr>
            <p:ph idx="1"/>
          </p:nvPr>
        </p:nvSpPr>
        <p:spPr>
          <a:xfrm>
            <a:off x="491217" y="937078"/>
            <a:ext cx="11602812" cy="4777922"/>
          </a:xfrm>
        </p:spPr>
        <p:txBody>
          <a:bodyPr/>
          <a:lstStyle/>
          <a:p>
            <a:r>
              <a:rPr lang="en-US" b="1" u="sng" dirty="0"/>
              <a:t>Example Issue</a:t>
            </a:r>
            <a:r>
              <a:rPr lang="en-US" dirty="0"/>
              <a:t>:  The following question is on the Annual Signatory Institution Worksheet:  </a:t>
            </a:r>
          </a:p>
          <a:p>
            <a:pPr marL="0" indent="0">
              <a:buNone/>
            </a:pPr>
            <a:r>
              <a:rPr lang="en-US" sz="2800" dirty="0"/>
              <a:t>	“5. What are the other state or local laws that govern the conduct of 	research at your institution?”</a:t>
            </a:r>
            <a:endParaRPr lang="en-US" dirty="0"/>
          </a:p>
          <a:p>
            <a:r>
              <a:rPr lang="en-US" sz="2800" dirty="0"/>
              <a:t>The VA Facility responded with the following: </a:t>
            </a:r>
          </a:p>
          <a:p>
            <a:pPr marL="0" indent="0">
              <a:buNone/>
            </a:pPr>
            <a:r>
              <a:rPr lang="en-US" dirty="0"/>
              <a:t>	“Not applicable – VA is a federal agency; state and local laws will never 	apply.”</a:t>
            </a:r>
          </a:p>
          <a:p>
            <a:pPr marL="0" indent="0">
              <a:buNone/>
            </a:pPr>
            <a:endParaRPr lang="en-US" b="1" u="sng" dirty="0">
              <a:solidFill>
                <a:srgbClr val="FF0000"/>
              </a:solidFill>
            </a:endParaRPr>
          </a:p>
          <a:p>
            <a:r>
              <a:rPr lang="en-US" b="1" u="sng" dirty="0">
                <a:solidFill>
                  <a:srgbClr val="FF0000"/>
                </a:solidFill>
              </a:rPr>
              <a:t>Issue</a:t>
            </a:r>
            <a:r>
              <a:rPr lang="en-US" b="1" dirty="0">
                <a:solidFill>
                  <a:srgbClr val="FF0000"/>
                </a:solidFill>
              </a:rPr>
              <a:t>: The VA Facility’s response was incorrect as applicable state laws may apply depending upon whether those laws apply additional protections. </a:t>
            </a:r>
          </a:p>
        </p:txBody>
      </p:sp>
    </p:spTree>
    <p:extLst>
      <p:ext uri="{BB962C8B-B14F-4D97-AF65-F5344CB8AC3E}">
        <p14:creationId xmlns:p14="http://schemas.microsoft.com/office/powerpoint/2010/main" val="3274223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1244-6B5C-41A9-9061-56622CEE2F7C}"/>
              </a:ext>
            </a:extLst>
          </p:cNvPr>
          <p:cNvSpPr>
            <a:spLocks noGrp="1"/>
          </p:cNvSpPr>
          <p:nvPr>
            <p:ph type="title"/>
          </p:nvPr>
        </p:nvSpPr>
        <p:spPr/>
        <p:txBody>
          <a:bodyPr/>
          <a:lstStyle/>
          <a:p>
            <a:r>
              <a:rPr lang="en-US" dirty="0"/>
              <a:t>Example of Issue with Completion of the Annual Signatory Institution Worksheets (cont.)</a:t>
            </a:r>
          </a:p>
        </p:txBody>
      </p:sp>
      <p:sp>
        <p:nvSpPr>
          <p:cNvPr id="3" name="Content Placeholder 2">
            <a:extLst>
              <a:ext uri="{FF2B5EF4-FFF2-40B4-BE49-F238E27FC236}">
                <a16:creationId xmlns:a16="http://schemas.microsoft.com/office/drawing/2014/main" id="{6275C6F7-FD17-4E34-9BCF-B6C6DADC7FA4}"/>
              </a:ext>
            </a:extLst>
          </p:cNvPr>
          <p:cNvSpPr>
            <a:spLocks noGrp="1"/>
          </p:cNvSpPr>
          <p:nvPr>
            <p:ph idx="1"/>
          </p:nvPr>
        </p:nvSpPr>
        <p:spPr>
          <a:xfrm>
            <a:off x="491217" y="937078"/>
            <a:ext cx="11602812" cy="4777922"/>
          </a:xfrm>
        </p:spPr>
        <p:txBody>
          <a:bodyPr/>
          <a:lstStyle/>
          <a:p>
            <a:r>
              <a:rPr lang="en-US" sz="2500" dirty="0"/>
              <a:t>While VA is a federal agency, VA looks to federal law to determine whether there is a basis to apply state law. VA adopted the Common Rule. Within the Common Rule, 38 C.F.R. § 16.101(f) states that: </a:t>
            </a:r>
          </a:p>
          <a:p>
            <a:pPr marL="0" indent="0">
              <a:buNone/>
            </a:pPr>
            <a:r>
              <a:rPr lang="en-US" sz="2500" dirty="0"/>
              <a:t>	“</a:t>
            </a:r>
            <a:r>
              <a:rPr lang="en-US" sz="2500" i="1" dirty="0"/>
              <a:t>This policy does not affect any state or local laws or regulations (including tribal 	law passed by the official governing body of an American Indian or Alaska Native 	tribe) that may otherwise be applicable and that provide additional protections 	for human subjects. This policy does not affect any state or local laws or 	regulations (including tribal law passed by the official governing body of an 	American Indian or Alaska Native tribe) that may otherwise be applicable and 	that provide additional protections for human subjects.”</a:t>
            </a:r>
          </a:p>
          <a:p>
            <a:r>
              <a:rPr lang="en-US" sz="2500" dirty="0"/>
              <a:t>This citation within the Common Rule provides a basis for VA to follow state laws that are otherwise applicable and provide additional protections for human subjects.</a:t>
            </a:r>
          </a:p>
        </p:txBody>
      </p:sp>
    </p:spTree>
    <p:extLst>
      <p:ext uri="{BB962C8B-B14F-4D97-AF65-F5344CB8AC3E}">
        <p14:creationId xmlns:p14="http://schemas.microsoft.com/office/powerpoint/2010/main" val="389878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C690-D1BC-4DED-B876-F0685CD74261}"/>
              </a:ext>
            </a:extLst>
          </p:cNvPr>
          <p:cNvSpPr>
            <a:spLocks noGrp="1"/>
          </p:cNvSpPr>
          <p:nvPr>
            <p:ph type="title"/>
          </p:nvPr>
        </p:nvSpPr>
        <p:spPr/>
        <p:txBody>
          <a:bodyPr/>
          <a:lstStyle/>
          <a:p>
            <a:r>
              <a:rPr lang="en-US" dirty="0"/>
              <a:t>Comments: Issues with Completion of the Annual Signatory Institution Worksheets (cont.)</a:t>
            </a:r>
          </a:p>
        </p:txBody>
      </p:sp>
      <p:sp>
        <p:nvSpPr>
          <p:cNvPr id="3" name="Content Placeholder 2">
            <a:extLst>
              <a:ext uri="{FF2B5EF4-FFF2-40B4-BE49-F238E27FC236}">
                <a16:creationId xmlns:a16="http://schemas.microsoft.com/office/drawing/2014/main" id="{C4E839E1-F411-43A3-930F-DB02B3011BE9}"/>
              </a:ext>
            </a:extLst>
          </p:cNvPr>
          <p:cNvSpPr>
            <a:spLocks noGrp="1"/>
          </p:cNvSpPr>
          <p:nvPr>
            <p:ph idx="1"/>
          </p:nvPr>
        </p:nvSpPr>
        <p:spPr>
          <a:xfrm>
            <a:off x="425903" y="1143907"/>
            <a:ext cx="10515600" cy="4351338"/>
          </a:xfrm>
        </p:spPr>
        <p:txBody>
          <a:bodyPr/>
          <a:lstStyle/>
          <a:p>
            <a:r>
              <a:rPr lang="en-US" sz="2800" dirty="0"/>
              <a:t>The NCI CIRB Helpdesk also has provided feedback on confusion by some VA Facilities relyin</a:t>
            </a:r>
            <a:r>
              <a:rPr lang="en-US" dirty="0"/>
              <a:t>g upon the NCI CIRB </a:t>
            </a:r>
            <a:r>
              <a:rPr lang="en-US" sz="2800" dirty="0"/>
              <a:t>on what they can add to boilerplate language outside of the VA required language and what the CIRB does not permit. </a:t>
            </a:r>
          </a:p>
          <a:p>
            <a:r>
              <a:rPr lang="en-US" sz="2800" dirty="0"/>
              <a:t>NCI CIRB document “GUIDELINES FOR PERMITTED BOILERPLATE LANGUAGE ADDITIONS”(updated January 25, 2022) has been uploaded to the </a:t>
            </a:r>
            <a:r>
              <a:rPr lang="en-US" dirty="0"/>
              <a:t>ORD-ORO NCI CIRB SharePoint Site: </a:t>
            </a:r>
            <a:r>
              <a:rPr lang="en-US" dirty="0">
                <a:hlinkClick r:id="rId2"/>
              </a:rPr>
              <a:t>Home - NCI Central IRB (sharepoint.com)</a:t>
            </a:r>
            <a:r>
              <a:rPr lang="en-US" dirty="0"/>
              <a:t>.</a:t>
            </a:r>
          </a:p>
          <a:p>
            <a:r>
              <a:rPr lang="en-US" dirty="0"/>
              <a:t>The ORD-ORO NCI CIRB SharePoint Site can also be accessed on ORD’s NCI CIRB webpage at </a:t>
            </a:r>
            <a:r>
              <a:rPr lang="en-US" dirty="0">
                <a:hlinkClick r:id="rId3"/>
              </a:rPr>
              <a:t>https://www.research.va.gov/programs/orppe/nci_irb.cfm</a:t>
            </a:r>
            <a:r>
              <a:rPr lang="en-US" dirty="0"/>
              <a:t>.</a:t>
            </a:r>
          </a:p>
          <a:p>
            <a:endParaRPr lang="en-US" sz="2800" dirty="0"/>
          </a:p>
          <a:p>
            <a:endParaRPr lang="en-US" sz="2800" dirty="0"/>
          </a:p>
          <a:p>
            <a:endParaRPr lang="en-US" dirty="0"/>
          </a:p>
        </p:txBody>
      </p:sp>
    </p:spTree>
    <p:extLst>
      <p:ext uri="{BB962C8B-B14F-4D97-AF65-F5344CB8AC3E}">
        <p14:creationId xmlns:p14="http://schemas.microsoft.com/office/powerpoint/2010/main" val="1695328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4F65-FFAB-475A-9ADD-4E1815BB0770}"/>
              </a:ext>
            </a:extLst>
          </p:cNvPr>
          <p:cNvSpPr>
            <a:spLocks noGrp="1"/>
          </p:cNvSpPr>
          <p:nvPr>
            <p:ph type="title"/>
          </p:nvPr>
        </p:nvSpPr>
        <p:spPr>
          <a:xfrm>
            <a:off x="285749" y="166264"/>
            <a:ext cx="11579679" cy="618385"/>
          </a:xfrm>
        </p:spPr>
        <p:txBody>
          <a:bodyPr/>
          <a:lstStyle/>
          <a:p>
            <a:r>
              <a:rPr lang="en-US" dirty="0"/>
              <a:t>Commercial (Independent) IRBs Questions Received by ORD and ORD-Approved Commercial IRBs</a:t>
            </a:r>
          </a:p>
        </p:txBody>
      </p:sp>
      <p:pic>
        <p:nvPicPr>
          <p:cNvPr id="24578" name="Picture 2" descr="WCG IRB: The Leader in IRB and IBC Review Services">
            <a:extLst>
              <a:ext uri="{FF2B5EF4-FFF2-40B4-BE49-F238E27FC236}">
                <a16:creationId xmlns:a16="http://schemas.microsoft.com/office/drawing/2014/main" id="{E43D3F3E-4DC9-48D7-BE88-5A7D934BF3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930" y="1063398"/>
            <a:ext cx="3323545" cy="33235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nstitutional Review Board Services | Advarra IRB Services">
            <a:extLst>
              <a:ext uri="{FF2B5EF4-FFF2-40B4-BE49-F238E27FC236}">
                <a16:creationId xmlns:a16="http://schemas.microsoft.com/office/drawing/2014/main" id="{45A634A4-B022-4A9A-8A82-DC9378BB7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475" y="3729038"/>
            <a:ext cx="4505050" cy="18771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terling IRB - Your Dedicated Institutional Review Board">
            <a:extLst>
              <a:ext uri="{FF2B5EF4-FFF2-40B4-BE49-F238E27FC236}">
                <a16:creationId xmlns:a16="http://schemas.microsoft.com/office/drawing/2014/main" id="{F07C0E64-48E3-4B26-B9B5-701D5B8CE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71" y="1381430"/>
            <a:ext cx="4823054" cy="22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D07A-A15F-464F-8D0E-8F6FD35B07D7}"/>
              </a:ext>
            </a:extLst>
          </p:cNvPr>
          <p:cNvSpPr>
            <a:spLocks noGrp="1"/>
          </p:cNvSpPr>
          <p:nvPr>
            <p:ph type="title"/>
          </p:nvPr>
        </p:nvSpPr>
        <p:spPr/>
        <p:txBody>
          <a:bodyPr/>
          <a:lstStyle/>
          <a:p>
            <a:r>
              <a:rPr lang="en-US" dirty="0"/>
              <a:t>Issue:  Sponsor Information Provided on Use of VA Informed Consent Template</a:t>
            </a:r>
          </a:p>
        </p:txBody>
      </p:sp>
      <p:sp>
        <p:nvSpPr>
          <p:cNvPr id="3" name="Content Placeholder 2">
            <a:extLst>
              <a:ext uri="{FF2B5EF4-FFF2-40B4-BE49-F238E27FC236}">
                <a16:creationId xmlns:a16="http://schemas.microsoft.com/office/drawing/2014/main" id="{6398BFED-B7C9-4083-9E5E-F243F8252D00}"/>
              </a:ext>
            </a:extLst>
          </p:cNvPr>
          <p:cNvSpPr>
            <a:spLocks noGrp="1"/>
          </p:cNvSpPr>
          <p:nvPr>
            <p:ph idx="1"/>
          </p:nvPr>
        </p:nvSpPr>
        <p:spPr/>
        <p:txBody>
          <a:bodyPr/>
          <a:lstStyle/>
          <a:p>
            <a:r>
              <a:rPr lang="en-US" dirty="0"/>
              <a:t>An ORD-approved commercial IRB contacted ORD because five (5) VA Facilities were using a VA informed consent template – VA Form 10-1086 for IRB submission. </a:t>
            </a:r>
          </a:p>
          <a:p>
            <a:r>
              <a:rPr lang="en-US" dirty="0"/>
              <a:t>ORD queried the five VA Facilities, and both VA Facility commercial IRB liaisons informed ORD that the Sponsor informed them that they could use the VA informed consent template.</a:t>
            </a:r>
          </a:p>
          <a:p>
            <a:endParaRPr lang="en-US" dirty="0"/>
          </a:p>
          <a:p>
            <a:pPr marL="0" indent="0">
              <a:buNone/>
            </a:pPr>
            <a:r>
              <a:rPr lang="en-US" b="1" dirty="0">
                <a:solidFill>
                  <a:srgbClr val="FF0000"/>
                </a:solidFill>
              </a:rPr>
              <a:t>Question:  Can the VA Facilities in this example use a VA informed consent template VA Form 10-1086 since the Sponsor is allowing it? </a:t>
            </a:r>
          </a:p>
        </p:txBody>
      </p:sp>
    </p:spTree>
    <p:extLst>
      <p:ext uri="{BB962C8B-B14F-4D97-AF65-F5344CB8AC3E}">
        <p14:creationId xmlns:p14="http://schemas.microsoft.com/office/powerpoint/2010/main" val="461860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D07A-A15F-464F-8D0E-8F6FD35B07D7}"/>
              </a:ext>
            </a:extLst>
          </p:cNvPr>
          <p:cNvSpPr>
            <a:spLocks noGrp="1"/>
          </p:cNvSpPr>
          <p:nvPr>
            <p:ph type="title"/>
          </p:nvPr>
        </p:nvSpPr>
        <p:spPr/>
        <p:txBody>
          <a:bodyPr/>
          <a:lstStyle/>
          <a:p>
            <a:r>
              <a:rPr lang="en-US" dirty="0"/>
              <a:t>Issue:  Sponsor Information Provided on Use of VA Informed Consent Template</a:t>
            </a:r>
          </a:p>
        </p:txBody>
      </p:sp>
      <p:sp>
        <p:nvSpPr>
          <p:cNvPr id="3" name="Content Placeholder 2">
            <a:extLst>
              <a:ext uri="{FF2B5EF4-FFF2-40B4-BE49-F238E27FC236}">
                <a16:creationId xmlns:a16="http://schemas.microsoft.com/office/drawing/2014/main" id="{6398BFED-B7C9-4083-9E5E-F243F8252D00}"/>
              </a:ext>
            </a:extLst>
          </p:cNvPr>
          <p:cNvSpPr>
            <a:spLocks noGrp="1"/>
          </p:cNvSpPr>
          <p:nvPr>
            <p:ph idx="1"/>
          </p:nvPr>
        </p:nvSpPr>
        <p:spPr/>
        <p:txBody>
          <a:bodyPr/>
          <a:lstStyle/>
          <a:p>
            <a:pPr marL="0" indent="0">
              <a:buNone/>
            </a:pPr>
            <a:r>
              <a:rPr lang="en-US" b="1" u="sng" dirty="0"/>
              <a:t>Question</a:t>
            </a:r>
            <a:r>
              <a:rPr lang="en-US" b="1" dirty="0"/>
              <a:t>:  </a:t>
            </a:r>
            <a:r>
              <a:rPr lang="en-US" dirty="0"/>
              <a:t>Can the VA Facilities use a VA informed consent template VA Form 10-1086 since the Sponsor is allowing it? </a:t>
            </a:r>
          </a:p>
          <a:p>
            <a:endParaRPr lang="en-US" dirty="0"/>
          </a:p>
          <a:p>
            <a:pPr marL="0" indent="0">
              <a:buNone/>
            </a:pPr>
            <a:r>
              <a:rPr lang="en-US" b="1" u="sng" dirty="0">
                <a:solidFill>
                  <a:schemeClr val="accent1">
                    <a:lumMod val="50000"/>
                  </a:schemeClr>
                </a:solidFill>
              </a:rPr>
              <a:t>Answer: </a:t>
            </a:r>
            <a:r>
              <a:rPr lang="en-US" dirty="0">
                <a:solidFill>
                  <a:schemeClr val="accent1">
                    <a:lumMod val="50000"/>
                  </a:schemeClr>
                </a:solidFill>
              </a:rPr>
              <a:t> No, but the VA Facilities were following the instructions provided by the sponsor.  ORD informed the commercial IRB, and the commercial IRB discussed the commercial IRB’s requirements directly with the sponsor. </a:t>
            </a:r>
            <a:endParaRPr lang="en-US" b="1" u="sng" dirty="0">
              <a:solidFill>
                <a:schemeClr val="accent1">
                  <a:lumMod val="50000"/>
                </a:schemeClr>
              </a:solidFill>
            </a:endParaRPr>
          </a:p>
        </p:txBody>
      </p:sp>
    </p:spTree>
    <p:extLst>
      <p:ext uri="{BB962C8B-B14F-4D97-AF65-F5344CB8AC3E}">
        <p14:creationId xmlns:p14="http://schemas.microsoft.com/office/powerpoint/2010/main" val="1985823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0F69-D2AE-45EA-A714-24421485C9CA}"/>
              </a:ext>
            </a:extLst>
          </p:cNvPr>
          <p:cNvSpPr>
            <a:spLocks noGrp="1"/>
          </p:cNvSpPr>
          <p:nvPr>
            <p:ph type="title"/>
          </p:nvPr>
        </p:nvSpPr>
        <p:spPr/>
        <p:txBody>
          <a:bodyPr/>
          <a:lstStyle/>
          <a:p>
            <a:r>
              <a:rPr lang="en-US" dirty="0"/>
              <a:t>Issue:  Commercial IRB Receives VA Facility Request for Review of Study with No Prior Sponsor Submission</a:t>
            </a:r>
          </a:p>
        </p:txBody>
      </p:sp>
      <p:sp>
        <p:nvSpPr>
          <p:cNvPr id="3" name="Content Placeholder 2">
            <a:extLst>
              <a:ext uri="{FF2B5EF4-FFF2-40B4-BE49-F238E27FC236}">
                <a16:creationId xmlns:a16="http://schemas.microsoft.com/office/drawing/2014/main" id="{C6E442CB-7A8C-4407-9A99-03E6A5812494}"/>
              </a:ext>
            </a:extLst>
          </p:cNvPr>
          <p:cNvSpPr>
            <a:spLocks noGrp="1"/>
          </p:cNvSpPr>
          <p:nvPr>
            <p:ph idx="1"/>
          </p:nvPr>
        </p:nvSpPr>
        <p:spPr/>
        <p:txBody>
          <a:bodyPr/>
          <a:lstStyle/>
          <a:p>
            <a:r>
              <a:rPr lang="en-US" dirty="0"/>
              <a:t>An ORD-approved commercial IRB notified ORD that it received an endorsement letter and VA Facility IRB submission for a multi-site study sponsored by industry.</a:t>
            </a:r>
          </a:p>
          <a:p>
            <a:r>
              <a:rPr lang="en-US" dirty="0"/>
              <a:t>The commercial IRB had no other submissions from any other institution (VA or non-VA); the commercial IRB had not been previously contacted by the sponsor as being the single IRB for this multi-site study. </a:t>
            </a:r>
          </a:p>
          <a:p>
            <a:pPr marL="0" indent="0">
              <a:buNone/>
            </a:pPr>
            <a:endParaRPr lang="en-US" dirty="0"/>
          </a:p>
          <a:p>
            <a:pPr marL="0" indent="0">
              <a:buNone/>
            </a:pPr>
            <a:r>
              <a:rPr lang="en-US" b="1" dirty="0">
                <a:solidFill>
                  <a:srgbClr val="FF0000"/>
                </a:solidFill>
              </a:rPr>
              <a:t>Question:  What actions were taken to address the issue? </a:t>
            </a:r>
          </a:p>
          <a:p>
            <a:pPr marL="0" indent="0">
              <a:buNone/>
            </a:pPr>
            <a:endParaRPr lang="en-US" dirty="0"/>
          </a:p>
        </p:txBody>
      </p:sp>
    </p:spTree>
    <p:extLst>
      <p:ext uri="{BB962C8B-B14F-4D97-AF65-F5344CB8AC3E}">
        <p14:creationId xmlns:p14="http://schemas.microsoft.com/office/powerpoint/2010/main" val="1915773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0F69-D2AE-45EA-A714-24421485C9CA}"/>
              </a:ext>
            </a:extLst>
          </p:cNvPr>
          <p:cNvSpPr>
            <a:spLocks noGrp="1"/>
          </p:cNvSpPr>
          <p:nvPr>
            <p:ph type="title"/>
          </p:nvPr>
        </p:nvSpPr>
        <p:spPr/>
        <p:txBody>
          <a:bodyPr/>
          <a:lstStyle/>
          <a:p>
            <a:r>
              <a:rPr lang="en-US" dirty="0"/>
              <a:t>Issue:  Commercial IRB Receives VA Facility Request for Review of Study with No Prior Sponsor Submission</a:t>
            </a:r>
          </a:p>
        </p:txBody>
      </p:sp>
      <p:sp>
        <p:nvSpPr>
          <p:cNvPr id="3" name="Content Placeholder 2">
            <a:extLst>
              <a:ext uri="{FF2B5EF4-FFF2-40B4-BE49-F238E27FC236}">
                <a16:creationId xmlns:a16="http://schemas.microsoft.com/office/drawing/2014/main" id="{C6E442CB-7A8C-4407-9A99-03E6A5812494}"/>
              </a:ext>
            </a:extLst>
          </p:cNvPr>
          <p:cNvSpPr>
            <a:spLocks noGrp="1"/>
          </p:cNvSpPr>
          <p:nvPr>
            <p:ph idx="1"/>
          </p:nvPr>
        </p:nvSpPr>
        <p:spPr/>
        <p:txBody>
          <a:bodyPr/>
          <a:lstStyle/>
          <a:p>
            <a:pPr marL="0" indent="0">
              <a:buNone/>
            </a:pPr>
            <a:r>
              <a:rPr lang="en-US" b="1" u="sng" dirty="0"/>
              <a:t>Question</a:t>
            </a:r>
            <a:r>
              <a:rPr lang="en-US" dirty="0"/>
              <a:t>:  What actions were taken to address the issue? </a:t>
            </a:r>
          </a:p>
          <a:p>
            <a:pPr marL="0" indent="0">
              <a:buNone/>
            </a:pPr>
            <a:endParaRPr lang="en-US" dirty="0"/>
          </a:p>
          <a:p>
            <a:pPr marL="0" indent="0">
              <a:buNone/>
            </a:pPr>
            <a:r>
              <a:rPr lang="en-US" b="1" u="sng" dirty="0">
                <a:solidFill>
                  <a:schemeClr val="accent1">
                    <a:lumMod val="50000"/>
                  </a:schemeClr>
                </a:solidFill>
              </a:rPr>
              <a:t>Answer</a:t>
            </a:r>
            <a:r>
              <a:rPr lang="en-US" dirty="0"/>
              <a:t>:  </a:t>
            </a:r>
          </a:p>
          <a:p>
            <a:r>
              <a:rPr lang="en-US" dirty="0">
                <a:solidFill>
                  <a:schemeClr val="accent1">
                    <a:lumMod val="50000"/>
                  </a:schemeClr>
                </a:solidFill>
              </a:rPr>
              <a:t>ORD informed the commercial IRB to hold on processing the IRB submission until clarification was received from the VA Facility.</a:t>
            </a:r>
          </a:p>
          <a:p>
            <a:r>
              <a:rPr lang="en-US" dirty="0">
                <a:solidFill>
                  <a:schemeClr val="accent1">
                    <a:lumMod val="50000"/>
                  </a:schemeClr>
                </a:solidFill>
              </a:rPr>
              <a:t>There was a misunderstanding of which commercial IRB was overseeing the study.  The commercial IRB utilized by this specific sponsor was not an ORD-approved commercial IRB.</a:t>
            </a:r>
          </a:p>
          <a:p>
            <a:r>
              <a:rPr lang="en-US" dirty="0">
                <a:solidFill>
                  <a:schemeClr val="accent1">
                    <a:lumMod val="50000"/>
                  </a:schemeClr>
                </a:solidFill>
              </a:rPr>
              <a:t>The IRB review is being done by the VA Facility’s primary IRB of Record.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3499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0F69-D2AE-45EA-A714-24421485C9CA}"/>
              </a:ext>
            </a:extLst>
          </p:cNvPr>
          <p:cNvSpPr>
            <a:spLocks noGrp="1"/>
          </p:cNvSpPr>
          <p:nvPr>
            <p:ph type="title"/>
          </p:nvPr>
        </p:nvSpPr>
        <p:spPr/>
        <p:txBody>
          <a:bodyPr/>
          <a:lstStyle/>
          <a:p>
            <a:r>
              <a:rPr lang="en-US" dirty="0"/>
              <a:t>Issue:  Principal Investigator Takes Leave of Absence</a:t>
            </a:r>
          </a:p>
        </p:txBody>
      </p:sp>
      <p:sp>
        <p:nvSpPr>
          <p:cNvPr id="3" name="Content Placeholder 2">
            <a:extLst>
              <a:ext uri="{FF2B5EF4-FFF2-40B4-BE49-F238E27FC236}">
                <a16:creationId xmlns:a16="http://schemas.microsoft.com/office/drawing/2014/main" id="{C6E442CB-7A8C-4407-9A99-03E6A5812494}"/>
              </a:ext>
            </a:extLst>
          </p:cNvPr>
          <p:cNvSpPr>
            <a:spLocks noGrp="1"/>
          </p:cNvSpPr>
          <p:nvPr>
            <p:ph idx="1"/>
          </p:nvPr>
        </p:nvSpPr>
        <p:spPr/>
        <p:txBody>
          <a:bodyPr/>
          <a:lstStyle/>
          <a:p>
            <a:r>
              <a:rPr lang="en-US" dirty="0"/>
              <a:t>The VA Principal Investigator (PI) for a clinical trial overseen by an ORD-approved commercial IRB takes a leave of absence. </a:t>
            </a:r>
          </a:p>
          <a:p>
            <a:r>
              <a:rPr lang="en-US" dirty="0"/>
              <a:t>The VA PI left before another VA PI could be approved by the commercial IRB. </a:t>
            </a:r>
          </a:p>
          <a:p>
            <a:endParaRPr lang="en-US" dirty="0"/>
          </a:p>
          <a:p>
            <a:pPr marL="0" indent="0" algn="ctr">
              <a:buNone/>
            </a:pPr>
            <a:r>
              <a:rPr lang="en-US" b="1" dirty="0">
                <a:solidFill>
                  <a:srgbClr val="FF0000"/>
                </a:solidFill>
              </a:rPr>
              <a:t>Question:  Is this a reportable event to the IRB? </a:t>
            </a:r>
          </a:p>
          <a:p>
            <a:pPr marL="0" indent="0">
              <a:buNone/>
            </a:pPr>
            <a:endParaRPr lang="en-US" dirty="0"/>
          </a:p>
        </p:txBody>
      </p:sp>
    </p:spTree>
    <p:extLst>
      <p:ext uri="{BB962C8B-B14F-4D97-AF65-F5344CB8AC3E}">
        <p14:creationId xmlns:p14="http://schemas.microsoft.com/office/powerpoint/2010/main" val="4058659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0F69-D2AE-45EA-A714-24421485C9CA}"/>
              </a:ext>
            </a:extLst>
          </p:cNvPr>
          <p:cNvSpPr>
            <a:spLocks noGrp="1"/>
          </p:cNvSpPr>
          <p:nvPr>
            <p:ph type="title"/>
          </p:nvPr>
        </p:nvSpPr>
        <p:spPr/>
        <p:txBody>
          <a:bodyPr/>
          <a:lstStyle/>
          <a:p>
            <a:r>
              <a:rPr lang="en-US" dirty="0"/>
              <a:t>Issue:  Principal Investigator Takes Leave of Absence</a:t>
            </a:r>
          </a:p>
        </p:txBody>
      </p:sp>
      <p:sp>
        <p:nvSpPr>
          <p:cNvPr id="3" name="Content Placeholder 2">
            <a:extLst>
              <a:ext uri="{FF2B5EF4-FFF2-40B4-BE49-F238E27FC236}">
                <a16:creationId xmlns:a16="http://schemas.microsoft.com/office/drawing/2014/main" id="{C6E442CB-7A8C-4407-9A99-03E6A5812494}"/>
              </a:ext>
            </a:extLst>
          </p:cNvPr>
          <p:cNvSpPr>
            <a:spLocks noGrp="1"/>
          </p:cNvSpPr>
          <p:nvPr>
            <p:ph idx="1"/>
          </p:nvPr>
        </p:nvSpPr>
        <p:spPr/>
        <p:txBody>
          <a:bodyPr/>
          <a:lstStyle/>
          <a:p>
            <a:pPr marL="0" indent="0">
              <a:buNone/>
            </a:pPr>
            <a:r>
              <a:rPr lang="en-US" b="1" u="sng" dirty="0"/>
              <a:t>Question</a:t>
            </a:r>
            <a:r>
              <a:rPr lang="en-US" dirty="0"/>
              <a:t>:  Is this a reportable event to the IRB? </a:t>
            </a:r>
          </a:p>
          <a:p>
            <a:pPr marL="0" indent="0">
              <a:buNone/>
            </a:pPr>
            <a:endParaRPr lang="en-US" dirty="0"/>
          </a:p>
          <a:p>
            <a:pPr marL="0" indent="0">
              <a:buNone/>
            </a:pPr>
            <a:r>
              <a:rPr lang="en-US" b="1" u="sng" dirty="0">
                <a:solidFill>
                  <a:schemeClr val="accent1">
                    <a:lumMod val="50000"/>
                  </a:schemeClr>
                </a:solidFill>
              </a:rPr>
              <a:t>Answer</a:t>
            </a:r>
            <a:r>
              <a:rPr lang="en-US" dirty="0">
                <a:solidFill>
                  <a:schemeClr val="accent1">
                    <a:lumMod val="50000"/>
                  </a:schemeClr>
                </a:solidFill>
              </a:rPr>
              <a:t>: Yes.</a:t>
            </a:r>
          </a:p>
          <a:p>
            <a:r>
              <a:rPr lang="en-US" dirty="0">
                <a:solidFill>
                  <a:schemeClr val="accent1">
                    <a:lumMod val="50000"/>
                  </a:schemeClr>
                </a:solidFill>
              </a:rPr>
              <a:t>The absence of a PI to oversee the study is a reportable event. </a:t>
            </a:r>
          </a:p>
          <a:p>
            <a:r>
              <a:rPr lang="en-US" dirty="0">
                <a:solidFill>
                  <a:schemeClr val="accent1">
                    <a:lumMod val="50000"/>
                  </a:schemeClr>
                </a:solidFill>
              </a:rPr>
              <a:t>For many sponsored studies, the sponsor is also required to approve any change in PI prior to the change in PI being submitted for IRB approval.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910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5FEE5-E14C-4B9B-B5E4-516790B29D0A}"/>
              </a:ext>
            </a:extLst>
          </p:cNvPr>
          <p:cNvSpPr>
            <a:spLocks noGrp="1"/>
          </p:cNvSpPr>
          <p:nvPr>
            <p:ph type="title"/>
          </p:nvPr>
        </p:nvSpPr>
        <p:spPr>
          <a:xfrm>
            <a:off x="229960" y="155378"/>
            <a:ext cx="11732079" cy="618385"/>
          </a:xfrm>
        </p:spPr>
        <p:txBody>
          <a:bodyPr/>
          <a:lstStyle/>
          <a:p>
            <a:r>
              <a:rPr lang="en-US" sz="3600" dirty="0"/>
              <a:t>VA Facility Implementation of the CDC Expanded Access Program for use of Tecovirimat (TPOXX®) for Monkeypox</a:t>
            </a:r>
            <a:endParaRPr lang="en-US" dirty="0"/>
          </a:p>
        </p:txBody>
      </p:sp>
      <p:sp>
        <p:nvSpPr>
          <p:cNvPr id="6" name="Content Placeholder 5">
            <a:extLst>
              <a:ext uri="{FF2B5EF4-FFF2-40B4-BE49-F238E27FC236}">
                <a16:creationId xmlns:a16="http://schemas.microsoft.com/office/drawing/2014/main" id="{80BF55ED-E4F1-4166-85A1-9B6C77F0AFEE}"/>
              </a:ext>
            </a:extLst>
          </p:cNvPr>
          <p:cNvSpPr>
            <a:spLocks noGrp="1"/>
          </p:cNvSpPr>
          <p:nvPr>
            <p:ph idx="1"/>
          </p:nvPr>
        </p:nvSpPr>
        <p:spPr>
          <a:xfrm>
            <a:off x="382360" y="1133021"/>
            <a:ext cx="10906125" cy="4351338"/>
          </a:xfrm>
        </p:spPr>
        <p:txBody>
          <a:bodyPr/>
          <a:lstStyle/>
          <a:p>
            <a:r>
              <a:rPr lang="en-US" dirty="0"/>
              <a:t>Eighty-one (81) VA Facilities are currently approved to participate in the CDC EAP for Tecovirimat using CDC’s Investigational New Drug Application (IND) for the Program</a:t>
            </a:r>
          </a:p>
          <a:p>
            <a:pPr lvl="1"/>
            <a:r>
              <a:rPr lang="en-US" sz="2800" dirty="0"/>
              <a:t>Seventy-nine (79) VA Facilities are relying upon the CDC IRB </a:t>
            </a:r>
          </a:p>
          <a:p>
            <a:pPr lvl="1"/>
            <a:r>
              <a:rPr lang="en-US" sz="2800" dirty="0"/>
              <a:t>Two (2) VA Facilities are relying upon their own internal IRBs</a:t>
            </a:r>
          </a:p>
          <a:p>
            <a:r>
              <a:rPr lang="en-US" b="0" i="0" dirty="0">
                <a:solidFill>
                  <a:srgbClr val="000000"/>
                </a:solidFill>
                <a:effectLst/>
              </a:rPr>
              <a:t>This EA-IND protocol allows access to and use of TPOXX for treatment of orthopoxvirus infections, including monkeypox.</a:t>
            </a:r>
          </a:p>
          <a:p>
            <a:r>
              <a:rPr lang="en-US" dirty="0"/>
              <a:t>The name of the CDC Protocol:  Expanded Access IND Protocol: Use of Tecovirimat (TPOXX®) for Treatment of Human Non-Variola Orthopoxvirus Infections in Adults and Children.</a:t>
            </a:r>
          </a:p>
          <a:p>
            <a:pPr marL="0" indent="0">
              <a:buNone/>
            </a:pPr>
            <a:r>
              <a:rPr lang="en-US" dirty="0"/>
              <a:t> </a:t>
            </a:r>
          </a:p>
        </p:txBody>
      </p:sp>
    </p:spTree>
    <p:extLst>
      <p:ext uri="{BB962C8B-B14F-4D97-AF65-F5344CB8AC3E}">
        <p14:creationId xmlns:p14="http://schemas.microsoft.com/office/powerpoint/2010/main" val="448477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A412-490C-4161-A260-6DD8BA1E5A8C}"/>
              </a:ext>
            </a:extLst>
          </p:cNvPr>
          <p:cNvSpPr>
            <a:spLocks noGrp="1"/>
          </p:cNvSpPr>
          <p:nvPr>
            <p:ph type="title"/>
          </p:nvPr>
        </p:nvSpPr>
        <p:spPr>
          <a:xfrm>
            <a:off x="300718" y="340465"/>
            <a:ext cx="11590564" cy="618385"/>
          </a:xfrm>
        </p:spPr>
        <p:txBody>
          <a:bodyPr/>
          <a:lstStyle/>
          <a:p>
            <a:r>
              <a:rPr lang="en-US" sz="3400" dirty="0"/>
              <a:t>ORD and ORO Activities for the PRIM&amp;R Annual Conference: December 12-15, 2022</a:t>
            </a:r>
            <a:br>
              <a:rPr lang="en-US" sz="3600" dirty="0"/>
            </a:br>
            <a:endParaRPr lang="en-US" dirty="0"/>
          </a:p>
        </p:txBody>
      </p:sp>
      <p:sp>
        <p:nvSpPr>
          <p:cNvPr id="3" name="Content Placeholder 2">
            <a:extLst>
              <a:ext uri="{FF2B5EF4-FFF2-40B4-BE49-F238E27FC236}">
                <a16:creationId xmlns:a16="http://schemas.microsoft.com/office/drawing/2014/main" id="{2BAFA671-5D38-4231-921F-D7051742DAE4}"/>
              </a:ext>
            </a:extLst>
          </p:cNvPr>
          <p:cNvSpPr>
            <a:spLocks noGrp="1"/>
          </p:cNvSpPr>
          <p:nvPr>
            <p:ph idx="1"/>
          </p:nvPr>
        </p:nvSpPr>
        <p:spPr>
          <a:xfrm>
            <a:off x="382361" y="958850"/>
            <a:ext cx="11178268" cy="4351338"/>
          </a:xfrm>
        </p:spPr>
        <p:txBody>
          <a:bodyPr/>
          <a:lstStyle/>
          <a:p>
            <a:r>
              <a:rPr lang="en-US" dirty="0"/>
              <a:t>The Public Responsibility in Medicine and Research (PRIM&amp;R) Annual Conference will be a virtual event from December 12-15, 2022.</a:t>
            </a:r>
          </a:p>
          <a:p>
            <a:r>
              <a:rPr lang="en-US" b="1" u="sng" dirty="0"/>
              <a:t>Session</a:t>
            </a:r>
            <a:r>
              <a:rPr lang="en-US" dirty="0"/>
              <a:t>:  ORD and ORO will be taping an </a:t>
            </a:r>
            <a:r>
              <a:rPr lang="en-US" u="sng" dirty="0"/>
              <a:t>on-demand session </a:t>
            </a:r>
            <a:r>
              <a:rPr lang="en-US" dirty="0"/>
              <a:t>listed as:</a:t>
            </a:r>
          </a:p>
          <a:p>
            <a:pPr lvl="1"/>
            <a:r>
              <a:rPr lang="en-US" sz="2800" dirty="0"/>
              <a:t>A11: A Dialogue With the Department of Veterans Affairs (VA): A Federal Agency’s Challenges and Solutions in Working with External IRBs to Facilitate Implementation of the Cooperative Research</a:t>
            </a:r>
          </a:p>
          <a:p>
            <a:pPr lvl="1"/>
            <a:r>
              <a:rPr lang="en-US" sz="2800" dirty="0"/>
              <a:t>The session will be listed on the PRIM&amp;R agenda for December 12, 2022 from 11:45 a.m. </a:t>
            </a:r>
            <a:r>
              <a:rPr lang="en-US" sz="2800"/>
              <a:t>EST </a:t>
            </a:r>
            <a:r>
              <a:rPr lang="en-US" sz="2800" dirty="0"/>
              <a:t>to 12:45 p.m. EST and will be available for viewing by registered attendees starting on December 12, 2022.</a:t>
            </a:r>
          </a:p>
          <a:p>
            <a:r>
              <a:rPr lang="en-US" b="1" u="sng" dirty="0"/>
              <a:t>Federal Agency Office Hours</a:t>
            </a:r>
            <a:r>
              <a:rPr lang="en-US" dirty="0"/>
              <a:t>:  ORD and ORO will also be participating in the Federal Agency Office Hours on December 13, 2022  (Tuesday) from 2:30 p.m. EST to 4:00 p.m. EST.  </a:t>
            </a:r>
          </a:p>
        </p:txBody>
      </p:sp>
    </p:spTree>
    <p:extLst>
      <p:ext uri="{BB962C8B-B14F-4D97-AF65-F5344CB8AC3E}">
        <p14:creationId xmlns:p14="http://schemas.microsoft.com/office/powerpoint/2010/main" val="4046042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1DCD-5B0D-4C74-8A37-CF24B0141BF9}"/>
              </a:ext>
            </a:extLst>
          </p:cNvPr>
          <p:cNvSpPr>
            <a:spLocks noGrp="1"/>
          </p:cNvSpPr>
          <p:nvPr>
            <p:ph type="title"/>
          </p:nvPr>
        </p:nvSpPr>
        <p:spPr/>
        <p:txBody>
          <a:bodyPr/>
          <a:lstStyle/>
          <a:p>
            <a:r>
              <a:rPr lang="en-US" dirty="0"/>
              <a:t>September Summary</a:t>
            </a:r>
          </a:p>
        </p:txBody>
      </p:sp>
      <p:sp>
        <p:nvSpPr>
          <p:cNvPr id="3" name="Content Placeholder 2">
            <a:extLst>
              <a:ext uri="{FF2B5EF4-FFF2-40B4-BE49-F238E27FC236}">
                <a16:creationId xmlns:a16="http://schemas.microsoft.com/office/drawing/2014/main" id="{6F16A96A-7E88-4547-9BD9-1EC3236B711A}"/>
              </a:ext>
            </a:extLst>
          </p:cNvPr>
          <p:cNvSpPr>
            <a:spLocks noGrp="1"/>
          </p:cNvSpPr>
          <p:nvPr>
            <p:ph idx="1"/>
          </p:nvPr>
        </p:nvSpPr>
        <p:spPr/>
        <p:txBody>
          <a:bodyPr/>
          <a:lstStyle/>
          <a:p>
            <a:r>
              <a:rPr lang="en-US" dirty="0"/>
              <a:t>ORD continues to work on guidance and tools to support VA Facilities, including additional support for the CDC EAP-IND Tecovirimat Program. </a:t>
            </a:r>
          </a:p>
          <a:p>
            <a:r>
              <a:rPr lang="en-US" dirty="0"/>
              <a:t>ORD continues to communicate with the commercial IRBs and NCI IRB to address issues and develop solutions and disseminate the information to the VA research community.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4772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CC3D-5A56-4593-8B4E-B41E32E1CFC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A919E78-35C3-4761-BDEB-379D86579701}"/>
              </a:ext>
            </a:extLst>
          </p:cNvPr>
          <p:cNvSpPr>
            <a:spLocks noGrp="1"/>
          </p:cNvSpPr>
          <p:nvPr>
            <p:ph idx="1"/>
          </p:nvPr>
        </p:nvSpPr>
        <p:spPr>
          <a:xfrm>
            <a:off x="371475" y="1361621"/>
            <a:ext cx="11461296" cy="4351338"/>
          </a:xfrm>
        </p:spPr>
        <p:txBody>
          <a:bodyPr/>
          <a:lstStyle/>
          <a:p>
            <a:r>
              <a:rPr lang="en-US" dirty="0">
                <a:ea typeface="+mn-lt"/>
                <a:cs typeface="+mn-lt"/>
              </a:rPr>
              <a:t>A recording of this session and the associated handouts will be available on ORPP&amp;E’s Education and Training website approximately one-week post-webinar.</a:t>
            </a:r>
            <a:endParaRPr lang="en-US" dirty="0">
              <a:cs typeface="Calibri" panose="020F0502020204030204"/>
            </a:endParaRPr>
          </a:p>
          <a:p>
            <a:r>
              <a:rPr lang="en-US" dirty="0">
                <a:ea typeface="+mn-lt"/>
                <a:cs typeface="+mn-lt"/>
              </a:rPr>
              <a:t>An archive of all ORPP&amp;E webinars can be found here:  </a:t>
            </a:r>
            <a:r>
              <a:rPr lang="en-US" dirty="0">
                <a:ea typeface="+mn-lt"/>
                <a:cs typeface="+mn-lt"/>
                <a:hlinkClick r:id="rId2"/>
              </a:rPr>
              <a:t>https://www.research.va.gov/programs/orppe/education/webinars/archives.cfm.</a:t>
            </a:r>
            <a:endParaRPr lang="en-US" dirty="0">
              <a:cs typeface="Calibri"/>
            </a:endParaRPr>
          </a:p>
          <a:p>
            <a:endParaRPr lang="en-US" dirty="0"/>
          </a:p>
        </p:txBody>
      </p:sp>
    </p:spTree>
    <p:extLst>
      <p:ext uri="{BB962C8B-B14F-4D97-AF65-F5344CB8AC3E}">
        <p14:creationId xmlns:p14="http://schemas.microsoft.com/office/powerpoint/2010/main" val="4200490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C. Karen Jeans, PhD, CCRN, CIP</a:t>
            </a:r>
          </a:p>
          <a:p>
            <a:pPr marL="0" indent="0">
              <a:buNone/>
            </a:pPr>
            <a:r>
              <a:rPr lang="en-US" dirty="0"/>
              <a:t>   Director of Regulatory Affairs, ORPP&amp;E</a:t>
            </a:r>
          </a:p>
          <a:p>
            <a:pPr marL="0" indent="0">
              <a:buNone/>
            </a:pPr>
            <a:r>
              <a:rPr lang="en-US" dirty="0"/>
              <a:t>   VHA Office of Research and Development</a:t>
            </a:r>
          </a:p>
          <a:p>
            <a:pPr marL="0" indent="0">
              <a:buNone/>
            </a:pPr>
            <a:r>
              <a:rPr lang="en-US" dirty="0"/>
              <a:t>   </a:t>
            </a:r>
            <a:r>
              <a:rPr lang="en-US" dirty="0">
                <a:hlinkClick r:id="rId2"/>
              </a:rPr>
              <a:t>c.karen.jeans@va.gov</a:t>
            </a:r>
            <a:endParaRPr lang="en-US" dirty="0"/>
          </a:p>
          <a:p>
            <a:endParaRPr lang="en-US" dirty="0"/>
          </a:p>
          <a:p>
            <a:r>
              <a:rPr lang="en-US" dirty="0"/>
              <a:t>ORD Regulatory Box: </a:t>
            </a:r>
            <a:r>
              <a:rPr lang="en-US" dirty="0">
                <a:hlinkClick r:id="rId3"/>
              </a:rPr>
              <a:t>VHACOORDREGULATORY@VA.GOV</a:t>
            </a: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285750" y="1089478"/>
            <a:ext cx="10515600" cy="4351338"/>
          </a:xfrm>
        </p:spPr>
        <p:txBody>
          <a:bodyPr/>
          <a:lstStyle/>
          <a:p>
            <a:r>
              <a:rPr lang="en-US" sz="2000" dirty="0">
                <a:hlinkClick r:id="rId2"/>
              </a:rPr>
              <a:t>ORD webpage:    Institutional Review Board (IRB) Oversight for CDC Tecovirimat (TPOXX) IND Expanded Access Program for Monkeypox: Instructions for CDC IRB Reliance For VA Facilities with Research Programs and Related Support of the CDC Tecovirimat Expanded Access Program</a:t>
            </a:r>
            <a:endParaRPr lang="en-US" sz="2000" dirty="0">
              <a:hlinkClick r:id="rId3"/>
            </a:endParaRPr>
          </a:p>
          <a:p>
            <a:r>
              <a:rPr lang="en-US" sz="2000" dirty="0">
                <a:hlinkClick r:id="rId4"/>
              </a:rPr>
              <a:t>CDC webpage:  Information for Healthcare Providers on Obtaining and Using TPOXX (Tecovirimat) for Treatment of Monkeypox | Monkeypox | Poxvirus | CDC</a:t>
            </a:r>
            <a:endParaRPr lang="en-US" sz="2000" dirty="0">
              <a:hlinkClick r:id="rId3"/>
            </a:endParaRPr>
          </a:p>
          <a:p>
            <a:r>
              <a:rPr lang="en-US" sz="2000" dirty="0"/>
              <a:t>ORD’s NCI CIRB webpage: </a:t>
            </a:r>
            <a:r>
              <a:rPr lang="en-US" sz="2000" dirty="0">
                <a:hlinkClick r:id="rId5"/>
              </a:rPr>
              <a:t>https://www.research.va.gov/programs/orppe/nci_irb.cfm</a:t>
            </a:r>
            <a:endParaRPr lang="en-US" sz="2000" dirty="0"/>
          </a:p>
          <a:p>
            <a:r>
              <a:rPr lang="en-US" sz="2000" dirty="0"/>
              <a:t>VA’s NCI CIRB SharePoint site:  </a:t>
            </a:r>
            <a:r>
              <a:rPr lang="en-US" sz="2000" b="0" i="0" u="sng" dirty="0">
                <a:solidFill>
                  <a:srgbClr val="0B6CB2"/>
                </a:solidFill>
                <a:effectLst/>
                <a:latin typeface="Arial" panose="020B0604020202020204" pitchFamily="34" charset="0"/>
                <a:hlinkClick r:id="rId6"/>
              </a:rPr>
              <a:t>https://dvagov.sharepoint.com/sites/vacovhacomm/admin/projects/ncicirb/default.aspx</a:t>
            </a:r>
            <a:r>
              <a:rPr lang="en-US" sz="2000" b="1" i="0" dirty="0">
                <a:solidFill>
                  <a:srgbClr val="444444"/>
                </a:solidFill>
                <a:effectLst/>
                <a:latin typeface="Arial" panose="020B0604020202020204" pitchFamily="34" charset="0"/>
              </a:rPr>
              <a:t> </a:t>
            </a:r>
            <a:endParaRPr lang="en-US" sz="2000" dirty="0"/>
          </a:p>
          <a:p>
            <a:r>
              <a:rPr lang="en-US" sz="2000" dirty="0">
                <a:hlinkClick r:id="rId3"/>
              </a:rPr>
              <a:t>VA Specific Requirements for Informed Consent and HIPAA Authorizations When Using a Commercial IRB</a:t>
            </a:r>
            <a:r>
              <a:rPr lang="en-US" sz="2000" dirty="0"/>
              <a:t> (September 14, 2020)</a:t>
            </a:r>
          </a:p>
          <a:p>
            <a:r>
              <a:rPr lang="en-US" sz="2000" dirty="0">
                <a:cs typeface="Calibri"/>
              </a:rPr>
              <a:t>VHA Directive 1200.05(2): Research and Development Committee (January 7, 2019) at </a:t>
            </a:r>
            <a:r>
              <a:rPr lang="en-US" sz="2000" dirty="0">
                <a:cs typeface="Calibri"/>
                <a:hlinkClick r:id="rId7"/>
              </a:rPr>
              <a:t>VHA Publications</a:t>
            </a:r>
            <a:endParaRPr lang="en-US" sz="2000" dirty="0">
              <a:cs typeface="Calibri"/>
            </a:endParaRPr>
          </a:p>
          <a:p>
            <a:r>
              <a:rPr lang="en-US" sz="2000" dirty="0"/>
              <a:t>ORD’s Policies and Guidance Documents webpage at </a:t>
            </a:r>
            <a:r>
              <a:rPr lang="en-US" sz="2000" dirty="0">
                <a:hlinkClick r:id="rId8"/>
              </a:rPr>
              <a:t>https://www.research.va.gov/resources/policies/</a:t>
            </a:r>
            <a:endParaRPr lang="en-US" sz="2000" dirty="0"/>
          </a:p>
          <a:p>
            <a:pPr marL="0" indent="0">
              <a:buNone/>
            </a:pPr>
            <a:endParaRPr lang="en-US" sz="2000" dirty="0"/>
          </a:p>
          <a:p>
            <a:endParaRPr lang="en-US" sz="2000" dirty="0"/>
          </a:p>
          <a:p>
            <a:pPr marL="0" indent="0">
              <a:buNone/>
            </a:pPr>
            <a:endParaRPr lang="en-US" sz="2000" dirty="0"/>
          </a:p>
          <a:p>
            <a:endParaRPr lang="en-US" sz="2000" dirty="0">
              <a:cs typeface="Calibri"/>
            </a:endParaRPr>
          </a:p>
          <a:p>
            <a:pPr marL="0" indent="0">
              <a:buNone/>
            </a:pPr>
            <a:endParaRPr lang="en-US" sz="2000" dirty="0"/>
          </a:p>
        </p:txBody>
      </p:sp>
    </p:spTree>
    <p:extLst>
      <p:ext uri="{BB962C8B-B14F-4D97-AF65-F5344CB8AC3E}">
        <p14:creationId xmlns:p14="http://schemas.microsoft.com/office/powerpoint/2010/main" val="127782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MonkeyPox</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415017" y="893534"/>
            <a:ext cx="10764612" cy="4351338"/>
          </a:xfrm>
        </p:spPr>
        <p:txBody>
          <a:bodyPr/>
          <a:lstStyle/>
          <a:p>
            <a:r>
              <a:rPr lang="en-US" dirty="0"/>
              <a:t>ORD and the Office of Research Oversight (ORO) have established mechanisms for VHA Facilities to rely upon the CDC Institutional Review Board (IRB) to participate in the expanded access program and are coordinating many of the supporting regulatory needs to the Program.</a:t>
            </a:r>
          </a:p>
          <a:p>
            <a:r>
              <a:rPr lang="en-US" dirty="0"/>
              <a:t>The CDC’s EA-IND Tecovirimat Program for Monkeypox does not meet the definition of research under the Common Rule.  However, the Program:</a:t>
            </a:r>
          </a:p>
          <a:p>
            <a:pPr lvl="1"/>
            <a:r>
              <a:rPr lang="en-US" sz="2800" dirty="0"/>
              <a:t>Requires IRB approval, and</a:t>
            </a:r>
          </a:p>
          <a:p>
            <a:pPr lvl="1"/>
            <a:r>
              <a:rPr lang="en-US" sz="2800" dirty="0"/>
              <a:t>Requires VA Research and Development (R&amp;D) Committee approval.</a:t>
            </a:r>
          </a:p>
          <a:p>
            <a:r>
              <a:rPr lang="en-US" dirty="0"/>
              <a:t>Neither ORD nor ORO are involved in the procurement or processes to procure Tecovirimat.</a:t>
            </a:r>
          </a:p>
        </p:txBody>
      </p:sp>
    </p:spTree>
    <p:extLst>
      <p:ext uri="{BB962C8B-B14F-4D97-AF65-F5344CB8AC3E}">
        <p14:creationId xmlns:p14="http://schemas.microsoft.com/office/powerpoint/2010/main" val="410012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9681-8BD1-4844-BCA2-0F55EF309D11}"/>
              </a:ext>
            </a:extLst>
          </p:cNvPr>
          <p:cNvSpPr>
            <a:spLocks noGrp="1"/>
          </p:cNvSpPr>
          <p:nvPr>
            <p:ph type="title"/>
          </p:nvPr>
        </p:nvSpPr>
        <p:spPr/>
        <p:txBody>
          <a:bodyPr/>
          <a:lstStyle/>
          <a:p>
            <a:r>
              <a:rPr lang="en-US" dirty="0"/>
              <a:t>CDC EA-IND Tecovirimat Program for MonkeyPox (cont.)</a:t>
            </a:r>
          </a:p>
        </p:txBody>
      </p:sp>
      <p:sp>
        <p:nvSpPr>
          <p:cNvPr id="3" name="Content Placeholder 2">
            <a:extLst>
              <a:ext uri="{FF2B5EF4-FFF2-40B4-BE49-F238E27FC236}">
                <a16:creationId xmlns:a16="http://schemas.microsoft.com/office/drawing/2014/main" id="{AFAEE622-D1A7-4A68-B846-6869F44DB7E1}"/>
              </a:ext>
            </a:extLst>
          </p:cNvPr>
          <p:cNvSpPr>
            <a:spLocks noGrp="1"/>
          </p:cNvSpPr>
          <p:nvPr>
            <p:ph idx="1"/>
          </p:nvPr>
        </p:nvSpPr>
        <p:spPr>
          <a:xfrm>
            <a:off x="576942" y="937078"/>
            <a:ext cx="11462657" cy="4351338"/>
          </a:xfrm>
        </p:spPr>
        <p:txBody>
          <a:bodyPr/>
          <a:lstStyle/>
          <a:p>
            <a:pPr marL="0" indent="0">
              <a:buNone/>
            </a:pPr>
            <a:r>
              <a:rPr lang="en-US" dirty="0"/>
              <a:t>ORD has established a webpage that is frequently updated describing the steps and current forms supporting implementation of this Program:</a:t>
            </a:r>
          </a:p>
          <a:p>
            <a:pPr marL="0" indent="0">
              <a:buNone/>
            </a:pPr>
            <a:endParaRPr lang="en-US" dirty="0"/>
          </a:p>
          <a:p>
            <a:pPr marL="0" indent="0">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sz="2400" dirty="0">
              <a:hlinkClick r:id="rId3"/>
            </a:endParaRPr>
          </a:p>
          <a:p>
            <a:pPr marL="0" indent="0" algn="ctr">
              <a:buNone/>
              <a:tabLst>
                <a:tab pos="804863" algn="l"/>
              </a:tabLst>
            </a:pPr>
            <a:r>
              <a:rPr lang="en-US" sz="2500" dirty="0">
                <a:hlinkClick r:id="rId3"/>
              </a:rPr>
              <a:t>https://www.research.va.gov/programs/orppe/CDC-IRB-TPOXX-EAIND-Program.cfm</a:t>
            </a:r>
            <a:endParaRPr lang="en-US" sz="2500" dirty="0"/>
          </a:p>
          <a:p>
            <a:pPr marL="0" indent="0" algn="ctr">
              <a:buNone/>
            </a:pPr>
            <a:endParaRPr lang="en-US" dirty="0"/>
          </a:p>
        </p:txBody>
      </p:sp>
      <p:pic>
        <p:nvPicPr>
          <p:cNvPr id="6" name="Picture 5">
            <a:extLst>
              <a:ext uri="{FF2B5EF4-FFF2-40B4-BE49-F238E27FC236}">
                <a16:creationId xmlns:a16="http://schemas.microsoft.com/office/drawing/2014/main" id="{D3520454-C232-4414-AB54-FCF41319917E}"/>
              </a:ext>
            </a:extLst>
          </p:cNvPr>
          <p:cNvPicPr>
            <a:picLocks noChangeAspect="1"/>
          </p:cNvPicPr>
          <p:nvPr/>
        </p:nvPicPr>
        <p:blipFill rotWithShape="1">
          <a:blip r:embed="rId4"/>
          <a:srcRect l="1519" t="15644" r="13938" b="14852"/>
          <a:stretch/>
        </p:blipFill>
        <p:spPr>
          <a:xfrm>
            <a:off x="2107747" y="1991077"/>
            <a:ext cx="7130142" cy="3297339"/>
          </a:xfrm>
          <a:prstGeom prst="rect">
            <a:avLst/>
          </a:prstGeom>
          <a:ln w="28575">
            <a:solidFill>
              <a:schemeClr val="accent1"/>
            </a:solidFill>
          </a:ln>
        </p:spPr>
      </p:pic>
    </p:spTree>
    <p:extLst>
      <p:ext uri="{BB962C8B-B14F-4D97-AF65-F5344CB8AC3E}">
        <p14:creationId xmlns:p14="http://schemas.microsoft.com/office/powerpoint/2010/main" val="33985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Monkeypox: </a:t>
            </a:r>
            <a:br>
              <a:rPr lang="en-US" dirty="0"/>
            </a:br>
            <a:r>
              <a:rPr lang="en-US" dirty="0"/>
              <a:t>Common Questions</a:t>
            </a:r>
          </a:p>
        </p:txBody>
      </p:sp>
      <p:pic>
        <p:nvPicPr>
          <p:cNvPr id="16386" name="Picture 2" descr="See the source image">
            <a:extLst>
              <a:ext uri="{FF2B5EF4-FFF2-40B4-BE49-F238E27FC236}">
                <a16:creationId xmlns:a16="http://schemas.microsoft.com/office/drawing/2014/main" id="{78809F24-F3F3-4E7E-A5B5-D799218A2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49" y="1253529"/>
            <a:ext cx="2958194"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pic>
        <p:nvPicPr>
          <p:cNvPr id="16388" name="Picture 4" descr="See the source image">
            <a:extLst>
              <a:ext uri="{FF2B5EF4-FFF2-40B4-BE49-F238E27FC236}">
                <a16:creationId xmlns:a16="http://schemas.microsoft.com/office/drawing/2014/main" id="{27DF0992-F93A-405D-AC9E-2E5BD2F34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372" y="1253529"/>
            <a:ext cx="4337932"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pic>
        <p:nvPicPr>
          <p:cNvPr id="16390" name="Picture 6" descr="See the source image">
            <a:extLst>
              <a:ext uri="{FF2B5EF4-FFF2-40B4-BE49-F238E27FC236}">
                <a16:creationId xmlns:a16="http://schemas.microsoft.com/office/drawing/2014/main" id="{94CB6F2C-9E16-4FB9-9145-6C63986C3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253529"/>
            <a:ext cx="3676651"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285749" y="4397829"/>
            <a:ext cx="11620502" cy="523220"/>
          </a:xfrm>
          <a:prstGeom prst="rect">
            <a:avLst/>
          </a:prstGeom>
          <a:noFill/>
        </p:spPr>
        <p:txBody>
          <a:bodyPr wrap="square" rtlCol="0">
            <a:spAutoFit/>
          </a:bodyPr>
          <a:lstStyle/>
          <a:p>
            <a:r>
              <a:rPr lang="en-US" sz="2800" b="1" dirty="0">
                <a:solidFill>
                  <a:schemeClr val="accent1">
                    <a:lumMod val="50000"/>
                  </a:schemeClr>
                </a:solidFill>
              </a:rPr>
              <a:t>PHARMACY-RELATED </a:t>
            </a:r>
            <a:r>
              <a:rPr lang="en-US" sz="2800" b="1" dirty="0"/>
              <a:t>    </a:t>
            </a:r>
            <a:r>
              <a:rPr lang="en-US" sz="2800" b="1" dirty="0">
                <a:solidFill>
                  <a:schemeClr val="accent6">
                    <a:lumMod val="75000"/>
                  </a:schemeClr>
                </a:solidFill>
              </a:rPr>
              <a:t>INFORMED CONSENT ISSUES</a:t>
            </a:r>
            <a:r>
              <a:rPr lang="en-US" sz="2800" b="1" dirty="0"/>
              <a:t>	</a:t>
            </a:r>
            <a:r>
              <a:rPr lang="en-US" sz="2800" b="1" dirty="0">
                <a:solidFill>
                  <a:schemeClr val="accent2">
                    <a:lumMod val="50000"/>
                  </a:schemeClr>
                </a:solidFill>
              </a:rPr>
              <a:t>MISCELLANEOUS</a:t>
            </a:r>
          </a:p>
        </p:txBody>
      </p:sp>
    </p:spTree>
    <p:extLst>
      <p:ext uri="{BB962C8B-B14F-4D97-AF65-F5344CB8AC3E}">
        <p14:creationId xmlns:p14="http://schemas.microsoft.com/office/powerpoint/2010/main" val="344595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FD9D-3572-4E72-B69A-0924783EB689}"/>
              </a:ext>
            </a:extLst>
          </p:cNvPr>
          <p:cNvSpPr>
            <a:spLocks noGrp="1"/>
          </p:cNvSpPr>
          <p:nvPr>
            <p:ph type="title"/>
          </p:nvPr>
        </p:nvSpPr>
        <p:spPr>
          <a:xfrm>
            <a:off x="285749" y="166263"/>
            <a:ext cx="11710307" cy="618385"/>
          </a:xfrm>
        </p:spPr>
        <p:txBody>
          <a:bodyPr/>
          <a:lstStyle/>
          <a:p>
            <a:r>
              <a:rPr lang="en-US" dirty="0"/>
              <a:t>CDC EA-IND Tecovirimat Program for Monkeypox: </a:t>
            </a:r>
            <a:br>
              <a:rPr lang="en-US" dirty="0"/>
            </a:br>
            <a:r>
              <a:rPr lang="en-US" dirty="0"/>
              <a:t>Common Questions</a:t>
            </a:r>
          </a:p>
        </p:txBody>
      </p:sp>
      <p:pic>
        <p:nvPicPr>
          <p:cNvPr id="16386" name="Picture 2" descr="See the source image">
            <a:extLst>
              <a:ext uri="{FF2B5EF4-FFF2-40B4-BE49-F238E27FC236}">
                <a16:creationId xmlns:a16="http://schemas.microsoft.com/office/drawing/2014/main" id="{78809F24-F3F3-4E7E-A5B5-D799218A2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1435" y="1253529"/>
            <a:ext cx="2958194" cy="2675419"/>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83993-DD19-491C-9C39-5B6285CE38F2}"/>
              </a:ext>
            </a:extLst>
          </p:cNvPr>
          <p:cNvSpPr txBox="1"/>
          <p:nvPr/>
        </p:nvSpPr>
        <p:spPr>
          <a:xfrm>
            <a:off x="285749" y="4397829"/>
            <a:ext cx="11620502" cy="523220"/>
          </a:xfrm>
          <a:prstGeom prst="rect">
            <a:avLst/>
          </a:prstGeom>
          <a:noFill/>
        </p:spPr>
        <p:txBody>
          <a:bodyPr wrap="square" rtlCol="0">
            <a:spAutoFit/>
          </a:bodyPr>
          <a:lstStyle/>
          <a:p>
            <a:pPr algn="ctr"/>
            <a:r>
              <a:rPr lang="en-US" sz="2800" b="1" dirty="0">
                <a:solidFill>
                  <a:schemeClr val="accent1">
                    <a:lumMod val="50000"/>
                  </a:schemeClr>
                </a:solidFill>
              </a:rPr>
              <a:t>PHARMACY-RELATED</a:t>
            </a:r>
            <a:endParaRPr lang="en-US" sz="2800" b="1" dirty="0">
              <a:solidFill>
                <a:schemeClr val="accent2">
                  <a:lumMod val="50000"/>
                </a:schemeClr>
              </a:solidFill>
            </a:endParaRPr>
          </a:p>
        </p:txBody>
      </p:sp>
    </p:spTree>
    <p:extLst>
      <p:ext uri="{BB962C8B-B14F-4D97-AF65-F5344CB8AC3E}">
        <p14:creationId xmlns:p14="http://schemas.microsoft.com/office/powerpoint/2010/main" val="1069025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ACF28-46A6-4400-B560-4D86740A3A40}">
  <ds:schemaRefs>
    <ds:schemaRef ds:uri="http://schemas.microsoft.com/office/2006/documentManagement/types"/>
    <ds:schemaRef ds:uri="b3b97a4c-43ac-46e7-9970-904f1e1efc09"/>
    <ds:schemaRef ds:uri="http://schemas.microsoft.com/office/infopath/2007/PartnerControls"/>
    <ds:schemaRef ds:uri="http://purl.org/dc/terms/"/>
    <ds:schemaRef ds:uri="http://purl.org/dc/dcmitype/"/>
    <ds:schemaRef ds:uri="http://schemas.microsoft.com/sharepoint/v3"/>
    <ds:schemaRef ds:uri="http://purl.org/dc/elements/1.1/"/>
    <ds:schemaRef ds:uri="http://schemas.microsoft.com/office/2006/metadata/properties"/>
    <ds:schemaRef ds:uri="http://schemas.openxmlformats.org/package/2006/metadata/core-properties"/>
    <ds:schemaRef ds:uri="77dce447-0566-47ff-8c07-c9b85fda5322"/>
    <ds:schemaRef ds:uri="http://www.w3.org/XML/1998/namespace"/>
  </ds:schemaRefs>
</ds:datastoreItem>
</file>

<file path=customXml/itemProps2.xml><?xml version="1.0" encoding="utf-8"?>
<ds:datastoreItem xmlns:ds="http://schemas.openxmlformats.org/officeDocument/2006/customXml" ds:itemID="{F3369A66-1122-4D8C-9D76-D846F2F92594}">
  <ds:schemaRefs>
    <ds:schemaRef ds:uri="http://schemas.microsoft.com/sharepoint/v3/contenttype/forms"/>
  </ds:schemaRefs>
</ds:datastoreItem>
</file>

<file path=customXml/itemProps3.xml><?xml version="1.0" encoding="utf-8"?>
<ds:datastoreItem xmlns:ds="http://schemas.openxmlformats.org/officeDocument/2006/customXml" ds:itemID="{5F1CEBD7-28B6-40DD-BDE7-D755F1C81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4314</TotalTime>
  <Words>4519</Words>
  <Application>Microsoft Office PowerPoint</Application>
  <PresentationFormat>Widescreen</PresentationFormat>
  <Paragraphs>268</Paragraphs>
  <Slides>54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Bradley Hand ITC</vt:lpstr>
      <vt:lpstr>Calibri</vt:lpstr>
      <vt:lpstr>Calibri Light</vt:lpstr>
      <vt:lpstr>Gotham HTF</vt:lpstr>
      <vt:lpstr>Wingdings</vt:lpstr>
      <vt:lpstr>VA1</vt:lpstr>
      <vt:lpstr>think-cell Slide</vt:lpstr>
      <vt:lpstr>  Bi-Monthly Updates in Human Research Protections</vt:lpstr>
      <vt:lpstr> </vt:lpstr>
      <vt:lpstr>Purpose</vt:lpstr>
      <vt:lpstr>Monkeypox/Orthopoxvirus Cases: September 12, 2022</vt:lpstr>
      <vt:lpstr>VA Facility Implementation of the CDC Expanded Access Program for use of Tecovirimat (TPOXX®) for Monkeypox</vt:lpstr>
      <vt:lpstr>CDC EA-IND Tecovirimat Program for MonkeyPox</vt:lpstr>
      <vt:lpstr>CDC EA-IND Tecovirimat Program for MonkeyPox (cont.)</vt:lpstr>
      <vt:lpstr>CDC EA-IND Tecovirimat Program for Monkeypox:  Common Questions</vt:lpstr>
      <vt:lpstr>CDC EA-IND Tecovirimat Program for Monkeypox:  Common Questions</vt:lpstr>
      <vt:lpstr>CDC EA-IND Tecovirimat Program for Monkeypox:  Pharmacy Question #1: VA Form 10-9012</vt:lpstr>
      <vt:lpstr>CDC EA-IND Tecovirimat Program for Monkeypox:  Pharmacy Question #1: VA Form 10-9012</vt:lpstr>
      <vt:lpstr>CDC EA-IND Tecovirimat Program for Monkeypox:  Pharmacy Question #2: Investigational Status of Tecovirimat</vt:lpstr>
      <vt:lpstr>CDC EA-IND Tecovirimat Program for Monkeypox:  Pharmacy Question #2: Investigational Status of Tecovirimat</vt:lpstr>
      <vt:lpstr>CDC EA-IND Tecovirimat Program for Monkeypox:  Pharmacy Question #3: EUA vs. EA-IND</vt:lpstr>
      <vt:lpstr>CDC EA-IND Tecovirimat Program for Monkeypox:  Pharmacy Question #3: EUA vs. EA-IND</vt:lpstr>
      <vt:lpstr>CDC EA-IND Tecovirimat Program for Monkeypox:  EUA vs. EA-IND</vt:lpstr>
      <vt:lpstr>CDC EA-IND Tecovirimat Program for Monkeypox:  Pharmacy Question #4: Pharmacists on Form FDA 1572</vt:lpstr>
      <vt:lpstr>CDC EA-IND Tecovirimat Program for Monkeypox:  Pharmacy Question #4: Pharmacists on Form FDA 1572</vt:lpstr>
      <vt:lpstr>CDC EA-IND Tecovirimat Program for Monkeypox:  Pharmacy Question #5: Submission of Form FDA 1572</vt:lpstr>
      <vt:lpstr>CDC EA-IND Tecovirimat Program for Monkeypox:  Pharmacy Question #5: Submission of Form FDA 1572</vt:lpstr>
      <vt:lpstr>CDC EA-IND Tecovirimat Program for Monkeypox:  Common Questions</vt:lpstr>
      <vt:lpstr>CDC EA-IND Tecovirimat Program for Monkeypox:  Common Questions: Informed Consent</vt:lpstr>
      <vt:lpstr>CDC EA-IND Tecovirimat Program for Monkeypox:  #1 Most Common Question: Informed Consent</vt:lpstr>
      <vt:lpstr>CDC EA-IND Tecovirimat Program for Monkeypox:  #1 Most Common Question: Informed Consent</vt:lpstr>
      <vt:lpstr> Waiver of Documentation of Informed Consent Does Not Exist and Is Not An Option for the CDC EA-IND Tecovirimat Program</vt:lpstr>
      <vt:lpstr>CDC EA-IND Tecovirimat Program for Monkeypox:  Informed Consent Challenges</vt:lpstr>
      <vt:lpstr>CDC EA-IND Tecovirimat Program for Monkeypox:  Informed Consent Options</vt:lpstr>
      <vt:lpstr>CDC EA-IND Tecovirimat Program for Monkeypox:  Exception from Informed Consent Requirements</vt:lpstr>
      <vt:lpstr>CDC EA-IND Tecovirimat Program for Monkeypox:  Informed Consent Mechanisms: iMED</vt:lpstr>
      <vt:lpstr>CDC EA-IND Tecovirimat Program for Monkeypox:  Informed Consent Mechanisms: VA DocuSign</vt:lpstr>
      <vt:lpstr>ORD Guidance on Use of VA DocuSign for the CDC EA-IND Tecovirimat Program</vt:lpstr>
      <vt:lpstr>CDC EA-IND Tecovirimat Program for Monkeypox:  Common Question:  Status of the VA Informed Consent Addendum</vt:lpstr>
      <vt:lpstr>CDC EA-IND Tecovirimat Program for Monkeypox:  Why does ORD Require the Language to be Provided to VA Patients? </vt:lpstr>
      <vt:lpstr>CDC EA-IND Tecovirimat Program for Monkeypox:  Common Questions</vt:lpstr>
      <vt:lpstr>CDC EA-IND Tecovirimat Program for Monkeypox: Other/Miscellaneous</vt:lpstr>
      <vt:lpstr>CDC EA-IND Tecovirimat Program for Monkeypox: Other/Miscellaneous</vt:lpstr>
      <vt:lpstr>VA Issues Received from the National Cancer Institute Central IRB (NCI CIRB) </vt:lpstr>
      <vt:lpstr>Issues with Completion of the Annual Signatory Institution Worksheets</vt:lpstr>
      <vt:lpstr>Comments: Issues with Completion of the Annual Signatory Institution Worksheets (cont.)</vt:lpstr>
      <vt:lpstr>Example of Issue with Completion of the Annual Signatory Institution Worksheets (cont.)</vt:lpstr>
      <vt:lpstr>Example of Issue with Completion of the Annual Signatory Institution Worksheets (cont.)</vt:lpstr>
      <vt:lpstr>Comments: Issues with Completion of the Annual Signatory Institution Worksheets (cont.)</vt:lpstr>
      <vt:lpstr>Commercial (Independent) IRBs Questions Received by ORD and ORD-Approved Commercial IRBs</vt:lpstr>
      <vt:lpstr>Issue:  Sponsor Information Provided on Use of VA Informed Consent Template</vt:lpstr>
      <vt:lpstr>Issue:  Sponsor Information Provided on Use of VA Informed Consent Template</vt:lpstr>
      <vt:lpstr>Issue:  Commercial IRB Receives VA Facility Request for Review of Study with No Prior Sponsor Submission</vt:lpstr>
      <vt:lpstr>Issue:  Commercial IRB Receives VA Facility Request for Review of Study with No Prior Sponsor Submission</vt:lpstr>
      <vt:lpstr>Issue:  Principal Investigator Takes Leave of Absence</vt:lpstr>
      <vt:lpstr>Issue:  Principal Investigator Takes Leave of Absence</vt:lpstr>
      <vt:lpstr>ORD and ORO Activities for the PRIM&amp;R Annual Conference: December 12-15, 2022 </vt:lpstr>
      <vt:lpstr>September Summary</vt:lpstr>
      <vt:lpstr>Availability of Recording</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Research Protection Updates in VA Research</dc:title>
  <dc:subject>Human Research Protection Updates in VA Research</dc:subject>
  <dc:creator>Laracuente, Antonio J</dc:creator>
  <cp:keywords>Human Research Protection Updates in VA Research</cp:keywords>
  <cp:lastModifiedBy>Rivera, Portia T</cp:lastModifiedBy>
  <cp:revision>162</cp:revision>
  <dcterms:created xsi:type="dcterms:W3CDTF">2022-01-07T15:46:04Z</dcterms:created>
  <dcterms:modified xsi:type="dcterms:W3CDTF">2022-09-19T11:56:56Z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