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Lst>
  <p:notesMasterIdLst>
    <p:notesMasterId r:id="rId48"/>
  </p:notesMasterIdLst>
  <p:sldIdLst>
    <p:sldId id="884" r:id="rId5"/>
    <p:sldId id="277" r:id="rId6"/>
    <p:sldId id="881" r:id="rId7"/>
    <p:sldId id="353" r:id="rId8"/>
    <p:sldId id="280" r:id="rId9"/>
    <p:sldId id="750" r:id="rId10"/>
    <p:sldId id="814" r:id="rId11"/>
    <p:sldId id="807" r:id="rId12"/>
    <p:sldId id="828" r:id="rId13"/>
    <p:sldId id="831" r:id="rId14"/>
    <p:sldId id="769" r:id="rId15"/>
    <p:sldId id="865" r:id="rId16"/>
    <p:sldId id="818" r:id="rId17"/>
    <p:sldId id="775" r:id="rId18"/>
    <p:sldId id="776" r:id="rId19"/>
    <p:sldId id="777" r:id="rId20"/>
    <p:sldId id="778" r:id="rId21"/>
    <p:sldId id="868" r:id="rId22"/>
    <p:sldId id="799" r:id="rId23"/>
    <p:sldId id="873" r:id="rId24"/>
    <p:sldId id="874" r:id="rId25"/>
    <p:sldId id="797" r:id="rId26"/>
    <p:sldId id="800" r:id="rId27"/>
    <p:sldId id="844" r:id="rId28"/>
    <p:sldId id="846" r:id="rId29"/>
    <p:sldId id="848" r:id="rId30"/>
    <p:sldId id="847" r:id="rId31"/>
    <p:sldId id="850" r:id="rId32"/>
    <p:sldId id="869" r:id="rId33"/>
    <p:sldId id="852" r:id="rId34"/>
    <p:sldId id="876" r:id="rId35"/>
    <p:sldId id="877" r:id="rId36"/>
    <p:sldId id="880" r:id="rId37"/>
    <p:sldId id="819" r:id="rId38"/>
    <p:sldId id="878" r:id="rId39"/>
    <p:sldId id="879" r:id="rId40"/>
    <p:sldId id="309" r:id="rId41"/>
    <p:sldId id="871" r:id="rId42"/>
    <p:sldId id="347" r:id="rId43"/>
    <p:sldId id="864" r:id="rId44"/>
    <p:sldId id="350" r:id="rId45"/>
    <p:sldId id="647" r:id="rId46"/>
    <p:sldId id="336"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20" autoAdjust="0"/>
    <p:restoredTop sz="95915" autoAdjust="0"/>
  </p:normalViewPr>
  <p:slideViewPr>
    <p:cSldViewPr snapToGrid="0">
      <p:cViewPr varScale="1">
        <p:scale>
          <a:sx n="69" d="100"/>
          <a:sy n="69" d="100"/>
        </p:scale>
        <p:origin x="1128" y="60"/>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d.docs.live.net/1224de54a73cd458/Documents/SOTER/VA/Option%20Year%201/Task%201/Task%201B%20VA%20Field%20Research%20Data%20Call%20Semi_Annual%20Written%20Report%2020220725.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d.docs.live.net/1224de54a73cd458/Documents/SOTER/VA/Option%20Year%201/Task%201/Task%201B%20VA%20Field%20Research%20Data%20Call%20Semi_Annual%20Written%20Report%2020220725.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r>
              <a:rPr lang="en-US" sz="2000" dirty="0"/>
              <a:t>VA IBCs Internal vs. External</a:t>
            </a:r>
          </a:p>
        </c:rich>
      </c:tx>
      <c:layout>
        <c:manualLayout>
          <c:xMode val="edge"/>
          <c:yMode val="edge"/>
          <c:x val="0.27849533382285241"/>
          <c:y val="4.8903148698288573E-2"/>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E90D-4AAA-8D96-31F1A8D84E5F}"/>
              </c:ext>
            </c:extLst>
          </c:dPt>
          <c:dPt>
            <c:idx val="1"/>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E90D-4AAA-8D96-31F1A8D84E5F}"/>
              </c:ext>
            </c:extLst>
          </c:dPt>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800" b="1"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Sheet1!$D$8:$D$9</c:f>
              <c:strCache>
                <c:ptCount val="2"/>
                <c:pt idx="0">
                  <c:v>Internal</c:v>
                </c:pt>
                <c:pt idx="1">
                  <c:v>External </c:v>
                </c:pt>
              </c:strCache>
            </c:strRef>
          </c:cat>
          <c:val>
            <c:numRef>
              <c:f>Sheet1!$E$8:$E$9</c:f>
              <c:numCache>
                <c:formatCode>General</c:formatCode>
                <c:ptCount val="2"/>
                <c:pt idx="0">
                  <c:v>39</c:v>
                </c:pt>
                <c:pt idx="1">
                  <c:v>28</c:v>
                </c:pt>
              </c:numCache>
            </c:numRef>
          </c:val>
          <c:extLst>
            <c:ext xmlns:c16="http://schemas.microsoft.com/office/drawing/2014/chart" uri="{C3380CC4-5D6E-409C-BE32-E72D297353CC}">
              <c16:uniqueId val="{00000004-E90D-4AAA-8D96-31F1A8D84E5F}"/>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cap="none" spc="120" normalizeH="0" baseline="0">
                <a:solidFill>
                  <a:schemeClr val="tx1">
                    <a:lumMod val="65000"/>
                    <a:lumOff val="35000"/>
                  </a:schemeClr>
                </a:solidFill>
                <a:latin typeface="+mn-lt"/>
                <a:ea typeface="+mn-ea"/>
                <a:cs typeface="+mn-cs"/>
              </a:defRPr>
            </a:pPr>
            <a:r>
              <a:rPr lang="en-US" sz="2400" b="1" cap="none" baseline="0" dirty="0"/>
              <a:t>Does the IBC review only research that involves the use of synthetic and/or recombinant nucleic acids or does it also review research involving non-recombinant pathogens and toxins? (n = 42)</a:t>
            </a:r>
          </a:p>
        </c:rich>
      </c:tx>
      <c:layout>
        <c:manualLayout>
          <c:xMode val="edge"/>
          <c:yMode val="edge"/>
          <c:x val="0.10773763713284037"/>
          <c:y val="1.0088781275221953E-2"/>
        </c:manualLayout>
      </c:layout>
      <c:overlay val="0"/>
      <c:spPr>
        <a:noFill/>
        <a:ln>
          <a:noFill/>
        </a:ln>
        <a:effectLst/>
      </c:spPr>
      <c:txPr>
        <a:bodyPr rot="0" spcFirstLastPara="1" vertOverflow="ellipsis" vert="horz" wrap="square" anchor="ctr" anchorCtr="1"/>
        <a:lstStyle/>
        <a:p>
          <a:pPr>
            <a:defRPr sz="2000" b="1" i="0" u="none" strike="noStrike" kern="1200" cap="none" spc="120" normalizeH="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860420352105601E-2"/>
          <c:y val="0.26429244013989778"/>
          <c:w val="0.84433414339576307"/>
          <c:h val="0.65146067546641417"/>
        </c:manualLayout>
      </c:layout>
      <c:barChart>
        <c:barDir val="col"/>
        <c:grouping val="clustered"/>
        <c:varyColors val="0"/>
        <c:ser>
          <c:idx val="0"/>
          <c:order val="0"/>
          <c:spPr>
            <a:solidFill>
              <a:schemeClr val="accent1"/>
            </a:solidFill>
            <a:ln>
              <a:noFill/>
            </a:ln>
            <a:effectLst/>
          </c:spPr>
          <c:invertIfNegative val="0"/>
          <c:dLbls>
            <c:delete val="1"/>
          </c:dLbls>
          <c:cat>
            <c:strRef>
              <c:f>'[Task 1B VA Field Research Data Call Semi_Annual Written Report 20220725.xlsx]7. IBC Activities'!$B$89:$B$91</c:f>
              <c:strCache>
                <c:ptCount val="2"/>
                <c:pt idx="0">
                  <c:v>Synthetic and/or recombinant nucleic acids</c:v>
                </c:pt>
                <c:pt idx="1">
                  <c:v>Both</c:v>
                </c:pt>
              </c:strCache>
              <c:extLst/>
            </c:strRef>
          </c:cat>
          <c:val>
            <c:numRef>
              <c:f>'[Task 1B VA Field Research Data Call Semi_Annual Written Report 20220725.xlsx]7. IBC Activities'!$D$89:$D$91</c:f>
              <c:numCache>
                <c:formatCode>0.0%</c:formatCode>
                <c:ptCount val="2"/>
                <c:pt idx="0">
                  <c:v>0.25</c:v>
                </c:pt>
                <c:pt idx="1">
                  <c:v>0.625</c:v>
                </c:pt>
              </c:numCache>
              <c:extLst/>
            </c:numRef>
          </c:val>
          <c:extLst>
            <c:ext xmlns:c16="http://schemas.microsoft.com/office/drawing/2014/chart" uri="{C3380CC4-5D6E-409C-BE32-E72D297353CC}">
              <c16:uniqueId val="{00000000-E6D9-45A8-A61C-493645BF0D2F}"/>
            </c:ext>
          </c:extLst>
        </c:ser>
        <c:dLbls>
          <c:dLblPos val="outEnd"/>
          <c:showLegendKey val="0"/>
          <c:showVal val="1"/>
          <c:showCatName val="0"/>
          <c:showSerName val="0"/>
          <c:showPercent val="0"/>
          <c:showBubbleSize val="0"/>
        </c:dLbls>
        <c:gapWidth val="444"/>
        <c:overlap val="-90"/>
        <c:axId val="1842617455"/>
        <c:axId val="1842591919"/>
      </c:barChart>
      <c:catAx>
        <c:axId val="1842617455"/>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cap="none" spc="120" normalizeH="0" baseline="0">
                <a:solidFill>
                  <a:schemeClr val="tx1">
                    <a:lumMod val="65000"/>
                    <a:lumOff val="35000"/>
                  </a:schemeClr>
                </a:solidFill>
                <a:latin typeface="+mn-lt"/>
                <a:ea typeface="+mn-ea"/>
                <a:cs typeface="+mn-cs"/>
              </a:defRPr>
            </a:pPr>
            <a:endParaRPr lang="en-US"/>
          </a:p>
        </c:txPr>
        <c:crossAx val="1842591919"/>
        <c:crosses val="autoZero"/>
        <c:auto val="1"/>
        <c:lblAlgn val="ctr"/>
        <c:lblOffset val="100"/>
        <c:noMultiLvlLbl val="0"/>
      </c:catAx>
      <c:valAx>
        <c:axId val="1842591919"/>
        <c:scaling>
          <c:orientation val="minMax"/>
          <c:max val="0.70000000000000007"/>
          <c:min val="0"/>
        </c:scaling>
        <c:delete val="0"/>
        <c:axPos val="l"/>
        <c:title>
          <c:tx>
            <c:rich>
              <a:bodyPr rot="-5400000" spcFirstLastPara="1" vertOverflow="ellipsis" vert="horz" wrap="square" anchor="ctr" anchorCtr="1"/>
              <a:lstStyle/>
              <a:p>
                <a:pPr>
                  <a:defRPr sz="1200" b="1" i="0" u="none" strike="noStrike" kern="1200" cap="none" baseline="0">
                    <a:solidFill>
                      <a:schemeClr val="tx1">
                        <a:lumMod val="65000"/>
                        <a:lumOff val="35000"/>
                      </a:schemeClr>
                    </a:solidFill>
                    <a:latin typeface="+mn-lt"/>
                    <a:ea typeface="+mn-ea"/>
                    <a:cs typeface="+mn-cs"/>
                  </a:defRPr>
                </a:pPr>
                <a:r>
                  <a:rPr lang="en-US" sz="1200" cap="none" baseline="0" dirty="0"/>
                  <a:t>% of Respondents</a:t>
                </a:r>
              </a:p>
            </c:rich>
          </c:tx>
          <c:overlay val="0"/>
          <c:spPr>
            <a:noFill/>
            <a:ln>
              <a:noFill/>
            </a:ln>
            <a:effectLst/>
          </c:spPr>
          <c:txPr>
            <a:bodyPr rot="-5400000" spcFirstLastPara="1" vertOverflow="ellipsis" vert="horz" wrap="square" anchor="ctr" anchorCtr="1"/>
            <a:lstStyle/>
            <a:p>
              <a:pPr>
                <a:defRPr sz="1200" b="1" i="0" u="none" strike="noStrike" kern="1200" cap="none" baseline="0">
                  <a:solidFill>
                    <a:schemeClr val="tx1">
                      <a:lumMod val="65000"/>
                      <a:lumOff val="35000"/>
                    </a:schemeClr>
                  </a:solidFill>
                  <a:latin typeface="+mn-lt"/>
                  <a:ea typeface="+mn-ea"/>
                  <a:cs typeface="+mn-cs"/>
                </a:defRPr>
              </a:pPr>
              <a:endParaRPr lang="en-US"/>
            </a:p>
          </c:txPr>
        </c:title>
        <c:numFmt formatCode="0.0%"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1842617455"/>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b="1"/>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cat>
            <c:strRef>
              <c:f>'7. IBC Activities'!$B$57:$B$62</c:f>
              <c:strCache>
                <c:ptCount val="6"/>
                <c:pt idx="0">
                  <c:v>Written Policies, Guidance, and Procedures</c:v>
                </c:pt>
                <c:pt idx="1">
                  <c:v>Facility Specific Online Training</c:v>
                </c:pt>
                <c:pt idx="2">
                  <c:v>External IBC Training (3rd party, non-VA)</c:v>
                </c:pt>
                <c:pt idx="3">
                  <c:v>Mentoring</c:v>
                </c:pt>
                <c:pt idx="4">
                  <c:v>Hands on training during IBC meetings</c:v>
                </c:pt>
                <c:pt idx="5">
                  <c:v>Other</c:v>
                </c:pt>
              </c:strCache>
            </c:strRef>
          </c:cat>
          <c:val>
            <c:numRef>
              <c:f>'7. IBC Activities'!$D$57:$D$62</c:f>
              <c:numCache>
                <c:formatCode>0.0%</c:formatCode>
                <c:ptCount val="6"/>
                <c:pt idx="0">
                  <c:v>0.73170731707317072</c:v>
                </c:pt>
                <c:pt idx="1">
                  <c:v>0.31707317073170732</c:v>
                </c:pt>
                <c:pt idx="2">
                  <c:v>0.26829268292682928</c:v>
                </c:pt>
                <c:pt idx="3">
                  <c:v>0.36585365853658536</c:v>
                </c:pt>
                <c:pt idx="4">
                  <c:v>0.51219512195121952</c:v>
                </c:pt>
                <c:pt idx="5">
                  <c:v>0.17073170731707318</c:v>
                </c:pt>
              </c:numCache>
            </c:numRef>
          </c:val>
          <c:extLst>
            <c:ext xmlns:c16="http://schemas.microsoft.com/office/drawing/2014/chart" uri="{C3380CC4-5D6E-409C-BE32-E72D297353CC}">
              <c16:uniqueId val="{00000000-7193-4A2E-81C8-26856E59637C}"/>
            </c:ext>
          </c:extLst>
        </c:ser>
        <c:dLbls>
          <c:showLegendKey val="0"/>
          <c:showVal val="0"/>
          <c:showCatName val="0"/>
          <c:showSerName val="0"/>
          <c:showPercent val="0"/>
          <c:showBubbleSize val="0"/>
        </c:dLbls>
        <c:gapWidth val="100"/>
        <c:overlap val="-24"/>
        <c:axId val="812411072"/>
        <c:axId val="812409760"/>
      </c:barChart>
      <c:catAx>
        <c:axId val="812411072"/>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812409760"/>
        <c:crosses val="autoZero"/>
        <c:auto val="1"/>
        <c:lblAlgn val="ctr"/>
        <c:lblOffset val="100"/>
        <c:noMultiLvlLbl val="0"/>
      </c:catAx>
      <c:valAx>
        <c:axId val="812409760"/>
        <c:scaling>
          <c:orientation val="minMax"/>
          <c:max val="0.8"/>
          <c:min val="0"/>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600" dirty="0"/>
                  <a:t>% of Respondents</a:t>
                </a:r>
              </a:p>
            </c:rich>
          </c:tx>
          <c:overlay val="0"/>
          <c:spPr>
            <a:noFill/>
            <a:ln>
              <a:noFill/>
            </a:ln>
            <a:effectLst/>
          </c:spPr>
          <c:txPr>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812411072"/>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65000"/>
              <a:lumOff val="35000"/>
            </a:schemeClr>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0AC809-AD55-4680-9172-8613891DBF43}" type="datetimeFigureOut">
              <a:rPr lang="en-US" smtClean="0"/>
              <a:t>9/28/2022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25C5C3-08BB-43EB-B130-D52380FEC2AB}" type="slidenum">
              <a:rPr lang="en-US" smtClean="0"/>
              <a:t>‹#›</a:t>
            </a:fld>
            <a:endParaRPr lang="en-US" dirty="0"/>
          </a:p>
        </p:txBody>
      </p:sp>
    </p:spTree>
    <p:extLst>
      <p:ext uri="{BB962C8B-B14F-4D97-AF65-F5344CB8AC3E}">
        <p14:creationId xmlns:p14="http://schemas.microsoft.com/office/powerpoint/2010/main" val="716535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25C5C3-08BB-43EB-B130-D52380FEC2AB}" type="slidenum">
              <a:rPr lang="en-US" smtClean="0"/>
              <a:t>4</a:t>
            </a:fld>
            <a:endParaRPr lang="en-US" dirty="0"/>
          </a:p>
        </p:txBody>
      </p:sp>
    </p:spTree>
    <p:extLst>
      <p:ext uri="{BB962C8B-B14F-4D97-AF65-F5344CB8AC3E}">
        <p14:creationId xmlns:p14="http://schemas.microsoft.com/office/powerpoint/2010/main" val="30688645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5"/>
          </p:nvPr>
        </p:nvSpPr>
        <p:spPr/>
        <p:txBody>
          <a:bodyPr/>
          <a:lstStyle/>
          <a:p>
            <a:fld id="{D025C5C3-08BB-43EB-B130-D52380FEC2AB}" type="slidenum">
              <a:rPr lang="en-US" smtClean="0"/>
              <a:t>13</a:t>
            </a:fld>
            <a:endParaRPr lang="en-US" dirty="0"/>
          </a:p>
        </p:txBody>
      </p:sp>
    </p:spTree>
    <p:extLst>
      <p:ext uri="{BB962C8B-B14F-4D97-AF65-F5344CB8AC3E}">
        <p14:creationId xmlns:p14="http://schemas.microsoft.com/office/powerpoint/2010/main" val="6212007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5"/>
          </p:nvPr>
        </p:nvSpPr>
        <p:spPr/>
        <p:txBody>
          <a:bodyPr/>
          <a:lstStyle/>
          <a:p>
            <a:fld id="{D025C5C3-08BB-43EB-B130-D52380FEC2AB}" type="slidenum">
              <a:rPr lang="en-US" smtClean="0"/>
              <a:t>14</a:t>
            </a:fld>
            <a:endParaRPr lang="en-US" dirty="0"/>
          </a:p>
        </p:txBody>
      </p:sp>
    </p:spTree>
    <p:extLst>
      <p:ext uri="{BB962C8B-B14F-4D97-AF65-F5344CB8AC3E}">
        <p14:creationId xmlns:p14="http://schemas.microsoft.com/office/powerpoint/2010/main" val="35981786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5"/>
          </p:nvPr>
        </p:nvSpPr>
        <p:spPr/>
        <p:txBody>
          <a:bodyPr/>
          <a:lstStyle/>
          <a:p>
            <a:fld id="{D025C5C3-08BB-43EB-B130-D52380FEC2AB}" type="slidenum">
              <a:rPr lang="en-US" smtClean="0"/>
              <a:t>15</a:t>
            </a:fld>
            <a:endParaRPr lang="en-US" dirty="0"/>
          </a:p>
        </p:txBody>
      </p:sp>
    </p:spTree>
    <p:extLst>
      <p:ext uri="{BB962C8B-B14F-4D97-AF65-F5344CB8AC3E}">
        <p14:creationId xmlns:p14="http://schemas.microsoft.com/office/powerpoint/2010/main" val="34275372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5"/>
          </p:nvPr>
        </p:nvSpPr>
        <p:spPr/>
        <p:txBody>
          <a:bodyPr/>
          <a:lstStyle/>
          <a:p>
            <a:fld id="{D025C5C3-08BB-43EB-B130-D52380FEC2AB}" type="slidenum">
              <a:rPr lang="en-US" smtClean="0"/>
              <a:t>16</a:t>
            </a:fld>
            <a:endParaRPr lang="en-US" dirty="0"/>
          </a:p>
        </p:txBody>
      </p:sp>
    </p:spTree>
    <p:extLst>
      <p:ext uri="{BB962C8B-B14F-4D97-AF65-F5344CB8AC3E}">
        <p14:creationId xmlns:p14="http://schemas.microsoft.com/office/powerpoint/2010/main" val="727034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5"/>
          </p:nvPr>
        </p:nvSpPr>
        <p:spPr/>
        <p:txBody>
          <a:bodyPr/>
          <a:lstStyle/>
          <a:p>
            <a:fld id="{D025C5C3-08BB-43EB-B130-D52380FEC2AB}" type="slidenum">
              <a:rPr lang="en-US" smtClean="0"/>
              <a:t>17</a:t>
            </a:fld>
            <a:endParaRPr lang="en-US" dirty="0"/>
          </a:p>
        </p:txBody>
      </p:sp>
    </p:spTree>
    <p:extLst>
      <p:ext uri="{BB962C8B-B14F-4D97-AF65-F5344CB8AC3E}">
        <p14:creationId xmlns:p14="http://schemas.microsoft.com/office/powerpoint/2010/main" val="30762679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D025C5C3-08BB-43EB-B130-D52380FEC2AB}" type="slidenum">
              <a:rPr lang="en-US" smtClean="0"/>
              <a:t>18</a:t>
            </a:fld>
            <a:endParaRPr lang="en-US" dirty="0"/>
          </a:p>
        </p:txBody>
      </p:sp>
    </p:spTree>
    <p:extLst>
      <p:ext uri="{BB962C8B-B14F-4D97-AF65-F5344CB8AC3E}">
        <p14:creationId xmlns:p14="http://schemas.microsoft.com/office/powerpoint/2010/main" val="20843566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5"/>
          </p:nvPr>
        </p:nvSpPr>
        <p:spPr/>
        <p:txBody>
          <a:bodyPr/>
          <a:lstStyle/>
          <a:p>
            <a:fld id="{D025C5C3-08BB-43EB-B130-D52380FEC2AB}" type="slidenum">
              <a:rPr lang="en-US" smtClean="0"/>
              <a:t>19</a:t>
            </a:fld>
            <a:endParaRPr lang="en-US" dirty="0"/>
          </a:p>
        </p:txBody>
      </p:sp>
    </p:spTree>
    <p:extLst>
      <p:ext uri="{BB962C8B-B14F-4D97-AF65-F5344CB8AC3E}">
        <p14:creationId xmlns:p14="http://schemas.microsoft.com/office/powerpoint/2010/main" val="33444878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5"/>
          </p:nvPr>
        </p:nvSpPr>
        <p:spPr/>
        <p:txBody>
          <a:bodyPr/>
          <a:lstStyle/>
          <a:p>
            <a:fld id="{D025C5C3-08BB-43EB-B130-D52380FEC2AB}" type="slidenum">
              <a:rPr lang="en-US" smtClean="0"/>
              <a:t>20</a:t>
            </a:fld>
            <a:endParaRPr lang="en-US" dirty="0"/>
          </a:p>
        </p:txBody>
      </p:sp>
    </p:spTree>
    <p:extLst>
      <p:ext uri="{BB962C8B-B14F-4D97-AF65-F5344CB8AC3E}">
        <p14:creationId xmlns:p14="http://schemas.microsoft.com/office/powerpoint/2010/main" val="13955270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5"/>
          </p:nvPr>
        </p:nvSpPr>
        <p:spPr/>
        <p:txBody>
          <a:bodyPr/>
          <a:lstStyle/>
          <a:p>
            <a:fld id="{D025C5C3-08BB-43EB-B130-D52380FEC2AB}" type="slidenum">
              <a:rPr lang="en-US" smtClean="0"/>
              <a:t>21</a:t>
            </a:fld>
            <a:endParaRPr lang="en-US" dirty="0"/>
          </a:p>
        </p:txBody>
      </p:sp>
    </p:spTree>
    <p:extLst>
      <p:ext uri="{BB962C8B-B14F-4D97-AF65-F5344CB8AC3E}">
        <p14:creationId xmlns:p14="http://schemas.microsoft.com/office/powerpoint/2010/main" val="16216330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5"/>
          </p:nvPr>
        </p:nvSpPr>
        <p:spPr/>
        <p:txBody>
          <a:bodyPr/>
          <a:lstStyle/>
          <a:p>
            <a:fld id="{D025C5C3-08BB-43EB-B130-D52380FEC2AB}" type="slidenum">
              <a:rPr lang="en-US" smtClean="0"/>
              <a:t>22</a:t>
            </a:fld>
            <a:endParaRPr lang="en-US" dirty="0"/>
          </a:p>
        </p:txBody>
      </p:sp>
    </p:spTree>
    <p:extLst>
      <p:ext uri="{BB962C8B-B14F-4D97-AF65-F5344CB8AC3E}">
        <p14:creationId xmlns:p14="http://schemas.microsoft.com/office/powerpoint/2010/main" val="3836899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D025C5C3-08BB-43EB-B130-D52380FEC2AB}" type="slidenum">
              <a:rPr lang="en-US" smtClean="0"/>
              <a:t>5</a:t>
            </a:fld>
            <a:endParaRPr lang="en-US" dirty="0"/>
          </a:p>
        </p:txBody>
      </p:sp>
    </p:spTree>
    <p:extLst>
      <p:ext uri="{BB962C8B-B14F-4D97-AF65-F5344CB8AC3E}">
        <p14:creationId xmlns:p14="http://schemas.microsoft.com/office/powerpoint/2010/main" val="17255400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5"/>
          </p:nvPr>
        </p:nvSpPr>
        <p:spPr/>
        <p:txBody>
          <a:bodyPr/>
          <a:lstStyle/>
          <a:p>
            <a:fld id="{D025C5C3-08BB-43EB-B130-D52380FEC2AB}" type="slidenum">
              <a:rPr lang="en-US" smtClean="0"/>
              <a:t>23</a:t>
            </a:fld>
            <a:endParaRPr lang="en-US" dirty="0"/>
          </a:p>
        </p:txBody>
      </p:sp>
    </p:spTree>
    <p:extLst>
      <p:ext uri="{BB962C8B-B14F-4D97-AF65-F5344CB8AC3E}">
        <p14:creationId xmlns:p14="http://schemas.microsoft.com/office/powerpoint/2010/main" val="19730271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5"/>
          </p:nvPr>
        </p:nvSpPr>
        <p:spPr/>
        <p:txBody>
          <a:bodyPr/>
          <a:lstStyle/>
          <a:p>
            <a:fld id="{D025C5C3-08BB-43EB-B130-D52380FEC2AB}" type="slidenum">
              <a:rPr lang="en-US" smtClean="0"/>
              <a:t>24</a:t>
            </a:fld>
            <a:endParaRPr lang="en-US" dirty="0"/>
          </a:p>
        </p:txBody>
      </p:sp>
    </p:spTree>
    <p:extLst>
      <p:ext uri="{BB962C8B-B14F-4D97-AF65-F5344CB8AC3E}">
        <p14:creationId xmlns:p14="http://schemas.microsoft.com/office/powerpoint/2010/main" val="18749629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5"/>
          </p:nvPr>
        </p:nvSpPr>
        <p:spPr/>
        <p:txBody>
          <a:bodyPr/>
          <a:lstStyle/>
          <a:p>
            <a:fld id="{D025C5C3-08BB-43EB-B130-D52380FEC2AB}" type="slidenum">
              <a:rPr lang="en-US" smtClean="0"/>
              <a:t>25</a:t>
            </a:fld>
            <a:endParaRPr lang="en-US" dirty="0"/>
          </a:p>
        </p:txBody>
      </p:sp>
    </p:spTree>
    <p:extLst>
      <p:ext uri="{BB962C8B-B14F-4D97-AF65-F5344CB8AC3E}">
        <p14:creationId xmlns:p14="http://schemas.microsoft.com/office/powerpoint/2010/main" val="3342637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5"/>
          </p:nvPr>
        </p:nvSpPr>
        <p:spPr/>
        <p:txBody>
          <a:bodyPr/>
          <a:lstStyle/>
          <a:p>
            <a:fld id="{D025C5C3-08BB-43EB-B130-D52380FEC2AB}" type="slidenum">
              <a:rPr lang="en-US" smtClean="0"/>
              <a:t>26</a:t>
            </a:fld>
            <a:endParaRPr lang="en-US" dirty="0"/>
          </a:p>
        </p:txBody>
      </p:sp>
    </p:spTree>
    <p:extLst>
      <p:ext uri="{BB962C8B-B14F-4D97-AF65-F5344CB8AC3E}">
        <p14:creationId xmlns:p14="http://schemas.microsoft.com/office/powerpoint/2010/main" val="17392746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5"/>
          </p:nvPr>
        </p:nvSpPr>
        <p:spPr/>
        <p:txBody>
          <a:bodyPr/>
          <a:lstStyle/>
          <a:p>
            <a:fld id="{D025C5C3-08BB-43EB-B130-D52380FEC2AB}" type="slidenum">
              <a:rPr lang="en-US" smtClean="0"/>
              <a:t>27</a:t>
            </a:fld>
            <a:endParaRPr lang="en-US" dirty="0"/>
          </a:p>
        </p:txBody>
      </p:sp>
    </p:spTree>
    <p:extLst>
      <p:ext uri="{BB962C8B-B14F-4D97-AF65-F5344CB8AC3E}">
        <p14:creationId xmlns:p14="http://schemas.microsoft.com/office/powerpoint/2010/main" val="32689892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5"/>
          </p:nvPr>
        </p:nvSpPr>
        <p:spPr/>
        <p:txBody>
          <a:bodyPr/>
          <a:lstStyle/>
          <a:p>
            <a:fld id="{D025C5C3-08BB-43EB-B130-D52380FEC2AB}" type="slidenum">
              <a:rPr lang="en-US" smtClean="0"/>
              <a:t>28</a:t>
            </a:fld>
            <a:endParaRPr lang="en-US" dirty="0"/>
          </a:p>
        </p:txBody>
      </p:sp>
    </p:spTree>
    <p:extLst>
      <p:ext uri="{BB962C8B-B14F-4D97-AF65-F5344CB8AC3E}">
        <p14:creationId xmlns:p14="http://schemas.microsoft.com/office/powerpoint/2010/main" val="16225818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5"/>
          </p:nvPr>
        </p:nvSpPr>
        <p:spPr/>
        <p:txBody>
          <a:bodyPr/>
          <a:lstStyle/>
          <a:p>
            <a:fld id="{D025C5C3-08BB-43EB-B130-D52380FEC2AB}" type="slidenum">
              <a:rPr lang="en-US" smtClean="0"/>
              <a:t>29</a:t>
            </a:fld>
            <a:endParaRPr lang="en-US" dirty="0"/>
          </a:p>
        </p:txBody>
      </p:sp>
    </p:spTree>
    <p:extLst>
      <p:ext uri="{BB962C8B-B14F-4D97-AF65-F5344CB8AC3E}">
        <p14:creationId xmlns:p14="http://schemas.microsoft.com/office/powerpoint/2010/main" val="42695154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5"/>
          </p:nvPr>
        </p:nvSpPr>
        <p:spPr/>
        <p:txBody>
          <a:bodyPr/>
          <a:lstStyle/>
          <a:p>
            <a:fld id="{D025C5C3-08BB-43EB-B130-D52380FEC2AB}" type="slidenum">
              <a:rPr lang="en-US" smtClean="0"/>
              <a:t>30</a:t>
            </a:fld>
            <a:endParaRPr lang="en-US" dirty="0"/>
          </a:p>
        </p:txBody>
      </p:sp>
    </p:spTree>
    <p:extLst>
      <p:ext uri="{BB962C8B-B14F-4D97-AF65-F5344CB8AC3E}">
        <p14:creationId xmlns:p14="http://schemas.microsoft.com/office/powerpoint/2010/main" val="37976356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D025C5C3-08BB-43EB-B130-D52380FEC2AB}" type="slidenum">
              <a:rPr lang="en-US" smtClean="0"/>
              <a:t>34</a:t>
            </a:fld>
            <a:endParaRPr lang="en-US" dirty="0"/>
          </a:p>
        </p:txBody>
      </p:sp>
    </p:spTree>
    <p:extLst>
      <p:ext uri="{BB962C8B-B14F-4D97-AF65-F5344CB8AC3E}">
        <p14:creationId xmlns:p14="http://schemas.microsoft.com/office/powerpoint/2010/main" val="8006533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25C5C3-08BB-43EB-B130-D52380FEC2AB}" type="slidenum">
              <a:rPr lang="en-US" smtClean="0"/>
              <a:t>35</a:t>
            </a:fld>
            <a:endParaRPr lang="en-US" dirty="0"/>
          </a:p>
        </p:txBody>
      </p:sp>
    </p:spTree>
    <p:extLst>
      <p:ext uri="{BB962C8B-B14F-4D97-AF65-F5344CB8AC3E}">
        <p14:creationId xmlns:p14="http://schemas.microsoft.com/office/powerpoint/2010/main" val="3780443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25C5C3-08BB-43EB-B130-D52380FEC2AB}" type="slidenum">
              <a:rPr lang="en-US" smtClean="0"/>
              <a:t>6</a:t>
            </a:fld>
            <a:endParaRPr lang="en-US" dirty="0"/>
          </a:p>
        </p:txBody>
      </p:sp>
    </p:spTree>
    <p:extLst>
      <p:ext uri="{BB962C8B-B14F-4D97-AF65-F5344CB8AC3E}">
        <p14:creationId xmlns:p14="http://schemas.microsoft.com/office/powerpoint/2010/main" val="7602475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25C5C3-08BB-43EB-B130-D52380FEC2AB}" type="slidenum">
              <a:rPr lang="en-US" smtClean="0"/>
              <a:t>36</a:t>
            </a:fld>
            <a:endParaRPr lang="en-US" dirty="0"/>
          </a:p>
        </p:txBody>
      </p:sp>
    </p:spTree>
    <p:extLst>
      <p:ext uri="{BB962C8B-B14F-4D97-AF65-F5344CB8AC3E}">
        <p14:creationId xmlns:p14="http://schemas.microsoft.com/office/powerpoint/2010/main" val="20174236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25C5C3-08BB-43EB-B130-D52380FEC2AB}" type="slidenum">
              <a:rPr lang="en-US" smtClean="0"/>
              <a:t>37</a:t>
            </a:fld>
            <a:endParaRPr lang="en-US" dirty="0"/>
          </a:p>
        </p:txBody>
      </p:sp>
    </p:spTree>
    <p:extLst>
      <p:ext uri="{BB962C8B-B14F-4D97-AF65-F5344CB8AC3E}">
        <p14:creationId xmlns:p14="http://schemas.microsoft.com/office/powerpoint/2010/main" val="29214462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5"/>
          </p:nvPr>
        </p:nvSpPr>
        <p:spPr/>
        <p:txBody>
          <a:bodyPr/>
          <a:lstStyle/>
          <a:p>
            <a:fld id="{D025C5C3-08BB-43EB-B130-D52380FEC2AB}" type="slidenum">
              <a:rPr lang="en-US" smtClean="0"/>
              <a:t>38</a:t>
            </a:fld>
            <a:endParaRPr lang="en-US" dirty="0"/>
          </a:p>
        </p:txBody>
      </p:sp>
    </p:spTree>
    <p:extLst>
      <p:ext uri="{BB962C8B-B14F-4D97-AF65-F5344CB8AC3E}">
        <p14:creationId xmlns:p14="http://schemas.microsoft.com/office/powerpoint/2010/main" val="23821131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25C5C3-08BB-43EB-B130-D52380FEC2AB}" type="slidenum">
              <a:rPr lang="en-US" smtClean="0"/>
              <a:t>39</a:t>
            </a:fld>
            <a:endParaRPr lang="en-US" dirty="0"/>
          </a:p>
        </p:txBody>
      </p:sp>
    </p:spTree>
    <p:extLst>
      <p:ext uri="{BB962C8B-B14F-4D97-AF65-F5344CB8AC3E}">
        <p14:creationId xmlns:p14="http://schemas.microsoft.com/office/powerpoint/2010/main" val="26863644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25C5C3-08BB-43EB-B130-D52380FEC2AB}" type="slidenum">
              <a:rPr lang="en-US" smtClean="0"/>
              <a:t>40</a:t>
            </a:fld>
            <a:endParaRPr lang="en-US" dirty="0"/>
          </a:p>
        </p:txBody>
      </p:sp>
    </p:spTree>
    <p:extLst>
      <p:ext uri="{BB962C8B-B14F-4D97-AF65-F5344CB8AC3E}">
        <p14:creationId xmlns:p14="http://schemas.microsoft.com/office/powerpoint/2010/main" val="21176020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25C5C3-08BB-43EB-B130-D52380FEC2AB}" type="slidenum">
              <a:rPr lang="en-US" smtClean="0"/>
              <a:t>41</a:t>
            </a:fld>
            <a:endParaRPr lang="en-US" dirty="0"/>
          </a:p>
        </p:txBody>
      </p:sp>
    </p:spTree>
    <p:extLst>
      <p:ext uri="{BB962C8B-B14F-4D97-AF65-F5344CB8AC3E}">
        <p14:creationId xmlns:p14="http://schemas.microsoft.com/office/powerpoint/2010/main" val="3309921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25C5C3-08BB-43EB-B130-D52380FEC2AB}" type="slidenum">
              <a:rPr lang="en-US" smtClean="0"/>
              <a:t>42</a:t>
            </a:fld>
            <a:endParaRPr lang="en-US" dirty="0"/>
          </a:p>
        </p:txBody>
      </p:sp>
    </p:spTree>
    <p:extLst>
      <p:ext uri="{BB962C8B-B14F-4D97-AF65-F5344CB8AC3E}">
        <p14:creationId xmlns:p14="http://schemas.microsoft.com/office/powerpoint/2010/main" val="32791527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25C5C3-08BB-43EB-B130-D52380FEC2AB}" type="slidenum">
              <a:rPr lang="en-US" smtClean="0"/>
              <a:t>43</a:t>
            </a:fld>
            <a:endParaRPr lang="en-US" dirty="0"/>
          </a:p>
        </p:txBody>
      </p:sp>
    </p:spTree>
    <p:extLst>
      <p:ext uri="{BB962C8B-B14F-4D97-AF65-F5344CB8AC3E}">
        <p14:creationId xmlns:p14="http://schemas.microsoft.com/office/powerpoint/2010/main" val="2075427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D025C5C3-08BB-43EB-B130-D52380FEC2AB}" type="slidenum">
              <a:rPr lang="en-US" smtClean="0"/>
              <a:t>7</a:t>
            </a:fld>
            <a:endParaRPr lang="en-US" dirty="0"/>
          </a:p>
        </p:txBody>
      </p:sp>
    </p:spTree>
    <p:extLst>
      <p:ext uri="{BB962C8B-B14F-4D97-AF65-F5344CB8AC3E}">
        <p14:creationId xmlns:p14="http://schemas.microsoft.com/office/powerpoint/2010/main" val="36346656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5"/>
          </p:nvPr>
        </p:nvSpPr>
        <p:spPr/>
        <p:txBody>
          <a:bodyPr/>
          <a:lstStyle/>
          <a:p>
            <a:fld id="{D025C5C3-08BB-43EB-B130-D52380FEC2AB}" type="slidenum">
              <a:rPr lang="en-US" smtClean="0"/>
              <a:t>8</a:t>
            </a:fld>
            <a:endParaRPr lang="en-US" dirty="0"/>
          </a:p>
        </p:txBody>
      </p:sp>
    </p:spTree>
    <p:extLst>
      <p:ext uri="{BB962C8B-B14F-4D97-AF65-F5344CB8AC3E}">
        <p14:creationId xmlns:p14="http://schemas.microsoft.com/office/powerpoint/2010/main" val="3890814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5"/>
          </p:nvPr>
        </p:nvSpPr>
        <p:spPr/>
        <p:txBody>
          <a:bodyPr/>
          <a:lstStyle/>
          <a:p>
            <a:fld id="{D025C5C3-08BB-43EB-B130-D52380FEC2AB}" type="slidenum">
              <a:rPr lang="en-US" smtClean="0"/>
              <a:t>9</a:t>
            </a:fld>
            <a:endParaRPr lang="en-US" dirty="0"/>
          </a:p>
        </p:txBody>
      </p:sp>
    </p:spTree>
    <p:extLst>
      <p:ext uri="{BB962C8B-B14F-4D97-AF65-F5344CB8AC3E}">
        <p14:creationId xmlns:p14="http://schemas.microsoft.com/office/powerpoint/2010/main" val="39324210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D025C5C3-08BB-43EB-B130-D52380FEC2AB}" type="slidenum">
              <a:rPr lang="en-US" smtClean="0"/>
              <a:t>10</a:t>
            </a:fld>
            <a:endParaRPr lang="en-US" dirty="0"/>
          </a:p>
        </p:txBody>
      </p:sp>
    </p:spTree>
    <p:extLst>
      <p:ext uri="{BB962C8B-B14F-4D97-AF65-F5344CB8AC3E}">
        <p14:creationId xmlns:p14="http://schemas.microsoft.com/office/powerpoint/2010/main" val="8471341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5"/>
          </p:nvPr>
        </p:nvSpPr>
        <p:spPr/>
        <p:txBody>
          <a:bodyPr/>
          <a:lstStyle/>
          <a:p>
            <a:fld id="{D025C5C3-08BB-43EB-B130-D52380FEC2AB}" type="slidenum">
              <a:rPr lang="en-US" smtClean="0"/>
              <a:t>11</a:t>
            </a:fld>
            <a:endParaRPr lang="en-US" dirty="0"/>
          </a:p>
        </p:txBody>
      </p:sp>
    </p:spTree>
    <p:extLst>
      <p:ext uri="{BB962C8B-B14F-4D97-AF65-F5344CB8AC3E}">
        <p14:creationId xmlns:p14="http://schemas.microsoft.com/office/powerpoint/2010/main" val="13622831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D025C5C3-08BB-43EB-B130-D52380FEC2AB}" type="slidenum">
              <a:rPr lang="en-US" smtClean="0"/>
              <a:t>12</a:t>
            </a:fld>
            <a:endParaRPr lang="en-US" dirty="0"/>
          </a:p>
        </p:txBody>
      </p:sp>
    </p:spTree>
    <p:extLst>
      <p:ext uri="{BB962C8B-B14F-4D97-AF65-F5344CB8AC3E}">
        <p14:creationId xmlns:p14="http://schemas.microsoft.com/office/powerpoint/2010/main" val="1813165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4.emf"/><Relationship Id="rId4" Type="http://schemas.openxmlformats.org/officeDocument/2006/relationships/oleObject" Target="../embeddings/oleObject2.bin"/></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4FEEBE1-52EB-4069-9A4A-124E84EBC425}" type="datetime1">
              <a:rPr lang="en-US" smtClean="0"/>
              <a:t>9/28/2022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94056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37BFF9-36C3-4DB1-88FA-8FEA8D3F9801}" type="datetime1">
              <a:rPr lang="en-US" smtClean="0"/>
              <a:t>9/28/2022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3951251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432368-3A64-42B9-8D26-8C44CE00B753}" type="datetime1">
              <a:rPr lang="en-US" smtClean="0"/>
              <a:t>9/28/2022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39775407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763838"/>
            <a:ext cx="10363200" cy="1330324"/>
          </a:xfrm>
        </p:spPr>
        <p:txBody>
          <a:bodyPr anchor="ctr">
            <a:normAutofit/>
          </a:bodyPr>
          <a:lstStyle>
            <a:lvl1pPr algn="ctr">
              <a:defRPr sz="4400">
                <a:solidFill>
                  <a:schemeClr val="tx1"/>
                </a:solidFill>
              </a:defRPr>
            </a:lvl1pPr>
          </a:lstStyle>
          <a:p>
            <a:r>
              <a:rPr lang="en-US"/>
              <a:t>CLICK TO EDIT MASTER TITLE STYLE</a:t>
            </a:r>
          </a:p>
        </p:txBody>
      </p:sp>
      <p:sp>
        <p:nvSpPr>
          <p:cNvPr id="3" name="Subtitle 2"/>
          <p:cNvSpPr>
            <a:spLocks noGrp="1"/>
          </p:cNvSpPr>
          <p:nvPr>
            <p:ph type="subTitle" idx="1"/>
          </p:nvPr>
        </p:nvSpPr>
        <p:spPr>
          <a:xfrm>
            <a:off x="1524000" y="4316415"/>
            <a:ext cx="9144000" cy="6905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 Placeholder 11">
            <a:extLst>
              <a:ext uri="{FF2B5EF4-FFF2-40B4-BE49-F238E27FC236}">
                <a16:creationId xmlns:a16="http://schemas.microsoft.com/office/drawing/2014/main" id="{AE38B46A-E2D9-F648-8C4B-C6DF64595CDF}"/>
              </a:ext>
            </a:extLst>
          </p:cNvPr>
          <p:cNvSpPr>
            <a:spLocks noGrp="1"/>
          </p:cNvSpPr>
          <p:nvPr>
            <p:ph type="body" sz="quarter" idx="10" hasCustomPrompt="1"/>
          </p:nvPr>
        </p:nvSpPr>
        <p:spPr>
          <a:xfrm>
            <a:off x="1524000" y="5006977"/>
            <a:ext cx="9144000" cy="774700"/>
          </a:xfrm>
        </p:spPr>
        <p:txBody>
          <a:bodyPr>
            <a:normAutofit/>
          </a:bodyPr>
          <a:lstStyle>
            <a:lvl1pPr marL="0" indent="0" algn="ctr">
              <a:buNone/>
              <a:defRPr sz="2000">
                <a:latin typeface="+mj-lt"/>
              </a:defRPr>
            </a:lvl1pPr>
          </a:lstStyle>
          <a:p>
            <a:pPr lvl="0"/>
            <a:r>
              <a:rPr lang="en-US"/>
              <a:t>Briefer: Name and Title</a:t>
            </a:r>
          </a:p>
        </p:txBody>
      </p:sp>
      <p:sp>
        <p:nvSpPr>
          <p:cNvPr id="4" name="Slide Number Placeholder 3">
            <a:extLst>
              <a:ext uri="{FF2B5EF4-FFF2-40B4-BE49-F238E27FC236}">
                <a16:creationId xmlns:a16="http://schemas.microsoft.com/office/drawing/2014/main" id="{6405287A-C762-B04C-8C78-1932680E8B86}"/>
              </a:ext>
            </a:extLst>
          </p:cNvPr>
          <p:cNvSpPr>
            <a:spLocks noGrp="1"/>
          </p:cNvSpPr>
          <p:nvPr>
            <p:ph type="sldNum" sz="quarter" idx="11"/>
          </p:nvPr>
        </p:nvSpPr>
        <p:spPr/>
        <p:txBody>
          <a:bodyPr/>
          <a:lstStyle/>
          <a:p>
            <a:fld id="{50EE7798-284D-44E6-BD33-EC3C7F4CA87C}" type="slidenum">
              <a:rPr lang="en-US" smtClean="0"/>
              <a:t>‹#›</a:t>
            </a:fld>
            <a:endParaRPr lang="en-US" dirty="0"/>
          </a:p>
        </p:txBody>
      </p:sp>
      <p:pic>
        <p:nvPicPr>
          <p:cNvPr id="6" name="Picture 5">
            <a:extLst>
              <a:ext uri="{FF2B5EF4-FFF2-40B4-BE49-F238E27FC236}">
                <a16:creationId xmlns:a16="http://schemas.microsoft.com/office/drawing/2014/main" id="{3DCF8BCC-BFA1-F642-84C1-3DEA215A8FE4}"/>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27320" y="1076323"/>
            <a:ext cx="1737360" cy="1633538"/>
          </a:xfrm>
          <a:prstGeom prst="rect">
            <a:avLst/>
          </a:prstGeom>
        </p:spPr>
      </p:pic>
    </p:spTree>
    <p:extLst>
      <p:ext uri="{BB962C8B-B14F-4D97-AF65-F5344CB8AC3E}">
        <p14:creationId xmlns:p14="http://schemas.microsoft.com/office/powerpoint/2010/main" val="1502554298"/>
      </p:ext>
    </p:extLst>
  </p:cSld>
  <p:clrMapOvr>
    <a:masterClrMapping/>
  </p:clrMapOvr>
  <p:extLst>
    <p:ext uri="{DCECCB84-F9BA-43D5-87BE-67443E8EF086}">
      <p15:sldGuideLst xmlns:p15="http://schemas.microsoft.com/office/powerpoint/2012/main">
        <p15:guide id="1" orient="horz" pos="3984">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ontent w/ Alt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0" y="1133857"/>
            <a:ext cx="10515600" cy="4818857"/>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D912DB-CF58-2B44-B78F-FA5C3CCFF15B}"/>
              </a:ext>
            </a:extLst>
          </p:cNvPr>
          <p:cNvSpPr>
            <a:spLocks noGrp="1"/>
          </p:cNvSpPr>
          <p:nvPr>
            <p:ph type="body" sz="quarter" idx="13" hasCustomPrompt="1"/>
          </p:nvPr>
        </p:nvSpPr>
        <p:spPr>
          <a:xfrm>
            <a:off x="-3383279" y="982664"/>
            <a:ext cx="3108113" cy="5064125"/>
          </a:xfrm>
        </p:spPr>
        <p:txBody>
          <a:bodyPr/>
          <a:lstStyle>
            <a:lvl1pPr>
              <a:defRPr/>
            </a:lvl1pPr>
          </a:lstStyle>
          <a:p>
            <a:pPr lvl="0"/>
            <a:r>
              <a:rPr lang="en-US"/>
              <a:t>Insert alt text for complex graphic</a:t>
            </a:r>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31180813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two content holders vertic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0" y="1133857"/>
            <a:ext cx="10515600" cy="2076935"/>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09A16403-64DA-D349-9AAF-2952A411FC8C}"/>
              </a:ext>
            </a:extLst>
          </p:cNvPr>
          <p:cNvSpPr>
            <a:spLocks noGrp="1"/>
          </p:cNvSpPr>
          <p:nvPr>
            <p:ph idx="13"/>
          </p:nvPr>
        </p:nvSpPr>
        <p:spPr>
          <a:xfrm>
            <a:off x="838200" y="3523766"/>
            <a:ext cx="10515600" cy="2076935"/>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7004649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Content, and Sidebar Call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2" y="1133856"/>
            <a:ext cx="6878781" cy="48305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13EDEFD9-BFED-434F-8D05-9CA4431F495F}"/>
              </a:ext>
            </a:extLst>
          </p:cNvPr>
          <p:cNvCxnSpPr/>
          <p:nvPr/>
        </p:nvCxnSpPr>
        <p:spPr>
          <a:xfrm>
            <a:off x="7790688" y="1133856"/>
            <a:ext cx="0" cy="483052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7854696" y="1133857"/>
            <a:ext cx="3499104" cy="2586089"/>
          </a:xfrm>
        </p:spPr>
        <p:txBody>
          <a:bodyPr/>
          <a:lstStyle>
            <a:lvl1pPr marL="0" indent="0">
              <a:lnSpc>
                <a:spcPct val="110000"/>
              </a:lnSpc>
              <a:buNone/>
              <a:defRPr/>
            </a:lvl1pPr>
          </a:lstStyle>
          <a:p>
            <a:pPr lvl="0"/>
            <a:r>
              <a:rPr lang="en-US"/>
              <a:t>Click to edit Master text styles</a:t>
            </a:r>
          </a:p>
        </p:txBody>
      </p:sp>
      <p:sp>
        <p:nvSpPr>
          <p:cNvPr id="8" name="Content Placeholder 2">
            <a:extLst>
              <a:ext uri="{FF2B5EF4-FFF2-40B4-BE49-F238E27FC236}">
                <a16:creationId xmlns:a16="http://schemas.microsoft.com/office/drawing/2014/main" id="{11EE1AA3-98A0-E149-81B7-A4FC8FBABDDB}"/>
              </a:ext>
            </a:extLst>
          </p:cNvPr>
          <p:cNvSpPr>
            <a:spLocks noGrp="1"/>
          </p:cNvSpPr>
          <p:nvPr>
            <p:ph idx="14"/>
          </p:nvPr>
        </p:nvSpPr>
        <p:spPr>
          <a:xfrm>
            <a:off x="7854697" y="3719946"/>
            <a:ext cx="3499104" cy="2244437"/>
          </a:xfrm>
        </p:spPr>
        <p:txBody>
          <a:bodyPr/>
          <a:lstStyle>
            <a:lvl1pPr marL="0" indent="0">
              <a:lnSpc>
                <a:spcPct val="110000"/>
              </a:lnSpc>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24026634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Content, and Two Supporting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2" y="1133856"/>
            <a:ext cx="4438649" cy="48305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5486400" y="1133857"/>
            <a:ext cx="5867400" cy="2586089"/>
          </a:xfrm>
        </p:spPr>
        <p:txBody>
          <a:bodyPr/>
          <a:lstStyle>
            <a:lvl1pPr marL="0" indent="0">
              <a:lnSpc>
                <a:spcPct val="110000"/>
              </a:lnSpc>
              <a:buNone/>
              <a:defRPr/>
            </a:lvl1pPr>
          </a:lstStyle>
          <a:p>
            <a:pPr lvl="0"/>
            <a:r>
              <a:rPr lang="en-US"/>
              <a:t>Click to edit Master text styles</a:t>
            </a:r>
          </a:p>
        </p:txBody>
      </p:sp>
      <p:sp>
        <p:nvSpPr>
          <p:cNvPr id="8" name="Content Placeholder 2">
            <a:extLst>
              <a:ext uri="{FF2B5EF4-FFF2-40B4-BE49-F238E27FC236}">
                <a16:creationId xmlns:a16="http://schemas.microsoft.com/office/drawing/2014/main" id="{11EE1AA3-98A0-E149-81B7-A4FC8FBABDDB}"/>
              </a:ext>
            </a:extLst>
          </p:cNvPr>
          <p:cNvSpPr>
            <a:spLocks noGrp="1"/>
          </p:cNvSpPr>
          <p:nvPr>
            <p:ph idx="14"/>
          </p:nvPr>
        </p:nvSpPr>
        <p:spPr>
          <a:xfrm>
            <a:off x="5486401" y="3719946"/>
            <a:ext cx="5867401" cy="2244437"/>
          </a:xfrm>
        </p:spPr>
        <p:txBody>
          <a:bodyPr/>
          <a:lstStyle>
            <a:lvl1pPr marL="0" indent="0">
              <a:lnSpc>
                <a:spcPct val="110000"/>
              </a:lnSpc>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19479993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Content, and Three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1"/>
          <p:cNvSpPr>
            <a:spLocks noGrp="1"/>
          </p:cNvSpPr>
          <p:nvPr>
            <p:ph idx="1"/>
          </p:nvPr>
        </p:nvSpPr>
        <p:spPr>
          <a:xfrm>
            <a:off x="838201" y="1133856"/>
            <a:ext cx="10515599" cy="18587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838200" y="3087348"/>
            <a:ext cx="3413760" cy="1391135"/>
          </a:xfrm>
        </p:spPr>
        <p:txBody>
          <a:bodyPr/>
          <a:lstStyle>
            <a:lvl1pPr marL="0" indent="0">
              <a:lnSpc>
                <a:spcPct val="110000"/>
              </a:lnSpc>
              <a:buNone/>
              <a:defRPr/>
            </a:lvl1pPr>
          </a:lstStyle>
          <a:p>
            <a:pPr lvl="0"/>
            <a:r>
              <a:rPr lang="en-US"/>
              <a:t>Click to edit Master text styles</a:t>
            </a:r>
          </a:p>
        </p:txBody>
      </p:sp>
      <p:sp>
        <p:nvSpPr>
          <p:cNvPr id="9" name="Content Placeholder 2b">
            <a:extLst>
              <a:ext uri="{FF2B5EF4-FFF2-40B4-BE49-F238E27FC236}">
                <a16:creationId xmlns:a16="http://schemas.microsoft.com/office/drawing/2014/main" id="{7ADB0280-2725-5348-9620-05FFA815C35A}"/>
              </a:ext>
            </a:extLst>
          </p:cNvPr>
          <p:cNvSpPr>
            <a:spLocks noGrp="1"/>
          </p:cNvSpPr>
          <p:nvPr>
            <p:ph idx="15"/>
          </p:nvPr>
        </p:nvSpPr>
        <p:spPr>
          <a:xfrm>
            <a:off x="838200" y="4573248"/>
            <a:ext cx="3413760" cy="1388641"/>
          </a:xfrm>
        </p:spPr>
        <p:txBody>
          <a:bodyPr/>
          <a:lstStyle>
            <a:lvl1pPr marL="0" indent="0">
              <a:lnSpc>
                <a:spcPct val="110000"/>
              </a:lnSpc>
              <a:buNone/>
              <a:defRPr/>
            </a:lvl1pPr>
          </a:lstStyle>
          <a:p>
            <a:pPr lvl="0"/>
            <a:r>
              <a:rPr lang="en-US"/>
              <a:t>Click to edit Master text styles</a:t>
            </a:r>
          </a:p>
        </p:txBody>
      </p:sp>
      <p:sp>
        <p:nvSpPr>
          <p:cNvPr id="8" name="Content Placeholder 3">
            <a:extLst>
              <a:ext uri="{FF2B5EF4-FFF2-40B4-BE49-F238E27FC236}">
                <a16:creationId xmlns:a16="http://schemas.microsoft.com/office/drawing/2014/main" id="{11EE1AA3-98A0-E149-81B7-A4FC8FBABDDB}"/>
              </a:ext>
            </a:extLst>
          </p:cNvPr>
          <p:cNvSpPr>
            <a:spLocks noGrp="1"/>
          </p:cNvSpPr>
          <p:nvPr>
            <p:ph idx="14"/>
          </p:nvPr>
        </p:nvSpPr>
        <p:spPr>
          <a:xfrm>
            <a:off x="4389119" y="3088594"/>
            <a:ext cx="3413760" cy="1389888"/>
          </a:xfrm>
        </p:spPr>
        <p:txBody>
          <a:bodyPr/>
          <a:lstStyle>
            <a:lvl1pPr marL="0" indent="0">
              <a:lnSpc>
                <a:spcPct val="110000"/>
              </a:lnSpc>
              <a:buNone/>
              <a:defRPr/>
            </a:lvl1pPr>
          </a:lstStyle>
          <a:p>
            <a:pPr lvl="0"/>
            <a:r>
              <a:rPr lang="en-US"/>
              <a:t>Click to edit Master text styles</a:t>
            </a:r>
          </a:p>
        </p:txBody>
      </p:sp>
      <p:sp>
        <p:nvSpPr>
          <p:cNvPr id="13" name="Content Placeholder 3b">
            <a:extLst>
              <a:ext uri="{FF2B5EF4-FFF2-40B4-BE49-F238E27FC236}">
                <a16:creationId xmlns:a16="http://schemas.microsoft.com/office/drawing/2014/main" id="{C41BE50D-B3FE-114C-BA57-58A4DEA04B56}"/>
              </a:ext>
            </a:extLst>
          </p:cNvPr>
          <p:cNvSpPr>
            <a:spLocks noGrp="1"/>
          </p:cNvSpPr>
          <p:nvPr>
            <p:ph idx="16"/>
          </p:nvPr>
        </p:nvSpPr>
        <p:spPr>
          <a:xfrm>
            <a:off x="4389119" y="4574494"/>
            <a:ext cx="3413760" cy="1389888"/>
          </a:xfrm>
        </p:spPr>
        <p:txBody>
          <a:bodyPr/>
          <a:lstStyle>
            <a:lvl1pPr marL="0" indent="0">
              <a:lnSpc>
                <a:spcPct val="110000"/>
              </a:lnSpc>
              <a:buNone/>
              <a:defRPr/>
            </a:lvl1pPr>
          </a:lstStyle>
          <a:p>
            <a:pPr lvl="0"/>
            <a:r>
              <a:rPr lang="en-US"/>
              <a:t>Click to edit Master text styles</a:t>
            </a:r>
          </a:p>
        </p:txBody>
      </p:sp>
      <p:sp>
        <p:nvSpPr>
          <p:cNvPr id="14" name="Content Placeholder 4">
            <a:extLst>
              <a:ext uri="{FF2B5EF4-FFF2-40B4-BE49-F238E27FC236}">
                <a16:creationId xmlns:a16="http://schemas.microsoft.com/office/drawing/2014/main" id="{255A5921-CC24-C744-992F-90BB2C7F7737}"/>
              </a:ext>
            </a:extLst>
          </p:cNvPr>
          <p:cNvSpPr>
            <a:spLocks noGrp="1"/>
          </p:cNvSpPr>
          <p:nvPr>
            <p:ph idx="17"/>
          </p:nvPr>
        </p:nvSpPr>
        <p:spPr>
          <a:xfrm>
            <a:off x="7940039" y="3089841"/>
            <a:ext cx="3413760" cy="1389888"/>
          </a:xfrm>
        </p:spPr>
        <p:txBody>
          <a:bodyPr/>
          <a:lstStyle>
            <a:lvl1pPr marL="0" indent="0">
              <a:lnSpc>
                <a:spcPct val="110000"/>
              </a:lnSpc>
              <a:buNone/>
              <a:defRPr/>
            </a:lvl1pPr>
          </a:lstStyle>
          <a:p>
            <a:pPr lvl="0"/>
            <a:r>
              <a:rPr lang="en-US"/>
              <a:t>Click to edit Master text styles</a:t>
            </a:r>
          </a:p>
        </p:txBody>
      </p:sp>
      <p:sp>
        <p:nvSpPr>
          <p:cNvPr id="15" name="Content Placeholder 4b">
            <a:extLst>
              <a:ext uri="{FF2B5EF4-FFF2-40B4-BE49-F238E27FC236}">
                <a16:creationId xmlns:a16="http://schemas.microsoft.com/office/drawing/2014/main" id="{1F9DC565-F7CD-4D49-BBFE-54E017FCDBC7}"/>
              </a:ext>
            </a:extLst>
          </p:cNvPr>
          <p:cNvSpPr>
            <a:spLocks noGrp="1"/>
          </p:cNvSpPr>
          <p:nvPr>
            <p:ph idx="18"/>
          </p:nvPr>
        </p:nvSpPr>
        <p:spPr>
          <a:xfrm>
            <a:off x="7940039" y="4573247"/>
            <a:ext cx="3413760" cy="1389888"/>
          </a:xfrm>
        </p:spPr>
        <p:txBody>
          <a:bodyPr/>
          <a:lstStyle>
            <a:lvl1pPr marL="0" indent="0">
              <a:lnSpc>
                <a:spcPct val="110000"/>
              </a:lnSpc>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4050910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Header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824-BC4D-BC4E-8F89-78915197848F}"/>
              </a:ext>
            </a:extLst>
          </p:cNvPr>
          <p:cNvSpPr>
            <a:spLocks noGrp="1"/>
          </p:cNvSpPr>
          <p:nvPr>
            <p:ph type="title" hasCustomPrompt="1"/>
          </p:nvPr>
        </p:nvSpPr>
        <p:spPr>
          <a:xfrm>
            <a:off x="838200" y="118873"/>
            <a:ext cx="10515600" cy="752929"/>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D126D2C3-64E2-7440-99AC-F8DC77F0E964}"/>
              </a:ext>
            </a:extLst>
          </p:cNvPr>
          <p:cNvSpPr>
            <a:spLocks noGrp="1"/>
          </p:cNvSpPr>
          <p:nvPr>
            <p:ph type="body" idx="1" hasCustomPrompt="1"/>
          </p:nvPr>
        </p:nvSpPr>
        <p:spPr>
          <a:xfrm>
            <a:off x="839789" y="1137442"/>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7" name="Content Placeholder 2">
            <a:extLst>
              <a:ext uri="{FF2B5EF4-FFF2-40B4-BE49-F238E27FC236}">
                <a16:creationId xmlns:a16="http://schemas.microsoft.com/office/drawing/2014/main" id="{33D4B0C3-AED5-1149-A608-D92E5AF5417A}"/>
              </a:ext>
            </a:extLst>
          </p:cNvPr>
          <p:cNvSpPr>
            <a:spLocks noGrp="1"/>
          </p:cNvSpPr>
          <p:nvPr>
            <p:ph idx="11"/>
          </p:nvPr>
        </p:nvSpPr>
        <p:spPr>
          <a:xfrm>
            <a:off x="838200" y="1641764"/>
            <a:ext cx="10515600" cy="428199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4A79C999-42AF-3D4F-A523-E1CD40483976}"/>
              </a:ext>
            </a:extLst>
          </p:cNvPr>
          <p:cNvSpPr>
            <a:spLocks noGrp="1"/>
          </p:cNvSpPr>
          <p:nvPr>
            <p:ph type="sldNum" sz="quarter" idx="10"/>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4496194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Two subheadings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824-BC4D-BC4E-8F89-78915197848F}"/>
              </a:ext>
            </a:extLst>
          </p:cNvPr>
          <p:cNvSpPr>
            <a:spLocks noGrp="1"/>
          </p:cNvSpPr>
          <p:nvPr>
            <p:ph type="title" hasCustomPrompt="1"/>
          </p:nvPr>
        </p:nvSpPr>
        <p:spPr>
          <a:xfrm>
            <a:off x="838200" y="118873"/>
            <a:ext cx="10515600" cy="752929"/>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D126D2C3-64E2-7440-99AC-F8DC77F0E964}"/>
              </a:ext>
            </a:extLst>
          </p:cNvPr>
          <p:cNvSpPr>
            <a:spLocks noGrp="1"/>
          </p:cNvSpPr>
          <p:nvPr>
            <p:ph type="body" idx="1" hasCustomPrompt="1"/>
          </p:nvPr>
        </p:nvSpPr>
        <p:spPr>
          <a:xfrm>
            <a:off x="839789" y="1137442"/>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7" name="Content Placeholder 2">
            <a:extLst>
              <a:ext uri="{FF2B5EF4-FFF2-40B4-BE49-F238E27FC236}">
                <a16:creationId xmlns:a16="http://schemas.microsoft.com/office/drawing/2014/main" id="{33D4B0C3-AED5-1149-A608-D92E5AF5417A}"/>
              </a:ext>
            </a:extLst>
          </p:cNvPr>
          <p:cNvSpPr>
            <a:spLocks noGrp="1"/>
          </p:cNvSpPr>
          <p:nvPr>
            <p:ph idx="11"/>
          </p:nvPr>
        </p:nvSpPr>
        <p:spPr>
          <a:xfrm>
            <a:off x="838200" y="1641765"/>
            <a:ext cx="10515600" cy="1735281"/>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2">
            <a:extLst>
              <a:ext uri="{FF2B5EF4-FFF2-40B4-BE49-F238E27FC236}">
                <a16:creationId xmlns:a16="http://schemas.microsoft.com/office/drawing/2014/main" id="{902669C5-C031-0949-BCEF-538915E07FD2}"/>
              </a:ext>
            </a:extLst>
          </p:cNvPr>
          <p:cNvSpPr>
            <a:spLocks noGrp="1"/>
          </p:cNvSpPr>
          <p:nvPr>
            <p:ph type="body" idx="12" hasCustomPrompt="1"/>
          </p:nvPr>
        </p:nvSpPr>
        <p:spPr>
          <a:xfrm>
            <a:off x="839789" y="3589697"/>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9" name="Content Placeholder 2">
            <a:extLst>
              <a:ext uri="{FF2B5EF4-FFF2-40B4-BE49-F238E27FC236}">
                <a16:creationId xmlns:a16="http://schemas.microsoft.com/office/drawing/2014/main" id="{85809810-9DB7-E84D-9C39-5D795F1B7EEB}"/>
              </a:ext>
            </a:extLst>
          </p:cNvPr>
          <p:cNvSpPr>
            <a:spLocks noGrp="1"/>
          </p:cNvSpPr>
          <p:nvPr>
            <p:ph idx="13"/>
          </p:nvPr>
        </p:nvSpPr>
        <p:spPr>
          <a:xfrm>
            <a:off x="838200" y="4094020"/>
            <a:ext cx="10515600" cy="1735281"/>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4A79C999-42AF-3D4F-A523-E1CD40483976}"/>
              </a:ext>
            </a:extLst>
          </p:cNvPr>
          <p:cNvSpPr>
            <a:spLocks noGrp="1"/>
          </p:cNvSpPr>
          <p:nvPr>
            <p:ph type="sldNum" sz="quarter" idx="10"/>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350132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DD2AB52-3520-4185-840D-69649027815F}"/>
              </a:ext>
            </a:extLst>
          </p:cNvPr>
          <p:cNvGraphicFramePr>
            <a:graphicFrameLocks noChangeAspect="1"/>
          </p:cNvGraphicFramePr>
          <p:nvPr>
            <p:custDataLst>
              <p:tags r:id="rId2"/>
            </p:custDataLst>
            <p:extLst>
              <p:ext uri="{D42A27DB-BD31-4B8C-83A1-F6EECF244321}">
                <p14:modId xmlns:p14="http://schemas.microsoft.com/office/powerpoint/2010/main" val="16196084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65" name="think-cell Slide" r:id="rId4" imgW="395" imgH="394" progId="TCLayout.ActiveDocument.1">
                  <p:embed/>
                </p:oleObj>
              </mc:Choice>
              <mc:Fallback>
                <p:oleObj name="think-cell Slide" r:id="rId4" imgW="395" imgH="394" progId="TCLayout.ActiveDocument.1">
                  <p:embed/>
                  <p:pic>
                    <p:nvPicPr>
                      <p:cNvPr id="8" name="Object 7" hidden="1">
                        <a:extLst>
                          <a:ext uri="{FF2B5EF4-FFF2-40B4-BE49-F238E27FC236}">
                            <a16:creationId xmlns:a16="http://schemas.microsoft.com/office/drawing/2014/main" id="{6DD2AB52-3520-4185-840D-69649027815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285750" y="166264"/>
            <a:ext cx="10515600" cy="618385"/>
          </a:xfrm>
        </p:spPr>
        <p:txBody>
          <a:bodyPr vert="horz"/>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8D2BCE-DE97-4738-9EEC-CF13EEB3BB77}" type="datetime1">
              <a:rPr lang="en-US" smtClean="0"/>
              <a:t>9/28/2022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429750" y="5708266"/>
            <a:ext cx="2743200" cy="365125"/>
          </a:xfrm>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3861661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and Two Columns Horizonta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lvl1pPr>
          </a:lstStyle>
          <a:p>
            <a:r>
              <a:rPr lang="en-US"/>
              <a:t>Click to edit master title style</a:t>
            </a:r>
          </a:p>
        </p:txBody>
      </p:sp>
      <p:sp>
        <p:nvSpPr>
          <p:cNvPr id="3" name="Content Placeholder 2"/>
          <p:cNvSpPr>
            <a:spLocks noGrp="1"/>
          </p:cNvSpPr>
          <p:nvPr>
            <p:ph sz="half" idx="1"/>
          </p:nvPr>
        </p:nvSpPr>
        <p:spPr>
          <a:xfrm>
            <a:off x="838200" y="1079501"/>
            <a:ext cx="5181600" cy="4831442"/>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079501"/>
            <a:ext cx="5181600" cy="483144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40408528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three content holder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9743"/>
            <a:ext cx="10515600" cy="752929"/>
          </a:xfrm>
        </p:spPr>
        <p:txBody>
          <a:bodyPr/>
          <a:lstStyle/>
          <a:p>
            <a:r>
              <a:rPr lang="en-US"/>
              <a:t>Click to edit master title style</a:t>
            </a:r>
          </a:p>
        </p:txBody>
      </p:sp>
      <p:sp>
        <p:nvSpPr>
          <p:cNvPr id="4" name="Content Placeholder 1">
            <a:extLst>
              <a:ext uri="{FF2B5EF4-FFF2-40B4-BE49-F238E27FC236}">
                <a16:creationId xmlns:a16="http://schemas.microsoft.com/office/drawing/2014/main" id="{2EBA3E1E-B72D-5841-BE68-B0030368BE0B}"/>
              </a:ext>
            </a:extLst>
          </p:cNvPr>
          <p:cNvSpPr>
            <a:spLocks noGrp="1"/>
          </p:cNvSpPr>
          <p:nvPr>
            <p:ph sz="quarter" idx="13"/>
          </p:nvPr>
        </p:nvSpPr>
        <p:spPr>
          <a:xfrm>
            <a:off x="838200" y="1058864"/>
            <a:ext cx="5471584" cy="21174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72D7FA09-D982-8A4E-B298-316DB9B05D14}"/>
              </a:ext>
            </a:extLst>
          </p:cNvPr>
          <p:cNvSpPr>
            <a:spLocks noGrp="1"/>
          </p:cNvSpPr>
          <p:nvPr>
            <p:ph sz="quarter" idx="14"/>
          </p:nvPr>
        </p:nvSpPr>
        <p:spPr>
          <a:xfrm>
            <a:off x="838200" y="3401011"/>
            <a:ext cx="5471584" cy="2535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5DDD0237-E847-CA45-B519-10F5341252AA}"/>
              </a:ext>
            </a:extLst>
          </p:cNvPr>
          <p:cNvSpPr>
            <a:spLocks noGrp="1"/>
          </p:cNvSpPr>
          <p:nvPr>
            <p:ph sz="quarter" idx="15"/>
          </p:nvPr>
        </p:nvSpPr>
        <p:spPr>
          <a:xfrm>
            <a:off x="6485021" y="1058864"/>
            <a:ext cx="5471584" cy="48773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3236626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A16DA0-F068-43C0-A756-468D0B3F9258}" type="datetime1">
              <a:rPr lang="en-US" smtClean="0"/>
              <a:t>9/28/2022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cxnSp>
        <p:nvCxnSpPr>
          <p:cNvPr id="7" name="Straight Connector 6" descr="&quot;&quot;">
            <a:extLst>
              <a:ext uri="{FF2B5EF4-FFF2-40B4-BE49-F238E27FC236}">
                <a16:creationId xmlns:a16="http://schemas.microsoft.com/office/drawing/2014/main" id="{BEAC91FE-22FD-4E6A-87EB-4B75B31CDEB8}"/>
              </a:ext>
            </a:extLst>
          </p:cNvPr>
          <p:cNvCxnSpPr/>
          <p:nvPr/>
        </p:nvCxnSpPr>
        <p:spPr>
          <a:xfrm>
            <a:off x="831851" y="3571876"/>
            <a:ext cx="10515600" cy="0"/>
          </a:xfrm>
          <a:prstGeom prst="line">
            <a:avLst/>
          </a:prstGeom>
          <a:ln>
            <a:solidFill>
              <a:srgbClr val="003F7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0869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C9A8304-FB91-4D4D-BF42-91A7322333F4}" type="datetime1">
              <a:rPr lang="en-US" smtClean="0"/>
              <a:t>9/28/2022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912633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8182389-14DC-4721-BF8D-4DD66374D87B}" type="datetime1">
              <a:rPr lang="en-US" smtClean="0"/>
              <a:t>9/28/2022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4164922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CF734AF-FB84-4810-A57F-738AFA555D0D}" type="datetime1">
              <a:rPr lang="en-US" smtClean="0"/>
              <a:t>9/28/2022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922497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82E4FE-E35D-41DF-8CE6-35EE4461195F}" type="datetime1">
              <a:rPr lang="en-US" smtClean="0"/>
              <a:t>9/28/2022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3274979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C4F6442-1AAE-40B3-9A8D-5FD5E41B244D}" type="datetime1">
              <a:rPr lang="en-US" smtClean="0"/>
              <a:t>9/28/2022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3965565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9C8FF30-2541-4F44-B425-A92D0D0772FB}" type="datetime1">
              <a:rPr lang="en-US" smtClean="0"/>
              <a:t>9/28/2022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92243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oleObject" Target="../embeddings/oleObject1.bin"/><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vmlDrawing" Target="../drawings/vmlDrawing1.vml"/><Relationship Id="rId28"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 Id="rId27"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BCCC815A-F2C9-434C-A69F-6B52C370B91D}"/>
              </a:ext>
            </a:extLst>
          </p:cNvPr>
          <p:cNvGraphicFramePr>
            <a:graphicFrameLocks noChangeAspect="1"/>
          </p:cNvGraphicFramePr>
          <p:nvPr>
            <p:custDataLst>
              <p:tags r:id="rId24"/>
            </p:custDataLst>
            <p:extLst>
              <p:ext uri="{D42A27DB-BD31-4B8C-83A1-F6EECF244321}">
                <p14:modId xmlns:p14="http://schemas.microsoft.com/office/powerpoint/2010/main" val="36011887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41" name="think-cell Slide" r:id="rId26" imgW="395" imgH="396" progId="TCLayout.ActiveDocument.1">
                  <p:embed/>
                </p:oleObj>
              </mc:Choice>
              <mc:Fallback>
                <p:oleObj name="think-cell Slide" r:id="rId26" imgW="395" imgH="396" progId="TCLayout.ActiveDocument.1">
                  <p:embed/>
                  <p:pic>
                    <p:nvPicPr>
                      <p:cNvPr id="13" name="Object 12" hidden="1">
                        <a:extLst>
                          <a:ext uri="{FF2B5EF4-FFF2-40B4-BE49-F238E27FC236}">
                            <a16:creationId xmlns:a16="http://schemas.microsoft.com/office/drawing/2014/main" id="{BCCC815A-F2C9-434C-A69F-6B52C370B91D}"/>
                          </a:ext>
                        </a:extLst>
                      </p:cNvPr>
                      <p:cNvPicPr/>
                      <p:nvPr/>
                    </p:nvPicPr>
                    <p:blipFill>
                      <a:blip r:embed="rId27"/>
                      <a:stretch>
                        <a:fillRect/>
                      </a:stretch>
                    </p:blipFill>
                    <p:spPr>
                      <a:xfrm>
                        <a:off x="1588" y="1588"/>
                        <a:ext cx="1588" cy="1588"/>
                      </a:xfrm>
                      <a:prstGeom prst="rect">
                        <a:avLst/>
                      </a:prstGeom>
                    </p:spPr>
                  </p:pic>
                </p:oleObj>
              </mc:Fallback>
            </mc:AlternateContent>
          </a:graphicData>
        </a:graphic>
      </p:graphicFrame>
      <p:sp>
        <p:nvSpPr>
          <p:cNvPr id="12" name="Rectangle 11" hidden="1">
            <a:extLst>
              <a:ext uri="{FF2B5EF4-FFF2-40B4-BE49-F238E27FC236}">
                <a16:creationId xmlns:a16="http://schemas.microsoft.com/office/drawing/2014/main" id="{7E99BCBC-83A5-40D0-8DE3-4DB102CDECA1}"/>
              </a:ext>
            </a:extLst>
          </p:cNvPr>
          <p:cNvSpPr/>
          <p:nvPr>
            <p:custDataLst>
              <p:tags r:id="rId2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dirty="0">
              <a:latin typeface="Calibri Light" panose="020F0302020204030204" pitchFamily="34" charset="0"/>
              <a:ea typeface="+mj-ea"/>
              <a:cs typeface="+mj-cs"/>
              <a:sym typeface="Calibri Light" panose="020F0302020204030204" pitchFamily="34" charset="0"/>
            </a:endParaRPr>
          </a:p>
        </p:txBody>
      </p:sp>
      <p:sp>
        <p:nvSpPr>
          <p:cNvPr id="3" name="Text Placeholder 2"/>
          <p:cNvSpPr>
            <a:spLocks noGrp="1"/>
          </p:cNvSpPr>
          <p:nvPr>
            <p:ph type="body" idx="1"/>
          </p:nvPr>
        </p:nvSpPr>
        <p:spPr>
          <a:xfrm>
            <a:off x="371475" y="1361621"/>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3C7ADA-EF7D-4D47-A144-09895E5F4AE8}" type="datetime1">
              <a:rPr lang="en-US" smtClean="0"/>
              <a:t>9/28/2022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EE7798-284D-44E6-BD33-EC3C7F4CA87C}" type="slidenum">
              <a:rPr lang="en-US" smtClean="0"/>
              <a:t>‹#›</a:t>
            </a:fld>
            <a:endParaRPr lang="en-US" dirty="0"/>
          </a:p>
        </p:txBody>
      </p:sp>
      <p:sp>
        <p:nvSpPr>
          <p:cNvPr id="7" name="Rectangle 6" descr="&quot;&quot;">
            <a:extLst>
              <a:ext uri="{FF2B5EF4-FFF2-40B4-BE49-F238E27FC236}">
                <a16:creationId xmlns:a16="http://schemas.microsoft.com/office/drawing/2014/main" id="{9A344643-0805-4A78-8519-399E280674A5}"/>
              </a:ext>
            </a:extLst>
          </p:cNvPr>
          <p:cNvSpPr/>
          <p:nvPr/>
        </p:nvSpPr>
        <p:spPr>
          <a:xfrm>
            <a:off x="0" y="0"/>
            <a:ext cx="12192000" cy="87267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7">
            <a:extLst>
              <a:ext uri="{FF2B5EF4-FFF2-40B4-BE49-F238E27FC236}">
                <a16:creationId xmlns:a16="http://schemas.microsoft.com/office/drawing/2014/main" id="{451C4A79-7B67-4263-9C21-0F0F093D2ECB}"/>
              </a:ext>
            </a:extLst>
          </p:cNvPr>
          <p:cNvSpPr/>
          <p:nvPr/>
        </p:nvSpPr>
        <p:spPr>
          <a:xfrm>
            <a:off x="0" y="6140681"/>
            <a:ext cx="12192000" cy="731839"/>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dirty="0">
              <a:solidFill>
                <a:prstClr val="white"/>
              </a:solidFill>
            </a:endParaRPr>
          </a:p>
        </p:txBody>
      </p:sp>
      <p:pic>
        <p:nvPicPr>
          <p:cNvPr id="9" name="Picture 2" descr="Choose VA logo">
            <a:extLst>
              <a:ext uri="{FF2B5EF4-FFF2-40B4-BE49-F238E27FC236}">
                <a16:creationId xmlns:a16="http://schemas.microsoft.com/office/drawing/2014/main" id="{ED68DA6A-5DF1-4139-9A45-26BF50A0D2A3}"/>
              </a:ext>
            </a:extLst>
          </p:cNvPr>
          <p:cNvPicPr>
            <a:picLocks noChangeAspect="1" noChangeArrowheads="1"/>
          </p:cNvPicPr>
          <p:nvPr/>
        </p:nvPicPr>
        <p:blipFill>
          <a:blip r:embed="rId28" cstate="screen">
            <a:extLst>
              <a:ext uri="{28A0092B-C50C-407E-A947-70E740481C1C}">
                <a14:useLocalDpi xmlns:a14="http://schemas.microsoft.com/office/drawing/2010/main"/>
              </a:ext>
            </a:extLst>
          </a:blip>
          <a:srcRect/>
          <a:stretch>
            <a:fillRect/>
          </a:stretch>
        </p:blipFill>
        <p:spPr bwMode="auto">
          <a:xfrm>
            <a:off x="203201" y="6191250"/>
            <a:ext cx="2368550" cy="5486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Seal and logo for the U.S. Department of Veterans Affairs">
            <a:extLst>
              <a:ext uri="{FF2B5EF4-FFF2-40B4-BE49-F238E27FC236}">
                <a16:creationId xmlns:a16="http://schemas.microsoft.com/office/drawing/2014/main" id="{89C54729-2C98-4A73-B5EB-4446016F3463}"/>
              </a:ext>
            </a:extLst>
          </p:cNvPr>
          <p:cNvPicPr>
            <a:picLocks noChangeAspect="1"/>
          </p:cNvPicPr>
          <p:nvPr/>
        </p:nvPicPr>
        <p:blipFill>
          <a:blip r:embed="rId29" cstate="screen">
            <a:extLst>
              <a:ext uri="{28A0092B-C50C-407E-A947-70E740481C1C}">
                <a14:useLocalDpi xmlns:a14="http://schemas.microsoft.com/office/drawing/2010/main"/>
              </a:ext>
            </a:extLst>
          </a:blip>
          <a:stretch>
            <a:fillRect/>
          </a:stretch>
        </p:blipFill>
        <p:spPr>
          <a:xfrm>
            <a:off x="8743950" y="6184206"/>
            <a:ext cx="2940051" cy="641708"/>
          </a:xfrm>
          <a:prstGeom prst="rect">
            <a:avLst/>
          </a:prstGeom>
        </p:spPr>
      </p:pic>
      <p:sp>
        <p:nvSpPr>
          <p:cNvPr id="2" name="Title Placeholder 1"/>
          <p:cNvSpPr>
            <a:spLocks noGrp="1"/>
          </p:cNvSpPr>
          <p:nvPr>
            <p:ph type="title"/>
          </p:nvPr>
        </p:nvSpPr>
        <p:spPr>
          <a:xfrm>
            <a:off x="390525" y="97245"/>
            <a:ext cx="10515600" cy="680223"/>
          </a:xfrm>
          <a:prstGeom prst="rect">
            <a:avLst/>
          </a:prstGeom>
        </p:spPr>
        <p:txBody>
          <a:bodyPr vert="horz" lIns="91440" tIns="45720" rIns="91440" bIns="45720" rtlCol="0" anchor="ctr">
            <a:noAutofit/>
          </a:bodyPr>
          <a:lstStyle/>
          <a:p>
            <a:r>
              <a:rPr lang="en-US"/>
              <a:t>Click to edit Master title style</a:t>
            </a:r>
          </a:p>
        </p:txBody>
      </p:sp>
    </p:spTree>
    <p:extLst>
      <p:ext uri="{BB962C8B-B14F-4D97-AF65-F5344CB8AC3E}">
        <p14:creationId xmlns:p14="http://schemas.microsoft.com/office/powerpoint/2010/main" val="13400024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Lst>
  <p:hf hdr="0" ftr="0" dt="0"/>
  <p:txStyles>
    <p:title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research.va.gov/programs/orppe/education/webinars/archives.cfm"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mailto:VHACOORDBiosafety@va.gov"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6.xml.rels><?xml version="1.0" encoding="UTF-8" standalone="yes"?>
<Relationships xmlns="http://schemas.openxmlformats.org/package/2006/relationships"><Relationship Id="rId3" Type="http://schemas.openxmlformats.org/officeDocument/2006/relationships/hyperlink" Target="mailto:VHACOORDBIOSAFETY@VA.GOV"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37.xml.rels><?xml version="1.0" encoding="UTF-8" standalone="yes"?>
<Relationships xmlns="http://schemas.openxmlformats.org/package/2006/relationships"><Relationship Id="rId3" Type="http://schemas.openxmlformats.org/officeDocument/2006/relationships/hyperlink" Target="https://www.research.va.gov/programs/orppe/education/toolkits/biosafety.cfm"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hyperlink" Target="https://osp.od.nih.gov/wp-content/uploads/IBC-Self-Assessment-Tool-2021.docx" TargetMode="External"/></Relationships>
</file>

<file path=ppt/slides/_rels/slide39.xml.rels><?xml version="1.0" encoding="UTF-8" standalone="yes"?>
<Relationships xmlns="http://schemas.openxmlformats.org/package/2006/relationships"><Relationship Id="rId8" Type="http://schemas.openxmlformats.org/officeDocument/2006/relationships/hyperlink" Target="https://osp.od.nih.gov/biotechnology/nih-guidelines-faqs/" TargetMode="External"/><Relationship Id="rId3" Type="http://schemas.openxmlformats.org/officeDocument/2006/relationships/hyperlink" Target="https://www.research.va.gov/programs/biosafety/default.cfm" TargetMode="External"/><Relationship Id="rId7" Type="http://schemas.openxmlformats.org/officeDocument/2006/relationships/hyperlink" Target="https://osp.od.nih.gov/biotechnology/nih-guidelines/"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https://www.cdc.gov/labs/BMBL.html" TargetMode="External"/><Relationship Id="rId5" Type="http://schemas.openxmlformats.org/officeDocument/2006/relationships/hyperlink" Target="https://www.va.gov/vhapublications/ViewPublication.asp?pub_ID=8307" TargetMode="External"/><Relationship Id="rId4" Type="http://schemas.openxmlformats.org/officeDocument/2006/relationships/hyperlink" Target="https://www.research.va.gov/programs/orppe/education/toolkits/biosafety.cfm" TargetMode="External"/><Relationship Id="rId9" Type="http://schemas.openxmlformats.org/officeDocument/2006/relationships/hyperlink" Target="https://osp.od.nih.gov/wp-content/uploads/Investigator_Brochure_Recombinant_DNA_2021.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hyperlink" Target="https://sc.edu/about/offices_and_divisions/ehs/documents/general-microbiology-fact-sheet-absa.pdf" TargetMode="External"/><Relationship Id="rId3" Type="http://schemas.openxmlformats.org/officeDocument/2006/relationships/hyperlink" Target="https://osp.od.nih.gov/wp-content/uploads/IBC-Self-Assessment-Tool-2021.docx" TargetMode="External"/><Relationship Id="rId7" Type="http://schemas.openxmlformats.org/officeDocument/2006/relationships/hyperlink" Target="https://www.canada.ca/en/public-health/services/laboratory-biosafety-biosecurity/pathogen-safety-data-sheets-risk-assessment.html"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hyperlink" Target="https://www.osha.gov/laws-regs/regulations/standardnumber/1910/1910.1030" TargetMode="External"/><Relationship Id="rId5" Type="http://schemas.openxmlformats.org/officeDocument/2006/relationships/hyperlink" Target="https://osp.od.nih.gov/wp-content/uploads/Incident-Reporting-Template_42319.docx" TargetMode="External"/><Relationship Id="rId10" Type="http://schemas.openxmlformats.org/officeDocument/2006/relationships/hyperlink" Target="https://www.selectagents.gov/regulations/index.htm" TargetMode="External"/><Relationship Id="rId4" Type="http://schemas.openxmlformats.org/officeDocument/2006/relationships/hyperlink" Target="https://osp.od.nih.gov/biotechnology/faqs-on-incident-reporting/" TargetMode="External"/><Relationship Id="rId9" Type="http://schemas.openxmlformats.org/officeDocument/2006/relationships/hyperlink" Target="https://www.epa.gov/pesticide-registration/selected-epa-registered-disinfectants#pathogens"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www.research.va.gov/programs/orppe/education/webinars/archives.cfm"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F3201-EC13-4A37-AE34-EAB0947B0ABE}"/>
              </a:ext>
            </a:extLst>
          </p:cNvPr>
          <p:cNvSpPr>
            <a:spLocks noGrp="1"/>
          </p:cNvSpPr>
          <p:nvPr>
            <p:ph type="title"/>
          </p:nvPr>
        </p:nvSpPr>
        <p:spPr/>
        <p:txBody>
          <a:bodyPr/>
          <a:lstStyle/>
          <a:p>
            <a:r>
              <a:rPr lang="en-US" dirty="0"/>
              <a:t>Purpose</a:t>
            </a:r>
          </a:p>
        </p:txBody>
      </p:sp>
      <p:sp>
        <p:nvSpPr>
          <p:cNvPr id="3" name="Content Placeholder 2">
            <a:extLst>
              <a:ext uri="{FF2B5EF4-FFF2-40B4-BE49-F238E27FC236}">
                <a16:creationId xmlns:a16="http://schemas.microsoft.com/office/drawing/2014/main" id="{166B8746-FB08-4C98-8A5F-1EEE37BAC51C}"/>
              </a:ext>
            </a:extLst>
          </p:cNvPr>
          <p:cNvSpPr>
            <a:spLocks noGrp="1"/>
          </p:cNvSpPr>
          <p:nvPr>
            <p:ph idx="1"/>
          </p:nvPr>
        </p:nvSpPr>
        <p:spPr/>
        <p:txBody>
          <a:bodyPr/>
          <a:lstStyle/>
          <a:p>
            <a:pPr marR="0" indent="0" fontAlgn="ctr">
              <a:lnSpc>
                <a:spcPct val="150000"/>
              </a:lnSpc>
              <a:spcBef>
                <a:spcPts val="0"/>
              </a:spcBef>
              <a:spcAft>
                <a:spcPts val="0"/>
              </a:spcAft>
              <a:buNone/>
            </a:pPr>
            <a:r>
              <a:rPr lang="en-US" sz="1800" dirty="0">
                <a:solidFill>
                  <a:srgbClr val="000000"/>
                </a:solidFill>
                <a:effectLst/>
                <a:latin typeface="Calibri" panose="020F0502020204030204" pitchFamily="34" charset="0"/>
                <a:ea typeface="Calibri" panose="020F0502020204030204" pitchFamily="34" charset="0"/>
              </a:rPr>
              <a:t>At the conclusion of the webinar, which is the third as part of a VA Biosafety and Biosecurity webinar series, participants will be able to:</a:t>
            </a:r>
            <a:endParaRPr lang="en-US" sz="1800" dirty="0">
              <a:effectLst/>
              <a:latin typeface="Calibri" panose="020F0502020204030204" pitchFamily="34" charset="0"/>
              <a:ea typeface="Calibri" panose="020F0502020204030204" pitchFamily="34" charset="0"/>
            </a:endParaRPr>
          </a:p>
          <a:p>
            <a:pPr marL="342900" marR="0" lvl="0" indent="-342900" fontAlgn="ctr">
              <a:lnSpc>
                <a:spcPct val="150000"/>
              </a:lnSpc>
              <a:spcBef>
                <a:spcPts val="0"/>
              </a:spcBef>
              <a:spcAft>
                <a:spcPts val="0"/>
              </a:spcAft>
              <a:buFont typeface="+mj-lt"/>
              <a:buAutoNum type="arabicPeriod"/>
            </a:pPr>
            <a:r>
              <a:rPr lang="en-US" sz="1800" dirty="0">
                <a:solidFill>
                  <a:srgbClr val="000000"/>
                </a:solidFill>
                <a:effectLst/>
                <a:latin typeface="Calibri" panose="020F0502020204030204" pitchFamily="34" charset="0"/>
                <a:ea typeface="Calibri" panose="020F0502020204030204" pitchFamily="34" charset="0"/>
              </a:rPr>
              <a:t>Define VA-specific IBC requirements associated with VA and non-VA IBCs responsible for providing oversight recombinant or synthetic nucleic acid (r/</a:t>
            </a:r>
            <a:r>
              <a:rPr lang="en-US" sz="1800" dirty="0" err="1">
                <a:solidFill>
                  <a:srgbClr val="000000"/>
                </a:solidFill>
                <a:effectLst/>
                <a:latin typeface="Calibri" panose="020F0502020204030204" pitchFamily="34" charset="0"/>
                <a:ea typeface="Calibri" panose="020F0502020204030204" pitchFamily="34" charset="0"/>
              </a:rPr>
              <a:t>sNA</a:t>
            </a:r>
            <a:r>
              <a:rPr lang="en-US" sz="1800" dirty="0">
                <a:solidFill>
                  <a:srgbClr val="000000"/>
                </a:solidFill>
                <a:effectLst/>
                <a:latin typeface="Calibri" panose="020F0502020204030204" pitchFamily="34" charset="0"/>
                <a:ea typeface="Calibri" panose="020F0502020204030204" pitchFamily="34" charset="0"/>
              </a:rPr>
              <a:t>) research conducted in research laboratories;</a:t>
            </a:r>
            <a:endParaRPr lang="en-US" sz="1800" dirty="0">
              <a:effectLst/>
              <a:latin typeface="Calibri" panose="020F0502020204030204" pitchFamily="34" charset="0"/>
              <a:ea typeface="Calibri" panose="020F0502020204030204" pitchFamily="34" charset="0"/>
            </a:endParaRPr>
          </a:p>
          <a:p>
            <a:pPr marL="342900" marR="0" lvl="0" indent="-342900" fontAlgn="ctr">
              <a:lnSpc>
                <a:spcPct val="150000"/>
              </a:lnSpc>
              <a:spcBef>
                <a:spcPts val="0"/>
              </a:spcBef>
              <a:spcAft>
                <a:spcPts val="0"/>
              </a:spcAft>
              <a:buFont typeface="+mj-lt"/>
              <a:buAutoNum type="arabicPeriod"/>
            </a:pPr>
            <a:r>
              <a:rPr lang="en-US" sz="1800" dirty="0">
                <a:solidFill>
                  <a:srgbClr val="000000"/>
                </a:solidFill>
                <a:effectLst/>
                <a:latin typeface="Calibri" panose="020F0502020204030204" pitchFamily="34" charset="0"/>
                <a:ea typeface="Calibri" panose="020F0502020204030204" pitchFamily="34" charset="0"/>
              </a:rPr>
              <a:t>Identify common deficiencies and challenges related to IBC reviews of VA research with an emphasis on compliance with the NIH Guidelines;</a:t>
            </a:r>
            <a:endParaRPr lang="en-US" sz="1800" dirty="0">
              <a:effectLst/>
              <a:latin typeface="Calibri" panose="020F0502020204030204" pitchFamily="34" charset="0"/>
              <a:ea typeface="Calibri" panose="020F0502020204030204" pitchFamily="34" charset="0"/>
            </a:endParaRPr>
          </a:p>
          <a:p>
            <a:pPr marL="342900" marR="0" lvl="0" indent="-342900" fontAlgn="ctr">
              <a:lnSpc>
                <a:spcPct val="150000"/>
              </a:lnSpc>
              <a:spcBef>
                <a:spcPts val="0"/>
              </a:spcBef>
              <a:spcAft>
                <a:spcPts val="0"/>
              </a:spcAft>
              <a:buFont typeface="+mj-lt"/>
              <a:buAutoNum type="arabicPeriod"/>
            </a:pPr>
            <a:r>
              <a:rPr lang="en-US" sz="1800" dirty="0">
                <a:solidFill>
                  <a:srgbClr val="000000"/>
                </a:solidFill>
                <a:effectLst/>
                <a:latin typeface="Calibri" panose="020F0502020204030204" pitchFamily="34" charset="0"/>
                <a:ea typeface="Calibri" panose="020F0502020204030204" pitchFamily="34" charset="0"/>
              </a:rPr>
              <a:t>Identify solutions, tools in the ORD Biosafety Toolkit, and other resources to assist with common deficiencies and challenges associated with IBC reviews, training, or support processes; and </a:t>
            </a:r>
            <a:endParaRPr lang="en-US" sz="1800" dirty="0">
              <a:effectLst/>
              <a:latin typeface="Calibri" panose="020F0502020204030204" pitchFamily="34" charset="0"/>
              <a:ea typeface="Calibri" panose="020F0502020204030204" pitchFamily="34" charset="0"/>
            </a:endParaRPr>
          </a:p>
          <a:p>
            <a:pPr marL="342900" marR="0" lvl="0" indent="-342900" fontAlgn="ctr">
              <a:lnSpc>
                <a:spcPct val="150000"/>
              </a:lnSpc>
              <a:spcBef>
                <a:spcPts val="0"/>
              </a:spcBef>
              <a:spcAft>
                <a:spcPts val="800"/>
              </a:spcAft>
              <a:buFont typeface="+mj-lt"/>
              <a:buAutoNum type="arabicPeriod"/>
            </a:pPr>
            <a:r>
              <a:rPr lang="en-US" sz="1800" dirty="0">
                <a:solidFill>
                  <a:srgbClr val="000000"/>
                </a:solidFill>
                <a:effectLst/>
                <a:latin typeface="Calibri" panose="020F0502020204030204" pitchFamily="34" charset="0"/>
                <a:ea typeface="Calibri" panose="020F0502020204030204" pitchFamily="34" charset="0"/>
              </a:rPr>
              <a:t>Identify key IBC procedures, documentation, and information to be included in IBC records.</a:t>
            </a: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C0799B7F-0608-4B0B-9B2F-754F1FB44BBB}"/>
              </a:ext>
            </a:extLst>
          </p:cNvPr>
          <p:cNvSpPr>
            <a:spLocks noGrp="1"/>
          </p:cNvSpPr>
          <p:nvPr>
            <p:ph type="sldNum" sz="quarter" idx="12"/>
          </p:nvPr>
        </p:nvSpPr>
        <p:spPr/>
        <p:txBody>
          <a:bodyPr/>
          <a:lstStyle/>
          <a:p>
            <a:fld id="{50EE7798-284D-44E6-BD33-EC3C7F4CA87C}" type="slidenum">
              <a:rPr lang="en-US" smtClean="0"/>
              <a:t>1</a:t>
            </a:fld>
            <a:endParaRPr lang="en-US" dirty="0"/>
          </a:p>
        </p:txBody>
      </p:sp>
    </p:spTree>
    <p:extLst>
      <p:ext uri="{BB962C8B-B14F-4D97-AF65-F5344CB8AC3E}">
        <p14:creationId xmlns:p14="http://schemas.microsoft.com/office/powerpoint/2010/main" val="245149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53FB3-E187-4A89-8F94-37352A1B5EF2}"/>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id="{AA3111E1-6B9F-45E5-BCFC-99FB92925893}"/>
              </a:ext>
            </a:extLst>
          </p:cNvPr>
          <p:cNvSpPr>
            <a:spLocks noGrp="1"/>
          </p:cNvSpPr>
          <p:nvPr>
            <p:ph idx="1"/>
          </p:nvPr>
        </p:nvSpPr>
        <p:spPr>
          <a:xfrm>
            <a:off x="838200" y="1253331"/>
            <a:ext cx="10515600" cy="4351338"/>
          </a:xfrm>
        </p:spPr>
        <p:txBody>
          <a:bodyPr anchor="ctr"/>
          <a:lstStyle/>
          <a:p>
            <a:pPr marL="0" indent="0" algn="ctr">
              <a:buNone/>
            </a:pPr>
            <a:r>
              <a:rPr lang="en-US" sz="4400" b="1" dirty="0"/>
              <a:t>How does this apply to VA Biomedical Research?</a:t>
            </a:r>
          </a:p>
        </p:txBody>
      </p:sp>
      <p:sp>
        <p:nvSpPr>
          <p:cNvPr id="4" name="Footer Placeholder 4">
            <a:extLst>
              <a:ext uri="{FF2B5EF4-FFF2-40B4-BE49-F238E27FC236}">
                <a16:creationId xmlns:a16="http://schemas.microsoft.com/office/drawing/2014/main" id="{87B3A1A4-0569-4B79-B53E-52DB9D91AC40}"/>
              </a:ext>
            </a:extLst>
          </p:cNvPr>
          <p:cNvSpPr txBox="1">
            <a:spLocks/>
          </p:cNvSpPr>
          <p:nvPr/>
        </p:nvSpPr>
        <p:spPr>
          <a:xfrm>
            <a:off x="3289300" y="6248401"/>
            <a:ext cx="4813300" cy="5588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03E7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3E7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3E7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3E7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3E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solidFill>
                  <a:schemeClr val="bg1"/>
                </a:solidFill>
              </a:rPr>
              <a:t>For questions, please use Q&amp;A box and address to “All Panelists.” </a:t>
            </a:r>
          </a:p>
          <a:p>
            <a:pPr marL="0" indent="0">
              <a:buNone/>
            </a:pPr>
            <a:r>
              <a:rPr lang="en-US" sz="1400" b="1" dirty="0">
                <a:solidFill>
                  <a:schemeClr val="bg1"/>
                </a:solidFill>
              </a:rPr>
              <a:t>All Webinars will be recorded and posted within one week.</a:t>
            </a:r>
          </a:p>
        </p:txBody>
      </p:sp>
      <p:sp>
        <p:nvSpPr>
          <p:cNvPr id="8" name="Slide Number Placeholder 7">
            <a:extLst>
              <a:ext uri="{FF2B5EF4-FFF2-40B4-BE49-F238E27FC236}">
                <a16:creationId xmlns:a16="http://schemas.microsoft.com/office/drawing/2014/main" id="{F46E091A-2BB3-4A3D-B16E-82F47143D00D}"/>
              </a:ext>
            </a:extLst>
          </p:cNvPr>
          <p:cNvSpPr>
            <a:spLocks noGrp="1"/>
          </p:cNvSpPr>
          <p:nvPr>
            <p:ph type="sldNum" sz="quarter" idx="12"/>
          </p:nvPr>
        </p:nvSpPr>
        <p:spPr/>
        <p:txBody>
          <a:bodyPr/>
          <a:lstStyle/>
          <a:p>
            <a:fld id="{50EE7798-284D-44E6-BD33-EC3C7F4CA87C}" type="slidenum">
              <a:rPr lang="en-US" smtClean="0"/>
              <a:t>10</a:t>
            </a:fld>
            <a:endParaRPr lang="en-US" dirty="0"/>
          </a:p>
        </p:txBody>
      </p:sp>
    </p:spTree>
    <p:extLst>
      <p:ext uri="{BB962C8B-B14F-4D97-AF65-F5344CB8AC3E}">
        <p14:creationId xmlns:p14="http://schemas.microsoft.com/office/powerpoint/2010/main" val="32654588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7F679C-78F3-44BB-B66F-81B1C212B817}"/>
              </a:ext>
            </a:extLst>
          </p:cNvPr>
          <p:cNvSpPr>
            <a:spLocks noGrp="1"/>
          </p:cNvSpPr>
          <p:nvPr>
            <p:ph idx="1"/>
          </p:nvPr>
        </p:nvSpPr>
        <p:spPr>
          <a:xfrm>
            <a:off x="414077" y="1314448"/>
            <a:ext cx="7531725" cy="4730839"/>
          </a:xfrm>
        </p:spPr>
        <p:txBody>
          <a:bodyPr/>
          <a:lstStyle/>
          <a:p>
            <a:pPr marL="0" indent="0" algn="ctr">
              <a:buNone/>
            </a:pPr>
            <a:r>
              <a:rPr lang="en-US" sz="3400" b="1" dirty="0"/>
              <a:t>“If a VA facility intends to permit the conduct of any research that that falls under the scope of the NIH Guidelines For Research Involving Recombinant or Synthetic Nucleic Acid Molecules (NIH Guidelines), it must establish its own IBC (internal) or obtain the services of another VA facility or an academic affiliate IBC (external).”</a:t>
            </a:r>
          </a:p>
        </p:txBody>
      </p:sp>
      <p:sp>
        <p:nvSpPr>
          <p:cNvPr id="8" name="Title 1">
            <a:extLst>
              <a:ext uri="{FF2B5EF4-FFF2-40B4-BE49-F238E27FC236}">
                <a16:creationId xmlns:a16="http://schemas.microsoft.com/office/drawing/2014/main" id="{AE8C8F15-F1CD-4098-A554-28022C417238}"/>
              </a:ext>
            </a:extLst>
          </p:cNvPr>
          <p:cNvSpPr txBox="1">
            <a:spLocks/>
          </p:cNvSpPr>
          <p:nvPr/>
        </p:nvSpPr>
        <p:spPr>
          <a:xfrm>
            <a:off x="838200" y="119743"/>
            <a:ext cx="10515600" cy="7529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a:lstStyle>
          <a:p>
            <a:pPr algn="ctr"/>
            <a:r>
              <a:rPr lang="en-US" dirty="0">
                <a:latin typeface="+mn-lt"/>
                <a:cs typeface="Arial" panose="020B0604020202020204" pitchFamily="34" charset="0"/>
              </a:rPr>
              <a:t>VHA Directive 1200.08(1)</a:t>
            </a:r>
          </a:p>
        </p:txBody>
      </p:sp>
      <p:sp>
        <p:nvSpPr>
          <p:cNvPr id="4" name="Footer Placeholder 4">
            <a:extLst>
              <a:ext uri="{FF2B5EF4-FFF2-40B4-BE49-F238E27FC236}">
                <a16:creationId xmlns:a16="http://schemas.microsoft.com/office/drawing/2014/main" id="{B3CBE914-C925-44DE-889F-776830CA2AD2}"/>
              </a:ext>
            </a:extLst>
          </p:cNvPr>
          <p:cNvSpPr txBox="1">
            <a:spLocks/>
          </p:cNvSpPr>
          <p:nvPr/>
        </p:nvSpPr>
        <p:spPr>
          <a:xfrm>
            <a:off x="3289300" y="6248401"/>
            <a:ext cx="4813300" cy="5588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03E7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3E7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3E7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3E7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3E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solidFill>
                  <a:schemeClr val="bg1"/>
                </a:solidFill>
              </a:rPr>
              <a:t>For questions, please use Q&amp;A box and address to “All Panelists.” </a:t>
            </a:r>
          </a:p>
          <a:p>
            <a:pPr marL="0" indent="0">
              <a:buNone/>
            </a:pPr>
            <a:r>
              <a:rPr lang="en-US" sz="1400" b="1" dirty="0">
                <a:solidFill>
                  <a:schemeClr val="bg1"/>
                </a:solidFill>
              </a:rPr>
              <a:t>All Webinars will be recorded and posted within one week.</a:t>
            </a:r>
          </a:p>
        </p:txBody>
      </p:sp>
      <p:pic>
        <p:nvPicPr>
          <p:cNvPr id="6" name="Picture 5">
            <a:extLst>
              <a:ext uri="{FF2B5EF4-FFF2-40B4-BE49-F238E27FC236}">
                <a16:creationId xmlns:a16="http://schemas.microsoft.com/office/drawing/2014/main" id="{57FD6BAA-49A6-62C7-ADCC-B12D5F728BDF}"/>
              </a:ext>
            </a:extLst>
          </p:cNvPr>
          <p:cNvPicPr>
            <a:picLocks noChangeAspect="1"/>
          </p:cNvPicPr>
          <p:nvPr/>
        </p:nvPicPr>
        <p:blipFill rotWithShape="1">
          <a:blip r:embed="rId3"/>
          <a:srcRect l="6266" t="5986" r="5741" b="3001"/>
          <a:stretch/>
        </p:blipFill>
        <p:spPr>
          <a:xfrm>
            <a:off x="8226425" y="1063580"/>
            <a:ext cx="3729715" cy="4730839"/>
          </a:xfrm>
          <a:prstGeom prst="rect">
            <a:avLst/>
          </a:prstGeom>
          <a:ln w="12700">
            <a:solidFill>
              <a:schemeClr val="tx1"/>
            </a:solidFill>
          </a:ln>
        </p:spPr>
      </p:pic>
      <p:sp>
        <p:nvSpPr>
          <p:cNvPr id="9" name="Slide Number Placeholder 8">
            <a:extLst>
              <a:ext uri="{FF2B5EF4-FFF2-40B4-BE49-F238E27FC236}">
                <a16:creationId xmlns:a16="http://schemas.microsoft.com/office/drawing/2014/main" id="{A9F95D55-4498-4EF6-A16F-8FB3A6D47D62}"/>
              </a:ext>
            </a:extLst>
          </p:cNvPr>
          <p:cNvSpPr>
            <a:spLocks noGrp="1"/>
          </p:cNvSpPr>
          <p:nvPr>
            <p:ph type="sldNum" sz="quarter" idx="12"/>
          </p:nvPr>
        </p:nvSpPr>
        <p:spPr/>
        <p:txBody>
          <a:bodyPr/>
          <a:lstStyle/>
          <a:p>
            <a:fld id="{50EE7798-284D-44E6-BD33-EC3C7F4CA87C}" type="slidenum">
              <a:rPr lang="en-US" smtClean="0"/>
              <a:t>11</a:t>
            </a:fld>
            <a:endParaRPr lang="en-US" dirty="0"/>
          </a:p>
        </p:txBody>
      </p:sp>
    </p:spTree>
    <p:extLst>
      <p:ext uri="{BB962C8B-B14F-4D97-AF65-F5344CB8AC3E}">
        <p14:creationId xmlns:p14="http://schemas.microsoft.com/office/powerpoint/2010/main" val="24671609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53FB3-E187-4A89-8F94-37352A1B5EF2}"/>
              </a:ext>
            </a:extLst>
          </p:cNvPr>
          <p:cNvSpPr>
            <a:spLocks noGrp="1"/>
          </p:cNvSpPr>
          <p:nvPr>
            <p:ph type="title"/>
          </p:nvPr>
        </p:nvSpPr>
        <p:spPr/>
        <p:txBody>
          <a:bodyPr/>
          <a:lstStyle/>
          <a:p>
            <a:r>
              <a:rPr lang="en-US" dirty="0"/>
              <a:t> </a:t>
            </a:r>
          </a:p>
        </p:txBody>
      </p:sp>
      <p:sp>
        <p:nvSpPr>
          <p:cNvPr id="4" name="Footer Placeholder 4">
            <a:extLst>
              <a:ext uri="{FF2B5EF4-FFF2-40B4-BE49-F238E27FC236}">
                <a16:creationId xmlns:a16="http://schemas.microsoft.com/office/drawing/2014/main" id="{87B3A1A4-0569-4B79-B53E-52DB9D91AC40}"/>
              </a:ext>
            </a:extLst>
          </p:cNvPr>
          <p:cNvSpPr txBox="1">
            <a:spLocks/>
          </p:cNvSpPr>
          <p:nvPr/>
        </p:nvSpPr>
        <p:spPr>
          <a:xfrm>
            <a:off x="3307835" y="6248401"/>
            <a:ext cx="4813300" cy="5588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03E7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3E7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3E7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3E7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3E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solidFill>
                  <a:schemeClr val="bg1"/>
                </a:solidFill>
              </a:rPr>
              <a:t>For questions, please use Q&amp;A box and address to “All Panelists.” </a:t>
            </a:r>
          </a:p>
          <a:p>
            <a:pPr marL="0" indent="0">
              <a:buNone/>
            </a:pPr>
            <a:r>
              <a:rPr lang="en-US" sz="1400" b="1" dirty="0">
                <a:solidFill>
                  <a:schemeClr val="bg1"/>
                </a:solidFill>
              </a:rPr>
              <a:t>All Webinars will be recorded and posted within one week.</a:t>
            </a:r>
          </a:p>
        </p:txBody>
      </p:sp>
      <p:graphicFrame>
        <p:nvGraphicFramePr>
          <p:cNvPr id="7" name="Chart 6">
            <a:extLst>
              <a:ext uri="{FF2B5EF4-FFF2-40B4-BE49-F238E27FC236}">
                <a16:creationId xmlns:a16="http://schemas.microsoft.com/office/drawing/2014/main" id="{FAA23606-2AD1-FE2F-A4C7-BB8D17B202B7}"/>
              </a:ext>
            </a:extLst>
          </p:cNvPr>
          <p:cNvGraphicFramePr>
            <a:graphicFrameLocks/>
          </p:cNvGraphicFramePr>
          <p:nvPr>
            <p:extLst>
              <p:ext uri="{D42A27DB-BD31-4B8C-83A1-F6EECF244321}">
                <p14:modId xmlns:p14="http://schemas.microsoft.com/office/powerpoint/2010/main" val="1674769555"/>
              </p:ext>
            </p:extLst>
          </p:nvPr>
        </p:nvGraphicFramePr>
        <p:xfrm>
          <a:off x="185350" y="1010681"/>
          <a:ext cx="6827109" cy="5237720"/>
        </p:xfrm>
        <a:graphic>
          <a:graphicData uri="http://schemas.openxmlformats.org/drawingml/2006/chart">
            <c:chart xmlns:c="http://schemas.openxmlformats.org/drawingml/2006/chart" xmlns:r="http://schemas.openxmlformats.org/officeDocument/2006/relationships" r:id="rId3"/>
          </a:graphicData>
        </a:graphic>
      </p:graphicFrame>
      <p:sp>
        <p:nvSpPr>
          <p:cNvPr id="8" name="Content Placeholder 2">
            <a:extLst>
              <a:ext uri="{FF2B5EF4-FFF2-40B4-BE49-F238E27FC236}">
                <a16:creationId xmlns:a16="http://schemas.microsoft.com/office/drawing/2014/main" id="{967470AD-324B-0589-1556-C7A86175B0B3}"/>
              </a:ext>
            </a:extLst>
          </p:cNvPr>
          <p:cNvSpPr>
            <a:spLocks noGrp="1"/>
          </p:cNvSpPr>
          <p:nvPr>
            <p:ph idx="1"/>
          </p:nvPr>
        </p:nvSpPr>
        <p:spPr>
          <a:xfrm>
            <a:off x="6771502" y="1377994"/>
            <a:ext cx="4880919" cy="4102011"/>
          </a:xfrm>
        </p:spPr>
        <p:txBody>
          <a:bodyPr/>
          <a:lstStyle/>
          <a:p>
            <a:r>
              <a:rPr lang="en-US" sz="2400" dirty="0"/>
              <a:t>67 Facilities Reported Conducting r/sNA Research</a:t>
            </a:r>
            <a:endParaRPr lang="en-US" sz="2400" b="1" dirty="0"/>
          </a:p>
          <a:p>
            <a:pPr lvl="1">
              <a:buFont typeface="Calibri" panose="020F0502020204030204" pitchFamily="34" charset="0"/>
              <a:buChar char="‐"/>
            </a:pPr>
            <a:r>
              <a:rPr lang="en-US" dirty="0"/>
              <a:t>Internal IBCs (n = 39)</a:t>
            </a:r>
          </a:p>
          <a:p>
            <a:pPr lvl="2"/>
            <a:r>
              <a:rPr lang="en-US" sz="2400" dirty="0"/>
              <a:t>21 IBC separate from SRS</a:t>
            </a:r>
          </a:p>
          <a:p>
            <a:pPr lvl="2"/>
            <a:r>
              <a:rPr lang="en-US" sz="2400" dirty="0"/>
              <a:t>17 IBC &amp; SRS</a:t>
            </a:r>
          </a:p>
          <a:p>
            <a:pPr lvl="2"/>
            <a:r>
              <a:rPr lang="en-US" sz="2400" dirty="0"/>
              <a:t>1 No Response</a:t>
            </a:r>
          </a:p>
          <a:p>
            <a:pPr lvl="1">
              <a:buFont typeface="Calibri" panose="020F0502020204030204" pitchFamily="34" charset="0"/>
              <a:buChar char="‐"/>
            </a:pPr>
            <a:r>
              <a:rPr lang="en-US" dirty="0"/>
              <a:t>External IBCs (n = 28)</a:t>
            </a:r>
          </a:p>
          <a:p>
            <a:pPr lvl="2"/>
            <a:r>
              <a:rPr lang="en-US" sz="2400" dirty="0"/>
              <a:t>26 Academic Affiliate</a:t>
            </a:r>
          </a:p>
          <a:p>
            <a:pPr lvl="2"/>
            <a:r>
              <a:rPr lang="en-US" sz="2400" dirty="0"/>
              <a:t>2 Another VA Facility</a:t>
            </a:r>
          </a:p>
          <a:p>
            <a:pPr marL="0" indent="0">
              <a:buNone/>
            </a:pPr>
            <a:endParaRPr lang="en-US" sz="3200" dirty="0"/>
          </a:p>
        </p:txBody>
      </p:sp>
      <p:sp>
        <p:nvSpPr>
          <p:cNvPr id="10" name="TextBox 9">
            <a:extLst>
              <a:ext uri="{FF2B5EF4-FFF2-40B4-BE49-F238E27FC236}">
                <a16:creationId xmlns:a16="http://schemas.microsoft.com/office/drawing/2014/main" id="{7A01476F-A25E-D523-E543-E1F7861918EA}"/>
              </a:ext>
            </a:extLst>
          </p:cNvPr>
          <p:cNvSpPr txBox="1"/>
          <p:nvPr/>
        </p:nvSpPr>
        <p:spPr>
          <a:xfrm>
            <a:off x="5543550" y="5765573"/>
            <a:ext cx="6755030" cy="307777"/>
          </a:xfrm>
          <a:prstGeom prst="rect">
            <a:avLst/>
          </a:prstGeom>
          <a:noFill/>
        </p:spPr>
        <p:txBody>
          <a:bodyPr wrap="square">
            <a:spAutoFit/>
          </a:bodyPr>
          <a:lstStyle/>
          <a:p>
            <a:pPr marL="0" indent="0" algn="ctr">
              <a:buNone/>
            </a:pPr>
            <a:r>
              <a:rPr lang="en-US" sz="1400" i="1" dirty="0"/>
              <a:t>*Note: This data was provided by the VA Office of Research Oversight (ORO)*</a:t>
            </a:r>
          </a:p>
        </p:txBody>
      </p:sp>
      <p:sp>
        <p:nvSpPr>
          <p:cNvPr id="13" name="Title 1">
            <a:extLst>
              <a:ext uri="{FF2B5EF4-FFF2-40B4-BE49-F238E27FC236}">
                <a16:creationId xmlns:a16="http://schemas.microsoft.com/office/drawing/2014/main" id="{C9E46F6B-B596-708A-26C5-834D78036464}"/>
              </a:ext>
            </a:extLst>
          </p:cNvPr>
          <p:cNvSpPr txBox="1">
            <a:spLocks/>
          </p:cNvSpPr>
          <p:nvPr/>
        </p:nvSpPr>
        <p:spPr>
          <a:xfrm>
            <a:off x="838200" y="119743"/>
            <a:ext cx="10515600" cy="7529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a:lstStyle>
          <a:p>
            <a:pPr algn="ctr"/>
            <a:r>
              <a:rPr lang="en-US" dirty="0">
                <a:latin typeface="+mn-lt"/>
                <a:cs typeface="Arial" panose="020B0604020202020204" pitchFamily="34" charset="0"/>
              </a:rPr>
              <a:t>VA Internal vs. External IBCs</a:t>
            </a:r>
          </a:p>
        </p:txBody>
      </p:sp>
      <p:sp>
        <p:nvSpPr>
          <p:cNvPr id="9" name="Slide Number Placeholder 8">
            <a:extLst>
              <a:ext uri="{FF2B5EF4-FFF2-40B4-BE49-F238E27FC236}">
                <a16:creationId xmlns:a16="http://schemas.microsoft.com/office/drawing/2014/main" id="{5EBBF7B8-1A07-4A08-805D-04993C35B680}"/>
              </a:ext>
            </a:extLst>
          </p:cNvPr>
          <p:cNvSpPr>
            <a:spLocks noGrp="1"/>
          </p:cNvSpPr>
          <p:nvPr>
            <p:ph type="sldNum" sz="quarter" idx="12"/>
          </p:nvPr>
        </p:nvSpPr>
        <p:spPr/>
        <p:txBody>
          <a:bodyPr/>
          <a:lstStyle/>
          <a:p>
            <a:fld id="{50EE7798-284D-44E6-BD33-EC3C7F4CA87C}" type="slidenum">
              <a:rPr lang="en-US" smtClean="0"/>
              <a:t>12</a:t>
            </a:fld>
            <a:endParaRPr lang="en-US" dirty="0"/>
          </a:p>
        </p:txBody>
      </p:sp>
    </p:spTree>
    <p:extLst>
      <p:ext uri="{BB962C8B-B14F-4D97-AF65-F5344CB8AC3E}">
        <p14:creationId xmlns:p14="http://schemas.microsoft.com/office/powerpoint/2010/main" val="2256874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E8C8F15-F1CD-4098-A554-28022C417238}"/>
              </a:ext>
            </a:extLst>
          </p:cNvPr>
          <p:cNvSpPr txBox="1">
            <a:spLocks/>
          </p:cNvSpPr>
          <p:nvPr/>
        </p:nvSpPr>
        <p:spPr>
          <a:xfrm>
            <a:off x="838200" y="119743"/>
            <a:ext cx="10515600" cy="7529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a:lstStyle>
          <a:p>
            <a:pPr algn="ctr"/>
            <a:r>
              <a:rPr lang="en-US" dirty="0">
                <a:latin typeface="+mn-lt"/>
                <a:cs typeface="Arial" panose="020B0604020202020204" pitchFamily="34" charset="0"/>
              </a:rPr>
              <a:t>Types of Research Reviewed</a:t>
            </a:r>
          </a:p>
        </p:txBody>
      </p:sp>
      <p:sp>
        <p:nvSpPr>
          <p:cNvPr id="4" name="Footer Placeholder 4">
            <a:extLst>
              <a:ext uri="{FF2B5EF4-FFF2-40B4-BE49-F238E27FC236}">
                <a16:creationId xmlns:a16="http://schemas.microsoft.com/office/drawing/2014/main" id="{B3CBE914-C925-44DE-889F-776830CA2AD2}"/>
              </a:ext>
            </a:extLst>
          </p:cNvPr>
          <p:cNvSpPr txBox="1">
            <a:spLocks/>
          </p:cNvSpPr>
          <p:nvPr/>
        </p:nvSpPr>
        <p:spPr>
          <a:xfrm>
            <a:off x="3289300" y="6248401"/>
            <a:ext cx="4813300" cy="5588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03E7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3E7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3E7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3E7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3E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solidFill>
                  <a:schemeClr val="bg1"/>
                </a:solidFill>
              </a:rPr>
              <a:t>For questions, please use Q&amp;A box and address to “All Panelists.” </a:t>
            </a:r>
          </a:p>
          <a:p>
            <a:pPr marL="0" indent="0">
              <a:buNone/>
            </a:pPr>
            <a:r>
              <a:rPr lang="en-US" sz="1400" b="1" dirty="0">
                <a:solidFill>
                  <a:schemeClr val="bg1"/>
                </a:solidFill>
              </a:rPr>
              <a:t>All Webinars will be recorded and posted within one week.</a:t>
            </a:r>
          </a:p>
        </p:txBody>
      </p:sp>
      <p:graphicFrame>
        <p:nvGraphicFramePr>
          <p:cNvPr id="2" name="Chart 1">
            <a:extLst>
              <a:ext uri="{FF2B5EF4-FFF2-40B4-BE49-F238E27FC236}">
                <a16:creationId xmlns:a16="http://schemas.microsoft.com/office/drawing/2014/main" id="{9715438D-92CC-4473-864B-ADEB84F55316}"/>
              </a:ext>
              <a:ext uri="{147F2762-F138-4A5C-976F-8EAC2B608ADB}">
                <a16:predDERef xmlns:a16="http://schemas.microsoft.com/office/drawing/2014/main" pred="{7730E1F8-1145-4112-A1BF-C5D80826AD34}"/>
              </a:ext>
            </a:extLst>
          </p:cNvPr>
          <p:cNvGraphicFramePr>
            <a:graphicFrameLocks/>
          </p:cNvGraphicFramePr>
          <p:nvPr>
            <p:extLst>
              <p:ext uri="{D42A27DB-BD31-4B8C-83A1-F6EECF244321}">
                <p14:modId xmlns:p14="http://schemas.microsoft.com/office/powerpoint/2010/main" val="4065683691"/>
              </p:ext>
            </p:extLst>
          </p:nvPr>
        </p:nvGraphicFramePr>
        <p:xfrm>
          <a:off x="0" y="872672"/>
          <a:ext cx="12106141" cy="5251232"/>
        </p:xfrm>
        <a:graphic>
          <a:graphicData uri="http://schemas.openxmlformats.org/drawingml/2006/chart">
            <c:chart xmlns:c="http://schemas.openxmlformats.org/drawingml/2006/chart" xmlns:r="http://schemas.openxmlformats.org/officeDocument/2006/relationships" r:id="rId3"/>
          </a:graphicData>
        </a:graphic>
      </p:graphicFrame>
      <p:sp>
        <p:nvSpPr>
          <p:cNvPr id="7" name="Slide Number Placeholder 6">
            <a:extLst>
              <a:ext uri="{FF2B5EF4-FFF2-40B4-BE49-F238E27FC236}">
                <a16:creationId xmlns:a16="http://schemas.microsoft.com/office/drawing/2014/main" id="{8EB11AFE-4315-45B0-B032-80AA93D41C89}"/>
              </a:ext>
            </a:extLst>
          </p:cNvPr>
          <p:cNvSpPr>
            <a:spLocks noGrp="1"/>
          </p:cNvSpPr>
          <p:nvPr>
            <p:ph type="sldNum" sz="quarter" idx="12"/>
          </p:nvPr>
        </p:nvSpPr>
        <p:spPr/>
        <p:txBody>
          <a:bodyPr/>
          <a:lstStyle/>
          <a:p>
            <a:fld id="{50EE7798-284D-44E6-BD33-EC3C7F4CA87C}" type="slidenum">
              <a:rPr lang="en-US" smtClean="0"/>
              <a:t>13</a:t>
            </a:fld>
            <a:endParaRPr lang="en-US" dirty="0"/>
          </a:p>
        </p:txBody>
      </p:sp>
    </p:spTree>
    <p:extLst>
      <p:ext uri="{BB962C8B-B14F-4D97-AF65-F5344CB8AC3E}">
        <p14:creationId xmlns:p14="http://schemas.microsoft.com/office/powerpoint/2010/main" val="36298216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7F679C-78F3-44BB-B66F-81B1C212B817}"/>
              </a:ext>
            </a:extLst>
          </p:cNvPr>
          <p:cNvSpPr>
            <a:spLocks noGrp="1"/>
          </p:cNvSpPr>
          <p:nvPr>
            <p:ph idx="1"/>
          </p:nvPr>
        </p:nvSpPr>
        <p:spPr>
          <a:xfrm>
            <a:off x="523874" y="952500"/>
            <a:ext cx="10829926" cy="4953000"/>
          </a:xfrm>
        </p:spPr>
        <p:txBody>
          <a:bodyPr>
            <a:noAutofit/>
          </a:bodyPr>
          <a:lstStyle/>
          <a:p>
            <a:pPr marL="0" indent="0">
              <a:buNone/>
            </a:pPr>
            <a:r>
              <a:rPr lang="en-US" sz="2400" dirty="0"/>
              <a:t>VHA Directive 1200.08(1) defines IBC requirements for VA Facilities if the facility research program includes work that falls under the scope of the most current edition of the NIH Guidelines For Research Involving Recombinant or Synthetic Nucleic Acid Molecules. </a:t>
            </a:r>
          </a:p>
          <a:p>
            <a:pPr marL="573088"/>
            <a:r>
              <a:rPr lang="en-US" sz="2400" dirty="0"/>
              <a:t>Research &amp; Development (R&amp;D) Committee is responsible for establishing an internal or external IBC (if needed).</a:t>
            </a:r>
          </a:p>
          <a:p>
            <a:pPr marL="1030288" lvl="1"/>
            <a:r>
              <a:rPr lang="en-US" dirty="0"/>
              <a:t>If external, a Memorandum of Understanding (MOU) must be established.</a:t>
            </a:r>
          </a:p>
          <a:p>
            <a:pPr marL="573088"/>
            <a:r>
              <a:rPr lang="en-US" sz="2400" dirty="0"/>
              <a:t>The IBC is responsible for reviewing all research that involves non-exempt recombinant and synthetic nucleic acid molecules if the research is covered under Section I-C “General Applicability” of the NIH Guidelines. </a:t>
            </a:r>
          </a:p>
          <a:p>
            <a:pPr marL="573088"/>
            <a:r>
              <a:rPr lang="en-US" sz="2400" dirty="0"/>
              <a:t>The IBC must meet all requirements for membership, review of research, and other activities as outlined by the NIH Guidelines. </a:t>
            </a:r>
          </a:p>
        </p:txBody>
      </p:sp>
      <p:sp>
        <p:nvSpPr>
          <p:cNvPr id="8" name="Title 1">
            <a:extLst>
              <a:ext uri="{FF2B5EF4-FFF2-40B4-BE49-F238E27FC236}">
                <a16:creationId xmlns:a16="http://schemas.microsoft.com/office/drawing/2014/main" id="{AE8C8F15-F1CD-4098-A554-28022C417238}"/>
              </a:ext>
            </a:extLst>
          </p:cNvPr>
          <p:cNvSpPr txBox="1">
            <a:spLocks/>
          </p:cNvSpPr>
          <p:nvPr/>
        </p:nvSpPr>
        <p:spPr>
          <a:xfrm>
            <a:off x="838200" y="119743"/>
            <a:ext cx="10515600" cy="7529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a:lstStyle>
          <a:p>
            <a:pPr algn="ctr"/>
            <a:r>
              <a:rPr lang="en-US" dirty="0">
                <a:latin typeface="+mn-lt"/>
                <a:cs typeface="Arial" panose="020B0604020202020204" pitchFamily="34" charset="0"/>
              </a:rPr>
              <a:t>VHA Directive 1200.08(1)</a:t>
            </a:r>
          </a:p>
        </p:txBody>
      </p:sp>
      <p:sp>
        <p:nvSpPr>
          <p:cNvPr id="4" name="Footer Placeholder 4">
            <a:extLst>
              <a:ext uri="{FF2B5EF4-FFF2-40B4-BE49-F238E27FC236}">
                <a16:creationId xmlns:a16="http://schemas.microsoft.com/office/drawing/2014/main" id="{B3CBE914-C925-44DE-889F-776830CA2AD2}"/>
              </a:ext>
            </a:extLst>
          </p:cNvPr>
          <p:cNvSpPr txBox="1">
            <a:spLocks/>
          </p:cNvSpPr>
          <p:nvPr/>
        </p:nvSpPr>
        <p:spPr>
          <a:xfrm>
            <a:off x="3289300" y="6248401"/>
            <a:ext cx="4813300" cy="5588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03E7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3E7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3E7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3E7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3E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solidFill>
                  <a:schemeClr val="bg1"/>
                </a:solidFill>
              </a:rPr>
              <a:t>For questions, please use Q&amp;A box and address to “All Panelists.” </a:t>
            </a:r>
          </a:p>
          <a:p>
            <a:pPr marL="0" indent="0">
              <a:buNone/>
            </a:pPr>
            <a:r>
              <a:rPr lang="en-US" sz="1400" b="1" dirty="0">
                <a:solidFill>
                  <a:schemeClr val="bg1"/>
                </a:solidFill>
              </a:rPr>
              <a:t>All Webinars will be recorded and posted within one week.</a:t>
            </a:r>
          </a:p>
        </p:txBody>
      </p:sp>
      <p:sp>
        <p:nvSpPr>
          <p:cNvPr id="7" name="Slide Number Placeholder 6">
            <a:extLst>
              <a:ext uri="{FF2B5EF4-FFF2-40B4-BE49-F238E27FC236}">
                <a16:creationId xmlns:a16="http://schemas.microsoft.com/office/drawing/2014/main" id="{19CF7E7F-A30D-4EC5-B1FE-A193F6D9323B}"/>
              </a:ext>
            </a:extLst>
          </p:cNvPr>
          <p:cNvSpPr>
            <a:spLocks noGrp="1"/>
          </p:cNvSpPr>
          <p:nvPr>
            <p:ph type="sldNum" sz="quarter" idx="12"/>
          </p:nvPr>
        </p:nvSpPr>
        <p:spPr/>
        <p:txBody>
          <a:bodyPr/>
          <a:lstStyle/>
          <a:p>
            <a:fld id="{50EE7798-284D-44E6-BD33-EC3C7F4CA87C}" type="slidenum">
              <a:rPr lang="en-US" smtClean="0"/>
              <a:t>14</a:t>
            </a:fld>
            <a:endParaRPr lang="en-US" dirty="0"/>
          </a:p>
        </p:txBody>
      </p:sp>
    </p:spTree>
    <p:extLst>
      <p:ext uri="{BB962C8B-B14F-4D97-AF65-F5344CB8AC3E}">
        <p14:creationId xmlns:p14="http://schemas.microsoft.com/office/powerpoint/2010/main" val="34026455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7F679C-78F3-44BB-B66F-81B1C212B817}"/>
              </a:ext>
            </a:extLst>
          </p:cNvPr>
          <p:cNvSpPr>
            <a:spLocks noGrp="1"/>
          </p:cNvSpPr>
          <p:nvPr>
            <p:ph idx="1"/>
          </p:nvPr>
        </p:nvSpPr>
        <p:spPr>
          <a:xfrm>
            <a:off x="438149" y="1022644"/>
            <a:ext cx="10991851" cy="4940006"/>
          </a:xfrm>
        </p:spPr>
        <p:txBody>
          <a:bodyPr/>
          <a:lstStyle/>
          <a:p>
            <a:r>
              <a:rPr lang="en-US" dirty="0"/>
              <a:t>Procedures for a VA IBC review and approval of VA research must be described in local documents. </a:t>
            </a:r>
          </a:p>
          <a:p>
            <a:r>
              <a:rPr lang="en-US" dirty="0"/>
              <a:t>An internal IBC may share membership with the SRS or be constituted as a separate subcommittee of the R&amp;D Committee.</a:t>
            </a:r>
          </a:p>
          <a:p>
            <a:r>
              <a:rPr lang="en-US" dirty="0"/>
              <a:t>The facility may assign other reviews to the IBC such as for research involving:</a:t>
            </a:r>
          </a:p>
          <a:p>
            <a:pPr lvl="1">
              <a:buFont typeface="Calibri" panose="020F0502020204030204" pitchFamily="34" charset="0"/>
              <a:buChar char="‐"/>
            </a:pPr>
            <a:r>
              <a:rPr lang="en-US" dirty="0"/>
              <a:t>Select Agents and Toxins</a:t>
            </a:r>
          </a:p>
          <a:p>
            <a:pPr lvl="1">
              <a:buFont typeface="Calibri" panose="020F0502020204030204" pitchFamily="34" charset="0"/>
              <a:buChar char="‐"/>
            </a:pPr>
            <a:r>
              <a:rPr lang="en-US" dirty="0"/>
              <a:t>Stem cell research</a:t>
            </a:r>
          </a:p>
          <a:p>
            <a:pPr lvl="1">
              <a:buFont typeface="Calibri" panose="020F0502020204030204" pitchFamily="34" charset="0"/>
              <a:buChar char="‐"/>
            </a:pPr>
            <a:r>
              <a:rPr lang="en-US" dirty="0"/>
              <a:t>Nanotechnology</a:t>
            </a:r>
          </a:p>
          <a:p>
            <a:pPr lvl="1">
              <a:buFont typeface="Calibri" panose="020F0502020204030204" pitchFamily="34" charset="0"/>
              <a:buChar char="‐"/>
            </a:pPr>
            <a:r>
              <a:rPr lang="en-US" i="1" dirty="0"/>
              <a:t>Infectious agents (bacteria, viruses, fungi, parasites, etc.) .</a:t>
            </a:r>
          </a:p>
        </p:txBody>
      </p:sp>
      <p:sp>
        <p:nvSpPr>
          <p:cNvPr id="8" name="Title 1">
            <a:extLst>
              <a:ext uri="{FF2B5EF4-FFF2-40B4-BE49-F238E27FC236}">
                <a16:creationId xmlns:a16="http://schemas.microsoft.com/office/drawing/2014/main" id="{AE8C8F15-F1CD-4098-A554-28022C417238}"/>
              </a:ext>
            </a:extLst>
          </p:cNvPr>
          <p:cNvSpPr txBox="1">
            <a:spLocks/>
          </p:cNvSpPr>
          <p:nvPr/>
        </p:nvSpPr>
        <p:spPr>
          <a:xfrm>
            <a:off x="838200" y="119743"/>
            <a:ext cx="10515600" cy="7529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a:lstStyle>
          <a:p>
            <a:pPr algn="ctr"/>
            <a:r>
              <a:rPr lang="en-US" dirty="0">
                <a:latin typeface="+mn-lt"/>
                <a:cs typeface="Arial" panose="020B0604020202020204" pitchFamily="34" charset="0"/>
              </a:rPr>
              <a:t>VHA Directive 1200.08(1)</a:t>
            </a:r>
          </a:p>
        </p:txBody>
      </p:sp>
      <p:sp>
        <p:nvSpPr>
          <p:cNvPr id="4" name="Footer Placeholder 4">
            <a:extLst>
              <a:ext uri="{FF2B5EF4-FFF2-40B4-BE49-F238E27FC236}">
                <a16:creationId xmlns:a16="http://schemas.microsoft.com/office/drawing/2014/main" id="{B3CBE914-C925-44DE-889F-776830CA2AD2}"/>
              </a:ext>
            </a:extLst>
          </p:cNvPr>
          <p:cNvSpPr txBox="1">
            <a:spLocks/>
          </p:cNvSpPr>
          <p:nvPr/>
        </p:nvSpPr>
        <p:spPr>
          <a:xfrm>
            <a:off x="3289300" y="6248401"/>
            <a:ext cx="4813300" cy="5588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03E7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3E7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3E7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3E7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3E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solidFill>
                  <a:schemeClr val="bg1"/>
                </a:solidFill>
              </a:rPr>
              <a:t>For questions, please use Q&amp;A box and address to “All Panelists.” </a:t>
            </a:r>
          </a:p>
          <a:p>
            <a:pPr marL="0" indent="0">
              <a:buNone/>
            </a:pPr>
            <a:r>
              <a:rPr lang="en-US" sz="1400" b="1" dirty="0">
                <a:solidFill>
                  <a:schemeClr val="bg1"/>
                </a:solidFill>
              </a:rPr>
              <a:t>All Webinars will be recorded and posted within one week.</a:t>
            </a:r>
          </a:p>
        </p:txBody>
      </p:sp>
      <p:sp>
        <p:nvSpPr>
          <p:cNvPr id="7" name="Slide Number Placeholder 6">
            <a:extLst>
              <a:ext uri="{FF2B5EF4-FFF2-40B4-BE49-F238E27FC236}">
                <a16:creationId xmlns:a16="http://schemas.microsoft.com/office/drawing/2014/main" id="{3D86CF88-0F8F-4C44-9B90-959DBAD248AB}"/>
              </a:ext>
            </a:extLst>
          </p:cNvPr>
          <p:cNvSpPr>
            <a:spLocks noGrp="1"/>
          </p:cNvSpPr>
          <p:nvPr>
            <p:ph type="sldNum" sz="quarter" idx="12"/>
          </p:nvPr>
        </p:nvSpPr>
        <p:spPr/>
        <p:txBody>
          <a:bodyPr/>
          <a:lstStyle/>
          <a:p>
            <a:fld id="{50EE7798-284D-44E6-BD33-EC3C7F4CA87C}" type="slidenum">
              <a:rPr lang="en-US" smtClean="0"/>
              <a:t>15</a:t>
            </a:fld>
            <a:endParaRPr lang="en-US" dirty="0"/>
          </a:p>
        </p:txBody>
      </p:sp>
    </p:spTree>
    <p:extLst>
      <p:ext uri="{BB962C8B-B14F-4D97-AF65-F5344CB8AC3E}">
        <p14:creationId xmlns:p14="http://schemas.microsoft.com/office/powerpoint/2010/main" val="27185305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7F679C-78F3-44BB-B66F-81B1C212B817}"/>
              </a:ext>
            </a:extLst>
          </p:cNvPr>
          <p:cNvSpPr>
            <a:spLocks noGrp="1"/>
          </p:cNvSpPr>
          <p:nvPr>
            <p:ph idx="1"/>
          </p:nvPr>
        </p:nvSpPr>
        <p:spPr>
          <a:xfrm>
            <a:off x="438149" y="1181100"/>
            <a:ext cx="10991851" cy="4943474"/>
          </a:xfrm>
        </p:spPr>
        <p:txBody>
          <a:bodyPr>
            <a:normAutofit lnSpcReduction="10000"/>
          </a:bodyPr>
          <a:lstStyle/>
          <a:p>
            <a:pPr marL="0" indent="0">
              <a:buNone/>
            </a:pPr>
            <a:r>
              <a:rPr lang="en-US" sz="3000" dirty="0"/>
              <a:t>A VA research program may use an external IBC hosted by a second VA facility subject to the following conditions: </a:t>
            </a:r>
          </a:p>
          <a:p>
            <a:pPr marL="457200"/>
            <a:r>
              <a:rPr lang="en-US" dirty="0"/>
              <a:t>Internal to the second VA (and not an affiliate IBC);</a:t>
            </a:r>
          </a:p>
          <a:p>
            <a:pPr marL="457200"/>
            <a:r>
              <a:rPr lang="en-US" dirty="0"/>
              <a:t>Meet the NIH Guidelines requirement for community representation;</a:t>
            </a:r>
          </a:p>
          <a:p>
            <a:pPr marL="457200"/>
            <a:r>
              <a:rPr lang="en-US" dirty="0"/>
              <a:t>Knowledgeable regarding the containment facilities at the requesting VA facility;</a:t>
            </a:r>
          </a:p>
          <a:p>
            <a:pPr marL="457200"/>
            <a:r>
              <a:rPr lang="en-US" dirty="0"/>
              <a:t>Requesting VA facility must appoint a VA-compensated employee as a voting member to the IBC of the second VA facility; and</a:t>
            </a:r>
          </a:p>
          <a:p>
            <a:pPr marL="457200"/>
            <a:r>
              <a:rPr lang="en-US" dirty="0"/>
              <a:t>Requesting VA facility must establish and maintain registration with NIH-OSP indicating that the IBC at the second VA facility serves as the IBC-of-record.</a:t>
            </a:r>
          </a:p>
        </p:txBody>
      </p:sp>
      <p:sp>
        <p:nvSpPr>
          <p:cNvPr id="8" name="Title 1">
            <a:extLst>
              <a:ext uri="{FF2B5EF4-FFF2-40B4-BE49-F238E27FC236}">
                <a16:creationId xmlns:a16="http://schemas.microsoft.com/office/drawing/2014/main" id="{AE8C8F15-F1CD-4098-A554-28022C417238}"/>
              </a:ext>
            </a:extLst>
          </p:cNvPr>
          <p:cNvSpPr txBox="1">
            <a:spLocks/>
          </p:cNvSpPr>
          <p:nvPr/>
        </p:nvSpPr>
        <p:spPr>
          <a:xfrm>
            <a:off x="838200" y="119743"/>
            <a:ext cx="10515600" cy="7529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a:lstStyle>
          <a:p>
            <a:pPr algn="ctr"/>
            <a:r>
              <a:rPr lang="en-US" dirty="0">
                <a:latin typeface="+mn-lt"/>
                <a:cs typeface="Arial" panose="020B0604020202020204" pitchFamily="34" charset="0"/>
              </a:rPr>
              <a:t>VHA Directive 1200.08(1) (External IBC -VA Facility)</a:t>
            </a:r>
          </a:p>
        </p:txBody>
      </p:sp>
      <p:sp>
        <p:nvSpPr>
          <p:cNvPr id="4" name="Footer Placeholder 4">
            <a:extLst>
              <a:ext uri="{FF2B5EF4-FFF2-40B4-BE49-F238E27FC236}">
                <a16:creationId xmlns:a16="http://schemas.microsoft.com/office/drawing/2014/main" id="{B3CBE914-C925-44DE-889F-776830CA2AD2}"/>
              </a:ext>
            </a:extLst>
          </p:cNvPr>
          <p:cNvSpPr txBox="1">
            <a:spLocks/>
          </p:cNvSpPr>
          <p:nvPr/>
        </p:nvSpPr>
        <p:spPr>
          <a:xfrm>
            <a:off x="3289300" y="6248401"/>
            <a:ext cx="4813300" cy="5588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03E7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3E7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3E7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3E7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3E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solidFill>
                  <a:schemeClr val="bg1"/>
                </a:solidFill>
              </a:rPr>
              <a:t>For questions, please use Q&amp;A box and address to “All Panelists.” </a:t>
            </a:r>
          </a:p>
          <a:p>
            <a:pPr marL="0" indent="0">
              <a:buNone/>
            </a:pPr>
            <a:r>
              <a:rPr lang="en-US" sz="1400" b="1" dirty="0">
                <a:solidFill>
                  <a:schemeClr val="bg1"/>
                </a:solidFill>
              </a:rPr>
              <a:t>All Webinars will be recorded and posted within one week.</a:t>
            </a:r>
          </a:p>
        </p:txBody>
      </p:sp>
      <p:sp>
        <p:nvSpPr>
          <p:cNvPr id="7" name="Slide Number Placeholder 6">
            <a:extLst>
              <a:ext uri="{FF2B5EF4-FFF2-40B4-BE49-F238E27FC236}">
                <a16:creationId xmlns:a16="http://schemas.microsoft.com/office/drawing/2014/main" id="{DE3A9E44-72DD-435B-8A7F-FD2B98E6FAFE}"/>
              </a:ext>
            </a:extLst>
          </p:cNvPr>
          <p:cNvSpPr>
            <a:spLocks noGrp="1"/>
          </p:cNvSpPr>
          <p:nvPr>
            <p:ph type="sldNum" sz="quarter" idx="12"/>
          </p:nvPr>
        </p:nvSpPr>
        <p:spPr/>
        <p:txBody>
          <a:bodyPr/>
          <a:lstStyle/>
          <a:p>
            <a:fld id="{50EE7798-284D-44E6-BD33-EC3C7F4CA87C}" type="slidenum">
              <a:rPr lang="en-US" smtClean="0"/>
              <a:t>16</a:t>
            </a:fld>
            <a:endParaRPr lang="en-US" dirty="0"/>
          </a:p>
        </p:txBody>
      </p:sp>
    </p:spTree>
    <p:extLst>
      <p:ext uri="{BB962C8B-B14F-4D97-AF65-F5344CB8AC3E}">
        <p14:creationId xmlns:p14="http://schemas.microsoft.com/office/powerpoint/2010/main" val="33814904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7F679C-78F3-44BB-B66F-81B1C212B817}"/>
              </a:ext>
            </a:extLst>
          </p:cNvPr>
          <p:cNvSpPr>
            <a:spLocks noGrp="1"/>
          </p:cNvSpPr>
          <p:nvPr>
            <p:ph idx="1"/>
          </p:nvPr>
        </p:nvSpPr>
        <p:spPr>
          <a:xfrm>
            <a:off x="361950" y="1028701"/>
            <a:ext cx="11515725" cy="5057774"/>
          </a:xfrm>
        </p:spPr>
        <p:txBody>
          <a:bodyPr>
            <a:normAutofit lnSpcReduction="10000"/>
          </a:bodyPr>
          <a:lstStyle/>
          <a:p>
            <a:pPr marL="0" indent="0">
              <a:buNone/>
            </a:pPr>
            <a:r>
              <a:rPr lang="en-US" sz="3200" dirty="0"/>
              <a:t>VA research program may use an external IBC hosted by an academic affiliate, subject to the following conditions: </a:t>
            </a:r>
          </a:p>
          <a:p>
            <a:pPr marL="457200"/>
            <a:r>
              <a:rPr lang="en-US" dirty="0"/>
              <a:t>Establish an MOU to define roles and responsibilities for the VA facility and academic affiliate;</a:t>
            </a:r>
          </a:p>
          <a:p>
            <a:pPr marL="457200"/>
            <a:r>
              <a:rPr lang="en-US" dirty="0"/>
              <a:t>VA facility must establish and maintain registration with NIH-OSP indicating that the affiliate IBC serves as their IBC-of-record; </a:t>
            </a:r>
          </a:p>
          <a:p>
            <a:pPr marL="457200"/>
            <a:r>
              <a:rPr lang="en-US" dirty="0"/>
              <a:t>Affiliate IBC must review research in accordance with all VA policies and other Federal requirements;</a:t>
            </a:r>
          </a:p>
          <a:p>
            <a:pPr marL="457200"/>
            <a:r>
              <a:rPr lang="en-US" dirty="0"/>
              <a:t>IBC meetings minutes and other documents related to VA research must be provided to the SRS, R&amp;D Committee, or the facility Research Office; and</a:t>
            </a:r>
          </a:p>
          <a:p>
            <a:pPr marL="457200"/>
            <a:r>
              <a:rPr lang="en-US" dirty="0"/>
              <a:t>At least one voting member of the external IBC must be a VA-compensated employee.</a:t>
            </a:r>
          </a:p>
        </p:txBody>
      </p:sp>
      <p:sp>
        <p:nvSpPr>
          <p:cNvPr id="8" name="Title 1">
            <a:extLst>
              <a:ext uri="{FF2B5EF4-FFF2-40B4-BE49-F238E27FC236}">
                <a16:creationId xmlns:a16="http://schemas.microsoft.com/office/drawing/2014/main" id="{AE8C8F15-F1CD-4098-A554-28022C417238}"/>
              </a:ext>
            </a:extLst>
          </p:cNvPr>
          <p:cNvSpPr txBox="1">
            <a:spLocks/>
          </p:cNvSpPr>
          <p:nvPr/>
        </p:nvSpPr>
        <p:spPr>
          <a:xfrm>
            <a:off x="838200" y="119743"/>
            <a:ext cx="10515600" cy="7529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a:lstStyle>
          <a:p>
            <a:pPr algn="ctr"/>
            <a:r>
              <a:rPr lang="en-US" dirty="0">
                <a:latin typeface="+mn-lt"/>
                <a:cs typeface="Arial" panose="020B0604020202020204" pitchFamily="34" charset="0"/>
              </a:rPr>
              <a:t>VHA Directive 1200.08(1) (External IBC – Affiliate)</a:t>
            </a:r>
          </a:p>
        </p:txBody>
      </p:sp>
      <p:sp>
        <p:nvSpPr>
          <p:cNvPr id="4" name="Footer Placeholder 4">
            <a:extLst>
              <a:ext uri="{FF2B5EF4-FFF2-40B4-BE49-F238E27FC236}">
                <a16:creationId xmlns:a16="http://schemas.microsoft.com/office/drawing/2014/main" id="{B3CBE914-C925-44DE-889F-776830CA2AD2}"/>
              </a:ext>
            </a:extLst>
          </p:cNvPr>
          <p:cNvSpPr txBox="1">
            <a:spLocks/>
          </p:cNvSpPr>
          <p:nvPr/>
        </p:nvSpPr>
        <p:spPr>
          <a:xfrm>
            <a:off x="3289300" y="6248401"/>
            <a:ext cx="4813300" cy="5588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03E7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3E7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3E7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3E7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3E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solidFill>
                  <a:schemeClr val="bg1"/>
                </a:solidFill>
              </a:rPr>
              <a:t>For questions, please use Q&amp;A box and address to “All Panelists.” </a:t>
            </a:r>
          </a:p>
          <a:p>
            <a:pPr marL="0" indent="0">
              <a:buNone/>
            </a:pPr>
            <a:r>
              <a:rPr lang="en-US" sz="1400" b="1" dirty="0">
                <a:solidFill>
                  <a:schemeClr val="bg1"/>
                </a:solidFill>
              </a:rPr>
              <a:t>All Webinars will be recorded and posted within one week.</a:t>
            </a:r>
          </a:p>
        </p:txBody>
      </p:sp>
      <p:sp>
        <p:nvSpPr>
          <p:cNvPr id="7" name="Slide Number Placeholder 6">
            <a:extLst>
              <a:ext uri="{FF2B5EF4-FFF2-40B4-BE49-F238E27FC236}">
                <a16:creationId xmlns:a16="http://schemas.microsoft.com/office/drawing/2014/main" id="{B3346558-5A3F-4D44-A9EC-CBDFD1B6CB07}"/>
              </a:ext>
            </a:extLst>
          </p:cNvPr>
          <p:cNvSpPr>
            <a:spLocks noGrp="1"/>
          </p:cNvSpPr>
          <p:nvPr>
            <p:ph type="sldNum" sz="quarter" idx="12"/>
          </p:nvPr>
        </p:nvSpPr>
        <p:spPr/>
        <p:txBody>
          <a:bodyPr/>
          <a:lstStyle/>
          <a:p>
            <a:fld id="{50EE7798-284D-44E6-BD33-EC3C7F4CA87C}" type="slidenum">
              <a:rPr lang="en-US" smtClean="0"/>
              <a:t>17</a:t>
            </a:fld>
            <a:endParaRPr lang="en-US" dirty="0"/>
          </a:p>
        </p:txBody>
      </p:sp>
    </p:spTree>
    <p:extLst>
      <p:ext uri="{BB962C8B-B14F-4D97-AF65-F5344CB8AC3E}">
        <p14:creationId xmlns:p14="http://schemas.microsoft.com/office/powerpoint/2010/main" val="12076422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53FB3-E187-4A89-8F94-37352A1B5EF2}"/>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id="{AA3111E1-6B9F-45E5-BCFC-99FB92925893}"/>
              </a:ext>
            </a:extLst>
          </p:cNvPr>
          <p:cNvSpPr>
            <a:spLocks noGrp="1"/>
          </p:cNvSpPr>
          <p:nvPr>
            <p:ph idx="1"/>
          </p:nvPr>
        </p:nvSpPr>
        <p:spPr>
          <a:xfrm>
            <a:off x="838200" y="1253331"/>
            <a:ext cx="10515600" cy="4351338"/>
          </a:xfrm>
        </p:spPr>
        <p:txBody>
          <a:bodyPr anchor="ctr"/>
          <a:lstStyle/>
          <a:p>
            <a:pPr marL="0" indent="0" algn="ctr">
              <a:buNone/>
            </a:pPr>
            <a:r>
              <a:rPr lang="en-US" sz="4400" b="1" dirty="0"/>
              <a:t>IBC Challenges and Solutions Related to Review of VA Research Activities</a:t>
            </a:r>
          </a:p>
        </p:txBody>
      </p:sp>
      <p:sp>
        <p:nvSpPr>
          <p:cNvPr id="4" name="Footer Placeholder 4">
            <a:extLst>
              <a:ext uri="{FF2B5EF4-FFF2-40B4-BE49-F238E27FC236}">
                <a16:creationId xmlns:a16="http://schemas.microsoft.com/office/drawing/2014/main" id="{87B3A1A4-0569-4B79-B53E-52DB9D91AC40}"/>
              </a:ext>
            </a:extLst>
          </p:cNvPr>
          <p:cNvSpPr txBox="1">
            <a:spLocks/>
          </p:cNvSpPr>
          <p:nvPr/>
        </p:nvSpPr>
        <p:spPr>
          <a:xfrm>
            <a:off x="3289300" y="6248401"/>
            <a:ext cx="4813300" cy="5588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03E7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3E7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3E7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3E7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3E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solidFill>
                  <a:schemeClr val="bg1"/>
                </a:solidFill>
              </a:rPr>
              <a:t>For questions, please use Q&amp;A box and address to “All Panelists.” </a:t>
            </a:r>
          </a:p>
          <a:p>
            <a:pPr marL="0" indent="0">
              <a:buNone/>
            </a:pPr>
            <a:r>
              <a:rPr lang="en-US" sz="1400" b="1" dirty="0">
                <a:solidFill>
                  <a:schemeClr val="bg1"/>
                </a:solidFill>
              </a:rPr>
              <a:t>All Webinars will be recorded and posted within one week.</a:t>
            </a:r>
          </a:p>
        </p:txBody>
      </p:sp>
      <p:sp>
        <p:nvSpPr>
          <p:cNvPr id="8" name="Slide Number Placeholder 7">
            <a:extLst>
              <a:ext uri="{FF2B5EF4-FFF2-40B4-BE49-F238E27FC236}">
                <a16:creationId xmlns:a16="http://schemas.microsoft.com/office/drawing/2014/main" id="{12F21F66-2528-4BBB-B42F-D1A3FBC3742D}"/>
              </a:ext>
            </a:extLst>
          </p:cNvPr>
          <p:cNvSpPr>
            <a:spLocks noGrp="1"/>
          </p:cNvSpPr>
          <p:nvPr>
            <p:ph type="sldNum" sz="quarter" idx="12"/>
          </p:nvPr>
        </p:nvSpPr>
        <p:spPr/>
        <p:txBody>
          <a:bodyPr/>
          <a:lstStyle/>
          <a:p>
            <a:fld id="{50EE7798-284D-44E6-BD33-EC3C7F4CA87C}" type="slidenum">
              <a:rPr lang="en-US" smtClean="0"/>
              <a:t>18</a:t>
            </a:fld>
            <a:endParaRPr lang="en-US" dirty="0"/>
          </a:p>
        </p:txBody>
      </p:sp>
    </p:spTree>
    <p:extLst>
      <p:ext uri="{BB962C8B-B14F-4D97-AF65-F5344CB8AC3E}">
        <p14:creationId xmlns:p14="http://schemas.microsoft.com/office/powerpoint/2010/main" val="15559234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7F679C-78F3-44BB-B66F-81B1C212B817}"/>
              </a:ext>
            </a:extLst>
          </p:cNvPr>
          <p:cNvSpPr>
            <a:spLocks noGrp="1"/>
          </p:cNvSpPr>
          <p:nvPr>
            <p:ph idx="1"/>
          </p:nvPr>
        </p:nvSpPr>
        <p:spPr>
          <a:xfrm>
            <a:off x="438150" y="1238249"/>
            <a:ext cx="11601450" cy="4848225"/>
          </a:xfrm>
        </p:spPr>
        <p:txBody>
          <a:bodyPr>
            <a:normAutofit/>
          </a:bodyPr>
          <a:lstStyle/>
          <a:p>
            <a:pPr>
              <a:spcBef>
                <a:spcPts val="1800"/>
              </a:spcBef>
            </a:pPr>
            <a:r>
              <a:rPr lang="en-US" sz="3200" dirty="0">
                <a:ea typeface="Times New Roman" panose="02020603050405020304" pitchFamily="18" charset="0"/>
                <a:cs typeface="Times New Roman" panose="02020603050405020304" pitchFamily="18" charset="0"/>
              </a:rPr>
              <a:t>Procedures for the IBC review and approval of VA research involving rDNA were not described in local guidelines.</a:t>
            </a:r>
          </a:p>
          <a:p>
            <a:pPr>
              <a:spcBef>
                <a:spcPts val="1800"/>
              </a:spcBef>
            </a:pPr>
            <a:r>
              <a:rPr lang="en-US" sz="3200" dirty="0">
                <a:ea typeface="Times New Roman" panose="02020603050405020304" pitchFamily="18" charset="0"/>
                <a:cs typeface="Times New Roman" panose="02020603050405020304" pitchFamily="18" charset="0"/>
              </a:rPr>
              <a:t>Protocols </a:t>
            </a:r>
            <a:r>
              <a:rPr lang="en-US" sz="3200" dirty="0">
                <a:effectLst/>
                <a:ea typeface="Times New Roman" panose="02020603050405020304" pitchFamily="18" charset="0"/>
                <a:cs typeface="Times New Roman" panose="02020603050405020304" pitchFamily="18" charset="0"/>
              </a:rPr>
              <a:t>involving non-exempt s/</a:t>
            </a:r>
            <a:r>
              <a:rPr lang="en-US" sz="3200" dirty="0">
                <a:ea typeface="Times New Roman" panose="02020603050405020304" pitchFamily="18" charset="0"/>
                <a:cs typeface="Times New Roman" panose="02020603050405020304" pitchFamily="18" charset="0"/>
              </a:rPr>
              <a:t>r</a:t>
            </a:r>
            <a:r>
              <a:rPr lang="en-US" sz="3200" dirty="0">
                <a:effectLst/>
                <a:ea typeface="Times New Roman" panose="02020603050405020304" pitchFamily="18" charset="0"/>
                <a:cs typeface="Times New Roman" panose="02020603050405020304" pitchFamily="18" charset="0"/>
              </a:rPr>
              <a:t>NA research were not reviewed and approved by an appropriately constituted IBC.	</a:t>
            </a:r>
          </a:p>
          <a:p>
            <a:pPr>
              <a:spcBef>
                <a:spcPts val="1800"/>
              </a:spcBef>
            </a:pPr>
            <a:r>
              <a:rPr lang="en-US" sz="3200" dirty="0">
                <a:effectLst/>
                <a:ea typeface="Times New Roman" panose="02020603050405020304" pitchFamily="18" charset="0"/>
                <a:cs typeface="Times New Roman" panose="02020603050405020304" pitchFamily="18" charset="0"/>
              </a:rPr>
              <a:t>The IBC did not notify PIs in writing or electronically of the date of approval or of the assigned BSL for rDNA protocols</a:t>
            </a:r>
            <a:r>
              <a:rPr lang="en-US" sz="3200" dirty="0">
                <a:ea typeface="Times New Roman" panose="02020603050405020304" pitchFamily="18" charset="0"/>
                <a:cs typeface="Times New Roman" panose="02020603050405020304" pitchFamily="18" charset="0"/>
              </a:rPr>
              <a:t>.</a:t>
            </a:r>
          </a:p>
          <a:p>
            <a:pPr>
              <a:spcBef>
                <a:spcPts val="1800"/>
              </a:spcBef>
            </a:pPr>
            <a:r>
              <a:rPr lang="en-US" sz="3200" dirty="0">
                <a:effectLst/>
                <a:ea typeface="Times New Roman" panose="02020603050405020304" pitchFamily="18" charset="0"/>
                <a:cs typeface="Times New Roman" panose="02020603050405020304" pitchFamily="18" charset="0"/>
              </a:rPr>
              <a:t>IBC did not maintain registration as the IBC of record with NIH-OSP.</a:t>
            </a:r>
          </a:p>
          <a:p>
            <a:pPr>
              <a:spcBef>
                <a:spcPts val="1800"/>
              </a:spcBef>
            </a:pPr>
            <a:r>
              <a:rPr lang="en-US" sz="3200" dirty="0">
                <a:ea typeface="Times New Roman" panose="02020603050405020304" pitchFamily="18" charset="0"/>
                <a:cs typeface="Times New Roman" panose="02020603050405020304" pitchFamily="18" charset="0"/>
              </a:rPr>
              <a:t>IBC members were not trained on the NIH Guidelines.</a:t>
            </a:r>
          </a:p>
          <a:p>
            <a:pPr>
              <a:spcBef>
                <a:spcPts val="1800"/>
              </a:spcBef>
            </a:pPr>
            <a:endParaRPr lang="en-US" sz="3200" dirty="0">
              <a:ea typeface="Times New Roman" panose="02020603050405020304" pitchFamily="18" charset="0"/>
              <a:cs typeface="Times New Roman" panose="02020603050405020304" pitchFamily="18" charset="0"/>
            </a:endParaRPr>
          </a:p>
        </p:txBody>
      </p:sp>
      <p:sp>
        <p:nvSpPr>
          <p:cNvPr id="8" name="Title 1">
            <a:extLst>
              <a:ext uri="{FF2B5EF4-FFF2-40B4-BE49-F238E27FC236}">
                <a16:creationId xmlns:a16="http://schemas.microsoft.com/office/drawing/2014/main" id="{AE8C8F15-F1CD-4098-A554-28022C417238}"/>
              </a:ext>
            </a:extLst>
          </p:cNvPr>
          <p:cNvSpPr txBox="1">
            <a:spLocks/>
          </p:cNvSpPr>
          <p:nvPr/>
        </p:nvSpPr>
        <p:spPr>
          <a:xfrm>
            <a:off x="838200" y="119743"/>
            <a:ext cx="10515600" cy="7529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a:lstStyle>
          <a:p>
            <a:pPr algn="ctr"/>
            <a:r>
              <a:rPr lang="en-US" dirty="0">
                <a:latin typeface="+mn-lt"/>
                <a:cs typeface="Arial" panose="020B0604020202020204" pitchFamily="34" charset="0"/>
              </a:rPr>
              <a:t>Common VA-Specific IBC Challenges</a:t>
            </a:r>
          </a:p>
        </p:txBody>
      </p:sp>
      <p:sp>
        <p:nvSpPr>
          <p:cNvPr id="4" name="Footer Placeholder 4">
            <a:extLst>
              <a:ext uri="{FF2B5EF4-FFF2-40B4-BE49-F238E27FC236}">
                <a16:creationId xmlns:a16="http://schemas.microsoft.com/office/drawing/2014/main" id="{B3CBE914-C925-44DE-889F-776830CA2AD2}"/>
              </a:ext>
            </a:extLst>
          </p:cNvPr>
          <p:cNvSpPr txBox="1">
            <a:spLocks/>
          </p:cNvSpPr>
          <p:nvPr/>
        </p:nvSpPr>
        <p:spPr>
          <a:xfrm>
            <a:off x="3289300" y="6248401"/>
            <a:ext cx="4813300" cy="5588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03E7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3E7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3E7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3E7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3E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solidFill>
                  <a:schemeClr val="bg1"/>
                </a:solidFill>
              </a:rPr>
              <a:t>For questions, please use Q&amp;A box and address to “All Panelists.” </a:t>
            </a:r>
          </a:p>
          <a:p>
            <a:pPr marL="0" indent="0">
              <a:buNone/>
            </a:pPr>
            <a:r>
              <a:rPr lang="en-US" sz="1400" b="1" dirty="0">
                <a:solidFill>
                  <a:schemeClr val="bg1"/>
                </a:solidFill>
              </a:rPr>
              <a:t>All Webinars will be recorded and posted within one week.</a:t>
            </a:r>
          </a:p>
        </p:txBody>
      </p:sp>
      <p:sp>
        <p:nvSpPr>
          <p:cNvPr id="7" name="Slide Number Placeholder 6">
            <a:extLst>
              <a:ext uri="{FF2B5EF4-FFF2-40B4-BE49-F238E27FC236}">
                <a16:creationId xmlns:a16="http://schemas.microsoft.com/office/drawing/2014/main" id="{5799900E-565C-48C2-9433-2D1B2EA16088}"/>
              </a:ext>
            </a:extLst>
          </p:cNvPr>
          <p:cNvSpPr>
            <a:spLocks noGrp="1"/>
          </p:cNvSpPr>
          <p:nvPr>
            <p:ph type="sldNum" sz="quarter" idx="12"/>
          </p:nvPr>
        </p:nvSpPr>
        <p:spPr/>
        <p:txBody>
          <a:bodyPr/>
          <a:lstStyle/>
          <a:p>
            <a:fld id="{50EE7798-284D-44E6-BD33-EC3C7F4CA87C}" type="slidenum">
              <a:rPr lang="en-US" smtClean="0"/>
              <a:t>19</a:t>
            </a:fld>
            <a:endParaRPr lang="en-US" dirty="0"/>
          </a:p>
        </p:txBody>
      </p:sp>
    </p:spTree>
    <p:extLst>
      <p:ext uri="{BB962C8B-B14F-4D97-AF65-F5344CB8AC3E}">
        <p14:creationId xmlns:p14="http://schemas.microsoft.com/office/powerpoint/2010/main" val="1132247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814F67E-494B-4EE2-B117-5CA22AEDED8B}"/>
              </a:ext>
            </a:extLst>
          </p:cNvPr>
          <p:cNvSpPr>
            <a:spLocks noGrp="1"/>
          </p:cNvSpPr>
          <p:nvPr>
            <p:ph type="ctrTitle"/>
          </p:nvPr>
        </p:nvSpPr>
        <p:spPr>
          <a:xfrm>
            <a:off x="212881" y="1319605"/>
            <a:ext cx="9304922" cy="3443680"/>
          </a:xfrm>
        </p:spPr>
        <p:txBody>
          <a:bodyPr anchor="ctr"/>
          <a:lstStyle/>
          <a:p>
            <a:r>
              <a:rPr lang="en-US" sz="3600" b="0" dirty="0">
                <a:solidFill>
                  <a:schemeClr val="tx1"/>
                </a:solidFill>
                <a:latin typeface="+mn-lt"/>
              </a:rPr>
              <a:t>Institutional Biosafety Committee (IBC) Roles and Responsibilities to Support VA Research Involving Recombinant or Synthetic Nucleic Acid Research</a:t>
            </a:r>
            <a:br>
              <a:rPr lang="en-US" sz="3600" b="0" dirty="0">
                <a:solidFill>
                  <a:schemeClr val="tx1"/>
                </a:solidFill>
                <a:latin typeface="+mn-lt"/>
              </a:rPr>
            </a:br>
            <a:br>
              <a:rPr lang="en-US" sz="3600" b="0" dirty="0">
                <a:solidFill>
                  <a:schemeClr val="tx1"/>
                </a:solidFill>
                <a:latin typeface="+mn-lt"/>
              </a:rPr>
            </a:br>
            <a:r>
              <a:rPr lang="en-US" sz="3600" b="0" dirty="0">
                <a:solidFill>
                  <a:schemeClr val="tx1"/>
                </a:solidFill>
                <a:latin typeface="+mn-lt"/>
              </a:rPr>
              <a:t>September 27, 2022  </a:t>
            </a:r>
          </a:p>
        </p:txBody>
      </p:sp>
      <p:pic>
        <p:nvPicPr>
          <p:cNvPr id="4" name="Picture 10" descr="VASeal transp">
            <a:extLst>
              <a:ext uri="{FF2B5EF4-FFF2-40B4-BE49-F238E27FC236}">
                <a16:creationId xmlns:a16="http://schemas.microsoft.com/office/drawing/2014/main" id="{D71CDCA6-CCCE-4BEB-9DD3-B0EEFD02B402}"/>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2879" r="1" b="1"/>
          <a:stretch/>
        </p:blipFill>
        <p:spPr bwMode="auto">
          <a:xfrm>
            <a:off x="9517803" y="967066"/>
            <a:ext cx="2532684" cy="2591092"/>
          </a:xfrm>
          <a:custGeom>
            <a:avLst/>
            <a:gdLst/>
            <a:ahLst/>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a:noFill/>
        </p:spPr>
      </p:pic>
      <p:sp>
        <p:nvSpPr>
          <p:cNvPr id="16" name="Footer Placeholder 4">
            <a:extLst>
              <a:ext uri="{FF2B5EF4-FFF2-40B4-BE49-F238E27FC236}">
                <a16:creationId xmlns:a16="http://schemas.microsoft.com/office/drawing/2014/main" id="{11D8A173-8138-409F-9E65-E46F8D8FAEC2}"/>
              </a:ext>
            </a:extLst>
          </p:cNvPr>
          <p:cNvSpPr txBox="1">
            <a:spLocks/>
          </p:cNvSpPr>
          <p:nvPr/>
        </p:nvSpPr>
        <p:spPr>
          <a:xfrm>
            <a:off x="3289300" y="6248401"/>
            <a:ext cx="4813300" cy="5588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03E7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3E7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3E7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3E7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3E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solidFill>
                  <a:schemeClr val="bg1"/>
                </a:solidFill>
              </a:rPr>
              <a:t>For questions, please use Q&amp;A box and address to “All Panelists.” </a:t>
            </a:r>
          </a:p>
          <a:p>
            <a:pPr marL="0" indent="0">
              <a:buNone/>
            </a:pPr>
            <a:r>
              <a:rPr lang="en-US" sz="1400" b="1" dirty="0">
                <a:solidFill>
                  <a:schemeClr val="bg1"/>
                </a:solidFill>
              </a:rPr>
              <a:t>All Webinars will be recorded and posted within one week.</a:t>
            </a:r>
          </a:p>
        </p:txBody>
      </p:sp>
      <p:sp>
        <p:nvSpPr>
          <p:cNvPr id="6" name="Title 4">
            <a:extLst>
              <a:ext uri="{FF2B5EF4-FFF2-40B4-BE49-F238E27FC236}">
                <a16:creationId xmlns:a16="http://schemas.microsoft.com/office/drawing/2014/main" id="{9AFC2D53-B10B-47F9-ADD2-D5055158365B}"/>
              </a:ext>
            </a:extLst>
          </p:cNvPr>
          <p:cNvSpPr txBox="1">
            <a:spLocks/>
          </p:cNvSpPr>
          <p:nvPr/>
        </p:nvSpPr>
        <p:spPr>
          <a:xfrm>
            <a:off x="-400050" y="4959366"/>
            <a:ext cx="12191999" cy="117327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b="1" kern="1200">
                <a:solidFill>
                  <a:schemeClr val="bg1"/>
                </a:solidFill>
                <a:latin typeface="+mj-lt"/>
                <a:ea typeface="+mj-ea"/>
                <a:cs typeface="+mj-cs"/>
              </a:defRPr>
            </a:lvl1pPr>
          </a:lstStyle>
          <a:p>
            <a:r>
              <a:rPr lang="en-US" sz="2800" i="1" dirty="0">
                <a:solidFill>
                  <a:schemeClr val="tx1"/>
                </a:solidFill>
                <a:latin typeface="+mn-lt"/>
              </a:rPr>
              <a:t>VA Office of Research &amp; Development </a:t>
            </a:r>
          </a:p>
          <a:p>
            <a:r>
              <a:rPr lang="en-US" sz="2800" i="1" dirty="0">
                <a:solidFill>
                  <a:schemeClr val="tx1"/>
                </a:solidFill>
                <a:latin typeface="+mn-lt"/>
              </a:rPr>
              <a:t>Biomedical Research Laboratory Biosafety and Biosecurity Program</a:t>
            </a:r>
            <a:endParaRPr lang="en-US" sz="3600" i="1" dirty="0">
              <a:solidFill>
                <a:schemeClr val="tx1"/>
              </a:solidFill>
              <a:latin typeface="+mn-lt"/>
            </a:endParaRPr>
          </a:p>
        </p:txBody>
      </p:sp>
      <p:sp>
        <p:nvSpPr>
          <p:cNvPr id="8" name="Slide Number Placeholder 7">
            <a:extLst>
              <a:ext uri="{FF2B5EF4-FFF2-40B4-BE49-F238E27FC236}">
                <a16:creationId xmlns:a16="http://schemas.microsoft.com/office/drawing/2014/main" id="{DD0A3DD1-AD9D-47D4-8232-3E0E840220FD}"/>
              </a:ext>
            </a:extLst>
          </p:cNvPr>
          <p:cNvSpPr>
            <a:spLocks noGrp="1"/>
          </p:cNvSpPr>
          <p:nvPr>
            <p:ph type="sldNum" sz="quarter" idx="12"/>
          </p:nvPr>
        </p:nvSpPr>
        <p:spPr/>
        <p:txBody>
          <a:bodyPr/>
          <a:lstStyle/>
          <a:p>
            <a:fld id="{50EE7798-284D-44E6-BD33-EC3C7F4CA87C}" type="slidenum">
              <a:rPr lang="en-US" smtClean="0"/>
              <a:t>2</a:t>
            </a:fld>
            <a:endParaRPr lang="en-US" dirty="0"/>
          </a:p>
        </p:txBody>
      </p:sp>
    </p:spTree>
    <p:extLst>
      <p:ext uri="{BB962C8B-B14F-4D97-AF65-F5344CB8AC3E}">
        <p14:creationId xmlns:p14="http://schemas.microsoft.com/office/powerpoint/2010/main" val="7535557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7F679C-78F3-44BB-B66F-81B1C212B817}"/>
              </a:ext>
            </a:extLst>
          </p:cNvPr>
          <p:cNvSpPr>
            <a:spLocks noGrp="1"/>
          </p:cNvSpPr>
          <p:nvPr>
            <p:ph idx="1"/>
          </p:nvPr>
        </p:nvSpPr>
        <p:spPr>
          <a:xfrm>
            <a:off x="488392" y="1004887"/>
            <a:ext cx="11601450" cy="4848225"/>
          </a:xfrm>
        </p:spPr>
        <p:txBody>
          <a:bodyPr>
            <a:normAutofit fontScale="77500" lnSpcReduction="20000"/>
          </a:bodyPr>
          <a:lstStyle/>
          <a:p>
            <a:pPr marL="0" indent="0">
              <a:spcBef>
                <a:spcPts val="1800"/>
              </a:spcBef>
              <a:buNone/>
            </a:pPr>
            <a:r>
              <a:rPr lang="en-US" sz="3200" b="1" u="sng" dirty="0">
                <a:ea typeface="Times New Roman" panose="02020603050405020304" pitchFamily="18" charset="0"/>
                <a:cs typeface="Times New Roman" panose="02020603050405020304" pitchFamily="18" charset="0"/>
              </a:rPr>
              <a:t>Issue</a:t>
            </a:r>
            <a:r>
              <a:rPr lang="en-US" sz="3200" dirty="0">
                <a:ea typeface="Times New Roman" panose="02020603050405020304" pitchFamily="18" charset="0"/>
                <a:cs typeface="Times New Roman" panose="02020603050405020304" pitchFamily="18" charset="0"/>
              </a:rPr>
              <a:t>: Procedures for the IBC review and approval of VA research involving rDNA were not described in local guidelines.</a:t>
            </a:r>
          </a:p>
          <a:p>
            <a:pPr marL="0" indent="0">
              <a:spcBef>
                <a:spcPts val="1800"/>
              </a:spcBef>
              <a:buNone/>
            </a:pPr>
            <a:r>
              <a:rPr lang="en-US" sz="3200" b="1" u="sng" dirty="0">
                <a:solidFill>
                  <a:schemeClr val="accent6">
                    <a:lumMod val="75000"/>
                  </a:schemeClr>
                </a:solidFill>
                <a:ea typeface="Times New Roman" panose="02020603050405020304" pitchFamily="18" charset="0"/>
                <a:cs typeface="Times New Roman" panose="02020603050405020304" pitchFamily="18" charset="0"/>
              </a:rPr>
              <a:t>Resolution</a:t>
            </a:r>
            <a:r>
              <a:rPr lang="en-US" sz="3200" dirty="0">
                <a:solidFill>
                  <a:schemeClr val="accent6">
                    <a:lumMod val="75000"/>
                  </a:schemeClr>
                </a:solidFill>
                <a:ea typeface="Times New Roman" panose="02020603050405020304" pitchFamily="18" charset="0"/>
                <a:cs typeface="Times New Roman" panose="02020603050405020304" pitchFamily="18" charset="0"/>
              </a:rPr>
              <a:t>: Develop an SOP describing your site-specific review process.</a:t>
            </a:r>
          </a:p>
          <a:p>
            <a:pPr marL="0" indent="0">
              <a:spcBef>
                <a:spcPts val="1800"/>
              </a:spcBef>
              <a:buNone/>
            </a:pPr>
            <a:r>
              <a:rPr lang="en-US" sz="3200" b="1" u="sng" dirty="0">
                <a:ea typeface="Times New Roman" panose="02020603050405020304" pitchFamily="18" charset="0"/>
                <a:cs typeface="Times New Roman" panose="02020603050405020304" pitchFamily="18" charset="0"/>
              </a:rPr>
              <a:t>Issue</a:t>
            </a:r>
            <a:r>
              <a:rPr lang="en-US" sz="3200" dirty="0">
                <a:ea typeface="Times New Roman" panose="02020603050405020304" pitchFamily="18" charset="0"/>
                <a:cs typeface="Times New Roman" panose="02020603050405020304" pitchFamily="18" charset="0"/>
              </a:rPr>
              <a:t>: Protocols </a:t>
            </a:r>
            <a:r>
              <a:rPr lang="en-US" sz="3200" dirty="0">
                <a:effectLst/>
                <a:ea typeface="Times New Roman" panose="02020603050405020304" pitchFamily="18" charset="0"/>
                <a:cs typeface="Times New Roman" panose="02020603050405020304" pitchFamily="18" charset="0"/>
              </a:rPr>
              <a:t>involving non-exempt s/</a:t>
            </a:r>
            <a:r>
              <a:rPr lang="en-US" sz="3200" dirty="0">
                <a:ea typeface="Times New Roman" panose="02020603050405020304" pitchFamily="18" charset="0"/>
                <a:cs typeface="Times New Roman" panose="02020603050405020304" pitchFamily="18" charset="0"/>
              </a:rPr>
              <a:t>r</a:t>
            </a:r>
            <a:r>
              <a:rPr lang="en-US" sz="3200" dirty="0">
                <a:effectLst/>
                <a:ea typeface="Times New Roman" panose="02020603050405020304" pitchFamily="18" charset="0"/>
                <a:cs typeface="Times New Roman" panose="02020603050405020304" pitchFamily="18" charset="0"/>
              </a:rPr>
              <a:t>NA research were not reviewed and approved by an appropriately constituted IBC.</a:t>
            </a:r>
          </a:p>
          <a:p>
            <a:pPr marL="0" indent="0">
              <a:spcBef>
                <a:spcPts val="1800"/>
              </a:spcBef>
              <a:buNone/>
            </a:pPr>
            <a:r>
              <a:rPr lang="en-US" sz="3200" b="1" u="sng" dirty="0">
                <a:solidFill>
                  <a:schemeClr val="accent6">
                    <a:lumMod val="75000"/>
                  </a:schemeClr>
                </a:solidFill>
                <a:ea typeface="Times New Roman" panose="02020603050405020304" pitchFamily="18" charset="0"/>
                <a:cs typeface="Times New Roman" panose="02020603050405020304" pitchFamily="18" charset="0"/>
              </a:rPr>
              <a:t>Resolution</a:t>
            </a:r>
            <a:r>
              <a:rPr lang="en-US" sz="3200" dirty="0">
                <a:solidFill>
                  <a:schemeClr val="accent6">
                    <a:lumMod val="75000"/>
                  </a:schemeClr>
                </a:solidFill>
                <a:ea typeface="Times New Roman" panose="02020603050405020304" pitchFamily="18" charset="0"/>
                <a:cs typeface="Times New Roman" panose="02020603050405020304" pitchFamily="18" charset="0"/>
              </a:rPr>
              <a:t>: Establish a screening process at the research programming phase to alert PIs/Research Leads that an IBC application is needed. Remember that human subjects research activities, such as gene therapy or vaccine studies,  may require IBC review and approval. </a:t>
            </a:r>
            <a:endParaRPr lang="en-US" sz="3200" dirty="0">
              <a:solidFill>
                <a:schemeClr val="accent6">
                  <a:lumMod val="75000"/>
                </a:schemeClr>
              </a:solidFill>
              <a:effectLst/>
              <a:ea typeface="Times New Roman" panose="02020603050405020304" pitchFamily="18" charset="0"/>
              <a:cs typeface="Times New Roman" panose="02020603050405020304" pitchFamily="18" charset="0"/>
            </a:endParaRPr>
          </a:p>
          <a:p>
            <a:pPr marL="0" indent="0">
              <a:spcBef>
                <a:spcPts val="1800"/>
              </a:spcBef>
              <a:buNone/>
            </a:pPr>
            <a:r>
              <a:rPr lang="en-US" sz="3200" b="1" u="sng" dirty="0">
                <a:ea typeface="Times New Roman" panose="02020603050405020304" pitchFamily="18" charset="0"/>
                <a:cs typeface="Times New Roman" panose="02020603050405020304" pitchFamily="18" charset="0"/>
              </a:rPr>
              <a:t>Issue</a:t>
            </a:r>
            <a:r>
              <a:rPr lang="en-US" sz="3200" dirty="0">
                <a:effectLst/>
                <a:ea typeface="Times New Roman" panose="02020603050405020304" pitchFamily="18" charset="0"/>
                <a:cs typeface="Times New Roman" panose="02020603050405020304" pitchFamily="18" charset="0"/>
              </a:rPr>
              <a:t>: The IBC did not notify PIs in writing or electronically of the date of approval or of the assigned BSL for rDNA protocols</a:t>
            </a:r>
            <a:r>
              <a:rPr lang="en-US" sz="3200" dirty="0">
                <a:ea typeface="Times New Roman" panose="02020603050405020304" pitchFamily="18" charset="0"/>
                <a:cs typeface="Times New Roman" panose="02020603050405020304" pitchFamily="18" charset="0"/>
              </a:rPr>
              <a:t>.</a:t>
            </a:r>
          </a:p>
          <a:p>
            <a:pPr marL="0" indent="0">
              <a:spcBef>
                <a:spcPts val="1800"/>
              </a:spcBef>
              <a:buNone/>
            </a:pPr>
            <a:r>
              <a:rPr lang="en-US" sz="3200" b="1" u="sng" dirty="0">
                <a:solidFill>
                  <a:schemeClr val="accent6">
                    <a:lumMod val="75000"/>
                  </a:schemeClr>
                </a:solidFill>
                <a:ea typeface="Times New Roman" panose="02020603050405020304" pitchFamily="18" charset="0"/>
                <a:cs typeface="Times New Roman" panose="02020603050405020304" pitchFamily="18" charset="0"/>
              </a:rPr>
              <a:t>Resolution</a:t>
            </a:r>
            <a:r>
              <a:rPr lang="en-US" sz="3200" dirty="0">
                <a:solidFill>
                  <a:schemeClr val="accent6">
                    <a:lumMod val="75000"/>
                  </a:schemeClr>
                </a:solidFill>
                <a:ea typeface="Times New Roman" panose="02020603050405020304" pitchFamily="18" charset="0"/>
                <a:cs typeface="Times New Roman" panose="02020603050405020304" pitchFamily="18" charset="0"/>
              </a:rPr>
              <a:t>: The Chair or Vice-Chair is responsible for Committee correspondence .</a:t>
            </a:r>
          </a:p>
          <a:p>
            <a:pPr>
              <a:spcBef>
                <a:spcPts val="1800"/>
              </a:spcBef>
            </a:pPr>
            <a:endParaRPr lang="en-US" sz="3200" dirty="0">
              <a:solidFill>
                <a:srgbClr val="FF0000"/>
              </a:solidFill>
              <a:ea typeface="Times New Roman" panose="02020603050405020304" pitchFamily="18" charset="0"/>
              <a:cs typeface="Times New Roman" panose="02020603050405020304" pitchFamily="18" charset="0"/>
            </a:endParaRPr>
          </a:p>
          <a:p>
            <a:pPr>
              <a:spcBef>
                <a:spcPts val="1800"/>
              </a:spcBef>
            </a:pPr>
            <a:endParaRPr lang="en-US" sz="3200" dirty="0">
              <a:ea typeface="Times New Roman" panose="02020603050405020304" pitchFamily="18" charset="0"/>
              <a:cs typeface="Times New Roman" panose="02020603050405020304" pitchFamily="18" charset="0"/>
            </a:endParaRPr>
          </a:p>
          <a:p>
            <a:pPr>
              <a:spcBef>
                <a:spcPts val="1800"/>
              </a:spcBef>
            </a:pPr>
            <a:endParaRPr lang="en-US" sz="3200" dirty="0">
              <a:ea typeface="Times New Roman" panose="02020603050405020304" pitchFamily="18" charset="0"/>
              <a:cs typeface="Times New Roman" panose="02020603050405020304" pitchFamily="18" charset="0"/>
            </a:endParaRPr>
          </a:p>
        </p:txBody>
      </p:sp>
      <p:sp>
        <p:nvSpPr>
          <p:cNvPr id="8" name="Title 1">
            <a:extLst>
              <a:ext uri="{FF2B5EF4-FFF2-40B4-BE49-F238E27FC236}">
                <a16:creationId xmlns:a16="http://schemas.microsoft.com/office/drawing/2014/main" id="{AE8C8F15-F1CD-4098-A554-28022C417238}"/>
              </a:ext>
            </a:extLst>
          </p:cNvPr>
          <p:cNvSpPr txBox="1">
            <a:spLocks/>
          </p:cNvSpPr>
          <p:nvPr/>
        </p:nvSpPr>
        <p:spPr>
          <a:xfrm>
            <a:off x="838200" y="119743"/>
            <a:ext cx="10515600" cy="752929"/>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a:lstStyle>
          <a:p>
            <a:pPr algn="ctr"/>
            <a:r>
              <a:rPr lang="en-US" dirty="0">
                <a:latin typeface="+mn-lt"/>
                <a:cs typeface="Arial" panose="020B0604020202020204" pitchFamily="34" charset="0"/>
              </a:rPr>
              <a:t>Examples of Solutions to Common VA-Specific IBC Challenges</a:t>
            </a:r>
          </a:p>
        </p:txBody>
      </p:sp>
      <p:sp>
        <p:nvSpPr>
          <p:cNvPr id="4" name="Footer Placeholder 4">
            <a:extLst>
              <a:ext uri="{FF2B5EF4-FFF2-40B4-BE49-F238E27FC236}">
                <a16:creationId xmlns:a16="http://schemas.microsoft.com/office/drawing/2014/main" id="{B3CBE914-C925-44DE-889F-776830CA2AD2}"/>
              </a:ext>
            </a:extLst>
          </p:cNvPr>
          <p:cNvSpPr txBox="1">
            <a:spLocks/>
          </p:cNvSpPr>
          <p:nvPr/>
        </p:nvSpPr>
        <p:spPr>
          <a:xfrm>
            <a:off x="3289300" y="6248401"/>
            <a:ext cx="4813300" cy="5588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03E7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3E7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3E7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3E7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3E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solidFill>
                  <a:schemeClr val="bg1"/>
                </a:solidFill>
              </a:rPr>
              <a:t>For questions, please use Q&amp;A box and address to “All Panelists.” </a:t>
            </a:r>
          </a:p>
          <a:p>
            <a:pPr marL="0" indent="0">
              <a:buNone/>
            </a:pPr>
            <a:r>
              <a:rPr lang="en-US" sz="1400" b="1" dirty="0">
                <a:solidFill>
                  <a:schemeClr val="bg1"/>
                </a:solidFill>
              </a:rPr>
              <a:t>All Webinars will be recorded and posted within one week.</a:t>
            </a:r>
          </a:p>
        </p:txBody>
      </p:sp>
      <p:sp>
        <p:nvSpPr>
          <p:cNvPr id="7" name="Slide Number Placeholder 6">
            <a:extLst>
              <a:ext uri="{FF2B5EF4-FFF2-40B4-BE49-F238E27FC236}">
                <a16:creationId xmlns:a16="http://schemas.microsoft.com/office/drawing/2014/main" id="{99460AA5-499F-4512-893F-A8B38D4E89A2}"/>
              </a:ext>
            </a:extLst>
          </p:cNvPr>
          <p:cNvSpPr>
            <a:spLocks noGrp="1"/>
          </p:cNvSpPr>
          <p:nvPr>
            <p:ph type="sldNum" sz="quarter" idx="12"/>
          </p:nvPr>
        </p:nvSpPr>
        <p:spPr/>
        <p:txBody>
          <a:bodyPr/>
          <a:lstStyle/>
          <a:p>
            <a:fld id="{50EE7798-284D-44E6-BD33-EC3C7F4CA87C}" type="slidenum">
              <a:rPr lang="en-US" smtClean="0"/>
              <a:t>20</a:t>
            </a:fld>
            <a:endParaRPr lang="en-US" dirty="0"/>
          </a:p>
        </p:txBody>
      </p:sp>
    </p:spTree>
    <p:extLst>
      <p:ext uri="{BB962C8B-B14F-4D97-AF65-F5344CB8AC3E}">
        <p14:creationId xmlns:p14="http://schemas.microsoft.com/office/powerpoint/2010/main" val="24821238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7F679C-78F3-44BB-B66F-81B1C212B817}"/>
              </a:ext>
            </a:extLst>
          </p:cNvPr>
          <p:cNvSpPr>
            <a:spLocks noGrp="1"/>
          </p:cNvSpPr>
          <p:nvPr>
            <p:ph idx="1"/>
          </p:nvPr>
        </p:nvSpPr>
        <p:spPr>
          <a:xfrm>
            <a:off x="488392" y="1004887"/>
            <a:ext cx="11601450" cy="4848225"/>
          </a:xfrm>
        </p:spPr>
        <p:txBody>
          <a:bodyPr>
            <a:normAutofit fontScale="85000" lnSpcReduction="20000"/>
          </a:bodyPr>
          <a:lstStyle/>
          <a:p>
            <a:pPr marL="0" indent="0">
              <a:spcBef>
                <a:spcPts val="1800"/>
              </a:spcBef>
              <a:buNone/>
            </a:pPr>
            <a:r>
              <a:rPr lang="en-US" sz="3200" b="1" u="sng" dirty="0">
                <a:ea typeface="Times New Roman" panose="02020603050405020304" pitchFamily="18" charset="0"/>
                <a:cs typeface="Times New Roman" panose="02020603050405020304" pitchFamily="18" charset="0"/>
              </a:rPr>
              <a:t>Issue</a:t>
            </a:r>
            <a:r>
              <a:rPr lang="en-US" sz="3200" dirty="0">
                <a:ea typeface="Times New Roman" panose="02020603050405020304" pitchFamily="18" charset="0"/>
                <a:cs typeface="Times New Roman" panose="02020603050405020304" pitchFamily="18" charset="0"/>
              </a:rPr>
              <a:t>: </a:t>
            </a:r>
            <a:r>
              <a:rPr lang="en-US" sz="3200" dirty="0">
                <a:effectLst/>
                <a:ea typeface="Times New Roman" panose="02020603050405020304" pitchFamily="18" charset="0"/>
                <a:cs typeface="Times New Roman" panose="02020603050405020304" pitchFamily="18" charset="0"/>
              </a:rPr>
              <a:t>IBC did not maintain registration as the IBC of record with NIH-OSP.</a:t>
            </a:r>
          </a:p>
          <a:p>
            <a:pPr marL="0" indent="0">
              <a:spcBef>
                <a:spcPts val="1800"/>
              </a:spcBef>
              <a:buNone/>
            </a:pPr>
            <a:r>
              <a:rPr lang="en-US" sz="3200" b="1" u="sng" dirty="0">
                <a:solidFill>
                  <a:schemeClr val="accent6">
                    <a:lumMod val="75000"/>
                  </a:schemeClr>
                </a:solidFill>
                <a:effectLst/>
                <a:ea typeface="Times New Roman" panose="02020603050405020304" pitchFamily="18" charset="0"/>
                <a:cs typeface="Times New Roman" panose="02020603050405020304" pitchFamily="18" charset="0"/>
              </a:rPr>
              <a:t>Resolution</a:t>
            </a:r>
            <a:r>
              <a:rPr lang="en-US" sz="3200" dirty="0">
                <a:solidFill>
                  <a:schemeClr val="accent6">
                    <a:lumMod val="75000"/>
                  </a:schemeClr>
                </a:solidFill>
                <a:effectLst/>
                <a:ea typeface="Times New Roman" panose="02020603050405020304" pitchFamily="18" charset="0"/>
                <a:cs typeface="Times New Roman" panose="02020603050405020304" pitchFamily="18" charset="0"/>
              </a:rPr>
              <a:t>: Set a calendar reminder ran to submit the annual report in the OSP IBC-RMS.</a:t>
            </a:r>
          </a:p>
          <a:p>
            <a:pPr marL="0" indent="0">
              <a:spcBef>
                <a:spcPts val="1800"/>
              </a:spcBef>
              <a:buNone/>
            </a:pPr>
            <a:r>
              <a:rPr lang="en-US" sz="3200" b="1" u="sng" dirty="0">
                <a:ea typeface="Times New Roman" panose="02020603050405020304" pitchFamily="18" charset="0"/>
                <a:cs typeface="Times New Roman" panose="02020603050405020304" pitchFamily="18" charset="0"/>
              </a:rPr>
              <a:t>Issue</a:t>
            </a:r>
            <a:r>
              <a:rPr lang="en-US" sz="3200" dirty="0">
                <a:ea typeface="Times New Roman" panose="02020603050405020304" pitchFamily="18" charset="0"/>
                <a:cs typeface="Times New Roman" panose="02020603050405020304" pitchFamily="18" charset="0"/>
              </a:rPr>
              <a:t>: IBC members were not trained on the NIH Guidelines.</a:t>
            </a:r>
          </a:p>
          <a:p>
            <a:pPr marL="0" indent="0">
              <a:spcBef>
                <a:spcPts val="1800"/>
              </a:spcBef>
              <a:buNone/>
            </a:pPr>
            <a:r>
              <a:rPr lang="en-US" sz="3200" b="1" u="sng" dirty="0">
                <a:solidFill>
                  <a:schemeClr val="accent6">
                    <a:lumMod val="75000"/>
                  </a:schemeClr>
                </a:solidFill>
                <a:ea typeface="Times New Roman" panose="02020603050405020304" pitchFamily="18" charset="0"/>
                <a:cs typeface="Times New Roman" panose="02020603050405020304" pitchFamily="18" charset="0"/>
              </a:rPr>
              <a:t>Resolution</a:t>
            </a:r>
            <a:r>
              <a:rPr lang="en-US" sz="3200" dirty="0">
                <a:solidFill>
                  <a:schemeClr val="accent6">
                    <a:lumMod val="75000"/>
                  </a:schemeClr>
                </a:solidFill>
                <a:ea typeface="Times New Roman" panose="02020603050405020304" pitchFamily="18" charset="0"/>
                <a:cs typeface="Times New Roman" panose="02020603050405020304" pitchFamily="18" charset="0"/>
              </a:rPr>
              <a:t>: ORD will establish a list of fundamental safety/biosafety training modules for IBC members within the Cooperative Institutional Training Initiative (CITI) but each site must provide site-specific training, i.e., the SOP describing your committee’s review process, and any additional required training.</a:t>
            </a:r>
          </a:p>
          <a:p>
            <a:pPr marL="0" indent="0">
              <a:spcBef>
                <a:spcPts val="1800"/>
              </a:spcBef>
              <a:buNone/>
            </a:pPr>
            <a:r>
              <a:rPr lang="en-US" sz="3200" b="1" u="sng" dirty="0">
                <a:ea typeface="Times New Roman" panose="02020603050405020304" pitchFamily="18" charset="0"/>
                <a:cs typeface="Times New Roman" panose="02020603050405020304" pitchFamily="18" charset="0"/>
              </a:rPr>
              <a:t>Issue</a:t>
            </a:r>
            <a:r>
              <a:rPr lang="en-US" sz="3200" dirty="0">
                <a:effectLst/>
                <a:ea typeface="Times New Roman" panose="02020603050405020304" pitchFamily="18" charset="0"/>
                <a:cs typeface="Times New Roman" panose="02020603050405020304" pitchFamily="18" charset="0"/>
              </a:rPr>
              <a:t>: The IBC of record did not conduct annual assessments of VA laboratories as specified in the Affiliate IBC MOU.</a:t>
            </a:r>
          </a:p>
          <a:p>
            <a:pPr marL="0" indent="0">
              <a:spcBef>
                <a:spcPts val="1800"/>
              </a:spcBef>
              <a:buNone/>
            </a:pPr>
            <a:r>
              <a:rPr lang="en-US" sz="3200" b="1" u="sng" dirty="0">
                <a:solidFill>
                  <a:schemeClr val="accent6">
                    <a:lumMod val="75000"/>
                  </a:schemeClr>
                </a:solidFill>
                <a:ea typeface="Times New Roman" panose="02020603050405020304" pitchFamily="18" charset="0"/>
                <a:cs typeface="Times New Roman" panose="02020603050405020304" pitchFamily="18" charset="0"/>
              </a:rPr>
              <a:t>Resolution</a:t>
            </a:r>
            <a:r>
              <a:rPr lang="en-US" sz="3200" dirty="0">
                <a:solidFill>
                  <a:schemeClr val="accent6">
                    <a:lumMod val="75000"/>
                  </a:schemeClr>
                </a:solidFill>
                <a:ea typeface="Times New Roman" panose="02020603050405020304" pitchFamily="18" charset="0"/>
                <a:cs typeface="Times New Roman" panose="02020603050405020304" pitchFamily="18" charset="0"/>
              </a:rPr>
              <a:t>: Establish an annual survey schedule for all laboratories listed on IBC applications.</a:t>
            </a:r>
            <a:endParaRPr lang="en-US" sz="3200" dirty="0">
              <a:solidFill>
                <a:schemeClr val="accent6">
                  <a:lumMod val="75000"/>
                </a:schemeClr>
              </a:solidFill>
              <a:effectLst/>
              <a:ea typeface="Times New Roman" panose="02020603050405020304" pitchFamily="18" charset="0"/>
              <a:cs typeface="Times New Roman" panose="02020603050405020304" pitchFamily="18" charset="0"/>
            </a:endParaRPr>
          </a:p>
          <a:p>
            <a:pPr marL="0" indent="0">
              <a:spcBef>
                <a:spcPts val="1800"/>
              </a:spcBef>
              <a:buNone/>
            </a:pPr>
            <a:endParaRPr lang="en-US" sz="3200" dirty="0">
              <a:solidFill>
                <a:schemeClr val="accent6">
                  <a:lumMod val="75000"/>
                </a:schemeClr>
              </a:solidFill>
              <a:ea typeface="Times New Roman" panose="02020603050405020304" pitchFamily="18" charset="0"/>
              <a:cs typeface="Times New Roman" panose="02020603050405020304" pitchFamily="18" charset="0"/>
            </a:endParaRPr>
          </a:p>
          <a:p>
            <a:pPr>
              <a:spcBef>
                <a:spcPts val="1800"/>
              </a:spcBef>
            </a:pPr>
            <a:endParaRPr lang="en-US" sz="3200" dirty="0">
              <a:solidFill>
                <a:srgbClr val="FF0000"/>
              </a:solidFill>
              <a:ea typeface="Times New Roman" panose="02020603050405020304" pitchFamily="18" charset="0"/>
              <a:cs typeface="Times New Roman" panose="02020603050405020304" pitchFamily="18" charset="0"/>
            </a:endParaRPr>
          </a:p>
          <a:p>
            <a:pPr>
              <a:spcBef>
                <a:spcPts val="1800"/>
              </a:spcBef>
            </a:pPr>
            <a:endParaRPr lang="en-US" sz="3200" dirty="0">
              <a:ea typeface="Times New Roman" panose="02020603050405020304" pitchFamily="18" charset="0"/>
              <a:cs typeface="Times New Roman" panose="02020603050405020304" pitchFamily="18" charset="0"/>
            </a:endParaRPr>
          </a:p>
          <a:p>
            <a:pPr>
              <a:spcBef>
                <a:spcPts val="1800"/>
              </a:spcBef>
            </a:pPr>
            <a:endParaRPr lang="en-US" sz="3200" dirty="0">
              <a:ea typeface="Times New Roman" panose="02020603050405020304" pitchFamily="18" charset="0"/>
              <a:cs typeface="Times New Roman" panose="02020603050405020304" pitchFamily="18" charset="0"/>
            </a:endParaRPr>
          </a:p>
        </p:txBody>
      </p:sp>
      <p:sp>
        <p:nvSpPr>
          <p:cNvPr id="8" name="Title 1">
            <a:extLst>
              <a:ext uri="{FF2B5EF4-FFF2-40B4-BE49-F238E27FC236}">
                <a16:creationId xmlns:a16="http://schemas.microsoft.com/office/drawing/2014/main" id="{AE8C8F15-F1CD-4098-A554-28022C417238}"/>
              </a:ext>
            </a:extLst>
          </p:cNvPr>
          <p:cNvSpPr txBox="1">
            <a:spLocks/>
          </p:cNvSpPr>
          <p:nvPr/>
        </p:nvSpPr>
        <p:spPr>
          <a:xfrm>
            <a:off x="838200" y="119743"/>
            <a:ext cx="11251642" cy="752929"/>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a:lstStyle>
          <a:p>
            <a:pPr algn="ctr"/>
            <a:r>
              <a:rPr lang="en-US" dirty="0">
                <a:latin typeface="+mn-lt"/>
                <a:cs typeface="Arial" panose="020B0604020202020204" pitchFamily="34" charset="0"/>
              </a:rPr>
              <a:t>Examples of Solutions to Common VA-Specific IBC Challenges (cont.)</a:t>
            </a:r>
          </a:p>
        </p:txBody>
      </p:sp>
      <p:sp>
        <p:nvSpPr>
          <p:cNvPr id="4" name="Footer Placeholder 4">
            <a:extLst>
              <a:ext uri="{FF2B5EF4-FFF2-40B4-BE49-F238E27FC236}">
                <a16:creationId xmlns:a16="http://schemas.microsoft.com/office/drawing/2014/main" id="{B3CBE914-C925-44DE-889F-776830CA2AD2}"/>
              </a:ext>
            </a:extLst>
          </p:cNvPr>
          <p:cNvSpPr txBox="1">
            <a:spLocks/>
          </p:cNvSpPr>
          <p:nvPr/>
        </p:nvSpPr>
        <p:spPr>
          <a:xfrm>
            <a:off x="3289300" y="6248401"/>
            <a:ext cx="4813300" cy="5588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03E7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3E7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3E7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3E7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3E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solidFill>
                  <a:schemeClr val="bg1"/>
                </a:solidFill>
              </a:rPr>
              <a:t>For questions, please use Q&amp;A box and address to “All Panelists.” </a:t>
            </a:r>
          </a:p>
          <a:p>
            <a:pPr marL="0" indent="0">
              <a:buNone/>
            </a:pPr>
            <a:r>
              <a:rPr lang="en-US" sz="1400" b="1" dirty="0">
                <a:solidFill>
                  <a:schemeClr val="bg1"/>
                </a:solidFill>
              </a:rPr>
              <a:t>All Webinars will be recorded and posted within one week.</a:t>
            </a:r>
          </a:p>
        </p:txBody>
      </p:sp>
      <p:sp>
        <p:nvSpPr>
          <p:cNvPr id="7" name="Slide Number Placeholder 6">
            <a:extLst>
              <a:ext uri="{FF2B5EF4-FFF2-40B4-BE49-F238E27FC236}">
                <a16:creationId xmlns:a16="http://schemas.microsoft.com/office/drawing/2014/main" id="{75F86F13-82C9-49BE-9225-E8F928D1929A}"/>
              </a:ext>
            </a:extLst>
          </p:cNvPr>
          <p:cNvSpPr>
            <a:spLocks noGrp="1"/>
          </p:cNvSpPr>
          <p:nvPr>
            <p:ph type="sldNum" sz="quarter" idx="12"/>
          </p:nvPr>
        </p:nvSpPr>
        <p:spPr/>
        <p:txBody>
          <a:bodyPr/>
          <a:lstStyle/>
          <a:p>
            <a:fld id="{50EE7798-284D-44E6-BD33-EC3C7F4CA87C}" type="slidenum">
              <a:rPr lang="en-US" smtClean="0"/>
              <a:t>21</a:t>
            </a:fld>
            <a:endParaRPr lang="en-US" dirty="0"/>
          </a:p>
        </p:txBody>
      </p:sp>
    </p:spTree>
    <p:extLst>
      <p:ext uri="{BB962C8B-B14F-4D97-AF65-F5344CB8AC3E}">
        <p14:creationId xmlns:p14="http://schemas.microsoft.com/office/powerpoint/2010/main" val="18893194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E8C8F15-F1CD-4098-A554-28022C417238}"/>
              </a:ext>
            </a:extLst>
          </p:cNvPr>
          <p:cNvSpPr txBox="1">
            <a:spLocks/>
          </p:cNvSpPr>
          <p:nvPr/>
        </p:nvSpPr>
        <p:spPr>
          <a:xfrm>
            <a:off x="838200" y="119743"/>
            <a:ext cx="10515600" cy="7529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a:lstStyle>
          <a:p>
            <a:pPr algn="ctr"/>
            <a:r>
              <a:rPr lang="en-US" dirty="0">
                <a:latin typeface="+mn-lt"/>
                <a:cs typeface="Arial" panose="020B0604020202020204" pitchFamily="34" charset="0"/>
              </a:rPr>
              <a:t>Types of Trainings Provided to IBC Members (n = 42)</a:t>
            </a:r>
          </a:p>
        </p:txBody>
      </p:sp>
      <p:sp>
        <p:nvSpPr>
          <p:cNvPr id="4" name="Footer Placeholder 4">
            <a:extLst>
              <a:ext uri="{FF2B5EF4-FFF2-40B4-BE49-F238E27FC236}">
                <a16:creationId xmlns:a16="http://schemas.microsoft.com/office/drawing/2014/main" id="{B3CBE914-C925-44DE-889F-776830CA2AD2}"/>
              </a:ext>
            </a:extLst>
          </p:cNvPr>
          <p:cNvSpPr txBox="1">
            <a:spLocks/>
          </p:cNvSpPr>
          <p:nvPr/>
        </p:nvSpPr>
        <p:spPr>
          <a:xfrm>
            <a:off x="3289300" y="6248401"/>
            <a:ext cx="4813300" cy="5588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03E7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3E7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3E7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3E7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3E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solidFill>
                  <a:schemeClr val="bg1"/>
                </a:solidFill>
              </a:rPr>
              <a:t>For questions, please use Q&amp;A box and address to “All Panelists.” </a:t>
            </a:r>
          </a:p>
          <a:p>
            <a:pPr marL="0" indent="0">
              <a:buNone/>
            </a:pPr>
            <a:r>
              <a:rPr lang="en-US" sz="1400" b="1" dirty="0">
                <a:solidFill>
                  <a:schemeClr val="bg1"/>
                </a:solidFill>
              </a:rPr>
              <a:t>All Webinars will be recorded and posted within one week.</a:t>
            </a:r>
          </a:p>
        </p:txBody>
      </p:sp>
      <p:graphicFrame>
        <p:nvGraphicFramePr>
          <p:cNvPr id="9" name="Chart 8">
            <a:extLst>
              <a:ext uri="{FF2B5EF4-FFF2-40B4-BE49-F238E27FC236}">
                <a16:creationId xmlns:a16="http://schemas.microsoft.com/office/drawing/2014/main" id="{98769540-B348-49E6-BEC2-A75E25FA7B0E}"/>
              </a:ext>
              <a:ext uri="{147F2762-F138-4A5C-976F-8EAC2B608ADB}">
                <a16:predDERef xmlns:a16="http://schemas.microsoft.com/office/drawing/2014/main" pred="{A84EEEC4-FD64-4609-AC15-40B9E62140F4}"/>
              </a:ext>
            </a:extLst>
          </p:cNvPr>
          <p:cNvGraphicFramePr>
            <a:graphicFrameLocks/>
          </p:cNvGraphicFramePr>
          <p:nvPr>
            <p:extLst>
              <p:ext uri="{D42A27DB-BD31-4B8C-83A1-F6EECF244321}">
                <p14:modId xmlns:p14="http://schemas.microsoft.com/office/powerpoint/2010/main" val="1147881672"/>
              </p:ext>
            </p:extLst>
          </p:nvPr>
        </p:nvGraphicFramePr>
        <p:xfrm>
          <a:off x="280988" y="1074511"/>
          <a:ext cx="11630024" cy="4972050"/>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5">
            <a:extLst>
              <a:ext uri="{FF2B5EF4-FFF2-40B4-BE49-F238E27FC236}">
                <a16:creationId xmlns:a16="http://schemas.microsoft.com/office/drawing/2014/main" id="{097F6EAE-709F-4FF9-A785-BC6A7972E70C}"/>
              </a:ext>
            </a:extLst>
          </p:cNvPr>
          <p:cNvSpPr>
            <a:spLocks noGrp="1"/>
          </p:cNvSpPr>
          <p:nvPr>
            <p:ph type="sldNum" sz="quarter" idx="12"/>
          </p:nvPr>
        </p:nvSpPr>
        <p:spPr/>
        <p:txBody>
          <a:bodyPr/>
          <a:lstStyle/>
          <a:p>
            <a:fld id="{50EE7798-284D-44E6-BD33-EC3C7F4CA87C}" type="slidenum">
              <a:rPr lang="en-US" smtClean="0"/>
              <a:t>22</a:t>
            </a:fld>
            <a:endParaRPr lang="en-US" dirty="0"/>
          </a:p>
        </p:txBody>
      </p:sp>
    </p:spTree>
    <p:extLst>
      <p:ext uri="{BB962C8B-B14F-4D97-AF65-F5344CB8AC3E}">
        <p14:creationId xmlns:p14="http://schemas.microsoft.com/office/powerpoint/2010/main" val="14021318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7F679C-78F3-44BB-B66F-81B1C212B817}"/>
              </a:ext>
            </a:extLst>
          </p:cNvPr>
          <p:cNvSpPr>
            <a:spLocks noGrp="1"/>
          </p:cNvSpPr>
          <p:nvPr>
            <p:ph idx="1"/>
          </p:nvPr>
        </p:nvSpPr>
        <p:spPr>
          <a:xfrm>
            <a:off x="438150" y="1162049"/>
            <a:ext cx="11601450" cy="4924425"/>
          </a:xfrm>
        </p:spPr>
        <p:txBody>
          <a:bodyPr>
            <a:normAutofit/>
          </a:bodyPr>
          <a:lstStyle/>
          <a:p>
            <a:pPr>
              <a:spcBef>
                <a:spcPts val="1800"/>
              </a:spcBef>
            </a:pPr>
            <a:r>
              <a:rPr lang="en-US" sz="3200" dirty="0">
                <a:ea typeface="Times New Roman" panose="02020603050405020304" pitchFamily="18" charset="0"/>
                <a:cs typeface="Times New Roman" panose="02020603050405020304" pitchFamily="18" charset="0"/>
              </a:rPr>
              <a:t>IBC meeting minutes did not contain sufficient detail to document what actions the committee has taken as reviews and approvals were not consistently documented in the IBC minutes.</a:t>
            </a:r>
          </a:p>
          <a:p>
            <a:pPr>
              <a:spcBef>
                <a:spcPts val="1800"/>
              </a:spcBef>
            </a:pPr>
            <a:endParaRPr lang="en-US" sz="3200" dirty="0">
              <a:effectLst/>
              <a:ea typeface="Times New Roman" panose="02020603050405020304" pitchFamily="18" charset="0"/>
              <a:cs typeface="Times New Roman" panose="02020603050405020304" pitchFamily="18" charset="0"/>
            </a:endParaRPr>
          </a:p>
        </p:txBody>
      </p:sp>
      <p:sp>
        <p:nvSpPr>
          <p:cNvPr id="4" name="Footer Placeholder 4">
            <a:extLst>
              <a:ext uri="{FF2B5EF4-FFF2-40B4-BE49-F238E27FC236}">
                <a16:creationId xmlns:a16="http://schemas.microsoft.com/office/drawing/2014/main" id="{B3CBE914-C925-44DE-889F-776830CA2AD2}"/>
              </a:ext>
            </a:extLst>
          </p:cNvPr>
          <p:cNvSpPr txBox="1">
            <a:spLocks/>
          </p:cNvSpPr>
          <p:nvPr/>
        </p:nvSpPr>
        <p:spPr>
          <a:xfrm>
            <a:off x="3289300" y="6248401"/>
            <a:ext cx="4813300" cy="5588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03E7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3E7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3E7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3E7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3E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solidFill>
                  <a:schemeClr val="bg1"/>
                </a:solidFill>
              </a:rPr>
              <a:t>For questions, please use Q&amp;A box and address to “All Panelists.” </a:t>
            </a:r>
          </a:p>
          <a:p>
            <a:pPr marL="0" indent="0">
              <a:buNone/>
            </a:pPr>
            <a:r>
              <a:rPr lang="en-US" sz="1400" b="1" dirty="0">
                <a:solidFill>
                  <a:schemeClr val="bg1"/>
                </a:solidFill>
              </a:rPr>
              <a:t>All Webinars will be recorded and posted within one week.</a:t>
            </a:r>
          </a:p>
        </p:txBody>
      </p:sp>
      <p:sp>
        <p:nvSpPr>
          <p:cNvPr id="5" name="Title 1">
            <a:extLst>
              <a:ext uri="{FF2B5EF4-FFF2-40B4-BE49-F238E27FC236}">
                <a16:creationId xmlns:a16="http://schemas.microsoft.com/office/drawing/2014/main" id="{22F17871-91A0-DD4A-D9D5-9A7A8E951C37}"/>
              </a:ext>
            </a:extLst>
          </p:cNvPr>
          <p:cNvSpPr txBox="1">
            <a:spLocks/>
          </p:cNvSpPr>
          <p:nvPr/>
        </p:nvSpPr>
        <p:spPr>
          <a:xfrm>
            <a:off x="838200" y="119743"/>
            <a:ext cx="10515600" cy="7529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a:lstStyle>
          <a:p>
            <a:pPr algn="ctr"/>
            <a:r>
              <a:rPr lang="en-US" dirty="0">
                <a:latin typeface="+mn-lt"/>
                <a:cs typeface="Arial" panose="020B0604020202020204" pitchFamily="34" charset="0"/>
              </a:rPr>
              <a:t>Common VA-Specific IBC Challenges</a:t>
            </a:r>
          </a:p>
        </p:txBody>
      </p:sp>
      <p:sp>
        <p:nvSpPr>
          <p:cNvPr id="8" name="Slide Number Placeholder 7">
            <a:extLst>
              <a:ext uri="{FF2B5EF4-FFF2-40B4-BE49-F238E27FC236}">
                <a16:creationId xmlns:a16="http://schemas.microsoft.com/office/drawing/2014/main" id="{EA8F80FD-6491-4E51-BD33-A94AE7D7F7F9}"/>
              </a:ext>
            </a:extLst>
          </p:cNvPr>
          <p:cNvSpPr>
            <a:spLocks noGrp="1"/>
          </p:cNvSpPr>
          <p:nvPr>
            <p:ph type="sldNum" sz="quarter" idx="12"/>
          </p:nvPr>
        </p:nvSpPr>
        <p:spPr/>
        <p:txBody>
          <a:bodyPr/>
          <a:lstStyle/>
          <a:p>
            <a:fld id="{50EE7798-284D-44E6-BD33-EC3C7F4CA87C}" type="slidenum">
              <a:rPr lang="en-US" smtClean="0"/>
              <a:t>23</a:t>
            </a:fld>
            <a:endParaRPr lang="en-US" dirty="0"/>
          </a:p>
        </p:txBody>
      </p:sp>
    </p:spTree>
    <p:extLst>
      <p:ext uri="{BB962C8B-B14F-4D97-AF65-F5344CB8AC3E}">
        <p14:creationId xmlns:p14="http://schemas.microsoft.com/office/powerpoint/2010/main" val="33516751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E8C8F15-F1CD-4098-A554-28022C417238}"/>
              </a:ext>
            </a:extLst>
          </p:cNvPr>
          <p:cNvSpPr txBox="1">
            <a:spLocks/>
          </p:cNvSpPr>
          <p:nvPr/>
        </p:nvSpPr>
        <p:spPr>
          <a:xfrm>
            <a:off x="838200" y="119743"/>
            <a:ext cx="10515600" cy="7529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a:lstStyle>
          <a:p>
            <a:pPr algn="ctr"/>
            <a:r>
              <a:rPr lang="en-US" dirty="0">
                <a:latin typeface="+mn-lt"/>
                <a:cs typeface="Arial" panose="020B0604020202020204" pitchFamily="34" charset="0"/>
              </a:rPr>
              <a:t>Solution: IBC Meeting Minutes Template</a:t>
            </a:r>
          </a:p>
        </p:txBody>
      </p:sp>
      <p:sp>
        <p:nvSpPr>
          <p:cNvPr id="4" name="Footer Placeholder 4">
            <a:extLst>
              <a:ext uri="{FF2B5EF4-FFF2-40B4-BE49-F238E27FC236}">
                <a16:creationId xmlns:a16="http://schemas.microsoft.com/office/drawing/2014/main" id="{B3CBE914-C925-44DE-889F-776830CA2AD2}"/>
              </a:ext>
            </a:extLst>
          </p:cNvPr>
          <p:cNvSpPr txBox="1">
            <a:spLocks/>
          </p:cNvSpPr>
          <p:nvPr/>
        </p:nvSpPr>
        <p:spPr>
          <a:xfrm>
            <a:off x="3289300" y="6248401"/>
            <a:ext cx="4813300" cy="5588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03E7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3E7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3E7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3E7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3E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solidFill>
                  <a:schemeClr val="bg1"/>
                </a:solidFill>
              </a:rPr>
              <a:t>For questions, please use Q&amp;A box and address to “All Panelists.” </a:t>
            </a:r>
          </a:p>
          <a:p>
            <a:pPr marL="0" indent="0">
              <a:buNone/>
            </a:pPr>
            <a:r>
              <a:rPr lang="en-US" sz="1400" b="1" dirty="0">
                <a:solidFill>
                  <a:schemeClr val="bg1"/>
                </a:solidFill>
              </a:rPr>
              <a:t>All Webinars will be recorded and posted within one week.</a:t>
            </a:r>
          </a:p>
        </p:txBody>
      </p:sp>
      <p:pic>
        <p:nvPicPr>
          <p:cNvPr id="7" name="Picture 6">
            <a:extLst>
              <a:ext uri="{FF2B5EF4-FFF2-40B4-BE49-F238E27FC236}">
                <a16:creationId xmlns:a16="http://schemas.microsoft.com/office/drawing/2014/main" id="{B5712544-A873-D6A4-6E47-97EC52C0B9C0}"/>
              </a:ext>
            </a:extLst>
          </p:cNvPr>
          <p:cNvPicPr>
            <a:picLocks noChangeAspect="1"/>
          </p:cNvPicPr>
          <p:nvPr/>
        </p:nvPicPr>
        <p:blipFill>
          <a:blip r:embed="rId3"/>
          <a:stretch>
            <a:fillRect/>
          </a:stretch>
        </p:blipFill>
        <p:spPr>
          <a:xfrm>
            <a:off x="7945802" y="929994"/>
            <a:ext cx="4108214" cy="5185479"/>
          </a:xfrm>
          <a:prstGeom prst="rect">
            <a:avLst/>
          </a:prstGeom>
          <a:ln>
            <a:solidFill>
              <a:schemeClr val="tx1"/>
            </a:solidFill>
          </a:ln>
        </p:spPr>
      </p:pic>
      <p:sp>
        <p:nvSpPr>
          <p:cNvPr id="12" name="Content Placeholder 2">
            <a:extLst>
              <a:ext uri="{FF2B5EF4-FFF2-40B4-BE49-F238E27FC236}">
                <a16:creationId xmlns:a16="http://schemas.microsoft.com/office/drawing/2014/main" id="{C05B8BE8-02DA-ECA2-81CE-E74BD1DED9D7}"/>
              </a:ext>
            </a:extLst>
          </p:cNvPr>
          <p:cNvSpPr>
            <a:spLocks noGrp="1"/>
          </p:cNvSpPr>
          <p:nvPr>
            <p:ph idx="1"/>
          </p:nvPr>
        </p:nvSpPr>
        <p:spPr>
          <a:xfrm>
            <a:off x="203372" y="1100997"/>
            <a:ext cx="7664450" cy="4843472"/>
          </a:xfrm>
        </p:spPr>
        <p:txBody>
          <a:bodyPr>
            <a:normAutofit/>
          </a:bodyPr>
          <a:lstStyle/>
          <a:p>
            <a:pPr algn="l"/>
            <a:r>
              <a:rPr lang="en-US" b="0" i="0" dirty="0">
                <a:solidFill>
                  <a:srgbClr val="191919"/>
                </a:solidFill>
                <a:effectLst/>
              </a:rPr>
              <a:t>Meeting minutes are intended to:</a:t>
            </a:r>
          </a:p>
          <a:p>
            <a:pPr lvl="1">
              <a:buFont typeface="Calibri" panose="020F0502020204030204" pitchFamily="34" charset="0"/>
              <a:buChar char="‐"/>
            </a:pPr>
            <a:r>
              <a:rPr lang="en-US" sz="2800" dirty="0">
                <a:solidFill>
                  <a:srgbClr val="191919"/>
                </a:solidFill>
              </a:rPr>
              <a:t>S</a:t>
            </a:r>
            <a:r>
              <a:rPr lang="en-US" sz="2800" b="0" i="0" dirty="0">
                <a:solidFill>
                  <a:srgbClr val="191919"/>
                </a:solidFill>
                <a:effectLst/>
              </a:rPr>
              <a:t>erve as a record of the IBC’s proceedings</a:t>
            </a:r>
          </a:p>
          <a:p>
            <a:pPr lvl="1">
              <a:buFont typeface="Calibri" panose="020F0502020204030204" pitchFamily="34" charset="0"/>
              <a:buChar char="‐"/>
            </a:pPr>
            <a:r>
              <a:rPr lang="en-US" sz="2800" dirty="0">
                <a:solidFill>
                  <a:srgbClr val="191919"/>
                </a:solidFill>
              </a:rPr>
              <a:t>D</a:t>
            </a:r>
            <a:r>
              <a:rPr lang="en-US" sz="2800" b="0" i="0" dirty="0">
                <a:solidFill>
                  <a:srgbClr val="191919"/>
                </a:solidFill>
                <a:effectLst/>
              </a:rPr>
              <a:t>ocument that the IBC has fulfilled its review and oversight responsibilities.</a:t>
            </a:r>
          </a:p>
          <a:p>
            <a:pPr algn="l"/>
            <a:r>
              <a:rPr lang="en-US" b="0" i="0" dirty="0">
                <a:solidFill>
                  <a:srgbClr val="191919"/>
                </a:solidFill>
                <a:effectLst/>
              </a:rPr>
              <a:t>Minutes should offer sufficient detail to capture major points of discussion and the committee’s rationale for particular decisions.</a:t>
            </a:r>
            <a:endParaRPr lang="en-US" dirty="0">
              <a:solidFill>
                <a:srgbClr val="191919"/>
              </a:solidFill>
            </a:endParaRPr>
          </a:p>
          <a:p>
            <a:pPr algn="l"/>
            <a:r>
              <a:rPr lang="en-US" b="0" i="0" dirty="0">
                <a:solidFill>
                  <a:srgbClr val="191919"/>
                </a:solidFill>
                <a:effectLst/>
              </a:rPr>
              <a:t>Minutes do not need to be transcripts or kept at a level of detail that attributes each remark to a specific individual.</a:t>
            </a:r>
          </a:p>
        </p:txBody>
      </p:sp>
      <p:sp>
        <p:nvSpPr>
          <p:cNvPr id="6" name="Slide Number Placeholder 5">
            <a:extLst>
              <a:ext uri="{FF2B5EF4-FFF2-40B4-BE49-F238E27FC236}">
                <a16:creationId xmlns:a16="http://schemas.microsoft.com/office/drawing/2014/main" id="{E592E9B3-935C-4381-83B4-204F0BE23A8C}"/>
              </a:ext>
            </a:extLst>
          </p:cNvPr>
          <p:cNvSpPr>
            <a:spLocks noGrp="1"/>
          </p:cNvSpPr>
          <p:nvPr>
            <p:ph type="sldNum" sz="quarter" idx="12"/>
          </p:nvPr>
        </p:nvSpPr>
        <p:spPr>
          <a:xfrm>
            <a:off x="9388796" y="5761906"/>
            <a:ext cx="2743200" cy="365125"/>
          </a:xfrm>
        </p:spPr>
        <p:txBody>
          <a:bodyPr/>
          <a:lstStyle/>
          <a:p>
            <a:fld id="{50EE7798-284D-44E6-BD33-EC3C7F4CA87C}" type="slidenum">
              <a:rPr lang="en-US" smtClean="0"/>
              <a:t>24</a:t>
            </a:fld>
            <a:endParaRPr lang="en-US" dirty="0"/>
          </a:p>
        </p:txBody>
      </p:sp>
    </p:spTree>
    <p:extLst>
      <p:ext uri="{BB962C8B-B14F-4D97-AF65-F5344CB8AC3E}">
        <p14:creationId xmlns:p14="http://schemas.microsoft.com/office/powerpoint/2010/main" val="4160638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E8C8F15-F1CD-4098-A554-28022C417238}"/>
              </a:ext>
            </a:extLst>
          </p:cNvPr>
          <p:cNvSpPr txBox="1">
            <a:spLocks/>
          </p:cNvSpPr>
          <p:nvPr/>
        </p:nvSpPr>
        <p:spPr>
          <a:xfrm>
            <a:off x="838200" y="119743"/>
            <a:ext cx="10515600" cy="7529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a:lstStyle>
          <a:p>
            <a:pPr algn="ctr"/>
            <a:r>
              <a:rPr lang="en-US" dirty="0">
                <a:latin typeface="+mn-lt"/>
                <a:cs typeface="Arial" panose="020B0604020202020204" pitchFamily="34" charset="0"/>
              </a:rPr>
              <a:t>IBC Meeting Minutes Template</a:t>
            </a:r>
          </a:p>
        </p:txBody>
      </p:sp>
      <p:sp>
        <p:nvSpPr>
          <p:cNvPr id="4" name="Footer Placeholder 4">
            <a:extLst>
              <a:ext uri="{FF2B5EF4-FFF2-40B4-BE49-F238E27FC236}">
                <a16:creationId xmlns:a16="http://schemas.microsoft.com/office/drawing/2014/main" id="{B3CBE914-C925-44DE-889F-776830CA2AD2}"/>
              </a:ext>
            </a:extLst>
          </p:cNvPr>
          <p:cNvSpPr txBox="1">
            <a:spLocks/>
          </p:cNvSpPr>
          <p:nvPr/>
        </p:nvSpPr>
        <p:spPr>
          <a:xfrm>
            <a:off x="3289300" y="6248401"/>
            <a:ext cx="4813300" cy="5588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03E7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3E7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3E7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3E7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3E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solidFill>
                  <a:schemeClr val="bg1"/>
                </a:solidFill>
              </a:rPr>
              <a:t>For questions, please use Q&amp;A box and address to “All Panelists.” </a:t>
            </a:r>
          </a:p>
          <a:p>
            <a:pPr marL="0" indent="0">
              <a:buNone/>
            </a:pPr>
            <a:r>
              <a:rPr lang="en-US" sz="1400" b="1" dirty="0">
                <a:solidFill>
                  <a:schemeClr val="bg1"/>
                </a:solidFill>
              </a:rPr>
              <a:t>All Webinars will be recorded and posted within one week.</a:t>
            </a:r>
          </a:p>
        </p:txBody>
      </p:sp>
      <p:sp>
        <p:nvSpPr>
          <p:cNvPr id="12" name="Content Placeholder 2">
            <a:extLst>
              <a:ext uri="{FF2B5EF4-FFF2-40B4-BE49-F238E27FC236}">
                <a16:creationId xmlns:a16="http://schemas.microsoft.com/office/drawing/2014/main" id="{C05B8BE8-02DA-ECA2-81CE-E74BD1DED9D7}"/>
              </a:ext>
            </a:extLst>
          </p:cNvPr>
          <p:cNvSpPr>
            <a:spLocks noGrp="1"/>
          </p:cNvSpPr>
          <p:nvPr>
            <p:ph idx="1"/>
          </p:nvPr>
        </p:nvSpPr>
        <p:spPr>
          <a:xfrm>
            <a:off x="203372" y="1100997"/>
            <a:ext cx="9824136" cy="4843472"/>
          </a:xfrm>
        </p:spPr>
        <p:txBody>
          <a:bodyPr>
            <a:normAutofit/>
          </a:bodyPr>
          <a:lstStyle/>
          <a:p>
            <a:pPr marL="457200" indent="-457200" algn="l">
              <a:buFont typeface="+mj-lt"/>
              <a:buAutoNum type="romanUcPeriod"/>
            </a:pPr>
            <a:r>
              <a:rPr lang="en-US" b="0" i="0" dirty="0">
                <a:solidFill>
                  <a:srgbClr val="191919"/>
                </a:solidFill>
                <a:effectLst/>
              </a:rPr>
              <a:t>Call to Order</a:t>
            </a:r>
          </a:p>
          <a:p>
            <a:pPr lvl="1">
              <a:buFont typeface="Calibri" panose="020F0502020204030204" pitchFamily="34" charset="0"/>
              <a:buChar char="‐"/>
            </a:pPr>
            <a:r>
              <a:rPr lang="en-US" b="0" i="0" dirty="0">
                <a:solidFill>
                  <a:srgbClr val="191919"/>
                </a:solidFill>
                <a:effectLst/>
              </a:rPr>
              <a:t>Time the meeting started</a:t>
            </a:r>
          </a:p>
          <a:p>
            <a:pPr lvl="1">
              <a:buFont typeface="Calibri" panose="020F0502020204030204" pitchFamily="34" charset="0"/>
              <a:buChar char="‐"/>
            </a:pPr>
            <a:r>
              <a:rPr lang="en-US" dirty="0">
                <a:solidFill>
                  <a:srgbClr val="191919"/>
                </a:solidFill>
              </a:rPr>
              <a:t>Number of voting members present</a:t>
            </a:r>
          </a:p>
          <a:p>
            <a:pPr lvl="1">
              <a:buFont typeface="Calibri" panose="020F0502020204030204" pitchFamily="34" charset="0"/>
              <a:buChar char="‐"/>
            </a:pPr>
            <a:r>
              <a:rPr lang="en-US" dirty="0">
                <a:solidFill>
                  <a:srgbClr val="191919"/>
                </a:solidFill>
              </a:rPr>
              <a:t>Quorum was either “present” or “not present”</a:t>
            </a:r>
            <a:endParaRPr lang="en-US" b="0" i="0" dirty="0">
              <a:solidFill>
                <a:srgbClr val="191919"/>
              </a:solidFill>
              <a:effectLst/>
            </a:endParaRPr>
          </a:p>
          <a:p>
            <a:pPr marL="457200" indent="-457200" algn="l">
              <a:buFont typeface="+mj-lt"/>
              <a:buAutoNum type="romanUcPeriod"/>
            </a:pPr>
            <a:r>
              <a:rPr lang="en-US" dirty="0">
                <a:solidFill>
                  <a:srgbClr val="191919"/>
                </a:solidFill>
              </a:rPr>
              <a:t>Conflict of Interest</a:t>
            </a:r>
          </a:p>
          <a:p>
            <a:pPr lvl="1">
              <a:buFont typeface="Calibri" panose="020F0502020204030204" pitchFamily="34" charset="0"/>
              <a:buChar char="‐"/>
            </a:pPr>
            <a:r>
              <a:rPr lang="en-US" dirty="0">
                <a:solidFill>
                  <a:srgbClr val="191919"/>
                </a:solidFill>
              </a:rPr>
              <a:t>“</a:t>
            </a:r>
            <a:r>
              <a:rPr lang="en-US" b="0" i="1" dirty="0">
                <a:solidFill>
                  <a:srgbClr val="191919"/>
                </a:solidFill>
                <a:effectLst/>
              </a:rPr>
              <a:t>No member of an Institutional Biosafety Committee may be involved (except to provide information requested by the Institutional Biosafety Committee) in the review or approval of a project in which he/she has been or expects to be engaged or has a direct financial interest”</a:t>
            </a:r>
          </a:p>
          <a:p>
            <a:pPr marL="457200" indent="-457200" algn="l">
              <a:buFont typeface="+mj-lt"/>
              <a:buAutoNum type="romanUcPeriod"/>
            </a:pPr>
            <a:r>
              <a:rPr lang="en-US" dirty="0">
                <a:solidFill>
                  <a:srgbClr val="191919"/>
                </a:solidFill>
              </a:rPr>
              <a:t>Review of Prior Business</a:t>
            </a:r>
          </a:p>
          <a:p>
            <a:pPr lvl="1">
              <a:buFont typeface="Calibri" panose="020F0502020204030204" pitchFamily="34" charset="0"/>
              <a:buChar char="‐"/>
            </a:pPr>
            <a:r>
              <a:rPr lang="en-US" dirty="0">
                <a:solidFill>
                  <a:srgbClr val="191919"/>
                </a:solidFill>
              </a:rPr>
              <a:t>Approval of previous minutes </a:t>
            </a:r>
          </a:p>
          <a:p>
            <a:pPr lvl="1">
              <a:buFont typeface="Calibri" panose="020F0502020204030204" pitchFamily="34" charset="0"/>
              <a:buChar char="‐"/>
            </a:pPr>
            <a:r>
              <a:rPr lang="en-US" dirty="0">
                <a:solidFill>
                  <a:srgbClr val="191919"/>
                </a:solidFill>
              </a:rPr>
              <a:t>Capture any additional business</a:t>
            </a:r>
          </a:p>
          <a:p>
            <a:endParaRPr lang="en-US" b="0" i="0" dirty="0">
              <a:solidFill>
                <a:srgbClr val="191919"/>
              </a:solidFill>
              <a:effectLst/>
            </a:endParaRPr>
          </a:p>
        </p:txBody>
      </p:sp>
      <p:sp>
        <p:nvSpPr>
          <p:cNvPr id="6" name="Slide Number Placeholder 5">
            <a:extLst>
              <a:ext uri="{FF2B5EF4-FFF2-40B4-BE49-F238E27FC236}">
                <a16:creationId xmlns:a16="http://schemas.microsoft.com/office/drawing/2014/main" id="{1DB79305-C94D-40F8-896D-1DAE9884E6F2}"/>
              </a:ext>
            </a:extLst>
          </p:cNvPr>
          <p:cNvSpPr>
            <a:spLocks noGrp="1"/>
          </p:cNvSpPr>
          <p:nvPr>
            <p:ph type="sldNum" sz="quarter" idx="12"/>
          </p:nvPr>
        </p:nvSpPr>
        <p:spPr/>
        <p:txBody>
          <a:bodyPr/>
          <a:lstStyle/>
          <a:p>
            <a:fld id="{50EE7798-284D-44E6-BD33-EC3C7F4CA87C}" type="slidenum">
              <a:rPr lang="en-US" smtClean="0"/>
              <a:t>25</a:t>
            </a:fld>
            <a:endParaRPr lang="en-US" dirty="0"/>
          </a:p>
        </p:txBody>
      </p:sp>
    </p:spTree>
    <p:extLst>
      <p:ext uri="{BB962C8B-B14F-4D97-AF65-F5344CB8AC3E}">
        <p14:creationId xmlns:p14="http://schemas.microsoft.com/office/powerpoint/2010/main" val="23348226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E8C8F15-F1CD-4098-A554-28022C417238}"/>
              </a:ext>
            </a:extLst>
          </p:cNvPr>
          <p:cNvSpPr txBox="1">
            <a:spLocks/>
          </p:cNvSpPr>
          <p:nvPr/>
        </p:nvSpPr>
        <p:spPr>
          <a:xfrm>
            <a:off x="838200" y="119743"/>
            <a:ext cx="10515600" cy="7529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a:lstStyle>
          <a:p>
            <a:pPr algn="ctr"/>
            <a:r>
              <a:rPr lang="en-US" dirty="0">
                <a:latin typeface="+mn-lt"/>
                <a:cs typeface="Arial" panose="020B0604020202020204" pitchFamily="34" charset="0"/>
              </a:rPr>
              <a:t>IBC Meeting Minutes Template (cont.)</a:t>
            </a:r>
          </a:p>
        </p:txBody>
      </p:sp>
      <p:sp>
        <p:nvSpPr>
          <p:cNvPr id="4" name="Footer Placeholder 4">
            <a:extLst>
              <a:ext uri="{FF2B5EF4-FFF2-40B4-BE49-F238E27FC236}">
                <a16:creationId xmlns:a16="http://schemas.microsoft.com/office/drawing/2014/main" id="{B3CBE914-C925-44DE-889F-776830CA2AD2}"/>
              </a:ext>
            </a:extLst>
          </p:cNvPr>
          <p:cNvSpPr txBox="1">
            <a:spLocks/>
          </p:cNvSpPr>
          <p:nvPr/>
        </p:nvSpPr>
        <p:spPr>
          <a:xfrm>
            <a:off x="3289300" y="6248401"/>
            <a:ext cx="4813300" cy="5588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03E7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3E7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3E7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3E7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3E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solidFill>
                  <a:schemeClr val="bg1"/>
                </a:solidFill>
              </a:rPr>
              <a:t>For questions, please use Q&amp;A box and address to “All Panelists.” </a:t>
            </a:r>
          </a:p>
          <a:p>
            <a:pPr marL="0" indent="0">
              <a:buNone/>
            </a:pPr>
            <a:r>
              <a:rPr lang="en-US" sz="1400" b="1" dirty="0">
                <a:solidFill>
                  <a:schemeClr val="bg1"/>
                </a:solidFill>
              </a:rPr>
              <a:t>All Webinars will be recorded and posted within one week.</a:t>
            </a:r>
          </a:p>
        </p:txBody>
      </p:sp>
      <p:sp>
        <p:nvSpPr>
          <p:cNvPr id="12" name="Content Placeholder 2">
            <a:extLst>
              <a:ext uri="{FF2B5EF4-FFF2-40B4-BE49-F238E27FC236}">
                <a16:creationId xmlns:a16="http://schemas.microsoft.com/office/drawing/2014/main" id="{C05B8BE8-02DA-ECA2-81CE-E74BD1DED9D7}"/>
              </a:ext>
            </a:extLst>
          </p:cNvPr>
          <p:cNvSpPr>
            <a:spLocks noGrp="1"/>
          </p:cNvSpPr>
          <p:nvPr>
            <p:ph idx="1"/>
          </p:nvPr>
        </p:nvSpPr>
        <p:spPr>
          <a:xfrm>
            <a:off x="203371" y="963918"/>
            <a:ext cx="10126877" cy="5072358"/>
          </a:xfrm>
        </p:spPr>
        <p:txBody>
          <a:bodyPr>
            <a:normAutofit/>
          </a:bodyPr>
          <a:lstStyle/>
          <a:p>
            <a:pPr marL="571500" indent="-571500" algn="l">
              <a:buFont typeface="+mj-lt"/>
              <a:buAutoNum type="romanUcPeriod" startAt="4"/>
            </a:pPr>
            <a:r>
              <a:rPr lang="en-US" b="0" i="0" dirty="0">
                <a:solidFill>
                  <a:srgbClr val="191919"/>
                </a:solidFill>
                <a:effectLst/>
              </a:rPr>
              <a:t>Protocols and Amendment for Review</a:t>
            </a:r>
          </a:p>
          <a:p>
            <a:pPr lvl="1">
              <a:buFont typeface="Calibri" panose="020F0502020204030204" pitchFamily="34" charset="0"/>
              <a:buChar char="‐"/>
            </a:pPr>
            <a:r>
              <a:rPr lang="en-US" dirty="0"/>
              <a:t>Summary of review provided by the primary and secondary reviewers to include:</a:t>
            </a:r>
            <a:endParaRPr lang="en-US" b="0" i="0" dirty="0">
              <a:effectLst/>
            </a:endParaRPr>
          </a:p>
          <a:p>
            <a:pPr lvl="1">
              <a:buFont typeface="Calibri" panose="020F0502020204030204" pitchFamily="34" charset="0"/>
              <a:buChar char="‐"/>
            </a:pPr>
            <a:r>
              <a:rPr lang="en-US" b="0" i="0" dirty="0">
                <a:solidFill>
                  <a:srgbClr val="191919"/>
                </a:solidFill>
                <a:effectLst/>
              </a:rPr>
              <a:t>Applicable NIH Guidelines</a:t>
            </a:r>
            <a:r>
              <a:rPr lang="en-US" dirty="0">
                <a:solidFill>
                  <a:srgbClr val="191919"/>
                </a:solidFill>
              </a:rPr>
              <a:t> </a:t>
            </a:r>
          </a:p>
          <a:p>
            <a:pPr lvl="2"/>
            <a:r>
              <a:rPr lang="en-US" sz="2200" b="0" dirty="0">
                <a:effectLst/>
              </a:rPr>
              <a:t>Section III-D-1, D-2, F-8, F-3, other</a:t>
            </a:r>
          </a:p>
          <a:p>
            <a:pPr lvl="1">
              <a:buFont typeface="Calibri" panose="020F0502020204030204" pitchFamily="34" charset="0"/>
              <a:buChar char="‐"/>
            </a:pPr>
            <a:r>
              <a:rPr lang="en-US" dirty="0"/>
              <a:t>Brief summary of the project  </a:t>
            </a:r>
            <a:endParaRPr lang="en-US" strike="sngStrike" dirty="0">
              <a:solidFill>
                <a:srgbClr val="191919"/>
              </a:solidFill>
            </a:endParaRPr>
          </a:p>
          <a:p>
            <a:pPr lvl="1">
              <a:buFont typeface="Calibri" panose="020F0502020204030204" pitchFamily="34" charset="0"/>
              <a:buChar char="‐"/>
            </a:pPr>
            <a:r>
              <a:rPr lang="en-US" dirty="0">
                <a:solidFill>
                  <a:srgbClr val="191919"/>
                </a:solidFill>
              </a:rPr>
              <a:t>Investigational Study Agent(s)/Toxin(s) </a:t>
            </a:r>
          </a:p>
          <a:p>
            <a:pPr lvl="1">
              <a:buFont typeface="Calibri" panose="020F0502020204030204" pitchFamily="34" charset="0"/>
              <a:buChar char="‐"/>
            </a:pPr>
            <a:r>
              <a:rPr lang="en-US" dirty="0"/>
              <a:t>Any comments from the committee</a:t>
            </a:r>
            <a:endParaRPr lang="en-US" strike="sngStrike" dirty="0"/>
          </a:p>
          <a:p>
            <a:pPr lvl="1">
              <a:buFont typeface="Calibri" panose="020F0502020204030204" pitchFamily="34" charset="0"/>
              <a:buChar char="‐"/>
            </a:pPr>
            <a:r>
              <a:rPr lang="en-US" dirty="0">
                <a:solidFill>
                  <a:srgbClr val="191919"/>
                </a:solidFill>
              </a:rPr>
              <a:t>Biosafety Level Assignment:</a:t>
            </a:r>
            <a:r>
              <a:rPr lang="en-US" sz="2800" dirty="0">
                <a:solidFill>
                  <a:srgbClr val="191919"/>
                </a:solidFill>
              </a:rPr>
              <a:t> </a:t>
            </a:r>
          </a:p>
          <a:p>
            <a:pPr lvl="2"/>
            <a:r>
              <a:rPr lang="en-US" sz="2200" dirty="0">
                <a:solidFill>
                  <a:srgbClr val="191919"/>
                </a:solidFill>
              </a:rPr>
              <a:t>Laboratory </a:t>
            </a:r>
            <a:r>
              <a:rPr lang="en-US" sz="2200" i="1" dirty="0"/>
              <a:t>(e.g., BSL-1, ABSL-2, BSL-2, ABSL-2, BSL-3, and/or ABSL-3)</a:t>
            </a:r>
          </a:p>
          <a:p>
            <a:pPr lvl="2"/>
            <a:r>
              <a:rPr lang="en-US" sz="2200" dirty="0">
                <a:solidFill>
                  <a:srgbClr val="191919"/>
                </a:solidFill>
              </a:rPr>
              <a:t>Enhanced Work Practices</a:t>
            </a:r>
            <a:r>
              <a:rPr lang="en-US" sz="2200" dirty="0">
                <a:solidFill>
                  <a:srgbClr val="FF0000"/>
                </a:solidFill>
              </a:rPr>
              <a:t>, </a:t>
            </a:r>
            <a:r>
              <a:rPr lang="en-US" sz="2200" dirty="0"/>
              <a:t>if any </a:t>
            </a:r>
            <a:r>
              <a:rPr lang="en-US" sz="2200" i="1" dirty="0"/>
              <a:t>(e.g., double gloves, surgical mask, respiratory protection) </a:t>
            </a:r>
          </a:p>
        </p:txBody>
      </p:sp>
      <p:sp>
        <p:nvSpPr>
          <p:cNvPr id="6" name="Slide Number Placeholder 5">
            <a:extLst>
              <a:ext uri="{FF2B5EF4-FFF2-40B4-BE49-F238E27FC236}">
                <a16:creationId xmlns:a16="http://schemas.microsoft.com/office/drawing/2014/main" id="{DF2B1D1B-C4E9-4E19-AC36-DF53F197CAFB}"/>
              </a:ext>
            </a:extLst>
          </p:cNvPr>
          <p:cNvSpPr>
            <a:spLocks noGrp="1"/>
          </p:cNvSpPr>
          <p:nvPr>
            <p:ph type="sldNum" sz="quarter" idx="12"/>
          </p:nvPr>
        </p:nvSpPr>
        <p:spPr/>
        <p:txBody>
          <a:bodyPr/>
          <a:lstStyle/>
          <a:p>
            <a:fld id="{50EE7798-284D-44E6-BD33-EC3C7F4CA87C}" type="slidenum">
              <a:rPr lang="en-US" smtClean="0"/>
              <a:t>26</a:t>
            </a:fld>
            <a:endParaRPr lang="en-US" dirty="0"/>
          </a:p>
        </p:txBody>
      </p:sp>
    </p:spTree>
    <p:extLst>
      <p:ext uri="{BB962C8B-B14F-4D97-AF65-F5344CB8AC3E}">
        <p14:creationId xmlns:p14="http://schemas.microsoft.com/office/powerpoint/2010/main" val="20931024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E8C8F15-F1CD-4098-A554-28022C417238}"/>
              </a:ext>
            </a:extLst>
          </p:cNvPr>
          <p:cNvSpPr txBox="1">
            <a:spLocks/>
          </p:cNvSpPr>
          <p:nvPr/>
        </p:nvSpPr>
        <p:spPr>
          <a:xfrm>
            <a:off x="838200" y="119743"/>
            <a:ext cx="10515600" cy="7529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a:lstStyle>
          <a:p>
            <a:pPr algn="ctr"/>
            <a:r>
              <a:rPr lang="en-US" dirty="0">
                <a:latin typeface="+mn-lt"/>
                <a:cs typeface="Arial" panose="020B0604020202020204" pitchFamily="34" charset="0"/>
              </a:rPr>
              <a:t>IBC Meeting Minutes Template (cont.)</a:t>
            </a:r>
          </a:p>
        </p:txBody>
      </p:sp>
      <p:sp>
        <p:nvSpPr>
          <p:cNvPr id="4" name="Footer Placeholder 4">
            <a:extLst>
              <a:ext uri="{FF2B5EF4-FFF2-40B4-BE49-F238E27FC236}">
                <a16:creationId xmlns:a16="http://schemas.microsoft.com/office/drawing/2014/main" id="{B3CBE914-C925-44DE-889F-776830CA2AD2}"/>
              </a:ext>
            </a:extLst>
          </p:cNvPr>
          <p:cNvSpPr txBox="1">
            <a:spLocks/>
          </p:cNvSpPr>
          <p:nvPr/>
        </p:nvSpPr>
        <p:spPr>
          <a:xfrm>
            <a:off x="3289300" y="6248401"/>
            <a:ext cx="4813300" cy="5588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03E7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3E7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3E7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3E7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3E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solidFill>
                  <a:schemeClr val="bg1"/>
                </a:solidFill>
              </a:rPr>
              <a:t>For questions, please use Q&amp;A box and address to “All Panelists.” </a:t>
            </a:r>
          </a:p>
          <a:p>
            <a:pPr marL="0" indent="0">
              <a:buNone/>
            </a:pPr>
            <a:r>
              <a:rPr lang="en-US" sz="1400" b="1" dirty="0">
                <a:solidFill>
                  <a:schemeClr val="bg1"/>
                </a:solidFill>
              </a:rPr>
              <a:t>All Webinars will be recorded and posted within one week.</a:t>
            </a:r>
          </a:p>
        </p:txBody>
      </p:sp>
      <p:sp>
        <p:nvSpPr>
          <p:cNvPr id="12" name="Content Placeholder 2">
            <a:extLst>
              <a:ext uri="{FF2B5EF4-FFF2-40B4-BE49-F238E27FC236}">
                <a16:creationId xmlns:a16="http://schemas.microsoft.com/office/drawing/2014/main" id="{C05B8BE8-02DA-ECA2-81CE-E74BD1DED9D7}"/>
              </a:ext>
            </a:extLst>
          </p:cNvPr>
          <p:cNvSpPr>
            <a:spLocks noGrp="1"/>
          </p:cNvSpPr>
          <p:nvPr>
            <p:ph idx="1"/>
          </p:nvPr>
        </p:nvSpPr>
        <p:spPr>
          <a:xfrm>
            <a:off x="191015" y="911933"/>
            <a:ext cx="7674061" cy="5034133"/>
          </a:xfrm>
        </p:spPr>
        <p:txBody>
          <a:bodyPr>
            <a:noAutofit/>
          </a:bodyPr>
          <a:lstStyle/>
          <a:p>
            <a:pPr marL="571500" indent="-571500" algn="l">
              <a:buFont typeface="+mj-lt"/>
              <a:buAutoNum type="romanUcPeriod" startAt="4"/>
            </a:pPr>
            <a:r>
              <a:rPr lang="en-US" b="0" i="0" dirty="0">
                <a:solidFill>
                  <a:srgbClr val="191919"/>
                </a:solidFill>
                <a:effectLst/>
              </a:rPr>
              <a:t>Protocols and Amendment for Review</a:t>
            </a:r>
          </a:p>
          <a:p>
            <a:pPr lvl="1">
              <a:buFont typeface="Calibri" panose="020F0502020204030204" pitchFamily="34" charset="0"/>
              <a:buChar char="‐"/>
            </a:pPr>
            <a:r>
              <a:rPr lang="en-US" dirty="0">
                <a:solidFill>
                  <a:srgbClr val="191919"/>
                </a:solidFill>
              </a:rPr>
              <a:t>Occupational Health Requirements</a:t>
            </a:r>
          </a:p>
          <a:p>
            <a:pPr lvl="2"/>
            <a:r>
              <a:rPr lang="en-US" dirty="0">
                <a:solidFill>
                  <a:srgbClr val="191919"/>
                </a:solidFill>
              </a:rPr>
              <a:t>V</a:t>
            </a:r>
            <a:r>
              <a:rPr lang="en-US" dirty="0"/>
              <a:t>accination requirements, respiratory protection, medical surveillance, etc.</a:t>
            </a:r>
          </a:p>
          <a:p>
            <a:pPr lvl="1">
              <a:buFont typeface="Calibri" panose="020F0502020204030204" pitchFamily="34" charset="0"/>
              <a:buChar char="‐"/>
            </a:pPr>
            <a:r>
              <a:rPr lang="en-US" dirty="0">
                <a:solidFill>
                  <a:srgbClr val="191919"/>
                </a:solidFill>
              </a:rPr>
              <a:t>Training Requirements </a:t>
            </a:r>
          </a:p>
          <a:p>
            <a:pPr lvl="2"/>
            <a:r>
              <a:rPr lang="en-US" dirty="0"/>
              <a:t>Laboratory Biosafety, Chemical Safety, OSHA Bloodborne Pathogens, etc.</a:t>
            </a:r>
          </a:p>
          <a:p>
            <a:pPr lvl="1">
              <a:buFont typeface="Calibri" panose="020F0502020204030204" pitchFamily="34" charset="0"/>
              <a:buChar char="‐"/>
            </a:pPr>
            <a:r>
              <a:rPr lang="en-US" dirty="0">
                <a:solidFill>
                  <a:srgbClr val="191919"/>
                </a:solidFill>
              </a:rPr>
              <a:t>Motions </a:t>
            </a:r>
            <a:r>
              <a:rPr lang="en-US" dirty="0"/>
              <a:t>on the disposition </a:t>
            </a:r>
          </a:p>
          <a:p>
            <a:pPr lvl="2"/>
            <a:r>
              <a:rPr lang="en-US" i="1" dirty="0"/>
              <a:t>“A motion was made to approve the protocol as stated or A motion was made to approve the protocol pending the following changes:”</a:t>
            </a:r>
            <a:r>
              <a:rPr lang="en-US" i="1" dirty="0">
                <a:solidFill>
                  <a:srgbClr val="0070C0"/>
                </a:solidFill>
              </a:rPr>
              <a:t> </a:t>
            </a:r>
          </a:p>
          <a:p>
            <a:pPr lvl="2"/>
            <a:r>
              <a:rPr lang="en-US" dirty="0"/>
              <a:t>Record the changes to be sent to the PI for reconciliation.</a:t>
            </a:r>
          </a:p>
          <a:p>
            <a:pPr lvl="1">
              <a:buFont typeface="Calibri" panose="020F0502020204030204" pitchFamily="34" charset="0"/>
              <a:buChar char="‐"/>
            </a:pPr>
            <a:r>
              <a:rPr lang="en-US" dirty="0">
                <a:solidFill>
                  <a:srgbClr val="191919"/>
                </a:solidFill>
              </a:rPr>
              <a:t>Votes (For, Against and Abstain)</a:t>
            </a:r>
          </a:p>
          <a:p>
            <a:pPr lvl="2"/>
            <a:r>
              <a:rPr lang="en-US" dirty="0"/>
              <a:t>List Committee Member(s) with conflicts, if any</a:t>
            </a:r>
            <a:endParaRPr lang="en-US" b="0" dirty="0">
              <a:solidFill>
                <a:srgbClr val="191919"/>
              </a:solidFill>
              <a:effectLst/>
            </a:endParaRPr>
          </a:p>
        </p:txBody>
      </p:sp>
      <p:sp>
        <p:nvSpPr>
          <p:cNvPr id="6" name="Slide Number Placeholder 5">
            <a:extLst>
              <a:ext uri="{FF2B5EF4-FFF2-40B4-BE49-F238E27FC236}">
                <a16:creationId xmlns:a16="http://schemas.microsoft.com/office/drawing/2014/main" id="{E67569A4-B23A-45B5-989B-0473A767D74B}"/>
              </a:ext>
            </a:extLst>
          </p:cNvPr>
          <p:cNvSpPr>
            <a:spLocks noGrp="1"/>
          </p:cNvSpPr>
          <p:nvPr>
            <p:ph type="sldNum" sz="quarter" idx="12"/>
          </p:nvPr>
        </p:nvSpPr>
        <p:spPr/>
        <p:txBody>
          <a:bodyPr/>
          <a:lstStyle/>
          <a:p>
            <a:fld id="{50EE7798-284D-44E6-BD33-EC3C7F4CA87C}" type="slidenum">
              <a:rPr lang="en-US" smtClean="0"/>
              <a:t>27</a:t>
            </a:fld>
            <a:endParaRPr lang="en-US" dirty="0"/>
          </a:p>
        </p:txBody>
      </p:sp>
    </p:spTree>
    <p:extLst>
      <p:ext uri="{BB962C8B-B14F-4D97-AF65-F5344CB8AC3E}">
        <p14:creationId xmlns:p14="http://schemas.microsoft.com/office/powerpoint/2010/main" val="21597714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E8C8F15-F1CD-4098-A554-28022C417238}"/>
              </a:ext>
            </a:extLst>
          </p:cNvPr>
          <p:cNvSpPr txBox="1">
            <a:spLocks/>
          </p:cNvSpPr>
          <p:nvPr/>
        </p:nvSpPr>
        <p:spPr>
          <a:xfrm>
            <a:off x="838200" y="119743"/>
            <a:ext cx="10515600" cy="7529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a:lstStyle>
          <a:p>
            <a:pPr algn="ctr"/>
            <a:r>
              <a:rPr lang="en-US" dirty="0">
                <a:latin typeface="+mn-lt"/>
                <a:cs typeface="Arial" panose="020B0604020202020204" pitchFamily="34" charset="0"/>
              </a:rPr>
              <a:t>IBC Meeting Minutes Template (cont.)</a:t>
            </a:r>
          </a:p>
        </p:txBody>
      </p:sp>
      <p:sp>
        <p:nvSpPr>
          <p:cNvPr id="4" name="Footer Placeholder 4">
            <a:extLst>
              <a:ext uri="{FF2B5EF4-FFF2-40B4-BE49-F238E27FC236}">
                <a16:creationId xmlns:a16="http://schemas.microsoft.com/office/drawing/2014/main" id="{B3CBE914-C925-44DE-889F-776830CA2AD2}"/>
              </a:ext>
            </a:extLst>
          </p:cNvPr>
          <p:cNvSpPr txBox="1">
            <a:spLocks/>
          </p:cNvSpPr>
          <p:nvPr/>
        </p:nvSpPr>
        <p:spPr>
          <a:xfrm>
            <a:off x="3289300" y="6248401"/>
            <a:ext cx="4813300" cy="5588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03E7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3E7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3E7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3E7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3E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solidFill>
                  <a:schemeClr val="bg1"/>
                </a:solidFill>
              </a:rPr>
              <a:t>For questions, please use Q&amp;A box and address to “All Panelists.” </a:t>
            </a:r>
          </a:p>
          <a:p>
            <a:pPr marL="0" indent="0">
              <a:buNone/>
            </a:pPr>
            <a:r>
              <a:rPr lang="en-US" sz="1400" b="1" dirty="0">
                <a:solidFill>
                  <a:schemeClr val="bg1"/>
                </a:solidFill>
              </a:rPr>
              <a:t>All Webinars will be recorded and posted within one week.</a:t>
            </a:r>
          </a:p>
        </p:txBody>
      </p:sp>
      <p:sp>
        <p:nvSpPr>
          <p:cNvPr id="12" name="Content Placeholder 2">
            <a:extLst>
              <a:ext uri="{FF2B5EF4-FFF2-40B4-BE49-F238E27FC236}">
                <a16:creationId xmlns:a16="http://schemas.microsoft.com/office/drawing/2014/main" id="{C05B8BE8-02DA-ECA2-81CE-E74BD1DED9D7}"/>
              </a:ext>
            </a:extLst>
          </p:cNvPr>
          <p:cNvSpPr>
            <a:spLocks noGrp="1"/>
          </p:cNvSpPr>
          <p:nvPr>
            <p:ph idx="1"/>
          </p:nvPr>
        </p:nvSpPr>
        <p:spPr>
          <a:xfrm>
            <a:off x="191016" y="911933"/>
            <a:ext cx="10194838" cy="5034133"/>
          </a:xfrm>
        </p:spPr>
        <p:txBody>
          <a:bodyPr>
            <a:noAutofit/>
          </a:bodyPr>
          <a:lstStyle/>
          <a:p>
            <a:pPr marL="571500" indent="-571500" algn="l">
              <a:buFont typeface="+mj-lt"/>
              <a:buAutoNum type="romanUcPeriod" startAt="5"/>
            </a:pPr>
            <a:r>
              <a:rPr lang="en-US" b="0" i="0" dirty="0">
                <a:solidFill>
                  <a:srgbClr val="191919"/>
                </a:solidFill>
                <a:effectLst/>
              </a:rPr>
              <a:t>New Business</a:t>
            </a:r>
          </a:p>
          <a:p>
            <a:pPr lvl="1">
              <a:buFont typeface="Calibri" panose="020F0502020204030204" pitchFamily="34" charset="0"/>
              <a:buChar char="‐"/>
            </a:pPr>
            <a:r>
              <a:rPr lang="en-US" dirty="0">
                <a:solidFill>
                  <a:srgbClr val="191919"/>
                </a:solidFill>
              </a:rPr>
              <a:t>Safety and security incidents, non-compliance issues</a:t>
            </a:r>
          </a:p>
          <a:p>
            <a:pPr lvl="1">
              <a:buFont typeface="Calibri" panose="020F0502020204030204" pitchFamily="34" charset="0"/>
              <a:buChar char="‐"/>
            </a:pPr>
            <a:r>
              <a:rPr lang="en-US" dirty="0">
                <a:solidFill>
                  <a:srgbClr val="191919"/>
                </a:solidFill>
              </a:rPr>
              <a:t>Capture the following:</a:t>
            </a:r>
          </a:p>
          <a:p>
            <a:pPr lvl="2"/>
            <a:r>
              <a:rPr lang="en-US" dirty="0">
                <a:solidFill>
                  <a:srgbClr val="191919"/>
                </a:solidFill>
              </a:rPr>
              <a:t>Discussion of the topic</a:t>
            </a:r>
          </a:p>
          <a:p>
            <a:pPr lvl="2"/>
            <a:r>
              <a:rPr lang="en-US" dirty="0">
                <a:solidFill>
                  <a:srgbClr val="191919"/>
                </a:solidFill>
              </a:rPr>
              <a:t>Any motions made</a:t>
            </a:r>
          </a:p>
          <a:p>
            <a:pPr lvl="2"/>
            <a:r>
              <a:rPr lang="en-US" dirty="0">
                <a:solidFill>
                  <a:srgbClr val="191919"/>
                </a:solidFill>
              </a:rPr>
              <a:t>Votes (For, Against and Abstain)</a:t>
            </a:r>
          </a:p>
          <a:p>
            <a:pPr lvl="2"/>
            <a:r>
              <a:rPr lang="en-US" dirty="0">
                <a:solidFill>
                  <a:srgbClr val="191919"/>
                </a:solidFill>
              </a:rPr>
              <a:t>Conflicts of interest</a:t>
            </a:r>
            <a:endParaRPr lang="en-US" dirty="0"/>
          </a:p>
          <a:p>
            <a:pPr marL="571500" indent="-571500">
              <a:buFont typeface="+mj-lt"/>
              <a:buAutoNum type="romanUcPeriod" startAt="6"/>
            </a:pPr>
            <a:r>
              <a:rPr lang="en-US" dirty="0">
                <a:solidFill>
                  <a:srgbClr val="191919"/>
                </a:solidFill>
              </a:rPr>
              <a:t>Additional Topics</a:t>
            </a:r>
          </a:p>
          <a:p>
            <a:pPr lvl="1">
              <a:buFont typeface="Calibri" panose="020F0502020204030204" pitchFamily="34" charset="0"/>
              <a:buChar char="‐"/>
            </a:pPr>
            <a:r>
              <a:rPr lang="en-US" dirty="0">
                <a:solidFill>
                  <a:srgbClr val="191919"/>
                </a:solidFill>
              </a:rPr>
              <a:t>Trainings conducted during the meeting</a:t>
            </a:r>
          </a:p>
          <a:p>
            <a:pPr marL="571500" indent="-571500">
              <a:buFont typeface="+mj-lt"/>
              <a:buAutoNum type="romanUcPeriod" startAt="6"/>
            </a:pPr>
            <a:r>
              <a:rPr lang="en-US" dirty="0">
                <a:solidFill>
                  <a:srgbClr val="191919"/>
                </a:solidFill>
              </a:rPr>
              <a:t>Adjournment </a:t>
            </a:r>
          </a:p>
          <a:p>
            <a:pPr lvl="1">
              <a:buFont typeface="Calibri" panose="020F0502020204030204" pitchFamily="34" charset="0"/>
              <a:buChar char="‐"/>
            </a:pPr>
            <a:r>
              <a:rPr lang="en-US" b="0" i="0" dirty="0">
                <a:solidFill>
                  <a:srgbClr val="191919"/>
                </a:solidFill>
                <a:effectLst/>
              </a:rPr>
              <a:t>Time the meeting ended</a:t>
            </a:r>
          </a:p>
        </p:txBody>
      </p:sp>
      <p:sp>
        <p:nvSpPr>
          <p:cNvPr id="7" name="TextBox 6">
            <a:extLst>
              <a:ext uri="{FF2B5EF4-FFF2-40B4-BE49-F238E27FC236}">
                <a16:creationId xmlns:a16="http://schemas.microsoft.com/office/drawing/2014/main" id="{8016030B-0AC9-0248-A677-E2238812069A}"/>
              </a:ext>
            </a:extLst>
          </p:cNvPr>
          <p:cNvSpPr txBox="1"/>
          <p:nvPr/>
        </p:nvSpPr>
        <p:spPr>
          <a:xfrm>
            <a:off x="153948" y="5615995"/>
            <a:ext cx="7929941" cy="369332"/>
          </a:xfrm>
          <a:prstGeom prst="rect">
            <a:avLst/>
          </a:prstGeom>
          <a:noFill/>
        </p:spPr>
        <p:txBody>
          <a:bodyPr wrap="square">
            <a:spAutoFit/>
          </a:bodyPr>
          <a:lstStyle/>
          <a:p>
            <a:r>
              <a:rPr lang="en-US" sz="1800" b="1" dirty="0">
                <a:solidFill>
                  <a:srgbClr val="FF0000"/>
                </a:solidFill>
                <a:ea typeface="Times New Roman" panose="02020603050405020304" pitchFamily="18" charset="0"/>
                <a:cs typeface="Times New Roman" panose="02020603050405020304" pitchFamily="18" charset="0"/>
              </a:rPr>
              <a:t>Note: IBC Meeting Minutes Template will be available in ORD’s Biosafety Toolkit</a:t>
            </a:r>
            <a:endParaRPr lang="en-US" b="1" dirty="0"/>
          </a:p>
        </p:txBody>
      </p:sp>
      <p:sp>
        <p:nvSpPr>
          <p:cNvPr id="6" name="Slide Number Placeholder 5">
            <a:extLst>
              <a:ext uri="{FF2B5EF4-FFF2-40B4-BE49-F238E27FC236}">
                <a16:creationId xmlns:a16="http://schemas.microsoft.com/office/drawing/2014/main" id="{F34C653C-67FA-44BC-903E-EBE91DDED8C0}"/>
              </a:ext>
            </a:extLst>
          </p:cNvPr>
          <p:cNvSpPr>
            <a:spLocks noGrp="1"/>
          </p:cNvSpPr>
          <p:nvPr>
            <p:ph type="sldNum" sz="quarter" idx="12"/>
          </p:nvPr>
        </p:nvSpPr>
        <p:spPr/>
        <p:txBody>
          <a:bodyPr/>
          <a:lstStyle/>
          <a:p>
            <a:fld id="{50EE7798-284D-44E6-BD33-EC3C7F4CA87C}" type="slidenum">
              <a:rPr lang="en-US" smtClean="0"/>
              <a:t>28</a:t>
            </a:fld>
            <a:endParaRPr lang="en-US" dirty="0"/>
          </a:p>
        </p:txBody>
      </p:sp>
    </p:spTree>
    <p:extLst>
      <p:ext uri="{BB962C8B-B14F-4D97-AF65-F5344CB8AC3E}">
        <p14:creationId xmlns:p14="http://schemas.microsoft.com/office/powerpoint/2010/main" val="37566037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7F679C-78F3-44BB-B66F-81B1C212B817}"/>
              </a:ext>
            </a:extLst>
          </p:cNvPr>
          <p:cNvSpPr>
            <a:spLocks noGrp="1"/>
          </p:cNvSpPr>
          <p:nvPr>
            <p:ph idx="1"/>
          </p:nvPr>
        </p:nvSpPr>
        <p:spPr>
          <a:xfrm>
            <a:off x="438150" y="1162049"/>
            <a:ext cx="11601450" cy="4924425"/>
          </a:xfrm>
        </p:spPr>
        <p:txBody>
          <a:bodyPr>
            <a:normAutofit/>
          </a:bodyPr>
          <a:lstStyle/>
          <a:p>
            <a:pPr marL="0" indent="0">
              <a:spcBef>
                <a:spcPts val="1800"/>
              </a:spcBef>
              <a:buNone/>
            </a:pPr>
            <a:r>
              <a:rPr lang="en-US" sz="3200" b="1" u="sng" dirty="0">
                <a:ea typeface="Times New Roman" panose="02020603050405020304" pitchFamily="18" charset="0"/>
                <a:cs typeface="Times New Roman" panose="02020603050405020304" pitchFamily="18" charset="0"/>
              </a:rPr>
              <a:t>Issue</a:t>
            </a:r>
            <a:r>
              <a:rPr lang="en-US" sz="3200" dirty="0">
                <a:ea typeface="Times New Roman" panose="02020603050405020304" pitchFamily="18" charset="0"/>
                <a:cs typeface="Times New Roman" panose="02020603050405020304" pitchFamily="18" charset="0"/>
              </a:rPr>
              <a:t>: Update IBC MOU to ensure that it reflects current practices.</a:t>
            </a:r>
          </a:p>
          <a:p>
            <a:pPr marL="0" indent="0">
              <a:spcBef>
                <a:spcPts val="1800"/>
              </a:spcBef>
              <a:buNone/>
            </a:pPr>
            <a:r>
              <a:rPr lang="en-US" sz="3200" b="1" u="sng" dirty="0">
                <a:solidFill>
                  <a:schemeClr val="accent6">
                    <a:lumMod val="75000"/>
                  </a:schemeClr>
                </a:solidFill>
                <a:ea typeface="Times New Roman" panose="02020603050405020304" pitchFamily="18" charset="0"/>
                <a:cs typeface="Times New Roman" panose="02020603050405020304" pitchFamily="18" charset="0"/>
              </a:rPr>
              <a:t>Resolution</a:t>
            </a:r>
            <a:r>
              <a:rPr lang="en-US" sz="3200" dirty="0">
                <a:solidFill>
                  <a:schemeClr val="accent6">
                    <a:lumMod val="75000"/>
                  </a:schemeClr>
                </a:solidFill>
                <a:ea typeface="Times New Roman" panose="02020603050405020304" pitchFamily="18" charset="0"/>
                <a:cs typeface="Times New Roman" panose="02020603050405020304" pitchFamily="18" charset="0"/>
              </a:rPr>
              <a:t>: Plan to review the MOU at a recurring frequency and whenever a change in circumstances warrant.  </a:t>
            </a:r>
          </a:p>
          <a:p>
            <a:pPr>
              <a:spcBef>
                <a:spcPts val="1800"/>
              </a:spcBef>
            </a:pPr>
            <a:endParaRPr lang="en-US" sz="3200" dirty="0">
              <a:effectLst/>
              <a:ea typeface="Times New Roman" panose="02020603050405020304" pitchFamily="18" charset="0"/>
              <a:cs typeface="Times New Roman" panose="02020603050405020304" pitchFamily="18" charset="0"/>
            </a:endParaRPr>
          </a:p>
        </p:txBody>
      </p:sp>
      <p:sp>
        <p:nvSpPr>
          <p:cNvPr id="4" name="Footer Placeholder 4">
            <a:extLst>
              <a:ext uri="{FF2B5EF4-FFF2-40B4-BE49-F238E27FC236}">
                <a16:creationId xmlns:a16="http://schemas.microsoft.com/office/drawing/2014/main" id="{B3CBE914-C925-44DE-889F-776830CA2AD2}"/>
              </a:ext>
            </a:extLst>
          </p:cNvPr>
          <p:cNvSpPr txBox="1">
            <a:spLocks/>
          </p:cNvSpPr>
          <p:nvPr/>
        </p:nvSpPr>
        <p:spPr>
          <a:xfrm>
            <a:off x="3289300" y="6248401"/>
            <a:ext cx="4813300" cy="5588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03E7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3E7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3E7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3E7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3E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solidFill>
                  <a:schemeClr val="bg1"/>
                </a:solidFill>
              </a:rPr>
              <a:t>For questions, please use Q&amp;A box and address to “All Panelists.” </a:t>
            </a:r>
          </a:p>
          <a:p>
            <a:pPr marL="0" indent="0">
              <a:buNone/>
            </a:pPr>
            <a:r>
              <a:rPr lang="en-US" sz="1400" b="1" dirty="0">
                <a:solidFill>
                  <a:schemeClr val="bg1"/>
                </a:solidFill>
              </a:rPr>
              <a:t>All Webinars will be recorded and posted within one week.</a:t>
            </a:r>
          </a:p>
        </p:txBody>
      </p:sp>
      <p:sp>
        <p:nvSpPr>
          <p:cNvPr id="5" name="Title 1">
            <a:extLst>
              <a:ext uri="{FF2B5EF4-FFF2-40B4-BE49-F238E27FC236}">
                <a16:creationId xmlns:a16="http://schemas.microsoft.com/office/drawing/2014/main" id="{22F17871-91A0-DD4A-D9D5-9A7A8E951C37}"/>
              </a:ext>
            </a:extLst>
          </p:cNvPr>
          <p:cNvSpPr txBox="1">
            <a:spLocks/>
          </p:cNvSpPr>
          <p:nvPr/>
        </p:nvSpPr>
        <p:spPr>
          <a:xfrm>
            <a:off x="838200" y="119743"/>
            <a:ext cx="10515600" cy="7529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a:lstStyle>
          <a:p>
            <a:pPr algn="ctr"/>
            <a:r>
              <a:rPr lang="en-US" dirty="0">
                <a:latin typeface="+mn-lt"/>
                <a:cs typeface="Arial" panose="020B0604020202020204" pitchFamily="34" charset="0"/>
              </a:rPr>
              <a:t>Common VA-Specific IBC Challenges</a:t>
            </a:r>
          </a:p>
        </p:txBody>
      </p:sp>
      <p:sp>
        <p:nvSpPr>
          <p:cNvPr id="8" name="Slide Number Placeholder 7">
            <a:extLst>
              <a:ext uri="{FF2B5EF4-FFF2-40B4-BE49-F238E27FC236}">
                <a16:creationId xmlns:a16="http://schemas.microsoft.com/office/drawing/2014/main" id="{B470C4C1-484B-47DE-BF89-E80F7147C7ED}"/>
              </a:ext>
            </a:extLst>
          </p:cNvPr>
          <p:cNvSpPr>
            <a:spLocks noGrp="1"/>
          </p:cNvSpPr>
          <p:nvPr>
            <p:ph type="sldNum" sz="quarter" idx="12"/>
          </p:nvPr>
        </p:nvSpPr>
        <p:spPr/>
        <p:txBody>
          <a:bodyPr/>
          <a:lstStyle/>
          <a:p>
            <a:fld id="{50EE7798-284D-44E6-BD33-EC3C7F4CA87C}" type="slidenum">
              <a:rPr lang="en-US" smtClean="0"/>
              <a:t>29</a:t>
            </a:fld>
            <a:endParaRPr lang="en-US" dirty="0"/>
          </a:p>
        </p:txBody>
      </p:sp>
    </p:spTree>
    <p:extLst>
      <p:ext uri="{BB962C8B-B14F-4D97-AF65-F5344CB8AC3E}">
        <p14:creationId xmlns:p14="http://schemas.microsoft.com/office/powerpoint/2010/main" val="2106357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F4E96-D75E-43BE-87C1-D720B6A995BF}"/>
              </a:ext>
            </a:extLst>
          </p:cNvPr>
          <p:cNvSpPr>
            <a:spLocks noGrp="1"/>
          </p:cNvSpPr>
          <p:nvPr>
            <p:ph type="title"/>
          </p:nvPr>
        </p:nvSpPr>
        <p:spPr/>
        <p:txBody>
          <a:bodyPr/>
          <a:lstStyle/>
          <a:p>
            <a:r>
              <a:rPr lang="en-US" dirty="0"/>
              <a:t> </a:t>
            </a:r>
          </a:p>
        </p:txBody>
      </p:sp>
      <p:pic>
        <p:nvPicPr>
          <p:cNvPr id="4" name="Picture 3">
            <a:extLst>
              <a:ext uri="{FF2B5EF4-FFF2-40B4-BE49-F238E27FC236}">
                <a16:creationId xmlns:a16="http://schemas.microsoft.com/office/drawing/2014/main" id="{14B2984B-CB31-47C7-AD3B-A39C9166CA4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46023" y="932656"/>
            <a:ext cx="2595053" cy="1730880"/>
          </a:xfrm>
          <a:prstGeom prst="rect">
            <a:avLst/>
          </a:prstGeom>
        </p:spPr>
      </p:pic>
      <p:sp>
        <p:nvSpPr>
          <p:cNvPr id="6" name="Content Placeholder 2">
            <a:extLst>
              <a:ext uri="{FF2B5EF4-FFF2-40B4-BE49-F238E27FC236}">
                <a16:creationId xmlns:a16="http://schemas.microsoft.com/office/drawing/2014/main" id="{99C948FE-873A-4396-AD92-FC9DEBAA8E20}"/>
              </a:ext>
            </a:extLst>
          </p:cNvPr>
          <p:cNvSpPr txBox="1">
            <a:spLocks/>
          </p:cNvSpPr>
          <p:nvPr/>
        </p:nvSpPr>
        <p:spPr>
          <a:xfrm>
            <a:off x="757572" y="2598986"/>
            <a:ext cx="4443383" cy="32627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Recording</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 This session </a:t>
            </a:r>
            <a:r>
              <a:rPr lang="en-US" sz="1600" dirty="0">
                <a:solidFill>
                  <a:prstClr val="black"/>
                </a:solidFill>
                <a:latin typeface="Calibri" panose="020F0502020204030204"/>
              </a:rPr>
              <a:t>is being recorded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and the associated handouts will be available on ORPP&amp;E’s Education and Training website within one-week post-webinar.</a:t>
            </a:r>
            <a:endParaRPr lang="en-US" sz="1600" dirty="0">
              <a:solidFill>
                <a:prstClr val="black"/>
              </a:solidFill>
              <a:latin typeface="Calibri" panose="020F0502020204030204"/>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lang="en-US" sz="1600" b="1" dirty="0">
                <a:solidFill>
                  <a:prstClr val="black"/>
                </a:solidFill>
                <a:latin typeface="Calibri" panose="020F0502020204030204"/>
              </a:rPr>
              <a:t>Close Captioning </a:t>
            </a:r>
            <a:r>
              <a:rPr lang="en-US" sz="1600" dirty="0">
                <a:solidFill>
                  <a:prstClr val="black"/>
                </a:solidFill>
                <a:latin typeface="Calibri" panose="020F0502020204030204"/>
              </a:rPr>
              <a:t>- Now available in the new Webex platform. Click the “CC” button at the bottom left of the Webex screen.</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endParaRPr lang="en-US" sz="1600" dirty="0">
              <a:solidFill>
                <a:prstClr val="black"/>
              </a:solidFill>
              <a:latin typeface="Calibri" panose="020F0502020204030204"/>
            </a:endParaRPr>
          </a:p>
          <a:p>
            <a:pPr>
              <a:buFont typeface="Wingdings" panose="05000000000000000000" pitchFamily="2" charset="2"/>
              <a:buChar char="ü"/>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Experiencing Sound </a:t>
            </a:r>
            <a:r>
              <a:rPr lang="en-US" sz="1600" b="1" dirty="0">
                <a:solidFill>
                  <a:prstClr val="black"/>
                </a:solidFill>
                <a:latin typeface="Calibri" panose="020F0502020204030204"/>
              </a:rPr>
              <a:t>I</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ssues</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 Call in using the number in your Webex chat box or in your registration confirmation email.</a:t>
            </a:r>
            <a:endParaRPr lang="en-US" sz="1600" dirty="0">
              <a:solidFill>
                <a:prstClr val="black"/>
              </a:solidFill>
              <a:latin typeface="Calibri" panose="020F0502020204030204"/>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Content Placeholder 2">
            <a:extLst>
              <a:ext uri="{FF2B5EF4-FFF2-40B4-BE49-F238E27FC236}">
                <a16:creationId xmlns:a16="http://schemas.microsoft.com/office/drawing/2014/main" id="{176D54A4-5B54-4112-ACC6-B635EFB16713}"/>
              </a:ext>
            </a:extLst>
          </p:cNvPr>
          <p:cNvSpPr txBox="1">
            <a:spLocks/>
          </p:cNvSpPr>
          <p:nvPr/>
        </p:nvSpPr>
        <p:spPr>
          <a:xfrm>
            <a:off x="6239755" y="2598986"/>
            <a:ext cx="5308973" cy="3440347"/>
          </a:xfrm>
          <a:prstGeom prst="rect">
            <a:avLst/>
          </a:prstGeom>
        </p:spPr>
        <p:txBody>
          <a:bodyPr vert="horz" lIns="51435" tIns="25718" rIns="51435" bIns="2571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Q&amp;A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Please use the Q&amp;A feature to submit questions.  </a:t>
            </a: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ü"/>
              <a:tabLst/>
              <a:defRPr/>
            </a:pPr>
            <a:r>
              <a:rPr kumimoji="0" lang="en-US" sz="1600" b="1" i="0" u="none" strike="noStrike" kern="1200" cap="none" spc="0" normalizeH="0" baseline="0" noProof="0" dirty="0">
                <a:ln>
                  <a:noFill/>
                </a:ln>
                <a:solidFill>
                  <a:srgbClr val="FF0000"/>
                </a:solidFill>
                <a:effectLst/>
                <a:uLnTx/>
                <a:uFillTx/>
                <a:latin typeface="Calibri" panose="020F0502020204030204"/>
                <a:ea typeface="+mn-ea"/>
                <a:cs typeface="+mn-cs"/>
              </a:rPr>
              <a:t>Be sure to send questions to “All panelists”.</a:t>
            </a: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ü"/>
              <a:tabLst/>
              <a:defRPr/>
            </a:pPr>
            <a:r>
              <a:rPr lang="en-US" sz="1600" b="1" dirty="0">
                <a:solidFill>
                  <a:srgbClr val="FF0000"/>
                </a:solidFill>
                <a:latin typeface="Calibri" panose="020F0502020204030204"/>
              </a:rPr>
              <a:t>Questions will be addressed at the end of the webinar.</a:t>
            </a:r>
            <a:endParaRPr kumimoji="0" lang="en-US" sz="160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457200" marR="0" lvl="1" indent="0" algn="l" defTabSz="914400" rtl="0" eaLnBrk="1" fontAlgn="auto" latinLnBrk="0" hangingPunct="1">
              <a:lnSpc>
                <a:spcPct val="90000"/>
              </a:lnSpc>
              <a:spcBef>
                <a:spcPts val="500"/>
              </a:spcBef>
              <a:spcAft>
                <a:spcPts val="0"/>
              </a:spcAft>
              <a:buClrTx/>
              <a:buSzTx/>
              <a:buNone/>
              <a:tabLst/>
              <a:defRPr/>
            </a:pPr>
            <a:endParaRPr kumimoji="0" lang="en-US" sz="160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128588" indent="-128588" defTabSz="514350">
              <a:spcBef>
                <a:spcPts val="563"/>
              </a:spcBef>
              <a:buFont typeface="Wingdings" panose="05000000000000000000" pitchFamily="2" charset="2"/>
              <a:buChar char="ü"/>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Webinar Archive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Most ORPP&amp;E webinars can be found here: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https://www.research.va.gov/programs/orppe/education/webinars/archives.cfm</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28588" indent="-128588" defTabSz="514350">
              <a:spcBef>
                <a:spcPts val="563"/>
              </a:spcBef>
              <a:buFont typeface="Wingdings" panose="05000000000000000000" pitchFamily="2" charset="2"/>
              <a:buChar char="ü"/>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28588" marR="0" lvl="0" indent="-128588" algn="l" defTabSz="514350" rtl="0" eaLnBrk="1" fontAlgn="auto" latinLnBrk="0" hangingPunct="1">
              <a:lnSpc>
                <a:spcPct val="90000"/>
              </a:lnSpc>
              <a:spcBef>
                <a:spcPts val="563"/>
              </a:spcBef>
              <a:spcAft>
                <a:spcPts val="0"/>
              </a:spcAft>
              <a:buClrTx/>
              <a:buSzTx/>
              <a:buFont typeface="Wingdings" panose="05000000000000000000" pitchFamily="2" charset="2"/>
              <a:buChar char="ü"/>
              <a:tabLst/>
              <a:defRPr/>
            </a:pPr>
            <a:r>
              <a:rPr lang="en-US" sz="1600" b="1" dirty="0">
                <a:solidFill>
                  <a:prstClr val="black"/>
                </a:solidFill>
                <a:latin typeface="Calibri" panose="020F0502020204030204"/>
              </a:rPr>
              <a:t>P</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ost-Webinar </a:t>
            </a:r>
            <a:r>
              <a:rPr lang="en-US" sz="1600" b="1" dirty="0">
                <a:solidFill>
                  <a:prstClr val="black"/>
                </a:solidFill>
                <a:latin typeface="Calibri" panose="020F0502020204030204"/>
              </a:rPr>
              <a:t>E</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valuation Survey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We are grateful to all that complete the post-webinar evaluation survey.  It will automatically pop up once the webinar is exited. </a:t>
            </a:r>
          </a:p>
          <a:p>
            <a:pPr marL="128588" marR="0" lvl="0" indent="-128588" algn="l" defTabSz="514350" rtl="0" eaLnBrk="1" fontAlgn="auto" latinLnBrk="0" hangingPunct="1">
              <a:lnSpc>
                <a:spcPct val="90000"/>
              </a:lnSpc>
              <a:spcBef>
                <a:spcPts val="563"/>
              </a:spcBef>
              <a:spcAft>
                <a:spcPts val="0"/>
              </a:spcAft>
              <a:buClrTx/>
              <a:buSzTx/>
              <a:buFont typeface="Wingdings" panose="05000000000000000000" pitchFamily="2" charset="2"/>
              <a:buChar char="ü"/>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Footer Placeholder 4">
            <a:extLst>
              <a:ext uri="{FF2B5EF4-FFF2-40B4-BE49-F238E27FC236}">
                <a16:creationId xmlns:a16="http://schemas.microsoft.com/office/drawing/2014/main" id="{045F7CF9-5134-4BA7-BF10-0BDF794C6DC3}"/>
              </a:ext>
            </a:extLst>
          </p:cNvPr>
          <p:cNvSpPr txBox="1">
            <a:spLocks/>
          </p:cNvSpPr>
          <p:nvPr/>
        </p:nvSpPr>
        <p:spPr>
          <a:xfrm>
            <a:off x="3289300" y="6248401"/>
            <a:ext cx="4813300" cy="5588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03E7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3E7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3E7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3E7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3E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For questions, please use Q&amp;A box and address to “All Panelists.”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All Webinars will be recorded and posted within one week.</a:t>
            </a:r>
          </a:p>
        </p:txBody>
      </p:sp>
      <p:sp>
        <p:nvSpPr>
          <p:cNvPr id="10" name="Title 1">
            <a:extLst>
              <a:ext uri="{FF2B5EF4-FFF2-40B4-BE49-F238E27FC236}">
                <a16:creationId xmlns:a16="http://schemas.microsoft.com/office/drawing/2014/main" id="{3E662F65-850D-4631-AD6A-04DDDD8F7309}"/>
              </a:ext>
            </a:extLst>
          </p:cNvPr>
          <p:cNvSpPr txBox="1">
            <a:spLocks/>
          </p:cNvSpPr>
          <p:nvPr/>
        </p:nvSpPr>
        <p:spPr>
          <a:xfrm>
            <a:off x="4383995" y="1921932"/>
            <a:ext cx="1633919" cy="19955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350" b="1" i="1" u="none" strike="noStrike" kern="1200" cap="none" spc="0" normalizeH="0" baseline="0" noProof="0" dirty="0">
                <a:ln>
                  <a:noFill/>
                </a:ln>
                <a:solidFill>
                  <a:prstClr val="black"/>
                </a:solidFill>
                <a:effectLst/>
                <a:uLnTx/>
                <a:uFillTx/>
                <a:latin typeface="Bradley Hand ITC" panose="03070402050302030203" pitchFamily="66" charset="0"/>
                <a:ea typeface="+mj-ea"/>
                <a:cs typeface="+mj-cs"/>
              </a:rPr>
              <a:t>Webinar </a:t>
            </a:r>
            <a:br>
              <a:rPr kumimoji="0" lang="en-US" sz="1350" b="1" i="1" u="none" strike="noStrike" kern="1200" cap="none" spc="0" normalizeH="0" baseline="0" noProof="0" dirty="0">
                <a:ln>
                  <a:noFill/>
                </a:ln>
                <a:solidFill>
                  <a:prstClr val="black"/>
                </a:solidFill>
                <a:effectLst/>
                <a:uLnTx/>
                <a:uFillTx/>
                <a:latin typeface="Bradley Hand ITC" panose="03070402050302030203" pitchFamily="66" charset="0"/>
                <a:ea typeface="+mj-ea"/>
                <a:cs typeface="+mj-cs"/>
              </a:rPr>
            </a:br>
            <a:r>
              <a:rPr kumimoji="0" lang="en-US" sz="1350" b="1" i="1" u="none" strike="noStrike" kern="1200" cap="none" spc="0" normalizeH="0" baseline="0" noProof="0" dirty="0">
                <a:ln>
                  <a:noFill/>
                </a:ln>
                <a:solidFill>
                  <a:prstClr val="black"/>
                </a:solidFill>
                <a:effectLst/>
                <a:uLnTx/>
                <a:uFillTx/>
                <a:latin typeface="Bradley Hand ITC" panose="03070402050302030203" pitchFamily="66" charset="0"/>
                <a:ea typeface="+mj-ea"/>
                <a:cs typeface="+mj-cs"/>
              </a:rPr>
              <a:t>Housekeeping</a:t>
            </a:r>
          </a:p>
        </p:txBody>
      </p:sp>
      <p:sp>
        <p:nvSpPr>
          <p:cNvPr id="11" name="Slide Number Placeholder 10">
            <a:extLst>
              <a:ext uri="{FF2B5EF4-FFF2-40B4-BE49-F238E27FC236}">
                <a16:creationId xmlns:a16="http://schemas.microsoft.com/office/drawing/2014/main" id="{CE1CBB88-0922-411A-9CCA-B44E75BD4E7D}"/>
              </a:ext>
            </a:extLst>
          </p:cNvPr>
          <p:cNvSpPr>
            <a:spLocks noGrp="1"/>
          </p:cNvSpPr>
          <p:nvPr>
            <p:ph type="sldNum" sz="quarter" idx="12"/>
          </p:nvPr>
        </p:nvSpPr>
        <p:spPr/>
        <p:txBody>
          <a:bodyPr/>
          <a:lstStyle/>
          <a:p>
            <a:fld id="{50EE7798-284D-44E6-BD33-EC3C7F4CA87C}" type="slidenum">
              <a:rPr lang="en-US" smtClean="0"/>
              <a:t>3</a:t>
            </a:fld>
            <a:endParaRPr lang="en-US" dirty="0"/>
          </a:p>
        </p:txBody>
      </p:sp>
    </p:spTree>
    <p:extLst>
      <p:ext uri="{BB962C8B-B14F-4D97-AF65-F5344CB8AC3E}">
        <p14:creationId xmlns:p14="http://schemas.microsoft.com/office/powerpoint/2010/main" val="34914009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E8C8F15-F1CD-4098-A554-28022C417238}"/>
              </a:ext>
            </a:extLst>
          </p:cNvPr>
          <p:cNvSpPr txBox="1">
            <a:spLocks/>
          </p:cNvSpPr>
          <p:nvPr/>
        </p:nvSpPr>
        <p:spPr>
          <a:xfrm>
            <a:off x="838200" y="119743"/>
            <a:ext cx="10515600" cy="7529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a:lstStyle>
          <a:p>
            <a:pPr algn="ctr"/>
            <a:r>
              <a:rPr lang="en-US" dirty="0">
                <a:latin typeface="+mn-lt"/>
                <a:cs typeface="Arial" panose="020B0604020202020204" pitchFamily="34" charset="0"/>
              </a:rPr>
              <a:t>IBC Memorandum of Understanding (MOU)</a:t>
            </a:r>
          </a:p>
        </p:txBody>
      </p:sp>
      <p:sp>
        <p:nvSpPr>
          <p:cNvPr id="4" name="Footer Placeholder 4">
            <a:extLst>
              <a:ext uri="{FF2B5EF4-FFF2-40B4-BE49-F238E27FC236}">
                <a16:creationId xmlns:a16="http://schemas.microsoft.com/office/drawing/2014/main" id="{B3CBE914-C925-44DE-889F-776830CA2AD2}"/>
              </a:ext>
            </a:extLst>
          </p:cNvPr>
          <p:cNvSpPr txBox="1">
            <a:spLocks/>
          </p:cNvSpPr>
          <p:nvPr/>
        </p:nvSpPr>
        <p:spPr>
          <a:xfrm>
            <a:off x="3289300" y="6248401"/>
            <a:ext cx="4813300" cy="5588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03E7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3E7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3E7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3E7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3E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solidFill>
                  <a:schemeClr val="bg1"/>
                </a:solidFill>
              </a:rPr>
              <a:t>For questions, please use Q&amp;A box and address to “All Panelists.” </a:t>
            </a:r>
          </a:p>
          <a:p>
            <a:pPr marL="0" indent="0">
              <a:buNone/>
            </a:pPr>
            <a:r>
              <a:rPr lang="en-US" sz="1400" b="1" dirty="0">
                <a:solidFill>
                  <a:schemeClr val="bg1"/>
                </a:solidFill>
              </a:rPr>
              <a:t>All Webinars will be recorded and posted within one week.</a:t>
            </a:r>
          </a:p>
        </p:txBody>
      </p:sp>
      <p:sp>
        <p:nvSpPr>
          <p:cNvPr id="12" name="Content Placeholder 2">
            <a:extLst>
              <a:ext uri="{FF2B5EF4-FFF2-40B4-BE49-F238E27FC236}">
                <a16:creationId xmlns:a16="http://schemas.microsoft.com/office/drawing/2014/main" id="{C05B8BE8-02DA-ECA2-81CE-E74BD1DED9D7}"/>
              </a:ext>
            </a:extLst>
          </p:cNvPr>
          <p:cNvSpPr>
            <a:spLocks noGrp="1"/>
          </p:cNvSpPr>
          <p:nvPr>
            <p:ph idx="1"/>
          </p:nvPr>
        </p:nvSpPr>
        <p:spPr>
          <a:xfrm>
            <a:off x="191016" y="911933"/>
            <a:ext cx="10157768" cy="5034133"/>
          </a:xfrm>
        </p:spPr>
        <p:txBody>
          <a:bodyPr>
            <a:noAutofit/>
          </a:bodyPr>
          <a:lstStyle/>
          <a:p>
            <a:r>
              <a:rPr lang="en-US" sz="3200" dirty="0"/>
              <a:t>A written agreement between the VA Facility and an external IBC (either another VA Facility or a VA Facility’s affiliated university’s IBC) is required if a VA Facility wishes to utilize an external IBC.</a:t>
            </a:r>
          </a:p>
          <a:p>
            <a:r>
              <a:rPr lang="en-US" sz="3200" dirty="0"/>
              <a:t>ORD policy does not permit use of commercial (independent) IBCs.</a:t>
            </a:r>
          </a:p>
          <a:p>
            <a:r>
              <a:rPr lang="en-US" sz="3200" dirty="0"/>
              <a:t>Unlike reliance by a VA Facility on multiple Institutional Review Boards (IRBs), a single VA Facility does not utilize multiple IBCs. </a:t>
            </a:r>
            <a:endParaRPr lang="en-US" b="0" i="0" dirty="0">
              <a:solidFill>
                <a:srgbClr val="191919"/>
              </a:solidFill>
              <a:effectLst/>
            </a:endParaRPr>
          </a:p>
        </p:txBody>
      </p:sp>
      <p:sp>
        <p:nvSpPr>
          <p:cNvPr id="6" name="Slide Number Placeholder 5">
            <a:extLst>
              <a:ext uri="{FF2B5EF4-FFF2-40B4-BE49-F238E27FC236}">
                <a16:creationId xmlns:a16="http://schemas.microsoft.com/office/drawing/2014/main" id="{2DD280B2-AC6B-433A-9D4C-BC021AEB6A12}"/>
              </a:ext>
            </a:extLst>
          </p:cNvPr>
          <p:cNvSpPr>
            <a:spLocks noGrp="1"/>
          </p:cNvSpPr>
          <p:nvPr>
            <p:ph type="sldNum" sz="quarter" idx="12"/>
          </p:nvPr>
        </p:nvSpPr>
        <p:spPr/>
        <p:txBody>
          <a:bodyPr/>
          <a:lstStyle/>
          <a:p>
            <a:fld id="{50EE7798-284D-44E6-BD33-EC3C7F4CA87C}" type="slidenum">
              <a:rPr lang="en-US" smtClean="0"/>
              <a:t>30</a:t>
            </a:fld>
            <a:endParaRPr lang="en-US" dirty="0"/>
          </a:p>
        </p:txBody>
      </p:sp>
    </p:spTree>
    <p:extLst>
      <p:ext uri="{BB962C8B-B14F-4D97-AF65-F5344CB8AC3E}">
        <p14:creationId xmlns:p14="http://schemas.microsoft.com/office/powerpoint/2010/main" val="28265655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744FC-B189-41D8-8F6D-C6518BFA4D7B}"/>
              </a:ext>
            </a:extLst>
          </p:cNvPr>
          <p:cNvSpPr>
            <a:spLocks noGrp="1"/>
          </p:cNvSpPr>
          <p:nvPr>
            <p:ph type="title"/>
          </p:nvPr>
        </p:nvSpPr>
        <p:spPr/>
        <p:txBody>
          <a:bodyPr/>
          <a:lstStyle/>
          <a:p>
            <a:r>
              <a:rPr lang="en-US" dirty="0"/>
              <a:t>IBC MOU Process from ORD Request to ORD Approval</a:t>
            </a:r>
          </a:p>
        </p:txBody>
      </p:sp>
      <p:sp>
        <p:nvSpPr>
          <p:cNvPr id="3" name="Content Placeholder 2">
            <a:extLst>
              <a:ext uri="{FF2B5EF4-FFF2-40B4-BE49-F238E27FC236}">
                <a16:creationId xmlns:a16="http://schemas.microsoft.com/office/drawing/2014/main" id="{C110842B-C4D4-4C86-82B3-4A3C49E61461}"/>
              </a:ext>
            </a:extLst>
          </p:cNvPr>
          <p:cNvSpPr>
            <a:spLocks noGrp="1"/>
          </p:cNvSpPr>
          <p:nvPr>
            <p:ph idx="1"/>
          </p:nvPr>
        </p:nvSpPr>
        <p:spPr/>
        <p:txBody>
          <a:bodyPr/>
          <a:lstStyle/>
          <a:p>
            <a:pPr marL="0" indent="0">
              <a:buNone/>
            </a:pPr>
            <a:r>
              <a:rPr lang="en-US" dirty="0"/>
              <a:t> </a:t>
            </a:r>
          </a:p>
        </p:txBody>
      </p:sp>
      <p:sp>
        <p:nvSpPr>
          <p:cNvPr id="4" name="Rectangle 3">
            <a:extLst>
              <a:ext uri="{FF2B5EF4-FFF2-40B4-BE49-F238E27FC236}">
                <a16:creationId xmlns:a16="http://schemas.microsoft.com/office/drawing/2014/main" id="{5123CA27-AF44-49AD-821F-BF38672FF04C}"/>
              </a:ext>
            </a:extLst>
          </p:cNvPr>
          <p:cNvSpPr/>
          <p:nvPr/>
        </p:nvSpPr>
        <p:spPr>
          <a:xfrm>
            <a:off x="371474" y="1361621"/>
            <a:ext cx="2023383" cy="353695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ln w="0"/>
                <a:solidFill>
                  <a:schemeClr val="tx1"/>
                </a:solidFill>
                <a:effectLst>
                  <a:outerShdw blurRad="38100" dist="19050" dir="2700000" algn="tl" rotWithShape="0">
                    <a:schemeClr val="dk1">
                      <a:alpha val="40000"/>
                    </a:schemeClr>
                  </a:outerShdw>
                </a:effectLst>
              </a:rPr>
              <a:t>Step 1: Request to ORD</a:t>
            </a:r>
          </a:p>
          <a:p>
            <a:pPr algn="ctr"/>
            <a:r>
              <a:rPr lang="en-US" dirty="0">
                <a:ln w="0"/>
                <a:solidFill>
                  <a:schemeClr val="tx1"/>
                </a:solidFill>
                <a:effectLst>
                  <a:outerShdw blurRad="38100" dist="19050" dir="2700000" algn="tl" rotWithShape="0">
                    <a:schemeClr val="dk1">
                      <a:alpha val="40000"/>
                    </a:schemeClr>
                  </a:outerShdw>
                </a:effectLst>
              </a:rPr>
              <a:t>ORD sends IBC MOU template for using VA or affiliate IBC)</a:t>
            </a:r>
            <a:endParaRPr lang="en-US" dirty="0">
              <a:ln w="0">
                <a:solidFill>
                  <a:sysClr val="windowText" lastClr="000000"/>
                </a:solidFill>
              </a:ln>
              <a:solidFill>
                <a:schemeClr val="tx1"/>
              </a:solidFill>
              <a:effectLst>
                <a:outerShdw blurRad="38100" dist="19050" dir="2700000" algn="tl" rotWithShape="0">
                  <a:schemeClr val="dk1">
                    <a:alpha val="40000"/>
                  </a:schemeClr>
                </a:outerShdw>
              </a:effectLst>
            </a:endParaRPr>
          </a:p>
          <a:p>
            <a:pPr algn="ctr"/>
            <a:endParaRPr lang="en-US" dirty="0">
              <a:ln w="0"/>
              <a:solidFill>
                <a:schemeClr val="tx1"/>
              </a:solidFill>
              <a:effectLst>
                <a:outerShdw blurRad="38100" dist="19050" dir="2700000" algn="tl" rotWithShape="0">
                  <a:schemeClr val="dk1">
                    <a:alpha val="40000"/>
                  </a:schemeClr>
                </a:outerShdw>
              </a:effectLst>
            </a:endParaRPr>
          </a:p>
        </p:txBody>
      </p:sp>
      <p:sp>
        <p:nvSpPr>
          <p:cNvPr id="9" name="Rectangle 8">
            <a:extLst>
              <a:ext uri="{FF2B5EF4-FFF2-40B4-BE49-F238E27FC236}">
                <a16:creationId xmlns:a16="http://schemas.microsoft.com/office/drawing/2014/main" id="{E5C623B8-C18E-4D1A-972C-6DCC0BED70F9}"/>
              </a:ext>
            </a:extLst>
          </p:cNvPr>
          <p:cNvSpPr/>
          <p:nvPr/>
        </p:nvSpPr>
        <p:spPr>
          <a:xfrm>
            <a:off x="2654752" y="1361619"/>
            <a:ext cx="2023383" cy="353695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ln w="0"/>
                <a:solidFill>
                  <a:schemeClr val="tx1"/>
                </a:solidFill>
                <a:effectLst>
                  <a:outerShdw blurRad="38100" dist="19050" dir="2700000" algn="tl" rotWithShape="0">
                    <a:schemeClr val="dk1">
                      <a:alpha val="40000"/>
                    </a:schemeClr>
                  </a:outerShdw>
                </a:effectLst>
              </a:rPr>
              <a:t>Step 2: VA Facility Reviews</a:t>
            </a:r>
          </a:p>
          <a:p>
            <a:pPr algn="ctr"/>
            <a:r>
              <a:rPr lang="en-US" dirty="0">
                <a:ln w="0"/>
                <a:solidFill>
                  <a:schemeClr val="tx1"/>
                </a:solidFill>
                <a:effectLst>
                  <a:outerShdw blurRad="38100" dist="19050" dir="2700000" algn="tl" rotWithShape="0">
                    <a:schemeClr val="dk1">
                      <a:alpha val="40000"/>
                    </a:schemeClr>
                  </a:outerShdw>
                </a:effectLst>
              </a:rPr>
              <a:t>VA Facility reviews and makes edits and returns back to ORD</a:t>
            </a:r>
            <a:endParaRPr lang="en-US" dirty="0">
              <a:ln w="0">
                <a:solidFill>
                  <a:sysClr val="windowText" lastClr="000000"/>
                </a:solidFill>
              </a:ln>
              <a:solidFill>
                <a:schemeClr val="tx1"/>
              </a:solidFill>
              <a:effectLst>
                <a:outerShdw blurRad="38100" dist="19050" dir="2700000" algn="tl" rotWithShape="0">
                  <a:schemeClr val="dk1">
                    <a:alpha val="40000"/>
                  </a:schemeClr>
                </a:outerShdw>
              </a:effectLst>
            </a:endParaRPr>
          </a:p>
        </p:txBody>
      </p:sp>
      <p:sp>
        <p:nvSpPr>
          <p:cNvPr id="10" name="Rectangle 9">
            <a:extLst>
              <a:ext uri="{FF2B5EF4-FFF2-40B4-BE49-F238E27FC236}">
                <a16:creationId xmlns:a16="http://schemas.microsoft.com/office/drawing/2014/main" id="{1882E66D-C03D-49C7-8B53-870DF156576B}"/>
              </a:ext>
            </a:extLst>
          </p:cNvPr>
          <p:cNvSpPr/>
          <p:nvPr/>
        </p:nvSpPr>
        <p:spPr>
          <a:xfrm>
            <a:off x="4924084" y="1361620"/>
            <a:ext cx="2023383" cy="3536949"/>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ln w="0"/>
                <a:solidFill>
                  <a:schemeClr val="tx1"/>
                </a:solidFill>
                <a:effectLst>
                  <a:outerShdw blurRad="38100" dist="19050" dir="2700000" algn="tl" rotWithShape="0">
                    <a:schemeClr val="dk1">
                      <a:alpha val="40000"/>
                    </a:schemeClr>
                  </a:outerShdw>
                </a:effectLst>
              </a:rPr>
              <a:t>Step 3: VA Facility sends filled in IBC MOU back to ORD</a:t>
            </a:r>
            <a:r>
              <a:rPr lang="en-US" dirty="0">
                <a:ln w="0"/>
                <a:solidFill>
                  <a:schemeClr val="tx1"/>
                </a:solidFill>
                <a:effectLst>
                  <a:outerShdw blurRad="38100" dist="19050" dir="2700000" algn="tl" rotWithShape="0">
                    <a:schemeClr val="dk1">
                      <a:alpha val="40000"/>
                    </a:schemeClr>
                  </a:outerShdw>
                </a:effectLst>
              </a:rPr>
              <a:t>; ORD will tell site when to send to other VA Facility or affiliate. </a:t>
            </a:r>
            <a:endParaRPr lang="en-US" dirty="0">
              <a:ln w="0">
                <a:solidFill>
                  <a:sysClr val="windowText" lastClr="000000"/>
                </a:solidFill>
              </a:ln>
              <a:solidFill>
                <a:schemeClr val="tx1"/>
              </a:solidFill>
              <a:effectLst>
                <a:outerShdw blurRad="38100" dist="19050" dir="2700000" algn="tl" rotWithShape="0">
                  <a:schemeClr val="dk1">
                    <a:alpha val="40000"/>
                  </a:schemeClr>
                </a:outerShdw>
              </a:effectLst>
            </a:endParaRPr>
          </a:p>
        </p:txBody>
      </p:sp>
      <p:sp>
        <p:nvSpPr>
          <p:cNvPr id="11" name="Rectangle 10">
            <a:extLst>
              <a:ext uri="{FF2B5EF4-FFF2-40B4-BE49-F238E27FC236}">
                <a16:creationId xmlns:a16="http://schemas.microsoft.com/office/drawing/2014/main" id="{12C6E5CA-3121-48C2-8C4A-0D78CB11267D}"/>
              </a:ext>
            </a:extLst>
          </p:cNvPr>
          <p:cNvSpPr/>
          <p:nvPr/>
        </p:nvSpPr>
        <p:spPr>
          <a:xfrm>
            <a:off x="7258051" y="1361620"/>
            <a:ext cx="2023383" cy="353694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ln w="0"/>
                <a:solidFill>
                  <a:schemeClr val="tx1"/>
                </a:solidFill>
                <a:effectLst>
                  <a:outerShdw blurRad="38100" dist="19050" dir="2700000" algn="tl" rotWithShape="0">
                    <a:schemeClr val="dk1">
                      <a:alpha val="40000"/>
                    </a:schemeClr>
                  </a:outerShdw>
                </a:effectLst>
              </a:rPr>
              <a:t>Step 4: IBC MOU reviewed and edited by other VA Facility or affiliate after ORD</a:t>
            </a:r>
            <a:r>
              <a:rPr lang="en-US" dirty="0">
                <a:ln w="0"/>
                <a:solidFill>
                  <a:schemeClr val="tx1"/>
                </a:solidFill>
                <a:effectLst>
                  <a:outerShdw blurRad="38100" dist="19050" dir="2700000" algn="tl" rotWithShape="0">
                    <a:schemeClr val="dk1">
                      <a:alpha val="40000"/>
                    </a:schemeClr>
                  </a:outerShdw>
                </a:effectLst>
              </a:rPr>
              <a:t>.  Edits sent back to ORD by requesting VA Facility. </a:t>
            </a:r>
            <a:endParaRPr lang="en-US" dirty="0">
              <a:ln w="0">
                <a:solidFill>
                  <a:sysClr val="windowText" lastClr="000000"/>
                </a:solidFill>
              </a:ln>
              <a:solidFill>
                <a:schemeClr val="tx1"/>
              </a:solidFill>
              <a:effectLst>
                <a:outerShdw blurRad="38100" dist="19050" dir="2700000" algn="tl" rotWithShape="0">
                  <a:schemeClr val="dk1">
                    <a:alpha val="40000"/>
                  </a:schemeClr>
                </a:outerShdw>
              </a:effectLst>
            </a:endParaRPr>
          </a:p>
        </p:txBody>
      </p:sp>
      <p:sp>
        <p:nvSpPr>
          <p:cNvPr id="12" name="Rectangle 11">
            <a:extLst>
              <a:ext uri="{FF2B5EF4-FFF2-40B4-BE49-F238E27FC236}">
                <a16:creationId xmlns:a16="http://schemas.microsoft.com/office/drawing/2014/main" id="{C9427821-7E17-43D9-B438-E42E465DB205}"/>
              </a:ext>
            </a:extLst>
          </p:cNvPr>
          <p:cNvSpPr/>
          <p:nvPr/>
        </p:nvSpPr>
        <p:spPr>
          <a:xfrm>
            <a:off x="9476695" y="1361620"/>
            <a:ext cx="2023383" cy="3536949"/>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ln w="0"/>
                <a:solidFill>
                  <a:schemeClr val="tx1"/>
                </a:solidFill>
                <a:effectLst>
                  <a:outerShdw blurRad="38100" dist="19050" dir="2700000" algn="tl" rotWithShape="0">
                    <a:schemeClr val="dk1">
                      <a:alpha val="40000"/>
                    </a:schemeClr>
                  </a:outerShdw>
                </a:effectLst>
              </a:rPr>
              <a:t>Step 5: If legal review required, OGC STAR is consulted</a:t>
            </a:r>
            <a:r>
              <a:rPr lang="en-US" dirty="0">
                <a:ln w="0"/>
                <a:solidFill>
                  <a:schemeClr val="tx1"/>
                </a:solidFill>
                <a:effectLst>
                  <a:outerShdw blurRad="38100" dist="19050" dir="2700000" algn="tl" rotWithShape="0">
                    <a:schemeClr val="dk1">
                      <a:alpha val="40000"/>
                    </a:schemeClr>
                  </a:outerShdw>
                </a:effectLst>
              </a:rPr>
              <a:t>. Otherwise, ORD negotiates edits.  ORO is sent edited MOU prior to execution for their awareness.</a:t>
            </a:r>
            <a:endParaRPr lang="en-US" dirty="0">
              <a:ln w="0">
                <a:solidFill>
                  <a:sysClr val="windowText" lastClr="000000"/>
                </a:solidFill>
              </a:ln>
              <a:solidFill>
                <a:schemeClr val="tx1"/>
              </a:solidFill>
              <a:effectLst>
                <a:outerShdw blurRad="38100" dist="19050" dir="2700000" algn="tl" rotWithShape="0">
                  <a:schemeClr val="dk1">
                    <a:alpha val="40000"/>
                  </a:schemeClr>
                </a:outerShdw>
              </a:effectLst>
            </a:endParaRPr>
          </a:p>
        </p:txBody>
      </p:sp>
      <p:sp>
        <p:nvSpPr>
          <p:cNvPr id="8" name="Slide Number Placeholder 7">
            <a:extLst>
              <a:ext uri="{FF2B5EF4-FFF2-40B4-BE49-F238E27FC236}">
                <a16:creationId xmlns:a16="http://schemas.microsoft.com/office/drawing/2014/main" id="{A880C5E6-508F-4CBA-B10D-EE04DC0A8068}"/>
              </a:ext>
            </a:extLst>
          </p:cNvPr>
          <p:cNvSpPr>
            <a:spLocks noGrp="1"/>
          </p:cNvSpPr>
          <p:nvPr>
            <p:ph type="sldNum" sz="quarter" idx="12"/>
          </p:nvPr>
        </p:nvSpPr>
        <p:spPr/>
        <p:txBody>
          <a:bodyPr/>
          <a:lstStyle/>
          <a:p>
            <a:fld id="{50EE7798-284D-44E6-BD33-EC3C7F4CA87C}" type="slidenum">
              <a:rPr lang="en-US" smtClean="0"/>
              <a:t>31</a:t>
            </a:fld>
            <a:endParaRPr lang="en-US" dirty="0"/>
          </a:p>
        </p:txBody>
      </p:sp>
    </p:spTree>
    <p:extLst>
      <p:ext uri="{BB962C8B-B14F-4D97-AF65-F5344CB8AC3E}">
        <p14:creationId xmlns:p14="http://schemas.microsoft.com/office/powerpoint/2010/main" val="34185439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75319-317F-481E-A10B-C1CE07D0A366}"/>
              </a:ext>
            </a:extLst>
          </p:cNvPr>
          <p:cNvSpPr>
            <a:spLocks noGrp="1"/>
          </p:cNvSpPr>
          <p:nvPr>
            <p:ph type="title"/>
          </p:nvPr>
        </p:nvSpPr>
        <p:spPr>
          <a:xfrm>
            <a:off x="285749" y="166264"/>
            <a:ext cx="11329307" cy="618385"/>
          </a:xfrm>
        </p:spPr>
        <p:txBody>
          <a:bodyPr/>
          <a:lstStyle/>
          <a:p>
            <a:r>
              <a:rPr lang="en-US" dirty="0"/>
              <a:t>Factors Impacting Interval from Request to Execution of a VA  IBC MOU </a:t>
            </a:r>
          </a:p>
        </p:txBody>
      </p:sp>
      <p:sp>
        <p:nvSpPr>
          <p:cNvPr id="3" name="Content Placeholder 2">
            <a:extLst>
              <a:ext uri="{FF2B5EF4-FFF2-40B4-BE49-F238E27FC236}">
                <a16:creationId xmlns:a16="http://schemas.microsoft.com/office/drawing/2014/main" id="{94DBA162-154E-49BF-9BFF-9D7B9E78836F}"/>
              </a:ext>
            </a:extLst>
          </p:cNvPr>
          <p:cNvSpPr>
            <a:spLocks noGrp="1"/>
          </p:cNvSpPr>
          <p:nvPr>
            <p:ph idx="1"/>
          </p:nvPr>
        </p:nvSpPr>
        <p:spPr/>
        <p:txBody>
          <a:bodyPr/>
          <a:lstStyle/>
          <a:p>
            <a:r>
              <a:rPr lang="en-US" dirty="0"/>
              <a:t>Based on 45 IBC MOUs ORD has negotiated in the past 2 years, MOUs can be executed in as little as 7 days to a year (or negotiation fails in a few rare cases) due to the following key factors:</a:t>
            </a:r>
          </a:p>
          <a:p>
            <a:pPr lvl="1"/>
            <a:r>
              <a:rPr lang="en-US" sz="2800" dirty="0"/>
              <a:t>Responsiveness of parties to addressing queries;</a:t>
            </a:r>
          </a:p>
          <a:p>
            <a:pPr lvl="1"/>
            <a:r>
              <a:rPr lang="en-US" sz="2800" dirty="0"/>
              <a:t>Number of revisions made in the template IBC MOU;</a:t>
            </a:r>
          </a:p>
          <a:p>
            <a:pPr lvl="1"/>
            <a:r>
              <a:rPr lang="en-US" sz="2800" dirty="0"/>
              <a:t>Financial or support to be provided for the IBC MOU; and/or</a:t>
            </a:r>
          </a:p>
          <a:p>
            <a:pPr lvl="1"/>
            <a:r>
              <a:rPr lang="en-US" sz="2800" dirty="0"/>
              <a:t>Willingness to negotiate by parties. </a:t>
            </a:r>
          </a:p>
          <a:p>
            <a:pPr lvl="1"/>
            <a:endParaRPr lang="en-US" dirty="0"/>
          </a:p>
        </p:txBody>
      </p:sp>
      <p:sp>
        <p:nvSpPr>
          <p:cNvPr id="7" name="Slide Number Placeholder 6">
            <a:extLst>
              <a:ext uri="{FF2B5EF4-FFF2-40B4-BE49-F238E27FC236}">
                <a16:creationId xmlns:a16="http://schemas.microsoft.com/office/drawing/2014/main" id="{BF89FC40-EB1A-4926-A219-8CDDF8EFC52F}"/>
              </a:ext>
            </a:extLst>
          </p:cNvPr>
          <p:cNvSpPr>
            <a:spLocks noGrp="1"/>
          </p:cNvSpPr>
          <p:nvPr>
            <p:ph type="sldNum" sz="quarter" idx="12"/>
          </p:nvPr>
        </p:nvSpPr>
        <p:spPr/>
        <p:txBody>
          <a:bodyPr/>
          <a:lstStyle/>
          <a:p>
            <a:fld id="{50EE7798-284D-44E6-BD33-EC3C7F4CA87C}" type="slidenum">
              <a:rPr lang="en-US" smtClean="0"/>
              <a:t>32</a:t>
            </a:fld>
            <a:endParaRPr lang="en-US" dirty="0"/>
          </a:p>
        </p:txBody>
      </p:sp>
    </p:spTree>
    <p:extLst>
      <p:ext uri="{BB962C8B-B14F-4D97-AF65-F5344CB8AC3E}">
        <p14:creationId xmlns:p14="http://schemas.microsoft.com/office/powerpoint/2010/main" val="13226179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D0E33-848A-426E-A04E-27DF55720598}"/>
              </a:ext>
            </a:extLst>
          </p:cNvPr>
          <p:cNvSpPr>
            <a:spLocks noGrp="1"/>
          </p:cNvSpPr>
          <p:nvPr>
            <p:ph type="title"/>
          </p:nvPr>
        </p:nvSpPr>
        <p:spPr/>
        <p:txBody>
          <a:bodyPr/>
          <a:lstStyle/>
          <a:p>
            <a:r>
              <a:rPr lang="en-US" dirty="0"/>
              <a:t>ORD and IBC MOUs</a:t>
            </a:r>
          </a:p>
        </p:txBody>
      </p:sp>
      <p:sp>
        <p:nvSpPr>
          <p:cNvPr id="3" name="Content Placeholder 2">
            <a:extLst>
              <a:ext uri="{FF2B5EF4-FFF2-40B4-BE49-F238E27FC236}">
                <a16:creationId xmlns:a16="http://schemas.microsoft.com/office/drawing/2014/main" id="{8C855FD9-34C5-4205-9064-3A91DC9E96B6}"/>
              </a:ext>
            </a:extLst>
          </p:cNvPr>
          <p:cNvSpPr>
            <a:spLocks noGrp="1"/>
          </p:cNvSpPr>
          <p:nvPr>
            <p:ph idx="1"/>
          </p:nvPr>
        </p:nvSpPr>
        <p:spPr/>
        <p:txBody>
          <a:bodyPr/>
          <a:lstStyle/>
          <a:p>
            <a:r>
              <a:rPr lang="en-US" dirty="0"/>
              <a:t>VA Facilities relying upon an academic university’s IBC are not required to use a VA IBC MOU template, but ORD has developed a template that includes VA policy and is compliant with the NIH Guidelines.</a:t>
            </a:r>
          </a:p>
          <a:p>
            <a:r>
              <a:rPr lang="en-US" dirty="0"/>
              <a:t>If seeking a new IBC MOU, please make sure the institution’s IBC is willing to be the IBC for the VA Facility before contacting ORD.</a:t>
            </a:r>
          </a:p>
          <a:p>
            <a:r>
              <a:rPr lang="en-US" dirty="0"/>
              <a:t>For renewals of IBC MOUs, please allow ORD a minimum of three weeks for IBC MOU reviews.</a:t>
            </a:r>
          </a:p>
        </p:txBody>
      </p:sp>
      <p:sp>
        <p:nvSpPr>
          <p:cNvPr id="7" name="Slide Number Placeholder 6">
            <a:extLst>
              <a:ext uri="{FF2B5EF4-FFF2-40B4-BE49-F238E27FC236}">
                <a16:creationId xmlns:a16="http://schemas.microsoft.com/office/drawing/2014/main" id="{FD5A12BD-4A9D-4C24-90C3-4422B45AECB9}"/>
              </a:ext>
            </a:extLst>
          </p:cNvPr>
          <p:cNvSpPr>
            <a:spLocks noGrp="1"/>
          </p:cNvSpPr>
          <p:nvPr>
            <p:ph type="sldNum" sz="quarter" idx="12"/>
          </p:nvPr>
        </p:nvSpPr>
        <p:spPr/>
        <p:txBody>
          <a:bodyPr/>
          <a:lstStyle/>
          <a:p>
            <a:fld id="{50EE7798-284D-44E6-BD33-EC3C7F4CA87C}" type="slidenum">
              <a:rPr lang="en-US" smtClean="0"/>
              <a:t>33</a:t>
            </a:fld>
            <a:endParaRPr lang="en-US" dirty="0"/>
          </a:p>
        </p:txBody>
      </p:sp>
    </p:spTree>
    <p:extLst>
      <p:ext uri="{BB962C8B-B14F-4D97-AF65-F5344CB8AC3E}">
        <p14:creationId xmlns:p14="http://schemas.microsoft.com/office/powerpoint/2010/main" val="12093565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53FB3-E187-4A89-8F94-37352A1B5EF2}"/>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id="{AA3111E1-6B9F-45E5-BCFC-99FB92925893}"/>
              </a:ext>
            </a:extLst>
          </p:cNvPr>
          <p:cNvSpPr>
            <a:spLocks noGrp="1"/>
          </p:cNvSpPr>
          <p:nvPr>
            <p:ph idx="1"/>
          </p:nvPr>
        </p:nvSpPr>
        <p:spPr>
          <a:xfrm>
            <a:off x="838200" y="1253331"/>
            <a:ext cx="10515600" cy="4351338"/>
          </a:xfrm>
        </p:spPr>
        <p:txBody>
          <a:bodyPr anchor="ctr"/>
          <a:lstStyle/>
          <a:p>
            <a:pPr marL="0" indent="0" algn="ctr">
              <a:buNone/>
            </a:pPr>
            <a:r>
              <a:rPr lang="en-US" sz="4400" b="1" dirty="0"/>
              <a:t>IBC Resources Available</a:t>
            </a:r>
          </a:p>
        </p:txBody>
      </p:sp>
      <p:sp>
        <p:nvSpPr>
          <p:cNvPr id="4" name="Footer Placeholder 4">
            <a:extLst>
              <a:ext uri="{FF2B5EF4-FFF2-40B4-BE49-F238E27FC236}">
                <a16:creationId xmlns:a16="http://schemas.microsoft.com/office/drawing/2014/main" id="{87B3A1A4-0569-4B79-B53E-52DB9D91AC40}"/>
              </a:ext>
            </a:extLst>
          </p:cNvPr>
          <p:cNvSpPr txBox="1">
            <a:spLocks/>
          </p:cNvSpPr>
          <p:nvPr/>
        </p:nvSpPr>
        <p:spPr>
          <a:xfrm>
            <a:off x="3289300" y="6248401"/>
            <a:ext cx="4813300" cy="5588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03E7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3E7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3E7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3E7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3E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solidFill>
                  <a:schemeClr val="bg1"/>
                </a:solidFill>
              </a:rPr>
              <a:t>For questions, please use Q&amp;A box and address to “All Panelists.” </a:t>
            </a:r>
          </a:p>
          <a:p>
            <a:pPr marL="0" indent="0">
              <a:buNone/>
            </a:pPr>
            <a:r>
              <a:rPr lang="en-US" sz="1400" b="1" dirty="0">
                <a:solidFill>
                  <a:schemeClr val="bg1"/>
                </a:solidFill>
              </a:rPr>
              <a:t>All Webinars will be recorded and posted within one week.</a:t>
            </a:r>
          </a:p>
        </p:txBody>
      </p:sp>
      <p:sp>
        <p:nvSpPr>
          <p:cNvPr id="8" name="Slide Number Placeholder 7">
            <a:extLst>
              <a:ext uri="{FF2B5EF4-FFF2-40B4-BE49-F238E27FC236}">
                <a16:creationId xmlns:a16="http://schemas.microsoft.com/office/drawing/2014/main" id="{7067BA4A-1212-4FAA-A2B1-FFE64D7BE312}"/>
              </a:ext>
            </a:extLst>
          </p:cNvPr>
          <p:cNvSpPr>
            <a:spLocks noGrp="1"/>
          </p:cNvSpPr>
          <p:nvPr>
            <p:ph type="sldNum" sz="quarter" idx="12"/>
          </p:nvPr>
        </p:nvSpPr>
        <p:spPr/>
        <p:txBody>
          <a:bodyPr/>
          <a:lstStyle/>
          <a:p>
            <a:fld id="{50EE7798-284D-44E6-BD33-EC3C7F4CA87C}" type="slidenum">
              <a:rPr lang="en-US" smtClean="0"/>
              <a:t>34</a:t>
            </a:fld>
            <a:endParaRPr lang="en-US" dirty="0"/>
          </a:p>
        </p:txBody>
      </p:sp>
    </p:spTree>
    <p:extLst>
      <p:ext uri="{BB962C8B-B14F-4D97-AF65-F5344CB8AC3E}">
        <p14:creationId xmlns:p14="http://schemas.microsoft.com/office/powerpoint/2010/main" val="7008253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D77F7-EC3F-4381-B288-C262205ECA80}"/>
              </a:ext>
            </a:extLst>
          </p:cNvPr>
          <p:cNvSpPr>
            <a:spLocks noGrp="1"/>
          </p:cNvSpPr>
          <p:nvPr>
            <p:ph type="title"/>
          </p:nvPr>
        </p:nvSpPr>
        <p:spPr>
          <a:xfrm>
            <a:off x="371660" y="166264"/>
            <a:ext cx="11678826" cy="618385"/>
          </a:xfrm>
        </p:spPr>
        <p:txBody>
          <a:bodyPr/>
          <a:lstStyle/>
          <a:p>
            <a:pPr algn="ctr"/>
            <a:r>
              <a:rPr lang="en-US" dirty="0">
                <a:effectLst/>
                <a:latin typeface="+mn-lt"/>
                <a:ea typeface="Calibri" panose="020F0502020204030204" pitchFamily="34" charset="0"/>
              </a:rPr>
              <a:t>Dedicated Biosafety and Biosecurity Query Mailbox: VHACOORDBIOSAFETY@VA.GOV</a:t>
            </a:r>
            <a:endParaRPr lang="en-US" dirty="0">
              <a:latin typeface="+mn-lt"/>
            </a:endParaRPr>
          </a:p>
        </p:txBody>
      </p:sp>
      <p:sp>
        <p:nvSpPr>
          <p:cNvPr id="3" name="Content Placeholder 2">
            <a:extLst>
              <a:ext uri="{FF2B5EF4-FFF2-40B4-BE49-F238E27FC236}">
                <a16:creationId xmlns:a16="http://schemas.microsoft.com/office/drawing/2014/main" id="{63A2520B-85EA-4844-BA84-86A6FA431E67}"/>
              </a:ext>
            </a:extLst>
          </p:cNvPr>
          <p:cNvSpPr>
            <a:spLocks noGrp="1"/>
          </p:cNvSpPr>
          <p:nvPr>
            <p:ph idx="1"/>
          </p:nvPr>
        </p:nvSpPr>
        <p:spPr>
          <a:xfrm>
            <a:off x="371660" y="1000919"/>
            <a:ext cx="11602312" cy="4706546"/>
          </a:xfrm>
        </p:spPr>
        <p:txBody>
          <a:bodyPr>
            <a:noAutofit/>
          </a:bodyPr>
          <a:lstStyle/>
          <a:p>
            <a:r>
              <a:rPr lang="en-US" sz="2400" dirty="0">
                <a:ea typeface="Times New Roman" panose="02020603050405020304" pitchFamily="18" charset="0"/>
              </a:rPr>
              <a:t>ORD has established a dedicated email location for addressing questions from VA Facilities on research biosa</a:t>
            </a:r>
            <a:r>
              <a:rPr lang="en-US" sz="2400" dirty="0">
                <a:ea typeface="Times New Roman" panose="02020603050405020304" pitchFamily="18" charset="0"/>
                <a:hlinkClick r:id="rId3"/>
              </a:rPr>
              <a:t>f</a:t>
            </a:r>
            <a:r>
              <a:rPr lang="en-US" sz="2400" dirty="0">
                <a:ea typeface="Times New Roman" panose="02020603050405020304" pitchFamily="18" charset="0"/>
              </a:rPr>
              <a:t>ety and biosecurity. </a:t>
            </a:r>
            <a:endParaRPr lang="en-US" sz="2400" dirty="0">
              <a:ea typeface="Times New Roman" panose="02020603050405020304" pitchFamily="18" charset="0"/>
              <a:hlinkClick r:id="rId3"/>
            </a:endParaRPr>
          </a:p>
          <a:p>
            <a:r>
              <a:rPr lang="en-US" sz="2400" dirty="0">
                <a:ea typeface="Times New Roman" panose="02020603050405020304" pitchFamily="18" charset="0"/>
                <a:hlinkClick r:id="rId3"/>
              </a:rPr>
              <a:t>VHACOORDBiosafety@va.gov</a:t>
            </a:r>
            <a:r>
              <a:rPr lang="en-US" sz="2400" dirty="0">
                <a:ea typeface="Times New Roman" panose="02020603050405020304" pitchFamily="18" charset="0"/>
              </a:rPr>
              <a:t> is the email address to submit biosafety and biosecurity questions </a:t>
            </a:r>
          </a:p>
          <a:p>
            <a:r>
              <a:rPr lang="en-US" sz="2400" dirty="0">
                <a:ea typeface="Times New Roman" panose="02020603050405020304" pitchFamily="18" charset="0"/>
              </a:rPr>
              <a:t>ORD will provide responses on biomedical research laboratory topics related to:</a:t>
            </a:r>
          </a:p>
          <a:p>
            <a:pPr lvl="1"/>
            <a:r>
              <a:rPr lang="en-US" dirty="0">
                <a:ea typeface="Times New Roman" panose="02020603050405020304" pitchFamily="18" charset="0"/>
              </a:rPr>
              <a:t>Biosafety and biosecurity risk assessment practices</a:t>
            </a:r>
          </a:p>
          <a:p>
            <a:pPr lvl="1"/>
            <a:r>
              <a:rPr lang="en-US" dirty="0">
                <a:ea typeface="Times New Roman" panose="02020603050405020304" pitchFamily="18" charset="0"/>
              </a:rPr>
              <a:t>Handling and management of infectious microorganisms</a:t>
            </a:r>
          </a:p>
          <a:p>
            <a:pPr lvl="1"/>
            <a:r>
              <a:rPr lang="en-US" dirty="0">
                <a:ea typeface="Times New Roman" panose="02020603050405020304" pitchFamily="18" charset="0"/>
              </a:rPr>
              <a:t>Biohazard and chemical waste management</a:t>
            </a:r>
          </a:p>
          <a:p>
            <a:pPr lvl="1"/>
            <a:r>
              <a:rPr lang="en-US" dirty="0">
                <a:ea typeface="Times New Roman" panose="02020603050405020304" pitchFamily="18" charset="0"/>
              </a:rPr>
              <a:t>Personal protective equipment (PPE)</a:t>
            </a:r>
          </a:p>
          <a:p>
            <a:pPr lvl="1"/>
            <a:r>
              <a:rPr lang="en-US" dirty="0">
                <a:ea typeface="Times New Roman" panose="02020603050405020304" pitchFamily="18" charset="0"/>
              </a:rPr>
              <a:t>Biosafety and biosecurity best practices</a:t>
            </a:r>
          </a:p>
          <a:p>
            <a:pPr lvl="1"/>
            <a:r>
              <a:rPr lang="en-US" dirty="0">
                <a:ea typeface="Times New Roman" panose="02020603050405020304" pitchFamily="18" charset="0"/>
              </a:rPr>
              <a:t>Other biosafety and biosecurity topics</a:t>
            </a:r>
          </a:p>
          <a:p>
            <a:pPr marL="0" indent="0" algn="ctr">
              <a:buNone/>
            </a:pPr>
            <a:r>
              <a:rPr lang="en-US" sz="2400" b="1" i="1" u="sng" dirty="0">
                <a:solidFill>
                  <a:srgbClr val="FF0000"/>
                </a:solidFill>
                <a:ea typeface="Times New Roman" panose="02020603050405020304" pitchFamily="18" charset="0"/>
              </a:rPr>
              <a:t>NOTE</a:t>
            </a:r>
            <a:r>
              <a:rPr lang="en-US" sz="2400" b="1" i="1" dirty="0">
                <a:solidFill>
                  <a:srgbClr val="FF0000"/>
                </a:solidFill>
                <a:ea typeface="Times New Roman" panose="02020603050405020304" pitchFamily="18" charset="0"/>
              </a:rPr>
              <a:t>:  Evaluate whether question should be submitted locally (e.g., local biosafety POC, SRS) before submitting to national ORD Biosafety and Biosecurity mailbox. </a:t>
            </a:r>
          </a:p>
          <a:p>
            <a:endParaRPr lang="en-US" dirty="0"/>
          </a:p>
        </p:txBody>
      </p:sp>
      <p:pic>
        <p:nvPicPr>
          <p:cNvPr id="16386" name="Picture 2" descr="Question Mark Clipart, HD Png Download - kindpng">
            <a:extLst>
              <a:ext uri="{FF2B5EF4-FFF2-40B4-BE49-F238E27FC236}">
                <a16:creationId xmlns:a16="http://schemas.microsoft.com/office/drawing/2014/main" id="{A39E4DEA-20CA-4212-96E5-063C3B98AC9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206091" y="2797144"/>
            <a:ext cx="1614249" cy="2670836"/>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5" name="Footer Placeholder 4">
            <a:extLst>
              <a:ext uri="{FF2B5EF4-FFF2-40B4-BE49-F238E27FC236}">
                <a16:creationId xmlns:a16="http://schemas.microsoft.com/office/drawing/2014/main" id="{F907104D-67EB-4113-9030-F764BB1BCA54}"/>
              </a:ext>
            </a:extLst>
          </p:cNvPr>
          <p:cNvSpPr txBox="1">
            <a:spLocks/>
          </p:cNvSpPr>
          <p:nvPr/>
        </p:nvSpPr>
        <p:spPr>
          <a:xfrm>
            <a:off x="3289300" y="6248401"/>
            <a:ext cx="4813300" cy="5588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03E7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3E7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3E7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3E7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3E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solidFill>
                  <a:schemeClr val="bg1"/>
                </a:solidFill>
              </a:rPr>
              <a:t>For questions, please use Q&amp;A box and address to “All Panelists.” </a:t>
            </a:r>
          </a:p>
          <a:p>
            <a:pPr marL="0" indent="0">
              <a:buNone/>
            </a:pPr>
            <a:r>
              <a:rPr lang="en-US" sz="1400" b="1" dirty="0">
                <a:solidFill>
                  <a:schemeClr val="bg1"/>
                </a:solidFill>
              </a:rPr>
              <a:t>All Webinars will be recorded and posted within one week.</a:t>
            </a:r>
          </a:p>
        </p:txBody>
      </p:sp>
      <p:sp>
        <p:nvSpPr>
          <p:cNvPr id="8" name="Slide Number Placeholder 7">
            <a:extLst>
              <a:ext uri="{FF2B5EF4-FFF2-40B4-BE49-F238E27FC236}">
                <a16:creationId xmlns:a16="http://schemas.microsoft.com/office/drawing/2014/main" id="{534078BC-9D8B-41DF-A5E8-D3F333A708A3}"/>
              </a:ext>
            </a:extLst>
          </p:cNvPr>
          <p:cNvSpPr>
            <a:spLocks noGrp="1"/>
          </p:cNvSpPr>
          <p:nvPr>
            <p:ph type="sldNum" sz="quarter" idx="12"/>
          </p:nvPr>
        </p:nvSpPr>
        <p:spPr/>
        <p:txBody>
          <a:bodyPr/>
          <a:lstStyle/>
          <a:p>
            <a:fld id="{50EE7798-284D-44E6-BD33-EC3C7F4CA87C}" type="slidenum">
              <a:rPr lang="en-US" smtClean="0"/>
              <a:t>35</a:t>
            </a:fld>
            <a:endParaRPr lang="en-US" dirty="0"/>
          </a:p>
        </p:txBody>
      </p:sp>
    </p:spTree>
    <p:extLst>
      <p:ext uri="{BB962C8B-B14F-4D97-AF65-F5344CB8AC3E}">
        <p14:creationId xmlns:p14="http://schemas.microsoft.com/office/powerpoint/2010/main" val="19003054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D77F7-EC3F-4381-B288-C262205ECA80}"/>
              </a:ext>
            </a:extLst>
          </p:cNvPr>
          <p:cNvSpPr>
            <a:spLocks noGrp="1"/>
          </p:cNvSpPr>
          <p:nvPr>
            <p:ph type="title"/>
          </p:nvPr>
        </p:nvSpPr>
        <p:spPr>
          <a:xfrm>
            <a:off x="371660" y="166264"/>
            <a:ext cx="11678826" cy="618385"/>
          </a:xfrm>
        </p:spPr>
        <p:txBody>
          <a:bodyPr/>
          <a:lstStyle/>
          <a:p>
            <a:pPr algn="ctr"/>
            <a:r>
              <a:rPr lang="en-US" dirty="0">
                <a:latin typeface="+mn-lt"/>
                <a:ea typeface="Calibri" panose="020F0502020204030204" pitchFamily="34" charset="0"/>
              </a:rPr>
              <a:t>How to Request Being Added to the </a:t>
            </a:r>
            <a:br>
              <a:rPr lang="en-US" dirty="0">
                <a:latin typeface="+mn-lt"/>
                <a:ea typeface="Calibri" panose="020F0502020204030204" pitchFamily="34" charset="0"/>
              </a:rPr>
            </a:br>
            <a:r>
              <a:rPr lang="en-US" dirty="0">
                <a:latin typeface="+mn-lt"/>
                <a:ea typeface="Calibri" panose="020F0502020204030204" pitchFamily="34" charset="0"/>
              </a:rPr>
              <a:t>New ORD Biosafety and Biosecurity Distribution List</a:t>
            </a:r>
            <a:endParaRPr lang="en-US" dirty="0">
              <a:latin typeface="+mn-lt"/>
            </a:endParaRPr>
          </a:p>
        </p:txBody>
      </p:sp>
      <p:sp>
        <p:nvSpPr>
          <p:cNvPr id="3" name="Content Placeholder 2">
            <a:extLst>
              <a:ext uri="{FF2B5EF4-FFF2-40B4-BE49-F238E27FC236}">
                <a16:creationId xmlns:a16="http://schemas.microsoft.com/office/drawing/2014/main" id="{63A2520B-85EA-4844-BA84-86A6FA431E67}"/>
              </a:ext>
            </a:extLst>
          </p:cNvPr>
          <p:cNvSpPr>
            <a:spLocks noGrp="1"/>
          </p:cNvSpPr>
          <p:nvPr>
            <p:ph idx="1"/>
          </p:nvPr>
        </p:nvSpPr>
        <p:spPr>
          <a:xfrm>
            <a:off x="152400" y="1000919"/>
            <a:ext cx="11821572" cy="4706546"/>
          </a:xfrm>
        </p:spPr>
        <p:txBody>
          <a:bodyPr>
            <a:noAutofit/>
          </a:bodyPr>
          <a:lstStyle/>
          <a:p>
            <a:r>
              <a:rPr lang="en-US" sz="2400" dirty="0">
                <a:ea typeface="Times New Roman" panose="02020603050405020304" pitchFamily="18" charset="0"/>
              </a:rPr>
              <a:t>ORD has established a Biosafety and Biosecurity email distribution list to enhance communication with the biomedical research program stakeholders throughout VA.  </a:t>
            </a:r>
          </a:p>
          <a:p>
            <a:r>
              <a:rPr lang="en-US" sz="2400" dirty="0">
                <a:ea typeface="Times New Roman" panose="02020603050405020304" pitchFamily="18" charset="0"/>
              </a:rPr>
              <a:t>ORD will use the distribution list to:</a:t>
            </a:r>
          </a:p>
          <a:p>
            <a:pPr lvl="1"/>
            <a:r>
              <a:rPr lang="en-US" dirty="0">
                <a:ea typeface="Times New Roman" panose="02020603050405020304" pitchFamily="18" charset="0"/>
              </a:rPr>
              <a:t>Communicate reminders and updates on existing and emergent biosafety and biosecurity issues affecting biomedical research laboratory facility and work                                practices;</a:t>
            </a:r>
          </a:p>
          <a:p>
            <a:pPr lvl="1"/>
            <a:r>
              <a:rPr lang="en-US" dirty="0">
                <a:ea typeface="Times New Roman" panose="02020603050405020304" pitchFamily="18" charset="0"/>
              </a:rPr>
              <a:t>Disseminate information about externally hosted training                                     opportunities.</a:t>
            </a:r>
          </a:p>
          <a:p>
            <a:r>
              <a:rPr lang="en-US" sz="2400" dirty="0">
                <a:ea typeface="Times New Roman" panose="02020603050405020304" pitchFamily="18" charset="0"/>
              </a:rPr>
              <a:t>Open to anyone interested in Research Biosafety and Biosecurity.</a:t>
            </a:r>
          </a:p>
          <a:p>
            <a:r>
              <a:rPr lang="en-US" b="1" u="sng" dirty="0">
                <a:solidFill>
                  <a:srgbClr val="00B050"/>
                </a:solidFill>
                <a:ea typeface="Times New Roman" panose="02020603050405020304" pitchFamily="18" charset="0"/>
              </a:rPr>
              <a:t>How to Join If Interested</a:t>
            </a:r>
            <a:r>
              <a:rPr lang="en-US" dirty="0">
                <a:ea typeface="Times New Roman" panose="02020603050405020304" pitchFamily="18" charset="0"/>
              </a:rPr>
              <a:t>:  </a:t>
            </a:r>
            <a:r>
              <a:rPr lang="en-US" sz="2400" dirty="0">
                <a:ea typeface="Times New Roman" panose="02020603050405020304" pitchFamily="18" charset="0"/>
              </a:rPr>
              <a:t>Please send an email requesting to                                             be added to the Biosafety and Biosecurity distribution list to </a:t>
            </a:r>
            <a:r>
              <a:rPr lang="en-US" sz="2400" dirty="0">
                <a:ea typeface="Times New Roman" panose="02020603050405020304" pitchFamily="18" charset="0"/>
                <a:hlinkClick r:id="rId3"/>
              </a:rPr>
              <a:t>VHACOORDBIOSAFETY@VA.GOV</a:t>
            </a:r>
            <a:r>
              <a:rPr lang="en-US" sz="2400" dirty="0">
                <a:ea typeface="Times New Roman" panose="02020603050405020304" pitchFamily="18" charset="0"/>
              </a:rPr>
              <a:t>.</a:t>
            </a:r>
          </a:p>
          <a:p>
            <a:endParaRPr lang="en-US" sz="2400" dirty="0">
              <a:ea typeface="Times New Roman" panose="02020603050405020304" pitchFamily="18" charset="0"/>
            </a:endParaRPr>
          </a:p>
          <a:p>
            <a:endParaRPr lang="en-US" dirty="0"/>
          </a:p>
        </p:txBody>
      </p:sp>
      <p:sp>
        <p:nvSpPr>
          <p:cNvPr id="5" name="Footer Placeholder 4">
            <a:extLst>
              <a:ext uri="{FF2B5EF4-FFF2-40B4-BE49-F238E27FC236}">
                <a16:creationId xmlns:a16="http://schemas.microsoft.com/office/drawing/2014/main" id="{F907104D-67EB-4113-9030-F764BB1BCA54}"/>
              </a:ext>
            </a:extLst>
          </p:cNvPr>
          <p:cNvSpPr txBox="1">
            <a:spLocks/>
          </p:cNvSpPr>
          <p:nvPr/>
        </p:nvSpPr>
        <p:spPr>
          <a:xfrm>
            <a:off x="3289300" y="6248401"/>
            <a:ext cx="4813300" cy="5588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03E7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3E7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3E7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3E7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3E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solidFill>
                  <a:schemeClr val="bg1"/>
                </a:solidFill>
              </a:rPr>
              <a:t>For questions, please use Q&amp;A box and address to “All Panelists.” </a:t>
            </a:r>
          </a:p>
          <a:p>
            <a:pPr marL="0" indent="0">
              <a:buNone/>
            </a:pPr>
            <a:r>
              <a:rPr lang="en-US" sz="1400" b="1" dirty="0">
                <a:solidFill>
                  <a:schemeClr val="bg1"/>
                </a:solidFill>
              </a:rPr>
              <a:t>All Webinars will be recorded and posted within one week.</a:t>
            </a:r>
          </a:p>
        </p:txBody>
      </p:sp>
      <p:pic>
        <p:nvPicPr>
          <p:cNvPr id="8" name="Picture 7" descr="Icon&#10;&#10;Description automatically generated">
            <a:extLst>
              <a:ext uri="{FF2B5EF4-FFF2-40B4-BE49-F238E27FC236}">
                <a16:creationId xmlns:a16="http://schemas.microsoft.com/office/drawing/2014/main" id="{5B983E85-FDC2-4A8B-A87C-76BB5C84C7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24064" y="2981032"/>
            <a:ext cx="2876050" cy="2876050"/>
          </a:xfrm>
          <a:prstGeom prst="rect">
            <a:avLst/>
          </a:prstGeom>
        </p:spPr>
      </p:pic>
      <p:sp>
        <p:nvSpPr>
          <p:cNvPr id="9" name="Slide Number Placeholder 8">
            <a:extLst>
              <a:ext uri="{FF2B5EF4-FFF2-40B4-BE49-F238E27FC236}">
                <a16:creationId xmlns:a16="http://schemas.microsoft.com/office/drawing/2014/main" id="{DF20F127-A47A-42E5-A977-CB4F72998C75}"/>
              </a:ext>
            </a:extLst>
          </p:cNvPr>
          <p:cNvSpPr>
            <a:spLocks noGrp="1"/>
          </p:cNvSpPr>
          <p:nvPr>
            <p:ph type="sldNum" sz="quarter" idx="12"/>
          </p:nvPr>
        </p:nvSpPr>
        <p:spPr/>
        <p:txBody>
          <a:bodyPr/>
          <a:lstStyle/>
          <a:p>
            <a:fld id="{50EE7798-284D-44E6-BD33-EC3C7F4CA87C}" type="slidenum">
              <a:rPr lang="en-US" smtClean="0"/>
              <a:t>36</a:t>
            </a:fld>
            <a:endParaRPr lang="en-US" dirty="0"/>
          </a:p>
        </p:txBody>
      </p:sp>
    </p:spTree>
    <p:extLst>
      <p:ext uri="{BB962C8B-B14F-4D97-AF65-F5344CB8AC3E}">
        <p14:creationId xmlns:p14="http://schemas.microsoft.com/office/powerpoint/2010/main" val="37439950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5D1B8-EC94-4BF9-A5D8-14B9B9206E30}"/>
              </a:ext>
            </a:extLst>
          </p:cNvPr>
          <p:cNvSpPr>
            <a:spLocks noGrp="1"/>
          </p:cNvSpPr>
          <p:nvPr>
            <p:ph type="title"/>
          </p:nvPr>
        </p:nvSpPr>
        <p:spPr>
          <a:xfrm>
            <a:off x="838200" y="166264"/>
            <a:ext cx="10515600" cy="618385"/>
          </a:xfrm>
        </p:spPr>
        <p:txBody>
          <a:bodyPr/>
          <a:lstStyle/>
          <a:p>
            <a:pPr algn="ctr"/>
            <a:r>
              <a:rPr lang="en-US" dirty="0">
                <a:effectLst/>
                <a:latin typeface="+mn-lt"/>
                <a:ea typeface="Calibri" panose="020F0502020204030204" pitchFamily="34" charset="0"/>
              </a:rPr>
              <a:t>ORD Biosafety Toolkit </a:t>
            </a:r>
            <a:endParaRPr lang="en-US" dirty="0">
              <a:latin typeface="+mn-lt"/>
            </a:endParaRPr>
          </a:p>
        </p:txBody>
      </p:sp>
      <p:sp>
        <p:nvSpPr>
          <p:cNvPr id="5" name="Content Placeholder 2">
            <a:extLst>
              <a:ext uri="{FF2B5EF4-FFF2-40B4-BE49-F238E27FC236}">
                <a16:creationId xmlns:a16="http://schemas.microsoft.com/office/drawing/2014/main" id="{373D166D-3459-4F7C-A42D-15A2D9F6F5AE}"/>
              </a:ext>
            </a:extLst>
          </p:cNvPr>
          <p:cNvSpPr txBox="1">
            <a:spLocks/>
          </p:cNvSpPr>
          <p:nvPr/>
        </p:nvSpPr>
        <p:spPr>
          <a:xfrm>
            <a:off x="425903" y="1176565"/>
            <a:ext cx="11146972" cy="49289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b="1" dirty="0"/>
              <a:t>Available Educational Tools:</a:t>
            </a:r>
          </a:p>
          <a:p>
            <a:pPr marL="457200"/>
            <a:r>
              <a:rPr lang="en-US" sz="3200" dirty="0"/>
              <a:t>Compressed Gas Cylinders </a:t>
            </a:r>
          </a:p>
          <a:p>
            <a:pPr marL="457200"/>
            <a:r>
              <a:rPr lang="en-US" sz="3200" dirty="0"/>
              <a:t>Anesthetic Gases </a:t>
            </a:r>
          </a:p>
          <a:p>
            <a:pPr marL="457200"/>
            <a:r>
              <a:rPr lang="en-US" sz="3200" b="1" dirty="0"/>
              <a:t>Biological Safety Cabinets (BSCs)</a:t>
            </a:r>
          </a:p>
          <a:p>
            <a:pPr marL="457200"/>
            <a:r>
              <a:rPr lang="en-US" sz="3200" b="1" dirty="0"/>
              <a:t>Waste Segregation and Disposal </a:t>
            </a:r>
          </a:p>
          <a:p>
            <a:pPr marL="457200"/>
            <a:r>
              <a:rPr lang="en-US" sz="3200" b="1" dirty="0"/>
              <a:t>Laboratory Biosafety Sign Narrative and Template </a:t>
            </a:r>
          </a:p>
          <a:p>
            <a:pPr marL="457200"/>
            <a:r>
              <a:rPr lang="en-US" sz="3200" b="1" dirty="0"/>
              <a:t>Laboratory Biological Risk Assessment Narrative and Template</a:t>
            </a:r>
          </a:p>
          <a:p>
            <a:pPr marL="0" indent="0" algn="ctr">
              <a:spcBef>
                <a:spcPts val="2400"/>
              </a:spcBef>
              <a:buNone/>
            </a:pPr>
            <a:r>
              <a:rPr lang="en-US" sz="3200" b="1" dirty="0">
                <a:latin typeface="Calibri" panose="020F0502020204030204" pitchFamily="34" charset="0"/>
                <a:ea typeface="Calibri" panose="020F0502020204030204" pitchFamily="34" charset="0"/>
                <a:hlinkClick r:id="rId3"/>
              </a:rPr>
              <a:t>Toolkit: Research Laboratory Biosafety and Biosecurity</a:t>
            </a:r>
            <a:endParaRPr lang="en-US" sz="3200" b="1" dirty="0">
              <a:latin typeface="Calibri" panose="020F0502020204030204" pitchFamily="34" charset="0"/>
              <a:ea typeface="Calibri" panose="020F0502020204030204" pitchFamily="34" charset="0"/>
            </a:endParaRPr>
          </a:p>
          <a:p>
            <a:endParaRPr lang="en-US" sz="3200" b="1" dirty="0"/>
          </a:p>
          <a:p>
            <a:pPr>
              <a:buFont typeface="Wingdings" panose="05000000000000000000" pitchFamily="2" charset="2"/>
              <a:buChar char="§"/>
            </a:pPr>
            <a:endParaRPr lang="en-US" sz="1600" dirty="0"/>
          </a:p>
        </p:txBody>
      </p:sp>
      <p:sp>
        <p:nvSpPr>
          <p:cNvPr id="4" name="Footer Placeholder 4">
            <a:extLst>
              <a:ext uri="{FF2B5EF4-FFF2-40B4-BE49-F238E27FC236}">
                <a16:creationId xmlns:a16="http://schemas.microsoft.com/office/drawing/2014/main" id="{82456BC1-61BA-4051-9725-1F61C7C5AF4E}"/>
              </a:ext>
            </a:extLst>
          </p:cNvPr>
          <p:cNvSpPr txBox="1">
            <a:spLocks/>
          </p:cNvSpPr>
          <p:nvPr/>
        </p:nvSpPr>
        <p:spPr>
          <a:xfrm>
            <a:off x="3289300" y="6248401"/>
            <a:ext cx="4813300" cy="5588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03E7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3E7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3E7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3E7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3E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solidFill>
                  <a:schemeClr val="bg1"/>
                </a:solidFill>
              </a:rPr>
              <a:t>For questions, please use Q&amp;A box and address to “All Panelists.” </a:t>
            </a:r>
          </a:p>
          <a:p>
            <a:pPr marL="0" indent="0">
              <a:buNone/>
            </a:pPr>
            <a:r>
              <a:rPr lang="en-US" sz="1400" b="1" dirty="0">
                <a:solidFill>
                  <a:schemeClr val="bg1"/>
                </a:solidFill>
              </a:rPr>
              <a:t>All Webinars will be recorded and posted within one week.</a:t>
            </a:r>
          </a:p>
        </p:txBody>
      </p:sp>
      <p:sp>
        <p:nvSpPr>
          <p:cNvPr id="8" name="Slide Number Placeholder 7">
            <a:extLst>
              <a:ext uri="{FF2B5EF4-FFF2-40B4-BE49-F238E27FC236}">
                <a16:creationId xmlns:a16="http://schemas.microsoft.com/office/drawing/2014/main" id="{9E323E85-8C68-46A2-94EF-5273428DC7A6}"/>
              </a:ext>
            </a:extLst>
          </p:cNvPr>
          <p:cNvSpPr>
            <a:spLocks noGrp="1"/>
          </p:cNvSpPr>
          <p:nvPr>
            <p:ph type="sldNum" sz="quarter" idx="12"/>
          </p:nvPr>
        </p:nvSpPr>
        <p:spPr/>
        <p:txBody>
          <a:bodyPr/>
          <a:lstStyle/>
          <a:p>
            <a:fld id="{50EE7798-284D-44E6-BD33-EC3C7F4CA87C}" type="slidenum">
              <a:rPr lang="en-US" smtClean="0"/>
              <a:t>37</a:t>
            </a:fld>
            <a:endParaRPr lang="en-US" dirty="0"/>
          </a:p>
        </p:txBody>
      </p:sp>
    </p:spTree>
    <p:extLst>
      <p:ext uri="{BB962C8B-B14F-4D97-AF65-F5344CB8AC3E}">
        <p14:creationId xmlns:p14="http://schemas.microsoft.com/office/powerpoint/2010/main" val="11337839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E8C8F15-F1CD-4098-A554-28022C417238}"/>
              </a:ext>
            </a:extLst>
          </p:cNvPr>
          <p:cNvSpPr txBox="1">
            <a:spLocks/>
          </p:cNvSpPr>
          <p:nvPr/>
        </p:nvSpPr>
        <p:spPr>
          <a:xfrm>
            <a:off x="838200" y="119743"/>
            <a:ext cx="10515600" cy="7529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a:lstStyle>
          <a:p>
            <a:pPr algn="ctr"/>
            <a:r>
              <a:rPr lang="en-US" dirty="0">
                <a:latin typeface="+mn-lt"/>
                <a:cs typeface="Arial" panose="020B0604020202020204" pitchFamily="34" charset="0"/>
              </a:rPr>
              <a:t>NIH IBC Self-Assessment Tool</a:t>
            </a:r>
          </a:p>
        </p:txBody>
      </p:sp>
      <p:sp>
        <p:nvSpPr>
          <p:cNvPr id="4" name="Footer Placeholder 4">
            <a:extLst>
              <a:ext uri="{FF2B5EF4-FFF2-40B4-BE49-F238E27FC236}">
                <a16:creationId xmlns:a16="http://schemas.microsoft.com/office/drawing/2014/main" id="{B3CBE914-C925-44DE-889F-776830CA2AD2}"/>
              </a:ext>
            </a:extLst>
          </p:cNvPr>
          <p:cNvSpPr txBox="1">
            <a:spLocks/>
          </p:cNvSpPr>
          <p:nvPr/>
        </p:nvSpPr>
        <p:spPr>
          <a:xfrm>
            <a:off x="3289300" y="6248401"/>
            <a:ext cx="4813300" cy="5588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03E7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3E7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3E7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3E7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3E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solidFill>
                  <a:schemeClr val="bg1"/>
                </a:solidFill>
              </a:rPr>
              <a:t>For questions, please use Q&amp;A box and address to “All Panelists.” </a:t>
            </a:r>
          </a:p>
          <a:p>
            <a:pPr marL="0" indent="0">
              <a:buNone/>
            </a:pPr>
            <a:r>
              <a:rPr lang="en-US" sz="1400" b="1" dirty="0">
                <a:solidFill>
                  <a:schemeClr val="bg1"/>
                </a:solidFill>
              </a:rPr>
              <a:t>All Webinars will be recorded and posted within one week.</a:t>
            </a:r>
          </a:p>
        </p:txBody>
      </p:sp>
      <p:pic>
        <p:nvPicPr>
          <p:cNvPr id="5" name="Picture 4">
            <a:extLst>
              <a:ext uri="{FF2B5EF4-FFF2-40B4-BE49-F238E27FC236}">
                <a16:creationId xmlns:a16="http://schemas.microsoft.com/office/drawing/2014/main" id="{54DCADDF-51CA-6328-F30D-0B42FBDB3350}"/>
              </a:ext>
            </a:extLst>
          </p:cNvPr>
          <p:cNvPicPr>
            <a:picLocks noChangeAspect="1"/>
          </p:cNvPicPr>
          <p:nvPr/>
        </p:nvPicPr>
        <p:blipFill rotWithShape="1">
          <a:blip r:embed="rId3"/>
          <a:srcRect l="671" t="1147" r="6677" b="894"/>
          <a:stretch/>
        </p:blipFill>
        <p:spPr>
          <a:xfrm>
            <a:off x="4703806" y="872672"/>
            <a:ext cx="7488194" cy="5268636"/>
          </a:xfrm>
          <a:prstGeom prst="rect">
            <a:avLst/>
          </a:prstGeom>
        </p:spPr>
      </p:pic>
      <p:sp>
        <p:nvSpPr>
          <p:cNvPr id="9" name="Content Placeholder 2">
            <a:extLst>
              <a:ext uri="{FF2B5EF4-FFF2-40B4-BE49-F238E27FC236}">
                <a16:creationId xmlns:a16="http://schemas.microsoft.com/office/drawing/2014/main" id="{56353680-0BDB-605D-6F82-D64B1D2F4883}"/>
              </a:ext>
            </a:extLst>
          </p:cNvPr>
          <p:cNvSpPr>
            <a:spLocks noGrp="1"/>
          </p:cNvSpPr>
          <p:nvPr>
            <p:ph idx="1"/>
          </p:nvPr>
        </p:nvSpPr>
        <p:spPr>
          <a:xfrm>
            <a:off x="135408" y="1007264"/>
            <a:ext cx="4337737" cy="4843472"/>
          </a:xfrm>
        </p:spPr>
        <p:txBody>
          <a:bodyPr>
            <a:normAutofit/>
          </a:bodyPr>
          <a:lstStyle/>
          <a:p>
            <a:pPr algn="l"/>
            <a:r>
              <a:rPr lang="en-US" sz="2400" dirty="0">
                <a:ea typeface="Times New Roman" panose="02020603050405020304" pitchFamily="18" charset="0"/>
              </a:rPr>
              <a:t>R</a:t>
            </a:r>
            <a:r>
              <a:rPr lang="en-US" sz="2400" dirty="0">
                <a:effectLst/>
                <a:ea typeface="Times New Roman" panose="02020603050405020304" pitchFamily="18" charset="0"/>
              </a:rPr>
              <a:t>e</a:t>
            </a:r>
            <a:r>
              <a:rPr lang="en-US" sz="2400" spc="-5" dirty="0">
                <a:effectLst/>
                <a:ea typeface="Times New Roman" panose="02020603050405020304" pitchFamily="18" charset="0"/>
              </a:rPr>
              <a:t>s</a:t>
            </a:r>
            <a:r>
              <a:rPr lang="en-US" sz="2400" dirty="0">
                <a:effectLst/>
                <a:ea typeface="Times New Roman" panose="02020603050405020304" pitchFamily="18" charset="0"/>
              </a:rPr>
              <a:t>ource t</a:t>
            </a:r>
            <a:r>
              <a:rPr lang="en-US" sz="2400" spc="-5" dirty="0">
                <a:effectLst/>
                <a:ea typeface="Times New Roman" panose="02020603050405020304" pitchFamily="18" charset="0"/>
              </a:rPr>
              <a:t>h</a:t>
            </a:r>
            <a:r>
              <a:rPr lang="en-US" sz="2400" dirty="0">
                <a:effectLst/>
                <a:ea typeface="Times New Roman" panose="02020603050405020304" pitchFamily="18" charset="0"/>
              </a:rPr>
              <a:t>at i</a:t>
            </a:r>
            <a:r>
              <a:rPr lang="en-US" sz="2400" spc="-5" dirty="0">
                <a:effectLst/>
                <a:ea typeface="Times New Roman" panose="02020603050405020304" pitchFamily="18" charset="0"/>
              </a:rPr>
              <a:t>n</a:t>
            </a:r>
            <a:r>
              <a:rPr lang="en-US" sz="2400" dirty="0">
                <a:effectLst/>
                <a:ea typeface="Times New Roman" panose="02020603050405020304" pitchFamily="18" charset="0"/>
              </a:rPr>
              <a:t>stit</a:t>
            </a:r>
            <a:r>
              <a:rPr lang="en-US" sz="2400" spc="-5" dirty="0">
                <a:effectLst/>
                <a:ea typeface="Times New Roman" panose="02020603050405020304" pitchFamily="18" charset="0"/>
              </a:rPr>
              <a:t>u</a:t>
            </a:r>
            <a:r>
              <a:rPr lang="en-US" sz="2400" dirty="0">
                <a:effectLst/>
                <a:ea typeface="Times New Roman" panose="02020603050405020304" pitchFamily="18" charset="0"/>
              </a:rPr>
              <a:t>tio</a:t>
            </a:r>
            <a:r>
              <a:rPr lang="en-US" sz="2400" spc="-5" dirty="0">
                <a:effectLst/>
                <a:ea typeface="Times New Roman" panose="02020603050405020304" pitchFamily="18" charset="0"/>
              </a:rPr>
              <a:t>n</a:t>
            </a:r>
            <a:r>
              <a:rPr lang="en-US" sz="2400" dirty="0">
                <a:effectLst/>
                <a:ea typeface="Times New Roman" panose="02020603050405020304" pitchFamily="18" charset="0"/>
              </a:rPr>
              <a:t>s may use to evaluate th</a:t>
            </a:r>
            <a:r>
              <a:rPr lang="en-US" sz="2400" spc="-5" dirty="0">
                <a:effectLst/>
                <a:ea typeface="Times New Roman" panose="02020603050405020304" pitchFamily="18" charset="0"/>
              </a:rPr>
              <a:t>e</a:t>
            </a:r>
            <a:r>
              <a:rPr lang="en-US" sz="2400" dirty="0">
                <a:effectLst/>
                <a:ea typeface="Times New Roman" panose="02020603050405020304" pitchFamily="18" charset="0"/>
              </a:rPr>
              <a:t>ir IBCs for compliance with the require</a:t>
            </a:r>
            <a:r>
              <a:rPr lang="en-US" sz="2400" spc="-10" dirty="0">
                <a:effectLst/>
                <a:ea typeface="Times New Roman" panose="02020603050405020304" pitchFamily="18" charset="0"/>
              </a:rPr>
              <a:t>m</a:t>
            </a:r>
            <a:r>
              <a:rPr lang="en-US" sz="2400" dirty="0">
                <a:effectLst/>
                <a:ea typeface="Times New Roman" panose="02020603050405020304" pitchFamily="18" charset="0"/>
              </a:rPr>
              <a:t>ents articulated in the </a:t>
            </a:r>
            <a:r>
              <a:rPr lang="en-US" sz="2400" i="1" dirty="0">
                <a:effectLst/>
                <a:ea typeface="Times New Roman" panose="02020603050405020304" pitchFamily="18" charset="0"/>
              </a:rPr>
              <a:t>NIH Guidelin</a:t>
            </a:r>
            <a:r>
              <a:rPr lang="en-US" sz="2400" i="1" spc="-5" dirty="0">
                <a:effectLst/>
                <a:ea typeface="Times New Roman" panose="02020603050405020304" pitchFamily="18" charset="0"/>
              </a:rPr>
              <a:t>e</a:t>
            </a:r>
            <a:r>
              <a:rPr lang="en-US" sz="2400" i="1" dirty="0">
                <a:effectLst/>
                <a:ea typeface="Times New Roman" panose="02020603050405020304" pitchFamily="18" charset="0"/>
              </a:rPr>
              <a:t>s</a:t>
            </a:r>
          </a:p>
          <a:p>
            <a:pPr algn="l"/>
            <a:r>
              <a:rPr lang="en-US" sz="2400" dirty="0">
                <a:ea typeface="Times New Roman" panose="02020603050405020304" pitchFamily="18" charset="0"/>
              </a:rPr>
              <a:t>C</a:t>
            </a:r>
            <a:r>
              <a:rPr lang="en-US" sz="2400" dirty="0">
                <a:effectLst/>
                <a:ea typeface="Times New Roman" panose="02020603050405020304" pitchFamily="18" charset="0"/>
              </a:rPr>
              <a:t>onsists of 77 core questions relating to the requirements of the NIH Guidelines as well as best practices</a:t>
            </a:r>
          </a:p>
          <a:p>
            <a:pPr algn="l"/>
            <a:r>
              <a:rPr lang="en-US" sz="2400" dirty="0">
                <a:ea typeface="Times New Roman" panose="02020603050405020304" pitchFamily="18" charset="0"/>
              </a:rPr>
              <a:t>Current Version(October 2021) </a:t>
            </a:r>
            <a:r>
              <a:rPr lang="en-US" sz="2400" dirty="0">
                <a:solidFill>
                  <a:schemeClr val="accent1"/>
                </a:solidFill>
                <a:ea typeface="Times New Roman" panose="02020603050405020304" pitchFamily="18" charset="0"/>
              </a:rPr>
              <a:t>(</a:t>
            </a:r>
            <a:r>
              <a:rPr lang="en-US" sz="2400" dirty="0">
                <a:ea typeface="Times New Roman" panose="02020603050405020304" pitchFamily="18" charset="0"/>
                <a:hlinkClick r:id="rId4"/>
              </a:rPr>
              <a:t>https://osp.od.nih.gov/wp-content/uploads/IBC-Self-Assessment-Tool-2021.docx</a:t>
            </a:r>
            <a:r>
              <a:rPr lang="en-US" sz="2400" dirty="0">
                <a:solidFill>
                  <a:schemeClr val="accent1"/>
                </a:solidFill>
                <a:ea typeface="Times New Roman" panose="02020603050405020304" pitchFamily="18" charset="0"/>
              </a:rPr>
              <a:t>)</a:t>
            </a:r>
          </a:p>
          <a:p>
            <a:pPr algn="l"/>
            <a:endParaRPr lang="en-US" sz="2400" dirty="0">
              <a:effectLst/>
              <a:ea typeface="Times New Roman" panose="02020603050405020304" pitchFamily="18" charset="0"/>
            </a:endParaRPr>
          </a:p>
          <a:p>
            <a:pPr marL="0" indent="0" algn="l">
              <a:buNone/>
            </a:pPr>
            <a:endParaRPr lang="en-US" sz="2400" b="0" dirty="0">
              <a:solidFill>
                <a:srgbClr val="191919"/>
              </a:solidFill>
            </a:endParaRPr>
          </a:p>
        </p:txBody>
      </p:sp>
      <p:sp>
        <p:nvSpPr>
          <p:cNvPr id="7" name="Slide Number Placeholder 6">
            <a:extLst>
              <a:ext uri="{FF2B5EF4-FFF2-40B4-BE49-F238E27FC236}">
                <a16:creationId xmlns:a16="http://schemas.microsoft.com/office/drawing/2014/main" id="{30702E65-0FC7-4278-8C8A-8C1764BF34CB}"/>
              </a:ext>
            </a:extLst>
          </p:cNvPr>
          <p:cNvSpPr>
            <a:spLocks noGrp="1"/>
          </p:cNvSpPr>
          <p:nvPr>
            <p:ph type="sldNum" sz="quarter" idx="12"/>
          </p:nvPr>
        </p:nvSpPr>
        <p:spPr/>
        <p:txBody>
          <a:bodyPr/>
          <a:lstStyle/>
          <a:p>
            <a:fld id="{50EE7798-284D-44E6-BD33-EC3C7F4CA87C}" type="slidenum">
              <a:rPr lang="en-US" smtClean="0"/>
              <a:t>38</a:t>
            </a:fld>
            <a:endParaRPr lang="en-US" dirty="0"/>
          </a:p>
        </p:txBody>
      </p:sp>
    </p:spTree>
    <p:extLst>
      <p:ext uri="{BB962C8B-B14F-4D97-AF65-F5344CB8AC3E}">
        <p14:creationId xmlns:p14="http://schemas.microsoft.com/office/powerpoint/2010/main" val="17950930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E226D-198B-4117-8E36-196667A3620D}"/>
              </a:ext>
            </a:extLst>
          </p:cNvPr>
          <p:cNvSpPr>
            <a:spLocks noGrp="1"/>
          </p:cNvSpPr>
          <p:nvPr>
            <p:ph type="title"/>
          </p:nvPr>
        </p:nvSpPr>
        <p:spPr>
          <a:xfrm>
            <a:off x="838200" y="166264"/>
            <a:ext cx="10515600" cy="618385"/>
          </a:xfrm>
        </p:spPr>
        <p:txBody>
          <a:bodyPr/>
          <a:lstStyle/>
          <a:p>
            <a:pPr algn="ctr"/>
            <a:r>
              <a:rPr lang="en-US" dirty="0">
                <a:latin typeface="+mn-lt"/>
              </a:rPr>
              <a:t>References</a:t>
            </a:r>
          </a:p>
        </p:txBody>
      </p:sp>
      <p:sp>
        <p:nvSpPr>
          <p:cNvPr id="3" name="Content Placeholder 2">
            <a:extLst>
              <a:ext uri="{FF2B5EF4-FFF2-40B4-BE49-F238E27FC236}">
                <a16:creationId xmlns:a16="http://schemas.microsoft.com/office/drawing/2014/main" id="{C0066DBA-CD34-4A9F-863E-6E5D0CD9AE87}"/>
              </a:ext>
            </a:extLst>
          </p:cNvPr>
          <p:cNvSpPr>
            <a:spLocks noGrp="1"/>
          </p:cNvSpPr>
          <p:nvPr>
            <p:ph idx="1"/>
          </p:nvPr>
        </p:nvSpPr>
        <p:spPr>
          <a:xfrm>
            <a:off x="294296" y="1023417"/>
            <a:ext cx="11603407" cy="5001601"/>
          </a:xfrm>
        </p:spPr>
        <p:txBody>
          <a:bodyPr/>
          <a:lstStyle/>
          <a:p>
            <a:r>
              <a:rPr lang="en-US" sz="2400" b="1" dirty="0">
                <a:latin typeface="Calibri" panose="020F0502020204030204" pitchFamily="34" charset="0"/>
                <a:ea typeface="Calibri" panose="020F0502020204030204" pitchFamily="34" charset="0"/>
                <a:hlinkClick r:id="rId3"/>
              </a:rPr>
              <a:t>ORD Biomedical Research Laboratory Biosafety and Biosecurity Program</a:t>
            </a:r>
            <a:r>
              <a:rPr lang="en-US" sz="2400" b="1" dirty="0">
                <a:latin typeface="Calibri" panose="020F0502020204030204" pitchFamily="34" charset="0"/>
                <a:ea typeface="Calibri" panose="020F0502020204030204" pitchFamily="34" charset="0"/>
              </a:rPr>
              <a:t> </a:t>
            </a:r>
          </a:p>
          <a:p>
            <a:r>
              <a:rPr lang="en-US" sz="2400" b="1" dirty="0">
                <a:latin typeface="Calibri" panose="020F0502020204030204" pitchFamily="34" charset="0"/>
                <a:ea typeface="Calibri" panose="020F0502020204030204" pitchFamily="34" charset="0"/>
                <a:hlinkClick r:id="rId4"/>
              </a:rPr>
              <a:t>Toolkit: Research Laboratory Biosafety and Biosecurity</a:t>
            </a:r>
            <a:endParaRPr lang="en-US" sz="2400" b="1" dirty="0">
              <a:latin typeface="Calibri" panose="020F0502020204030204" pitchFamily="34" charset="0"/>
              <a:ea typeface="Calibri" panose="020F0502020204030204" pitchFamily="34" charset="0"/>
            </a:endParaRPr>
          </a:p>
          <a:p>
            <a:r>
              <a:rPr lang="en-US" sz="2400" b="1" dirty="0">
                <a:hlinkClick r:id="rId5"/>
              </a:rPr>
              <a:t>VHA Directive 1200.08. Safety of Personnel and Security of Laboratories Involved in VA Research</a:t>
            </a:r>
            <a:r>
              <a:rPr lang="en-US" sz="2400" dirty="0"/>
              <a:t>, Veterans Health Administration, January 8, 2021. </a:t>
            </a:r>
          </a:p>
          <a:p>
            <a:r>
              <a:rPr lang="en-US" sz="2400" b="1" dirty="0">
                <a:effectLst/>
                <a:latin typeface="Calibri" panose="020F0502020204030204" pitchFamily="34" charset="0"/>
                <a:ea typeface="Calibri" panose="020F0502020204030204" pitchFamily="34" charset="0"/>
                <a:hlinkClick r:id="rId6"/>
              </a:rPr>
              <a:t>Biosafety in Microbiological and Biomedical Laboratories (BMBL) 6</a:t>
            </a:r>
            <a:r>
              <a:rPr lang="en-US" sz="2400" b="1" baseline="30000" dirty="0">
                <a:effectLst/>
                <a:latin typeface="Calibri" panose="020F0502020204030204" pitchFamily="34" charset="0"/>
                <a:ea typeface="Calibri" panose="020F0502020204030204" pitchFamily="34" charset="0"/>
                <a:hlinkClick r:id="rId6"/>
              </a:rPr>
              <a:t>th</a:t>
            </a:r>
            <a:r>
              <a:rPr lang="en-US" sz="2400" b="1" dirty="0">
                <a:effectLst/>
                <a:latin typeface="Calibri" panose="020F0502020204030204" pitchFamily="34" charset="0"/>
                <a:ea typeface="Calibri" panose="020F0502020204030204" pitchFamily="34" charset="0"/>
                <a:hlinkClick r:id="rId6"/>
              </a:rPr>
              <a:t> Ed.</a:t>
            </a:r>
            <a:r>
              <a:rPr lang="en-US" sz="2400" dirty="0">
                <a:effectLst/>
                <a:latin typeface="Calibri" panose="020F0502020204030204" pitchFamily="34" charset="0"/>
                <a:ea typeface="Calibri" panose="020F0502020204030204" pitchFamily="34" charset="0"/>
              </a:rPr>
              <a:t>, Centers for Disease Control and Prevention and National Institutes of Health, 2020.</a:t>
            </a:r>
            <a:endParaRPr lang="en-US" sz="2400" dirty="0"/>
          </a:p>
          <a:p>
            <a:r>
              <a:rPr lang="en-US" sz="2400" b="1" dirty="0">
                <a:effectLst/>
                <a:latin typeface="Calibri" panose="020F0502020204030204" pitchFamily="34" charset="0"/>
                <a:ea typeface="Calibri" panose="020F0502020204030204" pitchFamily="34" charset="0"/>
                <a:cs typeface="Times New Roman" panose="02020603050405020304" pitchFamily="18" charset="0"/>
                <a:hlinkClick r:id="rId7"/>
              </a:rPr>
              <a:t>NIH Guidelines for Research Involving Recombinant or Synthetic Nucleic Acid Molecules (NIH Guidelines)</a:t>
            </a:r>
            <a:r>
              <a:rPr lang="en-US" sz="2400" b="1"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Calibri" panose="020F0502020204030204" pitchFamily="34" charset="0"/>
                <a:ea typeface="Calibri" panose="020F0502020204030204" pitchFamily="34" charset="0"/>
                <a:cs typeface="Times New Roman" panose="02020603050405020304" pitchFamily="18" charset="0"/>
              </a:rPr>
              <a:t>National Institutes of Health, 2019.</a:t>
            </a:r>
          </a:p>
          <a:p>
            <a:r>
              <a:rPr lang="en-US" sz="2400" b="1" dirty="0"/>
              <a:t>ABSA International </a:t>
            </a:r>
            <a:r>
              <a:rPr lang="en-US" sz="2400" dirty="0"/>
              <a:t>, The American Biological Safety Association International</a:t>
            </a:r>
          </a:p>
          <a:p>
            <a:pPr marR="0" lvl="0">
              <a:lnSpc>
                <a:spcPct val="110000"/>
              </a:lnSpc>
              <a:spcBef>
                <a:spcPts val="0"/>
              </a:spcBef>
              <a:spcAft>
                <a:spcPts val="0"/>
              </a:spcAft>
              <a:buClr>
                <a:schemeClr val="tx1"/>
              </a:buClr>
            </a:pPr>
            <a:r>
              <a:rPr lang="en-US" sz="2400" b="1" u="sng" dirty="0">
                <a:solidFill>
                  <a:srgbClr val="0563C1"/>
                </a:solidFill>
                <a:effectLst/>
                <a:ea typeface="Times New Roman" panose="02020603050405020304" pitchFamily="18" charset="0"/>
                <a:cs typeface="Times New Roman" panose="02020603050405020304" pitchFamily="18" charset="0"/>
                <a:hlinkClick r:id="rId8"/>
              </a:rPr>
              <a:t>NIH Guidelines Frequently Asked Questions</a:t>
            </a:r>
            <a:r>
              <a:rPr lang="en-US" sz="2400" dirty="0">
                <a:effectLst/>
                <a:latin typeface="Calibri" panose="020F0502020204030204" pitchFamily="34" charset="0"/>
                <a:ea typeface="Calibri" panose="020F0502020204030204" pitchFamily="34" charset="0"/>
                <a:cs typeface="Times New Roman" panose="02020603050405020304" pitchFamily="18" charset="0"/>
              </a:rPr>
              <a:t>, National Institutes of Health</a:t>
            </a:r>
            <a:endParaRPr lang="en-US" sz="2400" b="1" dirty="0">
              <a:effectLst/>
              <a:ea typeface="Times New Roman" panose="02020603050405020304" pitchFamily="18" charset="0"/>
              <a:cs typeface="Times New Roman" panose="02020603050405020304" pitchFamily="18" charset="0"/>
            </a:endParaRPr>
          </a:p>
          <a:p>
            <a:pPr marR="0" lvl="0">
              <a:lnSpc>
                <a:spcPct val="110000"/>
              </a:lnSpc>
              <a:spcBef>
                <a:spcPts val="0"/>
              </a:spcBef>
              <a:spcAft>
                <a:spcPts val="0"/>
              </a:spcAft>
              <a:buClr>
                <a:schemeClr val="tx1"/>
              </a:buClr>
            </a:pPr>
            <a:r>
              <a:rPr lang="en-US" sz="2400" b="1" u="sng" dirty="0">
                <a:solidFill>
                  <a:srgbClr val="0563C1"/>
                </a:solidFill>
                <a:effectLst/>
                <a:ea typeface="Times New Roman" panose="02020603050405020304" pitchFamily="18" charset="0"/>
                <a:cs typeface="Times New Roman" panose="02020603050405020304" pitchFamily="18" charset="0"/>
                <a:hlinkClick r:id="rId9"/>
              </a:rPr>
              <a:t>NIH Investigator Responsibilities under the NIH Guidelines</a:t>
            </a:r>
            <a:r>
              <a:rPr lang="en-US" sz="2400" dirty="0">
                <a:effectLst/>
                <a:latin typeface="Calibri" panose="020F0502020204030204" pitchFamily="34" charset="0"/>
                <a:ea typeface="Calibri" panose="020F0502020204030204" pitchFamily="34" charset="0"/>
                <a:cs typeface="Times New Roman" panose="02020603050405020304" pitchFamily="18" charset="0"/>
              </a:rPr>
              <a:t>, National Institutes of Health, October 2021</a:t>
            </a:r>
            <a:endParaRPr lang="en-US" sz="2400" b="1" dirty="0">
              <a:effectLst/>
              <a:ea typeface="Times New Roman" panose="02020603050405020304" pitchFamily="18" charset="0"/>
              <a:cs typeface="Times New Roman" panose="02020603050405020304" pitchFamily="18" charset="0"/>
            </a:endParaRPr>
          </a:p>
          <a:p>
            <a:pPr marL="0" indent="0">
              <a:buNone/>
            </a:pPr>
            <a:endParaRPr lang="en-US" sz="2400" dirty="0"/>
          </a:p>
        </p:txBody>
      </p:sp>
      <p:sp>
        <p:nvSpPr>
          <p:cNvPr id="4" name="Footer Placeholder 4">
            <a:extLst>
              <a:ext uri="{FF2B5EF4-FFF2-40B4-BE49-F238E27FC236}">
                <a16:creationId xmlns:a16="http://schemas.microsoft.com/office/drawing/2014/main" id="{519D5DEA-59B7-44F0-A5D9-8391148C9E16}"/>
              </a:ext>
            </a:extLst>
          </p:cNvPr>
          <p:cNvSpPr txBox="1">
            <a:spLocks/>
          </p:cNvSpPr>
          <p:nvPr/>
        </p:nvSpPr>
        <p:spPr>
          <a:xfrm>
            <a:off x="3289300" y="6248401"/>
            <a:ext cx="4813300" cy="5588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03E7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3E7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3E7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3E7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3E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solidFill>
                  <a:schemeClr val="bg1"/>
                </a:solidFill>
              </a:rPr>
              <a:t>For questions, please use Q&amp;A box and address to “All Panelists.” </a:t>
            </a:r>
          </a:p>
          <a:p>
            <a:pPr marL="0" indent="0">
              <a:buNone/>
            </a:pPr>
            <a:r>
              <a:rPr lang="en-US" sz="1400" b="1" dirty="0">
                <a:solidFill>
                  <a:schemeClr val="bg1"/>
                </a:solidFill>
              </a:rPr>
              <a:t>All Webinars will be recorded and posted within one week.</a:t>
            </a:r>
          </a:p>
        </p:txBody>
      </p:sp>
      <p:sp>
        <p:nvSpPr>
          <p:cNvPr id="8" name="Slide Number Placeholder 7">
            <a:extLst>
              <a:ext uri="{FF2B5EF4-FFF2-40B4-BE49-F238E27FC236}">
                <a16:creationId xmlns:a16="http://schemas.microsoft.com/office/drawing/2014/main" id="{962D052E-AC95-4493-9FDB-C1FED3DA8A03}"/>
              </a:ext>
            </a:extLst>
          </p:cNvPr>
          <p:cNvSpPr>
            <a:spLocks noGrp="1"/>
          </p:cNvSpPr>
          <p:nvPr>
            <p:ph type="sldNum" sz="quarter" idx="12"/>
          </p:nvPr>
        </p:nvSpPr>
        <p:spPr/>
        <p:txBody>
          <a:bodyPr/>
          <a:lstStyle/>
          <a:p>
            <a:fld id="{50EE7798-284D-44E6-BD33-EC3C7F4CA87C}" type="slidenum">
              <a:rPr lang="en-US" smtClean="0"/>
              <a:t>39</a:t>
            </a:fld>
            <a:endParaRPr lang="en-US" dirty="0"/>
          </a:p>
        </p:txBody>
      </p:sp>
    </p:spTree>
    <p:extLst>
      <p:ext uri="{BB962C8B-B14F-4D97-AF65-F5344CB8AC3E}">
        <p14:creationId xmlns:p14="http://schemas.microsoft.com/office/powerpoint/2010/main" val="1673562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E05AC4E5-9668-4C4A-A33E-618212400F1F}"/>
              </a:ext>
            </a:extLst>
          </p:cNvPr>
          <p:cNvSpPr>
            <a:spLocks noGrp="1"/>
          </p:cNvSpPr>
          <p:nvPr>
            <p:ph idx="1"/>
          </p:nvPr>
        </p:nvSpPr>
        <p:spPr>
          <a:xfrm>
            <a:off x="371475" y="1361621"/>
            <a:ext cx="7117537" cy="4351338"/>
          </a:xfrm>
        </p:spPr>
        <p:txBody>
          <a:bodyPr anchor="ctr"/>
          <a:lstStyle/>
          <a:p>
            <a:pPr marL="0" indent="0">
              <a:buNone/>
            </a:pPr>
            <a:r>
              <a:rPr lang="en-US" sz="3200" b="1" dirty="0"/>
              <a:t>John Balog, BS,</a:t>
            </a:r>
            <a:r>
              <a:rPr lang="en-US" sz="3200" b="1" dirty="0">
                <a:solidFill>
                  <a:srgbClr val="FF0000"/>
                </a:solidFill>
              </a:rPr>
              <a:t> </a:t>
            </a:r>
            <a:r>
              <a:rPr lang="en-US" sz="3200" b="1" dirty="0"/>
              <a:t>RBP (ABSA)</a:t>
            </a:r>
          </a:p>
          <a:p>
            <a:pPr marL="0" indent="0">
              <a:buNone/>
            </a:pPr>
            <a:r>
              <a:rPr lang="en-US" sz="3200" dirty="0"/>
              <a:t>ORD National Biosafety Officer, ORPP&amp;E</a:t>
            </a:r>
          </a:p>
          <a:p>
            <a:pPr marL="0" indent="0">
              <a:buNone/>
            </a:pPr>
            <a:endParaRPr lang="en-US" dirty="0"/>
          </a:p>
        </p:txBody>
      </p:sp>
      <p:pic>
        <p:nvPicPr>
          <p:cNvPr id="4" name="Picture 3" descr="A person in a suit&#10;&#10;Description automatically generated with low confidence">
            <a:extLst>
              <a:ext uri="{FF2B5EF4-FFF2-40B4-BE49-F238E27FC236}">
                <a16:creationId xmlns:a16="http://schemas.microsoft.com/office/drawing/2014/main" id="{ACA89029-E52A-41D1-9221-FAE6166AEB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88047" y="1145041"/>
            <a:ext cx="3765646" cy="4755016"/>
          </a:xfrm>
          <a:prstGeom prst="rect">
            <a:avLst/>
          </a:prstGeom>
        </p:spPr>
      </p:pic>
      <p:sp>
        <p:nvSpPr>
          <p:cNvPr id="7" name="Title 1">
            <a:extLst>
              <a:ext uri="{FF2B5EF4-FFF2-40B4-BE49-F238E27FC236}">
                <a16:creationId xmlns:a16="http://schemas.microsoft.com/office/drawing/2014/main" id="{820F411F-C360-4319-8C94-32E1ACE5AB62}"/>
              </a:ext>
            </a:extLst>
          </p:cNvPr>
          <p:cNvSpPr txBox="1">
            <a:spLocks/>
          </p:cNvSpPr>
          <p:nvPr/>
        </p:nvSpPr>
        <p:spPr>
          <a:xfrm>
            <a:off x="838200" y="119743"/>
            <a:ext cx="10515600" cy="7529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a:lstStyle>
          <a:p>
            <a:pPr algn="ctr"/>
            <a:r>
              <a:rPr lang="en-US" dirty="0">
                <a:latin typeface="+mn-lt"/>
                <a:cs typeface="Arial" panose="020B0604020202020204" pitchFamily="34" charset="0"/>
              </a:rPr>
              <a:t>Lead Presenter</a:t>
            </a:r>
          </a:p>
        </p:txBody>
      </p:sp>
      <p:sp>
        <p:nvSpPr>
          <p:cNvPr id="5" name="Footer Placeholder 4">
            <a:extLst>
              <a:ext uri="{FF2B5EF4-FFF2-40B4-BE49-F238E27FC236}">
                <a16:creationId xmlns:a16="http://schemas.microsoft.com/office/drawing/2014/main" id="{2D53AE3B-6E37-4081-AB5F-33A5D98778DB}"/>
              </a:ext>
            </a:extLst>
          </p:cNvPr>
          <p:cNvSpPr txBox="1">
            <a:spLocks/>
          </p:cNvSpPr>
          <p:nvPr/>
        </p:nvSpPr>
        <p:spPr>
          <a:xfrm>
            <a:off x="3289300" y="6248401"/>
            <a:ext cx="4813300" cy="5588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03E7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3E7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3E7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3E7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3E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solidFill>
                  <a:schemeClr val="bg1"/>
                </a:solidFill>
              </a:rPr>
              <a:t>For questions, please use Q&amp;A box and address to “All Panelists.” </a:t>
            </a:r>
          </a:p>
          <a:p>
            <a:pPr marL="0" indent="0">
              <a:buNone/>
            </a:pPr>
            <a:r>
              <a:rPr lang="en-US" sz="1400" b="1" dirty="0">
                <a:solidFill>
                  <a:schemeClr val="bg1"/>
                </a:solidFill>
              </a:rPr>
              <a:t>All Webinars will be recorded and posted within one week.</a:t>
            </a:r>
          </a:p>
        </p:txBody>
      </p:sp>
      <p:sp>
        <p:nvSpPr>
          <p:cNvPr id="8" name="Slide Number Placeholder 7">
            <a:extLst>
              <a:ext uri="{FF2B5EF4-FFF2-40B4-BE49-F238E27FC236}">
                <a16:creationId xmlns:a16="http://schemas.microsoft.com/office/drawing/2014/main" id="{6F169ADA-5DC0-4968-8BBB-E03CACFB47F3}"/>
              </a:ext>
            </a:extLst>
          </p:cNvPr>
          <p:cNvSpPr>
            <a:spLocks noGrp="1"/>
          </p:cNvSpPr>
          <p:nvPr>
            <p:ph type="sldNum" sz="quarter" idx="12"/>
          </p:nvPr>
        </p:nvSpPr>
        <p:spPr/>
        <p:txBody>
          <a:bodyPr/>
          <a:lstStyle/>
          <a:p>
            <a:fld id="{50EE7798-284D-44E6-BD33-EC3C7F4CA87C}" type="slidenum">
              <a:rPr lang="en-US" smtClean="0"/>
              <a:t>4</a:t>
            </a:fld>
            <a:endParaRPr lang="en-US" dirty="0"/>
          </a:p>
        </p:txBody>
      </p:sp>
    </p:spTree>
    <p:extLst>
      <p:ext uri="{BB962C8B-B14F-4D97-AF65-F5344CB8AC3E}">
        <p14:creationId xmlns:p14="http://schemas.microsoft.com/office/powerpoint/2010/main" val="8848200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E226D-198B-4117-8E36-196667A3620D}"/>
              </a:ext>
            </a:extLst>
          </p:cNvPr>
          <p:cNvSpPr>
            <a:spLocks noGrp="1"/>
          </p:cNvSpPr>
          <p:nvPr>
            <p:ph type="title"/>
          </p:nvPr>
        </p:nvSpPr>
        <p:spPr>
          <a:xfrm>
            <a:off x="838200" y="166264"/>
            <a:ext cx="10515600" cy="618385"/>
          </a:xfrm>
        </p:spPr>
        <p:txBody>
          <a:bodyPr/>
          <a:lstStyle/>
          <a:p>
            <a:pPr algn="ctr"/>
            <a:r>
              <a:rPr lang="en-US" dirty="0">
                <a:latin typeface="+mn-lt"/>
              </a:rPr>
              <a:t>References (cont.)</a:t>
            </a:r>
          </a:p>
        </p:txBody>
      </p:sp>
      <p:sp>
        <p:nvSpPr>
          <p:cNvPr id="3" name="Content Placeholder 2">
            <a:extLst>
              <a:ext uri="{FF2B5EF4-FFF2-40B4-BE49-F238E27FC236}">
                <a16:creationId xmlns:a16="http://schemas.microsoft.com/office/drawing/2014/main" id="{C0066DBA-CD34-4A9F-863E-6E5D0CD9AE87}"/>
              </a:ext>
            </a:extLst>
          </p:cNvPr>
          <p:cNvSpPr>
            <a:spLocks noGrp="1"/>
          </p:cNvSpPr>
          <p:nvPr>
            <p:ph idx="1"/>
          </p:nvPr>
        </p:nvSpPr>
        <p:spPr>
          <a:xfrm>
            <a:off x="294296" y="1023417"/>
            <a:ext cx="11117169" cy="5001601"/>
          </a:xfrm>
        </p:spPr>
        <p:txBody>
          <a:bodyPr/>
          <a:lstStyle/>
          <a:p>
            <a:pPr marR="0" lvl="0">
              <a:lnSpc>
                <a:spcPct val="110000"/>
              </a:lnSpc>
              <a:spcBef>
                <a:spcPts val="0"/>
              </a:spcBef>
              <a:spcAft>
                <a:spcPts val="0"/>
              </a:spcAft>
              <a:buClr>
                <a:schemeClr val="tx1"/>
              </a:buClr>
            </a:pPr>
            <a:r>
              <a:rPr lang="en-US" sz="2400" b="1" u="sng" dirty="0">
                <a:solidFill>
                  <a:srgbClr val="0563C1"/>
                </a:solidFill>
                <a:effectLst/>
                <a:ea typeface="Times New Roman" panose="02020603050405020304" pitchFamily="18" charset="0"/>
                <a:cs typeface="Times New Roman" panose="02020603050405020304" pitchFamily="18" charset="0"/>
                <a:hlinkClick r:id="rId3"/>
              </a:rPr>
              <a:t>NIH IBC Self-Assessment Tool</a:t>
            </a:r>
            <a:r>
              <a:rPr lang="en-US" sz="2400" dirty="0">
                <a:effectLst/>
                <a:latin typeface="Calibri" panose="020F0502020204030204" pitchFamily="34" charset="0"/>
                <a:ea typeface="Calibri" panose="020F0502020204030204" pitchFamily="34" charset="0"/>
                <a:cs typeface="Times New Roman" panose="02020603050405020304" pitchFamily="18" charset="0"/>
              </a:rPr>
              <a:t>, National Institutes of Health, October 2021</a:t>
            </a:r>
            <a:endParaRPr lang="en-US" sz="2400" b="1" dirty="0">
              <a:effectLst/>
              <a:ea typeface="Times New Roman" panose="02020603050405020304" pitchFamily="18" charset="0"/>
              <a:cs typeface="Times New Roman" panose="02020603050405020304" pitchFamily="18" charset="0"/>
            </a:endParaRPr>
          </a:p>
          <a:p>
            <a:pPr marR="0" lvl="0">
              <a:lnSpc>
                <a:spcPct val="110000"/>
              </a:lnSpc>
              <a:spcBef>
                <a:spcPts val="0"/>
              </a:spcBef>
              <a:spcAft>
                <a:spcPts val="0"/>
              </a:spcAft>
              <a:buClr>
                <a:schemeClr val="tx1"/>
              </a:buClr>
            </a:pPr>
            <a:r>
              <a:rPr lang="en-US" sz="2400" b="1" u="sng" dirty="0">
                <a:solidFill>
                  <a:srgbClr val="0563C1"/>
                </a:solidFill>
                <a:effectLst/>
                <a:ea typeface="Times New Roman" panose="02020603050405020304" pitchFamily="18" charset="0"/>
                <a:cs typeface="Times New Roman" panose="02020603050405020304" pitchFamily="18" charset="0"/>
                <a:hlinkClick r:id="rId4"/>
              </a:rPr>
              <a:t>NIH Incident Reporting Frequently Asked Questions</a:t>
            </a:r>
            <a:r>
              <a:rPr lang="en-US" sz="2400" dirty="0">
                <a:effectLst/>
                <a:latin typeface="Calibri" panose="020F0502020204030204" pitchFamily="34" charset="0"/>
                <a:ea typeface="Calibri" panose="020F0502020204030204" pitchFamily="34" charset="0"/>
                <a:cs typeface="Times New Roman" panose="02020603050405020304" pitchFamily="18" charset="0"/>
              </a:rPr>
              <a:t>, National Institutes of Health, May 2019</a:t>
            </a:r>
            <a:endParaRPr lang="en-US" sz="2400" b="1" dirty="0">
              <a:effectLst/>
              <a:ea typeface="Times New Roman" panose="02020603050405020304" pitchFamily="18" charset="0"/>
              <a:cs typeface="Times New Roman" panose="02020603050405020304" pitchFamily="18" charset="0"/>
            </a:endParaRPr>
          </a:p>
          <a:p>
            <a:pPr>
              <a:lnSpc>
                <a:spcPct val="110000"/>
              </a:lnSpc>
              <a:spcBef>
                <a:spcPts val="0"/>
              </a:spcBef>
              <a:buClr>
                <a:schemeClr val="tx1"/>
              </a:buClr>
            </a:pPr>
            <a:r>
              <a:rPr lang="en-US" sz="2400" b="1" u="sng" dirty="0">
                <a:solidFill>
                  <a:srgbClr val="0563C1"/>
                </a:solidFill>
                <a:effectLst/>
                <a:ea typeface="Times New Roman" panose="02020603050405020304" pitchFamily="18" charset="0"/>
                <a:cs typeface="Times New Roman" panose="02020603050405020304" pitchFamily="18" charset="0"/>
                <a:hlinkClick r:id="rId5"/>
              </a:rPr>
              <a:t>NIH Incident Reporting Template</a:t>
            </a:r>
            <a:r>
              <a:rPr lang="en-US" sz="2400" dirty="0">
                <a:effectLst/>
                <a:latin typeface="Calibri" panose="020F0502020204030204" pitchFamily="34" charset="0"/>
                <a:ea typeface="Calibri" panose="020F0502020204030204" pitchFamily="34" charset="0"/>
                <a:cs typeface="Times New Roman" panose="02020603050405020304" pitchFamily="18" charset="0"/>
              </a:rPr>
              <a:t>, National Institutes of Health, April 2019</a:t>
            </a:r>
            <a:endParaRPr lang="en-US" sz="2400" b="1" dirty="0">
              <a:effectLst/>
              <a:ea typeface="Times New Roman" panose="02020603050405020304" pitchFamily="18" charset="0"/>
              <a:cs typeface="Times New Roman" panose="02020603050405020304" pitchFamily="18" charset="0"/>
            </a:endParaRPr>
          </a:p>
          <a:p>
            <a:pPr marR="0" lvl="0">
              <a:lnSpc>
                <a:spcPct val="110000"/>
              </a:lnSpc>
              <a:spcBef>
                <a:spcPts val="0"/>
              </a:spcBef>
              <a:spcAft>
                <a:spcPts val="0"/>
              </a:spcAft>
              <a:buClr>
                <a:schemeClr val="tx1"/>
              </a:buClr>
            </a:pPr>
            <a:r>
              <a:rPr lang="en-US" sz="2400" b="1" u="sng" dirty="0">
                <a:solidFill>
                  <a:srgbClr val="0563C1"/>
                </a:solidFill>
                <a:effectLst/>
                <a:ea typeface="Times New Roman" panose="02020603050405020304" pitchFamily="18" charset="0"/>
                <a:cs typeface="Times New Roman" panose="02020603050405020304" pitchFamily="18" charset="0"/>
                <a:hlinkClick r:id="rId6"/>
              </a:rPr>
              <a:t>OSHA Bloodborne Pathogens Standard (29 CFR 1910.1030)</a:t>
            </a:r>
            <a:endParaRPr lang="en-US" sz="2400" b="1" dirty="0">
              <a:effectLst/>
              <a:ea typeface="Times New Roman" panose="02020603050405020304" pitchFamily="18" charset="0"/>
              <a:cs typeface="Times New Roman" panose="02020603050405020304" pitchFamily="18" charset="0"/>
            </a:endParaRPr>
          </a:p>
          <a:p>
            <a:pPr>
              <a:lnSpc>
                <a:spcPct val="110000"/>
              </a:lnSpc>
              <a:spcBef>
                <a:spcPts val="0"/>
              </a:spcBef>
              <a:buClr>
                <a:schemeClr val="tx1"/>
              </a:buClr>
            </a:pPr>
            <a:r>
              <a:rPr lang="en-US" sz="2400" b="1" u="sng" dirty="0">
                <a:solidFill>
                  <a:srgbClr val="0563C1"/>
                </a:solidFill>
                <a:effectLst/>
                <a:ea typeface="Times New Roman" panose="02020603050405020304" pitchFamily="18" charset="0"/>
                <a:cs typeface="Times New Roman" panose="02020603050405020304" pitchFamily="18" charset="0"/>
                <a:hlinkClick r:id="rId6"/>
              </a:rPr>
              <a:t>IATA Dangerous Goods Regulations (Infectious Substances Shipping Guidelines)</a:t>
            </a:r>
            <a:r>
              <a:rPr lang="en-US" sz="2400" b="1" u="sng" dirty="0">
                <a:solidFill>
                  <a:srgbClr val="0563C1"/>
                </a:solidFill>
                <a:effectLst/>
                <a:ea typeface="Times New Roman" panose="02020603050405020304" pitchFamily="18" charset="0"/>
                <a:cs typeface="Times New Roman" panose="02020603050405020304" pitchFamily="18" charset="0"/>
                <a:hlinkClick r:id="rId7"/>
              </a:rPr>
              <a:t> Pathogen Safety Data Sheets and Risk Assessment</a:t>
            </a:r>
            <a:r>
              <a:rPr lang="en-US" sz="2400" dirty="0">
                <a:effectLst/>
                <a:latin typeface="Calibri" panose="020F0502020204030204" pitchFamily="34" charset="0"/>
                <a:ea typeface="Calibri" panose="020F0502020204030204" pitchFamily="34" charset="0"/>
                <a:cs typeface="Times New Roman" panose="02020603050405020304" pitchFamily="18" charset="0"/>
              </a:rPr>
              <a:t>, Public Health Agency of Canada</a:t>
            </a:r>
            <a:endParaRPr lang="en-US" sz="2400" b="1" u="sng" dirty="0">
              <a:solidFill>
                <a:srgbClr val="0563C1"/>
              </a:solidFill>
              <a:effectLst/>
              <a:ea typeface="Times New Roman" panose="02020603050405020304" pitchFamily="18" charset="0"/>
              <a:cs typeface="Times New Roman" panose="02020603050405020304" pitchFamily="18" charset="0"/>
              <a:hlinkClick r:id="rId7"/>
            </a:endParaRPr>
          </a:p>
          <a:p>
            <a:pPr>
              <a:lnSpc>
                <a:spcPct val="110000"/>
              </a:lnSpc>
              <a:spcBef>
                <a:spcPts val="0"/>
              </a:spcBef>
              <a:buClr>
                <a:schemeClr val="tx1"/>
              </a:buClr>
            </a:pPr>
            <a:r>
              <a:rPr lang="en-US" sz="2400" b="1" u="sng" dirty="0">
                <a:solidFill>
                  <a:srgbClr val="0563C1"/>
                </a:solidFill>
                <a:effectLst/>
                <a:ea typeface="Times New Roman" panose="02020603050405020304" pitchFamily="18" charset="0"/>
                <a:cs typeface="Times New Roman" panose="02020603050405020304" pitchFamily="18" charset="0"/>
                <a:hlinkClick r:id="rId8"/>
              </a:rPr>
              <a:t>General Microbiology Fact Sheet: OSHA/ABSA Alliance Program</a:t>
            </a:r>
            <a:r>
              <a:rPr lang="en-US" sz="2400" dirty="0">
                <a:effectLst/>
                <a:latin typeface="Calibri" panose="020F0502020204030204" pitchFamily="34" charset="0"/>
                <a:ea typeface="Calibri" panose="020F0502020204030204" pitchFamily="34" charset="0"/>
                <a:cs typeface="Times New Roman" panose="02020603050405020304" pitchFamily="18" charset="0"/>
              </a:rPr>
              <a:t>, Occupational Health and Safety Administration and ABSA International Alliance Program</a:t>
            </a:r>
            <a:endParaRPr lang="en-US" sz="2400" b="1" dirty="0">
              <a:effectLst/>
              <a:ea typeface="Times New Roman" panose="02020603050405020304" pitchFamily="18" charset="0"/>
              <a:cs typeface="Times New Roman" panose="02020603050405020304" pitchFamily="18" charset="0"/>
            </a:endParaRPr>
          </a:p>
          <a:p>
            <a:pPr>
              <a:lnSpc>
                <a:spcPct val="110000"/>
              </a:lnSpc>
              <a:spcBef>
                <a:spcPts val="0"/>
              </a:spcBef>
              <a:spcAft>
                <a:spcPts val="600"/>
              </a:spcAft>
              <a:buClr>
                <a:schemeClr val="tx1"/>
              </a:buClr>
            </a:pPr>
            <a:r>
              <a:rPr lang="en-US" sz="2400" b="1" u="sng" dirty="0">
                <a:solidFill>
                  <a:srgbClr val="0563C1"/>
                </a:solidFill>
                <a:effectLst/>
                <a:ea typeface="Times New Roman" panose="02020603050405020304" pitchFamily="18" charset="0"/>
                <a:cs typeface="Times New Roman" panose="02020603050405020304" pitchFamily="18" charset="0"/>
                <a:hlinkClick r:id="rId9"/>
              </a:rPr>
              <a:t>Selected EPA-Registered Disinfectants</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a:t>US Environmental Protection Agency</a:t>
            </a:r>
            <a:endParaRPr lang="en-US" sz="2400" b="1" dirty="0">
              <a:effectLst/>
              <a:ea typeface="Times New Roman" panose="02020603050405020304" pitchFamily="18" charset="0"/>
              <a:cs typeface="Times New Roman" panose="02020603050405020304" pitchFamily="18" charset="0"/>
            </a:endParaRPr>
          </a:p>
          <a:p>
            <a:pPr marR="0" lvl="0">
              <a:lnSpc>
                <a:spcPct val="110000"/>
              </a:lnSpc>
              <a:spcBef>
                <a:spcPts val="0"/>
              </a:spcBef>
              <a:spcAft>
                <a:spcPts val="600"/>
              </a:spcAft>
              <a:buClr>
                <a:schemeClr val="tx1"/>
              </a:buClr>
            </a:pPr>
            <a:r>
              <a:rPr lang="en-US" sz="2400" b="1" u="sng" dirty="0">
                <a:solidFill>
                  <a:srgbClr val="0563C1"/>
                </a:solidFill>
                <a:effectLst/>
                <a:ea typeface="Times New Roman" panose="02020603050405020304" pitchFamily="18" charset="0"/>
                <a:cs typeface="Times New Roman" panose="02020603050405020304" pitchFamily="18" charset="0"/>
                <a:hlinkClick r:id="rId10"/>
              </a:rPr>
              <a:t>CDC and USDA Select Agents Regulations</a:t>
            </a:r>
            <a:r>
              <a:rPr lang="en-US" sz="2400" dirty="0">
                <a:effectLst/>
                <a:latin typeface="Calibri" panose="020F0502020204030204" pitchFamily="34" charset="0"/>
                <a:ea typeface="Calibri" panose="020F0502020204030204" pitchFamily="34" charset="0"/>
                <a:cs typeface="Times New Roman" panose="02020603050405020304" pitchFamily="18" charset="0"/>
              </a:rPr>
              <a:t> , </a:t>
            </a:r>
            <a:r>
              <a:rPr lang="en-US" sz="2400" dirty="0"/>
              <a:t>Centers for Diseases Control and Prevention</a:t>
            </a:r>
            <a:endParaRPr lang="en-US" sz="2400" b="1" dirty="0"/>
          </a:p>
          <a:p>
            <a:pPr marR="0" lvl="0">
              <a:lnSpc>
                <a:spcPct val="110000"/>
              </a:lnSpc>
              <a:spcBef>
                <a:spcPts val="0"/>
              </a:spcBef>
              <a:spcAft>
                <a:spcPts val="0"/>
              </a:spcAft>
              <a:buClr>
                <a:schemeClr val="tx1"/>
              </a:buClr>
            </a:pPr>
            <a:endParaRPr lang="en-US" sz="2400" b="1" dirty="0"/>
          </a:p>
        </p:txBody>
      </p:sp>
      <p:sp>
        <p:nvSpPr>
          <p:cNvPr id="4" name="Footer Placeholder 4">
            <a:extLst>
              <a:ext uri="{FF2B5EF4-FFF2-40B4-BE49-F238E27FC236}">
                <a16:creationId xmlns:a16="http://schemas.microsoft.com/office/drawing/2014/main" id="{519D5DEA-59B7-44F0-A5D9-8391148C9E16}"/>
              </a:ext>
            </a:extLst>
          </p:cNvPr>
          <p:cNvSpPr txBox="1">
            <a:spLocks/>
          </p:cNvSpPr>
          <p:nvPr/>
        </p:nvSpPr>
        <p:spPr>
          <a:xfrm>
            <a:off x="3289300" y="6248401"/>
            <a:ext cx="4813300" cy="5588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03E7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3E7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3E7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3E7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3E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solidFill>
                  <a:schemeClr val="bg1"/>
                </a:solidFill>
              </a:rPr>
              <a:t>For questions, please use Q&amp;A box and address to “All Panelists.” </a:t>
            </a:r>
          </a:p>
          <a:p>
            <a:pPr marL="0" indent="0">
              <a:buNone/>
            </a:pPr>
            <a:r>
              <a:rPr lang="en-US" sz="1400" b="1" dirty="0">
                <a:solidFill>
                  <a:schemeClr val="bg1"/>
                </a:solidFill>
              </a:rPr>
              <a:t>All Webinars will be recorded and posted within one week.</a:t>
            </a:r>
          </a:p>
        </p:txBody>
      </p:sp>
      <p:sp>
        <p:nvSpPr>
          <p:cNvPr id="8" name="Slide Number Placeholder 7">
            <a:extLst>
              <a:ext uri="{FF2B5EF4-FFF2-40B4-BE49-F238E27FC236}">
                <a16:creationId xmlns:a16="http://schemas.microsoft.com/office/drawing/2014/main" id="{3051432C-A4DB-45BE-B8B0-8842B7951DB5}"/>
              </a:ext>
            </a:extLst>
          </p:cNvPr>
          <p:cNvSpPr>
            <a:spLocks noGrp="1"/>
          </p:cNvSpPr>
          <p:nvPr>
            <p:ph type="sldNum" sz="quarter" idx="12"/>
          </p:nvPr>
        </p:nvSpPr>
        <p:spPr/>
        <p:txBody>
          <a:bodyPr/>
          <a:lstStyle/>
          <a:p>
            <a:fld id="{50EE7798-284D-44E6-BD33-EC3C7F4CA87C}" type="slidenum">
              <a:rPr lang="en-US" smtClean="0"/>
              <a:t>40</a:t>
            </a:fld>
            <a:endParaRPr lang="en-US" dirty="0"/>
          </a:p>
        </p:txBody>
      </p:sp>
    </p:spTree>
    <p:extLst>
      <p:ext uri="{BB962C8B-B14F-4D97-AF65-F5344CB8AC3E}">
        <p14:creationId xmlns:p14="http://schemas.microsoft.com/office/powerpoint/2010/main" val="25486804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59DE9E-4199-4C93-8798-1FBA46731D13}"/>
              </a:ext>
            </a:extLst>
          </p:cNvPr>
          <p:cNvSpPr>
            <a:spLocks noGrp="1"/>
          </p:cNvSpPr>
          <p:nvPr>
            <p:ph idx="1"/>
          </p:nvPr>
        </p:nvSpPr>
        <p:spPr/>
        <p:txBody>
          <a:bodyPr/>
          <a:lstStyle/>
          <a:p>
            <a:r>
              <a:rPr lang="en-US" dirty="0">
                <a:ea typeface="+mn-lt"/>
                <a:cs typeface="+mn-lt"/>
              </a:rPr>
              <a:t>A recording of this session and the associated handouts will be available on ORPP&amp;E’s Education and Training website approximately one-week post-webinar</a:t>
            </a:r>
          </a:p>
          <a:p>
            <a:r>
              <a:rPr lang="en-US" sz="2000" dirty="0">
                <a:cs typeface="Calibri" panose="020F0502020204030204"/>
              </a:rPr>
              <a:t>Webinar #1 – Biosafety and Biosecurity Program: New Initiatives for VHA Facility Support</a:t>
            </a:r>
          </a:p>
          <a:p>
            <a:r>
              <a:rPr lang="en-US" sz="2000" dirty="0">
                <a:cs typeface="Calibri" panose="020F0502020204030204"/>
              </a:rPr>
              <a:t>Webinar #2 – Foundations of a Biomedical Research Laboratory </a:t>
            </a:r>
            <a:r>
              <a:rPr lang="en-US" sz="2000" dirty="0" err="1">
                <a:cs typeface="Calibri" panose="020F0502020204030204"/>
              </a:rPr>
              <a:t>Biorisk</a:t>
            </a:r>
            <a:r>
              <a:rPr lang="en-US" sz="2000" dirty="0">
                <a:cs typeface="Calibri" panose="020F0502020204030204"/>
              </a:rPr>
              <a:t> Management Program</a:t>
            </a:r>
          </a:p>
          <a:p>
            <a:r>
              <a:rPr lang="en-US" sz="2000" dirty="0">
                <a:cs typeface="Calibri" panose="020F0502020204030204"/>
              </a:rPr>
              <a:t>Webinar #3 – Institutional Biosafety Committee (IBC) Roles and Responsibilities to Support Recombinant or Synthetic Nucleic Acid Research in VA Biomedical Research Laboratories </a:t>
            </a:r>
            <a:endParaRPr lang="en-US" dirty="0">
              <a:cs typeface="Calibri" panose="020F0502020204030204"/>
            </a:endParaRPr>
          </a:p>
          <a:p>
            <a:r>
              <a:rPr lang="en-US" dirty="0">
                <a:ea typeface="+mn-lt"/>
                <a:cs typeface="+mn-lt"/>
              </a:rPr>
              <a:t>An archive of all ORPP&amp;E webinars can be found here:  </a:t>
            </a:r>
            <a:r>
              <a:rPr lang="en-US" dirty="0">
                <a:ea typeface="+mn-lt"/>
                <a:cs typeface="+mn-lt"/>
                <a:hlinkClick r:id="rId3"/>
              </a:rPr>
              <a:t>https://www.research.va.gov/programs/orppe/education/webinars/archives.cfm.</a:t>
            </a:r>
            <a:endParaRPr lang="en-US" dirty="0">
              <a:cs typeface="Calibri"/>
            </a:endParaRPr>
          </a:p>
          <a:p>
            <a:endParaRPr lang="en-US" sz="2000" dirty="0">
              <a:cs typeface="Calibri"/>
            </a:endParaRPr>
          </a:p>
          <a:p>
            <a:endParaRPr lang="en-US" dirty="0"/>
          </a:p>
          <a:p>
            <a:endParaRPr lang="en-US" dirty="0"/>
          </a:p>
        </p:txBody>
      </p:sp>
      <p:sp>
        <p:nvSpPr>
          <p:cNvPr id="4" name="Footer Placeholder 4">
            <a:extLst>
              <a:ext uri="{FF2B5EF4-FFF2-40B4-BE49-F238E27FC236}">
                <a16:creationId xmlns:a16="http://schemas.microsoft.com/office/drawing/2014/main" id="{E6EEFA3D-CB22-D94A-31C8-197F4F32EC68}"/>
              </a:ext>
            </a:extLst>
          </p:cNvPr>
          <p:cNvSpPr txBox="1">
            <a:spLocks/>
          </p:cNvSpPr>
          <p:nvPr/>
        </p:nvSpPr>
        <p:spPr>
          <a:xfrm>
            <a:off x="3289300" y="6248401"/>
            <a:ext cx="4813300" cy="5588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03E7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3E7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3E7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3E7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3E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solidFill>
                  <a:schemeClr val="bg1"/>
                </a:solidFill>
              </a:rPr>
              <a:t>For questions, please use Q&amp;A box and address to “All Panelists.” </a:t>
            </a:r>
          </a:p>
          <a:p>
            <a:pPr marL="0" indent="0">
              <a:buNone/>
            </a:pPr>
            <a:r>
              <a:rPr lang="en-US" sz="1400" b="1" dirty="0">
                <a:solidFill>
                  <a:schemeClr val="bg1"/>
                </a:solidFill>
              </a:rPr>
              <a:t>All Webinars will be recorded and posted within one week.</a:t>
            </a:r>
          </a:p>
        </p:txBody>
      </p:sp>
      <p:sp>
        <p:nvSpPr>
          <p:cNvPr id="5" name="Title 1">
            <a:extLst>
              <a:ext uri="{FF2B5EF4-FFF2-40B4-BE49-F238E27FC236}">
                <a16:creationId xmlns:a16="http://schemas.microsoft.com/office/drawing/2014/main" id="{CF3F5AAC-9203-4104-9E85-B592C85A6A75}"/>
              </a:ext>
            </a:extLst>
          </p:cNvPr>
          <p:cNvSpPr txBox="1">
            <a:spLocks/>
          </p:cNvSpPr>
          <p:nvPr/>
        </p:nvSpPr>
        <p:spPr>
          <a:xfrm>
            <a:off x="838200" y="166264"/>
            <a:ext cx="10515600" cy="61838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a:lstStyle>
          <a:p>
            <a:pPr algn="ctr"/>
            <a:r>
              <a:rPr lang="en-US" dirty="0">
                <a:latin typeface="+mn-lt"/>
              </a:rPr>
              <a:t>Availability of Recording</a:t>
            </a:r>
          </a:p>
        </p:txBody>
      </p:sp>
      <p:sp>
        <p:nvSpPr>
          <p:cNvPr id="9" name="Slide Number Placeholder 8">
            <a:extLst>
              <a:ext uri="{FF2B5EF4-FFF2-40B4-BE49-F238E27FC236}">
                <a16:creationId xmlns:a16="http://schemas.microsoft.com/office/drawing/2014/main" id="{CF1CD3F8-CFCA-47E1-99F6-BA604AC0AA27}"/>
              </a:ext>
            </a:extLst>
          </p:cNvPr>
          <p:cNvSpPr>
            <a:spLocks noGrp="1"/>
          </p:cNvSpPr>
          <p:nvPr>
            <p:ph type="sldNum" sz="quarter" idx="12"/>
          </p:nvPr>
        </p:nvSpPr>
        <p:spPr/>
        <p:txBody>
          <a:bodyPr/>
          <a:lstStyle/>
          <a:p>
            <a:fld id="{50EE7798-284D-44E6-BD33-EC3C7F4CA87C}" type="slidenum">
              <a:rPr lang="en-US" smtClean="0"/>
              <a:t>41</a:t>
            </a:fld>
            <a:endParaRPr lang="en-US" dirty="0"/>
          </a:p>
        </p:txBody>
      </p:sp>
    </p:spTree>
    <p:extLst>
      <p:ext uri="{BB962C8B-B14F-4D97-AF65-F5344CB8AC3E}">
        <p14:creationId xmlns:p14="http://schemas.microsoft.com/office/powerpoint/2010/main" val="6620266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53FB3-E187-4A89-8F94-37352A1B5EF2}"/>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id="{AA3111E1-6B9F-45E5-BCFC-99FB92925893}"/>
              </a:ext>
            </a:extLst>
          </p:cNvPr>
          <p:cNvSpPr>
            <a:spLocks noGrp="1"/>
          </p:cNvSpPr>
          <p:nvPr>
            <p:ph idx="1"/>
          </p:nvPr>
        </p:nvSpPr>
        <p:spPr>
          <a:xfrm>
            <a:off x="838200" y="1253331"/>
            <a:ext cx="10515600" cy="4351338"/>
          </a:xfrm>
        </p:spPr>
        <p:txBody>
          <a:bodyPr anchor="ctr"/>
          <a:lstStyle/>
          <a:p>
            <a:pPr marL="0" indent="0" algn="ctr">
              <a:buNone/>
            </a:pPr>
            <a:r>
              <a:rPr lang="en-US" sz="4400" b="1" dirty="0"/>
              <a:t>Questions and Answers </a:t>
            </a:r>
          </a:p>
        </p:txBody>
      </p:sp>
      <p:sp>
        <p:nvSpPr>
          <p:cNvPr id="4" name="Footer Placeholder 4">
            <a:extLst>
              <a:ext uri="{FF2B5EF4-FFF2-40B4-BE49-F238E27FC236}">
                <a16:creationId xmlns:a16="http://schemas.microsoft.com/office/drawing/2014/main" id="{87B3A1A4-0569-4B79-B53E-52DB9D91AC40}"/>
              </a:ext>
            </a:extLst>
          </p:cNvPr>
          <p:cNvSpPr txBox="1">
            <a:spLocks/>
          </p:cNvSpPr>
          <p:nvPr/>
        </p:nvSpPr>
        <p:spPr>
          <a:xfrm>
            <a:off x="3289300" y="6248401"/>
            <a:ext cx="4813300" cy="5588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03E7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3E7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3E7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3E7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3E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solidFill>
                  <a:schemeClr val="bg1"/>
                </a:solidFill>
              </a:rPr>
              <a:t>For questions, please use Q&amp;A box and address to “All Panelists.” </a:t>
            </a:r>
          </a:p>
          <a:p>
            <a:pPr marL="0" indent="0">
              <a:buNone/>
            </a:pPr>
            <a:r>
              <a:rPr lang="en-US" sz="1400" b="1" dirty="0">
                <a:solidFill>
                  <a:schemeClr val="bg1"/>
                </a:solidFill>
              </a:rPr>
              <a:t>All Webinars will be recorded and posted within one week.</a:t>
            </a:r>
          </a:p>
        </p:txBody>
      </p:sp>
      <p:sp>
        <p:nvSpPr>
          <p:cNvPr id="8" name="Slide Number Placeholder 7">
            <a:extLst>
              <a:ext uri="{FF2B5EF4-FFF2-40B4-BE49-F238E27FC236}">
                <a16:creationId xmlns:a16="http://schemas.microsoft.com/office/drawing/2014/main" id="{0E8C77B1-2F11-418D-B037-4A74C3985B66}"/>
              </a:ext>
            </a:extLst>
          </p:cNvPr>
          <p:cNvSpPr>
            <a:spLocks noGrp="1"/>
          </p:cNvSpPr>
          <p:nvPr>
            <p:ph type="sldNum" sz="quarter" idx="12"/>
          </p:nvPr>
        </p:nvSpPr>
        <p:spPr/>
        <p:txBody>
          <a:bodyPr/>
          <a:lstStyle/>
          <a:p>
            <a:fld id="{50EE7798-284D-44E6-BD33-EC3C7F4CA87C}" type="slidenum">
              <a:rPr lang="en-US" smtClean="0"/>
              <a:t>42</a:t>
            </a:fld>
            <a:endParaRPr lang="en-US" dirty="0"/>
          </a:p>
        </p:txBody>
      </p:sp>
    </p:spTree>
    <p:extLst>
      <p:ext uri="{BB962C8B-B14F-4D97-AF65-F5344CB8AC3E}">
        <p14:creationId xmlns:p14="http://schemas.microsoft.com/office/powerpoint/2010/main" val="17609649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53FB3-E187-4A89-8F94-37352A1B5EF2}"/>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id="{AA3111E1-6B9F-45E5-BCFC-99FB92925893}"/>
              </a:ext>
            </a:extLst>
          </p:cNvPr>
          <p:cNvSpPr>
            <a:spLocks noGrp="1"/>
          </p:cNvSpPr>
          <p:nvPr>
            <p:ph idx="1"/>
          </p:nvPr>
        </p:nvSpPr>
        <p:spPr>
          <a:xfrm>
            <a:off x="838200" y="1253331"/>
            <a:ext cx="10515600" cy="4351338"/>
          </a:xfrm>
        </p:spPr>
        <p:txBody>
          <a:bodyPr anchor="ctr"/>
          <a:lstStyle/>
          <a:p>
            <a:pPr marL="0" indent="0" algn="ctr">
              <a:buNone/>
            </a:pPr>
            <a:r>
              <a:rPr lang="en-US" sz="4400" b="1" dirty="0"/>
              <a:t>Please Complete the Survey!</a:t>
            </a:r>
          </a:p>
          <a:p>
            <a:pPr marL="0" indent="0" algn="ctr">
              <a:buNone/>
            </a:pPr>
            <a:endParaRPr lang="en-US" sz="4400" b="1" dirty="0"/>
          </a:p>
          <a:p>
            <a:pPr marL="0" indent="0" algn="ctr">
              <a:buNone/>
            </a:pPr>
            <a:r>
              <a:rPr lang="en-US" sz="4400" b="1" dirty="0"/>
              <a:t>Thank you!</a:t>
            </a:r>
          </a:p>
        </p:txBody>
      </p:sp>
      <p:sp>
        <p:nvSpPr>
          <p:cNvPr id="4" name="Footer Placeholder 4">
            <a:extLst>
              <a:ext uri="{FF2B5EF4-FFF2-40B4-BE49-F238E27FC236}">
                <a16:creationId xmlns:a16="http://schemas.microsoft.com/office/drawing/2014/main" id="{79E7080B-4219-49B8-BA00-C61892DA485F}"/>
              </a:ext>
            </a:extLst>
          </p:cNvPr>
          <p:cNvSpPr txBox="1">
            <a:spLocks/>
          </p:cNvSpPr>
          <p:nvPr/>
        </p:nvSpPr>
        <p:spPr>
          <a:xfrm>
            <a:off x="3289300" y="6248401"/>
            <a:ext cx="4813300" cy="5588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03E7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3E7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3E7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3E7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3E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solidFill>
                  <a:schemeClr val="bg1"/>
                </a:solidFill>
              </a:rPr>
              <a:t>For questions, please use Q&amp;A box and address to “All Panelists.” </a:t>
            </a:r>
          </a:p>
          <a:p>
            <a:pPr marL="0" indent="0">
              <a:buNone/>
            </a:pPr>
            <a:r>
              <a:rPr lang="en-US" sz="1400" b="1" dirty="0">
                <a:solidFill>
                  <a:schemeClr val="bg1"/>
                </a:solidFill>
              </a:rPr>
              <a:t>All Webinars will be recorded and posted within one week.</a:t>
            </a:r>
          </a:p>
        </p:txBody>
      </p:sp>
      <p:sp>
        <p:nvSpPr>
          <p:cNvPr id="8" name="Slide Number Placeholder 7">
            <a:extLst>
              <a:ext uri="{FF2B5EF4-FFF2-40B4-BE49-F238E27FC236}">
                <a16:creationId xmlns:a16="http://schemas.microsoft.com/office/drawing/2014/main" id="{DE2C9469-A842-421C-8F22-6197F42E8EBB}"/>
              </a:ext>
            </a:extLst>
          </p:cNvPr>
          <p:cNvSpPr>
            <a:spLocks noGrp="1"/>
          </p:cNvSpPr>
          <p:nvPr>
            <p:ph type="sldNum" sz="quarter" idx="12"/>
          </p:nvPr>
        </p:nvSpPr>
        <p:spPr/>
        <p:txBody>
          <a:bodyPr/>
          <a:lstStyle/>
          <a:p>
            <a:fld id="{50EE7798-284D-44E6-BD33-EC3C7F4CA87C}" type="slidenum">
              <a:rPr lang="en-US" smtClean="0"/>
              <a:t>43</a:t>
            </a:fld>
            <a:endParaRPr lang="en-US" dirty="0"/>
          </a:p>
        </p:txBody>
      </p:sp>
    </p:spTree>
    <p:extLst>
      <p:ext uri="{BB962C8B-B14F-4D97-AF65-F5344CB8AC3E}">
        <p14:creationId xmlns:p14="http://schemas.microsoft.com/office/powerpoint/2010/main" val="22328997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E082B-28D4-468F-BA88-1D7F1DB95028}"/>
              </a:ext>
            </a:extLst>
          </p:cNvPr>
          <p:cNvSpPr>
            <a:spLocks noGrp="1"/>
          </p:cNvSpPr>
          <p:nvPr>
            <p:ph type="title"/>
          </p:nvPr>
        </p:nvSpPr>
        <p:spPr>
          <a:xfrm>
            <a:off x="838200" y="166264"/>
            <a:ext cx="10515600" cy="618385"/>
          </a:xfrm>
        </p:spPr>
        <p:txBody>
          <a:bodyPr/>
          <a:lstStyle/>
          <a:p>
            <a:pPr algn="ctr"/>
            <a:r>
              <a:rPr lang="en-US" dirty="0">
                <a:latin typeface="+mn-lt"/>
                <a:cs typeface="Arial" panose="020B0604020202020204" pitchFamily="34" charset="0"/>
              </a:rPr>
              <a:t>Webinar Purpose &amp; Objectives</a:t>
            </a:r>
          </a:p>
        </p:txBody>
      </p:sp>
      <p:sp>
        <p:nvSpPr>
          <p:cNvPr id="3" name="Content Placeholder 2">
            <a:extLst>
              <a:ext uri="{FF2B5EF4-FFF2-40B4-BE49-F238E27FC236}">
                <a16:creationId xmlns:a16="http://schemas.microsoft.com/office/drawing/2014/main" id="{767951F3-5A71-4A13-B392-72F5FD5223ED}"/>
              </a:ext>
            </a:extLst>
          </p:cNvPr>
          <p:cNvSpPr>
            <a:spLocks noGrp="1"/>
          </p:cNvSpPr>
          <p:nvPr>
            <p:ph idx="1"/>
          </p:nvPr>
        </p:nvSpPr>
        <p:spPr>
          <a:xfrm>
            <a:off x="371474" y="1028700"/>
            <a:ext cx="11172826" cy="4991100"/>
          </a:xfrm>
        </p:spPr>
        <p:txBody>
          <a:bodyPr>
            <a:normAutofit lnSpcReduction="10000"/>
          </a:bodyPr>
          <a:lstStyle/>
          <a:p>
            <a:pPr>
              <a:spcBef>
                <a:spcPts val="1800"/>
              </a:spcBef>
            </a:pPr>
            <a:r>
              <a:rPr lang="en-US" dirty="0"/>
              <a:t>Define VA-specific IBC requirements associated with internal VA and VA-affiliated (external) IBCs that are responsible for providing oversight recombinant or synthetic nucleic acid (r/sNA) research conducted in VA research laboratories.</a:t>
            </a:r>
          </a:p>
          <a:p>
            <a:pPr>
              <a:spcBef>
                <a:spcPts val="1800"/>
              </a:spcBef>
            </a:pPr>
            <a:r>
              <a:rPr lang="en-US" dirty="0"/>
              <a:t>Identify common deficiencies and challenges associated with internal VA and VA-affiliated (external) IBCs on providing oversight of VA biomedical research related to the NIH Guidelines.</a:t>
            </a:r>
          </a:p>
          <a:p>
            <a:pPr>
              <a:spcBef>
                <a:spcPts val="1800"/>
              </a:spcBef>
            </a:pPr>
            <a:r>
              <a:rPr lang="en-US" dirty="0"/>
              <a:t>Identify key IBC procedures, documentation, and information to be included in IBC records. </a:t>
            </a:r>
          </a:p>
          <a:p>
            <a:pPr>
              <a:spcBef>
                <a:spcPts val="1800"/>
              </a:spcBef>
            </a:pPr>
            <a:r>
              <a:rPr lang="en-US" dirty="0"/>
              <a:t>Identify solutions, tools in the ORD Biosafety Toolkit, and other resources to assist with common deficiencies and challenges associated with IBCs.</a:t>
            </a:r>
          </a:p>
        </p:txBody>
      </p:sp>
      <p:sp>
        <p:nvSpPr>
          <p:cNvPr id="4" name="Footer Placeholder 4">
            <a:extLst>
              <a:ext uri="{FF2B5EF4-FFF2-40B4-BE49-F238E27FC236}">
                <a16:creationId xmlns:a16="http://schemas.microsoft.com/office/drawing/2014/main" id="{DD60DD22-7B1F-490A-B258-AC39B61A352B}"/>
              </a:ext>
            </a:extLst>
          </p:cNvPr>
          <p:cNvSpPr txBox="1">
            <a:spLocks/>
          </p:cNvSpPr>
          <p:nvPr/>
        </p:nvSpPr>
        <p:spPr>
          <a:xfrm>
            <a:off x="3289300" y="6248401"/>
            <a:ext cx="4813300" cy="5588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03E7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3E7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3E7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3E7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3E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solidFill>
                  <a:schemeClr val="bg1"/>
                </a:solidFill>
              </a:rPr>
              <a:t>For questions, please use Q&amp;A box and address to “All Panelists.” </a:t>
            </a:r>
          </a:p>
          <a:p>
            <a:pPr marL="0" indent="0">
              <a:buNone/>
            </a:pPr>
            <a:r>
              <a:rPr lang="en-US" sz="1400" b="1" dirty="0">
                <a:solidFill>
                  <a:schemeClr val="bg1"/>
                </a:solidFill>
              </a:rPr>
              <a:t>All Webinars will be recorded and posted within one week.</a:t>
            </a:r>
          </a:p>
        </p:txBody>
      </p:sp>
      <p:sp>
        <p:nvSpPr>
          <p:cNvPr id="8" name="Slide Number Placeholder 7">
            <a:extLst>
              <a:ext uri="{FF2B5EF4-FFF2-40B4-BE49-F238E27FC236}">
                <a16:creationId xmlns:a16="http://schemas.microsoft.com/office/drawing/2014/main" id="{F4C5B7D4-ED6B-4AF4-B3EC-93FA2CFE1C98}"/>
              </a:ext>
            </a:extLst>
          </p:cNvPr>
          <p:cNvSpPr>
            <a:spLocks noGrp="1"/>
          </p:cNvSpPr>
          <p:nvPr>
            <p:ph type="sldNum" sz="quarter" idx="12"/>
          </p:nvPr>
        </p:nvSpPr>
        <p:spPr/>
        <p:txBody>
          <a:bodyPr/>
          <a:lstStyle/>
          <a:p>
            <a:fld id="{50EE7798-284D-44E6-BD33-EC3C7F4CA87C}" type="slidenum">
              <a:rPr lang="en-US" smtClean="0"/>
              <a:t>5</a:t>
            </a:fld>
            <a:endParaRPr lang="en-US" dirty="0"/>
          </a:p>
        </p:txBody>
      </p:sp>
    </p:spTree>
    <p:extLst>
      <p:ext uri="{BB962C8B-B14F-4D97-AF65-F5344CB8AC3E}">
        <p14:creationId xmlns:p14="http://schemas.microsoft.com/office/powerpoint/2010/main" val="3105582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8714B0-CF07-4FF3-BED8-8EA9428ACA58}"/>
              </a:ext>
            </a:extLst>
          </p:cNvPr>
          <p:cNvSpPr>
            <a:spLocks noGrp="1"/>
          </p:cNvSpPr>
          <p:nvPr>
            <p:ph idx="1"/>
          </p:nvPr>
        </p:nvSpPr>
        <p:spPr>
          <a:xfrm>
            <a:off x="838200" y="981443"/>
            <a:ext cx="10515600" cy="4351338"/>
          </a:xfrm>
        </p:spPr>
        <p:txBody>
          <a:bodyPr/>
          <a:lstStyle/>
          <a:p>
            <a:pPr marL="0" indent="0">
              <a:buNone/>
            </a:pPr>
            <a:endParaRPr lang="en-US" b="1" i="0" dirty="0">
              <a:effectLst/>
              <a:latin typeface="Noto serif" panose="020B0604020202020204" pitchFamily="18" charset="0"/>
            </a:endParaRPr>
          </a:p>
          <a:p>
            <a:pPr marL="0" indent="0" algn="ctr">
              <a:buNone/>
            </a:pPr>
            <a:r>
              <a:rPr lang="en-US" sz="4000" b="1" dirty="0">
                <a:latin typeface="Noto serif" panose="020B0604020202020204" pitchFamily="18" charset="0"/>
              </a:rPr>
              <a:t>Is your IBC Administered:</a:t>
            </a:r>
          </a:p>
          <a:p>
            <a:pPr marL="742950" indent="-742950">
              <a:buAutoNum type="alphaUcParenR"/>
            </a:pPr>
            <a:r>
              <a:rPr lang="en-US" sz="4000" b="1" dirty="0">
                <a:latin typeface="Noto serif" panose="020B0604020202020204" pitchFamily="18" charset="0"/>
              </a:rPr>
              <a:t>At your site</a:t>
            </a:r>
          </a:p>
          <a:p>
            <a:pPr marL="742950" indent="-742950">
              <a:buAutoNum type="alphaUcParenR"/>
            </a:pPr>
            <a:r>
              <a:rPr lang="en-US" sz="4000" b="1" dirty="0">
                <a:latin typeface="Noto serif" panose="020B0604020202020204" pitchFamily="18" charset="0"/>
              </a:rPr>
              <a:t>At another VA site</a:t>
            </a:r>
          </a:p>
          <a:p>
            <a:pPr marL="742950" indent="-742950">
              <a:buAutoNum type="alphaUcParenR"/>
            </a:pPr>
            <a:r>
              <a:rPr lang="en-US" sz="4000" b="1" dirty="0">
                <a:latin typeface="Noto serif" panose="020B0604020202020204" pitchFamily="18" charset="0"/>
              </a:rPr>
              <a:t>At an Affiliate site</a:t>
            </a:r>
          </a:p>
          <a:p>
            <a:pPr marL="742950" indent="-742950">
              <a:buAutoNum type="alphaUcParenR"/>
            </a:pPr>
            <a:r>
              <a:rPr lang="en-US" sz="4000" b="1" dirty="0">
                <a:latin typeface="Noto serif" panose="020B0604020202020204" pitchFamily="18" charset="0"/>
              </a:rPr>
              <a:t>Your site does not conduct Recombinant Nucleic Acid Research</a:t>
            </a:r>
            <a:endParaRPr lang="en-US" dirty="0"/>
          </a:p>
        </p:txBody>
      </p:sp>
      <p:sp>
        <p:nvSpPr>
          <p:cNvPr id="4" name="Title 1">
            <a:extLst>
              <a:ext uri="{FF2B5EF4-FFF2-40B4-BE49-F238E27FC236}">
                <a16:creationId xmlns:a16="http://schemas.microsoft.com/office/drawing/2014/main" id="{BD89070D-8CFD-1745-071B-E8DAC7495DF1}"/>
              </a:ext>
            </a:extLst>
          </p:cNvPr>
          <p:cNvSpPr>
            <a:spLocks noGrp="1"/>
          </p:cNvSpPr>
          <p:nvPr>
            <p:ph type="title"/>
          </p:nvPr>
        </p:nvSpPr>
        <p:spPr>
          <a:xfrm>
            <a:off x="338818" y="166264"/>
            <a:ext cx="11514364" cy="618385"/>
          </a:xfrm>
        </p:spPr>
        <p:txBody>
          <a:bodyPr/>
          <a:lstStyle/>
          <a:p>
            <a:pPr algn="ctr"/>
            <a:r>
              <a:rPr lang="en-US" dirty="0">
                <a:latin typeface="Calibri" panose="020F0502020204030204" pitchFamily="34" charset="0"/>
                <a:cs typeface="Calibri" panose="020F0502020204030204" pitchFamily="34" charset="0"/>
              </a:rPr>
              <a:t>Polling Question</a:t>
            </a:r>
          </a:p>
        </p:txBody>
      </p:sp>
      <p:sp>
        <p:nvSpPr>
          <p:cNvPr id="5" name="Footer Placeholder 4">
            <a:extLst>
              <a:ext uri="{FF2B5EF4-FFF2-40B4-BE49-F238E27FC236}">
                <a16:creationId xmlns:a16="http://schemas.microsoft.com/office/drawing/2014/main" id="{FF14F367-EB6E-169E-20F3-E4771D07DF84}"/>
              </a:ext>
            </a:extLst>
          </p:cNvPr>
          <p:cNvSpPr txBox="1">
            <a:spLocks/>
          </p:cNvSpPr>
          <p:nvPr/>
        </p:nvSpPr>
        <p:spPr>
          <a:xfrm>
            <a:off x="3289300" y="6265179"/>
            <a:ext cx="4813300" cy="5588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03E7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3E7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3E7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3E7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3E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solidFill>
                  <a:schemeClr val="bg1"/>
                </a:solidFill>
              </a:rPr>
              <a:t>For questions, please use Q&amp;A box and address to “All Panelists.” </a:t>
            </a:r>
          </a:p>
          <a:p>
            <a:pPr marL="0" indent="0">
              <a:buNone/>
            </a:pPr>
            <a:r>
              <a:rPr lang="en-US" sz="1400" b="1" dirty="0">
                <a:solidFill>
                  <a:schemeClr val="bg1"/>
                </a:solidFill>
              </a:rPr>
              <a:t>All Webinars will be recorded and posted within one week.</a:t>
            </a:r>
          </a:p>
        </p:txBody>
      </p:sp>
      <p:sp>
        <p:nvSpPr>
          <p:cNvPr id="8" name="Slide Number Placeholder 7">
            <a:extLst>
              <a:ext uri="{FF2B5EF4-FFF2-40B4-BE49-F238E27FC236}">
                <a16:creationId xmlns:a16="http://schemas.microsoft.com/office/drawing/2014/main" id="{76860B01-21B2-4C2D-9A13-45B9E9860E13}"/>
              </a:ext>
            </a:extLst>
          </p:cNvPr>
          <p:cNvSpPr>
            <a:spLocks noGrp="1"/>
          </p:cNvSpPr>
          <p:nvPr>
            <p:ph type="sldNum" sz="quarter" idx="12"/>
          </p:nvPr>
        </p:nvSpPr>
        <p:spPr/>
        <p:txBody>
          <a:bodyPr/>
          <a:lstStyle/>
          <a:p>
            <a:fld id="{50EE7798-284D-44E6-BD33-EC3C7F4CA87C}" type="slidenum">
              <a:rPr lang="en-US" smtClean="0"/>
              <a:t>6</a:t>
            </a:fld>
            <a:endParaRPr lang="en-US" dirty="0"/>
          </a:p>
        </p:txBody>
      </p:sp>
    </p:spTree>
    <p:extLst>
      <p:ext uri="{BB962C8B-B14F-4D97-AF65-F5344CB8AC3E}">
        <p14:creationId xmlns:p14="http://schemas.microsoft.com/office/powerpoint/2010/main" val="830813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53FB3-E187-4A89-8F94-37352A1B5EF2}"/>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id="{AA3111E1-6B9F-45E5-BCFC-99FB92925893}"/>
              </a:ext>
            </a:extLst>
          </p:cNvPr>
          <p:cNvSpPr>
            <a:spLocks noGrp="1"/>
          </p:cNvSpPr>
          <p:nvPr>
            <p:ph idx="1"/>
          </p:nvPr>
        </p:nvSpPr>
        <p:spPr>
          <a:xfrm>
            <a:off x="838200" y="1253331"/>
            <a:ext cx="10515600" cy="4351338"/>
          </a:xfrm>
        </p:spPr>
        <p:txBody>
          <a:bodyPr anchor="ctr"/>
          <a:lstStyle/>
          <a:p>
            <a:pPr marL="0" indent="0" algn="ctr">
              <a:buNone/>
            </a:pPr>
            <a:r>
              <a:rPr lang="en-US" sz="4400" b="1" dirty="0"/>
              <a:t>What are the NIH Guidelines?</a:t>
            </a:r>
          </a:p>
          <a:p>
            <a:pPr marL="0" indent="0" algn="ctr">
              <a:buNone/>
            </a:pPr>
            <a:r>
              <a:rPr lang="en-US" sz="4400" b="1" dirty="0"/>
              <a:t> </a:t>
            </a:r>
          </a:p>
          <a:p>
            <a:pPr marL="0" indent="0" algn="ctr">
              <a:buNone/>
            </a:pPr>
            <a:r>
              <a:rPr lang="en-US" sz="4400" b="1" dirty="0"/>
              <a:t>What is an IBC?</a:t>
            </a:r>
          </a:p>
        </p:txBody>
      </p:sp>
      <p:sp>
        <p:nvSpPr>
          <p:cNvPr id="4" name="Footer Placeholder 4">
            <a:extLst>
              <a:ext uri="{FF2B5EF4-FFF2-40B4-BE49-F238E27FC236}">
                <a16:creationId xmlns:a16="http://schemas.microsoft.com/office/drawing/2014/main" id="{87B3A1A4-0569-4B79-B53E-52DB9D91AC40}"/>
              </a:ext>
            </a:extLst>
          </p:cNvPr>
          <p:cNvSpPr txBox="1">
            <a:spLocks/>
          </p:cNvSpPr>
          <p:nvPr/>
        </p:nvSpPr>
        <p:spPr>
          <a:xfrm>
            <a:off x="3289300" y="6248401"/>
            <a:ext cx="4813300" cy="5588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03E7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3E7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3E7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3E7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3E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solidFill>
                  <a:schemeClr val="bg1"/>
                </a:solidFill>
              </a:rPr>
              <a:t>For questions, please use Q&amp;A box and address to “All Panelists.” </a:t>
            </a:r>
          </a:p>
          <a:p>
            <a:pPr marL="0" indent="0">
              <a:buNone/>
            </a:pPr>
            <a:r>
              <a:rPr lang="en-US" sz="1400" b="1" dirty="0">
                <a:solidFill>
                  <a:schemeClr val="bg1"/>
                </a:solidFill>
              </a:rPr>
              <a:t>All Webinars will be recorded and posted within one week.</a:t>
            </a:r>
          </a:p>
        </p:txBody>
      </p:sp>
      <p:sp>
        <p:nvSpPr>
          <p:cNvPr id="8" name="Slide Number Placeholder 7">
            <a:extLst>
              <a:ext uri="{FF2B5EF4-FFF2-40B4-BE49-F238E27FC236}">
                <a16:creationId xmlns:a16="http://schemas.microsoft.com/office/drawing/2014/main" id="{53B82536-027A-40FA-8527-5C3E1D5741B3}"/>
              </a:ext>
            </a:extLst>
          </p:cNvPr>
          <p:cNvSpPr>
            <a:spLocks noGrp="1"/>
          </p:cNvSpPr>
          <p:nvPr>
            <p:ph type="sldNum" sz="quarter" idx="12"/>
          </p:nvPr>
        </p:nvSpPr>
        <p:spPr/>
        <p:txBody>
          <a:bodyPr/>
          <a:lstStyle/>
          <a:p>
            <a:fld id="{50EE7798-284D-44E6-BD33-EC3C7F4CA87C}" type="slidenum">
              <a:rPr lang="en-US" smtClean="0"/>
              <a:t>7</a:t>
            </a:fld>
            <a:endParaRPr lang="en-US" dirty="0"/>
          </a:p>
        </p:txBody>
      </p:sp>
    </p:spTree>
    <p:extLst>
      <p:ext uri="{BB962C8B-B14F-4D97-AF65-F5344CB8AC3E}">
        <p14:creationId xmlns:p14="http://schemas.microsoft.com/office/powerpoint/2010/main" val="822388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7F679C-78F3-44BB-B66F-81B1C212B817}"/>
              </a:ext>
            </a:extLst>
          </p:cNvPr>
          <p:cNvSpPr>
            <a:spLocks noGrp="1"/>
          </p:cNvSpPr>
          <p:nvPr>
            <p:ph idx="1"/>
          </p:nvPr>
        </p:nvSpPr>
        <p:spPr>
          <a:xfrm>
            <a:off x="438151" y="1175044"/>
            <a:ext cx="7664450" cy="4843472"/>
          </a:xfrm>
        </p:spPr>
        <p:txBody>
          <a:bodyPr>
            <a:normAutofit lnSpcReduction="10000"/>
          </a:bodyPr>
          <a:lstStyle/>
          <a:p>
            <a:r>
              <a:rPr lang="en-US" sz="3000" dirty="0"/>
              <a:t>The NIH Guidelines are not “guidelines” that are optional recommendations.</a:t>
            </a:r>
          </a:p>
          <a:p>
            <a:r>
              <a:rPr lang="en-US" sz="3000" dirty="0"/>
              <a:t>The Guidelines are a model to promote safe work practices and containment strategies for constructing and using </a:t>
            </a:r>
          </a:p>
          <a:p>
            <a:pPr lvl="1">
              <a:buFont typeface="Calibri" panose="020F0502020204030204" pitchFamily="34" charset="0"/>
              <a:buChar char="‐"/>
            </a:pPr>
            <a:r>
              <a:rPr lang="en-US" sz="2600" dirty="0"/>
              <a:t>recombinant nucleic acid molecules</a:t>
            </a:r>
          </a:p>
          <a:p>
            <a:pPr lvl="1">
              <a:buFont typeface="Calibri" panose="020F0502020204030204" pitchFamily="34" charset="0"/>
              <a:buChar char="‐"/>
            </a:pPr>
            <a:r>
              <a:rPr lang="en-US" sz="2600" dirty="0"/>
              <a:t>synthetic nucleic acid molecules</a:t>
            </a:r>
          </a:p>
          <a:p>
            <a:pPr lvl="1">
              <a:buFont typeface="Calibri" panose="020F0502020204030204" pitchFamily="34" charset="0"/>
              <a:buChar char="‐"/>
            </a:pPr>
            <a:r>
              <a:rPr lang="en-US" sz="2600" dirty="0"/>
              <a:t>cells, organisms and viruses containing such molecules</a:t>
            </a:r>
          </a:p>
          <a:p>
            <a:r>
              <a:rPr lang="en-US" sz="3000" dirty="0"/>
              <a:t>All VA research involving recombinant or synthetic nucleic acid molecules research must comply with the NIH Guidelines.</a:t>
            </a:r>
          </a:p>
        </p:txBody>
      </p:sp>
      <p:sp>
        <p:nvSpPr>
          <p:cNvPr id="8" name="Title 1">
            <a:extLst>
              <a:ext uri="{FF2B5EF4-FFF2-40B4-BE49-F238E27FC236}">
                <a16:creationId xmlns:a16="http://schemas.microsoft.com/office/drawing/2014/main" id="{AE8C8F15-F1CD-4098-A554-28022C417238}"/>
              </a:ext>
            </a:extLst>
          </p:cNvPr>
          <p:cNvSpPr txBox="1">
            <a:spLocks/>
          </p:cNvSpPr>
          <p:nvPr/>
        </p:nvSpPr>
        <p:spPr>
          <a:xfrm>
            <a:off x="838200" y="119743"/>
            <a:ext cx="10515600" cy="7529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a:lstStyle>
          <a:p>
            <a:pPr algn="ctr"/>
            <a:r>
              <a:rPr lang="en-US" dirty="0">
                <a:latin typeface="+mn-lt"/>
                <a:cs typeface="Arial" panose="020B0604020202020204" pitchFamily="34" charset="0"/>
              </a:rPr>
              <a:t>NIH Guidelines &amp; IBCs</a:t>
            </a:r>
          </a:p>
        </p:txBody>
      </p:sp>
      <p:sp>
        <p:nvSpPr>
          <p:cNvPr id="4" name="Footer Placeholder 4">
            <a:extLst>
              <a:ext uri="{FF2B5EF4-FFF2-40B4-BE49-F238E27FC236}">
                <a16:creationId xmlns:a16="http://schemas.microsoft.com/office/drawing/2014/main" id="{B3CBE914-C925-44DE-889F-776830CA2AD2}"/>
              </a:ext>
            </a:extLst>
          </p:cNvPr>
          <p:cNvSpPr txBox="1">
            <a:spLocks/>
          </p:cNvSpPr>
          <p:nvPr/>
        </p:nvSpPr>
        <p:spPr>
          <a:xfrm>
            <a:off x="3289300" y="6248401"/>
            <a:ext cx="4813300" cy="5588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03E7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3E7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3E7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3E7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3E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solidFill>
                  <a:schemeClr val="bg1"/>
                </a:solidFill>
              </a:rPr>
              <a:t>For questions, please use Q&amp;A box and address to “All Panelists.” </a:t>
            </a:r>
          </a:p>
          <a:p>
            <a:pPr marL="0" indent="0">
              <a:buNone/>
            </a:pPr>
            <a:r>
              <a:rPr lang="en-US" sz="1400" b="1" dirty="0">
                <a:solidFill>
                  <a:schemeClr val="bg1"/>
                </a:solidFill>
              </a:rPr>
              <a:t>All Webinars will be recorded and posted within one week.</a:t>
            </a:r>
          </a:p>
        </p:txBody>
      </p:sp>
      <p:pic>
        <p:nvPicPr>
          <p:cNvPr id="5" name="Picture 4">
            <a:extLst>
              <a:ext uri="{FF2B5EF4-FFF2-40B4-BE49-F238E27FC236}">
                <a16:creationId xmlns:a16="http://schemas.microsoft.com/office/drawing/2014/main" id="{75E47ACA-43BB-B7E5-7EA9-162314851A84}"/>
              </a:ext>
            </a:extLst>
          </p:cNvPr>
          <p:cNvPicPr>
            <a:picLocks noChangeAspect="1"/>
          </p:cNvPicPr>
          <p:nvPr/>
        </p:nvPicPr>
        <p:blipFill rotWithShape="1">
          <a:blip r:embed="rId3"/>
          <a:srcRect l="9029" t="14010" r="6740" b="4338"/>
          <a:stretch/>
        </p:blipFill>
        <p:spPr>
          <a:xfrm>
            <a:off x="8000998" y="1101170"/>
            <a:ext cx="3852145" cy="4843473"/>
          </a:xfrm>
          <a:prstGeom prst="rect">
            <a:avLst/>
          </a:prstGeom>
          <a:ln>
            <a:solidFill>
              <a:schemeClr val="tx1"/>
            </a:solidFill>
          </a:ln>
        </p:spPr>
      </p:pic>
      <p:sp>
        <p:nvSpPr>
          <p:cNvPr id="9" name="Slide Number Placeholder 8">
            <a:extLst>
              <a:ext uri="{FF2B5EF4-FFF2-40B4-BE49-F238E27FC236}">
                <a16:creationId xmlns:a16="http://schemas.microsoft.com/office/drawing/2014/main" id="{04FAF211-EA8C-4E62-874B-2061A715C2DE}"/>
              </a:ext>
            </a:extLst>
          </p:cNvPr>
          <p:cNvSpPr>
            <a:spLocks noGrp="1"/>
          </p:cNvSpPr>
          <p:nvPr>
            <p:ph type="sldNum" sz="quarter" idx="12"/>
          </p:nvPr>
        </p:nvSpPr>
        <p:spPr/>
        <p:txBody>
          <a:bodyPr/>
          <a:lstStyle/>
          <a:p>
            <a:fld id="{50EE7798-284D-44E6-BD33-EC3C7F4CA87C}" type="slidenum">
              <a:rPr lang="en-US" smtClean="0"/>
              <a:t>8</a:t>
            </a:fld>
            <a:endParaRPr lang="en-US" dirty="0"/>
          </a:p>
        </p:txBody>
      </p:sp>
    </p:spTree>
    <p:extLst>
      <p:ext uri="{BB962C8B-B14F-4D97-AF65-F5344CB8AC3E}">
        <p14:creationId xmlns:p14="http://schemas.microsoft.com/office/powerpoint/2010/main" val="2628502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7F679C-78F3-44BB-B66F-81B1C212B817}"/>
              </a:ext>
            </a:extLst>
          </p:cNvPr>
          <p:cNvSpPr>
            <a:spLocks noGrp="1"/>
          </p:cNvSpPr>
          <p:nvPr>
            <p:ph idx="1"/>
          </p:nvPr>
        </p:nvSpPr>
        <p:spPr>
          <a:xfrm>
            <a:off x="6575551" y="1105722"/>
            <a:ext cx="5410503" cy="4674592"/>
          </a:xfrm>
        </p:spPr>
        <p:txBody>
          <a:bodyPr vert="horz" lIns="91440" tIns="45720" rIns="91440" bIns="45720" rtlCol="0">
            <a:noAutofit/>
          </a:bodyPr>
          <a:lstStyle/>
          <a:p>
            <a:pPr>
              <a:lnSpc>
                <a:spcPct val="100000"/>
              </a:lnSpc>
            </a:pPr>
            <a:r>
              <a:rPr lang="en-US" sz="2000" dirty="0"/>
              <a:t>Assess potential risk to human health and environment</a:t>
            </a:r>
          </a:p>
          <a:p>
            <a:pPr>
              <a:lnSpc>
                <a:spcPct val="100000"/>
              </a:lnSpc>
            </a:pPr>
            <a:r>
              <a:rPr lang="en-US" sz="2000" dirty="0"/>
              <a:t>Evaluate containment levels per NIH Guidelines</a:t>
            </a:r>
          </a:p>
          <a:p>
            <a:pPr>
              <a:lnSpc>
                <a:spcPct val="100000"/>
              </a:lnSpc>
            </a:pPr>
            <a:r>
              <a:rPr lang="en-US" sz="2000" dirty="0"/>
              <a:t>Determine adequacy of facilities, SOPs, PI and lab personnel training and expertise</a:t>
            </a:r>
          </a:p>
          <a:p>
            <a:pPr>
              <a:lnSpc>
                <a:spcPct val="100000"/>
              </a:lnSpc>
            </a:pPr>
            <a:r>
              <a:rPr lang="en-US" sz="2000" dirty="0"/>
              <a:t>Ensure institutional and investigator compliance</a:t>
            </a:r>
          </a:p>
          <a:p>
            <a:pPr>
              <a:lnSpc>
                <a:spcPct val="100000"/>
              </a:lnSpc>
            </a:pPr>
            <a:r>
              <a:rPr lang="en-US" sz="2000" dirty="0"/>
              <a:t>Periodically review use of r/sNA for compliance</a:t>
            </a:r>
          </a:p>
          <a:p>
            <a:pPr>
              <a:lnSpc>
                <a:spcPct val="100000"/>
              </a:lnSpc>
            </a:pPr>
            <a:r>
              <a:rPr lang="en-US" sz="2000" dirty="0"/>
              <a:t>Must consist of no fewer than five (5) members</a:t>
            </a:r>
          </a:p>
          <a:p>
            <a:pPr lvl="1">
              <a:lnSpc>
                <a:spcPct val="100000"/>
              </a:lnSpc>
              <a:buFont typeface="Calibri" panose="020F0502020204030204" pitchFamily="34" charset="0"/>
              <a:buChar char="‐"/>
            </a:pPr>
            <a:r>
              <a:rPr lang="en-US" sz="1800" dirty="0"/>
              <a:t>Experience and expertise in r/sNA technology</a:t>
            </a:r>
          </a:p>
          <a:p>
            <a:pPr lvl="1">
              <a:lnSpc>
                <a:spcPct val="100000"/>
              </a:lnSpc>
              <a:buFont typeface="Calibri" panose="020F0502020204030204" pitchFamily="34" charset="0"/>
              <a:buChar char="‐"/>
            </a:pPr>
            <a:r>
              <a:rPr lang="en-US" sz="1800" b="1" i="1" dirty="0"/>
              <a:t>At least two (2) members not affiliated with the institution</a:t>
            </a:r>
          </a:p>
          <a:p>
            <a:pPr lvl="1">
              <a:lnSpc>
                <a:spcPct val="100000"/>
              </a:lnSpc>
            </a:pPr>
            <a:endParaRPr lang="en-US" sz="1600" dirty="0"/>
          </a:p>
          <a:p>
            <a:pPr lvl="1">
              <a:lnSpc>
                <a:spcPct val="100000"/>
              </a:lnSpc>
            </a:pPr>
            <a:endParaRPr lang="en-US" sz="1600" dirty="0"/>
          </a:p>
          <a:p>
            <a:pPr lvl="1">
              <a:lnSpc>
                <a:spcPct val="100000"/>
              </a:lnSpc>
            </a:pPr>
            <a:endParaRPr lang="en-US" sz="1600" dirty="0"/>
          </a:p>
          <a:p>
            <a:pPr marL="0" indent="0">
              <a:lnSpc>
                <a:spcPct val="100000"/>
              </a:lnSpc>
              <a:buNone/>
            </a:pPr>
            <a:endParaRPr lang="en-US" sz="2000" dirty="0"/>
          </a:p>
          <a:p>
            <a:pPr>
              <a:lnSpc>
                <a:spcPct val="100000"/>
              </a:lnSpc>
            </a:pPr>
            <a:endParaRPr lang="en-US" sz="2000" dirty="0"/>
          </a:p>
        </p:txBody>
      </p:sp>
      <p:sp>
        <p:nvSpPr>
          <p:cNvPr id="2" name="Footer Placeholder 4">
            <a:extLst>
              <a:ext uri="{FF2B5EF4-FFF2-40B4-BE49-F238E27FC236}">
                <a16:creationId xmlns:a16="http://schemas.microsoft.com/office/drawing/2014/main" id="{ACEB2A56-7600-B02F-C3EE-DB4BBD5A7883}"/>
              </a:ext>
            </a:extLst>
          </p:cNvPr>
          <p:cNvSpPr txBox="1">
            <a:spLocks/>
          </p:cNvSpPr>
          <p:nvPr/>
        </p:nvSpPr>
        <p:spPr>
          <a:xfrm>
            <a:off x="640292" y="3350159"/>
            <a:ext cx="5867400" cy="25860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03E7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3E7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3E7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3E7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3E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None/>
            </a:pPr>
            <a:r>
              <a:rPr lang="en-US" sz="2400" i="1" kern="1200" dirty="0">
                <a:solidFill>
                  <a:schemeClr val="tx1"/>
                </a:solidFill>
                <a:latin typeface="+mn-lt"/>
                <a:ea typeface="+mn-ea"/>
                <a:cs typeface="+mn-cs"/>
              </a:rPr>
              <a:t>Responsible for reviewing recombinant or synthetic nucleic acid molecule research conducted at or sponsored by the institution for compliance with the NIH Guidelines</a:t>
            </a:r>
          </a:p>
        </p:txBody>
      </p:sp>
      <p:pic>
        <p:nvPicPr>
          <p:cNvPr id="1026" name="Picture 2" descr="See the source image">
            <a:extLst>
              <a:ext uri="{FF2B5EF4-FFF2-40B4-BE49-F238E27FC236}">
                <a16:creationId xmlns:a16="http://schemas.microsoft.com/office/drawing/2014/main" id="{DEBA4502-F719-CA19-2249-8A08B1F4355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95780" y="1409214"/>
            <a:ext cx="5867401" cy="1774888"/>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4">
            <a:extLst>
              <a:ext uri="{FF2B5EF4-FFF2-40B4-BE49-F238E27FC236}">
                <a16:creationId xmlns:a16="http://schemas.microsoft.com/office/drawing/2014/main" id="{B3CBE914-C925-44DE-889F-776830CA2AD2}"/>
              </a:ext>
            </a:extLst>
          </p:cNvPr>
          <p:cNvSpPr txBox="1">
            <a:spLocks/>
          </p:cNvSpPr>
          <p:nvPr/>
        </p:nvSpPr>
        <p:spPr>
          <a:xfrm>
            <a:off x="838200" y="3401011"/>
            <a:ext cx="5471584" cy="25352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03E7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3E7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3E7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3E7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3E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800" b="1" dirty="0">
              <a:solidFill>
                <a:schemeClr val="tx1"/>
              </a:solidFill>
            </a:endParaRPr>
          </a:p>
        </p:txBody>
      </p:sp>
      <p:sp>
        <p:nvSpPr>
          <p:cNvPr id="7" name="Footer Placeholder 4">
            <a:extLst>
              <a:ext uri="{FF2B5EF4-FFF2-40B4-BE49-F238E27FC236}">
                <a16:creationId xmlns:a16="http://schemas.microsoft.com/office/drawing/2014/main" id="{5D88FBBE-EB72-3503-AC9D-71013AED235D}"/>
              </a:ext>
            </a:extLst>
          </p:cNvPr>
          <p:cNvSpPr txBox="1">
            <a:spLocks/>
          </p:cNvSpPr>
          <p:nvPr/>
        </p:nvSpPr>
        <p:spPr>
          <a:xfrm>
            <a:off x="3289300" y="6248401"/>
            <a:ext cx="4813300" cy="5588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03E7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3E7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3E7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3E7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3E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solidFill>
                  <a:schemeClr val="bg1"/>
                </a:solidFill>
              </a:rPr>
              <a:t>For questions, please use Q&amp;A box and address to “All Panelists.” </a:t>
            </a:r>
          </a:p>
          <a:p>
            <a:pPr marL="0" indent="0">
              <a:buNone/>
            </a:pPr>
            <a:r>
              <a:rPr lang="en-US" sz="1400" b="1" dirty="0">
                <a:solidFill>
                  <a:schemeClr val="bg1"/>
                </a:solidFill>
              </a:rPr>
              <a:t>All Webinars will be recorded and posted within one week.</a:t>
            </a:r>
          </a:p>
        </p:txBody>
      </p:sp>
      <p:sp>
        <p:nvSpPr>
          <p:cNvPr id="6" name="Title 1">
            <a:extLst>
              <a:ext uri="{FF2B5EF4-FFF2-40B4-BE49-F238E27FC236}">
                <a16:creationId xmlns:a16="http://schemas.microsoft.com/office/drawing/2014/main" id="{8C1993CC-939F-2C66-A769-675CF6BB3743}"/>
              </a:ext>
            </a:extLst>
          </p:cNvPr>
          <p:cNvSpPr txBox="1">
            <a:spLocks/>
          </p:cNvSpPr>
          <p:nvPr/>
        </p:nvSpPr>
        <p:spPr>
          <a:xfrm>
            <a:off x="838200" y="119743"/>
            <a:ext cx="10515600" cy="7529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a:lstStyle>
          <a:p>
            <a:pPr algn="ctr"/>
            <a:r>
              <a:rPr lang="en-US" dirty="0">
                <a:latin typeface="+mn-lt"/>
                <a:cs typeface="Arial" panose="020B0604020202020204" pitchFamily="34" charset="0"/>
              </a:rPr>
              <a:t>NIH Guidelines &amp; IBCs</a:t>
            </a:r>
          </a:p>
        </p:txBody>
      </p:sp>
      <p:sp>
        <p:nvSpPr>
          <p:cNvPr id="9" name="Slide Number Placeholder 8">
            <a:extLst>
              <a:ext uri="{FF2B5EF4-FFF2-40B4-BE49-F238E27FC236}">
                <a16:creationId xmlns:a16="http://schemas.microsoft.com/office/drawing/2014/main" id="{59B0BC1B-0871-4571-B1B0-B883B08E854D}"/>
              </a:ext>
            </a:extLst>
          </p:cNvPr>
          <p:cNvSpPr>
            <a:spLocks noGrp="1"/>
          </p:cNvSpPr>
          <p:nvPr>
            <p:ph type="sldNum" sz="quarter" idx="12"/>
          </p:nvPr>
        </p:nvSpPr>
        <p:spPr/>
        <p:txBody>
          <a:bodyPr/>
          <a:lstStyle/>
          <a:p>
            <a:fld id="{50EE7798-284D-44E6-BD33-EC3C7F4CA87C}" type="slidenum">
              <a:rPr lang="en-US" smtClean="0"/>
              <a:t>9</a:t>
            </a:fld>
            <a:endParaRPr lang="en-US" dirty="0"/>
          </a:p>
        </p:txBody>
      </p:sp>
    </p:spTree>
    <p:extLst>
      <p:ext uri="{BB962C8B-B14F-4D97-AF65-F5344CB8AC3E}">
        <p14:creationId xmlns:p14="http://schemas.microsoft.com/office/powerpoint/2010/main" val="398532595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Tenjo8i3HuRM573PfLSFA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VA1">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1" id="{B8820CC7-E417-41A1-92AD-8D515739015D}" vid="{58D1FB06-EE2C-4BCD-B14E-3A514438E18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419DC370A04394CAAC96DED1DC9A007" ma:contentTypeVersion="9" ma:contentTypeDescription="Create a new document." ma:contentTypeScope="" ma:versionID="b1dfd7dea68351d81719bad3885152c0">
  <xsd:schema xmlns:xsd="http://www.w3.org/2001/XMLSchema" xmlns:xs="http://www.w3.org/2001/XMLSchema" xmlns:p="http://schemas.microsoft.com/office/2006/metadata/properties" xmlns:ns1="http://schemas.microsoft.com/sharepoint/v3" xmlns:ns2="b3b97a4c-43ac-46e7-9970-904f1e1efc09" xmlns:ns3="77dce447-0566-47ff-8c07-c9b85fda5322" targetNamespace="http://schemas.microsoft.com/office/2006/metadata/properties" ma:root="true" ma:fieldsID="da2c64f9114d0dd818614521c1775716" ns1:_="" ns2:_="" ns3:_="">
    <xsd:import namespace="http://schemas.microsoft.com/sharepoint/v3"/>
    <xsd:import namespace="b3b97a4c-43ac-46e7-9970-904f1e1efc09"/>
    <xsd:import namespace="77dce447-0566-47ff-8c07-c9b85fda532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1:_ip_UnifiedCompliancePolicyProperties" minOccurs="0"/>
                <xsd:element ref="ns1:_ip_UnifiedCompliancePolicyUIAction" minOccurs="0"/>
                <xsd:element ref="ns2:MediaLengthInSeconds" minOccurs="0"/>
                <xsd:element ref="ns2:MediaServiceAutoTag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3b97a4c-43ac-46e7-9970-904f1e1efc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4" nillable="true" ma:displayName="Length (seconds)" ma:internalName="MediaLengthInSeconds" ma:readOnly="true">
      <xsd:simpleType>
        <xsd:restriction base="dms:Unknown"/>
      </xsd:simpleType>
    </xsd:element>
    <xsd:element name="MediaServiceAutoTags" ma:index="15" nillable="true" ma:displayName="Tags" ma:internalName="MediaServiceAutoTags"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7dce447-0566-47ff-8c07-c9b85fda532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AD8A353-DD59-4926-AC18-64D14761BC25}">
  <ds:schemaRefs>
    <ds:schemaRef ds:uri="http://schemas.microsoft.com/sharepoint/v3/contenttype/forms"/>
  </ds:schemaRefs>
</ds:datastoreItem>
</file>

<file path=customXml/itemProps2.xml><?xml version="1.0" encoding="utf-8"?>
<ds:datastoreItem xmlns:ds="http://schemas.openxmlformats.org/officeDocument/2006/customXml" ds:itemID="{9F67F955-0B81-4431-BCB4-5988EC4862D2}">
  <ds:schemaRefs>
    <ds:schemaRef ds:uri="http://purl.org/dc/elements/1.1/"/>
    <ds:schemaRef ds:uri="http://schemas.microsoft.com/office/2006/metadata/properties"/>
    <ds:schemaRef ds:uri="http://schemas.openxmlformats.org/package/2006/metadata/core-properties"/>
    <ds:schemaRef ds:uri="b3b97a4c-43ac-46e7-9970-904f1e1efc09"/>
    <ds:schemaRef ds:uri="http://purl.org/dc/terms/"/>
    <ds:schemaRef ds:uri="http://purl.org/dc/dcmitype/"/>
    <ds:schemaRef ds:uri="http://schemas.microsoft.com/office/infopath/2007/PartnerControls"/>
    <ds:schemaRef ds:uri="http://schemas.microsoft.com/office/2006/documentManagement/types"/>
    <ds:schemaRef ds:uri="77dce447-0566-47ff-8c07-c9b85fda5322"/>
    <ds:schemaRef ds:uri="http://schemas.microsoft.com/sharepoint/v3"/>
    <ds:schemaRef ds:uri="http://www.w3.org/XML/1998/namespace"/>
  </ds:schemaRefs>
</ds:datastoreItem>
</file>

<file path=customXml/itemProps3.xml><?xml version="1.0" encoding="utf-8"?>
<ds:datastoreItem xmlns:ds="http://schemas.openxmlformats.org/officeDocument/2006/customXml" ds:itemID="{10C8179E-F2F1-4F19-BD76-398021B6D7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3b97a4c-43ac-46e7-9970-904f1e1efc09"/>
    <ds:schemaRef ds:uri="77dce447-0566-47ff-8c07-c9b85fda53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ChooseVA</Template>
  <TotalTime>0</TotalTime>
  <Words>4464</Words>
  <Application>Microsoft Office PowerPoint</Application>
  <PresentationFormat>Widescreen</PresentationFormat>
  <Paragraphs>439</Paragraphs>
  <Slides>43</Slides>
  <Notes>37</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51" baseType="lpstr">
      <vt:lpstr>Arial</vt:lpstr>
      <vt:lpstr>Bradley Hand ITC</vt:lpstr>
      <vt:lpstr>Calibri</vt:lpstr>
      <vt:lpstr>Calibri Light</vt:lpstr>
      <vt:lpstr>Noto serif</vt:lpstr>
      <vt:lpstr>Wingdings</vt:lpstr>
      <vt:lpstr>VA1</vt:lpstr>
      <vt:lpstr>think-cell Slide</vt:lpstr>
      <vt:lpstr>Purpose</vt:lpstr>
      <vt:lpstr>Institutional Biosafety Committee (IBC) Roles and Responsibilities to Support VA Research Involving Recombinant or Synthetic Nucleic Acid Research  September 27, 2022  </vt:lpstr>
      <vt:lpstr> </vt:lpstr>
      <vt:lpstr>PowerPoint Presentation</vt:lpstr>
      <vt:lpstr>Webinar Purpose &amp; Objectives</vt:lpstr>
      <vt:lpstr>Polling Question</vt:lpstr>
      <vt:lpstr> </vt:lpstr>
      <vt:lpstr>PowerPoint Presentation</vt:lpstr>
      <vt:lpstr>PowerPoint Presentation</vt:lpstr>
      <vt:lpstr> </vt:lpstr>
      <vt:lpstr>PowerPoint Presentation</vt:lpstr>
      <vt:lpstr> </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IBC MOU Process from ORD Request to ORD Approval</vt:lpstr>
      <vt:lpstr>Factors Impacting Interval from Request to Execution of a VA  IBC MOU </vt:lpstr>
      <vt:lpstr>ORD and IBC MOUs</vt:lpstr>
      <vt:lpstr> </vt:lpstr>
      <vt:lpstr>Dedicated Biosafety and Biosecurity Query Mailbox: VHACOORDBIOSAFETY@VA.GOV</vt:lpstr>
      <vt:lpstr>How to Request Being Added to the  New ORD Biosafety and Biosecurity Distribution List</vt:lpstr>
      <vt:lpstr>ORD Biosafety Toolkit </vt:lpstr>
      <vt:lpstr>PowerPoint Presentation</vt:lpstr>
      <vt:lpstr>References</vt:lpstr>
      <vt:lpstr>References (cont.)</vt:lpstr>
      <vt:lpstr>PowerPoint Presentation</vt:lpstr>
      <vt:lpstr>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Institutional Biosafety Committee (IBC) Roles and Responsibilities to Support VA Research Involving Recombinant or Synthetic Nucleic Acid Research</dc:title>
  <dc:subject>Institutional Biosafety Committee (IBC) Roles and Responsibilities to Support VA Research Involving Recombinant or Synthetic Nucleic Acid Research</dc:subject>
  <dc:creator/>
  <cp:keywords>Institutional Biosafety Committee (IBC) Roles and Responsibilities to Support VA Research Involving Recombinant or Synthetic Nucleic Acid Research</cp:keywords>
  <cp:lastModifiedBy/>
  <cp:revision>1</cp:revision>
  <dcterms:created xsi:type="dcterms:W3CDTF">2022-06-14T17:52:45Z</dcterms:created>
  <dcterms:modified xsi:type="dcterms:W3CDTF">2022-09-28T19:37:07Z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0x010100C419DC370A04394CAAC96DED1DC9A007</vt:lpwstr>
  </property>
</Properties>
</file>