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62" r:id="rId5"/>
    <p:sldMasterId id="2147483932" r:id="rId6"/>
    <p:sldMasterId id="2147483972" r:id="rId7"/>
  </p:sldMasterIdLst>
  <p:notesMasterIdLst>
    <p:notesMasterId r:id="rId35"/>
  </p:notesMasterIdLst>
  <p:handoutMasterIdLst>
    <p:handoutMasterId r:id="rId36"/>
  </p:handoutMasterIdLst>
  <p:sldIdLst>
    <p:sldId id="1102" r:id="rId8"/>
    <p:sldId id="349" r:id="rId9"/>
    <p:sldId id="1053" r:id="rId10"/>
    <p:sldId id="4247" r:id="rId11"/>
    <p:sldId id="4231" r:id="rId12"/>
    <p:sldId id="2877" r:id="rId13"/>
    <p:sldId id="4232" r:id="rId14"/>
    <p:sldId id="4248" r:id="rId15"/>
    <p:sldId id="4261" r:id="rId16"/>
    <p:sldId id="4262" r:id="rId17"/>
    <p:sldId id="4263" r:id="rId18"/>
    <p:sldId id="4265" r:id="rId19"/>
    <p:sldId id="4264" r:id="rId20"/>
    <p:sldId id="4249" r:id="rId21"/>
    <p:sldId id="4250" r:id="rId22"/>
    <p:sldId id="4233" r:id="rId23"/>
    <p:sldId id="4252" r:id="rId24"/>
    <p:sldId id="4253" r:id="rId25"/>
    <p:sldId id="4254" r:id="rId26"/>
    <p:sldId id="4255" r:id="rId27"/>
    <p:sldId id="4256" r:id="rId28"/>
    <p:sldId id="4257" r:id="rId29"/>
    <p:sldId id="4258" r:id="rId30"/>
    <p:sldId id="4260" r:id="rId31"/>
    <p:sldId id="4259" r:id="rId32"/>
    <p:sldId id="4207" r:id="rId33"/>
    <p:sldId id="421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E32C21-E2C1-465C-9E72-F8E0DA9FACB3}">
          <p14:sldIdLst>
            <p14:sldId id="1102"/>
            <p14:sldId id="349"/>
            <p14:sldId id="1053"/>
            <p14:sldId id="4247"/>
            <p14:sldId id="4231"/>
            <p14:sldId id="2877"/>
            <p14:sldId id="4232"/>
            <p14:sldId id="4248"/>
            <p14:sldId id="4261"/>
            <p14:sldId id="4262"/>
            <p14:sldId id="4263"/>
            <p14:sldId id="4265"/>
            <p14:sldId id="4264"/>
            <p14:sldId id="4249"/>
            <p14:sldId id="4250"/>
            <p14:sldId id="4233"/>
            <p14:sldId id="4252"/>
            <p14:sldId id="4253"/>
            <p14:sldId id="4254"/>
            <p14:sldId id="4255"/>
            <p14:sldId id="4256"/>
            <p14:sldId id="4257"/>
            <p14:sldId id="4258"/>
            <p14:sldId id="4260"/>
            <p14:sldId id="4259"/>
            <p14:sldId id="4207"/>
            <p14:sldId id="42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9B2C8-A180-15D3-105F-74C8ED9F7DD1}" name="Kat Varga" initials="KV" userId="S::katvarga@cvpcorp.com::27b39ef9-9f2c-4219-ab68-8756368683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ster, Angela" initials="FA" lastIdx="1" clrIdx="0">
    <p:extLst>
      <p:ext uri="{19B8F6BF-5375-455C-9EA6-DF929625EA0E}">
        <p15:presenceInfo xmlns:p15="http://schemas.microsoft.com/office/powerpoint/2012/main" userId="S::Angela.Foster@va.gov::29524050-54a8-4308-8bd1-10d67264d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8BB8E1"/>
    <a:srgbClr val="AACA96"/>
    <a:srgbClr val="2B4261"/>
    <a:srgbClr val="003E72"/>
    <a:srgbClr val="0070C0"/>
    <a:srgbClr val="F247FF"/>
    <a:srgbClr val="FFC000"/>
    <a:srgbClr val="AEB0B6"/>
    <a:srgbClr val="B0D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51" autoAdjust="0"/>
  </p:normalViewPr>
  <p:slideViewPr>
    <p:cSldViewPr snapToGrid="0">
      <p:cViewPr varScale="1">
        <p:scale>
          <a:sx n="87" d="100"/>
          <a:sy n="87" d="100"/>
        </p:scale>
        <p:origin x="82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10/24/2022</a:t>
            </a:fld>
            <a:endParaRPr lang="en-US"/>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a:t>
            </a:fld>
            <a:endParaRPr lang="en-US"/>
          </a:p>
        </p:txBody>
      </p:sp>
    </p:spTree>
    <p:extLst>
      <p:ext uri="{BB962C8B-B14F-4D97-AF65-F5344CB8AC3E}">
        <p14:creationId xmlns:p14="http://schemas.microsoft.com/office/powerpoint/2010/main" val="291268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10</a:t>
            </a:fld>
            <a:endParaRPr lang="en-US"/>
          </a:p>
        </p:txBody>
      </p:sp>
    </p:spTree>
    <p:extLst>
      <p:ext uri="{BB962C8B-B14F-4D97-AF65-F5344CB8AC3E}">
        <p14:creationId xmlns:p14="http://schemas.microsoft.com/office/powerpoint/2010/main" val="232593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11</a:t>
            </a:fld>
            <a:endParaRPr lang="en-US"/>
          </a:p>
        </p:txBody>
      </p:sp>
    </p:spTree>
    <p:extLst>
      <p:ext uri="{BB962C8B-B14F-4D97-AF65-F5344CB8AC3E}">
        <p14:creationId xmlns:p14="http://schemas.microsoft.com/office/powerpoint/2010/main" val="291213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12</a:t>
            </a:fld>
            <a:endParaRPr lang="en-US"/>
          </a:p>
        </p:txBody>
      </p:sp>
    </p:spTree>
    <p:extLst>
      <p:ext uri="{BB962C8B-B14F-4D97-AF65-F5344CB8AC3E}">
        <p14:creationId xmlns:p14="http://schemas.microsoft.com/office/powerpoint/2010/main" val="379152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13</a:t>
            </a:fld>
            <a:endParaRPr lang="en-US"/>
          </a:p>
        </p:txBody>
      </p:sp>
    </p:spTree>
    <p:extLst>
      <p:ext uri="{BB962C8B-B14F-4D97-AF65-F5344CB8AC3E}">
        <p14:creationId xmlns:p14="http://schemas.microsoft.com/office/powerpoint/2010/main" val="601673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14</a:t>
            </a:fld>
            <a:endParaRPr lang="en-US"/>
          </a:p>
        </p:txBody>
      </p:sp>
    </p:spTree>
    <p:extLst>
      <p:ext uri="{BB962C8B-B14F-4D97-AF65-F5344CB8AC3E}">
        <p14:creationId xmlns:p14="http://schemas.microsoft.com/office/powerpoint/2010/main" val="2878046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15</a:t>
            </a:fld>
            <a:endParaRPr lang="en-US"/>
          </a:p>
        </p:txBody>
      </p:sp>
    </p:spTree>
    <p:extLst>
      <p:ext uri="{BB962C8B-B14F-4D97-AF65-F5344CB8AC3E}">
        <p14:creationId xmlns:p14="http://schemas.microsoft.com/office/powerpoint/2010/main" val="1666283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16</a:t>
            </a:fld>
            <a:endParaRPr lang="en-US"/>
          </a:p>
        </p:txBody>
      </p:sp>
    </p:spTree>
    <p:extLst>
      <p:ext uri="{BB962C8B-B14F-4D97-AF65-F5344CB8AC3E}">
        <p14:creationId xmlns:p14="http://schemas.microsoft.com/office/powerpoint/2010/main" val="4052070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17</a:t>
            </a:fld>
            <a:endParaRPr lang="en-US"/>
          </a:p>
        </p:txBody>
      </p:sp>
    </p:spTree>
    <p:extLst>
      <p:ext uri="{BB962C8B-B14F-4D97-AF65-F5344CB8AC3E}">
        <p14:creationId xmlns:p14="http://schemas.microsoft.com/office/powerpoint/2010/main" val="260718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18</a:t>
            </a:fld>
            <a:endParaRPr lang="en-US"/>
          </a:p>
        </p:txBody>
      </p:sp>
    </p:spTree>
    <p:extLst>
      <p:ext uri="{BB962C8B-B14F-4D97-AF65-F5344CB8AC3E}">
        <p14:creationId xmlns:p14="http://schemas.microsoft.com/office/powerpoint/2010/main" val="43802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19</a:t>
            </a:fld>
            <a:endParaRPr lang="en-US"/>
          </a:p>
        </p:txBody>
      </p:sp>
    </p:spTree>
    <p:extLst>
      <p:ext uri="{BB962C8B-B14F-4D97-AF65-F5344CB8AC3E}">
        <p14:creationId xmlns:p14="http://schemas.microsoft.com/office/powerpoint/2010/main" val="115771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2</a:t>
            </a:fld>
            <a:endParaRPr lang="en-US"/>
          </a:p>
        </p:txBody>
      </p:sp>
    </p:spTree>
    <p:extLst>
      <p:ext uri="{BB962C8B-B14F-4D97-AF65-F5344CB8AC3E}">
        <p14:creationId xmlns:p14="http://schemas.microsoft.com/office/powerpoint/2010/main" val="3293668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20</a:t>
            </a:fld>
            <a:endParaRPr lang="en-US"/>
          </a:p>
        </p:txBody>
      </p:sp>
    </p:spTree>
    <p:extLst>
      <p:ext uri="{BB962C8B-B14F-4D97-AF65-F5344CB8AC3E}">
        <p14:creationId xmlns:p14="http://schemas.microsoft.com/office/powerpoint/2010/main" val="3442014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21</a:t>
            </a:fld>
            <a:endParaRPr lang="en-US"/>
          </a:p>
        </p:txBody>
      </p:sp>
    </p:spTree>
    <p:extLst>
      <p:ext uri="{BB962C8B-B14F-4D97-AF65-F5344CB8AC3E}">
        <p14:creationId xmlns:p14="http://schemas.microsoft.com/office/powerpoint/2010/main" val="3313133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22</a:t>
            </a:fld>
            <a:endParaRPr lang="en-US"/>
          </a:p>
        </p:txBody>
      </p:sp>
    </p:spTree>
    <p:extLst>
      <p:ext uri="{BB962C8B-B14F-4D97-AF65-F5344CB8AC3E}">
        <p14:creationId xmlns:p14="http://schemas.microsoft.com/office/powerpoint/2010/main" val="2986120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23</a:t>
            </a:fld>
            <a:endParaRPr lang="en-US"/>
          </a:p>
        </p:txBody>
      </p:sp>
    </p:spTree>
    <p:extLst>
      <p:ext uri="{BB962C8B-B14F-4D97-AF65-F5344CB8AC3E}">
        <p14:creationId xmlns:p14="http://schemas.microsoft.com/office/powerpoint/2010/main" val="4178070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24</a:t>
            </a:fld>
            <a:endParaRPr lang="en-US"/>
          </a:p>
        </p:txBody>
      </p:sp>
    </p:spTree>
    <p:extLst>
      <p:ext uri="{BB962C8B-B14F-4D97-AF65-F5344CB8AC3E}">
        <p14:creationId xmlns:p14="http://schemas.microsoft.com/office/powerpoint/2010/main" val="3498487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25</a:t>
            </a:fld>
            <a:endParaRPr lang="en-US"/>
          </a:p>
        </p:txBody>
      </p:sp>
    </p:spTree>
    <p:extLst>
      <p:ext uri="{BB962C8B-B14F-4D97-AF65-F5344CB8AC3E}">
        <p14:creationId xmlns:p14="http://schemas.microsoft.com/office/powerpoint/2010/main" val="1186909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D5272-C193-4530-9143-3296DB76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59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3</a:t>
            </a:fld>
            <a:endParaRPr lang="en-US"/>
          </a:p>
        </p:txBody>
      </p:sp>
    </p:spTree>
    <p:extLst>
      <p:ext uri="{BB962C8B-B14F-4D97-AF65-F5344CB8AC3E}">
        <p14:creationId xmlns:p14="http://schemas.microsoft.com/office/powerpoint/2010/main" val="291268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4</a:t>
            </a:fld>
            <a:endParaRPr lang="en-US"/>
          </a:p>
        </p:txBody>
      </p:sp>
    </p:spTree>
    <p:extLst>
      <p:ext uri="{BB962C8B-B14F-4D97-AF65-F5344CB8AC3E}">
        <p14:creationId xmlns:p14="http://schemas.microsoft.com/office/powerpoint/2010/main" val="275048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5</a:t>
            </a:fld>
            <a:endParaRPr lang="en-US"/>
          </a:p>
        </p:txBody>
      </p:sp>
    </p:spTree>
    <p:extLst>
      <p:ext uri="{BB962C8B-B14F-4D97-AF65-F5344CB8AC3E}">
        <p14:creationId xmlns:p14="http://schemas.microsoft.com/office/powerpoint/2010/main" val="360984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D5272-C193-4530-9143-3296DB76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33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7</a:t>
            </a:fld>
            <a:endParaRPr lang="en-US"/>
          </a:p>
        </p:txBody>
      </p:sp>
    </p:spTree>
    <p:extLst>
      <p:ext uri="{BB962C8B-B14F-4D97-AF65-F5344CB8AC3E}">
        <p14:creationId xmlns:p14="http://schemas.microsoft.com/office/powerpoint/2010/main" val="148115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8</a:t>
            </a:fld>
            <a:endParaRPr lang="en-US"/>
          </a:p>
        </p:txBody>
      </p:sp>
    </p:spTree>
    <p:extLst>
      <p:ext uri="{BB962C8B-B14F-4D97-AF65-F5344CB8AC3E}">
        <p14:creationId xmlns:p14="http://schemas.microsoft.com/office/powerpoint/2010/main" val="91673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9</a:t>
            </a:fld>
            <a:endParaRPr lang="en-US"/>
          </a:p>
        </p:txBody>
      </p:sp>
    </p:spTree>
    <p:extLst>
      <p:ext uri="{BB962C8B-B14F-4D97-AF65-F5344CB8AC3E}">
        <p14:creationId xmlns:p14="http://schemas.microsoft.com/office/powerpoint/2010/main" val="3629571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06">
    <p:bg>
      <p:bgPr>
        <a:solidFill>
          <a:srgbClr val="B0D3EB"/>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8323BE-9E26-47CD-AF69-527649A5D2FA}"/>
              </a:ext>
            </a:extLst>
          </p:cNvPr>
          <p:cNvSpPr>
            <a:spLocks noGrp="1"/>
          </p:cNvSpPr>
          <p:nvPr>
            <p:ph type="pic" sz="quarter" idx="10"/>
          </p:nvPr>
        </p:nvSpPr>
        <p:spPr>
          <a:xfrm>
            <a:off x="346840" y="236895"/>
            <a:ext cx="4792717" cy="5559564"/>
          </a:xfrm>
          <a:custGeom>
            <a:avLst/>
            <a:gdLst>
              <a:gd name="connsiteX0" fmla="*/ 2484410 w 4968822"/>
              <a:gd name="connsiteY0" fmla="*/ 0 h 5763845"/>
              <a:gd name="connsiteX1" fmla="*/ 4968822 w 4968822"/>
              <a:gd name="connsiteY1" fmla="*/ 1242206 h 5763845"/>
              <a:gd name="connsiteX2" fmla="*/ 4968822 w 4968822"/>
              <a:gd name="connsiteY2" fmla="*/ 4521639 h 5763845"/>
              <a:gd name="connsiteX3" fmla="*/ 2484410 w 4968822"/>
              <a:gd name="connsiteY3" fmla="*/ 5763845 h 5763845"/>
              <a:gd name="connsiteX4" fmla="*/ 0 w 4968822"/>
              <a:gd name="connsiteY4" fmla="*/ 4521639 h 5763845"/>
              <a:gd name="connsiteX5" fmla="*/ 0 w 4968822"/>
              <a:gd name="connsiteY5" fmla="*/ 1242206 h 57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2" h="5763845">
                <a:moveTo>
                  <a:pt x="2484410" y="0"/>
                </a:moveTo>
                <a:lnTo>
                  <a:pt x="4968822" y="1242206"/>
                </a:lnTo>
                <a:lnTo>
                  <a:pt x="4968822" y="4521639"/>
                </a:lnTo>
                <a:lnTo>
                  <a:pt x="2484410" y="5763845"/>
                </a:lnTo>
                <a:lnTo>
                  <a:pt x="0" y="4521639"/>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6" name="Text Placeholder 3">
            <a:extLst>
              <a:ext uri="{FF2B5EF4-FFF2-40B4-BE49-F238E27FC236}">
                <a16:creationId xmlns:a16="http://schemas.microsoft.com/office/drawing/2014/main" id="{897407D2-1EA1-894D-91F4-58963C341846}"/>
              </a:ext>
            </a:extLst>
          </p:cNvPr>
          <p:cNvSpPr>
            <a:spLocks noGrp="1"/>
          </p:cNvSpPr>
          <p:nvPr>
            <p:ph type="body" sz="quarter" idx="11"/>
          </p:nvPr>
        </p:nvSpPr>
        <p:spPr>
          <a:xfrm>
            <a:off x="5407572" y="1954213"/>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 company name&#10;&#10;Description automatically generated">
            <a:extLst>
              <a:ext uri="{FF2B5EF4-FFF2-40B4-BE49-F238E27FC236}">
                <a16:creationId xmlns:a16="http://schemas.microsoft.com/office/drawing/2014/main" id="{AAEE0D94-5597-4F06-8B94-7037B7B5F0A6}"/>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2740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Tree>
    <p:extLst>
      <p:ext uri="{BB962C8B-B14F-4D97-AF65-F5344CB8AC3E}">
        <p14:creationId xmlns:p14="http://schemas.microsoft.com/office/powerpoint/2010/main" val="1125741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98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FDE2-6902-7934-8221-49497DF399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F0B6D-DC21-6DE0-1CBB-AE01FD0AC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74479509-9275-4735-352C-B7BE1EACBCFD}"/>
              </a:ext>
            </a:extLst>
          </p:cNvPr>
          <p:cNvSpPr>
            <a:spLocks noGrp="1"/>
          </p:cNvSpPr>
          <p:nvPr>
            <p:ph type="sldNum" sz="quarter" idx="10"/>
          </p:nvPr>
        </p:nvSpPr>
        <p:spPr/>
        <p:txBody>
          <a:bodyPr/>
          <a:lstStyle/>
          <a:p>
            <a:fld id="{3647B706-5948-6248-B5A8-2CC906FD993A}" type="slidenum">
              <a:rPr lang="en-US" smtClean="0"/>
              <a:t>‹#›</a:t>
            </a:fld>
            <a:endParaRPr lang="en-US"/>
          </a:p>
        </p:txBody>
      </p:sp>
    </p:spTree>
    <p:extLst>
      <p:ext uri="{BB962C8B-B14F-4D97-AF65-F5344CB8AC3E}">
        <p14:creationId xmlns:p14="http://schemas.microsoft.com/office/powerpoint/2010/main" val="265952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726607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1F91D4F-A932-4FA6-A468-BF18A7F35BC6}"/>
              </a:ext>
            </a:extLst>
          </p:cNvPr>
          <p:cNvSpPr>
            <a:spLocks noGrp="1"/>
          </p:cNvSpPr>
          <p:nvPr>
            <p:ph type="pic" sz="quarter" idx="11" hasCustomPrompt="1"/>
          </p:nvPr>
        </p:nvSpPr>
        <p:spPr>
          <a:xfrm>
            <a:off x="6284913" y="0"/>
            <a:ext cx="5907087" cy="6858000"/>
          </a:xfrm>
          <a:prstGeom prst="parallelogram">
            <a:avLst>
              <a:gd name="adj" fmla="val 36907"/>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sp>
        <p:nvSpPr>
          <p:cNvPr id="3" name="Title 1">
            <a:extLst>
              <a:ext uri="{FF2B5EF4-FFF2-40B4-BE49-F238E27FC236}">
                <a16:creationId xmlns:a16="http://schemas.microsoft.com/office/drawing/2014/main" id="{1AD26C11-437E-8849-AD78-852C2DBB330F}"/>
              </a:ext>
            </a:extLst>
          </p:cNvPr>
          <p:cNvSpPr>
            <a:spLocks noGrp="1"/>
          </p:cNvSpPr>
          <p:nvPr>
            <p:ph type="title"/>
          </p:nvPr>
        </p:nvSpPr>
        <p:spPr>
          <a:xfrm>
            <a:off x="304801" y="311632"/>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4" name="Text Placeholder 3">
            <a:extLst>
              <a:ext uri="{FF2B5EF4-FFF2-40B4-BE49-F238E27FC236}">
                <a16:creationId xmlns:a16="http://schemas.microsoft.com/office/drawing/2014/main" id="{1924C876-91BF-9E48-815B-4D70F72C991A}"/>
              </a:ext>
            </a:extLst>
          </p:cNvPr>
          <p:cNvSpPr>
            <a:spLocks noGrp="1"/>
          </p:cNvSpPr>
          <p:nvPr>
            <p:ph type="body" sz="quarter" idx="12"/>
          </p:nvPr>
        </p:nvSpPr>
        <p:spPr>
          <a:xfrm>
            <a:off x="304800" y="2159165"/>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company name&#10;&#10;Description automatically generated">
            <a:extLst>
              <a:ext uri="{FF2B5EF4-FFF2-40B4-BE49-F238E27FC236}">
                <a16:creationId xmlns:a16="http://schemas.microsoft.com/office/drawing/2014/main" id="{E3A6B5E9-6E3C-A548-BB49-0AD830571EEE}"/>
              </a:ext>
            </a:extLst>
          </p:cNvPr>
          <p:cNvPicPr>
            <a:picLocks noChangeAspect="1"/>
          </p:cNvPicPr>
          <p:nvPr userDrawn="1"/>
        </p:nvPicPr>
        <p:blipFill>
          <a:blip r:embed="rId2"/>
          <a:stretch>
            <a:fillRect/>
          </a:stretch>
        </p:blipFill>
        <p:spPr>
          <a:xfrm>
            <a:off x="10715821" y="5842067"/>
            <a:ext cx="1476179" cy="1177158"/>
          </a:xfrm>
          <a:prstGeom prst="rect">
            <a:avLst/>
          </a:prstGeom>
        </p:spPr>
      </p:pic>
    </p:spTree>
    <p:extLst>
      <p:ext uri="{BB962C8B-B14F-4D97-AF65-F5344CB8AC3E}">
        <p14:creationId xmlns:p14="http://schemas.microsoft.com/office/powerpoint/2010/main" val="322112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and Vertical Text">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345E4A5-870A-4094-9B78-72A0BA1359AF}"/>
              </a:ext>
            </a:extLst>
          </p:cNvPr>
          <p:cNvSpPr>
            <a:spLocks noGrp="1"/>
          </p:cNvSpPr>
          <p:nvPr>
            <p:ph type="pic" sz="quarter" idx="10"/>
          </p:nvPr>
        </p:nvSpPr>
        <p:spPr>
          <a:xfrm>
            <a:off x="0" y="2144109"/>
            <a:ext cx="3169227" cy="4713889"/>
          </a:xfrm>
          <a:custGeom>
            <a:avLst/>
            <a:gdLst>
              <a:gd name="connsiteX0" fmla="*/ 0 w 2828140"/>
              <a:gd name="connsiteY0" fmla="*/ 0 h 6873449"/>
              <a:gd name="connsiteX1" fmla="*/ 2828140 w 2828140"/>
              <a:gd name="connsiteY1" fmla="*/ 0 h 6873449"/>
              <a:gd name="connsiteX2" fmla="*/ 2828140 w 2828140"/>
              <a:gd name="connsiteY2" fmla="*/ 6873449 h 6873449"/>
              <a:gd name="connsiteX3" fmla="*/ 0 w 2828140"/>
              <a:gd name="connsiteY3" fmla="*/ 6873449 h 6873449"/>
            </a:gdLst>
            <a:ahLst/>
            <a:cxnLst>
              <a:cxn ang="0">
                <a:pos x="connsiteX0" y="connsiteY0"/>
              </a:cxn>
              <a:cxn ang="0">
                <a:pos x="connsiteX1" y="connsiteY1"/>
              </a:cxn>
              <a:cxn ang="0">
                <a:pos x="connsiteX2" y="connsiteY2"/>
              </a:cxn>
              <a:cxn ang="0">
                <a:pos x="connsiteX3" y="connsiteY3"/>
              </a:cxn>
            </a:cxnLst>
            <a:rect l="l" t="t" r="r" b="b"/>
            <a:pathLst>
              <a:path w="2828140" h="6873449">
                <a:moveTo>
                  <a:pt x="0" y="0"/>
                </a:moveTo>
                <a:lnTo>
                  <a:pt x="2828140" y="0"/>
                </a:lnTo>
                <a:lnTo>
                  <a:pt x="2828140" y="6873449"/>
                </a:lnTo>
                <a:lnTo>
                  <a:pt x="0" y="6873449"/>
                </a:lnTo>
                <a:close/>
              </a:path>
            </a:pathLst>
          </a:custGeom>
          <a:pattFill prst="pct25">
            <a:fgClr>
              <a:srgbClr val="0077FA"/>
            </a:fgClr>
            <a:bgClr>
              <a:schemeClr val="bg1"/>
            </a:bgClr>
          </a:pattFill>
        </p:spPr>
        <p:txBody>
          <a:bodyPr rtlCol="0">
            <a:noAutofit/>
          </a:bodyPr>
          <a:lstStyle/>
          <a:p>
            <a:pPr lvl="0"/>
            <a:endParaRPr lang="en-US" noProof="0"/>
          </a:p>
        </p:txBody>
      </p:sp>
      <p:sp>
        <p:nvSpPr>
          <p:cNvPr id="14" name="Picture Placeholder 13">
            <a:extLst>
              <a:ext uri="{FF2B5EF4-FFF2-40B4-BE49-F238E27FC236}">
                <a16:creationId xmlns:a16="http://schemas.microsoft.com/office/drawing/2014/main" id="{78708F04-5D56-4F69-AE5E-26B651563A9E}"/>
              </a:ext>
            </a:extLst>
          </p:cNvPr>
          <p:cNvSpPr>
            <a:spLocks noGrp="1"/>
          </p:cNvSpPr>
          <p:nvPr>
            <p:ph type="pic" sz="quarter" idx="11"/>
          </p:nvPr>
        </p:nvSpPr>
        <p:spPr>
          <a:xfrm>
            <a:off x="3611544" y="3429000"/>
            <a:ext cx="3169228" cy="3428998"/>
          </a:xfrm>
          <a:custGeom>
            <a:avLst/>
            <a:gdLst>
              <a:gd name="connsiteX0" fmla="*/ 0 w 2828140"/>
              <a:gd name="connsiteY0" fmla="*/ 0 h 3298976"/>
              <a:gd name="connsiteX1" fmla="*/ 2828140 w 2828140"/>
              <a:gd name="connsiteY1" fmla="*/ 0 h 3298976"/>
              <a:gd name="connsiteX2" fmla="*/ 2828140 w 2828140"/>
              <a:gd name="connsiteY2" fmla="*/ 3298976 h 3298976"/>
              <a:gd name="connsiteX3" fmla="*/ 0 w 2828140"/>
              <a:gd name="connsiteY3" fmla="*/ 3298976 h 3298976"/>
            </a:gdLst>
            <a:ahLst/>
            <a:cxnLst>
              <a:cxn ang="0">
                <a:pos x="connsiteX0" y="connsiteY0"/>
              </a:cxn>
              <a:cxn ang="0">
                <a:pos x="connsiteX1" y="connsiteY1"/>
              </a:cxn>
              <a:cxn ang="0">
                <a:pos x="connsiteX2" y="connsiteY2"/>
              </a:cxn>
              <a:cxn ang="0">
                <a:pos x="connsiteX3" y="connsiteY3"/>
              </a:cxn>
            </a:cxnLst>
            <a:rect l="l" t="t" r="r" b="b"/>
            <a:pathLst>
              <a:path w="2828140" h="3298976">
                <a:moveTo>
                  <a:pt x="0" y="0"/>
                </a:moveTo>
                <a:lnTo>
                  <a:pt x="2828140" y="0"/>
                </a:lnTo>
                <a:lnTo>
                  <a:pt x="2828140" y="3298976"/>
                </a:lnTo>
                <a:lnTo>
                  <a:pt x="0" y="3298976"/>
                </a:lnTo>
                <a:close/>
              </a:path>
            </a:pathLst>
          </a:custGeom>
          <a:pattFill prst="pct25">
            <a:fgClr>
              <a:srgbClr val="0077FA"/>
            </a:fgClr>
            <a:bgClr>
              <a:schemeClr val="bg1"/>
            </a:bgClr>
          </a:pattFill>
        </p:spPr>
        <p:txBody>
          <a:bodyPr rtlCol="0">
            <a:noAutofit/>
          </a:bodyPr>
          <a:lstStyle/>
          <a:p>
            <a:pPr lvl="0"/>
            <a:endParaRPr lang="en-US" noProof="0"/>
          </a:p>
        </p:txBody>
      </p:sp>
      <p:sp>
        <p:nvSpPr>
          <p:cNvPr id="2" name="Title 1">
            <a:extLst>
              <a:ext uri="{FF2B5EF4-FFF2-40B4-BE49-F238E27FC236}">
                <a16:creationId xmlns:a16="http://schemas.microsoft.com/office/drawing/2014/main" id="{E67EB049-CF37-F349-9C3F-A422F4D00417}"/>
              </a:ext>
            </a:extLst>
          </p:cNvPr>
          <p:cNvSpPr>
            <a:spLocks noGrp="1"/>
          </p:cNvSpPr>
          <p:nvPr>
            <p:ph type="title"/>
          </p:nvPr>
        </p:nvSpPr>
        <p:spPr>
          <a:xfrm>
            <a:off x="838200" y="365125"/>
            <a:ext cx="10515600" cy="1325563"/>
          </a:xfrm>
          <a:prstGeom prst="rect">
            <a:avLst/>
          </a:prstGeom>
        </p:spPr>
        <p:txBody>
          <a:bodyPr/>
          <a:lstStyle>
            <a:lvl1pPr>
              <a:defRPr>
                <a:solidFill>
                  <a:srgbClr val="003E7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EB74B32E-CE08-FB4D-98C6-092C364EE4AF}"/>
              </a:ext>
            </a:extLst>
          </p:cNvPr>
          <p:cNvSpPr>
            <a:spLocks noGrp="1"/>
          </p:cNvSpPr>
          <p:nvPr>
            <p:ph idx="1"/>
          </p:nvPr>
        </p:nvSpPr>
        <p:spPr>
          <a:xfrm>
            <a:off x="7223089" y="1927654"/>
            <a:ext cx="4231625" cy="456522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15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63037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2"/>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00814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909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36719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586136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531135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10/24/2022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86614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1296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81762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77949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051911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26785422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517240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356328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94729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2776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86490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474340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723836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38774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0218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 Id="rId22" Type="http://schemas.microsoft.com/office/2007/relationships/hdphoto" Target="../media/hdphoto1.wdp"/></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oleObject" Target="../embeddings/oleObject2.bin"/><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image" Target="../media/image12.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vmlDrawing" Target="../drawings/vmlDrawing2.vml"/><Relationship Id="rId28" Type="http://schemas.openxmlformats.org/officeDocument/2006/relationships/image" Target="../media/image11.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4.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5"/>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7" imgW="395" imgH="396" progId="TCLayout.ActiveDocument.1">
                  <p:embed/>
                </p:oleObj>
              </mc:Choice>
              <mc:Fallback>
                <p:oleObj name="think-cell Slide" r:id="rId17"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9"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20"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21">
            <a:alphaModFix amt="7000"/>
            <a:extLst>
              <a:ext uri="{BEBA8EAE-BF5A-486C-A8C5-ECC9F3942E4B}">
                <a14:imgProps xmlns:a14="http://schemas.microsoft.com/office/drawing/2010/main">
                  <a14:imgLayer r:embed="rId22">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 id="2147483964" r:id="rId10"/>
    <p:sldLayoutId id="2147483965" r:id="rId11"/>
    <p:sldLayoutId id="2147483966" r:id="rId12"/>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sldLayoutIdLst>
    <p:sldLayoutId id="2147483971" r:id="rId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 id="2147483967" r:id="rId5"/>
    <p:sldLayoutId id="21474839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10/24/2022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46468898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22.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s://www.research.va.gov/programs/orppe/education/webinars/archives.cf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474648" y="1887450"/>
            <a:ext cx="9528929" cy="875609"/>
          </a:xfrm>
        </p:spPr>
        <p:txBody>
          <a:bodyPr lIns="91440" tIns="45720" rIns="91440" bIns="45720" anchor="ctr">
            <a:noAutofit/>
          </a:bodyPr>
          <a:lstStyle/>
          <a:p>
            <a:r>
              <a:rPr lang="en-US" sz="4800" dirty="0">
                <a:latin typeface="Calibri"/>
                <a:cs typeface="Calibri"/>
              </a:rPr>
              <a:t>VA Innovation and Research Review System (VAIRRS)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a:xfrm>
            <a:off x="2604728" y="3033908"/>
            <a:ext cx="8382000" cy="433163"/>
          </a:xfrm>
        </p:spPr>
        <p:txBody>
          <a:bodyPr vert="horz" lIns="91440" tIns="45720" rIns="91440" bIns="45720" rtlCol="0" anchor="t">
            <a:noAutofit/>
          </a:bodyPr>
          <a:lstStyle/>
          <a:p>
            <a:r>
              <a:rPr lang="en-US" dirty="0">
                <a:cs typeface="Calibri"/>
              </a:rPr>
              <a:t>Monthly Webinar</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604728" y="3429000"/>
            <a:ext cx="8382000" cy="875608"/>
          </a:xfrm>
        </p:spPr>
        <p:txBody>
          <a:bodyPr anchor="b"/>
          <a:lstStyle/>
          <a:p>
            <a:r>
              <a:rPr lang="en-US" dirty="0"/>
              <a:t>October 18, 2022</a:t>
            </a:r>
          </a:p>
        </p:txBody>
      </p:sp>
    </p:spTree>
    <p:extLst>
      <p:ext uri="{BB962C8B-B14F-4D97-AF65-F5344CB8AC3E}">
        <p14:creationId xmlns:p14="http://schemas.microsoft.com/office/powerpoint/2010/main" val="184050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E158D7-B0F7-07F8-696A-81DA0DEC69C2}"/>
              </a:ext>
            </a:extLst>
          </p:cNvPr>
          <p:cNvPicPr>
            <a:picLocks noChangeAspect="1"/>
          </p:cNvPicPr>
          <p:nvPr/>
        </p:nvPicPr>
        <p:blipFill>
          <a:blip r:embed="rId3"/>
          <a:stretch>
            <a:fillRect/>
          </a:stretch>
        </p:blipFill>
        <p:spPr>
          <a:xfrm>
            <a:off x="2049986" y="1361677"/>
            <a:ext cx="8092023" cy="4134645"/>
          </a:xfrm>
          <a:prstGeom prst="rect">
            <a:avLst/>
          </a:prstGeom>
        </p:spPr>
      </p:pic>
      <p:sp>
        <p:nvSpPr>
          <p:cNvPr id="9" name="TextBox 8">
            <a:extLst>
              <a:ext uri="{FF2B5EF4-FFF2-40B4-BE49-F238E27FC236}">
                <a16:creationId xmlns:a16="http://schemas.microsoft.com/office/drawing/2014/main" id="{257F841F-419E-EC7E-FF49-17A674333599}"/>
              </a:ext>
            </a:extLst>
          </p:cNvPr>
          <p:cNvSpPr txBox="1"/>
          <p:nvPr/>
        </p:nvSpPr>
        <p:spPr>
          <a:xfrm>
            <a:off x="649841" y="262260"/>
            <a:ext cx="7053208" cy="646331"/>
          </a:xfrm>
          <a:prstGeom prst="rect">
            <a:avLst/>
          </a:prstGeom>
          <a:noFill/>
        </p:spPr>
        <p:txBody>
          <a:bodyPr wrap="square">
            <a:spAutoFit/>
          </a:bodyPr>
          <a:lstStyle/>
          <a:p>
            <a:r>
              <a:rPr lang="en-US" sz="3600" b="1" dirty="0">
                <a:solidFill>
                  <a:schemeClr val="bg1"/>
                </a:solidFill>
              </a:rPr>
              <a:t>My COI Page</a:t>
            </a:r>
          </a:p>
        </p:txBody>
      </p:sp>
      <p:sp>
        <p:nvSpPr>
          <p:cNvPr id="16" name="Oval 15">
            <a:extLst>
              <a:ext uri="{FF2B5EF4-FFF2-40B4-BE49-F238E27FC236}">
                <a16:creationId xmlns:a16="http://schemas.microsoft.com/office/drawing/2014/main" id="{CEA8B236-6E84-CD5F-5007-83C3C8240A44}"/>
              </a:ext>
            </a:extLst>
          </p:cNvPr>
          <p:cNvSpPr/>
          <p:nvPr/>
        </p:nvSpPr>
        <p:spPr>
          <a:xfrm>
            <a:off x="3150267" y="3781343"/>
            <a:ext cx="5891459" cy="1926930"/>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5229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EF69D5-645E-2F99-2763-3E5F652E72FF}"/>
              </a:ext>
            </a:extLst>
          </p:cNvPr>
          <p:cNvSpPr txBox="1"/>
          <p:nvPr/>
        </p:nvSpPr>
        <p:spPr>
          <a:xfrm>
            <a:off x="649841" y="898267"/>
            <a:ext cx="3819289" cy="4524315"/>
          </a:xfrm>
          <a:prstGeom prst="rect">
            <a:avLst/>
          </a:prstGeom>
          <a:noFill/>
        </p:spPr>
        <p:txBody>
          <a:bodyPr wrap="square">
            <a:spAutoFit/>
          </a:bodyPr>
          <a:lstStyle/>
          <a:p>
            <a:r>
              <a:rPr lang="en-US" dirty="0"/>
              <a:t>The Disclosure Summary page includes all information for the submission.</a:t>
            </a:r>
          </a:p>
          <a:p>
            <a:endParaRPr lang="en-US" dirty="0"/>
          </a:p>
          <a:p>
            <a:r>
              <a:rPr lang="en-US" dirty="0"/>
              <a:t>Summary of the Disclosure submission</a:t>
            </a:r>
          </a:p>
          <a:p>
            <a:endParaRPr lang="en-US" dirty="0"/>
          </a:p>
          <a:p>
            <a:endParaRPr lang="en-US" dirty="0"/>
          </a:p>
          <a:p>
            <a:endParaRPr lang="en-US" dirty="0"/>
          </a:p>
          <a:p>
            <a:r>
              <a:rPr lang="en-US" dirty="0"/>
              <a:t>Boards to which the COI disclosure has been submitted</a:t>
            </a:r>
          </a:p>
          <a:p>
            <a:endParaRPr lang="en-US" dirty="0"/>
          </a:p>
          <a:p>
            <a:endParaRPr lang="en-US" dirty="0"/>
          </a:p>
          <a:p>
            <a:endParaRPr lang="en-US" dirty="0"/>
          </a:p>
          <a:p>
            <a:endParaRPr lang="en-US" dirty="0"/>
          </a:p>
          <a:p>
            <a:r>
              <a:rPr lang="en-US" dirty="0"/>
              <a:t>Interests that were included in the disclosure submission and the review status.</a:t>
            </a:r>
          </a:p>
        </p:txBody>
      </p:sp>
      <p:sp>
        <p:nvSpPr>
          <p:cNvPr id="9" name="TextBox 8">
            <a:extLst>
              <a:ext uri="{FF2B5EF4-FFF2-40B4-BE49-F238E27FC236}">
                <a16:creationId xmlns:a16="http://schemas.microsoft.com/office/drawing/2014/main" id="{257F841F-419E-EC7E-FF49-17A674333599}"/>
              </a:ext>
            </a:extLst>
          </p:cNvPr>
          <p:cNvSpPr txBox="1"/>
          <p:nvPr/>
        </p:nvSpPr>
        <p:spPr>
          <a:xfrm>
            <a:off x="649841" y="262260"/>
            <a:ext cx="7053208" cy="646331"/>
          </a:xfrm>
          <a:prstGeom prst="rect">
            <a:avLst/>
          </a:prstGeom>
          <a:noFill/>
        </p:spPr>
        <p:txBody>
          <a:bodyPr wrap="square">
            <a:spAutoFit/>
          </a:bodyPr>
          <a:lstStyle/>
          <a:p>
            <a:r>
              <a:rPr lang="en-US" sz="3600" b="1" dirty="0">
                <a:solidFill>
                  <a:schemeClr val="bg1"/>
                </a:solidFill>
              </a:rPr>
              <a:t>Disclosure Summary Page</a:t>
            </a:r>
          </a:p>
        </p:txBody>
      </p:sp>
      <p:pic>
        <p:nvPicPr>
          <p:cNvPr id="3" name="Picture 2">
            <a:extLst>
              <a:ext uri="{FF2B5EF4-FFF2-40B4-BE49-F238E27FC236}">
                <a16:creationId xmlns:a16="http://schemas.microsoft.com/office/drawing/2014/main" id="{EBAE0CFB-2410-4B45-8E21-B293E2110490}"/>
              </a:ext>
            </a:extLst>
          </p:cNvPr>
          <p:cNvPicPr>
            <a:picLocks noChangeAspect="1"/>
          </p:cNvPicPr>
          <p:nvPr/>
        </p:nvPicPr>
        <p:blipFill>
          <a:blip r:embed="rId3"/>
          <a:stretch>
            <a:fillRect/>
          </a:stretch>
        </p:blipFill>
        <p:spPr>
          <a:xfrm>
            <a:off x="5037029" y="898267"/>
            <a:ext cx="6175801" cy="4919019"/>
          </a:xfrm>
          <a:prstGeom prst="rect">
            <a:avLst/>
          </a:prstGeom>
        </p:spPr>
      </p:pic>
      <p:sp>
        <p:nvSpPr>
          <p:cNvPr id="7" name="Arrow: Right 6">
            <a:extLst>
              <a:ext uri="{FF2B5EF4-FFF2-40B4-BE49-F238E27FC236}">
                <a16:creationId xmlns:a16="http://schemas.microsoft.com/office/drawing/2014/main" id="{668969F4-F036-46B5-816B-D442254FAD9C}"/>
              </a:ext>
            </a:extLst>
          </p:cNvPr>
          <p:cNvSpPr/>
          <p:nvPr/>
        </p:nvSpPr>
        <p:spPr>
          <a:xfrm>
            <a:off x="3840480" y="2068830"/>
            <a:ext cx="1196549" cy="1600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E297E5A-2CE0-46DE-AABB-49480C6B9AE9}"/>
              </a:ext>
            </a:extLst>
          </p:cNvPr>
          <p:cNvSpPr/>
          <p:nvPr/>
        </p:nvSpPr>
        <p:spPr>
          <a:xfrm>
            <a:off x="3840479" y="3229069"/>
            <a:ext cx="1196549" cy="1600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DDC54AE1-72D1-4AC7-97FF-A9A758434960}"/>
              </a:ext>
            </a:extLst>
          </p:cNvPr>
          <p:cNvSpPr/>
          <p:nvPr/>
        </p:nvSpPr>
        <p:spPr>
          <a:xfrm>
            <a:off x="3787824" y="5181600"/>
            <a:ext cx="1196549" cy="1600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64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EF69D5-645E-2F99-2763-3E5F652E72FF}"/>
              </a:ext>
            </a:extLst>
          </p:cNvPr>
          <p:cNvSpPr txBox="1"/>
          <p:nvPr/>
        </p:nvSpPr>
        <p:spPr>
          <a:xfrm>
            <a:off x="649841" y="898267"/>
            <a:ext cx="3819289" cy="4801314"/>
          </a:xfrm>
          <a:prstGeom prst="rect">
            <a:avLst/>
          </a:prstGeom>
          <a:noFill/>
        </p:spPr>
        <p:txBody>
          <a:bodyPr wrap="square">
            <a:spAutoFit/>
          </a:bodyPr>
          <a:lstStyle/>
          <a:p>
            <a:r>
              <a:rPr lang="en-US" dirty="0"/>
              <a:t>The Disclosure Detail page includes all information for each interest.</a:t>
            </a:r>
          </a:p>
          <a:p>
            <a:endParaRPr lang="en-US" dirty="0"/>
          </a:p>
          <a:p>
            <a:r>
              <a:rPr lang="en-US" dirty="0"/>
              <a:t>Interest type</a:t>
            </a:r>
          </a:p>
          <a:p>
            <a:endParaRPr lang="en-US" dirty="0"/>
          </a:p>
          <a:p>
            <a:endParaRPr lang="en-US" dirty="0"/>
          </a:p>
          <a:p>
            <a:r>
              <a:rPr lang="en-US" dirty="0"/>
              <a:t>Interest details that were entered</a:t>
            </a:r>
          </a:p>
          <a:p>
            <a:r>
              <a:rPr lang="en-US" dirty="0"/>
              <a:t>when completing the OGC 450 alt-VA smart form at attached documents</a:t>
            </a:r>
          </a:p>
          <a:p>
            <a:endParaRPr lang="en-US" dirty="0"/>
          </a:p>
          <a:p>
            <a:r>
              <a:rPr lang="en-US" dirty="0"/>
              <a:t>Review status</a:t>
            </a:r>
          </a:p>
          <a:p>
            <a:endParaRPr lang="en-US" dirty="0"/>
          </a:p>
          <a:p>
            <a:r>
              <a:rPr lang="en-US" dirty="0"/>
              <a:t>Documents that were published by</a:t>
            </a:r>
          </a:p>
          <a:p>
            <a:r>
              <a:rPr lang="en-US" dirty="0"/>
              <a:t>The COI Administrator</a:t>
            </a:r>
          </a:p>
          <a:p>
            <a:endParaRPr lang="en-US" dirty="0"/>
          </a:p>
          <a:p>
            <a:endParaRPr lang="en-US" dirty="0"/>
          </a:p>
          <a:p>
            <a:r>
              <a:rPr lang="en-US" dirty="0"/>
              <a:t>Management Plan details</a:t>
            </a:r>
          </a:p>
        </p:txBody>
      </p:sp>
      <p:sp>
        <p:nvSpPr>
          <p:cNvPr id="9" name="TextBox 8">
            <a:extLst>
              <a:ext uri="{FF2B5EF4-FFF2-40B4-BE49-F238E27FC236}">
                <a16:creationId xmlns:a16="http://schemas.microsoft.com/office/drawing/2014/main" id="{257F841F-419E-EC7E-FF49-17A674333599}"/>
              </a:ext>
            </a:extLst>
          </p:cNvPr>
          <p:cNvSpPr txBox="1"/>
          <p:nvPr/>
        </p:nvSpPr>
        <p:spPr>
          <a:xfrm>
            <a:off x="649841" y="262260"/>
            <a:ext cx="7053208" cy="646331"/>
          </a:xfrm>
          <a:prstGeom prst="rect">
            <a:avLst/>
          </a:prstGeom>
          <a:noFill/>
        </p:spPr>
        <p:txBody>
          <a:bodyPr wrap="square">
            <a:spAutoFit/>
          </a:bodyPr>
          <a:lstStyle/>
          <a:p>
            <a:r>
              <a:rPr lang="en-US" sz="3600" b="1" dirty="0">
                <a:solidFill>
                  <a:schemeClr val="bg1"/>
                </a:solidFill>
              </a:rPr>
              <a:t>Disclosure Detail Page</a:t>
            </a:r>
          </a:p>
        </p:txBody>
      </p:sp>
      <p:sp>
        <p:nvSpPr>
          <p:cNvPr id="7" name="Arrow: Right 6">
            <a:extLst>
              <a:ext uri="{FF2B5EF4-FFF2-40B4-BE49-F238E27FC236}">
                <a16:creationId xmlns:a16="http://schemas.microsoft.com/office/drawing/2014/main" id="{668969F4-F036-46B5-816B-D442254FAD9C}"/>
              </a:ext>
            </a:extLst>
          </p:cNvPr>
          <p:cNvSpPr/>
          <p:nvPr/>
        </p:nvSpPr>
        <p:spPr>
          <a:xfrm>
            <a:off x="3990723" y="1900188"/>
            <a:ext cx="1196549" cy="1600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E297E5A-2CE0-46DE-AABB-49480C6B9AE9}"/>
              </a:ext>
            </a:extLst>
          </p:cNvPr>
          <p:cNvSpPr/>
          <p:nvPr/>
        </p:nvSpPr>
        <p:spPr>
          <a:xfrm>
            <a:off x="3990725" y="2704837"/>
            <a:ext cx="1196549" cy="1600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DDC54AE1-72D1-4AC7-97FF-A9A758434960}"/>
              </a:ext>
            </a:extLst>
          </p:cNvPr>
          <p:cNvSpPr/>
          <p:nvPr/>
        </p:nvSpPr>
        <p:spPr>
          <a:xfrm>
            <a:off x="3990724" y="3669506"/>
            <a:ext cx="1196549" cy="1600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24213BE-7BB5-4AB1-B2E9-60EB9615C280}"/>
              </a:ext>
            </a:extLst>
          </p:cNvPr>
          <p:cNvPicPr>
            <a:picLocks noChangeAspect="1"/>
          </p:cNvPicPr>
          <p:nvPr/>
        </p:nvPicPr>
        <p:blipFill>
          <a:blip r:embed="rId3"/>
          <a:stretch>
            <a:fillRect/>
          </a:stretch>
        </p:blipFill>
        <p:spPr>
          <a:xfrm>
            <a:off x="5390176" y="898267"/>
            <a:ext cx="6151983" cy="4980495"/>
          </a:xfrm>
          <a:prstGeom prst="rect">
            <a:avLst/>
          </a:prstGeom>
        </p:spPr>
      </p:pic>
      <p:sp>
        <p:nvSpPr>
          <p:cNvPr id="10" name="Arrow: Right 9">
            <a:extLst>
              <a:ext uri="{FF2B5EF4-FFF2-40B4-BE49-F238E27FC236}">
                <a16:creationId xmlns:a16="http://schemas.microsoft.com/office/drawing/2014/main" id="{EBC63A61-3F82-4029-BD19-8BE224B5F8AC}"/>
              </a:ext>
            </a:extLst>
          </p:cNvPr>
          <p:cNvSpPr/>
          <p:nvPr/>
        </p:nvSpPr>
        <p:spPr>
          <a:xfrm>
            <a:off x="3990722" y="4465533"/>
            <a:ext cx="1196549" cy="1600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F1902AA-3CEF-423C-B57D-A8A72F9A5AEA}"/>
              </a:ext>
            </a:extLst>
          </p:cNvPr>
          <p:cNvSpPr/>
          <p:nvPr/>
        </p:nvSpPr>
        <p:spPr>
          <a:xfrm>
            <a:off x="3990722" y="5282878"/>
            <a:ext cx="1196549" cy="1600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55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E158D7-B0F7-07F8-696A-81DA0DEC69C2}"/>
              </a:ext>
            </a:extLst>
          </p:cNvPr>
          <p:cNvPicPr>
            <a:picLocks noChangeAspect="1"/>
          </p:cNvPicPr>
          <p:nvPr/>
        </p:nvPicPr>
        <p:blipFill>
          <a:blip r:embed="rId3"/>
          <a:stretch>
            <a:fillRect/>
          </a:stretch>
        </p:blipFill>
        <p:spPr>
          <a:xfrm>
            <a:off x="2049988" y="1664347"/>
            <a:ext cx="8092023" cy="4134645"/>
          </a:xfrm>
          <a:prstGeom prst="rect">
            <a:avLst/>
          </a:prstGeom>
        </p:spPr>
      </p:pic>
      <p:sp>
        <p:nvSpPr>
          <p:cNvPr id="5" name="TextBox 4">
            <a:extLst>
              <a:ext uri="{FF2B5EF4-FFF2-40B4-BE49-F238E27FC236}">
                <a16:creationId xmlns:a16="http://schemas.microsoft.com/office/drawing/2014/main" id="{E2EF69D5-645E-2F99-2763-3E5F652E72FF}"/>
              </a:ext>
            </a:extLst>
          </p:cNvPr>
          <p:cNvSpPr txBox="1"/>
          <p:nvPr/>
        </p:nvSpPr>
        <p:spPr>
          <a:xfrm>
            <a:off x="649841" y="898267"/>
            <a:ext cx="11134616" cy="369332"/>
          </a:xfrm>
          <a:prstGeom prst="rect">
            <a:avLst/>
          </a:prstGeom>
          <a:noFill/>
        </p:spPr>
        <p:txBody>
          <a:bodyPr wrap="square">
            <a:spAutoFit/>
          </a:bodyPr>
          <a:lstStyle/>
          <a:p>
            <a:r>
              <a:rPr lang="en-US" dirty="0"/>
              <a:t>To create a new OGE 450 alt-VA form, simply click “Create an Initial, Interim, or Annual Disclosure.”</a:t>
            </a:r>
          </a:p>
        </p:txBody>
      </p:sp>
      <p:sp>
        <p:nvSpPr>
          <p:cNvPr id="9" name="TextBox 8">
            <a:extLst>
              <a:ext uri="{FF2B5EF4-FFF2-40B4-BE49-F238E27FC236}">
                <a16:creationId xmlns:a16="http://schemas.microsoft.com/office/drawing/2014/main" id="{257F841F-419E-EC7E-FF49-17A674333599}"/>
              </a:ext>
            </a:extLst>
          </p:cNvPr>
          <p:cNvSpPr txBox="1"/>
          <p:nvPr/>
        </p:nvSpPr>
        <p:spPr>
          <a:xfrm>
            <a:off x="649840" y="262260"/>
            <a:ext cx="9694309" cy="646331"/>
          </a:xfrm>
          <a:prstGeom prst="rect">
            <a:avLst/>
          </a:prstGeom>
          <a:noFill/>
        </p:spPr>
        <p:txBody>
          <a:bodyPr wrap="square">
            <a:spAutoFit/>
          </a:bodyPr>
          <a:lstStyle/>
          <a:p>
            <a:r>
              <a:rPr lang="en-US" sz="3600" b="1" dirty="0">
                <a:solidFill>
                  <a:schemeClr val="bg1"/>
                </a:solidFill>
              </a:rPr>
              <a:t>Create a New Research Financial COI Disclosure</a:t>
            </a:r>
          </a:p>
        </p:txBody>
      </p:sp>
      <p:sp>
        <p:nvSpPr>
          <p:cNvPr id="16" name="Oval 15">
            <a:extLst>
              <a:ext uri="{FF2B5EF4-FFF2-40B4-BE49-F238E27FC236}">
                <a16:creationId xmlns:a16="http://schemas.microsoft.com/office/drawing/2014/main" id="{CEA8B236-6E84-CD5F-5007-83C3C8240A44}"/>
              </a:ext>
            </a:extLst>
          </p:cNvPr>
          <p:cNvSpPr/>
          <p:nvPr/>
        </p:nvSpPr>
        <p:spPr>
          <a:xfrm>
            <a:off x="4921321" y="2825394"/>
            <a:ext cx="2280863" cy="349320"/>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3975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EF69D5-645E-2F99-2763-3E5F652E72FF}"/>
              </a:ext>
            </a:extLst>
          </p:cNvPr>
          <p:cNvSpPr txBox="1"/>
          <p:nvPr/>
        </p:nvSpPr>
        <p:spPr>
          <a:xfrm>
            <a:off x="649841" y="807806"/>
            <a:ext cx="11134616" cy="646331"/>
          </a:xfrm>
          <a:prstGeom prst="rect">
            <a:avLst/>
          </a:prstGeom>
          <a:noFill/>
        </p:spPr>
        <p:txBody>
          <a:bodyPr wrap="square">
            <a:spAutoFit/>
          </a:bodyPr>
          <a:lstStyle/>
          <a:p>
            <a:r>
              <a:rPr lang="en-US" dirty="0"/>
              <a:t>Once you click the “Create an Initial, Interim, or Annual Disclosure”, you are routed to the </a:t>
            </a:r>
            <a:r>
              <a:rPr lang="en-US" i="1" dirty="0"/>
              <a:t>Create a Disclosure </a:t>
            </a:r>
            <a:r>
              <a:rPr lang="en-US" dirty="0"/>
              <a:t>page and have the option to select the appropriate project, COI form, and the purpose of the disclosure. </a:t>
            </a:r>
          </a:p>
        </p:txBody>
      </p:sp>
      <p:sp>
        <p:nvSpPr>
          <p:cNvPr id="9" name="TextBox 8">
            <a:extLst>
              <a:ext uri="{FF2B5EF4-FFF2-40B4-BE49-F238E27FC236}">
                <a16:creationId xmlns:a16="http://schemas.microsoft.com/office/drawing/2014/main" id="{257F841F-419E-EC7E-FF49-17A674333599}"/>
              </a:ext>
            </a:extLst>
          </p:cNvPr>
          <p:cNvSpPr txBox="1"/>
          <p:nvPr/>
        </p:nvSpPr>
        <p:spPr>
          <a:xfrm>
            <a:off x="649840" y="160124"/>
            <a:ext cx="9602869" cy="646331"/>
          </a:xfrm>
          <a:prstGeom prst="rect">
            <a:avLst/>
          </a:prstGeom>
          <a:noFill/>
        </p:spPr>
        <p:txBody>
          <a:bodyPr wrap="square">
            <a:spAutoFit/>
          </a:bodyPr>
          <a:lstStyle/>
          <a:p>
            <a:r>
              <a:rPr lang="en-US" sz="3600" b="1" dirty="0">
                <a:solidFill>
                  <a:schemeClr val="bg1"/>
                </a:solidFill>
              </a:rPr>
              <a:t>Create a New Research Financial COI Disclosure</a:t>
            </a:r>
          </a:p>
        </p:txBody>
      </p:sp>
      <p:pic>
        <p:nvPicPr>
          <p:cNvPr id="3" name="Picture 2">
            <a:extLst>
              <a:ext uri="{FF2B5EF4-FFF2-40B4-BE49-F238E27FC236}">
                <a16:creationId xmlns:a16="http://schemas.microsoft.com/office/drawing/2014/main" id="{B2FE3264-117C-E8BE-00BE-DB594C94D1C3}"/>
              </a:ext>
            </a:extLst>
          </p:cNvPr>
          <p:cNvPicPr>
            <a:picLocks noChangeAspect="1"/>
          </p:cNvPicPr>
          <p:nvPr/>
        </p:nvPicPr>
        <p:blipFill>
          <a:blip r:embed="rId3"/>
          <a:stretch>
            <a:fillRect/>
          </a:stretch>
        </p:blipFill>
        <p:spPr>
          <a:xfrm>
            <a:off x="1367309" y="1454137"/>
            <a:ext cx="9457382" cy="4314334"/>
          </a:xfrm>
          <a:prstGeom prst="rect">
            <a:avLst/>
          </a:prstGeom>
        </p:spPr>
      </p:pic>
    </p:spTree>
    <p:extLst>
      <p:ext uri="{BB962C8B-B14F-4D97-AF65-F5344CB8AC3E}">
        <p14:creationId xmlns:p14="http://schemas.microsoft.com/office/powerpoint/2010/main" val="365192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EF69D5-645E-2F99-2763-3E5F652E72FF}"/>
              </a:ext>
            </a:extLst>
          </p:cNvPr>
          <p:cNvSpPr txBox="1"/>
          <p:nvPr/>
        </p:nvSpPr>
        <p:spPr>
          <a:xfrm>
            <a:off x="649841" y="1178899"/>
            <a:ext cx="10664704" cy="646331"/>
          </a:xfrm>
          <a:prstGeom prst="rect">
            <a:avLst/>
          </a:prstGeom>
          <a:noFill/>
        </p:spPr>
        <p:txBody>
          <a:bodyPr wrap="square">
            <a:spAutoFit/>
          </a:bodyPr>
          <a:lstStyle/>
          <a:p>
            <a:r>
              <a:rPr lang="en-US" dirty="0"/>
              <a:t>After you selected the criteria for your disclosure, you are then taken to the smart form version of the </a:t>
            </a:r>
            <a:r>
              <a:rPr lang="en-US" b="0" i="0" dirty="0">
                <a:solidFill>
                  <a:srgbClr val="000000"/>
                </a:solidFill>
                <a:effectLst/>
              </a:rPr>
              <a:t>OGE 450 </a:t>
            </a:r>
            <a:r>
              <a:rPr lang="en-US" dirty="0">
                <a:solidFill>
                  <a:srgbClr val="000000"/>
                </a:solidFill>
              </a:rPr>
              <a:t>al</a:t>
            </a:r>
            <a:r>
              <a:rPr lang="en-US" b="0" i="0" dirty="0">
                <a:solidFill>
                  <a:srgbClr val="000000"/>
                </a:solidFill>
                <a:effectLst/>
              </a:rPr>
              <a:t>t-VA. </a:t>
            </a:r>
            <a:endParaRPr lang="en-US" dirty="0"/>
          </a:p>
        </p:txBody>
      </p:sp>
      <p:sp>
        <p:nvSpPr>
          <p:cNvPr id="9" name="TextBox 8">
            <a:extLst>
              <a:ext uri="{FF2B5EF4-FFF2-40B4-BE49-F238E27FC236}">
                <a16:creationId xmlns:a16="http://schemas.microsoft.com/office/drawing/2014/main" id="{257F841F-419E-EC7E-FF49-17A674333599}"/>
              </a:ext>
            </a:extLst>
          </p:cNvPr>
          <p:cNvSpPr txBox="1"/>
          <p:nvPr/>
        </p:nvSpPr>
        <p:spPr>
          <a:xfrm>
            <a:off x="649840" y="339646"/>
            <a:ext cx="9499999" cy="646331"/>
          </a:xfrm>
          <a:prstGeom prst="rect">
            <a:avLst/>
          </a:prstGeom>
          <a:noFill/>
        </p:spPr>
        <p:txBody>
          <a:bodyPr wrap="square">
            <a:spAutoFit/>
          </a:bodyPr>
          <a:lstStyle/>
          <a:p>
            <a:r>
              <a:rPr lang="en-US" sz="3600" b="1" dirty="0">
                <a:solidFill>
                  <a:schemeClr val="bg1"/>
                </a:solidFill>
              </a:rPr>
              <a:t>Create a New Research Financial COI Disclosure</a:t>
            </a:r>
          </a:p>
        </p:txBody>
      </p:sp>
      <p:sp>
        <p:nvSpPr>
          <p:cNvPr id="7" name="TextBox 6">
            <a:extLst>
              <a:ext uri="{FF2B5EF4-FFF2-40B4-BE49-F238E27FC236}">
                <a16:creationId xmlns:a16="http://schemas.microsoft.com/office/drawing/2014/main" id="{A38667E0-125F-B738-EA56-45AE82CCCC64}"/>
              </a:ext>
            </a:extLst>
          </p:cNvPr>
          <p:cNvSpPr txBox="1"/>
          <p:nvPr/>
        </p:nvSpPr>
        <p:spPr>
          <a:xfrm>
            <a:off x="2602786" y="4378182"/>
            <a:ext cx="6986427" cy="338554"/>
          </a:xfrm>
          <a:prstGeom prst="rect">
            <a:avLst/>
          </a:prstGeom>
          <a:noFill/>
        </p:spPr>
        <p:txBody>
          <a:bodyPr wrap="square" rtlCol="0">
            <a:spAutoFit/>
          </a:bodyPr>
          <a:lstStyle/>
          <a:p>
            <a:pPr algn="ctr"/>
            <a:r>
              <a:rPr lang="en-US" sz="1600" dirty="0">
                <a:solidFill>
                  <a:srgbClr val="FF0000"/>
                </a:solidFill>
              </a:rPr>
              <a:t>*</a:t>
            </a:r>
            <a:r>
              <a:rPr lang="en-US" sz="1600" dirty="0"/>
              <a:t>Example of completed OGE 450 alt-VA form where no disclosures were indicated.</a:t>
            </a:r>
          </a:p>
        </p:txBody>
      </p:sp>
      <p:graphicFrame>
        <p:nvGraphicFramePr>
          <p:cNvPr id="2" name="Object 1">
            <a:extLst>
              <a:ext uri="{FF2B5EF4-FFF2-40B4-BE49-F238E27FC236}">
                <a16:creationId xmlns:a16="http://schemas.microsoft.com/office/drawing/2014/main" id="{D9282A55-E06C-772E-CFEC-FC64072E5B20}"/>
              </a:ext>
            </a:extLst>
          </p:cNvPr>
          <p:cNvGraphicFramePr>
            <a:graphicFrameLocks noChangeAspect="1"/>
          </p:cNvGraphicFramePr>
          <p:nvPr>
            <p:extLst>
              <p:ext uri="{D42A27DB-BD31-4B8C-83A1-F6EECF244321}">
                <p14:modId xmlns:p14="http://schemas.microsoft.com/office/powerpoint/2010/main" val="3256055052"/>
              </p:ext>
            </p:extLst>
          </p:nvPr>
        </p:nvGraphicFramePr>
        <p:xfrm>
          <a:off x="4849659" y="2018152"/>
          <a:ext cx="2492679" cy="2198404"/>
        </p:xfrm>
        <a:graphic>
          <a:graphicData uri="http://schemas.openxmlformats.org/presentationml/2006/ole">
            <mc:AlternateContent xmlns:mc="http://schemas.openxmlformats.org/markup-compatibility/2006">
              <mc:Choice xmlns:v="urn:schemas-microsoft-com:vml" Requires="v">
                <p:oleObj spid="_x0000_s4099" name="Acrobat Document" showAsIcon="1" r:id="rId4" imgW="914597" imgH="806311" progId="Acrobat.Document.DC">
                  <p:embed/>
                </p:oleObj>
              </mc:Choice>
              <mc:Fallback>
                <p:oleObj name="Acrobat Document" showAsIcon="1" r:id="rId4" imgW="914597" imgH="806311" progId="Acrobat.Document.DC">
                  <p:embed/>
                  <p:pic>
                    <p:nvPicPr>
                      <p:cNvPr id="0" name=""/>
                      <p:cNvPicPr/>
                      <p:nvPr/>
                    </p:nvPicPr>
                    <p:blipFill>
                      <a:blip r:embed="rId5"/>
                      <a:stretch>
                        <a:fillRect/>
                      </a:stretch>
                    </p:blipFill>
                    <p:spPr>
                      <a:xfrm>
                        <a:off x="4849659" y="2018152"/>
                        <a:ext cx="2492679" cy="2198404"/>
                      </a:xfrm>
                      <a:prstGeom prst="rect">
                        <a:avLst/>
                      </a:prstGeom>
                    </p:spPr>
                  </p:pic>
                </p:oleObj>
              </mc:Fallback>
            </mc:AlternateContent>
          </a:graphicData>
        </a:graphic>
      </p:graphicFrame>
    </p:spTree>
    <p:extLst>
      <p:ext uri="{BB962C8B-B14F-4D97-AF65-F5344CB8AC3E}">
        <p14:creationId xmlns:p14="http://schemas.microsoft.com/office/powerpoint/2010/main" val="29858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7ACB91F-E773-433A-9CD7-5A2BA832B5F0}"/>
              </a:ext>
            </a:extLst>
          </p:cNvPr>
          <p:cNvSpPr>
            <a:spLocks noGrp="1"/>
          </p:cNvSpPr>
          <p:nvPr>
            <p:ph type="title" idx="4294967295"/>
          </p:nvPr>
        </p:nvSpPr>
        <p:spPr>
          <a:xfrm>
            <a:off x="756006" y="327084"/>
            <a:ext cx="10102644" cy="752929"/>
          </a:xfrm>
          <a:prstGeom prst="rect">
            <a:avLst/>
          </a:prstGeom>
        </p:spPr>
        <p:txBody>
          <a:bodyPr/>
          <a:lstStyle/>
          <a:p>
            <a:r>
              <a:rPr lang="en-US" dirty="0"/>
              <a:t>Research Conflict of Interest (COI) Module for Investigators and Committee Members </a:t>
            </a:r>
          </a:p>
        </p:txBody>
      </p:sp>
      <p:sp>
        <p:nvSpPr>
          <p:cNvPr id="6" name="Content Placeholder 2">
            <a:extLst>
              <a:ext uri="{FF2B5EF4-FFF2-40B4-BE49-F238E27FC236}">
                <a16:creationId xmlns:a16="http://schemas.microsoft.com/office/drawing/2014/main" id="{95A1997E-0B8D-40E9-AB7A-0157613DAC45}"/>
              </a:ext>
            </a:extLst>
          </p:cNvPr>
          <p:cNvSpPr txBox="1">
            <a:spLocks/>
          </p:cNvSpPr>
          <p:nvPr/>
        </p:nvSpPr>
        <p:spPr>
          <a:xfrm>
            <a:off x="838199" y="1705509"/>
            <a:ext cx="10102645" cy="3916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q"/>
            </a:pPr>
            <a:r>
              <a:rPr lang="en-US" i="1" dirty="0"/>
              <a:t>Create a New COI Disclosure  </a:t>
            </a:r>
          </a:p>
          <a:p>
            <a:pPr lvl="1">
              <a:lnSpc>
                <a:spcPct val="150000"/>
              </a:lnSpc>
              <a:buFont typeface="Wingdings" panose="05000000000000000000" pitchFamily="2" charset="2"/>
              <a:buChar char="q"/>
            </a:pPr>
            <a:r>
              <a:rPr lang="en-US" i="1" dirty="0"/>
              <a:t>Link Disclosure forms for submission</a:t>
            </a:r>
          </a:p>
          <a:p>
            <a:pPr lvl="1">
              <a:lnSpc>
                <a:spcPct val="150000"/>
              </a:lnSpc>
              <a:buFont typeface="Wingdings" panose="05000000000000000000" pitchFamily="2" charset="2"/>
              <a:buChar char="q"/>
            </a:pPr>
            <a:endParaRPr lang="en-US" sz="1800" i="1" dirty="0"/>
          </a:p>
          <a:p>
            <a:pPr marL="0" indent="0">
              <a:spcBef>
                <a:spcPts val="0"/>
              </a:spcBef>
              <a:buFont typeface="Arial" panose="020B0604020202020204" pitchFamily="34" charset="0"/>
              <a:buNone/>
            </a:pPr>
            <a:r>
              <a:rPr lang="en-US" sz="1800" i="1" dirty="0"/>
              <a:t> </a:t>
            </a:r>
            <a:endParaRPr lang="en-US" i="1" dirty="0"/>
          </a:p>
        </p:txBody>
      </p:sp>
      <p:pic>
        <p:nvPicPr>
          <p:cNvPr id="3" name="Graphic 2" descr="Checkmark with solid fill">
            <a:extLst>
              <a:ext uri="{FF2B5EF4-FFF2-40B4-BE49-F238E27FC236}">
                <a16:creationId xmlns:a16="http://schemas.microsoft.com/office/drawing/2014/main" id="{55DD343D-73E1-4AD4-80B3-D48BB411BF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441" y="1611905"/>
            <a:ext cx="320777" cy="320777"/>
          </a:xfrm>
          <a:prstGeom prst="rect">
            <a:avLst/>
          </a:prstGeom>
        </p:spPr>
      </p:pic>
    </p:spTree>
    <p:extLst>
      <p:ext uri="{BB962C8B-B14F-4D97-AF65-F5344CB8AC3E}">
        <p14:creationId xmlns:p14="http://schemas.microsoft.com/office/powerpoint/2010/main" val="278545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r>
              <a:rPr lang="en-US" sz="3600" b="1" dirty="0">
                <a:solidFill>
                  <a:schemeClr val="bg1"/>
                </a:solidFill>
              </a:rPr>
              <a:t>Link Disclosure forms for submission</a:t>
            </a:r>
          </a:p>
        </p:txBody>
      </p:sp>
      <p:pic>
        <p:nvPicPr>
          <p:cNvPr id="3" name="Picture 2">
            <a:extLst>
              <a:ext uri="{FF2B5EF4-FFF2-40B4-BE49-F238E27FC236}">
                <a16:creationId xmlns:a16="http://schemas.microsoft.com/office/drawing/2014/main" id="{B3840D61-D073-29EA-BD02-FD6289EDA495}"/>
              </a:ext>
            </a:extLst>
          </p:cNvPr>
          <p:cNvPicPr>
            <a:picLocks noChangeAspect="1"/>
          </p:cNvPicPr>
          <p:nvPr/>
        </p:nvPicPr>
        <p:blipFill>
          <a:blip r:embed="rId3"/>
          <a:stretch>
            <a:fillRect/>
          </a:stretch>
        </p:blipFill>
        <p:spPr>
          <a:xfrm>
            <a:off x="1566428" y="1096648"/>
            <a:ext cx="9059144" cy="4664703"/>
          </a:xfrm>
          <a:prstGeom prst="rect">
            <a:avLst/>
          </a:prstGeom>
        </p:spPr>
      </p:pic>
      <p:sp>
        <p:nvSpPr>
          <p:cNvPr id="4" name="Oval 3">
            <a:extLst>
              <a:ext uri="{FF2B5EF4-FFF2-40B4-BE49-F238E27FC236}">
                <a16:creationId xmlns:a16="http://schemas.microsoft.com/office/drawing/2014/main" id="{34408F9F-9FD8-5C7C-67B4-F5F28B2AF899}"/>
              </a:ext>
            </a:extLst>
          </p:cNvPr>
          <p:cNvSpPr/>
          <p:nvPr/>
        </p:nvSpPr>
        <p:spPr>
          <a:xfrm>
            <a:off x="5294832" y="4797482"/>
            <a:ext cx="2161309" cy="3675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45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r>
              <a:rPr lang="en-US" sz="3600" b="1" dirty="0">
                <a:solidFill>
                  <a:schemeClr val="bg1"/>
                </a:solidFill>
              </a:rPr>
              <a:t>Link Disclosure forms for submission</a:t>
            </a:r>
          </a:p>
        </p:txBody>
      </p:sp>
      <p:sp>
        <p:nvSpPr>
          <p:cNvPr id="4" name="Oval 3">
            <a:extLst>
              <a:ext uri="{FF2B5EF4-FFF2-40B4-BE49-F238E27FC236}">
                <a16:creationId xmlns:a16="http://schemas.microsoft.com/office/drawing/2014/main" id="{34408F9F-9FD8-5C7C-67B4-F5F28B2AF899}"/>
              </a:ext>
            </a:extLst>
          </p:cNvPr>
          <p:cNvSpPr/>
          <p:nvPr/>
        </p:nvSpPr>
        <p:spPr>
          <a:xfrm>
            <a:off x="5294832" y="4797482"/>
            <a:ext cx="2161309" cy="3675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D1FCC1A-173E-3010-BC6E-E10F15EFFC3B}"/>
              </a:ext>
            </a:extLst>
          </p:cNvPr>
          <p:cNvSpPr txBox="1"/>
          <p:nvPr/>
        </p:nvSpPr>
        <p:spPr>
          <a:xfrm>
            <a:off x="585198" y="919277"/>
            <a:ext cx="11021604" cy="646331"/>
          </a:xfrm>
          <a:prstGeom prst="rect">
            <a:avLst/>
          </a:prstGeom>
          <a:noFill/>
        </p:spPr>
        <p:txBody>
          <a:bodyPr wrap="square">
            <a:spAutoFit/>
          </a:bodyPr>
          <a:lstStyle/>
          <a:p>
            <a:r>
              <a:rPr lang="en-US" sz="1800" b="0" i="0" u="none" strike="noStrike" baseline="0" dirty="0">
                <a:solidFill>
                  <a:srgbClr val="000000"/>
                </a:solidFill>
              </a:rPr>
              <a:t>Once you click “</a:t>
            </a:r>
            <a:r>
              <a:rPr lang="en-US" sz="1800" b="1" i="0" u="none" strike="noStrike" baseline="0" dirty="0">
                <a:solidFill>
                  <a:srgbClr val="000000"/>
                </a:solidFill>
              </a:rPr>
              <a:t>Link/Un-link COI Disclosures</a:t>
            </a:r>
            <a:r>
              <a:rPr lang="en-US" sz="1800" b="0" i="0" u="none" strike="noStrike" baseline="0" dirty="0">
                <a:solidFill>
                  <a:srgbClr val="000000"/>
                </a:solidFill>
              </a:rPr>
              <a:t>”, </a:t>
            </a:r>
            <a:r>
              <a:rPr lang="en-US" dirty="0">
                <a:solidFill>
                  <a:srgbClr val="000000"/>
                </a:solidFill>
              </a:rPr>
              <a:t>y</a:t>
            </a:r>
            <a:r>
              <a:rPr lang="en-US" sz="1800" b="0" i="0" u="none" strike="noStrike" baseline="0" dirty="0">
                <a:solidFill>
                  <a:srgbClr val="000000"/>
                </a:solidFill>
              </a:rPr>
              <a:t>ou will be presented with a list of disclosures for every study team member with access to the project. </a:t>
            </a:r>
            <a:r>
              <a:rPr lang="en-US" sz="1800" b="1" i="0" u="none" strike="noStrike" baseline="0" dirty="0">
                <a:solidFill>
                  <a:srgbClr val="000000"/>
                </a:solidFill>
              </a:rPr>
              <a:t>Select the OGE 450 alt-VA forms that you want to submit and click “Save”</a:t>
            </a:r>
            <a:r>
              <a:rPr lang="en-US" sz="1800" b="0" i="0" u="none" strike="noStrike" baseline="0" dirty="0">
                <a:solidFill>
                  <a:srgbClr val="000000"/>
                </a:solidFill>
              </a:rPr>
              <a:t>. </a:t>
            </a:r>
          </a:p>
        </p:txBody>
      </p:sp>
      <p:pic>
        <p:nvPicPr>
          <p:cNvPr id="7" name="Picture 6">
            <a:extLst>
              <a:ext uri="{FF2B5EF4-FFF2-40B4-BE49-F238E27FC236}">
                <a16:creationId xmlns:a16="http://schemas.microsoft.com/office/drawing/2014/main" id="{84E9977E-82CA-68B5-A29E-3CC9AFB8653C}"/>
              </a:ext>
            </a:extLst>
          </p:cNvPr>
          <p:cNvPicPr>
            <a:picLocks noChangeAspect="1"/>
          </p:cNvPicPr>
          <p:nvPr/>
        </p:nvPicPr>
        <p:blipFill>
          <a:blip r:embed="rId3"/>
          <a:stretch>
            <a:fillRect/>
          </a:stretch>
        </p:blipFill>
        <p:spPr>
          <a:xfrm>
            <a:off x="1553548" y="1631538"/>
            <a:ext cx="8784406" cy="4245711"/>
          </a:xfrm>
          <a:prstGeom prst="rect">
            <a:avLst/>
          </a:prstGeom>
        </p:spPr>
      </p:pic>
    </p:spTree>
    <p:extLst>
      <p:ext uri="{BB962C8B-B14F-4D97-AF65-F5344CB8AC3E}">
        <p14:creationId xmlns:p14="http://schemas.microsoft.com/office/powerpoint/2010/main" val="92563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7ACB91F-E773-433A-9CD7-5A2BA832B5F0}"/>
              </a:ext>
            </a:extLst>
          </p:cNvPr>
          <p:cNvSpPr>
            <a:spLocks noGrp="1"/>
          </p:cNvSpPr>
          <p:nvPr>
            <p:ph type="title" idx="4294967295"/>
          </p:nvPr>
        </p:nvSpPr>
        <p:spPr>
          <a:xfrm>
            <a:off x="591620" y="327084"/>
            <a:ext cx="9888020" cy="752929"/>
          </a:xfrm>
          <a:prstGeom prst="rect">
            <a:avLst/>
          </a:prstGeom>
        </p:spPr>
        <p:txBody>
          <a:bodyPr/>
          <a:lstStyle/>
          <a:p>
            <a:r>
              <a:rPr lang="en-US" dirty="0"/>
              <a:t>Research Conflict of Interest (COI) Module for Investigators and Committee Members </a:t>
            </a:r>
          </a:p>
        </p:txBody>
      </p:sp>
      <p:sp>
        <p:nvSpPr>
          <p:cNvPr id="6" name="Content Placeholder 2">
            <a:extLst>
              <a:ext uri="{FF2B5EF4-FFF2-40B4-BE49-F238E27FC236}">
                <a16:creationId xmlns:a16="http://schemas.microsoft.com/office/drawing/2014/main" id="{95A1997E-0B8D-40E9-AB7A-0157613DAC45}"/>
              </a:ext>
            </a:extLst>
          </p:cNvPr>
          <p:cNvSpPr txBox="1">
            <a:spLocks/>
          </p:cNvSpPr>
          <p:nvPr/>
        </p:nvSpPr>
        <p:spPr>
          <a:xfrm>
            <a:off x="838199" y="1705509"/>
            <a:ext cx="10102645" cy="3916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q"/>
            </a:pPr>
            <a:r>
              <a:rPr lang="en-US" i="1" dirty="0"/>
              <a:t>Create a New COI Disclosure  </a:t>
            </a:r>
          </a:p>
          <a:p>
            <a:pPr lvl="1">
              <a:lnSpc>
                <a:spcPct val="150000"/>
              </a:lnSpc>
              <a:buFont typeface="Wingdings" panose="05000000000000000000" pitchFamily="2" charset="2"/>
              <a:buChar char="q"/>
            </a:pPr>
            <a:r>
              <a:rPr lang="en-US" i="1" dirty="0"/>
              <a:t>Link Disclosure forms for submission</a:t>
            </a:r>
          </a:p>
          <a:p>
            <a:pPr lvl="1">
              <a:lnSpc>
                <a:spcPct val="150000"/>
              </a:lnSpc>
              <a:buFont typeface="Wingdings" panose="05000000000000000000" pitchFamily="2" charset="2"/>
              <a:buChar char="q"/>
            </a:pPr>
            <a:r>
              <a:rPr lang="en-US" i="1" dirty="0"/>
              <a:t> Submit Disclosure forms</a:t>
            </a:r>
          </a:p>
          <a:p>
            <a:pPr marL="457200" lvl="1" indent="0">
              <a:lnSpc>
                <a:spcPct val="150000"/>
              </a:lnSpc>
              <a:buNone/>
            </a:pPr>
            <a:endParaRPr lang="en-US" i="1" dirty="0"/>
          </a:p>
          <a:p>
            <a:pPr marL="457200" lvl="1" indent="0">
              <a:lnSpc>
                <a:spcPct val="150000"/>
              </a:lnSpc>
              <a:buNone/>
            </a:pPr>
            <a:endParaRPr lang="en-US" i="1" dirty="0"/>
          </a:p>
          <a:p>
            <a:pPr lvl="1">
              <a:lnSpc>
                <a:spcPct val="150000"/>
              </a:lnSpc>
              <a:buFont typeface="Wingdings" panose="05000000000000000000" pitchFamily="2" charset="2"/>
              <a:buChar char="q"/>
            </a:pPr>
            <a:endParaRPr lang="en-US" i="1" dirty="0"/>
          </a:p>
          <a:p>
            <a:pPr lvl="1">
              <a:lnSpc>
                <a:spcPct val="150000"/>
              </a:lnSpc>
              <a:buFont typeface="Wingdings" panose="05000000000000000000" pitchFamily="2" charset="2"/>
              <a:buChar char="q"/>
            </a:pPr>
            <a:endParaRPr lang="en-US" sz="1800" i="1" dirty="0"/>
          </a:p>
          <a:p>
            <a:pPr marL="0" indent="0">
              <a:spcBef>
                <a:spcPts val="0"/>
              </a:spcBef>
              <a:buFont typeface="Arial" panose="020B0604020202020204" pitchFamily="34" charset="0"/>
              <a:buNone/>
            </a:pPr>
            <a:r>
              <a:rPr lang="en-US" sz="1800" i="1" dirty="0"/>
              <a:t> </a:t>
            </a:r>
            <a:endParaRPr lang="en-US" i="1" dirty="0"/>
          </a:p>
        </p:txBody>
      </p:sp>
      <p:pic>
        <p:nvPicPr>
          <p:cNvPr id="3" name="Graphic 2" descr="Checkmark with solid fill">
            <a:extLst>
              <a:ext uri="{FF2B5EF4-FFF2-40B4-BE49-F238E27FC236}">
                <a16:creationId xmlns:a16="http://schemas.microsoft.com/office/drawing/2014/main" id="{55DD343D-73E1-4AD4-80B3-D48BB411BF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441" y="1611905"/>
            <a:ext cx="320777" cy="320777"/>
          </a:xfrm>
          <a:prstGeom prst="rect">
            <a:avLst/>
          </a:prstGeom>
        </p:spPr>
      </p:pic>
      <p:pic>
        <p:nvPicPr>
          <p:cNvPr id="2" name="Graphic 1" descr="Checkmark with solid fill">
            <a:extLst>
              <a:ext uri="{FF2B5EF4-FFF2-40B4-BE49-F238E27FC236}">
                <a16:creationId xmlns:a16="http://schemas.microsoft.com/office/drawing/2014/main" id="{101593C6-E6C9-49E6-C00C-265DEB29EE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441" y="2088428"/>
            <a:ext cx="320777" cy="320777"/>
          </a:xfrm>
          <a:prstGeom prst="rect">
            <a:avLst/>
          </a:prstGeom>
        </p:spPr>
      </p:pic>
    </p:spTree>
    <p:extLst>
      <p:ext uri="{BB962C8B-B14F-4D97-AF65-F5344CB8AC3E}">
        <p14:creationId xmlns:p14="http://schemas.microsoft.com/office/powerpoint/2010/main" val="215969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latin typeface="+mn-lt"/>
              </a:rPr>
              <a:t>Webinar Housekeeping</a:t>
            </a:r>
          </a:p>
        </p:txBody>
      </p:sp>
      <p:pic>
        <p:nvPicPr>
          <p:cNvPr id="4" name="Picture 3" descr="Webinar Housekeeping">
            <a:extLst>
              <a:ext uri="{FF2B5EF4-FFF2-40B4-BE49-F238E27FC236}">
                <a16:creationId xmlns:a16="http://schemas.microsoft.com/office/drawing/2014/main" id="{14B2984B-CB31-47C7-AD3B-A39C9166CA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87"/>
          <a:stretch/>
        </p:blipFill>
        <p:spPr>
          <a:xfrm>
            <a:off x="4798474" y="904126"/>
            <a:ext cx="2595053" cy="165667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is being recorded and the associated handouts will be available on ORPP&amp;E’s Education and Training website within one-week post-webinar.</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Close Captioning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Now available in the new Webex platform. Click the “CC” button at the bottom left of the Webex screen.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I</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Questions will be addressed at the end of the webinar.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ost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-Webinar Evaluation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all that complete the post-webinar evaluation survey.  It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330397" y="6299200"/>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961183" y="182946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EF69D5-645E-2F99-2763-3E5F652E72FF}"/>
              </a:ext>
            </a:extLst>
          </p:cNvPr>
          <p:cNvSpPr txBox="1"/>
          <p:nvPr/>
        </p:nvSpPr>
        <p:spPr>
          <a:xfrm>
            <a:off x="425302" y="1305617"/>
            <a:ext cx="2860159" cy="3970318"/>
          </a:xfrm>
          <a:prstGeom prst="rect">
            <a:avLst/>
          </a:prstGeom>
          <a:noFill/>
        </p:spPr>
        <p:txBody>
          <a:bodyPr wrap="square">
            <a:spAutoFit/>
          </a:bodyPr>
          <a:lstStyle/>
          <a:p>
            <a:r>
              <a:rPr lang="en-US" b="0" i="0" u="none" strike="noStrike" baseline="0" dirty="0">
                <a:solidFill>
                  <a:srgbClr val="000000"/>
                </a:solidFill>
              </a:rPr>
              <a:t>After all required disclosure forms are linked to the package, click the “</a:t>
            </a:r>
            <a:r>
              <a:rPr lang="en-US" b="1" i="0" u="none" strike="noStrike" baseline="0" dirty="0">
                <a:solidFill>
                  <a:srgbClr val="000000"/>
                </a:solidFill>
              </a:rPr>
              <a:t>Submit this Package</a:t>
            </a:r>
            <a:r>
              <a:rPr lang="en-US" b="0" i="0" u="none" strike="noStrike" baseline="0" dirty="0">
                <a:solidFill>
                  <a:srgbClr val="000000"/>
                </a:solidFill>
              </a:rPr>
              <a:t>” button, and select your facility’s COI workspace. Packages containing disclosure forms should only be submitted to the COI workspace. It is the responsibility of the project owner (someone with “Full” access) to submit the package.</a:t>
            </a:r>
            <a:r>
              <a:rPr lang="en-US" dirty="0">
                <a:solidFill>
                  <a:srgbClr val="000000"/>
                </a:solidFill>
              </a:rPr>
              <a:t> </a:t>
            </a:r>
            <a:r>
              <a:rPr lang="en-US" b="1" i="0" u="none" strike="noStrike" baseline="0" dirty="0">
                <a:solidFill>
                  <a:srgbClr val="000000"/>
                </a:solidFill>
              </a:rPr>
              <a:t>Always follow local COI SOPs.</a:t>
            </a:r>
          </a:p>
        </p:txBody>
      </p:sp>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r>
              <a:rPr lang="en-US" sz="3600" b="1" dirty="0">
                <a:solidFill>
                  <a:schemeClr val="bg1"/>
                </a:solidFill>
              </a:rPr>
              <a:t>Submit Disclosure Forms</a:t>
            </a:r>
          </a:p>
        </p:txBody>
      </p:sp>
      <p:pic>
        <p:nvPicPr>
          <p:cNvPr id="3" name="Picture 2">
            <a:extLst>
              <a:ext uri="{FF2B5EF4-FFF2-40B4-BE49-F238E27FC236}">
                <a16:creationId xmlns:a16="http://schemas.microsoft.com/office/drawing/2014/main" id="{88AC1438-78FC-52B4-3611-36F3F2E101B9}"/>
              </a:ext>
            </a:extLst>
          </p:cNvPr>
          <p:cNvPicPr>
            <a:picLocks noChangeAspect="1"/>
          </p:cNvPicPr>
          <p:nvPr/>
        </p:nvPicPr>
        <p:blipFill>
          <a:blip r:embed="rId3"/>
          <a:stretch>
            <a:fillRect/>
          </a:stretch>
        </p:blipFill>
        <p:spPr>
          <a:xfrm>
            <a:off x="3360400" y="1104262"/>
            <a:ext cx="8654391" cy="4373028"/>
          </a:xfrm>
          <a:prstGeom prst="rect">
            <a:avLst/>
          </a:prstGeom>
        </p:spPr>
      </p:pic>
    </p:spTree>
    <p:extLst>
      <p:ext uri="{BB962C8B-B14F-4D97-AF65-F5344CB8AC3E}">
        <p14:creationId xmlns:p14="http://schemas.microsoft.com/office/powerpoint/2010/main" val="421645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r>
              <a:rPr lang="en-US" sz="3600" b="1" dirty="0">
                <a:solidFill>
                  <a:schemeClr val="bg1"/>
                </a:solidFill>
              </a:rPr>
              <a:t>Submit Disclosure Forms</a:t>
            </a:r>
          </a:p>
        </p:txBody>
      </p:sp>
      <p:pic>
        <p:nvPicPr>
          <p:cNvPr id="4" name="Picture 3">
            <a:extLst>
              <a:ext uri="{FF2B5EF4-FFF2-40B4-BE49-F238E27FC236}">
                <a16:creationId xmlns:a16="http://schemas.microsoft.com/office/drawing/2014/main" id="{4D61D155-5750-A6D9-D35B-E7FD1FE07A00}"/>
              </a:ext>
            </a:extLst>
          </p:cNvPr>
          <p:cNvPicPr>
            <a:picLocks noChangeAspect="1"/>
          </p:cNvPicPr>
          <p:nvPr/>
        </p:nvPicPr>
        <p:blipFill>
          <a:blip r:embed="rId3"/>
          <a:stretch>
            <a:fillRect/>
          </a:stretch>
        </p:blipFill>
        <p:spPr>
          <a:xfrm>
            <a:off x="790204" y="1554922"/>
            <a:ext cx="9436056" cy="4178208"/>
          </a:xfrm>
          <a:prstGeom prst="rect">
            <a:avLst/>
          </a:prstGeom>
        </p:spPr>
      </p:pic>
      <p:sp>
        <p:nvSpPr>
          <p:cNvPr id="6" name="TextBox 5">
            <a:extLst>
              <a:ext uri="{FF2B5EF4-FFF2-40B4-BE49-F238E27FC236}">
                <a16:creationId xmlns:a16="http://schemas.microsoft.com/office/drawing/2014/main" id="{818B0293-EAE6-6EBF-408E-7398A9BCE69A}"/>
              </a:ext>
            </a:extLst>
          </p:cNvPr>
          <p:cNvSpPr txBox="1"/>
          <p:nvPr/>
        </p:nvSpPr>
        <p:spPr>
          <a:xfrm>
            <a:off x="649840" y="908591"/>
            <a:ext cx="9716785" cy="646331"/>
          </a:xfrm>
          <a:prstGeom prst="rect">
            <a:avLst/>
          </a:prstGeom>
          <a:noFill/>
        </p:spPr>
        <p:txBody>
          <a:bodyPr wrap="square" rtlCol="0">
            <a:spAutoFit/>
          </a:bodyPr>
          <a:lstStyle/>
          <a:p>
            <a:r>
              <a:rPr lang="en-US" dirty="0"/>
              <a:t>While submitting the disclosure, you can select the submission type as “Disclosure” and add comments.  </a:t>
            </a:r>
          </a:p>
        </p:txBody>
      </p:sp>
    </p:spTree>
    <p:extLst>
      <p:ext uri="{BB962C8B-B14F-4D97-AF65-F5344CB8AC3E}">
        <p14:creationId xmlns:p14="http://schemas.microsoft.com/office/powerpoint/2010/main" val="4185455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7ACB91F-E773-433A-9CD7-5A2BA832B5F0}"/>
              </a:ext>
            </a:extLst>
          </p:cNvPr>
          <p:cNvSpPr>
            <a:spLocks noGrp="1"/>
          </p:cNvSpPr>
          <p:nvPr>
            <p:ph type="title" idx="4294967295"/>
          </p:nvPr>
        </p:nvSpPr>
        <p:spPr>
          <a:xfrm>
            <a:off x="673813" y="357837"/>
            <a:ext cx="9661989" cy="752929"/>
          </a:xfrm>
          <a:prstGeom prst="rect">
            <a:avLst/>
          </a:prstGeom>
        </p:spPr>
        <p:txBody>
          <a:bodyPr/>
          <a:lstStyle/>
          <a:p>
            <a:r>
              <a:rPr lang="en-US" dirty="0"/>
              <a:t>Research Conflict of Interest (COI) Module for Investigators and Committee Members </a:t>
            </a:r>
          </a:p>
        </p:txBody>
      </p:sp>
      <p:sp>
        <p:nvSpPr>
          <p:cNvPr id="6" name="Content Placeholder 2">
            <a:extLst>
              <a:ext uri="{FF2B5EF4-FFF2-40B4-BE49-F238E27FC236}">
                <a16:creationId xmlns:a16="http://schemas.microsoft.com/office/drawing/2014/main" id="{95A1997E-0B8D-40E9-AB7A-0157613DAC45}"/>
              </a:ext>
            </a:extLst>
          </p:cNvPr>
          <p:cNvSpPr txBox="1">
            <a:spLocks/>
          </p:cNvSpPr>
          <p:nvPr/>
        </p:nvSpPr>
        <p:spPr>
          <a:xfrm>
            <a:off x="838199" y="1705509"/>
            <a:ext cx="10102645" cy="3916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q"/>
            </a:pPr>
            <a:r>
              <a:rPr lang="en-US" i="1" dirty="0"/>
              <a:t>Create a New COI Disclosure  </a:t>
            </a:r>
          </a:p>
          <a:p>
            <a:pPr lvl="1">
              <a:lnSpc>
                <a:spcPct val="150000"/>
              </a:lnSpc>
              <a:buFont typeface="Wingdings" panose="05000000000000000000" pitchFamily="2" charset="2"/>
              <a:buChar char="q"/>
            </a:pPr>
            <a:r>
              <a:rPr lang="en-US" i="1" dirty="0"/>
              <a:t>Link Disclosure forms for submission</a:t>
            </a:r>
          </a:p>
          <a:p>
            <a:pPr lvl="1">
              <a:lnSpc>
                <a:spcPct val="150000"/>
              </a:lnSpc>
              <a:buFont typeface="Wingdings" panose="05000000000000000000" pitchFamily="2" charset="2"/>
              <a:buChar char="q"/>
            </a:pPr>
            <a:r>
              <a:rPr lang="en-US" i="1" dirty="0"/>
              <a:t> Submit Disclosure forms</a:t>
            </a:r>
          </a:p>
          <a:p>
            <a:pPr lvl="1">
              <a:lnSpc>
                <a:spcPct val="150000"/>
              </a:lnSpc>
              <a:buFont typeface="Wingdings" panose="05000000000000000000" pitchFamily="2" charset="2"/>
              <a:buChar char="q"/>
            </a:pPr>
            <a:r>
              <a:rPr lang="en-US" i="1" dirty="0"/>
              <a:t>View the status of a Disclosure</a:t>
            </a:r>
          </a:p>
          <a:p>
            <a:pPr marL="457200" lvl="1" indent="0">
              <a:lnSpc>
                <a:spcPct val="150000"/>
              </a:lnSpc>
              <a:buNone/>
            </a:pPr>
            <a:endParaRPr lang="en-US" i="1" dirty="0"/>
          </a:p>
          <a:p>
            <a:pPr marL="457200" lvl="1" indent="0">
              <a:lnSpc>
                <a:spcPct val="150000"/>
              </a:lnSpc>
              <a:buNone/>
            </a:pPr>
            <a:endParaRPr lang="en-US" i="1" dirty="0"/>
          </a:p>
          <a:p>
            <a:pPr lvl="1">
              <a:lnSpc>
                <a:spcPct val="150000"/>
              </a:lnSpc>
              <a:buFont typeface="Wingdings" panose="05000000000000000000" pitchFamily="2" charset="2"/>
              <a:buChar char="q"/>
            </a:pPr>
            <a:endParaRPr lang="en-US" i="1" dirty="0"/>
          </a:p>
          <a:p>
            <a:pPr lvl="1">
              <a:lnSpc>
                <a:spcPct val="150000"/>
              </a:lnSpc>
              <a:buFont typeface="Wingdings" panose="05000000000000000000" pitchFamily="2" charset="2"/>
              <a:buChar char="q"/>
            </a:pPr>
            <a:endParaRPr lang="en-US" sz="1800" i="1" dirty="0"/>
          </a:p>
          <a:p>
            <a:pPr marL="0" indent="0">
              <a:spcBef>
                <a:spcPts val="0"/>
              </a:spcBef>
              <a:buFont typeface="Arial" panose="020B0604020202020204" pitchFamily="34" charset="0"/>
              <a:buNone/>
            </a:pPr>
            <a:r>
              <a:rPr lang="en-US" sz="1800" i="1" dirty="0"/>
              <a:t> </a:t>
            </a:r>
            <a:endParaRPr lang="en-US" i="1" dirty="0"/>
          </a:p>
        </p:txBody>
      </p:sp>
      <p:pic>
        <p:nvPicPr>
          <p:cNvPr id="3" name="Graphic 2" descr="Checkmark with solid fill">
            <a:extLst>
              <a:ext uri="{FF2B5EF4-FFF2-40B4-BE49-F238E27FC236}">
                <a16:creationId xmlns:a16="http://schemas.microsoft.com/office/drawing/2014/main" id="{55DD343D-73E1-4AD4-80B3-D48BB411BF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441" y="1611905"/>
            <a:ext cx="320777" cy="320777"/>
          </a:xfrm>
          <a:prstGeom prst="rect">
            <a:avLst/>
          </a:prstGeom>
        </p:spPr>
      </p:pic>
      <p:pic>
        <p:nvPicPr>
          <p:cNvPr id="2" name="Graphic 1" descr="Checkmark with solid fill">
            <a:extLst>
              <a:ext uri="{FF2B5EF4-FFF2-40B4-BE49-F238E27FC236}">
                <a16:creationId xmlns:a16="http://schemas.microsoft.com/office/drawing/2014/main" id="{101593C6-E6C9-49E6-C00C-265DEB29EE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441" y="2088428"/>
            <a:ext cx="320777" cy="320777"/>
          </a:xfrm>
          <a:prstGeom prst="rect">
            <a:avLst/>
          </a:prstGeom>
        </p:spPr>
      </p:pic>
      <p:pic>
        <p:nvPicPr>
          <p:cNvPr id="4" name="Graphic 3" descr="Checkmark with solid fill">
            <a:extLst>
              <a:ext uri="{FF2B5EF4-FFF2-40B4-BE49-F238E27FC236}">
                <a16:creationId xmlns:a16="http://schemas.microsoft.com/office/drawing/2014/main" id="{2795EBC8-7E7B-A2A4-50F2-0F3C82080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441" y="2658555"/>
            <a:ext cx="320777" cy="320777"/>
          </a:xfrm>
          <a:prstGeom prst="rect">
            <a:avLst/>
          </a:prstGeom>
        </p:spPr>
      </p:pic>
    </p:spTree>
    <p:extLst>
      <p:ext uri="{BB962C8B-B14F-4D97-AF65-F5344CB8AC3E}">
        <p14:creationId xmlns:p14="http://schemas.microsoft.com/office/powerpoint/2010/main" val="3912071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r>
              <a:rPr lang="en-US" sz="3600" b="1" dirty="0">
                <a:solidFill>
                  <a:schemeClr val="bg1"/>
                </a:solidFill>
              </a:rPr>
              <a:t>View the status of a Disclosure </a:t>
            </a:r>
          </a:p>
        </p:txBody>
      </p:sp>
      <p:sp>
        <p:nvSpPr>
          <p:cNvPr id="6" name="TextBox 5">
            <a:extLst>
              <a:ext uri="{FF2B5EF4-FFF2-40B4-BE49-F238E27FC236}">
                <a16:creationId xmlns:a16="http://schemas.microsoft.com/office/drawing/2014/main" id="{818B0293-EAE6-6EBF-408E-7398A9BCE69A}"/>
              </a:ext>
            </a:extLst>
          </p:cNvPr>
          <p:cNvSpPr txBox="1"/>
          <p:nvPr/>
        </p:nvSpPr>
        <p:spPr>
          <a:xfrm>
            <a:off x="649840" y="1145831"/>
            <a:ext cx="3522110" cy="4524315"/>
          </a:xfrm>
          <a:prstGeom prst="rect">
            <a:avLst/>
          </a:prstGeom>
          <a:noFill/>
        </p:spPr>
        <p:txBody>
          <a:bodyPr wrap="square" rtlCol="0">
            <a:spAutoFit/>
          </a:bodyPr>
          <a:lstStyle/>
          <a:p>
            <a:r>
              <a:rPr lang="en-US" dirty="0"/>
              <a:t>Project Overview Page</a:t>
            </a:r>
          </a:p>
          <a:p>
            <a:pPr marL="285750" indent="-285750">
              <a:buFont typeface="Arial" panose="020B0604020202020204" pitchFamily="34" charset="0"/>
              <a:buChar char="•"/>
            </a:pPr>
            <a:r>
              <a:rPr lang="en-US" dirty="0"/>
              <a:t>View status of COI submission package</a:t>
            </a:r>
          </a:p>
          <a:p>
            <a:pPr marL="285750" indent="-285750">
              <a:buFont typeface="Arial" panose="020B0604020202020204" pitchFamily="34" charset="0"/>
              <a:buChar char="•"/>
            </a:pPr>
            <a:r>
              <a:rPr lang="en-US" dirty="0"/>
              <a:t>View status of each study team member’s COI review</a:t>
            </a:r>
          </a:p>
          <a:p>
            <a:endParaRPr lang="en-US" dirty="0"/>
          </a:p>
          <a:p>
            <a:endParaRPr lang="en-US" dirty="0"/>
          </a:p>
          <a:p>
            <a:endParaRPr lang="en-US" dirty="0"/>
          </a:p>
          <a:p>
            <a:endParaRPr lang="en-US" dirty="0"/>
          </a:p>
          <a:p>
            <a:endParaRPr lang="en-US" dirty="0"/>
          </a:p>
          <a:p>
            <a:endParaRPr lang="en-US" dirty="0"/>
          </a:p>
          <a:p>
            <a:endParaRPr lang="en-US" dirty="0"/>
          </a:p>
          <a:p>
            <a:r>
              <a:rPr lang="en-US" dirty="0"/>
              <a:t>My COI Page</a:t>
            </a:r>
          </a:p>
          <a:p>
            <a:pPr marL="285750" indent="-285750">
              <a:buFont typeface="Arial" panose="020B0604020202020204" pitchFamily="34" charset="0"/>
              <a:buChar char="•"/>
            </a:pPr>
            <a:r>
              <a:rPr lang="en-US" dirty="0"/>
              <a:t>View status and details of </a:t>
            </a:r>
            <a:r>
              <a:rPr lang="en-US" i="1" dirty="0"/>
              <a:t>your</a:t>
            </a:r>
            <a:r>
              <a:rPr lang="en-US" dirty="0"/>
              <a:t> COI submission</a:t>
            </a:r>
          </a:p>
          <a:p>
            <a:endParaRPr lang="en-US" dirty="0"/>
          </a:p>
        </p:txBody>
      </p:sp>
      <p:pic>
        <p:nvPicPr>
          <p:cNvPr id="3" name="Picture 2">
            <a:extLst>
              <a:ext uri="{FF2B5EF4-FFF2-40B4-BE49-F238E27FC236}">
                <a16:creationId xmlns:a16="http://schemas.microsoft.com/office/drawing/2014/main" id="{941445FE-C2EE-E89B-AB10-528871165922}"/>
              </a:ext>
            </a:extLst>
          </p:cNvPr>
          <p:cNvPicPr>
            <a:picLocks noChangeAspect="1"/>
          </p:cNvPicPr>
          <p:nvPr/>
        </p:nvPicPr>
        <p:blipFill rotWithShape="1">
          <a:blip r:embed="rId3"/>
          <a:srcRect t="34609" r="15867"/>
          <a:stretch/>
        </p:blipFill>
        <p:spPr>
          <a:xfrm>
            <a:off x="4308311" y="1206304"/>
            <a:ext cx="7053626" cy="2791297"/>
          </a:xfrm>
          <a:prstGeom prst="rect">
            <a:avLst/>
          </a:prstGeom>
        </p:spPr>
      </p:pic>
      <p:sp>
        <p:nvSpPr>
          <p:cNvPr id="5" name="Oval 4">
            <a:extLst>
              <a:ext uri="{FF2B5EF4-FFF2-40B4-BE49-F238E27FC236}">
                <a16:creationId xmlns:a16="http://schemas.microsoft.com/office/drawing/2014/main" id="{F4B8B080-AAC5-DFB2-339D-2A1DC4750C0E}"/>
              </a:ext>
            </a:extLst>
          </p:cNvPr>
          <p:cNvSpPr/>
          <p:nvPr/>
        </p:nvSpPr>
        <p:spPr>
          <a:xfrm>
            <a:off x="5447965" y="2339592"/>
            <a:ext cx="5913972" cy="750014"/>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2FFEDB3C-B2D6-4339-A8AB-CEC974962B42}"/>
              </a:ext>
            </a:extLst>
          </p:cNvPr>
          <p:cNvPicPr>
            <a:picLocks noChangeAspect="1"/>
          </p:cNvPicPr>
          <p:nvPr/>
        </p:nvPicPr>
        <p:blipFill>
          <a:blip r:embed="rId4"/>
          <a:stretch>
            <a:fillRect/>
          </a:stretch>
        </p:blipFill>
        <p:spPr>
          <a:xfrm>
            <a:off x="4308312" y="4295314"/>
            <a:ext cx="7053626" cy="1263743"/>
          </a:xfrm>
          <a:prstGeom prst="rect">
            <a:avLst/>
          </a:prstGeom>
        </p:spPr>
      </p:pic>
      <p:sp>
        <p:nvSpPr>
          <p:cNvPr id="8" name="Oval 7">
            <a:extLst>
              <a:ext uri="{FF2B5EF4-FFF2-40B4-BE49-F238E27FC236}">
                <a16:creationId xmlns:a16="http://schemas.microsoft.com/office/drawing/2014/main" id="{72564D46-1785-4BF0-9DA5-728A0E9206F0}"/>
              </a:ext>
            </a:extLst>
          </p:cNvPr>
          <p:cNvSpPr/>
          <p:nvPr/>
        </p:nvSpPr>
        <p:spPr>
          <a:xfrm>
            <a:off x="7234855" y="3304295"/>
            <a:ext cx="674705" cy="693305"/>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47550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r>
              <a:rPr lang="en-US" sz="3600" b="1" dirty="0">
                <a:solidFill>
                  <a:schemeClr val="bg1"/>
                </a:solidFill>
              </a:rPr>
              <a:t>View the status of a Disclosure </a:t>
            </a:r>
          </a:p>
        </p:txBody>
      </p:sp>
      <p:sp>
        <p:nvSpPr>
          <p:cNvPr id="6" name="TextBox 5">
            <a:extLst>
              <a:ext uri="{FF2B5EF4-FFF2-40B4-BE49-F238E27FC236}">
                <a16:creationId xmlns:a16="http://schemas.microsoft.com/office/drawing/2014/main" id="{818B0293-EAE6-6EBF-408E-7398A9BCE69A}"/>
              </a:ext>
            </a:extLst>
          </p:cNvPr>
          <p:cNvSpPr txBox="1"/>
          <p:nvPr/>
        </p:nvSpPr>
        <p:spPr>
          <a:xfrm>
            <a:off x="649840" y="1424155"/>
            <a:ext cx="2743200" cy="1754326"/>
          </a:xfrm>
          <a:prstGeom prst="rect">
            <a:avLst/>
          </a:prstGeom>
          <a:noFill/>
        </p:spPr>
        <p:txBody>
          <a:bodyPr wrap="square" rtlCol="0">
            <a:spAutoFit/>
          </a:bodyPr>
          <a:lstStyle/>
          <a:p>
            <a:r>
              <a:rPr lang="en-US" dirty="0"/>
              <a:t>The oversight committee(s) can view the COI status on the Project Overview page or on the Submission Detail page under Project Team Tracking.</a:t>
            </a:r>
          </a:p>
        </p:txBody>
      </p:sp>
      <p:pic>
        <p:nvPicPr>
          <p:cNvPr id="4" name="Picture 3">
            <a:extLst>
              <a:ext uri="{FF2B5EF4-FFF2-40B4-BE49-F238E27FC236}">
                <a16:creationId xmlns:a16="http://schemas.microsoft.com/office/drawing/2014/main" id="{8DFD44F4-6BFE-40B3-BC1E-2E89A5E82EF9}"/>
              </a:ext>
            </a:extLst>
          </p:cNvPr>
          <p:cNvPicPr>
            <a:picLocks noChangeAspect="1"/>
          </p:cNvPicPr>
          <p:nvPr/>
        </p:nvPicPr>
        <p:blipFill rotWithShape="1">
          <a:blip r:embed="rId3"/>
          <a:srcRect t="56385"/>
          <a:stretch/>
        </p:blipFill>
        <p:spPr>
          <a:xfrm>
            <a:off x="3876572" y="1018672"/>
            <a:ext cx="7435247" cy="2808387"/>
          </a:xfrm>
          <a:prstGeom prst="rect">
            <a:avLst/>
          </a:prstGeom>
        </p:spPr>
      </p:pic>
      <p:sp>
        <p:nvSpPr>
          <p:cNvPr id="5" name="Oval 4">
            <a:extLst>
              <a:ext uri="{FF2B5EF4-FFF2-40B4-BE49-F238E27FC236}">
                <a16:creationId xmlns:a16="http://schemas.microsoft.com/office/drawing/2014/main" id="{F4B8B080-AAC5-DFB2-339D-2A1DC4750C0E}"/>
              </a:ext>
            </a:extLst>
          </p:cNvPr>
          <p:cNvSpPr/>
          <p:nvPr/>
        </p:nvSpPr>
        <p:spPr>
          <a:xfrm>
            <a:off x="3242532" y="2819077"/>
            <a:ext cx="8069287" cy="1136699"/>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425574-1573-419C-AA4A-8C5B541C28A3}"/>
              </a:ext>
            </a:extLst>
          </p:cNvPr>
          <p:cNvPicPr>
            <a:picLocks noChangeAspect="1"/>
          </p:cNvPicPr>
          <p:nvPr/>
        </p:nvPicPr>
        <p:blipFill>
          <a:blip r:embed="rId4"/>
          <a:stretch>
            <a:fillRect/>
          </a:stretch>
        </p:blipFill>
        <p:spPr>
          <a:xfrm>
            <a:off x="649840" y="4108770"/>
            <a:ext cx="8772525" cy="1628775"/>
          </a:xfrm>
          <a:prstGeom prst="rect">
            <a:avLst/>
          </a:prstGeom>
        </p:spPr>
      </p:pic>
    </p:spTree>
    <p:extLst>
      <p:ext uri="{BB962C8B-B14F-4D97-AF65-F5344CB8AC3E}">
        <p14:creationId xmlns:p14="http://schemas.microsoft.com/office/powerpoint/2010/main" val="1670723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7ACB91F-E773-433A-9CD7-5A2BA832B5F0}"/>
              </a:ext>
            </a:extLst>
          </p:cNvPr>
          <p:cNvSpPr>
            <a:spLocks noGrp="1"/>
          </p:cNvSpPr>
          <p:nvPr>
            <p:ph type="title" idx="4294967295"/>
          </p:nvPr>
        </p:nvSpPr>
        <p:spPr>
          <a:xfrm>
            <a:off x="673813" y="357837"/>
            <a:ext cx="9661989" cy="752929"/>
          </a:xfrm>
          <a:prstGeom prst="rect">
            <a:avLst/>
          </a:prstGeom>
        </p:spPr>
        <p:txBody>
          <a:bodyPr/>
          <a:lstStyle/>
          <a:p>
            <a:r>
              <a:rPr lang="en-US" dirty="0"/>
              <a:t>Research Conflict of Interest (COI) Module for Investigators and Committee Members </a:t>
            </a:r>
          </a:p>
        </p:txBody>
      </p:sp>
      <p:sp>
        <p:nvSpPr>
          <p:cNvPr id="6" name="Content Placeholder 2">
            <a:extLst>
              <a:ext uri="{FF2B5EF4-FFF2-40B4-BE49-F238E27FC236}">
                <a16:creationId xmlns:a16="http://schemas.microsoft.com/office/drawing/2014/main" id="{95A1997E-0B8D-40E9-AB7A-0157613DAC45}"/>
              </a:ext>
            </a:extLst>
          </p:cNvPr>
          <p:cNvSpPr txBox="1">
            <a:spLocks/>
          </p:cNvSpPr>
          <p:nvPr/>
        </p:nvSpPr>
        <p:spPr>
          <a:xfrm>
            <a:off x="838199" y="1705509"/>
            <a:ext cx="10102645" cy="3916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q"/>
            </a:pPr>
            <a:r>
              <a:rPr lang="en-US" i="1" dirty="0"/>
              <a:t>Create a New COI Disclosure  </a:t>
            </a:r>
          </a:p>
          <a:p>
            <a:pPr lvl="1">
              <a:lnSpc>
                <a:spcPct val="150000"/>
              </a:lnSpc>
              <a:buFont typeface="Wingdings" panose="05000000000000000000" pitchFamily="2" charset="2"/>
              <a:buChar char="q"/>
            </a:pPr>
            <a:r>
              <a:rPr lang="en-US" i="1" dirty="0"/>
              <a:t>Link Disclosure forms for submission</a:t>
            </a:r>
          </a:p>
          <a:p>
            <a:pPr lvl="1">
              <a:lnSpc>
                <a:spcPct val="150000"/>
              </a:lnSpc>
              <a:buFont typeface="Wingdings" panose="05000000000000000000" pitchFamily="2" charset="2"/>
              <a:buChar char="q"/>
            </a:pPr>
            <a:r>
              <a:rPr lang="en-US" i="1" dirty="0"/>
              <a:t> Submit Disclosure forms</a:t>
            </a:r>
          </a:p>
          <a:p>
            <a:pPr lvl="1">
              <a:lnSpc>
                <a:spcPct val="150000"/>
              </a:lnSpc>
              <a:buFont typeface="Wingdings" panose="05000000000000000000" pitchFamily="2" charset="2"/>
              <a:buChar char="q"/>
            </a:pPr>
            <a:r>
              <a:rPr lang="en-US" i="1" dirty="0"/>
              <a:t>View the status of a Disclosure</a:t>
            </a:r>
          </a:p>
          <a:p>
            <a:pPr marL="457200" lvl="1" indent="0">
              <a:lnSpc>
                <a:spcPct val="150000"/>
              </a:lnSpc>
              <a:buNone/>
            </a:pPr>
            <a:endParaRPr lang="en-US" i="1" dirty="0"/>
          </a:p>
          <a:p>
            <a:pPr marL="457200" lvl="1" indent="0">
              <a:lnSpc>
                <a:spcPct val="150000"/>
              </a:lnSpc>
              <a:buNone/>
            </a:pPr>
            <a:endParaRPr lang="en-US" i="1" dirty="0"/>
          </a:p>
          <a:p>
            <a:pPr lvl="1">
              <a:lnSpc>
                <a:spcPct val="150000"/>
              </a:lnSpc>
              <a:buFont typeface="Wingdings" panose="05000000000000000000" pitchFamily="2" charset="2"/>
              <a:buChar char="q"/>
            </a:pPr>
            <a:endParaRPr lang="en-US" i="1" dirty="0"/>
          </a:p>
          <a:p>
            <a:pPr lvl="1">
              <a:lnSpc>
                <a:spcPct val="150000"/>
              </a:lnSpc>
              <a:buFont typeface="Wingdings" panose="05000000000000000000" pitchFamily="2" charset="2"/>
              <a:buChar char="q"/>
            </a:pPr>
            <a:endParaRPr lang="en-US" sz="1800" i="1" dirty="0"/>
          </a:p>
          <a:p>
            <a:pPr marL="0" indent="0">
              <a:spcBef>
                <a:spcPts val="0"/>
              </a:spcBef>
              <a:buFont typeface="Arial" panose="020B0604020202020204" pitchFamily="34" charset="0"/>
              <a:buNone/>
            </a:pPr>
            <a:r>
              <a:rPr lang="en-US" sz="1800" i="1" dirty="0"/>
              <a:t> </a:t>
            </a:r>
            <a:endParaRPr lang="en-US" i="1" dirty="0"/>
          </a:p>
        </p:txBody>
      </p:sp>
      <p:pic>
        <p:nvPicPr>
          <p:cNvPr id="3" name="Graphic 2" descr="Checkmark with solid fill">
            <a:extLst>
              <a:ext uri="{FF2B5EF4-FFF2-40B4-BE49-F238E27FC236}">
                <a16:creationId xmlns:a16="http://schemas.microsoft.com/office/drawing/2014/main" id="{55DD343D-73E1-4AD4-80B3-D48BB411BF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441" y="1611905"/>
            <a:ext cx="320777" cy="320777"/>
          </a:xfrm>
          <a:prstGeom prst="rect">
            <a:avLst/>
          </a:prstGeom>
        </p:spPr>
      </p:pic>
      <p:pic>
        <p:nvPicPr>
          <p:cNvPr id="2" name="Graphic 1" descr="Checkmark with solid fill">
            <a:extLst>
              <a:ext uri="{FF2B5EF4-FFF2-40B4-BE49-F238E27FC236}">
                <a16:creationId xmlns:a16="http://schemas.microsoft.com/office/drawing/2014/main" id="{101593C6-E6C9-49E6-C00C-265DEB29EE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441" y="2088428"/>
            <a:ext cx="320777" cy="320777"/>
          </a:xfrm>
          <a:prstGeom prst="rect">
            <a:avLst/>
          </a:prstGeom>
        </p:spPr>
      </p:pic>
      <p:pic>
        <p:nvPicPr>
          <p:cNvPr id="4" name="Graphic 3" descr="Checkmark with solid fill">
            <a:extLst>
              <a:ext uri="{FF2B5EF4-FFF2-40B4-BE49-F238E27FC236}">
                <a16:creationId xmlns:a16="http://schemas.microsoft.com/office/drawing/2014/main" id="{2795EBC8-7E7B-A2A4-50F2-0F3C82080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441" y="2658555"/>
            <a:ext cx="320777" cy="320777"/>
          </a:xfrm>
          <a:prstGeom prst="rect">
            <a:avLst/>
          </a:prstGeom>
        </p:spPr>
      </p:pic>
      <p:pic>
        <p:nvPicPr>
          <p:cNvPr id="5" name="Graphic 4" descr="Checkmark with solid fill">
            <a:extLst>
              <a:ext uri="{FF2B5EF4-FFF2-40B4-BE49-F238E27FC236}">
                <a16:creationId xmlns:a16="http://schemas.microsoft.com/office/drawing/2014/main" id="{E4104A41-6246-BB28-5671-5229643253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440" y="3108223"/>
            <a:ext cx="320777" cy="320777"/>
          </a:xfrm>
          <a:prstGeom prst="rect">
            <a:avLst/>
          </a:prstGeom>
        </p:spPr>
      </p:pic>
      <p:sp>
        <p:nvSpPr>
          <p:cNvPr id="7" name="TextBox 6">
            <a:extLst>
              <a:ext uri="{FF2B5EF4-FFF2-40B4-BE49-F238E27FC236}">
                <a16:creationId xmlns:a16="http://schemas.microsoft.com/office/drawing/2014/main" id="{08B52718-7E75-6E66-F33C-36C39F18E75D}"/>
              </a:ext>
            </a:extLst>
          </p:cNvPr>
          <p:cNvSpPr txBox="1"/>
          <p:nvPr/>
        </p:nvSpPr>
        <p:spPr>
          <a:xfrm>
            <a:off x="881865" y="4647048"/>
            <a:ext cx="10428270" cy="369332"/>
          </a:xfrm>
          <a:prstGeom prst="rect">
            <a:avLst/>
          </a:prstGeom>
          <a:noFill/>
        </p:spPr>
        <p:txBody>
          <a:bodyPr wrap="square" rtlCol="0">
            <a:spAutoFit/>
          </a:bodyPr>
          <a:lstStyle/>
          <a:p>
            <a:pPr algn="ctr"/>
            <a:r>
              <a:rPr lang="en-US" dirty="0">
                <a:solidFill>
                  <a:srgbClr val="FF0000"/>
                </a:solidFill>
              </a:rPr>
              <a:t>*</a:t>
            </a:r>
            <a:r>
              <a:rPr lang="en-US" dirty="0"/>
              <a:t>The COI Module is </a:t>
            </a:r>
            <a:r>
              <a:rPr lang="en-US" b="1" u="sng" dirty="0"/>
              <a:t>OPTIONAL</a:t>
            </a:r>
            <a:r>
              <a:rPr lang="en-US" dirty="0"/>
              <a:t>. There is no mandate to use the module or change your existing process. </a:t>
            </a:r>
          </a:p>
        </p:txBody>
      </p:sp>
    </p:spTree>
    <p:extLst>
      <p:ext uri="{BB962C8B-B14F-4D97-AF65-F5344CB8AC3E}">
        <p14:creationId xmlns:p14="http://schemas.microsoft.com/office/powerpoint/2010/main" val="423084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362C75FB-440A-466D-911B-75C822380325}"/>
              </a:ext>
            </a:extLst>
          </p:cNvPr>
          <p:cNvGrpSpPr/>
          <p:nvPr/>
        </p:nvGrpSpPr>
        <p:grpSpPr>
          <a:xfrm>
            <a:off x="6797407" y="1055843"/>
            <a:ext cx="6538334" cy="4772529"/>
            <a:chOff x="6973364" y="1996697"/>
            <a:chExt cx="5816169" cy="4772529"/>
          </a:xfrm>
        </p:grpSpPr>
        <p:pic>
          <p:nvPicPr>
            <p:cNvPr id="36" name="Picture 35" descr="A white cross with a black background&#10;&#10;Description automatically generated with medium confidence">
              <a:extLst>
                <a:ext uri="{FF2B5EF4-FFF2-40B4-BE49-F238E27FC236}">
                  <a16:creationId xmlns:a16="http://schemas.microsoft.com/office/drawing/2014/main" id="{CB5172F8-26E2-41CB-AF85-D4DF2FDCF0E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1268" b="15233"/>
            <a:stretch/>
          </p:blipFill>
          <p:spPr>
            <a:xfrm>
              <a:off x="8362747" y="1996697"/>
              <a:ext cx="4426786" cy="4766155"/>
            </a:xfrm>
            <a:prstGeom prst="rect">
              <a:avLst/>
            </a:prstGeom>
            <a:effectLst>
              <a:outerShdw blurRad="139700" dist="50800" dir="5400000" algn="ctr" rotWithShape="0">
                <a:srgbClr val="003F72">
                  <a:alpha val="84000"/>
                </a:srgbClr>
              </a:outerShdw>
            </a:effectLst>
          </p:spPr>
        </p:pic>
        <p:pic>
          <p:nvPicPr>
            <p:cNvPr id="38" name="Picture 37" descr="A white cross with a black background&#10;&#10;Description automatically generated with medium confidence">
              <a:extLst>
                <a:ext uri="{FF2B5EF4-FFF2-40B4-BE49-F238E27FC236}">
                  <a16:creationId xmlns:a16="http://schemas.microsoft.com/office/drawing/2014/main" id="{B9382D72-96DC-42D1-843B-8C49F9DA93B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1268" r="66720" b="15233"/>
            <a:stretch/>
          </p:blipFill>
          <p:spPr>
            <a:xfrm>
              <a:off x="6973364" y="2003071"/>
              <a:ext cx="1422823" cy="4766155"/>
            </a:xfrm>
            <a:prstGeom prst="rect">
              <a:avLst/>
            </a:prstGeom>
            <a:effectLst>
              <a:outerShdw blurRad="139700" dist="50800" dir="5400000" algn="ctr" rotWithShape="0">
                <a:srgbClr val="003F72">
                  <a:alpha val="84000"/>
                </a:srgbClr>
              </a:outerShdw>
            </a:effectLst>
          </p:spPr>
        </p:pic>
        <p:pic>
          <p:nvPicPr>
            <p:cNvPr id="39" name="Picture 38" descr="A white cross with a black background&#10;&#10;Description automatically generated with medium confidence">
              <a:extLst>
                <a:ext uri="{FF2B5EF4-FFF2-40B4-BE49-F238E27FC236}">
                  <a16:creationId xmlns:a16="http://schemas.microsoft.com/office/drawing/2014/main" id="{92557232-7913-4081-B268-683384052D2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1268" r="66720" b="15233"/>
            <a:stretch/>
          </p:blipFill>
          <p:spPr>
            <a:xfrm>
              <a:off x="7452661" y="2003071"/>
              <a:ext cx="1636870" cy="4766155"/>
            </a:xfrm>
            <a:prstGeom prst="rect">
              <a:avLst/>
            </a:prstGeom>
            <a:effectLst/>
          </p:spPr>
        </p:pic>
      </p:grpSp>
      <p:sp>
        <p:nvSpPr>
          <p:cNvPr id="24" name="Rectangle 2">
            <a:extLst>
              <a:ext uri="{FF2B5EF4-FFF2-40B4-BE49-F238E27FC236}">
                <a16:creationId xmlns:a16="http://schemas.microsoft.com/office/drawing/2014/main" id="{B587D041-965B-4852-BF78-2D8657BB8090}"/>
              </a:ext>
            </a:extLst>
          </p:cNvPr>
          <p:cNvSpPr/>
          <p:nvPr/>
        </p:nvSpPr>
        <p:spPr>
          <a:xfrm>
            <a:off x="-9518" y="-143219"/>
            <a:ext cx="10919864" cy="6070291"/>
          </a:xfrm>
          <a:custGeom>
            <a:avLst/>
            <a:gdLst>
              <a:gd name="connsiteX0" fmla="*/ 0 w 3212941"/>
              <a:gd name="connsiteY0" fmla="*/ 0 h 3848100"/>
              <a:gd name="connsiteX1" fmla="*/ 3212941 w 3212941"/>
              <a:gd name="connsiteY1" fmla="*/ 0 h 3848100"/>
              <a:gd name="connsiteX2" fmla="*/ 3212941 w 3212941"/>
              <a:gd name="connsiteY2" fmla="*/ 3848100 h 3848100"/>
              <a:gd name="connsiteX3" fmla="*/ 0 w 3212941"/>
              <a:gd name="connsiteY3" fmla="*/ 3848100 h 3848100"/>
              <a:gd name="connsiteX4" fmla="*/ 0 w 3212941"/>
              <a:gd name="connsiteY4" fmla="*/ 0 h 3848100"/>
              <a:gd name="connsiteX0" fmla="*/ 0 w 3212941"/>
              <a:gd name="connsiteY0" fmla="*/ 0 h 6124575"/>
              <a:gd name="connsiteX1" fmla="*/ 3212941 w 3212941"/>
              <a:gd name="connsiteY1" fmla="*/ 0 h 6124575"/>
              <a:gd name="connsiteX2" fmla="*/ 2850991 w 3212941"/>
              <a:gd name="connsiteY2" fmla="*/ 6124575 h 6124575"/>
              <a:gd name="connsiteX3" fmla="*/ 0 w 3212941"/>
              <a:gd name="connsiteY3" fmla="*/ 3848100 h 6124575"/>
              <a:gd name="connsiteX4" fmla="*/ 0 w 3212941"/>
              <a:gd name="connsiteY4" fmla="*/ 0 h 6124575"/>
              <a:gd name="connsiteX0" fmla="*/ 0 w 3212941"/>
              <a:gd name="connsiteY0" fmla="*/ 0 h 6124575"/>
              <a:gd name="connsiteX1" fmla="*/ 3212941 w 3212941"/>
              <a:gd name="connsiteY1" fmla="*/ 0 h 6124575"/>
              <a:gd name="connsiteX2" fmla="*/ 2850991 w 3212941"/>
              <a:gd name="connsiteY2" fmla="*/ 6124575 h 6124575"/>
              <a:gd name="connsiteX3" fmla="*/ 0 w 3212941"/>
              <a:gd name="connsiteY3" fmla="*/ 6096000 h 6124575"/>
              <a:gd name="connsiteX4" fmla="*/ 0 w 3212941"/>
              <a:gd name="connsiteY4" fmla="*/ 0 h 6124575"/>
              <a:gd name="connsiteX0" fmla="*/ 0 w 4794091"/>
              <a:gd name="connsiteY0" fmla="*/ 0 h 6124575"/>
              <a:gd name="connsiteX1" fmla="*/ 4794091 w 4794091"/>
              <a:gd name="connsiteY1" fmla="*/ 28575 h 6124575"/>
              <a:gd name="connsiteX2" fmla="*/ 2850991 w 4794091"/>
              <a:gd name="connsiteY2" fmla="*/ 6124575 h 6124575"/>
              <a:gd name="connsiteX3" fmla="*/ 0 w 4794091"/>
              <a:gd name="connsiteY3" fmla="*/ 6096000 h 6124575"/>
              <a:gd name="connsiteX4" fmla="*/ 0 w 4794091"/>
              <a:gd name="connsiteY4" fmla="*/ 0 h 6124575"/>
              <a:gd name="connsiteX0" fmla="*/ 0 w 4794091"/>
              <a:gd name="connsiteY0" fmla="*/ 0 h 6145096"/>
              <a:gd name="connsiteX1" fmla="*/ 4794091 w 4794091"/>
              <a:gd name="connsiteY1" fmla="*/ 28575 h 6145096"/>
              <a:gd name="connsiteX2" fmla="*/ 2850991 w 4794091"/>
              <a:gd name="connsiteY2" fmla="*/ 6124575 h 6145096"/>
              <a:gd name="connsiteX3" fmla="*/ 0 w 4794091"/>
              <a:gd name="connsiteY3" fmla="*/ 6145096 h 6145096"/>
              <a:gd name="connsiteX4" fmla="*/ 0 w 4794091"/>
              <a:gd name="connsiteY4" fmla="*/ 0 h 6145096"/>
              <a:gd name="connsiteX0" fmla="*/ 483704 w 4794091"/>
              <a:gd name="connsiteY0" fmla="*/ 4556 h 6116521"/>
              <a:gd name="connsiteX1" fmla="*/ 4794091 w 4794091"/>
              <a:gd name="connsiteY1" fmla="*/ 0 h 6116521"/>
              <a:gd name="connsiteX2" fmla="*/ 2850991 w 4794091"/>
              <a:gd name="connsiteY2" fmla="*/ 6096000 h 6116521"/>
              <a:gd name="connsiteX3" fmla="*/ 0 w 4794091"/>
              <a:gd name="connsiteY3" fmla="*/ 6116521 h 6116521"/>
              <a:gd name="connsiteX4" fmla="*/ 483704 w 4794091"/>
              <a:gd name="connsiteY4" fmla="*/ 4556 h 6116521"/>
              <a:gd name="connsiteX0" fmla="*/ 0 w 4310387"/>
              <a:gd name="connsiteY0" fmla="*/ 4556 h 6109894"/>
              <a:gd name="connsiteX1" fmla="*/ 4310387 w 4310387"/>
              <a:gd name="connsiteY1" fmla="*/ 0 h 6109894"/>
              <a:gd name="connsiteX2" fmla="*/ 2367287 w 4310387"/>
              <a:gd name="connsiteY2" fmla="*/ 6096000 h 6109894"/>
              <a:gd name="connsiteX3" fmla="*/ 6627 w 4310387"/>
              <a:gd name="connsiteY3" fmla="*/ 6109894 h 6109894"/>
              <a:gd name="connsiteX4" fmla="*/ 0 w 4310387"/>
              <a:gd name="connsiteY4" fmla="*/ 4556 h 6109894"/>
              <a:gd name="connsiteX0" fmla="*/ 0 w 4317013"/>
              <a:gd name="connsiteY0" fmla="*/ 11182 h 6109894"/>
              <a:gd name="connsiteX1" fmla="*/ 4317013 w 4317013"/>
              <a:gd name="connsiteY1" fmla="*/ 0 h 6109894"/>
              <a:gd name="connsiteX2" fmla="*/ 2373913 w 4317013"/>
              <a:gd name="connsiteY2" fmla="*/ 6096000 h 6109894"/>
              <a:gd name="connsiteX3" fmla="*/ 13253 w 4317013"/>
              <a:gd name="connsiteY3" fmla="*/ 6109894 h 6109894"/>
              <a:gd name="connsiteX4" fmla="*/ 0 w 4317013"/>
              <a:gd name="connsiteY4" fmla="*/ 11182 h 6109894"/>
              <a:gd name="connsiteX0" fmla="*/ 0 w 4327899"/>
              <a:gd name="connsiteY0" fmla="*/ 16625 h 6109894"/>
              <a:gd name="connsiteX1" fmla="*/ 4327899 w 4327899"/>
              <a:gd name="connsiteY1" fmla="*/ 0 h 6109894"/>
              <a:gd name="connsiteX2" fmla="*/ 2384799 w 4327899"/>
              <a:gd name="connsiteY2" fmla="*/ 6096000 h 6109894"/>
              <a:gd name="connsiteX3" fmla="*/ 24139 w 4327899"/>
              <a:gd name="connsiteY3" fmla="*/ 6109894 h 6109894"/>
              <a:gd name="connsiteX4" fmla="*/ 0 w 4327899"/>
              <a:gd name="connsiteY4" fmla="*/ 16625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16626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16626 h 6109894"/>
              <a:gd name="connsiteX0" fmla="*/ 4077 w 4304761"/>
              <a:gd name="connsiteY0" fmla="*/ 16626 h 6109894"/>
              <a:gd name="connsiteX1" fmla="*/ 4304761 w 4304761"/>
              <a:gd name="connsiteY1" fmla="*/ 0 h 6109894"/>
              <a:gd name="connsiteX2" fmla="*/ 2361661 w 4304761"/>
              <a:gd name="connsiteY2" fmla="*/ 6096000 h 6109894"/>
              <a:gd name="connsiteX3" fmla="*/ 1001 w 4304761"/>
              <a:gd name="connsiteY3" fmla="*/ 6109894 h 6109894"/>
              <a:gd name="connsiteX4" fmla="*/ 4077 w 4304761"/>
              <a:gd name="connsiteY4" fmla="*/ 16626 h 6109894"/>
              <a:gd name="connsiteX0" fmla="*/ 0 w 4306127"/>
              <a:gd name="connsiteY0" fmla="*/ 16626 h 6109894"/>
              <a:gd name="connsiteX1" fmla="*/ 4306127 w 4306127"/>
              <a:gd name="connsiteY1" fmla="*/ 0 h 6109894"/>
              <a:gd name="connsiteX2" fmla="*/ 2363027 w 4306127"/>
              <a:gd name="connsiteY2" fmla="*/ 6096000 h 6109894"/>
              <a:gd name="connsiteX3" fmla="*/ 2367 w 4306127"/>
              <a:gd name="connsiteY3" fmla="*/ 6109894 h 6109894"/>
              <a:gd name="connsiteX4" fmla="*/ 0 w 4306127"/>
              <a:gd name="connsiteY4" fmla="*/ 16626 h 6109894"/>
              <a:gd name="connsiteX0" fmla="*/ 0 w 4332708"/>
              <a:gd name="connsiteY0" fmla="*/ 5994 h 6109894"/>
              <a:gd name="connsiteX1" fmla="*/ 4332708 w 4332708"/>
              <a:gd name="connsiteY1" fmla="*/ 0 h 6109894"/>
              <a:gd name="connsiteX2" fmla="*/ 2389608 w 4332708"/>
              <a:gd name="connsiteY2" fmla="*/ 6096000 h 6109894"/>
              <a:gd name="connsiteX3" fmla="*/ 28948 w 4332708"/>
              <a:gd name="connsiteY3" fmla="*/ 6109894 h 6109894"/>
              <a:gd name="connsiteX4" fmla="*/ 0 w 4332708"/>
              <a:gd name="connsiteY4" fmla="*/ 5994 h 6109894"/>
              <a:gd name="connsiteX0" fmla="*/ 0 w 4332708"/>
              <a:gd name="connsiteY0" fmla="*/ 5994 h 6096000"/>
              <a:gd name="connsiteX1" fmla="*/ 4332708 w 4332708"/>
              <a:gd name="connsiteY1" fmla="*/ 0 h 6096000"/>
              <a:gd name="connsiteX2" fmla="*/ 2389608 w 4332708"/>
              <a:gd name="connsiteY2" fmla="*/ 6096000 h 6096000"/>
              <a:gd name="connsiteX3" fmla="*/ 2367 w 4332708"/>
              <a:gd name="connsiteY3" fmla="*/ 6093945 h 6096000"/>
              <a:gd name="connsiteX4" fmla="*/ 0 w 4332708"/>
              <a:gd name="connsiteY4" fmla="*/ 5994 h 6096000"/>
              <a:gd name="connsiteX0" fmla="*/ 0 w 4332708"/>
              <a:gd name="connsiteY0" fmla="*/ 5994 h 6191693"/>
              <a:gd name="connsiteX1" fmla="*/ 4332708 w 4332708"/>
              <a:gd name="connsiteY1" fmla="*/ 0 h 6191693"/>
              <a:gd name="connsiteX2" fmla="*/ 2378975 w 4332708"/>
              <a:gd name="connsiteY2" fmla="*/ 6191693 h 6191693"/>
              <a:gd name="connsiteX3" fmla="*/ 2367 w 4332708"/>
              <a:gd name="connsiteY3" fmla="*/ 6093945 h 6191693"/>
              <a:gd name="connsiteX4" fmla="*/ 0 w 4332708"/>
              <a:gd name="connsiteY4" fmla="*/ 5994 h 6191693"/>
              <a:gd name="connsiteX0" fmla="*/ 0 w 4332708"/>
              <a:gd name="connsiteY0" fmla="*/ 5994 h 6242801"/>
              <a:gd name="connsiteX1" fmla="*/ 4332708 w 4332708"/>
              <a:gd name="connsiteY1" fmla="*/ 0 h 6242801"/>
              <a:gd name="connsiteX2" fmla="*/ 2378975 w 4332708"/>
              <a:gd name="connsiteY2" fmla="*/ 6191693 h 6242801"/>
              <a:gd name="connsiteX3" fmla="*/ 13000 w 4332708"/>
              <a:gd name="connsiteY3" fmla="*/ 6242801 h 6242801"/>
              <a:gd name="connsiteX4" fmla="*/ 0 w 4332708"/>
              <a:gd name="connsiteY4" fmla="*/ 5994 h 6242801"/>
              <a:gd name="connsiteX0" fmla="*/ 25497 w 4358205"/>
              <a:gd name="connsiteY0" fmla="*/ 5994 h 6242801"/>
              <a:gd name="connsiteX1" fmla="*/ 4358205 w 4358205"/>
              <a:gd name="connsiteY1" fmla="*/ 0 h 6242801"/>
              <a:gd name="connsiteX2" fmla="*/ 2404472 w 4358205"/>
              <a:gd name="connsiteY2" fmla="*/ 6191693 h 6242801"/>
              <a:gd name="connsiteX3" fmla="*/ 397 w 4358205"/>
              <a:gd name="connsiteY3" fmla="*/ 6242801 h 6242801"/>
              <a:gd name="connsiteX4" fmla="*/ 25497 w 4358205"/>
              <a:gd name="connsiteY4" fmla="*/ 5994 h 6242801"/>
              <a:gd name="connsiteX0" fmla="*/ 19231 w 4351939"/>
              <a:gd name="connsiteY0" fmla="*/ 5994 h 6242801"/>
              <a:gd name="connsiteX1" fmla="*/ 4351939 w 4351939"/>
              <a:gd name="connsiteY1" fmla="*/ 0 h 6242801"/>
              <a:gd name="connsiteX2" fmla="*/ 2398206 w 4351939"/>
              <a:gd name="connsiteY2" fmla="*/ 6191693 h 6242801"/>
              <a:gd name="connsiteX3" fmla="*/ 481 w 4351939"/>
              <a:gd name="connsiteY3" fmla="*/ 6242801 h 6242801"/>
              <a:gd name="connsiteX4" fmla="*/ 19231 w 4351939"/>
              <a:gd name="connsiteY4" fmla="*/ 5994 h 6242801"/>
              <a:gd name="connsiteX0" fmla="*/ 6880 w 4339588"/>
              <a:gd name="connsiteY0" fmla="*/ 5994 h 6230101"/>
              <a:gd name="connsiteX1" fmla="*/ 4339588 w 4339588"/>
              <a:gd name="connsiteY1" fmla="*/ 0 h 6230101"/>
              <a:gd name="connsiteX2" fmla="*/ 2385855 w 4339588"/>
              <a:gd name="connsiteY2" fmla="*/ 6191693 h 6230101"/>
              <a:gd name="connsiteX3" fmla="*/ 830 w 4339588"/>
              <a:gd name="connsiteY3" fmla="*/ 6230101 h 6230101"/>
              <a:gd name="connsiteX4" fmla="*/ 6880 w 4339588"/>
              <a:gd name="connsiteY4" fmla="*/ 5994 h 6230101"/>
              <a:gd name="connsiteX0" fmla="*/ 1011 w 4333719"/>
              <a:gd name="connsiteY0" fmla="*/ 5994 h 6230101"/>
              <a:gd name="connsiteX1" fmla="*/ 4333719 w 4333719"/>
              <a:gd name="connsiteY1" fmla="*/ 0 h 6230101"/>
              <a:gd name="connsiteX2" fmla="*/ 2379986 w 4333719"/>
              <a:gd name="connsiteY2" fmla="*/ 6191693 h 6230101"/>
              <a:gd name="connsiteX3" fmla="*/ 1311 w 4333719"/>
              <a:gd name="connsiteY3" fmla="*/ 6230101 h 6230101"/>
              <a:gd name="connsiteX4" fmla="*/ 1011 w 4333719"/>
              <a:gd name="connsiteY4" fmla="*/ 5994 h 6230101"/>
              <a:gd name="connsiteX0" fmla="*/ 1011 w 4333719"/>
              <a:gd name="connsiteY0" fmla="*/ 5994 h 6414114"/>
              <a:gd name="connsiteX1" fmla="*/ 4333719 w 4333719"/>
              <a:gd name="connsiteY1" fmla="*/ 0 h 6414114"/>
              <a:gd name="connsiteX2" fmla="*/ 2314083 w 4333719"/>
              <a:gd name="connsiteY2" fmla="*/ 6414114 h 6414114"/>
              <a:gd name="connsiteX3" fmla="*/ 1311 w 4333719"/>
              <a:gd name="connsiteY3" fmla="*/ 6230101 h 6414114"/>
              <a:gd name="connsiteX4" fmla="*/ 1011 w 4333719"/>
              <a:gd name="connsiteY4" fmla="*/ 5994 h 6414114"/>
              <a:gd name="connsiteX0" fmla="*/ 28896 w 4361604"/>
              <a:gd name="connsiteY0" fmla="*/ 5994 h 6414114"/>
              <a:gd name="connsiteX1" fmla="*/ 4361604 w 4361604"/>
              <a:gd name="connsiteY1" fmla="*/ 0 h 6414114"/>
              <a:gd name="connsiteX2" fmla="*/ 2341968 w 4361604"/>
              <a:gd name="connsiteY2" fmla="*/ 6414114 h 6414114"/>
              <a:gd name="connsiteX3" fmla="*/ 363 w 4361604"/>
              <a:gd name="connsiteY3" fmla="*/ 6304241 h 6414114"/>
              <a:gd name="connsiteX4" fmla="*/ 28896 w 4361604"/>
              <a:gd name="connsiteY4" fmla="*/ 5994 h 6414114"/>
              <a:gd name="connsiteX0" fmla="*/ 28896 w 4361604"/>
              <a:gd name="connsiteY0" fmla="*/ 5994 h 6406022"/>
              <a:gd name="connsiteX1" fmla="*/ 4361604 w 4361604"/>
              <a:gd name="connsiteY1" fmla="*/ 0 h 6406022"/>
              <a:gd name="connsiteX2" fmla="*/ 2285324 w 4361604"/>
              <a:gd name="connsiteY2" fmla="*/ 6406022 h 6406022"/>
              <a:gd name="connsiteX3" fmla="*/ 363 w 4361604"/>
              <a:gd name="connsiteY3" fmla="*/ 6304241 h 6406022"/>
              <a:gd name="connsiteX4" fmla="*/ 28896 w 4361604"/>
              <a:gd name="connsiteY4" fmla="*/ 5994 h 6406022"/>
              <a:gd name="connsiteX0" fmla="*/ 28896 w 4361604"/>
              <a:gd name="connsiteY0" fmla="*/ 5994 h 6454574"/>
              <a:gd name="connsiteX1" fmla="*/ 4361604 w 4361604"/>
              <a:gd name="connsiteY1" fmla="*/ 0 h 6454574"/>
              <a:gd name="connsiteX2" fmla="*/ 2301508 w 4361604"/>
              <a:gd name="connsiteY2" fmla="*/ 6454574 h 6454574"/>
              <a:gd name="connsiteX3" fmla="*/ 363 w 4361604"/>
              <a:gd name="connsiteY3" fmla="*/ 6304241 h 6454574"/>
              <a:gd name="connsiteX4" fmla="*/ 28896 w 4361604"/>
              <a:gd name="connsiteY4" fmla="*/ 5994 h 6454574"/>
              <a:gd name="connsiteX0" fmla="*/ 28896 w 4290166"/>
              <a:gd name="connsiteY0" fmla="*/ 0 h 6448580"/>
              <a:gd name="connsiteX1" fmla="*/ 4290166 w 4290166"/>
              <a:gd name="connsiteY1" fmla="*/ 201175 h 6448580"/>
              <a:gd name="connsiteX2" fmla="*/ 2301508 w 4290166"/>
              <a:gd name="connsiteY2" fmla="*/ 6448580 h 6448580"/>
              <a:gd name="connsiteX3" fmla="*/ 363 w 4290166"/>
              <a:gd name="connsiteY3" fmla="*/ 6298247 h 6448580"/>
              <a:gd name="connsiteX4" fmla="*/ 28896 w 4290166"/>
              <a:gd name="connsiteY4" fmla="*/ 0 h 6448580"/>
              <a:gd name="connsiteX0" fmla="*/ 28896 w 4290166"/>
              <a:gd name="connsiteY0" fmla="*/ 0 h 6277130"/>
              <a:gd name="connsiteX1" fmla="*/ 4290166 w 4290166"/>
              <a:gd name="connsiteY1" fmla="*/ 29725 h 6277130"/>
              <a:gd name="connsiteX2" fmla="*/ 2301508 w 4290166"/>
              <a:gd name="connsiteY2" fmla="*/ 6277130 h 6277130"/>
              <a:gd name="connsiteX3" fmla="*/ 363 w 4290166"/>
              <a:gd name="connsiteY3" fmla="*/ 6126797 h 6277130"/>
              <a:gd name="connsiteX4" fmla="*/ 28896 w 4290166"/>
              <a:gd name="connsiteY4" fmla="*/ 0 h 6277130"/>
              <a:gd name="connsiteX0" fmla="*/ 0 w 6603541"/>
              <a:gd name="connsiteY0" fmla="*/ 0 h 6291198"/>
              <a:gd name="connsiteX1" fmla="*/ 6603541 w 6603541"/>
              <a:gd name="connsiteY1" fmla="*/ 43793 h 6291198"/>
              <a:gd name="connsiteX2" fmla="*/ 4614883 w 6603541"/>
              <a:gd name="connsiteY2" fmla="*/ 6291198 h 6291198"/>
              <a:gd name="connsiteX3" fmla="*/ 2313738 w 6603541"/>
              <a:gd name="connsiteY3" fmla="*/ 6140865 h 6291198"/>
              <a:gd name="connsiteX4" fmla="*/ 0 w 6603541"/>
              <a:gd name="connsiteY4" fmla="*/ 0 h 6291198"/>
              <a:gd name="connsiteX0" fmla="*/ 0 w 6603541"/>
              <a:gd name="connsiteY0" fmla="*/ 0 h 6291198"/>
              <a:gd name="connsiteX1" fmla="*/ 6603541 w 6603541"/>
              <a:gd name="connsiteY1" fmla="*/ 43793 h 6291198"/>
              <a:gd name="connsiteX2" fmla="*/ 4614883 w 6603541"/>
              <a:gd name="connsiteY2" fmla="*/ 6291198 h 6291198"/>
              <a:gd name="connsiteX3" fmla="*/ 323160 w 6603541"/>
              <a:gd name="connsiteY3" fmla="*/ 6183069 h 6291198"/>
              <a:gd name="connsiteX4" fmla="*/ 0 w 6603541"/>
              <a:gd name="connsiteY4" fmla="*/ 0 h 6291198"/>
              <a:gd name="connsiteX0" fmla="*/ 0 w 6294052"/>
              <a:gd name="connsiteY0" fmla="*/ 33579 h 6247405"/>
              <a:gd name="connsiteX1" fmla="*/ 6294052 w 6294052"/>
              <a:gd name="connsiteY1" fmla="*/ 0 h 6247405"/>
              <a:gd name="connsiteX2" fmla="*/ 4305394 w 6294052"/>
              <a:gd name="connsiteY2" fmla="*/ 6247405 h 6247405"/>
              <a:gd name="connsiteX3" fmla="*/ 13671 w 6294052"/>
              <a:gd name="connsiteY3" fmla="*/ 6139276 h 6247405"/>
              <a:gd name="connsiteX4" fmla="*/ 0 w 6294052"/>
              <a:gd name="connsiteY4" fmla="*/ 33579 h 6247405"/>
              <a:gd name="connsiteX0" fmla="*/ 1628 w 6295680"/>
              <a:gd name="connsiteY0" fmla="*/ 33579 h 6247405"/>
              <a:gd name="connsiteX1" fmla="*/ 6295680 w 6295680"/>
              <a:gd name="connsiteY1" fmla="*/ 0 h 6247405"/>
              <a:gd name="connsiteX2" fmla="*/ 4307022 w 6295680"/>
              <a:gd name="connsiteY2" fmla="*/ 6247405 h 6247405"/>
              <a:gd name="connsiteX3" fmla="*/ 1231 w 6295680"/>
              <a:gd name="connsiteY3" fmla="*/ 6139276 h 6247405"/>
              <a:gd name="connsiteX4" fmla="*/ 1628 w 6295680"/>
              <a:gd name="connsiteY4" fmla="*/ 33579 h 6247405"/>
              <a:gd name="connsiteX0" fmla="*/ 1545872 w 6294459"/>
              <a:gd name="connsiteY0" fmla="*/ 14261 h 6247405"/>
              <a:gd name="connsiteX1" fmla="*/ 6294459 w 6294459"/>
              <a:gd name="connsiteY1" fmla="*/ 0 h 6247405"/>
              <a:gd name="connsiteX2" fmla="*/ 4305801 w 6294459"/>
              <a:gd name="connsiteY2" fmla="*/ 6247405 h 6247405"/>
              <a:gd name="connsiteX3" fmla="*/ 10 w 6294459"/>
              <a:gd name="connsiteY3" fmla="*/ 6139276 h 6247405"/>
              <a:gd name="connsiteX4" fmla="*/ 1545872 w 6294459"/>
              <a:gd name="connsiteY4" fmla="*/ 14261 h 6247405"/>
              <a:gd name="connsiteX0" fmla="*/ 1629 w 4750216"/>
              <a:gd name="connsiteY0" fmla="*/ 14261 h 6247405"/>
              <a:gd name="connsiteX1" fmla="*/ 4750216 w 4750216"/>
              <a:gd name="connsiteY1" fmla="*/ 0 h 6247405"/>
              <a:gd name="connsiteX2" fmla="*/ 2761558 w 4750216"/>
              <a:gd name="connsiteY2" fmla="*/ 6247405 h 6247405"/>
              <a:gd name="connsiteX3" fmla="*/ 1232 w 4750216"/>
              <a:gd name="connsiteY3" fmla="*/ 6152155 h 6247405"/>
              <a:gd name="connsiteX4" fmla="*/ 1629 w 4750216"/>
              <a:gd name="connsiteY4" fmla="*/ 14261 h 6247405"/>
              <a:gd name="connsiteX0" fmla="*/ 1629 w 4750216"/>
              <a:gd name="connsiteY0" fmla="*/ 0 h 6258901"/>
              <a:gd name="connsiteX1" fmla="*/ 4750216 w 4750216"/>
              <a:gd name="connsiteY1" fmla="*/ 11496 h 6258901"/>
              <a:gd name="connsiteX2" fmla="*/ 2761558 w 4750216"/>
              <a:gd name="connsiteY2" fmla="*/ 6258901 h 6258901"/>
              <a:gd name="connsiteX3" fmla="*/ 1232 w 4750216"/>
              <a:gd name="connsiteY3" fmla="*/ 6163651 h 6258901"/>
              <a:gd name="connsiteX4" fmla="*/ 1629 w 4750216"/>
              <a:gd name="connsiteY4" fmla="*/ 0 h 6258901"/>
              <a:gd name="connsiteX0" fmla="*/ 0 w 4761466"/>
              <a:gd name="connsiteY0" fmla="*/ 0 h 6258901"/>
              <a:gd name="connsiteX1" fmla="*/ 4761466 w 4761466"/>
              <a:gd name="connsiteY1" fmla="*/ 11496 h 6258901"/>
              <a:gd name="connsiteX2" fmla="*/ 2772808 w 4761466"/>
              <a:gd name="connsiteY2" fmla="*/ 6258901 h 6258901"/>
              <a:gd name="connsiteX3" fmla="*/ 12482 w 4761466"/>
              <a:gd name="connsiteY3" fmla="*/ 6163651 h 6258901"/>
              <a:gd name="connsiteX4" fmla="*/ 0 w 4761466"/>
              <a:gd name="connsiteY4" fmla="*/ 0 h 6258901"/>
              <a:gd name="connsiteX0" fmla="*/ 1628 w 4763094"/>
              <a:gd name="connsiteY0" fmla="*/ 0 h 6258901"/>
              <a:gd name="connsiteX1" fmla="*/ 4763094 w 4763094"/>
              <a:gd name="connsiteY1" fmla="*/ 11496 h 6258901"/>
              <a:gd name="connsiteX2" fmla="*/ 2774436 w 4763094"/>
              <a:gd name="connsiteY2" fmla="*/ 6258901 h 6258901"/>
              <a:gd name="connsiteX3" fmla="*/ 1231 w 4763094"/>
              <a:gd name="connsiteY3" fmla="*/ 6176530 h 6258901"/>
              <a:gd name="connsiteX4" fmla="*/ 1628 w 4763094"/>
              <a:gd name="connsiteY4" fmla="*/ 0 h 6258901"/>
              <a:gd name="connsiteX0" fmla="*/ 0 w 4761466"/>
              <a:gd name="connsiteY0" fmla="*/ 0 h 6258901"/>
              <a:gd name="connsiteX1" fmla="*/ 4761466 w 4761466"/>
              <a:gd name="connsiteY1" fmla="*/ 11496 h 6258901"/>
              <a:gd name="connsiteX2" fmla="*/ 2772808 w 4761466"/>
              <a:gd name="connsiteY2" fmla="*/ 6258901 h 6258901"/>
              <a:gd name="connsiteX3" fmla="*/ 546955 w 4761466"/>
              <a:gd name="connsiteY3" fmla="*/ 5738648 h 6258901"/>
              <a:gd name="connsiteX4" fmla="*/ 0 w 4761466"/>
              <a:gd name="connsiteY4" fmla="*/ 0 h 6258901"/>
              <a:gd name="connsiteX0" fmla="*/ 0 w 4761466"/>
              <a:gd name="connsiteY0" fmla="*/ 0 h 6343955"/>
              <a:gd name="connsiteX1" fmla="*/ 4761466 w 4761466"/>
              <a:gd name="connsiteY1" fmla="*/ 11496 h 6343955"/>
              <a:gd name="connsiteX2" fmla="*/ 2772808 w 4761466"/>
              <a:gd name="connsiteY2" fmla="*/ 6258901 h 6343955"/>
              <a:gd name="connsiteX3" fmla="*/ 12481 w 4761466"/>
              <a:gd name="connsiteY3" fmla="*/ 6343955 h 6343955"/>
              <a:gd name="connsiteX4" fmla="*/ 0 w 4761466"/>
              <a:gd name="connsiteY4" fmla="*/ 0 h 6343955"/>
              <a:gd name="connsiteX0" fmla="*/ 7630 w 4769096"/>
              <a:gd name="connsiteY0" fmla="*/ 0 h 6350394"/>
              <a:gd name="connsiteX1" fmla="*/ 4769096 w 4769096"/>
              <a:gd name="connsiteY1" fmla="*/ 11496 h 6350394"/>
              <a:gd name="connsiteX2" fmla="*/ 2780438 w 4769096"/>
              <a:gd name="connsiteY2" fmla="*/ 6258901 h 6350394"/>
              <a:gd name="connsiteX3" fmla="*/ 793 w 4769096"/>
              <a:gd name="connsiteY3" fmla="*/ 6350394 h 6350394"/>
              <a:gd name="connsiteX4" fmla="*/ 7630 w 4769096"/>
              <a:gd name="connsiteY4" fmla="*/ 0 h 6350394"/>
              <a:gd name="connsiteX0" fmla="*/ 7630 w 8904367"/>
              <a:gd name="connsiteY0" fmla="*/ 0 h 6350394"/>
              <a:gd name="connsiteX1" fmla="*/ 8904367 w 8904367"/>
              <a:gd name="connsiteY1" fmla="*/ 31968 h 6350394"/>
              <a:gd name="connsiteX2" fmla="*/ 2780438 w 8904367"/>
              <a:gd name="connsiteY2" fmla="*/ 6258901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831316 w 8904367"/>
              <a:gd name="connsiteY2" fmla="*/ 6115600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2521131 w 8904367"/>
              <a:gd name="connsiteY2" fmla="*/ 5337677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756253 w 8904367"/>
              <a:gd name="connsiteY2" fmla="*/ 6047361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769900 w 8904367"/>
              <a:gd name="connsiteY2" fmla="*/ 6040537 h 6350394"/>
              <a:gd name="connsiteX3" fmla="*/ 793 w 8904367"/>
              <a:gd name="connsiteY3" fmla="*/ 6350394 h 6350394"/>
              <a:gd name="connsiteX4" fmla="*/ 7630 w 8904367"/>
              <a:gd name="connsiteY4" fmla="*/ 0 h 6350394"/>
              <a:gd name="connsiteX0" fmla="*/ 7630 w 8972606"/>
              <a:gd name="connsiteY0" fmla="*/ 56743 h 6407137"/>
              <a:gd name="connsiteX1" fmla="*/ 8972606 w 8972606"/>
              <a:gd name="connsiteY1" fmla="*/ 0 h 6407137"/>
              <a:gd name="connsiteX2" fmla="*/ 3769900 w 8972606"/>
              <a:gd name="connsiteY2" fmla="*/ 6097280 h 6407137"/>
              <a:gd name="connsiteX3" fmla="*/ 793 w 8972606"/>
              <a:gd name="connsiteY3" fmla="*/ 6407137 h 6407137"/>
              <a:gd name="connsiteX4" fmla="*/ 7630 w 8972606"/>
              <a:gd name="connsiteY4" fmla="*/ 56743 h 6407137"/>
              <a:gd name="connsiteX0" fmla="*/ 7630 w 8972606"/>
              <a:gd name="connsiteY0" fmla="*/ 56743 h 6407137"/>
              <a:gd name="connsiteX1" fmla="*/ 8972606 w 8972606"/>
              <a:gd name="connsiteY1" fmla="*/ 0 h 6407137"/>
              <a:gd name="connsiteX2" fmla="*/ 3715309 w 8972606"/>
              <a:gd name="connsiteY2" fmla="*/ 6131400 h 6407137"/>
              <a:gd name="connsiteX3" fmla="*/ 793 w 8972606"/>
              <a:gd name="connsiteY3" fmla="*/ 6407137 h 6407137"/>
              <a:gd name="connsiteX4" fmla="*/ 7630 w 8972606"/>
              <a:gd name="connsiteY4" fmla="*/ 56743 h 6407137"/>
              <a:gd name="connsiteX0" fmla="*/ 0 w 10993801"/>
              <a:gd name="connsiteY0" fmla="*/ 0 h 6478981"/>
              <a:gd name="connsiteX1" fmla="*/ 10993801 w 10993801"/>
              <a:gd name="connsiteY1" fmla="*/ 71844 h 6478981"/>
              <a:gd name="connsiteX2" fmla="*/ 5736504 w 10993801"/>
              <a:gd name="connsiteY2" fmla="*/ 6203244 h 6478981"/>
              <a:gd name="connsiteX3" fmla="*/ 2021988 w 10993801"/>
              <a:gd name="connsiteY3" fmla="*/ 6478981 h 6478981"/>
              <a:gd name="connsiteX4" fmla="*/ 0 w 10993801"/>
              <a:gd name="connsiteY4" fmla="*/ 0 h 6478981"/>
              <a:gd name="connsiteX0" fmla="*/ 0 w 10993801"/>
              <a:gd name="connsiteY0" fmla="*/ 0 h 6493269"/>
              <a:gd name="connsiteX1" fmla="*/ 10993801 w 10993801"/>
              <a:gd name="connsiteY1" fmla="*/ 71844 h 6493269"/>
              <a:gd name="connsiteX2" fmla="*/ 5736504 w 10993801"/>
              <a:gd name="connsiteY2" fmla="*/ 6203244 h 6493269"/>
              <a:gd name="connsiteX3" fmla="*/ 7450 w 10993801"/>
              <a:gd name="connsiteY3" fmla="*/ 6493269 h 6493269"/>
              <a:gd name="connsiteX4" fmla="*/ 0 w 10993801"/>
              <a:gd name="connsiteY4" fmla="*/ 0 h 6493269"/>
              <a:gd name="connsiteX0" fmla="*/ 0 w 10993801"/>
              <a:gd name="connsiteY0" fmla="*/ 0 h 6550419"/>
              <a:gd name="connsiteX1" fmla="*/ 10993801 w 10993801"/>
              <a:gd name="connsiteY1" fmla="*/ 128994 h 6550419"/>
              <a:gd name="connsiteX2" fmla="*/ 5736504 w 10993801"/>
              <a:gd name="connsiteY2" fmla="*/ 6260394 h 6550419"/>
              <a:gd name="connsiteX3" fmla="*/ 7450 w 10993801"/>
              <a:gd name="connsiteY3" fmla="*/ 6550419 h 6550419"/>
              <a:gd name="connsiteX4" fmla="*/ 0 w 10993801"/>
              <a:gd name="connsiteY4" fmla="*/ 0 h 6550419"/>
              <a:gd name="connsiteX0" fmla="*/ 35723 w 11029524"/>
              <a:gd name="connsiteY0" fmla="*/ 0 h 6550419"/>
              <a:gd name="connsiteX1" fmla="*/ 11029524 w 11029524"/>
              <a:gd name="connsiteY1" fmla="*/ 128994 h 6550419"/>
              <a:gd name="connsiteX2" fmla="*/ 5772227 w 11029524"/>
              <a:gd name="connsiteY2" fmla="*/ 6260394 h 6550419"/>
              <a:gd name="connsiteX3" fmla="*/ 310 w 11029524"/>
              <a:gd name="connsiteY3" fmla="*/ 6550419 h 6550419"/>
              <a:gd name="connsiteX4" fmla="*/ 35723 w 11029524"/>
              <a:gd name="connsiteY4" fmla="*/ 0 h 6550419"/>
              <a:gd name="connsiteX0" fmla="*/ 35413 w 11029214"/>
              <a:gd name="connsiteY0" fmla="*/ 0 h 6550419"/>
              <a:gd name="connsiteX1" fmla="*/ 11029214 w 11029214"/>
              <a:gd name="connsiteY1" fmla="*/ 128994 h 6550419"/>
              <a:gd name="connsiteX2" fmla="*/ 5771917 w 11029214"/>
              <a:gd name="connsiteY2" fmla="*/ 6260394 h 6550419"/>
              <a:gd name="connsiteX3" fmla="*/ 0 w 11029214"/>
              <a:gd name="connsiteY3" fmla="*/ 6550419 h 6550419"/>
              <a:gd name="connsiteX4" fmla="*/ 35413 w 11029214"/>
              <a:gd name="connsiteY4" fmla="*/ 0 h 6550419"/>
              <a:gd name="connsiteX0" fmla="*/ 6838 w 11000639"/>
              <a:gd name="connsiteY0" fmla="*/ 0 h 6543275"/>
              <a:gd name="connsiteX1" fmla="*/ 11000639 w 11000639"/>
              <a:gd name="connsiteY1" fmla="*/ 128994 h 6543275"/>
              <a:gd name="connsiteX2" fmla="*/ 5743342 w 11000639"/>
              <a:gd name="connsiteY2" fmla="*/ 6260394 h 6543275"/>
              <a:gd name="connsiteX3" fmla="*/ 0 w 11000639"/>
              <a:gd name="connsiteY3" fmla="*/ 6543275 h 6543275"/>
              <a:gd name="connsiteX4" fmla="*/ 6838 w 11000639"/>
              <a:gd name="connsiteY4" fmla="*/ 0 h 6543275"/>
              <a:gd name="connsiteX0" fmla="*/ 6838 w 11000639"/>
              <a:gd name="connsiteY0" fmla="*/ 0 h 6522618"/>
              <a:gd name="connsiteX1" fmla="*/ 11000639 w 11000639"/>
              <a:gd name="connsiteY1" fmla="*/ 128994 h 6522618"/>
              <a:gd name="connsiteX2" fmla="*/ 5743342 w 11000639"/>
              <a:gd name="connsiteY2" fmla="*/ 6260394 h 6522618"/>
              <a:gd name="connsiteX3" fmla="*/ 0 w 11000639"/>
              <a:gd name="connsiteY3" fmla="*/ 6522618 h 6522618"/>
              <a:gd name="connsiteX4" fmla="*/ 6838 w 11000639"/>
              <a:gd name="connsiteY4" fmla="*/ 0 h 6522618"/>
              <a:gd name="connsiteX0" fmla="*/ 12032 w 11000639"/>
              <a:gd name="connsiteY0" fmla="*/ 0 h 6527799"/>
              <a:gd name="connsiteX1" fmla="*/ 11000639 w 11000639"/>
              <a:gd name="connsiteY1" fmla="*/ 134175 h 6527799"/>
              <a:gd name="connsiteX2" fmla="*/ 5743342 w 11000639"/>
              <a:gd name="connsiteY2" fmla="*/ 6265575 h 6527799"/>
              <a:gd name="connsiteX3" fmla="*/ 0 w 11000639"/>
              <a:gd name="connsiteY3" fmla="*/ 6527799 h 6527799"/>
              <a:gd name="connsiteX4" fmla="*/ 12032 w 11000639"/>
              <a:gd name="connsiteY4" fmla="*/ 0 h 6527799"/>
              <a:gd name="connsiteX0" fmla="*/ 0 w 10988607"/>
              <a:gd name="connsiteY0" fmla="*/ 0 h 6527799"/>
              <a:gd name="connsiteX1" fmla="*/ 10988607 w 10988607"/>
              <a:gd name="connsiteY1" fmla="*/ 134175 h 6527799"/>
              <a:gd name="connsiteX2" fmla="*/ 5731310 w 10988607"/>
              <a:gd name="connsiteY2" fmla="*/ 6265575 h 6527799"/>
              <a:gd name="connsiteX3" fmla="*/ 3551 w 10988607"/>
              <a:gd name="connsiteY3" fmla="*/ 6527799 h 6527799"/>
              <a:gd name="connsiteX4" fmla="*/ 0 w 10988607"/>
              <a:gd name="connsiteY4" fmla="*/ 0 h 652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8607" h="6527799">
                <a:moveTo>
                  <a:pt x="0" y="0"/>
                </a:moveTo>
                <a:lnTo>
                  <a:pt x="10988607" y="134175"/>
                </a:lnTo>
                <a:lnTo>
                  <a:pt x="5731310" y="6265575"/>
                </a:lnTo>
                <a:lnTo>
                  <a:pt x="3551" y="6527799"/>
                </a:lnTo>
                <a:cubicBezTo>
                  <a:pt x="6277" y="4502039"/>
                  <a:pt x="4418" y="203290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sz="1800" b="1" i="0" u="none" strike="noStrike" kern="1200" cap="none" spc="0" normalizeH="0" baseline="0" noProof="0" dirty="0">
              <a:ln>
                <a:noFill/>
              </a:ln>
              <a:solidFill>
                <a:schemeClr val="tx1"/>
              </a:solidFill>
              <a:effectLst/>
              <a:uLnTx/>
              <a:uFillTx/>
              <a:latin typeface="Calibri" panose="020F0502020204030204"/>
              <a:cs typeface="Calibri"/>
            </a:endParaRPr>
          </a:p>
        </p:txBody>
      </p:sp>
      <p:sp>
        <p:nvSpPr>
          <p:cNvPr id="37" name="Title 1">
            <a:extLst>
              <a:ext uri="{FF2B5EF4-FFF2-40B4-BE49-F238E27FC236}">
                <a16:creationId xmlns:a16="http://schemas.microsoft.com/office/drawing/2014/main" id="{0E129115-7369-41AE-9182-85E036D951A8}"/>
              </a:ext>
            </a:extLst>
          </p:cNvPr>
          <p:cNvSpPr txBox="1">
            <a:spLocks/>
          </p:cNvSpPr>
          <p:nvPr/>
        </p:nvSpPr>
        <p:spPr>
          <a:xfrm>
            <a:off x="514250" y="300222"/>
            <a:ext cx="7845053" cy="749247"/>
          </a:xfrm>
          <a:prstGeom prst="rect">
            <a:avLst/>
          </a:prstGeom>
        </p:spPr>
        <p:txBody>
          <a:bodyPr vert="horz" lIns="45720" tIns="0" rIns="45720" bIns="0" rtlCol="0" anchor="ctr" anchorCtr="0">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defRPr/>
            </a:pPr>
            <a:r>
              <a:rPr lang="en-US" sz="3600" spc="300" dirty="0">
                <a:solidFill>
                  <a:srgbClr val="003F72"/>
                </a:solidFill>
                <a:latin typeface="+mn-lt"/>
                <a:cs typeface="Calibri"/>
              </a:rPr>
              <a:t>Frequently Asked Questions</a:t>
            </a:r>
            <a:endParaRPr lang="en-US" sz="3600" dirty="0"/>
          </a:p>
        </p:txBody>
      </p:sp>
      <p:sp>
        <p:nvSpPr>
          <p:cNvPr id="13" name="TextBox 12">
            <a:extLst>
              <a:ext uri="{FF2B5EF4-FFF2-40B4-BE49-F238E27FC236}">
                <a16:creationId xmlns:a16="http://schemas.microsoft.com/office/drawing/2014/main" id="{717C38CE-7D23-5A08-204F-D5082EA69DE9}"/>
              </a:ext>
            </a:extLst>
          </p:cNvPr>
          <p:cNvSpPr txBox="1"/>
          <p:nvPr/>
        </p:nvSpPr>
        <p:spPr>
          <a:xfrm>
            <a:off x="520779" y="1174858"/>
            <a:ext cx="10789320" cy="4293483"/>
          </a:xfrm>
          <a:prstGeom prst="rect">
            <a:avLst/>
          </a:prstGeom>
          <a:noFill/>
        </p:spPr>
        <p:txBody>
          <a:bodyPr wrap="square" rtlCol="0">
            <a:spAutoFit/>
          </a:bodyPr>
          <a:lstStyle/>
          <a:p>
            <a:r>
              <a:rPr lang="en-US" sz="1800" b="1" i="1" u="none" strike="noStrike" baseline="0" dirty="0">
                <a:solidFill>
                  <a:srgbClr val="000000"/>
                </a:solidFill>
              </a:rPr>
              <a:t>Q. What if my project isn't listed when I try to create my new COI Disclosure? </a:t>
            </a:r>
          </a:p>
          <a:p>
            <a:endParaRPr lang="en-US" sz="500" b="0" i="0" u="none" strike="noStrike" baseline="0" dirty="0">
              <a:solidFill>
                <a:srgbClr val="000000"/>
              </a:solidFill>
            </a:endParaRPr>
          </a:p>
          <a:p>
            <a:pPr marL="342900" indent="-342900">
              <a:buAutoNum type="alphaUcPeriod"/>
            </a:pPr>
            <a:r>
              <a:rPr lang="en-US" sz="1800" b="0" i="0" u="none" strike="noStrike" baseline="0" dirty="0">
                <a:solidFill>
                  <a:srgbClr val="000000"/>
                </a:solidFill>
              </a:rPr>
              <a:t>The list includes all the projects that you have access to in IRBNet. These are the same projects that are listed on your </a:t>
            </a:r>
            <a:r>
              <a:rPr lang="en-US" sz="1800" b="0" i="1" u="none" strike="noStrike" baseline="0" dirty="0">
                <a:solidFill>
                  <a:srgbClr val="000000"/>
                </a:solidFill>
              </a:rPr>
              <a:t>My Projects </a:t>
            </a:r>
            <a:r>
              <a:rPr lang="en-US" sz="1800" b="0" i="0" u="none" strike="noStrike" baseline="0" dirty="0">
                <a:solidFill>
                  <a:srgbClr val="000000"/>
                </a:solidFill>
              </a:rPr>
              <a:t>page. If you don't see your project listed, then there are two things you can do: </a:t>
            </a:r>
          </a:p>
          <a:p>
            <a:endParaRPr lang="en-US" sz="300" b="0" i="0" u="none" strike="noStrike" baseline="0" dirty="0">
              <a:solidFill>
                <a:srgbClr val="000000"/>
              </a:solidFill>
            </a:endParaRPr>
          </a:p>
          <a:p>
            <a:pPr lvl="1"/>
            <a:r>
              <a:rPr lang="en-US" b="0" i="0" u="none" strike="noStrike" baseline="0" dirty="0">
                <a:solidFill>
                  <a:srgbClr val="000000"/>
                </a:solidFill>
              </a:rPr>
              <a:t>• If you are the project owner but you have not yet created your project, do so before proceeding. To create a project, click the "Create New Project" option on the left menu. </a:t>
            </a:r>
          </a:p>
          <a:p>
            <a:pPr lvl="1"/>
            <a:r>
              <a:rPr lang="en-US" b="0" i="0" u="none" strike="noStrike" baseline="0" dirty="0">
                <a:solidFill>
                  <a:srgbClr val="000000"/>
                </a:solidFill>
              </a:rPr>
              <a:t>• If you are not the project owner, contact the project owner (typically the study coordinator or PI) and ask them to share the project with you in IRBNet. The project owner may need to create the project if they haven't already done so. </a:t>
            </a:r>
          </a:p>
          <a:p>
            <a:endParaRPr lang="en-US" sz="1800" b="0" i="0" u="none" strike="noStrike" baseline="0" dirty="0">
              <a:solidFill>
                <a:srgbClr val="000000"/>
              </a:solidFill>
            </a:endParaRPr>
          </a:p>
          <a:p>
            <a:r>
              <a:rPr lang="en-US" sz="1800" b="1" i="1" u="none" strike="noStrike" baseline="0" dirty="0">
                <a:solidFill>
                  <a:srgbClr val="000000"/>
                </a:solidFill>
              </a:rPr>
              <a:t>Q. What if a study team member isn’t listed when I try to link their disclosure? </a:t>
            </a:r>
          </a:p>
          <a:p>
            <a:endParaRPr lang="en-US" sz="500" b="1" i="0" u="none" strike="noStrike" baseline="0" dirty="0">
              <a:solidFill>
                <a:srgbClr val="000000"/>
              </a:solidFill>
            </a:endParaRPr>
          </a:p>
          <a:p>
            <a:pPr marL="342900" indent="-342900">
              <a:buAutoNum type="alphaUcPeriod"/>
            </a:pPr>
            <a:r>
              <a:rPr lang="en-US" sz="1800" b="0" i="0" u="none" strike="noStrike" baseline="0" dirty="0">
                <a:solidFill>
                  <a:srgbClr val="000000"/>
                </a:solidFill>
              </a:rPr>
              <a:t>Either they have not been shared on the project, or they have not completed their disclosure form. </a:t>
            </a:r>
          </a:p>
          <a:p>
            <a:endParaRPr lang="en-US" sz="1800" b="0" i="0" u="none" strike="noStrike" baseline="0" dirty="0">
              <a:solidFill>
                <a:srgbClr val="000000"/>
              </a:solidFill>
            </a:endParaRPr>
          </a:p>
          <a:p>
            <a:r>
              <a:rPr lang="en-US" sz="1800" b="1" i="1" u="none" strike="noStrike" baseline="0" dirty="0">
                <a:solidFill>
                  <a:srgbClr val="000000"/>
                </a:solidFill>
              </a:rPr>
              <a:t>Q. Where can I get help with questions about a disclosure or how to submit a disclosure? </a:t>
            </a:r>
          </a:p>
          <a:p>
            <a:endParaRPr lang="en-US" sz="500" b="1" i="0" u="none" strike="noStrike" baseline="0" dirty="0">
              <a:solidFill>
                <a:srgbClr val="000000"/>
              </a:solidFill>
            </a:endParaRPr>
          </a:p>
          <a:p>
            <a:r>
              <a:rPr lang="en-US" sz="1800" b="0" i="0" u="none" strike="noStrike" baseline="0" dirty="0">
                <a:solidFill>
                  <a:srgbClr val="000000"/>
                </a:solidFill>
              </a:rPr>
              <a:t>A. For sites </a:t>
            </a:r>
            <a:r>
              <a:rPr lang="en-US" dirty="0">
                <a:solidFill>
                  <a:srgbClr val="000000"/>
                </a:solidFill>
              </a:rPr>
              <a:t>that choose to use the COI module, c</a:t>
            </a:r>
            <a:r>
              <a:rPr lang="en-US" sz="1800" b="0" i="0" u="none" strike="noStrike" baseline="0" dirty="0">
                <a:solidFill>
                  <a:srgbClr val="000000"/>
                </a:solidFill>
              </a:rPr>
              <a:t>ontact your local facility’s COI Administrator. </a:t>
            </a:r>
            <a:endParaRPr lang="en-US" sz="2000" dirty="0"/>
          </a:p>
        </p:txBody>
      </p:sp>
    </p:spTree>
    <p:extLst>
      <p:ext uri="{BB962C8B-B14F-4D97-AF65-F5344CB8AC3E}">
        <p14:creationId xmlns:p14="http://schemas.microsoft.com/office/powerpoint/2010/main" val="801979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D04C-E516-71A1-4154-952916931713}"/>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12844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1602768" y="2278467"/>
            <a:ext cx="10175780" cy="875609"/>
          </a:xfrm>
        </p:spPr>
        <p:txBody>
          <a:bodyPr lIns="91440" tIns="45720" rIns="91440" bIns="45720" anchor="ctr">
            <a:noAutofit/>
          </a:bodyPr>
          <a:lstStyle/>
          <a:p>
            <a:pPr algn="r"/>
            <a:r>
              <a:rPr lang="en-US" sz="4400" dirty="0">
                <a:cs typeface="Calibri"/>
              </a:rPr>
              <a:t>Conflict of Interest (COI) Module for Investigators and Committee Members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a:xfrm>
            <a:off x="281354" y="3580019"/>
            <a:ext cx="11497194" cy="524164"/>
          </a:xfrm>
        </p:spPr>
        <p:txBody>
          <a:bodyPr vert="horz" lIns="91440" tIns="45720" rIns="91440" bIns="45720" rtlCol="0" anchor="t">
            <a:noAutofit/>
          </a:bodyPr>
          <a:lstStyle/>
          <a:p>
            <a:pPr>
              <a:lnSpc>
                <a:spcPct val="100000"/>
              </a:lnSpc>
              <a:spcBef>
                <a:spcPts val="0"/>
              </a:spcBef>
            </a:pPr>
            <a:r>
              <a:rPr lang="en-US" sz="2200" b="1" dirty="0"/>
              <a:t>Panelist:</a:t>
            </a:r>
            <a:endParaRPr lang="en-US" sz="2200" b="1" i="1" dirty="0">
              <a:cs typeface="Calibri" panose="020F0502020204030204"/>
            </a:endParaRPr>
          </a:p>
          <a:p>
            <a:pPr>
              <a:lnSpc>
                <a:spcPct val="100000"/>
              </a:lnSpc>
              <a:spcBef>
                <a:spcPts val="0"/>
              </a:spcBef>
            </a:pPr>
            <a:br>
              <a:rPr lang="en-US" sz="2000" dirty="0">
                <a:cs typeface="Calibri" panose="020F0502020204030204"/>
              </a:rPr>
            </a:br>
            <a:br>
              <a:rPr lang="en-US" sz="2000" dirty="0">
                <a:ea typeface="+mn-lt"/>
                <a:cs typeface="+mn-lt"/>
              </a:rPr>
            </a:br>
            <a:endParaRPr lang="en-US" sz="2000" dirty="0">
              <a:ea typeface="+mn-lt"/>
              <a:cs typeface="+mn-lt"/>
            </a:endParaRPr>
          </a:p>
        </p:txBody>
      </p:sp>
      <p:graphicFrame>
        <p:nvGraphicFramePr>
          <p:cNvPr id="4" name="Table 4">
            <a:extLst>
              <a:ext uri="{FF2B5EF4-FFF2-40B4-BE49-F238E27FC236}">
                <a16:creationId xmlns:a16="http://schemas.microsoft.com/office/drawing/2014/main" id="{7DD86E96-7A08-4B9E-B57F-39613CDCB1EA}"/>
              </a:ext>
            </a:extLst>
          </p:cNvPr>
          <p:cNvGraphicFramePr>
            <a:graphicFrameLocks noGrp="1"/>
          </p:cNvGraphicFramePr>
          <p:nvPr>
            <p:extLst>
              <p:ext uri="{D42A27DB-BD31-4B8C-83A1-F6EECF244321}">
                <p14:modId xmlns:p14="http://schemas.microsoft.com/office/powerpoint/2010/main" val="1296908399"/>
              </p:ext>
            </p:extLst>
          </p:nvPr>
        </p:nvGraphicFramePr>
        <p:xfrm>
          <a:off x="281354" y="4042670"/>
          <a:ext cx="11497194" cy="1737360"/>
        </p:xfrm>
        <a:graphic>
          <a:graphicData uri="http://schemas.openxmlformats.org/drawingml/2006/table">
            <a:tbl>
              <a:tblPr firstRow="1" bandRow="1">
                <a:tableStyleId>{5C22544A-7EE6-4342-B048-85BDC9FD1C3A}</a:tableStyleId>
              </a:tblPr>
              <a:tblGrid>
                <a:gridCol w="2883877">
                  <a:extLst>
                    <a:ext uri="{9D8B030D-6E8A-4147-A177-3AD203B41FA5}">
                      <a16:colId xmlns:a16="http://schemas.microsoft.com/office/drawing/2014/main" val="3272597990"/>
                    </a:ext>
                  </a:extLst>
                </a:gridCol>
                <a:gridCol w="3173544">
                  <a:extLst>
                    <a:ext uri="{9D8B030D-6E8A-4147-A177-3AD203B41FA5}">
                      <a16:colId xmlns:a16="http://schemas.microsoft.com/office/drawing/2014/main" val="1484392416"/>
                    </a:ext>
                  </a:extLst>
                </a:gridCol>
                <a:gridCol w="2819086">
                  <a:extLst>
                    <a:ext uri="{9D8B030D-6E8A-4147-A177-3AD203B41FA5}">
                      <a16:colId xmlns:a16="http://schemas.microsoft.com/office/drawing/2014/main" val="3340138426"/>
                    </a:ext>
                  </a:extLst>
                </a:gridCol>
                <a:gridCol w="2620687">
                  <a:extLst>
                    <a:ext uri="{9D8B030D-6E8A-4147-A177-3AD203B41FA5}">
                      <a16:colId xmlns:a16="http://schemas.microsoft.com/office/drawing/2014/main" val="2834199697"/>
                    </a:ext>
                  </a:extLst>
                </a:gridCol>
              </a:tblGrid>
              <a:tr h="370840">
                <a:tc>
                  <a:txBody>
                    <a:bodyPr/>
                    <a:lstStyle/>
                    <a:p>
                      <a:pPr algn="l"/>
                      <a:r>
                        <a:rPr lang="en-US" dirty="0"/>
                        <a:t>Karen Jeans, PhD, CCRN, CIP</a:t>
                      </a:r>
                    </a:p>
                    <a:p>
                      <a:pPr algn="l"/>
                      <a:r>
                        <a:rPr lang="en-US" dirty="0"/>
                        <a:t>Director of Regulatory Affairs, ORPP&amp;E</a:t>
                      </a:r>
                    </a:p>
                    <a:p>
                      <a:pPr algn="l"/>
                      <a:r>
                        <a:rPr lang="en-US" dirty="0"/>
                        <a:t>ORD</a:t>
                      </a:r>
                    </a:p>
                    <a:p>
                      <a:pPr algn="l"/>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dirty="0"/>
                        <a:t>Christopher Britt, Esq.</a:t>
                      </a:r>
                    </a:p>
                    <a:p>
                      <a:pPr algn="l"/>
                      <a:r>
                        <a:rPr lang="en-US" dirty="0"/>
                        <a:t>Program Director, Research Integration and Training</a:t>
                      </a:r>
                    </a:p>
                    <a:p>
                      <a:pPr algn="l"/>
                      <a:r>
                        <a:rPr lang="en-US" dirty="0"/>
                        <a:t>Ethics Specialty Team, Office of General Counsel</a:t>
                      </a:r>
                    </a:p>
                    <a:p>
                      <a:pPr algn="l"/>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dirty="0"/>
                        <a:t>Antonio Laracuente, MBA</a:t>
                      </a:r>
                    </a:p>
                    <a:p>
                      <a:pPr algn="l"/>
                      <a:r>
                        <a:rPr lang="en-US" dirty="0"/>
                        <a:t>Director of Field Operations</a:t>
                      </a:r>
                    </a:p>
                    <a:p>
                      <a:pPr algn="l"/>
                      <a:r>
                        <a:rPr lang="en-US" dirty="0"/>
                        <a:t>ORD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dirty="0"/>
                        <a:t>Angela Foster</a:t>
                      </a:r>
                    </a:p>
                    <a:p>
                      <a:pPr algn="l"/>
                      <a:r>
                        <a:rPr lang="en-US" dirty="0"/>
                        <a:t>Program Manager</a:t>
                      </a:r>
                    </a:p>
                    <a:p>
                      <a:pPr algn="l"/>
                      <a:r>
                        <a:rPr lang="en-US" dirty="0"/>
                        <a:t>Enterprise Research Data Systems, ORPP&amp;E</a:t>
                      </a:r>
                    </a:p>
                    <a:p>
                      <a:pPr algn="l"/>
                      <a:r>
                        <a:rPr lang="en-US" dirty="0"/>
                        <a:t>ORD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6699045"/>
                  </a:ext>
                </a:extLst>
              </a:tr>
            </a:tbl>
          </a:graphicData>
        </a:graphic>
      </p:graphicFrame>
    </p:spTree>
    <p:extLst>
      <p:ext uri="{BB962C8B-B14F-4D97-AF65-F5344CB8AC3E}">
        <p14:creationId xmlns:p14="http://schemas.microsoft.com/office/powerpoint/2010/main" val="173678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08DA45-9113-18D7-627C-E9E7FD126AEC}"/>
              </a:ext>
            </a:extLst>
          </p:cNvPr>
          <p:cNvSpPr>
            <a:spLocks noGrp="1"/>
          </p:cNvSpPr>
          <p:nvPr>
            <p:ph type="title"/>
          </p:nvPr>
        </p:nvSpPr>
        <p:spPr>
          <a:prstGeom prst="rect">
            <a:avLst/>
          </a:prstGeom>
        </p:spPr>
        <p:txBody>
          <a:bodyPr/>
          <a:lstStyle/>
          <a:p>
            <a:r>
              <a:rPr lang="en-US" dirty="0"/>
              <a:t>Bottom Line Up Front (BLUF) </a:t>
            </a:r>
          </a:p>
        </p:txBody>
      </p:sp>
      <p:sp>
        <p:nvSpPr>
          <p:cNvPr id="6" name="Content Placeholder 5">
            <a:extLst>
              <a:ext uri="{FF2B5EF4-FFF2-40B4-BE49-F238E27FC236}">
                <a16:creationId xmlns:a16="http://schemas.microsoft.com/office/drawing/2014/main" id="{45195674-4501-2A15-8275-C52A329F6E3B}"/>
              </a:ext>
            </a:extLst>
          </p:cNvPr>
          <p:cNvSpPr>
            <a:spLocks noGrp="1"/>
          </p:cNvSpPr>
          <p:nvPr>
            <p:ph idx="1"/>
          </p:nvPr>
        </p:nvSpPr>
        <p:spPr>
          <a:xfrm>
            <a:off x="4515165" y="1679349"/>
            <a:ext cx="3161670" cy="3499302"/>
          </a:xfrm>
          <a:solidFill>
            <a:schemeClr val="bg1"/>
          </a:solidFill>
        </p:spPr>
        <p:txBody>
          <a:bodyPr anchor="ctr">
            <a:normAutofit/>
          </a:bodyPr>
          <a:lstStyle/>
          <a:p>
            <a:pPr marL="0" indent="0" algn="ctr">
              <a:buNone/>
            </a:pPr>
            <a:r>
              <a:rPr lang="en-US" sz="2400" dirty="0">
                <a:solidFill>
                  <a:srgbClr val="002F56"/>
                </a:solidFill>
              </a:rPr>
              <a:t> An Office of Research and Development (ORD) Directive on Research Financial COI is not just published; ORD does not have a date for publication.</a:t>
            </a:r>
          </a:p>
        </p:txBody>
      </p:sp>
      <p:sp>
        <p:nvSpPr>
          <p:cNvPr id="7" name="Content Placeholder 6">
            <a:extLst>
              <a:ext uri="{FF2B5EF4-FFF2-40B4-BE49-F238E27FC236}">
                <a16:creationId xmlns:a16="http://schemas.microsoft.com/office/drawing/2014/main" id="{9235EAD1-C126-AEF7-2F62-94FB40B5A8FC}"/>
              </a:ext>
            </a:extLst>
          </p:cNvPr>
          <p:cNvSpPr>
            <a:spLocks noGrp="1"/>
          </p:cNvSpPr>
          <p:nvPr>
            <p:ph idx="10"/>
          </p:nvPr>
        </p:nvSpPr>
        <p:spPr>
          <a:xfrm>
            <a:off x="8192129" y="1679349"/>
            <a:ext cx="3161670" cy="3499302"/>
          </a:xfrm>
          <a:solidFill>
            <a:schemeClr val="bg1"/>
          </a:solidFill>
        </p:spPr>
        <p:txBody>
          <a:bodyPr anchor="ctr">
            <a:normAutofit/>
          </a:bodyPr>
          <a:lstStyle/>
          <a:p>
            <a:pPr marL="0" indent="0" algn="ctr">
              <a:buNone/>
            </a:pPr>
            <a:r>
              <a:rPr lang="en-US" sz="2400" dirty="0">
                <a:solidFill>
                  <a:srgbClr val="002F56"/>
                </a:solidFill>
                <a:latin typeface="Calibri" panose="020F0502020204030204" pitchFamily="34" charset="0"/>
              </a:rPr>
              <a:t>This w</a:t>
            </a:r>
            <a:r>
              <a:rPr lang="en-US" sz="2400" dirty="0">
                <a:solidFill>
                  <a:srgbClr val="002F56"/>
                </a:solidFill>
                <a:effectLst/>
                <a:latin typeface="Calibri" panose="020F0502020204030204" pitchFamily="34" charset="0"/>
                <a:ea typeface="Calibri" panose="020F0502020204030204" pitchFamily="34" charset="0"/>
              </a:rPr>
              <a:t>ebinar is to provide an overview of the IRBNet COI module.  </a:t>
            </a:r>
            <a:r>
              <a:rPr lang="en-US" sz="2400" b="1" u="sng" dirty="0">
                <a:solidFill>
                  <a:srgbClr val="002F56"/>
                </a:solidFill>
                <a:effectLst/>
                <a:latin typeface="Calibri" panose="020F0502020204030204" pitchFamily="34" charset="0"/>
                <a:ea typeface="Calibri" panose="020F0502020204030204" pitchFamily="34" charset="0"/>
              </a:rPr>
              <a:t>Sites may determine locally whether to use the IRBNet COI module</a:t>
            </a:r>
            <a:r>
              <a:rPr lang="en-US" sz="2400" dirty="0">
                <a:solidFill>
                  <a:srgbClr val="002F56"/>
                </a:solidFill>
                <a:effectLst/>
                <a:latin typeface="Calibri" panose="020F0502020204030204" pitchFamily="34" charset="0"/>
                <a:ea typeface="Calibri" panose="020F0502020204030204" pitchFamily="34" charset="0"/>
              </a:rPr>
              <a:t>.</a:t>
            </a:r>
            <a:endParaRPr lang="en-US" sz="2400" dirty="0">
              <a:solidFill>
                <a:srgbClr val="002F56"/>
              </a:solidFill>
            </a:endParaRPr>
          </a:p>
        </p:txBody>
      </p:sp>
      <p:sp>
        <p:nvSpPr>
          <p:cNvPr id="5" name="Content Placeholder 4">
            <a:extLst>
              <a:ext uri="{FF2B5EF4-FFF2-40B4-BE49-F238E27FC236}">
                <a16:creationId xmlns:a16="http://schemas.microsoft.com/office/drawing/2014/main" id="{93CE55B0-9502-726B-E70A-75922821FC51}"/>
              </a:ext>
            </a:extLst>
          </p:cNvPr>
          <p:cNvSpPr>
            <a:spLocks noGrp="1"/>
          </p:cNvSpPr>
          <p:nvPr>
            <p:ph idx="11"/>
          </p:nvPr>
        </p:nvSpPr>
        <p:spPr>
          <a:xfrm>
            <a:off x="838201" y="1679349"/>
            <a:ext cx="3161670" cy="3499302"/>
          </a:xfrm>
          <a:solidFill>
            <a:schemeClr val="bg1"/>
          </a:solidFill>
        </p:spPr>
        <p:txBody>
          <a:bodyPr anchor="ctr"/>
          <a:lstStyle/>
          <a:p>
            <a:pPr marL="0" indent="0" algn="ctr">
              <a:buNone/>
            </a:pPr>
            <a:r>
              <a:rPr lang="en-US" sz="2400" dirty="0">
                <a:solidFill>
                  <a:srgbClr val="002F56"/>
                </a:solidFill>
                <a:effectLst/>
                <a:latin typeface="Calibri" panose="020F0502020204030204" pitchFamily="34" charset="0"/>
                <a:ea typeface="Calibri" panose="020F0502020204030204" pitchFamily="34" charset="0"/>
              </a:rPr>
              <a:t>Use of the Research COI module is </a:t>
            </a:r>
            <a:r>
              <a:rPr lang="en-US" sz="2400" b="1" u="sng" dirty="0">
                <a:solidFill>
                  <a:srgbClr val="002F56"/>
                </a:solidFill>
                <a:effectLst/>
                <a:latin typeface="Calibri" panose="020F0502020204030204" pitchFamily="34" charset="0"/>
                <a:ea typeface="Calibri" panose="020F0502020204030204" pitchFamily="34" charset="0"/>
              </a:rPr>
              <a:t>OPTIONAL</a:t>
            </a:r>
            <a:r>
              <a:rPr lang="en-US" sz="2400" dirty="0">
                <a:solidFill>
                  <a:srgbClr val="002F56"/>
                </a:solidFill>
                <a:effectLst/>
                <a:latin typeface="Calibri" panose="020F0502020204030204" pitchFamily="34" charset="0"/>
                <a:ea typeface="Calibri" panose="020F0502020204030204" pitchFamily="34" charset="0"/>
              </a:rPr>
              <a:t>. There is no mandate to use the module or change your existing process.</a:t>
            </a:r>
          </a:p>
        </p:txBody>
      </p:sp>
      <p:pic>
        <p:nvPicPr>
          <p:cNvPr id="2" name="Picture 1" descr="Logo, company name&#10;&#10;Description automatically generated">
            <a:extLst>
              <a:ext uri="{FF2B5EF4-FFF2-40B4-BE49-F238E27FC236}">
                <a16:creationId xmlns:a16="http://schemas.microsoft.com/office/drawing/2014/main" id="{835F3B20-47A8-0C2B-44EB-5D3138558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299" y="-187686"/>
            <a:ext cx="2160559" cy="1722907"/>
          </a:xfrm>
          <a:prstGeom prst="rect">
            <a:avLst/>
          </a:prstGeom>
        </p:spPr>
      </p:pic>
    </p:spTree>
    <p:extLst>
      <p:ext uri="{BB962C8B-B14F-4D97-AF65-F5344CB8AC3E}">
        <p14:creationId xmlns:p14="http://schemas.microsoft.com/office/powerpoint/2010/main" val="196145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7ACB91F-E773-433A-9CD7-5A2BA832B5F0}"/>
              </a:ext>
            </a:extLst>
          </p:cNvPr>
          <p:cNvSpPr>
            <a:spLocks noGrp="1"/>
          </p:cNvSpPr>
          <p:nvPr>
            <p:ph type="title" idx="4294967295"/>
          </p:nvPr>
        </p:nvSpPr>
        <p:spPr>
          <a:xfrm>
            <a:off x="622443" y="376828"/>
            <a:ext cx="9744182" cy="752929"/>
          </a:xfrm>
          <a:prstGeom prst="rect">
            <a:avLst/>
          </a:prstGeom>
        </p:spPr>
        <p:txBody>
          <a:bodyPr/>
          <a:lstStyle/>
          <a:p>
            <a:r>
              <a:rPr lang="en-US" sz="3600" dirty="0">
                <a:cs typeface="Calibri"/>
              </a:rPr>
              <a:t>Research Conflict of Interest (COI) Module for Investigators and Committee Members </a:t>
            </a:r>
            <a:endParaRPr lang="en-US" dirty="0"/>
          </a:p>
        </p:txBody>
      </p:sp>
      <p:sp>
        <p:nvSpPr>
          <p:cNvPr id="6" name="Content Placeholder 2">
            <a:extLst>
              <a:ext uri="{FF2B5EF4-FFF2-40B4-BE49-F238E27FC236}">
                <a16:creationId xmlns:a16="http://schemas.microsoft.com/office/drawing/2014/main" id="{95A1997E-0B8D-40E9-AB7A-0157613DAC45}"/>
              </a:ext>
            </a:extLst>
          </p:cNvPr>
          <p:cNvSpPr txBox="1">
            <a:spLocks/>
          </p:cNvSpPr>
          <p:nvPr/>
        </p:nvSpPr>
        <p:spPr>
          <a:xfrm>
            <a:off x="322503" y="1631227"/>
            <a:ext cx="10515600" cy="2068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q"/>
            </a:pPr>
            <a:r>
              <a:rPr lang="en-US" i="1" dirty="0"/>
              <a:t> Create a new COI Disclosure</a:t>
            </a:r>
          </a:p>
          <a:p>
            <a:pPr lvl="1">
              <a:lnSpc>
                <a:spcPct val="150000"/>
              </a:lnSpc>
              <a:buFont typeface="Wingdings" panose="05000000000000000000" pitchFamily="2" charset="2"/>
              <a:buChar char="q"/>
            </a:pPr>
            <a:r>
              <a:rPr lang="en-US" i="1" dirty="0"/>
              <a:t> Link Disclosure forms for submission</a:t>
            </a:r>
          </a:p>
          <a:p>
            <a:pPr lvl="1">
              <a:lnSpc>
                <a:spcPct val="150000"/>
              </a:lnSpc>
              <a:buFont typeface="Wingdings" panose="05000000000000000000" pitchFamily="2" charset="2"/>
              <a:buChar char="q"/>
            </a:pPr>
            <a:r>
              <a:rPr lang="en-US" i="1" dirty="0"/>
              <a:t> Submit Disclosure forms</a:t>
            </a:r>
          </a:p>
          <a:p>
            <a:pPr lvl="1">
              <a:lnSpc>
                <a:spcPct val="150000"/>
              </a:lnSpc>
              <a:buFont typeface="Wingdings" panose="05000000000000000000" pitchFamily="2" charset="2"/>
              <a:buChar char="q"/>
            </a:pPr>
            <a:r>
              <a:rPr lang="en-US" i="1" dirty="0"/>
              <a:t> View the status of a Disclosure </a:t>
            </a:r>
          </a:p>
          <a:p>
            <a:endParaRPr lang="en-US" sz="1800" i="1" dirty="0"/>
          </a:p>
          <a:p>
            <a:pPr marL="0" indent="0">
              <a:spcBef>
                <a:spcPts val="0"/>
              </a:spcBef>
              <a:buFont typeface="Arial" panose="020B0604020202020204" pitchFamily="34" charset="0"/>
              <a:buNone/>
            </a:pPr>
            <a:r>
              <a:rPr lang="en-US" sz="1800" i="1" dirty="0"/>
              <a:t> </a:t>
            </a:r>
            <a:endParaRPr lang="en-US" i="1" dirty="0"/>
          </a:p>
        </p:txBody>
      </p:sp>
      <p:sp>
        <p:nvSpPr>
          <p:cNvPr id="2" name="TextBox 1">
            <a:extLst>
              <a:ext uri="{FF2B5EF4-FFF2-40B4-BE49-F238E27FC236}">
                <a16:creationId xmlns:a16="http://schemas.microsoft.com/office/drawing/2014/main" id="{9D32FF21-7B6E-0DC8-2A2C-093E81803BCC}"/>
              </a:ext>
            </a:extLst>
          </p:cNvPr>
          <p:cNvSpPr txBox="1"/>
          <p:nvPr/>
        </p:nvSpPr>
        <p:spPr>
          <a:xfrm>
            <a:off x="881865" y="4857441"/>
            <a:ext cx="10428270" cy="369332"/>
          </a:xfrm>
          <a:prstGeom prst="rect">
            <a:avLst/>
          </a:prstGeom>
          <a:noFill/>
        </p:spPr>
        <p:txBody>
          <a:bodyPr wrap="square" rtlCol="0">
            <a:spAutoFit/>
          </a:bodyPr>
          <a:lstStyle/>
          <a:p>
            <a:pPr algn="ctr"/>
            <a:r>
              <a:rPr lang="en-US" dirty="0">
                <a:solidFill>
                  <a:srgbClr val="FF0000"/>
                </a:solidFill>
              </a:rPr>
              <a:t>*</a:t>
            </a:r>
            <a:r>
              <a:rPr lang="en-US" dirty="0"/>
              <a:t>The COI Module is </a:t>
            </a:r>
            <a:r>
              <a:rPr lang="en-US" b="1" u="sng" dirty="0"/>
              <a:t>OPTIONAL</a:t>
            </a:r>
            <a:r>
              <a:rPr lang="en-US" dirty="0"/>
              <a:t>. There is no mandate to use the module or change your existing process. </a:t>
            </a:r>
          </a:p>
        </p:txBody>
      </p:sp>
    </p:spTree>
    <p:extLst>
      <p:ext uri="{BB962C8B-B14F-4D97-AF65-F5344CB8AC3E}">
        <p14:creationId xmlns:p14="http://schemas.microsoft.com/office/powerpoint/2010/main" val="7684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362C75FB-440A-466D-911B-75C822380325}"/>
              </a:ext>
            </a:extLst>
          </p:cNvPr>
          <p:cNvGrpSpPr/>
          <p:nvPr/>
        </p:nvGrpSpPr>
        <p:grpSpPr>
          <a:xfrm>
            <a:off x="6797407" y="1055843"/>
            <a:ext cx="6538334" cy="4772529"/>
            <a:chOff x="6973364" y="1996697"/>
            <a:chExt cx="5816169" cy="4772529"/>
          </a:xfrm>
        </p:grpSpPr>
        <p:pic>
          <p:nvPicPr>
            <p:cNvPr id="36" name="Picture 35" descr="A white cross with a black background&#10;&#10;Description automatically generated with medium confidence">
              <a:extLst>
                <a:ext uri="{FF2B5EF4-FFF2-40B4-BE49-F238E27FC236}">
                  <a16:creationId xmlns:a16="http://schemas.microsoft.com/office/drawing/2014/main" id="{CB5172F8-26E2-41CB-AF85-D4DF2FDCF0E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1268" b="15233"/>
            <a:stretch/>
          </p:blipFill>
          <p:spPr>
            <a:xfrm>
              <a:off x="8362747" y="1996697"/>
              <a:ext cx="4426786" cy="4766155"/>
            </a:xfrm>
            <a:prstGeom prst="rect">
              <a:avLst/>
            </a:prstGeom>
            <a:effectLst>
              <a:outerShdw blurRad="139700" dist="50800" dir="5400000" algn="ctr" rotWithShape="0">
                <a:srgbClr val="003F72">
                  <a:alpha val="84000"/>
                </a:srgbClr>
              </a:outerShdw>
            </a:effectLst>
          </p:spPr>
        </p:pic>
        <p:pic>
          <p:nvPicPr>
            <p:cNvPr id="38" name="Picture 37" descr="A white cross with a black background&#10;&#10;Description automatically generated with medium confidence">
              <a:extLst>
                <a:ext uri="{FF2B5EF4-FFF2-40B4-BE49-F238E27FC236}">
                  <a16:creationId xmlns:a16="http://schemas.microsoft.com/office/drawing/2014/main" id="{B9382D72-96DC-42D1-843B-8C49F9DA93B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1268" r="66720" b="15233"/>
            <a:stretch/>
          </p:blipFill>
          <p:spPr>
            <a:xfrm>
              <a:off x="6973364" y="2003071"/>
              <a:ext cx="1422823" cy="4766155"/>
            </a:xfrm>
            <a:prstGeom prst="rect">
              <a:avLst/>
            </a:prstGeom>
            <a:effectLst>
              <a:outerShdw blurRad="139700" dist="50800" dir="5400000" algn="ctr" rotWithShape="0">
                <a:srgbClr val="003F72">
                  <a:alpha val="84000"/>
                </a:srgbClr>
              </a:outerShdw>
            </a:effectLst>
          </p:spPr>
        </p:pic>
        <p:pic>
          <p:nvPicPr>
            <p:cNvPr id="39" name="Picture 38" descr="A white cross with a black background&#10;&#10;Description automatically generated with medium confidence">
              <a:extLst>
                <a:ext uri="{FF2B5EF4-FFF2-40B4-BE49-F238E27FC236}">
                  <a16:creationId xmlns:a16="http://schemas.microsoft.com/office/drawing/2014/main" id="{92557232-7913-4081-B268-683384052D2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1268" r="66720" b="15233"/>
            <a:stretch/>
          </p:blipFill>
          <p:spPr>
            <a:xfrm>
              <a:off x="7452661" y="2003071"/>
              <a:ext cx="1636870" cy="4766155"/>
            </a:xfrm>
            <a:prstGeom prst="rect">
              <a:avLst/>
            </a:prstGeom>
            <a:effectLst/>
          </p:spPr>
        </p:pic>
      </p:grpSp>
      <p:sp>
        <p:nvSpPr>
          <p:cNvPr id="24" name="Rectangle 2">
            <a:extLst>
              <a:ext uri="{FF2B5EF4-FFF2-40B4-BE49-F238E27FC236}">
                <a16:creationId xmlns:a16="http://schemas.microsoft.com/office/drawing/2014/main" id="{B587D041-965B-4852-BF78-2D8657BB8090}"/>
              </a:ext>
            </a:extLst>
          </p:cNvPr>
          <p:cNvSpPr/>
          <p:nvPr/>
        </p:nvSpPr>
        <p:spPr>
          <a:xfrm>
            <a:off x="-9518" y="-143219"/>
            <a:ext cx="10919864" cy="6070291"/>
          </a:xfrm>
          <a:custGeom>
            <a:avLst/>
            <a:gdLst>
              <a:gd name="connsiteX0" fmla="*/ 0 w 3212941"/>
              <a:gd name="connsiteY0" fmla="*/ 0 h 3848100"/>
              <a:gd name="connsiteX1" fmla="*/ 3212941 w 3212941"/>
              <a:gd name="connsiteY1" fmla="*/ 0 h 3848100"/>
              <a:gd name="connsiteX2" fmla="*/ 3212941 w 3212941"/>
              <a:gd name="connsiteY2" fmla="*/ 3848100 h 3848100"/>
              <a:gd name="connsiteX3" fmla="*/ 0 w 3212941"/>
              <a:gd name="connsiteY3" fmla="*/ 3848100 h 3848100"/>
              <a:gd name="connsiteX4" fmla="*/ 0 w 3212941"/>
              <a:gd name="connsiteY4" fmla="*/ 0 h 3848100"/>
              <a:gd name="connsiteX0" fmla="*/ 0 w 3212941"/>
              <a:gd name="connsiteY0" fmla="*/ 0 h 6124575"/>
              <a:gd name="connsiteX1" fmla="*/ 3212941 w 3212941"/>
              <a:gd name="connsiteY1" fmla="*/ 0 h 6124575"/>
              <a:gd name="connsiteX2" fmla="*/ 2850991 w 3212941"/>
              <a:gd name="connsiteY2" fmla="*/ 6124575 h 6124575"/>
              <a:gd name="connsiteX3" fmla="*/ 0 w 3212941"/>
              <a:gd name="connsiteY3" fmla="*/ 3848100 h 6124575"/>
              <a:gd name="connsiteX4" fmla="*/ 0 w 3212941"/>
              <a:gd name="connsiteY4" fmla="*/ 0 h 6124575"/>
              <a:gd name="connsiteX0" fmla="*/ 0 w 3212941"/>
              <a:gd name="connsiteY0" fmla="*/ 0 h 6124575"/>
              <a:gd name="connsiteX1" fmla="*/ 3212941 w 3212941"/>
              <a:gd name="connsiteY1" fmla="*/ 0 h 6124575"/>
              <a:gd name="connsiteX2" fmla="*/ 2850991 w 3212941"/>
              <a:gd name="connsiteY2" fmla="*/ 6124575 h 6124575"/>
              <a:gd name="connsiteX3" fmla="*/ 0 w 3212941"/>
              <a:gd name="connsiteY3" fmla="*/ 6096000 h 6124575"/>
              <a:gd name="connsiteX4" fmla="*/ 0 w 3212941"/>
              <a:gd name="connsiteY4" fmla="*/ 0 h 6124575"/>
              <a:gd name="connsiteX0" fmla="*/ 0 w 4794091"/>
              <a:gd name="connsiteY0" fmla="*/ 0 h 6124575"/>
              <a:gd name="connsiteX1" fmla="*/ 4794091 w 4794091"/>
              <a:gd name="connsiteY1" fmla="*/ 28575 h 6124575"/>
              <a:gd name="connsiteX2" fmla="*/ 2850991 w 4794091"/>
              <a:gd name="connsiteY2" fmla="*/ 6124575 h 6124575"/>
              <a:gd name="connsiteX3" fmla="*/ 0 w 4794091"/>
              <a:gd name="connsiteY3" fmla="*/ 6096000 h 6124575"/>
              <a:gd name="connsiteX4" fmla="*/ 0 w 4794091"/>
              <a:gd name="connsiteY4" fmla="*/ 0 h 6124575"/>
              <a:gd name="connsiteX0" fmla="*/ 0 w 4794091"/>
              <a:gd name="connsiteY0" fmla="*/ 0 h 6145096"/>
              <a:gd name="connsiteX1" fmla="*/ 4794091 w 4794091"/>
              <a:gd name="connsiteY1" fmla="*/ 28575 h 6145096"/>
              <a:gd name="connsiteX2" fmla="*/ 2850991 w 4794091"/>
              <a:gd name="connsiteY2" fmla="*/ 6124575 h 6145096"/>
              <a:gd name="connsiteX3" fmla="*/ 0 w 4794091"/>
              <a:gd name="connsiteY3" fmla="*/ 6145096 h 6145096"/>
              <a:gd name="connsiteX4" fmla="*/ 0 w 4794091"/>
              <a:gd name="connsiteY4" fmla="*/ 0 h 6145096"/>
              <a:gd name="connsiteX0" fmla="*/ 483704 w 4794091"/>
              <a:gd name="connsiteY0" fmla="*/ 4556 h 6116521"/>
              <a:gd name="connsiteX1" fmla="*/ 4794091 w 4794091"/>
              <a:gd name="connsiteY1" fmla="*/ 0 h 6116521"/>
              <a:gd name="connsiteX2" fmla="*/ 2850991 w 4794091"/>
              <a:gd name="connsiteY2" fmla="*/ 6096000 h 6116521"/>
              <a:gd name="connsiteX3" fmla="*/ 0 w 4794091"/>
              <a:gd name="connsiteY3" fmla="*/ 6116521 h 6116521"/>
              <a:gd name="connsiteX4" fmla="*/ 483704 w 4794091"/>
              <a:gd name="connsiteY4" fmla="*/ 4556 h 6116521"/>
              <a:gd name="connsiteX0" fmla="*/ 0 w 4310387"/>
              <a:gd name="connsiteY0" fmla="*/ 4556 h 6109894"/>
              <a:gd name="connsiteX1" fmla="*/ 4310387 w 4310387"/>
              <a:gd name="connsiteY1" fmla="*/ 0 h 6109894"/>
              <a:gd name="connsiteX2" fmla="*/ 2367287 w 4310387"/>
              <a:gd name="connsiteY2" fmla="*/ 6096000 h 6109894"/>
              <a:gd name="connsiteX3" fmla="*/ 6627 w 4310387"/>
              <a:gd name="connsiteY3" fmla="*/ 6109894 h 6109894"/>
              <a:gd name="connsiteX4" fmla="*/ 0 w 4310387"/>
              <a:gd name="connsiteY4" fmla="*/ 4556 h 6109894"/>
              <a:gd name="connsiteX0" fmla="*/ 0 w 4317013"/>
              <a:gd name="connsiteY0" fmla="*/ 11182 h 6109894"/>
              <a:gd name="connsiteX1" fmla="*/ 4317013 w 4317013"/>
              <a:gd name="connsiteY1" fmla="*/ 0 h 6109894"/>
              <a:gd name="connsiteX2" fmla="*/ 2373913 w 4317013"/>
              <a:gd name="connsiteY2" fmla="*/ 6096000 h 6109894"/>
              <a:gd name="connsiteX3" fmla="*/ 13253 w 4317013"/>
              <a:gd name="connsiteY3" fmla="*/ 6109894 h 6109894"/>
              <a:gd name="connsiteX4" fmla="*/ 0 w 4317013"/>
              <a:gd name="connsiteY4" fmla="*/ 11182 h 6109894"/>
              <a:gd name="connsiteX0" fmla="*/ 0 w 4327899"/>
              <a:gd name="connsiteY0" fmla="*/ 16625 h 6109894"/>
              <a:gd name="connsiteX1" fmla="*/ 4327899 w 4327899"/>
              <a:gd name="connsiteY1" fmla="*/ 0 h 6109894"/>
              <a:gd name="connsiteX2" fmla="*/ 2384799 w 4327899"/>
              <a:gd name="connsiteY2" fmla="*/ 6096000 h 6109894"/>
              <a:gd name="connsiteX3" fmla="*/ 24139 w 4327899"/>
              <a:gd name="connsiteY3" fmla="*/ 6109894 h 6109894"/>
              <a:gd name="connsiteX4" fmla="*/ 0 w 4327899"/>
              <a:gd name="connsiteY4" fmla="*/ 16625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5740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5740 h 6109894"/>
              <a:gd name="connsiteX0" fmla="*/ 0 w 4311570"/>
              <a:gd name="connsiteY0" fmla="*/ 16626 h 6109894"/>
              <a:gd name="connsiteX1" fmla="*/ 4311570 w 4311570"/>
              <a:gd name="connsiteY1" fmla="*/ 0 h 6109894"/>
              <a:gd name="connsiteX2" fmla="*/ 2368470 w 4311570"/>
              <a:gd name="connsiteY2" fmla="*/ 6096000 h 6109894"/>
              <a:gd name="connsiteX3" fmla="*/ 7810 w 4311570"/>
              <a:gd name="connsiteY3" fmla="*/ 6109894 h 6109894"/>
              <a:gd name="connsiteX4" fmla="*/ 0 w 4311570"/>
              <a:gd name="connsiteY4" fmla="*/ 16626 h 6109894"/>
              <a:gd name="connsiteX0" fmla="*/ 4077 w 4304761"/>
              <a:gd name="connsiteY0" fmla="*/ 16626 h 6109894"/>
              <a:gd name="connsiteX1" fmla="*/ 4304761 w 4304761"/>
              <a:gd name="connsiteY1" fmla="*/ 0 h 6109894"/>
              <a:gd name="connsiteX2" fmla="*/ 2361661 w 4304761"/>
              <a:gd name="connsiteY2" fmla="*/ 6096000 h 6109894"/>
              <a:gd name="connsiteX3" fmla="*/ 1001 w 4304761"/>
              <a:gd name="connsiteY3" fmla="*/ 6109894 h 6109894"/>
              <a:gd name="connsiteX4" fmla="*/ 4077 w 4304761"/>
              <a:gd name="connsiteY4" fmla="*/ 16626 h 6109894"/>
              <a:gd name="connsiteX0" fmla="*/ 0 w 4306127"/>
              <a:gd name="connsiteY0" fmla="*/ 16626 h 6109894"/>
              <a:gd name="connsiteX1" fmla="*/ 4306127 w 4306127"/>
              <a:gd name="connsiteY1" fmla="*/ 0 h 6109894"/>
              <a:gd name="connsiteX2" fmla="*/ 2363027 w 4306127"/>
              <a:gd name="connsiteY2" fmla="*/ 6096000 h 6109894"/>
              <a:gd name="connsiteX3" fmla="*/ 2367 w 4306127"/>
              <a:gd name="connsiteY3" fmla="*/ 6109894 h 6109894"/>
              <a:gd name="connsiteX4" fmla="*/ 0 w 4306127"/>
              <a:gd name="connsiteY4" fmla="*/ 16626 h 6109894"/>
              <a:gd name="connsiteX0" fmla="*/ 0 w 4332708"/>
              <a:gd name="connsiteY0" fmla="*/ 5994 h 6109894"/>
              <a:gd name="connsiteX1" fmla="*/ 4332708 w 4332708"/>
              <a:gd name="connsiteY1" fmla="*/ 0 h 6109894"/>
              <a:gd name="connsiteX2" fmla="*/ 2389608 w 4332708"/>
              <a:gd name="connsiteY2" fmla="*/ 6096000 h 6109894"/>
              <a:gd name="connsiteX3" fmla="*/ 28948 w 4332708"/>
              <a:gd name="connsiteY3" fmla="*/ 6109894 h 6109894"/>
              <a:gd name="connsiteX4" fmla="*/ 0 w 4332708"/>
              <a:gd name="connsiteY4" fmla="*/ 5994 h 6109894"/>
              <a:gd name="connsiteX0" fmla="*/ 0 w 4332708"/>
              <a:gd name="connsiteY0" fmla="*/ 5994 h 6096000"/>
              <a:gd name="connsiteX1" fmla="*/ 4332708 w 4332708"/>
              <a:gd name="connsiteY1" fmla="*/ 0 h 6096000"/>
              <a:gd name="connsiteX2" fmla="*/ 2389608 w 4332708"/>
              <a:gd name="connsiteY2" fmla="*/ 6096000 h 6096000"/>
              <a:gd name="connsiteX3" fmla="*/ 2367 w 4332708"/>
              <a:gd name="connsiteY3" fmla="*/ 6093945 h 6096000"/>
              <a:gd name="connsiteX4" fmla="*/ 0 w 4332708"/>
              <a:gd name="connsiteY4" fmla="*/ 5994 h 6096000"/>
              <a:gd name="connsiteX0" fmla="*/ 0 w 4332708"/>
              <a:gd name="connsiteY0" fmla="*/ 5994 h 6191693"/>
              <a:gd name="connsiteX1" fmla="*/ 4332708 w 4332708"/>
              <a:gd name="connsiteY1" fmla="*/ 0 h 6191693"/>
              <a:gd name="connsiteX2" fmla="*/ 2378975 w 4332708"/>
              <a:gd name="connsiteY2" fmla="*/ 6191693 h 6191693"/>
              <a:gd name="connsiteX3" fmla="*/ 2367 w 4332708"/>
              <a:gd name="connsiteY3" fmla="*/ 6093945 h 6191693"/>
              <a:gd name="connsiteX4" fmla="*/ 0 w 4332708"/>
              <a:gd name="connsiteY4" fmla="*/ 5994 h 6191693"/>
              <a:gd name="connsiteX0" fmla="*/ 0 w 4332708"/>
              <a:gd name="connsiteY0" fmla="*/ 5994 h 6242801"/>
              <a:gd name="connsiteX1" fmla="*/ 4332708 w 4332708"/>
              <a:gd name="connsiteY1" fmla="*/ 0 h 6242801"/>
              <a:gd name="connsiteX2" fmla="*/ 2378975 w 4332708"/>
              <a:gd name="connsiteY2" fmla="*/ 6191693 h 6242801"/>
              <a:gd name="connsiteX3" fmla="*/ 13000 w 4332708"/>
              <a:gd name="connsiteY3" fmla="*/ 6242801 h 6242801"/>
              <a:gd name="connsiteX4" fmla="*/ 0 w 4332708"/>
              <a:gd name="connsiteY4" fmla="*/ 5994 h 6242801"/>
              <a:gd name="connsiteX0" fmla="*/ 25497 w 4358205"/>
              <a:gd name="connsiteY0" fmla="*/ 5994 h 6242801"/>
              <a:gd name="connsiteX1" fmla="*/ 4358205 w 4358205"/>
              <a:gd name="connsiteY1" fmla="*/ 0 h 6242801"/>
              <a:gd name="connsiteX2" fmla="*/ 2404472 w 4358205"/>
              <a:gd name="connsiteY2" fmla="*/ 6191693 h 6242801"/>
              <a:gd name="connsiteX3" fmla="*/ 397 w 4358205"/>
              <a:gd name="connsiteY3" fmla="*/ 6242801 h 6242801"/>
              <a:gd name="connsiteX4" fmla="*/ 25497 w 4358205"/>
              <a:gd name="connsiteY4" fmla="*/ 5994 h 6242801"/>
              <a:gd name="connsiteX0" fmla="*/ 19231 w 4351939"/>
              <a:gd name="connsiteY0" fmla="*/ 5994 h 6242801"/>
              <a:gd name="connsiteX1" fmla="*/ 4351939 w 4351939"/>
              <a:gd name="connsiteY1" fmla="*/ 0 h 6242801"/>
              <a:gd name="connsiteX2" fmla="*/ 2398206 w 4351939"/>
              <a:gd name="connsiteY2" fmla="*/ 6191693 h 6242801"/>
              <a:gd name="connsiteX3" fmla="*/ 481 w 4351939"/>
              <a:gd name="connsiteY3" fmla="*/ 6242801 h 6242801"/>
              <a:gd name="connsiteX4" fmla="*/ 19231 w 4351939"/>
              <a:gd name="connsiteY4" fmla="*/ 5994 h 6242801"/>
              <a:gd name="connsiteX0" fmla="*/ 6880 w 4339588"/>
              <a:gd name="connsiteY0" fmla="*/ 5994 h 6230101"/>
              <a:gd name="connsiteX1" fmla="*/ 4339588 w 4339588"/>
              <a:gd name="connsiteY1" fmla="*/ 0 h 6230101"/>
              <a:gd name="connsiteX2" fmla="*/ 2385855 w 4339588"/>
              <a:gd name="connsiteY2" fmla="*/ 6191693 h 6230101"/>
              <a:gd name="connsiteX3" fmla="*/ 830 w 4339588"/>
              <a:gd name="connsiteY3" fmla="*/ 6230101 h 6230101"/>
              <a:gd name="connsiteX4" fmla="*/ 6880 w 4339588"/>
              <a:gd name="connsiteY4" fmla="*/ 5994 h 6230101"/>
              <a:gd name="connsiteX0" fmla="*/ 1011 w 4333719"/>
              <a:gd name="connsiteY0" fmla="*/ 5994 h 6230101"/>
              <a:gd name="connsiteX1" fmla="*/ 4333719 w 4333719"/>
              <a:gd name="connsiteY1" fmla="*/ 0 h 6230101"/>
              <a:gd name="connsiteX2" fmla="*/ 2379986 w 4333719"/>
              <a:gd name="connsiteY2" fmla="*/ 6191693 h 6230101"/>
              <a:gd name="connsiteX3" fmla="*/ 1311 w 4333719"/>
              <a:gd name="connsiteY3" fmla="*/ 6230101 h 6230101"/>
              <a:gd name="connsiteX4" fmla="*/ 1011 w 4333719"/>
              <a:gd name="connsiteY4" fmla="*/ 5994 h 6230101"/>
              <a:gd name="connsiteX0" fmla="*/ 1011 w 4333719"/>
              <a:gd name="connsiteY0" fmla="*/ 5994 h 6414114"/>
              <a:gd name="connsiteX1" fmla="*/ 4333719 w 4333719"/>
              <a:gd name="connsiteY1" fmla="*/ 0 h 6414114"/>
              <a:gd name="connsiteX2" fmla="*/ 2314083 w 4333719"/>
              <a:gd name="connsiteY2" fmla="*/ 6414114 h 6414114"/>
              <a:gd name="connsiteX3" fmla="*/ 1311 w 4333719"/>
              <a:gd name="connsiteY3" fmla="*/ 6230101 h 6414114"/>
              <a:gd name="connsiteX4" fmla="*/ 1011 w 4333719"/>
              <a:gd name="connsiteY4" fmla="*/ 5994 h 6414114"/>
              <a:gd name="connsiteX0" fmla="*/ 28896 w 4361604"/>
              <a:gd name="connsiteY0" fmla="*/ 5994 h 6414114"/>
              <a:gd name="connsiteX1" fmla="*/ 4361604 w 4361604"/>
              <a:gd name="connsiteY1" fmla="*/ 0 h 6414114"/>
              <a:gd name="connsiteX2" fmla="*/ 2341968 w 4361604"/>
              <a:gd name="connsiteY2" fmla="*/ 6414114 h 6414114"/>
              <a:gd name="connsiteX3" fmla="*/ 363 w 4361604"/>
              <a:gd name="connsiteY3" fmla="*/ 6304241 h 6414114"/>
              <a:gd name="connsiteX4" fmla="*/ 28896 w 4361604"/>
              <a:gd name="connsiteY4" fmla="*/ 5994 h 6414114"/>
              <a:gd name="connsiteX0" fmla="*/ 28896 w 4361604"/>
              <a:gd name="connsiteY0" fmla="*/ 5994 h 6406022"/>
              <a:gd name="connsiteX1" fmla="*/ 4361604 w 4361604"/>
              <a:gd name="connsiteY1" fmla="*/ 0 h 6406022"/>
              <a:gd name="connsiteX2" fmla="*/ 2285324 w 4361604"/>
              <a:gd name="connsiteY2" fmla="*/ 6406022 h 6406022"/>
              <a:gd name="connsiteX3" fmla="*/ 363 w 4361604"/>
              <a:gd name="connsiteY3" fmla="*/ 6304241 h 6406022"/>
              <a:gd name="connsiteX4" fmla="*/ 28896 w 4361604"/>
              <a:gd name="connsiteY4" fmla="*/ 5994 h 6406022"/>
              <a:gd name="connsiteX0" fmla="*/ 28896 w 4361604"/>
              <a:gd name="connsiteY0" fmla="*/ 5994 h 6454574"/>
              <a:gd name="connsiteX1" fmla="*/ 4361604 w 4361604"/>
              <a:gd name="connsiteY1" fmla="*/ 0 h 6454574"/>
              <a:gd name="connsiteX2" fmla="*/ 2301508 w 4361604"/>
              <a:gd name="connsiteY2" fmla="*/ 6454574 h 6454574"/>
              <a:gd name="connsiteX3" fmla="*/ 363 w 4361604"/>
              <a:gd name="connsiteY3" fmla="*/ 6304241 h 6454574"/>
              <a:gd name="connsiteX4" fmla="*/ 28896 w 4361604"/>
              <a:gd name="connsiteY4" fmla="*/ 5994 h 6454574"/>
              <a:gd name="connsiteX0" fmla="*/ 28896 w 4290166"/>
              <a:gd name="connsiteY0" fmla="*/ 0 h 6448580"/>
              <a:gd name="connsiteX1" fmla="*/ 4290166 w 4290166"/>
              <a:gd name="connsiteY1" fmla="*/ 201175 h 6448580"/>
              <a:gd name="connsiteX2" fmla="*/ 2301508 w 4290166"/>
              <a:gd name="connsiteY2" fmla="*/ 6448580 h 6448580"/>
              <a:gd name="connsiteX3" fmla="*/ 363 w 4290166"/>
              <a:gd name="connsiteY3" fmla="*/ 6298247 h 6448580"/>
              <a:gd name="connsiteX4" fmla="*/ 28896 w 4290166"/>
              <a:gd name="connsiteY4" fmla="*/ 0 h 6448580"/>
              <a:gd name="connsiteX0" fmla="*/ 28896 w 4290166"/>
              <a:gd name="connsiteY0" fmla="*/ 0 h 6277130"/>
              <a:gd name="connsiteX1" fmla="*/ 4290166 w 4290166"/>
              <a:gd name="connsiteY1" fmla="*/ 29725 h 6277130"/>
              <a:gd name="connsiteX2" fmla="*/ 2301508 w 4290166"/>
              <a:gd name="connsiteY2" fmla="*/ 6277130 h 6277130"/>
              <a:gd name="connsiteX3" fmla="*/ 363 w 4290166"/>
              <a:gd name="connsiteY3" fmla="*/ 6126797 h 6277130"/>
              <a:gd name="connsiteX4" fmla="*/ 28896 w 4290166"/>
              <a:gd name="connsiteY4" fmla="*/ 0 h 6277130"/>
              <a:gd name="connsiteX0" fmla="*/ 0 w 6603541"/>
              <a:gd name="connsiteY0" fmla="*/ 0 h 6291198"/>
              <a:gd name="connsiteX1" fmla="*/ 6603541 w 6603541"/>
              <a:gd name="connsiteY1" fmla="*/ 43793 h 6291198"/>
              <a:gd name="connsiteX2" fmla="*/ 4614883 w 6603541"/>
              <a:gd name="connsiteY2" fmla="*/ 6291198 h 6291198"/>
              <a:gd name="connsiteX3" fmla="*/ 2313738 w 6603541"/>
              <a:gd name="connsiteY3" fmla="*/ 6140865 h 6291198"/>
              <a:gd name="connsiteX4" fmla="*/ 0 w 6603541"/>
              <a:gd name="connsiteY4" fmla="*/ 0 h 6291198"/>
              <a:gd name="connsiteX0" fmla="*/ 0 w 6603541"/>
              <a:gd name="connsiteY0" fmla="*/ 0 h 6291198"/>
              <a:gd name="connsiteX1" fmla="*/ 6603541 w 6603541"/>
              <a:gd name="connsiteY1" fmla="*/ 43793 h 6291198"/>
              <a:gd name="connsiteX2" fmla="*/ 4614883 w 6603541"/>
              <a:gd name="connsiteY2" fmla="*/ 6291198 h 6291198"/>
              <a:gd name="connsiteX3" fmla="*/ 323160 w 6603541"/>
              <a:gd name="connsiteY3" fmla="*/ 6183069 h 6291198"/>
              <a:gd name="connsiteX4" fmla="*/ 0 w 6603541"/>
              <a:gd name="connsiteY4" fmla="*/ 0 h 6291198"/>
              <a:gd name="connsiteX0" fmla="*/ 0 w 6294052"/>
              <a:gd name="connsiteY0" fmla="*/ 33579 h 6247405"/>
              <a:gd name="connsiteX1" fmla="*/ 6294052 w 6294052"/>
              <a:gd name="connsiteY1" fmla="*/ 0 h 6247405"/>
              <a:gd name="connsiteX2" fmla="*/ 4305394 w 6294052"/>
              <a:gd name="connsiteY2" fmla="*/ 6247405 h 6247405"/>
              <a:gd name="connsiteX3" fmla="*/ 13671 w 6294052"/>
              <a:gd name="connsiteY3" fmla="*/ 6139276 h 6247405"/>
              <a:gd name="connsiteX4" fmla="*/ 0 w 6294052"/>
              <a:gd name="connsiteY4" fmla="*/ 33579 h 6247405"/>
              <a:gd name="connsiteX0" fmla="*/ 1628 w 6295680"/>
              <a:gd name="connsiteY0" fmla="*/ 33579 h 6247405"/>
              <a:gd name="connsiteX1" fmla="*/ 6295680 w 6295680"/>
              <a:gd name="connsiteY1" fmla="*/ 0 h 6247405"/>
              <a:gd name="connsiteX2" fmla="*/ 4307022 w 6295680"/>
              <a:gd name="connsiteY2" fmla="*/ 6247405 h 6247405"/>
              <a:gd name="connsiteX3" fmla="*/ 1231 w 6295680"/>
              <a:gd name="connsiteY3" fmla="*/ 6139276 h 6247405"/>
              <a:gd name="connsiteX4" fmla="*/ 1628 w 6295680"/>
              <a:gd name="connsiteY4" fmla="*/ 33579 h 6247405"/>
              <a:gd name="connsiteX0" fmla="*/ 1545872 w 6294459"/>
              <a:gd name="connsiteY0" fmla="*/ 14261 h 6247405"/>
              <a:gd name="connsiteX1" fmla="*/ 6294459 w 6294459"/>
              <a:gd name="connsiteY1" fmla="*/ 0 h 6247405"/>
              <a:gd name="connsiteX2" fmla="*/ 4305801 w 6294459"/>
              <a:gd name="connsiteY2" fmla="*/ 6247405 h 6247405"/>
              <a:gd name="connsiteX3" fmla="*/ 10 w 6294459"/>
              <a:gd name="connsiteY3" fmla="*/ 6139276 h 6247405"/>
              <a:gd name="connsiteX4" fmla="*/ 1545872 w 6294459"/>
              <a:gd name="connsiteY4" fmla="*/ 14261 h 6247405"/>
              <a:gd name="connsiteX0" fmla="*/ 1629 w 4750216"/>
              <a:gd name="connsiteY0" fmla="*/ 14261 h 6247405"/>
              <a:gd name="connsiteX1" fmla="*/ 4750216 w 4750216"/>
              <a:gd name="connsiteY1" fmla="*/ 0 h 6247405"/>
              <a:gd name="connsiteX2" fmla="*/ 2761558 w 4750216"/>
              <a:gd name="connsiteY2" fmla="*/ 6247405 h 6247405"/>
              <a:gd name="connsiteX3" fmla="*/ 1232 w 4750216"/>
              <a:gd name="connsiteY3" fmla="*/ 6152155 h 6247405"/>
              <a:gd name="connsiteX4" fmla="*/ 1629 w 4750216"/>
              <a:gd name="connsiteY4" fmla="*/ 14261 h 6247405"/>
              <a:gd name="connsiteX0" fmla="*/ 1629 w 4750216"/>
              <a:gd name="connsiteY0" fmla="*/ 0 h 6258901"/>
              <a:gd name="connsiteX1" fmla="*/ 4750216 w 4750216"/>
              <a:gd name="connsiteY1" fmla="*/ 11496 h 6258901"/>
              <a:gd name="connsiteX2" fmla="*/ 2761558 w 4750216"/>
              <a:gd name="connsiteY2" fmla="*/ 6258901 h 6258901"/>
              <a:gd name="connsiteX3" fmla="*/ 1232 w 4750216"/>
              <a:gd name="connsiteY3" fmla="*/ 6163651 h 6258901"/>
              <a:gd name="connsiteX4" fmla="*/ 1629 w 4750216"/>
              <a:gd name="connsiteY4" fmla="*/ 0 h 6258901"/>
              <a:gd name="connsiteX0" fmla="*/ 0 w 4761466"/>
              <a:gd name="connsiteY0" fmla="*/ 0 h 6258901"/>
              <a:gd name="connsiteX1" fmla="*/ 4761466 w 4761466"/>
              <a:gd name="connsiteY1" fmla="*/ 11496 h 6258901"/>
              <a:gd name="connsiteX2" fmla="*/ 2772808 w 4761466"/>
              <a:gd name="connsiteY2" fmla="*/ 6258901 h 6258901"/>
              <a:gd name="connsiteX3" fmla="*/ 12482 w 4761466"/>
              <a:gd name="connsiteY3" fmla="*/ 6163651 h 6258901"/>
              <a:gd name="connsiteX4" fmla="*/ 0 w 4761466"/>
              <a:gd name="connsiteY4" fmla="*/ 0 h 6258901"/>
              <a:gd name="connsiteX0" fmla="*/ 1628 w 4763094"/>
              <a:gd name="connsiteY0" fmla="*/ 0 h 6258901"/>
              <a:gd name="connsiteX1" fmla="*/ 4763094 w 4763094"/>
              <a:gd name="connsiteY1" fmla="*/ 11496 h 6258901"/>
              <a:gd name="connsiteX2" fmla="*/ 2774436 w 4763094"/>
              <a:gd name="connsiteY2" fmla="*/ 6258901 h 6258901"/>
              <a:gd name="connsiteX3" fmla="*/ 1231 w 4763094"/>
              <a:gd name="connsiteY3" fmla="*/ 6176530 h 6258901"/>
              <a:gd name="connsiteX4" fmla="*/ 1628 w 4763094"/>
              <a:gd name="connsiteY4" fmla="*/ 0 h 6258901"/>
              <a:gd name="connsiteX0" fmla="*/ 0 w 4761466"/>
              <a:gd name="connsiteY0" fmla="*/ 0 h 6258901"/>
              <a:gd name="connsiteX1" fmla="*/ 4761466 w 4761466"/>
              <a:gd name="connsiteY1" fmla="*/ 11496 h 6258901"/>
              <a:gd name="connsiteX2" fmla="*/ 2772808 w 4761466"/>
              <a:gd name="connsiteY2" fmla="*/ 6258901 h 6258901"/>
              <a:gd name="connsiteX3" fmla="*/ 546955 w 4761466"/>
              <a:gd name="connsiteY3" fmla="*/ 5738648 h 6258901"/>
              <a:gd name="connsiteX4" fmla="*/ 0 w 4761466"/>
              <a:gd name="connsiteY4" fmla="*/ 0 h 6258901"/>
              <a:gd name="connsiteX0" fmla="*/ 0 w 4761466"/>
              <a:gd name="connsiteY0" fmla="*/ 0 h 6343955"/>
              <a:gd name="connsiteX1" fmla="*/ 4761466 w 4761466"/>
              <a:gd name="connsiteY1" fmla="*/ 11496 h 6343955"/>
              <a:gd name="connsiteX2" fmla="*/ 2772808 w 4761466"/>
              <a:gd name="connsiteY2" fmla="*/ 6258901 h 6343955"/>
              <a:gd name="connsiteX3" fmla="*/ 12481 w 4761466"/>
              <a:gd name="connsiteY3" fmla="*/ 6343955 h 6343955"/>
              <a:gd name="connsiteX4" fmla="*/ 0 w 4761466"/>
              <a:gd name="connsiteY4" fmla="*/ 0 h 6343955"/>
              <a:gd name="connsiteX0" fmla="*/ 7630 w 4769096"/>
              <a:gd name="connsiteY0" fmla="*/ 0 h 6350394"/>
              <a:gd name="connsiteX1" fmla="*/ 4769096 w 4769096"/>
              <a:gd name="connsiteY1" fmla="*/ 11496 h 6350394"/>
              <a:gd name="connsiteX2" fmla="*/ 2780438 w 4769096"/>
              <a:gd name="connsiteY2" fmla="*/ 6258901 h 6350394"/>
              <a:gd name="connsiteX3" fmla="*/ 793 w 4769096"/>
              <a:gd name="connsiteY3" fmla="*/ 6350394 h 6350394"/>
              <a:gd name="connsiteX4" fmla="*/ 7630 w 4769096"/>
              <a:gd name="connsiteY4" fmla="*/ 0 h 6350394"/>
              <a:gd name="connsiteX0" fmla="*/ 7630 w 8904367"/>
              <a:gd name="connsiteY0" fmla="*/ 0 h 6350394"/>
              <a:gd name="connsiteX1" fmla="*/ 8904367 w 8904367"/>
              <a:gd name="connsiteY1" fmla="*/ 31968 h 6350394"/>
              <a:gd name="connsiteX2" fmla="*/ 2780438 w 8904367"/>
              <a:gd name="connsiteY2" fmla="*/ 6258901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831316 w 8904367"/>
              <a:gd name="connsiteY2" fmla="*/ 6115600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2521131 w 8904367"/>
              <a:gd name="connsiteY2" fmla="*/ 5337677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756253 w 8904367"/>
              <a:gd name="connsiteY2" fmla="*/ 6047361 h 6350394"/>
              <a:gd name="connsiteX3" fmla="*/ 793 w 8904367"/>
              <a:gd name="connsiteY3" fmla="*/ 6350394 h 6350394"/>
              <a:gd name="connsiteX4" fmla="*/ 7630 w 8904367"/>
              <a:gd name="connsiteY4" fmla="*/ 0 h 6350394"/>
              <a:gd name="connsiteX0" fmla="*/ 7630 w 8904367"/>
              <a:gd name="connsiteY0" fmla="*/ 0 h 6350394"/>
              <a:gd name="connsiteX1" fmla="*/ 8904367 w 8904367"/>
              <a:gd name="connsiteY1" fmla="*/ 31968 h 6350394"/>
              <a:gd name="connsiteX2" fmla="*/ 3769900 w 8904367"/>
              <a:gd name="connsiteY2" fmla="*/ 6040537 h 6350394"/>
              <a:gd name="connsiteX3" fmla="*/ 793 w 8904367"/>
              <a:gd name="connsiteY3" fmla="*/ 6350394 h 6350394"/>
              <a:gd name="connsiteX4" fmla="*/ 7630 w 8904367"/>
              <a:gd name="connsiteY4" fmla="*/ 0 h 6350394"/>
              <a:gd name="connsiteX0" fmla="*/ 7630 w 8972606"/>
              <a:gd name="connsiteY0" fmla="*/ 56743 h 6407137"/>
              <a:gd name="connsiteX1" fmla="*/ 8972606 w 8972606"/>
              <a:gd name="connsiteY1" fmla="*/ 0 h 6407137"/>
              <a:gd name="connsiteX2" fmla="*/ 3769900 w 8972606"/>
              <a:gd name="connsiteY2" fmla="*/ 6097280 h 6407137"/>
              <a:gd name="connsiteX3" fmla="*/ 793 w 8972606"/>
              <a:gd name="connsiteY3" fmla="*/ 6407137 h 6407137"/>
              <a:gd name="connsiteX4" fmla="*/ 7630 w 8972606"/>
              <a:gd name="connsiteY4" fmla="*/ 56743 h 6407137"/>
              <a:gd name="connsiteX0" fmla="*/ 7630 w 8972606"/>
              <a:gd name="connsiteY0" fmla="*/ 56743 h 6407137"/>
              <a:gd name="connsiteX1" fmla="*/ 8972606 w 8972606"/>
              <a:gd name="connsiteY1" fmla="*/ 0 h 6407137"/>
              <a:gd name="connsiteX2" fmla="*/ 3715309 w 8972606"/>
              <a:gd name="connsiteY2" fmla="*/ 6131400 h 6407137"/>
              <a:gd name="connsiteX3" fmla="*/ 793 w 8972606"/>
              <a:gd name="connsiteY3" fmla="*/ 6407137 h 6407137"/>
              <a:gd name="connsiteX4" fmla="*/ 7630 w 8972606"/>
              <a:gd name="connsiteY4" fmla="*/ 56743 h 6407137"/>
              <a:gd name="connsiteX0" fmla="*/ 0 w 10993801"/>
              <a:gd name="connsiteY0" fmla="*/ 0 h 6478981"/>
              <a:gd name="connsiteX1" fmla="*/ 10993801 w 10993801"/>
              <a:gd name="connsiteY1" fmla="*/ 71844 h 6478981"/>
              <a:gd name="connsiteX2" fmla="*/ 5736504 w 10993801"/>
              <a:gd name="connsiteY2" fmla="*/ 6203244 h 6478981"/>
              <a:gd name="connsiteX3" fmla="*/ 2021988 w 10993801"/>
              <a:gd name="connsiteY3" fmla="*/ 6478981 h 6478981"/>
              <a:gd name="connsiteX4" fmla="*/ 0 w 10993801"/>
              <a:gd name="connsiteY4" fmla="*/ 0 h 6478981"/>
              <a:gd name="connsiteX0" fmla="*/ 0 w 10993801"/>
              <a:gd name="connsiteY0" fmla="*/ 0 h 6493269"/>
              <a:gd name="connsiteX1" fmla="*/ 10993801 w 10993801"/>
              <a:gd name="connsiteY1" fmla="*/ 71844 h 6493269"/>
              <a:gd name="connsiteX2" fmla="*/ 5736504 w 10993801"/>
              <a:gd name="connsiteY2" fmla="*/ 6203244 h 6493269"/>
              <a:gd name="connsiteX3" fmla="*/ 7450 w 10993801"/>
              <a:gd name="connsiteY3" fmla="*/ 6493269 h 6493269"/>
              <a:gd name="connsiteX4" fmla="*/ 0 w 10993801"/>
              <a:gd name="connsiteY4" fmla="*/ 0 h 6493269"/>
              <a:gd name="connsiteX0" fmla="*/ 0 w 10993801"/>
              <a:gd name="connsiteY0" fmla="*/ 0 h 6550419"/>
              <a:gd name="connsiteX1" fmla="*/ 10993801 w 10993801"/>
              <a:gd name="connsiteY1" fmla="*/ 128994 h 6550419"/>
              <a:gd name="connsiteX2" fmla="*/ 5736504 w 10993801"/>
              <a:gd name="connsiteY2" fmla="*/ 6260394 h 6550419"/>
              <a:gd name="connsiteX3" fmla="*/ 7450 w 10993801"/>
              <a:gd name="connsiteY3" fmla="*/ 6550419 h 6550419"/>
              <a:gd name="connsiteX4" fmla="*/ 0 w 10993801"/>
              <a:gd name="connsiteY4" fmla="*/ 0 h 6550419"/>
              <a:gd name="connsiteX0" fmla="*/ 35723 w 11029524"/>
              <a:gd name="connsiteY0" fmla="*/ 0 h 6550419"/>
              <a:gd name="connsiteX1" fmla="*/ 11029524 w 11029524"/>
              <a:gd name="connsiteY1" fmla="*/ 128994 h 6550419"/>
              <a:gd name="connsiteX2" fmla="*/ 5772227 w 11029524"/>
              <a:gd name="connsiteY2" fmla="*/ 6260394 h 6550419"/>
              <a:gd name="connsiteX3" fmla="*/ 310 w 11029524"/>
              <a:gd name="connsiteY3" fmla="*/ 6550419 h 6550419"/>
              <a:gd name="connsiteX4" fmla="*/ 35723 w 11029524"/>
              <a:gd name="connsiteY4" fmla="*/ 0 h 6550419"/>
              <a:gd name="connsiteX0" fmla="*/ 35413 w 11029214"/>
              <a:gd name="connsiteY0" fmla="*/ 0 h 6550419"/>
              <a:gd name="connsiteX1" fmla="*/ 11029214 w 11029214"/>
              <a:gd name="connsiteY1" fmla="*/ 128994 h 6550419"/>
              <a:gd name="connsiteX2" fmla="*/ 5771917 w 11029214"/>
              <a:gd name="connsiteY2" fmla="*/ 6260394 h 6550419"/>
              <a:gd name="connsiteX3" fmla="*/ 0 w 11029214"/>
              <a:gd name="connsiteY3" fmla="*/ 6550419 h 6550419"/>
              <a:gd name="connsiteX4" fmla="*/ 35413 w 11029214"/>
              <a:gd name="connsiteY4" fmla="*/ 0 h 6550419"/>
              <a:gd name="connsiteX0" fmla="*/ 6838 w 11000639"/>
              <a:gd name="connsiteY0" fmla="*/ 0 h 6543275"/>
              <a:gd name="connsiteX1" fmla="*/ 11000639 w 11000639"/>
              <a:gd name="connsiteY1" fmla="*/ 128994 h 6543275"/>
              <a:gd name="connsiteX2" fmla="*/ 5743342 w 11000639"/>
              <a:gd name="connsiteY2" fmla="*/ 6260394 h 6543275"/>
              <a:gd name="connsiteX3" fmla="*/ 0 w 11000639"/>
              <a:gd name="connsiteY3" fmla="*/ 6543275 h 6543275"/>
              <a:gd name="connsiteX4" fmla="*/ 6838 w 11000639"/>
              <a:gd name="connsiteY4" fmla="*/ 0 h 6543275"/>
              <a:gd name="connsiteX0" fmla="*/ 6838 w 11000639"/>
              <a:gd name="connsiteY0" fmla="*/ 0 h 6522618"/>
              <a:gd name="connsiteX1" fmla="*/ 11000639 w 11000639"/>
              <a:gd name="connsiteY1" fmla="*/ 128994 h 6522618"/>
              <a:gd name="connsiteX2" fmla="*/ 5743342 w 11000639"/>
              <a:gd name="connsiteY2" fmla="*/ 6260394 h 6522618"/>
              <a:gd name="connsiteX3" fmla="*/ 0 w 11000639"/>
              <a:gd name="connsiteY3" fmla="*/ 6522618 h 6522618"/>
              <a:gd name="connsiteX4" fmla="*/ 6838 w 11000639"/>
              <a:gd name="connsiteY4" fmla="*/ 0 h 6522618"/>
              <a:gd name="connsiteX0" fmla="*/ 12032 w 11000639"/>
              <a:gd name="connsiteY0" fmla="*/ 0 h 6527799"/>
              <a:gd name="connsiteX1" fmla="*/ 11000639 w 11000639"/>
              <a:gd name="connsiteY1" fmla="*/ 134175 h 6527799"/>
              <a:gd name="connsiteX2" fmla="*/ 5743342 w 11000639"/>
              <a:gd name="connsiteY2" fmla="*/ 6265575 h 6527799"/>
              <a:gd name="connsiteX3" fmla="*/ 0 w 11000639"/>
              <a:gd name="connsiteY3" fmla="*/ 6527799 h 6527799"/>
              <a:gd name="connsiteX4" fmla="*/ 12032 w 11000639"/>
              <a:gd name="connsiteY4" fmla="*/ 0 h 6527799"/>
              <a:gd name="connsiteX0" fmla="*/ 0 w 10988607"/>
              <a:gd name="connsiteY0" fmla="*/ 0 h 6527799"/>
              <a:gd name="connsiteX1" fmla="*/ 10988607 w 10988607"/>
              <a:gd name="connsiteY1" fmla="*/ 134175 h 6527799"/>
              <a:gd name="connsiteX2" fmla="*/ 5731310 w 10988607"/>
              <a:gd name="connsiteY2" fmla="*/ 6265575 h 6527799"/>
              <a:gd name="connsiteX3" fmla="*/ 3551 w 10988607"/>
              <a:gd name="connsiteY3" fmla="*/ 6527799 h 6527799"/>
              <a:gd name="connsiteX4" fmla="*/ 0 w 10988607"/>
              <a:gd name="connsiteY4" fmla="*/ 0 h 652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8607" h="6527799">
                <a:moveTo>
                  <a:pt x="0" y="0"/>
                </a:moveTo>
                <a:lnTo>
                  <a:pt x="10988607" y="134175"/>
                </a:lnTo>
                <a:lnTo>
                  <a:pt x="5731310" y="6265575"/>
                </a:lnTo>
                <a:lnTo>
                  <a:pt x="3551" y="6527799"/>
                </a:lnTo>
                <a:cubicBezTo>
                  <a:pt x="6277" y="4502039"/>
                  <a:pt x="4418" y="203290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sz="1800" b="1" i="0" u="none" strike="noStrike" kern="1200" cap="none" spc="0" normalizeH="0" baseline="0" noProof="0" dirty="0">
              <a:ln>
                <a:noFill/>
              </a:ln>
              <a:solidFill>
                <a:schemeClr val="tx1"/>
              </a:solidFill>
              <a:effectLst/>
              <a:uLnTx/>
              <a:uFillTx/>
              <a:latin typeface="Calibri" panose="020F0502020204030204"/>
              <a:cs typeface="Calibri"/>
            </a:endParaRPr>
          </a:p>
        </p:txBody>
      </p:sp>
      <p:sp>
        <p:nvSpPr>
          <p:cNvPr id="37" name="Title 1">
            <a:extLst>
              <a:ext uri="{FF2B5EF4-FFF2-40B4-BE49-F238E27FC236}">
                <a16:creationId xmlns:a16="http://schemas.microsoft.com/office/drawing/2014/main" id="{0E129115-7369-41AE-9182-85E036D951A8}"/>
              </a:ext>
            </a:extLst>
          </p:cNvPr>
          <p:cNvSpPr txBox="1">
            <a:spLocks/>
          </p:cNvSpPr>
          <p:nvPr/>
        </p:nvSpPr>
        <p:spPr>
          <a:xfrm>
            <a:off x="461373" y="349286"/>
            <a:ext cx="10448973" cy="749247"/>
          </a:xfrm>
          <a:prstGeom prst="rect">
            <a:avLst/>
          </a:prstGeom>
        </p:spPr>
        <p:txBody>
          <a:bodyPr vert="horz" lIns="45720" tIns="0" rIns="45720" bIns="0" rtlCol="0" anchor="ctr" anchorCtr="0">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defRPr/>
            </a:pPr>
            <a:r>
              <a:rPr lang="en-US" sz="3600" spc="300" dirty="0">
                <a:solidFill>
                  <a:srgbClr val="003F72"/>
                </a:solidFill>
                <a:latin typeface="+mn-lt"/>
                <a:cs typeface="Calibri"/>
              </a:rPr>
              <a:t>Research Financial Conflict of Interest (COI) Module</a:t>
            </a:r>
            <a:endParaRPr lang="en-US" sz="3600" dirty="0"/>
          </a:p>
        </p:txBody>
      </p:sp>
      <p:sp>
        <p:nvSpPr>
          <p:cNvPr id="11" name="TextBox 10">
            <a:extLst>
              <a:ext uri="{FF2B5EF4-FFF2-40B4-BE49-F238E27FC236}">
                <a16:creationId xmlns:a16="http://schemas.microsoft.com/office/drawing/2014/main" id="{252C5E7A-2B83-4A01-A657-5B4C2991146B}"/>
              </a:ext>
            </a:extLst>
          </p:cNvPr>
          <p:cNvSpPr txBox="1"/>
          <p:nvPr/>
        </p:nvSpPr>
        <p:spPr>
          <a:xfrm>
            <a:off x="404145" y="1253354"/>
            <a:ext cx="6691684" cy="1566752"/>
          </a:xfrm>
          <a:prstGeom prst="rect">
            <a:avLst/>
          </a:prstGeom>
          <a:noFill/>
        </p:spPr>
        <p:txBody>
          <a:bodyPr wrap="square" tIns="90000" bIns="90000" rtlCol="0" anchor="t">
            <a:spAutoFit/>
          </a:bodyPr>
          <a:lstStyle/>
          <a:p>
            <a:pPr marL="285750" indent="-285750">
              <a:buFont typeface="Arial" panose="020B0604020202020204" pitchFamily="34" charset="0"/>
              <a:buChar char="•"/>
            </a:pPr>
            <a:endParaRPr lang="en-US">
              <a:solidFill>
                <a:srgbClr val="193460"/>
              </a:solidFill>
              <a:ea typeface="Yu Mincho" panose="02020400000000000000" pitchFamily="18" charset="-128"/>
              <a:cs typeface="Times New Roman" panose="02020603050405020304" pitchFamily="18" charset="0"/>
            </a:endParaRPr>
          </a:p>
          <a:p>
            <a:pPr marL="285750" indent="-285750">
              <a:buFont typeface="Arial" panose="020B0604020202020204" pitchFamily="34" charset="0"/>
              <a:buChar char="•"/>
            </a:pPr>
            <a:endParaRPr lang="en-US">
              <a:solidFill>
                <a:srgbClr val="193460"/>
              </a:solidFill>
              <a:ea typeface="Yu Mincho" panose="02020400000000000000" pitchFamily="18" charset="-128"/>
              <a:cs typeface="Times New Roman" panose="02020603050405020304" pitchFamily="18" charset="0"/>
            </a:endParaRPr>
          </a:p>
          <a:p>
            <a:pPr marL="285750" indent="-285750">
              <a:buFont typeface="Arial" panose="020B0604020202020204" pitchFamily="34" charset="0"/>
              <a:buChar char="•"/>
            </a:pPr>
            <a:endParaRPr lang="en-US">
              <a:solidFill>
                <a:srgbClr val="193460"/>
              </a:solidFill>
              <a:ea typeface="Yu Mincho" panose="02020400000000000000" pitchFamily="18" charset="-128"/>
              <a:cs typeface="Times New Roman" panose="02020603050405020304" pitchFamily="18" charset="0"/>
            </a:endParaRPr>
          </a:p>
          <a:p>
            <a:pPr marL="285750" indent="-285750">
              <a:buFont typeface="Arial" panose="020B0604020202020204" pitchFamily="34" charset="0"/>
              <a:buChar char="•"/>
            </a:pPr>
            <a:endParaRPr lang="en-US">
              <a:solidFill>
                <a:srgbClr val="193460"/>
              </a:solidFill>
              <a:ea typeface="Yu Mincho" panose="02020400000000000000" pitchFamily="18" charset="-128"/>
              <a:cs typeface="Times New Roman" panose="02020603050405020304" pitchFamily="18" charset="0"/>
            </a:endParaRPr>
          </a:p>
          <a:p>
            <a:endParaRPr lang="en-US">
              <a:solidFill>
                <a:srgbClr val="000000"/>
              </a:solidFill>
              <a:highlight>
                <a:srgbClr val="FFFF00"/>
              </a:highlight>
              <a:ea typeface="Yu Mincho" panose="02020400000000000000" pitchFamily="18" charset="-128"/>
              <a:cs typeface="Times New Roman" panose="02020603050405020304" pitchFamily="18" charset="0"/>
            </a:endParaRPr>
          </a:p>
        </p:txBody>
      </p:sp>
      <p:cxnSp>
        <p:nvCxnSpPr>
          <p:cNvPr id="10" name="Straight Arrow Connector 28">
            <a:extLst>
              <a:ext uri="{FF2B5EF4-FFF2-40B4-BE49-F238E27FC236}">
                <a16:creationId xmlns:a16="http://schemas.microsoft.com/office/drawing/2014/main" id="{9ACD43C5-A73F-410E-8659-C063C1F6C1B2}"/>
              </a:ext>
            </a:extLst>
          </p:cNvPr>
          <p:cNvCxnSpPr>
            <a:cxnSpLocks/>
          </p:cNvCxnSpPr>
          <p:nvPr/>
        </p:nvCxnSpPr>
        <p:spPr>
          <a:xfrm>
            <a:off x="-7036" y="1476343"/>
            <a:ext cx="557003" cy="0"/>
          </a:xfrm>
          <a:prstGeom prst="straightConnector1">
            <a:avLst/>
          </a:prstGeom>
          <a:noFill/>
          <a:ln w="19050" cap="flat" cmpd="sng" algn="ctr">
            <a:solidFill>
              <a:srgbClr val="4472C4"/>
            </a:solidFill>
            <a:prstDash val="solid"/>
            <a:round/>
            <a:tailEnd type="oval" w="med" len="med"/>
          </a:ln>
          <a:effectLst/>
        </p:spPr>
      </p:cxnSp>
      <p:sp>
        <p:nvSpPr>
          <p:cNvPr id="6" name="TextBox 5">
            <a:extLst>
              <a:ext uri="{FF2B5EF4-FFF2-40B4-BE49-F238E27FC236}">
                <a16:creationId xmlns:a16="http://schemas.microsoft.com/office/drawing/2014/main" id="{976A7E85-8048-40BF-904E-EE53DEE5285A}"/>
              </a:ext>
            </a:extLst>
          </p:cNvPr>
          <p:cNvSpPr txBox="1"/>
          <p:nvPr/>
        </p:nvSpPr>
        <p:spPr>
          <a:xfrm>
            <a:off x="600715" y="1274523"/>
            <a:ext cx="7279564" cy="3785652"/>
          </a:xfrm>
          <a:prstGeom prst="rect">
            <a:avLst/>
          </a:prstGeom>
          <a:noFill/>
        </p:spPr>
        <p:txBody>
          <a:bodyPr wrap="square" lIns="91440" tIns="45720" rIns="91440" bIns="45720" rtlCol="0" anchor="t">
            <a:spAutoFit/>
          </a:bodyPr>
          <a:lstStyle/>
          <a:p>
            <a:pPr algn="just"/>
            <a:r>
              <a:rPr lang="en-US" sz="2000" dirty="0">
                <a:ea typeface="+mn-lt"/>
                <a:cs typeface="+mn-lt"/>
              </a:rPr>
              <a:t>The purpose of the </a:t>
            </a:r>
            <a:r>
              <a:rPr lang="en-US" sz="2000" b="1" dirty="0">
                <a:ea typeface="+mn-lt"/>
                <a:cs typeface="+mn-lt"/>
              </a:rPr>
              <a:t>IRBNet Conflict of Interest (COI) Module </a:t>
            </a:r>
            <a:r>
              <a:rPr lang="en-US" sz="2000" dirty="0">
                <a:ea typeface="+mn-lt"/>
                <a:cs typeface="+mn-lt"/>
              </a:rPr>
              <a:t>is to serve as the smart form version of the OGE 450 Alternative VA (“OGE 450 alt-VA”) COI disclosure form and support the COI review process. </a:t>
            </a:r>
          </a:p>
          <a:p>
            <a:pPr algn="just"/>
            <a:endParaRPr lang="en-US" sz="2000" dirty="0">
              <a:ea typeface="+mn-lt"/>
              <a:cs typeface="+mn-lt"/>
            </a:endParaRPr>
          </a:p>
          <a:p>
            <a:pPr algn="just"/>
            <a:r>
              <a:rPr lang="en-US" sz="2000" dirty="0">
                <a:ea typeface="+mn-lt"/>
                <a:cs typeface="+mn-lt"/>
              </a:rPr>
              <a:t>Use of this module is </a:t>
            </a:r>
            <a:r>
              <a:rPr lang="en-US" sz="2000" b="1" u="sng" dirty="0">
                <a:ea typeface="+mn-lt"/>
                <a:cs typeface="+mn-lt"/>
              </a:rPr>
              <a:t>OPTIONAL.</a:t>
            </a:r>
            <a:r>
              <a:rPr lang="en-US" sz="2000" b="1" dirty="0">
                <a:ea typeface="+mn-lt"/>
                <a:cs typeface="+mn-lt"/>
              </a:rPr>
              <a:t> </a:t>
            </a:r>
          </a:p>
          <a:p>
            <a:pPr algn="just"/>
            <a:endParaRPr lang="en-US" sz="2000" b="1" dirty="0">
              <a:ea typeface="+mn-lt"/>
              <a:cs typeface="+mn-lt"/>
            </a:endParaRPr>
          </a:p>
          <a:p>
            <a:r>
              <a:rPr lang="en-US" sz="2000" dirty="0">
                <a:ea typeface="+mn-lt"/>
                <a:cs typeface="+mn-lt"/>
              </a:rPr>
              <a:t>Today’s webinar will provide an overview of the investigator submission process and give an overview of the committee tools.  </a:t>
            </a:r>
          </a:p>
          <a:p>
            <a:pPr algn="just"/>
            <a:endParaRPr lang="en-US" sz="2000" b="1" dirty="0">
              <a:ea typeface="+mn-lt"/>
              <a:cs typeface="+mn-lt"/>
            </a:endParaRPr>
          </a:p>
          <a:p>
            <a:r>
              <a:rPr lang="en-US" sz="2000" dirty="0">
                <a:ea typeface="+mn-lt"/>
                <a:cs typeface="+mn-lt"/>
              </a:rPr>
              <a:t>FCOI Administrator training will be provided if your</a:t>
            </a:r>
          </a:p>
          <a:p>
            <a:r>
              <a:rPr lang="en-US" sz="2000" dirty="0">
                <a:ea typeface="+mn-lt"/>
                <a:cs typeface="+mn-lt"/>
              </a:rPr>
              <a:t>site chooses to use the IRBNet COI module.</a:t>
            </a:r>
            <a:endParaRPr lang="en-US" sz="2000" dirty="0">
              <a:cs typeface="Calibri"/>
            </a:endParaRPr>
          </a:p>
        </p:txBody>
      </p:sp>
      <p:pic>
        <p:nvPicPr>
          <p:cNvPr id="2" name="Picture 1">
            <a:extLst>
              <a:ext uri="{FF2B5EF4-FFF2-40B4-BE49-F238E27FC236}">
                <a16:creationId xmlns:a16="http://schemas.microsoft.com/office/drawing/2014/main" id="{C7B01757-04CB-4B7A-90B4-743EDD9CAE94}"/>
              </a:ext>
            </a:extLst>
          </p:cNvPr>
          <p:cNvPicPr>
            <a:picLocks noChangeAspect="1"/>
          </p:cNvPicPr>
          <p:nvPr/>
        </p:nvPicPr>
        <p:blipFill>
          <a:blip r:embed="rId4"/>
          <a:stretch>
            <a:fillRect/>
          </a:stretch>
        </p:blipFill>
        <p:spPr>
          <a:xfrm>
            <a:off x="-24697" y="2963840"/>
            <a:ext cx="603556" cy="79255"/>
          </a:xfrm>
          <a:prstGeom prst="rect">
            <a:avLst/>
          </a:prstGeom>
        </p:spPr>
      </p:pic>
      <p:cxnSp>
        <p:nvCxnSpPr>
          <p:cNvPr id="12" name="Straight Arrow Connector 28">
            <a:extLst>
              <a:ext uri="{FF2B5EF4-FFF2-40B4-BE49-F238E27FC236}">
                <a16:creationId xmlns:a16="http://schemas.microsoft.com/office/drawing/2014/main" id="{44508590-DB2E-46B0-BD88-7A40057CE34F}"/>
              </a:ext>
            </a:extLst>
          </p:cNvPr>
          <p:cNvCxnSpPr>
            <a:cxnSpLocks/>
          </p:cNvCxnSpPr>
          <p:nvPr/>
        </p:nvCxnSpPr>
        <p:spPr>
          <a:xfrm>
            <a:off x="0" y="3754958"/>
            <a:ext cx="557003" cy="0"/>
          </a:xfrm>
          <a:prstGeom prst="straightConnector1">
            <a:avLst/>
          </a:prstGeom>
          <a:noFill/>
          <a:ln w="19050" cap="flat" cmpd="sng" algn="ctr">
            <a:solidFill>
              <a:srgbClr val="4472C4"/>
            </a:solidFill>
            <a:prstDash val="solid"/>
            <a:round/>
            <a:tailEnd type="oval" w="med" len="med"/>
          </a:ln>
          <a:effectLst/>
        </p:spPr>
      </p:cxnSp>
      <p:cxnSp>
        <p:nvCxnSpPr>
          <p:cNvPr id="13" name="Straight Arrow Connector 28">
            <a:extLst>
              <a:ext uri="{FF2B5EF4-FFF2-40B4-BE49-F238E27FC236}">
                <a16:creationId xmlns:a16="http://schemas.microsoft.com/office/drawing/2014/main" id="{01060D73-0A5F-4C48-8447-9F535B49FFAD}"/>
              </a:ext>
            </a:extLst>
          </p:cNvPr>
          <p:cNvCxnSpPr>
            <a:cxnSpLocks/>
          </p:cNvCxnSpPr>
          <p:nvPr/>
        </p:nvCxnSpPr>
        <p:spPr>
          <a:xfrm>
            <a:off x="-24697" y="4664174"/>
            <a:ext cx="557003" cy="0"/>
          </a:xfrm>
          <a:prstGeom prst="straightConnector1">
            <a:avLst/>
          </a:prstGeom>
          <a:noFill/>
          <a:ln w="19050" cap="flat" cmpd="sng" algn="ctr">
            <a:solidFill>
              <a:srgbClr val="4472C4"/>
            </a:solidFill>
            <a:prstDash val="solid"/>
            <a:round/>
            <a:tailEnd type="oval" w="med" len="med"/>
          </a:ln>
          <a:effectLst/>
        </p:spPr>
      </p:cxnSp>
    </p:spTree>
    <p:extLst>
      <p:ext uri="{BB962C8B-B14F-4D97-AF65-F5344CB8AC3E}">
        <p14:creationId xmlns:p14="http://schemas.microsoft.com/office/powerpoint/2010/main" val="234127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7ACB91F-E773-433A-9CD7-5A2BA832B5F0}"/>
              </a:ext>
            </a:extLst>
          </p:cNvPr>
          <p:cNvSpPr>
            <a:spLocks noGrp="1"/>
          </p:cNvSpPr>
          <p:nvPr>
            <p:ph type="title" idx="4294967295"/>
          </p:nvPr>
        </p:nvSpPr>
        <p:spPr>
          <a:xfrm>
            <a:off x="523983" y="349686"/>
            <a:ext cx="10001037" cy="752929"/>
          </a:xfrm>
          <a:prstGeom prst="rect">
            <a:avLst/>
          </a:prstGeom>
        </p:spPr>
        <p:txBody>
          <a:bodyPr/>
          <a:lstStyle/>
          <a:p>
            <a:r>
              <a:rPr lang="en-US" dirty="0"/>
              <a:t>Research Conflict of Interest (COI) Module for Investigators and Committee Members </a:t>
            </a:r>
          </a:p>
        </p:txBody>
      </p:sp>
      <p:sp>
        <p:nvSpPr>
          <p:cNvPr id="6" name="Content Placeholder 2">
            <a:extLst>
              <a:ext uri="{FF2B5EF4-FFF2-40B4-BE49-F238E27FC236}">
                <a16:creationId xmlns:a16="http://schemas.microsoft.com/office/drawing/2014/main" id="{95A1997E-0B8D-40E9-AB7A-0157613DAC45}"/>
              </a:ext>
            </a:extLst>
          </p:cNvPr>
          <p:cNvSpPr txBox="1">
            <a:spLocks/>
          </p:cNvSpPr>
          <p:nvPr/>
        </p:nvSpPr>
        <p:spPr>
          <a:xfrm>
            <a:off x="523983" y="1654139"/>
            <a:ext cx="10416862" cy="39676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q"/>
            </a:pPr>
            <a:r>
              <a:rPr lang="en-US" i="1" dirty="0"/>
              <a:t> Create a new COI Disclosure</a:t>
            </a:r>
          </a:p>
          <a:p>
            <a:pPr marL="0" indent="0">
              <a:buNone/>
            </a:pPr>
            <a:endParaRPr lang="en-US" sz="1800" i="1" dirty="0"/>
          </a:p>
          <a:p>
            <a:pPr marL="0" indent="0">
              <a:spcBef>
                <a:spcPts val="0"/>
              </a:spcBef>
              <a:buFont typeface="Arial" panose="020B0604020202020204" pitchFamily="34" charset="0"/>
              <a:buNone/>
            </a:pPr>
            <a:r>
              <a:rPr lang="en-US" sz="1800" i="1" dirty="0"/>
              <a:t> </a:t>
            </a:r>
            <a:endParaRPr lang="en-US" i="1" dirty="0"/>
          </a:p>
        </p:txBody>
      </p:sp>
    </p:spTree>
    <p:extLst>
      <p:ext uri="{BB962C8B-B14F-4D97-AF65-F5344CB8AC3E}">
        <p14:creationId xmlns:p14="http://schemas.microsoft.com/office/powerpoint/2010/main" val="387203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E158D7-B0F7-07F8-696A-81DA0DEC69C2}"/>
              </a:ext>
            </a:extLst>
          </p:cNvPr>
          <p:cNvPicPr>
            <a:picLocks noChangeAspect="1"/>
          </p:cNvPicPr>
          <p:nvPr/>
        </p:nvPicPr>
        <p:blipFill>
          <a:blip r:embed="rId3"/>
          <a:stretch>
            <a:fillRect/>
          </a:stretch>
        </p:blipFill>
        <p:spPr>
          <a:xfrm>
            <a:off x="2049988" y="1361677"/>
            <a:ext cx="8092023" cy="4134645"/>
          </a:xfrm>
          <a:prstGeom prst="rect">
            <a:avLst/>
          </a:prstGeom>
        </p:spPr>
      </p:pic>
      <p:sp>
        <p:nvSpPr>
          <p:cNvPr id="9" name="TextBox 8">
            <a:extLst>
              <a:ext uri="{FF2B5EF4-FFF2-40B4-BE49-F238E27FC236}">
                <a16:creationId xmlns:a16="http://schemas.microsoft.com/office/drawing/2014/main" id="{257F841F-419E-EC7E-FF49-17A674333599}"/>
              </a:ext>
            </a:extLst>
          </p:cNvPr>
          <p:cNvSpPr txBox="1"/>
          <p:nvPr/>
        </p:nvSpPr>
        <p:spPr>
          <a:xfrm>
            <a:off x="649841" y="262260"/>
            <a:ext cx="7053208" cy="646331"/>
          </a:xfrm>
          <a:prstGeom prst="rect">
            <a:avLst/>
          </a:prstGeom>
          <a:noFill/>
        </p:spPr>
        <p:txBody>
          <a:bodyPr wrap="square">
            <a:spAutoFit/>
          </a:bodyPr>
          <a:lstStyle/>
          <a:p>
            <a:r>
              <a:rPr lang="en-US" sz="3600" b="1" dirty="0">
                <a:solidFill>
                  <a:schemeClr val="bg1"/>
                </a:solidFill>
              </a:rPr>
              <a:t>My COI Page</a:t>
            </a:r>
          </a:p>
        </p:txBody>
      </p:sp>
      <p:sp>
        <p:nvSpPr>
          <p:cNvPr id="14" name="Oval 13">
            <a:extLst>
              <a:ext uri="{FF2B5EF4-FFF2-40B4-BE49-F238E27FC236}">
                <a16:creationId xmlns:a16="http://schemas.microsoft.com/office/drawing/2014/main" id="{E739C6F5-1E70-A76C-F689-BFF9610A1110}"/>
              </a:ext>
            </a:extLst>
          </p:cNvPr>
          <p:cNvSpPr/>
          <p:nvPr/>
        </p:nvSpPr>
        <p:spPr>
          <a:xfrm>
            <a:off x="1979487" y="2645594"/>
            <a:ext cx="1438382" cy="24657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CEA8B236-6E84-CD5F-5007-83C3C8240A44}"/>
              </a:ext>
            </a:extLst>
          </p:cNvPr>
          <p:cNvSpPr/>
          <p:nvPr/>
        </p:nvSpPr>
        <p:spPr>
          <a:xfrm>
            <a:off x="4955567" y="2542853"/>
            <a:ext cx="2280863" cy="349320"/>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9589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E158D7-B0F7-07F8-696A-81DA0DEC69C2}"/>
              </a:ext>
            </a:extLst>
          </p:cNvPr>
          <p:cNvPicPr>
            <a:picLocks noChangeAspect="1"/>
          </p:cNvPicPr>
          <p:nvPr/>
        </p:nvPicPr>
        <p:blipFill>
          <a:blip r:embed="rId3"/>
          <a:stretch>
            <a:fillRect/>
          </a:stretch>
        </p:blipFill>
        <p:spPr>
          <a:xfrm>
            <a:off x="2049988" y="1361677"/>
            <a:ext cx="8092023" cy="4134645"/>
          </a:xfrm>
          <a:prstGeom prst="rect">
            <a:avLst/>
          </a:prstGeom>
        </p:spPr>
      </p:pic>
      <p:sp>
        <p:nvSpPr>
          <p:cNvPr id="9" name="TextBox 8">
            <a:extLst>
              <a:ext uri="{FF2B5EF4-FFF2-40B4-BE49-F238E27FC236}">
                <a16:creationId xmlns:a16="http://schemas.microsoft.com/office/drawing/2014/main" id="{257F841F-419E-EC7E-FF49-17A674333599}"/>
              </a:ext>
            </a:extLst>
          </p:cNvPr>
          <p:cNvSpPr txBox="1"/>
          <p:nvPr/>
        </p:nvSpPr>
        <p:spPr>
          <a:xfrm>
            <a:off x="649841" y="262260"/>
            <a:ext cx="7053208" cy="646331"/>
          </a:xfrm>
          <a:prstGeom prst="rect">
            <a:avLst/>
          </a:prstGeom>
          <a:noFill/>
        </p:spPr>
        <p:txBody>
          <a:bodyPr wrap="square">
            <a:spAutoFit/>
          </a:bodyPr>
          <a:lstStyle/>
          <a:p>
            <a:r>
              <a:rPr lang="en-US" sz="3600" b="1" dirty="0">
                <a:solidFill>
                  <a:schemeClr val="bg1"/>
                </a:solidFill>
              </a:rPr>
              <a:t>My COI Page</a:t>
            </a:r>
          </a:p>
        </p:txBody>
      </p:sp>
      <p:sp>
        <p:nvSpPr>
          <p:cNvPr id="16" name="Oval 15">
            <a:extLst>
              <a:ext uri="{FF2B5EF4-FFF2-40B4-BE49-F238E27FC236}">
                <a16:creationId xmlns:a16="http://schemas.microsoft.com/office/drawing/2014/main" id="{CEA8B236-6E84-CD5F-5007-83C3C8240A44}"/>
              </a:ext>
            </a:extLst>
          </p:cNvPr>
          <p:cNvSpPr/>
          <p:nvPr/>
        </p:nvSpPr>
        <p:spPr>
          <a:xfrm>
            <a:off x="3150269" y="2691060"/>
            <a:ext cx="5891459" cy="1160850"/>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72502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7dce447-0566-47ff-8c07-c9b85fda5322">
      <UserInfo>
        <DisplayName>Titan Alpha VA ORD Team Visitors</DisplayName>
        <AccountId>4</AccountId>
        <AccountType/>
      </UserInfo>
      <UserInfo>
        <DisplayName>Marquis Payne</DisplayName>
        <AccountId>12</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B57568-D15E-41AD-BD6C-9EC61BAAD05A}">
  <ds:schemaRefs>
    <ds:schemaRef ds:uri="http://schemas.microsoft.com/sharepoint/v3/contenttype/forms"/>
  </ds:schemaRefs>
</ds:datastoreItem>
</file>

<file path=customXml/itemProps2.xml><?xml version="1.0" encoding="utf-8"?>
<ds:datastoreItem xmlns:ds="http://schemas.openxmlformats.org/officeDocument/2006/customXml" ds:itemID="{1CC147DA-14D9-4983-B6CF-EF7536DF17A5}">
  <ds:schemaRef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b3b97a4c-43ac-46e7-9970-904f1e1efc09"/>
    <ds:schemaRef ds:uri="http://purl.org/dc/terms/"/>
    <ds:schemaRef ds:uri="77dce447-0566-47ff-8c07-c9b85fda5322"/>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1CA44A8-628E-437D-B229-042058D818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923</TotalTime>
  <Words>1383</Words>
  <Application>Microsoft Office PowerPoint</Application>
  <PresentationFormat>Widescreen</PresentationFormat>
  <Paragraphs>201</Paragraphs>
  <Slides>27</Slides>
  <Notes>26</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2</vt:i4>
      </vt:variant>
      <vt:variant>
        <vt:lpstr>Slide Titles</vt:lpstr>
      </vt:variant>
      <vt:variant>
        <vt:i4>27</vt:i4>
      </vt:variant>
    </vt:vector>
  </HeadingPairs>
  <TitlesOfParts>
    <vt:vector size="40" baseType="lpstr">
      <vt:lpstr>Arial</vt:lpstr>
      <vt:lpstr>Bradley Hand ITC</vt:lpstr>
      <vt:lpstr>Calibri</vt:lpstr>
      <vt:lpstr>Calibri Light</vt:lpstr>
      <vt:lpstr>Open Sans</vt:lpstr>
      <vt:lpstr>Roboto</vt:lpstr>
      <vt:lpstr>Wingdings</vt:lpstr>
      <vt:lpstr>VAIRRS Main Slides</vt:lpstr>
      <vt:lpstr>VAIRRS Custom 1</vt:lpstr>
      <vt:lpstr>VAIRRS Custom 2</vt:lpstr>
      <vt:lpstr>VA1</vt:lpstr>
      <vt:lpstr>think-cell Slide</vt:lpstr>
      <vt:lpstr>Acrobat Document</vt:lpstr>
      <vt:lpstr>VA Innovation and Research Review System (VAIRRS) </vt:lpstr>
      <vt:lpstr>Webinar Housekeeping</vt:lpstr>
      <vt:lpstr>Conflict of Interest (COI) Module for Investigators and Committee Members </vt:lpstr>
      <vt:lpstr>Bottom Line Up Front (BLUF) </vt:lpstr>
      <vt:lpstr>Research Conflict of Interest (COI) Module for Investigators and Committee Members </vt:lpstr>
      <vt:lpstr>PowerPoint Presentation</vt:lpstr>
      <vt:lpstr>Research Conflict of Interest (COI) Module for Investigators and Committee Members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Conflict of Interest (COI) Module for Investigators and Committee Members </vt:lpstr>
      <vt:lpstr>PowerPoint Presentation</vt:lpstr>
      <vt:lpstr>PowerPoint Presentation</vt:lpstr>
      <vt:lpstr>Research Conflict of Interest (COI) Module for Investigators and Committee Members </vt:lpstr>
      <vt:lpstr>PowerPoint Presentation</vt:lpstr>
      <vt:lpstr>PowerPoint Presentation</vt:lpstr>
      <vt:lpstr>Research Conflict of Interest (COI) Module for Investigators and Committee Members </vt:lpstr>
      <vt:lpstr>PowerPoint Presentation</vt:lpstr>
      <vt:lpstr>PowerPoint Presentation</vt:lpstr>
      <vt:lpstr>Research Conflict of Interest (COI) Module for Investigators and Committee Members </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of Interest (COI) Module for Investigators and Committee Members </dc:title>
  <dc:subject>Conflict of Interest (COI) Module for Investigators and Committee Members </dc:subject>
  <dc:creator>Bria White</dc:creator>
  <cp:keywords>Conflict of Interest (COI) Module for Investigators and Committee Members </cp:keywords>
  <cp:lastModifiedBy>Rivera, Portia T</cp:lastModifiedBy>
  <cp:revision>43</cp:revision>
  <dcterms:created xsi:type="dcterms:W3CDTF">2021-10-19T21:48:00Z</dcterms:created>
  <dcterms:modified xsi:type="dcterms:W3CDTF">2022-10-24T11:30:00Z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_ExtendedDescription">
    <vt:lpwstr/>
  </property>
</Properties>
</file>