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35"/>
  </p:notesMasterIdLst>
  <p:sldIdLst>
    <p:sldId id="274" r:id="rId5"/>
    <p:sldId id="838841309" r:id="rId6"/>
    <p:sldId id="257" r:id="rId7"/>
    <p:sldId id="838841387" r:id="rId8"/>
    <p:sldId id="838841367" r:id="rId9"/>
    <p:sldId id="838841356" r:id="rId10"/>
    <p:sldId id="838841354" r:id="rId11"/>
    <p:sldId id="838841353" r:id="rId12"/>
    <p:sldId id="838841366" r:id="rId13"/>
    <p:sldId id="838841362" r:id="rId14"/>
    <p:sldId id="838841357" r:id="rId15"/>
    <p:sldId id="838841358" r:id="rId16"/>
    <p:sldId id="838841368" r:id="rId17"/>
    <p:sldId id="838841369" r:id="rId18"/>
    <p:sldId id="838841371" r:id="rId19"/>
    <p:sldId id="838841359" r:id="rId20"/>
    <p:sldId id="838841361" r:id="rId21"/>
    <p:sldId id="838841373" r:id="rId22"/>
    <p:sldId id="838841375" r:id="rId23"/>
    <p:sldId id="838841380" r:id="rId24"/>
    <p:sldId id="838841378" r:id="rId25"/>
    <p:sldId id="838841379" r:id="rId26"/>
    <p:sldId id="838841376" r:id="rId27"/>
    <p:sldId id="838841381" r:id="rId28"/>
    <p:sldId id="838841377" r:id="rId29"/>
    <p:sldId id="838841382" r:id="rId30"/>
    <p:sldId id="838841383" r:id="rId31"/>
    <p:sldId id="838841386" r:id="rId32"/>
    <p:sldId id="838841384" r:id="rId33"/>
    <p:sldId id="8388413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9C4DFC-1FA8-4EB3-B4BD-DC24305DD001}">
          <p14:sldIdLst>
            <p14:sldId id="274"/>
            <p14:sldId id="838841309"/>
            <p14:sldId id="257"/>
            <p14:sldId id="838841387"/>
            <p14:sldId id="838841367"/>
            <p14:sldId id="838841356"/>
            <p14:sldId id="838841354"/>
            <p14:sldId id="838841353"/>
            <p14:sldId id="838841366"/>
            <p14:sldId id="838841362"/>
            <p14:sldId id="838841357"/>
            <p14:sldId id="838841358"/>
            <p14:sldId id="838841368"/>
            <p14:sldId id="838841369"/>
            <p14:sldId id="838841371"/>
            <p14:sldId id="838841359"/>
            <p14:sldId id="838841361"/>
            <p14:sldId id="838841373"/>
            <p14:sldId id="838841375"/>
            <p14:sldId id="838841380"/>
            <p14:sldId id="838841378"/>
            <p14:sldId id="838841379"/>
          </p14:sldIdLst>
        </p14:section>
        <p14:section name="Appendix" id="{B533152D-8367-43E9-880E-89E15D64476A}">
          <p14:sldIdLst>
            <p14:sldId id="838841376"/>
            <p14:sldId id="838841381"/>
            <p14:sldId id="838841377"/>
            <p14:sldId id="838841382"/>
            <p14:sldId id="838841383"/>
            <p14:sldId id="838841386"/>
            <p14:sldId id="838841384"/>
            <p14:sldId id="83884138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1D6A25-4335-F31F-037B-5264622BFCF8}" name="Negrete, Maria (Titan Alpha)" initials="NM(A" userId="S::Maria.Negrete2@va.gov::0a4ba534-701a-455c-bf6c-e730d0a01c09" providerId="AD"/>
  <p188:author id="{57FF0554-D6D0-6CDF-A32B-C009199611CC}" name="Murphy, Diane E." initials="ME" userId="S::diane.murphy3@va.gov::25ebc3d9-7cfa-4ac1-9788-77fe46a03c98" providerId="AD"/>
  <p188:author id="{A4F754DA-B2C4-C695-EC82-8C721E0F92A2}" name="Berlow, Jason" initials="BJ" userId="S::Jason.Berlow@va.gov::2ca71643-eff5-4d67-b81e-ca1c03f44d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low, Jason" initials="BJ" lastIdx="2" clrIdx="0">
    <p:extLst>
      <p:ext uri="{19B8F6BF-5375-455C-9EA6-DF929625EA0E}">
        <p15:presenceInfo xmlns:p15="http://schemas.microsoft.com/office/powerpoint/2012/main" userId="S::Jason.Berlow@va.gov::2ca71643-eff5-4d67-b81e-ca1c03f44d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F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2EC49-9223-99CC-3684-91D85CCD2984}" v="1" dt="2023-11-17T13:17:03.195"/>
    <p1510:client id="{1C9620F8-6CA2-0333-C8AE-3E410CA484F4}" v="1" dt="2023-11-15T19:07:26.664"/>
    <p1510:client id="{2ADF3760-9F70-E408-CE51-AE2B874FD03D}" v="1" dt="2023-11-17T17:00:26.012"/>
    <p1510:client id="{383F67D2-B913-4606-BF61-954B699DADA4}" v="29" dt="2023-11-15T19:09:47.790"/>
    <p1510:client id="{9857DF4F-8381-809B-4A7A-F00ACE27CEBF}" v="1" dt="2023-11-21T15:24:46.824"/>
    <p1510:client id="{C09F8153-9E3D-1DEC-BC7A-9E265F935137}" v="1" dt="2023-11-17T19:56:24.401"/>
    <p1510:client id="{C66E2E93-BCBF-06A3-69A7-89BB879320F2}" v="1" dt="2023-11-15T22:12:27.197"/>
    <p1510:client id="{F8AEA992-9B36-35B8-D43D-F05FD78ACC2F}" v="2" dt="2023-11-17T12:29:41.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EDC7D-6D2B-48BC-A863-DE8E3C60BC9F}"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574F8-C803-4BA0-BA40-396F8B7B22AC}" type="slidenum">
              <a:rPr lang="en-US" smtClean="0"/>
              <a:t>‹#›</a:t>
            </a:fld>
            <a:endParaRPr lang="en-US"/>
          </a:p>
        </p:txBody>
      </p:sp>
    </p:spTree>
    <p:extLst>
      <p:ext uri="{BB962C8B-B14F-4D97-AF65-F5344CB8AC3E}">
        <p14:creationId xmlns:p14="http://schemas.microsoft.com/office/powerpoint/2010/main" val="248833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John</a:t>
            </a:r>
          </a:p>
        </p:txBody>
      </p:sp>
      <p:sp>
        <p:nvSpPr>
          <p:cNvPr id="4" name="Slide Number Placeholder 3"/>
          <p:cNvSpPr>
            <a:spLocks noGrp="1"/>
          </p:cNvSpPr>
          <p:nvPr>
            <p:ph type="sldNum" sz="quarter" idx="5"/>
          </p:nvPr>
        </p:nvSpPr>
        <p:spPr/>
        <p:txBody>
          <a:bodyPr/>
          <a:lstStyle/>
          <a:p>
            <a:fld id="{46E0020C-34B3-4644-B138-3A9503ECB28E}" type="slidenum">
              <a:rPr lang="en-US" smtClean="0"/>
              <a:pPr/>
              <a:t>3</a:t>
            </a:fld>
            <a:endParaRPr lang="en-US"/>
          </a:p>
        </p:txBody>
      </p:sp>
    </p:spTree>
    <p:extLst>
      <p:ext uri="{BB962C8B-B14F-4D97-AF65-F5344CB8AC3E}">
        <p14:creationId xmlns:p14="http://schemas.microsoft.com/office/powerpoint/2010/main" val="39597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2574F8-C803-4BA0-BA40-396F8B7B22AC}" type="slidenum">
              <a:rPr lang="en-US" smtClean="0"/>
              <a:t>18</a:t>
            </a:fld>
            <a:endParaRPr lang="en-US"/>
          </a:p>
        </p:txBody>
      </p:sp>
    </p:spTree>
    <p:extLst>
      <p:ext uri="{BB962C8B-B14F-4D97-AF65-F5344CB8AC3E}">
        <p14:creationId xmlns:p14="http://schemas.microsoft.com/office/powerpoint/2010/main" val="208547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7405882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1511072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946DA-7B17-4B8B-9018-B13D3B82D5C6}" type="datetime1">
              <a:rPr lang="en-US" smtClean="0"/>
              <a:t>11/21/2023</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93227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10" Type="http://schemas.openxmlformats.org/officeDocument/2006/relationships/image" Target="../media/image3.png"/><Relationship Id="rId4" Type="http://schemas.openxmlformats.org/officeDocument/2006/relationships/theme" Target="../theme/theme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451C4A79-7B67-4263-9C21-0F0F093D2ECB}"/>
              </a:ext>
            </a:extLst>
          </p:cNvPr>
          <p:cNvSpPr/>
          <p:nvPr userDrawn="1"/>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userDrawn="1"/>
        </p:nvPicPr>
        <p:blipFill>
          <a:blip r:embed="rId9"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62040924"/>
      </p:ext>
    </p:extLst>
  </p:cSld>
  <p:clrMap bg1="lt1" tx1="dk1" bg2="lt2" tx2="dk2" accent1="accent1" accent2="accent2" accent3="accent3" accent4="accent4" accent5="accent5" accent6="accent6" hlink="hlink" folHlink="folHlink"/>
  <p:sldLayoutIdLst>
    <p:sldLayoutId id="2147483679" r:id="rId1"/>
    <p:sldLayoutId id="2147483682" r:id="rId2"/>
    <p:sldLayoutId id="2147483683" r:id="rId3"/>
  </p:sldLayoutIdLst>
  <p:hf hdr="0" ftr="0" dt="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dvagov.sharepoint.com/:w:/r/sites/OGC-Client/offices/ILG/_layouts/15/Doc.aspx?sourcedoc=%7BC7AB07EE-E938-4D7D-8B1E-3D12C79E0FA6%7D&amp;file=Acquisitions%20with%20Continuing%20Resolution%20Appropriations.docx&amp;action=default&amp;mobileredirect=true&amp;CID=67E6ACD8-1754-41F1-9ED6-DE88D29BD14A"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acquisition.gov/gsam/532.703#:~:text=532.703%20Contract%20funding%20requirements.%20532.703%20Contract%20funding%20requirements.,is%20received%20each%20time%20the%20service%20is%20rendered."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ordfinanceaction@va.gov"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vagov.sharepoint.com/sites/vacovhacomm/admin/ORDFinance/Shared%20Documents/Forms/AllItems.aspx?id=%2Fsites%2Fvacovhacomm%2Fadmin%2FORDFinance%2FShared%20Documents%2FFinance%20Best%20Practices%2FBudget%20Management%2FFY%2024%2FFY%2024%20ORD%20CR%20Guidance%20Final%20%2810%2E4%2E23%29%20Signed%2Epdf&amp;parent=%2Fsites%2Fvacovhacomm%2Fadmin%2FORDFinance%2FShared%20Documents%2FFinance%20Best%20Practices%2FBudget%20Management%2FFY%2024"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vagov.sharepoint.com/sites/vacovhacomm/admin/ORDFinance/Shared%20Documents/Forms/AllItems.aspx?id=%2Fsites%2Fvacovhacomm%2Fadmin%2FORDFinance%2FShared%20Documents%2FFinance%20Best%20Practices%2FBudget%20Management%2FFY%2024%2FFY%2024%20ORD%20CR%20Guidance%20Final%20%2810%2E4%2E23%29%20Signed%2Epdf&amp;parent=%2Fsites%2Fvacovhacomm%2Fadmin%25" TargetMode="External"/><Relationship Id="rId2" Type="http://schemas.openxmlformats.org/officeDocument/2006/relationships/hyperlink" Target="https://forms.office.com/Pages/ResponsePage.aspx?id=Ixtf6a-r7kWCHberJRqzv0yuJabPAhVEm7ERM18ambtUMVBNSFRaUjhEOVc3RDlOMTk1RFpDQjlPMCQlQCN0PWcu"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461568" y="2576202"/>
            <a:ext cx="6095551" cy="2473253"/>
          </a:xfrm>
        </p:spPr>
        <p:txBody>
          <a:bodyPr vert="horz" lIns="91440" tIns="45720" rIns="91440" bIns="45720" rtlCol="0" anchor="t">
            <a:normAutofit/>
          </a:bodyPr>
          <a:lstStyle/>
          <a:p>
            <a:endParaRPr lang="en-US"/>
          </a:p>
          <a:p>
            <a:endParaRPr lang="en-US"/>
          </a:p>
          <a:p>
            <a:endParaRPr lang="en-US"/>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8569666" y="2893809"/>
            <a:ext cx="2532684" cy="2591092"/>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0" y="1222790"/>
            <a:ext cx="11793816" cy="769441"/>
          </a:xfrm>
          <a:prstGeom prst="rect">
            <a:avLst/>
          </a:prstGeom>
          <a:noFill/>
        </p:spPr>
        <p:txBody>
          <a:bodyPr wrap="square" rtlCol="0">
            <a:spAutoFit/>
          </a:bodyPr>
          <a:lstStyle/>
          <a:p>
            <a:pPr algn="ctr"/>
            <a:r>
              <a:rPr lang="en-US" sz="4400" dirty="0"/>
              <a:t>Understanding CRs and Government Shutdowns</a:t>
            </a:r>
          </a:p>
        </p:txBody>
      </p:sp>
      <p:sp>
        <p:nvSpPr>
          <p:cNvPr id="2" name="Slide Number Placeholder 1">
            <a:extLst>
              <a:ext uri="{FF2B5EF4-FFF2-40B4-BE49-F238E27FC236}">
                <a16:creationId xmlns:a16="http://schemas.microsoft.com/office/drawing/2014/main" id="{34434A85-9CC5-4E29-9666-74DA3E13829B}"/>
              </a:ext>
            </a:extLst>
          </p:cNvPr>
          <p:cNvSpPr>
            <a:spLocks noGrp="1"/>
          </p:cNvSpPr>
          <p:nvPr>
            <p:ph type="sldNum" sz="quarter" idx="12"/>
          </p:nvPr>
        </p:nvSpPr>
        <p:spPr/>
        <p:txBody>
          <a:bodyPr/>
          <a:lstStyle/>
          <a:p>
            <a:fld id="{670A9334-4E67-F94F-A05E-0CE8B74A054E}" type="slidenum">
              <a:rPr lang="en-US" smtClean="0"/>
              <a:pPr/>
              <a:t>1</a:t>
            </a:fld>
            <a:endParaRPr lang="en-US"/>
          </a:p>
        </p:txBody>
      </p:sp>
      <p:sp>
        <p:nvSpPr>
          <p:cNvPr id="7" name="Subtitle 3">
            <a:extLst>
              <a:ext uri="{FF2B5EF4-FFF2-40B4-BE49-F238E27FC236}">
                <a16:creationId xmlns:a16="http://schemas.microsoft.com/office/drawing/2014/main" id="{788C140D-A3DA-406D-89E4-B35663EE3CFC}"/>
              </a:ext>
            </a:extLst>
          </p:cNvPr>
          <p:cNvSpPr txBox="1">
            <a:spLocks/>
          </p:cNvSpPr>
          <p:nvPr/>
        </p:nvSpPr>
        <p:spPr>
          <a:xfrm>
            <a:off x="537069" y="3011648"/>
            <a:ext cx="6095551" cy="2473253"/>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November 15, 2023</a:t>
            </a:r>
          </a:p>
          <a:p>
            <a:r>
              <a:rPr lang="en-US"/>
              <a:t>Jason Berlow, Management Analyst, Finance</a:t>
            </a:r>
          </a:p>
          <a:p>
            <a:r>
              <a:rPr lang="en-US"/>
              <a:t>Erin Olson, Budget Analyst, Finance</a:t>
            </a:r>
          </a:p>
          <a:p>
            <a:r>
              <a:rPr lang="en-US"/>
              <a:t>Tony Laracuente, Director of Field Operations</a:t>
            </a:r>
          </a:p>
          <a:p>
            <a:r>
              <a:rPr lang="en-US"/>
              <a:t>Seth Custer, Division Chief, VHA R&amp;D Contracting Division</a:t>
            </a:r>
          </a:p>
          <a:p>
            <a:endParaRPr lang="en-US"/>
          </a:p>
          <a:p>
            <a:endParaRPr lang="en-US"/>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FEB4-ABC4-3521-B800-02854B44BCEF}"/>
              </a:ext>
            </a:extLst>
          </p:cNvPr>
          <p:cNvSpPr>
            <a:spLocks noGrp="1"/>
          </p:cNvSpPr>
          <p:nvPr>
            <p:ph type="title"/>
          </p:nvPr>
        </p:nvSpPr>
        <p:spPr/>
        <p:txBody>
          <a:bodyPr/>
          <a:lstStyle/>
          <a:p>
            <a:r>
              <a:rPr lang="en-US" sz="3200"/>
              <a:t>Funding not impacted by CR</a:t>
            </a:r>
          </a:p>
        </p:txBody>
      </p:sp>
      <p:sp>
        <p:nvSpPr>
          <p:cNvPr id="3" name="Content Placeholder 2">
            <a:extLst>
              <a:ext uri="{FF2B5EF4-FFF2-40B4-BE49-F238E27FC236}">
                <a16:creationId xmlns:a16="http://schemas.microsoft.com/office/drawing/2014/main" id="{5689E8A0-B9FE-6DA4-2B58-7659E66E9910}"/>
              </a:ext>
            </a:extLst>
          </p:cNvPr>
          <p:cNvSpPr>
            <a:spLocks noGrp="1"/>
          </p:cNvSpPr>
          <p:nvPr>
            <p:ph idx="1"/>
          </p:nvPr>
        </p:nvSpPr>
        <p:spPr/>
        <p:txBody>
          <a:bodyPr/>
          <a:lstStyle/>
          <a:p>
            <a:r>
              <a:rPr lang="en-US" sz="2000">
                <a:solidFill>
                  <a:srgbClr val="000000"/>
                </a:solidFill>
                <a:latin typeface="Arial" panose="020B0604020202020204" pitchFamily="34" charset="0"/>
              </a:rPr>
              <a:t>The Medical Care appropriations (Medical Services, Medical Support &amp; Compliance, and Medical Facilities) are not subject to CRs, as they are financed with advance appropriations. </a:t>
            </a:r>
          </a:p>
          <a:p>
            <a:pPr lvl="1"/>
            <a:r>
              <a:rPr lang="en-US" sz="2000">
                <a:solidFill>
                  <a:srgbClr val="000000"/>
                </a:solidFill>
                <a:latin typeface="Arial" panose="020B0604020202020204" pitchFamily="34" charset="0"/>
              </a:rPr>
              <a:t>The activities which fall under this category are:</a:t>
            </a:r>
          </a:p>
          <a:p>
            <a:pPr lvl="2"/>
            <a:r>
              <a:rPr lang="en-US" sz="1600">
                <a:solidFill>
                  <a:srgbClr val="000000"/>
                </a:solidFill>
                <a:latin typeface="Arial" panose="020B0604020202020204" pitchFamily="34" charset="0"/>
              </a:rPr>
              <a:t>VA-paid time for certain members of the clinical staff who are conducting research.</a:t>
            </a:r>
          </a:p>
          <a:p>
            <a:pPr lvl="2"/>
            <a:r>
              <a:rPr lang="en-US" sz="1600">
                <a:solidFill>
                  <a:srgbClr val="000000"/>
                </a:solidFill>
                <a:latin typeface="Arial" panose="020B0604020202020204" pitchFamily="34" charset="0"/>
              </a:rPr>
              <a:t>Other Clinical costs (CSP 870 Funds)</a:t>
            </a:r>
          </a:p>
          <a:p>
            <a:pPr lvl="2"/>
            <a:r>
              <a:rPr lang="en-US" sz="1600">
                <a:solidFill>
                  <a:srgbClr val="000000"/>
                </a:solidFill>
                <a:latin typeface="Arial" panose="020B0604020202020204" pitchFamily="34" charset="0"/>
              </a:rPr>
              <a:t>Administration costs related to research activities (paid by medical center funds)</a:t>
            </a:r>
          </a:p>
          <a:p>
            <a:pPr lvl="2"/>
            <a:r>
              <a:rPr lang="en-US" sz="1600">
                <a:solidFill>
                  <a:srgbClr val="000000"/>
                </a:solidFill>
                <a:latin typeface="Arial" panose="020B0604020202020204" pitchFamily="34" charset="0"/>
              </a:rPr>
              <a:t>QUERI</a:t>
            </a:r>
          </a:p>
          <a:p>
            <a:r>
              <a:rPr lang="en-US" sz="2000">
                <a:solidFill>
                  <a:srgbClr val="000000"/>
                </a:solidFill>
                <a:latin typeface="Arial" panose="020B0604020202020204" pitchFamily="34" charset="0"/>
              </a:rPr>
              <a:t>The Toxic Exposure Fund (TEF) is also not affected as it was previously appropriated $46 million in the Fiscal Responsibility Act. </a:t>
            </a:r>
            <a:endParaRPr lang="en-US" sz="2000"/>
          </a:p>
          <a:p>
            <a:pPr marL="0" indent="0">
              <a:buNone/>
            </a:pPr>
            <a:endParaRPr lang="en-US" sz="2000"/>
          </a:p>
          <a:p>
            <a:endParaRPr lang="en-US"/>
          </a:p>
          <a:p>
            <a:endParaRPr lang="en-US"/>
          </a:p>
          <a:p>
            <a:endParaRPr lang="en-US"/>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CD7F0BC1-1AC3-E164-A361-F9F7566AE076}"/>
              </a:ext>
            </a:extLst>
          </p:cNvPr>
          <p:cNvSpPr>
            <a:spLocks noGrp="1"/>
          </p:cNvSpPr>
          <p:nvPr>
            <p:ph type="sldNum" sz="quarter" idx="12"/>
          </p:nvPr>
        </p:nvSpPr>
        <p:spPr/>
        <p:txBody>
          <a:bodyPr/>
          <a:lstStyle/>
          <a:p>
            <a:fld id="{670A9334-4E67-F94F-A05E-0CE8B74A054E}" type="slidenum">
              <a:rPr lang="en-US" smtClean="0"/>
              <a:t>10</a:t>
            </a:fld>
            <a:endParaRPr lang="en-US"/>
          </a:p>
        </p:txBody>
      </p:sp>
    </p:spTree>
    <p:extLst>
      <p:ext uri="{BB962C8B-B14F-4D97-AF65-F5344CB8AC3E}">
        <p14:creationId xmlns:p14="http://schemas.microsoft.com/office/powerpoint/2010/main" val="66470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p:txBody>
          <a:bodyPr/>
          <a:lstStyle/>
          <a:p>
            <a:r>
              <a:rPr lang="en-US"/>
              <a:t>What do I need to know about budget execution during a CR?</a:t>
            </a:r>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p:txBody>
          <a:bodyPr/>
          <a:lstStyle/>
          <a:p>
            <a:r>
              <a:rPr lang="en-US" sz="2000"/>
              <a:t>Research Stations should obligate funding as if it were a normal year with the understanding that limitations will exist regarding funds available due to the CR length</a:t>
            </a:r>
          </a:p>
          <a:p>
            <a:pPr lvl="1"/>
            <a:r>
              <a:rPr lang="en-US" sz="1600" b="1"/>
              <a:t>The first CR is 13% of the FY 24 Initial Target Allowance (through Nov 17, 2023)</a:t>
            </a:r>
          </a:p>
          <a:p>
            <a:pPr lvl="1"/>
            <a:r>
              <a:rPr lang="en-US" sz="1600" b="1"/>
              <a:t>The second CR is an estimated 30.4% of the Initial Target Allowance (through January 19, 2024).</a:t>
            </a:r>
          </a:p>
          <a:p>
            <a:r>
              <a:rPr lang="en-US" sz="2000"/>
              <a:t>Research Stations should obligate funding as if it were a normal year with the understanding that limitations will exist regarding funds available due to the CR length. July 1st and October 1st projects that have cleared Just-in-Time (JIT) planning should be implemented early in the fiscal year by hiring staff, purchasing supplies, and buying equipment.</a:t>
            </a:r>
          </a:p>
          <a:p>
            <a:r>
              <a:rPr lang="en-US" sz="2000"/>
              <a:t>During this time, stations should continue to obligate current year (0161A1 24-25) for all necessary payroll, purchase cards, intergovernmental personnel agreements (IPAs), and other obligations that are considered mission critical.</a:t>
            </a:r>
          </a:p>
          <a:p>
            <a:r>
              <a:rPr lang="en-US" sz="2000"/>
              <a:t>Due to the budget uncertainty (after January 19), stations should continue to preserve prior-year funding that is on-station. This prior-year funding, will be used to maintain operations in a potential government shutdown.</a:t>
            </a:r>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11</a:t>
            </a:fld>
            <a:endParaRPr lang="en-US"/>
          </a:p>
        </p:txBody>
      </p:sp>
    </p:spTree>
    <p:extLst>
      <p:ext uri="{BB962C8B-B14F-4D97-AF65-F5344CB8AC3E}">
        <p14:creationId xmlns:p14="http://schemas.microsoft.com/office/powerpoint/2010/main" val="115561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EC23-A825-6539-4319-73BF360B7D61}"/>
              </a:ext>
            </a:extLst>
          </p:cNvPr>
          <p:cNvSpPr>
            <a:spLocks noGrp="1"/>
          </p:cNvSpPr>
          <p:nvPr>
            <p:ph type="title"/>
          </p:nvPr>
        </p:nvSpPr>
        <p:spPr/>
        <p:txBody>
          <a:bodyPr/>
          <a:lstStyle/>
          <a:p>
            <a:r>
              <a:rPr lang="en-US"/>
              <a:t>Details on CR by Obligation Type</a:t>
            </a:r>
          </a:p>
        </p:txBody>
      </p:sp>
      <p:graphicFrame>
        <p:nvGraphicFramePr>
          <p:cNvPr id="5" name="Table 5">
            <a:extLst>
              <a:ext uri="{FF2B5EF4-FFF2-40B4-BE49-F238E27FC236}">
                <a16:creationId xmlns:a16="http://schemas.microsoft.com/office/drawing/2014/main" id="{6C5E2985-D025-F460-4D8C-3A65CA97EEE0}"/>
              </a:ext>
            </a:extLst>
          </p:cNvPr>
          <p:cNvGraphicFramePr>
            <a:graphicFrameLocks noGrp="1"/>
          </p:cNvGraphicFramePr>
          <p:nvPr>
            <p:ph idx="1"/>
            <p:extLst>
              <p:ext uri="{D42A27DB-BD31-4B8C-83A1-F6EECF244321}">
                <p14:modId xmlns:p14="http://schemas.microsoft.com/office/powerpoint/2010/main" val="712851971"/>
              </p:ext>
            </p:extLst>
          </p:nvPr>
        </p:nvGraphicFramePr>
        <p:xfrm>
          <a:off x="695325" y="1007639"/>
          <a:ext cx="10515600" cy="512572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1181453593"/>
                    </a:ext>
                  </a:extLst>
                </a:gridCol>
                <a:gridCol w="8220075">
                  <a:extLst>
                    <a:ext uri="{9D8B030D-6E8A-4147-A177-3AD203B41FA5}">
                      <a16:colId xmlns:a16="http://schemas.microsoft.com/office/drawing/2014/main" val="1417561333"/>
                    </a:ext>
                  </a:extLst>
                </a:gridCol>
              </a:tblGrid>
              <a:tr h="370840">
                <a:tc>
                  <a:txBody>
                    <a:bodyPr/>
                    <a:lstStyle/>
                    <a:p>
                      <a:pPr algn="ctr"/>
                      <a:r>
                        <a:rPr lang="en-US"/>
                        <a:t>Obligation Type</a:t>
                      </a:r>
                    </a:p>
                  </a:txBody>
                  <a:tcPr/>
                </a:tc>
                <a:tc>
                  <a:txBody>
                    <a:bodyPr/>
                    <a:lstStyle/>
                    <a:p>
                      <a:pPr algn="ctr"/>
                      <a:r>
                        <a:rPr lang="en-US"/>
                        <a:t>Key Details</a:t>
                      </a:r>
                    </a:p>
                  </a:txBody>
                  <a:tcPr/>
                </a:tc>
                <a:extLst>
                  <a:ext uri="{0D108BD9-81ED-4DB2-BD59-A6C34878D82A}">
                    <a16:rowId xmlns:a16="http://schemas.microsoft.com/office/drawing/2014/main" val="7355537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a:solidFill>
                            <a:schemeClr val="dk1"/>
                          </a:solidFill>
                          <a:latin typeface="+mn-lt"/>
                          <a:ea typeface="+mn-ea"/>
                          <a:cs typeface="+mn-cs"/>
                        </a:rPr>
                        <a:t>Payroll </a:t>
                      </a:r>
                      <a:r>
                        <a:rPr lang="en-US" sz="1800" b="0" i="0" u="none" strike="noStrike" kern="1200" baseline="0">
                          <a:solidFill>
                            <a:schemeClr val="dk1"/>
                          </a:solidFill>
                          <a:latin typeface="+mn-lt"/>
                          <a:ea typeface="+mn-ea"/>
                          <a:cs typeface="+mn-cs"/>
                        </a:rPr>
                        <a:t>	</a:t>
                      </a:r>
                    </a:p>
                    <a:p>
                      <a:endParaRPr lang="en-US"/>
                    </a:p>
                  </a:txBody>
                  <a:tcPr/>
                </a:tc>
                <a:tc>
                  <a:txBody>
                    <a:bodyPr/>
                    <a:lstStyle/>
                    <a:p>
                      <a:pPr marL="285750" indent="-285750">
                        <a:buFont typeface="Arial" panose="020B0604020202020204" pitchFamily="34" charset="0"/>
                        <a:buChar char="•"/>
                      </a:pPr>
                      <a:r>
                        <a:rPr lang="en-US" sz="1800" b="0" i="0" u="none" strike="noStrike" kern="1200" baseline="0">
                          <a:solidFill>
                            <a:schemeClr val="dk1"/>
                          </a:solidFill>
                          <a:latin typeface="+mn-lt"/>
                          <a:ea typeface="+mn-ea"/>
                          <a:cs typeface="+mn-cs"/>
                        </a:rPr>
                        <a:t>Continue hiring actions initiated prior to October 1st and for projects listed in the ITA. </a:t>
                      </a:r>
                    </a:p>
                    <a:p>
                      <a:r>
                        <a:rPr lang="en-US" sz="1800" b="0" i="0" u="none" strike="noStrike" kern="1200" baseline="0">
                          <a:solidFill>
                            <a:schemeClr val="dk1"/>
                          </a:solidFill>
                          <a:latin typeface="+mn-lt"/>
                          <a:ea typeface="+mn-ea"/>
                          <a:cs typeface="+mn-cs"/>
                        </a:rPr>
                        <a:t>	</a:t>
                      </a:r>
                      <a:endParaRPr lang="en-US"/>
                    </a:p>
                  </a:txBody>
                  <a:tcPr/>
                </a:tc>
                <a:extLst>
                  <a:ext uri="{0D108BD9-81ED-4DB2-BD59-A6C34878D82A}">
                    <a16:rowId xmlns:a16="http://schemas.microsoft.com/office/drawing/2014/main" val="1358121920"/>
                  </a:ext>
                </a:extLst>
              </a:tr>
              <a:tr h="370840">
                <a:tc>
                  <a:txBody>
                    <a:bodyPr/>
                    <a:lstStyle/>
                    <a:p>
                      <a:r>
                        <a:rPr lang="en-US" b="1"/>
                        <a:t>Travel</a:t>
                      </a:r>
                    </a:p>
                  </a:txBody>
                  <a:tcPr/>
                </a:tc>
                <a:tc>
                  <a:txBody>
                    <a:bodyPr/>
                    <a:lstStyle/>
                    <a:p>
                      <a:pPr marL="285750" indent="-285750">
                        <a:buFont typeface="Arial" panose="020B0604020202020204" pitchFamily="34" charset="0"/>
                        <a:buChar char="•"/>
                      </a:pPr>
                      <a:r>
                        <a:rPr lang="en-US"/>
                        <a:t>Planned travel should utilize current year (0161A1 24-25) funding and not extend beyond the CR end- date of November 17</a:t>
                      </a:r>
                      <a:r>
                        <a:rPr lang="en-US" baseline="0"/>
                        <a:t> (with the understanding the next CR date will be through Jan 19). To preserve funding minimize travel to mission essential travel only.</a:t>
                      </a:r>
                    </a:p>
                  </a:txBody>
                  <a:tcPr/>
                </a:tc>
                <a:extLst>
                  <a:ext uri="{0D108BD9-81ED-4DB2-BD59-A6C34878D82A}">
                    <a16:rowId xmlns:a16="http://schemas.microsoft.com/office/drawing/2014/main" val="2588090188"/>
                  </a:ext>
                </a:extLst>
              </a:tr>
              <a:tr h="370840">
                <a:tc>
                  <a:txBody>
                    <a:bodyPr/>
                    <a:lstStyle/>
                    <a:p>
                      <a:r>
                        <a:rPr lang="en-US" b="1"/>
                        <a:t>Purchase Card</a:t>
                      </a:r>
                    </a:p>
                  </a:txBody>
                  <a:tcPr/>
                </a:tc>
                <a:tc>
                  <a:txBody>
                    <a:bodyPr/>
                    <a:lstStyle/>
                    <a:p>
                      <a:pPr marL="285750" indent="-285750">
                        <a:buFont typeface="Arial" panose="020B0604020202020204" pitchFamily="34" charset="0"/>
                        <a:buChar char="•"/>
                      </a:pPr>
                      <a:r>
                        <a:rPr lang="en-US"/>
                        <a:t>Execute mission critical purchases (i.e., supports animal caretaking) to cover needs through the CR end date.</a:t>
                      </a:r>
                    </a:p>
                    <a:p>
                      <a:pPr marL="285750" indent="-285750">
                        <a:buFont typeface="Arial" panose="020B0604020202020204" pitchFamily="34" charset="0"/>
                        <a:buChar char="•"/>
                      </a:pPr>
                      <a:r>
                        <a:rPr lang="en-US" sz="1800" kern="1200">
                          <a:solidFill>
                            <a:schemeClr val="dk1"/>
                          </a:solidFill>
                          <a:latin typeface="+mn-lt"/>
                          <a:ea typeface="+mn-ea"/>
                          <a:cs typeface="+mn-cs"/>
                        </a:rPr>
                        <a:t>All Purchase Card Orders must be charged to current year (0161A1 24-25).</a:t>
                      </a:r>
                    </a:p>
                  </a:txBody>
                  <a:tcPr/>
                </a:tc>
                <a:extLst>
                  <a:ext uri="{0D108BD9-81ED-4DB2-BD59-A6C34878D82A}">
                    <a16:rowId xmlns:a16="http://schemas.microsoft.com/office/drawing/2014/main" val="3379527105"/>
                  </a:ext>
                </a:extLst>
              </a:tr>
              <a:tr h="370840">
                <a:tc>
                  <a:txBody>
                    <a:bodyPr/>
                    <a:lstStyle/>
                    <a:p>
                      <a:r>
                        <a:rPr lang="fr-FR" b="1"/>
                        <a:t>IPAs/Subject Remboursements</a:t>
                      </a:r>
                      <a:endParaRPr lang="en-US" b="1"/>
                    </a:p>
                  </a:txBody>
                  <a:tcPr/>
                </a:tc>
                <a:tc>
                  <a:txBody>
                    <a:bodyPr/>
                    <a:lstStyle/>
                    <a:p>
                      <a:pPr marL="285750" indent="-285750" algn="l" defTabSz="914400" rtl="0" eaLnBrk="1" latinLnBrk="0" hangingPunct="1">
                        <a:buFont typeface="Arial" panose="020B0604020202020204" pitchFamily="34" charset="0"/>
                        <a:buChar char="•"/>
                      </a:pPr>
                      <a:r>
                        <a:rPr lang="en-US" sz="1800" kern="1200">
                          <a:solidFill>
                            <a:schemeClr val="dk1"/>
                          </a:solidFill>
                          <a:latin typeface="+mn-lt"/>
                          <a:ea typeface="+mn-ea"/>
                          <a:cs typeface="+mn-cs"/>
                        </a:rPr>
                        <a:t>Research Stations should not obligate past the CR 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Incrementally fund the IPA amount at the % of the CR rate of operations.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If needed, the following language can be added to the agreement:</a:t>
                      </a:r>
                    </a:p>
                    <a:p>
                      <a:pPr marL="400050" indent="0"/>
                      <a:r>
                        <a:rPr lang="en-US" i="1"/>
                        <a:t>“Funds are not presently available to fund the agreement for the entire fiscal year. The Government’s obligation under this IPA is contingent upon the availability of appropriated funds from which payment for this IPA can be made.”</a:t>
                      </a:r>
                    </a:p>
                  </a:txBody>
                  <a:tcPr/>
                </a:tc>
                <a:extLst>
                  <a:ext uri="{0D108BD9-81ED-4DB2-BD59-A6C34878D82A}">
                    <a16:rowId xmlns:a16="http://schemas.microsoft.com/office/drawing/2014/main" val="107050806"/>
                  </a:ext>
                </a:extLst>
              </a:tr>
            </a:tbl>
          </a:graphicData>
        </a:graphic>
      </p:graphicFrame>
      <p:sp>
        <p:nvSpPr>
          <p:cNvPr id="4" name="Slide Number Placeholder 3">
            <a:extLst>
              <a:ext uri="{FF2B5EF4-FFF2-40B4-BE49-F238E27FC236}">
                <a16:creationId xmlns:a16="http://schemas.microsoft.com/office/drawing/2014/main" id="{606A1468-07B4-2083-8B92-0464AF0F3B94}"/>
              </a:ext>
            </a:extLst>
          </p:cNvPr>
          <p:cNvSpPr>
            <a:spLocks noGrp="1"/>
          </p:cNvSpPr>
          <p:nvPr>
            <p:ph type="sldNum" sz="quarter" idx="12"/>
          </p:nvPr>
        </p:nvSpPr>
        <p:spPr/>
        <p:txBody>
          <a:bodyPr/>
          <a:lstStyle/>
          <a:p>
            <a:fld id="{670A9334-4E67-F94F-A05E-0CE8B74A054E}" type="slidenum">
              <a:rPr lang="en-US" smtClean="0"/>
              <a:t>12</a:t>
            </a:fld>
            <a:endParaRPr lang="en-US"/>
          </a:p>
        </p:txBody>
      </p:sp>
    </p:spTree>
    <p:extLst>
      <p:ext uri="{BB962C8B-B14F-4D97-AF65-F5344CB8AC3E}">
        <p14:creationId xmlns:p14="http://schemas.microsoft.com/office/powerpoint/2010/main" val="197359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F582C-0EF4-740F-8FAF-ADB4E040402C}"/>
              </a:ext>
            </a:extLst>
          </p:cNvPr>
          <p:cNvSpPr>
            <a:spLocks noGrp="1"/>
          </p:cNvSpPr>
          <p:nvPr>
            <p:ph type="title"/>
          </p:nvPr>
        </p:nvSpPr>
        <p:spPr/>
        <p:txBody>
          <a:bodyPr/>
          <a:lstStyle/>
          <a:p>
            <a:r>
              <a:rPr lang="en-US"/>
              <a:t>Section 3: How do I handle contracts/IPAs in a CR?</a:t>
            </a:r>
          </a:p>
        </p:txBody>
      </p:sp>
      <p:pic>
        <p:nvPicPr>
          <p:cNvPr id="6" name="Content Placeholder 5">
            <a:extLst>
              <a:ext uri="{FF2B5EF4-FFF2-40B4-BE49-F238E27FC236}">
                <a16:creationId xmlns:a16="http://schemas.microsoft.com/office/drawing/2014/main" id="{5473A2A8-73CA-736F-17ED-7035524A4131}"/>
              </a:ext>
            </a:extLst>
          </p:cNvPr>
          <p:cNvPicPr>
            <a:picLocks noGrp="1" noChangeAspect="1"/>
          </p:cNvPicPr>
          <p:nvPr>
            <p:ph idx="1"/>
          </p:nvPr>
        </p:nvPicPr>
        <p:blipFill>
          <a:blip r:embed="rId2"/>
          <a:stretch>
            <a:fillRect/>
          </a:stretch>
        </p:blipFill>
        <p:spPr>
          <a:xfrm>
            <a:off x="554470" y="1438274"/>
            <a:ext cx="4479348" cy="3981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9E16D78D-4339-1BE0-BAE4-722F3F177A86}"/>
              </a:ext>
            </a:extLst>
          </p:cNvPr>
          <p:cNvSpPr>
            <a:spLocks noGrp="1"/>
          </p:cNvSpPr>
          <p:nvPr>
            <p:ph type="sldNum" sz="quarter" idx="12"/>
          </p:nvPr>
        </p:nvSpPr>
        <p:spPr/>
        <p:txBody>
          <a:bodyPr/>
          <a:lstStyle/>
          <a:p>
            <a:fld id="{670A9334-4E67-F94F-A05E-0CE8B74A054E}" type="slidenum">
              <a:rPr lang="en-US" smtClean="0"/>
              <a:t>13</a:t>
            </a:fld>
            <a:endParaRPr lang="en-US"/>
          </a:p>
        </p:txBody>
      </p:sp>
      <p:pic>
        <p:nvPicPr>
          <p:cNvPr id="5" name="Picture 4">
            <a:extLst>
              <a:ext uri="{FF2B5EF4-FFF2-40B4-BE49-F238E27FC236}">
                <a16:creationId xmlns:a16="http://schemas.microsoft.com/office/drawing/2014/main" id="{D2AA3D61-353B-1917-0F9D-8140D7FC6AF8}"/>
              </a:ext>
            </a:extLst>
          </p:cNvPr>
          <p:cNvPicPr>
            <a:picLocks noChangeAspect="1"/>
          </p:cNvPicPr>
          <p:nvPr/>
        </p:nvPicPr>
        <p:blipFill>
          <a:blip r:embed="rId3"/>
          <a:stretch>
            <a:fillRect/>
          </a:stretch>
        </p:blipFill>
        <p:spPr>
          <a:xfrm>
            <a:off x="6386192" y="1217499"/>
            <a:ext cx="4606338" cy="4423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754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p:txBody>
          <a:bodyPr/>
          <a:lstStyle/>
          <a:p>
            <a:r>
              <a:rPr lang="en-US"/>
              <a:t>What do I need to know about  obligating contracts/IPA during a CR?</a:t>
            </a:r>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p:txBody>
          <a:bodyPr/>
          <a:lstStyle/>
          <a:p>
            <a:r>
              <a:rPr lang="en-US" sz="2000"/>
              <a:t>CRs pose significant challenges to obligating contracts/IPAs due to the incremental nature of how fund is allocates to sites. </a:t>
            </a:r>
          </a:p>
          <a:p>
            <a:r>
              <a:rPr lang="en-US" sz="2000"/>
              <a:t>Funding provided during CR are available to cover obligations or expenditures incurred during the CR period must comply with this three- step rule:</a:t>
            </a:r>
          </a:p>
          <a:p>
            <a:pPr marL="800100" lvl="1" indent="-342900">
              <a:buFont typeface="+mj-lt"/>
              <a:buAutoNum type="arabicPeriod"/>
            </a:pPr>
            <a:r>
              <a:rPr lang="en-US" sz="1600"/>
              <a:t>Funds must be available during the CR to cover the entire obligation (at the CR pro-rated level).</a:t>
            </a:r>
          </a:p>
          <a:p>
            <a:pPr marL="800100" lvl="1" indent="-342900">
              <a:buFont typeface="+mj-lt"/>
              <a:buAutoNum type="arabicPeriod"/>
            </a:pPr>
            <a:r>
              <a:rPr lang="en-US" sz="1600"/>
              <a:t>For Severable contracts, obligations for contracts needed to be prorated (to the CR length) in the absence of sufficient funding during the CR. This includes IDIQ Task Order Contracts.</a:t>
            </a:r>
          </a:p>
          <a:p>
            <a:pPr marL="800100" lvl="1" indent="-342900">
              <a:buFont typeface="+mj-lt"/>
              <a:buAutoNum type="arabicPeriod"/>
            </a:pPr>
            <a:r>
              <a:rPr lang="en-US" sz="1600"/>
              <a:t>For </a:t>
            </a:r>
            <a:r>
              <a:rPr lang="en-US" sz="1600" err="1"/>
              <a:t>Nonseverable</a:t>
            </a:r>
            <a:r>
              <a:rPr lang="en-US" sz="1600"/>
              <a:t> contracts,  it not permissible to obligate less than the entire amount for a contract for nonseverable services. For nonseverable contracts, the government must fund the entire effort with dollars available for obligation at the time the contract is executed (thus you will likely have to wait for full-year enactment). </a:t>
            </a:r>
          </a:p>
          <a:p>
            <a:r>
              <a:rPr lang="en-US" sz="2000"/>
              <a:t>OGC Appropriations Law provided a White Paper on Acquisitions During a CR, with additional information: </a:t>
            </a:r>
            <a:r>
              <a:rPr lang="en-US" sz="2000">
                <a:hlinkClick r:id="rId2"/>
              </a:rPr>
              <a:t>Acquisitions with CRs</a:t>
            </a:r>
            <a:r>
              <a:rPr lang="en-US" sz="2000"/>
              <a:t> </a:t>
            </a:r>
          </a:p>
          <a:p>
            <a:endParaRPr lang="en-US" sz="2000"/>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14</a:t>
            </a:fld>
            <a:endParaRPr lang="en-US"/>
          </a:p>
        </p:txBody>
      </p:sp>
    </p:spTree>
    <p:extLst>
      <p:ext uri="{BB962C8B-B14F-4D97-AF65-F5344CB8AC3E}">
        <p14:creationId xmlns:p14="http://schemas.microsoft.com/office/powerpoint/2010/main" val="335158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0E65B-385A-10C0-D366-FEC847143CDE}"/>
              </a:ext>
            </a:extLst>
          </p:cNvPr>
          <p:cNvSpPr>
            <a:spLocks noGrp="1"/>
          </p:cNvSpPr>
          <p:nvPr>
            <p:ph type="title"/>
          </p:nvPr>
        </p:nvSpPr>
        <p:spPr/>
        <p:txBody>
          <a:bodyPr/>
          <a:lstStyle/>
          <a:p>
            <a:r>
              <a:rPr lang="en-US"/>
              <a:t>What is severable and nonseverable?</a:t>
            </a:r>
          </a:p>
        </p:txBody>
      </p:sp>
      <p:sp>
        <p:nvSpPr>
          <p:cNvPr id="3" name="Content Placeholder 2">
            <a:extLst>
              <a:ext uri="{FF2B5EF4-FFF2-40B4-BE49-F238E27FC236}">
                <a16:creationId xmlns:a16="http://schemas.microsoft.com/office/drawing/2014/main" id="{1DB7DC97-16C4-2FE5-9836-2E4583646E5D}"/>
              </a:ext>
            </a:extLst>
          </p:cNvPr>
          <p:cNvSpPr>
            <a:spLocks noGrp="1"/>
          </p:cNvSpPr>
          <p:nvPr>
            <p:ph idx="1"/>
          </p:nvPr>
        </p:nvSpPr>
        <p:spPr/>
        <p:txBody>
          <a:bodyPr/>
          <a:lstStyle/>
          <a:p>
            <a:pPr algn="l" rtl="0" fontAlgn="base"/>
            <a:r>
              <a:rPr lang="en-US" sz="2000"/>
              <a:t>Severable and Non-Severable Tasks are defined by the </a:t>
            </a:r>
            <a:r>
              <a:rPr lang="en-US" sz="2000">
                <a:highlight>
                  <a:srgbClr val="00FFFF"/>
                </a:highlight>
                <a:hlinkClick r:id="rId2">
                  <a:extLst>
                    <a:ext uri="{A12FA001-AC4F-418D-AE19-62706E023703}">
                      <ahyp:hlinkClr xmlns:ahyp="http://schemas.microsoft.com/office/drawing/2018/hyperlinkcolor" val="tx"/>
                    </a:ext>
                  </a:extLst>
                </a:hlinkClick>
              </a:rPr>
              <a:t>Federal Acquisition Regulation 532.703: </a:t>
            </a:r>
            <a:endParaRPr lang="en-US" sz="2000">
              <a:highlight>
                <a:srgbClr val="00FFFF"/>
              </a:highlight>
            </a:endParaRPr>
          </a:p>
          <a:p>
            <a:pPr algn="l" rtl="0" fontAlgn="base"/>
            <a:endParaRPr lang="en-US" sz="2000">
              <a:highlight>
                <a:srgbClr val="00FFFF"/>
              </a:highlight>
            </a:endParaRPr>
          </a:p>
          <a:p>
            <a:endParaRPr lang="en-US"/>
          </a:p>
        </p:txBody>
      </p:sp>
      <p:sp>
        <p:nvSpPr>
          <p:cNvPr id="4" name="Slide Number Placeholder 3">
            <a:extLst>
              <a:ext uri="{FF2B5EF4-FFF2-40B4-BE49-F238E27FC236}">
                <a16:creationId xmlns:a16="http://schemas.microsoft.com/office/drawing/2014/main" id="{1AF87574-F56F-6D72-BFC9-1BCAFFBD0E03}"/>
              </a:ext>
            </a:extLst>
          </p:cNvPr>
          <p:cNvSpPr>
            <a:spLocks noGrp="1"/>
          </p:cNvSpPr>
          <p:nvPr>
            <p:ph type="sldNum" sz="quarter" idx="12"/>
          </p:nvPr>
        </p:nvSpPr>
        <p:spPr/>
        <p:txBody>
          <a:bodyPr/>
          <a:lstStyle/>
          <a:p>
            <a:fld id="{670A9334-4E67-F94F-A05E-0CE8B74A054E}" type="slidenum">
              <a:rPr lang="en-US" smtClean="0"/>
              <a:t>15</a:t>
            </a:fld>
            <a:endParaRPr lang="en-US"/>
          </a:p>
        </p:txBody>
      </p:sp>
      <p:graphicFrame>
        <p:nvGraphicFramePr>
          <p:cNvPr id="5" name="Table 5">
            <a:extLst>
              <a:ext uri="{FF2B5EF4-FFF2-40B4-BE49-F238E27FC236}">
                <a16:creationId xmlns:a16="http://schemas.microsoft.com/office/drawing/2014/main" id="{FF04B922-25E3-802F-BFAC-3EAF48576E52}"/>
              </a:ext>
            </a:extLst>
          </p:cNvPr>
          <p:cNvGraphicFramePr>
            <a:graphicFrameLocks noGrp="1"/>
          </p:cNvGraphicFramePr>
          <p:nvPr>
            <p:extLst>
              <p:ext uri="{D42A27DB-BD31-4B8C-83A1-F6EECF244321}">
                <p14:modId xmlns:p14="http://schemas.microsoft.com/office/powerpoint/2010/main" val="602178565"/>
              </p:ext>
            </p:extLst>
          </p:nvPr>
        </p:nvGraphicFramePr>
        <p:xfrm>
          <a:off x="514928" y="1728662"/>
          <a:ext cx="10734963" cy="438912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647845984"/>
                    </a:ext>
                  </a:extLst>
                </a:gridCol>
                <a:gridCol w="5556442">
                  <a:extLst>
                    <a:ext uri="{9D8B030D-6E8A-4147-A177-3AD203B41FA5}">
                      <a16:colId xmlns:a16="http://schemas.microsoft.com/office/drawing/2014/main" val="2641561767"/>
                    </a:ext>
                  </a:extLst>
                </a:gridCol>
                <a:gridCol w="3578321">
                  <a:extLst>
                    <a:ext uri="{9D8B030D-6E8A-4147-A177-3AD203B41FA5}">
                      <a16:colId xmlns:a16="http://schemas.microsoft.com/office/drawing/2014/main" val="579195592"/>
                    </a:ext>
                  </a:extLst>
                </a:gridCol>
              </a:tblGrid>
              <a:tr h="370840">
                <a:tc>
                  <a:txBody>
                    <a:bodyPr/>
                    <a:lstStyle/>
                    <a:p>
                      <a:r>
                        <a:rPr lang="en-US"/>
                        <a:t>Contract Type</a:t>
                      </a:r>
                    </a:p>
                  </a:txBody>
                  <a:tcPr/>
                </a:tc>
                <a:tc>
                  <a:txBody>
                    <a:bodyPr/>
                    <a:lstStyle/>
                    <a:p>
                      <a:r>
                        <a:rPr lang="en-US"/>
                        <a:t>Definition </a:t>
                      </a:r>
                    </a:p>
                  </a:txBody>
                  <a:tcPr/>
                </a:tc>
                <a:tc>
                  <a:txBody>
                    <a:bodyPr/>
                    <a:lstStyle/>
                    <a:p>
                      <a:r>
                        <a:rPr lang="en-US"/>
                        <a:t>Can be incremental funded during a CR?</a:t>
                      </a:r>
                    </a:p>
                  </a:txBody>
                  <a:tcPr/>
                </a:tc>
                <a:extLst>
                  <a:ext uri="{0D108BD9-81ED-4DB2-BD59-A6C34878D82A}">
                    <a16:rowId xmlns:a16="http://schemas.microsoft.com/office/drawing/2014/main" val="822498917"/>
                  </a:ext>
                </a:extLst>
              </a:tr>
              <a:tr h="612714">
                <a:tc>
                  <a:txBody>
                    <a:bodyPr/>
                    <a:lstStyle/>
                    <a:p>
                      <a:r>
                        <a:rPr lang="en-US" sz="1800"/>
                        <a:t>Severable</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Tasks are defined by and typically refer to services that can be divided into components, each of which can be independently performed to meet a separate need of the government.  </a:t>
                      </a:r>
                    </a:p>
                    <a:p>
                      <a:endParaRPr lang="en-US"/>
                    </a:p>
                  </a:txBody>
                  <a:tcPr/>
                </a:tc>
                <a:tc>
                  <a:txBody>
                    <a:bodyPr/>
                    <a:lstStyle/>
                    <a:p>
                      <a:r>
                        <a:rPr lang="en-US"/>
                        <a:t>Yes, typically are funded through the CR end date.</a:t>
                      </a:r>
                    </a:p>
                  </a:txBody>
                  <a:tcPr/>
                </a:tc>
                <a:extLst>
                  <a:ext uri="{0D108BD9-81ED-4DB2-BD59-A6C34878D82A}">
                    <a16:rowId xmlns:a16="http://schemas.microsoft.com/office/drawing/2014/main" val="2946833558"/>
                  </a:ext>
                </a:extLst>
              </a:tr>
              <a:tr h="370840">
                <a:tc>
                  <a:txBody>
                    <a:bodyPr/>
                    <a:lstStyle/>
                    <a:p>
                      <a:r>
                        <a:rPr lang="en-US"/>
                        <a:t>Non-severable tasks </a:t>
                      </a:r>
                    </a:p>
                  </a:txBody>
                  <a:tcPr/>
                </a:tc>
                <a:tc>
                  <a:txBody>
                    <a:bodyPr/>
                    <a:lstStyle/>
                    <a:p>
                      <a:r>
                        <a:rPr lang="en-US"/>
                        <a:t>Cannot be separated into components; must be performed as a single task to meet a need of the government. As in the conduct of Research non-severable tasks represent a single undertaking, that is not separated into tasks, and produces a single unified outcome, report, or product.   </a:t>
                      </a:r>
                    </a:p>
                    <a:p>
                      <a:endParaRPr lang="en-US"/>
                    </a:p>
                    <a:p>
                      <a:endParaRPr lang="en-US"/>
                    </a:p>
                  </a:txBody>
                  <a:tcPr/>
                </a:tc>
                <a:tc>
                  <a:txBody>
                    <a:bodyPr/>
                    <a:lstStyle/>
                    <a:p>
                      <a:r>
                        <a:rPr lang="en-US"/>
                        <a:t>No, the Adequacy of Appropriations Act (41 U.S.C. § 6301(a) prohibits incremental funding of a nonseverable task with annual funds.</a:t>
                      </a:r>
                    </a:p>
                    <a:p>
                      <a:endParaRPr lang="en-US"/>
                    </a:p>
                    <a:p>
                      <a:endParaRPr lang="en-US"/>
                    </a:p>
                  </a:txBody>
                  <a:tcPr/>
                </a:tc>
                <a:extLst>
                  <a:ext uri="{0D108BD9-81ED-4DB2-BD59-A6C34878D82A}">
                    <a16:rowId xmlns:a16="http://schemas.microsoft.com/office/drawing/2014/main" val="2128060274"/>
                  </a:ext>
                </a:extLst>
              </a:tr>
            </a:tbl>
          </a:graphicData>
        </a:graphic>
      </p:graphicFrame>
    </p:spTree>
    <p:extLst>
      <p:ext uri="{BB962C8B-B14F-4D97-AF65-F5344CB8AC3E}">
        <p14:creationId xmlns:p14="http://schemas.microsoft.com/office/powerpoint/2010/main" val="4190940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E063-6974-E9DA-BE81-FAA3D1C9E678}"/>
              </a:ext>
            </a:extLst>
          </p:cNvPr>
          <p:cNvSpPr>
            <a:spLocks noGrp="1"/>
          </p:cNvSpPr>
          <p:nvPr>
            <p:ph type="title"/>
          </p:nvPr>
        </p:nvSpPr>
        <p:spPr/>
        <p:txBody>
          <a:bodyPr/>
          <a:lstStyle/>
          <a:p>
            <a:r>
              <a:rPr lang="en-US"/>
              <a:t>Contracting during a CR (the specific actions required)</a:t>
            </a:r>
          </a:p>
        </p:txBody>
      </p:sp>
      <p:graphicFrame>
        <p:nvGraphicFramePr>
          <p:cNvPr id="5" name="Table 5">
            <a:extLst>
              <a:ext uri="{FF2B5EF4-FFF2-40B4-BE49-F238E27FC236}">
                <a16:creationId xmlns:a16="http://schemas.microsoft.com/office/drawing/2014/main" id="{0B3DE016-BAF3-2B18-8D4F-8709B76A7F92}"/>
              </a:ext>
            </a:extLst>
          </p:cNvPr>
          <p:cNvGraphicFramePr>
            <a:graphicFrameLocks noGrp="1"/>
          </p:cNvGraphicFramePr>
          <p:nvPr>
            <p:ph idx="1"/>
            <p:extLst>
              <p:ext uri="{D42A27DB-BD31-4B8C-83A1-F6EECF244321}">
                <p14:modId xmlns:p14="http://schemas.microsoft.com/office/powerpoint/2010/main" val="933555066"/>
              </p:ext>
            </p:extLst>
          </p:nvPr>
        </p:nvGraphicFramePr>
        <p:xfrm>
          <a:off x="771525" y="1099079"/>
          <a:ext cx="10515600" cy="4942840"/>
        </p:xfrm>
        <a:graphic>
          <a:graphicData uri="http://schemas.openxmlformats.org/drawingml/2006/table">
            <a:tbl>
              <a:tblPr firstRow="1" bandRow="1">
                <a:tableStyleId>{5C22544A-7EE6-4342-B048-85BDC9FD1C3A}</a:tableStyleId>
              </a:tblPr>
              <a:tblGrid>
                <a:gridCol w="3324225">
                  <a:extLst>
                    <a:ext uri="{9D8B030D-6E8A-4147-A177-3AD203B41FA5}">
                      <a16:colId xmlns:a16="http://schemas.microsoft.com/office/drawing/2014/main" val="357416781"/>
                    </a:ext>
                  </a:extLst>
                </a:gridCol>
                <a:gridCol w="7191375">
                  <a:extLst>
                    <a:ext uri="{9D8B030D-6E8A-4147-A177-3AD203B41FA5}">
                      <a16:colId xmlns:a16="http://schemas.microsoft.com/office/drawing/2014/main" val="4040379203"/>
                    </a:ext>
                  </a:extLst>
                </a:gridCol>
              </a:tblGrid>
              <a:tr h="370840">
                <a:tc>
                  <a:txBody>
                    <a:bodyPr/>
                    <a:lstStyle/>
                    <a:p>
                      <a:r>
                        <a:rPr lang="en-US"/>
                        <a:t>Details on CR by Obligation Type</a:t>
                      </a:r>
                    </a:p>
                  </a:txBody>
                  <a:tcPr/>
                </a:tc>
                <a:tc>
                  <a:txBody>
                    <a:bodyPr/>
                    <a:lstStyle/>
                    <a:p>
                      <a:r>
                        <a:rPr lang="en-US"/>
                        <a:t>Details</a:t>
                      </a:r>
                    </a:p>
                  </a:txBody>
                  <a:tcPr/>
                </a:tc>
                <a:extLst>
                  <a:ext uri="{0D108BD9-81ED-4DB2-BD59-A6C34878D82A}">
                    <a16:rowId xmlns:a16="http://schemas.microsoft.com/office/drawing/2014/main" val="975139891"/>
                  </a:ext>
                </a:extLst>
              </a:tr>
              <a:tr h="370840">
                <a:tc>
                  <a:txBody>
                    <a:bodyPr/>
                    <a:lstStyle/>
                    <a:p>
                      <a:r>
                        <a:rPr lang="en-US"/>
                        <a:t>Contracts</a:t>
                      </a:r>
                    </a:p>
                  </a:txBody>
                  <a:tcPr/>
                </a:tc>
                <a:tc>
                  <a:txBody>
                    <a:bodyPr/>
                    <a:lstStyle/>
                    <a:p>
                      <a:pPr marL="285750" indent="-285750">
                        <a:buFont typeface="Arial" panose="020B0604020202020204" pitchFamily="34" charset="0"/>
                        <a:buChar char="•"/>
                      </a:pPr>
                      <a:r>
                        <a:rPr lang="en-US"/>
                        <a:t>If funding is not available to fully award a contract, continue preparing your contract packages for FORCE so that 2237s can be entered as soon as funds are available. This includes:</a:t>
                      </a:r>
                    </a:p>
                    <a:p>
                      <a:pPr marL="285750" indent="-285750">
                        <a:buFont typeface="Arial" panose="020B0604020202020204" pitchFamily="34" charset="0"/>
                        <a:buChar char="•"/>
                      </a:pPr>
                      <a:r>
                        <a:rPr lang="en-US"/>
                        <a:t>Submitting your acquisition packages into RPO East as early as possible.</a:t>
                      </a:r>
                    </a:p>
                    <a:p>
                      <a:pPr marL="285750" indent="-285750">
                        <a:buFont typeface="Arial" panose="020B0604020202020204" pitchFamily="34" charset="0"/>
                        <a:buChar char="•"/>
                      </a:pPr>
                      <a:r>
                        <a:rPr lang="en-US"/>
                        <a:t>Enter FY 24 equipment purchases or service contracts into IFCAP and FORCE and request approval from Fiscal to allow overcommitment (VISTA) by showing them the ITA or funding sheets. This is critical to help the Contracting Office to execute actions as soon as possible.</a:t>
                      </a:r>
                    </a:p>
                    <a:p>
                      <a:pPr marL="285750" indent="-285750">
                        <a:buFont typeface="Arial" panose="020B0604020202020204" pitchFamily="34" charset="0"/>
                        <a:buChar char="•"/>
                      </a:pPr>
                      <a:r>
                        <a:rPr lang="en-US"/>
                        <a:t>If applicable, incrementally fund contract actions for severable services. This is permissible for any contract type (to the continuing resolution TDA level).</a:t>
                      </a:r>
                    </a:p>
                  </a:txBody>
                  <a:tcPr/>
                </a:tc>
                <a:extLst>
                  <a:ext uri="{0D108BD9-81ED-4DB2-BD59-A6C34878D82A}">
                    <a16:rowId xmlns:a16="http://schemas.microsoft.com/office/drawing/2014/main" val="2601069339"/>
                  </a:ext>
                </a:extLst>
              </a:tr>
              <a:tr h="370840">
                <a:tc>
                  <a:txBody>
                    <a:bodyPr/>
                    <a:lstStyle/>
                    <a:p>
                      <a:r>
                        <a:rPr lang="en-US"/>
                        <a:t>Interagency Agreements/Interagency Agreements (IAAs)</a:t>
                      </a:r>
                    </a:p>
                  </a:txBody>
                  <a:tcPr/>
                </a:tc>
                <a:tc>
                  <a:txBody>
                    <a:bodyPr/>
                    <a:lstStyle/>
                    <a:p>
                      <a:pPr marL="285750" indent="-285750">
                        <a:buFont typeface="Arial" panose="020B0604020202020204" pitchFamily="34" charset="0"/>
                        <a:buChar char="•"/>
                      </a:pPr>
                      <a:r>
                        <a:rPr lang="en-US"/>
                        <a:t>I</a:t>
                      </a:r>
                      <a:r>
                        <a:rPr lang="en-US" sz="1800" kern="1200">
                          <a:solidFill>
                            <a:schemeClr val="dk1"/>
                          </a:solidFill>
                          <a:latin typeface="+mn-lt"/>
                          <a:ea typeface="+mn-ea"/>
                          <a:cs typeface="+mn-cs"/>
                        </a:rPr>
                        <a:t>nteragency Agreements (IAA) can be processed to the full amount on the Order (7600B) as the Servicing Agency.</a:t>
                      </a:r>
                    </a:p>
                    <a:p>
                      <a:pPr marL="285750" indent="-285750">
                        <a:buFont typeface="Arial" panose="020B0604020202020204" pitchFamily="34" charset="0"/>
                        <a:buChar char="•"/>
                      </a:pPr>
                      <a:r>
                        <a:rPr lang="en-US" sz="1800" kern="1200">
                          <a:solidFill>
                            <a:schemeClr val="dk1"/>
                          </a:solidFill>
                          <a:latin typeface="+mn-lt"/>
                          <a:ea typeface="+mn-ea"/>
                          <a:cs typeface="+mn-cs"/>
                        </a:rPr>
                        <a:t>The actual 1358 obligations can be pro-rated to the amount afforded by the CR. </a:t>
                      </a:r>
                    </a:p>
                    <a:p>
                      <a:pPr marL="0" indent="114300"/>
                      <a:endParaRPr lang="en-US" sz="1800" kern="1200">
                        <a:solidFill>
                          <a:schemeClr val="dk1"/>
                        </a:solidFill>
                        <a:latin typeface="+mn-lt"/>
                        <a:ea typeface="+mn-ea"/>
                        <a:cs typeface="+mn-cs"/>
                      </a:endParaRPr>
                    </a:p>
                  </a:txBody>
                  <a:tcPr/>
                </a:tc>
                <a:extLst>
                  <a:ext uri="{0D108BD9-81ED-4DB2-BD59-A6C34878D82A}">
                    <a16:rowId xmlns:a16="http://schemas.microsoft.com/office/drawing/2014/main" val="2418963622"/>
                  </a:ext>
                </a:extLst>
              </a:tr>
            </a:tbl>
          </a:graphicData>
        </a:graphic>
      </p:graphicFrame>
      <p:sp>
        <p:nvSpPr>
          <p:cNvPr id="4" name="Slide Number Placeholder 3">
            <a:extLst>
              <a:ext uri="{FF2B5EF4-FFF2-40B4-BE49-F238E27FC236}">
                <a16:creationId xmlns:a16="http://schemas.microsoft.com/office/drawing/2014/main" id="{3D436A1B-1A56-C119-D264-AA9844409ACA}"/>
              </a:ext>
            </a:extLst>
          </p:cNvPr>
          <p:cNvSpPr>
            <a:spLocks noGrp="1"/>
          </p:cNvSpPr>
          <p:nvPr>
            <p:ph type="sldNum" sz="quarter" idx="12"/>
          </p:nvPr>
        </p:nvSpPr>
        <p:spPr/>
        <p:txBody>
          <a:bodyPr/>
          <a:lstStyle/>
          <a:p>
            <a:fld id="{670A9334-4E67-F94F-A05E-0CE8B74A054E}" type="slidenum">
              <a:rPr lang="en-US" smtClean="0"/>
              <a:t>16</a:t>
            </a:fld>
            <a:endParaRPr lang="en-US"/>
          </a:p>
        </p:txBody>
      </p:sp>
    </p:spTree>
    <p:extLst>
      <p:ext uri="{BB962C8B-B14F-4D97-AF65-F5344CB8AC3E}">
        <p14:creationId xmlns:p14="http://schemas.microsoft.com/office/powerpoint/2010/main" val="334703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AFEB4-ABC4-3521-B800-02854B44BCEF}"/>
              </a:ext>
            </a:extLst>
          </p:cNvPr>
          <p:cNvSpPr>
            <a:spLocks noGrp="1"/>
          </p:cNvSpPr>
          <p:nvPr>
            <p:ph type="title"/>
          </p:nvPr>
        </p:nvSpPr>
        <p:spPr/>
        <p:txBody>
          <a:bodyPr/>
          <a:lstStyle/>
          <a:p>
            <a:pPr algn="ctr"/>
            <a:r>
              <a:rPr lang="en-US" sz="3200"/>
              <a:t>Main considerations impacting CR and Contracting (Option Years)</a:t>
            </a:r>
          </a:p>
        </p:txBody>
      </p:sp>
      <p:sp>
        <p:nvSpPr>
          <p:cNvPr id="3" name="Content Placeholder 2">
            <a:extLst>
              <a:ext uri="{FF2B5EF4-FFF2-40B4-BE49-F238E27FC236}">
                <a16:creationId xmlns:a16="http://schemas.microsoft.com/office/drawing/2014/main" id="{5689E8A0-B9FE-6DA4-2B58-7659E66E9910}"/>
              </a:ext>
            </a:extLst>
          </p:cNvPr>
          <p:cNvSpPr>
            <a:spLocks noGrp="1"/>
          </p:cNvSpPr>
          <p:nvPr>
            <p:ph idx="1"/>
          </p:nvPr>
        </p:nvSpPr>
        <p:spPr>
          <a:xfrm>
            <a:off x="285750" y="1703660"/>
            <a:ext cx="10515600" cy="4351338"/>
          </a:xfrm>
        </p:spPr>
        <p:txBody>
          <a:bodyPr/>
          <a:lstStyle/>
          <a:p>
            <a:endParaRPr lang="en-US"/>
          </a:p>
          <a:p>
            <a:endParaRPr lang="en-US"/>
          </a:p>
          <a:p>
            <a:endParaRPr lang="en-US"/>
          </a:p>
          <a:p>
            <a:pPr marL="0" indent="0">
              <a:buNone/>
            </a:pPr>
            <a:endParaRPr lang="en-US"/>
          </a:p>
          <a:p>
            <a:endParaRPr lang="en-US"/>
          </a:p>
          <a:p>
            <a:endParaRPr lang="en-US"/>
          </a:p>
          <a:p>
            <a:pPr marL="0" indent="0">
              <a:buNone/>
            </a:pPr>
            <a:endParaRPr lang="en-US"/>
          </a:p>
        </p:txBody>
      </p:sp>
      <p:sp>
        <p:nvSpPr>
          <p:cNvPr id="4" name="Slide Number Placeholder 3">
            <a:extLst>
              <a:ext uri="{FF2B5EF4-FFF2-40B4-BE49-F238E27FC236}">
                <a16:creationId xmlns:a16="http://schemas.microsoft.com/office/drawing/2014/main" id="{CD7F0BC1-1AC3-E164-A361-F9F7566AE076}"/>
              </a:ext>
            </a:extLst>
          </p:cNvPr>
          <p:cNvSpPr>
            <a:spLocks noGrp="1"/>
          </p:cNvSpPr>
          <p:nvPr>
            <p:ph type="sldNum" sz="quarter" idx="12"/>
          </p:nvPr>
        </p:nvSpPr>
        <p:spPr/>
        <p:txBody>
          <a:bodyPr/>
          <a:lstStyle/>
          <a:p>
            <a:fld id="{670A9334-4E67-F94F-A05E-0CE8B74A054E}" type="slidenum">
              <a:rPr lang="en-US" smtClean="0"/>
              <a:t>17</a:t>
            </a:fld>
            <a:endParaRPr lang="en-US"/>
          </a:p>
        </p:txBody>
      </p:sp>
      <p:graphicFrame>
        <p:nvGraphicFramePr>
          <p:cNvPr id="5" name="Table 5">
            <a:extLst>
              <a:ext uri="{FF2B5EF4-FFF2-40B4-BE49-F238E27FC236}">
                <a16:creationId xmlns:a16="http://schemas.microsoft.com/office/drawing/2014/main" id="{5E675787-04CC-F304-17FF-E4B3355DF44A}"/>
              </a:ext>
            </a:extLst>
          </p:cNvPr>
          <p:cNvGraphicFramePr>
            <a:graphicFrameLocks noGrp="1"/>
          </p:cNvGraphicFramePr>
          <p:nvPr>
            <p:extLst>
              <p:ext uri="{D42A27DB-BD31-4B8C-83A1-F6EECF244321}">
                <p14:modId xmlns:p14="http://schemas.microsoft.com/office/powerpoint/2010/main" val="308787372"/>
              </p:ext>
            </p:extLst>
          </p:nvPr>
        </p:nvGraphicFramePr>
        <p:xfrm>
          <a:off x="552450" y="1508805"/>
          <a:ext cx="11087100" cy="2748280"/>
        </p:xfrm>
        <a:graphic>
          <a:graphicData uri="http://schemas.openxmlformats.org/drawingml/2006/table">
            <a:tbl>
              <a:tblPr firstRow="1" bandRow="1">
                <a:tableStyleId>{5C22544A-7EE6-4342-B048-85BDC9FD1C3A}</a:tableStyleId>
              </a:tblPr>
              <a:tblGrid>
                <a:gridCol w="2383599">
                  <a:extLst>
                    <a:ext uri="{9D8B030D-6E8A-4147-A177-3AD203B41FA5}">
                      <a16:colId xmlns:a16="http://schemas.microsoft.com/office/drawing/2014/main" val="2043567648"/>
                    </a:ext>
                  </a:extLst>
                </a:gridCol>
                <a:gridCol w="8703501">
                  <a:extLst>
                    <a:ext uri="{9D8B030D-6E8A-4147-A177-3AD203B41FA5}">
                      <a16:colId xmlns:a16="http://schemas.microsoft.com/office/drawing/2014/main" val="2873612684"/>
                    </a:ext>
                  </a:extLst>
                </a:gridCol>
              </a:tblGrid>
              <a:tr h="370840">
                <a:tc>
                  <a:txBody>
                    <a:bodyPr/>
                    <a:lstStyle/>
                    <a:p>
                      <a:pPr algn="ctr"/>
                      <a:r>
                        <a:rPr lang="en-US"/>
                        <a:t> Main Considerations</a:t>
                      </a:r>
                    </a:p>
                  </a:txBody>
                  <a:tcPr/>
                </a:tc>
                <a:tc>
                  <a:txBody>
                    <a:bodyPr/>
                    <a:lstStyle/>
                    <a:p>
                      <a:pPr algn="ctr"/>
                      <a:r>
                        <a:rPr lang="en-US"/>
                        <a:t>Key Details</a:t>
                      </a:r>
                    </a:p>
                  </a:txBody>
                  <a:tcPr/>
                </a:tc>
                <a:extLst>
                  <a:ext uri="{0D108BD9-81ED-4DB2-BD59-A6C34878D82A}">
                    <a16:rowId xmlns:a16="http://schemas.microsoft.com/office/drawing/2014/main" val="1394064962"/>
                  </a:ext>
                </a:extLst>
              </a:tr>
              <a:tr h="370840">
                <a:tc>
                  <a:txBody>
                    <a:bodyPr/>
                    <a:lstStyle/>
                    <a:p>
                      <a:r>
                        <a:rPr lang="en-US"/>
                        <a:t>Exercising Option Years</a:t>
                      </a:r>
                    </a:p>
                  </a:txBody>
                  <a:tcPr/>
                </a:tc>
                <a:tc>
                  <a:txBody>
                    <a:bodyPr/>
                    <a:lstStyle/>
                    <a:p>
                      <a:pPr marL="285750" indent="-285750">
                        <a:buFont typeface="Arial" panose="020B0604020202020204" pitchFamily="34" charset="0"/>
                        <a:buChar char="•"/>
                      </a:pPr>
                      <a:r>
                        <a:rPr lang="en-US"/>
                        <a:t>There are no appropriations law prohibitions against exercising options for which an agency has a current FY bona fide need during a CR, assuming that the options comply with any applicable acquisition law requirements (but the considerations in previous slides must be met).</a:t>
                      </a:r>
                    </a:p>
                  </a:txBody>
                  <a:tcPr/>
                </a:tc>
                <a:extLst>
                  <a:ext uri="{0D108BD9-81ED-4DB2-BD59-A6C34878D82A}">
                    <a16:rowId xmlns:a16="http://schemas.microsoft.com/office/drawing/2014/main" val="2471034877"/>
                  </a:ext>
                </a:extLst>
              </a:tr>
              <a:tr h="370840">
                <a:tc>
                  <a:txBody>
                    <a:bodyPr/>
                    <a:lstStyle/>
                    <a:p>
                      <a:r>
                        <a:rPr lang="en-US"/>
                        <a:t>Exercising Options that exceed beyond CR period (12 months)</a:t>
                      </a:r>
                    </a:p>
                  </a:txBody>
                  <a:tcPr/>
                </a:tc>
                <a:tc>
                  <a:txBody>
                    <a:bodyPr/>
                    <a:lstStyle/>
                    <a:p>
                      <a:pPr marL="285750" indent="-285750" algn="l" defTabSz="914400" rtl="0" eaLnBrk="1" latinLnBrk="0" hangingPunct="1">
                        <a:buFont typeface="Arial" panose="020B0604020202020204" pitchFamily="34" charset="0"/>
                        <a:buChar char="•"/>
                      </a:pPr>
                      <a:r>
                        <a:rPr lang="en-US" sz="1800" kern="1200">
                          <a:solidFill>
                            <a:schemeClr val="dk1"/>
                          </a:solidFill>
                          <a:latin typeface="+mn-lt"/>
                          <a:ea typeface="+mn-ea"/>
                          <a:cs typeface="+mn-cs"/>
                        </a:rPr>
                        <a:t>Fund severable service contracts incrementally during the CR period.</a:t>
                      </a:r>
                    </a:p>
                    <a:p>
                      <a:pPr marL="285750" indent="-285750" algn="l" defTabSz="914400" rtl="0" eaLnBrk="1" latinLnBrk="0" hangingPunct="1">
                        <a:buFont typeface="Arial" panose="020B0604020202020204" pitchFamily="34" charset="0"/>
                        <a:buChar char="•"/>
                      </a:pPr>
                      <a:r>
                        <a:rPr lang="en-US" sz="1800" kern="1200">
                          <a:solidFill>
                            <a:schemeClr val="dk1"/>
                          </a:solidFill>
                          <a:latin typeface="+mn-lt"/>
                          <a:ea typeface="+mn-ea"/>
                          <a:cs typeface="+mn-cs"/>
                        </a:rPr>
                        <a:t>Do not incrementally fund nonseverable services options with annual funds during a CR.</a:t>
                      </a:r>
                    </a:p>
                    <a:p>
                      <a:pPr marL="285750" indent="-285750" algn="l" defTabSz="914400" rtl="0" eaLnBrk="1" latinLnBrk="0" hangingPunct="1">
                        <a:buFont typeface="Arial" panose="020B0604020202020204" pitchFamily="34" charset="0"/>
                        <a:buChar char="•"/>
                      </a:pPr>
                      <a:r>
                        <a:rPr lang="en-US" sz="1800" kern="1200">
                          <a:solidFill>
                            <a:schemeClr val="dk1"/>
                          </a:solidFill>
                          <a:latin typeface="+mn-lt"/>
                          <a:ea typeface="+mn-ea"/>
                          <a:cs typeface="+mn-cs"/>
                        </a:rPr>
                        <a:t>Prioritize exercising option years on existing contracts vs establishing new contracts during a CR.</a:t>
                      </a:r>
                    </a:p>
                  </a:txBody>
                  <a:tcPr/>
                </a:tc>
                <a:extLst>
                  <a:ext uri="{0D108BD9-81ED-4DB2-BD59-A6C34878D82A}">
                    <a16:rowId xmlns:a16="http://schemas.microsoft.com/office/drawing/2014/main" val="4259315081"/>
                  </a:ext>
                </a:extLst>
              </a:tr>
            </a:tbl>
          </a:graphicData>
        </a:graphic>
      </p:graphicFrame>
      <p:sp>
        <p:nvSpPr>
          <p:cNvPr id="7" name="Rectangle 6">
            <a:extLst>
              <a:ext uri="{FF2B5EF4-FFF2-40B4-BE49-F238E27FC236}">
                <a16:creationId xmlns:a16="http://schemas.microsoft.com/office/drawing/2014/main" id="{7B03EDD3-FCFC-0453-FDCB-0AA7B5695D83}"/>
              </a:ext>
            </a:extLst>
          </p:cNvPr>
          <p:cNvSpPr/>
          <p:nvPr/>
        </p:nvSpPr>
        <p:spPr>
          <a:xfrm>
            <a:off x="812800" y="4544291"/>
            <a:ext cx="10732655" cy="1510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n w="0"/>
                <a:solidFill>
                  <a:schemeClr val="tx1"/>
                </a:solidFill>
                <a:effectLst>
                  <a:outerShdw blurRad="38100" dist="19050" dir="2700000" algn="tl" rotWithShape="0">
                    <a:schemeClr val="dk1">
                      <a:alpha val="40000"/>
                    </a:schemeClr>
                  </a:outerShdw>
                </a:effectLst>
              </a:rPr>
              <a:t>If you have specific challenges with a current contract during a CR send a note to ORD Finance, Tony Laracuente, and Seth Custer.</a:t>
            </a:r>
          </a:p>
        </p:txBody>
      </p:sp>
    </p:spTree>
    <p:extLst>
      <p:ext uri="{BB962C8B-B14F-4D97-AF65-F5344CB8AC3E}">
        <p14:creationId xmlns:p14="http://schemas.microsoft.com/office/powerpoint/2010/main" val="3338624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a:xfrm>
            <a:off x="371475" y="136525"/>
            <a:ext cx="10515600" cy="618385"/>
          </a:xfrm>
        </p:spPr>
        <p:txBody>
          <a:bodyPr/>
          <a:lstStyle/>
          <a:p>
            <a:r>
              <a:rPr lang="en-US"/>
              <a:t>Understanding Government Shutdowns and how it impacts Research </a:t>
            </a:r>
          </a:p>
        </p:txBody>
      </p:sp>
      <p:sp>
        <p:nvSpPr>
          <p:cNvPr id="8" name="Content Placeholder 7">
            <a:extLst>
              <a:ext uri="{FF2B5EF4-FFF2-40B4-BE49-F238E27FC236}">
                <a16:creationId xmlns:a16="http://schemas.microsoft.com/office/drawing/2014/main" id="{07102866-1FA1-BD93-32F0-D0CD7BA91AA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18</a:t>
            </a:fld>
            <a:endParaRPr lang="en-US"/>
          </a:p>
        </p:txBody>
      </p:sp>
      <p:pic>
        <p:nvPicPr>
          <p:cNvPr id="6" name="Picture 5">
            <a:extLst>
              <a:ext uri="{FF2B5EF4-FFF2-40B4-BE49-F238E27FC236}">
                <a16:creationId xmlns:a16="http://schemas.microsoft.com/office/drawing/2014/main" id="{720BCA01-44BA-EC0D-8140-AB78A81A82C0}"/>
              </a:ext>
            </a:extLst>
          </p:cNvPr>
          <p:cNvPicPr>
            <a:picLocks noChangeAspect="1"/>
          </p:cNvPicPr>
          <p:nvPr/>
        </p:nvPicPr>
        <p:blipFill>
          <a:blip r:embed="rId4"/>
          <a:stretch>
            <a:fillRect/>
          </a:stretch>
        </p:blipFill>
        <p:spPr>
          <a:xfrm>
            <a:off x="3657600" y="1684689"/>
            <a:ext cx="4953000" cy="3705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814997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a:xfrm>
            <a:off x="371475" y="136525"/>
            <a:ext cx="10515600" cy="618385"/>
          </a:xfrm>
        </p:spPr>
        <p:txBody>
          <a:bodyPr/>
          <a:lstStyle/>
          <a:p>
            <a:r>
              <a:rPr lang="en-US"/>
              <a:t>Section 4: Understanding Government Shutdowns and how it impacts Research </a:t>
            </a:r>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p:txBody>
          <a:bodyPr/>
          <a:lstStyle/>
          <a:p>
            <a:endParaRPr lang="en-US" sz="2000"/>
          </a:p>
          <a:p>
            <a:endParaRPr lang="en-US" sz="2000"/>
          </a:p>
          <a:p>
            <a:endParaRPr lang="en-US" sz="2000"/>
          </a:p>
          <a:p>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19</a:t>
            </a:fld>
            <a:endParaRPr lang="en-US"/>
          </a:p>
        </p:txBody>
      </p:sp>
      <p:graphicFrame>
        <p:nvGraphicFramePr>
          <p:cNvPr id="5" name="Table 5">
            <a:extLst>
              <a:ext uri="{FF2B5EF4-FFF2-40B4-BE49-F238E27FC236}">
                <a16:creationId xmlns:a16="http://schemas.microsoft.com/office/drawing/2014/main" id="{69016217-A60D-30A7-3834-20657F0B4257}"/>
              </a:ext>
            </a:extLst>
          </p:cNvPr>
          <p:cNvGraphicFramePr>
            <a:graphicFrameLocks noGrp="1"/>
          </p:cNvGraphicFramePr>
          <p:nvPr>
            <p:extLst>
              <p:ext uri="{D42A27DB-BD31-4B8C-83A1-F6EECF244321}">
                <p14:modId xmlns:p14="http://schemas.microsoft.com/office/powerpoint/2010/main" val="800387907"/>
              </p:ext>
            </p:extLst>
          </p:nvPr>
        </p:nvGraphicFramePr>
        <p:xfrm>
          <a:off x="757382" y="839810"/>
          <a:ext cx="10677236" cy="5394960"/>
        </p:xfrm>
        <a:graphic>
          <a:graphicData uri="http://schemas.openxmlformats.org/drawingml/2006/table">
            <a:tbl>
              <a:tblPr firstRow="1" bandRow="1">
                <a:tableStyleId>{5C22544A-7EE6-4342-B048-85BDC9FD1C3A}</a:tableStyleId>
              </a:tblPr>
              <a:tblGrid>
                <a:gridCol w="3200764">
                  <a:extLst>
                    <a:ext uri="{9D8B030D-6E8A-4147-A177-3AD203B41FA5}">
                      <a16:colId xmlns:a16="http://schemas.microsoft.com/office/drawing/2014/main" val="1476109566"/>
                    </a:ext>
                  </a:extLst>
                </a:gridCol>
                <a:gridCol w="7476472">
                  <a:extLst>
                    <a:ext uri="{9D8B030D-6E8A-4147-A177-3AD203B41FA5}">
                      <a16:colId xmlns:a16="http://schemas.microsoft.com/office/drawing/2014/main" val="2740844395"/>
                    </a:ext>
                  </a:extLst>
                </a:gridCol>
              </a:tblGrid>
              <a:tr h="307417">
                <a:tc>
                  <a:txBody>
                    <a:bodyPr/>
                    <a:lstStyle/>
                    <a:p>
                      <a:r>
                        <a:rPr lang="en-US"/>
                        <a:t>Key Questions</a:t>
                      </a:r>
                    </a:p>
                  </a:txBody>
                  <a:tcPr/>
                </a:tc>
                <a:tc>
                  <a:txBody>
                    <a:bodyPr/>
                    <a:lstStyle/>
                    <a:p>
                      <a:r>
                        <a:rPr lang="en-US"/>
                        <a:t>Key Answers</a:t>
                      </a:r>
                    </a:p>
                  </a:txBody>
                  <a:tcPr/>
                </a:tc>
                <a:extLst>
                  <a:ext uri="{0D108BD9-81ED-4DB2-BD59-A6C34878D82A}">
                    <a16:rowId xmlns:a16="http://schemas.microsoft.com/office/drawing/2014/main" val="1877629301"/>
                  </a:ext>
                </a:extLst>
              </a:tr>
              <a:tr h="758016">
                <a:tc>
                  <a:txBody>
                    <a:bodyPr/>
                    <a:lstStyle/>
                    <a:p>
                      <a:r>
                        <a:rPr lang="en-US"/>
                        <a:t>What is government shutdown?</a:t>
                      </a:r>
                    </a:p>
                  </a:txBody>
                  <a:tcPr/>
                </a:tc>
                <a:tc>
                  <a:txBody>
                    <a:bodyPr/>
                    <a:lstStyle/>
                    <a:p>
                      <a:pPr marL="285750" indent="-285750">
                        <a:buFont typeface="Arial" panose="020B0604020202020204" pitchFamily="34" charset="0"/>
                        <a:buChar char="•"/>
                      </a:pPr>
                      <a:r>
                        <a:rPr lang="en-US"/>
                        <a:t>The Antideficiency Act (31 U.S.C. §§ 1341 and 1342) prohibits all officers and employees of the federal government from employing federal personnel or incurring obligations in advance of appropriations. </a:t>
                      </a:r>
                    </a:p>
                  </a:txBody>
                  <a:tcPr/>
                </a:tc>
                <a:extLst>
                  <a:ext uri="{0D108BD9-81ED-4DB2-BD59-A6C34878D82A}">
                    <a16:rowId xmlns:a16="http://schemas.microsoft.com/office/drawing/2014/main" val="1762285417"/>
                  </a:ext>
                </a:extLst>
              </a:tr>
              <a:tr h="985420">
                <a:tc>
                  <a:txBody>
                    <a:bodyPr/>
                    <a:lstStyle/>
                    <a:p>
                      <a:r>
                        <a:rPr lang="en-US"/>
                        <a:t>Will carryover funding be used during a shutdown?</a:t>
                      </a:r>
                    </a:p>
                  </a:txBody>
                  <a:tcPr/>
                </a:tc>
                <a:tc>
                  <a:txBody>
                    <a:bodyPr/>
                    <a:lstStyle/>
                    <a:p>
                      <a:pPr marL="285750" indent="-285750">
                        <a:buFont typeface="Arial" panose="020B0604020202020204" pitchFamily="34" charset="0"/>
                        <a:buChar char="•"/>
                      </a:pPr>
                      <a:r>
                        <a:rPr lang="en-US"/>
                        <a:t>Yes, At the start of a government shutdown, Research functions would be “exempt” from furlough because these functions could be funded by a multi-year appropriation (for approximately two-pay periods) with prior year funds (0161A1 23-24). </a:t>
                      </a:r>
                    </a:p>
                  </a:txBody>
                  <a:tcPr/>
                </a:tc>
                <a:extLst>
                  <a:ext uri="{0D108BD9-81ED-4DB2-BD59-A6C34878D82A}">
                    <a16:rowId xmlns:a16="http://schemas.microsoft.com/office/drawing/2014/main" val="4227555349"/>
                  </a:ext>
                </a:extLst>
              </a:tr>
              <a:tr h="1212825">
                <a:tc>
                  <a:txBody>
                    <a:bodyPr/>
                    <a:lstStyle/>
                    <a:p>
                      <a:r>
                        <a:rPr lang="en-US"/>
                        <a:t>What happens when we run out of carryover?</a:t>
                      </a:r>
                    </a:p>
                  </a:txBody>
                  <a:tcPr/>
                </a:tc>
                <a:tc>
                  <a:txBody>
                    <a:bodyPr/>
                    <a:lstStyle/>
                    <a:p>
                      <a:pPr marL="285750" indent="-285750">
                        <a:buFont typeface="Arial" panose="020B0604020202020204" pitchFamily="34" charset="0"/>
                        <a:buChar char="•"/>
                      </a:pPr>
                      <a:r>
                        <a:rPr lang="en-US"/>
                        <a:t>Once prior year funds were exhausted, the only Research functions that could continue would be to maintain life and property (excepted from furlough). </a:t>
                      </a:r>
                    </a:p>
                    <a:p>
                      <a:pPr marL="285750" indent="-285750">
                        <a:buFont typeface="Arial" panose="020B0604020202020204" pitchFamily="34" charset="0"/>
                        <a:buChar char="•"/>
                      </a:pPr>
                      <a:r>
                        <a:rPr lang="en-US"/>
                        <a:t>As of 11/15/23, we predict carryover to last approximately two pay periods if we had a government shutdown.</a:t>
                      </a:r>
                    </a:p>
                  </a:txBody>
                  <a:tcPr/>
                </a:tc>
                <a:extLst>
                  <a:ext uri="{0D108BD9-81ED-4DB2-BD59-A6C34878D82A}">
                    <a16:rowId xmlns:a16="http://schemas.microsoft.com/office/drawing/2014/main" val="1984627792"/>
                  </a:ext>
                </a:extLst>
              </a:tr>
              <a:tr h="1212825">
                <a:tc>
                  <a:txBody>
                    <a:bodyPr/>
                    <a:lstStyle/>
                    <a:p>
                      <a:r>
                        <a:rPr lang="en-US"/>
                        <a:t>Does ORD have a plan for all of this? </a:t>
                      </a:r>
                    </a:p>
                  </a:txBody>
                  <a:tcPr/>
                </a:tc>
                <a:tc>
                  <a:txBody>
                    <a:bodyPr/>
                    <a:lstStyle/>
                    <a:p>
                      <a:pPr marL="285750" indent="-285750">
                        <a:buFont typeface="Arial" panose="020B0604020202020204" pitchFamily="34" charset="0"/>
                        <a:buChar char="•"/>
                      </a:pPr>
                      <a:r>
                        <a:rPr lang="en-US"/>
                        <a:t>Yes, ORD has updated our FY 2024 ORD Contingency Plan (Government Shutdown Guidance) issued in late September 2023. The updated plan reflects updated guidance/review by the Office of General Counsel and VHA Workforce Management that will also be reflected next update of the VA Contingency plan. </a:t>
                      </a:r>
                    </a:p>
                  </a:txBody>
                  <a:tcPr/>
                </a:tc>
                <a:extLst>
                  <a:ext uri="{0D108BD9-81ED-4DB2-BD59-A6C34878D82A}">
                    <a16:rowId xmlns:a16="http://schemas.microsoft.com/office/drawing/2014/main" val="1614475516"/>
                  </a:ext>
                </a:extLst>
              </a:tr>
            </a:tbl>
          </a:graphicData>
        </a:graphic>
      </p:graphicFrame>
    </p:spTree>
    <p:extLst>
      <p:ext uri="{BB962C8B-B14F-4D97-AF65-F5344CB8AC3E}">
        <p14:creationId xmlns:p14="http://schemas.microsoft.com/office/powerpoint/2010/main" val="394435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r>
              <a:rPr lang="en-US"/>
              <a:t>Housekeeping Notes</a:t>
            </a:r>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6023" y="932656"/>
            <a:ext cx="2595053" cy="173088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757572" y="2598986"/>
            <a:ext cx="4443383" cy="32627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Recording</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 This session </a:t>
            </a:r>
            <a:r>
              <a:rPr lang="en-US" sz="1600">
                <a:solidFill>
                  <a:prstClr val="black"/>
                </a:solidFill>
                <a:latin typeface="Calibri" panose="020F0502020204030204"/>
              </a:rPr>
              <a:t>is being recorded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and the associated handouts will be available on ORPP&amp;E’s Education and Training website within one-week post-webinar.</a:t>
            </a:r>
            <a:endParaRPr lang="en-US" sz="160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1600" b="1">
                <a:solidFill>
                  <a:prstClr val="black"/>
                </a:solidFill>
                <a:latin typeface="Calibri" panose="020F0502020204030204"/>
              </a:rPr>
              <a:t>Close Captioning </a:t>
            </a:r>
            <a:r>
              <a:rPr lang="en-US" sz="1600">
                <a:solidFill>
                  <a:prstClr val="black"/>
                </a:solidFill>
                <a:latin typeface="Calibri" panose="020F0502020204030204"/>
              </a:rPr>
              <a:t>- Now available in the new Webex platform. Click the “CC” button at the bottom left of the Webex screen.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lang="en-US" sz="1600">
              <a:solidFill>
                <a:prstClr val="black"/>
              </a:solidFill>
              <a:latin typeface="Calibri" panose="020F0502020204030204"/>
            </a:endParaRPr>
          </a:p>
          <a:p>
            <a:pPr>
              <a:buFont typeface="Wingdings" panose="05000000000000000000" pitchFamily="2" charset="2"/>
              <a:buChar char="ü"/>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Experiencing Sound </a:t>
            </a:r>
            <a:r>
              <a:rPr lang="en-US" sz="1600" b="1">
                <a:solidFill>
                  <a:prstClr val="black"/>
                </a:solidFill>
                <a:latin typeface="Calibri" panose="020F0502020204030204"/>
              </a:rPr>
              <a:t>I</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ssues</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 Call in using the number in your Webex chat box or in your registration confirmation email.</a:t>
            </a:r>
            <a:endParaRPr lang="en-US" sz="160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6239755" y="2598986"/>
            <a:ext cx="5308973" cy="3440347"/>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Q&amp;A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Please use the Q&amp;A feature to submit questions.  </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rPr>
              <a:t>Be sure to send questions to “All panelists”.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r>
              <a:rPr lang="en-US" sz="1600" b="1">
                <a:solidFill>
                  <a:srgbClr val="FF0000"/>
                </a:solidFill>
                <a:latin typeface="Calibri" panose="020F0502020204030204"/>
              </a:rPr>
              <a:t>Questions will be addressed at the end of the webinar.</a:t>
            </a:r>
            <a:endPar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Webinar Archive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Most ORPP&amp;E webinars can be found here: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https://www.research.va.gov/programs/orppe/education/webinars/archives.cfm</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128588" indent="-128588" defTabSz="514350">
              <a:spcBef>
                <a:spcPts val="563"/>
              </a:spcBef>
              <a:buFont typeface="Wingdings" panose="05000000000000000000" pitchFamily="2" charset="2"/>
              <a:buChar char="ü"/>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r>
              <a:rPr lang="en-US" sz="1600" b="1">
                <a:solidFill>
                  <a:prstClr val="black"/>
                </a:solidFill>
                <a:latin typeface="Calibri" panose="020F0502020204030204"/>
              </a:rPr>
              <a:t>P</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ost-Webinar </a:t>
            </a:r>
            <a:r>
              <a:rPr lang="en-US" sz="1600" b="1">
                <a:solidFill>
                  <a:prstClr val="black"/>
                </a:solidFill>
                <a:latin typeface="Calibri" panose="020F0502020204030204"/>
              </a:rPr>
              <a:t>E</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valuation Survey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We are grateful to all that complete the post-webinar evaluation survey.  It will automatically pop up once the webinar is exited. </a:t>
            </a:r>
          </a:p>
          <a:p>
            <a:pPr marL="128588" marR="0" lvl="0" indent="-128588" algn="l" defTabSz="514350" rtl="0" eaLnBrk="1" fontAlgn="auto" latinLnBrk="0" hangingPunct="1">
              <a:lnSpc>
                <a:spcPct val="90000"/>
              </a:lnSpc>
              <a:spcBef>
                <a:spcPts val="563"/>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3289300" y="6248401"/>
            <a:ext cx="4813300" cy="558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For questions, please use Q&amp;A box and address to “All Panelists.”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prstClr val="white"/>
                </a:solidFill>
                <a:effectLst/>
                <a:uLnTx/>
                <a:uFillTx/>
                <a:latin typeface="Calibri" panose="020F0502020204030204"/>
                <a:ea typeface="+mn-ea"/>
                <a:cs typeface="+mn-cs"/>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4383995" y="1921932"/>
            <a:ext cx="1633919" cy="1995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t>Webinar </a:t>
            </a:r>
            <a:b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br>
            <a:r>
              <a:rPr kumimoji="0" lang="en-US" sz="1350" b="1" i="1" u="none" strike="noStrike" kern="1200" cap="none" spc="0" normalizeH="0" baseline="0" noProof="0">
                <a:ln>
                  <a:noFill/>
                </a:ln>
                <a:solidFill>
                  <a:prstClr val="black"/>
                </a:solidFill>
                <a:effectLst/>
                <a:uLnTx/>
                <a:uFillTx/>
                <a:latin typeface="Bradley Hand ITC" panose="03070402050302030203" pitchFamily="66" charset="0"/>
                <a:ea typeface="+mj-ea"/>
                <a:cs typeface="+mj-cs"/>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a:xfrm>
            <a:off x="371475" y="243174"/>
            <a:ext cx="10515600" cy="618385"/>
          </a:xfrm>
        </p:spPr>
        <p:txBody>
          <a:bodyPr/>
          <a:lstStyle/>
          <a:p>
            <a:r>
              <a:rPr lang="en-US" sz="2400"/>
              <a:t>Section 4:Order of Operations during a government shutdown </a:t>
            </a:r>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a:xfrm>
            <a:off x="493857" y="1130712"/>
            <a:ext cx="10515600" cy="4351338"/>
          </a:xfrm>
        </p:spPr>
        <p:txBody>
          <a:bodyPr/>
          <a:lstStyle/>
          <a:p>
            <a:endParaRPr lang="en-US" sz="2000"/>
          </a:p>
          <a:p>
            <a:endParaRPr lang="en-US" sz="2000"/>
          </a:p>
          <a:p>
            <a:endParaRPr lang="en-US" sz="2000"/>
          </a:p>
          <a:p>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20</a:t>
            </a:fld>
            <a:endParaRPr lang="en-US"/>
          </a:p>
        </p:txBody>
      </p:sp>
      <p:graphicFrame>
        <p:nvGraphicFramePr>
          <p:cNvPr id="5" name="Table 5">
            <a:extLst>
              <a:ext uri="{FF2B5EF4-FFF2-40B4-BE49-F238E27FC236}">
                <a16:creationId xmlns:a16="http://schemas.microsoft.com/office/drawing/2014/main" id="{69016217-A60D-30A7-3834-20657F0B4257}"/>
              </a:ext>
            </a:extLst>
          </p:cNvPr>
          <p:cNvGraphicFramePr>
            <a:graphicFrameLocks noGrp="1"/>
          </p:cNvGraphicFramePr>
          <p:nvPr/>
        </p:nvGraphicFramePr>
        <p:xfrm>
          <a:off x="371475" y="2284780"/>
          <a:ext cx="10270836" cy="3296920"/>
        </p:xfrm>
        <a:graphic>
          <a:graphicData uri="http://schemas.openxmlformats.org/drawingml/2006/table">
            <a:tbl>
              <a:tblPr firstRow="1" bandRow="1">
                <a:tableStyleId>{5C22544A-7EE6-4342-B048-85BDC9FD1C3A}</a:tableStyleId>
              </a:tblPr>
              <a:tblGrid>
                <a:gridCol w="3078936">
                  <a:extLst>
                    <a:ext uri="{9D8B030D-6E8A-4147-A177-3AD203B41FA5}">
                      <a16:colId xmlns:a16="http://schemas.microsoft.com/office/drawing/2014/main" val="1476109566"/>
                    </a:ext>
                  </a:extLst>
                </a:gridCol>
                <a:gridCol w="7191900">
                  <a:extLst>
                    <a:ext uri="{9D8B030D-6E8A-4147-A177-3AD203B41FA5}">
                      <a16:colId xmlns:a16="http://schemas.microsoft.com/office/drawing/2014/main" val="2740844395"/>
                    </a:ext>
                  </a:extLst>
                </a:gridCol>
              </a:tblGrid>
              <a:tr h="370840">
                <a:tc>
                  <a:txBody>
                    <a:bodyPr/>
                    <a:lstStyle/>
                    <a:p>
                      <a:r>
                        <a:rPr lang="en-US"/>
                        <a:t>Phase</a:t>
                      </a:r>
                    </a:p>
                  </a:txBody>
                  <a:tcPr/>
                </a:tc>
                <a:tc>
                  <a:txBody>
                    <a:bodyPr/>
                    <a:lstStyle/>
                    <a:p>
                      <a:r>
                        <a:rPr lang="en-US"/>
                        <a:t>Details</a:t>
                      </a:r>
                    </a:p>
                  </a:txBody>
                  <a:tcPr/>
                </a:tc>
                <a:extLst>
                  <a:ext uri="{0D108BD9-81ED-4DB2-BD59-A6C34878D82A}">
                    <a16:rowId xmlns:a16="http://schemas.microsoft.com/office/drawing/2014/main" val="1877629301"/>
                  </a:ext>
                </a:extLst>
              </a:tr>
              <a:tr h="370840">
                <a:tc>
                  <a:txBody>
                    <a:bodyPr/>
                    <a:lstStyle/>
                    <a:p>
                      <a:r>
                        <a:rPr lang="en-US" b="1"/>
                        <a:t>A. Utilize Prior Year Funding (0161A1 23-24)</a:t>
                      </a:r>
                    </a:p>
                  </a:txBody>
                  <a:tcPr/>
                </a:tc>
                <a:tc>
                  <a:txBody>
                    <a:bodyPr/>
                    <a:lstStyle/>
                    <a:p>
                      <a:pPr marL="285750" indent="-285750">
                        <a:buFont typeface="Arial" panose="020B0604020202020204" pitchFamily="34" charset="0"/>
                        <a:buChar char="•"/>
                      </a:pPr>
                      <a:r>
                        <a:rPr lang="en-US"/>
                        <a:t>Current FY 24 projections, estimate carryover will be sufficient to maintain all Research operations for two-pay periods.</a:t>
                      </a:r>
                    </a:p>
                    <a:p>
                      <a:pPr marL="285750" indent="-285750">
                        <a:buFont typeface="Arial" panose="020B0604020202020204" pitchFamily="34" charset="0"/>
                        <a:buChar char="•"/>
                      </a:pPr>
                      <a:r>
                        <a:rPr lang="en-US"/>
                        <a:t>Once carryover is exhausted, the majority of Research operations will have to cease and commence an orderly shutdown as detailed in the VA Contingency plan.</a:t>
                      </a:r>
                    </a:p>
                  </a:txBody>
                  <a:tcPr/>
                </a:tc>
                <a:extLst>
                  <a:ext uri="{0D108BD9-81ED-4DB2-BD59-A6C34878D82A}">
                    <a16:rowId xmlns:a16="http://schemas.microsoft.com/office/drawing/2014/main" val="1753327349"/>
                  </a:ext>
                </a:extLst>
              </a:tr>
              <a:tr h="370840">
                <a:tc>
                  <a:txBody>
                    <a:bodyPr/>
                    <a:lstStyle/>
                    <a:p>
                      <a:r>
                        <a:rPr lang="en-US" b="1"/>
                        <a:t>B. Once Prior Year is Exhausted and there is a Lapse of Medical &amp; Prosthetic Research appropriations</a:t>
                      </a:r>
                    </a:p>
                  </a:txBody>
                  <a:tcPr/>
                </a:tc>
                <a:tc>
                  <a:txBody>
                    <a:bodyPr/>
                    <a:lstStyle/>
                    <a:p>
                      <a:pPr marL="285750" indent="-285750">
                        <a:buFont typeface="Arial" panose="020B0604020202020204" pitchFamily="34" charset="0"/>
                        <a:buChar char="•"/>
                      </a:pPr>
                      <a:r>
                        <a:rPr lang="en-US" sz="1800" kern="1200">
                          <a:solidFill>
                            <a:schemeClr val="dk1"/>
                          </a:solidFill>
                          <a:latin typeface="+mn-lt"/>
                          <a:ea typeface="+mn-ea"/>
                          <a:cs typeface="+mn-cs"/>
                        </a:rPr>
                        <a:t>Once carryover is exhausted, the majority of Research operations will have to cease and commence an orderly shutdown as detailed in the VA Contingency plan. </a:t>
                      </a:r>
                    </a:p>
                    <a:p>
                      <a:pPr marL="285750" indent="-285750">
                        <a:buFont typeface="Arial" panose="020B0604020202020204" pitchFamily="34" charset="0"/>
                        <a:buChar char="•"/>
                      </a:pPr>
                      <a:r>
                        <a:rPr lang="en-US" sz="1800" kern="1200">
                          <a:solidFill>
                            <a:schemeClr val="dk1"/>
                          </a:solidFill>
                          <a:latin typeface="+mn-lt"/>
                          <a:ea typeface="+mn-ea"/>
                          <a:cs typeface="+mn-cs"/>
                        </a:rPr>
                        <a:t>Research funded staff that perform functions that are necessary for the protection of life and property are considered excepted from furlough</a:t>
                      </a:r>
                    </a:p>
                  </a:txBody>
                  <a:tcPr/>
                </a:tc>
                <a:extLst>
                  <a:ext uri="{0D108BD9-81ED-4DB2-BD59-A6C34878D82A}">
                    <a16:rowId xmlns:a16="http://schemas.microsoft.com/office/drawing/2014/main" val="2954540404"/>
                  </a:ext>
                </a:extLst>
              </a:tr>
            </a:tbl>
          </a:graphicData>
        </a:graphic>
      </p:graphicFrame>
      <p:sp>
        <p:nvSpPr>
          <p:cNvPr id="6" name="Rectangle 5">
            <a:extLst>
              <a:ext uri="{FF2B5EF4-FFF2-40B4-BE49-F238E27FC236}">
                <a16:creationId xmlns:a16="http://schemas.microsoft.com/office/drawing/2014/main" id="{0D34149E-738E-B080-B6DD-0466BC9B578C}"/>
              </a:ext>
            </a:extLst>
          </p:cNvPr>
          <p:cNvSpPr/>
          <p:nvPr/>
        </p:nvSpPr>
        <p:spPr>
          <a:xfrm>
            <a:off x="493857" y="1011217"/>
            <a:ext cx="10095346" cy="1098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tabLst>
                <a:tab pos="2971800" algn="ctr"/>
                <a:tab pos="5943600" algn="r"/>
                <a:tab pos="457200" algn="l"/>
              </a:tabLst>
            </a:pPr>
            <a:r>
              <a:rPr lang="en-US" sz="1800">
                <a:effectLst/>
                <a:latin typeface="Arial" panose="020B0604020202020204" pitchFamily="34" charset="0"/>
                <a:ea typeface="Times New Roman" panose="02020603050405020304" pitchFamily="18" charset="0"/>
                <a:cs typeface="Arial" panose="020B0604020202020204" pitchFamily="34" charset="0"/>
              </a:rPr>
              <a:t>VA Research Operations will follow the prescribed approach in the order below to maintain Research Operations during a lapse of appropriation: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779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p:txBody>
          <a:bodyPr/>
          <a:lstStyle/>
          <a:p>
            <a:r>
              <a:rPr lang="en-US" sz="2400"/>
              <a:t>Section 4: When Utilizing Prior Year Funding (0161A1 23-24)</a:t>
            </a:r>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p:txBody>
          <a:bodyPr/>
          <a:lstStyle/>
          <a:p>
            <a:r>
              <a:rPr lang="en-US" sz="2000"/>
              <a:t>To continue to preserve prior year funding, it is essential that only critical obligations occur, to include:</a:t>
            </a:r>
          </a:p>
          <a:p>
            <a:pPr lvl="1"/>
            <a:r>
              <a:rPr lang="en-US" sz="1600">
                <a:latin typeface="Arial" panose="020B0604020202020204" pitchFamily="34" charset="0"/>
                <a:ea typeface="Times New Roman" panose="02020603050405020304" pitchFamily="18" charset="0"/>
                <a:cs typeface="Arial" panose="020B0604020202020204" pitchFamily="34" charset="0"/>
              </a:rPr>
              <a:t>Research programs and station fiscal offices should permit limited utilization of 0161A1 23-24 (prior year) Fund Control Points (FCPs).  </a:t>
            </a:r>
          </a:p>
          <a:p>
            <a:pPr lvl="1"/>
            <a:r>
              <a:rPr lang="en-US" sz="1600">
                <a:latin typeface="Arial" panose="020B0604020202020204" pitchFamily="34" charset="0"/>
                <a:ea typeface="Times New Roman" panose="02020603050405020304" pitchFamily="18" charset="0"/>
                <a:cs typeface="Arial" panose="020B0604020202020204" pitchFamily="34" charset="0"/>
              </a:rPr>
              <a:t>After the CR end date (November 17) do not obligate any funding in Current Year (0161A1 24-25), outside of payroll, which will be expense transferred to Prior Year (0161A1 23-24) by pay-period. Payroll is only the exception for current-year due to known FMS limitations. </a:t>
            </a:r>
          </a:p>
          <a:p>
            <a:pPr lvl="1"/>
            <a:r>
              <a:rPr lang="en-US" sz="1600">
                <a:latin typeface="Arial" panose="020B0604020202020204" pitchFamily="34" charset="0"/>
                <a:ea typeface="Times New Roman" panose="02020603050405020304" pitchFamily="18" charset="0"/>
                <a:cs typeface="Arial" panose="020B0604020202020204" pitchFamily="34" charset="0"/>
              </a:rPr>
              <a:t>Prior Year funding (0161 A1 23-24) on a case-by-case basis will be provided across Station/Program to ensure stations have adequate funding on stations for required payroll expense transfers (see additional guidance below). All funding requests should be sent to </a:t>
            </a:r>
            <a:r>
              <a:rPr lang="en-US" sz="1600" u="sng">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ordfinanceaction@va.gov</a:t>
            </a:r>
            <a:r>
              <a:rPr lang="en-US" sz="1600">
                <a:latin typeface="Arial" panose="020B0604020202020204" pitchFamily="34" charset="0"/>
                <a:ea typeface="Times New Roman" panose="02020603050405020304" pitchFamily="18" charset="0"/>
                <a:cs typeface="Arial" panose="020B0604020202020204" pitchFamily="34" charset="0"/>
              </a:rPr>
              <a:t>.</a:t>
            </a:r>
          </a:p>
          <a:p>
            <a:pPr lvl="1"/>
            <a:r>
              <a:rPr lang="en-US" sz="1600">
                <a:latin typeface="Arial" panose="020B0604020202020204" pitchFamily="34" charset="0"/>
                <a:ea typeface="Times New Roman" panose="02020603050405020304" pitchFamily="18" charset="0"/>
                <a:cs typeface="Arial" panose="020B0604020202020204" pitchFamily="34" charset="0"/>
              </a:rPr>
              <a:t>Any additional Prior Year funding provided to sites will be deducted from final FY 24 Program/Station Allocations.</a:t>
            </a:r>
          </a:p>
          <a:p>
            <a:pPr lvl="1"/>
            <a:r>
              <a:rPr lang="en-US" sz="1600">
                <a:latin typeface="Arial" panose="020B0604020202020204" pitchFamily="34" charset="0"/>
                <a:ea typeface="Times New Roman" panose="02020603050405020304" pitchFamily="18" charset="0"/>
                <a:cs typeface="Arial" panose="020B0604020202020204" pitchFamily="34" charset="0"/>
              </a:rPr>
              <a:t>ORD Finance/VHA Finance will closely monitor prior year balances (0161 A1 23-24) to determine the approximate number of days before this prior year funding will be exhausted and communicate this status to both the Department, Research Offices, and VISN/Station Fiscals.</a:t>
            </a:r>
          </a:p>
          <a:p>
            <a:pPr lvl="1"/>
            <a:r>
              <a:rPr lang="en-US" sz="1600">
                <a:latin typeface="Arial" panose="020B0604020202020204" pitchFamily="34" charset="0"/>
                <a:ea typeface="Times New Roman" panose="02020603050405020304" pitchFamily="18" charset="0"/>
                <a:cs typeface="Arial" panose="020B0604020202020204" pitchFamily="34" charset="0"/>
              </a:rPr>
              <a:t>The Updated FY 2024 ORD Contingency Plan (Government Shutdown Guidance) contains detail execution guidance (Payroll, purchase cards, travel, contracts, etc).</a:t>
            </a:r>
          </a:p>
          <a:p>
            <a:pPr lvl="1"/>
            <a:endParaRPr lang="en-US" sz="160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tabLst>
                <a:tab pos="2971800" algn="ctr"/>
                <a:tab pos="5943600" algn="r"/>
                <a:tab pos="228600" algn="l"/>
              </a:tabLst>
            </a:pPr>
            <a:endParaRPr lang="en-US" sz="1800">
              <a:latin typeface="Arial" panose="020B0604020202020204" pitchFamily="34" charset="0"/>
              <a:ea typeface="Times New Roman" panose="02020603050405020304" pitchFamily="18" charset="0"/>
              <a:cs typeface="Times New Roman" panose="02020603050405020304" pitchFamily="18" charset="0"/>
            </a:endParaRPr>
          </a:p>
          <a:p>
            <a:pPr lvl="1"/>
            <a:endParaRPr lang="en-US" sz="1600">
              <a:latin typeface="Arial" panose="020B0604020202020204" pitchFamily="34" charset="0"/>
              <a:ea typeface="Times New Roman" panose="02020603050405020304" pitchFamily="18" charset="0"/>
              <a:cs typeface="Times New Roman" panose="02020603050405020304" pitchFamily="18" charset="0"/>
            </a:endParaRPr>
          </a:p>
          <a:p>
            <a:pPr lvl="1"/>
            <a:endParaRPr lang="en-US" sz="1600">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971800" algn="ctr"/>
                <a:tab pos="5943600" algn="r"/>
                <a:tab pos="228600" algn="l"/>
              </a:tabLst>
            </a:pPr>
            <a:endParaRPr lang="en-US" sz="1800">
              <a:latin typeface="Arial" panose="020B0604020202020204" pitchFamily="34" charset="0"/>
              <a:ea typeface="Times New Roman" panose="02020603050405020304" pitchFamily="18" charset="0"/>
              <a:cs typeface="Times New Roman" panose="02020603050405020304" pitchFamily="18" charset="0"/>
            </a:endParaRPr>
          </a:p>
          <a:p>
            <a:pPr lvl="1"/>
            <a:endParaRPr lang="en-US" sz="1600">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tabLst>
                <a:tab pos="228600" algn="l"/>
              </a:tabLst>
            </a:pPr>
            <a:r>
              <a:rPr lang="en-US" sz="1800">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971800" algn="ctr"/>
                <a:tab pos="5943600" algn="r"/>
                <a:tab pos="228600" algn="l"/>
              </a:tabLst>
            </a:pPr>
            <a:r>
              <a:rPr lang="en-US" sz="1800">
                <a:effectLst/>
                <a:latin typeface="Arial" panose="020B0604020202020204" pitchFamily="34" charset="0"/>
                <a:ea typeface="Times New Roman" panose="02020603050405020304" pitchFamily="18" charset="0"/>
                <a:cs typeface="Arial" panose="020B0604020202020204" pitchFamily="34" charset="0"/>
              </a:rPr>
              <a:t>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971800" algn="ctr"/>
                <a:tab pos="5943600" algn="r"/>
                <a:tab pos="228600" algn="l"/>
              </a:tabLst>
            </a:pPr>
            <a:r>
              <a:rPr lang="en-US" sz="1800">
                <a:effectLst/>
                <a:latin typeface="Arial" panose="020B0604020202020204" pitchFamily="34" charset="0"/>
                <a:ea typeface="Times New Roman" panose="02020603050405020304" pitchFamily="18" charset="0"/>
                <a:cs typeface="Arial" panose="020B0604020202020204" pitchFamily="34" charset="0"/>
              </a:rPr>
              <a:t>  </a:t>
            </a:r>
            <a:endParaRPr lang="en-US" sz="2000"/>
          </a:p>
          <a:p>
            <a:endParaRPr lang="en-US" sz="2000"/>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21</a:t>
            </a:fld>
            <a:endParaRPr lang="en-US"/>
          </a:p>
        </p:txBody>
      </p:sp>
    </p:spTree>
    <p:extLst>
      <p:ext uri="{BB962C8B-B14F-4D97-AF65-F5344CB8AC3E}">
        <p14:creationId xmlns:p14="http://schemas.microsoft.com/office/powerpoint/2010/main" val="1622765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p:txBody>
          <a:bodyPr/>
          <a:lstStyle/>
          <a:p>
            <a:r>
              <a:rPr lang="en-US" sz="2400"/>
              <a:t>Section 4:  Once Prior Year is Exhausted and there is a Lapse of Medical &amp; Prosthetic Research appropriations</a:t>
            </a:r>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a:xfrm>
            <a:off x="285750" y="1389330"/>
            <a:ext cx="10515600" cy="4351338"/>
          </a:xfrm>
        </p:spPr>
        <p:txBody>
          <a:bodyPr/>
          <a:lstStyle/>
          <a:p>
            <a:pPr algn="just">
              <a:spcBef>
                <a:spcPts val="0"/>
              </a:spcBef>
              <a:tabLst>
                <a:tab pos="228600" algn="l"/>
              </a:tabLst>
            </a:pPr>
            <a:r>
              <a:rPr lang="en-US" sz="1800">
                <a:effectLst/>
                <a:latin typeface="Arial" panose="020B0604020202020204" pitchFamily="34" charset="0"/>
                <a:ea typeface="Times New Roman" panose="02020603050405020304" pitchFamily="18" charset="0"/>
                <a:cs typeface="Arial" panose="020B0604020202020204" pitchFamily="34" charset="0"/>
              </a:rPr>
              <a:t>Once carryover is exhausted, the majority of Research operations will have to cease and commence an orderly shutdown as detailed in the VA Contingency plan. </a:t>
            </a:r>
          </a:p>
          <a:p>
            <a:pPr lvl="1" algn="just">
              <a:spcBef>
                <a:spcPts val="0"/>
              </a:spcBef>
              <a:tabLst>
                <a:tab pos="228600" algn="l"/>
              </a:tabLst>
            </a:pPr>
            <a:r>
              <a:rPr lang="en-US" sz="1800">
                <a:effectLst/>
                <a:latin typeface="Arial" panose="020B0604020202020204" pitchFamily="34" charset="0"/>
                <a:ea typeface="Times New Roman" panose="02020603050405020304" pitchFamily="18" charset="0"/>
                <a:cs typeface="Arial" panose="020B0604020202020204" pitchFamily="34" charset="0"/>
              </a:rPr>
              <a:t>Research funded staff that perform functions that are necessary for the protection of life and property are considered excepted from furlough. </a:t>
            </a:r>
          </a:p>
          <a:p>
            <a:pPr lvl="1" algn="just">
              <a:spcBef>
                <a:spcPts val="0"/>
              </a:spcBef>
              <a:tabLst>
                <a:tab pos="228600" algn="l"/>
              </a:tabLst>
            </a:pPr>
            <a:r>
              <a:rPr lang="en-US" sz="1800">
                <a:effectLst/>
                <a:latin typeface="Arial" panose="020B0604020202020204" pitchFamily="34" charset="0"/>
                <a:ea typeface="Times New Roman" panose="02020603050405020304" pitchFamily="18" charset="0"/>
                <a:cs typeface="Arial" panose="020B0604020202020204" pitchFamily="34" charset="0"/>
              </a:rPr>
              <a:t>Employees not performing excepted functions will placed on emergency furlough. Employees performing non-excepted activities may not perform any services other than those involved in the orderly suspension of non-excepted activities. </a:t>
            </a:r>
          </a:p>
          <a:p>
            <a:pPr algn="just">
              <a:spcBef>
                <a:spcPts val="0"/>
              </a:spcBef>
              <a:tabLst>
                <a:tab pos="228600" algn="l"/>
              </a:tabLst>
            </a:pPr>
            <a:r>
              <a:rPr lang="en-US" sz="1800">
                <a:latin typeface="Arial" panose="020B0604020202020204" pitchFamily="34" charset="0"/>
                <a:ea typeface="Times New Roman" panose="02020603050405020304" pitchFamily="18" charset="0"/>
                <a:cs typeface="Arial" panose="020B0604020202020204" pitchFamily="34" charset="0"/>
              </a:rPr>
              <a:t>ALL employees (both furloughed and excepted) will be paid once Congress passes another CR or full-year appropriation. </a:t>
            </a:r>
          </a:p>
          <a:p>
            <a:pPr lvl="1" algn="just">
              <a:spcBef>
                <a:spcPts val="0"/>
              </a:spcBef>
              <a:tabLst>
                <a:tab pos="228600" algn="l"/>
              </a:tabLst>
            </a:pPr>
            <a:r>
              <a:rPr lang="en-US" sz="1800">
                <a:latin typeface="Arial" panose="020B0604020202020204" pitchFamily="34" charset="0"/>
                <a:ea typeface="Times New Roman" panose="02020603050405020304" pitchFamily="18" charset="0"/>
                <a:cs typeface="Arial" panose="020B0604020202020204" pitchFamily="34" charset="0"/>
              </a:rPr>
              <a:t>The Government Employee Fair Treatment Act of 2019 (Public Law 116-1) provides that upon enactment of appropriations to end a government shutdown, both furloughed and excepted employees will be paid retroactively as soon as possible after the lapse ends, regardless of scheduled pay dates.</a:t>
            </a:r>
          </a:p>
          <a:p>
            <a:pPr algn="just">
              <a:spcBef>
                <a:spcPts val="0"/>
              </a:spcBef>
              <a:tabLst>
                <a:tab pos="228600" algn="l"/>
              </a:tabLst>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971800" algn="ctr"/>
                <a:tab pos="5943600" algn="r"/>
                <a:tab pos="228600" algn="l"/>
              </a:tabLst>
            </a:pP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0" marR="0" algn="just">
              <a:spcBef>
                <a:spcPts val="0"/>
              </a:spcBef>
              <a:spcAft>
                <a:spcPts val="0"/>
              </a:spcAft>
              <a:tabLst>
                <a:tab pos="2971800" algn="ctr"/>
                <a:tab pos="5943600" algn="r"/>
                <a:tab pos="228600" algn="l"/>
              </a:tabLst>
            </a:pP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tabLst>
                <a:tab pos="2971800" algn="ctr"/>
                <a:tab pos="5943600" algn="r"/>
                <a:tab pos="228600" algn="l"/>
              </a:tabLst>
            </a:pPr>
            <a:endParaRPr lang="en-US" sz="2000"/>
          </a:p>
          <a:p>
            <a:endParaRPr lang="en-US" sz="2000"/>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22</a:t>
            </a:fld>
            <a:endParaRPr lang="en-US"/>
          </a:p>
        </p:txBody>
      </p:sp>
    </p:spTree>
    <p:extLst>
      <p:ext uri="{BB962C8B-B14F-4D97-AF65-F5344CB8AC3E}">
        <p14:creationId xmlns:p14="http://schemas.microsoft.com/office/powerpoint/2010/main" val="143640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a:xfrm>
            <a:off x="371475" y="243174"/>
            <a:ext cx="10515600" cy="618385"/>
          </a:xfrm>
        </p:spPr>
        <p:txBody>
          <a:bodyPr/>
          <a:lstStyle/>
          <a:p>
            <a:r>
              <a:rPr lang="en-US" sz="2400"/>
              <a:t>Section 4: Understanding Exempt, Excepted from furlough and furloughed</a:t>
            </a:r>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a:xfrm>
            <a:off x="493857" y="1130712"/>
            <a:ext cx="10515600" cy="4351338"/>
          </a:xfrm>
        </p:spPr>
        <p:txBody>
          <a:bodyPr/>
          <a:lstStyle/>
          <a:p>
            <a:endParaRPr lang="en-US" sz="2000"/>
          </a:p>
          <a:p>
            <a:endParaRPr lang="en-US" sz="2000"/>
          </a:p>
          <a:p>
            <a:endParaRPr lang="en-US" sz="2000"/>
          </a:p>
          <a:p>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23</a:t>
            </a:fld>
            <a:endParaRPr lang="en-US"/>
          </a:p>
        </p:txBody>
      </p:sp>
      <p:graphicFrame>
        <p:nvGraphicFramePr>
          <p:cNvPr id="5" name="Table 5">
            <a:extLst>
              <a:ext uri="{FF2B5EF4-FFF2-40B4-BE49-F238E27FC236}">
                <a16:creationId xmlns:a16="http://schemas.microsoft.com/office/drawing/2014/main" id="{69016217-A60D-30A7-3834-20657F0B4257}"/>
              </a:ext>
            </a:extLst>
          </p:cNvPr>
          <p:cNvGraphicFramePr>
            <a:graphicFrameLocks noGrp="1"/>
          </p:cNvGraphicFramePr>
          <p:nvPr>
            <p:extLst>
              <p:ext uri="{D42A27DB-BD31-4B8C-83A1-F6EECF244321}">
                <p14:modId xmlns:p14="http://schemas.microsoft.com/office/powerpoint/2010/main" val="1551158121"/>
              </p:ext>
            </p:extLst>
          </p:nvPr>
        </p:nvGraphicFramePr>
        <p:xfrm>
          <a:off x="616239" y="1778635"/>
          <a:ext cx="10270836" cy="3479800"/>
        </p:xfrm>
        <a:graphic>
          <a:graphicData uri="http://schemas.openxmlformats.org/drawingml/2006/table">
            <a:tbl>
              <a:tblPr firstRow="1" bandRow="1">
                <a:tableStyleId>{5C22544A-7EE6-4342-B048-85BDC9FD1C3A}</a:tableStyleId>
              </a:tblPr>
              <a:tblGrid>
                <a:gridCol w="3078936">
                  <a:extLst>
                    <a:ext uri="{9D8B030D-6E8A-4147-A177-3AD203B41FA5}">
                      <a16:colId xmlns:a16="http://schemas.microsoft.com/office/drawing/2014/main" val="1476109566"/>
                    </a:ext>
                  </a:extLst>
                </a:gridCol>
                <a:gridCol w="7191900">
                  <a:extLst>
                    <a:ext uri="{9D8B030D-6E8A-4147-A177-3AD203B41FA5}">
                      <a16:colId xmlns:a16="http://schemas.microsoft.com/office/drawing/2014/main" val="2740844395"/>
                    </a:ext>
                  </a:extLst>
                </a:gridCol>
              </a:tblGrid>
              <a:tr h="370840">
                <a:tc>
                  <a:txBody>
                    <a:bodyPr/>
                    <a:lstStyle/>
                    <a:p>
                      <a:r>
                        <a:rPr lang="en-US"/>
                        <a:t>Category</a:t>
                      </a:r>
                    </a:p>
                  </a:txBody>
                  <a:tcPr/>
                </a:tc>
                <a:tc>
                  <a:txBody>
                    <a:bodyPr/>
                    <a:lstStyle/>
                    <a:p>
                      <a:r>
                        <a:rPr lang="en-US"/>
                        <a:t>What does this include? </a:t>
                      </a:r>
                    </a:p>
                  </a:txBody>
                  <a:tcPr/>
                </a:tc>
                <a:extLst>
                  <a:ext uri="{0D108BD9-81ED-4DB2-BD59-A6C34878D82A}">
                    <a16:rowId xmlns:a16="http://schemas.microsoft.com/office/drawing/2014/main" val="1877629301"/>
                  </a:ext>
                </a:extLst>
              </a:tr>
              <a:tr h="0">
                <a:tc>
                  <a:txBody>
                    <a:bodyPr/>
                    <a:lstStyle/>
                    <a:p>
                      <a:r>
                        <a:rPr lang="en-US" sz="1800" b="1" u="sng" kern="1200">
                          <a:solidFill>
                            <a:schemeClr val="dk1"/>
                          </a:solidFill>
                          <a:effectLst/>
                          <a:latin typeface="+mn-lt"/>
                          <a:ea typeface="+mn-ea"/>
                          <a:cs typeface="+mn-cs"/>
                        </a:rPr>
                        <a:t>EXEMPTED Functions from furlough:</a:t>
                      </a:r>
                      <a:r>
                        <a:rPr lang="en-US" sz="1800" kern="1200">
                          <a:solidFill>
                            <a:schemeClr val="dk1"/>
                          </a:solidFill>
                          <a:effectLst/>
                          <a:latin typeface="+mn-lt"/>
                          <a:ea typeface="+mn-ea"/>
                          <a:cs typeface="+mn-cs"/>
                        </a:rPr>
                        <a:t> As detailed in the VA Contingency Plan, Veterans medical care and critical services within the Veterans Health Administration (VHA) will continue, as they are financed with other-than annual appropriations.</a:t>
                      </a:r>
                      <a:endParaRPr lang="en-US" b="1"/>
                    </a:p>
                  </a:txBody>
                  <a:tcPr/>
                </a:tc>
                <a:tc>
                  <a:txBody>
                    <a:bodyPr/>
                    <a:lstStyle/>
                    <a:p>
                      <a:pPr marL="285750" indent="-285750">
                        <a:buFont typeface="Arial" panose="020B0604020202020204" pitchFamily="34" charset="0"/>
                        <a:buChar char="•"/>
                      </a:pPr>
                      <a:r>
                        <a:rPr lang="en-US"/>
                        <a:t>This includes staff and activities not funded out of the Medical and Prosthetics Research Appropriation (0161A1):</a:t>
                      </a:r>
                    </a:p>
                    <a:p>
                      <a:pPr marL="742950" lvl="1" indent="-285750">
                        <a:buFont typeface="Arial" panose="020B0604020202020204" pitchFamily="34" charset="0"/>
                        <a:buChar char="•"/>
                      </a:pPr>
                      <a:r>
                        <a:rPr lang="en-US"/>
                        <a:t>VA-paid time for certain members of the clinical staff who are conducting research.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Other Clinical costs (CSP 870 Funds)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Administration costs (funded of Medical Service &amp; Medical Support and Compliance) related to research activities (allocated to VISN/VAMC)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QUERI</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Employees supported from the Toxic Exposure Fund (TEF)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txBody>
                  <a:tcPr/>
                </a:tc>
                <a:extLst>
                  <a:ext uri="{0D108BD9-81ED-4DB2-BD59-A6C34878D82A}">
                    <a16:rowId xmlns:a16="http://schemas.microsoft.com/office/drawing/2014/main" val="1753327349"/>
                  </a:ext>
                </a:extLst>
              </a:tr>
            </a:tbl>
          </a:graphicData>
        </a:graphic>
      </p:graphicFrame>
      <p:sp>
        <p:nvSpPr>
          <p:cNvPr id="7" name="Rectangle 6">
            <a:extLst>
              <a:ext uri="{FF2B5EF4-FFF2-40B4-BE49-F238E27FC236}">
                <a16:creationId xmlns:a16="http://schemas.microsoft.com/office/drawing/2014/main" id="{3D18D0E0-FA7B-EA6B-A333-5E6BDE4FEFE4}"/>
              </a:ext>
            </a:extLst>
          </p:cNvPr>
          <p:cNvSpPr/>
          <p:nvPr/>
        </p:nvSpPr>
        <p:spPr>
          <a:xfrm>
            <a:off x="493857" y="1011218"/>
            <a:ext cx="10095346" cy="618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tabLst>
                <a:tab pos="2971800" algn="ctr"/>
                <a:tab pos="5943600" algn="r"/>
              </a:tabLst>
            </a:pPr>
            <a:r>
              <a:rPr lang="en-US" sz="1800" b="1">
                <a:effectLst/>
                <a:latin typeface="Arial" panose="020B0604020202020204" pitchFamily="34" charset="0"/>
                <a:ea typeface="Times New Roman" panose="02020603050405020304" pitchFamily="18" charset="0"/>
                <a:cs typeface="Times New Roman" panose="02020603050405020304" pitchFamily="18" charset="0"/>
              </a:rPr>
              <a:t>The descriptions below details which </a:t>
            </a:r>
            <a:r>
              <a:rPr lang="en-US" sz="1800" b="1">
                <a:effectLst/>
                <a:latin typeface="Arial" panose="020B0604020202020204" pitchFamily="34" charset="0"/>
                <a:ea typeface="Times New Roman" panose="02020603050405020304" pitchFamily="18" charset="0"/>
                <a:cs typeface="Arial" panose="020B0604020202020204" pitchFamily="34" charset="0"/>
              </a:rPr>
              <a:t>functions (not Official Position Title)</a:t>
            </a:r>
            <a:r>
              <a:rPr lang="en-US" sz="1800" b="1">
                <a:effectLst/>
                <a:latin typeface="Arial" panose="020B0604020202020204" pitchFamily="34" charset="0"/>
                <a:ea typeface="Times New Roman" panose="02020603050405020304" pitchFamily="18" charset="0"/>
                <a:cs typeface="Times New Roman" panose="02020603050405020304" pitchFamily="18" charset="0"/>
              </a:rPr>
              <a:t> are excepted from furlough, furloughed, or exempted from furlough:</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408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a:xfrm>
            <a:off x="371475" y="243174"/>
            <a:ext cx="10515600" cy="618385"/>
          </a:xfrm>
        </p:spPr>
        <p:txBody>
          <a:bodyPr/>
          <a:lstStyle/>
          <a:p>
            <a:r>
              <a:rPr lang="en-US" sz="2400"/>
              <a:t>Section 4: Understanding Exempt, Excepted from furlough and furloughed (continued)</a:t>
            </a:r>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a:xfrm>
            <a:off x="493857" y="1130712"/>
            <a:ext cx="10515600" cy="4351338"/>
          </a:xfrm>
        </p:spPr>
        <p:txBody>
          <a:bodyPr/>
          <a:lstStyle/>
          <a:p>
            <a:endParaRPr lang="en-US" sz="2000"/>
          </a:p>
          <a:p>
            <a:endParaRPr lang="en-US" sz="2000"/>
          </a:p>
          <a:p>
            <a:endParaRPr lang="en-US" sz="2000"/>
          </a:p>
          <a:p>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24</a:t>
            </a:fld>
            <a:endParaRPr lang="en-US"/>
          </a:p>
        </p:txBody>
      </p:sp>
      <p:graphicFrame>
        <p:nvGraphicFramePr>
          <p:cNvPr id="5" name="Table 5">
            <a:extLst>
              <a:ext uri="{FF2B5EF4-FFF2-40B4-BE49-F238E27FC236}">
                <a16:creationId xmlns:a16="http://schemas.microsoft.com/office/drawing/2014/main" id="{69016217-A60D-30A7-3834-20657F0B4257}"/>
              </a:ext>
            </a:extLst>
          </p:cNvPr>
          <p:cNvGraphicFramePr>
            <a:graphicFrameLocks noGrp="1"/>
          </p:cNvGraphicFramePr>
          <p:nvPr>
            <p:extLst>
              <p:ext uri="{D42A27DB-BD31-4B8C-83A1-F6EECF244321}">
                <p14:modId xmlns:p14="http://schemas.microsoft.com/office/powerpoint/2010/main" val="623392893"/>
              </p:ext>
            </p:extLst>
          </p:nvPr>
        </p:nvGraphicFramePr>
        <p:xfrm>
          <a:off x="371475" y="1020381"/>
          <a:ext cx="11421052" cy="4572000"/>
        </p:xfrm>
        <a:graphic>
          <a:graphicData uri="http://schemas.openxmlformats.org/drawingml/2006/table">
            <a:tbl>
              <a:tblPr firstRow="1" bandRow="1">
                <a:tableStyleId>{5C22544A-7EE6-4342-B048-85BDC9FD1C3A}</a:tableStyleId>
              </a:tblPr>
              <a:tblGrid>
                <a:gridCol w="2888964">
                  <a:extLst>
                    <a:ext uri="{9D8B030D-6E8A-4147-A177-3AD203B41FA5}">
                      <a16:colId xmlns:a16="http://schemas.microsoft.com/office/drawing/2014/main" val="1476109566"/>
                    </a:ext>
                  </a:extLst>
                </a:gridCol>
                <a:gridCol w="8532088">
                  <a:extLst>
                    <a:ext uri="{9D8B030D-6E8A-4147-A177-3AD203B41FA5}">
                      <a16:colId xmlns:a16="http://schemas.microsoft.com/office/drawing/2014/main" val="2740844395"/>
                    </a:ext>
                  </a:extLst>
                </a:gridCol>
              </a:tblGrid>
              <a:tr h="279229">
                <a:tc>
                  <a:txBody>
                    <a:bodyPr/>
                    <a:lstStyle/>
                    <a:p>
                      <a:r>
                        <a:rPr lang="en-US"/>
                        <a:t>Category</a:t>
                      </a:r>
                    </a:p>
                  </a:txBody>
                  <a:tcPr/>
                </a:tc>
                <a:tc>
                  <a:txBody>
                    <a:bodyPr/>
                    <a:lstStyle/>
                    <a:p>
                      <a:r>
                        <a:rPr lang="en-US"/>
                        <a:t>What does this include? </a:t>
                      </a:r>
                    </a:p>
                  </a:txBody>
                  <a:tcPr/>
                </a:tc>
                <a:extLst>
                  <a:ext uri="{0D108BD9-81ED-4DB2-BD59-A6C34878D82A}">
                    <a16:rowId xmlns:a16="http://schemas.microsoft.com/office/drawing/2014/main" val="1877629301"/>
                  </a:ext>
                </a:extLst>
              </a:tr>
              <a:tr h="3420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strike="noStrike" kern="1200">
                          <a:solidFill>
                            <a:schemeClr val="dk1"/>
                          </a:solidFill>
                          <a:effectLst/>
                          <a:latin typeface="+mn-lt"/>
                          <a:ea typeface="+mn-ea"/>
                          <a:cs typeface="+mn-cs"/>
                        </a:rPr>
                        <a:t>EXCEPTED Functions from furlough</a:t>
                      </a:r>
                      <a:r>
                        <a:rPr lang="en-US" sz="1800" u="none" strike="noStrike" kern="1200">
                          <a:solidFill>
                            <a:schemeClr val="dk1"/>
                          </a:solidFill>
                          <a:effectLst/>
                          <a:latin typeface="+mn-lt"/>
                          <a:ea typeface="+mn-ea"/>
                          <a:cs typeface="+mn-cs"/>
                        </a:rPr>
                        <a:t>: An emergency involving the safety of human life or the protection of property, where the threat can be reasonably said to be near at hand and demanding of immediate response.</a:t>
                      </a:r>
                    </a:p>
                    <a:p>
                      <a:endParaRPr lang="en-US" b="1"/>
                    </a:p>
                  </a:txBody>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Duties of Veterinary Medical Unit (VMU) Staff and Animal Care Technicians in care of animals in the course of studies.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work of Clinician Career Development Awardees (Title 38) who provide clinical care.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Duties that require continuation of VA approved projects if placed on hold would immediately threaten human life, or negatively impact data collection resulting in a loss of government property.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Duties that involved critical research interventions and interactions, where a potentially lifesaving medical treatment (e.g., IV oncology drug delivery) or an intervention that is required to maintain essential activities of daily living or subject well-being, including mental health and suicide prevention research that if stopped would threaten the protection of life.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Activities that if not continued during the furlough (under the imminent threat exception) would significantly damage the execution of VA Research’s critical mission and the outcome of VA Approved studies.</a:t>
                      </a:r>
                    </a:p>
                  </a:txBody>
                  <a:tcPr/>
                </a:tc>
                <a:extLst>
                  <a:ext uri="{0D108BD9-81ED-4DB2-BD59-A6C34878D82A}">
                    <a16:rowId xmlns:a16="http://schemas.microsoft.com/office/drawing/2014/main" val="1753327349"/>
                  </a:ext>
                </a:extLst>
              </a:tr>
            </a:tbl>
          </a:graphicData>
        </a:graphic>
      </p:graphicFrame>
    </p:spTree>
    <p:extLst>
      <p:ext uri="{BB962C8B-B14F-4D97-AF65-F5344CB8AC3E}">
        <p14:creationId xmlns:p14="http://schemas.microsoft.com/office/powerpoint/2010/main" val="2554857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a:xfrm>
            <a:off x="371475" y="243461"/>
            <a:ext cx="10515600" cy="618385"/>
          </a:xfrm>
        </p:spPr>
        <p:txBody>
          <a:bodyPr/>
          <a:lstStyle/>
          <a:p>
            <a:r>
              <a:rPr lang="en-US" sz="2400"/>
              <a:t>Section 5 : Understanding which functions are exempted, excepted, and furloughed (during a shutdown)</a:t>
            </a:r>
            <a:br>
              <a:rPr lang="en-US" sz="2400" b="0"/>
            </a:br>
            <a:endParaRPr lang="en-US" sz="2400"/>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p:txBody>
          <a:bodyPr/>
          <a:lstStyle/>
          <a:p>
            <a:endParaRPr lang="en-US" sz="2000"/>
          </a:p>
          <a:p>
            <a:endParaRPr lang="en-US" sz="2000"/>
          </a:p>
          <a:p>
            <a:endParaRPr lang="en-US" sz="2000"/>
          </a:p>
          <a:p>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25</a:t>
            </a:fld>
            <a:endParaRPr lang="en-US"/>
          </a:p>
        </p:txBody>
      </p:sp>
      <p:pic>
        <p:nvPicPr>
          <p:cNvPr id="11" name="Picture 10">
            <a:extLst>
              <a:ext uri="{FF2B5EF4-FFF2-40B4-BE49-F238E27FC236}">
                <a16:creationId xmlns:a16="http://schemas.microsoft.com/office/drawing/2014/main" id="{206DDFCF-149C-EFEC-5196-FE8424295C0C}"/>
              </a:ext>
            </a:extLst>
          </p:cNvPr>
          <p:cNvPicPr>
            <a:picLocks noChangeAspect="1"/>
          </p:cNvPicPr>
          <p:nvPr/>
        </p:nvPicPr>
        <p:blipFill>
          <a:blip r:embed="rId2"/>
          <a:stretch>
            <a:fillRect/>
          </a:stretch>
        </p:blipFill>
        <p:spPr>
          <a:xfrm>
            <a:off x="1885562" y="1361621"/>
            <a:ext cx="2934474" cy="41011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72DF5735-0477-9FF5-BCE3-A7BD60CB7F87}"/>
              </a:ext>
            </a:extLst>
          </p:cNvPr>
          <p:cNvPicPr>
            <a:picLocks noChangeAspect="1"/>
          </p:cNvPicPr>
          <p:nvPr/>
        </p:nvPicPr>
        <p:blipFill>
          <a:blip r:embed="rId3"/>
          <a:stretch>
            <a:fillRect/>
          </a:stretch>
        </p:blipFill>
        <p:spPr>
          <a:xfrm>
            <a:off x="6096000" y="1831109"/>
            <a:ext cx="4562475"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6655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a:xfrm>
            <a:off x="371475" y="243174"/>
            <a:ext cx="10515600" cy="618385"/>
          </a:xfrm>
        </p:spPr>
        <p:txBody>
          <a:bodyPr/>
          <a:lstStyle/>
          <a:p>
            <a:r>
              <a:rPr lang="en-US" sz="2400"/>
              <a:t>Section 4: Understanding Exempt, Excepted from furlough and furloughed (continued)</a:t>
            </a:r>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a:xfrm>
            <a:off x="493857" y="1130712"/>
            <a:ext cx="10515600" cy="4351338"/>
          </a:xfrm>
        </p:spPr>
        <p:txBody>
          <a:bodyPr/>
          <a:lstStyle/>
          <a:p>
            <a:endParaRPr lang="en-US" sz="2000"/>
          </a:p>
          <a:p>
            <a:endParaRPr lang="en-US" sz="2000"/>
          </a:p>
          <a:p>
            <a:endParaRPr lang="en-US" sz="2000"/>
          </a:p>
          <a:p>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26</a:t>
            </a:fld>
            <a:endParaRPr lang="en-US"/>
          </a:p>
        </p:txBody>
      </p:sp>
      <p:graphicFrame>
        <p:nvGraphicFramePr>
          <p:cNvPr id="5" name="Table 5">
            <a:extLst>
              <a:ext uri="{FF2B5EF4-FFF2-40B4-BE49-F238E27FC236}">
                <a16:creationId xmlns:a16="http://schemas.microsoft.com/office/drawing/2014/main" id="{69016217-A60D-30A7-3834-20657F0B4257}"/>
              </a:ext>
            </a:extLst>
          </p:cNvPr>
          <p:cNvGraphicFramePr>
            <a:graphicFrameLocks noGrp="1"/>
          </p:cNvGraphicFramePr>
          <p:nvPr>
            <p:extLst>
              <p:ext uri="{D42A27DB-BD31-4B8C-83A1-F6EECF244321}">
                <p14:modId xmlns:p14="http://schemas.microsoft.com/office/powerpoint/2010/main" val="3608112918"/>
              </p:ext>
            </p:extLst>
          </p:nvPr>
        </p:nvGraphicFramePr>
        <p:xfrm>
          <a:off x="371475" y="1020381"/>
          <a:ext cx="11421052" cy="3800692"/>
        </p:xfrm>
        <a:graphic>
          <a:graphicData uri="http://schemas.openxmlformats.org/drawingml/2006/table">
            <a:tbl>
              <a:tblPr firstRow="1" bandRow="1">
                <a:tableStyleId>{5C22544A-7EE6-4342-B048-85BDC9FD1C3A}</a:tableStyleId>
              </a:tblPr>
              <a:tblGrid>
                <a:gridCol w="4182052">
                  <a:extLst>
                    <a:ext uri="{9D8B030D-6E8A-4147-A177-3AD203B41FA5}">
                      <a16:colId xmlns:a16="http://schemas.microsoft.com/office/drawing/2014/main" val="1476109566"/>
                    </a:ext>
                  </a:extLst>
                </a:gridCol>
                <a:gridCol w="7239000">
                  <a:extLst>
                    <a:ext uri="{9D8B030D-6E8A-4147-A177-3AD203B41FA5}">
                      <a16:colId xmlns:a16="http://schemas.microsoft.com/office/drawing/2014/main" val="2740844395"/>
                    </a:ext>
                  </a:extLst>
                </a:gridCol>
              </a:tblGrid>
              <a:tr h="380143">
                <a:tc>
                  <a:txBody>
                    <a:bodyPr/>
                    <a:lstStyle/>
                    <a:p>
                      <a:r>
                        <a:rPr lang="en-US"/>
                        <a:t>Category</a:t>
                      </a:r>
                    </a:p>
                  </a:txBody>
                  <a:tcPr/>
                </a:tc>
                <a:tc>
                  <a:txBody>
                    <a:bodyPr/>
                    <a:lstStyle/>
                    <a:p>
                      <a:r>
                        <a:rPr lang="en-US"/>
                        <a:t>What does this include? </a:t>
                      </a:r>
                    </a:p>
                  </a:txBody>
                  <a:tcPr/>
                </a:tc>
                <a:extLst>
                  <a:ext uri="{0D108BD9-81ED-4DB2-BD59-A6C34878D82A}">
                    <a16:rowId xmlns:a16="http://schemas.microsoft.com/office/drawing/2014/main" val="1877629301"/>
                  </a:ext>
                </a:extLst>
              </a:tr>
              <a:tr h="3420549">
                <a:tc>
                  <a:txBody>
                    <a:bodyPr/>
                    <a:lstStyle/>
                    <a:p>
                      <a:r>
                        <a:rPr lang="en-US" sz="1800" b="1" u="sng" kern="1200">
                          <a:solidFill>
                            <a:schemeClr val="dk1"/>
                          </a:solidFill>
                          <a:effectLst/>
                          <a:latin typeface="+mn-lt"/>
                          <a:ea typeface="+mn-ea"/>
                          <a:cs typeface="+mn-cs"/>
                        </a:rPr>
                        <a:t>Furloughed Functions: </a:t>
                      </a:r>
                      <a:r>
                        <a:rPr lang="en-US" sz="1800" kern="1200">
                          <a:solidFill>
                            <a:schemeClr val="dk1"/>
                          </a:solidFill>
                          <a:effectLst/>
                          <a:latin typeface="+mn-lt"/>
                          <a:ea typeface="+mn-ea"/>
                          <a:cs typeface="+mn-cs"/>
                        </a:rPr>
                        <a:t>Employees funded with the Medical and Prosthetics Research Appropriation who have duties not in the excepted categories above </a:t>
                      </a:r>
                      <a:r>
                        <a:rPr lang="en-US" sz="1800" b="1" u="sng" kern="1200">
                          <a:solidFill>
                            <a:schemeClr val="dk1"/>
                          </a:solidFill>
                          <a:effectLst/>
                          <a:latin typeface="+mn-lt"/>
                          <a:ea typeface="+mn-ea"/>
                          <a:cs typeface="+mn-cs"/>
                        </a:rPr>
                        <a:t>are not permitted to work</a:t>
                      </a:r>
                      <a:r>
                        <a:rPr lang="en-US" sz="1800" kern="1200">
                          <a:solidFill>
                            <a:schemeClr val="dk1"/>
                          </a:solidFill>
                          <a:effectLst/>
                          <a:latin typeface="+mn-lt"/>
                          <a:ea typeface="+mn-ea"/>
                          <a:cs typeface="+mn-cs"/>
                        </a:rPr>
                        <a:t> and will be furloughed. </a:t>
                      </a:r>
                      <a:endParaRPr lang="en-US" sz="1800" b="1"/>
                    </a:p>
                  </a:txBody>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The Antideficiency Act states, </a:t>
                      </a:r>
                      <a:r>
                        <a:rPr lang="en-US" sz="1800" i="1" kern="1200">
                          <a:solidFill>
                            <a:schemeClr val="dk1"/>
                          </a:solidFill>
                          <a:effectLst/>
                          <a:latin typeface="+mn-lt"/>
                          <a:ea typeface="+mn-ea"/>
                          <a:cs typeface="+mn-cs"/>
                        </a:rPr>
                        <a:t>the emergency exception does not authorize the continuation of ongoing, regular functions of government, the suspension of which would not imminently</a:t>
                      </a:r>
                      <a:r>
                        <a:rPr lang="en-US" sz="1800" kern="1200">
                          <a:solidFill>
                            <a:schemeClr val="dk1"/>
                          </a:solidFill>
                          <a:effectLst/>
                          <a:latin typeface="+mn-lt"/>
                          <a:ea typeface="+mn-ea"/>
                          <a:cs typeface="+mn-cs"/>
                        </a:rPr>
                        <a:t> threaten the safety of human life or the protection of property.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sng" strike="noStrike" kern="1200">
                          <a:solidFill>
                            <a:schemeClr val="dk1"/>
                          </a:solidFill>
                          <a:effectLst/>
                          <a:latin typeface="+mn-lt"/>
                          <a:ea typeface="+mn-ea"/>
                          <a:cs typeface="+mn-cs"/>
                        </a:rPr>
                        <a:t>This includes functions if suspend would not: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threaten the safety of human life or the protection of property.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Pose an immediate threat to life and property.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Duties, which if ceased during furlough, would not significantly damage the execution of the VA critical Research mission.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p>
                  </a:txBody>
                  <a:tcPr/>
                </a:tc>
                <a:extLst>
                  <a:ext uri="{0D108BD9-81ED-4DB2-BD59-A6C34878D82A}">
                    <a16:rowId xmlns:a16="http://schemas.microsoft.com/office/drawing/2014/main" val="1753327349"/>
                  </a:ext>
                </a:extLst>
              </a:tr>
            </a:tbl>
          </a:graphicData>
        </a:graphic>
      </p:graphicFrame>
    </p:spTree>
    <p:extLst>
      <p:ext uri="{BB962C8B-B14F-4D97-AF65-F5344CB8AC3E}">
        <p14:creationId xmlns:p14="http://schemas.microsoft.com/office/powerpoint/2010/main" val="481473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a:xfrm>
            <a:off x="371475" y="243174"/>
            <a:ext cx="10515600" cy="618385"/>
          </a:xfrm>
        </p:spPr>
        <p:txBody>
          <a:bodyPr/>
          <a:lstStyle/>
          <a:p>
            <a:r>
              <a:rPr lang="en-US" sz="2400"/>
              <a:t>Section 4: Understanding Exempt, Excepted from furlough and furloughed (continued)</a:t>
            </a:r>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a:xfrm>
            <a:off x="493857" y="1130712"/>
            <a:ext cx="10515600" cy="4351338"/>
          </a:xfrm>
        </p:spPr>
        <p:txBody>
          <a:bodyPr/>
          <a:lstStyle/>
          <a:p>
            <a:endParaRPr lang="en-US" sz="2000"/>
          </a:p>
          <a:p>
            <a:endParaRPr lang="en-US" sz="2000"/>
          </a:p>
          <a:p>
            <a:endParaRPr lang="en-US" sz="2000"/>
          </a:p>
          <a:p>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27</a:t>
            </a:fld>
            <a:endParaRPr lang="en-US"/>
          </a:p>
        </p:txBody>
      </p:sp>
      <p:graphicFrame>
        <p:nvGraphicFramePr>
          <p:cNvPr id="5" name="Table 5">
            <a:extLst>
              <a:ext uri="{FF2B5EF4-FFF2-40B4-BE49-F238E27FC236}">
                <a16:creationId xmlns:a16="http://schemas.microsoft.com/office/drawing/2014/main" id="{69016217-A60D-30A7-3834-20657F0B4257}"/>
              </a:ext>
            </a:extLst>
          </p:cNvPr>
          <p:cNvGraphicFramePr>
            <a:graphicFrameLocks noGrp="1"/>
          </p:cNvGraphicFramePr>
          <p:nvPr>
            <p:extLst>
              <p:ext uri="{D42A27DB-BD31-4B8C-83A1-F6EECF244321}">
                <p14:modId xmlns:p14="http://schemas.microsoft.com/office/powerpoint/2010/main" val="716165914"/>
              </p:ext>
            </p:extLst>
          </p:nvPr>
        </p:nvGraphicFramePr>
        <p:xfrm>
          <a:off x="371475" y="1020381"/>
          <a:ext cx="11421052" cy="3800692"/>
        </p:xfrm>
        <a:graphic>
          <a:graphicData uri="http://schemas.openxmlformats.org/drawingml/2006/table">
            <a:tbl>
              <a:tblPr firstRow="1" bandRow="1">
                <a:tableStyleId>{5C22544A-7EE6-4342-B048-85BDC9FD1C3A}</a:tableStyleId>
              </a:tblPr>
              <a:tblGrid>
                <a:gridCol w="4182052">
                  <a:extLst>
                    <a:ext uri="{9D8B030D-6E8A-4147-A177-3AD203B41FA5}">
                      <a16:colId xmlns:a16="http://schemas.microsoft.com/office/drawing/2014/main" val="1476109566"/>
                    </a:ext>
                  </a:extLst>
                </a:gridCol>
                <a:gridCol w="7239000">
                  <a:extLst>
                    <a:ext uri="{9D8B030D-6E8A-4147-A177-3AD203B41FA5}">
                      <a16:colId xmlns:a16="http://schemas.microsoft.com/office/drawing/2014/main" val="2740844395"/>
                    </a:ext>
                  </a:extLst>
                </a:gridCol>
              </a:tblGrid>
              <a:tr h="380143">
                <a:tc>
                  <a:txBody>
                    <a:bodyPr/>
                    <a:lstStyle/>
                    <a:p>
                      <a:r>
                        <a:rPr lang="en-US"/>
                        <a:t>Category</a:t>
                      </a:r>
                    </a:p>
                  </a:txBody>
                  <a:tcPr/>
                </a:tc>
                <a:tc>
                  <a:txBody>
                    <a:bodyPr/>
                    <a:lstStyle/>
                    <a:p>
                      <a:r>
                        <a:rPr lang="en-US"/>
                        <a:t>What does this include? </a:t>
                      </a:r>
                    </a:p>
                  </a:txBody>
                  <a:tcPr/>
                </a:tc>
                <a:extLst>
                  <a:ext uri="{0D108BD9-81ED-4DB2-BD59-A6C34878D82A}">
                    <a16:rowId xmlns:a16="http://schemas.microsoft.com/office/drawing/2014/main" val="1877629301"/>
                  </a:ext>
                </a:extLst>
              </a:tr>
              <a:tr h="3420549">
                <a:tc>
                  <a:txBody>
                    <a:bodyPr/>
                    <a:lstStyle/>
                    <a:p>
                      <a:r>
                        <a:rPr lang="en-US" sz="1800" b="1" u="sng" kern="1200">
                          <a:solidFill>
                            <a:schemeClr val="dk1"/>
                          </a:solidFill>
                          <a:effectLst/>
                          <a:latin typeface="+mn-lt"/>
                          <a:ea typeface="+mn-ea"/>
                          <a:cs typeface="+mn-cs"/>
                        </a:rPr>
                        <a:t>Furloughed Functions: </a:t>
                      </a:r>
                      <a:r>
                        <a:rPr lang="en-US" sz="1800" kern="1200">
                          <a:solidFill>
                            <a:schemeClr val="dk1"/>
                          </a:solidFill>
                          <a:effectLst/>
                          <a:latin typeface="+mn-lt"/>
                          <a:ea typeface="+mn-ea"/>
                          <a:cs typeface="+mn-cs"/>
                        </a:rPr>
                        <a:t>Employees funded with the Medical and Prosthetics Research Appropriation who have duties not in the excepted categories above </a:t>
                      </a:r>
                      <a:r>
                        <a:rPr lang="en-US" sz="1800" b="1" u="sng" kern="1200">
                          <a:solidFill>
                            <a:schemeClr val="dk1"/>
                          </a:solidFill>
                          <a:effectLst/>
                          <a:latin typeface="+mn-lt"/>
                          <a:ea typeface="+mn-ea"/>
                          <a:cs typeface="+mn-cs"/>
                        </a:rPr>
                        <a:t>are not permitted to work</a:t>
                      </a:r>
                      <a:r>
                        <a:rPr lang="en-US" sz="1800" kern="1200">
                          <a:solidFill>
                            <a:schemeClr val="dk1"/>
                          </a:solidFill>
                          <a:effectLst/>
                          <a:latin typeface="+mn-lt"/>
                          <a:ea typeface="+mn-ea"/>
                          <a:cs typeface="+mn-cs"/>
                        </a:rPr>
                        <a:t> and will be furloughed. </a:t>
                      </a:r>
                      <a:endParaRPr lang="en-US" sz="1800" b="1"/>
                    </a:p>
                  </a:txBody>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The Antideficiency Act states, </a:t>
                      </a:r>
                      <a:r>
                        <a:rPr lang="en-US" sz="1800" i="1" kern="1200">
                          <a:solidFill>
                            <a:schemeClr val="dk1"/>
                          </a:solidFill>
                          <a:effectLst/>
                          <a:latin typeface="+mn-lt"/>
                          <a:ea typeface="+mn-ea"/>
                          <a:cs typeface="+mn-cs"/>
                        </a:rPr>
                        <a:t>the emergency exception does not authorize the continuation of ongoing, regular functions of government, the suspension of which would not imminently</a:t>
                      </a:r>
                      <a:r>
                        <a:rPr lang="en-US" sz="1800" kern="1200">
                          <a:solidFill>
                            <a:schemeClr val="dk1"/>
                          </a:solidFill>
                          <a:effectLst/>
                          <a:latin typeface="+mn-lt"/>
                          <a:ea typeface="+mn-ea"/>
                          <a:cs typeface="+mn-cs"/>
                        </a:rPr>
                        <a:t> threaten the safety of human life or the protection of property.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u="sng" strike="noStrike" kern="1200">
                          <a:solidFill>
                            <a:schemeClr val="dk1"/>
                          </a:solidFill>
                          <a:effectLst/>
                          <a:latin typeface="+mn-lt"/>
                          <a:ea typeface="+mn-ea"/>
                          <a:cs typeface="+mn-cs"/>
                        </a:rPr>
                        <a:t>This includes functions if suspend would not: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threaten the safety of human life or the protection of property.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Pose an immediate threat to life and property.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Duties, which if ceased during furlough, would not significantly damage the execution of the VA critical Research mission.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p>
                  </a:txBody>
                  <a:tcPr/>
                </a:tc>
                <a:extLst>
                  <a:ext uri="{0D108BD9-81ED-4DB2-BD59-A6C34878D82A}">
                    <a16:rowId xmlns:a16="http://schemas.microsoft.com/office/drawing/2014/main" val="1753327349"/>
                  </a:ext>
                </a:extLst>
              </a:tr>
            </a:tbl>
          </a:graphicData>
        </a:graphic>
      </p:graphicFrame>
    </p:spTree>
    <p:extLst>
      <p:ext uri="{BB962C8B-B14F-4D97-AF65-F5344CB8AC3E}">
        <p14:creationId xmlns:p14="http://schemas.microsoft.com/office/powerpoint/2010/main" val="2940592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a:xfrm>
            <a:off x="371475" y="243174"/>
            <a:ext cx="10515600" cy="618385"/>
          </a:xfrm>
        </p:spPr>
        <p:txBody>
          <a:bodyPr/>
          <a:lstStyle/>
          <a:p>
            <a:r>
              <a:rPr lang="en-US" sz="2400"/>
              <a:t>Section 4:  How are IPA employees handled during a Furlough situation</a:t>
            </a:r>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a:xfrm>
            <a:off x="493857" y="1130712"/>
            <a:ext cx="10515600" cy="4351338"/>
          </a:xfrm>
        </p:spPr>
        <p:txBody>
          <a:bodyPr/>
          <a:lstStyle/>
          <a:p>
            <a:endParaRPr lang="en-US" sz="2000"/>
          </a:p>
          <a:p>
            <a:endParaRPr lang="en-US" sz="2000"/>
          </a:p>
          <a:p>
            <a:endParaRPr lang="en-US" sz="2000"/>
          </a:p>
          <a:p>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28</a:t>
            </a:fld>
            <a:endParaRPr lang="en-US"/>
          </a:p>
        </p:txBody>
      </p:sp>
      <p:graphicFrame>
        <p:nvGraphicFramePr>
          <p:cNvPr id="5" name="Table 5">
            <a:extLst>
              <a:ext uri="{FF2B5EF4-FFF2-40B4-BE49-F238E27FC236}">
                <a16:creationId xmlns:a16="http://schemas.microsoft.com/office/drawing/2014/main" id="{69016217-A60D-30A7-3834-20657F0B4257}"/>
              </a:ext>
            </a:extLst>
          </p:cNvPr>
          <p:cNvGraphicFramePr>
            <a:graphicFrameLocks noGrp="1"/>
          </p:cNvGraphicFramePr>
          <p:nvPr>
            <p:extLst>
              <p:ext uri="{D42A27DB-BD31-4B8C-83A1-F6EECF244321}">
                <p14:modId xmlns:p14="http://schemas.microsoft.com/office/powerpoint/2010/main" val="3035081161"/>
              </p:ext>
            </p:extLst>
          </p:nvPr>
        </p:nvGraphicFramePr>
        <p:xfrm>
          <a:off x="371475" y="1020381"/>
          <a:ext cx="11421052" cy="4586383"/>
        </p:xfrm>
        <a:graphic>
          <a:graphicData uri="http://schemas.openxmlformats.org/drawingml/2006/table">
            <a:tbl>
              <a:tblPr firstRow="1" bandRow="1">
                <a:tableStyleId>{5C22544A-7EE6-4342-B048-85BDC9FD1C3A}</a:tableStyleId>
              </a:tblPr>
              <a:tblGrid>
                <a:gridCol w="2944380">
                  <a:extLst>
                    <a:ext uri="{9D8B030D-6E8A-4147-A177-3AD203B41FA5}">
                      <a16:colId xmlns:a16="http://schemas.microsoft.com/office/drawing/2014/main" val="1476109566"/>
                    </a:ext>
                  </a:extLst>
                </a:gridCol>
                <a:gridCol w="8476672">
                  <a:extLst>
                    <a:ext uri="{9D8B030D-6E8A-4147-A177-3AD203B41FA5}">
                      <a16:colId xmlns:a16="http://schemas.microsoft.com/office/drawing/2014/main" val="2740844395"/>
                    </a:ext>
                  </a:extLst>
                </a:gridCol>
              </a:tblGrid>
              <a:tr h="380143">
                <a:tc>
                  <a:txBody>
                    <a:bodyPr/>
                    <a:lstStyle/>
                    <a:p>
                      <a:r>
                        <a:rPr lang="en-US" b="0"/>
                        <a:t>Category</a:t>
                      </a:r>
                    </a:p>
                  </a:txBody>
                  <a:tcPr/>
                </a:tc>
                <a:tc>
                  <a:txBody>
                    <a:bodyPr/>
                    <a:lstStyle/>
                    <a:p>
                      <a:r>
                        <a:rPr lang="en-US"/>
                        <a:t>What does this include? </a:t>
                      </a:r>
                    </a:p>
                  </a:txBody>
                  <a:tcPr/>
                </a:tc>
                <a:extLst>
                  <a:ext uri="{0D108BD9-81ED-4DB2-BD59-A6C34878D82A}">
                    <a16:rowId xmlns:a16="http://schemas.microsoft.com/office/drawing/2014/main" val="1877629301"/>
                  </a:ext>
                </a:extLst>
              </a:tr>
              <a:tr h="3420549">
                <a:tc>
                  <a:txBody>
                    <a:bodyPr/>
                    <a:lstStyle/>
                    <a:p>
                      <a:r>
                        <a:rPr lang="en-US" sz="1800" b="1" u="sng"/>
                        <a:t>IPA Employees: </a:t>
                      </a:r>
                      <a:r>
                        <a:rPr lang="en-US" sz="1800" b="0"/>
                        <a:t>The specific authority for furloughing personnel who are working under mobility agreements pursuant to the IPA, either inside the Federal Government or with other organizations, will depend upon the nature of individual agreements, the status of the appointments, and/or the funding arrangements for the assignments. </a:t>
                      </a:r>
                    </a:p>
                    <a:p>
                      <a:endParaRPr lang="en-US" sz="1800" b="0"/>
                    </a:p>
                    <a:p>
                      <a:endParaRPr lang="en-US" sz="1800" b="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a:solidFill>
                            <a:schemeClr val="dk1"/>
                          </a:solidFill>
                          <a:effectLst/>
                          <a:latin typeface="+mn-lt"/>
                          <a:ea typeface="+mn-ea"/>
                          <a:cs typeface="+mn-cs"/>
                        </a:rPr>
                        <a:t>As a general rule, the following principles are applicable in determining whether to furlough personnel on IPA mobility assignments: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a:solidFill>
                            <a:schemeClr val="dk1"/>
                          </a:solidFill>
                          <a:effectLst/>
                          <a:latin typeface="+mn-lt"/>
                          <a:ea typeface="+mn-ea"/>
                          <a:cs typeface="+mn-cs"/>
                        </a:rPr>
                        <a:t>•Personnel on detail to Federal agencies from non-Federal organizations that do not pay or share the costs of the detail are subject to furlough in the same manner as other employees (as described above).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a:solidFill>
                            <a:schemeClr val="dk1"/>
                          </a:solidFill>
                          <a:effectLst/>
                          <a:latin typeface="+mn-lt"/>
                          <a:ea typeface="+mn-ea"/>
                          <a:cs typeface="+mn-cs"/>
                        </a:rPr>
                        <a:t>•Personnel from non-Federal organizations on appointments to the Federal Government are subject to furlough in the same manner as other employees.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a:solidFill>
                            <a:schemeClr val="dk1"/>
                          </a:solidFill>
                          <a:effectLst/>
                          <a:latin typeface="+mn-lt"/>
                          <a:ea typeface="+mn-ea"/>
                          <a:cs typeface="+mn-cs"/>
                        </a:rPr>
                        <a:t>•Personnel on detail to Federal agencies from non-Federal organizations may continue working, provided that the non-Federal organizations pay the total costs of the detail.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a:solidFill>
                            <a:schemeClr val="dk1"/>
                          </a:solidFill>
                          <a:effectLst/>
                          <a:latin typeface="+mn-lt"/>
                          <a:ea typeface="+mn-ea"/>
                          <a:cs typeface="+mn-cs"/>
                        </a:rPr>
                        <a:t>•Personnel on detail to Federal agencies from non-Federal organizations that share part of the costs of the detail may continue to work if the Federal portion of the cost was obligated from prior appropriations at the time of the IPA mobility agreements. In the event that a furlough takes place during a time for which no funds are appropriated, the assignment should be terminated.</a:t>
                      </a:r>
                      <a:endParaRPr lang="en-US" sz="1600" u="none" strike="noStrike" kern="120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p>
                  </a:txBody>
                  <a:tcPr/>
                </a:tc>
                <a:extLst>
                  <a:ext uri="{0D108BD9-81ED-4DB2-BD59-A6C34878D82A}">
                    <a16:rowId xmlns:a16="http://schemas.microsoft.com/office/drawing/2014/main" val="1753327349"/>
                  </a:ext>
                </a:extLst>
              </a:tr>
            </a:tbl>
          </a:graphicData>
        </a:graphic>
      </p:graphicFrame>
    </p:spTree>
    <p:extLst>
      <p:ext uri="{BB962C8B-B14F-4D97-AF65-F5344CB8AC3E}">
        <p14:creationId xmlns:p14="http://schemas.microsoft.com/office/powerpoint/2010/main" val="864774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04B9-3004-6AD9-4B14-A7F106B42828}"/>
              </a:ext>
            </a:extLst>
          </p:cNvPr>
          <p:cNvSpPr>
            <a:spLocks noGrp="1"/>
          </p:cNvSpPr>
          <p:nvPr>
            <p:ph type="title"/>
          </p:nvPr>
        </p:nvSpPr>
        <p:spPr>
          <a:xfrm>
            <a:off x="371475" y="243174"/>
            <a:ext cx="10515600" cy="618385"/>
          </a:xfrm>
        </p:spPr>
        <p:txBody>
          <a:bodyPr/>
          <a:lstStyle/>
          <a:p>
            <a:r>
              <a:rPr lang="en-US" sz="2400"/>
              <a:t>Section 4: Understanding Exempt, Excepted from furlough and furloughed (continued)</a:t>
            </a:r>
          </a:p>
        </p:txBody>
      </p:sp>
      <p:sp>
        <p:nvSpPr>
          <p:cNvPr id="3" name="Content Placeholder 2">
            <a:extLst>
              <a:ext uri="{FF2B5EF4-FFF2-40B4-BE49-F238E27FC236}">
                <a16:creationId xmlns:a16="http://schemas.microsoft.com/office/drawing/2014/main" id="{3DB752E8-DF88-27F3-EC52-A88611788A9E}"/>
              </a:ext>
            </a:extLst>
          </p:cNvPr>
          <p:cNvSpPr>
            <a:spLocks noGrp="1"/>
          </p:cNvSpPr>
          <p:nvPr>
            <p:ph idx="1"/>
          </p:nvPr>
        </p:nvSpPr>
        <p:spPr>
          <a:xfrm>
            <a:off x="493857" y="1130712"/>
            <a:ext cx="10515600" cy="4351338"/>
          </a:xfrm>
        </p:spPr>
        <p:txBody>
          <a:bodyPr/>
          <a:lstStyle/>
          <a:p>
            <a:endParaRPr lang="en-US" sz="2000"/>
          </a:p>
          <a:p>
            <a:endParaRPr lang="en-US" sz="2000"/>
          </a:p>
          <a:p>
            <a:endParaRPr lang="en-US" sz="2000"/>
          </a:p>
          <a:p>
            <a:endParaRPr lang="en-US" sz="2000"/>
          </a:p>
          <a:p>
            <a:pPr marL="0" indent="0">
              <a:buNone/>
            </a:pPr>
            <a:endParaRPr lang="en-US" sz="2000"/>
          </a:p>
        </p:txBody>
      </p:sp>
      <p:sp>
        <p:nvSpPr>
          <p:cNvPr id="4" name="Slide Number Placeholder 3">
            <a:extLst>
              <a:ext uri="{FF2B5EF4-FFF2-40B4-BE49-F238E27FC236}">
                <a16:creationId xmlns:a16="http://schemas.microsoft.com/office/drawing/2014/main" id="{6F3D61F0-7950-5382-54D6-4CA6D460F96D}"/>
              </a:ext>
            </a:extLst>
          </p:cNvPr>
          <p:cNvSpPr>
            <a:spLocks noGrp="1"/>
          </p:cNvSpPr>
          <p:nvPr>
            <p:ph type="sldNum" sz="quarter" idx="12"/>
          </p:nvPr>
        </p:nvSpPr>
        <p:spPr/>
        <p:txBody>
          <a:bodyPr/>
          <a:lstStyle/>
          <a:p>
            <a:fld id="{670A9334-4E67-F94F-A05E-0CE8B74A054E}" type="slidenum">
              <a:rPr lang="en-US" smtClean="0"/>
              <a:t>29</a:t>
            </a:fld>
            <a:endParaRPr lang="en-US"/>
          </a:p>
        </p:txBody>
      </p:sp>
      <p:graphicFrame>
        <p:nvGraphicFramePr>
          <p:cNvPr id="5" name="Table 5">
            <a:extLst>
              <a:ext uri="{FF2B5EF4-FFF2-40B4-BE49-F238E27FC236}">
                <a16:creationId xmlns:a16="http://schemas.microsoft.com/office/drawing/2014/main" id="{69016217-A60D-30A7-3834-20657F0B4257}"/>
              </a:ext>
            </a:extLst>
          </p:cNvPr>
          <p:cNvGraphicFramePr>
            <a:graphicFrameLocks noGrp="1"/>
          </p:cNvGraphicFramePr>
          <p:nvPr>
            <p:extLst>
              <p:ext uri="{D42A27DB-BD31-4B8C-83A1-F6EECF244321}">
                <p14:modId xmlns:p14="http://schemas.microsoft.com/office/powerpoint/2010/main" val="1100000515"/>
              </p:ext>
            </p:extLst>
          </p:nvPr>
        </p:nvGraphicFramePr>
        <p:xfrm>
          <a:off x="371475" y="1020381"/>
          <a:ext cx="11421052" cy="3946303"/>
        </p:xfrm>
        <a:graphic>
          <a:graphicData uri="http://schemas.openxmlformats.org/drawingml/2006/table">
            <a:tbl>
              <a:tblPr firstRow="1" bandRow="1">
                <a:tableStyleId>{5C22544A-7EE6-4342-B048-85BDC9FD1C3A}</a:tableStyleId>
              </a:tblPr>
              <a:tblGrid>
                <a:gridCol w="4182052">
                  <a:extLst>
                    <a:ext uri="{9D8B030D-6E8A-4147-A177-3AD203B41FA5}">
                      <a16:colId xmlns:a16="http://schemas.microsoft.com/office/drawing/2014/main" val="1476109566"/>
                    </a:ext>
                  </a:extLst>
                </a:gridCol>
                <a:gridCol w="7239000">
                  <a:extLst>
                    <a:ext uri="{9D8B030D-6E8A-4147-A177-3AD203B41FA5}">
                      <a16:colId xmlns:a16="http://schemas.microsoft.com/office/drawing/2014/main" val="2740844395"/>
                    </a:ext>
                  </a:extLst>
                </a:gridCol>
              </a:tblGrid>
              <a:tr h="380143">
                <a:tc>
                  <a:txBody>
                    <a:bodyPr/>
                    <a:lstStyle/>
                    <a:p>
                      <a:r>
                        <a:rPr lang="en-US"/>
                        <a:t>Category</a:t>
                      </a:r>
                    </a:p>
                  </a:txBody>
                  <a:tcPr/>
                </a:tc>
                <a:tc>
                  <a:txBody>
                    <a:bodyPr/>
                    <a:lstStyle/>
                    <a:p>
                      <a:r>
                        <a:rPr lang="en-US"/>
                        <a:t>What does this include? </a:t>
                      </a:r>
                    </a:p>
                  </a:txBody>
                  <a:tcPr/>
                </a:tc>
                <a:extLst>
                  <a:ext uri="{0D108BD9-81ED-4DB2-BD59-A6C34878D82A}">
                    <a16:rowId xmlns:a16="http://schemas.microsoft.com/office/drawing/2014/main" val="1877629301"/>
                  </a:ext>
                </a:extLst>
              </a:tr>
              <a:tr h="3420549">
                <a:tc>
                  <a:txBody>
                    <a:bodyPr/>
                    <a:lstStyle/>
                    <a:p>
                      <a:r>
                        <a:rPr lang="en-US" sz="1800" b="1" u="sng" kern="1200">
                          <a:solidFill>
                            <a:schemeClr val="dk1"/>
                          </a:solidFill>
                          <a:effectLst/>
                          <a:latin typeface="+mn-lt"/>
                          <a:ea typeface="+mn-ea"/>
                          <a:cs typeface="+mn-cs"/>
                        </a:rPr>
                        <a:t>Furloughed Employees Limited Function Recall:</a:t>
                      </a:r>
                      <a:r>
                        <a:rPr lang="en-US" sz="1800" u="sng" kern="1200">
                          <a:solidFill>
                            <a:schemeClr val="dk1"/>
                          </a:solidFill>
                          <a:effectLst/>
                          <a:latin typeface="+mn-lt"/>
                          <a:ea typeface="+mn-ea"/>
                          <a:cs typeface="+mn-cs"/>
                        </a:rPr>
                        <a:t> </a:t>
                      </a:r>
                      <a:r>
                        <a:rPr lang="en-US" sz="1800" kern="1200">
                          <a:solidFill>
                            <a:schemeClr val="dk1"/>
                          </a:solidFill>
                          <a:effectLst/>
                          <a:latin typeface="+mn-lt"/>
                          <a:ea typeface="+mn-ea"/>
                          <a:cs typeface="+mn-cs"/>
                        </a:rPr>
                        <a:t>Under the “safety of life and property”, VA employees may be brought in for a limited time only as necessary to protect an imminently threatened life or property interest if there is a reasonable likelihood that the safety of human life or the protection of property would be compromised. </a:t>
                      </a:r>
                      <a:endParaRPr lang="en-US" sz="1800" b="1"/>
                    </a:p>
                  </a:txBody>
                  <a:tcPr/>
                </a:tc>
                <a:tc>
                  <a:txBody>
                    <a:bodyPr/>
                    <a:lstStyle/>
                    <a:p>
                      <a:pPr marL="285750" lvl="0" indent="-285750">
                        <a:buFont typeface="Arial" panose="020B0604020202020204" pitchFamily="34" charset="0"/>
                        <a:buChar char="•"/>
                      </a:pPr>
                      <a:r>
                        <a:rPr lang="en-US" sz="1800" kern="1200">
                          <a:solidFill>
                            <a:schemeClr val="dk1"/>
                          </a:solidFill>
                          <a:effectLst/>
                          <a:latin typeface="+mn-lt"/>
                          <a:ea typeface="+mn-ea"/>
                          <a:cs typeface="+mn-cs"/>
                        </a:rPr>
                        <a:t>Employees may be recalled for limited duties to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Timekeeping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Emergencies in laboratories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Research Review Committee duties to address and process reportable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Purchase and receive emergency supplies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Any other activity that requires a short-term recall that if not performed would have a reasonable likelihood of threatening life and property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a:solidFill>
                          <a:schemeClr val="dk1"/>
                        </a:solidFill>
                        <a:effectLst/>
                        <a:latin typeface="+mn-lt"/>
                        <a:ea typeface="+mn-ea"/>
                        <a:cs typeface="+mn-cs"/>
                      </a:endParaRPr>
                    </a:p>
                    <a:p>
                      <a:pPr marL="0" indent="0">
                        <a:buFont typeface="Arial" panose="020B0604020202020204" pitchFamily="34" charset="0"/>
                        <a:buNone/>
                      </a:pPr>
                      <a:endParaRPr lang="en-US" sz="1400" kern="1200">
                        <a:solidFill>
                          <a:schemeClr val="dk1"/>
                        </a:solidFill>
                        <a:effectLst/>
                        <a:latin typeface="+mn-lt"/>
                        <a:ea typeface="+mn-ea"/>
                        <a:cs typeface="+mn-cs"/>
                      </a:endParaRPr>
                    </a:p>
                    <a:p>
                      <a:pPr marL="285750" lvl="0" indent="-285750">
                        <a:buFont typeface="Arial" panose="020B0604020202020204" pitchFamily="34" charset="0"/>
                        <a:buChar char="•"/>
                      </a:pPr>
                      <a:endParaRPr lang="en-US" sz="1600" u="none" strike="noStrike" kern="1200">
                        <a:solidFill>
                          <a:schemeClr val="dk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a:p>
                  </a:txBody>
                  <a:tcPr/>
                </a:tc>
                <a:extLst>
                  <a:ext uri="{0D108BD9-81ED-4DB2-BD59-A6C34878D82A}">
                    <a16:rowId xmlns:a16="http://schemas.microsoft.com/office/drawing/2014/main" val="1753327349"/>
                  </a:ext>
                </a:extLst>
              </a:tr>
            </a:tbl>
          </a:graphicData>
        </a:graphic>
      </p:graphicFrame>
    </p:spTree>
    <p:extLst>
      <p:ext uri="{BB962C8B-B14F-4D97-AF65-F5344CB8AC3E}">
        <p14:creationId xmlns:p14="http://schemas.microsoft.com/office/powerpoint/2010/main" val="251701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p:txBody>
          <a:bodyPr/>
          <a:lstStyle/>
          <a:p>
            <a:r>
              <a:rPr lang="en-US"/>
              <a:t>Objectives – for today’s training</a:t>
            </a:r>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3799676992"/>
              </p:ext>
            </p:extLst>
          </p:nvPr>
        </p:nvGraphicFramePr>
        <p:xfrm>
          <a:off x="683811" y="939425"/>
          <a:ext cx="10824378" cy="4978588"/>
        </p:xfrm>
        <a:graphic>
          <a:graphicData uri="http://schemas.openxmlformats.org/drawingml/2006/table">
            <a:tbl>
              <a:tblPr firstRow="1" bandRow="1">
                <a:tableStyleId>{5C22544A-7EE6-4342-B048-85BDC9FD1C3A}</a:tableStyleId>
              </a:tblPr>
              <a:tblGrid>
                <a:gridCol w="3507189">
                  <a:extLst>
                    <a:ext uri="{9D8B030D-6E8A-4147-A177-3AD203B41FA5}">
                      <a16:colId xmlns:a16="http://schemas.microsoft.com/office/drawing/2014/main" val="1139615655"/>
                    </a:ext>
                  </a:extLst>
                </a:gridCol>
                <a:gridCol w="7317189">
                  <a:extLst>
                    <a:ext uri="{9D8B030D-6E8A-4147-A177-3AD203B41FA5}">
                      <a16:colId xmlns:a16="http://schemas.microsoft.com/office/drawing/2014/main" val="2542939416"/>
                    </a:ext>
                  </a:extLst>
                </a:gridCol>
              </a:tblGrid>
              <a:tr h="962129">
                <a:tc>
                  <a:txBody>
                    <a:bodyPr/>
                    <a:lstStyle/>
                    <a:p>
                      <a:pPr algn="ctr"/>
                      <a:endParaRPr lang="en-US" sz="2000"/>
                    </a:p>
                    <a:p>
                      <a:pPr algn="ctr"/>
                      <a:r>
                        <a:rPr lang="en-US" sz="2000"/>
                        <a:t>Training Section:</a:t>
                      </a:r>
                    </a:p>
                    <a:p>
                      <a:endParaRPr lang="en-US" sz="2000"/>
                    </a:p>
                  </a:txBody>
                  <a:tcPr/>
                </a:tc>
                <a:tc>
                  <a:txBody>
                    <a:bodyPr/>
                    <a:lstStyle/>
                    <a:p>
                      <a:pPr algn="ctr"/>
                      <a:endParaRPr lang="en-US" sz="2000"/>
                    </a:p>
                    <a:p>
                      <a:pPr algn="ctr"/>
                      <a:r>
                        <a:rPr lang="en-US" sz="2000"/>
                        <a:t>By the end of this section, you will:</a:t>
                      </a:r>
                    </a:p>
                    <a:p>
                      <a:endParaRPr lang="en-US" sz="2000"/>
                    </a:p>
                  </a:txBody>
                  <a:tcPr/>
                </a:tc>
                <a:extLst>
                  <a:ext uri="{0D108BD9-81ED-4DB2-BD59-A6C34878D82A}">
                    <a16:rowId xmlns:a16="http://schemas.microsoft.com/office/drawing/2014/main" val="3500140859"/>
                  </a:ext>
                </a:extLst>
              </a:tr>
              <a:tr h="758850">
                <a:tc>
                  <a:txBody>
                    <a:bodyPr/>
                    <a:lstStyle/>
                    <a:p>
                      <a:r>
                        <a:rPr lang="en-US" sz="1600" b="1"/>
                        <a:t>Section 1: </a:t>
                      </a:r>
                      <a:r>
                        <a:rPr lang="en-US" sz="1600" b="0"/>
                        <a:t>FY 24 Appropriations Status</a:t>
                      </a:r>
                    </a:p>
                  </a:txBody>
                  <a:tcPr/>
                </a:tc>
                <a:tc>
                  <a:txBody>
                    <a:bodyPr/>
                    <a:lstStyle/>
                    <a:p>
                      <a:pPr marL="285750" indent="-285750">
                        <a:buFont typeface="Arial" panose="020B0604020202020204" pitchFamily="34" charset="0"/>
                        <a:buChar char="•"/>
                      </a:pPr>
                      <a:r>
                        <a:rPr lang="en-US" sz="1600"/>
                        <a:t>Understand the current status on FY 24 Appropriations</a:t>
                      </a:r>
                    </a:p>
                  </a:txBody>
                  <a:tcPr/>
                </a:tc>
                <a:extLst>
                  <a:ext uri="{0D108BD9-81ED-4DB2-BD59-A6C34878D82A}">
                    <a16:rowId xmlns:a16="http://schemas.microsoft.com/office/drawing/2014/main" val="585792441"/>
                  </a:ext>
                </a:extLst>
              </a:tr>
              <a:tr h="768758">
                <a:tc>
                  <a:txBody>
                    <a:bodyPr/>
                    <a:lstStyle/>
                    <a:p>
                      <a:r>
                        <a:rPr lang="en-US" sz="1600" b="1"/>
                        <a:t>Section 2: </a:t>
                      </a:r>
                      <a:r>
                        <a:rPr lang="en-US" sz="1600" b="0"/>
                        <a:t>What do I need to know about continuing resolutions?</a:t>
                      </a:r>
                    </a:p>
                  </a:txBody>
                  <a:tcPr/>
                </a:tc>
                <a:tc>
                  <a:txBody>
                    <a:bodyPr/>
                    <a:lstStyle/>
                    <a:p>
                      <a:pPr marL="342900" indent="-342900">
                        <a:buFont typeface="Arial" panose="020B0604020202020204" pitchFamily="34" charset="0"/>
                        <a:buChar char="•"/>
                      </a:pPr>
                      <a:r>
                        <a:rPr lang="en-US" sz="1600"/>
                        <a:t>Understand a CR</a:t>
                      </a:r>
                    </a:p>
                    <a:p>
                      <a:pPr marL="342900" indent="-342900">
                        <a:buFont typeface="Arial" panose="020B0604020202020204" pitchFamily="34" charset="0"/>
                        <a:buChar char="•"/>
                      </a:pPr>
                      <a:r>
                        <a:rPr lang="en-US" sz="1600"/>
                        <a:t>Understanding obligations by type during a CR</a:t>
                      </a:r>
                    </a:p>
                    <a:p>
                      <a:pPr marL="342900" indent="-342900">
                        <a:buFont typeface="Arial" panose="020B0604020202020204" pitchFamily="34" charset="0"/>
                        <a:buChar char="•"/>
                      </a:pPr>
                      <a:r>
                        <a:rPr lang="en-US" sz="1600"/>
                        <a:t>Understanding what is not impacted by a CR</a:t>
                      </a:r>
                    </a:p>
                  </a:txBody>
                  <a:tcPr/>
                </a:tc>
                <a:extLst>
                  <a:ext uri="{0D108BD9-81ED-4DB2-BD59-A6C34878D82A}">
                    <a16:rowId xmlns:a16="http://schemas.microsoft.com/office/drawing/2014/main" val="4110461937"/>
                  </a:ext>
                </a:extLst>
              </a:tr>
              <a:tr h="159960">
                <a:tc>
                  <a:txBody>
                    <a:bodyPr/>
                    <a:lstStyle/>
                    <a:p>
                      <a:r>
                        <a:rPr lang="en-US" sz="1600" b="1"/>
                        <a:t>Section 3: </a:t>
                      </a:r>
                      <a:r>
                        <a:rPr lang="en-US" sz="1600" b="0"/>
                        <a:t>How do I handle contracts/IPA in a CR?</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Understanding acquisitions/contracts/IPAs during a CR</a:t>
                      </a:r>
                    </a:p>
                    <a:p>
                      <a:pPr marL="342900" indent="-342900">
                        <a:buFont typeface="Arial" panose="020B0604020202020204" pitchFamily="34" charset="0"/>
                        <a:buChar char="•"/>
                      </a:pPr>
                      <a:endParaRPr lang="en-US" sz="1600"/>
                    </a:p>
                  </a:txBody>
                  <a:tcPr/>
                </a:tc>
                <a:extLst>
                  <a:ext uri="{0D108BD9-81ED-4DB2-BD59-A6C34878D82A}">
                    <a16:rowId xmlns:a16="http://schemas.microsoft.com/office/drawing/2014/main" val="1409403614"/>
                  </a:ext>
                </a:extLst>
              </a:tr>
              <a:tr h="553953">
                <a:tc>
                  <a:txBody>
                    <a:bodyPr/>
                    <a:lstStyle/>
                    <a:p>
                      <a:r>
                        <a:rPr lang="en-US" sz="1600" b="1"/>
                        <a:t>Section 4: </a:t>
                      </a:r>
                      <a:r>
                        <a:rPr lang="en-US" sz="1600" b="0"/>
                        <a:t>Understanding Government Shutdowns and how it impacts Research </a:t>
                      </a:r>
                    </a:p>
                  </a:txBody>
                  <a:tcPr/>
                </a:tc>
                <a:tc>
                  <a:txBody>
                    <a:bodyPr/>
                    <a:lstStyle/>
                    <a:p>
                      <a:pPr marL="285750" indent="-285750">
                        <a:buFont typeface="Arial" panose="020B0604020202020204" pitchFamily="34" charset="0"/>
                        <a:buChar char="•"/>
                      </a:pPr>
                      <a:r>
                        <a:rPr lang="en-US" sz="1600"/>
                        <a:t>Understanding the basics of a government shutdown</a:t>
                      </a:r>
                    </a:p>
                    <a:p>
                      <a:pPr marL="285750" indent="-285750">
                        <a:buFont typeface="Arial" panose="020B0604020202020204" pitchFamily="34" charset="0"/>
                        <a:buChar char="•"/>
                      </a:pPr>
                      <a:r>
                        <a:rPr lang="en-US" sz="1600"/>
                        <a:t>Understand order of operations: (1) Utilize prior-year (2) furlough certain functions</a:t>
                      </a:r>
                    </a:p>
                  </a:txBody>
                  <a:tcPr/>
                </a:tc>
                <a:extLst>
                  <a:ext uri="{0D108BD9-81ED-4DB2-BD59-A6C34878D82A}">
                    <a16:rowId xmlns:a16="http://schemas.microsoft.com/office/drawing/2014/main" val="2494356450"/>
                  </a:ext>
                </a:extLst>
              </a:tr>
              <a:tr h="320710">
                <a:tc>
                  <a:txBody>
                    <a:bodyPr/>
                    <a:lstStyle/>
                    <a:p>
                      <a:r>
                        <a:rPr lang="en-US" sz="1600" b="1"/>
                        <a:t>Section 5: </a:t>
                      </a:r>
                      <a:r>
                        <a:rPr lang="en-US" sz="1600" b="0"/>
                        <a:t>Understanding which functions are exempted, excepted, and furloughed</a:t>
                      </a:r>
                    </a:p>
                  </a:txBody>
                  <a:tcPr/>
                </a:tc>
                <a:tc>
                  <a:txBody>
                    <a:bodyPr/>
                    <a:lstStyle/>
                    <a:p>
                      <a:pPr marL="285750" indent="-285750">
                        <a:buFont typeface="Arial" panose="020B0604020202020204" pitchFamily="34" charset="0"/>
                        <a:buChar char="•"/>
                      </a:pPr>
                      <a:r>
                        <a:rPr lang="en-US" sz="1600"/>
                        <a:t>Understand which functions can/cannot continue once carryover exhausted</a:t>
                      </a:r>
                    </a:p>
                    <a:p>
                      <a:pPr marL="285750" indent="-285750">
                        <a:buFont typeface="Arial" panose="020B0604020202020204" pitchFamily="34" charset="0"/>
                        <a:buChar char="•"/>
                      </a:pPr>
                      <a:r>
                        <a:rPr lang="en-US" sz="1600"/>
                        <a:t>Understand how exempted, excepted, and furloughed apply to Research</a:t>
                      </a:r>
                    </a:p>
                    <a:p>
                      <a:pPr marL="285750" indent="-285750">
                        <a:buFont typeface="Arial" panose="020B0604020202020204" pitchFamily="34" charset="0"/>
                        <a:buChar char="•"/>
                      </a:pPr>
                      <a:r>
                        <a:rPr lang="en-US" sz="1600"/>
                        <a:t>Understand how this impacts staff on Interpersonal Agreements (IPAS)?</a:t>
                      </a:r>
                    </a:p>
                  </a:txBody>
                  <a:tcPr/>
                </a:tc>
                <a:extLst>
                  <a:ext uri="{0D108BD9-81ED-4DB2-BD59-A6C34878D82A}">
                    <a16:rowId xmlns:a16="http://schemas.microsoft.com/office/drawing/2014/main" val="1310101683"/>
                  </a:ext>
                </a:extLst>
              </a:tr>
              <a:tr h="40973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t>Q&amp;A</a:t>
                      </a:r>
                      <a:endParaRPr lang="en-US" sz="1600"/>
                    </a:p>
                  </a:txBody>
                  <a:tcPr/>
                </a:tc>
                <a:tc hMerge="1">
                  <a:txBody>
                    <a:bodyPr/>
                    <a:lstStyle/>
                    <a:p>
                      <a:pPr marL="0" indent="0">
                        <a:buFont typeface="Arial" panose="020B0604020202020204" pitchFamily="34" charset="0"/>
                        <a:buNone/>
                      </a:pPr>
                      <a:endParaRPr lang="en-US"/>
                    </a:p>
                  </a:txBody>
                  <a:tcPr/>
                </a:tc>
                <a:extLst>
                  <a:ext uri="{0D108BD9-81ED-4DB2-BD59-A6C34878D82A}">
                    <a16:rowId xmlns:a16="http://schemas.microsoft.com/office/drawing/2014/main" val="2996161857"/>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3</a:t>
            </a:fld>
            <a:endParaRPr lang="en-US"/>
          </a:p>
        </p:txBody>
      </p:sp>
      <p:sp>
        <p:nvSpPr>
          <p:cNvPr id="5" name="Date Placeholder 4">
            <a:extLst>
              <a:ext uri="{FF2B5EF4-FFF2-40B4-BE49-F238E27FC236}">
                <a16:creationId xmlns:a16="http://schemas.microsoft.com/office/drawing/2014/main" id="{A21780D2-3001-4DB6-A29D-CF8ED8B74D4B}"/>
              </a:ext>
            </a:extLst>
          </p:cNvPr>
          <p:cNvSpPr>
            <a:spLocks noGrp="1"/>
          </p:cNvSpPr>
          <p:nvPr>
            <p:ph type="dt" sz="half" idx="10"/>
          </p:nvPr>
        </p:nvSpPr>
        <p:spPr/>
        <p:txBody>
          <a:bodyPr/>
          <a:lstStyle/>
          <a:p>
            <a:fld id="{81834826-1826-4D53-8FE1-0AC2DC86A2AA}" type="datetime1">
              <a:rPr lang="en-US" smtClean="0"/>
              <a:t>11/21/2023</a:t>
            </a:fld>
            <a:endParaRPr lang="en-US"/>
          </a:p>
        </p:txBody>
      </p:sp>
    </p:spTree>
    <p:extLst>
      <p:ext uri="{BB962C8B-B14F-4D97-AF65-F5344CB8AC3E}">
        <p14:creationId xmlns:p14="http://schemas.microsoft.com/office/powerpoint/2010/main" val="412056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941D-AF37-78A7-8546-B1E4BB24409A}"/>
              </a:ext>
            </a:extLst>
          </p:cNvPr>
          <p:cNvSpPr>
            <a:spLocks noGrp="1"/>
          </p:cNvSpPr>
          <p:nvPr>
            <p:ph type="title"/>
          </p:nvPr>
        </p:nvSpPr>
        <p:spPr/>
        <p:txBody>
          <a:bodyPr/>
          <a:lstStyle/>
          <a:p>
            <a:r>
              <a:rPr lang="en-US"/>
              <a:t>Questions</a:t>
            </a:r>
          </a:p>
        </p:txBody>
      </p:sp>
      <p:pic>
        <p:nvPicPr>
          <p:cNvPr id="6" name="Content Placeholder 5">
            <a:extLst>
              <a:ext uri="{FF2B5EF4-FFF2-40B4-BE49-F238E27FC236}">
                <a16:creationId xmlns:a16="http://schemas.microsoft.com/office/drawing/2014/main" id="{95FCEE7C-F894-FB39-1527-D478B4675075}"/>
              </a:ext>
            </a:extLst>
          </p:cNvPr>
          <p:cNvPicPr>
            <a:picLocks noGrp="1" noChangeAspect="1"/>
          </p:cNvPicPr>
          <p:nvPr>
            <p:ph idx="1"/>
          </p:nvPr>
        </p:nvPicPr>
        <p:blipFill>
          <a:blip r:embed="rId2"/>
          <a:stretch>
            <a:fillRect/>
          </a:stretch>
        </p:blipFill>
        <p:spPr>
          <a:xfrm>
            <a:off x="3586162" y="1828006"/>
            <a:ext cx="4086225" cy="3419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75D717F6-5818-7D5B-CF36-271A0BDC4D3E}"/>
              </a:ext>
            </a:extLst>
          </p:cNvPr>
          <p:cNvSpPr>
            <a:spLocks noGrp="1"/>
          </p:cNvSpPr>
          <p:nvPr>
            <p:ph type="sldNum" sz="quarter" idx="12"/>
          </p:nvPr>
        </p:nvSpPr>
        <p:spPr/>
        <p:txBody>
          <a:bodyPr/>
          <a:lstStyle/>
          <a:p>
            <a:fld id="{670A9334-4E67-F94F-A05E-0CE8B74A054E}" type="slidenum">
              <a:rPr lang="en-US" smtClean="0"/>
              <a:t>30</a:t>
            </a:fld>
            <a:endParaRPr lang="en-US"/>
          </a:p>
        </p:txBody>
      </p:sp>
    </p:spTree>
    <p:extLst>
      <p:ext uri="{BB962C8B-B14F-4D97-AF65-F5344CB8AC3E}">
        <p14:creationId xmlns:p14="http://schemas.microsoft.com/office/powerpoint/2010/main" val="47471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CB9F-9A0B-7ECA-9604-0558B9D8E5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5FA6B1-D7DE-67E2-7CDE-CD1BB00178F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52B4C88-8C76-4CD6-0CD6-4011BE095D21}"/>
              </a:ext>
            </a:extLst>
          </p:cNvPr>
          <p:cNvSpPr>
            <a:spLocks noGrp="1"/>
          </p:cNvSpPr>
          <p:nvPr>
            <p:ph type="sldNum" sz="quarter" idx="12"/>
          </p:nvPr>
        </p:nvSpPr>
        <p:spPr/>
        <p:txBody>
          <a:bodyPr/>
          <a:lstStyle/>
          <a:p>
            <a:fld id="{670A9334-4E67-F94F-A05E-0CE8B74A054E}" type="slidenum">
              <a:rPr lang="en-US" smtClean="0"/>
              <a:t>4</a:t>
            </a:fld>
            <a:endParaRPr lang="en-US"/>
          </a:p>
        </p:txBody>
      </p:sp>
    </p:spTree>
    <p:extLst>
      <p:ext uri="{BB962C8B-B14F-4D97-AF65-F5344CB8AC3E}">
        <p14:creationId xmlns:p14="http://schemas.microsoft.com/office/powerpoint/2010/main" val="23010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54AA-C7B1-9517-9D6E-48B2926C70FE}"/>
              </a:ext>
            </a:extLst>
          </p:cNvPr>
          <p:cNvSpPr>
            <a:spLocks noGrp="1"/>
          </p:cNvSpPr>
          <p:nvPr>
            <p:ph type="title"/>
          </p:nvPr>
        </p:nvSpPr>
        <p:spPr/>
        <p:txBody>
          <a:bodyPr/>
          <a:lstStyle/>
          <a:p>
            <a:r>
              <a:rPr lang="en-US"/>
              <a:t>Section 1: FY 24 Appropriations Status</a:t>
            </a:r>
          </a:p>
        </p:txBody>
      </p:sp>
      <p:pic>
        <p:nvPicPr>
          <p:cNvPr id="6" name="Content Placeholder 5">
            <a:extLst>
              <a:ext uri="{FF2B5EF4-FFF2-40B4-BE49-F238E27FC236}">
                <a16:creationId xmlns:a16="http://schemas.microsoft.com/office/drawing/2014/main" id="{AEEF8BAD-8180-B246-3CEB-DC9C358B81E1}"/>
              </a:ext>
            </a:extLst>
          </p:cNvPr>
          <p:cNvPicPr>
            <a:picLocks noGrp="1" noChangeAspect="1"/>
          </p:cNvPicPr>
          <p:nvPr>
            <p:ph idx="1"/>
          </p:nvPr>
        </p:nvPicPr>
        <p:blipFill>
          <a:blip r:embed="rId2"/>
          <a:stretch>
            <a:fillRect/>
          </a:stretch>
        </p:blipFill>
        <p:spPr>
          <a:xfrm>
            <a:off x="357012" y="1513758"/>
            <a:ext cx="4094915" cy="3830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491A2986-B9FD-6E08-777A-8BA394710B54}"/>
              </a:ext>
            </a:extLst>
          </p:cNvPr>
          <p:cNvSpPr>
            <a:spLocks noGrp="1"/>
          </p:cNvSpPr>
          <p:nvPr>
            <p:ph type="sldNum" sz="quarter" idx="12"/>
          </p:nvPr>
        </p:nvSpPr>
        <p:spPr/>
        <p:txBody>
          <a:bodyPr/>
          <a:lstStyle/>
          <a:p>
            <a:fld id="{670A9334-4E67-F94F-A05E-0CE8B74A054E}" type="slidenum">
              <a:rPr lang="en-US" smtClean="0"/>
              <a:t>5</a:t>
            </a:fld>
            <a:endParaRPr lang="en-US"/>
          </a:p>
        </p:txBody>
      </p:sp>
      <p:pic>
        <p:nvPicPr>
          <p:cNvPr id="8" name="Picture 7">
            <a:extLst>
              <a:ext uri="{FF2B5EF4-FFF2-40B4-BE49-F238E27FC236}">
                <a16:creationId xmlns:a16="http://schemas.microsoft.com/office/drawing/2014/main" id="{73871A70-2824-29F7-0FE1-9CDDBAFDD4F8}"/>
              </a:ext>
            </a:extLst>
          </p:cNvPr>
          <p:cNvPicPr>
            <a:picLocks noChangeAspect="1"/>
          </p:cNvPicPr>
          <p:nvPr/>
        </p:nvPicPr>
        <p:blipFill>
          <a:blip r:embed="rId3"/>
          <a:stretch>
            <a:fillRect/>
          </a:stretch>
        </p:blipFill>
        <p:spPr>
          <a:xfrm>
            <a:off x="5232591" y="1854221"/>
            <a:ext cx="5959230" cy="3149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186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074A-C59E-D28C-62BB-3DC7D3EECDB4}"/>
              </a:ext>
            </a:extLst>
          </p:cNvPr>
          <p:cNvSpPr>
            <a:spLocks noGrp="1"/>
          </p:cNvSpPr>
          <p:nvPr>
            <p:ph type="title"/>
          </p:nvPr>
        </p:nvSpPr>
        <p:spPr/>
        <p:txBody>
          <a:bodyPr/>
          <a:lstStyle/>
          <a:p>
            <a:r>
              <a:rPr lang="en-US" sz="3200"/>
              <a:t>Section 2:</a:t>
            </a:r>
            <a:r>
              <a:rPr lang="en-US" sz="3200" b="1"/>
              <a:t>How do we operate under a continuing resolution?</a:t>
            </a:r>
            <a:r>
              <a:rPr lang="en-US" sz="3200"/>
              <a:t> </a:t>
            </a:r>
          </a:p>
        </p:txBody>
      </p:sp>
      <p:pic>
        <p:nvPicPr>
          <p:cNvPr id="6" name="Content Placeholder 5">
            <a:extLst>
              <a:ext uri="{FF2B5EF4-FFF2-40B4-BE49-F238E27FC236}">
                <a16:creationId xmlns:a16="http://schemas.microsoft.com/office/drawing/2014/main" id="{0ACAF125-6783-9FA2-16C2-F76FFD03121D}"/>
              </a:ext>
            </a:extLst>
          </p:cNvPr>
          <p:cNvPicPr>
            <a:picLocks noGrp="1" noChangeAspect="1"/>
          </p:cNvPicPr>
          <p:nvPr>
            <p:ph idx="1"/>
          </p:nvPr>
        </p:nvPicPr>
        <p:blipFill>
          <a:blip r:embed="rId2"/>
          <a:stretch>
            <a:fillRect/>
          </a:stretch>
        </p:blipFill>
        <p:spPr>
          <a:xfrm>
            <a:off x="1375585" y="1509307"/>
            <a:ext cx="5407770" cy="4163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69887860-FD53-AB90-391D-575F24176942}"/>
              </a:ext>
            </a:extLst>
          </p:cNvPr>
          <p:cNvSpPr>
            <a:spLocks noGrp="1"/>
          </p:cNvSpPr>
          <p:nvPr>
            <p:ph type="sldNum" sz="quarter" idx="12"/>
          </p:nvPr>
        </p:nvSpPr>
        <p:spPr/>
        <p:txBody>
          <a:bodyPr/>
          <a:lstStyle/>
          <a:p>
            <a:fld id="{670A9334-4E67-F94F-A05E-0CE8B74A054E}" type="slidenum">
              <a:rPr lang="en-US" smtClean="0"/>
              <a:t>6</a:t>
            </a:fld>
            <a:endParaRPr lang="en-US"/>
          </a:p>
        </p:txBody>
      </p:sp>
      <p:sp>
        <p:nvSpPr>
          <p:cNvPr id="7" name="Rectangle 6">
            <a:extLst>
              <a:ext uri="{FF2B5EF4-FFF2-40B4-BE49-F238E27FC236}">
                <a16:creationId xmlns:a16="http://schemas.microsoft.com/office/drawing/2014/main" id="{9ED7824D-E809-AB3F-6F93-09883809CDA2}"/>
              </a:ext>
            </a:extLst>
          </p:cNvPr>
          <p:cNvSpPr/>
          <p:nvPr/>
        </p:nvSpPr>
        <p:spPr>
          <a:xfrm>
            <a:off x="7735078" y="1716833"/>
            <a:ext cx="3750906" cy="22393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Yes, this will be on the exam!</a:t>
            </a:r>
          </a:p>
          <a:p>
            <a:pPr algn="ctr"/>
            <a:endParaRPr lang="en-US"/>
          </a:p>
          <a:p>
            <a:pPr algn="ctr"/>
            <a:r>
              <a:rPr lang="en-US">
                <a:hlinkClick r:id="rId3"/>
              </a:rPr>
              <a:t>ORD Finance Full FY 24 CR Guidance</a:t>
            </a:r>
            <a:endParaRPr lang="en-US"/>
          </a:p>
        </p:txBody>
      </p:sp>
      <p:cxnSp>
        <p:nvCxnSpPr>
          <p:cNvPr id="9" name="Straight Arrow Connector 8">
            <a:extLst>
              <a:ext uri="{FF2B5EF4-FFF2-40B4-BE49-F238E27FC236}">
                <a16:creationId xmlns:a16="http://schemas.microsoft.com/office/drawing/2014/main" id="{45A630B4-5EB4-C22C-AF74-EBBF5656A55E}"/>
              </a:ext>
            </a:extLst>
          </p:cNvPr>
          <p:cNvCxnSpPr/>
          <p:nvPr/>
        </p:nvCxnSpPr>
        <p:spPr>
          <a:xfrm flipH="1">
            <a:off x="6783355" y="3591055"/>
            <a:ext cx="951723" cy="3651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6305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85070-122D-E51D-DB12-C93CC7F1DCAE}"/>
              </a:ext>
            </a:extLst>
          </p:cNvPr>
          <p:cNvSpPr>
            <a:spLocks noGrp="1"/>
          </p:cNvSpPr>
          <p:nvPr>
            <p:ph type="title"/>
          </p:nvPr>
        </p:nvSpPr>
        <p:spPr/>
        <p:txBody>
          <a:bodyPr/>
          <a:lstStyle/>
          <a:p>
            <a:r>
              <a:rPr lang="en-US"/>
              <a:t>Section 1: FY 24 Appropriations Status</a:t>
            </a:r>
          </a:p>
        </p:txBody>
      </p:sp>
      <p:sp>
        <p:nvSpPr>
          <p:cNvPr id="3" name="Content Placeholder 2">
            <a:extLst>
              <a:ext uri="{FF2B5EF4-FFF2-40B4-BE49-F238E27FC236}">
                <a16:creationId xmlns:a16="http://schemas.microsoft.com/office/drawing/2014/main" id="{88B5CC42-B85B-631A-2D27-07F68B1968C9}"/>
              </a:ext>
            </a:extLst>
          </p:cNvPr>
          <p:cNvSpPr>
            <a:spLocks noGrp="1"/>
          </p:cNvSpPr>
          <p:nvPr>
            <p:ph idx="1"/>
          </p:nvPr>
        </p:nvSpPr>
        <p:spPr>
          <a:xfrm>
            <a:off x="713220" y="1093906"/>
            <a:ext cx="10515600" cy="4351338"/>
          </a:xfrm>
        </p:spPr>
        <p:txBody>
          <a:bodyPr vert="horz" lIns="91440" tIns="45720" rIns="91440" bIns="45720" rtlCol="0" anchor="t">
            <a:noAutofit/>
          </a:bodyPr>
          <a:lstStyle/>
          <a:p>
            <a:r>
              <a:rPr lang="en-US"/>
              <a:t>For FY 24, a 45 day Continuing Resolution (CR), providing funding through November 17, 2023 at the FY 23 level rate of operations ($916 Million).</a:t>
            </a:r>
          </a:p>
          <a:p>
            <a:r>
              <a:rPr lang="en-US"/>
              <a:t>The House has now passed a CR through </a:t>
            </a:r>
            <a:r>
              <a:rPr lang="en-US" b="1" u="sng"/>
              <a:t>January 19th</a:t>
            </a:r>
            <a:r>
              <a:rPr lang="en-US"/>
              <a:t>, and the Senate has signaled they will also advance the CR, and the President will sign the next CR bill. </a:t>
            </a:r>
          </a:p>
          <a:p>
            <a:r>
              <a:rPr lang="en-US"/>
              <a:t>Congress will now continue to work to pass full-year appropriations.  </a:t>
            </a:r>
          </a:p>
          <a:p>
            <a:r>
              <a:rPr lang="en-US"/>
              <a:t>The FY 24 full year request is:</a:t>
            </a:r>
            <a:endParaRPr lang="en-US">
              <a:ea typeface="Calibri"/>
              <a:cs typeface="Calibri"/>
            </a:endParaRPr>
          </a:p>
          <a:p>
            <a:pPr lvl="1"/>
            <a:r>
              <a:rPr lang="en-US"/>
              <a:t> $938 million for Medical and Prosthetics Research.</a:t>
            </a:r>
            <a:endParaRPr lang="en-US">
              <a:ea typeface="Calibri"/>
              <a:cs typeface="Calibri"/>
            </a:endParaRPr>
          </a:p>
          <a:p>
            <a:pPr lvl="1"/>
            <a:r>
              <a:rPr lang="en-US"/>
              <a:t>An additional $46 million is also available from the Toxic Exposure Fund (TEF), previously appropriated in the Fiscal Responsibility Act. </a:t>
            </a:r>
            <a:endParaRPr lang="en-US">
              <a:ea typeface="Calibri"/>
              <a:cs typeface="Calibri"/>
            </a:endParaRPr>
          </a:p>
        </p:txBody>
      </p:sp>
      <p:sp>
        <p:nvSpPr>
          <p:cNvPr id="4" name="Slide Number Placeholder 3">
            <a:extLst>
              <a:ext uri="{FF2B5EF4-FFF2-40B4-BE49-F238E27FC236}">
                <a16:creationId xmlns:a16="http://schemas.microsoft.com/office/drawing/2014/main" id="{FD287758-08C9-01D0-5ECA-D5D664C663F9}"/>
              </a:ext>
            </a:extLst>
          </p:cNvPr>
          <p:cNvSpPr>
            <a:spLocks noGrp="1"/>
          </p:cNvSpPr>
          <p:nvPr>
            <p:ph type="sldNum" sz="quarter" idx="12"/>
          </p:nvPr>
        </p:nvSpPr>
        <p:spPr/>
        <p:txBody>
          <a:bodyPr/>
          <a:lstStyle/>
          <a:p>
            <a:fld id="{670A9334-4E67-F94F-A05E-0CE8B74A054E}" type="slidenum">
              <a:rPr lang="en-US" smtClean="0"/>
              <a:t>7</a:t>
            </a:fld>
            <a:endParaRPr lang="en-US"/>
          </a:p>
        </p:txBody>
      </p:sp>
    </p:spTree>
    <p:extLst>
      <p:ext uri="{BB962C8B-B14F-4D97-AF65-F5344CB8AC3E}">
        <p14:creationId xmlns:p14="http://schemas.microsoft.com/office/powerpoint/2010/main" val="3966207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B26B-5A24-447F-A401-396CFEED7BA4}"/>
              </a:ext>
            </a:extLst>
          </p:cNvPr>
          <p:cNvSpPr>
            <a:spLocks noGrp="1"/>
          </p:cNvSpPr>
          <p:nvPr>
            <p:ph type="title"/>
          </p:nvPr>
        </p:nvSpPr>
        <p:spPr/>
        <p:txBody>
          <a:bodyPr/>
          <a:lstStyle/>
          <a:p>
            <a:pPr>
              <a:tabLst>
                <a:tab pos="4114800" algn="l"/>
              </a:tabLst>
            </a:pPr>
            <a:r>
              <a:rPr lang="en-US"/>
              <a:t>Section 2: What do I need to know about Continuing Resolutions (CR)?</a:t>
            </a:r>
          </a:p>
        </p:txBody>
      </p:sp>
      <p:sp>
        <p:nvSpPr>
          <p:cNvPr id="3" name="Content Placeholder 2">
            <a:extLst>
              <a:ext uri="{FF2B5EF4-FFF2-40B4-BE49-F238E27FC236}">
                <a16:creationId xmlns:a16="http://schemas.microsoft.com/office/drawing/2014/main" id="{F972EB20-C242-44B7-A814-7A5759C56B2E}"/>
              </a:ext>
            </a:extLst>
          </p:cNvPr>
          <p:cNvSpPr>
            <a:spLocks noGrp="1"/>
          </p:cNvSpPr>
          <p:nvPr>
            <p:ph idx="1"/>
          </p:nvPr>
        </p:nvSpPr>
        <p:spPr/>
        <p:txBody>
          <a:bodyPr/>
          <a:lstStyle/>
          <a:p>
            <a:pPr marL="0" indent="0">
              <a:buNone/>
            </a:pPr>
            <a:br>
              <a:rPr lang="en-US">
                <a:hlinkClick r:id="rId2"/>
              </a:rPr>
            </a:br>
            <a:br>
              <a:rPr lang="en-US" b="0" i="0">
                <a:solidFill>
                  <a:srgbClr val="000000"/>
                </a:solidFill>
                <a:effectLst/>
                <a:latin typeface="Segoe UI Web (West European)"/>
                <a:hlinkClick r:id="rId2"/>
              </a:rPr>
            </a:br>
            <a:endParaRPr lang="en-US"/>
          </a:p>
        </p:txBody>
      </p:sp>
      <p:sp>
        <p:nvSpPr>
          <p:cNvPr id="4" name="Slide Number Placeholder 3">
            <a:extLst>
              <a:ext uri="{FF2B5EF4-FFF2-40B4-BE49-F238E27FC236}">
                <a16:creationId xmlns:a16="http://schemas.microsoft.com/office/drawing/2014/main" id="{30C8CC5E-2421-497A-8161-99B0D32ABAA2}"/>
              </a:ext>
            </a:extLst>
          </p:cNvPr>
          <p:cNvSpPr>
            <a:spLocks noGrp="1"/>
          </p:cNvSpPr>
          <p:nvPr>
            <p:ph type="sldNum" sz="quarter" idx="12"/>
          </p:nvPr>
        </p:nvSpPr>
        <p:spPr/>
        <p:txBody>
          <a:bodyPr/>
          <a:lstStyle/>
          <a:p>
            <a:fld id="{670A9334-4E67-F94F-A05E-0CE8B74A054E}" type="slidenum">
              <a:rPr lang="en-US" smtClean="0"/>
              <a:t>8</a:t>
            </a:fld>
            <a:endParaRPr lang="en-US"/>
          </a:p>
        </p:txBody>
      </p:sp>
      <p:graphicFrame>
        <p:nvGraphicFramePr>
          <p:cNvPr id="5" name="Table 5">
            <a:extLst>
              <a:ext uri="{FF2B5EF4-FFF2-40B4-BE49-F238E27FC236}">
                <a16:creationId xmlns:a16="http://schemas.microsoft.com/office/drawing/2014/main" id="{7F9669C3-FFA1-EE96-DAF1-451ED0AA2226}"/>
              </a:ext>
            </a:extLst>
          </p:cNvPr>
          <p:cNvGraphicFramePr>
            <a:graphicFrameLocks noGrp="1"/>
          </p:cNvGraphicFramePr>
          <p:nvPr>
            <p:extLst>
              <p:ext uri="{D42A27DB-BD31-4B8C-83A1-F6EECF244321}">
                <p14:modId xmlns:p14="http://schemas.microsoft.com/office/powerpoint/2010/main" val="988464662"/>
              </p:ext>
            </p:extLst>
          </p:nvPr>
        </p:nvGraphicFramePr>
        <p:xfrm>
          <a:off x="1038224" y="1428040"/>
          <a:ext cx="9534526" cy="2839720"/>
        </p:xfrm>
        <a:graphic>
          <a:graphicData uri="http://schemas.openxmlformats.org/drawingml/2006/table">
            <a:tbl>
              <a:tblPr firstRow="1" bandRow="1">
                <a:tableStyleId>{5C22544A-7EE6-4342-B048-85BDC9FD1C3A}</a:tableStyleId>
              </a:tblPr>
              <a:tblGrid>
                <a:gridCol w="3648076">
                  <a:extLst>
                    <a:ext uri="{9D8B030D-6E8A-4147-A177-3AD203B41FA5}">
                      <a16:colId xmlns:a16="http://schemas.microsoft.com/office/drawing/2014/main" val="3186766858"/>
                    </a:ext>
                  </a:extLst>
                </a:gridCol>
                <a:gridCol w="5886450">
                  <a:extLst>
                    <a:ext uri="{9D8B030D-6E8A-4147-A177-3AD203B41FA5}">
                      <a16:colId xmlns:a16="http://schemas.microsoft.com/office/drawing/2014/main" val="2465913956"/>
                    </a:ext>
                  </a:extLst>
                </a:gridCol>
              </a:tblGrid>
              <a:tr h="370840">
                <a:tc>
                  <a:txBody>
                    <a:bodyPr/>
                    <a:lstStyle/>
                    <a:p>
                      <a:pPr algn="ctr"/>
                      <a:r>
                        <a:rPr lang="en-US"/>
                        <a:t>What do I need to know?</a:t>
                      </a:r>
                    </a:p>
                  </a:txBody>
                  <a:tcPr/>
                </a:tc>
                <a:tc>
                  <a:txBody>
                    <a:bodyPr/>
                    <a:lstStyle/>
                    <a:p>
                      <a:pPr algn="ctr"/>
                      <a:r>
                        <a:rPr lang="en-US"/>
                        <a:t>Answer</a:t>
                      </a:r>
                    </a:p>
                  </a:txBody>
                  <a:tcPr/>
                </a:tc>
                <a:extLst>
                  <a:ext uri="{0D108BD9-81ED-4DB2-BD59-A6C34878D82A}">
                    <a16:rowId xmlns:a16="http://schemas.microsoft.com/office/drawing/2014/main" val="3460074555"/>
                  </a:ext>
                </a:extLst>
              </a:tr>
              <a:tr h="370840">
                <a:tc>
                  <a:txBody>
                    <a:bodyPr/>
                    <a:lstStyle/>
                    <a:p>
                      <a:r>
                        <a:rPr lang="en-US"/>
                        <a:t>What is a CR?</a:t>
                      </a:r>
                    </a:p>
                  </a:txBody>
                  <a:tcPr/>
                </a:tc>
                <a:tc>
                  <a:txBody>
                    <a:bodyPr/>
                    <a:lstStyle/>
                    <a:p>
                      <a:r>
                        <a:rPr lang="en-US"/>
                        <a:t>CRs are short-term appropriations that bridge the gaps that arise between the end of appropriations for one fiscal year and the start of appropriations for the next.</a:t>
                      </a:r>
                    </a:p>
                  </a:txBody>
                  <a:tcPr/>
                </a:tc>
                <a:extLst>
                  <a:ext uri="{0D108BD9-81ED-4DB2-BD59-A6C34878D82A}">
                    <a16:rowId xmlns:a16="http://schemas.microsoft.com/office/drawing/2014/main" val="3051615527"/>
                  </a:ext>
                </a:extLst>
              </a:tr>
              <a:tr h="370840">
                <a:tc>
                  <a:txBody>
                    <a:bodyPr/>
                    <a:lstStyle/>
                    <a:p>
                      <a:r>
                        <a:rPr lang="en-US"/>
                        <a:t>What is the funding rate of CR?</a:t>
                      </a:r>
                    </a:p>
                  </a:txBody>
                  <a:tcPr/>
                </a:tc>
                <a:tc>
                  <a:txBody>
                    <a:bodyPr/>
                    <a:lstStyle/>
                    <a:p>
                      <a:r>
                        <a:rPr lang="en-US"/>
                        <a:t>CRs are funded at the rate of operations of the previous Fiscal Year.</a:t>
                      </a:r>
                    </a:p>
                  </a:txBody>
                  <a:tcPr/>
                </a:tc>
                <a:extLst>
                  <a:ext uri="{0D108BD9-81ED-4DB2-BD59-A6C34878D82A}">
                    <a16:rowId xmlns:a16="http://schemas.microsoft.com/office/drawing/2014/main" val="3968466669"/>
                  </a:ext>
                </a:extLst>
              </a:tr>
              <a:tr h="370840">
                <a:tc>
                  <a:txBody>
                    <a:bodyPr/>
                    <a:lstStyle/>
                    <a:p>
                      <a:r>
                        <a:rPr lang="en-US"/>
                        <a:t>What activities can be funded during a CR?</a:t>
                      </a:r>
                    </a:p>
                  </a:txBody>
                  <a:tcPr/>
                </a:tc>
                <a:tc>
                  <a:txBody>
                    <a:bodyPr/>
                    <a:lstStyle/>
                    <a:p>
                      <a:r>
                        <a:rPr lang="en-US"/>
                        <a:t>All Research activities (with limited exceptions for new major programs that are listed in the President’s Budget Request) should continue uninterrupted during a CR.</a:t>
                      </a:r>
                    </a:p>
                  </a:txBody>
                  <a:tcPr/>
                </a:tc>
                <a:extLst>
                  <a:ext uri="{0D108BD9-81ED-4DB2-BD59-A6C34878D82A}">
                    <a16:rowId xmlns:a16="http://schemas.microsoft.com/office/drawing/2014/main" val="547922778"/>
                  </a:ext>
                </a:extLst>
              </a:tr>
            </a:tbl>
          </a:graphicData>
        </a:graphic>
      </p:graphicFrame>
      <p:sp>
        <p:nvSpPr>
          <p:cNvPr id="6" name="Rectangle 5">
            <a:extLst>
              <a:ext uri="{FF2B5EF4-FFF2-40B4-BE49-F238E27FC236}">
                <a16:creationId xmlns:a16="http://schemas.microsoft.com/office/drawing/2014/main" id="{45B8547E-87D4-C7A0-501E-2D53FDAE66D2}"/>
              </a:ext>
            </a:extLst>
          </p:cNvPr>
          <p:cNvSpPr/>
          <p:nvPr/>
        </p:nvSpPr>
        <p:spPr>
          <a:xfrm>
            <a:off x="990600" y="4539321"/>
            <a:ext cx="9896475" cy="7436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l"/>
            <a:r>
              <a:rPr lang="en-US">
                <a:solidFill>
                  <a:schemeClr val="tx1"/>
                </a:solidFill>
              </a:rPr>
              <a:t>For further details consult our guidance, </a:t>
            </a:r>
            <a:r>
              <a:rPr lang="en-US">
                <a:solidFill>
                  <a:schemeClr val="tx1"/>
                </a:solidFill>
                <a:hlinkClick r:id="rId3"/>
              </a:rPr>
              <a:t>FY 2024 Guidance on Budget Execution during a Continuing Resolution (Appendix B)</a:t>
            </a:r>
            <a:r>
              <a:rPr lang="en-US">
                <a:solidFill>
                  <a:schemeClr val="tx1"/>
                </a:solidFill>
              </a:rPr>
              <a:t> </a:t>
            </a:r>
            <a:endParaRPr lang="en-US" u="sng">
              <a:solidFill>
                <a:schemeClr val="tx1"/>
              </a:solidFill>
            </a:endParaRPr>
          </a:p>
          <a:p>
            <a:pPr algn="ctr"/>
            <a:endParaRPr lang="en-US"/>
          </a:p>
        </p:txBody>
      </p:sp>
    </p:spTree>
    <p:extLst>
      <p:ext uri="{BB962C8B-B14F-4D97-AF65-F5344CB8AC3E}">
        <p14:creationId xmlns:p14="http://schemas.microsoft.com/office/powerpoint/2010/main" val="1531118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9F70-7CF2-885A-FD8F-1C95138FB8F3}"/>
              </a:ext>
            </a:extLst>
          </p:cNvPr>
          <p:cNvSpPr>
            <a:spLocks noGrp="1"/>
          </p:cNvSpPr>
          <p:nvPr>
            <p:ph type="title"/>
          </p:nvPr>
        </p:nvSpPr>
        <p:spPr/>
        <p:txBody>
          <a:bodyPr/>
          <a:lstStyle/>
          <a:p>
            <a:r>
              <a:rPr lang="en-US"/>
              <a:t>How many CRs did we have the last few years?</a:t>
            </a:r>
          </a:p>
        </p:txBody>
      </p:sp>
      <p:graphicFrame>
        <p:nvGraphicFramePr>
          <p:cNvPr id="5" name="Table 5">
            <a:extLst>
              <a:ext uri="{FF2B5EF4-FFF2-40B4-BE49-F238E27FC236}">
                <a16:creationId xmlns:a16="http://schemas.microsoft.com/office/drawing/2014/main" id="{38DF601C-58CF-EAB1-7F3D-9D0F738A08E4}"/>
              </a:ext>
            </a:extLst>
          </p:cNvPr>
          <p:cNvGraphicFramePr>
            <a:graphicFrameLocks noGrp="1"/>
          </p:cNvGraphicFramePr>
          <p:nvPr>
            <p:ph idx="1"/>
            <p:extLst>
              <p:ext uri="{D42A27DB-BD31-4B8C-83A1-F6EECF244321}">
                <p14:modId xmlns:p14="http://schemas.microsoft.com/office/powerpoint/2010/main" val="999541470"/>
              </p:ext>
            </p:extLst>
          </p:nvPr>
        </p:nvGraphicFramePr>
        <p:xfrm>
          <a:off x="1106343" y="1546804"/>
          <a:ext cx="5346122" cy="3235960"/>
        </p:xfrm>
        <a:graphic>
          <a:graphicData uri="http://schemas.openxmlformats.org/drawingml/2006/table">
            <a:tbl>
              <a:tblPr firstRow="1" bandRow="1">
                <a:tableStyleId>{5C22544A-7EE6-4342-B048-85BDC9FD1C3A}</a:tableStyleId>
              </a:tblPr>
              <a:tblGrid>
                <a:gridCol w="786600">
                  <a:extLst>
                    <a:ext uri="{9D8B030D-6E8A-4147-A177-3AD203B41FA5}">
                      <a16:colId xmlns:a16="http://schemas.microsoft.com/office/drawing/2014/main" val="4251086288"/>
                    </a:ext>
                  </a:extLst>
                </a:gridCol>
                <a:gridCol w="1542984">
                  <a:extLst>
                    <a:ext uri="{9D8B030D-6E8A-4147-A177-3AD203B41FA5}">
                      <a16:colId xmlns:a16="http://schemas.microsoft.com/office/drawing/2014/main" val="2914832519"/>
                    </a:ext>
                  </a:extLst>
                </a:gridCol>
                <a:gridCol w="3016538">
                  <a:extLst>
                    <a:ext uri="{9D8B030D-6E8A-4147-A177-3AD203B41FA5}">
                      <a16:colId xmlns:a16="http://schemas.microsoft.com/office/drawing/2014/main" val="1510883101"/>
                    </a:ext>
                  </a:extLst>
                </a:gridCol>
              </a:tblGrid>
              <a:tr h="370840">
                <a:tc>
                  <a:txBody>
                    <a:bodyPr/>
                    <a:lstStyle/>
                    <a:p>
                      <a:r>
                        <a:rPr lang="en-US"/>
                        <a:t>Fiscal Year</a:t>
                      </a:r>
                    </a:p>
                  </a:txBody>
                  <a:tcPr/>
                </a:tc>
                <a:tc>
                  <a:txBody>
                    <a:bodyPr/>
                    <a:lstStyle/>
                    <a:p>
                      <a:r>
                        <a:rPr lang="en-US"/>
                        <a:t># of separate CR bills</a:t>
                      </a:r>
                    </a:p>
                  </a:txBody>
                  <a:tcPr/>
                </a:tc>
                <a:tc>
                  <a:txBody>
                    <a:bodyPr/>
                    <a:lstStyle/>
                    <a:p>
                      <a:r>
                        <a:rPr lang="en-US"/>
                        <a:t>Date we received final bill</a:t>
                      </a:r>
                    </a:p>
                  </a:txBody>
                  <a:tcPr/>
                </a:tc>
                <a:extLst>
                  <a:ext uri="{0D108BD9-81ED-4DB2-BD59-A6C34878D82A}">
                    <a16:rowId xmlns:a16="http://schemas.microsoft.com/office/drawing/2014/main" val="3370550696"/>
                  </a:ext>
                </a:extLst>
              </a:tr>
              <a:tr h="370840">
                <a:tc>
                  <a:txBody>
                    <a:bodyPr/>
                    <a:lstStyle/>
                    <a:p>
                      <a:r>
                        <a:rPr lang="en-US"/>
                        <a:t>2024</a:t>
                      </a:r>
                    </a:p>
                  </a:txBody>
                  <a:tcPr>
                    <a:solidFill>
                      <a:schemeClr val="accent4"/>
                    </a:solidFill>
                  </a:tcPr>
                </a:tc>
                <a:tc>
                  <a:txBody>
                    <a:bodyPr/>
                    <a:lstStyle/>
                    <a:p>
                      <a:r>
                        <a:rPr lang="en-US"/>
                        <a:t>2</a:t>
                      </a:r>
                    </a:p>
                  </a:txBody>
                  <a:tcPr>
                    <a:solidFill>
                      <a:schemeClr val="accent4"/>
                    </a:solidFill>
                  </a:tcPr>
                </a:tc>
                <a:tc>
                  <a:txBody>
                    <a:bodyPr/>
                    <a:lstStyle/>
                    <a:p>
                      <a:r>
                        <a:rPr lang="en-US"/>
                        <a:t>No earlier than 1/19/24</a:t>
                      </a:r>
                    </a:p>
                  </a:txBody>
                  <a:tcPr>
                    <a:solidFill>
                      <a:schemeClr val="accent4"/>
                    </a:solidFill>
                  </a:tcPr>
                </a:tc>
                <a:extLst>
                  <a:ext uri="{0D108BD9-81ED-4DB2-BD59-A6C34878D82A}">
                    <a16:rowId xmlns:a16="http://schemas.microsoft.com/office/drawing/2014/main" val="2849034521"/>
                  </a:ext>
                </a:extLst>
              </a:tr>
              <a:tr h="370840">
                <a:tc>
                  <a:txBody>
                    <a:bodyPr/>
                    <a:lstStyle/>
                    <a:p>
                      <a:r>
                        <a:rPr lang="en-US"/>
                        <a:t>2023</a:t>
                      </a:r>
                    </a:p>
                  </a:txBody>
                  <a:tcPr/>
                </a:tc>
                <a:tc>
                  <a:txBody>
                    <a:bodyPr/>
                    <a:lstStyle/>
                    <a:p>
                      <a:r>
                        <a:rPr lang="en-US"/>
                        <a:t>3</a:t>
                      </a:r>
                    </a:p>
                  </a:txBody>
                  <a:tcPr/>
                </a:tc>
                <a:tc>
                  <a:txBody>
                    <a:bodyPr/>
                    <a:lstStyle/>
                    <a:p>
                      <a:r>
                        <a:rPr lang="en-US"/>
                        <a:t>12/29/2022</a:t>
                      </a:r>
                    </a:p>
                  </a:txBody>
                  <a:tcPr/>
                </a:tc>
                <a:extLst>
                  <a:ext uri="{0D108BD9-81ED-4DB2-BD59-A6C34878D82A}">
                    <a16:rowId xmlns:a16="http://schemas.microsoft.com/office/drawing/2014/main" val="3155035128"/>
                  </a:ext>
                </a:extLst>
              </a:tr>
              <a:tr h="370840">
                <a:tc>
                  <a:txBody>
                    <a:bodyPr/>
                    <a:lstStyle/>
                    <a:p>
                      <a:r>
                        <a:rPr lang="en-US"/>
                        <a:t>2022</a:t>
                      </a:r>
                    </a:p>
                  </a:txBody>
                  <a:tcPr/>
                </a:tc>
                <a:tc>
                  <a:txBody>
                    <a:bodyPr/>
                    <a:lstStyle/>
                    <a:p>
                      <a:r>
                        <a:rPr lang="en-US"/>
                        <a:t>4</a:t>
                      </a:r>
                    </a:p>
                  </a:txBody>
                  <a:tcPr/>
                </a:tc>
                <a:tc>
                  <a:txBody>
                    <a:bodyPr/>
                    <a:lstStyle/>
                    <a:p>
                      <a:r>
                        <a:rPr lang="en-US"/>
                        <a:t>3/15/2022</a:t>
                      </a:r>
                    </a:p>
                  </a:txBody>
                  <a:tcPr/>
                </a:tc>
                <a:extLst>
                  <a:ext uri="{0D108BD9-81ED-4DB2-BD59-A6C34878D82A}">
                    <a16:rowId xmlns:a16="http://schemas.microsoft.com/office/drawing/2014/main" val="430166369"/>
                  </a:ext>
                </a:extLst>
              </a:tr>
              <a:tr h="370840">
                <a:tc>
                  <a:txBody>
                    <a:bodyPr/>
                    <a:lstStyle/>
                    <a:p>
                      <a:r>
                        <a:rPr lang="en-US"/>
                        <a:t>2021</a:t>
                      </a:r>
                    </a:p>
                  </a:txBody>
                  <a:tcPr/>
                </a:tc>
                <a:tc>
                  <a:txBody>
                    <a:bodyPr/>
                    <a:lstStyle/>
                    <a:p>
                      <a:r>
                        <a:rPr lang="en-US"/>
                        <a:t>5</a:t>
                      </a:r>
                    </a:p>
                  </a:txBody>
                  <a:tcPr/>
                </a:tc>
                <a:tc>
                  <a:txBody>
                    <a:bodyPr/>
                    <a:lstStyle/>
                    <a:p>
                      <a:r>
                        <a:rPr lang="en-US"/>
                        <a:t>12/27/2020</a:t>
                      </a:r>
                    </a:p>
                  </a:txBody>
                  <a:tcPr/>
                </a:tc>
                <a:extLst>
                  <a:ext uri="{0D108BD9-81ED-4DB2-BD59-A6C34878D82A}">
                    <a16:rowId xmlns:a16="http://schemas.microsoft.com/office/drawing/2014/main" val="3764312458"/>
                  </a:ext>
                </a:extLst>
              </a:tr>
              <a:tr h="370840">
                <a:tc>
                  <a:txBody>
                    <a:bodyPr/>
                    <a:lstStyle/>
                    <a:p>
                      <a:r>
                        <a:rPr lang="en-US"/>
                        <a:t>2020</a:t>
                      </a:r>
                    </a:p>
                  </a:txBody>
                  <a:tcPr/>
                </a:tc>
                <a:tc>
                  <a:txBody>
                    <a:bodyPr/>
                    <a:lstStyle/>
                    <a:p>
                      <a:r>
                        <a:rPr lang="en-US"/>
                        <a:t>2</a:t>
                      </a:r>
                    </a:p>
                  </a:txBody>
                  <a:tcPr/>
                </a:tc>
                <a:tc>
                  <a:txBody>
                    <a:bodyPr/>
                    <a:lstStyle/>
                    <a:p>
                      <a:r>
                        <a:rPr lang="en-US"/>
                        <a:t>12/20/2019</a:t>
                      </a:r>
                    </a:p>
                  </a:txBody>
                  <a:tcPr/>
                </a:tc>
                <a:extLst>
                  <a:ext uri="{0D108BD9-81ED-4DB2-BD59-A6C34878D82A}">
                    <a16:rowId xmlns:a16="http://schemas.microsoft.com/office/drawing/2014/main" val="426163420"/>
                  </a:ext>
                </a:extLst>
              </a:tr>
              <a:tr h="370840">
                <a:tc>
                  <a:txBody>
                    <a:bodyPr/>
                    <a:lstStyle/>
                    <a:p>
                      <a:r>
                        <a:rPr lang="en-US"/>
                        <a:t>2019</a:t>
                      </a:r>
                    </a:p>
                  </a:txBody>
                  <a:tcPr/>
                </a:tc>
                <a:tc>
                  <a:txBody>
                    <a:bodyPr/>
                    <a:lstStyle/>
                    <a:p>
                      <a:r>
                        <a:rPr lang="en-US"/>
                        <a:t>0</a:t>
                      </a:r>
                    </a:p>
                  </a:txBody>
                  <a:tcPr/>
                </a:tc>
                <a:tc>
                  <a:txBody>
                    <a:bodyPr/>
                    <a:lstStyle/>
                    <a:p>
                      <a:r>
                        <a:rPr lang="en-US"/>
                        <a:t>9/21/2018</a:t>
                      </a:r>
                    </a:p>
                  </a:txBody>
                  <a:tcPr/>
                </a:tc>
                <a:extLst>
                  <a:ext uri="{0D108BD9-81ED-4DB2-BD59-A6C34878D82A}">
                    <a16:rowId xmlns:a16="http://schemas.microsoft.com/office/drawing/2014/main" val="2511291510"/>
                  </a:ext>
                </a:extLst>
              </a:tr>
              <a:tr h="370840">
                <a:tc>
                  <a:txBody>
                    <a:bodyPr/>
                    <a:lstStyle/>
                    <a:p>
                      <a:r>
                        <a:rPr lang="en-US"/>
                        <a:t>2018</a:t>
                      </a:r>
                    </a:p>
                  </a:txBody>
                  <a:tcPr/>
                </a:tc>
                <a:tc>
                  <a:txBody>
                    <a:bodyPr/>
                    <a:lstStyle/>
                    <a:p>
                      <a:r>
                        <a:rPr lang="en-US"/>
                        <a:t>5</a:t>
                      </a:r>
                    </a:p>
                  </a:txBody>
                  <a:tcPr/>
                </a:tc>
                <a:tc>
                  <a:txBody>
                    <a:bodyPr/>
                    <a:lstStyle/>
                    <a:p>
                      <a:r>
                        <a:rPr lang="en-US"/>
                        <a:t>3/23/2018</a:t>
                      </a:r>
                    </a:p>
                  </a:txBody>
                  <a:tcPr/>
                </a:tc>
                <a:extLst>
                  <a:ext uri="{0D108BD9-81ED-4DB2-BD59-A6C34878D82A}">
                    <a16:rowId xmlns:a16="http://schemas.microsoft.com/office/drawing/2014/main" val="1105189487"/>
                  </a:ext>
                </a:extLst>
              </a:tr>
            </a:tbl>
          </a:graphicData>
        </a:graphic>
      </p:graphicFrame>
      <p:sp>
        <p:nvSpPr>
          <p:cNvPr id="4" name="Slide Number Placeholder 3">
            <a:extLst>
              <a:ext uri="{FF2B5EF4-FFF2-40B4-BE49-F238E27FC236}">
                <a16:creationId xmlns:a16="http://schemas.microsoft.com/office/drawing/2014/main" id="{78054070-CFBE-AF1E-5A4F-16018495020D}"/>
              </a:ext>
            </a:extLst>
          </p:cNvPr>
          <p:cNvSpPr>
            <a:spLocks noGrp="1"/>
          </p:cNvSpPr>
          <p:nvPr>
            <p:ph type="sldNum" sz="quarter" idx="12"/>
          </p:nvPr>
        </p:nvSpPr>
        <p:spPr/>
        <p:txBody>
          <a:bodyPr/>
          <a:lstStyle/>
          <a:p>
            <a:fld id="{670A9334-4E67-F94F-A05E-0CE8B74A054E}" type="slidenum">
              <a:rPr lang="en-US" smtClean="0"/>
              <a:t>9</a:t>
            </a:fld>
            <a:endParaRPr lang="en-US"/>
          </a:p>
        </p:txBody>
      </p:sp>
      <p:sp>
        <p:nvSpPr>
          <p:cNvPr id="6" name="Rectangle 5">
            <a:extLst>
              <a:ext uri="{FF2B5EF4-FFF2-40B4-BE49-F238E27FC236}">
                <a16:creationId xmlns:a16="http://schemas.microsoft.com/office/drawing/2014/main" id="{EF5D7C70-5485-9D92-945C-BEC54982C1C8}"/>
              </a:ext>
            </a:extLst>
          </p:cNvPr>
          <p:cNvSpPr/>
          <p:nvPr/>
        </p:nvSpPr>
        <p:spPr>
          <a:xfrm>
            <a:off x="8109527" y="1616364"/>
            <a:ext cx="3565237" cy="2955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FY 24 is looking we will have multiple CRs (like FY 22 and FY 18).</a:t>
            </a:r>
          </a:p>
        </p:txBody>
      </p:sp>
    </p:spTree>
    <p:extLst>
      <p:ext uri="{BB962C8B-B14F-4D97-AF65-F5344CB8AC3E}">
        <p14:creationId xmlns:p14="http://schemas.microsoft.com/office/powerpoint/2010/main" val="29906956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638E4AAF33534EBE169DD2CE075C01" ma:contentTypeVersion="10" ma:contentTypeDescription="Create a new document." ma:contentTypeScope="" ma:versionID="d3d539ff1d9337ba5d95d6129067211d">
  <xsd:schema xmlns:xsd="http://www.w3.org/2001/XMLSchema" xmlns:xs="http://www.w3.org/2001/XMLSchema" xmlns:p="http://schemas.microsoft.com/office/2006/metadata/properties" xmlns:ns2="886558c9-644e-46d6-b7c4-93d8d67040fe" xmlns:ns3="6fd99b86-a2da-47ef-ab26-55e7009dfe6e" xmlns:ns4="fea499aa-8b5d-4e93-a98e-ef6443c22307" targetNamespace="http://schemas.microsoft.com/office/2006/metadata/properties" ma:root="true" ma:fieldsID="c322d5de27dc82bdc1c71c04df1a712a" ns2:_="" ns3:_="" ns4:_="">
    <xsd:import namespace="886558c9-644e-46d6-b7c4-93d8d67040fe"/>
    <xsd:import namespace="6fd99b86-a2da-47ef-ab26-55e7009dfe6e"/>
    <xsd:import namespace="fea499aa-8b5d-4e93-a98e-ef6443c223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4:SharedWithDetail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558c9-644e-46d6-b7c4-93d8d67040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99b86-a2da-47ef-ab26-55e7009dfe6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a499aa-8b5d-4e93-a98e-ef6443c22307"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EBE9D3-4971-4AC7-9A51-C7C39C7FEDB3}">
  <ds:schemaRefs>
    <ds:schemaRef ds:uri="6fd99b86-a2da-47ef-ab26-55e7009dfe6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886558c9-644e-46d6-b7c4-93d8d67040fe"/>
    <ds:schemaRef ds:uri="http://purl.org/dc/dcmitype/"/>
    <ds:schemaRef ds:uri="fea499aa-8b5d-4e93-a98e-ef6443c22307"/>
    <ds:schemaRef ds:uri="http://www.w3.org/XML/1998/namespace"/>
  </ds:schemaRefs>
</ds:datastoreItem>
</file>

<file path=customXml/itemProps2.xml><?xml version="1.0" encoding="utf-8"?>
<ds:datastoreItem xmlns:ds="http://schemas.openxmlformats.org/officeDocument/2006/customXml" ds:itemID="{B5EE57CB-D684-43D4-8A95-57E34A9346BC}">
  <ds:schemaRefs>
    <ds:schemaRef ds:uri="http://schemas.microsoft.com/sharepoint/v3/contenttype/forms"/>
  </ds:schemaRefs>
</ds:datastoreItem>
</file>

<file path=customXml/itemProps3.xml><?xml version="1.0" encoding="utf-8"?>
<ds:datastoreItem xmlns:ds="http://schemas.openxmlformats.org/officeDocument/2006/customXml" ds:itemID="{4BBAE81B-852F-4213-8749-31E948EF2BAA}">
  <ds:schemaRefs>
    <ds:schemaRef ds:uri="6fd99b86-a2da-47ef-ab26-55e7009dfe6e"/>
    <ds:schemaRef ds:uri="886558c9-644e-46d6-b7c4-93d8d67040fe"/>
    <ds:schemaRef ds:uri="fea499aa-8b5d-4e93-a98e-ef6443c223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3887</Words>
  <Application>Microsoft Office PowerPoint</Application>
  <PresentationFormat>Widescreen</PresentationFormat>
  <Paragraphs>346</Paragraphs>
  <Slides>30</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Bradley Hand ITC</vt:lpstr>
      <vt:lpstr>Calibri</vt:lpstr>
      <vt:lpstr>Calibri Light</vt:lpstr>
      <vt:lpstr>Segoe UI Web (West European)</vt:lpstr>
      <vt:lpstr>Wingdings</vt:lpstr>
      <vt:lpstr>1_Office Theme</vt:lpstr>
      <vt:lpstr>think-cell Slide</vt:lpstr>
      <vt:lpstr>PowerPoint Presentation</vt:lpstr>
      <vt:lpstr>Housekeeping Notes</vt:lpstr>
      <vt:lpstr>Objectives – for today’s training</vt:lpstr>
      <vt:lpstr>PowerPoint Presentation</vt:lpstr>
      <vt:lpstr>Section 1: FY 24 Appropriations Status</vt:lpstr>
      <vt:lpstr>Section 2:How do we operate under a continuing resolution? </vt:lpstr>
      <vt:lpstr>Section 1: FY 24 Appropriations Status</vt:lpstr>
      <vt:lpstr>Section 2: What do I need to know about Continuing Resolutions (CR)?</vt:lpstr>
      <vt:lpstr>How many CRs did we have the last few years?</vt:lpstr>
      <vt:lpstr>Funding not impacted by CR</vt:lpstr>
      <vt:lpstr>What do I need to know about budget execution during a CR?</vt:lpstr>
      <vt:lpstr>Details on CR by Obligation Type</vt:lpstr>
      <vt:lpstr>Section 3: How do I handle contracts/IPAs in a CR?</vt:lpstr>
      <vt:lpstr>What do I need to know about  obligating contracts/IPA during a CR?</vt:lpstr>
      <vt:lpstr>What is severable and nonseverable?</vt:lpstr>
      <vt:lpstr>Contracting during a CR (the specific actions required)</vt:lpstr>
      <vt:lpstr>Main considerations impacting CR and Contracting (Option Years)</vt:lpstr>
      <vt:lpstr>Understanding Government Shutdowns and how it impacts Research </vt:lpstr>
      <vt:lpstr>Section 4: Understanding Government Shutdowns and how it impacts Research </vt:lpstr>
      <vt:lpstr>Section 4:Order of Operations during a government shutdown </vt:lpstr>
      <vt:lpstr>Section 4: When Utilizing Prior Year Funding (0161A1 23-24)</vt:lpstr>
      <vt:lpstr>Section 4:  Once Prior Year is Exhausted and there is a Lapse of Medical &amp; Prosthetic Research appropriations</vt:lpstr>
      <vt:lpstr>Section 4: Understanding Exempt, Excepted from furlough and furloughed</vt:lpstr>
      <vt:lpstr>Section 4: Understanding Exempt, Excepted from furlough and furloughed (continued)</vt:lpstr>
      <vt:lpstr>Section 5 : Understanding which functions are exempted, excepted, and furloughed (during a shutdown) </vt:lpstr>
      <vt:lpstr>Section 4: Understanding Exempt, Excepted from furlough and furloughed (continued)</vt:lpstr>
      <vt:lpstr>Section 4: Understanding Exempt, Excepted from furlough and furloughed (continued)</vt:lpstr>
      <vt:lpstr>Section 4:  How are IPA employees handled during a Furlough situation</vt:lpstr>
      <vt:lpstr>Section 4: Understanding Exempt, Excepted from furlough and furloughed (continued)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CRs and Government Shutdowns</dc:title>
  <dc:subject>Understanding CRs and Government Shutdowns</dc:subject>
  <dc:creator>VA ORD</dc:creator>
  <cp:keywords>Understanding CRs and Government Shutdowns</cp:keywords>
  <cp:lastModifiedBy>Rivera, Portia T</cp:lastModifiedBy>
  <cp:revision>3</cp:revision>
  <dcterms:created xsi:type="dcterms:W3CDTF">2022-08-04T15:38:13Z</dcterms:created>
  <dcterms:modified xsi:type="dcterms:W3CDTF">2023-11-21T19:36:41Z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0x01010076638E4AAF33534EBE169DD2CE075C01</vt:lpwstr>
  </property>
</Properties>
</file>