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omments/modernComment_10FA_46008F8E.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963" r:id="rId5"/>
    <p:sldMasterId id="2147483962" r:id="rId6"/>
    <p:sldMasterId id="2147483932" r:id="rId7"/>
    <p:sldMasterId id="2147483973" r:id="rId8"/>
    <p:sldMasterId id="2147483985" r:id="rId9"/>
    <p:sldMasterId id="2147484009" r:id="rId10"/>
    <p:sldMasterId id="2147484021" r:id="rId11"/>
  </p:sldMasterIdLst>
  <p:notesMasterIdLst>
    <p:notesMasterId r:id="rId31"/>
  </p:notesMasterIdLst>
  <p:handoutMasterIdLst>
    <p:handoutMasterId r:id="rId32"/>
  </p:handoutMasterIdLst>
  <p:sldIdLst>
    <p:sldId id="1102" r:id="rId12"/>
    <p:sldId id="4340" r:id="rId13"/>
    <p:sldId id="4339" r:id="rId14"/>
    <p:sldId id="4341" r:id="rId15"/>
    <p:sldId id="4354" r:id="rId16"/>
    <p:sldId id="4347" r:id="rId17"/>
    <p:sldId id="4353" r:id="rId18"/>
    <p:sldId id="4355" r:id="rId19"/>
    <p:sldId id="4356" r:id="rId20"/>
    <p:sldId id="4357" r:id="rId21"/>
    <p:sldId id="4346" r:id="rId22"/>
    <p:sldId id="1059" r:id="rId23"/>
    <p:sldId id="4348" r:id="rId24"/>
    <p:sldId id="4343" r:id="rId25"/>
    <p:sldId id="4351" r:id="rId26"/>
    <p:sldId id="4344" r:id="rId27"/>
    <p:sldId id="4350" r:id="rId28"/>
    <p:sldId id="4352" r:id="rId29"/>
    <p:sldId id="434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924D3E-D64F-49CF-BBE5-262C9558AABF}">
          <p14:sldIdLst>
            <p14:sldId id="1102"/>
            <p14:sldId id="4340"/>
            <p14:sldId id="4339"/>
            <p14:sldId id="4341"/>
            <p14:sldId id="4354"/>
            <p14:sldId id="4347"/>
            <p14:sldId id="4353"/>
            <p14:sldId id="4355"/>
            <p14:sldId id="4356"/>
            <p14:sldId id="4357"/>
            <p14:sldId id="4346"/>
            <p14:sldId id="1059"/>
            <p14:sldId id="4348"/>
            <p14:sldId id="4343"/>
            <p14:sldId id="4351"/>
            <p14:sldId id="4344"/>
            <p14:sldId id="4350"/>
            <p14:sldId id="4352"/>
            <p14:sldId id="434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766B00-1FC6-43F2-61FD-C97F2B0051E9}" name="Katrina Young" initials="KY" userId="S::katrinayoung@cvpcorp.com::1eedfffd-033c-4bfb-84e0-623fc6e47ccb" providerId="AD"/>
  <p188:author id="{8069B2C8-A180-15D3-105F-74C8ED9F7DD1}" name="Kat Varga" initials="KV" userId="S::katvarga@cvpcorp.com::27b39ef9-9f2c-4219-ab68-87563686830f" providerId="AD"/>
  <p188:author id="{F15BDCDE-1275-2710-394B-3231091D8458}" name="Foster, Angela" initials="FA" userId="S::Angela.Foster@va.gov::29524050-54a8-4308-8bd1-10d67264d5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2"/>
    <a:srgbClr val="0070C0"/>
    <a:srgbClr val="B0D3EB"/>
    <a:srgbClr val="F4F1F2"/>
    <a:srgbClr val="AEB0B6"/>
    <a:srgbClr val="FFC000"/>
    <a:srgbClr val="AACA96"/>
    <a:srgbClr val="666666"/>
    <a:srgbClr val="FFEC88"/>
    <a:srgbClr val="FFF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76" autoAdjust="0"/>
    <p:restoredTop sz="94249" autoAdjust="0"/>
  </p:normalViewPr>
  <p:slideViewPr>
    <p:cSldViewPr snapToGrid="0">
      <p:cViewPr varScale="1">
        <p:scale>
          <a:sx n="112" d="100"/>
          <a:sy n="112" d="100"/>
        </p:scale>
        <p:origin x="52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s>
</file>

<file path=ppt/comments/modernComment_10FA_46008F8E.xml><?xml version="1.0" encoding="utf-8"?>
<p188:cmLst xmlns:a="http://schemas.openxmlformats.org/drawingml/2006/main" xmlns:r="http://schemas.openxmlformats.org/officeDocument/2006/relationships" xmlns:p188="http://schemas.microsoft.com/office/powerpoint/2018/8/main">
  <p188:cm id="{CEF145D8-0029-4A2F-BD08-05817941CC4F}" authorId="{10766B00-1FC6-43F2-61FD-C97F2B0051E9}" status="resolved" created="2023-11-21T04:10:29.613" complete="100000">
    <pc:sldMkLst xmlns:pc="http://schemas.microsoft.com/office/powerpoint/2013/main/command">
      <pc:docMk/>
      <pc:sldMk cId="1174441870" sldId="4346"/>
    </pc:sldMkLst>
    <p188:txBody>
      <a:bodyPr/>
      <a:lstStyle/>
      <a:p>
        <a:r>
          <a:rPr lang="en-US"/>
          <a:t>Add in Bradley Stein Recording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0AEDE0-782A-2A47-B9DC-ECEF64A824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C8A7FA-BE55-E548-BFB6-CE24D24A78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0C64CB-F274-C241-B622-F373B895B19A}" type="datetimeFigureOut">
              <a:rPr lang="en-US" smtClean="0"/>
              <a:t>12/11/2023</a:t>
            </a:fld>
            <a:endParaRPr lang="en-US"/>
          </a:p>
        </p:txBody>
      </p:sp>
      <p:sp>
        <p:nvSpPr>
          <p:cNvPr id="4" name="Footer Placeholder 3">
            <a:extLst>
              <a:ext uri="{FF2B5EF4-FFF2-40B4-BE49-F238E27FC236}">
                <a16:creationId xmlns:a16="http://schemas.microsoft.com/office/drawing/2014/main" id="{7707E3BB-FE9E-8C42-A9AF-0F242FEC10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6A978-349F-D14C-A016-D2F409AC23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F0C6A3-30D1-6C4D-9DE4-190C4ED97566}" type="slidenum">
              <a:rPr lang="en-US" smtClean="0"/>
              <a:t>‹#›</a:t>
            </a:fld>
            <a:endParaRPr lang="en-US"/>
          </a:p>
        </p:txBody>
      </p:sp>
    </p:spTree>
    <p:extLst>
      <p:ext uri="{BB962C8B-B14F-4D97-AF65-F5344CB8AC3E}">
        <p14:creationId xmlns:p14="http://schemas.microsoft.com/office/powerpoint/2010/main" val="332304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5E06E-1E0C-6B47-BC3A-DE5BA92E9EF0}" type="datetimeFigureOut">
              <a:rPr lang="en-US" smtClean="0"/>
              <a:t>12/11/2023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A3390-9212-B34C-85F4-E1FD24A52B6E}" type="slidenum">
              <a:rPr lang="en-US" smtClean="0"/>
              <a:t>‹#›</a:t>
            </a:fld>
            <a:endParaRPr lang="en-US"/>
          </a:p>
        </p:txBody>
      </p:sp>
    </p:spTree>
    <p:extLst>
      <p:ext uri="{BB962C8B-B14F-4D97-AF65-F5344CB8AC3E}">
        <p14:creationId xmlns:p14="http://schemas.microsoft.com/office/powerpoint/2010/main" val="14103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A3390-9212-B34C-85F4-E1FD24A52B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681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6.xml"/><Relationship Id="rId1" Type="http://schemas.openxmlformats.org/officeDocument/2006/relationships/tags" Target="../tags/tag7.xml"/><Relationship Id="rId4" Type="http://schemas.openxmlformats.org/officeDocument/2006/relationships/image" Target="../media/image12.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4" name="TextBox 3">
            <a:extLst>
              <a:ext uri="{FF2B5EF4-FFF2-40B4-BE49-F238E27FC236}">
                <a16:creationId xmlns:a16="http://schemas.microsoft.com/office/drawing/2014/main" id="{30DF38CE-CA87-A92C-A874-1CA15A616541}"/>
              </a:ext>
            </a:extLst>
          </p:cNvPr>
          <p:cNvSpPr txBox="1"/>
          <p:nvPr userDrawn="1"/>
        </p:nvSpPr>
        <p:spPr>
          <a:xfrm>
            <a:off x="275303" y="705956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163965906"/>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rgbClr val="003E72"/>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hasCustomPrompt="1"/>
          </p:nvPr>
        </p:nvSpPr>
        <p:spPr>
          <a:xfrm>
            <a:off x="2474649" y="2820512"/>
            <a:ext cx="8382000" cy="433163"/>
          </a:xfrm>
        </p:spPr>
        <p:txBody>
          <a:bodyPr>
            <a:noAutofit/>
          </a:bodyPr>
          <a:lstStyle>
            <a:lvl1pPr marL="0" indent="0" algn="l">
              <a:buNone/>
              <a:defRPr sz="30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rgbClr val="0070C0"/>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1369662057"/>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rgbClr val="003E72"/>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rgbClr val="0070C0"/>
                </a:solidFill>
                <a:latin typeface="+mj-lt"/>
              </a:defRPr>
            </a:lvl1pPr>
          </a:lstStyle>
          <a:p>
            <a:pPr lvl="0"/>
            <a:r>
              <a:rPr lang="en-US"/>
              <a:t>Briefer: Name and Title</a:t>
            </a:r>
          </a:p>
        </p:txBody>
      </p:sp>
    </p:spTree>
    <p:extLst>
      <p:ext uri="{BB962C8B-B14F-4D97-AF65-F5344CB8AC3E}">
        <p14:creationId xmlns:p14="http://schemas.microsoft.com/office/powerpoint/2010/main" val="2976180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504399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rgbClr val="003E7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269174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36844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892924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3E72"/>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77199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4F1F2"/>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925204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3E72"/>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880531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ree Photo Layout">
    <p:bg>
      <p:bgPr>
        <a:solidFill>
          <a:srgbClr val="003E72"/>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F18A60AC-D3F3-D24B-A172-52CFAE0E1A5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56CBECB-F5B7-8A41-92AE-ECDF0C88258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9" name="Picture Placeholder 2">
            <a:extLst>
              <a:ext uri="{FF2B5EF4-FFF2-40B4-BE49-F238E27FC236}">
                <a16:creationId xmlns:a16="http://schemas.microsoft.com/office/drawing/2014/main" id="{328F3A10-74EB-8140-B1C8-BC0BFB03775C}"/>
              </a:ext>
            </a:extLst>
          </p:cNvPr>
          <p:cNvSpPr>
            <a:spLocks noGrp="1" noChangeAspect="1"/>
          </p:cNvSpPr>
          <p:nvPr>
            <p:ph type="pic" idx="1"/>
          </p:nvPr>
        </p:nvSpPr>
        <p:spPr>
          <a:xfrm>
            <a:off x="57697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1" name="Picture Placeholder 2">
            <a:extLst>
              <a:ext uri="{FF2B5EF4-FFF2-40B4-BE49-F238E27FC236}">
                <a16:creationId xmlns:a16="http://schemas.microsoft.com/office/drawing/2014/main" id="{D956D3E6-4960-D34F-AE75-227EC434ECBF}"/>
              </a:ext>
            </a:extLst>
          </p:cNvPr>
          <p:cNvSpPr>
            <a:spLocks noGrp="1" noChangeAspect="1"/>
          </p:cNvSpPr>
          <p:nvPr>
            <p:ph type="pic" idx="13"/>
          </p:nvPr>
        </p:nvSpPr>
        <p:spPr>
          <a:xfrm>
            <a:off x="4465820"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2" name="Picture Placeholder 2">
            <a:extLst>
              <a:ext uri="{FF2B5EF4-FFF2-40B4-BE49-F238E27FC236}">
                <a16:creationId xmlns:a16="http://schemas.microsoft.com/office/drawing/2014/main" id="{D77A81EA-B9F9-6F49-AC46-6C7F9ED9A41E}"/>
              </a:ext>
            </a:extLst>
          </p:cNvPr>
          <p:cNvSpPr>
            <a:spLocks noGrp="1" noChangeAspect="1"/>
          </p:cNvSpPr>
          <p:nvPr>
            <p:ph type="pic" idx="14"/>
          </p:nvPr>
        </p:nvSpPr>
        <p:spPr>
          <a:xfrm>
            <a:off x="835466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3" name="Text Placeholder 11">
            <a:extLst>
              <a:ext uri="{FF2B5EF4-FFF2-40B4-BE49-F238E27FC236}">
                <a16:creationId xmlns:a16="http://schemas.microsoft.com/office/drawing/2014/main" id="{312B1E8F-ACEB-9F41-94E8-EF89588815EF}"/>
              </a:ext>
            </a:extLst>
          </p:cNvPr>
          <p:cNvSpPr>
            <a:spLocks noGrp="1"/>
          </p:cNvSpPr>
          <p:nvPr>
            <p:ph type="body" sz="quarter" idx="10" hasCustomPrompt="1"/>
          </p:nvPr>
        </p:nvSpPr>
        <p:spPr>
          <a:xfrm>
            <a:off x="576975"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4" name="Text Placeholder 11">
            <a:extLst>
              <a:ext uri="{FF2B5EF4-FFF2-40B4-BE49-F238E27FC236}">
                <a16:creationId xmlns:a16="http://schemas.microsoft.com/office/drawing/2014/main" id="{FF7D5364-A98E-324B-9640-119711DAB255}"/>
              </a:ext>
            </a:extLst>
          </p:cNvPr>
          <p:cNvSpPr>
            <a:spLocks noGrp="1"/>
          </p:cNvSpPr>
          <p:nvPr>
            <p:ph type="body" sz="quarter" idx="15" hasCustomPrompt="1"/>
          </p:nvPr>
        </p:nvSpPr>
        <p:spPr>
          <a:xfrm>
            <a:off x="4465820"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5" name="Text Placeholder 11">
            <a:extLst>
              <a:ext uri="{FF2B5EF4-FFF2-40B4-BE49-F238E27FC236}">
                <a16:creationId xmlns:a16="http://schemas.microsoft.com/office/drawing/2014/main" id="{88199739-712B-5F46-9CB6-5E91993A689C}"/>
              </a:ext>
            </a:extLst>
          </p:cNvPr>
          <p:cNvSpPr>
            <a:spLocks noGrp="1"/>
          </p:cNvSpPr>
          <p:nvPr>
            <p:ph type="body" sz="quarter" idx="16" hasCustomPrompt="1"/>
          </p:nvPr>
        </p:nvSpPr>
        <p:spPr>
          <a:xfrm>
            <a:off x="8354664" y="5067352"/>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pic>
        <p:nvPicPr>
          <p:cNvPr id="11" name="Picture 10" descr="Logo, company name&#10;&#10;Description automatically generated">
            <a:extLst>
              <a:ext uri="{FF2B5EF4-FFF2-40B4-BE49-F238E27FC236}">
                <a16:creationId xmlns:a16="http://schemas.microsoft.com/office/drawing/2014/main" id="{1AF3DDBD-7805-8049-9EB3-C88D4D6ECB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0092" y="5807370"/>
            <a:ext cx="1599784" cy="1275725"/>
          </a:xfrm>
          <a:prstGeom prst="rect">
            <a:avLst/>
          </a:prstGeom>
        </p:spPr>
      </p:pic>
      <p:sp>
        <p:nvSpPr>
          <p:cNvPr id="12" name="Title 1">
            <a:extLst>
              <a:ext uri="{FF2B5EF4-FFF2-40B4-BE49-F238E27FC236}">
                <a16:creationId xmlns:a16="http://schemas.microsoft.com/office/drawing/2014/main" id="{4E842729-BF0B-E849-B126-924832507D7D}"/>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72660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4154277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hoto, Two Subhead">
    <p:bg>
      <p:bgPr>
        <a:solidFill>
          <a:srgbClr val="003E7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DAFEDC8-B2AA-5548-AEB5-CF8F71E10219}"/>
              </a:ext>
            </a:extLst>
          </p:cNvPr>
          <p:cNvSpPr>
            <a:spLocks noGrp="1" noChangeAspect="1"/>
          </p:cNvSpPr>
          <p:nvPr>
            <p:ph type="pic" idx="14"/>
          </p:nvPr>
        </p:nvSpPr>
        <p:spPr>
          <a:xfrm>
            <a:off x="876451" y="1678906"/>
            <a:ext cx="4011391" cy="3740031"/>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a:extLst>
              <a:ext uri="{FF2B5EF4-FFF2-40B4-BE49-F238E27FC236}">
                <a16:creationId xmlns:a16="http://schemas.microsoft.com/office/drawing/2014/main" id="{6CBDB8C3-DD75-FA40-8422-6A1EF64343FA}"/>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
        <p:nvSpPr>
          <p:cNvPr id="14" name="Text Placeholder 2">
            <a:extLst>
              <a:ext uri="{FF2B5EF4-FFF2-40B4-BE49-F238E27FC236}">
                <a16:creationId xmlns:a16="http://schemas.microsoft.com/office/drawing/2014/main" id="{D988CD6E-51F9-EB4F-AFCC-453F7A9E5FE6}"/>
              </a:ext>
            </a:extLst>
          </p:cNvPr>
          <p:cNvSpPr>
            <a:spLocks noGrp="1"/>
          </p:cNvSpPr>
          <p:nvPr>
            <p:ph type="body" idx="1" hasCustomPrompt="1"/>
          </p:nvPr>
        </p:nvSpPr>
        <p:spPr>
          <a:xfrm>
            <a:off x="5186937"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5" name="Content Placeholder 2">
            <a:extLst>
              <a:ext uri="{FF2B5EF4-FFF2-40B4-BE49-F238E27FC236}">
                <a16:creationId xmlns:a16="http://schemas.microsoft.com/office/drawing/2014/main" id="{6A897506-57E8-6A4E-8941-937752535483}"/>
              </a:ext>
            </a:extLst>
          </p:cNvPr>
          <p:cNvSpPr>
            <a:spLocks noGrp="1"/>
          </p:cNvSpPr>
          <p:nvPr>
            <p:ph idx="11"/>
          </p:nvPr>
        </p:nvSpPr>
        <p:spPr>
          <a:xfrm>
            <a:off x="5185348"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8328745-A902-D746-BA15-6A29117B0B24}"/>
              </a:ext>
            </a:extLst>
          </p:cNvPr>
          <p:cNvSpPr>
            <a:spLocks noGrp="1"/>
          </p:cNvSpPr>
          <p:nvPr>
            <p:ph type="body" idx="15" hasCustomPrompt="1"/>
          </p:nvPr>
        </p:nvSpPr>
        <p:spPr>
          <a:xfrm>
            <a:off x="8273862"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7" name="Content Placeholder 2">
            <a:extLst>
              <a:ext uri="{FF2B5EF4-FFF2-40B4-BE49-F238E27FC236}">
                <a16:creationId xmlns:a16="http://schemas.microsoft.com/office/drawing/2014/main" id="{9D98BE3D-4285-6842-9B83-D5D197550E78}"/>
              </a:ext>
            </a:extLst>
          </p:cNvPr>
          <p:cNvSpPr>
            <a:spLocks noGrp="1"/>
          </p:cNvSpPr>
          <p:nvPr>
            <p:ph idx="16"/>
          </p:nvPr>
        </p:nvSpPr>
        <p:spPr>
          <a:xfrm>
            <a:off x="8272273"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a:extLst>
              <a:ext uri="{FF2B5EF4-FFF2-40B4-BE49-F238E27FC236}">
                <a16:creationId xmlns:a16="http://schemas.microsoft.com/office/drawing/2014/main" id="{14BEC88C-2F09-384A-863F-9886F90485C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A5DE173-5CB3-804F-81FA-101080272F9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19" name="Picture 18" descr="Logo, company name&#10;&#10;Description automatically generated">
            <a:extLst>
              <a:ext uri="{FF2B5EF4-FFF2-40B4-BE49-F238E27FC236}">
                <a16:creationId xmlns:a16="http://schemas.microsoft.com/office/drawing/2014/main" id="{78A4FEF8-97ED-FC4E-97C0-49461AA4F2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87842" y="5802073"/>
            <a:ext cx="1599784" cy="1275725"/>
          </a:xfrm>
          <a:prstGeom prst="rect">
            <a:avLst/>
          </a:prstGeom>
        </p:spPr>
      </p:pic>
    </p:spTree>
    <p:extLst>
      <p:ext uri="{BB962C8B-B14F-4D97-AF65-F5344CB8AC3E}">
        <p14:creationId xmlns:p14="http://schemas.microsoft.com/office/powerpoint/2010/main" val="4269211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3E72">
            <a:alpha val="0"/>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DEF38D-2163-434C-8A18-2294507C793E}"/>
              </a:ext>
            </a:extLst>
          </p:cNvPr>
          <p:cNvSpPr>
            <a:spLocks noGrp="1"/>
          </p:cNvSpPr>
          <p:nvPr>
            <p:ph type="title" hasCustomPrompt="1"/>
          </p:nvPr>
        </p:nvSpPr>
        <p:spPr>
          <a:xfrm>
            <a:off x="838200" y="1903751"/>
            <a:ext cx="10515600" cy="3252865"/>
          </a:xfrm>
          <a:prstGeom prst="rect">
            <a:avLst/>
          </a:prstGeom>
        </p:spPr>
        <p:txBody>
          <a:bodyPr/>
          <a:lstStyle>
            <a:lvl1pPr algn="l">
              <a:defRPr sz="5000" i="1">
                <a:solidFill>
                  <a:srgbClr val="002F56"/>
                </a:solidFill>
              </a:defRPr>
            </a:lvl1pPr>
          </a:lstStyle>
          <a:p>
            <a:r>
              <a:rPr lang="en-US"/>
              <a:t>Lorem Ipsum sit </a:t>
            </a:r>
            <a:r>
              <a:rPr lang="en-US" err="1"/>
              <a:t>amet</a:t>
            </a:r>
            <a:r>
              <a:rPr lang="en-US"/>
              <a:t> </a:t>
            </a:r>
            <a:r>
              <a:rPr lang="en-US" err="1"/>
              <a:t>turpis</a:t>
            </a:r>
            <a:r>
              <a:rPr lang="en-US"/>
              <a:t> </a:t>
            </a:r>
            <a:r>
              <a:rPr lang="en-US" err="1"/>
              <a:t>sodales</a:t>
            </a:r>
            <a:r>
              <a:rPr lang="en-US"/>
              <a:t>, </a:t>
            </a:r>
            <a:r>
              <a:rPr lang="en-US" err="1"/>
              <a:t>rutrum</a:t>
            </a:r>
            <a:r>
              <a:rPr lang="en-US"/>
              <a:t> </a:t>
            </a:r>
            <a:r>
              <a:rPr lang="en-US" err="1"/>
              <a:t>purus</a:t>
            </a:r>
            <a:r>
              <a:rPr lang="en-US"/>
              <a:t> vel, </a:t>
            </a:r>
            <a:r>
              <a:rPr lang="en-US" err="1"/>
              <a:t>consectetur</a:t>
            </a:r>
            <a:r>
              <a:rPr lang="en-US"/>
              <a:t> </a:t>
            </a:r>
            <a:r>
              <a:rPr lang="en-US" err="1"/>
              <a:t>mauris</a:t>
            </a:r>
            <a:r>
              <a:rPr lang="en-US"/>
              <a:t>. </a:t>
            </a:r>
            <a:r>
              <a:rPr lang="en-US" err="1"/>
              <a:t>Vivamus</a:t>
            </a:r>
            <a:r>
              <a:rPr lang="en-US"/>
              <a:t> </a:t>
            </a:r>
            <a:r>
              <a:rPr lang="en-US" err="1"/>
              <a:t>velit</a:t>
            </a:r>
            <a:r>
              <a:rPr lang="en-US"/>
              <a:t> </a:t>
            </a:r>
            <a:r>
              <a:rPr lang="en-US" err="1"/>
              <a:t>felis</a:t>
            </a:r>
            <a:r>
              <a:rPr lang="en-US"/>
              <a:t>, </a:t>
            </a:r>
            <a:r>
              <a:rPr lang="en-US" err="1"/>
              <a:t>commodo</a:t>
            </a:r>
            <a:r>
              <a:rPr lang="en-US"/>
              <a:t> </a:t>
            </a:r>
            <a:r>
              <a:rPr lang="en-US" err="1"/>
              <a:t>egetq</a:t>
            </a:r>
            <a:r>
              <a:rPr lang="en-US"/>
              <a:t> </a:t>
            </a:r>
            <a:r>
              <a:rPr lang="en-US" err="1"/>
              <a:t>eget</a:t>
            </a:r>
            <a:r>
              <a:rPr lang="en-US"/>
              <a:t> </a:t>
            </a:r>
            <a:r>
              <a:rPr lang="en-US" err="1"/>
              <a:t>pretium</a:t>
            </a:r>
            <a:r>
              <a:rPr lang="en-US"/>
              <a:t>.</a:t>
            </a:r>
          </a:p>
        </p:txBody>
      </p:sp>
      <p:sp>
        <p:nvSpPr>
          <p:cNvPr id="2" name="TextBox 1">
            <a:extLst>
              <a:ext uri="{FF2B5EF4-FFF2-40B4-BE49-F238E27FC236}">
                <a16:creationId xmlns:a16="http://schemas.microsoft.com/office/drawing/2014/main" id="{7F2E7323-F360-A944-A23F-8BB1C2872039}"/>
              </a:ext>
            </a:extLst>
          </p:cNvPr>
          <p:cNvSpPr txBox="1"/>
          <p:nvPr userDrawn="1"/>
        </p:nvSpPr>
        <p:spPr>
          <a:xfrm>
            <a:off x="835986" y="360084"/>
            <a:ext cx="1545236" cy="2708434"/>
          </a:xfrm>
          <a:prstGeom prst="rect">
            <a:avLst/>
          </a:prstGeom>
          <a:noFill/>
        </p:spPr>
        <p:txBody>
          <a:bodyPr wrap="square" rtlCol="0">
            <a:spAutoFit/>
          </a:bodyPr>
          <a:lstStyle/>
          <a:p>
            <a:r>
              <a:rPr lang="en-US" sz="17000" b="1" i="0">
                <a:solidFill>
                  <a:srgbClr val="003E72"/>
                </a:solidFill>
              </a:rPr>
              <a:t>“</a:t>
            </a:r>
          </a:p>
        </p:txBody>
      </p:sp>
      <p:pic>
        <p:nvPicPr>
          <p:cNvPr id="4" name="Picture 3" descr="Logo, company name&#10;&#10;Description automatically generated">
            <a:extLst>
              <a:ext uri="{FF2B5EF4-FFF2-40B4-BE49-F238E27FC236}">
                <a16:creationId xmlns:a16="http://schemas.microsoft.com/office/drawing/2014/main" id="{EEAF3F8E-9328-744E-8628-D661FED5EF57}"/>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6507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D93F441-8708-4C57-BEDD-F16299BFD638}"/>
              </a:ext>
            </a:extLst>
          </p:cNvPr>
          <p:cNvSpPr>
            <a:spLocks noGrp="1"/>
          </p:cNvSpPr>
          <p:nvPr>
            <p:ph type="pic" sz="quarter" idx="10"/>
          </p:nvPr>
        </p:nvSpPr>
        <p:spPr>
          <a:xfrm>
            <a:off x="739897" y="1609820"/>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5" name="Picture Placeholder 14">
            <a:extLst>
              <a:ext uri="{FF2B5EF4-FFF2-40B4-BE49-F238E27FC236}">
                <a16:creationId xmlns:a16="http://schemas.microsoft.com/office/drawing/2014/main" id="{A1FC8916-CB8D-4F38-992F-8D87C4D9F569}"/>
              </a:ext>
            </a:extLst>
          </p:cNvPr>
          <p:cNvSpPr>
            <a:spLocks noGrp="1"/>
          </p:cNvSpPr>
          <p:nvPr>
            <p:ph type="pic" sz="quarter" idx="11"/>
          </p:nvPr>
        </p:nvSpPr>
        <p:spPr>
          <a:xfrm>
            <a:off x="4567765"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8" name="Picture Placeholder 17">
            <a:extLst>
              <a:ext uri="{FF2B5EF4-FFF2-40B4-BE49-F238E27FC236}">
                <a16:creationId xmlns:a16="http://schemas.microsoft.com/office/drawing/2014/main" id="{13181C31-464D-4C1B-ADB2-8D3E6AE9D6FB}"/>
              </a:ext>
            </a:extLst>
          </p:cNvPr>
          <p:cNvSpPr>
            <a:spLocks noGrp="1"/>
          </p:cNvSpPr>
          <p:nvPr>
            <p:ph type="pic" sz="quarter" idx="12"/>
          </p:nvPr>
        </p:nvSpPr>
        <p:spPr>
          <a:xfrm>
            <a:off x="8395633"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8" name="Text Placeholder 2">
            <a:extLst>
              <a:ext uri="{FF2B5EF4-FFF2-40B4-BE49-F238E27FC236}">
                <a16:creationId xmlns:a16="http://schemas.microsoft.com/office/drawing/2014/main" id="{5E5F0E2A-8186-5E42-A58F-014EC1A9C2FE}"/>
              </a:ext>
            </a:extLst>
          </p:cNvPr>
          <p:cNvSpPr>
            <a:spLocks noGrp="1"/>
          </p:cNvSpPr>
          <p:nvPr>
            <p:ph type="body" idx="1" hasCustomPrompt="1"/>
          </p:nvPr>
        </p:nvSpPr>
        <p:spPr>
          <a:xfrm>
            <a:off x="1136133"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Text Placeholder 2">
            <a:extLst>
              <a:ext uri="{FF2B5EF4-FFF2-40B4-BE49-F238E27FC236}">
                <a16:creationId xmlns:a16="http://schemas.microsoft.com/office/drawing/2014/main" id="{3B9267EE-DF95-4F41-9970-DED2AE733025}"/>
              </a:ext>
            </a:extLst>
          </p:cNvPr>
          <p:cNvSpPr>
            <a:spLocks noGrp="1"/>
          </p:cNvSpPr>
          <p:nvPr>
            <p:ph type="body" idx="13" hasCustomPrompt="1"/>
          </p:nvPr>
        </p:nvSpPr>
        <p:spPr>
          <a:xfrm>
            <a:off x="4715675"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0" name="Text Placeholder 2">
            <a:extLst>
              <a:ext uri="{FF2B5EF4-FFF2-40B4-BE49-F238E27FC236}">
                <a16:creationId xmlns:a16="http://schemas.microsoft.com/office/drawing/2014/main" id="{A8C5E8EA-96B5-ED40-A322-AAE2CED18138}"/>
              </a:ext>
            </a:extLst>
          </p:cNvPr>
          <p:cNvSpPr>
            <a:spLocks noGrp="1"/>
          </p:cNvSpPr>
          <p:nvPr>
            <p:ph type="body" idx="14" hasCustomPrompt="1"/>
          </p:nvPr>
        </p:nvSpPr>
        <p:spPr>
          <a:xfrm>
            <a:off x="8295217" y="4835081"/>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2" name="Title 1">
            <a:extLst>
              <a:ext uri="{FF2B5EF4-FFF2-40B4-BE49-F238E27FC236}">
                <a16:creationId xmlns:a16="http://schemas.microsoft.com/office/drawing/2014/main" id="{6D89DB99-6AB8-364D-8E5F-07A10D3D21E0}"/>
              </a:ext>
            </a:extLst>
          </p:cNvPr>
          <p:cNvSpPr>
            <a:spLocks noGrp="1"/>
          </p:cNvSpPr>
          <p:nvPr>
            <p:ph type="title"/>
          </p:nvPr>
        </p:nvSpPr>
        <p:spPr>
          <a:xfrm>
            <a:off x="838200" y="365125"/>
            <a:ext cx="10515600" cy="1107137"/>
          </a:xfrm>
          <a:prstGeom prst="rect">
            <a:avLst/>
          </a:prstGeom>
        </p:spPr>
        <p:txBody>
          <a:bodyPr/>
          <a:lstStyle/>
          <a:p>
            <a:r>
              <a:rPr lang="en-US"/>
              <a:t>Click to edit Master title style</a:t>
            </a:r>
          </a:p>
        </p:txBody>
      </p:sp>
      <p:pic>
        <p:nvPicPr>
          <p:cNvPr id="12" name="Picture 11" descr="Logo, company name&#10;&#10;Description automatically generated">
            <a:extLst>
              <a:ext uri="{FF2B5EF4-FFF2-40B4-BE49-F238E27FC236}">
                <a16:creationId xmlns:a16="http://schemas.microsoft.com/office/drawing/2014/main" id="{800B02D9-1626-F840-B779-F9B1050065CC}"/>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18968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BB0C-3F42-3AFB-C6FE-61742F8662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8ED016-C20A-9EF3-F5DF-1D817EB53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B46CB8-C99D-A074-69BB-C1AA160B2791}"/>
              </a:ext>
            </a:extLst>
          </p:cNvPr>
          <p:cNvSpPr>
            <a:spLocks noGrp="1"/>
          </p:cNvSpPr>
          <p:nvPr>
            <p:ph type="dt" sz="half" idx="10"/>
          </p:nvPr>
        </p:nvSpPr>
        <p:spPr/>
        <p:txBody>
          <a:bodyPr/>
          <a:lstStyle/>
          <a:p>
            <a:fld id="{3521855E-AF5B-44AD-BB25-E16A6E046410}" type="datetimeFigureOut">
              <a:rPr lang="en-US" smtClean="0"/>
              <a:t>12/11/2023</a:t>
            </a:fld>
            <a:endParaRPr lang="en-US"/>
          </a:p>
        </p:txBody>
      </p:sp>
      <p:sp>
        <p:nvSpPr>
          <p:cNvPr id="5" name="Footer Placeholder 4">
            <a:extLst>
              <a:ext uri="{FF2B5EF4-FFF2-40B4-BE49-F238E27FC236}">
                <a16:creationId xmlns:a16="http://schemas.microsoft.com/office/drawing/2014/main" id="{F27DA05D-0268-416D-240F-5DBEDB08A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34C1C-E147-8410-428A-34A6E16A8A24}"/>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3078074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02C5-EC21-0C5E-91B5-D776DFCFA5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C8B4A9-33ED-E2F6-7888-F5E12A04BB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EDC4C-C6EF-3161-A533-63AD24452046}"/>
              </a:ext>
            </a:extLst>
          </p:cNvPr>
          <p:cNvSpPr>
            <a:spLocks noGrp="1"/>
          </p:cNvSpPr>
          <p:nvPr>
            <p:ph type="dt" sz="half" idx="10"/>
          </p:nvPr>
        </p:nvSpPr>
        <p:spPr/>
        <p:txBody>
          <a:bodyPr/>
          <a:lstStyle/>
          <a:p>
            <a:fld id="{3521855E-AF5B-44AD-BB25-E16A6E046410}" type="datetimeFigureOut">
              <a:rPr lang="en-US" smtClean="0"/>
              <a:t>12/11/2023</a:t>
            </a:fld>
            <a:endParaRPr lang="en-US"/>
          </a:p>
        </p:txBody>
      </p:sp>
      <p:sp>
        <p:nvSpPr>
          <p:cNvPr id="5" name="Footer Placeholder 4">
            <a:extLst>
              <a:ext uri="{FF2B5EF4-FFF2-40B4-BE49-F238E27FC236}">
                <a16:creationId xmlns:a16="http://schemas.microsoft.com/office/drawing/2014/main" id="{D506B596-CDAC-D9CD-8D5C-8D53BDF62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8A2A2-4B68-2A92-7507-C6C7E7D64D23}"/>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758324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62B13-5E1E-BF40-3B38-CD1920FFD3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3254B1-67AB-F589-A875-2E6792AEC6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22636B-0C3B-E9A0-0FF7-D3BE8F98C579}"/>
              </a:ext>
            </a:extLst>
          </p:cNvPr>
          <p:cNvSpPr>
            <a:spLocks noGrp="1"/>
          </p:cNvSpPr>
          <p:nvPr>
            <p:ph type="dt" sz="half" idx="10"/>
          </p:nvPr>
        </p:nvSpPr>
        <p:spPr/>
        <p:txBody>
          <a:bodyPr/>
          <a:lstStyle/>
          <a:p>
            <a:fld id="{3521855E-AF5B-44AD-BB25-E16A6E046410}" type="datetimeFigureOut">
              <a:rPr lang="en-US" smtClean="0"/>
              <a:t>12/11/2023</a:t>
            </a:fld>
            <a:endParaRPr lang="en-US"/>
          </a:p>
        </p:txBody>
      </p:sp>
      <p:sp>
        <p:nvSpPr>
          <p:cNvPr id="5" name="Footer Placeholder 4">
            <a:extLst>
              <a:ext uri="{FF2B5EF4-FFF2-40B4-BE49-F238E27FC236}">
                <a16:creationId xmlns:a16="http://schemas.microsoft.com/office/drawing/2014/main" id="{8006D1D6-0AED-8915-DD42-044B9DA01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381D3-D292-A949-176B-BAC1A46BC1CB}"/>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3470669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B28F-3B20-BD9B-A2C3-760A4CB12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1B3E1-F615-CAB0-7BD7-FF862DBAEF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5CB8A-6AA2-1BD1-F770-1762119978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C8C247-3394-3057-02EA-F76F24F22233}"/>
              </a:ext>
            </a:extLst>
          </p:cNvPr>
          <p:cNvSpPr>
            <a:spLocks noGrp="1"/>
          </p:cNvSpPr>
          <p:nvPr>
            <p:ph type="dt" sz="half" idx="10"/>
          </p:nvPr>
        </p:nvSpPr>
        <p:spPr/>
        <p:txBody>
          <a:bodyPr/>
          <a:lstStyle/>
          <a:p>
            <a:fld id="{3521855E-AF5B-44AD-BB25-E16A6E046410}" type="datetimeFigureOut">
              <a:rPr lang="en-US" smtClean="0"/>
              <a:t>12/11/2023</a:t>
            </a:fld>
            <a:endParaRPr lang="en-US"/>
          </a:p>
        </p:txBody>
      </p:sp>
      <p:sp>
        <p:nvSpPr>
          <p:cNvPr id="6" name="Footer Placeholder 5">
            <a:extLst>
              <a:ext uri="{FF2B5EF4-FFF2-40B4-BE49-F238E27FC236}">
                <a16:creationId xmlns:a16="http://schemas.microsoft.com/office/drawing/2014/main" id="{3824351C-7CA5-2D2F-D854-A5E5F9C2E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FDE9DC-BC7D-2E99-85B7-2025692CE771}"/>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2635905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61DD9-2BC7-A329-C079-E2D2A414C4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3C30D4-AA0A-A862-ADAC-3F9E389F2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25B38F-F587-505E-6568-4345CD6F2B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D02643-DDA7-4A36-DB31-0FEEFD454F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EE262F-FA0D-2B94-6983-148E3AD435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9EEAD6-4089-8FF2-7F51-DB0F3B90EAA6}"/>
              </a:ext>
            </a:extLst>
          </p:cNvPr>
          <p:cNvSpPr>
            <a:spLocks noGrp="1"/>
          </p:cNvSpPr>
          <p:nvPr>
            <p:ph type="dt" sz="half" idx="10"/>
          </p:nvPr>
        </p:nvSpPr>
        <p:spPr/>
        <p:txBody>
          <a:bodyPr/>
          <a:lstStyle/>
          <a:p>
            <a:fld id="{3521855E-AF5B-44AD-BB25-E16A6E046410}" type="datetimeFigureOut">
              <a:rPr lang="en-US" smtClean="0"/>
              <a:t>12/11/2023</a:t>
            </a:fld>
            <a:endParaRPr lang="en-US"/>
          </a:p>
        </p:txBody>
      </p:sp>
      <p:sp>
        <p:nvSpPr>
          <p:cNvPr id="8" name="Footer Placeholder 7">
            <a:extLst>
              <a:ext uri="{FF2B5EF4-FFF2-40B4-BE49-F238E27FC236}">
                <a16:creationId xmlns:a16="http://schemas.microsoft.com/office/drawing/2014/main" id="{4268EF19-A675-4ED9-E1A7-BA32809D0C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67310-0497-2FA4-3C33-F8E8C78EECEE}"/>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3887301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100E-B990-C404-8A21-7C50FF6179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3A38D7-8ACA-B1BF-0EB1-A7AED3D5FD26}"/>
              </a:ext>
            </a:extLst>
          </p:cNvPr>
          <p:cNvSpPr>
            <a:spLocks noGrp="1"/>
          </p:cNvSpPr>
          <p:nvPr>
            <p:ph type="dt" sz="half" idx="10"/>
          </p:nvPr>
        </p:nvSpPr>
        <p:spPr/>
        <p:txBody>
          <a:bodyPr/>
          <a:lstStyle/>
          <a:p>
            <a:fld id="{3521855E-AF5B-44AD-BB25-E16A6E046410}" type="datetimeFigureOut">
              <a:rPr lang="en-US" smtClean="0"/>
              <a:t>12/11/2023</a:t>
            </a:fld>
            <a:endParaRPr lang="en-US"/>
          </a:p>
        </p:txBody>
      </p:sp>
      <p:sp>
        <p:nvSpPr>
          <p:cNvPr id="4" name="Footer Placeholder 3">
            <a:extLst>
              <a:ext uri="{FF2B5EF4-FFF2-40B4-BE49-F238E27FC236}">
                <a16:creationId xmlns:a16="http://schemas.microsoft.com/office/drawing/2014/main" id="{307D86B9-1FDD-DEB5-00F9-FF793CB0F9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546286-9ADD-FC69-1CFE-CC2A2518882C}"/>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2377192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4888AA-2ED4-5D9C-D93D-A919B2EE511C}"/>
              </a:ext>
            </a:extLst>
          </p:cNvPr>
          <p:cNvSpPr>
            <a:spLocks noGrp="1"/>
          </p:cNvSpPr>
          <p:nvPr>
            <p:ph type="dt" sz="half" idx="10"/>
          </p:nvPr>
        </p:nvSpPr>
        <p:spPr/>
        <p:txBody>
          <a:bodyPr/>
          <a:lstStyle/>
          <a:p>
            <a:fld id="{3521855E-AF5B-44AD-BB25-E16A6E046410}" type="datetimeFigureOut">
              <a:rPr lang="en-US" smtClean="0"/>
              <a:t>12/11/2023</a:t>
            </a:fld>
            <a:endParaRPr lang="en-US"/>
          </a:p>
        </p:txBody>
      </p:sp>
      <p:sp>
        <p:nvSpPr>
          <p:cNvPr id="3" name="Footer Placeholder 2">
            <a:extLst>
              <a:ext uri="{FF2B5EF4-FFF2-40B4-BE49-F238E27FC236}">
                <a16:creationId xmlns:a16="http://schemas.microsoft.com/office/drawing/2014/main" id="{97BE8296-3E21-01DC-505C-ABE26CC95D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C4DD77-2E42-0106-DCE8-4DC3432DDAE6}"/>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1317869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765982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0714-44C6-79BF-019D-356E050764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15E9CA-9077-EC00-31E6-C6223B0153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D86294-D7BF-066C-A23D-113C5CD6A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FECAB-8271-1011-C2A4-80A6658917EF}"/>
              </a:ext>
            </a:extLst>
          </p:cNvPr>
          <p:cNvSpPr>
            <a:spLocks noGrp="1"/>
          </p:cNvSpPr>
          <p:nvPr>
            <p:ph type="dt" sz="half" idx="10"/>
          </p:nvPr>
        </p:nvSpPr>
        <p:spPr/>
        <p:txBody>
          <a:bodyPr/>
          <a:lstStyle/>
          <a:p>
            <a:fld id="{3521855E-AF5B-44AD-BB25-E16A6E046410}" type="datetimeFigureOut">
              <a:rPr lang="en-US" smtClean="0"/>
              <a:t>12/11/2023</a:t>
            </a:fld>
            <a:endParaRPr lang="en-US"/>
          </a:p>
        </p:txBody>
      </p:sp>
      <p:sp>
        <p:nvSpPr>
          <p:cNvPr id="6" name="Footer Placeholder 5">
            <a:extLst>
              <a:ext uri="{FF2B5EF4-FFF2-40B4-BE49-F238E27FC236}">
                <a16:creationId xmlns:a16="http://schemas.microsoft.com/office/drawing/2014/main" id="{40913957-BFA0-1329-8F4A-A50361A923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49057F-5A3C-6626-4837-11CF6B97F6AC}"/>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247082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D6F9-C2B7-0C1A-6A45-A11BE6EF1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D3CC12-554A-0F91-FCB3-30628052F7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32BFB7-8FBC-BE88-8889-8CD43438B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1812C8-CB39-A7D4-D290-DA3DFEC3795F}"/>
              </a:ext>
            </a:extLst>
          </p:cNvPr>
          <p:cNvSpPr>
            <a:spLocks noGrp="1"/>
          </p:cNvSpPr>
          <p:nvPr>
            <p:ph type="dt" sz="half" idx="10"/>
          </p:nvPr>
        </p:nvSpPr>
        <p:spPr/>
        <p:txBody>
          <a:bodyPr/>
          <a:lstStyle/>
          <a:p>
            <a:fld id="{3521855E-AF5B-44AD-BB25-E16A6E046410}" type="datetimeFigureOut">
              <a:rPr lang="en-US" smtClean="0"/>
              <a:t>12/11/2023</a:t>
            </a:fld>
            <a:endParaRPr lang="en-US"/>
          </a:p>
        </p:txBody>
      </p:sp>
      <p:sp>
        <p:nvSpPr>
          <p:cNvPr id="6" name="Footer Placeholder 5">
            <a:extLst>
              <a:ext uri="{FF2B5EF4-FFF2-40B4-BE49-F238E27FC236}">
                <a16:creationId xmlns:a16="http://schemas.microsoft.com/office/drawing/2014/main" id="{30D25DB7-5167-A17E-F408-1D980BD6E6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47BAE-A275-04AD-45D7-93EB0482E727}"/>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1645264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68B80-D0D6-263B-EE23-D7F4373766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B9DF0A-86BB-BCB0-0D1B-C0F898B212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18924-AAC4-8B44-8026-F23D8894B3A5}"/>
              </a:ext>
            </a:extLst>
          </p:cNvPr>
          <p:cNvSpPr>
            <a:spLocks noGrp="1"/>
          </p:cNvSpPr>
          <p:nvPr>
            <p:ph type="dt" sz="half" idx="10"/>
          </p:nvPr>
        </p:nvSpPr>
        <p:spPr/>
        <p:txBody>
          <a:bodyPr/>
          <a:lstStyle/>
          <a:p>
            <a:fld id="{3521855E-AF5B-44AD-BB25-E16A6E046410}" type="datetimeFigureOut">
              <a:rPr lang="en-US" smtClean="0"/>
              <a:t>12/11/2023</a:t>
            </a:fld>
            <a:endParaRPr lang="en-US"/>
          </a:p>
        </p:txBody>
      </p:sp>
      <p:sp>
        <p:nvSpPr>
          <p:cNvPr id="5" name="Footer Placeholder 4">
            <a:extLst>
              <a:ext uri="{FF2B5EF4-FFF2-40B4-BE49-F238E27FC236}">
                <a16:creationId xmlns:a16="http://schemas.microsoft.com/office/drawing/2014/main" id="{5EABEB8C-114C-6906-BA46-F3928CABB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CC720-50A0-B7AE-AC76-BC54CEA0844A}"/>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76680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D5C673-9F04-D55D-67EF-53480B36C9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1F4A97-0CEA-0C9B-3BDE-D4E47016DB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E0A9C-0205-71D3-96A3-F34C5193E3CC}"/>
              </a:ext>
            </a:extLst>
          </p:cNvPr>
          <p:cNvSpPr>
            <a:spLocks noGrp="1"/>
          </p:cNvSpPr>
          <p:nvPr>
            <p:ph type="dt" sz="half" idx="10"/>
          </p:nvPr>
        </p:nvSpPr>
        <p:spPr/>
        <p:txBody>
          <a:bodyPr/>
          <a:lstStyle/>
          <a:p>
            <a:fld id="{3521855E-AF5B-44AD-BB25-E16A6E046410}" type="datetimeFigureOut">
              <a:rPr lang="en-US" smtClean="0"/>
              <a:t>12/11/2023</a:t>
            </a:fld>
            <a:endParaRPr lang="en-US"/>
          </a:p>
        </p:txBody>
      </p:sp>
      <p:sp>
        <p:nvSpPr>
          <p:cNvPr id="5" name="Footer Placeholder 4">
            <a:extLst>
              <a:ext uri="{FF2B5EF4-FFF2-40B4-BE49-F238E27FC236}">
                <a16:creationId xmlns:a16="http://schemas.microsoft.com/office/drawing/2014/main" id="{5A4B3CA1-96FE-ED8D-1AAB-F43625A133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D5F1A-3642-9EB9-094B-9BCE6CA3DD8E}"/>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1296132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745048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14E4FCE-636B-E9D0-3873-80A8611F9223}"/>
              </a:ext>
            </a:extLst>
          </p:cNvPr>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39D37AD6-31B4-BB7D-639B-16E8BD8C4761}"/>
              </a:ext>
            </a:extLst>
          </p:cNvPr>
          <p:cNvSpPr>
            <a:spLocks noGrp="1"/>
          </p:cNvSpPr>
          <p:nvPr>
            <p:ph type="dt" sz="half" idx="10"/>
          </p:nvPr>
        </p:nvSpPr>
        <p:spPr/>
        <p:txBody>
          <a:bodyPr/>
          <a:lstStyle/>
          <a:p>
            <a:fld id="{8B5E9596-4C46-47D4-A545-08389D598C62}" type="datetimeFigureOut">
              <a:rPr lang="en-US" smtClean="0"/>
              <a:t>12/11/2023</a:t>
            </a:fld>
            <a:endParaRPr lang="en-US" dirty="0"/>
          </a:p>
        </p:txBody>
      </p:sp>
      <p:sp>
        <p:nvSpPr>
          <p:cNvPr id="10" name="Footer Placeholder 9">
            <a:extLst>
              <a:ext uri="{FF2B5EF4-FFF2-40B4-BE49-F238E27FC236}">
                <a16:creationId xmlns:a16="http://schemas.microsoft.com/office/drawing/2014/main" id="{A4CEADF6-D702-6DD7-E432-91E73B0B46F3}"/>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7D25158-0C7B-1425-5AE1-9A15F7487DCB}"/>
              </a:ext>
            </a:extLst>
          </p:cNvPr>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474239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105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646335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12/11/2023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855176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12/11/2023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100781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01037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12/11/2023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11171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4506996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340775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866868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153836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3035276020"/>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5741746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49056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4679172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508708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8036593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0753827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3128775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2266119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280012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205016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B92B-B68C-F505-5D9D-150DE23DD6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47948C-F877-43D2-3262-0D50536394A5}"/>
              </a:ext>
            </a:extLst>
          </p:cNvPr>
          <p:cNvSpPr>
            <a:spLocks noGrp="1"/>
          </p:cNvSpPr>
          <p:nvPr>
            <p:ph type="dt" sz="half" idx="10"/>
          </p:nvPr>
        </p:nvSpPr>
        <p:spPr/>
        <p:txBody>
          <a:bodyPr/>
          <a:lstStyle/>
          <a:p>
            <a:fld id="{8B5E9596-4C46-47D4-A545-08389D598C62}" type="datetimeFigureOut">
              <a:rPr lang="en-US" smtClean="0"/>
              <a:t>12/11/2023</a:t>
            </a:fld>
            <a:endParaRPr lang="en-US" dirty="0"/>
          </a:p>
        </p:txBody>
      </p:sp>
      <p:sp>
        <p:nvSpPr>
          <p:cNvPr id="4" name="Footer Placeholder 3">
            <a:extLst>
              <a:ext uri="{FF2B5EF4-FFF2-40B4-BE49-F238E27FC236}">
                <a16:creationId xmlns:a16="http://schemas.microsoft.com/office/drawing/2014/main" id="{AD69FADA-2FDE-D6F5-849A-076DEF58CF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4A9753-2BFA-7186-7919-F03CCCF81634}"/>
              </a:ext>
            </a:extLst>
          </p:cNvPr>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6154879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2" name="Picture 1" descr="Logo, company name&#10;&#10;Description automatically generated">
            <a:extLst>
              <a:ext uri="{FF2B5EF4-FFF2-40B4-BE49-F238E27FC236}">
                <a16:creationId xmlns:a16="http://schemas.microsoft.com/office/drawing/2014/main" id="{ACE6E558-B413-BE79-7B2A-6B0C243736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28351656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D048-129F-3C48-916A-5531333BC1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F40B5E-A233-591A-16F8-2D15DC8B4E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CC1B76-6F67-A95F-25BC-24DB00137615}"/>
              </a:ext>
            </a:extLst>
          </p:cNvPr>
          <p:cNvSpPr>
            <a:spLocks noGrp="1"/>
          </p:cNvSpPr>
          <p:nvPr>
            <p:ph type="dt" sz="half" idx="10"/>
          </p:nvPr>
        </p:nvSpPr>
        <p:spPr/>
        <p:txBody>
          <a:bodyPr/>
          <a:lstStyle/>
          <a:p>
            <a:fld id="{92290445-A0DE-4AFA-B18F-661D32531C33}" type="datetimeFigureOut">
              <a:rPr lang="en-US" smtClean="0"/>
              <a:t>12/11/2023</a:t>
            </a:fld>
            <a:endParaRPr lang="en-US"/>
          </a:p>
        </p:txBody>
      </p:sp>
      <p:sp>
        <p:nvSpPr>
          <p:cNvPr id="5" name="Footer Placeholder 4">
            <a:extLst>
              <a:ext uri="{FF2B5EF4-FFF2-40B4-BE49-F238E27FC236}">
                <a16:creationId xmlns:a16="http://schemas.microsoft.com/office/drawing/2014/main" id="{7BB82A2B-1BB4-16F9-7333-1D8867FED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CF3A4-5EF6-872B-B583-3616DF6A2F38}"/>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8141035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0FCA-1FE3-8193-AE29-65147955AA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F8050F-4D75-7056-B225-643B127C7B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2FCB7-0605-E6AA-BB27-B7548C9BA684}"/>
              </a:ext>
            </a:extLst>
          </p:cNvPr>
          <p:cNvSpPr>
            <a:spLocks noGrp="1"/>
          </p:cNvSpPr>
          <p:nvPr>
            <p:ph type="dt" sz="half" idx="10"/>
          </p:nvPr>
        </p:nvSpPr>
        <p:spPr/>
        <p:txBody>
          <a:bodyPr/>
          <a:lstStyle/>
          <a:p>
            <a:fld id="{92290445-A0DE-4AFA-B18F-661D32531C33}" type="datetimeFigureOut">
              <a:rPr lang="en-US" smtClean="0"/>
              <a:t>12/11/2023</a:t>
            </a:fld>
            <a:endParaRPr lang="en-US"/>
          </a:p>
        </p:txBody>
      </p:sp>
      <p:sp>
        <p:nvSpPr>
          <p:cNvPr id="5" name="Footer Placeholder 4">
            <a:extLst>
              <a:ext uri="{FF2B5EF4-FFF2-40B4-BE49-F238E27FC236}">
                <a16:creationId xmlns:a16="http://schemas.microsoft.com/office/drawing/2014/main" id="{C17F3F8A-6C08-907A-F800-E1269B9F03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C5BFF-F8F6-DE54-A273-6C694AEBBDDA}"/>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33319107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911C-270E-555C-83DC-88C1140BE2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7947B8-0A52-B953-52D6-EF319D133C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B50D3D-90C2-3ACC-E22C-45827F7DF233}"/>
              </a:ext>
            </a:extLst>
          </p:cNvPr>
          <p:cNvSpPr>
            <a:spLocks noGrp="1"/>
          </p:cNvSpPr>
          <p:nvPr>
            <p:ph type="dt" sz="half" idx="10"/>
          </p:nvPr>
        </p:nvSpPr>
        <p:spPr/>
        <p:txBody>
          <a:bodyPr/>
          <a:lstStyle/>
          <a:p>
            <a:fld id="{92290445-A0DE-4AFA-B18F-661D32531C33}" type="datetimeFigureOut">
              <a:rPr lang="en-US" smtClean="0"/>
              <a:t>12/11/2023</a:t>
            </a:fld>
            <a:endParaRPr lang="en-US"/>
          </a:p>
        </p:txBody>
      </p:sp>
      <p:sp>
        <p:nvSpPr>
          <p:cNvPr id="5" name="Footer Placeholder 4">
            <a:extLst>
              <a:ext uri="{FF2B5EF4-FFF2-40B4-BE49-F238E27FC236}">
                <a16:creationId xmlns:a16="http://schemas.microsoft.com/office/drawing/2014/main" id="{E966FF2C-0412-122F-BD03-C68FE5326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A6390-5B07-D659-2FF6-D5386BF65B8D}"/>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1407818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610584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0EBBA-F433-6C09-A236-96954064F2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110E31-21E0-BDCD-36BD-262CE6E899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5F26F7-BDBE-B247-AA93-5CA3B6EC84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1B593F-7EF6-B329-BD55-935C72D6469A}"/>
              </a:ext>
            </a:extLst>
          </p:cNvPr>
          <p:cNvSpPr>
            <a:spLocks noGrp="1"/>
          </p:cNvSpPr>
          <p:nvPr>
            <p:ph type="dt" sz="half" idx="10"/>
          </p:nvPr>
        </p:nvSpPr>
        <p:spPr/>
        <p:txBody>
          <a:bodyPr/>
          <a:lstStyle/>
          <a:p>
            <a:fld id="{92290445-A0DE-4AFA-B18F-661D32531C33}" type="datetimeFigureOut">
              <a:rPr lang="en-US" smtClean="0"/>
              <a:t>12/11/2023</a:t>
            </a:fld>
            <a:endParaRPr lang="en-US"/>
          </a:p>
        </p:txBody>
      </p:sp>
      <p:sp>
        <p:nvSpPr>
          <p:cNvPr id="6" name="Footer Placeholder 5">
            <a:extLst>
              <a:ext uri="{FF2B5EF4-FFF2-40B4-BE49-F238E27FC236}">
                <a16:creationId xmlns:a16="http://schemas.microsoft.com/office/drawing/2014/main" id="{00608148-9BD7-9816-C9EB-101DAD2E7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5F42FC-AC05-E0F2-C7D7-5B0F0E5A2C26}"/>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22176719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FC47-3934-11D9-03F5-DF57255983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928DFC-8870-F7ED-1867-042D76F1A0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6C30BB-2415-E4C9-06DC-E98C09042C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2E4465-6EE4-FA3A-1EEA-DC78822722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3BF442-E7C5-6F63-F9AA-DF30A28E02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DB9283-0CA5-DFB8-94AA-66EE8E4284BB}"/>
              </a:ext>
            </a:extLst>
          </p:cNvPr>
          <p:cNvSpPr>
            <a:spLocks noGrp="1"/>
          </p:cNvSpPr>
          <p:nvPr>
            <p:ph type="dt" sz="half" idx="10"/>
          </p:nvPr>
        </p:nvSpPr>
        <p:spPr/>
        <p:txBody>
          <a:bodyPr/>
          <a:lstStyle/>
          <a:p>
            <a:fld id="{92290445-A0DE-4AFA-B18F-661D32531C33}" type="datetimeFigureOut">
              <a:rPr lang="en-US" smtClean="0"/>
              <a:t>12/11/2023</a:t>
            </a:fld>
            <a:endParaRPr lang="en-US"/>
          </a:p>
        </p:txBody>
      </p:sp>
      <p:sp>
        <p:nvSpPr>
          <p:cNvPr id="8" name="Footer Placeholder 7">
            <a:extLst>
              <a:ext uri="{FF2B5EF4-FFF2-40B4-BE49-F238E27FC236}">
                <a16:creationId xmlns:a16="http://schemas.microsoft.com/office/drawing/2014/main" id="{3F4CF78D-3D6F-E820-5155-8778F8B2A7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3C69D-7DE8-D528-0B71-70D378B1687C}"/>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3346950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32B5-D09E-1DE9-BD16-0C07615932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56DF8B-F23B-DA94-A458-DC9FD7B1E188}"/>
              </a:ext>
            </a:extLst>
          </p:cNvPr>
          <p:cNvSpPr>
            <a:spLocks noGrp="1"/>
          </p:cNvSpPr>
          <p:nvPr>
            <p:ph type="dt" sz="half" idx="10"/>
          </p:nvPr>
        </p:nvSpPr>
        <p:spPr/>
        <p:txBody>
          <a:bodyPr/>
          <a:lstStyle/>
          <a:p>
            <a:fld id="{92290445-A0DE-4AFA-B18F-661D32531C33}" type="datetimeFigureOut">
              <a:rPr lang="en-US" smtClean="0"/>
              <a:t>12/11/2023</a:t>
            </a:fld>
            <a:endParaRPr lang="en-US"/>
          </a:p>
        </p:txBody>
      </p:sp>
      <p:sp>
        <p:nvSpPr>
          <p:cNvPr id="4" name="Footer Placeholder 3">
            <a:extLst>
              <a:ext uri="{FF2B5EF4-FFF2-40B4-BE49-F238E27FC236}">
                <a16:creationId xmlns:a16="http://schemas.microsoft.com/office/drawing/2014/main" id="{1635F5DF-7A94-DDC3-2BBE-E5BAC42A2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7E222B-4EF2-E635-D971-EF319443A68F}"/>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33140731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230FAD-F837-ADFE-20CC-E7887CC6F9E1}"/>
              </a:ext>
            </a:extLst>
          </p:cNvPr>
          <p:cNvSpPr>
            <a:spLocks noGrp="1"/>
          </p:cNvSpPr>
          <p:nvPr>
            <p:ph type="dt" sz="half" idx="10"/>
          </p:nvPr>
        </p:nvSpPr>
        <p:spPr/>
        <p:txBody>
          <a:bodyPr/>
          <a:lstStyle/>
          <a:p>
            <a:fld id="{92290445-A0DE-4AFA-B18F-661D32531C33}" type="datetimeFigureOut">
              <a:rPr lang="en-US" smtClean="0"/>
              <a:t>12/11/2023</a:t>
            </a:fld>
            <a:endParaRPr lang="en-US"/>
          </a:p>
        </p:txBody>
      </p:sp>
      <p:sp>
        <p:nvSpPr>
          <p:cNvPr id="3" name="Footer Placeholder 2">
            <a:extLst>
              <a:ext uri="{FF2B5EF4-FFF2-40B4-BE49-F238E27FC236}">
                <a16:creationId xmlns:a16="http://schemas.microsoft.com/office/drawing/2014/main" id="{A1760FCE-9AEC-CF5A-CB35-0F32CC8C79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9ED326-71D8-C6D2-DA10-D435739F66FE}"/>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31669217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4C75-7C42-BF4B-B5F9-8219B28B3B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C37BAB-ADBA-1027-CDEE-DF6135EBF4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778CA1-B29E-488B-8993-A45B4D92A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D4761E-551B-046B-23B2-84972FEDE1EC}"/>
              </a:ext>
            </a:extLst>
          </p:cNvPr>
          <p:cNvSpPr>
            <a:spLocks noGrp="1"/>
          </p:cNvSpPr>
          <p:nvPr>
            <p:ph type="dt" sz="half" idx="10"/>
          </p:nvPr>
        </p:nvSpPr>
        <p:spPr/>
        <p:txBody>
          <a:bodyPr/>
          <a:lstStyle/>
          <a:p>
            <a:fld id="{92290445-A0DE-4AFA-B18F-661D32531C33}" type="datetimeFigureOut">
              <a:rPr lang="en-US" smtClean="0"/>
              <a:t>12/11/2023</a:t>
            </a:fld>
            <a:endParaRPr lang="en-US"/>
          </a:p>
        </p:txBody>
      </p:sp>
      <p:sp>
        <p:nvSpPr>
          <p:cNvPr id="6" name="Footer Placeholder 5">
            <a:extLst>
              <a:ext uri="{FF2B5EF4-FFF2-40B4-BE49-F238E27FC236}">
                <a16:creationId xmlns:a16="http://schemas.microsoft.com/office/drawing/2014/main" id="{242263FD-1952-8382-188B-A10379E49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BC7492-CDC2-D02E-A6AF-FE33F60E197A}"/>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40690379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28F8-DF6E-8BEB-E9F2-D4159F7189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CC1012-09E3-F4AA-A2FC-41F6F176E1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7AF2C3-4C67-A20D-645C-DDDE2A659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47EC-CB84-D683-E9AC-C9775EA22A44}"/>
              </a:ext>
            </a:extLst>
          </p:cNvPr>
          <p:cNvSpPr>
            <a:spLocks noGrp="1"/>
          </p:cNvSpPr>
          <p:nvPr>
            <p:ph type="dt" sz="half" idx="10"/>
          </p:nvPr>
        </p:nvSpPr>
        <p:spPr/>
        <p:txBody>
          <a:bodyPr/>
          <a:lstStyle/>
          <a:p>
            <a:fld id="{92290445-A0DE-4AFA-B18F-661D32531C33}" type="datetimeFigureOut">
              <a:rPr lang="en-US" smtClean="0"/>
              <a:t>12/11/2023</a:t>
            </a:fld>
            <a:endParaRPr lang="en-US"/>
          </a:p>
        </p:txBody>
      </p:sp>
      <p:sp>
        <p:nvSpPr>
          <p:cNvPr id="6" name="Footer Placeholder 5">
            <a:extLst>
              <a:ext uri="{FF2B5EF4-FFF2-40B4-BE49-F238E27FC236}">
                <a16:creationId xmlns:a16="http://schemas.microsoft.com/office/drawing/2014/main" id="{FFE93F22-3D3A-0A7B-846F-C55D2185D5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673F3-A9CA-E937-A480-FAEE6E00A285}"/>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42883778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5199-EFA2-C6B1-2452-FA11957891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ED9365-A32E-D248-26F0-BB4925C10D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51FAE-D065-E26F-85D6-88E72DB5BB71}"/>
              </a:ext>
            </a:extLst>
          </p:cNvPr>
          <p:cNvSpPr>
            <a:spLocks noGrp="1"/>
          </p:cNvSpPr>
          <p:nvPr>
            <p:ph type="dt" sz="half" idx="10"/>
          </p:nvPr>
        </p:nvSpPr>
        <p:spPr/>
        <p:txBody>
          <a:bodyPr/>
          <a:lstStyle/>
          <a:p>
            <a:fld id="{92290445-A0DE-4AFA-B18F-661D32531C33}" type="datetimeFigureOut">
              <a:rPr lang="en-US" smtClean="0"/>
              <a:t>12/11/2023</a:t>
            </a:fld>
            <a:endParaRPr lang="en-US"/>
          </a:p>
        </p:txBody>
      </p:sp>
      <p:sp>
        <p:nvSpPr>
          <p:cNvPr id="5" name="Footer Placeholder 4">
            <a:extLst>
              <a:ext uri="{FF2B5EF4-FFF2-40B4-BE49-F238E27FC236}">
                <a16:creationId xmlns:a16="http://schemas.microsoft.com/office/drawing/2014/main" id="{FEE6DEE4-0503-F67D-88FB-776FBE3E0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D400B-20C4-40B1-A08E-74CB69363C77}"/>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343883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FD4CAB-55BA-376F-14A5-AF0F3AEE3F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4CE9B2-DB3A-4C1D-0B16-A1569159F7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E0907-81E8-49EB-D9CA-DFBEFC6C8534}"/>
              </a:ext>
            </a:extLst>
          </p:cNvPr>
          <p:cNvSpPr>
            <a:spLocks noGrp="1"/>
          </p:cNvSpPr>
          <p:nvPr>
            <p:ph type="dt" sz="half" idx="10"/>
          </p:nvPr>
        </p:nvSpPr>
        <p:spPr/>
        <p:txBody>
          <a:bodyPr/>
          <a:lstStyle/>
          <a:p>
            <a:fld id="{92290445-A0DE-4AFA-B18F-661D32531C33}" type="datetimeFigureOut">
              <a:rPr lang="en-US" smtClean="0"/>
              <a:t>12/11/2023</a:t>
            </a:fld>
            <a:endParaRPr lang="en-US"/>
          </a:p>
        </p:txBody>
      </p:sp>
      <p:sp>
        <p:nvSpPr>
          <p:cNvPr id="5" name="Footer Placeholder 4">
            <a:extLst>
              <a:ext uri="{FF2B5EF4-FFF2-40B4-BE49-F238E27FC236}">
                <a16:creationId xmlns:a16="http://schemas.microsoft.com/office/drawing/2014/main" id="{418253EC-4A38-C8F5-1E03-560423D56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2B287-210F-8030-BF31-4BC7E6D6AC5F}"/>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38740460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1768137342"/>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3115273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9143424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9267895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2142845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7830148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5916695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9732912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42798337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7403584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rgbClr val="003E72">
            <a:alpha val="0"/>
          </a:srgbClr>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2F56"/>
                </a:solidFill>
              </a:defRPr>
            </a:lvl1pPr>
          </a:lstStyle>
          <a:p>
            <a:r>
              <a:rPr lang="en-US"/>
              <a:t>Divider Slide 1</a:t>
            </a:r>
          </a:p>
        </p:txBody>
      </p:sp>
      <p:pic>
        <p:nvPicPr>
          <p:cNvPr id="3" name="Picture 2" descr="Logo, company name&#10;&#10;Description automatically generated">
            <a:extLst>
              <a:ext uri="{FF2B5EF4-FFF2-40B4-BE49-F238E27FC236}">
                <a16:creationId xmlns:a16="http://schemas.microsoft.com/office/drawing/2014/main" id="{E9C71DBD-D8D2-214C-B1E3-2AB8492B1B33}"/>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10512423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6A341C-89DC-5F46-9911-7EB8FD7F0571}"/>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810179F9-0715-734C-99AD-940B6EF573B5}"/>
              </a:ext>
            </a:extLst>
          </p:cNvPr>
          <p:cNvSpPr>
            <a:spLocks noGrp="1"/>
          </p:cNvSpPr>
          <p:nvPr>
            <p:ph idx="1" hasCustomPrompt="1"/>
          </p:nvPr>
        </p:nvSpPr>
        <p:spPr>
          <a:xfrm>
            <a:off x="838201"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6" name="Content Placeholder 2">
            <a:extLst>
              <a:ext uri="{FF2B5EF4-FFF2-40B4-BE49-F238E27FC236}">
                <a16:creationId xmlns:a16="http://schemas.microsoft.com/office/drawing/2014/main" id="{EF1D72AC-B8F7-464A-8DDC-CFD0A0AF9BC3}"/>
              </a:ext>
            </a:extLst>
          </p:cNvPr>
          <p:cNvSpPr>
            <a:spLocks noGrp="1"/>
          </p:cNvSpPr>
          <p:nvPr>
            <p:ph idx="10" hasCustomPrompt="1"/>
          </p:nvPr>
        </p:nvSpPr>
        <p:spPr>
          <a:xfrm>
            <a:off x="4515165"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7" name="Content Placeholder 2">
            <a:extLst>
              <a:ext uri="{FF2B5EF4-FFF2-40B4-BE49-F238E27FC236}">
                <a16:creationId xmlns:a16="http://schemas.microsoft.com/office/drawing/2014/main" id="{C7B6D4F6-8B3D-4A4B-95DB-B534135A81AE}"/>
              </a:ext>
            </a:extLst>
          </p:cNvPr>
          <p:cNvSpPr>
            <a:spLocks noGrp="1"/>
          </p:cNvSpPr>
          <p:nvPr>
            <p:ph idx="11" hasCustomPrompt="1"/>
          </p:nvPr>
        </p:nvSpPr>
        <p:spPr>
          <a:xfrm>
            <a:off x="8192129"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2" name="Picture 1" descr="Logo, company name&#10;&#10;Description automatically generated">
            <a:extLst>
              <a:ext uri="{FF2B5EF4-FFF2-40B4-BE49-F238E27FC236}">
                <a16:creationId xmlns:a16="http://schemas.microsoft.com/office/drawing/2014/main" id="{967522DE-49D6-221D-57EB-7B58FE81E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3180109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38199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3119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oleObject" Target="../embeddings/oleObject2.bin"/><Relationship Id="rId18" Type="http://schemas.microsoft.com/office/2007/relationships/hdphoto" Target="../media/hdphoto1.wdp"/><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ags" Target="../tags/tag4.xml"/><Relationship Id="rId17" Type="http://schemas.openxmlformats.org/officeDocument/2006/relationships/image" Target="../media/image10.png"/><Relationship Id="rId2" Type="http://schemas.openxmlformats.org/officeDocument/2006/relationships/slideLayout" Target="../slideLayouts/slideLayout11.xml"/><Relationship Id="rId16"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ags" Target="../tags/tag3.xml"/><Relationship Id="rId5" Type="http://schemas.openxmlformats.org/officeDocument/2006/relationships/slideLayout" Target="../slideLayouts/slideLayout14.xml"/><Relationship Id="rId15" Type="http://schemas.openxmlformats.org/officeDocument/2006/relationships/image" Target="../media/image2.png"/><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4.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tags" Target="../tags/tag6.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tags" Target="../tags/tag5.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theme" Target="../theme/theme6.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image" Target="../media/image1.emf"/><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image" Target="../media/image8.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oleObject" Target="../embeddings/oleObject3.bin"/><Relationship Id="rId30"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ags" Target="../tags/tag8.xml"/><Relationship Id="rId18" Type="http://schemas.openxmlformats.org/officeDocument/2006/relationships/image" Target="../media/image3.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17" Type="http://schemas.openxmlformats.org/officeDocument/2006/relationships/image" Target="../media/image2.png"/><Relationship Id="rId2" Type="http://schemas.openxmlformats.org/officeDocument/2006/relationships/slideLayout" Target="../slideLayouts/slideLayout69.xml"/><Relationship Id="rId16" Type="http://schemas.openxmlformats.org/officeDocument/2006/relationships/image" Target="../media/image1.emf"/><Relationship Id="rId20" Type="http://schemas.microsoft.com/office/2007/relationships/hdphoto" Target="../media/hdphoto1.wdp"/><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oleObject" Target="../embeddings/oleObject5.bin"/><Relationship Id="rId10" Type="http://schemas.openxmlformats.org/officeDocument/2006/relationships/slideLayout" Target="../slideLayouts/slideLayout77.xml"/><Relationship Id="rId19" Type="http://schemas.openxmlformats.org/officeDocument/2006/relationships/image" Target="../media/image4.pn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1"/>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6" progId="TCLayout.ActiveDocument.1">
                  <p:embed/>
                </p:oleObj>
              </mc:Choice>
              <mc:Fallback>
                <p:oleObj name="think-cell Slide" r:id="rId13"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6"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7">
            <a:alphaModFix amt="7000"/>
            <a:extLst>
              <a:ext uri="{BEBA8EAE-BF5A-486C-A8C5-ECC9F3942E4B}">
                <a14:imgProps xmlns:a14="http://schemas.microsoft.com/office/drawing/2010/main">
                  <a14:imgLayer r:embed="rId18">
                    <a14:imgEffect>
                      <a14:sharpenSoften amount="-97000"/>
                    </a14:imgEffect>
                  </a14:imgLayer>
                </a14:imgProps>
              </a:ext>
            </a:extLst>
          </a:blip>
          <a:stretch>
            <a:fillRect/>
          </a:stretch>
        </p:blipFill>
        <p:spPr>
          <a:xfrm>
            <a:off x="-1815465" y="-355819"/>
            <a:ext cx="8950817" cy="7569638"/>
          </a:xfrm>
          <a:prstGeom prst="rect">
            <a:avLst/>
          </a:prstGeom>
        </p:spPr>
      </p:pic>
    </p:spTree>
    <p:extLst>
      <p:ext uri="{BB962C8B-B14F-4D97-AF65-F5344CB8AC3E}">
        <p14:creationId xmlns:p14="http://schemas.microsoft.com/office/powerpoint/2010/main" val="3764850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3" r:id="rId7"/>
    <p:sldLayoutId id="2147483684" r:id="rId8"/>
    <p:sldLayoutId id="2147483689" r:id="rId9"/>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5000"/>
                <a:lumOff val="95000"/>
              </a:schemeClr>
            </a:gs>
            <a:gs pos="100000">
              <a:srgbClr val="AEB0B6"/>
            </a:gs>
          </a:gsLst>
          <a:lin ang="5400000" scaled="1"/>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1"/>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6" progId="TCLayout.ActiveDocument.1">
                  <p:embed/>
                </p:oleObj>
              </mc:Choice>
              <mc:Fallback>
                <p:oleObj name="think-cell Slide" r:id="rId13"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6"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1907B89B-E264-D90E-DB5B-BF93BCE831F8}"/>
              </a:ext>
            </a:extLst>
          </p:cNvPr>
          <p:cNvPicPr>
            <a:picLocks noChangeAspect="1"/>
          </p:cNvPicPr>
          <p:nvPr userDrawn="1"/>
        </p:nvPicPr>
        <p:blipFill>
          <a:blip r:embed="rId17">
            <a:alphaModFix amt="33000"/>
            <a:extLst>
              <a:ext uri="{BEBA8EAE-BF5A-486C-A8C5-ECC9F3942E4B}">
                <a14:imgProps xmlns:a14="http://schemas.microsoft.com/office/drawing/2010/main">
                  <a14:imgLayer r:embed="rId18">
                    <a14:imgEffect>
                      <a14:sharpenSoften amount="-97000"/>
                    </a14:imgEffect>
                  </a14:imgLayer>
                </a14:imgProps>
              </a:ext>
            </a:extLst>
          </a:blip>
          <a:stretch>
            <a:fillRect/>
          </a:stretch>
        </p:blipFill>
        <p:spPr>
          <a:xfrm>
            <a:off x="-1939034" y="-442316"/>
            <a:ext cx="8950817" cy="7569638"/>
          </a:xfrm>
          <a:prstGeom prst="rect">
            <a:avLst/>
          </a:prstGeom>
        </p:spPr>
      </p:pic>
    </p:spTree>
    <p:extLst>
      <p:ext uri="{BB962C8B-B14F-4D97-AF65-F5344CB8AC3E}">
        <p14:creationId xmlns:p14="http://schemas.microsoft.com/office/powerpoint/2010/main" val="2128992287"/>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8056E-0520-4D42-B356-B34BAF6AD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F5B07-6D3B-C447-8AEE-02B9E4D5A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52977F-34F9-3F4C-B27E-8076EE8CA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99986967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53A8CAA9-C3D0-C049-9CBF-4A2A27260C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a:extLst>
              <a:ext uri="{FF2B5EF4-FFF2-40B4-BE49-F238E27FC236}">
                <a16:creationId xmlns:a16="http://schemas.microsoft.com/office/drawing/2014/main" id="{A9357575-0367-E641-A7BD-38FFBFCE8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D5CC820A-8CAC-4A47-9968-81376DE68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11127713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77" r:id="rId3"/>
    <p:sldLayoutId id="214748371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F2BF78-6A8E-B288-C194-52EF8814F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032BED-2684-2819-2D94-064093BBD3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86FF1-7595-CB28-60ED-B35CE9355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1855E-AF5B-44AD-BB25-E16A6E046410}" type="datetimeFigureOut">
              <a:rPr lang="en-US" smtClean="0"/>
              <a:t>12/11/2023</a:t>
            </a:fld>
            <a:endParaRPr lang="en-US"/>
          </a:p>
        </p:txBody>
      </p:sp>
      <p:sp>
        <p:nvSpPr>
          <p:cNvPr id="5" name="Footer Placeholder 4">
            <a:extLst>
              <a:ext uri="{FF2B5EF4-FFF2-40B4-BE49-F238E27FC236}">
                <a16:creationId xmlns:a16="http://schemas.microsoft.com/office/drawing/2014/main" id="{729175F5-C70B-9791-054B-E0457794C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33B27C-C56F-63B6-E00B-E4430BF73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C3846-4044-4CD2-B264-236CB730F55D}" type="slidenum">
              <a:rPr lang="en-US" smtClean="0"/>
              <a:t>‹#›</a:t>
            </a:fld>
            <a:endParaRPr lang="en-US"/>
          </a:p>
        </p:txBody>
      </p:sp>
    </p:spTree>
    <p:extLst>
      <p:ext uri="{BB962C8B-B14F-4D97-AF65-F5344CB8AC3E}">
        <p14:creationId xmlns:p14="http://schemas.microsoft.com/office/powerpoint/2010/main" val="3872133822"/>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5"/>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95" imgH="396" progId="TCLayout.ActiveDocument.1">
                  <p:embed/>
                </p:oleObj>
              </mc:Choice>
              <mc:Fallback>
                <p:oleObj name="think-cell Slide" r:id="rId2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12/11/2023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
        <p:nvSpPr>
          <p:cNvPr id="17" name="Slide Number Placeholder 5">
            <a:extLst>
              <a:ext uri="{FF2B5EF4-FFF2-40B4-BE49-F238E27FC236}">
                <a16:creationId xmlns:a16="http://schemas.microsoft.com/office/drawing/2014/main" id="{692BBBAA-FD89-E81C-4DD3-22452FD0ABF5}"/>
              </a:ext>
            </a:extLst>
          </p:cNvPr>
          <p:cNvSpPr txBox="1">
            <a:spLocks/>
          </p:cNvSpPr>
          <p:nvPr userDrawn="1"/>
        </p:nvSpPr>
        <p:spPr>
          <a:xfrm>
            <a:off x="11363723" y="6321918"/>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dirty="0">
              <a:solidFill>
                <a:schemeClr val="bg1"/>
              </a:solidFill>
            </a:endParaRPr>
          </a:p>
        </p:txBody>
      </p:sp>
      <p:pic>
        <p:nvPicPr>
          <p:cNvPr id="21" name="Picture 2">
            <a:extLst>
              <a:ext uri="{FF2B5EF4-FFF2-40B4-BE49-F238E27FC236}">
                <a16:creationId xmlns:a16="http://schemas.microsoft.com/office/drawing/2014/main" id="{FAF6D570-948A-953E-01D6-196FC4572146}"/>
              </a:ext>
            </a:extLst>
          </p:cNvPr>
          <p:cNvPicPr>
            <a:picLocks noChangeAspect="1" noChangeArrowheads="1"/>
          </p:cNvPicPr>
          <p:nvPr userDrawn="1"/>
        </p:nvPicPr>
        <p:blipFill>
          <a:blip r:embed="rId29" cstate="print">
            <a:extLst>
              <a:ext uri="{28A0092B-C50C-407E-A947-70E740481C1C}">
                <a14:useLocalDpi xmlns:a14="http://schemas.microsoft.com/office/drawing/2010/main"/>
              </a:ext>
            </a:extLst>
          </a:blip>
          <a:srcRect/>
          <a:stretch/>
        </p:blipFill>
        <p:spPr bwMode="auto">
          <a:xfrm>
            <a:off x="390583" y="6219549"/>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197F2E7F-D31B-20F5-D5E0-FD7831D9A572}"/>
              </a:ext>
            </a:extLst>
          </p:cNvPr>
          <p:cNvPicPr>
            <a:picLocks noChangeAspect="1"/>
          </p:cNvPicPr>
          <p:nvPr userDrawn="1"/>
        </p:nvPicPr>
        <p:blipFill rotWithShape="1">
          <a:blip r:embed="rId30" cstate="print">
            <a:extLst>
              <a:ext uri="{28A0092B-C50C-407E-A947-70E740481C1C}">
                <a14:useLocalDpi xmlns:a14="http://schemas.microsoft.com/office/drawing/2010/main"/>
              </a:ext>
            </a:extLst>
          </a:blip>
          <a:srcRect/>
          <a:stretch/>
        </p:blipFill>
        <p:spPr>
          <a:xfrm>
            <a:off x="9335055" y="6099139"/>
            <a:ext cx="1942545" cy="783000"/>
          </a:xfrm>
          <a:prstGeom prst="rect">
            <a:avLst/>
          </a:prstGeom>
        </p:spPr>
      </p:pic>
      <p:pic>
        <p:nvPicPr>
          <p:cNvPr id="23" name="Picture 22" descr="Logo, company name&#10;&#10;Description automatically generated">
            <a:extLst>
              <a:ext uri="{FF2B5EF4-FFF2-40B4-BE49-F238E27FC236}">
                <a16:creationId xmlns:a16="http://schemas.microsoft.com/office/drawing/2014/main" id="{5C79F58D-2289-5773-9A5F-7F125803BA08}"/>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5296108" y="5875495"/>
            <a:ext cx="1599784" cy="1275725"/>
          </a:xfrm>
          <a:prstGeom prst="rect">
            <a:avLst/>
          </a:prstGeom>
        </p:spPr>
      </p:pic>
    </p:spTree>
    <p:extLst>
      <p:ext uri="{BB962C8B-B14F-4D97-AF65-F5344CB8AC3E}">
        <p14:creationId xmlns:p14="http://schemas.microsoft.com/office/powerpoint/2010/main" val="2765094464"/>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 id="2147484003" r:id="rId18"/>
    <p:sldLayoutId id="2147484004" r:id="rId19"/>
    <p:sldLayoutId id="2147484005" r:id="rId20"/>
    <p:sldLayoutId id="2147484006" r:id="rId21"/>
    <p:sldLayoutId id="2147484007" r:id="rId22"/>
    <p:sldLayoutId id="2147484008" r:id="rId23"/>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D8DBB0-B0B0-FDE4-8243-B45006B22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1EE4AE-AD72-0D5C-A873-4B111E00A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E2A3A7-D50E-1780-EAED-35E933AA51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90445-A0DE-4AFA-B18F-661D32531C33}" type="datetimeFigureOut">
              <a:rPr lang="en-US" smtClean="0"/>
              <a:t>12/11/2023</a:t>
            </a:fld>
            <a:endParaRPr lang="en-US"/>
          </a:p>
        </p:txBody>
      </p:sp>
      <p:sp>
        <p:nvSpPr>
          <p:cNvPr id="5" name="Footer Placeholder 4">
            <a:extLst>
              <a:ext uri="{FF2B5EF4-FFF2-40B4-BE49-F238E27FC236}">
                <a16:creationId xmlns:a16="http://schemas.microsoft.com/office/drawing/2014/main" id="{ABBF28D9-321C-22EC-5E44-2C360900B6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2573EE-87A0-B7C0-5482-CDF65D5E83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F848-0544-4BB6-A444-859B391C231B}" type="slidenum">
              <a:rPr lang="en-US" smtClean="0"/>
              <a:t>‹#›</a:t>
            </a:fld>
            <a:endParaRPr lang="en-US"/>
          </a:p>
        </p:txBody>
      </p:sp>
    </p:spTree>
    <p:extLst>
      <p:ext uri="{BB962C8B-B14F-4D97-AF65-F5344CB8AC3E}">
        <p14:creationId xmlns:p14="http://schemas.microsoft.com/office/powerpoint/2010/main" val="1565232399"/>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3"/>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95" imgH="396" progId="TCLayout.ActiveDocument.1">
                  <p:embed/>
                </p:oleObj>
              </mc:Choice>
              <mc:Fallback>
                <p:oleObj name="think-cell Slide" r:id="rId15"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7"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8"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9">
            <a:alphaModFix amt="7000"/>
            <a:extLst>
              <a:ext uri="{BEBA8EAE-BF5A-486C-A8C5-ECC9F3942E4B}">
                <a14:imgProps xmlns:a14="http://schemas.microsoft.com/office/drawing/2010/main">
                  <a14:imgLayer r:embed="rId20">
                    <a14:imgEffect>
                      <a14:sharpenSoften amount="-97000"/>
                    </a14:imgEffect>
                  </a14:imgLayer>
                </a14:imgProps>
              </a:ext>
            </a:extLst>
          </a:blip>
          <a:stretch>
            <a:fillRect/>
          </a:stretch>
        </p:blipFill>
        <p:spPr>
          <a:xfrm>
            <a:off x="-1914319" y="-355819"/>
            <a:ext cx="8950817" cy="7569638"/>
          </a:xfrm>
          <a:prstGeom prst="rect">
            <a:avLst/>
          </a:prstGeom>
        </p:spPr>
      </p:pic>
    </p:spTree>
    <p:extLst>
      <p:ext uri="{BB962C8B-B14F-4D97-AF65-F5344CB8AC3E}">
        <p14:creationId xmlns:p14="http://schemas.microsoft.com/office/powerpoint/2010/main" val="1492744745"/>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0FA_46008F8E.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lnks.gd/l/eyJhbGciOiJIUzI1NiJ9.eyJidWxsZXRpbl9saW5rX2lkIjoxMTksInVyaSI6ImJwMjpjbGljayIsInVybCI6Imh0dHBzOi8vZHZhZ292LnNoYXJlcG9pbnQuY29tLzp3Oi9yL3NpdGVzL1ZIQU9SUFBFL1ZBSVJSUy9fbGF5b3V0cy8xNS9Eb2MuYXNweD9zb3VyY2Vkb2M9JTdCM0EwOENFMzItOUE4Ny00QUFDLTg3NTMtMkQxRjQwRjI4MDRBJTdEJmZpbGU9T2N0b2JlciUyMFN1bW1hcnklMjBvZiUyMENoYW5nZXMuZG9jeCZhY3Rpb249ZGVmYXVsdCZtb2JpbGVyZWRpcmVjdD10cnVlIiwiYnVsbGV0aW5faWQiOiIyMDIzMTExNi44NTc1MzI2MSJ9.EMi7H3gQEPZDkZNf6zfdXZ8qY93GX9fioIUsyQh_8NU/s/1258529228/br/230980949295-l"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hyperlink" Target="https://lnks.gd/l/eyJhbGciOiJIUzI1NiJ9.eyJidWxsZXRpbl9saW5rX2lkIjoxMTgsInVyaSI6ImJwMjpjbGljayIsInVybCI6Imh0dHBzOi8vZHZhZ292LnNoYXJlcG9pbnQuY29tLzp3Oi9yL3NpdGVzL1ZIQU9SUFBFL1ZBSVJSUy9DQ0IlMjBEb2N1bWVudHMlMjB0byUyMFJldmlldy9DQ0IlMjBEb2N1bWVudHMlMjB0byUyMFJldmlldy9SZXF1ZXN0JTIwZm9yJTIwV2FpdmVyJTIwb3IlMjBBbHRlcmF0aW9uJTIwb2YlMjBJbmZvcm1lZCUyMENvbnNlbnQlMjBSZXZpZXdlciUyMENoZWNrbGlzdF8xMS4wOS4yM19kcmFmdC5kb2N4P2Q9d2YxNWJkMjlmNzMzYzRiNjRhMDUzM2MwMzI2MTgyZTcwJmNzZj0xJndlYj0xJmU9c3QzZmplIiwiYnVsbGV0aW5faWQiOiIyMDIzMTExNi44NTc1MzI2MSJ9.ceS6dZifWjX9GG9UZ0KJxPF9dVJAB_iaxGD6UkS7Yrc/s/1258529228/br/230980949295-l" TargetMode="External"/><Relationship Id="rId3" Type="http://schemas.openxmlformats.org/officeDocument/2006/relationships/hyperlink" Target="https://lnks.gd/l/eyJhbGciOiJIUzI1NiJ9.eyJidWxsZXRpbl9saW5rX2lkIjoxMTMsInVyaSI6ImJwMjpjbGljayIsInVybCI6Imh0dHBzOi8vZHZhZ292LnNoYXJlcG9pbnQuY29tLzp3Oi9yL3NpdGVzL1ZIQU9SUFBFL1ZBSVJSUy9DQ0IlMjBEb2N1bWVudHMlMjB0byUyMFJldmlldy9DQ0IlMjBEb2N1bWVudHMlMjB0byUyMFJldmlldy9JUkIlMjBEaXNhcHByb3ZhbCUyME5vdGljZV8xMS4wOS4yMDIzX2RyYWZ0LmRvY3g_ZD13MjE0ZjdlMmYzZmUyNGFjODhmYWI4ZGY1YmI0YzBhYTgmY3NmPTEmd2ViPTEmZT1QdzlHY2IiLCJidWxsZXRpbl9pZCI6IjIwMjMxMTE2Ljg1NzUzMjYxIn0.hOvPqhWdOhH7rojGAfDZ-x1KNSsf8V7L6eUJ1xMoASg/s/1258529228/br/230980949295-l" TargetMode="External"/><Relationship Id="rId7" Type="http://schemas.openxmlformats.org/officeDocument/2006/relationships/hyperlink" Target="https://lnks.gd/l/eyJhbGciOiJIUzI1NiJ9.eyJidWxsZXRpbl9saW5rX2lkIjoxMTcsInVyaSI6ImJwMjpjbGljayIsInVybCI6Imh0dHBzOi8vZHZhZ292LnNoYXJlcG9pbnQuY29tLzp3Oi9yL3NpdGVzL1ZIQU9SUFBFL1ZBSVJSUy9DQ0IlMjBEb2N1bWVudHMlMjB0byUyMFJldmlldy9DQ0IlMjBEb2N1bWVudHMlMjB0byUyMFJldmlldy83LjFBJTIwUmVxdWVzdCUyMGZvciUyMFdhaXZlciUyMG9yJTIwQWx0ZXJhdGlvbiUyMG9mJTIwSW5mb3JtZWQlMjBDb25zZW50XzExLjA5LjIwMjNfZHJhZnQuZG9jP2Q9dzRjYjliZWFkM2ZhNDRjNWRhMGZhMTZjZThlMzQyZWJkJmNzZj0xJndlYj0xJmU9ZGhnb25nIiwiYnVsbGV0aW5faWQiOiIyMDIzMTExNi44NTc1MzI2MSJ9.TSCMorzH8LakHJCn_dYVkXiyVu6TgW-8wEu3S-WfY64/s/1258529228/br/230980949295-l" TargetMode="External"/><Relationship Id="rId2" Type="http://schemas.openxmlformats.org/officeDocument/2006/relationships/hyperlink" Target="mailto:VAIRRS@va.gov" TargetMode="External"/><Relationship Id="rId1" Type="http://schemas.openxmlformats.org/officeDocument/2006/relationships/slideLayout" Target="../slideLayouts/slideLayout12.xml"/><Relationship Id="rId6" Type="http://schemas.openxmlformats.org/officeDocument/2006/relationships/hyperlink" Target="https://lnks.gd/l/eyJhbGciOiJIUzI1NiJ9.eyJidWxsZXRpbl9saW5rX2lkIjoxMTYsInVyaSI6ImJwMjpjbGljayIsInVybCI6Imh0dHBzOi8vZHZhZ292LnNoYXJlcG9pbnQuY29tLzp3Oi9yL3NpdGVzL1ZIQU9SUFBFL1ZBSVJSUy9DQ0IlMjBEb2N1bWVudHMlMjB0byUyMFJldmlldy9DQ0IlMjBEb2N1bWVudHMlMjB0byUyMFJldmlldy9SZXF1ZXN0JTIwZm9yJTIwV2FpdmVyJTIwb2YlMjBEb2N1bWVudGF0aW9uJTIwb2YlMjBJbmZvcm1lZCUyMENvbnNlbnQlMjBSZXZpZXdlciUyMENoZWNrbGlzdF8xMS4wOS4yMDIzX2RyYWZ0LmRvY3g_ZD13ZTYxMzUxNDc1MTRhNDgwZDllNDlkOWQ5ZDIwZTM0NjEmY3NmPTEmd2ViPTEmZT10N3BObXIiLCJidWxsZXRpbl9pZCI6IjIwMjMxMTE2Ljg1NzUzMjYxIn0.EovgFG15Cbc9QeHSp5KMUE8jPyXF0pKY47-83BGOjTE/s/1258529228/br/230980949295-l" TargetMode="External"/><Relationship Id="rId5" Type="http://schemas.openxmlformats.org/officeDocument/2006/relationships/hyperlink" Target="https://lnks.gd/l/eyJhbGciOiJIUzI1NiJ9.eyJidWxsZXRpbl9saW5rX2lkIjoxMTUsInVyaSI6ImJwMjpjbGljayIsInVybCI6Imh0dHBzOi8vZHZhZ292LnNoYXJlcG9pbnQuY29tLzp3Oi9yL3NpdGVzL1ZIQU9SUFBFL1ZBSVJSUy9DQ0IlMjBEb2N1bWVudHMlMjB0byUyMFJldmlldy9DQ0IlMjBEb2N1bWVudHMlMjB0byUyMFJldmlldy83LjBBJTIwUmVxdWVzdCUyMGZvciUyMFdhaXZlciUyMG9mJTIwRG9jdW1lbnRhdGlvbiUyMG9mJTIwSW5mb3JtZWQlMjBDb25zZW50JTIwLSUyMDExLjkuMjAyM19kcmFmdC5kb2M_ZD13NDMwMjBhZmNjMTU1NGNlNGJiN2RlMmEzNjNiNWMzODAmY3NmPTEmd2ViPTEmZT1vZUhCd2ciLCJidWxsZXRpbl9pZCI6IjIwMjMxMTE2Ljg1NzUzMjYxIn0.Yf3_32OxS3MttK7qLcw7MdUW8wGzo4X3ZACKB-Aewqk/s/1258529228/br/230980949295-l" TargetMode="External"/><Relationship Id="rId4" Type="http://schemas.openxmlformats.org/officeDocument/2006/relationships/hyperlink" Target="https://lnks.gd/l/eyJhbGciOiJIUzI1NiJ9.eyJidWxsZXRpbl9saW5rX2lkIjoxMTQsInVyaSI6ImJwMjpjbGljayIsInVybCI6Imh0dHBzOi8vZHZhZ292LnNoYXJlcG9pbnQuY29tLzp3Oi9yL3NpdGVzL1ZIQU9SUFBFL1ZBSVJSUy9DQ0IlMjBEb2N1bWVudHMlMjB0byUyMFJldmlldy9DQ0IlMjBEb2N1bWVudHMlMjB0byUyMFJldmlldy9SREMlMjBOb25jb21wbGlhbmNlJTIwTGV0dGVyXzExLjA5LjIwMjNfZHJhZnQuZG9jeD9kPXc4ZWEwMDY2NjBmODI0MzNmYWI0Yjg2Y2UwYjgyNGQ0ZCZjc2Y9MSZ3ZWI9MSZlPUx4TnIzdSIsImJ1bGxldGluX2lkIjoiMjAyMzExMTYuODU3NTMyNjEifQ.vld48ExKBV7jL6RbyuXeqgRCs_h8EGe_zV4GVPh2GkA/s/1258529228/br/230980949295-l"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mailto:VAIRRS@va.go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QsInVyaSI6ImJwMjpjbGljayIsInVybCI6Imh0dHBzOi8vd3d3LnJlc2VhcmNoLnZhLmdvdi9wcm9ncmFtcy9vcnBwZS9lZHVjYXRpb24vd2ViaW5hcnMvc2Vzc2lvbl9hcmNoaXZlLmNmbT9SZWNvcmRJRD0yMTc1NzQmRGF0ZTEwMjQyMDIzIiwiYnVsbGV0aW5faWQiOiIyMDIzMTExNi44NTc1MzI2MSJ9.66tjR4PzVkpprXfHszCnlsB6MJhwcyyfo7mKILL9Hrk/s/1258529228/br/230980949295-l" TargetMode="External"/><Relationship Id="rId2" Type="http://schemas.openxmlformats.org/officeDocument/2006/relationships/hyperlink" Target="https://lnks.gd/l/eyJhbGciOiJIUzI1NiJ9.eyJidWxsZXRpbl9saW5rX2lkIjoxMDMsInVyaSI6ImJwMjpjbGljayIsInVybCI6Imh0dHBzOi8vZHZhZ292LnNoYXJlcG9pbnQuY29tLzp3Oi9yL3NpdGVzL1ZIQU9SUFBFL1ZBSVJSUy9DQ0IlMjBEb2N1bWVudHMlMjB0byUyMFJldmlldy9DQ0IlMjBEb2N1bWVudHMlMjB0byUyMFJldmlldy9WQSUyMC1JUkIlMjBJbmZvcm1hdGlvbmFsJTIwJTIwU2hlZXQlMjBXaXphcmQlMjBPdXRsaW5lXzEwLjI1LjIwMjMuZG9jeD9kPXc3ZjYwYjljNTA3MGI0YWRlYjVmMTgyMWUxZWMyNTYzMiZjc2Y9MSZ3ZWI9MSZlPTIybjlyYyIsImJ1bGxldGluX2lkIjoiMjAyMzExMTYuODU3NTMyNjEifQ.W7ewHwhd9arwQBy4hx4ICgBEf9NarQo4JRp3qyL51WA/s/1258529228/br/230980949295-l"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dvagov.sharepoint.com/:w:/r/sites/VHAORPPE/VAIRRS/_layouts/15/Doc.aspx?sourcedoc=%7B69473E57-7FB1-4684-AF30-3C9473EC29A4%7D&amp;file=VA%20-%20Project%20Cover%20Sheet%202023-10-24%20CLEAN.docx&amp;action=default&amp;mobileredirect=true"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s://dvagov.sharepoint.com/:w:/r/sites/VHAORPPE/VAIRRS/_layouts/15/Doc.aspx?sourcedoc=%7B6720F71D-CA62-4F89-B279-08D2755067E4%7D&amp;file=VA%20-%20Study%20Team%20Tracking%20Wizard%2008142023%20CLEAN.docx&amp;action=default&amp;mobileredirect=true"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a:xfrm>
            <a:off x="2474648" y="1887450"/>
            <a:ext cx="9528929" cy="875609"/>
          </a:xfrm>
        </p:spPr>
        <p:txBody>
          <a:bodyPr lIns="91440" tIns="45720" rIns="91440" bIns="45720" anchor="ctr">
            <a:noAutofit/>
          </a:bodyPr>
          <a:lstStyle/>
          <a:p>
            <a:r>
              <a:rPr lang="en-US" sz="4800" dirty="0">
                <a:latin typeface="Calibri"/>
                <a:cs typeface="Calibri"/>
              </a:rPr>
              <a:t>VA Innovation and Research </a:t>
            </a:r>
            <a:br>
              <a:rPr lang="en-US" sz="4800" dirty="0">
                <a:latin typeface="Calibri"/>
                <a:cs typeface="Calibri"/>
              </a:rPr>
            </a:br>
            <a:r>
              <a:rPr lang="en-US" sz="4800" dirty="0">
                <a:latin typeface="Calibri"/>
                <a:cs typeface="Calibri"/>
              </a:rPr>
              <a:t>Review System (VAIRRS) </a:t>
            </a:r>
          </a:p>
        </p:txBody>
      </p:sp>
      <p:sp>
        <p:nvSpPr>
          <p:cNvPr id="3" name="Subtitle 2">
            <a:extLst>
              <a:ext uri="{FF2B5EF4-FFF2-40B4-BE49-F238E27FC236}">
                <a16:creationId xmlns:a16="http://schemas.microsoft.com/office/drawing/2014/main" id="{42E600AA-50D8-B24B-A422-018B17C7CBA9}"/>
              </a:ext>
            </a:extLst>
          </p:cNvPr>
          <p:cNvSpPr>
            <a:spLocks noGrp="1"/>
          </p:cNvSpPr>
          <p:nvPr>
            <p:ph type="subTitle" idx="1"/>
          </p:nvPr>
        </p:nvSpPr>
        <p:spPr>
          <a:xfrm>
            <a:off x="2505338" y="3005362"/>
            <a:ext cx="8382000" cy="433163"/>
          </a:xfrm>
        </p:spPr>
        <p:txBody>
          <a:bodyPr vert="horz" lIns="91440" tIns="45720" rIns="91440" bIns="45720" rtlCol="0" anchor="t">
            <a:noAutofit/>
          </a:bodyPr>
          <a:lstStyle/>
          <a:p>
            <a:r>
              <a:rPr lang="en-US" i="1" dirty="0">
                <a:cs typeface="Calibri"/>
              </a:rPr>
              <a:t>Monthly Webinar</a:t>
            </a:r>
          </a:p>
        </p:txBody>
      </p:sp>
      <p:sp>
        <p:nvSpPr>
          <p:cNvPr id="4" name="Text Placeholder 3">
            <a:extLst>
              <a:ext uri="{FF2B5EF4-FFF2-40B4-BE49-F238E27FC236}">
                <a16:creationId xmlns:a16="http://schemas.microsoft.com/office/drawing/2014/main" id="{EA2AEE29-545C-A54E-8496-691762027199}"/>
              </a:ext>
            </a:extLst>
          </p:cNvPr>
          <p:cNvSpPr>
            <a:spLocks noGrp="1"/>
          </p:cNvSpPr>
          <p:nvPr>
            <p:ph type="body" sz="quarter" idx="10"/>
          </p:nvPr>
        </p:nvSpPr>
        <p:spPr>
          <a:xfrm>
            <a:off x="2505338" y="3429000"/>
            <a:ext cx="8382000" cy="875608"/>
          </a:xfrm>
        </p:spPr>
        <p:txBody>
          <a:bodyPr anchor="b"/>
          <a:lstStyle/>
          <a:p>
            <a:r>
              <a:rPr lang="en-US" dirty="0"/>
              <a:t>December 5, 2023</a:t>
            </a:r>
          </a:p>
        </p:txBody>
      </p:sp>
    </p:spTree>
    <p:extLst>
      <p:ext uri="{BB962C8B-B14F-4D97-AF65-F5344CB8AC3E}">
        <p14:creationId xmlns:p14="http://schemas.microsoft.com/office/powerpoint/2010/main" val="184050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715A7-A202-6674-EA3F-A5E45D7BC960}"/>
              </a:ext>
            </a:extLst>
          </p:cNvPr>
          <p:cNvSpPr>
            <a:spLocks noGrp="1"/>
          </p:cNvSpPr>
          <p:nvPr>
            <p:ph type="title"/>
          </p:nvPr>
        </p:nvSpPr>
        <p:spPr>
          <a:xfrm>
            <a:off x="838199" y="542841"/>
            <a:ext cx="10062029" cy="752929"/>
          </a:xfrm>
        </p:spPr>
        <p:txBody>
          <a:bodyPr/>
          <a:lstStyle/>
          <a:p>
            <a:r>
              <a:rPr lang="en-US" dirty="0"/>
              <a:t>Wizard Update Summary</a:t>
            </a:r>
            <a:br>
              <a:rPr lang="en-US" sz="3600" b="1" u="sng" dirty="0">
                <a:effectLst/>
                <a:latin typeface="Calibri" panose="020F0502020204030204" pitchFamily="34" charset="0"/>
                <a:ea typeface="Calibri" panose="020F0502020204030204" pitchFamily="34" charset="0"/>
              </a:rPr>
            </a:br>
            <a:endParaRPr lang="en-US" dirty="0"/>
          </a:p>
        </p:txBody>
      </p:sp>
      <p:graphicFrame>
        <p:nvGraphicFramePr>
          <p:cNvPr id="2" name="Table 4">
            <a:extLst>
              <a:ext uri="{FF2B5EF4-FFF2-40B4-BE49-F238E27FC236}">
                <a16:creationId xmlns:a16="http://schemas.microsoft.com/office/drawing/2014/main" id="{3539240D-D3D1-8EC0-F434-511FD792A60E}"/>
              </a:ext>
            </a:extLst>
          </p:cNvPr>
          <p:cNvGraphicFramePr>
            <a:graphicFrameLocks noGrp="1"/>
          </p:cNvGraphicFramePr>
          <p:nvPr>
            <p:ph idx="1"/>
            <p:extLst>
              <p:ext uri="{D42A27DB-BD31-4B8C-83A1-F6EECF244321}">
                <p14:modId xmlns:p14="http://schemas.microsoft.com/office/powerpoint/2010/main" val="3916565529"/>
              </p:ext>
            </p:extLst>
          </p:nvPr>
        </p:nvGraphicFramePr>
        <p:xfrm>
          <a:off x="591749" y="1491175"/>
          <a:ext cx="11008502" cy="3961000"/>
        </p:xfrm>
        <a:graphic>
          <a:graphicData uri="http://schemas.openxmlformats.org/drawingml/2006/table">
            <a:tbl>
              <a:tblPr firstRow="1" bandRow="1">
                <a:tableStyleId>{5C22544A-7EE6-4342-B048-85BDC9FD1C3A}</a:tableStyleId>
              </a:tblPr>
              <a:tblGrid>
                <a:gridCol w="1919069">
                  <a:extLst>
                    <a:ext uri="{9D8B030D-6E8A-4147-A177-3AD203B41FA5}">
                      <a16:colId xmlns:a16="http://schemas.microsoft.com/office/drawing/2014/main" val="837680408"/>
                    </a:ext>
                  </a:extLst>
                </a:gridCol>
                <a:gridCol w="4886762">
                  <a:extLst>
                    <a:ext uri="{9D8B030D-6E8A-4147-A177-3AD203B41FA5}">
                      <a16:colId xmlns:a16="http://schemas.microsoft.com/office/drawing/2014/main" val="2322210756"/>
                    </a:ext>
                  </a:extLst>
                </a:gridCol>
                <a:gridCol w="4202671">
                  <a:extLst>
                    <a:ext uri="{9D8B030D-6E8A-4147-A177-3AD203B41FA5}">
                      <a16:colId xmlns:a16="http://schemas.microsoft.com/office/drawing/2014/main" val="1382451575"/>
                    </a:ext>
                  </a:extLst>
                </a:gridCol>
              </a:tblGrid>
              <a:tr h="319268">
                <a:tc>
                  <a:txBody>
                    <a:bodyPr/>
                    <a:lstStyle/>
                    <a:p>
                      <a:r>
                        <a:rPr lang="en-US" dirty="0"/>
                        <a:t>Wizard</a:t>
                      </a:r>
                    </a:p>
                  </a:txBody>
                  <a:tcPr/>
                </a:tc>
                <a:tc>
                  <a:txBody>
                    <a:bodyPr/>
                    <a:lstStyle/>
                    <a:p>
                      <a:r>
                        <a:rPr lang="en-US" dirty="0"/>
                        <a:t>Summary</a:t>
                      </a:r>
                    </a:p>
                  </a:txBody>
                  <a:tcPr/>
                </a:tc>
                <a:tc>
                  <a:txBody>
                    <a:bodyPr/>
                    <a:lstStyle/>
                    <a:p>
                      <a:r>
                        <a:rPr lang="en-US" dirty="0"/>
                        <a:t>When to complete</a:t>
                      </a:r>
                    </a:p>
                  </a:txBody>
                  <a:tcPr/>
                </a:tc>
                <a:extLst>
                  <a:ext uri="{0D108BD9-81ED-4DB2-BD59-A6C34878D82A}">
                    <a16:rowId xmlns:a16="http://schemas.microsoft.com/office/drawing/2014/main" val="267178346"/>
                  </a:ext>
                </a:extLst>
              </a:tr>
              <a:tr h="798169">
                <a:tc>
                  <a:txBody>
                    <a:bodyPr/>
                    <a:lstStyle/>
                    <a:p>
                      <a:r>
                        <a:rPr lang="en-US" dirty="0"/>
                        <a:t>IRB Information Sheet</a:t>
                      </a:r>
                    </a:p>
                  </a:txBody>
                  <a:tcPr/>
                </a:tc>
                <a:tc>
                  <a:txBody>
                    <a:bodyPr/>
                    <a:lstStyle/>
                    <a:p>
                      <a:r>
                        <a:rPr lang="en-US" dirty="0"/>
                        <a:t>Changes to wizard logic. Refer to VAIRRS SharePoint or IRBNet sandbox to view revised wizard.  </a:t>
                      </a:r>
                    </a:p>
                  </a:txBody>
                  <a:tcPr/>
                </a:tc>
                <a:tc>
                  <a:txBody>
                    <a:bodyPr/>
                    <a:lstStyle/>
                    <a:p>
                      <a:r>
                        <a:rPr lang="en-US" dirty="0"/>
                        <a:t>New submissions and changes to previously completed IIS submissions.</a:t>
                      </a:r>
                    </a:p>
                  </a:txBody>
                  <a:tcPr/>
                </a:tc>
                <a:extLst>
                  <a:ext uri="{0D108BD9-81ED-4DB2-BD59-A6C34878D82A}">
                    <a16:rowId xmlns:a16="http://schemas.microsoft.com/office/drawing/2014/main" val="1869475204"/>
                  </a:ext>
                </a:extLst>
              </a:tr>
              <a:tr h="1516521">
                <a:tc>
                  <a:txBody>
                    <a:bodyPr/>
                    <a:lstStyle/>
                    <a:p>
                      <a:r>
                        <a:rPr lang="en-US" dirty="0"/>
                        <a:t>Project Cover Sheet</a:t>
                      </a:r>
                    </a:p>
                  </a:txBody>
                  <a:tcPr/>
                </a:tc>
                <a:tc>
                  <a:txBody>
                    <a:bodyPr/>
                    <a:lstStyle/>
                    <a:p>
                      <a:r>
                        <a:rPr lang="en-US" dirty="0"/>
                        <a:t>Removed personnel sections. Refer to VAIRRS SharePoint or IRBNet sandbox (after 12/11) to view revised wizard.</a:t>
                      </a:r>
                    </a:p>
                  </a:txBody>
                  <a:tcPr/>
                </a:tc>
                <a:tc>
                  <a:txBody>
                    <a:bodyPr/>
                    <a:lstStyle/>
                    <a:p>
                      <a:r>
                        <a:rPr lang="en-US" dirty="0"/>
                        <a:t>New submissions and changes to </a:t>
                      </a:r>
                      <a:r>
                        <a:rPr lang="en-US" b="1" dirty="0"/>
                        <a:t>study characteristics</a:t>
                      </a:r>
                      <a:r>
                        <a:rPr lang="en-US" dirty="0"/>
                        <a:t> for previously completed PCS submissions.  Changes to study team are captured in new Study Team Tracking wizard.</a:t>
                      </a:r>
                    </a:p>
                  </a:txBody>
                  <a:tcPr/>
                </a:tc>
                <a:extLst>
                  <a:ext uri="{0D108BD9-81ED-4DB2-BD59-A6C34878D82A}">
                    <a16:rowId xmlns:a16="http://schemas.microsoft.com/office/drawing/2014/main" val="2247936050"/>
                  </a:ext>
                </a:extLst>
              </a:tr>
              <a:tr h="1164319">
                <a:tc>
                  <a:txBody>
                    <a:bodyPr/>
                    <a:lstStyle/>
                    <a:p>
                      <a:r>
                        <a:rPr lang="en-US" dirty="0"/>
                        <a:t>Study Team Tracking</a:t>
                      </a:r>
                    </a:p>
                  </a:txBody>
                  <a:tcPr/>
                </a:tc>
                <a:tc>
                  <a:txBody>
                    <a:bodyPr/>
                    <a:lstStyle/>
                    <a:p>
                      <a:pPr marL="0" indent="0">
                        <a:buNone/>
                      </a:pPr>
                      <a:r>
                        <a:rPr lang="en-US" i="0" dirty="0"/>
                        <a:t>Captures investigator and study team details. Refer to VAIRRS SharePoint or IRBNet sandbox (after 12/11) to view new wizard.  </a:t>
                      </a:r>
                    </a:p>
                  </a:txBody>
                  <a:tcPr/>
                </a:tc>
                <a:tc>
                  <a:txBody>
                    <a:bodyPr/>
                    <a:lstStyle/>
                    <a:p>
                      <a:pPr marL="0" indent="0">
                        <a:buNone/>
                      </a:pPr>
                      <a:r>
                        <a:rPr lang="en-US" i="0" dirty="0"/>
                        <a:t>New submissions and changes to study team for previously completed PCS submissions. </a:t>
                      </a:r>
                    </a:p>
                  </a:txBody>
                  <a:tcPr/>
                </a:tc>
                <a:extLst>
                  <a:ext uri="{0D108BD9-81ED-4DB2-BD59-A6C34878D82A}">
                    <a16:rowId xmlns:a16="http://schemas.microsoft.com/office/drawing/2014/main" val="2749291026"/>
                  </a:ext>
                </a:extLst>
              </a:tr>
            </a:tbl>
          </a:graphicData>
        </a:graphic>
      </p:graphicFrame>
    </p:spTree>
    <p:extLst>
      <p:ext uri="{BB962C8B-B14F-4D97-AF65-F5344CB8AC3E}">
        <p14:creationId xmlns:p14="http://schemas.microsoft.com/office/powerpoint/2010/main" val="581686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BE96-F9B0-99C9-9AF2-CCB08DC98E0F}"/>
              </a:ext>
            </a:extLst>
          </p:cNvPr>
          <p:cNvSpPr>
            <a:spLocks noGrp="1"/>
          </p:cNvSpPr>
          <p:nvPr>
            <p:ph type="ctrTitle"/>
          </p:nvPr>
        </p:nvSpPr>
        <p:spPr/>
        <p:txBody>
          <a:bodyPr/>
          <a:lstStyle/>
          <a:p>
            <a:r>
              <a:rPr lang="en-US" sz="6600" dirty="0">
                <a:solidFill>
                  <a:prstClr val="white"/>
                </a:solidFill>
                <a:latin typeface="Calibri" panose="020F0502020204030204"/>
              </a:rPr>
              <a:t>Dashboard Presentation </a:t>
            </a:r>
            <a:endParaRPr lang="en-US" sz="6600" dirty="0"/>
          </a:p>
        </p:txBody>
      </p:sp>
      <p:sp>
        <p:nvSpPr>
          <p:cNvPr id="4" name="TextBox 3">
            <a:extLst>
              <a:ext uri="{FF2B5EF4-FFF2-40B4-BE49-F238E27FC236}">
                <a16:creationId xmlns:a16="http://schemas.microsoft.com/office/drawing/2014/main" id="{257E436F-9D8C-9FAC-EEDD-ED06A8282360}"/>
              </a:ext>
            </a:extLst>
          </p:cNvPr>
          <p:cNvSpPr txBox="1"/>
          <p:nvPr/>
        </p:nvSpPr>
        <p:spPr>
          <a:xfrm>
            <a:off x="988943" y="3751230"/>
            <a:ext cx="7007086" cy="400110"/>
          </a:xfrm>
          <a:prstGeom prst="rect">
            <a:avLst/>
          </a:prstGeom>
          <a:noFill/>
        </p:spPr>
        <p:txBody>
          <a:bodyPr wrap="square">
            <a:spAutoFit/>
          </a:bodyPr>
          <a:lstStyle/>
          <a:p>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Presented by Bradley Stein, SCI Pharmacist </a:t>
            </a:r>
            <a:endParaRPr lang="en-US" sz="2000" dirty="0"/>
          </a:p>
        </p:txBody>
      </p:sp>
    </p:spTree>
    <p:extLst>
      <p:ext uri="{BB962C8B-B14F-4D97-AF65-F5344CB8AC3E}">
        <p14:creationId xmlns:p14="http://schemas.microsoft.com/office/powerpoint/2010/main" val="1174441870"/>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62120-60A2-C66F-9BD1-A8CAB8AEDEF1}"/>
              </a:ext>
            </a:extLst>
          </p:cNvPr>
          <p:cNvSpPr>
            <a:spLocks noGrp="1"/>
          </p:cNvSpPr>
          <p:nvPr>
            <p:ph type="ctrTitle"/>
          </p:nvPr>
        </p:nvSpPr>
        <p:spPr>
          <a:xfrm>
            <a:off x="914401" y="2039304"/>
            <a:ext cx="10386874" cy="2432522"/>
          </a:xfrm>
        </p:spPr>
        <p:txBody>
          <a:bodyPr/>
          <a:lstStyle/>
          <a:p>
            <a:r>
              <a:rPr lang="en-US" sz="6600" dirty="0"/>
              <a:t>Expired Project Notifications </a:t>
            </a:r>
          </a:p>
        </p:txBody>
      </p:sp>
    </p:spTree>
    <p:extLst>
      <p:ext uri="{BB962C8B-B14F-4D97-AF65-F5344CB8AC3E}">
        <p14:creationId xmlns:p14="http://schemas.microsoft.com/office/powerpoint/2010/main" val="295688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30F494-7899-84F7-1204-B5167106813C}"/>
              </a:ext>
            </a:extLst>
          </p:cNvPr>
          <p:cNvSpPr>
            <a:spLocks noGrp="1"/>
          </p:cNvSpPr>
          <p:nvPr>
            <p:ph type="title"/>
          </p:nvPr>
        </p:nvSpPr>
        <p:spPr/>
        <p:txBody>
          <a:bodyPr/>
          <a:lstStyle/>
          <a:p>
            <a:r>
              <a:rPr lang="en-US" sz="3600" dirty="0"/>
              <a:t>Expired Project Notifications</a:t>
            </a:r>
            <a:endParaRPr lang="en-US" dirty="0"/>
          </a:p>
        </p:txBody>
      </p:sp>
      <p:sp>
        <p:nvSpPr>
          <p:cNvPr id="4" name="Content Placeholder 3">
            <a:extLst>
              <a:ext uri="{FF2B5EF4-FFF2-40B4-BE49-F238E27FC236}">
                <a16:creationId xmlns:a16="http://schemas.microsoft.com/office/drawing/2014/main" id="{8F8BA25D-E3E0-0BD4-0407-9D62C4CF8CF5}"/>
              </a:ext>
            </a:extLst>
          </p:cNvPr>
          <p:cNvSpPr>
            <a:spLocks noGrp="1"/>
          </p:cNvSpPr>
          <p:nvPr>
            <p:ph idx="1"/>
          </p:nvPr>
        </p:nvSpPr>
        <p:spPr>
          <a:xfrm>
            <a:off x="838200" y="1305004"/>
            <a:ext cx="10515600" cy="4247991"/>
          </a:xfrm>
        </p:spPr>
        <p:txBody>
          <a:bodyPr>
            <a:normAutofit/>
          </a:bodyPr>
          <a:lstStyle/>
          <a:p>
            <a:r>
              <a:rPr lang="en-US" dirty="0"/>
              <a:t>Based on the data within IRBNet and VAIRRS Dashboards, we identified that some facilities have an excess of projects that reflect as expired projects due to a lapse of administrative updates to the projects in IRBNet. The expired projects email notification is intended to serve as a reminder to research administrative staff regarding projects that have passed the expiration date or are about to expire within the next 30 days. The notification also ensures that new expiration dates are reflected in IRBNet. </a:t>
            </a:r>
          </a:p>
          <a:p>
            <a:r>
              <a:rPr lang="en-US" dirty="0"/>
              <a:t>Starting in December 2023, we will send out an automated email notification regarding the number of expired studies to each facility's AO, ACOS, and administrators once a quarter (every three months). </a:t>
            </a:r>
          </a:p>
          <a:p>
            <a:pPr marL="0" indent="0">
              <a:buNone/>
            </a:pPr>
            <a:endParaRPr lang="en-US" dirty="0"/>
          </a:p>
        </p:txBody>
      </p:sp>
    </p:spTree>
    <p:extLst>
      <p:ext uri="{BB962C8B-B14F-4D97-AF65-F5344CB8AC3E}">
        <p14:creationId xmlns:p14="http://schemas.microsoft.com/office/powerpoint/2010/main" val="167977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62120-60A2-C66F-9BD1-A8CAB8AEDEF1}"/>
              </a:ext>
            </a:extLst>
          </p:cNvPr>
          <p:cNvSpPr>
            <a:spLocks noGrp="1"/>
          </p:cNvSpPr>
          <p:nvPr>
            <p:ph type="ctrTitle"/>
          </p:nvPr>
        </p:nvSpPr>
        <p:spPr>
          <a:xfrm>
            <a:off x="914401" y="2039304"/>
            <a:ext cx="10386874" cy="2432522"/>
          </a:xfrm>
        </p:spPr>
        <p:txBody>
          <a:bodyPr/>
          <a:lstStyle/>
          <a:p>
            <a:r>
              <a:rPr lang="en-US" sz="6600" dirty="0"/>
              <a:t>Newsletter Summaries</a:t>
            </a:r>
          </a:p>
        </p:txBody>
      </p:sp>
    </p:spTree>
    <p:extLst>
      <p:ext uri="{BB962C8B-B14F-4D97-AF65-F5344CB8AC3E}">
        <p14:creationId xmlns:p14="http://schemas.microsoft.com/office/powerpoint/2010/main" val="3606936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43201-73F3-8137-9541-E429E833BC8A}"/>
              </a:ext>
            </a:extLst>
          </p:cNvPr>
          <p:cNvSpPr>
            <a:spLocks noGrp="1"/>
          </p:cNvSpPr>
          <p:nvPr>
            <p:ph type="title"/>
          </p:nvPr>
        </p:nvSpPr>
        <p:spPr/>
        <p:txBody>
          <a:bodyPr/>
          <a:lstStyle/>
          <a:p>
            <a:r>
              <a:rPr lang="en-US" dirty="0"/>
              <a:t>Newsletter Summaries </a:t>
            </a:r>
          </a:p>
        </p:txBody>
      </p:sp>
      <p:sp>
        <p:nvSpPr>
          <p:cNvPr id="5" name="Content Placeholder 4">
            <a:extLst>
              <a:ext uri="{FF2B5EF4-FFF2-40B4-BE49-F238E27FC236}">
                <a16:creationId xmlns:a16="http://schemas.microsoft.com/office/drawing/2014/main" id="{15407F0A-05B9-6F56-8927-46B9A63FC521}"/>
              </a:ext>
            </a:extLst>
          </p:cNvPr>
          <p:cNvSpPr>
            <a:spLocks noGrp="1"/>
          </p:cNvSpPr>
          <p:nvPr>
            <p:ph idx="1"/>
          </p:nvPr>
        </p:nvSpPr>
        <p:spPr>
          <a:xfrm>
            <a:off x="838200" y="1305004"/>
            <a:ext cx="10515600" cy="4247991"/>
          </a:xfrm>
        </p:spPr>
        <p:txBody>
          <a:bodyPr>
            <a:normAutofit/>
          </a:bodyPr>
          <a:lstStyle/>
          <a:p>
            <a:pPr marL="0" indent="0">
              <a:buNone/>
            </a:pPr>
            <a:r>
              <a:rPr lang="en-US" dirty="0">
                <a:effectLst/>
                <a:latin typeface="Calibri" panose="020F0502020204030204" pitchFamily="34" charset="0"/>
                <a:ea typeface="Calibri" panose="020F0502020204030204" pitchFamily="34" charset="0"/>
              </a:rPr>
              <a:t>As a result of feedback regarding newsletters, VAIRRS will send out targeted email communications that summarize relevant information within newsletters and program updates that pertain directly to your role (i.e. administrators or investigators/end users). These summaries will be delivered in short, digestible formats so that users can easily read and stay abreast of important news and updates from VAIRRS.</a:t>
            </a:r>
          </a:p>
        </p:txBody>
      </p:sp>
    </p:spTree>
    <p:extLst>
      <p:ext uri="{BB962C8B-B14F-4D97-AF65-F5344CB8AC3E}">
        <p14:creationId xmlns:p14="http://schemas.microsoft.com/office/powerpoint/2010/main" val="190390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BE96-F9B0-99C9-9AF2-CCB08DC98E0F}"/>
              </a:ext>
            </a:extLst>
          </p:cNvPr>
          <p:cNvSpPr>
            <a:spLocks noGrp="1"/>
          </p:cNvSpPr>
          <p:nvPr>
            <p:ph type="ctrTitle"/>
          </p:nvPr>
        </p:nvSpPr>
        <p:spPr/>
        <p:txBody>
          <a:bodyPr/>
          <a:lstStyle/>
          <a:p>
            <a:r>
              <a:rPr lang="en-US" sz="6600" dirty="0">
                <a:solidFill>
                  <a:prstClr val="white"/>
                </a:solidFill>
                <a:latin typeface="Calibri" panose="020F0502020204030204"/>
              </a:rPr>
              <a:t>ORPP&amp;E Standard Form Library Updates</a:t>
            </a:r>
            <a:endParaRPr lang="en-US" sz="6600" dirty="0"/>
          </a:p>
        </p:txBody>
      </p:sp>
      <p:sp>
        <p:nvSpPr>
          <p:cNvPr id="4" name="TextBox 3">
            <a:extLst>
              <a:ext uri="{FF2B5EF4-FFF2-40B4-BE49-F238E27FC236}">
                <a16:creationId xmlns:a16="http://schemas.microsoft.com/office/drawing/2014/main" id="{EF8AF69B-1177-07D8-671B-59C30EB2352D}"/>
              </a:ext>
            </a:extLst>
          </p:cNvPr>
          <p:cNvSpPr txBox="1"/>
          <p:nvPr/>
        </p:nvSpPr>
        <p:spPr>
          <a:xfrm>
            <a:off x="1010654" y="4271771"/>
            <a:ext cx="7007190" cy="400110"/>
          </a:xfrm>
          <a:prstGeom prst="rect">
            <a:avLst/>
          </a:prstGeom>
          <a:noFill/>
        </p:spPr>
        <p:txBody>
          <a:bodyPr wrap="square">
            <a:spAutoFit/>
          </a:bodyPr>
          <a:lstStyle/>
          <a:p>
            <a:r>
              <a:rPr lang="en-US" sz="2000" i="1" dirty="0">
                <a:solidFill>
                  <a:schemeClr val="bg1"/>
                </a:solidFill>
              </a:rPr>
              <a:t>Presented by Kat Varga, VAIRRS Support Team </a:t>
            </a:r>
          </a:p>
        </p:txBody>
      </p:sp>
    </p:spTree>
    <p:extLst>
      <p:ext uri="{BB962C8B-B14F-4D97-AF65-F5344CB8AC3E}">
        <p14:creationId xmlns:p14="http://schemas.microsoft.com/office/powerpoint/2010/main" val="3587187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43201-73F3-8137-9541-E429E833BC8A}"/>
              </a:ext>
            </a:extLst>
          </p:cNvPr>
          <p:cNvSpPr>
            <a:spLocks noGrp="1"/>
          </p:cNvSpPr>
          <p:nvPr>
            <p:ph type="title"/>
          </p:nvPr>
        </p:nvSpPr>
        <p:spPr/>
        <p:txBody>
          <a:bodyPr/>
          <a:lstStyle/>
          <a:p>
            <a:r>
              <a:rPr lang="en-US" dirty="0"/>
              <a:t>ORPP&amp;E Standard Form Library Updates</a:t>
            </a:r>
          </a:p>
        </p:txBody>
      </p:sp>
      <p:sp>
        <p:nvSpPr>
          <p:cNvPr id="5" name="Content Placeholder 4">
            <a:extLst>
              <a:ext uri="{FF2B5EF4-FFF2-40B4-BE49-F238E27FC236}">
                <a16:creationId xmlns:a16="http://schemas.microsoft.com/office/drawing/2014/main" id="{15407F0A-05B9-6F56-8927-46B9A63FC521}"/>
              </a:ext>
            </a:extLst>
          </p:cNvPr>
          <p:cNvSpPr>
            <a:spLocks noGrp="1"/>
          </p:cNvSpPr>
          <p:nvPr>
            <p:ph idx="1"/>
          </p:nvPr>
        </p:nvSpPr>
        <p:spPr>
          <a:xfrm>
            <a:off x="838200" y="1305004"/>
            <a:ext cx="10515600" cy="4247991"/>
          </a:xfrm>
        </p:spPr>
        <p:txBody>
          <a:bodyPr>
            <a:normAutofit lnSpcReduction="10000"/>
          </a:bodyPr>
          <a:lstStyle/>
          <a:p>
            <a:pPr marL="0" indent="0">
              <a:buNone/>
            </a:pPr>
            <a:r>
              <a:rPr lang="en-US" sz="2000" dirty="0">
                <a:effectLst/>
                <a:latin typeface="Calibri" panose="020F0502020204030204" pitchFamily="34" charset="0"/>
                <a:ea typeface="Calibri" panose="020F0502020204030204" pitchFamily="34" charset="0"/>
              </a:rPr>
              <a:t>To improve accessibility of forms within the ORPP&amp;E Standard Form </a:t>
            </a:r>
            <a:r>
              <a:rPr lang="en-US" sz="2000" dirty="0">
                <a:latin typeface="Calibri" panose="020F0502020204030204" pitchFamily="34" charset="0"/>
                <a:ea typeface="Calibri" panose="020F0502020204030204" pitchFamily="34" charset="0"/>
              </a:rPr>
              <a:t>L</a:t>
            </a:r>
            <a:r>
              <a:rPr lang="en-US" sz="2000" dirty="0">
                <a:effectLst/>
                <a:latin typeface="Calibri" panose="020F0502020204030204" pitchFamily="34" charset="0"/>
                <a:ea typeface="Calibri" panose="020F0502020204030204" pitchFamily="34" charset="0"/>
              </a:rPr>
              <a:t>ibrary before the new year, we will be implementing a standard numbering catalogue system to the naming conventions of all forms within IRBNet and SharePoint. Most of our forms already use the </a:t>
            </a:r>
            <a:r>
              <a:rPr lang="en-US" sz="2000" dirty="0">
                <a:latin typeface="Calibri" panose="020F0502020204030204" pitchFamily="34" charset="0"/>
                <a:ea typeface="Calibri" panose="020F0502020204030204" pitchFamily="34" charset="0"/>
              </a:rPr>
              <a:t>numbering </a:t>
            </a:r>
            <a:r>
              <a:rPr lang="en-US" sz="2000" dirty="0">
                <a:effectLst/>
                <a:latin typeface="Calibri" panose="020F0502020204030204" pitchFamily="34" charset="0"/>
                <a:ea typeface="Calibri" panose="020F0502020204030204" pitchFamily="34" charset="0"/>
              </a:rPr>
              <a:t>catalogue system but we will be implementing it across the board to standardize and improve user navigation within the library.</a:t>
            </a:r>
          </a:p>
          <a:p>
            <a:pPr marL="0" indent="0">
              <a:buNone/>
            </a:pPr>
            <a:endParaRPr lang="en-US" sz="1800" dirty="0">
              <a:latin typeface="Calibri" panose="020F0502020204030204" pitchFamily="34" charset="0"/>
            </a:endParaRPr>
          </a:p>
          <a:p>
            <a:pPr marL="0" indent="0">
              <a:buNone/>
            </a:pPr>
            <a:r>
              <a:rPr lang="en-US" sz="2000" dirty="0">
                <a:effectLst/>
                <a:latin typeface="Calibri" panose="020F0502020204030204" pitchFamily="34" charset="0"/>
                <a:ea typeface="Calibri" panose="020F0502020204030204" pitchFamily="34" charset="0"/>
              </a:rPr>
              <a:t>On the VAIRRS SharePoint you can reference the </a:t>
            </a:r>
            <a:r>
              <a:rPr lang="en-US" sz="2000" i="1" dirty="0">
                <a:effectLst/>
                <a:latin typeface="Calibri" panose="020F0502020204030204" pitchFamily="34" charset="0"/>
                <a:ea typeface="Calibri" panose="020F0502020204030204" pitchFamily="34" charset="0"/>
                <a:hlinkClick r:id="rId2"/>
              </a:rPr>
              <a:t>Summary of CCB Changes</a:t>
            </a:r>
            <a:r>
              <a:rPr lang="en-US" sz="2000" i="1"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section for a list of </a:t>
            </a:r>
            <a:r>
              <a:rPr lang="en-US" sz="2000" dirty="0">
                <a:latin typeface="Calibri" panose="020F0502020204030204" pitchFamily="34" charset="0"/>
                <a:ea typeface="Calibri" panose="020F0502020204030204" pitchFamily="34" charset="0"/>
              </a:rPr>
              <a:t>documents that were updated/added to the ORPP&amp;E Standard Form Library as part of the </a:t>
            </a:r>
            <a:r>
              <a:rPr lang="en-US" sz="2000" dirty="0">
                <a:effectLst/>
                <a:latin typeface="Calibri" panose="020F0502020204030204" pitchFamily="34" charset="0"/>
                <a:ea typeface="Calibri" panose="020F0502020204030204" pitchFamily="34" charset="0"/>
              </a:rPr>
              <a:t>October VAIRRS Change Control Board (CCB) meetin</a:t>
            </a:r>
            <a:r>
              <a:rPr lang="en-US" sz="2000" dirty="0">
                <a:latin typeface="Calibri" panose="020F0502020204030204" pitchFamily="34" charset="0"/>
                <a:ea typeface="Calibri" panose="020F0502020204030204" pitchFamily="34" charset="0"/>
              </a:rPr>
              <a:t>g</a:t>
            </a:r>
            <a:r>
              <a:rPr lang="en-US" sz="2000" dirty="0">
                <a:effectLst/>
                <a:latin typeface="Calibri" panose="020F0502020204030204" pitchFamily="34" charset="0"/>
                <a:ea typeface="Calibri" panose="020F0502020204030204" pitchFamily="34" charset="0"/>
              </a:rPr>
              <a:t>. The VAIRRS CCB typically meets on the </a:t>
            </a:r>
            <a:r>
              <a:rPr lang="en-US" sz="2000" dirty="0">
                <a:latin typeface="Calibri" panose="020F0502020204030204" pitchFamily="34" charset="0"/>
                <a:ea typeface="Calibri" panose="020F0502020204030204" pitchFamily="34" charset="0"/>
              </a:rPr>
              <a:t>last </a:t>
            </a:r>
            <a:r>
              <a:rPr lang="en-US" sz="2000" dirty="0">
                <a:effectLst/>
                <a:latin typeface="Calibri" panose="020F0502020204030204" pitchFamily="34" charset="0"/>
                <a:ea typeface="Calibri" panose="020F0502020204030204" pitchFamily="34" charset="0"/>
              </a:rPr>
              <a:t>Thursday of the month and proposed changes are reviewed and applied in alignment with the newsletter publications in the following month. All requests for updates to wizards will be reviewed </a:t>
            </a:r>
            <a:r>
              <a:rPr lang="en-US" sz="2000" dirty="0">
                <a:latin typeface="Calibri" panose="020F0502020204030204" pitchFamily="34" charset="0"/>
                <a:ea typeface="Calibri" panose="020F0502020204030204" pitchFamily="34" charset="0"/>
              </a:rPr>
              <a:t>and implemented on a quarterly basis. </a:t>
            </a:r>
          </a:p>
          <a:p>
            <a:pPr marL="0" indent="0">
              <a:buNone/>
            </a:pPr>
            <a:endParaRPr lang="en-US" sz="2000" dirty="0">
              <a:latin typeface="Calibri" panose="020F0502020204030204" pitchFamily="34" charset="0"/>
            </a:endParaRPr>
          </a:p>
        </p:txBody>
      </p:sp>
    </p:spTree>
    <p:extLst>
      <p:ext uri="{BB962C8B-B14F-4D97-AF65-F5344CB8AC3E}">
        <p14:creationId xmlns:p14="http://schemas.microsoft.com/office/powerpoint/2010/main" val="1990069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7FC8A-54C2-5E06-630F-3749CDCE9643}"/>
              </a:ext>
            </a:extLst>
          </p:cNvPr>
          <p:cNvSpPr>
            <a:spLocks noGrp="1"/>
          </p:cNvSpPr>
          <p:nvPr>
            <p:ph type="title"/>
          </p:nvPr>
        </p:nvSpPr>
        <p:spPr>
          <a:xfrm>
            <a:off x="870652" y="204911"/>
            <a:ext cx="8665564" cy="752929"/>
          </a:xfrm>
        </p:spPr>
        <p:txBody>
          <a:bodyPr/>
          <a:lstStyle/>
          <a:p>
            <a:r>
              <a:rPr lang="en-US" dirty="0"/>
              <a:t>ORPP&amp;E Standard Form Library Updates</a:t>
            </a:r>
          </a:p>
        </p:txBody>
      </p:sp>
      <p:sp>
        <p:nvSpPr>
          <p:cNvPr id="3" name="Content Placeholder 2">
            <a:extLst>
              <a:ext uri="{FF2B5EF4-FFF2-40B4-BE49-F238E27FC236}">
                <a16:creationId xmlns:a16="http://schemas.microsoft.com/office/drawing/2014/main" id="{66D62DB9-CF99-E45A-8A85-44A43203507A}"/>
              </a:ext>
            </a:extLst>
          </p:cNvPr>
          <p:cNvSpPr>
            <a:spLocks noGrp="1"/>
          </p:cNvSpPr>
          <p:nvPr>
            <p:ph idx="1"/>
          </p:nvPr>
        </p:nvSpPr>
        <p:spPr>
          <a:xfrm>
            <a:off x="776570" y="853455"/>
            <a:ext cx="10638860" cy="1477247"/>
          </a:xfrm>
        </p:spPr>
        <p:txBody>
          <a:bodyPr>
            <a:normAutofit lnSpcReduction="10000"/>
          </a:bodyPr>
          <a:lstStyle/>
          <a:p>
            <a:pPr marL="0" marR="0" indent="0">
              <a:spcBef>
                <a:spcPts val="0"/>
              </a:spcBef>
              <a:spcAft>
                <a:spcPts val="0"/>
              </a:spcAft>
              <a:buNone/>
            </a:pPr>
            <a:r>
              <a:rPr lang="en-US" sz="2000" b="1" dirty="0">
                <a:solidFill>
                  <a:srgbClr val="FF0000"/>
                </a:solidFill>
                <a:effectLst/>
                <a:latin typeface="Calibri" panose="020F0502020204030204" pitchFamily="34" charset="0"/>
                <a:ea typeface="Times New Roman" panose="02020603050405020304" pitchFamily="18" charset="0"/>
              </a:rPr>
              <a:t>ACTION REQUESTED:</a:t>
            </a:r>
            <a:endParaRPr lang="en-US" sz="2000" b="1" dirty="0">
              <a:effectLst/>
              <a:latin typeface="Calibri" panose="020F0502020204030204" pitchFamily="34" charset="0"/>
              <a:ea typeface="Calibri" panose="020F0502020204030204" pitchFamily="34" charset="0"/>
            </a:endParaRPr>
          </a:p>
          <a:p>
            <a:pPr marL="0" indent="0">
              <a:buNone/>
            </a:pPr>
            <a:r>
              <a:rPr lang="en-US" sz="2000" dirty="0">
                <a:effectLst/>
                <a:latin typeface="Calibri" panose="020F0502020204030204" pitchFamily="34" charset="0"/>
                <a:ea typeface="Calibri" panose="020F0502020204030204" pitchFamily="34" charset="0"/>
              </a:rPr>
              <a:t>We need your help with reviewing suggested changes to the following forms/letters in IRBNet. Please use the link(s) in the table below to review the proposed changes to the forms/letters and send your feedback to the VAIRRS Support Team inbox at </a:t>
            </a:r>
            <a:r>
              <a:rPr lang="en-US" sz="2000" u="sng" dirty="0">
                <a:solidFill>
                  <a:srgbClr val="1D5782"/>
                </a:solidFill>
                <a:effectLst/>
                <a:latin typeface="Calibri" panose="020F0502020204030204" pitchFamily="34" charset="0"/>
                <a:ea typeface="Calibri" panose="020F0502020204030204" pitchFamily="34" charset="0"/>
                <a:hlinkClick r:id="rId2"/>
              </a:rPr>
              <a:t>VAIRRS@va.gov</a:t>
            </a:r>
            <a:r>
              <a:rPr lang="en-US" sz="2000" dirty="0">
                <a:effectLst/>
                <a:latin typeface="Calibri" panose="020F0502020204030204" pitchFamily="34" charset="0"/>
                <a:ea typeface="Calibri" panose="020F0502020204030204" pitchFamily="34" charset="0"/>
              </a:rPr>
              <a:t>.</a:t>
            </a:r>
            <a:endParaRPr lang="en-US" sz="2000" dirty="0"/>
          </a:p>
        </p:txBody>
      </p:sp>
      <p:graphicFrame>
        <p:nvGraphicFramePr>
          <p:cNvPr id="8" name="Table 7">
            <a:extLst>
              <a:ext uri="{FF2B5EF4-FFF2-40B4-BE49-F238E27FC236}">
                <a16:creationId xmlns:a16="http://schemas.microsoft.com/office/drawing/2014/main" id="{7DE281B8-690F-7972-08BB-9E03430B676E}"/>
              </a:ext>
            </a:extLst>
          </p:cNvPr>
          <p:cNvGraphicFramePr>
            <a:graphicFrameLocks noGrp="1"/>
          </p:cNvGraphicFramePr>
          <p:nvPr>
            <p:extLst>
              <p:ext uri="{D42A27DB-BD31-4B8C-83A1-F6EECF244321}">
                <p14:modId xmlns:p14="http://schemas.microsoft.com/office/powerpoint/2010/main" val="2665355847"/>
              </p:ext>
            </p:extLst>
          </p:nvPr>
        </p:nvGraphicFramePr>
        <p:xfrm>
          <a:off x="870652" y="2653747"/>
          <a:ext cx="10638861" cy="3092383"/>
        </p:xfrm>
        <a:graphic>
          <a:graphicData uri="http://schemas.openxmlformats.org/drawingml/2006/table">
            <a:tbl>
              <a:tblPr firstRow="1" firstCol="1" bandRow="1"/>
              <a:tblGrid>
                <a:gridCol w="4228122">
                  <a:extLst>
                    <a:ext uri="{9D8B030D-6E8A-4147-A177-3AD203B41FA5}">
                      <a16:colId xmlns:a16="http://schemas.microsoft.com/office/drawing/2014/main" val="1030953129"/>
                    </a:ext>
                  </a:extLst>
                </a:gridCol>
                <a:gridCol w="6410739">
                  <a:extLst>
                    <a:ext uri="{9D8B030D-6E8A-4147-A177-3AD203B41FA5}">
                      <a16:colId xmlns:a16="http://schemas.microsoft.com/office/drawing/2014/main" val="2858349689"/>
                    </a:ext>
                  </a:extLst>
                </a:gridCol>
              </a:tblGrid>
              <a:tr h="252007">
                <a:tc>
                  <a:txBody>
                    <a:bodyPr/>
                    <a:lstStyle/>
                    <a:p>
                      <a:pPr marL="0" marR="0">
                        <a:spcBef>
                          <a:spcPts val="0"/>
                        </a:spcBef>
                        <a:spcAft>
                          <a:spcPts val="0"/>
                        </a:spcAft>
                      </a:pPr>
                      <a:r>
                        <a:rPr lang="en-US" sz="1100" b="1" dirty="0">
                          <a:solidFill>
                            <a:srgbClr val="FFFFFF"/>
                          </a:solidFill>
                          <a:effectLst/>
                          <a:latin typeface="+mn-lt"/>
                          <a:ea typeface="Calibri" panose="020F0502020204030204" pitchFamily="34" charset="0"/>
                        </a:rPr>
                        <a:t>Form/Letter</a:t>
                      </a:r>
                      <a:endParaRPr lang="en-US" sz="1100" dirty="0">
                        <a:effectLst/>
                        <a:latin typeface="+mn-lt"/>
                        <a:ea typeface="Calibri" panose="020F0502020204030204" pitchFamily="34" charset="0"/>
                      </a:endParaRPr>
                    </a:p>
                  </a:txBody>
                  <a:tcPr marL="41216" marR="41216" marT="41216" marB="412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72"/>
                    </a:solidFill>
                  </a:tcPr>
                </a:tc>
                <a:tc>
                  <a:txBody>
                    <a:bodyPr/>
                    <a:lstStyle/>
                    <a:p>
                      <a:pPr marL="0" marR="0">
                        <a:spcBef>
                          <a:spcPts val="0"/>
                        </a:spcBef>
                        <a:spcAft>
                          <a:spcPts val="0"/>
                        </a:spcAft>
                      </a:pPr>
                      <a:r>
                        <a:rPr lang="en-US" sz="1100" b="1" dirty="0">
                          <a:solidFill>
                            <a:srgbClr val="FFFFFF"/>
                          </a:solidFill>
                          <a:effectLst/>
                          <a:latin typeface="+mn-lt"/>
                          <a:ea typeface="Calibri" panose="020F0502020204030204" pitchFamily="34" charset="0"/>
                        </a:rPr>
                        <a:t>Proposed Change(s)</a:t>
                      </a:r>
                      <a:endParaRPr lang="en-US" sz="1100" dirty="0">
                        <a:effectLst/>
                        <a:latin typeface="+mn-lt"/>
                        <a:ea typeface="Calibri" panose="020F0502020204030204" pitchFamily="34" charset="0"/>
                      </a:endParaRPr>
                    </a:p>
                  </a:txBody>
                  <a:tcPr marL="41216" marR="41216" marT="41216" marB="412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72"/>
                    </a:solidFill>
                  </a:tcPr>
                </a:tc>
                <a:extLst>
                  <a:ext uri="{0D108BD9-81ED-4DB2-BD59-A6C34878D82A}">
                    <a16:rowId xmlns:a16="http://schemas.microsoft.com/office/drawing/2014/main" val="2465722037"/>
                  </a:ext>
                </a:extLst>
              </a:tr>
              <a:tr h="473396">
                <a:tc>
                  <a:txBody>
                    <a:bodyPr/>
                    <a:lstStyle/>
                    <a:p>
                      <a:pPr marL="0" marR="0">
                        <a:spcBef>
                          <a:spcPts val="0"/>
                        </a:spcBef>
                        <a:spcAft>
                          <a:spcPts val="0"/>
                        </a:spcAft>
                      </a:pPr>
                      <a:r>
                        <a:rPr lang="en-US" sz="1100" u="sng" dirty="0">
                          <a:solidFill>
                            <a:srgbClr val="0D00FF"/>
                          </a:solidFill>
                          <a:effectLst/>
                          <a:latin typeface="+mn-lt"/>
                          <a:ea typeface="Calibri" panose="020F0502020204030204" pitchFamily="34" charset="0"/>
                          <a:hlinkClick r:id="rId3"/>
                        </a:rPr>
                        <a:t>IRB Disapproval Notice Letter</a:t>
                      </a:r>
                      <a:endParaRPr lang="en-US" sz="1100" dirty="0">
                        <a:effectLst/>
                        <a:latin typeface="+mn-lt"/>
                        <a:ea typeface="Calibri" panose="020F0502020204030204" pitchFamily="34" charset="0"/>
                      </a:endParaRPr>
                    </a:p>
                  </a:txBody>
                  <a:tcPr marL="41216" marR="41216" marT="41216" marB="412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solidFill>
                            <a:srgbClr val="FFFFFF"/>
                          </a:solidFill>
                          <a:effectLst/>
                          <a:latin typeface="+mn-lt"/>
                          <a:ea typeface="Calibri" panose="020F0502020204030204" pitchFamily="34" charset="0"/>
                        </a:rPr>
                        <a:t>We received a request to add a Disapproval Notice Letter to the IRB committee letter library in IRBNet based on the 3.11L RDC Disapproval Notice Letter</a:t>
                      </a:r>
                      <a:endParaRPr lang="en-US" sz="1100" dirty="0">
                        <a:effectLst/>
                        <a:latin typeface="+mn-lt"/>
                        <a:ea typeface="Calibri" panose="020F0502020204030204" pitchFamily="34" charset="0"/>
                      </a:endParaRPr>
                    </a:p>
                  </a:txBody>
                  <a:tcPr marL="41216" marR="41216" marT="41216" marB="412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A6CA"/>
                    </a:solidFill>
                  </a:tcPr>
                </a:tc>
                <a:extLst>
                  <a:ext uri="{0D108BD9-81ED-4DB2-BD59-A6C34878D82A}">
                    <a16:rowId xmlns:a16="http://schemas.microsoft.com/office/drawing/2014/main" val="2386837094"/>
                  </a:ext>
                </a:extLst>
              </a:tr>
              <a:tr h="473396">
                <a:tc>
                  <a:txBody>
                    <a:bodyPr/>
                    <a:lstStyle/>
                    <a:p>
                      <a:pPr marL="0" marR="0">
                        <a:spcBef>
                          <a:spcPts val="0"/>
                        </a:spcBef>
                        <a:spcAft>
                          <a:spcPts val="0"/>
                        </a:spcAft>
                      </a:pPr>
                      <a:r>
                        <a:rPr lang="en-US" sz="1100" u="sng" dirty="0">
                          <a:solidFill>
                            <a:srgbClr val="0D00FF"/>
                          </a:solidFill>
                          <a:effectLst/>
                          <a:latin typeface="+mn-lt"/>
                          <a:ea typeface="Calibri" panose="020F0502020204030204" pitchFamily="34" charset="0"/>
                          <a:hlinkClick r:id="rId4"/>
                        </a:rPr>
                        <a:t>RDC Noncompliance Letter</a:t>
                      </a:r>
                      <a:endParaRPr lang="en-US" sz="1100" dirty="0">
                        <a:effectLst/>
                        <a:latin typeface="+mn-lt"/>
                        <a:ea typeface="Calibri" panose="020F0502020204030204" pitchFamily="34" charset="0"/>
                      </a:endParaRPr>
                    </a:p>
                  </a:txBody>
                  <a:tcPr marL="41216" marR="41216" marT="41216" marB="412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solidFill>
                            <a:srgbClr val="FFFFFF"/>
                          </a:solidFill>
                          <a:effectLst/>
                          <a:latin typeface="+mn-lt"/>
                          <a:ea typeface="Calibri" panose="020F0502020204030204" pitchFamily="34" charset="0"/>
                        </a:rPr>
                        <a:t>We received a request to add a Noncompliance Letter to the RDC committee letter library in IRBNet based on the 7.24L IRB Noncompliance Letter</a:t>
                      </a:r>
                      <a:endParaRPr lang="en-US" sz="1100" dirty="0">
                        <a:effectLst/>
                        <a:latin typeface="+mn-lt"/>
                        <a:ea typeface="Calibri" panose="020F0502020204030204" pitchFamily="34" charset="0"/>
                      </a:endParaRPr>
                    </a:p>
                  </a:txBody>
                  <a:tcPr marL="41216" marR="41216" marT="41216" marB="412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A6CA"/>
                    </a:solidFill>
                  </a:tcPr>
                </a:tc>
                <a:extLst>
                  <a:ext uri="{0D108BD9-81ED-4DB2-BD59-A6C34878D82A}">
                    <a16:rowId xmlns:a16="http://schemas.microsoft.com/office/drawing/2014/main" val="1461611456"/>
                  </a:ext>
                </a:extLst>
              </a:tr>
              <a:tr h="473396">
                <a:tc>
                  <a:txBody>
                    <a:bodyPr/>
                    <a:lstStyle/>
                    <a:p>
                      <a:pPr marL="0" marR="0">
                        <a:spcBef>
                          <a:spcPts val="0"/>
                        </a:spcBef>
                        <a:spcAft>
                          <a:spcPts val="0"/>
                        </a:spcAft>
                      </a:pPr>
                      <a:r>
                        <a:rPr lang="en-US" sz="1100" u="sng" dirty="0">
                          <a:solidFill>
                            <a:srgbClr val="0D00FF"/>
                          </a:solidFill>
                          <a:effectLst/>
                          <a:latin typeface="+mn-lt"/>
                          <a:ea typeface="Calibri" panose="020F0502020204030204" pitchFamily="34" charset="0"/>
                          <a:hlinkClick r:id="rId5"/>
                        </a:rPr>
                        <a:t>7.0A Waiver of Documentation</a:t>
                      </a:r>
                      <a:endParaRPr lang="en-US" sz="1100" dirty="0">
                        <a:effectLst/>
                        <a:latin typeface="+mn-lt"/>
                        <a:ea typeface="Calibri" panose="020F0502020204030204" pitchFamily="34" charset="0"/>
                      </a:endParaRPr>
                    </a:p>
                  </a:txBody>
                  <a:tcPr marL="41216" marR="41216" marT="41216" marB="412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solidFill>
                            <a:srgbClr val="FFFFFF"/>
                          </a:solidFill>
                          <a:effectLst/>
                          <a:latin typeface="+mn-lt"/>
                          <a:ea typeface="Calibri" panose="020F0502020204030204" pitchFamily="34" charset="0"/>
                        </a:rPr>
                        <a:t>Removed Section 5</a:t>
                      </a:r>
                      <a:endParaRPr lang="en-US" sz="1100" dirty="0">
                        <a:effectLst/>
                        <a:latin typeface="+mn-lt"/>
                        <a:ea typeface="Calibri" panose="020F0502020204030204" pitchFamily="34" charset="0"/>
                      </a:endParaRPr>
                    </a:p>
                  </a:txBody>
                  <a:tcPr marL="41216" marR="41216" marT="41216" marB="412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A6CA"/>
                    </a:solidFill>
                  </a:tcPr>
                </a:tc>
                <a:extLst>
                  <a:ext uri="{0D108BD9-81ED-4DB2-BD59-A6C34878D82A}">
                    <a16:rowId xmlns:a16="http://schemas.microsoft.com/office/drawing/2014/main" val="3409430088"/>
                  </a:ext>
                </a:extLst>
              </a:tr>
              <a:tr h="473396">
                <a:tc>
                  <a:txBody>
                    <a:bodyPr/>
                    <a:lstStyle/>
                    <a:p>
                      <a:pPr marL="0" marR="0">
                        <a:spcBef>
                          <a:spcPts val="0"/>
                        </a:spcBef>
                        <a:spcAft>
                          <a:spcPts val="0"/>
                        </a:spcAft>
                      </a:pPr>
                      <a:r>
                        <a:rPr lang="en-US" sz="1100" u="sng">
                          <a:solidFill>
                            <a:srgbClr val="0D00FF"/>
                          </a:solidFill>
                          <a:effectLst/>
                          <a:latin typeface="+mn-lt"/>
                          <a:ea typeface="Calibri" panose="020F0502020204030204" pitchFamily="34" charset="0"/>
                          <a:hlinkClick r:id="rId6"/>
                        </a:rPr>
                        <a:t>Wavier of Documentation Reviewer Checklist</a:t>
                      </a:r>
                      <a:endParaRPr lang="en-US" sz="1100">
                        <a:effectLst/>
                        <a:latin typeface="+mn-lt"/>
                        <a:ea typeface="Calibri" panose="020F0502020204030204" pitchFamily="34" charset="0"/>
                      </a:endParaRPr>
                    </a:p>
                  </a:txBody>
                  <a:tcPr marL="41216" marR="41216" marT="41216" marB="412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solidFill>
                            <a:srgbClr val="FFFFFF"/>
                          </a:solidFill>
                          <a:effectLst/>
                          <a:latin typeface="+mn-lt"/>
                          <a:ea typeface="Calibri" panose="020F0502020204030204" pitchFamily="34" charset="0"/>
                        </a:rPr>
                        <a:t>Section 5 of the 7.0A Waiver of Documentation created into a separate reviewer checklist</a:t>
                      </a:r>
                      <a:endParaRPr lang="en-US" sz="1100" dirty="0">
                        <a:effectLst/>
                        <a:latin typeface="+mn-lt"/>
                        <a:ea typeface="Calibri" panose="020F0502020204030204" pitchFamily="34" charset="0"/>
                      </a:endParaRPr>
                    </a:p>
                  </a:txBody>
                  <a:tcPr marL="41216" marR="41216" marT="41216" marB="412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A6CA"/>
                    </a:solidFill>
                  </a:tcPr>
                </a:tc>
                <a:extLst>
                  <a:ext uri="{0D108BD9-81ED-4DB2-BD59-A6C34878D82A}">
                    <a16:rowId xmlns:a16="http://schemas.microsoft.com/office/drawing/2014/main" val="3542859727"/>
                  </a:ext>
                </a:extLst>
              </a:tr>
              <a:tr h="473396">
                <a:tc>
                  <a:txBody>
                    <a:bodyPr/>
                    <a:lstStyle/>
                    <a:p>
                      <a:pPr marL="0" marR="0">
                        <a:spcBef>
                          <a:spcPts val="0"/>
                        </a:spcBef>
                        <a:spcAft>
                          <a:spcPts val="0"/>
                        </a:spcAft>
                      </a:pPr>
                      <a:r>
                        <a:rPr lang="en-US" sz="1100" u="sng">
                          <a:solidFill>
                            <a:srgbClr val="0D00FF"/>
                          </a:solidFill>
                          <a:effectLst/>
                          <a:latin typeface="+mn-lt"/>
                          <a:ea typeface="Calibri" panose="020F0502020204030204" pitchFamily="34" charset="0"/>
                          <a:hlinkClick r:id="rId7"/>
                        </a:rPr>
                        <a:t>7.1A Waiver of Informed Consent</a:t>
                      </a:r>
                      <a:endParaRPr lang="en-US" sz="1100">
                        <a:effectLst/>
                        <a:latin typeface="+mn-lt"/>
                        <a:ea typeface="Calibri" panose="020F0502020204030204" pitchFamily="34" charset="0"/>
                      </a:endParaRPr>
                    </a:p>
                  </a:txBody>
                  <a:tcPr marL="41216" marR="41216" marT="41216" marB="412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solidFill>
                            <a:srgbClr val="FFFFFF"/>
                          </a:solidFill>
                          <a:effectLst/>
                          <a:latin typeface="+mn-lt"/>
                          <a:ea typeface="Calibri" panose="020F0502020204030204" pitchFamily="34" charset="0"/>
                        </a:rPr>
                        <a:t>Removed section 6</a:t>
                      </a:r>
                      <a:endParaRPr lang="en-US" sz="1100" dirty="0">
                        <a:effectLst/>
                        <a:latin typeface="+mn-lt"/>
                        <a:ea typeface="Calibri" panose="020F0502020204030204" pitchFamily="34" charset="0"/>
                      </a:endParaRPr>
                    </a:p>
                  </a:txBody>
                  <a:tcPr marL="41216" marR="41216" marT="41216" marB="412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A6CA"/>
                    </a:solidFill>
                  </a:tcPr>
                </a:tc>
                <a:extLst>
                  <a:ext uri="{0D108BD9-81ED-4DB2-BD59-A6C34878D82A}">
                    <a16:rowId xmlns:a16="http://schemas.microsoft.com/office/drawing/2014/main" val="1590538991"/>
                  </a:ext>
                </a:extLst>
              </a:tr>
              <a:tr h="473396">
                <a:tc>
                  <a:txBody>
                    <a:bodyPr/>
                    <a:lstStyle/>
                    <a:p>
                      <a:pPr marL="0" marR="0">
                        <a:spcBef>
                          <a:spcPts val="0"/>
                        </a:spcBef>
                        <a:spcAft>
                          <a:spcPts val="0"/>
                        </a:spcAft>
                      </a:pPr>
                      <a:r>
                        <a:rPr lang="en-US" sz="1100" dirty="0">
                          <a:solidFill>
                            <a:srgbClr val="FFFFFF"/>
                          </a:solidFill>
                          <a:effectLst/>
                          <a:latin typeface="+mn-lt"/>
                          <a:ea typeface="Calibri" panose="020F0502020204030204" pitchFamily="34" charset="0"/>
                        </a:rPr>
                        <a:t> </a:t>
                      </a:r>
                      <a:r>
                        <a:rPr lang="en-US" sz="1100" u="sng" dirty="0">
                          <a:solidFill>
                            <a:srgbClr val="0D00FF"/>
                          </a:solidFill>
                          <a:effectLst/>
                          <a:latin typeface="+mn-lt"/>
                          <a:ea typeface="Calibri" panose="020F0502020204030204" pitchFamily="34" charset="0"/>
                          <a:hlinkClick r:id="rId8"/>
                        </a:rPr>
                        <a:t>Waiver of Informed Consent Reviewer Checklist</a:t>
                      </a:r>
                      <a:endParaRPr lang="en-US" sz="1100" dirty="0">
                        <a:effectLst/>
                        <a:latin typeface="+mn-lt"/>
                        <a:ea typeface="Calibri" panose="020F0502020204030204" pitchFamily="34" charset="0"/>
                      </a:endParaRPr>
                    </a:p>
                  </a:txBody>
                  <a:tcPr marL="41216" marR="41216" marT="41216" marB="412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solidFill>
                            <a:srgbClr val="FFFFFF"/>
                          </a:solidFill>
                          <a:effectLst/>
                          <a:latin typeface="+mn-lt"/>
                          <a:ea typeface="Calibri" panose="020F0502020204030204" pitchFamily="34" charset="0"/>
                        </a:rPr>
                        <a:t>Section 6 of the 7.1A Waiver of Informed Consent created into a separate reviewer checklist</a:t>
                      </a:r>
                      <a:r>
                        <a:rPr lang="en-US" sz="1100" dirty="0">
                          <a:effectLst/>
                          <a:latin typeface="+mn-lt"/>
                        </a:rPr>
                        <a:t>  </a:t>
                      </a:r>
                    </a:p>
                  </a:txBody>
                  <a:tcPr marL="41216" marR="41216" marT="41216" marB="412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A6CA"/>
                    </a:solidFill>
                  </a:tcPr>
                </a:tc>
                <a:extLst>
                  <a:ext uri="{0D108BD9-81ED-4DB2-BD59-A6C34878D82A}">
                    <a16:rowId xmlns:a16="http://schemas.microsoft.com/office/drawing/2014/main" val="791429421"/>
                  </a:ext>
                </a:extLst>
              </a:tr>
            </a:tbl>
          </a:graphicData>
        </a:graphic>
      </p:graphicFrame>
    </p:spTree>
    <p:extLst>
      <p:ext uri="{BB962C8B-B14F-4D97-AF65-F5344CB8AC3E}">
        <p14:creationId xmlns:p14="http://schemas.microsoft.com/office/powerpoint/2010/main" val="316711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661A-F277-394D-9DA2-A73218BC5DCD}"/>
              </a:ext>
            </a:extLst>
          </p:cNvPr>
          <p:cNvSpPr>
            <a:spLocks noGrp="1"/>
          </p:cNvSpPr>
          <p:nvPr>
            <p:ph type="ctrTitle"/>
          </p:nvPr>
        </p:nvSpPr>
        <p:spPr>
          <a:xfrm>
            <a:off x="-38099" y="1782450"/>
            <a:ext cx="12191999" cy="951546"/>
          </a:xfrm>
        </p:spPr>
        <p:txBody>
          <a:bodyPr/>
          <a:lstStyle/>
          <a:p>
            <a:pPr algn="ctr"/>
            <a:r>
              <a:rPr lang="en-US" sz="6600" dirty="0"/>
              <a:t>Thank you for joining!</a:t>
            </a:r>
          </a:p>
        </p:txBody>
      </p:sp>
      <p:sp>
        <p:nvSpPr>
          <p:cNvPr id="4" name="TextBox 3">
            <a:extLst>
              <a:ext uri="{FF2B5EF4-FFF2-40B4-BE49-F238E27FC236}">
                <a16:creationId xmlns:a16="http://schemas.microsoft.com/office/drawing/2014/main" id="{DE70335D-C8E5-6A92-FAAF-1A2ACBA4D308}"/>
              </a:ext>
            </a:extLst>
          </p:cNvPr>
          <p:cNvSpPr txBox="1"/>
          <p:nvPr/>
        </p:nvSpPr>
        <p:spPr>
          <a:xfrm>
            <a:off x="1009651" y="2967335"/>
            <a:ext cx="10096500" cy="400110"/>
          </a:xfrm>
          <a:prstGeom prst="rect">
            <a:avLst/>
          </a:prstGeom>
          <a:noFill/>
        </p:spPr>
        <p:txBody>
          <a:bodyPr wrap="square">
            <a:spAutoFit/>
          </a:bodyPr>
          <a:lstStyle/>
          <a:p>
            <a:pPr algn="ctr"/>
            <a:r>
              <a:rPr lang="en-US" sz="2000" i="1" dirty="0">
                <a:solidFill>
                  <a:schemeClr val="bg1"/>
                </a:solidFill>
              </a:rPr>
              <a:t>If you have any questions, please contact the VAIRRS Support Team at </a:t>
            </a:r>
            <a:r>
              <a:rPr lang="en-US" sz="2000" i="1" dirty="0">
                <a:solidFill>
                  <a:schemeClr val="bg1"/>
                </a:solidFill>
                <a:hlinkClick r:id="rId2"/>
              </a:rPr>
              <a:t>VAIRRS@va.gov</a:t>
            </a:r>
            <a:r>
              <a:rPr lang="en-US" sz="2000" i="1" dirty="0">
                <a:solidFill>
                  <a:schemeClr val="bg1"/>
                </a:solidFill>
              </a:rPr>
              <a:t>. </a:t>
            </a:r>
          </a:p>
        </p:txBody>
      </p:sp>
    </p:spTree>
    <p:extLst>
      <p:ext uri="{BB962C8B-B14F-4D97-AF65-F5344CB8AC3E}">
        <p14:creationId xmlns:p14="http://schemas.microsoft.com/office/powerpoint/2010/main" val="90938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a:xfrm>
            <a:off x="757572" y="113007"/>
            <a:ext cx="8665564" cy="752929"/>
          </a:xfrm>
        </p:spPr>
        <p:txBody>
          <a:bodyPr/>
          <a:lstStyle/>
          <a:p>
            <a:r>
              <a:rPr lang="en-US" dirty="0">
                <a:latin typeface="+mn-lt"/>
              </a:rPr>
              <a:t>Webinar Housekeeping</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87"/>
          <a:stretch/>
        </p:blipFill>
        <p:spPr>
          <a:xfrm>
            <a:off x="4798474" y="904126"/>
            <a:ext cx="2595053" cy="165667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57572" y="2598986"/>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This session is recorded, and the associated handouts will be available on ORPP&amp;E’s Education and Training website within a week after the webinar.</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Close Captioning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Now available in the new Webex platform. Click the “CC” button at the bottom left of the Webex screen.</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Experiencing Sound Issues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Call in using the number in your Webex chat box or in your registration confirmation email.</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39755" y="2598986"/>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Please use the Q&amp;A feature to submit questions.  </a:t>
            </a:r>
          </a:p>
          <a:p>
            <a:pPr marL="685800" marR="0" lvl="1"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Questions will be addressed at the end of the webinar</a:t>
            </a: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Webinar Archive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Most ORPP&amp;E webinars can be found </a:t>
            </a:r>
            <a:r>
              <a:rPr lang="en-US" sz="1600" dirty="0">
                <a:solidFill>
                  <a:prstClr val="black"/>
                </a:solidFill>
                <a:latin typeface="Calibri" panose="020F0502020204030204"/>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here:  </a:t>
            </a:r>
            <a:r>
              <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endParaRP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Post-Webinar Evaluation Survey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We are grateful to    everyone who completes the post-webinar evaluation survey, which will automatically pop up once the webinar is exited.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961183" y="1829466"/>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540920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A9C270-A40C-E3C7-C20A-3A206C16B00C}"/>
              </a:ext>
            </a:extLst>
          </p:cNvPr>
          <p:cNvSpPr txBox="1">
            <a:spLocks/>
          </p:cNvSpPr>
          <p:nvPr/>
        </p:nvSpPr>
        <p:spPr>
          <a:xfrm>
            <a:off x="838200" y="542841"/>
            <a:ext cx="8665564" cy="752929"/>
          </a:xfrm>
          <a:prstGeom prst="rect">
            <a:avLst/>
          </a:prstGeom>
        </p:spPr>
        <p:txBody>
          <a:bodyPr anchor="ctr">
            <a:noAutofit/>
          </a:bodyPr>
          <a:lstStyle>
            <a:lvl1pPr algn="l" defTabSz="914400" rtl="0" eaLnBrk="1" latinLnBrk="0" hangingPunct="1">
              <a:lnSpc>
                <a:spcPct val="90000"/>
              </a:lnSpc>
              <a:spcBef>
                <a:spcPct val="0"/>
              </a:spcBef>
              <a:buNone/>
              <a:defRPr sz="7500" b="1" kern="1200">
                <a:solidFill>
                  <a:schemeClr val="bg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mj-cs"/>
              </a:rPr>
              <a:t>Contents</a:t>
            </a:r>
          </a:p>
        </p:txBody>
      </p:sp>
      <p:sp>
        <p:nvSpPr>
          <p:cNvPr id="4" name="Content Placeholder 2">
            <a:extLst>
              <a:ext uri="{FF2B5EF4-FFF2-40B4-BE49-F238E27FC236}">
                <a16:creationId xmlns:a16="http://schemas.microsoft.com/office/drawing/2014/main" id="{FB529BE1-C2A4-964E-853C-F71ECAE9BD82}"/>
              </a:ext>
            </a:extLst>
          </p:cNvPr>
          <p:cNvSpPr txBox="1">
            <a:spLocks/>
          </p:cNvSpPr>
          <p:nvPr/>
        </p:nvSpPr>
        <p:spPr>
          <a:xfrm>
            <a:off x="838199" y="1295770"/>
            <a:ext cx="11190317" cy="42479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1</a:t>
            </a:r>
            <a:r>
              <a:rPr lang="en-US" sz="2000" dirty="0">
                <a:solidFill>
                  <a:prstClr val="white"/>
                </a:solidFill>
                <a:latin typeface="Calibri" panose="020F0502020204030204"/>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Welcome</a:t>
            </a:r>
          </a:p>
          <a:p>
            <a:pPr marL="457200" indent="-457200">
              <a:buFont typeface="Arial" panose="020B0604020202020204" pitchFamily="34" charset="0"/>
              <a:buAutoNum type="arabicPlain" startAt="2"/>
              <a:defRPr/>
            </a:pPr>
            <a:r>
              <a:rPr lang="en-US" sz="2000" dirty="0">
                <a:solidFill>
                  <a:prstClr val="white"/>
                </a:solidFill>
                <a:latin typeface="Calibri" panose="020F0502020204030204"/>
              </a:rPr>
              <a:t>Wizard Updates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 Presented by Angie Foster, Program Manager, Enterprise Research Data Systems, ORPPE</a:t>
            </a:r>
            <a:endParaRPr lang="en-US" sz="2000" dirty="0">
              <a:solidFill>
                <a:prstClr val="white"/>
              </a:solidFill>
              <a:latin typeface="Calibri" panose="020F0502020204030204"/>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lain" startAt="2"/>
              <a:tabLst/>
              <a:defRPr/>
            </a:pPr>
            <a:r>
              <a:rPr lang="en-US" sz="2000" dirty="0">
                <a:solidFill>
                  <a:prstClr val="white"/>
                </a:solidFill>
                <a:latin typeface="Calibri" panose="020F0502020204030204"/>
              </a:rPr>
              <a:t>New Outside Compensation Reporting</a:t>
            </a:r>
          </a:p>
          <a:p>
            <a:pPr marL="457200" indent="-457200">
              <a:buFont typeface="Arial" panose="020B0604020202020204" pitchFamily="34" charset="0"/>
              <a:buAutoNum type="arabicPlain" startAt="2"/>
              <a:defRPr/>
            </a:pPr>
            <a:r>
              <a:rPr lang="en-US" sz="2000" dirty="0">
                <a:solidFill>
                  <a:prstClr val="white"/>
                </a:solidFill>
              </a:rPr>
              <a:t>Dashboard Presentation </a:t>
            </a:r>
            <a:r>
              <a:rPr lang="en-US" sz="2000" i="1" dirty="0">
                <a:solidFill>
                  <a:prstClr val="white"/>
                </a:solidFill>
              </a:rPr>
              <a:t>– Presented by Bradley Stein, SCI Pharmacist </a:t>
            </a:r>
          </a:p>
          <a:p>
            <a:pPr marL="457200" indent="-457200">
              <a:buFont typeface="Arial" panose="020B0604020202020204" pitchFamily="34" charset="0"/>
              <a:buAutoNum type="arabicPlain" startAt="2"/>
              <a:defRPr/>
            </a:pPr>
            <a:r>
              <a:rPr lang="en-US" sz="2000" dirty="0">
                <a:solidFill>
                  <a:prstClr val="white"/>
                </a:solidFill>
                <a:latin typeface="Calibri" panose="020F0502020204030204"/>
              </a:rPr>
              <a:t>Expired Project Notifications </a:t>
            </a:r>
            <a:r>
              <a:rPr lang="en-US" sz="2000" dirty="0">
                <a:solidFill>
                  <a:prstClr val="white"/>
                </a:solidFill>
              </a:rPr>
              <a:t>– </a:t>
            </a:r>
            <a:r>
              <a:rPr lang="en-US" sz="2000" i="1" dirty="0">
                <a:solidFill>
                  <a:prstClr val="white"/>
                </a:solidFill>
              </a:rPr>
              <a:t>Presented by Megan Wiltsie, VAIRRS Support Team </a:t>
            </a:r>
            <a:endParaRPr lang="en-US" sz="2000" dirty="0">
              <a:solidFill>
                <a:prstClr val="white"/>
              </a:solidFill>
              <a:latin typeface="Calibri" panose="020F0502020204030204"/>
            </a:endParaRPr>
          </a:p>
          <a:p>
            <a:pPr marL="457200" indent="-457200">
              <a:buFont typeface="Arial" panose="020B0604020202020204" pitchFamily="34" charset="0"/>
              <a:buAutoNum type="arabicPlain" startAt="2"/>
              <a:defRPr/>
            </a:pPr>
            <a:r>
              <a:rPr lang="en-US" sz="2000" dirty="0">
                <a:solidFill>
                  <a:prstClr val="white"/>
                </a:solidFill>
              </a:rPr>
              <a:t>Newsletter Summaries </a:t>
            </a:r>
          </a:p>
          <a:p>
            <a:pPr marL="457200" indent="-457200">
              <a:buFont typeface="Arial" panose="020B0604020202020204" pitchFamily="34" charset="0"/>
              <a:buAutoNum type="arabicPlain" startAt="2"/>
              <a:defRPr/>
            </a:pPr>
            <a:r>
              <a:rPr lang="en-US" sz="2000" dirty="0">
                <a:solidFill>
                  <a:prstClr val="white"/>
                </a:solidFill>
              </a:rPr>
              <a:t>ORPP&amp;E Standard Form Library Updates – </a:t>
            </a:r>
            <a:r>
              <a:rPr lang="en-US" sz="2000" i="1" dirty="0">
                <a:solidFill>
                  <a:prstClr val="white"/>
                </a:solidFill>
              </a:rPr>
              <a:t>Presented by Kat Varga, VAIRRS Support Team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24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41EBD9-8CBD-FA00-C7C6-2C9D5EEB3958}"/>
              </a:ext>
            </a:extLst>
          </p:cNvPr>
          <p:cNvSpPr>
            <a:spLocks noGrp="1"/>
          </p:cNvSpPr>
          <p:nvPr>
            <p:ph type="ctrTitle"/>
          </p:nvPr>
        </p:nvSpPr>
        <p:spPr/>
        <p:txBody>
          <a:bodyPr/>
          <a:lstStyle/>
          <a:p>
            <a:r>
              <a:rPr lang="en-US" sz="6600" dirty="0"/>
              <a:t>Wizard Updates</a:t>
            </a:r>
          </a:p>
        </p:txBody>
      </p:sp>
    </p:spTree>
    <p:extLst>
      <p:ext uri="{BB962C8B-B14F-4D97-AF65-F5344CB8AC3E}">
        <p14:creationId xmlns:p14="http://schemas.microsoft.com/office/powerpoint/2010/main" val="2470239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715A7-A202-6674-EA3F-A5E45D7BC960}"/>
              </a:ext>
            </a:extLst>
          </p:cNvPr>
          <p:cNvSpPr>
            <a:spLocks noGrp="1"/>
          </p:cNvSpPr>
          <p:nvPr>
            <p:ph type="title"/>
          </p:nvPr>
        </p:nvSpPr>
        <p:spPr/>
        <p:txBody>
          <a:bodyPr/>
          <a:lstStyle/>
          <a:p>
            <a:r>
              <a:rPr lang="en-US" dirty="0"/>
              <a:t>Wizard Updates</a:t>
            </a:r>
            <a:br>
              <a:rPr lang="en-US" sz="3600" b="1" u="sng" dirty="0">
                <a:effectLst/>
                <a:latin typeface="Calibri" panose="020F0502020204030204" pitchFamily="34" charset="0"/>
                <a:ea typeface="Calibri" panose="020F0502020204030204" pitchFamily="34" charset="0"/>
              </a:rPr>
            </a:br>
            <a:endParaRPr lang="en-US" dirty="0"/>
          </a:p>
        </p:txBody>
      </p:sp>
      <p:sp>
        <p:nvSpPr>
          <p:cNvPr id="4" name="Content Placeholder 3">
            <a:extLst>
              <a:ext uri="{FF2B5EF4-FFF2-40B4-BE49-F238E27FC236}">
                <a16:creationId xmlns:a16="http://schemas.microsoft.com/office/drawing/2014/main" id="{50689E77-FADD-AECB-3499-1A52DC67135B}"/>
              </a:ext>
            </a:extLst>
          </p:cNvPr>
          <p:cNvSpPr>
            <a:spLocks noGrp="1"/>
          </p:cNvSpPr>
          <p:nvPr>
            <p:ph idx="1"/>
          </p:nvPr>
        </p:nvSpPr>
        <p:spPr>
          <a:xfrm>
            <a:off x="838200" y="1295770"/>
            <a:ext cx="10515600" cy="4247991"/>
          </a:xfrm>
        </p:spPr>
        <p:txBody>
          <a:bodyPr>
            <a:normAutofit/>
          </a:bodyPr>
          <a:lstStyle/>
          <a:p>
            <a:pPr marL="0" marR="0">
              <a:spcBef>
                <a:spcPts val="0"/>
              </a:spcBef>
              <a:spcAft>
                <a:spcPts val="1125"/>
              </a:spcAft>
            </a:pPr>
            <a:r>
              <a:rPr lang="en-US" dirty="0">
                <a:effectLst/>
                <a:latin typeface="Calibri" panose="020F0502020204030204" pitchFamily="34" charset="0"/>
                <a:ea typeface="Calibri" panose="020F0502020204030204" pitchFamily="34" charset="0"/>
              </a:rPr>
              <a:t>IRB Information Sheet wizard updates</a:t>
            </a:r>
          </a:p>
          <a:p>
            <a:pPr marL="0" marR="0">
              <a:spcBef>
                <a:spcPts val="0"/>
              </a:spcBef>
              <a:spcAft>
                <a:spcPts val="1125"/>
              </a:spcAft>
            </a:pPr>
            <a:r>
              <a:rPr lang="en-US" dirty="0">
                <a:latin typeface="Calibri" panose="020F0502020204030204" pitchFamily="34" charset="0"/>
                <a:ea typeface="Calibri" panose="020F0502020204030204" pitchFamily="34" charset="0"/>
              </a:rPr>
              <a:t>Project Cover Sheet wizard updates</a:t>
            </a:r>
          </a:p>
          <a:p>
            <a:pPr marL="0" marR="0">
              <a:spcBef>
                <a:spcPts val="0"/>
              </a:spcBef>
              <a:spcAft>
                <a:spcPts val="1125"/>
              </a:spcAft>
            </a:pPr>
            <a:r>
              <a:rPr lang="en-US" dirty="0">
                <a:solidFill>
                  <a:srgbClr val="C00000"/>
                </a:solidFill>
                <a:latin typeface="Calibri" panose="020F0502020204030204" pitchFamily="34" charset="0"/>
                <a:ea typeface="Calibri" panose="020F0502020204030204" pitchFamily="34" charset="0"/>
              </a:rPr>
              <a:t>New! </a:t>
            </a:r>
            <a:r>
              <a:rPr lang="en-US" dirty="0">
                <a:latin typeface="Calibri" panose="020F0502020204030204" pitchFamily="34" charset="0"/>
                <a:ea typeface="Calibri" panose="020F0502020204030204" pitchFamily="34" charset="0"/>
              </a:rPr>
              <a:t>Study Team Tracking wizard</a:t>
            </a:r>
          </a:p>
          <a:p>
            <a:pPr marL="457200" lvl="1">
              <a:spcBef>
                <a:spcPts val="0"/>
              </a:spcBef>
              <a:spcAft>
                <a:spcPts val="1125"/>
              </a:spcAft>
            </a:pPr>
            <a:r>
              <a:rPr lang="en-US" dirty="0">
                <a:effectLst/>
                <a:latin typeface="Calibri" panose="020F0502020204030204" pitchFamily="34" charset="0"/>
                <a:ea typeface="Calibri" panose="020F0502020204030204" pitchFamily="34" charset="0"/>
              </a:rPr>
              <a:t>Outside Compensati</a:t>
            </a:r>
            <a:r>
              <a:rPr lang="en-US" dirty="0">
                <a:latin typeface="Calibri" panose="020F0502020204030204" pitchFamily="34" charset="0"/>
                <a:ea typeface="Calibri" panose="020F0502020204030204" pitchFamily="34" charset="0"/>
              </a:rPr>
              <a:t>on requirement</a:t>
            </a:r>
            <a:endParaRPr lang="en-US" dirty="0">
              <a:effectLst/>
              <a:latin typeface="Calibri" panose="020F0502020204030204" pitchFamily="34" charset="0"/>
              <a:ea typeface="Calibri" panose="020F0502020204030204" pitchFamily="34" charset="0"/>
            </a:endParaRPr>
          </a:p>
          <a:p>
            <a:pPr marL="0" marR="0">
              <a:spcBef>
                <a:spcPts val="0"/>
              </a:spcBef>
              <a:spcAft>
                <a:spcPts val="1125"/>
              </a:spcAft>
            </a:pP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1043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715A7-A202-6674-EA3F-A5E45D7BC960}"/>
              </a:ext>
            </a:extLst>
          </p:cNvPr>
          <p:cNvSpPr>
            <a:spLocks noGrp="1"/>
          </p:cNvSpPr>
          <p:nvPr>
            <p:ph type="title"/>
          </p:nvPr>
        </p:nvSpPr>
        <p:spPr/>
        <p:txBody>
          <a:bodyPr/>
          <a:lstStyle/>
          <a:p>
            <a:r>
              <a:rPr lang="en-US" dirty="0"/>
              <a:t>Wizard Updates – </a:t>
            </a:r>
            <a:r>
              <a:rPr lang="en-US" sz="3600" b="1" dirty="0">
                <a:effectLst/>
                <a:latin typeface="Calibri" panose="020F0502020204030204" pitchFamily="34" charset="0"/>
                <a:ea typeface="Calibri" panose="020F0502020204030204" pitchFamily="34" charset="0"/>
              </a:rPr>
              <a:t>IRB Information Sheet</a:t>
            </a:r>
            <a:br>
              <a:rPr lang="en-US" sz="3600" b="1" u="sng" dirty="0">
                <a:effectLst/>
                <a:latin typeface="Calibri" panose="020F0502020204030204" pitchFamily="34" charset="0"/>
                <a:ea typeface="Calibri" panose="020F0502020204030204" pitchFamily="34" charset="0"/>
              </a:rPr>
            </a:br>
            <a:endParaRPr lang="en-US" dirty="0"/>
          </a:p>
        </p:txBody>
      </p:sp>
      <p:sp>
        <p:nvSpPr>
          <p:cNvPr id="4" name="Content Placeholder 3">
            <a:extLst>
              <a:ext uri="{FF2B5EF4-FFF2-40B4-BE49-F238E27FC236}">
                <a16:creationId xmlns:a16="http://schemas.microsoft.com/office/drawing/2014/main" id="{50689E77-FADD-AECB-3499-1A52DC67135B}"/>
              </a:ext>
            </a:extLst>
          </p:cNvPr>
          <p:cNvSpPr>
            <a:spLocks noGrp="1"/>
          </p:cNvSpPr>
          <p:nvPr>
            <p:ph idx="1"/>
          </p:nvPr>
        </p:nvSpPr>
        <p:spPr>
          <a:xfrm>
            <a:off x="838200" y="1295770"/>
            <a:ext cx="10515600" cy="4247991"/>
          </a:xfrm>
        </p:spPr>
        <p:txBody>
          <a:bodyPr>
            <a:normAutofit lnSpcReduction="10000"/>
          </a:bodyPr>
          <a:lstStyle/>
          <a:p>
            <a:pPr marL="0" marR="0">
              <a:spcBef>
                <a:spcPts val="0"/>
              </a:spcBef>
              <a:spcAft>
                <a:spcPts val="1125"/>
              </a:spcAft>
            </a:pPr>
            <a:r>
              <a:rPr lang="en-US" dirty="0">
                <a:effectLst/>
                <a:latin typeface="Calibri" panose="020F0502020204030204" pitchFamily="34" charset="0"/>
                <a:ea typeface="Calibri" panose="020F0502020204030204" pitchFamily="34" charset="0"/>
              </a:rPr>
              <a:t>The revised IRB Information Sheet (IIS) wizard is live. The </a:t>
            </a:r>
            <a:r>
              <a:rPr lang="en-US" u="sng" dirty="0">
                <a:solidFill>
                  <a:srgbClr val="1D5782"/>
                </a:solidFill>
                <a:effectLst/>
                <a:latin typeface="Calibri" panose="020F0502020204030204" pitchFamily="34" charset="0"/>
                <a:ea typeface="Calibri" panose="020F0502020204030204" pitchFamily="34" charset="0"/>
                <a:hlinkClick r:id="rId2"/>
              </a:rPr>
              <a:t>updated wizard outline</a:t>
            </a:r>
            <a:r>
              <a:rPr lang="en-US" dirty="0">
                <a:effectLst/>
                <a:latin typeface="Calibri" panose="020F0502020204030204" pitchFamily="34" charset="0"/>
                <a:ea typeface="Calibri" panose="020F0502020204030204" pitchFamily="34" charset="0"/>
              </a:rPr>
              <a:t> is posted on the VAIRRS SharePoint portal under the ORPP&amp;E Standard Form Library menu option. </a:t>
            </a:r>
          </a:p>
          <a:p>
            <a:pPr marL="0" marR="0">
              <a:spcBef>
                <a:spcPts val="0"/>
              </a:spcBef>
              <a:spcAft>
                <a:spcPts val="1125"/>
              </a:spcAft>
            </a:pPr>
            <a:r>
              <a:rPr lang="en-US" dirty="0">
                <a:effectLst/>
                <a:latin typeface="Calibri" panose="020F0502020204030204" pitchFamily="34" charset="0"/>
                <a:ea typeface="Calibri" panose="020F0502020204030204" pitchFamily="34" charset="0"/>
              </a:rPr>
              <a:t>You may also view the updated wizard in the IRBNet sandbox.  </a:t>
            </a:r>
          </a:p>
          <a:p>
            <a:pPr marL="0" marR="0">
              <a:spcBef>
                <a:spcPts val="0"/>
              </a:spcBef>
              <a:spcAft>
                <a:spcPts val="1125"/>
              </a:spcAft>
            </a:pPr>
            <a:r>
              <a:rPr lang="en-US" dirty="0">
                <a:effectLst/>
                <a:latin typeface="Calibri" panose="020F0502020204030204" pitchFamily="34" charset="0"/>
                <a:ea typeface="Calibri" panose="020F0502020204030204" pitchFamily="34" charset="0"/>
              </a:rPr>
              <a:t>On October 24, 2023, CIRB hosted a webinar that reviewed VA Central IRB forms and process updates and changes to the IIS wizard. You can view the </a:t>
            </a:r>
            <a:r>
              <a:rPr lang="en-US" u="sng" dirty="0">
                <a:solidFill>
                  <a:srgbClr val="1D5782"/>
                </a:solidFill>
                <a:effectLst/>
                <a:latin typeface="Calibri" panose="020F0502020204030204" pitchFamily="34" charset="0"/>
                <a:ea typeface="Calibri" panose="020F0502020204030204" pitchFamily="34" charset="0"/>
                <a:hlinkClick r:id="rId3"/>
              </a:rPr>
              <a:t>webinar recording</a:t>
            </a:r>
            <a:r>
              <a:rPr lang="en-US" dirty="0">
                <a:effectLst/>
                <a:latin typeface="Calibri" panose="020F0502020204030204" pitchFamily="34" charset="0"/>
                <a:ea typeface="Calibri" panose="020F0502020204030204" pitchFamily="34" charset="0"/>
              </a:rPr>
              <a:t> on the ORD Webinar archive.</a:t>
            </a:r>
          </a:p>
          <a:p>
            <a:pPr marL="0" marR="0">
              <a:spcBef>
                <a:spcPts val="0"/>
              </a:spcBef>
              <a:spcAft>
                <a:spcPts val="1125"/>
              </a:spcAft>
            </a:pPr>
            <a:endParaRPr lang="en-US" dirty="0">
              <a:effectLst/>
              <a:latin typeface="Calibri" panose="020F0502020204030204" pitchFamily="34" charset="0"/>
              <a:ea typeface="Calibri" panose="020F0502020204030204" pitchFamily="34" charset="0"/>
            </a:endParaRPr>
          </a:p>
          <a:p>
            <a:pPr marL="0" marR="0" indent="0" algn="ctr">
              <a:lnSpc>
                <a:spcPct val="100000"/>
              </a:lnSpc>
              <a:spcBef>
                <a:spcPts val="0"/>
              </a:spcBef>
              <a:buNone/>
            </a:pPr>
            <a:r>
              <a:rPr lang="en-US" dirty="0">
                <a:solidFill>
                  <a:srgbClr val="FF0000"/>
                </a:solidFill>
                <a:effectLst/>
                <a:latin typeface="Calibri" panose="020F0502020204030204" pitchFamily="34" charset="0"/>
                <a:ea typeface="Calibri" panose="020F0502020204030204" pitchFamily="34" charset="0"/>
              </a:rPr>
              <a:t>***</a:t>
            </a:r>
            <a:r>
              <a:rPr lang="en-US" dirty="0">
                <a:effectLst/>
                <a:latin typeface="Calibri" panose="020F0502020204030204" pitchFamily="34" charset="0"/>
                <a:ea typeface="Calibri" panose="020F0502020204030204" pitchFamily="34" charset="0"/>
              </a:rPr>
              <a:t>Study teams </a:t>
            </a:r>
            <a:r>
              <a:rPr lang="en-US" dirty="0">
                <a:solidFill>
                  <a:srgbClr val="FF0000"/>
                </a:solidFill>
                <a:effectLst/>
                <a:latin typeface="Calibri" panose="020F0502020204030204" pitchFamily="34" charset="0"/>
                <a:ea typeface="Calibri" panose="020F0502020204030204" pitchFamily="34" charset="0"/>
              </a:rPr>
              <a:t>are not </a:t>
            </a:r>
            <a:r>
              <a:rPr lang="en-US" dirty="0">
                <a:effectLst/>
                <a:latin typeface="Calibri" panose="020F0502020204030204" pitchFamily="34" charset="0"/>
                <a:ea typeface="Calibri" panose="020F0502020204030204" pitchFamily="34" charset="0"/>
              </a:rPr>
              <a:t>required to update previous IIS submissions </a:t>
            </a:r>
            <a:r>
              <a:rPr lang="en-US" dirty="0">
                <a:solidFill>
                  <a:srgbClr val="FF0000"/>
                </a:solidFill>
                <a:effectLst/>
                <a:latin typeface="Calibri" panose="020F0502020204030204" pitchFamily="34" charset="0"/>
                <a:ea typeface="Calibri" panose="020F0502020204030204" pitchFamily="34" charset="0"/>
              </a:rPr>
              <a:t>***</a:t>
            </a:r>
          </a:p>
          <a:p>
            <a:pPr marL="0" marR="0" indent="0" algn="ctr">
              <a:lnSpc>
                <a:spcPct val="100000"/>
              </a:lnSpc>
              <a:spcBef>
                <a:spcPts val="0"/>
              </a:spcBef>
              <a:buNone/>
            </a:pPr>
            <a:r>
              <a:rPr lang="en-US" u="sng" dirty="0">
                <a:solidFill>
                  <a:srgbClr val="FF0000"/>
                </a:solidFill>
                <a:latin typeface="Calibri" panose="020F0502020204030204" pitchFamily="34" charset="0"/>
                <a:ea typeface="Calibri" panose="020F0502020204030204" pitchFamily="34" charset="0"/>
              </a:rPr>
              <a:t>unless there </a:t>
            </a:r>
            <a:r>
              <a:rPr lang="en-US" u="sng" dirty="0">
                <a:solidFill>
                  <a:srgbClr val="FF0000"/>
                </a:solidFill>
                <a:effectLst/>
                <a:latin typeface="Calibri" panose="020F0502020204030204" pitchFamily="34" charset="0"/>
                <a:ea typeface="Calibri" panose="020F0502020204030204" pitchFamily="34" charset="0"/>
              </a:rPr>
              <a:t>has been a change to the study</a:t>
            </a:r>
            <a:r>
              <a:rPr lang="en-US" dirty="0">
                <a:effectLst/>
                <a:latin typeface="Calibri" panose="020F0502020204030204" pitchFamily="34" charset="0"/>
                <a:ea typeface="Calibri" panose="020F0502020204030204" pitchFamily="34" charset="0"/>
              </a:rPr>
              <a:t>.</a:t>
            </a:r>
          </a:p>
          <a:p>
            <a:pPr marL="0" marR="0">
              <a:spcBef>
                <a:spcPts val="0"/>
              </a:spcBef>
              <a:spcAft>
                <a:spcPts val="1125"/>
              </a:spcAft>
            </a:pP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58858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715A7-A202-6674-EA3F-A5E45D7BC960}"/>
              </a:ext>
            </a:extLst>
          </p:cNvPr>
          <p:cNvSpPr>
            <a:spLocks noGrp="1"/>
          </p:cNvSpPr>
          <p:nvPr>
            <p:ph type="title"/>
          </p:nvPr>
        </p:nvSpPr>
        <p:spPr/>
        <p:txBody>
          <a:bodyPr/>
          <a:lstStyle/>
          <a:p>
            <a:r>
              <a:rPr lang="en-US" dirty="0"/>
              <a:t>Wizard Updates – </a:t>
            </a:r>
            <a:r>
              <a:rPr lang="en-US" sz="3600" b="1" dirty="0">
                <a:effectLst/>
                <a:latin typeface="Calibri" panose="020F0502020204030204" pitchFamily="34" charset="0"/>
                <a:ea typeface="Calibri" panose="020F0502020204030204" pitchFamily="34" charset="0"/>
              </a:rPr>
              <a:t>Project Cover Sheet</a:t>
            </a:r>
            <a:br>
              <a:rPr lang="en-US" sz="3600" b="1" u="sng" dirty="0">
                <a:effectLst/>
                <a:latin typeface="Calibri" panose="020F0502020204030204" pitchFamily="34" charset="0"/>
                <a:ea typeface="Calibri" panose="020F0502020204030204" pitchFamily="34" charset="0"/>
              </a:rPr>
            </a:br>
            <a:endParaRPr lang="en-US" dirty="0"/>
          </a:p>
        </p:txBody>
      </p:sp>
      <p:sp>
        <p:nvSpPr>
          <p:cNvPr id="4" name="Content Placeholder 3">
            <a:extLst>
              <a:ext uri="{FF2B5EF4-FFF2-40B4-BE49-F238E27FC236}">
                <a16:creationId xmlns:a16="http://schemas.microsoft.com/office/drawing/2014/main" id="{50689E77-FADD-AECB-3499-1A52DC67135B}"/>
              </a:ext>
            </a:extLst>
          </p:cNvPr>
          <p:cNvSpPr>
            <a:spLocks noGrp="1"/>
          </p:cNvSpPr>
          <p:nvPr>
            <p:ph idx="1"/>
          </p:nvPr>
        </p:nvSpPr>
        <p:spPr>
          <a:xfrm>
            <a:off x="838200" y="1295770"/>
            <a:ext cx="10515600" cy="4247991"/>
          </a:xfrm>
        </p:spPr>
        <p:txBody>
          <a:bodyPr>
            <a:normAutofit fontScale="85000" lnSpcReduction="20000"/>
          </a:bodyPr>
          <a:lstStyle/>
          <a:p>
            <a:pPr marL="0" marR="0">
              <a:spcBef>
                <a:spcPts val="0"/>
              </a:spcBef>
              <a:spcAft>
                <a:spcPts val="1125"/>
              </a:spcAft>
            </a:pPr>
            <a:r>
              <a:rPr lang="en-US" sz="2400" dirty="0">
                <a:effectLst/>
                <a:latin typeface="Calibri" panose="020F0502020204030204" pitchFamily="34" charset="0"/>
                <a:ea typeface="Calibri" panose="020F0502020204030204" pitchFamily="34" charset="0"/>
              </a:rPr>
              <a:t>The revised Project Cover Sheet (PCS) wizard will be deployed in the IRBNet sandbox the week of December 11. The </a:t>
            </a:r>
            <a:r>
              <a:rPr lang="en-US" sz="2400" u="sng" dirty="0">
                <a:solidFill>
                  <a:srgbClr val="1D5782"/>
                </a:solidFill>
                <a:effectLst/>
                <a:latin typeface="Calibri" panose="020F0502020204030204" pitchFamily="34" charset="0"/>
                <a:ea typeface="Calibri" panose="020F0502020204030204" pitchFamily="34" charset="0"/>
                <a:hlinkClick r:id="rId2"/>
              </a:rPr>
              <a:t>updated wizard outline</a:t>
            </a:r>
            <a:r>
              <a:rPr lang="en-US" sz="2400" dirty="0">
                <a:effectLst/>
                <a:latin typeface="Calibri" panose="020F0502020204030204" pitchFamily="34" charset="0"/>
                <a:ea typeface="Calibri" panose="020F0502020204030204" pitchFamily="34" charset="0"/>
              </a:rPr>
              <a:t> is posted on the VAIRRS SharePoint portal under the ORPP&amp;E Standard Form Library menu option. </a:t>
            </a:r>
          </a:p>
          <a:p>
            <a:pPr marL="0" marR="0">
              <a:spcBef>
                <a:spcPts val="0"/>
              </a:spcBef>
              <a:spcAft>
                <a:spcPts val="1125"/>
              </a:spcAft>
            </a:pPr>
            <a:r>
              <a:rPr lang="en-US" sz="2400" dirty="0">
                <a:effectLst/>
                <a:latin typeface="Calibri" panose="020F0502020204030204" pitchFamily="34" charset="0"/>
                <a:ea typeface="Calibri" panose="020F0502020204030204" pitchFamily="34" charset="0"/>
              </a:rPr>
              <a:t>VA Project Lead/Principal Investigator section </a:t>
            </a:r>
            <a:r>
              <a:rPr lang="en-US" sz="2400" u="sng" dirty="0">
                <a:effectLst/>
                <a:latin typeface="Calibri" panose="020F0502020204030204" pitchFamily="34" charset="0"/>
                <a:ea typeface="Calibri" panose="020F0502020204030204" pitchFamily="34" charset="0"/>
              </a:rPr>
              <a:t>moved to Study Team Tracking </a:t>
            </a:r>
            <a:r>
              <a:rPr lang="en-US" sz="2400" u="sng" dirty="0">
                <a:latin typeface="Calibri" panose="020F0502020204030204" pitchFamily="34" charset="0"/>
                <a:ea typeface="Calibri" panose="020F0502020204030204" pitchFamily="34" charset="0"/>
              </a:rPr>
              <a:t>w</a:t>
            </a:r>
            <a:r>
              <a:rPr lang="en-US" sz="2400" u="sng" dirty="0">
                <a:effectLst/>
                <a:latin typeface="Calibri" panose="020F0502020204030204" pitchFamily="34" charset="0"/>
                <a:ea typeface="Calibri" panose="020F0502020204030204" pitchFamily="34" charset="0"/>
              </a:rPr>
              <a:t>izard</a:t>
            </a:r>
            <a:r>
              <a:rPr lang="en-US" sz="2400" dirty="0">
                <a:effectLst/>
                <a:latin typeface="Calibri" panose="020F0502020204030204" pitchFamily="34" charset="0"/>
                <a:ea typeface="Calibri" panose="020F0502020204030204" pitchFamily="34" charset="0"/>
              </a:rPr>
              <a:t>.</a:t>
            </a:r>
          </a:p>
          <a:p>
            <a:pPr marL="0" marR="0">
              <a:spcBef>
                <a:spcPts val="0"/>
              </a:spcBef>
              <a:spcAft>
                <a:spcPts val="1125"/>
              </a:spcAft>
            </a:pPr>
            <a:r>
              <a:rPr lang="en-US" sz="2400" dirty="0">
                <a:effectLst/>
                <a:latin typeface="Calibri" panose="020F0502020204030204" pitchFamily="34" charset="0"/>
                <a:ea typeface="Calibri" panose="020F0502020204030204" pitchFamily="34" charset="0"/>
              </a:rPr>
              <a:t>Additional Project Personnel section </a:t>
            </a:r>
            <a:r>
              <a:rPr lang="en-US" sz="2400" u="sng" dirty="0">
                <a:effectLst/>
                <a:latin typeface="Calibri" panose="020F0502020204030204" pitchFamily="34" charset="0"/>
                <a:ea typeface="Calibri" panose="020F0502020204030204" pitchFamily="34" charset="0"/>
              </a:rPr>
              <a:t>moved to Study Team Tracking </a:t>
            </a:r>
            <a:r>
              <a:rPr lang="en-US" sz="2400" u="sng" dirty="0">
                <a:latin typeface="Calibri" panose="020F0502020204030204" pitchFamily="34" charset="0"/>
                <a:ea typeface="Calibri" panose="020F0502020204030204" pitchFamily="34" charset="0"/>
              </a:rPr>
              <a:t>w</a:t>
            </a:r>
            <a:r>
              <a:rPr lang="en-US" sz="2400" u="sng" dirty="0">
                <a:effectLst/>
                <a:latin typeface="Calibri" panose="020F0502020204030204" pitchFamily="34" charset="0"/>
                <a:ea typeface="Calibri" panose="020F0502020204030204" pitchFamily="34" charset="0"/>
              </a:rPr>
              <a:t>izard</a:t>
            </a:r>
            <a:r>
              <a:rPr lang="en-US" sz="2400" dirty="0">
                <a:effectLst/>
                <a:latin typeface="Calibri" panose="020F0502020204030204" pitchFamily="34" charset="0"/>
                <a:ea typeface="Calibri" panose="020F0502020204030204" pitchFamily="34" charset="0"/>
              </a:rPr>
              <a:t>.</a:t>
            </a:r>
            <a:endParaRPr lang="en-US" sz="2400" u="sng" dirty="0">
              <a:effectLst/>
              <a:latin typeface="Calibri" panose="020F0502020204030204" pitchFamily="34" charset="0"/>
              <a:ea typeface="Calibri" panose="020F0502020204030204" pitchFamily="34" charset="0"/>
            </a:endParaRPr>
          </a:p>
          <a:p>
            <a:pPr marL="0">
              <a:spcBef>
                <a:spcPts val="0"/>
              </a:spcBef>
              <a:spcAft>
                <a:spcPts val="1125"/>
              </a:spcAft>
            </a:pPr>
            <a:r>
              <a:rPr lang="en-US" sz="2400" dirty="0">
                <a:latin typeface="Calibri" panose="020F0502020204030204" pitchFamily="34" charset="0"/>
                <a:ea typeface="Calibri" panose="020F0502020204030204" pitchFamily="34" charset="0"/>
              </a:rPr>
              <a:t>The IRB of Record Type will appear for all studies that select "Data and/or biospecimens from living human individuals."</a:t>
            </a:r>
          </a:p>
          <a:p>
            <a:pPr marL="0" marR="0">
              <a:spcBef>
                <a:spcPts val="0"/>
              </a:spcBef>
              <a:spcAft>
                <a:spcPts val="1125"/>
              </a:spcAft>
            </a:pPr>
            <a:r>
              <a:rPr lang="en-US" sz="2400" dirty="0">
                <a:effectLst/>
                <a:latin typeface="Calibri" panose="020F0502020204030204" pitchFamily="34" charset="0"/>
                <a:ea typeface="Calibri" panose="020F0502020204030204" pitchFamily="34" charset="0"/>
              </a:rPr>
              <a:t>On the PCS PDF both the "Funding Source Code" and the "Funding Source Code - Other" response will now appear.</a:t>
            </a:r>
          </a:p>
          <a:p>
            <a:pPr marL="0" marR="0">
              <a:spcBef>
                <a:spcPts val="0"/>
              </a:spcBef>
              <a:spcAft>
                <a:spcPts val="1125"/>
              </a:spcAft>
            </a:pPr>
            <a:endParaRPr lang="en-US" sz="2600" dirty="0">
              <a:effectLst/>
              <a:latin typeface="Calibri" panose="020F0502020204030204" pitchFamily="34" charset="0"/>
              <a:ea typeface="Calibri" panose="020F0502020204030204" pitchFamily="34" charset="0"/>
            </a:endParaRPr>
          </a:p>
          <a:p>
            <a:pPr marL="0" marR="0" indent="0" algn="ctr">
              <a:lnSpc>
                <a:spcPct val="100000"/>
              </a:lnSpc>
              <a:spcBef>
                <a:spcPts val="0"/>
              </a:spcBef>
              <a:buNone/>
            </a:pPr>
            <a:r>
              <a:rPr lang="en-US" sz="2600" dirty="0">
                <a:solidFill>
                  <a:srgbClr val="FF0000"/>
                </a:solidFill>
                <a:effectLst/>
                <a:latin typeface="Calibri" panose="020F0502020204030204" pitchFamily="34" charset="0"/>
                <a:ea typeface="Calibri" panose="020F0502020204030204" pitchFamily="34" charset="0"/>
              </a:rPr>
              <a:t>***</a:t>
            </a:r>
            <a:r>
              <a:rPr lang="en-US" sz="2600" dirty="0">
                <a:effectLst/>
                <a:latin typeface="Calibri" panose="020F0502020204030204" pitchFamily="34" charset="0"/>
                <a:ea typeface="Calibri" panose="020F0502020204030204" pitchFamily="34" charset="0"/>
              </a:rPr>
              <a:t>Study teams </a:t>
            </a:r>
            <a:r>
              <a:rPr lang="en-US" sz="2600" dirty="0">
                <a:solidFill>
                  <a:srgbClr val="FF0000"/>
                </a:solidFill>
                <a:effectLst/>
                <a:latin typeface="Calibri" panose="020F0502020204030204" pitchFamily="34" charset="0"/>
                <a:ea typeface="Calibri" panose="020F0502020204030204" pitchFamily="34" charset="0"/>
              </a:rPr>
              <a:t>are not </a:t>
            </a:r>
            <a:r>
              <a:rPr lang="en-US" sz="2600" dirty="0">
                <a:effectLst/>
                <a:latin typeface="Calibri" panose="020F0502020204030204" pitchFamily="34" charset="0"/>
                <a:ea typeface="Calibri" panose="020F0502020204030204" pitchFamily="34" charset="0"/>
              </a:rPr>
              <a:t>required to update previous PCS submissions </a:t>
            </a:r>
            <a:r>
              <a:rPr lang="en-US" sz="2600" dirty="0">
                <a:solidFill>
                  <a:srgbClr val="FF0000"/>
                </a:solidFill>
                <a:effectLst/>
                <a:latin typeface="Calibri" panose="020F0502020204030204" pitchFamily="34" charset="0"/>
                <a:ea typeface="Calibri" panose="020F0502020204030204" pitchFamily="34" charset="0"/>
              </a:rPr>
              <a:t>***</a:t>
            </a:r>
          </a:p>
          <a:p>
            <a:pPr marL="0" marR="0" indent="0" algn="ctr">
              <a:lnSpc>
                <a:spcPct val="100000"/>
              </a:lnSpc>
              <a:spcBef>
                <a:spcPts val="0"/>
              </a:spcBef>
              <a:buNone/>
            </a:pPr>
            <a:r>
              <a:rPr lang="en-US" sz="2600" u="sng" dirty="0">
                <a:solidFill>
                  <a:srgbClr val="FF0000"/>
                </a:solidFill>
                <a:latin typeface="Calibri" panose="020F0502020204030204" pitchFamily="34" charset="0"/>
                <a:ea typeface="Calibri" panose="020F0502020204030204" pitchFamily="34" charset="0"/>
              </a:rPr>
              <a:t>unless there </a:t>
            </a:r>
            <a:r>
              <a:rPr lang="en-US" sz="2600" u="sng" dirty="0">
                <a:solidFill>
                  <a:srgbClr val="FF0000"/>
                </a:solidFill>
                <a:effectLst/>
                <a:latin typeface="Calibri" panose="020F0502020204030204" pitchFamily="34" charset="0"/>
                <a:ea typeface="Calibri" panose="020F0502020204030204" pitchFamily="34" charset="0"/>
              </a:rPr>
              <a:t>has been a change to the study</a:t>
            </a:r>
            <a:r>
              <a:rPr lang="en-US" sz="2600" dirty="0">
                <a:effectLst/>
                <a:latin typeface="Calibri" panose="020F0502020204030204" pitchFamily="34" charset="0"/>
                <a:ea typeface="Calibri" panose="020F0502020204030204" pitchFamily="34" charset="0"/>
              </a:rPr>
              <a:t>.</a:t>
            </a:r>
          </a:p>
          <a:p>
            <a:pPr marL="0" marR="0">
              <a:spcBef>
                <a:spcPts val="0"/>
              </a:spcBef>
              <a:spcAft>
                <a:spcPts val="1125"/>
              </a:spcAft>
            </a:pPr>
            <a:endParaRPr lang="en-US" sz="2400" dirty="0">
              <a:effectLst/>
              <a:latin typeface="Calibri" panose="020F0502020204030204" pitchFamily="34" charset="0"/>
              <a:ea typeface="Calibri" panose="020F0502020204030204" pitchFamily="34" charset="0"/>
            </a:endParaRPr>
          </a:p>
          <a:p>
            <a:pPr marL="0" marR="0">
              <a:spcBef>
                <a:spcPts val="0"/>
              </a:spcBef>
              <a:spcAft>
                <a:spcPts val="1125"/>
              </a:spcAft>
            </a:pPr>
            <a:endParaRPr lang="en-US" sz="2400" dirty="0">
              <a:effectLst/>
              <a:latin typeface="Calibri" panose="020F0502020204030204" pitchFamily="34" charset="0"/>
              <a:ea typeface="Calibri" panose="020F0502020204030204" pitchFamily="34" charset="0"/>
            </a:endParaRPr>
          </a:p>
          <a:p>
            <a:pPr marL="0" marR="0">
              <a:spcBef>
                <a:spcPts val="0"/>
              </a:spcBef>
              <a:spcAft>
                <a:spcPts val="1125"/>
              </a:spcAft>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6243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715A7-A202-6674-EA3F-A5E45D7BC960}"/>
              </a:ext>
            </a:extLst>
          </p:cNvPr>
          <p:cNvSpPr>
            <a:spLocks noGrp="1"/>
          </p:cNvSpPr>
          <p:nvPr>
            <p:ph type="title"/>
          </p:nvPr>
        </p:nvSpPr>
        <p:spPr>
          <a:xfrm>
            <a:off x="838199" y="542841"/>
            <a:ext cx="10062029" cy="752929"/>
          </a:xfrm>
        </p:spPr>
        <p:txBody>
          <a:bodyPr/>
          <a:lstStyle/>
          <a:p>
            <a:r>
              <a:rPr lang="en-US" dirty="0"/>
              <a:t>Wizard Updates – </a:t>
            </a:r>
            <a:r>
              <a:rPr lang="en-US" sz="3600" b="1" dirty="0">
                <a:effectLst/>
                <a:latin typeface="Calibri" panose="020F0502020204030204" pitchFamily="34" charset="0"/>
                <a:ea typeface="Calibri" panose="020F0502020204030204" pitchFamily="34" charset="0"/>
              </a:rPr>
              <a:t>Study Team Tracking Wizard</a:t>
            </a:r>
            <a:br>
              <a:rPr lang="en-US" sz="3600" b="1" u="sng" dirty="0">
                <a:effectLst/>
                <a:latin typeface="Calibri" panose="020F0502020204030204" pitchFamily="34" charset="0"/>
                <a:ea typeface="Calibri" panose="020F0502020204030204" pitchFamily="34" charset="0"/>
              </a:rPr>
            </a:br>
            <a:endParaRPr lang="en-US" dirty="0"/>
          </a:p>
        </p:txBody>
      </p:sp>
      <p:sp>
        <p:nvSpPr>
          <p:cNvPr id="4" name="Content Placeholder 3">
            <a:extLst>
              <a:ext uri="{FF2B5EF4-FFF2-40B4-BE49-F238E27FC236}">
                <a16:creationId xmlns:a16="http://schemas.microsoft.com/office/drawing/2014/main" id="{50689E77-FADD-AECB-3499-1A52DC67135B}"/>
              </a:ext>
            </a:extLst>
          </p:cNvPr>
          <p:cNvSpPr>
            <a:spLocks noGrp="1"/>
          </p:cNvSpPr>
          <p:nvPr>
            <p:ph idx="1"/>
          </p:nvPr>
        </p:nvSpPr>
        <p:spPr>
          <a:xfrm>
            <a:off x="838200" y="1295770"/>
            <a:ext cx="10515600" cy="4247991"/>
          </a:xfrm>
        </p:spPr>
        <p:txBody>
          <a:bodyPr>
            <a:normAutofit lnSpcReduction="10000"/>
          </a:bodyPr>
          <a:lstStyle/>
          <a:p>
            <a:pPr marL="0" marR="0">
              <a:spcBef>
                <a:spcPts val="0"/>
              </a:spcBef>
              <a:spcAft>
                <a:spcPts val="1125"/>
              </a:spcAft>
            </a:pPr>
            <a:r>
              <a:rPr lang="en-US" dirty="0">
                <a:effectLst/>
                <a:latin typeface="Calibri" panose="020F0502020204030204" pitchFamily="34" charset="0"/>
                <a:ea typeface="Calibri" panose="020F0502020204030204" pitchFamily="34" charset="0"/>
              </a:rPr>
              <a:t>The new Study Team Tracking (STT) wizard will be deployed in the IRBNet sandbox the week of December 11. The </a:t>
            </a:r>
            <a:r>
              <a:rPr lang="en-US" u="sng" dirty="0">
                <a:solidFill>
                  <a:srgbClr val="1D5782"/>
                </a:solidFill>
                <a:effectLst/>
                <a:latin typeface="Calibri" panose="020F0502020204030204" pitchFamily="34" charset="0"/>
                <a:ea typeface="Calibri" panose="020F0502020204030204" pitchFamily="34" charset="0"/>
                <a:hlinkClick r:id="rId2"/>
              </a:rPr>
              <a:t>wizard outline</a:t>
            </a:r>
            <a:r>
              <a:rPr lang="en-US" dirty="0">
                <a:effectLst/>
                <a:latin typeface="Calibri" panose="020F0502020204030204" pitchFamily="34" charset="0"/>
                <a:ea typeface="Calibri" panose="020F0502020204030204" pitchFamily="34" charset="0"/>
              </a:rPr>
              <a:t> is posted on the VAIRRS SharePoint portal under the ORPP&amp;E Standard Form Library menu option. </a:t>
            </a:r>
          </a:p>
          <a:p>
            <a:pPr marL="0" marR="0">
              <a:spcBef>
                <a:spcPts val="0"/>
              </a:spcBef>
              <a:spcAft>
                <a:spcPts val="1125"/>
              </a:spcAft>
            </a:pPr>
            <a:r>
              <a:rPr lang="en-US" dirty="0">
                <a:effectLst/>
                <a:latin typeface="Calibri" panose="020F0502020204030204" pitchFamily="34" charset="0"/>
                <a:ea typeface="Calibri" panose="020F0502020204030204" pitchFamily="34" charset="0"/>
              </a:rPr>
              <a:t>The personnel tracking data previously collected in the PCS wizard will be collected in the STT wizard.  </a:t>
            </a:r>
            <a:endParaRPr lang="en-US" u="sng" dirty="0">
              <a:effectLst/>
              <a:latin typeface="Calibri" panose="020F0502020204030204" pitchFamily="34" charset="0"/>
              <a:ea typeface="Calibri" panose="020F0502020204030204" pitchFamily="34" charset="0"/>
            </a:endParaRPr>
          </a:p>
          <a:p>
            <a:pPr marL="0" marR="0">
              <a:spcBef>
                <a:spcPts val="0"/>
              </a:spcBef>
              <a:spcAft>
                <a:spcPts val="1125"/>
              </a:spcAft>
            </a:pPr>
            <a:r>
              <a:rPr lang="en-US" dirty="0">
                <a:effectLst/>
                <a:latin typeface="Calibri" panose="020F0502020204030204" pitchFamily="34" charset="0"/>
                <a:ea typeface="Calibri" panose="020F0502020204030204" pitchFamily="34" charset="0"/>
              </a:rPr>
              <a:t>The Outside Compensation and Financial Conflict of Interest (</a:t>
            </a:r>
            <a:r>
              <a:rPr lang="en-US" dirty="0" err="1">
                <a:latin typeface="Calibri" panose="020F0502020204030204" pitchFamily="34" charset="0"/>
                <a:ea typeface="Calibri" panose="020F0502020204030204" pitchFamily="34" charset="0"/>
              </a:rPr>
              <a:t>fCOI</a:t>
            </a:r>
            <a:r>
              <a:rPr lang="en-US" dirty="0">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responses will be collected in the STT wizard.</a:t>
            </a:r>
          </a:p>
          <a:p>
            <a:pPr marL="0" marR="0">
              <a:spcBef>
                <a:spcPts val="0"/>
              </a:spcBef>
              <a:spcAft>
                <a:spcPts val="1125"/>
              </a:spcAft>
            </a:pPr>
            <a:endParaRPr lang="en-US" dirty="0">
              <a:effectLst/>
              <a:latin typeface="Calibri" panose="020F0502020204030204" pitchFamily="34" charset="0"/>
              <a:ea typeface="Calibri" panose="020F0502020204030204" pitchFamily="34" charset="0"/>
            </a:endParaRPr>
          </a:p>
          <a:p>
            <a:pPr marL="0" marR="0" indent="0" algn="ctr">
              <a:lnSpc>
                <a:spcPct val="100000"/>
              </a:lnSpc>
              <a:spcBef>
                <a:spcPts val="0"/>
              </a:spcBef>
              <a:buNone/>
            </a:pPr>
            <a:r>
              <a:rPr lang="en-US" dirty="0">
                <a:solidFill>
                  <a:srgbClr val="FF0000"/>
                </a:solidFill>
                <a:effectLst/>
                <a:latin typeface="Calibri" panose="020F0502020204030204" pitchFamily="34" charset="0"/>
                <a:ea typeface="Calibri" panose="020F0502020204030204" pitchFamily="34" charset="0"/>
              </a:rPr>
              <a:t>***</a:t>
            </a:r>
            <a:r>
              <a:rPr lang="en-US" dirty="0">
                <a:effectLst/>
                <a:latin typeface="Calibri" panose="020F0502020204030204" pitchFamily="34" charset="0"/>
                <a:ea typeface="Calibri" panose="020F0502020204030204" pitchFamily="34" charset="0"/>
              </a:rPr>
              <a:t>Study teams </a:t>
            </a:r>
            <a:r>
              <a:rPr lang="en-US" dirty="0">
                <a:solidFill>
                  <a:srgbClr val="FF0000"/>
                </a:solidFill>
                <a:effectLst/>
                <a:latin typeface="Calibri" panose="020F0502020204030204" pitchFamily="34" charset="0"/>
                <a:ea typeface="Calibri" panose="020F0502020204030204" pitchFamily="34" charset="0"/>
              </a:rPr>
              <a:t>are </a:t>
            </a:r>
            <a:r>
              <a:rPr lang="en-US" dirty="0">
                <a:solidFill>
                  <a:schemeClr val="tx1"/>
                </a:solidFill>
                <a:effectLst/>
                <a:latin typeface="Calibri" panose="020F0502020204030204" pitchFamily="34" charset="0"/>
                <a:ea typeface="Calibri" panose="020F0502020204030204" pitchFamily="34" charset="0"/>
              </a:rPr>
              <a:t>r</a:t>
            </a:r>
            <a:r>
              <a:rPr lang="en-US" dirty="0">
                <a:effectLst/>
                <a:latin typeface="Calibri" panose="020F0502020204030204" pitchFamily="34" charset="0"/>
                <a:ea typeface="Calibri" panose="020F0502020204030204" pitchFamily="34" charset="0"/>
              </a:rPr>
              <a:t>equired to complete the new </a:t>
            </a:r>
            <a:r>
              <a:rPr lang="en-US" dirty="0">
                <a:latin typeface="Calibri" panose="020F0502020204030204" pitchFamily="34" charset="0"/>
                <a:ea typeface="Calibri" panose="020F0502020204030204" pitchFamily="34" charset="0"/>
              </a:rPr>
              <a:t>Study Team Tracking wizard</a:t>
            </a:r>
            <a:r>
              <a:rPr lang="en-US" dirty="0">
                <a:solidFill>
                  <a:srgbClr val="FF0000"/>
                </a:solidFill>
                <a:latin typeface="Calibri" panose="020F0502020204030204" pitchFamily="34" charset="0"/>
                <a:ea typeface="Calibri" panose="020F0502020204030204" pitchFamily="34" charset="0"/>
              </a:rPr>
              <a:t>***</a:t>
            </a:r>
            <a:r>
              <a:rPr lang="en-US" dirty="0">
                <a:latin typeface="Calibri" panose="020F0502020204030204" pitchFamily="34" charset="0"/>
                <a:ea typeface="Calibri" panose="020F0502020204030204" pitchFamily="34" charset="0"/>
              </a:rPr>
              <a:t> </a:t>
            </a:r>
          </a:p>
          <a:p>
            <a:pPr marL="0" marR="0" indent="0" algn="ctr">
              <a:lnSpc>
                <a:spcPct val="100000"/>
              </a:lnSpc>
              <a:spcBef>
                <a:spcPts val="0"/>
              </a:spcBef>
              <a:buNone/>
            </a:pPr>
            <a:r>
              <a:rPr lang="en-US" u="sng" dirty="0">
                <a:solidFill>
                  <a:srgbClr val="FF0000"/>
                </a:solidFill>
                <a:latin typeface="Calibri" panose="020F0502020204030204" pitchFamily="34" charset="0"/>
                <a:ea typeface="Calibri" panose="020F0502020204030204" pitchFamily="34" charset="0"/>
              </a:rPr>
              <a:t>for new submissions and to report changes in study team members</a:t>
            </a:r>
            <a:r>
              <a:rPr lang="en-US" dirty="0">
                <a:latin typeface="Calibri" panose="020F0502020204030204" pitchFamily="34" charset="0"/>
                <a:ea typeface="Calibri" panose="020F0502020204030204" pitchFamily="34" charset="0"/>
              </a:rPr>
              <a:t>.</a:t>
            </a:r>
            <a:endParaRPr lang="en-US" dirty="0">
              <a:effectLst/>
              <a:latin typeface="Calibri" panose="020F0502020204030204" pitchFamily="34" charset="0"/>
              <a:ea typeface="Calibri" panose="020F0502020204030204" pitchFamily="34" charset="0"/>
            </a:endParaRPr>
          </a:p>
          <a:p>
            <a:pPr marL="0" marR="0">
              <a:spcBef>
                <a:spcPts val="0"/>
              </a:spcBef>
              <a:spcAft>
                <a:spcPts val="1125"/>
              </a:spcAft>
            </a:pP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2153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715A7-A202-6674-EA3F-A5E45D7BC960}"/>
              </a:ext>
            </a:extLst>
          </p:cNvPr>
          <p:cNvSpPr>
            <a:spLocks noGrp="1"/>
          </p:cNvSpPr>
          <p:nvPr>
            <p:ph type="title"/>
          </p:nvPr>
        </p:nvSpPr>
        <p:spPr>
          <a:xfrm>
            <a:off x="838199" y="542841"/>
            <a:ext cx="10062029" cy="752929"/>
          </a:xfrm>
        </p:spPr>
        <p:txBody>
          <a:bodyPr/>
          <a:lstStyle/>
          <a:p>
            <a:r>
              <a:rPr lang="en-US" dirty="0"/>
              <a:t>Outside Compensation Requirement</a:t>
            </a:r>
            <a:br>
              <a:rPr lang="en-US" sz="3600" b="1" u="sng" dirty="0">
                <a:effectLst/>
                <a:latin typeface="Calibri" panose="020F0502020204030204" pitchFamily="34" charset="0"/>
                <a:ea typeface="Calibri" panose="020F0502020204030204" pitchFamily="34" charset="0"/>
              </a:rPr>
            </a:br>
            <a:endParaRPr lang="en-US" dirty="0"/>
          </a:p>
        </p:txBody>
      </p:sp>
      <p:graphicFrame>
        <p:nvGraphicFramePr>
          <p:cNvPr id="2" name="Table 4">
            <a:extLst>
              <a:ext uri="{FF2B5EF4-FFF2-40B4-BE49-F238E27FC236}">
                <a16:creationId xmlns:a16="http://schemas.microsoft.com/office/drawing/2014/main" id="{3539240D-D3D1-8EC0-F434-511FD792A60E}"/>
              </a:ext>
            </a:extLst>
          </p:cNvPr>
          <p:cNvGraphicFramePr>
            <a:graphicFrameLocks noGrp="1"/>
          </p:cNvGraphicFramePr>
          <p:nvPr>
            <p:ph idx="1"/>
            <p:extLst>
              <p:ext uri="{D42A27DB-BD31-4B8C-83A1-F6EECF244321}">
                <p14:modId xmlns:p14="http://schemas.microsoft.com/office/powerpoint/2010/main" val="3349744968"/>
              </p:ext>
            </p:extLst>
          </p:nvPr>
        </p:nvGraphicFramePr>
        <p:xfrm>
          <a:off x="611413" y="1295770"/>
          <a:ext cx="10515600" cy="4152529"/>
        </p:xfrm>
        <a:graphic>
          <a:graphicData uri="http://schemas.openxmlformats.org/drawingml/2006/table">
            <a:tbl>
              <a:tblPr firstRow="1" bandRow="1">
                <a:tableStyleId>{5C22544A-7EE6-4342-B048-85BDC9FD1C3A}</a:tableStyleId>
              </a:tblPr>
              <a:tblGrid>
                <a:gridCol w="1643743">
                  <a:extLst>
                    <a:ext uri="{9D8B030D-6E8A-4147-A177-3AD203B41FA5}">
                      <a16:colId xmlns:a16="http://schemas.microsoft.com/office/drawing/2014/main" val="837680408"/>
                    </a:ext>
                  </a:extLst>
                </a:gridCol>
                <a:gridCol w="8871857">
                  <a:extLst>
                    <a:ext uri="{9D8B030D-6E8A-4147-A177-3AD203B41FA5}">
                      <a16:colId xmlns:a16="http://schemas.microsoft.com/office/drawing/2014/main" val="2322210756"/>
                    </a:ext>
                  </a:extLst>
                </a:gridCol>
              </a:tblGrid>
              <a:tr h="453794">
                <a:tc>
                  <a:txBody>
                    <a:bodyPr/>
                    <a:lstStyle/>
                    <a:p>
                      <a:endParaRPr lang="en-US"/>
                    </a:p>
                  </a:txBody>
                  <a:tcPr/>
                </a:tc>
                <a:tc>
                  <a:txBody>
                    <a:bodyPr/>
                    <a:lstStyle/>
                    <a:p>
                      <a:endParaRPr lang="en-US"/>
                    </a:p>
                  </a:txBody>
                  <a:tcPr/>
                </a:tc>
                <a:extLst>
                  <a:ext uri="{0D108BD9-81ED-4DB2-BD59-A6C34878D82A}">
                    <a16:rowId xmlns:a16="http://schemas.microsoft.com/office/drawing/2014/main" val="267178346"/>
                  </a:ext>
                </a:extLst>
              </a:tr>
              <a:tr h="783262">
                <a:tc>
                  <a:txBody>
                    <a:bodyPr/>
                    <a:lstStyle/>
                    <a:p>
                      <a:r>
                        <a:rPr lang="en-US" dirty="0"/>
                        <a:t>Who</a:t>
                      </a:r>
                    </a:p>
                  </a:txBody>
                  <a:tcPr/>
                </a:tc>
                <a:tc>
                  <a:txBody>
                    <a:bodyPr/>
                    <a:lstStyle/>
                    <a:p>
                      <a:r>
                        <a:rPr lang="en-US" dirty="0"/>
                        <a:t>Research Office reports for all investigators (principal investigator (PI), co-principal investigator (co-PI), sub-investigator, local site investigators (LSI).</a:t>
                      </a:r>
                    </a:p>
                  </a:txBody>
                  <a:tcPr/>
                </a:tc>
                <a:extLst>
                  <a:ext uri="{0D108BD9-81ED-4DB2-BD59-A6C34878D82A}">
                    <a16:rowId xmlns:a16="http://schemas.microsoft.com/office/drawing/2014/main" val="1869475204"/>
                  </a:ext>
                </a:extLst>
              </a:tr>
              <a:tr h="453794">
                <a:tc>
                  <a:txBody>
                    <a:bodyPr/>
                    <a:lstStyle/>
                    <a:p>
                      <a:r>
                        <a:rPr lang="en-US" dirty="0"/>
                        <a:t>When</a:t>
                      </a:r>
                    </a:p>
                  </a:txBody>
                  <a:tcPr/>
                </a:tc>
                <a:tc>
                  <a:txBody>
                    <a:bodyPr/>
                    <a:lstStyle/>
                    <a:p>
                      <a:r>
                        <a:rPr lang="en-US" dirty="0"/>
                        <a:t>Pending Outside Compensation Training Webinar (Date TBD)</a:t>
                      </a:r>
                    </a:p>
                  </a:txBody>
                  <a:tcPr/>
                </a:tc>
                <a:extLst>
                  <a:ext uri="{0D108BD9-81ED-4DB2-BD59-A6C34878D82A}">
                    <a16:rowId xmlns:a16="http://schemas.microsoft.com/office/drawing/2014/main" val="2247936050"/>
                  </a:ext>
                </a:extLst>
              </a:tr>
              <a:tr h="2461679">
                <a:tc>
                  <a:txBody>
                    <a:bodyPr/>
                    <a:lstStyle/>
                    <a:p>
                      <a:r>
                        <a:rPr lang="en-US" dirty="0"/>
                        <a:t>How</a:t>
                      </a:r>
                    </a:p>
                  </a:txBody>
                  <a:tcPr/>
                </a:tc>
                <a:tc>
                  <a:txBody>
                    <a:bodyPr/>
                    <a:lstStyle/>
                    <a:p>
                      <a:pPr marL="342900" indent="-342900">
                        <a:buAutoNum type="arabicPeriod"/>
                      </a:pPr>
                      <a:r>
                        <a:rPr lang="en-US" dirty="0"/>
                        <a:t>Identify all VA existing research projects where outside compensation is paid directly to the investigator (see VAIRRS Dashboard for list of investigators)</a:t>
                      </a:r>
                    </a:p>
                    <a:p>
                      <a:pPr marL="342900" indent="-342900">
                        <a:buAutoNum type="arabicPeriod"/>
                      </a:pPr>
                      <a:r>
                        <a:rPr lang="en-US" dirty="0"/>
                        <a:t>Determine the amount of compensation, effort, and source of funding </a:t>
                      </a:r>
                    </a:p>
                    <a:p>
                      <a:pPr marL="342900" indent="-342900">
                        <a:buAutoNum type="arabicPeriod"/>
                      </a:pPr>
                      <a:r>
                        <a:rPr lang="en-US" dirty="0"/>
                        <a:t>Complete “Memorandum: Request for Outside Compensation from the Affiliate or VA NPC” or similar memorandum for each project.</a:t>
                      </a:r>
                    </a:p>
                    <a:p>
                      <a:pPr marL="342900" indent="-342900">
                        <a:buAutoNum type="arabicPeriod"/>
                      </a:pPr>
                      <a:r>
                        <a:rPr lang="en-US" i="0" dirty="0"/>
                        <a:t>Upload approved memorandum as a Board Document in the R&amp;DC or Research Administration workspace for each project listed in the memorandum</a:t>
                      </a:r>
                      <a:r>
                        <a:rPr lang="en-US" i="1" dirty="0"/>
                        <a:t>.</a:t>
                      </a:r>
                    </a:p>
                  </a:txBody>
                  <a:tcPr/>
                </a:tc>
                <a:extLst>
                  <a:ext uri="{0D108BD9-81ED-4DB2-BD59-A6C34878D82A}">
                    <a16:rowId xmlns:a16="http://schemas.microsoft.com/office/drawing/2014/main" val="2749291026"/>
                  </a:ext>
                </a:extLst>
              </a:tr>
            </a:tbl>
          </a:graphicData>
        </a:graphic>
      </p:graphicFrame>
    </p:spTree>
    <p:extLst>
      <p:ext uri="{BB962C8B-B14F-4D97-AF65-F5344CB8AC3E}">
        <p14:creationId xmlns:p14="http://schemas.microsoft.com/office/powerpoint/2010/main" val="10666249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heme/theme1.xml><?xml version="1.0" encoding="utf-8"?>
<a:theme xmlns:a="http://schemas.openxmlformats.org/drawingml/2006/main" name="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IRRS Custom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VAIRRS Custom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12" ma:contentTypeDescription="Create a new document." ma:contentTypeScope="" ma:versionID="21239b369ca5af4d6307dd45d7533269">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ebb1f5861d17875dc072722a9e3d69fc"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7dce447-0566-47ff-8c07-c9b85fda5322">
      <UserInfo>
        <DisplayName>Titan Alpha VA ORD Team Visitors</DisplayName>
        <AccountId>4</AccountId>
        <AccountType/>
      </UserInfo>
      <UserInfo>
        <DisplayName>Katrina Young</DisplayName>
        <AccountId>13</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DAB73AC-6A24-4A47-B7C3-A43BF57704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B57568-D15E-41AD-BD6C-9EC61BAAD05A}">
  <ds:schemaRefs>
    <ds:schemaRef ds:uri="http://schemas.microsoft.com/sharepoint/v3/contenttype/forms"/>
  </ds:schemaRefs>
</ds:datastoreItem>
</file>

<file path=customXml/itemProps3.xml><?xml version="1.0" encoding="utf-8"?>
<ds:datastoreItem xmlns:ds="http://schemas.openxmlformats.org/officeDocument/2006/customXml" ds:itemID="{1CC147DA-14D9-4983-B6CF-EF7536DF17A5}">
  <ds:schemaRefs>
    <ds:schemaRef ds:uri="b3b97a4c-43ac-46e7-9970-904f1e1efc09"/>
    <ds:schemaRef ds:uri="http://schemas.microsoft.com/office/infopath/2007/PartnerControls"/>
    <ds:schemaRef ds:uri="http://purl.org/dc/terms/"/>
    <ds:schemaRef ds:uri="http://purl.org/dc/dcmitype/"/>
    <ds:schemaRef ds:uri="http://schemas.microsoft.com/sharepoint/v3"/>
    <ds:schemaRef ds:uri="http://schemas.microsoft.com/office/2006/documentManagement/types"/>
    <ds:schemaRef ds:uri="http://schemas.openxmlformats.org/package/2006/metadata/core-properties"/>
    <ds:schemaRef ds:uri="77dce447-0566-47ff-8c07-c9b85fda5322"/>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18475</TotalTime>
  <Words>1510</Words>
  <Application>Microsoft Office PowerPoint</Application>
  <PresentationFormat>Widescreen</PresentationFormat>
  <Paragraphs>109</Paragraphs>
  <Slides>19</Slides>
  <Notes>1</Notes>
  <HiddenSlides>0</HiddenSlides>
  <MMClips>0</MMClips>
  <ScaleCrop>false</ScaleCrop>
  <HeadingPairs>
    <vt:vector size="8" baseType="variant">
      <vt:variant>
        <vt:lpstr>Fonts Used</vt:lpstr>
      </vt:variant>
      <vt:variant>
        <vt:i4>5</vt:i4>
      </vt:variant>
      <vt:variant>
        <vt:lpstr>Theme</vt:lpstr>
      </vt:variant>
      <vt:variant>
        <vt:i4>8</vt:i4>
      </vt:variant>
      <vt:variant>
        <vt:lpstr>Embedded OLE Servers</vt:lpstr>
      </vt:variant>
      <vt:variant>
        <vt:i4>1</vt:i4>
      </vt:variant>
      <vt:variant>
        <vt:lpstr>Slide Titles</vt:lpstr>
      </vt:variant>
      <vt:variant>
        <vt:i4>19</vt:i4>
      </vt:variant>
    </vt:vector>
  </HeadingPairs>
  <TitlesOfParts>
    <vt:vector size="33" baseType="lpstr">
      <vt:lpstr>Arial</vt:lpstr>
      <vt:lpstr>Bradley Hand ITC</vt:lpstr>
      <vt:lpstr>Calibri</vt:lpstr>
      <vt:lpstr>Calibri Light</vt:lpstr>
      <vt:lpstr>Wingdings</vt:lpstr>
      <vt:lpstr>VAIRRS Main Slides</vt:lpstr>
      <vt:lpstr>1_VAIRRS Main Slides</vt:lpstr>
      <vt:lpstr>VAIRRS Custom 1</vt:lpstr>
      <vt:lpstr>VAIRRS Custom 2</vt:lpstr>
      <vt:lpstr>Custom Design</vt:lpstr>
      <vt:lpstr>VA1</vt:lpstr>
      <vt:lpstr>1_Custom Design</vt:lpstr>
      <vt:lpstr>2_VAIRRS Main Slides</vt:lpstr>
      <vt:lpstr>think-cell Slide</vt:lpstr>
      <vt:lpstr>VA Innovation and Research  Review System (VAIRRS) </vt:lpstr>
      <vt:lpstr>Webinar Housekeeping</vt:lpstr>
      <vt:lpstr>PowerPoint Presentation</vt:lpstr>
      <vt:lpstr>Wizard Updates</vt:lpstr>
      <vt:lpstr>Wizard Updates </vt:lpstr>
      <vt:lpstr>Wizard Updates – IRB Information Sheet </vt:lpstr>
      <vt:lpstr>Wizard Updates – Project Cover Sheet </vt:lpstr>
      <vt:lpstr>Wizard Updates – Study Team Tracking Wizard </vt:lpstr>
      <vt:lpstr>Outside Compensation Requirement </vt:lpstr>
      <vt:lpstr>Wizard Update Summary </vt:lpstr>
      <vt:lpstr>Dashboard Presentation </vt:lpstr>
      <vt:lpstr>Expired Project Notifications </vt:lpstr>
      <vt:lpstr>Expired Project Notifications</vt:lpstr>
      <vt:lpstr>Newsletter Summaries</vt:lpstr>
      <vt:lpstr>Newsletter Summaries </vt:lpstr>
      <vt:lpstr>ORPP&amp;E Standard Form Library Updates</vt:lpstr>
      <vt:lpstr>ORPP&amp;E Standard Form Library Updates</vt:lpstr>
      <vt:lpstr>ORPP&amp;E Standard Form Library Updates</vt:lpstr>
      <vt:lpstr>Thank you for joining!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VAIRRS Monthly Webinar: End of Year Updates including New Wizards</dc:title>
  <dc:subject>VAIRRS Monthly Webinar: End of Year Updates including New Wizards</dc:subject>
  <dc:creator>VA ORPPE</dc:creator>
  <cp:keywords>VAIRRS Monthly Webinar: End of Year Updates including New Wizards</cp:keywords>
  <cp:lastModifiedBy>Rivera, Portia T</cp:lastModifiedBy>
  <cp:revision>40</cp:revision>
  <dcterms:created xsi:type="dcterms:W3CDTF">2021-10-19T21:48:00Z</dcterms:created>
  <dcterms:modified xsi:type="dcterms:W3CDTF">2023-12-11T13:41:26Z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y fmtid="{D5CDD505-2E9C-101B-9397-08002B2CF9AE}" pid="3" name="_ExtendedDescription">
    <vt:lpwstr/>
  </property>
</Properties>
</file>