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277" r:id="rId5"/>
    <p:sldId id="649" r:id="rId6"/>
    <p:sldId id="279" r:id="rId7"/>
    <p:sldId id="936" r:id="rId8"/>
    <p:sldId id="938" r:id="rId9"/>
    <p:sldId id="658" r:id="rId10"/>
    <p:sldId id="655" r:id="rId11"/>
    <p:sldId id="878" r:id="rId12"/>
    <p:sldId id="896" r:id="rId13"/>
    <p:sldId id="910" r:id="rId14"/>
    <p:sldId id="899" r:id="rId15"/>
    <p:sldId id="939" r:id="rId16"/>
    <p:sldId id="940" r:id="rId17"/>
    <p:sldId id="900" r:id="rId18"/>
    <p:sldId id="941" r:id="rId19"/>
    <p:sldId id="942" r:id="rId20"/>
    <p:sldId id="911" r:id="rId21"/>
    <p:sldId id="919" r:id="rId22"/>
    <p:sldId id="967" r:id="rId23"/>
    <p:sldId id="945" r:id="rId24"/>
    <p:sldId id="946" r:id="rId25"/>
    <p:sldId id="922" r:id="rId26"/>
    <p:sldId id="923" r:id="rId27"/>
    <p:sldId id="943" r:id="rId28"/>
    <p:sldId id="947" r:id="rId29"/>
    <p:sldId id="948" r:id="rId30"/>
    <p:sldId id="949" r:id="rId31"/>
    <p:sldId id="950" r:id="rId32"/>
    <p:sldId id="951" r:id="rId33"/>
    <p:sldId id="953" r:id="rId34"/>
    <p:sldId id="921" r:id="rId35"/>
    <p:sldId id="307" r:id="rId36"/>
    <p:sldId id="887" r:id="rId37"/>
    <p:sldId id="955" r:id="rId38"/>
    <p:sldId id="956" r:id="rId39"/>
    <p:sldId id="957" r:id="rId40"/>
    <p:sldId id="958" r:id="rId41"/>
    <p:sldId id="959" r:id="rId42"/>
    <p:sldId id="962" r:id="rId43"/>
    <p:sldId id="961" r:id="rId44"/>
    <p:sldId id="964" r:id="rId45"/>
    <p:sldId id="966" r:id="rId46"/>
    <p:sldId id="965" r:id="rId47"/>
    <p:sldId id="935" r:id="rId48"/>
    <p:sldId id="645" r:id="rId49"/>
    <p:sldId id="646" r:id="rId50"/>
    <p:sldId id="648" r:id="rId51"/>
    <p:sldId id="33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EC395F-2F34-6066-C7E3-BAC20BAC8DD2}" name="Tenhula, Wendy" initials="TW" userId="S::wendy.tenhula@va.gov::2516237c-d134-48ae-980f-0c75f510b772" providerId="AD"/>
  <p188:author id="{64E93262-8E67-8201-43B0-18E4C81CE750}" name="Laracuente, Antonio J" initials="LJ" userId="S::antonio.laracuente03@va.gov::f26025aa-017e-46da-97dd-4f9d498fb1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guson, Stephanie L." initials="FSL" lastIdx="10" clrIdx="0">
    <p:extLst>
      <p:ext uri="{19B8F6BF-5375-455C-9EA6-DF929625EA0E}">
        <p15:presenceInfo xmlns:p15="http://schemas.microsoft.com/office/powerpoint/2012/main" userId="S::Stephanie.Ferguson18@va.gov::12a5ede6-b495-4eb3-bb76-c4880202b7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2" autoAdjust="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AC809-AD55-4680-9172-8613891DBF43}" type="datetimeFigureOut">
              <a:rPr lang="en-US" smtClean="0"/>
              <a:t>12/15/2022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5C5C3-08BB-43EB-B130-D52380FEC2AB}" type="slidenum">
              <a:rPr lang="en-US" smtClean="0"/>
              <a:t>‹#›</a:t>
            </a:fld>
            <a:endParaRPr lang="en-US" dirty="0"/>
          </a:p>
        </p:txBody>
      </p:sp>
    </p:spTree>
    <p:extLst>
      <p:ext uri="{BB962C8B-B14F-4D97-AF65-F5344CB8AC3E}">
        <p14:creationId xmlns:p14="http://schemas.microsoft.com/office/powerpoint/2010/main" val="71653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4</a:t>
            </a:fld>
            <a:endParaRPr lang="en-US" dirty="0"/>
          </a:p>
        </p:txBody>
      </p:sp>
    </p:spTree>
    <p:extLst>
      <p:ext uri="{BB962C8B-B14F-4D97-AF65-F5344CB8AC3E}">
        <p14:creationId xmlns:p14="http://schemas.microsoft.com/office/powerpoint/2010/main" val="112986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5</a:t>
            </a:fld>
            <a:endParaRPr lang="en-US" dirty="0"/>
          </a:p>
        </p:txBody>
      </p:sp>
    </p:spTree>
    <p:extLst>
      <p:ext uri="{BB962C8B-B14F-4D97-AF65-F5344CB8AC3E}">
        <p14:creationId xmlns:p14="http://schemas.microsoft.com/office/powerpoint/2010/main" val="203901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8</a:t>
            </a:fld>
            <a:endParaRPr lang="en-US" dirty="0"/>
          </a:p>
        </p:txBody>
      </p:sp>
    </p:spTree>
    <p:extLst>
      <p:ext uri="{BB962C8B-B14F-4D97-AF65-F5344CB8AC3E}">
        <p14:creationId xmlns:p14="http://schemas.microsoft.com/office/powerpoint/2010/main" val="321976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19</a:t>
            </a:fld>
            <a:endParaRPr lang="en-US" dirty="0"/>
          </a:p>
        </p:txBody>
      </p:sp>
    </p:spTree>
    <p:extLst>
      <p:ext uri="{BB962C8B-B14F-4D97-AF65-F5344CB8AC3E}">
        <p14:creationId xmlns:p14="http://schemas.microsoft.com/office/powerpoint/2010/main" val="130608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40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5125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775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50255429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1808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70046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0266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4799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5091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4961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013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2"/>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35"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6166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4085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3662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6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1263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12/15/2022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6492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12/15/2022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9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12/15/2022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7497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6556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3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87"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12/15/2022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4000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va.gov/programs/orppe/CDC-IRB-TPOXX-EAIND-Program.cfm" TargetMode="External"/><Relationship Id="rId2" Type="http://schemas.openxmlformats.org/officeDocument/2006/relationships/hyperlink" Target="https://www.cdc.gov/poxvirus/monkeypox/pdf/6402-CDC-IRB-Approval-Amendment.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tomptpoxx.org/stompsit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eocevent477@cdc.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irc.cdc.gov/surveys/?s=N3KPDHHPAJARPR7X"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research.va.gov/resources/policies/guidance/ORD-Guidance-Instructions-for-Use-of-VA-DocuSign-for-the-CDC-Tecovirimat-EAP.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va.gov/programs/orppe/CDC-IRB-TPOXX-EAIND-Program.cfm"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mailto:VHACOORDREGULATORY@VA.GO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research.va.gov/programs/orppe/VA-Specific-Requirements-Informed-Consent-HIPAA-Commercial-IRB.pdf" TargetMode="External"/><Relationship Id="rId2" Type="http://schemas.openxmlformats.org/officeDocument/2006/relationships/hyperlink" Target="https://www.research.va.gov/programs/orppe/CDC-IRB-TPOXX-EAIND-Program.cfm" TargetMode="External"/><Relationship Id="rId1" Type="http://schemas.openxmlformats.org/officeDocument/2006/relationships/slideLayout" Target="../slideLayouts/slideLayout2.xml"/><Relationship Id="rId6" Type="http://schemas.openxmlformats.org/officeDocument/2006/relationships/hyperlink" Target="https://www.research.va.gov/resources/policies/" TargetMode="External"/><Relationship Id="rId5" Type="http://schemas.openxmlformats.org/officeDocument/2006/relationships/hyperlink" Target="https://www.va.gov/vhapublications/" TargetMode="External"/><Relationship Id="rId4" Type="http://schemas.openxmlformats.org/officeDocument/2006/relationships/hyperlink" Target="https://www.cdc.gov/poxvirus/monkeypox/clinicians/obtaining-tecovirima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search.va.gov/programs/orppe/CDC-IRB-TPOXX-EAIND-Program.cf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41DF-193A-435B-8421-CB7C40252F41}"/>
              </a:ext>
            </a:extLst>
          </p:cNvPr>
          <p:cNvSpPr>
            <a:spLocks noGrp="1"/>
          </p:cNvSpPr>
          <p:nvPr>
            <p:ph type="ctrTitle"/>
          </p:nvPr>
        </p:nvSpPr>
        <p:spPr>
          <a:xfrm>
            <a:off x="424543" y="694943"/>
            <a:ext cx="11027228" cy="2847965"/>
          </a:xfrm>
        </p:spPr>
        <p:txBody>
          <a:bodyPr vert="horz" lIns="91440" tIns="45720" rIns="91440" bIns="45720" rtlCol="0" anchor="ctr">
            <a:normAutofit/>
          </a:bodyPr>
          <a:lstStyle/>
          <a:p>
            <a:br>
              <a:rPr lang="en-US" sz="34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n-lt"/>
                <a:ea typeface="+mj-ea"/>
                <a:cs typeface="+mj-cs"/>
              </a:rPr>
              <a:t>Bi-Monthly Updates in Human Research Protections</a:t>
            </a:r>
            <a:endParaRPr lang="en-US" sz="4000" b="1" kern="1200" dirty="0">
              <a:solidFill>
                <a:schemeClr val="tx1"/>
              </a:solidFill>
              <a:latin typeface="+mn-lt"/>
              <a:ea typeface="+mj-ea"/>
              <a:cs typeface="+mj-cs"/>
            </a:endParaRPr>
          </a:p>
        </p:txBody>
      </p:sp>
      <p:sp>
        <p:nvSpPr>
          <p:cNvPr id="3" name="Subtitle 2">
            <a:extLst>
              <a:ext uri="{FF2B5EF4-FFF2-40B4-BE49-F238E27FC236}">
                <a16:creationId xmlns:a16="http://schemas.microsoft.com/office/drawing/2014/main" id="{59C66D95-5A21-441B-B45F-6BF7AE26B43C}"/>
              </a:ext>
            </a:extLst>
          </p:cNvPr>
          <p:cNvSpPr>
            <a:spLocks noGrp="1"/>
          </p:cNvSpPr>
          <p:nvPr>
            <p:ph type="subTitle" idx="1"/>
          </p:nvPr>
        </p:nvSpPr>
        <p:spPr>
          <a:xfrm>
            <a:off x="2220686" y="3771934"/>
            <a:ext cx="7721967" cy="2281416"/>
          </a:xfrm>
        </p:spPr>
        <p:txBody>
          <a:bodyPr vert="horz" lIns="91440" tIns="45720" rIns="91440" bIns="45720" rtlCol="0" anchor="ctr">
            <a:normAutofit/>
          </a:bodyPr>
          <a:lstStyle/>
          <a:p>
            <a:r>
              <a:rPr lang="en-US" sz="2200" dirty="0">
                <a:effectLst/>
              </a:rPr>
              <a:t>Office of Research </a:t>
            </a:r>
            <a:r>
              <a:rPr lang="en-US" sz="2200" dirty="0"/>
              <a:t>Protections, Policy, &amp; Education (ORPP&amp;E)                      VHA Office of Research and Development (ORD)</a:t>
            </a:r>
            <a:endParaRPr lang="en-US" sz="2200" dirty="0">
              <a:effectLst/>
            </a:endParaRPr>
          </a:p>
          <a:p>
            <a:r>
              <a:rPr lang="en-US" sz="2200" dirty="0"/>
              <a:t>December 14, 2022</a:t>
            </a:r>
          </a:p>
          <a:p>
            <a:pPr indent="-228600" algn="l">
              <a:buFont typeface="Arial" panose="020B0604020202020204" pitchFamily="34" charset="0"/>
              <a:buChar char="•"/>
            </a:pPr>
            <a:endParaRPr lang="en-US" sz="2200" dirty="0"/>
          </a:p>
        </p:txBody>
      </p:sp>
    </p:spTree>
    <p:extLst>
      <p:ext uri="{BB962C8B-B14F-4D97-AF65-F5344CB8AC3E}">
        <p14:creationId xmlns:p14="http://schemas.microsoft.com/office/powerpoint/2010/main" val="75355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FD9D-3572-4E72-B69A-0924783EB689}"/>
              </a:ext>
            </a:extLst>
          </p:cNvPr>
          <p:cNvSpPr>
            <a:spLocks noGrp="1"/>
          </p:cNvSpPr>
          <p:nvPr>
            <p:ph type="title"/>
          </p:nvPr>
        </p:nvSpPr>
        <p:spPr>
          <a:xfrm>
            <a:off x="285749" y="166263"/>
            <a:ext cx="11710307" cy="618385"/>
          </a:xfrm>
        </p:spPr>
        <p:txBody>
          <a:bodyPr/>
          <a:lstStyle/>
          <a:p>
            <a:r>
              <a:rPr lang="en-US" dirty="0"/>
              <a:t>CDC EA-IND Tecovirimat Program for MPOX: </a:t>
            </a:r>
            <a:br>
              <a:rPr lang="en-US" dirty="0"/>
            </a:br>
            <a:r>
              <a:rPr lang="en-US" dirty="0"/>
              <a:t>Summary of Protocol Changes</a:t>
            </a:r>
          </a:p>
        </p:txBody>
      </p:sp>
      <p:sp>
        <p:nvSpPr>
          <p:cNvPr id="4" name="TextBox 3">
            <a:extLst>
              <a:ext uri="{FF2B5EF4-FFF2-40B4-BE49-F238E27FC236}">
                <a16:creationId xmlns:a16="http://schemas.microsoft.com/office/drawing/2014/main" id="{6FA83993-DD19-491C-9C39-5B6285CE38F2}"/>
              </a:ext>
            </a:extLst>
          </p:cNvPr>
          <p:cNvSpPr txBox="1"/>
          <p:nvPr/>
        </p:nvSpPr>
        <p:spPr>
          <a:xfrm>
            <a:off x="571498" y="4751715"/>
            <a:ext cx="11620502" cy="523220"/>
          </a:xfrm>
          <a:prstGeom prst="rect">
            <a:avLst/>
          </a:prstGeom>
          <a:noFill/>
        </p:spPr>
        <p:txBody>
          <a:bodyPr wrap="square" rtlCol="0">
            <a:spAutoFit/>
          </a:bodyPr>
          <a:lstStyle/>
          <a:p>
            <a:pPr algn="ctr"/>
            <a:r>
              <a:rPr lang="en-US" sz="2800" b="1" dirty="0">
                <a:solidFill>
                  <a:schemeClr val="accent1">
                    <a:lumMod val="50000"/>
                  </a:schemeClr>
                </a:solidFill>
              </a:rPr>
              <a:t>Revised Protocol 6.2 (October 24, 2022) </a:t>
            </a:r>
            <a:endParaRPr lang="en-US" sz="2800" b="1" dirty="0">
              <a:solidFill>
                <a:schemeClr val="accent2">
                  <a:lumMod val="50000"/>
                </a:schemeClr>
              </a:solidFill>
            </a:endParaRPr>
          </a:p>
        </p:txBody>
      </p:sp>
      <p:sp>
        <p:nvSpPr>
          <p:cNvPr id="6" name="Content Placeholder 5">
            <a:extLst>
              <a:ext uri="{FF2B5EF4-FFF2-40B4-BE49-F238E27FC236}">
                <a16:creationId xmlns:a16="http://schemas.microsoft.com/office/drawing/2014/main" id="{45EDF0DD-D231-4273-BDDE-5E637369CABE}"/>
              </a:ext>
            </a:extLst>
          </p:cNvPr>
          <p:cNvSpPr>
            <a:spLocks noGrp="1"/>
          </p:cNvSpPr>
          <p:nvPr>
            <p:ph idx="1"/>
          </p:nvPr>
        </p:nvSpPr>
        <p:spPr>
          <a:xfrm>
            <a:off x="1296761" y="5530850"/>
            <a:ext cx="10515600" cy="4351338"/>
          </a:xfrm>
        </p:spPr>
        <p:txBody>
          <a:bodyPr/>
          <a:lstStyle/>
          <a:p>
            <a:pPr marL="0" indent="0">
              <a:buNone/>
            </a:pPr>
            <a:r>
              <a:rPr lang="en-US" dirty="0"/>
              <a:t>   </a:t>
            </a:r>
          </a:p>
        </p:txBody>
      </p:sp>
      <p:pic>
        <p:nvPicPr>
          <p:cNvPr id="8" name="Picture 2" descr="See the source image">
            <a:extLst>
              <a:ext uri="{FF2B5EF4-FFF2-40B4-BE49-F238E27FC236}">
                <a16:creationId xmlns:a16="http://schemas.microsoft.com/office/drawing/2014/main" id="{B4F5B00E-595C-4718-8FEE-7A9039885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833" y="1133786"/>
            <a:ext cx="2216110" cy="2004271"/>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pic>
        <p:nvPicPr>
          <p:cNvPr id="17410" name="Picture 2" descr="See the source image">
            <a:extLst>
              <a:ext uri="{FF2B5EF4-FFF2-40B4-BE49-F238E27FC236}">
                <a16:creationId xmlns:a16="http://schemas.microsoft.com/office/drawing/2014/main" id="{2E9C99F2-C975-4F8A-BA61-1EBA5202C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770" y="928007"/>
            <a:ext cx="3567793" cy="356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025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a:xfrm>
            <a:off x="274864" y="394864"/>
            <a:ext cx="10515600" cy="618385"/>
          </a:xfrm>
        </p:spPr>
        <p:txBody>
          <a:bodyPr/>
          <a:lstStyle/>
          <a:p>
            <a:r>
              <a:rPr lang="en-US" dirty="0"/>
              <a:t>CDC EA-IND Tecovirimat Program for Mpox: </a:t>
            </a:r>
            <a:br>
              <a:rPr lang="en-US" dirty="0"/>
            </a:br>
            <a:r>
              <a:rPr lang="en-US" dirty="0"/>
              <a:t>Revised Protocol Version 6.2 (October 24, 2022)</a:t>
            </a:r>
            <a:br>
              <a:rPr lang="en-US" dirty="0"/>
            </a:br>
            <a:endParaRPr lang="en-US" dirty="0"/>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idx="1"/>
          </p:nvPr>
        </p:nvSpPr>
        <p:spPr>
          <a:xfrm>
            <a:off x="387123" y="915306"/>
            <a:ext cx="11221811" cy="4351338"/>
          </a:xfrm>
        </p:spPr>
        <p:txBody>
          <a:bodyPr/>
          <a:lstStyle/>
          <a:p>
            <a:r>
              <a:rPr lang="en-US" sz="2600" dirty="0"/>
              <a:t>The CDC IRB reviewed and approved a revised protocol (Version 6.2, dated 10-24-2022) with the CDC IRB approval letter dated 10-26-2022 located at </a:t>
            </a:r>
            <a:r>
              <a:rPr lang="en-US" sz="2600" dirty="0">
                <a:hlinkClick r:id="rId2"/>
              </a:rPr>
              <a:t>https://www.cdc.gov/poxvirus/monkeypox/pdf/6402-CDC-IRB-Approval-Amendment.pdf</a:t>
            </a:r>
            <a:r>
              <a:rPr lang="en-US" sz="2600" dirty="0"/>
              <a:t>.  </a:t>
            </a:r>
          </a:p>
          <a:p>
            <a:r>
              <a:rPr lang="en-US" sz="2600" dirty="0"/>
              <a:t> A central information security review and central privacy review with approvals were completed for the revised CDC protocol (Version 6.2, dated 10-24-2022) and posted on ORD’s webpage for the Program located at </a:t>
            </a:r>
            <a:r>
              <a:rPr lang="en-US" sz="2600" dirty="0">
                <a:hlinkClick r:id="rId3"/>
              </a:rPr>
              <a:t>https://www.research.va.gov/programs/orppe/CDC-IRB-TPOXX-EAIND-Program.cfm</a:t>
            </a:r>
            <a:r>
              <a:rPr lang="en-US" sz="2600" dirty="0"/>
              <a:t>.</a:t>
            </a:r>
          </a:p>
          <a:p>
            <a:r>
              <a:rPr lang="en-US" sz="2600" dirty="0"/>
              <a:t>The CDC revised protocol Version 6.2 (dated 10-24-2022) did not change the CDC IRB-approved informed consent document. </a:t>
            </a:r>
          </a:p>
          <a:p>
            <a:pPr lvl="1"/>
            <a:r>
              <a:rPr lang="en-US" sz="2600" dirty="0"/>
              <a:t>The current CDC IRB-approved informed consent document is Version 6.1 dated 08-10-2022.</a:t>
            </a:r>
            <a:endParaRPr lang="en-US" sz="2600" dirty="0">
              <a:solidFill>
                <a:schemeClr val="accent1">
                  <a:lumMod val="50000"/>
                </a:schemeClr>
              </a:solidFill>
            </a:endParaRPr>
          </a:p>
        </p:txBody>
      </p:sp>
    </p:spTree>
    <p:extLst>
      <p:ext uri="{BB962C8B-B14F-4D97-AF65-F5344CB8AC3E}">
        <p14:creationId xmlns:p14="http://schemas.microsoft.com/office/powerpoint/2010/main" val="6314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a:xfrm>
            <a:off x="274864" y="394864"/>
            <a:ext cx="10515600" cy="618385"/>
          </a:xfrm>
        </p:spPr>
        <p:txBody>
          <a:bodyPr/>
          <a:lstStyle/>
          <a:p>
            <a:r>
              <a:rPr lang="en-US" dirty="0"/>
              <a:t>CDC EA-IND Tecovirimat Program for Mpox: </a:t>
            </a:r>
            <a:br>
              <a:rPr lang="en-US" dirty="0"/>
            </a:br>
            <a:r>
              <a:rPr lang="en-US" dirty="0"/>
              <a:t>Revised Protocol Version 6.2 (October 24, 2022) – cont.</a:t>
            </a:r>
            <a:br>
              <a:rPr lang="en-US" dirty="0"/>
            </a:br>
            <a:endParaRPr lang="en-US" dirty="0"/>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idx="1"/>
          </p:nvPr>
        </p:nvSpPr>
        <p:spPr>
          <a:xfrm>
            <a:off x="119743" y="915306"/>
            <a:ext cx="11930743" cy="4351338"/>
          </a:xfrm>
        </p:spPr>
        <p:txBody>
          <a:bodyPr/>
          <a:lstStyle/>
          <a:p>
            <a:r>
              <a:rPr lang="en-US" sz="2400" dirty="0"/>
              <a:t>Added Tecovirimat treatment availability through a randomized controlled clinical trial (Study of Tecovirimat for Human Monkeypox Virus – “STOMP”) under Section 2.1 Tecovirimat Eligibility of the protocol.</a:t>
            </a:r>
          </a:p>
          <a:p>
            <a:pPr marL="457200" marR="0">
              <a:lnSpc>
                <a:spcPct val="100000"/>
              </a:lnSpc>
              <a:spcBef>
                <a:spcPts val="0"/>
              </a:spcBef>
              <a:spcAft>
                <a:spcPts val="0"/>
              </a:spcAft>
            </a:pPr>
            <a:r>
              <a:rPr lang="en-US" sz="2400" dirty="0">
                <a:effectLst/>
                <a:ea typeface="Calibri" panose="020F0502020204030204" pitchFamily="34" charset="0"/>
              </a:rPr>
              <a:t>Section 2.1 states that “Providers should inform patients about STOMP and maximize the opportunity to provide tecovirimat treatment to patients through enrollment in STOMP. Use of Tecovirimat under this EA-IND protocol should be for patients whose voluntary participation in STOMP is not feasible (e.g., a clinical trial site is not geographically accessible)”. </a:t>
            </a:r>
          </a:p>
          <a:p>
            <a:pPr marL="457200" marR="0">
              <a:lnSpc>
                <a:spcPct val="105000"/>
              </a:lnSpc>
              <a:spcBef>
                <a:spcPts val="0"/>
              </a:spcBef>
              <a:spcAft>
                <a:spcPts val="0"/>
              </a:spcAft>
            </a:pPr>
            <a:r>
              <a:rPr lang="en-US" sz="2400" dirty="0">
                <a:effectLst/>
                <a:ea typeface="Calibri" panose="020F0502020204030204" pitchFamily="34" charset="0"/>
              </a:rPr>
              <a:t>There are no VA Facilities at the present time participating in STOMP.</a:t>
            </a:r>
          </a:p>
          <a:p>
            <a:pPr marL="457200" marR="0">
              <a:lnSpc>
                <a:spcPct val="105000"/>
              </a:lnSpc>
              <a:spcBef>
                <a:spcPts val="0"/>
              </a:spcBef>
              <a:spcAft>
                <a:spcPts val="0"/>
              </a:spcAft>
            </a:pPr>
            <a:r>
              <a:rPr lang="en-US" sz="2400" dirty="0"/>
              <a:t>List of STOMP participating institutions located at </a:t>
            </a:r>
            <a:r>
              <a:rPr lang="en-US" sz="2400" dirty="0">
                <a:hlinkClick r:id="rId2"/>
              </a:rPr>
              <a:t>https://www.stomptpoxx.org/stompsites</a:t>
            </a:r>
            <a:r>
              <a:rPr lang="en-US" sz="2400" dirty="0"/>
              <a:t>.</a:t>
            </a:r>
          </a:p>
          <a:p>
            <a:r>
              <a:rPr lang="en-US" sz="2400" dirty="0"/>
              <a:t>Added clarifying language regarding the labeled contraindication of IV Tecovirimat use in patients with severe renal impairment and certain exceptions allowed based on individual risk-benefit assessment and clinical determination by the treating providers in consultation with CDC.</a:t>
            </a:r>
          </a:p>
        </p:txBody>
      </p:sp>
    </p:spTree>
    <p:extLst>
      <p:ext uri="{BB962C8B-B14F-4D97-AF65-F5344CB8AC3E}">
        <p14:creationId xmlns:p14="http://schemas.microsoft.com/office/powerpoint/2010/main" val="7814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a:xfrm>
            <a:off x="274864" y="394864"/>
            <a:ext cx="10515600" cy="618385"/>
          </a:xfrm>
        </p:spPr>
        <p:txBody>
          <a:bodyPr/>
          <a:lstStyle/>
          <a:p>
            <a:r>
              <a:rPr lang="en-US" dirty="0"/>
              <a:t>CDC EA-IND Tecovirimat Program for Mpox: </a:t>
            </a:r>
            <a:br>
              <a:rPr lang="en-US" dirty="0"/>
            </a:br>
            <a:r>
              <a:rPr lang="en-US" dirty="0"/>
              <a:t>Revised Protocol Version 6.2 (October 24, 2022) – cont.</a:t>
            </a:r>
            <a:br>
              <a:rPr lang="en-US" dirty="0"/>
            </a:br>
            <a:endParaRPr lang="en-US" dirty="0"/>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idx="1"/>
          </p:nvPr>
        </p:nvSpPr>
        <p:spPr>
          <a:xfrm>
            <a:off x="87086" y="915306"/>
            <a:ext cx="11996057" cy="4351338"/>
          </a:xfrm>
        </p:spPr>
        <p:txBody>
          <a:bodyPr/>
          <a:lstStyle/>
          <a:p>
            <a:r>
              <a:rPr lang="en-US" sz="2600" dirty="0"/>
              <a:t>Updated oral Tecovirimat dose for infants weighing less than 3 kg and dose preparation instructions for children who weigh less than 3 kg or weigh between 3 kg to less than 6 kg per FDA recommendations.</a:t>
            </a:r>
          </a:p>
          <a:p>
            <a:pPr lvl="1"/>
            <a:r>
              <a:rPr lang="en-US" sz="2600" dirty="0"/>
              <a:t>Corresponding Attachment 3: Opening Capsules and Mixing with Food/Liquid Instructions was also updated accordingly.</a:t>
            </a:r>
          </a:p>
          <a:p>
            <a:r>
              <a:rPr lang="en-US" sz="2600" dirty="0"/>
              <a:t>Added clarifying language regarding clinical considerations for treatment duration beyond the standard 14-day course at a short increment of extension with monitoring for clinical improvement, virologic response or lack of response to reassess continuation or discontinuation for treatment. </a:t>
            </a:r>
          </a:p>
          <a:p>
            <a:r>
              <a:rPr lang="en-US" sz="2600" dirty="0"/>
              <a:t>Added information on the implementation of online registry required for new providers and transition to electronic Patient Intake and Clinical Outcome forms.</a:t>
            </a:r>
          </a:p>
          <a:p>
            <a:r>
              <a:rPr lang="en-US" sz="2600" dirty="0"/>
              <a:t>Added selected adverse events of interest for monitoring and reporting to CDC.</a:t>
            </a:r>
            <a:endParaRPr lang="en-US" sz="2600" dirty="0">
              <a:solidFill>
                <a:schemeClr val="accent1">
                  <a:lumMod val="50000"/>
                </a:schemeClr>
              </a:solidFill>
            </a:endParaRPr>
          </a:p>
        </p:txBody>
      </p:sp>
    </p:spTree>
    <p:extLst>
      <p:ext uri="{BB962C8B-B14F-4D97-AF65-F5344CB8AC3E}">
        <p14:creationId xmlns:p14="http://schemas.microsoft.com/office/powerpoint/2010/main" val="19461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a:xfrm>
            <a:off x="289153" y="162354"/>
            <a:ext cx="11906250" cy="618385"/>
          </a:xfrm>
        </p:spPr>
        <p:txBody>
          <a:bodyPr/>
          <a:lstStyle/>
          <a:p>
            <a:r>
              <a:rPr lang="en-US" sz="3200" dirty="0"/>
              <a:t>CDC EA-IND Tecovirimat Program for Mpox: </a:t>
            </a:r>
            <a:br>
              <a:rPr lang="en-US" sz="3200" dirty="0"/>
            </a:br>
            <a:r>
              <a:rPr lang="en-US" sz="3200" dirty="0"/>
              <a:t>Tecovirimat (TPOXX) IND Online Registry for Providers and Facilities </a:t>
            </a:r>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idx="1"/>
          </p:nvPr>
        </p:nvSpPr>
        <p:spPr>
          <a:xfrm>
            <a:off x="371474" y="1045935"/>
            <a:ext cx="11526611" cy="4767036"/>
          </a:xfrm>
        </p:spPr>
        <p:txBody>
          <a:bodyPr/>
          <a:lstStyle/>
          <a:p>
            <a:r>
              <a:rPr lang="en-US" dirty="0">
                <a:solidFill>
                  <a:srgbClr val="000000"/>
                </a:solidFill>
              </a:rPr>
              <a:t>The Tecovirimat IND Online Registry allows for convenient, time-efficient, and secure completion and return of EA-IND forms to CDC. </a:t>
            </a:r>
          </a:p>
          <a:p>
            <a:pPr algn="l">
              <a:buFont typeface="Arial" panose="020B0604020202020204" pitchFamily="34" charset="0"/>
              <a:buChar char="•"/>
            </a:pPr>
            <a:r>
              <a:rPr lang="en-US" b="0" i="0" dirty="0">
                <a:solidFill>
                  <a:srgbClr val="000000"/>
                </a:solidFill>
                <a:effectLst/>
              </a:rPr>
              <a:t>New providers and affiliated medical facilities providing Tecovirimat under the EA-IND protocol must register with the Tecovirimat IND online registry starting October 28, 2022.</a:t>
            </a:r>
          </a:p>
          <a:p>
            <a:pPr algn="l">
              <a:buFont typeface="Arial" panose="020B0604020202020204" pitchFamily="34" charset="0"/>
              <a:buChar char="•"/>
            </a:pPr>
            <a:r>
              <a:rPr lang="en-US" b="0" i="0" dirty="0">
                <a:solidFill>
                  <a:srgbClr val="000000"/>
                </a:solidFill>
                <a:effectLst/>
              </a:rPr>
              <a:t>Through the registry, providers can submit forms, including:</a:t>
            </a:r>
          </a:p>
          <a:p>
            <a:pPr marL="742950" lvl="1" indent="-285750" algn="l">
              <a:buFont typeface="Arial" panose="020B0604020202020204" pitchFamily="34" charset="0"/>
              <a:buChar char="•"/>
            </a:pPr>
            <a:r>
              <a:rPr lang="en-US" sz="2800" b="0" i="0" dirty="0">
                <a:solidFill>
                  <a:srgbClr val="000000"/>
                </a:solidFill>
                <a:effectLst/>
              </a:rPr>
              <a:t>Form FDA 1572</a:t>
            </a:r>
          </a:p>
          <a:p>
            <a:pPr marL="742950" lvl="1" indent="-285750" algn="l">
              <a:buFont typeface="Arial" panose="020B0604020202020204" pitchFamily="34" charset="0"/>
              <a:buChar char="•"/>
            </a:pPr>
            <a:r>
              <a:rPr lang="en-US" sz="2800" b="0" i="0" dirty="0">
                <a:solidFill>
                  <a:srgbClr val="000000"/>
                </a:solidFill>
                <a:effectLst/>
              </a:rPr>
              <a:t>Patient Intake Form</a:t>
            </a:r>
          </a:p>
          <a:p>
            <a:pPr marL="742950" lvl="1" indent="-285750" algn="l">
              <a:buFont typeface="Arial" panose="020B0604020202020204" pitchFamily="34" charset="0"/>
              <a:buChar char="•"/>
            </a:pPr>
            <a:r>
              <a:rPr lang="en-US" sz="2800" b="0" i="0" dirty="0">
                <a:solidFill>
                  <a:srgbClr val="000000"/>
                </a:solidFill>
                <a:effectLst/>
              </a:rPr>
              <a:t>Clinical Outcome Form </a:t>
            </a:r>
            <a:r>
              <a:rPr lang="en-US" sz="2800" b="0" i="0" u="sng" dirty="0">
                <a:solidFill>
                  <a:schemeClr val="accent1">
                    <a:lumMod val="50000"/>
                  </a:schemeClr>
                </a:solidFill>
                <a:effectLst/>
              </a:rPr>
              <a:t>(optional)</a:t>
            </a:r>
          </a:p>
          <a:p>
            <a:pPr marL="0" indent="0">
              <a:buNone/>
            </a:pPr>
            <a:endParaRPr lang="en-US" b="1" dirty="0">
              <a:solidFill>
                <a:srgbClr val="00B050"/>
              </a:solidFill>
            </a:endParaRPr>
          </a:p>
        </p:txBody>
      </p:sp>
      <p:sp>
        <p:nvSpPr>
          <p:cNvPr id="8" name="Star: 5 Points 7">
            <a:extLst>
              <a:ext uri="{FF2B5EF4-FFF2-40B4-BE49-F238E27FC236}">
                <a16:creationId xmlns:a16="http://schemas.microsoft.com/office/drawing/2014/main" id="{D0F14C9C-C4DB-4090-A8CC-8B1D244DBBD8}"/>
              </a:ext>
            </a:extLst>
          </p:cNvPr>
          <p:cNvSpPr/>
          <p:nvPr/>
        </p:nvSpPr>
        <p:spPr>
          <a:xfrm>
            <a:off x="522516" y="3548742"/>
            <a:ext cx="371474" cy="527957"/>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5 Points 8">
            <a:extLst>
              <a:ext uri="{FF2B5EF4-FFF2-40B4-BE49-F238E27FC236}">
                <a16:creationId xmlns:a16="http://schemas.microsoft.com/office/drawing/2014/main" id="{0099C629-DD00-4D6B-B850-30B954BB91BA}"/>
              </a:ext>
            </a:extLst>
          </p:cNvPr>
          <p:cNvSpPr/>
          <p:nvPr/>
        </p:nvSpPr>
        <p:spPr>
          <a:xfrm>
            <a:off x="534763" y="3962399"/>
            <a:ext cx="371474" cy="527957"/>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456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a:xfrm>
            <a:off x="289153" y="162354"/>
            <a:ext cx="11906250" cy="618385"/>
          </a:xfrm>
        </p:spPr>
        <p:txBody>
          <a:bodyPr/>
          <a:lstStyle/>
          <a:p>
            <a:r>
              <a:rPr lang="en-US" sz="3200" dirty="0"/>
              <a:t>Tecovirimat (TPOXX) IND Online Registry for Providers and Facilities:</a:t>
            </a:r>
            <a:br>
              <a:rPr lang="en-US" sz="3200" dirty="0"/>
            </a:br>
            <a:r>
              <a:rPr lang="en-US" sz="3200" dirty="0"/>
              <a:t>Providers Instructions</a:t>
            </a:r>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idx="1"/>
          </p:nvPr>
        </p:nvSpPr>
        <p:spPr>
          <a:xfrm>
            <a:off x="142875" y="871764"/>
            <a:ext cx="11906250" cy="4767036"/>
          </a:xfrm>
        </p:spPr>
        <p:txBody>
          <a:bodyPr/>
          <a:lstStyle/>
          <a:p>
            <a:pPr algn="l">
              <a:buFont typeface="Arial" panose="020B0604020202020204" pitchFamily="34" charset="0"/>
              <a:buChar char="•"/>
            </a:pPr>
            <a:r>
              <a:rPr lang="en-US" sz="2400" b="0" i="0" dirty="0">
                <a:solidFill>
                  <a:srgbClr val="000000"/>
                </a:solidFill>
                <a:effectLst/>
              </a:rPr>
              <a:t>Providers who have returned required IND forms prior to the online registry transition are grandfathered in as participating providers under the EA-IND. </a:t>
            </a:r>
          </a:p>
          <a:p>
            <a:pPr algn="l">
              <a:buFont typeface="Arial" panose="020B0604020202020204" pitchFamily="34" charset="0"/>
              <a:buChar char="•"/>
            </a:pPr>
            <a:r>
              <a:rPr lang="en-US" sz="2400" b="0" i="0" dirty="0">
                <a:solidFill>
                  <a:srgbClr val="000000"/>
                </a:solidFill>
                <a:effectLst/>
              </a:rPr>
              <a:t>Any providers with valid email addresses on record should have received emails providing them access to the electronic Patient Intake and Clinical Outcome forms on October 25, 2022.</a:t>
            </a:r>
          </a:p>
          <a:p>
            <a:pPr lvl="1"/>
            <a:r>
              <a:rPr lang="en-US" dirty="0">
                <a:solidFill>
                  <a:srgbClr val="000000"/>
                </a:solidFill>
              </a:rPr>
              <a:t>If you have not, please register online</a:t>
            </a:r>
            <a:r>
              <a:rPr lang="en-US" b="0" i="0" dirty="0">
                <a:solidFill>
                  <a:srgbClr val="000000"/>
                </a:solidFill>
                <a:effectLst/>
              </a:rPr>
              <a:t>.</a:t>
            </a:r>
          </a:p>
          <a:p>
            <a:pPr algn="l">
              <a:buFont typeface="Arial" panose="020B0604020202020204" pitchFamily="34" charset="0"/>
              <a:buChar char="•"/>
            </a:pPr>
            <a:r>
              <a:rPr lang="en-US" sz="2400" b="0" i="0" dirty="0">
                <a:solidFill>
                  <a:srgbClr val="000000"/>
                </a:solidFill>
                <a:effectLst/>
              </a:rPr>
              <a:t>Staff members of the provider are added through the provider’s registration.</a:t>
            </a:r>
          </a:p>
          <a:p>
            <a:pPr lvl="1"/>
            <a:r>
              <a:rPr lang="en-US" b="0" i="0" dirty="0">
                <a:solidFill>
                  <a:srgbClr val="000000"/>
                </a:solidFill>
                <a:effectLst/>
              </a:rPr>
              <a:t> </a:t>
            </a:r>
            <a:r>
              <a:rPr lang="en-US" dirty="0">
                <a:solidFill>
                  <a:srgbClr val="000000"/>
                </a:solidFill>
              </a:rPr>
              <a:t>S</a:t>
            </a:r>
            <a:r>
              <a:rPr lang="en-US" b="0" i="0" dirty="0">
                <a:solidFill>
                  <a:srgbClr val="000000"/>
                </a:solidFill>
                <a:effectLst/>
              </a:rPr>
              <a:t>taff members do not enter their own separate registrations but will receive a registry confirmation email for a verification step to gain access to the electronic TPOXX IND forms.</a:t>
            </a:r>
          </a:p>
          <a:p>
            <a:pPr algn="l">
              <a:buFont typeface="Arial" panose="020B0604020202020204" pitchFamily="34" charset="0"/>
              <a:buChar char="•"/>
            </a:pPr>
            <a:r>
              <a:rPr lang="en-US" sz="2400" b="0" i="0" dirty="0">
                <a:solidFill>
                  <a:srgbClr val="000000"/>
                </a:solidFill>
                <a:effectLst/>
              </a:rPr>
              <a:t>Any questions about the registry and transition to electronic tecovirimat IND Patient Intake and Clinical Outcome forms can be directed to </a:t>
            </a:r>
            <a:r>
              <a:rPr lang="en-US" sz="2400" b="0" i="0" u="sng" dirty="0">
                <a:solidFill>
                  <a:srgbClr val="075290"/>
                </a:solidFill>
                <a:effectLst/>
                <a:hlinkClick r:id="rId2"/>
              </a:rPr>
              <a:t>CDC IMS TPOXXIND (eocevent477@cdc.gov)</a:t>
            </a:r>
            <a:r>
              <a:rPr lang="en-US" sz="2400" b="0" i="0" dirty="0">
                <a:solidFill>
                  <a:srgbClr val="000000"/>
                </a:solidFill>
                <a:effectLst/>
              </a:rPr>
              <a:t>.</a:t>
            </a:r>
          </a:p>
          <a:p>
            <a:pPr marL="0" indent="0" algn="l">
              <a:buNone/>
            </a:pPr>
            <a:endParaRPr lang="en-US" sz="2600" b="0" i="0" dirty="0">
              <a:solidFill>
                <a:srgbClr val="000000"/>
              </a:solidFill>
              <a:effectLst/>
            </a:endParaRPr>
          </a:p>
          <a:p>
            <a:pPr marL="0" indent="0">
              <a:buNone/>
            </a:pPr>
            <a:endParaRPr lang="en-US" b="1" dirty="0">
              <a:solidFill>
                <a:srgbClr val="00B050"/>
              </a:solidFill>
            </a:endParaRPr>
          </a:p>
        </p:txBody>
      </p:sp>
    </p:spTree>
    <p:extLst>
      <p:ext uri="{BB962C8B-B14F-4D97-AF65-F5344CB8AC3E}">
        <p14:creationId xmlns:p14="http://schemas.microsoft.com/office/powerpoint/2010/main" val="3640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88C2-79EF-4B28-A85C-DBEDAFF177EB}"/>
              </a:ext>
            </a:extLst>
          </p:cNvPr>
          <p:cNvSpPr>
            <a:spLocks noGrp="1"/>
          </p:cNvSpPr>
          <p:nvPr>
            <p:ph type="title"/>
          </p:nvPr>
        </p:nvSpPr>
        <p:spPr/>
        <p:txBody>
          <a:bodyPr/>
          <a:lstStyle/>
          <a:p>
            <a:r>
              <a:rPr lang="en-US" dirty="0"/>
              <a:t>For Providers: </a:t>
            </a:r>
            <a:r>
              <a:rPr lang="en-US" sz="3600" dirty="0"/>
              <a:t>Tecovirimat (TPOXX) IND Online Registry</a:t>
            </a:r>
            <a:endParaRPr lang="en-US" dirty="0"/>
          </a:p>
        </p:txBody>
      </p:sp>
      <p:pic>
        <p:nvPicPr>
          <p:cNvPr id="5" name="Content Placeholder 4">
            <a:extLst>
              <a:ext uri="{FF2B5EF4-FFF2-40B4-BE49-F238E27FC236}">
                <a16:creationId xmlns:a16="http://schemas.microsoft.com/office/drawing/2014/main" id="{D64FF5AA-9DD8-4659-A1BE-7004DF99EC9F}"/>
              </a:ext>
            </a:extLst>
          </p:cNvPr>
          <p:cNvPicPr>
            <a:picLocks noGrp="1" noChangeAspect="1"/>
          </p:cNvPicPr>
          <p:nvPr>
            <p:ph idx="1"/>
          </p:nvPr>
        </p:nvPicPr>
        <p:blipFill rotWithShape="1">
          <a:blip r:embed="rId2"/>
          <a:srcRect l="19447" t="30990" r="19903" b="16224"/>
          <a:stretch/>
        </p:blipFill>
        <p:spPr>
          <a:xfrm>
            <a:off x="1031188" y="968829"/>
            <a:ext cx="9294546" cy="4550228"/>
          </a:xfrm>
          <a:ln w="47625">
            <a:solidFill>
              <a:schemeClr val="accent1">
                <a:shade val="50000"/>
              </a:schemeClr>
            </a:solidFill>
          </a:ln>
        </p:spPr>
      </p:pic>
      <p:sp>
        <p:nvSpPr>
          <p:cNvPr id="7" name="TextBox 6">
            <a:extLst>
              <a:ext uri="{FF2B5EF4-FFF2-40B4-BE49-F238E27FC236}">
                <a16:creationId xmlns:a16="http://schemas.microsoft.com/office/drawing/2014/main" id="{AADA71FF-DEA7-4A06-8402-98727E86BE0C}"/>
              </a:ext>
            </a:extLst>
          </p:cNvPr>
          <p:cNvSpPr txBox="1"/>
          <p:nvPr/>
        </p:nvSpPr>
        <p:spPr>
          <a:xfrm>
            <a:off x="2569028" y="5704896"/>
            <a:ext cx="9622972" cy="369332"/>
          </a:xfrm>
          <a:prstGeom prst="rect">
            <a:avLst/>
          </a:prstGeom>
          <a:noFill/>
        </p:spPr>
        <p:txBody>
          <a:bodyPr wrap="square">
            <a:spAutoFit/>
          </a:bodyPr>
          <a:lstStyle/>
          <a:p>
            <a:r>
              <a:rPr lang="en-US" dirty="0">
                <a:hlinkClick r:id="rId3"/>
              </a:rPr>
              <a:t>Tecovirimat (TPOXX) IND Registry for Providers/Facilities (cdc.gov)</a:t>
            </a:r>
            <a:endParaRPr lang="en-US" dirty="0"/>
          </a:p>
        </p:txBody>
      </p:sp>
      <p:sp>
        <p:nvSpPr>
          <p:cNvPr id="8" name="Arrow: Right 7">
            <a:extLst>
              <a:ext uri="{FF2B5EF4-FFF2-40B4-BE49-F238E27FC236}">
                <a16:creationId xmlns:a16="http://schemas.microsoft.com/office/drawing/2014/main" id="{ED565A83-1B29-403E-A54B-08F012FB8CEF}"/>
              </a:ext>
            </a:extLst>
          </p:cNvPr>
          <p:cNvSpPr/>
          <p:nvPr/>
        </p:nvSpPr>
        <p:spPr>
          <a:xfrm>
            <a:off x="141515" y="3341914"/>
            <a:ext cx="1589314" cy="1034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Adding staff members</a:t>
            </a:r>
          </a:p>
        </p:txBody>
      </p:sp>
    </p:spTree>
    <p:extLst>
      <p:ext uri="{BB962C8B-B14F-4D97-AF65-F5344CB8AC3E}">
        <p14:creationId xmlns:p14="http://schemas.microsoft.com/office/powerpoint/2010/main" val="1121880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FD9D-3572-4E72-B69A-0924783EB689}"/>
              </a:ext>
            </a:extLst>
          </p:cNvPr>
          <p:cNvSpPr>
            <a:spLocks noGrp="1"/>
          </p:cNvSpPr>
          <p:nvPr>
            <p:ph type="title"/>
          </p:nvPr>
        </p:nvSpPr>
        <p:spPr>
          <a:xfrm>
            <a:off x="285749" y="166263"/>
            <a:ext cx="11710307" cy="618385"/>
          </a:xfrm>
        </p:spPr>
        <p:txBody>
          <a:bodyPr/>
          <a:lstStyle/>
          <a:p>
            <a:r>
              <a:rPr lang="en-US" dirty="0"/>
              <a:t>CDC EA-IND Tecovirimat Program for Mpox</a:t>
            </a:r>
          </a:p>
        </p:txBody>
      </p:sp>
      <p:pic>
        <p:nvPicPr>
          <p:cNvPr id="16388" name="Picture 4" descr="See the source image">
            <a:extLst>
              <a:ext uri="{FF2B5EF4-FFF2-40B4-BE49-F238E27FC236}">
                <a16:creationId xmlns:a16="http://schemas.microsoft.com/office/drawing/2014/main" id="{27DF0992-F93A-405D-AC9E-2E5BD2F34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372" y="1253529"/>
            <a:ext cx="4337932" cy="2675419"/>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A83993-DD19-491C-9C39-5B6285CE38F2}"/>
              </a:ext>
            </a:extLst>
          </p:cNvPr>
          <p:cNvSpPr txBox="1"/>
          <p:nvPr/>
        </p:nvSpPr>
        <p:spPr>
          <a:xfrm>
            <a:off x="285749" y="4397829"/>
            <a:ext cx="11620502" cy="523220"/>
          </a:xfrm>
          <a:prstGeom prst="rect">
            <a:avLst/>
          </a:prstGeom>
          <a:noFill/>
        </p:spPr>
        <p:txBody>
          <a:bodyPr wrap="square" rtlCol="0">
            <a:spAutoFit/>
          </a:bodyPr>
          <a:lstStyle/>
          <a:p>
            <a:r>
              <a:rPr lang="en-US" sz="2800" b="1" dirty="0">
                <a:solidFill>
                  <a:schemeClr val="accent6">
                    <a:lumMod val="75000"/>
                  </a:schemeClr>
                </a:solidFill>
              </a:rPr>
              <a:t>			        INFORMED CONSENT ISSUES</a:t>
            </a:r>
            <a:r>
              <a:rPr lang="en-US" sz="2800" b="1" dirty="0"/>
              <a:t>	</a:t>
            </a:r>
            <a:endParaRPr lang="en-US" sz="2800" b="1" dirty="0">
              <a:solidFill>
                <a:schemeClr val="accent2">
                  <a:lumMod val="50000"/>
                </a:schemeClr>
              </a:solidFill>
            </a:endParaRPr>
          </a:p>
        </p:txBody>
      </p:sp>
    </p:spTree>
    <p:extLst>
      <p:ext uri="{BB962C8B-B14F-4D97-AF65-F5344CB8AC3E}">
        <p14:creationId xmlns:p14="http://schemas.microsoft.com/office/powerpoint/2010/main" val="4243583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F060D-3AB2-4392-B26E-94F9DC6822A5}"/>
              </a:ext>
            </a:extLst>
          </p:cNvPr>
          <p:cNvSpPr>
            <a:spLocks noGrp="1"/>
          </p:cNvSpPr>
          <p:nvPr>
            <p:ph type="title"/>
          </p:nvPr>
        </p:nvSpPr>
        <p:spPr/>
        <p:txBody>
          <a:bodyPr/>
          <a:lstStyle/>
          <a:p>
            <a:r>
              <a:rPr lang="en-US" dirty="0"/>
              <a:t>CDC EA-IND Tecovirimat Program for Mpox: </a:t>
            </a:r>
            <a:br>
              <a:rPr lang="en-US" dirty="0"/>
            </a:br>
            <a:r>
              <a:rPr lang="en-US" dirty="0"/>
              <a:t>Informed Consent</a:t>
            </a:r>
          </a:p>
        </p:txBody>
      </p:sp>
      <p:sp>
        <p:nvSpPr>
          <p:cNvPr id="6" name="Content Placeholder 5">
            <a:extLst>
              <a:ext uri="{FF2B5EF4-FFF2-40B4-BE49-F238E27FC236}">
                <a16:creationId xmlns:a16="http://schemas.microsoft.com/office/drawing/2014/main" id="{E962B8AA-660C-4009-A761-EA4BD3A9BA70}"/>
              </a:ext>
            </a:extLst>
          </p:cNvPr>
          <p:cNvSpPr>
            <a:spLocks noGrp="1"/>
          </p:cNvSpPr>
          <p:nvPr>
            <p:ph idx="1"/>
          </p:nvPr>
        </p:nvSpPr>
        <p:spPr>
          <a:xfrm>
            <a:off x="371474" y="915306"/>
            <a:ext cx="11145611" cy="4351338"/>
          </a:xfrm>
        </p:spPr>
        <p:txBody>
          <a:bodyPr/>
          <a:lstStyle/>
          <a:p>
            <a:r>
              <a:rPr lang="en-US" sz="2400" dirty="0"/>
              <a:t>The CDC IRB requires patients or their legally authorized representatives (LARs) to sign and date the CDC-IRB approved informed consent form unless an exception from informed consent applies. </a:t>
            </a:r>
          </a:p>
          <a:p>
            <a:r>
              <a:rPr lang="en-US" sz="2400" dirty="0"/>
              <a:t>The likelihood of a patient with Mpox meeting the criteria for an exception from informed consent is unlikely.</a:t>
            </a:r>
          </a:p>
          <a:p>
            <a:r>
              <a:rPr lang="en-US" sz="2400" dirty="0"/>
              <a:t>A copy of the signed and dated patient’s CDC IRB-approved informed consent form is not required to be returned to CDC.  It would only be required as per the CDC IRB-approved protocol if the signed informed consent forms cannot be maintained at the treating facility/institution, which is not applicable for VA Facilities.</a:t>
            </a:r>
          </a:p>
          <a:p>
            <a:r>
              <a:rPr lang="en-US" sz="2400" dirty="0"/>
              <a:t>A copy of the patient’s executed consent form (not just the signature page) must be kept by the VA Facility. </a:t>
            </a:r>
          </a:p>
          <a:p>
            <a:r>
              <a:rPr lang="en-US" sz="2400" dirty="0"/>
              <a:t>A VA Form 10-5345 (Release for and Authorization to Release Health Information) is also to be completed and placed in the patient’s medical record. </a:t>
            </a:r>
          </a:p>
          <a:p>
            <a:endParaRPr lang="en-US" dirty="0"/>
          </a:p>
          <a:p>
            <a:endParaRPr lang="en-US" dirty="0"/>
          </a:p>
        </p:txBody>
      </p:sp>
    </p:spTree>
    <p:extLst>
      <p:ext uri="{BB962C8B-B14F-4D97-AF65-F5344CB8AC3E}">
        <p14:creationId xmlns:p14="http://schemas.microsoft.com/office/powerpoint/2010/main" val="2823054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6360E3-6E41-490F-B399-44EF68366DCC}"/>
              </a:ext>
            </a:extLst>
          </p:cNvPr>
          <p:cNvSpPr>
            <a:spLocks noGrp="1"/>
          </p:cNvSpPr>
          <p:nvPr>
            <p:ph type="title"/>
          </p:nvPr>
        </p:nvSpPr>
        <p:spPr/>
        <p:txBody>
          <a:bodyPr/>
          <a:lstStyle/>
          <a:p>
            <a:r>
              <a:rPr lang="en-US" dirty="0"/>
              <a:t>CDC IRB-Approved Informed Consent Reminder</a:t>
            </a:r>
          </a:p>
        </p:txBody>
      </p:sp>
      <p:sp>
        <p:nvSpPr>
          <p:cNvPr id="11" name="Content Placeholder 10">
            <a:extLst>
              <a:ext uri="{FF2B5EF4-FFF2-40B4-BE49-F238E27FC236}">
                <a16:creationId xmlns:a16="http://schemas.microsoft.com/office/drawing/2014/main" id="{A673B857-6733-4E67-A2D3-9E9310664371}"/>
              </a:ext>
            </a:extLst>
          </p:cNvPr>
          <p:cNvSpPr>
            <a:spLocks noGrp="1"/>
          </p:cNvSpPr>
          <p:nvPr>
            <p:ph sz="half" idx="1"/>
          </p:nvPr>
        </p:nvSpPr>
        <p:spPr>
          <a:xfrm>
            <a:off x="587829" y="1128938"/>
            <a:ext cx="3875314" cy="4324805"/>
          </a:xfrm>
        </p:spPr>
        <p:txBody>
          <a:bodyPr/>
          <a:lstStyle/>
          <a:p>
            <a:r>
              <a:rPr lang="en-US" dirty="0"/>
              <a:t>The CDC IRB has approved the informed consent form with a requirement for the date and signature (including the printed name) of the individual obtaining consent. </a:t>
            </a:r>
          </a:p>
          <a:p>
            <a:r>
              <a:rPr lang="en-US" dirty="0"/>
              <a:t>Please remember to complete this requirement. </a:t>
            </a:r>
          </a:p>
        </p:txBody>
      </p:sp>
      <p:pic>
        <p:nvPicPr>
          <p:cNvPr id="13" name="Content Placeholder 4">
            <a:extLst>
              <a:ext uri="{FF2B5EF4-FFF2-40B4-BE49-F238E27FC236}">
                <a16:creationId xmlns:a16="http://schemas.microsoft.com/office/drawing/2014/main" id="{A868616D-A342-4E5C-A147-510287512309}"/>
              </a:ext>
            </a:extLst>
          </p:cNvPr>
          <p:cNvPicPr>
            <a:picLocks noGrp="1" noChangeAspect="1"/>
          </p:cNvPicPr>
          <p:nvPr>
            <p:ph sz="half" idx="2"/>
          </p:nvPr>
        </p:nvPicPr>
        <p:blipFill rotWithShape="1">
          <a:blip r:embed="rId3"/>
          <a:srcRect l="19024" t="19982" r="23702" b="6468"/>
          <a:stretch/>
        </p:blipFill>
        <p:spPr>
          <a:xfrm>
            <a:off x="5551714" y="992799"/>
            <a:ext cx="5802086" cy="4872402"/>
          </a:xfrm>
          <a:ln w="38100">
            <a:solidFill>
              <a:schemeClr val="accent1">
                <a:shade val="50000"/>
              </a:schemeClr>
            </a:solidFill>
          </a:ln>
        </p:spPr>
      </p:pic>
      <p:sp>
        <p:nvSpPr>
          <p:cNvPr id="14" name="Arrow: Right 13">
            <a:extLst>
              <a:ext uri="{FF2B5EF4-FFF2-40B4-BE49-F238E27FC236}">
                <a16:creationId xmlns:a16="http://schemas.microsoft.com/office/drawing/2014/main" id="{CB1D6C70-D477-48F3-B4D8-BC4FF5DD14CC}"/>
              </a:ext>
            </a:extLst>
          </p:cNvPr>
          <p:cNvSpPr/>
          <p:nvPr/>
        </p:nvSpPr>
        <p:spPr>
          <a:xfrm>
            <a:off x="4033157" y="3897087"/>
            <a:ext cx="1948543" cy="805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34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4936" y="988610"/>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960772" y="2818773"/>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recording of this session and the associated handouts will be available on ORPP&amp;E’s Education and Training website approximately one-week post-webinar</a:t>
            </a:r>
            <a:endParaRPr lang="en-US" sz="18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 archive of all ORPP&amp;E webinars can be found here: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5922255" y="1854050"/>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Please do not use Chat to send in questions</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would be ever so grateful if you would complete the post-webinar evaluation survey that pops up once you exit the webinar.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 – you can call in using the number included on the handouts and on your registration confirmation email that you received.</a:t>
            </a: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2072939" y="204243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817D-815A-4B17-893B-158C3D359871}"/>
              </a:ext>
            </a:extLst>
          </p:cNvPr>
          <p:cNvSpPr>
            <a:spLocks noGrp="1"/>
          </p:cNvSpPr>
          <p:nvPr>
            <p:ph type="title"/>
          </p:nvPr>
        </p:nvSpPr>
        <p:spPr>
          <a:xfrm>
            <a:off x="285750" y="166264"/>
            <a:ext cx="11688536" cy="618385"/>
          </a:xfrm>
        </p:spPr>
        <p:txBody>
          <a:bodyPr/>
          <a:lstStyle/>
          <a:p>
            <a:r>
              <a:rPr lang="en-US" dirty="0"/>
              <a:t>Many Patients in the CDC EA-IND Tecovirimat Program for Mpox are Not Consented in the VA Facility  </a:t>
            </a:r>
          </a:p>
        </p:txBody>
      </p:sp>
      <p:pic>
        <p:nvPicPr>
          <p:cNvPr id="18434" name="Picture 2" descr="See the source image">
            <a:extLst>
              <a:ext uri="{FF2B5EF4-FFF2-40B4-BE49-F238E27FC236}">
                <a16:creationId xmlns:a16="http://schemas.microsoft.com/office/drawing/2014/main" id="{D70B6245-896E-4CDB-88A9-5F051F81928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21" t="16365" b="19430"/>
          <a:stretch/>
        </p:blipFill>
        <p:spPr bwMode="auto">
          <a:xfrm>
            <a:off x="2721429" y="1415142"/>
            <a:ext cx="5781618" cy="37120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A468F6-2E23-40DE-B5C7-E55BCE634CB8}"/>
              </a:ext>
            </a:extLst>
          </p:cNvPr>
          <p:cNvSpPr txBox="1"/>
          <p:nvPr/>
        </p:nvSpPr>
        <p:spPr>
          <a:xfrm>
            <a:off x="938894" y="5234444"/>
            <a:ext cx="10828563" cy="523220"/>
          </a:xfrm>
          <a:prstGeom prst="rect">
            <a:avLst/>
          </a:prstGeom>
          <a:noFill/>
        </p:spPr>
        <p:txBody>
          <a:bodyPr wrap="square" rtlCol="0">
            <a:spAutoFit/>
          </a:bodyPr>
          <a:lstStyle/>
          <a:p>
            <a:r>
              <a:rPr lang="en-US" sz="2800" dirty="0"/>
              <a:t>Consent obtained remotely and not in a face-to-face physical interaction.</a:t>
            </a:r>
          </a:p>
        </p:txBody>
      </p:sp>
    </p:spTree>
    <p:extLst>
      <p:ext uri="{BB962C8B-B14F-4D97-AF65-F5344CB8AC3E}">
        <p14:creationId xmlns:p14="http://schemas.microsoft.com/office/powerpoint/2010/main" val="1326694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7EC7-3B5F-49F8-9B62-E8397E645C26}"/>
              </a:ext>
            </a:extLst>
          </p:cNvPr>
          <p:cNvSpPr>
            <a:spLocks noGrp="1"/>
          </p:cNvSpPr>
          <p:nvPr>
            <p:ph type="title"/>
          </p:nvPr>
        </p:nvSpPr>
        <p:spPr>
          <a:xfrm>
            <a:off x="285750" y="166264"/>
            <a:ext cx="11677650" cy="618385"/>
          </a:xfrm>
        </p:spPr>
        <p:txBody>
          <a:bodyPr/>
          <a:lstStyle/>
          <a:p>
            <a:r>
              <a:rPr lang="en-US" dirty="0"/>
              <a:t>Remote Consent – Methods to Obtain Patients’ Executed Documents as Approved by the CDC IRB </a:t>
            </a:r>
          </a:p>
        </p:txBody>
      </p:sp>
      <p:sp>
        <p:nvSpPr>
          <p:cNvPr id="3" name="Content Placeholder 2">
            <a:extLst>
              <a:ext uri="{FF2B5EF4-FFF2-40B4-BE49-F238E27FC236}">
                <a16:creationId xmlns:a16="http://schemas.microsoft.com/office/drawing/2014/main" id="{2D2BE8B2-F51B-41A0-ABCC-FEFE9C8DA2AC}"/>
              </a:ext>
            </a:extLst>
          </p:cNvPr>
          <p:cNvSpPr>
            <a:spLocks noGrp="1"/>
          </p:cNvSpPr>
          <p:nvPr>
            <p:ph idx="1"/>
          </p:nvPr>
        </p:nvSpPr>
        <p:spPr>
          <a:xfrm>
            <a:off x="425904" y="1111249"/>
            <a:ext cx="10515600" cy="4351338"/>
          </a:xfrm>
        </p:spPr>
        <p:txBody>
          <a:bodyPr/>
          <a:lstStyle/>
          <a:p>
            <a:pPr marL="514350" indent="-514350">
              <a:buFont typeface="+mj-lt"/>
              <a:buAutoNum type="arabicPeriod"/>
            </a:pPr>
            <a:r>
              <a:rPr lang="en-US" dirty="0"/>
              <a:t>Physical return of signed IRB-approved informed consent document and VA Form 10-5345 to the VA Facility’s treating provider.</a:t>
            </a:r>
          </a:p>
          <a:p>
            <a:pPr marL="514350" indent="-514350">
              <a:buFont typeface="+mj-lt"/>
              <a:buAutoNum type="arabicPeriod"/>
            </a:pPr>
            <a:r>
              <a:rPr lang="en-US" dirty="0"/>
              <a:t>VA DocuSign</a:t>
            </a:r>
          </a:p>
          <a:p>
            <a:pPr marL="514350" indent="-514350">
              <a:buFont typeface="+mj-lt"/>
              <a:buAutoNum type="arabicPeriod"/>
            </a:pPr>
            <a:r>
              <a:rPr lang="en-US" dirty="0"/>
              <a:t>Digital image (photograph/image) of each page of the executed CDC IRB-approved informed consent document and VA Form 10-5345 is sent to treating provider:</a:t>
            </a:r>
          </a:p>
          <a:p>
            <a:pPr marL="0" indent="0">
              <a:buNone/>
            </a:pPr>
            <a:r>
              <a:rPr lang="en-US" dirty="0"/>
              <a:t>	a.  	Taken by treating provider/provider’s team, or	</a:t>
            </a:r>
          </a:p>
          <a:p>
            <a:pPr marL="0" indent="0">
              <a:buNone/>
            </a:pPr>
            <a:r>
              <a:rPr lang="en-US" dirty="0"/>
              <a:t>	b.	Taken and sent by patient or patient’s LAR (when consent 		obtained from LAR).</a:t>
            </a:r>
          </a:p>
          <a:p>
            <a:pPr marL="0" indent="0">
              <a:buNone/>
            </a:pPr>
            <a:r>
              <a:rPr lang="en-US" dirty="0"/>
              <a:t>4.   VA iMED (deployment in January, 2023)</a:t>
            </a:r>
          </a:p>
        </p:txBody>
      </p:sp>
    </p:spTree>
    <p:extLst>
      <p:ext uri="{BB962C8B-B14F-4D97-AF65-F5344CB8AC3E}">
        <p14:creationId xmlns:p14="http://schemas.microsoft.com/office/powerpoint/2010/main" val="2571025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E03D-6D0B-405E-BA33-9DAC03953F37}"/>
              </a:ext>
            </a:extLst>
          </p:cNvPr>
          <p:cNvSpPr>
            <a:spLocks noGrp="1"/>
          </p:cNvSpPr>
          <p:nvPr>
            <p:ph type="title"/>
          </p:nvPr>
        </p:nvSpPr>
        <p:spPr/>
        <p:txBody>
          <a:bodyPr/>
          <a:lstStyle/>
          <a:p>
            <a:r>
              <a:rPr lang="en-US" dirty="0"/>
              <a:t>CDC EA-IND Tecovirimat Program for Monkeypox: </a:t>
            </a:r>
            <a:br>
              <a:rPr lang="en-US" dirty="0"/>
            </a:br>
            <a:r>
              <a:rPr lang="en-US" dirty="0"/>
              <a:t>Informed Consent Mechanisms: VA DocuSign</a:t>
            </a:r>
          </a:p>
        </p:txBody>
      </p:sp>
      <p:sp>
        <p:nvSpPr>
          <p:cNvPr id="3" name="Content Placeholder 2">
            <a:extLst>
              <a:ext uri="{FF2B5EF4-FFF2-40B4-BE49-F238E27FC236}">
                <a16:creationId xmlns:a16="http://schemas.microsoft.com/office/drawing/2014/main" id="{90657CC0-A98A-42B4-A884-4846E11E2373}"/>
              </a:ext>
            </a:extLst>
          </p:cNvPr>
          <p:cNvSpPr>
            <a:spLocks noGrp="1"/>
          </p:cNvSpPr>
          <p:nvPr>
            <p:ph idx="1"/>
          </p:nvPr>
        </p:nvSpPr>
        <p:spPr>
          <a:xfrm>
            <a:off x="382360" y="1002392"/>
            <a:ext cx="11221811" cy="4351338"/>
          </a:xfrm>
        </p:spPr>
        <p:txBody>
          <a:bodyPr/>
          <a:lstStyle/>
          <a:p>
            <a:r>
              <a:rPr lang="en-US" sz="2600" dirty="0"/>
              <a:t>ORD coordinated with the VA DocuSign team within the Office of Information and Technology (OIT), Development, Security, and Operations (DevSecOps) to develop streamlined procedures for using VA DocuSign for this Program.</a:t>
            </a:r>
          </a:p>
          <a:p>
            <a:r>
              <a:rPr lang="en-US" sz="2600" dirty="0"/>
              <a:t>ORD has developed a guidance document (September 6, 2022) titled, “</a:t>
            </a:r>
            <a:r>
              <a:rPr lang="en-US" sz="2600" dirty="0">
                <a:hlinkClick r:id="rId2"/>
              </a:rPr>
              <a:t>ORD Guidance: Instructions for Use of VA DocuSign for VA Facilities Conducting the CDC Expanded Access Program: “Use of Tecovirimat (TPOXX®) for Treatment of Human Non-Variola Orthopoxvirus Infections in Adults and Children” (IND 116039/CDC #6402). </a:t>
            </a:r>
            <a:endParaRPr lang="en-US" sz="1800" dirty="0"/>
          </a:p>
        </p:txBody>
      </p:sp>
    </p:spTree>
    <p:extLst>
      <p:ext uri="{BB962C8B-B14F-4D97-AF65-F5344CB8AC3E}">
        <p14:creationId xmlns:p14="http://schemas.microsoft.com/office/powerpoint/2010/main" val="1564335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D8CA8EF-D8E2-418D-B2F5-5246F935F160}"/>
              </a:ext>
            </a:extLst>
          </p:cNvPr>
          <p:cNvSpPr>
            <a:spLocks noGrp="1"/>
          </p:cNvSpPr>
          <p:nvPr>
            <p:ph type="title"/>
          </p:nvPr>
        </p:nvSpPr>
        <p:spPr>
          <a:xfrm>
            <a:off x="390525" y="97245"/>
            <a:ext cx="11518446" cy="680223"/>
          </a:xfrm>
        </p:spPr>
        <p:txBody>
          <a:bodyPr/>
          <a:lstStyle/>
          <a:p>
            <a:r>
              <a:rPr lang="en-US" dirty="0"/>
              <a:t>ORD Guidance on Use of VA DocuSign for the CDC EA-IND Tecovirimat Program</a:t>
            </a:r>
          </a:p>
        </p:txBody>
      </p:sp>
      <p:sp>
        <p:nvSpPr>
          <p:cNvPr id="11" name="Content Placeholder 10">
            <a:extLst>
              <a:ext uri="{FF2B5EF4-FFF2-40B4-BE49-F238E27FC236}">
                <a16:creationId xmlns:a16="http://schemas.microsoft.com/office/drawing/2014/main" id="{AAFFEF92-509C-4156-A71D-95AE21E2B0A5}"/>
              </a:ext>
            </a:extLst>
          </p:cNvPr>
          <p:cNvSpPr>
            <a:spLocks noGrp="1"/>
          </p:cNvSpPr>
          <p:nvPr>
            <p:ph sz="half" idx="1"/>
          </p:nvPr>
        </p:nvSpPr>
        <p:spPr>
          <a:xfrm>
            <a:off x="760639" y="1253331"/>
            <a:ext cx="5181600" cy="4351338"/>
          </a:xfrm>
        </p:spPr>
        <p:txBody>
          <a:bodyPr/>
          <a:lstStyle/>
          <a:p>
            <a:pPr marL="0" indent="0">
              <a:buNone/>
            </a:pPr>
            <a:r>
              <a:rPr lang="en-US" b="1" u="sng" dirty="0"/>
              <a:t>ORD Guidance</a:t>
            </a:r>
            <a:r>
              <a:rPr lang="en-US" dirty="0"/>
              <a:t>: </a:t>
            </a:r>
          </a:p>
          <a:p>
            <a:pPr marL="0" indent="0">
              <a:buNone/>
            </a:pPr>
            <a:r>
              <a:rPr lang="en-US" dirty="0"/>
              <a:t>Instructions for Use of VA DocuSign for VA Facilities Conducting the CDC Expanded Access Program: “Use of Tecovirimat (TPOXX®) for Treatment of Human Non-Variola Orthopoxvirus Infections in Adults and Children” (IND 116039/CDC #6402)</a:t>
            </a:r>
          </a:p>
        </p:txBody>
      </p:sp>
      <p:sp>
        <p:nvSpPr>
          <p:cNvPr id="12" name="Content Placeholder 11">
            <a:extLst>
              <a:ext uri="{FF2B5EF4-FFF2-40B4-BE49-F238E27FC236}">
                <a16:creationId xmlns:a16="http://schemas.microsoft.com/office/drawing/2014/main" id="{F48110B4-50A1-4956-B848-DDBCA6B0EA02}"/>
              </a:ext>
            </a:extLst>
          </p:cNvPr>
          <p:cNvSpPr>
            <a:spLocks noGrp="1"/>
          </p:cNvSpPr>
          <p:nvPr>
            <p:ph sz="half" idx="2"/>
          </p:nvPr>
        </p:nvSpPr>
        <p:spPr>
          <a:xfrm>
            <a:off x="6346371" y="850493"/>
            <a:ext cx="5181600" cy="4351338"/>
          </a:xfrm>
        </p:spPr>
        <p:txBody>
          <a:bodyPr/>
          <a:lstStyle/>
          <a:p>
            <a:pPr marL="0" indent="0">
              <a:buNone/>
            </a:pPr>
            <a:r>
              <a:rPr lang="en-US" dirty="0"/>
              <a:t> </a:t>
            </a:r>
          </a:p>
        </p:txBody>
      </p:sp>
      <p:pic>
        <p:nvPicPr>
          <p:cNvPr id="9" name="Picture 8">
            <a:extLst>
              <a:ext uri="{FF2B5EF4-FFF2-40B4-BE49-F238E27FC236}">
                <a16:creationId xmlns:a16="http://schemas.microsoft.com/office/drawing/2014/main" id="{88E60DC3-9F3C-4C12-B997-054EBB9E6664}"/>
              </a:ext>
            </a:extLst>
          </p:cNvPr>
          <p:cNvPicPr>
            <a:picLocks noChangeAspect="1"/>
          </p:cNvPicPr>
          <p:nvPr/>
        </p:nvPicPr>
        <p:blipFill rotWithShape="1">
          <a:blip r:embed="rId2"/>
          <a:srcRect l="35577" t="21083" r="35577" b="6553"/>
          <a:stretch/>
        </p:blipFill>
        <p:spPr bwMode="auto">
          <a:xfrm>
            <a:off x="7557803" y="975433"/>
            <a:ext cx="3566036" cy="5032074"/>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1314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47BE-C1FC-4878-ABEC-50E6C2C20654}"/>
              </a:ext>
            </a:extLst>
          </p:cNvPr>
          <p:cNvSpPr>
            <a:spLocks noGrp="1"/>
          </p:cNvSpPr>
          <p:nvPr>
            <p:ph type="title"/>
          </p:nvPr>
        </p:nvSpPr>
        <p:spPr>
          <a:xfrm>
            <a:off x="245559" y="340925"/>
            <a:ext cx="10515600" cy="680223"/>
          </a:xfrm>
        </p:spPr>
        <p:txBody>
          <a:bodyPr/>
          <a:lstStyle/>
          <a:p>
            <a:r>
              <a:rPr lang="en-US" dirty="0"/>
              <a:t>CDC EA-IND Tecovirimat Program for Mpox:                      Additional Job Aid Tool for VA DocuSign</a:t>
            </a:r>
            <a:br>
              <a:rPr lang="en-US" dirty="0"/>
            </a:br>
            <a:endParaRPr lang="en-US" dirty="0"/>
          </a:p>
        </p:txBody>
      </p:sp>
      <p:pic>
        <p:nvPicPr>
          <p:cNvPr id="6" name="Picture Placeholder 5">
            <a:extLst>
              <a:ext uri="{FF2B5EF4-FFF2-40B4-BE49-F238E27FC236}">
                <a16:creationId xmlns:a16="http://schemas.microsoft.com/office/drawing/2014/main" id="{EA494CD2-A913-41E5-85CB-F8CFEBF217F4}"/>
              </a:ext>
            </a:extLst>
          </p:cNvPr>
          <p:cNvPicPr>
            <a:picLocks noGrp="1" noChangeAspect="1"/>
          </p:cNvPicPr>
          <p:nvPr>
            <p:ph sz="half" idx="1"/>
          </p:nvPr>
        </p:nvPicPr>
        <p:blipFill>
          <a:blip r:embed="rId2"/>
          <a:stretch>
            <a:fillRect/>
          </a:stretch>
        </p:blipFill>
        <p:spPr>
          <a:xfrm>
            <a:off x="618695" y="1572967"/>
            <a:ext cx="4572396" cy="3429297"/>
          </a:xfrm>
          <a:prstGeom prst="rect">
            <a:avLst/>
          </a:prstGeom>
          <a:ln w="38100">
            <a:solidFill>
              <a:schemeClr val="accent1">
                <a:shade val="50000"/>
              </a:schemeClr>
            </a:solidFill>
          </a:ln>
        </p:spPr>
      </p:pic>
      <p:sp>
        <p:nvSpPr>
          <p:cNvPr id="3" name="Content Placeholder 2">
            <a:extLst>
              <a:ext uri="{FF2B5EF4-FFF2-40B4-BE49-F238E27FC236}">
                <a16:creationId xmlns:a16="http://schemas.microsoft.com/office/drawing/2014/main" id="{63672D2D-2EF0-4955-9051-AF8F7A2D5605}"/>
              </a:ext>
            </a:extLst>
          </p:cNvPr>
          <p:cNvSpPr>
            <a:spLocks noGrp="1"/>
          </p:cNvSpPr>
          <p:nvPr>
            <p:ph sz="half" idx="2"/>
          </p:nvPr>
        </p:nvSpPr>
        <p:spPr>
          <a:xfrm>
            <a:off x="6096000" y="1253331"/>
            <a:ext cx="5181600" cy="4351338"/>
          </a:xfrm>
        </p:spPr>
        <p:txBody>
          <a:bodyPr/>
          <a:lstStyle/>
          <a:p>
            <a:r>
              <a:rPr lang="en-US" dirty="0"/>
              <a:t>The VA DocuSign Team and ORD developed a step-by-step user guide in a PowerPoint format that takes users through how to implement VA DocuSign for patients.</a:t>
            </a:r>
          </a:p>
          <a:p>
            <a:r>
              <a:rPr lang="en-US" dirty="0"/>
              <a:t>The VA DocuSign Job Aid for the CDC EA-IND Tecovirimat Program for Mpox is located at ORPP&amp;E’s </a:t>
            </a:r>
            <a:r>
              <a:rPr lang="en-US" dirty="0">
                <a:hlinkClick r:id="rId3"/>
              </a:rPr>
              <a:t>webpage</a:t>
            </a:r>
            <a:r>
              <a:rPr lang="en-US" dirty="0"/>
              <a:t> for this Program under Additional Supporting Tools and Documents. </a:t>
            </a:r>
          </a:p>
        </p:txBody>
      </p:sp>
    </p:spTree>
    <p:extLst>
      <p:ext uri="{BB962C8B-B14F-4D97-AF65-F5344CB8AC3E}">
        <p14:creationId xmlns:p14="http://schemas.microsoft.com/office/powerpoint/2010/main" val="584691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310EA4-6207-4B07-A2B6-70FF503C113E}"/>
              </a:ext>
            </a:extLst>
          </p:cNvPr>
          <p:cNvSpPr>
            <a:spLocks noGrp="1"/>
          </p:cNvSpPr>
          <p:nvPr>
            <p:ph type="title"/>
          </p:nvPr>
        </p:nvSpPr>
        <p:spPr>
          <a:xfrm>
            <a:off x="220436" y="383979"/>
            <a:ext cx="10515600" cy="618385"/>
          </a:xfrm>
        </p:spPr>
        <p:txBody>
          <a:bodyPr/>
          <a:lstStyle/>
          <a:p>
            <a:r>
              <a:rPr lang="en-US" dirty="0"/>
              <a:t>CDC EA-IND Tecovirimat Program for Mpox:                      </a:t>
            </a:r>
            <a:br>
              <a:rPr lang="en-US" dirty="0"/>
            </a:br>
            <a:r>
              <a:rPr lang="en-US" dirty="0"/>
              <a:t>Digital Images</a:t>
            </a:r>
            <a:br>
              <a:rPr lang="en-US" dirty="0"/>
            </a:br>
            <a:endParaRPr lang="en-US" dirty="0"/>
          </a:p>
        </p:txBody>
      </p:sp>
      <p:sp>
        <p:nvSpPr>
          <p:cNvPr id="6" name="Content Placeholder 5">
            <a:extLst>
              <a:ext uri="{FF2B5EF4-FFF2-40B4-BE49-F238E27FC236}">
                <a16:creationId xmlns:a16="http://schemas.microsoft.com/office/drawing/2014/main" id="{0BD31415-BB5B-4EBA-8B91-6E63DB34B6E5}"/>
              </a:ext>
            </a:extLst>
          </p:cNvPr>
          <p:cNvSpPr>
            <a:spLocks noGrp="1"/>
          </p:cNvSpPr>
          <p:nvPr>
            <p:ph idx="1"/>
          </p:nvPr>
        </p:nvSpPr>
        <p:spPr>
          <a:xfrm>
            <a:off x="371475" y="1361621"/>
            <a:ext cx="11483068" cy="4351338"/>
          </a:xfrm>
        </p:spPr>
        <p:txBody>
          <a:bodyPr/>
          <a:lstStyle/>
          <a:p>
            <a:r>
              <a:rPr lang="en-US" dirty="0"/>
              <a:t>The CDC IRB has approved obtaining digital images (digital copies) of the CDC IRB-approved informed consent document with the executed signatures in lieu of the original signed and dated document. </a:t>
            </a:r>
          </a:p>
          <a:p>
            <a:pPr lvl="1"/>
            <a:r>
              <a:rPr lang="en-US" sz="2800" dirty="0"/>
              <a:t>The VA Form 10-5345 may also be sent in this manner for this program. </a:t>
            </a:r>
          </a:p>
          <a:p>
            <a:r>
              <a:rPr lang="en-US" dirty="0"/>
              <a:t>Three methods:</a:t>
            </a:r>
          </a:p>
          <a:p>
            <a:pPr marL="914400" lvl="1" indent="-457200">
              <a:buAutoNum type="arabicPeriod"/>
            </a:pPr>
            <a:r>
              <a:rPr lang="en-US" sz="2800" dirty="0"/>
              <a:t>VA treating clinician takes the images; </a:t>
            </a:r>
          </a:p>
          <a:p>
            <a:pPr marL="914400" lvl="1" indent="-457200">
              <a:buAutoNum type="arabicPeriod"/>
            </a:pPr>
            <a:r>
              <a:rPr lang="en-US" sz="2800" dirty="0"/>
              <a:t>VA patient takes the images and sends via MyHealthe Vet; and/or</a:t>
            </a:r>
          </a:p>
          <a:p>
            <a:pPr marL="914400" lvl="1" indent="-457200">
              <a:buAutoNum type="arabicPeriod"/>
            </a:pPr>
            <a:r>
              <a:rPr lang="en-US" sz="2800" dirty="0"/>
              <a:t>VA patient takes and images and sends via his/her personal equipment</a:t>
            </a:r>
            <a:r>
              <a:rPr lang="en-US" dirty="0"/>
              <a:t>. </a:t>
            </a:r>
          </a:p>
        </p:txBody>
      </p:sp>
    </p:spTree>
    <p:extLst>
      <p:ext uri="{BB962C8B-B14F-4D97-AF65-F5344CB8AC3E}">
        <p14:creationId xmlns:p14="http://schemas.microsoft.com/office/powerpoint/2010/main" val="4019361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310EA4-6207-4B07-A2B6-70FF503C113E}"/>
              </a:ext>
            </a:extLst>
          </p:cNvPr>
          <p:cNvSpPr>
            <a:spLocks noGrp="1"/>
          </p:cNvSpPr>
          <p:nvPr>
            <p:ph type="title"/>
          </p:nvPr>
        </p:nvSpPr>
        <p:spPr>
          <a:xfrm>
            <a:off x="220436" y="383979"/>
            <a:ext cx="10515600" cy="618385"/>
          </a:xfrm>
        </p:spPr>
        <p:txBody>
          <a:bodyPr/>
          <a:lstStyle/>
          <a:p>
            <a:r>
              <a:rPr lang="en-US" dirty="0"/>
              <a:t>CDC EA-IND Tecovirimat Program for Mpox:                      </a:t>
            </a:r>
            <a:br>
              <a:rPr lang="en-US" dirty="0"/>
            </a:br>
            <a:r>
              <a:rPr lang="en-US" dirty="0"/>
              <a:t>Digital Images – VA Treating Clinician Takes the Images</a:t>
            </a:r>
            <a:br>
              <a:rPr lang="en-US" dirty="0"/>
            </a:br>
            <a:endParaRPr lang="en-US" dirty="0"/>
          </a:p>
        </p:txBody>
      </p:sp>
      <p:sp>
        <p:nvSpPr>
          <p:cNvPr id="6" name="Content Placeholder 5">
            <a:extLst>
              <a:ext uri="{FF2B5EF4-FFF2-40B4-BE49-F238E27FC236}">
                <a16:creationId xmlns:a16="http://schemas.microsoft.com/office/drawing/2014/main" id="{0BD31415-BB5B-4EBA-8B91-6E63DB34B6E5}"/>
              </a:ext>
            </a:extLst>
          </p:cNvPr>
          <p:cNvSpPr>
            <a:spLocks noGrp="1"/>
          </p:cNvSpPr>
          <p:nvPr>
            <p:ph idx="1"/>
          </p:nvPr>
        </p:nvSpPr>
        <p:spPr/>
        <p:txBody>
          <a:bodyPr/>
          <a:lstStyle/>
          <a:p>
            <a:r>
              <a:rPr lang="en-US" dirty="0"/>
              <a:t>The images are taken by the VA treating clinician or delegate by using a VA-approved videoconferencing platform.</a:t>
            </a:r>
          </a:p>
          <a:p>
            <a:r>
              <a:rPr lang="en-US" dirty="0"/>
              <a:t>The treating clinician or delegate takes a screen shot of each page as the patient holds up the page on the screen. </a:t>
            </a:r>
          </a:p>
          <a:p>
            <a:r>
              <a:rPr lang="en-US" dirty="0"/>
              <a:t>The VA treating clinician or delegate may also use a Government Furnished Equipment (GFE) iPhone, if available to take the images. </a:t>
            </a:r>
          </a:p>
          <a:p>
            <a:endParaRPr lang="en-US" dirty="0"/>
          </a:p>
          <a:p>
            <a:endParaRPr lang="en-US" dirty="0"/>
          </a:p>
          <a:p>
            <a:pPr marL="0" indent="0">
              <a:buNone/>
            </a:pPr>
            <a:r>
              <a:rPr lang="en-US" dirty="0"/>
              <a:t>        </a:t>
            </a:r>
            <a:r>
              <a:rPr lang="en-US" b="1" u="sng" dirty="0">
                <a:solidFill>
                  <a:srgbClr val="FF0000"/>
                </a:solidFill>
              </a:rPr>
              <a:t>NOTE</a:t>
            </a:r>
            <a:r>
              <a:rPr lang="en-US" dirty="0">
                <a:solidFill>
                  <a:srgbClr val="FF0000"/>
                </a:solidFill>
              </a:rPr>
              <a:t>: VA Employees’ personal cell phones may NOT be used.</a:t>
            </a:r>
          </a:p>
        </p:txBody>
      </p:sp>
      <p:sp>
        <p:nvSpPr>
          <p:cNvPr id="2" name="Multiplication Sign 1">
            <a:extLst>
              <a:ext uri="{FF2B5EF4-FFF2-40B4-BE49-F238E27FC236}">
                <a16:creationId xmlns:a16="http://schemas.microsoft.com/office/drawing/2014/main" id="{B4FA461A-77A8-4F67-AF8B-41E0E641E0DD}"/>
              </a:ext>
            </a:extLst>
          </p:cNvPr>
          <p:cNvSpPr/>
          <p:nvPr/>
        </p:nvSpPr>
        <p:spPr>
          <a:xfrm>
            <a:off x="-14968" y="4734205"/>
            <a:ext cx="1319893" cy="106475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2606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310EA4-6207-4B07-A2B6-70FF503C113E}"/>
              </a:ext>
            </a:extLst>
          </p:cNvPr>
          <p:cNvSpPr>
            <a:spLocks noGrp="1"/>
          </p:cNvSpPr>
          <p:nvPr>
            <p:ph type="title"/>
          </p:nvPr>
        </p:nvSpPr>
        <p:spPr>
          <a:xfrm>
            <a:off x="220436" y="383979"/>
            <a:ext cx="10515600" cy="618385"/>
          </a:xfrm>
        </p:spPr>
        <p:txBody>
          <a:bodyPr/>
          <a:lstStyle/>
          <a:p>
            <a:r>
              <a:rPr lang="en-US" dirty="0"/>
              <a:t>CDC EA-IND Tecovirimat Program for Mpox:                      </a:t>
            </a:r>
            <a:br>
              <a:rPr lang="en-US" dirty="0"/>
            </a:br>
            <a:r>
              <a:rPr lang="en-US" dirty="0"/>
              <a:t>Digital Images – VA Patient Uses My Healthe Vet</a:t>
            </a:r>
            <a:br>
              <a:rPr lang="en-US" dirty="0"/>
            </a:br>
            <a:endParaRPr lang="en-US" dirty="0"/>
          </a:p>
        </p:txBody>
      </p:sp>
      <p:sp>
        <p:nvSpPr>
          <p:cNvPr id="6" name="Content Placeholder 5">
            <a:extLst>
              <a:ext uri="{FF2B5EF4-FFF2-40B4-BE49-F238E27FC236}">
                <a16:creationId xmlns:a16="http://schemas.microsoft.com/office/drawing/2014/main" id="{0BD31415-BB5B-4EBA-8B91-6E63DB34B6E5}"/>
              </a:ext>
            </a:extLst>
          </p:cNvPr>
          <p:cNvSpPr>
            <a:spLocks noGrp="1"/>
          </p:cNvSpPr>
          <p:nvPr>
            <p:ph idx="1"/>
          </p:nvPr>
        </p:nvSpPr>
        <p:spPr/>
        <p:txBody>
          <a:bodyPr/>
          <a:lstStyle/>
          <a:p>
            <a:r>
              <a:rPr lang="en-US" dirty="0"/>
              <a:t>The VA patient is sent the informed consent document and VA Form 10-5345.</a:t>
            </a:r>
          </a:p>
          <a:p>
            <a:r>
              <a:rPr lang="en-US" dirty="0"/>
              <a:t>The VA patient signs and dates the CDC IRB-approved informed consent form and VA Form 10-5345 at home and takes a digital image of each page.</a:t>
            </a:r>
          </a:p>
          <a:p>
            <a:r>
              <a:rPr lang="en-US" dirty="0"/>
              <a:t>The VA patient sends each page via MyHealtheVet secure messaging.</a:t>
            </a:r>
            <a:endParaRPr lang="en-US" dirty="0">
              <a:solidFill>
                <a:srgbClr val="FF0000"/>
              </a:solidFill>
            </a:endParaRPr>
          </a:p>
        </p:txBody>
      </p:sp>
    </p:spTree>
    <p:extLst>
      <p:ext uri="{BB962C8B-B14F-4D97-AF65-F5344CB8AC3E}">
        <p14:creationId xmlns:p14="http://schemas.microsoft.com/office/powerpoint/2010/main" val="3667266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310EA4-6207-4B07-A2B6-70FF503C113E}"/>
              </a:ext>
            </a:extLst>
          </p:cNvPr>
          <p:cNvSpPr>
            <a:spLocks noGrp="1"/>
          </p:cNvSpPr>
          <p:nvPr>
            <p:ph type="title"/>
          </p:nvPr>
        </p:nvSpPr>
        <p:spPr>
          <a:xfrm>
            <a:off x="220435" y="383979"/>
            <a:ext cx="11873593" cy="618385"/>
          </a:xfrm>
        </p:spPr>
        <p:txBody>
          <a:bodyPr/>
          <a:lstStyle/>
          <a:p>
            <a:r>
              <a:rPr lang="en-US" sz="2800" b="0" dirty="0">
                <a:latin typeface="+mn-lt"/>
              </a:rPr>
              <a:t>CDC EA-IND Tecovirimat Program for Mpox:                      </a:t>
            </a:r>
            <a:br>
              <a:rPr lang="en-US" sz="2800" b="0" dirty="0">
                <a:latin typeface="+mn-lt"/>
              </a:rPr>
            </a:br>
            <a:r>
              <a:rPr lang="en-US" sz="2800" b="0" dirty="0">
                <a:latin typeface="+mn-lt"/>
              </a:rPr>
              <a:t>Digital Images – VA Patient Uses Personal Equipment (not MyHealtheVet) </a:t>
            </a:r>
            <a:br>
              <a:rPr lang="en-US" dirty="0"/>
            </a:br>
            <a:endParaRPr lang="en-US" dirty="0"/>
          </a:p>
        </p:txBody>
      </p:sp>
      <p:sp>
        <p:nvSpPr>
          <p:cNvPr id="6" name="Content Placeholder 5">
            <a:extLst>
              <a:ext uri="{FF2B5EF4-FFF2-40B4-BE49-F238E27FC236}">
                <a16:creationId xmlns:a16="http://schemas.microsoft.com/office/drawing/2014/main" id="{0BD31415-BB5B-4EBA-8B91-6E63DB34B6E5}"/>
              </a:ext>
            </a:extLst>
          </p:cNvPr>
          <p:cNvSpPr>
            <a:spLocks noGrp="1"/>
          </p:cNvSpPr>
          <p:nvPr>
            <p:ph idx="1"/>
          </p:nvPr>
        </p:nvSpPr>
        <p:spPr>
          <a:xfrm>
            <a:off x="97973" y="1002364"/>
            <a:ext cx="11691256" cy="4351338"/>
          </a:xfrm>
        </p:spPr>
        <p:txBody>
          <a:bodyPr/>
          <a:lstStyle/>
          <a:p>
            <a:r>
              <a:rPr lang="en-US" dirty="0"/>
              <a:t>Some VA patients may not have MyHealtheVet accounts and want to send images of the executed documents using personal computers or personal cell phones.</a:t>
            </a:r>
          </a:p>
          <a:p>
            <a:r>
              <a:rPr lang="en-US" dirty="0"/>
              <a:t>VHA cannot require or demand that a VA patient or their LAR send sensitive information, including personally identifiable information (PII) or protected health information (PHI) by a non-secure method in order to receive treatment or participate in a VA study. </a:t>
            </a:r>
          </a:p>
          <a:p>
            <a:r>
              <a:rPr lang="en-US" dirty="0"/>
              <a:t>If the VA patient wishes to use his or her personal computer or phone to send the images to VHA, the patient must be told prior to sending the images that there is a risk when sending sensitive information in an insecure manner. The risk includes loss of control of the documents. For example, the documents could be intercepted and received by a non-VA system. </a:t>
            </a:r>
            <a:endParaRPr lang="en-US" dirty="0">
              <a:solidFill>
                <a:srgbClr val="FF0000"/>
              </a:solidFill>
            </a:endParaRPr>
          </a:p>
        </p:txBody>
      </p:sp>
    </p:spTree>
    <p:extLst>
      <p:ext uri="{BB962C8B-B14F-4D97-AF65-F5344CB8AC3E}">
        <p14:creationId xmlns:p14="http://schemas.microsoft.com/office/powerpoint/2010/main" val="329653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310EA4-6207-4B07-A2B6-70FF503C113E}"/>
              </a:ext>
            </a:extLst>
          </p:cNvPr>
          <p:cNvSpPr>
            <a:spLocks noGrp="1"/>
          </p:cNvSpPr>
          <p:nvPr>
            <p:ph type="title"/>
          </p:nvPr>
        </p:nvSpPr>
        <p:spPr>
          <a:xfrm>
            <a:off x="220435" y="383979"/>
            <a:ext cx="11873593" cy="618385"/>
          </a:xfrm>
        </p:spPr>
        <p:txBody>
          <a:bodyPr/>
          <a:lstStyle/>
          <a:p>
            <a:r>
              <a:rPr lang="en-US" sz="2800" b="0" dirty="0">
                <a:latin typeface="+mn-lt"/>
              </a:rPr>
              <a:t>CDC EA-IND Tecovirimat Program for Mpox:                      </a:t>
            </a:r>
            <a:br>
              <a:rPr lang="en-US" sz="2800" b="0" dirty="0">
                <a:latin typeface="+mn-lt"/>
              </a:rPr>
            </a:br>
            <a:r>
              <a:rPr lang="en-US" sz="2800" b="0" dirty="0">
                <a:latin typeface="+mn-lt"/>
              </a:rPr>
              <a:t>Digital Images – VA Patient Uses Personal Equipment (not MyHealtheVet) (cont.) </a:t>
            </a:r>
            <a:br>
              <a:rPr lang="en-US" dirty="0"/>
            </a:br>
            <a:endParaRPr lang="en-US" dirty="0"/>
          </a:p>
        </p:txBody>
      </p:sp>
      <p:sp>
        <p:nvSpPr>
          <p:cNvPr id="6" name="Content Placeholder 5">
            <a:extLst>
              <a:ext uri="{FF2B5EF4-FFF2-40B4-BE49-F238E27FC236}">
                <a16:creationId xmlns:a16="http://schemas.microsoft.com/office/drawing/2014/main" id="{0BD31415-BB5B-4EBA-8B91-6E63DB34B6E5}"/>
              </a:ext>
            </a:extLst>
          </p:cNvPr>
          <p:cNvSpPr>
            <a:spLocks noGrp="1"/>
          </p:cNvSpPr>
          <p:nvPr>
            <p:ph idx="1"/>
          </p:nvPr>
        </p:nvSpPr>
        <p:spPr>
          <a:xfrm>
            <a:off x="404131" y="1002364"/>
            <a:ext cx="11567433" cy="4351338"/>
          </a:xfrm>
        </p:spPr>
        <p:txBody>
          <a:bodyPr/>
          <a:lstStyle/>
          <a:p>
            <a:r>
              <a:rPr lang="en-US" dirty="0"/>
              <a:t>If the VA patient wishes to use his or her personal computer or personal cell phone to send the images after being informed of the risks of using non-secure methods, it becomes the patient’s choice on how to return the forms.</a:t>
            </a:r>
          </a:p>
          <a:p>
            <a:r>
              <a:rPr lang="en-US" dirty="0"/>
              <a:t> VHA will accept the images from the patient. </a:t>
            </a:r>
            <a:endParaRPr lang="en-US" dirty="0">
              <a:solidFill>
                <a:srgbClr val="FF0000"/>
              </a:solidFill>
            </a:endParaRPr>
          </a:p>
        </p:txBody>
      </p:sp>
    </p:spTree>
    <p:extLst>
      <p:ext uri="{BB962C8B-B14F-4D97-AF65-F5344CB8AC3E}">
        <p14:creationId xmlns:p14="http://schemas.microsoft.com/office/powerpoint/2010/main" val="424517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D1B8-EC94-4BF9-A5D8-14B9B9206E30}"/>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1E47F059-9003-4936-899E-4B0772FE2B23}"/>
              </a:ext>
            </a:extLst>
          </p:cNvPr>
          <p:cNvSpPr>
            <a:spLocks noGrp="1"/>
          </p:cNvSpPr>
          <p:nvPr>
            <p:ph idx="1"/>
          </p:nvPr>
        </p:nvSpPr>
        <p:spPr>
          <a:xfrm>
            <a:off x="0" y="784649"/>
            <a:ext cx="12104914" cy="4963885"/>
          </a:xfrm>
        </p:spPr>
        <p:txBody>
          <a:bodyPr/>
          <a:lstStyle/>
          <a:p>
            <a:r>
              <a:rPr lang="en-US" sz="2700" dirty="0"/>
              <a:t>The purpose of this bi-monthly webinar is to update the VA research community on the following December topics:</a:t>
            </a:r>
          </a:p>
          <a:p>
            <a:pPr lvl="1"/>
            <a:r>
              <a:rPr lang="en-US" sz="2700" dirty="0"/>
              <a:t>VA Facility Implementation of the Centers for Disease Control and Prevention (CDC) Expanded Access Program (EAP) for use of Tecovirimat (TPOXX®) for Mpox</a:t>
            </a:r>
          </a:p>
          <a:p>
            <a:pPr lvl="2"/>
            <a:r>
              <a:rPr lang="en-US" sz="2700" dirty="0"/>
              <a:t>Summary of Changes Revised Protocol (Version 6.2, dated October 24, 2022)</a:t>
            </a:r>
          </a:p>
          <a:p>
            <a:pPr lvl="2"/>
            <a:r>
              <a:rPr lang="en-US" sz="2700" dirty="0"/>
              <a:t>New VA DocuSign Tool</a:t>
            </a:r>
          </a:p>
          <a:p>
            <a:pPr lvl="2"/>
            <a:r>
              <a:rPr lang="en-US" sz="2700" dirty="0"/>
              <a:t>Updated Guidance: Patients sending copies of signed ICD and VA Form 10-5345                                           </a:t>
            </a:r>
          </a:p>
          <a:p>
            <a:pPr lvl="2"/>
            <a:r>
              <a:rPr lang="en-US" sz="2700" dirty="0"/>
              <a:t>Status of IMED release for CDC IRB-approved consent document (ICD) and TPOXX specific VA Form 10-5345</a:t>
            </a:r>
          </a:p>
          <a:p>
            <a:pPr lvl="1"/>
            <a:r>
              <a:rPr lang="en-US" sz="2700" dirty="0"/>
              <a:t>Commercial IRB Issues and Resolutions, and</a:t>
            </a:r>
          </a:p>
          <a:p>
            <a:pPr lvl="1"/>
            <a:r>
              <a:rPr lang="en-US" sz="2700" dirty="0"/>
              <a:t>Common Questions and Answers from ORD’s Regulatory Shared Mailbox.</a:t>
            </a:r>
          </a:p>
        </p:txBody>
      </p:sp>
    </p:spTree>
    <p:extLst>
      <p:ext uri="{BB962C8B-B14F-4D97-AF65-F5344CB8AC3E}">
        <p14:creationId xmlns:p14="http://schemas.microsoft.com/office/powerpoint/2010/main" val="3695651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310EA4-6207-4B07-A2B6-70FF503C113E}"/>
              </a:ext>
            </a:extLst>
          </p:cNvPr>
          <p:cNvSpPr>
            <a:spLocks noGrp="1"/>
          </p:cNvSpPr>
          <p:nvPr>
            <p:ph type="title"/>
          </p:nvPr>
        </p:nvSpPr>
        <p:spPr>
          <a:xfrm>
            <a:off x="318407" y="122721"/>
            <a:ext cx="11873593" cy="618385"/>
          </a:xfrm>
        </p:spPr>
        <p:txBody>
          <a:bodyPr/>
          <a:lstStyle/>
          <a:p>
            <a:r>
              <a:rPr lang="en-US" sz="2800" b="0" dirty="0">
                <a:latin typeface="+mn-lt"/>
              </a:rPr>
              <a:t>Digital Images – VA Subjects Use Personal Equipment (not MyHealtheVet)</a:t>
            </a:r>
            <a:br>
              <a:rPr lang="en-US" sz="2800" b="0" dirty="0">
                <a:latin typeface="+mn-lt"/>
              </a:rPr>
            </a:br>
            <a:r>
              <a:rPr lang="en-US" sz="2800" b="0" dirty="0">
                <a:latin typeface="+mn-lt"/>
              </a:rPr>
              <a:t>Important Considerations for VA Research Studies</a:t>
            </a:r>
            <a:endParaRPr lang="en-US" dirty="0"/>
          </a:p>
        </p:txBody>
      </p:sp>
      <p:sp>
        <p:nvSpPr>
          <p:cNvPr id="6" name="Content Placeholder 5">
            <a:extLst>
              <a:ext uri="{FF2B5EF4-FFF2-40B4-BE49-F238E27FC236}">
                <a16:creationId xmlns:a16="http://schemas.microsoft.com/office/drawing/2014/main" id="{0BD31415-BB5B-4EBA-8B91-6E63DB34B6E5}"/>
              </a:ext>
            </a:extLst>
          </p:cNvPr>
          <p:cNvSpPr>
            <a:spLocks noGrp="1"/>
          </p:cNvSpPr>
          <p:nvPr>
            <p:ph idx="1"/>
          </p:nvPr>
        </p:nvSpPr>
        <p:spPr>
          <a:xfrm>
            <a:off x="97971" y="1002364"/>
            <a:ext cx="11873593" cy="4351338"/>
          </a:xfrm>
        </p:spPr>
        <p:txBody>
          <a:bodyPr/>
          <a:lstStyle/>
          <a:p>
            <a:r>
              <a:rPr lang="en-US" sz="2600" dirty="0"/>
              <a:t>This method has been vetted through numerous VHA Program Offices in addition to approval by the applicable IRB (for the CDC EA-IND Tecovirimat Program).</a:t>
            </a:r>
          </a:p>
          <a:p>
            <a:r>
              <a:rPr lang="en-US" sz="2600" dirty="0"/>
              <a:t>The IRB is responsible by regulation for the process and documentation of informed consent as per 38 CFR §16.111(a)(4) and (a)(5):</a:t>
            </a:r>
          </a:p>
          <a:p>
            <a:pPr lvl="1"/>
            <a:r>
              <a:rPr lang="en-US" sz="2600" dirty="0"/>
              <a:t>(4) Informed consent will be sought from each prospective subject or the subject’s legally authorized representative, in accordance with, and to the extent required by, §46.116.</a:t>
            </a:r>
          </a:p>
          <a:p>
            <a:pPr lvl="1"/>
            <a:r>
              <a:rPr lang="en-US" sz="2600" dirty="0"/>
              <a:t>(5) Informed consent will be appropriately documented or appropriately waived in accordance with §46.117.</a:t>
            </a:r>
          </a:p>
          <a:p>
            <a:r>
              <a:rPr lang="en-US" sz="2600" dirty="0"/>
              <a:t>If a study Investigator wished to allow VA subjects to use his/her personal cell phone to send images of the IRB-approved informed consent document to the study team, the IRB of Record for the study must grant approval. </a:t>
            </a:r>
          </a:p>
        </p:txBody>
      </p:sp>
    </p:spTree>
    <p:extLst>
      <p:ext uri="{BB962C8B-B14F-4D97-AF65-F5344CB8AC3E}">
        <p14:creationId xmlns:p14="http://schemas.microsoft.com/office/powerpoint/2010/main" val="1953348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F060D-3AB2-4392-B26E-94F9DC6822A5}"/>
              </a:ext>
            </a:extLst>
          </p:cNvPr>
          <p:cNvSpPr>
            <a:spLocks noGrp="1"/>
          </p:cNvSpPr>
          <p:nvPr>
            <p:ph type="title"/>
          </p:nvPr>
        </p:nvSpPr>
        <p:spPr/>
        <p:txBody>
          <a:bodyPr/>
          <a:lstStyle/>
          <a:p>
            <a:r>
              <a:rPr lang="en-US" dirty="0"/>
              <a:t>CDC EA-IND Tecovirimat Program for Mpox: </a:t>
            </a:r>
            <a:br>
              <a:rPr lang="en-US" dirty="0"/>
            </a:br>
            <a:r>
              <a:rPr lang="en-US" dirty="0"/>
              <a:t>Informed Consent Mechanisms: iMED</a:t>
            </a:r>
          </a:p>
        </p:txBody>
      </p:sp>
      <p:sp>
        <p:nvSpPr>
          <p:cNvPr id="6" name="Content Placeholder 5">
            <a:extLst>
              <a:ext uri="{FF2B5EF4-FFF2-40B4-BE49-F238E27FC236}">
                <a16:creationId xmlns:a16="http://schemas.microsoft.com/office/drawing/2014/main" id="{E962B8AA-660C-4009-A761-EA4BD3A9BA70}"/>
              </a:ext>
            </a:extLst>
          </p:cNvPr>
          <p:cNvSpPr>
            <a:spLocks noGrp="1"/>
          </p:cNvSpPr>
          <p:nvPr>
            <p:ph idx="1"/>
          </p:nvPr>
        </p:nvSpPr>
        <p:spPr>
          <a:xfrm>
            <a:off x="458562" y="1024134"/>
            <a:ext cx="10515600" cy="4351338"/>
          </a:xfrm>
        </p:spPr>
        <p:txBody>
          <a:bodyPr/>
          <a:lstStyle/>
          <a:p>
            <a:r>
              <a:rPr lang="en-US" dirty="0"/>
              <a:t>ORD and the VA iMED team will be deploying the CDC IRB-approved consent document and the VA Form 10-5345 template for the TPOXX program in January of 2023. </a:t>
            </a:r>
          </a:p>
          <a:p>
            <a:r>
              <a:rPr lang="en-US" dirty="0"/>
              <a:t>A national webinar will be held to demonstrate the use of the CDC EA-IND Tecovirimat IRB-approved informed consent document and VA Form 10-5345.</a:t>
            </a:r>
          </a:p>
          <a:p>
            <a:r>
              <a:rPr lang="en-US" dirty="0"/>
              <a:t>Prior to the webinar, instructions will be sent to all VA Facility iMED coordinators on deployment.</a:t>
            </a:r>
          </a:p>
          <a:p>
            <a:pPr lvl="1"/>
            <a:r>
              <a:rPr lang="en-US" sz="2800" dirty="0"/>
              <a:t>The instructions are similar to the Mayo Clinic Convalescent Plasma for COVID-19 iMED national deployment of IRB informed consent document approved by the Mayo Clinic IRB. </a:t>
            </a:r>
          </a:p>
        </p:txBody>
      </p:sp>
    </p:spTree>
    <p:extLst>
      <p:ext uri="{BB962C8B-B14F-4D97-AF65-F5344CB8AC3E}">
        <p14:creationId xmlns:p14="http://schemas.microsoft.com/office/powerpoint/2010/main" val="881361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4F65-FFAB-475A-9ADD-4E1815BB0770}"/>
              </a:ext>
            </a:extLst>
          </p:cNvPr>
          <p:cNvSpPr>
            <a:spLocks noGrp="1"/>
          </p:cNvSpPr>
          <p:nvPr>
            <p:ph type="title"/>
          </p:nvPr>
        </p:nvSpPr>
        <p:spPr>
          <a:xfrm>
            <a:off x="285749" y="166264"/>
            <a:ext cx="11579679" cy="618385"/>
          </a:xfrm>
        </p:spPr>
        <p:txBody>
          <a:bodyPr/>
          <a:lstStyle/>
          <a:p>
            <a:r>
              <a:rPr lang="en-US" dirty="0"/>
              <a:t>Commercial (Independent) IRBs Questions Received by ORD and ORD-Approved Commercial IRBs</a:t>
            </a:r>
          </a:p>
        </p:txBody>
      </p:sp>
      <p:pic>
        <p:nvPicPr>
          <p:cNvPr id="24578" name="Picture 2" descr="WCG IRB: The Leader in IRB and IBC Review Services">
            <a:extLst>
              <a:ext uri="{FF2B5EF4-FFF2-40B4-BE49-F238E27FC236}">
                <a16:creationId xmlns:a16="http://schemas.microsoft.com/office/drawing/2014/main" id="{E43D3F3E-4DC9-48D7-BE88-5A7D934BF3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930" y="1063398"/>
            <a:ext cx="3323545" cy="332354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Institutional Review Board Services | Advarra IRB Services">
            <a:extLst>
              <a:ext uri="{FF2B5EF4-FFF2-40B4-BE49-F238E27FC236}">
                <a16:creationId xmlns:a16="http://schemas.microsoft.com/office/drawing/2014/main" id="{45A634A4-B022-4A9A-8A82-DC9378BB7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475" y="3729038"/>
            <a:ext cx="4505050" cy="1877104"/>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Sterling IRB - Your Dedicated Institutional Review Board">
            <a:extLst>
              <a:ext uri="{FF2B5EF4-FFF2-40B4-BE49-F238E27FC236}">
                <a16:creationId xmlns:a16="http://schemas.microsoft.com/office/drawing/2014/main" id="{F07C0E64-48E3-4B26-B9B5-701D5B8CE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971" y="1381430"/>
            <a:ext cx="4823054" cy="227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546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D07A-A15F-464F-8D0E-8F6FD35B07D7}"/>
              </a:ext>
            </a:extLst>
          </p:cNvPr>
          <p:cNvSpPr>
            <a:spLocks noGrp="1"/>
          </p:cNvSpPr>
          <p:nvPr>
            <p:ph type="title"/>
          </p:nvPr>
        </p:nvSpPr>
        <p:spPr/>
        <p:txBody>
          <a:bodyPr/>
          <a:lstStyle/>
          <a:p>
            <a:r>
              <a:rPr lang="en-US" dirty="0"/>
              <a:t>Commercial Issue:  Master Protocol Changes</a:t>
            </a:r>
          </a:p>
        </p:txBody>
      </p:sp>
      <p:sp>
        <p:nvSpPr>
          <p:cNvPr id="3" name="Content Placeholder 2">
            <a:extLst>
              <a:ext uri="{FF2B5EF4-FFF2-40B4-BE49-F238E27FC236}">
                <a16:creationId xmlns:a16="http://schemas.microsoft.com/office/drawing/2014/main" id="{6398BFED-B7C9-4083-9E5E-F243F8252D00}"/>
              </a:ext>
            </a:extLst>
          </p:cNvPr>
          <p:cNvSpPr>
            <a:spLocks noGrp="1"/>
          </p:cNvSpPr>
          <p:nvPr>
            <p:ph idx="1"/>
          </p:nvPr>
        </p:nvSpPr>
        <p:spPr>
          <a:xfrm>
            <a:off x="371475" y="1035050"/>
            <a:ext cx="11319782" cy="4351338"/>
          </a:xfrm>
        </p:spPr>
        <p:txBody>
          <a:bodyPr/>
          <a:lstStyle/>
          <a:p>
            <a:r>
              <a:rPr lang="en-US" dirty="0"/>
              <a:t>Over a dozen questions/requests have been received by ORD and each of ORD’s approved commercial IRBs in the last 30 days requesting changes to the master protocol, primarily on privacy or record retention issues.</a:t>
            </a:r>
          </a:p>
          <a:p>
            <a:pPr lvl="1"/>
            <a:r>
              <a:rPr lang="en-US" sz="2800" dirty="0"/>
              <a:t>“Please include language in the protocol that written HIPAA authorization will be obtained from the subjects.”</a:t>
            </a:r>
          </a:p>
          <a:p>
            <a:pPr lvl="1"/>
            <a:r>
              <a:rPr lang="en-US" sz="2800" dirty="0"/>
              <a:t>“Insert that VA will maintain records in accordance with VHA Record Control Schedule 10-1”.</a:t>
            </a:r>
          </a:p>
          <a:p>
            <a:pPr lvl="1"/>
            <a:r>
              <a:rPr lang="en-US" sz="2800" dirty="0"/>
              <a:t>“Insert in protocol that any non-Veterans enrolled in the study must be given a Notice of Privacy Practice.”</a:t>
            </a:r>
          </a:p>
          <a:p>
            <a:pPr lvl="1"/>
            <a:r>
              <a:rPr lang="en-US" sz="2800" dirty="0"/>
              <a:t>“Insert in protocol the location of records to be maintained for the VA _________.”</a:t>
            </a:r>
          </a:p>
        </p:txBody>
      </p:sp>
    </p:spTree>
    <p:extLst>
      <p:ext uri="{BB962C8B-B14F-4D97-AF65-F5344CB8AC3E}">
        <p14:creationId xmlns:p14="http://schemas.microsoft.com/office/powerpoint/2010/main" val="461860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D07A-A15F-464F-8D0E-8F6FD35B07D7}"/>
              </a:ext>
            </a:extLst>
          </p:cNvPr>
          <p:cNvSpPr>
            <a:spLocks noGrp="1"/>
          </p:cNvSpPr>
          <p:nvPr>
            <p:ph type="title"/>
          </p:nvPr>
        </p:nvSpPr>
        <p:spPr/>
        <p:txBody>
          <a:bodyPr/>
          <a:lstStyle/>
          <a:p>
            <a:r>
              <a:rPr lang="en-US" dirty="0"/>
              <a:t>Commercial IRB Issue:  Master Protocol Changes</a:t>
            </a:r>
          </a:p>
        </p:txBody>
      </p:sp>
      <p:sp>
        <p:nvSpPr>
          <p:cNvPr id="3" name="Content Placeholder 2">
            <a:extLst>
              <a:ext uri="{FF2B5EF4-FFF2-40B4-BE49-F238E27FC236}">
                <a16:creationId xmlns:a16="http://schemas.microsoft.com/office/drawing/2014/main" id="{6398BFED-B7C9-4083-9E5E-F243F8252D00}"/>
              </a:ext>
            </a:extLst>
          </p:cNvPr>
          <p:cNvSpPr>
            <a:spLocks noGrp="1"/>
          </p:cNvSpPr>
          <p:nvPr>
            <p:ph idx="1"/>
          </p:nvPr>
        </p:nvSpPr>
        <p:spPr>
          <a:xfrm>
            <a:off x="371475" y="1035050"/>
            <a:ext cx="10515600" cy="4351338"/>
          </a:xfrm>
        </p:spPr>
        <p:txBody>
          <a:bodyPr/>
          <a:lstStyle/>
          <a:p>
            <a:r>
              <a:rPr lang="en-US" dirty="0"/>
              <a:t>ORD wishes to reinforce that industry-sponsored protocols are not written with specific participating institution requirements in the protocol. </a:t>
            </a:r>
          </a:p>
          <a:p>
            <a:r>
              <a:rPr lang="en-US" dirty="0"/>
              <a:t>No industry-sponsored clinical trial is ever going to have VA specific requirements within the protocol.</a:t>
            </a:r>
          </a:p>
          <a:p>
            <a:r>
              <a:rPr lang="en-US" dirty="0"/>
              <a:t>Very few industry sponsored clinical trial protocols will have any references to HIPAA because industries are not covered entities. </a:t>
            </a:r>
          </a:p>
          <a:p>
            <a:r>
              <a:rPr lang="en-US" dirty="0"/>
              <a:t>The commercial IRB application forms do not contain the level of detail to complete the VA Form 10-250, which then subsequently requires additional work by the VA Facility Privacy Officers in communication with the study team. </a:t>
            </a:r>
          </a:p>
        </p:txBody>
      </p:sp>
    </p:spTree>
    <p:extLst>
      <p:ext uri="{BB962C8B-B14F-4D97-AF65-F5344CB8AC3E}">
        <p14:creationId xmlns:p14="http://schemas.microsoft.com/office/powerpoint/2010/main" val="2818812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8260-0D85-4E46-A5DF-01AE5D249401}"/>
              </a:ext>
            </a:extLst>
          </p:cNvPr>
          <p:cNvSpPr>
            <a:spLocks noGrp="1"/>
          </p:cNvSpPr>
          <p:nvPr>
            <p:ph type="title"/>
          </p:nvPr>
        </p:nvSpPr>
        <p:spPr/>
        <p:txBody>
          <a:bodyPr/>
          <a:lstStyle/>
          <a:p>
            <a:r>
              <a:rPr lang="en-US" dirty="0"/>
              <a:t>Questions and Answers from ORD’s Regulatory Mailbox</a:t>
            </a:r>
          </a:p>
        </p:txBody>
      </p:sp>
      <p:pic>
        <p:nvPicPr>
          <p:cNvPr id="19458" name="Picture 2" descr="See the source image">
            <a:extLst>
              <a:ext uri="{FF2B5EF4-FFF2-40B4-BE49-F238E27FC236}">
                <a16:creationId xmlns:a16="http://schemas.microsoft.com/office/drawing/2014/main" id="{FAEEBB64-28BE-452C-9558-9E00626584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3459" y="1333569"/>
            <a:ext cx="6711042" cy="419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182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6DE2-5CB6-40A6-862E-E0A491FCF746}"/>
              </a:ext>
            </a:extLst>
          </p:cNvPr>
          <p:cNvSpPr>
            <a:spLocks noGrp="1"/>
          </p:cNvSpPr>
          <p:nvPr>
            <p:ph type="title"/>
          </p:nvPr>
        </p:nvSpPr>
        <p:spPr/>
        <p:txBody>
          <a:bodyPr/>
          <a:lstStyle/>
          <a:p>
            <a:r>
              <a:rPr lang="en-US" dirty="0"/>
              <a:t>Question #1:  IRB Tie Votes</a:t>
            </a:r>
          </a:p>
        </p:txBody>
      </p:sp>
      <p:sp>
        <p:nvSpPr>
          <p:cNvPr id="3" name="Content Placeholder 2">
            <a:extLst>
              <a:ext uri="{FF2B5EF4-FFF2-40B4-BE49-F238E27FC236}">
                <a16:creationId xmlns:a16="http://schemas.microsoft.com/office/drawing/2014/main" id="{A40F4DA0-5AB3-4B62-9DE6-9ECEA1D7A84C}"/>
              </a:ext>
            </a:extLst>
          </p:cNvPr>
          <p:cNvSpPr>
            <a:spLocks noGrp="1"/>
          </p:cNvSpPr>
          <p:nvPr>
            <p:ph idx="1"/>
          </p:nvPr>
        </p:nvSpPr>
        <p:spPr/>
        <p:txBody>
          <a:bodyPr/>
          <a:lstStyle/>
          <a:p>
            <a:r>
              <a:rPr lang="en-US" dirty="0"/>
              <a:t>Question:  Our IRB voted on a study event to determine whether it was an unanticipated problem involving risks to subjects or others, and the vote was tied.  How should the IRB handle a tied vote? </a:t>
            </a:r>
          </a:p>
        </p:txBody>
      </p:sp>
    </p:spTree>
    <p:extLst>
      <p:ext uri="{BB962C8B-B14F-4D97-AF65-F5344CB8AC3E}">
        <p14:creationId xmlns:p14="http://schemas.microsoft.com/office/powerpoint/2010/main" val="1585610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6DE2-5CB6-40A6-862E-E0A491FCF746}"/>
              </a:ext>
            </a:extLst>
          </p:cNvPr>
          <p:cNvSpPr>
            <a:spLocks noGrp="1"/>
          </p:cNvSpPr>
          <p:nvPr>
            <p:ph type="title"/>
          </p:nvPr>
        </p:nvSpPr>
        <p:spPr/>
        <p:txBody>
          <a:bodyPr/>
          <a:lstStyle/>
          <a:p>
            <a:r>
              <a:rPr lang="en-US" dirty="0"/>
              <a:t>Question and Answer:  IRB Tie Votes</a:t>
            </a:r>
          </a:p>
        </p:txBody>
      </p:sp>
      <p:sp>
        <p:nvSpPr>
          <p:cNvPr id="3" name="Content Placeholder 2">
            <a:extLst>
              <a:ext uri="{FF2B5EF4-FFF2-40B4-BE49-F238E27FC236}">
                <a16:creationId xmlns:a16="http://schemas.microsoft.com/office/drawing/2014/main" id="{A40F4DA0-5AB3-4B62-9DE6-9ECEA1D7A84C}"/>
              </a:ext>
            </a:extLst>
          </p:cNvPr>
          <p:cNvSpPr>
            <a:spLocks noGrp="1"/>
          </p:cNvSpPr>
          <p:nvPr>
            <p:ph idx="1"/>
          </p:nvPr>
        </p:nvSpPr>
        <p:spPr/>
        <p:txBody>
          <a:bodyPr/>
          <a:lstStyle/>
          <a:p>
            <a:r>
              <a:rPr lang="en-US" sz="2400" dirty="0"/>
              <a:t>Question:  Our convened IRB voted on a study event to determine whether it was an unanticipated problem involving risks to subjects or others, and the vote was tied.  How should the convened IRB handle a tied vote? </a:t>
            </a:r>
          </a:p>
          <a:p>
            <a:pPr marL="0" indent="0">
              <a:buNone/>
            </a:pPr>
            <a:endParaRPr lang="en-US" sz="2400" dirty="0"/>
          </a:p>
          <a:p>
            <a:r>
              <a:rPr lang="en-US" sz="2400" dirty="0">
                <a:effectLst/>
                <a:ea typeface="Calibri" panose="020F0502020204030204" pitchFamily="34" charset="0"/>
              </a:rPr>
              <a:t>Response:  If a tie vote is not addressed in the IRB standard operating policies and procedures, refer back to how a majority is defined.  When there is a tie vote and majority is defined as a simple majority, there is no majority vote – the motion on the table fails that the IRB voted upon.  However, when a motion fails, the </a:t>
            </a:r>
            <a:r>
              <a:rPr lang="en-US" sz="2400" dirty="0">
                <a:ea typeface="Calibri" panose="020F0502020204030204" pitchFamily="34" charset="0"/>
              </a:rPr>
              <a:t>convened IRB will typically entertain another motion in order to have an approved action (if approvable) on the item. </a:t>
            </a:r>
            <a:endParaRPr lang="en-US" sz="2400" dirty="0">
              <a:effectLst/>
              <a:ea typeface="Calibri" panose="020F0502020204030204" pitchFamily="34" charset="0"/>
            </a:endParaRPr>
          </a:p>
        </p:txBody>
      </p:sp>
    </p:spTree>
    <p:extLst>
      <p:ext uri="{BB962C8B-B14F-4D97-AF65-F5344CB8AC3E}">
        <p14:creationId xmlns:p14="http://schemas.microsoft.com/office/powerpoint/2010/main" val="2821180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6DE2-5CB6-40A6-862E-E0A491FCF746}"/>
              </a:ext>
            </a:extLst>
          </p:cNvPr>
          <p:cNvSpPr>
            <a:spLocks noGrp="1"/>
          </p:cNvSpPr>
          <p:nvPr>
            <p:ph type="title"/>
          </p:nvPr>
        </p:nvSpPr>
        <p:spPr>
          <a:xfrm>
            <a:off x="285749" y="166264"/>
            <a:ext cx="11013621" cy="618385"/>
          </a:xfrm>
        </p:spPr>
        <p:txBody>
          <a:bodyPr/>
          <a:lstStyle/>
          <a:p>
            <a:r>
              <a:rPr lang="en-US" dirty="0"/>
              <a:t>Question #2:  Informed Consent Requirements – Specimen Banking Date of Destruction</a:t>
            </a:r>
          </a:p>
        </p:txBody>
      </p:sp>
      <p:sp>
        <p:nvSpPr>
          <p:cNvPr id="3" name="Content Placeholder 2">
            <a:extLst>
              <a:ext uri="{FF2B5EF4-FFF2-40B4-BE49-F238E27FC236}">
                <a16:creationId xmlns:a16="http://schemas.microsoft.com/office/drawing/2014/main" id="{A40F4DA0-5AB3-4B62-9DE6-9ECEA1D7A84C}"/>
              </a:ext>
            </a:extLst>
          </p:cNvPr>
          <p:cNvSpPr>
            <a:spLocks noGrp="1"/>
          </p:cNvSpPr>
          <p:nvPr>
            <p:ph idx="1"/>
          </p:nvPr>
        </p:nvSpPr>
        <p:spPr/>
        <p:txBody>
          <a:bodyPr/>
          <a:lstStyle/>
          <a:p>
            <a:r>
              <a:rPr lang="en-US" sz="2400" dirty="0"/>
              <a:t>Question:  Is it required to include the destruction date if the specimen banking is not included in IRB-approved informed consent document? If yes, what is the timeline or duration allowed?</a:t>
            </a:r>
          </a:p>
          <a:p>
            <a:endParaRPr lang="en-US" sz="2400" dirty="0"/>
          </a:p>
          <a:p>
            <a:pPr marL="0" indent="0">
              <a:buNone/>
            </a:pPr>
            <a:r>
              <a:rPr lang="en-US" sz="2400" dirty="0"/>
              <a:t>	</a:t>
            </a:r>
            <a:r>
              <a:rPr lang="en-US" sz="2400" u="sng" dirty="0"/>
              <a:t>Sample Language</a:t>
            </a:r>
            <a:r>
              <a:rPr lang="en-US" sz="2400" dirty="0"/>
              <a:t>: </a:t>
            </a:r>
          </a:p>
          <a:p>
            <a:pPr marL="0" indent="0">
              <a:buNone/>
            </a:pPr>
            <a:r>
              <a:rPr lang="en-US" sz="2400" dirty="0"/>
              <a:t>	“Blood samples are being collected from you as part of this study. Future 	use of samples will be limited to analysis and testing necessary to support 	regulatory approval for the LungLB test as described in this consent form. 	The sponsor will keep the specimens until regulatory approval is obtained or 	not pursued.”</a:t>
            </a:r>
          </a:p>
          <a:p>
            <a:endParaRPr lang="en-US" sz="2400" dirty="0"/>
          </a:p>
          <a:p>
            <a:endParaRPr lang="en-US" sz="2400" dirty="0"/>
          </a:p>
          <a:p>
            <a:pPr marL="0" indent="0">
              <a:buNone/>
            </a:pPr>
            <a:endParaRPr lang="en-US" sz="2400" dirty="0"/>
          </a:p>
        </p:txBody>
      </p:sp>
    </p:spTree>
    <p:extLst>
      <p:ext uri="{BB962C8B-B14F-4D97-AF65-F5344CB8AC3E}">
        <p14:creationId xmlns:p14="http://schemas.microsoft.com/office/powerpoint/2010/main" val="3757032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6DE2-5CB6-40A6-862E-E0A491FCF746}"/>
              </a:ext>
            </a:extLst>
          </p:cNvPr>
          <p:cNvSpPr>
            <a:spLocks noGrp="1"/>
          </p:cNvSpPr>
          <p:nvPr>
            <p:ph type="title"/>
          </p:nvPr>
        </p:nvSpPr>
        <p:spPr>
          <a:xfrm>
            <a:off x="285749" y="166264"/>
            <a:ext cx="11634108" cy="618385"/>
          </a:xfrm>
        </p:spPr>
        <p:txBody>
          <a:bodyPr/>
          <a:lstStyle/>
          <a:p>
            <a:r>
              <a:rPr lang="en-US" sz="3200" dirty="0"/>
              <a:t>Informed Consent Requirements – Specimen Banking Date of Destruction: Regulatory Considerations</a:t>
            </a:r>
          </a:p>
        </p:txBody>
      </p:sp>
      <p:sp>
        <p:nvSpPr>
          <p:cNvPr id="3" name="Content Placeholder 2">
            <a:extLst>
              <a:ext uri="{FF2B5EF4-FFF2-40B4-BE49-F238E27FC236}">
                <a16:creationId xmlns:a16="http://schemas.microsoft.com/office/drawing/2014/main" id="{A40F4DA0-5AB3-4B62-9DE6-9ECEA1D7A84C}"/>
              </a:ext>
            </a:extLst>
          </p:cNvPr>
          <p:cNvSpPr>
            <a:spLocks noGrp="1"/>
          </p:cNvSpPr>
          <p:nvPr>
            <p:ph idx="1"/>
          </p:nvPr>
        </p:nvSpPr>
        <p:spPr/>
        <p:txBody>
          <a:bodyPr/>
          <a:lstStyle/>
          <a:p>
            <a:r>
              <a:rPr lang="en-US" sz="2400" dirty="0">
                <a:ea typeface="Calibri" panose="020F0502020204030204" pitchFamily="34" charset="0"/>
              </a:rPr>
              <a:t>Two key Common Rule regulations for IRB considerations:</a:t>
            </a:r>
          </a:p>
          <a:p>
            <a:pPr lvl="1"/>
            <a:r>
              <a:rPr lang="en-US" dirty="0">
                <a:ea typeface="Calibri" panose="020F0502020204030204" pitchFamily="34" charset="0"/>
              </a:rPr>
              <a:t>The Common Rule requires that t</a:t>
            </a:r>
            <a:r>
              <a:rPr lang="en-US" dirty="0">
                <a:effectLst/>
                <a:ea typeface="Calibri" panose="020F0502020204030204" pitchFamily="34" charset="0"/>
              </a:rPr>
              <a:t>he prospective subject or the legally authorized representative must be provided with the information that a reasonable person would want to have in order to make an informed decision about whether to participate, and an opportunity to discuss that information. 38§16.116(a)(4)</a:t>
            </a:r>
            <a:endParaRPr lang="en-US" dirty="0"/>
          </a:p>
          <a:p>
            <a:pPr lvl="1"/>
            <a:r>
              <a:rPr lang="en-US" dirty="0">
                <a:effectLst/>
                <a:ea typeface="Calibri" panose="020F0502020204030204" pitchFamily="34" charset="0"/>
              </a:rPr>
              <a:t>Basic Element of Consent:  A statement that the study involves research, an explanation of the purposes of the research and the expected duration of the subject’s participation, a description of the procedures to be followed, and identification of any procedures that are experimental. 38§16.116(b)(1) </a:t>
            </a:r>
            <a:endParaRPr lang="en-US" dirty="0"/>
          </a:p>
        </p:txBody>
      </p:sp>
    </p:spTree>
    <p:extLst>
      <p:ext uri="{BB962C8B-B14F-4D97-AF65-F5344CB8AC3E}">
        <p14:creationId xmlns:p14="http://schemas.microsoft.com/office/powerpoint/2010/main" val="353396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0B8C-DA42-45FB-9420-35D914E26CF2}"/>
              </a:ext>
            </a:extLst>
          </p:cNvPr>
          <p:cNvSpPr>
            <a:spLocks noGrp="1"/>
          </p:cNvSpPr>
          <p:nvPr>
            <p:ph type="title"/>
          </p:nvPr>
        </p:nvSpPr>
        <p:spPr/>
        <p:txBody>
          <a:bodyPr/>
          <a:lstStyle/>
          <a:p>
            <a:r>
              <a:rPr lang="en-US" dirty="0"/>
              <a:t>Monkeypox/Orthopoxvirus Cases: December 13, 2022</a:t>
            </a:r>
          </a:p>
        </p:txBody>
      </p:sp>
      <p:sp>
        <p:nvSpPr>
          <p:cNvPr id="7" name="TextBox 6">
            <a:extLst>
              <a:ext uri="{FF2B5EF4-FFF2-40B4-BE49-F238E27FC236}">
                <a16:creationId xmlns:a16="http://schemas.microsoft.com/office/drawing/2014/main" id="{D2F9A569-C9E5-4255-9008-D5B5EDE6285E}"/>
              </a:ext>
            </a:extLst>
          </p:cNvPr>
          <p:cNvSpPr txBox="1"/>
          <p:nvPr/>
        </p:nvSpPr>
        <p:spPr>
          <a:xfrm>
            <a:off x="1600201" y="5802086"/>
            <a:ext cx="8991600" cy="369332"/>
          </a:xfrm>
          <a:prstGeom prst="rect">
            <a:avLst/>
          </a:prstGeom>
          <a:noFill/>
        </p:spPr>
        <p:txBody>
          <a:bodyPr wrap="square" rtlCol="0">
            <a:spAutoFit/>
          </a:bodyPr>
          <a:lstStyle/>
          <a:p>
            <a:r>
              <a:rPr lang="en-US" dirty="0"/>
              <a:t>Reference: https://www.cdc.gov/poxvirus/monkeypox/response/2022/us-map.html#print</a:t>
            </a:r>
          </a:p>
        </p:txBody>
      </p:sp>
      <p:pic>
        <p:nvPicPr>
          <p:cNvPr id="4" name="Picture 3">
            <a:extLst>
              <a:ext uri="{FF2B5EF4-FFF2-40B4-BE49-F238E27FC236}">
                <a16:creationId xmlns:a16="http://schemas.microsoft.com/office/drawing/2014/main" id="{855D2D01-3496-4930-9F4B-1644E817EB50}"/>
              </a:ext>
            </a:extLst>
          </p:cNvPr>
          <p:cNvPicPr>
            <a:picLocks noChangeAspect="1"/>
          </p:cNvPicPr>
          <p:nvPr/>
        </p:nvPicPr>
        <p:blipFill rotWithShape="1">
          <a:blip r:embed="rId3"/>
          <a:srcRect l="17284" t="21867" r="34063" b="13005"/>
          <a:stretch/>
        </p:blipFill>
        <p:spPr>
          <a:xfrm>
            <a:off x="2852058" y="1109482"/>
            <a:ext cx="6248400" cy="4704845"/>
          </a:xfrm>
          <a:prstGeom prst="rect">
            <a:avLst/>
          </a:prstGeom>
          <a:ln w="38100">
            <a:solidFill>
              <a:schemeClr val="accent1"/>
            </a:solidFill>
          </a:ln>
        </p:spPr>
      </p:pic>
    </p:spTree>
    <p:extLst>
      <p:ext uri="{BB962C8B-B14F-4D97-AF65-F5344CB8AC3E}">
        <p14:creationId xmlns:p14="http://schemas.microsoft.com/office/powerpoint/2010/main" val="3777746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6DE2-5CB6-40A6-862E-E0A491FCF746}"/>
              </a:ext>
            </a:extLst>
          </p:cNvPr>
          <p:cNvSpPr>
            <a:spLocks noGrp="1"/>
          </p:cNvSpPr>
          <p:nvPr>
            <p:ph type="title"/>
          </p:nvPr>
        </p:nvSpPr>
        <p:spPr>
          <a:xfrm>
            <a:off x="285749" y="166264"/>
            <a:ext cx="11013621" cy="618385"/>
          </a:xfrm>
        </p:spPr>
        <p:txBody>
          <a:bodyPr/>
          <a:lstStyle/>
          <a:p>
            <a:r>
              <a:rPr lang="en-US" dirty="0"/>
              <a:t>Question: and Answer:  Informed Consent Requirements – Specimen Banking Date of Destruction</a:t>
            </a:r>
          </a:p>
        </p:txBody>
      </p:sp>
      <p:sp>
        <p:nvSpPr>
          <p:cNvPr id="3" name="Content Placeholder 2">
            <a:extLst>
              <a:ext uri="{FF2B5EF4-FFF2-40B4-BE49-F238E27FC236}">
                <a16:creationId xmlns:a16="http://schemas.microsoft.com/office/drawing/2014/main" id="{A40F4DA0-5AB3-4B62-9DE6-9ECEA1D7A84C}"/>
              </a:ext>
            </a:extLst>
          </p:cNvPr>
          <p:cNvSpPr>
            <a:spLocks noGrp="1"/>
          </p:cNvSpPr>
          <p:nvPr>
            <p:ph idx="1"/>
          </p:nvPr>
        </p:nvSpPr>
        <p:spPr/>
        <p:txBody>
          <a:bodyPr/>
          <a:lstStyle/>
          <a:p>
            <a:r>
              <a:rPr lang="en-US" sz="2400" dirty="0"/>
              <a:t>Question:  Is it required to include the destruction date if the specimen banking is not included in IRB-approved informed consent document? If yes, what is the timeline or duration allowed?</a:t>
            </a:r>
          </a:p>
          <a:p>
            <a:r>
              <a:rPr lang="en-US" sz="2400" dirty="0">
                <a:effectLst/>
                <a:ea typeface="Calibri" panose="020F0502020204030204" pitchFamily="34" charset="0"/>
              </a:rPr>
              <a:t>Response:  Neither the Common Rule nor ORD policy in VHA Directive 1200.05(2) specifically state that a date of destruction for biospecimens must be included in the informed consent language.  Individual IRBs have the discretion to decide whether or not a specific date of destruction is required as part of information to be conveyed to a prospective subject. </a:t>
            </a:r>
          </a:p>
          <a:p>
            <a:pPr marL="0" indent="0">
              <a:buNone/>
            </a:pPr>
            <a:r>
              <a:rPr lang="en-US" sz="2400" dirty="0">
                <a:effectLst/>
                <a:ea typeface="Calibri" panose="020F0502020204030204" pitchFamily="34" charset="0"/>
              </a:rPr>
              <a:t>  </a:t>
            </a:r>
            <a:endParaRPr lang="en-US" dirty="0"/>
          </a:p>
        </p:txBody>
      </p:sp>
    </p:spTree>
    <p:extLst>
      <p:ext uri="{BB962C8B-B14F-4D97-AF65-F5344CB8AC3E}">
        <p14:creationId xmlns:p14="http://schemas.microsoft.com/office/powerpoint/2010/main" val="1066997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6DE2-5CB6-40A6-862E-E0A491FCF746}"/>
              </a:ext>
            </a:extLst>
          </p:cNvPr>
          <p:cNvSpPr>
            <a:spLocks noGrp="1"/>
          </p:cNvSpPr>
          <p:nvPr>
            <p:ph type="title"/>
          </p:nvPr>
        </p:nvSpPr>
        <p:spPr>
          <a:xfrm>
            <a:off x="285749" y="166264"/>
            <a:ext cx="11013621" cy="618385"/>
          </a:xfrm>
        </p:spPr>
        <p:txBody>
          <a:bodyPr/>
          <a:lstStyle/>
          <a:p>
            <a:r>
              <a:rPr lang="en-US" dirty="0"/>
              <a:t>Question #3:  Approvals of Non-VA Biobanks</a:t>
            </a:r>
          </a:p>
        </p:txBody>
      </p:sp>
      <p:sp>
        <p:nvSpPr>
          <p:cNvPr id="3" name="Content Placeholder 2">
            <a:extLst>
              <a:ext uri="{FF2B5EF4-FFF2-40B4-BE49-F238E27FC236}">
                <a16:creationId xmlns:a16="http://schemas.microsoft.com/office/drawing/2014/main" id="{A40F4DA0-5AB3-4B62-9DE6-9ECEA1D7A84C}"/>
              </a:ext>
            </a:extLst>
          </p:cNvPr>
          <p:cNvSpPr>
            <a:spLocks noGrp="1"/>
          </p:cNvSpPr>
          <p:nvPr>
            <p:ph idx="1"/>
          </p:nvPr>
        </p:nvSpPr>
        <p:spPr/>
        <p:txBody>
          <a:bodyPr/>
          <a:lstStyle/>
          <a:p>
            <a:r>
              <a:rPr lang="en-US" sz="2400" dirty="0"/>
              <a:t>Question:  If an IRB approves a human subjects study that includes the industry sponsor banking the biospecimens, does ORD or the Office of Research Oversight (ORO) accept the use of non-VA biobank?  Also, does the VA Facility need to track the non-VA biobank? </a:t>
            </a:r>
          </a:p>
        </p:txBody>
      </p:sp>
    </p:spTree>
    <p:extLst>
      <p:ext uri="{BB962C8B-B14F-4D97-AF65-F5344CB8AC3E}">
        <p14:creationId xmlns:p14="http://schemas.microsoft.com/office/powerpoint/2010/main" val="3820567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6DE2-5CB6-40A6-862E-E0A491FCF746}"/>
              </a:ext>
            </a:extLst>
          </p:cNvPr>
          <p:cNvSpPr>
            <a:spLocks noGrp="1"/>
          </p:cNvSpPr>
          <p:nvPr>
            <p:ph type="title"/>
          </p:nvPr>
        </p:nvSpPr>
        <p:spPr>
          <a:xfrm>
            <a:off x="285749" y="166264"/>
            <a:ext cx="11013621" cy="618385"/>
          </a:xfrm>
        </p:spPr>
        <p:txBody>
          <a:bodyPr/>
          <a:lstStyle/>
          <a:p>
            <a:r>
              <a:rPr lang="en-US" dirty="0"/>
              <a:t>Non-VA Biobanks: Prior ORD “Off-Site Biobanking Waiver”</a:t>
            </a:r>
          </a:p>
        </p:txBody>
      </p:sp>
      <p:sp>
        <p:nvSpPr>
          <p:cNvPr id="3" name="Content Placeholder 2">
            <a:extLst>
              <a:ext uri="{FF2B5EF4-FFF2-40B4-BE49-F238E27FC236}">
                <a16:creationId xmlns:a16="http://schemas.microsoft.com/office/drawing/2014/main" id="{A40F4DA0-5AB3-4B62-9DE6-9ECEA1D7A84C}"/>
              </a:ext>
            </a:extLst>
          </p:cNvPr>
          <p:cNvSpPr>
            <a:spLocks noGrp="1"/>
          </p:cNvSpPr>
          <p:nvPr>
            <p:ph idx="1"/>
          </p:nvPr>
        </p:nvSpPr>
        <p:spPr/>
        <p:txBody>
          <a:bodyPr/>
          <a:lstStyle/>
          <a:p>
            <a:r>
              <a:rPr lang="en-US" sz="2400" dirty="0"/>
              <a:t>In the past, ORD had a voluntary off-site biobanking waiver process for review and approval of non-VA biobanks storing and using VA biospecimens. </a:t>
            </a:r>
          </a:p>
          <a:p>
            <a:r>
              <a:rPr lang="en-US" sz="2400" dirty="0"/>
              <a:t>The voluntary ORD off-site biobanking waiver program ended on April 1, 2017. The waiver program was never VA policy. </a:t>
            </a:r>
          </a:p>
          <a:p>
            <a:r>
              <a:rPr lang="en-US" sz="2400" dirty="0"/>
              <a:t>The discontinuation of the off-site specimen banking/storage waiver program was never intended to suggest that specimens collected from VA research may not continue to be stored/banked outside of the VA with the appropriate approvals. </a:t>
            </a:r>
          </a:p>
        </p:txBody>
      </p:sp>
    </p:spTree>
    <p:extLst>
      <p:ext uri="{BB962C8B-B14F-4D97-AF65-F5344CB8AC3E}">
        <p14:creationId xmlns:p14="http://schemas.microsoft.com/office/powerpoint/2010/main" val="97245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6DE2-5CB6-40A6-862E-E0A491FCF746}"/>
              </a:ext>
            </a:extLst>
          </p:cNvPr>
          <p:cNvSpPr>
            <a:spLocks noGrp="1"/>
          </p:cNvSpPr>
          <p:nvPr>
            <p:ph type="title"/>
          </p:nvPr>
        </p:nvSpPr>
        <p:spPr>
          <a:xfrm>
            <a:off x="285749" y="166264"/>
            <a:ext cx="11013621" cy="618385"/>
          </a:xfrm>
        </p:spPr>
        <p:txBody>
          <a:bodyPr/>
          <a:lstStyle/>
          <a:p>
            <a:r>
              <a:rPr lang="en-US" dirty="0"/>
              <a:t>Question and Response:  Approvals of Non-VA Biobanks</a:t>
            </a:r>
          </a:p>
        </p:txBody>
      </p:sp>
      <p:sp>
        <p:nvSpPr>
          <p:cNvPr id="3" name="Content Placeholder 2">
            <a:extLst>
              <a:ext uri="{FF2B5EF4-FFF2-40B4-BE49-F238E27FC236}">
                <a16:creationId xmlns:a16="http://schemas.microsoft.com/office/drawing/2014/main" id="{A40F4DA0-5AB3-4B62-9DE6-9ECEA1D7A84C}"/>
              </a:ext>
            </a:extLst>
          </p:cNvPr>
          <p:cNvSpPr>
            <a:spLocks noGrp="1"/>
          </p:cNvSpPr>
          <p:nvPr>
            <p:ph idx="1"/>
          </p:nvPr>
        </p:nvSpPr>
        <p:spPr/>
        <p:txBody>
          <a:bodyPr/>
          <a:lstStyle/>
          <a:p>
            <a:r>
              <a:rPr lang="en-US" sz="2400" dirty="0"/>
              <a:t>Question:  If an IRB approves a human subjects study that includes the industry sponsor banking the biospecimens, does ORD or ORO accept the use of non-VA biobank?  Also, does the VA Facility need to track the non-VA biobank? </a:t>
            </a:r>
          </a:p>
          <a:p>
            <a:endParaRPr lang="en-US" sz="2400" dirty="0"/>
          </a:p>
          <a:p>
            <a:r>
              <a:rPr lang="en-US" sz="2400" dirty="0"/>
              <a:t>Response:  Neither ORD nor ORO has a role in approving or accepting the use of non-VA biobanks for industry-sponsored clinical trials.  However, the Cooperative Research and Development Agreement (CRADA) addresses the biospecimen use by the non-VA entity. There is no need for VA to track the use or approval of the non-VA biobank for these industry-sponsored biobanks. </a:t>
            </a:r>
          </a:p>
        </p:txBody>
      </p:sp>
    </p:spTree>
    <p:extLst>
      <p:ext uri="{BB962C8B-B14F-4D97-AF65-F5344CB8AC3E}">
        <p14:creationId xmlns:p14="http://schemas.microsoft.com/office/powerpoint/2010/main" val="3046512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A412-490C-4161-A260-6DD8BA1E5A8C}"/>
              </a:ext>
            </a:extLst>
          </p:cNvPr>
          <p:cNvSpPr>
            <a:spLocks noGrp="1"/>
          </p:cNvSpPr>
          <p:nvPr>
            <p:ph type="title"/>
          </p:nvPr>
        </p:nvSpPr>
        <p:spPr>
          <a:xfrm>
            <a:off x="300718" y="340465"/>
            <a:ext cx="11590564" cy="618385"/>
          </a:xfrm>
        </p:spPr>
        <p:txBody>
          <a:bodyPr/>
          <a:lstStyle/>
          <a:p>
            <a:r>
              <a:rPr lang="en-US" sz="3400" dirty="0"/>
              <a:t>ORD and ORO Activities for the PRIM&amp;R Annual Conference: December 12-15, 2022</a:t>
            </a:r>
            <a:br>
              <a:rPr lang="en-US" sz="3600" dirty="0"/>
            </a:br>
            <a:endParaRPr lang="en-US" dirty="0"/>
          </a:p>
        </p:txBody>
      </p:sp>
      <p:sp>
        <p:nvSpPr>
          <p:cNvPr id="3" name="Content Placeholder 2">
            <a:extLst>
              <a:ext uri="{FF2B5EF4-FFF2-40B4-BE49-F238E27FC236}">
                <a16:creationId xmlns:a16="http://schemas.microsoft.com/office/drawing/2014/main" id="{2BAFA671-5D38-4231-921F-D7051742DAE4}"/>
              </a:ext>
            </a:extLst>
          </p:cNvPr>
          <p:cNvSpPr>
            <a:spLocks noGrp="1"/>
          </p:cNvSpPr>
          <p:nvPr>
            <p:ph idx="1"/>
          </p:nvPr>
        </p:nvSpPr>
        <p:spPr>
          <a:xfrm>
            <a:off x="382361" y="958850"/>
            <a:ext cx="11178268" cy="4351338"/>
          </a:xfrm>
        </p:spPr>
        <p:txBody>
          <a:bodyPr/>
          <a:lstStyle/>
          <a:p>
            <a:r>
              <a:rPr lang="en-US" dirty="0"/>
              <a:t>The Public Responsibility in Medicine and Research (PRIM&amp;R) Annual Conference is a virtual event from December 12-15, 2022.</a:t>
            </a:r>
          </a:p>
          <a:p>
            <a:r>
              <a:rPr lang="en-US" b="1" u="sng" dirty="0"/>
              <a:t>Session</a:t>
            </a:r>
            <a:r>
              <a:rPr lang="en-US" dirty="0"/>
              <a:t>:  ORD and ORO has taped an </a:t>
            </a:r>
            <a:r>
              <a:rPr lang="en-US" u="sng" dirty="0"/>
              <a:t>on-demand session </a:t>
            </a:r>
            <a:r>
              <a:rPr lang="en-US" dirty="0"/>
              <a:t>listed as:</a:t>
            </a:r>
          </a:p>
          <a:p>
            <a:pPr lvl="1"/>
            <a:r>
              <a:rPr lang="en-US" sz="2800" dirty="0"/>
              <a:t>A11: A Dialogue With the Department of Veterans Affairs (VA): A Federal Agency’s Challenges and Solutions in Working with External IRBs to Facilitate Implementation of the Cooperative Research</a:t>
            </a:r>
          </a:p>
          <a:p>
            <a:pPr lvl="1"/>
            <a:r>
              <a:rPr lang="en-US" sz="2800" dirty="0"/>
              <a:t>The session is listed on the PRIM&amp;R agenda for December 12, 2022 from 11:45 a.m. EST to 12:45 p.m. EST and is available for viewing by registered attendees starting on December 12, 2022.</a:t>
            </a:r>
          </a:p>
        </p:txBody>
      </p:sp>
    </p:spTree>
    <p:extLst>
      <p:ext uri="{BB962C8B-B14F-4D97-AF65-F5344CB8AC3E}">
        <p14:creationId xmlns:p14="http://schemas.microsoft.com/office/powerpoint/2010/main" val="4046042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1DCD-5B0D-4C74-8A37-CF24B0141BF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F16A96A-7E88-4547-9BD9-1EC3236B711A}"/>
              </a:ext>
            </a:extLst>
          </p:cNvPr>
          <p:cNvSpPr>
            <a:spLocks noGrp="1"/>
          </p:cNvSpPr>
          <p:nvPr>
            <p:ph idx="1"/>
          </p:nvPr>
        </p:nvSpPr>
        <p:spPr/>
        <p:txBody>
          <a:bodyPr/>
          <a:lstStyle/>
          <a:p>
            <a:r>
              <a:rPr lang="en-US" dirty="0"/>
              <a:t>ORD continues to work on guidance and tools to support VA Facilities. </a:t>
            </a:r>
          </a:p>
          <a:p>
            <a:r>
              <a:rPr lang="en-US" dirty="0"/>
              <a:t>ORD continues to communicate with the commercial IRBs to address issues and develop solutions and disseminate the information to the VA research community.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64772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CC3D-5A56-4593-8B4E-B41E32E1CFCD}"/>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DA919E78-35C3-4761-BDEB-379D86579701}"/>
              </a:ext>
            </a:extLst>
          </p:cNvPr>
          <p:cNvSpPr>
            <a:spLocks noGrp="1"/>
          </p:cNvSpPr>
          <p:nvPr>
            <p:ph idx="1"/>
          </p:nvPr>
        </p:nvSpPr>
        <p:spPr>
          <a:xfrm>
            <a:off x="371475" y="1361621"/>
            <a:ext cx="11461296" cy="4351338"/>
          </a:xfrm>
        </p:spPr>
        <p:txBody>
          <a:bodyPr/>
          <a:lstStyle/>
          <a:p>
            <a:r>
              <a:rPr lang="en-US" dirty="0">
                <a:ea typeface="+mn-lt"/>
                <a:cs typeface="+mn-lt"/>
              </a:rPr>
              <a:t>A recording of this session and the associated handouts will be available on ORPP&amp;E’s Education and Training website approximately one-week post-webinar.</a:t>
            </a:r>
            <a:endParaRPr lang="en-US" dirty="0">
              <a:cs typeface="Calibri" panose="020F0502020204030204"/>
            </a:endParaRPr>
          </a:p>
          <a:p>
            <a:r>
              <a:rPr lang="en-US" dirty="0">
                <a:ea typeface="+mn-lt"/>
                <a:cs typeface="+mn-lt"/>
              </a:rPr>
              <a:t>An archive of all ORPP&amp;E webinars can be found here:  </a:t>
            </a:r>
            <a:r>
              <a:rPr lang="en-US" dirty="0">
                <a:ea typeface="+mn-lt"/>
                <a:cs typeface="+mn-lt"/>
                <a:hlinkClick r:id="rId2"/>
              </a:rPr>
              <a:t>https://www.research.va.gov/programs/orppe/education/webinars/archives.cfm.</a:t>
            </a:r>
            <a:endParaRPr lang="en-US" dirty="0">
              <a:cs typeface="Calibri"/>
            </a:endParaRPr>
          </a:p>
          <a:p>
            <a:endParaRPr lang="en-US" dirty="0"/>
          </a:p>
        </p:txBody>
      </p:sp>
    </p:spTree>
    <p:extLst>
      <p:ext uri="{BB962C8B-B14F-4D97-AF65-F5344CB8AC3E}">
        <p14:creationId xmlns:p14="http://schemas.microsoft.com/office/powerpoint/2010/main" val="4200490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82B7-567C-45E2-8BD4-C1F7ACD54648}"/>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9C2F5F1-D9BA-4006-AF96-83CB33891DFB}"/>
              </a:ext>
            </a:extLst>
          </p:cNvPr>
          <p:cNvSpPr>
            <a:spLocks noGrp="1"/>
          </p:cNvSpPr>
          <p:nvPr>
            <p:ph idx="1"/>
          </p:nvPr>
        </p:nvSpPr>
        <p:spPr/>
        <p:txBody>
          <a:bodyPr/>
          <a:lstStyle/>
          <a:p>
            <a:r>
              <a:rPr lang="en-US" dirty="0"/>
              <a:t>ORD Regulatory Box: </a:t>
            </a:r>
            <a:r>
              <a:rPr lang="en-US" dirty="0">
                <a:hlinkClick r:id="rId2"/>
              </a:rPr>
              <a:t>VHACOORDREGULATORY@VA.GOV</a:t>
            </a:r>
            <a:endParaRPr lang="en-US" dirty="0"/>
          </a:p>
          <a:p>
            <a:endParaRPr lang="en-US" dirty="0"/>
          </a:p>
        </p:txBody>
      </p:sp>
    </p:spTree>
    <p:extLst>
      <p:ext uri="{BB962C8B-B14F-4D97-AF65-F5344CB8AC3E}">
        <p14:creationId xmlns:p14="http://schemas.microsoft.com/office/powerpoint/2010/main" val="2373865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EFEE-39C7-4A15-AF7C-873953C1E06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03EA58E-5D27-426C-A2EC-8A08BC5C43E6}"/>
              </a:ext>
            </a:extLst>
          </p:cNvPr>
          <p:cNvSpPr>
            <a:spLocks noGrp="1"/>
          </p:cNvSpPr>
          <p:nvPr>
            <p:ph idx="1"/>
          </p:nvPr>
        </p:nvSpPr>
        <p:spPr>
          <a:xfrm>
            <a:off x="285750" y="1089478"/>
            <a:ext cx="10515600" cy="4351338"/>
          </a:xfrm>
        </p:spPr>
        <p:txBody>
          <a:bodyPr/>
          <a:lstStyle/>
          <a:p>
            <a:r>
              <a:rPr lang="en-US" sz="2000" dirty="0">
                <a:hlinkClick r:id="rId2"/>
              </a:rPr>
              <a:t>ORD webpage:    Institutional Review Board (IRB) Oversight for CDC Tecovirimat (TPOXX) IND Expanded Access Program for Monkeypox: Instructions for CDC IRB Reliance For VA Facilities with Research Programs and Related Support of the CDC Tecovirimat Expanded Access Program</a:t>
            </a:r>
            <a:endParaRPr lang="en-US" sz="2000" dirty="0">
              <a:hlinkClick r:id="rId3"/>
            </a:endParaRPr>
          </a:p>
          <a:p>
            <a:r>
              <a:rPr lang="en-US" sz="2000" dirty="0">
                <a:hlinkClick r:id="rId4"/>
              </a:rPr>
              <a:t>CDC webpage:  Information for Healthcare Providers on Obtaining and Using TPOXX (Tecovirimat) for Treatment of Monkeypox | Monkeypox | Poxvirus | CDC</a:t>
            </a:r>
            <a:endParaRPr lang="en-US" sz="2000" dirty="0">
              <a:hlinkClick r:id="rId3"/>
            </a:endParaRPr>
          </a:p>
          <a:p>
            <a:r>
              <a:rPr lang="en-US" sz="2000" dirty="0">
                <a:hlinkClick r:id="rId3"/>
              </a:rPr>
              <a:t>VA Specific Requirements for Informed Consent and HIPAA Authorizations When Using a Commercial IRB</a:t>
            </a:r>
            <a:r>
              <a:rPr lang="en-US" sz="2000" dirty="0"/>
              <a:t> (September 14, 2020)</a:t>
            </a:r>
          </a:p>
          <a:p>
            <a:r>
              <a:rPr lang="en-US" sz="2000" dirty="0">
                <a:cs typeface="Calibri"/>
              </a:rPr>
              <a:t>VHA Directive 1200.05(2): Research and Development Committee (January 7, 2019) at </a:t>
            </a:r>
            <a:r>
              <a:rPr lang="en-US" sz="2000" dirty="0">
                <a:cs typeface="Calibri"/>
                <a:hlinkClick r:id="rId5"/>
              </a:rPr>
              <a:t>VHA Publications</a:t>
            </a:r>
            <a:endParaRPr lang="en-US" sz="2000" dirty="0">
              <a:cs typeface="Calibri"/>
            </a:endParaRPr>
          </a:p>
          <a:p>
            <a:r>
              <a:rPr lang="en-US" sz="2000" dirty="0"/>
              <a:t>ORD’s Policies and Guidance Documents webpage at </a:t>
            </a:r>
            <a:r>
              <a:rPr lang="en-US" sz="2000" dirty="0">
                <a:hlinkClick r:id="rId6"/>
              </a:rPr>
              <a:t>https://www.research.va.gov/resources/policies/</a:t>
            </a:r>
            <a:endParaRPr lang="en-US" sz="2000" dirty="0"/>
          </a:p>
          <a:p>
            <a:pPr marL="0" indent="0">
              <a:buNone/>
            </a:pPr>
            <a:endParaRPr lang="en-US" sz="2000" dirty="0"/>
          </a:p>
          <a:p>
            <a:endParaRPr lang="en-US" sz="2000" dirty="0"/>
          </a:p>
          <a:p>
            <a:pPr marL="0" indent="0">
              <a:buNone/>
            </a:pPr>
            <a:endParaRPr lang="en-US" sz="2000" dirty="0"/>
          </a:p>
          <a:p>
            <a:endParaRPr lang="en-US" sz="2000" dirty="0">
              <a:cs typeface="Calibri"/>
            </a:endParaRPr>
          </a:p>
          <a:p>
            <a:pPr marL="0" indent="0">
              <a:buNone/>
            </a:pPr>
            <a:endParaRPr lang="en-US" sz="2000" dirty="0"/>
          </a:p>
        </p:txBody>
      </p:sp>
    </p:spTree>
    <p:extLst>
      <p:ext uri="{BB962C8B-B14F-4D97-AF65-F5344CB8AC3E}">
        <p14:creationId xmlns:p14="http://schemas.microsoft.com/office/powerpoint/2010/main" val="127782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0B8C-DA42-45FB-9420-35D914E26CF2}"/>
              </a:ext>
            </a:extLst>
          </p:cNvPr>
          <p:cNvSpPr>
            <a:spLocks noGrp="1"/>
          </p:cNvSpPr>
          <p:nvPr>
            <p:ph type="title"/>
          </p:nvPr>
        </p:nvSpPr>
        <p:spPr/>
        <p:txBody>
          <a:bodyPr/>
          <a:lstStyle/>
          <a:p>
            <a:r>
              <a:rPr lang="en-US" dirty="0"/>
              <a:t>Mpox/Orthopoxvirus Cases: December 13, 2022 Compared to September 13, 2022</a:t>
            </a:r>
          </a:p>
        </p:txBody>
      </p:sp>
      <p:sp>
        <p:nvSpPr>
          <p:cNvPr id="7" name="TextBox 6">
            <a:extLst>
              <a:ext uri="{FF2B5EF4-FFF2-40B4-BE49-F238E27FC236}">
                <a16:creationId xmlns:a16="http://schemas.microsoft.com/office/drawing/2014/main" id="{D2F9A569-C9E5-4255-9008-D5B5EDE6285E}"/>
              </a:ext>
            </a:extLst>
          </p:cNvPr>
          <p:cNvSpPr txBox="1"/>
          <p:nvPr/>
        </p:nvSpPr>
        <p:spPr>
          <a:xfrm>
            <a:off x="1600201" y="5802086"/>
            <a:ext cx="8991600" cy="369332"/>
          </a:xfrm>
          <a:prstGeom prst="rect">
            <a:avLst/>
          </a:prstGeom>
          <a:noFill/>
        </p:spPr>
        <p:txBody>
          <a:bodyPr wrap="square" rtlCol="0">
            <a:spAutoFit/>
          </a:bodyPr>
          <a:lstStyle/>
          <a:p>
            <a:r>
              <a:rPr lang="en-US" dirty="0"/>
              <a:t>Reference: https://www.cdc.gov/poxvirus/monkeypox/response/2022/us-map.html#print</a:t>
            </a:r>
          </a:p>
        </p:txBody>
      </p:sp>
      <p:pic>
        <p:nvPicPr>
          <p:cNvPr id="4" name="Picture 3">
            <a:extLst>
              <a:ext uri="{FF2B5EF4-FFF2-40B4-BE49-F238E27FC236}">
                <a16:creationId xmlns:a16="http://schemas.microsoft.com/office/drawing/2014/main" id="{855D2D01-3496-4930-9F4B-1644E817EB50}"/>
              </a:ext>
            </a:extLst>
          </p:cNvPr>
          <p:cNvPicPr>
            <a:picLocks noChangeAspect="1"/>
          </p:cNvPicPr>
          <p:nvPr/>
        </p:nvPicPr>
        <p:blipFill rotWithShape="1">
          <a:blip r:embed="rId3"/>
          <a:srcRect l="17284" t="21867" r="34063" b="13005"/>
          <a:stretch/>
        </p:blipFill>
        <p:spPr>
          <a:xfrm>
            <a:off x="390524" y="1246655"/>
            <a:ext cx="5624383" cy="4234980"/>
          </a:xfrm>
          <a:prstGeom prst="rect">
            <a:avLst/>
          </a:prstGeom>
          <a:ln w="38100">
            <a:solidFill>
              <a:schemeClr val="accent1"/>
            </a:solidFill>
          </a:ln>
        </p:spPr>
      </p:pic>
      <p:pic>
        <p:nvPicPr>
          <p:cNvPr id="5" name="Picture 4">
            <a:extLst>
              <a:ext uri="{FF2B5EF4-FFF2-40B4-BE49-F238E27FC236}">
                <a16:creationId xmlns:a16="http://schemas.microsoft.com/office/drawing/2014/main" id="{270F3435-9AF2-485A-A6E1-714FA765A72A}"/>
              </a:ext>
            </a:extLst>
          </p:cNvPr>
          <p:cNvPicPr>
            <a:picLocks noChangeAspect="1"/>
          </p:cNvPicPr>
          <p:nvPr/>
        </p:nvPicPr>
        <p:blipFill rotWithShape="1">
          <a:blip r:embed="rId4"/>
          <a:srcRect l="30769" t="14055" r="7693" b="5034"/>
          <a:stretch/>
        </p:blipFill>
        <p:spPr bwMode="auto">
          <a:xfrm>
            <a:off x="6177092" y="1246655"/>
            <a:ext cx="5726171" cy="4234980"/>
          </a:xfrm>
          <a:prstGeom prst="rect">
            <a:avLst/>
          </a:prstGeom>
          <a:ln w="38100">
            <a:solidFill>
              <a:srgbClr val="FF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057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5FEE5-E14C-4B9B-B5E4-516790B29D0A}"/>
              </a:ext>
            </a:extLst>
          </p:cNvPr>
          <p:cNvSpPr>
            <a:spLocks noGrp="1"/>
          </p:cNvSpPr>
          <p:nvPr>
            <p:ph type="title"/>
          </p:nvPr>
        </p:nvSpPr>
        <p:spPr>
          <a:xfrm>
            <a:off x="229960" y="155378"/>
            <a:ext cx="11732079" cy="618385"/>
          </a:xfrm>
        </p:spPr>
        <p:txBody>
          <a:bodyPr/>
          <a:lstStyle/>
          <a:p>
            <a:r>
              <a:rPr lang="en-US" sz="3600" dirty="0"/>
              <a:t>VA Facility Implementation of the CDC Expanded Access Program for Use of Tecovirimat (TPOXX®) for Mpox</a:t>
            </a:r>
            <a:endParaRPr lang="en-US" dirty="0"/>
          </a:p>
        </p:txBody>
      </p:sp>
      <p:sp>
        <p:nvSpPr>
          <p:cNvPr id="6" name="Content Placeholder 5">
            <a:extLst>
              <a:ext uri="{FF2B5EF4-FFF2-40B4-BE49-F238E27FC236}">
                <a16:creationId xmlns:a16="http://schemas.microsoft.com/office/drawing/2014/main" id="{80BF55ED-E4F1-4166-85A1-9B6C77F0AFEE}"/>
              </a:ext>
            </a:extLst>
          </p:cNvPr>
          <p:cNvSpPr>
            <a:spLocks noGrp="1"/>
          </p:cNvSpPr>
          <p:nvPr>
            <p:ph idx="1"/>
          </p:nvPr>
        </p:nvSpPr>
        <p:spPr>
          <a:xfrm>
            <a:off x="382360" y="1133021"/>
            <a:ext cx="10906125" cy="4351338"/>
          </a:xfrm>
        </p:spPr>
        <p:txBody>
          <a:bodyPr/>
          <a:lstStyle/>
          <a:p>
            <a:r>
              <a:rPr lang="en-US" dirty="0"/>
              <a:t>Eighty-one (81) VA Facilities are currently approved to participate in the CDC EAP for Tecovirimat using CDC’s Investigational New Drug Application (IND) for the Program.</a:t>
            </a:r>
          </a:p>
          <a:p>
            <a:pPr lvl="1"/>
            <a:r>
              <a:rPr lang="en-US" sz="2800" dirty="0"/>
              <a:t>Seventy-nine (79) VA Facilities are relying upon the CDC IRB </a:t>
            </a:r>
          </a:p>
          <a:p>
            <a:pPr lvl="1"/>
            <a:r>
              <a:rPr lang="en-US" sz="2800" dirty="0"/>
              <a:t>Two (2) VA Facilities are relying upon their own internal IRBs</a:t>
            </a:r>
          </a:p>
          <a:p>
            <a:r>
              <a:rPr lang="en-US" b="0" i="0" dirty="0">
                <a:solidFill>
                  <a:srgbClr val="000000"/>
                </a:solidFill>
                <a:effectLst/>
              </a:rPr>
              <a:t>This EA-IND protocol allows access to and use of TPOXX for treatment of orthopoxvirus infections, including </a:t>
            </a:r>
            <a:r>
              <a:rPr lang="en-US" dirty="0">
                <a:solidFill>
                  <a:srgbClr val="000000"/>
                </a:solidFill>
              </a:rPr>
              <a:t>M</a:t>
            </a:r>
            <a:r>
              <a:rPr lang="en-US" b="0" i="0" dirty="0">
                <a:solidFill>
                  <a:srgbClr val="000000"/>
                </a:solidFill>
                <a:effectLst/>
              </a:rPr>
              <a:t>pox.</a:t>
            </a:r>
          </a:p>
          <a:p>
            <a:r>
              <a:rPr lang="en-US" dirty="0"/>
              <a:t>The name of the CDC Protocol:  Expanded Access IND Protocol: Use of Tecovirimat (TPOXX®) for Treatment of Human Non-Variola Orthopoxvirus Infections in Adults and Children.</a:t>
            </a:r>
          </a:p>
          <a:p>
            <a:pPr marL="0" indent="0">
              <a:buNone/>
            </a:pPr>
            <a:r>
              <a:rPr lang="en-US" dirty="0"/>
              <a:t> </a:t>
            </a:r>
          </a:p>
        </p:txBody>
      </p:sp>
    </p:spTree>
    <p:extLst>
      <p:ext uri="{BB962C8B-B14F-4D97-AF65-F5344CB8AC3E}">
        <p14:creationId xmlns:p14="http://schemas.microsoft.com/office/powerpoint/2010/main" val="44847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9681-8BD1-4844-BCA2-0F55EF309D11}"/>
              </a:ext>
            </a:extLst>
          </p:cNvPr>
          <p:cNvSpPr>
            <a:spLocks noGrp="1"/>
          </p:cNvSpPr>
          <p:nvPr>
            <p:ph type="title"/>
          </p:nvPr>
        </p:nvSpPr>
        <p:spPr/>
        <p:txBody>
          <a:bodyPr/>
          <a:lstStyle/>
          <a:p>
            <a:r>
              <a:rPr lang="en-US" dirty="0"/>
              <a:t>CDC EA-IND Tecovirimat Program for Mpox</a:t>
            </a:r>
          </a:p>
        </p:txBody>
      </p:sp>
      <p:sp>
        <p:nvSpPr>
          <p:cNvPr id="3" name="Content Placeholder 2">
            <a:extLst>
              <a:ext uri="{FF2B5EF4-FFF2-40B4-BE49-F238E27FC236}">
                <a16:creationId xmlns:a16="http://schemas.microsoft.com/office/drawing/2014/main" id="{AFAEE622-D1A7-4A68-B846-6869F44DB7E1}"/>
              </a:ext>
            </a:extLst>
          </p:cNvPr>
          <p:cNvSpPr>
            <a:spLocks noGrp="1"/>
          </p:cNvSpPr>
          <p:nvPr>
            <p:ph idx="1"/>
          </p:nvPr>
        </p:nvSpPr>
        <p:spPr>
          <a:xfrm>
            <a:off x="415017" y="893534"/>
            <a:ext cx="10764612" cy="4351338"/>
          </a:xfrm>
        </p:spPr>
        <p:txBody>
          <a:bodyPr/>
          <a:lstStyle/>
          <a:p>
            <a:r>
              <a:rPr lang="en-US" dirty="0"/>
              <a:t>ORD and the Office of Research Oversight (ORO) have established mechanisms for VHA Facilities to rely upon the CDC Institutional Review Board (IRB) to participate in the expanded access program and are coordinating many of the supporting regulatory needs to the Program.</a:t>
            </a:r>
          </a:p>
          <a:p>
            <a:r>
              <a:rPr lang="en-US" dirty="0"/>
              <a:t>The CDC’s EA-IND Tecovirimat Program for Mpox does not meet the definition of research under the Common Rule.  However, the Program:</a:t>
            </a:r>
          </a:p>
          <a:p>
            <a:pPr lvl="1"/>
            <a:r>
              <a:rPr lang="en-US" sz="2800" dirty="0"/>
              <a:t>Requires IRB approval, and</a:t>
            </a:r>
          </a:p>
          <a:p>
            <a:pPr lvl="1"/>
            <a:r>
              <a:rPr lang="en-US" sz="2800" dirty="0"/>
              <a:t>Requires VA Research and Development (R&amp;D) Committee approval.</a:t>
            </a:r>
          </a:p>
          <a:p>
            <a:r>
              <a:rPr lang="en-US" dirty="0"/>
              <a:t>Neither ORD nor ORO are involved in the procurement or processes to procure Tecovirimat.</a:t>
            </a:r>
          </a:p>
        </p:txBody>
      </p:sp>
    </p:spTree>
    <p:extLst>
      <p:ext uri="{BB962C8B-B14F-4D97-AF65-F5344CB8AC3E}">
        <p14:creationId xmlns:p14="http://schemas.microsoft.com/office/powerpoint/2010/main" val="410012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9681-8BD1-4844-BCA2-0F55EF309D11}"/>
              </a:ext>
            </a:extLst>
          </p:cNvPr>
          <p:cNvSpPr>
            <a:spLocks noGrp="1"/>
          </p:cNvSpPr>
          <p:nvPr>
            <p:ph type="title"/>
          </p:nvPr>
        </p:nvSpPr>
        <p:spPr/>
        <p:txBody>
          <a:bodyPr/>
          <a:lstStyle/>
          <a:p>
            <a:r>
              <a:rPr lang="en-US" dirty="0"/>
              <a:t>CDC EA-IND Tecovirimat Program for Mpox (cont.)</a:t>
            </a:r>
          </a:p>
        </p:txBody>
      </p:sp>
      <p:sp>
        <p:nvSpPr>
          <p:cNvPr id="3" name="Content Placeholder 2">
            <a:extLst>
              <a:ext uri="{FF2B5EF4-FFF2-40B4-BE49-F238E27FC236}">
                <a16:creationId xmlns:a16="http://schemas.microsoft.com/office/drawing/2014/main" id="{AFAEE622-D1A7-4A68-B846-6869F44DB7E1}"/>
              </a:ext>
            </a:extLst>
          </p:cNvPr>
          <p:cNvSpPr>
            <a:spLocks noGrp="1"/>
          </p:cNvSpPr>
          <p:nvPr>
            <p:ph idx="1"/>
          </p:nvPr>
        </p:nvSpPr>
        <p:spPr>
          <a:xfrm>
            <a:off x="576942" y="937078"/>
            <a:ext cx="11462657" cy="4351338"/>
          </a:xfrm>
        </p:spPr>
        <p:txBody>
          <a:bodyPr/>
          <a:lstStyle/>
          <a:p>
            <a:pPr marL="0" indent="0">
              <a:buNone/>
            </a:pPr>
            <a:r>
              <a:rPr lang="en-US" dirty="0"/>
              <a:t>ORD has established a webpage that is frequently updated describing the steps and current forms supporting implementation of this Program:</a:t>
            </a:r>
          </a:p>
          <a:p>
            <a:pPr marL="0" indent="0">
              <a:buNone/>
            </a:pPr>
            <a:endParaRPr lang="en-US" dirty="0"/>
          </a:p>
          <a:p>
            <a:pPr marL="0" indent="0">
              <a:buNone/>
            </a:pPr>
            <a:endParaRPr lang="en-US" dirty="0"/>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sz="2400" dirty="0">
              <a:hlinkClick r:id="rId3"/>
            </a:endParaRPr>
          </a:p>
          <a:p>
            <a:pPr marL="0" indent="0" algn="ctr">
              <a:buNone/>
              <a:tabLst>
                <a:tab pos="804863" algn="l"/>
              </a:tabLst>
            </a:pPr>
            <a:r>
              <a:rPr lang="en-US" sz="2500" dirty="0">
                <a:hlinkClick r:id="rId3"/>
              </a:rPr>
              <a:t>https://www.research.va.gov/programs/orppe/CDC-IRB-TPOXX-EAIND-Program.cfm</a:t>
            </a:r>
            <a:endParaRPr lang="en-US" sz="2500" dirty="0"/>
          </a:p>
          <a:p>
            <a:pPr marL="0" indent="0" algn="ctr">
              <a:buNone/>
            </a:pPr>
            <a:endParaRPr lang="en-US" dirty="0"/>
          </a:p>
        </p:txBody>
      </p:sp>
      <p:pic>
        <p:nvPicPr>
          <p:cNvPr id="6" name="Picture 5">
            <a:extLst>
              <a:ext uri="{FF2B5EF4-FFF2-40B4-BE49-F238E27FC236}">
                <a16:creationId xmlns:a16="http://schemas.microsoft.com/office/drawing/2014/main" id="{D3520454-C232-4414-AB54-FCF41319917E}"/>
              </a:ext>
            </a:extLst>
          </p:cNvPr>
          <p:cNvPicPr>
            <a:picLocks noChangeAspect="1"/>
          </p:cNvPicPr>
          <p:nvPr/>
        </p:nvPicPr>
        <p:blipFill rotWithShape="1">
          <a:blip r:embed="rId4"/>
          <a:srcRect l="1519" t="15644" r="13938" b="14852"/>
          <a:stretch/>
        </p:blipFill>
        <p:spPr>
          <a:xfrm>
            <a:off x="2107747" y="1991077"/>
            <a:ext cx="7130142" cy="3297339"/>
          </a:xfrm>
          <a:prstGeom prst="rect">
            <a:avLst/>
          </a:prstGeom>
          <a:ln w="28575">
            <a:solidFill>
              <a:schemeClr val="accent1"/>
            </a:solidFill>
          </a:ln>
        </p:spPr>
      </p:pic>
    </p:spTree>
    <p:extLst>
      <p:ext uri="{BB962C8B-B14F-4D97-AF65-F5344CB8AC3E}">
        <p14:creationId xmlns:p14="http://schemas.microsoft.com/office/powerpoint/2010/main" val="339859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FD9D-3572-4E72-B69A-0924783EB689}"/>
              </a:ext>
            </a:extLst>
          </p:cNvPr>
          <p:cNvSpPr>
            <a:spLocks noGrp="1"/>
          </p:cNvSpPr>
          <p:nvPr>
            <p:ph type="title"/>
          </p:nvPr>
        </p:nvSpPr>
        <p:spPr>
          <a:xfrm>
            <a:off x="285749" y="166263"/>
            <a:ext cx="11710307" cy="618385"/>
          </a:xfrm>
        </p:spPr>
        <p:txBody>
          <a:bodyPr/>
          <a:lstStyle/>
          <a:p>
            <a:r>
              <a:rPr lang="en-US" dirty="0"/>
              <a:t>CDC EA-IND Tecovirimat Program for Mpox: </a:t>
            </a:r>
            <a:br>
              <a:rPr lang="en-US" dirty="0"/>
            </a:br>
            <a:endParaRPr lang="en-US" dirty="0"/>
          </a:p>
        </p:txBody>
      </p:sp>
      <p:pic>
        <p:nvPicPr>
          <p:cNvPr id="16388" name="Picture 4" descr="See the source image">
            <a:extLst>
              <a:ext uri="{FF2B5EF4-FFF2-40B4-BE49-F238E27FC236}">
                <a16:creationId xmlns:a16="http://schemas.microsoft.com/office/drawing/2014/main" id="{27DF0992-F93A-405D-AC9E-2E5BD2F34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064" y="1127505"/>
            <a:ext cx="4967205" cy="3365858"/>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A83993-DD19-491C-9C39-5B6285CE38F2}"/>
              </a:ext>
            </a:extLst>
          </p:cNvPr>
          <p:cNvSpPr txBox="1"/>
          <p:nvPr/>
        </p:nvSpPr>
        <p:spPr>
          <a:xfrm>
            <a:off x="501423" y="4493363"/>
            <a:ext cx="11620502" cy="523220"/>
          </a:xfrm>
          <a:prstGeom prst="rect">
            <a:avLst/>
          </a:prstGeom>
          <a:noFill/>
        </p:spPr>
        <p:txBody>
          <a:bodyPr wrap="square" rtlCol="0">
            <a:spAutoFit/>
          </a:bodyPr>
          <a:lstStyle/>
          <a:p>
            <a:r>
              <a:rPr lang="en-US" sz="2800" b="1" dirty="0">
                <a:solidFill>
                  <a:schemeClr val="accent1">
                    <a:lumMod val="50000"/>
                  </a:schemeClr>
                </a:solidFill>
              </a:rPr>
              <a:t>              PROTOCOL CHANGES</a:t>
            </a:r>
            <a:r>
              <a:rPr lang="en-US" sz="2800" b="1" dirty="0"/>
              <a:t>                      </a:t>
            </a:r>
            <a:r>
              <a:rPr lang="en-US" sz="2800" b="1" dirty="0">
                <a:solidFill>
                  <a:schemeClr val="accent6">
                    <a:lumMod val="75000"/>
                  </a:schemeClr>
                </a:solidFill>
              </a:rPr>
              <a:t>INFORMED CONSENT TOPICS</a:t>
            </a:r>
            <a:r>
              <a:rPr lang="en-US" sz="2800" b="1" dirty="0"/>
              <a:t>	</a:t>
            </a:r>
            <a:endParaRPr lang="en-US" sz="2800" b="1" dirty="0">
              <a:solidFill>
                <a:schemeClr val="accent2">
                  <a:lumMod val="50000"/>
                </a:schemeClr>
              </a:solidFill>
            </a:endParaRPr>
          </a:p>
        </p:txBody>
      </p:sp>
      <p:pic>
        <p:nvPicPr>
          <p:cNvPr id="5" name="Picture 2" descr="See the source image">
            <a:extLst>
              <a:ext uri="{FF2B5EF4-FFF2-40B4-BE49-F238E27FC236}">
                <a16:creationId xmlns:a16="http://schemas.microsoft.com/office/drawing/2014/main" id="{8C8EBF84-67BF-4DBA-ABC4-021032E08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32" y="1127505"/>
            <a:ext cx="4337932" cy="336585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9530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E8194E-7563-40EA-99BF-1A0D935CDBD6}">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http://schemas.microsoft.com/sharepoint/v3"/>
    <ds:schemaRef ds:uri="http://schemas.microsoft.com/office/2006/documentManagement/types"/>
    <ds:schemaRef ds:uri="77dce447-0566-47ff-8c07-c9b85fda5322"/>
    <ds:schemaRef ds:uri="b3b97a4c-43ac-46e7-9970-904f1e1efc09"/>
    <ds:schemaRef ds:uri="http://www.w3.org/XML/1998/namespace"/>
    <ds:schemaRef ds:uri="http://purl.org/dc/dcmitype/"/>
  </ds:schemaRefs>
</ds:datastoreItem>
</file>

<file path=customXml/itemProps2.xml><?xml version="1.0" encoding="utf-8"?>
<ds:datastoreItem xmlns:ds="http://schemas.openxmlformats.org/officeDocument/2006/customXml" ds:itemID="{F847F0F2-A753-4677-81FE-34B3768B44F5}">
  <ds:schemaRefs>
    <ds:schemaRef ds:uri="http://schemas.microsoft.com/sharepoint/v3/contenttype/forms"/>
  </ds:schemaRefs>
</ds:datastoreItem>
</file>

<file path=customXml/itemProps3.xml><?xml version="1.0" encoding="utf-8"?>
<ds:datastoreItem xmlns:ds="http://schemas.openxmlformats.org/officeDocument/2006/customXml" ds:itemID="{FE196DAA-A73E-4219-A038-30DF2FB13D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ChooseVA</Template>
  <TotalTime>5876</TotalTime>
  <Words>4256</Words>
  <Application>Microsoft Office PowerPoint</Application>
  <PresentationFormat>Widescreen</PresentationFormat>
  <Paragraphs>227</Paragraphs>
  <Slides>48</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5" baseType="lpstr">
      <vt:lpstr>Arial</vt:lpstr>
      <vt:lpstr>Bradley Hand ITC</vt:lpstr>
      <vt:lpstr>Calibri</vt:lpstr>
      <vt:lpstr>Calibri Light</vt:lpstr>
      <vt:lpstr>Wingdings</vt:lpstr>
      <vt:lpstr>VA1</vt:lpstr>
      <vt:lpstr>think-cell Slide</vt:lpstr>
      <vt:lpstr>  Bi-Monthly Updates in Human Research Protections</vt:lpstr>
      <vt:lpstr> </vt:lpstr>
      <vt:lpstr>Purpose</vt:lpstr>
      <vt:lpstr>Monkeypox/Orthopoxvirus Cases: December 13, 2022</vt:lpstr>
      <vt:lpstr>Mpox/Orthopoxvirus Cases: December 13, 2022 Compared to September 13, 2022</vt:lpstr>
      <vt:lpstr>VA Facility Implementation of the CDC Expanded Access Program for Use of Tecovirimat (TPOXX®) for Mpox</vt:lpstr>
      <vt:lpstr>CDC EA-IND Tecovirimat Program for Mpox</vt:lpstr>
      <vt:lpstr>CDC EA-IND Tecovirimat Program for Mpox (cont.)</vt:lpstr>
      <vt:lpstr>CDC EA-IND Tecovirimat Program for Mpox:  </vt:lpstr>
      <vt:lpstr>CDC EA-IND Tecovirimat Program for MPOX:  Summary of Protocol Changes</vt:lpstr>
      <vt:lpstr>CDC EA-IND Tecovirimat Program for Mpox:  Revised Protocol Version 6.2 (October 24, 2022) </vt:lpstr>
      <vt:lpstr>CDC EA-IND Tecovirimat Program for Mpox:  Revised Protocol Version 6.2 (October 24, 2022) – cont. </vt:lpstr>
      <vt:lpstr>CDC EA-IND Tecovirimat Program for Mpox:  Revised Protocol Version 6.2 (October 24, 2022) – cont. </vt:lpstr>
      <vt:lpstr>CDC EA-IND Tecovirimat Program for Mpox:  Tecovirimat (TPOXX) IND Online Registry for Providers and Facilities </vt:lpstr>
      <vt:lpstr>Tecovirimat (TPOXX) IND Online Registry for Providers and Facilities: Providers Instructions</vt:lpstr>
      <vt:lpstr>For Providers: Tecovirimat (TPOXX) IND Online Registry</vt:lpstr>
      <vt:lpstr>CDC EA-IND Tecovirimat Program for Mpox</vt:lpstr>
      <vt:lpstr>CDC EA-IND Tecovirimat Program for Mpox:  Informed Consent</vt:lpstr>
      <vt:lpstr>CDC IRB-Approved Informed Consent Reminder</vt:lpstr>
      <vt:lpstr>Many Patients in the CDC EA-IND Tecovirimat Program for Mpox are Not Consented in the VA Facility  </vt:lpstr>
      <vt:lpstr>Remote Consent – Methods to Obtain Patients’ Executed Documents as Approved by the CDC IRB </vt:lpstr>
      <vt:lpstr>CDC EA-IND Tecovirimat Program for Monkeypox:  Informed Consent Mechanisms: VA DocuSign</vt:lpstr>
      <vt:lpstr>ORD Guidance on Use of VA DocuSign for the CDC EA-IND Tecovirimat Program</vt:lpstr>
      <vt:lpstr>CDC EA-IND Tecovirimat Program for Mpox:                      Additional Job Aid Tool for VA DocuSign </vt:lpstr>
      <vt:lpstr>CDC EA-IND Tecovirimat Program for Mpox:                       Digital Images </vt:lpstr>
      <vt:lpstr>CDC EA-IND Tecovirimat Program for Mpox:                       Digital Images – VA Treating Clinician Takes the Images </vt:lpstr>
      <vt:lpstr>CDC EA-IND Tecovirimat Program for Mpox:                       Digital Images – VA Patient Uses My Healthe Vet </vt:lpstr>
      <vt:lpstr>CDC EA-IND Tecovirimat Program for Mpox:                       Digital Images – VA Patient Uses Personal Equipment (not MyHealtheVet)  </vt:lpstr>
      <vt:lpstr>CDC EA-IND Tecovirimat Program for Mpox:                       Digital Images – VA Patient Uses Personal Equipment (not MyHealtheVet) (cont.)  </vt:lpstr>
      <vt:lpstr>Digital Images – VA Subjects Use Personal Equipment (not MyHealtheVet) Important Considerations for VA Research Studies</vt:lpstr>
      <vt:lpstr>CDC EA-IND Tecovirimat Program for Mpox:  Informed Consent Mechanisms: iMED</vt:lpstr>
      <vt:lpstr>Commercial (Independent) IRBs Questions Received by ORD and ORD-Approved Commercial IRBs</vt:lpstr>
      <vt:lpstr>Commercial Issue:  Master Protocol Changes</vt:lpstr>
      <vt:lpstr>Commercial IRB Issue:  Master Protocol Changes</vt:lpstr>
      <vt:lpstr>Questions and Answers from ORD’s Regulatory Mailbox</vt:lpstr>
      <vt:lpstr>Question #1:  IRB Tie Votes</vt:lpstr>
      <vt:lpstr>Question and Answer:  IRB Tie Votes</vt:lpstr>
      <vt:lpstr>Question #2:  Informed Consent Requirements – Specimen Banking Date of Destruction</vt:lpstr>
      <vt:lpstr>Informed Consent Requirements – Specimen Banking Date of Destruction: Regulatory Considerations</vt:lpstr>
      <vt:lpstr>Question: and Answer:  Informed Consent Requirements – Specimen Banking Date of Destruction</vt:lpstr>
      <vt:lpstr>Question #3:  Approvals of Non-VA Biobanks</vt:lpstr>
      <vt:lpstr>Non-VA Biobanks: Prior ORD “Off-Site Biobanking Waiver”</vt:lpstr>
      <vt:lpstr>Question and Response:  Approvals of Non-VA Biobanks</vt:lpstr>
      <vt:lpstr>ORD and ORO Activities for the PRIM&amp;R Annual Conference: December 12-15, 2022 </vt:lpstr>
      <vt:lpstr>Summary</vt:lpstr>
      <vt:lpstr>Availability of Recording</vt:lpstr>
      <vt:lpstr>Contact Information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Bi-Monthly Updates in Human Research Protections</dc:title>
  <dc:subject>Bi-Monthly Updates in Human Research Protections</dc:subject>
  <dc:creator>Laracuente, Antonio J</dc:creator>
  <cp:keywords>Bi-Monthly Updates in Human Research Protections</cp:keywords>
  <cp:lastModifiedBy>Rivera, Portia T</cp:lastModifiedBy>
  <cp:revision>171</cp:revision>
  <dcterms:created xsi:type="dcterms:W3CDTF">2022-01-07T15:46:04Z</dcterms:created>
  <dcterms:modified xsi:type="dcterms:W3CDTF">2022-12-15T17:38:31Z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