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5"/>
  </p:notesMasterIdLst>
  <p:sldIdLst>
    <p:sldId id="274" r:id="rId5"/>
    <p:sldId id="838841398" r:id="rId6"/>
    <p:sldId id="838841401" r:id="rId7"/>
    <p:sldId id="838841397" r:id="rId8"/>
    <p:sldId id="838841394" r:id="rId9"/>
    <p:sldId id="838841395" r:id="rId10"/>
    <p:sldId id="838841353" r:id="rId11"/>
    <p:sldId id="838841390" r:id="rId12"/>
    <p:sldId id="838841396" r:id="rId13"/>
    <p:sldId id="838841391"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59C4DFC-1FA8-4EB3-B4BD-DC24305DD001}">
          <p14:sldIdLst>
            <p14:sldId id="274"/>
            <p14:sldId id="838841398"/>
            <p14:sldId id="838841401"/>
            <p14:sldId id="838841397"/>
            <p14:sldId id="838841394"/>
            <p14:sldId id="838841395"/>
            <p14:sldId id="838841353"/>
            <p14:sldId id="838841390"/>
            <p14:sldId id="838841396"/>
            <p14:sldId id="83884139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1D6A25-4335-F31F-037B-5264622BFCF8}" name="Negrete, Maria (Titan Alpha)" initials="NM(A" userId="S::Maria.Negrete2@va.gov::0a4ba534-701a-455c-bf6c-e730d0a01c09" providerId="AD"/>
  <p188:author id="{57FF0554-D6D0-6CDF-A32B-C009199611CC}" name="Murphy, Diane E." initials="ME" userId="S::diane.murphy3@va.gov::25ebc3d9-7cfa-4ac1-9788-77fe46a03c98" providerId="AD"/>
  <p188:author id="{A4F754DA-B2C4-C695-EC82-8C721E0F92A2}" name="Berlow, Jason" initials="BJ" userId="S::Jason.Berlow@va.gov::2ca71643-eff5-4d67-b81e-ca1c03f44d5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rlow, Jason" initials="BJ" lastIdx="2" clrIdx="0">
    <p:extLst>
      <p:ext uri="{19B8F6BF-5375-455C-9EA6-DF929625EA0E}">
        <p15:presenceInfo xmlns:p15="http://schemas.microsoft.com/office/powerpoint/2012/main" userId="S::Jason.Berlow@va.gov::2ca71643-eff5-4d67-b81e-ca1c03f44d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F0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76EB6E-CE02-4B78-BDD7-552667D760A0}" v="7" dt="2023-12-14T21:44:58.3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gunoori, Wilma" userId="S::wilma.jogunoori2@va.gov::f86a4b72-6a38-48ba-a5ee-a41769b1ee8a" providerId="AD" clId="Web-{A756466F-5D19-FB92-A641-A3DA9014292F}"/>
    <pc:docChg chg="sldOrd">
      <pc:chgData name="Jogunoori, Wilma" userId="S::wilma.jogunoori2@va.gov::f86a4b72-6a38-48ba-a5ee-a41769b1ee8a" providerId="AD" clId="Web-{A756466F-5D19-FB92-A641-A3DA9014292F}" dt="2023-12-14T21:27:35.245" v="1"/>
      <pc:docMkLst>
        <pc:docMk/>
      </pc:docMkLst>
      <pc:sldChg chg="ord">
        <pc:chgData name="Jogunoori, Wilma" userId="S::wilma.jogunoori2@va.gov::f86a4b72-6a38-48ba-a5ee-a41769b1ee8a" providerId="AD" clId="Web-{A756466F-5D19-FB92-A641-A3DA9014292F}" dt="2023-12-14T21:16:42.954" v="0"/>
        <pc:sldMkLst>
          <pc:docMk/>
          <pc:sldMk cId="1658496644" sldId="838841388"/>
        </pc:sldMkLst>
      </pc:sldChg>
      <pc:sldChg chg="ord">
        <pc:chgData name="Jogunoori, Wilma" userId="S::wilma.jogunoori2@va.gov::f86a4b72-6a38-48ba-a5ee-a41769b1ee8a" providerId="AD" clId="Web-{A756466F-5D19-FB92-A641-A3DA9014292F}" dt="2023-12-14T21:27:35.245" v="1"/>
        <pc:sldMkLst>
          <pc:docMk/>
          <pc:sldMk cId="70172039" sldId="838841396"/>
        </pc:sldMkLst>
      </pc:sldChg>
    </pc:docChg>
  </pc:docChgLst>
  <pc:docChgLst>
    <pc:chgData name="Jacobson, Marty R." userId="S::marty.jacobson@va.gov::5d232208-fcda-4281-b8aa-322e723ab919" providerId="AD" clId="Web-{47D83717-F198-4F36-7135-10D00C126A21}"/>
    <pc:docChg chg="sldOrd">
      <pc:chgData name="Jacobson, Marty R." userId="S::marty.jacobson@va.gov::5d232208-fcda-4281-b8aa-322e723ab919" providerId="AD" clId="Web-{47D83717-F198-4F36-7135-10D00C126A21}" dt="2023-12-14T20:11:52.588" v="0"/>
      <pc:docMkLst>
        <pc:docMk/>
      </pc:docMkLst>
      <pc:sldChg chg="ord">
        <pc:chgData name="Jacobson, Marty R." userId="S::marty.jacobson@va.gov::5d232208-fcda-4281-b8aa-322e723ab919" providerId="AD" clId="Web-{47D83717-F198-4F36-7135-10D00C126A21}" dt="2023-12-14T20:11:52.588" v="0"/>
        <pc:sldMkLst>
          <pc:docMk/>
          <pc:sldMk cId="3351863490" sldId="838841367"/>
        </pc:sldMkLst>
      </pc:sldChg>
    </pc:docChg>
  </pc:docChgLst>
  <pc:docChgLst>
    <pc:chgData name="Sharma, Ramratan" userId="d39c4cf6-8b4b-427c-a327-bec359a4a9dc" providerId="ADAL" clId="{E4DE2AE1-FC5C-4702-98D1-D3AE983B50AB}"/>
    <pc:docChg chg="custSel delSld modSld sldOrd modSection">
      <pc:chgData name="Sharma, Ramratan" userId="d39c4cf6-8b4b-427c-a327-bec359a4a9dc" providerId="ADAL" clId="{E4DE2AE1-FC5C-4702-98D1-D3AE983B50AB}" dt="2023-12-15T19:47:05.496" v="218" actId="20577"/>
      <pc:docMkLst>
        <pc:docMk/>
      </pc:docMkLst>
      <pc:sldChg chg="del">
        <pc:chgData name="Sharma, Ramratan" userId="d39c4cf6-8b4b-427c-a327-bec359a4a9dc" providerId="ADAL" clId="{E4DE2AE1-FC5C-4702-98D1-D3AE983B50AB}" dt="2023-12-15T19:14:43.346" v="4" actId="47"/>
        <pc:sldMkLst>
          <pc:docMk/>
          <pc:sldMk cId="4120565422" sldId="257"/>
        </pc:sldMkLst>
      </pc:sldChg>
      <pc:sldChg chg="modSp mod">
        <pc:chgData name="Sharma, Ramratan" userId="d39c4cf6-8b4b-427c-a327-bec359a4a9dc" providerId="ADAL" clId="{E4DE2AE1-FC5C-4702-98D1-D3AE983B50AB}" dt="2023-12-15T19:46:29.116" v="216" actId="20577"/>
        <pc:sldMkLst>
          <pc:docMk/>
          <pc:sldMk cId="2240003729" sldId="274"/>
        </pc:sldMkLst>
        <pc:spChg chg="mod">
          <ac:chgData name="Sharma, Ramratan" userId="d39c4cf6-8b4b-427c-a327-bec359a4a9dc" providerId="ADAL" clId="{E4DE2AE1-FC5C-4702-98D1-D3AE983B50AB}" dt="2023-12-15T19:46:29.116" v="216" actId="20577"/>
          <ac:spMkLst>
            <pc:docMk/>
            <pc:sldMk cId="2240003729" sldId="274"/>
            <ac:spMk id="3" creationId="{55C8F484-6B8B-49B7-BAA2-C5FBA584D1C0}"/>
          </ac:spMkLst>
        </pc:spChg>
      </pc:sldChg>
      <pc:sldChg chg="del">
        <pc:chgData name="Sharma, Ramratan" userId="d39c4cf6-8b4b-427c-a327-bec359a4a9dc" providerId="ADAL" clId="{E4DE2AE1-FC5C-4702-98D1-D3AE983B50AB}" dt="2023-12-15T19:14:45.252" v="5" actId="47"/>
        <pc:sldMkLst>
          <pc:docMk/>
          <pc:sldMk cId="1303812276" sldId="838841309"/>
        </pc:sldMkLst>
      </pc:sldChg>
      <pc:sldChg chg="del">
        <pc:chgData name="Sharma, Ramratan" userId="d39c4cf6-8b4b-427c-a327-bec359a4a9dc" providerId="ADAL" clId="{E4DE2AE1-FC5C-4702-98D1-D3AE983B50AB}" dt="2023-12-15T19:19:41.399" v="13" actId="47"/>
        <pc:sldMkLst>
          <pc:docMk/>
          <pc:sldMk cId="431940698" sldId="838841317"/>
        </pc:sldMkLst>
      </pc:sldChg>
      <pc:sldChg chg="del">
        <pc:chgData name="Sharma, Ramratan" userId="d39c4cf6-8b4b-427c-a327-bec359a4a9dc" providerId="ADAL" clId="{E4DE2AE1-FC5C-4702-98D1-D3AE983B50AB}" dt="2023-12-15T19:35:54.417" v="86" actId="47"/>
        <pc:sldMkLst>
          <pc:docMk/>
          <pc:sldMk cId="2097082982" sldId="838841356"/>
        </pc:sldMkLst>
      </pc:sldChg>
      <pc:sldChg chg="del">
        <pc:chgData name="Sharma, Ramratan" userId="d39c4cf6-8b4b-427c-a327-bec359a4a9dc" providerId="ADAL" clId="{E4DE2AE1-FC5C-4702-98D1-D3AE983B50AB}" dt="2023-12-15T19:17:35.627" v="12" actId="47"/>
        <pc:sldMkLst>
          <pc:docMk/>
          <pc:sldMk cId="3351863490" sldId="838841367"/>
        </pc:sldMkLst>
      </pc:sldChg>
      <pc:sldChg chg="del">
        <pc:chgData name="Sharma, Ramratan" userId="d39c4cf6-8b4b-427c-a327-bec359a4a9dc" providerId="ADAL" clId="{E4DE2AE1-FC5C-4702-98D1-D3AE983B50AB}" dt="2023-12-15T19:36:11.104" v="88" actId="47"/>
        <pc:sldMkLst>
          <pc:docMk/>
          <pc:sldMk cId="2877549835" sldId="838841368"/>
        </pc:sldMkLst>
      </pc:sldChg>
      <pc:sldChg chg="del">
        <pc:chgData name="Sharma, Ramratan" userId="d39c4cf6-8b4b-427c-a327-bec359a4a9dc" providerId="ADAL" clId="{E4DE2AE1-FC5C-4702-98D1-D3AE983B50AB}" dt="2023-12-15T19:36:22.515" v="91" actId="47"/>
        <pc:sldMkLst>
          <pc:docMk/>
          <pc:sldMk cId="474718727" sldId="838841385"/>
        </pc:sldMkLst>
      </pc:sldChg>
      <pc:sldChg chg="del">
        <pc:chgData name="Sharma, Ramratan" userId="d39c4cf6-8b4b-427c-a327-bec359a4a9dc" providerId="ADAL" clId="{E4DE2AE1-FC5C-4702-98D1-D3AE983B50AB}" dt="2023-12-15T19:21:04.772" v="16" actId="47"/>
        <pc:sldMkLst>
          <pc:docMk/>
          <pc:sldMk cId="1658496644" sldId="838841388"/>
        </pc:sldMkLst>
      </pc:sldChg>
      <pc:sldChg chg="del">
        <pc:chgData name="Sharma, Ramratan" userId="d39c4cf6-8b4b-427c-a327-bec359a4a9dc" providerId="ADAL" clId="{E4DE2AE1-FC5C-4702-98D1-D3AE983B50AB}" dt="2023-12-15T19:19:51.708" v="15" actId="47"/>
        <pc:sldMkLst>
          <pc:docMk/>
          <pc:sldMk cId="4049211611" sldId="838841389"/>
        </pc:sldMkLst>
      </pc:sldChg>
      <pc:sldChg chg="modSp mod">
        <pc:chgData name="Sharma, Ramratan" userId="d39c4cf6-8b4b-427c-a327-bec359a4a9dc" providerId="ADAL" clId="{E4DE2AE1-FC5C-4702-98D1-D3AE983B50AB}" dt="2023-12-15T19:41:25.952" v="152" actId="13926"/>
        <pc:sldMkLst>
          <pc:docMk/>
          <pc:sldMk cId="633350832" sldId="838841390"/>
        </pc:sldMkLst>
        <pc:spChg chg="mod">
          <ac:chgData name="Sharma, Ramratan" userId="d39c4cf6-8b4b-427c-a327-bec359a4a9dc" providerId="ADAL" clId="{E4DE2AE1-FC5C-4702-98D1-D3AE983B50AB}" dt="2023-12-15T19:41:25.952" v="152" actId="13926"/>
          <ac:spMkLst>
            <pc:docMk/>
            <pc:sldMk cId="633350832" sldId="838841390"/>
            <ac:spMk id="3" creationId="{58989E07-95F2-B4DF-8995-48C2F6DC9271}"/>
          </ac:spMkLst>
        </pc:spChg>
      </pc:sldChg>
      <pc:sldChg chg="addSp delSp modSp mod ord">
        <pc:chgData name="Sharma, Ramratan" userId="d39c4cf6-8b4b-427c-a327-bec359a4a9dc" providerId="ADAL" clId="{E4DE2AE1-FC5C-4702-98D1-D3AE983B50AB}" dt="2023-12-15T19:47:05.496" v="218" actId="20577"/>
        <pc:sldMkLst>
          <pc:docMk/>
          <pc:sldMk cId="1294064302" sldId="838841391"/>
        </pc:sldMkLst>
        <pc:spChg chg="mod">
          <ac:chgData name="Sharma, Ramratan" userId="d39c4cf6-8b4b-427c-a327-bec359a4a9dc" providerId="ADAL" clId="{E4DE2AE1-FC5C-4702-98D1-D3AE983B50AB}" dt="2023-12-15T19:47:05.496" v="218" actId="20577"/>
          <ac:spMkLst>
            <pc:docMk/>
            <pc:sldMk cId="1294064302" sldId="838841391"/>
            <ac:spMk id="2" creationId="{588D592B-06CE-BE81-43AE-85E307C64726}"/>
          </ac:spMkLst>
        </pc:spChg>
        <pc:spChg chg="del mod">
          <ac:chgData name="Sharma, Ramratan" userId="d39c4cf6-8b4b-427c-a327-bec359a4a9dc" providerId="ADAL" clId="{E4DE2AE1-FC5C-4702-98D1-D3AE983B50AB}" dt="2023-12-15T19:41:47.945" v="155" actId="478"/>
          <ac:spMkLst>
            <pc:docMk/>
            <pc:sldMk cId="1294064302" sldId="838841391"/>
            <ac:spMk id="5" creationId="{99D4E35D-74A3-45D1-97E1-10182B316DB1}"/>
          </ac:spMkLst>
        </pc:spChg>
        <pc:spChg chg="add del mod">
          <ac:chgData name="Sharma, Ramratan" userId="d39c4cf6-8b4b-427c-a327-bec359a4a9dc" providerId="ADAL" clId="{E4DE2AE1-FC5C-4702-98D1-D3AE983B50AB}" dt="2023-12-15T19:42:12.296" v="159" actId="478"/>
          <ac:spMkLst>
            <pc:docMk/>
            <pc:sldMk cId="1294064302" sldId="838841391"/>
            <ac:spMk id="7" creationId="{A4F02E05-B734-AC11-0ED9-2AC059C28B58}"/>
          </ac:spMkLst>
        </pc:spChg>
        <pc:picChg chg="mod">
          <ac:chgData name="Sharma, Ramratan" userId="d39c4cf6-8b4b-427c-a327-bec359a4a9dc" providerId="ADAL" clId="{E4DE2AE1-FC5C-4702-98D1-D3AE983B50AB}" dt="2023-12-15T19:42:45.550" v="165" actId="14100"/>
          <ac:picMkLst>
            <pc:docMk/>
            <pc:sldMk cId="1294064302" sldId="838841391"/>
            <ac:picMk id="6" creationId="{180AA817-1058-AD2F-7D04-398C8A5E91FD}"/>
          </ac:picMkLst>
        </pc:picChg>
      </pc:sldChg>
      <pc:sldChg chg="del">
        <pc:chgData name="Sharma, Ramratan" userId="d39c4cf6-8b4b-427c-a327-bec359a4a9dc" providerId="ADAL" clId="{E4DE2AE1-FC5C-4702-98D1-D3AE983B50AB}" dt="2023-12-15T19:36:20.190" v="90" actId="47"/>
        <pc:sldMkLst>
          <pc:docMk/>
          <pc:sldMk cId="684082185" sldId="838841392"/>
        </pc:sldMkLst>
      </pc:sldChg>
      <pc:sldChg chg="del">
        <pc:chgData name="Sharma, Ramratan" userId="d39c4cf6-8b4b-427c-a327-bec359a4a9dc" providerId="ADAL" clId="{E4DE2AE1-FC5C-4702-98D1-D3AE983B50AB}" dt="2023-12-15T19:36:16.211" v="89" actId="47"/>
        <pc:sldMkLst>
          <pc:docMk/>
          <pc:sldMk cId="3263288701" sldId="838841393"/>
        </pc:sldMkLst>
      </pc:sldChg>
      <pc:sldChg chg="modSp mod">
        <pc:chgData name="Sharma, Ramratan" userId="d39c4cf6-8b4b-427c-a327-bec359a4a9dc" providerId="ADAL" clId="{E4DE2AE1-FC5C-4702-98D1-D3AE983B50AB}" dt="2023-12-15T19:40:22.847" v="150" actId="13926"/>
        <pc:sldMkLst>
          <pc:docMk/>
          <pc:sldMk cId="1327011184" sldId="838841394"/>
        </pc:sldMkLst>
        <pc:spChg chg="mod">
          <ac:chgData name="Sharma, Ramratan" userId="d39c4cf6-8b4b-427c-a327-bec359a4a9dc" providerId="ADAL" clId="{E4DE2AE1-FC5C-4702-98D1-D3AE983B50AB}" dt="2023-12-15T19:40:22.847" v="150" actId="13926"/>
          <ac:spMkLst>
            <pc:docMk/>
            <pc:sldMk cId="1327011184" sldId="838841394"/>
            <ac:spMk id="3" creationId="{12C5AB0E-9190-B65E-0B7A-B53B21B68B21}"/>
          </ac:spMkLst>
        </pc:spChg>
      </pc:sldChg>
      <pc:sldChg chg="modSp mod">
        <pc:chgData name="Sharma, Ramratan" userId="d39c4cf6-8b4b-427c-a327-bec359a4a9dc" providerId="ADAL" clId="{E4DE2AE1-FC5C-4702-98D1-D3AE983B50AB}" dt="2023-12-15T19:40:30.095" v="151" actId="13926"/>
        <pc:sldMkLst>
          <pc:docMk/>
          <pc:sldMk cId="1401768515" sldId="838841395"/>
        </pc:sldMkLst>
        <pc:spChg chg="mod">
          <ac:chgData name="Sharma, Ramratan" userId="d39c4cf6-8b4b-427c-a327-bec359a4a9dc" providerId="ADAL" clId="{E4DE2AE1-FC5C-4702-98D1-D3AE983B50AB}" dt="2023-12-15T19:40:30.095" v="151" actId="13926"/>
          <ac:spMkLst>
            <pc:docMk/>
            <pc:sldMk cId="1401768515" sldId="838841395"/>
            <ac:spMk id="3" creationId="{47C92816-3CDD-38AD-C11B-98E25F61DD82}"/>
          </ac:spMkLst>
        </pc:spChg>
      </pc:sldChg>
      <pc:sldChg chg="modSp mod">
        <pc:chgData name="Sharma, Ramratan" userId="d39c4cf6-8b4b-427c-a327-bec359a4a9dc" providerId="ADAL" clId="{E4DE2AE1-FC5C-4702-98D1-D3AE983B50AB}" dt="2023-12-15T19:39:10.282" v="145" actId="14100"/>
        <pc:sldMkLst>
          <pc:docMk/>
          <pc:sldMk cId="70172039" sldId="838841396"/>
        </pc:sldMkLst>
        <pc:spChg chg="mod">
          <ac:chgData name="Sharma, Ramratan" userId="d39c4cf6-8b4b-427c-a327-bec359a4a9dc" providerId="ADAL" clId="{E4DE2AE1-FC5C-4702-98D1-D3AE983B50AB}" dt="2023-12-15T19:39:10.282" v="145" actId="14100"/>
          <ac:spMkLst>
            <pc:docMk/>
            <pc:sldMk cId="70172039" sldId="838841396"/>
            <ac:spMk id="3" creationId="{8B013926-4148-3F78-B5EB-CA539A66D9A0}"/>
          </ac:spMkLst>
        </pc:spChg>
      </pc:sldChg>
      <pc:sldChg chg="addSp delSp modSp mod">
        <pc:chgData name="Sharma, Ramratan" userId="d39c4cf6-8b4b-427c-a327-bec359a4a9dc" providerId="ADAL" clId="{E4DE2AE1-FC5C-4702-98D1-D3AE983B50AB}" dt="2023-12-15T19:17:26.804" v="11"/>
        <pc:sldMkLst>
          <pc:docMk/>
          <pc:sldMk cId="1220518518" sldId="838841398"/>
        </pc:sldMkLst>
        <pc:spChg chg="add del mod">
          <ac:chgData name="Sharma, Ramratan" userId="d39c4cf6-8b4b-427c-a327-bec359a4a9dc" providerId="ADAL" clId="{E4DE2AE1-FC5C-4702-98D1-D3AE983B50AB}" dt="2023-12-15T19:17:26.804" v="11"/>
          <ac:spMkLst>
            <pc:docMk/>
            <pc:sldMk cId="1220518518" sldId="838841398"/>
            <ac:spMk id="5" creationId="{8A9A13DC-ED39-2047-C7BA-8DBBD2985059}"/>
          </ac:spMkLst>
        </pc:spChg>
        <pc:spChg chg="add mod">
          <ac:chgData name="Sharma, Ramratan" userId="d39c4cf6-8b4b-427c-a327-bec359a4a9dc" providerId="ADAL" clId="{E4DE2AE1-FC5C-4702-98D1-D3AE983B50AB}" dt="2023-12-15T19:17:26.804" v="11"/>
          <ac:spMkLst>
            <pc:docMk/>
            <pc:sldMk cId="1220518518" sldId="838841398"/>
            <ac:spMk id="6" creationId="{C5D30204-1CDC-AB9E-AADC-7922F282218E}"/>
          </ac:spMkLst>
        </pc:spChg>
        <pc:spChg chg="del">
          <ac:chgData name="Sharma, Ramratan" userId="d39c4cf6-8b4b-427c-a327-bec359a4a9dc" providerId="ADAL" clId="{E4DE2AE1-FC5C-4702-98D1-D3AE983B50AB}" dt="2023-12-15T19:16:50.941" v="7" actId="478"/>
          <ac:spMkLst>
            <pc:docMk/>
            <pc:sldMk cId="1220518518" sldId="838841398"/>
            <ac:spMk id="13" creationId="{7E3F05C8-311F-739E-3914-295D8DE78785}"/>
          </ac:spMkLst>
        </pc:spChg>
        <pc:picChg chg="del">
          <ac:chgData name="Sharma, Ramratan" userId="d39c4cf6-8b4b-427c-a327-bec359a4a9dc" providerId="ADAL" clId="{E4DE2AE1-FC5C-4702-98D1-D3AE983B50AB}" dt="2023-12-15T19:16:44.276" v="6" actId="478"/>
          <ac:picMkLst>
            <pc:docMk/>
            <pc:sldMk cId="1220518518" sldId="838841398"/>
            <ac:picMk id="10" creationId="{F79AE8E9-442C-784A-8E6F-6EC39C1437CE}"/>
          </ac:picMkLst>
        </pc:picChg>
        <pc:picChg chg="del">
          <ac:chgData name="Sharma, Ramratan" userId="d39c4cf6-8b4b-427c-a327-bec359a4a9dc" providerId="ADAL" clId="{E4DE2AE1-FC5C-4702-98D1-D3AE983B50AB}" dt="2023-12-15T19:17:11.933" v="9" actId="478"/>
          <ac:picMkLst>
            <pc:docMk/>
            <pc:sldMk cId="1220518518" sldId="838841398"/>
            <ac:picMk id="12" creationId="{D95934A3-C3EB-EF17-305A-38C6829B9C7E}"/>
          </ac:picMkLst>
        </pc:picChg>
      </pc:sldChg>
      <pc:sldChg chg="del">
        <pc:chgData name="Sharma, Ramratan" userId="d39c4cf6-8b4b-427c-a327-bec359a4a9dc" providerId="ADAL" clId="{E4DE2AE1-FC5C-4702-98D1-D3AE983B50AB}" dt="2023-12-15T19:19:42.923" v="14" actId="47"/>
        <pc:sldMkLst>
          <pc:docMk/>
          <pc:sldMk cId="751648654" sldId="838841399"/>
        </pc:sldMkLst>
      </pc:sldChg>
      <pc:sldChg chg="del">
        <pc:chgData name="Sharma, Ramratan" userId="d39c4cf6-8b4b-427c-a327-bec359a4a9dc" providerId="ADAL" clId="{E4DE2AE1-FC5C-4702-98D1-D3AE983B50AB}" dt="2023-12-15T19:36:00.804" v="87" actId="47"/>
        <pc:sldMkLst>
          <pc:docMk/>
          <pc:sldMk cId="1159093040" sldId="838841400"/>
        </pc:sldMkLst>
      </pc:sldChg>
    </pc:docChg>
  </pc:docChgLst>
  <pc:docChgLst>
    <pc:chgData name="Thompson, Laura" userId="S::laura.thompson@va.gov::202bc24d-d731-4669-bcaf-800dc1b7ceb2" providerId="AD" clId="Web-{F3F3A84B-D8B9-FC2A-DC0B-8438916458BA}"/>
    <pc:docChg chg="modSld">
      <pc:chgData name="Thompson, Laura" userId="S::laura.thompson@va.gov::202bc24d-d731-4669-bcaf-800dc1b7ceb2" providerId="AD" clId="Web-{F3F3A84B-D8B9-FC2A-DC0B-8438916458BA}" dt="2023-12-14T19:21:32.486" v="1"/>
      <pc:docMkLst>
        <pc:docMk/>
      </pc:docMkLst>
      <pc:sldChg chg="modSp">
        <pc:chgData name="Thompson, Laura" userId="S::laura.thompson@va.gov::202bc24d-d731-4669-bcaf-800dc1b7ceb2" providerId="AD" clId="Web-{F3F3A84B-D8B9-FC2A-DC0B-8438916458BA}" dt="2023-12-14T19:21:32.486" v="1"/>
        <pc:sldMkLst>
          <pc:docMk/>
          <pc:sldMk cId="2097082982" sldId="838841356"/>
        </pc:sldMkLst>
        <pc:picChg chg="mod modCrop">
          <ac:chgData name="Thompson, Laura" userId="S::laura.thompson@va.gov::202bc24d-d731-4669-bcaf-800dc1b7ceb2" providerId="AD" clId="Web-{F3F3A84B-D8B9-FC2A-DC0B-8438916458BA}" dt="2023-12-14T19:21:32.486" v="1"/>
          <ac:picMkLst>
            <pc:docMk/>
            <pc:sldMk cId="2097082982" sldId="838841356"/>
            <ac:picMk id="6" creationId="{1F9CDB4B-657E-DEFC-AEBB-19AC8B15E3A5}"/>
          </ac:picMkLst>
        </pc:picChg>
      </pc:sldChg>
    </pc:docChg>
  </pc:docChgLst>
  <pc:docChgLst>
    <pc:chgData name="Thakur, Margarita (she/her/hers)" userId="dafb4b01-348b-4366-b4a7-2493d8a3c91f" providerId="ADAL" clId="{83AB0BF3-EEDE-48AF-A66F-919BF4D8C25D}"/>
    <pc:docChg chg="undo redo custSel modSld">
      <pc:chgData name="Thakur, Margarita (she/her/hers)" userId="dafb4b01-348b-4366-b4a7-2493d8a3c91f" providerId="ADAL" clId="{83AB0BF3-EEDE-48AF-A66F-919BF4D8C25D}" dt="2023-12-15T00:07:58.822" v="8" actId="13926"/>
      <pc:docMkLst>
        <pc:docMk/>
      </pc:docMkLst>
      <pc:sldChg chg="modSp mod">
        <pc:chgData name="Thakur, Margarita (she/her/hers)" userId="dafb4b01-348b-4366-b4a7-2493d8a3c91f" providerId="ADAL" clId="{83AB0BF3-EEDE-48AF-A66F-919BF4D8C25D}" dt="2023-12-15T00:03:56.147" v="5" actId="1076"/>
        <pc:sldMkLst>
          <pc:docMk/>
          <pc:sldMk cId="2097082982" sldId="838841356"/>
        </pc:sldMkLst>
        <pc:picChg chg="mod">
          <ac:chgData name="Thakur, Margarita (she/her/hers)" userId="dafb4b01-348b-4366-b4a7-2493d8a3c91f" providerId="ADAL" clId="{83AB0BF3-EEDE-48AF-A66F-919BF4D8C25D}" dt="2023-12-15T00:03:56.147" v="5" actId="1076"/>
          <ac:picMkLst>
            <pc:docMk/>
            <pc:sldMk cId="2097082982" sldId="838841356"/>
            <ac:picMk id="6" creationId="{1F9CDB4B-657E-DEFC-AEBB-19AC8B15E3A5}"/>
          </ac:picMkLst>
        </pc:picChg>
      </pc:sldChg>
      <pc:sldChg chg="modSp mod">
        <pc:chgData name="Thakur, Margarita (she/her/hers)" userId="dafb4b01-348b-4366-b4a7-2493d8a3c91f" providerId="ADAL" clId="{83AB0BF3-EEDE-48AF-A66F-919BF4D8C25D}" dt="2023-12-15T00:03:59.389" v="7" actId="13926"/>
        <pc:sldMkLst>
          <pc:docMk/>
          <pc:sldMk cId="1401768515" sldId="838841395"/>
        </pc:sldMkLst>
        <pc:spChg chg="mod">
          <ac:chgData name="Thakur, Margarita (she/her/hers)" userId="dafb4b01-348b-4366-b4a7-2493d8a3c91f" providerId="ADAL" clId="{83AB0BF3-EEDE-48AF-A66F-919BF4D8C25D}" dt="2023-12-15T00:03:59.389" v="7" actId="13926"/>
          <ac:spMkLst>
            <pc:docMk/>
            <pc:sldMk cId="1401768515" sldId="838841395"/>
            <ac:spMk id="3" creationId="{47C92816-3CDD-38AD-C11B-98E25F61DD82}"/>
          </ac:spMkLst>
        </pc:spChg>
      </pc:sldChg>
      <pc:sldChg chg="modSp mod">
        <pc:chgData name="Thakur, Margarita (she/her/hers)" userId="dafb4b01-348b-4366-b4a7-2493d8a3c91f" providerId="ADAL" clId="{83AB0BF3-EEDE-48AF-A66F-919BF4D8C25D}" dt="2023-12-15T00:07:58.822" v="8" actId="13926"/>
        <pc:sldMkLst>
          <pc:docMk/>
          <pc:sldMk cId="70172039" sldId="838841396"/>
        </pc:sldMkLst>
        <pc:spChg chg="mod">
          <ac:chgData name="Thakur, Margarita (she/her/hers)" userId="dafb4b01-348b-4366-b4a7-2493d8a3c91f" providerId="ADAL" clId="{83AB0BF3-EEDE-48AF-A66F-919BF4D8C25D}" dt="2023-12-15T00:07:58.822" v="8" actId="13926"/>
          <ac:spMkLst>
            <pc:docMk/>
            <pc:sldMk cId="70172039" sldId="838841396"/>
            <ac:spMk id="3" creationId="{8B013926-4148-3F78-B5EB-CA539A66D9A0}"/>
          </ac:spMkLst>
        </pc:spChg>
      </pc:sldChg>
      <pc:sldChg chg="modSp mod">
        <pc:chgData name="Thakur, Margarita (she/her/hers)" userId="dafb4b01-348b-4366-b4a7-2493d8a3c91f" providerId="ADAL" clId="{83AB0BF3-EEDE-48AF-A66F-919BF4D8C25D}" dt="2023-12-14T23:53:16.959" v="1" actId="13926"/>
        <pc:sldMkLst>
          <pc:docMk/>
          <pc:sldMk cId="1432096164" sldId="838841397"/>
        </pc:sldMkLst>
        <pc:graphicFrameChg chg="modGraphic">
          <ac:chgData name="Thakur, Margarita (she/her/hers)" userId="dafb4b01-348b-4366-b4a7-2493d8a3c91f" providerId="ADAL" clId="{83AB0BF3-EEDE-48AF-A66F-919BF4D8C25D}" dt="2023-12-14T23:53:16.959" v="1" actId="13926"/>
          <ac:graphicFrameMkLst>
            <pc:docMk/>
            <pc:sldMk cId="1432096164" sldId="838841397"/>
            <ac:graphicFrameMk id="5" creationId="{F0EF25C8-1B5F-7195-8F30-CE3FF87DFF98}"/>
          </ac:graphicFrameMkLst>
        </pc:graphicFrameChg>
      </pc:sldChg>
    </pc:docChg>
  </pc:docChgLst>
  <pc:docChgLst>
    <pc:chgData name="Bryan, Dennis N." userId="a9a51ce7-9ce5-4dfe-977f-065e9e55a897" providerId="ADAL" clId="{4776EB6E-CE02-4B78-BDD7-552667D760A0}"/>
    <pc:docChg chg="modNotesMaster">
      <pc:chgData name="Bryan, Dennis N." userId="a9a51ce7-9ce5-4dfe-977f-065e9e55a897" providerId="ADAL" clId="{4776EB6E-CE02-4B78-BDD7-552667D760A0}" dt="2023-12-14T20:20:25.628" v="0"/>
      <pc:docMkLst>
        <pc:docMk/>
      </pc:docMkLst>
    </pc:docChg>
  </pc:docChgLst>
  <pc:docChgLst>
    <pc:chgData name="Dye Zibart, Lyndsey R." userId="S::lyndsey.dyezibart@va.gov::c7717ccd-6c94-4356-b98c-7885eacdf1a4" providerId="AD" clId="Web-{6A701A47-918D-EA88-6060-AC684E26C12F}"/>
    <pc:docChg chg="sldOrd">
      <pc:chgData name="Dye Zibart, Lyndsey R." userId="S::lyndsey.dyezibart@va.gov::c7717ccd-6c94-4356-b98c-7885eacdf1a4" providerId="AD" clId="Web-{6A701A47-918D-EA88-6060-AC684E26C12F}" dt="2023-12-15T18:39:44.212" v="0"/>
      <pc:docMkLst>
        <pc:docMk/>
      </pc:docMkLst>
      <pc:sldChg chg="ord">
        <pc:chgData name="Dye Zibart, Lyndsey R." userId="S::lyndsey.dyezibart@va.gov::c7717ccd-6c94-4356-b98c-7885eacdf1a4" providerId="AD" clId="Web-{6A701A47-918D-EA88-6060-AC684E26C12F}" dt="2023-12-15T18:39:44.212" v="0"/>
        <pc:sldMkLst>
          <pc:docMk/>
          <pc:sldMk cId="1432096164" sldId="83884139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64EDC7D-6D2B-48BC-A863-DE8E3C60BC9F}" type="datetimeFigureOut">
              <a:rPr lang="en-US" smtClean="0"/>
              <a:t>12/19/2023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02574F8-C803-4BA0-BA40-396F8B7B22AC}" type="slidenum">
              <a:rPr lang="en-US" smtClean="0"/>
              <a:t>‹#›</a:t>
            </a:fld>
            <a:endParaRPr lang="en-US"/>
          </a:p>
        </p:txBody>
      </p:sp>
    </p:spTree>
    <p:extLst>
      <p:ext uri="{BB962C8B-B14F-4D97-AF65-F5344CB8AC3E}">
        <p14:creationId xmlns:p14="http://schemas.microsoft.com/office/powerpoint/2010/main" val="248833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74058821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15110722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3946DA-7B17-4B8B-9018-B13D3B82D5C6}" type="datetime1">
              <a:rPr lang="en-US" smtClean="0"/>
              <a:t>12/19/2023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932276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png"/><Relationship Id="rId4" Type="http://schemas.openxmlformats.org/officeDocument/2006/relationships/theme" Target="../theme/theme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95" imgH="396" progId="TCLayout.ActiveDocument.1">
                  <p:embed/>
                </p:oleObj>
              </mc:Choice>
              <mc:Fallback>
                <p:oleObj name="think-cell Slide" r:id="rId7"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9"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62040924"/>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3" r:id="rId3"/>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gao.gov/legal/appropriations-law/red-book"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0A97B40-0E24-405D-9340-F4C2098E3709}"/>
              </a:ext>
            </a:extLst>
          </p:cNvPr>
          <p:cNvSpPr>
            <a:spLocks noGrp="1"/>
          </p:cNvSpPr>
          <p:nvPr>
            <p:ph type="subTitle" idx="1"/>
          </p:nvPr>
        </p:nvSpPr>
        <p:spPr>
          <a:xfrm>
            <a:off x="461568" y="2576202"/>
            <a:ext cx="6095551" cy="2473253"/>
          </a:xfrm>
        </p:spPr>
        <p:txBody>
          <a:bodyPr vert="horz" lIns="91440" tIns="45720" rIns="91440" bIns="45720" rtlCol="0" anchor="t">
            <a:normAutofit/>
          </a:bodyPr>
          <a:lstStyle/>
          <a:p>
            <a:endParaRPr lang="en-US"/>
          </a:p>
          <a:p>
            <a:endParaRPr lang="en-US"/>
          </a:p>
          <a:p>
            <a:endParaRPr lang="en-US"/>
          </a:p>
        </p:txBody>
      </p:sp>
      <p:pic>
        <p:nvPicPr>
          <p:cNvPr id="5" name="Picture 10" descr="VASeal transp">
            <a:extLst>
              <a:ext uri="{FF2B5EF4-FFF2-40B4-BE49-F238E27FC236}">
                <a16:creationId xmlns:a16="http://schemas.microsoft.com/office/drawing/2014/main" id="{DFCFC220-AB91-4D5C-983B-017756DBAAAB}"/>
              </a:ext>
            </a:extLst>
          </p:cNvPr>
          <p:cNvPicPr>
            <a:picLocks noChangeAspect="1" noChangeArrowheads="1"/>
          </p:cNvPicPr>
          <p:nvPr/>
        </p:nvPicPr>
        <p:blipFill rotWithShape="1">
          <a:blip r:embed="rId2" cstate="print"/>
          <a:srcRect l="2879" r="1" b="1"/>
          <a:stretch/>
        </p:blipFill>
        <p:spPr bwMode="auto">
          <a:xfrm>
            <a:off x="8569666" y="2893809"/>
            <a:ext cx="2532684" cy="2591092"/>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p:spPr>
      </p:pic>
      <p:sp>
        <p:nvSpPr>
          <p:cNvPr id="3" name="TextBox 2">
            <a:extLst>
              <a:ext uri="{FF2B5EF4-FFF2-40B4-BE49-F238E27FC236}">
                <a16:creationId xmlns:a16="http://schemas.microsoft.com/office/drawing/2014/main" id="{55C8F484-6B8B-49B7-BAA2-C5FBA584D1C0}"/>
              </a:ext>
            </a:extLst>
          </p:cNvPr>
          <p:cNvSpPr txBox="1"/>
          <p:nvPr/>
        </p:nvSpPr>
        <p:spPr>
          <a:xfrm>
            <a:off x="461567" y="1204842"/>
            <a:ext cx="10892233" cy="1446550"/>
          </a:xfrm>
          <a:prstGeom prst="rect">
            <a:avLst/>
          </a:prstGeom>
          <a:noFill/>
        </p:spPr>
        <p:txBody>
          <a:bodyPr wrap="square" lIns="91440" tIns="45720" rIns="91440" bIns="45720" rtlCol="0" anchor="t">
            <a:spAutoFit/>
          </a:bodyPr>
          <a:lstStyle/>
          <a:p>
            <a:pPr algn="ctr"/>
            <a:r>
              <a:rPr lang="en-US" sz="4400" dirty="0"/>
              <a:t>VA Funding Requirements Training to </a:t>
            </a:r>
          </a:p>
          <a:p>
            <a:pPr algn="ctr"/>
            <a:r>
              <a:rPr lang="en-US" sz="4400" dirty="0"/>
              <a:t>Principal Investigators</a:t>
            </a:r>
            <a:endParaRPr lang="en-US" sz="4400" dirty="0">
              <a:cs typeface="Calibri"/>
            </a:endParaRPr>
          </a:p>
        </p:txBody>
      </p:sp>
      <p:sp>
        <p:nvSpPr>
          <p:cNvPr id="2" name="Slide Number Placeholder 1">
            <a:extLst>
              <a:ext uri="{FF2B5EF4-FFF2-40B4-BE49-F238E27FC236}">
                <a16:creationId xmlns:a16="http://schemas.microsoft.com/office/drawing/2014/main" id="{34434A85-9CC5-4E29-9666-74DA3E13829B}"/>
              </a:ext>
            </a:extLst>
          </p:cNvPr>
          <p:cNvSpPr>
            <a:spLocks noGrp="1"/>
          </p:cNvSpPr>
          <p:nvPr>
            <p:ph type="sldNum" sz="quarter" idx="12"/>
          </p:nvPr>
        </p:nvSpPr>
        <p:spPr/>
        <p:txBody>
          <a:bodyPr/>
          <a:lstStyle/>
          <a:p>
            <a:fld id="{670A9334-4E67-F94F-A05E-0CE8B74A054E}" type="slidenum">
              <a:rPr lang="en-US" smtClean="0"/>
              <a:pPr/>
              <a:t>1</a:t>
            </a:fld>
            <a:endParaRPr lang="en-US"/>
          </a:p>
        </p:txBody>
      </p:sp>
      <p:sp>
        <p:nvSpPr>
          <p:cNvPr id="7" name="Subtitle 3">
            <a:extLst>
              <a:ext uri="{FF2B5EF4-FFF2-40B4-BE49-F238E27FC236}">
                <a16:creationId xmlns:a16="http://schemas.microsoft.com/office/drawing/2014/main" id="{788C140D-A3DA-406D-89E4-B35663EE3CFC}"/>
              </a:ext>
            </a:extLst>
          </p:cNvPr>
          <p:cNvSpPr txBox="1">
            <a:spLocks/>
          </p:cNvSpPr>
          <p:nvPr/>
        </p:nvSpPr>
        <p:spPr>
          <a:xfrm>
            <a:off x="537069" y="3011648"/>
            <a:ext cx="6095551" cy="247325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December 14, 2023</a:t>
            </a:r>
          </a:p>
          <a:p>
            <a:r>
              <a:rPr lang="en-US">
                <a:cs typeface="Calibri"/>
              </a:rPr>
              <a:t>Jason Berlow, CGFM, ORD Finance </a:t>
            </a:r>
          </a:p>
          <a:p>
            <a:r>
              <a:rPr lang="en-US">
                <a:cs typeface="Calibri"/>
              </a:rPr>
              <a:t>Erin Olson, CGFM, ORD Finance</a:t>
            </a:r>
          </a:p>
          <a:p>
            <a:r>
              <a:rPr lang="en-US">
                <a:cs typeface="Calibri"/>
              </a:rPr>
              <a:t>Kari Points, Iowa City VAMC</a:t>
            </a:r>
          </a:p>
          <a:p>
            <a:endParaRPr lang="en-US">
              <a:cs typeface="Calibri"/>
            </a:endParaRPr>
          </a:p>
          <a:p>
            <a:endParaRPr lang="en-US">
              <a:cs typeface="Calibri"/>
            </a:endParaRPr>
          </a:p>
        </p:txBody>
      </p:sp>
    </p:spTree>
    <p:extLst>
      <p:ext uri="{BB962C8B-B14F-4D97-AF65-F5344CB8AC3E}">
        <p14:creationId xmlns:p14="http://schemas.microsoft.com/office/powerpoint/2010/main" val="224000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592B-06CE-BE81-43AE-85E307C64726}"/>
              </a:ext>
            </a:extLst>
          </p:cNvPr>
          <p:cNvSpPr>
            <a:spLocks noGrp="1"/>
          </p:cNvSpPr>
          <p:nvPr>
            <p:ph type="title"/>
          </p:nvPr>
        </p:nvSpPr>
        <p:spPr/>
        <p:txBody>
          <a:bodyPr/>
          <a:lstStyle/>
          <a:p>
            <a:r>
              <a:rPr lang="en-US"/>
              <a:t>Section 4: PI Attestation Documentation</a:t>
            </a:r>
          </a:p>
        </p:txBody>
      </p:sp>
      <p:sp>
        <p:nvSpPr>
          <p:cNvPr id="4" name="Slide Number Placeholder 3">
            <a:extLst>
              <a:ext uri="{FF2B5EF4-FFF2-40B4-BE49-F238E27FC236}">
                <a16:creationId xmlns:a16="http://schemas.microsoft.com/office/drawing/2014/main" id="{6797A520-3E7F-4534-1203-3C42F285047A}"/>
              </a:ext>
            </a:extLst>
          </p:cNvPr>
          <p:cNvSpPr>
            <a:spLocks noGrp="1"/>
          </p:cNvSpPr>
          <p:nvPr>
            <p:ph type="sldNum" sz="quarter" idx="12"/>
          </p:nvPr>
        </p:nvSpPr>
        <p:spPr/>
        <p:txBody>
          <a:bodyPr/>
          <a:lstStyle/>
          <a:p>
            <a:fld id="{670A9334-4E67-F94F-A05E-0CE8B74A054E}" type="slidenum">
              <a:rPr lang="en-US" smtClean="0"/>
              <a:t>10</a:t>
            </a:fld>
            <a:endParaRPr lang="en-US"/>
          </a:p>
        </p:txBody>
      </p:sp>
      <p:pic>
        <p:nvPicPr>
          <p:cNvPr id="6" name="Picture 1">
            <a:extLst>
              <a:ext uri="{FF2B5EF4-FFF2-40B4-BE49-F238E27FC236}">
                <a16:creationId xmlns:a16="http://schemas.microsoft.com/office/drawing/2014/main" id="{180AA817-1058-AD2F-7D04-398C8A5E9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007165"/>
            <a:ext cx="11548441" cy="5088835"/>
          </a:xfrm>
          <a:prstGeom prst="rect">
            <a:avLst/>
          </a:prstGeom>
          <a:noFill/>
          <a:ln w="9525">
            <a:solidFill>
              <a:srgbClr val="000000"/>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06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428B-E006-1369-172A-E133B0DEE8BD}"/>
              </a:ext>
            </a:extLst>
          </p:cNvPr>
          <p:cNvSpPr>
            <a:spLocks noGrp="1"/>
          </p:cNvSpPr>
          <p:nvPr>
            <p:ph type="title"/>
          </p:nvPr>
        </p:nvSpPr>
        <p:spPr/>
        <p:txBody>
          <a:bodyPr/>
          <a:lstStyle/>
          <a:p>
            <a:r>
              <a:rPr lang="en-US"/>
              <a:t>Section 1: The VA Research Appropriation </a:t>
            </a:r>
          </a:p>
        </p:txBody>
      </p:sp>
      <p:sp>
        <p:nvSpPr>
          <p:cNvPr id="4" name="Slide Number Placeholder 3">
            <a:extLst>
              <a:ext uri="{FF2B5EF4-FFF2-40B4-BE49-F238E27FC236}">
                <a16:creationId xmlns:a16="http://schemas.microsoft.com/office/drawing/2014/main" id="{1C19D071-D376-7BFA-35CB-29690D22EA02}"/>
              </a:ext>
            </a:extLst>
          </p:cNvPr>
          <p:cNvSpPr>
            <a:spLocks noGrp="1"/>
          </p:cNvSpPr>
          <p:nvPr>
            <p:ph type="sldNum" sz="quarter" idx="12"/>
          </p:nvPr>
        </p:nvSpPr>
        <p:spPr/>
        <p:txBody>
          <a:bodyPr/>
          <a:lstStyle/>
          <a:p>
            <a:fld id="{670A9334-4E67-F94F-A05E-0CE8B74A054E}" type="slidenum">
              <a:rPr lang="en-US" smtClean="0"/>
              <a:t>2</a:t>
            </a:fld>
            <a:endParaRPr lang="en-US"/>
          </a:p>
        </p:txBody>
      </p:sp>
      <p:sp>
        <p:nvSpPr>
          <p:cNvPr id="6" name="Content Placeholder 4">
            <a:extLst>
              <a:ext uri="{FF2B5EF4-FFF2-40B4-BE49-F238E27FC236}">
                <a16:creationId xmlns:a16="http://schemas.microsoft.com/office/drawing/2014/main" id="{C5D30204-1CDC-AB9E-AADC-7922F282218E}"/>
              </a:ext>
            </a:extLst>
          </p:cNvPr>
          <p:cNvSpPr>
            <a:spLocks noGrp="1"/>
          </p:cNvSpPr>
          <p:nvPr>
            <p:ph idx="1"/>
          </p:nvPr>
        </p:nvSpPr>
        <p:spPr>
          <a:xfrm>
            <a:off x="371475" y="1362075"/>
            <a:ext cx="11503025" cy="4351338"/>
          </a:xfrm>
        </p:spPr>
        <p:txBody>
          <a:bodyPr/>
          <a:lstStyle/>
          <a:p>
            <a:r>
              <a:rPr lang="en-US"/>
              <a:t>Appropriation Law:</a:t>
            </a:r>
          </a:p>
          <a:p>
            <a:pPr lvl="1"/>
            <a:r>
              <a:rPr lang="en-US"/>
              <a:t>Article I, Section 9, of the U.S. Constitution, “no money shall be drawn from the Treasury, but in Consequence of Appropriations made by Law.” </a:t>
            </a:r>
          </a:p>
          <a:p>
            <a:pPr lvl="1"/>
            <a:r>
              <a:rPr lang="en-US" kern="1200">
                <a:solidFill>
                  <a:schemeClr val="tx1"/>
                </a:solidFill>
                <a:latin typeface="+mn-lt"/>
                <a:ea typeface="+mn-ea"/>
                <a:cs typeface="+mn-cs"/>
              </a:rPr>
              <a:t>There are some basic concepts that are fundamental for your understanding of how you can obligate/expend funding from the </a:t>
            </a:r>
            <a:r>
              <a:rPr lang="en-US" b="1" kern="1200">
                <a:solidFill>
                  <a:schemeClr val="tx1"/>
                </a:solidFill>
                <a:latin typeface="+mn-lt"/>
                <a:ea typeface="+mn-ea"/>
                <a:cs typeface="+mn-cs"/>
              </a:rPr>
              <a:t>Medical and Prosthetics Research Appropriation</a:t>
            </a:r>
            <a:r>
              <a:rPr lang="en-US" kern="1200">
                <a:solidFill>
                  <a:schemeClr val="tx1"/>
                </a:solidFill>
                <a:latin typeface="+mn-lt"/>
                <a:ea typeface="+mn-ea"/>
                <a:cs typeface="+mn-cs"/>
              </a:rPr>
              <a:t> in your program or station. Most of these references are codified in the: </a:t>
            </a:r>
            <a:r>
              <a:rPr lang="en-US"/>
              <a:t>Principles of Federal Appropriations Law, also known as the Red Book (</a:t>
            </a:r>
            <a:r>
              <a:rPr lang="en-US">
                <a:hlinkClick r:id="rId2"/>
              </a:rPr>
              <a:t>GAO’s multi-volume treatise concerning federal fiscal law</a:t>
            </a:r>
            <a:r>
              <a:rPr lang="en-US"/>
              <a:t>).  </a:t>
            </a:r>
          </a:p>
          <a:p>
            <a:pPr lvl="1"/>
            <a:r>
              <a:rPr lang="en-US"/>
              <a:t>GAO updates the Red Book’s content with new laws, federal court rulings, and appropriations law decisions. </a:t>
            </a:r>
          </a:p>
          <a:p>
            <a:pPr marL="0" indent="0">
              <a:buNone/>
            </a:pPr>
            <a:endParaRPr lang="en-US"/>
          </a:p>
        </p:txBody>
      </p:sp>
    </p:spTree>
    <p:extLst>
      <p:ext uri="{BB962C8B-B14F-4D97-AF65-F5344CB8AC3E}">
        <p14:creationId xmlns:p14="http://schemas.microsoft.com/office/powerpoint/2010/main" val="122051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70467-CBC0-8C91-9AD3-BB9D6E7E33CE}"/>
              </a:ext>
            </a:extLst>
          </p:cNvPr>
          <p:cNvSpPr>
            <a:spLocks noGrp="1"/>
          </p:cNvSpPr>
          <p:nvPr>
            <p:ph type="title"/>
          </p:nvPr>
        </p:nvSpPr>
        <p:spPr/>
        <p:txBody>
          <a:bodyPr/>
          <a:lstStyle/>
          <a:p>
            <a:pPr marL="0" rtl="0" eaLnBrk="1" fontAlgn="t" latinLnBrk="0" hangingPunct="1">
              <a:spcBef>
                <a:spcPts val="0"/>
              </a:spcBef>
              <a:spcAft>
                <a:spcPts val="0"/>
              </a:spcAft>
            </a:pPr>
            <a:br>
              <a:rPr lang="en-US" sz="2800" b="0" i="0" u="none" strike="noStrike" kern="1200">
                <a:solidFill>
                  <a:srgbClr val="FFFFFF"/>
                </a:solidFill>
                <a:effectLst/>
                <a:latin typeface="Calibri" panose="020F0502020204030204" pitchFamily="34" charset="0"/>
              </a:rPr>
            </a:br>
            <a:r>
              <a:rPr lang="en-US" sz="2800" b="0" i="0" u="none" strike="noStrike" kern="1200">
                <a:solidFill>
                  <a:srgbClr val="FFFFFF"/>
                </a:solidFill>
                <a:effectLst/>
                <a:latin typeface="Calibri" panose="020F0502020204030204" pitchFamily="34" charset="0"/>
              </a:rPr>
              <a:t>FY 24 Appropriations Status</a:t>
            </a:r>
            <a:br>
              <a:rPr lang="en-US" sz="2800" b="0" i="0" u="none" strike="noStrike">
                <a:effectLst/>
                <a:latin typeface="Arial" panose="020B0604020202020204" pitchFamily="34" charset="0"/>
              </a:rPr>
            </a:br>
            <a:endParaRPr lang="en-US" sz="2800"/>
          </a:p>
        </p:txBody>
      </p:sp>
      <p:sp>
        <p:nvSpPr>
          <p:cNvPr id="3" name="Content Placeholder 2">
            <a:extLst>
              <a:ext uri="{FF2B5EF4-FFF2-40B4-BE49-F238E27FC236}">
                <a16:creationId xmlns:a16="http://schemas.microsoft.com/office/drawing/2014/main" id="{25DE81FF-96FD-347E-6353-38A9D556F4E6}"/>
              </a:ext>
            </a:extLst>
          </p:cNvPr>
          <p:cNvSpPr>
            <a:spLocks noGrp="1"/>
          </p:cNvSpPr>
          <p:nvPr>
            <p:ph idx="1"/>
          </p:nvPr>
        </p:nvSpPr>
        <p:spPr/>
        <p:txBody>
          <a:bodyPr vert="horz" lIns="91440" tIns="45720" rIns="91440" bIns="45720" rtlCol="0" anchor="t">
            <a:noAutofit/>
          </a:bodyPr>
          <a:lstStyle/>
          <a:p>
            <a:r>
              <a:rPr lang="en-US"/>
              <a:t>The second CR expires on January 19, 2024 (for the VA).</a:t>
            </a:r>
          </a:p>
          <a:p>
            <a:r>
              <a:rPr lang="en-US"/>
              <a:t>When Congress returns from winter recess, they will have very few days to pass another CR or enact full-year appropriations bills.</a:t>
            </a:r>
          </a:p>
          <a:p>
            <a:r>
              <a:rPr lang="en-US"/>
              <a:t>Continue to follow our CR guidance, as we anticipate we will be in CR beyond January 19</a:t>
            </a:r>
            <a:r>
              <a:rPr lang="en-US" baseline="30000"/>
              <a:t>th</a:t>
            </a:r>
            <a:r>
              <a:rPr lang="en-US"/>
              <a:t>, this means:</a:t>
            </a:r>
          </a:p>
          <a:p>
            <a:pPr lvl="1"/>
            <a:r>
              <a:rPr lang="en-US"/>
              <a:t>During this time, stations should continue to obligate current year (0161A1 24-25) for all necessary payroll, purchase cards, intergovernmental personnel agreements (IPAs) needed through the end of the CR.​</a:t>
            </a:r>
            <a:endParaRPr lang="en-US">
              <a:cs typeface="Calibri"/>
            </a:endParaRPr>
          </a:p>
          <a:p>
            <a:pPr lvl="1"/>
            <a:r>
              <a:rPr lang="en-US">
                <a:cs typeface="Calibri"/>
              </a:rPr>
              <a:t>Non-severable contracts should not be obligated past the CR period.</a:t>
            </a:r>
            <a:endParaRPr lang="en-US"/>
          </a:p>
          <a:p>
            <a:pPr lvl="1"/>
            <a:r>
              <a:rPr lang="en-US"/>
              <a:t>Continue to follow ORD guidance for Prior Year funding, do not execute cost transfers.​</a:t>
            </a:r>
          </a:p>
        </p:txBody>
      </p:sp>
      <p:sp>
        <p:nvSpPr>
          <p:cNvPr id="4" name="Slide Number Placeholder 3">
            <a:extLst>
              <a:ext uri="{FF2B5EF4-FFF2-40B4-BE49-F238E27FC236}">
                <a16:creationId xmlns:a16="http://schemas.microsoft.com/office/drawing/2014/main" id="{82F3C4D4-C07B-D9AF-91C3-D87242BF1967}"/>
              </a:ext>
            </a:extLst>
          </p:cNvPr>
          <p:cNvSpPr>
            <a:spLocks noGrp="1"/>
          </p:cNvSpPr>
          <p:nvPr>
            <p:ph type="sldNum" sz="quarter" idx="12"/>
          </p:nvPr>
        </p:nvSpPr>
        <p:spPr/>
        <p:txBody>
          <a:bodyPr/>
          <a:lstStyle/>
          <a:p>
            <a:fld id="{670A9334-4E67-F94F-A05E-0CE8B74A054E}" type="slidenum">
              <a:rPr lang="en-US" smtClean="0"/>
              <a:t>3</a:t>
            </a:fld>
            <a:endParaRPr lang="en-US"/>
          </a:p>
        </p:txBody>
      </p:sp>
    </p:spTree>
    <p:extLst>
      <p:ext uri="{BB962C8B-B14F-4D97-AF65-F5344CB8AC3E}">
        <p14:creationId xmlns:p14="http://schemas.microsoft.com/office/powerpoint/2010/main" val="58979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8CC4-BFFF-8878-4911-2F1DE4AA3F94}"/>
              </a:ext>
            </a:extLst>
          </p:cNvPr>
          <p:cNvSpPr>
            <a:spLocks noGrp="1"/>
          </p:cNvSpPr>
          <p:nvPr>
            <p:ph type="title"/>
          </p:nvPr>
        </p:nvSpPr>
        <p:spPr/>
        <p:txBody>
          <a:bodyPr/>
          <a:lstStyle/>
          <a:p>
            <a:r>
              <a:rPr lang="en-US"/>
              <a:t>How does the VA differ from NIH Studies?</a:t>
            </a:r>
          </a:p>
        </p:txBody>
      </p:sp>
      <p:graphicFrame>
        <p:nvGraphicFramePr>
          <p:cNvPr id="5" name="Table 5">
            <a:extLst>
              <a:ext uri="{FF2B5EF4-FFF2-40B4-BE49-F238E27FC236}">
                <a16:creationId xmlns:a16="http://schemas.microsoft.com/office/drawing/2014/main" id="{F0EF25C8-1B5F-7195-8F30-CE3FF87DFF98}"/>
              </a:ext>
            </a:extLst>
          </p:cNvPr>
          <p:cNvGraphicFramePr>
            <a:graphicFrameLocks noGrp="1"/>
          </p:cNvGraphicFramePr>
          <p:nvPr>
            <p:ph idx="1"/>
            <p:extLst>
              <p:ext uri="{D42A27DB-BD31-4B8C-83A1-F6EECF244321}">
                <p14:modId xmlns:p14="http://schemas.microsoft.com/office/powerpoint/2010/main" val="1471272678"/>
              </p:ext>
            </p:extLst>
          </p:nvPr>
        </p:nvGraphicFramePr>
        <p:xfrm>
          <a:off x="285749" y="1003300"/>
          <a:ext cx="11130934" cy="4954702"/>
        </p:xfrm>
        <a:graphic>
          <a:graphicData uri="http://schemas.openxmlformats.org/drawingml/2006/table">
            <a:tbl>
              <a:tblPr firstRow="1" bandRow="1">
                <a:tableStyleId>{5C22544A-7EE6-4342-B048-85BDC9FD1C3A}</a:tableStyleId>
              </a:tblPr>
              <a:tblGrid>
                <a:gridCol w="5565467">
                  <a:extLst>
                    <a:ext uri="{9D8B030D-6E8A-4147-A177-3AD203B41FA5}">
                      <a16:colId xmlns:a16="http://schemas.microsoft.com/office/drawing/2014/main" val="3610441735"/>
                    </a:ext>
                  </a:extLst>
                </a:gridCol>
                <a:gridCol w="5565467">
                  <a:extLst>
                    <a:ext uri="{9D8B030D-6E8A-4147-A177-3AD203B41FA5}">
                      <a16:colId xmlns:a16="http://schemas.microsoft.com/office/drawing/2014/main" val="3255934269"/>
                    </a:ext>
                  </a:extLst>
                </a:gridCol>
              </a:tblGrid>
              <a:tr h="384082">
                <a:tc>
                  <a:txBody>
                    <a:bodyPr/>
                    <a:lstStyle/>
                    <a:p>
                      <a:pPr algn="ctr"/>
                      <a:r>
                        <a:rPr lang="en-US"/>
                        <a:t>VA Intramural Funding</a:t>
                      </a:r>
                    </a:p>
                  </a:txBody>
                  <a:tcPr/>
                </a:tc>
                <a:tc>
                  <a:txBody>
                    <a:bodyPr/>
                    <a:lstStyle/>
                    <a:p>
                      <a:pPr marL="0" indent="0">
                        <a:buFont typeface="Arial" panose="020B0604020202020204" pitchFamily="34" charset="0"/>
                        <a:buNone/>
                      </a:pPr>
                      <a:r>
                        <a:rPr lang="en-US"/>
                        <a:t>NIH Funding to Extramural Investigators</a:t>
                      </a:r>
                    </a:p>
                  </a:txBody>
                  <a:tcPr/>
                </a:tc>
                <a:extLst>
                  <a:ext uri="{0D108BD9-81ED-4DB2-BD59-A6C34878D82A}">
                    <a16:rowId xmlns:a16="http://schemas.microsoft.com/office/drawing/2014/main" val="3986596289"/>
                  </a:ext>
                </a:extLst>
              </a:tr>
              <a:tr h="4570620">
                <a:tc>
                  <a:txBody>
                    <a:bodyPr/>
                    <a:lstStyle/>
                    <a:p>
                      <a:pPr marL="285750" indent="-285750">
                        <a:buFont typeface="Arial" panose="020B0604020202020204" pitchFamily="34" charset="0"/>
                        <a:buChar char="•"/>
                      </a:pPr>
                      <a:r>
                        <a:rPr lang="en-US"/>
                        <a:t>The VA is an intramural funding program. It is NOT a granting agency (we do not have grant making authority in ORD).</a:t>
                      </a:r>
                    </a:p>
                    <a:p>
                      <a:pPr marL="285750" indent="-285750">
                        <a:buFont typeface="Arial" panose="020B0604020202020204" pitchFamily="34" charset="0"/>
                        <a:buChar char="•"/>
                      </a:pPr>
                      <a:r>
                        <a:rPr lang="en-US"/>
                        <a:t>A Principal Investigator (PI) does not receive a “grant” from the VA. They receive awards through merit reviews.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When VA funds a project, VA distributes funding on an annual basis subject to the availability of appropriations.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highlight>
                            <a:srgbClr val="FFFF00"/>
                          </a:highlight>
                        </a:rPr>
                        <a:t>VA awards need to be spent in the year that they are appropriated</a:t>
                      </a:r>
                      <a:r>
                        <a:rPr lang="en-US"/>
                        <a:t>. </a:t>
                      </a:r>
                    </a:p>
                    <a:p>
                      <a:pPr marL="285750" indent="-285750">
                        <a:buFont typeface="Arial" panose="020B0604020202020204" pitchFamily="34" charset="0"/>
                        <a:buChar char="•"/>
                      </a:pPr>
                      <a:r>
                        <a:rPr lang="en-US">
                          <a:highlight>
                            <a:srgbClr val="FFFF00"/>
                          </a:highlight>
                        </a:rPr>
                        <a:t>There is no carryover like there is for NIH. ORD limits project carryover to 2% due to past recissions from Congress.</a:t>
                      </a:r>
                    </a:p>
                    <a:p>
                      <a:pPr marL="285750" indent="-285750">
                        <a:buFont typeface="Arial" panose="020B0604020202020204" pitchFamily="34" charset="0"/>
                        <a:buChar char="•"/>
                      </a:pPr>
                      <a:r>
                        <a:rPr lang="en-US"/>
                        <a:t>More restrictions on expenditures (example: vendors, IT)</a:t>
                      </a:r>
                    </a:p>
                  </a:txBody>
                  <a:tcPr/>
                </a:tc>
                <a:tc>
                  <a:txBody>
                    <a:bodyPr/>
                    <a:lstStyle/>
                    <a:p>
                      <a:pPr marL="285750" indent="-285750">
                        <a:buFont typeface="Arial" panose="020B0604020202020204" pitchFamily="34" charset="0"/>
                        <a:buChar char="•"/>
                      </a:pPr>
                      <a:r>
                        <a:rPr lang="en-US"/>
                        <a:t>When NIH funds a grant, they fund for the entire award amount. </a:t>
                      </a:r>
                    </a:p>
                    <a:p>
                      <a:pPr marL="285750" indent="-285750">
                        <a:buFont typeface="Arial" panose="020B0604020202020204" pitchFamily="34" charset="0"/>
                        <a:buChar char="•"/>
                      </a:pPr>
                      <a:r>
                        <a:rPr lang="en-US"/>
                        <a:t>There is no carryover like there is for NIH. </a:t>
                      </a:r>
                    </a:p>
                    <a:p>
                      <a:pPr marL="285750" indent="-285750">
                        <a:buFont typeface="Arial" panose="020B0604020202020204" pitchFamily="34" charset="0"/>
                        <a:buChar char="•"/>
                      </a:pPr>
                      <a:r>
                        <a:rPr lang="en-US"/>
                        <a:t>This can go to the University or Non-Profit (NPC).</a:t>
                      </a:r>
                    </a:p>
                    <a:p>
                      <a:pPr marL="285750" indent="-285750">
                        <a:buFont typeface="Arial" panose="020B0604020202020204" pitchFamily="34" charset="0"/>
                        <a:buChar char="•"/>
                      </a:pPr>
                      <a:r>
                        <a:rPr lang="en-US"/>
                        <a:t>Covers effort and salary for clinicians as a direct line-item cost (vs. VERA protected effort for clinician salary that is NOT a direct line-item cost for VA merit reviews) </a:t>
                      </a:r>
                    </a:p>
                  </a:txBody>
                  <a:tcPr/>
                </a:tc>
                <a:extLst>
                  <a:ext uri="{0D108BD9-81ED-4DB2-BD59-A6C34878D82A}">
                    <a16:rowId xmlns:a16="http://schemas.microsoft.com/office/drawing/2014/main" val="2805447399"/>
                  </a:ext>
                </a:extLst>
              </a:tr>
            </a:tbl>
          </a:graphicData>
        </a:graphic>
      </p:graphicFrame>
      <p:sp>
        <p:nvSpPr>
          <p:cNvPr id="4" name="Slide Number Placeholder 3">
            <a:extLst>
              <a:ext uri="{FF2B5EF4-FFF2-40B4-BE49-F238E27FC236}">
                <a16:creationId xmlns:a16="http://schemas.microsoft.com/office/drawing/2014/main" id="{4D03EC3E-14A1-6DFC-4D30-DEE24CA47866}"/>
              </a:ext>
            </a:extLst>
          </p:cNvPr>
          <p:cNvSpPr>
            <a:spLocks noGrp="1"/>
          </p:cNvSpPr>
          <p:nvPr>
            <p:ph type="sldNum" sz="quarter" idx="12"/>
          </p:nvPr>
        </p:nvSpPr>
        <p:spPr/>
        <p:txBody>
          <a:bodyPr/>
          <a:lstStyle/>
          <a:p>
            <a:fld id="{670A9334-4E67-F94F-A05E-0CE8B74A054E}" type="slidenum">
              <a:rPr lang="en-US" smtClean="0"/>
              <a:t>4</a:t>
            </a:fld>
            <a:endParaRPr lang="en-US"/>
          </a:p>
        </p:txBody>
      </p:sp>
    </p:spTree>
    <p:extLst>
      <p:ext uri="{BB962C8B-B14F-4D97-AF65-F5344CB8AC3E}">
        <p14:creationId xmlns:p14="http://schemas.microsoft.com/office/powerpoint/2010/main" val="1432096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2BEE6-82EC-CAFE-C76E-90F6B7983672}"/>
              </a:ext>
            </a:extLst>
          </p:cNvPr>
          <p:cNvSpPr>
            <a:spLocks noGrp="1"/>
          </p:cNvSpPr>
          <p:nvPr>
            <p:ph type="title"/>
          </p:nvPr>
        </p:nvSpPr>
        <p:spPr>
          <a:xfrm>
            <a:off x="285750" y="166264"/>
            <a:ext cx="11268307" cy="618385"/>
          </a:xfrm>
        </p:spPr>
        <p:txBody>
          <a:bodyPr/>
          <a:lstStyle/>
          <a:p>
            <a:br>
              <a:rPr lang="en-US" sz="3400">
                <a:cs typeface="Calibri Light"/>
              </a:rPr>
            </a:br>
            <a:r>
              <a:rPr lang="en-US" sz="3400">
                <a:cs typeface="Calibri Light"/>
              </a:rPr>
              <a:t>Section 2: What are the specific rules that a PI should know?</a:t>
            </a:r>
            <a:endParaRPr lang="en-US" sz="3400" b="0">
              <a:cs typeface="Calibri Light"/>
            </a:endParaRPr>
          </a:p>
          <a:p>
            <a:endParaRPr lang="en-US">
              <a:cs typeface="Calibri Light"/>
            </a:endParaRPr>
          </a:p>
        </p:txBody>
      </p:sp>
      <p:sp>
        <p:nvSpPr>
          <p:cNvPr id="3" name="Content Placeholder 2">
            <a:extLst>
              <a:ext uri="{FF2B5EF4-FFF2-40B4-BE49-F238E27FC236}">
                <a16:creationId xmlns:a16="http://schemas.microsoft.com/office/drawing/2014/main" id="{12C5AB0E-9190-B65E-0B7A-B53B21B68B21}"/>
              </a:ext>
            </a:extLst>
          </p:cNvPr>
          <p:cNvSpPr>
            <a:spLocks noGrp="1"/>
          </p:cNvSpPr>
          <p:nvPr>
            <p:ph idx="1"/>
          </p:nvPr>
        </p:nvSpPr>
        <p:spPr>
          <a:xfrm>
            <a:off x="371475" y="1064255"/>
            <a:ext cx="11475968" cy="4938980"/>
          </a:xfrm>
        </p:spPr>
        <p:txBody>
          <a:bodyPr vert="horz" lIns="91440" tIns="45720" rIns="91440" bIns="45720" rtlCol="0" anchor="t">
            <a:noAutofit/>
          </a:bodyPr>
          <a:lstStyle/>
          <a:p>
            <a:pPr marL="0" indent="0">
              <a:buNone/>
            </a:pPr>
            <a:r>
              <a:rPr lang="en-US">
                <a:highlight>
                  <a:srgbClr val="FFFF00"/>
                </a:highlight>
                <a:cs typeface="Calibri"/>
              </a:rPr>
              <a:t>Hiring at the VA (slow process):</a:t>
            </a:r>
          </a:p>
          <a:p>
            <a:r>
              <a:rPr lang="en-US" sz="2200">
                <a:cs typeface="Calibri"/>
              </a:rPr>
              <a:t>Work with PI to determine an appropriate GS-level based on budget availability. </a:t>
            </a:r>
            <a:endParaRPr lang="en-US" sz="2200"/>
          </a:p>
          <a:p>
            <a:r>
              <a:rPr lang="en-US" sz="2200">
                <a:cs typeface="Calibri"/>
              </a:rPr>
              <a:t>Check to see if there is a nationally classified Position Description that you can use. If not, do you have one locally or is there one that you can use as a basis in the Power BI. Work with your HR liaison to review.</a:t>
            </a:r>
          </a:p>
          <a:p>
            <a:r>
              <a:rPr lang="en-US" sz="2200">
                <a:cs typeface="Calibri"/>
              </a:rPr>
              <a:t>Do they have an individual in mind and want to complete a non-competitive recruitment?</a:t>
            </a:r>
          </a:p>
          <a:p>
            <a:pPr lvl="1"/>
            <a:r>
              <a:rPr lang="en-US" sz="2200">
                <a:cs typeface="Calibri"/>
              </a:rPr>
              <a:t>There are two direct hiring authorities available for research positions.</a:t>
            </a:r>
          </a:p>
          <a:p>
            <a:pPr lvl="2"/>
            <a:r>
              <a:rPr lang="en-US" sz="2200">
                <a:cs typeface="Calibri"/>
              </a:rPr>
              <a:t>MSA – This is for full-time positions. Part-time positions under the MSA authority are limited to one year, are non-renewable, and receive no benefits.</a:t>
            </a:r>
          </a:p>
          <a:p>
            <a:pPr lvl="2"/>
            <a:r>
              <a:rPr lang="en-US" sz="2200">
                <a:cs typeface="Calibri"/>
              </a:rPr>
              <a:t>Schedule B – This is for part-time positions above GS-11.</a:t>
            </a:r>
          </a:p>
          <a:p>
            <a:r>
              <a:rPr lang="en-US" sz="2200">
                <a:cs typeface="Calibri"/>
              </a:rPr>
              <a:t>Reminder: Make sure the budget allows for hiring at the pay grade prior to processing. Factor in initial hiring, costs of benefits (benefit rate can be &gt;40%) and cost of living increases over the award. Any performance awards which the employee receives is paid from the project budget.</a:t>
            </a:r>
          </a:p>
        </p:txBody>
      </p:sp>
      <p:sp>
        <p:nvSpPr>
          <p:cNvPr id="4" name="Slide Number Placeholder 3">
            <a:extLst>
              <a:ext uri="{FF2B5EF4-FFF2-40B4-BE49-F238E27FC236}">
                <a16:creationId xmlns:a16="http://schemas.microsoft.com/office/drawing/2014/main" id="{6E212DD0-BB33-3C15-C09F-10703E61E19E}"/>
              </a:ext>
            </a:extLst>
          </p:cNvPr>
          <p:cNvSpPr>
            <a:spLocks noGrp="1"/>
          </p:cNvSpPr>
          <p:nvPr>
            <p:ph type="sldNum" sz="quarter" idx="12"/>
          </p:nvPr>
        </p:nvSpPr>
        <p:spPr/>
        <p:txBody>
          <a:bodyPr/>
          <a:lstStyle/>
          <a:p>
            <a:fld id="{670A9334-4E67-F94F-A05E-0CE8B74A054E}" type="slidenum">
              <a:rPr lang="en-US" smtClean="0"/>
              <a:t>5</a:t>
            </a:fld>
            <a:endParaRPr lang="en-US"/>
          </a:p>
        </p:txBody>
      </p:sp>
    </p:spTree>
    <p:extLst>
      <p:ext uri="{BB962C8B-B14F-4D97-AF65-F5344CB8AC3E}">
        <p14:creationId xmlns:p14="http://schemas.microsoft.com/office/powerpoint/2010/main" val="132701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31FF9-C495-90B0-CE6F-BC6FB320E2B6}"/>
              </a:ext>
            </a:extLst>
          </p:cNvPr>
          <p:cNvSpPr>
            <a:spLocks noGrp="1"/>
          </p:cNvSpPr>
          <p:nvPr>
            <p:ph type="title"/>
          </p:nvPr>
        </p:nvSpPr>
        <p:spPr/>
        <p:txBody>
          <a:bodyPr/>
          <a:lstStyle/>
          <a:p>
            <a:r>
              <a:rPr lang="en-US" sz="3200">
                <a:cs typeface="Calibri Light"/>
              </a:rPr>
              <a:t>Section 2: What are the specific rules that a PI should know?</a:t>
            </a:r>
            <a:endParaRPr lang="en-US" sz="3200" b="0">
              <a:cs typeface="Calibri Light"/>
            </a:endParaRPr>
          </a:p>
        </p:txBody>
      </p:sp>
      <p:sp>
        <p:nvSpPr>
          <p:cNvPr id="3" name="Content Placeholder 2">
            <a:extLst>
              <a:ext uri="{FF2B5EF4-FFF2-40B4-BE49-F238E27FC236}">
                <a16:creationId xmlns:a16="http://schemas.microsoft.com/office/drawing/2014/main" id="{47C92816-3CDD-38AD-C11B-98E25F61DD82}"/>
              </a:ext>
            </a:extLst>
          </p:cNvPr>
          <p:cNvSpPr>
            <a:spLocks noGrp="1"/>
          </p:cNvSpPr>
          <p:nvPr>
            <p:ph idx="1"/>
          </p:nvPr>
        </p:nvSpPr>
        <p:spPr>
          <a:xfrm>
            <a:off x="380768" y="943450"/>
            <a:ext cx="10515600" cy="5000150"/>
          </a:xfrm>
        </p:spPr>
        <p:txBody>
          <a:bodyPr vert="horz" lIns="91440" tIns="45720" rIns="91440" bIns="45720" rtlCol="0" anchor="t">
            <a:noAutofit/>
          </a:bodyPr>
          <a:lstStyle/>
          <a:p>
            <a:pPr marL="0" indent="0">
              <a:buNone/>
            </a:pPr>
            <a:r>
              <a:rPr lang="en-US">
                <a:highlight>
                  <a:srgbClr val="FFFF00"/>
                </a:highlight>
                <a:cs typeface="Calibri"/>
              </a:rPr>
              <a:t>Intergovernmental Personnel Agreements (IPAs)</a:t>
            </a:r>
          </a:p>
          <a:p>
            <a:r>
              <a:rPr lang="en-US" sz="2000">
                <a:ea typeface="+mn-lt"/>
                <a:cs typeface="+mn-lt"/>
              </a:rPr>
              <a:t>The selected individual must be an employee of the affiliate (University) or of VA Non-profit foundation (MVBRF) for a minimum of 90 days prior to the start of the IPA and must be on a career appointment status. Graduate Research Assistants and students do not qualify.</a:t>
            </a:r>
          </a:p>
          <a:p>
            <a:r>
              <a:rPr lang="en-US" sz="2000">
                <a:cs typeface="Calibri"/>
              </a:rPr>
              <a:t>Prior to the initial IPA, the individual must complete all HR credentialing requirements and Research trainings requirements.</a:t>
            </a:r>
          </a:p>
          <a:p>
            <a:r>
              <a:rPr lang="en-US" sz="2000">
                <a:ea typeface="+mn-lt"/>
                <a:cs typeface="+mn-lt"/>
              </a:rPr>
              <a:t>The initial IPA may not exceed 2 years but may be extended for an additional 2 years. After the individual has reached a cumulative total of 4 years, they must be removed from the IPA program for a minimum of 1 year before they can be put on another IPA. New policy forthcoming, you must follow current guidelines.</a:t>
            </a:r>
          </a:p>
          <a:p>
            <a:r>
              <a:rPr lang="en-US" sz="2000">
                <a:ea typeface="+mn-lt"/>
                <a:cs typeface="+mn-lt"/>
              </a:rPr>
              <a:t>When budgeting for an IPA, factor in costs of living increases.</a:t>
            </a:r>
          </a:p>
          <a:p>
            <a:r>
              <a:rPr lang="en-US" sz="2000">
                <a:highlight>
                  <a:srgbClr val="FFFF00"/>
                </a:highlight>
                <a:ea typeface="+mn-lt"/>
                <a:cs typeface="+mn-lt"/>
              </a:rPr>
              <a:t>It is important to note that the VA will not pay for any accrued leave. This means that any leave that is not used by the individual regardless of when earned will not be paid when the IPA is terminated.</a:t>
            </a:r>
          </a:p>
          <a:p>
            <a:r>
              <a:rPr lang="en-US" sz="2000">
                <a:ea typeface="+mn-lt"/>
                <a:cs typeface="+mn-lt"/>
              </a:rPr>
              <a:t>No costs may be incurred to an IPA until the IPA is fully executed. </a:t>
            </a:r>
            <a:endParaRPr lang="en-US" sz="2000">
              <a:cs typeface="Calibri"/>
            </a:endParaRPr>
          </a:p>
        </p:txBody>
      </p:sp>
      <p:sp>
        <p:nvSpPr>
          <p:cNvPr id="4" name="Slide Number Placeholder 3">
            <a:extLst>
              <a:ext uri="{FF2B5EF4-FFF2-40B4-BE49-F238E27FC236}">
                <a16:creationId xmlns:a16="http://schemas.microsoft.com/office/drawing/2014/main" id="{0BCADEC5-9D19-CD8F-8873-701D9B29084C}"/>
              </a:ext>
            </a:extLst>
          </p:cNvPr>
          <p:cNvSpPr>
            <a:spLocks noGrp="1"/>
          </p:cNvSpPr>
          <p:nvPr>
            <p:ph type="sldNum" sz="quarter" idx="12"/>
          </p:nvPr>
        </p:nvSpPr>
        <p:spPr/>
        <p:txBody>
          <a:bodyPr/>
          <a:lstStyle/>
          <a:p>
            <a:fld id="{670A9334-4E67-F94F-A05E-0CE8B74A054E}" type="slidenum">
              <a:rPr lang="en-US" smtClean="0"/>
              <a:t>6</a:t>
            </a:fld>
            <a:endParaRPr lang="en-US"/>
          </a:p>
        </p:txBody>
      </p:sp>
    </p:spTree>
    <p:extLst>
      <p:ext uri="{BB962C8B-B14F-4D97-AF65-F5344CB8AC3E}">
        <p14:creationId xmlns:p14="http://schemas.microsoft.com/office/powerpoint/2010/main" val="140176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B26B-5A24-447F-A401-396CFEED7BA4}"/>
              </a:ext>
            </a:extLst>
          </p:cNvPr>
          <p:cNvSpPr>
            <a:spLocks noGrp="1"/>
          </p:cNvSpPr>
          <p:nvPr>
            <p:ph type="title"/>
          </p:nvPr>
        </p:nvSpPr>
        <p:spPr>
          <a:xfrm>
            <a:off x="285750" y="166264"/>
            <a:ext cx="11556379" cy="618385"/>
          </a:xfrm>
        </p:spPr>
        <p:txBody>
          <a:bodyPr/>
          <a:lstStyle/>
          <a:p>
            <a:pPr>
              <a:tabLst>
                <a:tab pos="4114800" algn="l"/>
              </a:tabLst>
            </a:pPr>
            <a:r>
              <a:rPr lang="en-US"/>
              <a:t>Section 2: </a:t>
            </a:r>
            <a:r>
              <a:rPr lang="en-US" sz="3600"/>
              <a:t>What are </a:t>
            </a:r>
            <a:r>
              <a:rPr lang="en-US"/>
              <a:t>the specific rules</a:t>
            </a:r>
            <a:r>
              <a:rPr lang="en-US" sz="3600"/>
              <a:t> that a PI </a:t>
            </a:r>
            <a:r>
              <a:rPr lang="en-US"/>
              <a:t>should</a:t>
            </a:r>
            <a:r>
              <a:rPr lang="en-US" sz="3600"/>
              <a:t> know?</a:t>
            </a:r>
            <a:endParaRPr lang="en-US"/>
          </a:p>
        </p:txBody>
      </p:sp>
      <p:sp>
        <p:nvSpPr>
          <p:cNvPr id="3" name="Content Placeholder 2">
            <a:extLst>
              <a:ext uri="{FF2B5EF4-FFF2-40B4-BE49-F238E27FC236}">
                <a16:creationId xmlns:a16="http://schemas.microsoft.com/office/drawing/2014/main" id="{F972EB20-C242-44B7-A814-7A5759C56B2E}"/>
              </a:ext>
            </a:extLst>
          </p:cNvPr>
          <p:cNvSpPr>
            <a:spLocks noGrp="1"/>
          </p:cNvSpPr>
          <p:nvPr>
            <p:ph idx="1"/>
          </p:nvPr>
        </p:nvSpPr>
        <p:spPr>
          <a:xfrm>
            <a:off x="380352" y="1166312"/>
            <a:ext cx="10515600" cy="4351338"/>
          </a:xfrm>
        </p:spPr>
        <p:txBody>
          <a:bodyPr/>
          <a:lstStyle/>
          <a:p>
            <a:r>
              <a:rPr lang="en-US"/>
              <a:t>Purchase card limits are set at $10,000 for supplies and $2500 for services (see slide for how to increase limit and exceptions).</a:t>
            </a:r>
          </a:p>
          <a:p>
            <a:r>
              <a:rPr lang="en-US"/>
              <a:t>Any purchase requests exceeding that limit must go to VA Contracting. This process takes months and requests need to be made early.</a:t>
            </a:r>
          </a:p>
          <a:p>
            <a:r>
              <a:rPr lang="en-US"/>
              <a:t>Check with the purchasing agent to verify if vendor is approved by the VA. If not, a vendor request form must be filled out and approved prior to purchasing.</a:t>
            </a:r>
          </a:p>
          <a:p>
            <a:r>
              <a:rPr lang="en-US"/>
              <a:t>If items will be reoccurring at set times throughout the year and the total amount of items is above the purchase card limit, this needs to also go to VA contracting. </a:t>
            </a:r>
            <a:br>
              <a:rPr lang="en-US"/>
            </a:br>
            <a:br>
              <a:rPr lang="en-US" b="0" i="0">
                <a:solidFill>
                  <a:srgbClr val="000000"/>
                </a:solidFill>
                <a:effectLst/>
                <a:latin typeface="Segoe UI Web (West European)"/>
              </a:rPr>
            </a:br>
            <a:endParaRPr lang="en-US"/>
          </a:p>
        </p:txBody>
      </p:sp>
      <p:sp>
        <p:nvSpPr>
          <p:cNvPr id="4" name="Slide Number Placeholder 3">
            <a:extLst>
              <a:ext uri="{FF2B5EF4-FFF2-40B4-BE49-F238E27FC236}">
                <a16:creationId xmlns:a16="http://schemas.microsoft.com/office/drawing/2014/main" id="{30C8CC5E-2421-497A-8161-99B0D32ABAA2}"/>
              </a:ext>
            </a:extLst>
          </p:cNvPr>
          <p:cNvSpPr>
            <a:spLocks noGrp="1"/>
          </p:cNvSpPr>
          <p:nvPr>
            <p:ph type="sldNum" sz="quarter" idx="12"/>
          </p:nvPr>
        </p:nvSpPr>
        <p:spPr/>
        <p:txBody>
          <a:bodyPr/>
          <a:lstStyle/>
          <a:p>
            <a:fld id="{670A9334-4E67-F94F-A05E-0CE8B74A054E}" type="slidenum">
              <a:rPr lang="en-US" smtClean="0"/>
              <a:t>7</a:t>
            </a:fld>
            <a:endParaRPr lang="en-US"/>
          </a:p>
        </p:txBody>
      </p:sp>
    </p:spTree>
    <p:extLst>
      <p:ext uri="{BB962C8B-B14F-4D97-AF65-F5344CB8AC3E}">
        <p14:creationId xmlns:p14="http://schemas.microsoft.com/office/powerpoint/2010/main" val="1531118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FB54-F7E6-EF14-A284-4A1EC974A755}"/>
              </a:ext>
            </a:extLst>
          </p:cNvPr>
          <p:cNvSpPr>
            <a:spLocks noGrp="1"/>
          </p:cNvSpPr>
          <p:nvPr>
            <p:ph type="title"/>
          </p:nvPr>
        </p:nvSpPr>
        <p:spPr>
          <a:xfrm>
            <a:off x="285750" y="166264"/>
            <a:ext cx="11472746" cy="618385"/>
          </a:xfrm>
        </p:spPr>
        <p:txBody>
          <a:bodyPr/>
          <a:lstStyle/>
          <a:p>
            <a:r>
              <a:rPr lang="en-US"/>
              <a:t>Section 2: </a:t>
            </a:r>
            <a:r>
              <a:rPr lang="en-US" sz="3600"/>
              <a:t>What are</a:t>
            </a:r>
            <a:r>
              <a:rPr lang="en-US"/>
              <a:t> the specific rules that a PI should know?</a:t>
            </a:r>
            <a:endParaRPr lang="en-US">
              <a:cs typeface="Calibri Light"/>
            </a:endParaRPr>
          </a:p>
        </p:txBody>
      </p:sp>
      <p:sp>
        <p:nvSpPr>
          <p:cNvPr id="3" name="Content Placeholder 2">
            <a:extLst>
              <a:ext uri="{FF2B5EF4-FFF2-40B4-BE49-F238E27FC236}">
                <a16:creationId xmlns:a16="http://schemas.microsoft.com/office/drawing/2014/main" id="{58989E07-95F2-B4DF-8995-48C2F6DC9271}"/>
              </a:ext>
            </a:extLst>
          </p:cNvPr>
          <p:cNvSpPr>
            <a:spLocks noGrp="1"/>
          </p:cNvSpPr>
          <p:nvPr>
            <p:ph idx="1"/>
          </p:nvPr>
        </p:nvSpPr>
        <p:spPr>
          <a:xfrm>
            <a:off x="371474" y="1045670"/>
            <a:ext cx="11472745" cy="5037078"/>
          </a:xfrm>
        </p:spPr>
        <p:txBody>
          <a:bodyPr vert="horz" lIns="91440" tIns="45720" rIns="91440" bIns="45720" rtlCol="0" anchor="t">
            <a:noAutofit/>
          </a:bodyPr>
          <a:lstStyle/>
          <a:p>
            <a:r>
              <a:rPr lang="en-US" sz="2000" b="1">
                <a:highlight>
                  <a:srgbClr val="FFFF00"/>
                </a:highlight>
              </a:rPr>
              <a:t>Unauthorized Commitments: </a:t>
            </a:r>
            <a:r>
              <a:rPr lang="en-US" altLang="en-US" sz="2000"/>
              <a:t>When an individual places an order with a vendor for goods or services but </a:t>
            </a:r>
            <a:r>
              <a:rPr lang="en-US" altLang="en-US" sz="2000" i="1"/>
              <a:t>exceeds their purchasing authority (authorized based on dollar amount and/or type of good(s)/service(s) being procured) or does NOT have the purchasing authority</a:t>
            </a:r>
            <a:r>
              <a:rPr lang="en-US" altLang="en-US" sz="2000"/>
              <a:t> to spend government funds. </a:t>
            </a:r>
            <a:endParaRPr lang="en-US" altLang="en-US" sz="2000">
              <a:cs typeface="Calibri"/>
            </a:endParaRPr>
          </a:p>
          <a:p>
            <a:r>
              <a:rPr lang="en-US" sz="2000"/>
              <a:t>What does this mean for the PI?</a:t>
            </a:r>
            <a:endParaRPr lang="en-US" sz="2000">
              <a:cs typeface="Calibri"/>
            </a:endParaRPr>
          </a:p>
          <a:p>
            <a:pPr lvl="1"/>
            <a:r>
              <a:rPr lang="en-US" sz="2000">
                <a:highlight>
                  <a:srgbClr val="FFFF00"/>
                </a:highlight>
              </a:rPr>
              <a:t>A PI cannot commit the government to a purchase </a:t>
            </a:r>
            <a:r>
              <a:rPr lang="en-US" sz="2000"/>
              <a:t>as they do not have the authority. Here are examples that you can provide to investigators:</a:t>
            </a:r>
            <a:endParaRPr lang="en-US" sz="2000">
              <a:cs typeface="Calibri"/>
            </a:endParaRPr>
          </a:p>
          <a:p>
            <a:pPr lvl="2"/>
            <a:r>
              <a:rPr lang="en-US"/>
              <a:t>A freezer breaks down in the laboratory and the investigator calls in a service team for repair. The PI submits the invoice for payment. This is NOT allowed as the investigator did NOT have the purchasing authority to spend government funds. He/she must first notify the purchasing agent and receive approval prior to the freezer being serviced.</a:t>
            </a:r>
          </a:p>
          <a:p>
            <a:pPr lvl="2"/>
            <a:r>
              <a:rPr lang="en-US">
                <a:cs typeface="Calibri"/>
              </a:rPr>
              <a:t>A freezer breaks down over the weekend and the PI goes out and purchases a new one. Then submits a request for reimbursement on Monday. This is also NOT allowed as purchase needs to be acquired through the VA purchasing agent. </a:t>
            </a:r>
          </a:p>
          <a:p>
            <a:pPr lvl="2"/>
            <a:r>
              <a:rPr lang="en-US">
                <a:cs typeface="Calibri"/>
              </a:rPr>
              <a:t>A PI wants to attend a conference and purchases their flight. Later requests reimbursement. This is NOT allowed as flights need to be purchased through Concur.</a:t>
            </a:r>
          </a:p>
          <a:p>
            <a:pPr lvl="1"/>
            <a:endParaRPr lang="en-US">
              <a:cs typeface="Calibri"/>
            </a:endParaRPr>
          </a:p>
        </p:txBody>
      </p:sp>
      <p:sp>
        <p:nvSpPr>
          <p:cNvPr id="4" name="Slide Number Placeholder 3">
            <a:extLst>
              <a:ext uri="{FF2B5EF4-FFF2-40B4-BE49-F238E27FC236}">
                <a16:creationId xmlns:a16="http://schemas.microsoft.com/office/drawing/2014/main" id="{66656CB7-29D7-898D-B723-047F7DDEB8E5}"/>
              </a:ext>
            </a:extLst>
          </p:cNvPr>
          <p:cNvSpPr>
            <a:spLocks noGrp="1"/>
          </p:cNvSpPr>
          <p:nvPr>
            <p:ph type="sldNum" sz="quarter" idx="12"/>
          </p:nvPr>
        </p:nvSpPr>
        <p:spPr/>
        <p:txBody>
          <a:bodyPr/>
          <a:lstStyle/>
          <a:p>
            <a:fld id="{670A9334-4E67-F94F-A05E-0CE8B74A054E}" type="slidenum">
              <a:rPr lang="en-US" smtClean="0"/>
              <a:t>8</a:t>
            </a:fld>
            <a:endParaRPr lang="en-US"/>
          </a:p>
        </p:txBody>
      </p:sp>
    </p:spTree>
    <p:extLst>
      <p:ext uri="{BB962C8B-B14F-4D97-AF65-F5344CB8AC3E}">
        <p14:creationId xmlns:p14="http://schemas.microsoft.com/office/powerpoint/2010/main" val="633350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8AA5-B955-6359-DB6B-9F6B3D5454B2}"/>
              </a:ext>
            </a:extLst>
          </p:cNvPr>
          <p:cNvSpPr>
            <a:spLocks noGrp="1"/>
          </p:cNvSpPr>
          <p:nvPr>
            <p:ph type="title"/>
          </p:nvPr>
        </p:nvSpPr>
        <p:spPr/>
        <p:txBody>
          <a:bodyPr/>
          <a:lstStyle/>
          <a:p>
            <a:r>
              <a:rPr lang="en-US">
                <a:cs typeface="Calibri Light"/>
              </a:rPr>
              <a:t>Section 3: Best Practices </a:t>
            </a:r>
            <a:endParaRPr lang="en-US"/>
          </a:p>
        </p:txBody>
      </p:sp>
      <p:sp>
        <p:nvSpPr>
          <p:cNvPr id="3" name="Content Placeholder 2">
            <a:extLst>
              <a:ext uri="{FF2B5EF4-FFF2-40B4-BE49-F238E27FC236}">
                <a16:creationId xmlns:a16="http://schemas.microsoft.com/office/drawing/2014/main" id="{8B013926-4148-3F78-B5EB-CA539A66D9A0}"/>
              </a:ext>
            </a:extLst>
          </p:cNvPr>
          <p:cNvSpPr>
            <a:spLocks noGrp="1"/>
          </p:cNvSpPr>
          <p:nvPr>
            <p:ph idx="1"/>
          </p:nvPr>
        </p:nvSpPr>
        <p:spPr>
          <a:xfrm>
            <a:off x="371474" y="971328"/>
            <a:ext cx="11356699" cy="4992149"/>
          </a:xfrm>
        </p:spPr>
        <p:txBody>
          <a:bodyPr vert="horz" lIns="91440" tIns="45720" rIns="91440" bIns="45720" rtlCol="0" anchor="t">
            <a:noAutofit/>
          </a:bodyPr>
          <a:lstStyle/>
          <a:p>
            <a:r>
              <a:rPr lang="en-US" sz="2400">
                <a:cs typeface="Calibri"/>
              </a:rPr>
              <a:t>PIs must Pay close attention to underspending on their projects. Is there a good reason for this such as:</a:t>
            </a:r>
          </a:p>
          <a:p>
            <a:pPr lvl="1"/>
            <a:r>
              <a:rPr lang="en-US">
                <a:cs typeface="Calibri"/>
              </a:rPr>
              <a:t>Delays in hiring</a:t>
            </a:r>
          </a:p>
          <a:p>
            <a:pPr lvl="1"/>
            <a:r>
              <a:rPr lang="en-US">
                <a:cs typeface="Calibri"/>
              </a:rPr>
              <a:t>Delays in contract for services or equipment </a:t>
            </a:r>
          </a:p>
          <a:p>
            <a:pPr lvl="1"/>
            <a:r>
              <a:rPr lang="en-US">
                <a:cs typeface="Calibri"/>
              </a:rPr>
              <a:t>Failure of a significant piece of equipment required to conduct the study</a:t>
            </a:r>
          </a:p>
          <a:p>
            <a:pPr lvl="1"/>
            <a:r>
              <a:rPr lang="en-US">
                <a:cs typeface="Calibri"/>
              </a:rPr>
              <a:t>Catastrophic event that damages facilities</a:t>
            </a:r>
          </a:p>
          <a:p>
            <a:r>
              <a:rPr lang="en-US" sz="2400">
                <a:highlight>
                  <a:srgbClr val="FFFF00"/>
                </a:highlight>
                <a:cs typeface="Calibri"/>
              </a:rPr>
              <a:t>If yes, then PI must submit a Project Modification Form (PMO) request to VACO </a:t>
            </a:r>
            <a:r>
              <a:rPr lang="en-US" sz="2400">
                <a:cs typeface="Calibri"/>
              </a:rPr>
              <a:t>to reallocate funds to a later fiscal year due to funds being underspent due to a situation as one described above. </a:t>
            </a:r>
          </a:p>
          <a:p>
            <a:r>
              <a:rPr lang="en-US" sz="2400">
                <a:cs typeface="Calibri"/>
              </a:rPr>
              <a:t>A PMO should only be requested once during the time span of the project. It is not to be used on a year-to-year basis.</a:t>
            </a:r>
          </a:p>
          <a:p>
            <a:r>
              <a:rPr lang="en-US" sz="2400">
                <a:cs typeface="Calibri"/>
              </a:rPr>
              <a:t>A PMO should be requested as soon as the need is anticipated and not at the end of the funding period.</a:t>
            </a:r>
          </a:p>
        </p:txBody>
      </p:sp>
      <p:sp>
        <p:nvSpPr>
          <p:cNvPr id="4" name="Slide Number Placeholder 3">
            <a:extLst>
              <a:ext uri="{FF2B5EF4-FFF2-40B4-BE49-F238E27FC236}">
                <a16:creationId xmlns:a16="http://schemas.microsoft.com/office/drawing/2014/main" id="{8F61CD25-BE1A-92CB-97EC-49BC862F1646}"/>
              </a:ext>
            </a:extLst>
          </p:cNvPr>
          <p:cNvSpPr>
            <a:spLocks noGrp="1"/>
          </p:cNvSpPr>
          <p:nvPr>
            <p:ph type="sldNum" sz="quarter" idx="12"/>
          </p:nvPr>
        </p:nvSpPr>
        <p:spPr/>
        <p:txBody>
          <a:bodyPr/>
          <a:lstStyle/>
          <a:p>
            <a:fld id="{670A9334-4E67-F94F-A05E-0CE8B74A054E}" type="slidenum">
              <a:rPr lang="en-US" smtClean="0"/>
              <a:t>9</a:t>
            </a:fld>
            <a:endParaRPr lang="en-US"/>
          </a:p>
        </p:txBody>
      </p:sp>
    </p:spTree>
    <p:extLst>
      <p:ext uri="{BB962C8B-B14F-4D97-AF65-F5344CB8AC3E}">
        <p14:creationId xmlns:p14="http://schemas.microsoft.com/office/powerpoint/2010/main" val="701720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fd99b86-a2da-47ef-ab26-55e7009dfe6e">
      <UserInfo>
        <DisplayName>Designers</DisplayName>
        <AccountId>24</AccountId>
        <AccountType/>
      </UserInfo>
      <UserInfo>
        <DisplayName>McCallum, Margaret H.</DisplayName>
        <AccountId>128</AccountId>
        <AccountType/>
      </UserInfo>
      <UserInfo>
        <DisplayName>Bartlinski, David</DisplayName>
        <AccountId>13</AccountId>
        <AccountType/>
      </UserInfo>
      <UserInfo>
        <DisplayName>Alcaraz, Cecilia C.</DisplayName>
        <AccountId>5555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638E4AAF33534EBE169DD2CE075C01" ma:contentTypeVersion="10" ma:contentTypeDescription="Create a new document." ma:contentTypeScope="" ma:versionID="d3d539ff1d9337ba5d95d6129067211d">
  <xsd:schema xmlns:xsd="http://www.w3.org/2001/XMLSchema" xmlns:xs="http://www.w3.org/2001/XMLSchema" xmlns:p="http://schemas.microsoft.com/office/2006/metadata/properties" xmlns:ns2="886558c9-644e-46d6-b7c4-93d8d67040fe" xmlns:ns3="6fd99b86-a2da-47ef-ab26-55e7009dfe6e" xmlns:ns4="fea499aa-8b5d-4e93-a98e-ef6443c22307" targetNamespace="http://schemas.microsoft.com/office/2006/metadata/properties" ma:root="true" ma:fieldsID="c322d5de27dc82bdc1c71c04df1a712a" ns2:_="" ns3:_="" ns4:_="">
    <xsd:import namespace="886558c9-644e-46d6-b7c4-93d8d67040fe"/>
    <xsd:import namespace="6fd99b86-a2da-47ef-ab26-55e7009dfe6e"/>
    <xsd:import namespace="fea499aa-8b5d-4e93-a98e-ef6443c2230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4:SharedWithDetails"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6558c9-644e-46d6-b7c4-93d8d67040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d99b86-a2da-47ef-ab26-55e7009dfe6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ea499aa-8b5d-4e93-a98e-ef6443c22307" elementFormDefault="qualified">
    <xsd:import namespace="http://schemas.microsoft.com/office/2006/documentManagement/types"/>
    <xsd:import namespace="http://schemas.microsoft.com/office/infopath/2007/PartnerControls"/>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EBE9D3-4971-4AC7-9A51-C7C39C7FEDB3}">
  <ds:schemaRefs>
    <ds:schemaRef ds:uri="886558c9-644e-46d6-b7c4-93d8d67040fe"/>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fea499aa-8b5d-4e93-a98e-ef6443c22307"/>
    <ds:schemaRef ds:uri="6fd99b86-a2da-47ef-ab26-55e7009dfe6e"/>
    <ds:schemaRef ds:uri="http://www.w3.org/XML/1998/namespace"/>
  </ds:schemaRefs>
</ds:datastoreItem>
</file>

<file path=customXml/itemProps2.xml><?xml version="1.0" encoding="utf-8"?>
<ds:datastoreItem xmlns:ds="http://schemas.openxmlformats.org/officeDocument/2006/customXml" ds:itemID="{B5EE57CB-D684-43D4-8A95-57E34A9346BC}">
  <ds:schemaRefs>
    <ds:schemaRef ds:uri="http://schemas.microsoft.com/sharepoint/v3/contenttype/forms"/>
  </ds:schemaRefs>
</ds:datastoreItem>
</file>

<file path=customXml/itemProps3.xml><?xml version="1.0" encoding="utf-8"?>
<ds:datastoreItem xmlns:ds="http://schemas.openxmlformats.org/officeDocument/2006/customXml" ds:itemID="{E8958577-52C3-4F90-8C13-76BAAD403AAE}">
  <ds:schemaRefs>
    <ds:schemaRef ds:uri="6fd99b86-a2da-47ef-ab26-55e7009dfe6e"/>
    <ds:schemaRef ds:uri="886558c9-644e-46d6-b7c4-93d8d67040fe"/>
    <ds:schemaRef ds:uri="fea499aa-8b5d-4e93-a98e-ef6443c2230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1444</Words>
  <Application>Microsoft Office PowerPoint</Application>
  <PresentationFormat>Widescreen</PresentationFormat>
  <Paragraphs>81</Paragraphs>
  <Slides>10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Calibri Light</vt:lpstr>
      <vt:lpstr>Segoe UI Web (West European)</vt:lpstr>
      <vt:lpstr>1_Office Theme</vt:lpstr>
      <vt:lpstr>think-cell Slide</vt:lpstr>
      <vt:lpstr>PowerPoint Presentation</vt:lpstr>
      <vt:lpstr>Section 1: The VA Research Appropriation </vt:lpstr>
      <vt:lpstr> FY 24 Appropriations Status </vt:lpstr>
      <vt:lpstr>How does the VA differ from NIH Studies?</vt:lpstr>
      <vt:lpstr> Section 2: What are the specific rules that a PI should know? </vt:lpstr>
      <vt:lpstr>Section 2: What are the specific rules that a PI should know?</vt:lpstr>
      <vt:lpstr>Section 2: What are the specific rules that a PI should know?</vt:lpstr>
      <vt:lpstr>Section 2: What are the specific rules that a PI should know?</vt:lpstr>
      <vt:lpstr>Section 3: Best Practices </vt:lpstr>
      <vt:lpstr>Section 4: PI Attestation Documentation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Funding Requirements Training to Principal Investigators</dc:title>
  <dc:subject>VA Funding Requirements Training to Principal Investigators</dc:subject>
  <dc:creator>VA ORD</dc:creator>
  <cp:keywords>VA Funding Requirements Training to Principal Investigators</cp:keywords>
  <cp:lastModifiedBy>Rivera, Portia T</cp:lastModifiedBy>
  <cp:revision>2</cp:revision>
  <cp:lastPrinted>2023-12-14T20:20:49Z</cp:lastPrinted>
  <dcterms:created xsi:type="dcterms:W3CDTF">2022-08-04T15:38:13Z</dcterms:created>
  <dcterms:modified xsi:type="dcterms:W3CDTF">2023-12-19T13:13:17Z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0x01010076638E4AAF33534EBE169DD2CE075C01</vt:lpwstr>
  </property>
</Properties>
</file>