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31FFB36B_8388F54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1"/>
  </p:notesMasterIdLst>
  <p:sldIdLst>
    <p:sldId id="274" r:id="rId5"/>
    <p:sldId id="838841309" r:id="rId6"/>
    <p:sldId id="257" r:id="rId7"/>
    <p:sldId id="838841392" r:id="rId8"/>
    <p:sldId id="838841391" r:id="rId9"/>
    <p:sldId id="838841195" r:id="rId10"/>
    <p:sldId id="838841384" r:id="rId11"/>
    <p:sldId id="838841389" r:id="rId12"/>
    <p:sldId id="838841312" r:id="rId13"/>
    <p:sldId id="838841364" r:id="rId14"/>
    <p:sldId id="838841365" r:id="rId15"/>
    <p:sldId id="838841375" r:id="rId16"/>
    <p:sldId id="838841381" r:id="rId17"/>
    <p:sldId id="838841382" r:id="rId18"/>
    <p:sldId id="838841388" r:id="rId19"/>
    <p:sldId id="838841383" r:id="rId20"/>
    <p:sldId id="838841387" r:id="rId21"/>
    <p:sldId id="838841374" r:id="rId22"/>
    <p:sldId id="838841376" r:id="rId23"/>
    <p:sldId id="838841377" r:id="rId24"/>
    <p:sldId id="838841378" r:id="rId25"/>
    <p:sldId id="838841379" r:id="rId26"/>
    <p:sldId id="838841380" r:id="rId27"/>
    <p:sldId id="838841368" r:id="rId28"/>
    <p:sldId id="838841369" r:id="rId29"/>
    <p:sldId id="838841370" r:id="rId30"/>
    <p:sldId id="838841371" r:id="rId31"/>
    <p:sldId id="838841373" r:id="rId32"/>
    <p:sldId id="2147308847" r:id="rId33"/>
    <p:sldId id="2147308841" r:id="rId34"/>
    <p:sldId id="838841386" r:id="rId35"/>
    <p:sldId id="2147308848" r:id="rId36"/>
    <p:sldId id="2147308846" r:id="rId37"/>
    <p:sldId id="2147308837" r:id="rId38"/>
    <p:sldId id="838841352" r:id="rId39"/>
    <p:sldId id="838841324"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838841309"/>
            <p14:sldId id="257"/>
            <p14:sldId id="838841392"/>
            <p14:sldId id="838841391"/>
            <p14:sldId id="838841195"/>
            <p14:sldId id="838841384"/>
            <p14:sldId id="838841389"/>
            <p14:sldId id="838841312"/>
            <p14:sldId id="838841364"/>
            <p14:sldId id="838841365"/>
            <p14:sldId id="838841375"/>
            <p14:sldId id="838841381"/>
            <p14:sldId id="838841382"/>
            <p14:sldId id="838841388"/>
            <p14:sldId id="838841383"/>
            <p14:sldId id="838841387"/>
            <p14:sldId id="838841374"/>
            <p14:sldId id="838841376"/>
            <p14:sldId id="838841377"/>
            <p14:sldId id="838841378"/>
            <p14:sldId id="838841379"/>
            <p14:sldId id="838841380"/>
            <p14:sldId id="838841368"/>
            <p14:sldId id="838841369"/>
            <p14:sldId id="838841370"/>
            <p14:sldId id="838841371"/>
            <p14:sldId id="838841373"/>
            <p14:sldId id="2147308847"/>
            <p14:sldId id="2147308841"/>
            <p14:sldId id="838841386"/>
            <p14:sldId id="2147308848"/>
            <p14:sldId id="2147308846"/>
            <p14:sldId id="2147308837"/>
            <p14:sldId id="838841352"/>
            <p14:sldId id="838841324"/>
          </p14:sldIdLst>
        </p14:section>
        <p14:section name="Appendix" id="{B533152D-8367-43E9-880E-89E15D64476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58170C-1C20-3533-23E6-CC8A29D447E3}" name="Olson, Erin (STL)" initials="O(" userId="S::erin.olson@va.gov::7045963f-2966-4230-8af9-72df39aeb45e" providerId="AD"/>
  <p188:author id="{83CE7F13-3A55-5400-2D79-57EA3E379DAC}" name="Points, Kari" initials="PK" userId="S::kari.points@va.gov::d3d08481-d9e7-4f0b-8844-65fed6518596" providerId="AD"/>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64E93262-8E67-8201-43B0-18E4C81CE750}" name="Laracuente, Antonio J" initials="LJ" userId="S::antonio.laracuente03@va.gov::f26025aa-017e-46da-97dd-4f9d498fb15b"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914BE-23D1-8A65-525F-09AD41D8A55B}" v="270" dt="2023-06-27T12:27:46.809"/>
    <p1510:client id="{2353BE8A-C22E-4F86-8DBF-DF3A2E365BBA}" v="1" dt="2023-06-28T19:11:51.106"/>
    <p1510:client id="{440CB58B-E215-D3EF-8B8E-5E5182C0FFB3}" v="113" dt="2023-06-27T12:38:10.493"/>
    <p1510:client id="{645303F1-E214-1A73-35FF-0290364A4F4F}" v="68" dt="2023-06-28T00:23:58.317"/>
    <p1510:client id="{6ED553FC-D534-4DD0-BC6D-5135D0262D39}" v="511" dt="2023-06-28T11:57:51.491"/>
    <p1510:client id="{84076E5A-B174-147D-6BA2-161C705E4455}" v="1" dt="2023-06-28T13:12:53.657"/>
    <p1510:client id="{95C1AF9F-CEB6-D257-0B06-B1E855C6E5A3}" v="89" dt="2023-06-28T11:11:25.419"/>
    <p1510:client id="{C1AEC661-13CB-408F-661D-11C13D393606}" v="1" dt="2023-06-27T12:30:42.626"/>
    <p1510:client id="{CA04580F-CE1C-3BD0-E3A9-9B8857EADFD9}" v="67" dt="2023-06-27T12:59:40.904"/>
    <p1510:client id="{D0B80A61-F432-9D1A-0670-E1C78345B40E}" v="1" dt="2023-06-28T17:07:42.592"/>
    <p1510:client id="{E13A7F9B-7F21-4EE3-AECD-ED433BA38847}" vWet="2" dt="2023-06-28T17:06:50.882"/>
    <p1510:client id="{ECE54199-1463-4C0D-B674-BFC2CE5FFACF}" v="1" dt="2023-06-28T12:21:09.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s>
</file>

<file path=ppt/comments/modernComment_31FFB36B_8388F54A.xml><?xml version="1.0" encoding="utf-8"?>
<p188:cmLst xmlns:a="http://schemas.openxmlformats.org/drawingml/2006/main" xmlns:r="http://schemas.openxmlformats.org/officeDocument/2006/relationships" xmlns:p188="http://schemas.microsoft.com/office/powerpoint/2018/8/main">
  <p188:cm id="{86327FEC-4854-4544-A78D-999181845EA4}" authorId="{83CE7F13-3A55-5400-2D79-57EA3E379DAC}" status="resolved" created="2023-06-08T15:33:32.468" complete="100000">
    <ac:deMkLst xmlns:ac="http://schemas.microsoft.com/office/drawing/2013/main/command">
      <pc:docMk xmlns:pc="http://schemas.microsoft.com/office/powerpoint/2013/main/command"/>
      <pc:sldMk xmlns:pc="http://schemas.microsoft.com/office/powerpoint/2013/main/command" cId="2206790986" sldId="838841195"/>
      <ac:spMk id="5" creationId="{489F3C09-D9B5-F7ED-2720-7181425F4BA4}"/>
    </ac:deMkLst>
    <p188:txBody>
      <a:bodyPr/>
      <a:lstStyle/>
      <a:p>
        <a:r>
          <a:rPr lang="en-US"/>
          <a:t>I removed the last couple bullets as that is really site dependent and may cause confusion.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 </a:t>
            </a:r>
          </a:p>
        </p:txBody>
      </p:sp>
      <p:sp>
        <p:nvSpPr>
          <p:cNvPr id="4" name="Slide Number Placeholder 3"/>
          <p:cNvSpPr>
            <a:spLocks noGrp="1"/>
          </p:cNvSpPr>
          <p:nvPr>
            <p:ph type="sldNum" sz="quarter" idx="5"/>
          </p:nvPr>
        </p:nvSpPr>
        <p:spPr/>
        <p:txBody>
          <a:bodyPr/>
          <a:lstStyle/>
          <a:p>
            <a:fld id="{46E0020C-34B3-4644-B138-3A9503ECB28E}" type="slidenum">
              <a:rPr lang="en-US" smtClean="0"/>
              <a:pPr/>
              <a:t>32</a:t>
            </a:fld>
            <a:endParaRPr lang="en-US"/>
          </a:p>
        </p:txBody>
      </p:sp>
    </p:spTree>
    <p:extLst>
      <p:ext uri="{BB962C8B-B14F-4D97-AF65-F5344CB8AC3E}">
        <p14:creationId xmlns:p14="http://schemas.microsoft.com/office/powerpoint/2010/main" val="233907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E0020C-34B3-4644-B138-3A9503ECB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09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If Lab at facility is doing work, that's not an IAA. </a:t>
            </a:r>
          </a:p>
          <a:p>
            <a:pPr marL="171450" indent="-171450">
              <a:buFontTx/>
              <a:buChar char="-"/>
            </a:pPr>
            <a:r>
              <a:rPr lang="en-US">
                <a:cs typeface="Calibri"/>
              </a:rPr>
              <a:t>Cost transfer expenses, not funds</a:t>
            </a:r>
          </a:p>
        </p:txBody>
      </p:sp>
      <p:sp>
        <p:nvSpPr>
          <p:cNvPr id="4" name="Slide Number Placeholder 3"/>
          <p:cNvSpPr>
            <a:spLocks noGrp="1"/>
          </p:cNvSpPr>
          <p:nvPr>
            <p:ph type="sldNum" sz="quarter" idx="5"/>
          </p:nvPr>
        </p:nvSpPr>
        <p:spPr/>
        <p:txBody>
          <a:bodyPr/>
          <a:lstStyle/>
          <a:p>
            <a:fld id="{46E0020C-34B3-4644-B138-3A9503ECB28E}" type="slidenum">
              <a:rPr lang="en-US" smtClean="0"/>
              <a:pPr/>
              <a:t>6</a:t>
            </a:fld>
            <a:endParaRPr lang="en-US"/>
          </a:p>
        </p:txBody>
      </p:sp>
    </p:spTree>
    <p:extLst>
      <p:ext uri="{BB962C8B-B14F-4D97-AF65-F5344CB8AC3E}">
        <p14:creationId xmlns:p14="http://schemas.microsoft.com/office/powerpoint/2010/main" val="44309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7</a:t>
            </a:fld>
            <a:endParaRPr lang="en-US"/>
          </a:p>
        </p:txBody>
      </p:sp>
    </p:spTree>
    <p:extLst>
      <p:ext uri="{BB962C8B-B14F-4D97-AF65-F5344CB8AC3E}">
        <p14:creationId xmlns:p14="http://schemas.microsoft.com/office/powerpoint/2010/main" val="233901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46E0020C-34B3-4644-B138-3A9503ECB28E}" type="slidenum">
              <a:rPr lang="en-US" smtClean="0"/>
              <a:pPr/>
              <a:t>8</a:t>
            </a:fld>
            <a:endParaRPr lang="en-US"/>
          </a:p>
        </p:txBody>
      </p:sp>
    </p:spTree>
    <p:extLst>
      <p:ext uri="{BB962C8B-B14F-4D97-AF65-F5344CB8AC3E}">
        <p14:creationId xmlns:p14="http://schemas.microsoft.com/office/powerpoint/2010/main" val="8059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mn-lt"/>
                <a:ea typeface="+mn-ea"/>
                <a:cs typeface="+mn-cs"/>
              </a:rPr>
              <a:t>Bottom line – cost transfers are the appropriate method when salary is involved for employees that would otherwise be split in appropriations and no tangible services are involved.</a:t>
            </a:r>
            <a:endParaRPr lang="en-US" sz="1200"/>
          </a:p>
          <a:p>
            <a:endParaRPr lang="en-US"/>
          </a:p>
        </p:txBody>
      </p:sp>
      <p:sp>
        <p:nvSpPr>
          <p:cNvPr id="4" name="Slide Number Placeholder 3"/>
          <p:cNvSpPr>
            <a:spLocks noGrp="1"/>
          </p:cNvSpPr>
          <p:nvPr>
            <p:ph type="sldNum" sz="quarter" idx="5"/>
          </p:nvPr>
        </p:nvSpPr>
        <p:spPr/>
        <p:txBody>
          <a:bodyPr/>
          <a:lstStyle/>
          <a:p>
            <a:fld id="{A02574F8-C803-4BA0-BA40-396F8B7B22AC}" type="slidenum">
              <a:rPr lang="en-US" smtClean="0"/>
              <a:t>9</a:t>
            </a:fld>
            <a:endParaRPr lang="en-US"/>
          </a:p>
        </p:txBody>
      </p:sp>
    </p:spTree>
    <p:extLst>
      <p:ext uri="{BB962C8B-B14F-4D97-AF65-F5344CB8AC3E}">
        <p14:creationId xmlns:p14="http://schemas.microsoft.com/office/powerpoint/2010/main" val="9519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we need a separate slide for TEF?</a:t>
            </a:r>
          </a:p>
        </p:txBody>
      </p:sp>
      <p:sp>
        <p:nvSpPr>
          <p:cNvPr id="4" name="Slide Number Placeholder 3"/>
          <p:cNvSpPr>
            <a:spLocks noGrp="1"/>
          </p:cNvSpPr>
          <p:nvPr>
            <p:ph type="sldNum" sz="quarter" idx="5"/>
          </p:nvPr>
        </p:nvSpPr>
        <p:spPr/>
        <p:txBody>
          <a:bodyPr/>
          <a:lstStyle/>
          <a:p>
            <a:fld id="{A02574F8-C803-4BA0-BA40-396F8B7B22AC}" type="slidenum">
              <a:rPr lang="en-US" smtClean="0"/>
              <a:t>12</a:t>
            </a:fld>
            <a:endParaRPr lang="en-US"/>
          </a:p>
        </p:txBody>
      </p:sp>
    </p:spTree>
    <p:extLst>
      <p:ext uri="{BB962C8B-B14F-4D97-AF65-F5344CB8AC3E}">
        <p14:creationId xmlns:p14="http://schemas.microsoft.com/office/powerpoint/2010/main" val="190240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 </a:t>
            </a:r>
          </a:p>
        </p:txBody>
      </p:sp>
      <p:sp>
        <p:nvSpPr>
          <p:cNvPr id="4" name="Slide Number Placeholder 3"/>
          <p:cNvSpPr>
            <a:spLocks noGrp="1"/>
          </p:cNvSpPr>
          <p:nvPr>
            <p:ph type="sldNum" sz="quarter" idx="5"/>
          </p:nvPr>
        </p:nvSpPr>
        <p:spPr/>
        <p:txBody>
          <a:bodyPr/>
          <a:lstStyle/>
          <a:p>
            <a:fld id="{46E0020C-34B3-4644-B138-3A9503ECB28E}" type="slidenum">
              <a:rPr lang="en-US" smtClean="0"/>
              <a:pPr/>
              <a:t>30</a:t>
            </a:fld>
            <a:endParaRPr lang="en-US"/>
          </a:p>
        </p:txBody>
      </p:sp>
    </p:spTree>
    <p:extLst>
      <p:ext uri="{BB962C8B-B14F-4D97-AF65-F5344CB8AC3E}">
        <p14:creationId xmlns:p14="http://schemas.microsoft.com/office/powerpoint/2010/main" val="416226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we need a separate slide for TEF?</a:t>
            </a:r>
          </a:p>
        </p:txBody>
      </p:sp>
      <p:sp>
        <p:nvSpPr>
          <p:cNvPr id="4" name="Slide Number Placeholder 3"/>
          <p:cNvSpPr>
            <a:spLocks noGrp="1"/>
          </p:cNvSpPr>
          <p:nvPr>
            <p:ph type="sldNum" sz="quarter" idx="5"/>
          </p:nvPr>
        </p:nvSpPr>
        <p:spPr/>
        <p:txBody>
          <a:bodyPr/>
          <a:lstStyle/>
          <a:p>
            <a:fld id="{A02574F8-C803-4BA0-BA40-396F8B7B22AC}" type="slidenum">
              <a:rPr lang="en-US" smtClean="0"/>
              <a:t>31</a:t>
            </a:fld>
            <a:endParaRPr lang="en-US"/>
          </a:p>
        </p:txBody>
      </p:sp>
    </p:spTree>
    <p:extLst>
      <p:ext uri="{BB962C8B-B14F-4D97-AF65-F5344CB8AC3E}">
        <p14:creationId xmlns:p14="http://schemas.microsoft.com/office/powerpoint/2010/main" val="234480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6/29/2023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3227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26607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3.png"/><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 id="2147483684" r:id="rId4"/>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vagov.sharepoint.com/sites/vacovhacomm/admin/ORDFinance/SitePages/VA-ORD-Finance-Communications.aspx?source=https%3a//dvagov.sharepoint.com/sites/vacovhacomm/admin/ORDFinance/SitePages/Forms/ByAuthor.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dvagov.sharepoint.com/:b:/r/sites/vacovhacomm/admin/ORDFinance/Shared%20Documents/Finance%20Communications/ORD%20Guidance%20Toxic%20Exposure%20Fund%202.24.23_RR.pdf?csf=1&amp;web=1&amp;e=UOOilW"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Communications%2FORD%20Guidance%20Toxic%20Exposure%20Fund%202%2E24%2E23%5FRR%2Epdf&amp;parent=%2Fsites%2Fvacovhacomm%2Fadmin%2FORDFinance%2FShared%20Documents%2FFinance%20Communication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gcc02.safelinks.protection.outlook.com/?url=https%3A%2F%2Fforms.office.com%2Fpages%2Fresponsepage.aspx%3Fid%3DIxtf6a-r7kWCHberJRqzv0yuJabPAhVEm7ERM18ambtUOFhHRFNGU05MNFNZNEJFNjQ0WkdKVURNMiQlQCN0PWcu&amp;data=05%7C01%7C%7C1eb68528eae0472174bb08db68e7e283%7Ce95f1b23abaf45ee821db7ab251ab3bf%7C0%7C0%7C638219117359925367%7CUnknown%7CTWFpbGZsb3d8eyJWIjoiMC4wLjAwMDAiLCJQIjoiV2luMzIiLCJBTiI6Ik1haWwiLCJXVCI6Mn0%3D%7C3000%7C%7C%7C&amp;sdata=Y0wAoxaYtS6sMby6oLmK4yYzwlnz2zbJc%2FXE6FfdFJQ%3D&amp;reserved=0"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uscode/text/31/153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va.gov/finance/docs/VA-FinancialPolicyVolumeIChapter09.pdf" TargetMode="External"/><Relationship Id="rId4" Type="http://schemas.openxmlformats.org/officeDocument/2006/relationships/hyperlink" Target="https://www.gao.gov/assets/2019-11/675709.pdf"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31FFB36B_8388F54A.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va.gov/finance/docs/VA-FinancialPolicyVolumeIChapter09.pdf"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hyperlink" Target="https://www.va.gov/finance/docs/VA-FinancialPolicyVolumeIChapter11A.pdf" TargetMode="External"/><Relationship Id="rId5" Type="http://schemas.openxmlformats.org/officeDocument/2006/relationships/image" Target="../media/image8.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BB753C-5638-F0F3-000A-DC993EA0A793}"/>
              </a:ext>
            </a:extLst>
          </p:cNvPr>
          <p:cNvSpPr>
            <a:spLocks noGrp="1"/>
          </p:cNvSpPr>
          <p:nvPr>
            <p:ph type="title"/>
          </p:nvPr>
        </p:nvSpPr>
        <p:spPr/>
        <p:txBody>
          <a:bodyPr/>
          <a:lstStyle/>
          <a:p>
            <a:endParaRPr lang="en-US"/>
          </a:p>
        </p:txBody>
      </p:sp>
      <p:sp>
        <p:nvSpPr>
          <p:cNvPr id="4" name="Subtitle 3">
            <a:extLst>
              <a:ext uri="{FF2B5EF4-FFF2-40B4-BE49-F238E27FC236}">
                <a16:creationId xmlns:a16="http://schemas.microsoft.com/office/drawing/2014/main" id="{50A97B40-0E24-405D-9340-F4C2098E3709}"/>
              </a:ext>
            </a:extLst>
          </p:cNvPr>
          <p:cNvSpPr>
            <a:spLocks noGrp="1"/>
          </p:cNvSpPr>
          <p:nvPr>
            <p:ph sz="half" idx="1"/>
          </p:nvPr>
        </p:nvSpPr>
        <p:spPr/>
        <p:txBody>
          <a:bodyPr vert="horz" lIns="91440" tIns="45720" rIns="91440" bIns="45720" rtlCol="0" anchor="t">
            <a:normAutofit/>
          </a:bodyPr>
          <a:lstStyle/>
          <a:p>
            <a:endParaRPr lang="en-US"/>
          </a:p>
          <a:p>
            <a:endParaRPr lang="en-US"/>
          </a:p>
          <a:p>
            <a:endParaRPr lang="en-US"/>
          </a:p>
        </p:txBody>
      </p:sp>
      <p:sp>
        <p:nvSpPr>
          <p:cNvPr id="8" name="Content Placeholder 7">
            <a:extLst>
              <a:ext uri="{FF2B5EF4-FFF2-40B4-BE49-F238E27FC236}">
                <a16:creationId xmlns:a16="http://schemas.microsoft.com/office/drawing/2014/main" id="{A5EE81A4-0352-453E-CF42-64BF18B9AEF2}"/>
              </a:ext>
            </a:extLst>
          </p:cNvPr>
          <p:cNvSpPr>
            <a:spLocks noGrp="1"/>
          </p:cNvSpPr>
          <p:nvPr>
            <p:ph sz="half" idx="2"/>
          </p:nvPr>
        </p:nvSpPr>
        <p:spPr/>
        <p:txBody>
          <a:bodyPr/>
          <a:lstStyle/>
          <a:p>
            <a:endParaRPr lang="en-US"/>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0" y="1204318"/>
            <a:ext cx="11793816" cy="769441"/>
          </a:xfrm>
          <a:prstGeom prst="rect">
            <a:avLst/>
          </a:prstGeom>
          <a:noFill/>
        </p:spPr>
        <p:txBody>
          <a:bodyPr wrap="square" lIns="91440" tIns="45720" rIns="91440" bIns="45720" rtlCol="0" anchor="t">
            <a:spAutoFit/>
          </a:bodyPr>
          <a:lstStyle/>
          <a:p>
            <a:pPr algn="ctr"/>
            <a:r>
              <a:rPr lang="en-US" sz="4400" dirty="0"/>
              <a:t>Expenditure Transfers in Research</a:t>
            </a:r>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529315" cy="2473253"/>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June 28, 2023</a:t>
            </a:r>
          </a:p>
          <a:p>
            <a:r>
              <a:rPr lang="en-US"/>
              <a:t>John Verwiel, Deputy Director, Finance</a:t>
            </a:r>
          </a:p>
          <a:p>
            <a:r>
              <a:rPr lang="en-US"/>
              <a:t>Jason Berlow, Management Analyst, Finance</a:t>
            </a:r>
          </a:p>
          <a:p>
            <a:r>
              <a:rPr lang="en-US"/>
              <a:t>Erin Olson, Budget Analyst, ORD Finance</a:t>
            </a:r>
            <a:endParaRPr lang="en-US">
              <a:cs typeface="Calibri"/>
            </a:endParaRPr>
          </a:p>
          <a:p>
            <a:r>
              <a:rPr lang="en-US">
                <a:cs typeface="Calibri"/>
              </a:rPr>
              <a:t>Kari Points, </a:t>
            </a:r>
            <a:r>
              <a:rPr lang="en-US"/>
              <a:t>Director Research Operations Iowa City</a:t>
            </a:r>
            <a:endParaRPr lang="en-US">
              <a:cs typeface="Calibri"/>
            </a:endParaRPr>
          </a:p>
          <a:p>
            <a:r>
              <a:rPr lang="en-US">
                <a:cs typeface="Calibri"/>
              </a:rPr>
              <a:t>Diane Murphy, Budget Analyst, ORD Finance</a:t>
            </a:r>
            <a:endParaRPr lang="en-US"/>
          </a:p>
          <a:p>
            <a:r>
              <a:rPr lang="en-US"/>
              <a:t>Tony Laracuente, Director of Field Operations</a:t>
            </a:r>
          </a:p>
          <a:p>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DACD-F48C-40A4-AAA8-19EC393CDABC}"/>
              </a:ext>
            </a:extLst>
          </p:cNvPr>
          <p:cNvSpPr>
            <a:spLocks noGrp="1"/>
          </p:cNvSpPr>
          <p:nvPr>
            <p:ph type="title"/>
          </p:nvPr>
        </p:nvSpPr>
        <p:spPr/>
        <p:txBody>
          <a:bodyPr/>
          <a:lstStyle/>
          <a:p>
            <a:r>
              <a:rPr lang="en-US"/>
              <a:t>Section 1: The Different Types of Cost Transfers</a:t>
            </a:r>
            <a:endParaRPr lang="en-US">
              <a:cs typeface="Calibri Light"/>
            </a:endParaRPr>
          </a:p>
        </p:txBody>
      </p:sp>
      <p:graphicFrame>
        <p:nvGraphicFramePr>
          <p:cNvPr id="8" name="Content Placeholder 7">
            <a:extLst>
              <a:ext uri="{FF2B5EF4-FFF2-40B4-BE49-F238E27FC236}">
                <a16:creationId xmlns:a16="http://schemas.microsoft.com/office/drawing/2014/main" id="{CE03EBE5-8468-D768-61A5-AFC2C388CB0E}"/>
              </a:ext>
            </a:extLst>
          </p:cNvPr>
          <p:cNvGraphicFramePr>
            <a:graphicFrameLocks noGrp="1"/>
          </p:cNvGraphicFramePr>
          <p:nvPr>
            <p:ph idx="1"/>
            <p:extLst>
              <p:ext uri="{D42A27DB-BD31-4B8C-83A1-F6EECF244321}">
                <p14:modId xmlns:p14="http://schemas.microsoft.com/office/powerpoint/2010/main" val="3753955719"/>
              </p:ext>
            </p:extLst>
          </p:nvPr>
        </p:nvGraphicFramePr>
        <p:xfrm>
          <a:off x="152400" y="1111623"/>
          <a:ext cx="11805967" cy="4913322"/>
        </p:xfrm>
        <a:graphic>
          <a:graphicData uri="http://schemas.openxmlformats.org/drawingml/2006/table">
            <a:tbl>
              <a:tblPr firstRow="1" bandRow="1">
                <a:tableStyleId>{5C22544A-7EE6-4342-B048-85BDC9FD1C3A}</a:tableStyleId>
              </a:tblPr>
              <a:tblGrid>
                <a:gridCol w="2115669">
                  <a:extLst>
                    <a:ext uri="{9D8B030D-6E8A-4147-A177-3AD203B41FA5}">
                      <a16:colId xmlns:a16="http://schemas.microsoft.com/office/drawing/2014/main" val="3836761364"/>
                    </a:ext>
                  </a:extLst>
                </a:gridCol>
                <a:gridCol w="6858000">
                  <a:extLst>
                    <a:ext uri="{9D8B030D-6E8A-4147-A177-3AD203B41FA5}">
                      <a16:colId xmlns:a16="http://schemas.microsoft.com/office/drawing/2014/main" val="4154552833"/>
                    </a:ext>
                  </a:extLst>
                </a:gridCol>
                <a:gridCol w="2832298">
                  <a:extLst>
                    <a:ext uri="{9D8B030D-6E8A-4147-A177-3AD203B41FA5}">
                      <a16:colId xmlns:a16="http://schemas.microsoft.com/office/drawing/2014/main" val="3276914072"/>
                    </a:ext>
                  </a:extLst>
                </a:gridCol>
              </a:tblGrid>
              <a:tr h="372694">
                <a:tc>
                  <a:txBody>
                    <a:bodyPr/>
                    <a:lstStyle/>
                    <a:p>
                      <a:pPr lvl="0" algn="ctr">
                        <a:buNone/>
                      </a:pPr>
                      <a:r>
                        <a:rPr lang="en-US" sz="1800">
                          <a:effectLst/>
                        </a:rPr>
                        <a:t>Type</a:t>
                      </a:r>
                      <a:endParaRPr lang="en-US"/>
                    </a:p>
                  </a:txBody>
                  <a:tcPr/>
                </a:tc>
                <a:tc>
                  <a:txBody>
                    <a:bodyPr/>
                    <a:lstStyle/>
                    <a:p>
                      <a:pPr algn="ctr" rtl="0" fontAlgn="base"/>
                      <a:r>
                        <a:rPr lang="en-US" sz="1800">
                          <a:effectLst/>
                        </a:rPr>
                        <a:t>Purpose</a:t>
                      </a:r>
                    </a:p>
                  </a:txBody>
                  <a:tcPr/>
                </a:tc>
                <a:tc>
                  <a:txBody>
                    <a:bodyPr/>
                    <a:lstStyle/>
                    <a:p>
                      <a:pPr lvl="0" algn="ctr">
                        <a:buNone/>
                      </a:pPr>
                      <a:r>
                        <a:rPr lang="en-US" sz="1800">
                          <a:effectLst/>
                        </a:rPr>
                        <a:t>Transfer Occurs</a:t>
                      </a:r>
                    </a:p>
                  </a:txBody>
                  <a:tcPr/>
                </a:tc>
                <a:extLst>
                  <a:ext uri="{0D108BD9-81ED-4DB2-BD59-A6C34878D82A}">
                    <a16:rowId xmlns:a16="http://schemas.microsoft.com/office/drawing/2014/main" val="2426771868"/>
                  </a:ext>
                </a:extLst>
              </a:tr>
              <a:tr h="952437">
                <a:tc>
                  <a:txBody>
                    <a:bodyPr/>
                    <a:lstStyle/>
                    <a:p>
                      <a:pPr lvl="0">
                        <a:buNone/>
                      </a:pPr>
                      <a:r>
                        <a:rPr lang="en-US" sz="1100">
                          <a:effectLst/>
                        </a:rPr>
                        <a:t>Current Year to Past Year</a:t>
                      </a:r>
                      <a:endParaRPr lang="en-US" sz="1100"/>
                    </a:p>
                  </a:txBody>
                  <a:tcPr/>
                </a:tc>
                <a:tc>
                  <a:txBody>
                    <a:bodyPr/>
                    <a:lstStyle/>
                    <a:p>
                      <a:pPr marL="342900" lvl="0" indent="-342900" rtl="0" fontAlgn="base">
                        <a:buFont typeface="Arial" panose="020B0604020202020204" pitchFamily="34" charset="0"/>
                        <a:buChar char="•"/>
                      </a:pPr>
                      <a:r>
                        <a:rPr lang="en-US" sz="1100">
                          <a:effectLst/>
                        </a:rPr>
                        <a:t>Objective is to clear out prior year funds as quickly as possible</a:t>
                      </a:r>
                    </a:p>
                    <a:p>
                      <a:pPr marL="342900" lvl="0" indent="-342900">
                        <a:buFont typeface="Arial" panose="020B0604020202020204" pitchFamily="34" charset="0"/>
                        <a:buChar char="•"/>
                      </a:pPr>
                      <a:r>
                        <a:rPr lang="en-US" sz="1100">
                          <a:effectLst/>
                        </a:rPr>
                        <a:t>Typically used for salaries</a:t>
                      </a:r>
                    </a:p>
                  </a:txBody>
                  <a:tcPr/>
                </a:tc>
                <a:tc>
                  <a:txBody>
                    <a:bodyPr/>
                    <a:lstStyle/>
                    <a:p>
                      <a:pPr marL="0" lvl="0" indent="0">
                        <a:buNone/>
                      </a:pPr>
                      <a:r>
                        <a:rPr lang="en-US" sz="1100">
                          <a:effectLst/>
                        </a:rPr>
                        <a:t>When closing out the prior year</a:t>
                      </a:r>
                    </a:p>
                    <a:p>
                      <a:pPr marL="0" lvl="0" indent="0">
                        <a:buNone/>
                      </a:pPr>
                      <a:r>
                        <a:rPr lang="en-US" sz="1100">
                          <a:effectLst/>
                        </a:rPr>
                        <a:t>Anytime there is a balance that occurs in prior year (example: </a:t>
                      </a:r>
                      <a:r>
                        <a:rPr lang="en-US" sz="1100" err="1">
                          <a:effectLst/>
                        </a:rPr>
                        <a:t>deobligation</a:t>
                      </a:r>
                      <a:r>
                        <a:rPr lang="en-US" sz="1100">
                          <a:effectLst/>
                        </a:rPr>
                        <a:t> of prior year order)</a:t>
                      </a:r>
                    </a:p>
                  </a:txBody>
                  <a:tcPr/>
                </a:tc>
                <a:extLst>
                  <a:ext uri="{0D108BD9-81ED-4DB2-BD59-A6C34878D82A}">
                    <a16:rowId xmlns:a16="http://schemas.microsoft.com/office/drawing/2014/main" val="2745632626"/>
                  </a:ext>
                </a:extLst>
              </a:tr>
              <a:tr h="728824">
                <a:tc>
                  <a:txBody>
                    <a:bodyPr/>
                    <a:lstStyle/>
                    <a:p>
                      <a:pPr rtl="0" fontAlgn="base"/>
                      <a:r>
                        <a:rPr lang="en-US" sz="1100">
                          <a:effectLst/>
                        </a:rPr>
                        <a:t>Research Program to Research Program</a:t>
                      </a:r>
                    </a:p>
                  </a:txBody>
                  <a:tcPr/>
                </a:tc>
                <a:tc>
                  <a:txBody>
                    <a:bodyPr/>
                    <a:lstStyle/>
                    <a:p>
                      <a:pPr marL="342900" lvl="0" indent="-342900" rtl="0" fontAlgn="base">
                        <a:buFont typeface="Arial" panose="020B0604020202020204" pitchFamily="34" charset="0"/>
                        <a:buChar char="•"/>
                      </a:pPr>
                      <a:r>
                        <a:rPr lang="en-US" sz="1100">
                          <a:effectLst/>
                        </a:rPr>
                        <a:t>Used when there are costs that occur in two programs but there is only one transaction for that item</a:t>
                      </a:r>
                    </a:p>
                  </a:txBody>
                  <a:tcPr/>
                </a:tc>
                <a:tc>
                  <a:txBody>
                    <a:bodyPr/>
                    <a:lstStyle/>
                    <a:p>
                      <a:pPr marL="0" lvl="0" indent="0">
                        <a:buNone/>
                      </a:pPr>
                      <a:r>
                        <a:rPr lang="en-US" sz="1100" b="0" i="0" u="none" strike="noStrike" noProof="0">
                          <a:solidFill>
                            <a:srgbClr val="000000"/>
                          </a:solidFill>
                          <a:effectLst/>
                          <a:latin typeface="Calibri"/>
                        </a:rPr>
                        <a:t>Quarterly (if not more often), as costs occur in the Current Year</a:t>
                      </a:r>
                      <a:endParaRPr lang="en-US" sz="1100"/>
                    </a:p>
                  </a:txBody>
                  <a:tcPr/>
                </a:tc>
                <a:extLst>
                  <a:ext uri="{0D108BD9-81ED-4DB2-BD59-A6C34878D82A}">
                    <a16:rowId xmlns:a16="http://schemas.microsoft.com/office/drawing/2014/main" val="587107053"/>
                  </a:ext>
                </a:extLst>
              </a:tr>
              <a:tr h="1093236">
                <a:tc>
                  <a:txBody>
                    <a:bodyPr/>
                    <a:lstStyle/>
                    <a:p>
                      <a:pPr rtl="0" fontAlgn="base"/>
                      <a:r>
                        <a:rPr lang="en-US" sz="1100">
                          <a:effectLst/>
                        </a:rPr>
                        <a:t>Research Appropriation to/from a Medical Center</a:t>
                      </a:r>
                    </a:p>
                  </a:txBody>
                  <a:tcPr/>
                </a:tc>
                <a:tc>
                  <a:txBody>
                    <a:bodyPr/>
                    <a:lstStyle/>
                    <a:p>
                      <a:pPr marL="342900" lvl="0" indent="-342900" rtl="0" fontAlgn="base">
                        <a:buFont typeface="Arial" panose="020B0604020202020204" pitchFamily="34" charset="0"/>
                        <a:buChar char="•"/>
                      </a:pPr>
                      <a:r>
                        <a:rPr lang="en-US" sz="1100" b="0" i="0" u="none" strike="noStrike" noProof="0">
                          <a:solidFill>
                            <a:srgbClr val="000000"/>
                          </a:solidFill>
                          <a:effectLst/>
                          <a:latin typeface="Calibri"/>
                        </a:rPr>
                        <a:t>Used when there are costs that are shared between the Medical Center Appropriation and the Research Appropriation</a:t>
                      </a:r>
                    </a:p>
                    <a:p>
                      <a:pPr marL="342900" lvl="0" indent="-342900">
                        <a:buFont typeface="Arial" panose="020B0604020202020204" pitchFamily="34" charset="0"/>
                        <a:buChar char="•"/>
                      </a:pPr>
                      <a:r>
                        <a:rPr lang="en-US" sz="1100" b="0" i="0" u="none" strike="noStrike" noProof="0">
                          <a:solidFill>
                            <a:srgbClr val="000000"/>
                          </a:solidFill>
                          <a:effectLst/>
                          <a:latin typeface="Calibri"/>
                        </a:rPr>
                        <a:t>Typically occur for salary costs, but can also be utilized when sharing cost of a purchase order</a:t>
                      </a:r>
                    </a:p>
                  </a:txBody>
                  <a:tcPr/>
                </a:tc>
                <a:tc>
                  <a:txBody>
                    <a:bodyPr/>
                    <a:lstStyle/>
                    <a:p>
                      <a:pPr marL="0" lvl="0" indent="0">
                        <a:buNone/>
                      </a:pPr>
                      <a:r>
                        <a:rPr lang="en-US" sz="1100">
                          <a:effectLst/>
                        </a:rPr>
                        <a:t>Quarterly (if not more often), as costs occur in the Current Year</a:t>
                      </a:r>
                    </a:p>
                  </a:txBody>
                  <a:tcPr/>
                </a:tc>
                <a:extLst>
                  <a:ext uri="{0D108BD9-81ED-4DB2-BD59-A6C34878D82A}">
                    <a16:rowId xmlns:a16="http://schemas.microsoft.com/office/drawing/2014/main" val="691120217"/>
                  </a:ext>
                </a:extLst>
              </a:tr>
              <a:tr h="836491">
                <a:tc>
                  <a:txBody>
                    <a:bodyPr/>
                    <a:lstStyle/>
                    <a:p>
                      <a:pPr lvl="0">
                        <a:buNone/>
                      </a:pPr>
                      <a:r>
                        <a:rPr lang="en-US" sz="1100">
                          <a:effectLst/>
                        </a:rPr>
                        <a:t>Reimbursements</a:t>
                      </a:r>
                    </a:p>
                  </a:txBody>
                  <a:tcPr/>
                </a:tc>
                <a:tc>
                  <a:txBody>
                    <a:bodyPr/>
                    <a:lstStyle/>
                    <a:p>
                      <a:pPr marL="342900" lvl="0" indent="-342900">
                        <a:buFont typeface="Arial"/>
                        <a:buChar char="•"/>
                      </a:pPr>
                      <a:r>
                        <a:rPr lang="en-US" sz="1100">
                          <a:effectLst/>
                        </a:rPr>
                        <a:t>Handle reimbursements from Research Non-Profit Corporations (NPCs), non-Federal Institutions (Universities), and Interagency agreements (with Federal agencies)</a:t>
                      </a:r>
                    </a:p>
                  </a:txBody>
                  <a:tcPr/>
                </a:tc>
                <a:tc>
                  <a:txBody>
                    <a:bodyPr/>
                    <a:lstStyle/>
                    <a:p>
                      <a:pPr marL="0" lvl="0" indent="0">
                        <a:buNone/>
                      </a:pPr>
                      <a:r>
                        <a:rPr lang="en-US" sz="1100">
                          <a:effectLst/>
                        </a:rPr>
                        <a:t>Throughout the year (as reimbursements come in)</a:t>
                      </a:r>
                    </a:p>
                  </a:txBody>
                  <a:tcPr/>
                </a:tc>
                <a:extLst>
                  <a:ext uri="{0D108BD9-81ED-4DB2-BD59-A6C34878D82A}">
                    <a16:rowId xmlns:a16="http://schemas.microsoft.com/office/drawing/2014/main" val="1776255294"/>
                  </a:ext>
                </a:extLst>
              </a:tr>
              <a:tr h="911029">
                <a:tc>
                  <a:txBody>
                    <a:bodyPr/>
                    <a:lstStyle/>
                    <a:p>
                      <a:pPr lvl="0">
                        <a:buNone/>
                      </a:pPr>
                      <a:r>
                        <a:rPr lang="en-US" sz="1100">
                          <a:effectLst/>
                        </a:rPr>
                        <a:t>Toxic Exposure Fund (TEF)</a:t>
                      </a:r>
                    </a:p>
                  </a:txBody>
                  <a:tcPr/>
                </a:tc>
                <a:tc>
                  <a:txBody>
                    <a:bodyPr/>
                    <a:lstStyle/>
                    <a:p>
                      <a:pPr marL="342900" lvl="0" indent="-342900">
                        <a:buFont typeface="Arial"/>
                        <a:buChar char="•"/>
                      </a:pPr>
                      <a:r>
                        <a:rPr lang="en-US" sz="1100">
                          <a:effectLst/>
                        </a:rPr>
                        <a:t>TEF costs for personnel will need to be first paid out of the Research appropriation because personnel can only be funded out of one Fund Control Point (FCP). Due to this accounting/HR Smart structure, Research Offices and Facility Fiscal/Accounting Office will collaborate and coordinate to perform expenditure transfers every quarter (per our guidance on the Toxic Exposure Fund).</a:t>
                      </a:r>
                    </a:p>
                    <a:p>
                      <a:pPr marL="0" lvl="0" indent="0">
                        <a:buFont typeface="Arial"/>
                        <a:buNone/>
                      </a:pPr>
                      <a:endParaRPr lang="en-US" sz="1100">
                        <a:effectLst/>
                      </a:endParaRPr>
                    </a:p>
                  </a:txBody>
                  <a:tcPr/>
                </a:tc>
                <a:tc>
                  <a:txBody>
                    <a:bodyPr/>
                    <a:lstStyle/>
                    <a:p>
                      <a:pPr marL="0" lvl="0" indent="0">
                        <a:buNone/>
                      </a:pPr>
                      <a:r>
                        <a:rPr lang="en-US" sz="1100">
                          <a:effectLst/>
                        </a:rPr>
                        <a:t>Quarterly, 10</a:t>
                      </a:r>
                      <a:r>
                        <a:rPr lang="en-US" sz="1100" baseline="30000">
                          <a:effectLst/>
                        </a:rPr>
                        <a:t>th</a:t>
                      </a:r>
                      <a:r>
                        <a:rPr lang="en-US" sz="1100">
                          <a:effectLst/>
                        </a:rPr>
                        <a:t> business day of month after end of quarter. </a:t>
                      </a:r>
                    </a:p>
                  </a:txBody>
                  <a:tcPr/>
                </a:tc>
                <a:extLst>
                  <a:ext uri="{0D108BD9-81ED-4DB2-BD59-A6C34878D82A}">
                    <a16:rowId xmlns:a16="http://schemas.microsoft.com/office/drawing/2014/main" val="2933170026"/>
                  </a:ext>
                </a:extLst>
              </a:tr>
            </a:tbl>
          </a:graphicData>
        </a:graphic>
      </p:graphicFrame>
      <p:sp>
        <p:nvSpPr>
          <p:cNvPr id="4" name="Slide Number Placeholder 3">
            <a:extLst>
              <a:ext uri="{FF2B5EF4-FFF2-40B4-BE49-F238E27FC236}">
                <a16:creationId xmlns:a16="http://schemas.microsoft.com/office/drawing/2014/main" id="{AC9BE658-4053-4E49-A301-9717DD4B6B6D}"/>
              </a:ext>
            </a:extLst>
          </p:cNvPr>
          <p:cNvSpPr>
            <a:spLocks noGrp="1"/>
          </p:cNvSpPr>
          <p:nvPr>
            <p:ph type="sldNum" sz="quarter" idx="12"/>
          </p:nvPr>
        </p:nvSpPr>
        <p:spPr/>
        <p:txBody>
          <a:bodyPr/>
          <a:lstStyle/>
          <a:p>
            <a:fld id="{670A9334-4E67-F94F-A05E-0CE8B74A054E}" type="slidenum">
              <a:rPr lang="en-US" smtClean="0"/>
              <a:t>10</a:t>
            </a:fld>
            <a:endParaRPr lang="en-US"/>
          </a:p>
        </p:txBody>
      </p:sp>
      <p:sp>
        <p:nvSpPr>
          <p:cNvPr id="10" name="Content Placeholder 2">
            <a:extLst>
              <a:ext uri="{FF2B5EF4-FFF2-40B4-BE49-F238E27FC236}">
                <a16:creationId xmlns:a16="http://schemas.microsoft.com/office/drawing/2014/main" id="{0A2861FE-68F5-5D4C-A5FD-425029600E09}"/>
              </a:ext>
            </a:extLst>
          </p:cNvPr>
          <p:cNvSpPr txBox="1">
            <a:spLocks/>
          </p:cNvSpPr>
          <p:nvPr/>
        </p:nvSpPr>
        <p:spPr>
          <a:xfrm>
            <a:off x="46626" y="862383"/>
            <a:ext cx="10515600" cy="5557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t>In this presentation we will outline 5 different types of cost transfers, outlined below:</a:t>
            </a:r>
            <a:endParaRPr lang="en-US">
              <a:cs typeface="Calibri"/>
            </a:endParaRPr>
          </a:p>
          <a:p>
            <a:endParaRPr lang="en-US" sz="1600" b="1"/>
          </a:p>
          <a:p>
            <a:pPr marL="0" indent="0">
              <a:buNone/>
            </a:pPr>
            <a:endParaRPr lang="en-US" sz="1600">
              <a:cs typeface="Calibri"/>
            </a:endParaRPr>
          </a:p>
        </p:txBody>
      </p:sp>
    </p:spTree>
    <p:extLst>
      <p:ext uri="{BB962C8B-B14F-4D97-AF65-F5344CB8AC3E}">
        <p14:creationId xmlns:p14="http://schemas.microsoft.com/office/powerpoint/2010/main" val="292164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35EF-E606-8886-4B1C-EF0DEF280A52}"/>
              </a:ext>
            </a:extLst>
          </p:cNvPr>
          <p:cNvSpPr>
            <a:spLocks noGrp="1"/>
          </p:cNvSpPr>
          <p:nvPr>
            <p:ph type="title"/>
          </p:nvPr>
        </p:nvSpPr>
        <p:spPr/>
        <p:txBody>
          <a:bodyPr/>
          <a:lstStyle/>
          <a:p>
            <a:r>
              <a:rPr lang="en-US">
                <a:cs typeface="Calibri Light"/>
              </a:rPr>
              <a:t>Section 2: Current Year to Prior Year Cost Transfers</a:t>
            </a:r>
            <a:endParaRPr lang="en-US"/>
          </a:p>
        </p:txBody>
      </p:sp>
      <p:sp>
        <p:nvSpPr>
          <p:cNvPr id="3" name="Content Placeholder 2">
            <a:extLst>
              <a:ext uri="{FF2B5EF4-FFF2-40B4-BE49-F238E27FC236}">
                <a16:creationId xmlns:a16="http://schemas.microsoft.com/office/drawing/2014/main" id="{7A326A8E-D446-44EC-9FFF-3BA7F96EE880}"/>
              </a:ext>
            </a:extLst>
          </p:cNvPr>
          <p:cNvSpPr>
            <a:spLocks noGrp="1"/>
          </p:cNvSpPr>
          <p:nvPr>
            <p:ph idx="1"/>
          </p:nvPr>
        </p:nvSpPr>
        <p:spPr>
          <a:xfrm>
            <a:off x="402292" y="1100981"/>
            <a:ext cx="11436702" cy="4861451"/>
          </a:xfrm>
        </p:spPr>
        <p:txBody>
          <a:bodyPr vert="horz" lIns="91440" tIns="45720" rIns="91440" bIns="45720" rtlCol="0" anchor="t">
            <a:noAutofit/>
          </a:bodyPr>
          <a:lstStyle/>
          <a:p>
            <a:r>
              <a:rPr lang="en-US"/>
              <a:t>It is CRUCIAL to ensure that prior year funds are executed by the deadlines set by ORD.</a:t>
            </a:r>
            <a:endParaRPr lang="en-US">
              <a:cs typeface="Calibri"/>
            </a:endParaRPr>
          </a:p>
          <a:p>
            <a:r>
              <a:rPr lang="en-US"/>
              <a:t>Limit the amount of carry-over to 2% and ensure you have the salary expenses to conduct the cost transfers by January 15th for the remaining 2% amount (or less). Carryover at each individual station results in large balances, ripe for recission.</a:t>
            </a:r>
            <a:endParaRPr lang="en-US">
              <a:cs typeface="Calibri"/>
            </a:endParaRPr>
          </a:p>
          <a:p>
            <a:r>
              <a:rPr lang="en-US"/>
              <a:t>ORD and VHA must make the case to OMB and Congress to provide additional funds for research and these messages are undercut when we do not execute the funds we do have.</a:t>
            </a:r>
            <a:endParaRPr lang="en-US">
              <a:cs typeface="Calibri"/>
            </a:endParaRPr>
          </a:p>
          <a:p>
            <a:pPr marL="0" indent="0">
              <a:buNone/>
            </a:pPr>
            <a:endParaRPr lang="en-US"/>
          </a:p>
        </p:txBody>
      </p:sp>
      <p:sp>
        <p:nvSpPr>
          <p:cNvPr id="4" name="Slide Number Placeholder 3">
            <a:extLst>
              <a:ext uri="{FF2B5EF4-FFF2-40B4-BE49-F238E27FC236}">
                <a16:creationId xmlns:a16="http://schemas.microsoft.com/office/drawing/2014/main" id="{47C30D78-5319-EE51-E65D-C0EC75BE7A0E}"/>
              </a:ext>
            </a:extLst>
          </p:cNvPr>
          <p:cNvSpPr>
            <a:spLocks noGrp="1"/>
          </p:cNvSpPr>
          <p:nvPr>
            <p:ph type="sldNum" sz="quarter" idx="12"/>
          </p:nvPr>
        </p:nvSpPr>
        <p:spPr/>
        <p:txBody>
          <a:bodyPr/>
          <a:lstStyle/>
          <a:p>
            <a:fld id="{670A9334-4E67-F94F-A05E-0CE8B74A054E}" type="slidenum">
              <a:rPr lang="en-US" smtClean="0"/>
              <a:t>11</a:t>
            </a:fld>
            <a:endParaRPr lang="en-US"/>
          </a:p>
        </p:txBody>
      </p:sp>
    </p:spTree>
    <p:extLst>
      <p:ext uri="{BB962C8B-B14F-4D97-AF65-F5344CB8AC3E}">
        <p14:creationId xmlns:p14="http://schemas.microsoft.com/office/powerpoint/2010/main" val="305637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8F0C-D1BA-5DA7-5162-36EBC9BB557D}"/>
              </a:ext>
            </a:extLst>
          </p:cNvPr>
          <p:cNvSpPr>
            <a:spLocks noGrp="1"/>
          </p:cNvSpPr>
          <p:nvPr>
            <p:ph type="title"/>
          </p:nvPr>
        </p:nvSpPr>
        <p:spPr>
          <a:xfrm>
            <a:off x="285750" y="166264"/>
            <a:ext cx="11279108" cy="618385"/>
          </a:xfrm>
        </p:spPr>
        <p:txBody>
          <a:bodyPr/>
          <a:lstStyle/>
          <a:p>
            <a:r>
              <a:rPr lang="en-US">
                <a:ea typeface="Calibri Light"/>
                <a:cs typeface="Calibri Light"/>
              </a:rPr>
              <a:t>Section 2: Overview of Current Year to Prior Year Transfers</a:t>
            </a:r>
            <a:endParaRPr lang="en-US"/>
          </a:p>
        </p:txBody>
      </p:sp>
      <p:sp>
        <p:nvSpPr>
          <p:cNvPr id="4" name="Slide Number Placeholder 3">
            <a:extLst>
              <a:ext uri="{FF2B5EF4-FFF2-40B4-BE49-F238E27FC236}">
                <a16:creationId xmlns:a16="http://schemas.microsoft.com/office/drawing/2014/main" id="{ACFEA571-37C1-ECFC-A0CF-6F0E1D33C371}"/>
              </a:ext>
            </a:extLst>
          </p:cNvPr>
          <p:cNvSpPr>
            <a:spLocks noGrp="1"/>
          </p:cNvSpPr>
          <p:nvPr>
            <p:ph type="sldNum" sz="quarter" idx="12"/>
          </p:nvPr>
        </p:nvSpPr>
        <p:spPr/>
        <p:txBody>
          <a:bodyPr/>
          <a:lstStyle/>
          <a:p>
            <a:fld id="{670A9334-4E67-F94F-A05E-0CE8B74A054E}" type="slidenum">
              <a:rPr lang="en-US" smtClean="0"/>
              <a:t>12</a:t>
            </a:fld>
            <a:endParaRPr lang="en-US"/>
          </a:p>
        </p:txBody>
      </p:sp>
      <p:sp>
        <p:nvSpPr>
          <p:cNvPr id="9" name="Content Placeholder 2">
            <a:extLst>
              <a:ext uri="{FF2B5EF4-FFF2-40B4-BE49-F238E27FC236}">
                <a16:creationId xmlns:a16="http://schemas.microsoft.com/office/drawing/2014/main" id="{B48D219F-1C19-3CD8-ED2A-DC848AF5BC12}"/>
              </a:ext>
            </a:extLst>
          </p:cNvPr>
          <p:cNvSpPr>
            <a:spLocks noGrp="1"/>
          </p:cNvSpPr>
          <p:nvPr>
            <p:ph idx="1"/>
          </p:nvPr>
        </p:nvSpPr>
        <p:spPr>
          <a:xfrm>
            <a:off x="296333" y="1062831"/>
            <a:ext cx="10418751" cy="4880504"/>
          </a:xfrm>
        </p:spPr>
        <p:txBody>
          <a:bodyPr vert="horz" lIns="91440" tIns="45720" rIns="91440" bIns="45720" rtlCol="0" anchor="t">
            <a:noAutofit/>
          </a:bodyPr>
          <a:lstStyle/>
          <a:p>
            <a:r>
              <a:rPr lang="en-US">
                <a:cs typeface="Calibri"/>
              </a:rPr>
              <a:t>Goal is to have prior year funds to $0 by January 15th each year</a:t>
            </a:r>
            <a:endParaRPr lang="en-US">
              <a:ea typeface="Calibri"/>
              <a:cs typeface="Calibri"/>
            </a:endParaRPr>
          </a:p>
          <a:p>
            <a:r>
              <a:rPr lang="en-US">
                <a:latin typeface="Calibri"/>
                <a:ea typeface="Calibri"/>
                <a:cs typeface="Calibri"/>
              </a:rPr>
              <a:t>Should be completed anytime an obligation with a balance is closed or modified and funds are returned to a prior year fund control point (FCP)</a:t>
            </a:r>
          </a:p>
          <a:p>
            <a:pPr lvl="1" indent="0"/>
            <a:r>
              <a:rPr lang="en-US">
                <a:ea typeface="Calibri" panose="020F0502020204030204"/>
                <a:cs typeface="Calibri" panose="020F0502020204030204"/>
              </a:rPr>
              <a:t> This can happen at any time during the fiscal year and should be monitored closely</a:t>
            </a:r>
          </a:p>
          <a:p>
            <a:r>
              <a:rPr lang="en-US">
                <a:ea typeface="Calibri" panose="020F0502020204030204"/>
                <a:cs typeface="Calibri" panose="020F0502020204030204"/>
              </a:rPr>
              <a:t>Basic Steps:</a:t>
            </a:r>
          </a:p>
          <a:p>
            <a:pPr lvl="1" indent="-342900"/>
            <a:r>
              <a:rPr lang="en-US">
                <a:ea typeface="Calibri" panose="020F0502020204030204"/>
                <a:cs typeface="Calibri" panose="020F0502020204030204"/>
              </a:rPr>
              <a:t>Move the Ceilings</a:t>
            </a:r>
          </a:p>
          <a:p>
            <a:pPr lvl="1" indent="-342900"/>
            <a:r>
              <a:rPr lang="en-US">
                <a:ea typeface="Calibri" panose="020F0502020204030204"/>
                <a:cs typeface="Calibri" panose="020F0502020204030204"/>
              </a:rPr>
              <a:t>Create the Request</a:t>
            </a:r>
          </a:p>
          <a:p>
            <a:pPr lvl="1" indent="-342900"/>
            <a:r>
              <a:rPr lang="en-US">
                <a:ea typeface="Calibri" panose="020F0502020204030204"/>
                <a:cs typeface="Calibri" panose="020F0502020204030204"/>
              </a:rPr>
              <a:t>Email Fiscal</a:t>
            </a:r>
          </a:p>
          <a:p>
            <a:pPr lvl="1" indent="-342900"/>
            <a:r>
              <a:rPr lang="en-US">
                <a:ea typeface="Calibri" panose="020F0502020204030204"/>
                <a:cs typeface="Calibri" panose="020F0502020204030204"/>
              </a:rPr>
              <a:t>Confirm the Cost Transfer has been Completed</a:t>
            </a:r>
          </a:p>
          <a:p>
            <a:pPr lvl="1" indent="0">
              <a:buNone/>
            </a:pPr>
            <a:endParaRPr lang="en-US" sz="2000">
              <a:ea typeface="Calibri" panose="020F0502020204030204"/>
              <a:cs typeface="Calibri" panose="020F0502020204030204"/>
            </a:endParaRPr>
          </a:p>
          <a:p>
            <a:pPr lvl="1" indent="0"/>
            <a:endParaRPr lang="en-US" sz="2000">
              <a:ea typeface="Calibri" panose="020F0502020204030204"/>
              <a:cs typeface="Calibri" panose="020F0502020204030204"/>
            </a:endParaRPr>
          </a:p>
          <a:p>
            <a:endParaRPr lang="en-US">
              <a:ea typeface="Calibri"/>
              <a:cs typeface="Calibri"/>
            </a:endParaRPr>
          </a:p>
        </p:txBody>
      </p:sp>
    </p:spTree>
    <p:extLst>
      <p:ext uri="{BB962C8B-B14F-4D97-AF65-F5344CB8AC3E}">
        <p14:creationId xmlns:p14="http://schemas.microsoft.com/office/powerpoint/2010/main" val="2193621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8F0C-D1BA-5DA7-5162-36EBC9BB557D}"/>
              </a:ext>
            </a:extLst>
          </p:cNvPr>
          <p:cNvSpPr>
            <a:spLocks noGrp="1"/>
          </p:cNvSpPr>
          <p:nvPr>
            <p:ph type="title"/>
          </p:nvPr>
        </p:nvSpPr>
        <p:spPr/>
        <p:txBody>
          <a:bodyPr/>
          <a:lstStyle/>
          <a:p>
            <a:r>
              <a:rPr lang="en-US">
                <a:ea typeface="Calibri Light"/>
                <a:cs typeface="Calibri Light"/>
              </a:rPr>
              <a:t>Section 2: Moving the Ceilings</a:t>
            </a:r>
            <a:endParaRPr lang="en-US"/>
          </a:p>
        </p:txBody>
      </p:sp>
      <p:sp>
        <p:nvSpPr>
          <p:cNvPr id="4" name="Slide Number Placeholder 3">
            <a:extLst>
              <a:ext uri="{FF2B5EF4-FFF2-40B4-BE49-F238E27FC236}">
                <a16:creationId xmlns:a16="http://schemas.microsoft.com/office/drawing/2014/main" id="{ACFEA571-37C1-ECFC-A0CF-6F0E1D33C371}"/>
              </a:ext>
            </a:extLst>
          </p:cNvPr>
          <p:cNvSpPr>
            <a:spLocks noGrp="1"/>
          </p:cNvSpPr>
          <p:nvPr>
            <p:ph type="sldNum" sz="quarter" idx="12"/>
          </p:nvPr>
        </p:nvSpPr>
        <p:spPr/>
        <p:txBody>
          <a:bodyPr/>
          <a:lstStyle/>
          <a:p>
            <a:fld id="{670A9334-4E67-F94F-A05E-0CE8B74A054E}" type="slidenum">
              <a:rPr lang="en-US" smtClean="0"/>
              <a:t>13</a:t>
            </a:fld>
            <a:endParaRPr lang="en-US"/>
          </a:p>
        </p:txBody>
      </p:sp>
      <p:sp>
        <p:nvSpPr>
          <p:cNvPr id="9" name="Content Placeholder 2">
            <a:extLst>
              <a:ext uri="{FF2B5EF4-FFF2-40B4-BE49-F238E27FC236}">
                <a16:creationId xmlns:a16="http://schemas.microsoft.com/office/drawing/2014/main" id="{B48D219F-1C19-3CD8-ED2A-DC848AF5BC12}"/>
              </a:ext>
            </a:extLst>
          </p:cNvPr>
          <p:cNvSpPr>
            <a:spLocks noGrp="1"/>
          </p:cNvSpPr>
          <p:nvPr>
            <p:ph idx="1"/>
          </p:nvPr>
        </p:nvSpPr>
        <p:spPr>
          <a:xfrm>
            <a:off x="285750" y="1068001"/>
            <a:ext cx="10429334" cy="4351338"/>
          </a:xfrm>
        </p:spPr>
        <p:txBody>
          <a:bodyPr vert="horz" lIns="91440" tIns="45720" rIns="91440" bIns="45720" rtlCol="0" anchor="t">
            <a:noAutofit/>
          </a:bodyPr>
          <a:lstStyle/>
          <a:p>
            <a:r>
              <a:rPr lang="en-US" sz="2400">
                <a:cs typeface="Calibri"/>
              </a:rPr>
              <a:t>Utilize the Status of Allowance (SOA) FMS </a:t>
            </a:r>
            <a:r>
              <a:rPr lang="en-US" sz="2400" err="1">
                <a:cs typeface="Calibri"/>
              </a:rPr>
              <a:t>Unob</a:t>
            </a:r>
            <a:r>
              <a:rPr lang="en-US" sz="2400">
                <a:cs typeface="Calibri"/>
              </a:rPr>
              <a:t> column to determine the funds remaining in each prior year FCP</a:t>
            </a:r>
            <a:endParaRPr lang="en-US" sz="2400">
              <a:ea typeface="Calibri"/>
              <a:cs typeface="Calibri"/>
            </a:endParaRPr>
          </a:p>
          <a:p>
            <a:r>
              <a:rPr lang="en-US" sz="2400">
                <a:cs typeface="Calibri"/>
              </a:rPr>
              <a:t>If funds remain in an All Other (supply) FCP, request a movement of ceilings to move funds from the All Other FCP to the salary FCP within the same research program</a:t>
            </a:r>
          </a:p>
          <a:p>
            <a:r>
              <a:rPr lang="en-US" sz="2400">
                <a:cs typeface="Calibri"/>
              </a:rPr>
              <a:t>Ensure that there are no pending IFCAP transactions prior to the ceiling move</a:t>
            </a:r>
          </a:p>
          <a:p>
            <a:r>
              <a:rPr lang="en-US" sz="2400">
                <a:cs typeface="Calibri"/>
              </a:rPr>
              <a:t>If there is IFCAP pending, leave enough funds in the All Other FCP to cover those costs and work to close out the pending items</a:t>
            </a:r>
          </a:p>
          <a:p>
            <a:r>
              <a:rPr lang="en-US" sz="2400">
                <a:cs typeface="Calibri"/>
              </a:rPr>
              <a:t>Request the ceiling transfer for the amount not needed to cover the pending transactions</a:t>
            </a:r>
          </a:p>
          <a:p>
            <a:r>
              <a:rPr lang="en-US" sz="2400">
                <a:cs typeface="Calibri"/>
              </a:rPr>
              <a:t>Once the IFCAP pending is closed out, repeat these steps to complete a final close out of the FCP</a:t>
            </a:r>
            <a:endParaRPr lang="en-US" sz="2400">
              <a:ea typeface="Calibri"/>
              <a:cs typeface="Calibri"/>
            </a:endParaRPr>
          </a:p>
          <a:p>
            <a:endParaRPr lang="en-US" sz="2000">
              <a:ea typeface="Calibri" panose="020F0502020204030204"/>
              <a:cs typeface="Calibri" panose="020F0502020204030204"/>
            </a:endParaRPr>
          </a:p>
        </p:txBody>
      </p:sp>
    </p:spTree>
    <p:extLst>
      <p:ext uri="{BB962C8B-B14F-4D97-AF65-F5344CB8AC3E}">
        <p14:creationId xmlns:p14="http://schemas.microsoft.com/office/powerpoint/2010/main" val="416105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8F0C-D1BA-5DA7-5162-36EBC9BB557D}"/>
              </a:ext>
            </a:extLst>
          </p:cNvPr>
          <p:cNvSpPr>
            <a:spLocks noGrp="1"/>
          </p:cNvSpPr>
          <p:nvPr>
            <p:ph type="title"/>
          </p:nvPr>
        </p:nvSpPr>
        <p:spPr/>
        <p:txBody>
          <a:bodyPr/>
          <a:lstStyle/>
          <a:p>
            <a:r>
              <a:rPr lang="en-US">
                <a:ea typeface="Calibri Light"/>
                <a:cs typeface="Calibri Light"/>
              </a:rPr>
              <a:t>Section 2: Moving the Ceilings (Example)</a:t>
            </a:r>
            <a:endParaRPr lang="en-US"/>
          </a:p>
        </p:txBody>
      </p:sp>
      <p:sp>
        <p:nvSpPr>
          <p:cNvPr id="4" name="Slide Number Placeholder 3">
            <a:extLst>
              <a:ext uri="{FF2B5EF4-FFF2-40B4-BE49-F238E27FC236}">
                <a16:creationId xmlns:a16="http://schemas.microsoft.com/office/drawing/2014/main" id="{ACFEA571-37C1-ECFC-A0CF-6F0E1D33C371}"/>
              </a:ext>
            </a:extLst>
          </p:cNvPr>
          <p:cNvSpPr>
            <a:spLocks noGrp="1"/>
          </p:cNvSpPr>
          <p:nvPr>
            <p:ph type="sldNum" sz="quarter" idx="12"/>
          </p:nvPr>
        </p:nvSpPr>
        <p:spPr/>
        <p:txBody>
          <a:bodyPr/>
          <a:lstStyle/>
          <a:p>
            <a:fld id="{670A9334-4E67-F94F-A05E-0CE8B74A054E}" type="slidenum">
              <a:rPr lang="en-US" smtClean="0"/>
              <a:t>14</a:t>
            </a:fld>
            <a:endParaRPr lang="en-US"/>
          </a:p>
        </p:txBody>
      </p:sp>
      <p:sp>
        <p:nvSpPr>
          <p:cNvPr id="9" name="Content Placeholder 2">
            <a:extLst>
              <a:ext uri="{FF2B5EF4-FFF2-40B4-BE49-F238E27FC236}">
                <a16:creationId xmlns:a16="http://schemas.microsoft.com/office/drawing/2014/main" id="{B48D219F-1C19-3CD8-ED2A-DC848AF5BC12}"/>
              </a:ext>
            </a:extLst>
          </p:cNvPr>
          <p:cNvSpPr>
            <a:spLocks noGrp="1"/>
          </p:cNvSpPr>
          <p:nvPr>
            <p:ph idx="1"/>
          </p:nvPr>
        </p:nvSpPr>
        <p:spPr>
          <a:xfrm>
            <a:off x="285750" y="1089946"/>
            <a:ext cx="10429334" cy="1087678"/>
          </a:xfrm>
        </p:spPr>
        <p:txBody>
          <a:bodyPr vert="horz" lIns="91440" tIns="45720" rIns="91440" bIns="45720" rtlCol="0" anchor="t">
            <a:noAutofit/>
          </a:bodyPr>
          <a:lstStyle/>
          <a:p>
            <a:r>
              <a:rPr lang="en-US" sz="2400">
                <a:cs typeface="Calibri"/>
              </a:rPr>
              <a:t>In the SOA below, there is $91,830.56 in the All Other FCP for Program 81. A request needs to be made to move that dollar amount from the budget (ceilings) column to the salary FCP.  Here is what that request should look like:</a:t>
            </a:r>
            <a:endParaRPr lang="en-US" sz="2400">
              <a:ea typeface="Calibri" panose="020F0502020204030204"/>
              <a:cs typeface="Calibri" panose="020F0502020204030204"/>
            </a:endParaRPr>
          </a:p>
        </p:txBody>
      </p:sp>
      <p:pic>
        <p:nvPicPr>
          <p:cNvPr id="3" name="Picture 4" descr="Table&#10;&#10;Description automatically generated">
            <a:extLst>
              <a:ext uri="{FF2B5EF4-FFF2-40B4-BE49-F238E27FC236}">
                <a16:creationId xmlns:a16="http://schemas.microsoft.com/office/drawing/2014/main" id="{B7C51457-3B87-962F-A7C4-4F6462297AE1}"/>
              </a:ext>
            </a:extLst>
          </p:cNvPr>
          <p:cNvPicPr>
            <a:picLocks noChangeAspect="1"/>
          </p:cNvPicPr>
          <p:nvPr/>
        </p:nvPicPr>
        <p:blipFill>
          <a:blip r:embed="rId2"/>
          <a:stretch>
            <a:fillRect/>
          </a:stretch>
        </p:blipFill>
        <p:spPr>
          <a:xfrm>
            <a:off x="1734449" y="2286414"/>
            <a:ext cx="7746520" cy="3481483"/>
          </a:xfrm>
          <a:prstGeom prst="rect">
            <a:avLst/>
          </a:prstGeom>
        </p:spPr>
      </p:pic>
    </p:spTree>
    <p:extLst>
      <p:ext uri="{BB962C8B-B14F-4D97-AF65-F5344CB8AC3E}">
        <p14:creationId xmlns:p14="http://schemas.microsoft.com/office/powerpoint/2010/main" val="246185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8F0C-D1BA-5DA7-5162-36EBC9BB557D}"/>
              </a:ext>
            </a:extLst>
          </p:cNvPr>
          <p:cNvSpPr>
            <a:spLocks noGrp="1"/>
          </p:cNvSpPr>
          <p:nvPr>
            <p:ph type="title"/>
          </p:nvPr>
        </p:nvSpPr>
        <p:spPr/>
        <p:txBody>
          <a:bodyPr/>
          <a:lstStyle/>
          <a:p>
            <a:r>
              <a:rPr lang="en-US">
                <a:ea typeface="Calibri Light"/>
                <a:cs typeface="Calibri Light"/>
              </a:rPr>
              <a:t>Section 2: Moving the Ceilings (Example)</a:t>
            </a:r>
            <a:endParaRPr lang="en-US"/>
          </a:p>
        </p:txBody>
      </p:sp>
      <p:sp>
        <p:nvSpPr>
          <p:cNvPr id="4" name="Slide Number Placeholder 3">
            <a:extLst>
              <a:ext uri="{FF2B5EF4-FFF2-40B4-BE49-F238E27FC236}">
                <a16:creationId xmlns:a16="http://schemas.microsoft.com/office/drawing/2014/main" id="{ACFEA571-37C1-ECFC-A0CF-6F0E1D33C371}"/>
              </a:ext>
            </a:extLst>
          </p:cNvPr>
          <p:cNvSpPr>
            <a:spLocks noGrp="1"/>
          </p:cNvSpPr>
          <p:nvPr>
            <p:ph type="sldNum" sz="quarter" idx="12"/>
          </p:nvPr>
        </p:nvSpPr>
        <p:spPr/>
        <p:txBody>
          <a:bodyPr/>
          <a:lstStyle/>
          <a:p>
            <a:fld id="{670A9334-4E67-F94F-A05E-0CE8B74A054E}" type="slidenum">
              <a:rPr lang="en-US" smtClean="0"/>
              <a:t>15</a:t>
            </a:fld>
            <a:endParaRPr lang="en-US"/>
          </a:p>
        </p:txBody>
      </p:sp>
      <p:sp>
        <p:nvSpPr>
          <p:cNvPr id="9" name="Content Placeholder 2">
            <a:extLst>
              <a:ext uri="{FF2B5EF4-FFF2-40B4-BE49-F238E27FC236}">
                <a16:creationId xmlns:a16="http://schemas.microsoft.com/office/drawing/2014/main" id="{B48D219F-1C19-3CD8-ED2A-DC848AF5BC12}"/>
              </a:ext>
            </a:extLst>
          </p:cNvPr>
          <p:cNvSpPr>
            <a:spLocks noGrp="1"/>
          </p:cNvSpPr>
          <p:nvPr>
            <p:ph idx="1"/>
          </p:nvPr>
        </p:nvSpPr>
        <p:spPr>
          <a:xfrm>
            <a:off x="285750" y="1089946"/>
            <a:ext cx="10429334" cy="1087678"/>
          </a:xfrm>
        </p:spPr>
        <p:txBody>
          <a:bodyPr vert="horz" lIns="91440" tIns="45720" rIns="91440" bIns="45720" rtlCol="0" anchor="t">
            <a:noAutofit/>
          </a:bodyPr>
          <a:lstStyle/>
          <a:p>
            <a:r>
              <a:rPr lang="en-US" sz="2400">
                <a:cs typeface="Calibri"/>
              </a:rPr>
              <a:t>In the SOA below, there is $91,830.56 in the All Other FCP for Program 81. A request needs to be made to move that dollar amount from the budget (ceilings) column to the salary FCP.  Here is what that request should look like:</a:t>
            </a:r>
            <a:endParaRPr lang="en-US" sz="2400">
              <a:ea typeface="Calibri" panose="020F0502020204030204"/>
              <a:cs typeface="Calibri" panose="020F0502020204030204"/>
            </a:endParaRPr>
          </a:p>
        </p:txBody>
      </p:sp>
      <p:pic>
        <p:nvPicPr>
          <p:cNvPr id="3" name="Picture 4" descr="Table&#10;&#10;Description automatically generated">
            <a:extLst>
              <a:ext uri="{FF2B5EF4-FFF2-40B4-BE49-F238E27FC236}">
                <a16:creationId xmlns:a16="http://schemas.microsoft.com/office/drawing/2014/main" id="{B7C51457-3B87-962F-A7C4-4F6462297AE1}"/>
              </a:ext>
            </a:extLst>
          </p:cNvPr>
          <p:cNvPicPr>
            <a:picLocks noChangeAspect="1"/>
          </p:cNvPicPr>
          <p:nvPr/>
        </p:nvPicPr>
        <p:blipFill>
          <a:blip r:embed="rId2"/>
          <a:stretch>
            <a:fillRect/>
          </a:stretch>
        </p:blipFill>
        <p:spPr>
          <a:xfrm>
            <a:off x="1734449" y="2286414"/>
            <a:ext cx="7746520" cy="3481483"/>
          </a:xfrm>
          <a:prstGeom prst="rect">
            <a:avLst/>
          </a:prstGeom>
        </p:spPr>
      </p:pic>
    </p:spTree>
    <p:extLst>
      <p:ext uri="{BB962C8B-B14F-4D97-AF65-F5344CB8AC3E}">
        <p14:creationId xmlns:p14="http://schemas.microsoft.com/office/powerpoint/2010/main" val="42586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8F0C-D1BA-5DA7-5162-36EBC9BB557D}"/>
              </a:ext>
            </a:extLst>
          </p:cNvPr>
          <p:cNvSpPr>
            <a:spLocks noGrp="1"/>
          </p:cNvSpPr>
          <p:nvPr>
            <p:ph type="title"/>
          </p:nvPr>
        </p:nvSpPr>
        <p:spPr/>
        <p:txBody>
          <a:bodyPr/>
          <a:lstStyle/>
          <a:p>
            <a:r>
              <a:rPr lang="en-US">
                <a:ea typeface="Calibri Light"/>
                <a:cs typeface="Calibri Light"/>
              </a:rPr>
              <a:t>Section 2: Creating the Request</a:t>
            </a:r>
            <a:endParaRPr lang="en-US"/>
          </a:p>
        </p:txBody>
      </p:sp>
      <p:sp>
        <p:nvSpPr>
          <p:cNvPr id="4" name="Slide Number Placeholder 3">
            <a:extLst>
              <a:ext uri="{FF2B5EF4-FFF2-40B4-BE49-F238E27FC236}">
                <a16:creationId xmlns:a16="http://schemas.microsoft.com/office/drawing/2014/main" id="{ACFEA571-37C1-ECFC-A0CF-6F0E1D33C371}"/>
              </a:ext>
            </a:extLst>
          </p:cNvPr>
          <p:cNvSpPr>
            <a:spLocks noGrp="1"/>
          </p:cNvSpPr>
          <p:nvPr>
            <p:ph type="sldNum" sz="quarter" idx="12"/>
          </p:nvPr>
        </p:nvSpPr>
        <p:spPr/>
        <p:txBody>
          <a:bodyPr/>
          <a:lstStyle/>
          <a:p>
            <a:fld id="{670A9334-4E67-F94F-A05E-0CE8B74A054E}" type="slidenum">
              <a:rPr lang="en-US" smtClean="0"/>
              <a:t>16</a:t>
            </a:fld>
            <a:endParaRPr lang="en-US"/>
          </a:p>
        </p:txBody>
      </p:sp>
      <p:sp>
        <p:nvSpPr>
          <p:cNvPr id="9" name="Content Placeholder 2">
            <a:extLst>
              <a:ext uri="{FF2B5EF4-FFF2-40B4-BE49-F238E27FC236}">
                <a16:creationId xmlns:a16="http://schemas.microsoft.com/office/drawing/2014/main" id="{B48D219F-1C19-3CD8-ED2A-DC848AF5BC12}"/>
              </a:ext>
            </a:extLst>
          </p:cNvPr>
          <p:cNvSpPr>
            <a:spLocks noGrp="1"/>
          </p:cNvSpPr>
          <p:nvPr>
            <p:ph idx="1"/>
          </p:nvPr>
        </p:nvSpPr>
        <p:spPr>
          <a:xfrm>
            <a:off x="493809" y="1083137"/>
            <a:ext cx="10429334" cy="4351338"/>
          </a:xfrm>
        </p:spPr>
        <p:txBody>
          <a:bodyPr vert="horz" lIns="91440" tIns="45720" rIns="91440" bIns="45720" rtlCol="0" anchor="t">
            <a:noAutofit/>
          </a:bodyPr>
          <a:lstStyle/>
          <a:p>
            <a:r>
              <a:rPr lang="en-US" sz="2400">
                <a:latin typeface="Calibri"/>
                <a:ea typeface="Calibri"/>
                <a:cs typeface="Calibri"/>
              </a:rPr>
              <a:t>Before you can request the cost transfer, you need to identify the salaries that will be part of the request. </a:t>
            </a:r>
          </a:p>
          <a:p>
            <a:r>
              <a:rPr lang="en-US" sz="2400">
                <a:latin typeface="Calibri"/>
                <a:ea typeface="Calibri"/>
                <a:cs typeface="Calibri"/>
              </a:rPr>
              <a:t>If you do not use </a:t>
            </a:r>
            <a:r>
              <a:rPr lang="en-US" sz="2400" err="1">
                <a:latin typeface="Calibri"/>
                <a:ea typeface="Calibri"/>
                <a:cs typeface="Calibri"/>
              </a:rPr>
              <a:t>WinRMS</a:t>
            </a:r>
            <a:r>
              <a:rPr lang="en-US" sz="2400">
                <a:latin typeface="Calibri"/>
                <a:ea typeface="Calibri"/>
                <a:cs typeface="Calibri"/>
              </a:rPr>
              <a:t>:  You will need to be tracking the PAID reports that you receive from Fiscal from each Pay Period to request the cost transfer.</a:t>
            </a:r>
          </a:p>
          <a:p>
            <a:r>
              <a:rPr lang="en-US" sz="2400">
                <a:latin typeface="Calibri"/>
                <a:ea typeface="Calibri"/>
                <a:cs typeface="Calibri"/>
              </a:rPr>
              <a:t>If you use </a:t>
            </a:r>
            <a:r>
              <a:rPr lang="en-US" sz="2400" err="1">
                <a:latin typeface="Calibri"/>
                <a:ea typeface="Calibri"/>
                <a:cs typeface="Calibri"/>
              </a:rPr>
              <a:t>WinRMS</a:t>
            </a:r>
            <a:r>
              <a:rPr lang="en-US" sz="2400">
                <a:latin typeface="Calibri"/>
                <a:ea typeface="Calibri"/>
                <a:cs typeface="Calibri"/>
              </a:rPr>
              <a:t>: Go to Reports -&gt; Employee-Salary Reports -&gt; Click on Excel instead of PDF-&gt; Current Pay Period Report -&gt; Select the Pay Period used</a:t>
            </a:r>
          </a:p>
          <a:p>
            <a:r>
              <a:rPr lang="en-US" sz="2400">
                <a:latin typeface="Calibri"/>
                <a:ea typeface="Calibri"/>
                <a:cs typeface="Calibri"/>
              </a:rPr>
              <a:t>You may need more than one pay period to complete the cost transfer depending on the dollar amount. Note:  Make sure you select a pay period that you have not previously done a cost transfer for during the year.  </a:t>
            </a:r>
          </a:p>
          <a:p>
            <a:r>
              <a:rPr lang="en-US" sz="2400">
                <a:latin typeface="Calibri"/>
                <a:ea typeface="Calibri"/>
                <a:cs typeface="Calibri"/>
              </a:rPr>
              <a:t>Calculate the salaries until you have the amount needed to complete the cost transfer. To total the exact amount of the cost transfer needed, you will most likely count a partial amount of salary for one individual</a:t>
            </a:r>
          </a:p>
          <a:p>
            <a:endParaRPr lang="en-US" sz="2000">
              <a:latin typeface="Calibri"/>
              <a:ea typeface="Calibri"/>
              <a:cs typeface="Calibri"/>
            </a:endParaRPr>
          </a:p>
        </p:txBody>
      </p:sp>
    </p:spTree>
    <p:extLst>
      <p:ext uri="{BB962C8B-B14F-4D97-AF65-F5344CB8AC3E}">
        <p14:creationId xmlns:p14="http://schemas.microsoft.com/office/powerpoint/2010/main" val="287628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3A9A-FAE3-F9C3-5CDF-D757355CE941}"/>
              </a:ext>
            </a:extLst>
          </p:cNvPr>
          <p:cNvSpPr>
            <a:spLocks noGrp="1"/>
          </p:cNvSpPr>
          <p:nvPr>
            <p:ph type="title"/>
          </p:nvPr>
        </p:nvSpPr>
        <p:spPr/>
        <p:txBody>
          <a:bodyPr/>
          <a:lstStyle/>
          <a:p>
            <a:r>
              <a:rPr lang="en-US">
                <a:ea typeface="+mj-lt"/>
                <a:cs typeface="+mj-lt"/>
              </a:rPr>
              <a:t>Section 2: Send Request to Fiscal</a:t>
            </a:r>
            <a:endParaRPr lang="en-US"/>
          </a:p>
        </p:txBody>
      </p:sp>
      <p:sp>
        <p:nvSpPr>
          <p:cNvPr id="3" name="Content Placeholder 2">
            <a:extLst>
              <a:ext uri="{FF2B5EF4-FFF2-40B4-BE49-F238E27FC236}">
                <a16:creationId xmlns:a16="http://schemas.microsoft.com/office/drawing/2014/main" id="{0B8F7780-8BE1-69DA-AC15-8DA8FCC6D982}"/>
              </a:ext>
            </a:extLst>
          </p:cNvPr>
          <p:cNvSpPr>
            <a:spLocks noGrp="1"/>
          </p:cNvSpPr>
          <p:nvPr>
            <p:ph idx="1"/>
          </p:nvPr>
        </p:nvSpPr>
        <p:spPr/>
        <p:txBody>
          <a:bodyPr vert="horz" lIns="91440" tIns="45720" rIns="91440" bIns="45720" rtlCol="0" anchor="t">
            <a:noAutofit/>
          </a:bodyPr>
          <a:lstStyle/>
          <a:p>
            <a:pPr marL="0" indent="0">
              <a:buNone/>
            </a:pPr>
            <a:r>
              <a:rPr lang="en-US">
                <a:ea typeface="+mn-lt"/>
                <a:cs typeface="+mn-lt"/>
              </a:rPr>
              <a:t>Fiscal, </a:t>
            </a:r>
            <a:endParaRPr lang="en-US">
              <a:cs typeface="Calibri" panose="020F0502020204030204"/>
            </a:endParaRPr>
          </a:p>
          <a:p>
            <a:pPr marL="0" indent="0">
              <a:buNone/>
            </a:pPr>
            <a:r>
              <a:rPr lang="en-US">
                <a:ea typeface="+mn-lt"/>
                <a:cs typeface="+mn-lt"/>
              </a:rPr>
              <a:t>Please perform the following cost transfer(s) listed below.  The attached spreadsheet indicates the salary, pay periods, and hours that make-up this request.</a:t>
            </a:r>
            <a:endParaRPr lang="en-US">
              <a:cs typeface="Calibri" panose="020F0502020204030204"/>
            </a:endParaRPr>
          </a:p>
          <a:p>
            <a:r>
              <a:rPr lang="en-US">
                <a:ea typeface="+mn-lt"/>
                <a:cs typeface="+mn-lt"/>
              </a:rPr>
              <a:t>Transfer costs from FCP 403 23/24 to FCP 403 22/23 in the amount of $95,418.57.</a:t>
            </a:r>
            <a:endParaRPr lang="en-US"/>
          </a:p>
          <a:p>
            <a:pPr marL="0" indent="0">
              <a:buNone/>
            </a:pPr>
            <a:endParaRPr lang="en-US">
              <a:cs typeface="Calibri"/>
            </a:endParaRPr>
          </a:p>
          <a:p>
            <a:pPr marL="0" indent="0">
              <a:buNone/>
            </a:pPr>
            <a:r>
              <a:rPr lang="en-US">
                <a:cs typeface="Calibri"/>
              </a:rPr>
              <a:t>Make sure you close the loop. Check the SOA once fiscal notifies you the cost transfer has processed. </a:t>
            </a:r>
          </a:p>
        </p:txBody>
      </p:sp>
      <p:sp>
        <p:nvSpPr>
          <p:cNvPr id="4" name="Slide Number Placeholder 3">
            <a:extLst>
              <a:ext uri="{FF2B5EF4-FFF2-40B4-BE49-F238E27FC236}">
                <a16:creationId xmlns:a16="http://schemas.microsoft.com/office/drawing/2014/main" id="{C8C1DECE-5A94-0BD3-C857-07F5B33874EA}"/>
              </a:ext>
            </a:extLst>
          </p:cNvPr>
          <p:cNvSpPr>
            <a:spLocks noGrp="1"/>
          </p:cNvSpPr>
          <p:nvPr>
            <p:ph type="sldNum" sz="quarter" idx="12"/>
          </p:nvPr>
        </p:nvSpPr>
        <p:spPr/>
        <p:txBody>
          <a:bodyPr/>
          <a:lstStyle/>
          <a:p>
            <a:fld id="{670A9334-4E67-F94F-A05E-0CE8B74A054E}" type="slidenum">
              <a:rPr lang="en-US" smtClean="0"/>
              <a:t>17</a:t>
            </a:fld>
            <a:endParaRPr lang="en-US"/>
          </a:p>
        </p:txBody>
      </p:sp>
    </p:spTree>
    <p:extLst>
      <p:ext uri="{BB962C8B-B14F-4D97-AF65-F5344CB8AC3E}">
        <p14:creationId xmlns:p14="http://schemas.microsoft.com/office/powerpoint/2010/main" val="276850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AC64-B8AB-A84C-54F0-7F52D3A42442}"/>
              </a:ext>
            </a:extLst>
          </p:cNvPr>
          <p:cNvSpPr>
            <a:spLocks noGrp="1"/>
          </p:cNvSpPr>
          <p:nvPr>
            <p:ph type="title"/>
          </p:nvPr>
        </p:nvSpPr>
        <p:spPr/>
        <p:txBody>
          <a:bodyPr/>
          <a:lstStyle/>
          <a:p>
            <a:r>
              <a:rPr lang="en-US">
                <a:cs typeface="Calibri Light"/>
              </a:rPr>
              <a:t>Section 3: When to Use Inter-Program Transfers</a:t>
            </a:r>
            <a:endParaRPr lang="en-US"/>
          </a:p>
        </p:txBody>
      </p:sp>
      <p:sp>
        <p:nvSpPr>
          <p:cNvPr id="3" name="Content Placeholder 2">
            <a:extLst>
              <a:ext uri="{FF2B5EF4-FFF2-40B4-BE49-F238E27FC236}">
                <a16:creationId xmlns:a16="http://schemas.microsoft.com/office/drawing/2014/main" id="{EE455F66-63DE-25E0-0A59-1DB013C2BF8B}"/>
              </a:ext>
            </a:extLst>
          </p:cNvPr>
          <p:cNvSpPr>
            <a:spLocks noGrp="1"/>
          </p:cNvSpPr>
          <p:nvPr>
            <p:ph idx="1"/>
          </p:nvPr>
        </p:nvSpPr>
        <p:spPr>
          <a:xfrm>
            <a:off x="372016" y="1171426"/>
            <a:ext cx="10429334" cy="4351338"/>
          </a:xfrm>
        </p:spPr>
        <p:txBody>
          <a:bodyPr vert="horz" lIns="91440" tIns="45720" rIns="91440" bIns="45720" rtlCol="0" anchor="t">
            <a:noAutofit/>
          </a:bodyPr>
          <a:lstStyle/>
          <a:p>
            <a:r>
              <a:rPr lang="en-US" sz="2400">
                <a:cs typeface="Calibri"/>
              </a:rPr>
              <a:t>Conducted within the 0161A1 appropriation and may be completed in both salary and all other FCPs.  </a:t>
            </a:r>
          </a:p>
          <a:p>
            <a:r>
              <a:rPr lang="en-US" sz="2400">
                <a:cs typeface="Calibri"/>
              </a:rPr>
              <a:t>Used when there are costs that occur in two programs but there is only one transaction for that item. </a:t>
            </a:r>
          </a:p>
          <a:p>
            <a:r>
              <a:rPr lang="en-US" sz="2400">
                <a:cs typeface="Calibri"/>
              </a:rPr>
              <a:t>A justification must be included to move costs between programs. </a:t>
            </a:r>
          </a:p>
          <a:p>
            <a:r>
              <a:rPr lang="en-US" sz="2400">
                <a:cs typeface="Calibri"/>
              </a:rPr>
              <a:t>The Programs in the 0161A1 appropriation include:</a:t>
            </a:r>
          </a:p>
          <a:p>
            <a:pPr lvl="1" indent="0"/>
            <a:r>
              <a:rPr lang="en-US" sz="2000">
                <a:cs typeface="Calibri"/>
              </a:rPr>
              <a:t> Program 81: Biomedical Laboratory Research and Development (BLR&amp;D)</a:t>
            </a:r>
          </a:p>
          <a:p>
            <a:pPr lvl="1" indent="0"/>
            <a:r>
              <a:rPr lang="en-US" sz="2000">
                <a:cs typeface="Calibri"/>
              </a:rPr>
              <a:t> Program 82: Rehabilitation Research and Development (RR&amp;D)</a:t>
            </a:r>
          </a:p>
          <a:p>
            <a:pPr lvl="1" indent="0"/>
            <a:r>
              <a:rPr lang="en-US" sz="2000">
                <a:cs typeface="Calibri"/>
              </a:rPr>
              <a:t> Program 84: Health Services Research and Development (HSR&amp;D)</a:t>
            </a:r>
          </a:p>
          <a:p>
            <a:pPr lvl="1" indent="0"/>
            <a:r>
              <a:rPr lang="en-US" sz="2000">
                <a:cs typeface="Calibri"/>
              </a:rPr>
              <a:t> Program 85: Clinical Science Research and Development (CSR&amp;D)</a:t>
            </a:r>
          </a:p>
          <a:p>
            <a:pPr lvl="1" indent="0"/>
            <a:r>
              <a:rPr lang="en-US" sz="2000">
                <a:cs typeface="Calibri"/>
              </a:rPr>
              <a:t> Program 86: Million Veteran Program (MVP)  </a:t>
            </a:r>
          </a:p>
          <a:p>
            <a:endParaRPr lang="en-US">
              <a:cs typeface="Calibri"/>
            </a:endParaRPr>
          </a:p>
        </p:txBody>
      </p:sp>
      <p:sp>
        <p:nvSpPr>
          <p:cNvPr id="4" name="Slide Number Placeholder 3">
            <a:extLst>
              <a:ext uri="{FF2B5EF4-FFF2-40B4-BE49-F238E27FC236}">
                <a16:creationId xmlns:a16="http://schemas.microsoft.com/office/drawing/2014/main" id="{09391A65-AE9B-1C7A-E149-BC8F98B9DD26}"/>
              </a:ext>
            </a:extLst>
          </p:cNvPr>
          <p:cNvSpPr>
            <a:spLocks noGrp="1"/>
          </p:cNvSpPr>
          <p:nvPr>
            <p:ph type="sldNum" sz="quarter" idx="12"/>
          </p:nvPr>
        </p:nvSpPr>
        <p:spPr/>
        <p:txBody>
          <a:bodyPr/>
          <a:lstStyle/>
          <a:p>
            <a:fld id="{670A9334-4E67-F94F-A05E-0CE8B74A054E}" type="slidenum">
              <a:rPr lang="en-US" smtClean="0"/>
              <a:t>18</a:t>
            </a:fld>
            <a:endParaRPr lang="en-US"/>
          </a:p>
        </p:txBody>
      </p:sp>
    </p:spTree>
    <p:extLst>
      <p:ext uri="{BB962C8B-B14F-4D97-AF65-F5344CB8AC3E}">
        <p14:creationId xmlns:p14="http://schemas.microsoft.com/office/powerpoint/2010/main" val="64481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69BA-3A6D-4B08-2507-B6497847A1B3}"/>
              </a:ext>
            </a:extLst>
          </p:cNvPr>
          <p:cNvSpPr>
            <a:spLocks noGrp="1"/>
          </p:cNvSpPr>
          <p:nvPr>
            <p:ph type="title"/>
          </p:nvPr>
        </p:nvSpPr>
        <p:spPr/>
        <p:txBody>
          <a:bodyPr/>
          <a:lstStyle/>
          <a:p>
            <a:r>
              <a:rPr lang="en-US">
                <a:cs typeface="Calibri Light"/>
              </a:rPr>
              <a:t>Section 3: Example of Salary Cost Transfer</a:t>
            </a:r>
            <a:endParaRPr lang="en-US"/>
          </a:p>
        </p:txBody>
      </p:sp>
      <p:sp>
        <p:nvSpPr>
          <p:cNvPr id="4" name="Slide Number Placeholder 3">
            <a:extLst>
              <a:ext uri="{FF2B5EF4-FFF2-40B4-BE49-F238E27FC236}">
                <a16:creationId xmlns:a16="http://schemas.microsoft.com/office/drawing/2014/main" id="{591D33E7-8228-36A5-07F5-625FEA2D99A0}"/>
              </a:ext>
            </a:extLst>
          </p:cNvPr>
          <p:cNvSpPr>
            <a:spLocks noGrp="1"/>
          </p:cNvSpPr>
          <p:nvPr>
            <p:ph type="sldNum" sz="quarter" idx="12"/>
          </p:nvPr>
        </p:nvSpPr>
        <p:spPr/>
        <p:txBody>
          <a:bodyPr/>
          <a:lstStyle/>
          <a:p>
            <a:fld id="{670A9334-4E67-F94F-A05E-0CE8B74A054E}" type="slidenum">
              <a:rPr lang="en-US" smtClean="0"/>
              <a:t>19</a:t>
            </a:fld>
            <a:endParaRPr lang="en-US"/>
          </a:p>
        </p:txBody>
      </p:sp>
      <p:sp>
        <p:nvSpPr>
          <p:cNvPr id="6" name="Content Placeholder 2">
            <a:extLst>
              <a:ext uri="{FF2B5EF4-FFF2-40B4-BE49-F238E27FC236}">
                <a16:creationId xmlns:a16="http://schemas.microsoft.com/office/drawing/2014/main" id="{EA38F155-338C-3BF5-2E48-74B0385EEDEA}"/>
              </a:ext>
            </a:extLst>
          </p:cNvPr>
          <p:cNvSpPr>
            <a:spLocks noGrp="1"/>
          </p:cNvSpPr>
          <p:nvPr>
            <p:ph idx="1"/>
          </p:nvPr>
        </p:nvSpPr>
        <p:spPr>
          <a:xfrm>
            <a:off x="285750" y="1063840"/>
            <a:ext cx="10515600" cy="4351338"/>
          </a:xfrm>
        </p:spPr>
        <p:txBody>
          <a:bodyPr vert="horz" lIns="91440" tIns="45720" rIns="91440" bIns="45720" rtlCol="0" anchor="t">
            <a:noAutofit/>
          </a:bodyPr>
          <a:lstStyle/>
          <a:p>
            <a:r>
              <a:rPr lang="en-US" sz="2400">
                <a:latin typeface="Calibri"/>
                <a:cs typeface="Calibri"/>
              </a:rPr>
              <a:t>Mickey Mouse is working on an HSR&amp;D (Program 84) project at 75% effort and on a CSR&amp;D (Program 85) project at 25%. Most of his effort is HSR&amp;D, so his salary is applied to that FCP. Since you can only apply salary to one FCP, a cost transfer is needed to charge the remaining 25% to CSR&amp;D.</a:t>
            </a:r>
            <a:endParaRPr lang="en-US"/>
          </a:p>
          <a:p>
            <a:r>
              <a:rPr lang="en-US" sz="2400">
                <a:cs typeface="Calibri"/>
              </a:rPr>
              <a:t>Reoccurring salary cost transfers should be completed at a minimum of quarterly. Track the salary for the individual(s) by pay period so that you can routinely request the cost transfer from Fiscal. For Q1 of this example:</a:t>
            </a:r>
          </a:p>
          <a:p>
            <a:pPr lvl="1" indent="0">
              <a:buNone/>
            </a:pPr>
            <a:r>
              <a:rPr lang="en-US" sz="2000">
                <a:cs typeface="Calibri"/>
              </a:rPr>
              <a:t>Fiscal, </a:t>
            </a:r>
          </a:p>
          <a:p>
            <a:pPr lvl="1" indent="0">
              <a:buNone/>
            </a:pPr>
            <a:r>
              <a:rPr lang="en-US" sz="2000">
                <a:cs typeface="Calibri"/>
              </a:rPr>
              <a:t>Please complete the following cost transfer for Quarter 1 expenses. This is for 25% salary that needs to be transferred to the CSR&amp;D program for his work on a project. The amount of costs that needs to be transferred from FCP 414 23/24 (HSR&amp;D, Program 84) to FCP 417 23/24 (CSR&amp;D, Program 85) is $8044.79.</a:t>
            </a:r>
          </a:p>
          <a:p>
            <a:endParaRPr lang="en-US">
              <a:cs typeface="Calibri"/>
            </a:endParaRPr>
          </a:p>
        </p:txBody>
      </p:sp>
      <p:pic>
        <p:nvPicPr>
          <p:cNvPr id="7" name="Picture 7" descr="Table&#10;&#10;Description automatically generated">
            <a:extLst>
              <a:ext uri="{FF2B5EF4-FFF2-40B4-BE49-F238E27FC236}">
                <a16:creationId xmlns:a16="http://schemas.microsoft.com/office/drawing/2014/main" id="{2521F848-09C3-5DCE-972A-C83F0AE337B8}"/>
              </a:ext>
            </a:extLst>
          </p:cNvPr>
          <p:cNvPicPr>
            <a:picLocks noChangeAspect="1"/>
          </p:cNvPicPr>
          <p:nvPr/>
        </p:nvPicPr>
        <p:blipFill rotWithShape="1">
          <a:blip r:embed="rId2"/>
          <a:srcRect l="1192" t="6061" r="596" b="6061"/>
          <a:stretch/>
        </p:blipFill>
        <p:spPr>
          <a:xfrm>
            <a:off x="958580" y="5155976"/>
            <a:ext cx="9169939" cy="811455"/>
          </a:xfrm>
          <a:prstGeom prst="rect">
            <a:avLst/>
          </a:prstGeom>
        </p:spPr>
      </p:pic>
    </p:spTree>
    <p:extLst>
      <p:ext uri="{BB962C8B-B14F-4D97-AF65-F5344CB8AC3E}">
        <p14:creationId xmlns:p14="http://schemas.microsoft.com/office/powerpoint/2010/main" val="25693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a:t>Housekeeping Notes</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This session </a:t>
            </a:r>
            <a:r>
              <a:rPr lang="en-US" sz="1600">
                <a:solidFill>
                  <a:prstClr val="black"/>
                </a:solidFill>
                <a:latin typeface="Calibri" panose="020F0502020204030204"/>
              </a:rPr>
              <a:t>is being recorded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Close Captioning </a:t>
            </a:r>
            <a:r>
              <a:rPr lang="en-US" sz="160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Experiencing Sound </a:t>
            </a:r>
            <a:r>
              <a:rPr lang="en-US" sz="1600" b="1">
                <a:solidFill>
                  <a:prstClr val="black"/>
                </a:solidFill>
                <a:latin typeface="Calibri" panose="020F0502020204030204"/>
              </a:rPr>
              <a:t>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a:solidFill>
                  <a:srgbClr val="FF0000"/>
                </a:solidFill>
                <a:latin typeface="Calibri" panose="020F0502020204030204"/>
              </a:rPr>
              <a:t>Questions will be addressed at the end of the webinar.</a:t>
            </a: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P</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ost-Webinar </a:t>
            </a:r>
            <a:r>
              <a:rPr lang="en-US" sz="1600" b="1">
                <a:solidFill>
                  <a:prstClr val="black"/>
                </a:solidFill>
                <a:latin typeface="Calibri" panose="020F0502020204030204"/>
              </a:rPr>
              <a:t>E</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7787-9F83-7439-500D-5CDAB8B06D7B}"/>
              </a:ext>
            </a:extLst>
          </p:cNvPr>
          <p:cNvSpPr>
            <a:spLocks noGrp="1"/>
          </p:cNvSpPr>
          <p:nvPr>
            <p:ph type="title"/>
          </p:nvPr>
        </p:nvSpPr>
        <p:spPr/>
        <p:txBody>
          <a:bodyPr/>
          <a:lstStyle/>
          <a:p>
            <a:r>
              <a:rPr lang="en-US">
                <a:cs typeface="Calibri Light"/>
              </a:rPr>
              <a:t>Section 3: All Other FCP Cost Transfers</a:t>
            </a:r>
            <a:endParaRPr lang="en-US"/>
          </a:p>
        </p:txBody>
      </p:sp>
      <p:sp>
        <p:nvSpPr>
          <p:cNvPr id="3" name="Content Placeholder 2">
            <a:extLst>
              <a:ext uri="{FF2B5EF4-FFF2-40B4-BE49-F238E27FC236}">
                <a16:creationId xmlns:a16="http://schemas.microsoft.com/office/drawing/2014/main" id="{46777855-E88C-7AFF-B0E4-A2AE2E85B3BC}"/>
              </a:ext>
            </a:extLst>
          </p:cNvPr>
          <p:cNvSpPr>
            <a:spLocks noGrp="1"/>
          </p:cNvSpPr>
          <p:nvPr>
            <p:ph idx="1"/>
          </p:nvPr>
        </p:nvSpPr>
        <p:spPr>
          <a:xfrm>
            <a:off x="285750" y="1061698"/>
            <a:ext cx="10515600" cy="4351338"/>
          </a:xfrm>
        </p:spPr>
        <p:txBody>
          <a:bodyPr vert="horz" lIns="91440" tIns="45720" rIns="91440" bIns="45720" rtlCol="0" anchor="t">
            <a:noAutofit/>
          </a:bodyPr>
          <a:lstStyle/>
          <a:p>
            <a:r>
              <a:rPr lang="en-US" sz="2400">
                <a:cs typeface="Calibri"/>
              </a:rPr>
              <a:t>An All Other cost transfer used for obligations under one Research Program that shares expenses with another Research Program. </a:t>
            </a:r>
          </a:p>
          <a:p>
            <a:r>
              <a:rPr lang="en-US" sz="2400">
                <a:cs typeface="Calibri"/>
              </a:rPr>
              <a:t>For example, a contract was set-up for a core facility at your affiliate and charged to the BLR&amp;D All Other FCP. However, there are investigators in RR&amp;D that also utilize that core facility. As you receive invoices for that core facility in IPPS, determine the charges that were made to RR&amp;D investigators and request a cost transfer from Fiscal for those charges. Example:</a:t>
            </a:r>
          </a:p>
          <a:p>
            <a:pPr lvl="1" indent="0">
              <a:buNone/>
            </a:pPr>
            <a:r>
              <a:rPr lang="en-US" sz="2000">
                <a:cs typeface="Calibri"/>
              </a:rPr>
              <a:t>Fiscal, </a:t>
            </a:r>
          </a:p>
          <a:p>
            <a:pPr lvl="1" indent="0">
              <a:buNone/>
            </a:pPr>
            <a:r>
              <a:rPr lang="en-US" sz="2000">
                <a:cs typeface="Calibri"/>
              </a:rPr>
              <a:t>Please request a cost transfer from FCP 4663 23/24 (BLR&amp;D, Program 81) to FCP 4667 23/24 (RR&amp;D, Program 82) in the amount of $XX. RR&amp;D investigators utilized PO # which is the contract for core facility services at the University. BLR&amp;D needs to be reimbursed for these expenses. The attached invoices describe this usage.</a:t>
            </a:r>
          </a:p>
          <a:p>
            <a:endParaRPr lang="en-US">
              <a:cs typeface="Calibri"/>
            </a:endParaRPr>
          </a:p>
        </p:txBody>
      </p:sp>
      <p:sp>
        <p:nvSpPr>
          <p:cNvPr id="4" name="Slide Number Placeholder 3">
            <a:extLst>
              <a:ext uri="{FF2B5EF4-FFF2-40B4-BE49-F238E27FC236}">
                <a16:creationId xmlns:a16="http://schemas.microsoft.com/office/drawing/2014/main" id="{5E0A45EC-4F96-D1BC-E1AC-CB0F74225969}"/>
              </a:ext>
            </a:extLst>
          </p:cNvPr>
          <p:cNvSpPr>
            <a:spLocks noGrp="1"/>
          </p:cNvSpPr>
          <p:nvPr>
            <p:ph type="sldNum" sz="quarter" idx="12"/>
          </p:nvPr>
        </p:nvSpPr>
        <p:spPr/>
        <p:txBody>
          <a:bodyPr/>
          <a:lstStyle/>
          <a:p>
            <a:fld id="{670A9334-4E67-F94F-A05E-0CE8B74A054E}" type="slidenum">
              <a:rPr lang="en-US" smtClean="0"/>
              <a:t>20</a:t>
            </a:fld>
            <a:endParaRPr lang="en-US"/>
          </a:p>
        </p:txBody>
      </p:sp>
    </p:spTree>
    <p:extLst>
      <p:ext uri="{BB962C8B-B14F-4D97-AF65-F5344CB8AC3E}">
        <p14:creationId xmlns:p14="http://schemas.microsoft.com/office/powerpoint/2010/main" val="43513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7787-9F83-7439-500D-5CDAB8B06D7B}"/>
              </a:ext>
            </a:extLst>
          </p:cNvPr>
          <p:cNvSpPr>
            <a:spLocks noGrp="1"/>
          </p:cNvSpPr>
          <p:nvPr>
            <p:ph type="title"/>
          </p:nvPr>
        </p:nvSpPr>
        <p:spPr>
          <a:xfrm>
            <a:off x="285750" y="166264"/>
            <a:ext cx="11203516" cy="618385"/>
          </a:xfrm>
        </p:spPr>
        <p:txBody>
          <a:bodyPr/>
          <a:lstStyle/>
          <a:p>
            <a:r>
              <a:rPr lang="en-US">
                <a:cs typeface="Calibri Light"/>
              </a:rPr>
              <a:t>Section 4: Transfers Between 0161A1 and Medical Center</a:t>
            </a:r>
            <a:endParaRPr lang="en-US" b="0">
              <a:ea typeface="Calibri Light"/>
              <a:cs typeface="Calibri Light"/>
            </a:endParaRPr>
          </a:p>
        </p:txBody>
      </p:sp>
      <p:sp>
        <p:nvSpPr>
          <p:cNvPr id="3" name="Content Placeholder 2">
            <a:extLst>
              <a:ext uri="{FF2B5EF4-FFF2-40B4-BE49-F238E27FC236}">
                <a16:creationId xmlns:a16="http://schemas.microsoft.com/office/drawing/2014/main" id="{46777855-E88C-7AFF-B0E4-A2AE2E85B3BC}"/>
              </a:ext>
            </a:extLst>
          </p:cNvPr>
          <p:cNvSpPr>
            <a:spLocks noGrp="1"/>
          </p:cNvSpPr>
          <p:nvPr>
            <p:ph idx="1"/>
          </p:nvPr>
        </p:nvSpPr>
        <p:spPr>
          <a:xfrm>
            <a:off x="386106" y="898574"/>
            <a:ext cx="10515600" cy="4351338"/>
          </a:xfrm>
        </p:spPr>
        <p:txBody>
          <a:bodyPr vert="horz" lIns="91440" tIns="45720" rIns="91440" bIns="45720" rtlCol="0" anchor="t">
            <a:noAutofit/>
          </a:bodyPr>
          <a:lstStyle/>
          <a:p>
            <a:r>
              <a:rPr lang="en-US" sz="2400">
                <a:cs typeface="Calibri"/>
              </a:rPr>
              <a:t>It is best practice to place individuals within the appropriation where they are conducting most of their work </a:t>
            </a:r>
            <a:r>
              <a:rPr lang="en-US" sz="2400">
                <a:ea typeface="Calibri"/>
                <a:cs typeface="Calibri"/>
              </a:rPr>
              <a:t>and establish a Memorandum of Understanding </a:t>
            </a:r>
          </a:p>
          <a:p>
            <a:r>
              <a:rPr lang="en-US" sz="2400">
                <a:cs typeface="Calibri"/>
              </a:rPr>
              <a:t>Reoccurring salary cost transfers should be completed at a minimum of quarterly, if not more often. You will need to track the salary for the individual(s) by pay period so that you can routinely request the cost transfer from Fiscal. </a:t>
            </a:r>
            <a:endParaRPr lang="en-US" sz="2400">
              <a:ea typeface="Calibri"/>
              <a:cs typeface="Calibri"/>
            </a:endParaRPr>
          </a:p>
          <a:p>
            <a:r>
              <a:rPr lang="en-US" sz="2400">
                <a:ea typeface="Calibri"/>
                <a:cs typeface="Calibri"/>
              </a:rPr>
              <a:t>In the example of the individual that is working 75% for Medical Center and 25% for Research, the request would look like:</a:t>
            </a:r>
          </a:p>
          <a:p>
            <a:pPr lvl="1" indent="0">
              <a:buNone/>
            </a:pPr>
            <a:r>
              <a:rPr lang="en-US" sz="2000">
                <a:cs typeface="Calibri"/>
              </a:rPr>
              <a:t>Fiscal, </a:t>
            </a:r>
          </a:p>
          <a:p>
            <a:pPr lvl="1" indent="0">
              <a:buNone/>
            </a:pPr>
            <a:r>
              <a:rPr lang="en-US" sz="2000">
                <a:cs typeface="Calibri"/>
              </a:rPr>
              <a:t>Please complete the following cost transfer for Quarter 1 expenses. This is for 25% salary that needs to be transferred from the Medical Center Appropriation to the Research Appropriation for her work on a project. The amount of costs that needs to be transferred from FCP 482 (0160A1) to FCP 417 23/24 (0161A1, CSR&amp;D, Program 85) is $3623.10. The attached Memorandum of Understanding justifies this transfer.</a:t>
            </a:r>
          </a:p>
          <a:p>
            <a:pPr lvl="1" indent="0">
              <a:buNone/>
            </a:pPr>
            <a:endParaRPr lang="en-US" sz="2000">
              <a:ea typeface="Calibri"/>
              <a:cs typeface="Calibri"/>
            </a:endParaRPr>
          </a:p>
          <a:p>
            <a:endParaRPr lang="en-US">
              <a:cs typeface="Calibri"/>
            </a:endParaRPr>
          </a:p>
        </p:txBody>
      </p:sp>
      <p:sp>
        <p:nvSpPr>
          <p:cNvPr id="4" name="Slide Number Placeholder 3">
            <a:extLst>
              <a:ext uri="{FF2B5EF4-FFF2-40B4-BE49-F238E27FC236}">
                <a16:creationId xmlns:a16="http://schemas.microsoft.com/office/drawing/2014/main" id="{5E0A45EC-4F96-D1BC-E1AC-CB0F74225969}"/>
              </a:ext>
            </a:extLst>
          </p:cNvPr>
          <p:cNvSpPr>
            <a:spLocks noGrp="1"/>
          </p:cNvSpPr>
          <p:nvPr>
            <p:ph type="sldNum" sz="quarter" idx="12"/>
          </p:nvPr>
        </p:nvSpPr>
        <p:spPr/>
        <p:txBody>
          <a:bodyPr/>
          <a:lstStyle/>
          <a:p>
            <a:fld id="{670A9334-4E67-F94F-A05E-0CE8B74A054E}" type="slidenum">
              <a:rPr lang="en-US" smtClean="0"/>
              <a:t>21</a:t>
            </a:fld>
            <a:endParaRPr lang="en-US"/>
          </a:p>
        </p:txBody>
      </p:sp>
      <p:pic>
        <p:nvPicPr>
          <p:cNvPr id="5" name="Picture 5" descr="A picture containing text&#10;&#10;Description automatically generated">
            <a:extLst>
              <a:ext uri="{FF2B5EF4-FFF2-40B4-BE49-F238E27FC236}">
                <a16:creationId xmlns:a16="http://schemas.microsoft.com/office/drawing/2014/main" id="{CE4ACB56-B1A5-CF29-492A-B27210B70F68}"/>
              </a:ext>
            </a:extLst>
          </p:cNvPr>
          <p:cNvPicPr>
            <a:picLocks noChangeAspect="1"/>
          </p:cNvPicPr>
          <p:nvPr/>
        </p:nvPicPr>
        <p:blipFill>
          <a:blip r:embed="rId2"/>
          <a:stretch>
            <a:fillRect/>
          </a:stretch>
        </p:blipFill>
        <p:spPr>
          <a:xfrm>
            <a:off x="1080394" y="5371335"/>
            <a:ext cx="8681049" cy="765255"/>
          </a:xfrm>
          <a:prstGeom prst="rect">
            <a:avLst/>
          </a:prstGeom>
        </p:spPr>
      </p:pic>
    </p:spTree>
    <p:extLst>
      <p:ext uri="{BB962C8B-B14F-4D97-AF65-F5344CB8AC3E}">
        <p14:creationId xmlns:p14="http://schemas.microsoft.com/office/powerpoint/2010/main" val="288147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B992-10CB-E10E-14AE-B69B06528A5D}"/>
              </a:ext>
            </a:extLst>
          </p:cNvPr>
          <p:cNvSpPr>
            <a:spLocks noGrp="1"/>
          </p:cNvSpPr>
          <p:nvPr>
            <p:ph type="title"/>
          </p:nvPr>
        </p:nvSpPr>
        <p:spPr/>
        <p:txBody>
          <a:bodyPr/>
          <a:lstStyle/>
          <a:p>
            <a:r>
              <a:rPr lang="en-US">
                <a:ea typeface="Calibri Light"/>
                <a:cs typeface="Calibri Light"/>
              </a:rPr>
              <a:t>Section 4: Sample Memorandum of Understanding</a:t>
            </a:r>
            <a:endParaRPr lang="en-US"/>
          </a:p>
        </p:txBody>
      </p:sp>
      <p:sp>
        <p:nvSpPr>
          <p:cNvPr id="4" name="Slide Number Placeholder 3">
            <a:extLst>
              <a:ext uri="{FF2B5EF4-FFF2-40B4-BE49-F238E27FC236}">
                <a16:creationId xmlns:a16="http://schemas.microsoft.com/office/drawing/2014/main" id="{726BDE0C-D7CC-22CB-F74A-0B5415D4398B}"/>
              </a:ext>
            </a:extLst>
          </p:cNvPr>
          <p:cNvSpPr>
            <a:spLocks noGrp="1"/>
          </p:cNvSpPr>
          <p:nvPr>
            <p:ph type="sldNum" sz="quarter" idx="12"/>
          </p:nvPr>
        </p:nvSpPr>
        <p:spPr/>
        <p:txBody>
          <a:bodyPr/>
          <a:lstStyle/>
          <a:p>
            <a:fld id="{670A9334-4E67-F94F-A05E-0CE8B74A054E}" type="slidenum">
              <a:rPr lang="en-US" smtClean="0"/>
              <a:t>22</a:t>
            </a:fld>
            <a:endParaRPr lang="en-US"/>
          </a:p>
        </p:txBody>
      </p:sp>
      <p:pic>
        <p:nvPicPr>
          <p:cNvPr id="3" name="Picture 4" descr="Text&#10;&#10;Description automatically generated">
            <a:extLst>
              <a:ext uri="{FF2B5EF4-FFF2-40B4-BE49-F238E27FC236}">
                <a16:creationId xmlns:a16="http://schemas.microsoft.com/office/drawing/2014/main" id="{40E536DA-F818-B0A5-BDC3-BC70AB20AEEE}"/>
              </a:ext>
            </a:extLst>
          </p:cNvPr>
          <p:cNvPicPr>
            <a:picLocks noChangeAspect="1"/>
          </p:cNvPicPr>
          <p:nvPr/>
        </p:nvPicPr>
        <p:blipFill>
          <a:blip r:embed="rId2"/>
          <a:stretch>
            <a:fillRect/>
          </a:stretch>
        </p:blipFill>
        <p:spPr>
          <a:xfrm>
            <a:off x="2855344" y="1054412"/>
            <a:ext cx="6481310" cy="4749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980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F2EF-A9C0-4C0A-ECF1-3B040F5A8B89}"/>
              </a:ext>
            </a:extLst>
          </p:cNvPr>
          <p:cNvSpPr>
            <a:spLocks noGrp="1"/>
          </p:cNvSpPr>
          <p:nvPr>
            <p:ph type="title"/>
          </p:nvPr>
        </p:nvSpPr>
        <p:spPr/>
        <p:txBody>
          <a:bodyPr/>
          <a:lstStyle/>
          <a:p>
            <a:r>
              <a:rPr lang="en-US">
                <a:ea typeface="Calibri Light"/>
                <a:cs typeface="Calibri Light"/>
              </a:rPr>
              <a:t>Section 4: All Other FCP Cost Transfers</a:t>
            </a:r>
            <a:endParaRPr lang="en-US"/>
          </a:p>
        </p:txBody>
      </p:sp>
      <p:sp>
        <p:nvSpPr>
          <p:cNvPr id="4" name="Slide Number Placeholder 3">
            <a:extLst>
              <a:ext uri="{FF2B5EF4-FFF2-40B4-BE49-F238E27FC236}">
                <a16:creationId xmlns:a16="http://schemas.microsoft.com/office/drawing/2014/main" id="{FEAF3767-1B4B-3882-ACF1-BB9DD9927E9B}"/>
              </a:ext>
            </a:extLst>
          </p:cNvPr>
          <p:cNvSpPr>
            <a:spLocks noGrp="1"/>
          </p:cNvSpPr>
          <p:nvPr>
            <p:ph type="sldNum" sz="quarter" idx="12"/>
          </p:nvPr>
        </p:nvSpPr>
        <p:spPr/>
        <p:txBody>
          <a:bodyPr/>
          <a:lstStyle/>
          <a:p>
            <a:fld id="{670A9334-4E67-F94F-A05E-0CE8B74A054E}" type="slidenum">
              <a:rPr lang="en-US" smtClean="0"/>
              <a:t>23</a:t>
            </a:fld>
            <a:endParaRPr lang="en-US"/>
          </a:p>
        </p:txBody>
      </p:sp>
      <p:sp>
        <p:nvSpPr>
          <p:cNvPr id="5" name="Content Placeholder 2">
            <a:extLst>
              <a:ext uri="{FF2B5EF4-FFF2-40B4-BE49-F238E27FC236}">
                <a16:creationId xmlns:a16="http://schemas.microsoft.com/office/drawing/2014/main" id="{6BA2C9B8-7681-9EA8-5428-16E5A19FB5C0}"/>
              </a:ext>
            </a:extLst>
          </p:cNvPr>
          <p:cNvSpPr>
            <a:spLocks noGrp="1"/>
          </p:cNvSpPr>
          <p:nvPr/>
        </p:nvSpPr>
        <p:spPr>
          <a:xfrm>
            <a:off x="285750" y="1142165"/>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Calibri"/>
                <a:ea typeface="Calibri"/>
                <a:cs typeface="Calibri"/>
              </a:rPr>
              <a:t>Establish an agreement between the Medical Center and the Research department regarding the percentage of cost for each appropriation</a:t>
            </a:r>
          </a:p>
          <a:p>
            <a:r>
              <a:rPr lang="en-US" sz="2400">
                <a:latin typeface="Calibri"/>
                <a:ea typeface="Calibri"/>
                <a:cs typeface="Calibri"/>
              </a:rPr>
              <a:t>Typically, the appropriation carrying most of the cost would issue the purchase order under their FCP. If the cost is split in half, an agreement needs to be made</a:t>
            </a:r>
          </a:p>
          <a:p>
            <a:r>
              <a:rPr lang="en-US" sz="2400">
                <a:latin typeface="Calibri"/>
                <a:ea typeface="Calibri"/>
                <a:cs typeface="Calibri"/>
              </a:rPr>
              <a:t>Once invoiced, a cost transfer should be requested to transfer expenses from the appropriation that made the purchase to the other appropriation</a:t>
            </a:r>
            <a:endParaRPr lang="en-US"/>
          </a:p>
          <a:p>
            <a:r>
              <a:rPr lang="en-US" sz="2400">
                <a:latin typeface="Calibri"/>
                <a:ea typeface="Calibri"/>
                <a:cs typeface="Calibri"/>
              </a:rPr>
              <a:t>For example, a piece of equipment is being purchased that will be utilized 75% by the Medical Center and 25% by Research personnel. Each agree to pay for their percentage of the equipment. The Medical Center will purchase the equipment under a Medical Center FCP. Once invoiced, they will request that 25% of the cost be transferred to a Research All Other FCP.</a:t>
            </a:r>
          </a:p>
          <a:p>
            <a:endParaRPr lang="en-US" sz="2400">
              <a:ea typeface="Calibri"/>
              <a:cs typeface="Calibri"/>
            </a:endParaRPr>
          </a:p>
          <a:p>
            <a:endParaRPr lang="en-US">
              <a:cs typeface="Calibri"/>
            </a:endParaRPr>
          </a:p>
        </p:txBody>
      </p:sp>
    </p:spTree>
    <p:extLst>
      <p:ext uri="{BB962C8B-B14F-4D97-AF65-F5344CB8AC3E}">
        <p14:creationId xmlns:p14="http://schemas.microsoft.com/office/powerpoint/2010/main" val="2426597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35EF-E606-8886-4B1C-EF0DEF280A52}"/>
              </a:ext>
            </a:extLst>
          </p:cNvPr>
          <p:cNvSpPr>
            <a:spLocks noGrp="1"/>
          </p:cNvSpPr>
          <p:nvPr>
            <p:ph type="title"/>
          </p:nvPr>
        </p:nvSpPr>
        <p:spPr/>
        <p:txBody>
          <a:bodyPr/>
          <a:lstStyle/>
          <a:p>
            <a:r>
              <a:rPr lang="en-US">
                <a:cs typeface="Calibri Light"/>
              </a:rPr>
              <a:t>Section 5: Reimbursements</a:t>
            </a:r>
            <a:endParaRPr lang="en-US"/>
          </a:p>
        </p:txBody>
      </p:sp>
      <p:sp>
        <p:nvSpPr>
          <p:cNvPr id="4" name="Slide Number Placeholder 3">
            <a:extLst>
              <a:ext uri="{FF2B5EF4-FFF2-40B4-BE49-F238E27FC236}">
                <a16:creationId xmlns:a16="http://schemas.microsoft.com/office/drawing/2014/main" id="{47C30D78-5319-EE51-E65D-C0EC75BE7A0E}"/>
              </a:ext>
            </a:extLst>
          </p:cNvPr>
          <p:cNvSpPr>
            <a:spLocks noGrp="1"/>
          </p:cNvSpPr>
          <p:nvPr>
            <p:ph type="sldNum" sz="quarter" idx="12"/>
          </p:nvPr>
        </p:nvSpPr>
        <p:spPr/>
        <p:txBody>
          <a:bodyPr/>
          <a:lstStyle/>
          <a:p>
            <a:fld id="{670A9334-4E67-F94F-A05E-0CE8B74A054E}" type="slidenum">
              <a:rPr lang="en-US" dirty="0" smtClean="0"/>
              <a:t>24</a:t>
            </a:fld>
            <a:endParaRPr lang="en-US"/>
          </a:p>
        </p:txBody>
      </p:sp>
      <p:sp>
        <p:nvSpPr>
          <p:cNvPr id="7" name="Content Placeholder 6">
            <a:extLst>
              <a:ext uri="{FF2B5EF4-FFF2-40B4-BE49-F238E27FC236}">
                <a16:creationId xmlns:a16="http://schemas.microsoft.com/office/drawing/2014/main" id="{CC42B695-8806-CA93-44A3-30E0BC67D2E1}"/>
              </a:ext>
            </a:extLst>
          </p:cNvPr>
          <p:cNvSpPr>
            <a:spLocks noGrp="1"/>
          </p:cNvSpPr>
          <p:nvPr>
            <p:ph idx="1"/>
          </p:nvPr>
        </p:nvSpPr>
        <p:spPr>
          <a:xfrm>
            <a:off x="2671852" y="1361621"/>
            <a:ext cx="5900469" cy="4351338"/>
          </a:xfrm>
        </p:spPr>
        <p:txBody>
          <a:bodyPr vert="horz" lIns="91440" tIns="45720" rIns="91440" bIns="45720" rtlCol="0" anchor="t">
            <a:noAutofit/>
          </a:bodyPr>
          <a:lstStyle/>
          <a:p>
            <a:pPr marL="0" indent="0">
              <a:buNone/>
            </a:pPr>
            <a:endParaRPr lang="en-US"/>
          </a:p>
        </p:txBody>
      </p:sp>
      <p:pic>
        <p:nvPicPr>
          <p:cNvPr id="5" name="Picture 4" descr="Text&#10;&#10;Description automatically generated">
            <a:extLst>
              <a:ext uri="{FF2B5EF4-FFF2-40B4-BE49-F238E27FC236}">
                <a16:creationId xmlns:a16="http://schemas.microsoft.com/office/drawing/2014/main" id="{9DAB1182-4495-2718-786F-F466EFC9B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852" y="1888356"/>
            <a:ext cx="5815952" cy="3271473"/>
          </a:xfrm>
          <a:prstGeom prst="rect">
            <a:avLst/>
          </a:prstGeom>
        </p:spPr>
      </p:pic>
    </p:spTree>
    <p:extLst>
      <p:ext uri="{BB962C8B-B14F-4D97-AF65-F5344CB8AC3E}">
        <p14:creationId xmlns:p14="http://schemas.microsoft.com/office/powerpoint/2010/main" val="260823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49CC-CB63-EFDC-6BD2-67B2FD5F7977}"/>
              </a:ext>
            </a:extLst>
          </p:cNvPr>
          <p:cNvSpPr>
            <a:spLocks noGrp="1"/>
          </p:cNvSpPr>
          <p:nvPr>
            <p:ph type="title"/>
          </p:nvPr>
        </p:nvSpPr>
        <p:spPr/>
        <p:txBody>
          <a:bodyPr/>
          <a:lstStyle/>
          <a:p>
            <a:r>
              <a:rPr lang="en-US">
                <a:cs typeface="Calibri Light"/>
              </a:rPr>
              <a:t>Section 5: Reimbursement Step by Step</a:t>
            </a:r>
            <a:endParaRPr lang="en-US"/>
          </a:p>
        </p:txBody>
      </p:sp>
      <p:sp>
        <p:nvSpPr>
          <p:cNvPr id="4" name="Slide Number Placeholder 3">
            <a:extLst>
              <a:ext uri="{FF2B5EF4-FFF2-40B4-BE49-F238E27FC236}">
                <a16:creationId xmlns:a16="http://schemas.microsoft.com/office/drawing/2014/main" id="{B624E50E-07C1-BDF3-360F-26639F82DF25}"/>
              </a:ext>
            </a:extLst>
          </p:cNvPr>
          <p:cNvSpPr>
            <a:spLocks noGrp="1"/>
          </p:cNvSpPr>
          <p:nvPr>
            <p:ph type="sldNum" sz="quarter" idx="12"/>
          </p:nvPr>
        </p:nvSpPr>
        <p:spPr/>
        <p:txBody>
          <a:bodyPr/>
          <a:lstStyle/>
          <a:p>
            <a:fld id="{670A9334-4E67-F94F-A05E-0CE8B74A054E}" type="slidenum">
              <a:rPr lang="en-US" smtClean="0"/>
              <a:t>25</a:t>
            </a:fld>
            <a:endParaRPr lang="en-US"/>
          </a:p>
        </p:txBody>
      </p:sp>
      <p:sp>
        <p:nvSpPr>
          <p:cNvPr id="5" name="Content Placeholder 2">
            <a:extLst>
              <a:ext uri="{FF2B5EF4-FFF2-40B4-BE49-F238E27FC236}">
                <a16:creationId xmlns:a16="http://schemas.microsoft.com/office/drawing/2014/main" id="{FECFDB6B-FB1D-1642-0C87-73772C5F6791}"/>
              </a:ext>
            </a:extLst>
          </p:cNvPr>
          <p:cNvSpPr>
            <a:spLocks noGrp="1"/>
          </p:cNvSpPr>
          <p:nvPr/>
        </p:nvSpPr>
        <p:spPr>
          <a:xfrm>
            <a:off x="285750" y="1253331"/>
            <a:ext cx="10515599"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hlinkClick r:id="rId2"/>
              </a:rPr>
              <a:t>Link to Reimbursables Training</a:t>
            </a:r>
            <a:endParaRPr lang="en-US">
              <a:cs typeface="Calibri"/>
            </a:endParaRPr>
          </a:p>
          <a:p>
            <a:r>
              <a:rPr lang="en-US">
                <a:cs typeface="Calibri"/>
              </a:rPr>
              <a:t>First step is to set-up Reimbursable FCPs to handle reimbursements:</a:t>
            </a:r>
          </a:p>
          <a:p>
            <a:pPr lvl="1"/>
            <a:r>
              <a:rPr lang="en-US" sz="2800">
                <a:cs typeface="Calibri"/>
              </a:rPr>
              <a:t>Research Non-Profit Corporations (NPCs) – sent as 0161X2 funds</a:t>
            </a:r>
          </a:p>
          <a:p>
            <a:pPr lvl="1"/>
            <a:r>
              <a:rPr lang="en-US" sz="2800">
                <a:cs typeface="Calibri"/>
              </a:rPr>
              <a:t>Non-Federal Institutions (Universities) – sent as 0161R1 funds</a:t>
            </a:r>
          </a:p>
          <a:p>
            <a:pPr lvl="1"/>
            <a:r>
              <a:rPr lang="en-US" sz="2800">
                <a:cs typeface="Calibri"/>
              </a:rPr>
              <a:t>Interagency agreements (with Federal agencies) – sent as 0161R1 funds</a:t>
            </a:r>
          </a:p>
          <a:p>
            <a:r>
              <a:rPr lang="en-US">
                <a:latin typeface="Calibri"/>
                <a:cs typeface="Calibri"/>
              </a:rPr>
              <a:t>Once the reimbursements are sent via TDA and deposited into the appropriate reimbursable FCP, a cost transfer needs to be done as the final step in the reimbursement process. This needs to be completed throughout the year as reimbursements come in</a:t>
            </a:r>
          </a:p>
          <a:p>
            <a:pPr lvl="1"/>
            <a:endParaRPr lang="en-US">
              <a:latin typeface="Calibri"/>
              <a:cs typeface="Calibri"/>
            </a:endParaRPr>
          </a:p>
          <a:p>
            <a:pPr lvl="1"/>
            <a:endParaRPr lang="en-US">
              <a:latin typeface="Calibri"/>
              <a:cs typeface="Calibri"/>
            </a:endParaRPr>
          </a:p>
          <a:p>
            <a:pPr lvl="1"/>
            <a:endParaRPr lang="en-US" sz="1100">
              <a:latin typeface="Arial"/>
              <a:cs typeface="Arial"/>
            </a:endParaRPr>
          </a:p>
        </p:txBody>
      </p:sp>
    </p:spTree>
    <p:extLst>
      <p:ext uri="{BB962C8B-B14F-4D97-AF65-F5344CB8AC3E}">
        <p14:creationId xmlns:p14="http://schemas.microsoft.com/office/powerpoint/2010/main" val="292564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7CAD-FDDB-FA9F-8130-3E29EA159CEA}"/>
              </a:ext>
            </a:extLst>
          </p:cNvPr>
          <p:cNvSpPr>
            <a:spLocks noGrp="1"/>
          </p:cNvSpPr>
          <p:nvPr>
            <p:ph type="title"/>
          </p:nvPr>
        </p:nvSpPr>
        <p:spPr/>
        <p:txBody>
          <a:bodyPr/>
          <a:lstStyle/>
          <a:p>
            <a:r>
              <a:rPr lang="en-US">
                <a:cs typeface="Calibri Light"/>
              </a:rPr>
              <a:t>Section 5: As Reimbursements are Received</a:t>
            </a:r>
            <a:endParaRPr lang="en-US"/>
          </a:p>
        </p:txBody>
      </p:sp>
      <p:sp>
        <p:nvSpPr>
          <p:cNvPr id="4" name="Slide Number Placeholder 3">
            <a:extLst>
              <a:ext uri="{FF2B5EF4-FFF2-40B4-BE49-F238E27FC236}">
                <a16:creationId xmlns:a16="http://schemas.microsoft.com/office/drawing/2014/main" id="{9F96E034-34B0-D6EF-C00D-B28B0D14DFAB}"/>
              </a:ext>
            </a:extLst>
          </p:cNvPr>
          <p:cNvSpPr>
            <a:spLocks noGrp="1"/>
          </p:cNvSpPr>
          <p:nvPr>
            <p:ph type="sldNum" sz="quarter" idx="12"/>
          </p:nvPr>
        </p:nvSpPr>
        <p:spPr/>
        <p:txBody>
          <a:bodyPr/>
          <a:lstStyle/>
          <a:p>
            <a:fld id="{670A9334-4E67-F94F-A05E-0CE8B74A054E}" type="slidenum">
              <a:rPr lang="en-US" smtClean="0"/>
              <a:t>26</a:t>
            </a:fld>
            <a:endParaRPr lang="en-US"/>
          </a:p>
        </p:txBody>
      </p:sp>
      <p:sp>
        <p:nvSpPr>
          <p:cNvPr id="8" name="Content Placeholder 2">
            <a:extLst>
              <a:ext uri="{FF2B5EF4-FFF2-40B4-BE49-F238E27FC236}">
                <a16:creationId xmlns:a16="http://schemas.microsoft.com/office/drawing/2014/main" id="{71E9CAF8-19CC-2701-B48A-AE6CC18E961C}"/>
              </a:ext>
            </a:extLst>
          </p:cNvPr>
          <p:cNvSpPr txBox="1">
            <a:spLocks/>
          </p:cNvSpPr>
          <p:nvPr/>
        </p:nvSpPr>
        <p:spPr>
          <a:xfrm>
            <a:off x="285750" y="1144486"/>
            <a:ext cx="11464505" cy="42363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Four-Step Process for Completing the Cost Transfer</a:t>
            </a:r>
            <a:endParaRPr lang="en-US" sz="2400">
              <a:cs typeface="Calibri"/>
            </a:endParaRPr>
          </a:p>
          <a:p>
            <a:pPr lvl="1" indent="-457200">
              <a:lnSpc>
                <a:spcPct val="100000"/>
              </a:lnSpc>
              <a:buAutoNum type="arabicPeriod"/>
            </a:pPr>
            <a:r>
              <a:rPr lang="en-US"/>
              <a:t>After</a:t>
            </a:r>
            <a:r>
              <a:rPr lang="en-US">
                <a:latin typeface="Calibri"/>
                <a:cs typeface="Calibri"/>
              </a:rPr>
              <a:t> you receive the TDA for reimbursements, you need to identify the bills of collections that you received the reimbursements for. To do this, contact your Fiscal Office and ask for the monthly F827 General Ledger Report. This will provide the billing numbers for the reimbursements</a:t>
            </a:r>
          </a:p>
          <a:p>
            <a:pPr lvl="1" indent="-457200">
              <a:lnSpc>
                <a:spcPct val="100000"/>
              </a:lnSpc>
              <a:buAutoNum type="arabicPeriod"/>
            </a:pPr>
            <a:r>
              <a:rPr lang="en-US">
                <a:latin typeface="Calibri"/>
                <a:cs typeface="Calibri"/>
              </a:rPr>
              <a:t>In looking up the bill number, the items in the bill can be identified. This provides you with the information to complete the cost transfer. The cost transfer should be between where the original cost occurred and the reimbursable FCP</a:t>
            </a:r>
          </a:p>
          <a:p>
            <a:pPr lvl="1" indent="-457200">
              <a:lnSpc>
                <a:spcPct val="100000"/>
              </a:lnSpc>
              <a:buAutoNum type="arabicPeriod"/>
            </a:pPr>
            <a:r>
              <a:rPr lang="en-US">
                <a:latin typeface="Calibri"/>
                <a:cs typeface="Calibri"/>
              </a:rPr>
              <a:t>Request the cost transfer from </a:t>
            </a:r>
            <a:r>
              <a:rPr lang="en-US">
                <a:cs typeface="Calibri" panose="020F0502020204030204"/>
              </a:rPr>
              <a:t>Fiscal</a:t>
            </a:r>
          </a:p>
          <a:p>
            <a:pPr lvl="1" indent="-457200">
              <a:lnSpc>
                <a:spcPct val="100000"/>
              </a:lnSpc>
              <a:buAutoNum type="arabicPeriod"/>
            </a:pPr>
            <a:r>
              <a:rPr lang="en-US">
                <a:cs typeface="Calibri" panose="020F0502020204030204"/>
              </a:rPr>
              <a:t>Always check to confirm that the Cost Transfer has been completed</a:t>
            </a:r>
          </a:p>
        </p:txBody>
      </p:sp>
    </p:spTree>
    <p:extLst>
      <p:ext uri="{BB962C8B-B14F-4D97-AF65-F5344CB8AC3E}">
        <p14:creationId xmlns:p14="http://schemas.microsoft.com/office/powerpoint/2010/main" val="30808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1137-0ED7-0D59-1596-CC1DFE8C07A2}"/>
              </a:ext>
            </a:extLst>
          </p:cNvPr>
          <p:cNvSpPr>
            <a:spLocks noGrp="1"/>
          </p:cNvSpPr>
          <p:nvPr>
            <p:ph type="title"/>
          </p:nvPr>
        </p:nvSpPr>
        <p:spPr/>
        <p:txBody>
          <a:bodyPr/>
          <a:lstStyle/>
          <a:p>
            <a:r>
              <a:rPr lang="en-US">
                <a:cs typeface="Calibri Light"/>
              </a:rPr>
              <a:t>Section 5: Reimbursement Example</a:t>
            </a:r>
            <a:endParaRPr lang="en-US"/>
          </a:p>
        </p:txBody>
      </p:sp>
      <p:pic>
        <p:nvPicPr>
          <p:cNvPr id="7" name="Picture 7">
            <a:extLst>
              <a:ext uri="{FF2B5EF4-FFF2-40B4-BE49-F238E27FC236}">
                <a16:creationId xmlns:a16="http://schemas.microsoft.com/office/drawing/2014/main" id="{BBA9D051-DE61-89BA-ECBD-CC330A09BB25}"/>
              </a:ext>
            </a:extLst>
          </p:cNvPr>
          <p:cNvPicPr>
            <a:picLocks noGrp="1" noChangeAspect="1"/>
          </p:cNvPicPr>
          <p:nvPr>
            <p:ph idx="1"/>
          </p:nvPr>
        </p:nvPicPr>
        <p:blipFill>
          <a:blip r:embed="rId2"/>
          <a:stretch>
            <a:fillRect/>
          </a:stretch>
        </p:blipFill>
        <p:spPr>
          <a:xfrm>
            <a:off x="540694" y="1064742"/>
            <a:ext cx="10663866" cy="625054"/>
          </a:xfrm>
        </p:spPr>
      </p:pic>
      <p:sp>
        <p:nvSpPr>
          <p:cNvPr id="4" name="Slide Number Placeholder 3">
            <a:extLst>
              <a:ext uri="{FF2B5EF4-FFF2-40B4-BE49-F238E27FC236}">
                <a16:creationId xmlns:a16="http://schemas.microsoft.com/office/drawing/2014/main" id="{E6A97766-B4C0-162D-9690-C05DFF7014FB}"/>
              </a:ext>
            </a:extLst>
          </p:cNvPr>
          <p:cNvSpPr>
            <a:spLocks noGrp="1"/>
          </p:cNvSpPr>
          <p:nvPr>
            <p:ph type="sldNum" sz="quarter" idx="12"/>
          </p:nvPr>
        </p:nvSpPr>
        <p:spPr/>
        <p:txBody>
          <a:bodyPr/>
          <a:lstStyle/>
          <a:p>
            <a:fld id="{670A9334-4E67-F94F-A05E-0CE8B74A054E}" type="slidenum">
              <a:rPr lang="en-US" smtClean="0"/>
              <a:t>27</a:t>
            </a:fld>
            <a:endParaRPr lang="en-US"/>
          </a:p>
        </p:txBody>
      </p:sp>
      <p:sp>
        <p:nvSpPr>
          <p:cNvPr id="8" name="TextBox 7">
            <a:extLst>
              <a:ext uri="{FF2B5EF4-FFF2-40B4-BE49-F238E27FC236}">
                <a16:creationId xmlns:a16="http://schemas.microsoft.com/office/drawing/2014/main" id="{F6E83351-1617-6756-8B97-0F2E49CB7986}"/>
              </a:ext>
            </a:extLst>
          </p:cNvPr>
          <p:cNvSpPr txBox="1"/>
          <p:nvPr/>
        </p:nvSpPr>
        <p:spPr>
          <a:xfrm>
            <a:off x="285750" y="1958213"/>
            <a:ext cx="11464622"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Tx/>
              <a:buAutoNum type="arabicParenR"/>
            </a:pPr>
            <a:r>
              <a:rPr lang="en-US" sz="2400">
                <a:latin typeface="Calibri"/>
                <a:cs typeface="Calibri"/>
              </a:rPr>
              <a:t>In this example, the F827 GL report showed the following for September 2022. The highlighted number is the Bill of Collection number from the VISTA bill.</a:t>
            </a:r>
            <a:endParaRPr lang="en-US" sz="2400">
              <a:cs typeface="Calibri"/>
            </a:endParaRPr>
          </a:p>
          <a:p>
            <a:pPr marL="342900" indent="-342900">
              <a:buFontTx/>
              <a:buAutoNum type="arabicParenR"/>
            </a:pPr>
            <a:endParaRPr lang="en-US" sz="2400">
              <a:latin typeface="Calibri"/>
              <a:cs typeface="Calibri"/>
            </a:endParaRPr>
          </a:p>
          <a:p>
            <a:pPr marL="342900" indent="-342900">
              <a:buFontTx/>
              <a:buAutoNum type="arabicParenR"/>
            </a:pPr>
            <a:r>
              <a:rPr lang="en-US" sz="2400">
                <a:latin typeface="Calibri"/>
                <a:cs typeface="Calibri"/>
              </a:rPr>
              <a:t>In this example, the bill of collection K22CLIG was for salary. That individual is in FCP 403 22/23 (Program 81, BLR&amp;D).</a:t>
            </a:r>
          </a:p>
          <a:p>
            <a:pPr marL="342900" indent="-342900">
              <a:buFontTx/>
              <a:buAutoNum type="arabicParenR"/>
            </a:pPr>
            <a:endParaRPr lang="en-US" sz="2400">
              <a:latin typeface="Calibri"/>
              <a:cs typeface="Calibri"/>
            </a:endParaRPr>
          </a:p>
          <a:p>
            <a:pPr marL="342900" indent="-342900">
              <a:buFontTx/>
              <a:buAutoNum type="arabicParenR"/>
            </a:pPr>
            <a:r>
              <a:rPr lang="en-US" sz="2400">
                <a:latin typeface="Calibri"/>
                <a:cs typeface="Calibri"/>
              </a:rPr>
              <a:t>Email template to request Reimbursement Cost Transfer:</a:t>
            </a:r>
          </a:p>
          <a:p>
            <a:pPr lvl="1"/>
            <a:r>
              <a:rPr lang="en-US" sz="2000">
                <a:latin typeface="Calibri"/>
                <a:cs typeface="Calibri"/>
              </a:rPr>
              <a:t>Fiscal, </a:t>
            </a:r>
          </a:p>
          <a:p>
            <a:pPr lvl="1"/>
            <a:r>
              <a:rPr lang="en-US" sz="2000">
                <a:latin typeface="Calibri"/>
                <a:cs typeface="Calibri"/>
              </a:rPr>
              <a:t>Please transfer costs from FCP 403 22/23 (0161A1, Program 81 – BLR&amp;D) to FCP 4641 22/23 (0161R1) in the amount of $28,679.20. This is in reference to Bill of Collection #K22CLIG for Donald Duck’s salary from 4/1/22-6/30/22.</a:t>
            </a:r>
          </a:p>
        </p:txBody>
      </p:sp>
    </p:spTree>
    <p:extLst>
      <p:ext uri="{BB962C8B-B14F-4D97-AF65-F5344CB8AC3E}">
        <p14:creationId xmlns:p14="http://schemas.microsoft.com/office/powerpoint/2010/main" val="132269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0AEC-69E6-DA47-9F2F-A65858FA57C3}"/>
              </a:ext>
            </a:extLst>
          </p:cNvPr>
          <p:cNvSpPr>
            <a:spLocks noGrp="1"/>
          </p:cNvSpPr>
          <p:nvPr>
            <p:ph type="title"/>
          </p:nvPr>
        </p:nvSpPr>
        <p:spPr>
          <a:xfrm>
            <a:off x="285749" y="166264"/>
            <a:ext cx="11515931" cy="618385"/>
          </a:xfrm>
        </p:spPr>
        <p:txBody>
          <a:bodyPr/>
          <a:lstStyle/>
          <a:p>
            <a:r>
              <a:rPr lang="en-US">
                <a:cs typeface="Calibri Light"/>
              </a:rPr>
              <a:t>Section 5: Always Check to Confirm Transfer was Completed</a:t>
            </a:r>
            <a:endParaRPr lang="en-US"/>
          </a:p>
        </p:txBody>
      </p:sp>
      <p:sp>
        <p:nvSpPr>
          <p:cNvPr id="4" name="Slide Number Placeholder 3">
            <a:extLst>
              <a:ext uri="{FF2B5EF4-FFF2-40B4-BE49-F238E27FC236}">
                <a16:creationId xmlns:a16="http://schemas.microsoft.com/office/drawing/2014/main" id="{D3A79485-7A2E-8A27-8982-896F9C093122}"/>
              </a:ext>
            </a:extLst>
          </p:cNvPr>
          <p:cNvSpPr>
            <a:spLocks noGrp="1"/>
          </p:cNvSpPr>
          <p:nvPr>
            <p:ph type="sldNum" sz="quarter" idx="12"/>
          </p:nvPr>
        </p:nvSpPr>
        <p:spPr/>
        <p:txBody>
          <a:bodyPr/>
          <a:lstStyle/>
          <a:p>
            <a:fld id="{670A9334-4E67-F94F-A05E-0CE8B74A054E}" type="slidenum">
              <a:rPr lang="en-US" smtClean="0"/>
              <a:t>28</a:t>
            </a:fld>
            <a:endParaRPr lang="en-US"/>
          </a:p>
        </p:txBody>
      </p:sp>
      <p:sp>
        <p:nvSpPr>
          <p:cNvPr id="6" name="Content Placeholder 2">
            <a:extLst>
              <a:ext uri="{FF2B5EF4-FFF2-40B4-BE49-F238E27FC236}">
                <a16:creationId xmlns:a16="http://schemas.microsoft.com/office/drawing/2014/main" id="{73F330E5-1ABE-733E-BB02-18F98C5E4E46}"/>
              </a:ext>
            </a:extLst>
          </p:cNvPr>
          <p:cNvSpPr>
            <a:spLocks noGrp="1"/>
          </p:cNvSpPr>
          <p:nvPr/>
        </p:nvSpPr>
        <p:spPr>
          <a:xfrm>
            <a:off x="285211" y="1190588"/>
            <a:ext cx="11531599" cy="45382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a:rPr>
              <a:t>Each time you request a cost transfer, you should confirm the Cost Transfer:</a:t>
            </a:r>
          </a:p>
          <a:p>
            <a:pPr lvl="1"/>
            <a:r>
              <a:rPr lang="en-US" sz="2800">
                <a:cs typeface="Calibri"/>
              </a:rPr>
              <a:t>Utilize the VSSC website = </a:t>
            </a:r>
            <a:r>
              <a:rPr lang="en-US" sz="2800">
                <a:cs typeface="Calibri"/>
                <a:hlinkClick r:id="rId2"/>
              </a:rPr>
              <a:t>VSSC - VHA Support Service Center (va.gov)</a:t>
            </a:r>
            <a:endParaRPr lang="en-US" sz="2800">
              <a:cs typeface="Calibri"/>
            </a:endParaRPr>
          </a:p>
          <a:p>
            <a:pPr lvl="1"/>
            <a:r>
              <a:rPr lang="en-US" sz="2800">
                <a:cs typeface="Calibri"/>
              </a:rPr>
              <a:t>Go to the F20D-Daily Activity by Account Classification Code. Select the current FY, your VISN, and your Facility. Under the “Select Fund” option, both the 0161A1 funds and either the 0161R1 or the 0161X2 need to be selected so you can see both sides of the transaction. Enter the date range for the cost transfer</a:t>
            </a:r>
          </a:p>
          <a:p>
            <a:pPr lvl="1"/>
            <a:r>
              <a:rPr lang="en-US" sz="2800">
                <a:cs typeface="Calibri"/>
              </a:rPr>
              <a:t>An “EW” number indicates that the cost transfer was complete. You will need to check the 0161A1and either the 0161R1 or 0161X2 FCPs in order to see both sides of the transaction</a:t>
            </a:r>
          </a:p>
          <a:p>
            <a:pPr lvl="1"/>
            <a:endParaRPr lang="en-US">
              <a:latin typeface="Calibri"/>
              <a:cs typeface="Calibri"/>
            </a:endParaRPr>
          </a:p>
          <a:p>
            <a:pPr lvl="1"/>
            <a:endParaRPr lang="en-US" sz="1100">
              <a:latin typeface="Arial"/>
              <a:cs typeface="Arial"/>
            </a:endParaRPr>
          </a:p>
        </p:txBody>
      </p:sp>
    </p:spTree>
    <p:extLst>
      <p:ext uri="{BB962C8B-B14F-4D97-AF65-F5344CB8AC3E}">
        <p14:creationId xmlns:p14="http://schemas.microsoft.com/office/powerpoint/2010/main" val="289621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ical user interface, website&#10;&#10;Description automatically generated">
            <a:extLst>
              <a:ext uri="{FF2B5EF4-FFF2-40B4-BE49-F238E27FC236}">
                <a16:creationId xmlns:a16="http://schemas.microsoft.com/office/drawing/2014/main" id="{79C7C232-E87D-2DBE-A353-C01D044A8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623" y="1419246"/>
            <a:ext cx="7675920" cy="3837960"/>
          </a:xfrm>
        </p:spPr>
      </p:pic>
      <p:sp>
        <p:nvSpPr>
          <p:cNvPr id="4" name="Date Placeholder 3">
            <a:extLst>
              <a:ext uri="{FF2B5EF4-FFF2-40B4-BE49-F238E27FC236}">
                <a16:creationId xmlns:a16="http://schemas.microsoft.com/office/drawing/2014/main" id="{2B1D3E32-B339-046E-7422-EE35BA798A04}"/>
              </a:ext>
            </a:extLst>
          </p:cNvPr>
          <p:cNvSpPr>
            <a:spLocks noGrp="1"/>
          </p:cNvSpPr>
          <p:nvPr>
            <p:ph type="dt" sz="half" idx="10"/>
          </p:nvPr>
        </p:nvSpPr>
        <p:spPr/>
        <p:txBody>
          <a:bodyPr/>
          <a:lstStyle/>
          <a:p>
            <a:fld id="{33063118-35D6-4879-9E98-44395A9C85BF}" type="datetime1">
              <a:rPr lang="en-US" smtClean="0"/>
              <a:t>6/29/2023</a:t>
            </a:fld>
            <a:endParaRPr lang="en-US"/>
          </a:p>
        </p:txBody>
      </p:sp>
      <p:sp>
        <p:nvSpPr>
          <p:cNvPr id="5" name="Slide Number Placeholder 4">
            <a:extLst>
              <a:ext uri="{FF2B5EF4-FFF2-40B4-BE49-F238E27FC236}">
                <a16:creationId xmlns:a16="http://schemas.microsoft.com/office/drawing/2014/main" id="{A3B27933-04E9-2087-8375-3A43CE248897}"/>
              </a:ext>
            </a:extLst>
          </p:cNvPr>
          <p:cNvSpPr>
            <a:spLocks noGrp="1"/>
          </p:cNvSpPr>
          <p:nvPr>
            <p:ph type="sldNum" sz="quarter" idx="12"/>
          </p:nvPr>
        </p:nvSpPr>
        <p:spPr/>
        <p:txBody>
          <a:bodyPr/>
          <a:lstStyle/>
          <a:p>
            <a:fld id="{670A9334-4E67-F94F-A05E-0CE8B74A054E}" type="slidenum">
              <a:rPr lang="en-US" smtClean="0"/>
              <a:pPr/>
              <a:t>29</a:t>
            </a:fld>
            <a:endParaRPr lang="en-US"/>
          </a:p>
        </p:txBody>
      </p:sp>
      <p:sp>
        <p:nvSpPr>
          <p:cNvPr id="8" name="Title 1">
            <a:extLst>
              <a:ext uri="{FF2B5EF4-FFF2-40B4-BE49-F238E27FC236}">
                <a16:creationId xmlns:a16="http://schemas.microsoft.com/office/drawing/2014/main" id="{73CB5B7E-97C4-D4B1-DC89-8D4BC056A96E}"/>
              </a:ext>
            </a:extLst>
          </p:cNvPr>
          <p:cNvSpPr>
            <a:spLocks noGrp="1"/>
          </p:cNvSpPr>
          <p:nvPr>
            <p:ph type="title"/>
          </p:nvPr>
        </p:nvSpPr>
        <p:spPr>
          <a:xfrm>
            <a:off x="285750" y="166688"/>
            <a:ext cx="10515600" cy="617537"/>
          </a:xfrm>
        </p:spPr>
        <p:txBody>
          <a:bodyPr/>
          <a:lstStyle/>
          <a:p>
            <a:br>
              <a:rPr lang="en-US" sz="3200"/>
            </a:br>
            <a:r>
              <a:rPr lang="en-US" sz="3200"/>
              <a:t>Section 6: Toxic Exposure Fund (TEF) Additional Requirements </a:t>
            </a:r>
          </a:p>
        </p:txBody>
      </p:sp>
    </p:spTree>
    <p:extLst>
      <p:ext uri="{BB962C8B-B14F-4D97-AF65-F5344CB8AC3E}">
        <p14:creationId xmlns:p14="http://schemas.microsoft.com/office/powerpoint/2010/main" val="168171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2951166671"/>
              </p:ext>
            </p:extLst>
          </p:nvPr>
        </p:nvGraphicFramePr>
        <p:xfrm>
          <a:off x="80682" y="878541"/>
          <a:ext cx="12029295" cy="5597999"/>
        </p:xfrm>
        <a:graphic>
          <a:graphicData uri="http://schemas.openxmlformats.org/drawingml/2006/table">
            <a:tbl>
              <a:tblPr firstRow="1" bandRow="1">
                <a:tableStyleId>{5C22544A-7EE6-4342-B048-85BDC9FD1C3A}</a:tableStyleId>
              </a:tblPr>
              <a:tblGrid>
                <a:gridCol w="3798210">
                  <a:extLst>
                    <a:ext uri="{9D8B030D-6E8A-4147-A177-3AD203B41FA5}">
                      <a16:colId xmlns:a16="http://schemas.microsoft.com/office/drawing/2014/main" val="1139615655"/>
                    </a:ext>
                  </a:extLst>
                </a:gridCol>
                <a:gridCol w="8231085">
                  <a:extLst>
                    <a:ext uri="{9D8B030D-6E8A-4147-A177-3AD203B41FA5}">
                      <a16:colId xmlns:a16="http://schemas.microsoft.com/office/drawing/2014/main" val="2542939416"/>
                    </a:ext>
                  </a:extLst>
                </a:gridCol>
              </a:tblGrid>
              <a:tr h="865243">
                <a:tc>
                  <a:txBody>
                    <a:bodyPr/>
                    <a:lstStyle/>
                    <a:p>
                      <a:pPr algn="ctr"/>
                      <a:endParaRPr lang="en-US" sz="1800"/>
                    </a:p>
                    <a:p>
                      <a:pPr algn="ctr"/>
                      <a:r>
                        <a:rPr lang="en-US" sz="1800"/>
                        <a:t>Training Section:</a:t>
                      </a:r>
                    </a:p>
                    <a:p>
                      <a:endParaRPr lang="en-US" sz="1800"/>
                    </a:p>
                  </a:txBody>
                  <a:tcPr/>
                </a:tc>
                <a:tc>
                  <a:txBody>
                    <a:bodyPr/>
                    <a:lstStyle/>
                    <a:p>
                      <a:pPr algn="ctr"/>
                      <a:endParaRPr lang="en-US" sz="1800"/>
                    </a:p>
                    <a:p>
                      <a:pPr algn="ctr"/>
                      <a:r>
                        <a:rPr lang="en-US" sz="1800"/>
                        <a:t>By the end of this section, you will:</a:t>
                      </a:r>
                    </a:p>
                    <a:p>
                      <a:endParaRPr lang="en-US" sz="1800"/>
                    </a:p>
                  </a:txBody>
                  <a:tcPr/>
                </a:tc>
                <a:extLst>
                  <a:ext uri="{0D108BD9-81ED-4DB2-BD59-A6C34878D82A}">
                    <a16:rowId xmlns:a16="http://schemas.microsoft.com/office/drawing/2014/main" val="3500140859"/>
                  </a:ext>
                </a:extLst>
              </a:tr>
              <a:tr h="757087">
                <a:tc>
                  <a:txBody>
                    <a:bodyPr/>
                    <a:lstStyle/>
                    <a:p>
                      <a:pPr lvl="0">
                        <a:buNone/>
                      </a:pPr>
                      <a:r>
                        <a:rPr lang="en-US" sz="1600" b="1" u="sng"/>
                        <a:t>Section 1</a:t>
                      </a:r>
                      <a:r>
                        <a:rPr lang="en-US" sz="1600" b="1" u="none"/>
                        <a:t>: </a:t>
                      </a:r>
                      <a:r>
                        <a:rPr lang="en-US" sz="1600" b="1"/>
                        <a:t>Introductory Concepts</a:t>
                      </a:r>
                      <a:endParaRPr lang="en-US" sz="1600" b="0"/>
                    </a:p>
                  </a:txBody>
                  <a:tcPr/>
                </a:tc>
                <a:tc>
                  <a:txBody>
                    <a:bodyPr/>
                    <a:lstStyle/>
                    <a:p>
                      <a:pPr marL="342900" indent="-342900">
                        <a:buFont typeface="Arial" panose="020B0604020202020204" pitchFamily="34" charset="0"/>
                        <a:buChar char="•"/>
                      </a:pPr>
                      <a:r>
                        <a:rPr lang="en-US" sz="1600"/>
                        <a:t>Understand the basic framework of cost transfers vs IAAs</a:t>
                      </a:r>
                    </a:p>
                    <a:p>
                      <a:pPr marL="342900" indent="-342900">
                        <a:buFont typeface="Arial" panose="020B0604020202020204" pitchFamily="34" charset="0"/>
                        <a:buChar char="•"/>
                      </a:pPr>
                      <a:r>
                        <a:rPr lang="en-US" sz="1600"/>
                        <a:t>Understand the different types of cost transfers</a:t>
                      </a:r>
                    </a:p>
                    <a:p>
                      <a:pPr marL="342900" lvl="0" indent="-342900">
                        <a:buFont typeface="Arial" panose="020B0604020202020204" pitchFamily="34" charset="0"/>
                        <a:buChar char="•"/>
                      </a:pPr>
                      <a:r>
                        <a:rPr lang="en-US" sz="1600"/>
                        <a:t>Understand cost transfers are movement of costs and not ceiling transfers</a:t>
                      </a:r>
                    </a:p>
                  </a:txBody>
                  <a:tcPr/>
                </a:tc>
                <a:extLst>
                  <a:ext uri="{0D108BD9-81ED-4DB2-BD59-A6C34878D82A}">
                    <a16:rowId xmlns:a16="http://schemas.microsoft.com/office/drawing/2014/main" val="4110461937"/>
                  </a:ext>
                </a:extLst>
              </a:tr>
              <a:tr h="584039">
                <a:tc>
                  <a:txBody>
                    <a:bodyPr/>
                    <a:lstStyle/>
                    <a:p>
                      <a:pPr lvl="0" algn="l">
                        <a:lnSpc>
                          <a:spcPct val="100000"/>
                        </a:lnSpc>
                        <a:spcBef>
                          <a:spcPts val="0"/>
                        </a:spcBef>
                        <a:spcAft>
                          <a:spcPts val="0"/>
                        </a:spcAft>
                        <a:buNone/>
                      </a:pPr>
                      <a:r>
                        <a:rPr lang="en-US" sz="1600" b="1" i="0" u="sng" strike="noStrike" noProof="0">
                          <a:solidFill>
                            <a:srgbClr val="000000"/>
                          </a:solidFill>
                          <a:latin typeface="Calibri"/>
                        </a:rPr>
                        <a:t>Section 2</a:t>
                      </a:r>
                      <a:r>
                        <a:rPr lang="en-US" sz="1600" b="1" i="0" u="none" strike="noStrike" noProof="0">
                          <a:solidFill>
                            <a:srgbClr val="000000"/>
                          </a:solidFill>
                          <a:latin typeface="Calibri"/>
                        </a:rPr>
                        <a:t>: Current Year to Prior Year</a:t>
                      </a:r>
                      <a:endParaRPr lang="en-US" sz="1600" b="0" i="0" u="none" strike="noStrike" noProof="0">
                        <a:solidFill>
                          <a:srgbClr val="000000"/>
                        </a:solidFill>
                        <a:latin typeface="Calibri"/>
                      </a:endParaRPr>
                    </a:p>
                    <a:p>
                      <a:pPr lvl="0">
                        <a:buNone/>
                      </a:pPr>
                      <a:endParaRPr lang="en-US" sz="1600" b="0"/>
                    </a:p>
                  </a:txBody>
                  <a:tcPr/>
                </a:tc>
                <a:tc>
                  <a:txBody>
                    <a:bodyPr/>
                    <a:lstStyle/>
                    <a:p>
                      <a:pPr marL="285750" indent="-285750">
                        <a:buFont typeface="Arial" panose="020B0604020202020204" pitchFamily="34" charset="0"/>
                        <a:buChar char="•"/>
                      </a:pPr>
                      <a:r>
                        <a:rPr lang="en-US" sz="1600"/>
                        <a:t>Understand when to execute Current Year to Prior Year salary cost transfers</a:t>
                      </a:r>
                    </a:p>
                    <a:p>
                      <a:pPr marL="285750" lvl="0" indent="-285750">
                        <a:buFont typeface="Arial" panose="020B0604020202020204" pitchFamily="34" charset="0"/>
                        <a:buChar char="•"/>
                      </a:pPr>
                      <a:r>
                        <a:rPr lang="en-US" sz="1600"/>
                        <a:t>Understand what information is necessary to provide Fiscal </a:t>
                      </a:r>
                    </a:p>
                  </a:txBody>
                  <a:tcPr/>
                </a:tc>
                <a:extLst>
                  <a:ext uri="{0D108BD9-81ED-4DB2-BD59-A6C34878D82A}">
                    <a16:rowId xmlns:a16="http://schemas.microsoft.com/office/drawing/2014/main" val="2494356450"/>
                  </a:ext>
                </a:extLst>
              </a:tr>
              <a:tr h="540777">
                <a:tc>
                  <a:txBody>
                    <a:bodyPr/>
                    <a:lstStyle/>
                    <a:p>
                      <a:pPr lvl="0" algn="l">
                        <a:lnSpc>
                          <a:spcPct val="100000"/>
                        </a:lnSpc>
                        <a:spcBef>
                          <a:spcPts val="0"/>
                        </a:spcBef>
                        <a:spcAft>
                          <a:spcPts val="0"/>
                        </a:spcAft>
                        <a:buNone/>
                      </a:pPr>
                      <a:r>
                        <a:rPr lang="en-US" sz="1600" b="1" i="0" u="sng" strike="noStrike" noProof="0">
                          <a:solidFill>
                            <a:srgbClr val="000000"/>
                          </a:solidFill>
                          <a:latin typeface="Calibri"/>
                        </a:rPr>
                        <a:t>Section 3</a:t>
                      </a:r>
                      <a:r>
                        <a:rPr lang="en-US" sz="1600" b="1" i="0" u="none" strike="noStrike" noProof="0">
                          <a:solidFill>
                            <a:srgbClr val="000000"/>
                          </a:solidFill>
                          <a:latin typeface="Calibri"/>
                        </a:rPr>
                        <a:t>: Inter-Program Transfers</a:t>
                      </a:r>
                      <a:endParaRPr lang="en-US" sz="1600" b="0" i="0" u="none" strike="noStrike" noProof="0">
                        <a:solidFill>
                          <a:srgbClr val="000000"/>
                        </a:solidFill>
                        <a:latin typeface="Calibri"/>
                      </a:endParaRPr>
                    </a:p>
                  </a:txBody>
                  <a:tcPr/>
                </a:tc>
                <a:tc>
                  <a:txBody>
                    <a:bodyPr/>
                    <a:lstStyle/>
                    <a:p>
                      <a:pPr marL="285750" indent="-285750">
                        <a:buFont typeface="Arial" panose="020B0604020202020204" pitchFamily="34" charset="0"/>
                        <a:buChar char="•"/>
                      </a:pPr>
                      <a:r>
                        <a:rPr lang="en-US" sz="1600"/>
                        <a:t>Understand when and how to transfer costs between Research programs for staff that work on more than one research project</a:t>
                      </a:r>
                    </a:p>
                  </a:txBody>
                  <a:tcPr/>
                </a:tc>
                <a:extLst>
                  <a:ext uri="{0D108BD9-81ED-4DB2-BD59-A6C34878D82A}">
                    <a16:rowId xmlns:a16="http://schemas.microsoft.com/office/drawing/2014/main" val="1310101683"/>
                  </a:ext>
                </a:extLst>
              </a:tr>
              <a:tr h="540777">
                <a:tc>
                  <a:txBody>
                    <a:bodyPr/>
                    <a:lstStyle/>
                    <a:p>
                      <a:pPr lvl="0" algn="l">
                        <a:lnSpc>
                          <a:spcPct val="100000"/>
                        </a:lnSpc>
                        <a:spcBef>
                          <a:spcPts val="0"/>
                        </a:spcBef>
                        <a:spcAft>
                          <a:spcPts val="0"/>
                        </a:spcAft>
                        <a:buNone/>
                      </a:pPr>
                      <a:r>
                        <a:rPr lang="en-US" sz="1600" b="1" i="0" u="sng" strike="noStrike" noProof="0">
                          <a:solidFill>
                            <a:srgbClr val="000000"/>
                          </a:solidFill>
                          <a:latin typeface="Calibri"/>
                        </a:rPr>
                        <a:t>Section 4</a:t>
                      </a:r>
                      <a:r>
                        <a:rPr lang="en-US" sz="1600" b="1" i="0" u="none" strike="noStrike" noProof="0">
                          <a:solidFill>
                            <a:srgbClr val="000000"/>
                          </a:solidFill>
                          <a:latin typeface="Calibri"/>
                        </a:rPr>
                        <a:t>: To/From Medical Center</a:t>
                      </a:r>
                    </a:p>
                  </a:txBody>
                  <a:tcPr/>
                </a:tc>
                <a:tc>
                  <a:txBody>
                    <a:bodyPr/>
                    <a:lstStyle/>
                    <a:p>
                      <a:pPr marL="285750" indent="-285750">
                        <a:buFont typeface="Arial" panose="020B0604020202020204" pitchFamily="34" charset="0"/>
                        <a:buChar char="•"/>
                      </a:pPr>
                      <a:r>
                        <a:rPr lang="en-US" sz="1600" b="0" i="0" u="none" strike="noStrike" noProof="0">
                          <a:solidFill>
                            <a:srgbClr val="000000"/>
                          </a:solidFill>
                          <a:latin typeface="Calibri"/>
                        </a:rPr>
                        <a:t>Understand when and how to transfer costs between a Research Appropriation and the Medical Center Appropriation</a:t>
                      </a:r>
                    </a:p>
                  </a:txBody>
                  <a:tcPr/>
                </a:tc>
                <a:extLst>
                  <a:ext uri="{0D108BD9-81ED-4DB2-BD59-A6C34878D82A}">
                    <a16:rowId xmlns:a16="http://schemas.microsoft.com/office/drawing/2014/main" val="4083256238"/>
                  </a:ext>
                </a:extLst>
              </a:tr>
              <a:tr h="540777">
                <a:tc>
                  <a:txBody>
                    <a:bodyPr/>
                    <a:lstStyle/>
                    <a:p>
                      <a:pPr lvl="0" algn="l">
                        <a:lnSpc>
                          <a:spcPct val="100000"/>
                        </a:lnSpc>
                        <a:spcBef>
                          <a:spcPts val="0"/>
                        </a:spcBef>
                        <a:spcAft>
                          <a:spcPts val="0"/>
                        </a:spcAft>
                        <a:buNone/>
                      </a:pPr>
                      <a:r>
                        <a:rPr lang="en-US" sz="1600" b="1" i="0" u="sng" strike="noStrike" noProof="0">
                          <a:solidFill>
                            <a:srgbClr val="000000"/>
                          </a:solidFill>
                          <a:latin typeface="Calibri"/>
                        </a:rPr>
                        <a:t>Section 5</a:t>
                      </a:r>
                      <a:r>
                        <a:rPr lang="en-US" sz="1600" b="1" i="0" u="none" strike="noStrike" noProof="0">
                          <a:solidFill>
                            <a:srgbClr val="000000"/>
                          </a:solidFill>
                          <a:latin typeface="Calibri"/>
                        </a:rPr>
                        <a:t>: Reimbursements</a:t>
                      </a:r>
                      <a:endParaRPr lang="en-US" sz="1600" b="0" i="0" u="none" strike="noStrike" noProof="0">
                        <a:solidFill>
                          <a:srgbClr val="000000"/>
                        </a:solidFill>
                        <a:latin typeface="Calibri"/>
                      </a:endParaRPr>
                    </a:p>
                    <a:p>
                      <a:pPr marL="0" marR="0" lvl="0" indent="0" algn="l" defTabSz="914400">
                        <a:lnSpc>
                          <a:spcPct val="100000"/>
                        </a:lnSpc>
                        <a:spcBef>
                          <a:spcPts val="0"/>
                        </a:spcBef>
                        <a:spcAft>
                          <a:spcPts val="0"/>
                        </a:spcAft>
                        <a:buClrTx/>
                        <a:buSzTx/>
                        <a:buFontTx/>
                        <a:buNone/>
                        <a:tabLst/>
                        <a:defRPr/>
                      </a:pPr>
                      <a:endParaRPr lang="en-US" sz="1600" b="0"/>
                    </a:p>
                  </a:txBody>
                  <a:tcPr/>
                </a:tc>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a:t>Understand how to collect reimbursements from NPCs, Universities, and other Federal agencies to cover costs</a:t>
                      </a:r>
                    </a:p>
                  </a:txBody>
                  <a:tcPr/>
                </a:tc>
                <a:extLst>
                  <a:ext uri="{0D108BD9-81ED-4DB2-BD59-A6C34878D82A}">
                    <a16:rowId xmlns:a16="http://schemas.microsoft.com/office/drawing/2014/main" val="2945059713"/>
                  </a:ext>
                </a:extLst>
              </a:tr>
              <a:tr h="324466">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600" b="1" i="0" u="sng" strike="noStrike" kern="1200">
                          <a:solidFill>
                            <a:srgbClr val="000000"/>
                          </a:solidFill>
                          <a:latin typeface="Calibri"/>
                          <a:ea typeface="+mn-ea"/>
                          <a:cs typeface="+mn-cs"/>
                        </a:rPr>
                        <a:t>Section 6: Toxic Exposure Fund</a:t>
                      </a:r>
                    </a:p>
                  </a:txBody>
                  <a:tcPr/>
                </a:tc>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a:t>Understand the specific requirements for the Toxic Exposure Fund and Expense Transfers</a:t>
                      </a:r>
                    </a:p>
                  </a:txBody>
                  <a:tcPr/>
                </a:tc>
                <a:extLst>
                  <a:ext uri="{0D108BD9-81ED-4DB2-BD59-A6C34878D82A}">
                    <a16:rowId xmlns:a16="http://schemas.microsoft.com/office/drawing/2014/main" val="1953882536"/>
                  </a:ext>
                </a:extLst>
              </a:tr>
              <a:tr h="324466">
                <a:tc>
                  <a:txBody>
                    <a:bodyPr/>
                    <a:lstStyle/>
                    <a:p>
                      <a:r>
                        <a:rPr lang="en-US" sz="1600" b="1" u="sng" kern="1200">
                          <a:solidFill>
                            <a:schemeClr val="dk1"/>
                          </a:solidFill>
                          <a:latin typeface="+mn-lt"/>
                          <a:ea typeface="+mn-ea"/>
                          <a:cs typeface="+mn-cs"/>
                        </a:rPr>
                        <a:t>Section 7: </a:t>
                      </a:r>
                      <a:r>
                        <a:rPr lang="en-US" sz="1600" b="1"/>
                        <a:t>FY 23 Execution Update/Finance Resource </a:t>
                      </a:r>
                      <a:r>
                        <a:rPr lang="en-US" sz="1600" b="1" err="1"/>
                        <a:t>Sharepoint</a:t>
                      </a:r>
                      <a:endParaRPr lang="en-US" sz="1600" b="1"/>
                    </a:p>
                  </a:txBody>
                  <a:tcPr/>
                </a:tc>
                <a:tc>
                  <a:txBody>
                    <a:bodyPr/>
                    <a:lstStyle/>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A review of the key financial requirements for the end of FY 23.</a:t>
                      </a:r>
                    </a:p>
                    <a:p>
                      <a:pPr marL="342900" indent="-342900">
                        <a:buFont typeface="Arial" panose="020B0604020202020204" pitchFamily="34" charset="0"/>
                        <a:buChar char="•"/>
                      </a:pPr>
                      <a:r>
                        <a:rPr lang="en-US" sz="1600"/>
                        <a:t>Understand where to find answers to your questions on the Finance Resource </a:t>
                      </a:r>
                      <a:r>
                        <a:rPr lang="en-US" sz="1600" err="1"/>
                        <a:t>Sharepoint</a:t>
                      </a:r>
                      <a:endParaRPr lang="en-US" sz="1600"/>
                    </a:p>
                  </a:txBody>
                  <a:tcPr/>
                </a:tc>
                <a:extLst>
                  <a:ext uri="{0D108BD9-81ED-4DB2-BD59-A6C34878D82A}">
                    <a16:rowId xmlns:a16="http://schemas.microsoft.com/office/drawing/2014/main" val="1646331468"/>
                  </a:ext>
                </a:extLst>
              </a:tr>
              <a:tr h="381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t>Q&amp;A</a:t>
                      </a:r>
                      <a:endParaRPr lang="en-US" sz="180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6/29/2023</a:t>
            </a:fld>
            <a:endParaRPr lang="en-US"/>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p:txBody>
          <a:bodyPr/>
          <a:lstStyle/>
          <a:p>
            <a:br>
              <a:rPr lang="en-US" sz="3200"/>
            </a:br>
            <a:r>
              <a:rPr lang="en-US" sz="3200"/>
              <a:t>Section 6: Toxic Exposure Fund (TEF)</a:t>
            </a:r>
          </a:p>
        </p:txBody>
      </p:sp>
      <p:sp>
        <p:nvSpPr>
          <p:cNvPr id="3" name="Content Placeholder 2">
            <a:extLst>
              <a:ext uri="{FF2B5EF4-FFF2-40B4-BE49-F238E27FC236}">
                <a16:creationId xmlns:a16="http://schemas.microsoft.com/office/drawing/2014/main" id="{D7619D35-6195-04F7-3E13-CCB7EC67BD3D}"/>
              </a:ext>
            </a:extLst>
          </p:cNvPr>
          <p:cNvSpPr>
            <a:spLocks noGrp="1"/>
          </p:cNvSpPr>
          <p:nvPr>
            <p:ph idx="1"/>
          </p:nvPr>
        </p:nvSpPr>
        <p:spPr/>
        <p:txBody>
          <a:bodyPr vert="horz" lIns="91440" tIns="45720" rIns="91440" bIns="45720" rtlCol="0" anchor="t">
            <a:noAutofit/>
          </a:bodyPr>
          <a:lstStyle/>
          <a:p>
            <a:r>
              <a:rPr lang="en-US"/>
              <a:t>As a reminder, impacted stations received a memo/guidance if they  received TEF funding, it can be found on the </a:t>
            </a:r>
            <a:r>
              <a:rPr lang="en-US">
                <a:hlinkClick r:id="rId3"/>
              </a:rPr>
              <a:t>ORD Finance Resource Center</a:t>
            </a:r>
            <a:r>
              <a:rPr lang="en-US"/>
              <a:t>.</a:t>
            </a:r>
          </a:p>
          <a:p>
            <a:r>
              <a:rPr lang="en-US"/>
              <a:t>TEF costs for personnel will need to be first paid out of the Research appropriation because personnel can only be funded out of one Fund Control Point (FCP). Due to this accounting/HR Smart structure, Research Offices and Facility Fiscal/Accounting Office will collaborate and coordinate to perform expenditure transfers every quarter (</a:t>
            </a:r>
            <a:r>
              <a:rPr lang="en-US" sz="2800" u="none" kern="1200">
                <a:solidFill>
                  <a:schemeClr val="dk1"/>
                </a:solidFill>
                <a:latin typeface="+mn-lt"/>
                <a:ea typeface="+mn-ea"/>
                <a:cs typeface="+mn-cs"/>
                <a:hlinkClick r:id="rId4"/>
              </a:rPr>
              <a:t>per our guidance on the Toxic Exposure Fund</a:t>
            </a:r>
            <a:r>
              <a:rPr lang="en-US" sz="2800" u="none" kern="1200">
                <a:solidFill>
                  <a:schemeClr val="dk1"/>
                </a:solidFill>
                <a:latin typeface="+mn-lt"/>
                <a:ea typeface="+mn-ea"/>
                <a:cs typeface="+mn-cs"/>
              </a:rPr>
              <a:t>).</a:t>
            </a:r>
            <a:endParaRPr lang="en-US">
              <a:solidFill>
                <a:schemeClr val="dk1"/>
              </a:solidFill>
              <a:cs typeface="Calibri"/>
            </a:endParaRPr>
          </a:p>
          <a:p>
            <a:endParaRPr lang="en-US"/>
          </a:p>
        </p:txBody>
      </p:sp>
      <p:sp>
        <p:nvSpPr>
          <p:cNvPr id="4" name="Slide Number Placeholder 3">
            <a:extLst>
              <a:ext uri="{FF2B5EF4-FFF2-40B4-BE49-F238E27FC236}">
                <a16:creationId xmlns:a16="http://schemas.microsoft.com/office/drawing/2014/main" id="{3C18FAC2-9041-4A31-B9F8-5C1369CADE16}"/>
              </a:ext>
            </a:extLst>
          </p:cNvPr>
          <p:cNvSpPr>
            <a:spLocks noGrp="1"/>
          </p:cNvSpPr>
          <p:nvPr>
            <p:ph type="sldNum" sz="quarter" idx="12"/>
          </p:nvPr>
        </p:nvSpPr>
        <p:spPr/>
        <p:txBody>
          <a:bodyPr/>
          <a:lstStyle/>
          <a:p>
            <a:fld id="{670A9334-4E67-F94F-A05E-0CE8B74A054E}" type="slidenum">
              <a:rPr lang="en-US" smtClean="0"/>
              <a:t>30</a:t>
            </a:fld>
            <a:endParaRPr lang="en-US"/>
          </a:p>
        </p:txBody>
      </p:sp>
    </p:spTree>
    <p:extLst>
      <p:ext uri="{BB962C8B-B14F-4D97-AF65-F5344CB8AC3E}">
        <p14:creationId xmlns:p14="http://schemas.microsoft.com/office/powerpoint/2010/main" val="307041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8F0C-D1BA-5DA7-5162-36EBC9BB557D}"/>
              </a:ext>
            </a:extLst>
          </p:cNvPr>
          <p:cNvSpPr>
            <a:spLocks noGrp="1"/>
          </p:cNvSpPr>
          <p:nvPr>
            <p:ph type="title"/>
          </p:nvPr>
        </p:nvSpPr>
        <p:spPr>
          <a:xfrm>
            <a:off x="285750" y="166264"/>
            <a:ext cx="11279108" cy="618385"/>
          </a:xfrm>
        </p:spPr>
        <p:txBody>
          <a:bodyPr/>
          <a:lstStyle/>
          <a:p>
            <a:r>
              <a:rPr lang="en-US">
                <a:ea typeface="Calibri Light"/>
                <a:cs typeface="Calibri Light"/>
              </a:rPr>
              <a:t>Section 6: A Note About Toxic Exposure Funding </a:t>
            </a:r>
            <a:endParaRPr lang="en-US"/>
          </a:p>
        </p:txBody>
      </p:sp>
      <p:sp>
        <p:nvSpPr>
          <p:cNvPr id="4" name="Slide Number Placeholder 3">
            <a:extLst>
              <a:ext uri="{FF2B5EF4-FFF2-40B4-BE49-F238E27FC236}">
                <a16:creationId xmlns:a16="http://schemas.microsoft.com/office/drawing/2014/main" id="{ACFEA571-37C1-ECFC-A0CF-6F0E1D33C371}"/>
              </a:ext>
            </a:extLst>
          </p:cNvPr>
          <p:cNvSpPr>
            <a:spLocks noGrp="1"/>
          </p:cNvSpPr>
          <p:nvPr>
            <p:ph type="sldNum" sz="quarter" idx="12"/>
          </p:nvPr>
        </p:nvSpPr>
        <p:spPr/>
        <p:txBody>
          <a:bodyPr/>
          <a:lstStyle/>
          <a:p>
            <a:fld id="{670A9334-4E67-F94F-A05E-0CE8B74A054E}" type="slidenum">
              <a:rPr lang="en-US" smtClean="0"/>
              <a:t>31</a:t>
            </a:fld>
            <a:endParaRPr lang="en-US"/>
          </a:p>
        </p:txBody>
      </p:sp>
      <p:sp>
        <p:nvSpPr>
          <p:cNvPr id="9" name="Content Placeholder 2">
            <a:extLst>
              <a:ext uri="{FF2B5EF4-FFF2-40B4-BE49-F238E27FC236}">
                <a16:creationId xmlns:a16="http://schemas.microsoft.com/office/drawing/2014/main" id="{B48D219F-1C19-3CD8-ED2A-DC848AF5BC12}"/>
              </a:ext>
            </a:extLst>
          </p:cNvPr>
          <p:cNvSpPr>
            <a:spLocks noGrp="1"/>
          </p:cNvSpPr>
          <p:nvPr>
            <p:ph idx="1"/>
          </p:nvPr>
        </p:nvSpPr>
        <p:spPr>
          <a:xfrm>
            <a:off x="285750" y="1253331"/>
            <a:ext cx="4161842" cy="4351338"/>
          </a:xfrm>
          <a:solidFill>
            <a:schemeClr val="tx2">
              <a:lumMod val="20000"/>
              <a:lumOff val="80000"/>
            </a:schemeClr>
          </a:solidFill>
        </p:spPr>
        <p:txBody>
          <a:bodyPr vert="horz" lIns="91440" tIns="45720" rIns="91440" bIns="45720" rtlCol="0" anchor="t">
            <a:noAutofit/>
          </a:bodyPr>
          <a:lstStyle/>
          <a:p>
            <a:pPr indent="0">
              <a:buNone/>
            </a:pPr>
            <a:r>
              <a:rPr lang="en-US" sz="2400">
                <a:ea typeface="Calibri" panose="020F0502020204030204"/>
                <a:cs typeface="Calibri" panose="020F0502020204030204"/>
              </a:rPr>
              <a:t>If your station has Toxic Exposure Funding, familiarize yourself with the guidance here:</a:t>
            </a:r>
          </a:p>
          <a:p>
            <a:pPr indent="0">
              <a:buNone/>
            </a:pPr>
            <a:r>
              <a:rPr lang="en-US" sz="1600">
                <a:hlinkClick r:id="rId3"/>
              </a:rPr>
              <a:t>ORD Field Finance Resource Center - ORD Guidance Toxic Exposure Fund 2.24.23_RR.pdf - All Documents (sharepoint.com)</a:t>
            </a:r>
            <a:endParaRPr lang="en-US" sz="2400">
              <a:ea typeface="Calibri" panose="020F0502020204030204"/>
              <a:cs typeface="Calibri" panose="020F0502020204030204"/>
            </a:endParaRPr>
          </a:p>
          <a:p>
            <a:pPr indent="0">
              <a:buNone/>
            </a:pPr>
            <a:r>
              <a:rPr lang="en-US" sz="2400">
                <a:ea typeface="Calibri" panose="020F0502020204030204"/>
                <a:cs typeface="Calibri" panose="020F0502020204030204"/>
              </a:rPr>
              <a:t>Toxic Exposure Fund cost transfers need to happen by the 10</a:t>
            </a:r>
            <a:r>
              <a:rPr lang="en-US" sz="2400" baseline="30000">
                <a:ea typeface="Calibri" panose="020F0502020204030204"/>
                <a:cs typeface="Calibri" panose="020F0502020204030204"/>
              </a:rPr>
              <a:t>th</a:t>
            </a:r>
            <a:r>
              <a:rPr lang="en-US" sz="2400">
                <a:ea typeface="Calibri" panose="020F0502020204030204"/>
                <a:cs typeface="Calibri" panose="020F0502020204030204"/>
              </a:rPr>
              <a:t> business day following each quarter (for Q3 this is July 17</a:t>
            </a:r>
            <a:r>
              <a:rPr lang="en-US" sz="2400" baseline="30000">
                <a:ea typeface="Calibri" panose="020F0502020204030204"/>
                <a:cs typeface="Calibri" panose="020F0502020204030204"/>
              </a:rPr>
              <a:t>th</a:t>
            </a:r>
            <a:r>
              <a:rPr lang="en-US" sz="2400">
                <a:ea typeface="Calibri" panose="020F0502020204030204"/>
                <a:cs typeface="Calibri" panose="020F0502020204030204"/>
              </a:rPr>
              <a:t>, 2023).</a:t>
            </a:r>
          </a:p>
          <a:p>
            <a:pPr lvl="1" indent="0">
              <a:buNone/>
            </a:pPr>
            <a:endParaRPr lang="en-US" sz="2000">
              <a:ea typeface="Calibri" panose="020F0502020204030204"/>
              <a:cs typeface="Calibri" panose="020F0502020204030204"/>
            </a:endParaRPr>
          </a:p>
          <a:p>
            <a:pPr lvl="1" indent="0"/>
            <a:endParaRPr lang="en-US" sz="2000">
              <a:ea typeface="Calibri" panose="020F0502020204030204"/>
              <a:cs typeface="Calibri" panose="020F0502020204030204"/>
            </a:endParaRPr>
          </a:p>
          <a:p>
            <a:endParaRPr lang="en-US">
              <a:ea typeface="Calibri"/>
              <a:cs typeface="Calibri"/>
            </a:endParaRPr>
          </a:p>
        </p:txBody>
      </p:sp>
      <p:pic>
        <p:nvPicPr>
          <p:cNvPr id="5" name="Picture 4">
            <a:extLst>
              <a:ext uri="{FF2B5EF4-FFF2-40B4-BE49-F238E27FC236}">
                <a16:creationId xmlns:a16="http://schemas.microsoft.com/office/drawing/2014/main" id="{FB387F2E-F471-BF3E-ECEE-EB4B9F0071CD}"/>
              </a:ext>
            </a:extLst>
          </p:cNvPr>
          <p:cNvPicPr>
            <a:picLocks noChangeAspect="1"/>
          </p:cNvPicPr>
          <p:nvPr/>
        </p:nvPicPr>
        <p:blipFill>
          <a:blip r:embed="rId4"/>
          <a:stretch>
            <a:fillRect/>
          </a:stretch>
        </p:blipFill>
        <p:spPr>
          <a:xfrm>
            <a:off x="4967730" y="1182328"/>
            <a:ext cx="5419725"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a:extLst>
              <a:ext uri="{FF2B5EF4-FFF2-40B4-BE49-F238E27FC236}">
                <a16:creationId xmlns:a16="http://schemas.microsoft.com/office/drawing/2014/main" id="{F7FD4B76-007E-949F-51D1-21A504479A8D}"/>
              </a:ext>
            </a:extLst>
          </p:cNvPr>
          <p:cNvCxnSpPr/>
          <p:nvPr/>
        </p:nvCxnSpPr>
        <p:spPr>
          <a:xfrm>
            <a:off x="4270159" y="3622089"/>
            <a:ext cx="1136342" cy="99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48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799B-4693-4DB8-AAD6-8748C6EABC99}"/>
              </a:ext>
            </a:extLst>
          </p:cNvPr>
          <p:cNvSpPr>
            <a:spLocks noGrp="1"/>
          </p:cNvSpPr>
          <p:nvPr>
            <p:ph type="title"/>
          </p:nvPr>
        </p:nvSpPr>
        <p:spPr/>
        <p:txBody>
          <a:bodyPr/>
          <a:lstStyle/>
          <a:p>
            <a:br>
              <a:rPr lang="en-US" sz="3200"/>
            </a:br>
            <a:r>
              <a:rPr lang="en-US" sz="3200"/>
              <a:t>Section 6: TEF Reporting </a:t>
            </a:r>
          </a:p>
        </p:txBody>
      </p:sp>
      <p:sp>
        <p:nvSpPr>
          <p:cNvPr id="3" name="Content Placeholder 2">
            <a:extLst>
              <a:ext uri="{FF2B5EF4-FFF2-40B4-BE49-F238E27FC236}">
                <a16:creationId xmlns:a16="http://schemas.microsoft.com/office/drawing/2014/main" id="{D7619D35-6195-04F7-3E13-CCB7EC67BD3D}"/>
              </a:ext>
            </a:extLst>
          </p:cNvPr>
          <p:cNvSpPr>
            <a:spLocks noGrp="1"/>
          </p:cNvSpPr>
          <p:nvPr>
            <p:ph idx="1"/>
          </p:nvPr>
        </p:nvSpPr>
        <p:spPr/>
        <p:txBody>
          <a:bodyPr vert="horz" lIns="91440" tIns="45720" rIns="91440" bIns="45720" rtlCol="0" anchor="t">
            <a:noAutofit/>
          </a:bodyPr>
          <a:lstStyle/>
          <a:p>
            <a:r>
              <a:rPr lang="en-US"/>
              <a:t>The Expense Transfer is critical to ensure that we can properly report TEF Obligations/Expenditures to Congress.</a:t>
            </a:r>
            <a:endParaRPr lang="en-US">
              <a:cs typeface="Calibri"/>
            </a:endParaRPr>
          </a:p>
          <a:p>
            <a:r>
              <a:rPr lang="en-US"/>
              <a:t>We will review the F20 Report in VSSC to determine the status of station cost transfers (after the deadline). </a:t>
            </a:r>
          </a:p>
          <a:p>
            <a:r>
              <a:rPr lang="en-US">
                <a:cs typeface="Calibri"/>
              </a:rPr>
              <a:t>Deadline to Expense Transfer is July 17, 2023 </a:t>
            </a:r>
          </a:p>
          <a:p>
            <a:pPr lvl="1"/>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3C18FAC2-9041-4A31-B9F8-5C1369CADE16}"/>
              </a:ext>
            </a:extLst>
          </p:cNvPr>
          <p:cNvSpPr>
            <a:spLocks noGrp="1"/>
          </p:cNvSpPr>
          <p:nvPr>
            <p:ph type="sldNum" sz="quarter" idx="12"/>
          </p:nvPr>
        </p:nvSpPr>
        <p:spPr/>
        <p:txBody>
          <a:bodyPr/>
          <a:lstStyle/>
          <a:p>
            <a:fld id="{670A9334-4E67-F94F-A05E-0CE8B74A054E}" type="slidenum">
              <a:rPr lang="en-US" smtClean="0"/>
              <a:t>32</a:t>
            </a:fld>
            <a:endParaRPr lang="en-US"/>
          </a:p>
        </p:txBody>
      </p:sp>
    </p:spTree>
    <p:extLst>
      <p:ext uri="{BB962C8B-B14F-4D97-AF65-F5344CB8AC3E}">
        <p14:creationId xmlns:p14="http://schemas.microsoft.com/office/powerpoint/2010/main" val="182089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0635-2A63-CF6C-1994-48B60C358870}"/>
              </a:ext>
            </a:extLst>
          </p:cNvPr>
          <p:cNvSpPr>
            <a:spLocks noGrp="1"/>
          </p:cNvSpPr>
          <p:nvPr>
            <p:ph type="title"/>
          </p:nvPr>
        </p:nvSpPr>
        <p:spPr>
          <a:xfrm>
            <a:off x="244444" y="184468"/>
            <a:ext cx="11534114" cy="1010589"/>
          </a:xfrm>
        </p:spPr>
        <p:txBody>
          <a:bodyPr/>
          <a:lstStyle/>
          <a:p>
            <a:r>
              <a:rPr lang="en-US"/>
              <a:t>Section 7: Budget Status and SharePoint Site</a:t>
            </a:r>
          </a:p>
        </p:txBody>
      </p:sp>
      <p:pic>
        <p:nvPicPr>
          <p:cNvPr id="7" name="Content Placeholder 6" descr="A person wearing a tie and glasses&#10;&#10;Description automatically generated with low confidence">
            <a:extLst>
              <a:ext uri="{FF2B5EF4-FFF2-40B4-BE49-F238E27FC236}">
                <a16:creationId xmlns:a16="http://schemas.microsoft.com/office/drawing/2014/main" id="{011BBA20-4612-E932-4494-0F3F2FBB11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575" y="1657350"/>
            <a:ext cx="4514850" cy="3771900"/>
          </a:xfrm>
        </p:spPr>
      </p:pic>
      <p:sp>
        <p:nvSpPr>
          <p:cNvPr id="4" name="Text Placeholder 3">
            <a:extLst>
              <a:ext uri="{FF2B5EF4-FFF2-40B4-BE49-F238E27FC236}">
                <a16:creationId xmlns:a16="http://schemas.microsoft.com/office/drawing/2014/main" id="{2E1149C3-15AC-0533-96CA-AFD881E719B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E84F7E6-B6B4-3282-CE1C-7B95149EDF97}"/>
              </a:ext>
            </a:extLst>
          </p:cNvPr>
          <p:cNvSpPr>
            <a:spLocks noGrp="1"/>
          </p:cNvSpPr>
          <p:nvPr>
            <p:ph type="sldNum" sz="quarter" idx="12"/>
          </p:nvPr>
        </p:nvSpPr>
        <p:spPr/>
        <p:txBody>
          <a:bodyPr/>
          <a:lstStyle/>
          <a:p>
            <a:fld id="{670A9334-4E67-F94F-A05E-0CE8B74A054E}" type="slidenum">
              <a:rPr lang="en-US" smtClean="0"/>
              <a:t>33</a:t>
            </a:fld>
            <a:endParaRPr lang="en-US"/>
          </a:p>
        </p:txBody>
      </p:sp>
    </p:spTree>
    <p:extLst>
      <p:ext uri="{BB962C8B-B14F-4D97-AF65-F5344CB8AC3E}">
        <p14:creationId xmlns:p14="http://schemas.microsoft.com/office/powerpoint/2010/main" val="2690017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7B01-8C8E-33C3-1011-2684A0BE105D}"/>
              </a:ext>
            </a:extLst>
          </p:cNvPr>
          <p:cNvSpPr>
            <a:spLocks noGrp="1"/>
          </p:cNvSpPr>
          <p:nvPr>
            <p:ph type="title"/>
          </p:nvPr>
        </p:nvSpPr>
        <p:spPr/>
        <p:txBody>
          <a:bodyPr>
            <a:noAutofit/>
          </a:bodyPr>
          <a:lstStyle/>
          <a:p>
            <a:br>
              <a:rPr lang="en-US" sz="1800"/>
            </a:br>
            <a:endParaRPr lang="en-US" sz="1800"/>
          </a:p>
        </p:txBody>
      </p:sp>
      <p:graphicFrame>
        <p:nvGraphicFramePr>
          <p:cNvPr id="6" name="Table 6">
            <a:extLst>
              <a:ext uri="{FF2B5EF4-FFF2-40B4-BE49-F238E27FC236}">
                <a16:creationId xmlns:a16="http://schemas.microsoft.com/office/drawing/2014/main" id="{6745C03A-033C-13CA-2DA4-47A5EB5BEE9A}"/>
              </a:ext>
            </a:extLst>
          </p:cNvPr>
          <p:cNvGraphicFramePr>
            <a:graphicFrameLocks noGrp="1"/>
          </p:cNvGraphicFramePr>
          <p:nvPr>
            <p:ph idx="1"/>
            <p:extLst>
              <p:ext uri="{D42A27DB-BD31-4B8C-83A1-F6EECF244321}">
                <p14:modId xmlns:p14="http://schemas.microsoft.com/office/powerpoint/2010/main" val="186019395"/>
              </p:ext>
            </p:extLst>
          </p:nvPr>
        </p:nvGraphicFramePr>
        <p:xfrm>
          <a:off x="366840" y="989596"/>
          <a:ext cx="11458318" cy="5183621"/>
        </p:xfrm>
        <a:graphic>
          <a:graphicData uri="http://schemas.openxmlformats.org/drawingml/2006/table">
            <a:tbl>
              <a:tblPr firstRow="1" bandRow="1">
                <a:tableStyleId>{5C22544A-7EE6-4342-B048-85BDC9FD1C3A}</a:tableStyleId>
              </a:tblPr>
              <a:tblGrid>
                <a:gridCol w="1689866">
                  <a:extLst>
                    <a:ext uri="{9D8B030D-6E8A-4147-A177-3AD203B41FA5}">
                      <a16:colId xmlns:a16="http://schemas.microsoft.com/office/drawing/2014/main" val="2443425649"/>
                    </a:ext>
                  </a:extLst>
                </a:gridCol>
                <a:gridCol w="1458851">
                  <a:extLst>
                    <a:ext uri="{9D8B030D-6E8A-4147-A177-3AD203B41FA5}">
                      <a16:colId xmlns:a16="http://schemas.microsoft.com/office/drawing/2014/main" val="3076295532"/>
                    </a:ext>
                  </a:extLst>
                </a:gridCol>
                <a:gridCol w="8309601">
                  <a:extLst>
                    <a:ext uri="{9D8B030D-6E8A-4147-A177-3AD203B41FA5}">
                      <a16:colId xmlns:a16="http://schemas.microsoft.com/office/drawing/2014/main" val="1393706262"/>
                    </a:ext>
                  </a:extLst>
                </a:gridCol>
              </a:tblGrid>
              <a:tr h="520181">
                <a:tc>
                  <a:txBody>
                    <a:bodyPr/>
                    <a:lstStyle/>
                    <a:p>
                      <a:pPr algn="ctr"/>
                      <a:r>
                        <a:rPr lang="en-US"/>
                        <a:t>Activity</a:t>
                      </a:r>
                    </a:p>
                  </a:txBody>
                  <a:tcPr/>
                </a:tc>
                <a:tc>
                  <a:txBody>
                    <a:bodyPr/>
                    <a:lstStyle/>
                    <a:p>
                      <a:pPr marL="0" indent="0" algn="ctr">
                        <a:buFont typeface="Arial" panose="020B0604020202020204" pitchFamily="34" charset="0"/>
                        <a:buNone/>
                      </a:pPr>
                      <a:r>
                        <a:rPr lang="en-US"/>
                        <a:t>Deadline</a:t>
                      </a:r>
                    </a:p>
                  </a:txBody>
                  <a:tcPr/>
                </a:tc>
                <a:tc>
                  <a:txBody>
                    <a:bodyPr/>
                    <a:lstStyle/>
                    <a:p>
                      <a:pPr marL="0" indent="0" algn="ctr">
                        <a:buFont typeface="Arial" panose="020B0604020202020204" pitchFamily="34" charset="0"/>
                        <a:buNone/>
                      </a:pPr>
                      <a:r>
                        <a:rPr lang="en-US"/>
                        <a:t>Specifics</a:t>
                      </a:r>
                    </a:p>
                  </a:txBody>
                  <a:tcPr/>
                </a:tc>
                <a:extLst>
                  <a:ext uri="{0D108BD9-81ED-4DB2-BD59-A6C34878D82A}">
                    <a16:rowId xmlns:a16="http://schemas.microsoft.com/office/drawing/2014/main" val="1332859305"/>
                  </a:ext>
                </a:extLst>
              </a:tr>
              <a:tr h="941663">
                <a:tc>
                  <a:txBody>
                    <a:bodyPr/>
                    <a:lstStyle/>
                    <a:p>
                      <a:r>
                        <a:rPr lang="en-US"/>
                        <a:t>CC 101 Data Call</a:t>
                      </a:r>
                    </a:p>
                  </a:txBody>
                  <a:tcPr/>
                </a:tc>
                <a:tc>
                  <a:txBody>
                    <a:bodyPr/>
                    <a:lstStyle/>
                    <a:p>
                      <a:r>
                        <a:rPr lang="en-US" sz="1800" b="0" kern="1200">
                          <a:solidFill>
                            <a:schemeClr val="dk1"/>
                          </a:solidFill>
                          <a:latin typeface="+mn-lt"/>
                          <a:ea typeface="+mn-ea"/>
                          <a:cs typeface="+mn-cs"/>
                        </a:rPr>
                        <a:t>Due June 30, 2023</a:t>
                      </a:r>
                    </a:p>
                  </a:txBody>
                  <a:tcPr>
                    <a:solidFill>
                      <a:srgbClr val="FFFF0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Data Call issued on 6/9/23, </a:t>
                      </a:r>
                      <a:r>
                        <a:rPr lang="en-US" sz="1800" b="1" kern="1200">
                          <a:solidFill>
                            <a:schemeClr val="dk1"/>
                          </a:solidFill>
                          <a:effectLst/>
                          <a:latin typeface="+mn-lt"/>
                          <a:ea typeface="+mn-ea"/>
                          <a:cs typeface="+mn-cs"/>
                        </a:rPr>
                        <a:t>Go to:  </a:t>
                      </a:r>
                      <a:r>
                        <a:rPr lang="en-US" sz="1800" b="1" u="sng" kern="1200">
                          <a:solidFill>
                            <a:schemeClr val="dk1"/>
                          </a:solidFill>
                          <a:effectLst/>
                          <a:latin typeface="+mn-lt"/>
                          <a:ea typeface="+mn-ea"/>
                          <a:cs typeface="+mn-cs"/>
                          <a:hlinkClick r:id="rId2"/>
                        </a:rPr>
                        <a:t>CC101 Data Call (office.com)</a:t>
                      </a:r>
                      <a:endParaRPr lang="en-US" sz="1800" b="1" u="sng"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latin typeface="+mn-lt"/>
                          <a:ea typeface="+mn-ea"/>
                          <a:cs typeface="+mn-cs"/>
                        </a:rPr>
                        <a:t>RETURNING FUNDS IN NO WAY IMPACTS THE PROJECTED FY 24 ALLOCATION. Returned funds will be used to support projects and other high priority initiatives in FY 23 and help reduce the carryover amounts in the field.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3247593242"/>
                  </a:ext>
                </a:extLst>
              </a:tr>
              <a:tr h="1942587">
                <a:tc>
                  <a:txBody>
                    <a:bodyPr/>
                    <a:lstStyle/>
                    <a:p>
                      <a:r>
                        <a:rPr lang="en-US"/>
                        <a:t>RAFT Execution Report and Excess Funding swept prior to close of FY 23</a:t>
                      </a:r>
                    </a:p>
                    <a:p>
                      <a:endParaRPr lang="en-US"/>
                    </a:p>
                  </a:txBody>
                  <a:tcPr/>
                </a:tc>
                <a:tc>
                  <a:txBody>
                    <a:bodyPr/>
                    <a:lstStyle/>
                    <a:p>
                      <a:r>
                        <a:rPr lang="en-US" sz="1800" b="0" kern="1200">
                          <a:solidFill>
                            <a:schemeClr val="dk1"/>
                          </a:solidFill>
                          <a:latin typeface="+mn-lt"/>
                          <a:ea typeface="+mn-ea"/>
                          <a:cs typeface="+mn-cs"/>
                        </a:rPr>
                        <a:t>July 15, 2023</a:t>
                      </a:r>
                    </a:p>
                    <a:p>
                      <a:endParaRPr lang="en-US" sz="1800" b="0" kern="1200">
                        <a:solidFill>
                          <a:schemeClr val="dk1"/>
                        </a:solidFill>
                        <a:latin typeface="+mn-lt"/>
                        <a:ea typeface="+mn-ea"/>
                        <a:cs typeface="+mn-cs"/>
                      </a:endParaRPr>
                    </a:p>
                  </a:txBody>
                  <a:tcPr>
                    <a:solidFill>
                      <a:srgbClr val="FFFF00"/>
                    </a:solidFill>
                  </a:tcPr>
                </a:tc>
                <a:tc>
                  <a:txBody>
                    <a:bodyPr/>
                    <a:lstStyle/>
                    <a:p>
                      <a:pPr marL="285750" indent="-285750">
                        <a:buFont typeface="Arial" panose="020B0604020202020204" pitchFamily="34" charset="0"/>
                        <a:buChar char="•"/>
                      </a:pPr>
                      <a:r>
                        <a:rPr lang="en-US" sz="1800" kern="1200">
                          <a:solidFill>
                            <a:schemeClr val="dk1"/>
                          </a:solidFill>
                          <a:latin typeface="+mn-lt"/>
                          <a:ea typeface="+mn-ea"/>
                          <a:cs typeface="+mn-cs"/>
                        </a:rPr>
                        <a:t>We will be looking at stations with balances prior to the end of FY 23 to determine if a plan is feasible to obligate 98% of current year funding by 9/30/23.</a:t>
                      </a:r>
                    </a:p>
                    <a:p>
                      <a:pPr marL="285750" indent="-285750">
                        <a:buFont typeface="Arial" panose="020B0604020202020204" pitchFamily="34" charset="0"/>
                        <a:buChar char="•"/>
                      </a:pPr>
                      <a:r>
                        <a:rPr lang="en-US" sz="1800" kern="1200">
                          <a:solidFill>
                            <a:schemeClr val="dk1"/>
                          </a:solidFill>
                          <a:latin typeface="+mn-lt"/>
                          <a:ea typeface="+mn-ea"/>
                          <a:cs typeface="+mn-cs"/>
                        </a:rPr>
                        <a:t>We will then consider sweeping these funds for reprograming for other requirements for the Research enterprise. These funds will not be returned in FY 24.  Stations were expected to review balances and provide PMOs by 3/30/2023 (as sent via email by the Director of Field Operations on 2/13/23).</a:t>
                      </a:r>
                    </a:p>
                    <a:p>
                      <a:endParaRPr lang="en-US" sz="1800" kern="1200">
                        <a:solidFill>
                          <a:schemeClr val="dk1"/>
                        </a:solidFill>
                        <a:latin typeface="+mn-lt"/>
                        <a:ea typeface="+mn-ea"/>
                        <a:cs typeface="+mn-cs"/>
                      </a:endParaRPr>
                    </a:p>
                  </a:txBody>
                  <a:tcPr/>
                </a:tc>
                <a:extLst>
                  <a:ext uri="{0D108BD9-81ED-4DB2-BD59-A6C34878D82A}">
                    <a16:rowId xmlns:a16="http://schemas.microsoft.com/office/drawing/2014/main" val="1696913155"/>
                  </a:ext>
                </a:extLst>
              </a:tr>
              <a:tr h="1147892">
                <a:tc>
                  <a:txBody>
                    <a:bodyPr/>
                    <a:lstStyle/>
                    <a:p>
                      <a:r>
                        <a:rPr lang="en-US"/>
                        <a:t>Enhanced Tracking Obligations</a:t>
                      </a:r>
                    </a:p>
                    <a:p>
                      <a:endParaRPr lang="en-US"/>
                    </a:p>
                  </a:txBody>
                  <a:tcPr/>
                </a:tc>
                <a:tc>
                  <a:txBody>
                    <a:bodyPr/>
                    <a:lstStyle/>
                    <a:p>
                      <a:r>
                        <a:rPr lang="en-US" sz="1800" b="0" kern="1200">
                          <a:solidFill>
                            <a:schemeClr val="dk1"/>
                          </a:solidFill>
                          <a:latin typeface="+mn-lt"/>
                          <a:ea typeface="+mn-ea"/>
                          <a:cs typeface="+mn-cs"/>
                        </a:rPr>
                        <a:t>Data call to occur in early 4th Quarter</a:t>
                      </a:r>
                    </a:p>
                    <a:p>
                      <a:endParaRPr lang="en-US" sz="1800" b="0" kern="1200">
                        <a:solidFill>
                          <a:schemeClr val="dk1"/>
                        </a:solidFill>
                        <a:latin typeface="+mn-lt"/>
                        <a:ea typeface="+mn-ea"/>
                        <a:cs typeface="+mn-cs"/>
                      </a:endParaRPr>
                    </a:p>
                  </a:txBody>
                  <a:tcPr>
                    <a:solidFill>
                      <a:srgbClr val="FFFF00"/>
                    </a:solidFill>
                  </a:tcPr>
                </a:tc>
                <a:tc>
                  <a:txBody>
                    <a:bodyPr/>
                    <a:lstStyle/>
                    <a:p>
                      <a:pPr marL="285750" indent="-285750">
                        <a:buFont typeface="Arial" panose="020B0604020202020204" pitchFamily="34" charset="0"/>
                        <a:buChar char="•"/>
                      </a:pPr>
                      <a:r>
                        <a:rPr lang="en-US" sz="1800" kern="1200">
                          <a:solidFill>
                            <a:schemeClr val="dk1"/>
                          </a:solidFill>
                          <a:latin typeface="+mn-lt"/>
                          <a:ea typeface="+mn-ea"/>
                          <a:cs typeface="+mn-cs"/>
                        </a:rPr>
                        <a:t>ORD Finance will issue a data call for open obligations in the 4th quarter of FY 23 to determine the status of obligations in prior year (22-23).</a:t>
                      </a:r>
                    </a:p>
                  </a:txBody>
                  <a:tcPr/>
                </a:tc>
                <a:extLst>
                  <a:ext uri="{0D108BD9-81ED-4DB2-BD59-A6C34878D82A}">
                    <a16:rowId xmlns:a16="http://schemas.microsoft.com/office/drawing/2014/main" val="3251601946"/>
                  </a:ext>
                </a:extLst>
              </a:tr>
            </a:tbl>
          </a:graphicData>
        </a:graphic>
      </p:graphicFrame>
      <p:sp>
        <p:nvSpPr>
          <p:cNvPr id="5" name="Slide Number Placeholder 4">
            <a:extLst>
              <a:ext uri="{FF2B5EF4-FFF2-40B4-BE49-F238E27FC236}">
                <a16:creationId xmlns:a16="http://schemas.microsoft.com/office/drawing/2014/main" id="{24EF53CD-3C64-018B-D811-E6AE67E86A9B}"/>
              </a:ext>
            </a:extLst>
          </p:cNvPr>
          <p:cNvSpPr>
            <a:spLocks noGrp="1"/>
          </p:cNvSpPr>
          <p:nvPr>
            <p:ph type="sldNum" sz="quarter" idx="12"/>
          </p:nvPr>
        </p:nvSpPr>
        <p:spPr/>
        <p:txBody>
          <a:bodyPr/>
          <a:lstStyle/>
          <a:p>
            <a:fld id="{670A9334-4E67-F94F-A05E-0CE8B74A054E}" type="slidenum">
              <a:rPr lang="en-US" smtClean="0"/>
              <a:t>34</a:t>
            </a:fld>
            <a:endParaRPr lang="en-US"/>
          </a:p>
        </p:txBody>
      </p:sp>
      <p:sp>
        <p:nvSpPr>
          <p:cNvPr id="9" name="TextBox 8">
            <a:extLst>
              <a:ext uri="{FF2B5EF4-FFF2-40B4-BE49-F238E27FC236}">
                <a16:creationId xmlns:a16="http://schemas.microsoft.com/office/drawing/2014/main" id="{DAF99FD4-AE5D-035B-48D3-F8C6D0C44A12}"/>
              </a:ext>
            </a:extLst>
          </p:cNvPr>
          <p:cNvSpPr txBox="1"/>
          <p:nvPr/>
        </p:nvSpPr>
        <p:spPr>
          <a:xfrm>
            <a:off x="269562" y="59334"/>
            <a:ext cx="11652875" cy="646331"/>
          </a:xfrm>
          <a:prstGeom prst="rect">
            <a:avLst/>
          </a:prstGeom>
          <a:noFill/>
        </p:spPr>
        <p:txBody>
          <a:bodyPr wrap="square" lIns="91440" tIns="45720" rIns="91440" bIns="45720" anchor="t">
            <a:spAutoFit/>
          </a:bodyPr>
          <a:lstStyle/>
          <a:p>
            <a:pPr algn="ctr"/>
            <a:r>
              <a:rPr lang="en-US" sz="3600" b="1">
                <a:solidFill>
                  <a:schemeClr val="bg1"/>
                </a:solidFill>
                <a:cs typeface="Calibri"/>
              </a:rPr>
              <a:t>FY 2023 Budget Execution </a:t>
            </a:r>
          </a:p>
        </p:txBody>
      </p:sp>
    </p:spTree>
    <p:extLst>
      <p:ext uri="{BB962C8B-B14F-4D97-AF65-F5344CB8AC3E}">
        <p14:creationId xmlns:p14="http://schemas.microsoft.com/office/powerpoint/2010/main" val="166493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r>
              <a:rPr lang="en-US"/>
              <a:t>ORD Finance Resource Center</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a:xfrm>
            <a:off x="120464" y="1101645"/>
            <a:ext cx="11681011" cy="4611314"/>
          </a:xfrm>
        </p:spPr>
        <p:txBody>
          <a:bodyPr/>
          <a:lstStyle/>
          <a:p>
            <a:r>
              <a:rPr lang="en-US" b="1"/>
              <a:t>Link: </a:t>
            </a:r>
            <a:r>
              <a:rPr lang="en-US">
                <a:hlinkClick r:id="rId2"/>
              </a:rPr>
              <a:t>ORD Field Administrative Officer and Financial Management Resources (sharepoint.com)</a:t>
            </a:r>
            <a:endParaRPr lang="en-US"/>
          </a:p>
          <a:p>
            <a:endParaRPr lang="en-US"/>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35</a:t>
            </a:fld>
            <a:endParaRPr lang="en-US"/>
          </a:p>
        </p:txBody>
      </p:sp>
      <p:pic>
        <p:nvPicPr>
          <p:cNvPr id="6" name="Picture 5">
            <a:extLst>
              <a:ext uri="{FF2B5EF4-FFF2-40B4-BE49-F238E27FC236}">
                <a16:creationId xmlns:a16="http://schemas.microsoft.com/office/drawing/2014/main" id="{894B4FC8-DBB8-4F59-87D5-937EF9A9DD0C}"/>
              </a:ext>
            </a:extLst>
          </p:cNvPr>
          <p:cNvPicPr>
            <a:picLocks noChangeAspect="1"/>
          </p:cNvPicPr>
          <p:nvPr/>
        </p:nvPicPr>
        <p:blipFill>
          <a:blip r:embed="rId3"/>
          <a:stretch>
            <a:fillRect/>
          </a:stretch>
        </p:blipFill>
        <p:spPr>
          <a:xfrm>
            <a:off x="1362635" y="2218666"/>
            <a:ext cx="8992871" cy="3788127"/>
          </a:xfrm>
          <a:prstGeom prst="rect">
            <a:avLst/>
          </a:prstGeom>
          <a:ln w="60325">
            <a:solidFill>
              <a:schemeClr val="accent1"/>
            </a:solidFill>
          </a:ln>
        </p:spPr>
      </p:pic>
    </p:spTree>
    <p:extLst>
      <p:ext uri="{BB962C8B-B14F-4D97-AF65-F5344CB8AC3E}">
        <p14:creationId xmlns:p14="http://schemas.microsoft.com/office/powerpoint/2010/main" val="50113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62B4-1954-449B-A1B9-0C4FF404EE7D}"/>
              </a:ext>
            </a:extLst>
          </p:cNvPr>
          <p:cNvSpPr>
            <a:spLocks noGrp="1"/>
          </p:cNvSpPr>
          <p:nvPr>
            <p:ph type="title"/>
          </p:nvPr>
        </p:nvSpPr>
        <p:spPr/>
        <p:txBody>
          <a:bodyPr/>
          <a:lstStyle/>
          <a:p>
            <a:pPr algn="ctr"/>
            <a:r>
              <a:rPr lang="en-US"/>
              <a:t>Questions?</a:t>
            </a:r>
          </a:p>
        </p:txBody>
      </p:sp>
      <p:sp>
        <p:nvSpPr>
          <p:cNvPr id="4" name="Slide Number Placeholder 3">
            <a:extLst>
              <a:ext uri="{FF2B5EF4-FFF2-40B4-BE49-F238E27FC236}">
                <a16:creationId xmlns:a16="http://schemas.microsoft.com/office/drawing/2014/main" id="{AF817E8D-6587-4E78-B3BD-E66042C2D6DD}"/>
              </a:ext>
            </a:extLst>
          </p:cNvPr>
          <p:cNvSpPr>
            <a:spLocks noGrp="1"/>
          </p:cNvSpPr>
          <p:nvPr>
            <p:ph type="sldNum" sz="quarter" idx="12"/>
          </p:nvPr>
        </p:nvSpPr>
        <p:spPr/>
        <p:txBody>
          <a:bodyPr/>
          <a:lstStyle/>
          <a:p>
            <a:fld id="{670A9334-4E67-F94F-A05E-0CE8B74A054E}" type="slidenum">
              <a:rPr lang="en-US" smtClean="0"/>
              <a:t>36</a:t>
            </a:fld>
            <a:endParaRPr lang="en-US"/>
          </a:p>
        </p:txBody>
      </p:sp>
      <p:sp>
        <p:nvSpPr>
          <p:cNvPr id="7" name="Content Placeholder 4">
            <a:extLst>
              <a:ext uri="{FF2B5EF4-FFF2-40B4-BE49-F238E27FC236}">
                <a16:creationId xmlns:a16="http://schemas.microsoft.com/office/drawing/2014/main" id="{D801BDE1-FDBB-C96F-D4EF-7D94EC9DA51B}"/>
              </a:ext>
            </a:extLst>
          </p:cNvPr>
          <p:cNvSpPr txBox="1">
            <a:spLocks/>
          </p:cNvSpPr>
          <p:nvPr/>
        </p:nvSpPr>
        <p:spPr>
          <a:xfrm>
            <a:off x="6332328" y="1427757"/>
            <a:ext cx="4534619"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cs typeface="Calibri"/>
            </a:endParaRPr>
          </a:p>
        </p:txBody>
      </p:sp>
      <p:pic>
        <p:nvPicPr>
          <p:cNvPr id="3" name="Picture 2" descr="A person in a suit&#10;&#10;Description automatically generated with low confidence">
            <a:extLst>
              <a:ext uri="{FF2B5EF4-FFF2-40B4-BE49-F238E27FC236}">
                <a16:creationId xmlns:a16="http://schemas.microsoft.com/office/drawing/2014/main" id="{E0A8575F-3767-B153-1453-7C78C73E9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 y="2064582"/>
            <a:ext cx="2743200" cy="3461451"/>
          </a:xfrm>
          <a:prstGeom prst="rect">
            <a:avLst/>
          </a:prstGeom>
        </p:spPr>
      </p:pic>
    </p:spTree>
    <p:extLst>
      <p:ext uri="{BB962C8B-B14F-4D97-AF65-F5344CB8AC3E}">
        <p14:creationId xmlns:p14="http://schemas.microsoft.com/office/powerpoint/2010/main" val="337201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31DC-15AF-E730-E6C4-79FB3574A4EF}"/>
              </a:ext>
            </a:extLst>
          </p:cNvPr>
          <p:cNvSpPr>
            <a:spLocks noGrp="1"/>
          </p:cNvSpPr>
          <p:nvPr>
            <p:ph type="title"/>
          </p:nvPr>
        </p:nvSpPr>
        <p:spPr/>
        <p:txBody>
          <a:bodyPr/>
          <a:lstStyle/>
          <a:p>
            <a:r>
              <a:rPr lang="en-US"/>
              <a:t>Section 1: Introductory Concepts </a:t>
            </a:r>
          </a:p>
        </p:txBody>
      </p:sp>
      <p:pic>
        <p:nvPicPr>
          <p:cNvPr id="6" name="Content Placeholder 5" descr="A person sitting at a desk with a stack of books&#10;&#10;Description automatically generated with medium confidence">
            <a:extLst>
              <a:ext uri="{FF2B5EF4-FFF2-40B4-BE49-F238E27FC236}">
                <a16:creationId xmlns:a16="http://schemas.microsoft.com/office/drawing/2014/main" id="{82653038-193E-09CC-A5B6-388D9C8EF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262" y="1459730"/>
            <a:ext cx="3495820" cy="4351338"/>
          </a:xfrm>
        </p:spPr>
      </p:pic>
      <p:sp>
        <p:nvSpPr>
          <p:cNvPr id="4" name="Slide Number Placeholder 3">
            <a:extLst>
              <a:ext uri="{FF2B5EF4-FFF2-40B4-BE49-F238E27FC236}">
                <a16:creationId xmlns:a16="http://schemas.microsoft.com/office/drawing/2014/main" id="{B9261CAE-3486-FADF-A231-4DB80C2156E7}"/>
              </a:ext>
            </a:extLst>
          </p:cNvPr>
          <p:cNvSpPr>
            <a:spLocks noGrp="1"/>
          </p:cNvSpPr>
          <p:nvPr>
            <p:ph type="sldNum" sz="quarter" idx="12"/>
          </p:nvPr>
        </p:nvSpPr>
        <p:spPr/>
        <p:txBody>
          <a:bodyPr/>
          <a:lstStyle/>
          <a:p>
            <a:fld id="{670A9334-4E67-F94F-A05E-0CE8B74A054E}" type="slidenum">
              <a:rPr lang="en-US" smtClean="0"/>
              <a:t>4</a:t>
            </a:fld>
            <a:endParaRPr lang="en-US"/>
          </a:p>
        </p:txBody>
      </p:sp>
      <p:sp>
        <p:nvSpPr>
          <p:cNvPr id="7" name="Speech Bubble: Oval 6">
            <a:extLst>
              <a:ext uri="{FF2B5EF4-FFF2-40B4-BE49-F238E27FC236}">
                <a16:creationId xmlns:a16="http://schemas.microsoft.com/office/drawing/2014/main" id="{D1AFCA25-EC51-1239-7117-259E8ACEA414}"/>
              </a:ext>
            </a:extLst>
          </p:cNvPr>
          <p:cNvSpPr/>
          <p:nvPr/>
        </p:nvSpPr>
        <p:spPr>
          <a:xfrm>
            <a:off x="6932645" y="1464906"/>
            <a:ext cx="3359020" cy="216470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What is the policy on Expense/Cost Transfers? </a:t>
            </a:r>
          </a:p>
        </p:txBody>
      </p:sp>
    </p:spTree>
    <p:extLst>
      <p:ext uri="{BB962C8B-B14F-4D97-AF65-F5344CB8AC3E}">
        <p14:creationId xmlns:p14="http://schemas.microsoft.com/office/powerpoint/2010/main" val="89229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sz="2800"/>
              <a:t>Section 1: What are the VA’s Policies regarding expenditure transfers?</a:t>
            </a:r>
            <a:endParaRPr lang="en-US" sz="2800">
              <a:ea typeface="Calibri Light"/>
              <a:cs typeface="Calibri Light"/>
            </a:endParaRP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89F3C09-D9B5-F7ED-2720-7181425F4BA4}"/>
              </a:ext>
            </a:extLst>
          </p:cNvPr>
          <p:cNvSpPr>
            <a:spLocks noGrp="1"/>
          </p:cNvSpPr>
          <p:nvPr>
            <p:ph idx="1"/>
          </p:nvPr>
        </p:nvSpPr>
        <p:spPr>
          <a:xfrm>
            <a:off x="285748" y="1045029"/>
            <a:ext cx="11601451" cy="4789714"/>
          </a:xfrm>
        </p:spPr>
        <p:txBody>
          <a:bodyPr vert="horz" lIns="91440" tIns="45720" rIns="91440" bIns="45720" rtlCol="0" anchor="t">
            <a:noAutofit/>
          </a:bodyPr>
          <a:lstStyle/>
          <a:p>
            <a:r>
              <a:rPr lang="en-US" sz="2100"/>
              <a:t>Expenditure transfers are authorized by: </a:t>
            </a:r>
            <a:r>
              <a:rPr lang="en-US" sz="2100">
                <a:hlinkClick r:id="rId3"/>
              </a:rPr>
              <a:t>31 U.S. Code § 1534 - Adjustments between appropriations</a:t>
            </a:r>
            <a:endParaRPr lang="en-US" sz="2100">
              <a:cs typeface="Calibri"/>
            </a:endParaRPr>
          </a:p>
          <a:p>
            <a:pPr lvl="1">
              <a:buFont typeface="Wingdings" panose="020B0604020202020204" pitchFamily="34" charset="0"/>
              <a:buChar char="v"/>
            </a:pPr>
            <a:r>
              <a:rPr lang="en-US" sz="2100"/>
              <a:t>The reference can be located in the GAO Red Book (</a:t>
            </a:r>
            <a:r>
              <a:rPr lang="en-US" sz="2100">
                <a:hlinkClick r:id="rId4"/>
              </a:rPr>
              <a:t>Chapter 2, Legal Framework, Page 2-41</a:t>
            </a:r>
            <a:r>
              <a:rPr lang="en-US" sz="2100"/>
              <a:t>):</a:t>
            </a:r>
            <a:endParaRPr lang="en-US" sz="2100">
              <a:cs typeface="Calibri"/>
            </a:endParaRPr>
          </a:p>
          <a:p>
            <a:pPr marL="0" indent="0">
              <a:lnSpc>
                <a:spcPct val="100000"/>
              </a:lnSpc>
              <a:spcBef>
                <a:spcPts val="0"/>
              </a:spcBef>
              <a:buNone/>
            </a:pPr>
            <a:r>
              <a:rPr lang="en-US" sz="2100" i="1">
                <a:cs typeface="Calibri"/>
              </a:rPr>
              <a:t>Under the account adjustment statute, an agency may temporarily charge one appropriation for an expenditure benefiting another appropriation of the same agency, as long as amounts are available in both appropriations and the accounts are adjusted to reimburse the appropriation initially charged during or as of the close of the same fiscal year. 31 U.S.C. § 1534. This statute facilitates “common service” activities. </a:t>
            </a:r>
          </a:p>
          <a:p>
            <a:r>
              <a:rPr lang="en-US" sz="2100">
                <a:cs typeface="Calibri"/>
              </a:rPr>
              <a:t>The VA Financial Policy Manual, </a:t>
            </a:r>
            <a:r>
              <a:rPr lang="en-US" sz="2100">
                <a:cs typeface="Calibri"/>
                <a:hlinkClick r:id="rId5"/>
              </a:rPr>
              <a:t>Volume I, Chapter 9, Expenditure Transfers</a:t>
            </a:r>
            <a:r>
              <a:rPr lang="en-US" sz="2100">
                <a:cs typeface="Calibri"/>
              </a:rPr>
              <a:t> details the VA wide guidance on expenditure transfers.</a:t>
            </a:r>
          </a:p>
          <a:p>
            <a:r>
              <a:rPr lang="en-US" sz="2100"/>
              <a:t>In general, expenditure transfers are used when:</a:t>
            </a:r>
            <a:endParaRPr lang="en-US" sz="2100">
              <a:cs typeface="Calibri" panose="020F0502020204030204"/>
            </a:endParaRPr>
          </a:p>
          <a:p>
            <a:pPr lvl="1">
              <a:buFont typeface="Wingdings" panose="020B0604020202020204" pitchFamily="34" charset="0"/>
              <a:buChar char="v"/>
            </a:pPr>
            <a:r>
              <a:rPr lang="en-US" sz="2100"/>
              <a:t>Goods and services are ordered between Agencies</a:t>
            </a:r>
            <a:endParaRPr lang="en-US" sz="2100">
              <a:cs typeface="Calibri"/>
            </a:endParaRPr>
          </a:p>
          <a:p>
            <a:pPr lvl="1">
              <a:buFont typeface="Wingdings" panose="020B0604020202020204" pitchFamily="34" charset="0"/>
              <a:buChar char="v"/>
            </a:pPr>
            <a:r>
              <a:rPr lang="en-US" sz="2100"/>
              <a:t>Specific law mandates a payment between appropriations</a:t>
            </a:r>
            <a:endParaRPr lang="en-US" sz="2100">
              <a:cs typeface="Calibri"/>
            </a:endParaRPr>
          </a:p>
          <a:p>
            <a:pPr lvl="1">
              <a:buFont typeface="Wingdings" panose="020B0604020202020204" pitchFamily="34" charset="0"/>
              <a:buChar char="v"/>
            </a:pPr>
            <a:r>
              <a:rPr lang="en-US" sz="2100"/>
              <a:t>The payment is between Federal and Trust Funds</a:t>
            </a:r>
            <a:endParaRPr lang="en-US" sz="2100">
              <a:cs typeface="Calibri"/>
            </a:endParaRPr>
          </a:p>
          <a:p>
            <a:pPr lvl="1">
              <a:buFont typeface="Wingdings" panose="020B0604020202020204" pitchFamily="34" charset="0"/>
              <a:buChar char="v"/>
            </a:pPr>
            <a:r>
              <a:rPr lang="en-US" sz="2100"/>
              <a:t>Payment is recorded in one appropriation and adjustment is needed to record properly</a:t>
            </a:r>
            <a:endParaRPr lang="en-US" sz="2100">
              <a:cs typeface="Calibri"/>
            </a:endParaRPr>
          </a:p>
          <a:p>
            <a:pPr marL="0" indent="0">
              <a:buNone/>
            </a:pPr>
            <a:endParaRPr lang="en-US"/>
          </a:p>
          <a:p>
            <a:pPr marL="0" indent="0">
              <a:buNone/>
            </a:pPr>
            <a:endParaRPr lang="en-US"/>
          </a:p>
          <a:p>
            <a:pPr marL="0" indent="0">
              <a:buNone/>
            </a:pPr>
            <a:endParaRPr lang="en-US"/>
          </a:p>
          <a:p>
            <a:endParaRPr lang="en-US"/>
          </a:p>
          <a:p>
            <a:endParaRPr lang="en-US"/>
          </a:p>
          <a:p>
            <a:endParaRPr lang="en-US"/>
          </a:p>
          <a:p>
            <a:endParaRPr lang="en-US"/>
          </a:p>
          <a:p>
            <a:pPr marL="0" indent="0">
              <a:buNone/>
            </a:pPr>
            <a:endParaRPr lang="en-US"/>
          </a:p>
        </p:txBody>
      </p:sp>
      <p:sp>
        <p:nvSpPr>
          <p:cNvPr id="3" name="TextBox 2">
            <a:extLst>
              <a:ext uri="{FF2B5EF4-FFF2-40B4-BE49-F238E27FC236}">
                <a16:creationId xmlns:a16="http://schemas.microsoft.com/office/drawing/2014/main" id="{1C595927-EF61-521E-8085-CCCFF60598AB}"/>
              </a:ext>
            </a:extLst>
          </p:cNvPr>
          <p:cNvSpPr txBox="1"/>
          <p:nvPr/>
        </p:nvSpPr>
        <p:spPr>
          <a:xfrm>
            <a:off x="7824438" y="5789341"/>
            <a:ext cx="43118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1. VA Financial Policies and Procedures: Volume I Chapter 9 (2012)</a:t>
            </a:r>
            <a:endParaRPr lang="en-US"/>
          </a:p>
        </p:txBody>
      </p:sp>
    </p:spTree>
    <p:extLst>
      <p:ext uri="{BB962C8B-B14F-4D97-AF65-F5344CB8AC3E}">
        <p14:creationId xmlns:p14="http://schemas.microsoft.com/office/powerpoint/2010/main" val="22512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a:t>Section 1: What are Cost Transfers &amp; Why Do We Do Them</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6</a:t>
            </a:fld>
            <a:endParaRPr lang="en-US"/>
          </a:p>
        </p:txBody>
      </p:sp>
      <p:sp>
        <p:nvSpPr>
          <p:cNvPr id="5" name="Content Placeholder 4">
            <a:extLst>
              <a:ext uri="{FF2B5EF4-FFF2-40B4-BE49-F238E27FC236}">
                <a16:creationId xmlns:a16="http://schemas.microsoft.com/office/drawing/2014/main" id="{489F3C09-D9B5-F7ED-2720-7181425F4BA4}"/>
              </a:ext>
            </a:extLst>
          </p:cNvPr>
          <p:cNvSpPr>
            <a:spLocks noGrp="1"/>
          </p:cNvSpPr>
          <p:nvPr>
            <p:ph idx="1"/>
          </p:nvPr>
        </p:nvSpPr>
        <p:spPr>
          <a:xfrm>
            <a:off x="285749" y="1045029"/>
            <a:ext cx="11555401" cy="4789714"/>
          </a:xfrm>
        </p:spPr>
        <p:txBody>
          <a:bodyPr vert="horz" lIns="91440" tIns="45720" rIns="91440" bIns="45720" rtlCol="0" anchor="t">
            <a:noAutofit/>
          </a:bodyPr>
          <a:lstStyle/>
          <a:p>
            <a:pPr>
              <a:lnSpc>
                <a:spcPct val="110000"/>
              </a:lnSpc>
              <a:defRPr/>
            </a:pPr>
            <a:r>
              <a:rPr kumimoji="0" lang="en-US" sz="2600" b="0" i="0" u="none" strike="noStrike" kern="1200" cap="none" spc="0" normalizeH="0" baseline="0" noProof="0">
                <a:ln>
                  <a:noFill/>
                </a:ln>
                <a:effectLst/>
                <a:uLnTx/>
                <a:uFillTx/>
                <a:latin typeface="Calibri" panose="020F0502020204030204"/>
                <a:ea typeface="+mn-ea"/>
                <a:cs typeface="+mn-cs"/>
              </a:rPr>
              <a:t>Cost </a:t>
            </a:r>
            <a:r>
              <a:rPr lang="en-US" sz="2600">
                <a:latin typeface="Calibri" panose="020F0502020204030204"/>
              </a:rPr>
              <a:t>(expenditure) transfers</a:t>
            </a:r>
            <a:r>
              <a:rPr kumimoji="0" lang="en-US" sz="2600" b="0" i="0" u="none" strike="noStrike" kern="1200" cap="none" spc="0" normalizeH="0" baseline="0" noProof="0">
                <a:ln>
                  <a:noFill/>
                </a:ln>
                <a:effectLst/>
                <a:uLnTx/>
                <a:uFillTx/>
                <a:latin typeface="Calibri" panose="020F0502020204030204"/>
                <a:ea typeface="+mn-ea"/>
                <a:cs typeface="+mn-cs"/>
              </a:rPr>
              <a:t> move the cost </a:t>
            </a:r>
            <a:r>
              <a:rPr lang="en-US" sz="2600">
                <a:latin typeface="Calibri" panose="020F0502020204030204"/>
              </a:rPr>
              <a:t>already incurred from</a:t>
            </a:r>
            <a:r>
              <a:rPr kumimoji="0" lang="en-US" sz="2600" b="0" i="0" u="none" strike="noStrike" kern="1200" cap="none" spc="0" normalizeH="0" baseline="0" noProof="0">
                <a:ln>
                  <a:noFill/>
                </a:ln>
                <a:effectLst/>
                <a:uLnTx/>
                <a:uFillTx/>
                <a:latin typeface="Calibri" panose="020F0502020204030204"/>
                <a:ea typeface="+mn-ea"/>
                <a:cs typeface="+mn-cs"/>
              </a:rPr>
              <a:t> one </a:t>
            </a:r>
            <a:r>
              <a:rPr lang="en-US" sz="2600">
                <a:latin typeface="Calibri" panose="020F0502020204030204"/>
              </a:rPr>
              <a:t>control</a:t>
            </a:r>
            <a:r>
              <a:rPr kumimoji="0" lang="en-US" sz="2600" b="0" i="0" u="none" strike="noStrike" kern="1200" cap="none" spc="0" normalizeH="0" baseline="0" noProof="0">
                <a:ln>
                  <a:noFill/>
                </a:ln>
                <a:effectLst/>
                <a:uLnTx/>
                <a:uFillTx/>
                <a:latin typeface="Calibri" panose="020F0502020204030204"/>
                <a:ea typeface="+mn-ea"/>
                <a:cs typeface="+mn-cs"/>
              </a:rPr>
              <a:t> </a:t>
            </a:r>
            <a:r>
              <a:rPr lang="en-US" sz="2600">
                <a:latin typeface="Calibri" panose="020F0502020204030204"/>
              </a:rPr>
              <a:t>point</a:t>
            </a:r>
            <a:r>
              <a:rPr kumimoji="0" lang="en-US" sz="2600" b="0" i="0" u="none" strike="noStrike" kern="1200" cap="none" spc="0" normalizeH="0" baseline="0" noProof="0">
                <a:ln>
                  <a:noFill/>
                </a:ln>
                <a:effectLst/>
                <a:uLnTx/>
                <a:uFillTx/>
                <a:latin typeface="Calibri" panose="020F0502020204030204"/>
                <a:ea typeface="+mn-ea"/>
                <a:cs typeface="+mn-cs"/>
              </a:rPr>
              <a:t> to another.</a:t>
            </a:r>
            <a:r>
              <a:rPr lang="en-US" sz="2600">
                <a:latin typeface="Calibri" panose="020F0502020204030204"/>
              </a:rPr>
              <a:t> They can be executed </a:t>
            </a:r>
            <a:r>
              <a:rPr kumimoji="0" lang="en-US" sz="2600" b="0" i="0" u="none" strike="noStrike" kern="1200" cap="none" spc="0" normalizeH="0" baseline="0" noProof="0">
                <a:ln>
                  <a:noFill/>
                </a:ln>
                <a:effectLst/>
                <a:uLnTx/>
                <a:uFillTx/>
                <a:latin typeface="Calibri" panose="020F0502020204030204"/>
                <a:ea typeface="+mn-ea"/>
                <a:cs typeface="+mn-cs"/>
              </a:rPr>
              <a:t>across programs, fiscal years or appropriations</a:t>
            </a:r>
            <a:endParaRPr lang="en-US" sz="2600" b="0" i="0" u="none" strike="noStrike" kern="1200" cap="none" spc="0" normalizeH="0" baseline="0" noProof="0">
              <a:ln>
                <a:noFill/>
              </a:ln>
              <a:effectLst/>
              <a:uLnTx/>
              <a:uFillTx/>
              <a:latin typeface="Calibri" panose="020F0502020204030204"/>
              <a:cs typeface="Calibri"/>
            </a:endParaRPr>
          </a:p>
          <a:p>
            <a:pPr>
              <a:lnSpc>
                <a:spcPct val="110000"/>
              </a:lnSpc>
              <a:defRPr/>
            </a:pPr>
            <a:r>
              <a:rPr kumimoji="0" lang="en-US" sz="2600" b="0" i="0" u="none" strike="noStrike" kern="1200" cap="none" spc="0" normalizeH="0" baseline="0" noProof="0">
                <a:ln>
                  <a:noFill/>
                </a:ln>
                <a:effectLst/>
                <a:uLnTx/>
                <a:uFillTx/>
                <a:latin typeface="Calibri" panose="020F0502020204030204"/>
                <a:ea typeface="+mn-ea"/>
                <a:cs typeface="+mn-cs"/>
              </a:rPr>
              <a:t>Majority </a:t>
            </a:r>
            <a:r>
              <a:rPr lang="en-US" sz="2600">
                <a:latin typeface="Calibri" panose="020F0502020204030204"/>
              </a:rPr>
              <a:t>of cost transfers involve </a:t>
            </a:r>
            <a:r>
              <a:rPr kumimoji="0" lang="en-US" sz="2600" b="0" i="0" u="none" strike="noStrike" kern="1200" cap="none" spc="0" normalizeH="0" baseline="0" noProof="0">
                <a:ln>
                  <a:noFill/>
                </a:ln>
                <a:effectLst/>
                <a:uLnTx/>
                <a:uFillTx/>
                <a:latin typeface="Calibri" panose="020F0502020204030204"/>
                <a:ea typeface="+mn-ea"/>
                <a:cs typeface="+mn-cs"/>
              </a:rPr>
              <a:t>salary </a:t>
            </a:r>
            <a:r>
              <a:rPr lang="en-US" sz="2600">
                <a:latin typeface="Calibri" panose="020F0502020204030204"/>
              </a:rPr>
              <a:t>expenses; however, Cost</a:t>
            </a:r>
            <a:r>
              <a:rPr lang="en-US" sz="2600">
                <a:latin typeface="Calibri" panose="020F0502020204030204"/>
                <a:cs typeface="Calibri"/>
              </a:rPr>
              <a:t> transfers can also be processed for purchases or services from all other Fund Control Points when that cost has already paid and closed.</a:t>
            </a:r>
          </a:p>
          <a:p>
            <a:pPr>
              <a:defRPr/>
            </a:pPr>
            <a:r>
              <a:rPr lang="en-US" sz="2600">
                <a:latin typeface="Calibri" panose="020F0502020204030204"/>
              </a:rPr>
              <a:t>Note that clinical services (Laboratory, Pharmacy, Radiology) require Interagency Agreements (IAAs) - more on that later</a:t>
            </a:r>
            <a:endParaRPr lang="en-US" sz="2600" b="0" i="0" u="none" strike="noStrike" kern="1200" cap="none" spc="0" normalizeH="0" baseline="0" noProof="0">
              <a:ln>
                <a:noFill/>
              </a:ln>
              <a:effectLst/>
              <a:uLnTx/>
              <a:uFillTx/>
              <a:latin typeface="Calibri" panose="020F0502020204030204"/>
              <a:cs typeface="Calibri"/>
            </a:endParaRPr>
          </a:p>
          <a:p>
            <a:pPr>
              <a:lnSpc>
                <a:spcPct val="110000"/>
              </a:lnSpc>
              <a:defRPr/>
            </a:pPr>
            <a:r>
              <a:rPr kumimoji="0" lang="en-US" sz="2600" b="0" i="0" u="none" strike="noStrike" kern="1200" cap="none" spc="0" normalizeH="0" baseline="0" noProof="0">
                <a:ln>
                  <a:noFill/>
                </a:ln>
                <a:effectLst/>
                <a:uLnTx/>
                <a:uFillTx/>
                <a:latin typeface="Calibri" panose="020F0502020204030204"/>
                <a:ea typeface="+mn-ea"/>
                <a:cs typeface="+mn-cs"/>
              </a:rPr>
              <a:t>Dependent on your station you’ll work with </a:t>
            </a:r>
            <a:r>
              <a:rPr lang="en-US" sz="2600">
                <a:latin typeface="Calibri" panose="020F0502020204030204"/>
              </a:rPr>
              <a:t>Fiscal (Budget</a:t>
            </a:r>
            <a:r>
              <a:rPr kumimoji="0" lang="en-US" sz="2600" b="0" i="0" u="none" strike="noStrike" kern="1200" cap="none" spc="0" normalizeH="0" baseline="0" noProof="0">
                <a:ln>
                  <a:noFill/>
                </a:ln>
                <a:effectLst/>
                <a:uLnTx/>
                <a:uFillTx/>
                <a:latin typeface="Calibri" panose="020F0502020204030204"/>
                <a:ea typeface="+mn-ea"/>
                <a:cs typeface="+mn-cs"/>
              </a:rPr>
              <a:t> and</a:t>
            </a:r>
            <a:r>
              <a:rPr lang="en-US" sz="2600">
                <a:latin typeface="Calibri" panose="020F0502020204030204"/>
              </a:rPr>
              <a:t>/or</a:t>
            </a:r>
            <a:r>
              <a:rPr kumimoji="0" lang="en-US" sz="2600" b="0" i="0" u="none" strike="noStrike" kern="1200" cap="none" spc="0" normalizeH="0" baseline="0" noProof="0">
                <a:ln>
                  <a:noFill/>
                </a:ln>
                <a:effectLst/>
                <a:uLnTx/>
                <a:uFillTx/>
                <a:latin typeface="Calibri" panose="020F0502020204030204"/>
                <a:ea typeface="+mn-ea"/>
                <a:cs typeface="+mn-cs"/>
              </a:rPr>
              <a:t> </a:t>
            </a:r>
            <a:r>
              <a:rPr lang="en-US" sz="2600">
                <a:latin typeface="Calibri" panose="020F0502020204030204"/>
              </a:rPr>
              <a:t>Accounting)</a:t>
            </a:r>
            <a:endParaRPr lang="en-US" sz="2600" b="0" i="0" u="none" strike="noStrike" kern="1200" cap="none" spc="0" normalizeH="0" baseline="0" noProof="0">
              <a:ln>
                <a:noFill/>
              </a:ln>
              <a:effectLst/>
              <a:uLnTx/>
              <a:uFillTx/>
              <a:latin typeface="Calibri" panose="020F0502020204030204"/>
              <a:cs typeface="Calibri"/>
            </a:endParaRPr>
          </a:p>
          <a:p>
            <a:pPr marL="457200" marR="0" lvl="1" indent="0" algn="l" defTabSz="914400" rtl="0" eaLnBrk="1" fontAlgn="auto" latinLnBrk="0" hangingPunct="1">
              <a:lnSpc>
                <a:spcPct val="110000"/>
              </a:lnSpc>
              <a:spcBef>
                <a:spcPts val="500"/>
              </a:spcBef>
              <a:spcAft>
                <a:spcPts val="0"/>
              </a:spcAft>
              <a:buClrTx/>
              <a:buSzTx/>
              <a:buNone/>
              <a:tabLst/>
              <a:defRPr/>
            </a:pPr>
            <a:endParaRPr lang="en-US" sz="2800" b="0" i="0" u="none" strike="noStrike" kern="1200" cap="none" spc="0" normalizeH="0" baseline="0" noProof="0">
              <a:ln>
                <a:noFill/>
              </a:ln>
              <a:effectLst/>
              <a:uLnTx/>
              <a:uFillTx/>
              <a:latin typeface="Calibri" panose="020F0502020204030204"/>
              <a:cs typeface="Calibri"/>
            </a:endParaRPr>
          </a:p>
          <a:p>
            <a:endParaRPr lang="en-US"/>
          </a:p>
          <a:p>
            <a:endParaRPr lang="en-US"/>
          </a:p>
          <a:p>
            <a:endParaRPr lang="en-US"/>
          </a:p>
          <a:p>
            <a:endParaRPr lang="en-US"/>
          </a:p>
          <a:p>
            <a:endParaRPr lang="en-US"/>
          </a:p>
          <a:p>
            <a:pPr marL="0" indent="0">
              <a:buNone/>
            </a:pPr>
            <a:endParaRPr lang="en-US"/>
          </a:p>
        </p:txBody>
      </p:sp>
    </p:spTree>
    <p:extLst>
      <p:ext uri="{BB962C8B-B14F-4D97-AF65-F5344CB8AC3E}">
        <p14:creationId xmlns:p14="http://schemas.microsoft.com/office/powerpoint/2010/main" val="220679098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a:t>Section 1: What are Cost Transfers &amp; Why Do We Do Them</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7</a:t>
            </a:fld>
            <a:endParaRPr lang="en-US"/>
          </a:p>
        </p:txBody>
      </p:sp>
      <p:sp>
        <p:nvSpPr>
          <p:cNvPr id="5" name="Content Placeholder 4">
            <a:extLst>
              <a:ext uri="{FF2B5EF4-FFF2-40B4-BE49-F238E27FC236}">
                <a16:creationId xmlns:a16="http://schemas.microsoft.com/office/drawing/2014/main" id="{489F3C09-D9B5-F7ED-2720-7181425F4BA4}"/>
              </a:ext>
            </a:extLst>
          </p:cNvPr>
          <p:cNvSpPr>
            <a:spLocks noGrp="1"/>
          </p:cNvSpPr>
          <p:nvPr>
            <p:ph idx="1"/>
          </p:nvPr>
        </p:nvSpPr>
        <p:spPr>
          <a:xfrm>
            <a:off x="285749" y="1045029"/>
            <a:ext cx="10643507" cy="4789714"/>
          </a:xfrm>
        </p:spPr>
        <p:txBody>
          <a:bodyPr vert="horz" lIns="91440" tIns="45720" rIns="91440" bIns="45720" rtlCol="0" anchor="t">
            <a:noAutofit/>
          </a:bodyPr>
          <a:lstStyle/>
          <a:p>
            <a:pPr marL="0" marR="0" lvl="0" indent="0" algn="l" defTabSz="914400" rtl="0" eaLnBrk="1" fontAlgn="auto" latinLnBrk="0" hangingPunct="1">
              <a:lnSpc>
                <a:spcPct val="110000"/>
              </a:lnSpc>
              <a:spcBef>
                <a:spcPts val="1000"/>
              </a:spcBef>
              <a:spcAft>
                <a:spcPts val="0"/>
              </a:spcAft>
              <a:buClrTx/>
              <a:buSzTx/>
              <a:buNone/>
              <a:tabLst/>
              <a:defRPr/>
            </a:pPr>
            <a:r>
              <a:rPr kumimoji="0" lang="en-US" b="0" i="0" u="none" strike="noStrike" kern="1200" cap="none" spc="0" normalizeH="0" baseline="0" noProof="0">
                <a:ln>
                  <a:noFill/>
                </a:ln>
                <a:effectLst/>
                <a:uLnTx/>
                <a:uFillTx/>
                <a:latin typeface="Calibri" panose="020F0502020204030204"/>
                <a:ea typeface="+mn-ea"/>
                <a:cs typeface="+mn-cs"/>
              </a:rPr>
              <a:t>Why do we execute Cost Transfers?</a:t>
            </a:r>
          </a:p>
          <a:p>
            <a:pPr>
              <a:lnSpc>
                <a:spcPct val="110000"/>
              </a:lnSpc>
            </a:pPr>
            <a:r>
              <a:rPr lang="en-US">
                <a:cs typeface="Calibri" panose="020F0502020204030204"/>
              </a:rPr>
              <a:t>To properly cost an expense to the right FCP/Program/Appropriation</a:t>
            </a:r>
          </a:p>
          <a:p>
            <a:r>
              <a:rPr lang="en-US"/>
              <a:t>Reduce prior year balances (close out prior year funds)</a:t>
            </a:r>
            <a:endParaRPr lang="en-US">
              <a:cs typeface="Calibri"/>
            </a:endParaRPr>
          </a:p>
          <a:p>
            <a:r>
              <a:rPr lang="en-US"/>
              <a:t>Reimburse control points from X2 fund balances (</a:t>
            </a:r>
            <a:r>
              <a:rPr lang="en-US">
                <a:ea typeface="+mn-lt"/>
                <a:cs typeface="+mn-lt"/>
              </a:rPr>
              <a:t>transfer the costs from the FCP where they occurred to the reimbursable account to close the loop</a:t>
            </a:r>
            <a:r>
              <a:rPr lang="en-US"/>
              <a:t>/offset the expense in the correct appropriation)</a:t>
            </a:r>
            <a:endParaRPr lang="en-US">
              <a:cs typeface="Calibri"/>
            </a:endParaRPr>
          </a:p>
          <a:p>
            <a:r>
              <a:rPr lang="en-US"/>
              <a:t>Reimburse control points from R1 fund balances (</a:t>
            </a:r>
            <a:r>
              <a:rPr lang="en-US">
                <a:ea typeface="+mn-lt"/>
                <a:cs typeface="+mn-lt"/>
              </a:rPr>
              <a:t>transfer the costs from the FCP where they occurred to the reimbursable account to close the loop</a:t>
            </a:r>
            <a:r>
              <a:rPr lang="en-US"/>
              <a:t>/offset the expense in the correct appropriation)</a:t>
            </a:r>
            <a:endParaRPr lang="en-US">
              <a:cs typeface="Calibri"/>
            </a:endParaRPr>
          </a:p>
          <a:p>
            <a:pPr lvl="1">
              <a:defRPr/>
            </a:pPr>
            <a:r>
              <a:rPr lang="en-US">
                <a:latin typeface="Calibri" panose="020F0502020204030204"/>
                <a:cs typeface="Calibri" panose="020F0502020204030204"/>
              </a:rPr>
              <a:t>Remember – the R1 account expires</a:t>
            </a:r>
          </a:p>
          <a:p>
            <a:pPr marL="0" indent="0">
              <a:buNone/>
              <a:defRPr/>
            </a:pPr>
            <a:endParaRPr lang="en-US" sz="2800" b="0" i="0" u="none" strike="noStrike" kern="1200" cap="none" spc="0" normalizeH="0" baseline="0" noProof="0">
              <a:ln>
                <a:noFill/>
              </a:ln>
              <a:effectLst/>
              <a:uLnTx/>
              <a:uFillTx/>
              <a:latin typeface="Calibri" panose="020F0502020204030204"/>
              <a:cs typeface="Calibri" panose="020F0502020204030204"/>
            </a:endParaRPr>
          </a:p>
          <a:p>
            <a:pPr marL="0" indent="0">
              <a:lnSpc>
                <a:spcPct val="110000"/>
              </a:lnSpc>
              <a:buNone/>
            </a:pPr>
            <a:endParaRPr lang="en-US">
              <a:cs typeface="Calibri" panose="020F0502020204030204"/>
            </a:endParaRPr>
          </a:p>
          <a:p>
            <a:endParaRPr lang="en-US"/>
          </a:p>
          <a:p>
            <a:endParaRPr lang="en-US"/>
          </a:p>
          <a:p>
            <a:endParaRPr lang="en-US"/>
          </a:p>
          <a:p>
            <a:endParaRPr lang="en-US"/>
          </a:p>
          <a:p>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346591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a:xfrm>
            <a:off x="285749" y="166264"/>
            <a:ext cx="11437063" cy="618385"/>
          </a:xfrm>
        </p:spPr>
        <p:txBody>
          <a:bodyPr/>
          <a:lstStyle/>
          <a:p>
            <a:r>
              <a:rPr lang="en-US"/>
              <a:t>Section 1: What are Cost Transfers &amp; Why Do We Do Them</a:t>
            </a:r>
          </a:p>
        </p:txBody>
      </p:sp>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8</a:t>
            </a:fld>
            <a:endParaRPr lang="en-US"/>
          </a:p>
        </p:txBody>
      </p:sp>
      <p:sp>
        <p:nvSpPr>
          <p:cNvPr id="5" name="Content Placeholder 4">
            <a:extLst>
              <a:ext uri="{FF2B5EF4-FFF2-40B4-BE49-F238E27FC236}">
                <a16:creationId xmlns:a16="http://schemas.microsoft.com/office/drawing/2014/main" id="{489F3C09-D9B5-F7ED-2720-7181425F4BA4}"/>
              </a:ext>
            </a:extLst>
          </p:cNvPr>
          <p:cNvSpPr>
            <a:spLocks noGrp="1"/>
          </p:cNvSpPr>
          <p:nvPr>
            <p:ph idx="1"/>
          </p:nvPr>
        </p:nvSpPr>
        <p:spPr>
          <a:xfrm>
            <a:off x="285749" y="1045029"/>
            <a:ext cx="10643507" cy="4789714"/>
          </a:xfrm>
        </p:spPr>
        <p:txBody>
          <a:bodyPr vert="horz" lIns="91440" tIns="45720" rIns="91440" bIns="45720" rtlCol="0" anchor="t">
            <a:noAutofit/>
          </a:bodyPr>
          <a:lstStyle/>
          <a:p>
            <a:pPr marL="0" indent="0">
              <a:lnSpc>
                <a:spcPct val="110000"/>
              </a:lnSpc>
              <a:buNone/>
              <a:defRPr/>
            </a:pPr>
            <a:r>
              <a:rPr lang="en-US">
                <a:latin typeface="Calibri" panose="020F0502020204030204"/>
                <a:cs typeface="Calibri"/>
              </a:rPr>
              <a:t>The difference between a ceiling transfer and a cost transfer:</a:t>
            </a:r>
            <a:endParaRPr lang="en-US" b="0" i="0" u="none" strike="noStrike" kern="1200" cap="none" spc="0" normalizeH="0" baseline="0" noProof="0">
              <a:ln>
                <a:noFill/>
              </a:ln>
              <a:effectLst/>
              <a:uLnTx/>
              <a:uFillTx/>
              <a:latin typeface="Calibri" panose="020F0502020204030204"/>
              <a:cs typeface="Calibri"/>
            </a:endParaRPr>
          </a:p>
          <a:p>
            <a:pPr marL="0" marR="0" lvl="0" indent="0" algn="l" defTabSz="914400">
              <a:lnSpc>
                <a:spcPct val="110000"/>
              </a:lnSpc>
              <a:spcBef>
                <a:spcPts val="1000"/>
              </a:spcBef>
              <a:spcAft>
                <a:spcPts val="0"/>
              </a:spcAft>
              <a:buClrTx/>
              <a:buSzTx/>
              <a:buNone/>
              <a:tabLst/>
              <a:defRPr/>
            </a:pPr>
            <a:endParaRPr lang="en-US" b="0" i="0" u="none" strike="noStrike" kern="1200" cap="none" spc="0" normalizeH="0" baseline="0" noProof="0">
              <a:ln>
                <a:noFill/>
              </a:ln>
              <a:solidFill>
                <a:prstClr val="black"/>
              </a:solidFill>
              <a:effectLst/>
              <a:uLnTx/>
              <a:uFillTx/>
              <a:latin typeface="Calibri" panose="020F0502020204030204"/>
              <a:cs typeface="Calibri"/>
            </a:endParaRPr>
          </a:p>
          <a:p>
            <a:pPr>
              <a:lnSpc>
                <a:spcPct val="110000"/>
              </a:lnSpc>
            </a:pPr>
            <a:r>
              <a:rPr lang="en-US">
                <a:cs typeface="Calibri"/>
              </a:rPr>
              <a:t>Ceiling transfer is moving funds from all other FCP to salary FCP within the same program (does not impact obligations)</a:t>
            </a:r>
          </a:p>
          <a:p>
            <a:pPr marL="0" marR="0" lvl="0" indent="0" algn="l" defTabSz="914400">
              <a:lnSpc>
                <a:spcPct val="110000"/>
              </a:lnSpc>
              <a:spcBef>
                <a:spcPts val="1000"/>
              </a:spcBef>
              <a:spcAft>
                <a:spcPts val="0"/>
              </a:spcAft>
              <a:buClrTx/>
              <a:buSzTx/>
              <a:buNone/>
              <a:tabLst/>
              <a:defRPr/>
            </a:pPr>
            <a:endParaRPr lang="en-US" sz="2800" b="0" i="0" u="none" strike="noStrike" kern="1200" cap="none" spc="0" normalizeH="0" baseline="0" noProof="0">
              <a:ln>
                <a:noFill/>
              </a:ln>
              <a:solidFill>
                <a:prstClr val="black"/>
              </a:solidFill>
              <a:effectLst/>
              <a:uLnTx/>
              <a:uFillTx/>
              <a:latin typeface="Calibri" panose="020F0502020204030204"/>
              <a:cs typeface="Calibri"/>
            </a:endParaRPr>
          </a:p>
          <a:p>
            <a:pPr>
              <a:lnSpc>
                <a:spcPct val="110000"/>
              </a:lnSpc>
            </a:pPr>
            <a:r>
              <a:rPr lang="en-US">
                <a:cs typeface="Calibri"/>
              </a:rPr>
              <a:t>Cost transfer is transferring costs (an obligation that has already been expensed-so the payroll has hit, or the vendor has been paid) to the correct fund control point, program, or appropriation</a:t>
            </a:r>
          </a:p>
          <a:p>
            <a:pPr marL="0" indent="0">
              <a:lnSpc>
                <a:spcPct val="110000"/>
              </a:lnSpc>
              <a:buNone/>
            </a:pPr>
            <a:endParaRPr lang="en-US">
              <a:cs typeface="Calibri"/>
            </a:endParaRPr>
          </a:p>
          <a:p>
            <a:endParaRPr lang="en-US"/>
          </a:p>
          <a:p>
            <a:pPr marL="0" indent="0">
              <a:lnSpc>
                <a:spcPct val="110000"/>
              </a:lnSpc>
              <a:buNone/>
            </a:pPr>
            <a:endParaRPr lang="en-US">
              <a:cs typeface="Calibri"/>
            </a:endParaRPr>
          </a:p>
          <a:p>
            <a:endParaRPr lang="en-US"/>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83209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A8F311-040A-047D-5BE2-095946C33BA1}"/>
              </a:ext>
            </a:extLst>
          </p:cNvPr>
          <p:cNvGraphicFramePr>
            <a:graphicFrameLocks noChangeAspect="1"/>
          </p:cNvGraphicFramePr>
          <p:nvPr>
            <p:custDataLst>
              <p:tags r:id="rId1"/>
            </p:custDataLst>
            <p:extLst>
              <p:ext uri="{D42A27DB-BD31-4B8C-83A1-F6EECF244321}">
                <p14:modId xmlns:p14="http://schemas.microsoft.com/office/powerpoint/2010/main" val="4090007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1" imgH="473" progId="TCLayout.ActiveDocument.1">
                  <p:embed/>
                </p:oleObj>
              </mc:Choice>
              <mc:Fallback>
                <p:oleObj name="think-cell Slide" r:id="rId4" imgW="471" imgH="473" progId="TCLayout.ActiveDocument.1">
                  <p:embed/>
                  <p:pic>
                    <p:nvPicPr>
                      <p:cNvPr id="6" name="think-cell data - do not delete" hidden="1">
                        <a:extLst>
                          <a:ext uri="{FF2B5EF4-FFF2-40B4-BE49-F238E27FC236}">
                            <a16:creationId xmlns:a16="http://schemas.microsoft.com/office/drawing/2014/main" id="{00A8F311-040A-047D-5BE2-095946C33B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9CDACD-F48C-40A4-AAA8-19EC393CDABC}"/>
              </a:ext>
            </a:extLst>
          </p:cNvPr>
          <p:cNvSpPr>
            <a:spLocks noGrp="1"/>
          </p:cNvSpPr>
          <p:nvPr>
            <p:ph type="title"/>
          </p:nvPr>
        </p:nvSpPr>
        <p:spPr/>
        <p:txBody>
          <a:bodyPr vert="horz"/>
          <a:lstStyle/>
          <a:p>
            <a:r>
              <a:rPr lang="en-US"/>
              <a:t>Section 1: When is a Cost Transfer executed vs an IAA</a:t>
            </a:r>
          </a:p>
        </p:txBody>
      </p:sp>
      <p:sp>
        <p:nvSpPr>
          <p:cNvPr id="3" name="Content Placeholder 2">
            <a:extLst>
              <a:ext uri="{FF2B5EF4-FFF2-40B4-BE49-F238E27FC236}">
                <a16:creationId xmlns:a16="http://schemas.microsoft.com/office/drawing/2014/main" id="{14F89BF7-280E-4ED2-A951-111B02A0DF51}"/>
              </a:ext>
            </a:extLst>
          </p:cNvPr>
          <p:cNvSpPr>
            <a:spLocks noGrp="1"/>
          </p:cNvSpPr>
          <p:nvPr>
            <p:ph idx="1"/>
          </p:nvPr>
        </p:nvSpPr>
        <p:spPr>
          <a:xfrm>
            <a:off x="559837" y="1081272"/>
            <a:ext cx="10730204" cy="4562156"/>
          </a:xfrm>
        </p:spPr>
        <p:txBody>
          <a:bodyPr/>
          <a:lstStyle/>
          <a:p>
            <a:pPr marL="0" indent="0">
              <a:buNone/>
            </a:pPr>
            <a:endParaRPr lang="en-US"/>
          </a:p>
        </p:txBody>
      </p:sp>
      <p:sp>
        <p:nvSpPr>
          <p:cNvPr id="4" name="Slide Number Placeholder 3">
            <a:extLst>
              <a:ext uri="{FF2B5EF4-FFF2-40B4-BE49-F238E27FC236}">
                <a16:creationId xmlns:a16="http://schemas.microsoft.com/office/drawing/2014/main" id="{AC9BE658-4053-4E49-A301-9717DD4B6B6D}"/>
              </a:ext>
            </a:extLst>
          </p:cNvPr>
          <p:cNvSpPr>
            <a:spLocks noGrp="1"/>
          </p:cNvSpPr>
          <p:nvPr>
            <p:ph type="sldNum" sz="quarter" idx="12"/>
          </p:nvPr>
        </p:nvSpPr>
        <p:spPr/>
        <p:txBody>
          <a:bodyPr/>
          <a:lstStyle/>
          <a:p>
            <a:fld id="{670A9334-4E67-F94F-A05E-0CE8B74A054E}" type="slidenum">
              <a:rPr lang="en-US" smtClean="0"/>
              <a:t>9</a:t>
            </a:fld>
            <a:endParaRPr lang="en-US"/>
          </a:p>
        </p:txBody>
      </p:sp>
      <p:graphicFrame>
        <p:nvGraphicFramePr>
          <p:cNvPr id="7" name="Table 6">
            <a:extLst>
              <a:ext uri="{FF2B5EF4-FFF2-40B4-BE49-F238E27FC236}">
                <a16:creationId xmlns:a16="http://schemas.microsoft.com/office/drawing/2014/main" id="{88A74B8E-EDC0-5683-9EE6-9F659BCA60D2}"/>
              </a:ext>
            </a:extLst>
          </p:cNvPr>
          <p:cNvGraphicFramePr>
            <a:graphicFrameLocks noGrp="1"/>
          </p:cNvGraphicFramePr>
          <p:nvPr>
            <p:extLst>
              <p:ext uri="{D42A27DB-BD31-4B8C-83A1-F6EECF244321}">
                <p14:modId xmlns:p14="http://schemas.microsoft.com/office/powerpoint/2010/main" val="1107741970"/>
              </p:ext>
            </p:extLst>
          </p:nvPr>
        </p:nvGraphicFramePr>
        <p:xfrm>
          <a:off x="277905" y="878541"/>
          <a:ext cx="11590825" cy="5262306"/>
        </p:xfrm>
        <a:graphic>
          <a:graphicData uri="http://schemas.openxmlformats.org/drawingml/2006/table">
            <a:tbl>
              <a:tblPr firstRow="1" bandRow="1">
                <a:tableStyleId>{5C22544A-7EE6-4342-B048-85BDC9FD1C3A}</a:tableStyleId>
              </a:tblPr>
              <a:tblGrid>
                <a:gridCol w="5679856">
                  <a:extLst>
                    <a:ext uri="{9D8B030D-6E8A-4147-A177-3AD203B41FA5}">
                      <a16:colId xmlns:a16="http://schemas.microsoft.com/office/drawing/2014/main" val="1241955744"/>
                    </a:ext>
                  </a:extLst>
                </a:gridCol>
                <a:gridCol w="5910969">
                  <a:extLst>
                    <a:ext uri="{9D8B030D-6E8A-4147-A177-3AD203B41FA5}">
                      <a16:colId xmlns:a16="http://schemas.microsoft.com/office/drawing/2014/main" val="4179592094"/>
                    </a:ext>
                  </a:extLst>
                </a:gridCol>
              </a:tblGrid>
              <a:tr h="500255">
                <a:tc>
                  <a:txBody>
                    <a:bodyPr/>
                    <a:lstStyle/>
                    <a:p>
                      <a:pPr algn="ctr"/>
                      <a:r>
                        <a:rPr lang="en-US" sz="2400"/>
                        <a:t>IAA</a:t>
                      </a:r>
                    </a:p>
                  </a:txBody>
                  <a:tcPr/>
                </a:tc>
                <a:tc>
                  <a:txBody>
                    <a:bodyPr/>
                    <a:lstStyle/>
                    <a:p>
                      <a:pPr algn="ctr"/>
                      <a:r>
                        <a:rPr lang="en-US" sz="2400"/>
                        <a:t>Cost Transfer</a:t>
                      </a:r>
                    </a:p>
                  </a:txBody>
                  <a:tcPr/>
                </a:tc>
                <a:extLst>
                  <a:ext uri="{0D108BD9-81ED-4DB2-BD59-A6C34878D82A}">
                    <a16:rowId xmlns:a16="http://schemas.microsoft.com/office/drawing/2014/main" val="3527017692"/>
                  </a:ext>
                </a:extLst>
              </a:tr>
              <a:tr h="4762051">
                <a:tc>
                  <a:txBody>
                    <a:bodyPr/>
                    <a:lstStyle/>
                    <a:p>
                      <a:pPr marL="285750" indent="-285750">
                        <a:buFont typeface="Arial" panose="020B0604020202020204" pitchFamily="34" charset="0"/>
                        <a:buChar char="•"/>
                      </a:pPr>
                      <a:r>
                        <a:rPr lang="en-US" sz="2000"/>
                        <a:t>Represents a buy/sell transaction between two  federal entities where goods or services are purchased by one entity from another entity (</a:t>
                      </a:r>
                      <a:r>
                        <a:rPr lang="en-US" sz="2000">
                          <a:hlinkClick r:id="rId6"/>
                        </a:rPr>
                        <a:t>see VA Financial Policy Manual Volume 1-Chapter 11a</a:t>
                      </a:r>
                      <a:r>
                        <a:rPr lang="en-US" sz="2000"/>
                        <a:t>).</a:t>
                      </a:r>
                    </a:p>
                    <a:p>
                      <a:pPr marL="742950" lvl="1" indent="-285750">
                        <a:buFont typeface="Arial" panose="020B0604020202020204" pitchFamily="34" charset="0"/>
                        <a:buChar char="•"/>
                      </a:pPr>
                      <a:r>
                        <a:rPr lang="en-US" sz="2000"/>
                        <a:t>Purchasing a service or supplies from another department at your VAMC, such as pharmacy, MRI, X-Ray or laboratory tests.​</a:t>
                      </a:r>
                    </a:p>
                    <a:p>
                      <a:pPr marL="742950" lvl="1" indent="-285750">
                        <a:buFont typeface="Arial" panose="020B0604020202020204" pitchFamily="34" charset="0"/>
                        <a:buChar char="•"/>
                      </a:pPr>
                      <a:r>
                        <a:rPr lang="en-US" sz="2000"/>
                        <a:t>Other federal agencies Interagency Agreements (see IAA Training).</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a:txBody>
                  <a:tcPr/>
                </a:tc>
                <a:tc>
                  <a:txBody>
                    <a:bodyPr/>
                    <a:lstStyle/>
                    <a:p>
                      <a:pPr marL="285750" indent="-285750">
                        <a:buFont typeface="Arial" panose="020B0604020202020204" pitchFamily="34" charset="0"/>
                        <a:buChar char="•"/>
                      </a:pPr>
                      <a:r>
                        <a:rPr lang="en-US" sz="2000"/>
                        <a:t>Represents a transfer of expenditure (in accordance with  (</a:t>
                      </a:r>
                      <a:r>
                        <a:rPr lang="en-US" sz="2000">
                          <a:hlinkClick r:id="rId7"/>
                        </a:rPr>
                        <a:t>Volume I, Chapter 9, Expenditure Transfers</a:t>
                      </a:r>
                      <a:r>
                        <a:rPr lang="en-US" sz="2000"/>
                        <a:t>)</a:t>
                      </a:r>
                    </a:p>
                    <a:p>
                      <a:pPr marL="742950" lvl="1" indent="-285750">
                        <a:buFont typeface="Arial" panose="020B0604020202020204" pitchFamily="34" charset="0"/>
                        <a:buChar char="•"/>
                      </a:pPr>
                      <a:r>
                        <a:rPr lang="en-US" sz="2000"/>
                        <a:t>Splitting Salary Cost between Research and Clinical should be done by cost transfers and </a:t>
                      </a:r>
                      <a:r>
                        <a:rPr lang="en-US" sz="2000" b="1"/>
                        <a:t>NOT</a:t>
                      </a:r>
                      <a:r>
                        <a:rPr lang="en-US" sz="2000"/>
                        <a:t> an IAA/G-Invoicing.</a:t>
                      </a:r>
                    </a:p>
                    <a:p>
                      <a:pPr marL="742950" lvl="1" indent="-285750">
                        <a:buFont typeface="Arial" panose="020B0604020202020204" pitchFamily="34" charset="0"/>
                        <a:buChar char="•"/>
                      </a:pPr>
                      <a:r>
                        <a:rPr lang="en-US" sz="2000" kern="1200">
                          <a:solidFill>
                            <a:schemeClr val="dk1"/>
                          </a:solidFill>
                          <a:effectLst/>
                          <a:latin typeface="+mn-lt"/>
                          <a:ea typeface="+mn-ea"/>
                          <a:cs typeface="+mn-cs"/>
                        </a:rPr>
                        <a:t>Cost transfers are the appropriate method when salary is involved  for employees that would otherwise be split in appropriations and no tangible services are involved.</a:t>
                      </a:r>
                      <a:endParaRPr lang="en-US" sz="2000"/>
                    </a:p>
                    <a:p>
                      <a:pPr marL="742950" lvl="1" indent="-285750">
                        <a:buFont typeface="Arial" panose="020B0604020202020204" pitchFamily="34" charset="0"/>
                        <a:buChar char="•"/>
                      </a:pPr>
                      <a:r>
                        <a:rPr lang="en-US" sz="2000"/>
                        <a:t>VHA Finance and FSC have instructed ORD that this activity does not represent an exchange of supplies or services (buy/sell transaction) which would require an IAA.</a:t>
                      </a:r>
                    </a:p>
                    <a:p>
                      <a:pPr marL="285750" indent="-285750">
                        <a:buFont typeface="Arial" panose="020B0604020202020204" pitchFamily="34" charset="0"/>
                        <a:buChar char="•"/>
                      </a:pPr>
                      <a:endParaRPr lang="en-US" sz="2000"/>
                    </a:p>
                  </a:txBody>
                  <a:tcPr/>
                </a:tc>
                <a:extLst>
                  <a:ext uri="{0D108BD9-81ED-4DB2-BD59-A6C34878D82A}">
                    <a16:rowId xmlns:a16="http://schemas.microsoft.com/office/drawing/2014/main" val="2377735843"/>
                  </a:ext>
                </a:extLst>
              </a:tr>
            </a:tbl>
          </a:graphicData>
        </a:graphic>
      </p:graphicFrame>
    </p:spTree>
    <p:extLst>
      <p:ext uri="{BB962C8B-B14F-4D97-AF65-F5344CB8AC3E}">
        <p14:creationId xmlns:p14="http://schemas.microsoft.com/office/powerpoint/2010/main" val="2732751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Flores-Mcbride, Rosa</DisplayName>
        <AccountId>143</AccountId>
        <AccountType/>
      </UserInfo>
      <UserInfo>
        <DisplayName>Tetreault, Trisha R.</DisplayName>
        <AccountId>13760</AccountId>
        <AccountType/>
      </UserInfo>
      <UserInfo>
        <DisplayName>Laracuente, Antonio J</DisplayName>
        <AccountId>118</AccountId>
        <AccountType/>
      </UserInfo>
      <UserInfo>
        <DisplayName>Berlow, Jason</DisplayName>
        <AccountId>6495</AccountId>
        <AccountType/>
      </UserInfo>
      <UserInfo>
        <DisplayName>Olson, Erin (STL)</DisplayName>
        <AccountId>949</AccountId>
        <AccountType/>
      </UserInfo>
      <UserInfo>
        <DisplayName>Verwiel, John M.</DisplayName>
        <AccountId>1463</AccountId>
        <AccountType/>
      </UserInfo>
      <UserInfo>
        <DisplayName>Points, Kari</DisplayName>
        <AccountId>1523</AccountId>
        <AccountType/>
      </UserInfo>
      <UserInfo>
        <DisplayName>Qureshi, Mueez K. (RBMC)</DisplayName>
        <AccountId>20806</AccountId>
        <AccountType/>
      </UserInfo>
      <UserInfo>
        <DisplayName>Murphy, Diane E.</DisplayName>
        <AccountId>16235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E57CB-D684-43D4-8A95-57E34A9346BC}">
  <ds:schemaRefs>
    <ds:schemaRef ds:uri="http://schemas.microsoft.com/sharepoint/v3/contenttype/forms"/>
  </ds:schemaRefs>
</ds:datastoreItem>
</file>

<file path=customXml/itemProps2.xml><?xml version="1.0" encoding="utf-8"?>
<ds:datastoreItem xmlns:ds="http://schemas.openxmlformats.org/officeDocument/2006/customXml" ds:itemID="{4AEBE9D3-4971-4AC7-9A51-C7C39C7FEDB3}">
  <ds:schemaRefs>
    <ds:schemaRef ds:uri="http://schemas.microsoft.com/office/2006/documentManagement/types"/>
    <ds:schemaRef ds:uri="http://purl.org/dc/terms/"/>
    <ds:schemaRef ds:uri="http://purl.org/dc/dcmitype/"/>
    <ds:schemaRef ds:uri="http://schemas.microsoft.com/office/infopath/2007/PartnerControls"/>
    <ds:schemaRef ds:uri="b3b97a4c-43ac-46e7-9970-904f1e1efc09"/>
    <ds:schemaRef ds:uri="http://schemas.openxmlformats.org/package/2006/metadata/core-properties"/>
    <ds:schemaRef ds:uri="http://purl.org/dc/elements/1.1/"/>
    <ds:schemaRef ds:uri="http://schemas.microsoft.com/office/2006/metadata/properties"/>
    <ds:schemaRef ds:uri="77dce447-0566-47ff-8c07-c9b85fda5322"/>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BC34063-25FA-46B2-8C78-50F6CB925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4099</Words>
  <Application>Microsoft Office PowerPoint</Application>
  <PresentationFormat>Widescreen</PresentationFormat>
  <Paragraphs>324</Paragraphs>
  <Slides>36</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Bradley Hand ITC</vt:lpstr>
      <vt:lpstr>Calibri</vt:lpstr>
      <vt:lpstr>Calibri Light</vt:lpstr>
      <vt:lpstr>Wingdings</vt:lpstr>
      <vt:lpstr>1_Office Theme</vt:lpstr>
      <vt:lpstr>think-cell Slide</vt:lpstr>
      <vt:lpstr>PowerPoint Presentation</vt:lpstr>
      <vt:lpstr>Housekeeping Notes</vt:lpstr>
      <vt:lpstr>Objectives for Today’s Training</vt:lpstr>
      <vt:lpstr>Section 1: Introductory Concepts </vt:lpstr>
      <vt:lpstr>Section 1: What are the VA’s Policies regarding expenditure transfers?</vt:lpstr>
      <vt:lpstr>Section 1: What are Cost Transfers &amp; Why Do We Do Them</vt:lpstr>
      <vt:lpstr>Section 1: What are Cost Transfers &amp; Why Do We Do Them</vt:lpstr>
      <vt:lpstr>Section 1: What are Cost Transfers &amp; Why Do We Do Them</vt:lpstr>
      <vt:lpstr>Section 1: When is a Cost Transfer executed vs an IAA</vt:lpstr>
      <vt:lpstr>Section 1: The Different Types of Cost Transfers</vt:lpstr>
      <vt:lpstr>Section 2: Current Year to Prior Year Cost Transfers</vt:lpstr>
      <vt:lpstr>Section 2: Overview of Current Year to Prior Year Transfers</vt:lpstr>
      <vt:lpstr>Section 2: Moving the Ceilings</vt:lpstr>
      <vt:lpstr>Section 2: Moving the Ceilings (Example)</vt:lpstr>
      <vt:lpstr>Section 2: Moving the Ceilings (Example)</vt:lpstr>
      <vt:lpstr>Section 2: Creating the Request</vt:lpstr>
      <vt:lpstr>Section 2: Send Request to Fiscal</vt:lpstr>
      <vt:lpstr>Section 3: When to Use Inter-Program Transfers</vt:lpstr>
      <vt:lpstr>Section 3: Example of Salary Cost Transfer</vt:lpstr>
      <vt:lpstr>Section 3: All Other FCP Cost Transfers</vt:lpstr>
      <vt:lpstr>Section 4: Transfers Between 0161A1 and Medical Center</vt:lpstr>
      <vt:lpstr>Section 4: Sample Memorandum of Understanding</vt:lpstr>
      <vt:lpstr>Section 4: All Other FCP Cost Transfers</vt:lpstr>
      <vt:lpstr>Section 5: Reimbursements</vt:lpstr>
      <vt:lpstr>Section 5: Reimbursement Step by Step</vt:lpstr>
      <vt:lpstr>Section 5: As Reimbursements are Received</vt:lpstr>
      <vt:lpstr>Section 5: Reimbursement Example</vt:lpstr>
      <vt:lpstr>Section 5: Always Check to Confirm Transfer was Completed</vt:lpstr>
      <vt:lpstr> Section 6: Toxic Exposure Fund (TEF) Additional Requirements </vt:lpstr>
      <vt:lpstr> Section 6: Toxic Exposure Fund (TEF)</vt:lpstr>
      <vt:lpstr>Section 6: A Note About Toxic Exposure Funding </vt:lpstr>
      <vt:lpstr> Section 6: TEF Reporting </vt:lpstr>
      <vt:lpstr>Section 7: Budget Status and SharePoint Site</vt:lpstr>
      <vt:lpstr> </vt:lpstr>
      <vt:lpstr>ORD Finance Resource Center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Expenditure Transfers in Research</dc:title>
  <dc:subject>Expenditure Transfers in Research</dc:subject>
  <dc:creator>VA ORPPE</dc:creator>
  <cp:keywords>Expenditure Transfers in Research</cp:keywords>
  <cp:lastModifiedBy>Rivera, Portia T</cp:lastModifiedBy>
  <cp:revision>3</cp:revision>
  <dcterms:created xsi:type="dcterms:W3CDTF">2022-08-04T15:38:13Z</dcterms:created>
  <dcterms:modified xsi:type="dcterms:W3CDTF">2023-06-29T12:35:39Z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MSIP_Label_7f97ea9d-daff-4c91-a4f1-55d953dbb0fc_Enabled">
    <vt:lpwstr>true</vt:lpwstr>
  </property>
  <property fmtid="{D5CDD505-2E9C-101B-9397-08002B2CF9AE}" pid="4" name="MSIP_Label_7f97ea9d-daff-4c91-a4f1-55d953dbb0fc_SetDate">
    <vt:lpwstr>2023-05-31T22:46:49Z</vt:lpwstr>
  </property>
  <property fmtid="{D5CDD505-2E9C-101B-9397-08002B2CF9AE}" pid="5" name="MSIP_Label_7f97ea9d-daff-4c91-a4f1-55d953dbb0fc_Method">
    <vt:lpwstr>Standard</vt:lpwstr>
  </property>
  <property fmtid="{D5CDD505-2E9C-101B-9397-08002B2CF9AE}" pid="6" name="MSIP_Label_7f97ea9d-daff-4c91-a4f1-55d953dbb0fc_Name">
    <vt:lpwstr>Public</vt:lpwstr>
  </property>
  <property fmtid="{D5CDD505-2E9C-101B-9397-08002B2CF9AE}" pid="7" name="MSIP_Label_7f97ea9d-daff-4c91-a4f1-55d953dbb0fc_SiteId">
    <vt:lpwstr>58196b33-812d-4eb0-ad27-fc2dd9de53eb</vt:lpwstr>
  </property>
  <property fmtid="{D5CDD505-2E9C-101B-9397-08002B2CF9AE}" pid="8" name="MSIP_Label_7f97ea9d-daff-4c91-a4f1-55d953dbb0fc_ActionId">
    <vt:lpwstr>9c6e3927-45c7-4b67-a835-fd48e7577cdd</vt:lpwstr>
  </property>
  <property fmtid="{D5CDD505-2E9C-101B-9397-08002B2CF9AE}" pid="9" name="MSIP_Label_7f97ea9d-daff-4c91-a4f1-55d953dbb0fc_ContentBits">
    <vt:lpwstr>0</vt:lpwstr>
  </property>
  <property fmtid="{D5CDD505-2E9C-101B-9397-08002B2CF9AE}" pid="10" name="MediaServiceImageTags">
    <vt:lpwstr/>
  </property>
</Properties>
</file>