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4"/>
  </p:notesMasterIdLst>
  <p:sldIdLst>
    <p:sldId id="277" r:id="rId5"/>
    <p:sldId id="649" r:id="rId6"/>
    <p:sldId id="2141411755" r:id="rId7"/>
    <p:sldId id="279" r:id="rId8"/>
    <p:sldId id="653" r:id="rId9"/>
    <p:sldId id="658" r:id="rId10"/>
    <p:sldId id="655" r:id="rId11"/>
    <p:sldId id="878" r:id="rId12"/>
    <p:sldId id="968" r:id="rId13"/>
    <p:sldId id="2141411756" r:id="rId14"/>
    <p:sldId id="2141411757" r:id="rId15"/>
    <p:sldId id="2141411758" r:id="rId16"/>
    <p:sldId id="2141411759" r:id="rId17"/>
    <p:sldId id="2141411760" r:id="rId18"/>
    <p:sldId id="2141411778" r:id="rId19"/>
    <p:sldId id="970" r:id="rId20"/>
    <p:sldId id="971" r:id="rId21"/>
    <p:sldId id="2141411761" r:id="rId22"/>
    <p:sldId id="2141411762" r:id="rId23"/>
    <p:sldId id="2141411763" r:id="rId24"/>
    <p:sldId id="2141411764" r:id="rId25"/>
    <p:sldId id="2141411765" r:id="rId26"/>
    <p:sldId id="972" r:id="rId27"/>
    <p:sldId id="973" r:id="rId28"/>
    <p:sldId id="2141411766" r:id="rId29"/>
    <p:sldId id="2141411767" r:id="rId30"/>
    <p:sldId id="2141411768" r:id="rId31"/>
    <p:sldId id="2141411769" r:id="rId32"/>
    <p:sldId id="2141411770" r:id="rId33"/>
    <p:sldId id="2141411771" r:id="rId34"/>
    <p:sldId id="2141411772" r:id="rId35"/>
    <p:sldId id="2141411773" r:id="rId36"/>
    <p:sldId id="2141411774" r:id="rId37"/>
    <p:sldId id="307" r:id="rId38"/>
    <p:sldId id="2141411739" r:id="rId39"/>
    <p:sldId id="2141411740" r:id="rId40"/>
    <p:sldId id="2141411742" r:id="rId41"/>
    <p:sldId id="2141411743" r:id="rId42"/>
    <p:sldId id="2141411776" r:id="rId43"/>
    <p:sldId id="2141411746" r:id="rId44"/>
    <p:sldId id="2141411777" r:id="rId45"/>
    <p:sldId id="2141411747" r:id="rId46"/>
    <p:sldId id="2141411748" r:id="rId47"/>
    <p:sldId id="2141411751" r:id="rId48"/>
    <p:sldId id="2141411775" r:id="rId49"/>
    <p:sldId id="645" r:id="rId50"/>
    <p:sldId id="646" r:id="rId51"/>
    <p:sldId id="648" r:id="rId52"/>
    <p:sldId id="33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EDB801-0442-4E95-0783-33D82F4F4D70}" name="Workman, Don E." initials="WDE" userId="S::Don.Workman@va.gov::0a3d2f99-f7e7-4296-970f-bb7eab0cd3e8" providerId="AD"/>
  <p188:author id="{66EC395F-2F34-6066-C7E3-BAC20BAC8DD2}" name="Tenhula, Wendy" initials="TW" userId="S::wendy.tenhula@va.gov::2516237c-d134-48ae-980f-0c75f510b772" providerId="AD"/>
  <p188:author id="{64E93262-8E67-8201-43B0-18E4C81CE750}" name="Laracuente, Antonio J" initials="LJ" userId="S::antonio.laracuente03@va.gov::f26025aa-017e-46da-97dd-4f9d498fb1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rguson, Stephanie L." initials="FSL" lastIdx="10" clrIdx="0">
    <p:extLst>
      <p:ext uri="{19B8F6BF-5375-455C-9EA6-DF929625EA0E}">
        <p15:presenceInfo xmlns:p15="http://schemas.microsoft.com/office/powerpoint/2012/main" userId="S::Stephanie.Ferguson18@va.gov::12a5ede6-b495-4eb3-bb76-c4880202b7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22" autoAdjust="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AC809-AD55-4680-9172-8613891DBF43}" type="datetimeFigureOut">
              <a:rPr lang="en-US" smtClean="0"/>
              <a:t>7/6/2023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5C5C3-08BB-43EB-B130-D52380FEC2AB}" type="slidenum">
              <a:rPr lang="en-US" smtClean="0"/>
              <a:t>‹#›</a:t>
            </a:fld>
            <a:endParaRPr lang="en-US" dirty="0"/>
          </a:p>
        </p:txBody>
      </p:sp>
    </p:spTree>
    <p:extLst>
      <p:ext uri="{BB962C8B-B14F-4D97-AF65-F5344CB8AC3E}">
        <p14:creationId xmlns:p14="http://schemas.microsoft.com/office/powerpoint/2010/main" val="716535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5</a:t>
            </a:fld>
            <a:endParaRPr lang="en-US" dirty="0"/>
          </a:p>
        </p:txBody>
      </p:sp>
    </p:spTree>
    <p:extLst>
      <p:ext uri="{BB962C8B-B14F-4D97-AF65-F5344CB8AC3E}">
        <p14:creationId xmlns:p14="http://schemas.microsoft.com/office/powerpoint/2010/main" val="4147832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8</a:t>
            </a:fld>
            <a:endParaRPr lang="en-US" dirty="0"/>
          </a:p>
        </p:txBody>
      </p:sp>
    </p:spTree>
    <p:extLst>
      <p:ext uri="{BB962C8B-B14F-4D97-AF65-F5344CB8AC3E}">
        <p14:creationId xmlns:p14="http://schemas.microsoft.com/office/powerpoint/2010/main" val="321976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9</a:t>
            </a:fld>
            <a:endParaRPr lang="en-US" dirty="0"/>
          </a:p>
        </p:txBody>
      </p:sp>
    </p:spTree>
    <p:extLst>
      <p:ext uri="{BB962C8B-B14F-4D97-AF65-F5344CB8AC3E}">
        <p14:creationId xmlns:p14="http://schemas.microsoft.com/office/powerpoint/2010/main" val="1785818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10</a:t>
            </a:fld>
            <a:endParaRPr lang="en-US" dirty="0"/>
          </a:p>
        </p:txBody>
      </p:sp>
    </p:spTree>
    <p:extLst>
      <p:ext uri="{BB962C8B-B14F-4D97-AF65-F5344CB8AC3E}">
        <p14:creationId xmlns:p14="http://schemas.microsoft.com/office/powerpoint/2010/main" val="2969246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11</a:t>
            </a:fld>
            <a:endParaRPr lang="en-US" dirty="0"/>
          </a:p>
        </p:txBody>
      </p:sp>
    </p:spTree>
    <p:extLst>
      <p:ext uri="{BB962C8B-B14F-4D97-AF65-F5344CB8AC3E}">
        <p14:creationId xmlns:p14="http://schemas.microsoft.com/office/powerpoint/2010/main" val="1397045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12</a:t>
            </a:fld>
            <a:endParaRPr lang="en-US" dirty="0"/>
          </a:p>
        </p:txBody>
      </p:sp>
    </p:spTree>
    <p:extLst>
      <p:ext uri="{BB962C8B-B14F-4D97-AF65-F5344CB8AC3E}">
        <p14:creationId xmlns:p14="http://schemas.microsoft.com/office/powerpoint/2010/main" val="1919874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41</a:t>
            </a:fld>
            <a:endParaRPr lang="en-US" dirty="0"/>
          </a:p>
        </p:txBody>
      </p:sp>
    </p:spTree>
    <p:extLst>
      <p:ext uri="{BB962C8B-B14F-4D97-AF65-F5344CB8AC3E}">
        <p14:creationId xmlns:p14="http://schemas.microsoft.com/office/powerpoint/2010/main" val="106372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5E9596-4C46-47D4-A545-08389D598C62}" type="datetimeFigureOut">
              <a:rPr lang="en-US" smtClean="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4056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51251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7754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50EE7798-284D-44E6-BD33-EC3C7F4CA87C}" type="slidenum">
              <a:rPr lang="en-US" smtClean="0"/>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1502554298"/>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118081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700464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40266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947999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05091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49619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5013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1"/>
            </p:custDataLst>
            <p:extLst>
              <p:ext uri="{D42A27DB-BD31-4B8C-83A1-F6EECF244321}">
                <p14:modId xmlns:p14="http://schemas.microsoft.com/office/powerpoint/2010/main" val="1619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86166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040852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23662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5E9596-4C46-47D4-A545-08389D598C62}" type="datetimeFigureOut">
              <a:rPr lang="en-US" smtClean="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86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5E9596-4C46-47D4-A545-08389D598C62}" type="datetimeFigureOut">
              <a:rPr lang="en-US" smtClean="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1263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5E9596-4C46-47D4-A545-08389D598C62}" type="datetimeFigureOut">
              <a:rPr lang="en-US" smtClean="0"/>
              <a:t>7/6/2023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16492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5E9596-4C46-47D4-A545-08389D598C62}" type="datetimeFigureOut">
              <a:rPr lang="en-US" smtClean="0"/>
              <a:t>7/6/2023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22497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E9596-4C46-47D4-A545-08389D598C62}" type="datetimeFigureOut">
              <a:rPr lang="en-US" smtClean="0"/>
              <a:t>7/6/2023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274979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65565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2243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3"/>
            </p:custDataLst>
            <p:extLst>
              <p:ext uri="{D42A27DB-BD31-4B8C-83A1-F6EECF244321}">
                <p14:modId xmlns:p14="http://schemas.microsoft.com/office/powerpoint/2010/main" val="3601188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95" imgH="396" progId="TCLayout.ActiveDocument.1">
                  <p:embed/>
                </p:oleObj>
              </mc:Choice>
              <mc:Fallback>
                <p:oleObj name="think-cell Slide" r:id="rId25"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E9596-4C46-47D4-A545-08389D598C62}" type="datetimeFigureOut">
              <a:rPr lang="en-US" smtClean="0"/>
              <a:t>7/6/2023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E7798-284D-44E6-BD33-EC3C7F4CA87C}" type="slidenum">
              <a:rPr lang="en-US" smtClean="0"/>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340002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research.va.gov/programs/orppe/CDC-IRB-TPOXX-EAIND-Program.cf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Irbrelianceandsirbexceptions@va.gov" TargetMode="External"/><Relationship Id="rId2" Type="http://schemas.openxmlformats.org/officeDocument/2006/relationships/hyperlink" Target="mailto:regaffairs@cdc.gov" TargetMode="External"/><Relationship Id="rId1" Type="http://schemas.openxmlformats.org/officeDocument/2006/relationships/slideLayout" Target="../slideLayouts/slideLayout2.xml"/><Relationship Id="rId5" Type="http://schemas.openxmlformats.org/officeDocument/2006/relationships/hyperlink" Target="mailto:Elizabeth.Clark3@va.gov" TargetMode="External"/><Relationship Id="rId4" Type="http://schemas.openxmlformats.org/officeDocument/2006/relationships/hyperlink" Target="mailto:Priscilla.Craig@va.gov"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irc.cdc.gov/surveys/?s=N3KPDHHPAJARPR7X" TargetMode="External"/><Relationship Id="rId2" Type="http://schemas.openxmlformats.org/officeDocument/2006/relationships/hyperlink" Target="mailto:regaffairs@cdc.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gcc02.safelinks.protection.outlook.com/?url=https%3A%2F%2Fairc.cdc.gov%2Fsurveys%2F%3Fs%3DN3KPDHHPAJARPR7X&amp;data=05%7C01%7C%7Cc75fc896555f48e8940808db6e0ac766%7Ce95f1b23abaf45ee821db7ab251ab3bf%7C0%7C0%7C638224765301007631%7CUnknown%7CTWFpbGZsb3d8eyJWIjoiMC4wLjAwMDAiLCJQIjoiV2luMzIiLCJBTiI6Ik1haWwiLCJXVCI6Mn0%3D%7C3000%7C%7C%7C&amp;sdata=wyznVaztJaA6Zo87rCsbFGcJXNUISxgyzyJmpHFw3DU%3D&amp;reserved=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regaffairs@cdc.gov" TargetMode="External"/><Relationship Id="rId2" Type="http://schemas.openxmlformats.org/officeDocument/2006/relationships/hyperlink" Target="https://www.research.va.gov/programs/orppe/CDC-IRB-TPOXX-EAIND-Program.cf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research.va.gov/programs/orppe/irb_relationships.cfm#:~:text=Implementation%20of%20the%20Single%20IRB%20Requirement%20in%20the,in%20all%20cases%20is%20not%20logical%20or%20feasible."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research.va.gov/programs/orppe/education/webinars/archives.cf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mailto:VHACOORDREGULATORY@VA.GOV"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research.va.gov/programs/orppe/VA-Specific-Requirements-Informed-Consent-HIPAA-Commercial-IRB.pdf" TargetMode="External"/><Relationship Id="rId7" Type="http://schemas.openxmlformats.org/officeDocument/2006/relationships/hyperlink" Target="https://www.va.gov/vhapublications/" TargetMode="External"/><Relationship Id="rId2" Type="http://schemas.openxmlformats.org/officeDocument/2006/relationships/hyperlink" Target="https://www.cdc.gov/poxvirus/monkeypox/clinicians/obtaining-tecovirimat.html" TargetMode="External"/><Relationship Id="rId1" Type="http://schemas.openxmlformats.org/officeDocument/2006/relationships/slideLayout" Target="../slideLayouts/slideLayout2.xml"/><Relationship Id="rId6" Type="http://schemas.openxmlformats.org/officeDocument/2006/relationships/hyperlink" Target="https://vhacdwdwhvda01.vha.med.va.gov/vaeda/home#/" TargetMode="External"/><Relationship Id="rId5" Type="http://schemas.openxmlformats.org/officeDocument/2006/relationships/hyperlink" Target="https://airc.cdc.gov/surveys/?s=N3KPDHHPAJARPR7X" TargetMode="External"/><Relationship Id="rId4" Type="http://schemas.openxmlformats.org/officeDocument/2006/relationships/hyperlink" Target="https://www.research.va.gov/programs/orppe/irb_relationships.cf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research.va.gov/programs/orppe/CDC-IRB-TPOXX-EAIND-Program.cf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poxvirus/mpox/clinicians/obtaining-tecovirimat.html#protoco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41DF-193A-435B-8421-CB7C40252F41}"/>
              </a:ext>
            </a:extLst>
          </p:cNvPr>
          <p:cNvSpPr>
            <a:spLocks noGrp="1"/>
          </p:cNvSpPr>
          <p:nvPr>
            <p:ph type="ctrTitle"/>
          </p:nvPr>
        </p:nvSpPr>
        <p:spPr>
          <a:xfrm>
            <a:off x="424543" y="694943"/>
            <a:ext cx="11027228" cy="2847965"/>
          </a:xfrm>
        </p:spPr>
        <p:txBody>
          <a:bodyPr vert="horz" lIns="91440" tIns="45720" rIns="91440" bIns="45720" rtlCol="0" anchor="ctr">
            <a:normAutofit/>
          </a:bodyPr>
          <a:lstStyle/>
          <a:p>
            <a:br>
              <a:rPr lang="en-US" sz="3400" kern="1200" dirty="0">
                <a:solidFill>
                  <a:schemeClr val="tx1"/>
                </a:solidFill>
                <a:latin typeface="+mj-lt"/>
                <a:ea typeface="+mj-ea"/>
                <a:cs typeface="+mj-cs"/>
              </a:rPr>
            </a:br>
            <a:br>
              <a:rPr lang="en-US" sz="4000" kern="1200" dirty="0">
                <a:solidFill>
                  <a:schemeClr val="tx1"/>
                </a:solidFill>
                <a:latin typeface="+mj-lt"/>
                <a:ea typeface="+mj-ea"/>
                <a:cs typeface="+mj-cs"/>
              </a:rPr>
            </a:br>
            <a:r>
              <a:rPr lang="en-US" sz="4000" kern="1200" dirty="0">
                <a:solidFill>
                  <a:schemeClr val="tx1"/>
                </a:solidFill>
                <a:latin typeface="+mn-lt"/>
                <a:ea typeface="+mj-ea"/>
                <a:cs typeface="+mj-cs"/>
              </a:rPr>
              <a:t>Bi-Monthly Updates in Human Research Protections</a:t>
            </a:r>
            <a:endParaRPr lang="en-US" sz="4000" b="1" kern="1200" dirty="0">
              <a:solidFill>
                <a:schemeClr val="tx1"/>
              </a:solidFill>
              <a:latin typeface="+mn-lt"/>
              <a:ea typeface="+mj-ea"/>
              <a:cs typeface="+mj-cs"/>
            </a:endParaRPr>
          </a:p>
        </p:txBody>
      </p:sp>
      <p:sp>
        <p:nvSpPr>
          <p:cNvPr id="3" name="Subtitle 2">
            <a:extLst>
              <a:ext uri="{FF2B5EF4-FFF2-40B4-BE49-F238E27FC236}">
                <a16:creationId xmlns:a16="http://schemas.microsoft.com/office/drawing/2014/main" id="{59C66D95-5A21-441B-B45F-6BF7AE26B43C}"/>
              </a:ext>
            </a:extLst>
          </p:cNvPr>
          <p:cNvSpPr>
            <a:spLocks noGrp="1"/>
          </p:cNvSpPr>
          <p:nvPr>
            <p:ph type="subTitle" idx="1"/>
          </p:nvPr>
        </p:nvSpPr>
        <p:spPr>
          <a:xfrm>
            <a:off x="2220686" y="3771934"/>
            <a:ext cx="7721967" cy="2281416"/>
          </a:xfrm>
        </p:spPr>
        <p:txBody>
          <a:bodyPr vert="horz" lIns="91440" tIns="45720" rIns="91440" bIns="45720" rtlCol="0" anchor="ctr">
            <a:normAutofit/>
          </a:bodyPr>
          <a:lstStyle/>
          <a:p>
            <a:r>
              <a:rPr lang="en-US" sz="2200" dirty="0">
                <a:effectLst/>
              </a:rPr>
              <a:t>Office of Research </a:t>
            </a:r>
            <a:r>
              <a:rPr lang="en-US" sz="2200" dirty="0"/>
              <a:t>Protections, Policy, &amp; Education (ORPP&amp;E)                      VHA Office of Research and Development (ORD)</a:t>
            </a:r>
            <a:endParaRPr lang="en-US" sz="2200" dirty="0">
              <a:effectLst/>
            </a:endParaRPr>
          </a:p>
          <a:p>
            <a:r>
              <a:rPr lang="en-US" sz="2200" dirty="0"/>
              <a:t>June 28, 2023</a:t>
            </a:r>
          </a:p>
          <a:p>
            <a:pPr indent="-228600" algn="l">
              <a:buFont typeface="Arial" panose="020B0604020202020204" pitchFamily="34" charset="0"/>
              <a:buChar char="•"/>
            </a:pPr>
            <a:endParaRPr lang="en-US" sz="2200" dirty="0"/>
          </a:p>
        </p:txBody>
      </p:sp>
    </p:spTree>
    <p:extLst>
      <p:ext uri="{BB962C8B-B14F-4D97-AF65-F5344CB8AC3E}">
        <p14:creationId xmlns:p14="http://schemas.microsoft.com/office/powerpoint/2010/main" val="753555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15FEE5-E14C-4B9B-B5E4-516790B29D0A}"/>
              </a:ext>
            </a:extLst>
          </p:cNvPr>
          <p:cNvSpPr>
            <a:spLocks noGrp="1"/>
          </p:cNvSpPr>
          <p:nvPr>
            <p:ph type="title"/>
          </p:nvPr>
        </p:nvSpPr>
        <p:spPr>
          <a:xfrm>
            <a:off x="229960" y="155378"/>
            <a:ext cx="11820526" cy="618385"/>
          </a:xfrm>
        </p:spPr>
        <p:txBody>
          <a:bodyPr/>
          <a:lstStyle/>
          <a:p>
            <a:r>
              <a:rPr lang="en-US" sz="3200" dirty="0"/>
              <a:t>CDC EAP IND Program: Revised Protocol Version 6.3; May 5, 2023</a:t>
            </a:r>
          </a:p>
        </p:txBody>
      </p:sp>
      <p:sp>
        <p:nvSpPr>
          <p:cNvPr id="6" name="Content Placeholder 5">
            <a:extLst>
              <a:ext uri="{FF2B5EF4-FFF2-40B4-BE49-F238E27FC236}">
                <a16:creationId xmlns:a16="http://schemas.microsoft.com/office/drawing/2014/main" id="{80BF55ED-E4F1-4166-85A1-9B6C77F0AFEE}"/>
              </a:ext>
            </a:extLst>
          </p:cNvPr>
          <p:cNvSpPr>
            <a:spLocks noGrp="1"/>
          </p:cNvSpPr>
          <p:nvPr>
            <p:ph idx="1"/>
          </p:nvPr>
        </p:nvSpPr>
        <p:spPr>
          <a:xfrm>
            <a:off x="121103" y="860877"/>
            <a:ext cx="11732079" cy="4351338"/>
          </a:xfrm>
        </p:spPr>
        <p:txBody>
          <a:bodyPr/>
          <a:lstStyle/>
          <a:p>
            <a:r>
              <a:rPr lang="en-US" dirty="0"/>
              <a:t>Summary of protocol revisions approved by the CDC IRB under expedited review:</a:t>
            </a:r>
          </a:p>
          <a:p>
            <a:pPr lvl="1"/>
            <a:r>
              <a:rPr lang="en-US" sz="2800" dirty="0"/>
              <a:t>Added/updated relevant information from the 2022 </a:t>
            </a:r>
            <a:r>
              <a:rPr lang="en-US" sz="2800" dirty="0" err="1"/>
              <a:t>Mpox</a:t>
            </a:r>
            <a:r>
              <a:rPr lang="en-US" sz="2800" dirty="0"/>
              <a:t> response;</a:t>
            </a:r>
          </a:p>
          <a:p>
            <a:pPr lvl="1"/>
            <a:r>
              <a:rPr lang="en-US" sz="2800" dirty="0"/>
              <a:t>Included relevant updates from the CDC’s published interim clinical guidance for treatment of mpox, treatment considerations based on severity of </a:t>
            </a:r>
            <a:r>
              <a:rPr lang="en-US" sz="2800" dirty="0" err="1"/>
              <a:t>Mpox</a:t>
            </a:r>
            <a:r>
              <a:rPr lang="en-US" sz="2800" dirty="0"/>
              <a:t> disease, revised text regarding clinical trial (STOMP) for Tecovirimat treatment;</a:t>
            </a:r>
          </a:p>
          <a:p>
            <a:pPr lvl="1"/>
            <a:r>
              <a:rPr lang="en-US" sz="2800" dirty="0"/>
              <a:t>Added clarifying text regarding duration therapy and available information regarding Tecovirimat resistance; and </a:t>
            </a:r>
          </a:p>
          <a:p>
            <a:pPr lvl="1"/>
            <a:r>
              <a:rPr lang="en-US" sz="2800" dirty="0"/>
              <a:t>Updated the instruction for enhanced clarity regarding completion of Patient Intake, Clinical Outcomes, MedWatch forms for submitting to CDC with text clarification on evolving outbreak or public health emergency situations that may change reporting requirements. </a:t>
            </a:r>
          </a:p>
          <a:p>
            <a:pPr marL="0" indent="0">
              <a:buNone/>
            </a:pPr>
            <a:endParaRPr lang="en-US" dirty="0"/>
          </a:p>
        </p:txBody>
      </p:sp>
    </p:spTree>
    <p:extLst>
      <p:ext uri="{BB962C8B-B14F-4D97-AF65-F5344CB8AC3E}">
        <p14:creationId xmlns:p14="http://schemas.microsoft.com/office/powerpoint/2010/main" val="1494882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15FEE5-E14C-4B9B-B5E4-516790B29D0A}"/>
              </a:ext>
            </a:extLst>
          </p:cNvPr>
          <p:cNvSpPr>
            <a:spLocks noGrp="1"/>
          </p:cNvSpPr>
          <p:nvPr>
            <p:ph type="title"/>
          </p:nvPr>
        </p:nvSpPr>
        <p:spPr>
          <a:xfrm>
            <a:off x="229960" y="155378"/>
            <a:ext cx="11962040" cy="618385"/>
          </a:xfrm>
        </p:spPr>
        <p:txBody>
          <a:bodyPr/>
          <a:lstStyle/>
          <a:p>
            <a:r>
              <a:rPr lang="en-US" sz="3200" dirty="0"/>
              <a:t>CDC EAP IND Program: Revised Protocol Version 6.3; May 5, 2023  (cont.)</a:t>
            </a:r>
          </a:p>
        </p:txBody>
      </p:sp>
      <p:sp>
        <p:nvSpPr>
          <p:cNvPr id="6" name="Content Placeholder 5">
            <a:extLst>
              <a:ext uri="{FF2B5EF4-FFF2-40B4-BE49-F238E27FC236}">
                <a16:creationId xmlns:a16="http://schemas.microsoft.com/office/drawing/2014/main" id="{80BF55ED-E4F1-4166-85A1-9B6C77F0AFEE}"/>
              </a:ext>
            </a:extLst>
          </p:cNvPr>
          <p:cNvSpPr>
            <a:spLocks noGrp="1"/>
          </p:cNvSpPr>
          <p:nvPr>
            <p:ph idx="1"/>
          </p:nvPr>
        </p:nvSpPr>
        <p:spPr>
          <a:xfrm>
            <a:off x="229960" y="947963"/>
            <a:ext cx="11732079" cy="4351338"/>
          </a:xfrm>
        </p:spPr>
        <p:txBody>
          <a:bodyPr/>
          <a:lstStyle/>
          <a:p>
            <a:r>
              <a:rPr lang="en-US" dirty="0"/>
              <a:t>Summary of protocol revisions approved by the CDC IRB under expedited review:</a:t>
            </a:r>
          </a:p>
          <a:p>
            <a:pPr lvl="1"/>
            <a:r>
              <a:rPr lang="en-US" sz="2800" dirty="0"/>
              <a:t>Added clarifying text on no patient-specific results being reported back to providers and patients on Tecovirimat resistance and PK testing. </a:t>
            </a:r>
          </a:p>
          <a:p>
            <a:pPr lvl="1"/>
            <a:r>
              <a:rPr lang="en-US" sz="2800" dirty="0"/>
              <a:t>Revised summary on the clinical use of Tecovirimat for treatment of NV-OPXV-infected patients (2007-2021) and added a summary of Tecovirimat clinical uses during the 2022 </a:t>
            </a:r>
            <a:r>
              <a:rPr lang="en-US" sz="2800" dirty="0" err="1"/>
              <a:t>Mpox</a:t>
            </a:r>
            <a:r>
              <a:rPr lang="en-US" sz="2800" dirty="0"/>
              <a:t> response.</a:t>
            </a:r>
          </a:p>
          <a:p>
            <a:r>
              <a:rPr lang="en-US" dirty="0"/>
              <a:t>Protocol revisions do not impact privacy or information security.</a:t>
            </a:r>
          </a:p>
          <a:p>
            <a:pPr lvl="1"/>
            <a:endParaRPr lang="en-US" dirty="0"/>
          </a:p>
          <a:p>
            <a:pPr marL="0" indent="0">
              <a:buNone/>
            </a:pPr>
            <a:endParaRPr lang="en-US" dirty="0"/>
          </a:p>
        </p:txBody>
      </p:sp>
    </p:spTree>
    <p:extLst>
      <p:ext uri="{BB962C8B-B14F-4D97-AF65-F5344CB8AC3E}">
        <p14:creationId xmlns:p14="http://schemas.microsoft.com/office/powerpoint/2010/main" val="3480647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15FEE5-E14C-4B9B-B5E4-516790B29D0A}"/>
              </a:ext>
            </a:extLst>
          </p:cNvPr>
          <p:cNvSpPr>
            <a:spLocks noGrp="1"/>
          </p:cNvSpPr>
          <p:nvPr>
            <p:ph type="title"/>
          </p:nvPr>
        </p:nvSpPr>
        <p:spPr>
          <a:xfrm>
            <a:off x="229960" y="155378"/>
            <a:ext cx="11962040" cy="618385"/>
          </a:xfrm>
        </p:spPr>
        <p:txBody>
          <a:bodyPr/>
          <a:lstStyle/>
          <a:p>
            <a:r>
              <a:rPr lang="en-US" sz="3200" dirty="0"/>
              <a:t>CDC EAP IND Program: Revised Informed Consent Document</a:t>
            </a:r>
            <a:br>
              <a:rPr lang="en-US" sz="3200" dirty="0"/>
            </a:br>
            <a:r>
              <a:rPr lang="en-US" sz="3200" dirty="0"/>
              <a:t>Version 6.3; May 5, 2023</a:t>
            </a:r>
          </a:p>
        </p:txBody>
      </p:sp>
      <p:sp>
        <p:nvSpPr>
          <p:cNvPr id="6" name="Content Placeholder 5">
            <a:extLst>
              <a:ext uri="{FF2B5EF4-FFF2-40B4-BE49-F238E27FC236}">
                <a16:creationId xmlns:a16="http://schemas.microsoft.com/office/drawing/2014/main" id="{80BF55ED-E4F1-4166-85A1-9B6C77F0AFEE}"/>
              </a:ext>
            </a:extLst>
          </p:cNvPr>
          <p:cNvSpPr>
            <a:spLocks noGrp="1"/>
          </p:cNvSpPr>
          <p:nvPr>
            <p:ph idx="1"/>
          </p:nvPr>
        </p:nvSpPr>
        <p:spPr>
          <a:xfrm>
            <a:off x="229960" y="947963"/>
            <a:ext cx="11732079" cy="4351338"/>
          </a:xfrm>
        </p:spPr>
        <p:txBody>
          <a:bodyPr/>
          <a:lstStyle/>
          <a:p>
            <a:r>
              <a:rPr lang="en-US" dirty="0"/>
              <a:t>Informed consent document revisions approved by the CDC IRB under expedited review include:</a:t>
            </a:r>
          </a:p>
          <a:p>
            <a:pPr lvl="1"/>
            <a:r>
              <a:rPr lang="en-US" sz="2800" dirty="0"/>
              <a:t>Updates clarifying that patient-specific tecovirimat resistance result cannot be reported due to CLIA regulations,</a:t>
            </a:r>
          </a:p>
          <a:p>
            <a:pPr lvl="1"/>
            <a:r>
              <a:rPr lang="en-US" sz="2800" dirty="0"/>
              <a:t>Clarified purpose of optional specimen and blood sample,</a:t>
            </a:r>
          </a:p>
          <a:p>
            <a:pPr lvl="1"/>
            <a:r>
              <a:rPr lang="en-US" sz="2800" dirty="0"/>
              <a:t>Revised the text under “What about privacy?” for enhanced clarity,</a:t>
            </a:r>
          </a:p>
          <a:p>
            <a:pPr lvl="1"/>
            <a:r>
              <a:rPr lang="en-US" sz="2800" dirty="0"/>
              <a:t>“Mpox” substituted for “monkeypox” in multiple sections, and</a:t>
            </a:r>
          </a:p>
          <a:p>
            <a:pPr lvl="1"/>
            <a:r>
              <a:rPr lang="en-US" sz="2800" dirty="0"/>
              <a:t>Rephrasing of some sentences for clarity.</a:t>
            </a:r>
            <a:endParaRPr lang="en-US" dirty="0"/>
          </a:p>
          <a:p>
            <a:pPr marL="0" indent="0">
              <a:buNone/>
            </a:pPr>
            <a:endParaRPr lang="en-US" dirty="0"/>
          </a:p>
        </p:txBody>
      </p:sp>
    </p:spTree>
    <p:extLst>
      <p:ext uri="{BB962C8B-B14F-4D97-AF65-F5344CB8AC3E}">
        <p14:creationId xmlns:p14="http://schemas.microsoft.com/office/powerpoint/2010/main" val="2663407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136AA-0C06-382B-89BD-5DCD17CDF543}"/>
              </a:ext>
            </a:extLst>
          </p:cNvPr>
          <p:cNvSpPr>
            <a:spLocks noGrp="1"/>
          </p:cNvSpPr>
          <p:nvPr>
            <p:ph type="title"/>
          </p:nvPr>
        </p:nvSpPr>
        <p:spPr/>
        <p:txBody>
          <a:bodyPr/>
          <a:lstStyle/>
          <a:p>
            <a:r>
              <a:rPr lang="en-US" dirty="0"/>
              <a:t>Revising Your VA Facility’s Template if Using VA DocuSign</a:t>
            </a:r>
          </a:p>
        </p:txBody>
      </p:sp>
      <p:sp>
        <p:nvSpPr>
          <p:cNvPr id="3" name="Content Placeholder 2">
            <a:extLst>
              <a:ext uri="{FF2B5EF4-FFF2-40B4-BE49-F238E27FC236}">
                <a16:creationId xmlns:a16="http://schemas.microsoft.com/office/drawing/2014/main" id="{595C9BA4-C14B-B505-2454-D8318C6E9B6A}"/>
              </a:ext>
            </a:extLst>
          </p:cNvPr>
          <p:cNvSpPr>
            <a:spLocks noGrp="1"/>
          </p:cNvSpPr>
          <p:nvPr>
            <p:ph idx="1"/>
          </p:nvPr>
        </p:nvSpPr>
        <p:spPr>
          <a:xfrm>
            <a:off x="371474" y="937078"/>
            <a:ext cx="11820525" cy="4351338"/>
          </a:xfrm>
        </p:spPr>
        <p:txBody>
          <a:bodyPr/>
          <a:lstStyle/>
          <a:p>
            <a:r>
              <a:rPr lang="en-US" sz="2400" dirty="0"/>
              <a:t>If your VA Facility is currently using VA DocuSign for the CDC TPOXX IND EAP program, please do the following:</a:t>
            </a:r>
          </a:p>
          <a:p>
            <a:pPr marL="914400" lvl="1" indent="-457200">
              <a:buAutoNum type="arabicPeriod"/>
            </a:pPr>
            <a:r>
              <a:rPr lang="en-US" dirty="0"/>
              <a:t>Send the following information to the DocuSign SaaS email (IAMDocuSignPOCs@va.gov) </a:t>
            </a:r>
          </a:p>
          <a:p>
            <a:pPr marL="1371600" lvl="2" indent="-457200">
              <a:buAutoNum type="alphaLcPeriod"/>
            </a:pPr>
            <a:r>
              <a:rPr lang="en-US" sz="2400" dirty="0"/>
              <a:t>Subject line:  SR 2839 Monkey Pox study (VA Name and Location)</a:t>
            </a:r>
          </a:p>
          <a:p>
            <a:pPr marL="1371600" lvl="2" indent="-457200">
              <a:buAutoNum type="alphaLcPeriod"/>
            </a:pPr>
            <a:r>
              <a:rPr lang="en-US" sz="2400" dirty="0"/>
              <a:t>Submit a revised table (</a:t>
            </a:r>
            <a:r>
              <a:rPr lang="en-US" sz="2400" dirty="0">
                <a:hlinkClick r:id="rId2"/>
              </a:rPr>
              <a:t>Word version </a:t>
            </a:r>
            <a:r>
              <a:rPr lang="en-US" sz="2400" dirty="0"/>
              <a:t>located on ORD’s TPOXX IND EAP website): Example:</a:t>
            </a:r>
          </a:p>
          <a:p>
            <a:pPr marL="1371600" lvl="2" indent="-457200">
              <a:buAutoNum type="alphaLcPeriod"/>
            </a:pPr>
            <a:endParaRPr lang="en-US" dirty="0"/>
          </a:p>
        </p:txBody>
      </p:sp>
      <p:graphicFrame>
        <p:nvGraphicFramePr>
          <p:cNvPr id="4" name="Table 3">
            <a:extLst>
              <a:ext uri="{FF2B5EF4-FFF2-40B4-BE49-F238E27FC236}">
                <a16:creationId xmlns:a16="http://schemas.microsoft.com/office/drawing/2014/main" id="{E38E961C-C008-592B-9DF5-0AF407AE0B97}"/>
              </a:ext>
            </a:extLst>
          </p:cNvPr>
          <p:cNvGraphicFramePr>
            <a:graphicFrameLocks noGrp="1"/>
          </p:cNvGraphicFramePr>
          <p:nvPr>
            <p:extLst>
              <p:ext uri="{D42A27DB-BD31-4B8C-83A1-F6EECF244321}">
                <p14:modId xmlns:p14="http://schemas.microsoft.com/office/powerpoint/2010/main" val="3507999822"/>
              </p:ext>
            </p:extLst>
          </p:nvPr>
        </p:nvGraphicFramePr>
        <p:xfrm>
          <a:off x="3358242" y="3374571"/>
          <a:ext cx="5475516" cy="2724396"/>
        </p:xfrm>
        <a:graphic>
          <a:graphicData uri="http://schemas.openxmlformats.org/drawingml/2006/table">
            <a:tbl>
              <a:tblPr firstRow="1" firstCol="1" bandRow="1">
                <a:tableStyleId>{5C22544A-7EE6-4342-B048-85BDC9FD1C3A}</a:tableStyleId>
              </a:tblPr>
              <a:tblGrid>
                <a:gridCol w="2735814">
                  <a:extLst>
                    <a:ext uri="{9D8B030D-6E8A-4147-A177-3AD203B41FA5}">
                      <a16:colId xmlns:a16="http://schemas.microsoft.com/office/drawing/2014/main" val="4253720550"/>
                    </a:ext>
                  </a:extLst>
                </a:gridCol>
                <a:gridCol w="2739702">
                  <a:extLst>
                    <a:ext uri="{9D8B030D-6E8A-4147-A177-3AD203B41FA5}">
                      <a16:colId xmlns:a16="http://schemas.microsoft.com/office/drawing/2014/main" val="3900212750"/>
                    </a:ext>
                  </a:extLst>
                </a:gridCol>
              </a:tblGrid>
              <a:tr h="0">
                <a:tc gridSpan="2">
                  <a:txBody>
                    <a:bodyPr/>
                    <a:lstStyle/>
                    <a:p>
                      <a:pPr marL="0" marR="0" indent="0" algn="ctr">
                        <a:lnSpc>
                          <a:spcPct val="104000"/>
                        </a:lnSpc>
                        <a:spcBef>
                          <a:spcPts val="0"/>
                        </a:spcBef>
                        <a:spcAft>
                          <a:spcPts val="20"/>
                        </a:spcAft>
                      </a:pPr>
                      <a:r>
                        <a:rPr lang="en-US" sz="1100" dirty="0">
                          <a:effectLst/>
                        </a:rPr>
                        <a:t>Name of VA Facility:  Central Arkansas Veterans Healthcare System</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613136793"/>
                  </a:ext>
                </a:extLst>
              </a:tr>
              <a:tr h="365396">
                <a:tc>
                  <a:txBody>
                    <a:bodyPr/>
                    <a:lstStyle/>
                    <a:p>
                      <a:pPr marL="0" marR="0" indent="0" algn="ctr">
                        <a:lnSpc>
                          <a:spcPct val="104000"/>
                        </a:lnSpc>
                        <a:spcBef>
                          <a:spcPts val="0"/>
                        </a:spcBef>
                        <a:spcAft>
                          <a:spcPts val="20"/>
                        </a:spcAft>
                      </a:pPr>
                      <a:r>
                        <a:rPr lang="en-US" sz="1100" dirty="0">
                          <a:effectLst/>
                        </a:rPr>
                        <a:t>ORD ID Number</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indent="0" algn="ctr">
                        <a:lnSpc>
                          <a:spcPct val="104000"/>
                        </a:lnSpc>
                        <a:spcBef>
                          <a:spcPts val="0"/>
                        </a:spcBef>
                        <a:spcAft>
                          <a:spcPts val="20"/>
                        </a:spcAft>
                      </a:pPr>
                      <a:r>
                        <a:rPr lang="en-US" sz="1100" dirty="0">
                          <a:effectLst/>
                        </a:rPr>
                        <a:t>123</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744793"/>
                  </a:ext>
                </a:extLst>
              </a:tr>
              <a:tr h="365396">
                <a:tc>
                  <a:txBody>
                    <a:bodyPr/>
                    <a:lstStyle/>
                    <a:p>
                      <a:pPr marL="0" marR="0" indent="0" algn="ctr">
                        <a:lnSpc>
                          <a:spcPct val="104000"/>
                        </a:lnSpc>
                        <a:spcBef>
                          <a:spcPts val="0"/>
                        </a:spcBef>
                        <a:spcAft>
                          <a:spcPts val="20"/>
                        </a:spcAft>
                      </a:pPr>
                      <a:r>
                        <a:rPr lang="en-US" sz="1100" dirty="0">
                          <a:effectLst/>
                        </a:rPr>
                        <a:t>Number of Envelopes Approved by ORD</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indent="0" algn="ctr">
                        <a:lnSpc>
                          <a:spcPct val="104000"/>
                        </a:lnSpc>
                        <a:spcBef>
                          <a:spcPts val="0"/>
                        </a:spcBef>
                        <a:spcAft>
                          <a:spcPts val="20"/>
                        </a:spcAft>
                      </a:pPr>
                      <a:r>
                        <a:rPr lang="en-US" sz="1100" dirty="0">
                          <a:effectLst/>
                        </a:rPr>
                        <a:t>15</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2168318"/>
                  </a:ext>
                </a:extLst>
              </a:tr>
              <a:tr h="365396">
                <a:tc>
                  <a:txBody>
                    <a:bodyPr/>
                    <a:lstStyle/>
                    <a:p>
                      <a:pPr marL="0" marR="0" indent="0">
                        <a:lnSpc>
                          <a:spcPct val="104000"/>
                        </a:lnSpc>
                        <a:spcBef>
                          <a:spcPts val="0"/>
                        </a:spcBef>
                        <a:spcAft>
                          <a:spcPts val="20"/>
                        </a:spcAft>
                      </a:pPr>
                      <a:r>
                        <a:rPr lang="en-US" sz="1100" dirty="0">
                          <a:effectLst/>
                        </a:rPr>
                        <a:t>Treating Clinicians and Usernames</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indent="0">
                        <a:lnSpc>
                          <a:spcPct val="104000"/>
                        </a:lnSpc>
                        <a:spcBef>
                          <a:spcPts val="0"/>
                        </a:spcBef>
                        <a:spcAft>
                          <a:spcPts val="20"/>
                        </a:spcAft>
                      </a:pPr>
                      <a:r>
                        <a:rPr lang="en-US" sz="1100" dirty="0">
                          <a:effectLst/>
                        </a:rPr>
                        <a:t>Treating Clinicians and User Emails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8992168"/>
                  </a:ext>
                </a:extLst>
              </a:tr>
              <a:tr h="365396">
                <a:tc>
                  <a:txBody>
                    <a:bodyPr/>
                    <a:lstStyle/>
                    <a:p>
                      <a:pPr marL="0" marR="0" indent="0">
                        <a:lnSpc>
                          <a:spcPct val="104000"/>
                        </a:lnSpc>
                        <a:spcBef>
                          <a:spcPts val="0"/>
                        </a:spcBef>
                        <a:spcAft>
                          <a:spcPts val="20"/>
                        </a:spcAft>
                      </a:pPr>
                      <a:r>
                        <a:rPr lang="en-US" sz="1100" dirty="0">
                          <a:effectLst/>
                        </a:rPr>
                        <a:t>S. Doe</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indent="0">
                        <a:lnSpc>
                          <a:spcPct val="104000"/>
                        </a:lnSpc>
                        <a:spcBef>
                          <a:spcPts val="0"/>
                        </a:spcBef>
                        <a:spcAft>
                          <a:spcPts val="20"/>
                        </a:spcAft>
                      </a:pPr>
                      <a:r>
                        <a:rPr lang="en-US" sz="1100" dirty="0">
                          <a:effectLst/>
                        </a:rPr>
                        <a:t>s.doe@va.gov</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1757888"/>
                  </a:ext>
                </a:extLst>
              </a:tr>
              <a:tr h="365396">
                <a:tc>
                  <a:txBody>
                    <a:bodyPr/>
                    <a:lstStyle/>
                    <a:p>
                      <a:pPr marL="0" marR="0" indent="0">
                        <a:lnSpc>
                          <a:spcPct val="104000"/>
                        </a:lnSpc>
                        <a:spcBef>
                          <a:spcPts val="0"/>
                        </a:spcBef>
                        <a:spcAft>
                          <a:spcPts val="20"/>
                        </a:spcAft>
                      </a:pPr>
                      <a:r>
                        <a:rPr lang="en-US" sz="1100" dirty="0">
                          <a:effectLst/>
                        </a:rPr>
                        <a:t>A. Study Coordinator</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indent="0">
                        <a:lnSpc>
                          <a:spcPct val="104000"/>
                        </a:lnSpc>
                        <a:spcBef>
                          <a:spcPts val="0"/>
                        </a:spcBef>
                        <a:spcAft>
                          <a:spcPts val="20"/>
                        </a:spcAft>
                      </a:pPr>
                      <a:r>
                        <a:rPr lang="en-US" sz="1100" dirty="0">
                          <a:effectLst/>
                        </a:rPr>
                        <a:t>a.studycoordinatory@va.gov</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604014"/>
                  </a:ext>
                </a:extLst>
              </a:tr>
              <a:tr h="365396">
                <a:tc>
                  <a:txBody>
                    <a:bodyPr/>
                    <a:lstStyle/>
                    <a:p>
                      <a:pPr marL="0" marR="0" indent="0">
                        <a:lnSpc>
                          <a:spcPct val="104000"/>
                        </a:lnSpc>
                        <a:spcBef>
                          <a:spcPts val="0"/>
                        </a:spcBef>
                        <a:spcAft>
                          <a:spcPts val="20"/>
                        </a:spcAft>
                      </a:pPr>
                      <a:r>
                        <a:rPr lang="en-US" sz="1100" dirty="0">
                          <a:effectLst/>
                        </a:rPr>
                        <a:t>A. Nurse</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indent="0">
                        <a:lnSpc>
                          <a:spcPct val="104000"/>
                        </a:lnSpc>
                        <a:spcBef>
                          <a:spcPts val="0"/>
                        </a:spcBef>
                        <a:spcAft>
                          <a:spcPts val="20"/>
                        </a:spcAft>
                      </a:pPr>
                      <a:r>
                        <a:rPr lang="en-US" sz="1100" dirty="0">
                          <a:effectLst/>
                        </a:rPr>
                        <a:t>a.nurse@va.gov</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3889362"/>
                  </a:ext>
                </a:extLst>
              </a:tr>
              <a:tr h="365396">
                <a:tc>
                  <a:txBody>
                    <a:bodyPr/>
                    <a:lstStyle/>
                    <a:p>
                      <a:pPr marL="0" marR="0" indent="0">
                        <a:lnSpc>
                          <a:spcPct val="104000"/>
                        </a:lnSpc>
                        <a:spcBef>
                          <a:spcPts val="0"/>
                        </a:spcBef>
                        <a:spcAft>
                          <a:spcPts val="20"/>
                        </a:spcAft>
                      </a:pPr>
                      <a:r>
                        <a:rPr lang="en-US" sz="1100" dirty="0">
                          <a:effectLst/>
                        </a:rPr>
                        <a:t>J. Doe</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indent="0">
                        <a:lnSpc>
                          <a:spcPct val="104000"/>
                        </a:lnSpc>
                        <a:spcBef>
                          <a:spcPts val="0"/>
                        </a:spcBef>
                        <a:spcAft>
                          <a:spcPts val="20"/>
                        </a:spcAft>
                      </a:pPr>
                      <a:r>
                        <a:rPr lang="en-US" sz="1100" dirty="0">
                          <a:effectLst/>
                        </a:rPr>
                        <a:t>j.doe@va.gov</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4870411"/>
                  </a:ext>
                </a:extLst>
              </a:tr>
            </a:tbl>
          </a:graphicData>
        </a:graphic>
      </p:graphicFrame>
    </p:spTree>
    <p:extLst>
      <p:ext uri="{BB962C8B-B14F-4D97-AF65-F5344CB8AC3E}">
        <p14:creationId xmlns:p14="http://schemas.microsoft.com/office/powerpoint/2010/main" val="3675004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136AA-0C06-382B-89BD-5DCD17CDF543}"/>
              </a:ext>
            </a:extLst>
          </p:cNvPr>
          <p:cNvSpPr>
            <a:spLocks noGrp="1"/>
          </p:cNvSpPr>
          <p:nvPr>
            <p:ph type="title"/>
          </p:nvPr>
        </p:nvSpPr>
        <p:spPr/>
        <p:txBody>
          <a:bodyPr/>
          <a:lstStyle/>
          <a:p>
            <a:r>
              <a:rPr lang="en-US" dirty="0"/>
              <a:t>Revising Your VA Facility’s Template if Using VA DocuSign (cont.)</a:t>
            </a:r>
          </a:p>
        </p:txBody>
      </p:sp>
      <p:sp>
        <p:nvSpPr>
          <p:cNvPr id="3" name="Content Placeholder 2">
            <a:extLst>
              <a:ext uri="{FF2B5EF4-FFF2-40B4-BE49-F238E27FC236}">
                <a16:creationId xmlns:a16="http://schemas.microsoft.com/office/drawing/2014/main" id="{595C9BA4-C14B-B505-2454-D8318C6E9B6A}"/>
              </a:ext>
            </a:extLst>
          </p:cNvPr>
          <p:cNvSpPr>
            <a:spLocks noGrp="1"/>
          </p:cNvSpPr>
          <p:nvPr>
            <p:ph idx="1"/>
          </p:nvPr>
        </p:nvSpPr>
        <p:spPr>
          <a:xfrm>
            <a:off x="371474" y="937078"/>
            <a:ext cx="11820525" cy="5920922"/>
          </a:xfrm>
        </p:spPr>
        <p:txBody>
          <a:bodyPr/>
          <a:lstStyle/>
          <a:p>
            <a:r>
              <a:rPr lang="en-US" dirty="0"/>
              <a:t>The table contains the following information:</a:t>
            </a:r>
          </a:p>
          <a:p>
            <a:pPr lvl="1"/>
            <a:r>
              <a:rPr lang="en-US" sz="2800" dirty="0"/>
              <a:t>Site PIs (Treating Clinicians) Names and emails</a:t>
            </a:r>
          </a:p>
          <a:p>
            <a:pPr lvl="1"/>
            <a:r>
              <a:rPr lang="en-US" sz="2800" dirty="0"/>
              <a:t>ORD DocuSign Line ID # (for your VA Facility) </a:t>
            </a:r>
          </a:p>
          <a:p>
            <a:pPr lvl="1"/>
            <a:r>
              <a:rPr lang="en-US" sz="2800" dirty="0"/>
              <a:t>The number of approved envelopes</a:t>
            </a:r>
          </a:p>
          <a:p>
            <a:pPr lvl="1"/>
            <a:r>
              <a:rPr lang="en-US" sz="2800" dirty="0"/>
              <a:t>Usernames: </a:t>
            </a:r>
          </a:p>
          <a:p>
            <a:pPr lvl="2"/>
            <a:r>
              <a:rPr lang="en-US" sz="2800" dirty="0"/>
              <a:t>List the first and last names of the treating clinicians and treatment team members who will send the DocuSign envelopes (such as the treating clinician’s nurse or coordinator) containing the informed consent form and the VA Form 10-5345 to obtain the signatures with the patient or LAR and who will be obtaining consent. </a:t>
            </a:r>
          </a:p>
        </p:txBody>
      </p:sp>
    </p:spTree>
    <p:extLst>
      <p:ext uri="{BB962C8B-B14F-4D97-AF65-F5344CB8AC3E}">
        <p14:creationId xmlns:p14="http://schemas.microsoft.com/office/powerpoint/2010/main" val="14308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136AA-0C06-382B-89BD-5DCD17CDF543}"/>
              </a:ext>
            </a:extLst>
          </p:cNvPr>
          <p:cNvSpPr>
            <a:spLocks noGrp="1"/>
          </p:cNvSpPr>
          <p:nvPr>
            <p:ph type="title"/>
          </p:nvPr>
        </p:nvSpPr>
        <p:spPr/>
        <p:txBody>
          <a:bodyPr/>
          <a:lstStyle/>
          <a:p>
            <a:r>
              <a:rPr lang="en-US" dirty="0"/>
              <a:t>Revising Your VA Facility’s Template if Using VA DocuSign (cont.)</a:t>
            </a:r>
          </a:p>
        </p:txBody>
      </p:sp>
      <p:sp>
        <p:nvSpPr>
          <p:cNvPr id="3" name="Content Placeholder 2">
            <a:extLst>
              <a:ext uri="{FF2B5EF4-FFF2-40B4-BE49-F238E27FC236}">
                <a16:creationId xmlns:a16="http://schemas.microsoft.com/office/drawing/2014/main" id="{595C9BA4-C14B-B505-2454-D8318C6E9B6A}"/>
              </a:ext>
            </a:extLst>
          </p:cNvPr>
          <p:cNvSpPr>
            <a:spLocks noGrp="1"/>
          </p:cNvSpPr>
          <p:nvPr>
            <p:ph idx="1"/>
          </p:nvPr>
        </p:nvSpPr>
        <p:spPr>
          <a:xfrm>
            <a:off x="371474" y="937078"/>
            <a:ext cx="11820525" cy="5920922"/>
          </a:xfrm>
        </p:spPr>
        <p:txBody>
          <a:bodyPr/>
          <a:lstStyle/>
          <a:p>
            <a:endParaRPr lang="en-US" dirty="0"/>
          </a:p>
          <a:p>
            <a:r>
              <a:rPr lang="en-US" dirty="0"/>
              <a:t>The DocuSign team has already updated the master CDC TPOXX IND EAP informed consent document for Version 6.3 (May 5, 2023).</a:t>
            </a:r>
          </a:p>
          <a:p>
            <a:endParaRPr lang="en-US" dirty="0"/>
          </a:p>
          <a:p>
            <a:r>
              <a:rPr lang="en-US" dirty="0"/>
              <a:t>IAM will notify the individuals listed as the study point of contact and PI of IAM approval via email.</a:t>
            </a:r>
          </a:p>
        </p:txBody>
      </p:sp>
    </p:spTree>
    <p:extLst>
      <p:ext uri="{BB962C8B-B14F-4D97-AF65-F5344CB8AC3E}">
        <p14:creationId xmlns:p14="http://schemas.microsoft.com/office/powerpoint/2010/main" val="2067500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70419-AC29-15E6-B384-A99A68A8C151}"/>
              </a:ext>
            </a:extLst>
          </p:cNvPr>
          <p:cNvSpPr>
            <a:spLocks noGrp="1"/>
          </p:cNvSpPr>
          <p:nvPr>
            <p:ph type="title"/>
          </p:nvPr>
        </p:nvSpPr>
        <p:spPr>
          <a:xfrm>
            <a:off x="285749" y="166264"/>
            <a:ext cx="11644993" cy="618385"/>
          </a:xfrm>
        </p:spPr>
        <p:txBody>
          <a:bodyPr/>
          <a:lstStyle/>
          <a:p>
            <a:r>
              <a:rPr lang="en-US" dirty="0"/>
              <a:t>What is Required if Your VA Facility Wishes to Voluntarily Close the CDC Tecovirimat EAP for Mpox at Your Site?</a:t>
            </a:r>
          </a:p>
        </p:txBody>
      </p:sp>
      <p:pic>
        <p:nvPicPr>
          <p:cNvPr id="16386" name="Picture 2" descr="Free Closing Cliparts, Download Free Closing Cliparts png images, Free ClipArts on Clipart Library">
            <a:extLst>
              <a:ext uri="{FF2B5EF4-FFF2-40B4-BE49-F238E27FC236}">
                <a16:creationId xmlns:a16="http://schemas.microsoft.com/office/drawing/2014/main" id="{7E8C7C0F-1EC7-BAB6-991F-F9B4BD1354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8612" y="1633650"/>
            <a:ext cx="3271551" cy="3590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166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2C843-0229-243E-BBFA-C904F1AEA5F9}"/>
              </a:ext>
            </a:extLst>
          </p:cNvPr>
          <p:cNvSpPr>
            <a:spLocks noGrp="1"/>
          </p:cNvSpPr>
          <p:nvPr>
            <p:ph type="title"/>
          </p:nvPr>
        </p:nvSpPr>
        <p:spPr>
          <a:xfrm>
            <a:off x="285749" y="166264"/>
            <a:ext cx="11613695" cy="618385"/>
          </a:xfrm>
        </p:spPr>
        <p:txBody>
          <a:bodyPr/>
          <a:lstStyle/>
          <a:p>
            <a:r>
              <a:rPr lang="en-US" dirty="0"/>
              <a:t>Closure Procedures for VA Facilities Using the CDC IRB for the CDC Tecovirimat EAP for MPOX If Your Site Chooses to Close </a:t>
            </a:r>
          </a:p>
        </p:txBody>
      </p:sp>
      <p:sp>
        <p:nvSpPr>
          <p:cNvPr id="3" name="Content Placeholder 2">
            <a:extLst>
              <a:ext uri="{FF2B5EF4-FFF2-40B4-BE49-F238E27FC236}">
                <a16:creationId xmlns:a16="http://schemas.microsoft.com/office/drawing/2014/main" id="{EC6E5E2D-9F36-791F-FE92-1497DA4BE445}"/>
              </a:ext>
            </a:extLst>
          </p:cNvPr>
          <p:cNvSpPr>
            <a:spLocks noGrp="1"/>
          </p:cNvSpPr>
          <p:nvPr>
            <p:ph idx="1"/>
          </p:nvPr>
        </p:nvSpPr>
        <p:spPr>
          <a:xfrm>
            <a:off x="285750" y="1056821"/>
            <a:ext cx="11613696" cy="4351338"/>
          </a:xfrm>
        </p:spPr>
        <p:txBody>
          <a:bodyPr/>
          <a:lstStyle/>
          <a:p>
            <a:r>
              <a:rPr lang="en-US" dirty="0">
                <a:latin typeface="Calibri" panose="020F0502020204030204" pitchFamily="34" charset="0"/>
                <a:ea typeface="Calibri" panose="020F0502020204030204" pitchFamily="34" charset="0"/>
              </a:rPr>
              <a:t>E</a:t>
            </a:r>
            <a:r>
              <a:rPr lang="en-US" dirty="0">
                <a:effectLst/>
                <a:latin typeface="Calibri" panose="020F0502020204030204" pitchFamily="34" charset="0"/>
                <a:ea typeface="Calibri" panose="020F0502020204030204" pitchFamily="34" charset="0"/>
              </a:rPr>
              <a:t>mail the CDC Regulatory Affairs Office at </a:t>
            </a:r>
            <a:r>
              <a:rPr lang="en-US" dirty="0">
                <a:effectLst/>
                <a:latin typeface="Calibri" panose="020F0502020204030204" pitchFamily="34" charset="0"/>
                <a:ea typeface="Calibri" panose="020F0502020204030204" pitchFamily="34" charset="0"/>
                <a:hlinkClick r:id="rId2"/>
              </a:rPr>
              <a:t>regaffairs@cdc.gov</a:t>
            </a:r>
            <a:r>
              <a:rPr lang="en-US" dirty="0">
                <a:effectLst/>
                <a:latin typeface="Calibri" panose="020F0502020204030204" pitchFamily="34" charset="0"/>
                <a:ea typeface="Calibri" panose="020F0502020204030204" pitchFamily="34" charset="0"/>
              </a:rPr>
              <a:t> and include the answers to these questions: </a:t>
            </a:r>
          </a:p>
          <a:p>
            <a:pPr lvl="1"/>
            <a:r>
              <a:rPr lang="en-US" sz="2800" dirty="0">
                <a:effectLst/>
                <a:latin typeface="Calibri" panose="020F0502020204030204" pitchFamily="34" charset="0"/>
                <a:ea typeface="Calibri" panose="020F0502020204030204" pitchFamily="34" charset="0"/>
              </a:rPr>
              <a:t>How many patients have been treated with Tecovirimat at your site?</a:t>
            </a:r>
          </a:p>
          <a:p>
            <a:pPr lvl="1"/>
            <a:r>
              <a:rPr lang="en-US" sz="2800" dirty="0">
                <a:latin typeface="Calibri" panose="020F0502020204030204" pitchFamily="34" charset="0"/>
                <a:ea typeface="Calibri" panose="020F0502020204030204" pitchFamily="34" charset="0"/>
              </a:rPr>
              <a:t>Does your pharmacy have any Tecovirimat at your site</a:t>
            </a:r>
            <a:r>
              <a:rPr lang="en-US" sz="2800" dirty="0">
                <a:effectLst/>
                <a:latin typeface="Calibri" panose="020F0502020204030204" pitchFamily="34" charset="0"/>
                <a:ea typeface="Calibri" panose="020F0502020204030204" pitchFamily="34" charset="0"/>
              </a:rPr>
              <a:t>?</a:t>
            </a:r>
          </a:p>
          <a:p>
            <a:r>
              <a:rPr lang="en-US" dirty="0">
                <a:latin typeface="Calibri" panose="020F0502020204030204" pitchFamily="34" charset="0"/>
                <a:ea typeface="Calibri" panose="020F0502020204030204" pitchFamily="34" charset="0"/>
              </a:rPr>
              <a:t>Please copy the following on your email to the CDC Regulatory Affairs Office:</a:t>
            </a:r>
          </a:p>
          <a:p>
            <a:pPr lvl="1"/>
            <a:r>
              <a:rPr lang="en-US" sz="2800" dirty="0">
                <a:latin typeface="Calibri" panose="020F0502020204030204" pitchFamily="34" charset="0"/>
                <a:ea typeface="Calibri" panose="020F0502020204030204" pitchFamily="34" charset="0"/>
                <a:hlinkClick r:id="rId3"/>
              </a:rPr>
              <a:t>Irbrelianceandsirbexceptions@va.gov</a:t>
            </a:r>
            <a:r>
              <a:rPr lang="en-US" sz="2800" dirty="0">
                <a:latin typeface="Calibri" panose="020F0502020204030204" pitchFamily="34" charset="0"/>
                <a:ea typeface="Calibri" panose="020F0502020204030204" pitchFamily="34" charset="0"/>
              </a:rPr>
              <a:t> </a:t>
            </a:r>
          </a:p>
          <a:p>
            <a:pPr lvl="1"/>
            <a:r>
              <a:rPr lang="en-US" sz="2800" dirty="0">
                <a:latin typeface="Calibri" panose="020F0502020204030204" pitchFamily="34" charset="0"/>
                <a:ea typeface="Calibri" panose="020F0502020204030204" pitchFamily="34" charset="0"/>
                <a:hlinkClick r:id="rId4"/>
              </a:rPr>
              <a:t>Priscilla.Craig@va.gov</a:t>
            </a:r>
            <a:r>
              <a:rPr lang="en-US" sz="2800" dirty="0">
                <a:latin typeface="Calibri" panose="020F0502020204030204" pitchFamily="34" charset="0"/>
                <a:ea typeface="Calibri" panose="020F0502020204030204" pitchFamily="34" charset="0"/>
              </a:rPr>
              <a:t> </a:t>
            </a:r>
          </a:p>
          <a:p>
            <a:pPr lvl="1"/>
            <a:r>
              <a:rPr lang="en-US" sz="2800" dirty="0">
                <a:latin typeface="Calibri" panose="020F0502020204030204" pitchFamily="34" charset="0"/>
                <a:ea typeface="Calibri" panose="020F0502020204030204" pitchFamily="34" charset="0"/>
                <a:hlinkClick r:id="rId5"/>
              </a:rPr>
              <a:t>Elizabeth.Clark3@va.gov</a:t>
            </a:r>
            <a:r>
              <a:rPr lang="en-US" sz="2800" dirty="0">
                <a:latin typeface="Calibri" panose="020F0502020204030204" pitchFamily="34" charset="0"/>
                <a:ea typeface="Calibri" panose="020F0502020204030204" pitchFamily="34" charset="0"/>
              </a:rPr>
              <a:t> </a:t>
            </a:r>
          </a:p>
          <a:p>
            <a:r>
              <a:rPr lang="en-US" dirty="0">
                <a:effectLst/>
                <a:latin typeface="Calibri" panose="020F0502020204030204" pitchFamily="34" charset="0"/>
                <a:ea typeface="Calibri" panose="020F0502020204030204" pitchFamily="34" charset="0"/>
              </a:rPr>
              <a:t>Close the </a:t>
            </a:r>
            <a:r>
              <a:rPr lang="en-US" dirty="0">
                <a:latin typeface="Calibri" panose="020F0502020204030204" pitchFamily="34" charset="0"/>
                <a:ea typeface="Calibri" panose="020F0502020204030204" pitchFamily="34" charset="0"/>
              </a:rPr>
              <a:t>program with your VA Facility’s Research and Development (R&amp;D) Committee after the CDC Regulatory Affairs office acknowledges the VA Facility’s email notifying them of closure.</a:t>
            </a:r>
          </a:p>
          <a:p>
            <a:pPr marL="0" indent="0">
              <a:buNone/>
            </a:pPr>
            <a:endParaRPr lang="en-US" dirty="0"/>
          </a:p>
        </p:txBody>
      </p:sp>
    </p:spTree>
    <p:extLst>
      <p:ext uri="{BB962C8B-B14F-4D97-AF65-F5344CB8AC3E}">
        <p14:creationId xmlns:p14="http://schemas.microsoft.com/office/powerpoint/2010/main" val="2707377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2C843-0229-243E-BBFA-C904F1AEA5F9}"/>
              </a:ext>
            </a:extLst>
          </p:cNvPr>
          <p:cNvSpPr>
            <a:spLocks noGrp="1"/>
          </p:cNvSpPr>
          <p:nvPr>
            <p:ph type="title"/>
          </p:nvPr>
        </p:nvSpPr>
        <p:spPr>
          <a:xfrm>
            <a:off x="285749" y="166264"/>
            <a:ext cx="11613695" cy="618385"/>
          </a:xfrm>
        </p:spPr>
        <p:txBody>
          <a:bodyPr/>
          <a:lstStyle/>
          <a:p>
            <a:r>
              <a:rPr lang="en-US" dirty="0"/>
              <a:t>Closure Procedures for VA Facilities Using the CDC IRB for the CDC Tecovirimat EAP for MPOX (cont.)</a:t>
            </a:r>
          </a:p>
        </p:txBody>
      </p:sp>
      <p:sp>
        <p:nvSpPr>
          <p:cNvPr id="3" name="Content Placeholder 2">
            <a:extLst>
              <a:ext uri="{FF2B5EF4-FFF2-40B4-BE49-F238E27FC236}">
                <a16:creationId xmlns:a16="http://schemas.microsoft.com/office/drawing/2014/main" id="{EC6E5E2D-9F36-791F-FE92-1497DA4BE445}"/>
              </a:ext>
            </a:extLst>
          </p:cNvPr>
          <p:cNvSpPr>
            <a:spLocks noGrp="1"/>
          </p:cNvSpPr>
          <p:nvPr>
            <p:ph idx="1"/>
          </p:nvPr>
        </p:nvSpPr>
        <p:spPr>
          <a:xfrm>
            <a:off x="285750" y="1056821"/>
            <a:ext cx="11613696" cy="4351338"/>
          </a:xfrm>
        </p:spPr>
        <p:txBody>
          <a:bodyPr/>
          <a:lstStyle/>
          <a:p>
            <a:r>
              <a:rPr lang="en-US" dirty="0">
                <a:latin typeface="Calibri" panose="020F0502020204030204" pitchFamily="34" charset="0"/>
                <a:ea typeface="Calibri" panose="020F0502020204030204" pitchFamily="34" charset="0"/>
              </a:rPr>
              <a:t>The </a:t>
            </a:r>
            <a:r>
              <a:rPr lang="en-US" dirty="0">
                <a:effectLst/>
                <a:latin typeface="Calibri" panose="020F0502020204030204" pitchFamily="34" charset="0"/>
                <a:ea typeface="Calibri" panose="020F0502020204030204" pitchFamily="34" charset="0"/>
              </a:rPr>
              <a:t>CDC Regulatory Affairs Office is requesting assistance on identifying VA sites that wish to close the CDC TPOXX IND EAP. </a:t>
            </a:r>
          </a:p>
          <a:p>
            <a:pPr lvl="1"/>
            <a:r>
              <a:rPr lang="en-US" sz="2800" dirty="0">
                <a:latin typeface="Calibri" panose="020F0502020204030204" pitchFamily="34" charset="0"/>
                <a:ea typeface="Calibri" panose="020F0502020204030204" pitchFamily="34" charset="0"/>
              </a:rPr>
              <a:t>Eight (8) VA Facilities have already closed the program at their sites. </a:t>
            </a:r>
            <a:endParaRPr lang="en-US" sz="2800" dirty="0">
              <a:effectLst/>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ORD will do a data call in mid-July for currently active VA Facilities requesting the following information:</a:t>
            </a:r>
          </a:p>
          <a:p>
            <a:pPr lvl="1"/>
            <a:r>
              <a:rPr lang="en-US" sz="2800" dirty="0">
                <a:effectLst/>
                <a:latin typeface="Calibri" panose="020F0502020204030204" pitchFamily="34" charset="0"/>
                <a:ea typeface="Calibri" panose="020F0502020204030204" pitchFamily="34" charset="0"/>
              </a:rPr>
              <a:t>Current site investigators and sub-investigators;</a:t>
            </a:r>
          </a:p>
          <a:p>
            <a:pPr lvl="1"/>
            <a:r>
              <a:rPr lang="en-US" sz="2800" dirty="0">
                <a:latin typeface="Calibri" panose="020F0502020204030204" pitchFamily="34" charset="0"/>
                <a:ea typeface="Calibri" panose="020F0502020204030204" pitchFamily="34" charset="0"/>
              </a:rPr>
              <a:t>Confirmation that each listed Investigator/clinician is included in the TPOXX IND Online Registry; and</a:t>
            </a:r>
          </a:p>
          <a:p>
            <a:pPr lvl="1"/>
            <a:r>
              <a:rPr lang="en-US" sz="2800" dirty="0">
                <a:effectLst/>
                <a:latin typeface="Calibri" panose="020F0502020204030204" pitchFamily="34" charset="0"/>
                <a:ea typeface="Calibri" panose="020F0502020204030204" pitchFamily="34" charset="0"/>
              </a:rPr>
              <a:t>Request to inform ORD and CDC if site wishes to close the </a:t>
            </a:r>
            <a:r>
              <a:rPr lang="en-US" sz="2800" dirty="0">
                <a:latin typeface="Calibri" panose="020F0502020204030204" pitchFamily="34" charset="0"/>
                <a:ea typeface="Calibri" panose="020F0502020204030204" pitchFamily="34" charset="0"/>
              </a:rPr>
              <a:t>CDC TPOXX IND EAP.</a:t>
            </a:r>
          </a:p>
          <a:p>
            <a:pPr marL="0" indent="0">
              <a:buNone/>
            </a:pPr>
            <a:endParaRPr lang="en-US" dirty="0"/>
          </a:p>
        </p:txBody>
      </p:sp>
    </p:spTree>
    <p:extLst>
      <p:ext uri="{BB962C8B-B14F-4D97-AF65-F5344CB8AC3E}">
        <p14:creationId xmlns:p14="http://schemas.microsoft.com/office/powerpoint/2010/main" val="3772145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1601C-46D4-BBF7-4201-59D8E0E2E277}"/>
              </a:ext>
            </a:extLst>
          </p:cNvPr>
          <p:cNvSpPr>
            <a:spLocks noGrp="1"/>
          </p:cNvSpPr>
          <p:nvPr>
            <p:ph type="title"/>
          </p:nvPr>
        </p:nvSpPr>
        <p:spPr>
          <a:xfrm>
            <a:off x="285750" y="166264"/>
            <a:ext cx="11906250" cy="618385"/>
          </a:xfrm>
        </p:spPr>
        <p:txBody>
          <a:bodyPr/>
          <a:lstStyle/>
          <a:p>
            <a:r>
              <a:rPr lang="en-US" sz="3200" dirty="0"/>
              <a:t>What if There is a Change in the Lead Clinical Provider/Lead Investigator? </a:t>
            </a:r>
          </a:p>
        </p:txBody>
      </p:sp>
      <p:pic>
        <p:nvPicPr>
          <p:cNvPr id="6" name="Content Placeholder 5" descr="A picture containing shape&#10;&#10;Description automatically generated">
            <a:extLst>
              <a:ext uri="{FF2B5EF4-FFF2-40B4-BE49-F238E27FC236}">
                <a16:creationId xmlns:a16="http://schemas.microsoft.com/office/drawing/2014/main" id="{8D6E1123-4844-EB26-E01E-8AE9240E61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009900" y="1813719"/>
            <a:ext cx="5238750"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27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4E96-D75E-43BE-87C1-D720B6A995BF}"/>
              </a:ext>
            </a:extLst>
          </p:cNvPr>
          <p:cNvSpPr>
            <a:spLocks noGrp="1"/>
          </p:cNvSpPr>
          <p:nvPr>
            <p:ph type="title"/>
          </p:nvPr>
        </p:nvSpPr>
        <p:spPr/>
        <p:txBody>
          <a:bodyPr/>
          <a:lstStyle/>
          <a:p>
            <a:r>
              <a:rPr lang="en-US" dirty="0"/>
              <a:t> </a:t>
            </a:r>
          </a:p>
        </p:txBody>
      </p:sp>
      <p:pic>
        <p:nvPicPr>
          <p:cNvPr id="4" name="Picture 3">
            <a:extLst>
              <a:ext uri="{FF2B5EF4-FFF2-40B4-BE49-F238E27FC236}">
                <a16:creationId xmlns:a16="http://schemas.microsoft.com/office/drawing/2014/main" id="{14B2984B-CB31-47C7-AD3B-A39C9166C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4936" y="988610"/>
            <a:ext cx="2595053" cy="1730880"/>
          </a:xfrm>
          <a:prstGeom prst="rect">
            <a:avLst/>
          </a:prstGeom>
        </p:spPr>
      </p:pic>
      <p:sp>
        <p:nvSpPr>
          <p:cNvPr id="6" name="Content Placeholder 2">
            <a:extLst>
              <a:ext uri="{FF2B5EF4-FFF2-40B4-BE49-F238E27FC236}">
                <a16:creationId xmlns:a16="http://schemas.microsoft.com/office/drawing/2014/main" id="{99C948FE-873A-4396-AD92-FC9DEBAA8E20}"/>
              </a:ext>
            </a:extLst>
          </p:cNvPr>
          <p:cNvSpPr txBox="1">
            <a:spLocks/>
          </p:cNvSpPr>
          <p:nvPr/>
        </p:nvSpPr>
        <p:spPr>
          <a:xfrm>
            <a:off x="960772" y="2818773"/>
            <a:ext cx="4443383" cy="3262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recording of this session and the associated handouts will be available on ORPP&amp;E’s Education and Training website approximately one-week post-webinar</a:t>
            </a:r>
            <a:endParaRPr lang="en-US" sz="1800"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 archive of all ORPP&amp;E webinars can be found here: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https://www.research.va.gov/programs/orppe/education/webinars/archives.cfm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76D54A4-5B54-4112-ACC6-B635EFB16713}"/>
              </a:ext>
            </a:extLst>
          </p:cNvPr>
          <p:cNvSpPr txBox="1">
            <a:spLocks/>
          </p:cNvSpPr>
          <p:nvPr/>
        </p:nvSpPr>
        <p:spPr>
          <a:xfrm>
            <a:off x="5922255" y="1854050"/>
            <a:ext cx="5308973" cy="3440347"/>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Please use the Q&amp;A feature to submit questions.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Please do not use Chat to send in questions</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Be sure to send questions to “All panelists”.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would be ever so grateful if you would complete the post-webinar evaluation survey that pops up once you exit the webinar. </a:t>
            </a: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Experiencing sound issues – you can call in using the number included on the handouts and on your registration confirmation email that you received.</a:t>
            </a:r>
          </a:p>
        </p:txBody>
      </p:sp>
      <p:sp>
        <p:nvSpPr>
          <p:cNvPr id="9" name="Footer Placeholder 4">
            <a:extLst>
              <a:ext uri="{FF2B5EF4-FFF2-40B4-BE49-F238E27FC236}">
                <a16:creationId xmlns:a16="http://schemas.microsoft.com/office/drawing/2014/main" id="{045F7CF9-5134-4BA7-BF10-0BDF794C6DC3}"/>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
        <p:nvSpPr>
          <p:cNvPr id="10" name="Title 1">
            <a:extLst>
              <a:ext uri="{FF2B5EF4-FFF2-40B4-BE49-F238E27FC236}">
                <a16:creationId xmlns:a16="http://schemas.microsoft.com/office/drawing/2014/main" id="{3E662F65-850D-4631-AD6A-04DDDD8F7309}"/>
              </a:ext>
            </a:extLst>
          </p:cNvPr>
          <p:cNvSpPr txBox="1">
            <a:spLocks/>
          </p:cNvSpPr>
          <p:nvPr/>
        </p:nvSpPr>
        <p:spPr>
          <a:xfrm>
            <a:off x="2072939" y="2042436"/>
            <a:ext cx="1633919" cy="199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013"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Webinar </a:t>
            </a:r>
            <a:br>
              <a:rPr kumimoji="0" lang="en-US" sz="1013"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br>
            <a:r>
              <a:rPr kumimoji="0" lang="en-US" sz="1013"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Housekeeping</a:t>
            </a:r>
          </a:p>
        </p:txBody>
      </p:sp>
    </p:spTree>
    <p:extLst>
      <p:ext uri="{BB962C8B-B14F-4D97-AF65-F5344CB8AC3E}">
        <p14:creationId xmlns:p14="http://schemas.microsoft.com/office/powerpoint/2010/main" val="1303812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B771-F288-5AE6-1743-3E07A7E4857F}"/>
              </a:ext>
            </a:extLst>
          </p:cNvPr>
          <p:cNvSpPr>
            <a:spLocks noGrp="1"/>
          </p:cNvSpPr>
          <p:nvPr>
            <p:ph type="title"/>
          </p:nvPr>
        </p:nvSpPr>
        <p:spPr>
          <a:xfrm>
            <a:off x="285750" y="166264"/>
            <a:ext cx="11688536" cy="618385"/>
          </a:xfrm>
        </p:spPr>
        <p:txBody>
          <a:bodyPr/>
          <a:lstStyle/>
          <a:p>
            <a:r>
              <a:rPr lang="en-US" sz="3200" dirty="0"/>
              <a:t>What is Required if a VA Facility’s Lead Clinical Provider/Lead Investigator) Changes?</a:t>
            </a:r>
          </a:p>
        </p:txBody>
      </p:sp>
      <p:sp>
        <p:nvSpPr>
          <p:cNvPr id="3" name="Content Placeholder 2">
            <a:extLst>
              <a:ext uri="{FF2B5EF4-FFF2-40B4-BE49-F238E27FC236}">
                <a16:creationId xmlns:a16="http://schemas.microsoft.com/office/drawing/2014/main" id="{7A0075D3-614D-ADC5-DA32-EE43AB07A7FF}"/>
              </a:ext>
            </a:extLst>
          </p:cNvPr>
          <p:cNvSpPr>
            <a:spLocks noGrp="1"/>
          </p:cNvSpPr>
          <p:nvPr>
            <p:ph idx="1"/>
          </p:nvPr>
        </p:nvSpPr>
        <p:spPr/>
        <p:txBody>
          <a:bodyPr/>
          <a:lstStyle/>
          <a:p>
            <a:r>
              <a:rPr lang="en-US" dirty="0"/>
              <a:t>Anytime the lead clinician (i.e., site investigator) changes (Box 1 of Form FDA 1572), </a:t>
            </a:r>
            <a:r>
              <a:rPr lang="en-US" dirty="0">
                <a:hlinkClick r:id="rId2"/>
              </a:rPr>
              <a:t>regaffairs@cdc.gov</a:t>
            </a:r>
            <a:r>
              <a:rPr lang="en-US" dirty="0"/>
              <a:t> should be alerted of who the new site investigator is and who they are replacing. </a:t>
            </a:r>
          </a:p>
          <a:p>
            <a:r>
              <a:rPr lang="en-US" dirty="0"/>
              <a:t>The new site investigator should register via the </a:t>
            </a:r>
            <a:r>
              <a:rPr lang="en-US" dirty="0">
                <a:hlinkClick r:id="rId3"/>
              </a:rPr>
              <a:t>TPOXX IND Online Registry</a:t>
            </a:r>
            <a:r>
              <a:rPr lang="en-US" dirty="0"/>
              <a:t>, which includes completing and signing Form FDA 1572.</a:t>
            </a:r>
          </a:p>
        </p:txBody>
      </p:sp>
    </p:spTree>
    <p:extLst>
      <p:ext uri="{BB962C8B-B14F-4D97-AF65-F5344CB8AC3E}">
        <p14:creationId xmlns:p14="http://schemas.microsoft.com/office/powerpoint/2010/main" val="663714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2B469-42D1-02E5-710F-A5F4090837AF}"/>
              </a:ext>
            </a:extLst>
          </p:cNvPr>
          <p:cNvSpPr>
            <a:spLocks noGrp="1"/>
          </p:cNvSpPr>
          <p:nvPr>
            <p:ph type="title"/>
          </p:nvPr>
        </p:nvSpPr>
        <p:spPr>
          <a:xfrm>
            <a:off x="285750" y="166264"/>
            <a:ext cx="11559268" cy="618385"/>
          </a:xfrm>
        </p:spPr>
        <p:txBody>
          <a:bodyPr/>
          <a:lstStyle/>
          <a:p>
            <a:r>
              <a:rPr lang="en-US" dirty="0"/>
              <a:t>Instructions from CDC for Lead Clinician Provider (Site Investigator) and Sub-Investigators</a:t>
            </a:r>
          </a:p>
        </p:txBody>
      </p:sp>
      <p:sp>
        <p:nvSpPr>
          <p:cNvPr id="3" name="Content Placeholder 2">
            <a:extLst>
              <a:ext uri="{FF2B5EF4-FFF2-40B4-BE49-F238E27FC236}">
                <a16:creationId xmlns:a16="http://schemas.microsoft.com/office/drawing/2014/main" id="{37D56342-C0B5-CF99-6FB8-0EFD0B0D9464}"/>
              </a:ext>
            </a:extLst>
          </p:cNvPr>
          <p:cNvSpPr>
            <a:spLocks noGrp="1"/>
          </p:cNvSpPr>
          <p:nvPr>
            <p:ph idx="1"/>
          </p:nvPr>
        </p:nvSpPr>
        <p:spPr>
          <a:xfrm>
            <a:off x="175532" y="936172"/>
            <a:ext cx="11559268" cy="5223996"/>
          </a:xfrm>
        </p:spPr>
        <p:txBody>
          <a:bodyPr/>
          <a:lstStyle/>
          <a:p>
            <a:pPr marL="342900" marR="0" lvl="0" indent="-342900">
              <a:spcBef>
                <a:spcPts val="0"/>
              </a:spcBef>
              <a:spcAft>
                <a:spcPts val="0"/>
              </a:spcAft>
              <a:buSzPts val="1000"/>
              <a:buFont typeface="Wingdings" panose="05000000000000000000" pitchFamily="2" charset="2"/>
              <a:buChar char=""/>
              <a:tabLst>
                <a:tab pos="457200" algn="l"/>
              </a:tabLst>
            </a:pPr>
            <a:r>
              <a:rPr lang="en-US" sz="2600" dirty="0">
                <a:solidFill>
                  <a:srgbClr val="242424"/>
                </a:solidFill>
                <a:effectLst/>
                <a:latin typeface="Calibri" panose="020F0502020204030204" pitchFamily="34" charset="0"/>
                <a:ea typeface="Times New Roman" panose="02020603050405020304" pitchFamily="18" charset="0"/>
              </a:rPr>
              <a:t>Lead clinicians (i.e., site investigators) need to register under the </a:t>
            </a:r>
            <a:r>
              <a:rPr lang="en-US" sz="2600" dirty="0">
                <a:effectLst/>
                <a:latin typeface="Calibri" panose="020F0502020204030204" pitchFamily="34" charset="0"/>
                <a:ea typeface="Calibri" panose="020F0502020204030204" pitchFamily="34" charset="0"/>
              </a:rPr>
              <a:t>CDC TPOXX IND EAP </a:t>
            </a:r>
            <a:r>
              <a:rPr lang="en-US" sz="2600" dirty="0">
                <a:solidFill>
                  <a:srgbClr val="242424"/>
                </a:solidFill>
                <a:effectLst/>
                <a:latin typeface="Calibri" panose="020F0502020204030204" pitchFamily="34" charset="0"/>
                <a:ea typeface="Times New Roman" panose="02020603050405020304" pitchFamily="18" charset="0"/>
              </a:rPr>
              <a:t>by completing the </a:t>
            </a:r>
            <a:r>
              <a:rPr lang="en-US" sz="2600" u="sng" dirty="0">
                <a:solidFill>
                  <a:srgbClr val="242424"/>
                </a:solidFill>
                <a:effectLst/>
                <a:latin typeface="Calibri" panose="020F0502020204030204" pitchFamily="34" charset="0"/>
                <a:ea typeface="Times New Roman" panose="02020603050405020304" pitchFamily="18" charset="0"/>
                <a:hlinkClick r:id="rId2"/>
              </a:rPr>
              <a:t>TPOXX IND Online Registry</a:t>
            </a:r>
            <a:r>
              <a:rPr lang="en-US" sz="2600" dirty="0">
                <a:solidFill>
                  <a:srgbClr val="242424"/>
                </a:solidFill>
                <a:effectLst/>
                <a:latin typeface="Calibri" panose="020F0502020204030204" pitchFamily="34" charset="0"/>
                <a:ea typeface="Times New Roman" panose="02020603050405020304" pitchFamily="18" charset="0"/>
              </a:rPr>
              <a:t> prior to or no later than 7 calendar days of first prescribing or administering Tecovirimat, including:</a:t>
            </a:r>
          </a:p>
          <a:p>
            <a:pPr marL="800100" lvl="1" indent="-342900">
              <a:spcBef>
                <a:spcPts val="0"/>
              </a:spcBef>
              <a:buSzPts val="1000"/>
              <a:buFont typeface="Wingdings" panose="05000000000000000000" pitchFamily="2" charset="2"/>
              <a:buChar char=""/>
              <a:tabLst>
                <a:tab pos="457200" algn="l"/>
              </a:tabLst>
            </a:pPr>
            <a:r>
              <a:rPr lang="en-US" sz="2600" dirty="0">
                <a:solidFill>
                  <a:srgbClr val="242424"/>
                </a:solidFill>
                <a:latin typeface="Calibri" panose="020F0502020204030204" pitchFamily="34" charset="0"/>
                <a:ea typeface="Times New Roman" panose="02020603050405020304" pitchFamily="18" charset="0"/>
              </a:rPr>
              <a:t>C</a:t>
            </a:r>
            <a:r>
              <a:rPr lang="en-US" sz="2600" dirty="0">
                <a:solidFill>
                  <a:srgbClr val="242424"/>
                </a:solidFill>
                <a:effectLst/>
                <a:latin typeface="Calibri" panose="020F0502020204030204" pitchFamily="34" charset="0"/>
                <a:ea typeface="Times New Roman" panose="02020603050405020304" pitchFamily="18" charset="0"/>
              </a:rPr>
              <a:t>ompleting and signing Form FDA 1572, which serves as an agreement to abide by the IND regulations for use of Tecovirimat under the CDC-held EA-IND protocol.</a:t>
            </a:r>
            <a:endParaRPr lang="en-US" sz="2600" dirty="0">
              <a:solidFill>
                <a:srgbClr val="242424"/>
              </a:solidFill>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SzPts val="1000"/>
              <a:buFont typeface="Wingdings" panose="05000000000000000000" pitchFamily="2" charset="2"/>
              <a:buChar char=""/>
              <a:tabLst>
                <a:tab pos="457200" algn="l"/>
              </a:tabLst>
            </a:pPr>
            <a:r>
              <a:rPr lang="en-US" sz="2600" dirty="0">
                <a:solidFill>
                  <a:srgbClr val="242424"/>
                </a:solidFill>
                <a:effectLst/>
                <a:latin typeface="Calibri" panose="020F0502020204030204" pitchFamily="34" charset="0"/>
                <a:ea typeface="Times New Roman" panose="02020603050405020304" pitchFamily="18" charset="0"/>
              </a:rPr>
              <a:t>A licensed clinician who </a:t>
            </a:r>
            <a:r>
              <a:rPr lang="en-US" sz="2600" dirty="0">
                <a:solidFill>
                  <a:srgbClr val="242424"/>
                </a:solidFill>
                <a:latin typeface="Calibri" panose="020F0502020204030204" pitchFamily="34" charset="0"/>
                <a:ea typeface="Times New Roman" panose="02020603050405020304" pitchFamily="18" charset="0"/>
              </a:rPr>
              <a:t>is</a:t>
            </a:r>
            <a:r>
              <a:rPr lang="en-US" sz="2600" dirty="0">
                <a:solidFill>
                  <a:srgbClr val="242424"/>
                </a:solidFill>
                <a:effectLst/>
                <a:latin typeface="Calibri" panose="020F0502020204030204" pitchFamily="34" charset="0"/>
                <a:ea typeface="Times New Roman" panose="02020603050405020304" pitchFamily="18" charset="0"/>
              </a:rPr>
              <a:t> trained and qualified to manage and care for patients with orthopoxvirus or </a:t>
            </a:r>
            <a:r>
              <a:rPr lang="en-US" sz="2600" dirty="0" err="1">
                <a:solidFill>
                  <a:srgbClr val="242424"/>
                </a:solidFill>
                <a:effectLst/>
                <a:latin typeface="Calibri" panose="020F0502020204030204" pitchFamily="34" charset="0"/>
                <a:ea typeface="Times New Roman" panose="02020603050405020304" pitchFamily="18" charset="0"/>
              </a:rPr>
              <a:t>Mpox</a:t>
            </a:r>
            <a:r>
              <a:rPr lang="en-US" sz="2600" dirty="0">
                <a:solidFill>
                  <a:srgbClr val="242424"/>
                </a:solidFill>
                <a:effectLst/>
                <a:latin typeface="Calibri" panose="020F0502020204030204" pitchFamily="34" charset="0"/>
                <a:ea typeface="Times New Roman" panose="02020603050405020304" pitchFamily="18" charset="0"/>
              </a:rPr>
              <a:t> virus infection can serve as the lead site investigator on the Form FDA 1572 (Box 1). </a:t>
            </a:r>
          </a:p>
          <a:p>
            <a:pPr marL="800100" lvl="1" indent="-342900" fontAlgn="base">
              <a:spcBef>
                <a:spcPts val="0"/>
              </a:spcBef>
              <a:buSzPts val="1000"/>
              <a:buFont typeface="Wingdings" panose="05000000000000000000" pitchFamily="2" charset="2"/>
              <a:buChar char=""/>
              <a:tabLst>
                <a:tab pos="457200" algn="l"/>
              </a:tabLst>
            </a:pPr>
            <a:r>
              <a:rPr lang="en-US" sz="2600" dirty="0">
                <a:solidFill>
                  <a:srgbClr val="242424"/>
                </a:solidFill>
                <a:effectLst/>
                <a:latin typeface="Calibri" panose="020F0502020204030204" pitchFamily="34" charset="0"/>
                <a:ea typeface="Times New Roman" panose="02020603050405020304" pitchFamily="18" charset="0"/>
              </a:rPr>
              <a:t>Other healthcare providers involved in patient care can be listed as sub-investigators in Box 6 of Form FDA 1572.  </a:t>
            </a:r>
            <a:endParaRPr lang="en-US" sz="2600" dirty="0">
              <a:solidFill>
                <a:srgbClr val="242424"/>
              </a:solidFill>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SzPts val="1000"/>
              <a:buFont typeface="Wingdings" panose="05000000000000000000" pitchFamily="2" charset="2"/>
              <a:buChar char=""/>
              <a:tabLst>
                <a:tab pos="457200" algn="l"/>
              </a:tabLst>
            </a:pPr>
            <a:r>
              <a:rPr lang="en-US" sz="2600" dirty="0">
                <a:solidFill>
                  <a:srgbClr val="242424"/>
                </a:solidFill>
                <a:effectLst/>
                <a:latin typeface="Calibri" panose="020F0502020204030204" pitchFamily="34" charset="0"/>
                <a:ea typeface="Times New Roman" panose="02020603050405020304" pitchFamily="18" charset="0"/>
              </a:rPr>
              <a:t>One signed Form FDA 1572, with all other healthcare providers providing care listed in Box 6 as sub-investigators, suffices for all Tecovirimat treatments administered under the EA-IND at the same facility.</a:t>
            </a:r>
            <a:endParaRPr lang="en-US" sz="2600" dirty="0">
              <a:solidFill>
                <a:srgbClr val="242424"/>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666307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2B469-42D1-02E5-710F-A5F4090837AF}"/>
              </a:ext>
            </a:extLst>
          </p:cNvPr>
          <p:cNvSpPr>
            <a:spLocks noGrp="1"/>
          </p:cNvSpPr>
          <p:nvPr>
            <p:ph type="title"/>
          </p:nvPr>
        </p:nvSpPr>
        <p:spPr>
          <a:xfrm>
            <a:off x="285750" y="166264"/>
            <a:ext cx="11559268" cy="618385"/>
          </a:xfrm>
        </p:spPr>
        <p:txBody>
          <a:bodyPr/>
          <a:lstStyle/>
          <a:p>
            <a:r>
              <a:rPr lang="en-US" dirty="0"/>
              <a:t>Summary of CDC TPOXX IND EAP Updates</a:t>
            </a:r>
          </a:p>
        </p:txBody>
      </p:sp>
      <p:sp>
        <p:nvSpPr>
          <p:cNvPr id="3" name="Content Placeholder 2">
            <a:extLst>
              <a:ext uri="{FF2B5EF4-FFF2-40B4-BE49-F238E27FC236}">
                <a16:creationId xmlns:a16="http://schemas.microsoft.com/office/drawing/2014/main" id="{37D56342-C0B5-CF99-6FB8-0EFD0B0D9464}"/>
              </a:ext>
            </a:extLst>
          </p:cNvPr>
          <p:cNvSpPr>
            <a:spLocks noGrp="1"/>
          </p:cNvSpPr>
          <p:nvPr>
            <p:ph idx="1"/>
          </p:nvPr>
        </p:nvSpPr>
        <p:spPr>
          <a:xfrm>
            <a:off x="175532" y="936172"/>
            <a:ext cx="11559268" cy="4798559"/>
          </a:xfrm>
        </p:spPr>
        <p:txBody>
          <a:bodyPr/>
          <a:lstStyle/>
          <a:p>
            <a:pPr marL="342900" marR="0" lvl="0" indent="-342900">
              <a:spcBef>
                <a:spcPts val="0"/>
              </a:spcBef>
              <a:spcAft>
                <a:spcPts val="0"/>
              </a:spcAft>
              <a:buSzPts val="1000"/>
              <a:buFont typeface="Wingdings" panose="05000000000000000000" pitchFamily="2" charset="2"/>
              <a:buChar char=""/>
              <a:tabLst>
                <a:tab pos="457200" algn="l"/>
              </a:tabLst>
            </a:pPr>
            <a:r>
              <a:rPr lang="en-US" sz="2400" dirty="0">
                <a:solidFill>
                  <a:srgbClr val="242424"/>
                </a:solidFill>
                <a:effectLst/>
                <a:latin typeface="Calibri" panose="020F0502020204030204" pitchFamily="34" charset="0"/>
                <a:ea typeface="Times New Roman" panose="02020603050405020304" pitchFamily="18" charset="0"/>
              </a:rPr>
              <a:t>An ORPP&amp;E update will be sent to the field this week summarizing the updates with inclusion of the content on </a:t>
            </a:r>
            <a:r>
              <a:rPr lang="en-US" sz="2400" dirty="0">
                <a:solidFill>
                  <a:srgbClr val="242424"/>
                </a:solidFill>
                <a:latin typeface="Calibri" panose="020F0502020204030204" pitchFamily="34" charset="0"/>
                <a:ea typeface="Times New Roman" panose="02020603050405020304" pitchFamily="18" charset="0"/>
              </a:rPr>
              <a:t>ORD’s TPOXX IND EAP webpage</a:t>
            </a:r>
          </a:p>
          <a:p>
            <a:pPr marL="342900" marR="0" lvl="0" indent="-342900">
              <a:spcBef>
                <a:spcPts val="0"/>
              </a:spcBef>
              <a:spcAft>
                <a:spcPts val="0"/>
              </a:spcAft>
              <a:buSzPts val="1000"/>
              <a:buFont typeface="Wingdings" panose="05000000000000000000" pitchFamily="2" charset="2"/>
              <a:buChar char=""/>
              <a:tabLst>
                <a:tab pos="457200" algn="l"/>
              </a:tabLst>
            </a:pPr>
            <a:r>
              <a:rPr lang="en-US" sz="2400" dirty="0">
                <a:solidFill>
                  <a:srgbClr val="242424"/>
                </a:solidFill>
                <a:effectLst/>
                <a:latin typeface="Calibri" panose="020F0502020204030204" pitchFamily="34" charset="0"/>
                <a:ea typeface="Times New Roman" panose="02020603050405020304" pitchFamily="18" charset="0"/>
              </a:rPr>
              <a:t>The CDC updated the revised protocol (Version 6.3) and ICD (Version 6.3) on May 5, 2023 with publication on its website on June 7, 2023.</a:t>
            </a:r>
          </a:p>
          <a:p>
            <a:pPr marL="342900" marR="0" lvl="0" indent="-342900">
              <a:spcBef>
                <a:spcPts val="0"/>
              </a:spcBef>
              <a:spcAft>
                <a:spcPts val="0"/>
              </a:spcAft>
              <a:buSzPts val="1000"/>
              <a:buFont typeface="Wingdings" panose="05000000000000000000" pitchFamily="2" charset="2"/>
              <a:buChar char=""/>
              <a:tabLst>
                <a:tab pos="457200" algn="l"/>
              </a:tabLst>
            </a:pPr>
            <a:r>
              <a:rPr lang="en-US" sz="2400" dirty="0">
                <a:solidFill>
                  <a:srgbClr val="242424"/>
                </a:solidFill>
                <a:latin typeface="Calibri" panose="020F0502020204030204" pitchFamily="34" charset="0"/>
                <a:ea typeface="Times New Roman" panose="02020603050405020304" pitchFamily="18" charset="0"/>
              </a:rPr>
              <a:t>If your VA Facility is currently using VA DocuSign for the ICD, please update your VA Facility’s template by submitting a table with the required information to the </a:t>
            </a:r>
            <a:r>
              <a:rPr lang="en-US" sz="2400" dirty="0"/>
              <a:t>DocuSign SaaS email (IAMDocuSignPOCs@va.gov) under the subject line: SR 2839 Monkey Pox study (VA Name and Location).  </a:t>
            </a:r>
          </a:p>
          <a:p>
            <a:pPr marL="800100" lvl="1" indent="-342900">
              <a:spcBef>
                <a:spcPts val="0"/>
              </a:spcBef>
              <a:buSzPts val="1000"/>
              <a:buFont typeface="Wingdings" panose="05000000000000000000" pitchFamily="2" charset="2"/>
              <a:buChar char=""/>
              <a:tabLst>
                <a:tab pos="457200" algn="l"/>
              </a:tabLst>
            </a:pPr>
            <a:r>
              <a:rPr lang="en-US" dirty="0"/>
              <a:t>An example table (</a:t>
            </a:r>
            <a:r>
              <a:rPr lang="en-US" dirty="0">
                <a:hlinkClick r:id="rId2"/>
              </a:rPr>
              <a:t>Word version</a:t>
            </a:r>
            <a:r>
              <a:rPr lang="en-US" dirty="0"/>
              <a:t>) is located on ORD’s TPOXX IND EAP webpage. </a:t>
            </a:r>
            <a:endParaRPr lang="en-US" dirty="0">
              <a:solidFill>
                <a:srgbClr val="242424"/>
              </a:solidFill>
              <a:effectLst/>
              <a:latin typeface="Calibri" panose="020F0502020204030204" pitchFamily="34" charset="0"/>
              <a:ea typeface="Times New Roman" panose="02020603050405020304" pitchFamily="18" charset="0"/>
            </a:endParaRPr>
          </a:p>
          <a:p>
            <a:pPr marL="342900" marR="0" lvl="0" indent="-342900" fontAlgn="base">
              <a:spcBef>
                <a:spcPts val="0"/>
              </a:spcBef>
              <a:spcAft>
                <a:spcPts val="0"/>
              </a:spcAft>
              <a:buSzPts val="1000"/>
              <a:buFont typeface="Wingdings" panose="05000000000000000000" pitchFamily="2" charset="2"/>
              <a:buChar char=""/>
              <a:tabLst>
                <a:tab pos="457200" algn="l"/>
              </a:tabLst>
            </a:pPr>
            <a:r>
              <a:rPr lang="en-US" sz="2400" dirty="0">
                <a:solidFill>
                  <a:srgbClr val="242424"/>
                </a:solidFill>
                <a:effectLst/>
                <a:latin typeface="Calibri" panose="020F0502020204030204" pitchFamily="34" charset="0"/>
                <a:ea typeface="Times New Roman" panose="02020603050405020304" pitchFamily="18" charset="0"/>
              </a:rPr>
              <a:t>Please notify CDC’s Regulatory Affairs Office at </a:t>
            </a:r>
            <a:r>
              <a:rPr lang="en-US" sz="2400" dirty="0">
                <a:hlinkClick r:id="rId3"/>
              </a:rPr>
              <a:t>regaffairs@cdc.gov</a:t>
            </a:r>
            <a:r>
              <a:rPr lang="en-US" sz="2400" dirty="0"/>
              <a:t>  if the lead clinical provider is changing.</a:t>
            </a:r>
          </a:p>
          <a:p>
            <a:pPr marL="342900" marR="0" lvl="0" indent="-342900" fontAlgn="base">
              <a:spcBef>
                <a:spcPts val="0"/>
              </a:spcBef>
              <a:spcAft>
                <a:spcPts val="0"/>
              </a:spcAft>
              <a:buSzPts val="1000"/>
              <a:buFont typeface="Wingdings" panose="05000000000000000000" pitchFamily="2" charset="2"/>
              <a:buChar char=""/>
              <a:tabLst>
                <a:tab pos="457200" algn="l"/>
              </a:tabLst>
            </a:pPr>
            <a:r>
              <a:rPr lang="en-US" sz="2400" dirty="0"/>
              <a:t>ORD will do a data call in July to obtain CDC-requested information on: </a:t>
            </a:r>
          </a:p>
          <a:p>
            <a:pPr marL="800100" lvl="1" indent="-342900" fontAlgn="base">
              <a:spcBef>
                <a:spcPts val="0"/>
              </a:spcBef>
              <a:buSzPts val="1000"/>
              <a:buFont typeface="Wingdings" panose="05000000000000000000" pitchFamily="2" charset="2"/>
              <a:buChar char=""/>
              <a:tabLst>
                <a:tab pos="457200" algn="l"/>
              </a:tabLst>
            </a:pPr>
            <a:r>
              <a:rPr lang="en-US" dirty="0"/>
              <a:t>current clinicians,</a:t>
            </a:r>
          </a:p>
          <a:p>
            <a:pPr marL="800100" lvl="1" indent="-342900" fontAlgn="base">
              <a:spcBef>
                <a:spcPts val="0"/>
              </a:spcBef>
              <a:buSzPts val="1000"/>
              <a:buFont typeface="Wingdings" panose="05000000000000000000" pitchFamily="2" charset="2"/>
              <a:buChar char=""/>
              <a:tabLst>
                <a:tab pos="457200" algn="l"/>
              </a:tabLst>
            </a:pPr>
            <a:r>
              <a:rPr lang="en-US" dirty="0">
                <a:solidFill>
                  <a:srgbClr val="242424"/>
                </a:solidFill>
                <a:latin typeface="Calibri" panose="020F0502020204030204" pitchFamily="34" charset="0"/>
                <a:ea typeface="Times New Roman" panose="02020603050405020304" pitchFamily="18" charset="0"/>
              </a:rPr>
              <a:t>registry status, and</a:t>
            </a:r>
          </a:p>
          <a:p>
            <a:pPr marL="800100" lvl="1" indent="-342900" fontAlgn="base">
              <a:spcBef>
                <a:spcPts val="0"/>
              </a:spcBef>
              <a:buSzPts val="1000"/>
              <a:buFont typeface="Wingdings" panose="05000000000000000000" pitchFamily="2" charset="2"/>
              <a:buChar char=""/>
              <a:tabLst>
                <a:tab pos="457200" algn="l"/>
              </a:tabLst>
            </a:pPr>
            <a:r>
              <a:rPr lang="en-US" dirty="0">
                <a:solidFill>
                  <a:srgbClr val="242424"/>
                </a:solidFill>
                <a:latin typeface="Calibri" panose="020F0502020204030204" pitchFamily="34" charset="0"/>
                <a:ea typeface="Times New Roman" panose="02020603050405020304" pitchFamily="18" charset="0"/>
              </a:rPr>
              <a:t>sites wishing to close the CDC TPOXX IND EAP. </a:t>
            </a:r>
            <a:endParaRPr lang="en-US" dirty="0">
              <a:solidFill>
                <a:srgbClr val="242424"/>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61502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888C6-22B1-04E4-38F8-8B9C6D07E41E}"/>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C6E7C137-1CE4-A47F-F246-D944D710B8B1}"/>
              </a:ext>
            </a:extLst>
          </p:cNvPr>
          <p:cNvSpPr>
            <a:spLocks noGrp="1"/>
          </p:cNvSpPr>
          <p:nvPr>
            <p:ph idx="1"/>
          </p:nvPr>
        </p:nvSpPr>
        <p:spPr/>
        <p:txBody>
          <a:bodyPr/>
          <a:lstStyle/>
          <a:p>
            <a:pPr marL="0" indent="0">
              <a:buNone/>
            </a:pPr>
            <a:r>
              <a:rPr lang="en-US" dirty="0"/>
              <a:t> </a:t>
            </a:r>
          </a:p>
        </p:txBody>
      </p:sp>
      <p:sp>
        <p:nvSpPr>
          <p:cNvPr id="7" name="TextBox 6">
            <a:extLst>
              <a:ext uri="{FF2B5EF4-FFF2-40B4-BE49-F238E27FC236}">
                <a16:creationId xmlns:a16="http://schemas.microsoft.com/office/drawing/2014/main" id="{2AED2A41-6CCF-A48B-253D-3B29FFB7844C}"/>
              </a:ext>
            </a:extLst>
          </p:cNvPr>
          <p:cNvSpPr txBox="1"/>
          <p:nvPr/>
        </p:nvSpPr>
        <p:spPr>
          <a:xfrm>
            <a:off x="236764" y="35730"/>
            <a:ext cx="10613572" cy="707886"/>
          </a:xfrm>
          <a:prstGeom prst="rect">
            <a:avLst/>
          </a:prstGeom>
          <a:noFill/>
        </p:spPr>
        <p:txBody>
          <a:bodyPr wrap="square" rtlCol="0">
            <a:spAutoFit/>
          </a:bodyPr>
          <a:lstStyle/>
          <a:p>
            <a:r>
              <a:rPr lang="en-US" sz="4000" dirty="0">
                <a:solidFill>
                  <a:schemeClr val="bg1"/>
                </a:solidFill>
              </a:rPr>
              <a:t>Student Research </a:t>
            </a:r>
          </a:p>
        </p:txBody>
      </p:sp>
      <p:pic>
        <p:nvPicPr>
          <p:cNvPr id="1026" name="Picture 2" descr="Cartoon Student Research 2111763 Vector Art at Vecteezy">
            <a:extLst>
              <a:ext uri="{FF2B5EF4-FFF2-40B4-BE49-F238E27FC236}">
                <a16:creationId xmlns:a16="http://schemas.microsoft.com/office/drawing/2014/main" id="{EEF46DEC-BE04-FBBE-62EC-3F2A60439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5457" y="1032102"/>
            <a:ext cx="5021035" cy="5021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003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F13C9-A617-99C0-9B78-E12316CEE76E}"/>
              </a:ext>
            </a:extLst>
          </p:cNvPr>
          <p:cNvSpPr>
            <a:spLocks noGrp="1"/>
          </p:cNvSpPr>
          <p:nvPr>
            <p:ph type="title"/>
          </p:nvPr>
        </p:nvSpPr>
        <p:spPr/>
        <p:txBody>
          <a:bodyPr/>
          <a:lstStyle/>
          <a:p>
            <a:r>
              <a:rPr lang="en-US" dirty="0"/>
              <a:t>ORD Policies and Trainee/Student Research </a:t>
            </a:r>
          </a:p>
        </p:txBody>
      </p:sp>
      <p:sp>
        <p:nvSpPr>
          <p:cNvPr id="3" name="Content Placeholder 2">
            <a:extLst>
              <a:ext uri="{FF2B5EF4-FFF2-40B4-BE49-F238E27FC236}">
                <a16:creationId xmlns:a16="http://schemas.microsoft.com/office/drawing/2014/main" id="{2134F362-B55F-ACB2-90F3-3FB700141C14}"/>
              </a:ext>
            </a:extLst>
          </p:cNvPr>
          <p:cNvSpPr>
            <a:spLocks noGrp="1"/>
          </p:cNvSpPr>
          <p:nvPr>
            <p:ph idx="1"/>
          </p:nvPr>
        </p:nvSpPr>
        <p:spPr>
          <a:xfrm>
            <a:off x="354466" y="991506"/>
            <a:ext cx="11483068" cy="4351338"/>
          </a:xfrm>
        </p:spPr>
        <p:txBody>
          <a:bodyPr/>
          <a:lstStyle/>
          <a:p>
            <a:r>
              <a:rPr lang="en-US" dirty="0"/>
              <a:t>ORD policies directly related to trainee/student research are described in VHA Directive 1200.02(1): Research  Business Operations, Paragraph 10.</a:t>
            </a:r>
          </a:p>
          <a:p>
            <a:r>
              <a:rPr lang="en-US" dirty="0"/>
              <a:t>ORD policy defines “trainees” and includes specific requirements for trainees/students wishing to conduct research involving VHA, including using VA data and/or specimens. </a:t>
            </a:r>
          </a:p>
        </p:txBody>
      </p:sp>
    </p:spTree>
    <p:extLst>
      <p:ext uri="{BB962C8B-B14F-4D97-AF65-F5344CB8AC3E}">
        <p14:creationId xmlns:p14="http://schemas.microsoft.com/office/powerpoint/2010/main" val="3546522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F13C9-A617-99C0-9B78-E12316CEE76E}"/>
              </a:ext>
            </a:extLst>
          </p:cNvPr>
          <p:cNvSpPr>
            <a:spLocks noGrp="1"/>
          </p:cNvSpPr>
          <p:nvPr>
            <p:ph type="title"/>
          </p:nvPr>
        </p:nvSpPr>
        <p:spPr>
          <a:xfrm>
            <a:off x="285750" y="166264"/>
            <a:ext cx="11906250" cy="618385"/>
          </a:xfrm>
        </p:spPr>
        <p:txBody>
          <a:bodyPr/>
          <a:lstStyle/>
          <a:p>
            <a:r>
              <a:rPr lang="en-US" sz="3200" dirty="0"/>
              <a:t>ORD Policies and Trainee/Student Research: Key Policy Statements within VHA Directive 1200.02(1), Paragraph 10</a:t>
            </a:r>
          </a:p>
        </p:txBody>
      </p:sp>
      <p:sp>
        <p:nvSpPr>
          <p:cNvPr id="3" name="Content Placeholder 2">
            <a:extLst>
              <a:ext uri="{FF2B5EF4-FFF2-40B4-BE49-F238E27FC236}">
                <a16:creationId xmlns:a16="http://schemas.microsoft.com/office/drawing/2014/main" id="{2134F362-B55F-ACB2-90F3-3FB700141C14}"/>
              </a:ext>
            </a:extLst>
          </p:cNvPr>
          <p:cNvSpPr>
            <a:spLocks noGrp="1"/>
          </p:cNvSpPr>
          <p:nvPr>
            <p:ph idx="1"/>
          </p:nvPr>
        </p:nvSpPr>
        <p:spPr>
          <a:xfrm>
            <a:off x="354466" y="991506"/>
            <a:ext cx="11483068" cy="4351338"/>
          </a:xfrm>
        </p:spPr>
        <p:txBody>
          <a:bodyPr/>
          <a:lstStyle/>
          <a:p>
            <a:pPr marL="0" indent="0">
              <a:buNone/>
            </a:pPr>
            <a:endParaRPr lang="en-US" dirty="0"/>
          </a:p>
          <a:p>
            <a:pPr marL="0" indent="0">
              <a:buNone/>
            </a:pPr>
            <a:r>
              <a:rPr lang="en-US" dirty="0"/>
              <a:t>b. Trainees as defined above may conduct research at a VA medical facility and serve as a co- or sub-investigator, use VA data, or use human biological specimens that have been collected within VA for clinical, administrative, or research purposes. Trainees who do not fulfill the requirements specified above cannot participate in VA research unless the VA medical facility Designated Education Officer seeks a waiver from the Chief Academic Affiliations Officer or designee, and the CRADO. </a:t>
            </a:r>
          </a:p>
        </p:txBody>
      </p:sp>
    </p:spTree>
    <p:extLst>
      <p:ext uri="{BB962C8B-B14F-4D97-AF65-F5344CB8AC3E}">
        <p14:creationId xmlns:p14="http://schemas.microsoft.com/office/powerpoint/2010/main" val="1359598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F13C9-A617-99C0-9B78-E12316CEE76E}"/>
              </a:ext>
            </a:extLst>
          </p:cNvPr>
          <p:cNvSpPr>
            <a:spLocks noGrp="1"/>
          </p:cNvSpPr>
          <p:nvPr>
            <p:ph type="title"/>
          </p:nvPr>
        </p:nvSpPr>
        <p:spPr>
          <a:xfrm>
            <a:off x="285750" y="166264"/>
            <a:ext cx="11906250" cy="618385"/>
          </a:xfrm>
        </p:spPr>
        <p:txBody>
          <a:bodyPr/>
          <a:lstStyle/>
          <a:p>
            <a:r>
              <a:rPr lang="en-US" sz="3200" dirty="0"/>
              <a:t>ORD Policies and Trainee/Student Research: Key Policy Statements within VHA Directive 1200.02(1), Paragraph 10 (cont.)</a:t>
            </a:r>
          </a:p>
        </p:txBody>
      </p:sp>
      <p:sp>
        <p:nvSpPr>
          <p:cNvPr id="3" name="Content Placeholder 2">
            <a:extLst>
              <a:ext uri="{FF2B5EF4-FFF2-40B4-BE49-F238E27FC236}">
                <a16:creationId xmlns:a16="http://schemas.microsoft.com/office/drawing/2014/main" id="{2134F362-B55F-ACB2-90F3-3FB700141C14}"/>
              </a:ext>
            </a:extLst>
          </p:cNvPr>
          <p:cNvSpPr>
            <a:spLocks noGrp="1"/>
          </p:cNvSpPr>
          <p:nvPr>
            <p:ph idx="1"/>
          </p:nvPr>
        </p:nvSpPr>
        <p:spPr>
          <a:xfrm>
            <a:off x="354466" y="991506"/>
            <a:ext cx="11483068" cy="4351338"/>
          </a:xfrm>
        </p:spPr>
        <p:txBody>
          <a:bodyPr/>
          <a:lstStyle/>
          <a:p>
            <a:pPr marL="0" indent="0">
              <a:buNone/>
            </a:pPr>
            <a:r>
              <a:rPr lang="en-US" sz="2400" dirty="0"/>
              <a:t>c. Trainees must have a VA Investigator sufficiently experienced in the area of the trainee’s research interest to serve as the PI. The PI is responsible for ensuring that the trainee:</a:t>
            </a:r>
          </a:p>
          <a:p>
            <a:pPr marL="0" indent="0">
              <a:buNone/>
            </a:pPr>
            <a:r>
              <a:rPr lang="en-US" sz="2400" dirty="0"/>
              <a:t>	(1) Complies with all applicable local VA medical facility, VA, and other Federal 	requirements including those related to human subjects or animal safety, use of 	radioactive substances, information security, privacy, and other research processes; </a:t>
            </a:r>
          </a:p>
          <a:p>
            <a:pPr marL="0" indent="0">
              <a:buNone/>
            </a:pPr>
            <a:r>
              <a:rPr lang="en-US" sz="2400" dirty="0"/>
              <a:t>	(2) Completes or terminates the study in an orderly fashion prior to leaving VA in 	accordance with all applicable local, VA, and other Federal requirements; </a:t>
            </a:r>
          </a:p>
          <a:p>
            <a:pPr marL="0" indent="0">
              <a:buNone/>
            </a:pPr>
            <a:r>
              <a:rPr lang="en-US" sz="2400" dirty="0"/>
              <a:t>	(3) Provides the VA Research Office with an inventory of all research records to be 	retained at VA in accordance with the Record Control Schedule 10-1.</a:t>
            </a:r>
          </a:p>
          <a:p>
            <a:pPr marL="0" indent="0">
              <a:buNone/>
            </a:pPr>
            <a:r>
              <a:rPr lang="en-US" sz="2400" dirty="0"/>
              <a:t>d. Students from unaffiliated academic institutions in the community may not be permitted to conduct student projects in VA or be given a WOC appointment for the sole purpose of conducting student research.</a:t>
            </a:r>
          </a:p>
        </p:txBody>
      </p:sp>
    </p:spTree>
    <p:extLst>
      <p:ext uri="{BB962C8B-B14F-4D97-AF65-F5344CB8AC3E}">
        <p14:creationId xmlns:p14="http://schemas.microsoft.com/office/powerpoint/2010/main" val="1230206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F13C9-A617-99C0-9B78-E12316CEE76E}"/>
              </a:ext>
            </a:extLst>
          </p:cNvPr>
          <p:cNvSpPr>
            <a:spLocks noGrp="1"/>
          </p:cNvSpPr>
          <p:nvPr>
            <p:ph type="title"/>
          </p:nvPr>
        </p:nvSpPr>
        <p:spPr>
          <a:xfrm>
            <a:off x="285750" y="166264"/>
            <a:ext cx="11906250" cy="618385"/>
          </a:xfrm>
        </p:spPr>
        <p:txBody>
          <a:bodyPr/>
          <a:lstStyle/>
          <a:p>
            <a:r>
              <a:rPr lang="en-US" sz="3200" dirty="0"/>
              <a:t>What are the Two Most Common High Volume Queries ORD Receives Related to Trainee/Student Research? </a:t>
            </a:r>
          </a:p>
        </p:txBody>
      </p:sp>
      <p:sp>
        <p:nvSpPr>
          <p:cNvPr id="3" name="Content Placeholder 2">
            <a:extLst>
              <a:ext uri="{FF2B5EF4-FFF2-40B4-BE49-F238E27FC236}">
                <a16:creationId xmlns:a16="http://schemas.microsoft.com/office/drawing/2014/main" id="{2134F362-B55F-ACB2-90F3-3FB700141C14}"/>
              </a:ext>
            </a:extLst>
          </p:cNvPr>
          <p:cNvSpPr>
            <a:spLocks noGrp="1"/>
          </p:cNvSpPr>
          <p:nvPr>
            <p:ph idx="1"/>
          </p:nvPr>
        </p:nvSpPr>
        <p:spPr>
          <a:xfrm>
            <a:off x="354466" y="991506"/>
            <a:ext cx="11483068" cy="4351338"/>
          </a:xfrm>
        </p:spPr>
        <p:txBody>
          <a:bodyPr/>
          <a:lstStyle/>
          <a:p>
            <a:endParaRPr lang="en-US" dirty="0"/>
          </a:p>
          <a:p>
            <a:r>
              <a:rPr lang="en-US" dirty="0"/>
              <a:t>Is the proposed activity research?</a:t>
            </a:r>
          </a:p>
          <a:p>
            <a:endParaRPr lang="en-US" dirty="0"/>
          </a:p>
          <a:p>
            <a:r>
              <a:rPr lang="en-US" dirty="0"/>
              <a:t>How can VA employees conduct the proposed trainee/student research if there is no academic affiliation with the VA Facility and/or there is no VA Principal Investigator? </a:t>
            </a:r>
          </a:p>
        </p:txBody>
      </p:sp>
    </p:spTree>
    <p:extLst>
      <p:ext uri="{BB962C8B-B14F-4D97-AF65-F5344CB8AC3E}">
        <p14:creationId xmlns:p14="http://schemas.microsoft.com/office/powerpoint/2010/main" val="1124646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F13C9-A617-99C0-9B78-E12316CEE76E}"/>
              </a:ext>
            </a:extLst>
          </p:cNvPr>
          <p:cNvSpPr>
            <a:spLocks noGrp="1"/>
          </p:cNvSpPr>
          <p:nvPr>
            <p:ph type="title"/>
          </p:nvPr>
        </p:nvSpPr>
        <p:spPr>
          <a:xfrm>
            <a:off x="285750" y="166264"/>
            <a:ext cx="11906250" cy="618385"/>
          </a:xfrm>
        </p:spPr>
        <p:txBody>
          <a:bodyPr/>
          <a:lstStyle/>
          <a:p>
            <a:r>
              <a:rPr lang="en-US" sz="3200" dirty="0"/>
              <a:t>Scenario for Discussion</a:t>
            </a:r>
          </a:p>
        </p:txBody>
      </p:sp>
      <p:sp>
        <p:nvSpPr>
          <p:cNvPr id="3" name="Content Placeholder 2">
            <a:extLst>
              <a:ext uri="{FF2B5EF4-FFF2-40B4-BE49-F238E27FC236}">
                <a16:creationId xmlns:a16="http://schemas.microsoft.com/office/drawing/2014/main" id="{2134F362-B55F-ACB2-90F3-3FB700141C14}"/>
              </a:ext>
            </a:extLst>
          </p:cNvPr>
          <p:cNvSpPr>
            <a:spLocks noGrp="1"/>
          </p:cNvSpPr>
          <p:nvPr>
            <p:ph idx="1"/>
          </p:nvPr>
        </p:nvSpPr>
        <p:spPr>
          <a:xfrm>
            <a:off x="354466" y="991506"/>
            <a:ext cx="11483068" cy="4351338"/>
          </a:xfrm>
        </p:spPr>
        <p:txBody>
          <a:bodyPr/>
          <a:lstStyle/>
          <a:p>
            <a:r>
              <a:rPr lang="en-US" dirty="0"/>
              <a:t>This is an actual case with facts presented initially as follows:</a:t>
            </a:r>
          </a:p>
          <a:p>
            <a:pPr lvl="1"/>
            <a:r>
              <a:rPr lang="en-US" sz="2800" dirty="0"/>
              <a:t>A trainee who is a VA employee is working on a dissertation in nursing.</a:t>
            </a:r>
          </a:p>
          <a:p>
            <a:pPr lvl="1"/>
            <a:r>
              <a:rPr lang="en-US" sz="2800" dirty="0"/>
              <a:t>The VA Facility has an academic affiliation with the trainee/VA employee’s university educational program/nursing program. </a:t>
            </a:r>
          </a:p>
          <a:p>
            <a:pPr lvl="1"/>
            <a:r>
              <a:rPr lang="en-US" sz="2800" dirty="0"/>
              <a:t>There is no control group in the proposed project.</a:t>
            </a:r>
          </a:p>
          <a:p>
            <a:pPr lvl="1"/>
            <a:r>
              <a:rPr lang="en-US" sz="2800" dirty="0"/>
              <a:t>The VA employee/trainee has completed VAEDA, and the VAEDA determination states the activity is not research and is quality improvement. </a:t>
            </a:r>
          </a:p>
          <a:p>
            <a:pPr marL="0" indent="0" algn="ctr">
              <a:buNone/>
            </a:pPr>
            <a:r>
              <a:rPr lang="en-US" sz="2800" dirty="0">
                <a:solidFill>
                  <a:srgbClr val="FF0000"/>
                </a:solidFill>
              </a:rPr>
              <a:t>What questions should be asked? </a:t>
            </a:r>
          </a:p>
          <a:p>
            <a:pPr marL="0" indent="0">
              <a:buNone/>
            </a:pPr>
            <a:endParaRPr lang="en-US" sz="2400" dirty="0"/>
          </a:p>
        </p:txBody>
      </p:sp>
    </p:spTree>
    <p:extLst>
      <p:ext uri="{BB962C8B-B14F-4D97-AF65-F5344CB8AC3E}">
        <p14:creationId xmlns:p14="http://schemas.microsoft.com/office/powerpoint/2010/main" val="4250647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F13C9-A617-99C0-9B78-E12316CEE76E}"/>
              </a:ext>
            </a:extLst>
          </p:cNvPr>
          <p:cNvSpPr>
            <a:spLocks noGrp="1"/>
          </p:cNvSpPr>
          <p:nvPr>
            <p:ph type="title"/>
          </p:nvPr>
        </p:nvSpPr>
        <p:spPr>
          <a:xfrm>
            <a:off x="285750" y="166264"/>
            <a:ext cx="11906250" cy="618385"/>
          </a:xfrm>
        </p:spPr>
        <p:txBody>
          <a:bodyPr/>
          <a:lstStyle/>
          <a:p>
            <a:r>
              <a:rPr lang="en-US" sz="3200" dirty="0"/>
              <a:t>Scenario for Discussion (cont.): Questions and Comments Initially Made by ORD</a:t>
            </a:r>
          </a:p>
        </p:txBody>
      </p:sp>
      <p:sp>
        <p:nvSpPr>
          <p:cNvPr id="3" name="Content Placeholder 2">
            <a:extLst>
              <a:ext uri="{FF2B5EF4-FFF2-40B4-BE49-F238E27FC236}">
                <a16:creationId xmlns:a16="http://schemas.microsoft.com/office/drawing/2014/main" id="{2134F362-B55F-ACB2-90F3-3FB700141C14}"/>
              </a:ext>
            </a:extLst>
          </p:cNvPr>
          <p:cNvSpPr>
            <a:spLocks noGrp="1"/>
          </p:cNvSpPr>
          <p:nvPr>
            <p:ph idx="1"/>
          </p:nvPr>
        </p:nvSpPr>
        <p:spPr>
          <a:xfrm>
            <a:off x="354465" y="991506"/>
            <a:ext cx="11706905" cy="4351338"/>
          </a:xfrm>
        </p:spPr>
        <p:txBody>
          <a:bodyPr/>
          <a:lstStyle/>
          <a:p>
            <a:r>
              <a:rPr lang="en-US" dirty="0"/>
              <a:t>Dissertations are research.</a:t>
            </a:r>
          </a:p>
          <a:p>
            <a:r>
              <a:rPr lang="en-US" dirty="0"/>
              <a:t>Is the proposed activity a dissertation or something else?</a:t>
            </a:r>
          </a:p>
          <a:p>
            <a:r>
              <a:rPr lang="en-US" dirty="0"/>
              <a:t>VAEDA determinations are based on self-entry; the determination must be validated.</a:t>
            </a:r>
          </a:p>
          <a:p>
            <a:r>
              <a:rPr lang="en-US" dirty="0"/>
              <a:t>ORD requested that the following questions be sent to the VA employee/trainee:</a:t>
            </a:r>
          </a:p>
          <a:p>
            <a:pPr marL="0" indent="0">
              <a:buNone/>
            </a:pPr>
            <a:r>
              <a:rPr lang="en-US" dirty="0"/>
              <a:t>	1.	What is the degree program – PhD or DNP?</a:t>
            </a:r>
          </a:p>
          <a:p>
            <a:pPr marL="0" indent="0">
              <a:buNone/>
            </a:pPr>
            <a:r>
              <a:rPr lang="en-US" dirty="0"/>
              <a:t>	2.	Is the project being done as a dissertation or a capstone?</a:t>
            </a:r>
          </a:p>
          <a:p>
            <a:pPr marL="0" indent="0">
              <a:buNone/>
            </a:pPr>
            <a:r>
              <a:rPr lang="en-US" dirty="0"/>
              <a:t>	3.	Will the project require IRB approval at the University? </a:t>
            </a:r>
          </a:p>
          <a:p>
            <a:endParaRPr lang="en-US" dirty="0"/>
          </a:p>
        </p:txBody>
      </p:sp>
    </p:spTree>
    <p:extLst>
      <p:ext uri="{BB962C8B-B14F-4D97-AF65-F5344CB8AC3E}">
        <p14:creationId xmlns:p14="http://schemas.microsoft.com/office/powerpoint/2010/main" val="3103029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D1B8-EC94-4BF9-A5D8-14B9B9206E30}"/>
              </a:ext>
            </a:extLst>
          </p:cNvPr>
          <p:cNvSpPr>
            <a:spLocks noGrp="1"/>
          </p:cNvSpPr>
          <p:nvPr>
            <p:ph type="title"/>
          </p:nvPr>
        </p:nvSpPr>
        <p:spPr/>
        <p:txBody>
          <a:bodyPr/>
          <a:lstStyle/>
          <a:p>
            <a:r>
              <a:rPr lang="en-US" dirty="0"/>
              <a:t>Discussion Items</a:t>
            </a:r>
          </a:p>
        </p:txBody>
      </p:sp>
      <p:sp>
        <p:nvSpPr>
          <p:cNvPr id="3" name="Content Placeholder 2">
            <a:extLst>
              <a:ext uri="{FF2B5EF4-FFF2-40B4-BE49-F238E27FC236}">
                <a16:creationId xmlns:a16="http://schemas.microsoft.com/office/drawing/2014/main" id="{1E47F059-9003-4936-899E-4B0772FE2B23}"/>
              </a:ext>
            </a:extLst>
          </p:cNvPr>
          <p:cNvSpPr>
            <a:spLocks noGrp="1"/>
          </p:cNvSpPr>
          <p:nvPr>
            <p:ph idx="1"/>
          </p:nvPr>
        </p:nvSpPr>
        <p:spPr>
          <a:xfrm>
            <a:off x="0" y="947057"/>
            <a:ext cx="12104914" cy="4963885"/>
          </a:xfrm>
        </p:spPr>
        <p:txBody>
          <a:bodyPr/>
          <a:lstStyle/>
          <a:p>
            <a:r>
              <a:rPr lang="en-US" dirty="0"/>
              <a:t>The purpose of this bi-monthly webinar is to update the VA research community on the following June topics:</a:t>
            </a:r>
          </a:p>
          <a:p>
            <a:pPr lvl="1"/>
            <a:r>
              <a:rPr lang="en-US" sz="2800" dirty="0"/>
              <a:t>Updates to the CDC TPOXX Expanded Access Program (EAP) for Mpox,      including:</a:t>
            </a:r>
          </a:p>
          <a:p>
            <a:pPr lvl="2"/>
            <a:r>
              <a:rPr lang="en-US" sz="2800" dirty="0"/>
              <a:t>CDC IRB-approved revised protocol (Version 6.3, dated May 5, 2023),</a:t>
            </a:r>
          </a:p>
          <a:p>
            <a:pPr lvl="2"/>
            <a:r>
              <a:rPr lang="en-US" sz="2800" dirty="0"/>
              <a:t>CDC IRB-approved revised informed consent document (Version 6.3, dated May 5, 2023) and release of revised VA DocuSign version,</a:t>
            </a:r>
          </a:p>
          <a:p>
            <a:pPr lvl="2"/>
            <a:r>
              <a:rPr lang="en-US" sz="2800" dirty="0"/>
              <a:t>CDC Regulatory Affairs Office’s clarification to ORD on procedures to revise “lead clinical provider”,  and</a:t>
            </a:r>
          </a:p>
          <a:p>
            <a:pPr lvl="2"/>
            <a:r>
              <a:rPr lang="en-US" sz="2800" dirty="0"/>
              <a:t>CDC request for obtaining information on VA Facilities wishing to close the CDC TPOXX EAP.</a:t>
            </a:r>
          </a:p>
        </p:txBody>
      </p:sp>
    </p:spTree>
    <p:extLst>
      <p:ext uri="{BB962C8B-B14F-4D97-AF65-F5344CB8AC3E}">
        <p14:creationId xmlns:p14="http://schemas.microsoft.com/office/powerpoint/2010/main" val="2664766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F13C9-A617-99C0-9B78-E12316CEE76E}"/>
              </a:ext>
            </a:extLst>
          </p:cNvPr>
          <p:cNvSpPr>
            <a:spLocks noGrp="1"/>
          </p:cNvSpPr>
          <p:nvPr>
            <p:ph type="title"/>
          </p:nvPr>
        </p:nvSpPr>
        <p:spPr>
          <a:xfrm>
            <a:off x="285750" y="166264"/>
            <a:ext cx="11906250" cy="618385"/>
          </a:xfrm>
        </p:spPr>
        <p:txBody>
          <a:bodyPr/>
          <a:lstStyle/>
          <a:p>
            <a:r>
              <a:rPr lang="en-US" sz="3200" dirty="0"/>
              <a:t>Scenario for Discussion (cont.): Responses to Questions</a:t>
            </a:r>
          </a:p>
        </p:txBody>
      </p:sp>
      <p:sp>
        <p:nvSpPr>
          <p:cNvPr id="3" name="Content Placeholder 2">
            <a:extLst>
              <a:ext uri="{FF2B5EF4-FFF2-40B4-BE49-F238E27FC236}">
                <a16:creationId xmlns:a16="http://schemas.microsoft.com/office/drawing/2014/main" id="{2134F362-B55F-ACB2-90F3-3FB700141C14}"/>
              </a:ext>
            </a:extLst>
          </p:cNvPr>
          <p:cNvSpPr>
            <a:spLocks noGrp="1"/>
          </p:cNvSpPr>
          <p:nvPr>
            <p:ph idx="1"/>
          </p:nvPr>
        </p:nvSpPr>
        <p:spPr>
          <a:xfrm>
            <a:off x="354466" y="991506"/>
            <a:ext cx="11483068" cy="4351338"/>
          </a:xfrm>
        </p:spPr>
        <p:txBody>
          <a:bodyPr/>
          <a:lstStyle/>
          <a:p>
            <a:pPr marL="514350" indent="-514350">
              <a:buAutoNum type="arabicPeriod"/>
            </a:pPr>
            <a:r>
              <a:rPr lang="en-US" dirty="0"/>
              <a:t>What is the degree program – PhD or DNP?</a:t>
            </a:r>
          </a:p>
          <a:p>
            <a:pPr marL="0" indent="0">
              <a:buNone/>
            </a:pPr>
            <a:r>
              <a:rPr lang="en-US" dirty="0"/>
              <a:t>	</a:t>
            </a:r>
            <a:r>
              <a:rPr lang="en-US" u="sng" dirty="0"/>
              <a:t>Response</a:t>
            </a:r>
            <a:r>
              <a:rPr lang="en-US" dirty="0"/>
              <a:t>: The degree program is Doctorate of Nursing Practice (DNP).</a:t>
            </a:r>
          </a:p>
          <a:p>
            <a:pPr marL="0" indent="0">
              <a:buNone/>
            </a:pPr>
            <a:r>
              <a:rPr lang="en-US" dirty="0"/>
              <a:t>2.   Is the project being done as a dissertation or a capstone?</a:t>
            </a:r>
          </a:p>
          <a:p>
            <a:pPr marL="0" indent="0">
              <a:buNone/>
            </a:pPr>
            <a:r>
              <a:rPr lang="en-US" dirty="0"/>
              <a:t>	</a:t>
            </a:r>
            <a:r>
              <a:rPr lang="en-US" u="sng" dirty="0"/>
              <a:t>Response</a:t>
            </a:r>
            <a:r>
              <a:rPr lang="en-US" dirty="0"/>
              <a:t>:  The project is being done as a capstone.</a:t>
            </a:r>
          </a:p>
          <a:p>
            <a:pPr marL="0" indent="0">
              <a:buNone/>
            </a:pPr>
            <a:r>
              <a:rPr lang="en-US" dirty="0"/>
              <a:t>3. Will the project require IRB approval at the University? </a:t>
            </a:r>
          </a:p>
          <a:p>
            <a:pPr marL="0" indent="0">
              <a:buNone/>
            </a:pPr>
            <a:r>
              <a:rPr lang="en-US" dirty="0"/>
              <a:t>	</a:t>
            </a:r>
            <a:r>
              <a:rPr lang="en-US" u="sng" dirty="0"/>
              <a:t>Response</a:t>
            </a:r>
            <a:r>
              <a:rPr lang="en-US" dirty="0"/>
              <a:t>:  “Affiliated” University requires IRB approval.</a:t>
            </a:r>
          </a:p>
          <a:p>
            <a:pPr marL="0" indent="0">
              <a:buNone/>
            </a:pPr>
            <a:endParaRPr lang="en-US" dirty="0"/>
          </a:p>
          <a:p>
            <a:pPr marL="0" indent="0" algn="ctr">
              <a:buNone/>
            </a:pPr>
            <a:r>
              <a:rPr lang="en-US" sz="2800" b="1" dirty="0">
                <a:solidFill>
                  <a:srgbClr val="FF0000"/>
                </a:solidFill>
              </a:rPr>
              <a:t>What next question should be asked next based on the responses?</a:t>
            </a:r>
            <a:endParaRPr lang="en-US" b="1" dirty="0"/>
          </a:p>
        </p:txBody>
      </p:sp>
    </p:spTree>
    <p:extLst>
      <p:ext uri="{BB962C8B-B14F-4D97-AF65-F5344CB8AC3E}">
        <p14:creationId xmlns:p14="http://schemas.microsoft.com/office/powerpoint/2010/main" val="863695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F13C9-A617-99C0-9B78-E12316CEE76E}"/>
              </a:ext>
            </a:extLst>
          </p:cNvPr>
          <p:cNvSpPr>
            <a:spLocks noGrp="1"/>
          </p:cNvSpPr>
          <p:nvPr>
            <p:ph type="title"/>
          </p:nvPr>
        </p:nvSpPr>
        <p:spPr>
          <a:xfrm>
            <a:off x="285750" y="166264"/>
            <a:ext cx="11906250" cy="618385"/>
          </a:xfrm>
        </p:spPr>
        <p:txBody>
          <a:bodyPr/>
          <a:lstStyle/>
          <a:p>
            <a:r>
              <a:rPr lang="en-US" sz="3200" dirty="0"/>
              <a:t>Scenario for Discussion (cont.): Next Question Based on Responses</a:t>
            </a:r>
          </a:p>
        </p:txBody>
      </p:sp>
      <p:sp>
        <p:nvSpPr>
          <p:cNvPr id="3" name="Content Placeholder 2">
            <a:extLst>
              <a:ext uri="{FF2B5EF4-FFF2-40B4-BE49-F238E27FC236}">
                <a16:creationId xmlns:a16="http://schemas.microsoft.com/office/drawing/2014/main" id="{2134F362-B55F-ACB2-90F3-3FB700141C14}"/>
              </a:ext>
            </a:extLst>
          </p:cNvPr>
          <p:cNvSpPr>
            <a:spLocks noGrp="1"/>
          </p:cNvSpPr>
          <p:nvPr>
            <p:ph idx="1"/>
          </p:nvPr>
        </p:nvSpPr>
        <p:spPr>
          <a:xfrm>
            <a:off x="354466" y="991506"/>
            <a:ext cx="11483068" cy="5060378"/>
          </a:xfrm>
        </p:spPr>
        <p:txBody>
          <a:bodyPr/>
          <a:lstStyle/>
          <a:p>
            <a:r>
              <a:rPr lang="en-US" sz="2800" dirty="0"/>
              <a:t>The responses indicate that the degree program is a Doctorate of Nursing Practice (DNP). </a:t>
            </a:r>
          </a:p>
          <a:p>
            <a:r>
              <a:rPr lang="en-US" dirty="0"/>
              <a:t>Capstones are not usually </a:t>
            </a:r>
            <a:r>
              <a:rPr lang="en-US" sz="2800" dirty="0"/>
              <a:t>research activities.</a:t>
            </a:r>
          </a:p>
          <a:p>
            <a:r>
              <a:rPr lang="en-US" dirty="0"/>
              <a:t>The question asked in follow-up was:</a:t>
            </a:r>
            <a:r>
              <a:rPr lang="en-US" sz="2800" dirty="0"/>
              <a:t> </a:t>
            </a:r>
          </a:p>
          <a:p>
            <a:pPr marL="0" indent="0">
              <a:buNone/>
            </a:pPr>
            <a:r>
              <a:rPr lang="en-US" sz="2800" b="1" dirty="0">
                <a:solidFill>
                  <a:srgbClr val="FF0000"/>
                </a:solidFill>
              </a:rPr>
              <a:t>	Does the project actually require approval by the IRB </a:t>
            </a:r>
            <a:r>
              <a:rPr lang="en-US" b="1" dirty="0">
                <a:solidFill>
                  <a:srgbClr val="FF0000"/>
                </a:solidFill>
              </a:rPr>
              <a:t>or is the IRB 	required </a:t>
            </a:r>
            <a:r>
              <a:rPr lang="en-US" sz="2800" b="1" dirty="0">
                <a:solidFill>
                  <a:srgbClr val="FF0000"/>
                </a:solidFill>
              </a:rPr>
              <a:t>to make a determination that the activity is not human 	subjects research?</a:t>
            </a:r>
          </a:p>
          <a:p>
            <a:pPr marL="0" indent="0">
              <a:buNone/>
            </a:pPr>
            <a:r>
              <a:rPr lang="en-US" b="1" dirty="0">
                <a:solidFill>
                  <a:srgbClr val="FF0000"/>
                </a:solidFill>
              </a:rPr>
              <a:t>	</a:t>
            </a:r>
            <a:r>
              <a:rPr lang="en-US" b="1" u="sng" dirty="0"/>
              <a:t>Response:  </a:t>
            </a:r>
            <a:r>
              <a:rPr lang="en-US" dirty="0"/>
              <a:t>The University IRB submission is for their IRB to make a 	determination that the project is not human subjects research. </a:t>
            </a:r>
          </a:p>
          <a:p>
            <a:r>
              <a:rPr lang="en-US" b="1" u="sng" dirty="0"/>
              <a:t>Scenario conclusion</a:t>
            </a:r>
            <a:r>
              <a:rPr lang="en-US" dirty="0"/>
              <a:t>:  After review of the proposed activity, it is confirmed that the proposed activity is not research. </a:t>
            </a:r>
            <a:endParaRPr lang="en-US" sz="2800" dirty="0"/>
          </a:p>
          <a:p>
            <a:pPr marL="0" indent="0">
              <a:buNone/>
            </a:pPr>
            <a:endParaRPr lang="en-US" b="1" dirty="0"/>
          </a:p>
        </p:txBody>
      </p:sp>
    </p:spTree>
    <p:extLst>
      <p:ext uri="{BB962C8B-B14F-4D97-AF65-F5344CB8AC3E}">
        <p14:creationId xmlns:p14="http://schemas.microsoft.com/office/powerpoint/2010/main" val="1334566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F13C9-A617-99C0-9B78-E12316CEE76E}"/>
              </a:ext>
            </a:extLst>
          </p:cNvPr>
          <p:cNvSpPr>
            <a:spLocks noGrp="1"/>
          </p:cNvSpPr>
          <p:nvPr>
            <p:ph type="title"/>
          </p:nvPr>
        </p:nvSpPr>
        <p:spPr>
          <a:xfrm>
            <a:off x="285750" y="166264"/>
            <a:ext cx="11906250" cy="618385"/>
          </a:xfrm>
        </p:spPr>
        <p:txBody>
          <a:bodyPr/>
          <a:lstStyle/>
          <a:p>
            <a:r>
              <a:rPr lang="en-US" sz="3200" dirty="0"/>
              <a:t>Scenario for Discussion (cont.): What If? </a:t>
            </a:r>
          </a:p>
        </p:txBody>
      </p:sp>
      <p:sp>
        <p:nvSpPr>
          <p:cNvPr id="3" name="Content Placeholder 2">
            <a:extLst>
              <a:ext uri="{FF2B5EF4-FFF2-40B4-BE49-F238E27FC236}">
                <a16:creationId xmlns:a16="http://schemas.microsoft.com/office/drawing/2014/main" id="{2134F362-B55F-ACB2-90F3-3FB700141C14}"/>
              </a:ext>
            </a:extLst>
          </p:cNvPr>
          <p:cNvSpPr>
            <a:spLocks noGrp="1"/>
          </p:cNvSpPr>
          <p:nvPr>
            <p:ph idx="1"/>
          </p:nvPr>
        </p:nvSpPr>
        <p:spPr>
          <a:xfrm>
            <a:off x="136752" y="893534"/>
            <a:ext cx="11483068" cy="5218508"/>
          </a:xfrm>
        </p:spPr>
        <p:txBody>
          <a:bodyPr/>
          <a:lstStyle/>
          <a:p>
            <a:r>
              <a:rPr lang="en-US" sz="2600" dirty="0"/>
              <a:t>What if:</a:t>
            </a:r>
          </a:p>
          <a:p>
            <a:pPr lvl="1"/>
            <a:r>
              <a:rPr lang="en-US" sz="2600" dirty="0"/>
              <a:t>The proposed project involved a VA employee/trainee conducting a dissertation for the employee’s PhD from a non-affiliated university at your VA facility. </a:t>
            </a:r>
          </a:p>
          <a:p>
            <a:pPr lvl="1"/>
            <a:r>
              <a:rPr lang="en-US" sz="2600" dirty="0"/>
              <a:t>The proposed project submitted by a student/trainee was determined to be human subjects research by the University IRB, but the reviewer at the VA Facility determined that the project was not human subjects research (or the reverse)</a:t>
            </a:r>
            <a:r>
              <a:rPr lang="en-US" sz="2200" dirty="0"/>
              <a:t>.</a:t>
            </a:r>
          </a:p>
          <a:p>
            <a:pPr lvl="1"/>
            <a:r>
              <a:rPr lang="en-US" sz="2600" dirty="0"/>
              <a:t>The student/trainee who is a VA employee proposing to conduct the research project is from a VA Facility that does not have a research program and wishes to conduct the research at your VA facility with a research program.</a:t>
            </a:r>
          </a:p>
          <a:p>
            <a:pPr lvl="1"/>
            <a:r>
              <a:rPr lang="en-US" sz="2600" dirty="0"/>
              <a:t>The student/trainee proposing to conduct the research project cannot find a VA Principal Investigator (PI) and contacts the research office. </a:t>
            </a:r>
          </a:p>
        </p:txBody>
      </p:sp>
    </p:spTree>
    <p:extLst>
      <p:ext uri="{BB962C8B-B14F-4D97-AF65-F5344CB8AC3E}">
        <p14:creationId xmlns:p14="http://schemas.microsoft.com/office/powerpoint/2010/main" val="2717405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D5490-9B31-5DB3-8743-44E7C034CA12}"/>
              </a:ext>
            </a:extLst>
          </p:cNvPr>
          <p:cNvSpPr>
            <a:spLocks noGrp="1"/>
          </p:cNvSpPr>
          <p:nvPr>
            <p:ph type="title"/>
          </p:nvPr>
        </p:nvSpPr>
        <p:spPr>
          <a:xfrm>
            <a:off x="285749" y="166264"/>
            <a:ext cx="11557907" cy="618385"/>
          </a:xfrm>
        </p:spPr>
        <p:txBody>
          <a:bodyPr/>
          <a:lstStyle/>
          <a:p>
            <a:r>
              <a:rPr lang="en-US" sz="3200" dirty="0"/>
              <a:t>Take Home Messages to Remember for Trainee/Student Research</a:t>
            </a:r>
          </a:p>
        </p:txBody>
      </p:sp>
      <p:sp>
        <p:nvSpPr>
          <p:cNvPr id="3" name="Content Placeholder 2">
            <a:extLst>
              <a:ext uri="{FF2B5EF4-FFF2-40B4-BE49-F238E27FC236}">
                <a16:creationId xmlns:a16="http://schemas.microsoft.com/office/drawing/2014/main" id="{FEA4FFD8-E4B0-043B-A2FA-B77258FA7B36}"/>
              </a:ext>
            </a:extLst>
          </p:cNvPr>
          <p:cNvSpPr>
            <a:spLocks noGrp="1"/>
          </p:cNvSpPr>
          <p:nvPr>
            <p:ph idx="1"/>
          </p:nvPr>
        </p:nvSpPr>
        <p:spPr>
          <a:xfrm>
            <a:off x="415017" y="1078592"/>
            <a:ext cx="10515600" cy="4351338"/>
          </a:xfrm>
        </p:spPr>
        <p:txBody>
          <a:bodyPr/>
          <a:lstStyle/>
          <a:p>
            <a:r>
              <a:rPr lang="en-US" dirty="0"/>
              <a:t>ORD polices for trainee/student research in VHA Directive 1200.02(1) are not optional.</a:t>
            </a:r>
          </a:p>
          <a:p>
            <a:r>
              <a:rPr lang="en-US" dirty="0"/>
              <a:t>Academic affiliation agreements are executed between institutions; not students. </a:t>
            </a:r>
          </a:p>
          <a:p>
            <a:r>
              <a:rPr lang="en-US" dirty="0"/>
              <a:t>If the proposed project is not research, research has no role in approving the project. </a:t>
            </a:r>
          </a:p>
          <a:p>
            <a:pPr marL="0" indent="0">
              <a:buNone/>
            </a:pPr>
            <a:endParaRPr lang="en-US" dirty="0"/>
          </a:p>
          <a:p>
            <a:endParaRPr lang="en-US" dirty="0"/>
          </a:p>
          <a:p>
            <a:endParaRPr lang="en-US" dirty="0"/>
          </a:p>
        </p:txBody>
      </p:sp>
      <p:pic>
        <p:nvPicPr>
          <p:cNvPr id="4" name="Picture 8" descr="10 Good Reasons Not To Label People (Or Yourself)">
            <a:extLst>
              <a:ext uri="{FF2B5EF4-FFF2-40B4-BE49-F238E27FC236}">
                <a16:creationId xmlns:a16="http://schemas.microsoft.com/office/drawing/2014/main" id="{634CBD91-C103-8877-978B-E15FC8C75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0325" y="3559629"/>
            <a:ext cx="4460292" cy="2336078"/>
          </a:xfrm>
          <a:prstGeom prst="rect">
            <a:avLst/>
          </a:prstGeom>
          <a:noFill/>
          <a:ln w="38100">
            <a:solidFill>
              <a:schemeClr val="accent1">
                <a:shade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214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94F65-FFAB-475A-9ADD-4E1815BB0770}"/>
              </a:ext>
            </a:extLst>
          </p:cNvPr>
          <p:cNvSpPr>
            <a:spLocks noGrp="1"/>
          </p:cNvSpPr>
          <p:nvPr>
            <p:ph type="title"/>
          </p:nvPr>
        </p:nvSpPr>
        <p:spPr>
          <a:xfrm>
            <a:off x="285749" y="166264"/>
            <a:ext cx="11579679" cy="618385"/>
          </a:xfrm>
        </p:spPr>
        <p:txBody>
          <a:bodyPr/>
          <a:lstStyle/>
          <a:p>
            <a:r>
              <a:rPr lang="en-US" dirty="0"/>
              <a:t>Commercial (Independent) IRB Issues </a:t>
            </a:r>
          </a:p>
        </p:txBody>
      </p:sp>
      <p:pic>
        <p:nvPicPr>
          <p:cNvPr id="24578" name="Picture 2" descr="WCG IRB: The Leader in IRB and IBC Review Services">
            <a:extLst>
              <a:ext uri="{FF2B5EF4-FFF2-40B4-BE49-F238E27FC236}">
                <a16:creationId xmlns:a16="http://schemas.microsoft.com/office/drawing/2014/main" id="{E43D3F3E-4DC9-48D7-BE88-5A7D934BF3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9930" y="1063398"/>
            <a:ext cx="3323545" cy="3323545"/>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Institutional Review Board Services | Advarra IRB Services">
            <a:extLst>
              <a:ext uri="{FF2B5EF4-FFF2-40B4-BE49-F238E27FC236}">
                <a16:creationId xmlns:a16="http://schemas.microsoft.com/office/drawing/2014/main" id="{45A634A4-B022-4A9A-8A82-DC9378BB7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475" y="3729038"/>
            <a:ext cx="4505050" cy="1877104"/>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Sterling IRB - Your Dedicated Institutional Review Board">
            <a:extLst>
              <a:ext uri="{FF2B5EF4-FFF2-40B4-BE49-F238E27FC236}">
                <a16:creationId xmlns:a16="http://schemas.microsoft.com/office/drawing/2014/main" id="{F07C0E64-48E3-4B26-B9B5-701D5B8CE5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5971" y="1381430"/>
            <a:ext cx="4823054" cy="227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546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6C687-77EE-1FAF-7E67-9318B2B541A4}"/>
              </a:ext>
            </a:extLst>
          </p:cNvPr>
          <p:cNvSpPr>
            <a:spLocks noGrp="1"/>
          </p:cNvSpPr>
          <p:nvPr>
            <p:ph type="title"/>
          </p:nvPr>
        </p:nvSpPr>
        <p:spPr>
          <a:xfrm>
            <a:off x="285750" y="166264"/>
            <a:ext cx="11601450" cy="618385"/>
          </a:xfrm>
        </p:spPr>
        <p:txBody>
          <a:bodyPr/>
          <a:lstStyle/>
          <a:p>
            <a:r>
              <a:rPr lang="en-US" dirty="0"/>
              <a:t>Inclusion of VA and Select 2018 Common Rule Requirements into VA Informed Consent Documents </a:t>
            </a:r>
          </a:p>
        </p:txBody>
      </p:sp>
      <p:sp>
        <p:nvSpPr>
          <p:cNvPr id="3" name="Content Placeholder 2">
            <a:extLst>
              <a:ext uri="{FF2B5EF4-FFF2-40B4-BE49-F238E27FC236}">
                <a16:creationId xmlns:a16="http://schemas.microsoft.com/office/drawing/2014/main" id="{D41E816F-3333-45ED-2539-E67DCC3EA42C}"/>
              </a:ext>
            </a:extLst>
          </p:cNvPr>
          <p:cNvSpPr>
            <a:spLocks noGrp="1"/>
          </p:cNvSpPr>
          <p:nvPr>
            <p:ph idx="1"/>
          </p:nvPr>
        </p:nvSpPr>
        <p:spPr>
          <a:xfrm>
            <a:off x="285750" y="1176565"/>
            <a:ext cx="11601449" cy="4351338"/>
          </a:xfrm>
        </p:spPr>
        <p:txBody>
          <a:bodyPr/>
          <a:lstStyle/>
          <a:p>
            <a:r>
              <a:rPr lang="en-US" dirty="0"/>
              <a:t>All of ORD’s approved Commercial IRBs expect VA Facilities to add VA-specific informed consent requirements into the model informed consent documents (ICDs) prior to submission to the Commercial IRB.</a:t>
            </a:r>
          </a:p>
          <a:p>
            <a:r>
              <a:rPr lang="en-US" dirty="0"/>
              <a:t>All VA research requiring IRB-approved ICDs is required to include the applicable 2018 Common Rule ICD elements.  However, the majority of VA studies overseen by ORD-approved Commercial IRBs are sponsored by industry. </a:t>
            </a:r>
          </a:p>
          <a:p>
            <a:r>
              <a:rPr lang="en-US" dirty="0"/>
              <a:t>Studies sponsored by industry, unlike studies sponsored by the National Institute of Health (NIH), do not routinely include the 2018 Common Rule Requirements in model ICDs.</a:t>
            </a:r>
          </a:p>
        </p:txBody>
      </p:sp>
    </p:spTree>
    <p:extLst>
      <p:ext uri="{BB962C8B-B14F-4D97-AF65-F5344CB8AC3E}">
        <p14:creationId xmlns:p14="http://schemas.microsoft.com/office/powerpoint/2010/main" val="2997235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6C687-77EE-1FAF-7E67-9318B2B541A4}"/>
              </a:ext>
            </a:extLst>
          </p:cNvPr>
          <p:cNvSpPr>
            <a:spLocks noGrp="1"/>
          </p:cNvSpPr>
          <p:nvPr>
            <p:ph type="title"/>
          </p:nvPr>
        </p:nvSpPr>
        <p:spPr>
          <a:xfrm>
            <a:off x="285750" y="166264"/>
            <a:ext cx="11601450" cy="618385"/>
          </a:xfrm>
        </p:spPr>
        <p:txBody>
          <a:bodyPr/>
          <a:lstStyle/>
          <a:p>
            <a:r>
              <a:rPr lang="en-US" dirty="0"/>
              <a:t>Inclusion of VA and Select 2018 Common Rule Requirements into VA Informed Consent Documents (cont.) </a:t>
            </a:r>
          </a:p>
        </p:txBody>
      </p:sp>
      <p:sp>
        <p:nvSpPr>
          <p:cNvPr id="3" name="Content Placeholder 2">
            <a:extLst>
              <a:ext uri="{FF2B5EF4-FFF2-40B4-BE49-F238E27FC236}">
                <a16:creationId xmlns:a16="http://schemas.microsoft.com/office/drawing/2014/main" id="{D41E816F-3333-45ED-2539-E67DCC3EA42C}"/>
              </a:ext>
            </a:extLst>
          </p:cNvPr>
          <p:cNvSpPr>
            <a:spLocks noGrp="1"/>
          </p:cNvSpPr>
          <p:nvPr>
            <p:ph idx="1"/>
          </p:nvPr>
        </p:nvSpPr>
        <p:spPr>
          <a:xfrm>
            <a:off x="198664" y="926194"/>
            <a:ext cx="11601449" cy="5125690"/>
          </a:xfrm>
        </p:spPr>
        <p:txBody>
          <a:bodyPr/>
          <a:lstStyle/>
          <a:p>
            <a:r>
              <a:rPr lang="en-US" dirty="0"/>
              <a:t>In April, ORD released new tools and a checklist to facilitate review of VA studies sponsored by industry and to assist VA Facilities and their study teams:</a:t>
            </a:r>
          </a:p>
          <a:p>
            <a:pPr lvl="1"/>
            <a:r>
              <a:rPr lang="en-US" sz="2800" dirty="0"/>
              <a:t>These tools have been revised based on user input and released with a version date of 06-28-2023:</a:t>
            </a:r>
          </a:p>
          <a:p>
            <a:pPr lvl="2"/>
            <a:r>
              <a:rPr lang="en-US" sz="2800" dirty="0"/>
              <a:t>VA Specific and Selected 2018 Common Rule Informed Consent Requirements When Using an Independent-Commercial IRB </a:t>
            </a:r>
          </a:p>
          <a:p>
            <a:pPr lvl="2"/>
            <a:r>
              <a:rPr lang="en-US" sz="2800" dirty="0"/>
              <a:t>VA HIPAA Authorization Requirements When Using an Independent (Commercial) IRB </a:t>
            </a:r>
          </a:p>
          <a:p>
            <a:pPr lvl="2"/>
            <a:r>
              <a:rPr lang="en-US" sz="2800" dirty="0"/>
              <a:t>Checklist for VA Facilities Using Independent Commercial IRBs-ICDs and Combined ICD-HIPAA Authorizations </a:t>
            </a:r>
          </a:p>
        </p:txBody>
      </p:sp>
    </p:spTree>
    <p:extLst>
      <p:ext uri="{BB962C8B-B14F-4D97-AF65-F5344CB8AC3E}">
        <p14:creationId xmlns:p14="http://schemas.microsoft.com/office/powerpoint/2010/main" val="4114291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6C687-77EE-1FAF-7E67-9318B2B541A4}"/>
              </a:ext>
            </a:extLst>
          </p:cNvPr>
          <p:cNvSpPr>
            <a:spLocks noGrp="1"/>
          </p:cNvSpPr>
          <p:nvPr>
            <p:ph type="title"/>
          </p:nvPr>
        </p:nvSpPr>
        <p:spPr>
          <a:xfrm>
            <a:off x="285750" y="166264"/>
            <a:ext cx="11601450" cy="618385"/>
          </a:xfrm>
        </p:spPr>
        <p:txBody>
          <a:bodyPr/>
          <a:lstStyle/>
          <a:p>
            <a:r>
              <a:rPr lang="en-US" dirty="0"/>
              <a:t>Tools: Inclusion of VA and Select 2018 Common Rule Requirements into VA Informed Consent Documents</a:t>
            </a:r>
          </a:p>
        </p:txBody>
      </p:sp>
      <p:pic>
        <p:nvPicPr>
          <p:cNvPr id="5" name="Content Placeholder 4">
            <a:extLst>
              <a:ext uri="{FF2B5EF4-FFF2-40B4-BE49-F238E27FC236}">
                <a16:creationId xmlns:a16="http://schemas.microsoft.com/office/drawing/2014/main" id="{5C2B8273-F889-9698-2127-2F61F70CDE3C}"/>
              </a:ext>
            </a:extLst>
          </p:cNvPr>
          <p:cNvPicPr>
            <a:picLocks noGrp="1" noChangeAspect="1"/>
          </p:cNvPicPr>
          <p:nvPr>
            <p:ph idx="1"/>
          </p:nvPr>
        </p:nvPicPr>
        <p:blipFill rotWithShape="1">
          <a:blip r:embed="rId2"/>
          <a:srcRect l="10302" t="15005" r="5969" b="4191"/>
          <a:stretch/>
        </p:blipFill>
        <p:spPr>
          <a:xfrm>
            <a:off x="2726870" y="1232185"/>
            <a:ext cx="7074711" cy="3840557"/>
          </a:xfrm>
          <a:ln w="38100">
            <a:solidFill>
              <a:schemeClr val="accent1">
                <a:shade val="50000"/>
              </a:schemeClr>
            </a:solidFill>
          </a:ln>
        </p:spPr>
      </p:pic>
      <p:sp>
        <p:nvSpPr>
          <p:cNvPr id="6" name="TextBox 5">
            <a:extLst>
              <a:ext uri="{FF2B5EF4-FFF2-40B4-BE49-F238E27FC236}">
                <a16:creationId xmlns:a16="http://schemas.microsoft.com/office/drawing/2014/main" id="{4FD20886-32BF-2E4B-5B9A-FC1A62186CC9}"/>
              </a:ext>
            </a:extLst>
          </p:cNvPr>
          <p:cNvSpPr txBox="1"/>
          <p:nvPr/>
        </p:nvSpPr>
        <p:spPr>
          <a:xfrm>
            <a:off x="0" y="5117983"/>
            <a:ext cx="12279086" cy="1015663"/>
          </a:xfrm>
          <a:prstGeom prst="rect">
            <a:avLst/>
          </a:prstGeom>
          <a:noFill/>
        </p:spPr>
        <p:txBody>
          <a:bodyPr wrap="square" rtlCol="0">
            <a:spAutoFit/>
          </a:bodyPr>
          <a:lstStyle/>
          <a:p>
            <a:r>
              <a:rPr lang="en-US" sz="2000" dirty="0"/>
              <a:t>The revised Tools and Checklists will be available on ORD’s webpage at </a:t>
            </a:r>
            <a:r>
              <a:rPr lang="en-US" sz="2000" dirty="0">
                <a:hlinkClick r:id="rId3"/>
              </a:rPr>
              <a:t>IRB Relationships in the VA: Single IRB Exceptions, Independent (Commercial) IRBs, and changing IRB reliance by the VA Facility</a:t>
            </a:r>
            <a:r>
              <a:rPr lang="en-US" sz="2000" dirty="0"/>
              <a:t> and in the VAIRRS Standard Library</a:t>
            </a:r>
          </a:p>
        </p:txBody>
      </p:sp>
    </p:spTree>
    <p:extLst>
      <p:ext uri="{BB962C8B-B14F-4D97-AF65-F5344CB8AC3E}">
        <p14:creationId xmlns:p14="http://schemas.microsoft.com/office/powerpoint/2010/main" val="1854253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1DC5-FD4E-83EA-48B4-F8AEC8D6D21B}"/>
              </a:ext>
            </a:extLst>
          </p:cNvPr>
          <p:cNvSpPr>
            <a:spLocks noGrp="1"/>
          </p:cNvSpPr>
          <p:nvPr>
            <p:ph type="title"/>
          </p:nvPr>
        </p:nvSpPr>
        <p:spPr>
          <a:xfrm>
            <a:off x="371475" y="155378"/>
            <a:ext cx="11677650" cy="618385"/>
          </a:xfrm>
        </p:spPr>
        <p:txBody>
          <a:bodyPr/>
          <a:lstStyle/>
          <a:p>
            <a:r>
              <a:rPr lang="en-US" sz="2800" dirty="0"/>
              <a:t>Revised Tool: VA Specific and Selected 2018 Common Rule Informed Consent Requirements When Using an Independent-Commercial IRB (06-28-2023)</a:t>
            </a:r>
          </a:p>
        </p:txBody>
      </p:sp>
      <p:sp>
        <p:nvSpPr>
          <p:cNvPr id="3" name="Content Placeholder 2">
            <a:extLst>
              <a:ext uri="{FF2B5EF4-FFF2-40B4-BE49-F238E27FC236}">
                <a16:creationId xmlns:a16="http://schemas.microsoft.com/office/drawing/2014/main" id="{D873385A-749A-0B77-F363-6B1293B5E67A}"/>
              </a:ext>
            </a:extLst>
          </p:cNvPr>
          <p:cNvSpPr>
            <a:spLocks noGrp="1"/>
          </p:cNvSpPr>
          <p:nvPr>
            <p:ph idx="1"/>
          </p:nvPr>
        </p:nvSpPr>
        <p:spPr>
          <a:xfrm>
            <a:off x="371475" y="1154792"/>
            <a:ext cx="11417754" cy="4351338"/>
          </a:xfrm>
        </p:spPr>
        <p:txBody>
          <a:bodyPr/>
          <a:lstStyle/>
          <a:p>
            <a:r>
              <a:rPr lang="en-US" dirty="0"/>
              <a:t>Revisions include :</a:t>
            </a:r>
          </a:p>
          <a:p>
            <a:pPr marL="457200" lvl="1">
              <a:spcBef>
                <a:spcPts val="0"/>
              </a:spcBef>
            </a:pPr>
            <a:r>
              <a:rPr lang="en-US" sz="2800" dirty="0"/>
              <a:t>Removed prior statement on page 1 that the VA Form 10-0493 must be submitted with the independent (commercial) IRB application submission.</a:t>
            </a:r>
          </a:p>
          <a:p>
            <a:pPr marL="457200" lvl="1">
              <a:spcBef>
                <a:spcPts val="0"/>
              </a:spcBef>
            </a:pPr>
            <a:r>
              <a:rPr lang="en-US" sz="2800" dirty="0"/>
              <a:t>Clarified that for VA required language related to (a) treatment for research-related injury and (b) costs for research, the following statement in comments:</a:t>
            </a:r>
          </a:p>
          <a:p>
            <a:pPr marL="914400" lvl="2">
              <a:spcBef>
                <a:spcPts val="0"/>
              </a:spcBef>
            </a:pPr>
            <a:r>
              <a:rPr lang="en-US" sz="2800" dirty="0"/>
              <a:t>It is preferred (but not required by ORD policy) that sponsors remove their template language addressing research-related injuries if present. </a:t>
            </a:r>
          </a:p>
          <a:p>
            <a:pPr marL="457200" lvl="1">
              <a:spcBef>
                <a:spcPts val="0"/>
              </a:spcBef>
            </a:pPr>
            <a:r>
              <a:rPr lang="en-US" sz="2800" dirty="0"/>
              <a:t>Added additional statements in the “Comments” for VA required language applying to studies with a Certificate of Confidentiality (CoC) that the language is only applicable if the study already has a CoC. </a:t>
            </a:r>
          </a:p>
          <a:p>
            <a:pPr lvl="1"/>
            <a:endParaRPr lang="en-US" sz="2800" dirty="0"/>
          </a:p>
          <a:p>
            <a:endParaRPr lang="en-US" dirty="0"/>
          </a:p>
        </p:txBody>
      </p:sp>
    </p:spTree>
    <p:extLst>
      <p:ext uri="{BB962C8B-B14F-4D97-AF65-F5344CB8AC3E}">
        <p14:creationId xmlns:p14="http://schemas.microsoft.com/office/powerpoint/2010/main" val="1043494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84600-B1D1-B645-B342-52CCB134F00B}"/>
              </a:ext>
            </a:extLst>
          </p:cNvPr>
          <p:cNvSpPr>
            <a:spLocks noGrp="1"/>
          </p:cNvSpPr>
          <p:nvPr>
            <p:ph type="title"/>
          </p:nvPr>
        </p:nvSpPr>
        <p:spPr>
          <a:xfrm>
            <a:off x="285749" y="166264"/>
            <a:ext cx="11732079" cy="618385"/>
          </a:xfrm>
        </p:spPr>
        <p:txBody>
          <a:bodyPr/>
          <a:lstStyle/>
          <a:p>
            <a:r>
              <a:rPr lang="en-US" sz="2400" dirty="0"/>
              <a:t>Excerpt from  Revised Tool: VA Specific and Selected 2018 Common Rule Informed Consent Requirements When Using an Independent-Commercial IRB </a:t>
            </a:r>
          </a:p>
        </p:txBody>
      </p:sp>
      <p:pic>
        <p:nvPicPr>
          <p:cNvPr id="5" name="Picture 4">
            <a:extLst>
              <a:ext uri="{FF2B5EF4-FFF2-40B4-BE49-F238E27FC236}">
                <a16:creationId xmlns:a16="http://schemas.microsoft.com/office/drawing/2014/main" id="{87BFE3AF-FF52-DC82-7045-6644F1C4F450}"/>
              </a:ext>
            </a:extLst>
          </p:cNvPr>
          <p:cNvPicPr>
            <a:picLocks noChangeAspect="1"/>
          </p:cNvPicPr>
          <p:nvPr/>
        </p:nvPicPr>
        <p:blipFill rotWithShape="1">
          <a:blip r:embed="rId2"/>
          <a:srcRect l="16883" t="15123" r="17275" b="18038"/>
          <a:stretch/>
        </p:blipFill>
        <p:spPr>
          <a:xfrm>
            <a:off x="1304925" y="979714"/>
            <a:ext cx="8742589" cy="4992278"/>
          </a:xfrm>
          <a:prstGeom prst="rect">
            <a:avLst/>
          </a:prstGeom>
          <a:ln w="38100">
            <a:solidFill>
              <a:schemeClr val="accent1"/>
            </a:solidFill>
          </a:ln>
        </p:spPr>
      </p:pic>
      <p:sp>
        <p:nvSpPr>
          <p:cNvPr id="6" name="Arrow: Left 5">
            <a:extLst>
              <a:ext uri="{FF2B5EF4-FFF2-40B4-BE49-F238E27FC236}">
                <a16:creationId xmlns:a16="http://schemas.microsoft.com/office/drawing/2014/main" id="{3BB4AB11-022E-6E75-DAB8-251E26431F15}"/>
              </a:ext>
            </a:extLst>
          </p:cNvPr>
          <p:cNvSpPr/>
          <p:nvPr/>
        </p:nvSpPr>
        <p:spPr>
          <a:xfrm>
            <a:off x="10199914" y="5496379"/>
            <a:ext cx="1698172" cy="44722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472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D1B8-EC94-4BF9-A5D8-14B9B9206E30}"/>
              </a:ext>
            </a:extLst>
          </p:cNvPr>
          <p:cNvSpPr>
            <a:spLocks noGrp="1"/>
          </p:cNvSpPr>
          <p:nvPr>
            <p:ph type="title"/>
          </p:nvPr>
        </p:nvSpPr>
        <p:spPr/>
        <p:txBody>
          <a:bodyPr/>
          <a:lstStyle/>
          <a:p>
            <a:r>
              <a:rPr lang="en-US" dirty="0"/>
              <a:t>Discussion Items (cont.)</a:t>
            </a:r>
          </a:p>
        </p:txBody>
      </p:sp>
      <p:sp>
        <p:nvSpPr>
          <p:cNvPr id="3" name="Content Placeholder 2">
            <a:extLst>
              <a:ext uri="{FF2B5EF4-FFF2-40B4-BE49-F238E27FC236}">
                <a16:creationId xmlns:a16="http://schemas.microsoft.com/office/drawing/2014/main" id="{1E47F059-9003-4936-899E-4B0772FE2B23}"/>
              </a:ext>
            </a:extLst>
          </p:cNvPr>
          <p:cNvSpPr>
            <a:spLocks noGrp="1"/>
          </p:cNvSpPr>
          <p:nvPr>
            <p:ph idx="1"/>
          </p:nvPr>
        </p:nvSpPr>
        <p:spPr>
          <a:xfrm>
            <a:off x="0" y="947057"/>
            <a:ext cx="12104914" cy="4963885"/>
          </a:xfrm>
        </p:spPr>
        <p:txBody>
          <a:bodyPr/>
          <a:lstStyle/>
          <a:p>
            <a:pPr lvl="1"/>
            <a:r>
              <a:rPr lang="en-US" sz="2800" dirty="0"/>
              <a:t>Student research issues</a:t>
            </a:r>
          </a:p>
          <a:p>
            <a:pPr lvl="1"/>
            <a:r>
              <a:rPr lang="en-US" sz="2800" dirty="0"/>
              <a:t>Commercial IRB issues, including revisions in the following documents:  </a:t>
            </a:r>
          </a:p>
          <a:p>
            <a:pPr lvl="3"/>
            <a:r>
              <a:rPr lang="en-US" sz="2800" dirty="0"/>
              <a:t>VA Specific and Selected 2018 Common Rule Informed Consent Requirements When Using an Independent-Commercial IRB, and </a:t>
            </a:r>
          </a:p>
          <a:p>
            <a:pPr lvl="3"/>
            <a:r>
              <a:rPr lang="en-US" sz="2800" dirty="0"/>
              <a:t>Checklist for VA Facilities Using Independent Commercial IRBs-ICDs and Combined ICD-HIPAA Authorizations.</a:t>
            </a:r>
          </a:p>
        </p:txBody>
      </p:sp>
    </p:spTree>
    <p:extLst>
      <p:ext uri="{BB962C8B-B14F-4D97-AF65-F5344CB8AC3E}">
        <p14:creationId xmlns:p14="http://schemas.microsoft.com/office/powerpoint/2010/main" val="3695651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AED6-B8BE-8449-DE30-79ADD8B4E2B3}"/>
              </a:ext>
            </a:extLst>
          </p:cNvPr>
          <p:cNvSpPr>
            <a:spLocks noGrp="1"/>
          </p:cNvSpPr>
          <p:nvPr>
            <p:ph type="title"/>
          </p:nvPr>
        </p:nvSpPr>
        <p:spPr>
          <a:xfrm>
            <a:off x="285750" y="166264"/>
            <a:ext cx="11612336" cy="618385"/>
          </a:xfrm>
        </p:spPr>
        <p:txBody>
          <a:bodyPr/>
          <a:lstStyle/>
          <a:p>
            <a:r>
              <a:rPr lang="en-US" dirty="0"/>
              <a:t>Revised Tool:  VA HIPAA Authorization Requirements When Using an Independent (Commercial) IRB (06-28-2023)</a:t>
            </a:r>
          </a:p>
        </p:txBody>
      </p:sp>
      <p:sp>
        <p:nvSpPr>
          <p:cNvPr id="3" name="Content Placeholder 2">
            <a:extLst>
              <a:ext uri="{FF2B5EF4-FFF2-40B4-BE49-F238E27FC236}">
                <a16:creationId xmlns:a16="http://schemas.microsoft.com/office/drawing/2014/main" id="{C2BC8440-2687-F4A8-74C4-FCB980E5A1C5}"/>
              </a:ext>
            </a:extLst>
          </p:cNvPr>
          <p:cNvSpPr>
            <a:spLocks noGrp="1"/>
          </p:cNvSpPr>
          <p:nvPr>
            <p:ph idx="1"/>
          </p:nvPr>
        </p:nvSpPr>
        <p:spPr>
          <a:xfrm>
            <a:off x="328612" y="1045935"/>
            <a:ext cx="11526611" cy="4351338"/>
          </a:xfrm>
        </p:spPr>
        <p:txBody>
          <a:bodyPr/>
          <a:lstStyle/>
          <a:p>
            <a:r>
              <a:rPr lang="en-US" dirty="0"/>
              <a:t>Revisions include:</a:t>
            </a:r>
          </a:p>
          <a:p>
            <a:pPr marL="457200" lvl="1">
              <a:spcBef>
                <a:spcPts val="0"/>
              </a:spcBef>
            </a:pPr>
            <a:r>
              <a:rPr lang="en-US" sz="2800" dirty="0"/>
              <a:t>Added clarifying statement that the VA authorization language when combined with the ICD is a replacement for the model authorization language where applicable.</a:t>
            </a:r>
          </a:p>
          <a:p>
            <a:pPr marL="457200" lvl="1">
              <a:spcBef>
                <a:spcPts val="0"/>
              </a:spcBef>
            </a:pPr>
            <a:r>
              <a:rPr lang="en-US" sz="2800" dirty="0"/>
              <a:t>Added additional comment to assist with determining whether a combined ICD with the HIPAA authorization language can be used as follows:</a:t>
            </a:r>
          </a:p>
          <a:p>
            <a:pPr marL="914400" lvl="2">
              <a:spcBef>
                <a:spcPts val="0"/>
              </a:spcBef>
            </a:pPr>
            <a:r>
              <a:rPr lang="en-US" sz="2800" dirty="0">
                <a:solidFill>
                  <a:srgbClr val="FF0000"/>
                </a:solidFill>
              </a:rPr>
              <a:t>If there is optional banking of identifiable data or biospecimens, the HIPAA authorization language for research cannot be combined with the ICD</a:t>
            </a:r>
          </a:p>
          <a:p>
            <a:pPr marL="914400" lvl="2">
              <a:spcBef>
                <a:spcPts val="0"/>
              </a:spcBef>
            </a:pPr>
            <a:r>
              <a:rPr lang="en-US" sz="2800" dirty="0">
                <a:solidFill>
                  <a:srgbClr val="FF0000"/>
                </a:solidFill>
              </a:rPr>
              <a:t>If the IRB has approved the use of subjects’ LARs to consent, the HIPAA authorization language for research cannot be combined with the ICD. </a:t>
            </a:r>
          </a:p>
          <a:p>
            <a:pPr marL="457200" lvl="1">
              <a:spcBef>
                <a:spcPts val="0"/>
              </a:spcBef>
            </a:pPr>
            <a:endParaRPr lang="en-US" dirty="0"/>
          </a:p>
        </p:txBody>
      </p:sp>
    </p:spTree>
    <p:extLst>
      <p:ext uri="{BB962C8B-B14F-4D97-AF65-F5344CB8AC3E}">
        <p14:creationId xmlns:p14="http://schemas.microsoft.com/office/powerpoint/2010/main" val="3058381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C83CC-8609-ACDA-AA40-13BC267EFBF2}"/>
              </a:ext>
            </a:extLst>
          </p:cNvPr>
          <p:cNvSpPr>
            <a:spLocks noGrp="1"/>
          </p:cNvSpPr>
          <p:nvPr>
            <p:ph type="title"/>
          </p:nvPr>
        </p:nvSpPr>
        <p:spPr/>
        <p:txBody>
          <a:bodyPr/>
          <a:lstStyle/>
          <a:p>
            <a:r>
              <a:rPr lang="en-US" dirty="0"/>
              <a:t> </a:t>
            </a:r>
          </a:p>
        </p:txBody>
      </p:sp>
      <p:pic>
        <p:nvPicPr>
          <p:cNvPr id="5" name="Content Placeholder 4">
            <a:extLst>
              <a:ext uri="{FF2B5EF4-FFF2-40B4-BE49-F238E27FC236}">
                <a16:creationId xmlns:a16="http://schemas.microsoft.com/office/drawing/2014/main" id="{16839530-7DC2-91A1-882D-C2E46C1CD4E6}"/>
              </a:ext>
            </a:extLst>
          </p:cNvPr>
          <p:cNvPicPr>
            <a:picLocks noGrp="1" noChangeAspect="1"/>
          </p:cNvPicPr>
          <p:nvPr>
            <p:ph idx="1"/>
          </p:nvPr>
        </p:nvPicPr>
        <p:blipFill rotWithShape="1">
          <a:blip r:embed="rId3"/>
          <a:srcRect l="12692" t="13228" r="12304" b="8719"/>
          <a:stretch/>
        </p:blipFill>
        <p:spPr>
          <a:xfrm>
            <a:off x="1436915" y="892630"/>
            <a:ext cx="8952592" cy="5240542"/>
          </a:xfrm>
          <a:ln w="38100">
            <a:solidFill>
              <a:schemeClr val="accent1"/>
            </a:solidFill>
          </a:ln>
        </p:spPr>
      </p:pic>
      <p:sp>
        <p:nvSpPr>
          <p:cNvPr id="6" name="Arrow: Left 5">
            <a:extLst>
              <a:ext uri="{FF2B5EF4-FFF2-40B4-BE49-F238E27FC236}">
                <a16:creationId xmlns:a16="http://schemas.microsoft.com/office/drawing/2014/main" id="{0DACC7EF-C01C-61D0-365F-E77631CFB471}"/>
              </a:ext>
            </a:extLst>
          </p:cNvPr>
          <p:cNvSpPr/>
          <p:nvPr/>
        </p:nvSpPr>
        <p:spPr>
          <a:xfrm>
            <a:off x="10389507" y="4396922"/>
            <a:ext cx="1698172" cy="44722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9260A00-80EE-B964-7E3F-7AEBCA86CACB}"/>
              </a:ext>
            </a:extLst>
          </p:cNvPr>
          <p:cNvSpPr txBox="1"/>
          <p:nvPr/>
        </p:nvSpPr>
        <p:spPr>
          <a:xfrm>
            <a:off x="124279" y="-61477"/>
            <a:ext cx="11963400" cy="954107"/>
          </a:xfrm>
          <a:prstGeom prst="rect">
            <a:avLst/>
          </a:prstGeom>
          <a:noFill/>
        </p:spPr>
        <p:txBody>
          <a:bodyPr wrap="square" rtlCol="0">
            <a:spAutoFit/>
          </a:bodyPr>
          <a:lstStyle/>
          <a:p>
            <a:r>
              <a:rPr lang="en-US" sz="2800" dirty="0">
                <a:solidFill>
                  <a:schemeClr val="bg1"/>
                </a:solidFill>
              </a:rPr>
              <a:t>Excerpt from Revised Tool: VA HIPAA Authorization Requirements When Using an Independent/Commercial IRB </a:t>
            </a:r>
          </a:p>
        </p:txBody>
      </p:sp>
    </p:spTree>
    <p:extLst>
      <p:ext uri="{BB962C8B-B14F-4D97-AF65-F5344CB8AC3E}">
        <p14:creationId xmlns:p14="http://schemas.microsoft.com/office/powerpoint/2010/main" val="2249976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9E8D5-5AC4-506A-4599-98F6699C5B5A}"/>
              </a:ext>
            </a:extLst>
          </p:cNvPr>
          <p:cNvSpPr>
            <a:spLocks noGrp="1"/>
          </p:cNvSpPr>
          <p:nvPr>
            <p:ph type="title"/>
          </p:nvPr>
        </p:nvSpPr>
        <p:spPr>
          <a:xfrm>
            <a:off x="285750" y="166264"/>
            <a:ext cx="11906250" cy="618385"/>
          </a:xfrm>
        </p:spPr>
        <p:txBody>
          <a:bodyPr/>
          <a:lstStyle/>
          <a:p>
            <a:r>
              <a:rPr lang="en-US" sz="3200" dirty="0"/>
              <a:t>Checklist For VA Facilities Using Independent (Commercial) IRBs </a:t>
            </a:r>
            <a:br>
              <a:rPr lang="en-US" sz="3200" dirty="0"/>
            </a:br>
            <a:r>
              <a:rPr lang="en-US" sz="3200" dirty="0"/>
              <a:t>(06-28-2023)</a:t>
            </a:r>
          </a:p>
        </p:txBody>
      </p:sp>
      <p:sp>
        <p:nvSpPr>
          <p:cNvPr id="3" name="Content Placeholder 2">
            <a:extLst>
              <a:ext uri="{FF2B5EF4-FFF2-40B4-BE49-F238E27FC236}">
                <a16:creationId xmlns:a16="http://schemas.microsoft.com/office/drawing/2014/main" id="{F8157B67-8306-3563-53F6-61205F707B59}"/>
              </a:ext>
            </a:extLst>
          </p:cNvPr>
          <p:cNvSpPr>
            <a:spLocks noGrp="1"/>
          </p:cNvSpPr>
          <p:nvPr>
            <p:ph idx="1"/>
          </p:nvPr>
        </p:nvSpPr>
        <p:spPr>
          <a:xfrm>
            <a:off x="285750" y="915307"/>
            <a:ext cx="11581039" cy="4351338"/>
          </a:xfrm>
        </p:spPr>
        <p:txBody>
          <a:bodyPr/>
          <a:lstStyle/>
          <a:p>
            <a:r>
              <a:rPr lang="en-US" dirty="0"/>
              <a:t>Revisions include:</a:t>
            </a:r>
          </a:p>
          <a:p>
            <a:pPr lvl="1"/>
            <a:r>
              <a:rPr lang="en-US" sz="2800" dirty="0"/>
              <a:t>Adding links within the applicable sections to the location of the tools; and</a:t>
            </a:r>
          </a:p>
          <a:p>
            <a:pPr lvl="1"/>
            <a:r>
              <a:rPr lang="en-US" sz="2800" dirty="0"/>
              <a:t>Renaming and clarifying content within Section 4 (V</a:t>
            </a:r>
            <a:r>
              <a:rPr lang="en-US" sz="2800" kern="0" dirty="0">
                <a:solidFill>
                  <a:srgbClr val="000000"/>
                </a:solidFill>
                <a:effectLst/>
                <a:ea typeface="Times New Roman" panose="02020603050405020304" pitchFamily="18" charset="0"/>
                <a:cs typeface="Times New Roman" panose="02020603050405020304" pitchFamily="18" charset="0"/>
              </a:rPr>
              <a:t>A HIPAA Authorization Document Requirements When the HIPAA Authorization Document is Combined with the Informed Consent Document) to indicate when the section is to be used to assist study teams. </a:t>
            </a:r>
            <a:endParaRPr lang="en-US" sz="2800" kern="0" dirty="0">
              <a:solidFill>
                <a:srgbClr val="1F4E79"/>
              </a:solidFill>
              <a:effectLst/>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02936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90FD0-9FF2-1AD3-18D9-A5075635A609}"/>
              </a:ext>
            </a:extLst>
          </p:cNvPr>
          <p:cNvSpPr>
            <a:spLocks noGrp="1"/>
          </p:cNvSpPr>
          <p:nvPr>
            <p:ph type="title"/>
          </p:nvPr>
        </p:nvSpPr>
        <p:spPr/>
        <p:txBody>
          <a:bodyPr/>
          <a:lstStyle/>
          <a:p>
            <a:r>
              <a:rPr lang="en-US" dirty="0"/>
              <a:t>Excerpt of Checklist:  VA Specific Elements</a:t>
            </a:r>
          </a:p>
        </p:txBody>
      </p:sp>
      <p:pic>
        <p:nvPicPr>
          <p:cNvPr id="6" name="Content Placeholder 5">
            <a:extLst>
              <a:ext uri="{FF2B5EF4-FFF2-40B4-BE49-F238E27FC236}">
                <a16:creationId xmlns:a16="http://schemas.microsoft.com/office/drawing/2014/main" id="{86BF8526-C754-0692-7D35-9DAF46D30DF0}"/>
              </a:ext>
            </a:extLst>
          </p:cNvPr>
          <p:cNvPicPr>
            <a:picLocks noGrp="1" noChangeAspect="1"/>
          </p:cNvPicPr>
          <p:nvPr>
            <p:ph idx="1"/>
          </p:nvPr>
        </p:nvPicPr>
        <p:blipFill rotWithShape="1">
          <a:blip r:embed="rId2"/>
          <a:srcRect l="20290" t="12727" r="15822" b="9219"/>
          <a:stretch/>
        </p:blipFill>
        <p:spPr>
          <a:xfrm>
            <a:off x="2148464" y="903515"/>
            <a:ext cx="7512608" cy="5162850"/>
          </a:xfrm>
          <a:ln w="38100">
            <a:solidFill>
              <a:schemeClr val="accent1"/>
            </a:solidFill>
          </a:ln>
        </p:spPr>
      </p:pic>
      <p:sp>
        <p:nvSpPr>
          <p:cNvPr id="8" name="Arrow: Left 7">
            <a:extLst>
              <a:ext uri="{FF2B5EF4-FFF2-40B4-BE49-F238E27FC236}">
                <a16:creationId xmlns:a16="http://schemas.microsoft.com/office/drawing/2014/main" id="{B1FDA88F-59F8-5064-04AC-BB31E34D82AD}"/>
              </a:ext>
            </a:extLst>
          </p:cNvPr>
          <p:cNvSpPr/>
          <p:nvPr/>
        </p:nvSpPr>
        <p:spPr>
          <a:xfrm>
            <a:off x="9823450" y="2437493"/>
            <a:ext cx="1698172" cy="44722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5768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2F677-0639-66B7-CF55-4831463CAB26}"/>
              </a:ext>
            </a:extLst>
          </p:cNvPr>
          <p:cNvSpPr>
            <a:spLocks noGrp="1"/>
          </p:cNvSpPr>
          <p:nvPr>
            <p:ph type="title"/>
          </p:nvPr>
        </p:nvSpPr>
        <p:spPr>
          <a:xfrm>
            <a:off x="285750" y="166264"/>
            <a:ext cx="11906250" cy="618385"/>
          </a:xfrm>
        </p:spPr>
        <p:txBody>
          <a:bodyPr/>
          <a:lstStyle/>
          <a:p>
            <a:r>
              <a:rPr lang="en-US" dirty="0"/>
              <a:t>Role of ORD-Approved Commercial IRBs With  Submission Informed Consent/HIPAA Authorization Language </a:t>
            </a:r>
          </a:p>
        </p:txBody>
      </p:sp>
      <p:sp>
        <p:nvSpPr>
          <p:cNvPr id="3" name="Content Placeholder 2">
            <a:extLst>
              <a:ext uri="{FF2B5EF4-FFF2-40B4-BE49-F238E27FC236}">
                <a16:creationId xmlns:a16="http://schemas.microsoft.com/office/drawing/2014/main" id="{FF4C2FF4-5794-EA7A-F6A2-BE7744070F64}"/>
              </a:ext>
            </a:extLst>
          </p:cNvPr>
          <p:cNvSpPr>
            <a:spLocks noGrp="1"/>
          </p:cNvSpPr>
          <p:nvPr>
            <p:ph idx="1"/>
          </p:nvPr>
        </p:nvSpPr>
        <p:spPr/>
        <p:txBody>
          <a:bodyPr/>
          <a:lstStyle/>
          <a:p>
            <a:r>
              <a:rPr lang="en-US" dirty="0"/>
              <a:t>ORD-approved Commercial IRBs are responsible for compliance checks during the intake to verify that the applicable VA specific elements and specific 2018 Common Rule Requirements are present.</a:t>
            </a:r>
          </a:p>
          <a:p>
            <a:r>
              <a:rPr lang="en-US" dirty="0"/>
              <a:t>The ORD-approved Commercial IRBs will turn back the submission if the submission is not complete (e.g., applicable VA specific elements are not present in the submitted ICD). </a:t>
            </a:r>
          </a:p>
          <a:p>
            <a:r>
              <a:rPr lang="en-US" dirty="0"/>
              <a:t>The applicability of some of the specific 2018 Common Rule requirements may require IRB determination and cannot be ascertained by the submitting VA study team. </a:t>
            </a:r>
          </a:p>
        </p:txBody>
      </p:sp>
    </p:spTree>
    <p:extLst>
      <p:ext uri="{BB962C8B-B14F-4D97-AF65-F5344CB8AC3E}">
        <p14:creationId xmlns:p14="http://schemas.microsoft.com/office/powerpoint/2010/main" val="4092423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AD5C-218D-0A42-1112-353A26D3E598}"/>
              </a:ext>
            </a:extLst>
          </p:cNvPr>
          <p:cNvSpPr>
            <a:spLocks noGrp="1"/>
          </p:cNvSpPr>
          <p:nvPr>
            <p:ph type="title"/>
          </p:nvPr>
        </p:nvSpPr>
        <p:spPr>
          <a:xfrm>
            <a:off x="285750" y="166264"/>
            <a:ext cx="11819164" cy="618385"/>
          </a:xfrm>
        </p:spPr>
        <p:txBody>
          <a:bodyPr/>
          <a:lstStyle/>
          <a:p>
            <a:r>
              <a:rPr lang="en-US" sz="3400" dirty="0"/>
              <a:t>Update on Recent Request by ORD to VA Study Teams with Active Studies Approved by Advarra IRB</a:t>
            </a:r>
          </a:p>
        </p:txBody>
      </p:sp>
      <p:sp>
        <p:nvSpPr>
          <p:cNvPr id="3" name="Content Placeholder 2">
            <a:extLst>
              <a:ext uri="{FF2B5EF4-FFF2-40B4-BE49-F238E27FC236}">
                <a16:creationId xmlns:a16="http://schemas.microsoft.com/office/drawing/2014/main" id="{65CA104E-F994-E78F-BB35-C2FAFFA0D4D7}"/>
              </a:ext>
            </a:extLst>
          </p:cNvPr>
          <p:cNvSpPr>
            <a:spLocks noGrp="1"/>
          </p:cNvSpPr>
          <p:nvPr>
            <p:ph idx="1"/>
          </p:nvPr>
        </p:nvSpPr>
        <p:spPr>
          <a:xfrm>
            <a:off x="131988" y="1111249"/>
            <a:ext cx="11733439" cy="4798547"/>
          </a:xfrm>
        </p:spPr>
        <p:txBody>
          <a:bodyPr/>
          <a:lstStyle/>
          <a:p>
            <a:r>
              <a:rPr lang="en-US" dirty="0"/>
              <a:t>On May 24</a:t>
            </a:r>
            <a:r>
              <a:rPr lang="en-US" baseline="30000" dirty="0"/>
              <a:t>th</a:t>
            </a:r>
            <a:r>
              <a:rPr lang="en-US" dirty="0"/>
              <a:t>, ORPP&amp;E sent an update to the VA research community that VA Investigators of currently active studies approved by ORD would receive a letter from ORD asking for those study teams to conduct a self-assessment by June 23, 2023 of their current approved ICDs if the study was enrolling study subjects or actively following subjects.</a:t>
            </a:r>
          </a:p>
          <a:p>
            <a:r>
              <a:rPr lang="en-US" dirty="0"/>
              <a:t>The self-assessments were requested to assist the Advarra IRB, but ORD wants to reinforce that it is the responsibility of the reviewing IRB to ensure the IRB-approved ICDs meet all applicable requirements.</a:t>
            </a:r>
          </a:p>
          <a:p>
            <a:r>
              <a:rPr lang="en-US" dirty="0"/>
              <a:t>ORD wishes to thank the study teams that have responded or provided information to ORD of their status.  ORD will be following up with the study teams that have not had an opportunity to respond to assist. </a:t>
            </a:r>
          </a:p>
        </p:txBody>
      </p:sp>
    </p:spTree>
    <p:extLst>
      <p:ext uri="{BB962C8B-B14F-4D97-AF65-F5344CB8AC3E}">
        <p14:creationId xmlns:p14="http://schemas.microsoft.com/office/powerpoint/2010/main" val="3054489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01DCD-5B0D-4C74-8A37-CF24B0141BF9}"/>
              </a:ext>
            </a:extLst>
          </p:cNvPr>
          <p:cNvSpPr>
            <a:spLocks noGrp="1"/>
          </p:cNvSpPr>
          <p:nvPr>
            <p:ph type="title"/>
          </p:nvPr>
        </p:nvSpPr>
        <p:spPr/>
        <p:txBody>
          <a:bodyPr/>
          <a:lstStyle/>
          <a:p>
            <a:r>
              <a:rPr lang="en-US" dirty="0"/>
              <a:t>Summary of Commercial IRB Issues</a:t>
            </a:r>
          </a:p>
        </p:txBody>
      </p:sp>
      <p:sp>
        <p:nvSpPr>
          <p:cNvPr id="3" name="Content Placeholder 2">
            <a:extLst>
              <a:ext uri="{FF2B5EF4-FFF2-40B4-BE49-F238E27FC236}">
                <a16:creationId xmlns:a16="http://schemas.microsoft.com/office/drawing/2014/main" id="{6F16A96A-7E88-4547-9BD9-1EC3236B711A}"/>
              </a:ext>
            </a:extLst>
          </p:cNvPr>
          <p:cNvSpPr>
            <a:spLocks noGrp="1"/>
          </p:cNvSpPr>
          <p:nvPr>
            <p:ph idx="1"/>
          </p:nvPr>
        </p:nvSpPr>
        <p:spPr/>
        <p:txBody>
          <a:bodyPr/>
          <a:lstStyle/>
          <a:p>
            <a:r>
              <a:rPr lang="en-US" dirty="0"/>
              <a:t>The revised checklist and tools are being placed in the VAIRRS standard library in addition to being available on ORD’s webpage for commercial IRB content.</a:t>
            </a:r>
          </a:p>
          <a:p>
            <a:r>
              <a:rPr lang="en-US" dirty="0"/>
              <a:t>The endorsement letter was not revised but is also being placed in the VAIRRS standard library in addition to being available on ORD’s webpage  for commercial IRB content. </a:t>
            </a:r>
          </a:p>
          <a:p>
            <a:r>
              <a:rPr lang="en-US" dirty="0"/>
              <a:t>ORD continues to communicate with the Commercial IRBs to address issues and develop solutions and disseminate the information to the VA research community.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647727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BCC3D-5A56-4593-8B4E-B41E32E1CFCD}"/>
              </a:ext>
            </a:extLst>
          </p:cNvPr>
          <p:cNvSpPr>
            <a:spLocks noGrp="1"/>
          </p:cNvSpPr>
          <p:nvPr>
            <p:ph type="title"/>
          </p:nvPr>
        </p:nvSpPr>
        <p:spPr/>
        <p:txBody>
          <a:bodyPr/>
          <a:lstStyle/>
          <a:p>
            <a:r>
              <a:rPr lang="en-US" dirty="0"/>
              <a:t>Availability of Recording</a:t>
            </a:r>
          </a:p>
        </p:txBody>
      </p:sp>
      <p:sp>
        <p:nvSpPr>
          <p:cNvPr id="3" name="Content Placeholder 2">
            <a:extLst>
              <a:ext uri="{FF2B5EF4-FFF2-40B4-BE49-F238E27FC236}">
                <a16:creationId xmlns:a16="http://schemas.microsoft.com/office/drawing/2014/main" id="{DA919E78-35C3-4761-BDEB-379D86579701}"/>
              </a:ext>
            </a:extLst>
          </p:cNvPr>
          <p:cNvSpPr>
            <a:spLocks noGrp="1"/>
          </p:cNvSpPr>
          <p:nvPr>
            <p:ph idx="1"/>
          </p:nvPr>
        </p:nvSpPr>
        <p:spPr>
          <a:xfrm>
            <a:off x="371475" y="1361621"/>
            <a:ext cx="11461296" cy="4351338"/>
          </a:xfrm>
        </p:spPr>
        <p:txBody>
          <a:bodyPr/>
          <a:lstStyle/>
          <a:p>
            <a:r>
              <a:rPr lang="en-US" dirty="0">
                <a:ea typeface="+mn-lt"/>
                <a:cs typeface="+mn-lt"/>
              </a:rPr>
              <a:t>A recording of this session and the associated handouts will be available on ORPP&amp;E’s Education and Training website approximately one-week post-webinar.</a:t>
            </a:r>
            <a:endParaRPr lang="en-US" dirty="0">
              <a:cs typeface="Calibri" panose="020F0502020204030204"/>
            </a:endParaRPr>
          </a:p>
          <a:p>
            <a:r>
              <a:rPr lang="en-US" dirty="0">
                <a:ea typeface="+mn-lt"/>
                <a:cs typeface="+mn-lt"/>
              </a:rPr>
              <a:t>An archive of all ORPP&amp;E webinars can be found here:  </a:t>
            </a:r>
            <a:r>
              <a:rPr lang="en-US" dirty="0">
                <a:ea typeface="+mn-lt"/>
                <a:cs typeface="+mn-lt"/>
                <a:hlinkClick r:id="rId2"/>
              </a:rPr>
              <a:t>https://www.research.va.gov/programs/orppe/education/webinars/archives.cfm.</a:t>
            </a:r>
            <a:endParaRPr lang="en-US" dirty="0">
              <a:cs typeface="Calibri"/>
            </a:endParaRPr>
          </a:p>
          <a:p>
            <a:endParaRPr lang="en-US" dirty="0"/>
          </a:p>
        </p:txBody>
      </p:sp>
    </p:spTree>
    <p:extLst>
      <p:ext uri="{BB962C8B-B14F-4D97-AF65-F5344CB8AC3E}">
        <p14:creationId xmlns:p14="http://schemas.microsoft.com/office/powerpoint/2010/main" val="42004908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82B7-567C-45E2-8BD4-C1F7ACD54648}"/>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69C2F5F1-D9BA-4006-AF96-83CB33891DFB}"/>
              </a:ext>
            </a:extLst>
          </p:cNvPr>
          <p:cNvSpPr>
            <a:spLocks noGrp="1"/>
          </p:cNvSpPr>
          <p:nvPr>
            <p:ph idx="1"/>
          </p:nvPr>
        </p:nvSpPr>
        <p:spPr/>
        <p:txBody>
          <a:bodyPr/>
          <a:lstStyle/>
          <a:p>
            <a:r>
              <a:rPr lang="en-US" dirty="0"/>
              <a:t>ORD Regulatory Box: </a:t>
            </a:r>
            <a:r>
              <a:rPr lang="en-US" dirty="0">
                <a:hlinkClick r:id="rId2"/>
              </a:rPr>
              <a:t>VHACOORDREGULATORY@VA.GOV</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3738650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EFEE-39C7-4A15-AF7C-873953C1E06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03EA58E-5D27-426C-A2EC-8A08BC5C43E6}"/>
              </a:ext>
            </a:extLst>
          </p:cNvPr>
          <p:cNvSpPr>
            <a:spLocks noGrp="1"/>
          </p:cNvSpPr>
          <p:nvPr>
            <p:ph idx="1"/>
          </p:nvPr>
        </p:nvSpPr>
        <p:spPr>
          <a:xfrm>
            <a:off x="285749" y="1089478"/>
            <a:ext cx="11644993" cy="4351338"/>
          </a:xfrm>
        </p:spPr>
        <p:txBody>
          <a:bodyPr/>
          <a:lstStyle/>
          <a:p>
            <a:r>
              <a:rPr lang="en-US" sz="2400" dirty="0">
                <a:hlinkClick r:id="rId2"/>
              </a:rPr>
              <a:t>CDC webpage:  Information for Healthcare Providers on Obtaining and Using TPOXX (Tecovirimat) for Treatment of Monkeypox | Monkeypox | Poxvirus | CDC</a:t>
            </a:r>
            <a:endParaRPr lang="en-US" sz="2400" dirty="0">
              <a:hlinkClick r:id="rId3"/>
            </a:endParaRPr>
          </a:p>
          <a:p>
            <a:r>
              <a:rPr lang="en-US" sz="2400" dirty="0">
                <a:hlinkClick r:id="rId4"/>
              </a:rPr>
              <a:t>ORPP&amp;E webpage: IRB Relationships in the VA: Single IRB Exceptions, Independent (Commercial) IRBs, and changing IRB reliance by the VA Facility</a:t>
            </a:r>
            <a:endParaRPr lang="en-US" sz="2400" dirty="0"/>
          </a:p>
          <a:p>
            <a:r>
              <a:rPr lang="en-US" sz="2400" dirty="0">
                <a:hlinkClick r:id="rId5"/>
              </a:rPr>
              <a:t>Tecovirimat (TPOXX) IND Registry for Providers/Facilities (cdc.gov)</a:t>
            </a:r>
            <a:endParaRPr lang="en-US" sz="2400" dirty="0"/>
          </a:p>
          <a:p>
            <a:r>
              <a:rPr lang="en-US" sz="2400" i="0" dirty="0">
                <a:solidFill>
                  <a:srgbClr val="002F56"/>
                </a:solidFill>
                <a:cs typeface="Arial" panose="020B0604020202020204" pitchFamily="34" charset="0"/>
              </a:rPr>
              <a:t>VAEDA Tool: </a:t>
            </a:r>
            <a:r>
              <a:rPr lang="en-US" sz="2400" i="0" dirty="0">
                <a:solidFill>
                  <a:srgbClr val="002F56"/>
                </a:solidFill>
                <a:cs typeface="Arial" panose="020B0604020202020204" pitchFamily="34" charset="0"/>
                <a:hlinkClick r:id="rId6"/>
              </a:rPr>
              <a:t>https://vhacdwdwhvda01.vha.med.va.gov/vaeda/home#/</a:t>
            </a:r>
            <a:r>
              <a:rPr lang="en-US" sz="2400" i="0" dirty="0">
                <a:solidFill>
                  <a:srgbClr val="002F56"/>
                </a:solidFill>
                <a:cs typeface="Arial" panose="020B0604020202020204" pitchFamily="34" charset="0"/>
              </a:rPr>
              <a:t>  </a:t>
            </a:r>
          </a:p>
          <a:p>
            <a:r>
              <a:rPr lang="en-US" sz="2400" dirty="0">
                <a:cs typeface="Calibri"/>
              </a:rPr>
              <a:t>VHA Directive 1200.02(1): Research Business Operations (March 10, 2017; amended September 6, 2017) at </a:t>
            </a:r>
            <a:r>
              <a:rPr lang="en-US" sz="2400" dirty="0">
                <a:cs typeface="Calibri"/>
                <a:hlinkClick r:id="rId7"/>
              </a:rPr>
              <a:t>VHA Publications</a:t>
            </a:r>
            <a:endParaRPr lang="en-US" sz="2400" dirty="0">
              <a:cs typeface="Calibri"/>
            </a:endParaRPr>
          </a:p>
          <a:p>
            <a:r>
              <a:rPr lang="en-US" sz="2400" dirty="0">
                <a:cs typeface="Calibri"/>
              </a:rPr>
              <a:t>VHA Directive 1200.05(2): Research and Development Committee (January 7, 2019; amended March 3, 2020 and January 8, 2021) at </a:t>
            </a:r>
            <a:r>
              <a:rPr lang="en-US" sz="2400" dirty="0">
                <a:cs typeface="Calibri"/>
                <a:hlinkClick r:id="rId7"/>
              </a:rPr>
              <a:t>VHA Publications</a:t>
            </a:r>
            <a:endParaRPr lang="en-US" sz="2400" dirty="0">
              <a:cs typeface="Calibri"/>
            </a:endParaRPr>
          </a:p>
          <a:p>
            <a:endParaRPr lang="en-US" sz="2400" dirty="0"/>
          </a:p>
          <a:p>
            <a:endParaRPr lang="en-US" sz="2000" dirty="0"/>
          </a:p>
          <a:p>
            <a:pPr marL="0" indent="0">
              <a:buNone/>
            </a:pPr>
            <a:endParaRPr lang="en-US" sz="2000" dirty="0"/>
          </a:p>
          <a:p>
            <a:endParaRPr lang="en-US" sz="2000" dirty="0"/>
          </a:p>
          <a:p>
            <a:pPr marL="0" indent="0">
              <a:buNone/>
            </a:pPr>
            <a:endParaRPr lang="en-US" sz="2000" dirty="0"/>
          </a:p>
          <a:p>
            <a:endParaRPr lang="en-US" sz="2000" dirty="0">
              <a:cs typeface="Calibri"/>
            </a:endParaRPr>
          </a:p>
          <a:p>
            <a:pPr marL="0" indent="0">
              <a:buNone/>
            </a:pPr>
            <a:endParaRPr lang="en-US" sz="2000" dirty="0"/>
          </a:p>
        </p:txBody>
      </p:sp>
    </p:spTree>
    <p:extLst>
      <p:ext uri="{BB962C8B-B14F-4D97-AF65-F5344CB8AC3E}">
        <p14:creationId xmlns:p14="http://schemas.microsoft.com/office/powerpoint/2010/main" val="1277824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10B8C-DA42-45FB-9420-35D914E26CF2}"/>
              </a:ext>
            </a:extLst>
          </p:cNvPr>
          <p:cNvSpPr>
            <a:spLocks noGrp="1"/>
          </p:cNvSpPr>
          <p:nvPr>
            <p:ph type="title"/>
          </p:nvPr>
        </p:nvSpPr>
        <p:spPr/>
        <p:txBody>
          <a:bodyPr/>
          <a:lstStyle/>
          <a:p>
            <a:r>
              <a:rPr lang="en-US" dirty="0"/>
              <a:t>Monkeypox/Orthopoxvirus Cases: June 21, 2023</a:t>
            </a:r>
          </a:p>
        </p:txBody>
      </p:sp>
      <p:sp>
        <p:nvSpPr>
          <p:cNvPr id="7" name="TextBox 6">
            <a:extLst>
              <a:ext uri="{FF2B5EF4-FFF2-40B4-BE49-F238E27FC236}">
                <a16:creationId xmlns:a16="http://schemas.microsoft.com/office/drawing/2014/main" id="{D2F9A569-C9E5-4255-9008-D5B5EDE6285E}"/>
              </a:ext>
            </a:extLst>
          </p:cNvPr>
          <p:cNvSpPr txBox="1"/>
          <p:nvPr/>
        </p:nvSpPr>
        <p:spPr>
          <a:xfrm>
            <a:off x="1600201" y="5802086"/>
            <a:ext cx="8991600" cy="369332"/>
          </a:xfrm>
          <a:prstGeom prst="rect">
            <a:avLst/>
          </a:prstGeom>
          <a:noFill/>
        </p:spPr>
        <p:txBody>
          <a:bodyPr wrap="square" rtlCol="0">
            <a:spAutoFit/>
          </a:bodyPr>
          <a:lstStyle/>
          <a:p>
            <a:r>
              <a:rPr lang="en-US" dirty="0"/>
              <a:t>Reference: https://www.cdc.gov/poxvirus/mpox/response/2022/us-map.html#print</a:t>
            </a:r>
          </a:p>
        </p:txBody>
      </p:sp>
      <p:pic>
        <p:nvPicPr>
          <p:cNvPr id="4" name="Picture 3">
            <a:extLst>
              <a:ext uri="{FF2B5EF4-FFF2-40B4-BE49-F238E27FC236}">
                <a16:creationId xmlns:a16="http://schemas.microsoft.com/office/drawing/2014/main" id="{BB2B58CB-5778-E132-B6DB-F9D91E488C02}"/>
              </a:ext>
            </a:extLst>
          </p:cNvPr>
          <p:cNvPicPr>
            <a:picLocks noChangeAspect="1"/>
          </p:cNvPicPr>
          <p:nvPr/>
        </p:nvPicPr>
        <p:blipFill rotWithShape="1">
          <a:blip r:embed="rId3"/>
          <a:srcRect l="29153" t="14756" r="4877" b="9710"/>
          <a:stretch/>
        </p:blipFill>
        <p:spPr>
          <a:xfrm>
            <a:off x="2173828" y="990600"/>
            <a:ext cx="7242315" cy="4664339"/>
          </a:xfrm>
          <a:prstGeom prst="rect">
            <a:avLst/>
          </a:prstGeom>
          <a:ln w="50800">
            <a:solidFill>
              <a:schemeClr val="accent1"/>
            </a:solidFill>
          </a:ln>
        </p:spPr>
      </p:pic>
    </p:spTree>
    <p:extLst>
      <p:ext uri="{BB962C8B-B14F-4D97-AF65-F5344CB8AC3E}">
        <p14:creationId xmlns:p14="http://schemas.microsoft.com/office/powerpoint/2010/main" val="1543718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15FEE5-E14C-4B9B-B5E4-516790B29D0A}"/>
              </a:ext>
            </a:extLst>
          </p:cNvPr>
          <p:cNvSpPr>
            <a:spLocks noGrp="1"/>
          </p:cNvSpPr>
          <p:nvPr>
            <p:ph type="title"/>
          </p:nvPr>
        </p:nvSpPr>
        <p:spPr>
          <a:xfrm>
            <a:off x="229960" y="155378"/>
            <a:ext cx="11732079" cy="618385"/>
          </a:xfrm>
        </p:spPr>
        <p:txBody>
          <a:bodyPr/>
          <a:lstStyle/>
          <a:p>
            <a:r>
              <a:rPr lang="en-US" sz="3600" dirty="0"/>
              <a:t>VA Facility Implementation of the CDC Expanded Access Program  (EAP) for Use of Tecovirimat (TPOXX®) for Mpox</a:t>
            </a:r>
            <a:endParaRPr lang="en-US" dirty="0"/>
          </a:p>
        </p:txBody>
      </p:sp>
      <p:sp>
        <p:nvSpPr>
          <p:cNvPr id="6" name="Content Placeholder 5">
            <a:extLst>
              <a:ext uri="{FF2B5EF4-FFF2-40B4-BE49-F238E27FC236}">
                <a16:creationId xmlns:a16="http://schemas.microsoft.com/office/drawing/2014/main" id="{80BF55ED-E4F1-4166-85A1-9B6C77F0AFEE}"/>
              </a:ext>
            </a:extLst>
          </p:cNvPr>
          <p:cNvSpPr>
            <a:spLocks noGrp="1"/>
          </p:cNvSpPr>
          <p:nvPr>
            <p:ph idx="1"/>
          </p:nvPr>
        </p:nvSpPr>
        <p:spPr>
          <a:xfrm>
            <a:off x="382360" y="1133021"/>
            <a:ext cx="10906125" cy="4351338"/>
          </a:xfrm>
        </p:spPr>
        <p:txBody>
          <a:bodyPr/>
          <a:lstStyle/>
          <a:p>
            <a:r>
              <a:rPr lang="en-US" dirty="0"/>
              <a:t>Eighty-one (81) VA Facilities were approved to participate in the CDC EAP for Tecovirimat using CDC’s Investigational New Drug Application (IND) for the Program.</a:t>
            </a:r>
          </a:p>
          <a:p>
            <a:pPr lvl="1"/>
            <a:r>
              <a:rPr lang="en-US" sz="2800" dirty="0"/>
              <a:t>Seventy-nine (79) VA Facilities rely upon the CDC IRB. </a:t>
            </a:r>
            <a:endParaRPr lang="en-US" sz="2400" dirty="0"/>
          </a:p>
          <a:p>
            <a:pPr lvl="1"/>
            <a:r>
              <a:rPr lang="en-US" sz="2800" dirty="0"/>
              <a:t>Two (2) VA Facilities rely upon their own internal IRBs.</a:t>
            </a:r>
          </a:p>
          <a:p>
            <a:r>
              <a:rPr lang="en-US" b="0" i="0" dirty="0">
                <a:solidFill>
                  <a:srgbClr val="000000"/>
                </a:solidFill>
                <a:effectLst/>
              </a:rPr>
              <a:t>This EA-IND protocol allows access to and use of TPOXX for treatment of orthopoxvirus infections, including </a:t>
            </a:r>
            <a:r>
              <a:rPr lang="en-US" dirty="0">
                <a:solidFill>
                  <a:srgbClr val="000000"/>
                </a:solidFill>
              </a:rPr>
              <a:t>M</a:t>
            </a:r>
            <a:r>
              <a:rPr lang="en-US" b="0" i="0" dirty="0">
                <a:solidFill>
                  <a:srgbClr val="000000"/>
                </a:solidFill>
                <a:effectLst/>
              </a:rPr>
              <a:t>pox.</a:t>
            </a:r>
          </a:p>
          <a:p>
            <a:r>
              <a:rPr lang="en-US" dirty="0"/>
              <a:t>The name of the CDC Protocol:  Expanded Access IND Protocol: Use of Tecovirimat (TPOXX®) for Treatment of Human Non-Variola Orthopoxvirus Infections in Adults and Children.</a:t>
            </a:r>
          </a:p>
          <a:p>
            <a:pPr marL="0" indent="0">
              <a:buNone/>
            </a:pPr>
            <a:r>
              <a:rPr lang="en-US" dirty="0"/>
              <a:t> </a:t>
            </a:r>
          </a:p>
        </p:txBody>
      </p:sp>
    </p:spTree>
    <p:extLst>
      <p:ext uri="{BB962C8B-B14F-4D97-AF65-F5344CB8AC3E}">
        <p14:creationId xmlns:p14="http://schemas.microsoft.com/office/powerpoint/2010/main" val="448477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F9681-8BD1-4844-BCA2-0F55EF309D11}"/>
              </a:ext>
            </a:extLst>
          </p:cNvPr>
          <p:cNvSpPr>
            <a:spLocks noGrp="1"/>
          </p:cNvSpPr>
          <p:nvPr>
            <p:ph type="title"/>
          </p:nvPr>
        </p:nvSpPr>
        <p:spPr/>
        <p:txBody>
          <a:bodyPr/>
          <a:lstStyle/>
          <a:p>
            <a:r>
              <a:rPr lang="en-US" dirty="0"/>
              <a:t>CDC EA-IND Tecovirimat Program for Mpox</a:t>
            </a:r>
          </a:p>
        </p:txBody>
      </p:sp>
      <p:sp>
        <p:nvSpPr>
          <p:cNvPr id="3" name="Content Placeholder 2">
            <a:extLst>
              <a:ext uri="{FF2B5EF4-FFF2-40B4-BE49-F238E27FC236}">
                <a16:creationId xmlns:a16="http://schemas.microsoft.com/office/drawing/2014/main" id="{AFAEE622-D1A7-4A68-B846-6869F44DB7E1}"/>
              </a:ext>
            </a:extLst>
          </p:cNvPr>
          <p:cNvSpPr>
            <a:spLocks noGrp="1"/>
          </p:cNvSpPr>
          <p:nvPr>
            <p:ph idx="1"/>
          </p:nvPr>
        </p:nvSpPr>
        <p:spPr>
          <a:xfrm>
            <a:off x="415017" y="893534"/>
            <a:ext cx="10764612" cy="4351338"/>
          </a:xfrm>
        </p:spPr>
        <p:txBody>
          <a:bodyPr/>
          <a:lstStyle/>
          <a:p>
            <a:r>
              <a:rPr lang="en-US" dirty="0"/>
              <a:t>ORD and the Office of Research Oversight (ORO) established mechanisms for VHA Facilities to rely upon the CDC Institutional Review Board (IRB) to participate in the expanded access program and are coordinating many of the supporting regulatory needs to the Program.</a:t>
            </a:r>
          </a:p>
          <a:p>
            <a:r>
              <a:rPr lang="en-US" dirty="0"/>
              <a:t>The CDC’s EA-IND Tecovirimat Program for Monkeypox does not meet the definition of research under the Common Rule.  However, the Program:</a:t>
            </a:r>
          </a:p>
          <a:p>
            <a:pPr lvl="1"/>
            <a:r>
              <a:rPr lang="en-US" sz="2800" dirty="0"/>
              <a:t>Requires IRB approval, and</a:t>
            </a:r>
          </a:p>
          <a:p>
            <a:pPr lvl="1"/>
            <a:r>
              <a:rPr lang="en-US" sz="2800" dirty="0"/>
              <a:t>Requires VA Research and Development (R&amp;D) Committee approval.</a:t>
            </a:r>
          </a:p>
          <a:p>
            <a:r>
              <a:rPr lang="en-US" dirty="0"/>
              <a:t>Neither ORD nor ORO are involved in the procurement or processes to procure Tecovirimat.</a:t>
            </a:r>
          </a:p>
        </p:txBody>
      </p:sp>
    </p:spTree>
    <p:extLst>
      <p:ext uri="{BB962C8B-B14F-4D97-AF65-F5344CB8AC3E}">
        <p14:creationId xmlns:p14="http://schemas.microsoft.com/office/powerpoint/2010/main" val="4100121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F9681-8BD1-4844-BCA2-0F55EF309D11}"/>
              </a:ext>
            </a:extLst>
          </p:cNvPr>
          <p:cNvSpPr>
            <a:spLocks noGrp="1"/>
          </p:cNvSpPr>
          <p:nvPr>
            <p:ph type="title"/>
          </p:nvPr>
        </p:nvSpPr>
        <p:spPr/>
        <p:txBody>
          <a:bodyPr/>
          <a:lstStyle/>
          <a:p>
            <a:r>
              <a:rPr lang="en-US" dirty="0"/>
              <a:t>CDC EA-IND Tecovirimat Program for Mpox (cont.)</a:t>
            </a:r>
          </a:p>
        </p:txBody>
      </p:sp>
      <p:sp>
        <p:nvSpPr>
          <p:cNvPr id="3" name="Content Placeholder 2">
            <a:extLst>
              <a:ext uri="{FF2B5EF4-FFF2-40B4-BE49-F238E27FC236}">
                <a16:creationId xmlns:a16="http://schemas.microsoft.com/office/drawing/2014/main" id="{AFAEE622-D1A7-4A68-B846-6869F44DB7E1}"/>
              </a:ext>
            </a:extLst>
          </p:cNvPr>
          <p:cNvSpPr>
            <a:spLocks noGrp="1"/>
          </p:cNvSpPr>
          <p:nvPr>
            <p:ph idx="1"/>
          </p:nvPr>
        </p:nvSpPr>
        <p:spPr>
          <a:xfrm>
            <a:off x="576942" y="937078"/>
            <a:ext cx="11462657" cy="4351338"/>
          </a:xfrm>
        </p:spPr>
        <p:txBody>
          <a:bodyPr/>
          <a:lstStyle/>
          <a:p>
            <a:pPr marL="0" indent="0">
              <a:buNone/>
            </a:pPr>
            <a:r>
              <a:rPr lang="en-US" dirty="0"/>
              <a:t>ORD has an ORD webpage describing the steps and current forms supporting implementation of this Program:</a:t>
            </a:r>
          </a:p>
          <a:p>
            <a:pPr marL="0" indent="0">
              <a:buNone/>
            </a:pPr>
            <a:endParaRPr lang="en-US" dirty="0"/>
          </a:p>
          <a:p>
            <a:pPr marL="0" indent="0">
              <a:buNone/>
            </a:pPr>
            <a:endParaRPr lang="en-US" dirty="0"/>
          </a:p>
          <a:p>
            <a:pPr marL="0" indent="0" algn="ctr">
              <a:buNone/>
            </a:pPr>
            <a:endParaRPr lang="en-US" dirty="0">
              <a:hlinkClick r:id="rId3"/>
            </a:endParaRPr>
          </a:p>
          <a:p>
            <a:pPr marL="0" indent="0" algn="ctr">
              <a:buNone/>
            </a:pPr>
            <a:endParaRPr lang="en-US" dirty="0">
              <a:hlinkClick r:id="rId3"/>
            </a:endParaRPr>
          </a:p>
          <a:p>
            <a:pPr marL="0" indent="0" algn="ctr">
              <a:buNone/>
            </a:pPr>
            <a:endParaRPr lang="en-US" dirty="0">
              <a:hlinkClick r:id="rId3"/>
            </a:endParaRPr>
          </a:p>
          <a:p>
            <a:pPr marL="0" indent="0" algn="ctr">
              <a:buNone/>
            </a:pPr>
            <a:endParaRPr lang="en-US" dirty="0">
              <a:hlinkClick r:id="rId3"/>
            </a:endParaRPr>
          </a:p>
          <a:p>
            <a:pPr marL="0" indent="0" algn="ctr">
              <a:buNone/>
            </a:pPr>
            <a:endParaRPr lang="en-US" sz="2400" dirty="0">
              <a:hlinkClick r:id="rId3"/>
            </a:endParaRPr>
          </a:p>
          <a:p>
            <a:pPr marL="0" indent="0" algn="ctr">
              <a:buNone/>
              <a:tabLst>
                <a:tab pos="804863" algn="l"/>
              </a:tabLst>
            </a:pPr>
            <a:r>
              <a:rPr lang="en-US" sz="2500" dirty="0">
                <a:hlinkClick r:id="rId3"/>
              </a:rPr>
              <a:t>https://www.research.va.gov/programs/orppe/CDC-IRB-TPOXX-EAIND-Program.cfm</a:t>
            </a:r>
            <a:endParaRPr lang="en-US" sz="2500" dirty="0"/>
          </a:p>
          <a:p>
            <a:pPr marL="0" indent="0" algn="ctr">
              <a:buNone/>
            </a:pPr>
            <a:endParaRPr lang="en-US" dirty="0"/>
          </a:p>
        </p:txBody>
      </p:sp>
      <p:pic>
        <p:nvPicPr>
          <p:cNvPr id="6" name="Picture 5">
            <a:extLst>
              <a:ext uri="{FF2B5EF4-FFF2-40B4-BE49-F238E27FC236}">
                <a16:creationId xmlns:a16="http://schemas.microsoft.com/office/drawing/2014/main" id="{D3520454-C232-4414-AB54-FCF41319917E}"/>
              </a:ext>
            </a:extLst>
          </p:cNvPr>
          <p:cNvPicPr>
            <a:picLocks noChangeAspect="1"/>
          </p:cNvPicPr>
          <p:nvPr/>
        </p:nvPicPr>
        <p:blipFill rotWithShape="1">
          <a:blip r:embed="rId4"/>
          <a:srcRect l="1519" t="15644" r="13938" b="14852"/>
          <a:stretch/>
        </p:blipFill>
        <p:spPr>
          <a:xfrm>
            <a:off x="2107747" y="1991077"/>
            <a:ext cx="7130142" cy="3297339"/>
          </a:xfrm>
          <a:prstGeom prst="rect">
            <a:avLst/>
          </a:prstGeom>
          <a:ln w="28575">
            <a:solidFill>
              <a:schemeClr val="accent1"/>
            </a:solidFill>
          </a:ln>
        </p:spPr>
      </p:pic>
    </p:spTree>
    <p:extLst>
      <p:ext uri="{BB962C8B-B14F-4D97-AF65-F5344CB8AC3E}">
        <p14:creationId xmlns:p14="http://schemas.microsoft.com/office/powerpoint/2010/main" val="3398592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15FEE5-E14C-4B9B-B5E4-516790B29D0A}"/>
              </a:ext>
            </a:extLst>
          </p:cNvPr>
          <p:cNvSpPr>
            <a:spLocks noGrp="1"/>
          </p:cNvSpPr>
          <p:nvPr>
            <p:ph type="title"/>
          </p:nvPr>
        </p:nvSpPr>
        <p:spPr>
          <a:xfrm>
            <a:off x="229960" y="155378"/>
            <a:ext cx="11732079" cy="618385"/>
          </a:xfrm>
        </p:spPr>
        <p:txBody>
          <a:bodyPr/>
          <a:lstStyle/>
          <a:p>
            <a:r>
              <a:rPr lang="en-US" sz="3600" dirty="0"/>
              <a:t>CDC Expanded Access Program for Use of Tecovirimat (TPOXX®) for Mpox: Revised Protocol and Informed Consent Document </a:t>
            </a:r>
            <a:endParaRPr lang="en-US" dirty="0"/>
          </a:p>
        </p:txBody>
      </p:sp>
      <p:sp>
        <p:nvSpPr>
          <p:cNvPr id="6" name="Content Placeholder 5">
            <a:extLst>
              <a:ext uri="{FF2B5EF4-FFF2-40B4-BE49-F238E27FC236}">
                <a16:creationId xmlns:a16="http://schemas.microsoft.com/office/drawing/2014/main" id="{80BF55ED-E4F1-4166-85A1-9B6C77F0AFEE}"/>
              </a:ext>
            </a:extLst>
          </p:cNvPr>
          <p:cNvSpPr>
            <a:spLocks noGrp="1"/>
          </p:cNvSpPr>
          <p:nvPr>
            <p:ph idx="1"/>
          </p:nvPr>
        </p:nvSpPr>
        <p:spPr>
          <a:xfrm>
            <a:off x="382360" y="1133021"/>
            <a:ext cx="10906125" cy="4351338"/>
          </a:xfrm>
        </p:spPr>
        <p:txBody>
          <a:bodyPr/>
          <a:lstStyle/>
          <a:p>
            <a:r>
              <a:rPr lang="en-US" dirty="0"/>
              <a:t>The CDC revised the protocol and informed consent document (ICD).</a:t>
            </a:r>
          </a:p>
          <a:p>
            <a:pPr lvl="1"/>
            <a:r>
              <a:rPr lang="en-US" sz="2800" dirty="0"/>
              <a:t>Current CDC IRB-approved protocol is Version 6.3 (May 5, 2023)</a:t>
            </a:r>
          </a:p>
          <a:p>
            <a:pPr lvl="1"/>
            <a:r>
              <a:rPr lang="en-US" sz="2800" dirty="0"/>
              <a:t>Current CDC IRB-approved informed consent document (ICD) is Version 6.3 (May 5, 2023). </a:t>
            </a:r>
            <a:endParaRPr lang="en-US" sz="2800" b="0" i="0" dirty="0">
              <a:solidFill>
                <a:srgbClr val="000000"/>
              </a:solidFill>
              <a:effectLst/>
            </a:endParaRPr>
          </a:p>
          <a:p>
            <a:r>
              <a:rPr lang="en-US" dirty="0"/>
              <a:t>CDC published the revised protocol and ICD on June 7</a:t>
            </a:r>
            <a:r>
              <a:rPr lang="en-US" baseline="30000" dirty="0"/>
              <a:t>th</a:t>
            </a:r>
            <a:r>
              <a:rPr lang="en-US" dirty="0"/>
              <a:t> on the CDC TPOXX EAP website at </a:t>
            </a:r>
            <a:r>
              <a:rPr lang="en-US" dirty="0">
                <a:hlinkClick r:id="rId3"/>
              </a:rPr>
              <a:t>Information for Healthcare Providers: Tecovirimat (TPOXX) for Treatment of Mpox | Mpox | Poxvirus | CDC</a:t>
            </a:r>
            <a:r>
              <a:rPr lang="en-US" dirty="0"/>
              <a:t>.  </a:t>
            </a:r>
          </a:p>
          <a:p>
            <a:r>
              <a:rPr lang="en-US" dirty="0"/>
              <a:t>CDC IRB approval of the EAP IND protocol will expire on July 23, 2023. The CDC EAP IND program is expected to undergo IRB continuing review prior to expiration. </a:t>
            </a:r>
          </a:p>
          <a:p>
            <a:pPr marL="0" indent="0">
              <a:buNone/>
            </a:pPr>
            <a:r>
              <a:rPr lang="en-US" dirty="0"/>
              <a:t> </a:t>
            </a:r>
          </a:p>
        </p:txBody>
      </p:sp>
    </p:spTree>
    <p:extLst>
      <p:ext uri="{BB962C8B-B14F-4D97-AF65-F5344CB8AC3E}">
        <p14:creationId xmlns:p14="http://schemas.microsoft.com/office/powerpoint/2010/main" val="21472873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9" ma:contentTypeDescription="Create a new document." ma:contentTypeScope="" ma:versionID="b1dfd7dea68351d81719bad3885152c0">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da2c64f9114d0dd818614521c1775716"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1133900-DF58-46C1-AEBA-31F27B7201CE}">
  <ds:schemaRefs>
    <ds:schemaRef ds:uri="http://schemas.microsoft.com/sharepoint/v3/contenttype/forms"/>
  </ds:schemaRefs>
</ds:datastoreItem>
</file>

<file path=customXml/itemProps2.xml><?xml version="1.0" encoding="utf-8"?>
<ds:datastoreItem xmlns:ds="http://schemas.openxmlformats.org/officeDocument/2006/customXml" ds:itemID="{A19BBE01-9B47-4047-9688-7EC39A683B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970323-FDF0-421B-9F21-802C8C49E1B5}">
  <ds:schemaRefs>
    <ds:schemaRef ds:uri="http://purl.org/dc/terms/"/>
    <ds:schemaRef ds:uri="http://schemas.openxmlformats.org/package/2006/metadata/core-properties"/>
    <ds:schemaRef ds:uri="http://purl.org/dc/dcmitype/"/>
    <ds:schemaRef ds:uri="b3b97a4c-43ac-46e7-9970-904f1e1efc09"/>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
    <ds:schemaRef ds:uri="77dce447-0566-47ff-8c07-c9b85fda532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ChooseVA</Template>
  <TotalTime>7185</TotalTime>
  <Words>4357</Words>
  <Application>Microsoft Office PowerPoint</Application>
  <PresentationFormat>Widescreen</PresentationFormat>
  <Paragraphs>279</Paragraphs>
  <Slides>49</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6" baseType="lpstr">
      <vt:lpstr>Arial</vt:lpstr>
      <vt:lpstr>Bradley Hand ITC</vt:lpstr>
      <vt:lpstr>Calibri</vt:lpstr>
      <vt:lpstr>Calibri Light</vt:lpstr>
      <vt:lpstr>Wingdings</vt:lpstr>
      <vt:lpstr>VA1</vt:lpstr>
      <vt:lpstr>think-cell Slide</vt:lpstr>
      <vt:lpstr>  Bi-Monthly Updates in Human Research Protections</vt:lpstr>
      <vt:lpstr> </vt:lpstr>
      <vt:lpstr>Discussion Items</vt:lpstr>
      <vt:lpstr>Discussion Items (cont.)</vt:lpstr>
      <vt:lpstr>Monkeypox/Orthopoxvirus Cases: June 21, 2023</vt:lpstr>
      <vt:lpstr>VA Facility Implementation of the CDC Expanded Access Program  (EAP) for Use of Tecovirimat (TPOXX®) for Mpox</vt:lpstr>
      <vt:lpstr>CDC EA-IND Tecovirimat Program for Mpox</vt:lpstr>
      <vt:lpstr>CDC EA-IND Tecovirimat Program for Mpox (cont.)</vt:lpstr>
      <vt:lpstr>CDC Expanded Access Program for Use of Tecovirimat (TPOXX®) for Mpox: Revised Protocol and Informed Consent Document </vt:lpstr>
      <vt:lpstr>CDC EAP IND Program: Revised Protocol Version 6.3; May 5, 2023</vt:lpstr>
      <vt:lpstr>CDC EAP IND Program: Revised Protocol Version 6.3; May 5, 2023  (cont.)</vt:lpstr>
      <vt:lpstr>CDC EAP IND Program: Revised Informed Consent Document Version 6.3; May 5, 2023</vt:lpstr>
      <vt:lpstr>Revising Your VA Facility’s Template if Using VA DocuSign</vt:lpstr>
      <vt:lpstr>Revising Your VA Facility’s Template if Using VA DocuSign (cont.)</vt:lpstr>
      <vt:lpstr>Revising Your VA Facility’s Template if Using VA DocuSign (cont.)</vt:lpstr>
      <vt:lpstr>What is Required if Your VA Facility Wishes to Voluntarily Close the CDC Tecovirimat EAP for Mpox at Your Site?</vt:lpstr>
      <vt:lpstr>Closure Procedures for VA Facilities Using the CDC IRB for the CDC Tecovirimat EAP for MPOX If Your Site Chooses to Close </vt:lpstr>
      <vt:lpstr>Closure Procedures for VA Facilities Using the CDC IRB for the CDC Tecovirimat EAP for MPOX (cont.)</vt:lpstr>
      <vt:lpstr>What if There is a Change in the Lead Clinical Provider/Lead Investigator? </vt:lpstr>
      <vt:lpstr>What is Required if a VA Facility’s Lead Clinical Provider/Lead Investigator) Changes?</vt:lpstr>
      <vt:lpstr>Instructions from CDC for Lead Clinician Provider (Site Investigator) and Sub-Investigators</vt:lpstr>
      <vt:lpstr>Summary of CDC TPOXX IND EAP Updates</vt:lpstr>
      <vt:lpstr> </vt:lpstr>
      <vt:lpstr>ORD Policies and Trainee/Student Research </vt:lpstr>
      <vt:lpstr>ORD Policies and Trainee/Student Research: Key Policy Statements within VHA Directive 1200.02(1), Paragraph 10</vt:lpstr>
      <vt:lpstr>ORD Policies and Trainee/Student Research: Key Policy Statements within VHA Directive 1200.02(1), Paragraph 10 (cont.)</vt:lpstr>
      <vt:lpstr>What are the Two Most Common High Volume Queries ORD Receives Related to Trainee/Student Research? </vt:lpstr>
      <vt:lpstr>Scenario for Discussion</vt:lpstr>
      <vt:lpstr>Scenario for Discussion (cont.): Questions and Comments Initially Made by ORD</vt:lpstr>
      <vt:lpstr>Scenario for Discussion (cont.): Responses to Questions</vt:lpstr>
      <vt:lpstr>Scenario for Discussion (cont.): Next Question Based on Responses</vt:lpstr>
      <vt:lpstr>Scenario for Discussion (cont.): What If? </vt:lpstr>
      <vt:lpstr>Take Home Messages to Remember for Trainee/Student Research</vt:lpstr>
      <vt:lpstr>Commercial (Independent) IRB Issues </vt:lpstr>
      <vt:lpstr>Inclusion of VA and Select 2018 Common Rule Requirements into VA Informed Consent Documents </vt:lpstr>
      <vt:lpstr>Inclusion of VA and Select 2018 Common Rule Requirements into VA Informed Consent Documents (cont.) </vt:lpstr>
      <vt:lpstr>Tools: Inclusion of VA and Select 2018 Common Rule Requirements into VA Informed Consent Documents</vt:lpstr>
      <vt:lpstr>Revised Tool: VA Specific and Selected 2018 Common Rule Informed Consent Requirements When Using an Independent-Commercial IRB (06-28-2023)</vt:lpstr>
      <vt:lpstr>Excerpt from  Revised Tool: VA Specific and Selected 2018 Common Rule Informed Consent Requirements When Using an Independent-Commercial IRB </vt:lpstr>
      <vt:lpstr>Revised Tool:  VA HIPAA Authorization Requirements When Using an Independent (Commercial) IRB (06-28-2023)</vt:lpstr>
      <vt:lpstr> </vt:lpstr>
      <vt:lpstr>Checklist For VA Facilities Using Independent (Commercial) IRBs  (06-28-2023)</vt:lpstr>
      <vt:lpstr>Excerpt of Checklist:  VA Specific Elements</vt:lpstr>
      <vt:lpstr>Role of ORD-Approved Commercial IRBs With  Submission Informed Consent/HIPAA Authorization Language </vt:lpstr>
      <vt:lpstr>Update on Recent Request by ORD to VA Study Teams with Active Studies Approved by Advarra IRB</vt:lpstr>
      <vt:lpstr>Summary of Commercial IRB Issues</vt:lpstr>
      <vt:lpstr>Availability of Recording</vt:lpstr>
      <vt:lpstr>Contact Information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HRPP Bimonthly Updates in VA Research: June 2023</dc:title>
  <dc:subject>HRPP Bimonthly Updates in VA Research: June 2023</dc:subject>
  <dc:creator>VA ORPPE</dc:creator>
  <cp:keywords>HRPP Bimonthly Updates in VA Research: June 2023</cp:keywords>
  <cp:lastModifiedBy>Rivera, Portia T</cp:lastModifiedBy>
  <cp:revision>188</cp:revision>
  <dcterms:created xsi:type="dcterms:W3CDTF">2022-01-07T15:46:04Z</dcterms:created>
  <dcterms:modified xsi:type="dcterms:W3CDTF">2023-07-06T13:42:13Z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ies>
</file>