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256" r:id="rId2"/>
    <p:sldId id="270" r:id="rId3"/>
    <p:sldId id="277" r:id="rId4"/>
    <p:sldId id="278" r:id="rId5"/>
    <p:sldId id="279" r:id="rId6"/>
    <p:sldId id="280" r:id="rId7"/>
    <p:sldId id="282" r:id="rId8"/>
    <p:sldId id="281" r:id="rId9"/>
    <p:sldId id="283" r:id="rId10"/>
    <p:sldId id="287" r:id="rId11"/>
    <p:sldId id="284" r:id="rId12"/>
    <p:sldId id="259" r:id="rId13"/>
    <p:sldId id="285" r:id="rId14"/>
    <p:sldId id="286" r:id="rId15"/>
    <p:sldId id="260" r:id="rId16"/>
    <p:sldId id="261" r:id="rId17"/>
    <p:sldId id="262" r:id="rId18"/>
    <p:sldId id="290" r:id="rId19"/>
    <p:sldId id="289" r:id="rId20"/>
    <p:sldId id="288" r:id="rId21"/>
    <p:sldId id="263" r:id="rId22"/>
    <p:sldId id="264" r:id="rId23"/>
    <p:sldId id="265" r:id="rId24"/>
    <p:sldId id="266" r:id="rId25"/>
    <p:sldId id="267" r:id="rId26"/>
    <p:sldId id="268" r:id="rId27"/>
    <p:sldId id="269" r:id="rId2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8" d="100"/>
          <a:sy n="88" d="100"/>
        </p:scale>
        <p:origin x="-654" y="-4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2130" y="-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35986CF-22FF-4C18-BE06-251816AE3E01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A357E1B-9498-4834-9797-505CAC2963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1673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357E1B-9498-4834-9797-505CAC29636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5144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357E1B-9498-4834-9797-505CAC29636C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9942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/>
              <a:t>Slide 19, can we split this into two slides? </a:t>
            </a:r>
          </a:p>
          <a:p>
            <a:endParaRPr lang="en-US" dirty="0"/>
          </a:p>
          <a:p>
            <a:r>
              <a:rPr lang="en-US" dirty="0"/>
              <a:t>26.  This always states the specific percentage of employee’s salary</a:t>
            </a:r>
          </a:p>
          <a:p>
            <a:r>
              <a:rPr lang="en-US" dirty="0"/>
              <a:t>Fringe Benefits (based on actual costs) The NPC will calculate this.</a:t>
            </a:r>
          </a:p>
          <a:p>
            <a:endParaRPr lang="en-US" dirty="0"/>
          </a:p>
          <a:p>
            <a:r>
              <a:rPr lang="en-US" dirty="0"/>
              <a:t>25. The NPC will submit monthly (quarterly, annually) an invoice to cost center #123  (These are VA’s cost center that associate with the specific grant or project covered in this IPA)</a:t>
            </a:r>
          </a:p>
          <a:p>
            <a:r>
              <a:rPr lang="en-US" dirty="0"/>
              <a:t>Always include the entire mailing address.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357E1B-9498-4834-9797-505CAC29636C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9942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/>
              <a:t>Slide 19, can we split this into two slides? </a:t>
            </a:r>
          </a:p>
          <a:p>
            <a:endParaRPr lang="en-US" dirty="0"/>
          </a:p>
          <a:p>
            <a:r>
              <a:rPr lang="en-US" dirty="0"/>
              <a:t>26.  This always states the specific percentage of employee’s salary</a:t>
            </a:r>
          </a:p>
          <a:p>
            <a:r>
              <a:rPr lang="en-US" dirty="0"/>
              <a:t>Fringe Benefits (based on actual costs) The NPC will calculate this.</a:t>
            </a:r>
          </a:p>
          <a:p>
            <a:endParaRPr lang="en-US" dirty="0"/>
          </a:p>
          <a:p>
            <a:r>
              <a:rPr lang="en-US" dirty="0"/>
              <a:t>25. The NPC will submit monthly (quarterly, annually) an invoice to cost center #123  (These are VA’s cost center that associate with the specific grant or project covered in this IPA)</a:t>
            </a:r>
          </a:p>
          <a:p>
            <a:r>
              <a:rPr lang="en-US" dirty="0"/>
              <a:t>Always include the entire mailing address.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357E1B-9498-4834-9797-505CAC29636C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9942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357E1B-9498-4834-9797-505CAC29636C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2823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357E1B-9498-4834-9797-505CAC29636C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45974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357E1B-9498-4834-9797-505CAC29636C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6436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357E1B-9498-4834-9797-505CAC29636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87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 that the PI should sign someplace in either location to acknowledge responsibility.  Sign</a:t>
            </a:r>
            <a:r>
              <a:rPr lang="en-US" baseline="0" dirty="0" smtClean="0"/>
              <a:t> one of the two places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357E1B-9498-4834-9797-505CAC29636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6759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357E1B-9498-4834-9797-505CAC29636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3971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357E1B-9498-4834-9797-505CAC29636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3971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357E1B-9498-4834-9797-505CAC29636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3062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357E1B-9498-4834-9797-505CAC29636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5684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357E1B-9498-4834-9797-505CAC29636C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667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357E1B-9498-4834-9797-505CAC29636C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994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16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17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8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Straight Connector 1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Straight Connector 2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Straight Connector 23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Straight Connector 24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Straight Connector 25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Straight Connector 26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Rectangle 2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 2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al 29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Oval 30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Oval 31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Oval 32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2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0D348B-9FA2-4ABF-B97B-B1AD79A0DA6A}" type="datetimeFigureOut">
              <a:rPr lang="en-US"/>
              <a:pPr>
                <a:defRPr/>
              </a:pPr>
              <a:t>2/12/2014</a:t>
            </a:fld>
            <a:endParaRPr lang="en-US"/>
          </a:p>
        </p:txBody>
      </p:sp>
      <p:sp>
        <p:nvSpPr>
          <p:cNvPr id="23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735480-7454-4DD9-9FAC-5C9EB244FA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9E77D9-E7C8-4A5C-AB58-65F50B8710CF}" type="datetimeFigureOut">
              <a:rPr lang="en-US"/>
              <a:pPr>
                <a:defRPr/>
              </a:pPr>
              <a:t>2/12/2014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644F96-1DBB-4364-9DEA-1D7E8F0068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D6CA60-116C-4D2A-B8A2-FC78E678BCA6}" type="datetimeFigureOut">
              <a:rPr lang="en-US"/>
              <a:pPr>
                <a:defRPr/>
              </a:pPr>
              <a:t>2/12/2014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3073C0-622E-49E3-96A9-6D1CF6C082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B1B0379-4E29-4053-A119-9E729AF4A62A}" type="datetimeFigureOut">
              <a:rPr lang="en-US"/>
              <a:pPr>
                <a:defRPr/>
              </a:pPr>
              <a:t>2/12/2014</a:t>
            </a:fld>
            <a:endParaRPr lang="en-US"/>
          </a:p>
        </p:txBody>
      </p:sp>
      <p:sp>
        <p:nvSpPr>
          <p:cNvPr id="5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A4C793A-F4A7-4A06-86DB-D41E09A589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16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17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8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Straight Connector 1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Straight Connector 2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Straight Connector 23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Straight Connector 24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Straight Connector 25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Oval 27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Oval 28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Oval 29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 30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al 31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Straight Connector 32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41D1AC-F033-44BB-A6D1-90BDD69CF1D7}" type="datetimeFigureOut">
              <a:rPr lang="en-US"/>
              <a:pPr>
                <a:defRPr/>
              </a:pPr>
              <a:t>2/12/2014</a:t>
            </a:fld>
            <a:endParaRPr lang="en-US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13ACBD-FA35-4E52-84D2-0769006E11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089A11-84A8-4801-87B4-FABD9AA5F29D}" type="datetimeFigureOut">
              <a:rPr lang="en-US"/>
              <a:pPr>
                <a:defRPr/>
              </a:pPr>
              <a:t>2/12/2014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4BAB70-92C0-4BE3-92CD-56850485C0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35299-2F1B-4E89-84A2-230700A71839}" type="datetimeFigureOut">
              <a:rPr lang="en-US"/>
              <a:pPr>
                <a:defRPr/>
              </a:pPr>
              <a:t>2/12/2014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576C0-8397-4853-B152-07DCBE9141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97199CD-F701-46DB-AE59-1170FE78F716}" type="datetimeFigureOut">
              <a:rPr lang="en-US"/>
              <a:pPr>
                <a:defRPr/>
              </a:pPr>
              <a:t>2/12/2014</a:t>
            </a:fld>
            <a:endParaRPr lang="en-US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0A94CBC-7262-4E4F-9E17-C449CBA4C6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81FF65-ED2B-4582-8093-7D7F33321F53}" type="datetimeFigureOut">
              <a:rPr lang="en-US"/>
              <a:pPr>
                <a:defRPr/>
              </a:pPr>
              <a:t>2/12/2014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FFFECD-1845-447C-9B4D-FA0662A7F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1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Straight Connector 16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Straight Connector 17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Straight Connector 1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Rectangle 1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Straight Connector 2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Oval 23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Date Placeholder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622CCF8-AC97-4941-8C53-4EFD14ADEA8A}" type="datetimeFigureOut">
              <a:rPr lang="en-US"/>
              <a:pPr>
                <a:defRPr/>
              </a:pPr>
              <a:t>2/12/2014</a:t>
            </a:fld>
            <a:endParaRPr lang="en-US"/>
          </a:p>
        </p:txBody>
      </p:sp>
      <p:sp>
        <p:nvSpPr>
          <p:cNvPr id="13" name="Slide Number Placeholder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2CDF5E7-2DC1-4065-82F1-AECC284D22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Footer Placeholder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1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Oval 16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Straight Connector 1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Rectangle 1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traight Connector 1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Straight Connector 20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Straight Connector 23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02EC1F1-A0A5-4FEA-BF4F-9CFA21B57D69}" type="datetimeFigureOut">
              <a:rPr lang="en-US"/>
              <a:pPr>
                <a:defRPr/>
              </a:pPr>
              <a:t>2/12/2014</a:t>
            </a:fld>
            <a:endParaRPr lang="en-US"/>
          </a:p>
        </p:txBody>
      </p:sp>
      <p:sp>
        <p:nvSpPr>
          <p:cNvPr id="13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CE45B98-FC0E-4667-8413-62F00E6893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8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8C2E4A7A-4E42-4C6B-A1E9-FDE210BEDB22}" type="datetimeFigureOut">
              <a:rPr lang="en-US"/>
              <a:pPr>
                <a:defRPr/>
              </a:pPr>
              <a:t>2/12/2014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3820D3D4-FD23-42E4-9B5D-8C672FB49E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78" r:id="rId4"/>
    <p:sldLayoutId id="2147483679" r:id="rId5"/>
    <p:sldLayoutId id="2147483686" r:id="rId6"/>
    <p:sldLayoutId id="2147483680" r:id="rId7"/>
    <p:sldLayoutId id="2147483687" r:id="rId8"/>
    <p:sldLayoutId id="2147483688" r:id="rId9"/>
    <p:sldLayoutId id="2147483681" r:id="rId10"/>
    <p:sldLayoutId id="214748368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fontAlgn="base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fontAlgn="base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fontAlgn="base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1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0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990600"/>
            <a:ext cx="6172200" cy="1893888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Assignment Agreement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Title IV of the Intergovernmental Personnel Act of 1970 (5 United States Code (U.S.C.) 3371 – 3376)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800" dirty="0" smtClean="0">
                <a:latin typeface="Times New Roman" pitchFamily="18" charset="0"/>
                <a:cs typeface="Times New Roman" pitchFamily="18" charset="0"/>
              </a:rPr>
            </a:b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5" name="Subtitle 2"/>
          <p:cNvSpPr>
            <a:spLocks noGrp="1"/>
          </p:cNvSpPr>
          <p:nvPr>
            <p:ph type="subTitle" idx="1"/>
          </p:nvPr>
        </p:nvSpPr>
        <p:spPr>
          <a:xfrm>
            <a:off x="2754086" y="3429000"/>
            <a:ext cx="6172200" cy="685800"/>
          </a:xfrm>
        </p:spPr>
        <p:txBody>
          <a:bodyPr/>
          <a:lstStyle/>
          <a:p>
            <a:pPr algn="r"/>
            <a:r>
              <a:rPr lang="en-US" sz="3000" b="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Completion of Optional Form 69/IPA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267200" y="5867400"/>
            <a:ext cx="464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Nonprofit Program Office – 2013</a:t>
            </a:r>
          </a:p>
          <a:p>
            <a:pPr algn="r"/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Office of Research and Development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924800" cy="11430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4 –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Position data –Type of current appointment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Up Arrow Callout 3"/>
          <p:cNvSpPr/>
          <p:nvPr/>
        </p:nvSpPr>
        <p:spPr>
          <a:xfrm>
            <a:off x="576942" y="4454977"/>
            <a:ext cx="4071258" cy="1219201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How do we arrive at $31,200 annually?</a:t>
            </a:r>
          </a:p>
          <a:p>
            <a:pPr algn="ctr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$15hr X 80hr bi-weekly X 26 pay periods = $31,200 </a:t>
            </a: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Down Arrow Callout 6"/>
          <p:cNvSpPr/>
          <p:nvPr/>
        </p:nvSpPr>
        <p:spPr>
          <a:xfrm>
            <a:off x="4700368" y="1983716"/>
            <a:ext cx="3315843" cy="838200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At least 90 Days prior to the start of IPA</a:t>
            </a: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847975"/>
            <a:ext cx="8362950" cy="18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942" y="3039836"/>
            <a:ext cx="7696200" cy="1371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6353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799" y="274638"/>
            <a:ext cx="8353425" cy="11430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4 –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Position data –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position to which assignment will be made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Up Arrow Callout 3"/>
          <p:cNvSpPr/>
          <p:nvPr/>
        </p:nvSpPr>
        <p:spPr>
          <a:xfrm>
            <a:off x="4535938" y="4724400"/>
            <a:ext cx="4176713" cy="942338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Part 4 - Block 18</a:t>
            </a:r>
          </a:p>
          <a:p>
            <a:pPr algn="ctr"/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Matthew </a:t>
            </a:r>
            <a:r>
              <a:rPr lang="en-US" sz="1400" b="1" dirty="0" err="1">
                <a:latin typeface="Times New Roman" pitchFamily="18" charset="0"/>
                <a:cs typeface="Times New Roman" pitchFamily="18" charset="0"/>
              </a:rPr>
              <a:t>McConaughey</a:t>
            </a:r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PI </a:t>
            </a:r>
          </a:p>
          <a:p>
            <a:pPr algn="ctr"/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nd Original Signature</a:t>
            </a: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Down Arrow Callout 4"/>
          <p:cNvSpPr/>
          <p:nvPr/>
        </p:nvSpPr>
        <p:spPr>
          <a:xfrm>
            <a:off x="3276600" y="1752600"/>
            <a:ext cx="4423012" cy="1279796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Part 4 - Block 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16 </a:t>
            </a:r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Must Be Completed.</a:t>
            </a:r>
          </a:p>
          <a:p>
            <a:pPr algn="ctr"/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Examples of hard-to-fill positions: Statistician, Chemist, Nurse Coordinator, Scientist</a:t>
            </a: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455" y="3108596"/>
            <a:ext cx="8353425" cy="1615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6539" y="4233209"/>
            <a:ext cx="1557338" cy="196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37878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5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type of assignment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6" y="3439886"/>
            <a:ext cx="7529513" cy="1214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7" y="3143250"/>
            <a:ext cx="8353425" cy="19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Up Arrow 5"/>
          <p:cNvSpPr/>
          <p:nvPr/>
        </p:nvSpPr>
        <p:spPr>
          <a:xfrm>
            <a:off x="5410200" y="4800598"/>
            <a:ext cx="2209800" cy="136553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Varies based on appointment</a:t>
            </a:r>
          </a:p>
        </p:txBody>
      </p:sp>
      <p:sp>
        <p:nvSpPr>
          <p:cNvPr id="7" name="Down Arrow Callout 6"/>
          <p:cNvSpPr/>
          <p:nvPr/>
        </p:nvSpPr>
        <p:spPr>
          <a:xfrm>
            <a:off x="395287" y="1600200"/>
            <a:ext cx="7529511" cy="1447800"/>
          </a:xfrm>
          <a:prstGeom prst="downArrowCallout">
            <a:avLst>
              <a:gd name="adj1" fmla="val 25000"/>
              <a:gd name="adj2" fmla="val 25000"/>
              <a:gd name="adj3" fmla="val 0"/>
              <a:gd name="adj4" fmla="val 649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Individuals on IPAs will not be given WOC appointments as liability issues are covered in the IPA legislation (5 U.S.C. 3374)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5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type of assignment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ular Callout 4"/>
          <p:cNvSpPr/>
          <p:nvPr/>
        </p:nvSpPr>
        <p:spPr>
          <a:xfrm>
            <a:off x="370114" y="1905000"/>
            <a:ext cx="3439886" cy="1022445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This Date should be at least 90 days after the date </a:t>
            </a:r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ntered in Part 4 - Block 14</a:t>
            </a: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Isosceles Triangle 5"/>
          <p:cNvSpPr/>
          <p:nvPr/>
        </p:nvSpPr>
        <p:spPr>
          <a:xfrm>
            <a:off x="4953001" y="4724401"/>
            <a:ext cx="3124200" cy="1219200"/>
          </a:xfrm>
          <a:prstGeom prst="triangle">
            <a:avLst>
              <a:gd name="adj" fmla="val 4607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The IPA can NEVER exceed </a:t>
            </a:r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wo </a:t>
            </a:r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ears</a:t>
            </a:r>
          </a:p>
          <a:p>
            <a:pPr algn="ctr"/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457" y="3124200"/>
            <a:ext cx="8353425" cy="19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429000"/>
            <a:ext cx="8353425" cy="12954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1866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6 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Reason for mobility assignment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339" y="2209800"/>
            <a:ext cx="7848114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00943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7 –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Position description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133600"/>
            <a:ext cx="7848600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8 –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Employee benefits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Down Arrow Callout 2"/>
          <p:cNvSpPr/>
          <p:nvPr/>
        </p:nvSpPr>
        <p:spPr>
          <a:xfrm>
            <a:off x="193221" y="1590776"/>
            <a:ext cx="3581400" cy="914400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Part 8 – Block 23 Indicate hourly, bi-weekly or annual salary</a:t>
            </a: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" y="2590800"/>
            <a:ext cx="8515350" cy="271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Right Arrow 15"/>
          <p:cNvSpPr/>
          <p:nvPr/>
        </p:nvSpPr>
        <p:spPr>
          <a:xfrm>
            <a:off x="304800" y="4531272"/>
            <a:ext cx="1378097" cy="5755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NPC NURSE</a:t>
            </a: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Equal 16"/>
          <p:cNvSpPr/>
          <p:nvPr/>
        </p:nvSpPr>
        <p:spPr>
          <a:xfrm>
            <a:off x="1682897" y="4537927"/>
            <a:ext cx="457200" cy="568887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Left Arrow 17"/>
          <p:cNvSpPr/>
          <p:nvPr/>
        </p:nvSpPr>
        <p:spPr>
          <a:xfrm>
            <a:off x="2140098" y="4531272"/>
            <a:ext cx="1365102" cy="52675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IPA NURSE</a:t>
            </a: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ight Arrow 18"/>
          <p:cNvSpPr/>
          <p:nvPr/>
        </p:nvSpPr>
        <p:spPr>
          <a:xfrm>
            <a:off x="5062955" y="4525325"/>
            <a:ext cx="1573274" cy="5116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NPC CHEMIST</a:t>
            </a: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Equal 19"/>
          <p:cNvSpPr/>
          <p:nvPr/>
        </p:nvSpPr>
        <p:spPr>
          <a:xfrm>
            <a:off x="6636229" y="4531275"/>
            <a:ext cx="457200" cy="522519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Left Arrow 20"/>
          <p:cNvSpPr/>
          <p:nvPr/>
        </p:nvSpPr>
        <p:spPr>
          <a:xfrm>
            <a:off x="7093429" y="4552334"/>
            <a:ext cx="1593371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IPA CHEMIST</a:t>
            </a: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9 –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Fiscal obligations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Up Arrow Callout 5"/>
          <p:cNvSpPr/>
          <p:nvPr/>
        </p:nvSpPr>
        <p:spPr>
          <a:xfrm>
            <a:off x="391887" y="4798674"/>
            <a:ext cx="4452256" cy="1039054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Part 9 - Block 26  State the specific percentage of employees salary</a:t>
            </a: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Left Arrow Callout 7"/>
          <p:cNvSpPr/>
          <p:nvPr/>
        </p:nvSpPr>
        <p:spPr>
          <a:xfrm>
            <a:off x="4876800" y="2590800"/>
            <a:ext cx="2971800" cy="2074259"/>
          </a:xfrm>
          <a:prstGeom prst="lef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Fringe Benefits </a:t>
            </a:r>
          </a:p>
          <a:p>
            <a:pPr algn="ctr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(based on actual costs)</a:t>
            </a: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The NPC will always calculate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including all leave.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" y="1615847"/>
            <a:ext cx="8134350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" y="2041070"/>
            <a:ext cx="4533900" cy="27001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9 –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Fiscal obligations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Left Arrow Callout 7"/>
          <p:cNvSpPr/>
          <p:nvPr/>
        </p:nvSpPr>
        <p:spPr>
          <a:xfrm>
            <a:off x="4876800" y="2286000"/>
            <a:ext cx="2971800" cy="2971800"/>
          </a:xfrm>
          <a:prstGeom prst="lef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Fringe Benefits</a:t>
            </a:r>
          </a:p>
          <a:p>
            <a:pPr algn="ctr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(based on actual costs) The NPC should consider all costs including retirement, health insurance, worker’s compensation insurance, annual leave, etc..</a:t>
            </a:r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" y="1615847"/>
            <a:ext cx="8134350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" y="2041070"/>
            <a:ext cx="4533900" cy="27001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79964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9 –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Fiscal obligations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Up Arrow Callout 2"/>
          <p:cNvSpPr/>
          <p:nvPr/>
        </p:nvSpPr>
        <p:spPr>
          <a:xfrm>
            <a:off x="463551" y="4148135"/>
            <a:ext cx="7156449" cy="1795465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b="1" dirty="0" smtClean="0"/>
              <a:t>The cost center is a sub-organization where costs are incurred and responsibility is fixed on the organizations management.  These cost centers are distinguished by area of responsibility and are symbolized by a four-to-six digit code used to identify the organizational elements throughout the VA.</a:t>
            </a:r>
            <a:endParaRPr lang="en-US" sz="1400" b="1" dirty="0"/>
          </a:p>
        </p:txBody>
      </p:sp>
      <p:sp>
        <p:nvSpPr>
          <p:cNvPr id="4" name="Right Arrow 3"/>
          <p:cNvSpPr/>
          <p:nvPr/>
        </p:nvSpPr>
        <p:spPr>
          <a:xfrm>
            <a:off x="463550" y="2438400"/>
            <a:ext cx="3517900" cy="14615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Part 9 – Block 27 The NPC will submit (monthly or quarterly)</a:t>
            </a:r>
          </a:p>
          <a:p>
            <a:pPr algn="ctr"/>
            <a:r>
              <a:rPr lang="en-US" sz="1400" b="1" dirty="0" smtClean="0"/>
              <a:t> the invoice to cost center #123</a:t>
            </a:r>
            <a:endParaRPr lang="en-US" sz="1400" b="1" dirty="0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" y="1615847"/>
            <a:ext cx="8134350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1300" y="1987323"/>
            <a:ext cx="4425950" cy="21412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07854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Instructions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513" y="1862138"/>
            <a:ext cx="8320087" cy="3319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Part 9 - Fiscal obligations</a:t>
            </a:r>
            <a:endParaRPr lang="en-US" dirty="0"/>
          </a:p>
        </p:txBody>
      </p:sp>
      <p:sp>
        <p:nvSpPr>
          <p:cNvPr id="3" name="Right Arrow 2"/>
          <p:cNvSpPr/>
          <p:nvPr/>
        </p:nvSpPr>
        <p:spPr>
          <a:xfrm>
            <a:off x="609600" y="2743201"/>
            <a:ext cx="3721100" cy="13853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Always include the entire mailing address</a:t>
            </a: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2517778"/>
            <a:ext cx="3882204" cy="183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" y="1615847"/>
            <a:ext cx="8134350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40401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325562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10 –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Conflicts of interest and employee conduct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Left-Right Arrow 2"/>
          <p:cNvSpPr/>
          <p:nvPr/>
        </p:nvSpPr>
        <p:spPr>
          <a:xfrm>
            <a:off x="428625" y="4141527"/>
            <a:ext cx="8286750" cy="963873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Self-Explanatory</a:t>
            </a:r>
            <a:endParaRPr lang="en-US" b="1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2133600"/>
            <a:ext cx="8286750" cy="1871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11 –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options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ular Callout 5"/>
          <p:cNvSpPr/>
          <p:nvPr/>
        </p:nvSpPr>
        <p:spPr>
          <a:xfrm>
            <a:off x="228602" y="1828800"/>
            <a:ext cx="4038598" cy="601762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IPA employees do not receive federal benefits</a:t>
            </a: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1" y="2667000"/>
            <a:ext cx="8382000" cy="28724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ight Arrow 9"/>
          <p:cNvSpPr/>
          <p:nvPr/>
        </p:nvSpPr>
        <p:spPr>
          <a:xfrm>
            <a:off x="4876800" y="4059690"/>
            <a:ext cx="10546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Nurse</a:t>
            </a: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Left Arrow 10"/>
          <p:cNvSpPr/>
          <p:nvPr/>
        </p:nvSpPr>
        <p:spPr>
          <a:xfrm>
            <a:off x="6955318" y="4048805"/>
            <a:ext cx="1121882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Nurse</a:t>
            </a: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Equal 11"/>
          <p:cNvSpPr/>
          <p:nvPr/>
        </p:nvSpPr>
        <p:spPr>
          <a:xfrm>
            <a:off x="6134100" y="4048805"/>
            <a:ext cx="685800" cy="506403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" y="304800"/>
            <a:ext cx="8353425" cy="11430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12 –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Travel and transportation expenses and allowances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Left-Right Arrow 2"/>
          <p:cNvSpPr/>
          <p:nvPr/>
        </p:nvSpPr>
        <p:spPr>
          <a:xfrm>
            <a:off x="280986" y="4114800"/>
            <a:ext cx="8353425" cy="10668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 the Event of Travel</a:t>
            </a:r>
          </a:p>
          <a:p>
            <a:pPr algn="ctr"/>
            <a:r>
              <a:rPr lang="en-US" dirty="0" smtClean="0"/>
              <a:t>Standard NPC Travel Policy Applies</a:t>
            </a:r>
            <a:endParaRPr lang="en-US" dirty="0"/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758" y="2057400"/>
            <a:ext cx="8353425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562975" cy="11430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13 –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Applicability of rules, regulations and policies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Down Arrow Callout 2"/>
          <p:cNvSpPr/>
          <p:nvPr/>
        </p:nvSpPr>
        <p:spPr>
          <a:xfrm>
            <a:off x="428625" y="1676400"/>
            <a:ext cx="3871232" cy="762000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A – B – C - D</a:t>
            </a:r>
          </a:p>
          <a:p>
            <a:pPr algn="ctr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Apply to the IPA </a:t>
            </a: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Up Arrow Callout 3"/>
          <p:cNvSpPr/>
          <p:nvPr/>
        </p:nvSpPr>
        <p:spPr>
          <a:xfrm>
            <a:off x="2819400" y="4631425"/>
            <a:ext cx="4945364" cy="626375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E</a:t>
            </a:r>
          </a:p>
          <a:p>
            <a:pPr algn="ctr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Not normally part of IPA agreements between VA and NPC</a:t>
            </a: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2535925"/>
            <a:ext cx="8286750" cy="209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14 –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Certification of assigned employee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Up Arrow Callout 2"/>
          <p:cNvSpPr/>
          <p:nvPr/>
        </p:nvSpPr>
        <p:spPr>
          <a:xfrm>
            <a:off x="461282" y="4937808"/>
            <a:ext cx="8286749" cy="735842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Employee Signs                                                                      and Date</a:t>
            </a: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own Arrow Callout 3"/>
          <p:cNvSpPr/>
          <p:nvPr/>
        </p:nvSpPr>
        <p:spPr>
          <a:xfrm>
            <a:off x="428625" y="1619534"/>
            <a:ext cx="3352800" cy="914400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Part 14 - Block 35</a:t>
            </a:r>
          </a:p>
          <a:p>
            <a:pPr algn="ctr"/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Local NPC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Down Arrow Callout 4"/>
          <p:cNvSpPr/>
          <p:nvPr/>
        </p:nvSpPr>
        <p:spPr>
          <a:xfrm>
            <a:off x="6096000" y="1524000"/>
            <a:ext cx="2286000" cy="1070373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Part 14 -  Block 36</a:t>
            </a:r>
          </a:p>
          <a:p>
            <a:pPr algn="ctr"/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Same Date as </a:t>
            </a:r>
          </a:p>
          <a:p>
            <a:pPr algn="ctr"/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Part 5 -  Block 20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281" y="2547938"/>
            <a:ext cx="8149319" cy="2328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8412" y="4152219"/>
            <a:ext cx="248602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15 –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Certification of approving officials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Left-Right Arrow 3"/>
          <p:cNvSpPr/>
          <p:nvPr/>
        </p:nvSpPr>
        <p:spPr>
          <a:xfrm>
            <a:off x="419100" y="4800600"/>
            <a:ext cx="8305800" cy="8382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Sign and Date Prior to from Date identified in Part 5 Block 20</a:t>
            </a:r>
            <a:endParaRPr lang="en-US" dirty="0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" y="1676401"/>
            <a:ext cx="8305800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657" y="3733800"/>
            <a:ext cx="242887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46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4657" y="3784827"/>
            <a:ext cx="2171700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Privacy act statement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14400" y="5334000"/>
            <a:ext cx="7239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400" b="1" baseline="-25000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TITLE 5--ADMINISTRATIVE PERSONNEL</a:t>
            </a:r>
            <a:br>
              <a:rPr lang="en-US" sz="1400" b="1" baseline="-25000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400" b="1" baseline="-25000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en-US" sz="1400" b="1" baseline="-25000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400" b="1" baseline="-250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CHAPTER </a:t>
            </a:r>
            <a:r>
              <a:rPr lang="en-US" sz="1400" b="1" baseline="-25000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I--OFFICE OF PERSONNEL MANAGEMENT</a:t>
            </a:r>
            <a:br>
              <a:rPr lang="en-US" sz="1400" b="1" baseline="-25000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400" b="1" baseline="-25000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en-US" sz="1400" b="1" baseline="-25000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400" b="1" baseline="-25000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PART </a:t>
            </a:r>
            <a:r>
              <a:rPr lang="en-US" sz="1400" b="1" baseline="-250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334 TEMPORARY </a:t>
            </a:r>
            <a:r>
              <a:rPr lang="en-US" sz="1400" b="1" baseline="-25000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ASSIGNMENTS UNDER THE INTERGOVERNMENTAL </a:t>
            </a:r>
            <a:br>
              <a:rPr lang="en-US" sz="1400" b="1" baseline="-25000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400" b="1" baseline="-25000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PERSONNEL ACT (IPA</a:t>
            </a:r>
            <a:r>
              <a:rPr lang="en-US" sz="1400" b="1" baseline="-250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b="1" baseline="-250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588" y="2319338"/>
            <a:ext cx="8124825" cy="2219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1-3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Nature of Assignment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Down Arrow 2"/>
          <p:cNvSpPr/>
          <p:nvPr/>
        </p:nvSpPr>
        <p:spPr>
          <a:xfrm>
            <a:off x="4038600" y="1655524"/>
            <a:ext cx="2321208" cy="170523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odification</a:t>
            </a: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Down Arrow 9"/>
          <p:cNvSpPr/>
          <p:nvPr/>
        </p:nvSpPr>
        <p:spPr>
          <a:xfrm>
            <a:off x="1676400" y="1655524"/>
            <a:ext cx="2043621" cy="170523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New Agreement</a:t>
            </a: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Down Arrow 10"/>
          <p:cNvSpPr/>
          <p:nvPr/>
        </p:nvSpPr>
        <p:spPr>
          <a:xfrm>
            <a:off x="6629400" y="1655524"/>
            <a:ext cx="1904999" cy="170523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Extension</a:t>
            </a: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446802"/>
            <a:ext cx="8486775" cy="5917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Up Arrow Callout 1"/>
          <p:cNvSpPr/>
          <p:nvPr/>
        </p:nvSpPr>
        <p:spPr>
          <a:xfrm>
            <a:off x="181156" y="4236289"/>
            <a:ext cx="3857444" cy="1859711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The nature of the assignment is determined by: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New Agreement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Modification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Extension</a:t>
            </a: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215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1-3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Nature of Assignment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new agreement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Down Arrow 1"/>
          <p:cNvSpPr/>
          <p:nvPr/>
        </p:nvSpPr>
        <p:spPr>
          <a:xfrm>
            <a:off x="2472906" y="1600200"/>
            <a:ext cx="2057400" cy="1262742"/>
          </a:xfrm>
          <a:prstGeom prst="downArrow">
            <a:avLst>
              <a:gd name="adj1" fmla="val 50000"/>
              <a:gd name="adj2" fmla="val 4995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 smtClean="0"/>
          </a:p>
          <a:p>
            <a:pPr algn="ctr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New</a:t>
            </a:r>
          </a:p>
          <a:p>
            <a:pPr algn="ctr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Agreement</a:t>
            </a: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28252" y="3733800"/>
            <a:ext cx="632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Down Arrow 2"/>
          <p:cNvSpPr/>
          <p:nvPr/>
        </p:nvSpPr>
        <p:spPr>
          <a:xfrm>
            <a:off x="4648200" y="1458686"/>
            <a:ext cx="3048000" cy="1894114"/>
          </a:xfrm>
          <a:prstGeom prst="downArrow">
            <a:avLst>
              <a:gd name="adj1" fmla="val 50000"/>
              <a:gd name="adj2" fmla="val 5879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Part 2 – Block 5A NO</a:t>
            </a:r>
          </a:p>
          <a:p>
            <a:pPr algn="ctr"/>
            <a:endParaRPr lang="en-US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(Employee has not been on an IPA previously)</a:t>
            </a: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Up Arrow Callout 4"/>
          <p:cNvSpPr/>
          <p:nvPr/>
        </p:nvSpPr>
        <p:spPr>
          <a:xfrm>
            <a:off x="4371052" y="5343826"/>
            <a:ext cx="3681091" cy="1099158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Part 2 – Block 5B Dates are left Blank </a:t>
            </a:r>
          </a:p>
          <a:p>
            <a:pPr algn="ctr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(employee has not been on an IPA previously)</a:t>
            </a: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652" y="3438283"/>
            <a:ext cx="7128800" cy="184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05999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1-3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Nature of Assignment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MODIFICATION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Down Arrow 2"/>
          <p:cNvSpPr/>
          <p:nvPr/>
        </p:nvSpPr>
        <p:spPr>
          <a:xfrm>
            <a:off x="4191000" y="1752600"/>
            <a:ext cx="1869486" cy="914400"/>
          </a:xfrm>
          <a:prstGeom prst="downArrow">
            <a:avLst>
              <a:gd name="adj1" fmla="val 74342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odification</a:t>
            </a: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Up Arrow Callout 6"/>
          <p:cNvSpPr/>
          <p:nvPr/>
        </p:nvSpPr>
        <p:spPr>
          <a:xfrm>
            <a:off x="4343400" y="5029200"/>
            <a:ext cx="3582102" cy="1219200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Time period covered on all previous IPA (s)</a:t>
            </a: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447" y="2743200"/>
            <a:ext cx="7615106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65025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1-3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Nature of Assignment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EXTENSION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Down Arrow 4"/>
          <p:cNvSpPr/>
          <p:nvPr/>
        </p:nvSpPr>
        <p:spPr>
          <a:xfrm>
            <a:off x="5638800" y="1600200"/>
            <a:ext cx="1905000" cy="93617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Extension</a:t>
            </a: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Up Arrow Callout 8"/>
          <p:cNvSpPr/>
          <p:nvPr/>
        </p:nvSpPr>
        <p:spPr>
          <a:xfrm>
            <a:off x="4394200" y="4876800"/>
            <a:ext cx="3581400" cy="822310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Date (s) vary based on IPA History</a:t>
            </a: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074" y="2625724"/>
            <a:ext cx="7354526" cy="2185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15158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1-3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Parties to the Agreement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ular Callout 1"/>
          <p:cNvSpPr/>
          <p:nvPr/>
        </p:nvSpPr>
        <p:spPr>
          <a:xfrm>
            <a:off x="239486" y="2286000"/>
            <a:ext cx="2514600" cy="1178256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Part 3 - Block 6</a:t>
            </a:r>
          </a:p>
          <a:p>
            <a:pPr algn="ctr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An IPA is NEVER between the University and the NPC</a:t>
            </a:r>
          </a:p>
          <a:p>
            <a:pPr algn="ctr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The IPA is ALWAYS with a Federal Agency</a:t>
            </a: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Up Arrow Callout 5"/>
          <p:cNvSpPr/>
          <p:nvPr/>
        </p:nvSpPr>
        <p:spPr>
          <a:xfrm>
            <a:off x="2685710" y="5120368"/>
            <a:ext cx="3505200" cy="805543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Part 3 - Block 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8</a:t>
            </a: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This is an Unusual Occurrence for the NPC</a:t>
            </a:r>
            <a:endParaRPr lang="en-US" sz="1400" dirty="0"/>
          </a:p>
        </p:txBody>
      </p:sp>
      <p:sp>
        <p:nvSpPr>
          <p:cNvPr id="7" name="Down Arrow Callout 6"/>
          <p:cNvSpPr/>
          <p:nvPr/>
        </p:nvSpPr>
        <p:spPr>
          <a:xfrm>
            <a:off x="4735286" y="2743200"/>
            <a:ext cx="3733799" cy="914400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Part 3 - Block 7</a:t>
            </a:r>
          </a:p>
          <a:p>
            <a:pPr algn="ctr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This block will always be the local NPC</a:t>
            </a:r>
            <a:endParaRPr lang="en-US" sz="1400" dirty="0"/>
          </a:p>
        </p:txBody>
      </p:sp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668486"/>
            <a:ext cx="8419420" cy="141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349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4 –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Position data –Position Currently Held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Up Arrow Callout 3"/>
          <p:cNvSpPr/>
          <p:nvPr/>
        </p:nvSpPr>
        <p:spPr>
          <a:xfrm>
            <a:off x="4572000" y="4650870"/>
            <a:ext cx="3505200" cy="1295400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Best Practice: </a:t>
            </a:r>
          </a:p>
          <a:p>
            <a:pPr algn="ctr"/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Part 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4 - Block </a:t>
            </a:r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algn="ctr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Matthew </a:t>
            </a:r>
            <a:r>
              <a:rPr lang="en-US" sz="1400" b="1" dirty="0" err="1" smtClean="0">
                <a:latin typeface="Times New Roman" pitchFamily="18" charset="0"/>
                <a:cs typeface="Times New Roman" pitchFamily="18" charset="0"/>
              </a:rPr>
              <a:t>McConaughey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, PI</a:t>
            </a:r>
          </a:p>
          <a:p>
            <a:pPr algn="ctr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Actual Signature</a:t>
            </a: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Down Arrow Callout 4"/>
          <p:cNvSpPr/>
          <p:nvPr/>
        </p:nvSpPr>
        <p:spPr>
          <a:xfrm>
            <a:off x="3505200" y="1524000"/>
            <a:ext cx="3810000" cy="1371600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Part 4 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- Block 10 Must </a:t>
            </a:r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Be 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Completed.</a:t>
            </a:r>
          </a:p>
          <a:p>
            <a:pPr algn="ctr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Examples of hard-to-fill positions: Statistician, Chemist, Nurse Coordinator, Scientist</a:t>
            </a: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977243"/>
            <a:ext cx="8382000" cy="16600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4136571"/>
            <a:ext cx="19812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46679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7200" cy="11430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4 –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Position data - Type of  current appointment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Down Arrow Callout 4"/>
          <p:cNvSpPr/>
          <p:nvPr/>
        </p:nvSpPr>
        <p:spPr>
          <a:xfrm>
            <a:off x="1658867" y="2306001"/>
            <a:ext cx="5518936" cy="1021626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This is an unusual occurrence for the NPC </a:t>
            </a:r>
          </a:p>
          <a:p>
            <a:pPr algn="ctr"/>
            <a:endParaRPr lang="en-US" sz="1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3338513"/>
            <a:ext cx="8362950" cy="18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8867" y="3690257"/>
            <a:ext cx="5518935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49201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riel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11832</TotalTime>
  <Words>808</Words>
  <Application>Microsoft Office PowerPoint</Application>
  <PresentationFormat>On-screen Show (4:3)</PresentationFormat>
  <Paragraphs>140</Paragraphs>
  <Slides>27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Oriel</vt:lpstr>
      <vt:lpstr>Assignment Agreement Title IV of the Intergovernmental Personnel Act of 1970 (5 United States Code (U.S.C.) 3371 – 3376) </vt:lpstr>
      <vt:lpstr>Instructions</vt:lpstr>
      <vt:lpstr>Part 1-3 Nature of Assignment</vt:lpstr>
      <vt:lpstr>Part 1-3 Nature of Assignment – new agreement</vt:lpstr>
      <vt:lpstr>Part 1-3 Nature of Assignment - MODIFICATION</vt:lpstr>
      <vt:lpstr>Part 1-3 Nature of Assignment - EXTENSION</vt:lpstr>
      <vt:lpstr>Part 1-3 Parties to the Agreement</vt:lpstr>
      <vt:lpstr>Part 4 –  Position data –Position Currently Held</vt:lpstr>
      <vt:lpstr>Part 4 –  Position data - Type of  current appointment</vt:lpstr>
      <vt:lpstr>Part 4 –  Position data –Type of current appointment</vt:lpstr>
      <vt:lpstr>Part 4 –  Position data – position to which assignment will be made</vt:lpstr>
      <vt:lpstr>Part 5  type of assignment</vt:lpstr>
      <vt:lpstr>Part 5  type of assignment</vt:lpstr>
      <vt:lpstr>Part 6   Reason for mobility assignment</vt:lpstr>
      <vt:lpstr>Part 7 –  Position description</vt:lpstr>
      <vt:lpstr>Part 8 –  Employee benefits</vt:lpstr>
      <vt:lpstr>Part 9 –  Fiscal obligations</vt:lpstr>
      <vt:lpstr>Part 9 –  Fiscal obligations</vt:lpstr>
      <vt:lpstr>Part 9 –  Fiscal obligations</vt:lpstr>
      <vt:lpstr>Part 9 - Fiscal obligations</vt:lpstr>
      <vt:lpstr>Part 10 –  Conflicts of interest and employee conduct</vt:lpstr>
      <vt:lpstr>Part 11 –  options</vt:lpstr>
      <vt:lpstr>Part 12 –  Travel and transportation expenses and allowances</vt:lpstr>
      <vt:lpstr>Part 13 –  Applicability of rules, regulations and policies</vt:lpstr>
      <vt:lpstr>Part 14 –  Certification of assigned employee</vt:lpstr>
      <vt:lpstr>Part 15 –  Certification of approving officials</vt:lpstr>
      <vt:lpstr>Privacy act statement</vt:lpstr>
    </vt:vector>
  </TitlesOfParts>
  <Company>Department of Veterans Affairs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Assignment Agreement.Title IV of the Intergovernmental Personnel Act of 1970</dc:title>
  <dc:subject>Assignment Agreement.Title IV of the Intergovernmental Personnel Act of 1970</dc:subject>
  <dc:creator>vhakanfloydp</dc:creator>
  <cp:keywords>Assignment Agreement.Title IV of the Intergovernmental Personnel Act of 1970</cp:keywords>
  <cp:lastModifiedBy>Rivera, Portia T</cp:lastModifiedBy>
  <cp:revision>184</cp:revision>
  <cp:lastPrinted>2013-03-27T20:54:41Z</cp:lastPrinted>
  <dcterms:created xsi:type="dcterms:W3CDTF">2012-08-28T13:27:59Z</dcterms:created>
  <dcterms:modified xsi:type="dcterms:W3CDTF">2014-02-12T15:02:23Z</dcterms:modified>
</cp:coreProperties>
</file>