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0" r:id="rId2"/>
  </p:sldMasterIdLst>
  <p:notesMasterIdLst>
    <p:notesMasterId r:id="rId36"/>
  </p:notesMasterIdLst>
  <p:handoutMasterIdLst>
    <p:handoutMasterId r:id="rId37"/>
  </p:handoutMasterIdLst>
  <p:sldIdLst>
    <p:sldId id="256" r:id="rId3"/>
    <p:sldId id="257" r:id="rId4"/>
    <p:sldId id="290" r:id="rId5"/>
    <p:sldId id="292" r:id="rId6"/>
    <p:sldId id="288" r:id="rId7"/>
    <p:sldId id="289" r:id="rId8"/>
    <p:sldId id="300" r:id="rId9"/>
    <p:sldId id="293" r:id="rId10"/>
    <p:sldId id="294" r:id="rId11"/>
    <p:sldId id="297" r:id="rId12"/>
    <p:sldId id="298" r:id="rId13"/>
    <p:sldId id="299" r:id="rId14"/>
    <p:sldId id="302" r:id="rId15"/>
    <p:sldId id="266" r:id="rId16"/>
    <p:sldId id="258" r:id="rId17"/>
    <p:sldId id="287" r:id="rId18"/>
    <p:sldId id="260" r:id="rId19"/>
    <p:sldId id="262" r:id="rId20"/>
    <p:sldId id="264" r:id="rId21"/>
    <p:sldId id="265" r:id="rId22"/>
    <p:sldId id="272" r:id="rId23"/>
    <p:sldId id="308" r:id="rId24"/>
    <p:sldId id="309" r:id="rId25"/>
    <p:sldId id="274" r:id="rId26"/>
    <p:sldId id="304" r:id="rId27"/>
    <p:sldId id="305" r:id="rId28"/>
    <p:sldId id="306" r:id="rId29"/>
    <p:sldId id="307" r:id="rId30"/>
    <p:sldId id="276" r:id="rId31"/>
    <p:sldId id="303" r:id="rId32"/>
    <p:sldId id="278" r:id="rId33"/>
    <p:sldId id="286" r:id="rId34"/>
    <p:sldId id="310" r:id="rId35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84" autoAdjust="0"/>
  </p:normalViewPr>
  <p:slideViewPr>
    <p:cSldViewPr>
      <p:cViewPr>
        <p:scale>
          <a:sx n="60" d="100"/>
          <a:sy n="60" d="100"/>
        </p:scale>
        <p:origin x="-1422" y="-10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1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AB897C-5D04-43B9-92A6-B547E70137A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A62636-BF2C-4B4F-A593-D29CA7F74401}">
      <dgm:prSet phldrT="[Text]"/>
      <dgm:spPr/>
      <dgm:t>
        <a:bodyPr/>
        <a:lstStyle/>
        <a:p>
          <a:r>
            <a:rPr lang="en-US" dirty="0" smtClean="0"/>
            <a:t>NPC</a:t>
          </a:r>
          <a:endParaRPr lang="en-US" dirty="0"/>
        </a:p>
      </dgm:t>
    </dgm:pt>
    <dgm:pt modelId="{91D214F1-B7CD-49BF-98E0-F736B2DD9F1B}" type="parTrans" cxnId="{30403520-268F-411E-92EC-5DD07AB803EB}">
      <dgm:prSet/>
      <dgm:spPr/>
      <dgm:t>
        <a:bodyPr/>
        <a:lstStyle/>
        <a:p>
          <a:endParaRPr lang="en-US"/>
        </a:p>
      </dgm:t>
    </dgm:pt>
    <dgm:pt modelId="{A0B1C48F-C1DA-4D46-896A-C4712B01F8AD}" type="sibTrans" cxnId="{30403520-268F-411E-92EC-5DD07AB803EB}">
      <dgm:prSet/>
      <dgm:spPr/>
      <dgm:t>
        <a:bodyPr/>
        <a:lstStyle/>
        <a:p>
          <a:endParaRPr lang="en-US"/>
        </a:p>
      </dgm:t>
    </dgm:pt>
    <dgm:pt modelId="{EB0C8838-D411-42AA-AA52-67A96DB01940}" type="asst">
      <dgm:prSet phldrT="[Text]"/>
      <dgm:spPr/>
      <dgm:t>
        <a:bodyPr/>
        <a:lstStyle/>
        <a:p>
          <a:r>
            <a:rPr lang="en-US" dirty="0" smtClean="0"/>
            <a:t>PI</a:t>
          </a:r>
          <a:endParaRPr lang="en-US" dirty="0"/>
        </a:p>
      </dgm:t>
    </dgm:pt>
    <dgm:pt modelId="{7FC51299-694A-4ADB-B0B8-0DCD8510025D}" type="parTrans" cxnId="{C36F3D54-B158-4964-9EA4-181AEA08F82D}">
      <dgm:prSet/>
      <dgm:spPr/>
      <dgm:t>
        <a:bodyPr/>
        <a:lstStyle/>
        <a:p>
          <a:endParaRPr lang="en-US"/>
        </a:p>
      </dgm:t>
    </dgm:pt>
    <dgm:pt modelId="{5403A0C2-0C6D-49F7-8EB2-0C47E6D4E3C3}" type="sibTrans" cxnId="{C36F3D54-B158-4964-9EA4-181AEA08F82D}">
      <dgm:prSet/>
      <dgm:spPr/>
      <dgm:t>
        <a:bodyPr/>
        <a:lstStyle/>
        <a:p>
          <a:endParaRPr lang="en-US"/>
        </a:p>
      </dgm:t>
    </dgm:pt>
    <dgm:pt modelId="{F25FA1A6-DE68-4D0A-80C3-AD738749AF98}">
      <dgm:prSet phldrT="[Text]"/>
      <dgm:spPr/>
      <dgm:t>
        <a:bodyPr/>
        <a:lstStyle/>
        <a:p>
          <a:r>
            <a:rPr lang="en-US" dirty="0" smtClean="0"/>
            <a:t>OGC/TTP</a:t>
          </a:r>
          <a:endParaRPr lang="en-US" dirty="0"/>
        </a:p>
      </dgm:t>
    </dgm:pt>
    <dgm:pt modelId="{38EBC356-5C4D-4135-97A8-503BEB93C70E}" type="parTrans" cxnId="{7759A436-01B1-446C-A921-6FF66F969A4E}">
      <dgm:prSet/>
      <dgm:spPr/>
      <dgm:t>
        <a:bodyPr/>
        <a:lstStyle/>
        <a:p>
          <a:endParaRPr lang="en-US"/>
        </a:p>
      </dgm:t>
    </dgm:pt>
    <dgm:pt modelId="{9573C72F-59FE-4051-94CA-066021201E38}" type="sibTrans" cxnId="{7759A436-01B1-446C-A921-6FF66F969A4E}">
      <dgm:prSet/>
      <dgm:spPr/>
      <dgm:t>
        <a:bodyPr/>
        <a:lstStyle/>
        <a:p>
          <a:endParaRPr lang="en-US"/>
        </a:p>
      </dgm:t>
    </dgm:pt>
    <dgm:pt modelId="{DC85FB37-D07C-4BE3-9454-8FC48E3D184C}">
      <dgm:prSet phldrT="[Text]"/>
      <dgm:spPr/>
      <dgm:t>
        <a:bodyPr/>
        <a:lstStyle/>
        <a:p>
          <a:r>
            <a:rPr lang="en-US" dirty="0" smtClean="0"/>
            <a:t>STAR</a:t>
          </a:r>
          <a:endParaRPr lang="en-US" dirty="0"/>
        </a:p>
      </dgm:t>
    </dgm:pt>
    <dgm:pt modelId="{8E071E42-DD14-4EB9-A340-20631686B469}" type="parTrans" cxnId="{3A4FB1B2-7527-4559-ADEC-A6717F8D495C}">
      <dgm:prSet/>
      <dgm:spPr/>
      <dgm:t>
        <a:bodyPr/>
        <a:lstStyle/>
        <a:p>
          <a:endParaRPr lang="en-US"/>
        </a:p>
      </dgm:t>
    </dgm:pt>
    <dgm:pt modelId="{737D342A-B7A1-4435-9048-E431F9B1ABBB}" type="sibTrans" cxnId="{3A4FB1B2-7527-4559-ADEC-A6717F8D495C}">
      <dgm:prSet/>
      <dgm:spPr/>
      <dgm:t>
        <a:bodyPr/>
        <a:lstStyle/>
        <a:p>
          <a:endParaRPr lang="en-US"/>
        </a:p>
      </dgm:t>
    </dgm:pt>
    <dgm:pt modelId="{6EF2F0B3-B90B-4C93-B441-3624D751FBCC}">
      <dgm:prSet phldrT="[Text]"/>
      <dgm:spPr/>
      <dgm:t>
        <a:bodyPr/>
        <a:lstStyle/>
        <a:p>
          <a:r>
            <a:rPr lang="en-US" dirty="0" smtClean="0"/>
            <a:t>VA R&amp;D</a:t>
          </a:r>
          <a:endParaRPr lang="en-US" dirty="0"/>
        </a:p>
      </dgm:t>
    </dgm:pt>
    <dgm:pt modelId="{3F0CD43E-4732-43F5-88B2-215A78337561}" type="parTrans" cxnId="{9401F1E9-4509-4D67-9D86-87DEE00B8C1F}">
      <dgm:prSet/>
      <dgm:spPr/>
      <dgm:t>
        <a:bodyPr/>
        <a:lstStyle/>
        <a:p>
          <a:endParaRPr lang="en-US"/>
        </a:p>
      </dgm:t>
    </dgm:pt>
    <dgm:pt modelId="{0772C71C-8E8F-4CBC-8303-D1FE362E068C}" type="sibTrans" cxnId="{9401F1E9-4509-4D67-9D86-87DEE00B8C1F}">
      <dgm:prSet/>
      <dgm:spPr/>
      <dgm:t>
        <a:bodyPr/>
        <a:lstStyle/>
        <a:p>
          <a:endParaRPr lang="en-US"/>
        </a:p>
      </dgm:t>
    </dgm:pt>
    <dgm:pt modelId="{4009CCA8-12F5-42B0-B021-20D2EFF83934}" type="pres">
      <dgm:prSet presAssocID="{ABAB897C-5D04-43B9-92A6-B547E70137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5B76F16-74E8-41E4-826D-496D10FE72C3}" type="pres">
      <dgm:prSet presAssocID="{B4A62636-BF2C-4B4F-A593-D29CA7F74401}" presName="hierRoot1" presStyleCnt="0">
        <dgm:presLayoutVars>
          <dgm:hierBranch val="init"/>
        </dgm:presLayoutVars>
      </dgm:prSet>
      <dgm:spPr/>
    </dgm:pt>
    <dgm:pt modelId="{F9FBB7CA-FC20-4052-9E42-756BD8D14CAF}" type="pres">
      <dgm:prSet presAssocID="{B4A62636-BF2C-4B4F-A593-D29CA7F74401}" presName="rootComposite1" presStyleCnt="0"/>
      <dgm:spPr/>
    </dgm:pt>
    <dgm:pt modelId="{F1FE1476-30DD-42D6-A385-DD02FD882544}" type="pres">
      <dgm:prSet presAssocID="{B4A62636-BF2C-4B4F-A593-D29CA7F7440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B8E39D-AB88-4520-9BBB-55E23CDF9F57}" type="pres">
      <dgm:prSet presAssocID="{B4A62636-BF2C-4B4F-A593-D29CA7F7440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48821D6-614E-4855-A914-9CBACA3D32B1}" type="pres">
      <dgm:prSet presAssocID="{B4A62636-BF2C-4B4F-A593-D29CA7F74401}" presName="hierChild2" presStyleCnt="0"/>
      <dgm:spPr/>
    </dgm:pt>
    <dgm:pt modelId="{8F6F5390-E24E-4A12-98C6-5017E2DFD155}" type="pres">
      <dgm:prSet presAssocID="{38EBC356-5C4D-4135-97A8-503BEB93C70E}" presName="Name37" presStyleLbl="parChTrans1D2" presStyleIdx="0" presStyleCnt="4"/>
      <dgm:spPr/>
      <dgm:t>
        <a:bodyPr/>
        <a:lstStyle/>
        <a:p>
          <a:endParaRPr lang="en-US"/>
        </a:p>
      </dgm:t>
    </dgm:pt>
    <dgm:pt modelId="{01895382-B54F-4071-BE56-F75813195CAA}" type="pres">
      <dgm:prSet presAssocID="{F25FA1A6-DE68-4D0A-80C3-AD738749AF98}" presName="hierRoot2" presStyleCnt="0">
        <dgm:presLayoutVars>
          <dgm:hierBranch val="init"/>
        </dgm:presLayoutVars>
      </dgm:prSet>
      <dgm:spPr/>
    </dgm:pt>
    <dgm:pt modelId="{139EE917-DFA4-4C7D-8695-CC58079AB1EA}" type="pres">
      <dgm:prSet presAssocID="{F25FA1A6-DE68-4D0A-80C3-AD738749AF98}" presName="rootComposite" presStyleCnt="0"/>
      <dgm:spPr/>
    </dgm:pt>
    <dgm:pt modelId="{ECD3C826-F657-4D49-828E-745E2D71D7D6}" type="pres">
      <dgm:prSet presAssocID="{F25FA1A6-DE68-4D0A-80C3-AD738749AF9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0E3E93-60EF-45AF-8E44-C3A231EF3DFB}" type="pres">
      <dgm:prSet presAssocID="{F25FA1A6-DE68-4D0A-80C3-AD738749AF98}" presName="rootConnector" presStyleLbl="node2" presStyleIdx="0" presStyleCnt="3"/>
      <dgm:spPr/>
      <dgm:t>
        <a:bodyPr/>
        <a:lstStyle/>
        <a:p>
          <a:endParaRPr lang="en-US"/>
        </a:p>
      </dgm:t>
    </dgm:pt>
    <dgm:pt modelId="{385B67C3-A60D-4151-B6DA-65E6EBF0A75B}" type="pres">
      <dgm:prSet presAssocID="{F25FA1A6-DE68-4D0A-80C3-AD738749AF98}" presName="hierChild4" presStyleCnt="0"/>
      <dgm:spPr/>
    </dgm:pt>
    <dgm:pt modelId="{7268B77C-A110-43CA-88F3-A8F24B0059C2}" type="pres">
      <dgm:prSet presAssocID="{F25FA1A6-DE68-4D0A-80C3-AD738749AF98}" presName="hierChild5" presStyleCnt="0"/>
      <dgm:spPr/>
    </dgm:pt>
    <dgm:pt modelId="{4F063869-99CA-4E1A-80FD-409045FD1218}" type="pres">
      <dgm:prSet presAssocID="{8E071E42-DD14-4EB9-A340-20631686B469}" presName="Name37" presStyleLbl="parChTrans1D2" presStyleIdx="1" presStyleCnt="4"/>
      <dgm:spPr/>
      <dgm:t>
        <a:bodyPr/>
        <a:lstStyle/>
        <a:p>
          <a:endParaRPr lang="en-US"/>
        </a:p>
      </dgm:t>
    </dgm:pt>
    <dgm:pt modelId="{228564DB-1874-40A2-BE31-B7A468D41477}" type="pres">
      <dgm:prSet presAssocID="{DC85FB37-D07C-4BE3-9454-8FC48E3D184C}" presName="hierRoot2" presStyleCnt="0">
        <dgm:presLayoutVars>
          <dgm:hierBranch val="init"/>
        </dgm:presLayoutVars>
      </dgm:prSet>
      <dgm:spPr/>
    </dgm:pt>
    <dgm:pt modelId="{B68D0071-81C4-47F9-9DA0-FE9DAF161998}" type="pres">
      <dgm:prSet presAssocID="{DC85FB37-D07C-4BE3-9454-8FC48E3D184C}" presName="rootComposite" presStyleCnt="0"/>
      <dgm:spPr/>
    </dgm:pt>
    <dgm:pt modelId="{390EBFF2-2112-406A-BA9A-A7A73B9E8C23}" type="pres">
      <dgm:prSet presAssocID="{DC85FB37-D07C-4BE3-9454-8FC48E3D184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B3D879-5A31-4880-BABF-0C62634250BB}" type="pres">
      <dgm:prSet presAssocID="{DC85FB37-D07C-4BE3-9454-8FC48E3D184C}" presName="rootConnector" presStyleLbl="node2" presStyleIdx="1" presStyleCnt="3"/>
      <dgm:spPr/>
      <dgm:t>
        <a:bodyPr/>
        <a:lstStyle/>
        <a:p>
          <a:endParaRPr lang="en-US"/>
        </a:p>
      </dgm:t>
    </dgm:pt>
    <dgm:pt modelId="{5F059AE6-F4DD-4114-90D5-EDE15C93CC70}" type="pres">
      <dgm:prSet presAssocID="{DC85FB37-D07C-4BE3-9454-8FC48E3D184C}" presName="hierChild4" presStyleCnt="0"/>
      <dgm:spPr/>
    </dgm:pt>
    <dgm:pt modelId="{BAA05759-1E34-48EB-96E1-F3B9211F9697}" type="pres">
      <dgm:prSet presAssocID="{DC85FB37-D07C-4BE3-9454-8FC48E3D184C}" presName="hierChild5" presStyleCnt="0"/>
      <dgm:spPr/>
    </dgm:pt>
    <dgm:pt modelId="{9C11BEEF-EA8C-4D66-ABBA-DBBB7A8F9A54}" type="pres">
      <dgm:prSet presAssocID="{3F0CD43E-4732-43F5-88B2-215A78337561}" presName="Name37" presStyleLbl="parChTrans1D2" presStyleIdx="2" presStyleCnt="4"/>
      <dgm:spPr/>
      <dgm:t>
        <a:bodyPr/>
        <a:lstStyle/>
        <a:p>
          <a:endParaRPr lang="en-US"/>
        </a:p>
      </dgm:t>
    </dgm:pt>
    <dgm:pt modelId="{3094751E-0DA8-45D1-9108-801AAD7D9854}" type="pres">
      <dgm:prSet presAssocID="{6EF2F0B3-B90B-4C93-B441-3624D751FBCC}" presName="hierRoot2" presStyleCnt="0">
        <dgm:presLayoutVars>
          <dgm:hierBranch val="init"/>
        </dgm:presLayoutVars>
      </dgm:prSet>
      <dgm:spPr/>
    </dgm:pt>
    <dgm:pt modelId="{6E41DDA8-43D0-4484-A756-70B95A8B8D73}" type="pres">
      <dgm:prSet presAssocID="{6EF2F0B3-B90B-4C93-B441-3624D751FBCC}" presName="rootComposite" presStyleCnt="0"/>
      <dgm:spPr/>
    </dgm:pt>
    <dgm:pt modelId="{66C79248-B640-4A01-A5D1-A2E2EC6AE4A8}" type="pres">
      <dgm:prSet presAssocID="{6EF2F0B3-B90B-4C93-B441-3624D751FBC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6D1077-72E7-4225-A6E9-995E583EB7A7}" type="pres">
      <dgm:prSet presAssocID="{6EF2F0B3-B90B-4C93-B441-3624D751FBCC}" presName="rootConnector" presStyleLbl="node2" presStyleIdx="2" presStyleCnt="3"/>
      <dgm:spPr/>
      <dgm:t>
        <a:bodyPr/>
        <a:lstStyle/>
        <a:p>
          <a:endParaRPr lang="en-US"/>
        </a:p>
      </dgm:t>
    </dgm:pt>
    <dgm:pt modelId="{FC1C6516-9F45-427A-A526-91C8A069019B}" type="pres">
      <dgm:prSet presAssocID="{6EF2F0B3-B90B-4C93-B441-3624D751FBCC}" presName="hierChild4" presStyleCnt="0"/>
      <dgm:spPr/>
    </dgm:pt>
    <dgm:pt modelId="{78740BD0-285D-4784-91F3-DD9668A06365}" type="pres">
      <dgm:prSet presAssocID="{6EF2F0B3-B90B-4C93-B441-3624D751FBCC}" presName="hierChild5" presStyleCnt="0"/>
      <dgm:spPr/>
    </dgm:pt>
    <dgm:pt modelId="{8B552988-5EDF-4FB9-9DEE-01DCD1B70CC9}" type="pres">
      <dgm:prSet presAssocID="{B4A62636-BF2C-4B4F-A593-D29CA7F74401}" presName="hierChild3" presStyleCnt="0"/>
      <dgm:spPr/>
    </dgm:pt>
    <dgm:pt modelId="{15E12664-135F-4F19-B965-00C5B8E50975}" type="pres">
      <dgm:prSet presAssocID="{7FC51299-694A-4ADB-B0B8-0DCD8510025D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1D05B518-E3CB-4C0F-8CE3-501D6F0E6B7A}" type="pres">
      <dgm:prSet presAssocID="{EB0C8838-D411-42AA-AA52-67A96DB01940}" presName="hierRoot3" presStyleCnt="0">
        <dgm:presLayoutVars>
          <dgm:hierBranch val="init"/>
        </dgm:presLayoutVars>
      </dgm:prSet>
      <dgm:spPr/>
    </dgm:pt>
    <dgm:pt modelId="{546572CD-12CC-4083-B857-7FEA25C8AC8B}" type="pres">
      <dgm:prSet presAssocID="{EB0C8838-D411-42AA-AA52-67A96DB01940}" presName="rootComposite3" presStyleCnt="0"/>
      <dgm:spPr/>
    </dgm:pt>
    <dgm:pt modelId="{9A2A06F6-8A89-4FB8-BBF9-2E4DD9A62818}" type="pres">
      <dgm:prSet presAssocID="{EB0C8838-D411-42AA-AA52-67A96DB01940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9E243F-B356-4FBE-AD77-18E0D6D1BFC0}" type="pres">
      <dgm:prSet presAssocID="{EB0C8838-D411-42AA-AA52-67A96DB01940}" presName="rootConnector3" presStyleLbl="asst1" presStyleIdx="0" presStyleCnt="1"/>
      <dgm:spPr/>
      <dgm:t>
        <a:bodyPr/>
        <a:lstStyle/>
        <a:p>
          <a:endParaRPr lang="en-US"/>
        </a:p>
      </dgm:t>
    </dgm:pt>
    <dgm:pt modelId="{999B51B4-2EF6-4374-B28F-350709C15FE2}" type="pres">
      <dgm:prSet presAssocID="{EB0C8838-D411-42AA-AA52-67A96DB01940}" presName="hierChild6" presStyleCnt="0"/>
      <dgm:spPr/>
    </dgm:pt>
    <dgm:pt modelId="{43C4A897-2DBA-4547-BAAF-DC04CF467FD7}" type="pres">
      <dgm:prSet presAssocID="{EB0C8838-D411-42AA-AA52-67A96DB01940}" presName="hierChild7" presStyleCnt="0"/>
      <dgm:spPr/>
    </dgm:pt>
  </dgm:ptLst>
  <dgm:cxnLst>
    <dgm:cxn modelId="{CABE9650-B484-4701-8360-88F235DE0B33}" type="presOf" srcId="{ABAB897C-5D04-43B9-92A6-B547E70137A7}" destId="{4009CCA8-12F5-42B0-B021-20D2EFF83934}" srcOrd="0" destOrd="0" presId="urn:microsoft.com/office/officeart/2005/8/layout/orgChart1"/>
    <dgm:cxn modelId="{7759A436-01B1-446C-A921-6FF66F969A4E}" srcId="{B4A62636-BF2C-4B4F-A593-D29CA7F74401}" destId="{F25FA1A6-DE68-4D0A-80C3-AD738749AF98}" srcOrd="1" destOrd="0" parTransId="{38EBC356-5C4D-4135-97A8-503BEB93C70E}" sibTransId="{9573C72F-59FE-4051-94CA-066021201E38}"/>
    <dgm:cxn modelId="{C36F3D54-B158-4964-9EA4-181AEA08F82D}" srcId="{B4A62636-BF2C-4B4F-A593-D29CA7F74401}" destId="{EB0C8838-D411-42AA-AA52-67A96DB01940}" srcOrd="0" destOrd="0" parTransId="{7FC51299-694A-4ADB-B0B8-0DCD8510025D}" sibTransId="{5403A0C2-0C6D-49F7-8EB2-0C47E6D4E3C3}"/>
    <dgm:cxn modelId="{EAAA11F9-696E-4501-AAB8-515AFDFB1DCC}" type="presOf" srcId="{DC85FB37-D07C-4BE3-9454-8FC48E3D184C}" destId="{390EBFF2-2112-406A-BA9A-A7A73B9E8C23}" srcOrd="0" destOrd="0" presId="urn:microsoft.com/office/officeart/2005/8/layout/orgChart1"/>
    <dgm:cxn modelId="{9401F1E9-4509-4D67-9D86-87DEE00B8C1F}" srcId="{B4A62636-BF2C-4B4F-A593-D29CA7F74401}" destId="{6EF2F0B3-B90B-4C93-B441-3624D751FBCC}" srcOrd="3" destOrd="0" parTransId="{3F0CD43E-4732-43F5-88B2-215A78337561}" sibTransId="{0772C71C-8E8F-4CBC-8303-D1FE362E068C}"/>
    <dgm:cxn modelId="{8BD9306F-1BC3-4A01-876A-55A311BC24FC}" type="presOf" srcId="{8E071E42-DD14-4EB9-A340-20631686B469}" destId="{4F063869-99CA-4E1A-80FD-409045FD1218}" srcOrd="0" destOrd="0" presId="urn:microsoft.com/office/officeart/2005/8/layout/orgChart1"/>
    <dgm:cxn modelId="{0E906F2E-FD99-487F-86C8-6184FD5C72D1}" type="presOf" srcId="{B4A62636-BF2C-4B4F-A593-D29CA7F74401}" destId="{5FB8E39D-AB88-4520-9BBB-55E23CDF9F57}" srcOrd="1" destOrd="0" presId="urn:microsoft.com/office/officeart/2005/8/layout/orgChart1"/>
    <dgm:cxn modelId="{42E592AB-A156-4C96-A0B7-50CD12A578DF}" type="presOf" srcId="{F25FA1A6-DE68-4D0A-80C3-AD738749AF98}" destId="{ECD3C826-F657-4D49-828E-745E2D71D7D6}" srcOrd="0" destOrd="0" presId="urn:microsoft.com/office/officeart/2005/8/layout/orgChart1"/>
    <dgm:cxn modelId="{3A4FB1B2-7527-4559-ADEC-A6717F8D495C}" srcId="{B4A62636-BF2C-4B4F-A593-D29CA7F74401}" destId="{DC85FB37-D07C-4BE3-9454-8FC48E3D184C}" srcOrd="2" destOrd="0" parTransId="{8E071E42-DD14-4EB9-A340-20631686B469}" sibTransId="{737D342A-B7A1-4435-9048-E431F9B1ABBB}"/>
    <dgm:cxn modelId="{E50D5DB2-9F9F-42AA-AE40-F07DC57BEF87}" type="presOf" srcId="{38EBC356-5C4D-4135-97A8-503BEB93C70E}" destId="{8F6F5390-E24E-4A12-98C6-5017E2DFD155}" srcOrd="0" destOrd="0" presId="urn:microsoft.com/office/officeart/2005/8/layout/orgChart1"/>
    <dgm:cxn modelId="{30403520-268F-411E-92EC-5DD07AB803EB}" srcId="{ABAB897C-5D04-43B9-92A6-B547E70137A7}" destId="{B4A62636-BF2C-4B4F-A593-D29CA7F74401}" srcOrd="0" destOrd="0" parTransId="{91D214F1-B7CD-49BF-98E0-F736B2DD9F1B}" sibTransId="{A0B1C48F-C1DA-4D46-896A-C4712B01F8AD}"/>
    <dgm:cxn modelId="{E788BBC6-2E70-4293-ADCD-C0966C31B0B7}" type="presOf" srcId="{7FC51299-694A-4ADB-B0B8-0DCD8510025D}" destId="{15E12664-135F-4F19-B965-00C5B8E50975}" srcOrd="0" destOrd="0" presId="urn:microsoft.com/office/officeart/2005/8/layout/orgChart1"/>
    <dgm:cxn modelId="{2EEACF35-98EF-4C7A-A80A-86A772CDDCA3}" type="presOf" srcId="{DC85FB37-D07C-4BE3-9454-8FC48E3D184C}" destId="{2CB3D879-5A31-4880-BABF-0C62634250BB}" srcOrd="1" destOrd="0" presId="urn:microsoft.com/office/officeart/2005/8/layout/orgChart1"/>
    <dgm:cxn modelId="{0388AFB4-8124-4838-87B6-B1CCAF006056}" type="presOf" srcId="{3F0CD43E-4732-43F5-88B2-215A78337561}" destId="{9C11BEEF-EA8C-4D66-ABBA-DBBB7A8F9A54}" srcOrd="0" destOrd="0" presId="urn:microsoft.com/office/officeart/2005/8/layout/orgChart1"/>
    <dgm:cxn modelId="{C77B17D9-8EBB-4F6B-AC25-FB46CE26CA9F}" type="presOf" srcId="{EB0C8838-D411-42AA-AA52-67A96DB01940}" destId="{9A2A06F6-8A89-4FB8-BBF9-2E4DD9A62818}" srcOrd="0" destOrd="0" presId="urn:microsoft.com/office/officeart/2005/8/layout/orgChart1"/>
    <dgm:cxn modelId="{6B4D1BC2-7BCB-42E8-8B6B-045797910430}" type="presOf" srcId="{6EF2F0B3-B90B-4C93-B441-3624D751FBCC}" destId="{566D1077-72E7-4225-A6E9-995E583EB7A7}" srcOrd="1" destOrd="0" presId="urn:microsoft.com/office/officeart/2005/8/layout/orgChart1"/>
    <dgm:cxn modelId="{7467B474-215D-4211-832A-9F4639FCFF07}" type="presOf" srcId="{6EF2F0B3-B90B-4C93-B441-3624D751FBCC}" destId="{66C79248-B640-4A01-A5D1-A2E2EC6AE4A8}" srcOrd="0" destOrd="0" presId="urn:microsoft.com/office/officeart/2005/8/layout/orgChart1"/>
    <dgm:cxn modelId="{4DA21C51-B933-48A4-BA46-B070704FA346}" type="presOf" srcId="{B4A62636-BF2C-4B4F-A593-D29CA7F74401}" destId="{F1FE1476-30DD-42D6-A385-DD02FD882544}" srcOrd="0" destOrd="0" presId="urn:microsoft.com/office/officeart/2005/8/layout/orgChart1"/>
    <dgm:cxn modelId="{C7061FA4-4C1D-4D45-ABFA-729685603E76}" type="presOf" srcId="{EB0C8838-D411-42AA-AA52-67A96DB01940}" destId="{459E243F-B356-4FBE-AD77-18E0D6D1BFC0}" srcOrd="1" destOrd="0" presId="urn:microsoft.com/office/officeart/2005/8/layout/orgChart1"/>
    <dgm:cxn modelId="{7C2E4CBF-2D87-42E4-A4AD-DA2FB3F30A27}" type="presOf" srcId="{F25FA1A6-DE68-4D0A-80C3-AD738749AF98}" destId="{7B0E3E93-60EF-45AF-8E44-C3A231EF3DFB}" srcOrd="1" destOrd="0" presId="urn:microsoft.com/office/officeart/2005/8/layout/orgChart1"/>
    <dgm:cxn modelId="{03026273-E981-49AE-AF4B-9BB54E814C51}" type="presParOf" srcId="{4009CCA8-12F5-42B0-B021-20D2EFF83934}" destId="{95B76F16-74E8-41E4-826D-496D10FE72C3}" srcOrd="0" destOrd="0" presId="urn:microsoft.com/office/officeart/2005/8/layout/orgChart1"/>
    <dgm:cxn modelId="{74F15F55-1AB0-4417-A998-74302DAB6129}" type="presParOf" srcId="{95B76F16-74E8-41E4-826D-496D10FE72C3}" destId="{F9FBB7CA-FC20-4052-9E42-756BD8D14CAF}" srcOrd="0" destOrd="0" presId="urn:microsoft.com/office/officeart/2005/8/layout/orgChart1"/>
    <dgm:cxn modelId="{B1F01039-B766-480E-8370-6DB3441B4E81}" type="presParOf" srcId="{F9FBB7CA-FC20-4052-9E42-756BD8D14CAF}" destId="{F1FE1476-30DD-42D6-A385-DD02FD882544}" srcOrd="0" destOrd="0" presId="urn:microsoft.com/office/officeart/2005/8/layout/orgChart1"/>
    <dgm:cxn modelId="{70A3CA14-20E8-4BE6-9E07-D110A682FF15}" type="presParOf" srcId="{F9FBB7CA-FC20-4052-9E42-756BD8D14CAF}" destId="{5FB8E39D-AB88-4520-9BBB-55E23CDF9F57}" srcOrd="1" destOrd="0" presId="urn:microsoft.com/office/officeart/2005/8/layout/orgChart1"/>
    <dgm:cxn modelId="{FD50D646-3FA5-4FF0-9465-B91A68F9464D}" type="presParOf" srcId="{95B76F16-74E8-41E4-826D-496D10FE72C3}" destId="{648821D6-614E-4855-A914-9CBACA3D32B1}" srcOrd="1" destOrd="0" presId="urn:microsoft.com/office/officeart/2005/8/layout/orgChart1"/>
    <dgm:cxn modelId="{0C7DAE72-AE7B-4A99-9C8C-58B3AFC5EB53}" type="presParOf" srcId="{648821D6-614E-4855-A914-9CBACA3D32B1}" destId="{8F6F5390-E24E-4A12-98C6-5017E2DFD155}" srcOrd="0" destOrd="0" presId="urn:microsoft.com/office/officeart/2005/8/layout/orgChart1"/>
    <dgm:cxn modelId="{03E207B0-84E4-4778-898A-CBBF2A74800D}" type="presParOf" srcId="{648821D6-614E-4855-A914-9CBACA3D32B1}" destId="{01895382-B54F-4071-BE56-F75813195CAA}" srcOrd="1" destOrd="0" presId="urn:microsoft.com/office/officeart/2005/8/layout/orgChart1"/>
    <dgm:cxn modelId="{359D6B01-4F4B-41EA-BD84-BF3F9F747554}" type="presParOf" srcId="{01895382-B54F-4071-BE56-F75813195CAA}" destId="{139EE917-DFA4-4C7D-8695-CC58079AB1EA}" srcOrd="0" destOrd="0" presId="urn:microsoft.com/office/officeart/2005/8/layout/orgChart1"/>
    <dgm:cxn modelId="{04D0A85C-33D4-42D9-A46A-567EE55090D4}" type="presParOf" srcId="{139EE917-DFA4-4C7D-8695-CC58079AB1EA}" destId="{ECD3C826-F657-4D49-828E-745E2D71D7D6}" srcOrd="0" destOrd="0" presId="urn:microsoft.com/office/officeart/2005/8/layout/orgChart1"/>
    <dgm:cxn modelId="{8852BBE4-2AF0-4635-8517-D03E02CF9F42}" type="presParOf" srcId="{139EE917-DFA4-4C7D-8695-CC58079AB1EA}" destId="{7B0E3E93-60EF-45AF-8E44-C3A231EF3DFB}" srcOrd="1" destOrd="0" presId="urn:microsoft.com/office/officeart/2005/8/layout/orgChart1"/>
    <dgm:cxn modelId="{F98166B3-86A1-4307-9F8B-BA2E30CF1860}" type="presParOf" srcId="{01895382-B54F-4071-BE56-F75813195CAA}" destId="{385B67C3-A60D-4151-B6DA-65E6EBF0A75B}" srcOrd="1" destOrd="0" presId="urn:microsoft.com/office/officeart/2005/8/layout/orgChart1"/>
    <dgm:cxn modelId="{C12EF470-B7C9-4110-A2B0-E9882227BD59}" type="presParOf" srcId="{01895382-B54F-4071-BE56-F75813195CAA}" destId="{7268B77C-A110-43CA-88F3-A8F24B0059C2}" srcOrd="2" destOrd="0" presId="urn:microsoft.com/office/officeart/2005/8/layout/orgChart1"/>
    <dgm:cxn modelId="{6DEA1FE1-D829-482B-BD09-029DDDDFD994}" type="presParOf" srcId="{648821D6-614E-4855-A914-9CBACA3D32B1}" destId="{4F063869-99CA-4E1A-80FD-409045FD1218}" srcOrd="2" destOrd="0" presId="urn:microsoft.com/office/officeart/2005/8/layout/orgChart1"/>
    <dgm:cxn modelId="{D9B213C6-710E-46B4-937C-F40213EE99B0}" type="presParOf" srcId="{648821D6-614E-4855-A914-9CBACA3D32B1}" destId="{228564DB-1874-40A2-BE31-B7A468D41477}" srcOrd="3" destOrd="0" presId="urn:microsoft.com/office/officeart/2005/8/layout/orgChart1"/>
    <dgm:cxn modelId="{D26685D7-A243-411D-9758-8DF5BBA0E7DC}" type="presParOf" srcId="{228564DB-1874-40A2-BE31-B7A468D41477}" destId="{B68D0071-81C4-47F9-9DA0-FE9DAF161998}" srcOrd="0" destOrd="0" presId="urn:microsoft.com/office/officeart/2005/8/layout/orgChart1"/>
    <dgm:cxn modelId="{051F0FC5-3122-43C4-9C7F-3F7B864C4CA5}" type="presParOf" srcId="{B68D0071-81C4-47F9-9DA0-FE9DAF161998}" destId="{390EBFF2-2112-406A-BA9A-A7A73B9E8C23}" srcOrd="0" destOrd="0" presId="urn:microsoft.com/office/officeart/2005/8/layout/orgChart1"/>
    <dgm:cxn modelId="{EB9C224D-D708-4D5B-BAF9-D7410F628F69}" type="presParOf" srcId="{B68D0071-81C4-47F9-9DA0-FE9DAF161998}" destId="{2CB3D879-5A31-4880-BABF-0C62634250BB}" srcOrd="1" destOrd="0" presId="urn:microsoft.com/office/officeart/2005/8/layout/orgChart1"/>
    <dgm:cxn modelId="{A3B9C2A5-899A-4E31-8D2B-0227CC231BE9}" type="presParOf" srcId="{228564DB-1874-40A2-BE31-B7A468D41477}" destId="{5F059AE6-F4DD-4114-90D5-EDE15C93CC70}" srcOrd="1" destOrd="0" presId="urn:microsoft.com/office/officeart/2005/8/layout/orgChart1"/>
    <dgm:cxn modelId="{E8DCF9AF-EABE-41C2-A350-269338FE52BB}" type="presParOf" srcId="{228564DB-1874-40A2-BE31-B7A468D41477}" destId="{BAA05759-1E34-48EB-96E1-F3B9211F9697}" srcOrd="2" destOrd="0" presId="urn:microsoft.com/office/officeart/2005/8/layout/orgChart1"/>
    <dgm:cxn modelId="{963163F1-C838-42BC-9D23-E8DAD1105D01}" type="presParOf" srcId="{648821D6-614E-4855-A914-9CBACA3D32B1}" destId="{9C11BEEF-EA8C-4D66-ABBA-DBBB7A8F9A54}" srcOrd="4" destOrd="0" presId="urn:microsoft.com/office/officeart/2005/8/layout/orgChart1"/>
    <dgm:cxn modelId="{464D9BE1-35E6-4848-BEB7-3BE621AA5D21}" type="presParOf" srcId="{648821D6-614E-4855-A914-9CBACA3D32B1}" destId="{3094751E-0DA8-45D1-9108-801AAD7D9854}" srcOrd="5" destOrd="0" presId="urn:microsoft.com/office/officeart/2005/8/layout/orgChart1"/>
    <dgm:cxn modelId="{BAD373F0-D3C0-44F2-A8A7-C33592BB4EDF}" type="presParOf" srcId="{3094751E-0DA8-45D1-9108-801AAD7D9854}" destId="{6E41DDA8-43D0-4484-A756-70B95A8B8D73}" srcOrd="0" destOrd="0" presId="urn:microsoft.com/office/officeart/2005/8/layout/orgChart1"/>
    <dgm:cxn modelId="{E16075BD-2431-4812-A676-9F1A8D0AE593}" type="presParOf" srcId="{6E41DDA8-43D0-4484-A756-70B95A8B8D73}" destId="{66C79248-B640-4A01-A5D1-A2E2EC6AE4A8}" srcOrd="0" destOrd="0" presId="urn:microsoft.com/office/officeart/2005/8/layout/orgChart1"/>
    <dgm:cxn modelId="{E5F0B985-8FF8-4DF2-85CB-EBBB5FF80A5B}" type="presParOf" srcId="{6E41DDA8-43D0-4484-A756-70B95A8B8D73}" destId="{566D1077-72E7-4225-A6E9-995E583EB7A7}" srcOrd="1" destOrd="0" presId="urn:microsoft.com/office/officeart/2005/8/layout/orgChart1"/>
    <dgm:cxn modelId="{6974AAD1-9606-41C0-A334-97367F999D39}" type="presParOf" srcId="{3094751E-0DA8-45D1-9108-801AAD7D9854}" destId="{FC1C6516-9F45-427A-A526-91C8A069019B}" srcOrd="1" destOrd="0" presId="urn:microsoft.com/office/officeart/2005/8/layout/orgChart1"/>
    <dgm:cxn modelId="{7AFD6671-5E99-41C4-9702-F916EDB1F72F}" type="presParOf" srcId="{3094751E-0DA8-45D1-9108-801AAD7D9854}" destId="{78740BD0-285D-4784-91F3-DD9668A06365}" srcOrd="2" destOrd="0" presId="urn:microsoft.com/office/officeart/2005/8/layout/orgChart1"/>
    <dgm:cxn modelId="{F6BDBF6C-CB69-476A-AFED-DB09C994FB07}" type="presParOf" srcId="{95B76F16-74E8-41E4-826D-496D10FE72C3}" destId="{8B552988-5EDF-4FB9-9DEE-01DCD1B70CC9}" srcOrd="2" destOrd="0" presId="urn:microsoft.com/office/officeart/2005/8/layout/orgChart1"/>
    <dgm:cxn modelId="{E49B34E7-0A63-4921-9E7D-01C52F932537}" type="presParOf" srcId="{8B552988-5EDF-4FB9-9DEE-01DCD1B70CC9}" destId="{15E12664-135F-4F19-B965-00C5B8E50975}" srcOrd="0" destOrd="0" presId="urn:microsoft.com/office/officeart/2005/8/layout/orgChart1"/>
    <dgm:cxn modelId="{81B4FFA4-592A-46A9-B057-C9A9E13B918E}" type="presParOf" srcId="{8B552988-5EDF-4FB9-9DEE-01DCD1B70CC9}" destId="{1D05B518-E3CB-4C0F-8CE3-501D6F0E6B7A}" srcOrd="1" destOrd="0" presId="urn:microsoft.com/office/officeart/2005/8/layout/orgChart1"/>
    <dgm:cxn modelId="{700F6ACE-6D3C-4195-B92A-FC08E7B7805C}" type="presParOf" srcId="{1D05B518-E3CB-4C0F-8CE3-501D6F0E6B7A}" destId="{546572CD-12CC-4083-B857-7FEA25C8AC8B}" srcOrd="0" destOrd="0" presId="urn:microsoft.com/office/officeart/2005/8/layout/orgChart1"/>
    <dgm:cxn modelId="{3FA406E0-B32A-4CEE-96B7-04326B2A6499}" type="presParOf" srcId="{546572CD-12CC-4083-B857-7FEA25C8AC8B}" destId="{9A2A06F6-8A89-4FB8-BBF9-2E4DD9A62818}" srcOrd="0" destOrd="0" presId="urn:microsoft.com/office/officeart/2005/8/layout/orgChart1"/>
    <dgm:cxn modelId="{A8611988-0E33-4621-AD3A-CC39782986E4}" type="presParOf" srcId="{546572CD-12CC-4083-B857-7FEA25C8AC8B}" destId="{459E243F-B356-4FBE-AD77-18E0D6D1BFC0}" srcOrd="1" destOrd="0" presId="urn:microsoft.com/office/officeart/2005/8/layout/orgChart1"/>
    <dgm:cxn modelId="{B4CDED7B-37C2-41AB-B3AB-F54B7A6EEFE4}" type="presParOf" srcId="{1D05B518-E3CB-4C0F-8CE3-501D6F0E6B7A}" destId="{999B51B4-2EF6-4374-B28F-350709C15FE2}" srcOrd="1" destOrd="0" presId="urn:microsoft.com/office/officeart/2005/8/layout/orgChart1"/>
    <dgm:cxn modelId="{132122CD-457E-492E-90C7-AEC98C8D6CE0}" type="presParOf" srcId="{1D05B518-E3CB-4C0F-8CE3-501D6F0E6B7A}" destId="{43C4A897-2DBA-4547-BAAF-DC04CF467FD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12664-135F-4F19-B965-00C5B8E50975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11BEEF-EA8C-4D66-ABBA-DBBB7A8F9A54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63869-99CA-4E1A-80FD-409045FD1218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F5390-E24E-4A12-98C6-5017E2DFD155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FE1476-30DD-42D6-A385-DD02FD882544}">
      <dsp:nvSpPr>
        <dsp:cNvPr id="0" name=""/>
        <dsp:cNvSpPr/>
      </dsp:nvSpPr>
      <dsp:spPr>
        <a:xfrm>
          <a:off x="2156891" y="321071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NPC</a:t>
          </a:r>
          <a:endParaRPr lang="en-US" sz="3000" kern="1200" dirty="0"/>
        </a:p>
      </dsp:txBody>
      <dsp:txXfrm>
        <a:off x="2156891" y="321071"/>
        <a:ext cx="1782216" cy="891108"/>
      </dsp:txXfrm>
    </dsp:sp>
    <dsp:sp modelId="{ECD3C826-F657-4D49-828E-745E2D71D7D6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OGC/TTP</a:t>
          </a:r>
          <a:endParaRPr lang="en-US" sz="3000" kern="1200" dirty="0"/>
        </a:p>
      </dsp:txBody>
      <dsp:txXfrm>
        <a:off x="409" y="2851819"/>
        <a:ext cx="1782216" cy="891108"/>
      </dsp:txXfrm>
    </dsp:sp>
    <dsp:sp modelId="{390EBFF2-2112-406A-BA9A-A7A73B9E8C23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STAR</a:t>
          </a:r>
          <a:endParaRPr lang="en-US" sz="3000" kern="1200" dirty="0"/>
        </a:p>
      </dsp:txBody>
      <dsp:txXfrm>
        <a:off x="2156891" y="2851819"/>
        <a:ext cx="1782216" cy="891108"/>
      </dsp:txXfrm>
    </dsp:sp>
    <dsp:sp modelId="{66C79248-B640-4A01-A5D1-A2E2EC6AE4A8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VA R&amp;D</a:t>
          </a:r>
          <a:endParaRPr lang="en-US" sz="3000" kern="1200" dirty="0"/>
        </a:p>
      </dsp:txBody>
      <dsp:txXfrm>
        <a:off x="4313373" y="2851819"/>
        <a:ext cx="1782216" cy="891108"/>
      </dsp:txXfrm>
    </dsp:sp>
    <dsp:sp modelId="{9A2A06F6-8A89-4FB8-BBF9-2E4DD9A62818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PI</a:t>
          </a:r>
          <a:endParaRPr lang="en-US" sz="3000" kern="1200" dirty="0"/>
        </a:p>
      </dsp:txBody>
      <dsp:txXfrm>
        <a:off x="1078650" y="1586445"/>
        <a:ext cx="1782216" cy="891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A5C480-45F7-43D5-AB55-EAB159EB2868}" type="datetimeFigureOut">
              <a:rPr lang="en-US"/>
              <a:pPr>
                <a:defRPr/>
              </a:pPr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B7265C-7322-416B-ADDF-BAA2F33F2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90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546F2DDC-6276-4F66-B320-E995ADBE5CB0}" type="datetimeFigureOut">
              <a:rPr lang="en-US"/>
              <a:pPr>
                <a:defRPr/>
              </a:pPr>
              <a:t>4/3/2017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D0E74096-8CFB-4005-BEC0-8CCEA885B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96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Depending on what you are studying this is where an itemized budget usually has a $ amount attached.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BC56-C798-4206-AEEE-A77B8B247C50}" type="datetimeFigureOut">
              <a:rPr lang="en-US"/>
              <a:pPr>
                <a:defRPr/>
              </a:pPr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50082-D44B-4190-AF40-E30310552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3A212-D7E2-4A04-A217-D8D3C270C703}" type="datetimeFigureOut">
              <a:rPr lang="en-US"/>
              <a:pPr>
                <a:defRPr/>
              </a:pPr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A815F-41B4-46D8-AF46-41E52C00F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DC7D3-015C-4985-A028-D89EC18E714E}" type="datetimeFigureOut">
              <a:rPr lang="en-US"/>
              <a:pPr>
                <a:defRPr/>
              </a:pPr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4FFF7-A6DF-4C72-9A74-1E2FF8109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4700" cy="923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09650" y="1806575"/>
            <a:ext cx="7124700" cy="405288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BE609-4F99-4548-9A2F-328A1975C1DE}" type="datetimeFigureOut">
              <a:rPr lang="en-US"/>
              <a:pPr>
                <a:defRPr/>
              </a:pPr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D7A35-96F2-48EE-A755-B71FE1A23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761B2-43CB-42EB-AFDC-D79783F83C25}" type="datetimeFigureOut">
              <a:rPr lang="en-US">
                <a:solidFill>
                  <a:srgbClr val="FF9000"/>
                </a:solidFill>
              </a:rPr>
              <a:pPr>
                <a:defRPr/>
              </a:pPr>
              <a:t>4/3/2017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2CF83-55D3-4FB2-84C4-6A06F98E9105}" type="slidenum">
              <a:rPr lang="en-US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8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20DD7-81AB-49B9-8037-2EAEE8591D64}" type="datetimeFigureOut">
              <a:rPr lang="en-US">
                <a:solidFill>
                  <a:srgbClr val="FF9000"/>
                </a:solidFill>
              </a:rPr>
              <a:pPr>
                <a:defRPr/>
              </a:pPr>
              <a:t>4/3/2017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EBC39-C540-4892-AEE8-A9A4CAE7B476}" type="slidenum">
              <a:rPr lang="en-US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40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9E686-EC40-45DA-A55F-3A53B52B7C2B}" type="datetimeFigureOut">
              <a:rPr lang="en-US">
                <a:solidFill>
                  <a:srgbClr val="FF9000"/>
                </a:solidFill>
              </a:rPr>
              <a:pPr>
                <a:defRPr/>
              </a:pPr>
              <a:t>4/3/2017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D0F7A-6DF6-476C-841D-B07118EB6463}" type="slidenum">
              <a:rPr lang="en-US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95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BD98C-5669-45DF-B853-089912DF728D}" type="datetimeFigureOut">
              <a:rPr lang="en-US">
                <a:solidFill>
                  <a:srgbClr val="FF9000"/>
                </a:solidFill>
              </a:rPr>
              <a:pPr>
                <a:defRPr/>
              </a:pPr>
              <a:t>4/3/2017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9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EF3F9-D5FA-434F-B552-F9CC171374CA}" type="slidenum">
              <a:rPr lang="en-US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61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7E8DB-42EE-456E-BE98-53414D651097}" type="datetimeFigureOut">
              <a:rPr lang="en-US">
                <a:solidFill>
                  <a:srgbClr val="FF9000"/>
                </a:solidFill>
              </a:rPr>
              <a:pPr>
                <a:defRPr/>
              </a:pPr>
              <a:t>4/3/2017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9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425BA-7DBB-477A-87E4-9F1788BFD9A1}" type="slidenum">
              <a:rPr lang="en-US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40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3589A-19A3-4AC1-8F78-6638DBBED49F}" type="datetimeFigureOut">
              <a:rPr lang="en-US">
                <a:solidFill>
                  <a:srgbClr val="FF9000"/>
                </a:solidFill>
              </a:rPr>
              <a:pPr>
                <a:defRPr/>
              </a:pPr>
              <a:t>4/3/2017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0E0C4-5E83-41F6-95F8-59D02926AD68}" type="slidenum">
              <a:rPr lang="en-US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253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3E0F7-98A1-4A38-86E1-5594A3C9CCD8}" type="datetimeFigureOut">
              <a:rPr lang="en-US">
                <a:solidFill>
                  <a:srgbClr val="FF9000"/>
                </a:solidFill>
              </a:rPr>
              <a:pPr>
                <a:defRPr/>
              </a:pPr>
              <a:t>4/3/2017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9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F4FE5-6BD7-4A34-B3A4-FA538793A678}" type="slidenum">
              <a:rPr lang="en-US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6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9DDA6-432E-45EF-B012-C3F6BA7F6C93}" type="datetimeFigureOut">
              <a:rPr lang="en-US"/>
              <a:pPr>
                <a:defRPr/>
              </a:pPr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E142F-CD2C-4EDD-9D1B-39BB600A6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32E1C-CD12-42FE-A4C5-CE70BE315A2D}" type="datetimeFigureOut">
              <a:rPr lang="en-US">
                <a:solidFill>
                  <a:srgbClr val="FF9000"/>
                </a:solidFill>
              </a:rPr>
              <a:pPr>
                <a:defRPr/>
              </a:pPr>
              <a:t>4/3/2017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9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0CEA5-DAFB-463F-A2D8-F97C81EE06E9}" type="slidenum">
              <a:rPr lang="en-US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71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31EF3-510D-4F4E-A1BC-73D035CD1F5E}" type="datetimeFigureOut">
              <a:rPr lang="en-US">
                <a:solidFill>
                  <a:srgbClr val="FF9000"/>
                </a:solidFill>
              </a:rPr>
              <a:pPr>
                <a:defRPr/>
              </a:pPr>
              <a:t>4/3/2017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9000"/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95366-2D22-414A-B75D-075FE84904A7}" type="slidenum">
              <a:rPr lang="en-US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02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619EB-A894-44AD-BEFF-7DB50EC7E37E}" type="datetimeFigureOut">
              <a:rPr lang="en-US">
                <a:solidFill>
                  <a:srgbClr val="FF9000"/>
                </a:solidFill>
              </a:rPr>
              <a:pPr>
                <a:defRPr/>
              </a:pPr>
              <a:t>4/3/2017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A1BC3-75EC-4B5C-8A72-D0055F16DC8E}" type="slidenum">
              <a:rPr lang="en-US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8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41214-9D1D-4818-89F6-E1A6F3722ADA}" type="datetimeFigureOut">
              <a:rPr lang="en-US">
                <a:solidFill>
                  <a:srgbClr val="FF9000"/>
                </a:solidFill>
              </a:rPr>
              <a:pPr>
                <a:defRPr/>
              </a:pPr>
              <a:t>4/3/2017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87BAD-5D7F-415A-8F0B-3B877AF63576}" type="slidenum">
              <a:rPr lang="en-US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60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4700" cy="923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09650" y="1806575"/>
            <a:ext cx="7124700" cy="405288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8C120-B913-4D99-9050-669BBAC4BFE7}" type="datetimeFigureOut">
              <a:rPr lang="en-US">
                <a:solidFill>
                  <a:srgbClr val="FF9000"/>
                </a:solidFill>
              </a:rPr>
              <a:pPr>
                <a:defRPr/>
              </a:pPr>
              <a:t>4/3/2017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2F9D7-83F0-45CB-98C4-0AB043DC9C9F}" type="slidenum">
              <a:rPr lang="en-US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AB148-B30A-4CD2-8A81-E765FFCACFA4}" type="datetimeFigureOut">
              <a:rPr lang="en-US"/>
              <a:pPr>
                <a:defRPr/>
              </a:pPr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55872-AD6C-48CA-9D4A-7D878FC56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29A4C-9129-41E5-B484-6924CBEBC2C7}" type="datetimeFigureOut">
              <a:rPr lang="en-US"/>
              <a:pPr>
                <a:defRPr/>
              </a:pPr>
              <a:t>4/3/2017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2449F-1FE1-49BF-BB00-0E3FE73FF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D73BF-C99F-4531-B0AF-902631EEC9D7}" type="datetimeFigureOut">
              <a:rPr lang="en-US"/>
              <a:pPr>
                <a:defRPr/>
              </a:pPr>
              <a:t>4/3/2017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E758F-6665-4230-805E-8388C30DD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EC6FA-2DD5-4B4B-8024-303B6186CCAA}" type="datetimeFigureOut">
              <a:rPr lang="en-US"/>
              <a:pPr>
                <a:defRPr/>
              </a:pPr>
              <a:t>4/3/2017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3FEF2-D16D-4CF9-8CFB-0ED6265E3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2376C-4D08-4F8B-8646-AAC235E95ACF}" type="datetimeFigureOut">
              <a:rPr lang="en-US"/>
              <a:pPr>
                <a:defRPr/>
              </a:pPr>
              <a:t>4/3/2017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F681B-3944-4B74-B908-20487EBA4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1AE60-4185-4208-9657-80670E5E27D2}" type="datetimeFigureOut">
              <a:rPr lang="en-US"/>
              <a:pPr>
                <a:defRPr/>
              </a:pPr>
              <a:t>4/3/2017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A025E-6B2A-4E27-AF8A-A8EB748E1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4F51D-25F6-4CB3-B2B4-219E2F987543}" type="datetimeFigureOut">
              <a:rPr lang="en-US"/>
              <a:pPr>
                <a:defRPr/>
              </a:pPr>
              <a:t>4/3/2017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B6918-6BCA-4351-83A1-177CF1490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9F885C-1991-49FC-A700-C7863D00E9ED}" type="datetimeFigureOut">
              <a:rPr lang="en-US"/>
              <a:pPr>
                <a:defRPr/>
              </a:pPr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B7D537-4422-41F4-8FA7-AF088445A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60"/>
          <p:cNvGrpSpPr>
            <a:grpSpLocks/>
          </p:cNvGrpSpPr>
          <p:nvPr/>
        </p:nvGrpSpPr>
        <p:grpSpPr bwMode="auto">
          <a:xfrm>
            <a:off x="-33338" y="0"/>
            <a:ext cx="9177338" cy="6858000"/>
            <a:chOff x="-33595" y="0"/>
            <a:chExt cx="9177595" cy="6857999"/>
          </a:xfrm>
        </p:grpSpPr>
        <p:grpSp>
          <p:nvGrpSpPr>
            <p:cNvPr id="1032" name="Group 182"/>
            <p:cNvGrpSpPr>
              <a:grpSpLocks/>
            </p:cNvGrpSpPr>
            <p:nvPr/>
          </p:nvGrpSpPr>
          <p:grpSpPr bwMode="auto"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1033" name="Group 189"/>
            <p:cNvGrpSpPr>
              <a:grpSpLocks/>
            </p:cNvGrpSpPr>
            <p:nvPr/>
          </p:nvGrpSpPr>
          <p:grpSpPr bwMode="auto"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1034" name="Group 200"/>
            <p:cNvGrpSpPr>
              <a:grpSpLocks/>
            </p:cNvGrpSpPr>
            <p:nvPr/>
          </p:nvGrpSpPr>
          <p:grpSpPr bwMode="auto"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73" r:id="rId9"/>
    <p:sldLayoutId id="2147483664" r:id="rId10"/>
    <p:sldLayoutId id="2147483663" r:id="rId11"/>
    <p:sldLayoutId id="2147483662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935E7C-E6E4-43A7-BF60-C26E93459D2E}" type="datetimeFigureOut">
              <a:rPr lang="en-US">
                <a:solidFill>
                  <a:srgbClr val="FF9000"/>
                </a:solidFill>
              </a:rPr>
              <a:pPr>
                <a:defRPr/>
              </a:pPr>
              <a:t>4/3/2017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3B2C55-6B62-44E1-B59B-66196DEBB219}" type="slidenum">
              <a:rPr lang="en-US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9000"/>
              </a:solidFill>
            </a:endParaRPr>
          </a:p>
        </p:txBody>
      </p:sp>
      <p:grpSp>
        <p:nvGrpSpPr>
          <p:cNvPr id="1031" name="Group 60"/>
          <p:cNvGrpSpPr>
            <a:grpSpLocks/>
          </p:cNvGrpSpPr>
          <p:nvPr/>
        </p:nvGrpSpPr>
        <p:grpSpPr bwMode="auto">
          <a:xfrm>
            <a:off x="-33338" y="0"/>
            <a:ext cx="9177338" cy="6858000"/>
            <a:chOff x="-33595" y="0"/>
            <a:chExt cx="9177595" cy="6857999"/>
          </a:xfrm>
        </p:grpSpPr>
        <p:grpSp>
          <p:nvGrpSpPr>
            <p:cNvPr id="1032" name="Group 182"/>
            <p:cNvGrpSpPr>
              <a:grpSpLocks/>
            </p:cNvGrpSpPr>
            <p:nvPr/>
          </p:nvGrpSpPr>
          <p:grpSpPr bwMode="auto"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</p:grpSp>
        <p:grpSp>
          <p:nvGrpSpPr>
            <p:cNvPr id="1033" name="Group 189"/>
            <p:cNvGrpSpPr>
              <a:grpSpLocks/>
            </p:cNvGrpSpPr>
            <p:nvPr/>
          </p:nvGrpSpPr>
          <p:grpSpPr bwMode="auto"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</p:grpSp>
        <p:grpSp>
          <p:nvGrpSpPr>
            <p:cNvPr id="1034" name="Group 200"/>
            <p:cNvGrpSpPr>
              <a:grpSpLocks/>
            </p:cNvGrpSpPr>
            <p:nvPr/>
          </p:nvGrpSpPr>
          <p:grpSpPr bwMode="auto"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219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../Stuff%20to%20Transfer%20to%20Ron/CRADA%20Stuff/Conflict%20of%20InterestI%20Statement%20OGC%20NOV2013.docx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IPPA%20Consent%20-%20Copy.pdf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Waldorf@BrentwoodResearch.or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Budget%20Example.xlsx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1012030" y="3505200"/>
            <a:ext cx="7116763" cy="1470025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Negotiating &amp; Budgeting For Industry Sponsored Studies</a:t>
            </a:r>
          </a:p>
        </p:txBody>
      </p:sp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990600" y="5105400"/>
            <a:ext cx="7116763" cy="862013"/>
          </a:xfrm>
        </p:spPr>
        <p:txBody>
          <a:bodyPr/>
          <a:lstStyle/>
          <a:p>
            <a:pPr algn="ctr" eaLnBrk="1" hangingPunct="1"/>
            <a:r>
              <a:rPr lang="en-US" sz="2400" b="1" i="1" dirty="0" smtClean="0"/>
              <a:t>CRADA’s – A Success Story</a:t>
            </a:r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35688"/>
            <a:ext cx="48736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609600" y="5867400"/>
            <a:ext cx="777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Verdana" pitchFamily="34" charset="0"/>
              </a:rPr>
              <a:t>Brentwood Biomedical Research Institute</a:t>
            </a:r>
          </a:p>
          <a:p>
            <a:pPr algn="ctr"/>
            <a:r>
              <a:rPr lang="en-US">
                <a:latin typeface="Verdana" pitchFamily="34" charset="0"/>
              </a:rPr>
              <a:t>VA Greater Los Angeles Healthcare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Conflict of Interest Document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22098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hlinkClick r:id="rId2" action="ppaction://hlinkfile"/>
              </a:rPr>
              <a:t>Conflict of Interest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9068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HIPPA Document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9812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hlinkClick r:id="rId2" action="ppaction://hlinkfile"/>
              </a:rPr>
              <a:t>HIPPA Consent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03641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13" y="0"/>
            <a:ext cx="7250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4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1066800" y="3505200"/>
            <a:ext cx="7116763" cy="808037"/>
          </a:xfrm>
        </p:spPr>
        <p:txBody>
          <a:bodyPr/>
          <a:lstStyle/>
          <a:p>
            <a:pPr algn="ctr" eaLnBrk="1" hangingPunct="1"/>
            <a:r>
              <a:rPr lang="en-US" sz="2400" dirty="0" smtClean="0">
                <a:cs typeface="Trebuchet MS" pitchFamily="34" charset="0"/>
              </a:rPr>
              <a:t>Negotiating For </a:t>
            </a:r>
            <a:br>
              <a:rPr lang="en-US" sz="2400" dirty="0" smtClean="0">
                <a:cs typeface="Trebuchet MS" pitchFamily="34" charset="0"/>
              </a:rPr>
            </a:br>
            <a:r>
              <a:rPr lang="en-US" sz="2400" dirty="0" smtClean="0">
                <a:cs typeface="Trebuchet MS" pitchFamily="34" charset="0"/>
              </a:rPr>
              <a:t>Industry Sponsored Studies</a:t>
            </a:r>
          </a:p>
        </p:txBody>
      </p:sp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936625" y="4572000"/>
            <a:ext cx="7116763" cy="862013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defRPr/>
            </a:pPr>
            <a:r>
              <a:rPr lang="en-US" sz="5200" b="1" i="1" dirty="0" smtClean="0"/>
              <a:t>Q &amp; A</a:t>
            </a:r>
          </a:p>
          <a:p>
            <a:pPr algn="ctr" eaLnBrk="1" hangingPunct="1">
              <a:defRPr/>
            </a:pPr>
            <a:endParaRPr lang="en-US" sz="2400" b="1" i="1" dirty="0" smtClean="0"/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533400"/>
            <a:ext cx="48736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609600" y="5867400"/>
            <a:ext cx="777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mtClean="0">
                <a:solidFill>
                  <a:prstClr val="white"/>
                </a:solidFill>
                <a:latin typeface="Verdana" pitchFamily="34" charset="0"/>
              </a:rPr>
              <a:t>Brentwood Biomedical Research Institute</a:t>
            </a:r>
          </a:p>
          <a:p>
            <a:pPr algn="ctr" eaLnBrk="1" hangingPunct="1"/>
            <a:r>
              <a:rPr lang="en-US" smtClean="0">
                <a:solidFill>
                  <a:prstClr val="white"/>
                </a:solidFill>
                <a:latin typeface="Verdana" pitchFamily="34" charset="0"/>
              </a:rPr>
              <a:t>VA Greater Los Angeles Healthcare System</a:t>
            </a:r>
          </a:p>
        </p:txBody>
      </p:sp>
    </p:spTree>
    <p:extLst>
      <p:ext uri="{BB962C8B-B14F-4D97-AF65-F5344CB8AC3E}">
        <p14:creationId xmlns:p14="http://schemas.microsoft.com/office/powerpoint/2010/main" val="40234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4700" cy="4048125"/>
          </a:xfrm>
        </p:spPr>
        <p:txBody>
          <a:bodyPr/>
          <a:lstStyle/>
          <a:p>
            <a:pPr algn="ctr" eaLnBrk="1" hangingPunct="1"/>
            <a:r>
              <a:rPr lang="en-US" sz="4000" u="sng" smtClean="0"/>
              <a:t>The Budget Process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i="1" smtClean="0"/>
              <a:t>The Initial Offer To The Final Approved CRADA Budget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“</a:t>
            </a:r>
            <a:r>
              <a:rPr lang="en-US" i="1" smtClean="0"/>
              <a:t>Thinking On A </a:t>
            </a:r>
            <a:br>
              <a:rPr lang="en-US" i="1" smtClean="0"/>
            </a:br>
            <a:r>
              <a:rPr lang="en-US" i="1" smtClean="0"/>
              <a:t>Labor-Costing Basis”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8153400" cy="6555641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+mn-lt"/>
              </a:rPr>
              <a:t>Facilities Human Protection Program (FHPP) </a:t>
            </a:r>
            <a:r>
              <a:rPr lang="en-US" sz="2000" dirty="0" smtClean="0">
                <a:latin typeface="+mn-lt"/>
              </a:rPr>
              <a:t>Surcharge: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10</a:t>
            </a:r>
            <a:r>
              <a:rPr lang="en-US" sz="2000" dirty="0">
                <a:latin typeface="+mn-lt"/>
              </a:rPr>
              <a:t>% of total direct </a:t>
            </a:r>
            <a:r>
              <a:rPr lang="en-US" sz="2000" dirty="0" smtClean="0">
                <a:latin typeface="+mn-lt"/>
              </a:rPr>
              <a:t> costs </a:t>
            </a:r>
            <a:r>
              <a:rPr lang="en-US" sz="2000" dirty="0">
                <a:latin typeface="+mn-lt"/>
              </a:rPr>
              <a:t>for human </a:t>
            </a:r>
            <a:r>
              <a:rPr lang="en-US" sz="2000" dirty="0" smtClean="0">
                <a:latin typeface="+mn-lt"/>
              </a:rPr>
              <a:t>  studies</a:t>
            </a:r>
            <a:endParaRPr lang="en-US" sz="20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+mn-lt"/>
              </a:rPr>
              <a:t>BBRI Indirect Cost </a:t>
            </a:r>
            <a:r>
              <a:rPr lang="en-US" sz="2000" dirty="0" smtClean="0">
                <a:latin typeface="+mn-lt"/>
              </a:rPr>
              <a:t>Rate:  20</a:t>
            </a:r>
            <a:r>
              <a:rPr lang="en-US" sz="2000" dirty="0">
                <a:latin typeface="+mn-lt"/>
              </a:rPr>
              <a:t>%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+mn-lt"/>
              </a:rPr>
              <a:t>VA IRB Fee’s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Initial Review </a:t>
            </a:r>
            <a:r>
              <a:rPr lang="en-US" sz="2000" dirty="0" smtClean="0">
                <a:latin typeface="+mn-lt"/>
              </a:rPr>
              <a:t>        $</a:t>
            </a:r>
            <a:r>
              <a:rPr lang="en-US" sz="2000" dirty="0">
                <a:latin typeface="+mn-lt"/>
              </a:rPr>
              <a:t>1,500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Modifications </a:t>
            </a:r>
            <a:r>
              <a:rPr lang="en-US" sz="2000" dirty="0" smtClean="0">
                <a:latin typeface="+mn-lt"/>
              </a:rPr>
              <a:t>         $</a:t>
            </a:r>
            <a:r>
              <a:rPr lang="en-US" sz="2000" dirty="0">
                <a:latin typeface="+mn-lt"/>
              </a:rPr>
              <a:t>500/ea.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Annual Continuations </a:t>
            </a:r>
            <a:r>
              <a:rPr lang="en-US" sz="2000" dirty="0" smtClean="0">
                <a:latin typeface="+mn-lt"/>
              </a:rPr>
              <a:t>$</a:t>
            </a:r>
            <a:r>
              <a:rPr lang="en-US" sz="2000" dirty="0">
                <a:latin typeface="+mn-lt"/>
              </a:rPr>
              <a:t>500/ea.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latin typeface="+mn-lt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latin typeface="+mn-lt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latin typeface="+mn-lt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+mn-lt"/>
              </a:rPr>
              <a:t>Pharmacy </a:t>
            </a:r>
            <a:r>
              <a:rPr lang="en-US" sz="2000" dirty="0" smtClean="0">
                <a:latin typeface="+mn-lt"/>
              </a:rPr>
              <a:t>Fee’s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$1,500 Set-Up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$500 Annual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+mn-lt"/>
              </a:rPr>
              <a:t>Storage Fee’s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+mn-lt"/>
              </a:rPr>
              <a:t>Other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IRB Preparation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Start-Up (non-refundable)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Advance (refundable)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Patient Payments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Patient Travel &amp; Lodging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VMU Costs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7</a:t>
            </a:r>
            <a:r>
              <a:rPr lang="en-US" sz="2000" dirty="0">
                <a:solidFill>
                  <a:srgbClr val="FFFF00"/>
                </a:solidFill>
                <a:latin typeface="+mn-lt"/>
              </a:rPr>
              <a:t>.  </a:t>
            </a:r>
            <a:r>
              <a:rPr lang="en-US" sz="2000" dirty="0" smtClean="0">
                <a:solidFill>
                  <a:srgbClr val="FFFF00"/>
                </a:solidFill>
                <a:latin typeface="+mn-lt"/>
              </a:rPr>
              <a:t>VA Legal from BBRI Adm.</a:t>
            </a:r>
            <a:endParaRPr lang="en-US" sz="2000" dirty="0">
              <a:solidFill>
                <a:srgbClr val="FFFF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23" y="1219200"/>
            <a:ext cx="8864600" cy="54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304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IRB Tracking for Modifications/Continuations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35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What is the IMPACT Process?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124700" cy="40513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Mechanism to reimburse the Medical Center for above Standard of Care (SOC) services provided to research protocols.</a:t>
            </a:r>
          </a:p>
          <a:p>
            <a:pPr eaLnBrk="1" hangingPunct="1"/>
            <a:endParaRPr lang="en-US" sz="2000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442" y="304800"/>
            <a:ext cx="8458200" cy="49059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/>
                <a:ea typeface="Calibri"/>
                <a:cs typeface="Times New Roman"/>
              </a:rPr>
              <a:t> </a:t>
            </a:r>
            <a:endParaRPr lang="en-US" sz="2400" b="1" dirty="0" smtClean="0">
              <a:latin typeface="Calibri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                                        </a:t>
            </a:r>
            <a:r>
              <a:rPr lang="en-US" sz="3200" b="1" dirty="0" smtClean="0">
                <a:latin typeface="Calibri"/>
                <a:ea typeface="Calibri"/>
                <a:cs typeface="Times New Roman"/>
              </a:rPr>
              <a:t>Ron Waldorf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Calibri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/>
                <a:ea typeface="Calibri"/>
                <a:cs typeface="Times New Roman"/>
              </a:rPr>
              <a:t>	</a:t>
            </a:r>
            <a:r>
              <a:rPr lang="en-US" sz="2400" b="1" i="1" dirty="0" smtClean="0">
                <a:latin typeface="Calibri"/>
                <a:ea typeface="Calibri"/>
                <a:cs typeface="Times New Roman"/>
              </a:rPr>
              <a:t>Director, Research &amp; Educational Affairs</a:t>
            </a:r>
            <a:endParaRPr lang="en-US" sz="2400" b="1" i="1" dirty="0">
              <a:latin typeface="Calibri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latin typeface="Calibri"/>
                <a:ea typeface="Calibri"/>
                <a:cs typeface="Times New Roman"/>
              </a:rPr>
              <a:t>	Brentwood Biomedical Research Institute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latin typeface="Calibri"/>
                <a:ea typeface="Calibri"/>
                <a:cs typeface="Times New Roman"/>
              </a:rPr>
              <a:t>	</a:t>
            </a:r>
            <a:r>
              <a:rPr lang="en-US" sz="2400" b="1" i="1" dirty="0" smtClean="0">
                <a:latin typeface="Calibri"/>
                <a:ea typeface="Calibri"/>
                <a:cs typeface="Times New Roman"/>
              </a:rPr>
              <a:t>VA </a:t>
            </a:r>
            <a:r>
              <a:rPr lang="en-US" sz="2400" b="1" i="1" dirty="0">
                <a:latin typeface="Calibri"/>
                <a:ea typeface="Calibri"/>
                <a:cs typeface="Times New Roman"/>
              </a:rPr>
              <a:t>Greater Los Angeles Healthcare System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Calibri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Calibri"/>
                <a:ea typeface="Calibri"/>
                <a:cs typeface="Times New Roman"/>
              </a:rPr>
              <a:t>	(310) 312-1554 x221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alibri"/>
                <a:ea typeface="Calibri"/>
                <a:cs typeface="Times New Roman"/>
              </a:rPr>
              <a:t>	</a:t>
            </a:r>
            <a:r>
              <a:rPr lang="en-US" sz="2400" dirty="0" smtClean="0">
                <a:latin typeface="Calibri"/>
                <a:ea typeface="Calibri"/>
                <a:cs typeface="Times New Roman"/>
                <a:hlinkClick r:id="rId2"/>
              </a:rPr>
              <a:t>Waldorf@BrentwoodResearch.org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alibri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alibri"/>
                <a:ea typeface="Calibri"/>
                <a:cs typeface="Times New Roman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6482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sz="2400" dirty="0" smtClean="0"/>
              <a:t>100 CRADA’s since 9/2011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400" dirty="0" smtClean="0"/>
              <a:t>70 Currently Active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400" dirty="0" smtClean="0"/>
              <a:t>14 in a ‘Pending’ mode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4387850" cy="58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81000"/>
            <a:ext cx="4191000" cy="58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ctrTitle"/>
          </p:nvPr>
        </p:nvSpPr>
        <p:spPr>
          <a:xfrm>
            <a:off x="914400" y="1066800"/>
            <a:ext cx="7116763" cy="1470025"/>
          </a:xfrm>
        </p:spPr>
        <p:txBody>
          <a:bodyPr/>
          <a:lstStyle/>
          <a:p>
            <a:pPr algn="ctr" eaLnBrk="1" hangingPunct="1"/>
            <a:r>
              <a:rPr lang="en-US" sz="5400" smtClean="0"/>
              <a:t>Example #</a:t>
            </a:r>
            <a:r>
              <a:rPr lang="en-US" smtClean="0"/>
              <a:t>1</a:t>
            </a:r>
          </a:p>
        </p:txBody>
      </p:sp>
      <p:sp>
        <p:nvSpPr>
          <p:cNvPr id="26626" name="Subtitle 2"/>
          <p:cNvSpPr>
            <a:spLocks noGrp="1"/>
          </p:cNvSpPr>
          <p:nvPr>
            <p:ph type="subTitle" idx="1"/>
          </p:nvPr>
        </p:nvSpPr>
        <p:spPr>
          <a:xfrm>
            <a:off x="990600" y="4038600"/>
            <a:ext cx="7116763" cy="2133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2800" b="1" i="1" dirty="0" smtClean="0"/>
              <a:t> </a:t>
            </a:r>
            <a:r>
              <a:rPr lang="en-US" sz="3200" b="1" i="1" dirty="0" smtClean="0"/>
              <a:t>Simple Basic Science </a:t>
            </a:r>
          </a:p>
          <a:p>
            <a:pPr algn="ctr" eaLnBrk="1" hangingPunct="1"/>
            <a:r>
              <a:rPr lang="en-US" sz="3200" b="1" i="1" dirty="0" smtClean="0"/>
              <a:t>CRADA Budget</a:t>
            </a:r>
          </a:p>
          <a:p>
            <a:pPr algn="ctr" eaLnBrk="1" hangingPunct="1"/>
            <a:endParaRPr lang="en-US" sz="2800" b="1" i="1" dirty="0" smtClean="0"/>
          </a:p>
          <a:p>
            <a:pPr algn="ctr" eaLnBrk="1" hangingPunct="1"/>
            <a:endParaRPr lang="en-US" sz="28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104357"/>
              </p:ext>
            </p:extLst>
          </p:nvPr>
        </p:nvGraphicFramePr>
        <p:xfrm>
          <a:off x="685800" y="914394"/>
          <a:ext cx="7696201" cy="48768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7933"/>
                <a:gridCol w="1331175"/>
                <a:gridCol w="682366"/>
                <a:gridCol w="592876"/>
                <a:gridCol w="592876"/>
                <a:gridCol w="838975"/>
              </a:tblGrid>
              <a:tr h="238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Budget breakdown</a:t>
                      </a:r>
                      <a:endParaRPr lang="en-US" sz="1300" b="1" i="0" u="none" strike="noStrike">
                        <a:effectLst/>
                        <a:latin typeface="Times New Roman"/>
                      </a:endParaRPr>
                    </a:p>
                  </a:txBody>
                  <a:tcPr marL="279603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</a:tr>
              <a:tr h="161318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79603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</a:tr>
              <a:tr h="2873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Animal cost</a:t>
                      </a:r>
                      <a:endParaRPr lang="en-US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279603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price 1 rat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# of animals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Total </a:t>
                      </a:r>
                      <a:endParaRPr lang="en-US" sz="800" b="1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</a:tr>
              <a:tr h="15534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10 groups of 10 male SD rats 250-274 g – 100 * 40.15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79603" marR="5178" marT="51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48.18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$4,818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</a:tr>
              <a:tr h="15534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79603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</a:tr>
              <a:tr h="161318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79603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</a:tr>
              <a:tr h="2873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Per diem</a:t>
                      </a:r>
                      <a:endParaRPr lang="en-US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279603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price per rat/day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# of animals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# of days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</a:tr>
              <a:tr h="28734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Per diem for 100 rats for 1 month (4 weeks, 31 days) = 100 * 31 * 0.74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79603" marR="5178" marT="51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1.07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31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$3,317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</a:tr>
              <a:tr h="15534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79603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</a:tr>
              <a:tr h="161318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79603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</a:tr>
              <a:tr h="2873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Salary</a:t>
                      </a:r>
                      <a:endParaRPr lang="en-US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279603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Monthly Salary + Benefits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# of months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</a:tr>
              <a:tr h="1613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Lab Tech (3 months)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79603" marR="5178" marT="51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3,906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$11,718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</a:tr>
              <a:tr h="161318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79603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</a:tr>
              <a:tr h="181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Contract fees</a:t>
                      </a:r>
                      <a:endParaRPr lang="en-US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279603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</a:tr>
              <a:tr h="1613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establishment ACORP, contract protocol, etc…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79603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$4,000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</a:tr>
              <a:tr h="161318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79603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</a:tr>
              <a:tr h="181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Principal Investigator Administration Fees</a:t>
                      </a:r>
                      <a:endParaRPr lang="en-US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279603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</a:tr>
              <a:tr h="15534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PI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79603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$5,000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</a:tr>
              <a:tr h="1613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Co-Investigator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79603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$5,000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</a:tr>
              <a:tr h="161318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79603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</a:tr>
              <a:tr h="15534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Sub-Total</a:t>
                      </a:r>
                      <a:endParaRPr lang="en-US" sz="800" b="1" i="0" u="none" strike="noStrike">
                        <a:effectLst/>
                        <a:latin typeface="Times New Roman"/>
                      </a:endParaRPr>
                    </a:p>
                  </a:txBody>
                  <a:tcPr marL="279603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$33,853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</a:tr>
              <a:tr h="1971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Indirect cost BBRI - 20%</a:t>
                      </a:r>
                      <a:endParaRPr lang="en-US" sz="800" b="1" i="0" u="none" strike="noStrike">
                        <a:effectLst/>
                        <a:latin typeface="Times New Roman"/>
                      </a:endParaRPr>
                    </a:p>
                  </a:txBody>
                  <a:tcPr marL="279603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$6,771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</a:tr>
              <a:tr h="15534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</a:tr>
              <a:tr h="244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Total Cost</a:t>
                      </a:r>
                      <a:endParaRPr lang="en-US" sz="1300" b="1" i="0" u="none" strike="noStrike">
                        <a:effectLst/>
                        <a:latin typeface="Times New Roman"/>
                      </a:endParaRPr>
                    </a:p>
                  </a:txBody>
                  <a:tcPr marL="279603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$40,624</a:t>
                      </a:r>
                      <a:endParaRPr lang="en-US" sz="13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</a:tr>
              <a:tr h="14936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</a:tr>
              <a:tr h="1493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Terms of Payment:  Payment in Full at Execution of CRADA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5178" marR="5178" marT="517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82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ctrTitle"/>
          </p:nvPr>
        </p:nvSpPr>
        <p:spPr>
          <a:xfrm>
            <a:off x="914400" y="1066800"/>
            <a:ext cx="7116763" cy="1470025"/>
          </a:xfrm>
        </p:spPr>
        <p:txBody>
          <a:bodyPr/>
          <a:lstStyle/>
          <a:p>
            <a:pPr algn="ctr" eaLnBrk="1" hangingPunct="1"/>
            <a:r>
              <a:rPr lang="en-US" sz="5400" dirty="0" smtClean="0"/>
              <a:t>Example #</a:t>
            </a:r>
            <a:r>
              <a:rPr lang="en-US" dirty="0"/>
              <a:t>2</a:t>
            </a:r>
            <a:endParaRPr lang="en-US" dirty="0" smtClean="0"/>
          </a:p>
        </p:txBody>
      </p:sp>
      <p:sp>
        <p:nvSpPr>
          <p:cNvPr id="26626" name="Subtitle 2"/>
          <p:cNvSpPr>
            <a:spLocks noGrp="1"/>
          </p:cNvSpPr>
          <p:nvPr>
            <p:ph type="subTitle" idx="1"/>
          </p:nvPr>
        </p:nvSpPr>
        <p:spPr>
          <a:xfrm>
            <a:off x="990600" y="4038600"/>
            <a:ext cx="7116763" cy="2133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2800" b="1" i="1" dirty="0" smtClean="0"/>
              <a:t> </a:t>
            </a:r>
            <a:r>
              <a:rPr lang="en-US" sz="3200" b="1" i="1" dirty="0" smtClean="0"/>
              <a:t>Simple Clinical Trial </a:t>
            </a:r>
          </a:p>
          <a:p>
            <a:pPr algn="ctr" eaLnBrk="1" hangingPunct="1"/>
            <a:r>
              <a:rPr lang="en-US" sz="3200" b="1" i="1" dirty="0" smtClean="0"/>
              <a:t>CRADA Budget</a:t>
            </a:r>
          </a:p>
          <a:p>
            <a:pPr algn="ctr" eaLnBrk="1" hangingPunct="1"/>
            <a:endParaRPr lang="en-US" sz="2800" b="1" i="1" dirty="0" smtClean="0"/>
          </a:p>
          <a:p>
            <a:pPr algn="ctr" eaLnBrk="1" hangingPunct="1"/>
            <a:endParaRPr lang="en-US" sz="28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94414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124700" cy="923925"/>
          </a:xfrm>
        </p:spPr>
        <p:txBody>
          <a:bodyPr/>
          <a:lstStyle/>
          <a:p>
            <a:pPr eaLnBrk="1" hangingPunct="1"/>
            <a:r>
              <a:rPr lang="en-US" dirty="0" smtClean="0"/>
              <a:t>				</a:t>
            </a:r>
            <a:r>
              <a:rPr lang="en-US" u="sng" dirty="0" smtClean="0"/>
              <a:t>Sponsor Budget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124700" cy="50292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>
              <a:buFont typeface="Wingdings 2" pitchFamily="18" charset="2"/>
              <a:buAutoNum type="arabicPeriod"/>
            </a:pPr>
            <a:r>
              <a:rPr lang="en-US" sz="2400" dirty="0" smtClean="0"/>
              <a:t>This is the </a:t>
            </a:r>
            <a:r>
              <a:rPr lang="en-US" sz="2400" b="1" dirty="0" smtClean="0"/>
              <a:t>INITIAL</a:t>
            </a:r>
            <a:r>
              <a:rPr lang="en-US" sz="2400" dirty="0" smtClean="0"/>
              <a:t> Budget. It is the </a:t>
            </a:r>
            <a:r>
              <a:rPr lang="en-US" sz="2400" b="1" dirty="0" smtClean="0"/>
              <a:t>Starting Point</a:t>
            </a:r>
          </a:p>
          <a:p>
            <a:pPr eaLnBrk="1" hangingPunct="1">
              <a:buFont typeface="Wingdings 2" pitchFamily="18" charset="2"/>
              <a:buAutoNum type="arabicPeriod"/>
            </a:pPr>
            <a:endParaRPr lang="en-US" sz="2400" b="1" dirty="0" smtClean="0"/>
          </a:p>
          <a:p>
            <a:pPr eaLnBrk="1" hangingPunct="1">
              <a:buFont typeface="Wingdings 2" pitchFamily="18" charset="2"/>
              <a:buAutoNum type="arabicPeriod"/>
            </a:pPr>
            <a:r>
              <a:rPr lang="en-US" sz="2400" dirty="0" smtClean="0"/>
              <a:t>Think Cost and Time When Initially Reviewing the Budget</a:t>
            </a:r>
          </a:p>
          <a:p>
            <a:pPr eaLnBrk="1" hangingPunct="1">
              <a:buFont typeface="Wingdings 2" pitchFamily="18" charset="2"/>
              <a:buAutoNum type="arabicPeriod"/>
            </a:pPr>
            <a:endParaRPr lang="en-US" sz="2400" dirty="0" smtClean="0"/>
          </a:p>
          <a:p>
            <a:pPr eaLnBrk="1" hangingPunct="1">
              <a:buFont typeface="Wingdings 2" pitchFamily="18" charset="2"/>
              <a:buAutoNum type="arabicPeriod"/>
            </a:pPr>
            <a:r>
              <a:rPr lang="en-US" sz="2400" dirty="0" smtClean="0"/>
              <a:t>What Study Points will Need to be Analyzed and the Cost to Perform These Tasks or Procedures</a:t>
            </a:r>
          </a:p>
          <a:p>
            <a:pPr eaLnBrk="1" hangingPunct="1">
              <a:buFont typeface="Wingdings 2" pitchFamily="18" charset="2"/>
              <a:buAutoNum type="arabicPeriod"/>
            </a:pPr>
            <a:endParaRPr lang="en-US" sz="2400" dirty="0" smtClean="0"/>
          </a:p>
          <a:p>
            <a:pPr eaLnBrk="1" hangingPunct="1">
              <a:buFont typeface="Wingdings 2" pitchFamily="18" charset="2"/>
              <a:buAutoNum type="arabicPeriod"/>
            </a:pPr>
            <a:r>
              <a:rPr lang="en-US" sz="2400" dirty="0" smtClean="0"/>
              <a:t>Allow For the Unexpected</a:t>
            </a:r>
          </a:p>
          <a:p>
            <a:pPr marL="0" indent="0" eaLnBrk="1" hangingPunct="1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>
                <a:cs typeface="Trebuchet MS" pitchFamily="34" charset="0"/>
              </a:rPr>
              <a:t>		          </a:t>
            </a:r>
            <a:r>
              <a:rPr lang="en-US" sz="2400" b="1" dirty="0" smtClean="0">
                <a:cs typeface="Trebuchet MS" pitchFamily="34" charset="0"/>
              </a:rPr>
              <a:t>Example #2</a:t>
            </a:r>
            <a:br>
              <a:rPr lang="en-US" sz="2400" b="1" dirty="0" smtClean="0">
                <a:cs typeface="Trebuchet MS" pitchFamily="34" charset="0"/>
              </a:rPr>
            </a:br>
            <a:r>
              <a:rPr lang="en-US" sz="2400" b="1" dirty="0" smtClean="0">
                <a:cs typeface="Trebuchet MS" pitchFamily="34" charset="0"/>
              </a:rPr>
              <a:t>    (Initial Budget Based on Forms)</a:t>
            </a:r>
          </a:p>
        </p:txBody>
      </p:sp>
      <p:graphicFrame>
        <p:nvGraphicFramePr>
          <p:cNvPr id="35529" name="Group 7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761395"/>
              </p:ext>
            </p:extLst>
          </p:nvPr>
        </p:nvGraphicFramePr>
        <p:xfrm>
          <a:off x="1009650" y="1806575"/>
          <a:ext cx="7124700" cy="4898712"/>
        </p:xfrm>
        <a:graphic>
          <a:graphicData uri="http://schemas.openxmlformats.org/drawingml/2006/table">
            <a:tbl>
              <a:tblPr/>
              <a:tblGrid>
                <a:gridCol w="3332163"/>
                <a:gridCol w="3792537"/>
              </a:tblGrid>
              <a:tr h="425450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Completed Case Report Form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Amount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Baseline Form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$670.00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Surgery Form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$590.00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Week Follow-up Form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$190.00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Month Follow-up Form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$250.00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 Month Follow-up Form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$250.00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 Month Follow-up Form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$250.00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 Month Follow-up Form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$250.00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Long-Term Follow-up Form– every 6 months following the 12 Month Follow-up visit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$190.00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 Minute Walk Test Section  – performed at each required follow-up visit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$80.00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CAMPHOR Quality of Life Form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$100.00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Medication Form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$125.00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Adverse Event Form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$250.00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Adverse Event Update Form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$250.00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34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>
                <a:cs typeface="Trebuchet MS" pitchFamily="34" charset="0"/>
              </a:rPr>
              <a:t>		          </a:t>
            </a:r>
            <a:r>
              <a:rPr lang="en-US" sz="2400" b="1" dirty="0" smtClean="0">
                <a:cs typeface="Trebuchet MS" pitchFamily="34" charset="0"/>
              </a:rPr>
              <a:t>Example #2</a:t>
            </a:r>
            <a:br>
              <a:rPr lang="en-US" sz="2400" b="1" dirty="0" smtClean="0">
                <a:cs typeface="Trebuchet MS" pitchFamily="34" charset="0"/>
              </a:rPr>
            </a:br>
            <a:r>
              <a:rPr lang="en-US" sz="2400" b="1" dirty="0" smtClean="0">
                <a:cs typeface="Trebuchet MS" pitchFamily="34" charset="0"/>
              </a:rPr>
              <a:t>    (Final Budget Based on Forms)</a:t>
            </a:r>
          </a:p>
        </p:txBody>
      </p:sp>
      <p:graphicFrame>
        <p:nvGraphicFramePr>
          <p:cNvPr id="35529" name="Group 7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633344"/>
              </p:ext>
            </p:extLst>
          </p:nvPr>
        </p:nvGraphicFramePr>
        <p:xfrm>
          <a:off x="1009650" y="1806575"/>
          <a:ext cx="7124700" cy="5066669"/>
        </p:xfrm>
        <a:graphic>
          <a:graphicData uri="http://schemas.openxmlformats.org/drawingml/2006/table">
            <a:tbl>
              <a:tblPr/>
              <a:tblGrid>
                <a:gridCol w="3332163"/>
                <a:gridCol w="3792537"/>
              </a:tblGrid>
              <a:tr h="425450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Completed Case Report Form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62519"/>
                        </a:gs>
                        <a:gs pos="92000">
                          <a:srgbClr val="860C00"/>
                        </a:gs>
                        <a:gs pos="100000">
                          <a:srgbClr val="860C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Amount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62519"/>
                        </a:gs>
                        <a:gs pos="92000">
                          <a:srgbClr val="860C00"/>
                        </a:gs>
                        <a:gs pos="100000">
                          <a:srgbClr val="860C00"/>
                        </a:gs>
                      </a:gsLst>
                      <a:lin ang="5400000" scaled="1"/>
                    </a:gra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Baseline Form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$1895.00 ( 65% difference but I added in other test)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Surgery Form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$1075.00 (45% difference)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Week Follow-up Form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$1365.00 (approx 80% difference)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6-Week Follow-up Form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$1365.00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 Month Follow-up Form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$1565.00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 Month Follow-up Form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$1565.00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 Month Follow-up Form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$1565.00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Long-Term Follow-up Form– every 6 months following the 12 Month Follow-up visit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$1565.00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 Minute Walk Test Section  – performed at each required follow-up visit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Included in Visits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CAMPHOR Quality of Life Form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Included in Visits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Medication Form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Included in Visits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Adverse Event Form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$312.00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Adverse Event Update Form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$312.00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11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ctrTitle"/>
          </p:nvPr>
        </p:nvSpPr>
        <p:spPr>
          <a:xfrm>
            <a:off x="914400" y="1066800"/>
            <a:ext cx="7116763" cy="1470025"/>
          </a:xfrm>
        </p:spPr>
        <p:txBody>
          <a:bodyPr/>
          <a:lstStyle/>
          <a:p>
            <a:pPr algn="ctr" eaLnBrk="1" hangingPunct="1"/>
            <a:r>
              <a:rPr lang="en-US" sz="5400" dirty="0" smtClean="0"/>
              <a:t>Example #</a:t>
            </a:r>
            <a:r>
              <a:rPr lang="en-US" dirty="0" smtClean="0"/>
              <a:t>3</a:t>
            </a:r>
          </a:p>
        </p:txBody>
      </p:sp>
      <p:sp>
        <p:nvSpPr>
          <p:cNvPr id="26626" name="Subtitle 2"/>
          <p:cNvSpPr>
            <a:spLocks noGrp="1"/>
          </p:cNvSpPr>
          <p:nvPr>
            <p:ph type="subTitle" idx="1"/>
          </p:nvPr>
        </p:nvSpPr>
        <p:spPr>
          <a:xfrm>
            <a:off x="990600" y="4038600"/>
            <a:ext cx="7116763" cy="2133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2800" b="1" i="1" dirty="0" smtClean="0"/>
              <a:t> </a:t>
            </a:r>
            <a:r>
              <a:rPr lang="en-US" sz="3200" b="1" i="1" dirty="0" smtClean="0"/>
              <a:t>Complex CRADA Budget</a:t>
            </a:r>
          </a:p>
          <a:p>
            <a:pPr algn="ctr" eaLnBrk="1" hangingPunct="1"/>
            <a:endParaRPr lang="en-US" sz="2800" b="1" i="1" dirty="0" smtClean="0"/>
          </a:p>
          <a:p>
            <a:pPr algn="ctr" eaLnBrk="1" hangingPunct="1"/>
            <a:endParaRPr lang="en-US" sz="28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1804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2860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hlinkClick r:id="rId2" action="ppaction://hlinkfile"/>
              </a:rPr>
              <a:t>Budget Example.xlsx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185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Budget Discussions and Counters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24700" cy="405288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1. Counter Back Offers to the Collaborator with numbers that will work with/in your Budget</a:t>
            </a:r>
          </a:p>
          <a:p>
            <a:pPr eaLnBrk="1" hangingPunct="1"/>
            <a:r>
              <a:rPr lang="en-US" sz="2400" dirty="0" smtClean="0"/>
              <a:t>2. Consider Cost per hour for Medical History &amp; Exams, Coordinator, Research Assistant etc.</a:t>
            </a:r>
          </a:p>
          <a:p>
            <a:pPr eaLnBrk="1" hangingPunct="1"/>
            <a:r>
              <a:rPr lang="en-US" sz="2400" dirty="0" smtClean="0"/>
              <a:t>3. Make sure your overhead is correctly stated in the Final </a:t>
            </a:r>
            <a:r>
              <a:rPr lang="en-US" sz="2400" dirty="0"/>
              <a:t>B</a:t>
            </a:r>
            <a:r>
              <a:rPr lang="en-US" sz="2400" dirty="0" smtClean="0"/>
              <a:t>udget</a:t>
            </a:r>
          </a:p>
          <a:p>
            <a:pPr eaLnBrk="1" hangingPunct="1"/>
            <a:r>
              <a:rPr lang="en-US" sz="2400" dirty="0" smtClean="0"/>
              <a:t>4. Make sure Final Budget is a figure per patient that makes sense and is enough to cover costs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CRADA ‘TEAM”</a:t>
            </a:r>
            <a:endParaRPr lang="en-US" b="1" u="sng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1400033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183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		  Budget Negotiating Plan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1. If the Collaborator counters back- Consider explaining your decisions before accepting the counter. For instance the amount of experience the PI and Coordinators have, location (CA, NY may be higher), the economy.</a:t>
            </a:r>
          </a:p>
          <a:p>
            <a:pPr eaLnBrk="1" hangingPunct="1"/>
            <a:r>
              <a:rPr lang="en-US" sz="2000" dirty="0" smtClean="0"/>
              <a:t>2. Set up conference calls to explain your stance to all decision makers.</a:t>
            </a:r>
          </a:p>
          <a:p>
            <a:pPr eaLnBrk="1" hangingPunct="1"/>
            <a:r>
              <a:rPr lang="en-US" sz="2000" dirty="0" smtClean="0"/>
              <a:t>3. When all fails and you are confident the numbers are fair, have the PI speak with the Collaborator or the person actually approving the budget.</a:t>
            </a:r>
          </a:p>
          <a:p>
            <a:pPr eaLnBrk="1" hangingPunct="1"/>
            <a:r>
              <a:rPr lang="en-US" sz="2000" dirty="0" smtClean="0"/>
              <a:t>4. Have a bottom line number in mind per visit in case you have to move items around.</a:t>
            </a:r>
          </a:p>
        </p:txBody>
      </p:sp>
    </p:spTree>
    <p:extLst>
      <p:ext uri="{BB962C8B-B14F-4D97-AF65-F5344CB8AC3E}">
        <p14:creationId xmlns:p14="http://schemas.microsoft.com/office/powerpoint/2010/main" val="227556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  FINAL APPROVED BUDGET	</a:t>
            </a:r>
            <a:r>
              <a:rPr lang="en-US" smtClean="0"/>
              <a:t>	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Once budget has been approved </a:t>
            </a:r>
          </a:p>
          <a:p>
            <a:pPr eaLnBrk="1" hangingPunct="1"/>
            <a:r>
              <a:rPr lang="en-US" sz="2400" dirty="0" smtClean="0"/>
              <a:t>1. Signatures needed by the Collaborator (or financial organization)</a:t>
            </a:r>
          </a:p>
          <a:p>
            <a:pPr eaLnBrk="1" hangingPunct="1"/>
            <a:r>
              <a:rPr lang="en-US" sz="2400" dirty="0" smtClean="0"/>
              <a:t>2. Signature by the PI</a:t>
            </a:r>
          </a:p>
          <a:p>
            <a:pPr eaLnBrk="1" hangingPunct="1"/>
            <a:r>
              <a:rPr lang="en-US" sz="2400" dirty="0" smtClean="0"/>
              <a:t>3. Ready for insertion into the CRADA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1066800" y="3505200"/>
            <a:ext cx="7116763" cy="808037"/>
          </a:xfrm>
        </p:spPr>
        <p:txBody>
          <a:bodyPr/>
          <a:lstStyle/>
          <a:p>
            <a:pPr algn="ctr" eaLnBrk="1" hangingPunct="1"/>
            <a:r>
              <a:rPr lang="en-US" sz="2400" dirty="0" smtClean="0">
                <a:cs typeface="Trebuchet MS" pitchFamily="34" charset="0"/>
              </a:rPr>
              <a:t>Budgeting For </a:t>
            </a:r>
            <a:br>
              <a:rPr lang="en-US" sz="2400" dirty="0" smtClean="0">
                <a:cs typeface="Trebuchet MS" pitchFamily="34" charset="0"/>
              </a:rPr>
            </a:br>
            <a:r>
              <a:rPr lang="en-US" sz="2400" dirty="0" smtClean="0">
                <a:cs typeface="Trebuchet MS" pitchFamily="34" charset="0"/>
              </a:rPr>
              <a:t>Industry Sponsored Studies</a:t>
            </a:r>
          </a:p>
        </p:txBody>
      </p:sp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936625" y="4572000"/>
            <a:ext cx="7116763" cy="862013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defRPr/>
            </a:pPr>
            <a:r>
              <a:rPr lang="en-US" sz="5200" b="1" i="1" dirty="0" smtClean="0"/>
              <a:t>Q &amp; A</a:t>
            </a:r>
          </a:p>
          <a:p>
            <a:pPr algn="ctr" eaLnBrk="1" hangingPunct="1">
              <a:defRPr/>
            </a:pPr>
            <a:endParaRPr lang="en-US" sz="2400" b="1" i="1" dirty="0" smtClean="0"/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533400"/>
            <a:ext cx="48736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609600" y="5867400"/>
            <a:ext cx="777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mtClean="0">
                <a:solidFill>
                  <a:prstClr val="white"/>
                </a:solidFill>
                <a:latin typeface="Verdana" pitchFamily="34" charset="0"/>
              </a:rPr>
              <a:t>Brentwood Biomedical Research Institute</a:t>
            </a:r>
          </a:p>
          <a:p>
            <a:pPr algn="ctr" eaLnBrk="1" hangingPunct="1"/>
            <a:r>
              <a:rPr lang="en-US" smtClean="0">
                <a:solidFill>
                  <a:prstClr val="white"/>
                </a:solidFill>
                <a:latin typeface="Verdana" pitchFamily="34" charset="0"/>
              </a:rPr>
              <a:t>VA Greater Los Angeles Healthcare System</a:t>
            </a:r>
          </a:p>
        </p:txBody>
      </p:sp>
    </p:spTree>
    <p:extLst>
      <p:ext uri="{BB962C8B-B14F-4D97-AF65-F5344CB8AC3E}">
        <p14:creationId xmlns:p14="http://schemas.microsoft.com/office/powerpoint/2010/main" val="320088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1066800" y="3505200"/>
            <a:ext cx="7116763" cy="808037"/>
          </a:xfrm>
        </p:spPr>
        <p:txBody>
          <a:bodyPr/>
          <a:lstStyle/>
          <a:p>
            <a:pPr algn="ctr" eaLnBrk="1" hangingPunct="1"/>
            <a:r>
              <a:rPr lang="en-US" sz="2400" dirty="0" smtClean="0">
                <a:cs typeface="Trebuchet MS" pitchFamily="34" charset="0"/>
              </a:rPr>
              <a:t>Negotiating &amp; Budgeting For </a:t>
            </a:r>
            <a:br>
              <a:rPr lang="en-US" sz="2400" dirty="0" smtClean="0">
                <a:cs typeface="Trebuchet MS" pitchFamily="34" charset="0"/>
              </a:rPr>
            </a:br>
            <a:r>
              <a:rPr lang="en-US" sz="2400" dirty="0" smtClean="0">
                <a:cs typeface="Trebuchet MS" pitchFamily="34" charset="0"/>
              </a:rPr>
              <a:t>Industry Sponsored Studies</a:t>
            </a:r>
          </a:p>
        </p:txBody>
      </p:sp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936625" y="4572000"/>
            <a:ext cx="7116763" cy="1828800"/>
          </a:xfrm>
        </p:spPr>
        <p:txBody>
          <a:bodyPr>
            <a:normAutofit fontScale="85000" lnSpcReduction="20000"/>
          </a:bodyPr>
          <a:lstStyle/>
          <a:p>
            <a:pPr lvl="0" algn="ctr" defTabSz="914400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cs typeface="Arial" charset="0"/>
              </a:rPr>
              <a:t>Ron </a:t>
            </a: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cs typeface="Arial" charset="0"/>
              </a:rPr>
              <a:t>Waldorf</a:t>
            </a:r>
          </a:p>
          <a:p>
            <a:pPr lvl="0" algn="ctr" defTabSz="914400" eaLnBrk="1" hangingPunct="1">
              <a:spcBef>
                <a:spcPct val="0"/>
              </a:spcBef>
              <a:spcAft>
                <a:spcPct val="0"/>
              </a:spcAft>
              <a:buClrTx/>
            </a:pPr>
            <a:endParaRPr lang="en-US" sz="2400" dirty="0" smtClean="0">
              <a:solidFill>
                <a:schemeClr val="tx2">
                  <a:lumMod val="40000"/>
                  <a:lumOff val="60000"/>
                </a:schemeClr>
              </a:solidFill>
              <a:latin typeface="Verdana" pitchFamily="34" charset="0"/>
              <a:cs typeface="Arial" charset="0"/>
            </a:endParaRPr>
          </a:p>
          <a:p>
            <a:pPr lvl="0" algn="ctr" defTabSz="914400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cs typeface="Arial" charset="0"/>
              </a:rPr>
              <a:t>Director, Research &amp; Educational Activities</a:t>
            </a:r>
          </a:p>
          <a:p>
            <a:pPr lvl="0" algn="ctr" defTabSz="914400" eaLnBrk="1" hangingPunct="1">
              <a:spcBef>
                <a:spcPct val="0"/>
              </a:spcBef>
              <a:spcAft>
                <a:spcPct val="0"/>
              </a:spcAft>
              <a:buClrTx/>
            </a:pP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  <a:latin typeface="Verdana" pitchFamily="34" charset="0"/>
              <a:cs typeface="Arial" charset="0"/>
            </a:endParaRPr>
          </a:p>
          <a:p>
            <a:pPr lvl="0" algn="ctr" defTabSz="914400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cs typeface="Arial" charset="0"/>
              </a:rPr>
              <a:t>Brentwood Biomedical Research </a:t>
            </a: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cs typeface="Arial" charset="0"/>
              </a:rPr>
              <a:t>Institute</a:t>
            </a:r>
          </a:p>
          <a:p>
            <a:pPr lvl="0" algn="ctr" defTabSz="914400" eaLnBrk="1" hangingPunct="1">
              <a:spcBef>
                <a:spcPct val="0"/>
              </a:spcBef>
              <a:spcAft>
                <a:spcPct val="0"/>
              </a:spcAft>
              <a:buClrTx/>
            </a:pP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  <a:latin typeface="Verdana" pitchFamily="34" charset="0"/>
              <a:cs typeface="Arial" charset="0"/>
            </a:endParaRPr>
          </a:p>
          <a:p>
            <a:pPr lvl="0" algn="ctr" defTabSz="914400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cs typeface="Arial" charset="0"/>
              </a:rPr>
              <a:t>VA Greater Los Angeles Healthcare System</a:t>
            </a:r>
          </a:p>
          <a:p>
            <a:pPr algn="ctr" eaLnBrk="1" hangingPunct="1">
              <a:defRPr/>
            </a:pPr>
            <a:endParaRPr lang="en-US" sz="2400" b="1" i="1" dirty="0" smtClean="0"/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533400"/>
            <a:ext cx="48736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23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81534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Studies come from PI’s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If new PI to BBRI, confirmation of PI status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Determine if: Basic Science, Investigator Initiated, Device, Clinical Trial (Phase #) or Data </a:t>
            </a:r>
            <a:r>
              <a:rPr lang="en-US" sz="2200" smtClean="0"/>
              <a:t>Collection project</a:t>
            </a: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If new to CRADA’s, I explain the process and, if needed, direct them to the VA R&amp;D/TTP </a:t>
            </a:r>
            <a:r>
              <a:rPr lang="en-US" sz="2200" dirty="0" smtClean="0"/>
              <a:t>hyperlink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Contact can be Collaborator (Sponsor) or Clinical Research Organization (CRO</a:t>
            </a:r>
            <a:r>
              <a:rPr lang="en-US" sz="2200" dirty="0" smtClean="0"/>
              <a:t>)</a:t>
            </a: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If new, I stress the fact that ‘federal law is pretty unforgiving’ and that any changes could delay the process of getting approval because of TTP/OGC involvement, including any discussion of IP rights, licensing fees, royalties, etc.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338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52" y="0"/>
            <a:ext cx="5605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9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CRADA Process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524000"/>
            <a:ext cx="7543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Initial Contact – CDA’s Handled by R&amp;D &amp; STAR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Initial CRADA questions:</a:t>
            </a:r>
          </a:p>
          <a:p>
            <a:endParaRPr lang="en-US" b="1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Master, Single-Site, Multi-Site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If new to CRADA, send TTP website and make sure contact person is aware of how CRADA’s are negotiated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Budget negotiated directly between PI and Collaborator/CRO with final NPC approval.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COI and HIPAA Document (if COI is an issue, send directly to Ethics Group for review).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STAR review, comments, conference calls / direct contact if needed, final approval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Signatures (PDF, Originals)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20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Master CRADA List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10966"/>
            <a:ext cx="7514563" cy="452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7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6477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Make sure you know how to “Protect for Track Changes”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If Master, Collaborator or CRO will send an ‘unprotected’ document.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You need to request a current approved version from OGC and do a comparison.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Review the Appendix to make sure no further ‘legalese’ is added.  Should just be SOW (Protocol) and Budget terms and conditions of payment.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22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Most Frequent CRADA Issues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2438400"/>
            <a:ext cx="6781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Definitions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Inventions &amp; Discoveries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Publication Time Frames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CRO language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313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TC102455610[[fn=Autumn]]</Template>
  <TotalTime>2494</TotalTime>
  <Words>1152</Words>
  <Application>Microsoft Office PowerPoint</Application>
  <PresentationFormat>On-screen Show (4:3)</PresentationFormat>
  <Paragraphs>303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Autumn</vt:lpstr>
      <vt:lpstr>3_Autumn</vt:lpstr>
      <vt:lpstr>Negotiating &amp; Budgeting For Industry Sponsored Studies</vt:lpstr>
      <vt:lpstr>PowerPoint Presentation</vt:lpstr>
      <vt:lpstr>CRADA ‘TEAM”</vt:lpstr>
      <vt:lpstr>PowerPoint Presentation</vt:lpstr>
      <vt:lpstr>PowerPoint Presentation</vt:lpstr>
      <vt:lpstr>CRADA Process</vt:lpstr>
      <vt:lpstr>Master CRADA List</vt:lpstr>
      <vt:lpstr>PowerPoint Presentation</vt:lpstr>
      <vt:lpstr>Most Frequent CRADA Issues</vt:lpstr>
      <vt:lpstr>Conflict of Interest Document</vt:lpstr>
      <vt:lpstr>HIPPA Document</vt:lpstr>
      <vt:lpstr>PowerPoint Presentation</vt:lpstr>
      <vt:lpstr>Negotiating For  Industry Sponsored Studies</vt:lpstr>
      <vt:lpstr>The Budget Process  The Initial Offer To The Final Approved CRADA Budget  “Thinking On A  Labor-Costing Basis”</vt:lpstr>
      <vt:lpstr>PowerPoint Presentation</vt:lpstr>
      <vt:lpstr>PowerPoint Presentation</vt:lpstr>
      <vt:lpstr>What is the IMPACT Process?</vt:lpstr>
      <vt:lpstr>PowerPoint Presentation</vt:lpstr>
      <vt:lpstr>PowerPoint Presentation</vt:lpstr>
      <vt:lpstr>PowerPoint Presentation</vt:lpstr>
      <vt:lpstr>Example #1</vt:lpstr>
      <vt:lpstr>PowerPoint Presentation</vt:lpstr>
      <vt:lpstr>Example #2</vt:lpstr>
      <vt:lpstr>    Sponsor Budget</vt:lpstr>
      <vt:lpstr>            Example #2     (Initial Budget Based on Forms)</vt:lpstr>
      <vt:lpstr>            Example #2     (Final Budget Based on Forms)</vt:lpstr>
      <vt:lpstr>Example #3</vt:lpstr>
      <vt:lpstr>PowerPoint Presentation</vt:lpstr>
      <vt:lpstr>Budget Discussions and Counters</vt:lpstr>
      <vt:lpstr>    Budget Negotiating Plan</vt:lpstr>
      <vt:lpstr>  FINAL APPROVED BUDGET  </vt:lpstr>
      <vt:lpstr>Budgeting For  Industry Sponsored Studies</vt:lpstr>
      <vt:lpstr>Negotiating &amp; Budgeting For  Industry Sponsored Studies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Negotiating &amp; Budgeting For Industry Sponsored Studies</dc:title>
  <dc:subject>Negotiating &amp; Budgeting For Industry Sponsored Studies</dc:subject>
  <dc:creator>Ronald Waldorf</dc:creator>
  <cp:keywords>Negotiating &amp; Budgeting For Industry Sponsored Studies</cp:keywords>
  <cp:lastModifiedBy>Department of Veterans Affairs</cp:lastModifiedBy>
  <cp:revision>189</cp:revision>
  <cp:lastPrinted>2011-05-04T20:09:56Z</cp:lastPrinted>
  <dcterms:created xsi:type="dcterms:W3CDTF">2011-04-19T15:58:17Z</dcterms:created>
  <dcterms:modified xsi:type="dcterms:W3CDTF">2017-04-03T14:19:38Z</dcterms:modified>
</cp:coreProperties>
</file>