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A580-051C-421C-8EA0-298D6E3BCF6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B00D-5B53-4486-89C6-5AD0B111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A580-051C-421C-8EA0-298D6E3BCF6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B00D-5B53-4486-89C6-5AD0B111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A580-051C-421C-8EA0-298D6E3BCF6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B00D-5B53-4486-89C6-5AD0B111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1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A580-051C-421C-8EA0-298D6E3BCF6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B00D-5B53-4486-89C6-5AD0B111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3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A580-051C-421C-8EA0-298D6E3BCF6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B00D-5B53-4486-89C6-5AD0B111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4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A580-051C-421C-8EA0-298D6E3BCF6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B00D-5B53-4486-89C6-5AD0B111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A580-051C-421C-8EA0-298D6E3BCF6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B00D-5B53-4486-89C6-5AD0B111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A580-051C-421C-8EA0-298D6E3BCF6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B00D-5B53-4486-89C6-5AD0B111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2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A580-051C-421C-8EA0-298D6E3BCF6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B00D-5B53-4486-89C6-5AD0B111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A580-051C-421C-8EA0-298D6E3BCF6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B00D-5B53-4486-89C6-5AD0B111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8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A580-051C-421C-8EA0-298D6E3BCF6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B00D-5B53-4486-89C6-5AD0B111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7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A580-051C-421C-8EA0-298D6E3BCF6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B00D-5B53-4486-89C6-5AD0B111E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9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com/url?sa=i&amp;rct=j&amp;q=&amp;esrc=s&amp;frm=1&amp;source=images&amp;cd=&amp;cad=rja&amp;docid=r_-H2bY5DGuTdM&amp;tbnid=TH04fUOOQFN23M:&amp;ved=0CAUQjRw&amp;url=http://openstudy.com/updates/5053853ee4b0a91cdf4417ce&amp;ei=egAhUveFCsKK2wXltYDQDw&amp;bvm=bv.51495398,d.b2I&amp;psig=AFQjCNF2_Zav2p3_Uk7wNe4f8ZHFFt8ULQ&amp;ust=137798089095383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501663"/>
              </p:ext>
            </p:extLst>
          </p:nvPr>
        </p:nvGraphicFramePr>
        <p:xfrm>
          <a:off x="304800" y="457200"/>
          <a:ext cx="8229600" cy="628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295400"/>
                <a:gridCol w="2209800"/>
                <a:gridCol w="3733800"/>
              </a:tblGrid>
              <a:tr h="13750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Who administers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r>
                        <a:rPr lang="en-US" sz="1600" baseline="0" dirty="0" smtClean="0"/>
                        <a:t> of funds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Fund Source</a:t>
                      </a:r>
                      <a:endParaRPr lang="en-US" sz="1600" dirty="0"/>
                    </a:p>
                  </a:txBody>
                  <a:tcPr/>
                </a:tc>
              </a:tr>
              <a:tr h="20539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 or VA-NPC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VA Research funds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QUERI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Reimbursed by other Federal agency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VA General</a:t>
                      </a:r>
                      <a:r>
                        <a:rPr lang="en-US" sz="1600" baseline="0" dirty="0" smtClean="0"/>
                        <a:t> Post Funds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Funds awarded to NPC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VACO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NIH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Other Federal Agency</a:t>
                      </a:r>
                      <a:r>
                        <a:rPr lang="en-US" sz="1600" baseline="0" dirty="0" smtClean="0"/>
                        <a:t> (e.g. DOD, CDC, NSF, FDA, NASA…)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Academic Institution, Donor or State/Local Government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Private Proprietary Company (Industry)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Voluntary Agency or Foundation  (e.g. AHA, PVA..)</a:t>
                      </a:r>
                      <a:endParaRPr lang="en-US" sz="1600" dirty="0"/>
                    </a:p>
                  </a:txBody>
                  <a:tcPr/>
                </a:tc>
              </a:tr>
              <a:tr h="8808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VA;  Administered by academic affiliate or other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Peer reviewed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NIH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Other Federal Agency</a:t>
                      </a:r>
                      <a:r>
                        <a:rPr lang="en-US" sz="1600" baseline="0" dirty="0" smtClean="0"/>
                        <a:t> (e.g. DOD, CDC, NSF, FDA, NASA…)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smtClean="0"/>
                        <a:t>Voluntary Agency or Foundation  (e.g. Am. Heart, Am Lung, PVA..)</a:t>
                      </a:r>
                      <a:endParaRPr lang="en-US" sz="1600" dirty="0" smtClean="0"/>
                    </a:p>
                  </a:txBody>
                  <a:tcPr/>
                </a:tc>
              </a:tr>
              <a:tr h="8808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VA;  Administered by academic affiliate or other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NOT Peer reviewed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Academic Institution, Donor or State/Local Government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Private Proprietary Company (Industry)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2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ssets.openstudy.com/updates/attachments/5053853ee4b0a91cdf4417ce-parthkohli-1347650940291-pi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70" y="4191000"/>
            <a:ext cx="3581400" cy="165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4800"/>
            <a:ext cx="7239000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Total amount of VERA dollars </a:t>
            </a:r>
          </a:p>
          <a:p>
            <a:pPr algn="ctr"/>
            <a:r>
              <a:rPr lang="en-US" sz="3200" b="1" dirty="0" smtClean="0">
                <a:latin typeface="Comic Sans MS" pitchFamily="66" charset="0"/>
              </a:rPr>
              <a:t>to be distributed is fixed</a:t>
            </a:r>
          </a:p>
          <a:p>
            <a:r>
              <a:rPr lang="en-US" b="1" dirty="0" smtClean="0"/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Allocated amount is equal to the amount of Research funding requested by VA in President’s budget </a:t>
            </a:r>
          </a:p>
          <a:p>
            <a:endParaRPr lang="en-US" sz="1050" dirty="0" smtClean="0">
              <a:latin typeface="Comic Sans MS" pitchFamily="66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>
                <a:latin typeface="Comic Sans MS" pitchFamily="66" charset="0"/>
              </a:rPr>
              <a:t>Amount requested is negotiated between ORD, VA/VHA and OMB</a:t>
            </a:r>
          </a:p>
          <a:p>
            <a:pPr lvl="1"/>
            <a:endParaRPr lang="en-US" sz="1200" dirty="0" smtClean="0">
              <a:latin typeface="Comic Sans MS" pitchFamily="66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>
                <a:latin typeface="Comic Sans MS" pitchFamily="66" charset="0"/>
              </a:rPr>
              <a:t>Congress may appropriate more funding for VA Research than initially requested but the size of the VERA allocation for Research stays the same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6057662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Size of VERA pie is fixed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2870" y="4724400"/>
            <a:ext cx="914400" cy="467605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en-US" dirty="0" smtClean="0"/>
              <a:t>VERA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530" y="609600"/>
            <a:ext cx="7239000" cy="653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How VERA is calculated</a:t>
            </a:r>
          </a:p>
          <a:p>
            <a:r>
              <a:rPr lang="en-US" b="1" dirty="0" smtClean="0"/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1. VAMCs submit their expenditures in the various categories</a:t>
            </a:r>
          </a:p>
          <a:p>
            <a:r>
              <a:rPr lang="en-US" sz="2000" dirty="0" smtClean="0">
                <a:latin typeface="Comic Sans MS" pitchFamily="66" charset="0"/>
              </a:rPr>
              <a:t>2. Weighted sum is calculated for each VAMC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3. Weighted total from all VAMCs is summed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4. The total requested is divided by the total available to get the “national price” 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e.g. if national total = $1,000M 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	and the available VERA allocation is $580M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	the national price is $580 / $1,000 = 58%</a:t>
            </a:r>
          </a:p>
          <a:p>
            <a:pPr lvl="1"/>
            <a:endParaRPr lang="en-US" sz="2000" dirty="0">
              <a:latin typeface="Comic Sans MS" pitchFamily="66" charset="0"/>
            </a:endParaRPr>
          </a:p>
          <a:p>
            <a:pPr marL="0" lvl="1"/>
            <a:r>
              <a:rPr lang="en-US" sz="2000" dirty="0" smtClean="0">
                <a:latin typeface="Comic Sans MS" pitchFamily="66" charset="0"/>
              </a:rPr>
              <a:t>5. Each VAMC’s weighted total is multiplied by the national price to get final allocation for that site</a:t>
            </a:r>
          </a:p>
          <a:p>
            <a:pPr lvl="1"/>
            <a:endParaRPr lang="en-US" sz="2000" dirty="0">
              <a:latin typeface="Comic Sans MS" pitchFamily="66" charset="0"/>
            </a:endParaRPr>
          </a:p>
          <a:p>
            <a:pPr marL="0" lvl="1"/>
            <a:r>
              <a:rPr lang="en-US" sz="2000" dirty="0" smtClean="0">
                <a:latin typeface="Comic Sans MS" pitchFamily="66" charset="0"/>
              </a:rPr>
              <a:t>6. Funds are sent to VISN who distributes to VAMCs </a:t>
            </a:r>
          </a:p>
          <a:p>
            <a:pPr marL="0" lvl="1"/>
            <a:endParaRPr lang="en-US" sz="2000" dirty="0" smtClean="0">
              <a:latin typeface="Comic Sans MS" pitchFamily="66" charset="0"/>
            </a:endParaRPr>
          </a:p>
          <a:p>
            <a:endParaRPr lang="en-US" sz="105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530" y="609600"/>
            <a:ext cx="72390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VERA dollars come two years later</a:t>
            </a:r>
          </a:p>
          <a:p>
            <a:r>
              <a:rPr lang="en-US" b="1" dirty="0" smtClean="0"/>
              <a:t> </a:t>
            </a:r>
          </a:p>
          <a:p>
            <a:r>
              <a:rPr lang="en-US" sz="2000" dirty="0" smtClean="0">
                <a:latin typeface="Comic Sans MS" pitchFamily="66" charset="0"/>
              </a:rPr>
              <a:t>1. VAMCs report totals at the end of FY12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3. VERA calculated over FY 13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3. Funds distributed in FY 14</a:t>
            </a:r>
          </a:p>
          <a:p>
            <a:endParaRPr lang="en-US" sz="105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975154"/>
              </p:ext>
            </p:extLst>
          </p:nvPr>
        </p:nvGraphicFramePr>
        <p:xfrm>
          <a:off x="304800" y="914400"/>
          <a:ext cx="8534400" cy="2403862"/>
        </p:xfrm>
        <a:graphic>
          <a:graphicData uri="http://schemas.openxmlformats.org/drawingml/2006/table">
            <a:tbl>
              <a:tblPr/>
              <a:tblGrid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</a:tblGrid>
              <a:tr h="29688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Table 8: FY 2014 PRELIMINARY VERA Research Support Back-Up Data and Allocations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6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Medical Center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Queri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VA Admin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Not VA Admin 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Not VA Admin 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Not VA Admin NPR undiscounted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Not VA Admin NPR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Discounted Medical Center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National Price for Research Support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Facility Allocation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45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undiscounted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discounted @75%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discounted @25%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2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FORMULAS: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4 = (col 3)*.75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6 = (col 5)*.25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7 = col 1 + col 2 + col 4 + col 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9 = (col 7) * (col 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Your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VAMC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$4,000,000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$4,000,000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$3,000,000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$4,000,000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$1,000,000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$8,000,000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$0.58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$4,640,000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Text Box 1"/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7013"/>
            <a:ext cx="952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ext Box 3"/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7013"/>
            <a:ext cx="95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ext Box 2"/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7013"/>
            <a:ext cx="1143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438400" y="3352800"/>
            <a:ext cx="0" cy="4572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8400" y="38100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05600" y="3352800"/>
            <a:ext cx="0" cy="4572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4800" y="3352800"/>
            <a:ext cx="0" cy="4572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67400" y="3352800"/>
            <a:ext cx="0" cy="4572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3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853184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1752600"/>
            <a:ext cx="191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8 = Research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55687" y="3562350"/>
            <a:ext cx="1621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         to get info on how VERA is calculated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9200" y="2286000"/>
            <a:ext cx="19050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400800" y="4162514"/>
            <a:ext cx="754887" cy="485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848600" y="3593456"/>
            <a:ext cx="270297" cy="276225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48600" y="350073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6324600"/>
            <a:ext cx="727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“ARC” (Allocation Resource Center) on VA webpage, then click VERA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524250"/>
            <a:ext cx="10172700" cy="317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73746"/>
              </p:ext>
            </p:extLst>
          </p:nvPr>
        </p:nvGraphicFramePr>
        <p:xfrm>
          <a:off x="152400" y="211137"/>
          <a:ext cx="8534400" cy="2403862"/>
        </p:xfrm>
        <a:graphic>
          <a:graphicData uri="http://schemas.openxmlformats.org/drawingml/2006/table">
            <a:tbl>
              <a:tblPr/>
              <a:tblGrid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  <a:gridCol w="853440"/>
              </a:tblGrid>
              <a:tr h="29688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Table 8: FY 2014 PRELIMINARY VERA Research Support Back-Up Data and Allocations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6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Medical Center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Queri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VA Admin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Not VA Admin 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Not VA Admin 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Not VA Admin NPR undiscounted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Not VA Admin NPR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Discounted Medical Center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National Price for Research Support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Facility Allocation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45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undiscounted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discounted @75%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discounted @25%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2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FORMULAS: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4 = (col 3)*.75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6 = (col 5)*.25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7 = col 1 + col 2 + col 4 + col 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 9 = (col 7) * (col 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Your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VAMC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$4,000,000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$4,000,000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$3,000,000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$4,000,000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$1,000,000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$8,000,000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$0.58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$4,640,000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Text Box 1"/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3750"/>
            <a:ext cx="952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ext Box 3"/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3750"/>
            <a:ext cx="952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ext Box 2"/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33750"/>
            <a:ext cx="1143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286000" y="2649537"/>
            <a:ext cx="0" cy="4572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3106737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553200" y="2649537"/>
            <a:ext cx="0" cy="4572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2400" y="2649537"/>
            <a:ext cx="0" cy="4572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2649537"/>
            <a:ext cx="0" cy="45720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4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590</Words>
  <Application>Microsoft Office PowerPoint</Application>
  <PresentationFormat>On-screen Show (4:3)</PresentationFormat>
  <Paragraphs>173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Dept.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 Calculations</dc:title>
  <dc:subject>VERA Calculations</dc:subject>
  <dc:creator>Birdsall, Holly MD PhD (SES EQV)</dc:creator>
  <cp:keywords>VERA Calculations</cp:keywords>
  <cp:lastModifiedBy>Department of Veterans Affairs</cp:lastModifiedBy>
  <cp:revision>8</cp:revision>
  <dcterms:created xsi:type="dcterms:W3CDTF">2013-08-30T20:10:42Z</dcterms:created>
  <dcterms:modified xsi:type="dcterms:W3CDTF">2015-12-03T20:00:56Z</dcterms:modified>
</cp:coreProperties>
</file>