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22"/>
  </p:notesMasterIdLst>
  <p:handoutMasterIdLst>
    <p:handoutMasterId r:id="rId23"/>
  </p:handoutMasterIdLst>
  <p:sldIdLst>
    <p:sldId id="487" r:id="rId5"/>
    <p:sldId id="471" r:id="rId6"/>
    <p:sldId id="489" r:id="rId7"/>
    <p:sldId id="493" r:id="rId8"/>
    <p:sldId id="494" r:id="rId9"/>
    <p:sldId id="497" r:id="rId10"/>
    <p:sldId id="496" r:id="rId11"/>
    <p:sldId id="500" r:id="rId12"/>
    <p:sldId id="502" r:id="rId13"/>
    <p:sldId id="504" r:id="rId14"/>
    <p:sldId id="264" r:id="rId15"/>
    <p:sldId id="499" r:id="rId16"/>
    <p:sldId id="498" r:id="rId17"/>
    <p:sldId id="492" r:id="rId18"/>
    <p:sldId id="505" r:id="rId19"/>
    <p:sldId id="474" r:id="rId20"/>
    <p:sldId id="478" r:id="rId21"/>
  </p:sldIdLst>
  <p:sldSz cx="12192000" cy="6858000"/>
  <p:notesSz cx="7010400" cy="92964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ardinal" initials="" lastIdx="27" clrIdx="0"/>
  <p:cmAuthor id="1" name="crogers" initials="" lastIdx="2" clrIdx="1"/>
  <p:cmAuthor id="2" name="Klote, Mary M." initials="KMM" lastIdx="1" clrIdx="2">
    <p:extLst>
      <p:ext uri="{19B8F6BF-5375-455C-9EA6-DF929625EA0E}">
        <p15:presenceInfo xmlns:p15="http://schemas.microsoft.com/office/powerpoint/2012/main" userId="S::Mary.Klote@va.gov::8937adf4-f987-4207-b508-6e557bf13f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75D"/>
    <a:srgbClr val="00447C"/>
    <a:srgbClr val="3A96CF"/>
    <a:srgbClr val="FDB924"/>
    <a:srgbClr val="008CA8"/>
    <a:srgbClr val="E5F8FF"/>
    <a:srgbClr val="D1F2FF"/>
    <a:srgbClr val="78A22F"/>
    <a:srgbClr val="B20838"/>
    <a:srgbClr val="644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59345" autoAdjust="0"/>
  </p:normalViewPr>
  <p:slideViewPr>
    <p:cSldViewPr>
      <p:cViewPr varScale="1">
        <p:scale>
          <a:sx n="83" d="100"/>
          <a:sy n="83" d="100"/>
        </p:scale>
        <p:origin x="108" y="6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6" d="100"/>
          <a:sy n="86" d="100"/>
        </p:scale>
        <p:origin x="-106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046" tIns="46022" rIns="92046" bIns="46022"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9" y="0"/>
            <a:ext cx="3037840" cy="465138"/>
          </a:xfrm>
          <a:prstGeom prst="rect">
            <a:avLst/>
          </a:prstGeom>
        </p:spPr>
        <p:txBody>
          <a:bodyPr vert="horz" lIns="92046" tIns="46022" rIns="92046" bIns="46022" rtlCol="0"/>
          <a:lstStyle>
            <a:lvl1pPr algn="r">
              <a:defRPr sz="1200" smtClean="0"/>
            </a:lvl1pPr>
          </a:lstStyle>
          <a:p>
            <a:pPr>
              <a:defRPr/>
            </a:pPr>
            <a:fld id="{3C7C4852-7AF3-43B3-9D38-8FCBF12035CF}" type="datetimeFigureOut">
              <a:rPr lang="en-US"/>
              <a:pPr>
                <a:defRPr/>
              </a:pPr>
              <a:t>11/26/2019</a:t>
            </a:fld>
            <a:endParaRPr lang="en-US" dirty="0"/>
          </a:p>
        </p:txBody>
      </p:sp>
      <p:sp>
        <p:nvSpPr>
          <p:cNvPr id="4" name="Footer Placeholder 3"/>
          <p:cNvSpPr>
            <a:spLocks noGrp="1"/>
          </p:cNvSpPr>
          <p:nvPr>
            <p:ph type="ftr" sz="quarter" idx="2"/>
          </p:nvPr>
        </p:nvSpPr>
        <p:spPr>
          <a:xfrm>
            <a:off x="0" y="8829676"/>
            <a:ext cx="3037840" cy="465138"/>
          </a:xfrm>
          <a:prstGeom prst="rect">
            <a:avLst/>
          </a:prstGeom>
        </p:spPr>
        <p:txBody>
          <a:bodyPr vert="horz" lIns="92046" tIns="46022" rIns="92046" bIns="4602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9" y="8829676"/>
            <a:ext cx="3037840" cy="465138"/>
          </a:xfrm>
          <a:prstGeom prst="rect">
            <a:avLst/>
          </a:prstGeom>
        </p:spPr>
        <p:txBody>
          <a:bodyPr vert="horz" lIns="92046" tIns="46022" rIns="92046" bIns="46022" rtlCol="0" anchor="b"/>
          <a:lstStyle>
            <a:lvl1pPr algn="r">
              <a:defRPr sz="1200" smtClean="0"/>
            </a:lvl1pPr>
          </a:lstStyle>
          <a:p>
            <a:pPr>
              <a:defRPr/>
            </a:pPr>
            <a:fld id="{AC7BC679-A13F-4C06-AEE8-328AC2931D69}" type="slidenum">
              <a:rPr lang="en-US"/>
              <a:pPr>
                <a:defRPr/>
              </a:pPr>
              <a:t>‹#›</a:t>
            </a:fld>
            <a:endParaRPr lang="en-US" dirty="0"/>
          </a:p>
        </p:txBody>
      </p:sp>
    </p:spTree>
    <p:extLst>
      <p:ext uri="{BB962C8B-B14F-4D97-AF65-F5344CB8AC3E}">
        <p14:creationId xmlns:p14="http://schemas.microsoft.com/office/powerpoint/2010/main" val="63116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lvl1pPr defTabSz="930048" eaLnBrk="1" hangingPunct="1">
              <a:defRPr sz="1200"/>
            </a:lvl1pPr>
          </a:lstStyle>
          <a:p>
            <a:pPr>
              <a:defRPr/>
            </a:pPr>
            <a:endParaRPr lang="en-US" dirty="0"/>
          </a:p>
        </p:txBody>
      </p:sp>
      <p:sp>
        <p:nvSpPr>
          <p:cNvPr id="169987" name="Rectangle 3"/>
          <p:cNvSpPr>
            <a:spLocks noGrp="1" noChangeArrowheads="1"/>
          </p:cNvSpPr>
          <p:nvPr>
            <p:ph type="dt" idx="1"/>
          </p:nvPr>
        </p:nvSpPr>
        <p:spPr bwMode="auto">
          <a:xfrm>
            <a:off x="3972562" y="0"/>
            <a:ext cx="3037840" cy="465138"/>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lvl1pPr algn="r" defTabSz="930048" eaLnBrk="1" hangingPunct="1">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406400" y="695325"/>
            <a:ext cx="6199188" cy="3487738"/>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934721" y="4416427"/>
            <a:ext cx="5140960" cy="4183063"/>
          </a:xfrm>
          <a:prstGeom prst="rect">
            <a:avLst/>
          </a:prstGeom>
          <a:noFill/>
          <a:ln w="9525">
            <a:noFill/>
            <a:miter lim="800000"/>
            <a:headEnd/>
            <a:tailEnd/>
          </a:ln>
          <a:effectLst/>
        </p:spPr>
        <p:txBody>
          <a:bodyPr vert="horz" wrap="square" lIns="92910" tIns="46455" rIns="92910" bIns="464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9990"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2910" tIns="46455" rIns="92910" bIns="46455" numCol="1" anchor="b" anchorCtr="0" compatLnSpc="1">
            <a:prstTxWarp prst="textNoShape">
              <a:avLst/>
            </a:prstTxWarp>
          </a:bodyPr>
          <a:lstStyle>
            <a:lvl1pPr defTabSz="930048" eaLnBrk="1" hangingPunct="1">
              <a:defRPr sz="1200"/>
            </a:lvl1pPr>
          </a:lstStyle>
          <a:p>
            <a:pPr>
              <a:defRPr/>
            </a:pPr>
            <a:endParaRPr lang="en-US" dirty="0"/>
          </a:p>
        </p:txBody>
      </p:sp>
      <p:sp>
        <p:nvSpPr>
          <p:cNvPr id="169991" name="Rectangle 7"/>
          <p:cNvSpPr>
            <a:spLocks noGrp="1" noChangeArrowheads="1"/>
          </p:cNvSpPr>
          <p:nvPr>
            <p:ph type="sldNum" sz="quarter" idx="5"/>
          </p:nvPr>
        </p:nvSpPr>
        <p:spPr bwMode="auto">
          <a:xfrm>
            <a:off x="3972562" y="8831264"/>
            <a:ext cx="3037840" cy="465137"/>
          </a:xfrm>
          <a:prstGeom prst="rect">
            <a:avLst/>
          </a:prstGeom>
          <a:noFill/>
          <a:ln w="9525">
            <a:noFill/>
            <a:miter lim="800000"/>
            <a:headEnd/>
            <a:tailEnd/>
          </a:ln>
          <a:effectLst/>
        </p:spPr>
        <p:txBody>
          <a:bodyPr vert="horz" wrap="square" lIns="92910" tIns="46455" rIns="92910" bIns="46455" numCol="1" anchor="b" anchorCtr="0" compatLnSpc="1">
            <a:prstTxWarp prst="textNoShape">
              <a:avLst/>
            </a:prstTxWarp>
          </a:bodyPr>
          <a:lstStyle>
            <a:lvl1pPr algn="r" defTabSz="930048" eaLnBrk="1" hangingPunct="1">
              <a:defRPr sz="1200"/>
            </a:lvl1pPr>
          </a:lstStyle>
          <a:p>
            <a:pPr>
              <a:defRPr/>
            </a:pPr>
            <a:fld id="{85A7D565-BEAB-44D3-821B-2DF82D5A1522}" type="slidenum">
              <a:rPr lang="en-US"/>
              <a:pPr>
                <a:defRPr/>
              </a:pPr>
              <a:t>‹#›</a:t>
            </a:fld>
            <a:endParaRPr lang="en-US" dirty="0"/>
          </a:p>
        </p:txBody>
      </p:sp>
    </p:spTree>
    <p:extLst>
      <p:ext uri="{BB962C8B-B14F-4D97-AF65-F5344CB8AC3E}">
        <p14:creationId xmlns:p14="http://schemas.microsoft.com/office/powerpoint/2010/main" val="1216656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585" algn="l" rtl="0" eaLnBrk="0" fontAlgn="base" hangingPunct="0">
      <a:spcBef>
        <a:spcPct val="30000"/>
      </a:spcBef>
      <a:spcAft>
        <a:spcPct val="0"/>
      </a:spcAft>
      <a:defRPr sz="1600" kern="1200">
        <a:solidFill>
          <a:schemeClr val="tx1"/>
        </a:solidFill>
        <a:latin typeface="Arial" charset="0"/>
        <a:ea typeface="+mn-ea"/>
        <a:cs typeface="+mn-cs"/>
      </a:defRPr>
    </a:lvl2pPr>
    <a:lvl3pPr marL="1219170" algn="l" rtl="0" eaLnBrk="0" fontAlgn="base" hangingPunct="0">
      <a:spcBef>
        <a:spcPct val="30000"/>
      </a:spcBef>
      <a:spcAft>
        <a:spcPct val="0"/>
      </a:spcAft>
      <a:defRPr sz="1600" kern="1200">
        <a:solidFill>
          <a:schemeClr val="tx1"/>
        </a:solidFill>
        <a:latin typeface="Arial" charset="0"/>
        <a:ea typeface="+mn-ea"/>
        <a:cs typeface="+mn-cs"/>
      </a:defRPr>
    </a:lvl3pPr>
    <a:lvl4pPr marL="1828754" algn="l" rtl="0" eaLnBrk="0" fontAlgn="base" hangingPunct="0">
      <a:spcBef>
        <a:spcPct val="30000"/>
      </a:spcBef>
      <a:spcAft>
        <a:spcPct val="0"/>
      </a:spcAft>
      <a:defRPr sz="1600" kern="1200">
        <a:solidFill>
          <a:schemeClr val="tx1"/>
        </a:solidFill>
        <a:latin typeface="Arial" charset="0"/>
        <a:ea typeface="+mn-ea"/>
        <a:cs typeface="+mn-cs"/>
      </a:defRPr>
    </a:lvl4pPr>
    <a:lvl5pPr marL="2438339" algn="l" rtl="0" eaLnBrk="0" fontAlgn="base" hangingPunct="0">
      <a:spcBef>
        <a:spcPct val="3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91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2</a:t>
            </a:fld>
            <a:endParaRPr lang="en-US" dirty="0"/>
          </a:p>
        </p:txBody>
      </p:sp>
    </p:spTree>
    <p:extLst>
      <p:ext uri="{BB962C8B-B14F-4D97-AF65-F5344CB8AC3E}">
        <p14:creationId xmlns:p14="http://schemas.microsoft.com/office/powerpoint/2010/main" val="337755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91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16</a:t>
            </a:fld>
            <a:endParaRPr lang="en-US" dirty="0"/>
          </a:p>
        </p:txBody>
      </p:sp>
    </p:spTree>
    <p:extLst>
      <p:ext uri="{BB962C8B-B14F-4D97-AF65-F5344CB8AC3E}">
        <p14:creationId xmlns:p14="http://schemas.microsoft.com/office/powerpoint/2010/main" val="234264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91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17</a:t>
            </a:fld>
            <a:endParaRPr lang="en-US" dirty="0"/>
          </a:p>
        </p:txBody>
      </p:sp>
    </p:spTree>
    <p:extLst>
      <p:ext uri="{BB962C8B-B14F-4D97-AF65-F5344CB8AC3E}">
        <p14:creationId xmlns:p14="http://schemas.microsoft.com/office/powerpoint/2010/main" val="23426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3" name="Rectangle 3"/>
          <p:cNvSpPr>
            <a:spLocks noGrp="1" noChangeArrowheads="1"/>
          </p:cNvSpPr>
          <p:nvPr>
            <p:ph type="ctrTitle" hasCustomPrompt="1"/>
          </p:nvPr>
        </p:nvSpPr>
        <p:spPr>
          <a:xfrm>
            <a:off x="0" y="5359401"/>
            <a:ext cx="12192000" cy="657225"/>
          </a:xfrm>
          <a:solidFill>
            <a:srgbClr val="14375D"/>
          </a:solidFill>
        </p:spPr>
        <p:txBody>
          <a:bodyPr/>
          <a:lstStyle>
            <a:lvl1pPr algn="ctr">
              <a:defRPr sz="4800" smtClean="0">
                <a:solidFill>
                  <a:schemeClr val="bg1"/>
                </a:solidFill>
              </a:defRPr>
            </a:lvl1pPr>
          </a:lstStyle>
          <a:p>
            <a:r>
              <a:rPr lang="en-US" dirty="0"/>
              <a:t>Title</a:t>
            </a:r>
          </a:p>
        </p:txBody>
      </p:sp>
      <p:sp>
        <p:nvSpPr>
          <p:cNvPr id="24" name="Rectangle 4"/>
          <p:cNvSpPr>
            <a:spLocks noGrp="1" noChangeArrowheads="1"/>
          </p:cNvSpPr>
          <p:nvPr>
            <p:ph type="subTitle" idx="1" hasCustomPrompt="1"/>
          </p:nvPr>
        </p:nvSpPr>
        <p:spPr>
          <a:xfrm>
            <a:off x="0" y="5969000"/>
            <a:ext cx="12192000" cy="508000"/>
          </a:xfrm>
          <a:prstGeom prst="rect">
            <a:avLst/>
          </a:prstGeom>
          <a:solidFill>
            <a:srgbClr val="14375D"/>
          </a:solidFill>
        </p:spPr>
        <p:txBody>
          <a:bodyPr/>
          <a:lstStyle>
            <a:lvl1pPr marL="0" indent="0" algn="ctr">
              <a:buFont typeface="Wingdings" pitchFamily="2" charset="2"/>
              <a:buNone/>
              <a:defRPr sz="3200" i="0" smtClean="0">
                <a:solidFill>
                  <a:schemeClr val="bg1"/>
                </a:solidFill>
              </a:defRPr>
            </a:lvl1pPr>
          </a:lstStyle>
          <a:p>
            <a:r>
              <a:rPr lang="en-US" dirty="0"/>
              <a:t>Presenters</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9EFF-33C8-40A0-9F77-2C069AD6C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8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074400" cy="4648200"/>
          </a:xfrm>
        </p:spPr>
        <p:txBody>
          <a:bodyPr/>
          <a:lstStyle>
            <a:lvl1pPr>
              <a:buClr>
                <a:schemeClr val="bg1">
                  <a:lumMod val="50000"/>
                </a:schemeClr>
              </a:buClr>
              <a:buFont typeface="Wingdings" pitchFamily="2" charset="2"/>
              <a:buChar char="§"/>
              <a:defRPr sz="3733">
                <a:solidFill>
                  <a:schemeClr val="tx1"/>
                </a:solidFill>
              </a:defRPr>
            </a:lvl1pPr>
            <a:lvl2pPr>
              <a:buClr>
                <a:schemeClr val="bg1">
                  <a:lumMod val="50000"/>
                </a:schemeClr>
              </a:buClr>
              <a:buFont typeface="Courier New" pitchFamily="49" charset="0"/>
              <a:buChar char="o"/>
              <a:defRPr sz="3200">
                <a:solidFill>
                  <a:schemeClr val="tx1"/>
                </a:solidFill>
              </a:defRPr>
            </a:lvl2pPr>
            <a:lvl3pPr marL="1523925" indent="-304784">
              <a:buClr>
                <a:schemeClr val="bg1">
                  <a:lumMod val="50000"/>
                </a:schemeClr>
              </a:buClr>
              <a:buFont typeface="Arial" panose="020B0604020202020204" pitchFamily="34" charset="0"/>
              <a:buChar char="•"/>
              <a:defRPr sz="2667">
                <a:solidFill>
                  <a:schemeClr val="tx1"/>
                </a:solidFill>
              </a:defRPr>
            </a:lvl3pPr>
            <a:lvl4pPr>
              <a:buClr>
                <a:srgbClr val="FDB924"/>
              </a:buClr>
              <a:buFont typeface="Courier New" pitchFamily="49" charset="0"/>
              <a:buChar char="o"/>
              <a:defRPr>
                <a:solidFill>
                  <a:schemeClr val="tx1"/>
                </a:solidFill>
              </a:defRPr>
            </a:lvl4pPr>
            <a:lvl5pPr>
              <a:buClr>
                <a:srgbClr val="FDB924"/>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609600" y="325437"/>
            <a:ext cx="11074400" cy="1071563"/>
          </a:xfrm>
        </p:spPr>
        <p:txBody>
          <a:bodyPr/>
          <a:lstStyle/>
          <a:p>
            <a:r>
              <a:rPr lang="en-US" dirty="0"/>
              <a:t>Click to edit</a:t>
            </a:r>
          </a:p>
        </p:txBody>
      </p:sp>
    </p:spTree>
    <p:extLst>
      <p:ext uri="{BB962C8B-B14F-4D97-AF65-F5344CB8AC3E}">
        <p14:creationId xmlns:p14="http://schemas.microsoft.com/office/powerpoint/2010/main" val="38073612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_2">
    <p:spTree>
      <p:nvGrpSpPr>
        <p:cNvPr id="1" name=""/>
        <p:cNvGrpSpPr/>
        <p:nvPr/>
      </p:nvGrpSpPr>
      <p:grpSpPr>
        <a:xfrm>
          <a:off x="0" y="0"/>
          <a:ext cx="0" cy="0"/>
          <a:chOff x="0" y="0"/>
          <a:chExt cx="0" cy="0"/>
        </a:xfrm>
      </p:grpSpPr>
      <p:sp>
        <p:nvSpPr>
          <p:cNvPr id="4" name="Rectangle 3"/>
          <p:cNvSpPr/>
          <p:nvPr userDrawn="1"/>
        </p:nvSpPr>
        <p:spPr bwMode="auto">
          <a:xfrm>
            <a:off x="0" y="-25401"/>
            <a:ext cx="12192000" cy="5499100"/>
          </a:xfrm>
          <a:prstGeom prst="rect">
            <a:avLst/>
          </a:prstGeom>
          <a:solidFill>
            <a:srgbClr val="14375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6146" name="Rectangle 3"/>
          <p:cNvSpPr>
            <a:spLocks noGrp="1" noChangeArrowheads="1"/>
          </p:cNvSpPr>
          <p:nvPr>
            <p:ph type="ctrTitle" hasCustomPrompt="1"/>
          </p:nvPr>
        </p:nvSpPr>
        <p:spPr>
          <a:xfrm>
            <a:off x="914400" y="1146176"/>
            <a:ext cx="10363200" cy="1470025"/>
          </a:xfrm>
        </p:spPr>
        <p:txBody>
          <a:bodyPr/>
          <a:lstStyle>
            <a:lvl1pPr algn="ctr">
              <a:defRPr smtClean="0">
                <a:solidFill>
                  <a:schemeClr val="bg1"/>
                </a:solidFill>
              </a:defRPr>
            </a:lvl1pPr>
          </a:lstStyle>
          <a:p>
            <a:r>
              <a:rPr lang="en-US" dirty="0"/>
              <a:t>Title</a:t>
            </a:r>
          </a:p>
        </p:txBody>
      </p:sp>
      <p:sp>
        <p:nvSpPr>
          <p:cNvPr id="6147" name="Rectangle 4"/>
          <p:cNvSpPr>
            <a:spLocks noGrp="1" noChangeArrowheads="1"/>
          </p:cNvSpPr>
          <p:nvPr>
            <p:ph type="subTitle" idx="1" hasCustomPrompt="1"/>
          </p:nvPr>
        </p:nvSpPr>
        <p:spPr>
          <a:xfrm>
            <a:off x="1828800" y="2895600"/>
            <a:ext cx="8534400" cy="1752600"/>
          </a:xfrm>
        </p:spPr>
        <p:txBody>
          <a:bodyPr/>
          <a:lstStyle>
            <a:lvl1pPr marL="0" indent="0" algn="ctr">
              <a:buFont typeface="Wingdings" pitchFamily="2" charset="2"/>
              <a:buNone/>
              <a:defRPr i="0" smtClean="0">
                <a:solidFill>
                  <a:schemeClr val="bg1"/>
                </a:solidFill>
              </a:defRPr>
            </a:lvl1pPr>
          </a:lstStyle>
          <a:p>
            <a:r>
              <a:rPr lang="en-US" dirty="0"/>
              <a:t>Presenters</a:t>
            </a:r>
          </a:p>
        </p:txBody>
      </p:sp>
      <p:sp>
        <p:nvSpPr>
          <p:cNvPr id="5" name="Rectangle 4"/>
          <p:cNvSpPr/>
          <p:nvPr userDrawn="1"/>
        </p:nvSpPr>
        <p:spPr bwMode="auto">
          <a:xfrm>
            <a:off x="0" y="5473700"/>
            <a:ext cx="12192000" cy="177800"/>
          </a:xfrm>
          <a:prstGeom prst="rect">
            <a:avLst/>
          </a:prstGeom>
          <a:solidFill>
            <a:srgbClr val="3A96C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6" name="Picture 5" descr="A close up of a sign&#10;&#10;Description automatically generated">
            <a:extLst>
              <a:ext uri="{FF2B5EF4-FFF2-40B4-BE49-F238E27FC236}">
                <a16:creationId xmlns:a16="http://schemas.microsoft.com/office/drawing/2014/main" id="{80901EC5-C93F-444C-8C9D-BAB1560A1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401" y="5867400"/>
            <a:ext cx="5588000" cy="698500"/>
          </a:xfrm>
          <a:prstGeom prst="rect">
            <a:avLst/>
          </a:prstGeom>
        </p:spPr>
      </p:pic>
    </p:spTree>
    <p:extLst>
      <p:ext uri="{BB962C8B-B14F-4D97-AF65-F5344CB8AC3E}">
        <p14:creationId xmlns:p14="http://schemas.microsoft.com/office/powerpoint/2010/main" val="97969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715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380A-504F-4F9D-BC4F-31A081DCD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D1844-ED59-48BA-AC25-C236C7CA6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CB809-A1F2-41E3-A36B-77DDF705CCE1}"/>
              </a:ext>
            </a:extLst>
          </p:cNvPr>
          <p:cNvSpPr>
            <a:spLocks noGrp="1"/>
          </p:cNvSpPr>
          <p:nvPr>
            <p:ph type="dt" sz="half" idx="10"/>
          </p:nvPr>
        </p:nvSpPr>
        <p:spPr/>
        <p:txBody>
          <a:bodyPr/>
          <a:lstStyle/>
          <a:p>
            <a:fld id="{C2D40486-810E-404E-B549-5823B471B6DF}" type="datetimeFigureOut">
              <a:rPr lang="en-US" smtClean="0"/>
              <a:t>11/26/2019</a:t>
            </a:fld>
            <a:endParaRPr lang="en-US" dirty="0"/>
          </a:p>
        </p:txBody>
      </p:sp>
      <p:sp>
        <p:nvSpPr>
          <p:cNvPr id="5" name="Footer Placeholder 4">
            <a:extLst>
              <a:ext uri="{FF2B5EF4-FFF2-40B4-BE49-F238E27FC236}">
                <a16:creationId xmlns:a16="http://schemas.microsoft.com/office/drawing/2014/main" id="{43B23AA1-423E-4614-AAC0-1F0A8A71E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631DBB-FCC2-4E05-9416-3428D4DDAAE3}"/>
              </a:ext>
            </a:extLst>
          </p:cNvPr>
          <p:cNvSpPr>
            <a:spLocks noGrp="1"/>
          </p:cNvSpPr>
          <p:nvPr>
            <p:ph type="sldNum" sz="quarter" idx="12"/>
          </p:nvPr>
        </p:nvSpPr>
        <p:spPr/>
        <p:txBody>
          <a:bodyPr/>
          <a:lstStyle/>
          <a:p>
            <a:fld id="{8D91CD4C-CF21-4B2C-9AAD-1EA1D5DDA57B}" type="slidenum">
              <a:rPr lang="en-US" smtClean="0"/>
              <a:t>‹#›</a:t>
            </a:fld>
            <a:endParaRPr lang="en-US" dirty="0"/>
          </a:p>
        </p:txBody>
      </p:sp>
    </p:spTree>
    <p:extLst>
      <p:ext uri="{BB962C8B-B14F-4D97-AF65-F5344CB8AC3E}">
        <p14:creationId xmlns:p14="http://schemas.microsoft.com/office/powerpoint/2010/main" val="1796985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EB6FD8-118D-446C-8CDD-EDF848987548}"/>
              </a:ext>
            </a:extLst>
          </p:cNvPr>
          <p:cNvSpPr/>
          <p:nvPr userDrawn="1"/>
        </p:nvSpPr>
        <p:spPr bwMode="auto">
          <a:xfrm>
            <a:off x="0" y="0"/>
            <a:ext cx="11125200" cy="1295400"/>
          </a:xfrm>
          <a:prstGeom prst="rect">
            <a:avLst/>
          </a:prstGeom>
          <a:solidFill>
            <a:srgbClr val="1437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Title Placeholder 9">
            <a:extLst>
              <a:ext uri="{FF2B5EF4-FFF2-40B4-BE49-F238E27FC236}">
                <a16:creationId xmlns:a16="http://schemas.microsoft.com/office/drawing/2014/main" id="{136BBDEB-F54E-46E7-9E5C-8C102553A2C2}"/>
              </a:ext>
            </a:extLst>
          </p:cNvPr>
          <p:cNvSpPr>
            <a:spLocks noGrp="1"/>
          </p:cNvSpPr>
          <p:nvPr>
            <p:ph type="title"/>
          </p:nvPr>
        </p:nvSpPr>
        <p:spPr>
          <a:xfrm>
            <a:off x="609600" y="2"/>
            <a:ext cx="10515600" cy="1295399"/>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a:extLst>
              <a:ext uri="{FF2B5EF4-FFF2-40B4-BE49-F238E27FC236}">
                <a16:creationId xmlns:a16="http://schemas.microsoft.com/office/drawing/2014/main" id="{82CC071E-32AA-484F-A58B-46E18D8B9259}"/>
              </a:ext>
            </a:extLst>
          </p:cNvPr>
          <p:cNvSpPr/>
          <p:nvPr userDrawn="1"/>
        </p:nvSpPr>
        <p:spPr bwMode="auto">
          <a:xfrm>
            <a:off x="11125194" y="0"/>
            <a:ext cx="1066807" cy="1295400"/>
          </a:xfrm>
          <a:prstGeom prst="rect">
            <a:avLst/>
          </a:prstGeom>
          <a:solidFill>
            <a:srgbClr val="F898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Isosceles Triangle 11">
            <a:extLst>
              <a:ext uri="{FF2B5EF4-FFF2-40B4-BE49-F238E27FC236}">
                <a16:creationId xmlns:a16="http://schemas.microsoft.com/office/drawing/2014/main" id="{D30D8436-F80E-4D1D-8C80-239934344408}"/>
              </a:ext>
            </a:extLst>
          </p:cNvPr>
          <p:cNvSpPr/>
          <p:nvPr userDrawn="1"/>
        </p:nvSpPr>
        <p:spPr bwMode="auto">
          <a:xfrm rot="10800000" flipH="1">
            <a:off x="11125187" y="-3048"/>
            <a:ext cx="304812" cy="1298448"/>
          </a:xfrm>
          <a:prstGeom prst="triangle">
            <a:avLst>
              <a:gd name="adj" fmla="val 0"/>
            </a:avLst>
          </a:prstGeom>
          <a:solidFill>
            <a:srgbClr val="1437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71627964"/>
      </p:ext>
    </p:extLst>
  </p:cSld>
  <p:clrMap bg1="lt1" tx1="dk1" bg2="lt2" tx2="dk2" accent1="accent1" accent2="accent2" accent3="accent3" accent4="accent4" accent5="accent5" accent6="accent6" hlink="hlink" folHlink="folHlink"/>
  <p:sldLayoutIdLst>
    <p:sldLayoutId id="2147483787" r:id="rId1"/>
    <p:sldLayoutId id="2147483798" r:id="rId2"/>
    <p:sldLayoutId id="2147483799" r:id="rId3"/>
    <p:sldLayoutId id="2147483802" r:id="rId4"/>
    <p:sldLayoutId id="2147483791" r:id="rId5"/>
    <p:sldLayoutId id="2147483803" r:id="rId6"/>
  </p:sldLayoutIdLst>
  <p:hf hdr="0" ftr="0" dt="0"/>
  <p:txStyles>
    <p:titleStyle>
      <a:lvl1pPr algn="l" rtl="0" eaLnBrk="1" fontAlgn="base" hangingPunct="1">
        <a:spcBef>
          <a:spcPct val="0"/>
        </a:spcBef>
        <a:spcAft>
          <a:spcPct val="0"/>
        </a:spcAft>
        <a:defRPr sz="4200" b="1" spc="-111" baseline="0">
          <a:solidFill>
            <a:schemeClr val="bg1"/>
          </a:solidFill>
          <a:latin typeface="Arial" charset="0"/>
          <a:ea typeface="+mj-ea"/>
          <a:cs typeface="+mj-cs"/>
        </a:defRPr>
      </a:lvl1pPr>
      <a:lvl2pPr algn="l" rtl="0" eaLnBrk="1" fontAlgn="base" hangingPunct="1">
        <a:spcBef>
          <a:spcPct val="0"/>
        </a:spcBef>
        <a:spcAft>
          <a:spcPct val="0"/>
        </a:spcAft>
        <a:defRPr sz="4200" b="1">
          <a:solidFill>
            <a:srgbClr val="007CC2"/>
          </a:solidFill>
          <a:latin typeface="Arial" charset="0"/>
        </a:defRPr>
      </a:lvl2pPr>
      <a:lvl3pPr algn="l" rtl="0" eaLnBrk="1" fontAlgn="base" hangingPunct="1">
        <a:spcBef>
          <a:spcPct val="0"/>
        </a:spcBef>
        <a:spcAft>
          <a:spcPct val="0"/>
        </a:spcAft>
        <a:defRPr sz="4200" b="1">
          <a:solidFill>
            <a:srgbClr val="007CC2"/>
          </a:solidFill>
          <a:latin typeface="Arial" charset="0"/>
        </a:defRPr>
      </a:lvl3pPr>
      <a:lvl4pPr algn="l" rtl="0" eaLnBrk="1" fontAlgn="base" hangingPunct="1">
        <a:spcBef>
          <a:spcPct val="0"/>
        </a:spcBef>
        <a:spcAft>
          <a:spcPct val="0"/>
        </a:spcAft>
        <a:defRPr sz="4200" b="1">
          <a:solidFill>
            <a:srgbClr val="007CC2"/>
          </a:solidFill>
          <a:latin typeface="Arial" charset="0"/>
        </a:defRPr>
      </a:lvl4pPr>
      <a:lvl5pPr algn="l" rtl="0" eaLnBrk="1" fontAlgn="base" hangingPunct="1">
        <a:spcBef>
          <a:spcPct val="0"/>
        </a:spcBef>
        <a:spcAft>
          <a:spcPct val="0"/>
        </a:spcAft>
        <a:defRPr sz="4200" b="1">
          <a:solidFill>
            <a:srgbClr val="007CC2"/>
          </a:solidFill>
          <a:latin typeface="Arial" charset="0"/>
        </a:defRPr>
      </a:lvl5pPr>
      <a:lvl6pPr marL="457189" algn="l" rtl="0" eaLnBrk="1" fontAlgn="base" hangingPunct="1">
        <a:spcBef>
          <a:spcPct val="0"/>
        </a:spcBef>
        <a:spcAft>
          <a:spcPct val="0"/>
        </a:spcAft>
        <a:defRPr sz="4200" b="1">
          <a:solidFill>
            <a:srgbClr val="B20838"/>
          </a:solidFill>
          <a:latin typeface="Arial" charset="0"/>
        </a:defRPr>
      </a:lvl6pPr>
      <a:lvl7pPr marL="914377" algn="l" rtl="0" eaLnBrk="1" fontAlgn="base" hangingPunct="1">
        <a:spcBef>
          <a:spcPct val="0"/>
        </a:spcBef>
        <a:spcAft>
          <a:spcPct val="0"/>
        </a:spcAft>
        <a:defRPr sz="4200" b="1">
          <a:solidFill>
            <a:srgbClr val="B20838"/>
          </a:solidFill>
          <a:latin typeface="Arial" charset="0"/>
        </a:defRPr>
      </a:lvl7pPr>
      <a:lvl8pPr marL="1371566" algn="l" rtl="0" eaLnBrk="1" fontAlgn="base" hangingPunct="1">
        <a:spcBef>
          <a:spcPct val="0"/>
        </a:spcBef>
        <a:spcAft>
          <a:spcPct val="0"/>
        </a:spcAft>
        <a:defRPr sz="4200" b="1">
          <a:solidFill>
            <a:srgbClr val="B20838"/>
          </a:solidFill>
          <a:latin typeface="Arial" charset="0"/>
        </a:defRPr>
      </a:lvl8pPr>
      <a:lvl9pPr marL="1828754" algn="l" rtl="0" eaLnBrk="1" fontAlgn="base" hangingPunct="1">
        <a:spcBef>
          <a:spcPct val="0"/>
        </a:spcBef>
        <a:spcAft>
          <a:spcPct val="0"/>
        </a:spcAft>
        <a:defRPr sz="4200" b="1">
          <a:solidFill>
            <a:srgbClr val="B20838"/>
          </a:solidFill>
          <a:latin typeface="Arial" charset="0"/>
        </a:defRPr>
      </a:lvl9pPr>
    </p:titleStyle>
    <p:bodyStyle>
      <a:lvl1pPr marL="342891" indent="-342891" algn="l" rtl="0" eaLnBrk="1" fontAlgn="base" hangingPunct="1">
        <a:spcBef>
          <a:spcPct val="20000"/>
        </a:spcBef>
        <a:spcAft>
          <a:spcPct val="0"/>
        </a:spcAft>
        <a:buClr>
          <a:srgbClr val="B20838"/>
        </a:buClr>
        <a:buFont typeface="Wingdings" pitchFamily="2" charset="2"/>
        <a:buChar char="§"/>
        <a:defRPr sz="3200">
          <a:solidFill>
            <a:schemeClr val="tx1"/>
          </a:solidFill>
          <a:latin typeface="Arial" charset="0"/>
          <a:ea typeface="+mn-ea"/>
          <a:cs typeface="+mn-cs"/>
        </a:defRPr>
      </a:lvl1pPr>
      <a:lvl2pPr marL="742932" indent="-285744" algn="l" rtl="0" eaLnBrk="1" fontAlgn="base" hangingPunct="1">
        <a:spcBef>
          <a:spcPct val="20000"/>
        </a:spcBef>
        <a:spcAft>
          <a:spcPct val="0"/>
        </a:spcAft>
        <a:buClr>
          <a:srgbClr val="B20838"/>
        </a:buClr>
        <a:buFont typeface="Courier New" pitchFamily="49" charset="0"/>
        <a:buChar char="o"/>
        <a:defRPr sz="2800">
          <a:solidFill>
            <a:schemeClr val="tx1"/>
          </a:solidFill>
          <a:latin typeface="Arial" charset="0"/>
        </a:defRPr>
      </a:lvl2pPr>
      <a:lvl3pPr marL="1142971" indent="-228594" algn="l" rtl="0" eaLnBrk="1" fontAlgn="base" hangingPunct="1">
        <a:spcBef>
          <a:spcPct val="20000"/>
        </a:spcBef>
        <a:spcAft>
          <a:spcPct val="0"/>
        </a:spcAft>
        <a:buClr>
          <a:srgbClr val="B20838"/>
        </a:buClr>
        <a:buFont typeface="Wingdings" pitchFamily="2" charset="2"/>
        <a:buChar char="§"/>
        <a:defRPr sz="2400">
          <a:solidFill>
            <a:schemeClr val="tx1"/>
          </a:solidFill>
          <a:latin typeface="Arial" charset="0"/>
        </a:defRPr>
      </a:lvl3pPr>
      <a:lvl4pPr marL="1600160" indent="-228594" algn="l" rtl="0" eaLnBrk="1" fontAlgn="base" hangingPunct="1">
        <a:spcBef>
          <a:spcPct val="20000"/>
        </a:spcBef>
        <a:spcAft>
          <a:spcPct val="0"/>
        </a:spcAft>
        <a:buClr>
          <a:schemeClr val="accent2"/>
        </a:buClr>
        <a:buSzPct val="70000"/>
        <a:buFont typeface="Wingdings" pitchFamily="2" charset="2"/>
        <a:buChar char="¨"/>
        <a:defRPr sz="2000">
          <a:solidFill>
            <a:srgbClr val="00447C"/>
          </a:solidFill>
          <a:latin typeface="Arial" charset="0"/>
        </a:defRPr>
      </a:lvl4pPr>
      <a:lvl5pPr marL="2057349" indent="-228594" algn="l" rtl="0" eaLnBrk="1" fontAlgn="base" hangingPunct="1">
        <a:spcBef>
          <a:spcPct val="20000"/>
        </a:spcBef>
        <a:spcAft>
          <a:spcPct val="0"/>
        </a:spcAft>
        <a:buClr>
          <a:schemeClr val="bg2"/>
        </a:buClr>
        <a:buFont typeface="Wingdings" pitchFamily="2" charset="2"/>
        <a:buChar char="§"/>
        <a:defRPr sz="2000">
          <a:solidFill>
            <a:srgbClr val="00447C"/>
          </a:solidFill>
          <a:latin typeface="Arial" charset="0"/>
        </a:defRPr>
      </a:lvl5pPr>
      <a:lvl6pPr marL="2514537"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726"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8914"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103"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poncier.org/blog/?cat=5"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6BF5-4A8D-4CF4-9AC5-175E3B9BB74E}"/>
              </a:ext>
            </a:extLst>
          </p:cNvPr>
          <p:cNvSpPr>
            <a:spLocks noGrp="1"/>
          </p:cNvSpPr>
          <p:nvPr>
            <p:ph type="ctrTitle"/>
          </p:nvPr>
        </p:nvSpPr>
        <p:spPr/>
        <p:txBody>
          <a:bodyPr>
            <a:normAutofit fontScale="90000"/>
          </a:bodyPr>
          <a:lstStyle/>
          <a:p>
            <a:r>
              <a:rPr lang="en-US" dirty="0"/>
              <a:t>A Dialogue With VA</a:t>
            </a:r>
          </a:p>
        </p:txBody>
      </p:sp>
      <p:sp>
        <p:nvSpPr>
          <p:cNvPr id="3" name="Subtitle 2">
            <a:extLst>
              <a:ext uri="{FF2B5EF4-FFF2-40B4-BE49-F238E27FC236}">
                <a16:creationId xmlns:a16="http://schemas.microsoft.com/office/drawing/2014/main" id="{02544EF0-8494-4760-AA51-B3544E1A79B7}"/>
              </a:ext>
            </a:extLst>
          </p:cNvPr>
          <p:cNvSpPr>
            <a:spLocks noGrp="1"/>
          </p:cNvSpPr>
          <p:nvPr>
            <p:ph type="subTitle" idx="1"/>
          </p:nvPr>
        </p:nvSpPr>
        <p:spPr/>
        <p:txBody>
          <a:bodyPr/>
          <a:lstStyle/>
          <a:p>
            <a:r>
              <a:rPr lang="en-US" dirty="0"/>
              <a:t>Kristina Borror, Cynthia Boudreaux, Karen Jeans, and Molly Klote </a:t>
            </a:r>
          </a:p>
        </p:txBody>
      </p:sp>
    </p:spTree>
    <p:extLst>
      <p:ext uri="{BB962C8B-B14F-4D97-AF65-F5344CB8AC3E}">
        <p14:creationId xmlns:p14="http://schemas.microsoft.com/office/powerpoint/2010/main" val="53290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4B02B-A1D3-4407-AE06-66CB9779C886}"/>
              </a:ext>
            </a:extLst>
          </p:cNvPr>
          <p:cNvSpPr>
            <a:spLocks noGrp="1"/>
          </p:cNvSpPr>
          <p:nvPr>
            <p:ph idx="1"/>
          </p:nvPr>
        </p:nvSpPr>
        <p:spPr/>
        <p:txBody>
          <a:bodyPr>
            <a:normAutofit/>
          </a:bodyPr>
          <a:lstStyle/>
          <a:p>
            <a:pPr marL="0" indent="0">
              <a:buNone/>
            </a:pPr>
            <a:r>
              <a:rPr lang="en-US" sz="2600" b="1" u="sng" dirty="0"/>
              <a:t>Urban Myth #3</a:t>
            </a:r>
            <a:r>
              <a:rPr lang="en-US" sz="2600" dirty="0"/>
              <a:t>:  VA does not support the cooperative research provision (single IRB) in 38 CFR §16.114.</a:t>
            </a:r>
          </a:p>
          <a:p>
            <a:pPr marL="0" indent="0">
              <a:buNone/>
            </a:pPr>
            <a:endParaRPr lang="en-US" sz="2600" dirty="0"/>
          </a:p>
          <a:p>
            <a:pPr marL="0" indent="0">
              <a:buNone/>
            </a:pPr>
            <a:r>
              <a:rPr lang="en-US" sz="2600" b="1" u="sng" dirty="0">
                <a:solidFill>
                  <a:srgbClr val="00447C"/>
                </a:solidFill>
              </a:rPr>
              <a:t>Answer</a:t>
            </a:r>
            <a:r>
              <a:rPr lang="en-US" sz="2600" b="1" dirty="0">
                <a:solidFill>
                  <a:srgbClr val="00447C"/>
                </a:solidFill>
              </a:rPr>
              <a:t>:  False.  VA fully supports the use of a single IRB whenever possible. VA’s demonstrated that commitment over 10 years ago when it established the infrastructure to stand up and support the VA Central IRB. VA has learned through its extensive experience that one size does not fit all. Some flexibility does not undermine the VA’s commitment to use of a single IRB in VA research when it supports human subjects protections and also supports efficiency. </a:t>
            </a:r>
          </a:p>
        </p:txBody>
      </p:sp>
      <p:sp>
        <p:nvSpPr>
          <p:cNvPr id="3" name="Title 2">
            <a:extLst>
              <a:ext uri="{FF2B5EF4-FFF2-40B4-BE49-F238E27FC236}">
                <a16:creationId xmlns:a16="http://schemas.microsoft.com/office/drawing/2014/main" id="{5275B368-A968-4457-AAC7-3325136F9E9C}"/>
              </a:ext>
            </a:extLst>
          </p:cNvPr>
          <p:cNvSpPr>
            <a:spLocks noGrp="1"/>
          </p:cNvSpPr>
          <p:nvPr>
            <p:ph type="title"/>
          </p:nvPr>
        </p:nvSpPr>
        <p:spPr>
          <a:xfrm>
            <a:off x="533400" y="150018"/>
            <a:ext cx="11074400" cy="1071563"/>
          </a:xfrm>
        </p:spPr>
        <p:txBody>
          <a:bodyPr>
            <a:normAutofit fontScale="90000"/>
          </a:bodyPr>
          <a:lstStyle/>
          <a:p>
            <a:r>
              <a:rPr lang="en-US" dirty="0"/>
              <a:t>Urban Myths about the Cooperative Research (Single IRB) Provision in 38 CFR §16.114</a:t>
            </a:r>
          </a:p>
        </p:txBody>
      </p:sp>
    </p:spTree>
    <p:extLst>
      <p:ext uri="{BB962C8B-B14F-4D97-AF65-F5344CB8AC3E}">
        <p14:creationId xmlns:p14="http://schemas.microsoft.com/office/powerpoint/2010/main" val="17928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6382-A0D5-4DE6-885D-EA41320740BC}"/>
              </a:ext>
            </a:extLst>
          </p:cNvPr>
          <p:cNvSpPr>
            <a:spLocks noGrp="1"/>
          </p:cNvSpPr>
          <p:nvPr>
            <p:ph type="title"/>
          </p:nvPr>
        </p:nvSpPr>
        <p:spPr>
          <a:xfrm>
            <a:off x="304800" y="0"/>
            <a:ext cx="10515600" cy="1295399"/>
          </a:xfrm>
        </p:spPr>
        <p:txBody>
          <a:bodyPr/>
          <a:lstStyle/>
          <a:p>
            <a:r>
              <a:rPr lang="en-US" dirty="0"/>
              <a:t>One IRB is not another IRB</a:t>
            </a:r>
          </a:p>
        </p:txBody>
      </p:sp>
      <p:sp>
        <p:nvSpPr>
          <p:cNvPr id="3" name="Content Placeholder 2">
            <a:extLst>
              <a:ext uri="{FF2B5EF4-FFF2-40B4-BE49-F238E27FC236}">
                <a16:creationId xmlns:a16="http://schemas.microsoft.com/office/drawing/2014/main" id="{DC51C7EF-C7F5-41C1-B0B7-B7CF3D363AD3}"/>
              </a:ext>
            </a:extLst>
          </p:cNvPr>
          <p:cNvSpPr>
            <a:spLocks noGrp="1"/>
          </p:cNvSpPr>
          <p:nvPr>
            <p:ph idx="1"/>
          </p:nvPr>
        </p:nvSpPr>
        <p:spPr/>
        <p:txBody>
          <a:bodyPr/>
          <a:lstStyle/>
          <a:p>
            <a:pPr marL="0" indent="0">
              <a:buNone/>
            </a:pPr>
            <a:r>
              <a:rPr lang="en-US" dirty="0">
                <a:solidFill>
                  <a:srgbClr val="14375D"/>
                </a:solidFill>
              </a:rPr>
              <a:t>1</a:t>
            </a:r>
          </a:p>
        </p:txBody>
      </p:sp>
      <p:sp>
        <p:nvSpPr>
          <p:cNvPr id="4" name="TextBox 3">
            <a:extLst>
              <a:ext uri="{FF2B5EF4-FFF2-40B4-BE49-F238E27FC236}">
                <a16:creationId xmlns:a16="http://schemas.microsoft.com/office/drawing/2014/main" id="{9E19FBC0-2505-42FA-B88B-E29D90C441D1}"/>
              </a:ext>
            </a:extLst>
          </p:cNvPr>
          <p:cNvSpPr txBox="1"/>
          <p:nvPr/>
        </p:nvSpPr>
        <p:spPr>
          <a:xfrm>
            <a:off x="304800" y="1676400"/>
            <a:ext cx="11582400" cy="3539430"/>
          </a:xfrm>
          <a:prstGeom prst="rect">
            <a:avLst/>
          </a:prstGeom>
          <a:noFill/>
        </p:spPr>
        <p:txBody>
          <a:bodyPr wrap="square" rtlCol="0">
            <a:spAutoFit/>
          </a:bodyPr>
          <a:lstStyle/>
          <a:p>
            <a:pPr marL="342891" lvl="0" indent="-342891">
              <a:spcBef>
                <a:spcPct val="20000"/>
              </a:spcBef>
              <a:buClr>
                <a:srgbClr val="B20838"/>
              </a:buClr>
              <a:buFont typeface="Wingdings" pitchFamily="2" charset="2"/>
              <a:buChar char="§"/>
            </a:pPr>
            <a:r>
              <a:rPr lang="en-US" sz="2800" kern="0" dirty="0">
                <a:solidFill>
                  <a:srgbClr val="000000"/>
                </a:solidFill>
              </a:rPr>
              <a:t>How can I be sure the IRB is competent?</a:t>
            </a:r>
          </a:p>
          <a:p>
            <a:pPr marL="342891" lvl="0" indent="-342891">
              <a:spcBef>
                <a:spcPct val="20000"/>
              </a:spcBef>
              <a:buClr>
                <a:srgbClr val="B20838"/>
              </a:buClr>
              <a:buFont typeface="Wingdings" pitchFamily="2" charset="2"/>
              <a:buChar char="§"/>
            </a:pPr>
            <a:r>
              <a:rPr lang="en-US" sz="2800" kern="0" dirty="0">
                <a:solidFill>
                  <a:srgbClr val="000000"/>
                </a:solidFill>
              </a:rPr>
              <a:t>What is the particular expertise of the IRB for the study you are doing?</a:t>
            </a:r>
          </a:p>
          <a:p>
            <a:pPr marL="342891" lvl="0" indent="-342891">
              <a:spcBef>
                <a:spcPct val="20000"/>
              </a:spcBef>
              <a:buClr>
                <a:srgbClr val="B20838"/>
              </a:buClr>
              <a:buFont typeface="Wingdings" pitchFamily="2" charset="2"/>
              <a:buChar char="§"/>
            </a:pPr>
            <a:r>
              <a:rPr lang="en-US" sz="2800" kern="0" dirty="0">
                <a:solidFill>
                  <a:srgbClr val="000000"/>
                </a:solidFill>
              </a:rPr>
              <a:t>How far do we go?</a:t>
            </a:r>
          </a:p>
          <a:p>
            <a:pPr marL="742932" lvl="1" indent="-285744">
              <a:spcBef>
                <a:spcPct val="20000"/>
              </a:spcBef>
              <a:buClr>
                <a:srgbClr val="B20838"/>
              </a:buClr>
              <a:buFont typeface="Courier New" pitchFamily="49" charset="0"/>
              <a:buChar char="o"/>
            </a:pPr>
            <a:r>
              <a:rPr lang="en-US" sz="2800" kern="0" dirty="0">
                <a:solidFill>
                  <a:srgbClr val="000000"/>
                </a:solidFill>
              </a:rPr>
              <a:t>Ask for their IRB SOP?</a:t>
            </a:r>
          </a:p>
          <a:p>
            <a:pPr marL="742932" lvl="1" indent="-285744">
              <a:spcBef>
                <a:spcPct val="20000"/>
              </a:spcBef>
              <a:buClr>
                <a:srgbClr val="B20838"/>
              </a:buClr>
              <a:buFont typeface="Courier New" pitchFamily="49" charset="0"/>
              <a:buChar char="o"/>
            </a:pPr>
            <a:r>
              <a:rPr lang="en-US" sz="2800" kern="0" dirty="0">
                <a:solidFill>
                  <a:srgbClr val="000000"/>
                </a:solidFill>
              </a:rPr>
              <a:t>Ask for their IRB roster?</a:t>
            </a:r>
          </a:p>
          <a:p>
            <a:pPr marL="742932" lvl="1" indent="-285744">
              <a:spcBef>
                <a:spcPct val="20000"/>
              </a:spcBef>
              <a:buClr>
                <a:srgbClr val="B20838"/>
              </a:buClr>
              <a:buFont typeface="Courier New" pitchFamily="49" charset="0"/>
              <a:buChar char="o"/>
            </a:pPr>
            <a:r>
              <a:rPr lang="en-US" sz="2800" kern="0" dirty="0">
                <a:solidFill>
                  <a:srgbClr val="000000"/>
                </a:solidFill>
              </a:rPr>
              <a:t>Ask to audit the IRB?</a:t>
            </a:r>
          </a:p>
        </p:txBody>
      </p:sp>
      <p:sp>
        <p:nvSpPr>
          <p:cNvPr id="5" name="TextBox 4">
            <a:extLst>
              <a:ext uri="{FF2B5EF4-FFF2-40B4-BE49-F238E27FC236}">
                <a16:creationId xmlns:a16="http://schemas.microsoft.com/office/drawing/2014/main" id="{1918CA11-D89A-4EF8-9A4B-28A428C31902}"/>
              </a:ext>
            </a:extLst>
          </p:cNvPr>
          <p:cNvSpPr txBox="1"/>
          <p:nvPr/>
        </p:nvSpPr>
        <p:spPr>
          <a:xfrm>
            <a:off x="-685800" y="5636843"/>
            <a:ext cx="9144000" cy="769441"/>
          </a:xfrm>
          <a:prstGeom prst="rect">
            <a:avLst/>
          </a:prstGeom>
          <a:noFill/>
        </p:spPr>
        <p:txBody>
          <a:bodyPr wrap="square" rtlCol="0">
            <a:spAutoFit/>
          </a:bodyPr>
          <a:lstStyle/>
          <a:p>
            <a:pPr algn="ctr"/>
            <a:r>
              <a:rPr lang="en-US" sz="4400" dirty="0"/>
              <a:t>TRUST BUT VERIFY!</a:t>
            </a:r>
          </a:p>
        </p:txBody>
      </p:sp>
      <p:pic>
        <p:nvPicPr>
          <p:cNvPr id="7" name="Picture 6">
            <a:extLst>
              <a:ext uri="{FF2B5EF4-FFF2-40B4-BE49-F238E27FC236}">
                <a16:creationId xmlns:a16="http://schemas.microsoft.com/office/drawing/2014/main" id="{35A2DD94-A522-4764-9E20-85E5897CBC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21285" y="2969842"/>
            <a:ext cx="4909201" cy="3436441"/>
          </a:xfrm>
          <a:prstGeom prst="rect">
            <a:avLst/>
          </a:prstGeom>
        </p:spPr>
      </p:pic>
    </p:spTree>
    <p:extLst>
      <p:ext uri="{BB962C8B-B14F-4D97-AF65-F5344CB8AC3E}">
        <p14:creationId xmlns:p14="http://schemas.microsoft.com/office/powerpoint/2010/main" val="71715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13927-A805-4CB7-83B5-754B97BD03F8}"/>
              </a:ext>
            </a:extLst>
          </p:cNvPr>
          <p:cNvSpPr>
            <a:spLocks noGrp="1"/>
          </p:cNvSpPr>
          <p:nvPr>
            <p:ph idx="1"/>
          </p:nvPr>
        </p:nvSpPr>
        <p:spPr/>
        <p:txBody>
          <a:bodyPr/>
          <a:lstStyle/>
          <a:p>
            <a:r>
              <a:rPr lang="en-US" sz="3200" dirty="0"/>
              <a:t>Working with other federal agencies and non-federal agencies and institutions</a:t>
            </a:r>
          </a:p>
          <a:p>
            <a:r>
              <a:rPr lang="en-US" sz="3200" dirty="0"/>
              <a:t>Standardized processes for requests and processing by VA Facilities:  </a:t>
            </a:r>
          </a:p>
          <a:p>
            <a:pPr lvl="1"/>
            <a:r>
              <a:rPr lang="en-US" dirty="0"/>
              <a:t>Pilot of application form completed</a:t>
            </a:r>
          </a:p>
          <a:p>
            <a:pPr lvl="1"/>
            <a:r>
              <a:rPr lang="en-US" dirty="0"/>
              <a:t>Standardizing process and dedicating resources for higher volume</a:t>
            </a:r>
          </a:p>
          <a:p>
            <a:r>
              <a:rPr lang="en-US" sz="3200" dirty="0"/>
              <a:t>List of proposed exceptions in review</a:t>
            </a:r>
          </a:p>
          <a:p>
            <a:r>
              <a:rPr lang="en-US" sz="3200" dirty="0"/>
              <a:t>Policy revision to support single IRB use</a:t>
            </a:r>
          </a:p>
        </p:txBody>
      </p:sp>
      <p:sp>
        <p:nvSpPr>
          <p:cNvPr id="3" name="Title 2">
            <a:extLst>
              <a:ext uri="{FF2B5EF4-FFF2-40B4-BE49-F238E27FC236}">
                <a16:creationId xmlns:a16="http://schemas.microsoft.com/office/drawing/2014/main" id="{97440953-79C4-4F5F-BF03-D9D751868C71}"/>
              </a:ext>
            </a:extLst>
          </p:cNvPr>
          <p:cNvSpPr>
            <a:spLocks noGrp="1"/>
          </p:cNvSpPr>
          <p:nvPr>
            <p:ph type="title"/>
          </p:nvPr>
        </p:nvSpPr>
        <p:spPr>
          <a:xfrm>
            <a:off x="457200" y="76200"/>
            <a:ext cx="11074400" cy="1071563"/>
          </a:xfrm>
        </p:spPr>
        <p:txBody>
          <a:bodyPr>
            <a:normAutofit fontScale="90000"/>
          </a:bodyPr>
          <a:lstStyle/>
          <a:p>
            <a:r>
              <a:rPr lang="en-US" dirty="0"/>
              <a:t>VA’s Work Towards Implementation of the Cooperative Research (Single IRB) Provision</a:t>
            </a:r>
          </a:p>
        </p:txBody>
      </p:sp>
    </p:spTree>
    <p:extLst>
      <p:ext uri="{BB962C8B-B14F-4D97-AF65-F5344CB8AC3E}">
        <p14:creationId xmlns:p14="http://schemas.microsoft.com/office/powerpoint/2010/main" val="149557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BD98A3-AB38-4E11-A6ED-0728D0E6E2B1}"/>
              </a:ext>
            </a:extLst>
          </p:cNvPr>
          <p:cNvSpPr>
            <a:spLocks noGrp="1"/>
          </p:cNvSpPr>
          <p:nvPr>
            <p:ph type="title"/>
          </p:nvPr>
        </p:nvSpPr>
        <p:spPr>
          <a:xfrm>
            <a:off x="558800" y="76200"/>
            <a:ext cx="11074400" cy="1071563"/>
          </a:xfrm>
        </p:spPr>
        <p:txBody>
          <a:bodyPr>
            <a:normAutofit fontScale="90000"/>
          </a:bodyPr>
          <a:lstStyle/>
          <a:p>
            <a:r>
              <a:rPr lang="en-US" dirty="0"/>
              <a:t>Application Form:  Request for Change in IRB Review for Single or Multiple Studies</a:t>
            </a:r>
          </a:p>
        </p:txBody>
      </p:sp>
      <p:pic>
        <p:nvPicPr>
          <p:cNvPr id="7" name="Content Placeholder 6">
            <a:extLst>
              <a:ext uri="{FF2B5EF4-FFF2-40B4-BE49-F238E27FC236}">
                <a16:creationId xmlns:a16="http://schemas.microsoft.com/office/drawing/2014/main" id="{5EC342B0-5D00-43DB-9049-B49586334462}"/>
              </a:ext>
            </a:extLst>
          </p:cNvPr>
          <p:cNvPicPr>
            <a:picLocks noGrp="1" noChangeAspect="1"/>
          </p:cNvPicPr>
          <p:nvPr>
            <p:ph idx="1"/>
          </p:nvPr>
        </p:nvPicPr>
        <p:blipFill rotWithShape="1">
          <a:blip r:embed="rId2"/>
          <a:srcRect l="19672" t="11474" r="20218" b="4919"/>
          <a:stretch/>
        </p:blipFill>
        <p:spPr>
          <a:xfrm>
            <a:off x="2895600" y="1291244"/>
            <a:ext cx="5921188" cy="5490556"/>
          </a:xfrm>
          <a:prstGeom prst="rect">
            <a:avLst/>
          </a:prstGeom>
          <a:ln>
            <a:solidFill>
              <a:schemeClr val="tx1"/>
            </a:solidFill>
          </a:ln>
        </p:spPr>
      </p:pic>
    </p:spTree>
    <p:extLst>
      <p:ext uri="{BB962C8B-B14F-4D97-AF65-F5344CB8AC3E}">
        <p14:creationId xmlns:p14="http://schemas.microsoft.com/office/powerpoint/2010/main" val="347077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8C8F0-91C9-45E9-8402-EFF2C32D1227}"/>
              </a:ext>
            </a:extLst>
          </p:cNvPr>
          <p:cNvSpPr>
            <a:spLocks noGrp="1"/>
          </p:cNvSpPr>
          <p:nvPr>
            <p:ph idx="1"/>
          </p:nvPr>
        </p:nvSpPr>
        <p:spPr/>
        <p:txBody>
          <a:bodyPr/>
          <a:lstStyle/>
          <a:p>
            <a:r>
              <a:rPr lang="en-US" sz="2200" dirty="0"/>
              <a:t>Use of commercial IRBs currently not allowed by policy in VHA Directive 1200.05</a:t>
            </a:r>
          </a:p>
          <a:p>
            <a:pPr lvl="1"/>
            <a:r>
              <a:rPr lang="en-US" sz="2200" dirty="0"/>
              <a:t>ORD working towards rapid policy revision</a:t>
            </a:r>
          </a:p>
          <a:p>
            <a:r>
              <a:rPr lang="en-US" sz="2200" dirty="0"/>
              <a:t>Identified and have resolved major issues with VHA Privacy, VA Office of Information Security, VA Office of Information Law, and Office of Research Oversight regarding requirements</a:t>
            </a:r>
          </a:p>
          <a:p>
            <a:pPr lvl="1"/>
            <a:r>
              <a:rPr lang="en-US" sz="2200" dirty="0"/>
              <a:t>Federal Acquisition Requirements (FAR)</a:t>
            </a:r>
          </a:p>
          <a:p>
            <a:pPr lvl="1"/>
            <a:r>
              <a:rPr lang="en-US" sz="2200" dirty="0"/>
              <a:t>Information Security for communication and transmission from VHA to the non-VA electronic information system</a:t>
            </a:r>
          </a:p>
          <a:p>
            <a:pPr lvl="1"/>
            <a:r>
              <a:rPr lang="en-US" sz="2200" dirty="0"/>
              <a:t>Federal Records Act and data ownership of records sent by VHA and processed by non-VA IRB</a:t>
            </a:r>
          </a:p>
          <a:p>
            <a:pPr lvl="1"/>
            <a:r>
              <a:rPr lang="en-US" sz="2200" dirty="0"/>
              <a:t>Health Insurance Portability and Accountability Act (HIPAA) and the Privacy Act of 1974</a:t>
            </a:r>
          </a:p>
        </p:txBody>
      </p:sp>
      <p:sp>
        <p:nvSpPr>
          <p:cNvPr id="3" name="Title 2">
            <a:extLst>
              <a:ext uri="{FF2B5EF4-FFF2-40B4-BE49-F238E27FC236}">
                <a16:creationId xmlns:a16="http://schemas.microsoft.com/office/drawing/2014/main" id="{D76AB1CE-8229-4E8B-871C-2A8E16F652CA}"/>
              </a:ext>
            </a:extLst>
          </p:cNvPr>
          <p:cNvSpPr>
            <a:spLocks noGrp="1"/>
          </p:cNvSpPr>
          <p:nvPr>
            <p:ph type="title"/>
          </p:nvPr>
        </p:nvSpPr>
        <p:spPr>
          <a:xfrm>
            <a:off x="152400" y="76200"/>
            <a:ext cx="11074400" cy="1071563"/>
          </a:xfrm>
        </p:spPr>
        <p:txBody>
          <a:bodyPr>
            <a:normAutofit fontScale="90000"/>
          </a:bodyPr>
          <a:lstStyle/>
          <a:p>
            <a:r>
              <a:rPr lang="en-US" sz="3200" dirty="0"/>
              <a:t>Facilitating Use of Single IRBs in VA Research:  </a:t>
            </a:r>
            <a:br>
              <a:rPr lang="en-US" sz="3200" dirty="0"/>
            </a:br>
            <a:r>
              <a:rPr lang="en-US" sz="3200" dirty="0"/>
              <a:t>Use of Commercial IRBs For Defined Set of VA Research Activities</a:t>
            </a:r>
          </a:p>
        </p:txBody>
      </p:sp>
    </p:spTree>
    <p:extLst>
      <p:ext uri="{BB962C8B-B14F-4D97-AF65-F5344CB8AC3E}">
        <p14:creationId xmlns:p14="http://schemas.microsoft.com/office/powerpoint/2010/main" val="379536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32E335-B2C5-4AC9-8256-D675CA701A88}"/>
              </a:ext>
            </a:extLst>
          </p:cNvPr>
          <p:cNvSpPr>
            <a:spLocks noGrp="1"/>
          </p:cNvSpPr>
          <p:nvPr>
            <p:ph idx="1"/>
          </p:nvPr>
        </p:nvSpPr>
        <p:spPr/>
        <p:txBody>
          <a:bodyPr/>
          <a:lstStyle/>
          <a:p>
            <a:r>
              <a:rPr lang="en-US" sz="2800" dirty="0"/>
              <a:t>Guidance and policy revisions related to 38 CFR §16.114 cooperative research (single IRB) provision</a:t>
            </a:r>
          </a:p>
          <a:p>
            <a:r>
              <a:rPr lang="en-US" sz="2800" dirty="0"/>
              <a:t>Policy revisions for primary VA policies related to the roles of IRBs and institutional responsibilities of the VA Facility’s Research and Development Committee</a:t>
            </a:r>
          </a:p>
          <a:p>
            <a:pPr lvl="1"/>
            <a:r>
              <a:rPr lang="en-US" sz="2800" dirty="0"/>
              <a:t>VHA Directive 1200.05</a:t>
            </a:r>
          </a:p>
          <a:p>
            <a:pPr lvl="1"/>
            <a:r>
              <a:rPr lang="en-US" sz="2800" dirty="0"/>
              <a:t>VHA Directive 1200.01</a:t>
            </a:r>
          </a:p>
        </p:txBody>
      </p:sp>
      <p:sp>
        <p:nvSpPr>
          <p:cNvPr id="3" name="Title 2">
            <a:extLst>
              <a:ext uri="{FF2B5EF4-FFF2-40B4-BE49-F238E27FC236}">
                <a16:creationId xmlns:a16="http://schemas.microsoft.com/office/drawing/2014/main" id="{7EA7709F-E195-4A4F-B584-7D17D79E2841}"/>
              </a:ext>
            </a:extLst>
          </p:cNvPr>
          <p:cNvSpPr>
            <a:spLocks noGrp="1"/>
          </p:cNvSpPr>
          <p:nvPr>
            <p:ph type="title"/>
          </p:nvPr>
        </p:nvSpPr>
        <p:spPr>
          <a:xfrm>
            <a:off x="609600" y="150018"/>
            <a:ext cx="11074400" cy="1071563"/>
          </a:xfrm>
        </p:spPr>
        <p:txBody>
          <a:bodyPr/>
          <a:lstStyle/>
          <a:p>
            <a:r>
              <a:rPr lang="en-US" dirty="0"/>
              <a:t>What’s Next</a:t>
            </a:r>
          </a:p>
        </p:txBody>
      </p:sp>
    </p:spTree>
    <p:extLst>
      <p:ext uri="{BB962C8B-B14F-4D97-AF65-F5344CB8AC3E}">
        <p14:creationId xmlns:p14="http://schemas.microsoft.com/office/powerpoint/2010/main" val="176119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958976"/>
            <a:ext cx="10363200" cy="1470025"/>
          </a:xfrm>
        </p:spPr>
        <p:txBody>
          <a:bodyPr/>
          <a:lstStyle/>
          <a:p>
            <a:r>
              <a:rPr lang="en-US" dirty="0"/>
              <a:t>Questions?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958976"/>
            <a:ext cx="10363200" cy="1470025"/>
          </a:xfrm>
        </p:spPr>
        <p:txBody>
          <a:bodyPr/>
          <a:lstStyle/>
          <a:p>
            <a:r>
              <a:rPr lang="en-US" dirty="0"/>
              <a:t>Thank You</a:t>
            </a:r>
          </a:p>
        </p:txBody>
      </p:sp>
    </p:spTree>
    <p:extLst>
      <p:ext uri="{BB962C8B-B14F-4D97-AF65-F5344CB8AC3E}">
        <p14:creationId xmlns:p14="http://schemas.microsoft.com/office/powerpoint/2010/main" val="116795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p:txBody>
          <a:bodyPr>
            <a:normAutofit fontScale="85000" lnSpcReduction="20000"/>
          </a:bodyPr>
          <a:lstStyle/>
          <a:p>
            <a:pPr lvl="0" algn="ctr">
              <a:buNone/>
              <a:defRPr/>
            </a:pPr>
            <a:endParaRPr lang="en-US" i="1" dirty="0"/>
          </a:p>
          <a:p>
            <a:pPr lvl="0" algn="ctr">
              <a:buNone/>
              <a:defRPr/>
            </a:pPr>
            <a:r>
              <a:rPr lang="en-US" i="1" dirty="0"/>
              <a:t>I have no relevant personal/professional/financial relationship(s) with respect to this educational activity</a:t>
            </a:r>
          </a:p>
          <a:p>
            <a:pPr lvl="0" algn="ctr">
              <a:buNone/>
              <a:defRPr/>
            </a:pPr>
            <a:endParaRPr lang="en-US" i="1" dirty="0"/>
          </a:p>
          <a:p>
            <a:pPr lvl="0" algn="ctr">
              <a:buNone/>
              <a:defRPr/>
            </a:pPr>
            <a:endParaRPr lang="en-US" i="1" dirty="0"/>
          </a:p>
          <a:p>
            <a:pPr lvl="0" algn="ctr">
              <a:buNone/>
              <a:defRPr/>
            </a:pPr>
            <a:r>
              <a:rPr lang="en-US" i="1" dirty="0"/>
              <a:t>Molly Klote, MD, CIP</a:t>
            </a:r>
          </a:p>
          <a:p>
            <a:pPr lvl="0" algn="ctr">
              <a:buNone/>
              <a:defRPr/>
            </a:pPr>
            <a:r>
              <a:rPr lang="en-US" i="1" dirty="0"/>
              <a:t>C. Karen Jeans, PhD, CCRN, CIP</a:t>
            </a:r>
          </a:p>
          <a:p>
            <a:pPr lvl="0" algn="ctr">
              <a:buNone/>
              <a:defRPr/>
            </a:pPr>
            <a:r>
              <a:rPr lang="en-US" i="1" dirty="0"/>
              <a:t>Kristina Borror, PhD</a:t>
            </a:r>
          </a:p>
          <a:p>
            <a:pPr lvl="0" algn="ctr">
              <a:buNone/>
              <a:defRPr/>
            </a:pPr>
            <a:r>
              <a:rPr lang="en-US" i="1" dirty="0"/>
              <a:t>Cynthia Boudreaux, MEd</a:t>
            </a:r>
          </a:p>
        </p:txBody>
      </p:sp>
      <p:sp>
        <p:nvSpPr>
          <p:cNvPr id="4" name="Title 3"/>
          <p:cNvSpPr>
            <a:spLocks noGrp="1"/>
          </p:cNvSpPr>
          <p:nvPr>
            <p:ph type="title"/>
          </p:nvPr>
        </p:nvSpPr>
        <p:spPr/>
        <p:txBody>
          <a:bodyPr/>
          <a:lstStyle/>
          <a:p>
            <a:pPr lvl="0"/>
            <a:r>
              <a:rPr lang="en-US" sz="5067" dirty="0"/>
              <a:t>Disclosures:</a:t>
            </a:r>
          </a:p>
        </p:txBody>
      </p:sp>
      <p:sp>
        <p:nvSpPr>
          <p:cNvPr id="8" name="Title 1"/>
          <p:cNvSpPr txBox="1">
            <a:spLocks/>
          </p:cNvSpPr>
          <p:nvPr/>
        </p:nvSpPr>
        <p:spPr>
          <a:xfrm>
            <a:off x="609600" y="274639"/>
            <a:ext cx="10972800" cy="1020763"/>
          </a:xfrm>
          <a:prstGeom prst="rect">
            <a:avLst/>
          </a:prstGeom>
        </p:spPr>
        <p:txBody>
          <a:bodyPr vert="horz" lIns="121920" tIns="60960" rIns="121920" bIns="60960" rtlCol="0" anchor="ctr">
            <a:normAutofit/>
          </a:bodyPr>
          <a:lstStyle>
            <a:lvl1pPr>
              <a:defRPr/>
            </a:lvl1pPr>
          </a:lstStyle>
          <a:p>
            <a:pPr algn="ctr" defTabSz="1219170" fontAlgn="auto">
              <a:spcAft>
                <a:spcPts val="0"/>
              </a:spcAft>
              <a:defRPr/>
            </a:pPr>
            <a:endParaRPr lang="en-US" sz="5867" dirty="0">
              <a:latin typeface="Arial" pitchFamily="34" charset="0"/>
              <a:ea typeface="+mj-ea"/>
              <a:cs typeface="Arial" pitchFamily="34" charset="0"/>
            </a:endParaRPr>
          </a:p>
        </p:txBody>
      </p:sp>
    </p:spTree>
    <p:extLst>
      <p:ext uri="{BB962C8B-B14F-4D97-AF65-F5344CB8AC3E}">
        <p14:creationId xmlns:p14="http://schemas.microsoft.com/office/powerpoint/2010/main" val="226179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15891C-9B4F-407A-ACFF-9BAAA438A67B}"/>
              </a:ext>
            </a:extLst>
          </p:cNvPr>
          <p:cNvSpPr>
            <a:spLocks noGrp="1"/>
          </p:cNvSpPr>
          <p:nvPr>
            <p:ph idx="1"/>
          </p:nvPr>
        </p:nvSpPr>
        <p:spPr/>
        <p:txBody>
          <a:bodyPr/>
          <a:lstStyle/>
          <a:p>
            <a:pPr marL="0" indent="0">
              <a:buNone/>
            </a:pPr>
            <a:r>
              <a:rPr lang="en-US" sz="2400" dirty="0"/>
              <a:t>Update the VA and other interested parties on infrastructure changes and proposed VA policy</a:t>
            </a:r>
          </a:p>
          <a:p>
            <a:pPr lvl="1"/>
            <a:r>
              <a:rPr lang="en-US" sz="2400" dirty="0"/>
              <a:t>VA Innovation and Research Review Service (VAIRRS)</a:t>
            </a:r>
          </a:p>
          <a:p>
            <a:pPr lvl="1"/>
            <a:r>
              <a:rPr lang="en-US" sz="2400" dirty="0"/>
              <a:t>VA Electronic Determination Aid (VAEDA)</a:t>
            </a:r>
          </a:p>
          <a:p>
            <a:pPr lvl="1"/>
            <a:r>
              <a:rPr lang="en-US" sz="2400" dirty="0"/>
              <a:t>Single IRB Provision (38 CFR 16.114)</a:t>
            </a:r>
          </a:p>
          <a:p>
            <a:pPr lvl="2"/>
            <a:r>
              <a:rPr lang="en-US" sz="2400" dirty="0"/>
              <a:t>Urban myths</a:t>
            </a:r>
          </a:p>
          <a:p>
            <a:pPr lvl="2"/>
            <a:r>
              <a:rPr lang="en-US" sz="2400" dirty="0"/>
              <a:t>Work towards implementation of the Cooperative Research (Single IRB) provision</a:t>
            </a:r>
          </a:p>
          <a:p>
            <a:pPr lvl="3"/>
            <a:r>
              <a:rPr lang="en-US" sz="2400" dirty="0"/>
              <a:t>Process and policy revisions</a:t>
            </a:r>
          </a:p>
          <a:p>
            <a:pPr lvl="3"/>
            <a:r>
              <a:rPr lang="en-US" sz="2400" dirty="0"/>
              <a:t>Use of commercial IRBs by VA Facilities in multi-site research</a:t>
            </a:r>
          </a:p>
          <a:p>
            <a:pPr marL="1371566" lvl="3" indent="0">
              <a:buNone/>
            </a:pPr>
            <a:endParaRPr lang="en-US" dirty="0"/>
          </a:p>
          <a:p>
            <a:pPr marL="457188" lvl="1" indent="0">
              <a:buNone/>
            </a:pPr>
            <a:endParaRPr lang="en-US" dirty="0"/>
          </a:p>
        </p:txBody>
      </p:sp>
      <p:sp>
        <p:nvSpPr>
          <p:cNvPr id="3" name="Title 2">
            <a:extLst>
              <a:ext uri="{FF2B5EF4-FFF2-40B4-BE49-F238E27FC236}">
                <a16:creationId xmlns:a16="http://schemas.microsoft.com/office/drawing/2014/main" id="{A127C4A2-2CF2-4AC2-95D4-60DDF26A3050}"/>
              </a:ext>
            </a:extLst>
          </p:cNvPr>
          <p:cNvSpPr>
            <a:spLocks noGrp="1"/>
          </p:cNvSpPr>
          <p:nvPr>
            <p:ph type="title"/>
          </p:nvPr>
        </p:nvSpPr>
        <p:spPr/>
        <p:txBody>
          <a:bodyPr>
            <a:normAutofit/>
          </a:bodyPr>
          <a:lstStyle/>
          <a:p>
            <a:r>
              <a:rPr lang="en-US" dirty="0"/>
              <a:t>Objectives</a:t>
            </a:r>
          </a:p>
        </p:txBody>
      </p:sp>
    </p:spTree>
    <p:extLst>
      <p:ext uri="{BB962C8B-B14F-4D97-AF65-F5344CB8AC3E}">
        <p14:creationId xmlns:p14="http://schemas.microsoft.com/office/powerpoint/2010/main" val="45891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70175-65E0-4E8C-B003-49DFC0C20278}"/>
              </a:ext>
            </a:extLst>
          </p:cNvPr>
          <p:cNvSpPr>
            <a:spLocks noGrp="1"/>
          </p:cNvSpPr>
          <p:nvPr>
            <p:ph idx="1"/>
          </p:nvPr>
        </p:nvSpPr>
        <p:spPr/>
        <p:txBody>
          <a:bodyPr/>
          <a:lstStyle/>
          <a:p>
            <a:r>
              <a:rPr lang="en-US" dirty="0"/>
              <a:t>Committee based commercial product – IRBNet</a:t>
            </a:r>
          </a:p>
          <a:p>
            <a:r>
              <a:rPr lang="en-US" dirty="0"/>
              <a:t>Tiered roll out over 2-3 years</a:t>
            </a:r>
          </a:p>
          <a:p>
            <a:r>
              <a:rPr lang="en-US" dirty="0"/>
              <a:t>Authority to Operate (ATO) in place</a:t>
            </a:r>
          </a:p>
          <a:p>
            <a:r>
              <a:rPr lang="en-US" dirty="0"/>
              <a:t>Standardized forms, templates, letters</a:t>
            </a:r>
          </a:p>
          <a:p>
            <a:r>
              <a:rPr lang="en-US" dirty="0"/>
              <a:t>Business intelligence platform for dashboards</a:t>
            </a:r>
          </a:p>
          <a:p>
            <a:r>
              <a:rPr lang="en-US" dirty="0"/>
              <a:t>In person training – “super users”</a:t>
            </a:r>
          </a:p>
        </p:txBody>
      </p:sp>
      <p:sp>
        <p:nvSpPr>
          <p:cNvPr id="3" name="Title 2">
            <a:extLst>
              <a:ext uri="{FF2B5EF4-FFF2-40B4-BE49-F238E27FC236}">
                <a16:creationId xmlns:a16="http://schemas.microsoft.com/office/drawing/2014/main" id="{08A473FF-E4BA-4BFA-B830-ED2721C90B1F}"/>
              </a:ext>
            </a:extLst>
          </p:cNvPr>
          <p:cNvSpPr>
            <a:spLocks noGrp="1"/>
          </p:cNvSpPr>
          <p:nvPr>
            <p:ph type="title"/>
          </p:nvPr>
        </p:nvSpPr>
        <p:spPr>
          <a:xfrm>
            <a:off x="457200" y="76200"/>
            <a:ext cx="11074400" cy="1071563"/>
          </a:xfrm>
        </p:spPr>
        <p:txBody>
          <a:bodyPr>
            <a:normAutofit fontScale="90000"/>
          </a:bodyPr>
          <a:lstStyle/>
          <a:p>
            <a:r>
              <a:rPr lang="en-US" dirty="0"/>
              <a:t>VA Innovation and Research Review System: VAIRRS</a:t>
            </a:r>
          </a:p>
        </p:txBody>
      </p:sp>
    </p:spTree>
    <p:extLst>
      <p:ext uri="{BB962C8B-B14F-4D97-AF65-F5344CB8AC3E}">
        <p14:creationId xmlns:p14="http://schemas.microsoft.com/office/powerpoint/2010/main" val="32541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043E18-9871-4C67-8FEC-C02FAD08BF2A}"/>
              </a:ext>
            </a:extLst>
          </p:cNvPr>
          <p:cNvSpPr>
            <a:spLocks noGrp="1"/>
          </p:cNvSpPr>
          <p:nvPr>
            <p:ph idx="1"/>
          </p:nvPr>
        </p:nvSpPr>
        <p:spPr/>
        <p:txBody>
          <a:bodyPr/>
          <a:lstStyle/>
          <a:p>
            <a:r>
              <a:rPr lang="en-US" dirty="0"/>
              <a:t>Demonstration</a:t>
            </a:r>
          </a:p>
          <a:p>
            <a:pPr marL="0" indent="0">
              <a:buNone/>
            </a:pPr>
            <a:endParaRPr lang="en-US" dirty="0"/>
          </a:p>
        </p:txBody>
      </p:sp>
      <p:sp>
        <p:nvSpPr>
          <p:cNvPr id="3" name="Title 2">
            <a:extLst>
              <a:ext uri="{FF2B5EF4-FFF2-40B4-BE49-F238E27FC236}">
                <a16:creationId xmlns:a16="http://schemas.microsoft.com/office/drawing/2014/main" id="{26D2ADF5-7675-4FCB-8DA8-1BA31DB625C1}"/>
              </a:ext>
            </a:extLst>
          </p:cNvPr>
          <p:cNvSpPr>
            <a:spLocks noGrp="1"/>
          </p:cNvSpPr>
          <p:nvPr>
            <p:ph type="title"/>
          </p:nvPr>
        </p:nvSpPr>
        <p:spPr/>
        <p:txBody>
          <a:bodyPr/>
          <a:lstStyle/>
          <a:p>
            <a:r>
              <a:rPr lang="en-US" dirty="0"/>
              <a:t>VAEDA</a:t>
            </a:r>
          </a:p>
        </p:txBody>
      </p:sp>
    </p:spTree>
    <p:extLst>
      <p:ext uri="{BB962C8B-B14F-4D97-AF65-F5344CB8AC3E}">
        <p14:creationId xmlns:p14="http://schemas.microsoft.com/office/powerpoint/2010/main" val="269207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801E4-DF03-43F5-8FD0-EC2EAC54D96E}"/>
              </a:ext>
            </a:extLst>
          </p:cNvPr>
          <p:cNvSpPr>
            <a:spLocks noGrp="1"/>
          </p:cNvSpPr>
          <p:nvPr>
            <p:ph idx="1"/>
          </p:nvPr>
        </p:nvSpPr>
        <p:spPr>
          <a:xfrm>
            <a:off x="-2610189" y="1176337"/>
            <a:ext cx="20303067" cy="6080214"/>
          </a:xfrm>
        </p:spPr>
        <p:txBody>
          <a:bodyPr/>
          <a:lstStyle/>
          <a:p>
            <a:pPr marL="0" indent="0">
              <a:buNone/>
            </a:pPr>
            <a:r>
              <a:rPr lang="en-US" dirty="0"/>
              <a:t> </a:t>
            </a:r>
          </a:p>
        </p:txBody>
      </p:sp>
      <p:sp>
        <p:nvSpPr>
          <p:cNvPr id="3" name="Title 2">
            <a:extLst>
              <a:ext uri="{FF2B5EF4-FFF2-40B4-BE49-F238E27FC236}">
                <a16:creationId xmlns:a16="http://schemas.microsoft.com/office/drawing/2014/main" id="{691A6161-9669-4F35-A8F8-D5B7E2E53FD2}"/>
              </a:ext>
            </a:extLst>
          </p:cNvPr>
          <p:cNvSpPr>
            <a:spLocks noGrp="1"/>
          </p:cNvSpPr>
          <p:nvPr>
            <p:ph type="title"/>
          </p:nvPr>
        </p:nvSpPr>
        <p:spPr>
          <a:xfrm>
            <a:off x="457200" y="150018"/>
            <a:ext cx="11074400" cy="1071563"/>
          </a:xfrm>
        </p:spPr>
        <p:txBody>
          <a:bodyPr>
            <a:normAutofit fontScale="90000"/>
          </a:bodyPr>
          <a:lstStyle/>
          <a:p>
            <a:r>
              <a:rPr lang="en-US" dirty="0"/>
              <a:t>January 20, 2020: Date of Compliance with </a:t>
            </a:r>
            <a:br>
              <a:rPr lang="en-US" dirty="0"/>
            </a:br>
            <a:r>
              <a:rPr lang="en-US" dirty="0"/>
              <a:t>Cooperative Research (Single IRB) Provision </a:t>
            </a:r>
          </a:p>
        </p:txBody>
      </p:sp>
      <p:pic>
        <p:nvPicPr>
          <p:cNvPr id="1026" name="Picture 2" descr="See the source image">
            <a:extLst>
              <a:ext uri="{FF2B5EF4-FFF2-40B4-BE49-F238E27FC236}">
                <a16:creationId xmlns:a16="http://schemas.microsoft.com/office/drawing/2014/main" id="{E8BE20DA-E91B-4EF1-ABFC-BB5AD72CE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5238750" cy="487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DAEC08-B3E2-4088-B1B4-60DCED19E1F9}"/>
              </a:ext>
            </a:extLst>
          </p:cNvPr>
          <p:cNvSpPr>
            <a:spLocks noGrp="1"/>
          </p:cNvSpPr>
          <p:nvPr>
            <p:ph idx="1"/>
          </p:nvPr>
        </p:nvSpPr>
        <p:spPr/>
        <p:txBody>
          <a:bodyPr>
            <a:noAutofit/>
          </a:bodyPr>
          <a:lstStyle/>
          <a:p>
            <a:pPr marL="0" indent="0">
              <a:buNone/>
            </a:pPr>
            <a:r>
              <a:rPr lang="en-US" sz="1800" dirty="0"/>
              <a:t>a) Cooperative research projects are those projects covered by this policy that involve more than one institution. In the conduct of cooperative research projects, each institution is responsible for safeguarding the rights and welfare of human subjects and for complying with this policy.</a:t>
            </a:r>
          </a:p>
          <a:p>
            <a:pPr marL="0" indent="0">
              <a:buNone/>
            </a:pPr>
            <a:r>
              <a:rPr lang="en-US" sz="1800" dirty="0"/>
              <a:t>(b)(1) Any institution located in the United States that is engaged in cooperative research must rely upon approval by a single IRB for that portion of the research that is conducted in the United States. The reviewing IRB will be identified by the Federal department or agency supporting or conducting the research or proposed by the lead institution subject to the acceptance of the Federal department or agency supporting the research.</a:t>
            </a:r>
          </a:p>
          <a:p>
            <a:pPr marL="0" indent="0">
              <a:buNone/>
            </a:pPr>
            <a:r>
              <a:rPr lang="en-US" sz="1800" dirty="0"/>
              <a:t>(2) The following research is not subject to this provision:</a:t>
            </a:r>
          </a:p>
          <a:p>
            <a:pPr marL="400050" indent="-400050">
              <a:buAutoNum type="romanLcParenBoth"/>
            </a:pPr>
            <a:r>
              <a:rPr lang="en-US" sz="1800" dirty="0"/>
              <a:t>Cooperative research for which more than single IRB review is required by law (including tribal 	law passed by the official governing body of an American Indian or Alaska Native tribe); or</a:t>
            </a:r>
          </a:p>
          <a:p>
            <a:pPr marL="0" indent="0">
              <a:buNone/>
            </a:pPr>
            <a:r>
              <a:rPr lang="en-US" sz="1800" dirty="0"/>
              <a:t>(ii) </a:t>
            </a:r>
            <a:r>
              <a:rPr lang="en-US" sz="1800" dirty="0">
                <a:highlight>
                  <a:srgbClr val="FFFF00"/>
                </a:highlight>
              </a:rPr>
              <a:t>Research for which any Federal department or agency supporting or conducting the research determines and documents that the use of a single IRB is not appropriate for the particular context.</a:t>
            </a:r>
          </a:p>
          <a:p>
            <a:pPr marL="0" indent="0">
              <a:buNone/>
            </a:pPr>
            <a:r>
              <a:rPr lang="en-US" sz="1800" dirty="0"/>
              <a:t>(c) For research not subject to paragraph (b) of this section, an institution participating in a cooperative project may enter into a joint review arrangement, rely on the review of another IRB, or make similar arrangements for avoiding duplication of effort.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7B15E200-A880-46A0-9AB8-F51127508776}"/>
              </a:ext>
            </a:extLst>
          </p:cNvPr>
          <p:cNvSpPr>
            <a:spLocks noGrp="1"/>
          </p:cNvSpPr>
          <p:nvPr>
            <p:ph type="title"/>
          </p:nvPr>
        </p:nvSpPr>
        <p:spPr>
          <a:xfrm>
            <a:off x="457200" y="76200"/>
            <a:ext cx="11074400" cy="1071563"/>
          </a:xfrm>
        </p:spPr>
        <p:txBody>
          <a:bodyPr>
            <a:normAutofit fontScale="90000"/>
          </a:bodyPr>
          <a:lstStyle/>
          <a:p>
            <a:r>
              <a:rPr lang="en-US" dirty="0"/>
              <a:t>Single IRB Provision: Cooperative Research</a:t>
            </a:r>
            <a:br>
              <a:rPr lang="en-US" dirty="0"/>
            </a:br>
            <a:r>
              <a:rPr lang="en-US" dirty="0"/>
              <a:t>38 CFR §16.114 </a:t>
            </a:r>
          </a:p>
        </p:txBody>
      </p:sp>
    </p:spTree>
    <p:extLst>
      <p:ext uri="{BB962C8B-B14F-4D97-AF65-F5344CB8AC3E}">
        <p14:creationId xmlns:p14="http://schemas.microsoft.com/office/powerpoint/2010/main" val="419328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4B02B-A1D3-4407-AE06-66CB9779C886}"/>
              </a:ext>
            </a:extLst>
          </p:cNvPr>
          <p:cNvSpPr>
            <a:spLocks noGrp="1"/>
          </p:cNvSpPr>
          <p:nvPr>
            <p:ph idx="1"/>
          </p:nvPr>
        </p:nvSpPr>
        <p:spPr/>
        <p:txBody>
          <a:bodyPr>
            <a:normAutofit fontScale="70000" lnSpcReduction="20000"/>
          </a:bodyPr>
          <a:lstStyle/>
          <a:p>
            <a:pPr marL="0" indent="0">
              <a:buNone/>
            </a:pPr>
            <a:endParaRPr lang="en-US" sz="3400" dirty="0"/>
          </a:p>
          <a:p>
            <a:pPr marL="0" indent="0">
              <a:buNone/>
            </a:pPr>
            <a:r>
              <a:rPr lang="en-US" sz="3700" b="1" u="sng" dirty="0"/>
              <a:t>Urban Myth #1</a:t>
            </a:r>
            <a:r>
              <a:rPr lang="en-US" sz="3700" dirty="0"/>
              <a:t>:  A single IRB must be used whenever VA is engaged in multi-site non-exempt human subjects research.</a:t>
            </a:r>
          </a:p>
          <a:p>
            <a:pPr marL="0" indent="0">
              <a:buNone/>
            </a:pPr>
            <a:endParaRPr lang="en-US" sz="3700" dirty="0"/>
          </a:p>
          <a:p>
            <a:pPr marL="0" indent="0">
              <a:buNone/>
            </a:pPr>
            <a:r>
              <a:rPr lang="en-US" sz="3700" b="1" u="sng" dirty="0">
                <a:solidFill>
                  <a:srgbClr val="00447C"/>
                </a:solidFill>
              </a:rPr>
              <a:t>Answer</a:t>
            </a:r>
            <a:r>
              <a:rPr lang="en-US" sz="3700" b="1" dirty="0">
                <a:solidFill>
                  <a:srgbClr val="00447C"/>
                </a:solidFill>
              </a:rPr>
              <a:t>:  False.  Exceptions are allowed in two circumstances as follows:</a:t>
            </a:r>
          </a:p>
          <a:p>
            <a:pPr marL="0" indent="0">
              <a:buNone/>
            </a:pPr>
            <a:r>
              <a:rPr lang="en-US" sz="3700" b="1" dirty="0">
                <a:solidFill>
                  <a:srgbClr val="00447C"/>
                </a:solidFill>
              </a:rPr>
              <a:t>(i) Cooperative research for which more than single IRB review is required by law (including tribal law passed by the official governing body of an American Indian or Alaska Native tribe); or</a:t>
            </a:r>
          </a:p>
          <a:p>
            <a:pPr marL="0" indent="0">
              <a:buNone/>
            </a:pPr>
            <a:r>
              <a:rPr lang="en-US" sz="3700" b="1" dirty="0">
                <a:solidFill>
                  <a:srgbClr val="00447C"/>
                </a:solidFill>
              </a:rPr>
              <a:t>(ii) Research for which any Federal department or agency supporting or conducting the research determines and documents that the use of a single IRB is not appropriate for the particular context.</a:t>
            </a:r>
          </a:p>
          <a:p>
            <a:pPr marL="0" indent="0">
              <a:buNone/>
            </a:pPr>
            <a:endParaRPr lang="en-US" dirty="0"/>
          </a:p>
        </p:txBody>
      </p:sp>
      <p:sp>
        <p:nvSpPr>
          <p:cNvPr id="3" name="Title 2">
            <a:extLst>
              <a:ext uri="{FF2B5EF4-FFF2-40B4-BE49-F238E27FC236}">
                <a16:creationId xmlns:a16="http://schemas.microsoft.com/office/drawing/2014/main" id="{5275B368-A968-4457-AAC7-3325136F9E9C}"/>
              </a:ext>
            </a:extLst>
          </p:cNvPr>
          <p:cNvSpPr>
            <a:spLocks noGrp="1"/>
          </p:cNvSpPr>
          <p:nvPr>
            <p:ph type="title"/>
          </p:nvPr>
        </p:nvSpPr>
        <p:spPr>
          <a:xfrm>
            <a:off x="533400" y="150018"/>
            <a:ext cx="11074400" cy="1071563"/>
          </a:xfrm>
        </p:spPr>
        <p:txBody>
          <a:bodyPr>
            <a:normAutofit fontScale="90000"/>
          </a:bodyPr>
          <a:lstStyle/>
          <a:p>
            <a:r>
              <a:rPr lang="en-US" dirty="0"/>
              <a:t>Urban Myths about the Cooperative Research (Single IRB) Provision in 38 CFR §16.114</a:t>
            </a:r>
          </a:p>
        </p:txBody>
      </p:sp>
    </p:spTree>
    <p:extLst>
      <p:ext uri="{BB962C8B-B14F-4D97-AF65-F5344CB8AC3E}">
        <p14:creationId xmlns:p14="http://schemas.microsoft.com/office/powerpoint/2010/main" val="32655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4B02B-A1D3-4407-AE06-66CB9779C886}"/>
              </a:ext>
            </a:extLst>
          </p:cNvPr>
          <p:cNvSpPr>
            <a:spLocks noGrp="1"/>
          </p:cNvSpPr>
          <p:nvPr>
            <p:ph idx="1"/>
          </p:nvPr>
        </p:nvSpPr>
        <p:spPr/>
        <p:txBody>
          <a:bodyPr>
            <a:noAutofit/>
          </a:bodyPr>
          <a:lstStyle/>
          <a:p>
            <a:pPr marL="0" indent="0">
              <a:buNone/>
            </a:pPr>
            <a:r>
              <a:rPr lang="en-US" sz="2400" b="1" u="sng" dirty="0"/>
              <a:t>Urban Myth #2</a:t>
            </a:r>
            <a:r>
              <a:rPr lang="en-US" sz="2400" dirty="0"/>
              <a:t>:  A single IRB must be used for all participating VA and non-federal agency sites when industry is sponsoring a clinical trial.</a:t>
            </a:r>
          </a:p>
          <a:p>
            <a:pPr marL="0" indent="0">
              <a:buNone/>
            </a:pPr>
            <a:endParaRPr lang="en-US" sz="2400" dirty="0"/>
          </a:p>
          <a:p>
            <a:pPr marL="0" indent="0">
              <a:buNone/>
            </a:pPr>
            <a:r>
              <a:rPr lang="en-US" sz="2400" b="1" u="sng" dirty="0">
                <a:solidFill>
                  <a:srgbClr val="00447C"/>
                </a:solidFill>
              </a:rPr>
              <a:t>Answer</a:t>
            </a:r>
            <a:r>
              <a:rPr lang="en-US" sz="2400" b="1" dirty="0">
                <a:solidFill>
                  <a:srgbClr val="00447C"/>
                </a:solidFill>
              </a:rPr>
              <a:t>:  False.  The cooperative research provision apply to research which is covered by the 2018 Requirements of the Common Rule.  Industry is not a federal agency.  </a:t>
            </a:r>
          </a:p>
          <a:p>
            <a:pPr marL="0" indent="0">
              <a:buNone/>
            </a:pPr>
            <a:r>
              <a:rPr lang="en-US" sz="2400" b="1" dirty="0">
                <a:solidFill>
                  <a:srgbClr val="00447C"/>
                </a:solidFill>
              </a:rPr>
              <a:t>However, if multiple VAs were participating in an industry-sponsored clinical trial, all of the VA sites must use a single IRB unless an exception applied because the VA sites are conducting the multi-site research. The non-federal sites (e.g., academic institutions) are not required to follow the 2018 Requirements because the study is not supported by federal funds and therefore not subject to its requirements. </a:t>
            </a:r>
          </a:p>
        </p:txBody>
      </p:sp>
      <p:sp>
        <p:nvSpPr>
          <p:cNvPr id="3" name="Title 2">
            <a:extLst>
              <a:ext uri="{FF2B5EF4-FFF2-40B4-BE49-F238E27FC236}">
                <a16:creationId xmlns:a16="http://schemas.microsoft.com/office/drawing/2014/main" id="{5275B368-A968-4457-AAC7-3325136F9E9C}"/>
              </a:ext>
            </a:extLst>
          </p:cNvPr>
          <p:cNvSpPr>
            <a:spLocks noGrp="1"/>
          </p:cNvSpPr>
          <p:nvPr>
            <p:ph type="title"/>
          </p:nvPr>
        </p:nvSpPr>
        <p:spPr>
          <a:xfrm>
            <a:off x="533400" y="150018"/>
            <a:ext cx="11074400" cy="1071563"/>
          </a:xfrm>
        </p:spPr>
        <p:txBody>
          <a:bodyPr>
            <a:normAutofit fontScale="90000"/>
          </a:bodyPr>
          <a:lstStyle/>
          <a:p>
            <a:r>
              <a:rPr lang="en-US" dirty="0"/>
              <a:t>Urban Myths about the Cooperative Research (Single IRB) Provision in 38 CFR §16.114</a:t>
            </a:r>
          </a:p>
        </p:txBody>
      </p:sp>
    </p:spTree>
    <p:extLst>
      <p:ext uri="{BB962C8B-B14F-4D97-AF65-F5344CB8AC3E}">
        <p14:creationId xmlns:p14="http://schemas.microsoft.com/office/powerpoint/2010/main" val="34662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heme/theme1.xml><?xml version="1.0" encoding="utf-8"?>
<a:theme xmlns:a="http://schemas.openxmlformats.org/drawingml/2006/main" name="1_AER17_conference_PPT_Template">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440044"/>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6F8DB9"/>
        </a:lt2>
        <a:accent1>
          <a:srgbClr val="B19ACA"/>
        </a:accent1>
        <a:accent2>
          <a:srgbClr val="7A003C"/>
        </a:accent2>
        <a:accent3>
          <a:srgbClr val="FFFFFF"/>
        </a:accent3>
        <a:accent4>
          <a:srgbClr val="000000"/>
        </a:accent4>
        <a:accent5>
          <a:srgbClr val="D5CAE1"/>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6F8DB9"/>
        </a:lt2>
        <a:accent1>
          <a:srgbClr val="B19ACA"/>
        </a:accent1>
        <a:accent2>
          <a:srgbClr val="B20838"/>
        </a:accent2>
        <a:accent3>
          <a:srgbClr val="FFFFFF"/>
        </a:accent3>
        <a:accent4>
          <a:srgbClr val="000000"/>
        </a:accent4>
        <a:accent5>
          <a:srgbClr val="D5CAE1"/>
        </a:accent5>
        <a:accent6>
          <a:srgbClr val="A10632"/>
        </a:accent6>
        <a:hlink>
          <a:srgbClr val="B20838"/>
        </a:hlink>
        <a:folHlink>
          <a:srgbClr val="004B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ppt/theme/themeOverride2.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ppt/theme/themeOverride3.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EFC1367A82E8429CF6C1BD3FF59578" ma:contentTypeVersion="10" ma:contentTypeDescription="Create a new document." ma:contentTypeScope="" ma:versionID="0ee50710da0a9b7909e9c6c663da7dad">
  <xsd:schema xmlns:xsd="http://www.w3.org/2001/XMLSchema" xmlns:xs="http://www.w3.org/2001/XMLSchema" xmlns:p="http://schemas.microsoft.com/office/2006/metadata/properties" xmlns:ns2="1ec8b5f1-aa83-4fa2-bcdb-a5be55c4beac" targetNamespace="http://schemas.microsoft.com/office/2006/metadata/properties" ma:root="true" ma:fieldsID="baffd6da7e6dde1eb592fdbc587f43b1" ns2:_="">
    <xsd:import namespace="1ec8b5f1-aa83-4fa2-bcdb-a5be55c4be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8b5f1-aa83-4fa2-bcdb-a5be55c4b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DECB5D-9100-408E-B507-0544FA0108C2}">
  <ds:schemaRefs>
    <ds:schemaRef ds:uri="http://schemas.microsoft.com/sharepoint/v3/contenttype/forms"/>
  </ds:schemaRefs>
</ds:datastoreItem>
</file>

<file path=customXml/itemProps2.xml><?xml version="1.0" encoding="utf-8"?>
<ds:datastoreItem xmlns:ds="http://schemas.openxmlformats.org/officeDocument/2006/customXml" ds:itemID="{2B4C77C9-63EB-4FF3-8724-86F2F9BF7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8b5f1-aa83-4fa2-bcdb-a5be55c4b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22A3A7-48F5-4889-9A13-E8C850361A4E}">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ec8b5f1-aa83-4fa2-bcdb-a5be55c4be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5328</TotalTime>
  <Words>1030</Words>
  <Application>Microsoft Office PowerPoint</Application>
  <PresentationFormat>Widescreen</PresentationFormat>
  <Paragraphs>99</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Courier New</vt:lpstr>
      <vt:lpstr>Wingdings</vt:lpstr>
      <vt:lpstr>1_AER17_conference_PPT_Template</vt:lpstr>
      <vt:lpstr>A Dialogue With VA</vt:lpstr>
      <vt:lpstr>Disclosures:</vt:lpstr>
      <vt:lpstr>Objectives</vt:lpstr>
      <vt:lpstr>VA Innovation and Research Review System: VAIRRS</vt:lpstr>
      <vt:lpstr>VAEDA</vt:lpstr>
      <vt:lpstr>January 20, 2020: Date of Compliance with  Cooperative Research (Single IRB) Provision </vt:lpstr>
      <vt:lpstr>Single IRB Provision: Cooperative Research 38 CFR §16.114 </vt:lpstr>
      <vt:lpstr>Urban Myths about the Cooperative Research (Single IRB) Provision in 38 CFR §16.114</vt:lpstr>
      <vt:lpstr>Urban Myths about the Cooperative Research (Single IRB) Provision in 38 CFR §16.114</vt:lpstr>
      <vt:lpstr>Urban Myths about the Cooperative Research (Single IRB) Provision in 38 CFR §16.114</vt:lpstr>
      <vt:lpstr>One IRB is not another IRB</vt:lpstr>
      <vt:lpstr>VA’s Work Towards Implementation of the Cooperative Research (Single IRB) Provision</vt:lpstr>
      <vt:lpstr>Application Form:  Request for Change in IRB Review for Single or Multiple Studies</vt:lpstr>
      <vt:lpstr>Facilitating Use of Single IRBs in VA Research:   Use of Commercial IRBs For Defined Set of VA Research Activities</vt:lpstr>
      <vt:lpstr>What’s Next</vt:lpstr>
      <vt:lpstr>Questions?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Dialogue With VA </dc:title>
  <dc:subject>A Dialogue With VA </dc:subject>
  <dc:creator>Kristina Borror, Ph.D., Cynthia Boudreaux M.Ed., Karen Jeans Ph.D., and Molly Klote, M.D.</dc:creator>
  <cp:keywords>A Dialogue With VA </cp:keywords>
  <cp:lastModifiedBy>Rivera, Portia T</cp:lastModifiedBy>
  <cp:revision>69</cp:revision>
  <cp:lastPrinted>2019-11-05T16:10:06Z</cp:lastPrinted>
  <dcterms:created xsi:type="dcterms:W3CDTF">2018-06-04T19:16:11Z</dcterms:created>
  <dcterms:modified xsi:type="dcterms:W3CDTF">2019-11-26T19:22:25Z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24792CCD-5034-4B1F-A469-F4FEC1AF1AEE</vt:lpwstr>
  </property>
  <property fmtid="{D5CDD505-2E9C-101B-9397-08002B2CF9AE}" pid="3" name="ArticulatePath">
    <vt:lpwstr>4 7 15 IRB education webinar template</vt:lpwstr>
  </property>
  <property fmtid="{D5CDD505-2E9C-101B-9397-08002B2CF9AE}" pid="4" name="ContentTypeId">
    <vt:lpwstr>0x01010043EFC1367A82E8429CF6C1BD3FF59578</vt:lpwstr>
  </property>
</Properties>
</file>