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77" r:id="rId5"/>
    <p:sldId id="340" r:id="rId6"/>
    <p:sldId id="2141411738" r:id="rId7"/>
    <p:sldId id="2141411739" r:id="rId8"/>
    <p:sldId id="2141411741" r:id="rId9"/>
    <p:sldId id="2141411742" r:id="rId10"/>
    <p:sldId id="2141411740" r:id="rId11"/>
    <p:sldId id="2141411744" r:id="rId12"/>
    <p:sldId id="2141411746" r:id="rId13"/>
    <p:sldId id="2141411743" r:id="rId14"/>
    <p:sldId id="2141411745" r:id="rId15"/>
    <p:sldId id="2141411747" r:id="rId16"/>
    <p:sldId id="2141411748" r:id="rId17"/>
    <p:sldId id="2141411749" r:id="rId18"/>
    <p:sldId id="2141411751" r:id="rId19"/>
    <p:sldId id="2141411752" r:id="rId20"/>
    <p:sldId id="2141411756" r:id="rId21"/>
    <p:sldId id="469" r:id="rId22"/>
    <p:sldId id="473" r:id="rId23"/>
    <p:sldId id="505" r:id="rId24"/>
    <p:sldId id="509" r:id="rId25"/>
    <p:sldId id="2141411755" r:id="rId26"/>
    <p:sldId id="2141411757" r:id="rId27"/>
    <p:sldId id="2141411758" r:id="rId28"/>
    <p:sldId id="506" r:id="rId29"/>
    <p:sldId id="2141411759" r:id="rId30"/>
    <p:sldId id="2141411760" r:id="rId31"/>
    <p:sldId id="511" r:id="rId32"/>
    <p:sldId id="512" r:id="rId33"/>
    <p:sldId id="513" r:id="rId34"/>
    <p:sldId id="514" r:id="rId35"/>
    <p:sldId id="2141411770" r:id="rId36"/>
    <p:sldId id="2141411761" r:id="rId37"/>
    <p:sldId id="2141411762" r:id="rId38"/>
    <p:sldId id="2141411763" r:id="rId39"/>
    <p:sldId id="2141411764" r:id="rId40"/>
    <p:sldId id="2141411765" r:id="rId41"/>
    <p:sldId id="2141411767" r:id="rId42"/>
    <p:sldId id="2141411768" r:id="rId43"/>
    <p:sldId id="2141411766" r:id="rId44"/>
    <p:sldId id="974" r:id="rId45"/>
    <p:sldId id="648" r:id="rId46"/>
    <p:sldId id="330" r:id="rId47"/>
    <p:sldId id="2141411769"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EC395F-2F34-6066-C7E3-BAC20BAC8DD2}" name="Tenhula, Wendy" initials="TW" userId="S::wendy.tenhula@va.gov::2516237c-d134-48ae-980f-0c75f510b772" providerId="AD"/>
  <p188:author id="{64E93262-8E67-8201-43B0-18E4C81CE750}" name="Laracuente, Antonio J" initials="LJ" userId="S::antonio.laracuente03@va.gov::f26025aa-017e-46da-97dd-4f9d498fb1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guson, Stephanie L." initials="FSL" lastIdx="10" clrIdx="0">
    <p:extLst>
      <p:ext uri="{19B8F6BF-5375-455C-9EA6-DF929625EA0E}">
        <p15:presenceInfo xmlns:p15="http://schemas.microsoft.com/office/powerpoint/2012/main" userId="S::Stephanie.Ferguson18@va.gov::12a5ede6-b495-4eb3-bb76-c4880202b7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4407D-5260-98DD-D6F5-4DF75BFCE4EF}" v="9" dt="2023-02-08T21:17:08.014"/>
    <p1510:client id="{73513B20-4B54-79CC-563F-6E551D1EFD57}" v="58" dt="2023-05-24T01:51:22.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22" autoAdjust="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AC809-AD55-4680-9172-8613891DBF43}" type="datetimeFigureOut">
              <a:rPr lang="en-US" smtClean="0"/>
              <a:t>5/24/2023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5C5C3-08BB-43EB-B130-D52380FEC2AB}" type="slidenum">
              <a:rPr lang="en-US" smtClean="0"/>
              <a:t>‹#›</a:t>
            </a:fld>
            <a:endParaRPr lang="en-US" dirty="0"/>
          </a:p>
        </p:txBody>
      </p:sp>
    </p:spTree>
    <p:extLst>
      <p:ext uri="{BB962C8B-B14F-4D97-AF65-F5344CB8AC3E}">
        <p14:creationId xmlns:p14="http://schemas.microsoft.com/office/powerpoint/2010/main" val="716535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FB850CD8-3DC0-4D51-9F0F-9FA8CBAFAED7}" type="slidenum">
              <a:rPr lang="en-US" smtClean="0">
                <a:solidFill>
                  <a:prstClr val="black"/>
                </a:solidFill>
              </a:rPr>
              <a:pPr>
                <a:defRPr/>
              </a:pPr>
              <a:t>2</a:t>
            </a:fld>
            <a:endParaRPr lang="en-US" dirty="0">
              <a:solidFill>
                <a:prstClr val="black"/>
              </a:solidFill>
            </a:endParaRPr>
          </a:p>
        </p:txBody>
      </p:sp>
      <p:sp>
        <p:nvSpPr>
          <p:cNvPr id="5" name="Date Placeholder 4"/>
          <p:cNvSpPr>
            <a:spLocks noGrp="1"/>
          </p:cNvSpPr>
          <p:nvPr>
            <p:ph type="dt" idx="11"/>
          </p:nvPr>
        </p:nvSpPr>
        <p:spPr/>
        <p:txBody>
          <a:bodyPr/>
          <a:lstStyle/>
          <a:p>
            <a:pPr>
              <a:defRPr/>
            </a:pPr>
            <a:endParaRPr lang="en-US" dirty="0">
              <a:solidFill>
                <a:prstClr val="black"/>
              </a:solidFill>
            </a:endParaRPr>
          </a:p>
        </p:txBody>
      </p:sp>
      <p:sp>
        <p:nvSpPr>
          <p:cNvPr id="6" name="Notes Placeholder 5"/>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44674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25</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26</a:t>
            </a:fld>
            <a:endParaRPr lang="en-US" dirty="0"/>
          </a:p>
        </p:txBody>
      </p:sp>
    </p:spTree>
    <p:extLst>
      <p:ext uri="{BB962C8B-B14F-4D97-AF65-F5344CB8AC3E}">
        <p14:creationId xmlns:p14="http://schemas.microsoft.com/office/powerpoint/2010/main" val="480108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27</a:t>
            </a:fld>
            <a:endParaRPr lang="en-US" dirty="0"/>
          </a:p>
        </p:txBody>
      </p:sp>
    </p:spTree>
    <p:extLst>
      <p:ext uri="{BB962C8B-B14F-4D97-AF65-F5344CB8AC3E}">
        <p14:creationId xmlns:p14="http://schemas.microsoft.com/office/powerpoint/2010/main" val="812994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28</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29</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30</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31</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32</a:t>
            </a:fld>
            <a:endParaRPr lang="en-US" dirty="0"/>
          </a:p>
        </p:txBody>
      </p:sp>
    </p:spTree>
    <p:extLst>
      <p:ext uri="{BB962C8B-B14F-4D97-AF65-F5344CB8AC3E}">
        <p14:creationId xmlns:p14="http://schemas.microsoft.com/office/powerpoint/2010/main" val="39187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25C5C3-08BB-43EB-B130-D52380FEC2AB}" type="slidenum">
              <a:rPr lang="en-US" smtClean="0"/>
              <a:t>43</a:t>
            </a:fld>
            <a:endParaRPr lang="en-US" dirty="0"/>
          </a:p>
        </p:txBody>
      </p:sp>
    </p:spTree>
    <p:extLst>
      <p:ext uri="{BB962C8B-B14F-4D97-AF65-F5344CB8AC3E}">
        <p14:creationId xmlns:p14="http://schemas.microsoft.com/office/powerpoint/2010/main" val="1494637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Stephanie with DOD will provide an information sheet to share with Karen as a guide , the link is for DOD</a:t>
            </a:r>
          </a:p>
        </p:txBody>
      </p:sp>
      <p:sp>
        <p:nvSpPr>
          <p:cNvPr id="4" name="Slide Number Placeholder 3"/>
          <p:cNvSpPr>
            <a:spLocks noGrp="1"/>
          </p:cNvSpPr>
          <p:nvPr>
            <p:ph type="sldNum" sz="quarter" idx="5"/>
          </p:nvPr>
        </p:nvSpPr>
        <p:spPr/>
        <p:txBody>
          <a:bodyPr/>
          <a:lstStyle/>
          <a:p>
            <a:fld id="{D025C5C3-08BB-43EB-B130-D52380FEC2AB}" type="slidenum">
              <a:rPr lang="en-US" smtClean="0"/>
              <a:t>7</a:t>
            </a:fld>
            <a:endParaRPr lang="en-US" dirty="0"/>
          </a:p>
        </p:txBody>
      </p:sp>
    </p:spTree>
    <p:extLst>
      <p:ext uri="{BB962C8B-B14F-4D97-AF65-F5344CB8AC3E}">
        <p14:creationId xmlns:p14="http://schemas.microsoft.com/office/powerpoint/2010/main" val="140134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Non vet was harmed, thus requires funding to pay injuries-</a:t>
            </a:r>
            <a:r>
              <a:rPr lang="en-US" dirty="0" err="1">
                <a:cs typeface="Calibri"/>
              </a:rPr>
              <a:t>insurnace</a:t>
            </a:r>
            <a:r>
              <a:rPr lang="en-US" dirty="0">
                <a:cs typeface="Calibri"/>
              </a:rPr>
              <a:t> will not be billed (agency covers) ; if non Vet –who pays as not getting care at VA</a:t>
            </a:r>
          </a:p>
        </p:txBody>
      </p:sp>
      <p:sp>
        <p:nvSpPr>
          <p:cNvPr id="4" name="Slide Number Placeholder 3"/>
          <p:cNvSpPr>
            <a:spLocks noGrp="1"/>
          </p:cNvSpPr>
          <p:nvPr>
            <p:ph type="sldNum" sz="quarter" idx="5"/>
          </p:nvPr>
        </p:nvSpPr>
        <p:spPr/>
        <p:txBody>
          <a:bodyPr/>
          <a:lstStyle/>
          <a:p>
            <a:fld id="{D025C5C3-08BB-43EB-B130-D52380FEC2AB}" type="slidenum">
              <a:rPr lang="en-US" smtClean="0"/>
              <a:t>8</a:t>
            </a:fld>
            <a:endParaRPr lang="en-US" dirty="0"/>
          </a:p>
        </p:txBody>
      </p:sp>
    </p:spTree>
    <p:extLst>
      <p:ext uri="{BB962C8B-B14F-4D97-AF65-F5344CB8AC3E}">
        <p14:creationId xmlns:p14="http://schemas.microsoft.com/office/powerpoint/2010/main" val="42761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19</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20</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21</a:t>
            </a:fld>
            <a:endParaRPr lang="en-US" dirty="0"/>
          </a:p>
        </p:txBody>
      </p:sp>
    </p:spTree>
    <p:extLst>
      <p:ext uri="{BB962C8B-B14F-4D97-AF65-F5344CB8AC3E}">
        <p14:creationId xmlns:p14="http://schemas.microsoft.com/office/powerpoint/2010/main" val="233394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22</a:t>
            </a:fld>
            <a:endParaRPr lang="en-US" dirty="0"/>
          </a:p>
        </p:txBody>
      </p:sp>
    </p:spTree>
    <p:extLst>
      <p:ext uri="{BB962C8B-B14F-4D97-AF65-F5344CB8AC3E}">
        <p14:creationId xmlns:p14="http://schemas.microsoft.com/office/powerpoint/2010/main" val="418163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23</a:t>
            </a:fld>
            <a:endParaRPr lang="en-US" dirty="0"/>
          </a:p>
        </p:txBody>
      </p:sp>
    </p:spTree>
    <p:extLst>
      <p:ext uri="{BB962C8B-B14F-4D97-AF65-F5344CB8AC3E}">
        <p14:creationId xmlns:p14="http://schemas.microsoft.com/office/powerpoint/2010/main" val="86454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6E8E37-DBE6-4813-B971-8462326E723A}" type="slidenum">
              <a:rPr lang="en-US" smtClean="0"/>
              <a:pPr>
                <a:defRPr/>
              </a:pPr>
              <a:t>24</a:t>
            </a:fld>
            <a:endParaRPr lang="en-US" dirty="0"/>
          </a:p>
        </p:txBody>
      </p:sp>
    </p:spTree>
    <p:extLst>
      <p:ext uri="{BB962C8B-B14F-4D97-AF65-F5344CB8AC3E}">
        <p14:creationId xmlns:p14="http://schemas.microsoft.com/office/powerpoint/2010/main" val="107809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405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5125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775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50EE7798-284D-44E6-BD33-EC3C7F4CA87C}"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320" y="1076323"/>
            <a:ext cx="1737360" cy="1633538"/>
          </a:xfrm>
          <a:prstGeom prst="rect">
            <a:avLst/>
          </a:prstGeom>
        </p:spPr>
      </p:pic>
    </p:spTree>
    <p:extLst>
      <p:ext uri="{BB962C8B-B14F-4D97-AF65-F5344CB8AC3E}">
        <p14:creationId xmlns:p14="http://schemas.microsoft.com/office/powerpoint/2010/main" val="1502554298"/>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11808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700464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240266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194799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5091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49619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50132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1"/>
            </p:custDataLst>
            <p:extLst>
              <p:ext uri="{D42A27DB-BD31-4B8C-83A1-F6EECF244321}">
                <p14:modId xmlns:p14="http://schemas.microsoft.com/office/powerpoint/2010/main" val="1619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750" y="166264"/>
            <a:ext cx="105156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86166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040852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3662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EE7798-284D-44E6-BD33-EC3C7F4CA87C}"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86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1263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416492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274979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396556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E9596-4C46-47D4-A545-08389D598C62}"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EE7798-284D-44E6-BD33-EC3C7F4CA87C}" type="slidenum">
              <a:rPr lang="en-US" smtClean="0"/>
              <a:t>‹#›</a:t>
            </a:fld>
            <a:endParaRPr lang="en-US" dirty="0"/>
          </a:p>
        </p:txBody>
      </p:sp>
    </p:spTree>
    <p:extLst>
      <p:ext uri="{BB962C8B-B14F-4D97-AF65-F5344CB8AC3E}">
        <p14:creationId xmlns:p14="http://schemas.microsoft.com/office/powerpoint/2010/main" val="9224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3"/>
            </p:custDataLst>
            <p:extLst>
              <p:ext uri="{D42A27DB-BD31-4B8C-83A1-F6EECF244321}">
                <p14:modId xmlns:p14="http://schemas.microsoft.com/office/powerpoint/2010/main" val="3601188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395" imgH="396" progId="TCLayout.ActiveDocument.1">
                  <p:embed/>
                </p:oleObj>
              </mc:Choice>
              <mc:Fallback>
                <p:oleObj name="think-cell Slide" r:id="rId25"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371475" y="1361621"/>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E9596-4C46-47D4-A545-08389D598C62}" type="datetimeFigureOut">
              <a:rPr lang="en-US" smtClean="0"/>
              <a:t>5/24/2023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E7798-284D-44E6-BD33-EC3C7F4CA87C}" type="slidenum">
              <a:rPr lang="en-US" smtClean="0"/>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7" cstate="print">
            <a:extLst>
              <a:ext uri="{28A0092B-C50C-407E-A947-70E740481C1C}">
                <a14:useLocalDpi xmlns:a14="http://schemas.microsoft.com/office/drawing/2010/main"/>
              </a:ext>
            </a:extLst>
          </a:blip>
          <a:srcRect/>
          <a:stretch>
            <a:fillRect/>
          </a:stretch>
        </p:blipFill>
        <p:spPr bwMode="auto">
          <a:xfrm>
            <a:off x="203201" y="6191250"/>
            <a:ext cx="2368550"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8743950" y="6184206"/>
            <a:ext cx="2940051" cy="641708"/>
          </a:xfrm>
          <a:prstGeom prst="rect">
            <a:avLst/>
          </a:prstGeom>
        </p:spPr>
      </p:pic>
      <p:sp>
        <p:nvSpPr>
          <p:cNvPr id="2" name="Title Placeholder 1"/>
          <p:cNvSpPr>
            <a:spLocks noGrp="1"/>
          </p:cNvSpPr>
          <p:nvPr>
            <p:ph type="title"/>
          </p:nvPr>
        </p:nvSpPr>
        <p:spPr>
          <a:xfrm>
            <a:off x="390525" y="97245"/>
            <a:ext cx="105156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340002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VHACOORDREGULATORY@VA.GOV"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rdc.health.mil/assets/docs/orp/Conducting_Research_Military_Pop_DoD_funded.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va.gov/vhapublications/" TargetMode="External"/><Relationship Id="rId5" Type="http://schemas.openxmlformats.org/officeDocument/2006/relationships/hyperlink" Target="https://www.hhs.gov/ohrp/sachrp-committee/recommendations/attachment-a-irb-authority-use-data-collected-and-developed.html" TargetMode="External"/><Relationship Id="rId4" Type="http://schemas.openxmlformats.org/officeDocument/2006/relationships/hyperlink" Target="https://www.esd.whs.mil/Portals/54/Documents/DD/issuances/dodi/321602p.pdf"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rdc.health.mil/assets/docs/orp/Conducting_Research_Military_Pop_DoD_funded.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41DF-193A-435B-8421-CB7C40252F41}"/>
              </a:ext>
            </a:extLst>
          </p:cNvPr>
          <p:cNvSpPr>
            <a:spLocks noGrp="1"/>
          </p:cNvSpPr>
          <p:nvPr>
            <p:ph type="ctrTitle"/>
          </p:nvPr>
        </p:nvSpPr>
        <p:spPr>
          <a:xfrm>
            <a:off x="424543" y="694943"/>
            <a:ext cx="11027228" cy="2847965"/>
          </a:xfrm>
        </p:spPr>
        <p:txBody>
          <a:bodyPr vert="horz" lIns="91440" tIns="45720" rIns="91440" bIns="45720" rtlCol="0" anchor="ctr">
            <a:normAutofit/>
          </a:bodyPr>
          <a:lstStyle/>
          <a:p>
            <a:br>
              <a:rPr lang="en-US" sz="34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n-lt"/>
                <a:ea typeface="+mj-ea"/>
                <a:cs typeface="+mj-cs"/>
              </a:rPr>
              <a:t>Emerging Issues in VA Research </a:t>
            </a:r>
            <a:endParaRPr lang="en-US" sz="4000" b="1" kern="1200" dirty="0">
              <a:solidFill>
                <a:schemeClr val="tx1"/>
              </a:solidFill>
              <a:latin typeface="+mn-lt"/>
              <a:ea typeface="+mj-ea"/>
              <a:cs typeface="+mj-cs"/>
            </a:endParaRPr>
          </a:p>
        </p:txBody>
      </p:sp>
      <p:sp>
        <p:nvSpPr>
          <p:cNvPr id="3" name="Subtitle 2">
            <a:extLst>
              <a:ext uri="{FF2B5EF4-FFF2-40B4-BE49-F238E27FC236}">
                <a16:creationId xmlns:a16="http://schemas.microsoft.com/office/drawing/2014/main" id="{59C66D95-5A21-441B-B45F-6BF7AE26B43C}"/>
              </a:ext>
            </a:extLst>
          </p:cNvPr>
          <p:cNvSpPr>
            <a:spLocks noGrp="1"/>
          </p:cNvSpPr>
          <p:nvPr>
            <p:ph type="subTitle" idx="1"/>
          </p:nvPr>
        </p:nvSpPr>
        <p:spPr>
          <a:xfrm>
            <a:off x="2220686" y="3771934"/>
            <a:ext cx="7721967" cy="2281416"/>
          </a:xfrm>
        </p:spPr>
        <p:txBody>
          <a:bodyPr vert="horz" lIns="91440" tIns="45720" rIns="91440" bIns="45720" rtlCol="0" anchor="ctr">
            <a:normAutofit/>
          </a:bodyPr>
          <a:lstStyle/>
          <a:p>
            <a:endParaRPr lang="en-US" sz="2200" dirty="0">
              <a:effectLst/>
            </a:endParaRPr>
          </a:p>
          <a:p>
            <a:r>
              <a:rPr lang="en-US" sz="2200" dirty="0">
                <a:effectLst/>
              </a:rPr>
              <a:t>C. Karen Jeans, </a:t>
            </a:r>
            <a:r>
              <a:rPr lang="en-US" sz="2200" dirty="0"/>
              <a:t>PhD, CCRN, CIP</a:t>
            </a:r>
          </a:p>
          <a:p>
            <a:r>
              <a:rPr lang="en-US" sz="2200" dirty="0"/>
              <a:t>VHA Office of Research and Development (ORD)</a:t>
            </a:r>
          </a:p>
          <a:p>
            <a:r>
              <a:rPr lang="en-US" sz="2200" dirty="0"/>
              <a:t>2023 IRB and R&amp;D Committee Chairs Workshop</a:t>
            </a:r>
          </a:p>
          <a:p>
            <a:r>
              <a:rPr lang="en-US" sz="2200" dirty="0"/>
              <a:t>February 7-9, 2023</a:t>
            </a:r>
          </a:p>
          <a:p>
            <a:pPr indent="-228600" algn="l">
              <a:buFont typeface="Arial" panose="020B0604020202020204" pitchFamily="34" charset="0"/>
              <a:buChar char="•"/>
            </a:pPr>
            <a:endParaRPr lang="en-US" sz="2200" dirty="0"/>
          </a:p>
        </p:txBody>
      </p:sp>
    </p:spTree>
    <p:extLst>
      <p:ext uri="{BB962C8B-B14F-4D97-AF65-F5344CB8AC3E}">
        <p14:creationId xmlns:p14="http://schemas.microsoft.com/office/powerpoint/2010/main" val="753555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4DA-073D-4A6A-8660-662666D7126F}"/>
              </a:ext>
            </a:extLst>
          </p:cNvPr>
          <p:cNvSpPr>
            <a:spLocks noGrp="1"/>
          </p:cNvSpPr>
          <p:nvPr>
            <p:ph type="title"/>
          </p:nvPr>
        </p:nvSpPr>
        <p:spPr>
          <a:xfrm>
            <a:off x="285750" y="166264"/>
            <a:ext cx="11688536" cy="618385"/>
          </a:xfrm>
        </p:spPr>
        <p:txBody>
          <a:bodyPr/>
          <a:lstStyle/>
          <a:p>
            <a:r>
              <a:rPr lang="en-US" sz="3400" dirty="0"/>
              <a:t>Who Has the Final Authority as to Whether An Injury is a Research-Related Injury? </a:t>
            </a:r>
          </a:p>
        </p:txBody>
      </p:sp>
      <p:pic>
        <p:nvPicPr>
          <p:cNvPr id="16386" name="Picture 2" descr="Injured Cartoon - Cliparts.co">
            <a:extLst>
              <a:ext uri="{FF2B5EF4-FFF2-40B4-BE49-F238E27FC236}">
                <a16:creationId xmlns:a16="http://schemas.microsoft.com/office/drawing/2014/main" id="{98F2608D-2AB0-489D-8F6D-3EE0A32159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29473" y="1361960"/>
            <a:ext cx="4396470" cy="43964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D6E2F5-9A09-4421-8ED9-941E4E541556}"/>
              </a:ext>
            </a:extLst>
          </p:cNvPr>
          <p:cNvSpPr txBox="1"/>
          <p:nvPr/>
        </p:nvSpPr>
        <p:spPr>
          <a:xfrm>
            <a:off x="327934" y="1915886"/>
            <a:ext cx="7783286" cy="2554545"/>
          </a:xfrm>
          <a:prstGeom prst="rect">
            <a:avLst/>
          </a:prstGeom>
          <a:noFill/>
        </p:spPr>
        <p:txBody>
          <a:bodyPr wrap="square" rtlCol="0">
            <a:spAutoFit/>
          </a:bodyPr>
          <a:lstStyle/>
          <a:p>
            <a:pPr marL="342900" indent="-342900">
              <a:buAutoNum type="alphaUcPeriod"/>
            </a:pPr>
            <a:r>
              <a:rPr lang="en-US" sz="4000" dirty="0"/>
              <a:t>Principal Investigator</a:t>
            </a:r>
          </a:p>
          <a:p>
            <a:pPr marL="342900" indent="-342900">
              <a:buAutoNum type="alphaUcPeriod"/>
            </a:pPr>
            <a:r>
              <a:rPr lang="en-US" sz="4000" dirty="0"/>
              <a:t>VA Facility Chief of Staff</a:t>
            </a:r>
          </a:p>
          <a:p>
            <a:pPr marL="342900" indent="-342900">
              <a:buAutoNum type="alphaUcPeriod"/>
            </a:pPr>
            <a:r>
              <a:rPr lang="en-US" sz="4000" dirty="0"/>
              <a:t>VA Office of General Counsel</a:t>
            </a:r>
          </a:p>
          <a:p>
            <a:pPr marL="342900" indent="-342900">
              <a:buAutoNum type="alphaUcPeriod"/>
            </a:pPr>
            <a:r>
              <a:rPr lang="en-US" sz="4000" dirty="0"/>
              <a:t>Jury or judge</a:t>
            </a:r>
          </a:p>
        </p:txBody>
      </p:sp>
    </p:spTree>
    <p:extLst>
      <p:ext uri="{BB962C8B-B14F-4D97-AF65-F5344CB8AC3E}">
        <p14:creationId xmlns:p14="http://schemas.microsoft.com/office/powerpoint/2010/main" val="422585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FB66-E631-4F0B-82A4-8BF11BD99C50}"/>
              </a:ext>
            </a:extLst>
          </p:cNvPr>
          <p:cNvSpPr>
            <a:spLocks noGrp="1"/>
          </p:cNvSpPr>
          <p:nvPr>
            <p:ph type="title"/>
          </p:nvPr>
        </p:nvSpPr>
        <p:spPr>
          <a:xfrm>
            <a:off x="285750" y="166264"/>
            <a:ext cx="11753850" cy="618385"/>
          </a:xfrm>
        </p:spPr>
        <p:txBody>
          <a:bodyPr/>
          <a:lstStyle/>
          <a:p>
            <a:r>
              <a:rPr lang="en-US" sz="3400" dirty="0"/>
              <a:t>VA Does Not Deny Treatment to a VA Subject Who Presents with a Self- Reported Research-Related Injury </a:t>
            </a:r>
          </a:p>
        </p:txBody>
      </p:sp>
      <p:pic>
        <p:nvPicPr>
          <p:cNvPr id="17410" name="Picture 2" descr="PsBattle: This excessively blocked hospital door : photoshopbattles">
            <a:extLst>
              <a:ext uri="{FF2B5EF4-FFF2-40B4-BE49-F238E27FC236}">
                <a16:creationId xmlns:a16="http://schemas.microsoft.com/office/drawing/2014/main" id="{A6729721-96B4-4BB6-B4A1-30ED111DD2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33024" y="904392"/>
            <a:ext cx="2931804" cy="5210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227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6055-28D0-4551-B9CC-D6C6ED908BA2}"/>
              </a:ext>
            </a:extLst>
          </p:cNvPr>
          <p:cNvSpPr>
            <a:spLocks noGrp="1"/>
          </p:cNvSpPr>
          <p:nvPr>
            <p:ph type="title"/>
          </p:nvPr>
        </p:nvSpPr>
        <p:spPr>
          <a:xfrm>
            <a:off x="285750" y="166264"/>
            <a:ext cx="11536136" cy="618385"/>
          </a:xfrm>
        </p:spPr>
        <p:txBody>
          <a:bodyPr/>
          <a:lstStyle/>
          <a:p>
            <a:r>
              <a:rPr lang="en-US" dirty="0"/>
              <a:t>Key Point to Remember for R&amp;D Committees – Non-Veteran Inclusion in ORD-funded Studies</a:t>
            </a:r>
          </a:p>
        </p:txBody>
      </p:sp>
      <p:sp>
        <p:nvSpPr>
          <p:cNvPr id="3" name="Content Placeholder 2">
            <a:extLst>
              <a:ext uri="{FF2B5EF4-FFF2-40B4-BE49-F238E27FC236}">
                <a16:creationId xmlns:a16="http://schemas.microsoft.com/office/drawing/2014/main" id="{29C17673-FD21-48A8-A308-45B413427C49}"/>
              </a:ext>
            </a:extLst>
          </p:cNvPr>
          <p:cNvSpPr>
            <a:spLocks noGrp="1"/>
          </p:cNvSpPr>
          <p:nvPr>
            <p:ph idx="1"/>
          </p:nvPr>
        </p:nvSpPr>
        <p:spPr/>
        <p:txBody>
          <a:bodyPr/>
          <a:lstStyle/>
          <a:p>
            <a:r>
              <a:rPr lang="en-US" dirty="0"/>
              <a:t>Do not assume that a protocol/merit application approved for funding referring to the inclusion of non-Veterans if insufficient numbers of Veterans can be recruited constitutes the ORD-funding service approving the inclusion of non-Veterans.</a:t>
            </a:r>
          </a:p>
          <a:p>
            <a:r>
              <a:rPr lang="en-US" dirty="0"/>
              <a:t>If ORD approves a Project Modification Request to Include                non-Veterans following initial approval and initiation, the R&amp;D Committee must still approve the inclusion of non-Veterans in the research. </a:t>
            </a:r>
          </a:p>
          <a:p>
            <a:endParaRPr lang="en-US" dirty="0"/>
          </a:p>
        </p:txBody>
      </p:sp>
    </p:spTree>
    <p:extLst>
      <p:ext uri="{BB962C8B-B14F-4D97-AF65-F5344CB8AC3E}">
        <p14:creationId xmlns:p14="http://schemas.microsoft.com/office/powerpoint/2010/main" val="10692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6055-28D0-4551-B9CC-D6C6ED908BA2}"/>
              </a:ext>
            </a:extLst>
          </p:cNvPr>
          <p:cNvSpPr>
            <a:spLocks noGrp="1"/>
          </p:cNvSpPr>
          <p:nvPr>
            <p:ph type="title"/>
          </p:nvPr>
        </p:nvSpPr>
        <p:spPr>
          <a:xfrm>
            <a:off x="285750" y="166264"/>
            <a:ext cx="11536136" cy="618385"/>
          </a:xfrm>
        </p:spPr>
        <p:txBody>
          <a:bodyPr/>
          <a:lstStyle/>
          <a:p>
            <a:r>
              <a:rPr lang="en-US" dirty="0"/>
              <a:t>What are Recommended Steps if a Research Subject Reports a Research Related Injury? </a:t>
            </a:r>
          </a:p>
        </p:txBody>
      </p:sp>
      <p:sp>
        <p:nvSpPr>
          <p:cNvPr id="3" name="Content Placeholder 2">
            <a:extLst>
              <a:ext uri="{FF2B5EF4-FFF2-40B4-BE49-F238E27FC236}">
                <a16:creationId xmlns:a16="http://schemas.microsoft.com/office/drawing/2014/main" id="{29C17673-FD21-48A8-A308-45B413427C49}"/>
              </a:ext>
            </a:extLst>
          </p:cNvPr>
          <p:cNvSpPr>
            <a:spLocks noGrp="1"/>
          </p:cNvSpPr>
          <p:nvPr>
            <p:ph idx="1"/>
          </p:nvPr>
        </p:nvSpPr>
        <p:spPr/>
        <p:txBody>
          <a:bodyPr/>
          <a:lstStyle/>
          <a:p>
            <a:pPr marL="0" indent="0">
              <a:buNone/>
            </a:pPr>
            <a:r>
              <a:rPr lang="en-US" dirty="0"/>
              <a:t> </a:t>
            </a:r>
          </a:p>
        </p:txBody>
      </p:sp>
      <p:pic>
        <p:nvPicPr>
          <p:cNvPr id="18434" name="Picture 2" descr="Hurt Illustrations and Clip Art. 3,883 hurt royalty free illustrations, drawings and graphics ...">
            <a:extLst>
              <a:ext uri="{FF2B5EF4-FFF2-40B4-BE49-F238E27FC236}">
                <a16:creationId xmlns:a16="http://schemas.microsoft.com/office/drawing/2014/main" id="{2F3FB32E-93E9-4B8C-9BF8-1838354F9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65679"/>
            <a:ext cx="4452257" cy="4452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182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9AF07-DEEB-4061-BF3E-E45B005C924A}"/>
              </a:ext>
            </a:extLst>
          </p:cNvPr>
          <p:cNvSpPr>
            <a:spLocks noGrp="1"/>
          </p:cNvSpPr>
          <p:nvPr>
            <p:ph type="title"/>
          </p:nvPr>
        </p:nvSpPr>
        <p:spPr>
          <a:xfrm>
            <a:off x="285749" y="166264"/>
            <a:ext cx="11526611" cy="618385"/>
          </a:xfrm>
        </p:spPr>
        <p:txBody>
          <a:bodyPr/>
          <a:lstStyle/>
          <a:p>
            <a:r>
              <a:rPr lang="en-US" sz="2400" dirty="0"/>
              <a:t>Example for Discussion: One Case Example of Initial Steps if a VA Research Subjects Reports a Research Related Injury Requiring Hospitalization – Do You Agree?</a:t>
            </a:r>
            <a:endParaRPr lang="en-US" sz="2400" dirty="0">
              <a:cs typeface="Calibri Light"/>
            </a:endParaRPr>
          </a:p>
        </p:txBody>
      </p:sp>
      <p:sp>
        <p:nvSpPr>
          <p:cNvPr id="3" name="Content Placeholder 2">
            <a:extLst>
              <a:ext uri="{FF2B5EF4-FFF2-40B4-BE49-F238E27FC236}">
                <a16:creationId xmlns:a16="http://schemas.microsoft.com/office/drawing/2014/main" id="{32DA5056-1CB0-45AC-AEC7-A7AF48DC350F}"/>
              </a:ext>
            </a:extLst>
          </p:cNvPr>
          <p:cNvSpPr>
            <a:spLocks noGrp="1"/>
          </p:cNvSpPr>
          <p:nvPr>
            <p:ph idx="1"/>
          </p:nvPr>
        </p:nvSpPr>
        <p:spPr>
          <a:xfrm>
            <a:off x="152400" y="990600"/>
            <a:ext cx="12039600" cy="4722359"/>
          </a:xfrm>
        </p:spPr>
        <p:txBody>
          <a:bodyPr vert="horz" lIns="91440" tIns="45720" rIns="91440" bIns="45720" rtlCol="0" anchor="t">
            <a:noAutofit/>
          </a:bodyPr>
          <a:lstStyle/>
          <a:p>
            <a:r>
              <a:rPr lang="en-US" sz="2600" dirty="0"/>
              <a:t>The Principal Investigator (PI) should communicate with the subject/patient about the injury to obtain sufficient information in order to </a:t>
            </a:r>
          </a:p>
          <a:p>
            <a:pPr lvl="1"/>
            <a:r>
              <a:rPr lang="en-US" sz="2600" dirty="0"/>
              <a:t>Notify the IRB and</a:t>
            </a:r>
          </a:p>
          <a:p>
            <a:pPr lvl="1"/>
            <a:r>
              <a:rPr lang="en-US" sz="2600" dirty="0"/>
              <a:t>Notify the ACOS/R&amp;D and R&amp;D Committee.</a:t>
            </a:r>
          </a:p>
          <a:p>
            <a:r>
              <a:rPr lang="en-US" sz="2600" dirty="0"/>
              <a:t>The ACOS/R&amp;D or research administrative office (e.g., AO/R&amp;D) needs to notify</a:t>
            </a:r>
          </a:p>
          <a:p>
            <a:pPr lvl="1"/>
            <a:r>
              <a:rPr lang="en-US" sz="2600" dirty="0"/>
              <a:t>Risk Management at the VA Facility.</a:t>
            </a:r>
          </a:p>
          <a:p>
            <a:pPr lvl="1"/>
            <a:r>
              <a:rPr lang="en-US" sz="2600" dirty="0"/>
              <a:t>OGC Specialty Team Advising Research (STAR).</a:t>
            </a:r>
          </a:p>
          <a:p>
            <a:r>
              <a:rPr lang="en-US" sz="2600" dirty="0"/>
              <a:t>Designate a Point of Contact (POC) for communicating with the VA subject/patient on administrative issues and coordinating communications with stakeholders. </a:t>
            </a:r>
          </a:p>
          <a:p>
            <a:pPr lvl="1"/>
            <a:r>
              <a:rPr lang="en-US" sz="2600" dirty="0"/>
              <a:t>For example, the POC would receive any outside bills for processing.  </a:t>
            </a:r>
          </a:p>
          <a:p>
            <a:pPr lvl="1"/>
            <a:r>
              <a:rPr lang="en-US" sz="2600" dirty="0"/>
              <a:t>If the VA subject has insurance, the subject/patient’s insurance cannot be billed. </a:t>
            </a:r>
          </a:p>
          <a:p>
            <a:endParaRPr lang="en-US" dirty="0"/>
          </a:p>
        </p:txBody>
      </p:sp>
    </p:spTree>
    <p:extLst>
      <p:ext uri="{BB962C8B-B14F-4D97-AF65-F5344CB8AC3E}">
        <p14:creationId xmlns:p14="http://schemas.microsoft.com/office/powerpoint/2010/main" val="273827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4BF05-57D4-4F89-BDC4-3A035E5BED46}"/>
              </a:ext>
            </a:extLst>
          </p:cNvPr>
          <p:cNvSpPr>
            <a:spLocks noGrp="1"/>
          </p:cNvSpPr>
          <p:nvPr>
            <p:ph type="title"/>
          </p:nvPr>
        </p:nvSpPr>
        <p:spPr>
          <a:xfrm>
            <a:off x="285749" y="166264"/>
            <a:ext cx="11721193" cy="618385"/>
          </a:xfrm>
        </p:spPr>
        <p:txBody>
          <a:bodyPr/>
          <a:lstStyle/>
          <a:p>
            <a:r>
              <a:rPr lang="en-US" sz="3400" dirty="0"/>
              <a:t>Key Point to Remember: Ensure the Applicable Groups Have Approved the Inclusion of Non-Veterans  in VA Research</a:t>
            </a:r>
          </a:p>
        </p:txBody>
      </p:sp>
      <p:sp>
        <p:nvSpPr>
          <p:cNvPr id="4" name="Content Placeholder 3">
            <a:extLst>
              <a:ext uri="{FF2B5EF4-FFF2-40B4-BE49-F238E27FC236}">
                <a16:creationId xmlns:a16="http://schemas.microsoft.com/office/drawing/2014/main" id="{5FF6DB1B-2C62-4DE6-8055-FD47EFBDC296}"/>
              </a:ext>
            </a:extLst>
          </p:cNvPr>
          <p:cNvSpPr>
            <a:spLocks noGrp="1"/>
          </p:cNvSpPr>
          <p:nvPr>
            <p:ph idx="1"/>
          </p:nvPr>
        </p:nvSpPr>
        <p:spPr>
          <a:xfrm>
            <a:off x="371475" y="2404211"/>
            <a:ext cx="8680598" cy="3308748"/>
          </a:xfrm>
        </p:spPr>
        <p:txBody>
          <a:bodyPr/>
          <a:lstStyle/>
          <a:p>
            <a:pPr marL="0" indent="0">
              <a:buNone/>
            </a:pPr>
            <a:r>
              <a:rPr lang="en-US" dirty="0"/>
              <a:t> </a:t>
            </a:r>
          </a:p>
        </p:txBody>
      </p:sp>
      <p:pic>
        <p:nvPicPr>
          <p:cNvPr id="20486" name="Picture 6" descr="Free Picture Of Check Mark, Download Free Picture Of Check Mark png images, Free ClipArts on ...">
            <a:extLst>
              <a:ext uri="{FF2B5EF4-FFF2-40B4-BE49-F238E27FC236}">
                <a16:creationId xmlns:a16="http://schemas.microsoft.com/office/drawing/2014/main" id="{3A777A3C-B065-40CF-B51A-9E80331F4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4" y="1513114"/>
            <a:ext cx="4173311" cy="417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5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59E6B-1659-42FE-88A3-2C2710FFE64D}"/>
              </a:ext>
            </a:extLst>
          </p:cNvPr>
          <p:cNvSpPr>
            <a:spLocks noGrp="1"/>
          </p:cNvSpPr>
          <p:nvPr>
            <p:ph type="title"/>
          </p:nvPr>
        </p:nvSpPr>
        <p:spPr>
          <a:xfrm>
            <a:off x="285750" y="166264"/>
            <a:ext cx="11666764" cy="618385"/>
          </a:xfrm>
        </p:spPr>
        <p:txBody>
          <a:bodyPr/>
          <a:lstStyle/>
          <a:p>
            <a:r>
              <a:rPr lang="en-US" sz="3200" dirty="0"/>
              <a:t>“Use” vs. “Non-Use” of Data – Who Decides When Noncompliance or a Lapse of IRB Approval Occurs? </a:t>
            </a:r>
          </a:p>
        </p:txBody>
      </p:sp>
      <p:sp>
        <p:nvSpPr>
          <p:cNvPr id="3" name="Content Placeholder 2">
            <a:extLst>
              <a:ext uri="{FF2B5EF4-FFF2-40B4-BE49-F238E27FC236}">
                <a16:creationId xmlns:a16="http://schemas.microsoft.com/office/drawing/2014/main" id="{F9F4331C-3CD9-4349-8A3C-B570F1E5307B}"/>
              </a:ext>
            </a:extLst>
          </p:cNvPr>
          <p:cNvSpPr>
            <a:spLocks noGrp="1"/>
          </p:cNvSpPr>
          <p:nvPr>
            <p:ph idx="1"/>
          </p:nvPr>
        </p:nvSpPr>
        <p:spPr>
          <a:xfrm>
            <a:off x="-739694" y="1550881"/>
            <a:ext cx="12600972" cy="4675748"/>
          </a:xfrm>
        </p:spPr>
        <p:txBody>
          <a:bodyPr/>
          <a:lstStyle/>
          <a:p>
            <a:pPr marL="0" indent="0">
              <a:buNone/>
            </a:pPr>
            <a:r>
              <a:rPr lang="en-US" dirty="0"/>
              <a:t> </a:t>
            </a:r>
          </a:p>
        </p:txBody>
      </p:sp>
      <p:pic>
        <p:nvPicPr>
          <p:cNvPr id="21506" name="Picture 2" descr="What to do with data">
            <a:extLst>
              <a:ext uri="{FF2B5EF4-FFF2-40B4-BE49-F238E27FC236}">
                <a16:creationId xmlns:a16="http://schemas.microsoft.com/office/drawing/2014/main" id="{D2199EF8-159B-43C5-B3D4-BFCCF323C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19" r="-1" b="55576"/>
          <a:stretch/>
        </p:blipFill>
        <p:spPr bwMode="auto">
          <a:xfrm>
            <a:off x="1224770" y="1750350"/>
            <a:ext cx="7903178" cy="2375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16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25AB0-5963-4102-9B2F-573D2F17433C}"/>
              </a:ext>
            </a:extLst>
          </p:cNvPr>
          <p:cNvSpPr>
            <a:spLocks noGrp="1"/>
          </p:cNvSpPr>
          <p:nvPr>
            <p:ph type="title"/>
          </p:nvPr>
        </p:nvSpPr>
        <p:spPr/>
        <p:txBody>
          <a:bodyPr/>
          <a:lstStyle/>
          <a:p>
            <a:r>
              <a:rPr lang="en-US" dirty="0"/>
              <a:t>Historical Context</a:t>
            </a:r>
          </a:p>
        </p:txBody>
      </p:sp>
      <p:sp>
        <p:nvSpPr>
          <p:cNvPr id="3" name="Content Placeholder 2">
            <a:extLst>
              <a:ext uri="{FF2B5EF4-FFF2-40B4-BE49-F238E27FC236}">
                <a16:creationId xmlns:a16="http://schemas.microsoft.com/office/drawing/2014/main" id="{9FDAC7EB-7BB2-433B-9E7E-13FBC5322062}"/>
              </a:ext>
            </a:extLst>
          </p:cNvPr>
          <p:cNvSpPr>
            <a:spLocks noGrp="1"/>
          </p:cNvSpPr>
          <p:nvPr>
            <p:ph idx="1"/>
          </p:nvPr>
        </p:nvSpPr>
        <p:spPr>
          <a:xfrm>
            <a:off x="382359" y="860878"/>
            <a:ext cx="11450411" cy="4351338"/>
          </a:xfrm>
        </p:spPr>
        <p:txBody>
          <a:bodyPr/>
          <a:lstStyle/>
          <a:p>
            <a:r>
              <a:rPr lang="en-US" b="0" i="0" dirty="0">
                <a:solidFill>
                  <a:srgbClr val="000000"/>
                </a:solidFill>
                <a:effectLst/>
              </a:rPr>
              <a:t>Decades of debate have occurred in research ethics as to whether the results of research that is conducted in an unethical manner should be used to contribute to generalizable knowledge, and if so, which entities involved in the conduct and publication of research should have a role in making that decision.  </a:t>
            </a:r>
          </a:p>
          <a:p>
            <a:r>
              <a:rPr lang="en-US" b="0" i="0" dirty="0">
                <a:solidFill>
                  <a:srgbClr val="000000"/>
                </a:solidFill>
                <a:effectLst/>
              </a:rPr>
              <a:t>Usually, the proposed method of restricting the contribution to generalizable knowledge is through restrictions on use of the data or human biospecimens, such as publication or other uses. </a:t>
            </a:r>
          </a:p>
          <a:p>
            <a:r>
              <a:rPr lang="en-US" b="0" i="0" dirty="0">
                <a:solidFill>
                  <a:srgbClr val="000000"/>
                </a:solidFill>
                <a:effectLst/>
              </a:rPr>
              <a:t>The decisions made in different situations regarding data restrictions do not follow a uniform algorithm.   They vary widely depending upon:</a:t>
            </a:r>
          </a:p>
          <a:p>
            <a:pPr lvl="1"/>
            <a:r>
              <a:rPr lang="en-US" sz="2800" dirty="0">
                <a:solidFill>
                  <a:srgbClr val="000000"/>
                </a:solidFill>
              </a:rPr>
              <a:t>Ethical issues</a:t>
            </a:r>
          </a:p>
          <a:p>
            <a:pPr lvl="1"/>
            <a:r>
              <a:rPr lang="en-US" sz="2800" b="0" i="0" dirty="0">
                <a:solidFill>
                  <a:srgbClr val="000000"/>
                </a:solidFill>
                <a:effectLst/>
              </a:rPr>
              <a:t>Regulatory issues</a:t>
            </a:r>
          </a:p>
        </p:txBody>
      </p:sp>
    </p:spTree>
    <p:extLst>
      <p:ext uri="{BB962C8B-B14F-4D97-AF65-F5344CB8AC3E}">
        <p14:creationId xmlns:p14="http://schemas.microsoft.com/office/powerpoint/2010/main" val="103932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865" y="177149"/>
            <a:ext cx="11514364" cy="618385"/>
          </a:xfrm>
        </p:spPr>
        <p:txBody>
          <a:bodyPr/>
          <a:lstStyle/>
          <a:p>
            <a:r>
              <a:rPr lang="en-US" sz="3400" b="0" dirty="0">
                <a:latin typeface="+mn-lt"/>
              </a:rPr>
              <a:t>Excerpt of Letter From An Institutional Review Board (IRB) of a Non-VA Study to an Investigator</a:t>
            </a:r>
          </a:p>
        </p:txBody>
      </p:sp>
      <p:sp>
        <p:nvSpPr>
          <p:cNvPr id="3" name="Content Placeholder 2"/>
          <p:cNvSpPr>
            <a:spLocks noGrp="1"/>
          </p:cNvSpPr>
          <p:nvPr>
            <p:ph idx="1"/>
          </p:nvPr>
        </p:nvSpPr>
        <p:spPr>
          <a:xfrm>
            <a:off x="274865" y="1067707"/>
            <a:ext cx="10515600" cy="4351338"/>
          </a:xfrm>
        </p:spPr>
        <p:txBody>
          <a:bodyPr/>
          <a:lstStyle/>
          <a:p>
            <a:r>
              <a:rPr lang="en-US" dirty="0"/>
              <a:t>As part of actions taken by an IRB in response to subjects who were enrolled into a clinical intervention study who clearly did not meet inclusion criteria, the IRB made the following determination and communicated it to the Principal Investigator (PI):</a:t>
            </a:r>
          </a:p>
          <a:p>
            <a:pPr marL="0" indent="0">
              <a:buNone/>
            </a:pPr>
            <a:endParaRPr lang="en-US" i="1" dirty="0"/>
          </a:p>
          <a:p>
            <a:pPr marL="0" indent="0">
              <a:buNone/>
            </a:pPr>
            <a:r>
              <a:rPr lang="en-US" i="1" dirty="0"/>
              <a:t>	“. . . As a result of the audit conducted by  [redacted] in which 8 	of 22 	subjects did not meet the inclusion criteria between              	June 7, 2022 and November 1, 2022, the IRB has made a 	determination of serious and continuing noncompliance and also 	determined that you may not use any of the data generated from 	the subjects who did not meet the inclusion criteria . . . “</a:t>
            </a:r>
          </a:p>
        </p:txBody>
      </p:sp>
    </p:spTree>
    <p:extLst>
      <p:ext uri="{BB962C8B-B14F-4D97-AF65-F5344CB8AC3E}">
        <p14:creationId xmlns:p14="http://schemas.microsoft.com/office/powerpoint/2010/main" val="311803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66264"/>
            <a:ext cx="11438164" cy="618385"/>
          </a:xfrm>
        </p:spPr>
        <p:txBody>
          <a:bodyPr/>
          <a:lstStyle/>
          <a:p>
            <a:r>
              <a:rPr lang="en-US" b="0" dirty="0">
                <a:latin typeface="Calibri" panose="020F0502020204030204" pitchFamily="34" charset="0"/>
              </a:rPr>
              <a:t>What is Meant by  “You May Not Use Any of the Data”?</a:t>
            </a:r>
          </a:p>
        </p:txBody>
      </p:sp>
      <p:sp>
        <p:nvSpPr>
          <p:cNvPr id="4" name="Content Placeholder 3"/>
          <p:cNvSpPr>
            <a:spLocks noGrp="1"/>
          </p:cNvSpPr>
          <p:nvPr>
            <p:ph idx="1"/>
          </p:nvPr>
        </p:nvSpPr>
        <p:spPr/>
        <p:txBody>
          <a:bodyPr/>
          <a:lstStyle/>
          <a:p>
            <a:r>
              <a:rPr lang="en-US" dirty="0"/>
              <a:t>If one analyzes different IRB standard policies and procedures, one can find wide variances in what various IRBs define as actions they can take as result of serious and continuing noncompliance.</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90321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285750" y="873700"/>
            <a:ext cx="11775621" cy="5110600"/>
          </a:xfrm>
        </p:spPr>
        <p:txBody>
          <a:bodyPr/>
          <a:lstStyle/>
          <a:p>
            <a:r>
              <a:rPr lang="en-US" sz="2600" dirty="0"/>
              <a:t>Describe issues needing identification and evaluation by VA Facility Research and Development (R&amp;D) Committees when non-Veterans are included in VA studies, with emphasis on ORD-funded studies.</a:t>
            </a:r>
          </a:p>
          <a:p>
            <a:r>
              <a:rPr lang="en-US" sz="2600" dirty="0"/>
              <a:t>Analyze factors for consideration when an IRB or R&amp;D Committee is asked to determine whether VA research data can be “used” when noncompliance or a lapse of IRB approval has occurred.</a:t>
            </a:r>
          </a:p>
          <a:p>
            <a:endParaRPr lang="en-US" dirty="0"/>
          </a:p>
          <a:p>
            <a:endParaRPr lang="en-US" dirty="0"/>
          </a:p>
          <a:p>
            <a:pPr marL="0" indent="0">
              <a:buNone/>
            </a:pPr>
            <a:endParaRPr lang="en-US" sz="2400" dirty="0"/>
          </a:p>
        </p:txBody>
      </p:sp>
    </p:spTree>
    <p:extLst>
      <p:ext uri="{BB962C8B-B14F-4D97-AF65-F5344CB8AC3E}">
        <p14:creationId xmlns:p14="http://schemas.microsoft.com/office/powerpoint/2010/main" val="2768905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36" y="-56190"/>
            <a:ext cx="10515600" cy="618385"/>
          </a:xfrm>
        </p:spPr>
        <p:txBody>
          <a:bodyPr/>
          <a:lstStyle/>
          <a:p>
            <a:br>
              <a:rPr lang="en-US" dirty="0">
                <a:latin typeface="Calibri" panose="020F0502020204030204" pitchFamily="34" charset="0"/>
              </a:rPr>
            </a:br>
            <a:r>
              <a:rPr lang="en-US" b="0" dirty="0">
                <a:latin typeface="Calibri" panose="020F0502020204030204" pitchFamily="34" charset="0"/>
              </a:rPr>
              <a:t>For Your Consideration: </a:t>
            </a:r>
          </a:p>
        </p:txBody>
      </p:sp>
      <p:sp>
        <p:nvSpPr>
          <p:cNvPr id="4" name="Content Placeholder 3"/>
          <p:cNvSpPr>
            <a:spLocks noGrp="1"/>
          </p:cNvSpPr>
          <p:nvPr>
            <p:ph idx="1"/>
          </p:nvPr>
        </p:nvSpPr>
        <p:spPr>
          <a:xfrm>
            <a:off x="-2077810" y="2135315"/>
            <a:ext cx="5458097" cy="2925182"/>
          </a:xfrm>
        </p:spPr>
        <p:txBody>
          <a:bodyPr/>
          <a:lstStyle/>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		</a:t>
            </a:r>
          </a:p>
          <a:p>
            <a:pPr marL="0" indent="0">
              <a:buNone/>
            </a:pPr>
            <a:endParaRPr lang="en-US" sz="2400" dirty="0"/>
          </a:p>
          <a:p>
            <a:pPr marL="0" indent="0">
              <a:buNone/>
            </a:pPr>
            <a:endParaRPr lang="en-US" sz="2400" dirty="0"/>
          </a:p>
        </p:txBody>
      </p:sp>
      <p:pic>
        <p:nvPicPr>
          <p:cNvPr id="22532" name="Picture 4" descr="Publish Clip Art at Clker.com - vector clip art online, royalty free &amp; public domain">
            <a:extLst>
              <a:ext uri="{FF2B5EF4-FFF2-40B4-BE49-F238E27FC236}">
                <a16:creationId xmlns:a16="http://schemas.microsoft.com/office/drawing/2014/main" id="{07A8E098-0DC3-416E-85E6-C1C603D2E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0" y="2575883"/>
            <a:ext cx="3841902" cy="26765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NO-PUBLISH - Rolling Hills">
            <a:extLst>
              <a:ext uri="{FF2B5EF4-FFF2-40B4-BE49-F238E27FC236}">
                <a16:creationId xmlns:a16="http://schemas.microsoft.com/office/drawing/2014/main" id="{E1B02EFB-0F6A-47B0-970D-ED3DFE6B3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120" y="2175444"/>
            <a:ext cx="3186793" cy="3186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4537DC-4BC7-4C67-B3B0-115083ABE852}"/>
              </a:ext>
            </a:extLst>
          </p:cNvPr>
          <p:cNvSpPr txBox="1"/>
          <p:nvPr/>
        </p:nvSpPr>
        <p:spPr>
          <a:xfrm>
            <a:off x="614090" y="989297"/>
            <a:ext cx="10963819" cy="954107"/>
          </a:xfrm>
          <a:prstGeom prst="rect">
            <a:avLst/>
          </a:prstGeom>
          <a:noFill/>
        </p:spPr>
        <p:txBody>
          <a:bodyPr wrap="square" rtlCol="0">
            <a:spAutoFit/>
          </a:bodyPr>
          <a:lstStyle/>
          <a:p>
            <a:r>
              <a:rPr lang="en-US" sz="2800" dirty="0">
                <a:latin typeface="Calibri" panose="020F0502020204030204" pitchFamily="34" charset="0"/>
              </a:rPr>
              <a:t>Can an IRB decide whether data can be published or prohibited from being published in a journal or presented in presentations?</a:t>
            </a:r>
            <a:endParaRPr lang="en-US" sz="2800" dirty="0"/>
          </a:p>
        </p:txBody>
      </p:sp>
      <p:sp>
        <p:nvSpPr>
          <p:cNvPr id="7" name="TextBox 6">
            <a:extLst>
              <a:ext uri="{FF2B5EF4-FFF2-40B4-BE49-F238E27FC236}">
                <a16:creationId xmlns:a16="http://schemas.microsoft.com/office/drawing/2014/main" id="{B41E895E-2A80-4B9A-9394-E10E57EBACB1}"/>
              </a:ext>
            </a:extLst>
          </p:cNvPr>
          <p:cNvSpPr txBox="1"/>
          <p:nvPr/>
        </p:nvSpPr>
        <p:spPr>
          <a:xfrm>
            <a:off x="4844143" y="3113314"/>
            <a:ext cx="2775857" cy="830997"/>
          </a:xfrm>
          <a:prstGeom prst="rect">
            <a:avLst/>
          </a:prstGeom>
          <a:noFill/>
        </p:spPr>
        <p:txBody>
          <a:bodyPr wrap="square" rtlCol="0">
            <a:spAutoFit/>
          </a:bodyPr>
          <a:lstStyle/>
          <a:p>
            <a:pPr algn="ctr"/>
            <a:r>
              <a:rPr lang="en-US" sz="4800" b="1" dirty="0"/>
              <a:t>OR</a:t>
            </a:r>
          </a:p>
        </p:txBody>
      </p:sp>
    </p:spTree>
    <p:extLst>
      <p:ext uri="{BB962C8B-B14F-4D97-AF65-F5344CB8AC3E}">
        <p14:creationId xmlns:p14="http://schemas.microsoft.com/office/powerpoint/2010/main" val="144522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Also, For Your Consideration: </a:t>
            </a:r>
          </a:p>
        </p:txBody>
      </p:sp>
      <p:sp>
        <p:nvSpPr>
          <p:cNvPr id="4" name="Content Placeholder 3"/>
          <p:cNvSpPr>
            <a:spLocks noGrp="1"/>
          </p:cNvSpPr>
          <p:nvPr>
            <p:ph idx="1"/>
          </p:nvPr>
        </p:nvSpPr>
        <p:spPr>
          <a:xfrm>
            <a:off x="77543" y="1027127"/>
            <a:ext cx="11562007" cy="4954791"/>
          </a:xfrm>
        </p:spPr>
        <p:txBody>
          <a:bodyPr/>
          <a:lstStyle/>
          <a:p>
            <a:pPr marL="0" indent="0">
              <a:buNone/>
            </a:pPr>
            <a:r>
              <a:rPr lang="en-US" sz="3600" dirty="0"/>
              <a:t>Can an IRB require data to be destroyed? </a:t>
            </a:r>
          </a:p>
          <a:p>
            <a:pPr marL="0" indent="0">
              <a:buNone/>
            </a:pPr>
            <a:endParaRPr lang="en-US" sz="2400" dirty="0"/>
          </a:p>
        </p:txBody>
      </p:sp>
      <p:pic>
        <p:nvPicPr>
          <p:cNvPr id="23556" name="Picture 4" descr="Electronic Media Destruction Services | Record Nations">
            <a:extLst>
              <a:ext uri="{FF2B5EF4-FFF2-40B4-BE49-F238E27FC236}">
                <a16:creationId xmlns:a16="http://schemas.microsoft.com/office/drawing/2014/main" id="{81ED88CA-21B3-4B58-9A95-4110CB372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842" y="1956665"/>
            <a:ext cx="5815308" cy="379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41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 </a:t>
            </a:r>
            <a:r>
              <a:rPr lang="en-US" b="0" dirty="0">
                <a:latin typeface="Calibri" panose="020F0502020204030204" pitchFamily="34" charset="0"/>
              </a:rPr>
              <a:t>Change the “Can” to “Should”</a:t>
            </a:r>
          </a:p>
        </p:txBody>
      </p:sp>
      <p:sp>
        <p:nvSpPr>
          <p:cNvPr id="4" name="Content Placeholder 3"/>
          <p:cNvSpPr>
            <a:spLocks noGrp="1"/>
          </p:cNvSpPr>
          <p:nvPr>
            <p:ph idx="1"/>
          </p:nvPr>
        </p:nvSpPr>
        <p:spPr>
          <a:xfrm>
            <a:off x="77543" y="1027127"/>
            <a:ext cx="11562007" cy="4954791"/>
          </a:xfrm>
        </p:spPr>
        <p:txBody>
          <a:bodyPr/>
          <a:lstStyle/>
          <a:p>
            <a:pPr marL="0" indent="0">
              <a:buNone/>
            </a:pPr>
            <a:r>
              <a:rPr lang="en-US" sz="2400" dirty="0"/>
              <a:t> </a:t>
            </a:r>
          </a:p>
        </p:txBody>
      </p:sp>
      <p:pic>
        <p:nvPicPr>
          <p:cNvPr id="24578" name="Picture 2" descr="Can and Should">
            <a:extLst>
              <a:ext uri="{FF2B5EF4-FFF2-40B4-BE49-F238E27FC236}">
                <a16:creationId xmlns:a16="http://schemas.microsoft.com/office/drawing/2014/main" id="{03E1B7F5-F8C2-4686-80D6-53122B79A8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16" t="30152" r="11693" b="55641"/>
          <a:stretch/>
        </p:blipFill>
        <p:spPr bwMode="auto">
          <a:xfrm>
            <a:off x="77543" y="2217210"/>
            <a:ext cx="11562007" cy="2071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80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36" y="-56190"/>
            <a:ext cx="10515600" cy="618385"/>
          </a:xfrm>
        </p:spPr>
        <p:txBody>
          <a:bodyPr/>
          <a:lstStyle/>
          <a:p>
            <a:br>
              <a:rPr lang="en-US" dirty="0">
                <a:latin typeface="Calibri" panose="020F0502020204030204" pitchFamily="34" charset="0"/>
              </a:rPr>
            </a:br>
            <a:r>
              <a:rPr lang="en-US" b="0" dirty="0">
                <a:latin typeface="Calibri" panose="020F0502020204030204" pitchFamily="34" charset="0"/>
              </a:rPr>
              <a:t>For Your Consideration with “Should”: </a:t>
            </a:r>
          </a:p>
        </p:txBody>
      </p:sp>
      <p:sp>
        <p:nvSpPr>
          <p:cNvPr id="4" name="Content Placeholder 3"/>
          <p:cNvSpPr>
            <a:spLocks noGrp="1"/>
          </p:cNvSpPr>
          <p:nvPr>
            <p:ph idx="1"/>
          </p:nvPr>
        </p:nvSpPr>
        <p:spPr>
          <a:xfrm>
            <a:off x="-2077810" y="2135315"/>
            <a:ext cx="5458097" cy="2925182"/>
          </a:xfrm>
        </p:spPr>
        <p:txBody>
          <a:bodyPr/>
          <a:lstStyle/>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		</a:t>
            </a:r>
          </a:p>
          <a:p>
            <a:pPr marL="0" indent="0">
              <a:buNone/>
            </a:pPr>
            <a:endParaRPr lang="en-US" sz="2400" dirty="0"/>
          </a:p>
          <a:p>
            <a:pPr marL="0" indent="0">
              <a:buNone/>
            </a:pPr>
            <a:endParaRPr lang="en-US" sz="2400" dirty="0"/>
          </a:p>
        </p:txBody>
      </p:sp>
      <p:pic>
        <p:nvPicPr>
          <p:cNvPr id="22532" name="Picture 4" descr="Publish Clip Art at Clker.com - vector clip art online, royalty free &amp; public domain">
            <a:extLst>
              <a:ext uri="{FF2B5EF4-FFF2-40B4-BE49-F238E27FC236}">
                <a16:creationId xmlns:a16="http://schemas.microsoft.com/office/drawing/2014/main" id="{07A8E098-0DC3-416E-85E6-C1C603D2E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0" y="2575883"/>
            <a:ext cx="3841902" cy="26765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NO-PUBLISH - Rolling Hills">
            <a:extLst>
              <a:ext uri="{FF2B5EF4-FFF2-40B4-BE49-F238E27FC236}">
                <a16:creationId xmlns:a16="http://schemas.microsoft.com/office/drawing/2014/main" id="{E1B02EFB-0F6A-47B0-970D-ED3DFE6B3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120" y="2175444"/>
            <a:ext cx="3186793" cy="3186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4537DC-4BC7-4C67-B3B0-115083ABE852}"/>
              </a:ext>
            </a:extLst>
          </p:cNvPr>
          <p:cNvSpPr txBox="1"/>
          <p:nvPr/>
        </p:nvSpPr>
        <p:spPr>
          <a:xfrm>
            <a:off x="614090" y="989297"/>
            <a:ext cx="10963819" cy="954107"/>
          </a:xfrm>
          <a:prstGeom prst="rect">
            <a:avLst/>
          </a:prstGeom>
          <a:noFill/>
        </p:spPr>
        <p:txBody>
          <a:bodyPr wrap="square" rtlCol="0">
            <a:spAutoFit/>
          </a:bodyPr>
          <a:lstStyle/>
          <a:p>
            <a:r>
              <a:rPr lang="en-US" sz="2800" dirty="0">
                <a:latin typeface="Calibri" panose="020F0502020204030204" pitchFamily="34" charset="0"/>
              </a:rPr>
              <a:t>Should an IRB decide whether data can be published or prohibited from being published in a journal or presented in presentations?</a:t>
            </a:r>
            <a:endParaRPr lang="en-US" sz="2800" dirty="0"/>
          </a:p>
        </p:txBody>
      </p:sp>
      <p:sp>
        <p:nvSpPr>
          <p:cNvPr id="7" name="TextBox 6">
            <a:extLst>
              <a:ext uri="{FF2B5EF4-FFF2-40B4-BE49-F238E27FC236}">
                <a16:creationId xmlns:a16="http://schemas.microsoft.com/office/drawing/2014/main" id="{B41E895E-2A80-4B9A-9394-E10E57EBACB1}"/>
              </a:ext>
            </a:extLst>
          </p:cNvPr>
          <p:cNvSpPr txBox="1"/>
          <p:nvPr/>
        </p:nvSpPr>
        <p:spPr>
          <a:xfrm>
            <a:off x="4844143" y="3113314"/>
            <a:ext cx="2775857" cy="830997"/>
          </a:xfrm>
          <a:prstGeom prst="rect">
            <a:avLst/>
          </a:prstGeom>
          <a:noFill/>
        </p:spPr>
        <p:txBody>
          <a:bodyPr wrap="square" rtlCol="0">
            <a:spAutoFit/>
          </a:bodyPr>
          <a:lstStyle/>
          <a:p>
            <a:pPr algn="ctr"/>
            <a:r>
              <a:rPr lang="en-US" sz="4800" b="1" dirty="0"/>
              <a:t>OR</a:t>
            </a:r>
          </a:p>
        </p:txBody>
      </p:sp>
    </p:spTree>
    <p:extLst>
      <p:ext uri="{BB962C8B-B14F-4D97-AF65-F5344CB8AC3E}">
        <p14:creationId xmlns:p14="http://schemas.microsoft.com/office/powerpoint/2010/main" val="225509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Also, For Your Consideration with “Should”: </a:t>
            </a:r>
          </a:p>
        </p:txBody>
      </p:sp>
      <p:sp>
        <p:nvSpPr>
          <p:cNvPr id="4" name="Content Placeholder 3"/>
          <p:cNvSpPr>
            <a:spLocks noGrp="1"/>
          </p:cNvSpPr>
          <p:nvPr>
            <p:ph idx="1"/>
          </p:nvPr>
        </p:nvSpPr>
        <p:spPr>
          <a:xfrm>
            <a:off x="77543" y="1027127"/>
            <a:ext cx="11562007" cy="4954791"/>
          </a:xfrm>
        </p:spPr>
        <p:txBody>
          <a:bodyPr/>
          <a:lstStyle/>
          <a:p>
            <a:pPr marL="0" indent="0">
              <a:buNone/>
            </a:pPr>
            <a:r>
              <a:rPr lang="en-US" sz="3600" dirty="0"/>
              <a:t>Should an IRB require data to be destroyed? </a:t>
            </a:r>
          </a:p>
          <a:p>
            <a:pPr marL="0" indent="0">
              <a:buNone/>
            </a:pPr>
            <a:endParaRPr lang="en-US" sz="2400" dirty="0"/>
          </a:p>
        </p:txBody>
      </p:sp>
      <p:pic>
        <p:nvPicPr>
          <p:cNvPr id="23556" name="Picture 4" descr="Electronic Media Destruction Services | Record Nations">
            <a:extLst>
              <a:ext uri="{FF2B5EF4-FFF2-40B4-BE49-F238E27FC236}">
                <a16:creationId xmlns:a16="http://schemas.microsoft.com/office/drawing/2014/main" id="{81ED88CA-21B3-4B58-9A95-4110CB372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842" y="1956665"/>
            <a:ext cx="5815308" cy="379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403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The IRB’s Scope of Authority </a:t>
            </a:r>
          </a:p>
        </p:txBody>
      </p:sp>
      <p:sp>
        <p:nvSpPr>
          <p:cNvPr id="4" name="Content Placeholder 3"/>
          <p:cNvSpPr>
            <a:spLocks noGrp="1"/>
          </p:cNvSpPr>
          <p:nvPr>
            <p:ph idx="1"/>
          </p:nvPr>
        </p:nvSpPr>
        <p:spPr>
          <a:xfrm>
            <a:off x="285750" y="947964"/>
            <a:ext cx="11156496" cy="4351338"/>
          </a:xfrm>
        </p:spPr>
        <p:txBody>
          <a:bodyPr/>
          <a:lstStyle/>
          <a:p>
            <a:r>
              <a:rPr lang="en-US" sz="2400" dirty="0"/>
              <a:t>The Federal Policy for the Protection of Human Subjects (Common Rule codified by VA as 38 Code of Federal Regulations (CFR) Part 16) dictates the scope or purpose of IRB activities for an IRB reviewing research subject to its regulations.</a:t>
            </a:r>
          </a:p>
          <a:p>
            <a:r>
              <a:rPr lang="en-US" sz="2400" dirty="0"/>
              <a:t>“An IRB shall review and have authority to </a:t>
            </a:r>
          </a:p>
          <a:p>
            <a:pPr lvl="1"/>
            <a:r>
              <a:rPr lang="en-US" dirty="0"/>
              <a:t>approve, require modifications in (to secure approval), or disapprove all research activities covered by this policy, including exempt research activities under §16.104 for which limited IRB review is a condition of exemption (under §16.104(d)(2)(iii), (d)(3)(i)(C), (d)(7), and (d)(8)”. 					</a:t>
            </a:r>
          </a:p>
          <a:p>
            <a:pPr marL="2286000" lvl="5" indent="0">
              <a:buNone/>
            </a:pPr>
            <a:r>
              <a:rPr lang="en-US" sz="2400" dirty="0"/>
              <a:t>					Reference:  38 CFR Part 16.109(a)</a:t>
            </a:r>
          </a:p>
          <a:p>
            <a:r>
              <a:rPr lang="en-US" sz="2400" dirty="0"/>
              <a:t>An IRB shall have authority to suspend or terminate approval of research that is not being conducted in accordance with the IRB’s requirements or that has been associated with unexpected serious harm to subjects. . . .”</a:t>
            </a:r>
          </a:p>
          <a:p>
            <a:pPr marL="1371600" lvl="3" indent="0">
              <a:buNone/>
            </a:pPr>
            <a:r>
              <a:rPr lang="en-US" sz="2400" dirty="0"/>
              <a:t>						Reference:	38 CFR Part 16.113</a:t>
            </a:r>
          </a:p>
          <a:p>
            <a:endParaRPr lang="en-US" sz="2500" dirty="0"/>
          </a:p>
          <a:p>
            <a:pPr marL="0" indent="0">
              <a:buNone/>
            </a:pPr>
            <a:endParaRPr lang="en-US" sz="2500" dirty="0"/>
          </a:p>
          <a:p>
            <a:pPr marL="0" indent="0">
              <a:buNone/>
            </a:pPr>
            <a:r>
              <a:rPr lang="en-US" sz="2500" dirty="0"/>
              <a:t>		</a:t>
            </a:r>
          </a:p>
          <a:p>
            <a:pPr marL="0" indent="0">
              <a:buNone/>
            </a:pPr>
            <a:endParaRPr lang="en-US" sz="2500" dirty="0"/>
          </a:p>
          <a:p>
            <a:pPr marL="0" indent="0">
              <a:buNone/>
            </a:pPr>
            <a:endParaRPr lang="en-US" sz="2500" dirty="0"/>
          </a:p>
        </p:txBody>
      </p:sp>
    </p:spTree>
    <p:extLst>
      <p:ext uri="{BB962C8B-B14F-4D97-AF65-F5344CB8AC3E}">
        <p14:creationId xmlns:p14="http://schemas.microsoft.com/office/powerpoint/2010/main" val="68697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36" y="-56190"/>
            <a:ext cx="11655878" cy="654904"/>
          </a:xfrm>
        </p:spPr>
        <p:txBody>
          <a:bodyPr/>
          <a:lstStyle/>
          <a:p>
            <a:br>
              <a:rPr lang="en-US" b="0" dirty="0">
                <a:latin typeface="Calibri" panose="020F0502020204030204" pitchFamily="34" charset="0"/>
              </a:rPr>
            </a:br>
            <a:r>
              <a:rPr lang="en-US" sz="3200" b="0" dirty="0">
                <a:latin typeface="Calibri" panose="020F0502020204030204" pitchFamily="34" charset="0"/>
              </a:rPr>
              <a:t>What is the Answer to Your Question Based Solely Upon the Common Rule Language? </a:t>
            </a:r>
          </a:p>
        </p:txBody>
      </p:sp>
      <p:sp>
        <p:nvSpPr>
          <p:cNvPr id="4" name="Content Placeholder 3"/>
          <p:cNvSpPr>
            <a:spLocks noGrp="1"/>
          </p:cNvSpPr>
          <p:nvPr>
            <p:ph idx="1"/>
          </p:nvPr>
        </p:nvSpPr>
        <p:spPr>
          <a:xfrm>
            <a:off x="-2077810" y="2135315"/>
            <a:ext cx="5458097" cy="2925182"/>
          </a:xfrm>
        </p:spPr>
        <p:txBody>
          <a:bodyPr/>
          <a:lstStyle/>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		</a:t>
            </a:r>
          </a:p>
          <a:p>
            <a:pPr marL="0" indent="0">
              <a:buNone/>
            </a:pPr>
            <a:endParaRPr lang="en-US" sz="2400" dirty="0"/>
          </a:p>
          <a:p>
            <a:pPr marL="0" indent="0">
              <a:buNone/>
            </a:pPr>
            <a:endParaRPr lang="en-US" sz="2400" dirty="0"/>
          </a:p>
        </p:txBody>
      </p:sp>
      <p:pic>
        <p:nvPicPr>
          <p:cNvPr id="22532" name="Picture 4" descr="Publish Clip Art at Clker.com - vector clip art online, royalty free &amp; public domain">
            <a:extLst>
              <a:ext uri="{FF2B5EF4-FFF2-40B4-BE49-F238E27FC236}">
                <a16:creationId xmlns:a16="http://schemas.microsoft.com/office/drawing/2014/main" id="{07A8E098-0DC3-416E-85E6-C1C603D2E4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90" y="2575883"/>
            <a:ext cx="3841902" cy="2676525"/>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NO-PUBLISH - Rolling Hills">
            <a:extLst>
              <a:ext uri="{FF2B5EF4-FFF2-40B4-BE49-F238E27FC236}">
                <a16:creationId xmlns:a16="http://schemas.microsoft.com/office/drawing/2014/main" id="{E1B02EFB-0F6A-47B0-970D-ED3DFE6B3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6120" y="2175444"/>
            <a:ext cx="3186793" cy="31867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4537DC-4BC7-4C67-B3B0-115083ABE852}"/>
              </a:ext>
            </a:extLst>
          </p:cNvPr>
          <p:cNvSpPr txBox="1"/>
          <p:nvPr/>
        </p:nvSpPr>
        <p:spPr>
          <a:xfrm>
            <a:off x="614090" y="989297"/>
            <a:ext cx="10963819" cy="954107"/>
          </a:xfrm>
          <a:prstGeom prst="rect">
            <a:avLst/>
          </a:prstGeom>
          <a:noFill/>
        </p:spPr>
        <p:txBody>
          <a:bodyPr wrap="square" rtlCol="0">
            <a:spAutoFit/>
          </a:bodyPr>
          <a:lstStyle/>
          <a:p>
            <a:r>
              <a:rPr lang="en-US" sz="2800" dirty="0">
                <a:latin typeface="Calibri" panose="020F0502020204030204" pitchFamily="34" charset="0"/>
              </a:rPr>
              <a:t>Should an IRB decide whether data can be published or prohibited from being published in a journal or presented in presentations?</a:t>
            </a:r>
            <a:endParaRPr lang="en-US" sz="2800" dirty="0"/>
          </a:p>
        </p:txBody>
      </p:sp>
      <p:sp>
        <p:nvSpPr>
          <p:cNvPr id="7" name="TextBox 6">
            <a:extLst>
              <a:ext uri="{FF2B5EF4-FFF2-40B4-BE49-F238E27FC236}">
                <a16:creationId xmlns:a16="http://schemas.microsoft.com/office/drawing/2014/main" id="{B41E895E-2A80-4B9A-9394-E10E57EBACB1}"/>
              </a:ext>
            </a:extLst>
          </p:cNvPr>
          <p:cNvSpPr txBox="1"/>
          <p:nvPr/>
        </p:nvSpPr>
        <p:spPr>
          <a:xfrm>
            <a:off x="4844143" y="3113314"/>
            <a:ext cx="2775857" cy="830997"/>
          </a:xfrm>
          <a:prstGeom prst="rect">
            <a:avLst/>
          </a:prstGeom>
          <a:noFill/>
        </p:spPr>
        <p:txBody>
          <a:bodyPr wrap="square" rtlCol="0">
            <a:spAutoFit/>
          </a:bodyPr>
          <a:lstStyle/>
          <a:p>
            <a:pPr algn="ctr"/>
            <a:r>
              <a:rPr lang="en-US" sz="4800" b="1" dirty="0"/>
              <a:t>OR</a:t>
            </a:r>
          </a:p>
        </p:txBody>
      </p:sp>
    </p:spTree>
    <p:extLst>
      <p:ext uri="{BB962C8B-B14F-4D97-AF65-F5344CB8AC3E}">
        <p14:creationId xmlns:p14="http://schemas.microsoft.com/office/powerpoint/2010/main" val="2326582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43" y="-56027"/>
            <a:ext cx="11906250" cy="618385"/>
          </a:xfrm>
        </p:spPr>
        <p:txBody>
          <a:bodyPr/>
          <a:lstStyle/>
          <a:p>
            <a:br>
              <a:rPr lang="en-US" sz="3200" dirty="0">
                <a:latin typeface="Calibri" panose="020F0502020204030204" pitchFamily="34" charset="0"/>
              </a:rPr>
            </a:br>
            <a:r>
              <a:rPr lang="en-US" sz="3200" b="0" dirty="0">
                <a:latin typeface="Calibri" panose="020F0502020204030204" pitchFamily="34" charset="0"/>
              </a:rPr>
              <a:t>What is the Answer to Your Question Based Solely Upon the Common Rule Language? </a:t>
            </a:r>
          </a:p>
        </p:txBody>
      </p:sp>
      <p:sp>
        <p:nvSpPr>
          <p:cNvPr id="4" name="Content Placeholder 3"/>
          <p:cNvSpPr>
            <a:spLocks noGrp="1"/>
          </p:cNvSpPr>
          <p:nvPr>
            <p:ph idx="1"/>
          </p:nvPr>
        </p:nvSpPr>
        <p:spPr>
          <a:xfrm>
            <a:off x="77543" y="1027127"/>
            <a:ext cx="11562007" cy="4954791"/>
          </a:xfrm>
        </p:spPr>
        <p:txBody>
          <a:bodyPr/>
          <a:lstStyle/>
          <a:p>
            <a:pPr marL="0" indent="0">
              <a:buNone/>
            </a:pPr>
            <a:r>
              <a:rPr lang="en-US" sz="3600" dirty="0"/>
              <a:t>Should an IRB require data to be destroyed? </a:t>
            </a:r>
          </a:p>
          <a:p>
            <a:pPr marL="0" indent="0">
              <a:buNone/>
            </a:pPr>
            <a:endParaRPr lang="en-US" sz="2400" dirty="0"/>
          </a:p>
        </p:txBody>
      </p:sp>
      <p:pic>
        <p:nvPicPr>
          <p:cNvPr id="23556" name="Picture 4" descr="Electronic Media Destruction Services | Record Nations">
            <a:extLst>
              <a:ext uri="{FF2B5EF4-FFF2-40B4-BE49-F238E27FC236}">
                <a16:creationId xmlns:a16="http://schemas.microsoft.com/office/drawing/2014/main" id="{81ED88CA-21B3-4B58-9A95-4110CB372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842" y="1956665"/>
            <a:ext cx="5815308" cy="379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871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49" y="166264"/>
            <a:ext cx="11568793" cy="618385"/>
          </a:xfrm>
        </p:spPr>
        <p:txBody>
          <a:bodyPr/>
          <a:lstStyle/>
          <a:p>
            <a:r>
              <a:rPr lang="en-US" b="0" dirty="0">
                <a:latin typeface="Calibri" panose="020F0502020204030204" pitchFamily="34" charset="0"/>
              </a:rPr>
              <a:t>Why the Words Associated with “Use of Data” are Problematic without Clarification:</a:t>
            </a:r>
          </a:p>
        </p:txBody>
      </p:sp>
      <p:sp>
        <p:nvSpPr>
          <p:cNvPr id="4" name="Content Placeholder 3"/>
          <p:cNvSpPr>
            <a:spLocks noGrp="1"/>
          </p:cNvSpPr>
          <p:nvPr>
            <p:ph idx="1"/>
          </p:nvPr>
        </p:nvSpPr>
        <p:spPr/>
        <p:txBody>
          <a:bodyPr/>
          <a:lstStyle/>
          <a:p>
            <a:pPr marL="0" indent="0">
              <a:buNone/>
            </a:pPr>
            <a:r>
              <a:rPr lang="en-US" dirty="0"/>
              <a:t>Does it mean:</a:t>
            </a:r>
          </a:p>
          <a:p>
            <a:r>
              <a:rPr lang="en-US" dirty="0"/>
              <a:t>Sequestering the data?</a:t>
            </a:r>
          </a:p>
          <a:p>
            <a:r>
              <a:rPr lang="en-US" dirty="0"/>
              <a:t>Not allowing monitors access (for an outside monitored study)?</a:t>
            </a:r>
          </a:p>
          <a:p>
            <a:r>
              <a:rPr lang="en-US" dirty="0"/>
              <a:t>Not permitting the data to be used in analyses?</a:t>
            </a:r>
          </a:p>
          <a:p>
            <a:r>
              <a:rPr lang="en-US" dirty="0"/>
              <a:t>Not permitting the data to be reported to FDA or sponsors?</a:t>
            </a:r>
          </a:p>
          <a:p>
            <a:r>
              <a:rPr lang="en-US" dirty="0"/>
              <a:t>Informing the Investigator that the data may not be used in publications?</a:t>
            </a:r>
          </a:p>
          <a:p>
            <a:r>
              <a:rPr lang="en-US" dirty="0"/>
              <a:t>Informing publishers that the data cannot be used in publications?</a:t>
            </a:r>
          </a:p>
          <a:p>
            <a:pPr marL="0" indent="0">
              <a:buNone/>
            </a:pPr>
            <a:endParaRPr lang="en-US" sz="2400" dirty="0"/>
          </a:p>
        </p:txBody>
      </p:sp>
    </p:spTree>
    <p:extLst>
      <p:ext uri="{BB962C8B-B14F-4D97-AF65-F5344CB8AC3E}">
        <p14:creationId xmlns:p14="http://schemas.microsoft.com/office/powerpoint/2010/main" val="412623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What are Some of the Ethical Aspects of an IRB Not Permitting “Use of Data” in Any Way?</a:t>
            </a:r>
          </a:p>
        </p:txBody>
      </p:sp>
      <p:sp>
        <p:nvSpPr>
          <p:cNvPr id="4" name="Content Placeholder 3"/>
          <p:cNvSpPr>
            <a:spLocks noGrp="1"/>
          </p:cNvSpPr>
          <p:nvPr>
            <p:ph idx="1"/>
          </p:nvPr>
        </p:nvSpPr>
        <p:spPr>
          <a:xfrm>
            <a:off x="285750" y="1045935"/>
            <a:ext cx="10515600" cy="4351338"/>
          </a:xfrm>
        </p:spPr>
        <p:txBody>
          <a:bodyPr/>
          <a:lstStyle/>
          <a:p>
            <a:pPr marL="0" indent="0">
              <a:buNone/>
            </a:pPr>
            <a:r>
              <a:rPr lang="en-US" dirty="0"/>
              <a:t>Does it mean:</a:t>
            </a:r>
          </a:p>
          <a:p>
            <a:r>
              <a:rPr lang="en-US" dirty="0"/>
              <a:t>The subjects are informed? </a:t>
            </a:r>
          </a:p>
          <a:p>
            <a:r>
              <a:rPr lang="en-US" dirty="0"/>
              <a:t>More subjects are entered to make up for the excluded subjects?</a:t>
            </a:r>
          </a:p>
          <a:p>
            <a:r>
              <a:rPr lang="en-US" dirty="0"/>
              <a:t>Excluded subjects are not eligible for research-related injury treatments?</a:t>
            </a:r>
          </a:p>
          <a:p>
            <a:pPr marL="0" indent="0">
              <a:buNone/>
            </a:pPr>
            <a:endParaRPr lang="en-US" sz="2400" dirty="0"/>
          </a:p>
        </p:txBody>
      </p:sp>
    </p:spTree>
    <p:extLst>
      <p:ext uri="{BB962C8B-B14F-4D97-AF65-F5344CB8AC3E}">
        <p14:creationId xmlns:p14="http://schemas.microsoft.com/office/powerpoint/2010/main" val="3999890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D6E8D-F4E1-403D-8CCB-F993CFF82F78}"/>
              </a:ext>
            </a:extLst>
          </p:cNvPr>
          <p:cNvSpPr>
            <a:spLocks noGrp="1"/>
          </p:cNvSpPr>
          <p:nvPr>
            <p:ph type="title"/>
          </p:nvPr>
        </p:nvSpPr>
        <p:spPr/>
        <p:txBody>
          <a:bodyPr/>
          <a:lstStyle/>
          <a:p>
            <a:r>
              <a:rPr lang="en-US" dirty="0"/>
              <a:t>Why Are We Discussing Inclusion of Non-Veterans in VA Studies as an “Emerging Issue”?</a:t>
            </a:r>
          </a:p>
        </p:txBody>
      </p:sp>
      <p:sp>
        <p:nvSpPr>
          <p:cNvPr id="3" name="Content Placeholder 2">
            <a:extLst>
              <a:ext uri="{FF2B5EF4-FFF2-40B4-BE49-F238E27FC236}">
                <a16:creationId xmlns:a16="http://schemas.microsoft.com/office/drawing/2014/main" id="{193925E5-129D-4FFB-B11E-D049FF7E1D3F}"/>
              </a:ext>
            </a:extLst>
          </p:cNvPr>
          <p:cNvSpPr>
            <a:spLocks noGrp="1"/>
          </p:cNvSpPr>
          <p:nvPr>
            <p:ph sz="half" idx="1"/>
          </p:nvPr>
        </p:nvSpPr>
        <p:spPr>
          <a:xfrm>
            <a:off x="466724" y="1253331"/>
            <a:ext cx="5181600" cy="4351338"/>
          </a:xfrm>
        </p:spPr>
        <p:txBody>
          <a:bodyPr/>
          <a:lstStyle/>
          <a:p>
            <a:r>
              <a:rPr lang="en-US" dirty="0"/>
              <a:t>Confusion on</a:t>
            </a:r>
          </a:p>
          <a:p>
            <a:pPr lvl="1"/>
            <a:r>
              <a:rPr lang="en-US" dirty="0"/>
              <a:t>Whether Active Duty Service Military Personnel are considered Veterans or Non-Veterans; </a:t>
            </a:r>
          </a:p>
          <a:p>
            <a:pPr lvl="1"/>
            <a:r>
              <a:rPr lang="en-US" dirty="0"/>
              <a:t>Language in merit or grant applications that “infers” of inclusion of non-Veterans in a ORD-funded study; and</a:t>
            </a:r>
          </a:p>
          <a:p>
            <a:pPr lvl="1"/>
            <a:r>
              <a:rPr lang="en-US" dirty="0"/>
              <a:t>Which ORD funding services require specific ORD approval for inclusion of non-Veterans in an ORD funded study. </a:t>
            </a:r>
          </a:p>
          <a:p>
            <a:pPr lvl="1"/>
            <a:endParaRPr lang="en-US" dirty="0"/>
          </a:p>
        </p:txBody>
      </p:sp>
      <p:pic>
        <p:nvPicPr>
          <p:cNvPr id="16386" name="Picture 2" descr="Confusion to Clarity - How to do this - Dr Bridget NLP">
            <a:extLst>
              <a:ext uri="{FF2B5EF4-FFF2-40B4-BE49-F238E27FC236}">
                <a16:creationId xmlns:a16="http://schemas.microsoft.com/office/drawing/2014/main" id="{9DFE36FB-CD4C-4283-A265-DB5540C4B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7" y="1352776"/>
            <a:ext cx="5059759" cy="3652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761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IRB’s Scope of Authority – This is not unique to VA</a:t>
            </a:r>
          </a:p>
        </p:txBody>
      </p:sp>
      <p:sp>
        <p:nvSpPr>
          <p:cNvPr id="4" name="Content Placeholder 3"/>
          <p:cNvSpPr>
            <a:spLocks noGrp="1"/>
          </p:cNvSpPr>
          <p:nvPr>
            <p:ph idx="1"/>
          </p:nvPr>
        </p:nvSpPr>
        <p:spPr/>
        <p:txBody>
          <a:bodyPr/>
          <a:lstStyle/>
          <a:p>
            <a:r>
              <a:rPr lang="en-US" sz="3200" dirty="0"/>
              <a:t>An IRB must operate within its scope of authority.</a:t>
            </a:r>
          </a:p>
          <a:p>
            <a:r>
              <a:rPr lang="en-US" sz="3200" dirty="0"/>
              <a:t>If it operates outside of its scope of authority according to the Common Rule (for an IRB reviewing research subject to the Common Rule), then those authorities must be given to the IRB through another mechanism (such as institutional authority).</a:t>
            </a:r>
          </a:p>
          <a:p>
            <a:pPr marL="0" indent="0">
              <a:buNone/>
            </a:pPr>
            <a:endParaRPr lang="en-US" sz="3200" dirty="0"/>
          </a:p>
          <a:p>
            <a:pPr marL="0" indent="0">
              <a:buNone/>
            </a:pPr>
            <a:endParaRPr lang="en-US" sz="3200" dirty="0"/>
          </a:p>
          <a:p>
            <a:pPr marL="0" indent="0">
              <a:buNone/>
            </a:pPr>
            <a:endParaRPr lang="en-US" sz="2400" dirty="0"/>
          </a:p>
        </p:txBody>
      </p:sp>
    </p:spTree>
    <p:extLst>
      <p:ext uri="{BB962C8B-B14F-4D97-AF65-F5344CB8AC3E}">
        <p14:creationId xmlns:p14="http://schemas.microsoft.com/office/powerpoint/2010/main" val="36400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Case #1: Lack of Written HIPAA Authorization</a:t>
            </a:r>
          </a:p>
        </p:txBody>
      </p:sp>
      <p:sp>
        <p:nvSpPr>
          <p:cNvPr id="4" name="Content Placeholder 3"/>
          <p:cNvSpPr>
            <a:spLocks noGrp="1"/>
          </p:cNvSpPr>
          <p:nvPr>
            <p:ph idx="1"/>
          </p:nvPr>
        </p:nvSpPr>
        <p:spPr>
          <a:xfrm>
            <a:off x="576942" y="871765"/>
            <a:ext cx="11190515" cy="4351338"/>
          </a:xfrm>
        </p:spPr>
        <p:txBody>
          <a:bodyPr/>
          <a:lstStyle/>
          <a:p>
            <a:r>
              <a:rPr lang="en-US" dirty="0"/>
              <a:t>The IRB approved a clinical trial evaluating different doses and delivery of radiation therapy for gliobastomas.  Fourteen (14) VA subjects were enrolled in the first year. </a:t>
            </a:r>
          </a:p>
          <a:p>
            <a:r>
              <a:rPr lang="en-US" dirty="0"/>
              <a:t>In the annual Research Compliance (RCO) audit, the Principal Investigator (PI) could not locate seven (7) subjects’ written HIPAA authorizations for research. </a:t>
            </a:r>
          </a:p>
          <a:p>
            <a:r>
              <a:rPr lang="en-US" dirty="0"/>
              <a:t>The IRB determined that the event of the missing subjects’ written HIPAA authorization constituted serious and continuing noncompliance. </a:t>
            </a:r>
          </a:p>
          <a:p>
            <a:r>
              <a:rPr lang="en-US" dirty="0"/>
              <a:t>The PI attempted to obtain the written HIPAA authorizations from the seven subjects, but the PI was unable to obtain after multiple attempts over seven months. </a:t>
            </a:r>
          </a:p>
          <a:p>
            <a:pPr marL="0" indent="0">
              <a:buNone/>
            </a:pPr>
            <a:endParaRPr lang="en-US" dirty="0"/>
          </a:p>
          <a:p>
            <a:pPr marL="0" indent="0">
              <a:buNone/>
            </a:pPr>
            <a:endParaRPr lang="en-US" sz="2400" dirty="0"/>
          </a:p>
        </p:txBody>
      </p:sp>
    </p:spTree>
    <p:extLst>
      <p:ext uri="{BB962C8B-B14F-4D97-AF65-F5344CB8AC3E}">
        <p14:creationId xmlns:p14="http://schemas.microsoft.com/office/powerpoint/2010/main" val="955784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Calibri" panose="020F0502020204030204" pitchFamily="34" charset="0"/>
              </a:rPr>
              <a:t>Case #1: Lack of Written HIPAA Authorization (cont.)</a:t>
            </a:r>
          </a:p>
        </p:txBody>
      </p:sp>
      <p:sp>
        <p:nvSpPr>
          <p:cNvPr id="4" name="Content Placeholder 3"/>
          <p:cNvSpPr>
            <a:spLocks noGrp="1"/>
          </p:cNvSpPr>
          <p:nvPr>
            <p:ph idx="1"/>
          </p:nvPr>
        </p:nvSpPr>
        <p:spPr>
          <a:xfrm>
            <a:off x="435429" y="871765"/>
            <a:ext cx="10896600" cy="4351338"/>
          </a:xfrm>
        </p:spPr>
        <p:txBody>
          <a:bodyPr/>
          <a:lstStyle/>
          <a:p>
            <a:r>
              <a:rPr lang="en-US" dirty="0"/>
              <a:t>The clinical trial sponsor wrote a letter to the IRB requesting approval for the data to be “used”.  </a:t>
            </a:r>
          </a:p>
          <a:p>
            <a:r>
              <a:rPr lang="en-US" dirty="0"/>
              <a:t>The IRB met during a convened meeting and recommended the use of the data with the missing written HIPAA authorizations. </a:t>
            </a:r>
          </a:p>
          <a:p>
            <a:r>
              <a:rPr lang="en-US" dirty="0"/>
              <a:t>The IRB wrote in its justification that it was unethical to restrict the data because of the intervention received from the subjects and made recommendations to the R&amp;D Committee for it to allow the use of the data.</a:t>
            </a:r>
          </a:p>
          <a:p>
            <a:r>
              <a:rPr lang="en-US" dirty="0"/>
              <a:t>The R&amp;D Committee approved the IRB ‘s recommendation to allow the use of the data.</a:t>
            </a:r>
          </a:p>
          <a:p>
            <a:pPr marL="0" indent="0">
              <a:buNone/>
            </a:pPr>
            <a:endParaRPr lang="en-US" sz="2400" dirty="0"/>
          </a:p>
        </p:txBody>
      </p:sp>
    </p:spTree>
    <p:extLst>
      <p:ext uri="{BB962C8B-B14F-4D97-AF65-F5344CB8AC3E}">
        <p14:creationId xmlns:p14="http://schemas.microsoft.com/office/powerpoint/2010/main" val="298106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0FE6-D26D-4B39-9A65-16789EFCEF42}"/>
              </a:ext>
            </a:extLst>
          </p:cNvPr>
          <p:cNvSpPr>
            <a:spLocks noGrp="1"/>
          </p:cNvSpPr>
          <p:nvPr>
            <p:ph type="title"/>
          </p:nvPr>
        </p:nvSpPr>
        <p:spPr>
          <a:xfrm>
            <a:off x="251732" y="166264"/>
            <a:ext cx="11688536" cy="618385"/>
          </a:xfrm>
        </p:spPr>
        <p:txBody>
          <a:bodyPr/>
          <a:lstStyle/>
          <a:p>
            <a:r>
              <a:rPr lang="en-US" dirty="0"/>
              <a:t> </a:t>
            </a:r>
          </a:p>
        </p:txBody>
      </p:sp>
      <p:sp>
        <p:nvSpPr>
          <p:cNvPr id="3" name="Content Placeholder 2">
            <a:extLst>
              <a:ext uri="{FF2B5EF4-FFF2-40B4-BE49-F238E27FC236}">
                <a16:creationId xmlns:a16="http://schemas.microsoft.com/office/drawing/2014/main" id="{85817B1A-7191-4A31-943F-606197EE641D}"/>
              </a:ext>
            </a:extLst>
          </p:cNvPr>
          <p:cNvSpPr>
            <a:spLocks noGrp="1"/>
          </p:cNvSpPr>
          <p:nvPr>
            <p:ph idx="1"/>
          </p:nvPr>
        </p:nvSpPr>
        <p:spPr/>
        <p:txBody>
          <a:bodyPr/>
          <a:lstStyle/>
          <a:p>
            <a:pPr marL="0" indent="0" algn="ctr">
              <a:buNone/>
            </a:pPr>
            <a:r>
              <a:rPr lang="en-US" sz="3200" dirty="0"/>
              <a:t>Did the R&amp;D Committee Have the Authority to Allow Unrestricted  Data Use in the Absence of Written HIPAA Authorizations?</a:t>
            </a:r>
          </a:p>
        </p:txBody>
      </p:sp>
    </p:spTree>
    <p:extLst>
      <p:ext uri="{BB962C8B-B14F-4D97-AF65-F5344CB8AC3E}">
        <p14:creationId xmlns:p14="http://schemas.microsoft.com/office/powerpoint/2010/main" val="251154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0FE6-D26D-4B39-9A65-16789EFCEF42}"/>
              </a:ext>
            </a:extLst>
          </p:cNvPr>
          <p:cNvSpPr>
            <a:spLocks noGrp="1"/>
          </p:cNvSpPr>
          <p:nvPr>
            <p:ph type="title"/>
          </p:nvPr>
        </p:nvSpPr>
        <p:spPr>
          <a:xfrm>
            <a:off x="251732" y="166264"/>
            <a:ext cx="11688536" cy="618385"/>
          </a:xfrm>
        </p:spPr>
        <p:txBody>
          <a:bodyPr/>
          <a:lstStyle/>
          <a:p>
            <a:r>
              <a:rPr lang="en-US" dirty="0"/>
              <a:t> </a:t>
            </a:r>
          </a:p>
        </p:txBody>
      </p:sp>
      <p:sp>
        <p:nvSpPr>
          <p:cNvPr id="3" name="Content Placeholder 2">
            <a:extLst>
              <a:ext uri="{FF2B5EF4-FFF2-40B4-BE49-F238E27FC236}">
                <a16:creationId xmlns:a16="http://schemas.microsoft.com/office/drawing/2014/main" id="{85817B1A-7191-4A31-943F-606197EE641D}"/>
              </a:ext>
            </a:extLst>
          </p:cNvPr>
          <p:cNvSpPr>
            <a:spLocks noGrp="1"/>
          </p:cNvSpPr>
          <p:nvPr>
            <p:ph idx="1"/>
          </p:nvPr>
        </p:nvSpPr>
        <p:spPr/>
        <p:txBody>
          <a:bodyPr/>
          <a:lstStyle/>
          <a:p>
            <a:pPr marL="0" indent="0" algn="ctr">
              <a:buNone/>
            </a:pPr>
            <a:r>
              <a:rPr lang="en-US" sz="3200" dirty="0"/>
              <a:t>Did the R&amp;D Committee Have the Authority to Allow Unrestricted  Data Use in the Absence of Written HIPAA Authorizations?</a:t>
            </a:r>
          </a:p>
          <a:p>
            <a:pPr marL="0" indent="0" algn="ctr">
              <a:buNone/>
            </a:pPr>
            <a:endParaRPr lang="en-US" sz="3200" dirty="0"/>
          </a:p>
          <a:p>
            <a:pPr marL="0" indent="0" algn="ctr">
              <a:buNone/>
            </a:pPr>
            <a:r>
              <a:rPr lang="en-US" sz="4800" b="1" dirty="0">
                <a:solidFill>
                  <a:srgbClr val="FF0000"/>
                </a:solidFill>
              </a:rPr>
              <a:t>NO</a:t>
            </a:r>
          </a:p>
        </p:txBody>
      </p:sp>
    </p:spTree>
    <p:extLst>
      <p:ext uri="{BB962C8B-B14F-4D97-AF65-F5344CB8AC3E}">
        <p14:creationId xmlns:p14="http://schemas.microsoft.com/office/powerpoint/2010/main" val="751681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D1AB-B428-426C-AD54-E6C40AD76D7F}"/>
              </a:ext>
            </a:extLst>
          </p:cNvPr>
          <p:cNvSpPr>
            <a:spLocks noGrp="1"/>
          </p:cNvSpPr>
          <p:nvPr>
            <p:ph type="title"/>
          </p:nvPr>
        </p:nvSpPr>
        <p:spPr>
          <a:xfrm>
            <a:off x="285749" y="166264"/>
            <a:ext cx="11557907" cy="618385"/>
          </a:xfrm>
        </p:spPr>
        <p:txBody>
          <a:bodyPr/>
          <a:lstStyle/>
          <a:p>
            <a:r>
              <a:rPr lang="en-US" sz="3400" dirty="0"/>
              <a:t>Case #1: Why the R&amp;D Committee Did Not Have the Authority to Make its Determination</a:t>
            </a:r>
          </a:p>
        </p:txBody>
      </p:sp>
      <p:sp>
        <p:nvSpPr>
          <p:cNvPr id="3" name="Content Placeholder 2">
            <a:extLst>
              <a:ext uri="{FF2B5EF4-FFF2-40B4-BE49-F238E27FC236}">
                <a16:creationId xmlns:a16="http://schemas.microsoft.com/office/drawing/2014/main" id="{37A2C615-7917-4CF0-838D-50556D56A7C2}"/>
              </a:ext>
            </a:extLst>
          </p:cNvPr>
          <p:cNvSpPr>
            <a:spLocks noGrp="1"/>
          </p:cNvSpPr>
          <p:nvPr>
            <p:ph idx="1"/>
          </p:nvPr>
        </p:nvSpPr>
        <p:spPr>
          <a:xfrm>
            <a:off x="197303" y="979714"/>
            <a:ext cx="11809640" cy="4559073"/>
          </a:xfrm>
        </p:spPr>
        <p:txBody>
          <a:bodyPr/>
          <a:lstStyle/>
          <a:p>
            <a:r>
              <a:rPr lang="en-US" dirty="0"/>
              <a:t>Case #1 involves a privacy issue under the scope of VA and VHA privacy regulations and laws, including the HIPAA Privacy Rule and the Privacy Act of 1974.</a:t>
            </a:r>
          </a:p>
          <a:p>
            <a:r>
              <a:rPr lang="en-US" dirty="0"/>
              <a:t>The failure to obtain a HIPAA Authorization for research from the seven subjects results in the inability of the VA Investigator to use the data collected from that subject until:​</a:t>
            </a:r>
          </a:p>
          <a:p>
            <a:pPr lvl="1"/>
            <a:r>
              <a:rPr lang="en-US" sz="2800" dirty="0"/>
              <a:t>The subject signs a HIPAA Authorization; or</a:t>
            </a:r>
          </a:p>
          <a:p>
            <a:pPr lvl="1"/>
            <a:r>
              <a:rPr lang="en-US" sz="2800" dirty="0"/>
              <a:t>The IRB or Privacy Board approves a Waiver of HIPAA authorization due to the inability to obtain signature on a HIPAA Authorization.​</a:t>
            </a:r>
          </a:p>
          <a:p>
            <a:r>
              <a:rPr lang="en-US" dirty="0"/>
              <a:t>The R&amp;D Committee (or anyone else at the institution) cannot make determinations that violate applicable law. </a:t>
            </a:r>
          </a:p>
        </p:txBody>
      </p:sp>
    </p:spTree>
    <p:extLst>
      <p:ext uri="{BB962C8B-B14F-4D97-AF65-F5344CB8AC3E}">
        <p14:creationId xmlns:p14="http://schemas.microsoft.com/office/powerpoint/2010/main" val="3196892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D1AB-B428-426C-AD54-E6C40AD76D7F}"/>
              </a:ext>
            </a:extLst>
          </p:cNvPr>
          <p:cNvSpPr>
            <a:spLocks noGrp="1"/>
          </p:cNvSpPr>
          <p:nvPr>
            <p:ph type="title"/>
          </p:nvPr>
        </p:nvSpPr>
        <p:spPr>
          <a:xfrm>
            <a:off x="285749" y="166264"/>
            <a:ext cx="11557907" cy="618385"/>
          </a:xfrm>
        </p:spPr>
        <p:txBody>
          <a:bodyPr/>
          <a:lstStyle/>
          <a:p>
            <a:r>
              <a:rPr lang="en-US" dirty="0"/>
              <a:t> Case #2: Lapse of Continuing Review Approval</a:t>
            </a:r>
          </a:p>
        </p:txBody>
      </p:sp>
      <p:sp>
        <p:nvSpPr>
          <p:cNvPr id="3" name="Content Placeholder 2">
            <a:extLst>
              <a:ext uri="{FF2B5EF4-FFF2-40B4-BE49-F238E27FC236}">
                <a16:creationId xmlns:a16="http://schemas.microsoft.com/office/drawing/2014/main" id="{37A2C615-7917-4CF0-838D-50556D56A7C2}"/>
              </a:ext>
            </a:extLst>
          </p:cNvPr>
          <p:cNvSpPr>
            <a:spLocks noGrp="1"/>
          </p:cNvSpPr>
          <p:nvPr>
            <p:ph idx="1"/>
          </p:nvPr>
        </p:nvSpPr>
        <p:spPr>
          <a:xfrm>
            <a:off x="159882" y="784649"/>
            <a:ext cx="11557907" cy="4559073"/>
          </a:xfrm>
        </p:spPr>
        <p:txBody>
          <a:bodyPr/>
          <a:lstStyle/>
          <a:p>
            <a:r>
              <a:rPr lang="en-US" sz="2700" dirty="0"/>
              <a:t>An interventional study using two different behavioral therapy techniques for traumatic brain injury (TBI) was approved on October 2, 2021. The study is sponsored by industry. </a:t>
            </a:r>
          </a:p>
          <a:p>
            <a:r>
              <a:rPr lang="en-US" sz="2700" dirty="0"/>
              <a:t>Due to circumstances outside of the PI’s control, no continuing approval application was submitted; IRB approval expired on October 1, 2022. </a:t>
            </a:r>
          </a:p>
          <a:p>
            <a:r>
              <a:rPr lang="en-US" sz="2700" dirty="0"/>
              <a:t>Twenty-nine (29) subjects were in the active intervention phase during the period of lapsed approval.  All were allowed to continue the intervention by the IRB Chair because of harm that could have resulted from removal of the therapy.  </a:t>
            </a:r>
          </a:p>
          <a:p>
            <a:r>
              <a:rPr lang="en-US" sz="2700" dirty="0"/>
              <a:t>Forty-five (45) subjects were in follow-up during this period for safety monitoring.</a:t>
            </a:r>
          </a:p>
          <a:p>
            <a:r>
              <a:rPr lang="en-US" sz="2700" dirty="0"/>
              <a:t>The PI completed all continuing review requirement, and the IRB reapproved the study on November 15, 2023. </a:t>
            </a:r>
          </a:p>
        </p:txBody>
      </p:sp>
    </p:spTree>
    <p:extLst>
      <p:ext uri="{BB962C8B-B14F-4D97-AF65-F5344CB8AC3E}">
        <p14:creationId xmlns:p14="http://schemas.microsoft.com/office/powerpoint/2010/main" val="3614751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D1AB-B428-426C-AD54-E6C40AD76D7F}"/>
              </a:ext>
            </a:extLst>
          </p:cNvPr>
          <p:cNvSpPr>
            <a:spLocks noGrp="1"/>
          </p:cNvSpPr>
          <p:nvPr>
            <p:ph type="title"/>
          </p:nvPr>
        </p:nvSpPr>
        <p:spPr>
          <a:xfrm>
            <a:off x="285749" y="166264"/>
            <a:ext cx="11557907" cy="618385"/>
          </a:xfrm>
        </p:spPr>
        <p:txBody>
          <a:bodyPr/>
          <a:lstStyle/>
          <a:p>
            <a:r>
              <a:rPr lang="en-US" dirty="0"/>
              <a:t> Case #2: Lapse of Continuing Review Approval (cont.)</a:t>
            </a:r>
          </a:p>
        </p:txBody>
      </p:sp>
      <p:sp>
        <p:nvSpPr>
          <p:cNvPr id="3" name="Content Placeholder 2">
            <a:extLst>
              <a:ext uri="{FF2B5EF4-FFF2-40B4-BE49-F238E27FC236}">
                <a16:creationId xmlns:a16="http://schemas.microsoft.com/office/drawing/2014/main" id="{37A2C615-7917-4CF0-838D-50556D56A7C2}"/>
              </a:ext>
            </a:extLst>
          </p:cNvPr>
          <p:cNvSpPr>
            <a:spLocks noGrp="1"/>
          </p:cNvSpPr>
          <p:nvPr>
            <p:ph idx="1"/>
          </p:nvPr>
        </p:nvSpPr>
        <p:spPr>
          <a:xfrm>
            <a:off x="34016" y="881743"/>
            <a:ext cx="11809640" cy="4559073"/>
          </a:xfrm>
        </p:spPr>
        <p:txBody>
          <a:bodyPr/>
          <a:lstStyle/>
          <a:p>
            <a:r>
              <a:rPr lang="en-US" dirty="0"/>
              <a:t>The PI sent the IRB correspondence from the sponsor requesting the IRB make a determination whether the data obtained during the period of expired IRB approval “could be used”. </a:t>
            </a:r>
          </a:p>
          <a:p>
            <a:r>
              <a:rPr lang="en-US" dirty="0"/>
              <a:t>The IRB contacted the R&amp;D committee for guidance.</a:t>
            </a:r>
          </a:p>
          <a:p>
            <a:r>
              <a:rPr lang="en-US" dirty="0"/>
              <a:t>The R&amp;D Committee informed the IRB that it was the IRB’s responsibility to determine whether the data could be “used”. </a:t>
            </a:r>
          </a:p>
          <a:p>
            <a:r>
              <a:rPr lang="en-US" dirty="0"/>
              <a:t>The IRB determined that the data could be “used”, but the PI must disclose to the editors or presentation reviewers that data obtained from October 1, 2022 thru December 14</a:t>
            </a:r>
            <a:r>
              <a:rPr lang="en-US" baseline="30000" dirty="0"/>
              <a:t>th</a:t>
            </a:r>
            <a:r>
              <a:rPr lang="en-US" dirty="0"/>
              <a:t> was data obtained without IRB approval. </a:t>
            </a:r>
          </a:p>
          <a:p>
            <a:r>
              <a:rPr lang="en-US" dirty="0"/>
              <a:t>The sponsor appealed to the IRB, stating that the IRB was interfering with a groundbreaking study and its ability to be published based on a bureaucratic technicality.  The IRB did not change its determination. </a:t>
            </a:r>
          </a:p>
        </p:txBody>
      </p:sp>
    </p:spTree>
    <p:extLst>
      <p:ext uri="{BB962C8B-B14F-4D97-AF65-F5344CB8AC3E}">
        <p14:creationId xmlns:p14="http://schemas.microsoft.com/office/powerpoint/2010/main" val="415139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0FE6-D26D-4B39-9A65-16789EFCEF42}"/>
              </a:ext>
            </a:extLst>
          </p:cNvPr>
          <p:cNvSpPr>
            <a:spLocks noGrp="1"/>
          </p:cNvSpPr>
          <p:nvPr>
            <p:ph type="title"/>
          </p:nvPr>
        </p:nvSpPr>
        <p:spPr>
          <a:xfrm>
            <a:off x="251732" y="166264"/>
            <a:ext cx="11688536" cy="618385"/>
          </a:xfrm>
        </p:spPr>
        <p:txBody>
          <a:bodyPr/>
          <a:lstStyle/>
          <a:p>
            <a:r>
              <a:rPr lang="en-US" dirty="0"/>
              <a:t> </a:t>
            </a:r>
          </a:p>
        </p:txBody>
      </p:sp>
      <p:sp>
        <p:nvSpPr>
          <p:cNvPr id="3" name="Content Placeholder 2">
            <a:extLst>
              <a:ext uri="{FF2B5EF4-FFF2-40B4-BE49-F238E27FC236}">
                <a16:creationId xmlns:a16="http://schemas.microsoft.com/office/drawing/2014/main" id="{85817B1A-7191-4A31-943F-606197EE641D}"/>
              </a:ext>
            </a:extLst>
          </p:cNvPr>
          <p:cNvSpPr>
            <a:spLocks noGrp="1"/>
          </p:cNvSpPr>
          <p:nvPr>
            <p:ph idx="1"/>
          </p:nvPr>
        </p:nvSpPr>
        <p:spPr/>
        <p:txBody>
          <a:bodyPr/>
          <a:lstStyle/>
          <a:p>
            <a:pPr marL="0" indent="0" algn="ctr">
              <a:buNone/>
            </a:pPr>
            <a:r>
              <a:rPr lang="en-US" sz="3200" dirty="0"/>
              <a:t>Did the IRB Have the Authority to Make a Determination that the PI must disclose to the editors or presentation reviewers that data obtained from October 1, 2022 thru December 14</a:t>
            </a:r>
            <a:r>
              <a:rPr lang="en-US" sz="3200" baseline="30000" dirty="0"/>
              <a:t>th</a:t>
            </a:r>
            <a:r>
              <a:rPr lang="en-US" sz="3200" dirty="0"/>
              <a:t> were data obtained without IRB approval?</a:t>
            </a:r>
          </a:p>
        </p:txBody>
      </p:sp>
    </p:spTree>
    <p:extLst>
      <p:ext uri="{BB962C8B-B14F-4D97-AF65-F5344CB8AC3E}">
        <p14:creationId xmlns:p14="http://schemas.microsoft.com/office/powerpoint/2010/main" val="4029804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0FE6-D26D-4B39-9A65-16789EFCEF42}"/>
              </a:ext>
            </a:extLst>
          </p:cNvPr>
          <p:cNvSpPr>
            <a:spLocks noGrp="1"/>
          </p:cNvSpPr>
          <p:nvPr>
            <p:ph type="title"/>
          </p:nvPr>
        </p:nvSpPr>
        <p:spPr>
          <a:xfrm>
            <a:off x="251732" y="166264"/>
            <a:ext cx="11688536" cy="618385"/>
          </a:xfrm>
        </p:spPr>
        <p:txBody>
          <a:bodyPr/>
          <a:lstStyle/>
          <a:p>
            <a:r>
              <a:rPr lang="en-US" dirty="0"/>
              <a:t> </a:t>
            </a:r>
          </a:p>
        </p:txBody>
      </p:sp>
      <p:sp>
        <p:nvSpPr>
          <p:cNvPr id="3" name="Content Placeholder 2">
            <a:extLst>
              <a:ext uri="{FF2B5EF4-FFF2-40B4-BE49-F238E27FC236}">
                <a16:creationId xmlns:a16="http://schemas.microsoft.com/office/drawing/2014/main" id="{85817B1A-7191-4A31-943F-606197EE641D}"/>
              </a:ext>
            </a:extLst>
          </p:cNvPr>
          <p:cNvSpPr>
            <a:spLocks noGrp="1"/>
          </p:cNvSpPr>
          <p:nvPr>
            <p:ph idx="1"/>
          </p:nvPr>
        </p:nvSpPr>
        <p:spPr/>
        <p:txBody>
          <a:bodyPr/>
          <a:lstStyle/>
          <a:p>
            <a:pPr marL="0" indent="0" algn="ctr">
              <a:buNone/>
            </a:pPr>
            <a:r>
              <a:rPr lang="en-US" sz="3200" dirty="0"/>
              <a:t>Did the IRB Have the Authority to Make a Determination that the PI must disclose to the editors or presentation reviewers that data obtained from October 1, 2022 thru December 14</a:t>
            </a:r>
            <a:r>
              <a:rPr lang="en-US" sz="3200" baseline="30000" dirty="0"/>
              <a:t>th</a:t>
            </a:r>
            <a:r>
              <a:rPr lang="en-US" sz="3200" dirty="0"/>
              <a:t> were data obtained without IRB approval?</a:t>
            </a:r>
          </a:p>
          <a:p>
            <a:pPr marL="0" indent="0" algn="ctr">
              <a:buNone/>
            </a:pPr>
            <a:endParaRPr lang="en-US" sz="3200" dirty="0"/>
          </a:p>
          <a:p>
            <a:pPr marL="0" indent="0" algn="ctr">
              <a:buNone/>
            </a:pPr>
            <a:r>
              <a:rPr lang="en-US" sz="4800" b="1" dirty="0">
                <a:solidFill>
                  <a:srgbClr val="00B050"/>
                </a:solidFill>
              </a:rPr>
              <a:t>YES</a:t>
            </a:r>
          </a:p>
        </p:txBody>
      </p:sp>
    </p:spTree>
    <p:extLst>
      <p:ext uri="{BB962C8B-B14F-4D97-AF65-F5344CB8AC3E}">
        <p14:creationId xmlns:p14="http://schemas.microsoft.com/office/powerpoint/2010/main" val="1269893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CD67B-B9DA-4869-A13B-7DC69A57A81B}"/>
              </a:ext>
            </a:extLst>
          </p:cNvPr>
          <p:cNvSpPr>
            <a:spLocks noGrp="1"/>
          </p:cNvSpPr>
          <p:nvPr>
            <p:ph type="title"/>
          </p:nvPr>
        </p:nvSpPr>
        <p:spPr>
          <a:xfrm>
            <a:off x="239487" y="155379"/>
            <a:ext cx="11059885" cy="618385"/>
          </a:xfrm>
        </p:spPr>
        <p:txBody>
          <a:bodyPr/>
          <a:lstStyle/>
          <a:p>
            <a:r>
              <a:rPr lang="en-US" dirty="0"/>
              <a:t>Active Duty Service Military Personnel are Non-Veterans</a:t>
            </a:r>
          </a:p>
        </p:txBody>
      </p:sp>
      <p:sp>
        <p:nvSpPr>
          <p:cNvPr id="6" name="Content Placeholder 5">
            <a:extLst>
              <a:ext uri="{FF2B5EF4-FFF2-40B4-BE49-F238E27FC236}">
                <a16:creationId xmlns:a16="http://schemas.microsoft.com/office/drawing/2014/main" id="{ADD9271C-58E4-4572-B758-33D20C8986F6}"/>
              </a:ext>
            </a:extLst>
          </p:cNvPr>
          <p:cNvSpPr>
            <a:spLocks noGrp="1"/>
          </p:cNvSpPr>
          <p:nvPr>
            <p:ph idx="1"/>
          </p:nvPr>
        </p:nvSpPr>
        <p:spPr/>
        <p:txBody>
          <a:bodyPr/>
          <a:lstStyle/>
          <a:p>
            <a:r>
              <a:rPr lang="en-US" dirty="0"/>
              <a:t>Active duty military personnel are not “Veterans”.</a:t>
            </a:r>
          </a:p>
          <a:p>
            <a:r>
              <a:rPr lang="en-US" dirty="0"/>
              <a:t>As referenced in VHA Directive 1200.01(1), Paragraph 13.c.: </a:t>
            </a:r>
          </a:p>
          <a:p>
            <a:pPr marL="0" indent="0">
              <a:buNone/>
            </a:pPr>
            <a:r>
              <a:rPr lang="en-US" dirty="0"/>
              <a:t>	“In addition to the non-Veterans referenced above, active duty 	military personnel may be entered into VA research conducted 	jointly by VA and DoD or within DoD facilities.”</a:t>
            </a:r>
          </a:p>
          <a:p>
            <a:r>
              <a:rPr lang="en-US" sz="2800" dirty="0">
                <a:solidFill>
                  <a:prstClr val="black"/>
                </a:solidFill>
              </a:rPr>
              <a:t>A Veteran as defined in 38 U.S. Code §101(2) </a:t>
            </a:r>
          </a:p>
          <a:p>
            <a:pPr marL="0" indent="0">
              <a:buNone/>
            </a:pPr>
            <a:r>
              <a:rPr lang="en-US" i="1" dirty="0">
                <a:solidFill>
                  <a:prstClr val="black"/>
                </a:solidFill>
              </a:rPr>
              <a:t>	</a:t>
            </a:r>
            <a:r>
              <a:rPr lang="en-US" sz="2800" i="1" dirty="0">
                <a:solidFill>
                  <a:prstClr val="black"/>
                </a:solidFill>
              </a:rPr>
              <a:t>“. . . </a:t>
            </a:r>
            <a:r>
              <a:rPr lang="en-US" sz="2800" dirty="0">
                <a:solidFill>
                  <a:prstClr val="black"/>
                </a:solidFill>
              </a:rPr>
              <a:t>means a person who served in the active military, naval, or 	air service, and who was discharged or released therefrom under 	conditions other than dishonorable.”  </a:t>
            </a:r>
          </a:p>
          <a:p>
            <a:endParaRPr lang="en-US" dirty="0"/>
          </a:p>
          <a:p>
            <a:endParaRPr lang="en-US" dirty="0"/>
          </a:p>
          <a:p>
            <a:endParaRPr lang="en-US" dirty="0"/>
          </a:p>
        </p:txBody>
      </p:sp>
    </p:spTree>
    <p:extLst>
      <p:ext uri="{BB962C8B-B14F-4D97-AF65-F5344CB8AC3E}">
        <p14:creationId xmlns:p14="http://schemas.microsoft.com/office/powerpoint/2010/main" val="1942484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798A-507C-40C8-BF88-06839EE5F503}"/>
              </a:ext>
            </a:extLst>
          </p:cNvPr>
          <p:cNvSpPr>
            <a:spLocks noGrp="1"/>
          </p:cNvSpPr>
          <p:nvPr>
            <p:ph type="title"/>
          </p:nvPr>
        </p:nvSpPr>
        <p:spPr/>
        <p:txBody>
          <a:bodyPr/>
          <a:lstStyle/>
          <a:p>
            <a:r>
              <a:rPr lang="en-US" dirty="0"/>
              <a:t>Case #2: Lapse of Continuing Review Approval (cont.)</a:t>
            </a:r>
          </a:p>
        </p:txBody>
      </p:sp>
      <p:sp>
        <p:nvSpPr>
          <p:cNvPr id="3" name="Content Placeholder 2">
            <a:extLst>
              <a:ext uri="{FF2B5EF4-FFF2-40B4-BE49-F238E27FC236}">
                <a16:creationId xmlns:a16="http://schemas.microsoft.com/office/drawing/2014/main" id="{33515834-B81A-45BB-97D9-9C3A0B9C4E4D}"/>
              </a:ext>
            </a:extLst>
          </p:cNvPr>
          <p:cNvSpPr>
            <a:spLocks noGrp="1"/>
          </p:cNvSpPr>
          <p:nvPr>
            <p:ph idx="1"/>
          </p:nvPr>
        </p:nvSpPr>
        <p:spPr/>
        <p:txBody>
          <a:bodyPr/>
          <a:lstStyle/>
          <a:p>
            <a:r>
              <a:rPr lang="en-US" dirty="0"/>
              <a:t>The data obtained during the period of IRB lapsed approval is data obtained without IRB approval.</a:t>
            </a:r>
          </a:p>
          <a:p>
            <a:r>
              <a:rPr lang="en-US" dirty="0"/>
              <a:t>The IRB cannot retrospectively grant IRB approval to data which was collected during a period of IRB expiration. </a:t>
            </a:r>
          </a:p>
          <a:p>
            <a:r>
              <a:rPr lang="en-US" dirty="0"/>
              <a:t>The R&amp;D Committee also made the correct guidance in requiring the IRB to make the initial determination regarding the sponsor’s request as to whether the data obtained during IRB expiration could be “used”. </a:t>
            </a:r>
          </a:p>
        </p:txBody>
      </p:sp>
    </p:spTree>
    <p:extLst>
      <p:ext uri="{BB962C8B-B14F-4D97-AF65-F5344CB8AC3E}">
        <p14:creationId xmlns:p14="http://schemas.microsoft.com/office/powerpoint/2010/main" val="202018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75B3-07C6-424E-B48C-ED4EB568974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E3D806B-FBE3-4DCD-B2BA-2C223C63DD60}"/>
              </a:ext>
            </a:extLst>
          </p:cNvPr>
          <p:cNvSpPr>
            <a:spLocks noGrp="1"/>
          </p:cNvSpPr>
          <p:nvPr>
            <p:ph idx="1"/>
          </p:nvPr>
        </p:nvSpPr>
        <p:spPr>
          <a:xfrm>
            <a:off x="110217" y="871764"/>
            <a:ext cx="11831412" cy="4351338"/>
          </a:xfrm>
        </p:spPr>
        <p:txBody>
          <a:bodyPr/>
          <a:lstStyle/>
          <a:p>
            <a:r>
              <a:rPr lang="en-US" sz="2700" dirty="0"/>
              <a:t>The issues surrounding determinations on data restriction are complex and often situational specific. </a:t>
            </a:r>
          </a:p>
          <a:p>
            <a:r>
              <a:rPr lang="en-US" sz="2700" dirty="0"/>
              <a:t>While the Common Rule does not directly address restriction of research data use, there are some IRBs that have decided to assume that responsibility with (or without) the institution granting that authority. </a:t>
            </a:r>
          </a:p>
          <a:p>
            <a:r>
              <a:rPr lang="en-US" sz="2700" dirty="0"/>
              <a:t>ORD policy in VHA Directive 1200.01(1) does not directly address the R&amp;D Committee’s authority to determine restriction of research data use, but some R&amp;D Committees have decided to assume that responsibility as part of institutional governance. </a:t>
            </a:r>
          </a:p>
          <a:p>
            <a:r>
              <a:rPr lang="en-US" sz="2700" dirty="0"/>
              <a:t>It is imperative to consider applicable regulatory and legal issues when making decisions on whether to apply data restrictions when data is obtained during lapsed IRB approval or resulting from noncompliance.</a:t>
            </a:r>
          </a:p>
        </p:txBody>
      </p:sp>
    </p:spTree>
    <p:extLst>
      <p:ext uri="{BB962C8B-B14F-4D97-AF65-F5344CB8AC3E}">
        <p14:creationId xmlns:p14="http://schemas.microsoft.com/office/powerpoint/2010/main" val="4146805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82B7-567C-45E2-8BD4-C1F7ACD5464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9C2F5F1-D9BA-4006-AF96-83CB33891DFB}"/>
              </a:ext>
            </a:extLst>
          </p:cNvPr>
          <p:cNvSpPr>
            <a:spLocks noGrp="1"/>
          </p:cNvSpPr>
          <p:nvPr>
            <p:ph idx="1"/>
          </p:nvPr>
        </p:nvSpPr>
        <p:spPr/>
        <p:txBody>
          <a:bodyPr/>
          <a:lstStyle/>
          <a:p>
            <a:r>
              <a:rPr lang="en-US" dirty="0"/>
              <a:t>ORD Regulatory Box: </a:t>
            </a:r>
            <a:r>
              <a:rPr lang="en-US" dirty="0">
                <a:hlinkClick r:id="rId2"/>
              </a:rPr>
              <a:t>VHACOORDREGULATORY@VA.GOV</a:t>
            </a:r>
            <a:endParaRPr lang="en-US" dirty="0"/>
          </a:p>
          <a:p>
            <a:endParaRPr lang="en-US" dirty="0"/>
          </a:p>
        </p:txBody>
      </p:sp>
    </p:spTree>
    <p:extLst>
      <p:ext uri="{BB962C8B-B14F-4D97-AF65-F5344CB8AC3E}">
        <p14:creationId xmlns:p14="http://schemas.microsoft.com/office/powerpoint/2010/main" val="237386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EFEE-39C7-4A15-AF7C-873953C1E06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03EA58E-5D27-426C-A2EC-8A08BC5C43E6}"/>
              </a:ext>
            </a:extLst>
          </p:cNvPr>
          <p:cNvSpPr>
            <a:spLocks noGrp="1"/>
          </p:cNvSpPr>
          <p:nvPr>
            <p:ph idx="1"/>
          </p:nvPr>
        </p:nvSpPr>
        <p:spPr>
          <a:xfrm>
            <a:off x="0" y="882620"/>
            <a:ext cx="11906250" cy="4351338"/>
          </a:xfrm>
        </p:spPr>
        <p:txBody>
          <a:bodyPr/>
          <a:lstStyle/>
          <a:p>
            <a:r>
              <a:rPr lang="en-US" sz="2200" dirty="0"/>
              <a:t>A Primer for Conducting Department of Defense (DOD) Funded Human Research With Military Populations, November 7, 2022 located at </a:t>
            </a:r>
            <a:r>
              <a:rPr lang="en-US" sz="2200" dirty="0">
                <a:hlinkClick r:id="rId3"/>
              </a:rPr>
              <a:t>https://mrdc.health.mil/assets/docs/orp/Conducting_Research_Military_Pop_DoD_funded.pdf</a:t>
            </a:r>
            <a:endParaRPr lang="en-US" sz="2200" dirty="0"/>
          </a:p>
          <a:p>
            <a:r>
              <a:rPr lang="en-US" sz="2200" dirty="0">
                <a:cs typeface="Calibri"/>
              </a:rPr>
              <a:t>DOD Instruction (DODI) 3216.02 “Protection of Human Subjects and Adherence to Ethical Standards in DoD-Conducted and –Supported Research” April 15, 2020; Change 1 Effective June 29, 2022; located at </a:t>
            </a:r>
            <a:r>
              <a:rPr lang="en-US" sz="2200" dirty="0">
                <a:cs typeface="Calibri"/>
                <a:hlinkClick r:id="rId4"/>
              </a:rPr>
              <a:t>https://www.esd.whs.mil/Portals/54/Documents/DD/issuances/dodi/321602p.pdf</a:t>
            </a:r>
            <a:endParaRPr lang="en-US" sz="2200" dirty="0">
              <a:cs typeface="Calibri"/>
            </a:endParaRPr>
          </a:p>
          <a:p>
            <a:r>
              <a:rPr lang="en-US" sz="2200" dirty="0">
                <a:cs typeface="Calibri"/>
              </a:rPr>
              <a:t>The Secretary’s Advisory Committee on Human Research Protections, Attachment A - IRB Authority to Restrict Use of Data Collected and Developed in Research, March 29, 2021 accessed at </a:t>
            </a:r>
            <a:r>
              <a:rPr lang="en-US" sz="2200" dirty="0">
                <a:hlinkClick r:id="rId5"/>
              </a:rPr>
              <a:t>https://www.hhs.gov/ohrp/sachrp-committee/recommendations/attachment-a-irb-authority-use-data-collected-and-developed.html</a:t>
            </a:r>
            <a:r>
              <a:rPr lang="en-US" sz="2200" dirty="0"/>
              <a:t>.</a:t>
            </a:r>
            <a:endParaRPr lang="en-US" sz="2200" dirty="0">
              <a:cs typeface="Calibri"/>
            </a:endParaRPr>
          </a:p>
          <a:p>
            <a:r>
              <a:rPr lang="en-US" sz="2200" dirty="0">
                <a:cs typeface="Calibri"/>
              </a:rPr>
              <a:t> (VHA Directive 1200.01(1): Research and Development Committee (issued January 24, 2019; amended January 8, 2021) at </a:t>
            </a:r>
            <a:r>
              <a:rPr lang="en-US" sz="2200" dirty="0">
                <a:cs typeface="Calibri"/>
                <a:hlinkClick r:id="rId6"/>
              </a:rPr>
              <a:t>VHA Publications</a:t>
            </a:r>
            <a:endParaRPr lang="en-US" sz="2200" dirty="0">
              <a:cs typeface="Calibri"/>
            </a:endParaRPr>
          </a:p>
          <a:p>
            <a:r>
              <a:rPr lang="en-US" sz="2200" dirty="0">
                <a:cs typeface="Calibri"/>
              </a:rPr>
              <a:t>VHA Directive 1200.05(2): Requirements for the Protection of Human Subjects in Research (issued January 7, 2019; amended March 3, 2020 and January 8, 2021) at </a:t>
            </a:r>
            <a:r>
              <a:rPr lang="en-US" sz="2200" dirty="0">
                <a:cs typeface="Calibri"/>
                <a:hlinkClick r:id="rId6"/>
              </a:rPr>
              <a:t>VHA Publications</a:t>
            </a:r>
            <a:r>
              <a:rPr lang="en-US" sz="2200" dirty="0">
                <a:cs typeface="Calibri"/>
              </a:rPr>
              <a:t>.</a:t>
            </a:r>
          </a:p>
          <a:p>
            <a:endParaRPr lang="en-US" sz="2200" dirty="0">
              <a:cs typeface="Calibri"/>
            </a:endParaRPr>
          </a:p>
          <a:p>
            <a:pPr marL="0" indent="0">
              <a:buNone/>
            </a:pPr>
            <a:endParaRPr lang="en-US" sz="2400" dirty="0">
              <a:cs typeface="Calibri"/>
            </a:endParaRPr>
          </a:p>
        </p:txBody>
      </p:sp>
    </p:spTree>
    <p:extLst>
      <p:ext uri="{BB962C8B-B14F-4D97-AF65-F5344CB8AC3E}">
        <p14:creationId xmlns:p14="http://schemas.microsoft.com/office/powerpoint/2010/main" val="1277824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E385-0C1F-45E5-9A86-DE7618C5A6EB}"/>
              </a:ext>
            </a:extLst>
          </p:cNvPr>
          <p:cNvSpPr>
            <a:spLocks noGrp="1"/>
          </p:cNvSpPr>
          <p:nvPr>
            <p:ph type="title"/>
          </p:nvPr>
        </p:nvSpPr>
        <p:spPr/>
        <p:txBody>
          <a:bodyPr/>
          <a:lstStyle/>
          <a:p>
            <a:r>
              <a:rPr lang="en-US" dirty="0"/>
              <a:t>Questions</a:t>
            </a:r>
          </a:p>
        </p:txBody>
      </p:sp>
      <p:pic>
        <p:nvPicPr>
          <p:cNvPr id="31746" name="Picture 2" descr="Image result for Questions">
            <a:extLst>
              <a:ext uri="{FF2B5EF4-FFF2-40B4-BE49-F238E27FC236}">
                <a16:creationId xmlns:a16="http://schemas.microsoft.com/office/drawing/2014/main" id="{F148A16D-70D7-4C59-A513-E47B853F3E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1173" y="1633483"/>
            <a:ext cx="5518376" cy="393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87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CD67B-B9DA-4869-A13B-7DC69A57A81B}"/>
              </a:ext>
            </a:extLst>
          </p:cNvPr>
          <p:cNvSpPr>
            <a:spLocks noGrp="1"/>
          </p:cNvSpPr>
          <p:nvPr>
            <p:ph type="title"/>
          </p:nvPr>
        </p:nvSpPr>
        <p:spPr/>
        <p:txBody>
          <a:bodyPr/>
          <a:lstStyle/>
          <a:p>
            <a:r>
              <a:rPr lang="en-US" dirty="0"/>
              <a:t>Active Duty Service Military Personnel are Non-Veterans (cont.)</a:t>
            </a:r>
          </a:p>
        </p:txBody>
      </p:sp>
      <p:sp>
        <p:nvSpPr>
          <p:cNvPr id="6" name="Content Placeholder 5">
            <a:extLst>
              <a:ext uri="{FF2B5EF4-FFF2-40B4-BE49-F238E27FC236}">
                <a16:creationId xmlns:a16="http://schemas.microsoft.com/office/drawing/2014/main" id="{ADD9271C-58E4-4572-B758-33D20C8986F6}"/>
              </a:ext>
            </a:extLst>
          </p:cNvPr>
          <p:cNvSpPr>
            <a:spLocks noGrp="1"/>
          </p:cNvSpPr>
          <p:nvPr>
            <p:ph idx="1"/>
          </p:nvPr>
        </p:nvSpPr>
        <p:spPr>
          <a:xfrm>
            <a:off x="285750" y="926192"/>
            <a:ext cx="10515600" cy="4351338"/>
          </a:xfrm>
        </p:spPr>
        <p:txBody>
          <a:bodyPr/>
          <a:lstStyle/>
          <a:p>
            <a:r>
              <a:rPr lang="en-US" sz="2600" dirty="0"/>
              <a:t>Research supported by the Department of Defense (DoD), including the separate components, the Army, Navy, Air Force and Marine Corps, or recruitment of DoD personnel requires compliance with additional federal regulations, Directives and Instructions.</a:t>
            </a:r>
          </a:p>
          <a:p>
            <a:pPr algn="l"/>
            <a:r>
              <a:rPr lang="en-US" sz="2600" dirty="0"/>
              <a:t>DOD Instruction (DODI) 3216.02 “Protection of Human Subjects and Adherence to Ethical Standards in DoD-Conducted and -Supported Research” governs all DOD-supported and -conducted research involving human anatomical substances, human data, and human subjects.</a:t>
            </a:r>
          </a:p>
          <a:p>
            <a:pPr algn="l"/>
            <a:r>
              <a:rPr lang="en-US" sz="2600" b="0" i="0" dirty="0">
                <a:solidFill>
                  <a:srgbClr val="2B2B2B"/>
                </a:solidFill>
                <a:effectLst/>
                <a:latin typeface="Open Sans" panose="020B0606030504020204" pitchFamily="34" charset="0"/>
              </a:rPr>
              <a:t>If the research involves DoD-affiliated personnel as subjects, the DoD has specific requirements. </a:t>
            </a:r>
          </a:p>
          <a:p>
            <a:pPr algn="l"/>
            <a:r>
              <a:rPr lang="en-US" sz="2600" dirty="0"/>
              <a:t>The DODI defines DOD-affiliated personnel as Service members, Reserve Service members, National Guard members, DOD civilians, and DOD contractors. </a:t>
            </a:r>
          </a:p>
        </p:txBody>
      </p:sp>
    </p:spTree>
    <p:extLst>
      <p:ext uri="{BB962C8B-B14F-4D97-AF65-F5344CB8AC3E}">
        <p14:creationId xmlns:p14="http://schemas.microsoft.com/office/powerpoint/2010/main" val="4062255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BCD67B-B9DA-4869-A13B-7DC69A57A81B}"/>
              </a:ext>
            </a:extLst>
          </p:cNvPr>
          <p:cNvSpPr>
            <a:spLocks noGrp="1"/>
          </p:cNvSpPr>
          <p:nvPr>
            <p:ph type="title"/>
          </p:nvPr>
        </p:nvSpPr>
        <p:spPr>
          <a:xfrm>
            <a:off x="285750" y="166264"/>
            <a:ext cx="11666764" cy="618385"/>
          </a:xfrm>
        </p:spPr>
        <p:txBody>
          <a:bodyPr/>
          <a:lstStyle/>
          <a:p>
            <a:r>
              <a:rPr lang="en-US" sz="3400" dirty="0"/>
              <a:t>Specific Requirements Apply to Active Duty Service Military Personnel When Proposed to Be Subjects in VA Research</a:t>
            </a:r>
          </a:p>
        </p:txBody>
      </p:sp>
      <p:sp>
        <p:nvSpPr>
          <p:cNvPr id="6" name="Content Placeholder 5">
            <a:extLst>
              <a:ext uri="{FF2B5EF4-FFF2-40B4-BE49-F238E27FC236}">
                <a16:creationId xmlns:a16="http://schemas.microsoft.com/office/drawing/2014/main" id="{ADD9271C-58E4-4572-B758-33D20C8986F6}"/>
              </a:ext>
            </a:extLst>
          </p:cNvPr>
          <p:cNvSpPr>
            <a:spLocks noGrp="1"/>
          </p:cNvSpPr>
          <p:nvPr>
            <p:ph idx="1"/>
          </p:nvPr>
        </p:nvSpPr>
        <p:spPr>
          <a:xfrm>
            <a:off x="285750" y="926192"/>
            <a:ext cx="10515600" cy="4351338"/>
          </a:xfrm>
        </p:spPr>
        <p:txBody>
          <a:bodyPr vert="horz" lIns="91440" tIns="45720" rIns="91440" bIns="45720" rtlCol="0" anchor="t">
            <a:noAutofit/>
          </a:bodyPr>
          <a:lstStyle/>
          <a:p>
            <a:r>
              <a:rPr lang="en-US" sz="2400" dirty="0">
                <a:solidFill>
                  <a:srgbClr val="FF0000"/>
                </a:solidFill>
              </a:rPr>
              <a:t>If the proposed research involves access to DOD-affiliated personnel, their data, and/or DOD facilities, a letter of support from the DOD Component or commander of military facilities or units in which recruitment will occur is required.</a:t>
            </a:r>
            <a:endParaRPr lang="en-US" sz="2400">
              <a:solidFill>
                <a:srgbClr val="FF0000"/>
              </a:solidFill>
              <a:cs typeface="Calibri"/>
            </a:endParaRPr>
          </a:p>
          <a:p>
            <a:r>
              <a:rPr lang="en-US" sz="2400" dirty="0">
                <a:solidFill>
                  <a:srgbClr val="2B2B2B"/>
                </a:solidFill>
              </a:rPr>
              <a:t>There are other </a:t>
            </a:r>
            <a:r>
              <a:rPr lang="en-US" sz="2400" dirty="0">
                <a:solidFill>
                  <a:srgbClr val="FF0000"/>
                </a:solidFill>
              </a:rPr>
              <a:t>specific requirements</a:t>
            </a:r>
            <a:r>
              <a:rPr lang="en-US" sz="2400" dirty="0">
                <a:solidFill>
                  <a:srgbClr val="2B2B2B"/>
                </a:solidFill>
              </a:rPr>
              <a:t> that apply dependent upon the research, such as (not all-inclusive):</a:t>
            </a:r>
          </a:p>
          <a:p>
            <a:pPr lvl="1"/>
            <a:r>
              <a:rPr lang="en-US" dirty="0"/>
              <a:t>Consent disclosures if the study includes any risks to DOD-affiliated personnel’s fitness for duty,</a:t>
            </a:r>
          </a:p>
          <a:p>
            <a:pPr lvl="1"/>
            <a:r>
              <a:rPr lang="en-US" dirty="0">
                <a:solidFill>
                  <a:srgbClr val="FF0000"/>
                </a:solidFill>
              </a:rPr>
              <a:t>Additional reviews by other DoD offices</a:t>
            </a:r>
            <a:r>
              <a:rPr lang="en-US" dirty="0"/>
              <a:t> if large scale genomic data (LSGD) collected from DOD-affiliated personnel,</a:t>
            </a:r>
          </a:p>
          <a:p>
            <a:pPr lvl="1"/>
            <a:r>
              <a:rPr lang="en-US" dirty="0"/>
              <a:t>For greater than minimal risk research in which DOD-affiliated personnel are recruited in a group setting, an </a:t>
            </a:r>
            <a:r>
              <a:rPr lang="en-US" dirty="0">
                <a:solidFill>
                  <a:srgbClr val="FF0000"/>
                </a:solidFill>
              </a:rPr>
              <a:t>ombudsman</a:t>
            </a:r>
            <a:r>
              <a:rPr lang="en-US" dirty="0"/>
              <a:t> must be identified, and </a:t>
            </a:r>
          </a:p>
          <a:p>
            <a:pPr lvl="1"/>
            <a:r>
              <a:rPr lang="en-US" dirty="0">
                <a:solidFill>
                  <a:srgbClr val="2B2B2B"/>
                </a:solidFill>
              </a:rPr>
              <a:t>Compensation limits and sources of compensation if active military personnel are proposed to receive payment for participation. </a:t>
            </a:r>
          </a:p>
          <a:p>
            <a:pPr lvl="1"/>
            <a:endParaRPr lang="en-US" dirty="0">
              <a:solidFill>
                <a:srgbClr val="2B2B2B"/>
              </a:solidFill>
            </a:endParaRPr>
          </a:p>
          <a:p>
            <a:pPr lvl="1"/>
            <a:endParaRPr lang="en-US" dirty="0">
              <a:solidFill>
                <a:srgbClr val="2B2B2B"/>
              </a:solidFill>
              <a:latin typeface="Open Sans" panose="020B0606030504020204" pitchFamily="34" charset="0"/>
            </a:endParaRPr>
          </a:p>
          <a:p>
            <a:endParaRPr lang="en-US" dirty="0"/>
          </a:p>
        </p:txBody>
      </p:sp>
    </p:spTree>
    <p:extLst>
      <p:ext uri="{BB962C8B-B14F-4D97-AF65-F5344CB8AC3E}">
        <p14:creationId xmlns:p14="http://schemas.microsoft.com/office/powerpoint/2010/main" val="1346542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FA01C-C194-4ECA-A5FF-FD28EA503CEE}"/>
              </a:ext>
            </a:extLst>
          </p:cNvPr>
          <p:cNvSpPr>
            <a:spLocks noGrp="1"/>
          </p:cNvSpPr>
          <p:nvPr>
            <p:ph type="title"/>
          </p:nvPr>
        </p:nvSpPr>
        <p:spPr/>
        <p:txBody>
          <a:bodyPr/>
          <a:lstStyle/>
          <a:p>
            <a:r>
              <a:rPr lang="en-US" dirty="0"/>
              <a:t>Key Points to Remember When Including Active Military Personnel in VA Studies</a:t>
            </a:r>
          </a:p>
        </p:txBody>
      </p:sp>
      <p:sp>
        <p:nvSpPr>
          <p:cNvPr id="3" name="Content Placeholder 2">
            <a:extLst>
              <a:ext uri="{FF2B5EF4-FFF2-40B4-BE49-F238E27FC236}">
                <a16:creationId xmlns:a16="http://schemas.microsoft.com/office/drawing/2014/main" id="{3D940806-0F97-43B7-8205-2D181347A075}"/>
              </a:ext>
            </a:extLst>
          </p:cNvPr>
          <p:cNvSpPr>
            <a:spLocks noGrp="1"/>
          </p:cNvSpPr>
          <p:nvPr>
            <p:ph idx="1"/>
          </p:nvPr>
        </p:nvSpPr>
        <p:spPr>
          <a:xfrm>
            <a:off x="119743" y="1013278"/>
            <a:ext cx="12235543" cy="4351338"/>
          </a:xfrm>
        </p:spPr>
        <p:txBody>
          <a:bodyPr vert="horz" lIns="91440" tIns="45720" rIns="91440" bIns="45720" rtlCol="0" anchor="t">
            <a:noAutofit/>
          </a:bodyPr>
          <a:lstStyle/>
          <a:p>
            <a:r>
              <a:rPr lang="en-US" dirty="0"/>
              <a:t>VA Investigators attempting to access DOD-affiliated personnel as research subjects should consider seeking collaboration with a </a:t>
            </a:r>
            <a:r>
              <a:rPr lang="en-US" dirty="0">
                <a:solidFill>
                  <a:srgbClr val="FF0000"/>
                </a:solidFill>
              </a:rPr>
              <a:t>military investigator</a:t>
            </a:r>
            <a:r>
              <a:rPr lang="en-US" dirty="0"/>
              <a:t> who has familiarity with service-specific requirements to obtain access to subjects.</a:t>
            </a:r>
          </a:p>
          <a:p>
            <a:r>
              <a:rPr lang="en-US" dirty="0">
                <a:solidFill>
                  <a:srgbClr val="FF0000"/>
                </a:solidFill>
              </a:rPr>
              <a:t>Resource for VA Investigators:</a:t>
            </a:r>
            <a:r>
              <a:rPr lang="en-US" dirty="0"/>
              <a:t>  A Primer for Conducting Department of Defense (DOD) Funded Human Research With Military Populations located at </a:t>
            </a:r>
            <a:r>
              <a:rPr lang="en-US" sz="2000" dirty="0">
                <a:hlinkClick r:id="rId3"/>
              </a:rPr>
              <a:t>https://mrdc.health.mil/assets/docs/orp/Conducting_Research_Military_Pop_DoD_funded.pdf</a:t>
            </a:r>
            <a:r>
              <a:rPr lang="en-US" sz="2000" dirty="0"/>
              <a:t>.</a:t>
            </a:r>
          </a:p>
          <a:p>
            <a:r>
              <a:rPr lang="en-US" dirty="0"/>
              <a:t>If your IRB does not routinely approve research DoD-affiliated personnel, the applicable DoD Component Human Research Protections Office can provide guidance.</a:t>
            </a:r>
          </a:p>
          <a:p>
            <a:r>
              <a:rPr lang="en-US" dirty="0">
                <a:solidFill>
                  <a:srgbClr val="FF0000"/>
                </a:solidFill>
              </a:rPr>
              <a:t>R&amp;D Committees </a:t>
            </a:r>
            <a:r>
              <a:rPr lang="en-US" dirty="0"/>
              <a:t>should evaluate the institutional component (e.g., what is the experience of the institution in recruiting active military personnel in VA studies conducted at the applicable VA Facility). </a:t>
            </a:r>
          </a:p>
        </p:txBody>
      </p:sp>
    </p:spTree>
    <p:extLst>
      <p:ext uri="{BB962C8B-B14F-4D97-AF65-F5344CB8AC3E}">
        <p14:creationId xmlns:p14="http://schemas.microsoft.com/office/powerpoint/2010/main" val="198566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EC5F-A7C1-4F26-857D-D5FD9448C961}"/>
              </a:ext>
            </a:extLst>
          </p:cNvPr>
          <p:cNvSpPr>
            <a:spLocks noGrp="1"/>
          </p:cNvSpPr>
          <p:nvPr>
            <p:ph type="title"/>
          </p:nvPr>
        </p:nvSpPr>
        <p:spPr>
          <a:xfrm>
            <a:off x="285749" y="166264"/>
            <a:ext cx="11786507" cy="618385"/>
          </a:xfrm>
        </p:spPr>
        <p:txBody>
          <a:bodyPr/>
          <a:lstStyle/>
          <a:p>
            <a:r>
              <a:rPr lang="en-US" sz="3400" dirty="0"/>
              <a:t>ORD Approval of Inclusion of Non-Veterans in ORD Funded Research </a:t>
            </a:r>
          </a:p>
        </p:txBody>
      </p:sp>
      <p:sp>
        <p:nvSpPr>
          <p:cNvPr id="3" name="Content Placeholder 2">
            <a:extLst>
              <a:ext uri="{FF2B5EF4-FFF2-40B4-BE49-F238E27FC236}">
                <a16:creationId xmlns:a16="http://schemas.microsoft.com/office/drawing/2014/main" id="{B32B6AD5-407B-4B9C-B71E-95623C114499}"/>
              </a:ext>
            </a:extLst>
          </p:cNvPr>
          <p:cNvSpPr>
            <a:spLocks noGrp="1"/>
          </p:cNvSpPr>
          <p:nvPr>
            <p:ph idx="1"/>
          </p:nvPr>
        </p:nvSpPr>
        <p:spPr>
          <a:xfrm>
            <a:off x="436789" y="1035049"/>
            <a:ext cx="11635468" cy="4351338"/>
          </a:xfrm>
        </p:spPr>
        <p:txBody>
          <a:bodyPr vert="horz" lIns="91440" tIns="45720" rIns="91440" bIns="45720" rtlCol="0" anchor="t">
            <a:noAutofit/>
          </a:bodyPr>
          <a:lstStyle/>
          <a:p>
            <a:r>
              <a:rPr lang="en-US" dirty="0"/>
              <a:t>VA’s research program is Veteran-centric; it focuses on Veterans’ needs and health care issues. </a:t>
            </a:r>
          </a:p>
          <a:p>
            <a:r>
              <a:rPr lang="en-US" dirty="0"/>
              <a:t>ORD funds research in which the primary subject population is Veterans.  However, ORD funding services have </a:t>
            </a:r>
            <a:r>
              <a:rPr lang="en-US" dirty="0">
                <a:solidFill>
                  <a:srgbClr val="FF0000"/>
                </a:solidFill>
              </a:rPr>
              <a:t>mechanisms to allow the inclusion of non-Veterans in ORD funded research</a:t>
            </a:r>
            <a:r>
              <a:rPr lang="en-US" dirty="0"/>
              <a:t>. </a:t>
            </a:r>
          </a:p>
          <a:p>
            <a:r>
              <a:rPr lang="en-US" dirty="0"/>
              <a:t>With the exception of the Cooperative Studies Program (CSP), each ORD funding service requires specific approval for the inclusion of non-Veterans in ORD funded research. </a:t>
            </a:r>
          </a:p>
          <a:p>
            <a:r>
              <a:rPr lang="en-US" dirty="0"/>
              <a:t>When an ORD funding service approve the inclusion of non-Veterans in ORD funded research, ORD is assuming the responsibility of paying (or reimbursing) for research-related injuries incurred by a non-Veteran participating in research approved by the R&amp;D Committee.  </a:t>
            </a:r>
          </a:p>
          <a:p>
            <a:endParaRPr lang="en-US" dirty="0"/>
          </a:p>
        </p:txBody>
      </p:sp>
    </p:spTree>
    <p:extLst>
      <p:ext uri="{BB962C8B-B14F-4D97-AF65-F5344CB8AC3E}">
        <p14:creationId xmlns:p14="http://schemas.microsoft.com/office/powerpoint/2010/main" val="97583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AEC5F-A7C1-4F26-857D-D5FD9448C961}"/>
              </a:ext>
            </a:extLst>
          </p:cNvPr>
          <p:cNvSpPr>
            <a:spLocks noGrp="1"/>
          </p:cNvSpPr>
          <p:nvPr>
            <p:ph type="title"/>
          </p:nvPr>
        </p:nvSpPr>
        <p:spPr>
          <a:xfrm>
            <a:off x="285750" y="166264"/>
            <a:ext cx="11993336" cy="618385"/>
          </a:xfrm>
        </p:spPr>
        <p:txBody>
          <a:bodyPr/>
          <a:lstStyle/>
          <a:p>
            <a:r>
              <a:rPr lang="en-US" sz="2800" dirty="0"/>
              <a:t>Regulatory Basis for the Department of Veterans Affairs’ Coverage of Research-Related Injuries for VA Subjects in VA Approved Research:</a:t>
            </a:r>
          </a:p>
        </p:txBody>
      </p:sp>
      <p:sp>
        <p:nvSpPr>
          <p:cNvPr id="3" name="Content Placeholder 2">
            <a:extLst>
              <a:ext uri="{FF2B5EF4-FFF2-40B4-BE49-F238E27FC236}">
                <a16:creationId xmlns:a16="http://schemas.microsoft.com/office/drawing/2014/main" id="{B32B6AD5-407B-4B9C-B71E-95623C114499}"/>
              </a:ext>
            </a:extLst>
          </p:cNvPr>
          <p:cNvSpPr>
            <a:spLocks noGrp="1"/>
          </p:cNvSpPr>
          <p:nvPr>
            <p:ph idx="1"/>
          </p:nvPr>
        </p:nvSpPr>
        <p:spPr>
          <a:xfrm>
            <a:off x="436788" y="1035049"/>
            <a:ext cx="11668125" cy="4351338"/>
          </a:xfrm>
        </p:spPr>
        <p:txBody>
          <a:bodyPr/>
          <a:lstStyle/>
          <a:p>
            <a:pPr marL="0" indent="0">
              <a:buNone/>
            </a:pPr>
            <a:r>
              <a:rPr lang="en-US" b="1" dirty="0">
                <a:effectLst/>
              </a:rPr>
              <a:t>38 Code of Federal Regulations (CFR) Part 17.85 Treatment of research-related injuries to human subjects.</a:t>
            </a:r>
          </a:p>
          <a:p>
            <a:pPr marL="0" indent="0">
              <a:buNone/>
            </a:pPr>
            <a:r>
              <a:rPr lang="en-US" dirty="0">
                <a:effectLst/>
              </a:rPr>
              <a:t>(a) VA medical facilities shall provide necessary medical treatment to a research subject injured as a result of participation in a research project approved by a VA Research and Development Committee and conducted under the supervision of one or more VA employees. This section does not apply to: </a:t>
            </a:r>
          </a:p>
          <a:p>
            <a:pPr marL="0" indent="0">
              <a:buNone/>
            </a:pPr>
            <a:r>
              <a:rPr lang="en-US" dirty="0">
                <a:effectLst/>
              </a:rPr>
              <a:t>	(1) Treatment for injuries due to noncompliance by a subject with study 	procedures, or </a:t>
            </a:r>
          </a:p>
          <a:p>
            <a:pPr marL="0" indent="0">
              <a:buNone/>
            </a:pPr>
            <a:r>
              <a:rPr lang="en-US" dirty="0">
                <a:effectLst/>
              </a:rPr>
              <a:t>	(2) Research conducted for VA under a contract with an 	individual or a 	non-VA institution.</a:t>
            </a:r>
            <a:r>
              <a:rPr lang="en-US" dirty="0"/>
              <a:t> </a:t>
            </a:r>
          </a:p>
          <a:p>
            <a:endParaRPr lang="en-US" dirty="0"/>
          </a:p>
        </p:txBody>
      </p:sp>
    </p:spTree>
    <p:extLst>
      <p:ext uri="{BB962C8B-B14F-4D97-AF65-F5344CB8AC3E}">
        <p14:creationId xmlns:p14="http://schemas.microsoft.com/office/powerpoint/2010/main" val="45456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s xmlns="d0c38c5b-e04a-4e82-807f-2b16fa0d72b8" xsi:nil="true"/>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F2F36A-E5F4-4B4C-9BF5-BDCCD8A91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DB171-945C-4F69-A7A5-C197CB70F5E7}">
  <ds:schemaRefs>
    <ds:schemaRef ds:uri="http://schemas.microsoft.com/office/2006/metadata/properties"/>
    <ds:schemaRef ds:uri="d0c38c5b-e04a-4e82-807f-2b16fa0d72b8"/>
    <ds:schemaRef ds:uri="http://schemas.microsoft.com/office/2006/documentManagement/types"/>
    <ds:schemaRef ds:uri="77dce447-0566-47ff-8c07-c9b85fda5322"/>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8838B9F-4DBB-4635-AFEE-04B28E87CF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ChooseVA</Template>
  <TotalTime>10565</TotalTime>
  <Words>3516</Words>
  <Application>Microsoft Office PowerPoint</Application>
  <PresentationFormat>Widescreen</PresentationFormat>
  <Paragraphs>222</Paragraphs>
  <Slides>44</Slides>
  <Notes>18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Calibri Light</vt:lpstr>
      <vt:lpstr>Open Sans</vt:lpstr>
      <vt:lpstr>VA1</vt:lpstr>
      <vt:lpstr>think-cell Slide</vt:lpstr>
      <vt:lpstr>  Emerging Issues in VA Research </vt:lpstr>
      <vt:lpstr>Objectives</vt:lpstr>
      <vt:lpstr>Why Are We Discussing Inclusion of Non-Veterans in VA Studies as an “Emerging Issue”?</vt:lpstr>
      <vt:lpstr>Active Duty Service Military Personnel are Non-Veterans</vt:lpstr>
      <vt:lpstr>Active Duty Service Military Personnel are Non-Veterans (cont.)</vt:lpstr>
      <vt:lpstr>Specific Requirements Apply to Active Duty Service Military Personnel When Proposed to Be Subjects in VA Research</vt:lpstr>
      <vt:lpstr>Key Points to Remember When Including Active Military Personnel in VA Studies</vt:lpstr>
      <vt:lpstr>ORD Approval of Inclusion of Non-Veterans in ORD Funded Research </vt:lpstr>
      <vt:lpstr>Regulatory Basis for the Department of Veterans Affairs’ Coverage of Research-Related Injuries for VA Subjects in VA Approved Research:</vt:lpstr>
      <vt:lpstr>Who Has the Final Authority as to Whether An Injury is a Research-Related Injury? </vt:lpstr>
      <vt:lpstr>VA Does Not Deny Treatment to a VA Subject Who Presents with a Self- Reported Research-Related Injury </vt:lpstr>
      <vt:lpstr>Key Point to Remember for R&amp;D Committees – Non-Veteran Inclusion in ORD-funded Studies</vt:lpstr>
      <vt:lpstr>What are Recommended Steps if a Research Subject Reports a Research Related Injury? </vt:lpstr>
      <vt:lpstr>Example for Discussion: One Case Example of Initial Steps if a VA Research Subjects Reports a Research Related Injury Requiring Hospitalization – Do You Agree?</vt:lpstr>
      <vt:lpstr>Key Point to Remember: Ensure the Applicable Groups Have Approved the Inclusion of Non-Veterans  in VA Research</vt:lpstr>
      <vt:lpstr>“Use” vs. “Non-Use” of Data – Who Decides When Noncompliance or a Lapse of IRB Approval Occurs? </vt:lpstr>
      <vt:lpstr>Historical Context</vt:lpstr>
      <vt:lpstr>Excerpt of Letter From An Institutional Review Board (IRB) of a Non-VA Study to an Investigator</vt:lpstr>
      <vt:lpstr>What is Meant by  “You May Not Use Any of the Data”?</vt:lpstr>
      <vt:lpstr> For Your Consideration: </vt:lpstr>
      <vt:lpstr>Also, For Your Consideration: </vt:lpstr>
      <vt:lpstr> Change the “Can” to “Should”</vt:lpstr>
      <vt:lpstr> For Your Consideration with “Should”: </vt:lpstr>
      <vt:lpstr>Also, For Your Consideration with “Should”: </vt:lpstr>
      <vt:lpstr>The IRB’s Scope of Authority </vt:lpstr>
      <vt:lpstr> What is the Answer to Your Question Based Solely Upon the Common Rule Language? </vt:lpstr>
      <vt:lpstr> What is the Answer to Your Question Based Solely Upon the Common Rule Language? </vt:lpstr>
      <vt:lpstr>Why the Words Associated with “Use of Data” are Problematic without Clarification:</vt:lpstr>
      <vt:lpstr>What are Some of the Ethical Aspects of an IRB Not Permitting “Use of Data” in Any Way?</vt:lpstr>
      <vt:lpstr>IRB’s Scope of Authority – This is not unique to VA</vt:lpstr>
      <vt:lpstr>Case #1: Lack of Written HIPAA Authorization</vt:lpstr>
      <vt:lpstr>Case #1: Lack of Written HIPAA Authorization (cont.)</vt:lpstr>
      <vt:lpstr> </vt:lpstr>
      <vt:lpstr> </vt:lpstr>
      <vt:lpstr>Case #1: Why the R&amp;D Committee Did Not Have the Authority to Make its Determination</vt:lpstr>
      <vt:lpstr> Case #2: Lapse of Continuing Review Approval</vt:lpstr>
      <vt:lpstr> Case #2: Lapse of Continuing Review Approval (cont.)</vt:lpstr>
      <vt:lpstr> </vt:lpstr>
      <vt:lpstr> </vt:lpstr>
      <vt:lpstr>Case #2: Lapse of Continuing Review Approval (cont.)</vt:lpstr>
      <vt:lpstr>Summary</vt:lpstr>
      <vt:lpstr>Contact Information</vt:lpstr>
      <vt:lpstr>References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VA Research </dc:title>
  <dc:subject>Emerging Issues in VA Research </dc:subject>
  <dc:creator>C. Karen Jeans, PhD, CCRN, CIP</dc:creator>
  <cp:keywords>Emerging Issues in VA Research </cp:keywords>
  <cp:lastModifiedBy>Rivera, Portia T</cp:lastModifiedBy>
  <cp:revision>236</cp:revision>
  <dcterms:created xsi:type="dcterms:W3CDTF">2022-01-07T15:46:04Z</dcterms:created>
  <dcterms:modified xsi:type="dcterms:W3CDTF">2023-05-24T19:33:46Z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ediaServiceImageTags">
    <vt:lpwstr/>
  </property>
</Properties>
</file>