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  <p:sldMasterId id="2147483765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58" r:id="rId5"/>
    <p:sldId id="259" r:id="rId6"/>
    <p:sldId id="260" r:id="rId7"/>
    <p:sldId id="261" r:id="rId8"/>
    <p:sldId id="739" r:id="rId9"/>
    <p:sldId id="262" r:id="rId10"/>
    <p:sldId id="736" r:id="rId11"/>
    <p:sldId id="738" r:id="rId12"/>
    <p:sldId id="264" r:id="rId13"/>
    <p:sldId id="263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ve Kerr" initials="EK [2]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9900"/>
    <a:srgbClr val="CCECFF"/>
    <a:srgbClr val="FFCC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52" autoAdjust="0"/>
    <p:restoredTop sz="89831" autoAdjust="0"/>
  </p:normalViewPr>
  <p:slideViewPr>
    <p:cSldViewPr snapToGrid="0">
      <p:cViewPr varScale="1">
        <p:scale>
          <a:sx n="78" d="100"/>
          <a:sy n="78" d="100"/>
        </p:scale>
        <p:origin x="96" y="4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0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1CDF24-3D73-4C45-BE1A-26349771D4F5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F919304-F935-42F6-9D81-8369CE6D89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79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CD06ACC-8DC5-40B5-A23F-12012BE02065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94D4D03-7381-43E7-A4A7-5987B1428B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429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Sessions led by peers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4D4D03-7381-43E7-A4A7-5987B1428B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44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C294-5851-42C9-84E3-F189835AFE42}" type="datetime1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D2E0-857C-45E7-8D49-73C28083238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11" descr="NewPPcove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9966" b="7283"/>
          <a:stretch/>
        </p:blipFill>
        <p:spPr bwMode="auto">
          <a:xfrm>
            <a:off x="0" y="2998032"/>
            <a:ext cx="12191999" cy="385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background cover.pdf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158"/>
          <a:stretch/>
        </p:blipFill>
        <p:spPr>
          <a:xfrm>
            <a:off x="0" y="9815"/>
            <a:ext cx="12192000" cy="298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13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C238C-D4A5-4865-AE41-F3DF5686A4EA}" type="datetime1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D2E0-857C-45E7-8D49-73C28083238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10" descr="newPPTo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3000"/>
            <a:ext cx="12191999" cy="158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3320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4F89-21B8-4287-8ADF-4A582165BA93}" type="datetime1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D2E0-857C-45E7-8D49-73C28083238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10" descr="newPPTo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3000"/>
            <a:ext cx="12191999" cy="158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465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7966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0C4B6-1CB2-446D-87A7-3128CCA08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9E04C2-081B-4752-A599-E3DCF0C8D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D8A87-0EA6-414C-8C18-52451333B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4289-2758-4E91-9937-3A10A56DB39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F16D4-1495-4EF3-91CA-262C119FE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F71F5-2DFB-420A-A065-746D24D48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5D11-B0FF-4603-8BD6-F0B84321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2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4EEB9-09E9-4DA3-B775-15B67DA78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F62F0-F564-42B0-BAFA-0283289C2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2AB99-746D-409D-909D-B1D3FD4D8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4289-2758-4E91-9937-3A10A56DB39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00A25-E7A6-4788-A89F-EA9B5E820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2A125-20D5-47C6-B347-4BBB424A7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5D11-B0FF-4603-8BD6-F0B84321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80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38279-AF13-4BD1-A9E2-772261D6F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73B56-9038-4BEB-850E-212C3CBCB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8CAFE-4E79-4D31-A6DD-63A351A3A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4289-2758-4E91-9937-3A10A56DB39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2480D-C972-404B-AF5B-3C9EFD33E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4C84F-A73F-459D-B0B6-F609EAF4A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5D11-B0FF-4603-8BD6-F0B84321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65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A99E0-BDE1-4490-B2DA-EFD79347E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84F34-A975-43CD-8B2B-24C3E6BD46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34CBF0-F87C-4962-B145-48956CF8F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E6904A-7407-448B-9361-B597EABD8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4289-2758-4E91-9937-3A10A56DB39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4E700-1BF7-4373-91A9-B6B7A2FB4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D9BB68-EEB3-449F-A88C-18695B61A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5D11-B0FF-4603-8BD6-F0B84321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21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BB992-5AD9-4107-A3FD-47DE6D007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2DB153-D0B1-47EF-BCF1-DE1690BE7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032F70-2002-4420-A1B5-C4B735F61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177989-6D0B-48AF-96E2-B18512E276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8E0412-F1CD-414B-86D9-F699E31C07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A84AFE-FC8F-4A0C-ABE5-56E611FE2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4289-2758-4E91-9937-3A10A56DB39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E7F69E-D596-45D0-9D4F-823E4BF59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FC32ED-B33F-46AA-8BD0-192E7534D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5D11-B0FF-4603-8BD6-F0B84321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05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039DF-9B77-49B4-AF9C-457418AA5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5B7863-5E30-4CDE-838F-4F88753E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4289-2758-4E91-9937-3A10A56DB39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61D1A9-C114-413B-9088-6DEF245C7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83A659-512F-4C27-85DE-5715633C8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5D11-B0FF-4603-8BD6-F0B84321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088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13FC22-9A9E-4D29-920E-A3C154FBD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4289-2758-4E91-9937-3A10A56DB39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758C09-DA97-4B40-98AE-10B8EDD2B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A80E9E-F520-456E-A419-153B1AFE6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5D11-B0FF-4603-8BD6-F0B84321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2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132" y="1646266"/>
            <a:ext cx="10972800" cy="4525963"/>
          </a:xfrm>
        </p:spPr>
        <p:txBody>
          <a:bodyPr>
            <a:normAutofit/>
          </a:bodyPr>
          <a:lstStyle>
            <a:lvl1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25E8-0890-4377-B17A-C6B4521C5652}" type="datetime1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10" descr="newPPTo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3000"/>
            <a:ext cx="12191999" cy="158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07986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E9F30-9660-4650-B2C3-210D2C3C3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A28F6-A65C-4797-BD68-9F4ADFD50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4174B5-B78E-4829-ABF0-7D3681D063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0CB9F-8750-4F94-B62B-CBD137A62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4289-2758-4E91-9937-3A10A56DB39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5BDA47-8D7D-4004-A0B2-D6AED1CDC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3A9089-E39C-4C30-9ADC-F9EAC9BD5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5D11-B0FF-4603-8BD6-F0B84321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337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C0F16-34C5-4C7F-8BF5-78E1F11DF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160319-3DE3-4BD7-8B0D-4E2B6B3A2F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B33EFC-CF6E-4953-B8B7-AD36B03A4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BFDF97-AD44-45F5-91F5-3891C64B0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4289-2758-4E91-9937-3A10A56DB39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63DA3-F7FA-4A34-BDD7-B7FBDE477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80A7C7-BCD5-4C03-8A2A-D9690B5A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5D11-B0FF-4603-8BD6-F0B84321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801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CA9F9-0605-46C1-933D-7C2845788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FFBD3C-E0C4-4B4B-A76E-663138857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55817-D3A0-4532-95D5-D0892A63B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4289-2758-4E91-9937-3A10A56DB39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6101D-DF0B-4B47-853F-29C8817E6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1F404-E037-4FA3-8229-4FA8C66C0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5D11-B0FF-4603-8BD6-F0B84321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835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A59A18-8D46-4356-BC82-197965ED43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43D217-2087-4AC5-9B9C-3E6EE5634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F69B2-22DB-4B48-ACBC-297AD4C26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4289-2758-4E91-9937-3A10A56DB39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0BBE1-61C3-4485-BB40-BA9C430BC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1B197-82AF-46FC-A53B-3E333E3B7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5D11-B0FF-4603-8BD6-F0B84321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09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35D1-C54C-40C6-8117-506DF79F823C}" type="datetime1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D2E0-857C-45E7-8D49-73C28083238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11" descr="NewPPcove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9967"/>
          <a:stretch/>
        </p:blipFill>
        <p:spPr bwMode="auto">
          <a:xfrm>
            <a:off x="0" y="2893102"/>
            <a:ext cx="12191999" cy="396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9727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>
            <a:normAutofit/>
          </a:bodyPr>
          <a:lstStyle>
            <a:lvl1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56896" y="1646266"/>
            <a:ext cx="7213600" cy="4525963"/>
          </a:xfrm>
        </p:spPr>
        <p:txBody>
          <a:bodyPr>
            <a:normAutofit/>
          </a:bodyPr>
          <a:lstStyle>
            <a:lvl1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1E5D-3FFE-4EA7-8B9F-B0F1318F15F6}" type="datetime1">
              <a:rPr lang="en-US" smtClean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D2E0-857C-45E7-8D49-73C28083238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10" descr="newPPTo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3000"/>
            <a:ext cx="12191999" cy="158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356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EA00-30EA-404D-BD20-B2649C840B21}" type="datetime1">
              <a:rPr lang="en-US" smtClean="0"/>
              <a:t>9/10/2019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D2E0-857C-45E7-8D49-73C28083238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10" descr="newPPTo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3000"/>
            <a:ext cx="12191999" cy="158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609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6BB8-1E73-49D4-9266-93761C01581B}" type="datetime1">
              <a:rPr lang="en-US" smtClean="0"/>
              <a:t>9/10/2019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D2E0-857C-45E7-8D49-73C28083238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10" descr="newPPTo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3000"/>
            <a:ext cx="12191999" cy="158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5829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0431-B5BA-4A22-A482-B66771966984}" type="datetime1">
              <a:rPr lang="en-US" smtClean="0"/>
              <a:t>9/10/2019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D2E0-857C-45E7-8D49-73C2808323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38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8C20-D2F4-4BD4-B5FB-878DF11F89B4}" type="datetime1">
              <a:rPr lang="en-US" smtClean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D2E0-857C-45E7-8D49-73C2808323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50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9AE0-64B6-42F6-B5FE-1E0AFBF100F0}" type="datetime1">
              <a:rPr lang="en-US" smtClean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D2E0-857C-45E7-8D49-73C2808323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9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3D6BA-8806-4E88-94A5-72CCFA782750}" type="datetime1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3D2E0-857C-45E7-8D49-73C2808323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12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bg1">
              <a:lumMod val="9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31A62A-1ADF-4BF5-8A99-A7C5D8A8E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D95F7F-C3F9-4922-9DA6-63F39DB98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B8E25-E9BC-4564-B0F6-76F42F593E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D4289-2758-4E91-9937-3A10A56DB39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59B18-6E06-4B70-AF7C-EB6F2CFF1F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1D02B-998F-4B92-9C00-D38C4E2417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55D11-B0FF-4603-8BD6-F0B84321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1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CBCA68D-5245-4AD3-8220-BB1A7BF689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C5BB6D-1E63-4349-BF99-C477CB5DFB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0160" y="1501775"/>
            <a:ext cx="10363200" cy="1470025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IRB-RDC Workshop</a:t>
            </a:r>
          </a:p>
        </p:txBody>
      </p:sp>
    </p:spTree>
    <p:extLst>
      <p:ext uri="{BB962C8B-B14F-4D97-AF65-F5344CB8AC3E}">
        <p14:creationId xmlns:p14="http://schemas.microsoft.com/office/powerpoint/2010/main" val="4168113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FA23212-2A03-42D5-AEEF-BB6ED996A0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976" y="1719862"/>
            <a:ext cx="4720104" cy="445787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0EBAD66-AF73-47AF-9F3F-A4CB099784D2}"/>
              </a:ext>
            </a:extLst>
          </p:cNvPr>
          <p:cNvSpPr txBox="1"/>
          <p:nvPr/>
        </p:nvSpPr>
        <p:spPr>
          <a:xfrm>
            <a:off x="182880" y="1719862"/>
            <a:ext cx="66590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You are here as the SMEs over process at your sites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You are here to be sounding boards for ideas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You are hear to stop us from stepping off a cliff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We are leveraging your experience to build process and policy for a better tomorrow in research</a:t>
            </a:r>
          </a:p>
        </p:txBody>
      </p:sp>
    </p:spTree>
    <p:extLst>
      <p:ext uri="{BB962C8B-B14F-4D97-AF65-F5344CB8AC3E}">
        <p14:creationId xmlns:p14="http://schemas.microsoft.com/office/powerpoint/2010/main" val="3702382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BC092-B169-49BE-A3FE-870CE0C1B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DAYS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7CBB8-E351-42C8-9B1C-ACC65B546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3935" y="2071480"/>
            <a:ext cx="5552659" cy="408664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Make the most of it:</a:t>
            </a:r>
          </a:p>
          <a:p>
            <a:pPr lvl="1"/>
            <a:r>
              <a:rPr lang="en-US" dirty="0"/>
              <a:t>Ask</a:t>
            </a:r>
          </a:p>
          <a:p>
            <a:pPr lvl="1"/>
            <a:r>
              <a:rPr lang="en-US" dirty="0"/>
              <a:t>Speak UP</a:t>
            </a:r>
          </a:p>
          <a:p>
            <a:pPr lvl="1"/>
            <a:r>
              <a:rPr lang="en-US" dirty="0"/>
              <a:t>Meet</a:t>
            </a:r>
          </a:p>
          <a:p>
            <a:pPr lvl="1"/>
            <a:r>
              <a:rPr lang="en-US" dirty="0"/>
              <a:t>Learn</a:t>
            </a:r>
          </a:p>
          <a:p>
            <a:pPr lvl="1"/>
            <a:r>
              <a:rPr lang="en-US" dirty="0"/>
              <a:t>Teach </a:t>
            </a:r>
          </a:p>
          <a:p>
            <a:pPr lvl="1"/>
            <a:r>
              <a:rPr lang="en-US" dirty="0"/>
              <a:t>Understand</a:t>
            </a:r>
          </a:p>
          <a:p>
            <a:pPr lvl="1"/>
            <a:r>
              <a:rPr lang="en-US" dirty="0"/>
              <a:t>Help Us Understand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Graphic 4" descr="Marketing">
            <a:extLst>
              <a:ext uri="{FF2B5EF4-FFF2-40B4-BE49-F238E27FC236}">
                <a16:creationId xmlns:a16="http://schemas.microsoft.com/office/drawing/2014/main" id="{0DEB88BC-30C8-4D39-984D-5EDA569F73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566" y="2269435"/>
            <a:ext cx="3690730" cy="3690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543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574290B-96FF-48FC-840B-4CE2EA8E4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05E3849-162C-4B92-8055-91D0E5E4F8A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endParaRPr lang="en-US" sz="3200" dirty="0"/>
          </a:p>
          <a:p>
            <a:r>
              <a:rPr lang="en-US" sz="3200" dirty="0"/>
              <a:t>Lean In and Participate!!</a:t>
            </a:r>
          </a:p>
        </p:txBody>
      </p:sp>
    </p:spTree>
    <p:extLst>
      <p:ext uri="{BB962C8B-B14F-4D97-AF65-F5344CB8AC3E}">
        <p14:creationId xmlns:p14="http://schemas.microsoft.com/office/powerpoint/2010/main" val="25007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3A9CB-80D9-4840-9A9A-AB287A766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716B7-D77E-4EB7-B346-CE171AB05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To all the travelers</a:t>
            </a:r>
          </a:p>
          <a:p>
            <a:pPr lvl="1"/>
            <a:r>
              <a:rPr lang="en-US" dirty="0"/>
              <a:t>a</a:t>
            </a:r>
            <a:r>
              <a:rPr lang="en-US"/>
              <a:t>nd </a:t>
            </a:r>
            <a:r>
              <a:rPr lang="en-US" dirty="0"/>
              <a:t>your families and </a:t>
            </a:r>
            <a:r>
              <a:rPr lang="en-US"/>
              <a:t>office mates who </a:t>
            </a:r>
            <a:r>
              <a:rPr lang="en-US" dirty="0"/>
              <a:t>support you</a:t>
            </a:r>
          </a:p>
          <a:p>
            <a:r>
              <a:rPr lang="en-US" dirty="0"/>
              <a:t>To all those who are helping to make this meeting run</a:t>
            </a:r>
          </a:p>
          <a:p>
            <a:pPr lvl="1"/>
            <a:r>
              <a:rPr lang="en-US" dirty="0"/>
              <a:t>ORPP&amp;E staff</a:t>
            </a:r>
          </a:p>
          <a:p>
            <a:pPr lvl="1"/>
            <a:r>
              <a:rPr lang="en-US" dirty="0"/>
              <a:t>EES staff</a:t>
            </a:r>
          </a:p>
          <a:p>
            <a:pPr lvl="1"/>
            <a:r>
              <a:rPr lang="en-US" dirty="0"/>
              <a:t>Hotel staff</a:t>
            </a:r>
          </a:p>
          <a:p>
            <a:r>
              <a:rPr lang="en-US" dirty="0"/>
              <a:t>Speakers</a:t>
            </a:r>
          </a:p>
          <a:p>
            <a:r>
              <a:rPr lang="en-US" dirty="0"/>
              <a:t>Your facilities for giving you the time</a:t>
            </a:r>
          </a:p>
          <a:p>
            <a:r>
              <a:rPr lang="en-US" dirty="0"/>
              <a:t>The VHA leadership for giving us this chance to meet</a:t>
            </a:r>
          </a:p>
        </p:txBody>
      </p:sp>
    </p:spTree>
    <p:extLst>
      <p:ext uri="{BB962C8B-B14F-4D97-AF65-F5344CB8AC3E}">
        <p14:creationId xmlns:p14="http://schemas.microsoft.com/office/powerpoint/2010/main" val="478850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B11D3-EAB4-4B26-8CC0-04D777FF2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ADC1C-5840-49E2-A31C-C4BA71655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Restroom locations</a:t>
            </a:r>
          </a:p>
          <a:p>
            <a:r>
              <a:rPr lang="en-US" dirty="0"/>
              <a:t>Breaks</a:t>
            </a:r>
          </a:p>
          <a:p>
            <a:pPr lvl="1"/>
            <a:r>
              <a:rPr lang="en-US" dirty="0"/>
              <a:t>Snack bar</a:t>
            </a:r>
          </a:p>
          <a:p>
            <a:r>
              <a:rPr lang="en-US" dirty="0"/>
              <a:t>Water, pens, and pads</a:t>
            </a:r>
          </a:p>
          <a:p>
            <a:r>
              <a:rPr lang="en-US" dirty="0"/>
              <a:t>Meals</a:t>
            </a:r>
          </a:p>
          <a:p>
            <a:pPr lvl="1"/>
            <a:r>
              <a:rPr lang="en-US" dirty="0"/>
              <a:t>Local restaurants</a:t>
            </a:r>
          </a:p>
          <a:p>
            <a:pPr lvl="1"/>
            <a:r>
              <a:rPr lang="en-US" dirty="0"/>
              <a:t>Wholefoods</a:t>
            </a:r>
          </a:p>
          <a:p>
            <a:r>
              <a:rPr lang="en-US" dirty="0"/>
              <a:t>Parking Lot Issues</a:t>
            </a:r>
          </a:p>
        </p:txBody>
      </p:sp>
      <p:pic>
        <p:nvPicPr>
          <p:cNvPr id="5" name="Graphic 4" descr="Single gear">
            <a:extLst>
              <a:ext uri="{FF2B5EF4-FFF2-40B4-BE49-F238E27FC236}">
                <a16:creationId xmlns:a16="http://schemas.microsoft.com/office/drawing/2014/main" id="{CFB4C97B-8A12-4D83-BFFF-15EFB9CD1F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07965" y="911225"/>
            <a:ext cx="3306418" cy="330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103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F8AFB-320B-4AC8-965E-5133A2FFD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– Provided to Decision Makers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73A90-3B7F-4F2D-A457-A3CEBE8CE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To outline the responsibilities of the institution (R&amp;DC) in overseeing research</a:t>
            </a:r>
          </a:p>
          <a:p>
            <a:r>
              <a:rPr lang="en-US" dirty="0"/>
              <a:t>To define the scope of the local IRB/staff in research studies utilizing a single IRB</a:t>
            </a:r>
          </a:p>
          <a:p>
            <a:r>
              <a:rPr lang="en-US" dirty="0"/>
              <a:t>To identify the critical functions and responsibilities for R&amp;D Committees and IRBs under the single IRB review mandate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Key Results:  </a:t>
            </a:r>
          </a:p>
          <a:p>
            <a:r>
              <a:rPr lang="en-US" dirty="0"/>
              <a:t>Evaluate and strengthen the proposed changes to Directives 1200.01/1200.05</a:t>
            </a:r>
          </a:p>
          <a:p>
            <a:r>
              <a:rPr lang="en-US" dirty="0"/>
              <a:t>Educate and begin cultural shift of institutional oversight responsibilities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889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D5AAC-5F72-4B07-A45A-2AF6C454A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Ulterior Motives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40C4D-83B6-471D-8E76-AF390ECFF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332304" cy="4351338"/>
          </a:xfrm>
        </p:spPr>
        <p:txBody>
          <a:bodyPr/>
          <a:lstStyle/>
          <a:p>
            <a:r>
              <a:rPr lang="en-US" dirty="0"/>
              <a:t>We want to meet all of you</a:t>
            </a:r>
          </a:p>
          <a:p>
            <a:r>
              <a:rPr lang="en-US" dirty="0"/>
              <a:t>We want your input</a:t>
            </a:r>
          </a:p>
          <a:p>
            <a:pPr lvl="1"/>
            <a:r>
              <a:rPr lang="en-US" dirty="0"/>
              <a:t>This is a workshop – ask questions – give us your opinion</a:t>
            </a:r>
          </a:p>
          <a:p>
            <a:r>
              <a:rPr lang="en-US" dirty="0"/>
              <a:t>We wanted you to meet each other</a:t>
            </a:r>
          </a:p>
        </p:txBody>
      </p:sp>
      <p:pic>
        <p:nvPicPr>
          <p:cNvPr id="5" name="Graphic 4" descr="Chat">
            <a:extLst>
              <a:ext uri="{FF2B5EF4-FFF2-40B4-BE49-F238E27FC236}">
                <a16:creationId xmlns:a16="http://schemas.microsoft.com/office/drawing/2014/main" id="{7787C385-5408-42E1-87C9-060B6BE2B0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28992" y="863283"/>
            <a:ext cx="3863008" cy="386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159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12765-5B87-4EC1-8763-0782FC132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6B999-B9AE-4342-AA21-488A240F7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Color scheme standup</a:t>
            </a:r>
          </a:p>
          <a:p>
            <a:endParaRPr lang="en-US" dirty="0"/>
          </a:p>
          <a:p>
            <a:r>
              <a:rPr lang="en-US" dirty="0"/>
              <a:t>RDC (small, medium, large)</a:t>
            </a:r>
          </a:p>
          <a:p>
            <a:r>
              <a:rPr lang="en-US" dirty="0"/>
              <a:t>IRB (small, medium, large)</a:t>
            </a:r>
          </a:p>
          <a:p>
            <a:r>
              <a:rPr lang="en-US" dirty="0"/>
              <a:t>Other</a:t>
            </a:r>
          </a:p>
          <a:p>
            <a:r>
              <a:rPr lang="en-US" dirty="0"/>
              <a:t>ORPP&amp;E Staff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97EEB2-29B8-4573-BE6A-5780FE0D5274}"/>
              </a:ext>
            </a:extLst>
          </p:cNvPr>
          <p:cNvSpPr/>
          <p:nvPr/>
        </p:nvSpPr>
        <p:spPr>
          <a:xfrm>
            <a:off x="7010400" y="2133599"/>
            <a:ext cx="4823791" cy="25545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pt-BR" sz="3200" dirty="0"/>
              <a:t>Large: &gt;400 protocols</a:t>
            </a:r>
          </a:p>
          <a:p>
            <a:endParaRPr lang="pt-BR" sz="3200" dirty="0"/>
          </a:p>
          <a:p>
            <a:r>
              <a:rPr lang="pt-BR" sz="3200" dirty="0"/>
              <a:t>Medium: 101-399 protocols</a:t>
            </a:r>
          </a:p>
          <a:p>
            <a:endParaRPr lang="pt-BR" sz="3200" dirty="0"/>
          </a:p>
          <a:p>
            <a:r>
              <a:rPr lang="pt-BR" sz="3200" dirty="0"/>
              <a:t>Small: &lt;100 protocols</a:t>
            </a:r>
          </a:p>
        </p:txBody>
      </p:sp>
    </p:spTree>
    <p:extLst>
      <p:ext uri="{BB962C8B-B14F-4D97-AF65-F5344CB8AC3E}">
        <p14:creationId xmlns:p14="http://schemas.microsoft.com/office/powerpoint/2010/main" val="2686424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872C9-B3AD-49B1-9501-5E48F6463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499" y="163026"/>
            <a:ext cx="10515600" cy="1325563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b="1" i="1" dirty="0">
                <a:latin typeface="Arial Black" panose="020B0A04020102020204" pitchFamily="34" charset="0"/>
              </a:rPr>
              <a:t>Color-Coded Groups</a:t>
            </a:r>
          </a:p>
        </p:txBody>
      </p:sp>
      <p:sp>
        <p:nvSpPr>
          <p:cNvPr id="3" name="Arrow: Pentagon 2">
            <a:extLst>
              <a:ext uri="{FF2B5EF4-FFF2-40B4-BE49-F238E27FC236}">
                <a16:creationId xmlns:a16="http://schemas.microsoft.com/office/drawing/2014/main" id="{173E5EF7-F061-4C9C-9BB0-318106B38737}"/>
              </a:ext>
            </a:extLst>
          </p:cNvPr>
          <p:cNvSpPr/>
          <p:nvPr/>
        </p:nvSpPr>
        <p:spPr>
          <a:xfrm>
            <a:off x="738500" y="1445760"/>
            <a:ext cx="4999242" cy="1721510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FF2A5AEE-082E-4184-AE8C-08F3998A20F9}"/>
              </a:ext>
            </a:extLst>
          </p:cNvPr>
          <p:cNvSpPr/>
          <p:nvPr/>
        </p:nvSpPr>
        <p:spPr>
          <a:xfrm>
            <a:off x="3479468" y="1448790"/>
            <a:ext cx="4809509" cy="1718480"/>
          </a:xfrm>
          <a:prstGeom prst="homePlate">
            <a:avLst/>
          </a:prstGeom>
          <a:solidFill>
            <a:srgbClr val="C1F3FF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66E581-7B47-4440-8F4B-9B64E4D28773}"/>
              </a:ext>
            </a:extLst>
          </p:cNvPr>
          <p:cNvSpPr/>
          <p:nvPr/>
        </p:nvSpPr>
        <p:spPr>
          <a:xfrm>
            <a:off x="6982691" y="1448790"/>
            <a:ext cx="4271406" cy="1701529"/>
          </a:xfrm>
          <a:prstGeom prst="rect">
            <a:avLst/>
          </a:prstGeom>
          <a:solidFill>
            <a:srgbClr val="79FB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D25DDF13-1B40-4551-B00A-2D71A989C354}"/>
              </a:ext>
            </a:extLst>
          </p:cNvPr>
          <p:cNvSpPr/>
          <p:nvPr/>
        </p:nvSpPr>
        <p:spPr>
          <a:xfrm>
            <a:off x="738498" y="3160125"/>
            <a:ext cx="4664768" cy="1721509"/>
          </a:xfrm>
          <a:prstGeom prst="homePlate">
            <a:avLst/>
          </a:prstGeom>
          <a:solidFill>
            <a:srgbClr val="FAE6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22ACAC19-E37D-458C-8EEB-A8618F7B1248}"/>
              </a:ext>
            </a:extLst>
          </p:cNvPr>
          <p:cNvSpPr/>
          <p:nvPr/>
        </p:nvSpPr>
        <p:spPr>
          <a:xfrm>
            <a:off x="3479470" y="3150319"/>
            <a:ext cx="5269557" cy="1737361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9689CD-E2F1-4B3D-BC35-0011B3CC4A35}"/>
              </a:ext>
            </a:extLst>
          </p:cNvPr>
          <p:cNvSpPr/>
          <p:nvPr/>
        </p:nvSpPr>
        <p:spPr>
          <a:xfrm>
            <a:off x="6970816" y="3150320"/>
            <a:ext cx="4283283" cy="1730438"/>
          </a:xfrm>
          <a:prstGeom prst="rect">
            <a:avLst/>
          </a:prstGeom>
          <a:solidFill>
            <a:srgbClr val="FACB0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2462E5-82A3-4C80-B2BB-B66A4D0ED224}"/>
              </a:ext>
            </a:extLst>
          </p:cNvPr>
          <p:cNvSpPr txBox="1"/>
          <p:nvPr/>
        </p:nvSpPr>
        <p:spPr>
          <a:xfrm>
            <a:off x="1077797" y="1669345"/>
            <a:ext cx="8732363" cy="1015663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IRB Small		  IRB Medium		 IRB Large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 present		   27 present			  5 present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2A090C-A4C5-436D-B675-E83D141C52B6}"/>
              </a:ext>
            </a:extLst>
          </p:cNvPr>
          <p:cNvSpPr txBox="1"/>
          <p:nvPr/>
        </p:nvSpPr>
        <p:spPr>
          <a:xfrm>
            <a:off x="1037086" y="3432085"/>
            <a:ext cx="8732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R&amp;D Small	  R&amp;D Medium	 R&amp;D Large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 present		   27 present			  7 present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D65FD63F-0227-465C-98B4-09A0849AFBA3}"/>
              </a:ext>
            </a:extLst>
          </p:cNvPr>
          <p:cNvSpPr/>
          <p:nvPr/>
        </p:nvSpPr>
        <p:spPr>
          <a:xfrm rot="10800000" flipH="1" flipV="1">
            <a:off x="744278" y="4888670"/>
            <a:ext cx="3886510" cy="1576785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825394-A76B-491D-A986-5962FC4D5C82}"/>
              </a:ext>
            </a:extLst>
          </p:cNvPr>
          <p:cNvSpPr/>
          <p:nvPr/>
        </p:nvSpPr>
        <p:spPr>
          <a:xfrm rot="10800000" flipH="1" flipV="1">
            <a:off x="3479468" y="4894602"/>
            <a:ext cx="3491348" cy="155401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3C271A-0EB3-4F3A-9515-2E283AFE1E24}"/>
              </a:ext>
            </a:extLst>
          </p:cNvPr>
          <p:cNvSpPr txBox="1"/>
          <p:nvPr/>
        </p:nvSpPr>
        <p:spPr>
          <a:xfrm>
            <a:off x="1098090" y="4959251"/>
            <a:ext cx="101560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(RCO, AO, ACOS, etc.)	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 present	              	86 represented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41 present		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39C8C17-767A-443B-934F-2BFCD3448CC3}"/>
              </a:ext>
            </a:extLst>
          </p:cNvPr>
          <p:cNvSpPr txBox="1"/>
          <p:nvPr/>
        </p:nvSpPr>
        <p:spPr>
          <a:xfrm flipH="1">
            <a:off x="3869632" y="5008118"/>
            <a:ext cx="7138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ORPP&amp;E			Medical Centers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0DDA7D-ECA5-44C1-86BE-881B86AAB128}"/>
              </a:ext>
            </a:extLst>
          </p:cNvPr>
          <p:cNvSpPr/>
          <p:nvPr/>
        </p:nvSpPr>
        <p:spPr>
          <a:xfrm>
            <a:off x="6970815" y="4887680"/>
            <a:ext cx="4283283" cy="15767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6454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5B6C3-D7F3-481E-BE9E-1EA1C9E40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8447D-31CC-4D3C-A583-62AB40E7A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designed this to be practical </a:t>
            </a:r>
          </a:p>
          <a:p>
            <a:r>
              <a:rPr lang="en-US" dirty="0"/>
              <a:t>We designed this to give you a strategic view</a:t>
            </a:r>
          </a:p>
          <a:p>
            <a:r>
              <a:rPr lang="en-US" dirty="0"/>
              <a:t>We have brought in the big guns (Drs Ramoni and Clancy)</a:t>
            </a:r>
          </a:p>
          <a:p>
            <a:pPr lvl="1"/>
            <a:r>
              <a:rPr lang="en-US" dirty="0"/>
              <a:t>To hear about priorities and the future of research</a:t>
            </a:r>
          </a:p>
          <a:p>
            <a:r>
              <a:rPr lang="en-US" dirty="0"/>
              <a:t>We are rewriting 1200.01 and 1200.05 and want to know how the changes we are proposing might affect your institution</a:t>
            </a:r>
          </a:p>
        </p:txBody>
      </p:sp>
    </p:spTree>
    <p:extLst>
      <p:ext uri="{BB962C8B-B14F-4D97-AF65-F5344CB8AC3E}">
        <p14:creationId xmlns:p14="http://schemas.microsoft.com/office/powerpoint/2010/main" val="2047491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BE3EC-94AE-43AE-AA6E-5DC26DA2B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4C30A-BDCC-4717-AE84-45F0D492E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IS a workshop about the future </a:t>
            </a:r>
          </a:p>
          <a:p>
            <a:r>
              <a:rPr lang="en-US" dirty="0"/>
              <a:t>This IS an opportunity to interact and ask questions</a:t>
            </a:r>
          </a:p>
          <a:p>
            <a:r>
              <a:rPr lang="en-US" dirty="0"/>
              <a:t>This IS an opportunity to express your opinions</a:t>
            </a:r>
          </a:p>
          <a:p>
            <a:r>
              <a:rPr lang="en-US" dirty="0"/>
              <a:t>This is an opportunity to learn from each other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IS NOT a training event to teach you your job</a:t>
            </a:r>
          </a:p>
        </p:txBody>
      </p:sp>
    </p:spTree>
    <p:extLst>
      <p:ext uri="{BB962C8B-B14F-4D97-AF65-F5344CB8AC3E}">
        <p14:creationId xmlns:p14="http://schemas.microsoft.com/office/powerpoint/2010/main" val="3127823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5564</TotalTime>
  <Words>424</Words>
  <Application>Microsoft Office PowerPoint</Application>
  <PresentationFormat>Widescreen</PresentationFormat>
  <Paragraphs>90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Office Theme</vt:lpstr>
      <vt:lpstr>1_Office Theme</vt:lpstr>
      <vt:lpstr>IRB-RDC Workshop</vt:lpstr>
      <vt:lpstr>Thank You</vt:lpstr>
      <vt:lpstr>Housekeeping</vt:lpstr>
      <vt:lpstr>Objectives – Provided to Decision Makers</vt:lpstr>
      <vt:lpstr>Ulterior Motives</vt:lpstr>
      <vt:lpstr>Badges</vt:lpstr>
      <vt:lpstr>Color-Coded Groups</vt:lpstr>
      <vt:lpstr>Overview</vt:lpstr>
      <vt:lpstr>EXPECTATIONS</vt:lpstr>
      <vt:lpstr>PowerPoint Presentation</vt:lpstr>
      <vt:lpstr>TWO DAYS</vt:lpstr>
      <vt:lpstr>WELCOME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IRB-RDC Workshop</dc:title>
  <dc:subject>IRB-RDC Workshop</dc:subject>
  <dc:creator>Molly  Klote</dc:creator>
  <cp:lastModifiedBy>Rivera, Portia T</cp:lastModifiedBy>
  <cp:revision>686</cp:revision>
  <cp:lastPrinted>2019-08-15T17:35:54Z</cp:lastPrinted>
  <dcterms:created xsi:type="dcterms:W3CDTF">2018-05-11T16:11:59Z</dcterms:created>
  <dcterms:modified xsi:type="dcterms:W3CDTF">2019-09-10T14:43:39Z</dcterms:modified>
</cp:coreProperties>
</file>