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339" r:id="rId2"/>
    <p:sldId id="340" r:id="rId3"/>
    <p:sldId id="363" r:id="rId4"/>
    <p:sldId id="516" r:id="rId5"/>
    <p:sldId id="517" r:id="rId6"/>
    <p:sldId id="503" r:id="rId7"/>
    <p:sldId id="504" r:id="rId8"/>
    <p:sldId id="505" r:id="rId9"/>
    <p:sldId id="506" r:id="rId10"/>
    <p:sldId id="507" r:id="rId11"/>
    <p:sldId id="508" r:id="rId12"/>
    <p:sldId id="515" r:id="rId13"/>
    <p:sldId id="509" r:id="rId14"/>
    <p:sldId id="511" r:id="rId15"/>
    <p:sldId id="512" r:id="rId16"/>
    <p:sldId id="514" r:id="rId17"/>
    <p:sldId id="513" r:id="rId18"/>
    <p:sldId id="502"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ngenecker, Petrice B." initials="LPB" lastIdx="8" clrIdx="0">
    <p:extLst/>
  </p:cmAuthor>
  <p:cmAuthor id="2" name="Charlotte Jeans" initials="" lastIdx="2" clrIdx="1"/>
  <p:cmAuthor id="3" name="Duche, Soundia" initials="DS" lastIdx="9"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73" autoAdjust="0"/>
    <p:restoredTop sz="93116" autoAdjust="0"/>
  </p:normalViewPr>
  <p:slideViewPr>
    <p:cSldViewPr>
      <p:cViewPr varScale="1">
        <p:scale>
          <a:sx n="100" d="100"/>
          <a:sy n="100" d="100"/>
        </p:scale>
        <p:origin x="120"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5" d="100"/>
        <a:sy n="75" d="100"/>
      </p:scale>
      <p:origin x="0" y="0"/>
    </p:cViewPr>
  </p:sorterViewPr>
  <p:notesViewPr>
    <p:cSldViewPr>
      <p:cViewPr varScale="1">
        <p:scale>
          <a:sx n="80" d="100"/>
          <a:sy n="80" d="100"/>
        </p:scale>
        <p:origin x="20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8D1F3C7B-FC70-4711-BC45-E540C48E6FE3}" type="slidenum">
              <a:rPr lang="en-US" smtClean="0"/>
              <a:t>‹#›</a:t>
            </a:fld>
            <a:endParaRPr lang="en-US"/>
          </a:p>
        </p:txBody>
      </p:sp>
    </p:spTree>
    <p:extLst>
      <p:ext uri="{BB962C8B-B14F-4D97-AF65-F5344CB8AC3E}">
        <p14:creationId xmlns:p14="http://schemas.microsoft.com/office/powerpoint/2010/main" val="2424957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D34EA58A-39E5-4D21-9D36-B59FED999BAC}" type="slidenum">
              <a:rPr lang="en-US" smtClean="0"/>
              <a:t>‹#›</a:t>
            </a:fld>
            <a:endParaRPr lang="en-US" dirty="0"/>
          </a:p>
        </p:txBody>
      </p:sp>
    </p:spTree>
    <p:extLst>
      <p:ext uri="{BB962C8B-B14F-4D97-AF65-F5344CB8AC3E}">
        <p14:creationId xmlns:p14="http://schemas.microsoft.com/office/powerpoint/2010/main" val="289713870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a:lstStyle/>
          <a:p>
            <a:pPr>
              <a:lnSpc>
                <a:spcPct val="150000"/>
              </a:lnSpc>
            </a:pPr>
            <a:endParaRPr lang="en-US" dirty="0">
              <a:ea typeface="ＭＳ Ｐゴシック" charset="-128"/>
            </a:endParaRPr>
          </a:p>
        </p:txBody>
      </p:sp>
      <p:sp>
        <p:nvSpPr>
          <p:cNvPr id="11268" name="Slide Number Placeholder 3"/>
          <p:cNvSpPr>
            <a:spLocks noGrp="1"/>
          </p:cNvSpPr>
          <p:nvPr>
            <p:ph type="sldNum" sz="quarter" idx="5"/>
          </p:nvPr>
        </p:nvSpPr>
        <p:spPr bwMode="auto">
          <a:noFill/>
          <a:ln>
            <a:miter lim="800000"/>
            <a:headEnd/>
            <a:tailEnd/>
          </a:ln>
        </p:spPr>
        <p:txBody>
          <a:bodyPr/>
          <a:lstStyle/>
          <a:p>
            <a:fld id="{B0A8AC77-AA18-4B2E-A059-F88CAA9F3832}" type="slidenum">
              <a:rPr lang="en-US" smtClean="0">
                <a:solidFill>
                  <a:prstClr val="black"/>
                </a:solidFill>
              </a:rPr>
              <a:pPr/>
              <a:t>1</a:t>
            </a:fld>
            <a:endParaRPr lang="en-US" dirty="0">
              <a:solidFill>
                <a:prstClr val="black"/>
              </a:solidFill>
            </a:endParaRPr>
          </a:p>
        </p:txBody>
      </p:sp>
      <p:sp>
        <p:nvSpPr>
          <p:cNvPr id="2" name="Date Placeholder 1"/>
          <p:cNvSpPr>
            <a:spLocks noGrp="1"/>
          </p:cNvSpPr>
          <p:nvPr>
            <p:ph type="dt" idx="10"/>
          </p:nvPr>
        </p:nvSpPr>
        <p:spPr/>
        <p:txBody>
          <a:bodyPr/>
          <a:lstStyle/>
          <a:p>
            <a:pPr>
              <a:defRPr/>
            </a:pPr>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EA58A-39E5-4D21-9D36-B59FED999BAC}" type="slidenum">
              <a:rPr lang="en-US" smtClean="0"/>
              <a:t>10</a:t>
            </a:fld>
            <a:endParaRPr lang="en-US" dirty="0"/>
          </a:p>
        </p:txBody>
      </p:sp>
    </p:spTree>
    <p:extLst>
      <p:ext uri="{BB962C8B-B14F-4D97-AF65-F5344CB8AC3E}">
        <p14:creationId xmlns:p14="http://schemas.microsoft.com/office/powerpoint/2010/main" val="1603196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EA58A-39E5-4D21-9D36-B59FED999BAC}" type="slidenum">
              <a:rPr lang="en-US" smtClean="0"/>
              <a:t>11</a:t>
            </a:fld>
            <a:endParaRPr lang="en-US" dirty="0"/>
          </a:p>
        </p:txBody>
      </p:sp>
    </p:spTree>
    <p:extLst>
      <p:ext uri="{BB962C8B-B14F-4D97-AF65-F5344CB8AC3E}">
        <p14:creationId xmlns:p14="http://schemas.microsoft.com/office/powerpoint/2010/main" val="4157389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12</a:t>
            </a:fld>
            <a:endParaRPr lang="en-US" dirty="0"/>
          </a:p>
        </p:txBody>
      </p:sp>
    </p:spTree>
    <p:extLst>
      <p:ext uri="{BB962C8B-B14F-4D97-AF65-F5344CB8AC3E}">
        <p14:creationId xmlns:p14="http://schemas.microsoft.com/office/powerpoint/2010/main" val="3394109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EA58A-39E5-4D21-9D36-B59FED999BAC}" type="slidenum">
              <a:rPr lang="en-US" smtClean="0"/>
              <a:t>13</a:t>
            </a:fld>
            <a:endParaRPr lang="en-US" dirty="0"/>
          </a:p>
        </p:txBody>
      </p:sp>
    </p:spTree>
    <p:extLst>
      <p:ext uri="{BB962C8B-B14F-4D97-AF65-F5344CB8AC3E}">
        <p14:creationId xmlns:p14="http://schemas.microsoft.com/office/powerpoint/2010/main" val="2506302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EA58A-39E5-4D21-9D36-B59FED999BAC}" type="slidenum">
              <a:rPr lang="en-US" smtClean="0"/>
              <a:t>14</a:t>
            </a:fld>
            <a:endParaRPr lang="en-US" dirty="0"/>
          </a:p>
        </p:txBody>
      </p:sp>
    </p:spTree>
    <p:extLst>
      <p:ext uri="{BB962C8B-B14F-4D97-AF65-F5344CB8AC3E}">
        <p14:creationId xmlns:p14="http://schemas.microsoft.com/office/powerpoint/2010/main" val="34603022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EA58A-39E5-4D21-9D36-B59FED999BAC}" type="slidenum">
              <a:rPr lang="en-US" smtClean="0"/>
              <a:t>15</a:t>
            </a:fld>
            <a:endParaRPr lang="en-US" dirty="0"/>
          </a:p>
        </p:txBody>
      </p:sp>
    </p:spTree>
    <p:extLst>
      <p:ext uri="{BB962C8B-B14F-4D97-AF65-F5344CB8AC3E}">
        <p14:creationId xmlns:p14="http://schemas.microsoft.com/office/powerpoint/2010/main" val="29599597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16</a:t>
            </a:fld>
            <a:endParaRPr lang="en-US" dirty="0"/>
          </a:p>
        </p:txBody>
      </p:sp>
      <p:sp>
        <p:nvSpPr>
          <p:cNvPr id="6" name="Notes Placeholder 5">
            <a:extLst>
              <a:ext uri="{FF2B5EF4-FFF2-40B4-BE49-F238E27FC236}">
                <a16:creationId xmlns:a16="http://schemas.microsoft.com/office/drawing/2014/main" id="{E1F0027C-40E7-43D6-992C-CC6A5E726764}"/>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6022468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EA58A-39E5-4D21-9D36-B59FED999BAC}" type="slidenum">
              <a:rPr lang="en-US" smtClean="0"/>
              <a:t>17</a:t>
            </a:fld>
            <a:endParaRPr lang="en-US" dirty="0"/>
          </a:p>
        </p:txBody>
      </p:sp>
    </p:spTree>
    <p:extLst>
      <p:ext uri="{BB962C8B-B14F-4D97-AF65-F5344CB8AC3E}">
        <p14:creationId xmlns:p14="http://schemas.microsoft.com/office/powerpoint/2010/main" val="24972276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EA58A-39E5-4D21-9D36-B59FED999BAC}" type="slidenum">
              <a:rPr lang="en-US" smtClean="0"/>
              <a:t>18</a:t>
            </a:fld>
            <a:endParaRPr lang="en-US" dirty="0"/>
          </a:p>
        </p:txBody>
      </p:sp>
    </p:spTree>
    <p:extLst>
      <p:ext uri="{BB962C8B-B14F-4D97-AF65-F5344CB8AC3E}">
        <p14:creationId xmlns:p14="http://schemas.microsoft.com/office/powerpoint/2010/main" val="60514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FB850CD8-3DC0-4D51-9F0F-9FA8CBAFAED7}" type="slidenum">
              <a:rPr lang="en-US" smtClean="0">
                <a:solidFill>
                  <a:prstClr val="black"/>
                </a:solidFill>
              </a:rPr>
              <a:pPr>
                <a:defRPr/>
              </a:pPr>
              <a:t>2</a:t>
            </a:fld>
            <a:endParaRPr lang="en-US" dirty="0">
              <a:solidFill>
                <a:prstClr val="black"/>
              </a:solidFill>
            </a:endParaRPr>
          </a:p>
        </p:txBody>
      </p:sp>
      <p:sp>
        <p:nvSpPr>
          <p:cNvPr id="5" name="Date Placeholder 4"/>
          <p:cNvSpPr>
            <a:spLocks noGrp="1"/>
          </p:cNvSpPr>
          <p:nvPr>
            <p:ph type="dt" idx="11"/>
          </p:nvPr>
        </p:nvSpPr>
        <p:spPr/>
        <p:txBody>
          <a:bodyPr/>
          <a:lstStyle/>
          <a:p>
            <a:pPr>
              <a:defRPr/>
            </a:pPr>
            <a:endParaRPr lang="en-US" dirty="0">
              <a:solidFill>
                <a:prstClr val="black"/>
              </a:solidFill>
            </a:endParaRPr>
          </a:p>
        </p:txBody>
      </p:sp>
      <p:sp>
        <p:nvSpPr>
          <p:cNvPr id="6" name="Notes Placeholder 5"/>
          <p:cNvSpPr>
            <a:spLocks noGrp="1"/>
          </p:cNvSpPr>
          <p:nvPr>
            <p:ph type="body" sz="quarter" idx="12"/>
          </p:nvPr>
        </p:nvSpPr>
        <p:spPr/>
        <p:txBody>
          <a:bodyPr/>
          <a:lstStyle/>
          <a:p>
            <a:endParaRPr lang="en-US" dirty="0"/>
          </a:p>
        </p:txBody>
      </p:sp>
    </p:spTree>
    <p:extLst>
      <p:ext uri="{BB962C8B-B14F-4D97-AF65-F5344CB8AC3E}">
        <p14:creationId xmlns:p14="http://schemas.microsoft.com/office/powerpoint/2010/main" val="1844674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EA58A-39E5-4D21-9D36-B59FED999BAC}" type="slidenum">
              <a:rPr lang="en-US" smtClean="0"/>
              <a:t>3</a:t>
            </a:fld>
            <a:endParaRPr lang="en-US" dirty="0"/>
          </a:p>
        </p:txBody>
      </p:sp>
    </p:spTree>
    <p:extLst>
      <p:ext uri="{BB962C8B-B14F-4D97-AF65-F5344CB8AC3E}">
        <p14:creationId xmlns:p14="http://schemas.microsoft.com/office/powerpoint/2010/main" val="317531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EA58A-39E5-4D21-9D36-B59FED999BAC}" type="slidenum">
              <a:rPr lang="en-US" smtClean="0"/>
              <a:t>4</a:t>
            </a:fld>
            <a:endParaRPr lang="en-US" dirty="0"/>
          </a:p>
        </p:txBody>
      </p:sp>
    </p:spTree>
    <p:extLst>
      <p:ext uri="{BB962C8B-B14F-4D97-AF65-F5344CB8AC3E}">
        <p14:creationId xmlns:p14="http://schemas.microsoft.com/office/powerpoint/2010/main" val="3006035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EA58A-39E5-4D21-9D36-B59FED999BAC}" type="slidenum">
              <a:rPr lang="en-US" smtClean="0"/>
              <a:t>5</a:t>
            </a:fld>
            <a:endParaRPr lang="en-US" dirty="0"/>
          </a:p>
        </p:txBody>
      </p:sp>
    </p:spTree>
    <p:extLst>
      <p:ext uri="{BB962C8B-B14F-4D97-AF65-F5344CB8AC3E}">
        <p14:creationId xmlns:p14="http://schemas.microsoft.com/office/powerpoint/2010/main" val="193566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EA58A-39E5-4D21-9D36-B59FED999BAC}" type="slidenum">
              <a:rPr lang="en-US" smtClean="0"/>
              <a:t>6</a:t>
            </a:fld>
            <a:endParaRPr lang="en-US" dirty="0"/>
          </a:p>
        </p:txBody>
      </p:sp>
    </p:spTree>
    <p:extLst>
      <p:ext uri="{BB962C8B-B14F-4D97-AF65-F5344CB8AC3E}">
        <p14:creationId xmlns:p14="http://schemas.microsoft.com/office/powerpoint/2010/main" val="209796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EA58A-39E5-4D21-9D36-B59FED999BAC}" type="slidenum">
              <a:rPr lang="en-US" smtClean="0"/>
              <a:t>7</a:t>
            </a:fld>
            <a:endParaRPr lang="en-US" dirty="0"/>
          </a:p>
        </p:txBody>
      </p:sp>
    </p:spTree>
    <p:extLst>
      <p:ext uri="{BB962C8B-B14F-4D97-AF65-F5344CB8AC3E}">
        <p14:creationId xmlns:p14="http://schemas.microsoft.com/office/powerpoint/2010/main" val="2866040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8</a:t>
            </a:fld>
            <a:endParaRPr lang="en-US" dirty="0"/>
          </a:p>
        </p:txBody>
      </p:sp>
      <p:sp>
        <p:nvSpPr>
          <p:cNvPr id="6" name="Notes Placeholder 5">
            <a:extLst>
              <a:ext uri="{FF2B5EF4-FFF2-40B4-BE49-F238E27FC236}">
                <a16:creationId xmlns:a16="http://schemas.microsoft.com/office/drawing/2014/main" id="{7314BEE1-5BF6-4498-A866-8F3F204FB636}"/>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438002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34EA58A-39E5-4D21-9D36-B59FED999BAC}" type="slidenum">
              <a:rPr lang="en-US" smtClean="0"/>
              <a:t>9</a:t>
            </a:fld>
            <a:endParaRPr lang="en-US" dirty="0"/>
          </a:p>
        </p:txBody>
      </p:sp>
      <p:sp>
        <p:nvSpPr>
          <p:cNvPr id="6" name="Notes Placeholder 5">
            <a:extLst>
              <a:ext uri="{FF2B5EF4-FFF2-40B4-BE49-F238E27FC236}">
                <a16:creationId xmlns:a16="http://schemas.microsoft.com/office/drawing/2014/main" id="{6628895E-EE08-45A0-9E03-05F6CACA91D2}"/>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0704978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background cover.pdf"/>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338880" y="3178162"/>
            <a:ext cx="7772400" cy="730127"/>
          </a:xfrm>
        </p:spPr>
        <p:txBody>
          <a:bodyPr>
            <a:normAutofit/>
          </a:bodyPr>
          <a:lstStyle>
            <a:lvl1pPr algn="l">
              <a:defRPr sz="3400" b="1">
                <a:latin typeface="Calibri"/>
                <a:cs typeface="Calibri"/>
              </a:defRPr>
            </a:lvl1pPr>
          </a:lstStyle>
          <a:p>
            <a:r>
              <a:rPr lang="en-US" dirty="0"/>
              <a:t>Click to edit Master title style</a:t>
            </a:r>
          </a:p>
        </p:txBody>
      </p:sp>
      <p:sp>
        <p:nvSpPr>
          <p:cNvPr id="3" name="Subtitle 2"/>
          <p:cNvSpPr>
            <a:spLocks noGrp="1"/>
          </p:cNvSpPr>
          <p:nvPr>
            <p:ph type="subTitle" idx="1"/>
          </p:nvPr>
        </p:nvSpPr>
        <p:spPr>
          <a:xfrm>
            <a:off x="357696" y="4004454"/>
            <a:ext cx="7753584" cy="914813"/>
          </a:xfrm>
        </p:spPr>
        <p:txBody>
          <a:bodyPr>
            <a:noAutofit/>
          </a:bodyPr>
          <a:lstStyle>
            <a:lvl1pPr marL="0" indent="0" algn="l">
              <a:buNone/>
              <a:defRPr sz="2800">
                <a:solidFill>
                  <a:srgbClr val="FFFFFF"/>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2" descr="Z:\Identity\Logo\R&amp;Dhoriz.jpg"/>
          <p:cNvPicPr>
            <a:picLocks noChangeAspect="1" noChangeArrowheads="1"/>
          </p:cNvPicPr>
          <p:nvPr userDrawn="1"/>
        </p:nvPicPr>
        <p:blipFill>
          <a:blip r:embed="rId3"/>
          <a:srcRect l="16805"/>
          <a:stretch>
            <a:fillRect/>
          </a:stretch>
        </p:blipFill>
        <p:spPr bwMode="auto">
          <a:xfrm>
            <a:off x="177272" y="6229568"/>
            <a:ext cx="1882309" cy="437563"/>
          </a:xfrm>
          <a:prstGeom prst="rect">
            <a:avLst/>
          </a:prstGeom>
          <a:noFill/>
        </p:spPr>
      </p:pic>
    </p:spTree>
    <p:extLst>
      <p:ext uri="{BB962C8B-B14F-4D97-AF65-F5344CB8AC3E}">
        <p14:creationId xmlns:p14="http://schemas.microsoft.com/office/powerpoint/2010/main" val="3425398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935650"/>
            <a:ext cx="8229600" cy="4190513"/>
          </a:xfrm>
        </p:spPr>
        <p:txBody>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txBox="1">
            <a:spLocks/>
          </p:cNvSpPr>
          <p:nvPr userDrawn="1"/>
        </p:nvSpPr>
        <p:spPr>
          <a:xfrm>
            <a:off x="8250238" y="6249988"/>
            <a:ext cx="49053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Georgia" pitchFamily="18" charset="0"/>
              </a:defRPr>
            </a:lvl1pPr>
          </a:lstStyle>
          <a:p>
            <a:pPr defTabSz="457200" fontAlgn="base">
              <a:spcBef>
                <a:spcPct val="0"/>
              </a:spcBef>
              <a:spcAft>
                <a:spcPct val="0"/>
              </a:spcAft>
              <a:defRPr/>
            </a:pPr>
            <a:fld id="{4452FDFF-9483-4A82-A0D2-0EFD9C982FB8}" type="slidenum">
              <a:rPr lang="en-US" smtClean="0">
                <a:ea typeface="ＭＳ Ｐゴシック" charset="-128"/>
              </a:rPr>
              <a:pPr defTabSz="457200" fontAlgn="base">
                <a:spcBef>
                  <a:spcPct val="0"/>
                </a:spcBef>
                <a:spcAft>
                  <a:spcPct val="0"/>
                </a:spcAft>
                <a:defRPr/>
              </a:pPr>
              <a:t>‹#›</a:t>
            </a:fld>
            <a:endParaRPr lang="en-US" dirty="0">
              <a:ea typeface="ＭＳ Ｐゴシック" charset="-128"/>
            </a:endParaRPr>
          </a:p>
        </p:txBody>
      </p:sp>
    </p:spTree>
    <p:extLst>
      <p:ext uri="{BB962C8B-B14F-4D97-AF65-F5344CB8AC3E}">
        <p14:creationId xmlns:p14="http://schemas.microsoft.com/office/powerpoint/2010/main" val="2367873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2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017110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23322"/>
            <a:ext cx="4038600" cy="4202841"/>
          </a:xfrm>
        </p:spPr>
        <p:txBody>
          <a:bodyPr>
            <a:normAutofit/>
          </a:bodyPr>
          <a:lstStyle>
            <a:lvl1pPr>
              <a:spcAft>
                <a:spcPts val="1200"/>
              </a:spcAft>
              <a:defRPr sz="2800"/>
            </a:lvl1pPr>
            <a:lvl2pPr>
              <a:spcAft>
                <a:spcPts val="1200"/>
              </a:spcAft>
              <a:defRPr sz="2400"/>
            </a:lvl2pPr>
            <a:lvl3pPr>
              <a:spcAft>
                <a:spcPts val="1200"/>
              </a:spcAft>
              <a:defRPr sz="2200"/>
            </a:lvl3pPr>
            <a:lvl4pPr>
              <a:spcAft>
                <a:spcPts val="1200"/>
              </a:spcAft>
              <a:defRPr sz="2200"/>
            </a:lvl4pPr>
            <a:lvl5pPr>
              <a:spcAft>
                <a:spcPts val="1200"/>
              </a:spcAft>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txBox="1">
            <a:spLocks/>
          </p:cNvSpPr>
          <p:nvPr userDrawn="1"/>
        </p:nvSpPr>
        <p:spPr>
          <a:xfrm>
            <a:off x="8250238" y="6249988"/>
            <a:ext cx="49053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Georgia" pitchFamily="18" charset="0"/>
              </a:defRPr>
            </a:lvl1pPr>
          </a:lstStyle>
          <a:p>
            <a:pPr defTabSz="457200" fontAlgn="base">
              <a:spcBef>
                <a:spcPct val="0"/>
              </a:spcBef>
              <a:spcAft>
                <a:spcPct val="0"/>
              </a:spcAft>
              <a:defRPr/>
            </a:pPr>
            <a:fld id="{4452FDFF-9483-4A82-A0D2-0EFD9C982FB8}" type="slidenum">
              <a:rPr lang="en-US" smtClean="0">
                <a:ea typeface="ＭＳ Ｐゴシック" charset="-128"/>
              </a:rPr>
              <a:pPr defTabSz="457200" fontAlgn="base">
                <a:spcBef>
                  <a:spcPct val="0"/>
                </a:spcBef>
                <a:spcAft>
                  <a:spcPct val="0"/>
                </a:spcAft>
                <a:defRPr/>
              </a:pPr>
              <a:t>‹#›</a:t>
            </a:fld>
            <a:endParaRPr lang="en-US" dirty="0">
              <a:ea typeface="ＭＳ Ｐゴシック" charset="-128"/>
            </a:endParaRPr>
          </a:p>
        </p:txBody>
      </p:sp>
      <p:sp>
        <p:nvSpPr>
          <p:cNvPr id="7" name="Content Placeholder 2"/>
          <p:cNvSpPr>
            <a:spLocks noGrp="1"/>
          </p:cNvSpPr>
          <p:nvPr>
            <p:ph sz="half" idx="10"/>
          </p:nvPr>
        </p:nvSpPr>
        <p:spPr>
          <a:xfrm>
            <a:off x="4831958" y="1927805"/>
            <a:ext cx="4038600" cy="4202841"/>
          </a:xfrm>
        </p:spPr>
        <p:txBody>
          <a:bodyPr>
            <a:normAutofit/>
          </a:bodyPr>
          <a:lstStyle>
            <a:lvl1pPr>
              <a:spcAft>
                <a:spcPts val="1200"/>
              </a:spcAft>
              <a:defRPr sz="2800"/>
            </a:lvl1pPr>
            <a:lvl2pPr>
              <a:spcAft>
                <a:spcPts val="1200"/>
              </a:spcAft>
              <a:defRPr sz="2400"/>
            </a:lvl2pPr>
            <a:lvl3pPr>
              <a:spcAft>
                <a:spcPts val="1200"/>
              </a:spcAft>
              <a:defRPr sz="2200"/>
            </a:lvl3pPr>
            <a:lvl4pPr>
              <a:spcAft>
                <a:spcPts val="1200"/>
              </a:spcAft>
              <a:defRPr sz="2200"/>
            </a:lvl4pPr>
            <a:lvl5pPr>
              <a:spcAft>
                <a:spcPts val="1200"/>
              </a:spcAft>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51266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2391824"/>
            <a:ext cx="5486400" cy="2724039"/>
          </a:xfrm>
        </p:spPr>
        <p:txBody>
          <a:bodyPr rtlCol="0">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682602"/>
            <a:ext cx="5486400" cy="613568"/>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itle 4"/>
          <p:cNvSpPr>
            <a:spLocks noGrp="1"/>
          </p:cNvSpPr>
          <p:nvPr>
            <p:ph type="title"/>
          </p:nvPr>
        </p:nvSpPr>
        <p:spPr/>
        <p:txBody>
          <a:bodyPr/>
          <a:lstStyle/>
          <a:p>
            <a:r>
              <a:rPr lang="en-US" dirty="0"/>
              <a:t>Click to edit Master title style</a:t>
            </a:r>
          </a:p>
        </p:txBody>
      </p:sp>
      <p:sp>
        <p:nvSpPr>
          <p:cNvPr id="7" name="Slide Number Placeholder 5"/>
          <p:cNvSpPr txBox="1">
            <a:spLocks/>
          </p:cNvSpPr>
          <p:nvPr userDrawn="1"/>
        </p:nvSpPr>
        <p:spPr>
          <a:xfrm>
            <a:off x="8250238" y="6249988"/>
            <a:ext cx="49053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Georgia" pitchFamily="18" charset="0"/>
              </a:defRPr>
            </a:lvl1pPr>
          </a:lstStyle>
          <a:p>
            <a:pPr defTabSz="457200" fontAlgn="base">
              <a:spcBef>
                <a:spcPct val="0"/>
              </a:spcBef>
              <a:spcAft>
                <a:spcPct val="0"/>
              </a:spcAft>
              <a:defRPr/>
            </a:pPr>
            <a:fld id="{4452FDFF-9483-4A82-A0D2-0EFD9C982FB8}" type="slidenum">
              <a:rPr lang="en-US" smtClean="0">
                <a:ea typeface="ＭＳ Ｐゴシック" charset="-128"/>
              </a:rPr>
              <a:pPr defTabSz="457200" fontAlgn="base">
                <a:spcBef>
                  <a:spcPct val="0"/>
                </a:spcBef>
                <a:spcAft>
                  <a:spcPct val="0"/>
                </a:spcAft>
                <a:defRPr/>
              </a:pPr>
              <a:t>‹#›</a:t>
            </a:fld>
            <a:endParaRPr lang="en-US" dirty="0">
              <a:ea typeface="ＭＳ Ｐゴシック" charset="-128"/>
            </a:endParaRPr>
          </a:p>
        </p:txBody>
      </p:sp>
    </p:spTree>
    <p:extLst>
      <p:ext uri="{BB962C8B-B14F-4D97-AF65-F5344CB8AC3E}">
        <p14:creationId xmlns:p14="http://schemas.microsoft.com/office/powerpoint/2010/main" val="314715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Slide Number Placeholder 5"/>
          <p:cNvSpPr txBox="1">
            <a:spLocks/>
          </p:cNvSpPr>
          <p:nvPr userDrawn="1"/>
        </p:nvSpPr>
        <p:spPr>
          <a:xfrm>
            <a:off x="8250238" y="6249988"/>
            <a:ext cx="49053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Georgia" pitchFamily="18" charset="0"/>
              </a:defRPr>
            </a:lvl1pPr>
          </a:lstStyle>
          <a:p>
            <a:pPr defTabSz="457200" fontAlgn="base">
              <a:spcBef>
                <a:spcPct val="0"/>
              </a:spcBef>
              <a:spcAft>
                <a:spcPct val="0"/>
              </a:spcAft>
              <a:defRPr/>
            </a:pPr>
            <a:fld id="{4452FDFF-9483-4A82-A0D2-0EFD9C982FB8}" type="slidenum">
              <a:rPr lang="en-US" smtClean="0">
                <a:ea typeface="ＭＳ Ｐゴシック" charset="-128"/>
              </a:rPr>
              <a:pPr defTabSz="457200" fontAlgn="base">
                <a:spcBef>
                  <a:spcPct val="0"/>
                </a:spcBef>
                <a:spcAft>
                  <a:spcPct val="0"/>
                </a:spcAft>
                <a:defRPr/>
              </a:pPr>
              <a:t>‹#›</a:t>
            </a:fld>
            <a:endParaRPr lang="en-US" dirty="0">
              <a:ea typeface="ＭＳ Ｐゴシック" charset="-128"/>
            </a:endParaRPr>
          </a:p>
        </p:txBody>
      </p:sp>
    </p:spTree>
    <p:extLst>
      <p:ext uri="{BB962C8B-B14F-4D97-AF65-F5344CB8AC3E}">
        <p14:creationId xmlns:p14="http://schemas.microsoft.com/office/powerpoint/2010/main" val="3579711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2534" y="2760397"/>
            <a:ext cx="6798733" cy="1125803"/>
          </a:xfrm>
          <a:prstGeom prst="rect">
            <a:avLst/>
          </a:prstGeom>
        </p:spPr>
        <p:txBody>
          <a:bodyPr>
            <a:normAutofit/>
          </a:bodyPr>
          <a:lstStyle>
            <a:lvl1pPr algn="l">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642533" y="3886200"/>
            <a:ext cx="6798733" cy="1422400"/>
          </a:xfrm>
          <a:prstGeom prst="rect">
            <a:avLst/>
          </a:prstGeo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0"/>
          </p:nvPr>
        </p:nvSpPr>
        <p:spPr>
          <a:xfrm>
            <a:off x="1643063" y="5308600"/>
            <a:ext cx="6797675" cy="804863"/>
          </a:xfrm>
          <a:prstGeom prst="rect">
            <a:avLst/>
          </a:prstGeom>
        </p:spPr>
        <p:txBody>
          <a:bodyPr/>
          <a:lstStyle>
            <a:lvl1pPr>
              <a:buNone/>
              <a:defRPr sz="1400">
                <a:solidFill>
                  <a:schemeClr val="bg1"/>
                </a:solidFill>
              </a:defRPr>
            </a:lvl1pPr>
            <a:lvl2pPr>
              <a:buNone/>
              <a:defRPr sz="1400">
                <a:solidFill>
                  <a:schemeClr val="bg1"/>
                </a:solidFill>
              </a:defRPr>
            </a:lvl2pPr>
            <a:lvl3pPr>
              <a:buNone/>
              <a:defRPr sz="1400">
                <a:solidFill>
                  <a:schemeClr val="bg1"/>
                </a:solidFill>
              </a:defRPr>
            </a:lvl3pPr>
            <a:lvl4pPr>
              <a:buNone/>
              <a:defRPr sz="1400">
                <a:solidFill>
                  <a:schemeClr val="bg1"/>
                </a:solidFill>
              </a:defRPr>
            </a:lvl4pPr>
            <a:lvl5pPr>
              <a:buNone/>
              <a:defRPr sz="1400">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1588508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3" descr="background interior.pdf"/>
          <p:cNvPicPr>
            <a:picLocks noChangeAspect="1"/>
          </p:cNvPicPr>
          <p:nvPr/>
        </p:nvPicPr>
        <p:blipFill>
          <a:blip r:embed="rId9"/>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57200" y="274638"/>
            <a:ext cx="8229600" cy="12906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Text Placeholder 2"/>
          <p:cNvSpPr>
            <a:spLocks noGrp="1"/>
          </p:cNvSpPr>
          <p:nvPr>
            <p:ph type="body" idx="1"/>
          </p:nvPr>
        </p:nvSpPr>
        <p:spPr bwMode="auto">
          <a:xfrm>
            <a:off x="457200" y="1849438"/>
            <a:ext cx="8229600" cy="4276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pic>
        <p:nvPicPr>
          <p:cNvPr id="1030" name="Picture 4" descr="Department of Veterans Affairs, Veterans Health Administration, Office of Health Information"/>
          <p:cNvPicPr>
            <a:picLocks noChangeAspect="1" noChangeArrowheads="1"/>
          </p:cNvPicPr>
          <p:nvPr userDrawn="1"/>
        </p:nvPicPr>
        <p:blipFill>
          <a:blip r:embed="rId10"/>
          <a:srcRect/>
          <a:stretch>
            <a:fillRect/>
          </a:stretch>
        </p:blipFill>
        <p:spPr bwMode="auto">
          <a:xfrm>
            <a:off x="911225" y="495300"/>
            <a:ext cx="165100" cy="165100"/>
          </a:xfrm>
          <a:prstGeom prst="rect">
            <a:avLst/>
          </a:prstGeom>
          <a:noFill/>
          <a:ln w="9525">
            <a:noFill/>
            <a:miter lim="800000"/>
            <a:headEnd/>
            <a:tailEnd/>
          </a:ln>
        </p:spPr>
      </p:pic>
      <p:sp>
        <p:nvSpPr>
          <p:cNvPr id="10" name="Slide Number Placeholder 5"/>
          <p:cNvSpPr txBox="1">
            <a:spLocks/>
          </p:cNvSpPr>
          <p:nvPr userDrawn="1"/>
        </p:nvSpPr>
        <p:spPr>
          <a:xfrm>
            <a:off x="8250238" y="6249988"/>
            <a:ext cx="49053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Georgia" pitchFamily="18" charset="0"/>
              </a:defRPr>
            </a:lvl1pPr>
          </a:lstStyle>
          <a:p>
            <a:pPr defTabSz="457200" fontAlgn="base">
              <a:spcBef>
                <a:spcPct val="0"/>
              </a:spcBef>
              <a:spcAft>
                <a:spcPct val="0"/>
              </a:spcAft>
              <a:defRPr/>
            </a:pPr>
            <a:endParaRPr lang="en-US" dirty="0">
              <a:ea typeface="ＭＳ Ｐゴシック" charset="-128"/>
            </a:endParaRPr>
          </a:p>
        </p:txBody>
      </p:sp>
    </p:spTree>
    <p:extLst>
      <p:ext uri="{BB962C8B-B14F-4D97-AF65-F5344CB8AC3E}">
        <p14:creationId xmlns:p14="http://schemas.microsoft.com/office/powerpoint/2010/main" val="3322374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sldNum="0" hdr="0" ftr="0"/>
  <p:txStyles>
    <p:titleStyle>
      <a:lvl1pPr algn="l" defTabSz="457200" rtl="0" eaLnBrk="0" fontAlgn="base" hangingPunct="0">
        <a:spcBef>
          <a:spcPct val="0"/>
        </a:spcBef>
        <a:spcAft>
          <a:spcPct val="0"/>
        </a:spcAft>
        <a:defRPr sz="3400" kern="1200">
          <a:solidFill>
            <a:schemeClr val="bg1"/>
          </a:solidFill>
          <a:latin typeface="Tahoma" pitchFamily="34" charset="0"/>
          <a:ea typeface="ＭＳ Ｐゴシック" charset="0"/>
          <a:cs typeface="Tahoma" pitchFamily="34" charset="0"/>
        </a:defRPr>
      </a:lvl1pPr>
      <a:lvl2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2pPr>
      <a:lvl3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3pPr>
      <a:lvl4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4pPr>
      <a:lvl5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5pPr>
      <a:lvl6pPr marL="457200" algn="l" defTabSz="457200" rtl="0" fontAlgn="base">
        <a:spcBef>
          <a:spcPct val="0"/>
        </a:spcBef>
        <a:spcAft>
          <a:spcPct val="0"/>
        </a:spcAft>
        <a:defRPr sz="2400">
          <a:solidFill>
            <a:schemeClr val="bg1"/>
          </a:solidFill>
          <a:latin typeface="Georgia" charset="0"/>
          <a:ea typeface="ＭＳ Ｐゴシック" charset="0"/>
          <a:cs typeface="Georgia" charset="0"/>
        </a:defRPr>
      </a:lvl6pPr>
      <a:lvl7pPr marL="914400" algn="l" defTabSz="457200" rtl="0" fontAlgn="base">
        <a:spcBef>
          <a:spcPct val="0"/>
        </a:spcBef>
        <a:spcAft>
          <a:spcPct val="0"/>
        </a:spcAft>
        <a:defRPr sz="2400">
          <a:solidFill>
            <a:schemeClr val="bg1"/>
          </a:solidFill>
          <a:latin typeface="Georgia" charset="0"/>
          <a:ea typeface="ＭＳ Ｐゴシック" charset="0"/>
          <a:cs typeface="Georgia" charset="0"/>
        </a:defRPr>
      </a:lvl7pPr>
      <a:lvl8pPr marL="1371600" algn="l" defTabSz="457200" rtl="0" fontAlgn="base">
        <a:spcBef>
          <a:spcPct val="0"/>
        </a:spcBef>
        <a:spcAft>
          <a:spcPct val="0"/>
        </a:spcAft>
        <a:defRPr sz="2400">
          <a:solidFill>
            <a:schemeClr val="bg1"/>
          </a:solidFill>
          <a:latin typeface="Georgia" charset="0"/>
          <a:ea typeface="ＭＳ Ｐゴシック" charset="0"/>
          <a:cs typeface="Georgia" charset="0"/>
        </a:defRPr>
      </a:lvl8pPr>
      <a:lvl9pPr marL="1828800" algn="l" defTabSz="457200" rtl="0" fontAlgn="base">
        <a:spcBef>
          <a:spcPct val="0"/>
        </a:spcBef>
        <a:spcAft>
          <a:spcPct val="0"/>
        </a:spcAft>
        <a:defRPr sz="2400">
          <a:solidFill>
            <a:schemeClr val="bg1"/>
          </a:solidFill>
          <a:latin typeface="Georgia" charset="0"/>
          <a:ea typeface="ＭＳ Ｐゴシック" charset="0"/>
          <a:cs typeface="Georgia" charset="0"/>
        </a:defRPr>
      </a:lvl9pPr>
    </p:titleStyle>
    <p:bodyStyle>
      <a:lvl1pPr marL="342900" indent="-342900" algn="l" defTabSz="457200" rtl="0" eaLnBrk="0" fontAlgn="base" hangingPunct="0">
        <a:spcBef>
          <a:spcPts val="0"/>
        </a:spcBef>
        <a:spcAft>
          <a:spcPts val="1200"/>
        </a:spcAft>
        <a:buFont typeface="Arial" pitchFamily="34" charset="0"/>
        <a:buChar char="•"/>
        <a:defRPr sz="2800" kern="1200">
          <a:solidFill>
            <a:schemeClr val="tx1"/>
          </a:solidFill>
          <a:latin typeface="Tahoma" pitchFamily="34" charset="0"/>
          <a:ea typeface="Tahoma" pitchFamily="34" charset="0"/>
          <a:cs typeface="Tahoma" pitchFamily="34" charset="0"/>
        </a:defRPr>
      </a:lvl1pPr>
      <a:lvl2pPr marL="742950" indent="-285750" algn="l" defTabSz="457200" rtl="0" eaLnBrk="0" fontAlgn="base" hangingPunct="0">
        <a:spcBef>
          <a:spcPts val="0"/>
        </a:spcBef>
        <a:spcAft>
          <a:spcPts val="1200"/>
        </a:spcAft>
        <a:buFont typeface="Arial" pitchFamily="34" charset="0"/>
        <a:buChar char="•"/>
        <a:defRPr sz="2400" kern="1200">
          <a:solidFill>
            <a:schemeClr val="tx1"/>
          </a:solidFill>
          <a:latin typeface="Tahoma" pitchFamily="34" charset="0"/>
          <a:ea typeface="Tahoma" pitchFamily="34" charset="0"/>
          <a:cs typeface="Tahoma" pitchFamily="34" charset="0"/>
        </a:defRPr>
      </a:lvl2pPr>
      <a:lvl3pPr marL="1143000" indent="-228600" algn="l" defTabSz="457200" rtl="0" eaLnBrk="0" fontAlgn="base" hangingPunct="0">
        <a:spcBef>
          <a:spcPts val="0"/>
        </a:spcBef>
        <a:spcAft>
          <a:spcPts val="1200"/>
        </a:spcAft>
        <a:buFont typeface="Arial" pitchFamily="34" charset="0"/>
        <a:buChar char="•"/>
        <a:defRPr sz="2200" kern="1200">
          <a:solidFill>
            <a:schemeClr val="tx1"/>
          </a:solidFill>
          <a:latin typeface="Tahoma" pitchFamily="34" charset="0"/>
          <a:ea typeface="Tahoma" pitchFamily="34" charset="0"/>
          <a:cs typeface="Tahoma" pitchFamily="34" charset="0"/>
        </a:defRPr>
      </a:lvl3pPr>
      <a:lvl4pPr marL="1600200" indent="-228600" algn="l" defTabSz="457200" rtl="0" eaLnBrk="0" fontAlgn="base" hangingPunct="0">
        <a:spcBef>
          <a:spcPts val="0"/>
        </a:spcBef>
        <a:spcAft>
          <a:spcPts val="1200"/>
        </a:spcAft>
        <a:buFont typeface="Arial" pitchFamily="34" charset="0"/>
        <a:buChar char="•"/>
        <a:defRPr sz="2200" kern="1200">
          <a:solidFill>
            <a:schemeClr val="tx1"/>
          </a:solidFill>
          <a:latin typeface="Tahoma" pitchFamily="34" charset="0"/>
          <a:ea typeface="Tahoma" pitchFamily="34" charset="0"/>
          <a:cs typeface="Tahoma" pitchFamily="34" charset="0"/>
        </a:defRPr>
      </a:lvl4pPr>
      <a:lvl5pPr marL="2057400" indent="-228600" algn="l" defTabSz="457200" rtl="0" eaLnBrk="0" fontAlgn="base" hangingPunct="0">
        <a:spcBef>
          <a:spcPct val="20000"/>
        </a:spcBef>
        <a:spcAft>
          <a:spcPct val="0"/>
        </a:spcAft>
        <a:buFont typeface="Arial" pitchFamily="34" charset="0"/>
        <a:buChar char="»"/>
        <a:defRPr sz="1200" kern="1200">
          <a:solidFill>
            <a:schemeClr val="tx1"/>
          </a:solidFill>
          <a:latin typeface="Georgia"/>
          <a:ea typeface="Georgia" charset="0"/>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www.research.va.gov/programs/orppe/education/webinars/default.cfm" TargetMode="External"/><Relationship Id="rId3" Type="http://schemas.openxmlformats.org/officeDocument/2006/relationships/hyperlink" Target="https://www.research.va.gov/resources/policies/guidance/SummaryChanges-VHADirective1200-05.pdf" TargetMode="External"/><Relationship Id="rId7" Type="http://schemas.openxmlformats.org/officeDocument/2006/relationships/hyperlink" Target="https://www.research.va.gov/programs/orppe/policy/faq.cf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www.research.va.gov/programs/orppe/policy/draft/default.cfm" TargetMode="External"/><Relationship Id="rId5" Type="http://schemas.openxmlformats.org/officeDocument/2006/relationships/hyperlink" Target="https://www.research.va.gov/programs/orppe/default.cfm" TargetMode="External"/><Relationship Id="rId4" Type="http://schemas.openxmlformats.org/officeDocument/2006/relationships/hyperlink" Target="https://www.research.va.gov/resources/policies/default.cfm" TargetMode="External"/><Relationship Id="rId9" Type="http://schemas.openxmlformats.org/officeDocument/2006/relationships/hyperlink" Target="mailto:vhacoordregulatory@va.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186480" y="2895600"/>
            <a:ext cx="8957520" cy="2232038"/>
          </a:xfrm>
        </p:spPr>
        <p:txBody>
          <a:bodyPr>
            <a:normAutofit fontScale="90000"/>
          </a:bodyPr>
          <a:lstStyle/>
          <a:p>
            <a:pPr marL="4763" indent="-4763">
              <a:spcBef>
                <a:spcPct val="20000"/>
              </a:spcBef>
              <a:defRPr/>
            </a:pPr>
            <a:br>
              <a:rPr lang="en-US" sz="3400" spc="100" dirty="0">
                <a:latin typeface="Tahoma" pitchFamily="34" charset="0"/>
                <a:cs typeface="Tahoma" pitchFamily="34" charset="0"/>
              </a:rPr>
            </a:br>
            <a:br>
              <a:rPr lang="en-US" sz="3400" spc="100" dirty="0">
                <a:latin typeface="Tahoma" pitchFamily="34" charset="0"/>
                <a:cs typeface="Tahoma" pitchFamily="34" charset="0"/>
              </a:rPr>
            </a:br>
            <a:br>
              <a:rPr lang="en-US" sz="3400" spc="100" dirty="0">
                <a:latin typeface="Tahoma" pitchFamily="34" charset="0"/>
                <a:cs typeface="Tahoma" pitchFamily="34" charset="0"/>
              </a:rPr>
            </a:br>
            <a:br>
              <a:rPr lang="en-US" sz="3400" spc="100" dirty="0">
                <a:latin typeface="Tahoma" pitchFamily="34" charset="0"/>
                <a:cs typeface="Tahoma" pitchFamily="34" charset="0"/>
              </a:rPr>
            </a:br>
            <a:br>
              <a:rPr lang="en-US" sz="3400"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br>
              <a:rPr lang="en-US" spc="100" dirty="0">
                <a:latin typeface="Tahoma" pitchFamily="34" charset="0"/>
                <a:cs typeface="Tahoma" pitchFamily="34" charset="0"/>
              </a:rPr>
            </a:br>
            <a:r>
              <a:rPr lang="en-US" sz="3100" spc="100" dirty="0">
                <a:latin typeface="Tahoma" pitchFamily="34" charset="0"/>
                <a:cs typeface="Tahoma" pitchFamily="34" charset="0"/>
              </a:rPr>
              <a:t>Recap of Changes to VHA Directives </a:t>
            </a:r>
            <a:br>
              <a:rPr lang="en-US" sz="3100" spc="100" dirty="0">
                <a:latin typeface="Tahoma" pitchFamily="34" charset="0"/>
                <a:cs typeface="Tahoma" pitchFamily="34" charset="0"/>
              </a:rPr>
            </a:br>
            <a:r>
              <a:rPr lang="en-US" sz="3100" spc="100" dirty="0">
                <a:latin typeface="Tahoma" pitchFamily="34" charset="0"/>
                <a:cs typeface="Tahoma" pitchFamily="34" charset="0"/>
              </a:rPr>
              <a:t>1200.05 and 1200.01</a:t>
            </a:r>
            <a:br>
              <a:rPr lang="en-US" sz="3100" spc="100" dirty="0">
                <a:latin typeface="Tahoma" pitchFamily="34" charset="0"/>
                <a:cs typeface="Tahoma" pitchFamily="34" charset="0"/>
              </a:rPr>
            </a:br>
            <a:r>
              <a:rPr lang="en-US" sz="3100" spc="100" dirty="0">
                <a:latin typeface="Tahoma" pitchFamily="34" charset="0"/>
                <a:cs typeface="Tahoma" pitchFamily="34" charset="0"/>
              </a:rPr>
              <a:t>IRB and R&amp;D Committee Workshop</a:t>
            </a:r>
            <a:br>
              <a:rPr lang="en-US" sz="3100" spc="100" dirty="0">
                <a:latin typeface="Tahoma" pitchFamily="34" charset="0"/>
                <a:cs typeface="Tahoma" pitchFamily="34" charset="0"/>
              </a:rPr>
            </a:br>
            <a:r>
              <a:rPr lang="en-US" sz="3100" spc="100" dirty="0">
                <a:latin typeface="Tahoma" pitchFamily="34" charset="0"/>
                <a:cs typeface="Tahoma" pitchFamily="34" charset="0"/>
              </a:rPr>
              <a:t>August 20-21, 2019</a:t>
            </a:r>
            <a:br>
              <a:rPr lang="en-US" sz="3100" spc="100" dirty="0">
                <a:latin typeface="Tahoma" pitchFamily="34" charset="0"/>
                <a:cs typeface="Tahoma" pitchFamily="34" charset="0"/>
              </a:rPr>
            </a:br>
            <a:r>
              <a:rPr lang="en-US" sz="3100" spc="100" dirty="0">
                <a:latin typeface="Tahoma" pitchFamily="34" charset="0"/>
                <a:cs typeface="Tahoma" pitchFamily="34" charset="0"/>
              </a:rPr>
              <a:t>	</a:t>
            </a:r>
            <a:endParaRPr lang="en-US" sz="3100" b="0" spc="100" dirty="0">
              <a:latin typeface="Tahoma" pitchFamily="34" charset="0"/>
              <a:cs typeface="Tahoma" pitchFamily="34" charset="0"/>
            </a:endParaRPr>
          </a:p>
        </p:txBody>
      </p:sp>
      <p:sp>
        <p:nvSpPr>
          <p:cNvPr id="6" name="Subtitle 2">
            <a:extLst>
              <a:ext uri="{FF2B5EF4-FFF2-40B4-BE49-F238E27FC236}">
                <a16:creationId xmlns:a16="http://schemas.microsoft.com/office/drawing/2014/main" id="{83537DCF-D50C-44DA-B414-FE5C86C28482}"/>
              </a:ext>
            </a:extLst>
          </p:cNvPr>
          <p:cNvSpPr>
            <a:spLocks noGrp="1"/>
          </p:cNvSpPr>
          <p:nvPr>
            <p:ph type="subTitle" idx="1"/>
          </p:nvPr>
        </p:nvSpPr>
        <p:spPr>
          <a:xfrm>
            <a:off x="228600" y="4876800"/>
            <a:ext cx="8329612" cy="1093088"/>
          </a:xfrm>
        </p:spPr>
        <p:txBody>
          <a:bodyPr/>
          <a:lstStyle/>
          <a:p>
            <a:pPr eaLnBrk="1" hangingPunct="1">
              <a:spcAft>
                <a:spcPts val="600"/>
              </a:spcAft>
              <a:defRPr/>
            </a:pPr>
            <a:r>
              <a:rPr lang="en-US" sz="2000" spc="100" dirty="0">
                <a:latin typeface="Tahoma" pitchFamily="34" charset="0"/>
              </a:rPr>
              <a:t>Soundia Duche, MA, MS			</a:t>
            </a:r>
          </a:p>
          <a:p>
            <a:pPr eaLnBrk="1" hangingPunct="1">
              <a:spcAft>
                <a:spcPts val="600"/>
              </a:spcAft>
              <a:defRPr/>
            </a:pPr>
            <a:r>
              <a:rPr lang="en-US" sz="2000" spc="100" dirty="0">
                <a:latin typeface="Tahoma" pitchFamily="34" charset="0"/>
              </a:rPr>
              <a:t>Chief, Education and Training		</a:t>
            </a:r>
          </a:p>
          <a:p>
            <a:pPr eaLnBrk="1" hangingPunct="1">
              <a:spcAft>
                <a:spcPts val="600"/>
              </a:spcAft>
              <a:defRPr/>
            </a:pPr>
            <a:r>
              <a:rPr lang="en-US" sz="2000" spc="100" dirty="0">
                <a:latin typeface="Tahoma" pitchFamily="34" charset="0"/>
              </a:rPr>
              <a:t>ORPP&amp;E 							</a:t>
            </a:r>
            <a:r>
              <a:rPr lang="en-US" sz="2000" spc="100" dirty="0">
                <a:cs typeface="Calibri"/>
              </a:rPr>
              <a:t>	</a:t>
            </a:r>
          </a:p>
        </p:txBody>
      </p:sp>
    </p:spTree>
    <p:extLst>
      <p:ext uri="{BB962C8B-B14F-4D97-AF65-F5344CB8AC3E}">
        <p14:creationId xmlns:p14="http://schemas.microsoft.com/office/powerpoint/2010/main" val="301403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000E1-C00D-4665-9A3D-38D76F8D2CFD}"/>
              </a:ext>
            </a:extLst>
          </p:cNvPr>
          <p:cNvSpPr>
            <a:spLocks noGrp="1"/>
          </p:cNvSpPr>
          <p:nvPr>
            <p:ph type="title"/>
          </p:nvPr>
        </p:nvSpPr>
        <p:spPr/>
        <p:txBody>
          <a:bodyPr/>
          <a:lstStyle/>
          <a:p>
            <a:r>
              <a:rPr lang="en-US" dirty="0"/>
              <a:t>VHA Directive 1200.05:  Health Insurance Portability and Accountability Act (HIPAA)</a:t>
            </a:r>
          </a:p>
        </p:txBody>
      </p:sp>
      <p:sp>
        <p:nvSpPr>
          <p:cNvPr id="3" name="Content Placeholder 2">
            <a:extLst>
              <a:ext uri="{FF2B5EF4-FFF2-40B4-BE49-F238E27FC236}">
                <a16:creationId xmlns:a16="http://schemas.microsoft.com/office/drawing/2014/main" id="{999A5526-39DF-4C58-A7C1-08DE50DDC99F}"/>
              </a:ext>
            </a:extLst>
          </p:cNvPr>
          <p:cNvSpPr>
            <a:spLocks noGrp="1"/>
          </p:cNvSpPr>
          <p:nvPr>
            <p:ph idx="1"/>
          </p:nvPr>
        </p:nvSpPr>
        <p:spPr/>
        <p:txBody>
          <a:bodyPr/>
          <a:lstStyle/>
          <a:p>
            <a:r>
              <a:rPr lang="en-US" sz="2400" dirty="0"/>
              <a:t>The written HIPAA authorization may either be a standalone document or combined with the research informed consent form</a:t>
            </a:r>
          </a:p>
          <a:p>
            <a:pPr lvl="1"/>
            <a:r>
              <a:rPr lang="en-US" sz="2000" dirty="0"/>
              <a:t>If a standalone document is used, VA Form 10-0493, “Authorization for Use and Release of Individually Identifiable Health Information Collected for VHA Research” must be used</a:t>
            </a:r>
          </a:p>
          <a:p>
            <a:r>
              <a:rPr lang="en-US" sz="2400" dirty="0"/>
              <a:t>Combining the two documents is not advised by VHA Privacy in certain instances:</a:t>
            </a:r>
          </a:p>
          <a:p>
            <a:pPr lvl="1"/>
            <a:r>
              <a:rPr lang="en-US" sz="2000" dirty="0"/>
              <a:t>When there is optional future use of data and specimens</a:t>
            </a:r>
          </a:p>
          <a:p>
            <a:pPr lvl="1"/>
            <a:r>
              <a:rPr lang="en-US" sz="2000" dirty="0"/>
              <a:t>When legally authorized representatives (LARs) may consent on behalf of the subject</a:t>
            </a:r>
          </a:p>
        </p:txBody>
      </p:sp>
    </p:spTree>
    <p:extLst>
      <p:ext uri="{BB962C8B-B14F-4D97-AF65-F5344CB8AC3E}">
        <p14:creationId xmlns:p14="http://schemas.microsoft.com/office/powerpoint/2010/main" val="2994325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D4498-541D-4994-A5BF-0C0354F5265B}"/>
              </a:ext>
            </a:extLst>
          </p:cNvPr>
          <p:cNvSpPr>
            <a:spLocks noGrp="1"/>
          </p:cNvSpPr>
          <p:nvPr>
            <p:ph type="title"/>
          </p:nvPr>
        </p:nvSpPr>
        <p:spPr/>
        <p:txBody>
          <a:bodyPr/>
          <a:lstStyle/>
          <a:p>
            <a:r>
              <a:rPr lang="en-US" dirty="0"/>
              <a:t>VHA Directive 1200.5: Research involving Vulnerable Populations</a:t>
            </a:r>
          </a:p>
        </p:txBody>
      </p:sp>
      <p:sp>
        <p:nvSpPr>
          <p:cNvPr id="3" name="Content Placeholder 2">
            <a:extLst>
              <a:ext uri="{FF2B5EF4-FFF2-40B4-BE49-F238E27FC236}">
                <a16:creationId xmlns:a16="http://schemas.microsoft.com/office/drawing/2014/main" id="{021E7DF3-AEEC-48B5-BD20-C7DF3F287C50}"/>
              </a:ext>
            </a:extLst>
          </p:cNvPr>
          <p:cNvSpPr>
            <a:spLocks noGrp="1"/>
          </p:cNvSpPr>
          <p:nvPr>
            <p:ph idx="1"/>
          </p:nvPr>
        </p:nvSpPr>
        <p:spPr/>
        <p:txBody>
          <a:bodyPr/>
          <a:lstStyle/>
          <a:p>
            <a:r>
              <a:rPr lang="en-US" sz="2200" dirty="0"/>
              <a:t>Pregnant Women:  Certification by the Facility Director is only required for interventional studies or invasive monitoring of pregnant women as subjects and for neonatal research</a:t>
            </a:r>
          </a:p>
          <a:p>
            <a:r>
              <a:rPr lang="en-US" sz="2200" i="1" dirty="0"/>
              <a:t>In Vitro </a:t>
            </a:r>
            <a:r>
              <a:rPr lang="en-US" sz="2200" dirty="0"/>
              <a:t>Fertilization:  Research involving the provision of </a:t>
            </a:r>
            <a:r>
              <a:rPr lang="en-US" sz="2200" i="1" dirty="0"/>
              <a:t>in vitro </a:t>
            </a:r>
            <a:r>
              <a:rPr lang="en-US" sz="2200" dirty="0"/>
              <a:t>fertilization services can be approved as VA-research</a:t>
            </a:r>
          </a:p>
          <a:p>
            <a:r>
              <a:rPr lang="en-US" sz="2200" dirty="0"/>
              <a:t>Fetal and Human Stem cells:  Research involving a fetus can be approved as VA research</a:t>
            </a:r>
          </a:p>
          <a:p>
            <a:pPr lvl="1"/>
            <a:r>
              <a:rPr lang="en-US" sz="2000" dirty="0"/>
              <a:t>Research using human fetal tissue and human stem cells is governed by NIH policy for recipient of NIH research funding.</a:t>
            </a:r>
          </a:p>
          <a:p>
            <a:pPr lvl="1"/>
            <a:r>
              <a:rPr lang="en-US" sz="2000" dirty="0"/>
              <a:t>Multiple NIH restrictions exist on the use of human fetal tissue for NIH funded studies</a:t>
            </a:r>
          </a:p>
          <a:p>
            <a:pPr lvl="1"/>
            <a:endParaRPr lang="en-US" sz="2000" dirty="0"/>
          </a:p>
          <a:p>
            <a:endParaRPr lang="en-US" sz="2200" dirty="0"/>
          </a:p>
        </p:txBody>
      </p:sp>
      <p:sp>
        <p:nvSpPr>
          <p:cNvPr id="4" name="Star: 5 Points 3">
            <a:extLst>
              <a:ext uri="{FF2B5EF4-FFF2-40B4-BE49-F238E27FC236}">
                <a16:creationId xmlns:a16="http://schemas.microsoft.com/office/drawing/2014/main" id="{8F1C8F88-845C-4468-B36F-92E836B6D208}"/>
              </a:ext>
            </a:extLst>
          </p:cNvPr>
          <p:cNvSpPr/>
          <p:nvPr/>
        </p:nvSpPr>
        <p:spPr>
          <a:xfrm>
            <a:off x="0" y="3726106"/>
            <a:ext cx="609600" cy="609600"/>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0255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4" name="Title 1"/>
          <p:cNvSpPr txBox="1">
            <a:spLocks/>
          </p:cNvSpPr>
          <p:nvPr/>
        </p:nvSpPr>
        <p:spPr bwMode="auto">
          <a:xfrm>
            <a:off x="338880" y="3178162"/>
            <a:ext cx="8236160" cy="1338974"/>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a:bodyPr>
          <a:lstStyle>
            <a:lvl1pPr algn="l" defTabSz="457200" rtl="0" eaLnBrk="0" fontAlgn="base" hangingPunct="0">
              <a:spcBef>
                <a:spcPct val="0"/>
              </a:spcBef>
              <a:spcAft>
                <a:spcPct val="0"/>
              </a:spcAft>
              <a:defRPr sz="3400" kern="1200">
                <a:solidFill>
                  <a:schemeClr val="bg1"/>
                </a:solidFill>
                <a:latin typeface="Tahoma" pitchFamily="34" charset="0"/>
                <a:ea typeface="ＭＳ Ｐゴシック" charset="0"/>
                <a:cs typeface="Tahoma" pitchFamily="34" charset="0"/>
              </a:defRPr>
            </a:lvl1pPr>
            <a:lvl2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2pPr>
            <a:lvl3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3pPr>
            <a:lvl4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4pPr>
            <a:lvl5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5pPr>
            <a:lvl6pPr marL="457200" algn="l" defTabSz="457200" rtl="0" fontAlgn="base">
              <a:spcBef>
                <a:spcPct val="0"/>
              </a:spcBef>
              <a:spcAft>
                <a:spcPct val="0"/>
              </a:spcAft>
              <a:defRPr sz="2400">
                <a:solidFill>
                  <a:schemeClr val="bg1"/>
                </a:solidFill>
                <a:latin typeface="Georgia" charset="0"/>
                <a:ea typeface="ＭＳ Ｐゴシック" charset="0"/>
                <a:cs typeface="Georgia" charset="0"/>
              </a:defRPr>
            </a:lvl6pPr>
            <a:lvl7pPr marL="914400" algn="l" defTabSz="457200" rtl="0" fontAlgn="base">
              <a:spcBef>
                <a:spcPct val="0"/>
              </a:spcBef>
              <a:spcAft>
                <a:spcPct val="0"/>
              </a:spcAft>
              <a:defRPr sz="2400">
                <a:solidFill>
                  <a:schemeClr val="bg1"/>
                </a:solidFill>
                <a:latin typeface="Georgia" charset="0"/>
                <a:ea typeface="ＭＳ Ｐゴシック" charset="0"/>
                <a:cs typeface="Georgia" charset="0"/>
              </a:defRPr>
            </a:lvl7pPr>
            <a:lvl8pPr marL="1371600" algn="l" defTabSz="457200" rtl="0" fontAlgn="base">
              <a:spcBef>
                <a:spcPct val="0"/>
              </a:spcBef>
              <a:spcAft>
                <a:spcPct val="0"/>
              </a:spcAft>
              <a:defRPr sz="2400">
                <a:solidFill>
                  <a:schemeClr val="bg1"/>
                </a:solidFill>
                <a:latin typeface="Georgia" charset="0"/>
                <a:ea typeface="ＭＳ Ｐゴシック" charset="0"/>
                <a:cs typeface="Georgia" charset="0"/>
              </a:defRPr>
            </a:lvl8pPr>
            <a:lvl9pPr marL="1828800" algn="l" defTabSz="457200" rtl="0" fontAlgn="base">
              <a:spcBef>
                <a:spcPct val="0"/>
              </a:spcBef>
              <a:spcAft>
                <a:spcPct val="0"/>
              </a:spcAft>
              <a:defRPr sz="2400">
                <a:solidFill>
                  <a:schemeClr val="bg1"/>
                </a:solidFill>
                <a:latin typeface="Georgia" charset="0"/>
                <a:ea typeface="ＭＳ Ｐゴシック" charset="0"/>
                <a:cs typeface="Georgia" charset="0"/>
              </a:defRPr>
            </a:lvl9pPr>
          </a:lstStyle>
          <a:p>
            <a:pPr marL="4763" indent="-4763" algn="ctr">
              <a:spcBef>
                <a:spcPct val="20000"/>
              </a:spcBef>
              <a:defRPr/>
            </a:pPr>
            <a:r>
              <a:rPr lang="en-US" spc="100" dirty="0">
                <a:solidFill>
                  <a:prstClr val="black"/>
                </a:solidFill>
              </a:rPr>
              <a:t>VHA Directive 1200.01</a:t>
            </a:r>
          </a:p>
        </p:txBody>
      </p:sp>
    </p:spTree>
    <p:extLst>
      <p:ext uri="{BB962C8B-B14F-4D97-AF65-F5344CB8AC3E}">
        <p14:creationId xmlns:p14="http://schemas.microsoft.com/office/powerpoint/2010/main" val="1341780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E4069-E9F6-483F-A954-56E5CD29CD71}"/>
              </a:ext>
            </a:extLst>
          </p:cNvPr>
          <p:cNvSpPr>
            <a:spLocks noGrp="1"/>
          </p:cNvSpPr>
          <p:nvPr>
            <p:ph type="title"/>
          </p:nvPr>
        </p:nvSpPr>
        <p:spPr/>
        <p:txBody>
          <a:bodyPr/>
          <a:lstStyle/>
          <a:p>
            <a:r>
              <a:rPr lang="en-US" dirty="0"/>
              <a:t>VHA Directive 1200.01:  R&amp;D Committee Membership and Function</a:t>
            </a:r>
          </a:p>
        </p:txBody>
      </p:sp>
      <p:sp>
        <p:nvSpPr>
          <p:cNvPr id="3" name="Content Placeholder 2">
            <a:extLst>
              <a:ext uri="{FF2B5EF4-FFF2-40B4-BE49-F238E27FC236}">
                <a16:creationId xmlns:a16="http://schemas.microsoft.com/office/drawing/2014/main" id="{9877E311-6250-4DF3-84A5-1F2A57357A0C}"/>
              </a:ext>
            </a:extLst>
          </p:cNvPr>
          <p:cNvSpPr>
            <a:spLocks noGrp="1"/>
          </p:cNvSpPr>
          <p:nvPr>
            <p:ph idx="1"/>
          </p:nvPr>
        </p:nvSpPr>
        <p:spPr/>
        <p:txBody>
          <a:bodyPr/>
          <a:lstStyle/>
          <a:p>
            <a:r>
              <a:rPr lang="en-US" sz="2200" dirty="0"/>
              <a:t>Voting members of the R&amp;D Committee can now also be appointed to VA under the Intergovernmental Personnel Act (IPA) or a Without Compensation (WOC) appointment</a:t>
            </a:r>
          </a:p>
          <a:p>
            <a:r>
              <a:rPr lang="en-US" sz="2200" dirty="0"/>
              <a:t>R&amp;D Committee meets on a regular schedule as needed (as opposed to prior monthly requirement)</a:t>
            </a:r>
          </a:p>
          <a:p>
            <a:pPr lvl="1"/>
            <a:r>
              <a:rPr lang="en-US" sz="1800" dirty="0"/>
              <a:t>R&amp;D Committee meeting minutes must be documented and disseminated to the </a:t>
            </a:r>
            <a:r>
              <a:rPr lang="en-US" sz="1800" dirty="0" err="1"/>
              <a:t>Quadrad</a:t>
            </a:r>
            <a:r>
              <a:rPr lang="en-US" sz="1800" dirty="0"/>
              <a:t> (Director; Associate Director; Chief of Staff; and Associate Director for Patient Care Services)</a:t>
            </a:r>
          </a:p>
          <a:p>
            <a:r>
              <a:rPr lang="en-US" sz="2200" dirty="0"/>
              <a:t>R&amp;D Committee approval can occur outside of the convened committee by designated review for certain specified activities</a:t>
            </a:r>
          </a:p>
          <a:p>
            <a:r>
              <a:rPr lang="en-US" sz="2200" dirty="0"/>
              <a:t>Requirement to establish a local R&amp;D Conflict of Interest Committee (enforcement on hold)</a:t>
            </a:r>
          </a:p>
        </p:txBody>
      </p:sp>
      <p:sp>
        <p:nvSpPr>
          <p:cNvPr id="4" name="Star: 5 Points 3">
            <a:extLst>
              <a:ext uri="{FF2B5EF4-FFF2-40B4-BE49-F238E27FC236}">
                <a16:creationId xmlns:a16="http://schemas.microsoft.com/office/drawing/2014/main" id="{CD4D62B7-AA2A-405A-B3D5-F3064ACB3D05}"/>
              </a:ext>
            </a:extLst>
          </p:cNvPr>
          <p:cNvSpPr/>
          <p:nvPr/>
        </p:nvSpPr>
        <p:spPr>
          <a:xfrm>
            <a:off x="0" y="5516563"/>
            <a:ext cx="609600" cy="609600"/>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4160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4BDC7-1D92-4C1F-8973-6200C27266F2}"/>
              </a:ext>
            </a:extLst>
          </p:cNvPr>
          <p:cNvSpPr>
            <a:spLocks noGrp="1"/>
          </p:cNvSpPr>
          <p:nvPr>
            <p:ph type="title"/>
          </p:nvPr>
        </p:nvSpPr>
        <p:spPr/>
        <p:txBody>
          <a:bodyPr/>
          <a:lstStyle/>
          <a:p>
            <a:r>
              <a:rPr lang="en-US" dirty="0"/>
              <a:t>VHA Directive 1200.01: Continuing Review</a:t>
            </a:r>
          </a:p>
        </p:txBody>
      </p:sp>
      <p:sp>
        <p:nvSpPr>
          <p:cNvPr id="3" name="Content Placeholder 2">
            <a:extLst>
              <a:ext uri="{FF2B5EF4-FFF2-40B4-BE49-F238E27FC236}">
                <a16:creationId xmlns:a16="http://schemas.microsoft.com/office/drawing/2014/main" id="{C9641D66-AD67-46D1-824C-C9D66FA7C00B}"/>
              </a:ext>
            </a:extLst>
          </p:cNvPr>
          <p:cNvSpPr>
            <a:spLocks noGrp="1"/>
          </p:cNvSpPr>
          <p:nvPr>
            <p:ph idx="1"/>
          </p:nvPr>
        </p:nvSpPr>
        <p:spPr/>
        <p:txBody>
          <a:bodyPr/>
          <a:lstStyle/>
          <a:p>
            <a:r>
              <a:rPr lang="en-US" sz="2200" dirty="0"/>
              <a:t>Research not under the oversight of another subcommittee requires continuing review by the R&amp;D Committee (e.g. exempt research)</a:t>
            </a:r>
          </a:p>
          <a:p>
            <a:r>
              <a:rPr lang="en-US" sz="2400" dirty="0"/>
              <a:t>R&amp;D continuing review elements include:</a:t>
            </a:r>
          </a:p>
          <a:p>
            <a:pPr marL="977900" lvl="3" indent="393700"/>
            <a:r>
              <a:rPr lang="en-US" sz="1800" dirty="0"/>
              <a:t>Scientific Progress</a:t>
            </a:r>
          </a:p>
          <a:p>
            <a:pPr marL="977900" lvl="3" indent="393700"/>
            <a:r>
              <a:rPr lang="en-US" sz="1800" dirty="0"/>
              <a:t>Budget changes</a:t>
            </a:r>
          </a:p>
          <a:p>
            <a:pPr marL="977900" lvl="3" indent="393700"/>
            <a:r>
              <a:rPr lang="en-US" sz="1800" dirty="0"/>
              <a:t>Changes in space, personnel, equipment, supplies</a:t>
            </a:r>
          </a:p>
          <a:p>
            <a:pPr marL="977900" lvl="3" indent="393700"/>
            <a:r>
              <a:rPr lang="en-US" sz="1800" dirty="0"/>
              <a:t>Summary and impact of unanticipated problems</a:t>
            </a:r>
          </a:p>
          <a:p>
            <a:pPr marL="977900" lvl="3" indent="393700"/>
            <a:r>
              <a:rPr lang="en-US" sz="1800" dirty="0"/>
              <a:t>Any issues of non-compliance</a:t>
            </a:r>
          </a:p>
          <a:p>
            <a:pPr lvl="1"/>
            <a:endParaRPr lang="en-US" sz="2000" dirty="0"/>
          </a:p>
        </p:txBody>
      </p:sp>
    </p:spTree>
    <p:extLst>
      <p:ext uri="{BB962C8B-B14F-4D97-AF65-F5344CB8AC3E}">
        <p14:creationId xmlns:p14="http://schemas.microsoft.com/office/powerpoint/2010/main" val="3842357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702D2-36B7-4E72-8723-B18C00BE0830}"/>
              </a:ext>
            </a:extLst>
          </p:cNvPr>
          <p:cNvSpPr>
            <a:spLocks noGrp="1"/>
          </p:cNvSpPr>
          <p:nvPr>
            <p:ph type="title"/>
          </p:nvPr>
        </p:nvSpPr>
        <p:spPr/>
        <p:txBody>
          <a:bodyPr/>
          <a:lstStyle/>
          <a:p>
            <a:r>
              <a:rPr lang="en-US" dirty="0"/>
              <a:t>VHA Directive 1200.01: </a:t>
            </a:r>
            <a:br>
              <a:rPr lang="en-US" dirty="0"/>
            </a:br>
            <a:r>
              <a:rPr lang="en-US" dirty="0"/>
              <a:t>VA-Specific Approval Criteria</a:t>
            </a:r>
          </a:p>
        </p:txBody>
      </p:sp>
      <p:sp>
        <p:nvSpPr>
          <p:cNvPr id="3" name="Content Placeholder 2">
            <a:extLst>
              <a:ext uri="{FF2B5EF4-FFF2-40B4-BE49-F238E27FC236}">
                <a16:creationId xmlns:a16="http://schemas.microsoft.com/office/drawing/2014/main" id="{5A1E8CA0-3181-4EE6-8A54-C45AEFE93E6E}"/>
              </a:ext>
            </a:extLst>
          </p:cNvPr>
          <p:cNvSpPr>
            <a:spLocks noGrp="1"/>
          </p:cNvSpPr>
          <p:nvPr>
            <p:ph idx="1"/>
          </p:nvPr>
        </p:nvSpPr>
        <p:spPr/>
        <p:txBody>
          <a:bodyPr/>
          <a:lstStyle/>
          <a:p>
            <a:r>
              <a:rPr lang="en-US" sz="2200" dirty="0"/>
              <a:t>R&amp;D Committee is now responsible for reviewing and approving the following for all research (exempt and non-exempt research):</a:t>
            </a:r>
          </a:p>
          <a:p>
            <a:pPr lvl="1"/>
            <a:r>
              <a:rPr lang="en-US" sz="2000" dirty="0"/>
              <a:t>Relevance of the research to the mission of the VA and the Veteran population that it serves</a:t>
            </a:r>
          </a:p>
          <a:p>
            <a:pPr lvl="1"/>
            <a:r>
              <a:rPr lang="en-US" sz="2000" dirty="0"/>
              <a:t>Inclusion of Non-Veterans</a:t>
            </a:r>
          </a:p>
          <a:p>
            <a:r>
              <a:rPr lang="en-US" sz="2200" dirty="0"/>
              <a:t>R&amp;D Committee responsible for ensuring that Information System Security Officer (ISSO) and Privacy Officer (PO) review is complete before final VA approval</a:t>
            </a:r>
          </a:p>
          <a:p>
            <a:pPr lvl="1"/>
            <a:r>
              <a:rPr lang="en-US" sz="2000" dirty="0"/>
              <a:t>R&amp;D Committee can approve contingent on ISSO and PO review</a:t>
            </a:r>
          </a:p>
          <a:p>
            <a:endParaRPr lang="en-US" sz="2400" dirty="0"/>
          </a:p>
          <a:p>
            <a:pPr marL="0" indent="0">
              <a:buNone/>
            </a:pPr>
            <a:endParaRPr lang="en-US" dirty="0"/>
          </a:p>
        </p:txBody>
      </p:sp>
      <p:sp>
        <p:nvSpPr>
          <p:cNvPr id="4" name="Star: 5 Points 3">
            <a:extLst>
              <a:ext uri="{FF2B5EF4-FFF2-40B4-BE49-F238E27FC236}">
                <a16:creationId xmlns:a16="http://schemas.microsoft.com/office/drawing/2014/main" id="{AF4E0AC5-FB15-474A-992F-A2A4E99AF92A}"/>
              </a:ext>
            </a:extLst>
          </p:cNvPr>
          <p:cNvSpPr/>
          <p:nvPr/>
        </p:nvSpPr>
        <p:spPr>
          <a:xfrm>
            <a:off x="152400" y="5257800"/>
            <a:ext cx="609600" cy="609600"/>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729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05299-8E85-492A-995D-482AF728C910}"/>
              </a:ext>
            </a:extLst>
          </p:cNvPr>
          <p:cNvSpPr>
            <a:spLocks noGrp="1"/>
          </p:cNvSpPr>
          <p:nvPr>
            <p:ph type="title"/>
          </p:nvPr>
        </p:nvSpPr>
        <p:spPr/>
        <p:txBody>
          <a:bodyPr/>
          <a:lstStyle/>
          <a:p>
            <a:r>
              <a:rPr lang="en-US" dirty="0"/>
              <a:t>VHA Directive 1200.01:  </a:t>
            </a:r>
            <a:br>
              <a:rPr lang="en-US" dirty="0"/>
            </a:br>
            <a:r>
              <a:rPr lang="en-US" dirty="0"/>
              <a:t>Subcommittee Responsibilities</a:t>
            </a:r>
          </a:p>
        </p:txBody>
      </p:sp>
      <p:sp>
        <p:nvSpPr>
          <p:cNvPr id="3" name="Content Placeholder 2">
            <a:extLst>
              <a:ext uri="{FF2B5EF4-FFF2-40B4-BE49-F238E27FC236}">
                <a16:creationId xmlns:a16="http://schemas.microsoft.com/office/drawing/2014/main" id="{7EA27F24-660F-4822-B06A-6A7F9D82CB17}"/>
              </a:ext>
            </a:extLst>
          </p:cNvPr>
          <p:cNvSpPr>
            <a:spLocks noGrp="1"/>
          </p:cNvSpPr>
          <p:nvPr>
            <p:ph idx="1"/>
          </p:nvPr>
        </p:nvSpPr>
        <p:spPr/>
        <p:txBody>
          <a:bodyPr/>
          <a:lstStyle/>
          <a:p>
            <a:r>
              <a:rPr lang="en-US" sz="2000" dirty="0"/>
              <a:t>Clarifies that a subcommittee does not include committees established by a Memorandum of Agreement (MOU) or other agreement </a:t>
            </a:r>
          </a:p>
          <a:p>
            <a:r>
              <a:rPr lang="en-US" sz="2000" dirty="0"/>
              <a:t>R&amp;D Committee responsible for reviewing all research-related committees and subcommittees at least annually</a:t>
            </a:r>
          </a:p>
          <a:p>
            <a:r>
              <a:rPr lang="en-US" sz="2000" dirty="0"/>
              <a:t>R&amp;D Committee responsible for ensuring the adequacy of each subcommittee’s review procedures, including reviewing and approving all subcommittee SOPs</a:t>
            </a:r>
          </a:p>
          <a:p>
            <a:pPr lvl="1"/>
            <a:r>
              <a:rPr lang="en-US" sz="1800" dirty="0"/>
              <a:t>FAQ dated 6/5/19 clarifies that R&amp;D Committee must have a way to ensure that each of it’s subcommittees has effective SOPs for protocol review</a:t>
            </a:r>
          </a:p>
          <a:p>
            <a:pPr lvl="1"/>
            <a:endParaRPr lang="en-US" sz="2000" dirty="0"/>
          </a:p>
        </p:txBody>
      </p:sp>
      <p:sp>
        <p:nvSpPr>
          <p:cNvPr id="4" name="Star: 5 Points 3">
            <a:extLst>
              <a:ext uri="{FF2B5EF4-FFF2-40B4-BE49-F238E27FC236}">
                <a16:creationId xmlns:a16="http://schemas.microsoft.com/office/drawing/2014/main" id="{565F185E-028E-4908-8F9B-E9CB0E51E5E0}"/>
              </a:ext>
            </a:extLst>
          </p:cNvPr>
          <p:cNvSpPr/>
          <p:nvPr/>
        </p:nvSpPr>
        <p:spPr>
          <a:xfrm>
            <a:off x="0" y="3581400"/>
            <a:ext cx="609600" cy="609600"/>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6461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BAB98-0A4A-47AB-B756-5198B68870CB}"/>
              </a:ext>
            </a:extLst>
          </p:cNvPr>
          <p:cNvSpPr>
            <a:spLocks noGrp="1"/>
          </p:cNvSpPr>
          <p:nvPr>
            <p:ph type="title"/>
          </p:nvPr>
        </p:nvSpPr>
        <p:spPr/>
        <p:txBody>
          <a:bodyPr/>
          <a:lstStyle/>
          <a:p>
            <a:r>
              <a:rPr lang="en-US" dirty="0"/>
              <a:t>VHA Directive 1200.01:  </a:t>
            </a:r>
            <a:br>
              <a:rPr lang="en-US" dirty="0"/>
            </a:br>
            <a:r>
              <a:rPr lang="en-US" dirty="0"/>
              <a:t>External Committee Responsibilities</a:t>
            </a:r>
          </a:p>
        </p:txBody>
      </p:sp>
      <p:sp>
        <p:nvSpPr>
          <p:cNvPr id="3" name="Content Placeholder 2">
            <a:extLst>
              <a:ext uri="{FF2B5EF4-FFF2-40B4-BE49-F238E27FC236}">
                <a16:creationId xmlns:a16="http://schemas.microsoft.com/office/drawing/2014/main" id="{CC609910-3F42-4063-8FA8-ACC13527DE75}"/>
              </a:ext>
            </a:extLst>
          </p:cNvPr>
          <p:cNvSpPr>
            <a:spLocks noGrp="1"/>
          </p:cNvSpPr>
          <p:nvPr>
            <p:ph idx="1"/>
          </p:nvPr>
        </p:nvSpPr>
        <p:spPr/>
        <p:txBody>
          <a:bodyPr/>
          <a:lstStyle/>
          <a:p>
            <a:r>
              <a:rPr lang="en-US" sz="2200" dirty="0"/>
              <a:t>Multi-site studies:  R&amp;D Committee must determine whether the facility should participate in the multi-site study and ensure that the appropriate IRB agreements as required by VHA Directive 1200.05 and VHA Handbook 1058.03, Assurance of Protection for Human </a:t>
            </a:r>
            <a:r>
              <a:rPr lang="en-US" sz="2200"/>
              <a:t>Subjects in Research, </a:t>
            </a:r>
            <a:r>
              <a:rPr lang="en-US" sz="2200" dirty="0"/>
              <a:t>are in place prior to using the external IRB</a:t>
            </a:r>
          </a:p>
          <a:p>
            <a:pPr marL="342900" lvl="1" indent="-342900"/>
            <a:r>
              <a:rPr lang="en-US" sz="2200" dirty="0"/>
              <a:t>R&amp;D Committee must document</a:t>
            </a:r>
          </a:p>
          <a:p>
            <a:pPr marL="742950" lvl="2" indent="-342900"/>
            <a:r>
              <a:rPr lang="en-US" dirty="0"/>
              <a:t>Research supports the VA mission</a:t>
            </a:r>
          </a:p>
          <a:p>
            <a:pPr marL="742950" lvl="2" indent="-342900"/>
            <a:r>
              <a:rPr lang="en-US" dirty="0"/>
              <a:t>Is scientifically meritorious</a:t>
            </a:r>
          </a:p>
          <a:p>
            <a:pPr marL="742950" lvl="2" indent="-342900"/>
            <a:r>
              <a:rPr lang="en-US" dirty="0"/>
              <a:t>Ensures the security of VA data and storage of data and specimens in accordance with all applicable requirements</a:t>
            </a:r>
          </a:p>
          <a:p>
            <a:endParaRPr lang="en-US" sz="2200" dirty="0"/>
          </a:p>
          <a:p>
            <a:endParaRPr lang="en-US" sz="2200" dirty="0"/>
          </a:p>
        </p:txBody>
      </p:sp>
    </p:spTree>
    <p:extLst>
      <p:ext uri="{BB962C8B-B14F-4D97-AF65-F5344CB8AC3E}">
        <p14:creationId xmlns:p14="http://schemas.microsoft.com/office/powerpoint/2010/main" val="108914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9CB2D-B19D-4294-9207-50EA0A117B0C}"/>
              </a:ext>
            </a:extLst>
          </p:cNvPr>
          <p:cNvSpPr>
            <a:spLocks noGrp="1"/>
          </p:cNvSpPr>
          <p:nvPr>
            <p:ph type="title"/>
          </p:nvPr>
        </p:nvSpPr>
        <p:spPr/>
        <p:txBody>
          <a:bodyPr/>
          <a:lstStyle/>
          <a:p>
            <a:r>
              <a:rPr lang="en-US" sz="3200" dirty="0"/>
              <a:t>ORD Resources Supporting Implementation of VHA Directives 1200.05 and 1200.01</a:t>
            </a:r>
          </a:p>
        </p:txBody>
      </p:sp>
      <p:sp>
        <p:nvSpPr>
          <p:cNvPr id="3" name="Content Placeholder 2">
            <a:extLst>
              <a:ext uri="{FF2B5EF4-FFF2-40B4-BE49-F238E27FC236}">
                <a16:creationId xmlns:a16="http://schemas.microsoft.com/office/drawing/2014/main" id="{2A8C7631-5C39-41EA-A535-CFB98D11B828}"/>
              </a:ext>
            </a:extLst>
          </p:cNvPr>
          <p:cNvSpPr>
            <a:spLocks noGrp="1"/>
          </p:cNvSpPr>
          <p:nvPr>
            <p:ph idx="1"/>
          </p:nvPr>
        </p:nvSpPr>
        <p:spPr/>
        <p:txBody>
          <a:bodyPr/>
          <a:lstStyle/>
          <a:p>
            <a:r>
              <a:rPr lang="en-US" sz="1600" dirty="0"/>
              <a:t>Summary of Significant Changes to VHA Directive 1200.05:  </a:t>
            </a:r>
            <a:r>
              <a:rPr lang="en-US" sz="1600" dirty="0">
                <a:hlinkClick r:id="rId3"/>
              </a:rPr>
              <a:t>https://www.research.va.gov/resources/policies/guidance/SummaryChanges-VHADirective1200-05.pdf</a:t>
            </a:r>
            <a:endParaRPr lang="en-US" sz="1600" dirty="0"/>
          </a:p>
          <a:p>
            <a:r>
              <a:rPr lang="en-US" sz="1600" dirty="0"/>
              <a:t>ORD Guidance Documents:  </a:t>
            </a:r>
            <a:r>
              <a:rPr lang="en-US" sz="1600" dirty="0">
                <a:hlinkClick r:id="rId4"/>
              </a:rPr>
              <a:t>https://www.research.va.gov/resources/policies/default.cfm</a:t>
            </a:r>
            <a:endParaRPr lang="en-US" sz="1600" dirty="0"/>
          </a:p>
          <a:p>
            <a:r>
              <a:rPr lang="en-US" sz="1600" dirty="0"/>
              <a:t>ORPP&amp;E Webpage: </a:t>
            </a:r>
            <a:r>
              <a:rPr lang="en-US" sz="1600" dirty="0">
                <a:hlinkClick r:id="rId5"/>
              </a:rPr>
              <a:t>https://www.research.va.gov/programs/orppe/default.cfm</a:t>
            </a:r>
            <a:endParaRPr lang="en-US" sz="1600" dirty="0"/>
          </a:p>
          <a:p>
            <a:r>
              <a:rPr lang="en-US" sz="1600" dirty="0"/>
              <a:t>Moon Shoot Documents/Sample Documents:  </a:t>
            </a:r>
            <a:r>
              <a:rPr lang="en-US" sz="1600" dirty="0">
                <a:hlinkClick r:id="rId6"/>
              </a:rPr>
              <a:t>https://www.research.va.gov/programs/orppe/policy/draft/default.cfm</a:t>
            </a:r>
            <a:endParaRPr lang="en-US" sz="1600" dirty="0"/>
          </a:p>
          <a:p>
            <a:r>
              <a:rPr lang="en-US" sz="1600" dirty="0"/>
              <a:t>ORPP&amp;E FAQs:  </a:t>
            </a:r>
            <a:r>
              <a:rPr lang="en-US" sz="1600" dirty="0">
                <a:hlinkClick r:id="rId7"/>
              </a:rPr>
              <a:t>https://www.research.va.gov/programs/orppe/policy/faq.cfm</a:t>
            </a:r>
            <a:endParaRPr lang="en-US" sz="1600" dirty="0"/>
          </a:p>
          <a:p>
            <a:r>
              <a:rPr lang="en-US" sz="1600" dirty="0"/>
              <a:t>ORPP&amp;E Webinar Recordings:  </a:t>
            </a:r>
            <a:r>
              <a:rPr lang="en-US" sz="1600" dirty="0">
                <a:hlinkClick r:id="rId8"/>
              </a:rPr>
              <a:t>https://www.research.va.gov/programs/orppe/education/webinars/default.cfm</a:t>
            </a:r>
            <a:endParaRPr lang="en-US" sz="1600" dirty="0"/>
          </a:p>
          <a:p>
            <a:r>
              <a:rPr lang="en-US" sz="1600" dirty="0"/>
              <a:t>ORPP&amp;E Regulatory Mailbox: </a:t>
            </a:r>
            <a:r>
              <a:rPr lang="en-US" sz="1600" dirty="0">
                <a:hlinkClick r:id="rId9"/>
              </a:rPr>
              <a:t>vhacoordregulatory@va.gov</a:t>
            </a:r>
            <a:endParaRPr lang="en-US" sz="1600" dirty="0"/>
          </a:p>
          <a:p>
            <a:endParaRPr lang="en-US" sz="1600" dirty="0"/>
          </a:p>
        </p:txBody>
      </p:sp>
    </p:spTree>
    <p:extLst>
      <p:ext uri="{BB962C8B-B14F-4D97-AF65-F5344CB8AC3E}">
        <p14:creationId xmlns:p14="http://schemas.microsoft.com/office/powerpoint/2010/main" val="2108311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sz="2400" dirty="0"/>
              <a:t>Highlight Significant New Responsibilities and Requirements outlined in VHA Directive 1200.05</a:t>
            </a:r>
          </a:p>
          <a:p>
            <a:r>
              <a:rPr lang="en-US" sz="2400" dirty="0"/>
              <a:t>Highlight Significant New Responsibilities and Requirements outlined in VHA Directive 1200.01</a:t>
            </a:r>
          </a:p>
          <a:p>
            <a:r>
              <a:rPr lang="en-US" sz="2400" dirty="0"/>
              <a:t>Provide a list of available ORD resources for implementing changes in VHA Directives 1200.05 and 1200.01</a:t>
            </a:r>
          </a:p>
          <a:p>
            <a:endParaRPr lang="en-US" sz="2000" dirty="0"/>
          </a:p>
          <a:p>
            <a:endParaRPr lang="en-US" sz="2000" dirty="0"/>
          </a:p>
          <a:p>
            <a:pPr marL="0" indent="0">
              <a:buNone/>
            </a:pPr>
            <a:r>
              <a:rPr lang="en-US" sz="2000" dirty="0"/>
              <a:t>	Policy that is under consideration for revision</a:t>
            </a:r>
          </a:p>
          <a:p>
            <a:pPr marL="0" indent="0">
              <a:buNone/>
            </a:pPr>
            <a:r>
              <a:rPr lang="en-US" sz="2400" dirty="0"/>
              <a:t> </a:t>
            </a:r>
          </a:p>
          <a:p>
            <a:pPr marL="0" indent="0">
              <a:buNone/>
            </a:pPr>
            <a:endParaRPr lang="en-US" sz="2400" dirty="0"/>
          </a:p>
        </p:txBody>
      </p:sp>
      <p:sp>
        <p:nvSpPr>
          <p:cNvPr id="4" name="Star: 5 Points 3">
            <a:extLst>
              <a:ext uri="{FF2B5EF4-FFF2-40B4-BE49-F238E27FC236}">
                <a16:creationId xmlns:a16="http://schemas.microsoft.com/office/drawing/2014/main" id="{8D84D987-F40C-477A-8ABF-CF937E45B9EA}"/>
              </a:ext>
            </a:extLst>
          </p:cNvPr>
          <p:cNvSpPr/>
          <p:nvPr/>
        </p:nvSpPr>
        <p:spPr>
          <a:xfrm>
            <a:off x="304800" y="5715000"/>
            <a:ext cx="609600" cy="500612"/>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8905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965CC-FDF0-42F9-A2A3-45476FC2784D}"/>
              </a:ext>
            </a:extLst>
          </p:cNvPr>
          <p:cNvSpPr>
            <a:spLocks noGrp="1"/>
          </p:cNvSpPr>
          <p:nvPr>
            <p:ph type="title"/>
          </p:nvPr>
        </p:nvSpPr>
        <p:spPr/>
        <p:txBody>
          <a:bodyPr/>
          <a:lstStyle/>
          <a:p>
            <a:r>
              <a:rPr lang="en-US" dirty="0"/>
              <a:t>VHA Directives 1200.05 and 1200.01</a:t>
            </a:r>
          </a:p>
        </p:txBody>
      </p:sp>
      <p:sp>
        <p:nvSpPr>
          <p:cNvPr id="3" name="Content Placeholder 2">
            <a:extLst>
              <a:ext uri="{FF2B5EF4-FFF2-40B4-BE49-F238E27FC236}">
                <a16:creationId xmlns:a16="http://schemas.microsoft.com/office/drawing/2014/main" id="{F086CA1C-D281-42C3-9525-65B80CC59FD9}"/>
              </a:ext>
            </a:extLst>
          </p:cNvPr>
          <p:cNvSpPr>
            <a:spLocks noGrp="1"/>
          </p:cNvSpPr>
          <p:nvPr>
            <p:ph idx="1"/>
          </p:nvPr>
        </p:nvSpPr>
        <p:spPr/>
        <p:txBody>
          <a:bodyPr/>
          <a:lstStyle/>
          <a:p>
            <a:r>
              <a:rPr lang="en-US" sz="2000" dirty="0"/>
              <a:t>VHA Directive 1200.05: Requirements for the Protection of Human Subjects in Research (published January 7, 2019)</a:t>
            </a:r>
          </a:p>
          <a:p>
            <a:pPr lvl="1"/>
            <a:r>
              <a:rPr lang="en-US" sz="1800" dirty="0"/>
              <a:t>All requirements are enforceable</a:t>
            </a:r>
            <a:endParaRPr lang="en-US" sz="1800" dirty="0">
              <a:highlight>
                <a:srgbClr val="FFFF00"/>
              </a:highlight>
            </a:endParaRPr>
          </a:p>
          <a:p>
            <a:r>
              <a:rPr lang="en-US" sz="2000" dirty="0"/>
              <a:t>VHA Directive 1200.01:  Research and Development Committee (published January 24, 2019)</a:t>
            </a:r>
          </a:p>
          <a:p>
            <a:pPr lvl="1"/>
            <a:r>
              <a:rPr lang="en-US" sz="1800" dirty="0"/>
              <a:t>All requirements enforceable as of May 1, 2019, except for the following which will be enforceable on January 20, 2020:</a:t>
            </a:r>
          </a:p>
          <a:p>
            <a:pPr lvl="2"/>
            <a:r>
              <a:rPr lang="en-US" sz="1600" dirty="0"/>
              <a:t>Establishment of a Research and Development Committee Conflict of Interest Committee for review of OGE Form 450 Alternative VA, Research Financial Conflict of Interest Statement</a:t>
            </a:r>
          </a:p>
          <a:p>
            <a:pPr lvl="2"/>
            <a:r>
              <a:rPr lang="en-US" sz="1600" dirty="0"/>
              <a:t>Completion of Information System Security Officer (ISSO) and Privacy Officer (PO) reviews of all research prior to final VA approval</a:t>
            </a:r>
          </a:p>
          <a:p>
            <a:pPr lvl="2"/>
            <a:r>
              <a:rPr lang="en-US" sz="1600" dirty="0"/>
              <a:t>Use of a Material Transfer Agreement (MTA) for transfer of biospecimens from VA in collaborative research activities</a:t>
            </a:r>
          </a:p>
          <a:p>
            <a:pPr lvl="2"/>
            <a:endParaRPr lang="en-US" sz="2000" dirty="0"/>
          </a:p>
        </p:txBody>
      </p:sp>
      <p:sp>
        <p:nvSpPr>
          <p:cNvPr id="4" name="Star: 5 Points 3">
            <a:extLst>
              <a:ext uri="{FF2B5EF4-FFF2-40B4-BE49-F238E27FC236}">
                <a16:creationId xmlns:a16="http://schemas.microsoft.com/office/drawing/2014/main" id="{392A7C56-454F-46DA-AEAC-0FD4CBD36381}"/>
              </a:ext>
            </a:extLst>
          </p:cNvPr>
          <p:cNvSpPr/>
          <p:nvPr/>
        </p:nvSpPr>
        <p:spPr>
          <a:xfrm>
            <a:off x="762000" y="4495800"/>
            <a:ext cx="609600" cy="500612"/>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tar: 5 Points 4">
            <a:extLst>
              <a:ext uri="{FF2B5EF4-FFF2-40B4-BE49-F238E27FC236}">
                <a16:creationId xmlns:a16="http://schemas.microsoft.com/office/drawing/2014/main" id="{50235470-3FED-41BF-81B7-9060935D278F}"/>
              </a:ext>
            </a:extLst>
          </p:cNvPr>
          <p:cNvSpPr/>
          <p:nvPr/>
        </p:nvSpPr>
        <p:spPr>
          <a:xfrm>
            <a:off x="708212" y="5380602"/>
            <a:ext cx="663388" cy="500612"/>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5707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4" name="Title 1"/>
          <p:cNvSpPr txBox="1">
            <a:spLocks/>
          </p:cNvSpPr>
          <p:nvPr/>
        </p:nvSpPr>
        <p:spPr bwMode="auto">
          <a:xfrm>
            <a:off x="338880" y="3178162"/>
            <a:ext cx="8236160" cy="1338974"/>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a:bodyPr>
          <a:lstStyle>
            <a:lvl1pPr algn="l" defTabSz="457200" rtl="0" eaLnBrk="0" fontAlgn="base" hangingPunct="0">
              <a:spcBef>
                <a:spcPct val="0"/>
              </a:spcBef>
              <a:spcAft>
                <a:spcPct val="0"/>
              </a:spcAft>
              <a:defRPr sz="3400" kern="1200">
                <a:solidFill>
                  <a:schemeClr val="bg1"/>
                </a:solidFill>
                <a:latin typeface="Tahoma" pitchFamily="34" charset="0"/>
                <a:ea typeface="ＭＳ Ｐゴシック" charset="0"/>
                <a:cs typeface="Tahoma" pitchFamily="34" charset="0"/>
              </a:defRPr>
            </a:lvl1pPr>
            <a:lvl2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2pPr>
            <a:lvl3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3pPr>
            <a:lvl4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4pPr>
            <a:lvl5pPr algn="l" defTabSz="457200" rtl="0" eaLnBrk="0" fontAlgn="base" hangingPunct="0">
              <a:spcBef>
                <a:spcPct val="0"/>
              </a:spcBef>
              <a:spcAft>
                <a:spcPct val="0"/>
              </a:spcAft>
              <a:defRPr sz="2400">
                <a:solidFill>
                  <a:schemeClr val="bg1"/>
                </a:solidFill>
                <a:latin typeface="Georgia" charset="0"/>
                <a:ea typeface="ＭＳ Ｐゴシック" charset="0"/>
                <a:cs typeface="Georgia" charset="0"/>
              </a:defRPr>
            </a:lvl5pPr>
            <a:lvl6pPr marL="457200" algn="l" defTabSz="457200" rtl="0" fontAlgn="base">
              <a:spcBef>
                <a:spcPct val="0"/>
              </a:spcBef>
              <a:spcAft>
                <a:spcPct val="0"/>
              </a:spcAft>
              <a:defRPr sz="2400">
                <a:solidFill>
                  <a:schemeClr val="bg1"/>
                </a:solidFill>
                <a:latin typeface="Georgia" charset="0"/>
                <a:ea typeface="ＭＳ Ｐゴシック" charset="0"/>
                <a:cs typeface="Georgia" charset="0"/>
              </a:defRPr>
            </a:lvl6pPr>
            <a:lvl7pPr marL="914400" algn="l" defTabSz="457200" rtl="0" fontAlgn="base">
              <a:spcBef>
                <a:spcPct val="0"/>
              </a:spcBef>
              <a:spcAft>
                <a:spcPct val="0"/>
              </a:spcAft>
              <a:defRPr sz="2400">
                <a:solidFill>
                  <a:schemeClr val="bg1"/>
                </a:solidFill>
                <a:latin typeface="Georgia" charset="0"/>
                <a:ea typeface="ＭＳ Ｐゴシック" charset="0"/>
                <a:cs typeface="Georgia" charset="0"/>
              </a:defRPr>
            </a:lvl7pPr>
            <a:lvl8pPr marL="1371600" algn="l" defTabSz="457200" rtl="0" fontAlgn="base">
              <a:spcBef>
                <a:spcPct val="0"/>
              </a:spcBef>
              <a:spcAft>
                <a:spcPct val="0"/>
              </a:spcAft>
              <a:defRPr sz="2400">
                <a:solidFill>
                  <a:schemeClr val="bg1"/>
                </a:solidFill>
                <a:latin typeface="Georgia" charset="0"/>
                <a:ea typeface="ＭＳ Ｐゴシック" charset="0"/>
                <a:cs typeface="Georgia" charset="0"/>
              </a:defRPr>
            </a:lvl8pPr>
            <a:lvl9pPr marL="1828800" algn="l" defTabSz="457200" rtl="0" fontAlgn="base">
              <a:spcBef>
                <a:spcPct val="0"/>
              </a:spcBef>
              <a:spcAft>
                <a:spcPct val="0"/>
              </a:spcAft>
              <a:defRPr sz="2400">
                <a:solidFill>
                  <a:schemeClr val="bg1"/>
                </a:solidFill>
                <a:latin typeface="Georgia" charset="0"/>
                <a:ea typeface="ＭＳ Ｐゴシック" charset="0"/>
                <a:cs typeface="Georgia" charset="0"/>
              </a:defRPr>
            </a:lvl9pPr>
          </a:lstStyle>
          <a:p>
            <a:pPr marL="4763" indent="-4763" algn="ctr">
              <a:spcBef>
                <a:spcPct val="20000"/>
              </a:spcBef>
              <a:defRPr/>
            </a:pPr>
            <a:r>
              <a:rPr lang="en-US" spc="100" dirty="0">
                <a:solidFill>
                  <a:prstClr val="black"/>
                </a:solidFill>
              </a:rPr>
              <a:t>VHA Directive 1200.05</a:t>
            </a:r>
          </a:p>
        </p:txBody>
      </p:sp>
    </p:spTree>
    <p:extLst>
      <p:ext uri="{BB962C8B-B14F-4D97-AF65-F5344CB8AC3E}">
        <p14:creationId xmlns:p14="http://schemas.microsoft.com/office/powerpoint/2010/main" val="2400478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011B1-3D32-4500-A2F1-608009D5C151}"/>
              </a:ext>
            </a:extLst>
          </p:cNvPr>
          <p:cNvSpPr>
            <a:spLocks noGrp="1"/>
          </p:cNvSpPr>
          <p:nvPr>
            <p:ph type="title"/>
          </p:nvPr>
        </p:nvSpPr>
        <p:spPr/>
        <p:txBody>
          <a:bodyPr/>
          <a:lstStyle/>
          <a:p>
            <a:r>
              <a:rPr lang="en-US" dirty="0"/>
              <a:t>VHA Directive 1200.05:  IRB Membership and Function</a:t>
            </a:r>
          </a:p>
        </p:txBody>
      </p:sp>
      <p:sp>
        <p:nvSpPr>
          <p:cNvPr id="3" name="Content Placeholder 2">
            <a:extLst>
              <a:ext uri="{FF2B5EF4-FFF2-40B4-BE49-F238E27FC236}">
                <a16:creationId xmlns:a16="http://schemas.microsoft.com/office/drawing/2014/main" id="{58E16145-4903-47F1-B0B6-248B3BC6CF0D}"/>
              </a:ext>
            </a:extLst>
          </p:cNvPr>
          <p:cNvSpPr>
            <a:spLocks noGrp="1"/>
          </p:cNvSpPr>
          <p:nvPr>
            <p:ph idx="1"/>
          </p:nvPr>
        </p:nvSpPr>
        <p:spPr/>
        <p:txBody>
          <a:bodyPr/>
          <a:lstStyle/>
          <a:p>
            <a:r>
              <a:rPr lang="en-US" sz="2400" dirty="0"/>
              <a:t>IRB Membership</a:t>
            </a:r>
          </a:p>
          <a:p>
            <a:pPr lvl="1"/>
            <a:r>
              <a:rPr lang="en-US" sz="2000" dirty="0"/>
              <a:t>Elimination of the requirement that VA staff from the facility must be appointed as voting members to an IRB other than its own, that serves as an IRB of record for the facility</a:t>
            </a:r>
          </a:p>
          <a:p>
            <a:r>
              <a:rPr lang="en-US" sz="2400" dirty="0"/>
              <a:t>IRB of Record</a:t>
            </a:r>
          </a:p>
          <a:p>
            <a:pPr lvl="1"/>
            <a:r>
              <a:rPr lang="en-US" sz="2000" dirty="0"/>
              <a:t>For multisite research, an IRB of a non-affiliated medical or dental school can serve as the IRB of record for a VA facility if that IRB has specifically been designated by ORD as an IRB that may serve as a multi-site IRB for VA facilities</a:t>
            </a:r>
          </a:p>
          <a:p>
            <a:pPr lvl="1"/>
            <a:r>
              <a:rPr lang="en-US" sz="2000" dirty="0"/>
              <a:t>Commercial IRB cannot be an IRB of Record</a:t>
            </a:r>
          </a:p>
          <a:p>
            <a:pPr lvl="1"/>
            <a:endParaRPr lang="en-US" dirty="0"/>
          </a:p>
        </p:txBody>
      </p:sp>
      <p:sp>
        <p:nvSpPr>
          <p:cNvPr id="4" name="Star: 5 Points 3">
            <a:extLst>
              <a:ext uri="{FF2B5EF4-FFF2-40B4-BE49-F238E27FC236}">
                <a16:creationId xmlns:a16="http://schemas.microsoft.com/office/drawing/2014/main" id="{AC22FED9-BE24-4D53-AAF1-651CE6410EC6}"/>
              </a:ext>
            </a:extLst>
          </p:cNvPr>
          <p:cNvSpPr/>
          <p:nvPr/>
        </p:nvSpPr>
        <p:spPr>
          <a:xfrm>
            <a:off x="228600" y="4030906"/>
            <a:ext cx="609600" cy="487606"/>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tar: 5 Points 4">
            <a:extLst>
              <a:ext uri="{FF2B5EF4-FFF2-40B4-BE49-F238E27FC236}">
                <a16:creationId xmlns:a16="http://schemas.microsoft.com/office/drawing/2014/main" id="{D3D8F2B2-E5CD-4356-A167-7AB7EDA2EE9A}"/>
              </a:ext>
            </a:extLst>
          </p:cNvPr>
          <p:cNvSpPr/>
          <p:nvPr/>
        </p:nvSpPr>
        <p:spPr>
          <a:xfrm>
            <a:off x="228600" y="5181600"/>
            <a:ext cx="609600" cy="533400"/>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6707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1DFAB-FCAF-48B1-BF1D-7952FFEDE764}"/>
              </a:ext>
            </a:extLst>
          </p:cNvPr>
          <p:cNvSpPr>
            <a:spLocks noGrp="1"/>
          </p:cNvSpPr>
          <p:nvPr>
            <p:ph type="title"/>
          </p:nvPr>
        </p:nvSpPr>
        <p:spPr/>
        <p:txBody>
          <a:bodyPr/>
          <a:lstStyle/>
          <a:p>
            <a:r>
              <a:rPr lang="en-US" dirty="0"/>
              <a:t>VHA Directive 1200.05:  Exempt Research</a:t>
            </a:r>
          </a:p>
        </p:txBody>
      </p:sp>
      <p:sp>
        <p:nvSpPr>
          <p:cNvPr id="3" name="Content Placeholder 2">
            <a:extLst>
              <a:ext uri="{FF2B5EF4-FFF2-40B4-BE49-F238E27FC236}">
                <a16:creationId xmlns:a16="http://schemas.microsoft.com/office/drawing/2014/main" id="{9BA5F3CE-55B5-4982-8CF5-41CA0644A28F}"/>
              </a:ext>
            </a:extLst>
          </p:cNvPr>
          <p:cNvSpPr>
            <a:spLocks noGrp="1"/>
          </p:cNvSpPr>
          <p:nvPr>
            <p:ph idx="1"/>
          </p:nvPr>
        </p:nvSpPr>
        <p:spPr/>
        <p:txBody>
          <a:bodyPr/>
          <a:lstStyle/>
          <a:p>
            <a:pPr marL="0" indent="0">
              <a:buNone/>
            </a:pPr>
            <a:r>
              <a:rPr lang="en-US" sz="2600" dirty="0"/>
              <a:t>VHA Directive 1200.05 revised to be in alignment with the exempt requirements in the revised Common Rule, except for certain restrictions on broad consent</a:t>
            </a:r>
          </a:p>
          <a:p>
            <a:r>
              <a:rPr lang="en-US" sz="2400" dirty="0"/>
              <a:t>Expansion of studies that may qualify for exemption</a:t>
            </a:r>
          </a:p>
          <a:p>
            <a:pPr lvl="1"/>
            <a:r>
              <a:rPr lang="en-US" sz="2000" dirty="0"/>
              <a:t>Increase in number of exempt categories</a:t>
            </a:r>
          </a:p>
          <a:p>
            <a:pPr lvl="1"/>
            <a:r>
              <a:rPr lang="en-US" sz="2000" dirty="0"/>
              <a:t>Broadening of scope of studies that may qualify for exemption</a:t>
            </a:r>
          </a:p>
          <a:p>
            <a:r>
              <a:rPr lang="en-US" sz="2400" dirty="0"/>
              <a:t>Introduction of “limited IRB review”</a:t>
            </a:r>
          </a:p>
          <a:p>
            <a:pPr lvl="1"/>
            <a:r>
              <a:rPr lang="en-US" sz="2000" dirty="0"/>
              <a:t>New review responsibility for IRBs reviewing exempt research</a:t>
            </a:r>
          </a:p>
          <a:p>
            <a:pPr lvl="1"/>
            <a:r>
              <a:rPr lang="en-US" sz="2000" dirty="0"/>
              <a:t>Required for exempt categories 2(iii); 3i(c); 7; and 8</a:t>
            </a:r>
          </a:p>
        </p:txBody>
      </p:sp>
      <p:sp>
        <p:nvSpPr>
          <p:cNvPr id="4" name="Star: 5 Points 3">
            <a:extLst>
              <a:ext uri="{FF2B5EF4-FFF2-40B4-BE49-F238E27FC236}">
                <a16:creationId xmlns:a16="http://schemas.microsoft.com/office/drawing/2014/main" id="{72A1F25B-1351-4F12-94C7-494DA6BC2470}"/>
              </a:ext>
            </a:extLst>
          </p:cNvPr>
          <p:cNvSpPr/>
          <p:nvPr/>
        </p:nvSpPr>
        <p:spPr>
          <a:xfrm>
            <a:off x="228600" y="5410200"/>
            <a:ext cx="762000" cy="609600"/>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5792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969FB-F81F-4E18-A3A9-D43C27EB029F}"/>
              </a:ext>
            </a:extLst>
          </p:cNvPr>
          <p:cNvSpPr>
            <a:spLocks noGrp="1"/>
          </p:cNvSpPr>
          <p:nvPr>
            <p:ph type="title"/>
          </p:nvPr>
        </p:nvSpPr>
        <p:spPr/>
        <p:txBody>
          <a:bodyPr/>
          <a:lstStyle/>
          <a:p>
            <a:r>
              <a:rPr lang="en-US" dirty="0"/>
              <a:t>VHA Directive 1200.05:  Broad Consent</a:t>
            </a:r>
          </a:p>
        </p:txBody>
      </p:sp>
      <p:sp>
        <p:nvSpPr>
          <p:cNvPr id="3" name="Content Placeholder 2">
            <a:extLst>
              <a:ext uri="{FF2B5EF4-FFF2-40B4-BE49-F238E27FC236}">
                <a16:creationId xmlns:a16="http://schemas.microsoft.com/office/drawing/2014/main" id="{23D13033-6CB1-4837-BC0A-BA2741495D1D}"/>
              </a:ext>
            </a:extLst>
          </p:cNvPr>
          <p:cNvSpPr>
            <a:spLocks noGrp="1"/>
          </p:cNvSpPr>
          <p:nvPr>
            <p:ph idx="1"/>
          </p:nvPr>
        </p:nvSpPr>
        <p:spPr/>
        <p:txBody>
          <a:bodyPr/>
          <a:lstStyle/>
          <a:p>
            <a:r>
              <a:rPr lang="en-US" sz="2400" dirty="0"/>
              <a:t>Specific to research subject to the 2018 Requirements</a:t>
            </a:r>
          </a:p>
          <a:p>
            <a:r>
              <a:rPr lang="en-US" sz="2400" dirty="0"/>
              <a:t>Specific to the storage, maintenance, and secondary use of identifiable data/biospecimens</a:t>
            </a:r>
          </a:p>
          <a:p>
            <a:r>
              <a:rPr lang="en-US" sz="2400" dirty="0"/>
              <a:t>Applies to two new exempt categories (7 and 8)</a:t>
            </a:r>
          </a:p>
          <a:p>
            <a:r>
              <a:rPr lang="en-US" sz="2400" dirty="0"/>
              <a:t>VA-specific Limitations</a:t>
            </a:r>
          </a:p>
          <a:p>
            <a:pPr lvl="1"/>
            <a:r>
              <a:rPr lang="en-US" sz="2000" dirty="0"/>
              <a:t>Can only be used when data or biospecimens are collected solely for research purposes</a:t>
            </a:r>
          </a:p>
          <a:p>
            <a:pPr lvl="1"/>
            <a:r>
              <a:rPr lang="en-US" sz="2000" dirty="0"/>
              <a:t>Documentation of broad consent cannot be waived</a:t>
            </a:r>
          </a:p>
          <a:p>
            <a:pPr lvl="1"/>
            <a:endParaRPr lang="en-US" dirty="0"/>
          </a:p>
        </p:txBody>
      </p:sp>
      <p:sp>
        <p:nvSpPr>
          <p:cNvPr id="4" name="Star: 5 Points 3">
            <a:extLst>
              <a:ext uri="{FF2B5EF4-FFF2-40B4-BE49-F238E27FC236}">
                <a16:creationId xmlns:a16="http://schemas.microsoft.com/office/drawing/2014/main" id="{CDBF5965-A244-4514-8EEB-32874F7D22AD}"/>
              </a:ext>
            </a:extLst>
          </p:cNvPr>
          <p:cNvSpPr/>
          <p:nvPr/>
        </p:nvSpPr>
        <p:spPr>
          <a:xfrm>
            <a:off x="-76200" y="3200400"/>
            <a:ext cx="685800" cy="571500"/>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6052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30A6D-EAF6-4A3B-8D10-3F1EA8BA52C6}"/>
              </a:ext>
            </a:extLst>
          </p:cNvPr>
          <p:cNvSpPr>
            <a:spLocks noGrp="1"/>
          </p:cNvSpPr>
          <p:nvPr>
            <p:ph type="title"/>
          </p:nvPr>
        </p:nvSpPr>
        <p:spPr/>
        <p:txBody>
          <a:bodyPr/>
          <a:lstStyle/>
          <a:p>
            <a:r>
              <a:rPr lang="en-US" dirty="0"/>
              <a:t>VHA Directive 1200.05:  Continuing Review</a:t>
            </a:r>
          </a:p>
        </p:txBody>
      </p:sp>
      <p:sp>
        <p:nvSpPr>
          <p:cNvPr id="3" name="Content Placeholder 2">
            <a:extLst>
              <a:ext uri="{FF2B5EF4-FFF2-40B4-BE49-F238E27FC236}">
                <a16:creationId xmlns:a16="http://schemas.microsoft.com/office/drawing/2014/main" id="{CAA98C64-5375-448D-8306-372D9F869A56}"/>
              </a:ext>
            </a:extLst>
          </p:cNvPr>
          <p:cNvSpPr>
            <a:spLocks noGrp="1"/>
          </p:cNvSpPr>
          <p:nvPr>
            <p:ph idx="1"/>
          </p:nvPr>
        </p:nvSpPr>
        <p:spPr/>
        <p:txBody>
          <a:bodyPr/>
          <a:lstStyle/>
          <a:p>
            <a:r>
              <a:rPr lang="en-US" sz="2200" dirty="0"/>
              <a:t>A number of studies subject to the 2018 Requirements no longer require continuing review (CR) by the IRB</a:t>
            </a:r>
          </a:p>
          <a:p>
            <a:pPr lvl="1"/>
            <a:r>
              <a:rPr lang="en-US" sz="2000" dirty="0"/>
              <a:t>Research eligible for expedited review</a:t>
            </a:r>
          </a:p>
          <a:p>
            <a:pPr lvl="1"/>
            <a:r>
              <a:rPr lang="en-US" sz="2000" dirty="0"/>
              <a:t>Research that has progressed to the point that it involves only one or both of the following:</a:t>
            </a:r>
          </a:p>
          <a:p>
            <a:pPr lvl="2"/>
            <a:r>
              <a:rPr lang="en-US" sz="1800" dirty="0"/>
              <a:t>Data analysis, inclusive of analysis of identifiable private information or identifiable specimens, and/or</a:t>
            </a:r>
          </a:p>
          <a:p>
            <a:pPr lvl="2"/>
            <a:r>
              <a:rPr lang="en-US" sz="1800" dirty="0"/>
              <a:t>Access to follow-up clinical data obtained from procedures that subjects undergo as part of clinical care</a:t>
            </a:r>
          </a:p>
          <a:p>
            <a:r>
              <a:rPr lang="en-US" sz="2200" dirty="0"/>
              <a:t>Justification is required if the IRB elects to conduct CR on research that no longer requires it</a:t>
            </a:r>
          </a:p>
        </p:txBody>
      </p:sp>
    </p:spTree>
    <p:extLst>
      <p:ext uri="{BB962C8B-B14F-4D97-AF65-F5344CB8AC3E}">
        <p14:creationId xmlns:p14="http://schemas.microsoft.com/office/powerpoint/2010/main" val="612709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C4EAA-F170-4747-B0F9-CF04381FFE3E}"/>
              </a:ext>
            </a:extLst>
          </p:cNvPr>
          <p:cNvSpPr>
            <a:spLocks noGrp="1"/>
          </p:cNvSpPr>
          <p:nvPr>
            <p:ph type="title"/>
          </p:nvPr>
        </p:nvSpPr>
        <p:spPr/>
        <p:txBody>
          <a:bodyPr/>
          <a:lstStyle/>
          <a:p>
            <a:r>
              <a:rPr lang="en-US" dirty="0"/>
              <a:t>VHA Directive 1200.05:  Removal of Certain VA-Specific Approval Criteria</a:t>
            </a:r>
          </a:p>
        </p:txBody>
      </p:sp>
      <p:sp>
        <p:nvSpPr>
          <p:cNvPr id="3" name="Content Placeholder 2">
            <a:extLst>
              <a:ext uri="{FF2B5EF4-FFF2-40B4-BE49-F238E27FC236}">
                <a16:creationId xmlns:a16="http://schemas.microsoft.com/office/drawing/2014/main" id="{D767C3D0-C869-4A9E-A849-2505260ACEA3}"/>
              </a:ext>
            </a:extLst>
          </p:cNvPr>
          <p:cNvSpPr>
            <a:spLocks noGrp="1"/>
          </p:cNvSpPr>
          <p:nvPr>
            <p:ph idx="1"/>
          </p:nvPr>
        </p:nvSpPr>
        <p:spPr/>
        <p:txBody>
          <a:bodyPr/>
          <a:lstStyle/>
          <a:p>
            <a:r>
              <a:rPr lang="en-US" sz="2200" dirty="0"/>
              <a:t>IRB is no longer responsible for reviewing and approving the following:</a:t>
            </a:r>
          </a:p>
          <a:p>
            <a:pPr lvl="1"/>
            <a:r>
              <a:rPr lang="en-US" sz="2000" dirty="0"/>
              <a:t>Relevance of the research to the mission of the VA and the Veteran population that it serves</a:t>
            </a:r>
          </a:p>
          <a:p>
            <a:pPr lvl="1"/>
            <a:r>
              <a:rPr lang="en-US" sz="2000" dirty="0"/>
              <a:t>Inclusion of Non-Veterans</a:t>
            </a:r>
          </a:p>
          <a:p>
            <a:pPr lvl="1"/>
            <a:r>
              <a:rPr lang="en-US" sz="2000" dirty="0"/>
              <a:t>Ensuring that mechanisms are implemented to manage, reduce, or eliminate potential, actual, or perceived conflicts of interest (COI) related to the research</a:t>
            </a:r>
          </a:p>
          <a:p>
            <a:pPr lvl="1"/>
            <a:r>
              <a:rPr lang="en-US" sz="2000" dirty="0"/>
              <a:t>VA-specific approval criteria for inclusion of individuals with impaired decision-making capacity</a:t>
            </a:r>
          </a:p>
          <a:p>
            <a:r>
              <a:rPr lang="en-US" sz="2200" dirty="0"/>
              <a:t>Please note:  Investigators must still inform the IRB of any COIs that may affect any aspect of the research   </a:t>
            </a:r>
          </a:p>
        </p:txBody>
      </p:sp>
    </p:spTree>
    <p:extLst>
      <p:ext uri="{BB962C8B-B14F-4D97-AF65-F5344CB8AC3E}">
        <p14:creationId xmlns:p14="http://schemas.microsoft.com/office/powerpoint/2010/main" val="3325133154"/>
      </p:ext>
    </p:extLst>
  </p:cSld>
  <p:clrMapOvr>
    <a:masterClrMapping/>
  </p:clrMapOvr>
</p:sld>
</file>

<file path=ppt/theme/theme1.xml><?xml version="1.0" encoding="utf-8"?>
<a:theme xmlns:a="http://schemas.openxmlformats.org/drawingml/2006/main" name="PPT_VHA_Template">
  <a:themeElements>
    <a:clrScheme name="Custom 5">
      <a:dk1>
        <a:sysClr val="windowText" lastClr="000000"/>
      </a:dk1>
      <a:lt1>
        <a:sysClr val="window" lastClr="FFFFFF"/>
      </a:lt1>
      <a:dk2>
        <a:srgbClr val="FFFFFE"/>
      </a:dk2>
      <a:lt2>
        <a:srgbClr val="FFFFFE"/>
      </a:lt2>
      <a:accent1>
        <a:srgbClr val="0083BE"/>
      </a:accent1>
      <a:accent2>
        <a:srgbClr val="78BE20"/>
      </a:accent2>
      <a:accent3>
        <a:srgbClr val="C4262E"/>
      </a:accent3>
      <a:accent4>
        <a:srgbClr val="FF7F32"/>
      </a:accent4>
      <a:accent5>
        <a:srgbClr val="F3CF45"/>
      </a:accent5>
      <a:accent6>
        <a:srgbClr val="FFFFF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20714</TotalTime>
  <Words>1486</Words>
  <Application>Microsoft Office PowerPoint</Application>
  <PresentationFormat>On-screen Show (4:3)</PresentationFormat>
  <Paragraphs>128</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ＭＳ Ｐゴシック</vt:lpstr>
      <vt:lpstr>Arial</vt:lpstr>
      <vt:lpstr>Calibri</vt:lpstr>
      <vt:lpstr>Georgia</vt:lpstr>
      <vt:lpstr>Tahoma</vt:lpstr>
      <vt:lpstr>PPT_VHA_Template</vt:lpstr>
      <vt:lpstr>              Recap of Changes to VHA Directives  1200.05 and 1200.01 IRB and R&amp;D Committee Workshop August 20-21, 2019  </vt:lpstr>
      <vt:lpstr>Objectives</vt:lpstr>
      <vt:lpstr>VHA Directives 1200.05 and 1200.01</vt:lpstr>
      <vt:lpstr> </vt:lpstr>
      <vt:lpstr>VHA Directive 1200.05:  IRB Membership and Function</vt:lpstr>
      <vt:lpstr>VHA Directive 1200.05:  Exempt Research</vt:lpstr>
      <vt:lpstr>VHA Directive 1200.05:  Broad Consent</vt:lpstr>
      <vt:lpstr>VHA Directive 1200.05:  Continuing Review</vt:lpstr>
      <vt:lpstr>VHA Directive 1200.05:  Removal of Certain VA-Specific Approval Criteria</vt:lpstr>
      <vt:lpstr>VHA Directive 1200.05:  Health Insurance Portability and Accountability Act (HIPAA)</vt:lpstr>
      <vt:lpstr>VHA Directive 1200.5: Research involving Vulnerable Populations</vt:lpstr>
      <vt:lpstr> </vt:lpstr>
      <vt:lpstr>VHA Directive 1200.01:  R&amp;D Committee Membership and Function</vt:lpstr>
      <vt:lpstr>VHA Directive 1200.01: Continuing Review</vt:lpstr>
      <vt:lpstr>VHA Directive 1200.01:  VA-Specific Approval Criteria</vt:lpstr>
      <vt:lpstr>VHA Directive 1200.01:   Subcommittee Responsibilities</vt:lpstr>
      <vt:lpstr>VHA Directive 1200.01:   External Committee Responsibilities</vt:lpstr>
      <vt:lpstr>ORD Resources Supporting Implementation of VHA Directives 1200.05 and 1200.01</vt:lpstr>
    </vt:vector>
  </TitlesOfParts>
  <Company>Dept.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Recap of Changes to VHA Directives 1200.05 and 1200.01</dc:title>
  <dc:subject>Recap of Changes to VHA Directives 1200.05 and 1200.01</dc:subject>
  <dc:creator>Duche, Soundia</dc:creator>
  <cp:lastModifiedBy>Rivera, Portia T</cp:lastModifiedBy>
  <cp:revision>779</cp:revision>
  <cp:lastPrinted>2019-08-14T17:20:22Z</cp:lastPrinted>
  <dcterms:created xsi:type="dcterms:W3CDTF">2013-05-15T16:43:55Z</dcterms:created>
  <dcterms:modified xsi:type="dcterms:W3CDTF">2019-09-10T14:42:44Z</dcterms:modified>
</cp:coreProperties>
</file>