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472" r:id="rId19"/>
    <p:sldMasterId id="2147484603" r:id="rId20"/>
    <p:sldMasterId id="2147484708" r:id="rId21"/>
    <p:sldMasterId id="2147484842" r:id="rId22"/>
  </p:sldMasterIdLst>
  <p:notesMasterIdLst>
    <p:notesMasterId r:id="rId52"/>
  </p:notesMasterIdLst>
  <p:handoutMasterIdLst>
    <p:handoutMasterId r:id="rId53"/>
  </p:handoutMasterIdLst>
  <p:sldIdLst>
    <p:sldId id="256" r:id="rId23"/>
    <p:sldId id="401" r:id="rId24"/>
    <p:sldId id="257" r:id="rId25"/>
    <p:sldId id="258" r:id="rId26"/>
    <p:sldId id="259" r:id="rId27"/>
    <p:sldId id="260" r:id="rId28"/>
    <p:sldId id="272" r:id="rId29"/>
    <p:sldId id="264" r:id="rId30"/>
    <p:sldId id="266" r:id="rId31"/>
    <p:sldId id="397" r:id="rId32"/>
    <p:sldId id="263" r:id="rId33"/>
    <p:sldId id="271" r:id="rId34"/>
    <p:sldId id="392" r:id="rId35"/>
    <p:sldId id="395" r:id="rId36"/>
    <p:sldId id="390" r:id="rId37"/>
    <p:sldId id="367" r:id="rId38"/>
    <p:sldId id="391" r:id="rId39"/>
    <p:sldId id="373" r:id="rId40"/>
    <p:sldId id="382" r:id="rId41"/>
    <p:sldId id="375" r:id="rId42"/>
    <p:sldId id="394" r:id="rId43"/>
    <p:sldId id="366" r:id="rId44"/>
    <p:sldId id="343" r:id="rId45"/>
    <p:sldId id="299" r:id="rId46"/>
    <p:sldId id="379" r:id="rId47"/>
    <p:sldId id="402" r:id="rId48"/>
    <p:sldId id="403" r:id="rId49"/>
    <p:sldId id="387" r:id="rId50"/>
    <p:sldId id="400" r:id="rId51"/>
  </p:sldIdLst>
  <p:sldSz cx="9144000" cy="6858000" type="screen4x3"/>
  <p:notesSz cx="7010400" cy="9296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B71C5B-7156-87C4-F43D-370905285277}" name="Devore, Maria D. (she/her/hers)" initials="DMD(" userId="S::Maria.Devore@va.gov::b3866730-674b-42fc-b8c8-a72a07db711d" providerId="AD"/>
  <p188:author id="{B116D562-DE8A-4E27-B108-20AE86C80C97}" name="Nguyen, Yen (VHACO)" initials="NY(" userId="S::Yen.Nguyen8@va.gov::faf2ddda-8128-4d14-8a99-1c674c3dcf5d" providerId="AD"/>
  <p188:author id="{ACA2AF6E-A269-F9B9-FAB6-F90D9DBC0307}" name="Schmersal, Larissa A." initials="SLA" userId="S::Larissa.Schmersal@va.gov::a83e8784-bb1a-41c3-adfe-e054565f6cd1" providerId="AD"/>
  <p188:author id="{271C35D4-A7E6-64EC-9644-A342EB4E7384}" name="Devore, Maria D. (she/her/hers)" initials="D(" userId="S::maria.devore@va.gov::b3866730-674b-42fc-b8c8-a72a07db711d" providerId="AD"/>
  <p188:author id="{66816DFD-8463-6542-B729-BFF70D9A5F0A}" name="Nguyen, Yen (VHACO)" initials="N(" userId="S::yen.nguyen8@va.gov::faf2ddda-8128-4d14-8a99-1c674c3dcf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821EC-3F81-D0F9-5611-FDB6B3EE0190}" v="109" dt="2023-02-07T12:41:43.306"/>
    <p1510:client id="{E27636BB-351D-4B8E-A9F8-02A8C6ABCE2B}" v="1" dt="2023-02-07T14:16:51.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2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5/25/2023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5/25/2023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hs.gov/ohrp/sachrp-committee/recommendations/attachment-b-august-2-2017.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1</a:t>
            </a:fld>
            <a:endParaRPr lang="en-US"/>
          </a:p>
        </p:txBody>
      </p:sp>
    </p:spTree>
    <p:extLst>
      <p:ext uri="{BB962C8B-B14F-4D97-AF65-F5344CB8AC3E}">
        <p14:creationId xmlns:p14="http://schemas.microsoft.com/office/powerpoint/2010/main" val="123019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1" i="1" dirty="0">
                <a:effectLst/>
                <a:latin typeface="Arial"/>
                <a:ea typeface="Times New Roman" panose="02020603050405020304" pitchFamily="18" charset="0"/>
                <a:cs typeface="Arial"/>
              </a:rPr>
              <a:t>VHA Directive 1200.01(1) §6.e.</a:t>
            </a:r>
            <a:r>
              <a:rPr lang="en-US" sz="1800" dirty="0">
                <a:latin typeface="Arial"/>
                <a:ea typeface="Times New Roman" panose="02020603050405020304" pitchFamily="18" charset="0"/>
                <a:cs typeface="Arial"/>
              </a:rPr>
              <a:t> </a:t>
            </a:r>
            <a:r>
              <a:rPr lang="en-US" sz="1800" dirty="0">
                <a:effectLst/>
                <a:latin typeface="Arial"/>
                <a:ea typeface="Times New Roman" panose="02020603050405020304" pitchFamily="18" charset="0"/>
                <a:cs typeface="Arial"/>
              </a:rPr>
              <a:t> “SOPs or other written procedures must be maintained for all recurring [R&amp;DC] processes.</a:t>
            </a:r>
            <a:r>
              <a:rPr lang="en-US" sz="1800" dirty="0">
                <a:latin typeface="Arial"/>
                <a:ea typeface="Times New Roman" panose="02020603050405020304" pitchFamily="18" charset="0"/>
                <a:cs typeface="Arial"/>
              </a:rPr>
              <a:t> </a:t>
            </a:r>
            <a:r>
              <a:rPr lang="en-US" sz="1800" dirty="0">
                <a:effectLst/>
                <a:latin typeface="Arial"/>
                <a:ea typeface="Times New Roman" panose="02020603050405020304" pitchFamily="18" charset="0"/>
                <a:cs typeface="Arial"/>
              </a:rPr>
              <a:t> These processes include, but are not limited to, communication with the medical facility Director, the [Chief of Staff (COS)], investigators, and committees or subcommittees.”</a:t>
            </a:r>
            <a:endParaRPr lang="en-US" sz="1800" b="1" i="1" dirty="0">
              <a:solidFill>
                <a:srgbClr val="00B0F0"/>
              </a:solidFill>
              <a:effectLst/>
              <a:latin typeface="Arial"/>
              <a:ea typeface="Times New Roman" panose="02020603050405020304" pitchFamily="18"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a:solidFill>
                <a:srgbClr val="00B0F0"/>
              </a:solidFill>
              <a:effectLst/>
              <a:latin typeface="Arial" panose="020B0604020202020204" pitchFamily="34" charset="0"/>
              <a:ea typeface="Times New Roman" panose="02020603050405020304" pitchFamily="18" charset="0"/>
            </a:endParaRPr>
          </a:p>
          <a:p>
            <a:pPr>
              <a:defRPr/>
            </a:pPr>
            <a:r>
              <a:rPr lang="en-US" sz="1800" b="1" i="1" dirty="0">
                <a:solidFill>
                  <a:srgbClr val="00B0F0"/>
                </a:solidFill>
                <a:effectLst/>
                <a:latin typeface="Arial"/>
                <a:ea typeface="Times New Roman" panose="02020603050405020304" pitchFamily="18" charset="0"/>
                <a:cs typeface="Arial"/>
              </a:rPr>
              <a:t>VHA Directive 1200.01(1) §9.e(2).</a:t>
            </a:r>
            <a:r>
              <a:rPr lang="en-US" sz="1800" dirty="0">
                <a:solidFill>
                  <a:srgbClr val="00B0F0"/>
                </a:solidFill>
                <a:latin typeface="Arial"/>
                <a:ea typeface="Times New Roman" panose="02020603050405020304" pitchFamily="18" charset="0"/>
                <a:cs typeface="Arial"/>
              </a:rPr>
              <a:t> </a:t>
            </a:r>
            <a:r>
              <a:rPr lang="en-US" sz="1800" dirty="0">
                <a:solidFill>
                  <a:srgbClr val="00B0F0"/>
                </a:solidFill>
                <a:effectLst/>
                <a:latin typeface="Arial"/>
                <a:ea typeface="Times New Roman" panose="02020603050405020304" pitchFamily="18" charset="0"/>
                <a:cs typeface="Arial"/>
              </a:rPr>
              <a:t> “[R&amp;DC Designated Review may be used for f]</a:t>
            </a:r>
            <a:r>
              <a:rPr lang="en-US" sz="1800" dirty="0" err="1">
                <a:solidFill>
                  <a:srgbClr val="00B0F0"/>
                </a:solidFill>
                <a:effectLst/>
                <a:latin typeface="Arial"/>
                <a:ea typeface="Times New Roman" panose="02020603050405020304" pitchFamily="18" charset="0"/>
                <a:cs typeface="Arial"/>
              </a:rPr>
              <a:t>inal</a:t>
            </a:r>
            <a:r>
              <a:rPr lang="en-US" sz="1800" dirty="0">
                <a:solidFill>
                  <a:srgbClr val="00B0F0"/>
                </a:solidFill>
                <a:effectLst/>
                <a:latin typeface="Arial"/>
                <a:ea typeface="Times New Roman" panose="02020603050405020304" pitchFamily="18" charset="0"/>
                <a:cs typeface="Arial"/>
              </a:rPr>
              <a:t> approval for protocols approved contingent on the full approval of a subcommittee if the subcommittee had not required major changes (as defined in local SOPs) to the protocol since R&amp;D Committee conducted its review.”</a:t>
            </a:r>
            <a:r>
              <a:rPr lang="en-US" sz="1800" dirty="0">
                <a:solidFill>
                  <a:srgbClr val="00B0F0"/>
                </a:solidFill>
                <a:latin typeface="Arial"/>
                <a:ea typeface="Times New Roman" panose="02020603050405020304" pitchFamily="18" charset="0"/>
                <a:cs typeface="Arial"/>
              </a:rPr>
              <a:t> </a:t>
            </a:r>
            <a:endParaRPr lang="en-US" sz="1800">
              <a:solidFill>
                <a:srgbClr val="000000"/>
              </a:solidFill>
              <a:effectLst/>
              <a:latin typeface="Arial" panose="020B0604020202020204" pitchFamily="34" charset="0"/>
              <a:ea typeface="Times New Roman" panose="02020603050405020304" pitchFamily="18" charset="0"/>
            </a:endParaRPr>
          </a:p>
          <a:p>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Arial"/>
                <a:ea typeface="Times New Roman" panose="02020603050405020304" pitchFamily="18" charset="0"/>
                <a:cs typeface="Arial"/>
              </a:rPr>
              <a:t>VHA Directive 1200.01(1) §9.d(1)(c).</a:t>
            </a:r>
            <a:r>
              <a:rPr lang="en-US" sz="1800" b="1" dirty="0">
                <a:effectLst/>
                <a:latin typeface="Arial"/>
                <a:ea typeface="Times New Roman" panose="02020603050405020304" pitchFamily="18" charset="0"/>
                <a:cs typeface="Arial"/>
              </a:rPr>
              <a:t> </a:t>
            </a:r>
            <a:r>
              <a:rPr lang="en-US" sz="1800" dirty="0">
                <a:effectLst/>
                <a:latin typeface="Arial"/>
                <a:ea typeface="Times New Roman" panose="02020603050405020304" pitchFamily="18" charset="0"/>
                <a:cs typeface="Arial"/>
              </a:rPr>
              <a:t>“R&amp;D Committee Review of Research as the Only Oversight Committee.... For protocols that require modification to obtain approval … [m]</a:t>
            </a:r>
            <a:r>
              <a:rPr lang="en-US" sz="1800" dirty="0" err="1">
                <a:effectLst/>
                <a:latin typeface="Arial"/>
                <a:ea typeface="Times New Roman" panose="02020603050405020304" pitchFamily="18" charset="0"/>
                <a:cs typeface="Arial"/>
              </a:rPr>
              <a:t>inor</a:t>
            </a:r>
            <a:r>
              <a:rPr lang="en-US" sz="1800" dirty="0">
                <a:effectLst/>
                <a:latin typeface="Arial"/>
                <a:ea typeface="Times New Roman" panose="02020603050405020304" pitchFamily="18" charset="0"/>
                <a:cs typeface="Arial"/>
              </a:rPr>
              <a:t> changes (as defined in local SOPs) may be reviewed and approved by the Chair or a designated voting member of the R&amp;D Committee and given final designated approval of the protocol.”</a:t>
            </a:r>
          </a:p>
          <a:p>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Arial"/>
                <a:ea typeface="Times New Roman" panose="02020603050405020304" pitchFamily="18" charset="0"/>
                <a:cs typeface="Arial"/>
              </a:rPr>
              <a:t>VHA Directive 1200.01(1) §14.</a:t>
            </a:r>
            <a:r>
              <a:rPr lang="en-US" sz="1800" dirty="0">
                <a:effectLst/>
                <a:latin typeface="Arial"/>
                <a:ea typeface="Times New Roman" panose="02020603050405020304" pitchFamily="18" charset="0"/>
                <a:cs typeface="Arial"/>
              </a:rPr>
              <a:t> “Every 3 years the Chair and voting members of the R&amp;D Committee are required to complete two modules from ORD and Collaborative Institutional Training Initiative (CITI) on ethical principles of human research protection. See https://www.research.va.gov/pride/training/options.cfm for approved courses and VHA Handbook 1200.05(2) for additional information.”</a:t>
            </a:r>
          </a:p>
          <a:p>
            <a:endParaRPr lang="en-US" sz="1800" dirty="0">
              <a:latin typeface="Arial"/>
              <a:cs typeface="Arial"/>
            </a:endParaRPr>
          </a:p>
          <a:p>
            <a:r>
              <a:rPr lang="en-US" b="1" i="1" dirty="0"/>
              <a:t>VHA Notice 2021-22 §4 "</a:t>
            </a:r>
            <a:r>
              <a:rPr lang="en-US" dirty="0"/>
              <a:t>All new or recertified VISN policies, MCPs, and SOPs must be formatted using the standardized templates and meet the elements of the standardized definitions … All new or recertified local documents developing or implementing policy must be the appropriate type and are limited to the document types listed in Appendix A … VISN policies and MCPs must not be developed or recertified where citation of national policy is sufficient for operation at the VISN or VA medical facility, as determined by appropriate VISN or VA medical facility leadership. NOTE: VISN policies or MCPs that are copied and pasted from the corresponding national policy must not be developed."</a:t>
            </a:r>
            <a:endParaRPr lang="en-US" dirty="0">
              <a:cs typeface="Calibri"/>
            </a:endParaRPr>
          </a:p>
          <a:p>
            <a:endParaRPr lang="en-US" dirty="0">
              <a:cs typeface="Calibri"/>
            </a:endParaRPr>
          </a:p>
          <a:p>
            <a:r>
              <a:rPr lang="en-US" dirty="0"/>
              <a:t>EXAMPLE definitions given by ORO as suggestions for minor and major changes were:</a:t>
            </a:r>
            <a:endParaRPr lang="en-US" dirty="0">
              <a:cs typeface="Calibri"/>
            </a:endParaRPr>
          </a:p>
          <a:p>
            <a:r>
              <a:rPr lang="en-US" dirty="0"/>
              <a:t>"Minor changes are define as those that do not substantially affect research design and do not involve space or changes in contracts or funding.</a:t>
            </a:r>
            <a:endParaRPr lang="en-US" dirty="0">
              <a:cs typeface="Calibri"/>
            </a:endParaRPr>
          </a:p>
          <a:p>
            <a:r>
              <a:rPr lang="en-US" dirty="0"/>
              <a:t>Major changes would be those that affect the scope of the project, such as changes in aims, investigators, and/or funding."</a:t>
            </a:r>
            <a:endParaRPr lang="en-US" dirty="0">
              <a:cs typeface="Calibri"/>
            </a:endParaRPr>
          </a:p>
          <a:p>
            <a:r>
              <a:rPr lang="en-US" dirty="0"/>
              <a:t>This language is not required.</a:t>
            </a:r>
            <a:endParaRPr lang="en-US" dirty="0">
              <a:cs typeface="Calibri"/>
            </a:endParaRPr>
          </a:p>
          <a:p>
            <a:endParaRPr lang="en-US" sz="2000">
              <a:cs typeface="Calibri"/>
            </a:endParaRPr>
          </a:p>
        </p:txBody>
      </p:sp>
      <p:sp>
        <p:nvSpPr>
          <p:cNvPr id="4" name="Slide Number Placeholder 3"/>
          <p:cNvSpPr>
            <a:spLocks noGrp="1"/>
          </p:cNvSpPr>
          <p:nvPr>
            <p:ph type="sldNum" sz="quarter" idx="5"/>
          </p:nvPr>
        </p:nvSpPr>
        <p:spPr/>
        <p:txBody>
          <a:bodyPr/>
          <a:lstStyle/>
          <a:p>
            <a:fld id="{BB0224B0-4A02-472A-9B3A-DEC4FEC9C03D}" type="slidenum">
              <a:rPr lang="en-US" smtClean="0"/>
              <a:t>10</a:t>
            </a:fld>
            <a:endParaRPr lang="en-US"/>
          </a:p>
        </p:txBody>
      </p:sp>
    </p:spTree>
    <p:extLst>
      <p:ext uri="{BB962C8B-B14F-4D97-AF65-F5344CB8AC3E}">
        <p14:creationId xmlns:p14="http://schemas.microsoft.com/office/powerpoint/2010/main" val="423787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11</a:t>
            </a:fld>
            <a:endParaRPr lang="en-US"/>
          </a:p>
        </p:txBody>
      </p:sp>
    </p:spTree>
    <p:extLst>
      <p:ext uri="{BB962C8B-B14F-4D97-AF65-F5344CB8AC3E}">
        <p14:creationId xmlns:p14="http://schemas.microsoft.com/office/powerpoint/2010/main" val="90851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13</a:t>
            </a:fld>
            <a:endParaRPr lang="en-US"/>
          </a:p>
        </p:txBody>
      </p:sp>
    </p:spTree>
    <p:extLst>
      <p:ext uri="{BB962C8B-B14F-4D97-AF65-F5344CB8AC3E}">
        <p14:creationId xmlns:p14="http://schemas.microsoft.com/office/powerpoint/2010/main" val="381240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14</a:t>
            </a:fld>
            <a:endParaRPr lang="en-US"/>
          </a:p>
        </p:txBody>
      </p:sp>
    </p:spTree>
    <p:extLst>
      <p:ext uri="{BB962C8B-B14F-4D97-AF65-F5344CB8AC3E}">
        <p14:creationId xmlns:p14="http://schemas.microsoft.com/office/powerpoint/2010/main" val="341511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1" u="none" strike="noStrike" baseline="0">
                <a:solidFill>
                  <a:srgbClr val="000000"/>
                </a:solidFill>
                <a:latin typeface="Arial" panose="020B0604020202020204" pitchFamily="34" charset="0"/>
              </a:rPr>
              <a:t>VHA Directive 1200.05(2) section 17.d.  </a:t>
            </a:r>
            <a:r>
              <a:rPr lang="en-US" sz="1800" b="0" i="0" u="none" strike="noStrike" baseline="0">
                <a:solidFill>
                  <a:srgbClr val="000000"/>
                </a:solidFill>
                <a:latin typeface="Arial" panose="020B0604020202020204" pitchFamily="34" charset="0"/>
              </a:rPr>
              <a:t>“</a:t>
            </a:r>
            <a:r>
              <a:rPr lang="en-US" sz="1800" b="1" i="0" u="none" strike="noStrike" baseline="0">
                <a:solidFill>
                  <a:srgbClr val="000000"/>
                </a:solidFill>
                <a:latin typeface="Arial" panose="020B0604020202020204" pitchFamily="34" charset="0"/>
              </a:rPr>
              <a:t>Basic Elements of Informed Consent. </a:t>
            </a:r>
            <a:r>
              <a:rPr lang="en-US" sz="1800" b="0" i="0" u="none" strike="noStrike" baseline="0">
                <a:solidFill>
                  <a:srgbClr val="000000"/>
                </a:solidFill>
                <a:latin typeface="Arial" panose="020B0604020202020204" pitchFamily="34" charset="0"/>
              </a:rPr>
              <a:t>Except as provided in section 17.g. or h., in seeking informed consent the following information must be provided to each subject or LAR: … (8) A statement that participation is voluntary, refusal to participate involves no penalty or loss of benefits to which the subject is otherwise entitled, and that the subject may discontinue participation at any time without penalty or loss of benefits to which the subject is otherwise entitled.  (9) For any research compliant with the 2018 Requirements, a statement about any research that involves the collection of identifiable private information or identifiable biospecimens:  (a) A statement that identifiers might be removed from the identifiable private information or identifiable biospecimens and that, after such removal, the information or biospecimens could be used for future research studies or distributed to another investigator for future research studies without additional informed consent from the subject or the LAR, if this might be a possibility; or (b) A statement that the subject's information or biospecimens collected as part of the research, even if identifiers are removed, will not be used or distributed for future research studies.” </a:t>
            </a:r>
          </a:p>
          <a:p>
            <a:pPr algn="l"/>
            <a:endParaRPr lang="en-US" sz="1800" b="0" i="0" u="none" strike="noStrike" baseline="0">
              <a:solidFill>
                <a:srgbClr val="000000"/>
              </a:solidFill>
              <a:latin typeface="Arial" panose="020B0604020202020204" pitchFamily="34" charset="0"/>
            </a:endParaRPr>
          </a:p>
          <a:p>
            <a:pPr algn="l"/>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B04CFE3-33AF-415B-A842-51E05F62446F}" type="slidenum">
              <a:rPr lang="en-US" smtClean="0"/>
              <a:t>15</a:t>
            </a:fld>
            <a:endParaRPr lang="en-US"/>
          </a:p>
        </p:txBody>
      </p:sp>
    </p:spTree>
    <p:extLst>
      <p:ext uri="{BB962C8B-B14F-4D97-AF65-F5344CB8AC3E}">
        <p14:creationId xmlns:p14="http://schemas.microsoft.com/office/powerpoint/2010/main" val="304403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VHA Directive 1200.05 §17.e(10).</a:t>
            </a:r>
            <a:r>
              <a:rPr lang="en-US"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“When appropriate, one or more of the following elements of information shall also be provided to each subject or LAR: … [A] statement that informs VA research subjects that they or their insurance will not be charged for any costs related to the research.”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Calibri" panose="020F0502020204030204" pitchFamily="34" charset="0"/>
                <a:cs typeface="Arial" panose="020B0604020202020204" pitchFamily="34" charset="0"/>
              </a:rPr>
              <a:t>   </a:t>
            </a:r>
          </a:p>
          <a:p>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16</a:t>
            </a:fld>
            <a:endParaRPr lang="en-US"/>
          </a:p>
        </p:txBody>
      </p:sp>
    </p:spTree>
    <p:extLst>
      <p:ext uri="{BB962C8B-B14F-4D97-AF65-F5344CB8AC3E}">
        <p14:creationId xmlns:p14="http://schemas.microsoft.com/office/powerpoint/2010/main" val="425705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§§23.b.</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IRB must document the following [when approving a waiver of HIPAA authorization]: …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(3) Statement that the waiver of HIPAA authorization satisfies the following criteria: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 The use or disclosure of PHI involves no more than a minimal risk to the privacy of individuals based on the presence of the following elements: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 An adequate plan to protect the identifiers from improper use and disclosure;  2. An adequate plan to destroy the identifiers at the earliest opportunity consistent with conduct of research, unless there is a health or research justification for retaining the identifiers or such retention is otherwise required by law (e.g., to satisfy records retention requirements). NOTE: Records are required to be disposed in accordance with VHA RCS 10-1; and 3. Adequate written assurances that the PHI will not be reused or disclosed except as required by law, for authorized oversight of the research for which the use or disclosure of PHI would be permitted by the Privacy Rule.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 The research could not practicably be conducted without the waiver; and</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 The research could not practicably be conducted without access to and use of the requested information.</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 A brief description of the PHI for which the IRB has determined use or disclosure to be necessary.”</a:t>
            </a:r>
          </a:p>
          <a:p>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17</a:t>
            </a:fld>
            <a:endParaRPr lang="en-US"/>
          </a:p>
        </p:txBody>
      </p:sp>
    </p:spTree>
    <p:extLst>
      <p:ext uri="{BB962C8B-B14F-4D97-AF65-F5344CB8AC3E}">
        <p14:creationId xmlns:p14="http://schemas.microsoft.com/office/powerpoint/2010/main" val="133539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§23.b(6). </a:t>
            </a:r>
            <a:r>
              <a:rPr lang="en-US" sz="1800">
                <a:effectLst/>
                <a:latin typeface="Calibri" panose="020F0502020204030204" pitchFamily="34" charset="0"/>
                <a:ea typeface="Calibri" panose="020F0502020204030204" pitchFamily="34" charset="0"/>
                <a:cs typeface="Times New Roman" panose="02020603050405020304" pitchFamily="18" charset="0"/>
              </a:rPr>
              <a:t> “[T]he IRB must document the following [when approving a waiver of HIPAA authorization]: … Signature of the Chair of the IRB, or a qualified voting member of the IRB designated by the Chair, on the HIPAA authorization waiver document.  NOTE:  Signatures may be electronic if they meet VA requirements for electronic signatures.  NOTE:  If the IRB does not document the waiver or alteration of authorization as required, the waiver or alteration of authorization is not valid.”</a:t>
            </a:r>
          </a:p>
          <a:p>
            <a:pPr>
              <a:lnSpc>
                <a:spcPct val="115000"/>
              </a:lnSpc>
              <a:spcBef>
                <a:spcPts val="0"/>
              </a:spcBef>
            </a:pPr>
            <a:endParaRPr lang="en-US" sz="1200">
              <a:highlight>
                <a:srgbClr val="FFFF00"/>
              </a:highlight>
              <a:latin typeface="Calibri" panose="020F050202020403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2B04CFE3-33AF-415B-A842-51E05F62446F}" type="slidenum">
              <a:rPr lang="en-US" smtClean="0"/>
              <a:t>18</a:t>
            </a:fld>
            <a:endParaRPr lang="en-US"/>
          </a:p>
        </p:txBody>
      </p:sp>
    </p:spTree>
    <p:extLst>
      <p:ext uri="{BB962C8B-B14F-4D97-AF65-F5344CB8AC3E}">
        <p14:creationId xmlns:p14="http://schemas.microsoft.com/office/powerpoint/2010/main" val="203333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19</a:t>
            </a:fld>
            <a:endParaRPr lang="en-US"/>
          </a:p>
        </p:txBody>
      </p:sp>
    </p:spTree>
    <p:extLst>
      <p:ext uri="{BB962C8B-B14F-4D97-AF65-F5344CB8AC3E}">
        <p14:creationId xmlns:p14="http://schemas.microsoft.com/office/powerpoint/2010/main" val="105152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SACHRP recommendation on benign behavioral intervention</a:t>
            </a:r>
          </a:p>
          <a:p>
            <a:pPr algn="l"/>
            <a:r>
              <a:rPr lang="en-US" dirty="0">
                <a:hlinkClick r:id="rId3"/>
              </a:rPr>
              <a:t>https://www.hhs.gov/ohrp/sachrp-committee/recommendations/attachment-b-august-2-2017.html</a:t>
            </a:r>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20</a:t>
            </a:fld>
            <a:endParaRPr lang="en-US"/>
          </a:p>
        </p:txBody>
      </p:sp>
    </p:spTree>
    <p:extLst>
      <p:ext uri="{BB962C8B-B14F-4D97-AF65-F5344CB8AC3E}">
        <p14:creationId xmlns:p14="http://schemas.microsoft.com/office/powerpoint/2010/main" val="396781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2</a:t>
            </a:fld>
            <a:endParaRPr lang="en-US"/>
          </a:p>
        </p:txBody>
      </p:sp>
    </p:spTree>
    <p:extLst>
      <p:ext uri="{BB962C8B-B14F-4D97-AF65-F5344CB8AC3E}">
        <p14:creationId xmlns:p14="http://schemas.microsoft.com/office/powerpoint/2010/main" val="146353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effectLst/>
                <a:latin typeface="Calibri" panose="020F0502020204030204" pitchFamily="34" charset="0"/>
                <a:ea typeface="Times New Roman" panose="02020603050405020304" pitchFamily="18" charset="0"/>
              </a:rPr>
              <a:t>Reference(s):</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i="1">
                <a:effectLst/>
                <a:latin typeface="Calibri" panose="020F0502020204030204" pitchFamily="34" charset="0"/>
                <a:ea typeface="Times New Roman" panose="02020603050405020304" pitchFamily="18" charset="0"/>
              </a:rPr>
              <a:t>VHA Directive 1200.05(2) §12.a.</a:t>
            </a:r>
            <a:r>
              <a:rPr lang="en-US" sz="1800">
                <a:effectLst/>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In order to approve research covered by this directive, the IRB must determine that all of the following requirements are satisfied: … (4) </a:t>
            </a:r>
            <a:r>
              <a:rPr lang="en-US" sz="1800">
                <a:effectLst/>
                <a:latin typeface="Calibri" panose="020F0502020204030204" pitchFamily="34" charset="0"/>
                <a:ea typeface="Times New Roman" panose="02020603050405020304" pitchFamily="18" charset="0"/>
              </a:rPr>
              <a:t>Informed consent will be sought from each prospective subject or the subject’s [Legally Authorized Representative (LAR)] … ; (5) Informed consent will be appropriately documented or appropriately waived….”</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i="1">
                <a:effectLst/>
                <a:latin typeface="Calibri" panose="020F050202020403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i="1">
                <a:effectLst/>
                <a:latin typeface="Calibri" panose="020F0502020204030204" pitchFamily="34" charset="0"/>
                <a:ea typeface="Times New Roman" panose="02020603050405020304" pitchFamily="18" charset="0"/>
              </a:rPr>
              <a:t>VHA Directive 1200.05(2) §5.g.</a:t>
            </a:r>
            <a:r>
              <a:rPr lang="en-US" sz="1800">
                <a:effectLst/>
                <a:latin typeface="Calibri" panose="020F0502020204030204" pitchFamily="34" charset="0"/>
                <a:ea typeface="Times New Roman" panose="02020603050405020304" pitchFamily="18" charset="0"/>
              </a:rPr>
              <a:t>  “</a:t>
            </a:r>
            <a:r>
              <a:rPr lang="en-US" sz="1800" b="1" u="sng">
                <a:effectLst/>
                <a:latin typeface="Calibri" panose="020F0502020204030204" pitchFamily="34" charset="0"/>
                <a:ea typeface="Times New Roman" panose="02020603050405020304" pitchFamily="18" charset="0"/>
              </a:rPr>
              <a:t>VA Investigators.</a:t>
            </a:r>
            <a:r>
              <a:rPr lang="en-US" sz="1800">
                <a:effectLst/>
                <a:latin typeface="Calibri" panose="020F0502020204030204" pitchFamily="34" charset="0"/>
                <a:ea typeface="Times New Roman" panose="02020603050405020304" pitchFamily="18" charset="0"/>
              </a:rPr>
              <a:t>  Each VA Investigator is responsible for: … (9) Obtaining and documenting legally effective informed consent of the subject or the subject's LAR prospectively that is in alignment with ethical principles that govern informed consent for research.  The only exceptions are if the IRB determines the research is exempt, or approves a waiver of the informed consent process, or approves a waiver of the signed informed consent document.”</a:t>
            </a:r>
          </a:p>
          <a:p>
            <a:pPr marL="0" marR="0">
              <a:spcBef>
                <a:spcPts val="0"/>
              </a:spcBef>
              <a:spcAft>
                <a:spcPts val="0"/>
              </a:spcAft>
            </a:pPr>
            <a:endParaRPr lang="en-US"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solidFill>
                  <a:srgbClr val="000000"/>
                </a:solidFill>
                <a:effectLst/>
                <a:latin typeface="Arial" panose="020B0604020202020204" pitchFamily="34" charset="0"/>
                <a:ea typeface="Times New Roman" panose="02020603050405020304" pitchFamily="18" charset="0"/>
              </a:rPr>
              <a:t>VHA Directive 1200.05(2) §9.e(3).</a:t>
            </a:r>
            <a:r>
              <a:rPr lang="en-US" sz="1800">
                <a:solidFill>
                  <a:srgbClr val="000000"/>
                </a:solidFill>
                <a:effectLst/>
                <a:latin typeface="Arial" panose="020B0604020202020204" pitchFamily="34" charset="0"/>
                <a:ea typeface="Times New Roman" panose="02020603050405020304" pitchFamily="18" charset="0"/>
              </a:rPr>
              <a:t> </a:t>
            </a:r>
            <a:r>
              <a:rPr lang="en-US" sz="1800">
                <a:solidFill>
                  <a:srgbClr val="000000"/>
                </a:solidFill>
                <a:effectLst/>
                <a:latin typeface="Arial" panose="020B0604020202020204" pitchFamily="34" charset="0"/>
                <a:ea typeface="Calibri" panose="020F0502020204030204" pitchFamily="34" charset="0"/>
              </a:rPr>
              <a:t> “For research subject to the 2018 Requirements, if the IRB requires continuing review for any of the … circumstances [set forth in §9.e(2)], it must document its rationale for requiring continuing review in its communication to the investigator and institution.”</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Calibri" panose="020F0502020204030204" pitchFamily="34" charset="0"/>
                <a:ea typeface="Times New Roman" panose="02020603050405020304" pitchFamily="18" charset="0"/>
                <a:cs typeface="Times New Roman" panose="02020603050405020304" pitchFamily="18" charset="0"/>
              </a:rPr>
              <a:t>VHA Directive 1200.05(2) §9.e(2).</a:t>
            </a:r>
            <a:r>
              <a:rPr lang="en-US" sz="1800">
                <a:effectLst/>
                <a:latin typeface="Calibri" panose="020F0502020204030204" pitchFamily="34" charset="0"/>
                <a:ea typeface="Times New Roman" panose="02020603050405020304" pitchFamily="18" charset="0"/>
                <a:cs typeface="Times New Roman" panose="02020603050405020304" pitchFamily="18" charset="0"/>
              </a:rPr>
              <a:t>  “For research subject to the 2018 Requirements, unless the IRB determines otherwise, continuing review is not required in the following circumstances:  (a) Research eligible for expedited review….”</a:t>
            </a:r>
            <a:endParaRPr lang="en-US" sz="180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4CFE3-33AF-415B-A842-51E05F62446F}" type="slidenum">
              <a:rPr lang="en-US" smtClean="0"/>
              <a:t>21</a:t>
            </a:fld>
            <a:endParaRPr lang="en-US"/>
          </a:p>
        </p:txBody>
      </p:sp>
    </p:spTree>
    <p:extLst>
      <p:ext uri="{BB962C8B-B14F-4D97-AF65-F5344CB8AC3E}">
        <p14:creationId xmlns:p14="http://schemas.microsoft.com/office/powerpoint/2010/main" val="42369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1" kern="1200">
                <a:effectLst/>
                <a:latin typeface="Calibri" panose="020F0502020204030204" pitchFamily="34" charset="0"/>
                <a:ea typeface="Times New Roman" panose="02020603050405020304" pitchFamily="18" charset="0"/>
                <a:cs typeface="Calibri" panose="020F0502020204030204" pitchFamily="34" charset="0"/>
              </a:rPr>
              <a:t>VHA Directive 1200.05(2) </a:t>
            </a:r>
            <a:r>
              <a:rPr lang="en-US" sz="1800" b="1" i="1" kern="1200">
                <a:effectLst/>
                <a:latin typeface="Calibri" panose="020F0502020204030204" pitchFamily="34" charset="0"/>
                <a:ea typeface="Times New Roman" panose="02020603050405020304" pitchFamily="18" charset="0"/>
              </a:rPr>
              <a:t>§5.f(5)</a:t>
            </a:r>
            <a:r>
              <a:rPr lang="en-US" sz="1800" kern="1200">
                <a:effectLst/>
                <a:latin typeface="Calibri" panose="020F0502020204030204" pitchFamily="34" charset="0"/>
                <a:ea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Each VA medical facility Director is responsible for: … Ensuring that a documented procedure is in place for determining when a research activity approved by the IRB, prior to January 21, 2019, can transition to the 2018 Requirements, if applicable. The documented procedure must list what individuals or groups are designated to make the determinations. NOTE: Investigators may not make a determination that their studies can be transitioned to the 2018 Requirements.”</a:t>
            </a:r>
          </a:p>
          <a:p>
            <a:pPr marL="0" marR="0">
              <a:lnSpc>
                <a:spcPct val="107000"/>
              </a:lnSpc>
              <a:spcBef>
                <a:spcPts val="0"/>
              </a:spcBef>
              <a:spcAft>
                <a:spcPts val="0"/>
              </a:spcAft>
            </a:pPr>
            <a:r>
              <a:rPr lang="en-US" sz="1800" kern="12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kern="1200">
                <a:effectLst/>
                <a:latin typeface="Calibri" panose="020F0502020204030204" pitchFamily="34" charset="0"/>
                <a:ea typeface="Times New Roman" panose="02020603050405020304" pitchFamily="18" charset="0"/>
              </a:rPr>
              <a:t>VHA Directive 1200.05(2) §11.d</a:t>
            </a:r>
            <a:r>
              <a:rPr lang="en-US" sz="1800" kern="1200">
                <a:effectLst/>
                <a:latin typeface="Calibri" panose="020F0502020204030204" pitchFamily="34" charset="0"/>
                <a:ea typeface="Times New Roman" panose="02020603050405020304" pitchFamily="18" charset="0"/>
              </a:rPr>
              <a:t>.  “The IRB must have a written procedure for informing … investigators, and the R&amp;D Committee of the decision and the expedited review eligibility category for any expedited review actions.”</a:t>
            </a:r>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22</a:t>
            </a:fld>
            <a:endParaRPr lang="en-US"/>
          </a:p>
        </p:txBody>
      </p:sp>
    </p:spTree>
    <p:extLst>
      <p:ext uri="{BB962C8B-B14F-4D97-AF65-F5344CB8AC3E}">
        <p14:creationId xmlns:p14="http://schemas.microsoft.com/office/powerpoint/2010/main" val="1855675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VHA Directive 1200.05(2) </a:t>
            </a:r>
            <a:r>
              <a:rPr lang="en-US" sz="1800" b="1" i="1" kern="1200">
                <a:effectLst/>
                <a:latin typeface="Calibri" panose="020F0502020204030204" pitchFamily="34" charset="0"/>
                <a:ea typeface="Calibri" panose="020F0502020204030204" pitchFamily="34" charset="0"/>
                <a:cs typeface="Calibri" panose="020F0502020204030204" pitchFamily="34" charset="0"/>
              </a:rPr>
              <a:t>§8.a(4)</a:t>
            </a:r>
            <a:r>
              <a:rPr lang="en-US" sz="1800" b="0" i="0" kern="1200">
                <a:effectLst/>
                <a:latin typeface="Calibri" panose="020F0502020204030204" pitchFamily="34" charset="0"/>
                <a:ea typeface="Calibri" panose="020F0502020204030204" pitchFamily="34" charset="0"/>
                <a:cs typeface="Calibri" panose="020F0502020204030204" pitchFamily="34" charset="0"/>
              </a:rPr>
              <a:t>.  </a:t>
            </a:r>
            <a:r>
              <a:rPr lang="en-US" sz="1800" b="0" i="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The IRB must establish and follow written SOPs that include, but are not limited to, procedures for: … Ensuring prompt reporting to the IRB, appropriate institutional officials, department or agency head, ORO, and OHRP of: (i) any unanticipated problems involving risks to subjects or others, or any serious or continuing noncompliance with this policy or the requirements or determinations of the IRB, and (ii) any suspension or termination of IRB approval. </a:t>
            </a:r>
            <a:r>
              <a:rPr lang="en-US" sz="1800" b="1" i="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NOTE: </a:t>
            </a:r>
            <a:r>
              <a:rPr lang="en-US" sz="1800" i="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Requirements for reporting to ORO are discussed in VHA Handbook 1058.01. VA studies under the oversight of FDA must be reported to FDA as specified in FDA regulations.”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B04CFE3-33AF-415B-A842-51E05F62446F}" type="slidenum">
              <a:rPr lang="en-US" smtClean="0"/>
              <a:t>23</a:t>
            </a:fld>
            <a:endParaRPr lang="en-US"/>
          </a:p>
        </p:txBody>
      </p:sp>
    </p:spTree>
    <p:extLst>
      <p:ext uri="{BB962C8B-B14F-4D97-AF65-F5344CB8AC3E}">
        <p14:creationId xmlns:p14="http://schemas.microsoft.com/office/powerpoint/2010/main" val="4143431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kern="1200">
                <a:effectLst/>
                <a:latin typeface="Calibri" panose="020F0502020204030204" pitchFamily="34" charset="0"/>
                <a:ea typeface="Calibri" panose="020F0502020204030204" pitchFamily="34" charset="0"/>
                <a:cs typeface="Calibri" panose="020F0502020204030204" pitchFamily="34" charset="0"/>
              </a:rPr>
              <a:t>VHA Directive 1200.05(2) </a:t>
            </a:r>
            <a:r>
              <a:rPr lang="en-US" sz="1800" b="1" i="1">
                <a:latin typeface="Calibri" panose="020F0502020204030204" pitchFamily="34" charset="0"/>
              </a:rPr>
              <a:t>§</a:t>
            </a:r>
            <a:r>
              <a:rPr lang="en-US" sz="1800" b="1" i="1" kern="1200">
                <a:effectLst/>
                <a:ea typeface="MS PGothic" panose="020B0600070205080204" pitchFamily="34" charset="-128"/>
                <a:cs typeface="Arial" panose="020B0604020202020204" pitchFamily="34" charset="0"/>
              </a:rPr>
              <a:t>8.c.  </a:t>
            </a:r>
            <a:r>
              <a:rPr lang="en-US" sz="1800" kern="1200">
                <a:effectLst/>
                <a:ea typeface="MS PGothic" panose="020B0600070205080204" pitchFamily="34" charset="-128"/>
                <a:cs typeface="Arial" panose="020B0604020202020204" pitchFamily="34" charset="0"/>
              </a:rPr>
              <a:t>“</a:t>
            </a:r>
            <a:r>
              <a:rPr lang="en-US" sz="1800">
                <a:effectLst/>
                <a:latin typeface="Calibri" panose="020F0502020204030204" pitchFamily="34" charset="0"/>
                <a:ea typeface="Calibri" panose="020F0502020204030204" pitchFamily="34" charset="0"/>
                <a:cs typeface="Times New Roman" panose="02020603050405020304" pitchFamily="18" charset="0"/>
              </a:rPr>
              <a:t>Minutes of IRB meetings must be in sufficient detail to show attendance at the meetings; actions taken by the IRB; the vote on these actions including the number of members voting for, against, and abstaining; the basis for requiring changes in or disapproving research; and a written summary of the discussion of controverted issues and their resolution.</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 For protocols reviewed by the convened IRB, the IRB minutes must document that the IRB determined that all of the criteria for approval of the research (see section 12) were satisfied.”</a:t>
            </a: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4CFE3-33AF-415B-A842-51E05F62446F}" type="slidenum">
              <a:rPr lang="en-US" smtClean="0"/>
              <a:t>24</a:t>
            </a:fld>
            <a:endParaRPr lang="en-US"/>
          </a:p>
        </p:txBody>
      </p:sp>
    </p:spTree>
    <p:extLst>
      <p:ext uri="{BB962C8B-B14F-4D97-AF65-F5344CB8AC3E}">
        <p14:creationId xmlns:p14="http://schemas.microsoft.com/office/powerpoint/2010/main" val="3006883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a:t>
            </a:r>
            <a:r>
              <a:rPr lang="en-US" sz="1800" b="1" i="1">
                <a:latin typeface="Calibri" panose="020F0502020204030204" pitchFamily="34" charset="0"/>
                <a:ea typeface="Calibri" panose="020F0502020204030204" pitchFamily="34" charset="0"/>
                <a:cs typeface="Times New Roman" panose="02020603050405020304" pitchFamily="18" charset="0"/>
              </a:rPr>
              <a:t>§8.a(1).</a:t>
            </a:r>
            <a:r>
              <a:rPr lang="en-US" sz="1800">
                <a:latin typeface="Calibri" panose="020F0502020204030204" pitchFamily="34" charset="0"/>
                <a:ea typeface="Calibri" panose="020F0502020204030204" pitchFamily="34" charset="0"/>
                <a:cs typeface="Times New Roman" panose="02020603050405020304" pitchFamily="18" charset="0"/>
              </a:rPr>
              <a:t>  “The IRB must establish and follow written SOPs that include, but are not limited to, procedures for:  Conducting initial and continuing review of research and reporting findings and actions to the investigator, the R&amp;D Committee, and the institution that is relying upon it.”</a:t>
            </a: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a:t>
            </a:r>
            <a:r>
              <a:rPr lang="en-US" sz="1800" b="1" i="1">
                <a:latin typeface="Calibri" panose="020F0502020204030204" pitchFamily="34" charset="0"/>
                <a:ea typeface="Calibri" panose="020F0502020204030204" pitchFamily="34" charset="0"/>
                <a:cs typeface="Times New Roman" panose="02020603050405020304" pitchFamily="18" charset="0"/>
              </a:rPr>
              <a:t>§9.e.</a:t>
            </a:r>
            <a:r>
              <a:rPr lang="en-US" sz="1800" b="0" i="0">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An institution’s IRB of Record must: … Conduct continuing review of research requiring review by the convened IRB at intervals appropriate to the degree of risk, not less than once per year unless it meets the criteria described in section 9.e.(2); … (2) For research subject to the 2018 Requirements, unless the IRB determines otherwise, continuing review is not required in the following circumstances: (a) Research eligible for expedited review; or (b) Research reviewed by the IRB in accordance with the limited IRB review; or</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 Research that has progressed to the point that it involves only one or both of the following, which are part of the IRB-approved study: 1. Data analysis, including analysis of identifiable private information or identifiable biospecimens, or 2. Accessing follow-up clinical data from procedures that subjects would undergo as part of clinical care.”</a:t>
            </a:r>
          </a:p>
        </p:txBody>
      </p:sp>
      <p:sp>
        <p:nvSpPr>
          <p:cNvPr id="4" name="Slide Number Placeholder 3"/>
          <p:cNvSpPr>
            <a:spLocks noGrp="1"/>
          </p:cNvSpPr>
          <p:nvPr>
            <p:ph type="sldNum" sz="quarter" idx="5"/>
          </p:nvPr>
        </p:nvSpPr>
        <p:spPr/>
        <p:txBody>
          <a:bodyPr/>
          <a:lstStyle/>
          <a:p>
            <a:fld id="{2B04CFE3-33AF-415B-A842-51E05F62446F}" type="slidenum">
              <a:rPr lang="en-US" smtClean="0"/>
              <a:t>25</a:t>
            </a:fld>
            <a:endParaRPr lang="en-US"/>
          </a:p>
        </p:txBody>
      </p:sp>
    </p:spTree>
    <p:extLst>
      <p:ext uri="{BB962C8B-B14F-4D97-AF65-F5344CB8AC3E}">
        <p14:creationId xmlns:p14="http://schemas.microsoft.com/office/powerpoint/2010/main" val="1807109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a:t>
            </a:r>
            <a:r>
              <a:rPr lang="en-US" sz="1800" b="1" i="1">
                <a:latin typeface="Calibri" panose="020F0502020204030204" pitchFamily="34" charset="0"/>
                <a:ea typeface="Calibri" panose="020F0502020204030204" pitchFamily="34" charset="0"/>
                <a:cs typeface="Times New Roman" panose="02020603050405020304" pitchFamily="18" charset="0"/>
              </a:rPr>
              <a:t>§8.a(1).</a:t>
            </a:r>
            <a:r>
              <a:rPr lang="en-US" sz="1800">
                <a:latin typeface="Calibri" panose="020F0502020204030204" pitchFamily="34" charset="0"/>
                <a:ea typeface="Calibri" panose="020F0502020204030204" pitchFamily="34" charset="0"/>
                <a:cs typeface="Times New Roman" panose="02020603050405020304" pitchFamily="18" charset="0"/>
              </a:rPr>
              <a:t>  “The IRB must establish and follow written SOPs that include, but are not limited to, procedures for:  Conducting initial and continuing review of research and reporting findings and actions to the investigator, the R&amp;D Committee, and the institution that is relying upon it.”</a:t>
            </a: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a:t>
            </a:r>
            <a:r>
              <a:rPr lang="en-US" sz="1800" b="1" i="1">
                <a:latin typeface="Calibri" panose="020F0502020204030204" pitchFamily="34" charset="0"/>
                <a:ea typeface="Calibri" panose="020F0502020204030204" pitchFamily="34" charset="0"/>
                <a:cs typeface="Times New Roman" panose="02020603050405020304" pitchFamily="18" charset="0"/>
              </a:rPr>
              <a:t>§9.e.</a:t>
            </a:r>
            <a:r>
              <a:rPr lang="en-US" sz="1800" b="0" i="0">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An institution’s IRB of Record must: … Conduct continuing review of research requiring review by the convened IRB at intervals appropriate to the degree of risk, not less than once per year unless it meets the criteria described in section 9.e.(2); … (2) For research subject to the 2018 Requirements, unless the IRB determines otherwise, continuing review is not required in the following circumstances: (a) Research eligible for expedited review; or (b) Research reviewed by the IRB in accordance with the limited IRB review; or</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 Research that has progressed to the point that it involves only one or both of the following, which are part of the IRB-approved study: 1. Data analysis, including analysis of identifiable private information or identifiable biospecimens, or 2. Accessing follow-up clinical data from procedures that subjects would undergo as part of clinical care.”</a:t>
            </a:r>
          </a:p>
        </p:txBody>
      </p:sp>
      <p:sp>
        <p:nvSpPr>
          <p:cNvPr id="4" name="Slide Number Placeholder 3"/>
          <p:cNvSpPr>
            <a:spLocks noGrp="1"/>
          </p:cNvSpPr>
          <p:nvPr>
            <p:ph type="sldNum" sz="quarter" idx="5"/>
          </p:nvPr>
        </p:nvSpPr>
        <p:spPr/>
        <p:txBody>
          <a:bodyPr/>
          <a:lstStyle/>
          <a:p>
            <a:fld id="{2B04CFE3-33AF-415B-A842-51E05F62446F}" type="slidenum">
              <a:rPr lang="en-US" smtClean="0"/>
              <a:t>26</a:t>
            </a:fld>
            <a:endParaRPr lang="en-US"/>
          </a:p>
        </p:txBody>
      </p:sp>
    </p:spTree>
    <p:extLst>
      <p:ext uri="{BB962C8B-B14F-4D97-AF65-F5344CB8AC3E}">
        <p14:creationId xmlns:p14="http://schemas.microsoft.com/office/powerpoint/2010/main" val="2753530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a:t>
            </a:r>
            <a:r>
              <a:rPr lang="en-US" sz="1800" b="1" i="1">
                <a:latin typeface="Calibri" panose="020F0502020204030204" pitchFamily="34" charset="0"/>
                <a:ea typeface="Calibri" panose="020F0502020204030204" pitchFamily="34" charset="0"/>
                <a:cs typeface="Times New Roman" panose="02020603050405020304" pitchFamily="18" charset="0"/>
              </a:rPr>
              <a:t>§8.a(1).</a:t>
            </a:r>
            <a:r>
              <a:rPr lang="en-US" sz="1800">
                <a:latin typeface="Calibri" panose="020F0502020204030204" pitchFamily="34" charset="0"/>
                <a:ea typeface="Calibri" panose="020F0502020204030204" pitchFamily="34" charset="0"/>
                <a:cs typeface="Times New Roman" panose="02020603050405020304" pitchFamily="18" charset="0"/>
              </a:rPr>
              <a:t>  “The IRB must establish and follow written SOPs that include, but are not limited to, procedures for:  Conducting initial and continuing review of research and reporting findings and actions to the investigator, the R&amp;D Committee, and the institution that is relying upon it.”</a:t>
            </a: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VHA Directive 1200.05(2) </a:t>
            </a:r>
            <a:r>
              <a:rPr lang="en-US" sz="1800" b="1" i="1">
                <a:latin typeface="Calibri" panose="020F0502020204030204" pitchFamily="34" charset="0"/>
                <a:ea typeface="Calibri" panose="020F0502020204030204" pitchFamily="34" charset="0"/>
                <a:cs typeface="Times New Roman" panose="02020603050405020304" pitchFamily="18" charset="0"/>
              </a:rPr>
              <a:t>§9.e.</a:t>
            </a:r>
            <a:r>
              <a:rPr lang="en-US" sz="1800" b="0" i="0">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An institution’s IRB of Record must: … Conduct continuing review of research requiring review by the convened IRB at intervals appropriate to the degree of risk, not less than once per year unless it meets the criteria described in section 9.e.(2); … (2) For research subject to the 2018 Requirements, unless the IRB determines otherwise, continuing review is not required in the following circumstances: (a) Research eligible for expedited review; or (b) Research reviewed by the IRB in accordance with the limited IRB review; or</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 Research that has progressed to the point that it involves only one or both of the following, which are part of the IRB-approved study: 1. Data analysis, including analysis of identifiable private information or identifiable biospecimens, or 2. Accessing follow-up clinical data from procedures that subjects would undergo as part of clinical care.”</a:t>
            </a:r>
          </a:p>
        </p:txBody>
      </p:sp>
      <p:sp>
        <p:nvSpPr>
          <p:cNvPr id="4" name="Slide Number Placeholder 3"/>
          <p:cNvSpPr>
            <a:spLocks noGrp="1"/>
          </p:cNvSpPr>
          <p:nvPr>
            <p:ph type="sldNum" sz="quarter" idx="5"/>
          </p:nvPr>
        </p:nvSpPr>
        <p:spPr/>
        <p:txBody>
          <a:bodyPr/>
          <a:lstStyle/>
          <a:p>
            <a:fld id="{2B04CFE3-33AF-415B-A842-51E05F62446F}" type="slidenum">
              <a:rPr lang="en-US" smtClean="0"/>
              <a:t>27</a:t>
            </a:fld>
            <a:endParaRPr lang="en-US"/>
          </a:p>
        </p:txBody>
      </p:sp>
    </p:spTree>
    <p:extLst>
      <p:ext uri="{BB962C8B-B14F-4D97-AF65-F5344CB8AC3E}">
        <p14:creationId xmlns:p14="http://schemas.microsoft.com/office/powerpoint/2010/main" val="353436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Ellen’s</a:t>
            </a:r>
          </a:p>
        </p:txBody>
      </p:sp>
      <p:sp>
        <p:nvSpPr>
          <p:cNvPr id="4" name="Slide Number Placeholder 3"/>
          <p:cNvSpPr>
            <a:spLocks noGrp="1"/>
          </p:cNvSpPr>
          <p:nvPr>
            <p:ph type="sldNum" sz="quarter" idx="5"/>
          </p:nvPr>
        </p:nvSpPr>
        <p:spPr/>
        <p:txBody>
          <a:bodyPr/>
          <a:lstStyle/>
          <a:p>
            <a:fld id="{2B04CFE3-33AF-415B-A842-51E05F62446F}" type="slidenum">
              <a:rPr lang="en-US" smtClean="0"/>
              <a:t>28</a:t>
            </a:fld>
            <a:endParaRPr lang="en-US"/>
          </a:p>
        </p:txBody>
      </p:sp>
    </p:spTree>
    <p:extLst>
      <p:ext uri="{BB962C8B-B14F-4D97-AF65-F5344CB8AC3E}">
        <p14:creationId xmlns:p14="http://schemas.microsoft.com/office/powerpoint/2010/main" val="296560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3</a:t>
            </a:fld>
            <a:endParaRPr lang="en-US"/>
          </a:p>
        </p:txBody>
      </p:sp>
    </p:spTree>
    <p:extLst>
      <p:ext uri="{BB962C8B-B14F-4D97-AF65-F5344CB8AC3E}">
        <p14:creationId xmlns:p14="http://schemas.microsoft.com/office/powerpoint/2010/main" val="339725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4</a:t>
            </a:fld>
            <a:endParaRPr lang="en-US"/>
          </a:p>
        </p:txBody>
      </p:sp>
    </p:spTree>
    <p:extLst>
      <p:ext uri="{BB962C8B-B14F-4D97-AF65-F5344CB8AC3E}">
        <p14:creationId xmlns:p14="http://schemas.microsoft.com/office/powerpoint/2010/main" val="67848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5</a:t>
            </a:fld>
            <a:endParaRPr lang="en-US"/>
          </a:p>
        </p:txBody>
      </p:sp>
    </p:spTree>
    <p:extLst>
      <p:ext uri="{BB962C8B-B14F-4D97-AF65-F5344CB8AC3E}">
        <p14:creationId xmlns:p14="http://schemas.microsoft.com/office/powerpoint/2010/main" val="9483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b="1" i="1">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200" b="1" i="1">
                <a:solidFill>
                  <a:srgbClr val="000000"/>
                </a:solidFill>
                <a:effectLst/>
                <a:latin typeface="Arial"/>
                <a:ea typeface="Times New Roman" panose="02020603050405020304" pitchFamily="18" charset="0"/>
                <a:cs typeface="Arial"/>
              </a:rPr>
              <a:t>VHA Directive 1200.01(1) §5.h(6).</a:t>
            </a:r>
            <a:r>
              <a:rPr lang="en-US" sz="1200" b="1">
                <a:solidFill>
                  <a:srgbClr val="000000"/>
                </a:solidFill>
                <a:effectLst/>
                <a:latin typeface="Arial"/>
                <a:ea typeface="Times New Roman" panose="02020603050405020304" pitchFamily="18" charset="0"/>
                <a:cs typeface="Arial"/>
              </a:rPr>
              <a:t> “The R&amp;D Committee is responsible for: …</a:t>
            </a:r>
            <a:r>
              <a:rPr lang="en-US" sz="1200">
                <a:solidFill>
                  <a:srgbClr val="000000"/>
                </a:solidFill>
                <a:effectLst/>
                <a:latin typeface="Arial"/>
                <a:ea typeface="Times New Roman" panose="02020603050405020304" pitchFamily="18" charset="0"/>
                <a:cs typeface="Arial"/>
              </a:rPr>
              <a:t> </a:t>
            </a:r>
            <a:r>
              <a:rPr lang="en-US" sz="1200" b="1">
                <a:solidFill>
                  <a:srgbClr val="000000"/>
                </a:solidFill>
                <a:effectLst/>
                <a:latin typeface="Arial"/>
                <a:ea typeface="Times New Roman" panose="02020603050405020304" pitchFamily="18" charset="0"/>
                <a:cs typeface="Arial"/>
              </a:rPr>
              <a:t>“Ensuring … Privacy Officer (PO) </a:t>
            </a:r>
            <a:r>
              <a:rPr lang="en-US" sz="1200">
                <a:solidFill>
                  <a:srgbClr val="000000"/>
                </a:solidFill>
                <a:effectLst/>
                <a:latin typeface="Arial"/>
                <a:ea typeface="Times New Roman" panose="02020603050405020304" pitchFamily="18" charset="0"/>
                <a:cs typeface="Arial"/>
              </a:rPr>
              <a:t>review of studies using human data are complete before a study is given final approval. NOTE: The R&amp;D Committee can approve contingent on … PO review.”</a:t>
            </a:r>
          </a:p>
          <a:p>
            <a:pPr marL="0" marR="0">
              <a:spcBef>
                <a:spcPts val="0"/>
              </a:spcBef>
              <a:spcAft>
                <a:spcPts val="0"/>
              </a:spcAft>
            </a:pPr>
            <a:r>
              <a:rPr lang="en-US" sz="1200">
                <a:solidFill>
                  <a:srgbClr val="000000"/>
                </a:solidFill>
                <a:effectLst/>
                <a:latin typeface="Arial"/>
                <a:ea typeface="Times New Roman" panose="02020603050405020304" pitchFamily="18" charset="0"/>
                <a:cs typeface="Arial"/>
              </a:rPr>
              <a:t> </a:t>
            </a:r>
          </a:p>
          <a:p>
            <a:pPr marL="0" marR="0">
              <a:spcBef>
                <a:spcPts val="0"/>
              </a:spcBef>
              <a:spcAft>
                <a:spcPts val="0"/>
              </a:spcAft>
            </a:pPr>
            <a:r>
              <a:rPr lang="en-US" sz="1200" b="1" i="1">
                <a:solidFill>
                  <a:srgbClr val="000000"/>
                </a:solidFill>
                <a:effectLst/>
                <a:latin typeface="Arial"/>
                <a:ea typeface="Times New Roman" panose="02020603050405020304" pitchFamily="18" charset="0"/>
                <a:cs typeface="Arial"/>
              </a:rPr>
              <a:t>VHA Directive 1605.03(1), Appendix D, §§1.k(5)&amp;(6).</a:t>
            </a:r>
            <a:r>
              <a:rPr lang="en-US" sz="1200" b="1">
                <a:solidFill>
                  <a:srgbClr val="000000"/>
                </a:solidFill>
                <a:effectLst/>
                <a:latin typeface="Arial"/>
                <a:ea typeface="Times New Roman" panose="02020603050405020304" pitchFamily="18" charset="0"/>
                <a:cs typeface="Arial"/>
              </a:rPr>
              <a:t> </a:t>
            </a:r>
            <a:r>
              <a:rPr lang="en-US" sz="1200">
                <a:solidFill>
                  <a:srgbClr val="000000"/>
                </a:solidFill>
                <a:effectLst/>
                <a:latin typeface="Arial"/>
                <a:ea typeface="Times New Roman" panose="02020603050405020304" pitchFamily="18" charset="0"/>
                <a:cs typeface="Arial"/>
              </a:rPr>
              <a:t>“The facility Privacy Officer must: … Conduct the preliminary research privacy review … for any human subjects study…. If the human subjects study requires IRB review, … the [preliminary] review is conducted prior to IRB review…. Conduct a final review prior to VA Research and Development approval to ensure that no further changes were made, which may impact the privacy and confidentiality of the study. This final review must be documented in accordance with VHA Directive 1605.”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endParaRPr>
          </a:p>
          <a:p>
            <a:pPr>
              <a:defRPr/>
            </a:pPr>
            <a:r>
              <a:rPr lang="en-US" sz="1200" b="1" i="1">
                <a:solidFill>
                  <a:srgbClr val="00B0F0"/>
                </a:solidFill>
                <a:effectLst/>
                <a:latin typeface="Arial"/>
                <a:ea typeface="Times New Roman" panose="02020603050405020304" pitchFamily="18" charset="0"/>
                <a:cs typeface="Arial"/>
              </a:rPr>
              <a:t>VHA Directive 1200.01(1) §5.h(6).</a:t>
            </a:r>
            <a:r>
              <a:rPr lang="en-US" b="1">
                <a:solidFill>
                  <a:srgbClr val="00B0F0"/>
                </a:solidFill>
                <a:latin typeface="Arial"/>
                <a:ea typeface="Times New Roman" panose="02020603050405020304" pitchFamily="18" charset="0"/>
                <a:cs typeface="Arial"/>
              </a:rPr>
              <a:t> </a:t>
            </a:r>
            <a:r>
              <a:rPr lang="en-US" sz="1200" b="1">
                <a:solidFill>
                  <a:srgbClr val="00B0F0"/>
                </a:solidFill>
                <a:effectLst/>
                <a:latin typeface="Arial"/>
                <a:ea typeface="Times New Roman" panose="02020603050405020304" pitchFamily="18" charset="0"/>
                <a:cs typeface="Arial"/>
              </a:rPr>
              <a:t> </a:t>
            </a:r>
            <a:r>
              <a:rPr lang="en-US" sz="1200">
                <a:solidFill>
                  <a:srgbClr val="00B0F0"/>
                </a:solidFill>
                <a:effectLst/>
                <a:latin typeface="Arial"/>
                <a:ea typeface="Times New Roman" panose="02020603050405020304" pitchFamily="18" charset="0"/>
                <a:cs typeface="Arial"/>
              </a:rPr>
              <a:t>“[T]he R&amp;D Committee is responsible for [e]</a:t>
            </a:r>
            <a:r>
              <a:rPr lang="en-US" sz="1200" err="1">
                <a:solidFill>
                  <a:srgbClr val="00B0F0"/>
                </a:solidFill>
                <a:effectLst/>
                <a:latin typeface="Arial"/>
                <a:ea typeface="Times New Roman" panose="02020603050405020304" pitchFamily="18" charset="0"/>
                <a:cs typeface="Arial"/>
              </a:rPr>
              <a:t>nsuring</a:t>
            </a:r>
            <a:r>
              <a:rPr lang="en-US" sz="1200">
                <a:solidFill>
                  <a:srgbClr val="00B0F0"/>
                </a:solidFill>
                <a:effectLst/>
                <a:latin typeface="Arial"/>
                <a:ea typeface="Times New Roman" panose="02020603050405020304" pitchFamily="18" charset="0"/>
                <a:cs typeface="Arial"/>
              </a:rPr>
              <a:t> Information System Security Officer (ISSO) review … is complete before a study is given final approval.”</a:t>
            </a:r>
            <a:r>
              <a:rPr lang="en-US">
                <a:solidFill>
                  <a:srgbClr val="00B0F0"/>
                </a:solidFill>
                <a:latin typeface="Arial"/>
                <a:ea typeface="Times New Roman" panose="02020603050405020304" pitchFamily="18" charset="0"/>
                <a:cs typeface="Arial"/>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a:effectLst/>
              <a:latin typeface="Arial" panose="020B0604020202020204" pitchFamily="34" charset="0"/>
              <a:ea typeface="Calibri" panose="020F0502020204030204" pitchFamily="34" charset="0"/>
              <a:cs typeface="Times New Roman" panose="02020603050405020304" pitchFamily="18" charset="0"/>
            </a:endParaRPr>
          </a:p>
          <a:p>
            <a:pPr>
              <a:defRPr/>
            </a:pPr>
            <a:r>
              <a:rPr lang="en-US" sz="1200" b="1" i="1">
                <a:effectLst/>
                <a:latin typeface="Arial"/>
                <a:ea typeface="Calibri" panose="020F0502020204030204" pitchFamily="34" charset="0"/>
                <a:cs typeface="Arial"/>
              </a:rPr>
              <a:t>VHA Directive 1200.01</a:t>
            </a:r>
            <a:r>
              <a:rPr lang="en-US" sz="1200" b="1" i="1">
                <a:solidFill>
                  <a:srgbClr val="00B0F0"/>
                </a:solidFill>
                <a:effectLst/>
                <a:latin typeface="Arial"/>
                <a:ea typeface="Calibri" panose="020F0502020204030204" pitchFamily="34" charset="0"/>
                <a:cs typeface="Arial"/>
              </a:rPr>
              <a:t>(1) </a:t>
            </a:r>
            <a:r>
              <a:rPr lang="en-US" sz="1200" b="1" i="1">
                <a:effectLst/>
                <a:latin typeface="Arial"/>
                <a:ea typeface="Calibri" panose="020F0502020204030204" pitchFamily="34" charset="0"/>
                <a:cs typeface="Arial"/>
              </a:rPr>
              <a:t>§9.b(1).</a:t>
            </a:r>
            <a:r>
              <a:rPr lang="en-US">
                <a:latin typeface="Arial"/>
                <a:ea typeface="Calibri" panose="020F0502020204030204" pitchFamily="34" charset="0"/>
                <a:cs typeface="Arial"/>
              </a:rPr>
              <a:t> </a:t>
            </a:r>
            <a:r>
              <a:rPr lang="en-US" sz="1200">
                <a:effectLst/>
                <a:latin typeface="Arial"/>
                <a:ea typeface="Calibri" panose="020F0502020204030204" pitchFamily="34" charset="0"/>
                <a:cs typeface="Arial"/>
              </a:rPr>
              <a:t> </a:t>
            </a:r>
            <a:r>
              <a:rPr lang="en-US" sz="1200">
                <a:solidFill>
                  <a:srgbClr val="00B0F0"/>
                </a:solidFill>
                <a:effectLst/>
                <a:latin typeface="Arial"/>
                <a:ea typeface="Calibri" panose="020F0502020204030204" pitchFamily="34" charset="0"/>
                <a:cs typeface="Arial"/>
              </a:rPr>
              <a:t>“…</a:t>
            </a:r>
            <a:r>
              <a:rPr lang="en-US" sz="1200">
                <a:effectLst/>
                <a:latin typeface="Arial"/>
                <a:ea typeface="Calibri" panose="020F0502020204030204" pitchFamily="34" charset="0"/>
                <a:cs typeface="Arial"/>
              </a:rPr>
              <a:t>Final approval may only be given after the R&amp;D Committee receives documentation from all applicable subcommittees of their review and non-contingent approval</a:t>
            </a:r>
            <a:r>
              <a:rPr lang="en-US" sz="1200">
                <a:solidFill>
                  <a:srgbClr val="00B0F0"/>
                </a:solidFill>
                <a:effectLst/>
                <a:latin typeface="Arial"/>
                <a:ea typeface="Calibri" panose="020F0502020204030204" pitchFamily="34" charset="0"/>
                <a:cs typeface="Arial"/>
              </a:rPr>
              <a:t>….”</a:t>
            </a:r>
          </a:p>
          <a:p>
            <a:pPr marL="0" marR="0">
              <a:lnSpc>
                <a:spcPct val="120000"/>
              </a:lnSpc>
              <a:spcBef>
                <a:spcPts val="0"/>
              </a:spcBef>
              <a:spcAft>
                <a:spcPts val="1000"/>
              </a:spcAft>
            </a:pPr>
            <a:endParaRPr lang="en-US" sz="1200" b="1" i="1">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US" sz="1200" b="1" i="1">
                <a:effectLst/>
                <a:latin typeface="Arial"/>
                <a:ea typeface="Times New Roman" panose="02020603050405020304" pitchFamily="18" charset="0"/>
                <a:cs typeface="Arial"/>
              </a:rPr>
              <a:t>VHA Directive 1200.01</a:t>
            </a:r>
            <a:r>
              <a:rPr lang="en-US" sz="1200" b="1" i="1">
                <a:solidFill>
                  <a:srgbClr val="00B0F0"/>
                </a:solidFill>
                <a:effectLst/>
                <a:latin typeface="Arial"/>
                <a:ea typeface="Times New Roman" panose="02020603050405020304" pitchFamily="18" charset="0"/>
                <a:cs typeface="Arial"/>
              </a:rPr>
              <a:t>(1) </a:t>
            </a:r>
            <a:r>
              <a:rPr lang="en-US" sz="1200" b="1" i="1">
                <a:effectLst/>
                <a:latin typeface="Arial"/>
                <a:ea typeface="Times New Roman" panose="02020603050405020304" pitchFamily="18" charset="0"/>
                <a:cs typeface="Arial"/>
              </a:rPr>
              <a:t>§5.f(4).</a:t>
            </a:r>
            <a:r>
              <a:rPr lang="en-US">
                <a:latin typeface="Arial"/>
                <a:ea typeface="Times New Roman" panose="02020603050405020304" pitchFamily="18" charset="0"/>
                <a:cs typeface="Arial"/>
              </a:rPr>
              <a:t> </a:t>
            </a:r>
            <a:r>
              <a:rPr lang="en-US" sz="1200">
                <a:effectLst/>
                <a:latin typeface="Arial"/>
                <a:ea typeface="Times New Roman" panose="02020603050405020304" pitchFamily="18" charset="0"/>
                <a:cs typeface="Arial"/>
              </a:rPr>
              <a:t> “</a:t>
            </a:r>
            <a:r>
              <a:rPr lang="en-US" sz="1200">
                <a:solidFill>
                  <a:srgbClr val="00B0F0"/>
                </a:solidFill>
                <a:effectLst/>
                <a:latin typeface="Arial"/>
                <a:ea typeface="Times New Roman" panose="02020603050405020304" pitchFamily="18" charset="0"/>
                <a:cs typeface="Arial"/>
              </a:rPr>
              <a:t>[</a:t>
            </a:r>
            <a:r>
              <a:rPr lang="en-US" sz="1200">
                <a:effectLst/>
                <a:latin typeface="Arial"/>
                <a:ea typeface="Times New Roman" panose="02020603050405020304" pitchFamily="18" charset="0"/>
                <a:cs typeface="Arial"/>
              </a:rPr>
              <a:t>Each VA medical facility Director is responsible for:</a:t>
            </a:r>
            <a:r>
              <a:rPr lang="en-US" sz="1200">
                <a:solidFill>
                  <a:srgbClr val="00B0F0"/>
                </a:solidFill>
                <a:effectLst/>
                <a:latin typeface="Arial"/>
                <a:ea typeface="Times New Roman" panose="02020603050405020304" pitchFamily="18" charset="0"/>
                <a:cs typeface="Arial"/>
              </a:rPr>
              <a:t>]</a:t>
            </a:r>
            <a:r>
              <a:rPr lang="en-US">
                <a:latin typeface="Arial"/>
                <a:ea typeface="Times New Roman" panose="02020603050405020304" pitchFamily="18" charset="0"/>
                <a:cs typeface="Arial"/>
              </a:rPr>
              <a:t> </a:t>
            </a:r>
            <a:r>
              <a:rPr lang="en-US" sz="1200">
                <a:effectLst/>
                <a:latin typeface="Arial"/>
                <a:ea typeface="Times New Roman" panose="02020603050405020304" pitchFamily="18" charset="0"/>
                <a:cs typeface="Arial"/>
              </a:rPr>
              <a:t> Ensuring that research in which the facility is engaged is approved by the appropriate R&amp;D Committee and subcommittees.”</a:t>
            </a:r>
          </a:p>
          <a:p>
            <a:pPr marL="0" marR="0">
              <a:lnSpc>
                <a:spcPct val="107000"/>
              </a:lnSpc>
              <a:spcBef>
                <a:spcPts val="0"/>
              </a:spcBef>
              <a:spcAft>
                <a:spcPts val="0"/>
              </a:spcAft>
            </a:pPr>
            <a:endParaRPr lang="en-US" sz="1200" b="1" i="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b="1" i="1">
                <a:effectLst/>
                <a:latin typeface="Arial"/>
                <a:ea typeface="Calibri" panose="020F0502020204030204" pitchFamily="34" charset="0"/>
                <a:cs typeface="Arial"/>
              </a:rPr>
              <a:t>VHA Directive 1200.01</a:t>
            </a:r>
            <a:r>
              <a:rPr lang="en-US" sz="1200" b="1" i="1">
                <a:solidFill>
                  <a:srgbClr val="00B0F0"/>
                </a:solidFill>
                <a:effectLst/>
                <a:latin typeface="Arial"/>
                <a:ea typeface="Calibri" panose="020F0502020204030204" pitchFamily="34" charset="0"/>
                <a:cs typeface="Arial"/>
              </a:rPr>
              <a:t>(1)</a:t>
            </a:r>
            <a:r>
              <a:rPr lang="en-US" sz="1200" b="1" i="1">
                <a:effectLst/>
                <a:latin typeface="Arial"/>
                <a:ea typeface="Calibri" panose="020F0502020204030204" pitchFamily="34" charset="0"/>
                <a:cs typeface="Arial"/>
              </a:rPr>
              <a:t> §5.g(2).</a:t>
            </a:r>
            <a:r>
              <a:rPr lang="en-US">
                <a:latin typeface="Arial"/>
                <a:ea typeface="Calibri" panose="020F0502020204030204" pitchFamily="34" charset="0"/>
                <a:cs typeface="Arial"/>
              </a:rPr>
              <a:t> </a:t>
            </a:r>
            <a:r>
              <a:rPr lang="en-US" sz="1200">
                <a:effectLst/>
                <a:latin typeface="Arial"/>
                <a:ea typeface="Calibri" panose="020F0502020204030204" pitchFamily="34" charset="0"/>
                <a:cs typeface="Arial"/>
              </a:rPr>
              <a:t> “</a:t>
            </a:r>
            <a:r>
              <a:rPr lang="en-US" sz="1200">
                <a:solidFill>
                  <a:srgbClr val="00B0F0"/>
                </a:solidFill>
                <a:effectLst/>
                <a:latin typeface="Arial"/>
                <a:ea typeface="Calibri" panose="020F0502020204030204" pitchFamily="34" charset="0"/>
                <a:cs typeface="Arial"/>
              </a:rPr>
              <a:t>[</a:t>
            </a:r>
            <a:r>
              <a:rPr lang="en-US" sz="1200">
                <a:effectLst/>
                <a:latin typeface="Arial"/>
                <a:ea typeface="Calibri" panose="020F0502020204030204" pitchFamily="34" charset="0"/>
                <a:cs typeface="Arial"/>
              </a:rPr>
              <a:t>The Associate Chief of Staff for Research and Development (ACOS/R&amp;D) is responsible for</a:t>
            </a:r>
            <a:r>
              <a:rPr lang="en-US" sz="1200">
                <a:solidFill>
                  <a:srgbClr val="00B0F0"/>
                </a:solidFill>
                <a:effectLst/>
                <a:latin typeface="Arial"/>
                <a:ea typeface="Calibri" panose="020F0502020204030204" pitchFamily="34" charset="0"/>
                <a:cs typeface="Arial"/>
              </a:rPr>
              <a:t>]</a:t>
            </a:r>
            <a:r>
              <a:rPr lang="en-US" sz="1200">
                <a:effectLst/>
                <a:latin typeface="Arial"/>
                <a:ea typeface="Calibri" panose="020F0502020204030204" pitchFamily="34" charset="0"/>
                <a:cs typeface="Arial"/>
              </a:rPr>
              <a:t>:</a:t>
            </a:r>
            <a:r>
              <a:rPr lang="en-US">
                <a:latin typeface="Arial"/>
                <a:ea typeface="Calibri" panose="020F0502020204030204" pitchFamily="34" charset="0"/>
                <a:cs typeface="Arial"/>
              </a:rPr>
              <a:t> </a:t>
            </a:r>
            <a:r>
              <a:rPr lang="en-US" sz="1200">
                <a:effectLst/>
                <a:latin typeface="Arial"/>
                <a:ea typeface="Calibri" panose="020F0502020204030204" pitchFamily="34" charset="0"/>
                <a:cs typeface="Arial"/>
              </a:rPr>
              <a:t> Notifying investigators, in writing, when a research project can be initiated….</a:t>
            </a:r>
            <a:r>
              <a:rPr lang="en-US">
                <a:latin typeface="Arial"/>
                <a:ea typeface="Calibri" panose="020F0502020204030204" pitchFamily="34" charset="0"/>
                <a:cs typeface="Arial"/>
              </a:rPr>
              <a:t> </a:t>
            </a:r>
            <a:r>
              <a:rPr lang="en-US" sz="1200">
                <a:effectLst/>
                <a:latin typeface="Arial"/>
                <a:ea typeface="Calibri" panose="020F0502020204030204" pitchFamily="34" charset="0"/>
                <a:cs typeface="Arial"/>
              </a:rPr>
              <a:t> This notification occurs only after the research project has been approved by all applicable R&amp;D Committee subcommittees and the R&amp;D Committee.”</a:t>
            </a:r>
          </a:p>
          <a:p>
            <a:pPr marL="0" marR="0">
              <a:lnSpc>
                <a:spcPct val="107000"/>
              </a:lnSpc>
              <a:spcBef>
                <a:spcPts val="0"/>
              </a:spcBef>
              <a:spcAft>
                <a:spcPts val="0"/>
              </a:spcAft>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0224B0-4A02-472A-9B3A-DEC4FEC9C03D}" type="slidenum">
              <a:rPr lang="en-US" smtClean="0"/>
              <a:t>6</a:t>
            </a:fld>
            <a:endParaRPr lang="en-US"/>
          </a:p>
        </p:txBody>
      </p:sp>
    </p:spTree>
    <p:extLst>
      <p:ext uri="{BB962C8B-B14F-4D97-AF65-F5344CB8AC3E}">
        <p14:creationId xmlns:p14="http://schemas.microsoft.com/office/powerpoint/2010/main" val="26608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a:p>
          <a:p>
            <a:r>
              <a:rPr lang="en-US" b="1" i="1"/>
              <a:t>VHA Directive 1200.01(1) §9.c(1).</a:t>
            </a:r>
            <a:r>
              <a:rPr lang="en-US"/>
              <a:t>  “</a:t>
            </a:r>
            <a:r>
              <a:rPr lang="en-US" b="1" u="sng"/>
              <a:t>R&amp;D Committee Review of Research Overseen by an External IRB.</a:t>
            </a:r>
            <a:r>
              <a:rPr lang="en-US"/>
              <a:t>  The R&amp;D Committee must determine, and specifically document its determination, that the research:  (a) Supports the VA mission and is relevant to the care of Veterans.  (b) Is scientifically meritorious.  (c) Ensures the security of VA Data, [ ] and storage of data … in accordance with all applicable requirements.…”</a:t>
            </a:r>
            <a:endParaRPr lang="en-US">
              <a:cs typeface="Calibri"/>
            </a:endParaRPr>
          </a:p>
          <a:p>
            <a:pPr>
              <a:lnSpc>
                <a:spcPct val="107000"/>
              </a:lnSpc>
            </a:pPr>
            <a:endParaRPr lang="en-US" b="1" i="1">
              <a:cs typeface="Calibri"/>
            </a:endParaRPr>
          </a:p>
          <a:p>
            <a:pPr>
              <a:lnSpc>
                <a:spcPct val="107000"/>
              </a:lnSpc>
            </a:pPr>
            <a:r>
              <a:rPr lang="en-US" b="1" i="1"/>
              <a:t>VHA Directive 1200.01(1) §9.d(3)</a:t>
            </a:r>
            <a:r>
              <a:rPr lang="en-US"/>
              <a:t>  “</a:t>
            </a:r>
            <a:r>
              <a:rPr lang="en-US" b="1" u="sng"/>
              <a:t>R&amp;D Committee Review of Research as the Only Oversight Committee.</a:t>
            </a:r>
            <a:r>
              <a:rPr lang="en-US"/>
              <a:t>...  Amendments to approved research must be submitted to the R&amp;D Committee for approval.”  </a:t>
            </a:r>
          </a:p>
        </p:txBody>
      </p:sp>
      <p:sp>
        <p:nvSpPr>
          <p:cNvPr id="4" name="Slide Number Placeholder 3"/>
          <p:cNvSpPr>
            <a:spLocks noGrp="1"/>
          </p:cNvSpPr>
          <p:nvPr>
            <p:ph type="sldNum" sz="quarter" idx="5"/>
          </p:nvPr>
        </p:nvSpPr>
        <p:spPr/>
        <p:txBody>
          <a:bodyPr/>
          <a:lstStyle/>
          <a:p>
            <a:fld id="{BB0224B0-4A02-472A-9B3A-DEC4FEC9C03D}" type="slidenum">
              <a:rPr lang="en-US" smtClean="0"/>
              <a:t>7</a:t>
            </a:fld>
            <a:endParaRPr lang="en-US"/>
          </a:p>
        </p:txBody>
      </p:sp>
    </p:spTree>
    <p:extLst>
      <p:ext uri="{BB962C8B-B14F-4D97-AF65-F5344CB8AC3E}">
        <p14:creationId xmlns:p14="http://schemas.microsoft.com/office/powerpoint/2010/main" val="317727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effectLst/>
                <a:latin typeface="Arial" panose="020B0604020202020204" pitchFamily="34" charset="0"/>
                <a:ea typeface="Calibri" panose="020F0502020204030204" pitchFamily="34" charset="0"/>
                <a:cs typeface="Times New Roman" panose="02020603050405020304" pitchFamily="18" charset="0"/>
              </a:rPr>
              <a:t>VHA Directive 1200.01(1) §6.d.</a:t>
            </a:r>
            <a:r>
              <a:rPr lang="en-US" sz="1200">
                <a:effectLst/>
                <a:latin typeface="Arial" panose="020B0604020202020204" pitchFamily="34" charset="0"/>
                <a:ea typeface="Calibri" panose="020F0502020204030204" pitchFamily="34" charset="0"/>
                <a:cs typeface="Times New Roman" panose="02020603050405020304" pitchFamily="18" charset="0"/>
              </a:rPr>
              <a:t>  “Minutes for each [R&amp;DC] meeting must … include … (1) A list of all voting members … and whether they are present or absent, and any other attendees.  If an alternate is present in place of a voting member, the minutes must indicate this fact and name the voting member being replaced.”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effectLst/>
                <a:latin typeface="Arial" panose="020B0604020202020204" pitchFamily="34" charset="0"/>
                <a:ea typeface="Times New Roman" panose="02020603050405020304" pitchFamily="18" charset="0"/>
                <a:cs typeface="Times New Roman" panose="02020603050405020304" pitchFamily="18" charset="0"/>
              </a:rPr>
              <a:t>VHA Directive 1200.01</a:t>
            </a:r>
            <a:r>
              <a:rPr lang="en-US" sz="1200" b="1" i="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(1) </a:t>
            </a:r>
            <a:r>
              <a:rPr lang="en-US" sz="1200" b="1" i="1">
                <a:effectLst/>
                <a:latin typeface="Arial" panose="020B0604020202020204" pitchFamily="34" charset="0"/>
                <a:ea typeface="Times New Roman" panose="02020603050405020304" pitchFamily="18" charset="0"/>
                <a:cs typeface="Times New Roman" panose="02020603050405020304" pitchFamily="18" charset="0"/>
              </a:rPr>
              <a:t>§7.d.</a:t>
            </a:r>
            <a:r>
              <a:rPr lang="en-US" sz="1200" i="1">
                <a:effectLst/>
                <a:latin typeface="Arial" panose="020B0604020202020204" pitchFamily="34" charset="0"/>
                <a:ea typeface="Times New Roman" panose="02020603050405020304" pitchFamily="18" charset="0"/>
                <a:cs typeface="Times New Roman" panose="02020603050405020304" pitchFamily="18" charset="0"/>
              </a:rPr>
              <a:t>  </a:t>
            </a:r>
            <a:r>
              <a:rPr lang="en-US" sz="12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a:effectLst/>
                <a:latin typeface="Arial" panose="020B0604020202020204" pitchFamily="34" charset="0"/>
                <a:ea typeface="Times New Roman" panose="02020603050405020304" pitchFamily="18" charset="0"/>
                <a:cs typeface="Times New Roman" panose="02020603050405020304" pitchFamily="18" charset="0"/>
              </a:rPr>
              <a:t>The [R&amp;DC] roster must identify the primary voting member(s) for whom each alternate voting member may substitute</a:t>
            </a:r>
            <a:r>
              <a:rPr lang="en-US" sz="12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B0F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effectLst/>
                <a:latin typeface="Arial" panose="020B0604020202020204" pitchFamily="34" charset="0"/>
                <a:ea typeface="Times New Roman" panose="02020603050405020304" pitchFamily="18" charset="0"/>
              </a:rPr>
              <a:t>VHA Directive 1200.01(1) §6.d(3)(b).</a:t>
            </a:r>
            <a:r>
              <a:rPr lang="en-US" sz="1200" b="1">
                <a:solidFill>
                  <a:srgbClr val="000000"/>
                </a:solidFill>
                <a:effectLst/>
                <a:latin typeface="Arial" panose="020B0604020202020204" pitchFamily="34" charset="0"/>
                <a:ea typeface="Times New Roman" panose="02020603050405020304" pitchFamily="18" charset="0"/>
              </a:rPr>
              <a:t>  </a:t>
            </a:r>
            <a:r>
              <a:rPr lang="en-US" sz="1200">
                <a:solidFill>
                  <a:srgbClr val="000000"/>
                </a:solidFill>
                <a:effectLst/>
                <a:latin typeface="Arial" panose="020B0604020202020204" pitchFamily="34" charset="0"/>
                <a:ea typeface="Times New Roman" panose="02020603050405020304" pitchFamily="18" charset="0"/>
              </a:rPr>
              <a:t>“The [R&amp;DC meeting] minutes must include the following information: … [A]</a:t>
            </a:r>
            <a:r>
              <a:rPr lang="en-US" sz="1200" err="1">
                <a:solidFill>
                  <a:srgbClr val="000000"/>
                </a:solidFill>
                <a:effectLst/>
                <a:latin typeface="Arial" panose="020B0604020202020204" pitchFamily="34" charset="0"/>
                <a:ea typeface="Times New Roman" panose="02020603050405020304" pitchFamily="18" charset="0"/>
              </a:rPr>
              <a:t>ny</a:t>
            </a:r>
            <a:r>
              <a:rPr lang="en-US" sz="1200">
                <a:solidFill>
                  <a:srgbClr val="000000"/>
                </a:solidFill>
                <a:effectLst/>
                <a:latin typeface="Arial" panose="020B0604020202020204" pitchFamily="34" charset="0"/>
                <a:ea typeface="Times New Roman" panose="02020603050405020304" pitchFamily="18" charset="0"/>
              </a:rPr>
              <a:t> recused member from the vote must be named, and whether the person was present during the discussion</a:t>
            </a:r>
            <a:r>
              <a:rPr lang="en-US" sz="1200" i="1">
                <a:solidFill>
                  <a:srgbClr val="000000"/>
                </a:solidFill>
                <a:effectLst/>
                <a:latin typeface="Arial" panose="020B0604020202020204" pitchFamily="34" charset="0"/>
                <a:ea typeface="Times New Roman" panose="02020603050405020304" pitchFamily="18" charset="0"/>
              </a:rPr>
              <a:t>.</a:t>
            </a:r>
            <a:r>
              <a:rPr lang="en-US" sz="1200" b="1" i="1">
                <a:solidFill>
                  <a:srgbClr val="000000"/>
                </a:solidFill>
                <a:effectLst/>
                <a:latin typeface="Arial" panose="020B0604020202020204" pitchFamily="34" charset="0"/>
                <a:ea typeface="Times New Roman" panose="02020603050405020304" pitchFamily="18" charset="0"/>
              </a:rPr>
              <a:t>  NOTE:</a:t>
            </a:r>
            <a:r>
              <a:rPr lang="en-US" sz="1200" b="1">
                <a:solidFill>
                  <a:srgbClr val="000000"/>
                </a:solidFill>
                <a:effectLst/>
                <a:latin typeface="Arial" panose="020B0604020202020204" pitchFamily="34" charset="0"/>
                <a:ea typeface="Times New Roman" panose="02020603050405020304" pitchFamily="18" charset="0"/>
              </a:rPr>
              <a:t>  </a:t>
            </a:r>
            <a:r>
              <a:rPr lang="en-US" sz="1200">
                <a:solidFill>
                  <a:srgbClr val="000000"/>
                </a:solidFill>
                <a:effectLst/>
                <a:latin typeface="Arial" panose="020B0604020202020204" pitchFamily="34" charset="0"/>
                <a:ea typeface="Times New Roman" panose="02020603050405020304" pitchFamily="18" charset="0"/>
              </a:rPr>
              <a:t>If the member is recused, the member must not be present for the vote, and may not be counted toward the quorum.”</a:t>
            </a:r>
            <a:r>
              <a:rPr lang="en-US" sz="1200" b="1">
                <a:solidFill>
                  <a:srgbClr val="000000"/>
                </a:solidFill>
                <a:effectLst/>
                <a:latin typeface="Arial" panose="020B0604020202020204" pitchFamily="34" charset="0"/>
                <a:ea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8</a:t>
            </a:fld>
            <a:endParaRPr lang="en-US"/>
          </a:p>
        </p:txBody>
      </p:sp>
    </p:spTree>
    <p:extLst>
      <p:ext uri="{BB962C8B-B14F-4D97-AF65-F5344CB8AC3E}">
        <p14:creationId xmlns:p14="http://schemas.microsoft.com/office/powerpoint/2010/main" val="349150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effectLst/>
                <a:latin typeface="Arial" panose="020B0604020202020204" pitchFamily="34" charset="0"/>
                <a:ea typeface="Times New Roman" panose="02020603050405020304" pitchFamily="18" charset="0"/>
                <a:cs typeface="Times New Roman" panose="02020603050405020304" pitchFamily="18" charset="0"/>
              </a:rPr>
              <a:t>VHA Directive 1200.01(1) §5.h(3).</a:t>
            </a:r>
            <a:r>
              <a:rPr lang="en-US" sz="1200">
                <a:effectLst/>
                <a:latin typeface="Arial" panose="020B0604020202020204" pitchFamily="34" charset="0"/>
                <a:ea typeface="Times New Roman" panose="02020603050405020304" pitchFamily="18" charset="0"/>
                <a:cs typeface="Times New Roman" panose="02020603050405020304" pitchFamily="18" charset="0"/>
              </a:rPr>
              <a:t>  “The R&amp;D Committee is responsible for … [e]</a:t>
            </a:r>
            <a:r>
              <a:rPr lang="en-US" sz="1200" err="1">
                <a:effectLst/>
                <a:latin typeface="Arial" panose="020B0604020202020204" pitchFamily="34" charset="0"/>
                <a:ea typeface="Times New Roman" panose="02020603050405020304" pitchFamily="18" charset="0"/>
                <a:cs typeface="Times New Roman" panose="02020603050405020304" pitchFamily="18" charset="0"/>
              </a:rPr>
              <a:t>nsuring</a:t>
            </a:r>
            <a:r>
              <a:rPr lang="en-US" sz="1200">
                <a:effectLst/>
                <a:latin typeface="Arial" panose="020B0604020202020204" pitchFamily="34" charset="0"/>
                <a:ea typeface="Times New Roman" panose="02020603050405020304" pitchFamily="18" charset="0"/>
                <a:cs typeface="Times New Roman" panose="02020603050405020304" pitchFamily="18" charset="0"/>
              </a:rPr>
              <a:t> the effective operation of the facility research program through oversight of all R&amp;D Committee subcommittees and the facility’s research portfolio.”</a:t>
            </a:r>
            <a:endParaRPr lang="en-US" sz="1200" b="0" i="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effectLst/>
                <a:latin typeface="Arial" panose="020B0604020202020204" pitchFamily="34" charset="0"/>
                <a:ea typeface="Times New Roman" panose="02020603050405020304" pitchFamily="18" charset="0"/>
                <a:cs typeface="Times New Roman" panose="02020603050405020304" pitchFamily="18" charset="0"/>
              </a:rPr>
              <a:t>VHA Directive 1200.01(1) §5.h(10).</a:t>
            </a:r>
            <a:r>
              <a:rPr lang="en-US" sz="1200">
                <a:effectLst/>
                <a:latin typeface="Arial" panose="020B0604020202020204" pitchFamily="34" charset="0"/>
                <a:ea typeface="Times New Roman" panose="02020603050405020304" pitchFamily="18" charset="0"/>
                <a:cs typeface="Times New Roman" panose="02020603050405020304" pitchFamily="18" charset="0"/>
              </a:rPr>
              <a:t>  “The R&amp;D Committee is responsible for … [r]</a:t>
            </a:r>
            <a:r>
              <a:rPr lang="en-US" sz="1200" err="1">
                <a:effectLst/>
                <a:latin typeface="Arial" panose="020B0604020202020204" pitchFamily="34" charset="0"/>
                <a:ea typeface="Times New Roman" panose="02020603050405020304" pitchFamily="18" charset="0"/>
                <a:cs typeface="Times New Roman" panose="02020603050405020304" pitchFamily="18" charset="0"/>
              </a:rPr>
              <a:t>eviewing</a:t>
            </a:r>
            <a:r>
              <a:rPr lang="en-US" sz="1200">
                <a:effectLst/>
                <a:latin typeface="Arial" panose="020B0604020202020204" pitchFamily="34" charset="0"/>
                <a:ea typeface="Times New Roman" panose="02020603050405020304" pitchFamily="18" charset="0"/>
                <a:cs typeface="Times New Roman" panose="02020603050405020304" pitchFamily="18" charset="0"/>
              </a:rPr>
              <a:t> the operations of all … subcommittees as an ongoing function.  See paragraph 6.f. for details of the review process.”</a:t>
            </a:r>
            <a:endParaRPr lang="en-US" sz="1200" b="1" i="1">
              <a:effectLst/>
              <a:latin typeface="Arial" panose="020B0604020202020204" pitchFamily="34" charset="0"/>
              <a:ea typeface="Times New Roman" panose="02020603050405020304" pitchFamily="18" charset="0"/>
            </a:endParaRPr>
          </a:p>
          <a:p>
            <a:endParaRPr lang="en-US" sz="1200" b="1" i="1">
              <a:effectLst/>
              <a:latin typeface="Arial" panose="020B0604020202020204" pitchFamily="34" charset="0"/>
              <a:ea typeface="Times New Roman" panose="02020603050405020304" pitchFamily="18" charset="0"/>
            </a:endParaRPr>
          </a:p>
          <a:p>
            <a:r>
              <a:rPr lang="en-US" sz="1200" b="1" i="1">
                <a:effectLst/>
                <a:latin typeface="Arial" panose="020B0604020202020204" pitchFamily="34" charset="0"/>
                <a:ea typeface="Times New Roman" panose="02020603050405020304" pitchFamily="18" charset="0"/>
              </a:rPr>
              <a:t>VHA Directive 1200.01(1) §6.f.</a:t>
            </a:r>
            <a:r>
              <a:rPr lang="en-US" sz="1200">
                <a:effectLst/>
                <a:latin typeface="Arial" panose="020B0604020202020204" pitchFamily="34" charset="0"/>
                <a:ea typeface="Times New Roman" panose="02020603050405020304" pitchFamily="18" charset="0"/>
              </a:rPr>
              <a:t>  “The R&amp;D Committee reviews all research related committees ... at least annually.…  When a VA facility uses an IRB other than its own internal IRB, such as, but not limited to, the [VA Central Office (VACO) IRB (i.e., VA CIRB)], the IRB of another Federal agency, or a non-VA academic institution’s IRB, the role of the R&amp;D Committee is to review and evaluate facility-specific aspects of these relationships, rather than the subcommittee itself, to ensure the obligations as detailed in the MOU are being met.  For example, review of an external committee would include evaluation of the number of projects handled by the committee, communication between entities, changes in MOUs or other agreements, change in processes, and challenges.</a:t>
            </a:r>
          </a:p>
          <a:p>
            <a:endParaRPr lang="en-US" sz="1200">
              <a:effectLst/>
              <a:latin typeface="Arial" panose="020B0604020202020204" pitchFamily="34" charset="0"/>
            </a:endParaRPr>
          </a:p>
          <a:p>
            <a:pPr marL="0" marR="0">
              <a:spcBef>
                <a:spcPts val="0"/>
              </a:spcBef>
              <a:spcAft>
                <a:spcPts val="0"/>
              </a:spcAft>
            </a:pPr>
            <a:r>
              <a:rPr lang="en-US" sz="1200" b="1" i="1">
                <a:effectLst/>
                <a:latin typeface="Arial" panose="020B0604020202020204" pitchFamily="34" charset="0"/>
                <a:ea typeface="Times New Roman" panose="02020603050405020304" pitchFamily="18" charset="0"/>
                <a:cs typeface="Times New Roman" panose="02020603050405020304" pitchFamily="18" charset="0"/>
              </a:rPr>
              <a:t>VHA Directive 1058.03 §5.f(10)(b).</a:t>
            </a:r>
            <a:r>
              <a:rPr lang="en-US" sz="1200">
                <a:effectLst/>
                <a:latin typeface="Arial" panose="020B0604020202020204" pitchFamily="34" charset="0"/>
                <a:ea typeface="Times New Roman" panose="02020603050405020304" pitchFamily="18" charset="0"/>
                <a:cs typeface="Times New Roman" panose="02020603050405020304" pitchFamily="18" charset="0"/>
              </a:rPr>
              <a:t>  “Regarding a VA medical facility’s reliance on another institution’s IRB that will be designated on the VA medical facility FWA, [the MFD is responsible for]: … Ensuring revision or amendment of the MOU as conditions outlined in the MOU change, including changes of [Institutional Official (IO)], and submitting such revisions to ORO within 30 days of execution.”  </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b="1" i="1">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r>
              <a:rPr lang="en-US" sz="1200" b="1" i="1">
                <a:effectLst/>
                <a:latin typeface="Arial" panose="020B0604020202020204" pitchFamily="34" charset="0"/>
                <a:ea typeface="Calibri" panose="020F0502020204030204" pitchFamily="34" charset="0"/>
              </a:rPr>
              <a:t>VHA Directive 1058.03 §7.d(2).</a:t>
            </a:r>
            <a:r>
              <a:rPr lang="en-US" sz="1200">
                <a:effectLst/>
                <a:latin typeface="Arial" panose="020B0604020202020204" pitchFamily="34" charset="0"/>
                <a:ea typeface="Calibri" panose="020F0502020204030204" pitchFamily="34" charset="0"/>
              </a:rPr>
              <a:t>  “Existing MOUs must be revised promptly by the VA medical facility Director as conditions outlined in the MOU change and must be submitted to ORO within thirty (30) days of being revised as final.”</a:t>
            </a:r>
            <a:endParaRPr lang="en-US"/>
          </a:p>
          <a:p>
            <a:endParaRPr lang="en-US"/>
          </a:p>
        </p:txBody>
      </p:sp>
      <p:sp>
        <p:nvSpPr>
          <p:cNvPr id="4" name="Slide Number Placeholder 3"/>
          <p:cNvSpPr>
            <a:spLocks noGrp="1"/>
          </p:cNvSpPr>
          <p:nvPr>
            <p:ph type="sldNum" sz="quarter" idx="5"/>
          </p:nvPr>
        </p:nvSpPr>
        <p:spPr/>
        <p:txBody>
          <a:bodyPr/>
          <a:lstStyle/>
          <a:p>
            <a:fld id="{BB0224B0-4A02-472A-9B3A-DEC4FEC9C03D}" type="slidenum">
              <a:rPr lang="en-US" smtClean="0"/>
              <a:t>9</a:t>
            </a:fld>
            <a:endParaRPr lang="en-US"/>
          </a:p>
        </p:txBody>
      </p:sp>
    </p:spTree>
    <p:extLst>
      <p:ext uri="{BB962C8B-B14F-4D97-AF65-F5344CB8AC3E}">
        <p14:creationId xmlns:p14="http://schemas.microsoft.com/office/powerpoint/2010/main" val="130278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5.xml"/><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7.xml"/><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tags" Target="../tags/tag9.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0.xml"/><Relationship Id="rId1" Type="http://schemas.openxmlformats.org/officeDocument/2006/relationships/tags" Target="../tags/tag11.xml"/><Relationship Id="rId4" Type="http://schemas.openxmlformats.org/officeDocument/2006/relationships/image" Target="../media/image4.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1.xml"/><Relationship Id="rId1" Type="http://schemas.openxmlformats.org/officeDocument/2006/relationships/tags" Target="../tags/tag13.xml"/><Relationship Id="rId4" Type="http://schemas.openxmlformats.org/officeDocument/2006/relationships/image" Target="../media/image4.emf"/></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2.xml"/><Relationship Id="rId1" Type="http://schemas.openxmlformats.org/officeDocument/2006/relationships/tags" Target="../tags/tag15.xml"/><Relationship Id="rId4" Type="http://schemas.openxmlformats.org/officeDocument/2006/relationships/image" Target="../media/image4.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3.xml"/><Relationship Id="rId1" Type="http://schemas.openxmlformats.org/officeDocument/2006/relationships/tags" Target="../tags/tag17.xml"/><Relationship Id="rId4" Type="http://schemas.openxmlformats.org/officeDocument/2006/relationships/image" Target="../media/image4.emf"/></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4.xml"/><Relationship Id="rId1" Type="http://schemas.openxmlformats.org/officeDocument/2006/relationships/tags" Target="../tags/tag19.xml"/><Relationship Id="rId4" Type="http://schemas.openxmlformats.org/officeDocument/2006/relationships/image" Target="../media/image4.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endParaRP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endParaRPr lang="en-US">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a:t>Click to edit Master title style</a:t>
            </a:r>
          </a:p>
        </p:txBody>
      </p:sp>
      <p:sp>
        <p:nvSpPr>
          <p:cNvPr id="3" name="Content Placeholder 2"/>
          <p:cNvSpPr>
            <a:spLocks noGrp="1"/>
          </p:cNvSpPr>
          <p:nvPr>
            <p:ph idx="1"/>
          </p:nvPr>
        </p:nvSpPr>
        <p:spPr/>
        <p:txBody>
          <a:bodyPr/>
          <a:lstStyle>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201035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386477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257042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31007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393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A MD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93837"/>
            <a:ext cx="8229600" cy="4525963"/>
          </a:xfrm>
        </p:spPr>
        <p:txBody>
          <a:bodyPr/>
          <a:lstStyle>
            <a:lvl1pPr>
              <a:lnSpc>
                <a:spcPct val="108000"/>
              </a:lnSpc>
              <a:spcBef>
                <a:spcPts val="0"/>
              </a:spcBef>
              <a:defRPr/>
            </a:lvl1pPr>
            <a:lvl2pPr>
              <a:lnSpc>
                <a:spcPct val="108000"/>
              </a:lnSpc>
              <a:spcBef>
                <a:spcPts val="0"/>
              </a:spcBef>
              <a:defRPr/>
            </a:lvl2pPr>
            <a:lvl3pPr>
              <a:lnSpc>
                <a:spcPct val="108000"/>
              </a:lnSpc>
              <a:spcBef>
                <a:spcPts val="0"/>
              </a:spcBef>
              <a:defRPr/>
            </a:lvl3pPr>
            <a:lvl4pPr>
              <a:lnSpc>
                <a:spcPct val="108000"/>
              </a:lnSpc>
              <a:spcBef>
                <a:spcPts val="0"/>
              </a:spcBef>
              <a:defRPr/>
            </a:lvl4pPr>
            <a:lvl5pPr>
              <a:lnSpc>
                <a:spcPct val="108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TextBox 4">
            <a:extLst>
              <a:ext uri="{FF2B5EF4-FFF2-40B4-BE49-F238E27FC236}">
                <a16:creationId xmlns:a16="http://schemas.microsoft.com/office/drawing/2014/main" id="{754EF960-A492-4AD3-BB24-AAF3B7CB2649}"/>
              </a:ext>
            </a:extLst>
          </p:cNvPr>
          <p:cNvSpPr txBox="1"/>
          <p:nvPr userDrawn="1"/>
        </p:nvSpPr>
        <p:spPr>
          <a:xfrm>
            <a:off x="3733800" y="6352401"/>
            <a:ext cx="1905000" cy="261610"/>
          </a:xfrm>
          <a:prstGeom prst="rect">
            <a:avLst/>
          </a:prstGeom>
          <a:noFill/>
        </p:spPr>
        <p:txBody>
          <a:bodyPr wrap="square" rtlCol="0">
            <a:spAutoFit/>
          </a:bodyPr>
          <a:lstStyle/>
          <a:p>
            <a:r>
              <a:rPr lang="en-US" sz="1100">
                <a:solidFill>
                  <a:schemeClr val="bg1"/>
                </a:solidFill>
                <a:latin typeface="+mn-lt"/>
              </a:rPr>
              <a:t>For </a:t>
            </a:r>
            <a:r>
              <a:rPr lang="en-US" sz="1100">
                <a:solidFill>
                  <a:schemeClr val="bg1"/>
                </a:solidFill>
              </a:rPr>
              <a:t>VHA</a:t>
            </a:r>
            <a:r>
              <a:rPr lang="en-US" sz="1100">
                <a:solidFill>
                  <a:schemeClr val="bg1"/>
                </a:solidFill>
                <a:latin typeface="+mn-lt"/>
              </a:rPr>
              <a:t> Internal Use Only</a:t>
            </a: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1"/>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8" name="Object 3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a:solidFill>
                  <a:prstClr val="black"/>
                </a:solidFill>
              </a:rPr>
              <a:t>Department of Veterans Affairs </a:t>
            </a:r>
          </a:p>
          <a:p>
            <a:pPr algn="r"/>
            <a:r>
              <a:rPr lang="en-US" sz="1100" b="1">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endParaRPr lang="en-US" altLang="en-US"/>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endParaRPr lang="en-US" altLang="en-US"/>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endParaRPr lang="en-US" altLang="en-US"/>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endParaRPr lang="en-US" altLang="en-US"/>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endParaRPr lang="en-US" altLang="en-US"/>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endParaRPr lang="en-US" altLang="en-US"/>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a:t>Click to add Subtitle</a:t>
            </a:r>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a:t>XX/XX/XXXX</a:t>
            </a:r>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a:latin typeface="Arial" panose="020B0604020202020204" pitchFamily="34" charset="0"/>
                <a:cs typeface="Arial" panose="020B0604020202020204" pitchFamily="34" charset="0"/>
              </a:rPr>
              <a:t>Click to add Title</a:t>
            </a:r>
            <a:endParaRPr lang="en-US"/>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269313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a:solidFill>
                  <a:srgbClr val="FFFFFF"/>
                </a:solidFill>
                <a:latin typeface="Arial" panose="020B0604020202020204" pitchFamily="34" charset="0"/>
                <a:cs typeface="Arial" panose="020B0604020202020204" pitchFamily="34" charset="0"/>
              </a:rPr>
              <a:t>Agenda</a:t>
            </a: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48401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a:t>Click to add title</a:t>
            </a:r>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a:t>Click to add Strapline</a:t>
            </a:r>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3063089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a:t>Click to add title</a:t>
            </a:r>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a:t>Click to add Strapline</a:t>
            </a:r>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2895299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89336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a:solidFill>
                  <a:prstClr val="black"/>
                </a:solidFill>
              </a:rPr>
              <a:t>1. xxx</a:t>
            </a:r>
          </a:p>
          <a:p>
            <a:pPr>
              <a:lnSpc>
                <a:spcPct val="90000"/>
              </a:lnSpc>
            </a:pPr>
            <a:r>
              <a:rPr lang="en-US" sz="800">
                <a:solidFill>
                  <a:prstClr val="black"/>
                </a:solidFill>
              </a:rPr>
              <a:t>Note: xxx</a:t>
            </a:r>
          </a:p>
          <a:p>
            <a:pPr>
              <a:lnSpc>
                <a:spcPct val="90000"/>
              </a:lnSpc>
            </a:pPr>
            <a:r>
              <a:rPr lang="en-US" sz="80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a:solidFill>
                  <a:srgbClr val="0093C9"/>
                </a:solidFill>
                <a:cs typeface="Calibri"/>
              </a:rPr>
              <a:t>Presented by the MyVA Direct Scheduling Implementation Team </a:t>
            </a:r>
          </a:p>
          <a:p>
            <a:pPr algn="ctr" fontAlgn="base"/>
            <a:endParaRPr lang="en-US" sz="140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endParaRPr lang="it-IT"/>
          </a:p>
        </p:txBody>
      </p:sp>
    </p:spTree>
    <p:extLst>
      <p:ext uri="{BB962C8B-B14F-4D97-AF65-F5344CB8AC3E}">
        <p14:creationId xmlns:p14="http://schemas.microsoft.com/office/powerpoint/2010/main" val="187902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endParaRPr lang="it-IT"/>
          </a:p>
        </p:txBody>
      </p:sp>
    </p:spTree>
    <p:extLst>
      <p:ext uri="{BB962C8B-B14F-4D97-AF65-F5344CB8AC3E}">
        <p14:creationId xmlns:p14="http://schemas.microsoft.com/office/powerpoint/2010/main" val="32420589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endParaRPr lang="it-IT"/>
          </a:p>
        </p:txBody>
      </p:sp>
    </p:spTree>
    <p:extLst>
      <p:ext uri="{BB962C8B-B14F-4D97-AF65-F5344CB8AC3E}">
        <p14:creationId xmlns:p14="http://schemas.microsoft.com/office/powerpoint/2010/main" val="26450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endParaRPr lang="it-IT"/>
          </a:p>
        </p:txBody>
      </p:sp>
    </p:spTree>
    <p:extLst>
      <p:ext uri="{BB962C8B-B14F-4D97-AF65-F5344CB8AC3E}">
        <p14:creationId xmlns:p14="http://schemas.microsoft.com/office/powerpoint/2010/main" val="2174966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4.emf"/><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oleObject" Target="../embeddings/oleObject9.bin"/><Relationship Id="rId5" Type="http://schemas.openxmlformats.org/officeDocument/2006/relationships/tags" Target="../tags/tag1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4.emf"/><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oleObject" Target="../embeddings/oleObject11.bin"/><Relationship Id="rId5" Type="http://schemas.openxmlformats.org/officeDocument/2006/relationships/tags" Target="../tags/tag12.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4.emf"/><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oleObject" Target="../embeddings/oleObject13.bin"/><Relationship Id="rId5" Type="http://schemas.openxmlformats.org/officeDocument/2006/relationships/tags" Target="../tags/tag1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image" Target="../media/image4.emf"/><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oleObject" Target="../embeddings/oleObject15.bin"/><Relationship Id="rId5" Type="http://schemas.openxmlformats.org/officeDocument/2006/relationships/tags" Target="../tags/tag16.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4.emf"/><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oleObject" Target="../embeddings/oleObject17.bin"/><Relationship Id="rId5" Type="http://schemas.openxmlformats.org/officeDocument/2006/relationships/tags" Target="../tags/tag18.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2.png"/><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2.png"/><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image" Target="../media/image2.png"/><Relationship Id="rId5" Type="http://schemas.openxmlformats.org/officeDocument/2006/relationships/slideLayout" Target="../slideLayouts/slideLayout100.xml"/><Relationship Id="rId10" Type="http://schemas.openxmlformats.org/officeDocument/2006/relationships/image" Target="../media/image1.png"/><Relationship Id="rId4" Type="http://schemas.openxmlformats.org/officeDocument/2006/relationships/slideLayout" Target="../slideLayouts/slideLayout99.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6.xml"/><Relationship Id="rId7" Type="http://schemas.openxmlformats.org/officeDocument/2006/relationships/image" Target="../media/image16.jpe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1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53.xml"/><Relationship Id="rId7" Type="http://schemas.openxmlformats.org/officeDocument/2006/relationships/image" Target="../media/image4.emf"/><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56.xml"/><Relationship Id="rId7" Type="http://schemas.openxmlformats.org/officeDocument/2006/relationships/image" Target="../media/image4.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59.xml"/><Relationship Id="rId7" Type="http://schemas.openxmlformats.org/officeDocument/2006/relationships/image" Target="../media/image4.em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oleObject" Target="../embeddings/oleObject7.bin"/><Relationship Id="rId5" Type="http://schemas.openxmlformats.org/officeDocument/2006/relationships/tags" Target="../tags/tag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8000"/>
        </a:lnSpc>
        <a:spcBef>
          <a:spcPts val="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08000"/>
        </a:lnSpc>
        <a:spcBef>
          <a:spcPts val="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8000"/>
        </a:lnSpc>
        <a:spcBef>
          <a:spcPts val="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8000"/>
        </a:lnSpc>
        <a:spcBef>
          <a:spcPts val="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08000"/>
        </a:lnSpc>
        <a:spcBef>
          <a:spcPts val="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endParaRPr lang="it-IT"/>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endParaRPr lang="en-US"/>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endParaRPr lang="en-US" altLang="en-US"/>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ftr="0" dt="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pic>
        <p:nvPicPr>
          <p:cNvPr id="12" name="Picture 15" descr="https://thespringzone.files.wordpress.com/2015/06/va.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pic>
        <p:nvPicPr>
          <p:cNvPr id="12" name="Picture 15" descr="https://thespringzone.files.wordpress.com/2015/06/va.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a:solidFill>
                  <a:srgbClr val="871923"/>
                </a:solidFill>
              </a:rPr>
              <a:t>U.S. Department of Veterans Affairs</a:t>
            </a:r>
            <a:endParaRPr lang="en-US" sz="70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a:solidFill>
                <a:srgbClr val="871923"/>
              </a:solidFill>
            </a:endParaRPr>
          </a:p>
        </p:txBody>
      </p:sp>
      <p:pic>
        <p:nvPicPr>
          <p:cNvPr id="12" name="Picture 15" descr="https://thespringzone.files.wordpress.com/2015/06/va.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va.gov/ORO/Docs/Checklists/ORO_RISP_Checklist.docx" TargetMode="External"/><Relationship Id="rId3" Type="http://schemas.openxmlformats.org/officeDocument/2006/relationships/hyperlink" Target="https://www.va.gov/ORO/orochecklists.asp" TargetMode="External"/><Relationship Id="rId7" Type="http://schemas.openxmlformats.org/officeDocument/2006/relationships/hyperlink" Target="https://www.va.gov/ORO/Docs/Checklists/VHA_Directive_1200_05_Checklist_revised_08_03_2021.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va.gov/ORO/Docs/Checklists/MOU_Checklist_12_15_2020.docx" TargetMode="External"/><Relationship Id="rId11" Type="http://schemas.openxmlformats.org/officeDocument/2006/relationships/hyperlink" Target="https://www.va.gov/ORO/Docs/Misc/2022FDC.xlsm" TargetMode="External"/><Relationship Id="rId5" Type="http://schemas.openxmlformats.org/officeDocument/2006/relationships/hyperlink" Target="https://www.va.gov/ORO/Docs/Checklists/Investigational_Pharmacy_Checklist.docx" TargetMode="External"/><Relationship Id="rId10" Type="http://schemas.openxmlformats.org/officeDocument/2006/relationships/hyperlink" Target="https://www.va.gov/ORO/Docs/Checklists/VHA_Directive_1200_08_Checklist_08_31_2021.docx" TargetMode="External"/><Relationship Id="rId4" Type="http://schemas.openxmlformats.org/officeDocument/2006/relationships/hyperlink" Target="https://www.va.gov/ORO/Docs/Checklists/RDC_Checklist.doc" TargetMode="External"/><Relationship Id="rId9" Type="http://schemas.openxmlformats.org/officeDocument/2006/relationships/hyperlink" Target="https://www.va.gov/ORO/Docs/Checklists/VHA_Handbook_1200_07_Checklist.docx"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ORORSAW@va.gov" TargetMode="External"/><Relationship Id="rId3" Type="http://schemas.openxmlformats.org/officeDocument/2006/relationships/hyperlink" Target="mailto:orocrow@va.gov" TargetMode="External"/><Relationship Id="rId7" Type="http://schemas.openxmlformats.org/officeDocument/2006/relationships/hyperlink" Target="mailto:ORORISP@v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OROFWA@va.gov" TargetMode="External"/><Relationship Id="rId5" Type="http://schemas.openxmlformats.org/officeDocument/2006/relationships/hyperlink" Target="mailto:OROPE@va.gov" TargetMode="External"/><Relationship Id="rId4" Type="http://schemas.openxmlformats.org/officeDocument/2006/relationships/hyperlink" Target="mailto:OROHRP@va.go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po.gov/fdsys/pkg/GPO-CDOC-108sdoc11/pdf/GPO-CDOC-108sdoc11-2-13-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03E3-4706-486B-A55C-1196EA81C9F4}"/>
              </a:ext>
            </a:extLst>
          </p:cNvPr>
          <p:cNvSpPr>
            <a:spLocks noGrp="1"/>
          </p:cNvSpPr>
          <p:nvPr>
            <p:ph type="ctrTitle"/>
          </p:nvPr>
        </p:nvSpPr>
        <p:spPr>
          <a:xfrm>
            <a:off x="685800" y="409303"/>
            <a:ext cx="7772400" cy="3654697"/>
          </a:xfrm>
        </p:spPr>
        <p:txBody>
          <a:bodyPr>
            <a:noAutofit/>
          </a:bodyPr>
          <a:lstStyle/>
          <a:p>
            <a:r>
              <a:rPr lang="en-US" b="1" dirty="0">
                <a:effectLst/>
                <a:latin typeface="Calibri Light"/>
                <a:cs typeface="Calibri Light"/>
              </a:rPr>
              <a:t>ORO Noncompliance Findings </a:t>
            </a:r>
            <a:br>
              <a:rPr lang="en-US" b="1" dirty="0">
                <a:effectLst/>
                <a:latin typeface="Calibri Light"/>
                <a:cs typeface="Calibri Light"/>
              </a:rPr>
            </a:br>
            <a:r>
              <a:rPr lang="en-US" b="1" dirty="0">
                <a:effectLst/>
                <a:latin typeface="Calibri Light"/>
                <a:cs typeface="Calibri Light"/>
              </a:rPr>
              <a:t>Related to the </a:t>
            </a:r>
            <a:br>
              <a:rPr lang="en-US" b="1" dirty="0">
                <a:effectLst/>
                <a:latin typeface="Calibri Light" panose="020F0302020204030204" pitchFamily="34" charset="0"/>
                <a:cs typeface="Calibri Light" panose="020F0302020204030204" pitchFamily="34" charset="0"/>
              </a:rPr>
            </a:br>
            <a:r>
              <a:rPr lang="en-US" b="1" dirty="0">
                <a:effectLst/>
                <a:latin typeface="Calibri Light"/>
                <a:cs typeface="Calibri Light"/>
              </a:rPr>
              <a:t>Research and Development Committee (R&amp;DC</a:t>
            </a:r>
            <a:r>
              <a:rPr lang="en-US" b="1" dirty="0">
                <a:latin typeface="Calibri Light"/>
                <a:cs typeface="Calibri Light"/>
              </a:rPr>
              <a:t>) and Institutional Review Board (IRB)</a:t>
            </a:r>
          </a:p>
        </p:txBody>
      </p:sp>
      <p:sp>
        <p:nvSpPr>
          <p:cNvPr id="5" name="TextBox 4">
            <a:extLst>
              <a:ext uri="{FF2B5EF4-FFF2-40B4-BE49-F238E27FC236}">
                <a16:creationId xmlns:a16="http://schemas.microsoft.com/office/drawing/2014/main" id="{58020AA8-0BE9-4760-9DBE-43CCF3F80C7B}"/>
              </a:ext>
            </a:extLst>
          </p:cNvPr>
          <p:cNvSpPr txBox="1"/>
          <p:nvPr/>
        </p:nvSpPr>
        <p:spPr>
          <a:xfrm>
            <a:off x="1994264" y="4190892"/>
            <a:ext cx="5904412" cy="1661993"/>
          </a:xfrm>
          <a:prstGeom prst="rect">
            <a:avLst/>
          </a:prstGeom>
          <a:noFill/>
        </p:spPr>
        <p:txBody>
          <a:bodyPr wrap="square">
            <a:spAutoFit/>
          </a:bodyPr>
          <a:lstStyle/>
          <a:p>
            <a:pPr marL="0" marR="0" algn="l">
              <a:spcBef>
                <a:spcPts val="0"/>
              </a:spcBef>
              <a:spcAft>
                <a:spcPts val="0"/>
              </a:spcAft>
            </a:pPr>
            <a:r>
              <a:rPr lang="en-US" sz="2400">
                <a:effectLst/>
                <a:latin typeface="Calibri" panose="020F0502020204030204" pitchFamily="34" charset="0"/>
                <a:ea typeface="Calibri" panose="020F0502020204030204" pitchFamily="34" charset="0"/>
              </a:rPr>
              <a:t>Ellen Wright, MS, RLATG, CMAR, CIP, CHRC</a:t>
            </a:r>
          </a:p>
          <a:p>
            <a:pPr algn="l"/>
            <a:r>
              <a:rPr lang="en-US"/>
              <a:t>Comprehensive Research Oversight Workgroup</a:t>
            </a:r>
          </a:p>
          <a:p>
            <a:pPr marL="0" marR="0" algn="l">
              <a:spcBef>
                <a:spcPts val="0"/>
              </a:spcBef>
              <a:spcAft>
                <a:spcPts val="0"/>
              </a:spcAft>
            </a:pPr>
            <a:endParaRPr lang="en-US">
              <a:effectLst/>
              <a:latin typeface="Calibri" panose="020F0502020204030204" pitchFamily="34" charset="0"/>
              <a:ea typeface="Calibri" panose="020F0502020204030204" pitchFamily="34" charset="0"/>
            </a:endParaRPr>
          </a:p>
          <a:p>
            <a:pPr marL="0" marR="0" algn="l">
              <a:spcBef>
                <a:spcPts val="0"/>
              </a:spcBef>
              <a:spcAft>
                <a:spcPts val="0"/>
              </a:spcAft>
            </a:pPr>
            <a:r>
              <a:rPr lang="en-US" sz="2400">
                <a:effectLst/>
                <a:latin typeface="Calibri" panose="020F0502020204030204" pitchFamily="34" charset="0"/>
                <a:ea typeface="Calibri" panose="020F0502020204030204" pitchFamily="34" charset="0"/>
              </a:rPr>
              <a:t>Maria D. Devore, MS, CHRC</a:t>
            </a:r>
          </a:p>
          <a:p>
            <a:r>
              <a:rPr lang="en-US"/>
              <a:t>Human Research Protection Workgroup</a:t>
            </a:r>
          </a:p>
        </p:txBody>
      </p:sp>
      <p:sp>
        <p:nvSpPr>
          <p:cNvPr id="4" name="TextBox 3">
            <a:extLst>
              <a:ext uri="{FF2B5EF4-FFF2-40B4-BE49-F238E27FC236}">
                <a16:creationId xmlns:a16="http://schemas.microsoft.com/office/drawing/2014/main" id="{2A5E71E3-478D-465F-9AEB-9DC68552AFFC}"/>
              </a:ext>
            </a:extLst>
          </p:cNvPr>
          <p:cNvSpPr txBox="1"/>
          <p:nvPr/>
        </p:nvSpPr>
        <p:spPr>
          <a:xfrm>
            <a:off x="3695831" y="6361278"/>
            <a:ext cx="1752337" cy="261610"/>
          </a:xfrm>
          <a:prstGeom prst="rect">
            <a:avLst/>
          </a:prstGeom>
          <a:noFill/>
        </p:spPr>
        <p:txBody>
          <a:bodyPr wrap="square" rtlCol="0">
            <a:spAutoFit/>
          </a:bodyPr>
          <a:lstStyle/>
          <a:p>
            <a:r>
              <a:rPr lang="en-US" sz="1050">
                <a:solidFill>
                  <a:schemeClr val="bg1"/>
                </a:solidFill>
                <a:latin typeface="+mn-lt"/>
              </a:rPr>
              <a:t> </a:t>
            </a:r>
            <a:r>
              <a:rPr lang="en-US" sz="1100">
                <a:solidFill>
                  <a:schemeClr val="bg1"/>
                </a:solidFill>
                <a:latin typeface="+mn-lt"/>
              </a:rPr>
              <a:t>For </a:t>
            </a:r>
            <a:r>
              <a:rPr lang="en-US" sz="1100">
                <a:solidFill>
                  <a:schemeClr val="bg1"/>
                </a:solidFill>
              </a:rPr>
              <a:t>VHA</a:t>
            </a:r>
            <a:r>
              <a:rPr lang="en-US" sz="1100">
                <a:solidFill>
                  <a:schemeClr val="bg1"/>
                </a:solidFill>
                <a:latin typeface="+mn-lt"/>
              </a:rPr>
              <a:t> Internal Use Only</a:t>
            </a:r>
            <a:endParaRPr lang="en-US" sz="1050">
              <a:solidFill>
                <a:schemeClr val="bg1"/>
              </a:solidFill>
              <a:latin typeface="+mn-lt"/>
            </a:endParaRPr>
          </a:p>
        </p:txBody>
      </p:sp>
    </p:spTree>
    <p:extLst>
      <p:ext uri="{BB962C8B-B14F-4D97-AF65-F5344CB8AC3E}">
        <p14:creationId xmlns:p14="http://schemas.microsoft.com/office/powerpoint/2010/main" val="282234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24E0-64C7-45D9-B989-876B3D479B7D}"/>
              </a:ext>
            </a:extLst>
          </p:cNvPr>
          <p:cNvSpPr>
            <a:spLocks noGrp="1"/>
          </p:cNvSpPr>
          <p:nvPr>
            <p:ph type="title"/>
          </p:nvPr>
        </p:nvSpPr>
        <p:spPr>
          <a:xfrm>
            <a:off x="457200" y="203200"/>
            <a:ext cx="8229600" cy="1108363"/>
          </a:xfrm>
        </p:spPr>
        <p:txBody>
          <a:bodyPr>
            <a:normAutofit fontScale="90000"/>
          </a:bodyPr>
          <a:lstStyle/>
          <a:p>
            <a:r>
              <a:rPr lang="en-US" sz="3300" b="1"/>
              <a:t>Lack of or Deficient R&amp;DC Standard Operating Procedures (SOPs)</a:t>
            </a:r>
            <a:br>
              <a:rPr lang="en-US" sz="3200" b="1"/>
            </a:br>
            <a:endParaRPr lang="en-US" sz="1800"/>
          </a:p>
        </p:txBody>
      </p:sp>
      <p:sp>
        <p:nvSpPr>
          <p:cNvPr id="3" name="Content Placeholder 2">
            <a:extLst>
              <a:ext uri="{FF2B5EF4-FFF2-40B4-BE49-F238E27FC236}">
                <a16:creationId xmlns:a16="http://schemas.microsoft.com/office/drawing/2014/main" id="{4F417534-DDF8-4E00-A79C-93E7316EC13A}"/>
              </a:ext>
            </a:extLst>
          </p:cNvPr>
          <p:cNvSpPr>
            <a:spLocks noGrp="1"/>
          </p:cNvSpPr>
          <p:nvPr>
            <p:ph idx="1"/>
          </p:nvPr>
        </p:nvSpPr>
        <p:spPr>
          <a:xfrm>
            <a:off x="412376" y="1260763"/>
            <a:ext cx="8229600" cy="4606637"/>
          </a:xfrm>
        </p:spPr>
        <p:txBody>
          <a:bodyPr vert="horz" lIns="91440" tIns="45720" rIns="91440" bIns="45720" rtlCol="0" anchor="t">
            <a:normAutofit/>
          </a:bodyPr>
          <a:lstStyle/>
          <a:p>
            <a:pPr>
              <a:lnSpc>
                <a:spcPct val="100000"/>
              </a:lnSpc>
            </a:pPr>
            <a:r>
              <a:rPr lang="en-US" sz="2400"/>
              <a:t>Policies were not updated to reflect all applicable VHA policy requirements, such as:</a:t>
            </a:r>
          </a:p>
          <a:p>
            <a:pPr lvl="1">
              <a:lnSpc>
                <a:spcPct val="100000"/>
              </a:lnSpc>
            </a:pPr>
            <a:r>
              <a:rPr lang="en-US" sz="2000"/>
              <a:t>A definition of minor changes that may be approved by R&amp;DC Designated Review with respect to protocols for which the R&amp;DC is the only oversight committee.</a:t>
            </a:r>
            <a:r>
              <a:rPr lang="en-US" sz="1100"/>
              <a:t> </a:t>
            </a:r>
            <a:r>
              <a:rPr lang="en-US" sz="1500"/>
              <a:t>[</a:t>
            </a:r>
            <a:r>
              <a:rPr lang="en-US" sz="1500" i="1">
                <a:effectLst/>
                <a:ea typeface="Times New Roman" panose="02020603050405020304" pitchFamily="18" charset="0"/>
                <a:cs typeface="Times New Roman"/>
              </a:rPr>
              <a:t>VHA Directive 1200.01(1) §9.d(1)(c)</a:t>
            </a:r>
            <a:r>
              <a:rPr lang="en-US" sz="1500">
                <a:effectLst/>
                <a:ea typeface="Times New Roman" panose="02020603050405020304" pitchFamily="18" charset="0"/>
                <a:cs typeface="Times New Roman"/>
              </a:rPr>
              <a:t>]</a:t>
            </a:r>
          </a:p>
          <a:p>
            <a:pPr lvl="1">
              <a:lnSpc>
                <a:spcPct val="100000"/>
              </a:lnSpc>
            </a:pPr>
            <a:endParaRPr lang="en-US" sz="700" i="1"/>
          </a:p>
          <a:p>
            <a:pPr lvl="1">
              <a:lnSpc>
                <a:spcPct val="100000"/>
              </a:lnSpc>
            </a:pPr>
            <a:r>
              <a:rPr lang="en-US" sz="2000"/>
              <a:t>A definition of major changes required by a subcommittee for a protocol so that protocol cannot be approved by R&amp;DC Designated Review. </a:t>
            </a:r>
            <a:r>
              <a:rPr lang="en-US" sz="1500"/>
              <a:t>[</a:t>
            </a:r>
            <a:r>
              <a:rPr lang="en-US" sz="1500" i="1">
                <a:effectLst/>
                <a:ea typeface="Times New Roman" panose="02020603050405020304" pitchFamily="18" charset="0"/>
              </a:rPr>
              <a:t>VHA Directive 1200.01(1) §9.e(2)</a:t>
            </a:r>
            <a:r>
              <a:rPr lang="en-US" sz="1500">
                <a:effectLst/>
                <a:ea typeface="Times New Roman" panose="02020603050405020304" pitchFamily="18" charset="0"/>
              </a:rPr>
              <a:t>]</a:t>
            </a:r>
            <a:endParaRPr lang="en-US" sz="1500">
              <a:effectLst/>
              <a:ea typeface="Times New Roman" panose="02020603050405020304" pitchFamily="18" charset="0"/>
              <a:cs typeface="Calibri"/>
            </a:endParaRPr>
          </a:p>
          <a:p>
            <a:pPr marL="457200" lvl="1" indent="0">
              <a:lnSpc>
                <a:spcPct val="100000"/>
              </a:lnSpc>
              <a:buNone/>
            </a:pPr>
            <a:endParaRPr lang="en-US" sz="2000">
              <a:cs typeface="Calibri"/>
            </a:endParaRPr>
          </a:p>
          <a:p>
            <a:pPr>
              <a:lnSpc>
                <a:spcPct val="100000"/>
              </a:lnSpc>
            </a:pPr>
            <a:r>
              <a:rPr lang="en-US" sz="2400"/>
              <a:t>Inconsistencies and/or contradictory language between policies.</a:t>
            </a:r>
            <a:endParaRPr lang="en-US" sz="2400">
              <a:cs typeface="Calibri"/>
            </a:endParaRPr>
          </a:p>
          <a:p>
            <a:pPr>
              <a:lnSpc>
                <a:spcPct val="100000"/>
              </a:lnSpc>
            </a:pPr>
            <a:endParaRPr lang="en-US" sz="1100"/>
          </a:p>
        </p:txBody>
      </p:sp>
      <p:sp>
        <p:nvSpPr>
          <p:cNvPr id="4" name="Slide Number Placeholder 3">
            <a:extLst>
              <a:ext uri="{FF2B5EF4-FFF2-40B4-BE49-F238E27FC236}">
                <a16:creationId xmlns:a16="http://schemas.microsoft.com/office/drawing/2014/main" id="{01E442CC-45FB-4714-881B-7915A50D503C}"/>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92228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5F73-95B7-4F65-85BE-621C9E1D6379}"/>
              </a:ext>
            </a:extLst>
          </p:cNvPr>
          <p:cNvSpPr>
            <a:spLocks noGrp="1"/>
          </p:cNvSpPr>
          <p:nvPr>
            <p:ph type="title"/>
          </p:nvPr>
        </p:nvSpPr>
        <p:spPr>
          <a:xfrm>
            <a:off x="457200" y="274637"/>
            <a:ext cx="8229600" cy="666396"/>
          </a:xfrm>
        </p:spPr>
        <p:txBody>
          <a:bodyPr>
            <a:normAutofit/>
          </a:bodyPr>
          <a:lstStyle/>
          <a:p>
            <a:r>
              <a:rPr lang="en-US" sz="3000" b="1" i="1"/>
              <a:t>REDUCE/PREVENT NONCOMPLIANCE</a:t>
            </a:r>
            <a:endParaRPr lang="en-US" sz="3000"/>
          </a:p>
        </p:txBody>
      </p:sp>
      <p:sp>
        <p:nvSpPr>
          <p:cNvPr id="3" name="Content Placeholder 2">
            <a:extLst>
              <a:ext uri="{FF2B5EF4-FFF2-40B4-BE49-F238E27FC236}">
                <a16:creationId xmlns:a16="http://schemas.microsoft.com/office/drawing/2014/main" id="{08742369-A463-4F59-84A5-AA02F7AA32AA}"/>
              </a:ext>
            </a:extLst>
          </p:cNvPr>
          <p:cNvSpPr>
            <a:spLocks noGrp="1"/>
          </p:cNvSpPr>
          <p:nvPr>
            <p:ph idx="1"/>
          </p:nvPr>
        </p:nvSpPr>
        <p:spPr>
          <a:xfrm>
            <a:off x="457200" y="1339273"/>
            <a:ext cx="8229600" cy="4680527"/>
          </a:xfrm>
        </p:spPr>
        <p:txBody>
          <a:bodyPr vert="horz" lIns="91440" tIns="45720" rIns="91440" bIns="45720" rtlCol="0" anchor="t">
            <a:normAutofit/>
          </a:bodyPr>
          <a:lstStyle/>
          <a:p>
            <a:r>
              <a:rPr lang="en-US" sz="2400"/>
              <a:t>Have written procedures for all RECURRING processes.</a:t>
            </a:r>
          </a:p>
          <a:p>
            <a:pPr marL="0" indent="0">
              <a:buNone/>
            </a:pPr>
            <a:endParaRPr lang="en-US" sz="1000"/>
          </a:p>
          <a:p>
            <a:r>
              <a:rPr lang="en-US" sz="2400"/>
              <a:t>Review “</a:t>
            </a:r>
            <a:r>
              <a:rPr lang="en-US" sz="2400">
                <a:effectLst/>
                <a:ea typeface="Calibri" panose="020F0502020204030204" pitchFamily="34" charset="0"/>
              </a:rPr>
              <a:t>additional</a:t>
            </a:r>
            <a:r>
              <a:rPr lang="en-US" sz="2400">
                <a:ea typeface="Calibri" panose="020F0502020204030204" pitchFamily="34" charset="0"/>
              </a:rPr>
              <a:t> local</a:t>
            </a:r>
            <a:r>
              <a:rPr lang="en-US" sz="2400">
                <a:effectLst/>
                <a:ea typeface="Calibri" panose="020F0502020204030204" pitchFamily="34" charset="0"/>
              </a:rPr>
              <a:t>” requirements included in SOPs.</a:t>
            </a:r>
            <a:endParaRPr lang="en-US" sz="2400">
              <a:effectLst/>
              <a:ea typeface="Calibri" panose="020F0502020204030204" pitchFamily="34" charset="0"/>
              <a:cs typeface="Calibri"/>
            </a:endParaRPr>
          </a:p>
          <a:p>
            <a:pPr marL="0" indent="0">
              <a:buNone/>
            </a:pPr>
            <a:endParaRPr lang="en-US" sz="1000">
              <a:effectLst/>
              <a:ea typeface="Calibri" panose="020F0502020204030204" pitchFamily="34" charset="0"/>
            </a:endParaRPr>
          </a:p>
          <a:p>
            <a:r>
              <a:rPr lang="en-US" sz="2400"/>
              <a:t>Use ORO’s checklist to ensure compliance with Handbooks and Directives.</a:t>
            </a:r>
            <a:endParaRPr lang="en-US" sz="2400">
              <a:cs typeface="Calibri"/>
            </a:endParaRPr>
          </a:p>
        </p:txBody>
      </p:sp>
      <p:sp>
        <p:nvSpPr>
          <p:cNvPr id="4" name="Slide Number Placeholder 3">
            <a:extLst>
              <a:ext uri="{FF2B5EF4-FFF2-40B4-BE49-F238E27FC236}">
                <a16:creationId xmlns:a16="http://schemas.microsoft.com/office/drawing/2014/main" id="{3932B27F-CE6B-48DE-B736-9E81B8375E04}"/>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55735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20BC-0E46-49CC-A698-12E9C0F12C69}"/>
              </a:ext>
            </a:extLst>
          </p:cNvPr>
          <p:cNvSpPr>
            <a:spLocks noGrp="1"/>
          </p:cNvSpPr>
          <p:nvPr>
            <p:ph type="title"/>
          </p:nvPr>
        </p:nvSpPr>
        <p:spPr>
          <a:xfrm>
            <a:off x="457200" y="229813"/>
            <a:ext cx="8229600" cy="1143000"/>
          </a:xfrm>
        </p:spPr>
        <p:txBody>
          <a:bodyPr>
            <a:normAutofit/>
          </a:bodyPr>
          <a:lstStyle/>
          <a:p>
            <a:r>
              <a:rPr lang="en-US" sz="3000" b="1"/>
              <a:t>Thank YOU!</a:t>
            </a:r>
          </a:p>
        </p:txBody>
      </p:sp>
      <p:sp>
        <p:nvSpPr>
          <p:cNvPr id="3" name="Content Placeholder 2">
            <a:extLst>
              <a:ext uri="{FF2B5EF4-FFF2-40B4-BE49-F238E27FC236}">
                <a16:creationId xmlns:a16="http://schemas.microsoft.com/office/drawing/2014/main" id="{BC49B214-C307-4F89-AEB1-3C6F0990FAE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6C55821-0D05-417F-90A5-6E3386CDFDCF}"/>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308735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F572-DD0E-469F-9916-7975E21D133F}"/>
              </a:ext>
            </a:extLst>
          </p:cNvPr>
          <p:cNvSpPr>
            <a:spLocks noGrp="1"/>
          </p:cNvSpPr>
          <p:nvPr>
            <p:ph type="ctrTitle"/>
          </p:nvPr>
        </p:nvSpPr>
        <p:spPr>
          <a:xfrm>
            <a:off x="685800" y="1330037"/>
            <a:ext cx="7772400" cy="2270508"/>
          </a:xfrm>
        </p:spPr>
        <p:txBody>
          <a:bodyPr>
            <a:normAutofit/>
          </a:bodyPr>
          <a:lstStyle/>
          <a:p>
            <a:r>
              <a:rPr lang="en-US" b="1"/>
              <a:t>ORO Noncompliance Findings Related to the Institutional Review Board (IRB)</a:t>
            </a:r>
          </a:p>
        </p:txBody>
      </p:sp>
      <p:sp>
        <p:nvSpPr>
          <p:cNvPr id="4" name="TextBox 3">
            <a:extLst>
              <a:ext uri="{FF2B5EF4-FFF2-40B4-BE49-F238E27FC236}">
                <a16:creationId xmlns:a16="http://schemas.microsoft.com/office/drawing/2014/main" id="{F1EA5670-F2DF-4312-990D-27583798904F}"/>
              </a:ext>
            </a:extLst>
          </p:cNvPr>
          <p:cNvSpPr txBox="1"/>
          <p:nvPr/>
        </p:nvSpPr>
        <p:spPr>
          <a:xfrm>
            <a:off x="3671919" y="6334645"/>
            <a:ext cx="2037733" cy="261610"/>
          </a:xfrm>
          <a:prstGeom prst="rect">
            <a:avLst/>
          </a:prstGeom>
          <a:noFill/>
        </p:spPr>
        <p:txBody>
          <a:bodyPr wrap="square" rtlCol="0">
            <a:spAutoFit/>
          </a:bodyPr>
          <a:lstStyle/>
          <a:p>
            <a:r>
              <a:rPr lang="en-US" sz="1050">
                <a:solidFill>
                  <a:schemeClr val="bg1"/>
                </a:solidFill>
                <a:latin typeface="+mn-lt"/>
              </a:rPr>
              <a:t> </a:t>
            </a:r>
            <a:r>
              <a:rPr lang="en-US" sz="1100">
                <a:solidFill>
                  <a:schemeClr val="bg1"/>
                </a:solidFill>
                <a:latin typeface="+mn-lt"/>
              </a:rPr>
              <a:t>For </a:t>
            </a:r>
            <a:r>
              <a:rPr lang="en-US" sz="1100">
                <a:solidFill>
                  <a:schemeClr val="bg1"/>
                </a:solidFill>
              </a:rPr>
              <a:t>VHA</a:t>
            </a:r>
            <a:r>
              <a:rPr lang="en-US" sz="1100">
                <a:solidFill>
                  <a:schemeClr val="bg1"/>
                </a:solidFill>
                <a:latin typeface="+mn-lt"/>
              </a:rPr>
              <a:t> Internal Use Only</a:t>
            </a:r>
            <a:endParaRPr lang="en-US" sz="1050">
              <a:solidFill>
                <a:schemeClr val="bg1"/>
              </a:solidFill>
              <a:latin typeface="+mn-lt"/>
            </a:endParaRPr>
          </a:p>
        </p:txBody>
      </p:sp>
      <p:sp>
        <p:nvSpPr>
          <p:cNvPr id="5" name="TextBox 4">
            <a:extLst>
              <a:ext uri="{FF2B5EF4-FFF2-40B4-BE49-F238E27FC236}">
                <a16:creationId xmlns:a16="http://schemas.microsoft.com/office/drawing/2014/main" id="{51E889AE-9AA7-4762-8FCE-844DDF8AB175}"/>
              </a:ext>
            </a:extLst>
          </p:cNvPr>
          <p:cNvSpPr txBox="1"/>
          <p:nvPr/>
        </p:nvSpPr>
        <p:spPr>
          <a:xfrm>
            <a:off x="1075508" y="4410780"/>
            <a:ext cx="4572000" cy="646331"/>
          </a:xfrm>
          <a:prstGeom prst="rect">
            <a:avLst/>
          </a:prstGeom>
          <a:noFill/>
        </p:spPr>
        <p:txBody>
          <a:bodyPr wrap="square">
            <a:spAutoFit/>
          </a:bodyPr>
          <a:lstStyle/>
          <a:p>
            <a:pPr marL="0" marR="0" algn="l">
              <a:spcBef>
                <a:spcPts val="0"/>
              </a:spcBef>
              <a:spcAft>
                <a:spcPts val="0"/>
              </a:spcAft>
            </a:pPr>
            <a:r>
              <a:rPr lang="en-US">
                <a:effectLst/>
                <a:latin typeface="Calibri" panose="020F0502020204030204" pitchFamily="34" charset="0"/>
                <a:ea typeface="Calibri" panose="020F0502020204030204" pitchFamily="34" charset="0"/>
              </a:rPr>
              <a:t>Maria D. Devore, MS, CHRC</a:t>
            </a:r>
          </a:p>
          <a:p>
            <a:pPr algn="l"/>
            <a:r>
              <a:rPr lang="en-US" sz="1800"/>
              <a:t>Human Research Protection Workgroup</a:t>
            </a:r>
          </a:p>
        </p:txBody>
      </p:sp>
    </p:spTree>
    <p:extLst>
      <p:ext uri="{BB962C8B-B14F-4D97-AF65-F5344CB8AC3E}">
        <p14:creationId xmlns:p14="http://schemas.microsoft.com/office/powerpoint/2010/main" val="21393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7EDE-6A6F-4267-A626-AE78E9DFB9E9}"/>
              </a:ext>
            </a:extLst>
          </p:cNvPr>
          <p:cNvSpPr>
            <a:spLocks noGrp="1"/>
          </p:cNvSpPr>
          <p:nvPr>
            <p:ph type="title"/>
          </p:nvPr>
        </p:nvSpPr>
        <p:spPr>
          <a:xfrm>
            <a:off x="457200" y="228601"/>
            <a:ext cx="8229600" cy="792924"/>
          </a:xfrm>
        </p:spPr>
        <p:txBody>
          <a:bodyPr>
            <a:noAutofit/>
          </a:bodyPr>
          <a:lstStyle/>
          <a:p>
            <a:r>
              <a:rPr lang="en-US" sz="3000" b="1"/>
              <a:t>Top Institutional Review Board (IRB) Areas of Noncompliance</a:t>
            </a:r>
          </a:p>
        </p:txBody>
      </p:sp>
      <p:graphicFrame>
        <p:nvGraphicFramePr>
          <p:cNvPr id="8" name="Table 8">
            <a:extLst>
              <a:ext uri="{FF2B5EF4-FFF2-40B4-BE49-F238E27FC236}">
                <a16:creationId xmlns:a16="http://schemas.microsoft.com/office/drawing/2014/main" id="{3D4FE5AE-D394-4F97-95A6-434A0640D342}"/>
              </a:ext>
            </a:extLst>
          </p:cNvPr>
          <p:cNvGraphicFramePr>
            <a:graphicFrameLocks noGrp="1"/>
          </p:cNvGraphicFramePr>
          <p:nvPr>
            <p:ph idx="1"/>
            <p:extLst>
              <p:ext uri="{D42A27DB-BD31-4B8C-83A1-F6EECF244321}">
                <p14:modId xmlns:p14="http://schemas.microsoft.com/office/powerpoint/2010/main" val="83640595"/>
              </p:ext>
            </p:extLst>
          </p:nvPr>
        </p:nvGraphicFramePr>
        <p:xfrm>
          <a:off x="338559" y="1233996"/>
          <a:ext cx="8466881" cy="4572000"/>
        </p:xfrm>
        <a:graphic>
          <a:graphicData uri="http://schemas.openxmlformats.org/drawingml/2006/table">
            <a:tbl>
              <a:tblPr firstRow="1" bandRow="1">
                <a:tableStyleId>{0E3FDE45-AF77-4B5C-9715-49D594BDF05E}</a:tableStyleId>
              </a:tblPr>
              <a:tblGrid>
                <a:gridCol w="8466881">
                  <a:extLst>
                    <a:ext uri="{9D8B030D-6E8A-4147-A177-3AD203B41FA5}">
                      <a16:colId xmlns:a16="http://schemas.microsoft.com/office/drawing/2014/main" val="1745815827"/>
                    </a:ext>
                  </a:extLst>
                </a:gridCol>
              </a:tblGrid>
              <a:tr h="9144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Deficient Informed Consent Documents (ICDs)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79392532"/>
                  </a:ext>
                </a:extLst>
              </a:tr>
              <a:tr h="9144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Noncompliant Waivers of HIPAA Authorization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2866120"/>
                  </a:ext>
                </a:extLst>
              </a:tr>
              <a:tr h="9144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Deficient IRB Review/Approval of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64755576"/>
                  </a:ext>
                </a:extLst>
              </a:tr>
              <a:tr h="914400">
                <a:tc>
                  <a:txBody>
                    <a:bodyPr/>
                    <a:lstStyle/>
                    <a:p>
                      <a:pPr marL="457200" marR="0" lvl="0" indent="-457200" algn="l" rtl="0" eaLnBrk="1" fontAlgn="auto" latinLnBrk="0" hangingPunct="1">
                        <a:lnSpc>
                          <a:spcPct val="100000"/>
                        </a:lnSpc>
                        <a:spcBef>
                          <a:spcPts val="0"/>
                        </a:spcBef>
                        <a:spcAft>
                          <a:spcPts val="0"/>
                        </a:spcAft>
                        <a:buClrTx/>
                        <a:buSzTx/>
                        <a:buFont typeface="Arial" panose="020B0604020202020204" pitchFamily="34" charset="0"/>
                        <a:buChar char="•"/>
                      </a:pPr>
                      <a:r>
                        <a:rPr lang="en-US" sz="2400" dirty="0"/>
                        <a:t>Lack of or Deficient IRB Standard Operating Procedures (SOPs)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88160885"/>
                  </a:ext>
                </a:extLst>
              </a:tr>
              <a:tr h="9144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Deficient IRB Meeting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1494892"/>
                  </a:ext>
                </a:extLst>
              </a:tr>
            </a:tbl>
          </a:graphicData>
        </a:graphic>
      </p:graphicFrame>
      <p:sp>
        <p:nvSpPr>
          <p:cNvPr id="3" name="Slide Number Placeholder 2">
            <a:extLst>
              <a:ext uri="{FF2B5EF4-FFF2-40B4-BE49-F238E27FC236}">
                <a16:creationId xmlns:a16="http://schemas.microsoft.com/office/drawing/2014/main" id="{993DCB8F-202F-4A96-BF2C-63EF63374EFD}"/>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318427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350981"/>
            <a:ext cx="8229600" cy="868219"/>
          </a:xfrm>
        </p:spPr>
        <p:txBody>
          <a:bodyPr anchor="ctr">
            <a:noAutofit/>
          </a:bodyPr>
          <a:lstStyle/>
          <a:p>
            <a:r>
              <a:rPr lang="en-US" sz="3000" b="1"/>
              <a:t>Deficient IRB-Approved ICD: </a:t>
            </a:r>
            <a:br>
              <a:rPr lang="en-US" sz="3200" b="1"/>
            </a:br>
            <a:r>
              <a:rPr lang="en-US" sz="2000" b="1"/>
              <a:t>Did Not Contain All Required Elements or was Otherwise Deficient</a:t>
            </a: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570182"/>
            <a:ext cx="8229600" cy="4449618"/>
          </a:xfrm>
        </p:spPr>
        <p:txBody>
          <a:bodyPr vert="horz" lIns="91440" tIns="45720" rIns="91440" bIns="45720" rtlCol="0">
            <a:noAutofit/>
          </a:bodyPr>
          <a:lstStyle/>
          <a:p>
            <a:r>
              <a:rPr lang="en-US" sz="2400"/>
              <a:t>An approved ICD did not consistently include all applicable required elements of informed consent, such as: </a:t>
            </a:r>
          </a:p>
          <a:p>
            <a:pPr marL="0" indent="0">
              <a:buNone/>
            </a:pPr>
            <a:endParaRPr lang="en-US" sz="1000"/>
          </a:p>
          <a:p>
            <a:pPr lvl="1"/>
            <a:r>
              <a:rPr lang="en-US" sz="2200"/>
              <a:t>A statement that participation was voluntary.</a:t>
            </a:r>
            <a:r>
              <a:rPr lang="en-US" sz="2000"/>
              <a:t> </a:t>
            </a:r>
            <a:r>
              <a:rPr lang="en-US" sz="1500"/>
              <a:t>[</a:t>
            </a:r>
            <a:r>
              <a:rPr lang="en-US" sz="1500" i="1"/>
              <a:t>VHA Directive 1200.05(2) </a:t>
            </a:r>
            <a:r>
              <a:rPr lang="en-US" sz="1500" i="1" kern="1200">
                <a:solidFill>
                  <a:schemeClr val="tx1"/>
                </a:solidFill>
                <a:latin typeface="Calibri" panose="020F0502020204030204" pitchFamily="34" charset="0"/>
                <a:ea typeface="+mn-ea"/>
                <a:cs typeface="+mn-cs"/>
              </a:rPr>
              <a:t>§</a:t>
            </a:r>
            <a:r>
              <a:rPr lang="en-US" sz="1500" i="1"/>
              <a:t>17.d(8)</a:t>
            </a:r>
            <a:r>
              <a:rPr lang="en-US" sz="1500"/>
              <a:t>]</a:t>
            </a:r>
            <a:endParaRPr lang="en-US" sz="1500" i="1"/>
          </a:p>
          <a:p>
            <a:pPr lvl="1"/>
            <a:r>
              <a:rPr lang="en-US" sz="2200"/>
              <a:t>A statement on future use of identifiable private information or biospecimens for items approved under the 2018 Common Rule. </a:t>
            </a:r>
            <a:r>
              <a:rPr lang="en-US" sz="1500"/>
              <a:t>[</a:t>
            </a:r>
            <a:r>
              <a:rPr lang="en-US" sz="1500" i="1"/>
              <a:t>VHA Directive 1200.05(2) </a:t>
            </a:r>
            <a:r>
              <a:rPr lang="en-US" sz="1500" i="1" kern="1200">
                <a:solidFill>
                  <a:schemeClr val="tx1"/>
                </a:solidFill>
                <a:latin typeface="Calibri" panose="020F0502020204030204" pitchFamily="34" charset="0"/>
                <a:ea typeface="+mn-ea"/>
                <a:cs typeface="+mn-cs"/>
              </a:rPr>
              <a:t>§</a:t>
            </a:r>
            <a:r>
              <a:rPr lang="en-US" sz="1500" i="1"/>
              <a:t>17.d(9)</a:t>
            </a:r>
            <a:r>
              <a:rPr lang="en-US" sz="1500"/>
              <a:t>]</a:t>
            </a:r>
            <a:endParaRPr lang="en-US" sz="1500" i="1"/>
          </a:p>
        </p:txBody>
      </p:sp>
      <p:sp>
        <p:nvSpPr>
          <p:cNvPr id="3" name="Slide Number Placeholder 2">
            <a:extLst>
              <a:ext uri="{FF2B5EF4-FFF2-40B4-BE49-F238E27FC236}">
                <a16:creationId xmlns:a16="http://schemas.microsoft.com/office/drawing/2014/main" id="{F4590FB0-F0AC-4E5F-9385-CBEB818BF792}"/>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val="99858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852199"/>
          </a:xfrm>
        </p:spPr>
        <p:txBody>
          <a:bodyPr vert="horz" lIns="91440" tIns="45720" rIns="91440" bIns="45720" rtlCol="0" anchor="ctr">
            <a:noAutofit/>
          </a:bodyPr>
          <a:lstStyle/>
          <a:p>
            <a:r>
              <a:rPr lang="en-US" sz="3000" b="1"/>
              <a:t>Deficient IRB-Approved ICD: </a:t>
            </a:r>
            <a:br>
              <a:rPr lang="en-US" sz="3200" b="1"/>
            </a:br>
            <a:r>
              <a:rPr lang="en-US" sz="2000" b="1"/>
              <a:t>Language was Noncompliant or Inconsistent</a:t>
            </a: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237673"/>
            <a:ext cx="8229600" cy="4782127"/>
          </a:xfrm>
        </p:spPr>
        <p:txBody>
          <a:bodyPr anchor="t">
            <a:normAutofit/>
          </a:bodyPr>
          <a:lstStyle/>
          <a:p>
            <a:pPr>
              <a:lnSpc>
                <a:spcPct val="115000"/>
              </a:lnSpc>
            </a:pPr>
            <a:r>
              <a:rPr lang="en-US" sz="2400"/>
              <a:t>An approved ICD contained noncompliant language on billing for treatment of research-related medical care, services, and injury.</a:t>
            </a:r>
            <a:r>
              <a:rPr lang="en-US" sz="1500" i="1"/>
              <a:t> </a:t>
            </a:r>
            <a:r>
              <a:rPr lang="en-US" sz="1500"/>
              <a:t>[</a:t>
            </a:r>
            <a:r>
              <a:rPr lang="en-US" sz="1500" i="1"/>
              <a:t>VHA Directive 1200.05(2) </a:t>
            </a:r>
            <a:r>
              <a:rPr lang="en-US" sz="1500" i="1" kern="1200">
                <a:latin typeface="Calibri"/>
                <a:cs typeface="Calibri"/>
              </a:rPr>
              <a:t>§</a:t>
            </a:r>
            <a:r>
              <a:rPr lang="en-US" sz="1500" i="1"/>
              <a:t>17.e(10)</a:t>
            </a:r>
            <a:r>
              <a:rPr lang="en-US" sz="1500"/>
              <a:t>]</a:t>
            </a:r>
            <a:endParaRPr lang="en-US" sz="1500" i="1"/>
          </a:p>
          <a:p>
            <a:pPr lvl="1">
              <a:lnSpc>
                <a:spcPct val="115000"/>
              </a:lnSpc>
            </a:pPr>
            <a:r>
              <a:rPr lang="en-US" sz="2000" kern="1200">
                <a:effectLst/>
                <a:ea typeface="MS PGothic"/>
                <a:cs typeface="Arial"/>
              </a:rPr>
              <a:t>For example, an ICD included statements that Veterans or their insurance </a:t>
            </a:r>
            <a:r>
              <a:rPr lang="en-US" sz="2000">
                <a:ea typeface="MS PGothic"/>
                <a:cs typeface="Arial"/>
              </a:rPr>
              <a:t>would</a:t>
            </a:r>
            <a:r>
              <a:rPr lang="en-US" sz="2000" kern="1200">
                <a:effectLst/>
                <a:ea typeface="MS PGothic"/>
                <a:cs typeface="Arial"/>
              </a:rPr>
              <a:t> be charged for </a:t>
            </a:r>
            <a:r>
              <a:rPr lang="en-US" sz="2000">
                <a:ea typeface="MS PGothic"/>
                <a:cs typeface="Arial"/>
              </a:rPr>
              <a:t>treatment of research-related</a:t>
            </a:r>
            <a:r>
              <a:rPr lang="en-US" sz="2000" kern="1200">
                <a:effectLst/>
                <a:ea typeface="MS PGothic"/>
                <a:cs typeface="Arial"/>
              </a:rPr>
              <a:t> injuries or side effects from research procedures.</a:t>
            </a:r>
          </a:p>
          <a:p>
            <a:pPr marL="457200" lvl="1" indent="0">
              <a:lnSpc>
                <a:spcPct val="115000"/>
              </a:lnSpc>
              <a:buNone/>
            </a:pPr>
            <a:endParaRPr lang="en-US" sz="1000" kern="1200">
              <a:effectLst/>
              <a:ea typeface="MS PGothic" panose="020B0600070205080204" pitchFamily="34" charset="-128"/>
              <a:cs typeface="Arial" panose="020B0604020202020204" pitchFamily="34" charset="0"/>
            </a:endParaRPr>
          </a:p>
          <a:p>
            <a:pPr>
              <a:lnSpc>
                <a:spcPct val="115000"/>
              </a:lnSpc>
            </a:pPr>
            <a:r>
              <a:rPr lang="en-US" sz="2400" kern="1200">
                <a:effectLst/>
                <a:ea typeface="MS PGothic"/>
                <a:cs typeface="Arial"/>
              </a:rPr>
              <a:t>An approved ICD was inconsistent with the HIPAA authorization (and sometimes the protocol). </a:t>
            </a:r>
            <a:r>
              <a:rPr lang="en-US" sz="1500">
                <a:ea typeface="MS PGothic"/>
                <a:cs typeface="Arial"/>
              </a:rPr>
              <a:t>[</a:t>
            </a:r>
            <a:r>
              <a:rPr lang="en-US" sz="1500" i="1" kern="1200">
                <a:effectLst/>
                <a:ea typeface="MS PGothic"/>
                <a:cs typeface="Arial"/>
              </a:rPr>
              <a:t>VHA Directive 1200.05(2) </a:t>
            </a:r>
            <a:r>
              <a:rPr lang="en-US" sz="1500" i="1" kern="1200">
                <a:latin typeface="Calibri"/>
                <a:cs typeface="Calibri"/>
              </a:rPr>
              <a:t>§</a:t>
            </a:r>
            <a:r>
              <a:rPr lang="en-US" sz="1500" i="1" kern="1200">
                <a:effectLst/>
                <a:ea typeface="MS PGothic"/>
                <a:cs typeface="Arial"/>
              </a:rPr>
              <a:t>5.g(13)</a:t>
            </a:r>
            <a:r>
              <a:rPr lang="en-US" sz="1500" kern="1200">
                <a:effectLst/>
                <a:ea typeface="MS PGothic"/>
                <a:cs typeface="Arial"/>
              </a:rPr>
              <a:t>]</a:t>
            </a:r>
          </a:p>
          <a:p>
            <a:pPr lvl="1">
              <a:lnSpc>
                <a:spcPct val="115000"/>
              </a:lnSpc>
            </a:pPr>
            <a:r>
              <a:rPr lang="en-US" sz="2000" kern="1200">
                <a:effectLst/>
                <a:ea typeface="MS PGothic"/>
                <a:cs typeface="Arial"/>
              </a:rPr>
              <a:t>For example, i</a:t>
            </a:r>
            <a:r>
              <a:rPr lang="en-US" sz="2000">
                <a:ea typeface="MS PGothic"/>
                <a:cs typeface="Arial"/>
              </a:rPr>
              <a:t>nformation in an ICD about storage of biospecimens for future research contradicted the HIPAA authorization document and the protocol.</a:t>
            </a:r>
            <a:r>
              <a:rPr lang="en-US" sz="2000">
                <a:effectLst/>
                <a:ea typeface="Calibri" panose="020F0502020204030204" pitchFamily="34" charset="0"/>
                <a:cs typeface="Arial"/>
              </a:rPr>
              <a:t>    </a:t>
            </a:r>
          </a:p>
        </p:txBody>
      </p:sp>
      <p:sp>
        <p:nvSpPr>
          <p:cNvPr id="3" name="Slide Number Placeholder 2">
            <a:extLst>
              <a:ext uri="{FF2B5EF4-FFF2-40B4-BE49-F238E27FC236}">
                <a16:creationId xmlns:a16="http://schemas.microsoft.com/office/drawing/2014/main" id="{9F8415C1-9378-40A4-B45C-2D25F521133D}"/>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623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58618"/>
            <a:ext cx="8229600" cy="1099127"/>
          </a:xfrm>
        </p:spPr>
        <p:txBody>
          <a:bodyPr anchor="ctr">
            <a:normAutofit fontScale="90000"/>
          </a:bodyPr>
          <a:lstStyle/>
          <a:p>
            <a:r>
              <a:rPr lang="en-US" sz="3300" b="1"/>
              <a:t>Noncompliant HIPAA Authorization Waiver </a:t>
            </a:r>
            <a:br>
              <a:rPr lang="en-US" sz="3300" b="1"/>
            </a:br>
            <a:r>
              <a:rPr lang="en-US" sz="3300" b="1"/>
              <a:t>and/or Documentation of Waiver:</a:t>
            </a:r>
            <a:br>
              <a:rPr lang="en-US" sz="3200" b="1"/>
            </a:br>
            <a:r>
              <a:rPr lang="en-US" sz="2200" b="1"/>
              <a:t>Missing Elements</a:t>
            </a: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496291"/>
            <a:ext cx="8229600" cy="4523509"/>
          </a:xfrm>
        </p:spPr>
        <p:txBody>
          <a:bodyPr anchor="t">
            <a:normAutofit/>
          </a:bodyPr>
          <a:lstStyle/>
          <a:p>
            <a:r>
              <a:rPr lang="en-US" sz="2400">
                <a:effectLst/>
                <a:latin typeface="Calibri"/>
                <a:ea typeface="Calibri" panose="020F0502020204030204" pitchFamily="34" charset="0"/>
                <a:cs typeface="Times New Roman"/>
              </a:rPr>
              <a:t>Documentation of waivers of Health Insurance Portability and Accountability Act (HIPAA) authorization approvals did not consistently meet all VHA requirements.</a:t>
            </a:r>
          </a:p>
          <a:p>
            <a:pPr marL="0" marR="0" indent="0">
              <a:lnSpc>
                <a:spcPct val="108000"/>
              </a:lnSpc>
              <a:spcBef>
                <a:spcPts val="0"/>
              </a:spcBef>
              <a:spcAft>
                <a:spcPts val="0"/>
              </a:spcAft>
              <a:buNone/>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r>
              <a:rPr lang="en-US" sz="2400">
                <a:effectLst/>
                <a:latin typeface="Calibri"/>
                <a:ea typeface="Calibri" panose="020F0502020204030204" pitchFamily="34" charset="0"/>
                <a:cs typeface="Times New Roman"/>
              </a:rPr>
              <a:t>APPROVED waivers did not include:</a:t>
            </a:r>
            <a:r>
              <a:rPr lang="en-US" sz="2400">
                <a:latin typeface="Calibri"/>
                <a:ea typeface="Calibri" panose="020F0502020204030204" pitchFamily="34" charset="0"/>
                <a:cs typeface="Times New Roman"/>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a:effectLst/>
                <a:latin typeface="Calibri"/>
                <a:ea typeface="Calibri" panose="020F0502020204030204" pitchFamily="34" charset="0"/>
                <a:cs typeface="Times New Roman"/>
              </a:rPr>
              <a:t>A statement that </a:t>
            </a:r>
            <a:r>
              <a:rPr lang="en-US" sz="2000">
                <a:latin typeface="Calibri"/>
                <a:ea typeface="Calibri" panose="020F0502020204030204" pitchFamily="34" charset="0"/>
                <a:cs typeface="Times New Roman"/>
              </a:rPr>
              <a:t>the research could not practicably be conducted without the waiver, or the research could not practicably be conducted without access to and use of the requested </a:t>
            </a:r>
            <a:r>
              <a:rPr lang="en-US" sz="2000">
                <a:latin typeface="Calibri"/>
                <a:ea typeface="Calibri" panose="020F0502020204030204" pitchFamily="34" charset="0"/>
                <a:cs typeface="Calibri"/>
              </a:rPr>
              <a:t>protected health information</a:t>
            </a:r>
            <a:r>
              <a:rPr lang="en-US" sz="2000">
                <a:latin typeface="Calibri"/>
                <a:ea typeface="Calibri" panose="020F0502020204030204" pitchFamily="34" charset="0"/>
                <a:cs typeface="Times New Roman"/>
              </a:rPr>
              <a:t> (PHI).</a:t>
            </a:r>
            <a:r>
              <a:rPr lang="en-US" sz="1500">
                <a:latin typeface="Calibri"/>
                <a:ea typeface="Calibri" panose="020F0502020204030204" pitchFamily="34" charset="0"/>
                <a:cs typeface="Times New Roman"/>
              </a:rPr>
              <a:t> [</a:t>
            </a:r>
            <a:r>
              <a:rPr lang="en-US" sz="1500" i="1">
                <a:latin typeface="Calibri"/>
                <a:ea typeface="Calibri" panose="020F0502020204030204" pitchFamily="34" charset="0"/>
                <a:cs typeface="Times New Roman"/>
              </a:rPr>
              <a:t>VHA Directive 1200.05(2) §§23.b(3)(b)&amp;(c)</a:t>
            </a:r>
            <a:r>
              <a:rPr lang="en-US" sz="1500">
                <a:latin typeface="Calibri"/>
                <a:ea typeface="Calibri" panose="020F0502020204030204" pitchFamily="34" charset="0"/>
                <a:cs typeface="Times New Roman"/>
              </a:rPr>
              <a:t>]</a:t>
            </a:r>
          </a:p>
          <a:p>
            <a:pPr lvl="1">
              <a:tabLst>
                <a:tab pos="457200" algn="l"/>
              </a:tabLst>
            </a:pPr>
            <a:r>
              <a:rPr lang="en-US" sz="2000">
                <a:latin typeface="Calibri"/>
                <a:ea typeface="Calibri" panose="020F0502020204030204" pitchFamily="34" charset="0"/>
                <a:cs typeface="Times New Roman"/>
              </a:rPr>
              <a:t> </a:t>
            </a:r>
            <a:r>
              <a:rPr lang="en-US" sz="2000">
                <a:effectLst/>
                <a:latin typeface="Calibri"/>
                <a:ea typeface="Calibri" panose="020F0502020204030204" pitchFamily="34" charset="0"/>
                <a:cs typeface="Times New Roman"/>
              </a:rPr>
              <a:t>A brief description of the</a:t>
            </a:r>
            <a:r>
              <a:rPr lang="en-US" sz="2000">
                <a:latin typeface="Calibri"/>
                <a:ea typeface="Calibri" panose="020F0502020204030204" pitchFamily="34" charset="0"/>
                <a:cs typeface="Times New Roman"/>
              </a:rPr>
              <a:t> PHI</a:t>
            </a:r>
            <a:r>
              <a:rPr lang="en-US" sz="2000">
                <a:effectLst/>
                <a:latin typeface="Calibri"/>
                <a:ea typeface="Calibri" panose="020F0502020204030204" pitchFamily="34" charset="0"/>
                <a:cs typeface="Times New Roman"/>
              </a:rPr>
              <a:t> for which the IRB determined use and disclosure to be necessary. </a:t>
            </a:r>
            <a:r>
              <a:rPr lang="en-US" sz="1500">
                <a:effectLst/>
                <a:latin typeface="Calibri"/>
                <a:ea typeface="Calibri" panose="020F0502020204030204" pitchFamily="34" charset="0"/>
                <a:cs typeface="Times New Roman"/>
              </a:rPr>
              <a:t>[</a:t>
            </a:r>
            <a:r>
              <a:rPr lang="en-US" sz="1500" i="1">
                <a:latin typeface="Calibri"/>
                <a:ea typeface="Calibri" panose="020F0502020204030204" pitchFamily="34" charset="0"/>
                <a:cs typeface="Times New Roman"/>
              </a:rPr>
              <a:t>VHA Directive 1200.05(2) §23.b(4)</a:t>
            </a:r>
            <a:r>
              <a:rPr lang="en-US" sz="1500">
                <a:latin typeface="Calibri"/>
                <a:ea typeface="Calibri" panose="020F0502020204030204" pitchFamily="34" charset="0"/>
                <a:cs typeface="Times New Roman"/>
              </a:rPr>
              <a:t>]</a:t>
            </a:r>
            <a:endParaRPr lang="en-US" sz="1500" i="1">
              <a:latin typeface="Calibri"/>
              <a:ea typeface="Calibri" panose="020F0502020204030204" pitchFamily="34" charset="0"/>
              <a:cs typeface="Times New Roman"/>
            </a:endParaRPr>
          </a:p>
          <a:p>
            <a:pPr marL="0" marR="0" lvl="0" indent="0">
              <a:lnSpc>
                <a:spcPct val="107000"/>
              </a:lnSpc>
              <a:spcBef>
                <a:spcPts val="0"/>
              </a:spcBef>
              <a:spcAft>
                <a:spcPts val="0"/>
              </a:spcAft>
              <a:buNone/>
              <a:tabLst>
                <a:tab pos="457200" algn="l"/>
              </a:tabLs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F4343D5-428C-455A-82F7-EF9799C88B04}"/>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145297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p:txBody>
          <a:bodyPr anchor="ctr">
            <a:normAutofit fontScale="90000"/>
          </a:bodyPr>
          <a:lstStyle/>
          <a:p>
            <a:r>
              <a:rPr lang="en-US" sz="3300" b="1"/>
              <a:t>Noncompliant HIPAA Authorization Waiver </a:t>
            </a:r>
            <a:br>
              <a:rPr lang="en-US" sz="3300" b="1"/>
            </a:br>
            <a:r>
              <a:rPr lang="en-US" sz="3300" b="1"/>
              <a:t>and/or Documentation of Waiver:</a:t>
            </a:r>
            <a:br>
              <a:rPr lang="en-US" sz="3200" b="1"/>
            </a:br>
            <a:r>
              <a:rPr lang="en-US" sz="2200" b="1"/>
              <a:t>Invalid or Missing Signatures</a:t>
            </a:r>
            <a:endParaRPr lang="en-US" sz="2200" b="1">
              <a:highlight>
                <a:srgbClr val="FFFF00"/>
              </a:highlight>
            </a:endParaRP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570182"/>
            <a:ext cx="8229600" cy="4477327"/>
          </a:xfrm>
        </p:spPr>
        <p:txBody>
          <a:bodyPr anchor="t">
            <a:normAutofit/>
          </a:bodyPr>
          <a:lstStyle/>
          <a:p>
            <a:r>
              <a:rPr lang="en-US" sz="2400" dirty="0">
                <a:effectLst/>
                <a:latin typeface="Calibri"/>
                <a:ea typeface="Calibri" panose="020F0502020204030204" pitchFamily="34" charset="0"/>
                <a:cs typeface="Times New Roman"/>
              </a:rPr>
              <a:t>Approved waivers of HIPAA authorization were not </a:t>
            </a:r>
            <a:r>
              <a:rPr lang="en-US" sz="2400" dirty="0">
                <a:latin typeface="Calibri"/>
                <a:ea typeface="Calibri" panose="020F0502020204030204" pitchFamily="34" charset="0"/>
                <a:cs typeface="Times New Roman"/>
              </a:rPr>
              <a:t>consistently </a:t>
            </a:r>
            <a:r>
              <a:rPr lang="en-US" sz="2400" b="1" dirty="0">
                <a:effectLst/>
                <a:latin typeface="Calibri"/>
                <a:ea typeface="Calibri" panose="020F0502020204030204" pitchFamily="34" charset="0"/>
                <a:cs typeface="Times New Roman"/>
              </a:rPr>
              <a:t>signed</a:t>
            </a:r>
            <a:r>
              <a:rPr lang="en-US" sz="2400" dirty="0">
                <a:effectLst/>
                <a:latin typeface="Calibri"/>
                <a:ea typeface="Calibri" panose="020F0502020204030204" pitchFamily="34" charset="0"/>
                <a:cs typeface="Times New Roman"/>
              </a:rPr>
              <a:t> in accordance with VHA policy, which resulted in PHI being used for research without legal authority (e.g., a valid waiver of HIPAA authorization).</a:t>
            </a:r>
            <a:r>
              <a:rPr lang="en-US" sz="1500" dirty="0">
                <a:effectLst/>
                <a:latin typeface="Calibri"/>
                <a:ea typeface="Calibri" panose="020F0502020204030204" pitchFamily="34" charset="0"/>
                <a:cs typeface="Times New Roman"/>
              </a:rPr>
              <a:t> </a:t>
            </a:r>
            <a:r>
              <a:rPr lang="en-US" sz="1500" dirty="0">
                <a:latin typeface="Calibri"/>
                <a:ea typeface="MS PGothic"/>
                <a:cs typeface="Times New Roman"/>
              </a:rPr>
              <a:t>[</a:t>
            </a:r>
            <a:r>
              <a:rPr lang="en-US" sz="1500" i="1" dirty="0">
                <a:latin typeface="Calibri"/>
                <a:ea typeface="MS PGothic"/>
                <a:cs typeface="Times New Roman"/>
              </a:rPr>
              <a:t>VHA Directive 1200.05(2) </a:t>
            </a:r>
            <a:r>
              <a:rPr lang="en-US" sz="1500" i="1" dirty="0">
                <a:latin typeface="Calibri"/>
                <a:cs typeface="Calibri"/>
              </a:rPr>
              <a:t>§</a:t>
            </a:r>
            <a:r>
              <a:rPr lang="en-US" sz="1500" i="1" dirty="0">
                <a:latin typeface="Calibri"/>
                <a:ea typeface="MS PGothic"/>
                <a:cs typeface="Times New Roman"/>
              </a:rPr>
              <a:t>23.b(6)</a:t>
            </a:r>
            <a:r>
              <a:rPr lang="en-US" sz="1500" dirty="0">
                <a:latin typeface="Calibri"/>
                <a:ea typeface="MS PGothic"/>
                <a:cs typeface="Times New Roman"/>
              </a:rPr>
              <a:t>]</a:t>
            </a:r>
          </a:p>
          <a:p>
            <a:pPr marL="0" indent="0">
              <a:buNone/>
            </a:pPr>
            <a:endParaRPr lang="en-US" sz="1000" i="1">
              <a:ea typeface="MS PGothic" panose="020B0600070205080204" pitchFamily="34" charset="-128"/>
              <a:cs typeface="Arial" panose="020B0604020202020204" pitchFamily="34" charset="0"/>
            </a:endParaRPr>
          </a:p>
          <a:p>
            <a:pPr lvl="1"/>
            <a:r>
              <a:rPr lang="en-US" sz="2000" dirty="0">
                <a:latin typeface="Calibri"/>
                <a:ea typeface="Calibri" panose="020F0502020204030204" pitchFamily="34" charset="0"/>
                <a:cs typeface="Times New Roman"/>
              </a:rPr>
              <a:t>Waiver approvals </a:t>
            </a:r>
            <a:r>
              <a:rPr lang="en-US" sz="2000" dirty="0">
                <a:effectLst/>
                <a:latin typeface="Calibri"/>
                <a:ea typeface="Calibri" panose="020F0502020204030204" pitchFamily="34" charset="0"/>
                <a:cs typeface="Times New Roman"/>
              </a:rPr>
              <a:t>were not signed</a:t>
            </a:r>
            <a:r>
              <a:rPr lang="en-US" sz="2000" dirty="0">
                <a:latin typeface="Calibri"/>
                <a:ea typeface="Calibri" panose="020F0502020204030204" pitchFamily="34" charset="0"/>
                <a:cs typeface="Times New Roman"/>
              </a:rPr>
              <a:t> </a:t>
            </a:r>
            <a:r>
              <a:rPr lang="en-US" sz="2000" dirty="0">
                <a:effectLst/>
                <a:latin typeface="Calibri"/>
                <a:ea typeface="Calibri" panose="020F0502020204030204" pitchFamily="34" charset="0"/>
                <a:cs typeface="Times New Roman"/>
              </a:rPr>
              <a:t>by the IRB Chair or qualified reviewer.</a:t>
            </a:r>
            <a:endParaRPr lang="en-US" sz="2000" dirty="0">
              <a:latin typeface="Calibri"/>
              <a:ea typeface="Calibri" panose="020F0502020204030204" pitchFamily="34" charset="0"/>
              <a:cs typeface="Times New Roman"/>
            </a:endParaRPr>
          </a:p>
          <a:p>
            <a:pPr lvl="1"/>
            <a:r>
              <a:rPr lang="en-US" sz="2000" dirty="0">
                <a:latin typeface="Calibri"/>
                <a:ea typeface="Calibri" panose="020F0502020204030204" pitchFamily="34" charset="0"/>
                <a:cs typeface="Times New Roman"/>
              </a:rPr>
              <a:t>Signatures</a:t>
            </a:r>
            <a:r>
              <a:rPr lang="en-US" sz="2000" dirty="0">
                <a:effectLst/>
                <a:latin typeface="Calibri"/>
                <a:ea typeface="Calibri" panose="020F0502020204030204" pitchFamily="34" charset="0"/>
                <a:cs typeface="Times New Roman"/>
              </a:rPr>
              <a:t> </a:t>
            </a:r>
            <a:r>
              <a:rPr lang="en-US" sz="2000" dirty="0">
                <a:latin typeface="Calibri"/>
                <a:ea typeface="Calibri" panose="020F0502020204030204" pitchFamily="34" charset="0"/>
                <a:cs typeface="Times New Roman"/>
              </a:rPr>
              <a:t>on waiver approvals did</a:t>
            </a:r>
            <a:r>
              <a:rPr lang="en-US" sz="2000" dirty="0">
                <a:effectLst/>
                <a:latin typeface="Calibri"/>
                <a:ea typeface="Calibri" panose="020F0502020204030204" pitchFamily="34" charset="0"/>
                <a:cs typeface="Times New Roman"/>
              </a:rPr>
              <a:t> not meet requirements.</a:t>
            </a:r>
            <a:endParaRPr lang="en-US" sz="2000">
              <a:effectLst/>
              <a:latin typeface="Calibri"/>
              <a:ea typeface="Calibri" panose="020F0502020204030204" pitchFamily="34" charset="0"/>
              <a:cs typeface="Times New Roman"/>
            </a:endParaRPr>
          </a:p>
        </p:txBody>
      </p:sp>
      <p:sp>
        <p:nvSpPr>
          <p:cNvPr id="3" name="Slide Number Placeholder 2">
            <a:extLst>
              <a:ext uri="{FF2B5EF4-FFF2-40B4-BE49-F238E27FC236}">
                <a16:creationId xmlns:a16="http://schemas.microsoft.com/office/drawing/2014/main" id="{9939B1B6-BF5D-45C4-98BD-324EE96E2392}"/>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132894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86327"/>
            <a:ext cx="8229600" cy="1108364"/>
          </a:xfrm>
        </p:spPr>
        <p:txBody>
          <a:bodyPr anchor="ctr">
            <a:normAutofit fontScale="90000"/>
          </a:bodyPr>
          <a:lstStyle/>
          <a:p>
            <a:r>
              <a:rPr lang="en-US" sz="3300" b="1"/>
              <a:t>Noncompliant HIPAA Authorization Waiver </a:t>
            </a:r>
            <a:br>
              <a:rPr lang="en-US" sz="3300" b="1"/>
            </a:br>
            <a:r>
              <a:rPr lang="en-US" sz="3300" b="1"/>
              <a:t>and/or Documentation of Waiver:</a:t>
            </a:r>
            <a:br>
              <a:rPr lang="en-US" sz="3200" b="1"/>
            </a:br>
            <a:r>
              <a:rPr lang="en-US" sz="2200" b="1"/>
              <a:t>Best Practice</a:t>
            </a: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702964"/>
            <a:ext cx="8229600" cy="4316835"/>
          </a:xfrm>
        </p:spPr>
        <p:txBody>
          <a:bodyPr anchor="t">
            <a:normAutofit/>
          </a:bodyPr>
          <a:lstStyle/>
          <a:p>
            <a:r>
              <a:rPr lang="en-US" sz="2400">
                <a:ea typeface="MS PGothic"/>
                <a:cs typeface="Arial"/>
              </a:rPr>
              <a:t>Use one form to combine the investigator’s waiver request with the IRB reviewer’s documentation of approval criteria and signature.</a:t>
            </a:r>
          </a:p>
          <a:p>
            <a:pPr lvl="1"/>
            <a:r>
              <a:rPr lang="en-US" sz="2000">
                <a:ea typeface="MS PGothic"/>
                <a:cs typeface="Arial"/>
              </a:rPr>
              <a:t>For example, the IRB reviewer documents the approval criteria on and signs the same form on which the PI submits the waiver request.</a:t>
            </a:r>
            <a:endParaRPr lang="en-US" sz="2000">
              <a:ea typeface="MS PGothic" panose="020B0600070205080204" pitchFamily="34" charset="-128"/>
              <a:cs typeface="Arial" panose="020B0604020202020204" pitchFamily="34" charset="0"/>
            </a:endParaRPr>
          </a:p>
          <a:p>
            <a:pPr marL="0" indent="0">
              <a:buNone/>
            </a:pPr>
            <a:endParaRPr lang="en-US" sz="1000">
              <a:ea typeface="MS PGothic" panose="020B0600070205080204" pitchFamily="34" charset="-128"/>
              <a:cs typeface="Arial" panose="020B0604020202020204" pitchFamily="34" charset="0"/>
            </a:endParaRPr>
          </a:p>
          <a:p>
            <a:endParaRPr lang="en-US" sz="2400">
              <a:ea typeface="MS PGothic" panose="020B0600070205080204" pitchFamily="34" charset="-128"/>
              <a:cs typeface="Arial" panose="020B0604020202020204" pitchFamily="34" charset="0"/>
            </a:endParaRPr>
          </a:p>
          <a:p>
            <a:pPr>
              <a:lnSpc>
                <a:spcPct val="115000"/>
              </a:lnSpc>
              <a:buFont typeface="Symbol" panose="05050102010706020507" pitchFamily="18" charset="2"/>
              <a:buChar char=""/>
            </a:pPr>
            <a:endParaRPr lang="en-US" sz="2400">
              <a:ea typeface="MS PGothic" panose="020B0600070205080204" pitchFamily="34" charset="-128"/>
              <a:cs typeface="Arial" panose="020B0604020202020204" pitchFamily="34" charset="0"/>
            </a:endParaRPr>
          </a:p>
        </p:txBody>
      </p:sp>
      <p:sp>
        <p:nvSpPr>
          <p:cNvPr id="3" name="Slide Number Placeholder 2">
            <a:extLst>
              <a:ext uri="{FF2B5EF4-FFF2-40B4-BE49-F238E27FC236}">
                <a16:creationId xmlns:a16="http://schemas.microsoft.com/office/drawing/2014/main" id="{B478DD9D-C08D-4B86-A51D-FB2D76646EE2}"/>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202374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F572-DD0E-469F-9916-7975E21D133F}"/>
              </a:ext>
            </a:extLst>
          </p:cNvPr>
          <p:cNvSpPr>
            <a:spLocks noGrp="1"/>
          </p:cNvSpPr>
          <p:nvPr>
            <p:ph type="ctrTitle"/>
          </p:nvPr>
        </p:nvSpPr>
        <p:spPr>
          <a:xfrm>
            <a:off x="685800" y="1330037"/>
            <a:ext cx="7772400" cy="2270508"/>
          </a:xfrm>
        </p:spPr>
        <p:txBody>
          <a:bodyPr>
            <a:normAutofit fontScale="90000"/>
          </a:bodyPr>
          <a:lstStyle/>
          <a:p>
            <a:r>
              <a:rPr lang="en-US" b="1"/>
              <a:t>ORO Noncompliance Findings Related to the Research and Development Committee (R&amp;DC)</a:t>
            </a:r>
            <a:endParaRPr lang="en-US" b="1">
              <a:cs typeface="Calibri"/>
            </a:endParaRPr>
          </a:p>
        </p:txBody>
      </p:sp>
      <p:sp>
        <p:nvSpPr>
          <p:cNvPr id="4" name="TextBox 3">
            <a:extLst>
              <a:ext uri="{FF2B5EF4-FFF2-40B4-BE49-F238E27FC236}">
                <a16:creationId xmlns:a16="http://schemas.microsoft.com/office/drawing/2014/main" id="{F1EA5670-F2DF-4312-990D-27583798904F}"/>
              </a:ext>
            </a:extLst>
          </p:cNvPr>
          <p:cNvSpPr txBox="1"/>
          <p:nvPr/>
        </p:nvSpPr>
        <p:spPr>
          <a:xfrm>
            <a:off x="3671919" y="6334645"/>
            <a:ext cx="2037733" cy="261610"/>
          </a:xfrm>
          <a:prstGeom prst="rect">
            <a:avLst/>
          </a:prstGeom>
          <a:noFill/>
        </p:spPr>
        <p:txBody>
          <a:bodyPr wrap="square" rtlCol="0">
            <a:spAutoFit/>
          </a:bodyPr>
          <a:lstStyle/>
          <a:p>
            <a:r>
              <a:rPr lang="en-US" sz="1050">
                <a:solidFill>
                  <a:schemeClr val="bg1"/>
                </a:solidFill>
                <a:latin typeface="+mn-lt"/>
              </a:rPr>
              <a:t> </a:t>
            </a:r>
            <a:r>
              <a:rPr lang="en-US" sz="1100">
                <a:solidFill>
                  <a:schemeClr val="bg1"/>
                </a:solidFill>
                <a:latin typeface="+mn-lt"/>
              </a:rPr>
              <a:t>For </a:t>
            </a:r>
            <a:r>
              <a:rPr lang="en-US" sz="1100">
                <a:solidFill>
                  <a:schemeClr val="bg1"/>
                </a:solidFill>
              </a:rPr>
              <a:t>VHA</a:t>
            </a:r>
            <a:r>
              <a:rPr lang="en-US" sz="1100">
                <a:solidFill>
                  <a:schemeClr val="bg1"/>
                </a:solidFill>
                <a:latin typeface="+mn-lt"/>
              </a:rPr>
              <a:t> Internal Use Only</a:t>
            </a:r>
            <a:endParaRPr lang="en-US" sz="1050">
              <a:solidFill>
                <a:schemeClr val="bg1"/>
              </a:solidFill>
              <a:latin typeface="+mn-lt"/>
            </a:endParaRPr>
          </a:p>
        </p:txBody>
      </p:sp>
      <p:sp>
        <p:nvSpPr>
          <p:cNvPr id="5" name="TextBox 4">
            <a:extLst>
              <a:ext uri="{FF2B5EF4-FFF2-40B4-BE49-F238E27FC236}">
                <a16:creationId xmlns:a16="http://schemas.microsoft.com/office/drawing/2014/main" id="{51E889AE-9AA7-4762-8FCE-844DDF8AB175}"/>
              </a:ext>
            </a:extLst>
          </p:cNvPr>
          <p:cNvSpPr txBox="1"/>
          <p:nvPr/>
        </p:nvSpPr>
        <p:spPr>
          <a:xfrm>
            <a:off x="1075508" y="4410780"/>
            <a:ext cx="4572000" cy="923330"/>
          </a:xfrm>
          <a:prstGeom prst="rect">
            <a:avLst/>
          </a:prstGeom>
          <a:noFill/>
        </p:spPr>
        <p:txBody>
          <a:bodyPr wrap="square" lIns="91440" tIns="45720" rIns="91440" bIns="45720" anchor="t">
            <a:spAutoFit/>
          </a:bodyPr>
          <a:lstStyle/>
          <a:p>
            <a:r>
              <a:rPr lang="en-US">
                <a:latin typeface="Calibri"/>
                <a:ea typeface="Calibri" panose="020F0502020204030204" pitchFamily="34" charset="0"/>
                <a:cs typeface="Calibri"/>
              </a:rPr>
              <a:t>Ellen Wright</a:t>
            </a:r>
            <a:r>
              <a:rPr lang="en-US">
                <a:effectLst/>
                <a:latin typeface="Calibri"/>
                <a:ea typeface="Calibri" panose="020F0502020204030204" pitchFamily="34" charset="0"/>
                <a:cs typeface="Calibri"/>
              </a:rPr>
              <a:t>, MS</a:t>
            </a:r>
            <a:r>
              <a:rPr lang="en-US">
                <a:latin typeface="Calibri"/>
                <a:ea typeface="Calibri" panose="020F0502020204030204" pitchFamily="34" charset="0"/>
                <a:cs typeface="Calibri"/>
              </a:rPr>
              <a:t>, RLATG, CMAR, CIP</a:t>
            </a:r>
            <a:r>
              <a:rPr lang="en-US">
                <a:effectLst/>
                <a:latin typeface="Calibri"/>
                <a:ea typeface="Calibri" panose="020F0502020204030204" pitchFamily="34" charset="0"/>
                <a:cs typeface="Calibri"/>
              </a:rPr>
              <a:t>, CHRC</a:t>
            </a:r>
            <a:endParaRPr lang="en-US"/>
          </a:p>
          <a:p>
            <a:r>
              <a:rPr lang="en-US">
                <a:ea typeface="+mn-lt"/>
                <a:cs typeface="+mn-lt"/>
              </a:rPr>
              <a:t>Comprehensive </a:t>
            </a:r>
            <a:r>
              <a:rPr lang="en-US" sz="1800">
                <a:ea typeface="+mn-lt"/>
                <a:cs typeface="+mn-lt"/>
              </a:rPr>
              <a:t>Research </a:t>
            </a:r>
            <a:r>
              <a:rPr lang="en-US">
                <a:ea typeface="+mn-lt"/>
                <a:cs typeface="+mn-lt"/>
              </a:rPr>
              <a:t>Oversight </a:t>
            </a:r>
            <a:r>
              <a:rPr lang="en-US" sz="1800">
                <a:ea typeface="+mn-lt"/>
                <a:cs typeface="+mn-lt"/>
              </a:rPr>
              <a:t>Workgroup</a:t>
            </a:r>
            <a:endParaRPr lang="en-US">
              <a:ea typeface="+mn-lt"/>
              <a:cs typeface="+mn-lt"/>
            </a:endParaRPr>
          </a:p>
          <a:p>
            <a:pPr algn="l"/>
            <a:endParaRPr lang="en-US" sz="1800">
              <a:cs typeface="Calibri"/>
            </a:endParaRPr>
          </a:p>
        </p:txBody>
      </p:sp>
    </p:spTree>
    <p:extLst>
      <p:ext uri="{BB962C8B-B14F-4D97-AF65-F5344CB8AC3E}">
        <p14:creationId xmlns:p14="http://schemas.microsoft.com/office/powerpoint/2010/main" val="268343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887404"/>
          </a:xfrm>
        </p:spPr>
        <p:txBody>
          <a:bodyPr anchor="ctr">
            <a:normAutofit fontScale="90000"/>
          </a:bodyPr>
          <a:lstStyle/>
          <a:p>
            <a:r>
              <a:rPr lang="en-US" sz="3300" b="1"/>
              <a:t>Deficient IRB Review and/or Approval of Research:</a:t>
            </a:r>
            <a:br>
              <a:rPr lang="en-US" sz="3200" b="1"/>
            </a:br>
            <a:r>
              <a:rPr lang="en-US" sz="2200" b="1"/>
              <a:t>Exempt and Expedited Review Eligibility</a:t>
            </a:r>
            <a:endParaRPr lang="en-US" sz="2200" b="1">
              <a:highlight>
                <a:srgbClr val="FFFF00"/>
              </a:highlight>
            </a:endParaRP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339273"/>
            <a:ext cx="8229600" cy="4680527"/>
          </a:xfrm>
        </p:spPr>
        <p:txBody>
          <a:bodyPr anchor="t">
            <a:normAutofit/>
          </a:bodyPr>
          <a:lstStyle/>
          <a:p>
            <a:pPr>
              <a:lnSpc>
                <a:spcPct val="100000"/>
              </a:lnSpc>
            </a:pPr>
            <a:r>
              <a:rPr lang="en-US" sz="2400"/>
              <a:t>IRB reviewers used an inapplicable exemption category. </a:t>
            </a:r>
            <a:r>
              <a:rPr lang="en-US" sz="1500"/>
              <a:t>[</a:t>
            </a:r>
            <a:r>
              <a:rPr lang="en-US" sz="1500" i="1"/>
              <a:t>VHA Directive 1200.05(2) Appendix B</a:t>
            </a:r>
            <a:r>
              <a:rPr lang="en-US" sz="1500"/>
              <a:t>]</a:t>
            </a:r>
            <a:endParaRPr lang="en-US" sz="1500" i="1"/>
          </a:p>
          <a:p>
            <a:pPr marL="0" indent="0">
              <a:lnSpc>
                <a:spcPct val="100000"/>
              </a:lnSpc>
              <a:buNone/>
            </a:pPr>
            <a:endParaRPr lang="en-US" sz="1000">
              <a:cs typeface="Calibri"/>
            </a:endParaRPr>
          </a:p>
          <a:p>
            <a:pPr>
              <a:lnSpc>
                <a:spcPct val="100000"/>
              </a:lnSpc>
            </a:pPr>
            <a:r>
              <a:rPr lang="en-US" sz="2400"/>
              <a:t>IRB reviewers used an inapplicable expedited review category. </a:t>
            </a:r>
            <a:r>
              <a:rPr lang="en-US" sz="1500"/>
              <a:t>[</a:t>
            </a:r>
            <a:r>
              <a:rPr lang="en-US" sz="1500" i="1">
                <a:effectLst/>
                <a:latin typeface="Calibri"/>
                <a:cs typeface="Calibri"/>
              </a:rPr>
              <a:t>OHRP list of Categories of Research that may be Reviewed Through an Expedited Review Procedure (1998). “Categories of Research That May Be Reviewed by the Institutional Review Board (IRB) through an Expedited Review Procedure….”</a:t>
            </a:r>
            <a:r>
              <a:rPr lang="en-US" sz="1500">
                <a:effectLst/>
                <a:latin typeface="Calibri"/>
                <a:cs typeface="Calibri"/>
              </a:rPr>
              <a:t>]</a:t>
            </a:r>
          </a:p>
          <a:p>
            <a:pPr lvl="1">
              <a:lnSpc>
                <a:spcPct val="100000"/>
              </a:lnSpc>
            </a:pPr>
            <a:r>
              <a:rPr lang="en-US" sz="2000">
                <a:latin typeface="Calibri"/>
                <a:cs typeface="Calibri"/>
              </a:rPr>
              <a:t>The IRB (reviewer) reviewed and approved some protocols using the expedited review process using an inapplicable expedited review eligibility category.</a:t>
            </a:r>
            <a:endParaRPr lang="en-US" sz="1100">
              <a:latin typeface="Calibri"/>
              <a:cs typeface="Calibri"/>
            </a:endParaRPr>
          </a:p>
          <a:p>
            <a:pPr lvl="1">
              <a:lnSpc>
                <a:spcPct val="100000"/>
              </a:lnSpc>
            </a:pPr>
            <a:r>
              <a:rPr lang="en-US" sz="2000">
                <a:latin typeface="Calibri"/>
                <a:cs typeface="Calibri"/>
              </a:rPr>
              <a:t>The IRB (reviewer) inappropriately used the expedited review process for the review and approval of a protocol that required review by the convened board.</a:t>
            </a:r>
          </a:p>
        </p:txBody>
      </p:sp>
      <p:sp>
        <p:nvSpPr>
          <p:cNvPr id="3" name="Slide Number Placeholder 2">
            <a:extLst>
              <a:ext uri="{FF2B5EF4-FFF2-40B4-BE49-F238E27FC236}">
                <a16:creationId xmlns:a16="http://schemas.microsoft.com/office/drawing/2014/main" id="{E72E9784-ECB4-465D-842A-1D6E97673F54}"/>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393170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963036"/>
          </a:xfrm>
        </p:spPr>
        <p:txBody>
          <a:bodyPr anchor="ctr">
            <a:normAutofit fontScale="90000"/>
          </a:bodyPr>
          <a:lstStyle/>
          <a:p>
            <a:r>
              <a:rPr lang="en-US" sz="3300" b="1"/>
              <a:t>Deficient IRB Review and/or Approval of Research:</a:t>
            </a:r>
            <a:br>
              <a:rPr lang="en-US" sz="3200" b="1"/>
            </a:br>
            <a:r>
              <a:rPr lang="en-US" sz="2200" b="1"/>
              <a:t>Other Noncompliance</a:t>
            </a:r>
            <a:endParaRPr lang="en-US" sz="2200" b="1">
              <a:highlight>
                <a:srgbClr val="FFFF00"/>
              </a:highlight>
            </a:endParaRP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422401"/>
            <a:ext cx="8229600" cy="4597400"/>
          </a:xfrm>
        </p:spPr>
        <p:txBody>
          <a:bodyPr anchor="t">
            <a:normAutofit/>
          </a:bodyPr>
          <a:lstStyle/>
          <a:p>
            <a:r>
              <a:rPr lang="en-US" sz="2400"/>
              <a:t>The IRB approved, and PIs conducted, protocols without ensuring that informed consent requirements were met. </a:t>
            </a:r>
            <a:r>
              <a:rPr lang="en-US" sz="1500"/>
              <a:t>[</a:t>
            </a:r>
            <a:r>
              <a:rPr lang="en-US" sz="1500" i="1">
                <a:ea typeface="+mn-lt"/>
                <a:cs typeface="+mn-lt"/>
              </a:rPr>
              <a:t>VHA Directive 1200.05(2) §12.a</a:t>
            </a:r>
            <a:r>
              <a:rPr lang="en-US" sz="1500">
                <a:ea typeface="+mn-lt"/>
                <a:cs typeface="+mn-lt"/>
              </a:rPr>
              <a:t>]</a:t>
            </a:r>
          </a:p>
          <a:p>
            <a:pPr marL="0" indent="0">
              <a:buNone/>
            </a:pPr>
            <a:endParaRPr lang="en-US" sz="900"/>
          </a:p>
          <a:p>
            <a:r>
              <a:rPr lang="en-US" sz="2400"/>
              <a:t>The IRB did not document its rationale for requiring continuing review (CR) for some protocols that were both subject to the 2018 Requirements and eligible for expedited review. </a:t>
            </a:r>
            <a:r>
              <a:rPr lang="en-US" sz="1500"/>
              <a:t>[</a:t>
            </a:r>
            <a:r>
              <a:rPr lang="en-US" sz="1500" i="1">
                <a:solidFill>
                  <a:srgbClr val="000000"/>
                </a:solidFill>
                <a:effectLst/>
                <a:ea typeface="Times New Roman" panose="02020603050405020304" pitchFamily="18" charset="0"/>
              </a:rPr>
              <a:t>VHA Directive 1200.05(2) §9.e(3)</a:t>
            </a:r>
            <a:r>
              <a:rPr lang="en-US" sz="1500">
                <a:solidFill>
                  <a:srgbClr val="000000"/>
                </a:solidFill>
                <a:effectLst/>
                <a:ea typeface="Times New Roman" panose="02020603050405020304" pitchFamily="18" charset="0"/>
              </a:rPr>
              <a:t>]</a:t>
            </a:r>
            <a:endParaRPr lang="en-US" sz="1500">
              <a:effectLst/>
              <a:ea typeface="Times New Roman" panose="02020603050405020304" pitchFamily="18" charset="0"/>
            </a:endParaRPr>
          </a:p>
          <a:p>
            <a:endParaRPr lang="en-US" sz="2400">
              <a:cs typeface="Calibri"/>
            </a:endParaRPr>
          </a:p>
        </p:txBody>
      </p:sp>
      <p:sp>
        <p:nvSpPr>
          <p:cNvPr id="3" name="Slide Number Placeholder 2">
            <a:extLst>
              <a:ext uri="{FF2B5EF4-FFF2-40B4-BE49-F238E27FC236}">
                <a16:creationId xmlns:a16="http://schemas.microsoft.com/office/drawing/2014/main" id="{2102B592-2BDB-41A0-A7F8-F53D1F924B5B}"/>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2750231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1018454"/>
          </a:xfrm>
        </p:spPr>
        <p:txBody>
          <a:bodyPr anchor="ctr">
            <a:normAutofit/>
          </a:bodyPr>
          <a:lstStyle/>
          <a:p>
            <a:r>
              <a:rPr lang="en-US" sz="3000" b="1"/>
              <a:t>Lack of or Deficient IRB SOPs:</a:t>
            </a:r>
            <a:br>
              <a:rPr lang="en-US" sz="3200" b="1"/>
            </a:br>
            <a:r>
              <a:rPr lang="en-US" sz="2000" b="1"/>
              <a:t>Lack of Written Procedures</a:t>
            </a: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p:txBody>
          <a:bodyPr anchor="t">
            <a:noAutofit/>
          </a:bodyPr>
          <a:lstStyle/>
          <a:p>
            <a:pPr>
              <a:lnSpc>
                <a:spcPct val="100000"/>
              </a:lnSpc>
            </a:pPr>
            <a:r>
              <a:rPr lang="en-US" sz="2400" i="0" u="none">
                <a:effectLst/>
                <a:latin typeface="Calibri" panose="020F0502020204030204" pitchFamily="34" charset="0"/>
                <a:ea typeface="Times New Roman" panose="02020603050405020304" pitchFamily="18" charset="0"/>
                <a:cs typeface="Calibri" panose="020F0502020204030204" pitchFamily="34" charset="0"/>
              </a:rPr>
              <a:t>The medical facility Director did not have a documented procedure for determining when studies under the pre-2018 requirements could transition to the 2018 requirements.</a:t>
            </a:r>
            <a:r>
              <a:rPr lang="en-US" sz="2600" i="0" u="none">
                <a:effectLst/>
                <a:latin typeface="Calibri" panose="020F0502020204030204" pitchFamily="34" charset="0"/>
                <a:ea typeface="Times New Roman" panose="02020603050405020304" pitchFamily="18" charset="0"/>
                <a:cs typeface="Calibri" panose="020F0502020204030204" pitchFamily="34" charset="0"/>
              </a:rPr>
              <a:t> </a:t>
            </a:r>
            <a:r>
              <a:rPr lang="en-US" sz="1500" i="0" u="none">
                <a:effectLst/>
                <a:latin typeface="Calibri" panose="020F0502020204030204" pitchFamily="34" charset="0"/>
                <a:ea typeface="Times New Roman" panose="02020603050405020304" pitchFamily="18" charset="0"/>
                <a:cs typeface="Calibri" panose="020F0502020204030204" pitchFamily="34" charset="0"/>
              </a:rPr>
              <a:t>[</a:t>
            </a:r>
            <a:r>
              <a:rPr lang="en-US" sz="1500" i="1" u="none">
                <a:effectLst/>
                <a:latin typeface="Calibri" panose="020F0502020204030204" pitchFamily="34" charset="0"/>
                <a:ea typeface="Times New Roman" panose="02020603050405020304" pitchFamily="18" charset="0"/>
                <a:cs typeface="Calibri" panose="020F0502020204030204" pitchFamily="34" charset="0"/>
              </a:rPr>
              <a:t>VHA Directive 1200.05(2) </a:t>
            </a:r>
            <a:r>
              <a:rPr lang="en-US" sz="1500" i="1">
                <a:latin typeface="Calibri" panose="020F0502020204030204" pitchFamily="34" charset="0"/>
              </a:rPr>
              <a:t>§</a:t>
            </a:r>
            <a:r>
              <a:rPr lang="en-US" sz="1500" i="1" u="none">
                <a:effectLst/>
                <a:latin typeface="Calibri" panose="020F0502020204030204" pitchFamily="34" charset="0"/>
                <a:ea typeface="Times New Roman" panose="02020603050405020304" pitchFamily="18" charset="0"/>
                <a:cs typeface="Calibri" panose="020F0502020204030204" pitchFamily="34" charset="0"/>
              </a:rPr>
              <a:t>5.f(5)</a:t>
            </a:r>
            <a:r>
              <a:rPr lang="en-US" sz="1500" u="none">
                <a:effectLst/>
                <a:latin typeface="Calibri" panose="020F0502020204030204" pitchFamily="34" charset="0"/>
                <a:ea typeface="Times New Roman" panose="02020603050405020304" pitchFamily="18" charset="0"/>
                <a:cs typeface="Calibri" panose="020F0502020204030204" pitchFamily="34" charset="0"/>
              </a:rPr>
              <a:t>]</a:t>
            </a:r>
            <a:r>
              <a:rPr lang="en-US" sz="1500" i="1" u="none">
                <a:effectLst/>
                <a:latin typeface="Calibri" panose="020F0502020204030204" pitchFamily="34" charset="0"/>
                <a:ea typeface="Times New Roman" panose="02020603050405020304" pitchFamily="18" charset="0"/>
                <a:cs typeface="Calibri" panose="020F0502020204030204" pitchFamily="34" charset="0"/>
              </a:rPr>
              <a:t> </a:t>
            </a:r>
          </a:p>
          <a:p>
            <a:pPr lvl="1">
              <a:lnSpc>
                <a:spcPct val="100000"/>
              </a:lnSpc>
            </a:pPr>
            <a:r>
              <a:rPr lang="en-US" sz="2000" i="0" u="none">
                <a:effectLst/>
                <a:latin typeface="Calibri" panose="020F0502020204030204" pitchFamily="34" charset="0"/>
                <a:ea typeface="Times New Roman" panose="02020603050405020304" pitchFamily="18" charset="0"/>
                <a:cs typeface="Calibri" panose="020F0502020204030204" pitchFamily="34" charset="0"/>
              </a:rPr>
              <a:t>This accounted for nearly half of the findings in this category over the time period.</a:t>
            </a:r>
            <a:endParaRPr lang="en-US" sz="2000" kern="1200">
              <a:effectLst/>
              <a:ea typeface="MS PGothic" panose="020B0600070205080204" pitchFamily="34" charset="-128"/>
              <a:cs typeface="Arial" panose="020B0604020202020204" pitchFamily="34" charset="0"/>
            </a:endParaRPr>
          </a:p>
          <a:p>
            <a:pPr marL="0" marR="0" lvl="0" indent="0">
              <a:lnSpc>
                <a:spcPct val="100000"/>
              </a:lnSpc>
              <a:spcBef>
                <a:spcPts val="0"/>
              </a:spcBef>
              <a:spcAft>
                <a:spcPts val="0"/>
              </a:spcAft>
              <a:buNone/>
            </a:pPr>
            <a:endParaRPr lang="en-US" sz="1000">
              <a:ea typeface="MS PGothic" panose="020B0600070205080204" pitchFamily="34" charset="-128"/>
              <a:cs typeface="Arial" panose="020B0604020202020204" pitchFamily="34" charset="0"/>
            </a:endParaRPr>
          </a:p>
          <a:p>
            <a:pPr>
              <a:lnSpc>
                <a:spcPct val="100000"/>
              </a:lnSpc>
            </a:pPr>
            <a:r>
              <a:rPr lang="en-US" sz="2400" kern="1200">
                <a:effectLst/>
                <a:ea typeface="MS PGothic" panose="020B0600070205080204" pitchFamily="34" charset="-128"/>
                <a:cs typeface="Arial" panose="020B0604020202020204" pitchFamily="34" charset="0"/>
              </a:rPr>
              <a:t>The IRB did not have a written procedure in place to inform investigators and R&amp;DC of its approval decisions and the expedited review eligibility category for expedited review actions. </a:t>
            </a:r>
            <a:r>
              <a:rPr lang="en-US" sz="1500" kern="1200">
                <a:effectLst/>
                <a:ea typeface="MS PGothic" panose="020B0600070205080204" pitchFamily="34" charset="-128"/>
                <a:cs typeface="Arial" panose="020B0604020202020204" pitchFamily="34" charset="0"/>
              </a:rPr>
              <a:t>[</a:t>
            </a:r>
            <a:r>
              <a:rPr lang="en-US" sz="1500" i="1" kern="1200">
                <a:effectLst/>
                <a:ea typeface="MS PGothic" panose="020B0600070205080204" pitchFamily="34" charset="-128"/>
                <a:cs typeface="Arial" panose="020B0604020202020204" pitchFamily="34" charset="0"/>
              </a:rPr>
              <a:t>VHA Directive 1200.05(2) </a:t>
            </a:r>
            <a:r>
              <a:rPr lang="en-US" sz="1500" i="1">
                <a:latin typeface="Calibri" panose="020F0502020204030204" pitchFamily="34" charset="0"/>
              </a:rPr>
              <a:t>§</a:t>
            </a:r>
            <a:r>
              <a:rPr lang="en-US" sz="1500" i="1" kern="1200">
                <a:effectLst/>
                <a:ea typeface="MS PGothic" panose="020B0600070205080204" pitchFamily="34" charset="-128"/>
                <a:cs typeface="Arial" panose="020B0604020202020204" pitchFamily="34" charset="0"/>
              </a:rPr>
              <a:t>11.d</a:t>
            </a:r>
            <a:r>
              <a:rPr lang="en-US" sz="1500" kern="1200">
                <a:effectLst/>
                <a:ea typeface="MS PGothic" panose="020B0600070205080204" pitchFamily="34" charset="-128"/>
                <a:cs typeface="Arial" panose="020B0604020202020204" pitchFamily="34" charset="0"/>
              </a:rPr>
              <a:t>]</a:t>
            </a:r>
            <a:endParaRPr lang="en-US" sz="1500" i="1"/>
          </a:p>
        </p:txBody>
      </p:sp>
      <p:sp>
        <p:nvSpPr>
          <p:cNvPr id="3" name="Slide Number Placeholder 2">
            <a:extLst>
              <a:ext uri="{FF2B5EF4-FFF2-40B4-BE49-F238E27FC236}">
                <a16:creationId xmlns:a16="http://schemas.microsoft.com/office/drawing/2014/main" id="{073FBAAE-18DB-4D22-A6B7-CE42A27D9878}"/>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420532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999981"/>
          </a:xfrm>
        </p:spPr>
        <p:txBody>
          <a:bodyPr anchor="ctr">
            <a:normAutofit/>
          </a:bodyPr>
          <a:lstStyle/>
          <a:p>
            <a:r>
              <a:rPr lang="en-US" sz="3000" b="1"/>
              <a:t>Lack of or Deficient IRB SOPs:</a:t>
            </a:r>
            <a:br>
              <a:rPr lang="en-US" sz="3200" b="1"/>
            </a:br>
            <a:r>
              <a:rPr lang="en-US" sz="2000" b="1"/>
              <a:t>Reportable Events</a:t>
            </a: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339273"/>
            <a:ext cx="8229600" cy="4680527"/>
          </a:xfrm>
        </p:spPr>
        <p:txBody>
          <a:bodyPr anchor="t">
            <a:normAutofit/>
          </a:bodyPr>
          <a:lstStyle/>
          <a:p>
            <a:pPr>
              <a:lnSpc>
                <a:spcPct val="100000"/>
              </a:lnSpc>
            </a:pPr>
            <a:r>
              <a:rPr lang="en-US" sz="2400" kern="1200">
                <a:effectLst/>
                <a:ea typeface="MS PGothic"/>
                <a:cs typeface="Arial"/>
              </a:rPr>
              <a:t>Written SOPs did not reflect all applicable VHA policy requirements, to include:</a:t>
            </a:r>
            <a:r>
              <a:rPr lang="en-US" sz="2400">
                <a:ea typeface="MS PGothic"/>
                <a:cs typeface="Arial"/>
              </a:rPr>
              <a:t> </a:t>
            </a:r>
            <a:endParaRPr lang="en-US" sz="2000" i="1">
              <a:effectLst/>
              <a:highlight>
                <a:srgbClr val="FFFF00"/>
              </a:highlight>
              <a:ea typeface="MS PGothic"/>
              <a:cs typeface="Arial" panose="020B0604020202020204" pitchFamily="34" charset="0"/>
            </a:endParaRPr>
          </a:p>
          <a:p>
            <a:pPr marL="914400" lvl="1" indent="-457200">
              <a:lnSpc>
                <a:spcPct val="100000"/>
              </a:lnSpc>
            </a:pPr>
            <a:r>
              <a:rPr lang="en-US" sz="2000" b="1" kern="1200">
                <a:effectLst/>
                <a:ea typeface="MS PGothic"/>
                <a:cs typeface="Arial"/>
              </a:rPr>
              <a:t>Reviewing and reporting reportable events</a:t>
            </a:r>
          </a:p>
          <a:p>
            <a:pPr marL="1314450" lvl="2" indent="-457200">
              <a:lnSpc>
                <a:spcPct val="100000"/>
              </a:lnSpc>
            </a:pPr>
            <a:r>
              <a:rPr lang="en-US" sz="1600" kern="1200">
                <a:effectLst/>
                <a:ea typeface="MS PGothic"/>
                <a:cs typeface="Arial"/>
              </a:rPr>
              <a:t>e.g., </a:t>
            </a:r>
            <a:r>
              <a:rPr lang="en-US" sz="1600">
                <a:effectLst/>
                <a:ea typeface="Calibri" panose="020F0502020204030204" pitchFamily="34" charset="0"/>
              </a:rPr>
              <a:t>unanticipated human deaths, unanticipated problems involving risks to subjects or others (UPIRTSOs), or serious noncompliance (SNC).</a:t>
            </a:r>
            <a:r>
              <a:rPr lang="en-US" sz="1600" i="1">
                <a:ea typeface="MS PGothic"/>
                <a:cs typeface="Arial"/>
              </a:rPr>
              <a:t> </a:t>
            </a:r>
            <a:r>
              <a:rPr lang="en-US" sz="1500">
                <a:ea typeface="MS PGothic"/>
                <a:cs typeface="Arial"/>
              </a:rPr>
              <a:t>[</a:t>
            </a:r>
            <a:r>
              <a:rPr lang="en-US" sz="1500" b="0" i="1">
                <a:effectLst/>
                <a:latin typeface="Calibri"/>
                <a:cs typeface="Calibri"/>
              </a:rPr>
              <a:t>VHA Directive 1200.05(2) §8.a(4)</a:t>
            </a:r>
            <a:r>
              <a:rPr lang="en-US" sz="1500" b="0">
                <a:effectLst/>
                <a:latin typeface="Calibri"/>
                <a:cs typeface="Calibri"/>
              </a:rPr>
              <a:t>]</a:t>
            </a:r>
            <a:endParaRPr lang="en-US" sz="1500" i="1">
              <a:latin typeface="Calibri"/>
              <a:ea typeface="Calibri" panose="020F0502020204030204" pitchFamily="34" charset="0"/>
              <a:cs typeface="Calibri"/>
            </a:endParaRPr>
          </a:p>
          <a:p>
            <a:pPr marL="0" marR="0" lvl="0" indent="0">
              <a:lnSpc>
                <a:spcPct val="100000"/>
              </a:lnSpc>
              <a:spcBef>
                <a:spcPts val="0"/>
              </a:spcBef>
              <a:spcAft>
                <a:spcPts val="0"/>
              </a:spcAft>
              <a:buNone/>
            </a:pPr>
            <a:endParaRPr lang="en-US" sz="1000">
              <a:highlight>
                <a:srgbClr val="FFFF00"/>
              </a:highlight>
              <a:ea typeface="MS PGothic" panose="020B0600070205080204" pitchFamily="34" charset="-128"/>
              <a:cs typeface="Arial" panose="020B0604020202020204" pitchFamily="34" charset="0"/>
            </a:endParaRPr>
          </a:p>
          <a:p>
            <a:pPr>
              <a:lnSpc>
                <a:spcPct val="100000"/>
              </a:lnSpc>
            </a:pPr>
            <a:r>
              <a:rPr lang="en-US" sz="2400">
                <a:ea typeface="MS PGothic"/>
                <a:cs typeface="Arial"/>
              </a:rPr>
              <a:t>W</a:t>
            </a:r>
            <a:r>
              <a:rPr lang="en-US" sz="2400" kern="1200">
                <a:effectLst/>
                <a:ea typeface="MS PGothic"/>
                <a:cs typeface="Arial"/>
              </a:rPr>
              <a:t>ritten SOPs included outdated references to the rescinded VHA Handbook 1058.01, which resulted in outdated and deficient reporting procedures.</a:t>
            </a:r>
            <a:r>
              <a:rPr lang="en-US" sz="2400">
                <a:ea typeface="MS PGothic"/>
                <a:cs typeface="Arial"/>
              </a:rPr>
              <a:t> </a:t>
            </a:r>
            <a:endParaRPr lang="en-US" sz="2400" kern="1200">
              <a:effectLst/>
              <a:ea typeface="MS PGothic" panose="020B0600070205080204" pitchFamily="34" charset="-128"/>
              <a:cs typeface="Arial" panose="020B0604020202020204" pitchFamily="34" charset="0"/>
            </a:endParaRPr>
          </a:p>
        </p:txBody>
      </p:sp>
      <p:sp>
        <p:nvSpPr>
          <p:cNvPr id="3" name="Slide Number Placeholder 2">
            <a:extLst>
              <a:ext uri="{FF2B5EF4-FFF2-40B4-BE49-F238E27FC236}">
                <a16:creationId xmlns:a16="http://schemas.microsoft.com/office/drawing/2014/main" id="{81C84787-9B97-487F-9D38-B817659F31CF}"/>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284911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6"/>
            <a:ext cx="8229600" cy="591273"/>
          </a:xfrm>
        </p:spPr>
        <p:txBody>
          <a:bodyPr anchor="ctr">
            <a:normAutofit/>
          </a:bodyPr>
          <a:lstStyle/>
          <a:p>
            <a:r>
              <a:rPr lang="en-US" sz="3000" b="1"/>
              <a:t>Deficient IRB Meeting Minutes</a:t>
            </a:r>
            <a:endParaRPr lang="en-US" sz="3000" b="1">
              <a:highlight>
                <a:srgbClr val="FFFF00"/>
              </a:highlight>
            </a:endParaRP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182255"/>
            <a:ext cx="8229600" cy="4809835"/>
          </a:xfrm>
        </p:spPr>
        <p:txBody>
          <a:bodyPr anchor="t">
            <a:normAutofit/>
          </a:bodyPr>
          <a:lstStyle/>
          <a:p>
            <a:pPr>
              <a:lnSpc>
                <a:spcPct val="100000"/>
              </a:lnSpc>
              <a:spcAft>
                <a:spcPts val="300"/>
              </a:spcAft>
            </a:pPr>
            <a:r>
              <a:rPr lang="en-US" sz="2400" kern="1200">
                <a:effectLst/>
                <a:ea typeface="MS PGothic" panose="020B0600070205080204" pitchFamily="34" charset="-128"/>
                <a:cs typeface="Arial" panose="020B0604020202020204" pitchFamily="34" charset="0"/>
              </a:rPr>
              <a:t>IRB meeting minutes did not consistently</a:t>
            </a:r>
            <a:r>
              <a:rPr lang="en-US" sz="2400">
                <a:ea typeface="MS PGothic" panose="020B0600070205080204" pitchFamily="34" charset="-128"/>
                <a:cs typeface="Arial" panose="020B0604020202020204" pitchFamily="34" charset="0"/>
              </a:rPr>
              <a:t>:</a:t>
            </a:r>
          </a:p>
          <a:p>
            <a:pPr lvl="1">
              <a:lnSpc>
                <a:spcPct val="100000"/>
              </a:lnSpc>
              <a:spcAft>
                <a:spcPts val="300"/>
              </a:spcAft>
            </a:pPr>
            <a:endParaRPr lang="en-US" sz="1000" b="1" kern="1200">
              <a:effectLst/>
              <a:ea typeface="MS PGothic" panose="020B0600070205080204" pitchFamily="34" charset="-128"/>
              <a:cs typeface="Arial" panose="020B0604020202020204" pitchFamily="34" charset="0"/>
            </a:endParaRPr>
          </a:p>
          <a:p>
            <a:pPr lvl="1">
              <a:lnSpc>
                <a:spcPct val="100000"/>
              </a:lnSpc>
              <a:spcAft>
                <a:spcPts val="300"/>
              </a:spcAft>
            </a:pPr>
            <a:r>
              <a:rPr lang="en-US" sz="2200" b="1" kern="1200">
                <a:effectLst/>
                <a:ea typeface="MS PGothic" panose="020B0600070205080204" pitchFamily="34" charset="-128"/>
                <a:cs typeface="Arial" panose="020B0604020202020204" pitchFamily="34" charset="0"/>
              </a:rPr>
              <a:t>Document that all criteria for approval of the research had been satisfied.</a:t>
            </a:r>
            <a:r>
              <a:rPr lang="en-US" sz="1600" kern="1200">
                <a:effectLst/>
                <a:ea typeface="MS PGothic" panose="020B0600070205080204" pitchFamily="34" charset="-128"/>
                <a:cs typeface="Arial" panose="020B0604020202020204" pitchFamily="34" charset="0"/>
              </a:rPr>
              <a:t> </a:t>
            </a:r>
            <a:r>
              <a:rPr lang="en-US" sz="1500" kern="1200">
                <a:effectLst/>
                <a:ea typeface="MS PGothic" panose="020B0600070205080204" pitchFamily="34" charset="-128"/>
                <a:cs typeface="Arial" panose="020B0604020202020204" pitchFamily="34" charset="0"/>
              </a:rPr>
              <a:t>[</a:t>
            </a:r>
            <a:r>
              <a:rPr lang="en-US" sz="1500" i="1" kern="1200">
                <a:effectLst/>
                <a:ea typeface="MS PGothic" panose="020B0600070205080204" pitchFamily="34" charset="-128"/>
                <a:cs typeface="Arial" panose="020B0604020202020204" pitchFamily="34" charset="0"/>
              </a:rPr>
              <a:t>VHA Directive 1200.05(2) </a:t>
            </a:r>
            <a:r>
              <a:rPr lang="en-US" sz="1500" i="1">
                <a:latin typeface="Calibri" panose="020F0502020204030204" pitchFamily="34" charset="0"/>
              </a:rPr>
              <a:t>§</a:t>
            </a:r>
            <a:r>
              <a:rPr lang="en-US" sz="1500" i="1" kern="1200">
                <a:effectLst/>
                <a:ea typeface="MS PGothic" panose="020B0600070205080204" pitchFamily="34" charset="-128"/>
                <a:cs typeface="Arial" panose="020B0604020202020204" pitchFamily="34" charset="0"/>
              </a:rPr>
              <a:t>8.c(1)</a:t>
            </a:r>
            <a:r>
              <a:rPr lang="en-US" sz="1500" kern="1200">
                <a:effectLst/>
                <a:ea typeface="MS PGothic" panose="020B0600070205080204" pitchFamily="34" charset="-128"/>
                <a:cs typeface="Arial" panose="020B0604020202020204" pitchFamily="34" charset="0"/>
              </a:rPr>
              <a:t>]</a:t>
            </a:r>
            <a:endParaRPr lang="en-US" sz="1500" b="1" i="1" kern="1200">
              <a:ea typeface="MS PGothic" panose="020B0600070205080204" pitchFamily="34" charset="-128"/>
              <a:cs typeface="Arial" panose="020B0604020202020204" pitchFamily="34" charset="0"/>
            </a:endParaRPr>
          </a:p>
          <a:p>
            <a:pPr lvl="1">
              <a:lnSpc>
                <a:spcPct val="100000"/>
              </a:lnSpc>
              <a:spcAft>
                <a:spcPts val="300"/>
              </a:spcAft>
            </a:pPr>
            <a:r>
              <a:rPr lang="en-US" sz="2200">
                <a:ea typeface="MS PGothic" panose="020B0600070205080204" pitchFamily="34" charset="-128"/>
                <a:cs typeface="Arial" panose="020B0604020202020204" pitchFamily="34" charset="0"/>
              </a:rPr>
              <a:t>Document all actions taken by the IRB. </a:t>
            </a:r>
            <a:r>
              <a:rPr lang="en-US" sz="1500">
                <a:ea typeface="MS PGothic" panose="020B0600070205080204" pitchFamily="34" charset="-128"/>
                <a:cs typeface="Arial" panose="020B0604020202020204" pitchFamily="34" charset="0"/>
              </a:rPr>
              <a:t>[</a:t>
            </a:r>
            <a:r>
              <a:rPr lang="en-US" sz="1500" i="1" kern="1200">
                <a:effectLst/>
                <a:ea typeface="MS PGothic" panose="020B0600070205080204" pitchFamily="34" charset="-128"/>
                <a:cs typeface="Arial" panose="020B0604020202020204" pitchFamily="34" charset="0"/>
              </a:rPr>
              <a:t>VHA Directive 1200.05(2) </a:t>
            </a:r>
            <a:r>
              <a:rPr lang="en-US" sz="1500" i="1">
                <a:latin typeface="Calibri" panose="020F0502020204030204" pitchFamily="34" charset="0"/>
              </a:rPr>
              <a:t>§</a:t>
            </a:r>
            <a:r>
              <a:rPr lang="en-US" sz="1500" i="1" kern="1200">
                <a:effectLst/>
                <a:ea typeface="MS PGothic" panose="020B0600070205080204" pitchFamily="34" charset="-128"/>
                <a:cs typeface="Arial" panose="020B0604020202020204" pitchFamily="34" charset="0"/>
              </a:rPr>
              <a:t>8.c</a:t>
            </a:r>
            <a:r>
              <a:rPr lang="en-US" sz="1500" kern="1200">
                <a:effectLst/>
                <a:ea typeface="MS PGothic" panose="020B0600070205080204" pitchFamily="34" charset="-128"/>
                <a:cs typeface="Arial" panose="020B0604020202020204" pitchFamily="34" charset="0"/>
              </a:rPr>
              <a:t>]</a:t>
            </a:r>
            <a:endParaRPr lang="en-US" sz="1500" i="1" kern="1200">
              <a:effectLst/>
              <a:ea typeface="MS PGothic" panose="020B0600070205080204" pitchFamily="34" charset="-128"/>
              <a:cs typeface="Arial" panose="020B0604020202020204" pitchFamily="34" charset="0"/>
            </a:endParaRPr>
          </a:p>
          <a:p>
            <a:pPr lvl="1">
              <a:lnSpc>
                <a:spcPct val="100000"/>
              </a:lnSpc>
              <a:spcAft>
                <a:spcPts val="300"/>
              </a:spcAft>
            </a:pPr>
            <a:r>
              <a:rPr lang="en-US" sz="2200">
                <a:ea typeface="MS PGothic" panose="020B0600070205080204" pitchFamily="34" charset="-128"/>
                <a:cs typeface="Arial" panose="020B0604020202020204" pitchFamily="34" charset="0"/>
              </a:rPr>
              <a:t>Reflect attendance accurately. </a:t>
            </a:r>
            <a:r>
              <a:rPr lang="en-US" sz="1500">
                <a:ea typeface="MS PGothic" panose="020B0600070205080204" pitchFamily="34" charset="-128"/>
                <a:cs typeface="Arial" panose="020B0604020202020204" pitchFamily="34" charset="0"/>
              </a:rPr>
              <a:t>[</a:t>
            </a:r>
            <a:r>
              <a:rPr lang="en-US" sz="1500" i="1" kern="1200">
                <a:effectLst/>
                <a:ea typeface="MS PGothic" panose="020B0600070205080204" pitchFamily="34" charset="-128"/>
                <a:cs typeface="Arial" panose="020B0604020202020204" pitchFamily="34" charset="0"/>
              </a:rPr>
              <a:t>VHA Directive 1200.05(2) </a:t>
            </a:r>
            <a:r>
              <a:rPr lang="en-US" sz="1500" i="1">
                <a:latin typeface="Calibri" panose="020F0502020204030204" pitchFamily="34" charset="0"/>
              </a:rPr>
              <a:t>§</a:t>
            </a:r>
            <a:r>
              <a:rPr lang="en-US" sz="1500" i="1" kern="1200">
                <a:effectLst/>
                <a:ea typeface="MS PGothic" panose="020B0600070205080204" pitchFamily="34" charset="-128"/>
                <a:cs typeface="Arial" panose="020B0604020202020204" pitchFamily="34" charset="0"/>
              </a:rPr>
              <a:t>8.c</a:t>
            </a:r>
            <a:r>
              <a:rPr lang="en-US" sz="1500" kern="1200">
                <a:effectLst/>
                <a:ea typeface="MS PGothic" panose="020B0600070205080204" pitchFamily="34" charset="-128"/>
                <a:cs typeface="Arial" panose="020B0604020202020204" pitchFamily="34" charset="0"/>
              </a:rPr>
              <a:t>]</a:t>
            </a:r>
            <a:endParaRPr lang="en-US" sz="1500" i="1" kern="1200">
              <a:ea typeface="MS PGothic" panose="020B0600070205080204" pitchFamily="34" charset="-128"/>
              <a:cs typeface="Arial" panose="020B0604020202020204" pitchFamily="34" charset="0"/>
            </a:endParaRPr>
          </a:p>
          <a:p>
            <a:pPr lvl="1">
              <a:lnSpc>
                <a:spcPct val="100000"/>
              </a:lnSpc>
              <a:spcAft>
                <a:spcPts val="300"/>
              </a:spcAft>
            </a:pPr>
            <a:r>
              <a:rPr lang="en-US" sz="2200">
                <a:ea typeface="MS PGothic" panose="020B0600070205080204" pitchFamily="34" charset="-128"/>
                <a:cs typeface="Arial" panose="020B0604020202020204" pitchFamily="34" charset="0"/>
              </a:rPr>
              <a:t>R</a:t>
            </a:r>
            <a:r>
              <a:rPr lang="en-US" sz="2200" kern="1200">
                <a:effectLst/>
                <a:ea typeface="MS PGothic" panose="020B0600070205080204" pitchFamily="34" charset="-128"/>
                <a:cs typeface="Arial" panose="020B0604020202020204" pitchFamily="34" charset="0"/>
              </a:rPr>
              <a:t>eflect the accurate number of members voting on actions taken by the IRB. </a:t>
            </a:r>
            <a:r>
              <a:rPr lang="en-US" sz="1500" kern="1200">
                <a:effectLst/>
                <a:ea typeface="MS PGothic" panose="020B0600070205080204" pitchFamily="34" charset="-128"/>
                <a:cs typeface="Arial" panose="020B0604020202020204" pitchFamily="34" charset="0"/>
              </a:rPr>
              <a:t>[</a:t>
            </a:r>
            <a:r>
              <a:rPr lang="en-US" sz="1500" i="1" kern="1200">
                <a:effectLst/>
                <a:ea typeface="MS PGothic" panose="020B0600070205080204" pitchFamily="34" charset="-128"/>
                <a:cs typeface="Arial" panose="020B0604020202020204" pitchFamily="34" charset="0"/>
              </a:rPr>
              <a:t>VHA Directive 1200.05(2) </a:t>
            </a:r>
            <a:r>
              <a:rPr lang="en-US" sz="1500" i="1">
                <a:latin typeface="Calibri" panose="020F0502020204030204" pitchFamily="34" charset="0"/>
              </a:rPr>
              <a:t>§</a:t>
            </a:r>
            <a:r>
              <a:rPr lang="en-US" sz="1500" i="1" kern="1200">
                <a:effectLst/>
                <a:ea typeface="MS PGothic" panose="020B0600070205080204" pitchFamily="34" charset="-128"/>
                <a:cs typeface="Arial" panose="020B0604020202020204" pitchFamily="34" charset="0"/>
              </a:rPr>
              <a:t>8.c</a:t>
            </a:r>
            <a:r>
              <a:rPr lang="en-US" sz="1500" kern="1200">
                <a:effectLst/>
                <a:ea typeface="MS PGothic" panose="020B0600070205080204" pitchFamily="34" charset="-128"/>
                <a:cs typeface="Arial" panose="020B0604020202020204" pitchFamily="34" charset="0"/>
              </a:rPr>
              <a:t>]</a:t>
            </a:r>
            <a:endParaRPr lang="en-US" sz="1500" i="1">
              <a:effectLst/>
              <a:ea typeface="Calibri" panose="020F0502020204030204" pitchFamily="34" charset="0"/>
              <a:cs typeface="Arial" panose="020B0604020202020204" pitchFamily="34" charset="0"/>
            </a:endParaRPr>
          </a:p>
          <a:p>
            <a:pPr marL="0" indent="0">
              <a:buNone/>
            </a:pPr>
            <a:endParaRPr lang="en-US" sz="1800"/>
          </a:p>
        </p:txBody>
      </p:sp>
      <p:sp>
        <p:nvSpPr>
          <p:cNvPr id="3" name="Slide Number Placeholder 2">
            <a:extLst>
              <a:ext uri="{FF2B5EF4-FFF2-40B4-BE49-F238E27FC236}">
                <a16:creationId xmlns:a16="http://schemas.microsoft.com/office/drawing/2014/main" id="{E386F9AD-67E0-4091-AD6C-F40EEAB7AA9D}"/>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a:solidFill>
                <a:prstClr val="white"/>
              </a:solidFill>
            </a:endParaRPr>
          </a:p>
        </p:txBody>
      </p:sp>
    </p:spTree>
    <p:extLst>
      <p:ext uri="{BB962C8B-B14F-4D97-AF65-F5344CB8AC3E}">
        <p14:creationId xmlns:p14="http://schemas.microsoft.com/office/powerpoint/2010/main" val="403322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746295"/>
          </a:xfrm>
        </p:spPr>
        <p:txBody>
          <a:bodyPr anchor="ctr">
            <a:normAutofit/>
          </a:bodyPr>
          <a:lstStyle/>
          <a:p>
            <a:r>
              <a:rPr lang="en-US" sz="3000" b="1" i="1"/>
              <a:t>REDUCE/PREVENT NONCOMPLIANCE</a:t>
            </a:r>
            <a:endParaRPr lang="en-US" sz="3000" b="1"/>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098958"/>
            <a:ext cx="8229600" cy="4920842"/>
          </a:xfrm>
        </p:spPr>
        <p:txBody>
          <a:bodyPr anchor="t">
            <a:normAutofit/>
          </a:bodyPr>
          <a:lstStyle/>
          <a:p>
            <a:pPr>
              <a:lnSpc>
                <a:spcPct val="110000"/>
              </a:lnSpc>
            </a:pPr>
            <a:r>
              <a:rPr lang="en-US" sz="2400"/>
              <a:t>Use reviewer checklists, templates, and SOPs.</a:t>
            </a:r>
            <a:endParaRPr lang="en-US" sz="2400">
              <a:cs typeface="Calibri"/>
            </a:endParaRPr>
          </a:p>
          <a:p>
            <a:pPr>
              <a:lnSpc>
                <a:spcPct val="110000"/>
              </a:lnSpc>
            </a:pPr>
            <a:r>
              <a:rPr lang="en-US" sz="2400">
                <a:cs typeface="Calibri"/>
              </a:rPr>
              <a:t>Implement pre-review processes.</a:t>
            </a:r>
          </a:p>
          <a:p>
            <a:pPr>
              <a:lnSpc>
                <a:spcPct val="110000"/>
              </a:lnSpc>
            </a:pPr>
            <a:r>
              <a:rPr lang="en-US" sz="2400"/>
              <a:t>Use the electronic protocol management system to your advantage.</a:t>
            </a:r>
            <a:r>
              <a:rPr lang="en-US" sz="2400" i="1"/>
              <a:t> </a:t>
            </a:r>
            <a:r>
              <a:rPr lang="en-US" sz="1500"/>
              <a:t>[</a:t>
            </a:r>
            <a:r>
              <a:rPr lang="en-US" sz="1500" i="1"/>
              <a:t>VHA Directive 1200.05(2) </a:t>
            </a:r>
            <a:r>
              <a:rPr lang="en-US" sz="1500" i="1">
                <a:cs typeface="Times New Roman"/>
              </a:rPr>
              <a:t>§§</a:t>
            </a:r>
            <a:r>
              <a:rPr lang="en-US" sz="1500" i="1"/>
              <a:t>8.a(1) and 9.e(2-3)</a:t>
            </a:r>
            <a:r>
              <a:rPr lang="en-US" sz="1500"/>
              <a:t>]</a:t>
            </a:r>
            <a:endParaRPr lang="en-US" sz="1500" i="1"/>
          </a:p>
          <a:p>
            <a:pPr lvl="1">
              <a:lnSpc>
                <a:spcPct val="110000"/>
              </a:lnSpc>
            </a:pPr>
            <a:r>
              <a:rPr lang="en-US" sz="2200"/>
              <a:t>Apply tags.</a:t>
            </a:r>
            <a:endParaRPr lang="en-US">
              <a:cs typeface="Calibri"/>
            </a:endParaRPr>
          </a:p>
          <a:p>
            <a:pPr lvl="1">
              <a:lnSpc>
                <a:spcPct val="110000"/>
              </a:lnSpc>
            </a:pPr>
            <a:r>
              <a:rPr lang="en-US" sz="2200">
                <a:cs typeface="Calibri"/>
              </a:rPr>
              <a:t>Store </a:t>
            </a:r>
            <a:r>
              <a:rPr lang="en-US" sz="2200"/>
              <a:t>checklists and templates here.</a:t>
            </a:r>
            <a:endParaRPr lang="en-US" sz="2200">
              <a:cs typeface="Calibri"/>
            </a:endParaRPr>
          </a:p>
          <a:p>
            <a:pPr lvl="1">
              <a:lnSpc>
                <a:spcPct val="110000"/>
              </a:lnSpc>
            </a:pPr>
            <a:r>
              <a:rPr lang="en-US" sz="2200"/>
              <a:t>Consider creating process guides, workflows, and instructions for protocol submissions and reviews.</a:t>
            </a:r>
            <a:endParaRPr lang="en-US" sz="2200">
              <a:cs typeface="Calibri"/>
            </a:endParaRPr>
          </a:p>
          <a:p>
            <a:pPr marL="0" indent="0">
              <a:lnSpc>
                <a:spcPct val="118000"/>
              </a:lnSpc>
              <a:spcBef>
                <a:spcPts val="0"/>
              </a:spcBef>
              <a:buNone/>
            </a:pPr>
            <a:endParaRPr lang="en-US" sz="1800">
              <a:ea typeface="MS PGothic" panose="020B0600070205080204" pitchFamily="34" charset="-128"/>
              <a:cs typeface="Arial" panose="020B0604020202020204" pitchFamily="34" charset="0"/>
            </a:endParaRPr>
          </a:p>
        </p:txBody>
      </p:sp>
      <p:sp>
        <p:nvSpPr>
          <p:cNvPr id="3" name="Slide Number Placeholder 2">
            <a:extLst>
              <a:ext uri="{FF2B5EF4-FFF2-40B4-BE49-F238E27FC236}">
                <a16:creationId xmlns:a16="http://schemas.microsoft.com/office/drawing/2014/main" id="{6F01E482-F81E-4D56-8CF3-319849519B6B}"/>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a:solidFill>
                <a:prstClr val="white"/>
              </a:solidFill>
            </a:endParaRPr>
          </a:p>
        </p:txBody>
      </p:sp>
    </p:spTree>
    <p:extLst>
      <p:ext uri="{BB962C8B-B14F-4D97-AF65-F5344CB8AC3E}">
        <p14:creationId xmlns:p14="http://schemas.microsoft.com/office/powerpoint/2010/main" val="18080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746295"/>
          </a:xfrm>
        </p:spPr>
        <p:txBody>
          <a:bodyPr anchor="ctr">
            <a:normAutofit fontScale="90000"/>
          </a:bodyPr>
          <a:lstStyle/>
          <a:p>
            <a:r>
              <a:rPr lang="en-US" sz="3000" b="1" i="1"/>
              <a:t>REDUCE/PREVENT NONCOMPLIANCE</a:t>
            </a:r>
            <a:br>
              <a:rPr lang="en-US" sz="3000" b="1" i="1">
                <a:cs typeface="Calibri"/>
              </a:rPr>
            </a:br>
            <a:r>
              <a:rPr lang="en-US" sz="2000" b="1">
                <a:cs typeface="Calibri"/>
              </a:rPr>
              <a:t>Standard Operating Procedures</a:t>
            </a:r>
            <a:endParaRPr lang="en-US" sz="2000" b="1"/>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098958"/>
            <a:ext cx="8229600" cy="4920842"/>
          </a:xfrm>
        </p:spPr>
        <p:txBody>
          <a:bodyPr anchor="t">
            <a:normAutofit/>
          </a:bodyPr>
          <a:lstStyle/>
          <a:p>
            <a:pPr>
              <a:lnSpc>
                <a:spcPct val="110000"/>
              </a:lnSpc>
            </a:pPr>
            <a:r>
              <a:rPr lang="en-US" sz="2400"/>
              <a:t>Consider whether your local SOPs facilitate compliance with VHA policy and federal regulations. </a:t>
            </a:r>
            <a:r>
              <a:rPr lang="en-US" sz="2400" i="1"/>
              <a:t> </a:t>
            </a:r>
            <a:endParaRPr lang="en-US" sz="2200"/>
          </a:p>
          <a:p>
            <a:pPr lvl="1">
              <a:lnSpc>
                <a:spcPct val="110000"/>
              </a:lnSpc>
            </a:pPr>
            <a:r>
              <a:rPr lang="en-US" sz="2000"/>
              <a:t>Do they describe how to complete processes?</a:t>
            </a:r>
            <a:endParaRPr lang="en-US" sz="2000">
              <a:cs typeface="Calibri"/>
            </a:endParaRPr>
          </a:p>
          <a:p>
            <a:pPr lvl="1">
              <a:lnSpc>
                <a:spcPct val="110000"/>
              </a:lnSpc>
            </a:pPr>
            <a:r>
              <a:rPr lang="en-US" sz="2000">
                <a:cs typeface="Calibri"/>
              </a:rPr>
              <a:t>Do they have the right amount of detail?</a:t>
            </a:r>
          </a:p>
          <a:p>
            <a:pPr lvl="1">
              <a:lnSpc>
                <a:spcPct val="110000"/>
              </a:lnSpc>
            </a:pPr>
            <a:r>
              <a:rPr lang="en-US" sz="2000">
                <a:ea typeface="+mn-lt"/>
                <a:cs typeface="+mn-lt"/>
              </a:rPr>
              <a:t>Are they more or less restrictive than required?</a:t>
            </a:r>
          </a:p>
          <a:p>
            <a:pPr>
              <a:lnSpc>
                <a:spcPct val="110000"/>
              </a:lnSpc>
            </a:pPr>
            <a:r>
              <a:rPr lang="en-US" sz="2400">
                <a:ea typeface="+mn-lt"/>
                <a:cs typeface="+mn-lt"/>
              </a:rPr>
              <a:t>Customize your local SOPs.</a:t>
            </a:r>
          </a:p>
          <a:p>
            <a:pPr>
              <a:lnSpc>
                <a:spcPct val="110000"/>
              </a:lnSpc>
            </a:pPr>
            <a:r>
              <a:rPr lang="en-US" sz="2400">
                <a:cs typeface="Calibri"/>
              </a:rPr>
              <a:t>Ensure the SOPs are comprehensive.</a:t>
            </a:r>
          </a:p>
          <a:p>
            <a:pPr lvl="1">
              <a:lnSpc>
                <a:spcPct val="110000"/>
              </a:lnSpc>
            </a:pPr>
            <a:r>
              <a:rPr lang="en-US" sz="2000">
                <a:cs typeface="Calibri"/>
              </a:rPr>
              <a:t>Do they incorporate procedures specific to research subject to the 2018 Requirements?</a:t>
            </a:r>
          </a:p>
          <a:p>
            <a:pPr lvl="1">
              <a:lnSpc>
                <a:spcPct val="110000"/>
              </a:lnSpc>
            </a:pPr>
            <a:r>
              <a:rPr lang="en-US" sz="2000">
                <a:cs typeface="Calibri"/>
              </a:rPr>
              <a:t>Do they address when and how to review and document continuing reviews for protocols that don't require it under the 2018 Requirements?</a:t>
            </a:r>
            <a:endParaRPr lang="en-US"/>
          </a:p>
          <a:p>
            <a:pPr lvl="1">
              <a:lnSpc>
                <a:spcPct val="110000"/>
              </a:lnSpc>
            </a:pPr>
            <a:endParaRPr lang="en-US" sz="2000">
              <a:cs typeface="Calibri"/>
            </a:endParaRPr>
          </a:p>
        </p:txBody>
      </p:sp>
      <p:sp>
        <p:nvSpPr>
          <p:cNvPr id="3" name="Slide Number Placeholder 2">
            <a:extLst>
              <a:ext uri="{FF2B5EF4-FFF2-40B4-BE49-F238E27FC236}">
                <a16:creationId xmlns:a16="http://schemas.microsoft.com/office/drawing/2014/main" id="{6F01E482-F81E-4D56-8CF3-319849519B6B}"/>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a:solidFill>
                <a:prstClr val="white"/>
              </a:solidFill>
            </a:endParaRPr>
          </a:p>
        </p:txBody>
      </p:sp>
    </p:spTree>
    <p:extLst>
      <p:ext uri="{BB962C8B-B14F-4D97-AF65-F5344CB8AC3E}">
        <p14:creationId xmlns:p14="http://schemas.microsoft.com/office/powerpoint/2010/main" val="145053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92643"/>
            <a:ext cx="8229600" cy="625883"/>
          </a:xfrm>
        </p:spPr>
        <p:txBody>
          <a:bodyPr anchor="ctr">
            <a:normAutofit/>
          </a:bodyPr>
          <a:lstStyle/>
          <a:p>
            <a:r>
              <a:rPr lang="en-US" sz="3100" b="1">
                <a:solidFill>
                  <a:schemeClr val="tx1">
                    <a:lumMod val="95000"/>
                    <a:lumOff val="5000"/>
                  </a:schemeClr>
                </a:solidFill>
              </a:rPr>
              <a:t>Resources</a:t>
            </a:r>
            <a:endParaRPr lang="en-US"/>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785091"/>
            <a:ext cx="8229600" cy="5234709"/>
          </a:xfrm>
        </p:spPr>
        <p:txBody>
          <a:bodyPr anchor="t">
            <a:normAutofit/>
          </a:bodyPr>
          <a:lstStyle/>
          <a:p>
            <a:pPr marL="0" indent="0">
              <a:lnSpc>
                <a:spcPct val="100000"/>
              </a:lnSpc>
              <a:buNone/>
            </a:pPr>
            <a:r>
              <a:rPr lang="en-US" sz="2400"/>
              <a:t>ORO Checklists and Tools </a:t>
            </a:r>
            <a:r>
              <a:rPr lang="en-US" sz="1700">
                <a:latin typeface="Georgia"/>
              </a:rPr>
              <a:t>(</a:t>
            </a:r>
            <a:r>
              <a:rPr lang="en-US" sz="1700">
                <a:latin typeface="Georgia"/>
                <a:hlinkClick r:id="rId3">
                  <a:extLst>
                    <a:ext uri="{A12FA001-AC4F-418D-AE19-62706E023703}">
                      <ahyp:hlinkClr xmlns:ahyp="http://schemas.microsoft.com/office/drawing/2018/hyperlinkcolor" val="tx"/>
                    </a:ext>
                  </a:extLst>
                </a:hlinkClick>
              </a:rPr>
              <a:t>https://www.</a:t>
            </a:r>
            <a:r>
              <a:rPr lang="en-US" sz="1700">
                <a:latin typeface="Georgia"/>
                <a:cs typeface="Calibri"/>
                <a:hlinkClick r:id="rId3">
                  <a:extLst>
                    <a:ext uri="{A12FA001-AC4F-418D-AE19-62706E023703}">
                      <ahyp:hlinkClr xmlns:ahyp="http://schemas.microsoft.com/office/drawing/2018/hyperlinkcolor" val="tx"/>
                    </a:ext>
                  </a:extLst>
                </a:hlinkClick>
              </a:rPr>
              <a:t>va.gov/ORO</a:t>
            </a:r>
            <a:r>
              <a:rPr lang="en-US" sz="1700">
                <a:latin typeface="Georgia"/>
                <a:hlinkClick r:id="rId3">
                  <a:extLst>
                    <a:ext uri="{A12FA001-AC4F-418D-AE19-62706E023703}">
                      <ahyp:hlinkClr xmlns:ahyp="http://schemas.microsoft.com/office/drawing/2018/hyperlinkcolor" val="tx"/>
                    </a:ext>
                  </a:extLst>
                </a:hlinkClick>
              </a:rPr>
              <a:t>/</a:t>
            </a:r>
            <a:r>
              <a:rPr lang="en-US" sz="1700">
                <a:latin typeface="Georgia"/>
                <a:cs typeface="Calibri"/>
                <a:hlinkClick r:id="rId3">
                  <a:extLst>
                    <a:ext uri="{A12FA001-AC4F-418D-AE19-62706E023703}">
                      <ahyp:hlinkClr xmlns:ahyp="http://schemas.microsoft.com/office/drawing/2018/hyperlinkcolor" val="tx"/>
                    </a:ext>
                  </a:extLst>
                </a:hlinkClick>
              </a:rPr>
              <a:t>orochecklists.asp</a:t>
            </a:r>
            <a:r>
              <a:rPr lang="en-US" sz="1700">
                <a:latin typeface="Georgia"/>
                <a:cs typeface="Calibri"/>
              </a:rPr>
              <a:t>)</a:t>
            </a:r>
            <a:endParaRPr lang="en-US" sz="1700">
              <a:ea typeface="+mn-lt"/>
              <a:cs typeface="+mn-lt"/>
            </a:endParaRPr>
          </a:p>
          <a:p>
            <a:pPr marL="0" indent="0">
              <a:lnSpc>
                <a:spcPct val="100000"/>
              </a:lnSpc>
              <a:buNone/>
            </a:pPr>
            <a:endParaRPr lang="en-US" sz="1200">
              <a:ea typeface="+mn-lt"/>
              <a:cs typeface="+mn-lt"/>
            </a:endParaRPr>
          </a:p>
          <a:p>
            <a:pPr>
              <a:lnSpc>
                <a:spcPct val="100000"/>
              </a:lnSpc>
            </a:pPr>
            <a:r>
              <a:rPr lang="en-US" sz="2200">
                <a:ea typeface="+mn-lt"/>
                <a:cs typeface="+mn-lt"/>
              </a:rPr>
              <a:t>Human Research Protection Program and R&amp;DC </a:t>
            </a:r>
          </a:p>
          <a:p>
            <a:pPr lvl="1">
              <a:lnSpc>
                <a:spcPct val="100000"/>
              </a:lnSpc>
            </a:pPr>
            <a:r>
              <a:rPr lang="en-US" sz="2000" i="1">
                <a:ea typeface="+mn-lt"/>
                <a:cs typeface="+mn-lt"/>
                <a:hlinkClick r:id="rId4">
                  <a:extLst>
                    <a:ext uri="{A12FA001-AC4F-418D-AE19-62706E023703}">
                      <ahyp:hlinkClr xmlns:ahyp="http://schemas.microsoft.com/office/drawing/2018/hyperlinkcolor" val="tx"/>
                    </a:ext>
                  </a:extLst>
                </a:hlinkClick>
              </a:rPr>
              <a:t>Research and Development Committee (RDC) Checklist</a:t>
            </a:r>
            <a:r>
              <a:rPr lang="en-US" sz="2000" i="1">
                <a:ea typeface="+mn-lt"/>
                <a:cs typeface="+mn-lt"/>
              </a:rPr>
              <a:t> </a:t>
            </a:r>
            <a:r>
              <a:rPr lang="en-US" sz="1600">
                <a:ea typeface="+mn-lt"/>
                <a:cs typeface="+mn-lt"/>
              </a:rPr>
              <a:t>(July 2021)</a:t>
            </a:r>
          </a:p>
          <a:p>
            <a:pPr lvl="1">
              <a:lnSpc>
                <a:spcPct val="100000"/>
              </a:lnSpc>
            </a:pPr>
            <a:r>
              <a:rPr lang="en-US" sz="2000" i="1">
                <a:ea typeface="+mn-lt"/>
                <a:cs typeface="+mn-lt"/>
                <a:hlinkClick r:id="rId5">
                  <a:extLst>
                    <a:ext uri="{A12FA001-AC4F-418D-AE19-62706E023703}">
                      <ahyp:hlinkClr xmlns:ahyp="http://schemas.microsoft.com/office/drawing/2018/hyperlinkcolor" val="tx"/>
                    </a:ext>
                  </a:extLst>
                </a:hlinkClick>
              </a:rPr>
              <a:t>Investigational Pharmacy Checklist</a:t>
            </a:r>
            <a:r>
              <a:rPr lang="en-US" sz="2000" i="1">
                <a:ea typeface="+mn-lt"/>
                <a:cs typeface="+mn-lt"/>
              </a:rPr>
              <a:t> </a:t>
            </a:r>
            <a:r>
              <a:rPr lang="en-US" sz="1600">
                <a:ea typeface="+mn-lt"/>
                <a:cs typeface="+mn-lt"/>
              </a:rPr>
              <a:t>(March 2015)</a:t>
            </a:r>
          </a:p>
          <a:p>
            <a:pPr lvl="1">
              <a:lnSpc>
                <a:spcPct val="100000"/>
              </a:lnSpc>
            </a:pPr>
            <a:r>
              <a:rPr lang="en-US" sz="2000" i="1">
                <a:ea typeface="+mn-lt"/>
                <a:cs typeface="+mn-lt"/>
                <a:hlinkClick r:id="rId6">
                  <a:extLst>
                    <a:ext uri="{A12FA001-AC4F-418D-AE19-62706E023703}">
                      <ahyp:hlinkClr xmlns:ahyp="http://schemas.microsoft.com/office/drawing/2018/hyperlinkcolor" val="tx"/>
                    </a:ext>
                  </a:extLst>
                </a:hlinkClick>
              </a:rPr>
              <a:t>Memorandum of Understanding (MOU) Checklist</a:t>
            </a:r>
            <a:r>
              <a:rPr lang="en-US" sz="2000" i="1">
                <a:ea typeface="+mn-lt"/>
                <a:cs typeface="+mn-lt"/>
              </a:rPr>
              <a:t> </a:t>
            </a:r>
            <a:r>
              <a:rPr lang="en-US" sz="1600">
                <a:ea typeface="+mn-lt"/>
                <a:cs typeface="+mn-lt"/>
              </a:rPr>
              <a:t>(December 2020)</a:t>
            </a:r>
          </a:p>
          <a:p>
            <a:pPr lvl="1">
              <a:lnSpc>
                <a:spcPct val="100000"/>
              </a:lnSpc>
            </a:pPr>
            <a:r>
              <a:rPr lang="en-US" sz="2000" i="1">
                <a:ea typeface="+mn-lt"/>
                <a:cs typeface="+mn-lt"/>
                <a:hlinkClick r:id="rId7">
                  <a:extLst>
                    <a:ext uri="{A12FA001-AC4F-418D-AE19-62706E023703}">
                      <ahyp:hlinkClr xmlns:ahyp="http://schemas.microsoft.com/office/drawing/2018/hyperlinkcolor" val="tx"/>
                    </a:ext>
                  </a:extLst>
                </a:hlinkClick>
              </a:rPr>
              <a:t>VHA Directive 1200.05 Checklist</a:t>
            </a:r>
            <a:r>
              <a:rPr lang="en-US" sz="2000" i="1">
                <a:ea typeface="+mn-lt"/>
                <a:cs typeface="+mn-lt"/>
              </a:rPr>
              <a:t> </a:t>
            </a:r>
            <a:r>
              <a:rPr lang="en-US" sz="1600">
                <a:ea typeface="+mn-lt"/>
                <a:cs typeface="+mn-lt"/>
              </a:rPr>
              <a:t>(August 2021)</a:t>
            </a:r>
          </a:p>
          <a:p>
            <a:pPr>
              <a:lnSpc>
                <a:spcPct val="100000"/>
              </a:lnSpc>
            </a:pPr>
            <a:endParaRPr lang="en-US" sz="1100">
              <a:ea typeface="+mn-lt"/>
              <a:cs typeface="+mn-lt"/>
            </a:endParaRPr>
          </a:p>
          <a:p>
            <a:pPr>
              <a:lnSpc>
                <a:spcPct val="100000"/>
              </a:lnSpc>
            </a:pPr>
            <a:r>
              <a:rPr lang="en-US" sz="2200">
                <a:ea typeface="+mn-lt"/>
                <a:cs typeface="+mn-lt"/>
              </a:rPr>
              <a:t>Research Information Security</a:t>
            </a:r>
          </a:p>
          <a:p>
            <a:pPr lvl="1">
              <a:lnSpc>
                <a:spcPct val="100000"/>
              </a:lnSpc>
            </a:pPr>
            <a:r>
              <a:rPr lang="en-US" sz="2000" i="1">
                <a:ea typeface="+mn-lt"/>
                <a:cs typeface="+mn-lt"/>
                <a:hlinkClick r:id="rId8">
                  <a:extLst>
                    <a:ext uri="{A12FA001-AC4F-418D-AE19-62706E023703}">
                      <ahyp:hlinkClr xmlns:ahyp="http://schemas.microsoft.com/office/drawing/2018/hyperlinkcolor" val="tx"/>
                    </a:ext>
                  </a:extLst>
                </a:hlinkClick>
              </a:rPr>
              <a:t>Research Information Security (RIS) Checklist</a:t>
            </a:r>
            <a:r>
              <a:rPr lang="en-US" sz="2000">
                <a:ea typeface="+mn-lt"/>
                <a:cs typeface="+mn-lt"/>
              </a:rPr>
              <a:t> </a:t>
            </a:r>
            <a:r>
              <a:rPr lang="en-US" sz="1600">
                <a:ea typeface="+mn-lt"/>
                <a:cs typeface="+mn-lt"/>
              </a:rPr>
              <a:t>(January 2022)</a:t>
            </a:r>
          </a:p>
          <a:p>
            <a:pPr>
              <a:lnSpc>
                <a:spcPct val="100000"/>
              </a:lnSpc>
            </a:pPr>
            <a:endParaRPr lang="en-US" sz="1100">
              <a:ea typeface="+mn-lt"/>
              <a:cs typeface="+mn-lt"/>
            </a:endParaRPr>
          </a:p>
          <a:p>
            <a:pPr>
              <a:lnSpc>
                <a:spcPct val="100000"/>
              </a:lnSpc>
            </a:pPr>
            <a:r>
              <a:rPr lang="en-US" sz="2200">
                <a:ea typeface="+mn-lt"/>
                <a:cs typeface="+mn-lt"/>
              </a:rPr>
              <a:t>Research Safety and Animal Welfare</a:t>
            </a:r>
          </a:p>
          <a:p>
            <a:pPr lvl="1">
              <a:lnSpc>
                <a:spcPct val="100000"/>
              </a:lnSpc>
            </a:pPr>
            <a:r>
              <a:rPr lang="en-US" sz="2000" i="1">
                <a:ea typeface="+mn-lt"/>
                <a:cs typeface="+mn-lt"/>
                <a:hlinkClick r:id="rId9">
                  <a:extLst>
                    <a:ext uri="{A12FA001-AC4F-418D-AE19-62706E023703}">
                      <ahyp:hlinkClr xmlns:ahyp="http://schemas.microsoft.com/office/drawing/2018/hyperlinkcolor" val="tx"/>
                    </a:ext>
                  </a:extLst>
                </a:hlinkClick>
              </a:rPr>
              <a:t>Animal Care and Use Program (ACUP) Checklist</a:t>
            </a:r>
            <a:r>
              <a:rPr lang="en-US" sz="2000" i="1">
                <a:ea typeface="+mn-lt"/>
                <a:cs typeface="+mn-lt"/>
              </a:rPr>
              <a:t> </a:t>
            </a:r>
            <a:r>
              <a:rPr lang="en-US" sz="1600">
                <a:ea typeface="+mn-lt"/>
                <a:cs typeface="+mn-lt"/>
              </a:rPr>
              <a:t>(August 2021)</a:t>
            </a:r>
          </a:p>
          <a:p>
            <a:pPr lvl="1">
              <a:lnSpc>
                <a:spcPct val="100000"/>
              </a:lnSpc>
            </a:pPr>
            <a:r>
              <a:rPr lang="en-US" sz="2000" i="1">
                <a:ea typeface="+mn-lt"/>
                <a:cs typeface="+mn-lt"/>
                <a:hlinkClick r:id="rId10">
                  <a:extLst>
                    <a:ext uri="{A12FA001-AC4F-418D-AE19-62706E023703}">
                      <ahyp:hlinkClr xmlns:ahyp="http://schemas.microsoft.com/office/drawing/2018/hyperlinkcolor" val="tx"/>
                    </a:ext>
                  </a:extLst>
                </a:hlinkClick>
              </a:rPr>
              <a:t>Research Safety and Security (RSSP) Checklist</a:t>
            </a:r>
            <a:r>
              <a:rPr lang="en-US" sz="2000" i="1" u="sng">
                <a:ea typeface="+mn-lt"/>
                <a:cs typeface="+mn-lt"/>
                <a:hlinkClick r:id="rId10">
                  <a:extLst>
                    <a:ext uri="{A12FA001-AC4F-418D-AE19-62706E023703}">
                      <ahyp:hlinkClr xmlns:ahyp="http://schemas.microsoft.com/office/drawing/2018/hyperlinkcolor" val="tx"/>
                    </a:ext>
                  </a:extLst>
                </a:hlinkClick>
              </a:rPr>
              <a:t> </a:t>
            </a:r>
            <a:r>
              <a:rPr lang="en-US" sz="1600">
                <a:ea typeface="+mn-lt"/>
                <a:cs typeface="+mn-lt"/>
              </a:rPr>
              <a:t>(August 2021)</a:t>
            </a:r>
          </a:p>
          <a:p>
            <a:pPr marL="457200" lvl="1" indent="0">
              <a:lnSpc>
                <a:spcPct val="100000"/>
              </a:lnSpc>
              <a:buNone/>
            </a:pPr>
            <a:endParaRPr lang="en-US" sz="1100">
              <a:ea typeface="Calibri"/>
              <a:cs typeface="Calibri"/>
            </a:endParaRPr>
          </a:p>
          <a:p>
            <a:pPr>
              <a:lnSpc>
                <a:spcPct val="100000"/>
              </a:lnSpc>
            </a:pPr>
            <a:r>
              <a:rPr lang="en-US" sz="2200">
                <a:ea typeface="Calibri"/>
                <a:cs typeface="Calibri"/>
              </a:rPr>
              <a:t>Facility Director's Certification of Research Oversight (FDC) </a:t>
            </a:r>
          </a:p>
          <a:p>
            <a:pPr lvl="1">
              <a:lnSpc>
                <a:spcPct val="100000"/>
              </a:lnSpc>
            </a:pPr>
            <a:r>
              <a:rPr lang="en-US" sz="2000" i="1">
                <a:ea typeface="+mn-lt"/>
                <a:cs typeface="+mn-lt"/>
                <a:hlinkClick r:id="rId11">
                  <a:extLst>
                    <a:ext uri="{A12FA001-AC4F-418D-AE19-62706E023703}">
                      <ahyp:hlinkClr xmlns:ahyp="http://schemas.microsoft.com/office/drawing/2018/hyperlinkcolor" val="tx"/>
                    </a:ext>
                  </a:extLst>
                </a:hlinkClick>
              </a:rPr>
              <a:t>FDC Data Collection Tool</a:t>
            </a:r>
            <a:r>
              <a:rPr lang="en-US" sz="2000" i="1">
                <a:ea typeface="+mn-lt"/>
                <a:cs typeface="+mn-lt"/>
              </a:rPr>
              <a:t> </a:t>
            </a:r>
            <a:r>
              <a:rPr lang="en-US" sz="1600">
                <a:ea typeface="+mn-lt"/>
                <a:cs typeface="+mn-lt"/>
              </a:rPr>
              <a:t>(reporting period ending May 31, 2022)</a:t>
            </a:r>
            <a:endParaRPr lang="en-US" sz="1600">
              <a:ea typeface="Calibri"/>
              <a:cs typeface="Calibri"/>
            </a:endParaRPr>
          </a:p>
          <a:p>
            <a:pPr marL="0" indent="0">
              <a:lnSpc>
                <a:spcPct val="100000"/>
              </a:lnSpc>
              <a:buNone/>
            </a:pPr>
            <a:endParaRPr lang="en-US" sz="2400">
              <a:ea typeface="Calibri"/>
              <a:cs typeface="Calibri"/>
            </a:endParaRPr>
          </a:p>
          <a:p>
            <a:pPr marL="457200" lvl="1" indent="0">
              <a:lnSpc>
                <a:spcPct val="110000"/>
              </a:lnSpc>
              <a:buNone/>
            </a:pPr>
            <a:endParaRPr lang="en-US" sz="2000">
              <a:ea typeface="Calibri"/>
              <a:cs typeface="Calibri"/>
            </a:endParaRPr>
          </a:p>
        </p:txBody>
      </p:sp>
      <p:sp>
        <p:nvSpPr>
          <p:cNvPr id="3" name="Slide Number Placeholder 2">
            <a:extLst>
              <a:ext uri="{FF2B5EF4-FFF2-40B4-BE49-F238E27FC236}">
                <a16:creationId xmlns:a16="http://schemas.microsoft.com/office/drawing/2014/main" id="{6F01E482-F81E-4D56-8CF3-319849519B6B}"/>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a:solidFill>
                <a:prstClr val="white"/>
              </a:solidFill>
            </a:endParaRPr>
          </a:p>
        </p:txBody>
      </p:sp>
    </p:spTree>
    <p:extLst>
      <p:ext uri="{BB962C8B-B14F-4D97-AF65-F5344CB8AC3E}">
        <p14:creationId xmlns:p14="http://schemas.microsoft.com/office/powerpoint/2010/main" val="249640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C4A-CF64-4A15-AFFE-910CEEF16022}"/>
              </a:ext>
            </a:extLst>
          </p:cNvPr>
          <p:cNvSpPr>
            <a:spLocks noGrp="1"/>
          </p:cNvSpPr>
          <p:nvPr>
            <p:ph type="title"/>
          </p:nvPr>
        </p:nvSpPr>
        <p:spPr>
          <a:xfrm>
            <a:off x="457200" y="274637"/>
            <a:ext cx="8229600" cy="631054"/>
          </a:xfrm>
        </p:spPr>
        <p:txBody>
          <a:bodyPr anchor="ctr">
            <a:noAutofit/>
          </a:bodyPr>
          <a:lstStyle/>
          <a:p>
            <a:r>
              <a:rPr lang="en-US" sz="3000" b="1"/>
              <a:t>ORO Workgroup Contact Information</a:t>
            </a:r>
          </a:p>
        </p:txBody>
      </p:sp>
      <p:sp>
        <p:nvSpPr>
          <p:cNvPr id="5" name="Content Placeholder 4">
            <a:extLst>
              <a:ext uri="{FF2B5EF4-FFF2-40B4-BE49-F238E27FC236}">
                <a16:creationId xmlns:a16="http://schemas.microsoft.com/office/drawing/2014/main" id="{8A978C23-5F53-47FD-8DB2-087CF2DA0536}"/>
              </a:ext>
            </a:extLst>
          </p:cNvPr>
          <p:cNvSpPr>
            <a:spLocks noGrp="1"/>
          </p:cNvSpPr>
          <p:nvPr>
            <p:ph idx="1"/>
          </p:nvPr>
        </p:nvSpPr>
        <p:spPr>
          <a:xfrm>
            <a:off x="457200" y="1367247"/>
            <a:ext cx="8229600" cy="4652554"/>
          </a:xfrm>
        </p:spPr>
        <p:txBody>
          <a:bodyPr anchor="t">
            <a:normAutofit/>
          </a:bodyPr>
          <a:lstStyle/>
          <a:p>
            <a:r>
              <a:rPr lang="en-US" sz="3200">
                <a:hlinkClick r:id="rId3"/>
              </a:rPr>
              <a:t>OROCROW@va.gov</a:t>
            </a:r>
            <a:endParaRPr lang="en-US" sz="3200"/>
          </a:p>
          <a:p>
            <a:r>
              <a:rPr lang="en-US" sz="3200">
                <a:hlinkClick r:id="rId4"/>
              </a:rPr>
              <a:t>OROHRP@va.gov</a:t>
            </a:r>
            <a:endParaRPr lang="en-US" sz="3200"/>
          </a:p>
          <a:p>
            <a:r>
              <a:rPr lang="en-US">
                <a:hlinkClick r:id="rId5"/>
              </a:rPr>
              <a:t>OROPE@va.gov</a:t>
            </a:r>
            <a:endParaRPr lang="en-US"/>
          </a:p>
          <a:p>
            <a:r>
              <a:rPr lang="en-US" sz="3200">
                <a:hlinkClick r:id="rId6"/>
              </a:rPr>
              <a:t>OROF</a:t>
            </a:r>
            <a:r>
              <a:rPr lang="en-US">
                <a:hlinkClick r:id="rId6"/>
              </a:rPr>
              <a:t>WA@va.gov</a:t>
            </a:r>
            <a:endParaRPr lang="en-US"/>
          </a:p>
          <a:p>
            <a:r>
              <a:rPr lang="en-US" sz="3200">
                <a:hlinkClick r:id="rId7"/>
              </a:rPr>
              <a:t>ORORISP@va.gov</a:t>
            </a:r>
            <a:endParaRPr lang="en-US" sz="3200"/>
          </a:p>
          <a:p>
            <a:r>
              <a:rPr lang="en-US">
                <a:hlinkClick r:id="rId8"/>
              </a:rPr>
              <a:t>ORORSAW@va.gov</a:t>
            </a:r>
            <a:endParaRPr lang="en-US"/>
          </a:p>
        </p:txBody>
      </p:sp>
      <p:sp>
        <p:nvSpPr>
          <p:cNvPr id="12" name="TextBox 11">
            <a:extLst>
              <a:ext uri="{FF2B5EF4-FFF2-40B4-BE49-F238E27FC236}">
                <a16:creationId xmlns:a16="http://schemas.microsoft.com/office/drawing/2014/main" id="{EF04B31D-BAFE-4094-B033-81F00806C03B}"/>
              </a:ext>
            </a:extLst>
          </p:cNvPr>
          <p:cNvSpPr txBox="1"/>
          <p:nvPr/>
        </p:nvSpPr>
        <p:spPr>
          <a:xfrm>
            <a:off x="3188578" y="6352401"/>
            <a:ext cx="2766845" cy="284373"/>
          </a:xfrm>
          <a:prstGeom prst="rect">
            <a:avLst/>
          </a:prstGeom>
          <a:noFill/>
        </p:spPr>
        <p:txBody>
          <a:bodyPr wrap="square" rtlCol="0">
            <a:spAutoFit/>
          </a:bodyPr>
          <a:lstStyle/>
          <a:p>
            <a:r>
              <a:rPr lang="en-US" sz="1200">
                <a:latin typeface="+mn-lt"/>
              </a:rPr>
              <a:t>Confidential - For </a:t>
            </a:r>
            <a:r>
              <a:rPr lang="en-US" sz="1200"/>
              <a:t>VHA</a:t>
            </a:r>
            <a:r>
              <a:rPr lang="en-US" sz="1200">
                <a:latin typeface="+mn-lt"/>
              </a:rPr>
              <a:t> Internal Use Only</a:t>
            </a:r>
          </a:p>
        </p:txBody>
      </p:sp>
    </p:spTree>
    <p:extLst>
      <p:ext uri="{BB962C8B-B14F-4D97-AF65-F5344CB8AC3E}">
        <p14:creationId xmlns:p14="http://schemas.microsoft.com/office/powerpoint/2010/main" val="1220297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D18D-35EA-4188-801D-11903ABC19BD}"/>
              </a:ext>
            </a:extLst>
          </p:cNvPr>
          <p:cNvSpPr>
            <a:spLocks noGrp="1"/>
          </p:cNvSpPr>
          <p:nvPr>
            <p:ph type="title"/>
          </p:nvPr>
        </p:nvSpPr>
        <p:spPr>
          <a:xfrm>
            <a:off x="457200" y="274637"/>
            <a:ext cx="8229600" cy="639763"/>
          </a:xfrm>
        </p:spPr>
        <p:txBody>
          <a:bodyPr>
            <a:normAutofit/>
          </a:bodyPr>
          <a:lstStyle/>
          <a:p>
            <a:r>
              <a:rPr lang="en-US" sz="3000" b="1"/>
              <a:t>Questions?</a:t>
            </a:r>
          </a:p>
        </p:txBody>
      </p:sp>
      <p:sp>
        <p:nvSpPr>
          <p:cNvPr id="4" name="Slide Number Placeholder 3">
            <a:extLst>
              <a:ext uri="{FF2B5EF4-FFF2-40B4-BE49-F238E27FC236}">
                <a16:creationId xmlns:a16="http://schemas.microsoft.com/office/drawing/2014/main" id="{660D4899-6F55-485C-82C8-ECE03007C511}"/>
              </a:ext>
            </a:extLst>
          </p:cNvPr>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a:solidFill>
                <a:prstClr val="white"/>
              </a:solidFill>
            </a:endParaRPr>
          </a:p>
        </p:txBody>
      </p:sp>
      <p:pic>
        <p:nvPicPr>
          <p:cNvPr id="152578" name="Picture 2">
            <a:extLst>
              <a:ext uri="{FF2B5EF4-FFF2-40B4-BE49-F238E27FC236}">
                <a16:creationId xmlns:a16="http://schemas.microsoft.com/office/drawing/2014/main" id="{386C2025-F148-4323-ABC3-F121998C78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7371" y="1733772"/>
            <a:ext cx="6409532" cy="360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4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5C24-B51B-40D7-8ACC-443CC1C71462}"/>
              </a:ext>
            </a:extLst>
          </p:cNvPr>
          <p:cNvSpPr>
            <a:spLocks noGrp="1"/>
          </p:cNvSpPr>
          <p:nvPr>
            <p:ph type="title"/>
          </p:nvPr>
        </p:nvSpPr>
        <p:spPr>
          <a:xfrm>
            <a:off x="457200" y="274637"/>
            <a:ext cx="8229600" cy="630885"/>
          </a:xfrm>
        </p:spPr>
        <p:txBody>
          <a:bodyPr>
            <a:normAutofit/>
          </a:bodyPr>
          <a:lstStyle/>
          <a:p>
            <a:r>
              <a:rPr lang="en-US" sz="3000" b="1"/>
              <a:t>The Office of Research Oversight</a:t>
            </a:r>
          </a:p>
        </p:txBody>
      </p:sp>
      <p:sp>
        <p:nvSpPr>
          <p:cNvPr id="3" name="Content Placeholder 2">
            <a:extLst>
              <a:ext uri="{FF2B5EF4-FFF2-40B4-BE49-F238E27FC236}">
                <a16:creationId xmlns:a16="http://schemas.microsoft.com/office/drawing/2014/main" id="{2FB55194-AB01-46FF-A28B-BF7C71853EC0}"/>
              </a:ext>
            </a:extLst>
          </p:cNvPr>
          <p:cNvSpPr>
            <a:spLocks noGrp="1"/>
          </p:cNvSpPr>
          <p:nvPr>
            <p:ph idx="1"/>
          </p:nvPr>
        </p:nvSpPr>
        <p:spPr>
          <a:xfrm>
            <a:off x="457200" y="997527"/>
            <a:ext cx="8229600" cy="5022274"/>
          </a:xfrm>
        </p:spPr>
        <p:txBody>
          <a:bodyPr>
            <a:normAutofit/>
          </a:bodyPr>
          <a:lstStyle/>
          <a:p>
            <a:pPr>
              <a:lnSpc>
                <a:spcPct val="100000"/>
              </a:lnSpc>
            </a:pPr>
            <a:r>
              <a:rPr lang="en-US" sz="2400" b="0" i="0">
                <a:solidFill>
                  <a:srgbClr val="2E2E2E"/>
                </a:solidFill>
                <a:effectLst/>
              </a:rPr>
              <a:t>The creation of an "Office of Research Oversight“ (ORO) was mandated in 2003, as </a:t>
            </a:r>
            <a:r>
              <a:rPr lang="en-US" sz="2400" b="0" i="0" u="sng">
                <a:solidFill>
                  <a:schemeClr val="tx2">
                    <a:lumMod val="60000"/>
                    <a:lumOff val="40000"/>
                  </a:schemeClr>
                </a:solidFill>
                <a:effectLst/>
                <a:hlinkClick r:id="rId3" tooltip="Public Law 108-170">
                  <a:extLst>
                    <a:ext uri="{A12FA001-AC4F-418D-AE19-62706E023703}">
                      <ahyp:hlinkClr xmlns:ahyp="http://schemas.microsoft.com/office/drawing/2018/hyperlinkcolor" val="tx"/>
                    </a:ext>
                  </a:extLst>
                </a:hlinkClick>
              </a:rPr>
              <a:t>Public Law 108-170</a:t>
            </a:r>
            <a:r>
              <a:rPr lang="en-US" sz="2400" b="0" i="0">
                <a:solidFill>
                  <a:srgbClr val="2E2E2E"/>
                </a:solidFill>
                <a:effectLst/>
              </a:rPr>
              <a:t>. </a:t>
            </a:r>
            <a:endParaRPr lang="en-US" sz="2400">
              <a:solidFill>
                <a:srgbClr val="2E2E2E"/>
              </a:solidFill>
            </a:endParaRPr>
          </a:p>
          <a:p>
            <a:pPr marL="0" indent="0">
              <a:lnSpc>
                <a:spcPct val="100000"/>
              </a:lnSpc>
              <a:buNone/>
            </a:pPr>
            <a:endParaRPr lang="en-US" sz="1000" b="0" i="0">
              <a:solidFill>
                <a:srgbClr val="2E2E2E"/>
              </a:solidFill>
              <a:effectLst/>
            </a:endParaRPr>
          </a:p>
          <a:p>
            <a:pPr>
              <a:lnSpc>
                <a:spcPct val="100000"/>
              </a:lnSpc>
            </a:pPr>
            <a:r>
              <a:rPr lang="en-US" sz="2400" b="0" i="0">
                <a:solidFill>
                  <a:srgbClr val="2E2E2E"/>
                </a:solidFill>
                <a:effectLst/>
              </a:rPr>
              <a:t>ORO oversees compliance with:</a:t>
            </a:r>
          </a:p>
          <a:p>
            <a:pPr lvl="1">
              <a:lnSpc>
                <a:spcPct val="100000"/>
              </a:lnSpc>
            </a:pPr>
            <a:r>
              <a:rPr lang="en-US" sz="1800" b="0" i="0">
                <a:solidFill>
                  <a:srgbClr val="2E2E2E"/>
                </a:solidFill>
                <a:effectLst/>
              </a:rPr>
              <a:t>Human research subjects.</a:t>
            </a:r>
          </a:p>
          <a:p>
            <a:pPr lvl="1">
              <a:lnSpc>
                <a:spcPct val="100000"/>
              </a:lnSpc>
            </a:pPr>
            <a:r>
              <a:rPr lang="en-US" sz="1800" b="0" i="0">
                <a:solidFill>
                  <a:srgbClr val="2E2E2E"/>
                </a:solidFill>
                <a:effectLst/>
              </a:rPr>
              <a:t>Laboratory animal welfare.</a:t>
            </a:r>
          </a:p>
          <a:p>
            <a:pPr lvl="1">
              <a:lnSpc>
                <a:spcPct val="100000"/>
              </a:lnSpc>
            </a:pPr>
            <a:r>
              <a:rPr lang="en-US" sz="1800" b="0" i="0">
                <a:solidFill>
                  <a:srgbClr val="2E2E2E"/>
                </a:solidFill>
                <a:effectLst/>
              </a:rPr>
              <a:t>Research safety and laboratory security. </a:t>
            </a:r>
          </a:p>
          <a:p>
            <a:pPr lvl="1">
              <a:lnSpc>
                <a:spcPct val="100000"/>
              </a:lnSpc>
            </a:pPr>
            <a:r>
              <a:rPr lang="en-US" sz="1800" b="0" i="0">
                <a:solidFill>
                  <a:srgbClr val="2E2E2E"/>
                </a:solidFill>
                <a:effectLst/>
              </a:rPr>
              <a:t>Research information security.</a:t>
            </a:r>
          </a:p>
          <a:p>
            <a:pPr lvl="1">
              <a:lnSpc>
                <a:spcPct val="100000"/>
              </a:lnSpc>
            </a:pPr>
            <a:r>
              <a:rPr lang="en-US" sz="1800" b="0" i="0">
                <a:solidFill>
                  <a:srgbClr val="2E2E2E"/>
                </a:solidFill>
                <a:effectLst/>
              </a:rPr>
              <a:t>Research misconduct.</a:t>
            </a:r>
          </a:p>
          <a:p>
            <a:pPr marL="457200" lvl="1" indent="0">
              <a:lnSpc>
                <a:spcPct val="100000"/>
              </a:lnSpc>
              <a:buNone/>
            </a:pPr>
            <a:endParaRPr lang="en-US" sz="1000" b="0" i="0">
              <a:solidFill>
                <a:srgbClr val="2E2E2E"/>
              </a:solidFill>
              <a:effectLst/>
            </a:endParaRPr>
          </a:p>
          <a:p>
            <a:pPr>
              <a:lnSpc>
                <a:spcPct val="100000"/>
              </a:lnSpc>
            </a:pPr>
            <a:r>
              <a:rPr lang="en-US" sz="2400" b="0" i="0">
                <a:solidFill>
                  <a:srgbClr val="2E2E2E"/>
                </a:solidFill>
                <a:effectLst/>
              </a:rPr>
              <a:t>ORO is also responsible for:</a:t>
            </a:r>
          </a:p>
          <a:p>
            <a:pPr lvl="1">
              <a:lnSpc>
                <a:spcPct val="100000"/>
              </a:lnSpc>
            </a:pPr>
            <a:r>
              <a:rPr lang="en-US" sz="1800" b="0" i="0">
                <a:solidFill>
                  <a:srgbClr val="2E2E2E"/>
                </a:solidFill>
                <a:effectLst/>
              </a:rPr>
              <a:t>Training to facility Research Compliance Officers (RCOs) and oversight of RCO auditing programs.</a:t>
            </a:r>
          </a:p>
          <a:p>
            <a:pPr lvl="1">
              <a:lnSpc>
                <a:spcPct val="100000"/>
              </a:lnSpc>
            </a:pPr>
            <a:r>
              <a:rPr lang="en-US" sz="1800" b="0" i="0">
                <a:solidFill>
                  <a:srgbClr val="2E2E2E"/>
                </a:solidFill>
                <a:effectLst/>
              </a:rPr>
              <a:t>Implementation of Federal governmentwide suspensions and debarments for impropriety involving VA research.</a:t>
            </a:r>
          </a:p>
          <a:p>
            <a:pPr lvl="1">
              <a:lnSpc>
                <a:spcPct val="100000"/>
              </a:lnSpc>
            </a:pPr>
            <a:r>
              <a:rPr lang="en-US" sz="1800" b="0" i="0">
                <a:solidFill>
                  <a:srgbClr val="2E2E2E"/>
                </a:solidFill>
                <a:effectLst/>
              </a:rPr>
              <a:t>Administering processes for issuance of </a:t>
            </a:r>
            <a:r>
              <a:rPr lang="en-US" sz="1800" b="0" i="0" err="1">
                <a:solidFill>
                  <a:srgbClr val="2E2E2E"/>
                </a:solidFill>
                <a:effectLst/>
              </a:rPr>
              <a:t>Federalwide</a:t>
            </a:r>
            <a:r>
              <a:rPr lang="en-US" sz="1800" b="0" i="0">
                <a:solidFill>
                  <a:srgbClr val="2E2E2E"/>
                </a:solidFill>
                <a:effectLst/>
              </a:rPr>
              <a:t> Assurances (FWAs) and associated VA addenda for VA facility Human Research Protection Programs. </a:t>
            </a:r>
          </a:p>
        </p:txBody>
      </p:sp>
      <p:sp>
        <p:nvSpPr>
          <p:cNvPr id="4" name="Slide Number Placeholder 3">
            <a:extLst>
              <a:ext uri="{FF2B5EF4-FFF2-40B4-BE49-F238E27FC236}">
                <a16:creationId xmlns:a16="http://schemas.microsoft.com/office/drawing/2014/main" id="{49DFA0F9-25D9-439F-A457-9711A6770195}"/>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326501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FBCB-7638-4394-B46A-4064E692D92E}"/>
              </a:ext>
            </a:extLst>
          </p:cNvPr>
          <p:cNvSpPr>
            <a:spLocks noGrp="1"/>
          </p:cNvSpPr>
          <p:nvPr>
            <p:ph type="title"/>
          </p:nvPr>
        </p:nvSpPr>
        <p:spPr>
          <a:xfrm>
            <a:off x="457200" y="286327"/>
            <a:ext cx="8229600" cy="729673"/>
          </a:xfrm>
        </p:spPr>
        <p:txBody>
          <a:bodyPr>
            <a:normAutofit fontScale="90000"/>
          </a:bodyPr>
          <a:lstStyle/>
          <a:p>
            <a:r>
              <a:rPr lang="en-US" sz="3000" b="1"/>
              <a:t>ORO’s Approach to VA Facility Research Compliance</a:t>
            </a:r>
          </a:p>
        </p:txBody>
      </p:sp>
      <p:pic>
        <p:nvPicPr>
          <p:cNvPr id="4" name="Content Placeholder 5" descr="Diagram&#10;&#10;Description automatically generated">
            <a:extLst>
              <a:ext uri="{FF2B5EF4-FFF2-40B4-BE49-F238E27FC236}">
                <a16:creationId xmlns:a16="http://schemas.microsoft.com/office/drawing/2014/main" id="{F02A123D-2F4C-4A13-BFBB-0757E02AA2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730" y="1162975"/>
            <a:ext cx="7920540" cy="4808906"/>
          </a:xfrm>
        </p:spPr>
      </p:pic>
      <p:sp>
        <p:nvSpPr>
          <p:cNvPr id="3" name="Slide Number Placeholder 2">
            <a:extLst>
              <a:ext uri="{FF2B5EF4-FFF2-40B4-BE49-F238E27FC236}">
                <a16:creationId xmlns:a16="http://schemas.microsoft.com/office/drawing/2014/main" id="{A769FE0A-F9F5-4D98-A05F-3CC0656FE48B}"/>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14961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7EDE-6A6F-4267-A626-AE78E9DFB9E9}"/>
              </a:ext>
            </a:extLst>
          </p:cNvPr>
          <p:cNvSpPr>
            <a:spLocks noGrp="1"/>
          </p:cNvSpPr>
          <p:nvPr>
            <p:ph type="title"/>
          </p:nvPr>
        </p:nvSpPr>
        <p:spPr>
          <a:xfrm>
            <a:off x="457200" y="274637"/>
            <a:ext cx="8229600" cy="684151"/>
          </a:xfrm>
        </p:spPr>
        <p:txBody>
          <a:bodyPr>
            <a:normAutofit/>
          </a:bodyPr>
          <a:lstStyle/>
          <a:p>
            <a:r>
              <a:rPr lang="en-US" sz="3000" b="1"/>
              <a:t>Top R&amp;DC Areas of Noncompliance</a:t>
            </a:r>
          </a:p>
        </p:txBody>
      </p:sp>
      <p:graphicFrame>
        <p:nvGraphicFramePr>
          <p:cNvPr id="8" name="Table 8">
            <a:extLst>
              <a:ext uri="{FF2B5EF4-FFF2-40B4-BE49-F238E27FC236}">
                <a16:creationId xmlns:a16="http://schemas.microsoft.com/office/drawing/2014/main" id="{3D4FE5AE-D394-4F97-95A6-434A0640D342}"/>
              </a:ext>
            </a:extLst>
          </p:cNvPr>
          <p:cNvGraphicFramePr>
            <a:graphicFrameLocks noGrp="1"/>
          </p:cNvGraphicFramePr>
          <p:nvPr>
            <p:ph idx="1"/>
            <p:extLst>
              <p:ext uri="{D42A27DB-BD31-4B8C-83A1-F6EECF244321}">
                <p14:modId xmlns:p14="http://schemas.microsoft.com/office/powerpoint/2010/main" val="625617264"/>
              </p:ext>
            </p:extLst>
          </p:nvPr>
        </p:nvGraphicFramePr>
        <p:xfrm>
          <a:off x="338559" y="1233996"/>
          <a:ext cx="8466881" cy="3657600"/>
        </p:xfrm>
        <a:graphic>
          <a:graphicData uri="http://schemas.openxmlformats.org/drawingml/2006/table">
            <a:tbl>
              <a:tblPr firstRow="1" bandRow="1">
                <a:tableStyleId>{0E3FDE45-AF77-4B5C-9715-49D594BDF05E}</a:tableStyleId>
              </a:tblPr>
              <a:tblGrid>
                <a:gridCol w="8466881">
                  <a:extLst>
                    <a:ext uri="{9D8B030D-6E8A-4147-A177-3AD203B41FA5}">
                      <a16:colId xmlns:a16="http://schemas.microsoft.com/office/drawing/2014/main" val="1745815827"/>
                    </a:ext>
                  </a:extLst>
                </a:gridCol>
              </a:tblGrid>
              <a:tr h="9144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a:t>Deficient R&amp;DC Review/Approval of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79392532"/>
                  </a:ext>
                </a:extLst>
              </a:tr>
              <a:tr h="9144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Deficient R&amp;DC Meeting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2866120"/>
                  </a:ext>
                </a:extLst>
              </a:tr>
              <a:tr h="9144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Inadequate R&amp;DC Oversight of Subcommittees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64755576"/>
                  </a:ext>
                </a:extLst>
              </a:tr>
              <a:tr h="914400">
                <a:tc>
                  <a:txBody>
                    <a:bodyPr/>
                    <a:lstStyle/>
                    <a:p>
                      <a:pPr marL="457200" marR="0" lvl="0" indent="-457200" algn="l">
                        <a:lnSpc>
                          <a:spcPct val="100000"/>
                        </a:lnSpc>
                        <a:spcBef>
                          <a:spcPts val="0"/>
                        </a:spcBef>
                        <a:spcAft>
                          <a:spcPts val="0"/>
                        </a:spcAft>
                        <a:buClrTx/>
                        <a:buSzTx/>
                        <a:buFont typeface="Arial" panose="020B0604020202020204" pitchFamily="34" charset="0"/>
                        <a:buChar char="•"/>
                      </a:pPr>
                      <a:r>
                        <a:rPr lang="en-US" sz="2400" b="0" i="0" u="none" strike="noStrike" noProof="0">
                          <a:latin typeface="Calibri"/>
                        </a:rPr>
                        <a:t>Lack of or Deficient R&amp;DC Standard Operating Procedures (SOPs)</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60885"/>
                  </a:ext>
                </a:extLst>
              </a:tr>
            </a:tbl>
          </a:graphicData>
        </a:graphic>
      </p:graphicFrame>
      <p:sp>
        <p:nvSpPr>
          <p:cNvPr id="3" name="Slide Number Placeholder 2">
            <a:extLst>
              <a:ext uri="{FF2B5EF4-FFF2-40B4-BE49-F238E27FC236}">
                <a16:creationId xmlns:a16="http://schemas.microsoft.com/office/drawing/2014/main" id="{993DCB8F-202F-4A96-BF2C-63EF63374EFD}"/>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281219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83E2-A221-4765-93A3-39B624A1D4A1}"/>
              </a:ext>
            </a:extLst>
          </p:cNvPr>
          <p:cNvSpPr>
            <a:spLocks noGrp="1"/>
          </p:cNvSpPr>
          <p:nvPr>
            <p:ph type="title"/>
          </p:nvPr>
        </p:nvSpPr>
        <p:spPr>
          <a:xfrm>
            <a:off x="457200" y="274637"/>
            <a:ext cx="8229600" cy="719662"/>
          </a:xfrm>
        </p:spPr>
        <p:txBody>
          <a:bodyPr>
            <a:normAutofit/>
          </a:bodyPr>
          <a:lstStyle/>
          <a:p>
            <a:r>
              <a:rPr lang="en-US" sz="3000" b="1"/>
              <a:t>Deficient R&amp;DC Review/Approval of Research</a:t>
            </a:r>
          </a:p>
        </p:txBody>
      </p:sp>
      <p:sp>
        <p:nvSpPr>
          <p:cNvPr id="3" name="Content Placeholder 2">
            <a:extLst>
              <a:ext uri="{FF2B5EF4-FFF2-40B4-BE49-F238E27FC236}">
                <a16:creationId xmlns:a16="http://schemas.microsoft.com/office/drawing/2014/main" id="{AED3E337-3176-4411-ACED-AEFC4453C7D3}"/>
              </a:ext>
            </a:extLst>
          </p:cNvPr>
          <p:cNvSpPr>
            <a:spLocks noGrp="1"/>
          </p:cNvSpPr>
          <p:nvPr>
            <p:ph idx="1"/>
          </p:nvPr>
        </p:nvSpPr>
        <p:spPr>
          <a:xfrm>
            <a:off x="457200" y="1171853"/>
            <a:ext cx="8229600" cy="4847948"/>
          </a:xfrm>
        </p:spPr>
        <p:txBody>
          <a:bodyPr vert="horz" lIns="91440" tIns="45720" rIns="91440" bIns="45720" rtlCol="0" anchor="t">
            <a:normAutofit/>
          </a:bodyPr>
          <a:lstStyle/>
          <a:p>
            <a:pPr>
              <a:lnSpc>
                <a:spcPct val="100000"/>
              </a:lnSpc>
            </a:pPr>
            <a:r>
              <a:rPr lang="en-US" sz="2400" kern="1200">
                <a:effectLst/>
                <a:ea typeface="MS PGothic"/>
                <a:cs typeface="Arial"/>
              </a:rPr>
              <a:t>All applicable committee reviews and </a:t>
            </a:r>
            <a:r>
              <a:rPr lang="en-US" sz="2400">
                <a:ea typeface="MS PGothic"/>
                <a:cs typeface="Arial"/>
              </a:rPr>
              <a:t>all required approvals </a:t>
            </a:r>
            <a:r>
              <a:rPr lang="en-US" sz="2400" kern="1200">
                <a:effectLst/>
                <a:ea typeface="MS PGothic"/>
                <a:cs typeface="Arial"/>
              </a:rPr>
              <a:t>did not occur prior to R&amp;DC approval and notification of permission to initiate the research.</a:t>
            </a:r>
            <a:r>
              <a:rPr lang="en-US" sz="2400">
                <a:ea typeface="MS PGothic"/>
                <a:cs typeface="Arial"/>
              </a:rPr>
              <a:t> </a:t>
            </a:r>
            <a:endParaRPr lang="en-US" sz="2400" kern="1200">
              <a:effectLst/>
              <a:ea typeface="MS PGothic" panose="020B0600070205080204" pitchFamily="34" charset="-128"/>
              <a:cs typeface="Arial" panose="020B0604020202020204" pitchFamily="34" charset="0"/>
            </a:endParaRPr>
          </a:p>
          <a:p>
            <a:pPr marL="0" indent="0">
              <a:lnSpc>
                <a:spcPct val="100000"/>
              </a:lnSpc>
              <a:spcBef>
                <a:spcPts val="0"/>
              </a:spcBef>
              <a:buNone/>
            </a:pPr>
            <a:endParaRPr lang="en-US" sz="1000" kern="1200">
              <a:effectLst/>
              <a:ea typeface="MS PGothic" panose="020B0600070205080204" pitchFamily="34" charset="-128"/>
              <a:cs typeface="Arial" panose="020B0604020202020204" pitchFamily="34" charset="0"/>
            </a:endParaRPr>
          </a:p>
          <a:p>
            <a:pPr lvl="1">
              <a:lnSpc>
                <a:spcPct val="100000"/>
              </a:lnSpc>
            </a:pPr>
            <a:r>
              <a:rPr lang="en-US" sz="2000" kern="1200">
                <a:effectLst/>
                <a:ea typeface="MS PGothic"/>
                <a:cs typeface="Arial"/>
              </a:rPr>
              <a:t>Final subcommittee approval was not secured prior to final R&amp;DC approval. </a:t>
            </a:r>
            <a:r>
              <a:rPr lang="en-US" sz="1500" kern="1200">
                <a:effectLst/>
                <a:ea typeface="MS PGothic"/>
                <a:cs typeface="Arial"/>
              </a:rPr>
              <a:t>[</a:t>
            </a:r>
            <a:r>
              <a:rPr lang="en-US" sz="1500" i="1">
                <a:effectLst/>
                <a:ea typeface="Calibri" panose="020F0502020204030204" pitchFamily="34" charset="0"/>
                <a:cs typeface="Times New Roman"/>
              </a:rPr>
              <a:t>VHA Directive 1200.01(1) §9.b(1)</a:t>
            </a:r>
            <a:r>
              <a:rPr lang="en-US" sz="1500">
                <a:effectLst/>
                <a:ea typeface="Calibri" panose="020F0502020204030204" pitchFamily="34" charset="0"/>
                <a:cs typeface="Times New Roman"/>
              </a:rPr>
              <a:t>]</a:t>
            </a:r>
            <a:r>
              <a:rPr lang="en-US" sz="1500">
                <a:ea typeface="Calibri" panose="020F0502020204030204" pitchFamily="34" charset="0"/>
                <a:cs typeface="Times New Roman"/>
              </a:rPr>
              <a:t> </a:t>
            </a:r>
            <a:endParaRPr lang="en-US" sz="1500">
              <a:effectLst/>
              <a:ea typeface="Calibri" panose="020F0502020204030204" pitchFamily="34" charset="0"/>
              <a:cs typeface="Times New Roman" panose="02020603050405020304" pitchFamily="18" charset="0"/>
            </a:endParaRPr>
          </a:p>
          <a:p>
            <a:pPr marL="0" indent="0">
              <a:lnSpc>
                <a:spcPct val="100000"/>
              </a:lnSpc>
              <a:buNone/>
            </a:pPr>
            <a:endParaRPr lang="en-US" sz="1000">
              <a:ea typeface="MS PGothic" panose="020B0600070205080204" pitchFamily="34" charset="-128"/>
              <a:cs typeface="Arial" panose="020B0604020202020204" pitchFamily="34" charset="0"/>
            </a:endParaRPr>
          </a:p>
          <a:p>
            <a:pPr lvl="1">
              <a:lnSpc>
                <a:spcPct val="100000"/>
              </a:lnSpc>
            </a:pPr>
            <a:r>
              <a:rPr lang="en-US" sz="2000" kern="1200">
                <a:effectLst/>
                <a:ea typeface="MS PGothic"/>
                <a:cs typeface="Arial"/>
              </a:rPr>
              <a:t>Privacy Officer (PO) and Information System Security Officer (ISSO) reviews were not completed prior to final R&amp;DC approval. </a:t>
            </a:r>
            <a:r>
              <a:rPr lang="en-US" sz="1500" kern="1200">
                <a:effectLst/>
                <a:ea typeface="MS PGothic"/>
                <a:cs typeface="Arial"/>
              </a:rPr>
              <a:t>[</a:t>
            </a:r>
            <a:r>
              <a:rPr lang="en-US" sz="1500" i="1">
                <a:solidFill>
                  <a:srgbClr val="000000"/>
                </a:solidFill>
                <a:effectLst/>
                <a:ea typeface="Times New Roman" panose="02020603050405020304" pitchFamily="18" charset="0"/>
              </a:rPr>
              <a:t>VHA Directive 1200.01(1) §5.h(6);</a:t>
            </a:r>
            <a:r>
              <a:rPr lang="en-US" sz="1500">
                <a:solidFill>
                  <a:srgbClr val="000000"/>
                </a:solidFill>
                <a:effectLst/>
                <a:ea typeface="Times New Roman" panose="02020603050405020304" pitchFamily="18" charset="0"/>
              </a:rPr>
              <a:t> </a:t>
            </a:r>
            <a:r>
              <a:rPr lang="en-US" sz="1500" i="1">
                <a:solidFill>
                  <a:srgbClr val="000000"/>
                </a:solidFill>
                <a:effectLst/>
                <a:ea typeface="Times New Roman" panose="02020603050405020304" pitchFamily="18" charset="0"/>
              </a:rPr>
              <a:t>VHA Directive 1605.03(1), Appendix D, §§1.k(5)&amp;(6)</a:t>
            </a:r>
            <a:r>
              <a:rPr lang="en-US" sz="1500">
                <a:effectLst/>
                <a:ea typeface="Times New Roman" panose="02020603050405020304" pitchFamily="18" charset="0"/>
                <a:cs typeface="Times New Roman"/>
              </a:rPr>
              <a:t>]</a:t>
            </a:r>
            <a:endParaRPr lang="en-US" sz="1500">
              <a:effectLst/>
              <a:ea typeface="Calibri" panose="020F0502020204030204" pitchFamily="34" charset="0"/>
              <a:cs typeface="Times New Roman"/>
            </a:endParaRPr>
          </a:p>
          <a:p>
            <a:pPr marL="457200" marR="0" lvl="1" indent="0">
              <a:lnSpc>
                <a:spcPct val="115000"/>
              </a:lnSpc>
              <a:spcBef>
                <a:spcPts val="0"/>
              </a:spcBef>
              <a:spcAft>
                <a:spcPts val="0"/>
              </a:spcAft>
              <a:buNone/>
            </a:pPr>
            <a:endParaRPr lang="en-US" sz="2300">
              <a:effectLst/>
              <a:ea typeface="Calibri" panose="020F0502020204030204" pitchFamily="34" charset="0"/>
              <a:cs typeface="Arial" panose="020B06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5F3BB418-9F63-465D-B26C-2824506CD9A2}"/>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1517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2EC0-07B4-4A6C-8954-59EABA672D8F}"/>
              </a:ext>
            </a:extLst>
          </p:cNvPr>
          <p:cNvSpPr>
            <a:spLocks noGrp="1"/>
          </p:cNvSpPr>
          <p:nvPr>
            <p:ph type="title"/>
          </p:nvPr>
        </p:nvSpPr>
        <p:spPr>
          <a:xfrm>
            <a:off x="457200" y="274637"/>
            <a:ext cx="8229600" cy="685945"/>
          </a:xfrm>
        </p:spPr>
        <p:txBody>
          <a:bodyPr>
            <a:normAutofit fontScale="90000"/>
          </a:bodyPr>
          <a:lstStyle/>
          <a:p>
            <a:r>
              <a:rPr lang="en-US" sz="3000" b="1"/>
              <a:t>Deficient R&amp;DC Review/Approval of Research</a:t>
            </a:r>
            <a:br>
              <a:rPr lang="en-US" sz="3000" b="1">
                <a:cs typeface="Calibri"/>
              </a:rPr>
            </a:br>
            <a:r>
              <a:rPr lang="en-US" sz="3000" b="1">
                <a:cs typeface="Calibri"/>
              </a:rPr>
              <a:t>(Continued)</a:t>
            </a:r>
          </a:p>
        </p:txBody>
      </p:sp>
      <p:sp>
        <p:nvSpPr>
          <p:cNvPr id="3" name="Content Placeholder 2">
            <a:extLst>
              <a:ext uri="{FF2B5EF4-FFF2-40B4-BE49-F238E27FC236}">
                <a16:creationId xmlns:a16="http://schemas.microsoft.com/office/drawing/2014/main" id="{A3E6EB44-AD09-4E61-9FA8-9C7773DA4C57}"/>
              </a:ext>
            </a:extLst>
          </p:cNvPr>
          <p:cNvSpPr>
            <a:spLocks noGrp="1"/>
          </p:cNvSpPr>
          <p:nvPr>
            <p:ph idx="1"/>
          </p:nvPr>
        </p:nvSpPr>
        <p:spPr>
          <a:xfrm>
            <a:off x="457200" y="1230614"/>
            <a:ext cx="8229600" cy="4830192"/>
          </a:xfrm>
        </p:spPr>
        <p:txBody>
          <a:bodyPr vert="horz" lIns="91440" tIns="45720" rIns="91440" bIns="45720" rtlCol="0" anchor="t">
            <a:normAutofit/>
          </a:bodyPr>
          <a:lstStyle/>
          <a:p>
            <a:pPr marR="0" lvl="0">
              <a:lnSpc>
                <a:spcPct val="100000"/>
              </a:lnSpc>
              <a:spcBef>
                <a:spcPts val="0"/>
              </a:spcBef>
              <a:buFont typeface="Arial" panose="020B0604020202020204" pitchFamily="34" charset="0"/>
              <a:buChar char="•"/>
            </a:pPr>
            <a:r>
              <a:rPr lang="en-US" sz="2400" kern="1200">
                <a:effectLst/>
                <a:ea typeface="MS PGothic"/>
                <a:cs typeface="Arial"/>
              </a:rPr>
              <a:t>The R&amp;DC did not document all required determinations for studies overseen by an external IRB. </a:t>
            </a:r>
            <a:r>
              <a:rPr lang="en-US" sz="1500" kern="1200">
                <a:effectLst/>
                <a:ea typeface="MS PGothic"/>
                <a:cs typeface="Arial"/>
              </a:rPr>
              <a:t>[</a:t>
            </a:r>
            <a:r>
              <a:rPr lang="en-US" sz="1500" i="1">
                <a:effectLst/>
                <a:ea typeface="Calibri" panose="020F0502020204030204" pitchFamily="34" charset="0"/>
              </a:rPr>
              <a:t>VHA Directive 1200.01(1) §9.c(1)</a:t>
            </a:r>
            <a:r>
              <a:rPr lang="en-US" sz="1500">
                <a:effectLst/>
                <a:ea typeface="Calibri" panose="020F0502020204030204" pitchFamily="34" charset="0"/>
              </a:rPr>
              <a:t>]</a:t>
            </a:r>
          </a:p>
          <a:p>
            <a:pPr marL="0" marR="0" lvl="0" indent="0">
              <a:lnSpc>
                <a:spcPct val="100000"/>
              </a:lnSpc>
              <a:spcBef>
                <a:spcPts val="0"/>
              </a:spcBef>
              <a:buNone/>
            </a:pPr>
            <a:endParaRPr lang="en-US" sz="1500">
              <a:effectLst/>
              <a:ea typeface="Calibri" panose="020F0502020204030204" pitchFamily="34" charset="0"/>
              <a:cs typeface="Calibri"/>
            </a:endParaRPr>
          </a:p>
          <a:p>
            <a:pPr marL="0" indent="0">
              <a:lnSpc>
                <a:spcPct val="100000"/>
              </a:lnSpc>
              <a:buNone/>
            </a:pPr>
            <a:endParaRPr lang="en-US" sz="1000">
              <a:ea typeface="MS PGothic" panose="020B0600070205080204" pitchFamily="34" charset="-128"/>
              <a:cs typeface="Calibri"/>
            </a:endParaRPr>
          </a:p>
          <a:p>
            <a:pPr>
              <a:lnSpc>
                <a:spcPct val="100000"/>
              </a:lnSpc>
              <a:spcBef>
                <a:spcPts val="0"/>
              </a:spcBef>
              <a:buFont typeface="Arial" panose="020B0604020202020204" pitchFamily="34" charset="0"/>
              <a:buChar char="•"/>
            </a:pPr>
            <a:r>
              <a:rPr lang="en-US" sz="2400" kern="1200">
                <a:effectLst/>
                <a:ea typeface="MS PGothic"/>
                <a:cs typeface="Arial"/>
              </a:rPr>
              <a:t>The R&amp;DC did not ensure adequate review of protocols or amendments that were not subject to review by its subcommittees. </a:t>
            </a:r>
            <a:r>
              <a:rPr lang="en-US" sz="1500" kern="1200">
                <a:effectLst/>
                <a:ea typeface="MS PGothic"/>
                <a:cs typeface="Arial"/>
              </a:rPr>
              <a:t>[</a:t>
            </a:r>
            <a:r>
              <a:rPr lang="en-US" sz="1500" i="1" kern="1200">
                <a:effectLst/>
                <a:ea typeface="MS PGothic"/>
                <a:cs typeface="Arial"/>
              </a:rPr>
              <a:t>VHA Directive 1200.01(1)§9.d</a:t>
            </a:r>
            <a:r>
              <a:rPr lang="en-US" sz="1500" kern="1200">
                <a:effectLst/>
                <a:ea typeface="MS PGothic"/>
                <a:cs typeface="Arial"/>
              </a:rPr>
              <a:t>]</a:t>
            </a:r>
            <a:endParaRPr lang="en-US" sz="1500" i="1">
              <a:effectLst/>
              <a:ea typeface="MS PGothic"/>
              <a:cs typeface="Arial"/>
            </a:endParaRPr>
          </a:p>
          <a:p>
            <a:pPr marL="0" marR="0" lvl="0" indent="0">
              <a:spcBef>
                <a:spcPts val="0"/>
              </a:spcBef>
              <a:buNone/>
            </a:pPr>
            <a:endParaRPr lang="en-US" sz="1600" kern="1200">
              <a:effectLst/>
              <a:ea typeface="MS PGothic" panose="020B0600070205080204" pitchFamily="34"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983DE92B-6531-4414-8E5B-313633EE8EE7}"/>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402014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2724-D6DE-4B7A-AF61-B36589FE6D67}"/>
              </a:ext>
            </a:extLst>
          </p:cNvPr>
          <p:cNvSpPr>
            <a:spLocks noGrp="1"/>
          </p:cNvSpPr>
          <p:nvPr>
            <p:ph type="title"/>
          </p:nvPr>
        </p:nvSpPr>
        <p:spPr>
          <a:xfrm>
            <a:off x="457200" y="274637"/>
            <a:ext cx="8229600" cy="639763"/>
          </a:xfrm>
        </p:spPr>
        <p:txBody>
          <a:bodyPr>
            <a:normAutofit/>
          </a:bodyPr>
          <a:lstStyle/>
          <a:p>
            <a:r>
              <a:rPr lang="en-US" sz="3000" b="1"/>
              <a:t>Deficient R&amp;DC Meeting Minutes</a:t>
            </a:r>
            <a:endParaRPr lang="en-US" sz="3000"/>
          </a:p>
        </p:txBody>
      </p:sp>
      <p:sp>
        <p:nvSpPr>
          <p:cNvPr id="3" name="Content Placeholder 2">
            <a:extLst>
              <a:ext uri="{FF2B5EF4-FFF2-40B4-BE49-F238E27FC236}">
                <a16:creationId xmlns:a16="http://schemas.microsoft.com/office/drawing/2014/main" id="{B847609D-C41C-4247-830C-98397426E9B8}"/>
              </a:ext>
            </a:extLst>
          </p:cNvPr>
          <p:cNvSpPr>
            <a:spLocks noGrp="1"/>
          </p:cNvSpPr>
          <p:nvPr>
            <p:ph idx="1"/>
          </p:nvPr>
        </p:nvSpPr>
        <p:spPr>
          <a:xfrm>
            <a:off x="457200" y="1118587"/>
            <a:ext cx="8229600" cy="4901214"/>
          </a:xfrm>
        </p:spPr>
        <p:txBody>
          <a:bodyPr vert="horz" lIns="91440" tIns="45720" rIns="91440" bIns="45720" rtlCol="0" anchor="t">
            <a:normAutofit/>
          </a:bodyPr>
          <a:lstStyle/>
          <a:p>
            <a:pPr>
              <a:lnSpc>
                <a:spcPct val="110000"/>
              </a:lnSpc>
            </a:pPr>
            <a:r>
              <a:rPr lang="en-US" sz="2400" kern="1200">
                <a:effectLst/>
                <a:ea typeface="MS PGothic" panose="020B0600070205080204" pitchFamily="34" charset="-128"/>
                <a:cs typeface="Arial" panose="020B0604020202020204" pitchFamily="34" charset="0"/>
              </a:rPr>
              <a:t>Meeting minutes did not </a:t>
            </a:r>
            <a:r>
              <a:rPr lang="en-US" sz="2400">
                <a:ea typeface="MS PGothic" panose="020B0600070205080204" pitchFamily="34" charset="-128"/>
                <a:cs typeface="Arial" panose="020B0604020202020204" pitchFamily="34" charset="0"/>
              </a:rPr>
              <a:t>document</a:t>
            </a:r>
            <a:r>
              <a:rPr lang="en-US" sz="2400" kern="1200">
                <a:effectLst/>
                <a:ea typeface="MS PGothic" panose="020B0600070205080204" pitchFamily="34" charset="-128"/>
                <a:cs typeface="Arial" panose="020B0604020202020204" pitchFamily="34" charset="0"/>
              </a:rPr>
              <a:t>: </a:t>
            </a:r>
            <a:r>
              <a:rPr lang="en-US" sz="1500">
                <a:ea typeface="MS PGothic"/>
                <a:cs typeface="Arial"/>
              </a:rPr>
              <a:t>[</a:t>
            </a:r>
            <a:r>
              <a:rPr lang="en-US" sz="1500" i="1">
                <a:ea typeface="MS PGothic"/>
                <a:cs typeface="Arial"/>
              </a:rPr>
              <a:t>VHA Directive 1200.01(1)</a:t>
            </a:r>
            <a:r>
              <a:rPr lang="en-US" sz="1500" i="1">
                <a:ea typeface="MS PGothic"/>
                <a:cs typeface="Calibri"/>
              </a:rPr>
              <a:t>§6.d</a:t>
            </a:r>
            <a:r>
              <a:rPr lang="en-US" sz="1500">
                <a:ea typeface="MS PGothic"/>
                <a:cs typeface="Calibri"/>
              </a:rPr>
              <a:t>]</a:t>
            </a:r>
            <a:endParaRPr lang="en-US" sz="1500">
              <a:effectLst/>
              <a:ea typeface="MS PGothic"/>
              <a:cs typeface="Arial" panose="020B0604020202020204" pitchFamily="34" charset="0"/>
            </a:endParaRPr>
          </a:p>
          <a:p>
            <a:pPr>
              <a:lnSpc>
                <a:spcPct val="110000"/>
              </a:lnSpc>
            </a:pPr>
            <a:endParaRPr lang="en-US" sz="1000" kern="1200">
              <a:effectLst/>
              <a:ea typeface="MS PGothic" panose="020B0600070205080204" pitchFamily="34" charset="-128"/>
              <a:cs typeface="Arial" panose="020B0604020202020204" pitchFamily="34" charset="0"/>
            </a:endParaRPr>
          </a:p>
          <a:p>
            <a:pPr marL="0" marR="0" lvl="0" indent="0">
              <a:lnSpc>
                <a:spcPct val="110000"/>
              </a:lnSpc>
              <a:spcBef>
                <a:spcPts val="0"/>
              </a:spcBef>
              <a:spcAft>
                <a:spcPts val="0"/>
              </a:spcAft>
              <a:buNone/>
            </a:pPr>
            <a:endParaRPr lang="en-US" sz="300" kern="1200">
              <a:effectLst/>
              <a:ea typeface="MS PGothic" panose="020B0600070205080204" pitchFamily="34" charset="-128"/>
              <a:cs typeface="Arial" panose="020B0604020202020204" pitchFamily="34" charset="0"/>
            </a:endParaRPr>
          </a:p>
          <a:p>
            <a:pPr lvl="1">
              <a:lnSpc>
                <a:spcPct val="100000"/>
              </a:lnSpc>
            </a:pPr>
            <a:r>
              <a:rPr lang="en-US" sz="2200">
                <a:ea typeface="MS PGothic"/>
                <a:cs typeface="Arial"/>
              </a:rPr>
              <a:t>A</a:t>
            </a:r>
            <a:r>
              <a:rPr lang="en-US" sz="2200" kern="1200">
                <a:effectLst/>
                <a:ea typeface="MS PGothic"/>
                <a:cs typeface="Arial"/>
              </a:rPr>
              <a:t> list of all voting members.</a:t>
            </a:r>
            <a:r>
              <a:rPr lang="en-US" sz="1500">
                <a:ea typeface="MS PGothic"/>
                <a:cs typeface="Arial"/>
              </a:rPr>
              <a:t> </a:t>
            </a:r>
          </a:p>
          <a:p>
            <a:pPr lvl="1">
              <a:lnSpc>
                <a:spcPct val="100000"/>
              </a:lnSpc>
            </a:pPr>
            <a:r>
              <a:rPr lang="en-US" sz="2200" kern="1200">
                <a:effectLst/>
                <a:ea typeface="MS PGothic"/>
                <a:cs typeface="Arial"/>
              </a:rPr>
              <a:t>Names of voting members who were absent.</a:t>
            </a:r>
            <a:endParaRPr lang="en-US" sz="2200">
              <a:effectLst/>
              <a:ea typeface="MS PGothic"/>
              <a:cs typeface="Arial"/>
            </a:endParaRPr>
          </a:p>
          <a:p>
            <a:pPr lvl="1">
              <a:lnSpc>
                <a:spcPct val="100000"/>
              </a:lnSpc>
            </a:pPr>
            <a:r>
              <a:rPr lang="en-US" sz="2200" kern="1200">
                <a:effectLst/>
                <a:ea typeface="MS PGothic"/>
                <a:cs typeface="Arial"/>
              </a:rPr>
              <a:t>When an alternate was present in place of a voting member and the name of the voting member being replaced.</a:t>
            </a:r>
            <a:r>
              <a:rPr lang="en-US" sz="2200">
                <a:ea typeface="MS PGothic"/>
                <a:cs typeface="Arial"/>
              </a:rPr>
              <a:t> </a:t>
            </a:r>
            <a:endParaRPr lang="en-US" sz="2200" kern="1200">
              <a:effectLst/>
              <a:ea typeface="MS PGothic" panose="020B0600070205080204" pitchFamily="34" charset="-128"/>
              <a:cs typeface="Arial" panose="020B0604020202020204" pitchFamily="34" charset="0"/>
            </a:endParaRPr>
          </a:p>
          <a:p>
            <a:pPr lvl="1">
              <a:lnSpc>
                <a:spcPct val="100000"/>
              </a:lnSpc>
            </a:pPr>
            <a:r>
              <a:rPr lang="en-US" sz="2200" kern="1200">
                <a:effectLst/>
                <a:ea typeface="MS PGothic"/>
                <a:cs typeface="Arial"/>
              </a:rPr>
              <a:t>If recused voting members were present </a:t>
            </a:r>
            <a:r>
              <a:rPr lang="en-US" sz="2200" u="sng" kern="1200">
                <a:effectLst/>
                <a:ea typeface="MS PGothic"/>
                <a:cs typeface="Arial"/>
              </a:rPr>
              <a:t>during discussions</a:t>
            </a:r>
            <a:r>
              <a:rPr lang="en-US" sz="2200" kern="1200">
                <a:effectLst/>
                <a:ea typeface="MS PGothic"/>
                <a:cs typeface="Arial"/>
              </a:rPr>
              <a:t> of the item from which they were recused.</a:t>
            </a:r>
            <a:r>
              <a:rPr lang="en-US" sz="2200">
                <a:ea typeface="MS PGothic"/>
                <a:cs typeface="Arial"/>
              </a:rPr>
              <a:t> </a:t>
            </a:r>
            <a:endParaRPr lang="en-US" sz="1500">
              <a:effectLst/>
              <a:ea typeface="MS PGothic"/>
              <a:cs typeface="Arial"/>
            </a:endParaRPr>
          </a:p>
          <a:p>
            <a:pPr lvl="1">
              <a:lnSpc>
                <a:spcPct val="100000"/>
              </a:lnSpc>
            </a:pPr>
            <a:r>
              <a:rPr lang="en-US" sz="2200" kern="1200">
                <a:effectLst/>
                <a:ea typeface="MS PGothic"/>
                <a:cs typeface="Arial"/>
              </a:rPr>
              <a:t>When final approval was granted for a protocol that was previously contingently approved.</a:t>
            </a:r>
          </a:p>
          <a:p>
            <a:pPr lvl="1">
              <a:lnSpc>
                <a:spcPct val="100000"/>
              </a:lnSpc>
              <a:spcAft>
                <a:spcPts val="1000"/>
              </a:spcAft>
            </a:pPr>
            <a:r>
              <a:rPr lang="en-US" sz="2200" kern="1200">
                <a:effectLst/>
                <a:ea typeface="MS PGothic"/>
                <a:cs typeface="Arial"/>
              </a:rPr>
              <a:t>Accurate vote counts when voting members were recused.</a:t>
            </a:r>
            <a:r>
              <a:rPr lang="en-US" sz="2200" kern="1200">
                <a:ea typeface="MS PGothic"/>
                <a:cs typeface="Arial"/>
              </a:rPr>
              <a:t> </a:t>
            </a:r>
            <a:endParaRPr lang="en-US" sz="2400">
              <a:effectLst/>
              <a:ea typeface="Calibri" panose="020F0502020204030204" pitchFamily="34" charset="0"/>
              <a:cs typeface="Arial" panose="020B0604020202020204" pitchFamily="34" charset="0"/>
            </a:endParaRPr>
          </a:p>
          <a:p>
            <a:pPr marL="457200" indent="-457200">
              <a:lnSpc>
                <a:spcPct val="115000"/>
              </a:lnSpc>
              <a:spcAft>
                <a:spcPts val="1000"/>
              </a:spcAft>
              <a:buFont typeface="+mj-lt"/>
              <a:buAutoNum type="arabicPeriod"/>
            </a:pPr>
            <a:endParaRPr lang="en-US" sz="240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27F31D1-F692-41FD-BAF4-53130DA965C6}"/>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30304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713A-E729-4D50-B035-2E7FBE968BEB}"/>
              </a:ext>
            </a:extLst>
          </p:cNvPr>
          <p:cNvSpPr>
            <a:spLocks noGrp="1"/>
          </p:cNvSpPr>
          <p:nvPr>
            <p:ph type="title"/>
          </p:nvPr>
        </p:nvSpPr>
        <p:spPr>
          <a:xfrm>
            <a:off x="457200" y="274637"/>
            <a:ext cx="8229600" cy="630885"/>
          </a:xfrm>
        </p:spPr>
        <p:txBody>
          <a:bodyPr>
            <a:normAutofit/>
          </a:bodyPr>
          <a:lstStyle/>
          <a:p>
            <a:r>
              <a:rPr lang="en-US" sz="3000" b="1"/>
              <a:t>Inadequate R&amp;DC Oversight of Subcommittees</a:t>
            </a:r>
          </a:p>
        </p:txBody>
      </p:sp>
      <p:sp>
        <p:nvSpPr>
          <p:cNvPr id="3" name="Content Placeholder 2">
            <a:extLst>
              <a:ext uri="{FF2B5EF4-FFF2-40B4-BE49-F238E27FC236}">
                <a16:creationId xmlns:a16="http://schemas.microsoft.com/office/drawing/2014/main" id="{E579C1C1-D84F-4533-833A-45185AE7DF56}"/>
              </a:ext>
            </a:extLst>
          </p:cNvPr>
          <p:cNvSpPr>
            <a:spLocks noGrp="1"/>
          </p:cNvSpPr>
          <p:nvPr>
            <p:ph idx="1"/>
          </p:nvPr>
        </p:nvSpPr>
        <p:spPr>
          <a:xfrm>
            <a:off x="457200" y="1317549"/>
            <a:ext cx="8229600" cy="4856019"/>
          </a:xfrm>
        </p:spPr>
        <p:txBody>
          <a:bodyPr vert="horz" lIns="91440" tIns="45720" rIns="91440" bIns="45720" rtlCol="0" anchor="t">
            <a:normAutofit/>
          </a:bodyPr>
          <a:lstStyle/>
          <a:p>
            <a:pPr marL="400050">
              <a:lnSpc>
                <a:spcPct val="100000"/>
              </a:lnSpc>
            </a:pPr>
            <a:r>
              <a:rPr lang="en-US" sz="2400"/>
              <a:t>The R&amp;DC did not conduct annual reviews of all research related committees and subcommittees. </a:t>
            </a:r>
            <a:r>
              <a:rPr lang="en-US" sz="1500"/>
              <a:t>[</a:t>
            </a:r>
            <a:r>
              <a:rPr lang="en-US" sz="1500" i="1">
                <a:effectLst/>
                <a:ea typeface="Times New Roman" panose="02020603050405020304" pitchFamily="18" charset="0"/>
              </a:rPr>
              <a:t>VHA Directive 1200.01(1) §6.f</a:t>
            </a:r>
            <a:r>
              <a:rPr lang="en-US" sz="1500">
                <a:ea typeface="Times New Roman" panose="02020603050405020304" pitchFamily="18" charset="0"/>
              </a:rPr>
              <a:t>]</a:t>
            </a:r>
            <a:endParaRPr lang="en-US" sz="1500"/>
          </a:p>
          <a:p>
            <a:pPr marL="57150" indent="0">
              <a:lnSpc>
                <a:spcPct val="100000"/>
              </a:lnSpc>
              <a:buNone/>
            </a:pPr>
            <a:endParaRPr lang="en-US" sz="1000"/>
          </a:p>
          <a:p>
            <a:pPr marL="400050">
              <a:lnSpc>
                <a:spcPct val="100000"/>
              </a:lnSpc>
            </a:pPr>
            <a:r>
              <a:rPr lang="en-US" sz="2400">
                <a:effectLst/>
                <a:ea typeface="Times New Roman" panose="02020603050405020304" pitchFamily="18" charset="0"/>
              </a:rPr>
              <a:t>The R&amp;DC did not perform a comprehensive review of the facility-specific aspects of its relationship with the external IRBs. </a:t>
            </a:r>
            <a:r>
              <a:rPr lang="en-US" sz="1500">
                <a:effectLst/>
                <a:ea typeface="Times New Roman" panose="02020603050405020304" pitchFamily="18" charset="0"/>
              </a:rPr>
              <a:t>[</a:t>
            </a:r>
            <a:r>
              <a:rPr lang="en-US" sz="1500" i="1">
                <a:effectLst/>
                <a:ea typeface="Times New Roman" panose="02020603050405020304" pitchFamily="18" charset="0"/>
              </a:rPr>
              <a:t>VHA Directive 1200.01(1) §6.f</a:t>
            </a:r>
            <a:r>
              <a:rPr lang="en-US" sz="1500">
                <a:ea typeface="Times New Roman" panose="02020603050405020304" pitchFamily="18" charset="0"/>
              </a:rPr>
              <a:t>]</a:t>
            </a:r>
            <a:endParaRPr lang="en-US" sz="1500">
              <a:ea typeface="Times New Roman" panose="02020603050405020304" pitchFamily="18" charset="0"/>
              <a:cs typeface="Calibri"/>
            </a:endParaRPr>
          </a:p>
          <a:p>
            <a:pPr marL="400050">
              <a:lnSpc>
                <a:spcPct val="100000"/>
              </a:lnSpc>
            </a:pPr>
            <a:endParaRPr lang="en-US" sz="1000"/>
          </a:p>
          <a:p>
            <a:pPr marL="400050">
              <a:lnSpc>
                <a:spcPct val="100000"/>
              </a:lnSpc>
            </a:pPr>
            <a:r>
              <a:rPr lang="en-US" sz="2400">
                <a:effectLst/>
                <a:ea typeface="Calibri" panose="020F0502020204030204" pitchFamily="34" charset="0"/>
              </a:rPr>
              <a:t>The current MOU(s) between VA and Affiliate for use of the Affiliate committees were not updated as the terms and conditions of the agreement outlined in the MOU changed. </a:t>
            </a:r>
            <a:r>
              <a:rPr lang="en-US" sz="1500">
                <a:effectLst/>
                <a:ea typeface="Calibri" panose="020F0502020204030204" pitchFamily="34" charset="0"/>
              </a:rPr>
              <a:t>[</a:t>
            </a:r>
            <a:r>
              <a:rPr lang="en-US" sz="1500" i="1">
                <a:effectLst/>
                <a:ea typeface="Times New Roman" panose="02020603050405020304" pitchFamily="18" charset="0"/>
                <a:cs typeface="Times New Roman"/>
              </a:rPr>
              <a:t>VHA Directive 1058.03 §5.f(10)(b) and</a:t>
            </a:r>
            <a:r>
              <a:rPr lang="en-US" sz="1500">
                <a:effectLst/>
                <a:ea typeface="Times New Roman" panose="02020603050405020304" pitchFamily="18" charset="0"/>
                <a:cs typeface="Times New Roman"/>
              </a:rPr>
              <a:t> </a:t>
            </a:r>
            <a:r>
              <a:rPr lang="en-US" sz="1500" i="1">
                <a:effectLst/>
                <a:ea typeface="Calibri" panose="020F0502020204030204" pitchFamily="34" charset="0"/>
              </a:rPr>
              <a:t>VHA Directive 1058.03 §7.d(2)</a:t>
            </a:r>
            <a:r>
              <a:rPr lang="en-US" sz="1500">
                <a:effectLst/>
                <a:ea typeface="Calibri" panose="020F0502020204030204" pitchFamily="34" charset="0"/>
              </a:rPr>
              <a:t>]</a:t>
            </a:r>
            <a:endParaRPr lang="en-US" sz="1500"/>
          </a:p>
        </p:txBody>
      </p:sp>
      <p:sp>
        <p:nvSpPr>
          <p:cNvPr id="4" name="Slide Number Placeholder 3">
            <a:extLst>
              <a:ext uri="{FF2B5EF4-FFF2-40B4-BE49-F238E27FC236}">
                <a16:creationId xmlns:a16="http://schemas.microsoft.com/office/drawing/2014/main" id="{517F1214-EDDB-413B-BF72-54983603F8B3}"/>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1450146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dce447-0566-47ff-8c07-c9b85fda5322" xsi:nil="true"/>
    <URL xmlns="d0c38c5b-e04a-4e82-807f-2b16fa0d72b8">
      <Url xsi:nil="true"/>
      <Description xsi:nil="true"/>
    </URL>
    <lcf76f155ced4ddcb4097134ff3c332f xmlns="d0c38c5b-e04a-4e82-807f-2b16fa0d72b8">
      <Terms xmlns="http://schemas.microsoft.com/office/infopath/2007/PartnerControls"/>
    </lcf76f155ced4ddcb4097134ff3c332f>
    <Comments xmlns="d0c38c5b-e04a-4e82-807f-2b16fa0d72b8" xsi:nil="true"/>
    <SharedWithUsers xmlns="77dce447-0566-47ff-8c07-c9b85fda5322">
      <UserInfo>
        <DisplayName>Schmersal, Larissa A.</DisplayName>
        <AccountId>6806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2.xml><?xml version="1.0" encoding="utf-8"?>
<ds:datastoreItem xmlns:ds="http://schemas.openxmlformats.org/officeDocument/2006/customXml" ds:itemID="{95BABBC1-510B-498E-8648-BB5C1F939242}">
  <ds:schemaRefs>
    <ds:schemaRef ds:uri="http://schemas.microsoft.com/office/2006/documentManagement/types"/>
    <ds:schemaRef ds:uri="http://purl.org/dc/elements/1.1/"/>
    <ds:schemaRef ds:uri="d0c38c5b-e04a-4e82-807f-2b16fa0d72b8"/>
    <ds:schemaRef ds:uri="77dce447-0566-47ff-8c07-c9b85fda5322"/>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3AEC787-2DFC-4A63-B304-5B34AA4B38B2}">
  <ds:schemaRefs>
    <ds:schemaRef ds:uri="77dce447-0566-47ff-8c07-c9b85fda5322"/>
    <ds:schemaRef ds:uri="d0c38c5b-e04a-4e82-807f-2b16fa0d72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5824</Words>
  <Application>Microsoft Office PowerPoint</Application>
  <PresentationFormat>On-screen Show (4:3)</PresentationFormat>
  <Paragraphs>319</Paragraphs>
  <Slides>29</Slides>
  <Notes>27</Notes>
  <HiddenSlides>0</HiddenSlides>
  <MMClips>0</MMClips>
  <ScaleCrop>false</ScaleCrop>
  <HeadingPairs>
    <vt:vector size="8" baseType="variant">
      <vt:variant>
        <vt:lpstr>Fonts Used</vt:lpstr>
      </vt:variant>
      <vt:variant>
        <vt:i4>9</vt:i4>
      </vt:variant>
      <vt:variant>
        <vt:lpstr>Theme</vt:lpstr>
      </vt:variant>
      <vt:variant>
        <vt:i4>19</vt:i4>
      </vt:variant>
      <vt:variant>
        <vt:lpstr>Embedded OLE Servers</vt:lpstr>
      </vt:variant>
      <vt:variant>
        <vt:i4>1</vt:i4>
      </vt:variant>
      <vt:variant>
        <vt:lpstr>Slide Titles</vt:lpstr>
      </vt:variant>
      <vt:variant>
        <vt:i4>29</vt:i4>
      </vt:variant>
    </vt:vector>
  </HeadingPairs>
  <TitlesOfParts>
    <vt:vector size="58" baseType="lpstr">
      <vt:lpstr>Arial</vt:lpstr>
      <vt:lpstr>Calibri</vt:lpstr>
      <vt:lpstr>Calibri Light</vt:lpstr>
      <vt:lpstr>Courier New</vt:lpstr>
      <vt:lpstr>Georgia</vt:lpstr>
      <vt:lpstr>Symbol</vt:lpstr>
      <vt:lpstr>Times New Roman</vt:lpstr>
      <vt:lpstr>Verdana</vt:lpstr>
      <vt:lpstr>Wingdings</vt: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10_Office Theme</vt:lpstr>
      <vt:lpstr>12_Office Theme</vt:lpstr>
      <vt:lpstr>14_Office Theme</vt:lpstr>
      <vt:lpstr>OM Standard Slides</vt:lpstr>
      <vt:lpstr>think-cell Slide</vt:lpstr>
      <vt:lpstr>ORO Noncompliance Findings  Related to the  Research and Development Committee (R&amp;DC) and Institutional Review Board (IRB)</vt:lpstr>
      <vt:lpstr>ORO Noncompliance Findings Related to the Research and Development Committee (R&amp;DC)</vt:lpstr>
      <vt:lpstr>The Office of Research Oversight</vt:lpstr>
      <vt:lpstr>ORO’s Approach to VA Facility Research Compliance</vt:lpstr>
      <vt:lpstr>Top R&amp;DC Areas of Noncompliance</vt:lpstr>
      <vt:lpstr>Deficient R&amp;DC Review/Approval of Research</vt:lpstr>
      <vt:lpstr>Deficient R&amp;DC Review/Approval of Research (Continued)</vt:lpstr>
      <vt:lpstr>Deficient R&amp;DC Meeting Minutes</vt:lpstr>
      <vt:lpstr>Inadequate R&amp;DC Oversight of Subcommittees</vt:lpstr>
      <vt:lpstr>Lack of or Deficient R&amp;DC Standard Operating Procedures (SOPs) </vt:lpstr>
      <vt:lpstr>REDUCE/PREVENT NONCOMPLIANCE</vt:lpstr>
      <vt:lpstr>Thank YOU!</vt:lpstr>
      <vt:lpstr>ORO Noncompliance Findings Related to the Institutional Review Board (IRB)</vt:lpstr>
      <vt:lpstr>Top Institutional Review Board (IRB) Areas of Noncompliance</vt:lpstr>
      <vt:lpstr>Deficient IRB-Approved ICD:  Did Not Contain All Required Elements or was Otherwise Deficient</vt:lpstr>
      <vt:lpstr>Deficient IRB-Approved ICD:  Language was Noncompliant or Inconsistent</vt:lpstr>
      <vt:lpstr>Noncompliant HIPAA Authorization Waiver  and/or Documentation of Waiver: Missing Elements</vt:lpstr>
      <vt:lpstr>Noncompliant HIPAA Authorization Waiver  and/or Documentation of Waiver: Invalid or Missing Signatures</vt:lpstr>
      <vt:lpstr>Noncompliant HIPAA Authorization Waiver  and/or Documentation of Waiver: Best Practice</vt:lpstr>
      <vt:lpstr>Deficient IRB Review and/or Approval of Research: Exempt and Expedited Review Eligibility</vt:lpstr>
      <vt:lpstr>Deficient IRB Review and/or Approval of Research: Other Noncompliance</vt:lpstr>
      <vt:lpstr>Lack of or Deficient IRB SOPs: Lack of Written Procedures</vt:lpstr>
      <vt:lpstr>Lack of or Deficient IRB SOPs: Reportable Events</vt:lpstr>
      <vt:lpstr>Deficient IRB Meeting Minutes</vt:lpstr>
      <vt:lpstr>REDUCE/PREVENT NONCOMPLIANCE</vt:lpstr>
      <vt:lpstr>REDUCE/PREVENT NONCOMPLIANCE Standard Operating Procedures</vt:lpstr>
      <vt:lpstr>Resources</vt:lpstr>
      <vt:lpstr>ORO Workgroup Contact Information</vt:lpstr>
      <vt:lpstr>Questions?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 Noncompliance Findings Related to the Research and Development Committee (R&amp;DC) and Institutional Review Board (IRB)</dc:title>
  <dc:subject>ORO Noncompliance Findings Related to the Research and Development Committee (R&amp;DC) and Institutional Review Board (IRB)</dc:subject>
  <dc:creator>Department of Veterans Affairs</dc:creator>
  <cp:keywords>ORO Noncompliance Findings Related to the Research and Development Committee (R&amp;DC) and Institutional Review Board (IRB)</cp:keywords>
  <dc:description> </dc:description>
  <cp:lastModifiedBy>Rivera, Portia T</cp:lastModifiedBy>
  <cp:revision>36</cp:revision>
  <cp:lastPrinted>2019-01-02T20:41:30Z</cp:lastPrinted>
  <dcterms:created xsi:type="dcterms:W3CDTF">2016-05-04T17:57:56Z</dcterms:created>
  <dcterms:modified xsi:type="dcterms:W3CDTF">2023-05-25T11:49:12Z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y fmtid="{D5CDD505-2E9C-101B-9397-08002B2CF9AE}" pid="3" name="MediaServiceImageTags">
    <vt:lpwstr/>
  </property>
  <property fmtid="{D5CDD505-2E9C-101B-9397-08002B2CF9AE}" pid="4" name="MollySignOff">
    <vt:bool>true</vt:bool>
  </property>
  <property fmtid="{D5CDD505-2E9C-101B-9397-08002B2CF9AE}" pid="5" name="MovedtoDownloadFolder">
    <vt:bool>false</vt:bool>
  </property>
</Properties>
</file>