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handoutMasterIdLst>
    <p:handoutMasterId r:id="rId43"/>
  </p:handoutMasterIdLst>
  <p:sldIdLst>
    <p:sldId id="398" r:id="rId5"/>
    <p:sldId id="530" r:id="rId6"/>
    <p:sldId id="855" r:id="rId7"/>
    <p:sldId id="851" r:id="rId8"/>
    <p:sldId id="844" r:id="rId9"/>
    <p:sldId id="854" r:id="rId10"/>
    <p:sldId id="836" r:id="rId11"/>
    <p:sldId id="864" r:id="rId12"/>
    <p:sldId id="863" r:id="rId13"/>
    <p:sldId id="861" r:id="rId14"/>
    <p:sldId id="862" r:id="rId15"/>
    <p:sldId id="859" r:id="rId16"/>
    <p:sldId id="853" r:id="rId17"/>
    <p:sldId id="858" r:id="rId18"/>
    <p:sldId id="867" r:id="rId19"/>
    <p:sldId id="869" r:id="rId20"/>
    <p:sldId id="866" r:id="rId21"/>
    <p:sldId id="868" r:id="rId22"/>
    <p:sldId id="852" r:id="rId23"/>
    <p:sldId id="870" r:id="rId24"/>
    <p:sldId id="856" r:id="rId25"/>
    <p:sldId id="857" r:id="rId26"/>
    <p:sldId id="570" r:id="rId27"/>
    <p:sldId id="871" r:id="rId28"/>
    <p:sldId id="340" r:id="rId29"/>
    <p:sldId id="757" r:id="rId30"/>
    <p:sldId id="759" r:id="rId31"/>
    <p:sldId id="760" r:id="rId32"/>
    <p:sldId id="762" r:id="rId33"/>
    <p:sldId id="763" r:id="rId34"/>
    <p:sldId id="761" r:id="rId35"/>
    <p:sldId id="765" r:id="rId36"/>
    <p:sldId id="766" r:id="rId37"/>
    <p:sldId id="764" r:id="rId38"/>
    <p:sldId id="767" r:id="rId39"/>
    <p:sldId id="768" r:id="rId40"/>
    <p:sldId id="297"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cmAuthor id="2" name="Charlotte Jeans" initials="" lastIdx="2" clrIdx="1"/>
  <p:cmAuthor id="3" name="Duche, Soundia" initials="DS" lastIdx="9" clrIdx="2"/>
  <p:cmAuthor id="4" name="Workman, Don E." initials="WDE" lastIdx="1" clrIdx="3">
    <p:extLst>
      <p:ext uri="{19B8F6BF-5375-455C-9EA6-DF929625EA0E}">
        <p15:presenceInfo xmlns:p15="http://schemas.microsoft.com/office/powerpoint/2012/main" userId="S::Don.Workman@va.gov::0a3d2f99-f7e7-4296-970f-bb7eab0cd3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D4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A568F2-3E32-16AC-28E5-34D4410383F6}" v="81" dt="2023-02-01T12:58:56.251"/>
    <p1510:client id="{5D6F233C-0492-A746-227D-D79C11670A55}" v="11" dt="2023-03-27T02:12:52.664"/>
    <p1510:client id="{96FFE470-EF3C-4395-FD2B-7204D66470C1}" v="1" dt="2023-02-01T04:05:01.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5" autoAdjust="0"/>
    <p:restoredTop sz="93169" autoAdjust="0"/>
  </p:normalViewPr>
  <p:slideViewPr>
    <p:cSldViewPr>
      <p:cViewPr varScale="1">
        <p:scale>
          <a:sx n="106" d="100"/>
          <a:sy n="106" d="100"/>
        </p:scale>
        <p:origin x="1506" y="108"/>
      </p:cViewPr>
      <p:guideLst>
        <p:guide orient="horz" pos="2160"/>
        <p:guide pos="2880"/>
      </p:guideLst>
    </p:cSldViewPr>
  </p:slideViewPr>
  <p:outlineViewPr>
    <p:cViewPr>
      <p:scale>
        <a:sx n="33" d="100"/>
        <a:sy n="33" d="100"/>
      </p:scale>
      <p:origin x="0" y="-12996"/>
    </p:cViewPr>
  </p:outlineViewPr>
  <p:notesTextViewPr>
    <p:cViewPr>
      <p:scale>
        <a:sx n="1" d="1"/>
        <a:sy n="1" d="1"/>
      </p:scale>
      <p:origin x="0" y="0"/>
    </p:cViewPr>
  </p:notesTextViewPr>
  <p:sorterViewPr>
    <p:cViewPr>
      <p:scale>
        <a:sx n="75" d="100"/>
        <a:sy n="75" d="100"/>
      </p:scale>
      <p:origin x="0" y="-3192"/>
    </p:cViewPr>
  </p:sorterViewPr>
  <p:notesViewPr>
    <p:cSldViewPr>
      <p:cViewPr varScale="1">
        <p:scale>
          <a:sx n="54" d="100"/>
          <a:sy n="54" d="100"/>
        </p:scale>
        <p:origin x="2898"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3164" tIns="46582" rIns="93164" bIns="46582" rtlCol="0" anchor="b"/>
          <a:lstStyle>
            <a:lvl1pPr algn="r">
              <a:defRPr sz="1200"/>
            </a:lvl1pPr>
          </a:lstStyle>
          <a:p>
            <a:fld id="{8D1F3C7B-FC70-4711-BC45-E540C48E6FE3}" type="slidenum">
              <a:rPr lang="en-US" smtClean="0"/>
              <a:t>‹#›</a:t>
            </a:fld>
            <a:endParaRPr lang="en-US" dirty="0"/>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4" tIns="46582" rIns="93164" bIns="46582"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1BBB6041-8FEF-43D3-A431-769F7C96659E}"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required 38 U.S.C. 7332 assurances may be in the Protocol or a Data Protection Plan.</a:t>
            </a:r>
          </a:p>
        </p:txBody>
      </p:sp>
      <p:sp>
        <p:nvSpPr>
          <p:cNvPr id="4" name="Slide Number Placeholder 3"/>
          <p:cNvSpPr>
            <a:spLocks noGrp="1"/>
          </p:cNvSpPr>
          <p:nvPr>
            <p:ph type="sldNum" sz="quarter" idx="5"/>
          </p:nvPr>
        </p:nvSpPr>
        <p:spPr/>
        <p:txBody>
          <a:bodyPr/>
          <a:lstStyle/>
          <a:p>
            <a:pPr>
              <a:defRPr/>
            </a:pPr>
            <a:fld id="{1BBB6041-8FEF-43D3-A431-769F7C96659E}" type="slidenum">
              <a:rPr lang="en-US" smtClean="0"/>
              <a:pPr>
                <a:defRPr/>
              </a:pPr>
              <a:t>6</a:t>
            </a:fld>
            <a:endParaRPr lang="en-US"/>
          </a:p>
        </p:txBody>
      </p:sp>
    </p:spTree>
    <p:extLst>
      <p:ext uri="{BB962C8B-B14F-4D97-AF65-F5344CB8AC3E}">
        <p14:creationId xmlns:p14="http://schemas.microsoft.com/office/powerpoint/2010/main" val="403409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Decide which you are doing </a:t>
            </a:r>
          </a:p>
        </p:txBody>
      </p:sp>
      <p:sp>
        <p:nvSpPr>
          <p:cNvPr id="4" name="Slide Number Placeholder 3"/>
          <p:cNvSpPr>
            <a:spLocks noGrp="1"/>
          </p:cNvSpPr>
          <p:nvPr>
            <p:ph type="sldNum" sz="quarter" idx="5"/>
          </p:nvPr>
        </p:nvSpPr>
        <p:spPr/>
        <p:txBody>
          <a:bodyPr/>
          <a:lstStyle/>
          <a:p>
            <a:fld id="{D34EA58A-39E5-4D21-9D36-B59FED999BAC}" type="slidenum">
              <a:rPr lang="en-US" smtClean="0"/>
              <a:t>8</a:t>
            </a:fld>
            <a:endParaRPr lang="en-US" dirty="0"/>
          </a:p>
        </p:txBody>
      </p:sp>
    </p:spTree>
    <p:extLst>
      <p:ext uri="{BB962C8B-B14F-4D97-AF65-F5344CB8AC3E}">
        <p14:creationId xmlns:p14="http://schemas.microsoft.com/office/powerpoint/2010/main" val="380280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BBB6041-8FEF-43D3-A431-769F7C96659E}" type="slidenum">
              <a:rPr lang="en-US" smtClean="0"/>
              <a:pPr>
                <a:defRPr/>
              </a:pPr>
              <a:t>16</a:t>
            </a:fld>
            <a:endParaRPr lang="en-US"/>
          </a:p>
        </p:txBody>
      </p:sp>
    </p:spTree>
    <p:extLst>
      <p:ext uri="{BB962C8B-B14F-4D97-AF65-F5344CB8AC3E}">
        <p14:creationId xmlns:p14="http://schemas.microsoft.com/office/powerpoint/2010/main" val="91775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BBB6041-8FEF-43D3-A431-769F7C96659E}" type="slidenum">
              <a:rPr lang="en-US" smtClean="0"/>
              <a:pPr>
                <a:defRPr/>
              </a:pPr>
              <a:t>17</a:t>
            </a:fld>
            <a:endParaRPr lang="en-US"/>
          </a:p>
        </p:txBody>
      </p:sp>
    </p:spTree>
    <p:extLst>
      <p:ext uri="{BB962C8B-B14F-4D97-AF65-F5344CB8AC3E}">
        <p14:creationId xmlns:p14="http://schemas.microsoft.com/office/powerpoint/2010/main" val="146697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BB6041-8FEF-43D3-A431-769F7C96659E}" type="slidenum">
              <a:rPr lang="en-US" smtClean="0"/>
              <a:pPr>
                <a:defRPr/>
              </a:pPr>
              <a:t>23</a:t>
            </a:fld>
            <a:endParaRPr lang="en-US"/>
          </a:p>
        </p:txBody>
      </p:sp>
    </p:spTree>
    <p:extLst>
      <p:ext uri="{BB962C8B-B14F-4D97-AF65-F5344CB8AC3E}">
        <p14:creationId xmlns:p14="http://schemas.microsoft.com/office/powerpoint/2010/main" val="387053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25</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37</a:t>
            </a:fld>
            <a:endParaRPr lang="en-US" dirty="0"/>
          </a:p>
        </p:txBody>
      </p:sp>
    </p:spTree>
    <p:extLst>
      <p:ext uri="{BB962C8B-B14F-4D97-AF65-F5344CB8AC3E}">
        <p14:creationId xmlns:p14="http://schemas.microsoft.com/office/powerpoint/2010/main" val="2143907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n.wikipedia.org/wiki/File:Questionmark.sv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86480" y="2546148"/>
            <a:ext cx="8957520" cy="1981200"/>
          </a:xfrm>
        </p:spPr>
        <p:txBody>
          <a:bodyPr>
            <a:noAutofit/>
          </a:bodyPr>
          <a:lstStyle/>
          <a:p>
            <a:pPr marL="4763" indent="-4763" algn="ctr">
              <a:spcBef>
                <a:spcPct val="20000"/>
              </a:spcBef>
              <a:defRPr/>
            </a:pP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r>
              <a:rPr lang="en-US" sz="3600" spc="100" dirty="0">
                <a:effectLst>
                  <a:outerShdw blurRad="38100" dist="38100" dir="2700000" algn="tl">
                    <a:srgbClr val="000000">
                      <a:alpha val="43137"/>
                    </a:srgbClr>
                  </a:outerShdw>
                </a:effectLst>
                <a:latin typeface="Calibri" panose="020F0502020204030204" pitchFamily="34" charset="0"/>
                <a:cs typeface="Tahoma" pitchFamily="34" charset="0"/>
              </a:rPr>
              <a:t>Post Pandemic Case Studies</a:t>
            </a:r>
            <a:br>
              <a:rPr lang="en-US" sz="2400" spc="100" dirty="0">
                <a:latin typeface="Tahoma" pitchFamily="34" charset="0"/>
                <a:cs typeface="Tahoma" pitchFamily="34" charset="0"/>
              </a:rPr>
            </a:br>
            <a:endParaRPr lang="en-US" sz="2400" b="0" spc="100" dirty="0">
              <a:latin typeface="Tahoma" pitchFamily="34" charset="0"/>
              <a:cs typeface="Tahoma" pitchFamily="34" charset="0"/>
            </a:endParaRPr>
          </a:p>
        </p:txBody>
      </p:sp>
      <p:sp>
        <p:nvSpPr>
          <p:cNvPr id="3" name="Subtitle 2">
            <a:extLst>
              <a:ext uri="{FF2B5EF4-FFF2-40B4-BE49-F238E27FC236}">
                <a16:creationId xmlns:a16="http://schemas.microsoft.com/office/drawing/2014/main" id="{C470C288-813E-48CF-9733-3FE43E07D8F8}"/>
              </a:ext>
            </a:extLst>
          </p:cNvPr>
          <p:cNvSpPr>
            <a:spLocks noGrp="1"/>
          </p:cNvSpPr>
          <p:nvPr>
            <p:ph type="subTitle" idx="1"/>
          </p:nvPr>
        </p:nvSpPr>
        <p:spPr>
          <a:xfrm>
            <a:off x="367871" y="4343400"/>
            <a:ext cx="8558212" cy="1093088"/>
          </a:xfrm>
        </p:spPr>
        <p:txBody>
          <a:bodyPr/>
          <a:lstStyle/>
          <a:p>
            <a:pPr algn="ctr" eaLnBrk="1" hangingPunct="1">
              <a:spcAft>
                <a:spcPts val="600"/>
              </a:spcAft>
              <a:defRPr/>
            </a:pPr>
            <a:r>
              <a:rPr lang="en-US" sz="2000" spc="100" dirty="0">
                <a:latin typeface="Tahoma" pitchFamily="34" charset="0"/>
              </a:rPr>
              <a:t>Don E. Workman, PhD, and Michelle Christiano, CCRC, CIP</a:t>
            </a:r>
          </a:p>
          <a:p>
            <a:pPr eaLnBrk="1" hangingPunct="1">
              <a:buFont typeface="Arial" charset="0"/>
              <a:buNone/>
              <a:defRPr/>
            </a:pPr>
            <a:r>
              <a:rPr lang="en-US" sz="1800" spc="100" dirty="0">
                <a:cs typeface="Calibri"/>
              </a:rPr>
              <a:t>		</a:t>
            </a:r>
          </a:p>
        </p:txBody>
      </p:sp>
      <p:sp>
        <p:nvSpPr>
          <p:cNvPr id="4" name="TextBox 3">
            <a:extLst>
              <a:ext uri="{FF2B5EF4-FFF2-40B4-BE49-F238E27FC236}">
                <a16:creationId xmlns:a16="http://schemas.microsoft.com/office/drawing/2014/main" id="{5EE71640-5F5F-437F-B0D8-44F76DB47450}"/>
              </a:ext>
            </a:extLst>
          </p:cNvPr>
          <p:cNvSpPr txBox="1"/>
          <p:nvPr/>
        </p:nvSpPr>
        <p:spPr>
          <a:xfrm>
            <a:off x="3429000" y="5221044"/>
            <a:ext cx="3252384" cy="430887"/>
          </a:xfrm>
          <a:prstGeom prst="rect">
            <a:avLst/>
          </a:prstGeom>
          <a:noFill/>
        </p:spPr>
        <p:txBody>
          <a:bodyPr wrap="square">
            <a:spAutoFit/>
          </a:bodyPr>
          <a:lstStyle/>
          <a:p>
            <a:pPr defTabSz="457200" fontAlgn="base">
              <a:spcBef>
                <a:spcPct val="0"/>
              </a:spcBef>
              <a:spcAft>
                <a:spcPct val="0"/>
              </a:spcAft>
              <a:defRPr/>
            </a:pPr>
            <a:r>
              <a:rPr lang="en-US" sz="2200" dirty="0">
                <a:solidFill>
                  <a:prstClr val="white"/>
                </a:solidFill>
                <a:latin typeface="Tahoma" pitchFamily="34" charset="0"/>
                <a:ea typeface="ＭＳ Ｐゴシック" pitchFamily="1" charset="-128"/>
                <a:cs typeface="Tahoma" pitchFamily="34" charset="0"/>
              </a:rPr>
              <a:t>February 8, 2023</a:t>
            </a:r>
          </a:p>
        </p:txBody>
      </p:sp>
    </p:spTree>
    <p:extLst>
      <p:ext uri="{BB962C8B-B14F-4D97-AF65-F5344CB8AC3E}">
        <p14:creationId xmlns:p14="http://schemas.microsoft.com/office/powerpoint/2010/main" val="215331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1ECB-23E0-4BE4-A808-101A26033909}"/>
              </a:ext>
            </a:extLst>
          </p:cNvPr>
          <p:cNvSpPr>
            <a:spLocks noGrp="1"/>
          </p:cNvSpPr>
          <p:nvPr>
            <p:ph type="title"/>
          </p:nvPr>
        </p:nvSpPr>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Future Use</a:t>
            </a: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FAAE3A4F-20CD-4818-898B-C8C66F2DBC4F}"/>
              </a:ext>
            </a:extLst>
          </p:cNvPr>
          <p:cNvSpPr>
            <a:spLocks noGrp="1"/>
          </p:cNvSpPr>
          <p:nvPr>
            <p:ph idx="1"/>
          </p:nvPr>
        </p:nvSpPr>
        <p:spPr/>
        <p:txBody>
          <a:bodyPr/>
          <a:lstStyle/>
          <a:p>
            <a:r>
              <a:rPr lang="en-US" dirty="0"/>
              <a:t>The expiration date for optional banking for future use on the VA Form 10-0493,  page five, should be selected as:</a:t>
            </a:r>
          </a:p>
          <a:p>
            <a:pPr marL="0" indent="0">
              <a:buNone/>
            </a:pPr>
            <a:r>
              <a:rPr lang="en-US" dirty="0"/>
              <a:t>	“Data use and collection will expire at the end 	of this research study. Any study information 	that has been placed into a repository to be 	used for future research will not expire.”</a:t>
            </a:r>
          </a:p>
        </p:txBody>
      </p:sp>
      <p:sp>
        <p:nvSpPr>
          <p:cNvPr id="4" name="Slide Number Placeholder 3">
            <a:extLst>
              <a:ext uri="{FF2B5EF4-FFF2-40B4-BE49-F238E27FC236}">
                <a16:creationId xmlns:a16="http://schemas.microsoft.com/office/drawing/2014/main" id="{DB5FBF22-FE4C-40D8-8CDD-8B8457B68CFF}"/>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10</a:t>
            </a:fld>
            <a:endParaRPr lang="en-US"/>
          </a:p>
        </p:txBody>
      </p:sp>
    </p:spTree>
    <p:extLst>
      <p:ext uri="{BB962C8B-B14F-4D97-AF65-F5344CB8AC3E}">
        <p14:creationId xmlns:p14="http://schemas.microsoft.com/office/powerpoint/2010/main" val="335554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a:xfrm>
            <a:off x="457200" y="243816"/>
            <a:ext cx="8229600" cy="1290637"/>
          </a:xfrm>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Future Use</a:t>
            </a: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218941" y="1755938"/>
            <a:ext cx="8467859" cy="4949662"/>
          </a:xfrm>
        </p:spPr>
        <p:txBody>
          <a:bodyPr/>
          <a:lstStyle/>
          <a:p>
            <a:endParaRPr lang="en-US" dirty="0"/>
          </a:p>
          <a:p>
            <a:r>
              <a:rPr lang="en-US" dirty="0"/>
              <a:t>An individual’s contact information (name, phone number, email address, etc.) placed within a VHA repository for future use is still PHI.  </a:t>
            </a:r>
          </a:p>
          <a:p>
            <a:pPr lvl="1"/>
            <a:r>
              <a:rPr lang="en-US" dirty="0"/>
              <a:t>The use of this contact information must be covered under the new study’s HIPAA waiver prior to use for recruitment purposes.</a:t>
            </a:r>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11</a:t>
            </a:fld>
            <a:endParaRPr lang="en-US"/>
          </a:p>
        </p:txBody>
      </p:sp>
    </p:spTree>
    <p:extLst>
      <p:ext uri="{BB962C8B-B14F-4D97-AF65-F5344CB8AC3E}">
        <p14:creationId xmlns:p14="http://schemas.microsoft.com/office/powerpoint/2010/main" val="150146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Privacy Research Incidents</a:t>
            </a: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338070" y="2057400"/>
            <a:ext cx="8467859" cy="4949662"/>
          </a:xfrm>
        </p:spPr>
        <p:txBody>
          <a:bodyPr/>
          <a:lstStyle/>
          <a:p>
            <a:r>
              <a:rPr lang="en-US" dirty="0"/>
              <a:t>All privacy incidents, including:</a:t>
            </a:r>
          </a:p>
          <a:p>
            <a:pPr lvl="1"/>
            <a:r>
              <a:rPr lang="en-US" dirty="0"/>
              <a:t>Invalid HIPAA Authorizations</a:t>
            </a:r>
          </a:p>
          <a:p>
            <a:pPr lvl="1"/>
            <a:r>
              <a:rPr lang="en-US" dirty="0"/>
              <a:t>Missing HIPAA Authorizations</a:t>
            </a:r>
          </a:p>
          <a:p>
            <a:pPr lvl="1"/>
            <a:r>
              <a:rPr lang="en-US" dirty="0"/>
              <a:t>Lack of Authority to Disclose</a:t>
            </a:r>
          </a:p>
          <a:p>
            <a:r>
              <a:rPr lang="en-US" dirty="0">
                <a:latin typeface="Tahoma"/>
                <a:ea typeface="Tahoma"/>
                <a:cs typeface="Tahoma"/>
              </a:rPr>
              <a:t>Must be reported timely to the facility Privacy Officer and entered into Privacy and Security Events Tracking System (PSETS). </a:t>
            </a:r>
            <a:endParaRPr lang="en-US" dirty="0"/>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12</a:t>
            </a:fld>
            <a:endParaRPr lang="en-US"/>
          </a:p>
        </p:txBody>
      </p:sp>
    </p:spTree>
    <p:extLst>
      <p:ext uri="{BB962C8B-B14F-4D97-AF65-F5344CB8AC3E}">
        <p14:creationId xmlns:p14="http://schemas.microsoft.com/office/powerpoint/2010/main" val="248547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a:xfrm>
            <a:off x="383556" y="867678"/>
            <a:ext cx="8152326" cy="1143000"/>
          </a:xfrm>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Invalid HIPAA Authorizations</a:t>
            </a:r>
            <a:br>
              <a:rPr kumimoji="0" lang="en-US" sz="3200" b="1" i="0" u="none" strike="noStrike" kern="1200" cap="none" spc="0" normalizeH="0" baseline="0" noProof="0" dirty="0">
                <a:ln>
                  <a:noFill/>
                </a:ln>
                <a:solidFill>
                  <a:prstClr val="white"/>
                </a:solidFill>
                <a:effectLst/>
                <a:uLnTx/>
                <a:uFillTx/>
                <a:latin typeface="Calibri"/>
                <a:ea typeface="ヒラギノ角ゴ Pro W3" charset="-128"/>
              </a:rPr>
            </a:br>
            <a:endParaRPr lang="en-US" sz="3200" dirty="0"/>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225790" y="2037220"/>
            <a:ext cx="8467859" cy="4525964"/>
          </a:xfrm>
        </p:spPr>
        <p:txBody>
          <a:bodyPr/>
          <a:lstStyle/>
          <a:p>
            <a:r>
              <a:rPr lang="en-US" dirty="0"/>
              <a:t>HIPAA Authorizations must meet the content requirements of </a:t>
            </a:r>
            <a:r>
              <a:rPr lang="pt-BR" dirty="0"/>
              <a:t>VHA Directive 1605.01, Paragraph 14.b. to be valid. </a:t>
            </a:r>
          </a:p>
          <a:p>
            <a:r>
              <a:rPr lang="en-US" dirty="0"/>
              <a:t>Failure to obtain signature and date signed by subject or personal representative.</a:t>
            </a:r>
          </a:p>
          <a:p>
            <a:r>
              <a:rPr lang="en-US" dirty="0"/>
              <a:t>Authorization is invalid if missing either.</a:t>
            </a:r>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13</a:t>
            </a:fld>
            <a:endParaRPr lang="en-US"/>
          </a:p>
        </p:txBody>
      </p:sp>
    </p:spTree>
    <p:extLst>
      <p:ext uri="{BB962C8B-B14F-4D97-AF65-F5344CB8AC3E}">
        <p14:creationId xmlns:p14="http://schemas.microsoft.com/office/powerpoint/2010/main" val="3071497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a:xfrm>
            <a:off x="342351" y="1072102"/>
            <a:ext cx="8152326" cy="1143000"/>
          </a:xfrm>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Invalid HIPAA Authorizations</a:t>
            </a:r>
            <a:br>
              <a:rPr kumimoji="0" lang="en-US" sz="4200" i="0" u="none" strike="noStrike" kern="1200" cap="none" spc="0" normalizeH="0" baseline="0" noProof="0" dirty="0">
                <a:ln>
                  <a:noFill/>
                </a:ln>
                <a:solidFill>
                  <a:prstClr val="white"/>
                </a:solidFill>
                <a:effectLst/>
                <a:uLnTx/>
                <a:uFillTx/>
                <a:ea typeface="Tahoma" panose="020B0604030504040204" pitchFamily="34" charset="0"/>
              </a:rPr>
            </a:b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338070" y="2362200"/>
            <a:ext cx="8467859" cy="4642898"/>
          </a:xfrm>
        </p:spPr>
        <p:txBody>
          <a:bodyPr/>
          <a:lstStyle/>
          <a:p>
            <a:r>
              <a:rPr lang="en-US" dirty="0"/>
              <a:t>Failure to obtain signature and date signed by subject or personal representative on Page five (Consent for Future Unspecified Use of Specimen)</a:t>
            </a:r>
          </a:p>
          <a:p>
            <a:pPr lvl="1"/>
            <a:r>
              <a:rPr lang="en-US" dirty="0"/>
              <a:t>This does not negate the entire HIPAA Authorization if they signed on Page four</a:t>
            </a:r>
          </a:p>
          <a:p>
            <a:pPr lvl="1"/>
            <a:r>
              <a:rPr lang="en-US" dirty="0"/>
              <a:t>The team can simply obtain a new page five</a:t>
            </a:r>
          </a:p>
          <a:p>
            <a:endParaRPr lang="en-US" dirty="0"/>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14</a:t>
            </a:fld>
            <a:endParaRPr lang="en-US"/>
          </a:p>
        </p:txBody>
      </p:sp>
    </p:spTree>
    <p:extLst>
      <p:ext uri="{BB962C8B-B14F-4D97-AF65-F5344CB8AC3E}">
        <p14:creationId xmlns:p14="http://schemas.microsoft.com/office/powerpoint/2010/main" val="121107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63F9-F8D0-428C-9AD9-25428B143ADC}"/>
              </a:ext>
            </a:extLst>
          </p:cNvPr>
          <p:cNvSpPr>
            <a:spLocks noGrp="1"/>
          </p:cNvSpPr>
          <p:nvPr>
            <p:ph type="title"/>
          </p:nvPr>
        </p:nvSpPr>
        <p:spPr/>
        <p:txBody>
          <a:bodyPr/>
          <a:lstStyle/>
          <a:p>
            <a:r>
              <a:rPr lang="en-US" sz="4200" dirty="0"/>
              <a:t>Missing HIPAA Authorization</a:t>
            </a:r>
          </a:p>
        </p:txBody>
      </p:sp>
      <p:sp>
        <p:nvSpPr>
          <p:cNvPr id="3" name="Content Placeholder 2">
            <a:extLst>
              <a:ext uri="{FF2B5EF4-FFF2-40B4-BE49-F238E27FC236}">
                <a16:creationId xmlns:a16="http://schemas.microsoft.com/office/drawing/2014/main" id="{DA85AE84-0240-430F-9ED2-0564CBF52933}"/>
              </a:ext>
            </a:extLst>
          </p:cNvPr>
          <p:cNvSpPr>
            <a:spLocks noGrp="1"/>
          </p:cNvSpPr>
          <p:nvPr>
            <p:ph idx="1"/>
          </p:nvPr>
        </p:nvSpPr>
        <p:spPr/>
        <p:txBody>
          <a:bodyPr/>
          <a:lstStyle/>
          <a:p>
            <a:r>
              <a:rPr lang="en-US" dirty="0"/>
              <a:t>Failure to obtain a HIPAA Authorization at all from a subject results in the inability of the VA Investigator to use the data collected from that subject UNTIL:</a:t>
            </a:r>
          </a:p>
          <a:p>
            <a:pPr lvl="1"/>
            <a:r>
              <a:rPr lang="en-US" dirty="0"/>
              <a:t>The subject signs a HIPAA Authorization; OR</a:t>
            </a:r>
          </a:p>
          <a:p>
            <a:pPr lvl="1"/>
            <a:r>
              <a:rPr lang="en-US" dirty="0"/>
              <a:t>The IRB or Privacy Board approves a Waiver of HIPAA authorization due to the inability to obtain signature on a HIPAA Authorization.</a:t>
            </a:r>
          </a:p>
        </p:txBody>
      </p:sp>
      <p:sp>
        <p:nvSpPr>
          <p:cNvPr id="4" name="Slide Number Placeholder 3">
            <a:extLst>
              <a:ext uri="{FF2B5EF4-FFF2-40B4-BE49-F238E27FC236}">
                <a16:creationId xmlns:a16="http://schemas.microsoft.com/office/drawing/2014/main" id="{3587DF67-2D69-4F89-9DB4-9B04A25FB3FD}"/>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15</a:t>
            </a:fld>
            <a:endParaRPr lang="en-US"/>
          </a:p>
        </p:txBody>
      </p:sp>
    </p:spTree>
    <p:extLst>
      <p:ext uri="{BB962C8B-B14F-4D97-AF65-F5344CB8AC3E}">
        <p14:creationId xmlns:p14="http://schemas.microsoft.com/office/powerpoint/2010/main" val="332611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F5EA-63A8-4F67-96E7-5B456E932B2B}"/>
              </a:ext>
            </a:extLst>
          </p:cNvPr>
          <p:cNvSpPr>
            <a:spLocks noGrp="1"/>
          </p:cNvSpPr>
          <p:nvPr>
            <p:ph type="title"/>
          </p:nvPr>
        </p:nvSpPr>
        <p:spPr/>
        <p:txBody>
          <a:bodyPr/>
          <a:lstStyle/>
          <a:p>
            <a:r>
              <a:rPr lang="en-US" sz="4200" dirty="0"/>
              <a:t>Lack of Authority to Disclose</a:t>
            </a:r>
          </a:p>
        </p:txBody>
      </p:sp>
      <p:sp>
        <p:nvSpPr>
          <p:cNvPr id="3" name="Content Placeholder 2">
            <a:extLst>
              <a:ext uri="{FF2B5EF4-FFF2-40B4-BE49-F238E27FC236}">
                <a16:creationId xmlns:a16="http://schemas.microsoft.com/office/drawing/2014/main" id="{73BE9642-D663-42A5-9041-202255854415}"/>
              </a:ext>
            </a:extLst>
          </p:cNvPr>
          <p:cNvSpPr>
            <a:spLocks noGrp="1"/>
          </p:cNvSpPr>
          <p:nvPr>
            <p:ph idx="1"/>
          </p:nvPr>
        </p:nvSpPr>
        <p:spPr>
          <a:xfrm>
            <a:off x="457200" y="1933569"/>
            <a:ext cx="8229600" cy="4803710"/>
          </a:xfrm>
        </p:spPr>
        <p:txBody>
          <a:bodyPr/>
          <a:lstStyle/>
          <a:p>
            <a:r>
              <a:rPr lang="en-US" dirty="0"/>
              <a:t>VHA disclosed PII/PHI pursuant to an invalid authorization or without legal authority, e.g., pursuant to a waiver of HIPAA Authorization only.</a:t>
            </a:r>
          </a:p>
          <a:p>
            <a:r>
              <a:rPr lang="en-US" dirty="0"/>
              <a:t>Disclosure may have been to a study sponsor, affiliate or other non-VA entity. </a:t>
            </a:r>
          </a:p>
          <a:p>
            <a:r>
              <a:rPr lang="en-US" dirty="0"/>
              <a:t>If authority for the disclosure cannot be rectified, the VA will ask for the recipient to return or destroy the data. </a:t>
            </a:r>
          </a:p>
        </p:txBody>
      </p:sp>
      <p:sp>
        <p:nvSpPr>
          <p:cNvPr id="4" name="Slide Number Placeholder 3">
            <a:extLst>
              <a:ext uri="{FF2B5EF4-FFF2-40B4-BE49-F238E27FC236}">
                <a16:creationId xmlns:a16="http://schemas.microsoft.com/office/drawing/2014/main" id="{B7BE2E43-3614-407F-9B59-3A471D5B160C}"/>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16</a:t>
            </a:fld>
            <a:endParaRPr lang="en-US"/>
          </a:p>
        </p:txBody>
      </p:sp>
    </p:spTree>
    <p:extLst>
      <p:ext uri="{BB962C8B-B14F-4D97-AF65-F5344CB8AC3E}">
        <p14:creationId xmlns:p14="http://schemas.microsoft.com/office/powerpoint/2010/main" val="61055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a:xfrm>
            <a:off x="612899" y="457200"/>
            <a:ext cx="8152326" cy="1143000"/>
          </a:xfrm>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Genetic Tests and Health Information</a:t>
            </a: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152400" y="1667054"/>
            <a:ext cx="8612825" cy="4896420"/>
          </a:xfrm>
        </p:spPr>
        <p:txBody>
          <a:bodyPr/>
          <a:lstStyle/>
          <a:p>
            <a:r>
              <a:rPr lang="en-US" sz="2200" dirty="0"/>
              <a:t>The HIPAA Privacy Rule definition of ‘health information’ includes genetic information.</a:t>
            </a:r>
          </a:p>
          <a:p>
            <a:pPr lvl="1"/>
            <a:r>
              <a:rPr lang="en-US" sz="1800" dirty="0"/>
              <a:t>Genetic information, with respect to an individual, means information about: (1) the individual’s genetic tests, (2) the genetic tests of the individual’s family members, (3) the manifestation of a disease or disorder in the individual’s family members, or (4) any request for, or receipt of, genetic services, or participation in clinical research which includes genetic services, by the individual or any of the individual’s family members. </a:t>
            </a:r>
          </a:p>
          <a:p>
            <a:pPr lvl="1"/>
            <a:r>
              <a:rPr lang="en-US" sz="1800" dirty="0"/>
              <a:t>A genetic test means an analysis of human DNA, RNA, chromosomes, proteins, or metabolites, if the analysis detects genotypes, mutations, or chromosomal changes. Genetic test does not include an analysis of proteins or metabolites that is directly related to a manifested disease, disorder, or pathological condition.</a:t>
            </a:r>
          </a:p>
          <a:p>
            <a:pPr lvl="1"/>
            <a:r>
              <a:rPr lang="en-US" sz="1800" dirty="0"/>
              <a:t>Genetic services means genetic tests, genetic counseling (including obtaining, interpreting, or assessing genetic information), or genetic education.</a:t>
            </a:r>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17</a:t>
            </a:fld>
            <a:endParaRPr lang="en-US"/>
          </a:p>
        </p:txBody>
      </p:sp>
    </p:spTree>
    <p:extLst>
      <p:ext uri="{BB962C8B-B14F-4D97-AF65-F5344CB8AC3E}">
        <p14:creationId xmlns:p14="http://schemas.microsoft.com/office/powerpoint/2010/main" val="3614543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6D3F-DDE3-4637-9654-8BCF3E95EF41}"/>
              </a:ext>
            </a:extLst>
          </p:cNvPr>
          <p:cNvSpPr>
            <a:spLocks noGrp="1"/>
          </p:cNvSpPr>
          <p:nvPr>
            <p:ph type="title"/>
          </p:nvPr>
        </p:nvSpPr>
        <p:spPr>
          <a:xfrm>
            <a:off x="457200" y="389586"/>
            <a:ext cx="8763000" cy="1143000"/>
          </a:xfrm>
        </p:spPr>
        <p:txBody>
          <a:bodyPr/>
          <a:lstStyle/>
          <a:p>
            <a:r>
              <a:rPr lang="en-US" sz="4200" dirty="0">
                <a:solidFill>
                  <a:prstClr val="white"/>
                </a:solidFill>
              </a:rPr>
              <a:t>Genetic Tests and Health Information</a:t>
            </a:r>
            <a:endParaRPr lang="en-US" sz="4200" dirty="0"/>
          </a:p>
        </p:txBody>
      </p:sp>
      <p:sp>
        <p:nvSpPr>
          <p:cNvPr id="3" name="Content Placeholder 2">
            <a:extLst>
              <a:ext uri="{FF2B5EF4-FFF2-40B4-BE49-F238E27FC236}">
                <a16:creationId xmlns:a16="http://schemas.microsoft.com/office/drawing/2014/main" id="{2A9DED7D-A2AD-4FD2-8564-95DEB9AA7E67}"/>
              </a:ext>
            </a:extLst>
          </p:cNvPr>
          <p:cNvSpPr>
            <a:spLocks noGrp="1"/>
          </p:cNvSpPr>
          <p:nvPr>
            <p:ph idx="1"/>
          </p:nvPr>
        </p:nvSpPr>
        <p:spPr/>
        <p:txBody>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lang="en-US" sz="2400" dirty="0"/>
              <a:t>It</a:t>
            </a:r>
            <a:r>
              <a:rPr lang="en-US" sz="2400" kern="1200" dirty="0">
                <a:solidFill>
                  <a:schemeClr val="tx1"/>
                </a:solidFill>
                <a:effectLst/>
              </a:rPr>
              <a:t> is possible to have de-identified genetic information following the requirements of the HIPAA Privacy Rule for de-identification under Expert Determination </a:t>
            </a:r>
            <a:r>
              <a:rPr lang="en-US" sz="2400" u="sng" kern="1200" dirty="0">
                <a:solidFill>
                  <a:schemeClr val="tx1"/>
                </a:solidFill>
                <a:effectLst/>
              </a:rPr>
              <a:t>but not </a:t>
            </a:r>
            <a:r>
              <a:rPr lang="en-US" sz="2400" kern="1200" dirty="0">
                <a:solidFill>
                  <a:schemeClr val="tx1"/>
                </a:solidFill>
                <a:effectLst/>
              </a:rPr>
              <a:t>under Safe Harbor.   </a:t>
            </a:r>
          </a:p>
          <a:p>
            <a:r>
              <a:rPr lang="en-US" sz="2400" dirty="0"/>
              <a:t>DNA sequencing that meets the definition of a genetic test would be considered a patient identifier that would have to be removed for any protected health information (PHI) to be de-identified unless and an Expert determined otherwise in a written analysis report as outlined in the HIPAA Privacy Rule de-identification provisions.</a:t>
            </a:r>
          </a:p>
        </p:txBody>
      </p:sp>
      <p:sp>
        <p:nvSpPr>
          <p:cNvPr id="4" name="Slide Number Placeholder 3">
            <a:extLst>
              <a:ext uri="{FF2B5EF4-FFF2-40B4-BE49-F238E27FC236}">
                <a16:creationId xmlns:a16="http://schemas.microsoft.com/office/drawing/2014/main" id="{9EB39C20-8996-4550-9835-A68A21AC2B8A}"/>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18</a:t>
            </a:fld>
            <a:endParaRPr lang="en-US"/>
          </a:p>
        </p:txBody>
      </p:sp>
    </p:spTree>
    <p:extLst>
      <p:ext uri="{BB962C8B-B14F-4D97-AF65-F5344CB8AC3E}">
        <p14:creationId xmlns:p14="http://schemas.microsoft.com/office/powerpoint/2010/main" val="352604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a:xfrm>
            <a:off x="564440" y="381000"/>
            <a:ext cx="8152326" cy="1143000"/>
          </a:xfrm>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Deceased Individuals &amp; HIPAA Authorizations</a:t>
            </a: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654434" y="2179636"/>
            <a:ext cx="8062332" cy="4525964"/>
          </a:xfrm>
        </p:spPr>
        <p:txBody>
          <a:bodyPr/>
          <a:lstStyle/>
          <a:p>
            <a:r>
              <a:rPr lang="en-US" sz="2800" dirty="0"/>
              <a:t>HIPAA Privacy Rule extends to decedent data for 50 years after date of death.</a:t>
            </a:r>
          </a:p>
          <a:p>
            <a:r>
              <a:rPr lang="en-US" sz="2800" dirty="0"/>
              <a:t>However, Privacy Act falls away upon death and provides no protects for the data.</a:t>
            </a:r>
          </a:p>
          <a:p>
            <a:r>
              <a:rPr lang="en-US" sz="2800" dirty="0"/>
              <a:t>And lastly, 38 U.S.C. 5701 and 38 U.S.C. 7332 continues to protect the data until VHA no longer maintains the records. </a:t>
            </a:r>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19</a:t>
            </a:fld>
            <a:endParaRPr lang="en-US"/>
          </a:p>
        </p:txBody>
      </p:sp>
    </p:spTree>
    <p:extLst>
      <p:ext uri="{BB962C8B-B14F-4D97-AF65-F5344CB8AC3E}">
        <p14:creationId xmlns:p14="http://schemas.microsoft.com/office/powerpoint/2010/main" val="357431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Privacy Topics</a:t>
            </a:r>
          </a:p>
        </p:txBody>
      </p:sp>
      <p:sp>
        <p:nvSpPr>
          <p:cNvPr id="3" name="Content Placeholder 2"/>
          <p:cNvSpPr>
            <a:spLocks noGrp="1"/>
          </p:cNvSpPr>
          <p:nvPr>
            <p:ph idx="1"/>
          </p:nvPr>
        </p:nvSpPr>
        <p:spPr>
          <a:xfrm>
            <a:off x="457200" y="2286000"/>
            <a:ext cx="8229600" cy="4957762"/>
          </a:xfrm>
        </p:spPr>
        <p:txBody>
          <a:bodyPr/>
          <a:lstStyle/>
          <a:p>
            <a:pPr lvl="0"/>
            <a:r>
              <a:rPr lang="en-US" dirty="0"/>
              <a:t>Disclosure Authorities</a:t>
            </a:r>
          </a:p>
          <a:p>
            <a:pPr lvl="0"/>
            <a:r>
              <a:rPr lang="en-US" dirty="0"/>
              <a:t>Future Use</a:t>
            </a:r>
          </a:p>
          <a:p>
            <a:r>
              <a:rPr lang="en-US" dirty="0"/>
              <a:t>Privacy Research Incidents</a:t>
            </a:r>
          </a:p>
          <a:p>
            <a:pPr lvl="1"/>
            <a:r>
              <a:rPr lang="en-US" dirty="0"/>
              <a:t>Invalid or Missing HIPAA Authorizations</a:t>
            </a:r>
          </a:p>
          <a:p>
            <a:r>
              <a:rPr lang="en-US" dirty="0"/>
              <a:t>Genetic Tests and Health Information </a:t>
            </a:r>
          </a:p>
          <a:p>
            <a:pPr lvl="0"/>
            <a:r>
              <a:rPr lang="en-US" dirty="0"/>
              <a:t>Deceased Subjects and HIPAA Authorizations</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fld id="{953D45C7-AFA8-4622-8BFA-D400F3569C1E}" type="slidenum">
              <a:rPr lang="en-US" smtClean="0"/>
              <a:pPr>
                <a:defRPr/>
              </a:pPr>
              <a:t>2</a:t>
            </a:fld>
            <a:endParaRPr lang="en-US" dirty="0"/>
          </a:p>
        </p:txBody>
      </p:sp>
    </p:spTree>
    <p:extLst>
      <p:ext uri="{BB962C8B-B14F-4D97-AF65-F5344CB8AC3E}">
        <p14:creationId xmlns:p14="http://schemas.microsoft.com/office/powerpoint/2010/main" val="506270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E44C-C0CF-467B-B1B9-CC53D3558C66}"/>
              </a:ext>
            </a:extLst>
          </p:cNvPr>
          <p:cNvSpPr>
            <a:spLocks noGrp="1"/>
          </p:cNvSpPr>
          <p:nvPr>
            <p:ph type="title"/>
          </p:nvPr>
        </p:nvSpPr>
        <p:spPr/>
        <p:txBody>
          <a:bodyPr/>
          <a:lstStyle/>
          <a:p>
            <a:r>
              <a:rPr lang="en-US" sz="4200" dirty="0">
                <a:solidFill>
                  <a:prstClr val="white"/>
                </a:solidFill>
              </a:rPr>
              <a:t>Deceased Individuals &amp; HIPAA Authorizations</a:t>
            </a:r>
            <a:endParaRPr lang="en-US" sz="4200" dirty="0"/>
          </a:p>
        </p:txBody>
      </p:sp>
      <p:sp>
        <p:nvSpPr>
          <p:cNvPr id="3" name="Content Placeholder 2">
            <a:extLst>
              <a:ext uri="{FF2B5EF4-FFF2-40B4-BE49-F238E27FC236}">
                <a16:creationId xmlns:a16="http://schemas.microsoft.com/office/drawing/2014/main" id="{8506FF29-0A8B-4C88-B996-B05CC758CBDF}"/>
              </a:ext>
            </a:extLst>
          </p:cNvPr>
          <p:cNvSpPr>
            <a:spLocks noGrp="1"/>
          </p:cNvSpPr>
          <p:nvPr>
            <p:ph idx="1"/>
          </p:nvPr>
        </p:nvSpPr>
        <p:spPr>
          <a:xfrm>
            <a:off x="152400" y="1596097"/>
            <a:ext cx="8915400" cy="4525963"/>
          </a:xfrm>
        </p:spPr>
        <p:txBody>
          <a:bodyPr/>
          <a:lstStyle/>
          <a:p>
            <a:r>
              <a:rPr lang="en-US" sz="2400" dirty="0"/>
              <a:t>VHA Directive 1605.01, page 92, section 34(b)(4) Deceased Individuals: VHA may use, or disclose, individually-identifiable health information, excluding 38 U.S.C. 7332-protected information, of a decedent for research purposes without authorization by a personal representative, and absent review by an IRB or privacy board, as long as, VHA receives the following:</a:t>
            </a:r>
          </a:p>
          <a:p>
            <a:pPr marL="914400" lvl="1" indent="-457200">
              <a:spcAft>
                <a:spcPts val="0"/>
              </a:spcAft>
              <a:buAutoNum type="alphaLcParenBoth"/>
            </a:pPr>
            <a:r>
              <a:rPr lang="en-US" sz="2000" dirty="0"/>
              <a:t>Oral or written representation that the individually-identifiable health information sought will be used or disclosed solely for research on decedents, or</a:t>
            </a:r>
          </a:p>
          <a:p>
            <a:pPr marL="914400" lvl="1" indent="-457200">
              <a:spcAft>
                <a:spcPts val="0"/>
              </a:spcAft>
              <a:buAutoNum type="alphaLcParenBoth"/>
            </a:pPr>
            <a:r>
              <a:rPr lang="en-US" sz="2000" dirty="0"/>
              <a:t>Documentation of the death of such individual, if requested by VHA, </a:t>
            </a:r>
            <a:r>
              <a:rPr lang="en-US" sz="2000" u="sng" dirty="0"/>
              <a:t>and</a:t>
            </a:r>
          </a:p>
          <a:p>
            <a:pPr marL="914400" lvl="1" indent="-457200">
              <a:spcAft>
                <a:spcPts val="0"/>
              </a:spcAft>
              <a:buAutoNum type="alphaLcParenBoth"/>
            </a:pPr>
            <a:r>
              <a:rPr lang="en-US" sz="2000" dirty="0"/>
              <a:t>Representation that the individually-identifiable health information for which use or disclosure is sought is necessary for the research purposes</a:t>
            </a:r>
            <a:r>
              <a:rPr lang="en-US" sz="2400" dirty="0"/>
              <a:t>. </a:t>
            </a:r>
            <a:endParaRPr lang="en-US" dirty="0"/>
          </a:p>
        </p:txBody>
      </p:sp>
      <p:sp>
        <p:nvSpPr>
          <p:cNvPr id="4" name="Slide Number Placeholder 3">
            <a:extLst>
              <a:ext uri="{FF2B5EF4-FFF2-40B4-BE49-F238E27FC236}">
                <a16:creationId xmlns:a16="http://schemas.microsoft.com/office/drawing/2014/main" id="{AF359F33-CA60-48FB-9DA2-5B1DD452CB2C}"/>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20</a:t>
            </a:fld>
            <a:endParaRPr lang="en-US"/>
          </a:p>
        </p:txBody>
      </p:sp>
    </p:spTree>
    <p:extLst>
      <p:ext uri="{BB962C8B-B14F-4D97-AF65-F5344CB8AC3E}">
        <p14:creationId xmlns:p14="http://schemas.microsoft.com/office/powerpoint/2010/main" val="1500215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a:xfrm>
            <a:off x="457200" y="381000"/>
            <a:ext cx="8152326" cy="1143000"/>
          </a:xfrm>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Deceased Individuals &amp; HIPAA Authorizations</a:t>
            </a: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330453" y="2057400"/>
            <a:ext cx="8594605" cy="5041338"/>
          </a:xfrm>
        </p:spPr>
        <p:txBody>
          <a:bodyPr/>
          <a:lstStyle/>
          <a:p>
            <a:r>
              <a:rPr lang="en-US" dirty="0"/>
              <a:t>But when not conducting decedent research and  a subject dies, the authorization signed by the subject automatically expires and is invalidated. </a:t>
            </a:r>
          </a:p>
          <a:p>
            <a:r>
              <a:rPr lang="en-US" dirty="0"/>
              <a:t>If data exists in study, it is not to be removed but there should no be further access/use or disclosure of their data. </a:t>
            </a:r>
          </a:p>
          <a:p>
            <a:r>
              <a:rPr lang="en-US" dirty="0"/>
              <a:t>However, the research team can submit a waiver to request continued use or obtain a signed authorization from the personal representative. </a:t>
            </a:r>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21</a:t>
            </a:fld>
            <a:endParaRPr lang="en-US"/>
          </a:p>
        </p:txBody>
      </p:sp>
    </p:spTree>
    <p:extLst>
      <p:ext uri="{BB962C8B-B14F-4D97-AF65-F5344CB8AC3E}">
        <p14:creationId xmlns:p14="http://schemas.microsoft.com/office/powerpoint/2010/main" val="406545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a:xfrm>
            <a:off x="495837" y="414077"/>
            <a:ext cx="8152326" cy="1143000"/>
          </a:xfrm>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Deceased Individuals &amp; HIPAA Authorizations</a:t>
            </a: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248051" y="2131145"/>
            <a:ext cx="8706117" cy="4416918"/>
          </a:xfrm>
        </p:spPr>
        <p:txBody>
          <a:bodyPr/>
          <a:lstStyle/>
          <a:p>
            <a:r>
              <a:rPr lang="en-US" dirty="0"/>
              <a:t>Personal Representatives (VHA Directive 1605.01 Paragraph 5) have authority if:</a:t>
            </a:r>
          </a:p>
          <a:p>
            <a:r>
              <a:rPr lang="en-US" dirty="0"/>
              <a:t>They have been appointed as executor of the estate of a deceased individual, OR </a:t>
            </a:r>
          </a:p>
          <a:p>
            <a:r>
              <a:rPr lang="en-US" dirty="0"/>
              <a:t>Are the next of kin using the familial hierarchy. </a:t>
            </a:r>
          </a:p>
          <a:p>
            <a:pPr lvl="1"/>
            <a:r>
              <a:rPr lang="en-US" dirty="0"/>
              <a:t>Spouse, Adult Children, Parents, Aunt/Uncle, Niece/Nephew</a:t>
            </a:r>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22</a:t>
            </a:fld>
            <a:endParaRPr lang="en-US"/>
          </a:p>
        </p:txBody>
      </p:sp>
    </p:spTree>
    <p:extLst>
      <p:ext uri="{BB962C8B-B14F-4D97-AF65-F5344CB8AC3E}">
        <p14:creationId xmlns:p14="http://schemas.microsoft.com/office/powerpoint/2010/main" val="421124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Q&amp;A Discussion</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F673221A-0008-49CE-89D9-8A86DA715273}" type="slidenum">
              <a:rPr lang="en-US" smtClean="0"/>
              <a:pPr>
                <a:defRPr/>
              </a:pPr>
              <a:t>23</a:t>
            </a:fld>
            <a:endParaRPr lang="en-US"/>
          </a:p>
        </p:txBody>
      </p:sp>
    </p:spTree>
    <p:extLst>
      <p:ext uri="{BB962C8B-B14F-4D97-AF65-F5344CB8AC3E}">
        <p14:creationId xmlns:p14="http://schemas.microsoft.com/office/powerpoint/2010/main" val="297800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FDD05-E0AC-42C6-899F-773CB71ED465}"/>
              </a:ext>
            </a:extLst>
          </p:cNvPr>
          <p:cNvSpPr>
            <a:spLocks noGrp="1"/>
          </p:cNvSpPr>
          <p:nvPr>
            <p:ph type="title"/>
          </p:nvPr>
        </p:nvSpPr>
        <p:spPr/>
        <p:txBody>
          <a:bodyPr/>
          <a:lstStyle/>
          <a:p>
            <a:r>
              <a:rPr lang="en-US" sz="4200" dirty="0"/>
              <a:t>VA Central IRB: Lessons Learned</a:t>
            </a:r>
          </a:p>
        </p:txBody>
      </p:sp>
    </p:spTree>
    <p:extLst>
      <p:ext uri="{BB962C8B-B14F-4D97-AF65-F5344CB8AC3E}">
        <p14:creationId xmlns:p14="http://schemas.microsoft.com/office/powerpoint/2010/main" val="23026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COVID-19</a:t>
            </a:r>
          </a:p>
        </p:txBody>
      </p:sp>
      <p:sp>
        <p:nvSpPr>
          <p:cNvPr id="3" name="Content Placeholder 2"/>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Capabilities for remote research operations</a:t>
            </a:r>
          </a:p>
          <a:p>
            <a:pPr marL="342900" marR="0" lvl="0" indent="-342900">
              <a:lnSpc>
                <a:spcPct val="107000"/>
              </a:lnSpc>
              <a:spcBef>
                <a:spcPts val="0"/>
              </a:spcBef>
              <a:spcAft>
                <a:spcPts val="0"/>
              </a:spcAft>
              <a:buFont typeface="Symbol" panose="05050102010706020507" pitchFamily="18" charset="2"/>
              <a:buChar char=""/>
            </a:pPr>
            <a:r>
              <a:rPr lang="en-US" sz="3200" dirty="0" err="1">
                <a:effectLst/>
                <a:latin typeface="Calibri" panose="020F0502020204030204" pitchFamily="34" charset="0"/>
                <a:ea typeface="Calibri" panose="020F0502020204030204" pitchFamily="34" charset="0"/>
                <a:cs typeface="Times New Roman" panose="02020603050405020304" pitchFamily="18" charset="0"/>
              </a:rPr>
              <a:t>Docu</a:t>
            </a:r>
            <a:r>
              <a:rPr lang="en-US" sz="3200" dirty="0">
                <a:effectLst/>
                <a:latin typeface="Calibri" panose="020F0502020204030204" pitchFamily="34" charset="0"/>
                <a:ea typeface="Calibri" panose="020F0502020204030204" pitchFamily="34" charset="0"/>
                <a:cs typeface="Times New Roman" panose="02020603050405020304" pitchFamily="18" charset="0"/>
              </a:rPr>
              <a:t>-Sign, and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iMedris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Competence in remote work</a:t>
            </a:r>
          </a:p>
          <a:p>
            <a:pPr marL="342900" marR="0" lvl="0" indent="-342900">
              <a:lnSpc>
                <a:spcPct val="107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Avoid making adjustments to the informed consent process outside the scope of IRB approval</a:t>
            </a:r>
          </a:p>
          <a:p>
            <a:pPr marL="0" indent="0">
              <a:buNone/>
            </a:pPr>
            <a:endParaRPr lang="en-US" sz="2400" dirty="0"/>
          </a:p>
        </p:txBody>
      </p:sp>
    </p:spTree>
    <p:extLst>
      <p:ext uri="{BB962C8B-B14F-4D97-AF65-F5344CB8AC3E}">
        <p14:creationId xmlns:p14="http://schemas.microsoft.com/office/powerpoint/2010/main" val="276890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AB601-E480-4791-AD29-B6FFEDB8D99C}"/>
              </a:ext>
            </a:extLst>
          </p:cNvPr>
          <p:cNvSpPr>
            <a:spLocks noGrp="1"/>
          </p:cNvSpPr>
          <p:nvPr>
            <p:ph type="title"/>
          </p:nvPr>
        </p:nvSpPr>
        <p:spPr>
          <a:xfrm>
            <a:off x="457200" y="838200"/>
            <a:ext cx="8229600" cy="1290637"/>
          </a:xfrm>
        </p:spPr>
        <p:txBody>
          <a:bodyPr/>
          <a:lstStyle/>
          <a:p>
            <a:br>
              <a:rPr lang="en-US" sz="3600" dirty="0">
                <a:effectLst/>
                <a:ea typeface="Tahoma" panose="020B0604030504040204" pitchFamily="34" charset="0"/>
              </a:rPr>
            </a:br>
            <a:br>
              <a:rPr lang="en-US" sz="3600" dirty="0">
                <a:effectLst/>
                <a:ea typeface="Tahoma" panose="020B0604030504040204" pitchFamily="34" charset="0"/>
              </a:rPr>
            </a:br>
            <a:br>
              <a:rPr lang="en-US" sz="3600" dirty="0">
                <a:effectLst/>
                <a:ea typeface="Tahoma" panose="020B0604030504040204" pitchFamily="34" charset="0"/>
              </a:rPr>
            </a:br>
            <a:br>
              <a:rPr lang="en-US" sz="3600" dirty="0">
                <a:effectLst/>
                <a:ea typeface="Tahoma" panose="020B0604030504040204" pitchFamily="34" charset="0"/>
              </a:rPr>
            </a:br>
            <a:br>
              <a:rPr lang="en-US" sz="3600" dirty="0">
                <a:effectLst/>
                <a:ea typeface="Tahoma" panose="020B0604030504040204" pitchFamily="34" charset="0"/>
              </a:rPr>
            </a:br>
            <a:r>
              <a:rPr lang="en-US" sz="4200" dirty="0" err="1">
                <a:effectLst/>
                <a:ea typeface="Tahoma" panose="020B0604030504040204" pitchFamily="34" charset="0"/>
              </a:rPr>
              <a:t>Mpox</a:t>
            </a:r>
            <a:r>
              <a:rPr lang="en-US" sz="4200" dirty="0">
                <a:effectLst/>
                <a:ea typeface="Tahoma" panose="020B0604030504040204" pitchFamily="34" charset="0"/>
              </a:rPr>
              <a:t> and TPOXX</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5E4248F-AB16-4F9F-8A22-EF17D1BA4B22}"/>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You can provide an expanded access IND drug to a clinician, but that does mean they understand their responsibilities as an FDA-regulated Clinical Investigator</a:t>
            </a:r>
          </a:p>
          <a:p>
            <a:pPr marL="342900" marR="0" lvl="0" indent="-342900">
              <a:lnSpc>
                <a:spcPct val="107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EAPs and Emergency Use</a:t>
            </a:r>
          </a:p>
          <a:p>
            <a:pPr marL="342900" marR="0" lvl="0" indent="-342900">
              <a:lnSpc>
                <a:spcPct val="107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We can engage rapid processes to facilitate VA facilities and IRB Reliance agreements for these situations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9801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DA64-67CD-4A79-AA37-C5B3861A2B9E}"/>
              </a:ext>
            </a:extLst>
          </p:cNvPr>
          <p:cNvSpPr>
            <a:spLocks noGrp="1"/>
          </p:cNvSpPr>
          <p:nvPr>
            <p:ph type="title"/>
          </p:nvPr>
        </p:nvSpPr>
        <p:spPr/>
        <p:txBody>
          <a:bodyPr/>
          <a:lstStyle/>
          <a:p>
            <a:r>
              <a:rPr lang="en-US" sz="4200" dirty="0"/>
              <a:t>Distributed Research Model</a:t>
            </a:r>
          </a:p>
        </p:txBody>
      </p:sp>
      <p:sp>
        <p:nvSpPr>
          <p:cNvPr id="3" name="Content Placeholder 2">
            <a:extLst>
              <a:ext uri="{FF2B5EF4-FFF2-40B4-BE49-F238E27FC236}">
                <a16:creationId xmlns:a16="http://schemas.microsoft.com/office/drawing/2014/main" id="{75AB7F9A-18A5-4BF9-8D4F-E44F898F9E54}"/>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Responsibility for making not-human-subjects research determinations</a:t>
            </a:r>
          </a:p>
          <a:p>
            <a:pPr marL="342900" marR="0" lvl="0" indent="-342900">
              <a:lnSpc>
                <a:spcPct val="107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Do local sites need to be notified, and if so, what information would be useful?</a:t>
            </a:r>
          </a:p>
          <a:p>
            <a:endParaRPr lang="en-US" dirty="0"/>
          </a:p>
        </p:txBody>
      </p:sp>
    </p:spTree>
    <p:extLst>
      <p:ext uri="{BB962C8B-B14F-4D97-AF65-F5344CB8AC3E}">
        <p14:creationId xmlns:p14="http://schemas.microsoft.com/office/powerpoint/2010/main" val="33202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F285-10AA-494B-A131-8D1C34774D7B}"/>
              </a:ext>
            </a:extLst>
          </p:cNvPr>
          <p:cNvSpPr>
            <a:spLocks noGrp="1"/>
          </p:cNvSpPr>
          <p:nvPr>
            <p:ph type="title"/>
          </p:nvPr>
        </p:nvSpPr>
        <p:spPr/>
        <p:txBody>
          <a:bodyPr/>
          <a:lstStyle/>
          <a:p>
            <a:r>
              <a:rPr lang="en-US" sz="4200" dirty="0"/>
              <a:t>CRADAs, DUAs and MTAs:  need to start at the local level</a:t>
            </a:r>
          </a:p>
        </p:txBody>
      </p:sp>
      <p:sp>
        <p:nvSpPr>
          <p:cNvPr id="3" name="Content Placeholder 2">
            <a:extLst>
              <a:ext uri="{FF2B5EF4-FFF2-40B4-BE49-F238E27FC236}">
                <a16:creationId xmlns:a16="http://schemas.microsoft.com/office/drawing/2014/main" id="{622638F9-EA92-438B-8B75-92644C378280}"/>
              </a:ext>
            </a:extLst>
          </p:cNvPr>
          <p:cNvSpPr>
            <a:spLocks noGrp="1"/>
          </p:cNvSpPr>
          <p:nvPr>
            <p:ph idx="1"/>
          </p:nvPr>
        </p:nvSpPr>
        <p:spPr/>
        <p:txBody>
          <a:bodyPr/>
          <a:lstStyle/>
          <a:p>
            <a:r>
              <a:rPr lang="en-US" dirty="0"/>
              <a:t>Potentially significant delay in getting to R&amp;D Committee when the final ISSO review requires the study team to provide a copy of the DUA for instance before signing off on the study.</a:t>
            </a:r>
          </a:p>
        </p:txBody>
      </p:sp>
    </p:spTree>
    <p:extLst>
      <p:ext uri="{BB962C8B-B14F-4D97-AF65-F5344CB8AC3E}">
        <p14:creationId xmlns:p14="http://schemas.microsoft.com/office/powerpoint/2010/main" val="538104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F285-10AA-494B-A131-8D1C34774D7B}"/>
              </a:ext>
            </a:extLst>
          </p:cNvPr>
          <p:cNvSpPr>
            <a:spLocks noGrp="1"/>
          </p:cNvSpPr>
          <p:nvPr>
            <p:ph type="title"/>
          </p:nvPr>
        </p:nvSpPr>
        <p:spPr>
          <a:xfrm>
            <a:off x="457200" y="274638"/>
            <a:ext cx="8305800" cy="1290637"/>
          </a:xfrm>
        </p:spPr>
        <p:txBody>
          <a:bodyPr/>
          <a:lstStyle/>
          <a:p>
            <a:r>
              <a:rPr lang="en-US" sz="4200" dirty="0"/>
              <a:t>VA Central IRB approval and local ISSO, Privacy review?</a:t>
            </a:r>
          </a:p>
        </p:txBody>
      </p:sp>
      <p:sp>
        <p:nvSpPr>
          <p:cNvPr id="3" name="Content Placeholder 2">
            <a:extLst>
              <a:ext uri="{FF2B5EF4-FFF2-40B4-BE49-F238E27FC236}">
                <a16:creationId xmlns:a16="http://schemas.microsoft.com/office/drawing/2014/main" id="{622638F9-EA92-438B-8B75-92644C378280}"/>
              </a:ext>
            </a:extLst>
          </p:cNvPr>
          <p:cNvSpPr>
            <a:spLocks noGrp="1"/>
          </p:cNvSpPr>
          <p:nvPr>
            <p:ph idx="1"/>
          </p:nvPr>
        </p:nvSpPr>
        <p:spPr>
          <a:xfrm>
            <a:off x="228600" y="1752600"/>
            <a:ext cx="8686800" cy="4343400"/>
          </a:xfrm>
        </p:spPr>
        <p:txBody>
          <a:bodyPr/>
          <a:lstStyle/>
          <a:p>
            <a:pPr marL="342900" marR="0" lvl="0" indent="-342900">
              <a:lnSpc>
                <a:spcPct val="107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does VA CIRB review include?  </a:t>
            </a:r>
          </a:p>
          <a:p>
            <a:pPr marL="342900" marR="0" lvl="0" indent="-342900">
              <a:lnSpc>
                <a:spcPct val="107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Some facilities have a redundant IRB review?  </a:t>
            </a:r>
          </a:p>
          <a:p>
            <a:pPr marL="342900" marR="0" lvl="0" indent="-342900">
              <a:lnSpc>
                <a:spcPct val="107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From the MOU:</a:t>
            </a:r>
          </a:p>
          <a:p>
            <a:pPr marL="0" indent="0" algn="l">
              <a:buNone/>
            </a:pPr>
            <a:r>
              <a:rPr lang="en-US" sz="1800" b="0" i="0" u="none" strike="noStrike" baseline="0" dirty="0">
                <a:latin typeface="ArialMT"/>
              </a:rPr>
              <a:t>5. The VA Central IRB Privacy Officer and Information System Security</a:t>
            </a:r>
          </a:p>
          <a:p>
            <a:pPr marL="0" indent="0" algn="l">
              <a:buNone/>
            </a:pPr>
            <a:r>
              <a:rPr lang="en-US" sz="1800" b="0" i="0" u="none" strike="noStrike" baseline="0" dirty="0">
                <a:latin typeface="ArialMT"/>
              </a:rPr>
              <a:t>Officer (ISSO) Representatives will perform the required privacy and</a:t>
            </a:r>
          </a:p>
          <a:p>
            <a:pPr marL="0" indent="0" algn="l">
              <a:buNone/>
            </a:pPr>
            <a:r>
              <a:rPr lang="en-US" sz="1800" dirty="0">
                <a:latin typeface="ArialMT"/>
              </a:rPr>
              <a:t>i</a:t>
            </a:r>
            <a:r>
              <a:rPr lang="en-US" sz="1800" b="0" i="0" u="none" strike="noStrike" baseline="0" dirty="0">
                <a:latin typeface="ArialMT"/>
              </a:rPr>
              <a:t>nformation security reviews. The local Privacy Officer does not conduct a</a:t>
            </a:r>
          </a:p>
          <a:p>
            <a:pPr marL="0" indent="0" algn="l">
              <a:buNone/>
            </a:pPr>
            <a:r>
              <a:rPr lang="en-US" sz="1800" b="0" i="0" u="none" strike="noStrike" baseline="0" dirty="0">
                <a:latin typeface="ArialMT"/>
              </a:rPr>
              <a:t>separate privacy review of studies overseen by the VA Central IRB.</a:t>
            </a:r>
          </a:p>
          <a:p>
            <a:pPr marL="0" indent="0" algn="l">
              <a:buNone/>
            </a:pPr>
            <a:r>
              <a:rPr lang="en-US" sz="1800" b="0" i="0" u="none" strike="noStrike" baseline="0" dirty="0">
                <a:latin typeface="ArialMT"/>
              </a:rPr>
              <a:t>However, the local ISSO may need to review some studies overseen by</a:t>
            </a:r>
          </a:p>
          <a:p>
            <a:pPr marL="0" indent="0" algn="l">
              <a:buNone/>
            </a:pPr>
            <a:r>
              <a:rPr lang="en-US" sz="1800" b="0" i="0" u="none" strike="noStrike" baseline="0" dirty="0">
                <a:latin typeface="ArialMT"/>
              </a:rPr>
              <a:t>the VA Central IRB due to local project-specific information security</a:t>
            </a:r>
          </a:p>
          <a:p>
            <a:pPr marL="0" indent="0" algn="l">
              <a:buNone/>
            </a:pPr>
            <a:r>
              <a:rPr lang="en-US" sz="1800" b="0" i="0" u="none" strike="noStrike" baseline="0" dirty="0">
                <a:latin typeface="ArialMT"/>
              </a:rPr>
              <a:t>issues. In those cases, the VA Central IRB ISSO Representative will work</a:t>
            </a:r>
          </a:p>
          <a:p>
            <a:pPr marL="0" indent="0" algn="l">
              <a:buNone/>
            </a:pPr>
            <a:r>
              <a:rPr lang="en-US" sz="1800" b="0" i="0" u="none" strike="noStrike" baseline="0" dirty="0">
                <a:latin typeface="ArialMT"/>
              </a:rPr>
              <a:t>with the local ISSO to address the issues.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335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Disclosure Authorities</a:t>
            </a: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152401" y="1143000"/>
            <a:ext cx="8991599" cy="5104481"/>
          </a:xfrm>
        </p:spPr>
        <p:txBody>
          <a:bodyPr/>
          <a:lstStyle/>
          <a:p>
            <a:endParaRPr lang="en-US" sz="2200" b="1" dirty="0"/>
          </a:p>
          <a:p>
            <a:r>
              <a:rPr lang="en-US" sz="2200" dirty="0"/>
              <a:t>VHA applies five statues simultaneously (and their implementing regulations) to all disclosures of PII/PHI:</a:t>
            </a:r>
          </a:p>
          <a:p>
            <a:pPr lvl="1"/>
            <a:r>
              <a:rPr lang="en-US" sz="2000" dirty="0"/>
              <a:t>Freedom of Information Act (FOIA), Title 5 United States Code (U.S.C.) 552, implemented by Title 38 Code of Federal Regulations (CFR), Sections 1.550-1.562</a:t>
            </a:r>
          </a:p>
          <a:p>
            <a:pPr lvl="1"/>
            <a:r>
              <a:rPr lang="en-US" sz="2000" dirty="0"/>
              <a:t>The Privacy Act, 5 U.S.C. 552a, implemented by VA at 38 CFR 1.575-1.582</a:t>
            </a:r>
          </a:p>
          <a:p>
            <a:pPr lvl="1"/>
            <a:r>
              <a:rPr lang="en-US" sz="2000" dirty="0"/>
              <a:t>The VA Claims Confidentiality Statute, 38 U.S.C. 5701, implemented by 38 CFR Section 1.500-1.527 </a:t>
            </a:r>
          </a:p>
          <a:p>
            <a:pPr lvl="1"/>
            <a:r>
              <a:rPr lang="en-US" sz="2000" dirty="0"/>
              <a:t>Confidentiality of Drug Abuse, Alcoholism and Alcohol Abuse, Human Immunodeficiency Virus (HIV) Infection, and Sickle Cell Anemia Health Records, 38 USC 7332</a:t>
            </a:r>
          </a:p>
          <a:p>
            <a:pPr lvl="1"/>
            <a:r>
              <a:rPr lang="en-US" sz="2000" dirty="0"/>
              <a:t>HIPAA (Public Law 104-191), implemented by 45 CFR Parts 160 and 164</a:t>
            </a:r>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3</a:t>
            </a:fld>
            <a:endParaRPr lang="en-US"/>
          </a:p>
        </p:txBody>
      </p:sp>
    </p:spTree>
    <p:extLst>
      <p:ext uri="{BB962C8B-B14F-4D97-AF65-F5344CB8AC3E}">
        <p14:creationId xmlns:p14="http://schemas.microsoft.com/office/powerpoint/2010/main" val="3983025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F285-10AA-494B-A131-8D1C34774D7B}"/>
              </a:ext>
            </a:extLst>
          </p:cNvPr>
          <p:cNvSpPr>
            <a:spLocks noGrp="1"/>
          </p:cNvSpPr>
          <p:nvPr>
            <p:ph type="title"/>
          </p:nvPr>
        </p:nvSpPr>
        <p:spPr/>
        <p:txBody>
          <a:bodyPr/>
          <a:lstStyle/>
          <a:p>
            <a:r>
              <a:rPr lang="en-US" sz="4200" dirty="0"/>
              <a:t>RDCs and VA IRBs should communicate with the VA CIRB!</a:t>
            </a:r>
          </a:p>
        </p:txBody>
      </p:sp>
      <p:sp>
        <p:nvSpPr>
          <p:cNvPr id="3" name="Content Placeholder 2">
            <a:extLst>
              <a:ext uri="{FF2B5EF4-FFF2-40B4-BE49-F238E27FC236}">
                <a16:creationId xmlns:a16="http://schemas.microsoft.com/office/drawing/2014/main" id="{622638F9-EA92-438B-8B75-92644C378280}"/>
              </a:ext>
            </a:extLst>
          </p:cNvPr>
          <p:cNvSpPr>
            <a:spLocks noGrp="1"/>
          </p:cNvSpPr>
          <p:nvPr>
            <p:ph idx="1"/>
          </p:nvPr>
        </p:nvSpPr>
        <p:spPr/>
        <p:txBody>
          <a:bodyPr/>
          <a:lstStyle/>
          <a:p>
            <a:pPr marL="342900" marR="0" lvl="0" indent="-342900">
              <a:lnSpc>
                <a:spcPct val="107000"/>
              </a:lnSpc>
              <a:spcBef>
                <a:spcPts val="0"/>
              </a:spcBef>
              <a:spcAft>
                <a:spcPts val="6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Central IRB is a sub-committee</a:t>
            </a:r>
          </a:p>
          <a:p>
            <a:pPr marL="342900" marR="0" lvl="0" indent="-342900">
              <a:lnSpc>
                <a:spcPct val="107000"/>
              </a:lnSpc>
              <a:spcBef>
                <a:spcPts val="0"/>
              </a:spcBef>
              <a:spcAft>
                <a:spcPts val="6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Open to feedback about ICF, other determinations</a:t>
            </a:r>
          </a:p>
          <a:p>
            <a:pPr marL="342900" marR="0" lvl="0" indent="-342900">
              <a:lnSpc>
                <a:spcPct val="107000"/>
              </a:lnSpc>
              <a:spcBef>
                <a:spcPts val="0"/>
              </a:spcBef>
              <a:spcAft>
                <a:spcPts val="6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Local context review:  Built into Research Office pre-review</a:t>
            </a:r>
          </a:p>
          <a:p>
            <a:pPr marL="342900" marR="0" lvl="0" indent="-342900">
              <a:lnSpc>
                <a:spcPct val="107000"/>
              </a:lnSpc>
              <a:spcBef>
                <a:spcPts val="0"/>
              </a:spcBef>
              <a:spcAft>
                <a:spcPts val="6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Open office hours?  Attend meetings?</a:t>
            </a:r>
          </a:p>
          <a:p>
            <a:pPr marL="342900" marR="0" lvl="0" indent="-342900">
              <a:lnSpc>
                <a:spcPct val="107000"/>
              </a:lnSpc>
              <a:spcBef>
                <a:spcPts val="0"/>
              </a:spcBef>
              <a:spcAft>
                <a:spcPts val="6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Resolution of issue pertaining to FDA warnings about Buprenorphine:  How best to share?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6976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F285-10AA-494B-A131-8D1C34774D7B}"/>
              </a:ext>
            </a:extLst>
          </p:cNvPr>
          <p:cNvSpPr>
            <a:spLocks noGrp="1"/>
          </p:cNvSpPr>
          <p:nvPr>
            <p:ph type="title"/>
          </p:nvPr>
        </p:nvSpPr>
        <p:spPr>
          <a:xfrm>
            <a:off x="267128" y="152400"/>
            <a:ext cx="8839200" cy="1290637"/>
          </a:xfrm>
        </p:spPr>
        <p:txBody>
          <a:bodyPr/>
          <a:lstStyle/>
          <a:p>
            <a:r>
              <a:rPr lang="en-US" sz="3600" dirty="0"/>
              <a:t>VA CIRB is external but also internal to VA</a:t>
            </a:r>
          </a:p>
        </p:txBody>
      </p:sp>
      <p:sp>
        <p:nvSpPr>
          <p:cNvPr id="3" name="Content Placeholder 2">
            <a:extLst>
              <a:ext uri="{FF2B5EF4-FFF2-40B4-BE49-F238E27FC236}">
                <a16:creationId xmlns:a16="http://schemas.microsoft.com/office/drawing/2014/main" id="{622638F9-EA92-438B-8B75-92644C378280}"/>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Comparison to Commercial IRBs</a:t>
            </a:r>
          </a:p>
          <a:p>
            <a:pPr marL="342900" marR="0" lvl="0" indent="-342900">
              <a:lnSpc>
                <a:spcPct val="107000"/>
              </a:lnSpc>
              <a:spcBef>
                <a:spcPts val="0"/>
              </a:spcBef>
              <a:spcAft>
                <a:spcPts val="80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Contrast with Commercial IRBs</a:t>
            </a:r>
          </a:p>
        </p:txBody>
      </p:sp>
    </p:spTree>
    <p:extLst>
      <p:ext uri="{BB962C8B-B14F-4D97-AF65-F5344CB8AC3E}">
        <p14:creationId xmlns:p14="http://schemas.microsoft.com/office/powerpoint/2010/main" val="1573866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F285-10AA-494B-A131-8D1C34774D7B}"/>
              </a:ext>
            </a:extLst>
          </p:cNvPr>
          <p:cNvSpPr>
            <a:spLocks noGrp="1"/>
          </p:cNvSpPr>
          <p:nvPr>
            <p:ph type="title"/>
          </p:nvPr>
        </p:nvSpPr>
        <p:spPr/>
        <p:txBody>
          <a:bodyPr/>
          <a:lstStyle/>
          <a:p>
            <a:r>
              <a:rPr lang="en-US" sz="4200" dirty="0"/>
              <a:t>Process changes in IRBNet:</a:t>
            </a:r>
          </a:p>
        </p:txBody>
      </p:sp>
      <p:sp>
        <p:nvSpPr>
          <p:cNvPr id="3" name="Content Placeholder 2">
            <a:extLst>
              <a:ext uri="{FF2B5EF4-FFF2-40B4-BE49-F238E27FC236}">
                <a16:creationId xmlns:a16="http://schemas.microsoft.com/office/drawing/2014/main" id="{622638F9-EA92-438B-8B75-92644C378280}"/>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VA CIRB adoption of PISC/LSI model for exempt research</a:t>
            </a:r>
          </a:p>
          <a:p>
            <a:pPr marL="342900" marR="0" lvl="0" indent="-342900">
              <a:lnSpc>
                <a:spcPct val="107000"/>
              </a:lnSpc>
              <a:spcBef>
                <a:spcPts val="0"/>
              </a:spcBef>
              <a:spcAft>
                <a:spcPts val="80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VA CIRB Guidance on multiple PI’s</a:t>
            </a:r>
          </a:p>
          <a:p>
            <a:pPr marL="0" indent="0">
              <a:buNone/>
            </a:pPr>
            <a:endParaRPr lang="en-US" dirty="0"/>
          </a:p>
        </p:txBody>
      </p:sp>
    </p:spTree>
    <p:extLst>
      <p:ext uri="{BB962C8B-B14F-4D97-AF65-F5344CB8AC3E}">
        <p14:creationId xmlns:p14="http://schemas.microsoft.com/office/powerpoint/2010/main" val="317634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60D8D90-2F9B-49BE-8252-69BE8D59B70E}"/>
              </a:ext>
            </a:extLst>
          </p:cNvPr>
          <p:cNvPicPr>
            <a:picLocks noGrp="1" noChangeAspect="1"/>
          </p:cNvPicPr>
          <p:nvPr>
            <p:ph idx="1"/>
          </p:nvPr>
        </p:nvPicPr>
        <p:blipFill>
          <a:blip r:embed="rId2"/>
          <a:stretch>
            <a:fillRect/>
          </a:stretch>
        </p:blipFill>
        <p:spPr>
          <a:xfrm>
            <a:off x="2362200" y="136211"/>
            <a:ext cx="4038600" cy="6585578"/>
          </a:xfrm>
        </p:spPr>
      </p:pic>
    </p:spTree>
    <p:extLst>
      <p:ext uri="{BB962C8B-B14F-4D97-AF65-F5344CB8AC3E}">
        <p14:creationId xmlns:p14="http://schemas.microsoft.com/office/powerpoint/2010/main" val="2989084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F285-10AA-494B-A131-8D1C34774D7B}"/>
              </a:ext>
            </a:extLst>
          </p:cNvPr>
          <p:cNvSpPr>
            <a:spLocks noGrp="1"/>
          </p:cNvSpPr>
          <p:nvPr>
            <p:ph type="title"/>
          </p:nvPr>
        </p:nvSpPr>
        <p:spPr>
          <a:xfrm>
            <a:off x="304800" y="304800"/>
            <a:ext cx="8915400" cy="1290637"/>
          </a:xfrm>
        </p:spPr>
        <p:txBody>
          <a:bodyPr/>
          <a:lstStyle/>
          <a:p>
            <a:r>
              <a:rPr lang="en-US" sz="4200" dirty="0"/>
              <a:t>Management of approved documents in IRBNet</a:t>
            </a:r>
          </a:p>
        </p:txBody>
      </p:sp>
      <p:sp>
        <p:nvSpPr>
          <p:cNvPr id="3" name="Content Placeholder 2">
            <a:extLst>
              <a:ext uri="{FF2B5EF4-FFF2-40B4-BE49-F238E27FC236}">
                <a16:creationId xmlns:a16="http://schemas.microsoft.com/office/drawing/2014/main" id="{622638F9-EA92-438B-8B75-92644C378280}"/>
              </a:ext>
            </a:extLst>
          </p:cNvPr>
          <p:cNvSpPr>
            <a:spLocks noGrp="1"/>
          </p:cNvSpPr>
          <p:nvPr>
            <p:ph idx="1"/>
          </p:nvPr>
        </p:nvSpPr>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VA CIRB use of “stamping” to “publish Board documents”</a:t>
            </a:r>
          </a:p>
          <a:p>
            <a:pPr marL="0" indent="0">
              <a:buNone/>
            </a:pPr>
            <a:endParaRPr lang="en-US" dirty="0"/>
          </a:p>
        </p:txBody>
      </p:sp>
    </p:spTree>
    <p:extLst>
      <p:ext uri="{BB962C8B-B14F-4D97-AF65-F5344CB8AC3E}">
        <p14:creationId xmlns:p14="http://schemas.microsoft.com/office/powerpoint/2010/main" val="2587279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2AF8-45DD-4761-90CD-17DD9AC20659}"/>
              </a:ext>
            </a:extLst>
          </p:cNvPr>
          <p:cNvSpPr>
            <a:spLocks noGrp="1"/>
          </p:cNvSpPr>
          <p:nvPr>
            <p:ph type="title"/>
          </p:nvPr>
        </p:nvSpPr>
        <p:spPr/>
        <p:txBody>
          <a:bodyPr/>
          <a:lstStyle/>
          <a:p>
            <a:r>
              <a:rPr lang="en-US" sz="4200" dirty="0"/>
              <a:t>Exploring new models for VA IRBs</a:t>
            </a:r>
          </a:p>
        </p:txBody>
      </p:sp>
      <p:sp>
        <p:nvSpPr>
          <p:cNvPr id="3" name="Content Placeholder 2">
            <a:extLst>
              <a:ext uri="{FF2B5EF4-FFF2-40B4-BE49-F238E27FC236}">
                <a16:creationId xmlns:a16="http://schemas.microsoft.com/office/drawing/2014/main" id="{CE642982-2FCD-4A9A-990C-FFB9CBA0FA0E}"/>
              </a:ext>
            </a:extLst>
          </p:cNvPr>
          <p:cNvSpPr>
            <a:spLocks noGrp="1"/>
          </p:cNvSpPr>
          <p:nvPr>
            <p:ph idx="1"/>
          </p:nvPr>
        </p:nvSpPr>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VA Central IRB, Panel #3</a:t>
            </a:r>
          </a:p>
          <a:p>
            <a:r>
              <a:rPr lang="en-US" sz="3600" dirty="0">
                <a:latin typeface="Calibri" panose="020F0502020204030204" pitchFamily="34" charset="0"/>
                <a:ea typeface="Calibri" panose="020F0502020204030204" pitchFamily="34" charset="0"/>
                <a:cs typeface="Times New Roman" panose="02020603050405020304" pitchFamily="18" charset="0"/>
              </a:rPr>
              <a:t>Four facilities (soon to be eight), one IRB process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04650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7B-3841-48F7-B783-E45644E33C94}"/>
              </a:ext>
            </a:extLst>
          </p:cNvPr>
          <p:cNvSpPr>
            <a:spLocks noGrp="1"/>
          </p:cNvSpPr>
          <p:nvPr>
            <p:ph type="title"/>
          </p:nvPr>
        </p:nvSpPr>
        <p:spPr/>
        <p:txBody>
          <a:bodyPr/>
          <a:lstStyle/>
          <a:p>
            <a:r>
              <a:rPr lang="en-US" sz="4200" dirty="0"/>
              <a:t>The opportunity for a VA IRB Network</a:t>
            </a:r>
          </a:p>
        </p:txBody>
      </p:sp>
      <p:sp>
        <p:nvSpPr>
          <p:cNvPr id="3" name="Content Placeholder 2">
            <a:extLst>
              <a:ext uri="{FF2B5EF4-FFF2-40B4-BE49-F238E27FC236}">
                <a16:creationId xmlns:a16="http://schemas.microsoft.com/office/drawing/2014/main" id="{07CE4D1B-5E3C-46C4-B80F-0D51B6441573}"/>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Shared SOPs, forms, guidance, and training</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Career ladder for IRB professionals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Shared best practices using IRBNet, engaging with regulations and VA policies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Turning the disparate HRPPs into a learning HRPP network</a:t>
            </a:r>
          </a:p>
          <a:p>
            <a:pPr marL="742950" marR="0" lvl="1" indent="-285750">
              <a:lnSpc>
                <a:spcPct val="107000"/>
              </a:lnSpc>
              <a:spcBef>
                <a:spcPts val="0"/>
              </a:spcBef>
              <a:spcAft>
                <a:spcPts val="800"/>
              </a:spcAft>
              <a:buFont typeface="Courier New" panose="02070309020205020404" pitchFamily="49" charset="0"/>
              <a:buChar char="o"/>
            </a:pPr>
            <a:r>
              <a:rPr lang="en-US" sz="3200" dirty="0">
                <a:effectLst/>
                <a:latin typeface="Calibri" panose="020F0502020204030204" pitchFamily="34" charset="0"/>
                <a:ea typeface="Calibri" panose="020F0502020204030204" pitchFamily="34" charset="0"/>
                <a:cs typeface="Times New Roman" panose="02020603050405020304" pitchFamily="18" charset="0"/>
              </a:rPr>
              <a:t>Absorbing and adapting to ORO audit findings</a:t>
            </a:r>
          </a:p>
          <a:p>
            <a:pPr marL="742950" marR="0" lvl="1" indent="-285750">
              <a:lnSpc>
                <a:spcPct val="107000"/>
              </a:lnSpc>
              <a:spcBef>
                <a:spcPts val="0"/>
              </a:spcBef>
              <a:spcAft>
                <a:spcPts val="800"/>
              </a:spcAft>
              <a:buFont typeface="Courier New" panose="02070309020205020404" pitchFamily="49" charset="0"/>
              <a:buChar char="o"/>
            </a:pPr>
            <a:r>
              <a:rPr lang="en-US" sz="3200" dirty="0">
                <a:effectLst/>
                <a:latin typeface="Calibri" panose="020F0502020204030204" pitchFamily="34" charset="0"/>
                <a:ea typeface="Calibri" panose="020F0502020204030204" pitchFamily="34" charset="0"/>
                <a:cs typeface="Times New Roman" panose="02020603050405020304" pitchFamily="18" charset="0"/>
              </a:rPr>
              <a:t>Shared solutions to common problems</a:t>
            </a:r>
            <a:endParaRPr lang="en-US" sz="3200" dirty="0"/>
          </a:p>
        </p:txBody>
      </p:sp>
    </p:spTree>
    <p:extLst>
      <p:ext uri="{BB962C8B-B14F-4D97-AF65-F5344CB8AC3E}">
        <p14:creationId xmlns:p14="http://schemas.microsoft.com/office/powerpoint/2010/main" val="670280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40BD34-B64D-4E19-83D0-0E8FF86C4E8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456036" y="2209800"/>
            <a:ext cx="4231927" cy="4191000"/>
          </a:xfrm>
        </p:spPr>
      </p:pic>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z="3100" spc="100" dirty="0">
                <a:solidFill>
                  <a:prstClr val="black"/>
                </a:solidFill>
              </a:rPr>
              <a:t>Questions</a:t>
            </a:r>
          </a:p>
        </p:txBody>
      </p:sp>
    </p:spTree>
    <p:extLst>
      <p:ext uri="{BB962C8B-B14F-4D97-AF65-F5344CB8AC3E}">
        <p14:creationId xmlns:p14="http://schemas.microsoft.com/office/powerpoint/2010/main" val="3850177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Disclosure Authorities</a:t>
            </a: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218941" y="1911941"/>
            <a:ext cx="8467859" cy="4949662"/>
          </a:xfrm>
        </p:spPr>
        <p:txBody>
          <a:bodyPr/>
          <a:lstStyle/>
          <a:p>
            <a:r>
              <a:rPr lang="en-US" sz="2800" dirty="0"/>
              <a:t>These five statutes govern the VHA records:</a:t>
            </a:r>
          </a:p>
          <a:p>
            <a:pPr lvl="1"/>
            <a:r>
              <a:rPr lang="en-US" dirty="0"/>
              <a:t>Collection;</a:t>
            </a:r>
          </a:p>
          <a:p>
            <a:pPr lvl="1"/>
            <a:r>
              <a:rPr lang="en-US" dirty="0"/>
              <a:t>Maintenance; </a:t>
            </a:r>
          </a:p>
          <a:p>
            <a:pPr lvl="1"/>
            <a:r>
              <a:rPr lang="en-US" dirty="0"/>
              <a:t>Use and access; and </a:t>
            </a:r>
          </a:p>
          <a:p>
            <a:pPr lvl="1"/>
            <a:r>
              <a:rPr lang="en-US" dirty="0"/>
              <a:t>Release or disclosure.  </a:t>
            </a:r>
            <a:endParaRPr lang="en-US" sz="2800" dirty="0"/>
          </a:p>
          <a:p>
            <a:r>
              <a:rPr lang="en-US" sz="2800" dirty="0"/>
              <a:t>The most stringent statute applies. </a:t>
            </a:r>
          </a:p>
          <a:p>
            <a:r>
              <a:rPr lang="en-US" sz="2800" dirty="0"/>
              <a:t>If you cannot release under one of the statutes, then you are stopped from making the disclosure.</a:t>
            </a:r>
          </a:p>
          <a:p>
            <a:endParaRPr lang="en-US" dirty="0"/>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4</a:t>
            </a:fld>
            <a:endParaRPr lang="en-US"/>
          </a:p>
        </p:txBody>
      </p:sp>
    </p:spTree>
    <p:extLst>
      <p:ext uri="{BB962C8B-B14F-4D97-AF65-F5344CB8AC3E}">
        <p14:creationId xmlns:p14="http://schemas.microsoft.com/office/powerpoint/2010/main" val="180205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C954-EDAD-46CB-B326-AB2F0F418BC4}"/>
              </a:ext>
            </a:extLst>
          </p:cNvPr>
          <p:cNvSpPr>
            <a:spLocks noGrp="1"/>
          </p:cNvSpPr>
          <p:nvPr>
            <p:ph type="title"/>
          </p:nvPr>
        </p:nvSpPr>
        <p:spPr/>
        <p:txBody>
          <a:bodyPr/>
          <a:lstStyle/>
          <a:p>
            <a:r>
              <a:rPr lang="en-US" sz="4000" dirty="0">
                <a:latin typeface="Tahoma"/>
                <a:ea typeface="ＭＳ Ｐゴシック"/>
                <a:cs typeface="Tahoma"/>
              </a:rPr>
              <a:t>Relationship Among Federal Privacy Laws and Regulations for VHA Data</a:t>
            </a:r>
            <a:endParaRPr lang="en-US" sz="4000" dirty="0"/>
          </a:p>
        </p:txBody>
      </p:sp>
      <p:sp>
        <p:nvSpPr>
          <p:cNvPr id="4" name="Slide Number Placeholder 3">
            <a:extLst>
              <a:ext uri="{FF2B5EF4-FFF2-40B4-BE49-F238E27FC236}">
                <a16:creationId xmlns:a16="http://schemas.microsoft.com/office/drawing/2014/main" id="{288AC3C8-3994-474D-B948-E2A8E79EEC06}"/>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5</a:t>
            </a:fld>
            <a:endParaRPr lang="en-US"/>
          </a:p>
        </p:txBody>
      </p:sp>
      <p:pic>
        <p:nvPicPr>
          <p:cNvPr id="7" name="Picture 7" descr="Visual Privacy Law for VHA Data Diagram 01.26.2022 Fill.jpg">
            <a:extLst>
              <a:ext uri="{FF2B5EF4-FFF2-40B4-BE49-F238E27FC236}">
                <a16:creationId xmlns:a16="http://schemas.microsoft.com/office/drawing/2014/main" id="{2FF00A8F-7D61-F9E4-E050-FF28FD2AD951}"/>
              </a:ext>
            </a:extLst>
          </p:cNvPr>
          <p:cNvPicPr>
            <a:picLocks noGrp="1" noChangeAspect="1"/>
          </p:cNvPicPr>
          <p:nvPr>
            <p:ph idx="1"/>
          </p:nvPr>
        </p:nvPicPr>
        <p:blipFill>
          <a:blip r:embed="rId2"/>
          <a:stretch>
            <a:fillRect/>
          </a:stretch>
        </p:blipFill>
        <p:spPr>
          <a:xfrm>
            <a:off x="3039" y="1935650"/>
            <a:ext cx="8844846" cy="4870450"/>
          </a:xfrm>
        </p:spPr>
      </p:pic>
    </p:spTree>
    <p:extLst>
      <p:ext uri="{BB962C8B-B14F-4D97-AF65-F5344CB8AC3E}">
        <p14:creationId xmlns:p14="http://schemas.microsoft.com/office/powerpoint/2010/main" val="369443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a:xfrm>
            <a:off x="457200" y="381000"/>
            <a:ext cx="8229600" cy="1143000"/>
          </a:xfrm>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Disclosure Authorities for Research</a:t>
            </a: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258198" y="1752600"/>
            <a:ext cx="8962002" cy="5105400"/>
          </a:xfrm>
        </p:spPr>
        <p:txBody>
          <a:bodyPr/>
          <a:lstStyle/>
          <a:p>
            <a:r>
              <a:rPr lang="en-US" sz="2200" dirty="0"/>
              <a:t>Valid HIPAA Authorization from the research subject meets requirements for all privacy statutes. </a:t>
            </a:r>
          </a:p>
          <a:p>
            <a:r>
              <a:rPr lang="en-US" sz="2200" dirty="0"/>
              <a:t>An approved HIPAA Waiver of Written Authorization provides HIPAA Privacy Rule authority but </a:t>
            </a:r>
            <a:r>
              <a:rPr lang="en-US" sz="2200" u="sng" dirty="0"/>
              <a:t>does not</a:t>
            </a:r>
            <a:r>
              <a:rPr lang="en-US" sz="2200" dirty="0"/>
              <a:t> give Privacy Act, 38 U.S.C. 5701 or 7332 authority to disclose outside VA.</a:t>
            </a:r>
          </a:p>
          <a:p>
            <a:r>
              <a:rPr lang="en-US" sz="2200" dirty="0"/>
              <a:t>Privacy Act and 38 U.S.C. 5701 requires a contract or agreement to be in place that allows sharing for research activities</a:t>
            </a:r>
          </a:p>
          <a:p>
            <a:pPr lvl="1">
              <a:spcAft>
                <a:spcPts val="0"/>
              </a:spcAft>
            </a:pPr>
            <a:r>
              <a:rPr lang="en-US" sz="1800" dirty="0"/>
              <a:t>Requests for contracts or agreements initiate at the facility research office</a:t>
            </a:r>
          </a:p>
          <a:p>
            <a:pPr lvl="1">
              <a:spcAft>
                <a:spcPts val="0"/>
              </a:spcAft>
            </a:pPr>
            <a:r>
              <a:rPr lang="en-US" sz="1800" dirty="0"/>
              <a:t>Type of applicable contract or agreement is determined by Office of General Counsel (OGC) Special Team Advising Research (STAR)</a:t>
            </a:r>
          </a:p>
          <a:p>
            <a:pPr marL="457200" lvl="1" indent="0">
              <a:spcAft>
                <a:spcPts val="0"/>
              </a:spcAft>
              <a:buNone/>
            </a:pPr>
            <a:endParaRPr lang="en-US" sz="1800" dirty="0"/>
          </a:p>
          <a:p>
            <a:r>
              <a:rPr lang="en-US" sz="2200" dirty="0"/>
              <a:t>38 U.S.C. 7332 requires written assurances to not identify any subjects in in any report of such research or disclose subject identities in any manner.</a:t>
            </a:r>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6</a:t>
            </a:fld>
            <a:endParaRPr lang="en-US"/>
          </a:p>
        </p:txBody>
      </p:sp>
    </p:spTree>
    <p:extLst>
      <p:ext uri="{BB962C8B-B14F-4D97-AF65-F5344CB8AC3E}">
        <p14:creationId xmlns:p14="http://schemas.microsoft.com/office/powerpoint/2010/main" val="379659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Future Use of Data</a:t>
            </a: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223770" y="1295400"/>
            <a:ext cx="8696459" cy="5438542"/>
          </a:xfrm>
        </p:spPr>
        <p:txBody>
          <a:bodyPr/>
          <a:lstStyle/>
          <a:p>
            <a:endParaRPr lang="en-US" sz="1800" dirty="0"/>
          </a:p>
          <a:p>
            <a:r>
              <a:rPr lang="en-US" sz="1800" dirty="0"/>
              <a:t>Collecting Sensitive Personal Information (SPI) for future use, with respect to an individual, means any information about the individual maintained by an agency, including the following: (1) education, financial transactions, medical history, and criminal or employment history; and (2) information that can be used to distinguish or trace the individual’s identity, including name, social security number, date and place of birth, mother’s maiden name, or biometric records. SPI is a subset of VA Sensitive Information/Data. See 38 U.S.C. 5727. </a:t>
            </a:r>
          </a:p>
          <a:p>
            <a:pPr lvl="1">
              <a:spcAft>
                <a:spcPts val="600"/>
              </a:spcAft>
            </a:pPr>
            <a:r>
              <a:rPr lang="en-US" sz="1600" dirty="0"/>
              <a:t>SPI is synonymous and interchangeable with “Personally Identifiable Information” which is any information that can be used to distinguish or trace an individual's identity, such as their name, social security number, biometric records, etc. alone, or when combined with other personal or identifying information which is linked or linkable to a specific individual, such as date and place of birth, mother’s maiden name, etc. Information does not have to be retrieved by any specific individual or unique identifier (i.e., covered by the Privacy Act) to be personally identifiable information. </a:t>
            </a:r>
          </a:p>
          <a:p>
            <a:pPr lvl="1">
              <a:spcAft>
                <a:spcPts val="600"/>
              </a:spcAft>
            </a:pPr>
            <a:r>
              <a:rPr lang="en-US" sz="1600" dirty="0"/>
              <a:t>NOTE: The term “Personally Identifiable Information” is synonymous and interchangeable with “Sensitive Personal Information for future use including banking and subsequent uses by other research projects requires HIPAA authorization from the subject or their personal representative.</a:t>
            </a:r>
          </a:p>
          <a:p>
            <a:endParaRPr lang="en-US" sz="1800" dirty="0"/>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7</a:t>
            </a:fld>
            <a:endParaRPr lang="en-US" dirty="0"/>
          </a:p>
        </p:txBody>
      </p:sp>
    </p:spTree>
    <p:extLst>
      <p:ext uri="{BB962C8B-B14F-4D97-AF65-F5344CB8AC3E}">
        <p14:creationId xmlns:p14="http://schemas.microsoft.com/office/powerpoint/2010/main" val="279955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Future Use of Specimens</a:t>
            </a: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218941" y="1295400"/>
            <a:ext cx="8467859" cy="4949662"/>
          </a:xfrm>
        </p:spPr>
        <p:txBody>
          <a:bodyPr/>
          <a:lstStyle/>
          <a:p>
            <a:endParaRPr lang="en-US" sz="1800" dirty="0"/>
          </a:p>
          <a:p>
            <a:r>
              <a:rPr lang="en-US" sz="2800" dirty="0"/>
              <a:t>Collecting specimens </a:t>
            </a:r>
          </a:p>
          <a:p>
            <a:pPr lvl="1"/>
            <a:r>
              <a:rPr lang="en-US" sz="2400" dirty="0"/>
              <a:t>Optional</a:t>
            </a:r>
          </a:p>
          <a:p>
            <a:pPr lvl="1"/>
            <a:r>
              <a:rPr lang="en-US" sz="2400" dirty="0"/>
              <a:t>Mandatory</a:t>
            </a:r>
          </a:p>
          <a:p>
            <a:r>
              <a:rPr lang="en-US" sz="2800" dirty="0"/>
              <a:t>Identifiable or De-identified</a:t>
            </a:r>
          </a:p>
          <a:p>
            <a:pPr lvl="1"/>
            <a:r>
              <a:rPr lang="en-US" sz="2400" dirty="0"/>
              <a:t>Coded can be both</a:t>
            </a:r>
          </a:p>
          <a:p>
            <a:r>
              <a:rPr lang="en-US" sz="2800" dirty="0"/>
              <a:t>What data is attached to the specimen?</a:t>
            </a:r>
          </a:p>
          <a:p>
            <a:pPr lvl="1"/>
            <a:r>
              <a:rPr lang="en-US" sz="2400" dirty="0"/>
              <a:t>Other concerns from a Common Rule perspective</a:t>
            </a:r>
          </a:p>
          <a:p>
            <a:pPr lvl="1"/>
            <a:r>
              <a:rPr lang="en-US" sz="2400" dirty="0"/>
              <a:t>Not a privacy issue but was the subject consented to allow the use of the specimen and/or data?</a:t>
            </a:r>
          </a:p>
          <a:p>
            <a:pPr marL="457200" lvl="1" indent="0">
              <a:buNone/>
            </a:pPr>
            <a:endParaRPr lang="en-US" sz="2400" dirty="0"/>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8</a:t>
            </a:fld>
            <a:endParaRPr lang="en-US"/>
          </a:p>
        </p:txBody>
      </p:sp>
    </p:spTree>
    <p:extLst>
      <p:ext uri="{BB962C8B-B14F-4D97-AF65-F5344CB8AC3E}">
        <p14:creationId xmlns:p14="http://schemas.microsoft.com/office/powerpoint/2010/main" val="143800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4EBB-B097-4E16-9F08-AC2D6255D920}"/>
              </a:ext>
            </a:extLst>
          </p:cNvPr>
          <p:cNvSpPr>
            <a:spLocks noGrp="1"/>
          </p:cNvSpPr>
          <p:nvPr>
            <p:ph type="title"/>
          </p:nvPr>
        </p:nvSpPr>
        <p:spPr/>
        <p:txBody>
          <a:bodyPr/>
          <a:lstStyle/>
          <a:p>
            <a:r>
              <a:rPr kumimoji="0" lang="en-US" sz="4200" i="0" u="none" strike="noStrike" kern="1200" cap="none" spc="0" normalizeH="0" baseline="0" noProof="0" dirty="0">
                <a:ln>
                  <a:noFill/>
                </a:ln>
                <a:solidFill>
                  <a:prstClr val="white"/>
                </a:solidFill>
                <a:effectLst/>
                <a:uLnTx/>
                <a:uFillTx/>
                <a:ea typeface="Tahoma" panose="020B0604030504040204" pitchFamily="34" charset="0"/>
              </a:rPr>
              <a:t>Future Use</a:t>
            </a:r>
            <a:endParaRPr lang="en-US" sz="4200" dirty="0">
              <a:ea typeface="Tahoma" panose="020B0604030504040204" pitchFamily="34" charset="0"/>
            </a:endParaRPr>
          </a:p>
        </p:txBody>
      </p:sp>
      <p:sp>
        <p:nvSpPr>
          <p:cNvPr id="3" name="Content Placeholder 2">
            <a:extLst>
              <a:ext uri="{FF2B5EF4-FFF2-40B4-BE49-F238E27FC236}">
                <a16:creationId xmlns:a16="http://schemas.microsoft.com/office/drawing/2014/main" id="{DC4E3737-6B01-46FF-B96F-0E5369F6D7B6}"/>
              </a:ext>
            </a:extLst>
          </p:cNvPr>
          <p:cNvSpPr>
            <a:spLocks noGrp="1"/>
          </p:cNvSpPr>
          <p:nvPr>
            <p:ph idx="1"/>
          </p:nvPr>
        </p:nvSpPr>
        <p:spPr>
          <a:xfrm>
            <a:off x="218941" y="1565275"/>
            <a:ext cx="8467859" cy="4949662"/>
          </a:xfrm>
        </p:spPr>
        <p:txBody>
          <a:bodyPr/>
          <a:lstStyle/>
          <a:p>
            <a:endParaRPr lang="en-US" dirty="0"/>
          </a:p>
          <a:p>
            <a:r>
              <a:rPr lang="en-US" dirty="0">
                <a:latin typeface="Tahoma"/>
                <a:ea typeface="Tahoma"/>
                <a:cs typeface="Tahoma"/>
              </a:rPr>
              <a:t>A registry which includes the optional collection and banking/storage of PII to contact potential subjects for future use cannot be created with only a waiver of written HIPAA authorization.</a:t>
            </a:r>
          </a:p>
          <a:p>
            <a:r>
              <a:rPr lang="en-US" dirty="0">
                <a:latin typeface="Tahoma"/>
                <a:ea typeface="Tahoma"/>
                <a:cs typeface="Tahoma"/>
              </a:rPr>
              <a:t>A HIPAA-compliant authorization is required to allow for the optional banking of the subject’s PII.</a:t>
            </a:r>
          </a:p>
          <a:p>
            <a:endParaRPr lang="en-US" dirty="0"/>
          </a:p>
        </p:txBody>
      </p:sp>
      <p:sp>
        <p:nvSpPr>
          <p:cNvPr id="4" name="Slide Number Placeholder 3">
            <a:extLst>
              <a:ext uri="{FF2B5EF4-FFF2-40B4-BE49-F238E27FC236}">
                <a16:creationId xmlns:a16="http://schemas.microsoft.com/office/drawing/2014/main" id="{C2108310-B4DD-411B-BCC6-B7098C948600}"/>
              </a:ext>
            </a:extLst>
          </p:cNvPr>
          <p:cNvSpPr>
            <a:spLocks noGrp="1"/>
          </p:cNvSpPr>
          <p:nvPr>
            <p:ph type="sldNum" sz="quarter" idx="12"/>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a:lstStyle>
          <a:p>
            <a:pPr>
              <a:defRPr/>
            </a:pPr>
            <a:fld id="{953D45C7-AFA8-4622-8BFA-D400F3569C1E}" type="slidenum">
              <a:rPr lang="en-US" smtClean="0"/>
              <a:pPr>
                <a:defRPr/>
              </a:pPr>
              <a:t>9</a:t>
            </a:fld>
            <a:endParaRPr lang="en-US"/>
          </a:p>
        </p:txBody>
      </p:sp>
    </p:spTree>
    <p:extLst>
      <p:ext uri="{BB962C8B-B14F-4D97-AF65-F5344CB8AC3E}">
        <p14:creationId xmlns:p14="http://schemas.microsoft.com/office/powerpoint/2010/main" val="1640581742"/>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B70C6669A11F488F0A6F330537C350" ma:contentTypeVersion="17" ma:contentTypeDescription="Create a new document." ma:contentTypeScope="" ma:versionID="2887a150def00fe0d6f6495ae15ecf48">
  <xsd:schema xmlns:xsd="http://www.w3.org/2001/XMLSchema" xmlns:xs="http://www.w3.org/2001/XMLSchema" xmlns:p="http://schemas.microsoft.com/office/2006/metadata/properties" xmlns:ns2="d0c38c5b-e04a-4e82-807f-2b16fa0d72b8" xmlns:ns3="77dce447-0566-47ff-8c07-c9b85fda5322" targetNamespace="http://schemas.microsoft.com/office/2006/metadata/properties" ma:root="true" ma:fieldsID="8c754ec5b2ebd0a30421f85f2d17f6c8" ns2:_="" ns3:_="">
    <xsd:import namespace="d0c38c5b-e04a-4e82-807f-2b16fa0d72b8"/>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lcf76f155ced4ddcb4097134ff3c332f" minOccurs="0"/>
                <xsd:element ref="ns3:TaxCatchAll" minOccurs="0"/>
                <xsd:element ref="ns2:URL"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38c5b-e04a-4e82-807f-2b16fa0d72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URL" ma:index="21"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Comments" ma:index="22"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531d8a-77d1-40cf-b727-91f362241c2a}" ma:internalName="TaxCatchAll" ma:showField="CatchAllData" ma:web="77dce447-0566-47ff-8c07-c9b85fda5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d0c38c5b-e04a-4e82-807f-2b16fa0d72b8">fixed image on slide 5; revised slide heading and defined PSETS on slide 13</Comments>
    <TaxCatchAll xmlns="77dce447-0566-47ff-8c07-c9b85fda5322" xsi:nil="true"/>
    <URL xmlns="d0c38c5b-e04a-4e82-807f-2b16fa0d72b8">
      <Url xsi:nil="true"/>
      <Description xsi:nil="true"/>
    </URL>
    <lcf76f155ced4ddcb4097134ff3c332f xmlns="d0c38c5b-e04a-4e82-807f-2b16fa0d72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2B5D7E-2696-4D19-AFBB-60A12BF03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38c5b-e04a-4e82-807f-2b16fa0d72b8"/>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6EC7C9-BD78-4496-9C75-7450172DA702}">
  <ds:schemaRefs>
    <ds:schemaRef ds:uri="http://schemas.microsoft.com/sharepoint/v3/contenttype/forms"/>
  </ds:schemaRefs>
</ds:datastoreItem>
</file>

<file path=customXml/itemProps3.xml><?xml version="1.0" encoding="utf-8"?>
<ds:datastoreItem xmlns:ds="http://schemas.openxmlformats.org/officeDocument/2006/customXml" ds:itemID="{A2026C3C-F300-4209-9958-E4DDD2165FC6}">
  <ds:schemaRefs>
    <ds:schemaRef ds:uri="http://schemas.microsoft.com/office/2006/documentManagement/types"/>
    <ds:schemaRef ds:uri="http://schemas.microsoft.com/office/2006/metadata/properties"/>
    <ds:schemaRef ds:uri="d0c38c5b-e04a-4e82-807f-2b16fa0d72b8"/>
    <ds:schemaRef ds:uri="http://purl.org/dc/elements/1.1/"/>
    <ds:schemaRef ds:uri="http://schemas.openxmlformats.org/package/2006/metadata/core-properties"/>
    <ds:schemaRef ds:uri="http://schemas.microsoft.com/office/infopath/2007/PartnerControls"/>
    <ds:schemaRef ds:uri="http://purl.org/dc/terms/"/>
    <ds:schemaRef ds:uri="77dce447-0566-47ff-8c07-c9b85fda532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23065</TotalTime>
  <Words>2292</Words>
  <Application>Microsoft Office PowerPoint</Application>
  <PresentationFormat>On-screen Show (4:3)</PresentationFormat>
  <Paragraphs>197</Paragraphs>
  <Slides>37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ArialMT</vt:lpstr>
      <vt:lpstr>Calibri</vt:lpstr>
      <vt:lpstr>Courier New</vt:lpstr>
      <vt:lpstr>Georgia</vt:lpstr>
      <vt:lpstr>Symbol</vt:lpstr>
      <vt:lpstr>Tahoma</vt:lpstr>
      <vt:lpstr>PPT_VHA_Template</vt:lpstr>
      <vt:lpstr>         Post Pandemic Case Studies </vt:lpstr>
      <vt:lpstr>Privacy Topics</vt:lpstr>
      <vt:lpstr>Disclosure Authorities</vt:lpstr>
      <vt:lpstr>Disclosure Authorities</vt:lpstr>
      <vt:lpstr>Relationship Among Federal Privacy Laws and Regulations for VHA Data</vt:lpstr>
      <vt:lpstr>Disclosure Authorities for Research</vt:lpstr>
      <vt:lpstr>Future Use of Data</vt:lpstr>
      <vt:lpstr>Future Use of Specimens</vt:lpstr>
      <vt:lpstr>Future Use</vt:lpstr>
      <vt:lpstr>Future Use</vt:lpstr>
      <vt:lpstr>Future Use</vt:lpstr>
      <vt:lpstr>Privacy Research Incidents</vt:lpstr>
      <vt:lpstr>Invalid HIPAA Authorizations </vt:lpstr>
      <vt:lpstr>Invalid HIPAA Authorizations </vt:lpstr>
      <vt:lpstr>Missing HIPAA Authorization</vt:lpstr>
      <vt:lpstr>Lack of Authority to Disclose</vt:lpstr>
      <vt:lpstr>Genetic Tests and Health Information</vt:lpstr>
      <vt:lpstr>Genetic Tests and Health Information</vt:lpstr>
      <vt:lpstr>Deceased Individuals &amp; HIPAA Authorizations</vt:lpstr>
      <vt:lpstr>Deceased Individuals &amp; HIPAA Authorizations</vt:lpstr>
      <vt:lpstr>Deceased Individuals &amp; HIPAA Authorizations</vt:lpstr>
      <vt:lpstr>Deceased Individuals &amp; HIPAA Authorizations</vt:lpstr>
      <vt:lpstr>Q&amp;A Discussion</vt:lpstr>
      <vt:lpstr>VA Central IRB: Lessons Learned</vt:lpstr>
      <vt:lpstr>COVID-19</vt:lpstr>
      <vt:lpstr>     Mpox and TPOXX </vt:lpstr>
      <vt:lpstr>Distributed Research Model</vt:lpstr>
      <vt:lpstr>CRADAs, DUAs and MTAs:  need to start at the local level</vt:lpstr>
      <vt:lpstr>VA Central IRB approval and local ISSO, Privacy review?</vt:lpstr>
      <vt:lpstr>RDCs and VA IRBs should communicate with the VA CIRB!</vt:lpstr>
      <vt:lpstr>VA CIRB is external but also internal to VA</vt:lpstr>
      <vt:lpstr>Process changes in IRBNet:</vt:lpstr>
      <vt:lpstr>PowerPoint Presentation</vt:lpstr>
      <vt:lpstr>Management of approved documents in IRBNet</vt:lpstr>
      <vt:lpstr>Exploring new models for VA IRBs</vt:lpstr>
      <vt:lpstr>The opportunity for a VA IRB Network</vt:lpstr>
      <vt:lpstr> </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Pandemic Case Studies</dc:title>
  <dc:subject>Post Pandemic Case Studies</dc:subject>
  <dc:creator>Duche, Soundia</dc:creator>
  <cp:keywords>Post Pandemic Case Studies</cp:keywords>
  <cp:lastModifiedBy>Rivera, Portia T</cp:lastModifiedBy>
  <cp:revision>874</cp:revision>
  <cp:lastPrinted>2020-03-11T19:36:49Z</cp:lastPrinted>
  <dcterms:created xsi:type="dcterms:W3CDTF">2013-05-15T16:43:55Z</dcterms:created>
  <dcterms:modified xsi:type="dcterms:W3CDTF">2023-05-25T11:50:24Z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0x010100E5B70C6669A11F488F0A6F330537C350</vt:lpwstr>
  </property>
  <property fmtid="{D5CDD505-2E9C-101B-9397-08002B2CF9AE}" pid="3" name="MediaServiceImageTags">
    <vt:lpwstr/>
  </property>
  <property fmtid="{D5CDD505-2E9C-101B-9397-08002B2CF9AE}" pid="4" name="MollySignOff">
    <vt:bool>true</vt:bool>
  </property>
  <property fmtid="{D5CDD505-2E9C-101B-9397-08002B2CF9AE}" pid="5" name="MovedtoDownloadFolder">
    <vt:bool>false</vt:bool>
  </property>
</Properties>
</file>